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54"/>
  </p:notesMasterIdLst>
  <p:handoutMasterIdLst>
    <p:handoutMasterId r:id="rId55"/>
  </p:handoutMasterIdLst>
  <p:sldIdLst>
    <p:sldId id="306" r:id="rId5"/>
    <p:sldId id="1904" r:id="rId6"/>
    <p:sldId id="1883" r:id="rId7"/>
    <p:sldId id="1884" r:id="rId8"/>
    <p:sldId id="1831" r:id="rId9"/>
    <p:sldId id="1620" r:id="rId10"/>
    <p:sldId id="1785" r:id="rId11"/>
    <p:sldId id="1834" r:id="rId12"/>
    <p:sldId id="1874" r:id="rId13"/>
    <p:sldId id="1836" r:id="rId14"/>
    <p:sldId id="1786" r:id="rId15"/>
    <p:sldId id="1787" r:id="rId16"/>
    <p:sldId id="1835" r:id="rId17"/>
    <p:sldId id="1887" r:id="rId18"/>
    <p:sldId id="1888" r:id="rId19"/>
    <p:sldId id="1839" r:id="rId20"/>
    <p:sldId id="1792" r:id="rId21"/>
    <p:sldId id="1794" r:id="rId22"/>
    <p:sldId id="1889" r:id="rId23"/>
    <p:sldId id="1890" r:id="rId24"/>
    <p:sldId id="1891" r:id="rId25"/>
    <p:sldId id="1892" r:id="rId26"/>
    <p:sldId id="1840" r:id="rId27"/>
    <p:sldId id="1893" r:id="rId28"/>
    <p:sldId id="1881" r:id="rId29"/>
    <p:sldId id="1846" r:id="rId30"/>
    <p:sldId id="1894" r:id="rId31"/>
    <p:sldId id="1895" r:id="rId32"/>
    <p:sldId id="1896" r:id="rId33"/>
    <p:sldId id="1841" r:id="rId34"/>
    <p:sldId id="1859" r:id="rId35"/>
    <p:sldId id="1897" r:id="rId36"/>
    <p:sldId id="1860" r:id="rId37"/>
    <p:sldId id="1898" r:id="rId38"/>
    <p:sldId id="1900" r:id="rId39"/>
    <p:sldId id="1899" r:id="rId40"/>
    <p:sldId id="1901" r:id="rId41"/>
    <p:sldId id="1902" r:id="rId42"/>
    <p:sldId id="1903" r:id="rId43"/>
    <p:sldId id="1853" r:id="rId44"/>
    <p:sldId id="1842" r:id="rId45"/>
    <p:sldId id="1871" r:id="rId46"/>
    <p:sldId id="1886" r:id="rId47"/>
    <p:sldId id="1869" r:id="rId48"/>
    <p:sldId id="1885" r:id="rId49"/>
    <p:sldId id="1872" r:id="rId50"/>
    <p:sldId id="1873" r:id="rId51"/>
    <p:sldId id="1829" r:id="rId52"/>
    <p:sldId id="309" r:id="rId53"/>
  </p:sldIdLst>
  <p:sldSz cx="12192000" cy="6858000"/>
  <p:notesSz cx="6858000" cy="9144000"/>
  <p:defaultTex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BEAA5"/>
    <a:srgbClr val="45D1FF"/>
    <a:srgbClr val="B9E952"/>
    <a:srgbClr val="FFFFFF"/>
    <a:srgbClr val="54E6A0"/>
    <a:srgbClr val="38CDFF"/>
    <a:srgbClr val="FFEE5E"/>
    <a:srgbClr val="C3F164"/>
    <a:srgbClr val="2167BA"/>
    <a:srgbClr val="7248B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3E5C974-A89E-42CF-BDD5-CBFE9A711BBA}" v="3" dt="2026-05-04T16:13:04.784"/>
  </p1510:revLst>
</p1510:revInfo>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381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381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Row>
  </a:tblStyle>
  <a:tblStyle styleId="{C7B018BB-80A7-4F77-B60F-C8B233D01FF8}" styleName="">
    <a:tblBg/>
    <a:wholeTbl>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25400" cap="flat">
              <a:solidFill>
                <a:srgbClr val="000000"/>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firstCol>
    <a:lastRow>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lastRow>
    <a:firstRow>
      <a:tcTxStyle b="on"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solidFill>
            <a:schemeClr val="accent1">
              <a:lumOff val="16847"/>
            </a:schemeClr>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838383"/>
              </a:solidFill>
              <a:prstDash val="solid"/>
              <a:miter lim="400000"/>
            </a:ln>
          </a:left>
          <a:right>
            <a:ln w="12700" cap="flat">
              <a:solidFill>
                <a:srgbClr val="838383"/>
              </a:solidFill>
              <a:prstDash val="solid"/>
              <a:miter lim="400000"/>
            </a:ln>
          </a:right>
          <a:top>
            <a:ln w="12700" cap="flat">
              <a:solidFill>
                <a:srgbClr val="838383"/>
              </a:solidFill>
              <a:prstDash val="solid"/>
              <a:miter lim="400000"/>
            </a:ln>
          </a:top>
          <a:bottom>
            <a:ln w="12700" cap="flat">
              <a:solidFill>
                <a:srgbClr val="838383"/>
              </a:solidFill>
              <a:prstDash val="solid"/>
              <a:miter lim="400000"/>
            </a:ln>
          </a:bottom>
          <a:insideH>
            <a:ln w="12700" cap="flat">
              <a:solidFill>
                <a:srgbClr val="838383"/>
              </a:solidFill>
              <a:prstDash val="solid"/>
              <a:miter lim="400000"/>
            </a:ln>
          </a:insideH>
          <a:insideV>
            <a:ln w="12700" cap="flat">
              <a:solidFill>
                <a:srgbClr val="838383"/>
              </a:solidFill>
              <a:prstDash val="solid"/>
              <a:miter lim="400000"/>
            </a:ln>
          </a:insideV>
        </a:tcBdr>
        <a:fill>
          <a:noFill/>
        </a:fill>
      </a:tcStyle>
    </a:wholeTbl>
    <a:band2H>
      <a:tcTxStyle/>
      <a:tcStyle>
        <a:tcBdr/>
        <a:fill>
          <a:solidFill>
            <a:srgbClr val="EDEEEE"/>
          </a:solidFill>
        </a:fill>
      </a:tcStyle>
    </a:band2H>
    <a:firstCol>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808080"/>
              </a:solidFill>
              <a:prstDash val="solid"/>
              <a:miter lim="400000"/>
            </a:ln>
          </a:right>
          <a:top>
            <a:ln w="12700" cap="flat">
              <a:solidFill>
                <a:srgbClr val="808080"/>
              </a:solidFill>
              <a:prstDash val="solid"/>
              <a:miter lim="400000"/>
            </a:ln>
          </a:top>
          <a:bottom>
            <a:ln w="12700" cap="flat">
              <a:solidFill>
                <a:srgbClr val="808080"/>
              </a:solidFill>
              <a:prstDash val="solid"/>
              <a:miter lim="400000"/>
            </a:ln>
          </a:bottom>
          <a:insideH>
            <a:ln w="12700" cap="flat">
              <a:solidFill>
                <a:srgbClr val="808080"/>
              </a:solidFill>
              <a:prstDash val="solid"/>
              <a:miter lim="400000"/>
            </a:ln>
          </a:insideH>
          <a:insideV>
            <a:ln w="12700" cap="flat">
              <a:solidFill>
                <a:srgbClr val="808080"/>
              </a:solidFill>
              <a:prstDash val="solid"/>
              <a:miter lim="400000"/>
            </a:ln>
          </a:insideV>
        </a:tcBdr>
        <a:fill>
          <a:solidFill>
            <a:srgbClr val="88FA4F"/>
          </a:solidFill>
        </a:fill>
      </a:tcStyle>
    </a:firstCol>
    <a:lastRow>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chemeClr val="accent3"/>
              </a:solidFill>
              <a:prstDash val="solid"/>
              <a:miter lim="400000"/>
            </a:ln>
          </a:top>
          <a:bottom>
            <a:ln w="12700" cap="flat">
              <a:solidFill>
                <a:srgbClr val="4D4D4D"/>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4D4D4D"/>
              </a:solidFill>
              <a:prstDash val="solid"/>
              <a:miter lim="400000"/>
            </a:ln>
          </a:right>
          <a:top>
            <a:ln w="12700" cap="flat">
              <a:solidFill>
                <a:srgbClr val="4D4D4D"/>
              </a:solidFill>
              <a:prstDash val="solid"/>
              <a:miter lim="400000"/>
            </a:ln>
          </a:top>
          <a:bottom>
            <a:ln w="12700" cap="flat">
              <a:solidFill>
                <a:srgbClr val="4D4D4D"/>
              </a:solidFill>
              <a:prstDash val="solid"/>
              <a:miter lim="400000"/>
            </a:ln>
          </a:bottom>
          <a:insideH>
            <a:ln w="12700" cap="flat">
              <a:solidFill>
                <a:srgbClr val="4D4D4D"/>
              </a:solidFill>
              <a:prstDash val="solid"/>
              <a:miter lim="400000"/>
            </a:ln>
          </a:insideH>
          <a:insideV>
            <a:ln w="12700" cap="flat">
              <a:solidFill>
                <a:srgbClr val="4D4D4D"/>
              </a:solidFill>
              <a:prstDash val="solid"/>
              <a:miter lim="400000"/>
            </a:ln>
          </a:insideV>
        </a:tcBdr>
        <a:fill>
          <a:solidFill>
            <a:srgbClr val="60D937"/>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wholeTbl>
    <a:band2H>
      <a:tcTxStyle/>
      <a:tcStyle>
        <a:tcBdr/>
        <a:fill>
          <a:solidFill>
            <a:schemeClr val="accent4">
              <a:hueOff val="348544"/>
              <a:lumOff val="7139"/>
            </a:schemeClr>
          </a:solidFill>
        </a:fill>
      </a:tcStyle>
    </a:band2H>
    <a:firstCol>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8BB00"/>
          </a:solidFill>
        </a:fill>
      </a:tcStyle>
    </a:firstCol>
    <a:la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38100" cap="flat">
              <a:solidFill>
                <a:srgbClr val="F8BA00"/>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lastRow>
    <a:fir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F940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464646"/>
              </a:solidFill>
              <a:prstDash val="solid"/>
              <a:miter lim="400000"/>
            </a:ln>
          </a:left>
          <a:right>
            <a:ln w="12700" cap="flat">
              <a:solidFill>
                <a:srgbClr val="464646"/>
              </a:solidFill>
              <a:prstDash val="solid"/>
              <a:miter lim="400000"/>
            </a:ln>
          </a:right>
          <a:top>
            <a:ln w="12700" cap="flat">
              <a:solidFill>
                <a:srgbClr val="464646"/>
              </a:solidFill>
              <a:prstDash val="solid"/>
              <a:miter lim="400000"/>
            </a:ln>
          </a:top>
          <a:bottom>
            <a:ln w="12700" cap="flat">
              <a:solidFill>
                <a:srgbClr val="464646"/>
              </a:solidFill>
              <a:prstDash val="solid"/>
              <a:miter lim="400000"/>
            </a:ln>
          </a:bottom>
          <a:insideH>
            <a:ln w="12700" cap="flat">
              <a:solidFill>
                <a:srgbClr val="464646"/>
              </a:solidFill>
              <a:prstDash val="solid"/>
              <a:miter lim="400000"/>
            </a:ln>
          </a:insideH>
          <a:insideV>
            <a:ln w="12700" cap="flat">
              <a:solidFill>
                <a:srgbClr val="464646"/>
              </a:solidFill>
              <a:prstDash val="solid"/>
              <a:miter lim="400000"/>
            </a:ln>
          </a:insideV>
        </a:tcBdr>
        <a:fill>
          <a:noFill/>
        </a:fill>
      </a:tcStyle>
    </a:wholeTbl>
    <a:band2H>
      <a:tcTxStyle/>
      <a:tcStyle>
        <a:tcBdr/>
        <a:fill>
          <a:solidFill>
            <a:srgbClr val="D4D5D5"/>
          </a:solidFill>
        </a:fill>
      </a:tcStyle>
    </a:band2H>
    <a:firstCol>
      <a:tcTxStyle b="on" i="off">
        <a:fontRef idx="minor">
          <a:srgbClr val="FFFFFF"/>
        </a:fontRef>
        <a:srgbClr val="FFFFFF"/>
      </a:tcTxStyle>
      <a:tcStyle>
        <a:tcBdr>
          <a:left>
            <a:ln w="12700" cap="flat">
              <a:solidFill>
                <a:srgbClr val="5E5E5E"/>
              </a:solidFill>
              <a:prstDash val="solid"/>
              <a:miter lim="400000"/>
            </a:ln>
          </a:left>
          <a:right>
            <a:ln w="12700" cap="flat">
              <a:solidFill>
                <a:srgbClr val="A6AAA9"/>
              </a:solidFill>
              <a:prstDash val="solid"/>
              <a:miter lim="400000"/>
            </a:ln>
          </a:right>
          <a:top>
            <a:ln w="12700" cap="flat">
              <a:solidFill>
                <a:srgbClr val="C3C3C3"/>
              </a:solidFill>
              <a:prstDash val="solid"/>
              <a:miter lim="400000"/>
            </a:ln>
          </a:top>
          <a:bottom>
            <a:ln w="12700" cap="flat">
              <a:solidFill>
                <a:srgbClr val="C3C3C3"/>
              </a:solidFill>
              <a:prstDash val="solid"/>
              <a:miter lim="400000"/>
            </a:ln>
          </a:bottom>
          <a:insideH>
            <a:ln w="12700" cap="flat">
              <a:solidFill>
                <a:srgbClr val="C3C3C3"/>
              </a:solidFill>
              <a:prstDash val="solid"/>
              <a:miter lim="400000"/>
            </a:ln>
          </a:insideH>
          <a:insideV>
            <a:ln w="12700" cap="flat">
              <a:solidFill>
                <a:srgbClr val="C3C3C3"/>
              </a:solidFill>
              <a:prstDash val="solid"/>
              <a:miter lim="400000"/>
            </a:ln>
          </a:insideV>
        </a:tcBdr>
        <a:fill>
          <a:solidFill>
            <a:srgbClr val="CB2A7B"/>
          </a:solidFill>
        </a:fill>
      </a:tcStyle>
    </a:firstCol>
    <a:lastRow>
      <a:tcTxStyle b="on" i="off">
        <a:fontRef idx="minor">
          <a:srgbClr val="000000"/>
        </a:fontRef>
        <a:srgbClr val="000000"/>
      </a:tcTxStyle>
      <a:tcStyle>
        <a:tcBdr>
          <a:left>
            <a:ln w="12700" cap="flat">
              <a:solidFill>
                <a:srgbClr val="5E5E5E"/>
              </a:solidFill>
              <a:prstDash val="solid"/>
              <a:miter lim="400000"/>
            </a:ln>
          </a:left>
          <a:right>
            <a:ln w="12700" cap="flat">
              <a:solidFill>
                <a:srgbClr val="5E5E5E"/>
              </a:solidFill>
              <a:prstDash val="solid"/>
              <a:miter lim="400000"/>
            </a:ln>
          </a:right>
          <a:top>
            <a:ln w="38100" cap="flat">
              <a:solidFill>
                <a:srgbClr val="CB297B"/>
              </a:solidFill>
              <a:prstDash val="solid"/>
              <a:miter lim="400000"/>
            </a:ln>
          </a:top>
          <a:bottom>
            <a:ln w="12700" cap="flat">
              <a:solidFill>
                <a:srgbClr val="5E5E5E"/>
              </a:solidFill>
              <a:prstDash val="solid"/>
              <a:miter lim="400000"/>
            </a:ln>
          </a:bottom>
          <a:insideH>
            <a:ln w="12700" cap="flat">
              <a:solidFill>
                <a:srgbClr val="5E5E5E"/>
              </a:solidFill>
              <a:prstDash val="solid"/>
              <a:miter lim="400000"/>
            </a:ln>
          </a:insideH>
          <a:insideV>
            <a:ln w="12700" cap="flat">
              <a:solidFill>
                <a:srgbClr val="5E5E5E"/>
              </a:solidFill>
              <a:prstDash val="solid"/>
              <a:miter lim="400000"/>
            </a:ln>
          </a:insideV>
        </a:tcBdr>
        <a:fill>
          <a:solidFill>
            <a:srgbClr val="FFFFFF"/>
          </a:solidFill>
        </a:fill>
      </a:tcStyle>
    </a:lastRow>
    <a:firstRow>
      <a:tcTxStyle b="on" i="off">
        <a:fontRef idx="minor">
          <a:srgbClr val="FFFFFF"/>
        </a:fontRef>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5E5E5E"/>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991A5F"/>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wholeTbl>
    <a:band2H>
      <a:tcTxStyle/>
      <a:tcStyle>
        <a:tcBdr/>
        <a:fill>
          <a:solidFill>
            <a:srgbClr val="EDEEEE"/>
          </a:solidFill>
        </a:fill>
      </a:tcStyle>
    </a:band2H>
    <a:firstCol>
      <a:tcTxStyle b="on" i="off">
        <a:fontRef idx="minor">
          <a:srgbClr val="000000"/>
        </a:fontRef>
        <a:srgbClr val="000000"/>
      </a:tcTxStyle>
      <a:tcStyle>
        <a:tcBdr>
          <a:left>
            <a:ln w="12700" cap="flat">
              <a:solidFill>
                <a:srgbClr val="6C6C6C"/>
              </a:solidFill>
              <a:prstDash val="solid"/>
              <a:miter lim="400000"/>
            </a:ln>
          </a:left>
          <a:right>
            <a:ln w="254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5400" cap="flat">
              <a:solidFill>
                <a:srgbClr val="000000"/>
              </a:solidFill>
              <a:prstDash val="solid"/>
              <a:miter lim="400000"/>
            </a:ln>
          </a:top>
          <a:bottom>
            <a:ln w="12700" cap="flat">
              <a:solidFill>
                <a:srgbClr val="6C6C6C"/>
              </a:solidFill>
              <a:prstDash val="solid"/>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6C6C6C"/>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D6DCE0"/>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125E5076-3810-47DD-B79F-674D7AD40C01}" styleName="Dark Style 1 - Accent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81477" autoAdjust="0"/>
  </p:normalViewPr>
  <p:slideViewPr>
    <p:cSldViewPr snapToGrid="0">
      <p:cViewPr varScale="1">
        <p:scale>
          <a:sx n="122" d="100"/>
          <a:sy n="122" d="100"/>
        </p:scale>
        <p:origin x="996" y="108"/>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p:scale>
          <a:sx n="1" d="2"/>
          <a:sy n="1" d="2"/>
        </p:scale>
        <p:origin x="4548" y="978"/>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handoutMaster" Target="handoutMasters/handoutMaster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theme" Target="theme/theme1.xml"/><Relationship Id="rId5" Type="http://schemas.openxmlformats.org/officeDocument/2006/relationships/slide" Target="slides/slide1.xml"/><Relationship Id="rId61" Type="http://schemas.microsoft.com/office/2015/10/relationships/revisionInfo" Target="revisionInfo.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presProps" Target="presProps.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tableStyles" Target="tableStyles.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viewProps" Target="viewProps.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Wojciech Kustra" userId="afebd3d0-216b-4c4f-8992-1bf1fda6d5e8" providerId="ADAL" clId="{1D307E72-7901-4E61-A01B-3C4232ABCF63}"/>
    <pc:docChg chg="custSel modSld modMainMaster">
      <pc:chgData name="Wojciech Kustra" userId="afebd3d0-216b-4c4f-8992-1bf1fda6d5e8" providerId="ADAL" clId="{1D307E72-7901-4E61-A01B-3C4232ABCF63}" dt="2026-05-04T16:13:15.767" v="2" actId="478"/>
      <pc:docMkLst>
        <pc:docMk/>
      </pc:docMkLst>
      <pc:sldChg chg="delSp mod modClrScheme chgLayout">
        <pc:chgData name="Wojciech Kustra" userId="afebd3d0-216b-4c4f-8992-1bf1fda6d5e8" providerId="ADAL" clId="{1D307E72-7901-4E61-A01B-3C4232ABCF63}" dt="2026-05-04T16:13:15.767" v="2" actId="478"/>
        <pc:sldMkLst>
          <pc:docMk/>
          <pc:sldMk cId="936142538" sldId="1904"/>
        </pc:sldMkLst>
        <pc:spChg chg="del">
          <ac:chgData name="Wojciech Kustra" userId="afebd3d0-216b-4c4f-8992-1bf1fda6d5e8" providerId="ADAL" clId="{1D307E72-7901-4E61-A01B-3C4232ABCF63}" dt="2026-05-04T16:13:14.241" v="1" actId="700"/>
          <ac:spMkLst>
            <pc:docMk/>
            <pc:sldMk cId="936142538" sldId="1904"/>
            <ac:spMk id="2" creationId="{528A892E-4224-08B6-50F1-68B89FA30956}"/>
          </ac:spMkLst>
        </pc:spChg>
        <pc:spChg chg="del">
          <ac:chgData name="Wojciech Kustra" userId="afebd3d0-216b-4c4f-8992-1bf1fda6d5e8" providerId="ADAL" clId="{1D307E72-7901-4E61-A01B-3C4232ABCF63}" dt="2026-05-04T16:13:14.241" v="1" actId="700"/>
          <ac:spMkLst>
            <pc:docMk/>
            <pc:sldMk cId="936142538" sldId="1904"/>
            <ac:spMk id="3" creationId="{8965F1ED-D650-3E7E-9F22-CC05BEBE3A3D}"/>
          </ac:spMkLst>
        </pc:spChg>
        <pc:picChg chg="del">
          <ac:chgData name="Wojciech Kustra" userId="afebd3d0-216b-4c4f-8992-1bf1fda6d5e8" providerId="ADAL" clId="{1D307E72-7901-4E61-A01B-3C4232ABCF63}" dt="2026-05-04T16:13:15.767" v="2" actId="478"/>
          <ac:picMkLst>
            <pc:docMk/>
            <pc:sldMk cId="936142538" sldId="1904"/>
            <ac:picMk id="5" creationId="{9CBF65D1-5270-DBA4-AAA6-EA4799677A86}"/>
          </ac:picMkLst>
        </pc:picChg>
      </pc:sldChg>
      <pc:sldMasterChg chg="modSldLayout">
        <pc:chgData name="Wojciech Kustra" userId="afebd3d0-216b-4c4f-8992-1bf1fda6d5e8" providerId="ADAL" clId="{1D307E72-7901-4E61-A01B-3C4232ABCF63}" dt="2026-05-04T16:12:56.262" v="0"/>
        <pc:sldMasterMkLst>
          <pc:docMk/>
          <pc:sldMasterMk cId="0" sldId="2147483648"/>
        </pc:sldMasterMkLst>
        <pc:sldLayoutChg chg="addSp modSp">
          <pc:chgData name="Wojciech Kustra" userId="afebd3d0-216b-4c4f-8992-1bf1fda6d5e8" providerId="ADAL" clId="{1D307E72-7901-4E61-A01B-3C4232ABCF63}" dt="2026-05-04T16:12:56.262" v="0"/>
          <pc:sldLayoutMkLst>
            <pc:docMk/>
            <pc:sldMasterMk cId="0" sldId="2147483648"/>
            <pc:sldLayoutMk cId="194785450" sldId="2147483686"/>
          </pc:sldLayoutMkLst>
          <pc:spChg chg="mod">
            <ac:chgData name="Wojciech Kustra" userId="afebd3d0-216b-4c4f-8992-1bf1fda6d5e8" providerId="ADAL" clId="{1D307E72-7901-4E61-A01B-3C4232ABCF63}" dt="2026-05-04T16:12:56.262" v="0"/>
            <ac:spMkLst>
              <pc:docMk/>
              <pc:sldMasterMk cId="0" sldId="2147483648"/>
              <pc:sldLayoutMk cId="194785450" sldId="2147483686"/>
              <ac:spMk id="15" creationId="{23E065B2-E5E7-A8F2-22CA-5FB5B5F0FDB3}"/>
            </ac:spMkLst>
          </pc:spChg>
          <pc:grpChg chg="add mod">
            <ac:chgData name="Wojciech Kustra" userId="afebd3d0-216b-4c4f-8992-1bf1fda6d5e8" providerId="ADAL" clId="{1D307E72-7901-4E61-A01B-3C4232ABCF63}" dt="2026-05-04T16:12:56.262" v="0"/>
            <ac:grpSpMkLst>
              <pc:docMk/>
              <pc:sldMasterMk cId="0" sldId="2147483648"/>
              <pc:sldLayoutMk cId="194785450" sldId="2147483686"/>
              <ac:grpSpMk id="13" creationId="{D45AD588-E93A-FD5A-A6A4-F5161A54AB2D}"/>
            </ac:grpSpMkLst>
          </pc:grpChg>
          <pc:picChg chg="mod">
            <ac:chgData name="Wojciech Kustra" userId="afebd3d0-216b-4c4f-8992-1bf1fda6d5e8" providerId="ADAL" clId="{1D307E72-7901-4E61-A01B-3C4232ABCF63}" dt="2026-05-04T16:12:56.262" v="0"/>
            <ac:picMkLst>
              <pc:docMk/>
              <pc:sldMasterMk cId="0" sldId="2147483648"/>
              <pc:sldLayoutMk cId="194785450" sldId="2147483686"/>
              <ac:picMk id="14" creationId="{B7712E88-C574-E2C0-B7AA-8A98CEFF47A3}"/>
            </ac:picMkLst>
          </pc:picChg>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9EEF72D-7315-6A85-D9EB-830FF892686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Date Placeholder 2">
            <a:extLst>
              <a:ext uri="{FF2B5EF4-FFF2-40B4-BE49-F238E27FC236}">
                <a16:creationId xmlns:a16="http://schemas.microsoft.com/office/drawing/2014/main" id="{6A1C4B9E-DF6E-CA61-9438-27E3062F231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8B9809F-B601-46A5-95FD-A01EF3B82BA5}" type="datetimeFigureOut">
              <a:rPr lang="pl-PL" smtClean="0"/>
              <a:t>4.05.2026</a:t>
            </a:fld>
            <a:endParaRPr lang="pl-PL"/>
          </a:p>
        </p:txBody>
      </p:sp>
      <p:sp>
        <p:nvSpPr>
          <p:cNvPr id="4" name="Footer Placeholder 3">
            <a:extLst>
              <a:ext uri="{FF2B5EF4-FFF2-40B4-BE49-F238E27FC236}">
                <a16:creationId xmlns:a16="http://schemas.microsoft.com/office/drawing/2014/main" id="{8DE034D3-8DE9-CCDC-17EC-464B2DE7AFC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5" name="Slide Number Placeholder 4">
            <a:extLst>
              <a:ext uri="{FF2B5EF4-FFF2-40B4-BE49-F238E27FC236}">
                <a16:creationId xmlns:a16="http://schemas.microsoft.com/office/drawing/2014/main" id="{4F59069B-BC8B-5825-2EF9-186239D4AD0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C1C6221-82B4-4BEE-9CB4-736C66E0B196}" type="slidenum">
              <a:rPr lang="pl-PL" smtClean="0"/>
              <a:t>‹#›</a:t>
            </a:fld>
            <a:endParaRPr lang="pl-PL"/>
          </a:p>
        </p:txBody>
      </p:sp>
    </p:spTree>
    <p:extLst>
      <p:ext uri="{BB962C8B-B14F-4D97-AF65-F5344CB8AC3E}">
        <p14:creationId xmlns:p14="http://schemas.microsoft.com/office/powerpoint/2010/main" val="206422185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73" name="Shape 373"/>
          <p:cNvSpPr>
            <a:spLocks noGrp="1" noRot="1" noChangeAspect="1"/>
          </p:cNvSpPr>
          <p:nvPr>
            <p:ph type="sldImg"/>
          </p:nvPr>
        </p:nvSpPr>
        <p:spPr>
          <a:xfrm>
            <a:off x="381000" y="685800"/>
            <a:ext cx="6096000" cy="3429000"/>
          </a:xfrm>
          <a:prstGeom prst="rect">
            <a:avLst/>
          </a:prstGeom>
        </p:spPr>
        <p:txBody>
          <a:bodyPr/>
          <a:lstStyle/>
          <a:p>
            <a:endParaRPr/>
          </a:p>
        </p:txBody>
      </p:sp>
      <p:sp>
        <p:nvSpPr>
          <p:cNvPr id="374" name="Shape 374"/>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228589" latinLnBrk="0">
      <a:lnSpc>
        <a:spcPct val="117999"/>
      </a:lnSpc>
      <a:defRPr sz="1100">
        <a:latin typeface="+mn-lt"/>
        <a:ea typeface="+mn-ea"/>
        <a:cs typeface="+mn-cs"/>
        <a:sym typeface="Helvetica Neue"/>
      </a:defRPr>
    </a:lvl1pPr>
    <a:lvl2pPr indent="114294" defTabSz="228589" latinLnBrk="0">
      <a:lnSpc>
        <a:spcPct val="117999"/>
      </a:lnSpc>
      <a:defRPr sz="1100">
        <a:latin typeface="+mn-lt"/>
        <a:ea typeface="+mn-ea"/>
        <a:cs typeface="+mn-cs"/>
        <a:sym typeface="Helvetica Neue"/>
      </a:defRPr>
    </a:lvl2pPr>
    <a:lvl3pPr indent="228589" defTabSz="228589" latinLnBrk="0">
      <a:lnSpc>
        <a:spcPct val="117999"/>
      </a:lnSpc>
      <a:defRPr sz="1100">
        <a:latin typeface="+mn-lt"/>
        <a:ea typeface="+mn-ea"/>
        <a:cs typeface="+mn-cs"/>
        <a:sym typeface="Helvetica Neue"/>
      </a:defRPr>
    </a:lvl3pPr>
    <a:lvl4pPr indent="342883" defTabSz="228589" latinLnBrk="0">
      <a:lnSpc>
        <a:spcPct val="117999"/>
      </a:lnSpc>
      <a:defRPr sz="1100">
        <a:latin typeface="+mn-lt"/>
        <a:ea typeface="+mn-ea"/>
        <a:cs typeface="+mn-cs"/>
        <a:sym typeface="Helvetica Neue"/>
      </a:defRPr>
    </a:lvl4pPr>
    <a:lvl5pPr indent="457177" defTabSz="228589" latinLnBrk="0">
      <a:lnSpc>
        <a:spcPct val="117999"/>
      </a:lnSpc>
      <a:defRPr sz="1100">
        <a:latin typeface="+mn-lt"/>
        <a:ea typeface="+mn-ea"/>
        <a:cs typeface="+mn-cs"/>
        <a:sym typeface="Helvetica Neue"/>
      </a:defRPr>
    </a:lvl5pPr>
    <a:lvl6pPr indent="571471" defTabSz="228589" latinLnBrk="0">
      <a:lnSpc>
        <a:spcPct val="117999"/>
      </a:lnSpc>
      <a:defRPr sz="1100">
        <a:latin typeface="+mn-lt"/>
        <a:ea typeface="+mn-ea"/>
        <a:cs typeface="+mn-cs"/>
        <a:sym typeface="Helvetica Neue"/>
      </a:defRPr>
    </a:lvl6pPr>
    <a:lvl7pPr indent="685766" defTabSz="228589" latinLnBrk="0">
      <a:lnSpc>
        <a:spcPct val="117999"/>
      </a:lnSpc>
      <a:defRPr sz="1100">
        <a:latin typeface="+mn-lt"/>
        <a:ea typeface="+mn-ea"/>
        <a:cs typeface="+mn-cs"/>
        <a:sym typeface="Helvetica Neue"/>
      </a:defRPr>
    </a:lvl7pPr>
    <a:lvl8pPr indent="800060" defTabSz="228589" latinLnBrk="0">
      <a:lnSpc>
        <a:spcPct val="117999"/>
      </a:lnSpc>
      <a:defRPr sz="1100">
        <a:latin typeface="+mn-lt"/>
        <a:ea typeface="+mn-ea"/>
        <a:cs typeface="+mn-cs"/>
        <a:sym typeface="Helvetica Neue"/>
      </a:defRPr>
    </a:lvl8pPr>
    <a:lvl9pPr indent="914354" defTabSz="228589" latinLnBrk="0">
      <a:lnSpc>
        <a:spcPct val="117999"/>
      </a:lnSpc>
      <a:defRPr sz="1100">
        <a:latin typeface="+mn-lt"/>
        <a:ea typeface="+mn-ea"/>
        <a:cs typeface="+mn-cs"/>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0" i="0" dirty="0">
                <a:effectLst/>
                <a:latin typeface="+mn-lt"/>
                <a:ea typeface="+mn-ea"/>
                <a:cs typeface="+mn-cs"/>
                <a:sym typeface="Helvetica Neue"/>
              </a:rPr>
              <a:t>"Good morning, everyone. Welcome to Lecture 19. Today, we address a topic that is not just a subfield of transportation, but is increasingly seen as the very foundation of sustainable and just transport planning: </a:t>
            </a:r>
            <a:r>
              <a:rPr lang="en-US" sz="1100" b="1" i="0" dirty="0">
                <a:effectLst/>
                <a:latin typeface="+mn-lt"/>
                <a:ea typeface="+mn-ea"/>
                <a:cs typeface="+mn-cs"/>
                <a:sym typeface="Helvetica Neue"/>
              </a:rPr>
              <a:t>Social Equity</a:t>
            </a:r>
            <a:r>
              <a:rPr lang="en-US" sz="1100" b="0" i="0" dirty="0">
                <a:effectLst/>
                <a:latin typeface="+mn-lt"/>
                <a:ea typeface="+mn-ea"/>
                <a:cs typeface="+mn-cs"/>
                <a:sym typeface="Helvetica Neue"/>
              </a:rPr>
              <a:t>. For a long time, our field was primarily concerned with efficiency—moving as many vehicles as possible, as quickly as possible. But today, we understand that transportation is not an end in itself; it is a means to an end. It is the critical link to opportunity—to jobs, to education, to healthcare, to social connection. And if that link is broken for certain segments of society, then the system has failed. Over the next 90 minutes, we will explore the meaning of transport equity, diagnose the causes and consequences of inequity, and examine the policy tools we have to build a fairer, more just transportation future."</a:t>
            </a:r>
          </a:p>
        </p:txBody>
      </p:sp>
    </p:spTree>
    <p:extLst>
      <p:ext uri="{BB962C8B-B14F-4D97-AF65-F5344CB8AC3E}">
        <p14:creationId xmlns:p14="http://schemas.microsoft.com/office/powerpoint/2010/main" val="259280476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21BA5F-8654-F75C-8A38-9C45B29CC04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B673443-59DE-070B-49AD-ED0986E5190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0024D03-BAAC-AD7D-20CA-C648DA890A3A}"/>
              </a:ext>
            </a:extLst>
          </p:cNvPr>
          <p:cNvSpPr>
            <a:spLocks noGrp="1"/>
          </p:cNvSpPr>
          <p:nvPr>
            <p:ph type="body" idx="1"/>
          </p:nvPr>
        </p:nvSpPr>
        <p:spPr/>
        <p:txBody>
          <a:bodyPr/>
          <a:lstStyle/>
          <a:p>
            <a:r>
              <a:rPr lang="en-US" sz="1100" b="0" i="0" dirty="0">
                <a:effectLst/>
                <a:latin typeface="+mn-lt"/>
                <a:ea typeface="+mn-ea"/>
                <a:cs typeface="+mn-cs"/>
                <a:sym typeface="Helvetica Neue"/>
              </a:rPr>
              <a:t>"Now, the word 'fairly' in our definition is doing a lot of work. To make it more concrete, planners think about fairness through two lenses: horizontal and vertical equity.</a:t>
            </a:r>
            <a:br>
              <a:rPr lang="en-US" dirty="0"/>
            </a:br>
            <a:r>
              <a:rPr lang="en-US" sz="1100" b="1" i="0" dirty="0">
                <a:effectLst/>
                <a:latin typeface="+mn-lt"/>
                <a:ea typeface="+mn-ea"/>
                <a:cs typeface="+mn-cs"/>
                <a:sym typeface="Helvetica Neue"/>
              </a:rPr>
              <a:t>Horizontal Equity</a:t>
            </a:r>
            <a:r>
              <a:rPr lang="en-US" sz="1100" b="0" i="0" dirty="0">
                <a:effectLst/>
                <a:latin typeface="+mn-lt"/>
                <a:ea typeface="+mn-ea"/>
                <a:cs typeface="+mn-cs"/>
                <a:sym typeface="Helvetica Neue"/>
              </a:rPr>
              <a:t> is the principle of treating equals equally. It means that people in comparable situations should receive a comparable level of service. For example, it would be a violation of horizontal equity if two neighborhoods with the same population and density had wildly different levels of bus service.</a:t>
            </a:r>
            <a:br>
              <a:rPr lang="en-US" dirty="0"/>
            </a:br>
            <a:r>
              <a:rPr lang="en-US" sz="1100" b="0" i="0" dirty="0">
                <a:effectLst/>
                <a:latin typeface="+mn-lt"/>
                <a:ea typeface="+mn-ea"/>
                <a:cs typeface="+mn-cs"/>
                <a:sym typeface="Helvetica Neue"/>
              </a:rPr>
              <a:t>However, sometimes treating everyone the same can actually lead to an unfair outcome. This is where </a:t>
            </a:r>
            <a:r>
              <a:rPr lang="en-US" sz="1100" b="1" i="0" dirty="0">
                <a:effectLst/>
                <a:latin typeface="+mn-lt"/>
                <a:ea typeface="+mn-ea"/>
                <a:cs typeface="+mn-cs"/>
                <a:sym typeface="Helvetica Neue"/>
              </a:rPr>
              <a:t>Vertical Equity</a:t>
            </a:r>
            <a:r>
              <a:rPr lang="en-US" sz="1100" b="0" i="0" dirty="0">
                <a:effectLst/>
                <a:latin typeface="+mn-lt"/>
                <a:ea typeface="+mn-ea"/>
                <a:cs typeface="+mn-cs"/>
                <a:sym typeface="Helvetica Neue"/>
              </a:rPr>
              <a:t> comes in. This is the principle of treating people differently in order to achieve a fairer result. It acknowledges that some groups start with significant disadvantages and may require targeted support to have the same opportunities as everyone else. The classic example in transportation is a subsidized fare program for low-income individuals. We are treating them differently based on their income, but we are doing it to achieve the equitable outcome of ensuring that everyone can afford to use the transit system. A truly equitable transport plan requires a sophisticated balance of both."</a:t>
            </a:r>
          </a:p>
        </p:txBody>
      </p:sp>
    </p:spTree>
    <p:extLst>
      <p:ext uri="{BB962C8B-B14F-4D97-AF65-F5344CB8AC3E}">
        <p14:creationId xmlns:p14="http://schemas.microsoft.com/office/powerpoint/2010/main" val="87157229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5AB008-C5B5-4450-1DBE-65A5954CB3E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673C7C1-D343-3557-B400-B1BCCF08E54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F4441C8-13C0-FFE7-6568-663A5FAC3AAC}"/>
              </a:ext>
            </a:extLst>
          </p:cNvPr>
          <p:cNvSpPr>
            <a:spLocks noGrp="1"/>
          </p:cNvSpPr>
          <p:nvPr>
            <p:ph type="body" idx="1"/>
          </p:nvPr>
        </p:nvSpPr>
        <p:spPr/>
        <p:txBody>
          <a:bodyPr/>
          <a:lstStyle/>
          <a:p>
            <a:r>
              <a:rPr lang="en-US" sz="1100" b="0" i="0" dirty="0">
                <a:effectLst/>
                <a:latin typeface="+mn-lt"/>
                <a:ea typeface="+mn-ea"/>
                <a:cs typeface="+mn-cs"/>
                <a:sym typeface="Helvetica Neue"/>
              </a:rPr>
              <a:t>"The next critical distinction we need to make is between mobility and accessibility. For decades, transport planning was obsessed with </a:t>
            </a:r>
            <a:r>
              <a:rPr lang="en-US" sz="1100" b="1" i="0" dirty="0">
                <a:effectLst/>
                <a:latin typeface="+mn-lt"/>
                <a:ea typeface="+mn-ea"/>
                <a:cs typeface="+mn-cs"/>
                <a:sym typeface="Helvetica Neue"/>
              </a:rPr>
              <a:t>mobility</a:t>
            </a:r>
            <a:r>
              <a:rPr lang="en-US" sz="1100" b="0" i="0" dirty="0">
                <a:effectLst/>
                <a:latin typeface="+mn-lt"/>
                <a:ea typeface="+mn-ea"/>
                <a:cs typeface="+mn-cs"/>
                <a:sym typeface="Helvetica Neue"/>
              </a:rPr>
              <a:t>. Our primary goal was to increase the speed and ease of movement, often for cars. We measured success with metrics like average traffic speed or vehicle throughput.</a:t>
            </a:r>
            <a:br>
              <a:rPr lang="en-US" dirty="0"/>
            </a:br>
            <a:r>
              <a:rPr lang="en-US" sz="1100" b="0" i="0" dirty="0">
                <a:effectLst/>
                <a:latin typeface="+mn-lt"/>
                <a:ea typeface="+mn-ea"/>
                <a:cs typeface="+mn-cs"/>
                <a:sym typeface="Helvetica Neue"/>
              </a:rPr>
              <a:t>However, a major shift in modern planning has been to focus instead on </a:t>
            </a:r>
            <a:r>
              <a:rPr lang="en-US" sz="1100" b="1" i="0" dirty="0">
                <a:effectLst/>
                <a:latin typeface="+mn-lt"/>
                <a:ea typeface="+mn-ea"/>
                <a:cs typeface="+mn-cs"/>
                <a:sym typeface="Helvetica Neue"/>
              </a:rPr>
              <a:t>accessibility</a:t>
            </a:r>
            <a:r>
              <a:rPr lang="en-US" sz="1100" b="0" i="0" dirty="0">
                <a:effectLst/>
                <a:latin typeface="+mn-lt"/>
                <a:ea typeface="+mn-ea"/>
                <a:cs typeface="+mn-cs"/>
                <a:sym typeface="Helvetica Neue"/>
              </a:rPr>
              <a:t>. Accessibility is not about movement for its own sake; it's about what that movement allows you to </a:t>
            </a:r>
            <a:r>
              <a:rPr lang="en-US" sz="1100" b="0" i="1" dirty="0">
                <a:effectLst/>
                <a:latin typeface="+mn-lt"/>
                <a:ea typeface="+mn-ea"/>
                <a:cs typeface="+mn-cs"/>
                <a:sym typeface="Helvetica Neue"/>
              </a:rPr>
              <a:t>reach</a:t>
            </a:r>
            <a:r>
              <a:rPr lang="en-US" sz="1100" b="0" i="0" dirty="0">
                <a:effectLst/>
                <a:latin typeface="+mn-lt"/>
                <a:ea typeface="+mn-ea"/>
                <a:cs typeface="+mn-cs"/>
                <a:sym typeface="Helvetica Neue"/>
              </a:rPr>
              <a:t>. It's a measure of opportunity. The key question of accessibility is not 'How fast can you go?' but 'Where can you go?' How many jobs, schools, hospitals, or grocery stores can a person reach within a reasonable amount of time and for a reasonable cost?</a:t>
            </a:r>
            <a:br>
              <a:rPr lang="en-US" dirty="0"/>
            </a:br>
            <a:r>
              <a:rPr lang="en-US" sz="1100" b="0" i="0" dirty="0">
                <a:effectLst/>
                <a:latin typeface="+mn-lt"/>
                <a:ea typeface="+mn-ea"/>
                <a:cs typeface="+mn-cs"/>
                <a:sym typeface="Helvetica Neue"/>
              </a:rPr>
              <a:t>As the scale in this diagram illustrates, we are now trying to balance our focus. And as we'll see, focusing on accessibility—on connecting people to opportunities—is a much more direct and meaningful way to measure and achieve social equity."</a:t>
            </a:r>
          </a:p>
        </p:txBody>
      </p:sp>
    </p:spTree>
    <p:extLst>
      <p:ext uri="{BB962C8B-B14F-4D97-AF65-F5344CB8AC3E}">
        <p14:creationId xmlns:p14="http://schemas.microsoft.com/office/powerpoint/2010/main" val="90020489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BE1371-DB92-EB3E-E0D4-81CC2F4554E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94CF2E1-B9CD-3860-C41B-5CCDD982F29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B8BD1A1-1206-9327-B1B8-69DA71EAD877}"/>
              </a:ext>
            </a:extLst>
          </p:cNvPr>
          <p:cNvSpPr>
            <a:spLocks noGrp="1"/>
          </p:cNvSpPr>
          <p:nvPr>
            <p:ph type="body" idx="1"/>
          </p:nvPr>
        </p:nvSpPr>
        <p:spPr/>
        <p:txBody>
          <a:bodyPr/>
          <a:lstStyle/>
          <a:p>
            <a:r>
              <a:rPr lang="en-US" sz="1100" b="0" i="0" dirty="0">
                <a:effectLst/>
                <a:latin typeface="+mn-lt"/>
                <a:ea typeface="+mn-ea"/>
                <a:cs typeface="+mn-cs"/>
                <a:sym typeface="Helvetica Neue"/>
              </a:rPr>
              <a:t>"So why has this shift from mobility to accessibility become so central to modern, equitable planning? There are three key reasons.</a:t>
            </a:r>
            <a:br>
              <a:rPr lang="en-US" dirty="0"/>
            </a:br>
            <a:r>
              <a:rPr lang="en-US" sz="1100" b="0" i="0" dirty="0">
                <a:effectLst/>
                <a:latin typeface="+mn-lt"/>
                <a:ea typeface="+mn-ea"/>
                <a:cs typeface="+mn-cs"/>
                <a:sym typeface="Helvetica Neue"/>
              </a:rPr>
              <a:t>First, accessibility measures what actually matters to people: </a:t>
            </a:r>
            <a:r>
              <a:rPr lang="en-US" sz="1100" b="1" i="0" dirty="0">
                <a:effectLst/>
                <a:latin typeface="+mn-lt"/>
                <a:ea typeface="+mn-ea"/>
                <a:cs typeface="+mn-cs"/>
                <a:sym typeface="Helvetica Neue"/>
              </a:rPr>
              <a:t>opportunity</a:t>
            </a:r>
            <a:r>
              <a:rPr lang="en-US" sz="1100" b="0" i="0" dirty="0">
                <a:effectLst/>
                <a:latin typeface="+mn-lt"/>
                <a:ea typeface="+mn-ea"/>
                <a:cs typeface="+mn-cs"/>
                <a:sym typeface="Helvetica Neue"/>
              </a:rPr>
              <a:t>. A new highway might improve mobility by increasing average car speeds, but if it bypasses the low-income neighborhood that needs jobs, it has failed to improve their accessibility. Accessibility metrics give us a much clearer picture of the actual opportunities available to a community.</a:t>
            </a:r>
            <a:br>
              <a:rPr lang="en-US" dirty="0"/>
            </a:br>
            <a:r>
              <a:rPr lang="en-US" sz="1100" b="0" i="0" dirty="0">
                <a:effectLst/>
                <a:latin typeface="+mn-lt"/>
                <a:ea typeface="+mn-ea"/>
                <a:cs typeface="+mn-cs"/>
                <a:sym typeface="Helvetica Neue"/>
              </a:rPr>
              <a:t>Second, it is </a:t>
            </a:r>
            <a:r>
              <a:rPr lang="en-US" sz="1100" b="1" i="0" dirty="0">
                <a:effectLst/>
                <a:latin typeface="+mn-lt"/>
                <a:ea typeface="+mn-ea"/>
                <a:cs typeface="+mn-cs"/>
                <a:sym typeface="Helvetica Neue"/>
              </a:rPr>
              <a:t>outcome-oriented</a:t>
            </a:r>
            <a:r>
              <a:rPr lang="en-US" sz="1100" b="0" i="0" dirty="0">
                <a:effectLst/>
                <a:latin typeface="+mn-lt"/>
                <a:ea typeface="+mn-ea"/>
                <a:cs typeface="+mn-cs"/>
                <a:sym typeface="Helvetica Neue"/>
              </a:rPr>
              <a:t>. It forces us to think beyond the transport project itself and focus on the tangible benefits it provides. The goal is not to build a new bus line; the goal is to connect people to jobs, and the bus line is simply the means to that end.</a:t>
            </a:r>
            <a:br>
              <a:rPr lang="en-US" dirty="0"/>
            </a:br>
            <a:r>
              <a:rPr lang="en-US" sz="1100" b="0" i="0" dirty="0">
                <a:effectLst/>
                <a:latin typeface="+mn-lt"/>
                <a:ea typeface="+mn-ea"/>
                <a:cs typeface="+mn-cs"/>
                <a:sym typeface="Helvetica Neue"/>
              </a:rPr>
              <a:t>Finally, and most practically, accessibility metrics are essential for </a:t>
            </a:r>
            <a:r>
              <a:rPr lang="en-US" sz="1100" b="1" i="0" dirty="0">
                <a:effectLst/>
                <a:latin typeface="+mn-lt"/>
                <a:ea typeface="+mn-ea"/>
                <a:cs typeface="+mn-cs"/>
                <a:sym typeface="Helvetica Neue"/>
              </a:rPr>
              <a:t>guiding policy</a:t>
            </a:r>
            <a:r>
              <a:rPr lang="en-US" sz="1100" b="0" i="0" dirty="0">
                <a:effectLst/>
                <a:latin typeface="+mn-lt"/>
                <a:ea typeface="+mn-ea"/>
                <a:cs typeface="+mn-cs"/>
                <a:sym typeface="Helvetica Neue"/>
              </a:rPr>
              <a:t>. By creating 'accessibility maps'—which we'll see later—planners can visually identify which communities are well-served and which are cut off from opportunity. This allows for data-driven, targeted interventions to address the most significant gaps and reduce disparities in access."</a:t>
            </a:r>
            <a:endParaRPr lang="en-US" dirty="0"/>
          </a:p>
        </p:txBody>
      </p:sp>
    </p:spTree>
    <p:extLst>
      <p:ext uri="{BB962C8B-B14F-4D97-AF65-F5344CB8AC3E}">
        <p14:creationId xmlns:p14="http://schemas.microsoft.com/office/powerpoint/2010/main" val="88303304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8951E5-01D9-0E90-F8C1-75541B7F78B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C77BC2D-4A8C-7756-AEE3-D485D66FC4C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0259D57-474C-C9BC-C7B6-F8F81B757C9A}"/>
              </a:ext>
            </a:extLst>
          </p:cNvPr>
          <p:cNvSpPr>
            <a:spLocks noGrp="1"/>
          </p:cNvSpPr>
          <p:nvPr>
            <p:ph type="body" idx="1"/>
          </p:nvPr>
        </p:nvSpPr>
        <p:spPr/>
        <p:txBody>
          <a:bodyPr/>
          <a:lstStyle/>
          <a:p>
            <a:r>
              <a:rPr lang="en-US" sz="1100" b="0" i="0" dirty="0">
                <a:effectLst/>
                <a:latin typeface="+mn-lt"/>
                <a:ea typeface="+mn-ea"/>
                <a:cs typeface="+mn-cs"/>
                <a:sym typeface="Helvetica Neue"/>
              </a:rPr>
              <a:t>"To conclude our foundational section, let's synthesize the core rationale for why equity is no longer a niche topic, but a central pillar of good transport planning.</a:t>
            </a:r>
            <a:br>
              <a:rPr lang="en-US" dirty="0"/>
            </a:br>
            <a:r>
              <a:rPr lang="en-US" sz="1100" b="0" i="0" dirty="0">
                <a:effectLst/>
                <a:latin typeface="+mn-lt"/>
                <a:ea typeface="+mn-ea"/>
                <a:cs typeface="+mn-cs"/>
                <a:sym typeface="Helvetica Neue"/>
              </a:rPr>
              <a:t>First, we must recognize that transportation is a </a:t>
            </a:r>
            <a:r>
              <a:rPr lang="en-US" sz="1100" b="1" i="0" dirty="0">
                <a:effectLst/>
                <a:latin typeface="+mn-lt"/>
                <a:ea typeface="+mn-ea"/>
                <a:cs typeface="+mn-cs"/>
                <a:sym typeface="Helvetica Neue"/>
              </a:rPr>
              <a:t>gateway to opportunity</a:t>
            </a:r>
            <a:r>
              <a:rPr lang="en-US" sz="1100" b="0" i="0" dirty="0">
                <a:effectLst/>
                <a:latin typeface="+mn-lt"/>
                <a:ea typeface="+mn-ea"/>
                <a:cs typeface="+mn-cs"/>
                <a:sym typeface="Helvetica Neue"/>
              </a:rPr>
              <a:t>. An affordable and reliable bus route isn't just a bus route; for someone without a car, it's a lifeline to a better job, a better school for their children, or essential medical care.</a:t>
            </a:r>
            <a:br>
              <a:rPr lang="en-US" dirty="0"/>
            </a:br>
            <a:r>
              <a:rPr lang="en-US" sz="1100" b="0" i="0" dirty="0">
                <a:effectLst/>
                <a:latin typeface="+mn-lt"/>
                <a:ea typeface="+mn-ea"/>
                <a:cs typeface="+mn-cs"/>
                <a:sym typeface="Helvetica Neue"/>
              </a:rPr>
              <a:t>Second, equity is now understood as an essential pillar of </a:t>
            </a:r>
            <a:r>
              <a:rPr lang="en-US" sz="1100" b="1" i="0" dirty="0">
                <a:effectLst/>
                <a:latin typeface="+mn-lt"/>
                <a:ea typeface="+mn-ea"/>
                <a:cs typeface="+mn-cs"/>
                <a:sym typeface="Helvetica Neue"/>
              </a:rPr>
              <a:t>sustainability</a:t>
            </a:r>
            <a:r>
              <a:rPr lang="en-US" sz="1100" b="0" i="0" dirty="0">
                <a:effectLst/>
                <a:latin typeface="+mn-lt"/>
                <a:ea typeface="+mn-ea"/>
                <a:cs typeface="+mn-cs"/>
                <a:sym typeface="Helvetica Neue"/>
              </a:rPr>
              <a:t>. For decades, planning focused on the environment and the economy. As this Venn diagram illustrates, we now understand that a truly sustainable system must also be equitable. A green, economically vibrant city that only works for the wealthy is not a success.</a:t>
            </a:r>
            <a:br>
              <a:rPr lang="en-US" dirty="0"/>
            </a:br>
            <a:r>
              <a:rPr lang="en-US" sz="1100" b="0" i="0" dirty="0">
                <a:effectLst/>
                <a:latin typeface="+mn-lt"/>
                <a:ea typeface="+mn-ea"/>
                <a:cs typeface="+mn-cs"/>
                <a:sym typeface="Helvetica Neue"/>
              </a:rPr>
              <a:t>Finally, pursuing equity is both a </a:t>
            </a:r>
            <a:r>
              <a:rPr lang="en-US" sz="1100" b="1" i="0" dirty="0">
                <a:effectLst/>
                <a:latin typeface="+mn-lt"/>
                <a:ea typeface="+mn-ea"/>
                <a:cs typeface="+mn-cs"/>
                <a:sym typeface="Helvetica Neue"/>
              </a:rPr>
              <a:t>moral and a practical imperative</a:t>
            </a:r>
            <a:r>
              <a:rPr lang="en-US" sz="1100" b="0" i="0" dirty="0">
                <a:effectLst/>
                <a:latin typeface="+mn-lt"/>
                <a:ea typeface="+mn-ea"/>
                <a:cs typeface="+mn-cs"/>
                <a:sym typeface="Helvetica Neue"/>
              </a:rPr>
              <a:t>. It is a moral obligation because access to opportunity is a fundamental human right. And it is a practical necessity because inequitable systems lead to social exclusion, concentrated poverty, and ultimately, weaker and less resilient communities. A city that works for everyone is stronger than a city that only works for some.</a:t>
            </a:r>
            <a:br>
              <a:rPr lang="en-US" dirty="0"/>
            </a:br>
            <a:r>
              <a:rPr lang="en-US" sz="1100" b="0" i="0" dirty="0">
                <a:effectLst/>
                <a:latin typeface="+mn-lt"/>
                <a:ea typeface="+mn-ea"/>
                <a:cs typeface="+mn-cs"/>
                <a:sym typeface="Helvetica Neue"/>
              </a:rPr>
              <a:t>With this 'why' firmly established, we will now turn our attention to diagnosing the 'what'—the real-world problems of inequity in our transport systems."</a:t>
            </a:r>
            <a:endParaRPr lang="en-US" dirty="0"/>
          </a:p>
        </p:txBody>
      </p:sp>
    </p:spTree>
    <p:extLst>
      <p:ext uri="{BB962C8B-B14F-4D97-AF65-F5344CB8AC3E}">
        <p14:creationId xmlns:p14="http://schemas.microsoft.com/office/powerpoint/2010/main" val="389247370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F66F8D-784F-FC81-02D4-0467D7FECF2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367881E-9FD8-60E8-EDEA-C1256180338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A71ECF8-8282-73C0-6780-8C3B81504DA5}"/>
              </a:ext>
            </a:extLst>
          </p:cNvPr>
          <p:cNvSpPr>
            <a:spLocks noGrp="1"/>
          </p:cNvSpPr>
          <p:nvPr>
            <p:ph type="body" idx="1"/>
          </p:nvPr>
        </p:nvSpPr>
        <p:spPr/>
        <p:txBody>
          <a:bodyPr/>
          <a:lstStyle/>
          <a:p>
            <a:r>
              <a:rPr lang="en-US" sz="1100" b="0" i="0" dirty="0">
                <a:effectLst/>
                <a:latin typeface="+mn-lt"/>
                <a:ea typeface="+mn-ea"/>
                <a:cs typeface="+mn-cs"/>
                <a:sym typeface="Helvetica Neue"/>
              </a:rPr>
              <a:t>"To conclude our foundational section, let's synthesize the core rationale for why equity is no longer a niche topic, but a central pillar of good transport planning.</a:t>
            </a:r>
            <a:br>
              <a:rPr lang="en-US" dirty="0"/>
            </a:br>
            <a:r>
              <a:rPr lang="en-US" sz="1100" b="0" i="0" dirty="0">
                <a:effectLst/>
                <a:latin typeface="+mn-lt"/>
                <a:ea typeface="+mn-ea"/>
                <a:cs typeface="+mn-cs"/>
                <a:sym typeface="Helvetica Neue"/>
              </a:rPr>
              <a:t>First, we must recognize that transportation is a </a:t>
            </a:r>
            <a:r>
              <a:rPr lang="en-US" sz="1100" b="1" i="0" dirty="0">
                <a:effectLst/>
                <a:latin typeface="+mn-lt"/>
                <a:ea typeface="+mn-ea"/>
                <a:cs typeface="+mn-cs"/>
                <a:sym typeface="Helvetica Neue"/>
              </a:rPr>
              <a:t>gateway to opportunity</a:t>
            </a:r>
            <a:r>
              <a:rPr lang="en-US" sz="1100" b="0" i="0" dirty="0">
                <a:effectLst/>
                <a:latin typeface="+mn-lt"/>
                <a:ea typeface="+mn-ea"/>
                <a:cs typeface="+mn-cs"/>
                <a:sym typeface="Helvetica Neue"/>
              </a:rPr>
              <a:t>. An affordable and reliable bus route isn't just a bus route; for someone without a car, it's a lifeline to a better job, a better school for their children, or essential medical care.</a:t>
            </a:r>
            <a:br>
              <a:rPr lang="en-US" dirty="0"/>
            </a:br>
            <a:r>
              <a:rPr lang="en-US" sz="1100" b="0" i="0" dirty="0">
                <a:effectLst/>
                <a:latin typeface="+mn-lt"/>
                <a:ea typeface="+mn-ea"/>
                <a:cs typeface="+mn-cs"/>
                <a:sym typeface="Helvetica Neue"/>
              </a:rPr>
              <a:t>Second, equity is now understood as an essential pillar of </a:t>
            </a:r>
            <a:r>
              <a:rPr lang="en-US" sz="1100" b="1" i="0" dirty="0">
                <a:effectLst/>
                <a:latin typeface="+mn-lt"/>
                <a:ea typeface="+mn-ea"/>
                <a:cs typeface="+mn-cs"/>
                <a:sym typeface="Helvetica Neue"/>
              </a:rPr>
              <a:t>sustainability</a:t>
            </a:r>
            <a:r>
              <a:rPr lang="en-US" sz="1100" b="0" i="0" dirty="0">
                <a:effectLst/>
                <a:latin typeface="+mn-lt"/>
                <a:ea typeface="+mn-ea"/>
                <a:cs typeface="+mn-cs"/>
                <a:sym typeface="Helvetica Neue"/>
              </a:rPr>
              <a:t>. For decades, planning focused on the environment and the economy. As this Venn diagram illustrates, we now understand that a truly sustainable system must also be equitable. A green, economically vibrant city that only works for the wealthy is not a success.</a:t>
            </a:r>
            <a:br>
              <a:rPr lang="en-US" dirty="0"/>
            </a:br>
            <a:r>
              <a:rPr lang="en-US" sz="1100" b="0" i="0" dirty="0">
                <a:effectLst/>
                <a:latin typeface="+mn-lt"/>
                <a:ea typeface="+mn-ea"/>
                <a:cs typeface="+mn-cs"/>
                <a:sym typeface="Helvetica Neue"/>
              </a:rPr>
              <a:t>Finally, pursuing equity is both a </a:t>
            </a:r>
            <a:r>
              <a:rPr lang="en-US" sz="1100" b="1" i="0" dirty="0">
                <a:effectLst/>
                <a:latin typeface="+mn-lt"/>
                <a:ea typeface="+mn-ea"/>
                <a:cs typeface="+mn-cs"/>
                <a:sym typeface="Helvetica Neue"/>
              </a:rPr>
              <a:t>moral and a practical imperative</a:t>
            </a:r>
            <a:r>
              <a:rPr lang="en-US" sz="1100" b="0" i="0" dirty="0">
                <a:effectLst/>
                <a:latin typeface="+mn-lt"/>
                <a:ea typeface="+mn-ea"/>
                <a:cs typeface="+mn-cs"/>
                <a:sym typeface="Helvetica Neue"/>
              </a:rPr>
              <a:t>. It is a moral obligation because access to opportunity is a fundamental human right. And it is a practical necessity because inequitable systems lead to social exclusion, concentrated poverty, and ultimately, weaker and less resilient communities. A city that works for everyone is stronger than a city that only works for some.</a:t>
            </a:r>
            <a:br>
              <a:rPr lang="en-US" dirty="0"/>
            </a:br>
            <a:r>
              <a:rPr lang="en-US" sz="1100" b="0" i="0" dirty="0">
                <a:effectLst/>
                <a:latin typeface="+mn-lt"/>
                <a:ea typeface="+mn-ea"/>
                <a:cs typeface="+mn-cs"/>
                <a:sym typeface="Helvetica Neue"/>
              </a:rPr>
              <a:t>With this 'why' firmly established, we will now turn our attention to diagnosing the 'what'—the real-world problems of inequity in our transport systems."</a:t>
            </a:r>
            <a:endParaRPr lang="en-US" dirty="0"/>
          </a:p>
        </p:txBody>
      </p:sp>
    </p:spTree>
    <p:extLst>
      <p:ext uri="{BB962C8B-B14F-4D97-AF65-F5344CB8AC3E}">
        <p14:creationId xmlns:p14="http://schemas.microsoft.com/office/powerpoint/2010/main" val="49760401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B4F39E-7EDA-FE2C-06ED-BD135FDA346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96FFF8E-E91E-242B-84EC-D0CF48AB1E2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8496F59-997C-1716-79D6-E293DC80C78D}"/>
              </a:ext>
            </a:extLst>
          </p:cNvPr>
          <p:cNvSpPr>
            <a:spLocks noGrp="1"/>
          </p:cNvSpPr>
          <p:nvPr>
            <p:ph type="body" idx="1"/>
          </p:nvPr>
        </p:nvSpPr>
        <p:spPr/>
        <p:txBody>
          <a:bodyPr/>
          <a:lstStyle/>
          <a:p>
            <a:r>
              <a:rPr lang="en-US" sz="1100" b="0" i="0" dirty="0">
                <a:effectLst/>
                <a:latin typeface="+mn-lt"/>
                <a:ea typeface="+mn-ea"/>
                <a:cs typeface="+mn-cs"/>
                <a:sym typeface="Helvetica Neue"/>
              </a:rPr>
              <a:t>"That concludes our section on the foundational concepts. We have defined what we mean by equity and accessibility. Now, we must turn our attention to the much more difficult reality. In this second section, we will diagnose the problem of </a:t>
            </a:r>
            <a:r>
              <a:rPr lang="en-US" sz="1100" b="1" i="0" dirty="0">
                <a:effectLst/>
                <a:latin typeface="+mn-lt"/>
                <a:ea typeface="+mn-ea"/>
                <a:cs typeface="+mn-cs"/>
                <a:sym typeface="Helvetica Neue"/>
              </a:rPr>
              <a:t>inequity</a:t>
            </a:r>
            <a:r>
              <a:rPr lang="en-US" sz="1100" b="0" i="0" dirty="0">
                <a:effectLst/>
                <a:latin typeface="+mn-lt"/>
                <a:ea typeface="+mn-ea"/>
                <a:cs typeface="+mn-cs"/>
                <a:sym typeface="Helvetica Neue"/>
              </a:rPr>
              <a:t> as it exists in the real world. We will explore its historical roots, its contemporary manifestations, and its profound impact on the lives of marginalized communities. We are moving from the 'ideal' to the 'real'."</a:t>
            </a:r>
            <a:endParaRPr lang="en-AT" dirty="0"/>
          </a:p>
        </p:txBody>
      </p:sp>
    </p:spTree>
    <p:extLst>
      <p:ext uri="{BB962C8B-B14F-4D97-AF65-F5344CB8AC3E}">
        <p14:creationId xmlns:p14="http://schemas.microsoft.com/office/powerpoint/2010/main" val="271775172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25AB81-8CEA-0A66-3A16-FA668A5AB42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15733D5-A452-59F4-2E3F-83BC7475E99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7AA888E-534F-E6DD-6F58-C09AACDAE3E2}"/>
              </a:ext>
            </a:extLst>
          </p:cNvPr>
          <p:cNvSpPr>
            <a:spLocks noGrp="1"/>
          </p:cNvSpPr>
          <p:nvPr>
            <p:ph type="body" idx="1"/>
          </p:nvPr>
        </p:nvSpPr>
        <p:spPr/>
        <p:txBody>
          <a:bodyPr/>
          <a:lstStyle/>
          <a:p>
            <a:r>
              <a:rPr lang="en-US" sz="1100" b="0" i="0" dirty="0">
                <a:effectLst/>
                <a:latin typeface="+mn-lt"/>
                <a:ea typeface="+mn-ea"/>
                <a:cs typeface="+mn-cs"/>
                <a:sym typeface="Helvetica Neue"/>
              </a:rPr>
              <a:t>"To understand the problems of today, we must first look to the past. The transport inequities we see in our cities are rarely accidental; they are often the direct, predictable result of policy choices made decades ago.</a:t>
            </a:r>
            <a:br>
              <a:rPr lang="en-US" dirty="0"/>
            </a:br>
            <a:r>
              <a:rPr lang="en-US" sz="1100" b="0" i="0" dirty="0">
                <a:effectLst/>
                <a:latin typeface="+mn-lt"/>
                <a:ea typeface="+mn-ea"/>
                <a:cs typeface="+mn-cs"/>
                <a:sym typeface="Helvetica Neue"/>
              </a:rPr>
              <a:t>The most significant of these was the decision, particularly in the post-war era, to prioritize the private automobile and the construction of massive urban highway systems. This was done at the expense of investment in public transit.</a:t>
            </a:r>
            <a:br>
              <a:rPr lang="en-US" dirty="0"/>
            </a:br>
            <a:r>
              <a:rPr lang="en-US" sz="1100" b="0" i="0" dirty="0">
                <a:effectLst/>
                <a:latin typeface="+mn-lt"/>
                <a:ea typeface="+mn-ea"/>
                <a:cs typeface="+mn-cs"/>
                <a:sym typeface="Helvetica Neue"/>
              </a:rPr>
              <a:t>Critically, the routing of these highways was often a political choice. Time and again, these projects were built directly through the heart of the most politically powerless communities—typically low-income neighborhoods and communities of color. The consequences were devastating. Homes and businesses were demolished, communities were severed by impenetrable concrete barriers, and local accessibility was destroyed. This created deep, physical scars on our cities and generated patterns of inequity and segregation that we are still grappling with today. It is impossible to understand modern transport inequity without first acknowledging this history."</a:t>
            </a:r>
          </a:p>
        </p:txBody>
      </p:sp>
    </p:spTree>
    <p:extLst>
      <p:ext uri="{BB962C8B-B14F-4D97-AF65-F5344CB8AC3E}">
        <p14:creationId xmlns:p14="http://schemas.microsoft.com/office/powerpoint/2010/main" val="414305868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43C824-82EC-1CFF-7F46-BB4C459BDE1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F4D2D21-F503-1D75-A993-218D9754982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CA62E3B-5155-EB69-25BF-881003AAF3B4}"/>
              </a:ext>
            </a:extLst>
          </p:cNvPr>
          <p:cNvSpPr>
            <a:spLocks noGrp="1"/>
          </p:cNvSpPr>
          <p:nvPr>
            <p:ph type="body" idx="1"/>
          </p:nvPr>
        </p:nvSpPr>
        <p:spPr/>
        <p:txBody>
          <a:bodyPr/>
          <a:lstStyle/>
          <a:p>
            <a:r>
              <a:rPr lang="en-US" sz="1100" b="0" i="0" dirty="0">
                <a:effectLst/>
                <a:latin typeface="+mn-lt"/>
                <a:ea typeface="+mn-ea"/>
                <a:cs typeface="+mn-cs"/>
                <a:sym typeface="Helvetica Neue"/>
              </a:rPr>
              <a:t>"That historical legacy, combined with ongoing underinvestment, creates very real and measurable consequences for marginalized communities today. This is not just a matter of feeling; it is a matter of data.</a:t>
            </a:r>
            <a:br>
              <a:rPr lang="en-US" dirty="0"/>
            </a:br>
            <a:r>
              <a:rPr lang="en-US" sz="1100" b="0" i="0" dirty="0">
                <a:effectLst/>
                <a:latin typeface="+mn-lt"/>
                <a:ea typeface="+mn-ea"/>
                <a:cs typeface="+mn-cs"/>
                <a:sym typeface="Helvetica Neue"/>
              </a:rPr>
              <a:t>We see it in </a:t>
            </a:r>
            <a:r>
              <a:rPr lang="en-US" sz="1100" b="1" i="0" dirty="0">
                <a:effectLst/>
                <a:latin typeface="+mn-lt"/>
                <a:ea typeface="+mn-ea"/>
                <a:cs typeface="+mn-cs"/>
                <a:sym typeface="Helvetica Neue"/>
              </a:rPr>
              <a:t>commute times</a:t>
            </a:r>
            <a:r>
              <a:rPr lang="en-US" sz="1100" b="0" i="0" dirty="0">
                <a:effectLst/>
                <a:latin typeface="+mn-lt"/>
                <a:ea typeface="+mn-ea"/>
                <a:cs typeface="+mn-cs"/>
                <a:sym typeface="Helvetica Neue"/>
              </a:rPr>
              <a:t>. Studies consistently show that low-income individuals and people of color face significantly longer and more burdensome commutes than their wealthier, often white, counterparts.</a:t>
            </a:r>
            <a:br>
              <a:rPr lang="en-US" dirty="0"/>
            </a:br>
            <a:r>
              <a:rPr lang="en-US" sz="1100" b="0" i="0" dirty="0">
                <a:effectLst/>
                <a:latin typeface="+mn-lt"/>
                <a:ea typeface="+mn-ea"/>
                <a:cs typeface="+mn-cs"/>
                <a:sym typeface="Helvetica Neue"/>
              </a:rPr>
              <a:t>We see it in </a:t>
            </a:r>
            <a:r>
              <a:rPr lang="en-US" sz="1100" b="1" i="0" dirty="0">
                <a:effectLst/>
                <a:latin typeface="+mn-lt"/>
                <a:ea typeface="+mn-ea"/>
                <a:cs typeface="+mn-cs"/>
                <a:sym typeface="Helvetica Neue"/>
              </a:rPr>
              <a:t>access to jobs</a:t>
            </a:r>
            <a:r>
              <a:rPr lang="en-US" sz="1100" b="0" i="0" dirty="0">
                <a:effectLst/>
                <a:latin typeface="+mn-lt"/>
                <a:ea typeface="+mn-ea"/>
                <a:cs typeface="+mn-cs"/>
                <a:sym typeface="Helvetica Neue"/>
              </a:rPr>
              <a:t>. As this staggering statistic from Detroit shows, the majority of jobs can be physically unreachable for someone who relies on public transport, creating a major barrier to economic mobility. We call this 'transport poverty.'</a:t>
            </a:r>
            <a:br>
              <a:rPr lang="en-US" dirty="0"/>
            </a:br>
            <a:r>
              <a:rPr lang="en-US" sz="1100" b="0" i="0" dirty="0">
                <a:effectLst/>
                <a:latin typeface="+mn-lt"/>
                <a:ea typeface="+mn-ea"/>
                <a:cs typeface="+mn-cs"/>
                <a:sym typeface="Helvetica Neue"/>
              </a:rPr>
              <a:t>We see it in </a:t>
            </a:r>
            <a:r>
              <a:rPr lang="en-US" sz="1100" b="1" i="0" dirty="0">
                <a:effectLst/>
                <a:latin typeface="+mn-lt"/>
                <a:ea typeface="+mn-ea"/>
                <a:cs typeface="+mn-cs"/>
                <a:sym typeface="Helvetica Neue"/>
              </a:rPr>
              <a:t>environmental harm</a:t>
            </a:r>
            <a:r>
              <a:rPr lang="en-US" sz="1100" b="0" i="0" dirty="0">
                <a:effectLst/>
                <a:latin typeface="+mn-lt"/>
                <a:ea typeface="+mn-ea"/>
                <a:cs typeface="+mn-cs"/>
                <a:sym typeface="Helvetica Neue"/>
              </a:rPr>
              <a:t>. Neighborhoods located next to highways or with poor transit service often suffer from disproportionately high levels of air and noise pollution, leading to negative health outcomes. This is a core issue of environmental justice.</a:t>
            </a:r>
            <a:br>
              <a:rPr lang="en-US" dirty="0"/>
            </a:br>
            <a:r>
              <a:rPr lang="en-US" sz="1100" b="0" i="0" dirty="0">
                <a:effectLst/>
                <a:latin typeface="+mn-lt"/>
                <a:ea typeface="+mn-ea"/>
                <a:cs typeface="+mn-cs"/>
                <a:sym typeface="Helvetica Neue"/>
              </a:rPr>
              <a:t>And we see it in the very </a:t>
            </a:r>
            <a:r>
              <a:rPr lang="en-US" sz="1100" b="1" i="0" dirty="0">
                <a:effectLst/>
                <a:latin typeface="+mn-lt"/>
                <a:ea typeface="+mn-ea"/>
                <a:cs typeface="+mn-cs"/>
                <a:sym typeface="Helvetica Neue"/>
              </a:rPr>
              <a:t>quality of the transit service</a:t>
            </a:r>
            <a:r>
              <a:rPr lang="en-US" sz="1100" b="0" i="0" dirty="0">
                <a:effectLst/>
                <a:latin typeface="+mn-lt"/>
                <a:ea typeface="+mn-ea"/>
                <a:cs typeface="+mn-cs"/>
                <a:sym typeface="Helvetica Neue"/>
              </a:rPr>
              <a:t> itself, with documented disparities in service frequency, vehicle quality, and shelter provision between different parts of the same city. These are the concrete problems that equity-focused planning seeks to solve."</a:t>
            </a:r>
          </a:p>
        </p:txBody>
      </p:sp>
    </p:spTree>
    <p:extLst>
      <p:ext uri="{BB962C8B-B14F-4D97-AF65-F5344CB8AC3E}">
        <p14:creationId xmlns:p14="http://schemas.microsoft.com/office/powerpoint/2010/main" val="222282459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ED1E99-CD97-96EE-68B9-75AE1705063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6FA2AFB-D551-27A1-A4F7-5DB9545D0DF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96E78DA-940E-8CF8-0511-957ED38D5607}"/>
              </a:ext>
            </a:extLst>
          </p:cNvPr>
          <p:cNvSpPr>
            <a:spLocks noGrp="1"/>
          </p:cNvSpPr>
          <p:nvPr>
            <p:ph type="body" idx="1"/>
          </p:nvPr>
        </p:nvSpPr>
        <p:spPr/>
        <p:txBody>
          <a:bodyPr/>
          <a:lstStyle/>
          <a:p>
            <a:r>
              <a:rPr lang="en-US" sz="1100" b="0" i="0" dirty="0">
                <a:effectLst/>
                <a:latin typeface="+mn-lt"/>
                <a:ea typeface="+mn-ea"/>
                <a:cs typeface="+mn-cs"/>
                <a:sym typeface="Helvetica Neue"/>
              </a:rPr>
              <a:t>"There is a formal academic theory that helps explain the 'Job Access' problem we just saw. It's called the </a:t>
            </a:r>
            <a:r>
              <a:rPr lang="en-US" sz="1100" b="1" i="0" dirty="0">
                <a:effectLst/>
                <a:latin typeface="+mn-lt"/>
                <a:ea typeface="+mn-ea"/>
                <a:cs typeface="+mn-cs"/>
                <a:sym typeface="Helvetica Neue"/>
              </a:rPr>
              <a:t>Spatial Mismatch Hypothesis</a:t>
            </a:r>
            <a:r>
              <a:rPr lang="en-US" sz="1100" b="0" i="0" dirty="0">
                <a:effectLst/>
                <a:latin typeface="+mn-lt"/>
                <a:ea typeface="+mn-ea"/>
                <a:cs typeface="+mn-cs"/>
                <a:sym typeface="Helvetica Neue"/>
              </a:rPr>
              <a:t>, first introduced by John Kain in the 1960s.</a:t>
            </a:r>
            <a:br>
              <a:rPr lang="en-US" dirty="0"/>
            </a:br>
            <a:r>
              <a:rPr lang="en-US" sz="1100" b="0" i="0" dirty="0">
                <a:effectLst/>
                <a:latin typeface="+mn-lt"/>
                <a:ea typeface="+mn-ea"/>
                <a:cs typeface="+mn-cs"/>
                <a:sym typeface="Helvetica Neue"/>
              </a:rPr>
              <a:t>The hypothesis is simple but powerful. It observes that, due to factors like housing segregation and a lack of affordable housing, low-income populations are often concentrated in inner-city neighborhoods. At the same time, many new jobs are being created in sprawling, car-dependent suburbs.</a:t>
            </a:r>
            <a:br>
              <a:rPr lang="en-US" dirty="0"/>
            </a:br>
            <a:r>
              <a:rPr lang="en-US" sz="1100" b="0" i="0" dirty="0">
                <a:effectLst/>
                <a:latin typeface="+mn-lt"/>
                <a:ea typeface="+mn-ea"/>
                <a:cs typeface="+mn-cs"/>
                <a:sym typeface="Helvetica Neue"/>
              </a:rPr>
              <a:t>The 'mismatch' is the lack of effective public transportation connecting the people who need jobs to the places where those jobs are. This geographic disconnect creates a massive barrier to employment. As this map of the Dallas-Fort Worth area illustrates, the major job centers are often located far from the residential areas where a large percentage of the population lives, and the transit options are insufficient to bridge that gap. This is a fundamental, structural cause of transport-related economic inequality."</a:t>
            </a:r>
          </a:p>
        </p:txBody>
      </p:sp>
    </p:spTree>
    <p:extLst>
      <p:ext uri="{BB962C8B-B14F-4D97-AF65-F5344CB8AC3E}">
        <p14:creationId xmlns:p14="http://schemas.microsoft.com/office/powerpoint/2010/main" val="196034983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AEC59C-C4B1-7E3C-53FF-AC8CD8A56C1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84E81CC-8E1E-E5D0-4C32-37E2FF8BCD6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51EB2B5-F86E-D3B4-3607-71101D4AD49E}"/>
              </a:ext>
            </a:extLst>
          </p:cNvPr>
          <p:cNvSpPr>
            <a:spLocks noGrp="1"/>
          </p:cNvSpPr>
          <p:nvPr>
            <p:ph type="body" idx="1"/>
          </p:nvPr>
        </p:nvSpPr>
        <p:spPr/>
        <p:txBody>
          <a:bodyPr/>
          <a:lstStyle/>
          <a:p>
            <a:r>
              <a:rPr lang="en-US" sz="1100" b="0" i="0" dirty="0">
                <a:effectLst/>
                <a:latin typeface="+mn-lt"/>
                <a:ea typeface="+mn-ea"/>
                <a:cs typeface="+mn-cs"/>
                <a:sym typeface="Helvetica Neue"/>
              </a:rPr>
              <a:t>"Beyond economic and racial dimensions, a critical aspect of transport equity is disability. Far too often, our transport systems are designed with a hypothetical 'average' user in mind, which creates significant barriers for the millions of people with physical or cognitive disabilities.</a:t>
            </a:r>
            <a:br>
              <a:rPr lang="en-US" dirty="0"/>
            </a:br>
            <a:r>
              <a:rPr lang="en-US" sz="1100" b="0" i="0" dirty="0">
                <a:effectLst/>
                <a:latin typeface="+mn-lt"/>
                <a:ea typeface="+mn-ea"/>
                <a:cs typeface="+mn-cs"/>
                <a:sym typeface="Helvetica Neue"/>
              </a:rPr>
              <a:t>These barriers are everywhere. They are in the </a:t>
            </a:r>
            <a:r>
              <a:rPr lang="en-US" sz="1100" b="1" i="0" dirty="0">
                <a:effectLst/>
                <a:latin typeface="+mn-lt"/>
                <a:ea typeface="+mn-ea"/>
                <a:cs typeface="+mn-cs"/>
                <a:sym typeface="Helvetica Neue"/>
              </a:rPr>
              <a:t>infrastructure</a:t>
            </a:r>
            <a:r>
              <a:rPr lang="en-US" sz="1100" b="0" i="0" dirty="0">
                <a:effectLst/>
                <a:latin typeface="+mn-lt"/>
                <a:ea typeface="+mn-ea"/>
                <a:cs typeface="+mn-cs"/>
                <a:sym typeface="Helvetica Neue"/>
              </a:rPr>
              <a:t>: stations with broken elevators, bus stops without accessible curb ramps, or sidewalks that are impossible to navigate in a wheelchair. They are in the </a:t>
            </a:r>
            <a:r>
              <a:rPr lang="en-US" sz="1100" b="1" i="0" dirty="0">
                <a:effectLst/>
                <a:latin typeface="+mn-lt"/>
                <a:ea typeface="+mn-ea"/>
                <a:cs typeface="+mn-cs"/>
                <a:sym typeface="Helvetica Neue"/>
              </a:rPr>
              <a:t>vehicles</a:t>
            </a:r>
            <a:r>
              <a:rPr lang="en-US" sz="1100" b="0" i="0" dirty="0">
                <a:effectLst/>
                <a:latin typeface="+mn-lt"/>
                <a:ea typeface="+mn-ea"/>
                <a:cs typeface="+mn-cs"/>
                <a:sym typeface="Helvetica Neue"/>
              </a:rPr>
              <a:t> themselves: buses without enough space for mobility devices, or trains that lack the clear audio and visual announcements needed by people with vision or hearing impairments. And they are in the </a:t>
            </a:r>
            <a:r>
              <a:rPr lang="en-US" sz="1100" b="1" i="0" dirty="0">
                <a:effectLst/>
                <a:latin typeface="+mn-lt"/>
                <a:ea typeface="+mn-ea"/>
                <a:cs typeface="+mn-cs"/>
                <a:sym typeface="Helvetica Neue"/>
              </a:rPr>
              <a:t>service design</a:t>
            </a:r>
            <a:r>
              <a:rPr lang="en-US" sz="1100" b="0" i="0" dirty="0">
                <a:effectLst/>
                <a:latin typeface="+mn-lt"/>
                <a:ea typeface="+mn-ea"/>
                <a:cs typeface="+mn-cs"/>
                <a:sym typeface="Helvetica Neue"/>
              </a:rPr>
              <a:t>, with paratransit services that are often unreliable or require users to book trips far in advance.</a:t>
            </a:r>
            <a:br>
              <a:rPr lang="en-US" dirty="0"/>
            </a:br>
            <a:r>
              <a:rPr lang="en-US" sz="1100" b="0" i="0" dirty="0">
                <a:effectLst/>
                <a:latin typeface="+mn-lt"/>
                <a:ea typeface="+mn-ea"/>
                <a:cs typeface="+mn-cs"/>
                <a:sym typeface="Helvetica Neue"/>
              </a:rPr>
              <a:t>The guiding principle to address this is </a:t>
            </a:r>
            <a:r>
              <a:rPr lang="en-US" sz="1100" b="1" i="0" dirty="0">
                <a:effectLst/>
                <a:latin typeface="+mn-lt"/>
                <a:ea typeface="+mn-ea"/>
                <a:cs typeface="+mn-cs"/>
                <a:sym typeface="Helvetica Neue"/>
              </a:rPr>
              <a:t>Universal Design</a:t>
            </a:r>
            <a:r>
              <a:rPr lang="en-US" sz="1100" b="0" i="0" dirty="0">
                <a:effectLst/>
                <a:latin typeface="+mn-lt"/>
                <a:ea typeface="+mn-ea"/>
                <a:cs typeface="+mn-cs"/>
                <a:sym typeface="Helvetica Neue"/>
              </a:rPr>
              <a:t>. This is the philosophy that we should design our systems from the outset to be usable by everyone, rather than trying to add on special accommodations as an afterthought. An elevator that is essential for a wheelchair user is also a benefit to a parent with a stroller or a traveler with heavy luggage. This is a cornerstone of inclusive planning."</a:t>
            </a:r>
          </a:p>
        </p:txBody>
      </p:sp>
    </p:spTree>
    <p:extLst>
      <p:ext uri="{BB962C8B-B14F-4D97-AF65-F5344CB8AC3E}">
        <p14:creationId xmlns:p14="http://schemas.microsoft.com/office/powerpoint/2010/main" val="88809353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FR" sz="1100" b="0" i="0" dirty="0">
              <a:effectLst/>
              <a:latin typeface="+mn-lt"/>
              <a:ea typeface="+mn-ea"/>
              <a:cs typeface="+mn-cs"/>
              <a:sym typeface="Helvetica Neue"/>
            </a:endParaRPr>
          </a:p>
        </p:txBody>
      </p:sp>
    </p:spTree>
    <p:extLst>
      <p:ext uri="{BB962C8B-B14F-4D97-AF65-F5344CB8AC3E}">
        <p14:creationId xmlns:p14="http://schemas.microsoft.com/office/powerpoint/2010/main" val="258229320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6152CF-886D-DEF8-E11F-3F871E43546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AFFAB42-E512-4089-B6F0-FB268C32B76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9D63361-D77D-6626-5765-C01C417D559D}"/>
              </a:ext>
            </a:extLst>
          </p:cNvPr>
          <p:cNvSpPr>
            <a:spLocks noGrp="1"/>
          </p:cNvSpPr>
          <p:nvPr>
            <p:ph type="body" idx="1"/>
          </p:nvPr>
        </p:nvSpPr>
        <p:spPr/>
        <p:txBody>
          <a:bodyPr/>
          <a:lstStyle/>
          <a:p>
            <a:r>
              <a:rPr lang="en-US" sz="1100" b="0" i="0" dirty="0">
                <a:effectLst/>
                <a:latin typeface="+mn-lt"/>
                <a:ea typeface="+mn-ea"/>
                <a:cs typeface="+mn-cs"/>
                <a:sym typeface="Helvetica Neue"/>
              </a:rPr>
              <a:t>"Another crucial dimension of equity is gender. For a long time, transport planning was implicitly designed by men, for men, focusing almost exclusively on the simple, twice-a-day commute from a suburban home to a downtown office. This 'gender-blind' approach has failed to serve the distinct travel needs of women.</a:t>
            </a:r>
            <a:br>
              <a:rPr lang="en-US" dirty="0"/>
            </a:br>
            <a:r>
              <a:rPr lang="en-US" sz="1100" b="0" i="0" dirty="0">
                <a:effectLst/>
                <a:latin typeface="+mn-lt"/>
                <a:ea typeface="+mn-ea"/>
                <a:cs typeface="+mn-cs"/>
                <a:sym typeface="Helvetica Neue"/>
              </a:rPr>
              <a:t>Data consistently shows key differences. One is </a:t>
            </a:r>
            <a:r>
              <a:rPr lang="en-US" sz="1100" b="1" i="0" dirty="0">
                <a:effectLst/>
                <a:latin typeface="+mn-lt"/>
                <a:ea typeface="+mn-ea"/>
                <a:cs typeface="+mn-cs"/>
                <a:sym typeface="Helvetica Neue"/>
              </a:rPr>
              <a:t>'trip chaining.'</a:t>
            </a:r>
            <a:r>
              <a:rPr lang="en-US" sz="1100" b="0" i="0" dirty="0">
                <a:effectLst/>
                <a:latin typeface="+mn-lt"/>
                <a:ea typeface="+mn-ea"/>
                <a:cs typeface="+mn-cs"/>
                <a:sym typeface="Helvetica Neue"/>
              </a:rPr>
              <a:t> Because women still handle a disproportionate share of household and caregiving responsibilities, their travel patterns are often more complex than a simple A-to-B commute. A typical trip might involve chaining together multiple stops, as this diagram illustrates. A transit system designed only for simple commutes can make these essential trips very difficult.</a:t>
            </a:r>
            <a:br>
              <a:rPr lang="en-US" dirty="0"/>
            </a:br>
            <a:r>
              <a:rPr lang="en-US" sz="1100" b="0" i="0" dirty="0">
                <a:effectLst/>
                <a:latin typeface="+mn-lt"/>
                <a:ea typeface="+mn-ea"/>
                <a:cs typeface="+mn-cs"/>
                <a:sym typeface="Helvetica Neue"/>
              </a:rPr>
              <a:t>Women are also more likely to travel during </a:t>
            </a:r>
            <a:r>
              <a:rPr lang="en-US" sz="1100" b="1" i="0" dirty="0">
                <a:effectLst/>
                <a:latin typeface="+mn-lt"/>
                <a:ea typeface="+mn-ea"/>
                <a:cs typeface="+mn-cs"/>
                <a:sym typeface="Helvetica Neue"/>
              </a:rPr>
              <a:t>off-peak hours</a:t>
            </a:r>
            <a:r>
              <a:rPr lang="en-US" sz="1100" b="0" i="0" dirty="0">
                <a:effectLst/>
                <a:latin typeface="+mn-lt"/>
                <a:ea typeface="+mn-ea"/>
                <a:cs typeface="+mn-cs"/>
                <a:sym typeface="Helvetica Neue"/>
              </a:rPr>
              <a:t>, when service is often less frequent and stations are more deserted. This connects to the most critical issue: </a:t>
            </a:r>
            <a:r>
              <a:rPr lang="en-US" sz="1100" b="1" i="0" dirty="0">
                <a:effectLst/>
                <a:latin typeface="+mn-lt"/>
                <a:ea typeface="+mn-ea"/>
                <a:cs typeface="+mn-cs"/>
                <a:sym typeface="Helvetica Neue"/>
              </a:rPr>
              <a:t>safety and security</a:t>
            </a:r>
            <a:r>
              <a:rPr lang="en-US" sz="1100" b="0" i="0" dirty="0">
                <a:effectLst/>
                <a:latin typeface="+mn-lt"/>
                <a:ea typeface="+mn-ea"/>
                <a:cs typeface="+mn-cs"/>
                <a:sym typeface="Helvetica Neue"/>
              </a:rPr>
              <a:t>. Surveys reveal that a staggering number of women feel unsafe on public transport, especially after dark. This fear is a massive barrier to mobility. Gender-sensitive planning, therefore, must consider things like better lighting at stations, increased staff presence, and on-demand services for late-night travel."</a:t>
            </a:r>
          </a:p>
        </p:txBody>
      </p:sp>
    </p:spTree>
    <p:extLst>
      <p:ext uri="{BB962C8B-B14F-4D97-AF65-F5344CB8AC3E}">
        <p14:creationId xmlns:p14="http://schemas.microsoft.com/office/powerpoint/2010/main" val="322294429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B0ECFF-DE8D-5DB0-DE53-DB12F9D9963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2948187-2DC8-0F3A-45C6-E51EE93E879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327AA11-41AD-0CC4-98CF-D6CAA3903EBC}"/>
              </a:ext>
            </a:extLst>
          </p:cNvPr>
          <p:cNvSpPr>
            <a:spLocks noGrp="1"/>
          </p:cNvSpPr>
          <p:nvPr>
            <p:ph type="body" idx="1"/>
          </p:nvPr>
        </p:nvSpPr>
        <p:spPr/>
        <p:txBody>
          <a:bodyPr/>
          <a:lstStyle/>
          <a:p>
            <a:r>
              <a:rPr lang="en-US" sz="1100" b="0" i="0" dirty="0">
                <a:effectLst/>
                <a:latin typeface="+mn-lt"/>
                <a:ea typeface="+mn-ea"/>
                <a:cs typeface="+mn-cs"/>
                <a:sym typeface="Helvetica Neue"/>
              </a:rPr>
              <a:t>"Finally, let's address the fundamental issue of </a:t>
            </a:r>
            <a:r>
              <a:rPr lang="en-US" sz="1100" b="1" i="0" dirty="0">
                <a:effectLst/>
                <a:latin typeface="+mn-lt"/>
                <a:ea typeface="+mn-ea"/>
                <a:cs typeface="+mn-cs"/>
                <a:sym typeface="Helvetica Neue"/>
              </a:rPr>
              <a:t>affordability</a:t>
            </a:r>
            <a:r>
              <a:rPr lang="en-US" sz="1100" b="0" i="0" dirty="0">
                <a:effectLst/>
                <a:latin typeface="+mn-lt"/>
                <a:ea typeface="+mn-ea"/>
                <a:cs typeface="+mn-cs"/>
                <a:sym typeface="Helvetica Neue"/>
              </a:rPr>
              <a:t>. For many low-income households, the cost of transportation can be a crushing burden, consuming a significant portion of their monthly budget and forcing them to make difficult choices between getting to work and buying groceries. Making transit affordable is therefore a foundational element of equity.</a:t>
            </a:r>
            <a:br>
              <a:rPr lang="en-US" dirty="0"/>
            </a:br>
            <a:r>
              <a:rPr lang="en-US" sz="1100" b="0" i="0" dirty="0">
                <a:effectLst/>
                <a:latin typeface="+mn-lt"/>
                <a:ea typeface="+mn-ea"/>
                <a:cs typeface="+mn-cs"/>
                <a:sym typeface="Helvetica Neue"/>
              </a:rPr>
              <a:t>There are two main policy approaches to achieve this. The most traditional is </a:t>
            </a:r>
            <a:r>
              <a:rPr lang="en-US" sz="1100" b="1" i="0" dirty="0">
                <a:effectLst/>
                <a:latin typeface="+mn-lt"/>
                <a:ea typeface="+mn-ea"/>
                <a:cs typeface="+mn-cs"/>
                <a:sym typeface="Helvetica Neue"/>
              </a:rPr>
              <a:t>subsidized fare programs</a:t>
            </a:r>
            <a:r>
              <a:rPr lang="en-US" sz="1100" b="0" i="0" dirty="0">
                <a:effectLst/>
                <a:latin typeface="+mn-lt"/>
                <a:ea typeface="+mn-ea"/>
                <a:cs typeface="+mn-cs"/>
                <a:sym typeface="Helvetica Neue"/>
              </a:rPr>
              <a:t>, where specific groups, like seniors or low-income residents who apply for a program, are eligible for reduced fares.</a:t>
            </a:r>
            <a:br>
              <a:rPr lang="en-US" dirty="0"/>
            </a:br>
            <a:r>
              <a:rPr lang="en-US" sz="1100" b="0" i="0" dirty="0">
                <a:effectLst/>
                <a:latin typeface="+mn-lt"/>
                <a:ea typeface="+mn-ea"/>
                <a:cs typeface="+mn-cs"/>
                <a:sym typeface="Helvetica Neue"/>
              </a:rPr>
              <a:t>A more modern and often more equitable approach is </a:t>
            </a:r>
            <a:r>
              <a:rPr lang="en-US" sz="1100" b="1" i="0" dirty="0">
                <a:effectLst/>
                <a:latin typeface="+mn-lt"/>
                <a:ea typeface="+mn-ea"/>
                <a:cs typeface="+mn-cs"/>
                <a:sym typeface="Helvetica Neue"/>
              </a:rPr>
              <a:t>fare capping</a:t>
            </a:r>
            <a:r>
              <a:rPr lang="en-US" sz="1100" b="0" i="0" dirty="0">
                <a:effectLst/>
                <a:latin typeface="+mn-lt"/>
                <a:ea typeface="+mn-ea"/>
                <a:cs typeface="+mn-cs"/>
                <a:sym typeface="Helvetica Neue"/>
              </a:rPr>
              <a:t>. This is a system where a rider using a smart card, like the ORCA card in Seattle, automatically stops paying once they've hit the equivalent price of a daily or weekly pass. This provides the benefit of a pass without requiring the user to have a large amount of cash upfront at the beginning of the month.</a:t>
            </a:r>
            <a:br>
              <a:rPr lang="en-US" dirty="0"/>
            </a:br>
            <a:r>
              <a:rPr lang="en-US" sz="1100" b="0" i="0" dirty="0">
                <a:effectLst/>
                <a:latin typeface="+mn-lt"/>
                <a:ea typeface="+mn-ea"/>
                <a:cs typeface="+mn-cs"/>
                <a:sym typeface="Helvetica Neue"/>
              </a:rPr>
              <a:t>The </a:t>
            </a:r>
            <a:r>
              <a:rPr lang="en-US" sz="1100" b="1" i="0" dirty="0">
                <a:effectLst/>
                <a:latin typeface="+mn-lt"/>
                <a:ea typeface="+mn-ea"/>
                <a:cs typeface="+mn-cs"/>
                <a:sym typeface="Helvetica Neue"/>
              </a:rPr>
              <a:t>ORCA LIFT program</a:t>
            </a:r>
            <a:r>
              <a:rPr lang="en-US" sz="1100" b="0" i="0" dirty="0">
                <a:effectLst/>
                <a:latin typeface="+mn-lt"/>
                <a:ea typeface="+mn-ea"/>
                <a:cs typeface="+mn-cs"/>
                <a:sym typeface="Helvetica Neue"/>
              </a:rPr>
              <a:t> in Seattle is a perfect case study. It combines these ideas, offering income-qualified riders a fare of just one dollar. The results are clear: it provides significant financial relief and makes it possible for people to travel more frequently to access the opportunities they need. This is a prime example of vertical equity in action."</a:t>
            </a:r>
          </a:p>
        </p:txBody>
      </p:sp>
    </p:spTree>
    <p:extLst>
      <p:ext uri="{BB962C8B-B14F-4D97-AF65-F5344CB8AC3E}">
        <p14:creationId xmlns:p14="http://schemas.microsoft.com/office/powerpoint/2010/main" val="337565072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6DEA77-814B-25C7-9371-5976D76C80D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D99DDFE-0AFF-1685-583D-60BA6E2F2CC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5D54A11-339E-95B0-D417-11951164EB3E}"/>
              </a:ext>
            </a:extLst>
          </p:cNvPr>
          <p:cNvSpPr>
            <a:spLocks noGrp="1"/>
          </p:cNvSpPr>
          <p:nvPr>
            <p:ph type="body" idx="1"/>
          </p:nvPr>
        </p:nvSpPr>
        <p:spPr/>
        <p:txBody>
          <a:bodyPr/>
          <a:lstStyle/>
          <a:p>
            <a:r>
              <a:rPr lang="en-US" sz="1100" b="0" i="0" dirty="0">
                <a:effectLst/>
                <a:latin typeface="+mn-lt"/>
                <a:ea typeface="+mn-ea"/>
                <a:cs typeface="+mn-cs"/>
                <a:sym typeface="Helvetica Neue"/>
              </a:rPr>
              <a:t>"That concludes our diagnosis of the many facets of transport inequity. We have seen the historical roots and the contemporary impacts on a wide range of communities.</a:t>
            </a:r>
            <a:br>
              <a:rPr lang="en-US" dirty="0"/>
            </a:br>
            <a:r>
              <a:rPr lang="en-US" sz="1100" b="0" i="0" dirty="0">
                <a:effectLst/>
                <a:latin typeface="+mn-lt"/>
                <a:ea typeface="+mn-ea"/>
                <a:cs typeface="+mn-cs"/>
                <a:sym typeface="Helvetica Neue"/>
              </a:rPr>
              <a:t>We now pivot to Section 3. In this section, we will briefly step back from the specific problems and introduce some of the key </a:t>
            </a:r>
            <a:r>
              <a:rPr lang="en-US" sz="1100" b="1" i="0" dirty="0">
                <a:effectLst/>
                <a:latin typeface="+mn-lt"/>
                <a:ea typeface="+mn-ea"/>
                <a:cs typeface="+mn-cs"/>
                <a:sym typeface="Helvetica Neue"/>
              </a:rPr>
              <a:t>ethical and philosophical frameworks</a:t>
            </a:r>
            <a:r>
              <a:rPr lang="en-US" sz="1100" b="0" i="0" dirty="0">
                <a:effectLst/>
                <a:latin typeface="+mn-lt"/>
                <a:ea typeface="+mn-ea"/>
                <a:cs typeface="+mn-cs"/>
                <a:sym typeface="Helvetica Neue"/>
              </a:rPr>
              <a:t> that planners and academics use to analyze these issues. These theories provide us with structured 'lenses' to evaluate what 'fair' means in different contexts and to build a principled argument for the policy solutions we will discuss later. This is the theoretical foundation for our practice."</a:t>
            </a:r>
            <a:endParaRPr lang="en-AT" dirty="0"/>
          </a:p>
        </p:txBody>
      </p:sp>
    </p:spTree>
    <p:extLst>
      <p:ext uri="{BB962C8B-B14F-4D97-AF65-F5344CB8AC3E}">
        <p14:creationId xmlns:p14="http://schemas.microsoft.com/office/powerpoint/2010/main" val="59142058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B4D2CF-41D3-964D-CF41-BFD861124BA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AB05D48-9B21-4697-8F3B-A9736129BB4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2AF66A9-4AD1-66CF-127A-7E06D0258A72}"/>
              </a:ext>
            </a:extLst>
          </p:cNvPr>
          <p:cNvSpPr>
            <a:spLocks noGrp="1"/>
          </p:cNvSpPr>
          <p:nvPr>
            <p:ph type="body" idx="1"/>
          </p:nvPr>
        </p:nvSpPr>
        <p:spPr/>
        <p:txBody>
          <a:bodyPr/>
          <a:lstStyle/>
          <a:p>
            <a:r>
              <a:rPr lang="en-US" sz="1100" b="0" i="0" dirty="0">
                <a:effectLst/>
                <a:latin typeface="+mn-lt"/>
                <a:ea typeface="+mn-ea"/>
                <a:cs typeface="+mn-cs"/>
                <a:sym typeface="Helvetica Neue"/>
              </a:rPr>
              <a:t>"When we say a policy should be 'fair' or 'equitable,' what is the philosophical basis for that claim? Different ethical theories give us different ways to answer that question, and they have profoundly different implications for transport policy.</a:t>
            </a:r>
            <a:br>
              <a:rPr lang="en-US" dirty="0"/>
            </a:br>
            <a:r>
              <a:rPr lang="en-US" sz="1100" b="0" i="0" dirty="0">
                <a:effectLst/>
                <a:latin typeface="+mn-lt"/>
                <a:ea typeface="+mn-ea"/>
                <a:cs typeface="+mn-cs"/>
                <a:sym typeface="Helvetica Neue"/>
              </a:rPr>
              <a:t>A </a:t>
            </a:r>
            <a:r>
              <a:rPr lang="en-US" sz="1100" b="1" i="0" dirty="0">
                <a:effectLst/>
                <a:latin typeface="+mn-lt"/>
                <a:ea typeface="+mn-ea"/>
                <a:cs typeface="+mn-cs"/>
                <a:sym typeface="Helvetica Neue"/>
              </a:rPr>
              <a:t>Utilitarian</a:t>
            </a:r>
            <a:r>
              <a:rPr lang="en-US" sz="1100" b="0" i="0" dirty="0">
                <a:effectLst/>
                <a:latin typeface="+mn-lt"/>
                <a:ea typeface="+mn-ea"/>
                <a:cs typeface="+mn-cs"/>
                <a:sym typeface="Helvetica Neue"/>
              </a:rPr>
              <a:t> approach, for example, is focused on maximizing the overall good. It would support the project that produces the greatest total benefit for the whole city, often measured in things like total travel time saved.</a:t>
            </a:r>
            <a:br>
              <a:rPr lang="en-US" dirty="0"/>
            </a:br>
            <a:r>
              <a:rPr lang="en-US" sz="1100" b="0" i="0" dirty="0">
                <a:effectLst/>
                <a:latin typeface="+mn-lt"/>
                <a:ea typeface="+mn-ea"/>
                <a:cs typeface="+mn-cs"/>
                <a:sym typeface="Helvetica Neue"/>
              </a:rPr>
              <a:t>A </a:t>
            </a:r>
            <a:r>
              <a:rPr lang="en-US" sz="1100" b="1" i="0" dirty="0">
                <a:effectLst/>
                <a:latin typeface="+mn-lt"/>
                <a:ea typeface="+mn-ea"/>
                <a:cs typeface="+mn-cs"/>
                <a:sym typeface="Helvetica Neue"/>
              </a:rPr>
              <a:t>Rawlsian</a:t>
            </a:r>
            <a:r>
              <a:rPr lang="en-US" sz="1100" b="0" i="0" dirty="0">
                <a:effectLst/>
                <a:latin typeface="+mn-lt"/>
                <a:ea typeface="+mn-ea"/>
                <a:cs typeface="+mn-cs"/>
                <a:sym typeface="Helvetica Neue"/>
              </a:rPr>
              <a:t> approach, based on the philosopher John Rawls, argues that a just policy is one that most benefits the least well-off in society. This lens would prioritize projects that serve disadvantaged communities, even if the 'total' city-wide benefit is smaller.</a:t>
            </a:r>
            <a:br>
              <a:rPr lang="en-US" dirty="0"/>
            </a:br>
            <a:r>
              <a:rPr lang="en-US" sz="1100" b="0" i="0" dirty="0">
                <a:effectLst/>
                <a:latin typeface="+mn-lt"/>
                <a:ea typeface="+mn-ea"/>
                <a:cs typeface="+mn-cs"/>
                <a:sym typeface="Helvetica Neue"/>
              </a:rPr>
              <a:t>The </a:t>
            </a:r>
            <a:r>
              <a:rPr lang="en-US" sz="1100" b="1" i="0" dirty="0">
                <a:effectLst/>
                <a:latin typeface="+mn-lt"/>
                <a:ea typeface="+mn-ea"/>
                <a:cs typeface="+mn-cs"/>
                <a:sym typeface="Helvetica Neue"/>
              </a:rPr>
              <a:t>Capability Approach</a:t>
            </a:r>
            <a:r>
              <a:rPr lang="en-US" sz="1100" b="0" i="0" dirty="0">
                <a:effectLst/>
                <a:latin typeface="+mn-lt"/>
                <a:ea typeface="+mn-ea"/>
                <a:cs typeface="+mn-cs"/>
                <a:sym typeface="Helvetica Neue"/>
              </a:rPr>
              <a:t>, developed by Amartya Sen, shifts the focus from resources to real opportunities. It asks: does a new transport service </a:t>
            </a:r>
            <a:r>
              <a:rPr lang="en-US" sz="1100" b="0" i="1" dirty="0">
                <a:effectLst/>
                <a:latin typeface="+mn-lt"/>
                <a:ea typeface="+mn-ea"/>
                <a:cs typeface="+mn-cs"/>
                <a:sym typeface="Helvetica Neue"/>
              </a:rPr>
              <a:t>actually</a:t>
            </a:r>
            <a:r>
              <a:rPr lang="en-US" sz="1100" b="0" i="0" dirty="0">
                <a:effectLst/>
                <a:latin typeface="+mn-lt"/>
                <a:ea typeface="+mn-ea"/>
                <a:cs typeface="+mn-cs"/>
                <a:sym typeface="Helvetica Neue"/>
              </a:rPr>
              <a:t> enable people to get a better job or access healthcare? It's a very outcome-oriented framework.</a:t>
            </a:r>
            <a:br>
              <a:rPr lang="en-US" dirty="0"/>
            </a:br>
            <a:r>
              <a:rPr lang="en-US" sz="1100" b="0" i="0" dirty="0">
                <a:effectLst/>
                <a:latin typeface="+mn-lt"/>
                <a:ea typeface="+mn-ea"/>
                <a:cs typeface="+mn-cs"/>
                <a:sym typeface="Helvetica Neue"/>
              </a:rPr>
              <a:t>Finally, a </a:t>
            </a:r>
            <a:r>
              <a:rPr lang="en-US" sz="1100" b="1" i="0" dirty="0">
                <a:effectLst/>
                <a:latin typeface="+mn-lt"/>
                <a:ea typeface="+mn-ea"/>
                <a:cs typeface="+mn-cs"/>
                <a:sym typeface="Helvetica Neue"/>
              </a:rPr>
              <a:t>Libertarian</a:t>
            </a:r>
            <a:r>
              <a:rPr lang="en-US" sz="1100" b="0" i="0" dirty="0">
                <a:effectLst/>
                <a:latin typeface="+mn-lt"/>
                <a:ea typeface="+mn-ea"/>
                <a:cs typeface="+mn-cs"/>
                <a:sym typeface="Helvetica Neue"/>
              </a:rPr>
              <a:t> perspective would emphasize individual freedom and minimal government interference, advocating for market-based solutions where users pay for the services they consume.</a:t>
            </a:r>
            <a:br>
              <a:rPr lang="en-US" dirty="0"/>
            </a:br>
            <a:r>
              <a:rPr lang="en-US" sz="1100" b="0" i="0" dirty="0">
                <a:effectLst/>
                <a:latin typeface="+mn-lt"/>
                <a:ea typeface="+mn-ea"/>
                <a:cs typeface="+mn-cs"/>
                <a:sym typeface="Helvetica Neue"/>
              </a:rPr>
              <a:t>As you can see, there is no single, universally agreed-upon definition of 'fair.' These theories provide the lenses through which planners and politicians debate and justify their choices."</a:t>
            </a:r>
          </a:p>
        </p:txBody>
      </p:sp>
    </p:spTree>
    <p:extLst>
      <p:ext uri="{BB962C8B-B14F-4D97-AF65-F5344CB8AC3E}">
        <p14:creationId xmlns:p14="http://schemas.microsoft.com/office/powerpoint/2010/main" val="169373906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E5D801-8F3B-722D-6534-1D8C3EBED3E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9E32B75-5B46-C549-E54F-F817D07A746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5A30209-8342-5D9A-0076-263E89424870}"/>
              </a:ext>
            </a:extLst>
          </p:cNvPr>
          <p:cNvSpPr>
            <a:spLocks noGrp="1"/>
          </p:cNvSpPr>
          <p:nvPr>
            <p:ph type="body" idx="1"/>
          </p:nvPr>
        </p:nvSpPr>
        <p:spPr/>
        <p:txBody>
          <a:bodyPr/>
          <a:lstStyle/>
          <a:p>
            <a:r>
              <a:rPr lang="en-US" sz="1100" b="0" i="0" dirty="0">
                <a:effectLst/>
                <a:latin typeface="+mn-lt"/>
                <a:ea typeface="+mn-ea"/>
                <a:cs typeface="+mn-cs"/>
                <a:sym typeface="Helvetica Neue"/>
              </a:rPr>
              <a:t>"Let's make this theoretical debate more concrete by focusing on the most common conflict in transport planning: the tension between a Utilitarian goal of maximizing overall efficiency and an equity-focused goal of serving specific needs.</a:t>
            </a:r>
            <a:br>
              <a:rPr lang="en-US" dirty="0"/>
            </a:br>
            <a:r>
              <a:rPr lang="en-US" sz="1100" b="0" i="0" dirty="0">
                <a:effectLst/>
                <a:latin typeface="+mn-lt"/>
                <a:ea typeface="+mn-ea"/>
                <a:cs typeface="+mn-cs"/>
                <a:sym typeface="Helvetica Neue"/>
              </a:rPr>
              <a:t>The </a:t>
            </a:r>
            <a:r>
              <a:rPr lang="en-US" sz="1100" b="1" i="0" dirty="0">
                <a:effectLst/>
                <a:latin typeface="+mn-lt"/>
                <a:ea typeface="+mn-ea"/>
                <a:cs typeface="+mn-cs"/>
                <a:sym typeface="Helvetica Neue"/>
              </a:rPr>
              <a:t>Utilitarian</a:t>
            </a:r>
            <a:r>
              <a:rPr lang="en-US" sz="1100" b="0" i="0" dirty="0">
                <a:effectLst/>
                <a:latin typeface="+mn-lt"/>
                <a:ea typeface="+mn-ea"/>
                <a:cs typeface="+mn-cs"/>
                <a:sym typeface="Helvetica Neue"/>
              </a:rPr>
              <a:t> perspective, which has historically dominated transport planning, argues that we should choose the projects that deliver the biggest 'bang for the buck' for the city as a whole. This is often calculated using a cost-benefit analysis that adds up all the travel time saved for all users.</a:t>
            </a:r>
            <a:br>
              <a:rPr lang="en-US" dirty="0"/>
            </a:br>
            <a:r>
              <a:rPr lang="en-US" sz="1100" b="0" i="0" dirty="0">
                <a:effectLst/>
                <a:latin typeface="+mn-lt"/>
                <a:ea typeface="+mn-ea"/>
                <a:cs typeface="+mn-cs"/>
                <a:sym typeface="Helvetica Neue"/>
              </a:rPr>
              <a:t>The major risk of this approach is that it can be blind to how those benefits and costs are distributed. A project can have a hugely positive net benefit for the city, while still making life significantly worse for a small, vulnerable community.</a:t>
            </a:r>
            <a:br>
              <a:rPr lang="en-US" dirty="0"/>
            </a:br>
            <a:r>
              <a:rPr lang="en-US" sz="1100" b="0" i="0" dirty="0">
                <a:effectLst/>
                <a:latin typeface="+mn-lt"/>
                <a:ea typeface="+mn-ea"/>
                <a:cs typeface="+mn-cs"/>
                <a:sym typeface="Helvetica Neue"/>
              </a:rPr>
              <a:t>The </a:t>
            </a:r>
            <a:r>
              <a:rPr lang="en-US" sz="1100" b="1" i="0" dirty="0">
                <a:effectLst/>
                <a:latin typeface="+mn-lt"/>
                <a:ea typeface="+mn-ea"/>
                <a:cs typeface="+mn-cs"/>
                <a:sym typeface="Helvetica Neue"/>
              </a:rPr>
              <a:t>example</a:t>
            </a:r>
            <a:r>
              <a:rPr lang="en-US" sz="1100" b="0" i="0" dirty="0">
                <a:effectLst/>
                <a:latin typeface="+mn-lt"/>
                <a:ea typeface="+mn-ea"/>
                <a:cs typeface="+mn-cs"/>
                <a:sym typeface="Helvetica Neue"/>
              </a:rPr>
              <a:t> of a new highway is classic. It might save thousands of commuters a few minutes each, adding up to a massive 'total time saved.' However, if that highway is built through a low-income community, displacing residents and increasing local air pollution, an equity lens would argue that the project is unjust, regardless of its aggregate benefits. This fundamental conflict is at the heart of many of the most contentious debates in transportation planning."</a:t>
            </a:r>
          </a:p>
        </p:txBody>
      </p:sp>
    </p:spTree>
    <p:extLst>
      <p:ext uri="{BB962C8B-B14F-4D97-AF65-F5344CB8AC3E}">
        <p14:creationId xmlns:p14="http://schemas.microsoft.com/office/powerpoint/2010/main" val="319132395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2919A2-96CA-63B6-D5C3-9E4F7C9BAE6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C8AD156-FF3B-52BB-DF72-714260BCD89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01D2650-7915-47D4-18FD-90505B85EC1D}"/>
              </a:ext>
            </a:extLst>
          </p:cNvPr>
          <p:cNvSpPr>
            <a:spLocks noGrp="1"/>
          </p:cNvSpPr>
          <p:nvPr>
            <p:ph type="body" idx="1"/>
          </p:nvPr>
        </p:nvSpPr>
        <p:spPr/>
        <p:txBody>
          <a:bodyPr/>
          <a:lstStyle/>
          <a:p>
            <a:r>
              <a:rPr lang="en-US" sz="1100" b="0" i="0" dirty="0">
                <a:effectLst/>
                <a:latin typeface="+mn-lt"/>
                <a:ea typeface="+mn-ea"/>
                <a:cs typeface="+mn-cs"/>
                <a:sym typeface="Helvetica Neue"/>
              </a:rPr>
              <a:t>"As an alternative to pure utilitarianism, the philosophy of John Rawls has become extremely influential in modern equity planning. He provides a powerful framework for explicitly prioritizing fairness.</a:t>
            </a:r>
            <a:br>
              <a:rPr lang="en-US" dirty="0"/>
            </a:br>
            <a:r>
              <a:rPr lang="en-US" sz="1100" b="0" i="0" dirty="0">
                <a:effectLst/>
                <a:latin typeface="+mn-lt"/>
                <a:ea typeface="+mn-ea"/>
                <a:cs typeface="+mn-cs"/>
                <a:sym typeface="Helvetica Neue"/>
              </a:rPr>
              <a:t>The core of his argument is the </a:t>
            </a:r>
            <a:r>
              <a:rPr lang="en-US" sz="1100" b="1" i="0" dirty="0">
                <a:effectLst/>
                <a:latin typeface="+mn-lt"/>
                <a:ea typeface="+mn-ea"/>
                <a:cs typeface="+mn-cs"/>
                <a:sym typeface="Helvetica Neue"/>
              </a:rPr>
              <a:t>'Difference Principle.'</a:t>
            </a:r>
            <a:r>
              <a:rPr lang="en-US" sz="1100" b="0" i="0" dirty="0">
                <a:effectLst/>
                <a:latin typeface="+mn-lt"/>
                <a:ea typeface="+mn-ea"/>
                <a:cs typeface="+mn-cs"/>
                <a:sym typeface="Helvetica Neue"/>
              </a:rPr>
              <a:t> Rawls argues that a society can have inequalities, but they are only morally justified if those inequalities are structured in a way that provides the greatest possible benefit to the people who are the most disadvantaged.</a:t>
            </a:r>
            <a:br>
              <a:rPr lang="en-US" dirty="0"/>
            </a:br>
            <a:r>
              <a:rPr lang="en-US" sz="1100" b="0" i="0" dirty="0">
                <a:effectLst/>
                <a:latin typeface="+mn-lt"/>
                <a:ea typeface="+mn-ea"/>
                <a:cs typeface="+mn-cs"/>
                <a:sym typeface="Helvetica Neue"/>
              </a:rPr>
              <a:t>When we apply this to transportation, the implication is clear: we should judge our transport policies and investments based on their impact on the most vulnerable members of our community. This framework gives us a strong ethical justification for policies of both horizontal and vertical equity—providing a good baseline of service for everyone, but offering additional, targeted support for those who need it most. A subsidized fare program is a perfect example. It is an unequal policy—some people pay less than others—but it is justified under the difference principle because it channels benefits directly to the least advantaged, improving their access to opportunity."</a:t>
            </a:r>
          </a:p>
        </p:txBody>
      </p:sp>
    </p:spTree>
    <p:extLst>
      <p:ext uri="{BB962C8B-B14F-4D97-AF65-F5344CB8AC3E}">
        <p14:creationId xmlns:p14="http://schemas.microsoft.com/office/powerpoint/2010/main" val="64882064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4055EE-EA42-8BF1-9DA0-609E6ADE5C7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8FF057E-2B2E-8C25-0C23-3B6D03914C0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3C598AD-187E-DF1F-E2AD-B6A134CE300D}"/>
              </a:ext>
            </a:extLst>
          </p:cNvPr>
          <p:cNvSpPr>
            <a:spLocks noGrp="1"/>
          </p:cNvSpPr>
          <p:nvPr>
            <p:ph type="body" idx="1"/>
          </p:nvPr>
        </p:nvSpPr>
        <p:spPr/>
        <p:txBody>
          <a:bodyPr/>
          <a:lstStyle/>
          <a:p>
            <a:r>
              <a:rPr lang="en-US" sz="1100" b="0" i="0" dirty="0">
                <a:effectLst/>
                <a:latin typeface="+mn-lt"/>
                <a:ea typeface="+mn-ea"/>
                <a:cs typeface="+mn-cs"/>
                <a:sym typeface="Helvetica Neue"/>
              </a:rPr>
              <a:t>"As an alternative to pure utilitarianism, the philosophy of John Rawls has become extremely influential in modern equity planning. He provides a powerful framework for explicitly prioritizing fairness.</a:t>
            </a:r>
            <a:br>
              <a:rPr lang="en-US" dirty="0"/>
            </a:br>
            <a:r>
              <a:rPr lang="en-US" sz="1100" b="0" i="0" dirty="0">
                <a:effectLst/>
                <a:latin typeface="+mn-lt"/>
                <a:ea typeface="+mn-ea"/>
                <a:cs typeface="+mn-cs"/>
                <a:sym typeface="Helvetica Neue"/>
              </a:rPr>
              <a:t>The core of his argument is the </a:t>
            </a:r>
            <a:r>
              <a:rPr lang="en-US" sz="1100" b="1" i="0" dirty="0">
                <a:effectLst/>
                <a:latin typeface="+mn-lt"/>
                <a:ea typeface="+mn-ea"/>
                <a:cs typeface="+mn-cs"/>
                <a:sym typeface="Helvetica Neue"/>
              </a:rPr>
              <a:t>'Difference Principle.'</a:t>
            </a:r>
            <a:r>
              <a:rPr lang="en-US" sz="1100" b="0" i="0" dirty="0">
                <a:effectLst/>
                <a:latin typeface="+mn-lt"/>
                <a:ea typeface="+mn-ea"/>
                <a:cs typeface="+mn-cs"/>
                <a:sym typeface="Helvetica Neue"/>
              </a:rPr>
              <a:t> Rawls argues that a society can have inequalities, but they are only morally justified if those inequalities are structured in a way that provides the greatest possible benefit to the people who are the most disadvantaged.</a:t>
            </a:r>
            <a:br>
              <a:rPr lang="en-US" dirty="0"/>
            </a:br>
            <a:r>
              <a:rPr lang="en-US" sz="1100" b="0" i="0" dirty="0">
                <a:effectLst/>
                <a:latin typeface="+mn-lt"/>
                <a:ea typeface="+mn-ea"/>
                <a:cs typeface="+mn-cs"/>
                <a:sym typeface="Helvetica Neue"/>
              </a:rPr>
              <a:t>When we apply this to transportation, the implication is clear: we should judge our transport policies and investments based on their impact on the most vulnerable members of our community. This framework gives us a strong ethical justification for policies of both horizontal and vertical equity—providing a good baseline of service for everyone, but offering additional, targeted support for those who need it most. A subsidized fare program is a perfect example. It is an unequal policy—some people pay less than others—but it is justified under the difference principle because it channels benefits directly to the least advantaged, improving their access to opportunity."</a:t>
            </a:r>
          </a:p>
        </p:txBody>
      </p:sp>
    </p:spTree>
    <p:extLst>
      <p:ext uri="{BB962C8B-B14F-4D97-AF65-F5344CB8AC3E}">
        <p14:creationId xmlns:p14="http://schemas.microsoft.com/office/powerpoint/2010/main" val="146748740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0DAAFD-D0C4-9F89-8068-E25697F95BF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D04C835-F774-3D86-E6A4-09231EDE607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525E86A-82EF-91BC-4653-B71C8E2081F9}"/>
              </a:ext>
            </a:extLst>
          </p:cNvPr>
          <p:cNvSpPr>
            <a:spLocks noGrp="1"/>
          </p:cNvSpPr>
          <p:nvPr>
            <p:ph type="body" idx="1"/>
          </p:nvPr>
        </p:nvSpPr>
        <p:spPr/>
        <p:txBody>
          <a:bodyPr/>
          <a:lstStyle/>
          <a:p>
            <a:r>
              <a:rPr lang="en-US" sz="1100" b="0" i="0" dirty="0">
                <a:effectLst/>
                <a:latin typeface="+mn-lt"/>
                <a:ea typeface="+mn-ea"/>
                <a:cs typeface="+mn-cs"/>
                <a:sym typeface="Helvetica Neue"/>
              </a:rPr>
              <a:t>"A final key theory that is very influential today is the </a:t>
            </a:r>
            <a:r>
              <a:rPr lang="en-US" sz="1100" b="1" i="0" dirty="0">
                <a:effectLst/>
                <a:latin typeface="+mn-lt"/>
                <a:ea typeface="+mn-ea"/>
                <a:cs typeface="+mn-cs"/>
                <a:sym typeface="Helvetica Neue"/>
              </a:rPr>
              <a:t>Capability Approach</a:t>
            </a:r>
            <a:r>
              <a:rPr lang="en-US" sz="1100" b="0" i="0" dirty="0">
                <a:effectLst/>
                <a:latin typeface="+mn-lt"/>
                <a:ea typeface="+mn-ea"/>
                <a:cs typeface="+mn-cs"/>
                <a:sym typeface="Helvetica Neue"/>
              </a:rPr>
              <a:t>, most famously associated with the economist and philosopher Amartya Sen. This approach provides a subtle but incredibly important shift in focus.</a:t>
            </a:r>
            <a:br>
              <a:rPr lang="en-US" dirty="0"/>
            </a:br>
            <a:r>
              <a:rPr lang="en-US" sz="1100" b="0" i="0" dirty="0">
                <a:effectLst/>
                <a:latin typeface="+mn-lt"/>
                <a:ea typeface="+mn-ea"/>
                <a:cs typeface="+mn-cs"/>
                <a:sym typeface="Helvetica Neue"/>
              </a:rPr>
              <a:t>The core idea is that we shouldn't just focus on the resources we provide, but on what people can </a:t>
            </a:r>
            <a:r>
              <a:rPr lang="en-US" sz="1100" b="1" i="0" dirty="0">
                <a:effectLst/>
                <a:latin typeface="+mn-lt"/>
                <a:ea typeface="+mn-ea"/>
                <a:cs typeface="+mn-cs"/>
                <a:sym typeface="Helvetica Neue"/>
              </a:rPr>
              <a:t>actually do or be</a:t>
            </a:r>
            <a:r>
              <a:rPr lang="en-US" sz="1100" b="0" i="0" dirty="0">
                <a:effectLst/>
                <a:latin typeface="+mn-lt"/>
                <a:ea typeface="+mn-ea"/>
                <a:cs typeface="+mn-cs"/>
                <a:sym typeface="Helvetica Neue"/>
              </a:rPr>
              <a:t> with those resources. In transport terms, the goal is not simply to provide a bus service. The goal is to provide a bus service that someone can </a:t>
            </a:r>
            <a:r>
              <a:rPr lang="en-US" sz="1100" b="0" i="1" dirty="0">
                <a:effectLst/>
                <a:latin typeface="+mn-lt"/>
                <a:ea typeface="+mn-ea"/>
                <a:cs typeface="+mn-cs"/>
                <a:sym typeface="Helvetica Neue"/>
              </a:rPr>
              <a:t>actually use</a:t>
            </a:r>
            <a:r>
              <a:rPr lang="en-US" sz="1100" b="0" i="0" dirty="0">
                <a:effectLst/>
                <a:latin typeface="+mn-lt"/>
                <a:ea typeface="+mn-ea"/>
                <a:cs typeface="+mn-cs"/>
                <a:sym typeface="Helvetica Neue"/>
              </a:rPr>
              <a:t> to get a good job. The bus is the means; the access to the job is the 'capability' or the true opportunity.</a:t>
            </a:r>
            <a:br>
              <a:rPr lang="en-US" dirty="0"/>
            </a:br>
            <a:r>
              <a:rPr lang="en-US" sz="1100" b="0" i="0" dirty="0">
                <a:effectLst/>
                <a:latin typeface="+mn-lt"/>
                <a:ea typeface="+mn-ea"/>
                <a:cs typeface="+mn-cs"/>
                <a:sym typeface="Helvetica Neue"/>
              </a:rPr>
              <a:t>When we apply this to transport, it leads us directly back to our concept of </a:t>
            </a:r>
            <a:r>
              <a:rPr lang="en-US" sz="1100" b="1" i="0" dirty="0">
                <a:effectLst/>
                <a:latin typeface="+mn-lt"/>
                <a:ea typeface="+mn-ea"/>
                <a:cs typeface="+mn-cs"/>
                <a:sym typeface="Helvetica Neue"/>
              </a:rPr>
              <a:t>accessibility</a:t>
            </a:r>
            <a:r>
              <a:rPr lang="en-US" sz="1100" b="0" i="0" dirty="0">
                <a:effectLst/>
                <a:latin typeface="+mn-lt"/>
                <a:ea typeface="+mn-ea"/>
                <a:cs typeface="+mn-cs"/>
                <a:sym typeface="Helvetica Neue"/>
              </a:rPr>
              <a:t>. The Capability Approach gives us a powerful philosophical grounding for why we should focus on measuring accessibility. It provides a practical framework for evaluating projects. We don't just ask, 'Did we build the rail line?' We ask, 'Did the rail line actually improve the ability of residents in this neighborhood to access education and healthcare?' It forces us to be relentlessly focused on real-world outcomes for people."</a:t>
            </a:r>
          </a:p>
        </p:txBody>
      </p:sp>
    </p:spTree>
    <p:extLst>
      <p:ext uri="{BB962C8B-B14F-4D97-AF65-F5344CB8AC3E}">
        <p14:creationId xmlns:p14="http://schemas.microsoft.com/office/powerpoint/2010/main" val="156132722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33A436-DCCB-7139-7E73-F00A8DB3A49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924AC50-3ADF-16EE-5DB9-E41813185A7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5DD330A-5718-07EA-2265-AC038B1820FC}"/>
              </a:ext>
            </a:extLst>
          </p:cNvPr>
          <p:cNvSpPr>
            <a:spLocks noGrp="1"/>
          </p:cNvSpPr>
          <p:nvPr>
            <p:ph type="body" idx="1"/>
          </p:nvPr>
        </p:nvSpPr>
        <p:spPr/>
        <p:txBody>
          <a:bodyPr/>
          <a:lstStyle/>
          <a:p>
            <a:r>
              <a:rPr lang="en-US" sz="1100" b="0" i="0" dirty="0">
                <a:effectLst/>
                <a:latin typeface="+mn-lt"/>
                <a:ea typeface="+mn-ea"/>
                <a:cs typeface="+mn-cs"/>
                <a:sym typeface="Helvetica Neue"/>
              </a:rPr>
              <a:t>"A final key theory that is very influential today is the </a:t>
            </a:r>
            <a:r>
              <a:rPr lang="en-US" sz="1100" b="1" i="0" dirty="0">
                <a:effectLst/>
                <a:latin typeface="+mn-lt"/>
                <a:ea typeface="+mn-ea"/>
                <a:cs typeface="+mn-cs"/>
                <a:sym typeface="Helvetica Neue"/>
              </a:rPr>
              <a:t>Capability Approach</a:t>
            </a:r>
            <a:r>
              <a:rPr lang="en-US" sz="1100" b="0" i="0" dirty="0">
                <a:effectLst/>
                <a:latin typeface="+mn-lt"/>
                <a:ea typeface="+mn-ea"/>
                <a:cs typeface="+mn-cs"/>
                <a:sym typeface="Helvetica Neue"/>
              </a:rPr>
              <a:t>, most famously associated with the economist and philosopher Amartya Sen. This approach provides a subtle but incredibly important shift in focus.</a:t>
            </a:r>
            <a:br>
              <a:rPr lang="en-US" dirty="0"/>
            </a:br>
            <a:r>
              <a:rPr lang="en-US" sz="1100" b="0" i="0" dirty="0">
                <a:effectLst/>
                <a:latin typeface="+mn-lt"/>
                <a:ea typeface="+mn-ea"/>
                <a:cs typeface="+mn-cs"/>
                <a:sym typeface="Helvetica Neue"/>
              </a:rPr>
              <a:t>The core idea is that we shouldn't just focus on the resources we provide, but on what people can </a:t>
            </a:r>
            <a:r>
              <a:rPr lang="en-US" sz="1100" b="1" i="0" dirty="0">
                <a:effectLst/>
                <a:latin typeface="+mn-lt"/>
                <a:ea typeface="+mn-ea"/>
                <a:cs typeface="+mn-cs"/>
                <a:sym typeface="Helvetica Neue"/>
              </a:rPr>
              <a:t>actually do or be</a:t>
            </a:r>
            <a:r>
              <a:rPr lang="en-US" sz="1100" b="0" i="0" dirty="0">
                <a:effectLst/>
                <a:latin typeface="+mn-lt"/>
                <a:ea typeface="+mn-ea"/>
                <a:cs typeface="+mn-cs"/>
                <a:sym typeface="Helvetica Neue"/>
              </a:rPr>
              <a:t> with those resources. In transport terms, the goal is not simply to provide a bus service. The goal is to provide a bus service that someone can </a:t>
            </a:r>
            <a:r>
              <a:rPr lang="en-US" sz="1100" b="0" i="1" dirty="0">
                <a:effectLst/>
                <a:latin typeface="+mn-lt"/>
                <a:ea typeface="+mn-ea"/>
                <a:cs typeface="+mn-cs"/>
                <a:sym typeface="Helvetica Neue"/>
              </a:rPr>
              <a:t>actually use</a:t>
            </a:r>
            <a:r>
              <a:rPr lang="en-US" sz="1100" b="0" i="0" dirty="0">
                <a:effectLst/>
                <a:latin typeface="+mn-lt"/>
                <a:ea typeface="+mn-ea"/>
                <a:cs typeface="+mn-cs"/>
                <a:sym typeface="Helvetica Neue"/>
              </a:rPr>
              <a:t> to get a good job. The bus is the means; the access to the job is the 'capability' or the true opportunity.</a:t>
            </a:r>
            <a:br>
              <a:rPr lang="en-US" dirty="0"/>
            </a:br>
            <a:r>
              <a:rPr lang="en-US" sz="1100" b="0" i="0" dirty="0">
                <a:effectLst/>
                <a:latin typeface="+mn-lt"/>
                <a:ea typeface="+mn-ea"/>
                <a:cs typeface="+mn-cs"/>
                <a:sym typeface="Helvetica Neue"/>
              </a:rPr>
              <a:t>When we apply this to transport, it leads us directly back to our concept of </a:t>
            </a:r>
            <a:r>
              <a:rPr lang="en-US" sz="1100" b="1" i="0" dirty="0">
                <a:effectLst/>
                <a:latin typeface="+mn-lt"/>
                <a:ea typeface="+mn-ea"/>
                <a:cs typeface="+mn-cs"/>
                <a:sym typeface="Helvetica Neue"/>
              </a:rPr>
              <a:t>accessibility</a:t>
            </a:r>
            <a:r>
              <a:rPr lang="en-US" sz="1100" b="0" i="0" dirty="0">
                <a:effectLst/>
                <a:latin typeface="+mn-lt"/>
                <a:ea typeface="+mn-ea"/>
                <a:cs typeface="+mn-cs"/>
                <a:sym typeface="Helvetica Neue"/>
              </a:rPr>
              <a:t>. The Capability Approach gives us a powerful philosophical grounding for why we should focus on measuring accessibility. It provides a practical framework for evaluating projects. We don't just ask, 'Did we build the rail line?' We ask, 'Did the rail line actually improve the ability of residents in this neighborhood to access education and healthcare?' It forces us to be relentlessly focused on real-world outcomes for people."</a:t>
            </a:r>
          </a:p>
        </p:txBody>
      </p:sp>
    </p:spTree>
    <p:extLst>
      <p:ext uri="{BB962C8B-B14F-4D97-AF65-F5344CB8AC3E}">
        <p14:creationId xmlns:p14="http://schemas.microsoft.com/office/powerpoint/2010/main" val="184310841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111A0D-EF99-A2A9-B9D6-A2EDE36924A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9D725FC-1E1D-6AE0-DB64-2FA6E061048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12AF182-778D-005D-2C43-BAA8ABFC474A}"/>
              </a:ext>
            </a:extLst>
          </p:cNvPr>
          <p:cNvSpPr>
            <a:spLocks noGrp="1"/>
          </p:cNvSpPr>
          <p:nvPr>
            <p:ph type="body" idx="1"/>
          </p:nvPr>
        </p:nvSpPr>
        <p:spPr/>
        <p:txBody>
          <a:bodyPr/>
          <a:lstStyle/>
          <a:p>
            <a:r>
              <a:rPr lang="en-US" sz="1100" b="0" i="0" dirty="0">
                <a:effectLst/>
                <a:latin typeface="+mn-lt"/>
                <a:ea typeface="+mn-ea"/>
                <a:cs typeface="+mn-cs"/>
                <a:sym typeface="Helvetica Neue"/>
              </a:rPr>
              <a:t>"That concludes our brief but important tour of the theoretical frameworks that underpin transport equity. These theories provide us with the 'why' and the 'how' to think about the problem.</a:t>
            </a:r>
            <a:br>
              <a:rPr lang="en-US" dirty="0"/>
            </a:br>
            <a:r>
              <a:rPr lang="en-US" sz="1100" b="0" i="0" dirty="0">
                <a:effectLst/>
                <a:latin typeface="+mn-lt"/>
                <a:ea typeface="+mn-ea"/>
                <a:cs typeface="+mn-cs"/>
                <a:sym typeface="Helvetica Neue"/>
              </a:rPr>
              <a:t>We now pivot, in Section 4, to the crucial topic of </a:t>
            </a:r>
            <a:r>
              <a:rPr lang="en-US" sz="1100" b="1" i="0" dirty="0">
                <a:effectLst/>
                <a:latin typeface="+mn-lt"/>
                <a:ea typeface="+mn-ea"/>
                <a:cs typeface="+mn-cs"/>
                <a:sym typeface="Helvetica Neue"/>
              </a:rPr>
              <a:t>Policy and Practice</a:t>
            </a:r>
            <a:r>
              <a:rPr lang="en-US" sz="1100" b="0" i="0" dirty="0">
                <a:effectLst/>
                <a:latin typeface="+mn-lt"/>
                <a:ea typeface="+mn-ea"/>
                <a:cs typeface="+mn-cs"/>
                <a:sym typeface="Helvetica Neue"/>
              </a:rPr>
              <a:t>. How do we translate these abstract ideas into concrete actions? This section will focus on the real-world tools, planning processes, and specific interventions that are used to build more equitable transportation systems. We are now moving from theory to action."</a:t>
            </a:r>
            <a:endParaRPr lang="en-AT" dirty="0"/>
          </a:p>
        </p:txBody>
      </p:sp>
    </p:spTree>
    <p:extLst>
      <p:ext uri="{BB962C8B-B14F-4D97-AF65-F5344CB8AC3E}">
        <p14:creationId xmlns:p14="http://schemas.microsoft.com/office/powerpoint/2010/main" val="61191137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E4634F-7C2B-F614-B731-880F6840CD7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2EB3365-D81A-51AE-9042-AE4C7D99FCB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FADD19E-F85B-9CDF-442C-31F0899D8492}"/>
              </a:ext>
            </a:extLst>
          </p:cNvPr>
          <p:cNvSpPr>
            <a:spLocks noGrp="1"/>
          </p:cNvSpPr>
          <p:nvPr>
            <p:ph type="body" idx="1"/>
          </p:nvPr>
        </p:nvSpPr>
        <p:spPr/>
        <p:txBody>
          <a:bodyPr/>
          <a:lstStyle/>
          <a:p>
            <a:endParaRPr lang="fr-FR" sz="1100" b="0" i="0" dirty="0">
              <a:effectLst/>
              <a:latin typeface="+mn-lt"/>
              <a:ea typeface="+mn-ea"/>
              <a:cs typeface="+mn-cs"/>
              <a:sym typeface="Helvetica Neue"/>
            </a:endParaRPr>
          </a:p>
        </p:txBody>
      </p:sp>
    </p:spTree>
    <p:extLst>
      <p:ext uri="{BB962C8B-B14F-4D97-AF65-F5344CB8AC3E}">
        <p14:creationId xmlns:p14="http://schemas.microsoft.com/office/powerpoint/2010/main" val="19320156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621E20-2E61-5970-5F5B-12059CDAEBE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1552F37-56A7-481C-5BCC-A188EF175D6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2D0E28B-68F9-E4DC-12B5-2CA6686CEF4E}"/>
              </a:ext>
            </a:extLst>
          </p:cNvPr>
          <p:cNvSpPr>
            <a:spLocks noGrp="1"/>
          </p:cNvSpPr>
          <p:nvPr>
            <p:ph type="body" idx="1"/>
          </p:nvPr>
        </p:nvSpPr>
        <p:spPr/>
        <p:txBody>
          <a:bodyPr/>
          <a:lstStyle/>
          <a:p>
            <a:r>
              <a:rPr lang="en-US" sz="1100" b="0" i="0" dirty="0">
                <a:effectLst/>
                <a:latin typeface="+mn-lt"/>
                <a:ea typeface="+mn-ea"/>
                <a:cs typeface="+mn-cs"/>
                <a:sym typeface="Helvetica Neue"/>
              </a:rPr>
              <a:t>"So how do we bridge the gap between a grand theory like </a:t>
            </a:r>
            <a:r>
              <a:rPr lang="en-US" sz="1100" b="0" i="0" dirty="0" err="1">
                <a:effectLst/>
                <a:latin typeface="+mn-lt"/>
                <a:ea typeface="+mn-ea"/>
                <a:cs typeface="+mn-cs"/>
                <a:sym typeface="Helvetica Neue"/>
              </a:rPr>
              <a:t>Rawlsianism</a:t>
            </a:r>
            <a:r>
              <a:rPr lang="en-US" sz="1100" b="0" i="0" dirty="0">
                <a:effectLst/>
                <a:latin typeface="+mn-lt"/>
                <a:ea typeface="+mn-ea"/>
                <a:cs typeface="+mn-cs"/>
                <a:sym typeface="Helvetica Neue"/>
              </a:rPr>
              <a:t> and a practical decision about a bus route? We do it by translating those theories into a set of </a:t>
            </a:r>
            <a:r>
              <a:rPr lang="en-US" sz="1100" b="1" i="0" dirty="0">
                <a:effectLst/>
                <a:latin typeface="+mn-lt"/>
                <a:ea typeface="+mn-ea"/>
                <a:cs typeface="+mn-cs"/>
                <a:sym typeface="Helvetica Neue"/>
              </a:rPr>
              <a:t>actionable dimensions of equity</a:t>
            </a:r>
            <a:r>
              <a:rPr lang="en-US" sz="1100" b="0" i="0" dirty="0">
                <a:effectLst/>
                <a:latin typeface="+mn-lt"/>
                <a:ea typeface="+mn-ea"/>
                <a:cs typeface="+mn-cs"/>
                <a:sym typeface="Helvetica Neue"/>
              </a:rPr>
              <a:t> that we can actually analyze. We can think of these as the four key questions we must ask of any new project or policy.</a:t>
            </a:r>
            <a:br>
              <a:rPr lang="en-US" dirty="0"/>
            </a:br>
            <a:r>
              <a:rPr lang="en-US" sz="1100" b="0" i="0" dirty="0">
                <a:effectLst/>
                <a:latin typeface="+mn-lt"/>
                <a:ea typeface="+mn-ea"/>
                <a:cs typeface="+mn-cs"/>
                <a:sym typeface="Helvetica Neue"/>
              </a:rPr>
              <a:t>First, </a:t>
            </a:r>
            <a:r>
              <a:rPr lang="en-US" sz="1100" b="1" i="0" dirty="0">
                <a:effectLst/>
                <a:latin typeface="+mn-lt"/>
                <a:ea typeface="+mn-ea"/>
                <a:cs typeface="+mn-cs"/>
                <a:sym typeface="Helvetica Neue"/>
              </a:rPr>
              <a:t>Distributional Equity</a:t>
            </a:r>
            <a:r>
              <a:rPr lang="en-US" sz="1100" b="0" i="0" dirty="0">
                <a:effectLst/>
                <a:latin typeface="+mn-lt"/>
                <a:ea typeface="+mn-ea"/>
                <a:cs typeface="+mn-cs"/>
                <a:sym typeface="Helvetica Neue"/>
              </a:rPr>
              <a:t>: Who wins and who loses? This is where we analyze how the benefits and burdens are spread across different income groups, racial groups, and geographic areas.</a:t>
            </a:r>
            <a:br>
              <a:rPr lang="en-US" dirty="0"/>
            </a:br>
            <a:r>
              <a:rPr lang="en-US" sz="1100" b="0" i="0" dirty="0">
                <a:effectLst/>
                <a:latin typeface="+mn-lt"/>
                <a:ea typeface="+mn-ea"/>
                <a:cs typeface="+mn-cs"/>
                <a:sym typeface="Helvetica Neue"/>
              </a:rPr>
              <a:t>Second, </a:t>
            </a:r>
            <a:r>
              <a:rPr lang="en-US" sz="1100" b="1" i="0" dirty="0">
                <a:effectLst/>
                <a:latin typeface="+mn-lt"/>
                <a:ea typeface="+mn-ea"/>
                <a:cs typeface="+mn-cs"/>
                <a:sym typeface="Helvetica Neue"/>
              </a:rPr>
              <a:t>Procedural Equity</a:t>
            </a:r>
            <a:r>
              <a:rPr lang="en-US" sz="1100" b="0" i="0" dirty="0">
                <a:effectLst/>
                <a:latin typeface="+mn-lt"/>
                <a:ea typeface="+mn-ea"/>
                <a:cs typeface="+mn-cs"/>
                <a:sym typeface="Helvetica Neue"/>
              </a:rPr>
              <a:t>: Who gets a say in the decision? This focuses on the fairness of the planning process itself. Did we genuinely engage with the communities that will be affected, or did we just hold a token public meeting?</a:t>
            </a:r>
            <a:br>
              <a:rPr lang="en-US" dirty="0"/>
            </a:br>
            <a:r>
              <a:rPr lang="en-US" sz="1100" b="0" i="0" dirty="0">
                <a:effectLst/>
                <a:latin typeface="+mn-lt"/>
                <a:ea typeface="+mn-ea"/>
                <a:cs typeface="+mn-cs"/>
                <a:sym typeface="Helvetica Neue"/>
              </a:rPr>
              <a:t>Third, </a:t>
            </a:r>
            <a:r>
              <a:rPr lang="en-US" sz="1100" b="1" i="0" dirty="0">
                <a:effectLst/>
                <a:latin typeface="+mn-lt"/>
                <a:ea typeface="+mn-ea"/>
                <a:cs typeface="+mn-cs"/>
                <a:sym typeface="Helvetica Neue"/>
              </a:rPr>
              <a:t>Recognitional Equity</a:t>
            </a:r>
            <a:r>
              <a:rPr lang="en-US" sz="1100" b="0" i="0" dirty="0">
                <a:effectLst/>
                <a:latin typeface="+mn-lt"/>
                <a:ea typeface="+mn-ea"/>
                <a:cs typeface="+mn-cs"/>
                <a:sym typeface="Helvetica Neue"/>
              </a:rPr>
              <a:t>: Do we acknowledge the different needs of different people? This is where we address the specific challenges faced by, for example, women, the elderly, or people with disabilities, ensuring our plans are sensitive to their unique contexts.</a:t>
            </a:r>
            <a:br>
              <a:rPr lang="en-US" dirty="0"/>
            </a:br>
            <a:r>
              <a:rPr lang="en-US" sz="1100" b="0" i="0" dirty="0">
                <a:effectLst/>
                <a:latin typeface="+mn-lt"/>
                <a:ea typeface="+mn-ea"/>
                <a:cs typeface="+mn-cs"/>
                <a:sym typeface="Helvetica Neue"/>
              </a:rPr>
              <a:t>And finally, </a:t>
            </a:r>
            <a:r>
              <a:rPr lang="en-US" sz="1100" b="1" i="0" dirty="0">
                <a:effectLst/>
                <a:latin typeface="+mn-lt"/>
                <a:ea typeface="+mn-ea"/>
                <a:cs typeface="+mn-cs"/>
                <a:sym typeface="Helvetica Neue"/>
              </a:rPr>
              <a:t>Evaluative Equity</a:t>
            </a:r>
            <a:r>
              <a:rPr lang="en-US" sz="1100" b="0" i="0" dirty="0">
                <a:effectLst/>
                <a:latin typeface="+mn-lt"/>
                <a:ea typeface="+mn-ea"/>
                <a:cs typeface="+mn-cs"/>
                <a:sym typeface="Helvetica Neue"/>
              </a:rPr>
              <a:t>: How do we keep score? This asks what metrics we are using to measure our success and how we will hold ourselves accountable for our equity goals.</a:t>
            </a:r>
            <a:br>
              <a:rPr lang="en-US" dirty="0"/>
            </a:br>
            <a:r>
              <a:rPr lang="en-US" sz="1100" b="0" i="0" dirty="0">
                <a:effectLst/>
                <a:latin typeface="+mn-lt"/>
                <a:ea typeface="+mn-ea"/>
                <a:cs typeface="+mn-cs"/>
                <a:sym typeface="Helvetica Neue"/>
              </a:rPr>
              <a:t>The policy tools we are about to discuss are all designed to answer one or more of these critical questions."</a:t>
            </a:r>
          </a:p>
        </p:txBody>
      </p:sp>
    </p:spTree>
    <p:extLst>
      <p:ext uri="{BB962C8B-B14F-4D97-AF65-F5344CB8AC3E}">
        <p14:creationId xmlns:p14="http://schemas.microsoft.com/office/powerpoint/2010/main" val="160960783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A3437B-8D67-F040-D4C6-76E24AF724A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AFC0DCD-B73D-C335-53A8-27FBF8B1119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1384062-A6A8-CC26-AB2D-C2E485A35485}"/>
              </a:ext>
            </a:extLst>
          </p:cNvPr>
          <p:cNvSpPr>
            <a:spLocks noGrp="1"/>
          </p:cNvSpPr>
          <p:nvPr>
            <p:ph type="body" idx="1"/>
          </p:nvPr>
        </p:nvSpPr>
        <p:spPr/>
        <p:txBody>
          <a:bodyPr/>
          <a:lstStyle/>
          <a:p>
            <a:r>
              <a:rPr lang="en-US" sz="1100" b="0" i="0" dirty="0">
                <a:effectLst/>
                <a:latin typeface="+mn-lt"/>
                <a:ea typeface="+mn-ea"/>
                <a:cs typeface="+mn-cs"/>
                <a:sym typeface="Helvetica Neue"/>
              </a:rPr>
              <a:t>"This diagram illustrates a crucial concept for modern public administration: to be effective, equity must be woven into the entire policy-making process, from the very beginning. It cannot be something you just check for at the end.</a:t>
            </a:r>
            <a:br>
              <a:rPr lang="en-US" dirty="0"/>
            </a:br>
            <a:r>
              <a:rPr lang="en-US" sz="1100" b="0" i="0" dirty="0">
                <a:effectLst/>
                <a:latin typeface="+mn-lt"/>
                <a:ea typeface="+mn-ea"/>
                <a:cs typeface="+mn-cs"/>
                <a:sym typeface="Helvetica Neue"/>
              </a:rPr>
              <a:t>This is an example of an </a:t>
            </a:r>
            <a:r>
              <a:rPr lang="en-US" sz="1100" b="1" i="0" dirty="0">
                <a:effectLst/>
                <a:latin typeface="+mn-lt"/>
                <a:ea typeface="+mn-ea"/>
                <a:cs typeface="+mn-cs"/>
                <a:sym typeface="Helvetica Neue"/>
              </a:rPr>
              <a:t>Integrated Equity Policy Cycle</a:t>
            </a:r>
            <a:r>
              <a:rPr lang="en-US" sz="1100" b="0" i="0" dirty="0">
                <a:effectLst/>
                <a:latin typeface="+mn-lt"/>
                <a:ea typeface="+mn-ea"/>
                <a:cs typeface="+mn-cs"/>
                <a:sym typeface="Helvetica Neue"/>
              </a:rPr>
              <a:t>. As you can see, it starts with </a:t>
            </a:r>
            <a:r>
              <a:rPr lang="en-US" sz="1100" b="1" i="0" dirty="0">
                <a:effectLst/>
                <a:latin typeface="+mn-lt"/>
                <a:ea typeface="+mn-ea"/>
                <a:cs typeface="+mn-cs"/>
                <a:sym typeface="Helvetica Neue"/>
              </a:rPr>
              <a:t>Problem Identification</a:t>
            </a:r>
            <a:r>
              <a:rPr lang="en-US" sz="1100" b="0" i="0" dirty="0">
                <a:effectLst/>
                <a:latin typeface="+mn-lt"/>
                <a:ea typeface="+mn-ea"/>
                <a:cs typeface="+mn-cs"/>
                <a:sym typeface="Helvetica Neue"/>
              </a:rPr>
              <a:t>, where we might use community surveys to understand the needs of marginalized groups. It moves through </a:t>
            </a:r>
            <a:r>
              <a:rPr lang="en-US" sz="1100" b="1" i="0" dirty="0">
                <a:effectLst/>
                <a:latin typeface="+mn-lt"/>
                <a:ea typeface="+mn-ea"/>
                <a:cs typeface="+mn-cs"/>
                <a:sym typeface="Helvetica Neue"/>
              </a:rPr>
              <a:t>Research and Data</a:t>
            </a:r>
            <a:r>
              <a:rPr lang="en-US" sz="1100" b="0" i="0" dirty="0">
                <a:effectLst/>
                <a:latin typeface="+mn-lt"/>
                <a:ea typeface="+mn-ea"/>
                <a:cs typeface="+mn-cs"/>
                <a:sym typeface="Helvetica Neue"/>
              </a:rPr>
              <a:t>, where we use equity indicators to guide our analysis. During </a:t>
            </a:r>
            <a:r>
              <a:rPr lang="en-US" sz="1100" b="1" i="0" dirty="0">
                <a:effectLst/>
                <a:latin typeface="+mn-lt"/>
                <a:ea typeface="+mn-ea"/>
                <a:cs typeface="+mn-cs"/>
                <a:sym typeface="Helvetica Neue"/>
              </a:rPr>
              <a:t>Policy Design</a:t>
            </a:r>
            <a:r>
              <a:rPr lang="en-US" sz="1100" b="0" i="0" dirty="0">
                <a:effectLst/>
                <a:latin typeface="+mn-lt"/>
                <a:ea typeface="+mn-ea"/>
                <a:cs typeface="+mn-cs"/>
                <a:sym typeface="Helvetica Neue"/>
              </a:rPr>
              <a:t>, we might apply a Rawlsian principle to develop targeted solutions. At the </a:t>
            </a:r>
            <a:r>
              <a:rPr lang="en-US" sz="1100" b="1" i="0" dirty="0">
                <a:effectLst/>
                <a:latin typeface="+mn-lt"/>
                <a:ea typeface="+mn-ea"/>
                <a:cs typeface="+mn-cs"/>
                <a:sym typeface="Helvetica Neue"/>
              </a:rPr>
              <a:t>Impact Assessment</a:t>
            </a:r>
            <a:r>
              <a:rPr lang="en-US" sz="1100" b="0" i="0" dirty="0">
                <a:effectLst/>
                <a:latin typeface="+mn-lt"/>
                <a:ea typeface="+mn-ea"/>
                <a:cs typeface="+mn-cs"/>
                <a:sym typeface="Helvetica Neue"/>
              </a:rPr>
              <a:t> stage, we conduct a distributional analysis to see who benefits and who is burdened. We then move to </a:t>
            </a:r>
            <a:r>
              <a:rPr lang="en-US" sz="1100" b="1" i="0" dirty="0">
                <a:effectLst/>
                <a:latin typeface="+mn-lt"/>
                <a:ea typeface="+mn-ea"/>
                <a:cs typeface="+mn-cs"/>
                <a:sym typeface="Helvetica Neue"/>
              </a:rPr>
              <a:t>Implementation</a:t>
            </a:r>
            <a:r>
              <a:rPr lang="en-US" sz="1100" b="0" i="0" dirty="0">
                <a:effectLst/>
                <a:latin typeface="+mn-lt"/>
                <a:ea typeface="+mn-ea"/>
                <a:cs typeface="+mn-cs"/>
                <a:sym typeface="Helvetica Neue"/>
              </a:rPr>
              <a:t> and, finally, to </a:t>
            </a:r>
            <a:r>
              <a:rPr lang="en-US" sz="1100" b="1" i="0" dirty="0">
                <a:effectLst/>
                <a:latin typeface="+mn-lt"/>
                <a:ea typeface="+mn-ea"/>
                <a:cs typeface="+mn-cs"/>
                <a:sym typeface="Helvetica Neue"/>
              </a:rPr>
              <a:t>Monitoring and Evaluation</a:t>
            </a:r>
            <a:r>
              <a:rPr lang="en-US" sz="1100" b="0" i="0" dirty="0">
                <a:effectLst/>
                <a:latin typeface="+mn-lt"/>
                <a:ea typeface="+mn-ea"/>
                <a:cs typeface="+mn-cs"/>
                <a:sym typeface="Helvetica Neue"/>
              </a:rPr>
              <a:t>, where we use public dashboards to track our outcomes.</a:t>
            </a:r>
            <a:br>
              <a:rPr lang="en-US" dirty="0"/>
            </a:br>
            <a:r>
              <a:rPr lang="en-US" sz="1100" b="0" i="0" dirty="0">
                <a:effectLst/>
                <a:latin typeface="+mn-lt"/>
                <a:ea typeface="+mn-ea"/>
                <a:cs typeface="+mn-cs"/>
                <a:sym typeface="Helvetica Neue"/>
              </a:rPr>
              <a:t>The key takeaway from this visual is the continuous feedback loop. At every single stage, we are checking for equity impacts and engaging with the community. This holistic approach is far more effective than simply hoping an efficiency-focused project will also turn out to be equitable."</a:t>
            </a:r>
          </a:p>
        </p:txBody>
      </p:sp>
    </p:spTree>
    <p:extLst>
      <p:ext uri="{BB962C8B-B14F-4D97-AF65-F5344CB8AC3E}">
        <p14:creationId xmlns:p14="http://schemas.microsoft.com/office/powerpoint/2010/main" val="306288598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B6CA5A-8DC6-83C5-BB1A-98C99726A30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E16EA82-00B1-591E-31F3-4B112EA448F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063ECD4-8571-67BE-F8BF-08AE4D43310E}"/>
              </a:ext>
            </a:extLst>
          </p:cNvPr>
          <p:cNvSpPr>
            <a:spLocks noGrp="1"/>
          </p:cNvSpPr>
          <p:nvPr>
            <p:ph type="body" idx="1"/>
          </p:nvPr>
        </p:nvSpPr>
        <p:spPr/>
        <p:txBody>
          <a:bodyPr/>
          <a:lstStyle/>
          <a:p>
            <a:r>
              <a:rPr lang="en-US" sz="1100" b="0" i="0" dirty="0">
                <a:effectLst/>
                <a:latin typeface="+mn-lt"/>
                <a:ea typeface="+mn-ea"/>
                <a:cs typeface="+mn-cs"/>
                <a:sym typeface="Helvetica Neue"/>
              </a:rPr>
              <a:t>"Let's now zoom in on some of the key tools that planners use within that policy cycle, starting with one of the most important: </a:t>
            </a:r>
            <a:r>
              <a:rPr lang="en-US" sz="1100" b="1" i="0" dirty="0">
                <a:effectLst/>
                <a:latin typeface="+mn-lt"/>
                <a:ea typeface="+mn-ea"/>
                <a:cs typeface="+mn-cs"/>
                <a:sym typeface="Helvetica Neue"/>
              </a:rPr>
              <a:t>Distributional Impact Assessments</a:t>
            </a:r>
            <a:r>
              <a:rPr lang="en-US" sz="1100" b="0" i="0" dirty="0">
                <a:effectLst/>
                <a:latin typeface="+mn-lt"/>
                <a:ea typeface="+mn-ea"/>
                <a:cs typeface="+mn-cs"/>
                <a:sym typeface="Helvetica Neue"/>
              </a:rPr>
              <a:t>. This is the primary tool we use to answer that first question of 'Who gains and who loses?'</a:t>
            </a:r>
            <a:br>
              <a:rPr lang="en-US" dirty="0"/>
            </a:br>
            <a:r>
              <a:rPr lang="en-US" sz="1100" b="0" i="0" dirty="0">
                <a:effectLst/>
                <a:latin typeface="+mn-lt"/>
                <a:ea typeface="+mn-ea"/>
                <a:cs typeface="+mn-cs"/>
                <a:sym typeface="Helvetica Neue"/>
              </a:rPr>
              <a:t>The process involves a rigorous, data-driven analysis of how the positive and negative impacts of a proposed project are distributed across different segments of the population. For example, before building a new light rail line, the agency would conduct an assessment to analyze who would benefit from improved access to jobs, and who might be negatively impacted by construction noise or potential displacement.</a:t>
            </a:r>
            <a:br>
              <a:rPr lang="en-US" dirty="0"/>
            </a:br>
            <a:r>
              <a:rPr lang="en-US" sz="1100" b="0" i="0" dirty="0">
                <a:effectLst/>
                <a:latin typeface="+mn-lt"/>
                <a:ea typeface="+mn-ea"/>
                <a:cs typeface="+mn-cs"/>
                <a:sym typeface="Helvetica Neue"/>
              </a:rPr>
              <a:t>These are not back-of-the-envelope calculations. They involve sophisticated methods, like GIS mapping, to see which communities gain the most access, and formal community impact studies, which are often required by law for major projects. The ultimate goal of these assessments is to make the consequences of our decisions transparent and to provide the information needed to ensure that investments are both fair and effective."</a:t>
            </a:r>
          </a:p>
        </p:txBody>
      </p:sp>
    </p:spTree>
    <p:extLst>
      <p:ext uri="{BB962C8B-B14F-4D97-AF65-F5344CB8AC3E}">
        <p14:creationId xmlns:p14="http://schemas.microsoft.com/office/powerpoint/2010/main" val="402518475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040032-4C41-17EC-04BB-60CB394D693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578A24E-EDC6-1A68-9D15-8B2357592EF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2877B48-479D-97F6-5316-AD68087CFE0C}"/>
              </a:ext>
            </a:extLst>
          </p:cNvPr>
          <p:cNvSpPr>
            <a:spLocks noGrp="1"/>
          </p:cNvSpPr>
          <p:nvPr>
            <p:ph type="body" idx="1"/>
          </p:nvPr>
        </p:nvSpPr>
        <p:spPr/>
        <p:txBody>
          <a:bodyPr/>
          <a:lstStyle/>
          <a:p>
            <a:r>
              <a:rPr lang="en-US" sz="1100" b="0" i="0" dirty="0">
                <a:effectLst/>
                <a:latin typeface="+mn-lt"/>
                <a:ea typeface="+mn-ea"/>
                <a:cs typeface="+mn-cs"/>
                <a:sym typeface="Helvetica Neue"/>
              </a:rPr>
              <a:t>"Let's now zoom in on some of the key tools that planners use within that policy cycle, starting with one of the most important: </a:t>
            </a:r>
            <a:r>
              <a:rPr lang="en-US" sz="1100" b="1" i="0" dirty="0">
                <a:effectLst/>
                <a:latin typeface="+mn-lt"/>
                <a:ea typeface="+mn-ea"/>
                <a:cs typeface="+mn-cs"/>
                <a:sym typeface="Helvetica Neue"/>
              </a:rPr>
              <a:t>Distributional Impact Assessments</a:t>
            </a:r>
            <a:r>
              <a:rPr lang="en-US" sz="1100" b="0" i="0" dirty="0">
                <a:effectLst/>
                <a:latin typeface="+mn-lt"/>
                <a:ea typeface="+mn-ea"/>
                <a:cs typeface="+mn-cs"/>
                <a:sym typeface="Helvetica Neue"/>
              </a:rPr>
              <a:t>. This is the primary tool we use to answer that first question of 'Who gains and who loses?'</a:t>
            </a:r>
            <a:br>
              <a:rPr lang="en-US" dirty="0"/>
            </a:br>
            <a:r>
              <a:rPr lang="en-US" sz="1100" b="0" i="0" dirty="0">
                <a:effectLst/>
                <a:latin typeface="+mn-lt"/>
                <a:ea typeface="+mn-ea"/>
                <a:cs typeface="+mn-cs"/>
                <a:sym typeface="Helvetica Neue"/>
              </a:rPr>
              <a:t>The process involves a rigorous, data-driven analysis of how the positive and negative impacts of a proposed project are distributed across different segments of the population. For example, before building a new light rail line, the agency would conduct an assessment to analyze who would benefit from improved access to jobs, and who might be negatively impacted by construction noise or potential displacement.</a:t>
            </a:r>
            <a:br>
              <a:rPr lang="en-US" dirty="0"/>
            </a:br>
            <a:r>
              <a:rPr lang="en-US" sz="1100" b="0" i="0" dirty="0">
                <a:effectLst/>
                <a:latin typeface="+mn-lt"/>
                <a:ea typeface="+mn-ea"/>
                <a:cs typeface="+mn-cs"/>
                <a:sym typeface="Helvetica Neue"/>
              </a:rPr>
              <a:t>These are not back-of-the-envelope calculations. They involve sophisticated methods, like GIS mapping, to see which communities gain the most access, and formal community impact studies, which are often required by law for major projects. The ultimate goal of these assessments is to make the consequences of our decisions transparent and to provide the information needed to ensure that investments are both fair and effective."</a:t>
            </a:r>
          </a:p>
        </p:txBody>
      </p:sp>
    </p:spTree>
    <p:extLst>
      <p:ext uri="{BB962C8B-B14F-4D97-AF65-F5344CB8AC3E}">
        <p14:creationId xmlns:p14="http://schemas.microsoft.com/office/powerpoint/2010/main" val="275360003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A798B1-A15A-E739-0F3D-1A095A845EC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2F9470E-F6EC-DA3F-DDB6-168FB4A8073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362B0BE-6435-669D-2475-729BEA492CEC}"/>
              </a:ext>
            </a:extLst>
          </p:cNvPr>
          <p:cNvSpPr>
            <a:spLocks noGrp="1"/>
          </p:cNvSpPr>
          <p:nvPr>
            <p:ph type="body" idx="1"/>
          </p:nvPr>
        </p:nvSpPr>
        <p:spPr/>
        <p:txBody>
          <a:bodyPr/>
          <a:lstStyle/>
          <a:p>
            <a:r>
              <a:rPr lang="en-US" sz="1100" b="0" i="0" dirty="0">
                <a:effectLst/>
                <a:latin typeface="+mn-lt"/>
                <a:ea typeface="+mn-ea"/>
                <a:cs typeface="+mn-cs"/>
                <a:sym typeface="Helvetica Neue"/>
              </a:rPr>
              <a:t>"The next critical tool addresses procedural equity: </a:t>
            </a:r>
            <a:r>
              <a:rPr lang="en-US" sz="1100" b="1" i="0" dirty="0">
                <a:effectLst/>
                <a:latin typeface="+mn-lt"/>
                <a:ea typeface="+mn-ea"/>
                <a:cs typeface="+mn-cs"/>
                <a:sym typeface="Helvetica Neue"/>
              </a:rPr>
              <a:t>Inclusive and Participatory Planning</a:t>
            </a:r>
            <a:r>
              <a:rPr lang="en-US" sz="1100" b="0" i="0" dirty="0">
                <a:effectLst/>
                <a:latin typeface="+mn-lt"/>
                <a:ea typeface="+mn-ea"/>
                <a:cs typeface="+mn-cs"/>
                <a:sym typeface="Helvetica Neue"/>
              </a:rPr>
              <a:t>. The core principle here is simple but radical: the community members who will be most impacted by a transportation project are experts in their own lives and should be treated as genuine partners in the planning process.</a:t>
            </a:r>
            <a:br>
              <a:rPr lang="en-US" dirty="0"/>
            </a:br>
            <a:r>
              <a:rPr lang="en-US" sz="1100" b="0" i="0" dirty="0">
                <a:effectLst/>
                <a:latin typeface="+mn-lt"/>
                <a:ea typeface="+mn-ea"/>
                <a:cs typeface="+mn-cs"/>
                <a:sym typeface="Helvetica Neue"/>
              </a:rPr>
              <a:t>This goes far beyond the legal minimum of hosting a single public meeting. True participatory planning involves a proactive and sustained effort to engage the community, especially those who have been historically left out of the conversation. This means hosting workshops </a:t>
            </a:r>
            <a:r>
              <a:rPr lang="en-US" sz="1100" b="0" i="1" dirty="0">
                <a:effectLst/>
                <a:latin typeface="+mn-lt"/>
                <a:ea typeface="+mn-ea"/>
                <a:cs typeface="+mn-cs"/>
                <a:sym typeface="Helvetica Neue"/>
              </a:rPr>
              <a:t>in</a:t>
            </a:r>
            <a:r>
              <a:rPr lang="en-US" sz="1100" b="0" i="0" dirty="0">
                <a:effectLst/>
                <a:latin typeface="+mn-lt"/>
                <a:ea typeface="+mn-ea"/>
                <a:cs typeface="+mn-cs"/>
                <a:sym typeface="Helvetica Neue"/>
              </a:rPr>
              <a:t> the affected neighborhoods, at times that working people can attend. It means conducting multilingual outreach and providing accessible materials. It means going to where the people are, rather than expecting them to come to you.</a:t>
            </a:r>
            <a:br>
              <a:rPr lang="en-US" dirty="0"/>
            </a:br>
            <a:r>
              <a:rPr lang="en-US" sz="1100" b="0" i="0" dirty="0">
                <a:effectLst/>
                <a:latin typeface="+mn-lt"/>
                <a:ea typeface="+mn-ea"/>
                <a:cs typeface="+mn-cs"/>
                <a:sym typeface="Helvetica Neue"/>
              </a:rPr>
              <a:t>The outcome of this deep engagement is not just a plan that has 'public buy-in.' It is a fundamentally better plan. By incorporating the lived experience of the community, we can design solutions that are more effective, more sustainable, and truly responsive to the needs of the people they are meant to serve."</a:t>
            </a:r>
          </a:p>
        </p:txBody>
      </p:sp>
    </p:spTree>
    <p:extLst>
      <p:ext uri="{BB962C8B-B14F-4D97-AF65-F5344CB8AC3E}">
        <p14:creationId xmlns:p14="http://schemas.microsoft.com/office/powerpoint/2010/main" val="53561848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0E1DC7-2E6C-BFEC-AFAF-97FF0E73B0D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56473AD-4117-EDA6-6558-3225D318FCE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14D6D39-8982-4D44-3E36-8BCE46ACE7FC}"/>
              </a:ext>
            </a:extLst>
          </p:cNvPr>
          <p:cNvSpPr>
            <a:spLocks noGrp="1"/>
          </p:cNvSpPr>
          <p:nvPr>
            <p:ph type="body" idx="1"/>
          </p:nvPr>
        </p:nvSpPr>
        <p:spPr/>
        <p:txBody>
          <a:bodyPr/>
          <a:lstStyle/>
          <a:p>
            <a:r>
              <a:rPr lang="en-US" sz="1100" b="0" i="0" dirty="0">
                <a:effectLst/>
                <a:latin typeface="+mn-lt"/>
                <a:ea typeface="+mn-ea"/>
                <a:cs typeface="+mn-cs"/>
                <a:sym typeface="Helvetica Neue"/>
              </a:rPr>
              <a:t>"The next critical tool addresses procedural equity: </a:t>
            </a:r>
            <a:r>
              <a:rPr lang="en-US" sz="1100" b="1" i="0" dirty="0">
                <a:effectLst/>
                <a:latin typeface="+mn-lt"/>
                <a:ea typeface="+mn-ea"/>
                <a:cs typeface="+mn-cs"/>
                <a:sym typeface="Helvetica Neue"/>
              </a:rPr>
              <a:t>Inclusive and Participatory Planning</a:t>
            </a:r>
            <a:r>
              <a:rPr lang="en-US" sz="1100" b="0" i="0" dirty="0">
                <a:effectLst/>
                <a:latin typeface="+mn-lt"/>
                <a:ea typeface="+mn-ea"/>
                <a:cs typeface="+mn-cs"/>
                <a:sym typeface="Helvetica Neue"/>
              </a:rPr>
              <a:t>. The core principle here is simple but radical: the community members who will be most impacted by a transportation project are experts in their own lives and should be treated as genuine partners in the planning process.</a:t>
            </a:r>
            <a:br>
              <a:rPr lang="en-US" dirty="0"/>
            </a:br>
            <a:r>
              <a:rPr lang="en-US" sz="1100" b="0" i="0" dirty="0">
                <a:effectLst/>
                <a:latin typeface="+mn-lt"/>
                <a:ea typeface="+mn-ea"/>
                <a:cs typeface="+mn-cs"/>
                <a:sym typeface="Helvetica Neue"/>
              </a:rPr>
              <a:t>This goes far beyond the legal minimum of hosting a single public meeting. True participatory planning involves a proactive and sustained effort to engage the community, especially those who have been historically left out of the conversation. This means hosting workshops </a:t>
            </a:r>
            <a:r>
              <a:rPr lang="en-US" sz="1100" b="0" i="1" dirty="0">
                <a:effectLst/>
                <a:latin typeface="+mn-lt"/>
                <a:ea typeface="+mn-ea"/>
                <a:cs typeface="+mn-cs"/>
                <a:sym typeface="Helvetica Neue"/>
              </a:rPr>
              <a:t>in</a:t>
            </a:r>
            <a:r>
              <a:rPr lang="en-US" sz="1100" b="0" i="0" dirty="0">
                <a:effectLst/>
                <a:latin typeface="+mn-lt"/>
                <a:ea typeface="+mn-ea"/>
                <a:cs typeface="+mn-cs"/>
                <a:sym typeface="Helvetica Neue"/>
              </a:rPr>
              <a:t> the affected neighborhoods, at times that working people can attend. It means conducting multilingual outreach and providing accessible materials. It means going to where the people are, rather than expecting them to come to you.</a:t>
            </a:r>
            <a:br>
              <a:rPr lang="en-US" dirty="0"/>
            </a:br>
            <a:r>
              <a:rPr lang="en-US" sz="1100" b="0" i="0" dirty="0">
                <a:effectLst/>
                <a:latin typeface="+mn-lt"/>
                <a:ea typeface="+mn-ea"/>
                <a:cs typeface="+mn-cs"/>
                <a:sym typeface="Helvetica Neue"/>
              </a:rPr>
              <a:t>The outcome of this deep engagement is not just a plan that has 'public buy-in.' It is a fundamentally better plan. By incorporating the lived experience of the community, we can design solutions that are more effective, more sustainable, and truly responsive to the needs of the people they are meant to serve."</a:t>
            </a:r>
          </a:p>
        </p:txBody>
      </p:sp>
    </p:spTree>
    <p:extLst>
      <p:ext uri="{BB962C8B-B14F-4D97-AF65-F5344CB8AC3E}">
        <p14:creationId xmlns:p14="http://schemas.microsoft.com/office/powerpoint/2010/main" val="366670275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B13299-9633-E199-6E98-6BBEAC5E132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ADF0D9D-B9CE-CB35-1253-7481AC59A96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231B09D-6C95-7388-D8F5-449A9EB331E8}"/>
              </a:ext>
            </a:extLst>
          </p:cNvPr>
          <p:cNvSpPr>
            <a:spLocks noGrp="1"/>
          </p:cNvSpPr>
          <p:nvPr>
            <p:ph type="body" idx="1"/>
          </p:nvPr>
        </p:nvSpPr>
        <p:spPr/>
        <p:txBody>
          <a:bodyPr/>
          <a:lstStyle/>
          <a:p>
            <a:r>
              <a:rPr lang="en-US" sz="1100" b="0" i="0" dirty="0">
                <a:effectLst/>
                <a:latin typeface="+mn-lt"/>
                <a:ea typeface="+mn-ea"/>
                <a:cs typeface="+mn-cs"/>
                <a:sym typeface="Helvetica Neue"/>
              </a:rPr>
              <a:t>"So, how does this all come together in practice? Equitable planning is about using the theoretical frameworks we've discussed to design </a:t>
            </a:r>
            <a:r>
              <a:rPr lang="en-US" sz="1100" b="1" i="0" dirty="0">
                <a:effectLst/>
                <a:latin typeface="+mn-lt"/>
                <a:ea typeface="+mn-ea"/>
                <a:cs typeface="+mn-cs"/>
                <a:sym typeface="Helvetica Neue"/>
              </a:rPr>
              <a:t>targeted interventions</a:t>
            </a:r>
            <a:r>
              <a:rPr lang="en-US" sz="1100" b="0" i="0" dirty="0">
                <a:effectLst/>
                <a:latin typeface="+mn-lt"/>
                <a:ea typeface="+mn-ea"/>
                <a:cs typeface="+mn-cs"/>
                <a:sym typeface="Helvetica Neue"/>
              </a:rPr>
              <a:t> that address the specific, recognized needs of different groups. This table provides a few powerful, real-world examples.</a:t>
            </a:r>
            <a:br>
              <a:rPr lang="en-US" dirty="0"/>
            </a:br>
            <a:r>
              <a:rPr lang="en-US" sz="1100" b="0" i="0" dirty="0">
                <a:effectLst/>
                <a:latin typeface="+mn-lt"/>
                <a:ea typeface="+mn-ea"/>
                <a:cs typeface="+mn-cs"/>
                <a:sym typeface="Helvetica Neue"/>
              </a:rPr>
              <a:t>To address the needs of low-income, hourly workers who cannot afford to waste time waiting, a city like Los Angeles might </a:t>
            </a:r>
            <a:r>
              <a:rPr lang="en-US" sz="1100" b="1" i="0" dirty="0">
                <a:effectLst/>
                <a:latin typeface="+mn-lt"/>
                <a:ea typeface="+mn-ea"/>
                <a:cs typeface="+mn-cs"/>
                <a:sym typeface="Helvetica Neue"/>
              </a:rPr>
              <a:t>increase bus frequency</a:t>
            </a:r>
            <a:r>
              <a:rPr lang="en-US" sz="1100" b="0" i="0" dirty="0">
                <a:effectLst/>
                <a:latin typeface="+mn-lt"/>
                <a:ea typeface="+mn-ea"/>
                <a:cs typeface="+mn-cs"/>
                <a:sym typeface="Helvetica Neue"/>
              </a:rPr>
              <a:t> specifically in its designated Equity Focus Communities, directly impacting wait times.</a:t>
            </a:r>
            <a:br>
              <a:rPr lang="en-US" dirty="0"/>
            </a:br>
            <a:r>
              <a:rPr lang="en-US" sz="1100" b="0" i="0" dirty="0">
                <a:effectLst/>
                <a:latin typeface="+mn-lt"/>
                <a:ea typeface="+mn-ea"/>
                <a:cs typeface="+mn-cs"/>
                <a:sym typeface="Helvetica Neue"/>
              </a:rPr>
              <a:t>To address the needs of seniors or residents in lower-density areas, an agency like Denver's might provide </a:t>
            </a:r>
            <a:r>
              <a:rPr lang="en-US" sz="1100" b="1" i="0" dirty="0">
                <a:effectLst/>
                <a:latin typeface="+mn-lt"/>
                <a:ea typeface="+mn-ea"/>
                <a:cs typeface="+mn-cs"/>
                <a:sym typeface="Helvetica Neue"/>
              </a:rPr>
              <a:t>subsidized 'last-mile' services</a:t>
            </a:r>
            <a:r>
              <a:rPr lang="en-US" sz="1100" b="0" i="0" dirty="0">
                <a:effectLst/>
                <a:latin typeface="+mn-lt"/>
                <a:ea typeface="+mn-ea"/>
                <a:cs typeface="+mn-cs"/>
                <a:sym typeface="Helvetica Neue"/>
              </a:rPr>
              <a:t>, like a </a:t>
            </a:r>
            <a:r>
              <a:rPr lang="en-US" sz="1100" b="0" i="0" dirty="0" err="1">
                <a:effectLst/>
                <a:latin typeface="+mn-lt"/>
                <a:ea typeface="+mn-ea"/>
                <a:cs typeface="+mn-cs"/>
                <a:sym typeface="Helvetica Neue"/>
              </a:rPr>
              <a:t>microtransit</a:t>
            </a:r>
            <a:r>
              <a:rPr lang="en-US" sz="1100" b="0" i="0" dirty="0">
                <a:effectLst/>
                <a:latin typeface="+mn-lt"/>
                <a:ea typeface="+mn-ea"/>
                <a:cs typeface="+mn-cs"/>
                <a:sym typeface="Helvetica Neue"/>
              </a:rPr>
              <a:t> shuttle, to connect them to the main transit network.</a:t>
            </a:r>
            <a:br>
              <a:rPr lang="en-US" dirty="0"/>
            </a:br>
            <a:r>
              <a:rPr lang="en-US" sz="1100" b="0" i="0" dirty="0">
                <a:effectLst/>
                <a:latin typeface="+mn-lt"/>
                <a:ea typeface="+mn-ea"/>
                <a:cs typeface="+mn-cs"/>
                <a:sym typeface="Helvetica Neue"/>
              </a:rPr>
              <a:t>To address affordability for young people, a city like Portland can offer </a:t>
            </a:r>
            <a:r>
              <a:rPr lang="en-US" sz="1100" b="1" i="0" dirty="0">
                <a:effectLst/>
                <a:latin typeface="+mn-lt"/>
                <a:ea typeface="+mn-ea"/>
                <a:cs typeface="+mn-cs"/>
                <a:sym typeface="Helvetica Neue"/>
              </a:rPr>
              <a:t>free transit passes for all students</a:t>
            </a:r>
            <a:r>
              <a:rPr lang="en-US" sz="1100" b="0" i="0" dirty="0">
                <a:effectLst/>
                <a:latin typeface="+mn-lt"/>
                <a:ea typeface="+mn-ea"/>
                <a:cs typeface="+mn-cs"/>
                <a:sym typeface="Helvetica Neue"/>
              </a:rPr>
              <a:t>, which has been shown to dramatically increase their ridership and access to opportunities.</a:t>
            </a:r>
            <a:br>
              <a:rPr lang="en-US" dirty="0"/>
            </a:br>
            <a:r>
              <a:rPr lang="en-US" sz="1100" b="0" i="0" dirty="0">
                <a:effectLst/>
                <a:latin typeface="+mn-lt"/>
                <a:ea typeface="+mn-ea"/>
                <a:cs typeface="+mn-cs"/>
                <a:sym typeface="Helvetica Neue"/>
              </a:rPr>
              <a:t>And to address the needs of disabled riders, an agency like New York's MTA can launch a major capital program to install more elevators, with the clear, measurable goal of making the majority of its stations accessible.</a:t>
            </a:r>
            <a:br>
              <a:rPr lang="en-US" dirty="0"/>
            </a:br>
            <a:r>
              <a:rPr lang="en-US" sz="1100" b="0" i="0" dirty="0">
                <a:effectLst/>
                <a:latin typeface="+mn-lt"/>
                <a:ea typeface="+mn-ea"/>
                <a:cs typeface="+mn-cs"/>
                <a:sym typeface="Helvetica Neue"/>
              </a:rPr>
              <a:t>Each of these is a concrete example of moving from the abstract theory of equity to a targeted, measurable, and impactful policy intervention."</a:t>
            </a:r>
          </a:p>
        </p:txBody>
      </p:sp>
    </p:spTree>
    <p:extLst>
      <p:ext uri="{BB962C8B-B14F-4D97-AF65-F5344CB8AC3E}">
        <p14:creationId xmlns:p14="http://schemas.microsoft.com/office/powerpoint/2010/main" val="391680299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0D749D-7DC4-7E03-0C2F-93277B6E91B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48EAE4A-F12B-3C70-0B24-212BD759387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50AA5CC-1F65-E672-546D-9EFC2DD7C58B}"/>
              </a:ext>
            </a:extLst>
          </p:cNvPr>
          <p:cNvSpPr>
            <a:spLocks noGrp="1"/>
          </p:cNvSpPr>
          <p:nvPr>
            <p:ph type="body" idx="1"/>
          </p:nvPr>
        </p:nvSpPr>
        <p:spPr/>
        <p:txBody>
          <a:bodyPr/>
          <a:lstStyle/>
          <a:p>
            <a:r>
              <a:rPr lang="en-US" sz="1100" b="0" i="0" dirty="0">
                <a:effectLst/>
                <a:latin typeface="+mn-lt"/>
                <a:ea typeface="+mn-ea"/>
                <a:cs typeface="+mn-cs"/>
                <a:sym typeface="Helvetica Neue"/>
              </a:rPr>
              <a:t>"Let's look at one more powerful case study of a specific policy intervention: the 14th Street Busway in New York City.</a:t>
            </a:r>
            <a:br>
              <a:rPr lang="en-US" dirty="0"/>
            </a:br>
            <a:r>
              <a:rPr lang="en-US" sz="1100" b="0" i="0" dirty="0">
                <a:effectLst/>
                <a:latin typeface="+mn-lt"/>
                <a:ea typeface="+mn-ea"/>
                <a:cs typeface="+mn-cs"/>
                <a:sym typeface="Helvetica Neue"/>
              </a:rPr>
              <a:t>For years, the bus on this corridor was one of the slowest in the entire city, bogged down in traffic. The </a:t>
            </a:r>
            <a:r>
              <a:rPr lang="en-US" sz="1100" b="1" i="0" dirty="0">
                <a:effectLst/>
                <a:latin typeface="+mn-lt"/>
                <a:ea typeface="+mn-ea"/>
                <a:cs typeface="+mn-cs"/>
                <a:sym typeface="Helvetica Neue"/>
              </a:rPr>
              <a:t>project</a:t>
            </a:r>
            <a:r>
              <a:rPr lang="en-US" sz="1100" b="0" i="0" dirty="0">
                <a:effectLst/>
                <a:latin typeface="+mn-lt"/>
                <a:ea typeface="+mn-ea"/>
                <a:cs typeface="+mn-cs"/>
                <a:sym typeface="Helvetica Neue"/>
              </a:rPr>
              <a:t> was simple but bold: the city banned most private car traffic from the street, effectively turning it into a transit-and-delivery-only corridor.</a:t>
            </a:r>
            <a:br>
              <a:rPr lang="en-US" dirty="0"/>
            </a:br>
            <a:r>
              <a:rPr lang="en-US" sz="1100" b="0" i="0" dirty="0">
                <a:effectLst/>
                <a:latin typeface="+mn-lt"/>
                <a:ea typeface="+mn-ea"/>
                <a:cs typeface="+mn-cs"/>
                <a:sym typeface="Helvetica Neue"/>
              </a:rPr>
              <a:t>The </a:t>
            </a:r>
            <a:r>
              <a:rPr lang="en-US" sz="1100" b="1" i="0" dirty="0">
                <a:effectLst/>
                <a:latin typeface="+mn-lt"/>
                <a:ea typeface="+mn-ea"/>
                <a:cs typeface="+mn-cs"/>
                <a:sym typeface="Helvetica Neue"/>
              </a:rPr>
              <a:t>impacts</a:t>
            </a:r>
            <a:r>
              <a:rPr lang="en-US" sz="1100" b="0" i="0" dirty="0">
                <a:effectLst/>
                <a:latin typeface="+mn-lt"/>
                <a:ea typeface="+mn-ea"/>
                <a:cs typeface="+mn-cs"/>
                <a:sym typeface="Helvetica Neue"/>
              </a:rPr>
              <a:t> were immediate and dramatic. With cars out of the way, bus travel times fell by up to 25%. This improved reliability led to an increase in ridership.</a:t>
            </a:r>
            <a:br>
              <a:rPr lang="en-US" dirty="0"/>
            </a:br>
            <a:r>
              <a:rPr lang="en-US" sz="1100" b="0" i="0" dirty="0">
                <a:effectLst/>
                <a:latin typeface="+mn-lt"/>
                <a:ea typeface="+mn-ea"/>
                <a:cs typeface="+mn-cs"/>
                <a:sym typeface="Helvetica Neue"/>
              </a:rPr>
              <a:t>Most importantly, from an equity perspective, the </a:t>
            </a:r>
            <a:r>
              <a:rPr lang="en-US" sz="1100" b="1" i="0" dirty="0">
                <a:effectLst/>
                <a:latin typeface="+mn-lt"/>
                <a:ea typeface="+mn-ea"/>
                <a:cs typeface="+mn-cs"/>
                <a:sym typeface="Helvetica Neue"/>
              </a:rPr>
              <a:t>benefits</a:t>
            </a:r>
            <a:r>
              <a:rPr lang="en-US" sz="1100" b="0" i="0" dirty="0">
                <a:effectLst/>
                <a:latin typeface="+mn-lt"/>
                <a:ea typeface="+mn-ea"/>
                <a:cs typeface="+mn-cs"/>
                <a:sym typeface="Helvetica Neue"/>
              </a:rPr>
              <a:t> of this project flowed directly to the people who needed them most. The ridership of this bus route is predominantly made up of lower-to-middle-income residents. For them, a time saving of 10 minutes each way is not a minor convenience; it's a significant improvement in their quality of life. This is a perfect example of how a targeted infrastructure project, focused on prioritizing transit, can deliver clear and measurable equity benefits."</a:t>
            </a:r>
          </a:p>
        </p:txBody>
      </p:sp>
    </p:spTree>
    <p:extLst>
      <p:ext uri="{BB962C8B-B14F-4D97-AF65-F5344CB8AC3E}">
        <p14:creationId xmlns:p14="http://schemas.microsoft.com/office/powerpoint/2010/main" val="397244676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48959D-4F32-C258-F65A-53A5438048B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D91348E-33D2-AF37-9A84-642B3AA60B2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1900FD6-8463-634F-2118-7B61E0A07072}"/>
              </a:ext>
            </a:extLst>
          </p:cNvPr>
          <p:cNvSpPr>
            <a:spLocks noGrp="1"/>
          </p:cNvSpPr>
          <p:nvPr>
            <p:ph type="body" idx="1"/>
          </p:nvPr>
        </p:nvSpPr>
        <p:spPr/>
        <p:txBody>
          <a:bodyPr/>
          <a:lstStyle/>
          <a:p>
            <a:r>
              <a:rPr lang="en-US" sz="1100" b="0" i="0" dirty="0">
                <a:effectLst/>
                <a:latin typeface="+mn-lt"/>
                <a:ea typeface="+mn-ea"/>
                <a:cs typeface="+mn-cs"/>
                <a:sym typeface="Helvetica Neue"/>
              </a:rPr>
              <a:t>"While targeted interventions are crucial, the most profound and lasting solutions are holistic. This means breaking down the silos between transport planning and land use planning.</a:t>
            </a:r>
            <a:br>
              <a:rPr lang="en-US" dirty="0"/>
            </a:br>
            <a:r>
              <a:rPr lang="en-US" sz="1100" b="0" i="0" dirty="0">
                <a:effectLst/>
                <a:latin typeface="+mn-lt"/>
                <a:ea typeface="+mn-ea"/>
                <a:cs typeface="+mn-cs"/>
                <a:sym typeface="Helvetica Neue"/>
              </a:rPr>
              <a:t>A truly equitable system is not just about running more buses; it's about building a city where people don't have to travel long distances for their basic needs in the first place. This requires an integrated approach. It means building </a:t>
            </a:r>
            <a:r>
              <a:rPr lang="en-US" sz="1100" b="1" i="0" dirty="0">
                <a:effectLst/>
                <a:latin typeface="+mn-lt"/>
                <a:ea typeface="+mn-ea"/>
                <a:cs typeface="+mn-cs"/>
                <a:sym typeface="Helvetica Neue"/>
              </a:rPr>
              <a:t>complete, multimodal networks</a:t>
            </a:r>
            <a:r>
              <a:rPr lang="en-US" sz="1100" b="0" i="0" dirty="0">
                <a:effectLst/>
                <a:latin typeface="+mn-lt"/>
                <a:ea typeface="+mn-ea"/>
                <a:cs typeface="+mn-cs"/>
                <a:sym typeface="Helvetica Neue"/>
              </a:rPr>
              <a:t> where bus routes connect seamlessly with safe sidewalks and protected bike lanes.</a:t>
            </a:r>
            <a:br>
              <a:rPr lang="en-US" dirty="0"/>
            </a:br>
            <a:r>
              <a:rPr lang="en-US" sz="1100" b="0" i="0" dirty="0">
                <a:effectLst/>
                <a:latin typeface="+mn-lt"/>
                <a:ea typeface="+mn-ea"/>
                <a:cs typeface="+mn-cs"/>
                <a:sym typeface="Helvetica Neue"/>
              </a:rPr>
              <a:t>And it means coordinating this transport planning with </a:t>
            </a:r>
            <a:r>
              <a:rPr lang="en-US" sz="1100" b="1" i="0" dirty="0">
                <a:effectLst/>
                <a:latin typeface="+mn-lt"/>
                <a:ea typeface="+mn-ea"/>
                <a:cs typeface="+mn-cs"/>
                <a:sym typeface="Helvetica Neue"/>
              </a:rPr>
              <a:t>land use policy</a:t>
            </a:r>
            <a:r>
              <a:rPr lang="en-US" sz="1100" b="0" i="0" dirty="0">
                <a:effectLst/>
                <a:latin typeface="+mn-lt"/>
                <a:ea typeface="+mn-ea"/>
                <a:cs typeface="+mn-cs"/>
                <a:sym typeface="Helvetica Neue"/>
              </a:rPr>
              <a:t> to encourage the development of denser, mixed-use communities where homes, jobs, shops, and schools are located close together.</a:t>
            </a:r>
            <a:br>
              <a:rPr lang="en-US" dirty="0"/>
            </a:br>
            <a:r>
              <a:rPr lang="en-US" sz="1100" b="0" i="0" dirty="0">
                <a:effectLst/>
                <a:latin typeface="+mn-lt"/>
                <a:ea typeface="+mn-ea"/>
                <a:cs typeface="+mn-cs"/>
                <a:sym typeface="Helvetica Neue"/>
              </a:rPr>
              <a:t>This brings us back to the concept we introduced at the beginning: the </a:t>
            </a:r>
            <a:r>
              <a:rPr lang="en-US" sz="1100" b="1" i="0" dirty="0">
                <a:effectLst/>
                <a:latin typeface="+mn-lt"/>
                <a:ea typeface="+mn-ea"/>
                <a:cs typeface="+mn-cs"/>
                <a:sym typeface="Helvetica Neue"/>
              </a:rPr>
              <a:t>15-Minute Neighborhood</a:t>
            </a:r>
            <a:r>
              <a:rPr lang="en-US" sz="1100" b="0" i="0" dirty="0">
                <a:effectLst/>
                <a:latin typeface="+mn-lt"/>
                <a:ea typeface="+mn-ea"/>
                <a:cs typeface="+mn-cs"/>
                <a:sym typeface="Helvetica Neue"/>
              </a:rPr>
              <a:t>. This is the ultimate goal of a holistic, equity-focused approach. By co-locating daily needs and connecting them with high-quality active and public transportation, we can create a more accessible urban form for everyone and reduce the forced reliance on private cars that is a primary driver of inequity."</a:t>
            </a:r>
          </a:p>
        </p:txBody>
      </p:sp>
    </p:spTree>
    <p:extLst>
      <p:ext uri="{BB962C8B-B14F-4D97-AF65-F5344CB8AC3E}">
        <p14:creationId xmlns:p14="http://schemas.microsoft.com/office/powerpoint/2010/main" val="4061036729"/>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1C1DCB-3B3D-EED4-74EA-672072C6CD9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F5BEB2C-CF75-F50C-6879-6B45213C7A0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827CC5B-0D08-A28B-1BE0-865B15290D14}"/>
              </a:ext>
            </a:extLst>
          </p:cNvPr>
          <p:cNvSpPr>
            <a:spLocks noGrp="1"/>
          </p:cNvSpPr>
          <p:nvPr>
            <p:ph type="body" idx="1"/>
          </p:nvPr>
        </p:nvSpPr>
        <p:spPr/>
        <p:txBody>
          <a:bodyPr/>
          <a:lstStyle/>
          <a:p>
            <a:r>
              <a:rPr lang="en-US" sz="1100" b="0" i="0" dirty="0">
                <a:effectLst/>
                <a:latin typeface="+mn-lt"/>
                <a:ea typeface="+mn-ea"/>
                <a:cs typeface="+mn-cs"/>
                <a:sym typeface="Helvetica Neue"/>
              </a:rPr>
              <a:t>"To begin to synthesize the many ideas we've covered today, we're going to watch one final short video that introduces a very important and contemporary term: </a:t>
            </a:r>
            <a:r>
              <a:rPr lang="en-US" sz="1100" b="1" i="0" dirty="0">
                <a:effectLst/>
                <a:latin typeface="+mn-lt"/>
                <a:ea typeface="+mn-ea"/>
                <a:cs typeface="+mn-cs"/>
                <a:sym typeface="Helvetica Neue"/>
              </a:rPr>
              <a:t>Mobility Justice</a:t>
            </a:r>
            <a:r>
              <a:rPr lang="en-US" sz="1100" b="0" i="0" dirty="0">
                <a:effectLst/>
                <a:latin typeface="+mn-lt"/>
                <a:ea typeface="+mn-ea"/>
                <a:cs typeface="+mn-cs"/>
                <a:sym typeface="Helvetica Neue"/>
              </a:rPr>
              <a:t>.</a:t>
            </a:r>
            <a:br>
              <a:rPr lang="en-US" dirty="0"/>
            </a:br>
            <a:r>
              <a:rPr lang="en-US" sz="1100" b="0" i="0" dirty="0">
                <a:effectLst/>
                <a:latin typeface="+mn-lt"/>
                <a:ea typeface="+mn-ea"/>
                <a:cs typeface="+mn-cs"/>
                <a:sym typeface="Helvetica Neue"/>
              </a:rPr>
              <a:t>This concept, which has been championed by community advocates and scholars, provides a powerful framework that ties together many of our themes. As you watch, I want you to listen for how the speakers in the video connect their definition of mobility justice to the concepts we've discussed today—to accessibility, to the historical legacy of infrastructure decisions, and to the importance of community participation. This will help us transition to our final summary and conclusion."</a:t>
            </a:r>
          </a:p>
        </p:txBody>
      </p:sp>
    </p:spTree>
    <p:extLst>
      <p:ext uri="{BB962C8B-B14F-4D97-AF65-F5344CB8AC3E}">
        <p14:creationId xmlns:p14="http://schemas.microsoft.com/office/powerpoint/2010/main" val="51385137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43E78A-CD9D-335B-F6D3-46472115B2D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E5A5401-A244-92CA-6D9E-8C1AD6C6040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BCF7EFA-F831-3427-9825-F59B868A2F73}"/>
              </a:ext>
            </a:extLst>
          </p:cNvPr>
          <p:cNvSpPr>
            <a:spLocks noGrp="1"/>
          </p:cNvSpPr>
          <p:nvPr>
            <p:ph type="body" idx="1"/>
          </p:nvPr>
        </p:nvSpPr>
        <p:spPr/>
        <p:txBody>
          <a:bodyPr/>
          <a:lstStyle/>
          <a:p>
            <a:r>
              <a:rPr lang="en-US" sz="1100" b="0" i="0" dirty="0">
                <a:effectLst/>
                <a:latin typeface="+mn-lt"/>
                <a:ea typeface="+mn-ea"/>
                <a:cs typeface="+mn-cs"/>
                <a:sym typeface="Helvetica Neue"/>
              </a:rPr>
              <a:t>"Good morning, everyone. Welcome to Lecture 19. Today, we address a topic that is not just a subfield of transportation, but is increasingly seen as the very foundation of sustainable and just transport planning: </a:t>
            </a:r>
            <a:r>
              <a:rPr lang="en-US" sz="1100" b="1" i="0" dirty="0">
                <a:effectLst/>
                <a:latin typeface="+mn-lt"/>
                <a:ea typeface="+mn-ea"/>
                <a:cs typeface="+mn-cs"/>
                <a:sym typeface="Helvetica Neue"/>
              </a:rPr>
              <a:t>Social Equity</a:t>
            </a:r>
            <a:r>
              <a:rPr lang="en-US" sz="1100" b="0" i="0" dirty="0">
                <a:effectLst/>
                <a:latin typeface="+mn-lt"/>
                <a:ea typeface="+mn-ea"/>
                <a:cs typeface="+mn-cs"/>
                <a:sym typeface="Helvetica Neue"/>
              </a:rPr>
              <a:t>. For a long time, our field was primarily concerned with efficiency—moving as many vehicles as possible, as quickly as possible. But today, we understand that transportation is not an end in itself; it is a means to an end. It is the critical link to opportunity—to jobs, to education, to healthcare, to social connection. And if that link is broken for certain segments of society, then the system has failed. Over the next 90 minutes, we will explore the meaning of transport equity, diagnose the causes and consequences of inequity, and examine the policy tools we have to build a fairer, more just transportation future."</a:t>
            </a:r>
            <a:endParaRPr lang="en-AT" dirty="0"/>
          </a:p>
        </p:txBody>
      </p:sp>
    </p:spTree>
    <p:extLst>
      <p:ext uri="{BB962C8B-B14F-4D97-AF65-F5344CB8AC3E}">
        <p14:creationId xmlns:p14="http://schemas.microsoft.com/office/powerpoint/2010/main" val="73249684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0B56DA-D792-B35A-3680-6D847151083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8D6A184-B212-4F8E-4597-3003F64EB6D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F10C1AD-29D4-B43A-11D3-300ACF2269D6}"/>
              </a:ext>
            </a:extLst>
          </p:cNvPr>
          <p:cNvSpPr>
            <a:spLocks noGrp="1"/>
          </p:cNvSpPr>
          <p:nvPr>
            <p:ph type="body" idx="1"/>
          </p:nvPr>
        </p:nvSpPr>
        <p:spPr/>
        <p:txBody>
          <a:bodyPr/>
          <a:lstStyle/>
          <a:p>
            <a:r>
              <a:rPr lang="en-US" sz="1100" b="0" i="0" dirty="0">
                <a:effectLst/>
                <a:latin typeface="+mn-lt"/>
                <a:ea typeface="+mn-ea"/>
                <a:cs typeface="+mn-cs"/>
                <a:sym typeface="Helvetica Neue"/>
              </a:rPr>
              <a:t>To conclude the lecture, we will briefly discuss how we can measure our progress toward a more equitable system. We will then have a final activity to recap our core concepts and end with some concluding reflections."</a:t>
            </a:r>
            <a:endParaRPr lang="en-AT" dirty="0"/>
          </a:p>
        </p:txBody>
      </p:sp>
    </p:spTree>
    <p:extLst>
      <p:ext uri="{BB962C8B-B14F-4D97-AF65-F5344CB8AC3E}">
        <p14:creationId xmlns:p14="http://schemas.microsoft.com/office/powerpoint/2010/main" val="2690024299"/>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5D96BE-D8F3-80AB-77B1-44427175D2C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4D04354-68A0-223D-C349-0FD2FBA8BC9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616FC71-69A1-2AC8-FC13-A29C09B8EEF5}"/>
              </a:ext>
            </a:extLst>
          </p:cNvPr>
          <p:cNvSpPr>
            <a:spLocks noGrp="1"/>
          </p:cNvSpPr>
          <p:nvPr>
            <p:ph type="body" idx="1"/>
          </p:nvPr>
        </p:nvSpPr>
        <p:spPr/>
        <p:txBody>
          <a:bodyPr/>
          <a:lstStyle/>
          <a:p>
            <a:r>
              <a:rPr lang="en-US" sz="1100" b="0" i="0" dirty="0">
                <a:effectLst/>
                <a:latin typeface="+mn-lt"/>
                <a:ea typeface="+mn-ea"/>
                <a:cs typeface="+mn-cs"/>
                <a:sym typeface="Helvetica Neue"/>
              </a:rPr>
              <a:t>"There is a common saying in policy: 'What gets measured, gets managed.' If we want to manage our transportation system for equity, we must stop relying solely on outdated, car-oriented metrics.</a:t>
            </a:r>
            <a:br>
              <a:rPr lang="en-US" dirty="0"/>
            </a:br>
            <a:r>
              <a:rPr lang="en-US" sz="1100" b="0" i="0" dirty="0">
                <a:effectLst/>
                <a:latin typeface="+mn-lt"/>
                <a:ea typeface="+mn-ea"/>
                <a:cs typeface="+mn-cs"/>
                <a:sym typeface="Helvetica Neue"/>
              </a:rPr>
              <a:t>For decades, the primary way we measured the success of our transport system was through </a:t>
            </a:r>
            <a:r>
              <a:rPr lang="en-US" sz="1100" b="1" i="0" dirty="0">
                <a:effectLst/>
                <a:latin typeface="+mn-lt"/>
                <a:ea typeface="+mn-ea"/>
                <a:cs typeface="+mn-cs"/>
                <a:sym typeface="Helvetica Neue"/>
              </a:rPr>
              <a:t>Mobility Metrics</a:t>
            </a:r>
            <a:r>
              <a:rPr lang="en-US" sz="1100" b="0" i="0" dirty="0">
                <a:effectLst/>
                <a:latin typeface="+mn-lt"/>
                <a:ea typeface="+mn-ea"/>
                <a:cs typeface="+mn-cs"/>
                <a:sym typeface="Helvetica Neue"/>
              </a:rPr>
              <a:t>. We looked at things like vehicle throughput and traffic speed. These metrics tell us a lot about the efficiency of moving cars, but they tell us almost nothing about whether people can actually get to where they need to go.</a:t>
            </a:r>
            <a:br>
              <a:rPr lang="en-US" dirty="0"/>
            </a:br>
            <a:r>
              <a:rPr lang="en-US" sz="1100" b="0" i="0" dirty="0">
                <a:effectLst/>
                <a:latin typeface="+mn-lt"/>
                <a:ea typeface="+mn-ea"/>
                <a:cs typeface="+mn-cs"/>
                <a:sym typeface="Helvetica Neue"/>
              </a:rPr>
              <a:t>That's why modern, equity-focused planning has shifted to using </a:t>
            </a:r>
            <a:r>
              <a:rPr lang="en-US" sz="1100" b="1" i="0" dirty="0">
                <a:effectLst/>
                <a:latin typeface="+mn-lt"/>
                <a:ea typeface="+mn-ea"/>
                <a:cs typeface="+mn-cs"/>
                <a:sym typeface="Helvetica Neue"/>
              </a:rPr>
              <a:t>Accessibility Metrics</a:t>
            </a:r>
            <a:r>
              <a:rPr lang="en-US" sz="1100" b="0" i="0" dirty="0">
                <a:effectLst/>
                <a:latin typeface="+mn-lt"/>
                <a:ea typeface="+mn-ea"/>
                <a:cs typeface="+mn-cs"/>
                <a:sym typeface="Helvetica Neue"/>
              </a:rPr>
              <a:t>. These metrics are fundamentally different. They don't measure movement; they measure opportunity. A classic accessibility metric is 'Opportunity Reach'—the number of jobs, schools, or hospitals a person can get to from their home within a 30-minute transit ride. By using these kinds of metrics, we can start to see the city from the perspective of a resident, not just from the perspective of a car. This shift in measurement is absolutely fundamental to achieving a more equitable system."</a:t>
            </a:r>
          </a:p>
        </p:txBody>
      </p:sp>
    </p:spTree>
    <p:extLst>
      <p:ext uri="{BB962C8B-B14F-4D97-AF65-F5344CB8AC3E}">
        <p14:creationId xmlns:p14="http://schemas.microsoft.com/office/powerpoint/2010/main" val="2994577893"/>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342FE8-EE77-624A-74C8-1BB3825A48A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8C289C1-3CE3-3B4C-421A-0CAC7C20D2B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EAA053F-D2F1-B954-10DB-FA44501986FA}"/>
              </a:ext>
            </a:extLst>
          </p:cNvPr>
          <p:cNvSpPr>
            <a:spLocks noGrp="1"/>
          </p:cNvSpPr>
          <p:nvPr>
            <p:ph type="body" idx="1"/>
          </p:nvPr>
        </p:nvSpPr>
        <p:spPr/>
        <p:txBody>
          <a:bodyPr/>
          <a:lstStyle/>
          <a:p>
            <a:r>
              <a:rPr lang="en-US" sz="1100" b="0" i="0" dirty="0">
                <a:effectLst/>
                <a:latin typeface="+mn-lt"/>
                <a:ea typeface="+mn-ea"/>
                <a:cs typeface="+mn-cs"/>
                <a:sym typeface="Helvetica Neue"/>
              </a:rPr>
              <a:t>"There is a common saying in policy: 'What gets measured, gets managed.' If we want to manage our transportation system for equity, we must stop relying solely on outdated, car-oriented metrics.</a:t>
            </a:r>
            <a:br>
              <a:rPr lang="en-US" dirty="0"/>
            </a:br>
            <a:r>
              <a:rPr lang="en-US" sz="1100" b="0" i="0" dirty="0">
                <a:effectLst/>
                <a:latin typeface="+mn-lt"/>
                <a:ea typeface="+mn-ea"/>
                <a:cs typeface="+mn-cs"/>
                <a:sym typeface="Helvetica Neue"/>
              </a:rPr>
              <a:t>For decades, the primary way we measured the success of our transport system was through </a:t>
            </a:r>
            <a:r>
              <a:rPr lang="en-US" sz="1100" b="1" i="0" dirty="0">
                <a:effectLst/>
                <a:latin typeface="+mn-lt"/>
                <a:ea typeface="+mn-ea"/>
                <a:cs typeface="+mn-cs"/>
                <a:sym typeface="Helvetica Neue"/>
              </a:rPr>
              <a:t>Mobility Metrics</a:t>
            </a:r>
            <a:r>
              <a:rPr lang="en-US" sz="1100" b="0" i="0" dirty="0">
                <a:effectLst/>
                <a:latin typeface="+mn-lt"/>
                <a:ea typeface="+mn-ea"/>
                <a:cs typeface="+mn-cs"/>
                <a:sym typeface="Helvetica Neue"/>
              </a:rPr>
              <a:t>. We looked at things like vehicle throughput and traffic speed. These metrics tell us a lot about the efficiency of moving cars, but they tell us almost nothing about whether people can actually get to where they need to go.</a:t>
            </a:r>
            <a:br>
              <a:rPr lang="en-US" dirty="0"/>
            </a:br>
            <a:r>
              <a:rPr lang="en-US" sz="1100" b="0" i="0" dirty="0">
                <a:effectLst/>
                <a:latin typeface="+mn-lt"/>
                <a:ea typeface="+mn-ea"/>
                <a:cs typeface="+mn-cs"/>
                <a:sym typeface="Helvetica Neue"/>
              </a:rPr>
              <a:t>That's why modern, equity-focused planning has shifted to using </a:t>
            </a:r>
            <a:r>
              <a:rPr lang="en-US" sz="1100" b="1" i="0" dirty="0">
                <a:effectLst/>
                <a:latin typeface="+mn-lt"/>
                <a:ea typeface="+mn-ea"/>
                <a:cs typeface="+mn-cs"/>
                <a:sym typeface="Helvetica Neue"/>
              </a:rPr>
              <a:t>Accessibility Metrics</a:t>
            </a:r>
            <a:r>
              <a:rPr lang="en-US" sz="1100" b="0" i="0" dirty="0">
                <a:effectLst/>
                <a:latin typeface="+mn-lt"/>
                <a:ea typeface="+mn-ea"/>
                <a:cs typeface="+mn-cs"/>
                <a:sym typeface="Helvetica Neue"/>
              </a:rPr>
              <a:t>. These metrics are fundamentally different. They don't measure movement; they measure opportunity. A classic accessibility metric is 'Opportunity Reach'—the number of jobs, schools, or hospitals a person can get to from their home within a 30-minute transit ride. By using these kinds of metrics, we can start to see the city from the perspective of a resident, not just from the perspective of a car. This shift in measurement is absolutely fundamental to achieving a more equitable system."</a:t>
            </a:r>
          </a:p>
        </p:txBody>
      </p:sp>
    </p:spTree>
    <p:extLst>
      <p:ext uri="{BB962C8B-B14F-4D97-AF65-F5344CB8AC3E}">
        <p14:creationId xmlns:p14="http://schemas.microsoft.com/office/powerpoint/2010/main" val="92008748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44275D-B67F-7C0C-A8C4-CAD77BD4F72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E441A3E-8B67-1681-F1AD-A8D004B8244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D10E844-396F-27CC-09C5-4B9DD688581F}"/>
              </a:ext>
            </a:extLst>
          </p:cNvPr>
          <p:cNvSpPr>
            <a:spLocks noGrp="1"/>
          </p:cNvSpPr>
          <p:nvPr>
            <p:ph type="body" idx="1"/>
          </p:nvPr>
        </p:nvSpPr>
        <p:spPr/>
        <p:txBody>
          <a:bodyPr/>
          <a:lstStyle/>
          <a:p>
            <a:r>
              <a:rPr lang="en-US" sz="1100" b="0" i="0" dirty="0">
                <a:effectLst/>
                <a:latin typeface="+mn-lt"/>
                <a:ea typeface="+mn-ea"/>
                <a:cs typeface="+mn-cs"/>
                <a:sym typeface="Helvetica Neue"/>
              </a:rPr>
              <a:t>"Measuring accessibility is the first step. The next step is to use those measurements to create accountability. If an agency says that equity is a priority, it must be able to prove it with data.</a:t>
            </a:r>
            <a:br>
              <a:rPr lang="en-US" dirty="0"/>
            </a:br>
            <a:r>
              <a:rPr lang="en-US" sz="1100" b="0" i="0" dirty="0">
                <a:effectLst/>
                <a:latin typeface="+mn-lt"/>
                <a:ea typeface="+mn-ea"/>
                <a:cs typeface="+mn-cs"/>
                <a:sym typeface="Helvetica Neue"/>
              </a:rPr>
              <a:t>This is done by establishing clear </a:t>
            </a:r>
            <a:r>
              <a:rPr lang="en-US" sz="1100" b="1" i="0" dirty="0">
                <a:effectLst/>
                <a:latin typeface="+mn-lt"/>
                <a:ea typeface="+mn-ea"/>
                <a:cs typeface="+mn-cs"/>
                <a:sym typeface="Helvetica Neue"/>
              </a:rPr>
              <a:t>Equity Performance Metrics</a:t>
            </a:r>
            <a:r>
              <a:rPr lang="en-US" sz="1100" b="0" i="0" dirty="0">
                <a:effectLst/>
                <a:latin typeface="+mn-lt"/>
                <a:ea typeface="+mn-ea"/>
                <a:cs typeface="+mn-cs"/>
                <a:sym typeface="Helvetica Neue"/>
              </a:rPr>
              <a:t>. Instead of only measuring on-time performance, an agency might also measure the average wait time in low-income neighborhoods versus high-income neighborhoods, with a clear goal to reduce that gap over time.</a:t>
            </a:r>
            <a:br>
              <a:rPr lang="en-US" dirty="0"/>
            </a:br>
            <a:r>
              <a:rPr lang="en-US" sz="1100" b="0" i="0" dirty="0">
                <a:effectLst/>
                <a:latin typeface="+mn-lt"/>
                <a:ea typeface="+mn-ea"/>
                <a:cs typeface="+mn-cs"/>
                <a:sym typeface="Helvetica Neue"/>
              </a:rPr>
              <a:t>The key to making this work is transparency. Many agencies are now creating </a:t>
            </a:r>
            <a:r>
              <a:rPr lang="en-US" sz="1100" b="1" i="0" dirty="0">
                <a:effectLst/>
                <a:latin typeface="+mn-lt"/>
                <a:ea typeface="+mn-ea"/>
                <a:cs typeface="+mn-cs"/>
                <a:sym typeface="Helvetica Neue"/>
              </a:rPr>
              <a:t>public-facing equity dashboards</a:t>
            </a:r>
            <a:r>
              <a:rPr lang="en-US" sz="1100" b="0" i="0" dirty="0">
                <a:effectLst/>
                <a:latin typeface="+mn-lt"/>
                <a:ea typeface="+mn-ea"/>
                <a:cs typeface="+mn-cs"/>
                <a:sym typeface="Helvetica Neue"/>
              </a:rPr>
              <a:t>, like the example shown here. This allows researchers, advocates, and the public to see exactly how the agency is performing on key equity dimensions like affordability and accessibility. This kind of data-driven transparency is a powerful tool for holding our public institutions accountable and ensuring that they are making continuous progress toward a more equitable system."</a:t>
            </a:r>
          </a:p>
        </p:txBody>
      </p:sp>
    </p:spTree>
    <p:extLst>
      <p:ext uri="{BB962C8B-B14F-4D97-AF65-F5344CB8AC3E}">
        <p14:creationId xmlns:p14="http://schemas.microsoft.com/office/powerpoint/2010/main" val="404258623"/>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AFE193-7738-FB45-A47D-5482DC03491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D8FCA8B-31DD-9D66-E133-E3F3C6D3EF8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2F842FA-C7D0-18D2-6DD2-EF546B253095}"/>
              </a:ext>
            </a:extLst>
          </p:cNvPr>
          <p:cNvSpPr>
            <a:spLocks noGrp="1"/>
          </p:cNvSpPr>
          <p:nvPr>
            <p:ph type="body" idx="1"/>
          </p:nvPr>
        </p:nvSpPr>
        <p:spPr/>
        <p:txBody>
          <a:bodyPr/>
          <a:lstStyle/>
          <a:p>
            <a:r>
              <a:rPr lang="en-US" sz="1100" b="0" i="0" dirty="0">
                <a:effectLst/>
                <a:latin typeface="+mn-lt"/>
                <a:ea typeface="+mn-ea"/>
                <a:cs typeface="+mn-cs"/>
                <a:sym typeface="Helvetica Neue"/>
              </a:rPr>
              <a:t>"Alright, for our final activity, I want you to form small groups. This will be a quick, five-minute discussion to help you synthesize the core concepts of the entire lecture.</a:t>
            </a:r>
            <a:br>
              <a:rPr lang="en-US" dirty="0"/>
            </a:br>
            <a:r>
              <a:rPr lang="en-US" sz="1100" b="0" i="0" dirty="0">
                <a:effectLst/>
                <a:latin typeface="+mn-lt"/>
                <a:ea typeface="+mn-ea"/>
                <a:cs typeface="+mn-cs"/>
                <a:sym typeface="Helvetica Neue"/>
              </a:rPr>
              <a:t>There are three prompts here. First, I want you to work together to come up with a clear definition of social equity and explain the difference between the horizontal and vertical lenses.</a:t>
            </a:r>
            <a:br>
              <a:rPr lang="en-US" dirty="0"/>
            </a:br>
            <a:r>
              <a:rPr lang="en-US" sz="1100" b="0" i="0" dirty="0">
                <a:effectLst/>
                <a:latin typeface="+mn-lt"/>
                <a:ea typeface="+mn-ea"/>
                <a:cs typeface="+mn-cs"/>
                <a:sym typeface="Helvetica Neue"/>
              </a:rPr>
              <a:t>Second, I want you to recall our discussion of philosophy and explain how Rawls's 'difference principle' provides an ethical justification for a policy like subsidized fares.</a:t>
            </a:r>
            <a:br>
              <a:rPr lang="en-US" dirty="0"/>
            </a:br>
            <a:r>
              <a:rPr lang="en-US" sz="1100" b="0" i="0" dirty="0">
                <a:effectLst/>
                <a:latin typeface="+mn-lt"/>
                <a:ea typeface="+mn-ea"/>
                <a:cs typeface="+mn-cs"/>
                <a:sym typeface="Helvetica Neue"/>
              </a:rPr>
              <a:t>And third, I want you to contrast mobility and accessibility and explain why that distinction is so fundamental to this entire topic.</a:t>
            </a:r>
            <a:br>
              <a:rPr lang="en-US" dirty="0"/>
            </a:br>
            <a:r>
              <a:rPr lang="en-US" sz="1100" b="0" i="0" dirty="0">
                <a:effectLst/>
                <a:latin typeface="+mn-lt"/>
                <a:ea typeface="+mn-ea"/>
                <a:cs typeface="+mn-cs"/>
                <a:sym typeface="Helvetica Neue"/>
              </a:rPr>
              <a:t>Take about five minutes to discuss these in your groups, and be prepared to link your answers back to the frameworks we've covered today."</a:t>
            </a:r>
            <a:br>
              <a:rPr lang="en-US" dirty="0"/>
            </a:br>
            <a:r>
              <a:rPr lang="en-US" sz="1100" b="0" i="1" dirty="0">
                <a:effectLst/>
                <a:latin typeface="+mn-lt"/>
                <a:ea typeface="+mn-ea"/>
                <a:cs typeface="+mn-cs"/>
                <a:sym typeface="Helvetica Neue"/>
              </a:rPr>
              <a:t>(Facilitate the activity, allowing groups to discuss and then calling on a few to share their answers. This serves as a powerful, student-led review of the lecture's main pillars.)</a:t>
            </a:r>
            <a:endParaRPr lang="en-US" sz="1100" b="0" i="0" dirty="0">
              <a:effectLst/>
              <a:latin typeface="+mn-lt"/>
              <a:ea typeface="+mn-ea"/>
              <a:cs typeface="+mn-cs"/>
              <a:sym typeface="Helvetica Neue"/>
            </a:endParaRPr>
          </a:p>
        </p:txBody>
      </p:sp>
    </p:spTree>
    <p:extLst>
      <p:ext uri="{BB962C8B-B14F-4D97-AF65-F5344CB8AC3E}">
        <p14:creationId xmlns:p14="http://schemas.microsoft.com/office/powerpoint/2010/main" val="2164586592"/>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C553EA-3668-87FD-5DC9-FDABD09B2CF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5DEA099-0EA0-6E19-F3CD-B3DEB219A47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B285D34-D020-CF7D-6DD5-D19142BF4320}"/>
              </a:ext>
            </a:extLst>
          </p:cNvPr>
          <p:cNvSpPr>
            <a:spLocks noGrp="1"/>
          </p:cNvSpPr>
          <p:nvPr>
            <p:ph type="body" idx="1"/>
          </p:nvPr>
        </p:nvSpPr>
        <p:spPr/>
        <p:txBody>
          <a:bodyPr/>
          <a:lstStyle/>
          <a:p>
            <a:r>
              <a:rPr lang="en-US" sz="1100" b="0" i="0" dirty="0">
                <a:effectLst/>
                <a:latin typeface="+mn-lt"/>
                <a:ea typeface="+mn-ea"/>
                <a:cs typeface="+mn-cs"/>
                <a:sym typeface="Helvetica Neue"/>
              </a:rPr>
              <a:t>"Excellent. That discussion shows a strong grasp of the material. Let me now formally summarize the key takeaways from our lecture.</a:t>
            </a:r>
            <a:br>
              <a:rPr lang="en-US" dirty="0"/>
            </a:br>
            <a:r>
              <a:rPr lang="en-US" sz="1100" b="0" i="0" dirty="0">
                <a:effectLst/>
                <a:latin typeface="+mn-lt"/>
                <a:ea typeface="+mn-ea"/>
                <a:cs typeface="+mn-cs"/>
                <a:sym typeface="Helvetica Neue"/>
              </a:rPr>
              <a:t>First, we have established that social equity is not a 'nice-to-have' or a secondary goal; it is a critical component of a healthy, functioning community. Equitable transit is a powerful tool for promoting economic opportunity and social inclusion.</a:t>
            </a:r>
            <a:br>
              <a:rPr lang="en-US" dirty="0"/>
            </a:br>
            <a:r>
              <a:rPr lang="en-US" sz="1100" b="0" i="0" dirty="0">
                <a:effectLst/>
                <a:latin typeface="+mn-lt"/>
                <a:ea typeface="+mn-ea"/>
                <a:cs typeface="+mn-cs"/>
                <a:sym typeface="Helvetica Neue"/>
              </a:rPr>
              <a:t>Second, we've learned that to achieve this, we must shift our focus from mobility to </a:t>
            </a:r>
            <a:r>
              <a:rPr lang="en-US" sz="1100" b="1" i="0" dirty="0">
                <a:effectLst/>
                <a:latin typeface="+mn-lt"/>
                <a:ea typeface="+mn-ea"/>
                <a:cs typeface="+mn-cs"/>
                <a:sym typeface="Helvetica Neue"/>
              </a:rPr>
              <a:t>accessibility</a:t>
            </a:r>
            <a:r>
              <a:rPr lang="en-US" sz="1100" b="0" i="0" dirty="0">
                <a:effectLst/>
                <a:latin typeface="+mn-lt"/>
                <a:ea typeface="+mn-ea"/>
                <a:cs typeface="+mn-cs"/>
                <a:sym typeface="Helvetica Neue"/>
              </a:rPr>
              <a:t>. The goal is not to move cars faster; it is to connect people to the opportunities they need to thrive.</a:t>
            </a:r>
            <a:br>
              <a:rPr lang="en-US" dirty="0"/>
            </a:br>
            <a:r>
              <a:rPr lang="en-US" sz="1100" b="0" i="0" dirty="0">
                <a:effectLst/>
                <a:latin typeface="+mn-lt"/>
                <a:ea typeface="+mn-ea"/>
                <a:cs typeface="+mn-cs"/>
                <a:sym typeface="Helvetica Neue"/>
              </a:rPr>
              <a:t>And third, we've seen that the most effective solutions come from the </a:t>
            </a:r>
            <a:r>
              <a:rPr lang="en-US" sz="1100" b="1" i="0" dirty="0">
                <a:effectLst/>
                <a:latin typeface="+mn-lt"/>
                <a:ea typeface="+mn-ea"/>
                <a:cs typeface="+mn-cs"/>
                <a:sym typeface="Helvetica Neue"/>
              </a:rPr>
              <a:t>integration of theory and practice</a:t>
            </a:r>
            <a:r>
              <a:rPr lang="en-US" sz="1100" b="0" i="0" dirty="0">
                <a:effectLst/>
                <a:latin typeface="+mn-lt"/>
                <a:ea typeface="+mn-ea"/>
                <a:cs typeface="+mn-cs"/>
                <a:sym typeface="Helvetica Neue"/>
              </a:rPr>
              <a:t>—using our ethical frameworks to guide a data-driven, community-engaged planning process.</a:t>
            </a:r>
            <a:br>
              <a:rPr lang="en-US" dirty="0"/>
            </a:br>
            <a:r>
              <a:rPr lang="en-US" sz="1100" b="0" i="0" dirty="0">
                <a:effectLst/>
                <a:latin typeface="+mn-lt"/>
                <a:ea typeface="+mn-ea"/>
                <a:cs typeface="+mn-cs"/>
                <a:sym typeface="Helvetica Neue"/>
              </a:rPr>
              <a:t>When we do this successfully, the benefits are immense and tangible. We see improvements in public health and safety. We see real economic opportunity unlocked for low-income households. And we see progress on environmental justice, creating a healthier environment for all. This is the promise of equitable transportation."</a:t>
            </a:r>
          </a:p>
        </p:txBody>
      </p:sp>
    </p:spTree>
    <p:extLst>
      <p:ext uri="{BB962C8B-B14F-4D97-AF65-F5344CB8AC3E}">
        <p14:creationId xmlns:p14="http://schemas.microsoft.com/office/powerpoint/2010/main" val="2757615827"/>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A08F58-BDFE-E4C2-E477-F6AFF3DC68E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C6BB893-6233-3F57-2DB9-0519D444388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8A94194-8661-CC8C-22B7-E4B8E64E9AB0}"/>
              </a:ext>
            </a:extLst>
          </p:cNvPr>
          <p:cNvSpPr>
            <a:spLocks noGrp="1"/>
          </p:cNvSpPr>
          <p:nvPr>
            <p:ph type="body" idx="1"/>
          </p:nvPr>
        </p:nvSpPr>
        <p:spPr/>
        <p:txBody>
          <a:bodyPr/>
          <a:lstStyle/>
          <a:p>
            <a:r>
              <a:rPr lang="en-US" sz="1100" b="0" i="0" dirty="0">
                <a:effectLst/>
                <a:latin typeface="+mn-lt"/>
                <a:ea typeface="+mn-ea"/>
                <a:cs typeface="+mn-cs"/>
                <a:sym typeface="Helvetica Neue"/>
              </a:rPr>
              <a:t>"To conclude, let's look to the future. The work of transport equity is far from finished. The way forward will be driven by </a:t>
            </a:r>
            <a:r>
              <a:rPr lang="en-US" sz="1100" b="1" i="0" dirty="0">
                <a:effectLst/>
                <a:latin typeface="+mn-lt"/>
                <a:ea typeface="+mn-ea"/>
                <a:cs typeface="+mn-cs"/>
                <a:sym typeface="Helvetica Neue"/>
              </a:rPr>
              <a:t>emerging data analytics</a:t>
            </a:r>
            <a:r>
              <a:rPr lang="en-US" sz="1100" b="0" i="0" dirty="0">
                <a:effectLst/>
                <a:latin typeface="+mn-lt"/>
                <a:ea typeface="+mn-ea"/>
                <a:cs typeface="+mn-cs"/>
                <a:sym typeface="Helvetica Neue"/>
              </a:rPr>
              <a:t>, which will allow us to understand disparities with even greater precision. But this must be paired with even deeper and more authentic </a:t>
            </a:r>
            <a:r>
              <a:rPr lang="en-US" sz="1100" b="1" i="0" dirty="0">
                <a:effectLst/>
                <a:latin typeface="+mn-lt"/>
                <a:ea typeface="+mn-ea"/>
                <a:cs typeface="+mn-cs"/>
                <a:sym typeface="Helvetica Neue"/>
              </a:rPr>
              <a:t>community engagement</a:t>
            </a:r>
            <a:r>
              <a:rPr lang="en-US" sz="1100" b="0" i="0" dirty="0">
                <a:effectLst/>
                <a:latin typeface="+mn-lt"/>
                <a:ea typeface="+mn-ea"/>
                <a:cs typeface="+mn-cs"/>
                <a:sym typeface="Helvetica Neue"/>
              </a:rPr>
              <a:t>.</a:t>
            </a:r>
            <a:br>
              <a:rPr lang="en-US" dirty="0"/>
            </a:br>
            <a:r>
              <a:rPr lang="en-US" sz="1100" b="0" i="0" dirty="0">
                <a:effectLst/>
                <a:latin typeface="+mn-lt"/>
                <a:ea typeface="+mn-ea"/>
                <a:cs typeface="+mn-cs"/>
                <a:sym typeface="Helvetica Neue"/>
              </a:rPr>
              <a:t>We still need significant </a:t>
            </a:r>
            <a:r>
              <a:rPr lang="en-US" sz="1100" b="1" i="0" dirty="0">
                <a:effectLst/>
                <a:latin typeface="+mn-lt"/>
                <a:ea typeface="+mn-ea"/>
                <a:cs typeface="+mn-cs"/>
                <a:sym typeface="Helvetica Neue"/>
              </a:rPr>
              <a:t>innovation</a:t>
            </a:r>
            <a:r>
              <a:rPr lang="en-US" sz="1100" b="0" i="0" dirty="0">
                <a:effectLst/>
                <a:latin typeface="+mn-lt"/>
                <a:ea typeface="+mn-ea"/>
                <a:cs typeface="+mn-cs"/>
                <a:sym typeface="Helvetica Neue"/>
              </a:rPr>
              <a:t> to overcome the persistent challenges we've discussed. And a major focus of future research will be on refining our metrics, moving beyond simple indicators to truly capture the </a:t>
            </a:r>
            <a:r>
              <a:rPr lang="en-US" sz="1100" b="1" i="0" dirty="0">
                <a:effectLst/>
                <a:latin typeface="+mn-lt"/>
                <a:ea typeface="+mn-ea"/>
                <a:cs typeface="+mn-cs"/>
                <a:sym typeface="Helvetica Neue"/>
              </a:rPr>
              <a:t>real-life outcomes</a:t>
            </a:r>
            <a:r>
              <a:rPr lang="en-US" sz="1100" b="0" i="0" dirty="0">
                <a:effectLst/>
                <a:latin typeface="+mn-lt"/>
                <a:ea typeface="+mn-ea"/>
                <a:cs typeface="+mn-cs"/>
                <a:sym typeface="Helvetica Neue"/>
              </a:rPr>
              <a:t> and quality of life improvements that our projects deliver.</a:t>
            </a:r>
            <a:br>
              <a:rPr lang="en-US" dirty="0"/>
            </a:br>
            <a:r>
              <a:rPr lang="en-US" sz="1100" b="0" i="0" dirty="0">
                <a:effectLst/>
                <a:latin typeface="+mn-lt"/>
                <a:ea typeface="+mn-ea"/>
                <a:cs typeface="+mn-cs"/>
                <a:sym typeface="Helvetica Neue"/>
              </a:rPr>
              <a:t>I will leave you with a few final thoughts and open questions. We have made the case that an equitable system benefits everyone. But the key challenges remain: How can we best use technology not just for efficiency, but to genuinely empower communities? And what are the next-generation data sources and metrics that will allow us to truly understand if we are making progress? These are the questions that your generation of planners and researchers will be tasked with answering. Thank you."</a:t>
            </a:r>
          </a:p>
        </p:txBody>
      </p:sp>
    </p:spTree>
    <p:extLst>
      <p:ext uri="{BB962C8B-B14F-4D97-AF65-F5344CB8AC3E}">
        <p14:creationId xmlns:p14="http://schemas.microsoft.com/office/powerpoint/2010/main" val="129351314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25837E-BA17-1B18-9072-025B6BE9D9A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9B0E24A-4E24-E1D2-5E51-8A33944517B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A45F3CE-6E33-7938-9F16-962779A42F0E}"/>
              </a:ext>
            </a:extLst>
          </p:cNvPr>
          <p:cNvSpPr>
            <a:spLocks noGrp="1"/>
          </p:cNvSpPr>
          <p:nvPr>
            <p:ph type="body" idx="1"/>
          </p:nvPr>
        </p:nvSpPr>
        <p:spPr/>
        <p:txBody>
          <a:bodyPr/>
          <a:lstStyle/>
          <a:p>
            <a:r>
              <a:rPr lang="en-US" sz="1100" b="0" i="0" dirty="0">
                <a:effectLst/>
                <a:latin typeface="+mn-lt"/>
                <a:ea typeface="+mn-ea"/>
                <a:cs typeface="+mn-cs"/>
                <a:sym typeface="Helvetica Neue"/>
              </a:rPr>
              <a:t>"Finally, for those of you who wish to go deeper into the rich academic literature on this topic, these texts are excellent starting points. Mimi Sheller's book on </a:t>
            </a:r>
            <a:r>
              <a:rPr lang="en-US" sz="1100" b="0" i="1" dirty="0">
                <a:effectLst/>
                <a:latin typeface="+mn-lt"/>
                <a:ea typeface="+mn-ea"/>
                <a:cs typeface="+mn-cs"/>
                <a:sym typeface="Helvetica Neue"/>
              </a:rPr>
              <a:t>Mobility Justice</a:t>
            </a:r>
            <a:r>
              <a:rPr lang="en-US" sz="1100" b="0" i="0" dirty="0">
                <a:effectLst/>
                <a:latin typeface="+mn-lt"/>
                <a:ea typeface="+mn-ea"/>
                <a:cs typeface="+mn-cs"/>
                <a:sym typeface="Helvetica Neue"/>
              </a:rPr>
              <a:t> is a modern classic. Karel Martens' </a:t>
            </a:r>
            <a:r>
              <a:rPr lang="en-US" sz="1100" b="0" i="1" dirty="0">
                <a:effectLst/>
                <a:latin typeface="+mn-lt"/>
                <a:ea typeface="+mn-ea"/>
                <a:cs typeface="+mn-cs"/>
                <a:sym typeface="Helvetica Neue"/>
              </a:rPr>
              <a:t>Transport Justice</a:t>
            </a:r>
            <a:r>
              <a:rPr lang="en-US" sz="1100" b="0" i="0" dirty="0">
                <a:effectLst/>
                <a:latin typeface="+mn-lt"/>
                <a:ea typeface="+mn-ea"/>
                <a:cs typeface="+mn-cs"/>
                <a:sym typeface="Helvetica Neue"/>
              </a:rPr>
              <a:t> provides a rigorous framework for designing fair systems. The original paper by John Kain is essential reading on the Spatial Mismatch Hypothesis. Amartya Sen's work provides the foundation for the Capability Approach. And the paper by Karner and his colleagues is a powerful call to action for the planning profession. Thank you again for your time and engagement. I am now happy to take any questions."</a:t>
            </a:r>
            <a:endParaRPr lang="en-US" sz="1100" b="0" dirty="0">
              <a:effectLst/>
              <a:latin typeface="+mn-lt"/>
              <a:ea typeface="+mn-ea"/>
              <a:cs typeface="+mn-cs"/>
              <a:sym typeface="Helvetica Neue"/>
            </a:endParaRPr>
          </a:p>
        </p:txBody>
      </p:sp>
    </p:spTree>
    <p:extLst>
      <p:ext uri="{BB962C8B-B14F-4D97-AF65-F5344CB8AC3E}">
        <p14:creationId xmlns:p14="http://schemas.microsoft.com/office/powerpoint/2010/main" val="4023043993"/>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i="0" dirty="0">
                <a:effectLst/>
                <a:latin typeface="+mn-lt"/>
                <a:ea typeface="+mn-ea"/>
                <a:cs typeface="+mn-cs"/>
                <a:sym typeface="Helvetica Neue"/>
              </a:rPr>
              <a:t>Thank You</a:t>
            </a:r>
            <a:endParaRPr lang="en-US" sz="1100" b="0" i="0" dirty="0">
              <a:effectLst/>
              <a:latin typeface="+mn-lt"/>
              <a:ea typeface="+mn-ea"/>
              <a:cs typeface="+mn-cs"/>
              <a:sym typeface="Helvetica Neue"/>
            </a:endParaRPr>
          </a:p>
        </p:txBody>
      </p:sp>
    </p:spTree>
    <p:extLst>
      <p:ext uri="{BB962C8B-B14F-4D97-AF65-F5344CB8AC3E}">
        <p14:creationId xmlns:p14="http://schemas.microsoft.com/office/powerpoint/2010/main" val="301444272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DACCA4-A34E-6237-22D7-FD4DC18AE26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C2E4525-DE0A-27A7-14C7-8DFC509C2AB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81FD0F0-C20A-2406-F5A9-E116C92A1F8B}"/>
              </a:ext>
            </a:extLst>
          </p:cNvPr>
          <p:cNvSpPr>
            <a:spLocks noGrp="1"/>
          </p:cNvSpPr>
          <p:nvPr>
            <p:ph type="body" idx="1"/>
          </p:nvPr>
        </p:nvSpPr>
        <p:spPr/>
        <p:txBody>
          <a:bodyPr/>
          <a:lstStyle/>
          <a:p>
            <a:r>
              <a:rPr lang="en-US" sz="1100" b="0" i="0" dirty="0">
                <a:effectLst/>
                <a:latin typeface="+mn-lt"/>
                <a:ea typeface="+mn-ea"/>
                <a:cs typeface="+mn-cs"/>
                <a:sym typeface="Helvetica Neue"/>
              </a:rPr>
              <a:t>"To guide our discussion, we will follow a clear, five-part narrative. We'll begin with the </a:t>
            </a:r>
            <a:r>
              <a:rPr lang="en-US" sz="1100" b="1" i="0" dirty="0">
                <a:effectLst/>
                <a:latin typeface="+mn-lt"/>
                <a:ea typeface="+mn-ea"/>
                <a:cs typeface="+mn-cs"/>
                <a:sym typeface="Helvetica Neue"/>
              </a:rPr>
              <a:t>Foundations</a:t>
            </a:r>
            <a:r>
              <a:rPr lang="en-US" sz="1100" b="0" i="0" dirty="0">
                <a:effectLst/>
                <a:latin typeface="+mn-lt"/>
                <a:ea typeface="+mn-ea"/>
                <a:cs typeface="+mn-cs"/>
                <a:sym typeface="Helvetica Neue"/>
              </a:rPr>
              <a:t>, establishing a shared vocabulary for core concepts like equity, mobility, and accessibility.</a:t>
            </a:r>
            <a:br>
              <a:rPr lang="en-US" dirty="0"/>
            </a:br>
            <a:r>
              <a:rPr lang="en-US" sz="1100" b="0" i="0" dirty="0">
                <a:effectLst/>
                <a:latin typeface="+mn-lt"/>
                <a:ea typeface="+mn-ea"/>
                <a:cs typeface="+mn-cs"/>
                <a:sym typeface="Helvetica Neue"/>
              </a:rPr>
              <a:t>Next, we will move into </a:t>
            </a:r>
            <a:r>
              <a:rPr lang="en-US" sz="1100" b="1" i="0" dirty="0">
                <a:effectLst/>
                <a:latin typeface="+mn-lt"/>
                <a:ea typeface="+mn-ea"/>
                <a:cs typeface="+mn-cs"/>
                <a:sym typeface="Helvetica Neue"/>
              </a:rPr>
              <a:t>Identifying Inequity</a:t>
            </a:r>
            <a:r>
              <a:rPr lang="en-US" sz="1100" b="0" i="0" dirty="0">
                <a:effectLst/>
                <a:latin typeface="+mn-lt"/>
                <a:ea typeface="+mn-ea"/>
                <a:cs typeface="+mn-cs"/>
                <a:sym typeface="Helvetica Neue"/>
              </a:rPr>
              <a:t>, where we will diagnose the real-world problems, examining both the historical causes and contemporary manifestations of transport disparities.</a:t>
            </a:r>
            <a:br>
              <a:rPr lang="en-US" dirty="0"/>
            </a:br>
            <a:r>
              <a:rPr lang="en-US" sz="1100" b="0" i="0" dirty="0">
                <a:effectLst/>
                <a:latin typeface="+mn-lt"/>
                <a:ea typeface="+mn-ea"/>
                <a:cs typeface="+mn-cs"/>
                <a:sym typeface="Helvetica Neue"/>
              </a:rPr>
              <a:t>In Section Three, we will introduce key </a:t>
            </a:r>
            <a:r>
              <a:rPr lang="en-US" sz="1100" b="1" i="0" dirty="0">
                <a:effectLst/>
                <a:latin typeface="+mn-lt"/>
                <a:ea typeface="+mn-ea"/>
                <a:cs typeface="+mn-cs"/>
                <a:sym typeface="Helvetica Neue"/>
              </a:rPr>
              <a:t>Frameworks for Analysis</a:t>
            </a:r>
            <a:r>
              <a:rPr lang="en-US" sz="1100" b="0" i="0" dirty="0">
                <a:effectLst/>
                <a:latin typeface="+mn-lt"/>
                <a:ea typeface="+mn-ea"/>
                <a:cs typeface="+mn-cs"/>
                <a:sym typeface="Helvetica Neue"/>
              </a:rPr>
              <a:t>, looking at the ethical theories that help us understand and argue for different policy approaches.</a:t>
            </a:r>
            <a:br>
              <a:rPr lang="en-US" dirty="0"/>
            </a:br>
            <a:r>
              <a:rPr lang="en-US" sz="1100" b="0" i="0" dirty="0">
                <a:effectLst/>
                <a:latin typeface="+mn-lt"/>
                <a:ea typeface="+mn-ea"/>
                <a:cs typeface="+mn-cs"/>
                <a:sym typeface="Helvetica Neue"/>
              </a:rPr>
              <a:t>From there, we will pivot to solutions in our section on </a:t>
            </a:r>
            <a:r>
              <a:rPr lang="en-US" sz="1100" b="1" i="0" dirty="0">
                <a:effectLst/>
                <a:latin typeface="+mn-lt"/>
                <a:ea typeface="+mn-ea"/>
                <a:cs typeface="+mn-cs"/>
                <a:sym typeface="Helvetica Neue"/>
              </a:rPr>
              <a:t>Policy and Practice</a:t>
            </a:r>
            <a:r>
              <a:rPr lang="en-US" sz="1100" b="0" i="0" dirty="0">
                <a:effectLst/>
                <a:latin typeface="+mn-lt"/>
                <a:ea typeface="+mn-ea"/>
                <a:cs typeface="+mn-cs"/>
                <a:sym typeface="Helvetica Neue"/>
              </a:rPr>
              <a:t>, exploring the specific tools and interventions that planners use to build more equitable systems.</a:t>
            </a:r>
            <a:br>
              <a:rPr lang="en-US" dirty="0"/>
            </a:br>
            <a:r>
              <a:rPr lang="en-US" sz="1100" b="0" i="0" dirty="0">
                <a:effectLst/>
                <a:latin typeface="+mn-lt"/>
                <a:ea typeface="+mn-ea"/>
                <a:cs typeface="+mn-cs"/>
                <a:sym typeface="Helvetica Neue"/>
              </a:rPr>
              <a:t>Finally, we will conclude by discussing </a:t>
            </a:r>
            <a:r>
              <a:rPr lang="en-US" sz="1100" b="1" i="0" dirty="0">
                <a:effectLst/>
                <a:latin typeface="+mn-lt"/>
                <a:ea typeface="+mn-ea"/>
                <a:cs typeface="+mn-cs"/>
                <a:sym typeface="Helvetica Neue"/>
              </a:rPr>
              <a:t>Measurement and Synthesis</a:t>
            </a:r>
            <a:r>
              <a:rPr lang="en-US" sz="1100" b="0" i="0" dirty="0">
                <a:effectLst/>
                <a:latin typeface="+mn-lt"/>
                <a:ea typeface="+mn-ea"/>
                <a:cs typeface="+mn-cs"/>
                <a:sym typeface="Helvetica Neue"/>
              </a:rPr>
              <a:t>, looking at how we track our progress toward equity goals and summarizing the lecture's key lessons. This 'Problem-Framework-Solution' structure will provide a comprehensive overview of the topic."</a:t>
            </a:r>
            <a:endParaRPr lang="en-US" dirty="0"/>
          </a:p>
        </p:txBody>
      </p:sp>
    </p:spTree>
    <p:extLst>
      <p:ext uri="{BB962C8B-B14F-4D97-AF65-F5344CB8AC3E}">
        <p14:creationId xmlns:p14="http://schemas.microsoft.com/office/powerpoint/2010/main" val="327051180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8847FF-2CE5-C774-0D0B-07BE5E70B5F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B1B7B43-16A9-364F-7974-FD40A48753A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92EAA40-D694-1F65-B631-0E1E33BC5BF6}"/>
              </a:ext>
            </a:extLst>
          </p:cNvPr>
          <p:cNvSpPr>
            <a:spLocks noGrp="1"/>
          </p:cNvSpPr>
          <p:nvPr>
            <p:ph type="body" idx="1"/>
          </p:nvPr>
        </p:nvSpPr>
        <p:spPr/>
        <p:txBody>
          <a:bodyPr/>
          <a:lstStyle/>
          <a:p>
            <a:r>
              <a:rPr lang="en-US" sz="1100" b="0" i="0" dirty="0">
                <a:effectLst/>
                <a:latin typeface="+mn-lt"/>
                <a:ea typeface="+mn-ea"/>
                <a:cs typeface="+mn-cs"/>
                <a:sym typeface="Helvetica Neue"/>
              </a:rPr>
              <a:t>"Before we dive in, let's explicitly connect today's topic to our previous discussions. So far in this module, we have often looked at transportation through a system-focused lens. We've talked about modeling traffic flow, optimizing network efficiency, and the environmental and economic pillars of sustainability.</a:t>
            </a:r>
            <a:br>
              <a:rPr lang="en-US" dirty="0"/>
            </a:br>
            <a:r>
              <a:rPr lang="en-US" sz="1100" b="0" i="0" dirty="0">
                <a:effectLst/>
                <a:latin typeface="+mn-lt"/>
                <a:ea typeface="+mn-ea"/>
                <a:cs typeface="+mn-cs"/>
                <a:sym typeface="Helvetica Neue"/>
              </a:rPr>
              <a:t>Today, we add the third, critical pillar: </a:t>
            </a:r>
            <a:r>
              <a:rPr lang="en-US" sz="1100" b="1" i="0" dirty="0">
                <a:effectLst/>
                <a:latin typeface="+mn-lt"/>
                <a:ea typeface="+mn-ea"/>
                <a:cs typeface="+mn-cs"/>
                <a:sym typeface="Helvetica Neue"/>
              </a:rPr>
              <a:t>Equity</a:t>
            </a:r>
            <a:r>
              <a:rPr lang="en-US" sz="1100" b="0" i="0" dirty="0">
                <a:effectLst/>
                <a:latin typeface="+mn-lt"/>
                <a:ea typeface="+mn-ea"/>
                <a:cs typeface="+mn-cs"/>
                <a:sym typeface="Helvetica Neue"/>
              </a:rPr>
              <a:t>. We are making a deliberate shift in perspective. We are moving our focus from the efficiency of moving vehicles to the effectiveness of serving </a:t>
            </a:r>
            <a:r>
              <a:rPr lang="en-US" sz="1100" b="0" i="1" dirty="0">
                <a:effectLst/>
                <a:latin typeface="+mn-lt"/>
                <a:ea typeface="+mn-ea"/>
                <a:cs typeface="+mn-cs"/>
                <a:sym typeface="Helvetica Neue"/>
              </a:rPr>
              <a:t>people</a:t>
            </a:r>
            <a:r>
              <a:rPr lang="en-US" sz="1100" b="0" i="0" dirty="0">
                <a:effectLst/>
                <a:latin typeface="+mn-lt"/>
                <a:ea typeface="+mn-ea"/>
                <a:cs typeface="+mn-cs"/>
                <a:sym typeface="Helvetica Neue"/>
              </a:rPr>
              <a:t>.</a:t>
            </a:r>
            <a:br>
              <a:rPr lang="en-US" dirty="0"/>
            </a:br>
            <a:r>
              <a:rPr lang="en-US" sz="1100" b="0" i="0" dirty="0">
                <a:effectLst/>
                <a:latin typeface="+mn-lt"/>
                <a:ea typeface="+mn-ea"/>
                <a:cs typeface="+mn-cs"/>
                <a:sym typeface="Helvetica Neue"/>
              </a:rPr>
              <a:t>The core questions of this lecture are therefore fundamentally different. We are no longer just asking 'How can we make the system faster?' or 'How can we reduce emissions?' We are asking the much more profound questions: '</a:t>
            </a:r>
            <a:r>
              <a:rPr lang="en-US" sz="1100" b="1" i="0" dirty="0">
                <a:effectLst/>
                <a:latin typeface="+mn-lt"/>
                <a:ea typeface="+mn-ea"/>
                <a:cs typeface="+mn-cs"/>
                <a:sym typeface="Helvetica Neue"/>
              </a:rPr>
              <a:t>Who</a:t>
            </a:r>
            <a:r>
              <a:rPr lang="en-US" sz="1100" b="0" i="0" dirty="0">
                <a:effectLst/>
                <a:latin typeface="+mn-lt"/>
                <a:ea typeface="+mn-ea"/>
                <a:cs typeface="+mn-cs"/>
                <a:sym typeface="Helvetica Neue"/>
              </a:rPr>
              <a:t> benefits from these improvements?' and '</a:t>
            </a:r>
            <a:r>
              <a:rPr lang="en-US" sz="1100" b="1" i="0" dirty="0">
                <a:effectLst/>
                <a:latin typeface="+mn-lt"/>
                <a:ea typeface="+mn-ea"/>
                <a:cs typeface="+mn-cs"/>
                <a:sym typeface="Helvetica Neue"/>
              </a:rPr>
              <a:t>Who</a:t>
            </a:r>
            <a:r>
              <a:rPr lang="en-US" sz="1100" b="0" i="0" dirty="0">
                <a:effectLst/>
                <a:latin typeface="+mn-lt"/>
                <a:ea typeface="+mn-ea"/>
                <a:cs typeface="+mn-cs"/>
                <a:sym typeface="Helvetica Neue"/>
              </a:rPr>
              <a:t> bears the burdens?' and '</a:t>
            </a:r>
            <a:r>
              <a:rPr lang="en-US" sz="1100" b="1" i="0" dirty="0">
                <a:effectLst/>
                <a:latin typeface="+mn-lt"/>
                <a:ea typeface="+mn-ea"/>
                <a:cs typeface="+mn-cs"/>
                <a:sym typeface="Helvetica Neue"/>
              </a:rPr>
              <a:t>Who</a:t>
            </a:r>
            <a:r>
              <a:rPr lang="en-US" sz="1100" b="0" i="0" dirty="0">
                <a:effectLst/>
                <a:latin typeface="+mn-lt"/>
                <a:ea typeface="+mn-ea"/>
                <a:cs typeface="+mn-cs"/>
                <a:sym typeface="Helvetica Neue"/>
              </a:rPr>
              <a:t> is being left behind?' This focus on the social and human dimension is the cornerstone of modern, sustainable transport planning."</a:t>
            </a:r>
          </a:p>
        </p:txBody>
      </p:sp>
    </p:spTree>
    <p:extLst>
      <p:ext uri="{BB962C8B-B14F-4D97-AF65-F5344CB8AC3E}">
        <p14:creationId xmlns:p14="http://schemas.microsoft.com/office/powerpoint/2010/main" val="365688027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F7B182-EFD6-6B84-2C4A-56144F28423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D36EFBF-6F7C-24D8-9C23-C0037573FBD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153A044-56F9-158D-0A18-BFF18AD28DA5}"/>
              </a:ext>
            </a:extLst>
          </p:cNvPr>
          <p:cNvSpPr>
            <a:spLocks noGrp="1"/>
          </p:cNvSpPr>
          <p:nvPr>
            <p:ph type="body" idx="1"/>
          </p:nvPr>
        </p:nvSpPr>
        <p:spPr/>
        <p:txBody>
          <a:bodyPr/>
          <a:lstStyle/>
          <a:p>
            <a:r>
              <a:rPr lang="en-US" sz="1100" b="0" i="0" dirty="0">
                <a:effectLst/>
                <a:latin typeface="+mn-lt"/>
                <a:ea typeface="+mn-ea"/>
                <a:cs typeface="+mn-cs"/>
                <a:sym typeface="Helvetica Neue"/>
              </a:rPr>
              <a:t>"To set a clear target for our session, here are the key skills you will have by the end of this lecture.</a:t>
            </a:r>
            <a:br>
              <a:rPr lang="en-US" dirty="0"/>
            </a:br>
            <a:r>
              <a:rPr lang="en-US" sz="1100" b="0" i="0" dirty="0">
                <a:effectLst/>
                <a:latin typeface="+mn-lt"/>
                <a:ea typeface="+mn-ea"/>
                <a:cs typeface="+mn-cs"/>
                <a:sym typeface="Helvetica Neue"/>
              </a:rPr>
              <a:t>You will be able to </a:t>
            </a:r>
            <a:r>
              <a:rPr lang="en-US" sz="1100" b="1" i="0" dirty="0">
                <a:effectLst/>
                <a:latin typeface="+mn-lt"/>
                <a:ea typeface="+mn-ea"/>
                <a:cs typeface="+mn-cs"/>
                <a:sym typeface="Helvetica Neue"/>
              </a:rPr>
              <a:t>define</a:t>
            </a:r>
            <a:r>
              <a:rPr lang="en-US" sz="1100" b="0" i="0" dirty="0">
                <a:effectLst/>
                <a:latin typeface="+mn-lt"/>
                <a:ea typeface="+mn-ea"/>
                <a:cs typeface="+mn-cs"/>
                <a:sym typeface="Helvetica Neue"/>
              </a:rPr>
              <a:t> social equity in a transport context and, crucially, distinguish it from the simpler concept of equality.</a:t>
            </a:r>
            <a:br>
              <a:rPr lang="en-US" dirty="0"/>
            </a:br>
            <a:r>
              <a:rPr lang="en-US" sz="1100" b="0" i="0" dirty="0">
                <a:effectLst/>
                <a:latin typeface="+mn-lt"/>
                <a:ea typeface="+mn-ea"/>
                <a:cs typeface="+mn-cs"/>
                <a:sym typeface="Helvetica Neue"/>
              </a:rPr>
              <a:t>You will be able to </a:t>
            </a:r>
            <a:r>
              <a:rPr lang="en-US" sz="1100" b="1" i="0" dirty="0">
                <a:effectLst/>
                <a:latin typeface="+mn-lt"/>
                <a:ea typeface="+mn-ea"/>
                <a:cs typeface="+mn-cs"/>
                <a:sym typeface="Helvetica Neue"/>
              </a:rPr>
              <a:t>explain</a:t>
            </a:r>
            <a:r>
              <a:rPr lang="en-US" sz="1100" b="0" i="0" dirty="0">
                <a:effectLst/>
                <a:latin typeface="+mn-lt"/>
                <a:ea typeface="+mn-ea"/>
                <a:cs typeface="+mn-cs"/>
                <a:sym typeface="Helvetica Neue"/>
              </a:rPr>
              <a:t> the vital difference between mobility and accessibility and argue why accessibility is the more meaningful metric.</a:t>
            </a:r>
            <a:br>
              <a:rPr lang="en-US" dirty="0"/>
            </a:br>
            <a:r>
              <a:rPr lang="en-US" sz="1100" b="0" i="0" dirty="0">
                <a:effectLst/>
                <a:latin typeface="+mn-lt"/>
                <a:ea typeface="+mn-ea"/>
                <a:cs typeface="+mn-cs"/>
                <a:sym typeface="Helvetica Neue"/>
              </a:rPr>
              <a:t>You will be able to </a:t>
            </a:r>
            <a:r>
              <a:rPr lang="en-US" sz="1100" b="1" i="0" dirty="0">
                <a:effectLst/>
                <a:latin typeface="+mn-lt"/>
                <a:ea typeface="+mn-ea"/>
                <a:cs typeface="+mn-cs"/>
                <a:sym typeface="Helvetica Neue"/>
              </a:rPr>
              <a:t>identify</a:t>
            </a:r>
            <a:r>
              <a:rPr lang="en-US" sz="1100" b="0" i="0" dirty="0">
                <a:effectLst/>
                <a:latin typeface="+mn-lt"/>
                <a:ea typeface="+mn-ea"/>
                <a:cs typeface="+mn-cs"/>
                <a:sym typeface="Helvetica Neue"/>
              </a:rPr>
              <a:t> both the historical roots of transport inequity and the specific ways it manifests in our communities today.</a:t>
            </a:r>
            <a:br>
              <a:rPr lang="en-US" dirty="0"/>
            </a:br>
            <a:r>
              <a:rPr lang="en-US" sz="1100" b="0" i="0" dirty="0">
                <a:effectLst/>
                <a:latin typeface="+mn-lt"/>
                <a:ea typeface="+mn-ea"/>
                <a:cs typeface="+mn-cs"/>
                <a:sym typeface="Helvetica Neue"/>
              </a:rPr>
              <a:t>You will be able to </a:t>
            </a:r>
            <a:r>
              <a:rPr lang="en-US" sz="1100" b="1" i="0" dirty="0">
                <a:effectLst/>
                <a:latin typeface="+mn-lt"/>
                <a:ea typeface="+mn-ea"/>
                <a:cs typeface="+mn-cs"/>
                <a:sym typeface="Helvetica Neue"/>
              </a:rPr>
              <a:t>compare</a:t>
            </a:r>
            <a:r>
              <a:rPr lang="en-US" sz="1100" b="0" i="0" dirty="0">
                <a:effectLst/>
                <a:latin typeface="+mn-lt"/>
                <a:ea typeface="+mn-ea"/>
                <a:cs typeface="+mn-cs"/>
                <a:sym typeface="Helvetica Neue"/>
              </a:rPr>
              <a:t> the main philosophical frameworks that planners use to analyze equity, giving you a more sophisticated lens for evaluation.</a:t>
            </a:r>
            <a:br>
              <a:rPr lang="en-US" dirty="0"/>
            </a:br>
            <a:r>
              <a:rPr lang="en-US" sz="1100" b="0" i="0" dirty="0">
                <a:effectLst/>
                <a:latin typeface="+mn-lt"/>
                <a:ea typeface="+mn-ea"/>
                <a:cs typeface="+mn-cs"/>
                <a:sym typeface="Helvetica Neue"/>
              </a:rPr>
              <a:t>And finally, you will be able to </a:t>
            </a:r>
            <a:r>
              <a:rPr lang="en-US" sz="1100" b="1" i="0" dirty="0">
                <a:effectLst/>
                <a:latin typeface="+mn-lt"/>
                <a:ea typeface="+mn-ea"/>
                <a:cs typeface="+mn-cs"/>
                <a:sym typeface="Helvetica Neue"/>
              </a:rPr>
              <a:t>describe</a:t>
            </a:r>
            <a:r>
              <a:rPr lang="en-US" sz="1100" b="0" i="0" dirty="0">
                <a:effectLst/>
                <a:latin typeface="+mn-lt"/>
                <a:ea typeface="+mn-ea"/>
                <a:cs typeface="+mn-cs"/>
                <a:sym typeface="Helvetica Neue"/>
              </a:rPr>
              <a:t> the practical, real-world policy tools that are used to fix these problems and build fairer systems. These five objectives form a comprehensive introduction to the field."</a:t>
            </a:r>
            <a:endParaRPr lang="en-US" dirty="0"/>
          </a:p>
        </p:txBody>
      </p:sp>
    </p:spTree>
    <p:extLst>
      <p:ext uri="{BB962C8B-B14F-4D97-AF65-F5344CB8AC3E}">
        <p14:creationId xmlns:p14="http://schemas.microsoft.com/office/powerpoint/2010/main" val="116999344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90FFEC-2C0E-6882-6863-38019245DFE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19B74BA-756C-8B0C-AD67-DE94385A757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15D4208-BB90-6EAD-99CB-E6A9ECFE0B96}"/>
              </a:ext>
            </a:extLst>
          </p:cNvPr>
          <p:cNvSpPr>
            <a:spLocks noGrp="1"/>
          </p:cNvSpPr>
          <p:nvPr>
            <p:ph type="body" idx="1"/>
          </p:nvPr>
        </p:nvSpPr>
        <p:spPr/>
        <p:txBody>
          <a:bodyPr/>
          <a:lstStyle/>
          <a:p>
            <a:r>
              <a:rPr lang="en-US" sz="1100" b="0" i="0" dirty="0">
                <a:effectLst/>
                <a:latin typeface="+mn-lt"/>
                <a:ea typeface="+mn-ea"/>
                <a:cs typeface="+mn-cs"/>
                <a:sym typeface="Helvetica Neue"/>
              </a:rPr>
              <a:t>"Let's begin. Our first section is dedicated to laying the foundations. Before we can diagnose problems or propose solutions, we must establish a clear and shared understanding of the core principles and terminology that underpin the entire field of transport equity. This section will provide that essential vocabulary."</a:t>
            </a:r>
            <a:endParaRPr lang="en-AT" dirty="0"/>
          </a:p>
        </p:txBody>
      </p:sp>
    </p:spTree>
    <p:extLst>
      <p:ext uri="{BB962C8B-B14F-4D97-AF65-F5344CB8AC3E}">
        <p14:creationId xmlns:p14="http://schemas.microsoft.com/office/powerpoint/2010/main" val="366310569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92B824-D967-77F2-A431-43BD75D0422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E64E755-ABC1-F0CE-22A7-AEE089F1C81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38D98FA-C632-A1FE-72EB-556128B3F857}"/>
              </a:ext>
            </a:extLst>
          </p:cNvPr>
          <p:cNvSpPr>
            <a:spLocks noGrp="1"/>
          </p:cNvSpPr>
          <p:nvPr>
            <p:ph type="body" idx="1"/>
          </p:nvPr>
        </p:nvSpPr>
        <p:spPr/>
        <p:txBody>
          <a:bodyPr/>
          <a:lstStyle/>
          <a:p>
            <a:r>
              <a:rPr lang="en-US" sz="1100" b="0" i="0" dirty="0">
                <a:effectLst/>
                <a:latin typeface="+mn-lt"/>
                <a:ea typeface="+mn-ea"/>
                <a:cs typeface="+mn-cs"/>
                <a:sym typeface="Helvetica Neue"/>
              </a:rPr>
              <a:t>"So, what do we actually mean when we say 'social equity in transport'? Let's establish a clear, working definition. At its heart, social equity means that the benefits and the costs of our transportation systems are distributed fairly. It's a two-sided coin. The benefits are things like access to opportunities. The costs are things like exposure to air pollution from a highway, or the risk of being displaced from your home to build a new rail line. Equity demands that we consider both sides of this ledger and who is affected.</a:t>
            </a:r>
            <a:br>
              <a:rPr lang="en-US" dirty="0"/>
            </a:br>
            <a:r>
              <a:rPr lang="en-US" sz="1100" b="0" i="0" dirty="0">
                <a:effectLst/>
                <a:latin typeface="+mn-lt"/>
                <a:ea typeface="+mn-ea"/>
                <a:cs typeface="+mn-cs"/>
                <a:sym typeface="Helvetica Neue"/>
              </a:rPr>
              <a:t>This leads to our core principle: that access to mobility is a fundamental right. Every person, regardless of who they are, where they live, or how much money they have, deserves a fair chance to access the transportation they need to participate fully in society. As you can see, this is a deeply normative, values-driven starting point for transport planning."</a:t>
            </a:r>
            <a:endParaRPr lang="en-US" dirty="0"/>
          </a:p>
        </p:txBody>
      </p:sp>
    </p:spTree>
    <p:extLst>
      <p:ext uri="{BB962C8B-B14F-4D97-AF65-F5344CB8AC3E}">
        <p14:creationId xmlns:p14="http://schemas.microsoft.com/office/powerpoint/2010/main" val="2131501241"/>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0.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image" Target="../media/image4.png"/><Relationship Id="rId7" Type="http://schemas.openxmlformats.org/officeDocument/2006/relationships/image" Target="../media/image8.jpeg"/><Relationship Id="rId12" Type="http://schemas.openxmlformats.org/officeDocument/2006/relationships/image" Target="../media/image13.pn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7.jpeg"/><Relationship Id="rId11" Type="http://schemas.openxmlformats.org/officeDocument/2006/relationships/image" Target="../media/image12.tiff"/><Relationship Id="rId5" Type="http://schemas.openxmlformats.org/officeDocument/2006/relationships/image" Target="../media/image6.jpeg"/><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10.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resentation_titl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5448300" y="366148"/>
            <a:ext cx="3119096" cy="925849"/>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527329" y="522113"/>
            <a:ext cx="4177075" cy="928532"/>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hasCustomPrompt="1"/>
          </p:nvPr>
        </p:nvSpPr>
        <p:spPr>
          <a:xfrm>
            <a:off x="756196" y="1937759"/>
            <a:ext cx="8910054" cy="1370632"/>
          </a:xfrm>
          <a:prstGeom prst="rect">
            <a:avLst/>
          </a:prstGeom>
        </p:spPr>
        <p:txBody>
          <a:bodyPr anchor="ctr">
            <a:normAutofit/>
          </a:bodyPr>
          <a:lstStyle>
            <a:lvl1pPr algn="ctr">
              <a:defRPr sz="3600" spc="-232">
                <a:solidFill>
                  <a:srgbClr val="F78722"/>
                </a:solidFill>
                <a:latin typeface="Montserrat Regular" panose="00000500000000000000" pitchFamily="2" charset="-18"/>
              </a:defRPr>
            </a:lvl1pPr>
          </a:lstStyle>
          <a:p>
            <a:r>
              <a:rPr lang="en-US" dirty="0"/>
              <a:t>Potential of Future AI-Supported E-Learning</a:t>
            </a:r>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4" name="Body Level One…">
            <a:extLst>
              <a:ext uri="{FF2B5EF4-FFF2-40B4-BE49-F238E27FC236}">
                <a16:creationId xmlns:a16="http://schemas.microsoft.com/office/drawing/2014/main" id="{1A6CDE22-E8DA-52CE-374D-E1B0E8D6DCE6}"/>
              </a:ext>
            </a:extLst>
          </p:cNvPr>
          <p:cNvSpPr txBox="1">
            <a:spLocks noGrp="1"/>
          </p:cNvSpPr>
          <p:nvPr>
            <p:ph type="body" sz="quarter" idx="1" hasCustomPrompt="1"/>
          </p:nvPr>
        </p:nvSpPr>
        <p:spPr>
          <a:xfrm>
            <a:off x="767347" y="3907639"/>
            <a:ext cx="9675241" cy="573865"/>
          </a:xfrm>
          <a:prstGeom prst="rect">
            <a:avLst/>
          </a:prstGeom>
        </p:spPr>
        <p:txBody>
          <a:bodyPr>
            <a:noAutofit/>
          </a:bodyPr>
          <a:lstStyle>
            <a:lvl1pPr marL="0" indent="0" algn="ctr" defTabSz="825500">
              <a:lnSpc>
                <a:spcPct val="100000"/>
              </a:lnSpc>
              <a:spcBef>
                <a:spcPts val="0"/>
              </a:spcBef>
              <a:buSzTx/>
              <a:buNone/>
              <a:defRPr sz="2000" b="1">
                <a:solidFill>
                  <a:srgbClr val="F78722"/>
                </a:solidFill>
                <a:latin typeface="Calibri" panose="020F0502020204030204" pitchFamily="34" charset="0"/>
                <a:ea typeface="Calibri" panose="020F0502020204030204" pitchFamily="34" charset="0"/>
                <a:cs typeface="Calibri" panose="020F0502020204030204" pitchFamily="34" charset="0"/>
              </a:defRPr>
            </a:lvl1pPr>
            <a:lvl2pPr marL="0" indent="4572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0" indent="9144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0" indent="13716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0" indent="18288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5pPr>
          </a:lstStyle>
          <a:p>
            <a:r>
              <a:rPr lang="en-US" dirty="0"/>
              <a:t>Focus on Transportation Engineering</a:t>
            </a:r>
            <a:endParaRPr dirty="0"/>
          </a:p>
          <a:p>
            <a:pPr lvl="2"/>
            <a:endParaRPr dirty="0"/>
          </a:p>
          <a:p>
            <a:pPr lvl="3"/>
            <a:endParaRPr dirty="0"/>
          </a:p>
          <a:p>
            <a:pPr lvl="4"/>
            <a:endParaRPr dirty="0"/>
          </a:p>
        </p:txBody>
      </p:sp>
      <p:sp>
        <p:nvSpPr>
          <p:cNvPr id="28" name="TextBox 27">
            <a:extLst>
              <a:ext uri="{FF2B5EF4-FFF2-40B4-BE49-F238E27FC236}">
                <a16:creationId xmlns:a16="http://schemas.microsoft.com/office/drawing/2014/main" id="{B2F479BC-D007-C687-ADDC-10072E30BD09}"/>
              </a:ext>
            </a:extLst>
          </p:cNvPr>
          <p:cNvSpPr txBox="1"/>
          <p:nvPr userDrawn="1"/>
        </p:nvSpPr>
        <p:spPr>
          <a:xfrm>
            <a:off x="5760360" y="1219340"/>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194785450"/>
      </p:ext>
    </p:extLst>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End_slid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3417254" y="1179598"/>
            <a:ext cx="4926646" cy="1706353"/>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292993" y="398036"/>
            <a:ext cx="3124261" cy="694500"/>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hasCustomPrompt="1"/>
          </p:nvPr>
        </p:nvSpPr>
        <p:spPr>
          <a:xfrm>
            <a:off x="1851416" y="2885952"/>
            <a:ext cx="8910054" cy="949719"/>
          </a:xfrm>
          <a:prstGeom prst="rect">
            <a:avLst/>
          </a:prstGeom>
        </p:spPr>
        <p:txBody>
          <a:bodyPr anchor="b">
            <a:normAutofit/>
          </a:bodyPr>
          <a:lstStyle>
            <a:lvl1pPr>
              <a:defRPr sz="4400" spc="-232">
                <a:solidFill>
                  <a:srgbClr val="F78722"/>
                </a:solidFill>
                <a:latin typeface="Montserrat Regular" panose="00000500000000000000" pitchFamily="2" charset="-18"/>
              </a:defRPr>
            </a:lvl1pPr>
          </a:lstStyle>
          <a:p>
            <a:r>
              <a:rPr lang="pl-PL" dirty="0" err="1"/>
              <a:t>Thank</a:t>
            </a:r>
            <a:r>
              <a:rPr lang="pl-PL" dirty="0"/>
              <a:t> </a:t>
            </a:r>
            <a:r>
              <a:rPr lang="pl-PL" dirty="0" err="1"/>
              <a:t>you</a:t>
            </a:r>
            <a:r>
              <a:rPr lang="pl-PL" dirty="0"/>
              <a:t> for </a:t>
            </a:r>
            <a:r>
              <a:rPr lang="pl-PL" dirty="0" err="1"/>
              <a:t>your</a:t>
            </a:r>
            <a:r>
              <a:rPr lang="pl-PL" dirty="0"/>
              <a:t> </a:t>
            </a:r>
            <a:r>
              <a:rPr lang="pl-PL" dirty="0" err="1"/>
              <a:t>attention</a:t>
            </a:r>
            <a:r>
              <a:rPr lang="pl-PL" dirty="0"/>
              <a:t>!</a:t>
            </a:r>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8" name="TextBox 27">
            <a:extLst>
              <a:ext uri="{FF2B5EF4-FFF2-40B4-BE49-F238E27FC236}">
                <a16:creationId xmlns:a16="http://schemas.microsoft.com/office/drawing/2014/main" id="{B2F479BC-D007-C687-ADDC-10072E30BD09}"/>
              </a:ext>
            </a:extLst>
          </p:cNvPr>
          <p:cNvSpPr txBox="1"/>
          <p:nvPr userDrawn="1"/>
        </p:nvSpPr>
        <p:spPr>
          <a:xfrm>
            <a:off x="288072" y="1167068"/>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3425832235"/>
      </p:ext>
    </p:extLst>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obj">
  <p:cSld name="1_Two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726397" y="809815"/>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17" name="bg object 17"/>
          <p:cNvSpPr/>
          <p:nvPr/>
        </p:nvSpPr>
        <p:spPr>
          <a:xfrm>
            <a:off x="726397" y="6311890"/>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18" name="bg object 18"/>
          <p:cNvSpPr/>
          <p:nvPr/>
        </p:nvSpPr>
        <p:spPr>
          <a:xfrm>
            <a:off x="5317352" y="6303237"/>
            <a:ext cx="1562420" cy="231049"/>
          </a:xfrm>
          <a:custGeom>
            <a:avLst/>
            <a:gdLst/>
            <a:ahLst/>
            <a:cxnLst/>
            <a:rect l="l" t="t" r="r" b="b"/>
            <a:pathLst>
              <a:path w="968375" h="179704">
                <a:moveTo>
                  <a:pt x="968375" y="0"/>
                </a:moveTo>
                <a:lnTo>
                  <a:pt x="0" y="0"/>
                </a:lnTo>
                <a:lnTo>
                  <a:pt x="0" y="179705"/>
                </a:lnTo>
                <a:lnTo>
                  <a:pt x="968375" y="179705"/>
                </a:lnTo>
                <a:lnTo>
                  <a:pt x="968375" y="0"/>
                </a:lnTo>
                <a:close/>
              </a:path>
            </a:pathLst>
          </a:custGeom>
          <a:solidFill>
            <a:srgbClr val="FD001F"/>
          </a:solidFill>
        </p:spPr>
        <p:txBody>
          <a:bodyPr wrap="square" lIns="0" tIns="0" rIns="0" bIns="0" rtlCol="0"/>
          <a:lstStyle/>
          <a:p>
            <a:endParaRPr sz="3086"/>
          </a:p>
        </p:txBody>
      </p:sp>
      <p:sp>
        <p:nvSpPr>
          <p:cNvPr id="2" name="Holder 2"/>
          <p:cNvSpPr>
            <a:spLocks noGrp="1"/>
          </p:cNvSpPr>
          <p:nvPr>
            <p:ph type="title"/>
          </p:nvPr>
        </p:nvSpPr>
        <p:spPr>
          <a:xfrm>
            <a:off x="705908" y="449281"/>
            <a:ext cx="6474054" cy="276999"/>
          </a:xfrm>
        </p:spPr>
        <p:txBody>
          <a:bodyPr lIns="0" tIns="0" rIns="0" bIns="0"/>
          <a:lstStyle>
            <a:lvl1pPr>
              <a:defRPr sz="1800" b="0" i="1">
                <a:solidFill>
                  <a:srgbClr val="FD001F"/>
                </a:solidFill>
                <a:latin typeface="Calibri"/>
                <a:cs typeface="Calibri"/>
              </a:defRPr>
            </a:lvl1pPr>
          </a:lstStyle>
          <a:p>
            <a:endParaRPr/>
          </a:p>
        </p:txBody>
      </p:sp>
      <p:sp>
        <p:nvSpPr>
          <p:cNvPr id="3" name="Holder 3"/>
          <p:cNvSpPr>
            <a:spLocks noGrp="1"/>
          </p:cNvSpPr>
          <p:nvPr>
            <p:ph sz="half" idx="2"/>
          </p:nvPr>
        </p:nvSpPr>
        <p:spPr>
          <a:xfrm>
            <a:off x="609601" y="1577340"/>
            <a:ext cx="5303519" cy="130805"/>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80" y="1577340"/>
            <a:ext cx="5303519" cy="130805"/>
          </a:xfrm>
          <a:prstGeom prst="rect">
            <a:avLst/>
          </a:prstGeom>
        </p:spPr>
        <p:txBody>
          <a:bodyPr wrap="square" lIns="0" tIns="0" rIns="0" bIns="0">
            <a:spAutoFit/>
          </a:bodyPr>
          <a:lstStyle>
            <a:lvl1pPr>
              <a:defRPr/>
            </a:lvl1pPr>
          </a:lstStyle>
          <a:p>
            <a:endParaRPr/>
          </a:p>
        </p:txBody>
      </p:sp>
      <p:sp>
        <p:nvSpPr>
          <p:cNvPr id="9" name="object 6">
            <a:extLst>
              <a:ext uri="{FF2B5EF4-FFF2-40B4-BE49-F238E27FC236}">
                <a16:creationId xmlns:a16="http://schemas.microsoft.com/office/drawing/2014/main" id="{6AAF3A8D-1DAF-BBCD-0818-A3247E1778C5}"/>
              </a:ext>
            </a:extLst>
          </p:cNvPr>
          <p:cNvSpPr txBox="1">
            <a:spLocks/>
          </p:cNvSpPr>
          <p:nvPr userDrawn="1"/>
        </p:nvSpPr>
        <p:spPr>
          <a:xfrm>
            <a:off x="726470" y="6350540"/>
            <a:ext cx="4193488"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defTabSz="1175644" hangingPunct="1">
              <a:lnSpc>
                <a:spcPts val="1408"/>
              </a:lnSpc>
              <a:spcBef>
                <a:spcPts val="0"/>
              </a:spcBef>
            </a:pPr>
            <a:r>
              <a:rPr lang="en-US" dirty="0">
                <a:solidFill>
                  <a:prstClr val="black"/>
                </a:solidFill>
              </a:rPr>
              <a:t>Sustainable Transport and Policy Analysis</a:t>
            </a:r>
          </a:p>
        </p:txBody>
      </p:sp>
      <p:sp>
        <p:nvSpPr>
          <p:cNvPr id="11" name="object 6">
            <a:extLst>
              <a:ext uri="{FF2B5EF4-FFF2-40B4-BE49-F238E27FC236}">
                <a16:creationId xmlns:a16="http://schemas.microsoft.com/office/drawing/2014/main" id="{224B2A70-DF09-0798-88C6-610663BDD43B}"/>
              </a:ext>
            </a:extLst>
          </p:cNvPr>
          <p:cNvSpPr txBox="1">
            <a:spLocks/>
          </p:cNvSpPr>
          <p:nvPr userDrawn="1"/>
        </p:nvSpPr>
        <p:spPr>
          <a:xfrm>
            <a:off x="6879772" y="6343524"/>
            <a:ext cx="458575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solidFill>
                  <a:prstClr val="black"/>
                </a:solidFill>
              </a:rPr>
              <a:t>Social Equity and Transport</a:t>
            </a:r>
          </a:p>
        </p:txBody>
      </p:sp>
      <p:sp>
        <p:nvSpPr>
          <p:cNvPr id="12" name="object 6">
            <a:extLst>
              <a:ext uri="{FF2B5EF4-FFF2-40B4-BE49-F238E27FC236}">
                <a16:creationId xmlns:a16="http://schemas.microsoft.com/office/drawing/2014/main" id="{DDE58B8E-5C70-D12D-817D-485E18761AB2}"/>
              </a:ext>
            </a:extLst>
          </p:cNvPr>
          <p:cNvSpPr txBox="1">
            <a:spLocks/>
          </p:cNvSpPr>
          <p:nvPr userDrawn="1"/>
        </p:nvSpPr>
        <p:spPr>
          <a:xfrm>
            <a:off x="5317352" y="6340574"/>
            <a:ext cx="1562420" cy="185435"/>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ctr" defTabSz="1175644" hangingPunct="1">
              <a:lnSpc>
                <a:spcPts val="1408"/>
              </a:lnSpc>
              <a:spcBef>
                <a:spcPts val="0"/>
              </a:spcBef>
            </a:pPr>
            <a:fld id="{6C52A684-13D4-48DF-8BDF-CFC59B1976BD}" type="slidenum">
              <a:rPr lang="en-AT" sz="1540" i="0" spc="-64" smtClean="0">
                <a:solidFill>
                  <a:schemeClr val="bg1"/>
                </a:solidFill>
              </a:rPr>
              <a:t>‹#›</a:t>
            </a:fld>
            <a:endParaRPr lang="en-GB" sz="1540" i="0" spc="-13" dirty="0">
              <a:solidFill>
                <a:schemeClr val="bg1"/>
              </a:solidFill>
            </a:endParaRPr>
          </a:p>
        </p:txBody>
      </p:sp>
    </p:spTree>
    <p:extLst>
      <p:ext uri="{BB962C8B-B14F-4D97-AF65-F5344CB8AC3E}">
        <p14:creationId xmlns:p14="http://schemas.microsoft.com/office/powerpoint/2010/main" val="149762631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obj">
  <p:cSld name="Blank">
    <p:bg>
      <p:bgPr>
        <a:solidFill>
          <a:schemeClr val="bg1"/>
        </a:solidFill>
        <a:effectLst/>
      </p:bgPr>
    </p:bg>
    <p:spTree>
      <p:nvGrpSpPr>
        <p:cNvPr id="1" name=""/>
        <p:cNvGrpSpPr/>
        <p:nvPr/>
      </p:nvGrpSpPr>
      <p:grpSpPr>
        <a:xfrm>
          <a:off x="0" y="0"/>
          <a:ext cx="0" cy="0"/>
          <a:chOff x="0" y="0"/>
          <a:chExt cx="0" cy="0"/>
        </a:xfrm>
      </p:grpSpPr>
      <p:sp>
        <p:nvSpPr>
          <p:cNvPr id="18" name="bg object 18"/>
          <p:cNvSpPr/>
          <p:nvPr/>
        </p:nvSpPr>
        <p:spPr>
          <a:xfrm>
            <a:off x="726397" y="809815"/>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5" name="bg object 17">
            <a:extLst>
              <a:ext uri="{FF2B5EF4-FFF2-40B4-BE49-F238E27FC236}">
                <a16:creationId xmlns:a16="http://schemas.microsoft.com/office/drawing/2014/main" id="{74C6E545-07BF-151F-1AE9-D43D402FDBCC}"/>
              </a:ext>
            </a:extLst>
          </p:cNvPr>
          <p:cNvSpPr/>
          <p:nvPr userDrawn="1"/>
        </p:nvSpPr>
        <p:spPr>
          <a:xfrm>
            <a:off x="726397" y="6311890"/>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6" name="bg object 18">
            <a:extLst>
              <a:ext uri="{FF2B5EF4-FFF2-40B4-BE49-F238E27FC236}">
                <a16:creationId xmlns:a16="http://schemas.microsoft.com/office/drawing/2014/main" id="{4937A292-7857-5FAD-1953-434A7A24D838}"/>
              </a:ext>
            </a:extLst>
          </p:cNvPr>
          <p:cNvSpPr/>
          <p:nvPr userDrawn="1"/>
        </p:nvSpPr>
        <p:spPr>
          <a:xfrm>
            <a:off x="5317352" y="6303237"/>
            <a:ext cx="1562420" cy="231049"/>
          </a:xfrm>
          <a:custGeom>
            <a:avLst/>
            <a:gdLst/>
            <a:ahLst/>
            <a:cxnLst/>
            <a:rect l="l" t="t" r="r" b="b"/>
            <a:pathLst>
              <a:path w="968375" h="179704">
                <a:moveTo>
                  <a:pt x="968375" y="0"/>
                </a:moveTo>
                <a:lnTo>
                  <a:pt x="0" y="0"/>
                </a:lnTo>
                <a:lnTo>
                  <a:pt x="0" y="179705"/>
                </a:lnTo>
                <a:lnTo>
                  <a:pt x="968375" y="179705"/>
                </a:lnTo>
                <a:lnTo>
                  <a:pt x="968375" y="0"/>
                </a:lnTo>
                <a:close/>
              </a:path>
            </a:pathLst>
          </a:custGeom>
          <a:solidFill>
            <a:srgbClr val="FD001F"/>
          </a:solidFill>
        </p:spPr>
        <p:txBody>
          <a:bodyPr wrap="square" lIns="0" tIns="0" rIns="0" bIns="0" rtlCol="0"/>
          <a:lstStyle/>
          <a:p>
            <a:endParaRPr sz="3086"/>
          </a:p>
        </p:txBody>
      </p:sp>
      <p:sp>
        <p:nvSpPr>
          <p:cNvPr id="9" name="object 6">
            <a:extLst>
              <a:ext uri="{FF2B5EF4-FFF2-40B4-BE49-F238E27FC236}">
                <a16:creationId xmlns:a16="http://schemas.microsoft.com/office/drawing/2014/main" id="{26313B61-472B-AB8F-950F-EC438C6309F3}"/>
              </a:ext>
            </a:extLst>
          </p:cNvPr>
          <p:cNvSpPr txBox="1">
            <a:spLocks/>
          </p:cNvSpPr>
          <p:nvPr userDrawn="1"/>
        </p:nvSpPr>
        <p:spPr>
          <a:xfrm>
            <a:off x="5317352" y="6340574"/>
            <a:ext cx="1562420" cy="185435"/>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ctr" defTabSz="1175644" hangingPunct="1">
              <a:lnSpc>
                <a:spcPts val="1408"/>
              </a:lnSpc>
              <a:spcBef>
                <a:spcPts val="0"/>
              </a:spcBef>
            </a:pPr>
            <a:fld id="{6C52A684-13D4-48DF-8BDF-CFC59B1976BD}" type="slidenum">
              <a:rPr lang="en-AT" sz="1540" i="0" spc="-64" smtClean="0">
                <a:solidFill>
                  <a:schemeClr val="bg1"/>
                </a:solidFill>
              </a:rPr>
              <a:t>‹#›</a:t>
            </a:fld>
            <a:endParaRPr lang="en-GB" sz="1540" i="0" spc="-13" dirty="0">
              <a:solidFill>
                <a:schemeClr val="bg1"/>
              </a:solidFill>
            </a:endParaRPr>
          </a:p>
        </p:txBody>
      </p:sp>
      <p:sp>
        <p:nvSpPr>
          <p:cNvPr id="2" name="object 6">
            <a:extLst>
              <a:ext uri="{FF2B5EF4-FFF2-40B4-BE49-F238E27FC236}">
                <a16:creationId xmlns:a16="http://schemas.microsoft.com/office/drawing/2014/main" id="{D4113E70-67E5-D3DC-97E9-B599026F03F1}"/>
              </a:ext>
            </a:extLst>
          </p:cNvPr>
          <p:cNvSpPr txBox="1">
            <a:spLocks/>
          </p:cNvSpPr>
          <p:nvPr userDrawn="1"/>
        </p:nvSpPr>
        <p:spPr>
          <a:xfrm>
            <a:off x="726470" y="6350540"/>
            <a:ext cx="3942634"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defTabSz="1175644" hangingPunct="1">
              <a:lnSpc>
                <a:spcPts val="1408"/>
              </a:lnSpc>
              <a:spcBef>
                <a:spcPts val="0"/>
              </a:spcBef>
            </a:pPr>
            <a:r>
              <a:rPr lang="en-US" dirty="0">
                <a:solidFill>
                  <a:prstClr val="black"/>
                </a:solidFill>
              </a:rPr>
              <a:t>Sustainable Transport and Policy Analysis</a:t>
            </a:r>
          </a:p>
        </p:txBody>
      </p:sp>
      <p:sp>
        <p:nvSpPr>
          <p:cNvPr id="3" name="object 6">
            <a:extLst>
              <a:ext uri="{FF2B5EF4-FFF2-40B4-BE49-F238E27FC236}">
                <a16:creationId xmlns:a16="http://schemas.microsoft.com/office/drawing/2014/main" id="{AA0675C7-92A5-A6CB-8DEC-DB9743FDBEE3}"/>
              </a:ext>
            </a:extLst>
          </p:cNvPr>
          <p:cNvSpPr txBox="1">
            <a:spLocks/>
          </p:cNvSpPr>
          <p:nvPr userDrawn="1"/>
        </p:nvSpPr>
        <p:spPr>
          <a:xfrm>
            <a:off x="6942966" y="6343524"/>
            <a:ext cx="4522565"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solidFill>
                  <a:prstClr val="black"/>
                </a:solidFill>
              </a:rPr>
              <a:t>Social Equity and Transport</a:t>
            </a:r>
          </a:p>
        </p:txBody>
      </p:sp>
    </p:spTree>
    <p:extLst>
      <p:ext uri="{BB962C8B-B14F-4D97-AF65-F5344CB8AC3E}">
        <p14:creationId xmlns:p14="http://schemas.microsoft.com/office/powerpoint/2010/main" val="12437201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funded">
    <p:spTree>
      <p:nvGrpSpPr>
        <p:cNvPr id="1" name=""/>
        <p:cNvGrpSpPr/>
        <p:nvPr/>
      </p:nvGrpSpPr>
      <p:grpSpPr>
        <a:xfrm>
          <a:off x="0" y="0"/>
          <a:ext cx="0" cy="0"/>
          <a:chOff x="0" y="0"/>
          <a:chExt cx="0" cy="0"/>
        </a:xfrm>
      </p:grpSpPr>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2"/>
          <a:srcRect t="38426" r="28460"/>
          <a:stretch/>
        </p:blipFill>
        <p:spPr>
          <a:xfrm>
            <a:off x="6901331" y="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3"/>
          <a:stretch>
            <a:fillRect/>
          </a:stretch>
        </p:blipFill>
        <p:spPr>
          <a:xfrm>
            <a:off x="527329" y="522113"/>
            <a:ext cx="4177075" cy="928532"/>
          </a:xfrm>
          <a:prstGeom prst="rect">
            <a:avLst/>
          </a:prstGeom>
        </p:spPr>
      </p:pic>
      <p:grpSp>
        <p:nvGrpSpPr>
          <p:cNvPr id="14" name="Group 13">
            <a:extLst>
              <a:ext uri="{FF2B5EF4-FFF2-40B4-BE49-F238E27FC236}">
                <a16:creationId xmlns:a16="http://schemas.microsoft.com/office/drawing/2014/main" id="{7CB61F98-1A16-106B-4268-5457A0D78B37}"/>
              </a:ext>
            </a:extLst>
          </p:cNvPr>
          <p:cNvGrpSpPr>
            <a:grpSpLocks noChangeAspect="1"/>
          </p:cNvGrpSpPr>
          <p:nvPr userDrawn="1"/>
        </p:nvGrpSpPr>
        <p:grpSpPr>
          <a:xfrm>
            <a:off x="2293999" y="4014620"/>
            <a:ext cx="8278641" cy="2379574"/>
            <a:chOff x="1045728" y="6649809"/>
            <a:chExt cx="21226948" cy="6101374"/>
          </a:xfrm>
        </p:grpSpPr>
        <p:pic>
          <p:nvPicPr>
            <p:cNvPr id="15" name="_Universite Officielle de Ruwenzori (UOR).png" descr="_Universite Officielle de Ruwenzori (UOR).png">
              <a:extLst>
                <a:ext uri="{FF2B5EF4-FFF2-40B4-BE49-F238E27FC236}">
                  <a16:creationId xmlns:a16="http://schemas.microsoft.com/office/drawing/2014/main" id="{45E5B6F9-E1BE-7A87-11BD-B196F1FAA0BA}"/>
                </a:ext>
              </a:extLst>
            </p:cNvPr>
            <p:cNvPicPr>
              <a:picLocks noChangeAspect="1"/>
            </p:cNvPicPr>
            <p:nvPr userDrawn="1"/>
          </p:nvPicPr>
          <p:blipFill>
            <a:blip r:embed="rId4"/>
            <a:stretch>
              <a:fillRect/>
            </a:stretch>
          </p:blipFill>
          <p:spPr>
            <a:xfrm>
              <a:off x="12243956" y="6777163"/>
              <a:ext cx="1886759" cy="2185938"/>
            </a:xfrm>
            <a:prstGeom prst="rect">
              <a:avLst/>
            </a:prstGeom>
            <a:ln w="12700">
              <a:miter lim="400000"/>
            </a:ln>
          </p:spPr>
        </p:pic>
        <p:pic>
          <p:nvPicPr>
            <p:cNvPr id="16" name="institut-de-technologie-de-l-industrie-du-management-et-de-l-entrepreneuriat-501467.jpg" descr="institut-de-technologie-de-l-industrie-du-management-et-de-l-entrepreneuriat-501467.jpg">
              <a:extLst>
                <a:ext uri="{FF2B5EF4-FFF2-40B4-BE49-F238E27FC236}">
                  <a16:creationId xmlns:a16="http://schemas.microsoft.com/office/drawing/2014/main" id="{1A2BAF17-15E6-B137-65BE-6D69B854110D}"/>
                </a:ext>
              </a:extLst>
            </p:cNvPr>
            <p:cNvPicPr>
              <a:picLocks noChangeAspect="1"/>
            </p:cNvPicPr>
            <p:nvPr userDrawn="1"/>
          </p:nvPicPr>
          <p:blipFill>
            <a:blip r:embed="rId5"/>
            <a:stretch>
              <a:fillRect/>
            </a:stretch>
          </p:blipFill>
          <p:spPr>
            <a:xfrm>
              <a:off x="5993741" y="9584907"/>
              <a:ext cx="3166276" cy="3166276"/>
            </a:xfrm>
            <a:prstGeom prst="rect">
              <a:avLst/>
            </a:prstGeom>
            <a:ln w="12700">
              <a:miter lim="400000"/>
            </a:ln>
          </p:spPr>
        </p:pic>
        <p:pic>
          <p:nvPicPr>
            <p:cNvPr id="17" name="Université de l'Assomption au Congo.jpg" descr="Université de l'Assomption au Congo.jpg">
              <a:extLst>
                <a:ext uri="{FF2B5EF4-FFF2-40B4-BE49-F238E27FC236}">
                  <a16:creationId xmlns:a16="http://schemas.microsoft.com/office/drawing/2014/main" id="{0EBBA97C-5B79-8B3A-DF82-D24D67369646}"/>
                </a:ext>
              </a:extLst>
            </p:cNvPr>
            <p:cNvPicPr>
              <a:picLocks noChangeAspect="1"/>
            </p:cNvPicPr>
            <p:nvPr userDrawn="1"/>
          </p:nvPicPr>
          <p:blipFill>
            <a:blip r:embed="rId6"/>
            <a:stretch>
              <a:fillRect/>
            </a:stretch>
          </p:blipFill>
          <p:spPr>
            <a:xfrm>
              <a:off x="1675088" y="9910367"/>
              <a:ext cx="2478089" cy="2499601"/>
            </a:xfrm>
            <a:prstGeom prst="rect">
              <a:avLst/>
            </a:prstGeom>
            <a:ln w="12700">
              <a:miter lim="400000"/>
            </a:ln>
          </p:spPr>
        </p:pic>
        <p:pic>
          <p:nvPicPr>
            <p:cNvPr id="18" name="Universite Libre des Pays des Grands Lacs (ULPGL) .jpg" descr="Universite Libre des Pays des Grands Lacs (ULPGL) .jpg">
              <a:extLst>
                <a:ext uri="{FF2B5EF4-FFF2-40B4-BE49-F238E27FC236}">
                  <a16:creationId xmlns:a16="http://schemas.microsoft.com/office/drawing/2014/main" id="{1107AB8A-0E53-1E41-5C53-1E789F3A750E}"/>
                </a:ext>
              </a:extLst>
            </p:cNvPr>
            <p:cNvPicPr>
              <a:picLocks noChangeAspect="1"/>
            </p:cNvPicPr>
            <p:nvPr userDrawn="1"/>
          </p:nvPicPr>
          <p:blipFill>
            <a:blip r:embed="rId7"/>
            <a:stretch>
              <a:fillRect/>
            </a:stretch>
          </p:blipFill>
          <p:spPr>
            <a:xfrm>
              <a:off x="16300672" y="6784238"/>
              <a:ext cx="1886758" cy="2182731"/>
            </a:xfrm>
            <a:prstGeom prst="rect">
              <a:avLst/>
            </a:prstGeom>
            <a:ln w="12700">
              <a:miter lim="400000"/>
            </a:ln>
          </p:spPr>
        </p:pic>
        <p:pic>
          <p:nvPicPr>
            <p:cNvPr id="19" name="universite-de-dschang (1).jpg" descr="universite-de-dschang (1).jpg">
              <a:extLst>
                <a:ext uri="{FF2B5EF4-FFF2-40B4-BE49-F238E27FC236}">
                  <a16:creationId xmlns:a16="http://schemas.microsoft.com/office/drawing/2014/main" id="{DC0C0ACE-6864-2891-C855-D4708B0C0525}"/>
                </a:ext>
              </a:extLst>
            </p:cNvPr>
            <p:cNvPicPr>
              <a:picLocks noChangeAspect="1"/>
            </p:cNvPicPr>
            <p:nvPr userDrawn="1"/>
          </p:nvPicPr>
          <p:blipFill>
            <a:blip r:embed="rId8"/>
            <a:srcRect l="17180" t="13137" r="27766" b="10934"/>
            <a:stretch>
              <a:fillRect/>
            </a:stretch>
          </p:blipFill>
          <p:spPr>
            <a:xfrm>
              <a:off x="6927851" y="6649809"/>
              <a:ext cx="3166143" cy="2446571"/>
            </a:xfrm>
            <a:prstGeom prst="rect">
              <a:avLst/>
            </a:prstGeom>
            <a:ln w="12700">
              <a:miter lim="400000"/>
            </a:ln>
          </p:spPr>
        </p:pic>
        <p:pic>
          <p:nvPicPr>
            <p:cNvPr id="20" name="Obraz 2" descr="Obraz zawierający tekst, Czcionka, Grafika, projekt graficzny&#10;&#10;Opis wygenerowany automatycznie">
              <a:extLst>
                <a:ext uri="{FF2B5EF4-FFF2-40B4-BE49-F238E27FC236}">
                  <a16:creationId xmlns:a16="http://schemas.microsoft.com/office/drawing/2014/main" id="{2AAE2263-FA45-CC8B-168F-BEE9C7821B80}"/>
                </a:ext>
              </a:extLst>
            </p:cNvPr>
            <p:cNvPicPr>
              <a:picLocks noChangeAspect="1"/>
            </p:cNvPicPr>
            <p:nvPr userDrawn="1"/>
          </p:nvPicPr>
          <p:blipFill>
            <a:blip r:embed="rId9"/>
            <a:stretch>
              <a:fillRect/>
            </a:stretch>
          </p:blipFill>
          <p:spPr>
            <a:xfrm>
              <a:off x="10991615" y="10271203"/>
              <a:ext cx="6291360" cy="1785944"/>
            </a:xfrm>
            <a:prstGeom prst="rect">
              <a:avLst/>
            </a:prstGeom>
          </p:spPr>
        </p:pic>
        <p:pic>
          <p:nvPicPr>
            <p:cNvPr id="21" name="Obraz 4" descr="Obraz zawierający Czcionka, Grafika, tekst, zrzut ekranu&#10;&#10;Opis wygenerowany automatycznie">
              <a:extLst>
                <a:ext uri="{FF2B5EF4-FFF2-40B4-BE49-F238E27FC236}">
                  <a16:creationId xmlns:a16="http://schemas.microsoft.com/office/drawing/2014/main" id="{9149AE31-87B6-AC27-2AD5-4753DCADEABB}"/>
                </a:ext>
              </a:extLst>
            </p:cNvPr>
            <p:cNvPicPr>
              <a:picLocks noChangeAspect="1"/>
            </p:cNvPicPr>
            <p:nvPr userDrawn="1"/>
          </p:nvPicPr>
          <p:blipFill>
            <a:blip r:embed="rId10"/>
            <a:stretch>
              <a:fillRect/>
            </a:stretch>
          </p:blipFill>
          <p:spPr>
            <a:xfrm>
              <a:off x="1045728" y="6791313"/>
              <a:ext cx="3727831" cy="2161378"/>
            </a:xfrm>
            <a:prstGeom prst="rect">
              <a:avLst/>
            </a:prstGeom>
          </p:spPr>
        </p:pic>
        <p:pic>
          <p:nvPicPr>
            <p:cNvPr id="22" name="Obraz 1" descr="Obraz zawierający tekst, Czcionka, zrzut ekranu, Grafika&#10;&#10;Opis wygenerowany automatycznie">
              <a:extLst>
                <a:ext uri="{FF2B5EF4-FFF2-40B4-BE49-F238E27FC236}">
                  <a16:creationId xmlns:a16="http://schemas.microsoft.com/office/drawing/2014/main" id="{E0FA0603-A5BF-47D7-4A2A-CD577718A195}"/>
                </a:ext>
              </a:extLst>
            </p:cNvPr>
            <p:cNvPicPr>
              <a:picLocks noChangeAspect="1"/>
            </p:cNvPicPr>
            <p:nvPr userDrawn="1"/>
          </p:nvPicPr>
          <p:blipFill>
            <a:blip r:embed="rId11"/>
            <a:stretch>
              <a:fillRect/>
            </a:stretch>
          </p:blipFill>
          <p:spPr>
            <a:xfrm>
              <a:off x="19102586" y="10228752"/>
              <a:ext cx="3170090" cy="1861587"/>
            </a:xfrm>
            <a:prstGeom prst="rect">
              <a:avLst/>
            </a:prstGeom>
          </p:spPr>
        </p:pic>
      </p:grpSp>
      <p:grpSp>
        <p:nvGrpSpPr>
          <p:cNvPr id="3" name="Group 2">
            <a:extLst>
              <a:ext uri="{FF2B5EF4-FFF2-40B4-BE49-F238E27FC236}">
                <a16:creationId xmlns:a16="http://schemas.microsoft.com/office/drawing/2014/main" id="{9128A5EC-5375-E039-13C1-A1AA3B7CD448}"/>
              </a:ext>
            </a:extLst>
          </p:cNvPr>
          <p:cNvGrpSpPr/>
          <p:nvPr userDrawn="1"/>
        </p:nvGrpSpPr>
        <p:grpSpPr>
          <a:xfrm>
            <a:off x="3064024" y="1650945"/>
            <a:ext cx="5797172" cy="1937484"/>
            <a:chOff x="3064024" y="1650945"/>
            <a:chExt cx="5797172" cy="1937484"/>
          </a:xfrm>
        </p:grpSpPr>
        <p:pic>
          <p:nvPicPr>
            <p:cNvPr id="4" name="Picture 3" descr="A screenshot of a computer&#10;&#10;Description automatically generated">
              <a:extLst>
                <a:ext uri="{FF2B5EF4-FFF2-40B4-BE49-F238E27FC236}">
                  <a16:creationId xmlns:a16="http://schemas.microsoft.com/office/drawing/2014/main" id="{7DF7E042-3D44-7089-B5C3-9DDD84E109E8}"/>
                </a:ext>
              </a:extLst>
            </p:cNvPr>
            <p:cNvPicPr>
              <a:picLocks noChangeAspect="1" noChangeArrowheads="1"/>
            </p:cNvPicPr>
            <p:nvPr userDrawn="1"/>
          </p:nvPicPr>
          <p:blipFill rotWithShape="1">
            <a:blip r:embed="rId12">
              <a:extLst>
                <a:ext uri="{28A0092B-C50C-407E-A947-70E740481C1C}">
                  <a14:useLocalDpi xmlns:a14="http://schemas.microsoft.com/office/drawing/2010/main" val="0"/>
                </a:ext>
              </a:extLst>
            </a:blip>
            <a:srcRect l="38862" t="85374" r="24854" b="3187"/>
            <a:stretch/>
          </p:blipFill>
          <p:spPr bwMode="auto">
            <a:xfrm>
              <a:off x="5074920" y="2916933"/>
              <a:ext cx="3786276" cy="671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id="{1F15EDAA-713A-C98B-7426-03A6A6E153B7}"/>
                </a:ext>
              </a:extLst>
            </p:cNvPr>
            <p:cNvSpPr txBox="1"/>
            <p:nvPr userDrawn="1"/>
          </p:nvSpPr>
          <p:spPr>
            <a:xfrm>
              <a:off x="3064024" y="1650945"/>
              <a:ext cx="5562601" cy="1265988"/>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just" defTabSz="2438338" rtl="0" fontAlgn="auto" latinLnBrk="0" hangingPunct="0">
                <a:lnSpc>
                  <a:spcPct val="90000"/>
                </a:lnSpc>
                <a:spcBef>
                  <a:spcPts val="0"/>
                </a:spcBef>
                <a:spcAft>
                  <a:spcPts val="0"/>
                </a:spcAft>
                <a:buClrTx/>
                <a:buSzTx/>
                <a:buFontTx/>
                <a:buNone/>
                <a:tabLst/>
              </a:pPr>
              <a:r>
                <a:rPr kumimoji="0" lang="pl-PL" sz="1400" b="0" i="0" u="none" strike="noStrike" cap="none" spc="0" normalizeH="0" baseline="0" dirty="0">
                  <a:ln>
                    <a:noFill/>
                  </a:ln>
                  <a:solidFill>
                    <a:srgbClr val="00518E"/>
                  </a:solidFill>
                  <a:effectLst/>
                  <a:uFillTx/>
                  <a:latin typeface="+mn-lt"/>
                  <a:ea typeface="+mn-ea"/>
                  <a:cs typeface="+mn-cs"/>
                  <a:sym typeface="Helvetica Neue"/>
                </a:rPr>
                <a:t>Co-f</a:t>
              </a:r>
              <a:r>
                <a:rPr kumimoji="0" lang="en-US" sz="1400" b="0" i="0" u="none" strike="noStrike" cap="none" spc="0" normalizeH="0" baseline="0" dirty="0" err="1">
                  <a:ln>
                    <a:noFill/>
                  </a:ln>
                  <a:solidFill>
                    <a:srgbClr val="00518E"/>
                  </a:solidFill>
                  <a:effectLst/>
                  <a:uFillTx/>
                  <a:latin typeface="+mn-lt"/>
                  <a:ea typeface="+mn-ea"/>
                  <a:cs typeface="+mn-cs"/>
                  <a:sym typeface="Helvetica Neue"/>
                </a:rPr>
                <a:t>unded</a:t>
              </a:r>
              <a:r>
                <a:rPr kumimoji="0" lang="en-US" sz="1400" b="0" i="0" u="none" strike="noStrike" cap="none" spc="0" normalizeH="0" baseline="0" dirty="0">
                  <a:ln>
                    <a:noFill/>
                  </a:ln>
                  <a:solidFill>
                    <a:srgbClr val="00518E"/>
                  </a:solidFill>
                  <a:effectLst/>
                  <a:uFillTx/>
                  <a:latin typeface="+mn-lt"/>
                  <a:ea typeface="+mn-ea"/>
                  <a:cs typeface="+mn-cs"/>
                  <a:sym typeface="Helvetica Neue"/>
                </a:rPr>
                <a:t>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kumimoji="0" lang="pl-PL" sz="1400" b="0" i="0" u="none" strike="noStrike" cap="none" spc="0" normalizeH="0" baseline="0" dirty="0">
                <a:ln>
                  <a:noFill/>
                </a:ln>
                <a:solidFill>
                  <a:srgbClr val="00518E"/>
                </a:solidFill>
                <a:effectLst/>
                <a:uFillTx/>
                <a:latin typeface="+mn-lt"/>
                <a:ea typeface="+mn-ea"/>
                <a:cs typeface="+mn-cs"/>
                <a:sym typeface="Helvetica Neue"/>
              </a:endParaRPr>
            </a:p>
          </p:txBody>
        </p:sp>
      </p:grpSp>
    </p:spTree>
    <p:extLst>
      <p:ext uri="{BB962C8B-B14F-4D97-AF65-F5344CB8AC3E}">
        <p14:creationId xmlns:p14="http://schemas.microsoft.com/office/powerpoint/2010/main" val="1835015352"/>
      </p:ext>
    </p:extLst>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reliminar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959060-377F-FDF7-6A0B-608171A92A23}"/>
              </a:ext>
            </a:extLst>
          </p:cNvPr>
          <p:cNvSpPr>
            <a:spLocks noGrp="1"/>
          </p:cNvSpPr>
          <p:nvPr>
            <p:ph type="title"/>
          </p:nvPr>
        </p:nvSpPr>
        <p:spPr>
          <a:xfrm>
            <a:off x="654300" y="588322"/>
            <a:ext cx="8807200" cy="1024578"/>
          </a:xfrm>
          <a:ln w="12700">
            <a:miter lim="400000"/>
          </a:ln>
        </p:spPr>
        <p:txBody>
          <a:bodyPr lIns="45719" tIns="45720" rIns="45719" bIns="45720" anchor="t">
            <a:noAutofit/>
          </a:bodyPr>
          <a:lstStyle>
            <a:lvl1pPr>
              <a:defRPr kumimoji="0" lang="pl-PL" sz="3200" spc="0" normalizeH="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lang="en-US" dirty="0"/>
              <a:t>Click to edit Master title style</a:t>
            </a:r>
            <a:endParaRPr lang="pl-PL" dirty="0"/>
          </a:p>
        </p:txBody>
      </p:sp>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5" name="Text Placeholder 14">
            <a:extLst>
              <a:ext uri="{FF2B5EF4-FFF2-40B4-BE49-F238E27FC236}">
                <a16:creationId xmlns:a16="http://schemas.microsoft.com/office/drawing/2014/main" id="{650B9F30-EF70-733D-8FA7-5149A979B909}"/>
              </a:ext>
            </a:extLst>
          </p:cNvPr>
          <p:cNvSpPr>
            <a:spLocks noGrp="1"/>
          </p:cNvSpPr>
          <p:nvPr>
            <p:ph type="body" sz="quarter" idx="11"/>
          </p:nvPr>
        </p:nvSpPr>
        <p:spPr>
          <a:xfrm>
            <a:off x="1781971" y="2117727"/>
            <a:ext cx="7392511" cy="3816351"/>
          </a:xfrm>
        </p:spPr>
        <p:txBody>
          <a:bodyPr>
            <a:normAutofit/>
          </a:bodyPr>
          <a:lstStyle>
            <a:lvl1pPr marL="457194" indent="-457194">
              <a:buClr>
                <a:srgbClr val="F26211"/>
              </a:buClr>
              <a:buFont typeface="+mj-lt"/>
              <a:buAutoNum type="arabicPeriod"/>
              <a:defRPr sz="2400"/>
            </a:lvl1pPr>
          </a:lstStyle>
          <a:p>
            <a:pPr lvl="0"/>
            <a:r>
              <a:rPr lang="en-US" dirty="0"/>
              <a:t>Click to edit Master text styles</a:t>
            </a:r>
          </a:p>
        </p:txBody>
      </p:sp>
    </p:spTree>
    <p:extLst>
      <p:ext uri="{BB962C8B-B14F-4D97-AF65-F5344CB8AC3E}">
        <p14:creationId xmlns:p14="http://schemas.microsoft.com/office/powerpoint/2010/main" val="1543218050"/>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hoto_fix">
    <p:spTree>
      <p:nvGrpSpPr>
        <p:cNvPr id="1" name=""/>
        <p:cNvGrpSpPr/>
        <p:nvPr/>
      </p:nvGrpSpPr>
      <p:grpSpPr>
        <a:xfrm>
          <a:off x="0" y="0"/>
          <a:ext cx="0" cy="0"/>
          <a:chOff x="0" y="0"/>
          <a:chExt cx="0" cy="0"/>
        </a:xfrm>
      </p:grpSpPr>
      <p:sp>
        <p:nvSpPr>
          <p:cNvPr id="151" name="bowl of salad with fried rice, boiled eggs and chopsticks"/>
          <p:cNvSpPr>
            <a:spLocks noGrp="1"/>
          </p:cNvSpPr>
          <p:nvPr>
            <p:ph type="pic" idx="21"/>
          </p:nvPr>
        </p:nvSpPr>
        <p:spPr>
          <a:xfrm>
            <a:off x="0" y="0"/>
            <a:ext cx="12192000" cy="6858000"/>
          </a:xfrm>
          <a:prstGeom prst="rect">
            <a:avLst/>
          </a:prstGeom>
        </p:spPr>
        <p:txBody>
          <a:bodyPr lIns="91439" tIns="45719" rIns="91439" bIns="45719">
            <a:noAutofit/>
          </a:bodyPr>
          <a:lstStyle>
            <a:lvl1pPr marL="0" indent="0">
              <a:buNone/>
              <a:defRPr/>
            </a:lvl1pPr>
          </a:lstStyle>
          <a:p>
            <a:endParaRPr/>
          </a:p>
        </p:txBody>
      </p:sp>
    </p:spTree>
    <p:extLst>
      <p:ext uri="{BB962C8B-B14F-4D97-AF65-F5344CB8AC3E}">
        <p14:creationId xmlns:p14="http://schemas.microsoft.com/office/powerpoint/2010/main" val="1538099212"/>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Text_constant">
    <p:spTree>
      <p:nvGrpSpPr>
        <p:cNvPr id="1" name=""/>
        <p:cNvGrpSpPr/>
        <p:nvPr/>
      </p:nvGrpSpPr>
      <p:grpSpPr>
        <a:xfrm>
          <a:off x="0" y="0"/>
          <a:ext cx="0" cy="0"/>
          <a:chOff x="0" y="0"/>
          <a:chExt cx="0" cy="0"/>
        </a:xfrm>
      </p:grpSpPr>
      <p:sp>
        <p:nvSpPr>
          <p:cNvPr id="60" name="Slide Title"/>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pic>
        <p:nvPicPr>
          <p:cNvPr id="2" name="AdobeStock_327403039 (1).jpeg" descr="AdobeStock_327403039 (1).jpeg">
            <a:extLst>
              <a:ext uri="{FF2B5EF4-FFF2-40B4-BE49-F238E27FC236}">
                <a16:creationId xmlns:a16="http://schemas.microsoft.com/office/drawing/2014/main" id="{598BF2E8-CED0-74AA-B0A7-D3B01E97613C}"/>
              </a:ext>
            </a:extLst>
          </p:cNvPr>
          <p:cNvPicPr>
            <a:picLocks noChangeAspect="1"/>
          </p:cNvPicPr>
          <p:nvPr userDrawn="1"/>
        </p:nvPicPr>
        <p:blipFill>
          <a:blip r:embed="rId2"/>
          <a:srcRect l="20947" r="31881"/>
          <a:stretch>
            <a:fillRect/>
          </a:stretch>
        </p:blipFill>
        <p:spPr>
          <a:xfrm flipH="1">
            <a:off x="7596329" y="0"/>
            <a:ext cx="4729428" cy="6858000"/>
          </a:xfrm>
          <a:prstGeom prst="rect">
            <a:avLst/>
          </a:prstGeom>
          <a:ln w="12700">
            <a:miter lim="400000"/>
          </a:ln>
        </p:spPr>
      </p:pic>
      <p:sp>
        <p:nvSpPr>
          <p:cNvPr id="4" name="Body Level One…">
            <a:extLst>
              <a:ext uri="{FF2B5EF4-FFF2-40B4-BE49-F238E27FC236}">
                <a16:creationId xmlns:a16="http://schemas.microsoft.com/office/drawing/2014/main" id="{81193AA5-7E0E-3068-3555-20A8461E9F01}"/>
              </a:ext>
            </a:extLst>
          </p:cNvPr>
          <p:cNvSpPr txBox="1">
            <a:spLocks noGrp="1"/>
          </p:cNvSpPr>
          <p:nvPr>
            <p:ph type="body" sz="half" idx="1" hasCustomPrompt="1"/>
          </p:nvPr>
        </p:nvSpPr>
        <p:spPr>
          <a:xfrm>
            <a:off x="970201" y="1386840"/>
            <a:ext cx="5933876" cy="4556760"/>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247021448"/>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8" name="Slide Number">
            <a:extLst>
              <a:ext uri="{FF2B5EF4-FFF2-40B4-BE49-F238E27FC236}">
                <a16:creationId xmlns:a16="http://schemas.microsoft.com/office/drawing/2014/main" id="{D429C12A-3B1A-9342-8C6B-1CC6D9C118A8}"/>
              </a:ext>
            </a:extLst>
          </p:cNvPr>
          <p:cNvSpPr txBox="1">
            <a:spLocks/>
          </p:cNvSpPr>
          <p:nvPr userDrawn="1"/>
        </p:nvSpPr>
        <p:spPr>
          <a:xfrm>
            <a:off x="5938106" y="6560485"/>
            <a:ext cx="315792" cy="297517"/>
          </a:xfrm>
          <a:prstGeom prst="rect">
            <a:avLst/>
          </a:prstGeom>
          <a:noFill/>
          <a:ln w="12700">
            <a:miter lim="400000"/>
          </a:ln>
        </p:spPr>
        <p:txBody>
          <a:bodyPr wrap="non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lang="pl-PL" sz="3200" b="0" i="0" u="none" strike="noStrike" cap="none" spc="0" normalizeH="0" baseline="0" smtClean="0">
                <a:ln>
                  <a:noFill/>
                </a:ln>
                <a:solidFill>
                  <a:srgbClr val="F26211"/>
                </a:solidFill>
                <a:effectLst/>
                <a:uFillTx/>
                <a:latin typeface="Montserrat Regular" panose="00000500000000000000" pitchFamily="2" charset="-18"/>
                <a:ea typeface="Montserrat Regular" panose="00000500000000000000" pitchFamily="2" charset="-18"/>
                <a:cs typeface="Montserrat Regular" panose="00000500000000000000" pitchFamily="2" charset="-18"/>
                <a:sym typeface="Jura Light Bold"/>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lang="pl-PL" sz="1600" smtClean="0"/>
              <a:pPr/>
              <a:t>‹#›</a:t>
            </a:fld>
            <a:endParaRPr lang="pl-PL" sz="1600"/>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1432141539"/>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ext">
    <p:spTree>
      <p:nvGrpSpPr>
        <p:cNvPr id="1" name=""/>
        <p:cNvGrpSpPr/>
        <p:nvPr/>
      </p:nvGrpSpPr>
      <p:grpSpPr>
        <a:xfrm>
          <a:off x="0" y="0"/>
          <a:ext cx="0" cy="0"/>
          <a:chOff x="0" y="0"/>
          <a:chExt cx="0" cy="0"/>
        </a:xfrm>
      </p:grpSpPr>
      <p:sp>
        <p:nvSpPr>
          <p:cNvPr id="2" name="Rectangle">
            <a:extLst>
              <a:ext uri="{FF2B5EF4-FFF2-40B4-BE49-F238E27FC236}">
                <a16:creationId xmlns:a16="http://schemas.microsoft.com/office/drawing/2014/main" id="{0448F59B-1696-C8F0-6727-7C8C7C76F06C}"/>
              </a:ext>
            </a:extLst>
          </p:cNvPr>
          <p:cNvSpPr/>
          <p:nvPr userDrawn="1"/>
        </p:nvSpPr>
        <p:spPr>
          <a:xfrm>
            <a:off x="7590680" y="100"/>
            <a:ext cx="4610944"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5" name="Prostokąt 3">
            <a:extLst>
              <a:ext uri="{FF2B5EF4-FFF2-40B4-BE49-F238E27FC236}">
                <a16:creationId xmlns:a16="http://schemas.microsoft.com/office/drawing/2014/main" id="{6B5EBAE9-110C-F2D1-0E42-07936DE34ED5}"/>
              </a:ext>
            </a:extLst>
          </p:cNvPr>
          <p:cNvSpPr/>
          <p:nvPr userDrawn="1"/>
        </p:nvSpPr>
        <p:spPr>
          <a:xfrm>
            <a:off x="2445951" y="3274664"/>
            <a:ext cx="7261320" cy="297517"/>
          </a:xfrm>
          <a:prstGeom prst="rect">
            <a:avLst/>
          </a:prstGeom>
          <a:solidFill>
            <a:schemeClr val="bg1"/>
          </a:solidFill>
          <a:ln w="12700" cap="flat">
            <a:noFill/>
            <a:miter lim="400000"/>
          </a:ln>
          <a:effectLst>
            <a:outerShdw blurRad="419100" dist="444500" dir="8520000">
              <a:srgbClr val="FFC000">
                <a:alpha val="1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spAutoFit/>
          </a:bodyPr>
          <a:lstStyle/>
          <a:p>
            <a:pPr marL="0" marR="0" indent="0" algn="ctr" defTabSz="412746" rtl="0" fontAlgn="auto" latinLnBrk="0" hangingPunct="0">
              <a:lnSpc>
                <a:spcPct val="100000"/>
              </a:lnSpc>
              <a:spcBef>
                <a:spcPts val="0"/>
              </a:spcBef>
              <a:spcAft>
                <a:spcPts val="0"/>
              </a:spcAft>
              <a:buClrTx/>
              <a:buSzTx/>
              <a:buFontTx/>
              <a:buNone/>
              <a:tabLst/>
            </a:pPr>
            <a:endParaRPr kumimoji="0" lang="pl-PL" sz="16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2639442" y="2618753"/>
            <a:ext cx="6902765" cy="2602176"/>
          </a:xfrm>
          <a:prstGeom prst="rect">
            <a:avLst/>
          </a:prstGeom>
          <a:ln w="12700">
            <a:miter lim="400000"/>
          </a:ln>
        </p:spPr>
        <p:txBody>
          <a:bodyPr lIns="45719" rIns="45719">
            <a:normAutofit lnSpcReduction="10000"/>
          </a:bodyPr>
          <a:lstStyle>
            <a:lvl1pPr marL="0" indent="0">
              <a:buClr>
                <a:srgbClr val="F78722"/>
              </a:buClr>
              <a:buFont typeface="Arial" panose="020B0604020202020204" pitchFamily="34" charset="0"/>
              <a:buNone/>
              <a:defRPr kumimoji="0" sz="24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2639443" y="1549867"/>
            <a:ext cx="4889500" cy="717551"/>
          </a:xfrm>
          <a:prstGeom prst="rect">
            <a:avLst/>
          </a:prstGeom>
          <a:ln w="12700">
            <a:miter lim="400000"/>
          </a:ln>
        </p:spPr>
        <p:txBody>
          <a:bodyPr lIns="45719" tIns="45720" rIns="45719" bIns="45720" anchor="t">
            <a:noAutofit/>
          </a:bodyPr>
          <a:lstStyle>
            <a:lvl1pPr>
              <a:defRPr kumimoji="0" sz="40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spTree>
    <p:extLst>
      <p:ext uri="{BB962C8B-B14F-4D97-AF65-F5344CB8AC3E}">
        <p14:creationId xmlns:p14="http://schemas.microsoft.com/office/powerpoint/2010/main" val="1750312404"/>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amp;bullets2">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7AA7FE7-C925-7647-BE96-8B85A565DE66}"/>
              </a:ext>
            </a:extLst>
          </p:cNvPr>
          <p:cNvPicPr>
            <a:picLocks noChangeAspect="1"/>
          </p:cNvPicPr>
          <p:nvPr userDrawn="1"/>
        </p:nvPicPr>
        <p:blipFill rotWithShape="1">
          <a:blip r:embed="rId2"/>
          <a:srcRect l="20515" t="24855" r="52771" b="56359"/>
          <a:stretch/>
        </p:blipFill>
        <p:spPr>
          <a:xfrm>
            <a:off x="9748685" y="5102941"/>
            <a:ext cx="2443316" cy="1755059"/>
          </a:xfrm>
          <a:prstGeom prst="rect">
            <a:avLst/>
          </a:prstGeom>
        </p:spPr>
      </p:pic>
      <p:sp>
        <p:nvSpPr>
          <p:cNvPr id="4" name="Slide Title">
            <a:extLst>
              <a:ext uri="{FF2B5EF4-FFF2-40B4-BE49-F238E27FC236}">
                <a16:creationId xmlns:a16="http://schemas.microsoft.com/office/drawing/2014/main" id="{6F028D56-E5BA-213C-4BB7-DF98DFBE4946}"/>
              </a:ext>
            </a:extLst>
          </p:cNvPr>
          <p:cNvSpPr txBox="1">
            <a:spLocks/>
          </p:cNvSpPr>
          <p:nvPr userDrawn="1"/>
        </p:nvSpPr>
        <p:spPr>
          <a:xfrm>
            <a:off x="603253" y="539751"/>
            <a:ext cx="4889500" cy="71755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22860" tIns="22860" rIns="22860" bIns="22860" anchor="t">
            <a:noAutofit/>
          </a:bodyPr>
          <a:lstStyle>
            <a:lvl1pPr marL="0" marR="0" indent="0" algn="l" defTabSz="2438338" rtl="0" latinLnBrk="0">
              <a:lnSpc>
                <a:spcPct val="80000"/>
              </a:lnSpc>
              <a:spcBef>
                <a:spcPts val="0"/>
              </a:spcBef>
              <a:spcAft>
                <a:spcPts val="0"/>
              </a:spcAft>
              <a:buClrTx/>
              <a:buSzTx/>
              <a:buFontTx/>
              <a:buNone/>
              <a:tabLst/>
              <a:defRPr kumimoji="0" sz="5600" b="1" i="0" u="none" strike="noStrike" cap="none" spc="0" normalizeH="0" baseline="0" dirty="0">
                <a:ln>
                  <a:noFill/>
                </a:ln>
                <a:solidFill>
                  <a:srgbClr val="F26211"/>
                </a:solidFill>
                <a:effectLst/>
                <a:uFillTx/>
                <a:latin typeface="Montserrat Regular"/>
                <a:ea typeface="Jura Light Bold"/>
                <a:cs typeface="Jura Light Bold"/>
                <a:sym typeface="Helvetica Neue"/>
              </a:defRPr>
            </a:lvl1pPr>
            <a:lvl2pPr marL="0" marR="0" indent="457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9pPr>
          </a:lstStyle>
          <a:p>
            <a:pPr defTabSz="247648" hangingPunct="0">
              <a:lnSpc>
                <a:spcPct val="100000"/>
              </a:lnSpc>
            </a:pPr>
            <a:r>
              <a:rPr lang="pl-PL" sz="3200" dirty="0" err="1"/>
              <a:t>Slide</a:t>
            </a:r>
            <a:r>
              <a:rPr lang="pl-PL" sz="3200" dirty="0"/>
              <a:t> </a:t>
            </a:r>
            <a:r>
              <a:rPr lang="pl-PL" sz="3200" dirty="0" err="1"/>
              <a:t>Title</a:t>
            </a:r>
            <a:endParaRPr lang="pl-PL" sz="3200" dirty="0"/>
          </a:p>
        </p:txBody>
      </p:sp>
      <p:pic>
        <p:nvPicPr>
          <p:cNvPr id="7" name="afryka.svg" descr="afryka.svg">
            <a:extLst>
              <a:ext uri="{FF2B5EF4-FFF2-40B4-BE49-F238E27FC236}">
                <a16:creationId xmlns:a16="http://schemas.microsoft.com/office/drawing/2014/main" id="{BA6D182A-EEE0-3541-CD96-504AE4002B2F}"/>
              </a:ext>
            </a:extLst>
          </p:cNvPr>
          <p:cNvPicPr>
            <a:picLocks noChangeAspect="1"/>
          </p:cNvPicPr>
          <p:nvPr userDrawn="1"/>
        </p:nvPicPr>
        <p:blipFill rotWithShape="1">
          <a:blip r:embed="rId3"/>
          <a:srcRect l="34011" t="-5164" r="-14972" b="73693"/>
          <a:stretch/>
        </p:blipFill>
        <p:spPr>
          <a:xfrm>
            <a:off x="0" y="4681025"/>
            <a:ext cx="5223749" cy="2176977"/>
          </a:xfrm>
          <a:prstGeom prst="rect">
            <a:avLst/>
          </a:prstGeom>
          <a:ln w="12700">
            <a:miter lim="400000"/>
          </a:ln>
        </p:spPr>
      </p:pic>
      <p:sp>
        <p:nvSpPr>
          <p:cNvPr id="11" name="Body Level One…">
            <a:extLst>
              <a:ext uri="{FF2B5EF4-FFF2-40B4-BE49-F238E27FC236}">
                <a16:creationId xmlns:a16="http://schemas.microsoft.com/office/drawing/2014/main" id="{483CB89B-51C9-A270-F251-447E8DE9DB5A}"/>
              </a:ext>
            </a:extLst>
          </p:cNvPr>
          <p:cNvSpPr txBox="1">
            <a:spLocks noGrp="1"/>
          </p:cNvSpPr>
          <p:nvPr>
            <p:ph type="body" sz="half" idx="1" hasCustomPrompt="1"/>
          </p:nvPr>
        </p:nvSpPr>
        <p:spPr>
          <a:xfrm>
            <a:off x="970200" y="1386840"/>
            <a:ext cx="10407877" cy="4055315"/>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2691272961"/>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118519095"/>
      </p:ext>
    </p:extLst>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Title"/>
          <p:cNvSpPr txBox="1">
            <a:spLocks noGrp="1"/>
          </p:cNvSpPr>
          <p:nvPr>
            <p:ph type="title" hasCustomPrompt="1"/>
          </p:nvPr>
        </p:nvSpPr>
        <p:spPr>
          <a:xfrm>
            <a:off x="603253" y="539751"/>
            <a:ext cx="10985500" cy="71658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p>
            <a:r>
              <a:t>Slide Title</a:t>
            </a:r>
          </a:p>
        </p:txBody>
      </p:sp>
      <p:sp>
        <p:nvSpPr>
          <p:cNvPr id="3" name="Body Level One…"/>
          <p:cNvSpPr txBox="1">
            <a:spLocks noGrp="1"/>
          </p:cNvSpPr>
          <p:nvPr>
            <p:ph type="body" idx="1" hasCustomPrompt="1"/>
          </p:nvPr>
        </p:nvSpPr>
        <p:spPr>
          <a:xfrm>
            <a:off x="603253" y="2124254"/>
            <a:ext cx="10985500" cy="412800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p>
            <a:r>
              <a:t>Slide bullet text</a:t>
            </a:r>
          </a:p>
          <a:p>
            <a:pPr lvl="1"/>
            <a:endParaRPr/>
          </a:p>
          <a:p>
            <a:pPr lvl="2"/>
            <a:endParaRPr/>
          </a:p>
          <a:p>
            <a:pPr lvl="3"/>
            <a:endParaRPr/>
          </a:p>
          <a:p>
            <a:pPr lvl="4"/>
            <a:endParaRPr/>
          </a:p>
        </p:txBody>
      </p:sp>
      <p:sp>
        <p:nvSpPr>
          <p:cNvPr id="4" name="Slide Number"/>
          <p:cNvSpPr txBox="1">
            <a:spLocks noGrp="1"/>
          </p:cNvSpPr>
          <p:nvPr>
            <p:ph type="sldNum" sz="quarter" idx="2"/>
          </p:nvPr>
        </p:nvSpPr>
        <p:spPr>
          <a:xfrm>
            <a:off x="5966240" y="6486710"/>
            <a:ext cx="253274" cy="241092"/>
          </a:xfrm>
          <a:prstGeom prst="rect">
            <a:avLst/>
          </a:prstGeom>
          <a:ln w="12700">
            <a:miter lim="400000"/>
          </a:ln>
        </p:spPr>
        <p:txBody>
          <a:bodyPr wrap="none" lIns="50800" tIns="50800" rIns="50800" bIns="50800" anchor="b">
            <a:spAutoFit/>
          </a:bodyPr>
          <a:lstStyle>
            <a:lvl1pPr algn="ctr" defTabSz="292097">
              <a:lnSpc>
                <a:spcPct val="100000"/>
              </a:lnSpc>
              <a:spcBef>
                <a:spcPts val="0"/>
              </a:spcBef>
              <a:defRPr sz="900"/>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86" r:id="rId1"/>
    <p:sldLayoutId id="2147483697" r:id="rId2"/>
    <p:sldLayoutId id="2147483679" r:id="rId3"/>
    <p:sldLayoutId id="2147483678" r:id="rId4"/>
    <p:sldLayoutId id="2147483680" r:id="rId5"/>
    <p:sldLayoutId id="2147483682" r:id="rId6"/>
    <p:sldLayoutId id="2147483683" r:id="rId7"/>
    <p:sldLayoutId id="2147483684" r:id="rId8"/>
    <p:sldLayoutId id="2147483685" r:id="rId9"/>
    <p:sldLayoutId id="2147483687" r:id="rId10"/>
    <p:sldLayoutId id="2147483695" r:id="rId11"/>
    <p:sldLayoutId id="2147483696" r:id="rId12"/>
  </p:sldLayoutIdLst>
  <p:transition spd="med"/>
  <p:txStyles>
    <p:titleStyle>
      <a:lvl1pPr marL="0" marR="0" indent="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p:titleStyle>
    <p:bodyStyle>
      <a:lvl1pPr marL="30479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1pPr>
      <a:lvl2pPr marL="60959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389"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184"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1523981"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p:bodyStyle>
    <p:otherStyle>
      <a:lvl1pPr marL="0" marR="0" indent="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1pPr>
      <a:lvl2pPr marL="0" marR="0" indent="22859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2pPr>
      <a:lvl3pPr marL="0" marR="0" indent="457194"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3pPr>
      <a:lvl4pPr marL="0" marR="0" indent="685791"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4pPr>
      <a:lvl5pPr marL="0" marR="0" indent="914389"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5pPr>
      <a:lvl6pPr marL="0" marR="0" indent="1142986"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6pPr>
      <a:lvl7pPr marL="0" marR="0" indent="1371583"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7pPr>
      <a:lvl8pPr marL="0" marR="0" indent="160018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8pPr>
      <a:lvl9pPr marL="0" marR="0" indent="182877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9.xml"/><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0.xml"/><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1.xml"/><Relationship Id="rId1" Type="http://schemas.openxmlformats.org/officeDocument/2006/relationships/slideLayout" Target="../slideLayouts/slideLayout11.xml"/><Relationship Id="rId5" Type="http://schemas.openxmlformats.org/officeDocument/2006/relationships/image" Target="../media/image22.png"/><Relationship Id="rId4" Type="http://schemas.openxmlformats.org/officeDocument/2006/relationships/image" Target="../media/image21.png"/></Relationships>
</file>

<file path=ppt/slides/_rels/slide1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2.xml"/><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3.xml"/><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4.xml"/><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16.xml"/><Relationship Id="rId1" Type="http://schemas.openxmlformats.org/officeDocument/2006/relationships/slideLayout" Target="../slideLayouts/slideLayout1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1.xml"/></Relationships>
</file>

<file path=ppt/slides/_rels/slide1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8.xml"/><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9.xml"/><Relationship Id="rId1" Type="http://schemas.openxmlformats.org/officeDocument/2006/relationships/slideLayout" Target="../slideLayouts/slideLayout11.xml"/><Relationship Id="rId4" Type="http://schemas.openxmlformats.org/officeDocument/2006/relationships/hyperlink" Target="https://www.rtachicago.org/riders/accessible-transit?utm_source=chatgpt.com" TargetMode="External"/></Relationships>
</file>

<file path=ppt/slides/_rels/slide2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0.xml"/><Relationship Id="rId1" Type="http://schemas.openxmlformats.org/officeDocument/2006/relationships/slideLayout" Target="../slideLayouts/slideLayout11.xml"/></Relationships>
</file>

<file path=ppt/slides/_rels/slide2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1.xml"/><Relationship Id="rId1" Type="http://schemas.openxmlformats.org/officeDocument/2006/relationships/slideLayout" Target="../slideLayouts/slideLayout11.xml"/><Relationship Id="rId4" Type="http://schemas.openxmlformats.org/officeDocument/2006/relationships/image" Target="../media/image31.png"/></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1.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1.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1.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1.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1.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1.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1.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1.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1.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1.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1.xml"/></Relationships>
</file>

<file path=ppt/slides/_rels/slide38.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37.xml"/><Relationship Id="rId1" Type="http://schemas.openxmlformats.org/officeDocument/2006/relationships/slideLayout" Target="../slideLayouts/slideLayout11.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1.xml"/></Relationships>
</file>

<file path=ppt/slides/_rels/slide40.xml.rels><?xml version="1.0" encoding="UTF-8" standalone="yes"?>
<Relationships xmlns="http://schemas.openxmlformats.org/package/2006/relationships"><Relationship Id="rId3" Type="http://schemas.openxmlformats.org/officeDocument/2006/relationships/notesSlide" Target="../notesSlides/notesSlide39.xml"/><Relationship Id="rId2" Type="http://schemas.openxmlformats.org/officeDocument/2006/relationships/slideLayout" Target="../slideLayouts/slideLayout11.xml"/><Relationship Id="rId1" Type="http://schemas.openxmlformats.org/officeDocument/2006/relationships/video" Target="https://www.youtube.com/embed/m1oSkDSKnHw?feature=oembed" TargetMode="External"/><Relationship Id="rId4" Type="http://schemas.openxmlformats.org/officeDocument/2006/relationships/image" Target="../media/image33.jpeg"/></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1.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1.xml"/></Relationships>
</file>

<file path=ppt/slides/_rels/slide4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43.xml"/><Relationship Id="rId1" Type="http://schemas.openxmlformats.org/officeDocument/2006/relationships/slideLayout" Target="../slideLayouts/slideLayout11.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1.xml"/></Relationships>
</file>

<file path=ppt/slides/_rels/slide46.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45.xml"/><Relationship Id="rId1" Type="http://schemas.openxmlformats.org/officeDocument/2006/relationships/slideLayout" Target="../slideLayouts/slideLayout11.xml"/></Relationships>
</file>

<file path=ppt/slides/_rels/slide4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46.xml"/><Relationship Id="rId1" Type="http://schemas.openxmlformats.org/officeDocument/2006/relationships/slideLayout" Target="../slideLayouts/slideLayout11.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11.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5.xml"/><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7.xml"/><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1C577BB1-F0D5-136F-8660-1809927841BF}"/>
              </a:ext>
            </a:extLst>
          </p:cNvPr>
          <p:cNvSpPr txBox="1">
            <a:spLocks/>
          </p:cNvSpPr>
          <p:nvPr/>
        </p:nvSpPr>
        <p:spPr>
          <a:xfrm>
            <a:off x="908596" y="2090159"/>
            <a:ext cx="8910054" cy="137063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normAutofit/>
          </a:bodyPr>
          <a:lstStyle>
            <a:lvl1pPr marL="0" marR="0" indent="0" algn="ctr" defTabSz="1219154" rtl="0" latinLnBrk="0">
              <a:lnSpc>
                <a:spcPct val="80000"/>
              </a:lnSpc>
              <a:spcBef>
                <a:spcPts val="0"/>
              </a:spcBef>
              <a:spcAft>
                <a:spcPts val="0"/>
              </a:spcAft>
              <a:buClrTx/>
              <a:buSzTx/>
              <a:buFontTx/>
              <a:buNone/>
              <a:tabLst/>
              <a:defRPr sz="3600" b="1" i="0" u="none" strike="noStrike" cap="none" spc="-232" baseline="0">
                <a:solidFill>
                  <a:srgbClr val="F78722"/>
                </a:solidFill>
                <a:uFillTx/>
                <a:latin typeface="Montserrat Regular" panose="00000500000000000000" pitchFamily="2" charset="-18"/>
                <a:ea typeface="+mn-ea"/>
                <a:cs typeface="+mn-cs"/>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a:lstStyle>
          <a:p>
            <a:pPr hangingPunct="1"/>
            <a:r>
              <a:rPr lang="pl-PL" sz="4400" dirty="0">
                <a:latin typeface="Calibri" panose="020F0502020204030204" pitchFamily="34" charset="0"/>
                <a:ea typeface="Calibri" panose="020F0502020204030204" pitchFamily="34" charset="0"/>
                <a:cs typeface="Calibri" panose="020F0502020204030204" pitchFamily="34" charset="0"/>
              </a:rPr>
              <a:t>Transport Research and Analysis</a:t>
            </a:r>
          </a:p>
        </p:txBody>
      </p:sp>
      <p:sp>
        <p:nvSpPr>
          <p:cNvPr id="4" name="Google Shape;196;p1">
            <a:extLst>
              <a:ext uri="{FF2B5EF4-FFF2-40B4-BE49-F238E27FC236}">
                <a16:creationId xmlns:a16="http://schemas.microsoft.com/office/drawing/2014/main" id="{D933E597-F845-37FA-515B-A019549B3910}"/>
              </a:ext>
            </a:extLst>
          </p:cNvPr>
          <p:cNvSpPr txBox="1">
            <a:spLocks noGrp="1"/>
          </p:cNvSpPr>
          <p:nvPr>
            <p:ph type="body" idx="1"/>
          </p:nvPr>
        </p:nvSpPr>
        <p:spPr>
          <a:xfrm>
            <a:off x="767347" y="3907639"/>
            <a:ext cx="8898903" cy="573865"/>
          </a:xfrm>
          <a:prstGeom prst="rect">
            <a:avLst/>
          </a:prstGeom>
          <a:noFill/>
          <a:ln>
            <a:noFill/>
          </a:ln>
        </p:spPr>
        <p:txBody>
          <a:bodyPr spcFirstLastPara="1" wrap="square" lIns="50800" tIns="50800" rIns="50800" bIns="50800" anchor="t" anchorCtr="0">
            <a:noAutofit/>
          </a:bodyPr>
          <a:lstStyle/>
          <a:p>
            <a:pPr marL="0" lvl="0" indent="0" algn="l" rtl="0">
              <a:lnSpc>
                <a:spcPct val="100000"/>
              </a:lnSpc>
              <a:spcBef>
                <a:spcPts val="0"/>
              </a:spcBef>
              <a:spcAft>
                <a:spcPts val="0"/>
              </a:spcAft>
              <a:buClr>
                <a:srgbClr val="0070C0"/>
              </a:buClr>
              <a:buSzPts val="2000"/>
              <a:buFont typeface="Calibri"/>
              <a:buNone/>
            </a:pPr>
            <a:r>
              <a:rPr lang="en-US" dirty="0">
                <a:solidFill>
                  <a:srgbClr val="0070C0"/>
                </a:solidFill>
              </a:rPr>
              <a:t>Module 4: Sustainable Transport and Policy Analysis</a:t>
            </a:r>
          </a:p>
        </p:txBody>
      </p:sp>
      <p:sp>
        <p:nvSpPr>
          <p:cNvPr id="6" name="Google Shape;197;p1">
            <a:extLst>
              <a:ext uri="{FF2B5EF4-FFF2-40B4-BE49-F238E27FC236}">
                <a16:creationId xmlns:a16="http://schemas.microsoft.com/office/drawing/2014/main" id="{35258168-A38D-2819-65AD-729837FD33A2}"/>
              </a:ext>
            </a:extLst>
          </p:cNvPr>
          <p:cNvSpPr txBox="1"/>
          <p:nvPr/>
        </p:nvSpPr>
        <p:spPr>
          <a:xfrm>
            <a:off x="756196" y="4481504"/>
            <a:ext cx="8898903" cy="573865"/>
          </a:xfrm>
          <a:prstGeom prst="rect">
            <a:avLst/>
          </a:prstGeom>
          <a:noFill/>
          <a:ln>
            <a:noFill/>
          </a:ln>
        </p:spPr>
        <p:txBody>
          <a:bodyPr spcFirstLastPara="1" wrap="square" lIns="50800" tIns="50800" rIns="50800" bIns="50800" anchor="t" anchorCtr="0">
            <a:noAutofit/>
          </a:bodyPr>
          <a:lstStyle/>
          <a:p>
            <a:pPr lvl="0">
              <a:lnSpc>
                <a:spcPct val="100000"/>
              </a:lnSpc>
              <a:spcBef>
                <a:spcPts val="0"/>
              </a:spcBef>
              <a:buClr>
                <a:srgbClr val="0070C0"/>
              </a:buClr>
              <a:buSzPts val="2000"/>
            </a:pPr>
            <a:r>
              <a:rPr lang="en-US" sz="2000" b="1" dirty="0">
                <a:solidFill>
                  <a:srgbClr val="0070C0"/>
                </a:solidFill>
                <a:highlight>
                  <a:srgbClr val="FFFF00"/>
                </a:highlight>
                <a:latin typeface="Calibri"/>
                <a:ea typeface="Calibri"/>
                <a:cs typeface="Calibri"/>
                <a:sym typeface="Calibri"/>
              </a:rPr>
              <a:t>Lecture 19: Social Equity and Transport</a:t>
            </a:r>
          </a:p>
        </p:txBody>
      </p:sp>
    </p:spTree>
    <p:extLst>
      <p:ext uri="{BB962C8B-B14F-4D97-AF65-F5344CB8AC3E}">
        <p14:creationId xmlns:p14="http://schemas.microsoft.com/office/powerpoint/2010/main" val="1478447607"/>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84C38C-3E0C-1C55-F667-E67C1769FC64}"/>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B946D200-8916-384B-39C4-087DCF925F6B}"/>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b="1" dirty="0">
                <a:solidFill>
                  <a:sysClr val="windowText" lastClr="000000"/>
                </a:solidFill>
                <a:latin typeface="Arial"/>
                <a:cs typeface="Arial"/>
              </a:rPr>
              <a:t>1.0. </a:t>
            </a:r>
            <a:r>
              <a:rPr lang="en-US" b="1" dirty="0">
                <a:solidFill>
                  <a:sysClr val="windowText" lastClr="000000"/>
                </a:solidFill>
                <a:latin typeface="Arial"/>
                <a:cs typeface="Arial"/>
              </a:rPr>
              <a:t>Defining Social Equity in Transport</a:t>
            </a:r>
            <a:r>
              <a:rPr lang="en-GB" b="1" dirty="0">
                <a:solidFill>
                  <a:sysClr val="windowText" lastClr="000000"/>
                </a:solidFill>
                <a:latin typeface="Arial"/>
                <a:cs typeface="Arial"/>
              </a:rPr>
              <a:t>.</a:t>
            </a:r>
          </a:p>
        </p:txBody>
      </p:sp>
      <p:sp>
        <p:nvSpPr>
          <p:cNvPr id="11" name="object 2">
            <a:extLst>
              <a:ext uri="{FF2B5EF4-FFF2-40B4-BE49-F238E27FC236}">
                <a16:creationId xmlns:a16="http://schemas.microsoft.com/office/drawing/2014/main" id="{55D9F233-CB29-47D3-DA47-094D911887D2}"/>
              </a:ext>
            </a:extLst>
          </p:cNvPr>
          <p:cNvSpPr txBox="1">
            <a:spLocks noGrp="1"/>
          </p:cNvSpPr>
          <p:nvPr>
            <p:ph type="title"/>
          </p:nvPr>
        </p:nvSpPr>
        <p:spPr>
          <a:xfrm>
            <a:off x="726468" y="493611"/>
            <a:ext cx="4281467" cy="319328"/>
          </a:xfrm>
          <a:prstGeom prst="rect">
            <a:avLst/>
          </a:prstGeom>
          <a:solidFill>
            <a:srgbClr val="FD001F"/>
          </a:solidFill>
        </p:spPr>
        <p:txBody>
          <a:bodyPr vert="horz" wrap="square" lIns="0" tIns="16329" rIns="0" bIns="0" rtlCol="0" anchor="ctr">
            <a:spAutoFit/>
          </a:bodyPr>
          <a:lstStyle/>
          <a:p>
            <a:pPr marL="22043">
              <a:spcBef>
                <a:spcPts val="129"/>
              </a:spcBef>
            </a:pPr>
            <a:r>
              <a:rPr lang="en-GB" sz="2400" b="1" dirty="0">
                <a:solidFill>
                  <a:schemeClr val="bg1"/>
                </a:solidFill>
              </a:rPr>
              <a:t>01. </a:t>
            </a:r>
            <a:r>
              <a:rPr lang="en-US" sz="2400" b="1" dirty="0">
                <a:solidFill>
                  <a:schemeClr val="bg1"/>
                </a:solidFill>
              </a:rPr>
              <a:t>Foundations of Transport Equity</a:t>
            </a:r>
            <a:endParaRPr lang="en-GB" sz="2400" b="1" dirty="0">
              <a:solidFill>
                <a:schemeClr val="bg1"/>
              </a:solidFill>
            </a:endParaRPr>
          </a:p>
        </p:txBody>
      </p:sp>
      <p:pic>
        <p:nvPicPr>
          <p:cNvPr id="6" name="Google Shape;341;p3">
            <a:extLst>
              <a:ext uri="{FF2B5EF4-FFF2-40B4-BE49-F238E27FC236}">
                <a16:creationId xmlns:a16="http://schemas.microsoft.com/office/drawing/2014/main" id="{2B078ACB-5E50-51B5-6AA7-16C122EA255A}"/>
              </a:ext>
            </a:extLst>
          </p:cNvPr>
          <p:cNvPicPr preferRelativeResize="0"/>
          <p:nvPr/>
        </p:nvPicPr>
        <p:blipFill rotWithShape="1">
          <a:blip r:embed="rId3">
            <a:alphaModFix/>
          </a:blip>
          <a:srcRect/>
          <a:stretch/>
        </p:blipFill>
        <p:spPr>
          <a:xfrm>
            <a:off x="1638400" y="3631643"/>
            <a:ext cx="8915200" cy="2566125"/>
          </a:xfrm>
          <a:prstGeom prst="rect">
            <a:avLst/>
          </a:prstGeom>
          <a:noFill/>
          <a:ln>
            <a:noFill/>
          </a:ln>
        </p:spPr>
      </p:pic>
      <p:sp>
        <p:nvSpPr>
          <p:cNvPr id="8" name="Content Placeholder 2">
            <a:extLst>
              <a:ext uri="{FF2B5EF4-FFF2-40B4-BE49-F238E27FC236}">
                <a16:creationId xmlns:a16="http://schemas.microsoft.com/office/drawing/2014/main" id="{CE98B044-58D5-7F1A-A50E-FD90EA1B1CA7}"/>
              </a:ext>
            </a:extLst>
          </p:cNvPr>
          <p:cNvSpPr txBox="1">
            <a:spLocks/>
          </p:cNvSpPr>
          <p:nvPr/>
        </p:nvSpPr>
        <p:spPr>
          <a:xfrm>
            <a:off x="726468" y="1539562"/>
            <a:ext cx="10725152" cy="2092081"/>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defRPr/>
            </a:pPr>
            <a:r>
              <a:rPr kumimoji="0" lang="en-US" sz="2000" b="1" i="0" u="none" strike="noStrike" kern="1200" cap="none" spc="0" normalizeH="0" baseline="0" noProof="0" dirty="0">
                <a:ln>
                  <a:noFill/>
                </a:ln>
                <a:solidFill>
                  <a:sysClr val="windowText" lastClr="000000"/>
                </a:solidFill>
                <a:effectLst/>
                <a:uLnTx/>
                <a:uFillTx/>
                <a:ea typeface="+mn-ea"/>
                <a:cs typeface="+mn-cs"/>
              </a:rPr>
              <a:t>What is Social Equity in Transport?</a:t>
            </a:r>
          </a:p>
          <a:p>
            <a:pPr lvl="1">
              <a:buFont typeface="Courier New" panose="02070309020205020404" pitchFamily="49" charset="0"/>
              <a:buChar char="o"/>
              <a:defRPr/>
            </a:pPr>
            <a:r>
              <a:rPr kumimoji="0" lang="en-US" sz="2000" i="0" u="none" strike="noStrike" kern="1200" cap="none" spc="0" normalizeH="0" baseline="0" noProof="0" dirty="0">
                <a:ln>
                  <a:noFill/>
                </a:ln>
                <a:solidFill>
                  <a:sysClr val="windowText" lastClr="000000"/>
                </a:solidFill>
                <a:effectLst/>
                <a:uLnTx/>
                <a:uFillTx/>
                <a:ea typeface="+mn-ea"/>
                <a:cs typeface="+mn-cs"/>
              </a:rPr>
              <a:t>Social equity means that the </a:t>
            </a:r>
            <a:r>
              <a:rPr kumimoji="0" lang="en-US" sz="2000" b="1" i="0" u="none" strike="noStrike" kern="1200" cap="none" spc="0" normalizeH="0" baseline="0" noProof="0" dirty="0">
                <a:ln>
                  <a:noFill/>
                </a:ln>
                <a:solidFill>
                  <a:sysClr val="windowText" lastClr="000000"/>
                </a:solidFill>
                <a:effectLst/>
                <a:uLnTx/>
                <a:uFillTx/>
                <a:ea typeface="+mn-ea"/>
                <a:cs typeface="+mn-cs"/>
              </a:rPr>
              <a:t>benefits</a:t>
            </a:r>
            <a:r>
              <a:rPr kumimoji="0" lang="en-US" sz="2000" i="0" u="none" strike="noStrike" kern="1200" cap="none" spc="0" normalizeH="0" baseline="0" noProof="0" dirty="0">
                <a:ln>
                  <a:noFill/>
                </a:ln>
                <a:solidFill>
                  <a:sysClr val="windowText" lastClr="000000"/>
                </a:solidFill>
                <a:effectLst/>
                <a:uLnTx/>
                <a:uFillTx/>
                <a:ea typeface="+mn-ea"/>
                <a:cs typeface="+mn-cs"/>
              </a:rPr>
              <a:t> (like access to jobs) and </a:t>
            </a:r>
            <a:r>
              <a:rPr kumimoji="0" lang="en-US" sz="2000" b="1" i="0" u="none" strike="noStrike" kern="1200" cap="none" spc="0" normalizeH="0" baseline="0" noProof="0" dirty="0">
                <a:ln>
                  <a:noFill/>
                </a:ln>
                <a:solidFill>
                  <a:sysClr val="windowText" lastClr="000000"/>
                </a:solidFill>
                <a:effectLst/>
                <a:uLnTx/>
                <a:uFillTx/>
                <a:ea typeface="+mn-ea"/>
                <a:cs typeface="+mn-cs"/>
              </a:rPr>
              <a:t>costs</a:t>
            </a:r>
            <a:r>
              <a:rPr kumimoji="0" lang="en-US" sz="2000" i="0" u="none" strike="noStrike" kern="1200" cap="none" spc="0" normalizeH="0" baseline="0" noProof="0" dirty="0">
                <a:ln>
                  <a:noFill/>
                </a:ln>
                <a:solidFill>
                  <a:sysClr val="windowText" lastClr="000000"/>
                </a:solidFill>
                <a:effectLst/>
                <a:uLnTx/>
                <a:uFillTx/>
                <a:ea typeface="+mn-ea"/>
                <a:cs typeface="+mn-cs"/>
              </a:rPr>
              <a:t> (like air pollution or displacement) of mobility systems are </a:t>
            </a:r>
            <a:r>
              <a:rPr kumimoji="0" lang="en-US" sz="2000" b="1" i="0" u="none" strike="noStrike" kern="1200" cap="none" spc="0" normalizeH="0" baseline="0" noProof="0" dirty="0">
                <a:ln>
                  <a:noFill/>
                </a:ln>
                <a:solidFill>
                  <a:sysClr val="windowText" lastClr="000000"/>
                </a:solidFill>
                <a:effectLst/>
                <a:uLnTx/>
                <a:uFillTx/>
                <a:ea typeface="+mn-ea"/>
                <a:cs typeface="+mn-cs"/>
              </a:rPr>
              <a:t>distributed fairly</a:t>
            </a:r>
            <a:r>
              <a:rPr kumimoji="0" lang="en-US" sz="2000" i="0" u="none" strike="noStrike" kern="1200" cap="none" spc="0" normalizeH="0" baseline="0" noProof="0" dirty="0">
                <a:ln>
                  <a:noFill/>
                </a:ln>
                <a:solidFill>
                  <a:sysClr val="windowText" lastClr="000000"/>
                </a:solidFill>
                <a:effectLst/>
                <a:uLnTx/>
                <a:uFillTx/>
                <a:ea typeface="+mn-ea"/>
                <a:cs typeface="+mn-cs"/>
              </a:rPr>
              <a:t> across all segments of society.</a:t>
            </a:r>
          </a:p>
          <a:p>
            <a:pPr marL="0" indent="0">
              <a:buNone/>
              <a:defRPr/>
            </a:pPr>
            <a:r>
              <a:rPr kumimoji="0" lang="en-US" sz="2000" b="1" i="0" u="none" strike="noStrike" kern="1200" cap="none" spc="0" normalizeH="0" baseline="0" noProof="0" dirty="0">
                <a:ln>
                  <a:noFill/>
                </a:ln>
                <a:solidFill>
                  <a:sysClr val="windowText" lastClr="000000"/>
                </a:solidFill>
                <a:effectLst/>
                <a:uLnTx/>
                <a:uFillTx/>
                <a:ea typeface="+mn-ea"/>
                <a:cs typeface="+mn-cs"/>
              </a:rPr>
              <a:t>Core Principle</a:t>
            </a:r>
            <a:r>
              <a:rPr kumimoji="0" lang="en-US" sz="2000" i="0" u="none" strike="noStrike" kern="1200" cap="none" spc="0" normalizeH="0" baseline="0" noProof="0" dirty="0">
                <a:ln>
                  <a:noFill/>
                </a:ln>
                <a:solidFill>
                  <a:sysClr val="windowText" lastClr="000000"/>
                </a:solidFill>
                <a:effectLst/>
                <a:uLnTx/>
                <a:uFillTx/>
                <a:ea typeface="+mn-ea"/>
                <a:cs typeface="+mn-cs"/>
              </a:rPr>
              <a:t>:</a:t>
            </a:r>
          </a:p>
          <a:p>
            <a:pPr lvl="1">
              <a:buFont typeface="Courier New" panose="02070309020205020404" pitchFamily="49" charset="0"/>
              <a:buChar char="o"/>
              <a:defRPr/>
            </a:pPr>
            <a:r>
              <a:rPr kumimoji="0" lang="en-US" sz="2000" i="0" u="none" strike="noStrike" kern="1200" cap="none" spc="0" normalizeH="0" baseline="0" noProof="0" dirty="0">
                <a:ln>
                  <a:noFill/>
                </a:ln>
                <a:solidFill>
                  <a:sysClr val="windowText" lastClr="000000"/>
                </a:solidFill>
                <a:effectLst/>
                <a:uLnTx/>
                <a:uFillTx/>
                <a:ea typeface="+mn-ea"/>
                <a:cs typeface="+mn-cs"/>
              </a:rPr>
              <a:t>Every individual deserves equitable access to affordable, reliable, and safe transportation, regardless of their income, gender, race, ability, or geographic location.</a:t>
            </a:r>
          </a:p>
        </p:txBody>
      </p:sp>
    </p:spTree>
    <p:extLst>
      <p:ext uri="{BB962C8B-B14F-4D97-AF65-F5344CB8AC3E}">
        <p14:creationId xmlns:p14="http://schemas.microsoft.com/office/powerpoint/2010/main" val="268846553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AFF792-C44E-6A9B-676E-41FE8AED406E}"/>
            </a:ext>
          </a:extLst>
        </p:cNvPr>
        <p:cNvGrpSpPr/>
        <p:nvPr/>
      </p:nvGrpSpPr>
      <p:grpSpPr>
        <a:xfrm>
          <a:off x="0" y="0"/>
          <a:ext cx="0" cy="0"/>
          <a:chOff x="0" y="0"/>
          <a:chExt cx="0" cy="0"/>
        </a:xfrm>
      </p:grpSpPr>
      <p:sp>
        <p:nvSpPr>
          <p:cNvPr id="20" name="Content Placeholder 2">
            <a:extLst>
              <a:ext uri="{FF2B5EF4-FFF2-40B4-BE49-F238E27FC236}">
                <a16:creationId xmlns:a16="http://schemas.microsoft.com/office/drawing/2014/main" id="{50C37CD6-66EC-80A0-54F2-450E766E6A96}"/>
              </a:ext>
            </a:extLst>
          </p:cNvPr>
          <p:cNvSpPr txBox="1">
            <a:spLocks/>
          </p:cNvSpPr>
          <p:nvPr/>
        </p:nvSpPr>
        <p:spPr>
          <a:xfrm>
            <a:off x="726466" y="1539562"/>
            <a:ext cx="10677443" cy="1798562"/>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defRPr/>
            </a:pPr>
            <a:r>
              <a:rPr kumimoji="0" lang="en-US" sz="2000" i="0" u="none" strike="noStrike" kern="1200" cap="none" spc="0" normalizeH="0" baseline="0" noProof="0" dirty="0">
                <a:ln>
                  <a:noFill/>
                </a:ln>
                <a:solidFill>
                  <a:sysClr val="windowText" lastClr="000000"/>
                </a:solidFill>
                <a:effectLst/>
                <a:uLnTx/>
                <a:uFillTx/>
                <a:ea typeface="+mn-ea"/>
                <a:cs typeface="+mn-cs"/>
              </a:rPr>
              <a:t>To apply the principle of fairness, we use two key lenses:</a:t>
            </a:r>
          </a:p>
          <a:p>
            <a:pPr marL="0" indent="0">
              <a:buNone/>
              <a:defRPr/>
            </a:pPr>
            <a:r>
              <a:rPr kumimoji="0" lang="en-US" sz="2000" b="1" i="0" u="none" strike="noStrike" kern="1200" cap="none" spc="0" normalizeH="0" baseline="0" noProof="0" dirty="0">
                <a:ln>
                  <a:noFill/>
                </a:ln>
                <a:solidFill>
                  <a:sysClr val="windowText" lastClr="000000"/>
                </a:solidFill>
                <a:effectLst/>
                <a:uLnTx/>
                <a:uFillTx/>
                <a:ea typeface="+mn-ea"/>
                <a:cs typeface="+mn-cs"/>
              </a:rPr>
              <a:t>Horizontal Equity (Equal Treatment)</a:t>
            </a:r>
            <a:r>
              <a:rPr kumimoji="0" lang="en-US" sz="2000" i="0" u="none" strike="noStrike" kern="1200" cap="none" spc="0" normalizeH="0" baseline="0" noProof="0" dirty="0">
                <a:ln>
                  <a:noFill/>
                </a:ln>
                <a:solidFill>
                  <a:sysClr val="windowText" lastClr="000000"/>
                </a:solidFill>
                <a:effectLst/>
                <a:uLnTx/>
                <a:uFillTx/>
                <a:ea typeface="+mn-ea"/>
                <a:cs typeface="+mn-cs"/>
              </a:rPr>
              <a:t>:</a:t>
            </a:r>
          </a:p>
          <a:p>
            <a:pPr lvl="1">
              <a:buFont typeface="Courier New" panose="02070309020205020404" pitchFamily="49" charset="0"/>
              <a:buChar char="o"/>
              <a:defRPr/>
            </a:pPr>
            <a:r>
              <a:rPr kumimoji="0" lang="en-US" sz="2000" b="1" i="0" u="none" strike="noStrike" kern="1200" cap="none" spc="0" normalizeH="0" baseline="0" noProof="0" dirty="0">
                <a:ln>
                  <a:noFill/>
                </a:ln>
                <a:solidFill>
                  <a:sysClr val="windowText" lastClr="000000"/>
                </a:solidFill>
                <a:effectLst/>
                <a:uLnTx/>
                <a:uFillTx/>
                <a:ea typeface="+mn-ea"/>
                <a:cs typeface="+mn-cs"/>
              </a:rPr>
              <a:t>Principle</a:t>
            </a:r>
            <a:r>
              <a:rPr kumimoji="0" lang="en-US" sz="2000" i="0" u="none" strike="noStrike" kern="1200" cap="none" spc="0" normalizeH="0" baseline="0" noProof="0" dirty="0">
                <a:ln>
                  <a:noFill/>
                </a:ln>
                <a:solidFill>
                  <a:sysClr val="windowText" lastClr="000000"/>
                </a:solidFill>
                <a:effectLst/>
                <a:uLnTx/>
                <a:uFillTx/>
                <a:ea typeface="+mn-ea"/>
                <a:cs typeface="+mn-cs"/>
              </a:rPr>
              <a:t>: Treating individuals in similar situations in the same way.</a:t>
            </a:r>
          </a:p>
          <a:p>
            <a:pPr lvl="1">
              <a:buFont typeface="Courier New" panose="02070309020205020404" pitchFamily="49" charset="0"/>
              <a:buChar char="o"/>
              <a:defRPr/>
            </a:pPr>
            <a:r>
              <a:rPr kumimoji="0" lang="en-US" sz="2000" b="1" i="0" u="none" strike="noStrike" kern="1200" cap="none" spc="0" normalizeH="0" baseline="0" noProof="0" dirty="0">
                <a:ln>
                  <a:noFill/>
                </a:ln>
                <a:solidFill>
                  <a:sysClr val="windowText" lastClr="000000"/>
                </a:solidFill>
                <a:effectLst/>
                <a:uLnTx/>
                <a:uFillTx/>
                <a:ea typeface="+mn-ea"/>
                <a:cs typeface="+mn-cs"/>
              </a:rPr>
              <a:t>Example</a:t>
            </a:r>
            <a:r>
              <a:rPr kumimoji="0" lang="en-US" sz="2000" i="0" u="none" strike="noStrike" kern="1200" cap="none" spc="0" normalizeH="0" baseline="0" noProof="0" dirty="0">
                <a:ln>
                  <a:noFill/>
                </a:ln>
                <a:solidFill>
                  <a:sysClr val="windowText" lastClr="000000"/>
                </a:solidFill>
                <a:effectLst/>
                <a:uLnTx/>
                <a:uFillTx/>
                <a:ea typeface="+mn-ea"/>
                <a:cs typeface="+mn-cs"/>
              </a:rPr>
              <a:t>: Ensuring all neighborhoods with a similar population density have a bus stop within a reasonable walking distance (e.g., 400 meters).</a:t>
            </a:r>
          </a:p>
        </p:txBody>
      </p:sp>
      <p:sp>
        <p:nvSpPr>
          <p:cNvPr id="6" name="object 3">
            <a:extLst>
              <a:ext uri="{FF2B5EF4-FFF2-40B4-BE49-F238E27FC236}">
                <a16:creationId xmlns:a16="http://schemas.microsoft.com/office/drawing/2014/main" id="{0EB232CF-E18B-0E95-2665-149F92A3A7F1}"/>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1.1. Two Lenses of Equity: Horizontal vs. Vertical</a:t>
            </a:r>
            <a:endParaRPr lang="en-GB" b="1" dirty="0">
              <a:solidFill>
                <a:sysClr val="windowText" lastClr="000000"/>
              </a:solidFill>
              <a:latin typeface="Arial"/>
              <a:cs typeface="Arial"/>
            </a:endParaRPr>
          </a:p>
        </p:txBody>
      </p:sp>
      <p:sp>
        <p:nvSpPr>
          <p:cNvPr id="8" name="Content Placeholder 2">
            <a:extLst>
              <a:ext uri="{FF2B5EF4-FFF2-40B4-BE49-F238E27FC236}">
                <a16:creationId xmlns:a16="http://schemas.microsoft.com/office/drawing/2014/main" id="{D5F9A31F-F113-12BA-6D88-37657065DE77}"/>
              </a:ext>
            </a:extLst>
          </p:cNvPr>
          <p:cNvSpPr txBox="1">
            <a:spLocks/>
          </p:cNvSpPr>
          <p:nvPr/>
        </p:nvSpPr>
        <p:spPr>
          <a:xfrm>
            <a:off x="726466" y="3429000"/>
            <a:ext cx="6142167" cy="2344479"/>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defRPr/>
            </a:pPr>
            <a:r>
              <a:rPr kumimoji="0" lang="en-US" sz="2000" b="1" i="0" u="none" strike="noStrike" kern="1200" cap="none" spc="0" normalizeH="0" baseline="0" noProof="0" dirty="0">
                <a:ln>
                  <a:noFill/>
                </a:ln>
                <a:solidFill>
                  <a:sysClr val="windowText" lastClr="000000"/>
                </a:solidFill>
                <a:effectLst/>
                <a:uLnTx/>
                <a:uFillTx/>
                <a:ea typeface="+mn-ea"/>
                <a:cs typeface="+mn-cs"/>
              </a:rPr>
              <a:t>Vertical Equity (Fair Treatment)</a:t>
            </a:r>
            <a:r>
              <a:rPr kumimoji="0" lang="en-US" sz="2000" i="0" u="none" strike="noStrike" kern="1200" cap="none" spc="0" normalizeH="0" baseline="0" noProof="0" dirty="0">
                <a:ln>
                  <a:noFill/>
                </a:ln>
                <a:solidFill>
                  <a:sysClr val="windowText" lastClr="000000"/>
                </a:solidFill>
                <a:effectLst/>
                <a:uLnTx/>
                <a:uFillTx/>
                <a:ea typeface="+mn-ea"/>
                <a:cs typeface="+mn-cs"/>
              </a:rPr>
              <a:t>:</a:t>
            </a:r>
          </a:p>
          <a:p>
            <a:pPr lvl="1">
              <a:buFont typeface="Courier New" panose="02070309020205020404" pitchFamily="49" charset="0"/>
              <a:buChar char="o"/>
              <a:defRPr/>
            </a:pPr>
            <a:r>
              <a:rPr kumimoji="0" lang="en-US" sz="2000" b="1" i="0" u="none" strike="noStrike" kern="1200" cap="none" spc="0" normalizeH="0" baseline="0" noProof="0" dirty="0">
                <a:ln>
                  <a:noFill/>
                </a:ln>
                <a:solidFill>
                  <a:sysClr val="windowText" lastClr="000000"/>
                </a:solidFill>
                <a:effectLst/>
                <a:uLnTx/>
                <a:uFillTx/>
                <a:ea typeface="+mn-ea"/>
                <a:cs typeface="+mn-cs"/>
              </a:rPr>
              <a:t>Principle</a:t>
            </a:r>
            <a:r>
              <a:rPr kumimoji="0" lang="en-US" sz="2000" i="0" u="none" strike="noStrike" kern="1200" cap="none" spc="0" normalizeH="0" baseline="0" noProof="0" dirty="0">
                <a:ln>
                  <a:noFill/>
                </a:ln>
                <a:solidFill>
                  <a:sysClr val="windowText" lastClr="000000"/>
                </a:solidFill>
                <a:effectLst/>
                <a:uLnTx/>
                <a:uFillTx/>
                <a:ea typeface="+mn-ea"/>
                <a:cs typeface="+mn-cs"/>
              </a:rPr>
              <a:t>: Treating individuals in different situations differently to address disadvantages and create fairer outcomes.</a:t>
            </a:r>
          </a:p>
          <a:p>
            <a:pPr lvl="1">
              <a:buFont typeface="Courier New" panose="02070309020205020404" pitchFamily="49" charset="0"/>
              <a:buChar char="o"/>
              <a:defRPr/>
            </a:pPr>
            <a:r>
              <a:rPr kumimoji="0" lang="en-US" sz="2000" b="1" i="0" u="none" strike="noStrike" kern="1200" cap="none" spc="0" normalizeH="0" baseline="0" noProof="0" dirty="0">
                <a:ln>
                  <a:noFill/>
                </a:ln>
                <a:solidFill>
                  <a:sysClr val="windowText" lastClr="000000"/>
                </a:solidFill>
                <a:effectLst/>
                <a:uLnTx/>
                <a:uFillTx/>
                <a:ea typeface="+mn-ea"/>
                <a:cs typeface="+mn-cs"/>
              </a:rPr>
              <a:t>Example</a:t>
            </a:r>
            <a:r>
              <a:rPr kumimoji="0" lang="en-US" sz="2000" i="0" u="none" strike="noStrike" kern="1200" cap="none" spc="0" normalizeH="0" baseline="0" noProof="0" dirty="0">
                <a:ln>
                  <a:noFill/>
                </a:ln>
                <a:solidFill>
                  <a:sysClr val="windowText" lastClr="000000"/>
                </a:solidFill>
                <a:effectLst/>
                <a:uLnTx/>
                <a:uFillTx/>
                <a:ea typeface="+mn-ea"/>
                <a:cs typeface="+mn-cs"/>
              </a:rPr>
              <a:t>: Providing subsidized or free transit fares for low-income riders to ensure the service is affordable for them.</a:t>
            </a:r>
          </a:p>
        </p:txBody>
      </p:sp>
      <p:sp>
        <p:nvSpPr>
          <p:cNvPr id="5" name="object 2">
            <a:extLst>
              <a:ext uri="{FF2B5EF4-FFF2-40B4-BE49-F238E27FC236}">
                <a16:creationId xmlns:a16="http://schemas.microsoft.com/office/drawing/2014/main" id="{81253B1B-9B68-B83E-7F97-C0208E8BEB1B}"/>
              </a:ext>
            </a:extLst>
          </p:cNvPr>
          <p:cNvSpPr txBox="1">
            <a:spLocks noGrp="1"/>
          </p:cNvSpPr>
          <p:nvPr>
            <p:ph type="title"/>
          </p:nvPr>
        </p:nvSpPr>
        <p:spPr>
          <a:xfrm>
            <a:off x="726468" y="493611"/>
            <a:ext cx="4281467" cy="319328"/>
          </a:xfrm>
          <a:prstGeom prst="rect">
            <a:avLst/>
          </a:prstGeom>
          <a:solidFill>
            <a:srgbClr val="FD001F"/>
          </a:solidFill>
        </p:spPr>
        <p:txBody>
          <a:bodyPr vert="horz" wrap="square" lIns="0" tIns="16329" rIns="0" bIns="0" rtlCol="0" anchor="ctr">
            <a:spAutoFit/>
          </a:bodyPr>
          <a:lstStyle/>
          <a:p>
            <a:pPr marL="22043">
              <a:spcBef>
                <a:spcPts val="129"/>
              </a:spcBef>
            </a:pPr>
            <a:r>
              <a:rPr lang="en-GB" sz="2400" b="1" dirty="0">
                <a:solidFill>
                  <a:schemeClr val="bg1"/>
                </a:solidFill>
              </a:rPr>
              <a:t>01. </a:t>
            </a:r>
            <a:r>
              <a:rPr lang="en-US" sz="2400" b="1" dirty="0">
                <a:solidFill>
                  <a:schemeClr val="bg1"/>
                </a:solidFill>
              </a:rPr>
              <a:t>Foundations of Transport Equity</a:t>
            </a:r>
            <a:endParaRPr lang="en-GB" sz="2400" b="1" dirty="0">
              <a:solidFill>
                <a:schemeClr val="bg1"/>
              </a:solidFill>
            </a:endParaRPr>
          </a:p>
        </p:txBody>
      </p:sp>
      <p:pic>
        <p:nvPicPr>
          <p:cNvPr id="2050" name="Picture 2">
            <a:extLst>
              <a:ext uri="{FF2B5EF4-FFF2-40B4-BE49-F238E27FC236}">
                <a16:creationId xmlns:a16="http://schemas.microsoft.com/office/drawing/2014/main" id="{81A62F9E-CD57-826F-B7ED-6C61B38DE5E2}"/>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3435" t="36279" r="4006" b="17675"/>
          <a:stretch>
            <a:fillRect/>
          </a:stretch>
        </p:blipFill>
        <p:spPr bwMode="auto">
          <a:xfrm>
            <a:off x="6870999" y="3429000"/>
            <a:ext cx="4532910" cy="22550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7082204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418A58-1C2B-F57C-E203-836669707A89}"/>
            </a:ext>
          </a:extLst>
        </p:cNvPr>
        <p:cNvGrpSpPr/>
        <p:nvPr/>
      </p:nvGrpSpPr>
      <p:grpSpPr>
        <a:xfrm>
          <a:off x="0" y="0"/>
          <a:ext cx="0" cy="0"/>
          <a:chOff x="0" y="0"/>
          <a:chExt cx="0" cy="0"/>
        </a:xfrm>
      </p:grpSpPr>
      <p:sp>
        <p:nvSpPr>
          <p:cNvPr id="20" name="Content Placeholder 2">
            <a:extLst>
              <a:ext uri="{FF2B5EF4-FFF2-40B4-BE49-F238E27FC236}">
                <a16:creationId xmlns:a16="http://schemas.microsoft.com/office/drawing/2014/main" id="{F077CFED-9BB5-2CF8-2BD6-22F5EB36E620}"/>
              </a:ext>
            </a:extLst>
          </p:cNvPr>
          <p:cNvSpPr txBox="1">
            <a:spLocks/>
          </p:cNvSpPr>
          <p:nvPr/>
        </p:nvSpPr>
        <p:spPr>
          <a:xfrm>
            <a:off x="726467" y="1539560"/>
            <a:ext cx="10725151" cy="168210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defRPr/>
            </a:pPr>
            <a:r>
              <a:rPr kumimoji="0" lang="en-US" sz="2000" i="0" u="none" strike="noStrike" kern="1200" cap="none" spc="0" normalizeH="0" baseline="0" noProof="0" dirty="0">
                <a:ln>
                  <a:noFill/>
                </a:ln>
                <a:solidFill>
                  <a:sysClr val="windowText" lastClr="000000"/>
                </a:solidFill>
                <a:effectLst/>
                <a:uLnTx/>
                <a:uFillTx/>
                <a:ea typeface="+mn-ea"/>
                <a:cs typeface="+mn-cs"/>
              </a:rPr>
              <a:t>Mobility is about movement. Accessibility is about opportunity.</a:t>
            </a:r>
          </a:p>
          <a:p>
            <a:pPr marL="0" indent="0">
              <a:lnSpc>
                <a:spcPct val="100000"/>
              </a:lnSpc>
              <a:buNone/>
              <a:defRPr/>
            </a:pPr>
            <a:r>
              <a:rPr kumimoji="0" lang="en-US" sz="2000" b="1" i="0" u="none" strike="noStrike" kern="1200" cap="none" spc="0" normalizeH="0" baseline="0" noProof="0" dirty="0">
                <a:ln>
                  <a:noFill/>
                </a:ln>
                <a:solidFill>
                  <a:sysClr val="windowText" lastClr="000000"/>
                </a:solidFill>
                <a:effectLst/>
                <a:uLnTx/>
                <a:uFillTx/>
                <a:ea typeface="+mn-ea"/>
                <a:cs typeface="+mn-cs"/>
              </a:rPr>
              <a:t>Mobility</a:t>
            </a:r>
            <a:r>
              <a:rPr kumimoji="0" lang="en-US" sz="2000" i="0" u="none" strike="noStrike" kern="1200" cap="none" spc="0" normalizeH="0" baseline="0" noProof="0" dirty="0">
                <a:ln>
                  <a:noFill/>
                </a:ln>
                <a:solidFill>
                  <a:sysClr val="windowText" lastClr="000000"/>
                </a:solidFill>
                <a:effectLst/>
                <a:uLnTx/>
                <a:uFillTx/>
                <a:ea typeface="+mn-ea"/>
                <a:cs typeface="+mn-cs"/>
              </a:rPr>
              <a:t>:</a:t>
            </a:r>
          </a:p>
          <a:p>
            <a:pPr lvl="1">
              <a:lnSpc>
                <a:spcPct val="100000"/>
              </a:lnSpc>
              <a:buFont typeface="Courier New" panose="02070309020205020404" pitchFamily="49" charset="0"/>
              <a:buChar char="o"/>
              <a:defRPr/>
            </a:pPr>
            <a:r>
              <a:rPr kumimoji="0" lang="en-US" sz="2000" i="0" u="none" strike="noStrike" kern="1200" cap="none" spc="0" normalizeH="0" baseline="0" noProof="0" dirty="0">
                <a:ln>
                  <a:noFill/>
                </a:ln>
                <a:solidFill>
                  <a:sysClr val="windowText" lastClr="000000"/>
                </a:solidFill>
                <a:effectLst/>
                <a:uLnTx/>
                <a:uFillTx/>
                <a:ea typeface="+mn-ea"/>
                <a:cs typeface="+mn-cs"/>
              </a:rPr>
              <a:t>Refers to the movement of people or vehicles.</a:t>
            </a:r>
          </a:p>
          <a:p>
            <a:pPr lvl="1">
              <a:lnSpc>
                <a:spcPct val="100000"/>
              </a:lnSpc>
              <a:buFont typeface="Courier New" panose="02070309020205020404" pitchFamily="49" charset="0"/>
              <a:buChar char="o"/>
              <a:defRPr/>
            </a:pPr>
            <a:r>
              <a:rPr kumimoji="0" lang="en-US" sz="2000" i="0" u="none" strike="noStrike" kern="1200" cap="none" spc="0" normalizeH="0" baseline="0" noProof="0" dirty="0">
                <a:ln>
                  <a:noFill/>
                </a:ln>
                <a:solidFill>
                  <a:sysClr val="windowText" lastClr="000000"/>
                </a:solidFill>
                <a:effectLst/>
                <a:uLnTx/>
                <a:uFillTx/>
                <a:ea typeface="+mn-ea"/>
                <a:cs typeface="+mn-cs"/>
              </a:rPr>
              <a:t>Metric: Speed, travel time, vehicle throughput.</a:t>
            </a:r>
          </a:p>
        </p:txBody>
      </p:sp>
      <p:sp>
        <p:nvSpPr>
          <p:cNvPr id="6" name="object 3">
            <a:extLst>
              <a:ext uri="{FF2B5EF4-FFF2-40B4-BE49-F238E27FC236}">
                <a16:creationId xmlns:a16="http://schemas.microsoft.com/office/drawing/2014/main" id="{178DAF4E-A286-EA9A-46FF-80A8EE9B11D2}"/>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1.2. Key Concepts: Mobility vs. Accessibility</a:t>
            </a:r>
            <a:endParaRPr lang="en-GB" b="1" dirty="0">
              <a:solidFill>
                <a:sysClr val="windowText" lastClr="000000"/>
              </a:solidFill>
              <a:latin typeface="Arial"/>
              <a:cs typeface="Arial"/>
            </a:endParaRPr>
          </a:p>
        </p:txBody>
      </p:sp>
      <p:sp>
        <p:nvSpPr>
          <p:cNvPr id="4" name="object 2">
            <a:extLst>
              <a:ext uri="{FF2B5EF4-FFF2-40B4-BE49-F238E27FC236}">
                <a16:creationId xmlns:a16="http://schemas.microsoft.com/office/drawing/2014/main" id="{E95C8100-F61E-739E-8F95-FB977AB50BE7}"/>
              </a:ext>
            </a:extLst>
          </p:cNvPr>
          <p:cNvSpPr txBox="1">
            <a:spLocks noGrp="1"/>
          </p:cNvSpPr>
          <p:nvPr>
            <p:ph type="title"/>
          </p:nvPr>
        </p:nvSpPr>
        <p:spPr>
          <a:xfrm>
            <a:off x="726468" y="493611"/>
            <a:ext cx="4281467" cy="319328"/>
          </a:xfrm>
          <a:prstGeom prst="rect">
            <a:avLst/>
          </a:prstGeom>
          <a:solidFill>
            <a:srgbClr val="FD001F"/>
          </a:solidFill>
        </p:spPr>
        <p:txBody>
          <a:bodyPr vert="horz" wrap="square" lIns="0" tIns="16329" rIns="0" bIns="0" rtlCol="0" anchor="ctr">
            <a:spAutoFit/>
          </a:bodyPr>
          <a:lstStyle/>
          <a:p>
            <a:pPr marL="22043">
              <a:spcBef>
                <a:spcPts val="129"/>
              </a:spcBef>
            </a:pPr>
            <a:r>
              <a:rPr lang="en-GB" sz="2400" b="1" dirty="0">
                <a:solidFill>
                  <a:schemeClr val="bg1"/>
                </a:solidFill>
              </a:rPr>
              <a:t>01. </a:t>
            </a:r>
            <a:r>
              <a:rPr lang="en-US" sz="2400" b="1" dirty="0">
                <a:solidFill>
                  <a:schemeClr val="bg1"/>
                </a:solidFill>
              </a:rPr>
              <a:t>Foundations of Transport Equity</a:t>
            </a:r>
            <a:endParaRPr lang="en-GB" sz="2400" b="1" dirty="0">
              <a:solidFill>
                <a:schemeClr val="bg1"/>
              </a:solidFill>
            </a:endParaRPr>
          </a:p>
        </p:txBody>
      </p:sp>
      <p:sp>
        <p:nvSpPr>
          <p:cNvPr id="5" name="Content Placeholder 2">
            <a:extLst>
              <a:ext uri="{FF2B5EF4-FFF2-40B4-BE49-F238E27FC236}">
                <a16:creationId xmlns:a16="http://schemas.microsoft.com/office/drawing/2014/main" id="{7A23553C-3CA5-CCA2-7B07-FAF1437ADAE7}"/>
              </a:ext>
            </a:extLst>
          </p:cNvPr>
          <p:cNvSpPr txBox="1">
            <a:spLocks/>
          </p:cNvSpPr>
          <p:nvPr/>
        </p:nvSpPr>
        <p:spPr>
          <a:xfrm>
            <a:off x="726466" y="3221665"/>
            <a:ext cx="6439878" cy="2009554"/>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defRPr/>
            </a:pPr>
            <a:r>
              <a:rPr kumimoji="0" lang="en-US" sz="2000" b="1" i="0" u="none" strike="noStrike" kern="1200" cap="none" spc="0" normalizeH="0" baseline="0" noProof="0" dirty="0">
                <a:ln>
                  <a:noFill/>
                </a:ln>
                <a:solidFill>
                  <a:sysClr val="windowText" lastClr="000000"/>
                </a:solidFill>
                <a:effectLst/>
                <a:uLnTx/>
                <a:uFillTx/>
                <a:ea typeface="+mn-ea"/>
                <a:cs typeface="+mn-cs"/>
              </a:rPr>
              <a:t>Accessibility</a:t>
            </a:r>
            <a:r>
              <a:rPr kumimoji="0" lang="en-US" sz="2000" i="0" u="none" strike="noStrike" kern="1200" cap="none" spc="0" normalizeH="0" baseline="0" noProof="0" dirty="0">
                <a:ln>
                  <a:noFill/>
                </a:ln>
                <a:solidFill>
                  <a:sysClr val="windowText" lastClr="000000"/>
                </a:solidFill>
                <a:effectLst/>
                <a:uLnTx/>
                <a:uFillTx/>
                <a:ea typeface="+mn-ea"/>
                <a:cs typeface="+mn-cs"/>
              </a:rPr>
              <a:t>:</a:t>
            </a:r>
          </a:p>
          <a:p>
            <a:pPr lvl="1">
              <a:lnSpc>
                <a:spcPct val="100000"/>
              </a:lnSpc>
              <a:buFont typeface="Courier New" panose="02070309020205020404" pitchFamily="49" charset="0"/>
              <a:buChar char="o"/>
              <a:defRPr/>
            </a:pPr>
            <a:r>
              <a:rPr kumimoji="0" lang="en-US" sz="2000" i="0" u="none" strike="noStrike" kern="1200" cap="none" spc="0" normalizeH="0" baseline="0" noProof="0" dirty="0">
                <a:ln>
                  <a:noFill/>
                </a:ln>
                <a:solidFill>
                  <a:sysClr val="windowText" lastClr="000000"/>
                </a:solidFill>
                <a:effectLst/>
                <a:uLnTx/>
                <a:uFillTx/>
                <a:ea typeface="+mn-ea"/>
                <a:cs typeface="+mn-cs"/>
              </a:rPr>
              <a:t>Focuses on the ability of individuals to </a:t>
            </a:r>
            <a:r>
              <a:rPr kumimoji="0" lang="en-US" sz="2000" b="1" i="0" u="none" strike="noStrike" kern="1200" cap="none" spc="0" normalizeH="0" baseline="0" noProof="0" dirty="0">
                <a:ln>
                  <a:noFill/>
                </a:ln>
                <a:solidFill>
                  <a:sysClr val="windowText" lastClr="000000"/>
                </a:solidFill>
                <a:effectLst/>
                <a:uLnTx/>
                <a:uFillTx/>
                <a:ea typeface="+mn-ea"/>
                <a:cs typeface="+mn-cs"/>
              </a:rPr>
              <a:t>reach essential services and destinations</a:t>
            </a:r>
            <a:r>
              <a:rPr kumimoji="0" lang="en-US" sz="2000" i="0" u="none" strike="noStrike" kern="1200" cap="none" spc="0" normalizeH="0" baseline="0" noProof="0" dirty="0">
                <a:ln>
                  <a:noFill/>
                </a:ln>
                <a:solidFill>
                  <a:sysClr val="windowText" lastClr="000000"/>
                </a:solidFill>
                <a:effectLst/>
                <a:uLnTx/>
                <a:uFillTx/>
                <a:ea typeface="+mn-ea"/>
                <a:cs typeface="+mn-cs"/>
              </a:rPr>
              <a:t> (jobs, schools, healthcare).</a:t>
            </a:r>
          </a:p>
          <a:p>
            <a:pPr lvl="1">
              <a:lnSpc>
                <a:spcPct val="100000"/>
              </a:lnSpc>
              <a:buFont typeface="Courier New" panose="02070309020205020404" pitchFamily="49" charset="0"/>
              <a:buChar char="o"/>
              <a:defRPr/>
            </a:pPr>
            <a:r>
              <a:rPr kumimoji="0" lang="en-US" sz="2000" i="0" u="none" strike="noStrike" kern="1200" cap="none" spc="0" normalizeH="0" baseline="0" noProof="0" dirty="0">
                <a:ln>
                  <a:noFill/>
                </a:ln>
                <a:solidFill>
                  <a:sysClr val="windowText" lastClr="000000"/>
                </a:solidFill>
                <a:effectLst/>
                <a:uLnTx/>
                <a:uFillTx/>
                <a:ea typeface="+mn-ea"/>
                <a:cs typeface="+mn-cs"/>
              </a:rPr>
              <a:t>Metric: Number of jobs reachable within a 30-minute transit ride.</a:t>
            </a:r>
          </a:p>
        </p:txBody>
      </p:sp>
      <p:sp>
        <p:nvSpPr>
          <p:cNvPr id="8" name="Content Placeholder 2">
            <a:extLst>
              <a:ext uri="{FF2B5EF4-FFF2-40B4-BE49-F238E27FC236}">
                <a16:creationId xmlns:a16="http://schemas.microsoft.com/office/drawing/2014/main" id="{D9CF6484-4BB2-EACB-6E36-C97676940EFA}"/>
              </a:ext>
            </a:extLst>
          </p:cNvPr>
          <p:cNvSpPr txBox="1">
            <a:spLocks/>
          </p:cNvSpPr>
          <p:nvPr/>
        </p:nvSpPr>
        <p:spPr>
          <a:xfrm>
            <a:off x="726466" y="5714981"/>
            <a:ext cx="10108111" cy="382321"/>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defRPr/>
            </a:pPr>
            <a:r>
              <a:rPr kumimoji="0" lang="en-US" sz="2000" i="0" u="none" strike="noStrike" kern="1200" cap="none" spc="0" normalizeH="0" baseline="0" noProof="0" dirty="0">
                <a:ln>
                  <a:noFill/>
                </a:ln>
                <a:solidFill>
                  <a:sysClr val="windowText" lastClr="000000"/>
                </a:solidFill>
                <a:effectLst/>
                <a:uLnTx/>
                <a:uFillTx/>
                <a:ea typeface="+mn-ea"/>
                <a:cs typeface="+mn-cs"/>
              </a:rPr>
              <a:t>While both are important, accessibility is a more meaningful measure of social equity.</a:t>
            </a:r>
          </a:p>
        </p:txBody>
      </p:sp>
      <p:grpSp>
        <p:nvGrpSpPr>
          <p:cNvPr id="15" name="Group 14">
            <a:extLst>
              <a:ext uri="{FF2B5EF4-FFF2-40B4-BE49-F238E27FC236}">
                <a16:creationId xmlns:a16="http://schemas.microsoft.com/office/drawing/2014/main" id="{DAD1E249-C41B-88BC-9F1D-8A17A97FBEA1}"/>
              </a:ext>
            </a:extLst>
          </p:cNvPr>
          <p:cNvGrpSpPr/>
          <p:nvPr/>
        </p:nvGrpSpPr>
        <p:grpSpPr>
          <a:xfrm>
            <a:off x="6645348" y="1943615"/>
            <a:ext cx="2344622" cy="1485385"/>
            <a:chOff x="7240772" y="2254102"/>
            <a:chExt cx="2344622" cy="1485385"/>
          </a:xfrm>
        </p:grpSpPr>
        <p:pic>
          <p:nvPicPr>
            <p:cNvPr id="12" name="Google Shape;351;g356c87a9641_1_20">
              <a:extLst>
                <a:ext uri="{FF2B5EF4-FFF2-40B4-BE49-F238E27FC236}">
                  <a16:creationId xmlns:a16="http://schemas.microsoft.com/office/drawing/2014/main" id="{15025D32-E459-E145-BD99-4DE8B688A0F2}"/>
                </a:ext>
              </a:extLst>
            </p:cNvPr>
            <p:cNvPicPr preferRelativeResize="0"/>
            <p:nvPr/>
          </p:nvPicPr>
          <p:blipFill rotWithShape="1">
            <a:blip r:embed="rId3">
              <a:alphaModFix/>
            </a:blip>
            <a:srcRect l="3076" t="17770" b="13411"/>
            <a:stretch>
              <a:fillRect/>
            </a:stretch>
          </p:blipFill>
          <p:spPr>
            <a:xfrm>
              <a:off x="7240772" y="2254102"/>
              <a:ext cx="2344622" cy="1109856"/>
            </a:xfrm>
            <a:prstGeom prst="rect">
              <a:avLst/>
            </a:prstGeom>
            <a:noFill/>
            <a:ln>
              <a:noFill/>
            </a:ln>
          </p:spPr>
        </p:pic>
        <p:sp>
          <p:nvSpPr>
            <p:cNvPr id="13" name="Google Shape;352;g356c87a9641_1_20">
              <a:extLst>
                <a:ext uri="{FF2B5EF4-FFF2-40B4-BE49-F238E27FC236}">
                  <a16:creationId xmlns:a16="http://schemas.microsoft.com/office/drawing/2014/main" id="{BE95F2E9-F9A6-7556-54A7-78D4BF86CAAB}"/>
                </a:ext>
              </a:extLst>
            </p:cNvPr>
            <p:cNvSpPr txBox="1"/>
            <p:nvPr/>
          </p:nvSpPr>
          <p:spPr>
            <a:xfrm>
              <a:off x="7981533" y="3118513"/>
              <a:ext cx="863100" cy="620974"/>
            </a:xfrm>
            <a:prstGeom prst="rect">
              <a:avLst/>
            </a:prstGeom>
            <a:noFill/>
            <a:ln>
              <a:noFill/>
            </a:ln>
          </p:spPr>
          <p:txBody>
            <a:bodyPr spcFirstLastPara="1" wrap="square" lIns="91425" tIns="91425" rIns="91425" bIns="91425" anchor="ctr" anchorCtr="0">
              <a:spAutoFit/>
            </a:bodyPr>
            <a:lstStyle/>
            <a:p>
              <a:pPr marL="0" marR="0" lvl="0" indent="0" algn="l" rtl="0">
                <a:lnSpc>
                  <a:spcPct val="142857"/>
                </a:lnSpc>
                <a:spcBef>
                  <a:spcPts val="0"/>
                </a:spcBef>
                <a:spcAft>
                  <a:spcPts val="1000"/>
                </a:spcAft>
                <a:buClr>
                  <a:srgbClr val="000000"/>
                </a:buClr>
                <a:buSzPts val="1400"/>
                <a:buFont typeface="Arial"/>
                <a:buNone/>
              </a:pPr>
              <a:r>
                <a:rPr lang="en-GB" sz="1400" b="1" i="0" u="none" strike="noStrike" cap="none" dirty="0">
                  <a:solidFill>
                    <a:srgbClr val="1A1C1E"/>
                  </a:solidFill>
                  <a:highlight>
                    <a:schemeClr val="lt1"/>
                  </a:highlight>
                  <a:latin typeface="Helvetica Neue"/>
                  <a:ea typeface="Helvetica Neue"/>
                  <a:cs typeface="Helvetica Neue"/>
                  <a:sym typeface="Helvetica Neue"/>
                </a:rPr>
                <a:t>Mobility</a:t>
              </a:r>
              <a:endParaRPr sz="1400" b="1" i="0" u="none" strike="noStrike" cap="none" dirty="0">
                <a:solidFill>
                  <a:srgbClr val="000000"/>
                </a:solidFill>
                <a:latin typeface="Arial"/>
                <a:ea typeface="Arial"/>
                <a:cs typeface="Arial"/>
                <a:sym typeface="Arial"/>
              </a:endParaRPr>
            </a:p>
          </p:txBody>
        </p:sp>
      </p:grpSp>
      <p:pic>
        <p:nvPicPr>
          <p:cNvPr id="16" name="Google Shape;353;g356c87a9641_1_20">
            <a:extLst>
              <a:ext uri="{FF2B5EF4-FFF2-40B4-BE49-F238E27FC236}">
                <a16:creationId xmlns:a16="http://schemas.microsoft.com/office/drawing/2014/main" id="{B44B759F-0574-1B00-7F6D-76B00FB294C3}"/>
              </a:ext>
            </a:extLst>
          </p:cNvPr>
          <p:cNvPicPr preferRelativeResize="0"/>
          <p:nvPr/>
        </p:nvPicPr>
        <p:blipFill rotWithShape="1">
          <a:blip r:embed="rId4">
            <a:alphaModFix/>
          </a:blip>
          <a:srcRect/>
          <a:stretch/>
        </p:blipFill>
        <p:spPr>
          <a:xfrm>
            <a:off x="7166344" y="3594693"/>
            <a:ext cx="3765600" cy="1412100"/>
          </a:xfrm>
          <a:prstGeom prst="rect">
            <a:avLst/>
          </a:prstGeom>
          <a:noFill/>
          <a:ln>
            <a:noFill/>
          </a:ln>
        </p:spPr>
      </p:pic>
      <p:sp>
        <p:nvSpPr>
          <p:cNvPr id="17" name="Google Shape;354;g356c87a9641_1_20">
            <a:extLst>
              <a:ext uri="{FF2B5EF4-FFF2-40B4-BE49-F238E27FC236}">
                <a16:creationId xmlns:a16="http://schemas.microsoft.com/office/drawing/2014/main" id="{433AA618-8591-97A9-BFE2-1CC2A993060C}"/>
              </a:ext>
            </a:extLst>
          </p:cNvPr>
          <p:cNvSpPr txBox="1"/>
          <p:nvPr/>
        </p:nvSpPr>
        <p:spPr>
          <a:xfrm>
            <a:off x="8415994" y="5091383"/>
            <a:ext cx="1266300" cy="400200"/>
          </a:xfrm>
          <a:prstGeom prst="rect">
            <a:avLst/>
          </a:prstGeom>
          <a:noFill/>
          <a:ln>
            <a:noFill/>
          </a:ln>
        </p:spPr>
        <p:txBody>
          <a:bodyPr spcFirstLastPara="1" wrap="square" lIns="91425" tIns="91425" rIns="91425" bIns="91425" anchor="t" anchorCtr="0">
            <a:spAutoFit/>
          </a:bodyPr>
          <a:lstStyle/>
          <a:p>
            <a:pPr marL="0" marR="0" lvl="0" indent="0" algn="l" rtl="0">
              <a:lnSpc>
                <a:spcPct val="142857"/>
              </a:lnSpc>
              <a:spcBef>
                <a:spcPts val="0"/>
              </a:spcBef>
              <a:spcAft>
                <a:spcPts val="1000"/>
              </a:spcAft>
              <a:buClr>
                <a:srgbClr val="000000"/>
              </a:buClr>
              <a:buSzPts val="1400"/>
              <a:buFont typeface="Arial"/>
              <a:buNone/>
            </a:pPr>
            <a:r>
              <a:rPr lang="en-GB" sz="1400" b="1" i="0" u="none" strike="noStrike" cap="none" dirty="0">
                <a:solidFill>
                  <a:srgbClr val="1A1C1E"/>
                </a:solidFill>
                <a:highlight>
                  <a:schemeClr val="lt1"/>
                </a:highlight>
                <a:latin typeface="Helvetica Neue"/>
                <a:ea typeface="Helvetica Neue"/>
                <a:cs typeface="Helvetica Neue"/>
                <a:sym typeface="Helvetica Neue"/>
              </a:rPr>
              <a:t>Accessibility</a:t>
            </a:r>
            <a:endParaRPr sz="1400" b="1" i="0" u="none" strike="noStrike" cap="none" dirty="0">
              <a:solidFill>
                <a:srgbClr val="000000"/>
              </a:solidFill>
              <a:latin typeface="Arial"/>
              <a:ea typeface="Arial"/>
              <a:cs typeface="Arial"/>
              <a:sym typeface="Arial"/>
            </a:endParaRPr>
          </a:p>
        </p:txBody>
      </p:sp>
      <p:pic>
        <p:nvPicPr>
          <p:cNvPr id="18" name="Google Shape;350;g356c87a9641_1_20">
            <a:extLst>
              <a:ext uri="{FF2B5EF4-FFF2-40B4-BE49-F238E27FC236}">
                <a16:creationId xmlns:a16="http://schemas.microsoft.com/office/drawing/2014/main" id="{97706186-CAF0-E82E-CED9-64149F24DD69}"/>
              </a:ext>
            </a:extLst>
          </p:cNvPr>
          <p:cNvPicPr preferRelativeResize="0"/>
          <p:nvPr/>
        </p:nvPicPr>
        <p:blipFill rotWithShape="1">
          <a:blip r:embed="rId5">
            <a:alphaModFix/>
          </a:blip>
          <a:srcRect l="5838" t="9897" r="5258" b="29095"/>
          <a:stretch>
            <a:fillRect/>
          </a:stretch>
        </p:blipFill>
        <p:spPr>
          <a:xfrm>
            <a:off x="8401619" y="1887048"/>
            <a:ext cx="3049999" cy="1419207"/>
          </a:xfrm>
          <a:prstGeom prst="rect">
            <a:avLst/>
          </a:prstGeom>
          <a:noFill/>
          <a:ln>
            <a:noFill/>
          </a:ln>
        </p:spPr>
      </p:pic>
    </p:spTree>
    <p:extLst>
      <p:ext uri="{BB962C8B-B14F-4D97-AF65-F5344CB8AC3E}">
        <p14:creationId xmlns:p14="http://schemas.microsoft.com/office/powerpoint/2010/main" val="117950554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0D9708-8B6C-1A56-7319-41FBAC898FCF}"/>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A556C5CA-1713-27FC-0CA0-E69241C58FB4}"/>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b="1" dirty="0">
                <a:solidFill>
                  <a:sysClr val="windowText" lastClr="000000"/>
                </a:solidFill>
                <a:latin typeface="Arial"/>
                <a:cs typeface="Arial"/>
              </a:rPr>
              <a:t>1.3. </a:t>
            </a:r>
            <a:r>
              <a:rPr lang="en-US" b="1" dirty="0">
                <a:solidFill>
                  <a:sysClr val="windowText" lastClr="000000"/>
                </a:solidFill>
                <a:latin typeface="Arial"/>
                <a:cs typeface="Arial"/>
              </a:rPr>
              <a:t>The Central Importance of Accessibility.</a:t>
            </a:r>
            <a:endParaRPr lang="en-GB" b="1" dirty="0">
              <a:solidFill>
                <a:sysClr val="windowText" lastClr="000000"/>
              </a:solidFill>
              <a:latin typeface="Arial"/>
              <a:cs typeface="Arial"/>
            </a:endParaRPr>
          </a:p>
        </p:txBody>
      </p:sp>
      <p:sp>
        <p:nvSpPr>
          <p:cNvPr id="6" name="Content Placeholder 2">
            <a:extLst>
              <a:ext uri="{FF2B5EF4-FFF2-40B4-BE49-F238E27FC236}">
                <a16:creationId xmlns:a16="http://schemas.microsoft.com/office/drawing/2014/main" id="{D4715E62-4856-F944-53EB-DE1C84B62CB6}"/>
              </a:ext>
            </a:extLst>
          </p:cNvPr>
          <p:cNvSpPr txBox="1">
            <a:spLocks/>
          </p:cNvSpPr>
          <p:nvPr/>
        </p:nvSpPr>
        <p:spPr>
          <a:xfrm>
            <a:off x="726466" y="2777590"/>
            <a:ext cx="5295702" cy="291378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buFont typeface="Courier New" panose="02070309020205020404" pitchFamily="49" charset="0"/>
              <a:buChar char="o"/>
              <a:defRPr/>
            </a:pPr>
            <a:r>
              <a:rPr kumimoji="0" lang="en-US" sz="2000" b="1" i="0" u="none" strike="noStrike" kern="1200" cap="none" spc="0" normalizeH="0" baseline="0" noProof="0" dirty="0">
                <a:ln>
                  <a:noFill/>
                </a:ln>
                <a:solidFill>
                  <a:sysClr val="windowText" lastClr="000000"/>
                </a:solidFill>
                <a:effectLst/>
                <a:uLnTx/>
                <a:uFillTx/>
                <a:ea typeface="+mn-ea"/>
                <a:cs typeface="+mn-cs"/>
              </a:rPr>
              <a:t>It's Outcome-Oriented</a:t>
            </a:r>
            <a:r>
              <a:rPr kumimoji="0" lang="en-US" sz="2000" i="0" u="none" strike="noStrike" kern="1200" cap="none" spc="0" normalizeH="0" baseline="0" noProof="0" dirty="0">
                <a:ln>
                  <a:noFill/>
                </a:ln>
                <a:solidFill>
                  <a:sysClr val="windowText" lastClr="000000"/>
                </a:solidFill>
                <a:effectLst/>
                <a:uLnTx/>
                <a:uFillTx/>
                <a:ea typeface="+mn-ea"/>
                <a:cs typeface="+mn-cs"/>
              </a:rPr>
              <a:t>: It links transport improvements directly to tangible benefits for people, like employment opportunities and healthcare access.</a:t>
            </a:r>
          </a:p>
          <a:p>
            <a:pPr>
              <a:lnSpc>
                <a:spcPct val="100000"/>
              </a:lnSpc>
              <a:buFont typeface="Courier New" panose="02070309020205020404" pitchFamily="49" charset="0"/>
              <a:buChar char="o"/>
              <a:defRPr/>
            </a:pPr>
            <a:r>
              <a:rPr kumimoji="0" lang="en-US" sz="2000" b="1" i="0" u="none" strike="noStrike" kern="1200" cap="none" spc="0" normalizeH="0" baseline="0" noProof="0" dirty="0">
                <a:ln>
                  <a:noFill/>
                </a:ln>
                <a:solidFill>
                  <a:sysClr val="windowText" lastClr="000000"/>
                </a:solidFill>
                <a:effectLst/>
                <a:uLnTx/>
                <a:uFillTx/>
                <a:ea typeface="+mn-ea"/>
                <a:cs typeface="+mn-cs"/>
              </a:rPr>
              <a:t>It Guides Policy</a:t>
            </a:r>
            <a:r>
              <a:rPr kumimoji="0" lang="en-US" sz="2000" i="0" u="none" strike="noStrike" kern="1200" cap="none" spc="0" normalizeH="0" baseline="0" noProof="0" dirty="0">
                <a:ln>
                  <a:noFill/>
                </a:ln>
                <a:solidFill>
                  <a:sysClr val="windowText" lastClr="000000"/>
                </a:solidFill>
                <a:effectLst/>
                <a:uLnTx/>
                <a:uFillTx/>
                <a:ea typeface="+mn-ea"/>
                <a:cs typeface="+mn-cs"/>
              </a:rPr>
              <a:t>: Accessibility metrics help planners identify underserved areas and guide targeted investments to address disparities.</a:t>
            </a:r>
          </a:p>
        </p:txBody>
      </p:sp>
      <p:sp>
        <p:nvSpPr>
          <p:cNvPr id="11" name="Content Placeholder 2">
            <a:extLst>
              <a:ext uri="{FF2B5EF4-FFF2-40B4-BE49-F238E27FC236}">
                <a16:creationId xmlns:a16="http://schemas.microsoft.com/office/drawing/2014/main" id="{74E2B1B1-0D1A-2BF8-15DC-5AAB98157F0B}"/>
              </a:ext>
            </a:extLst>
          </p:cNvPr>
          <p:cNvSpPr txBox="1">
            <a:spLocks/>
          </p:cNvSpPr>
          <p:nvPr/>
        </p:nvSpPr>
        <p:spPr>
          <a:xfrm>
            <a:off x="726466" y="1539563"/>
            <a:ext cx="10725152" cy="1044149"/>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defRPr/>
            </a:pPr>
            <a:r>
              <a:rPr kumimoji="0" lang="en-US" sz="2000" b="1" i="0" u="none" strike="noStrike" kern="1200" cap="none" spc="0" normalizeH="0" baseline="0" noProof="0" dirty="0">
                <a:ln>
                  <a:noFill/>
                </a:ln>
                <a:solidFill>
                  <a:sysClr val="windowText" lastClr="000000"/>
                </a:solidFill>
                <a:effectLst/>
                <a:uLnTx/>
                <a:uFillTx/>
                <a:ea typeface="+mn-ea"/>
                <a:cs typeface="+mn-cs"/>
              </a:rPr>
              <a:t>Why focus on accessibility?</a:t>
            </a:r>
          </a:p>
          <a:p>
            <a:pPr marL="0" indent="0">
              <a:buNone/>
              <a:defRPr/>
            </a:pPr>
            <a:r>
              <a:rPr kumimoji="0" lang="en-US" sz="2000" b="1" i="0" u="none" strike="noStrike" kern="1200" cap="none" spc="0" normalizeH="0" baseline="0" noProof="0" dirty="0">
                <a:ln>
                  <a:noFill/>
                </a:ln>
                <a:solidFill>
                  <a:sysClr val="windowText" lastClr="000000"/>
                </a:solidFill>
                <a:effectLst/>
                <a:uLnTx/>
                <a:uFillTx/>
                <a:ea typeface="+mn-ea"/>
                <a:cs typeface="+mn-cs"/>
              </a:rPr>
              <a:t>It Measures Opportunity, Not Just Movement</a:t>
            </a:r>
            <a:r>
              <a:rPr kumimoji="0" lang="en-US" sz="2000" i="0" u="none" strike="noStrike" kern="1200" cap="none" spc="0" normalizeH="0" baseline="0" noProof="0" dirty="0">
                <a:ln>
                  <a:noFill/>
                </a:ln>
                <a:solidFill>
                  <a:sysClr val="windowText" lastClr="000000"/>
                </a:solidFill>
                <a:effectLst/>
                <a:uLnTx/>
                <a:uFillTx/>
                <a:ea typeface="+mn-ea"/>
                <a:cs typeface="+mn-cs"/>
              </a:rPr>
              <a:t>: Traditional metrics like traffic flow don't tell us if people can reach key destinations.</a:t>
            </a:r>
          </a:p>
        </p:txBody>
      </p:sp>
      <p:pic>
        <p:nvPicPr>
          <p:cNvPr id="2" name="Google Shape;363;g356c87a9641_1_28">
            <a:extLst>
              <a:ext uri="{FF2B5EF4-FFF2-40B4-BE49-F238E27FC236}">
                <a16:creationId xmlns:a16="http://schemas.microsoft.com/office/drawing/2014/main" id="{02A1C100-5C84-4C51-C046-8FBAA532DA6C}"/>
              </a:ext>
            </a:extLst>
          </p:cNvPr>
          <p:cNvPicPr preferRelativeResize="0"/>
          <p:nvPr/>
        </p:nvPicPr>
        <p:blipFill rotWithShape="1">
          <a:blip r:embed="rId3">
            <a:alphaModFix/>
          </a:blip>
          <a:srcRect/>
          <a:stretch/>
        </p:blipFill>
        <p:spPr>
          <a:xfrm>
            <a:off x="6022168" y="2726007"/>
            <a:ext cx="5429450" cy="3016950"/>
          </a:xfrm>
          <a:prstGeom prst="rect">
            <a:avLst/>
          </a:prstGeom>
          <a:noFill/>
          <a:ln>
            <a:noFill/>
          </a:ln>
        </p:spPr>
      </p:pic>
      <p:sp>
        <p:nvSpPr>
          <p:cNvPr id="8" name="object 2">
            <a:extLst>
              <a:ext uri="{FF2B5EF4-FFF2-40B4-BE49-F238E27FC236}">
                <a16:creationId xmlns:a16="http://schemas.microsoft.com/office/drawing/2014/main" id="{F633D069-81CA-C079-F2FB-95F1DD1F5BCA}"/>
              </a:ext>
            </a:extLst>
          </p:cNvPr>
          <p:cNvSpPr txBox="1">
            <a:spLocks noGrp="1"/>
          </p:cNvSpPr>
          <p:nvPr>
            <p:ph type="title"/>
          </p:nvPr>
        </p:nvSpPr>
        <p:spPr>
          <a:xfrm>
            <a:off x="726468" y="493611"/>
            <a:ext cx="4281467" cy="319328"/>
          </a:xfrm>
          <a:prstGeom prst="rect">
            <a:avLst/>
          </a:prstGeom>
          <a:solidFill>
            <a:srgbClr val="FD001F"/>
          </a:solidFill>
        </p:spPr>
        <p:txBody>
          <a:bodyPr vert="horz" wrap="square" lIns="0" tIns="16329" rIns="0" bIns="0" rtlCol="0" anchor="ctr">
            <a:spAutoFit/>
          </a:bodyPr>
          <a:lstStyle/>
          <a:p>
            <a:pPr marL="22043">
              <a:spcBef>
                <a:spcPts val="129"/>
              </a:spcBef>
            </a:pPr>
            <a:r>
              <a:rPr lang="en-GB" sz="2400" b="1" dirty="0">
                <a:solidFill>
                  <a:schemeClr val="bg1"/>
                </a:solidFill>
              </a:rPr>
              <a:t>01. </a:t>
            </a:r>
            <a:r>
              <a:rPr lang="en-US" sz="2400" b="1" dirty="0">
                <a:solidFill>
                  <a:schemeClr val="bg1"/>
                </a:solidFill>
              </a:rPr>
              <a:t>Foundations of Transport Equity</a:t>
            </a:r>
            <a:endParaRPr lang="en-GB" sz="2400" b="1" dirty="0">
              <a:solidFill>
                <a:schemeClr val="bg1"/>
              </a:solidFill>
            </a:endParaRPr>
          </a:p>
        </p:txBody>
      </p:sp>
    </p:spTree>
    <p:extLst>
      <p:ext uri="{BB962C8B-B14F-4D97-AF65-F5344CB8AC3E}">
        <p14:creationId xmlns:p14="http://schemas.microsoft.com/office/powerpoint/2010/main" val="310497393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DB8E5C-A868-1DD4-001B-E7C2781680B0}"/>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F02560D6-B7D6-D1F6-296B-0B8E3872FAAF}"/>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b="1" dirty="0">
                <a:solidFill>
                  <a:sysClr val="windowText" lastClr="000000"/>
                </a:solidFill>
                <a:latin typeface="Arial"/>
                <a:cs typeface="Arial"/>
              </a:rPr>
              <a:t>1.4. </a:t>
            </a:r>
            <a:r>
              <a:rPr lang="en-US" b="1" dirty="0">
                <a:solidFill>
                  <a:sysClr val="windowText" lastClr="000000"/>
                </a:solidFill>
                <a:latin typeface="Arial"/>
                <a:cs typeface="Arial"/>
              </a:rPr>
              <a:t>The Rationale for Equitable Transport.</a:t>
            </a:r>
            <a:endParaRPr lang="en-GB" b="1" dirty="0">
              <a:solidFill>
                <a:sysClr val="windowText" lastClr="000000"/>
              </a:solidFill>
              <a:latin typeface="Arial"/>
              <a:cs typeface="Arial"/>
            </a:endParaRPr>
          </a:p>
        </p:txBody>
      </p:sp>
      <p:sp>
        <p:nvSpPr>
          <p:cNvPr id="6" name="Content Placeholder 2">
            <a:extLst>
              <a:ext uri="{FF2B5EF4-FFF2-40B4-BE49-F238E27FC236}">
                <a16:creationId xmlns:a16="http://schemas.microsoft.com/office/drawing/2014/main" id="{C34B99B4-525E-6638-F9D3-FA4608156AD3}"/>
              </a:ext>
            </a:extLst>
          </p:cNvPr>
          <p:cNvSpPr txBox="1">
            <a:spLocks/>
          </p:cNvSpPr>
          <p:nvPr/>
        </p:nvSpPr>
        <p:spPr>
          <a:xfrm>
            <a:off x="726468" y="1539562"/>
            <a:ext cx="6684427" cy="4106326"/>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defRPr/>
            </a:pPr>
            <a:r>
              <a:rPr kumimoji="0" lang="en-US" sz="2000" i="0" u="none" strike="noStrike" kern="1200" cap="none" spc="0" normalizeH="0" baseline="0" noProof="0" dirty="0">
                <a:ln>
                  <a:noFill/>
                </a:ln>
                <a:solidFill>
                  <a:sysClr val="windowText" lastClr="000000"/>
                </a:solidFill>
                <a:effectLst/>
                <a:uLnTx/>
                <a:uFillTx/>
                <a:ea typeface="+mn-ea"/>
                <a:cs typeface="+mn-cs"/>
              </a:rPr>
              <a:t>Why does equity matter in transport planning?</a:t>
            </a:r>
          </a:p>
          <a:p>
            <a:pPr lvl="1">
              <a:lnSpc>
                <a:spcPct val="100000"/>
              </a:lnSpc>
              <a:buFont typeface="Courier New" panose="02070309020205020404" pitchFamily="49" charset="0"/>
              <a:buChar char="o"/>
              <a:defRPr/>
            </a:pPr>
            <a:r>
              <a:rPr kumimoji="0" lang="en-US" sz="2000" b="1" i="0" u="none" strike="noStrike" kern="1200" cap="none" spc="0" normalizeH="0" baseline="0" noProof="0" dirty="0">
                <a:ln>
                  <a:noFill/>
                </a:ln>
                <a:solidFill>
                  <a:sysClr val="windowText" lastClr="000000"/>
                </a:solidFill>
                <a:effectLst/>
                <a:uLnTx/>
                <a:uFillTx/>
                <a:ea typeface="+mn-ea"/>
                <a:cs typeface="+mn-cs"/>
              </a:rPr>
              <a:t>It's a Gateway to Opportunity</a:t>
            </a:r>
            <a:r>
              <a:rPr kumimoji="0" lang="en-US" sz="2000" i="0" u="none" strike="noStrike" kern="1200" cap="none" spc="0" normalizeH="0" baseline="0" noProof="0" dirty="0">
                <a:ln>
                  <a:noFill/>
                </a:ln>
                <a:solidFill>
                  <a:sysClr val="windowText" lastClr="000000"/>
                </a:solidFill>
                <a:effectLst/>
                <a:uLnTx/>
                <a:uFillTx/>
                <a:ea typeface="+mn-ea"/>
                <a:cs typeface="+mn-cs"/>
              </a:rPr>
              <a:t>: Transportation is not about moving vehicles; it is a means to access jobs, education, healthcare, and social connections.</a:t>
            </a:r>
          </a:p>
          <a:p>
            <a:pPr lvl="1">
              <a:lnSpc>
                <a:spcPct val="100000"/>
              </a:lnSpc>
              <a:buFont typeface="Courier New" panose="02070309020205020404" pitchFamily="49" charset="0"/>
              <a:buChar char="o"/>
              <a:defRPr/>
            </a:pPr>
            <a:r>
              <a:rPr kumimoji="0" lang="en-US" sz="2000" b="1" i="0" u="none" strike="noStrike" kern="1200" cap="none" spc="0" normalizeH="0" baseline="0" noProof="0" dirty="0">
                <a:ln>
                  <a:noFill/>
                </a:ln>
                <a:solidFill>
                  <a:sysClr val="windowText" lastClr="000000"/>
                </a:solidFill>
                <a:effectLst/>
                <a:uLnTx/>
                <a:uFillTx/>
                <a:ea typeface="+mn-ea"/>
                <a:cs typeface="+mn-cs"/>
              </a:rPr>
              <a:t>It's a Pillar of Sustainability</a:t>
            </a:r>
            <a:r>
              <a:rPr kumimoji="0" lang="en-US" sz="2000" i="0" u="none" strike="noStrike" kern="1200" cap="none" spc="0" normalizeH="0" baseline="0" noProof="0" dirty="0">
                <a:ln>
                  <a:noFill/>
                </a:ln>
                <a:solidFill>
                  <a:sysClr val="windowText" lastClr="000000"/>
                </a:solidFill>
                <a:effectLst/>
                <a:uLnTx/>
                <a:uFillTx/>
                <a:ea typeface="+mn-ea"/>
                <a:cs typeface="+mn-cs"/>
              </a:rPr>
              <a:t>: Modern planning must balance the "three E's": Environment, Economy, and Equity.</a:t>
            </a:r>
          </a:p>
          <a:p>
            <a:pPr lvl="1">
              <a:lnSpc>
                <a:spcPct val="100000"/>
              </a:lnSpc>
              <a:buFont typeface="Courier New" panose="02070309020205020404" pitchFamily="49" charset="0"/>
              <a:buChar char="o"/>
              <a:defRPr/>
            </a:pPr>
            <a:r>
              <a:rPr kumimoji="0" lang="en-US" sz="2000" b="1" i="0" u="none" strike="noStrike" kern="1200" cap="none" spc="0" normalizeH="0" baseline="0" noProof="0" dirty="0">
                <a:ln>
                  <a:noFill/>
                </a:ln>
                <a:solidFill>
                  <a:sysClr val="windowText" lastClr="000000"/>
                </a:solidFill>
                <a:effectLst/>
                <a:uLnTx/>
                <a:uFillTx/>
                <a:ea typeface="+mn-ea"/>
                <a:cs typeface="+mn-cs"/>
              </a:rPr>
              <a:t>It's a Moral &amp; Practical Imperative</a:t>
            </a:r>
            <a:r>
              <a:rPr kumimoji="0" lang="en-US" sz="2000" i="0" u="none" strike="noStrike" kern="1200" cap="none" spc="0" normalizeH="0" baseline="0" noProof="0" dirty="0">
                <a:ln>
                  <a:noFill/>
                </a:ln>
                <a:solidFill>
                  <a:sysClr val="windowText" lastClr="000000"/>
                </a:solidFill>
                <a:effectLst/>
                <a:uLnTx/>
                <a:uFillTx/>
                <a:ea typeface="+mn-ea"/>
                <a:cs typeface="+mn-cs"/>
              </a:rPr>
              <a:t>: Pursuing equity is both a moral obligation to create a just society and a practical necessity for building strong, vibrant, and inclusive communities.</a:t>
            </a:r>
          </a:p>
        </p:txBody>
      </p:sp>
      <p:sp>
        <p:nvSpPr>
          <p:cNvPr id="8" name="object 2">
            <a:extLst>
              <a:ext uri="{FF2B5EF4-FFF2-40B4-BE49-F238E27FC236}">
                <a16:creationId xmlns:a16="http://schemas.microsoft.com/office/drawing/2014/main" id="{C2B8C722-8768-6DE4-D29D-BC0661648560}"/>
              </a:ext>
            </a:extLst>
          </p:cNvPr>
          <p:cNvSpPr txBox="1">
            <a:spLocks noGrp="1"/>
          </p:cNvSpPr>
          <p:nvPr>
            <p:ph type="title"/>
          </p:nvPr>
        </p:nvSpPr>
        <p:spPr>
          <a:xfrm>
            <a:off x="726468" y="493611"/>
            <a:ext cx="4281467" cy="319328"/>
          </a:xfrm>
          <a:prstGeom prst="rect">
            <a:avLst/>
          </a:prstGeom>
          <a:solidFill>
            <a:srgbClr val="FD001F"/>
          </a:solidFill>
        </p:spPr>
        <p:txBody>
          <a:bodyPr vert="horz" wrap="square" lIns="0" tIns="16329" rIns="0" bIns="0" rtlCol="0" anchor="ctr">
            <a:spAutoFit/>
          </a:bodyPr>
          <a:lstStyle/>
          <a:p>
            <a:pPr marL="22043">
              <a:spcBef>
                <a:spcPts val="129"/>
              </a:spcBef>
            </a:pPr>
            <a:r>
              <a:rPr lang="en-GB" sz="2400" b="1" dirty="0">
                <a:solidFill>
                  <a:schemeClr val="bg1"/>
                </a:solidFill>
              </a:rPr>
              <a:t>01. </a:t>
            </a:r>
            <a:r>
              <a:rPr lang="en-US" sz="2400" b="1" dirty="0">
                <a:solidFill>
                  <a:schemeClr val="bg1"/>
                </a:solidFill>
              </a:rPr>
              <a:t>Foundations of Transport Equity</a:t>
            </a:r>
            <a:endParaRPr lang="en-GB" sz="2400" b="1" dirty="0">
              <a:solidFill>
                <a:schemeClr val="bg1"/>
              </a:solidFill>
            </a:endParaRPr>
          </a:p>
        </p:txBody>
      </p:sp>
      <p:pic>
        <p:nvPicPr>
          <p:cNvPr id="9" name="Google Shape;413;g3355db0d202_0_23">
            <a:extLst>
              <a:ext uri="{FF2B5EF4-FFF2-40B4-BE49-F238E27FC236}">
                <a16:creationId xmlns:a16="http://schemas.microsoft.com/office/drawing/2014/main" id="{ADFB44EE-82A5-0283-2729-A4F2FF0E8C8F}"/>
              </a:ext>
            </a:extLst>
          </p:cNvPr>
          <p:cNvPicPr preferRelativeResize="0"/>
          <p:nvPr/>
        </p:nvPicPr>
        <p:blipFill rotWithShape="1">
          <a:blip r:embed="rId3">
            <a:alphaModFix/>
          </a:blip>
          <a:srcRect l="1729" t="15027" r="3788" b="8455"/>
          <a:stretch/>
        </p:blipFill>
        <p:spPr>
          <a:xfrm>
            <a:off x="7516346" y="2196163"/>
            <a:ext cx="3935274" cy="2793124"/>
          </a:xfrm>
          <a:prstGeom prst="rect">
            <a:avLst/>
          </a:prstGeom>
          <a:noFill/>
          <a:ln>
            <a:noFill/>
          </a:ln>
        </p:spPr>
      </p:pic>
    </p:spTree>
    <p:extLst>
      <p:ext uri="{BB962C8B-B14F-4D97-AF65-F5344CB8AC3E}">
        <p14:creationId xmlns:p14="http://schemas.microsoft.com/office/powerpoint/2010/main" val="232922244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A663BD-2192-D399-F6E6-D758F390C54A}"/>
            </a:ext>
          </a:extLst>
        </p:cNvPr>
        <p:cNvGrpSpPr/>
        <p:nvPr/>
      </p:nvGrpSpPr>
      <p:grpSpPr>
        <a:xfrm>
          <a:off x="0" y="0"/>
          <a:ext cx="0" cy="0"/>
          <a:chOff x="0" y="0"/>
          <a:chExt cx="0" cy="0"/>
        </a:xfrm>
      </p:grpSpPr>
      <p:pic>
        <p:nvPicPr>
          <p:cNvPr id="2" name="Google Shape;448;g34c03a1f332_0_414">
            <a:extLst>
              <a:ext uri="{FF2B5EF4-FFF2-40B4-BE49-F238E27FC236}">
                <a16:creationId xmlns:a16="http://schemas.microsoft.com/office/drawing/2014/main" id="{5F554F20-D46B-DF64-479F-AC424C9BDFD9}"/>
              </a:ext>
            </a:extLst>
          </p:cNvPr>
          <p:cNvPicPr preferRelativeResize="0"/>
          <p:nvPr/>
        </p:nvPicPr>
        <p:blipFill rotWithShape="1">
          <a:blip r:embed="rId3">
            <a:alphaModFix/>
          </a:blip>
          <a:srcRect l="3210" t="4809" r="2990" b="9630"/>
          <a:stretch>
            <a:fillRect/>
          </a:stretch>
        </p:blipFill>
        <p:spPr>
          <a:xfrm>
            <a:off x="6982118" y="3010814"/>
            <a:ext cx="4469502" cy="2993771"/>
          </a:xfrm>
          <a:prstGeom prst="rect">
            <a:avLst/>
          </a:prstGeom>
          <a:noFill/>
          <a:ln>
            <a:noFill/>
          </a:ln>
        </p:spPr>
      </p:pic>
      <p:sp>
        <p:nvSpPr>
          <p:cNvPr id="3" name="object 3">
            <a:extLst>
              <a:ext uri="{FF2B5EF4-FFF2-40B4-BE49-F238E27FC236}">
                <a16:creationId xmlns:a16="http://schemas.microsoft.com/office/drawing/2014/main" id="{336C193B-AF20-A6E5-11D6-F0B124945F16}"/>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b="1" dirty="0">
                <a:solidFill>
                  <a:sysClr val="windowText" lastClr="000000"/>
                </a:solidFill>
                <a:latin typeface="Arial"/>
                <a:cs typeface="Arial"/>
              </a:rPr>
              <a:t>1.5. </a:t>
            </a:r>
            <a:r>
              <a:rPr lang="en-US" b="1" dirty="0">
                <a:solidFill>
                  <a:sysClr val="windowText" lastClr="000000"/>
                </a:solidFill>
                <a:latin typeface="Arial"/>
                <a:cs typeface="Arial"/>
              </a:rPr>
              <a:t>The "15-Minute City": A Vision for Accessibility.</a:t>
            </a:r>
            <a:endParaRPr lang="en-GB" b="1" dirty="0">
              <a:solidFill>
                <a:sysClr val="windowText" lastClr="000000"/>
              </a:solidFill>
              <a:latin typeface="Arial"/>
              <a:cs typeface="Arial"/>
            </a:endParaRPr>
          </a:p>
        </p:txBody>
      </p:sp>
      <p:sp>
        <p:nvSpPr>
          <p:cNvPr id="6" name="Content Placeholder 2">
            <a:extLst>
              <a:ext uri="{FF2B5EF4-FFF2-40B4-BE49-F238E27FC236}">
                <a16:creationId xmlns:a16="http://schemas.microsoft.com/office/drawing/2014/main" id="{D514B916-36B5-8499-8AAF-57F8CA64014D}"/>
              </a:ext>
            </a:extLst>
          </p:cNvPr>
          <p:cNvSpPr txBox="1">
            <a:spLocks/>
          </p:cNvSpPr>
          <p:nvPr/>
        </p:nvSpPr>
        <p:spPr>
          <a:xfrm>
            <a:off x="726468" y="1539562"/>
            <a:ext cx="10725152" cy="144151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defRPr/>
            </a:pPr>
            <a:r>
              <a:rPr kumimoji="0" lang="en-US" sz="1800" b="1" i="0" u="none" strike="noStrike" kern="1200" cap="none" spc="0" normalizeH="0" baseline="0" noProof="0" dirty="0">
                <a:ln>
                  <a:noFill/>
                </a:ln>
                <a:solidFill>
                  <a:sysClr val="windowText" lastClr="000000"/>
                </a:solidFill>
                <a:effectLst/>
                <a:uLnTx/>
                <a:uFillTx/>
                <a:ea typeface="+mn-ea"/>
                <a:cs typeface="+mn-cs"/>
              </a:rPr>
              <a:t>A popular and influential planning concept that operationalizes accessibility</a:t>
            </a:r>
            <a:r>
              <a:rPr kumimoji="0" lang="en-US" sz="1800" i="0" u="none" strike="noStrike" kern="1200" cap="none" spc="0" normalizeH="0" baseline="0" noProof="0" dirty="0">
                <a:ln>
                  <a:noFill/>
                </a:ln>
                <a:solidFill>
                  <a:sysClr val="windowText" lastClr="000000"/>
                </a:solidFill>
                <a:effectLst/>
                <a:uLnTx/>
                <a:uFillTx/>
                <a:ea typeface="+mn-ea"/>
                <a:cs typeface="+mn-cs"/>
              </a:rPr>
              <a:t>.</a:t>
            </a:r>
          </a:p>
          <a:p>
            <a:pPr marL="0" indent="0">
              <a:lnSpc>
                <a:spcPct val="100000"/>
              </a:lnSpc>
              <a:buNone/>
              <a:defRPr/>
            </a:pPr>
            <a:r>
              <a:rPr kumimoji="0" lang="en-US" sz="1800" b="1" i="0" u="none" strike="noStrike" kern="1200" cap="none" spc="0" normalizeH="0" baseline="0" noProof="0" dirty="0">
                <a:ln>
                  <a:noFill/>
                </a:ln>
                <a:solidFill>
                  <a:sysClr val="windowText" lastClr="000000"/>
                </a:solidFill>
                <a:effectLst/>
                <a:uLnTx/>
                <a:uFillTx/>
                <a:ea typeface="+mn-ea"/>
                <a:cs typeface="+mn-cs"/>
              </a:rPr>
              <a:t>Definition</a:t>
            </a:r>
            <a:r>
              <a:rPr kumimoji="0" lang="en-US" sz="1800" i="0" u="none" strike="noStrike" kern="1200" cap="none" spc="0" normalizeH="0" baseline="0" noProof="0" dirty="0">
                <a:ln>
                  <a:noFill/>
                </a:ln>
                <a:solidFill>
                  <a:sysClr val="windowText" lastClr="000000"/>
                </a:solidFill>
                <a:effectLst/>
                <a:uLnTx/>
                <a:uFillTx/>
                <a:ea typeface="+mn-ea"/>
                <a:cs typeface="+mn-cs"/>
              </a:rPr>
              <a:t>:</a:t>
            </a:r>
          </a:p>
          <a:p>
            <a:pPr>
              <a:lnSpc>
                <a:spcPct val="100000"/>
              </a:lnSpc>
              <a:buFont typeface="Courier New" panose="02070309020205020404" pitchFamily="49" charset="0"/>
              <a:buChar char="o"/>
              <a:defRPr/>
            </a:pPr>
            <a:r>
              <a:rPr kumimoji="0" lang="en-US" sz="1800" i="0" u="none" strike="noStrike" kern="1200" cap="none" spc="0" normalizeH="0" baseline="0" noProof="0" dirty="0">
                <a:ln>
                  <a:noFill/>
                </a:ln>
                <a:solidFill>
                  <a:sysClr val="windowText" lastClr="000000"/>
                </a:solidFill>
                <a:effectLst/>
                <a:uLnTx/>
                <a:uFillTx/>
                <a:ea typeface="+mn-ea"/>
                <a:cs typeface="+mn-cs"/>
              </a:rPr>
              <a:t>The "15-minute city" is a vision for urban living where residents can access most of their daily needs (work, housing, food, health, education, culture) within a 15-minute walk or bike ride.</a:t>
            </a:r>
          </a:p>
        </p:txBody>
      </p:sp>
      <p:sp>
        <p:nvSpPr>
          <p:cNvPr id="8" name="object 2">
            <a:extLst>
              <a:ext uri="{FF2B5EF4-FFF2-40B4-BE49-F238E27FC236}">
                <a16:creationId xmlns:a16="http://schemas.microsoft.com/office/drawing/2014/main" id="{4FD9349D-119B-1071-B192-9FBFC0371E1D}"/>
              </a:ext>
            </a:extLst>
          </p:cNvPr>
          <p:cNvSpPr txBox="1">
            <a:spLocks noGrp="1"/>
          </p:cNvSpPr>
          <p:nvPr>
            <p:ph type="title"/>
          </p:nvPr>
        </p:nvSpPr>
        <p:spPr>
          <a:xfrm>
            <a:off x="726468" y="493611"/>
            <a:ext cx="4281467" cy="319328"/>
          </a:xfrm>
          <a:prstGeom prst="rect">
            <a:avLst/>
          </a:prstGeom>
          <a:solidFill>
            <a:srgbClr val="FD001F"/>
          </a:solidFill>
        </p:spPr>
        <p:txBody>
          <a:bodyPr vert="horz" wrap="square" lIns="0" tIns="16329" rIns="0" bIns="0" rtlCol="0" anchor="ctr">
            <a:spAutoFit/>
          </a:bodyPr>
          <a:lstStyle/>
          <a:p>
            <a:pPr marL="22043">
              <a:spcBef>
                <a:spcPts val="129"/>
              </a:spcBef>
            </a:pPr>
            <a:r>
              <a:rPr lang="en-GB" sz="2400" b="1" dirty="0">
                <a:solidFill>
                  <a:schemeClr val="bg1"/>
                </a:solidFill>
              </a:rPr>
              <a:t>01. </a:t>
            </a:r>
            <a:r>
              <a:rPr lang="en-US" sz="2400" b="1" dirty="0">
                <a:solidFill>
                  <a:schemeClr val="bg1"/>
                </a:solidFill>
              </a:rPr>
              <a:t>Foundations of Transport Equity</a:t>
            </a:r>
            <a:endParaRPr lang="en-GB" sz="2400" b="1" dirty="0">
              <a:solidFill>
                <a:schemeClr val="bg1"/>
              </a:solidFill>
            </a:endParaRPr>
          </a:p>
        </p:txBody>
      </p:sp>
      <p:sp>
        <p:nvSpPr>
          <p:cNvPr id="4" name="Google Shape;447;g34c03a1f332_0_414">
            <a:extLst>
              <a:ext uri="{FF2B5EF4-FFF2-40B4-BE49-F238E27FC236}">
                <a16:creationId xmlns:a16="http://schemas.microsoft.com/office/drawing/2014/main" id="{C153C1F6-DBA6-905F-25BD-A94C54093546}"/>
              </a:ext>
            </a:extLst>
          </p:cNvPr>
          <p:cNvSpPr txBox="1"/>
          <p:nvPr/>
        </p:nvSpPr>
        <p:spPr>
          <a:xfrm>
            <a:off x="726275" y="5727601"/>
            <a:ext cx="6436881" cy="553968"/>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GB" sz="1200" b="0" i="0" u="none" strike="noStrike" cap="none" dirty="0">
                <a:solidFill>
                  <a:srgbClr val="000000"/>
                </a:solidFill>
                <a:latin typeface="Helvetica Neue"/>
                <a:ea typeface="Helvetica Neue"/>
                <a:cs typeface="Helvetica Neue"/>
                <a:sym typeface="Helvetica Neue"/>
              </a:rPr>
              <a:t>Transit Columbus Glossary, 2023​</a:t>
            </a:r>
            <a:endParaRPr sz="1200" b="0" i="0" u="none" strike="noStrike" cap="none" dirty="0">
              <a:solidFill>
                <a:srgbClr val="000000"/>
              </a:solidFill>
              <a:latin typeface="Helvetica Neue"/>
              <a:ea typeface="Helvetica Neue"/>
              <a:cs typeface="Helvetica Neue"/>
              <a:sym typeface="Helvetica Neue"/>
            </a:endParaRPr>
          </a:p>
          <a:p>
            <a:pPr marL="0" marR="0" lvl="0" indent="0" algn="l" rtl="0">
              <a:lnSpc>
                <a:spcPct val="100000"/>
              </a:lnSpc>
              <a:spcBef>
                <a:spcPts val="0"/>
              </a:spcBef>
              <a:spcAft>
                <a:spcPts val="0"/>
              </a:spcAft>
              <a:buClr>
                <a:srgbClr val="000000"/>
              </a:buClr>
              <a:buSzPts val="1400"/>
              <a:buFont typeface="Arial"/>
              <a:buNone/>
            </a:pPr>
            <a:r>
              <a:rPr lang="en-GB" sz="1200" b="0" i="0" u="none" strike="noStrike" cap="none" dirty="0">
                <a:solidFill>
                  <a:srgbClr val="000000"/>
                </a:solidFill>
                <a:latin typeface="Helvetica Neue"/>
                <a:ea typeface="Helvetica Neue"/>
                <a:cs typeface="Helvetica Neue"/>
                <a:sym typeface="Helvetica Neue"/>
              </a:rPr>
              <a:t>Sheller, M. (2018). Mobility Justice: The Politics of Movement in an Age of Extremes. Verso.​</a:t>
            </a:r>
            <a:endParaRPr sz="1200" b="0" i="0" u="none" strike="noStrike" cap="none" dirty="0">
              <a:solidFill>
                <a:srgbClr val="000000"/>
              </a:solidFill>
              <a:latin typeface="Helvetica Neue"/>
              <a:ea typeface="Helvetica Neue"/>
              <a:cs typeface="Helvetica Neue"/>
              <a:sym typeface="Helvetica Neue"/>
            </a:endParaRPr>
          </a:p>
        </p:txBody>
      </p:sp>
      <p:sp>
        <p:nvSpPr>
          <p:cNvPr id="5" name="Content Placeholder 2">
            <a:extLst>
              <a:ext uri="{FF2B5EF4-FFF2-40B4-BE49-F238E27FC236}">
                <a16:creationId xmlns:a16="http://schemas.microsoft.com/office/drawing/2014/main" id="{99AD069B-30EB-7C81-23FD-2EC25E443335}"/>
              </a:ext>
            </a:extLst>
          </p:cNvPr>
          <p:cNvSpPr txBox="1">
            <a:spLocks/>
          </p:cNvSpPr>
          <p:nvPr/>
        </p:nvSpPr>
        <p:spPr>
          <a:xfrm>
            <a:off x="726275" y="3126583"/>
            <a:ext cx="6255843" cy="2455510"/>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defRPr/>
            </a:pPr>
            <a:r>
              <a:rPr kumimoji="0" lang="en-US" sz="1800" b="1" i="0" u="none" strike="noStrike" kern="1200" cap="none" spc="0" normalizeH="0" baseline="0" noProof="0" dirty="0">
                <a:ln>
                  <a:noFill/>
                </a:ln>
                <a:solidFill>
                  <a:sysClr val="windowText" lastClr="000000"/>
                </a:solidFill>
                <a:effectLst/>
                <a:uLnTx/>
                <a:uFillTx/>
                <a:ea typeface="+mn-ea"/>
                <a:cs typeface="+mn-cs"/>
              </a:rPr>
              <a:t>Connection to Equity</a:t>
            </a:r>
            <a:r>
              <a:rPr kumimoji="0" lang="en-US" sz="1800" i="0" u="none" strike="noStrike" kern="1200" cap="none" spc="0" normalizeH="0" baseline="0" noProof="0" dirty="0">
                <a:ln>
                  <a:noFill/>
                </a:ln>
                <a:solidFill>
                  <a:sysClr val="windowText" lastClr="000000"/>
                </a:solidFill>
                <a:effectLst/>
                <a:uLnTx/>
                <a:uFillTx/>
                <a:ea typeface="+mn-ea"/>
                <a:cs typeface="+mn-cs"/>
              </a:rPr>
              <a:t>:</a:t>
            </a:r>
          </a:p>
          <a:p>
            <a:pPr>
              <a:lnSpc>
                <a:spcPct val="100000"/>
              </a:lnSpc>
              <a:buFont typeface="Courier New" panose="02070309020205020404" pitchFamily="49" charset="0"/>
              <a:buChar char="o"/>
              <a:defRPr/>
            </a:pPr>
            <a:r>
              <a:rPr kumimoji="0" lang="en-US" sz="1800" i="0" u="none" strike="noStrike" kern="1200" cap="none" spc="0" normalizeH="0" baseline="0" noProof="0" dirty="0">
                <a:ln>
                  <a:noFill/>
                </a:ln>
                <a:solidFill>
                  <a:sysClr val="windowText" lastClr="000000"/>
                </a:solidFill>
                <a:effectLst/>
                <a:uLnTx/>
                <a:uFillTx/>
                <a:ea typeface="+mn-ea"/>
                <a:cs typeface="+mn-cs"/>
              </a:rPr>
              <a:t>It prioritizes people over cars, promoting localism and reducing forced auto-dependency.</a:t>
            </a:r>
          </a:p>
          <a:p>
            <a:pPr>
              <a:lnSpc>
                <a:spcPct val="100000"/>
              </a:lnSpc>
              <a:buFont typeface="Courier New" panose="02070309020205020404" pitchFamily="49" charset="0"/>
              <a:buChar char="o"/>
              <a:defRPr/>
            </a:pPr>
            <a:r>
              <a:rPr kumimoji="0" lang="en-US" sz="1800" i="0" u="none" strike="noStrike" kern="1200" cap="none" spc="0" normalizeH="0" baseline="0" noProof="0" dirty="0">
                <a:ln>
                  <a:noFill/>
                </a:ln>
                <a:solidFill>
                  <a:sysClr val="windowText" lastClr="000000"/>
                </a:solidFill>
                <a:effectLst/>
                <a:uLnTx/>
                <a:uFillTx/>
                <a:ea typeface="+mn-ea"/>
                <a:cs typeface="+mn-cs"/>
              </a:rPr>
              <a:t>It is an inherently equitable model that aims to provide a high quality of life and access to opportunity for all residents, regardless of whether they own a car.</a:t>
            </a:r>
          </a:p>
        </p:txBody>
      </p:sp>
      <p:sp>
        <p:nvSpPr>
          <p:cNvPr id="7" name="Google Shape;449;g34c03a1f332_0_414">
            <a:extLst>
              <a:ext uri="{FF2B5EF4-FFF2-40B4-BE49-F238E27FC236}">
                <a16:creationId xmlns:a16="http://schemas.microsoft.com/office/drawing/2014/main" id="{5000D930-DF62-C03B-4F2E-8C8450F74905}"/>
              </a:ext>
            </a:extLst>
          </p:cNvPr>
          <p:cNvSpPr txBox="1"/>
          <p:nvPr/>
        </p:nvSpPr>
        <p:spPr>
          <a:xfrm>
            <a:off x="9534920" y="5902767"/>
            <a:ext cx="1916700" cy="4002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GB" sz="1400" b="0" i="0" u="none" strike="noStrike" cap="none" dirty="0">
                <a:solidFill>
                  <a:srgbClr val="000000"/>
                </a:solidFill>
                <a:latin typeface="Helvetica Neue"/>
                <a:ea typeface="Helvetica Neue"/>
                <a:cs typeface="Helvetica Neue"/>
                <a:sym typeface="Helvetica Neue"/>
              </a:rPr>
              <a:t>Image: Buro Happold</a:t>
            </a:r>
            <a:endParaRPr sz="1400" b="0" i="0" u="none" strike="noStrike" cap="none" dirty="0">
              <a:solidFill>
                <a:srgbClr val="000000"/>
              </a:solidFill>
              <a:latin typeface="Helvetica Neue"/>
              <a:ea typeface="Helvetica Neue"/>
              <a:cs typeface="Helvetica Neue"/>
              <a:sym typeface="Helvetica Neue"/>
            </a:endParaRPr>
          </a:p>
        </p:txBody>
      </p:sp>
    </p:spTree>
    <p:extLst>
      <p:ext uri="{BB962C8B-B14F-4D97-AF65-F5344CB8AC3E}">
        <p14:creationId xmlns:p14="http://schemas.microsoft.com/office/powerpoint/2010/main" val="214942331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95A27F-C07D-DAB3-855F-3028AA3CB8F0}"/>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62A85EFD-5A9E-D65D-C7CE-36811FC9AAF4}"/>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rPr>
              <a:t>Section 02:</a:t>
            </a:r>
          </a:p>
          <a:p>
            <a:pPr algn="ctr"/>
            <a:r>
              <a:rPr lang="en-US" sz="3200" b="1" dirty="0">
                <a:solidFill>
                  <a:schemeClr val="bg1"/>
                </a:solidFill>
              </a:rPr>
              <a:t>Identifying Transport Inequity: Problems &amp; Causes</a:t>
            </a:r>
          </a:p>
        </p:txBody>
      </p:sp>
    </p:spTree>
    <p:extLst>
      <p:ext uri="{BB962C8B-B14F-4D97-AF65-F5344CB8AC3E}">
        <p14:creationId xmlns:p14="http://schemas.microsoft.com/office/powerpoint/2010/main" val="410848653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8204DF-CE96-1D93-ADD8-74EE8D06A9E8}"/>
            </a:ext>
          </a:extLst>
        </p:cNvPr>
        <p:cNvGrpSpPr/>
        <p:nvPr/>
      </p:nvGrpSpPr>
      <p:grpSpPr>
        <a:xfrm>
          <a:off x="0" y="0"/>
          <a:ext cx="0" cy="0"/>
          <a:chOff x="0" y="0"/>
          <a:chExt cx="0" cy="0"/>
        </a:xfrm>
      </p:grpSpPr>
      <p:sp>
        <p:nvSpPr>
          <p:cNvPr id="6" name="object 3">
            <a:extLst>
              <a:ext uri="{FF2B5EF4-FFF2-40B4-BE49-F238E27FC236}">
                <a16:creationId xmlns:a16="http://schemas.microsoft.com/office/drawing/2014/main" id="{70C6947C-D854-37FC-EAF0-68CFF951CA7F}"/>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2.0. The Historical Roots of Inequity</a:t>
            </a:r>
            <a:endParaRPr lang="en-GB" b="1" dirty="0">
              <a:solidFill>
                <a:sysClr val="windowText" lastClr="000000"/>
              </a:solidFill>
              <a:latin typeface="Arial"/>
              <a:cs typeface="Arial"/>
            </a:endParaRPr>
          </a:p>
        </p:txBody>
      </p:sp>
      <p:sp>
        <p:nvSpPr>
          <p:cNvPr id="7" name="object 2">
            <a:extLst>
              <a:ext uri="{FF2B5EF4-FFF2-40B4-BE49-F238E27FC236}">
                <a16:creationId xmlns:a16="http://schemas.microsoft.com/office/drawing/2014/main" id="{655B0D4E-686E-09B4-2215-7E5A4435F940}"/>
              </a:ext>
            </a:extLst>
          </p:cNvPr>
          <p:cNvSpPr txBox="1">
            <a:spLocks noGrp="1"/>
          </p:cNvSpPr>
          <p:nvPr>
            <p:ph type="title"/>
          </p:nvPr>
        </p:nvSpPr>
        <p:spPr>
          <a:xfrm>
            <a:off x="726467" y="493611"/>
            <a:ext cx="6387612" cy="319328"/>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02. </a:t>
            </a:r>
            <a:r>
              <a:rPr lang="en-US" sz="2400" b="1" dirty="0">
                <a:solidFill>
                  <a:schemeClr val="bg1"/>
                </a:solidFill>
              </a:rPr>
              <a:t>Identifying Transport Inequity: Problems &amp; Causes</a:t>
            </a:r>
            <a:endParaRPr lang="en-GB" sz="2400" b="1" dirty="0">
              <a:solidFill>
                <a:schemeClr val="bg1"/>
              </a:solidFill>
            </a:endParaRPr>
          </a:p>
        </p:txBody>
      </p:sp>
      <p:sp>
        <p:nvSpPr>
          <p:cNvPr id="2" name="Content Placeholder 2">
            <a:extLst>
              <a:ext uri="{FF2B5EF4-FFF2-40B4-BE49-F238E27FC236}">
                <a16:creationId xmlns:a16="http://schemas.microsoft.com/office/drawing/2014/main" id="{B50F26A7-46A3-DB09-301B-D573AD63B606}"/>
              </a:ext>
            </a:extLst>
          </p:cNvPr>
          <p:cNvSpPr txBox="1">
            <a:spLocks/>
          </p:cNvSpPr>
          <p:nvPr/>
        </p:nvSpPr>
        <p:spPr>
          <a:xfrm>
            <a:off x="726468" y="1539561"/>
            <a:ext cx="6886444" cy="4127592"/>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defRPr/>
            </a:pPr>
            <a:r>
              <a:rPr kumimoji="0" lang="en-US" sz="2000" i="0" u="none" strike="noStrike" kern="1200" cap="none" spc="0" normalizeH="0" baseline="0" noProof="0" dirty="0">
                <a:ln>
                  <a:noFill/>
                </a:ln>
                <a:solidFill>
                  <a:sysClr val="windowText" lastClr="000000"/>
                </a:solidFill>
                <a:effectLst/>
                <a:uLnTx/>
                <a:uFillTx/>
                <a:ea typeface="+mn-ea"/>
                <a:cs typeface="+mn-cs"/>
              </a:rPr>
              <a:t>Today's inequities are not accidental; they are often the result of past policy decisions.</a:t>
            </a:r>
          </a:p>
          <a:p>
            <a:pPr marL="0" indent="0">
              <a:lnSpc>
                <a:spcPct val="100000"/>
              </a:lnSpc>
              <a:buNone/>
              <a:defRPr/>
            </a:pPr>
            <a:r>
              <a:rPr kumimoji="0" lang="en-US" sz="2000" b="1" i="0" u="none" strike="noStrike" kern="1200" cap="none" spc="0" normalizeH="0" baseline="0" noProof="0" dirty="0">
                <a:ln>
                  <a:noFill/>
                </a:ln>
                <a:solidFill>
                  <a:sysClr val="windowText" lastClr="000000"/>
                </a:solidFill>
                <a:effectLst/>
                <a:uLnTx/>
                <a:uFillTx/>
                <a:ea typeface="+mn-ea"/>
                <a:cs typeface="+mn-cs"/>
              </a:rPr>
              <a:t>The Legacy of Car-Oriented Infrastructure</a:t>
            </a:r>
            <a:r>
              <a:rPr kumimoji="0" lang="en-US" sz="2000" i="0" u="none" strike="noStrike" kern="1200" cap="none" spc="0" normalizeH="0" baseline="0" noProof="0" dirty="0">
                <a:ln>
                  <a:noFill/>
                </a:ln>
                <a:solidFill>
                  <a:sysClr val="windowText" lastClr="000000"/>
                </a:solidFill>
                <a:effectLst/>
                <a:uLnTx/>
                <a:uFillTx/>
                <a:ea typeface="+mn-ea"/>
                <a:cs typeface="+mn-cs"/>
              </a:rPr>
              <a:t>:</a:t>
            </a:r>
          </a:p>
          <a:p>
            <a:pPr lvl="1">
              <a:lnSpc>
                <a:spcPct val="100000"/>
              </a:lnSpc>
              <a:buFont typeface="Wingdings" panose="05000000000000000000" pitchFamily="2" charset="2"/>
              <a:buChar char="§"/>
              <a:defRPr/>
            </a:pPr>
            <a:r>
              <a:rPr kumimoji="0" lang="en-US" sz="2000" i="0" u="none" strike="noStrike" kern="1200" cap="none" spc="0" normalizeH="0" baseline="0" noProof="0" dirty="0">
                <a:ln>
                  <a:noFill/>
                </a:ln>
                <a:solidFill>
                  <a:sysClr val="windowText" lastClr="000000"/>
                </a:solidFill>
                <a:effectLst/>
                <a:uLnTx/>
                <a:uFillTx/>
                <a:ea typeface="+mn-ea"/>
                <a:cs typeface="+mn-cs"/>
              </a:rPr>
              <a:t>Historical decisions in the mid-20th century heavily favored highway construction over public transit.</a:t>
            </a:r>
          </a:p>
          <a:p>
            <a:pPr lvl="1">
              <a:lnSpc>
                <a:spcPct val="100000"/>
              </a:lnSpc>
              <a:buFont typeface="Wingdings" panose="05000000000000000000" pitchFamily="2" charset="2"/>
              <a:buChar char="§"/>
              <a:defRPr/>
            </a:pPr>
            <a:r>
              <a:rPr kumimoji="0" lang="en-US" sz="2000" i="0" u="none" strike="noStrike" kern="1200" cap="none" spc="0" normalizeH="0" baseline="0" noProof="0" dirty="0">
                <a:ln>
                  <a:noFill/>
                </a:ln>
                <a:solidFill>
                  <a:sysClr val="windowText" lastClr="000000"/>
                </a:solidFill>
                <a:effectLst/>
                <a:uLnTx/>
                <a:uFillTx/>
                <a:ea typeface="+mn-ea"/>
                <a:cs typeface="+mn-cs"/>
              </a:rPr>
              <a:t>Many of these massive infrastructure projects were routed directly through low-income and minority communities.</a:t>
            </a:r>
          </a:p>
          <a:p>
            <a:pPr lvl="1">
              <a:lnSpc>
                <a:spcPct val="100000"/>
              </a:lnSpc>
              <a:buFont typeface="Wingdings" panose="05000000000000000000" pitchFamily="2" charset="2"/>
              <a:buChar char="§"/>
              <a:defRPr/>
            </a:pPr>
            <a:r>
              <a:rPr kumimoji="0" lang="en-US" sz="2000" i="0" u="none" strike="noStrike" kern="1200" cap="none" spc="0" normalizeH="0" baseline="0" noProof="0" dirty="0">
                <a:ln>
                  <a:noFill/>
                </a:ln>
                <a:solidFill>
                  <a:sysClr val="windowText" lastClr="000000"/>
                </a:solidFill>
                <a:effectLst/>
                <a:uLnTx/>
                <a:uFillTx/>
                <a:ea typeface="+mn-ea"/>
                <a:cs typeface="+mn-cs"/>
              </a:rPr>
              <a:t>This led to the physical destruction of neighborhoods, displacement of residents, and diminished local accessibility, creating long-lasting inequities that persist today.</a:t>
            </a:r>
          </a:p>
        </p:txBody>
      </p:sp>
      <p:pic>
        <p:nvPicPr>
          <p:cNvPr id="4" name="Google Shape;573;g34c03a1f332_0_107" title="aerial-view-busy-highway-intersection-full-traffic-daytime.jpg">
            <a:extLst>
              <a:ext uri="{FF2B5EF4-FFF2-40B4-BE49-F238E27FC236}">
                <a16:creationId xmlns:a16="http://schemas.microsoft.com/office/drawing/2014/main" id="{C52F109D-9782-CF46-32E9-F8818D554BF1}"/>
              </a:ext>
            </a:extLst>
          </p:cNvPr>
          <p:cNvPicPr preferRelativeResize="0"/>
          <p:nvPr/>
        </p:nvPicPr>
        <p:blipFill rotWithShape="1">
          <a:blip r:embed="rId3">
            <a:alphaModFix/>
          </a:blip>
          <a:srcRect/>
          <a:stretch/>
        </p:blipFill>
        <p:spPr>
          <a:xfrm>
            <a:off x="7690916" y="1539561"/>
            <a:ext cx="3760704" cy="4699127"/>
          </a:xfrm>
          <a:prstGeom prst="rect">
            <a:avLst/>
          </a:prstGeom>
          <a:noFill/>
          <a:ln>
            <a:noFill/>
          </a:ln>
        </p:spPr>
      </p:pic>
    </p:spTree>
    <p:extLst>
      <p:ext uri="{BB962C8B-B14F-4D97-AF65-F5344CB8AC3E}">
        <p14:creationId xmlns:p14="http://schemas.microsoft.com/office/powerpoint/2010/main" val="381594451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7121A6-B163-E230-2B08-D20BE7584286}"/>
            </a:ext>
          </a:extLst>
        </p:cNvPr>
        <p:cNvGrpSpPr/>
        <p:nvPr/>
      </p:nvGrpSpPr>
      <p:grpSpPr>
        <a:xfrm>
          <a:off x="0" y="0"/>
          <a:ext cx="0" cy="0"/>
          <a:chOff x="0" y="0"/>
          <a:chExt cx="0" cy="0"/>
        </a:xfrm>
      </p:grpSpPr>
      <p:sp>
        <p:nvSpPr>
          <p:cNvPr id="6" name="object 3">
            <a:extLst>
              <a:ext uri="{FF2B5EF4-FFF2-40B4-BE49-F238E27FC236}">
                <a16:creationId xmlns:a16="http://schemas.microsoft.com/office/drawing/2014/main" id="{A5E608E1-2792-8D7B-9AD1-4F01231FACAD}"/>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2.1. The Consequences for Marginalized Communities</a:t>
            </a:r>
            <a:endParaRPr lang="en-GB" b="1" dirty="0">
              <a:solidFill>
                <a:sysClr val="windowText" lastClr="000000"/>
              </a:solidFill>
              <a:latin typeface="Arial"/>
              <a:cs typeface="Arial"/>
            </a:endParaRPr>
          </a:p>
        </p:txBody>
      </p:sp>
      <p:sp>
        <p:nvSpPr>
          <p:cNvPr id="5" name="object 2">
            <a:extLst>
              <a:ext uri="{FF2B5EF4-FFF2-40B4-BE49-F238E27FC236}">
                <a16:creationId xmlns:a16="http://schemas.microsoft.com/office/drawing/2014/main" id="{DD36A8EB-459F-3FCB-C892-08AFECDF1131}"/>
              </a:ext>
            </a:extLst>
          </p:cNvPr>
          <p:cNvSpPr txBox="1">
            <a:spLocks noGrp="1"/>
          </p:cNvSpPr>
          <p:nvPr>
            <p:ph type="title"/>
          </p:nvPr>
        </p:nvSpPr>
        <p:spPr>
          <a:xfrm>
            <a:off x="726467" y="493611"/>
            <a:ext cx="6387612" cy="319328"/>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02. </a:t>
            </a:r>
            <a:r>
              <a:rPr lang="en-US" sz="2400" b="1" dirty="0">
                <a:solidFill>
                  <a:schemeClr val="bg1"/>
                </a:solidFill>
              </a:rPr>
              <a:t>Identifying Transport Inequity: Problems &amp; Causes</a:t>
            </a:r>
            <a:endParaRPr lang="en-GB" sz="2400" b="1" dirty="0">
              <a:solidFill>
                <a:schemeClr val="bg1"/>
              </a:solidFill>
            </a:endParaRPr>
          </a:p>
        </p:txBody>
      </p:sp>
      <p:graphicFrame>
        <p:nvGraphicFramePr>
          <p:cNvPr id="7" name="Google Shape;582;g34c03a1f332_0_115">
            <a:extLst>
              <a:ext uri="{FF2B5EF4-FFF2-40B4-BE49-F238E27FC236}">
                <a16:creationId xmlns:a16="http://schemas.microsoft.com/office/drawing/2014/main" id="{5F050EDD-342D-AF50-E328-29CE01AA0A14}"/>
              </a:ext>
            </a:extLst>
          </p:cNvPr>
          <p:cNvGraphicFramePr/>
          <p:nvPr>
            <p:extLst>
              <p:ext uri="{D42A27DB-BD31-4B8C-83A1-F6EECF244321}">
                <p14:modId xmlns:p14="http://schemas.microsoft.com/office/powerpoint/2010/main" val="1828853107"/>
              </p:ext>
            </p:extLst>
          </p:nvPr>
        </p:nvGraphicFramePr>
        <p:xfrm>
          <a:off x="726467" y="2076965"/>
          <a:ext cx="10725152" cy="3657450"/>
        </p:xfrm>
        <a:graphic>
          <a:graphicData uri="http://schemas.openxmlformats.org/drawingml/2006/table">
            <a:tbl>
              <a:tblPr>
                <a:noFill/>
              </a:tblPr>
              <a:tblGrid>
                <a:gridCol w="1925252">
                  <a:extLst>
                    <a:ext uri="{9D8B030D-6E8A-4147-A177-3AD203B41FA5}">
                      <a16:colId xmlns:a16="http://schemas.microsoft.com/office/drawing/2014/main" val="20000"/>
                    </a:ext>
                  </a:extLst>
                </a:gridCol>
                <a:gridCol w="3608257">
                  <a:extLst>
                    <a:ext uri="{9D8B030D-6E8A-4147-A177-3AD203B41FA5}">
                      <a16:colId xmlns:a16="http://schemas.microsoft.com/office/drawing/2014/main" val="20001"/>
                    </a:ext>
                  </a:extLst>
                </a:gridCol>
                <a:gridCol w="5191643">
                  <a:extLst>
                    <a:ext uri="{9D8B030D-6E8A-4147-A177-3AD203B41FA5}">
                      <a16:colId xmlns:a16="http://schemas.microsoft.com/office/drawing/2014/main" val="20002"/>
                    </a:ext>
                  </a:extLst>
                </a:gridCol>
              </a:tblGrid>
              <a:tr h="381000">
                <a:tc>
                  <a:txBody>
                    <a:bodyPr/>
                    <a:lstStyle/>
                    <a:p>
                      <a:pPr marL="0" marR="0" lvl="0" indent="0" algn="l" rtl="0">
                        <a:lnSpc>
                          <a:spcPct val="100000"/>
                        </a:lnSpc>
                        <a:spcBef>
                          <a:spcPts val="0"/>
                        </a:spcBef>
                        <a:spcAft>
                          <a:spcPts val="0"/>
                        </a:spcAft>
                        <a:buClr>
                          <a:srgbClr val="000000"/>
                        </a:buClr>
                        <a:buSzPts val="1400"/>
                        <a:buFont typeface="Arial"/>
                        <a:buNone/>
                      </a:pPr>
                      <a:r>
                        <a:rPr lang="en-GB" sz="1800" b="1" u="none" strike="noStrike" cap="none" dirty="0"/>
                        <a:t>Category</a:t>
                      </a:r>
                      <a:endParaRPr sz="1800" b="1" u="none" strike="noStrike" cap="none" dirty="0"/>
                    </a:p>
                  </a:txBody>
                  <a:tcPr marL="91425" marR="91425" marT="91425" marB="91425">
                    <a:solidFill>
                      <a:srgbClr val="45D1FF"/>
                    </a:solidFill>
                  </a:tcPr>
                </a:tc>
                <a:tc>
                  <a:txBody>
                    <a:bodyPr/>
                    <a:lstStyle/>
                    <a:p>
                      <a:pPr marL="0" marR="0" lvl="0" indent="0" algn="l" rtl="0">
                        <a:lnSpc>
                          <a:spcPct val="100000"/>
                        </a:lnSpc>
                        <a:spcBef>
                          <a:spcPts val="0"/>
                        </a:spcBef>
                        <a:spcAft>
                          <a:spcPts val="0"/>
                        </a:spcAft>
                        <a:buClr>
                          <a:srgbClr val="000000"/>
                        </a:buClr>
                        <a:buSzPts val="1400"/>
                        <a:buFont typeface="Arial"/>
                        <a:buNone/>
                      </a:pPr>
                      <a:r>
                        <a:rPr lang="en-GB" sz="1800" b="1" u="none" strike="noStrike" cap="none" dirty="0"/>
                        <a:t>Impact</a:t>
                      </a:r>
                      <a:endParaRPr sz="1800" b="1" u="none" strike="noStrike" cap="none" dirty="0"/>
                    </a:p>
                  </a:txBody>
                  <a:tcPr marL="91425" marR="91425" marT="91425" marB="91425">
                    <a:solidFill>
                      <a:srgbClr val="45D1FF"/>
                    </a:solidFill>
                  </a:tcPr>
                </a:tc>
                <a:tc>
                  <a:txBody>
                    <a:bodyPr/>
                    <a:lstStyle/>
                    <a:p>
                      <a:pPr marL="0" marR="0" lvl="0" indent="0" algn="l" rtl="0">
                        <a:lnSpc>
                          <a:spcPct val="100000"/>
                        </a:lnSpc>
                        <a:spcBef>
                          <a:spcPts val="0"/>
                        </a:spcBef>
                        <a:spcAft>
                          <a:spcPts val="0"/>
                        </a:spcAft>
                        <a:buClr>
                          <a:srgbClr val="000000"/>
                        </a:buClr>
                        <a:buSzPts val="1400"/>
                        <a:buFont typeface="Arial"/>
                        <a:buNone/>
                      </a:pPr>
                      <a:r>
                        <a:rPr lang="en-GB" sz="1800" b="1" u="none" strike="noStrike" cap="none" dirty="0"/>
                        <a:t>Data Example</a:t>
                      </a:r>
                      <a:endParaRPr sz="1800" b="1" u="none" strike="noStrike" cap="none" dirty="0"/>
                    </a:p>
                  </a:txBody>
                  <a:tcPr marL="91425" marR="91425" marT="91425" marB="91425">
                    <a:solidFill>
                      <a:srgbClr val="45D1FF"/>
                    </a:solidFill>
                  </a:tcPr>
                </a:tc>
                <a:extLst>
                  <a:ext uri="{0D108BD9-81ED-4DB2-BD59-A6C34878D82A}">
                    <a16:rowId xmlns:a16="http://schemas.microsoft.com/office/drawing/2014/main" val="10000"/>
                  </a:ext>
                </a:extLst>
              </a:tr>
              <a:tr h="381000">
                <a:tc>
                  <a:txBody>
                    <a:bodyPr/>
                    <a:lstStyle/>
                    <a:p>
                      <a:pPr marL="0" marR="0" lvl="0" indent="0" algn="l" rtl="0">
                        <a:lnSpc>
                          <a:spcPct val="100000"/>
                        </a:lnSpc>
                        <a:spcBef>
                          <a:spcPts val="0"/>
                        </a:spcBef>
                        <a:spcAft>
                          <a:spcPts val="0"/>
                        </a:spcAft>
                        <a:buClr>
                          <a:srgbClr val="000000"/>
                        </a:buClr>
                        <a:buSzPts val="1400"/>
                        <a:buFont typeface="Arial"/>
                        <a:buNone/>
                      </a:pPr>
                      <a:r>
                        <a:rPr lang="en-GB" sz="1800" u="none" strike="noStrike" cap="none" dirty="0"/>
                        <a:t>Longer Commutes</a:t>
                      </a:r>
                      <a:endParaRPr sz="1800" u="none" strike="noStrike" cap="none" dirty="0"/>
                    </a:p>
                  </a:txBody>
                  <a:tcPr marL="91425" marR="91425" marT="91425" marB="91425"/>
                </a:tc>
                <a:tc>
                  <a:txBody>
                    <a:bodyPr/>
                    <a:lstStyle/>
                    <a:p>
                      <a:pPr marL="0" marR="0" lvl="0" indent="0" algn="l" rtl="0">
                        <a:lnSpc>
                          <a:spcPct val="100000"/>
                        </a:lnSpc>
                        <a:spcBef>
                          <a:spcPts val="0"/>
                        </a:spcBef>
                        <a:spcAft>
                          <a:spcPts val="0"/>
                        </a:spcAft>
                        <a:buClr>
                          <a:srgbClr val="000000"/>
                        </a:buClr>
                        <a:buSzPts val="1400"/>
                        <a:buFont typeface="Arial"/>
                        <a:buNone/>
                      </a:pPr>
                      <a:r>
                        <a:rPr lang="en-GB" sz="1800" u="none" strike="noStrike" cap="none" dirty="0"/>
                        <a:t>Marginalized groups face 2–3x longer travel times vs. affluent residents</a:t>
                      </a:r>
                      <a:endParaRPr sz="1800" u="none" strike="noStrike" cap="none" dirty="0"/>
                    </a:p>
                  </a:txBody>
                  <a:tcPr marL="91425" marR="91425" marT="91425" marB="91425"/>
                </a:tc>
                <a:tc>
                  <a:txBody>
                    <a:bodyPr/>
                    <a:lstStyle/>
                    <a:p>
                      <a:pPr marL="0" marR="0" lvl="0" indent="0" algn="l" rtl="0">
                        <a:lnSpc>
                          <a:spcPct val="100000"/>
                        </a:lnSpc>
                        <a:spcBef>
                          <a:spcPts val="0"/>
                        </a:spcBef>
                        <a:spcAft>
                          <a:spcPts val="0"/>
                        </a:spcAft>
                        <a:buClr>
                          <a:srgbClr val="000000"/>
                        </a:buClr>
                        <a:buSzPts val="1400"/>
                        <a:buFont typeface="Arial"/>
                        <a:buNone/>
                      </a:pPr>
                      <a:r>
                        <a:rPr lang="en-GB" sz="1800" u="none" strike="noStrike" cap="none" dirty="0"/>
                        <a:t>"Low-income Houston residents spend 45% more time commuting than high-income peers"</a:t>
                      </a:r>
                      <a:endParaRPr sz="1800" u="none" strike="noStrike" cap="none" dirty="0"/>
                    </a:p>
                  </a:txBody>
                  <a:tcPr marL="91425" marR="91425" marT="91425" marB="91425"/>
                </a:tc>
                <a:extLst>
                  <a:ext uri="{0D108BD9-81ED-4DB2-BD59-A6C34878D82A}">
                    <a16:rowId xmlns:a16="http://schemas.microsoft.com/office/drawing/2014/main" val="10001"/>
                  </a:ext>
                </a:extLst>
              </a:tr>
              <a:tr h="381000">
                <a:tc>
                  <a:txBody>
                    <a:bodyPr/>
                    <a:lstStyle/>
                    <a:p>
                      <a:pPr marL="0" marR="0" lvl="0" indent="0" algn="l" rtl="0">
                        <a:lnSpc>
                          <a:spcPct val="100000"/>
                        </a:lnSpc>
                        <a:spcBef>
                          <a:spcPts val="0"/>
                        </a:spcBef>
                        <a:spcAft>
                          <a:spcPts val="0"/>
                        </a:spcAft>
                        <a:buClr>
                          <a:srgbClr val="000000"/>
                        </a:buClr>
                        <a:buSzPts val="1400"/>
                        <a:buFont typeface="Arial"/>
                        <a:buNone/>
                      </a:pPr>
                      <a:r>
                        <a:rPr lang="en-GB" sz="1800" u="none" strike="noStrike" cap="none"/>
                        <a:t>Job Access</a:t>
                      </a:r>
                      <a:endParaRPr sz="1800" u="none" strike="noStrike" cap="none"/>
                    </a:p>
                  </a:txBody>
                  <a:tcPr marL="91425" marR="91425" marT="91425" marB="91425"/>
                </a:tc>
                <a:tc>
                  <a:txBody>
                    <a:bodyPr/>
                    <a:lstStyle/>
                    <a:p>
                      <a:pPr marL="0" marR="0" lvl="0" indent="0" algn="l" rtl="0">
                        <a:lnSpc>
                          <a:spcPct val="100000"/>
                        </a:lnSpc>
                        <a:spcBef>
                          <a:spcPts val="0"/>
                        </a:spcBef>
                        <a:spcAft>
                          <a:spcPts val="0"/>
                        </a:spcAft>
                        <a:buClr>
                          <a:srgbClr val="000000"/>
                        </a:buClr>
                        <a:buSzPts val="1400"/>
                        <a:buFont typeface="Arial"/>
                        <a:buNone/>
                      </a:pPr>
                      <a:r>
                        <a:rPr lang="en-GB" sz="1800" u="none" strike="noStrike" cap="none" dirty="0"/>
                        <a:t>Limited transit routes to major employment hubs</a:t>
                      </a:r>
                      <a:endParaRPr sz="1800" u="none" strike="noStrike" cap="none" dirty="0"/>
                    </a:p>
                  </a:txBody>
                  <a:tcPr marL="91425" marR="91425" marT="91425" marB="91425"/>
                </a:tc>
                <a:tc>
                  <a:txBody>
                    <a:bodyPr/>
                    <a:lstStyle/>
                    <a:p>
                      <a:pPr marL="0" marR="0" lvl="0" indent="0" algn="l" rtl="0">
                        <a:lnSpc>
                          <a:spcPct val="100000"/>
                        </a:lnSpc>
                        <a:spcBef>
                          <a:spcPts val="0"/>
                        </a:spcBef>
                        <a:spcAft>
                          <a:spcPts val="0"/>
                        </a:spcAft>
                        <a:buClr>
                          <a:srgbClr val="000000"/>
                        </a:buClr>
                        <a:buSzPts val="1400"/>
                        <a:buFont typeface="Arial"/>
                        <a:buNone/>
                      </a:pPr>
                      <a:r>
                        <a:rPr lang="en-GB" sz="1800" u="none" strike="noStrike" cap="none"/>
                        <a:t>"60% of Detroit’s jobs are unreachable by transit within 90 minutes for low-wage workers"</a:t>
                      </a:r>
                      <a:endParaRPr sz="1800" u="none" strike="noStrike" cap="none"/>
                    </a:p>
                  </a:txBody>
                  <a:tcPr marL="91425" marR="91425" marT="91425" marB="91425"/>
                </a:tc>
                <a:extLst>
                  <a:ext uri="{0D108BD9-81ED-4DB2-BD59-A6C34878D82A}">
                    <a16:rowId xmlns:a16="http://schemas.microsoft.com/office/drawing/2014/main" val="10002"/>
                  </a:ext>
                </a:extLst>
              </a:tr>
              <a:tr h="381000">
                <a:tc>
                  <a:txBody>
                    <a:bodyPr/>
                    <a:lstStyle/>
                    <a:p>
                      <a:pPr marL="0" marR="0" lvl="0" indent="0" algn="l" rtl="0">
                        <a:lnSpc>
                          <a:spcPct val="100000"/>
                        </a:lnSpc>
                        <a:spcBef>
                          <a:spcPts val="0"/>
                        </a:spcBef>
                        <a:spcAft>
                          <a:spcPts val="0"/>
                        </a:spcAft>
                        <a:buClr>
                          <a:srgbClr val="000000"/>
                        </a:buClr>
                        <a:buSzPts val="1400"/>
                        <a:buFont typeface="Arial"/>
                        <a:buNone/>
                      </a:pPr>
                      <a:r>
                        <a:rPr lang="en-GB" sz="1800" u="none" strike="noStrike" cap="none"/>
                        <a:t>Environmental Harm</a:t>
                      </a:r>
                      <a:endParaRPr sz="1800" u="none" strike="noStrike" cap="none"/>
                    </a:p>
                  </a:txBody>
                  <a:tcPr marL="91425" marR="91425" marT="91425" marB="91425"/>
                </a:tc>
                <a:tc>
                  <a:txBody>
                    <a:bodyPr/>
                    <a:lstStyle/>
                    <a:p>
                      <a:pPr marL="0" marR="0" lvl="0" indent="0" algn="l" rtl="0">
                        <a:lnSpc>
                          <a:spcPct val="100000"/>
                        </a:lnSpc>
                        <a:spcBef>
                          <a:spcPts val="0"/>
                        </a:spcBef>
                        <a:spcAft>
                          <a:spcPts val="0"/>
                        </a:spcAft>
                        <a:buClr>
                          <a:srgbClr val="000000"/>
                        </a:buClr>
                        <a:buSzPts val="1400"/>
                        <a:buFont typeface="Arial"/>
                        <a:buNone/>
                      </a:pPr>
                      <a:r>
                        <a:rPr lang="en-US" sz="1800" u="none" strike="noStrike" cap="none" dirty="0"/>
                        <a:t>Elevated exposure to air pollution and noise.</a:t>
                      </a:r>
                      <a:endParaRPr sz="1800" u="none" strike="noStrike" cap="none" dirty="0"/>
                    </a:p>
                  </a:txBody>
                  <a:tcPr marL="91425" marR="91425" marT="91425" marB="91425"/>
                </a:tc>
                <a:tc>
                  <a:txBody>
                    <a:bodyPr/>
                    <a:lstStyle/>
                    <a:p>
                      <a:pPr marL="0" marR="0" lvl="0" indent="0" algn="l" rtl="0">
                        <a:lnSpc>
                          <a:spcPct val="100000"/>
                        </a:lnSpc>
                        <a:spcBef>
                          <a:spcPts val="0"/>
                        </a:spcBef>
                        <a:spcAft>
                          <a:spcPts val="0"/>
                        </a:spcAft>
                        <a:buClr>
                          <a:srgbClr val="000000"/>
                        </a:buClr>
                        <a:buSzPts val="1400"/>
                        <a:buFont typeface="Arial"/>
                        <a:buNone/>
                      </a:pPr>
                      <a:r>
                        <a:rPr lang="en-GB" sz="1800" u="none" strike="noStrike" cap="none" dirty="0"/>
                        <a:t>"Black communities face 1.5x higher PM2.5 levels than white communities in Los Angeles"</a:t>
                      </a:r>
                      <a:endParaRPr sz="1800" u="none" strike="noStrike" cap="none" dirty="0"/>
                    </a:p>
                  </a:txBody>
                  <a:tcPr marL="91425" marR="91425" marT="91425" marB="91425"/>
                </a:tc>
                <a:extLst>
                  <a:ext uri="{0D108BD9-81ED-4DB2-BD59-A6C34878D82A}">
                    <a16:rowId xmlns:a16="http://schemas.microsoft.com/office/drawing/2014/main" val="10003"/>
                  </a:ext>
                </a:extLst>
              </a:tr>
              <a:tr h="381000">
                <a:tc>
                  <a:txBody>
                    <a:bodyPr/>
                    <a:lstStyle/>
                    <a:p>
                      <a:pPr marL="0" marR="0" lvl="0" indent="0" algn="l" rtl="0">
                        <a:lnSpc>
                          <a:spcPct val="100000"/>
                        </a:lnSpc>
                        <a:spcBef>
                          <a:spcPts val="0"/>
                        </a:spcBef>
                        <a:spcAft>
                          <a:spcPts val="0"/>
                        </a:spcAft>
                        <a:buClr>
                          <a:srgbClr val="000000"/>
                        </a:buClr>
                        <a:buSzPts val="1400"/>
                        <a:buFont typeface="Arial"/>
                        <a:buNone/>
                      </a:pPr>
                      <a:r>
                        <a:rPr lang="en-GB" sz="1800" u="none" strike="noStrike" cap="none"/>
                        <a:t>Transit Quality</a:t>
                      </a:r>
                      <a:endParaRPr sz="1800" u="none" strike="noStrike" cap="none"/>
                    </a:p>
                  </a:txBody>
                  <a:tcPr marL="91425" marR="91425" marT="91425" marB="91425"/>
                </a:tc>
                <a:tc>
                  <a:txBody>
                    <a:bodyPr/>
                    <a:lstStyle/>
                    <a:p>
                      <a:pPr marL="0" marR="0" lvl="0" indent="0" algn="l" rtl="0">
                        <a:lnSpc>
                          <a:spcPct val="100000"/>
                        </a:lnSpc>
                        <a:spcBef>
                          <a:spcPts val="0"/>
                        </a:spcBef>
                        <a:spcAft>
                          <a:spcPts val="0"/>
                        </a:spcAft>
                        <a:buClr>
                          <a:srgbClr val="000000"/>
                        </a:buClr>
                        <a:buSzPts val="1400"/>
                        <a:buFont typeface="Arial"/>
                        <a:buNone/>
                      </a:pPr>
                      <a:r>
                        <a:rPr lang="en-GB" sz="1800" u="none" strike="noStrike" cap="none" dirty="0"/>
                        <a:t>Service disparities in underserved areas</a:t>
                      </a:r>
                      <a:endParaRPr sz="1800" u="none" strike="noStrike" cap="none" dirty="0"/>
                    </a:p>
                  </a:txBody>
                  <a:tcPr marL="91425" marR="91425" marT="91425" marB="91425"/>
                </a:tc>
                <a:tc>
                  <a:txBody>
                    <a:bodyPr/>
                    <a:lstStyle/>
                    <a:p>
                      <a:pPr marL="0" marR="0" lvl="0" indent="0" algn="l" rtl="0">
                        <a:lnSpc>
                          <a:spcPct val="100000"/>
                        </a:lnSpc>
                        <a:spcBef>
                          <a:spcPts val="0"/>
                        </a:spcBef>
                        <a:spcAft>
                          <a:spcPts val="0"/>
                        </a:spcAft>
                        <a:buClr>
                          <a:srgbClr val="000000"/>
                        </a:buClr>
                        <a:buSzPts val="1400"/>
                        <a:buFont typeface="Arial"/>
                        <a:buNone/>
                      </a:pPr>
                      <a:r>
                        <a:rPr lang="en-GB" sz="1800" u="none" strike="noStrike" cap="none" dirty="0"/>
                        <a:t>"Southside Chicago bus routes see 30% fewer vehicles/hour than Northside routes"</a:t>
                      </a:r>
                      <a:endParaRPr sz="1800" u="none" strike="noStrike" cap="none" dirty="0"/>
                    </a:p>
                  </a:txBody>
                  <a:tcPr marL="91425" marR="91425" marT="91425" marB="91425"/>
                </a:tc>
                <a:extLst>
                  <a:ext uri="{0D108BD9-81ED-4DB2-BD59-A6C34878D82A}">
                    <a16:rowId xmlns:a16="http://schemas.microsoft.com/office/drawing/2014/main" val="10004"/>
                  </a:ext>
                </a:extLst>
              </a:tr>
            </a:tbl>
          </a:graphicData>
        </a:graphic>
      </p:graphicFrame>
      <p:sp>
        <p:nvSpPr>
          <p:cNvPr id="10" name="Content Placeholder 2">
            <a:extLst>
              <a:ext uri="{FF2B5EF4-FFF2-40B4-BE49-F238E27FC236}">
                <a16:creationId xmlns:a16="http://schemas.microsoft.com/office/drawing/2014/main" id="{56148CBF-49C8-9117-4BB2-CA26D44E8160}"/>
              </a:ext>
            </a:extLst>
          </p:cNvPr>
          <p:cNvSpPr txBox="1">
            <a:spLocks/>
          </p:cNvSpPr>
          <p:nvPr/>
        </p:nvSpPr>
        <p:spPr>
          <a:xfrm>
            <a:off x="726468" y="1539562"/>
            <a:ext cx="10725152" cy="395109"/>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defRPr/>
            </a:pPr>
            <a:r>
              <a:rPr kumimoji="0" lang="en-US" sz="2000" b="1" i="0" u="none" strike="noStrike" kern="1200" cap="none" spc="0" normalizeH="0" baseline="0" noProof="0" dirty="0">
                <a:ln>
                  <a:noFill/>
                </a:ln>
                <a:solidFill>
                  <a:sysClr val="windowText" lastClr="000000"/>
                </a:solidFill>
                <a:effectLst/>
                <a:uLnTx/>
                <a:uFillTx/>
                <a:ea typeface="+mn-ea"/>
                <a:cs typeface="+mn-cs"/>
              </a:rPr>
              <a:t>The legacy of inequitable planning results in quantifiable disparities today.</a:t>
            </a:r>
            <a:endParaRPr kumimoji="0" lang="en-US" sz="2000" i="0" u="none" strike="noStrike" kern="1200" cap="none" spc="0" normalizeH="0" baseline="0" noProof="0" dirty="0">
              <a:ln>
                <a:noFill/>
              </a:ln>
              <a:solidFill>
                <a:sysClr val="windowText" lastClr="000000"/>
              </a:solidFill>
              <a:effectLst/>
              <a:uLnTx/>
              <a:uFillTx/>
              <a:ea typeface="+mn-ea"/>
              <a:cs typeface="+mn-cs"/>
            </a:endParaRPr>
          </a:p>
        </p:txBody>
      </p:sp>
    </p:spTree>
    <p:extLst>
      <p:ext uri="{BB962C8B-B14F-4D97-AF65-F5344CB8AC3E}">
        <p14:creationId xmlns:p14="http://schemas.microsoft.com/office/powerpoint/2010/main" val="32004816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E6CF4C-7D17-C1D7-C44E-801FC879D9FA}"/>
            </a:ext>
          </a:extLst>
        </p:cNvPr>
        <p:cNvGrpSpPr/>
        <p:nvPr/>
      </p:nvGrpSpPr>
      <p:grpSpPr>
        <a:xfrm>
          <a:off x="0" y="0"/>
          <a:ext cx="0" cy="0"/>
          <a:chOff x="0" y="0"/>
          <a:chExt cx="0" cy="0"/>
        </a:xfrm>
      </p:grpSpPr>
      <p:sp>
        <p:nvSpPr>
          <p:cNvPr id="6" name="object 3">
            <a:extLst>
              <a:ext uri="{FF2B5EF4-FFF2-40B4-BE49-F238E27FC236}">
                <a16:creationId xmlns:a16="http://schemas.microsoft.com/office/drawing/2014/main" id="{35493761-9BBE-6826-43E6-71ED2ECF8101}"/>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2.2. The Spatial Mismatch Hypothesis</a:t>
            </a:r>
            <a:endParaRPr lang="en-GB" b="1" dirty="0">
              <a:solidFill>
                <a:sysClr val="windowText" lastClr="000000"/>
              </a:solidFill>
              <a:latin typeface="Arial"/>
              <a:cs typeface="Arial"/>
            </a:endParaRPr>
          </a:p>
        </p:txBody>
      </p:sp>
      <p:sp>
        <p:nvSpPr>
          <p:cNvPr id="7" name="object 2">
            <a:extLst>
              <a:ext uri="{FF2B5EF4-FFF2-40B4-BE49-F238E27FC236}">
                <a16:creationId xmlns:a16="http://schemas.microsoft.com/office/drawing/2014/main" id="{3464F5EE-BED2-AB9C-7943-C5FA13E07D3D}"/>
              </a:ext>
            </a:extLst>
          </p:cNvPr>
          <p:cNvSpPr txBox="1">
            <a:spLocks noGrp="1"/>
          </p:cNvSpPr>
          <p:nvPr>
            <p:ph type="title"/>
          </p:nvPr>
        </p:nvSpPr>
        <p:spPr>
          <a:xfrm>
            <a:off x="726467" y="493611"/>
            <a:ext cx="6387612" cy="319328"/>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02. </a:t>
            </a:r>
            <a:r>
              <a:rPr lang="en-US" sz="2400" b="1" dirty="0">
                <a:solidFill>
                  <a:schemeClr val="bg1"/>
                </a:solidFill>
              </a:rPr>
              <a:t>Identifying Transport Inequity: Problems &amp; Causes</a:t>
            </a:r>
            <a:endParaRPr lang="en-GB" sz="2400" b="1" dirty="0">
              <a:solidFill>
                <a:schemeClr val="bg1"/>
              </a:solidFill>
            </a:endParaRPr>
          </a:p>
        </p:txBody>
      </p:sp>
      <p:sp>
        <p:nvSpPr>
          <p:cNvPr id="2" name="Content Placeholder 2">
            <a:extLst>
              <a:ext uri="{FF2B5EF4-FFF2-40B4-BE49-F238E27FC236}">
                <a16:creationId xmlns:a16="http://schemas.microsoft.com/office/drawing/2014/main" id="{4C9126A5-F51C-7313-2AE3-52425E9EF4B8}"/>
              </a:ext>
            </a:extLst>
          </p:cNvPr>
          <p:cNvSpPr txBox="1">
            <a:spLocks/>
          </p:cNvSpPr>
          <p:nvPr/>
        </p:nvSpPr>
        <p:spPr>
          <a:xfrm>
            <a:off x="726467" y="1539561"/>
            <a:ext cx="10725151" cy="1889439"/>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defRPr/>
            </a:pPr>
            <a:r>
              <a:rPr kumimoji="0" lang="en-US" sz="2000" i="0" u="none" strike="noStrike" kern="1200" cap="none" spc="0" normalizeH="0" baseline="0" noProof="0" dirty="0">
                <a:ln>
                  <a:noFill/>
                </a:ln>
                <a:solidFill>
                  <a:sysClr val="windowText" lastClr="000000"/>
                </a:solidFill>
                <a:effectLst/>
                <a:uLnTx/>
                <a:uFillTx/>
                <a:ea typeface="+mn-ea"/>
                <a:cs typeface="+mn-cs"/>
              </a:rPr>
              <a:t>A key theory for explaining the link between geography and economic inequality.</a:t>
            </a:r>
          </a:p>
          <a:p>
            <a:pPr marL="0" indent="0">
              <a:lnSpc>
                <a:spcPct val="100000"/>
              </a:lnSpc>
              <a:buNone/>
              <a:defRPr/>
            </a:pPr>
            <a:r>
              <a:rPr kumimoji="0" lang="en-US" sz="2000" b="1" i="0" u="none" strike="noStrike" kern="1200" cap="none" spc="0" normalizeH="0" baseline="0" noProof="0" dirty="0">
                <a:ln>
                  <a:noFill/>
                </a:ln>
                <a:solidFill>
                  <a:sysClr val="windowText" lastClr="000000"/>
                </a:solidFill>
                <a:effectLst/>
                <a:uLnTx/>
                <a:uFillTx/>
                <a:ea typeface="+mn-ea"/>
                <a:cs typeface="+mn-cs"/>
              </a:rPr>
              <a:t>The Hypothesis</a:t>
            </a:r>
            <a:r>
              <a:rPr kumimoji="0" lang="en-US" sz="2000" i="0" u="none" strike="noStrike" kern="1200" cap="none" spc="0" normalizeH="0" baseline="0" noProof="0" dirty="0">
                <a:ln>
                  <a:noFill/>
                </a:ln>
                <a:solidFill>
                  <a:sysClr val="windowText" lastClr="000000"/>
                </a:solidFill>
                <a:effectLst/>
                <a:uLnTx/>
                <a:uFillTx/>
                <a:ea typeface="+mn-ea"/>
                <a:cs typeface="+mn-cs"/>
              </a:rPr>
              <a:t>:</a:t>
            </a:r>
          </a:p>
          <a:p>
            <a:pPr lvl="1">
              <a:lnSpc>
                <a:spcPct val="100000"/>
              </a:lnSpc>
              <a:buFont typeface="Courier New" panose="02070309020205020404" pitchFamily="49" charset="0"/>
              <a:buChar char="o"/>
              <a:defRPr/>
            </a:pPr>
            <a:r>
              <a:rPr kumimoji="0" lang="en-US" sz="2000" i="0" u="none" strike="noStrike" kern="1200" cap="none" spc="0" normalizeH="0" baseline="0" noProof="0" dirty="0">
                <a:ln>
                  <a:noFill/>
                </a:ln>
                <a:solidFill>
                  <a:sysClr val="windowText" lastClr="000000"/>
                </a:solidFill>
                <a:effectLst/>
                <a:uLnTx/>
                <a:uFillTx/>
                <a:ea typeface="+mn-ea"/>
                <a:cs typeface="+mn-cs"/>
              </a:rPr>
              <a:t>The "spatial mismatch" is the disconnect between where low-income and minority populations are often forced to live (due to housing segregation and affordability issues) and where new job opportunities are being created (often in car-dependent suburbs).</a:t>
            </a:r>
          </a:p>
        </p:txBody>
      </p:sp>
      <p:sp>
        <p:nvSpPr>
          <p:cNvPr id="3" name="Content Placeholder 2">
            <a:extLst>
              <a:ext uri="{FF2B5EF4-FFF2-40B4-BE49-F238E27FC236}">
                <a16:creationId xmlns:a16="http://schemas.microsoft.com/office/drawing/2014/main" id="{922321A9-E13A-45AD-8FCB-CF7AB67539EC}"/>
              </a:ext>
            </a:extLst>
          </p:cNvPr>
          <p:cNvSpPr txBox="1">
            <a:spLocks/>
          </p:cNvSpPr>
          <p:nvPr/>
        </p:nvSpPr>
        <p:spPr>
          <a:xfrm>
            <a:off x="726467" y="3429000"/>
            <a:ext cx="5791291" cy="2040066"/>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defRPr/>
            </a:pPr>
            <a:r>
              <a:rPr kumimoji="0" lang="en-US" sz="2000" b="1" i="0" u="none" strike="noStrike" kern="1200" cap="none" spc="0" normalizeH="0" baseline="0" noProof="0" dirty="0">
                <a:ln>
                  <a:noFill/>
                </a:ln>
                <a:solidFill>
                  <a:sysClr val="windowText" lastClr="000000"/>
                </a:solidFill>
                <a:effectLst/>
                <a:uLnTx/>
                <a:uFillTx/>
                <a:ea typeface="+mn-ea"/>
                <a:cs typeface="+mn-cs"/>
              </a:rPr>
              <a:t>The Result</a:t>
            </a:r>
            <a:r>
              <a:rPr kumimoji="0" lang="en-US" sz="2000" i="0" u="none" strike="noStrike" kern="1200" cap="none" spc="0" normalizeH="0" baseline="0" noProof="0" dirty="0">
                <a:ln>
                  <a:noFill/>
                </a:ln>
                <a:solidFill>
                  <a:sysClr val="windowText" lastClr="000000"/>
                </a:solidFill>
                <a:effectLst/>
                <a:uLnTx/>
                <a:uFillTx/>
                <a:ea typeface="+mn-ea"/>
                <a:cs typeface="+mn-cs"/>
              </a:rPr>
              <a:t>:</a:t>
            </a:r>
          </a:p>
          <a:p>
            <a:pPr lvl="1">
              <a:lnSpc>
                <a:spcPct val="100000"/>
              </a:lnSpc>
              <a:buFont typeface="Courier New" panose="02070309020205020404" pitchFamily="49" charset="0"/>
              <a:buChar char="o"/>
              <a:defRPr/>
            </a:pPr>
            <a:r>
              <a:rPr kumimoji="0" lang="en-US" sz="2000" i="0" u="none" strike="noStrike" kern="1200" cap="none" spc="0" normalizeH="0" baseline="0" noProof="0" dirty="0">
                <a:ln>
                  <a:noFill/>
                </a:ln>
                <a:solidFill>
                  <a:sysClr val="windowText" lastClr="000000"/>
                </a:solidFill>
                <a:effectLst/>
                <a:uLnTx/>
                <a:uFillTx/>
                <a:ea typeface="+mn-ea"/>
                <a:cs typeface="+mn-cs"/>
              </a:rPr>
              <a:t>This lack of effective transit connections between people and jobs creates a major barrier to employment, contributing to economic isolation and social exclusion.</a:t>
            </a:r>
          </a:p>
        </p:txBody>
      </p:sp>
      <p:pic>
        <p:nvPicPr>
          <p:cNvPr id="5" name="Google Shape;609;g350a5a973f7_0_60">
            <a:extLst>
              <a:ext uri="{FF2B5EF4-FFF2-40B4-BE49-F238E27FC236}">
                <a16:creationId xmlns:a16="http://schemas.microsoft.com/office/drawing/2014/main" id="{1D8260E1-F9C8-E9D4-ACFA-C73DAE743081}"/>
              </a:ext>
            </a:extLst>
          </p:cNvPr>
          <p:cNvPicPr preferRelativeResize="0"/>
          <p:nvPr/>
        </p:nvPicPr>
        <p:blipFill rotWithShape="1">
          <a:blip r:embed="rId3">
            <a:alphaModFix/>
          </a:blip>
          <a:srcRect/>
          <a:stretch/>
        </p:blipFill>
        <p:spPr>
          <a:xfrm>
            <a:off x="6698512" y="3429000"/>
            <a:ext cx="4753106" cy="2639235"/>
          </a:xfrm>
          <a:prstGeom prst="rect">
            <a:avLst/>
          </a:prstGeom>
          <a:noFill/>
          <a:ln>
            <a:noFill/>
          </a:ln>
        </p:spPr>
      </p:pic>
      <p:sp>
        <p:nvSpPr>
          <p:cNvPr id="8" name="Google Shape;610;g350a5a973f7_0_60">
            <a:extLst>
              <a:ext uri="{FF2B5EF4-FFF2-40B4-BE49-F238E27FC236}">
                <a16:creationId xmlns:a16="http://schemas.microsoft.com/office/drawing/2014/main" id="{8CF1B412-210F-630E-FCB3-4FA89DAC765F}"/>
              </a:ext>
            </a:extLst>
          </p:cNvPr>
          <p:cNvSpPr txBox="1"/>
          <p:nvPr/>
        </p:nvSpPr>
        <p:spPr>
          <a:xfrm>
            <a:off x="5844364" y="6004729"/>
            <a:ext cx="5607254" cy="338524"/>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000"/>
              <a:buFont typeface="Arial"/>
              <a:buNone/>
            </a:pPr>
            <a:r>
              <a:rPr lang="en-GB" sz="1000" b="0" i="0" u="none" strike="noStrike" cap="none" dirty="0">
                <a:solidFill>
                  <a:srgbClr val="000000"/>
                </a:solidFill>
                <a:latin typeface="Arial"/>
                <a:ea typeface="Arial"/>
                <a:cs typeface="Arial"/>
                <a:sym typeface="Arial"/>
              </a:rPr>
              <a:t>More </a:t>
            </a:r>
            <a:r>
              <a:rPr lang="en-GB" sz="1000" b="0" i="0" u="none" strike="noStrike" cap="none" dirty="0" err="1">
                <a:solidFill>
                  <a:srgbClr val="000000"/>
                </a:solidFill>
                <a:latin typeface="Arial"/>
                <a:ea typeface="Arial"/>
                <a:cs typeface="Arial"/>
                <a:sym typeface="Arial"/>
              </a:rPr>
              <a:t>Info:https</a:t>
            </a:r>
            <a:r>
              <a:rPr lang="en-GB" sz="1000" b="0" i="0" u="none" strike="noStrike" cap="none" dirty="0">
                <a:solidFill>
                  <a:srgbClr val="000000"/>
                </a:solidFill>
                <a:latin typeface="Arial"/>
                <a:ea typeface="Arial"/>
                <a:cs typeface="Arial"/>
                <a:sym typeface="Arial"/>
              </a:rPr>
              <a:t>://lehd.ces.census.gov/doc/workshop/2019/sardari.pdf?utm_source=chatgpt.com</a:t>
            </a:r>
            <a:endParaRPr sz="1000" b="0" i="0" u="none" strike="noStrike" cap="none" dirty="0">
              <a:solidFill>
                <a:srgbClr val="000000"/>
              </a:solidFill>
              <a:latin typeface="Arial"/>
              <a:ea typeface="Arial"/>
              <a:cs typeface="Arial"/>
              <a:sym typeface="Arial"/>
            </a:endParaRPr>
          </a:p>
        </p:txBody>
      </p:sp>
    </p:spTree>
    <p:extLst>
      <p:ext uri="{BB962C8B-B14F-4D97-AF65-F5344CB8AC3E}">
        <p14:creationId xmlns:p14="http://schemas.microsoft.com/office/powerpoint/2010/main" val="19786843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936142538"/>
      </p:ext>
    </p:extLst>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5401A1-5F1B-8C71-94E0-A0A4D46A7C70}"/>
            </a:ext>
          </a:extLst>
        </p:cNvPr>
        <p:cNvGrpSpPr/>
        <p:nvPr/>
      </p:nvGrpSpPr>
      <p:grpSpPr>
        <a:xfrm>
          <a:off x="0" y="0"/>
          <a:ext cx="0" cy="0"/>
          <a:chOff x="0" y="0"/>
          <a:chExt cx="0" cy="0"/>
        </a:xfrm>
      </p:grpSpPr>
      <p:sp>
        <p:nvSpPr>
          <p:cNvPr id="6" name="object 3">
            <a:extLst>
              <a:ext uri="{FF2B5EF4-FFF2-40B4-BE49-F238E27FC236}">
                <a16:creationId xmlns:a16="http://schemas.microsoft.com/office/drawing/2014/main" id="{3672C8D5-8682-9B6F-C0E1-5E1552577959}"/>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2.3. Barriers for Disabled Users</a:t>
            </a:r>
            <a:endParaRPr lang="en-GB" b="1" dirty="0">
              <a:solidFill>
                <a:sysClr val="windowText" lastClr="000000"/>
              </a:solidFill>
              <a:latin typeface="Arial"/>
              <a:cs typeface="Arial"/>
            </a:endParaRPr>
          </a:p>
        </p:txBody>
      </p:sp>
      <p:sp>
        <p:nvSpPr>
          <p:cNvPr id="7" name="object 2">
            <a:extLst>
              <a:ext uri="{FF2B5EF4-FFF2-40B4-BE49-F238E27FC236}">
                <a16:creationId xmlns:a16="http://schemas.microsoft.com/office/drawing/2014/main" id="{4AC3E0D3-76F9-BE92-3070-8240CBB6AA94}"/>
              </a:ext>
            </a:extLst>
          </p:cNvPr>
          <p:cNvSpPr txBox="1">
            <a:spLocks noGrp="1"/>
          </p:cNvSpPr>
          <p:nvPr>
            <p:ph type="title"/>
          </p:nvPr>
        </p:nvSpPr>
        <p:spPr>
          <a:xfrm>
            <a:off x="726467" y="493611"/>
            <a:ext cx="6387612" cy="319328"/>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02. </a:t>
            </a:r>
            <a:r>
              <a:rPr lang="en-US" sz="2400" b="1" dirty="0">
                <a:solidFill>
                  <a:schemeClr val="bg1"/>
                </a:solidFill>
              </a:rPr>
              <a:t>Identifying Transport Inequity: Problems &amp; Causes</a:t>
            </a:r>
            <a:endParaRPr lang="en-GB" sz="2400" b="1" dirty="0">
              <a:solidFill>
                <a:schemeClr val="bg1"/>
              </a:solidFill>
            </a:endParaRPr>
          </a:p>
        </p:txBody>
      </p:sp>
      <p:sp>
        <p:nvSpPr>
          <p:cNvPr id="2" name="Content Placeholder 2">
            <a:extLst>
              <a:ext uri="{FF2B5EF4-FFF2-40B4-BE49-F238E27FC236}">
                <a16:creationId xmlns:a16="http://schemas.microsoft.com/office/drawing/2014/main" id="{DF191B4F-3484-4FCE-A7B6-2131DB1F8357}"/>
              </a:ext>
            </a:extLst>
          </p:cNvPr>
          <p:cNvSpPr txBox="1">
            <a:spLocks/>
          </p:cNvSpPr>
          <p:nvPr/>
        </p:nvSpPr>
        <p:spPr>
          <a:xfrm>
            <a:off x="726465" y="1539562"/>
            <a:ext cx="10725151" cy="109731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defRPr/>
            </a:pPr>
            <a:r>
              <a:rPr kumimoji="0" lang="en-US" sz="2000" i="0" u="none" strike="noStrike" kern="1200" cap="none" spc="0" normalizeH="0" baseline="0" noProof="0" dirty="0">
                <a:ln>
                  <a:noFill/>
                </a:ln>
                <a:solidFill>
                  <a:sysClr val="windowText" lastClr="000000"/>
                </a:solidFill>
                <a:effectLst/>
                <a:uLnTx/>
                <a:uFillTx/>
                <a:ea typeface="+mn-ea"/>
                <a:cs typeface="+mn-cs"/>
              </a:rPr>
              <a:t>Many transport systems are designed for an "average" user, failing to accommodate people with physical or cognitive disabilities.</a:t>
            </a:r>
          </a:p>
          <a:p>
            <a:pPr marL="0" indent="0">
              <a:lnSpc>
                <a:spcPct val="100000"/>
              </a:lnSpc>
              <a:buNone/>
              <a:defRPr/>
            </a:pPr>
            <a:r>
              <a:rPr kumimoji="0" lang="en-US" sz="2000" b="1" i="0" u="none" strike="noStrike" kern="1200" cap="none" spc="0" normalizeH="0" baseline="0" noProof="0" dirty="0">
                <a:ln>
                  <a:noFill/>
                </a:ln>
                <a:solidFill>
                  <a:sysClr val="windowText" lastClr="000000"/>
                </a:solidFill>
                <a:effectLst/>
                <a:uLnTx/>
                <a:uFillTx/>
                <a:ea typeface="+mn-ea"/>
                <a:cs typeface="+mn-cs"/>
              </a:rPr>
              <a:t>Common Barriers:</a:t>
            </a:r>
          </a:p>
        </p:txBody>
      </p:sp>
      <p:sp>
        <p:nvSpPr>
          <p:cNvPr id="3" name="Content Placeholder 2">
            <a:extLst>
              <a:ext uri="{FF2B5EF4-FFF2-40B4-BE49-F238E27FC236}">
                <a16:creationId xmlns:a16="http://schemas.microsoft.com/office/drawing/2014/main" id="{1694D8D5-1F6E-3CD3-8289-E68C6AE4DCB1}"/>
              </a:ext>
            </a:extLst>
          </p:cNvPr>
          <p:cNvSpPr txBox="1">
            <a:spLocks/>
          </p:cNvSpPr>
          <p:nvPr/>
        </p:nvSpPr>
        <p:spPr>
          <a:xfrm>
            <a:off x="726466" y="2636874"/>
            <a:ext cx="7448803" cy="3009014"/>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defRPr/>
            </a:pPr>
            <a:r>
              <a:rPr kumimoji="0" lang="en-US" sz="2000" b="1" i="0" u="none" strike="noStrike" kern="1200" cap="none" spc="0" normalizeH="0" baseline="0" noProof="0" dirty="0">
                <a:ln>
                  <a:noFill/>
                </a:ln>
                <a:solidFill>
                  <a:sysClr val="windowText" lastClr="000000"/>
                </a:solidFill>
                <a:effectLst/>
                <a:uLnTx/>
                <a:uFillTx/>
                <a:ea typeface="+mn-ea"/>
                <a:cs typeface="+mn-cs"/>
              </a:rPr>
              <a:t>Infrastructure Challenges</a:t>
            </a:r>
            <a:r>
              <a:rPr kumimoji="0" lang="en-US" sz="2000" i="0" u="none" strike="noStrike" kern="1200" cap="none" spc="0" normalizeH="0" baseline="0" noProof="0" dirty="0">
                <a:ln>
                  <a:noFill/>
                </a:ln>
                <a:solidFill>
                  <a:sysClr val="windowText" lastClr="000000"/>
                </a:solidFill>
                <a:effectLst/>
                <a:uLnTx/>
                <a:uFillTx/>
                <a:ea typeface="+mn-ea"/>
                <a:cs typeface="+mn-cs"/>
              </a:rPr>
              <a:t>: Lack of ramps, non-operational elevators in stations, inaccessible sidewalks, and poorly designed bus stops.</a:t>
            </a:r>
          </a:p>
          <a:p>
            <a:pPr marL="0" indent="0">
              <a:lnSpc>
                <a:spcPct val="100000"/>
              </a:lnSpc>
              <a:buNone/>
              <a:defRPr/>
            </a:pPr>
            <a:r>
              <a:rPr kumimoji="0" lang="en-US" sz="2000" b="1" i="0" u="none" strike="noStrike" kern="1200" cap="none" spc="0" normalizeH="0" baseline="0" noProof="0" dirty="0">
                <a:ln>
                  <a:noFill/>
                </a:ln>
                <a:solidFill>
                  <a:sysClr val="windowText" lastClr="000000"/>
                </a:solidFill>
                <a:effectLst/>
                <a:uLnTx/>
                <a:uFillTx/>
                <a:ea typeface="+mn-ea"/>
                <a:cs typeface="+mn-cs"/>
              </a:rPr>
              <a:t>Vehicle Design</a:t>
            </a:r>
            <a:r>
              <a:rPr kumimoji="0" lang="en-US" sz="2000" i="0" u="none" strike="noStrike" kern="1200" cap="none" spc="0" normalizeH="0" baseline="0" noProof="0" dirty="0">
                <a:ln>
                  <a:noFill/>
                </a:ln>
                <a:solidFill>
                  <a:sysClr val="windowText" lastClr="000000"/>
                </a:solidFill>
                <a:effectLst/>
                <a:uLnTx/>
                <a:uFillTx/>
                <a:ea typeface="+mn-ea"/>
                <a:cs typeface="+mn-cs"/>
              </a:rPr>
              <a:t>: Lack of space for wheelchairs, inadequate audio/visual announcements for passengers with sensory impairments.</a:t>
            </a:r>
          </a:p>
          <a:p>
            <a:pPr marL="0" indent="0">
              <a:lnSpc>
                <a:spcPct val="100000"/>
              </a:lnSpc>
              <a:buNone/>
              <a:defRPr/>
            </a:pPr>
            <a:r>
              <a:rPr kumimoji="0" lang="en-US" sz="2000" b="1" i="0" u="none" strike="noStrike" kern="1200" cap="none" spc="0" normalizeH="0" baseline="0" noProof="0" dirty="0">
                <a:ln>
                  <a:noFill/>
                </a:ln>
                <a:solidFill>
                  <a:sysClr val="windowText" lastClr="000000"/>
                </a:solidFill>
                <a:effectLst/>
                <a:uLnTx/>
                <a:uFillTx/>
                <a:ea typeface="+mn-ea"/>
                <a:cs typeface="+mn-cs"/>
              </a:rPr>
              <a:t>Insufficient Service</a:t>
            </a:r>
            <a:r>
              <a:rPr kumimoji="0" lang="en-US" sz="2000" i="0" u="none" strike="noStrike" kern="1200" cap="none" spc="0" normalizeH="0" baseline="0" noProof="0" dirty="0">
                <a:ln>
                  <a:noFill/>
                </a:ln>
                <a:solidFill>
                  <a:sysClr val="windowText" lastClr="000000"/>
                </a:solidFill>
                <a:effectLst/>
                <a:uLnTx/>
                <a:uFillTx/>
                <a:ea typeface="+mn-ea"/>
                <a:cs typeface="+mn-cs"/>
              </a:rPr>
              <a:t>: A lack of reliable and convenient paratransit services for those who cannot use fixed-route transit.</a:t>
            </a:r>
          </a:p>
        </p:txBody>
      </p:sp>
      <p:sp>
        <p:nvSpPr>
          <p:cNvPr id="4" name="Content Placeholder 2">
            <a:extLst>
              <a:ext uri="{FF2B5EF4-FFF2-40B4-BE49-F238E27FC236}">
                <a16:creationId xmlns:a16="http://schemas.microsoft.com/office/drawing/2014/main" id="{3A0E0093-1E76-B33E-F8FF-2D90F5C141E2}"/>
              </a:ext>
            </a:extLst>
          </p:cNvPr>
          <p:cNvSpPr txBox="1">
            <a:spLocks/>
          </p:cNvSpPr>
          <p:nvPr/>
        </p:nvSpPr>
        <p:spPr>
          <a:xfrm>
            <a:off x="726466" y="5645888"/>
            <a:ext cx="10725151" cy="718501"/>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defRPr/>
            </a:pPr>
            <a:r>
              <a:rPr kumimoji="0" lang="en-US" sz="2000" b="1" i="0" u="none" strike="noStrike" kern="1200" cap="none" spc="0" normalizeH="0" baseline="0" noProof="0" dirty="0">
                <a:ln>
                  <a:noFill/>
                </a:ln>
                <a:solidFill>
                  <a:sysClr val="windowText" lastClr="000000"/>
                </a:solidFill>
                <a:effectLst/>
                <a:uLnTx/>
                <a:uFillTx/>
                <a:ea typeface="+mn-ea"/>
                <a:cs typeface="+mn-cs"/>
              </a:rPr>
              <a:t>The Goal: Universal Design</a:t>
            </a:r>
            <a:r>
              <a:rPr kumimoji="0" lang="en-US" sz="2000" i="0" u="none" strike="noStrike" kern="1200" cap="none" spc="0" normalizeH="0" baseline="0" noProof="0" dirty="0">
                <a:ln>
                  <a:noFill/>
                </a:ln>
                <a:solidFill>
                  <a:sysClr val="windowText" lastClr="000000"/>
                </a:solidFill>
                <a:effectLst/>
                <a:uLnTx/>
                <a:uFillTx/>
                <a:ea typeface="+mn-ea"/>
                <a:cs typeface="+mn-cs"/>
              </a:rPr>
              <a:t> - designing environments to be usable by all people, to the greatest extent possible, without the need for adaptation.</a:t>
            </a:r>
          </a:p>
        </p:txBody>
      </p:sp>
      <p:pic>
        <p:nvPicPr>
          <p:cNvPr id="9" name="Google Shape;621;g34c03a1f332_0_155">
            <a:extLst>
              <a:ext uri="{FF2B5EF4-FFF2-40B4-BE49-F238E27FC236}">
                <a16:creationId xmlns:a16="http://schemas.microsoft.com/office/drawing/2014/main" id="{096DA817-4217-7C71-36E5-61E094151004}"/>
              </a:ext>
            </a:extLst>
          </p:cNvPr>
          <p:cNvPicPr preferRelativeResize="0"/>
          <p:nvPr/>
        </p:nvPicPr>
        <p:blipFill rotWithShape="1">
          <a:blip r:embed="rId3">
            <a:alphaModFix/>
          </a:blip>
          <a:srcRect/>
          <a:stretch/>
        </p:blipFill>
        <p:spPr>
          <a:xfrm>
            <a:off x="8175269" y="2089759"/>
            <a:ext cx="3275994" cy="2992499"/>
          </a:xfrm>
          <a:prstGeom prst="rect">
            <a:avLst/>
          </a:prstGeom>
          <a:noFill/>
          <a:ln>
            <a:noFill/>
          </a:ln>
        </p:spPr>
      </p:pic>
      <p:sp>
        <p:nvSpPr>
          <p:cNvPr id="10" name="Google Shape;622;g34c03a1f332_0_155">
            <a:extLst>
              <a:ext uri="{FF2B5EF4-FFF2-40B4-BE49-F238E27FC236}">
                <a16:creationId xmlns:a16="http://schemas.microsoft.com/office/drawing/2014/main" id="{63309436-C71B-3F98-5332-08ABCF893FB1}"/>
              </a:ext>
            </a:extLst>
          </p:cNvPr>
          <p:cNvSpPr txBox="1"/>
          <p:nvPr/>
        </p:nvSpPr>
        <p:spPr>
          <a:xfrm>
            <a:off x="7332425" y="5184253"/>
            <a:ext cx="4118840" cy="461635"/>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000"/>
              <a:buFont typeface="Arial"/>
              <a:buNone/>
            </a:pPr>
            <a:r>
              <a:rPr lang="en-GB" sz="900" b="0" i="0" u="sng" strike="noStrike" cap="none" dirty="0">
                <a:solidFill>
                  <a:schemeClr val="hlink"/>
                </a:solidFill>
                <a:latin typeface="Arial"/>
                <a:ea typeface="Arial"/>
                <a:cs typeface="Arial"/>
                <a:sym typeface="Arial"/>
                <a:hlinkClick r:id="rId4"/>
              </a:rPr>
              <a:t>https://www.rtachicago.org/riders/accessible-transit?utm_source=chatgpt.com</a:t>
            </a:r>
            <a:endParaRPr sz="900"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000"/>
              <a:buFont typeface="Arial"/>
              <a:buNone/>
            </a:pPr>
            <a:r>
              <a:rPr lang="en-GB" sz="900" b="0" i="0" u="none" strike="noStrike" cap="none" dirty="0">
                <a:solidFill>
                  <a:srgbClr val="000000"/>
                </a:solidFill>
                <a:latin typeface="Arial"/>
                <a:ea typeface="Arial"/>
                <a:cs typeface="Arial"/>
                <a:sym typeface="Arial"/>
              </a:rPr>
              <a:t>https://www.mta.info/elevator-escalator-status?utm_source=chatgpt.com</a:t>
            </a:r>
            <a:endParaRPr sz="900" b="0" i="0" u="none" strike="noStrike" cap="none" dirty="0">
              <a:solidFill>
                <a:srgbClr val="000000"/>
              </a:solidFill>
              <a:latin typeface="Arial"/>
              <a:ea typeface="Arial"/>
              <a:cs typeface="Arial"/>
              <a:sym typeface="Arial"/>
            </a:endParaRPr>
          </a:p>
        </p:txBody>
      </p:sp>
    </p:spTree>
    <p:extLst>
      <p:ext uri="{BB962C8B-B14F-4D97-AF65-F5344CB8AC3E}">
        <p14:creationId xmlns:p14="http://schemas.microsoft.com/office/powerpoint/2010/main" val="340432378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EE3003-730C-9BBB-FE82-BDA48D93CF59}"/>
            </a:ext>
          </a:extLst>
        </p:cNvPr>
        <p:cNvGrpSpPr/>
        <p:nvPr/>
      </p:nvGrpSpPr>
      <p:grpSpPr>
        <a:xfrm>
          <a:off x="0" y="0"/>
          <a:ext cx="0" cy="0"/>
          <a:chOff x="0" y="0"/>
          <a:chExt cx="0" cy="0"/>
        </a:xfrm>
      </p:grpSpPr>
      <p:sp>
        <p:nvSpPr>
          <p:cNvPr id="6" name="object 3">
            <a:extLst>
              <a:ext uri="{FF2B5EF4-FFF2-40B4-BE49-F238E27FC236}">
                <a16:creationId xmlns:a16="http://schemas.microsoft.com/office/drawing/2014/main" id="{6C1CF49C-B3E0-5E24-2AE9-A1ADF1A85601}"/>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2.4. Gender Equity in Transport</a:t>
            </a:r>
            <a:endParaRPr lang="en-GB" b="1" dirty="0">
              <a:solidFill>
                <a:sysClr val="windowText" lastClr="000000"/>
              </a:solidFill>
              <a:latin typeface="Arial"/>
              <a:cs typeface="Arial"/>
            </a:endParaRPr>
          </a:p>
        </p:txBody>
      </p:sp>
      <p:sp>
        <p:nvSpPr>
          <p:cNvPr id="7" name="object 2">
            <a:extLst>
              <a:ext uri="{FF2B5EF4-FFF2-40B4-BE49-F238E27FC236}">
                <a16:creationId xmlns:a16="http://schemas.microsoft.com/office/drawing/2014/main" id="{4F4DFF6F-2403-68F5-5B62-1000C820F16B}"/>
              </a:ext>
            </a:extLst>
          </p:cNvPr>
          <p:cNvSpPr txBox="1">
            <a:spLocks noGrp="1"/>
          </p:cNvSpPr>
          <p:nvPr>
            <p:ph type="title"/>
          </p:nvPr>
        </p:nvSpPr>
        <p:spPr>
          <a:xfrm>
            <a:off x="726467" y="493611"/>
            <a:ext cx="6387612" cy="319328"/>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02. </a:t>
            </a:r>
            <a:r>
              <a:rPr lang="en-US" sz="2400" b="1" dirty="0">
                <a:solidFill>
                  <a:schemeClr val="bg1"/>
                </a:solidFill>
              </a:rPr>
              <a:t>Identifying Transport Inequity: Problems &amp; Causes</a:t>
            </a:r>
            <a:endParaRPr lang="en-GB" sz="2400" b="1" dirty="0">
              <a:solidFill>
                <a:schemeClr val="bg1"/>
              </a:solidFill>
            </a:endParaRPr>
          </a:p>
        </p:txBody>
      </p:sp>
      <p:sp>
        <p:nvSpPr>
          <p:cNvPr id="2" name="Content Placeholder 2">
            <a:extLst>
              <a:ext uri="{FF2B5EF4-FFF2-40B4-BE49-F238E27FC236}">
                <a16:creationId xmlns:a16="http://schemas.microsoft.com/office/drawing/2014/main" id="{203CC224-A83D-45FD-BCAE-E0CD8BABBD18}"/>
              </a:ext>
            </a:extLst>
          </p:cNvPr>
          <p:cNvSpPr txBox="1">
            <a:spLocks/>
          </p:cNvSpPr>
          <p:nvPr/>
        </p:nvSpPr>
        <p:spPr>
          <a:xfrm>
            <a:off x="726465" y="1539562"/>
            <a:ext cx="10725151" cy="718501"/>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defRPr/>
            </a:pPr>
            <a:r>
              <a:rPr kumimoji="0" lang="en-US" sz="2000" i="0" u="none" strike="noStrike" kern="1200" cap="none" spc="0" normalizeH="0" baseline="0" noProof="0" dirty="0">
                <a:ln>
                  <a:noFill/>
                </a:ln>
                <a:solidFill>
                  <a:sysClr val="windowText" lastClr="000000"/>
                </a:solidFill>
                <a:effectLst/>
                <a:uLnTx/>
                <a:uFillTx/>
                <a:ea typeface="+mn-ea"/>
                <a:cs typeface="+mn-cs"/>
              </a:rPr>
              <a:t>Traditional planning has often been "gender-blind," ignoring the different travel patterns and safety needs of women.</a:t>
            </a:r>
          </a:p>
        </p:txBody>
      </p:sp>
      <p:sp>
        <p:nvSpPr>
          <p:cNvPr id="3" name="Content Placeholder 2">
            <a:extLst>
              <a:ext uri="{FF2B5EF4-FFF2-40B4-BE49-F238E27FC236}">
                <a16:creationId xmlns:a16="http://schemas.microsoft.com/office/drawing/2014/main" id="{FCC18D40-E3A7-E1EC-EA42-CC6C7707D79E}"/>
              </a:ext>
            </a:extLst>
          </p:cNvPr>
          <p:cNvSpPr txBox="1">
            <a:spLocks/>
          </p:cNvSpPr>
          <p:nvPr/>
        </p:nvSpPr>
        <p:spPr>
          <a:xfrm>
            <a:off x="726465" y="2258063"/>
            <a:ext cx="7220354" cy="3866290"/>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defRPr/>
            </a:pPr>
            <a:r>
              <a:rPr kumimoji="0" lang="en-US" sz="2000" b="1" i="0" u="none" strike="noStrike" kern="1200" cap="none" spc="0" normalizeH="0" baseline="0" noProof="0" dirty="0">
                <a:ln>
                  <a:noFill/>
                </a:ln>
                <a:solidFill>
                  <a:sysClr val="windowText" lastClr="000000"/>
                </a:solidFill>
                <a:effectLst/>
                <a:uLnTx/>
                <a:uFillTx/>
                <a:ea typeface="+mn-ea"/>
                <a:cs typeface="+mn-cs"/>
              </a:rPr>
              <a:t>Key Differences in Travel</a:t>
            </a:r>
            <a:r>
              <a:rPr kumimoji="0" lang="en-US" sz="2000" i="0" u="none" strike="noStrike" kern="1200" cap="none" spc="0" normalizeH="0" baseline="0" noProof="0" dirty="0">
                <a:ln>
                  <a:noFill/>
                </a:ln>
                <a:solidFill>
                  <a:sysClr val="windowText" lastClr="000000"/>
                </a:solidFill>
                <a:effectLst/>
                <a:uLnTx/>
                <a:uFillTx/>
                <a:ea typeface="+mn-ea"/>
                <a:cs typeface="+mn-cs"/>
              </a:rPr>
              <a:t>:</a:t>
            </a:r>
          </a:p>
          <a:p>
            <a:pPr lvl="1">
              <a:lnSpc>
                <a:spcPct val="100000"/>
              </a:lnSpc>
              <a:defRPr/>
            </a:pPr>
            <a:r>
              <a:rPr kumimoji="0" lang="en-US" sz="2000" b="1" i="0" u="none" strike="noStrike" kern="1200" cap="none" spc="0" normalizeH="0" baseline="0" noProof="0" dirty="0">
                <a:ln>
                  <a:noFill/>
                </a:ln>
                <a:solidFill>
                  <a:sysClr val="windowText" lastClr="000000"/>
                </a:solidFill>
                <a:effectLst/>
                <a:uLnTx/>
                <a:uFillTx/>
                <a:ea typeface="+mn-ea"/>
                <a:cs typeface="+mn-cs"/>
              </a:rPr>
              <a:t>Trip Chaining</a:t>
            </a:r>
            <a:r>
              <a:rPr kumimoji="0" lang="en-US" sz="2000" i="0" u="none" strike="noStrike" kern="1200" cap="none" spc="0" normalizeH="0" baseline="0" noProof="0" dirty="0">
                <a:ln>
                  <a:noFill/>
                </a:ln>
                <a:solidFill>
                  <a:sysClr val="windowText" lastClr="000000"/>
                </a:solidFill>
                <a:effectLst/>
                <a:uLnTx/>
                <a:uFillTx/>
                <a:ea typeface="+mn-ea"/>
                <a:cs typeface="+mn-cs"/>
              </a:rPr>
              <a:t>: Women, who still perform a disproportionate share of caregiving duties, often make more complex, multi-stop trips (e.g., home -&gt; daycare -&gt; work -&gt; grocery -&gt; home).</a:t>
            </a:r>
          </a:p>
          <a:p>
            <a:pPr lvl="1">
              <a:lnSpc>
                <a:spcPct val="100000"/>
              </a:lnSpc>
              <a:defRPr/>
            </a:pPr>
            <a:r>
              <a:rPr kumimoji="0" lang="en-US" sz="2000" b="1" i="0" u="none" strike="noStrike" kern="1200" cap="none" spc="0" normalizeH="0" baseline="0" noProof="0" dirty="0">
                <a:ln>
                  <a:noFill/>
                </a:ln>
                <a:solidFill>
                  <a:sysClr val="windowText" lastClr="000000"/>
                </a:solidFill>
                <a:effectLst/>
                <a:uLnTx/>
                <a:uFillTx/>
                <a:ea typeface="+mn-ea"/>
                <a:cs typeface="+mn-cs"/>
              </a:rPr>
              <a:t>Off-Peak Travel</a:t>
            </a:r>
            <a:r>
              <a:rPr kumimoji="0" lang="en-US" sz="2000" i="0" u="none" strike="noStrike" kern="1200" cap="none" spc="0" normalizeH="0" baseline="0" noProof="0" dirty="0">
                <a:ln>
                  <a:noFill/>
                </a:ln>
                <a:solidFill>
                  <a:sysClr val="windowText" lastClr="000000"/>
                </a:solidFill>
                <a:effectLst/>
                <a:uLnTx/>
                <a:uFillTx/>
                <a:ea typeface="+mn-ea"/>
                <a:cs typeface="+mn-cs"/>
              </a:rPr>
              <a:t>: Women are more likely to travel outside of traditional peak commute hours.</a:t>
            </a:r>
          </a:p>
          <a:p>
            <a:pPr marL="0" indent="0">
              <a:lnSpc>
                <a:spcPct val="100000"/>
              </a:lnSpc>
              <a:buNone/>
              <a:defRPr/>
            </a:pPr>
            <a:r>
              <a:rPr kumimoji="0" lang="en-US" sz="2000" b="1" i="0" u="none" strike="noStrike" kern="1200" cap="none" spc="0" normalizeH="0" baseline="0" noProof="0" dirty="0">
                <a:ln>
                  <a:noFill/>
                </a:ln>
                <a:solidFill>
                  <a:sysClr val="windowText" lastClr="000000"/>
                </a:solidFill>
                <a:effectLst/>
                <a:uLnTx/>
                <a:uFillTx/>
                <a:ea typeface="+mn-ea"/>
                <a:cs typeface="+mn-cs"/>
              </a:rPr>
              <a:t>The Critical Issue: Safety &amp; Security</a:t>
            </a:r>
            <a:r>
              <a:rPr kumimoji="0" lang="en-US" sz="2000" i="0" u="none" strike="noStrike" kern="1200" cap="none" spc="0" normalizeH="0" baseline="0" noProof="0" dirty="0">
                <a:ln>
                  <a:noFill/>
                </a:ln>
                <a:solidFill>
                  <a:sysClr val="windowText" lastClr="000000"/>
                </a:solidFill>
                <a:effectLst/>
                <a:uLnTx/>
                <a:uFillTx/>
                <a:ea typeface="+mn-ea"/>
                <a:cs typeface="+mn-cs"/>
              </a:rPr>
              <a:t>:</a:t>
            </a:r>
          </a:p>
          <a:p>
            <a:pPr lvl="1">
              <a:lnSpc>
                <a:spcPct val="100000"/>
              </a:lnSpc>
              <a:defRPr/>
            </a:pPr>
            <a:r>
              <a:rPr kumimoji="0" lang="en-US" sz="2000" i="0" u="none" strike="noStrike" kern="1200" cap="none" spc="0" normalizeH="0" baseline="0" noProof="0" dirty="0">
                <a:ln>
                  <a:noFill/>
                </a:ln>
                <a:solidFill>
                  <a:sysClr val="windowText" lastClr="000000"/>
                </a:solidFill>
                <a:effectLst/>
                <a:uLnTx/>
                <a:uFillTx/>
                <a:ea typeface="+mn-ea"/>
                <a:cs typeface="+mn-cs"/>
              </a:rPr>
              <a:t>Safety concerns, particularly after dark, heavily influence women's travel choices. Up to 50% of female transit users report feeling unsafe at stations or stops.</a:t>
            </a:r>
          </a:p>
        </p:txBody>
      </p:sp>
      <p:pic>
        <p:nvPicPr>
          <p:cNvPr id="5" name="Google Shape;631;g34c03a1f332_0_163">
            <a:extLst>
              <a:ext uri="{FF2B5EF4-FFF2-40B4-BE49-F238E27FC236}">
                <a16:creationId xmlns:a16="http://schemas.microsoft.com/office/drawing/2014/main" id="{BB8466CF-E89D-D702-98AE-049634CBFD6C}"/>
              </a:ext>
            </a:extLst>
          </p:cNvPr>
          <p:cNvPicPr preferRelativeResize="0"/>
          <p:nvPr/>
        </p:nvPicPr>
        <p:blipFill rotWithShape="1">
          <a:blip r:embed="rId3">
            <a:alphaModFix/>
          </a:blip>
          <a:srcRect/>
          <a:stretch/>
        </p:blipFill>
        <p:spPr>
          <a:xfrm>
            <a:off x="8039499" y="2258063"/>
            <a:ext cx="3412117" cy="3321454"/>
          </a:xfrm>
          <a:prstGeom prst="rect">
            <a:avLst/>
          </a:prstGeom>
          <a:noFill/>
          <a:ln>
            <a:noFill/>
          </a:ln>
        </p:spPr>
      </p:pic>
      <p:sp>
        <p:nvSpPr>
          <p:cNvPr id="8" name="Google Shape;632;g34c03a1f332_0_163">
            <a:extLst>
              <a:ext uri="{FF2B5EF4-FFF2-40B4-BE49-F238E27FC236}">
                <a16:creationId xmlns:a16="http://schemas.microsoft.com/office/drawing/2014/main" id="{FFB69AA0-C817-AE4D-0703-B0499BD9E3A6}"/>
              </a:ext>
            </a:extLst>
          </p:cNvPr>
          <p:cNvSpPr txBox="1"/>
          <p:nvPr/>
        </p:nvSpPr>
        <p:spPr>
          <a:xfrm>
            <a:off x="7946818" y="5579517"/>
            <a:ext cx="3504798" cy="6465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000"/>
              <a:buFont typeface="Arial"/>
              <a:buNone/>
            </a:pPr>
            <a:r>
              <a:rPr lang="en-GB" sz="1000" b="0" i="0" u="none" strike="noStrike" cap="none" dirty="0">
                <a:solidFill>
                  <a:srgbClr val="000000"/>
                </a:solidFill>
                <a:latin typeface="Arial"/>
                <a:ea typeface="Arial"/>
                <a:cs typeface="Arial"/>
                <a:sym typeface="Arial"/>
              </a:rPr>
              <a:t>Trip Chaining as a Gendered Mode of Travel</a:t>
            </a:r>
            <a:endParaRPr sz="1000"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000"/>
              <a:buFont typeface="Arial"/>
              <a:buNone/>
            </a:pPr>
            <a:r>
              <a:rPr lang="en-GB" sz="1000" b="0" i="0" u="none" strike="noStrike" cap="none" dirty="0">
                <a:solidFill>
                  <a:srgbClr val="000000"/>
                </a:solidFill>
                <a:latin typeface="Arial"/>
                <a:ea typeface="Arial"/>
                <a:cs typeface="Arial"/>
                <a:sym typeface="Arial"/>
              </a:rPr>
              <a:t>https://www.researchgate.net/figure/Trip-Chaining-as-a-Gendered-Mode-of-Travel_fig2_322330719</a:t>
            </a:r>
            <a:endParaRPr sz="1000" b="0" i="0" u="none" strike="noStrike" cap="none" dirty="0">
              <a:solidFill>
                <a:srgbClr val="000000"/>
              </a:solidFill>
              <a:latin typeface="Arial"/>
              <a:ea typeface="Arial"/>
              <a:cs typeface="Arial"/>
              <a:sym typeface="Arial"/>
            </a:endParaRPr>
          </a:p>
        </p:txBody>
      </p:sp>
    </p:spTree>
    <p:extLst>
      <p:ext uri="{BB962C8B-B14F-4D97-AF65-F5344CB8AC3E}">
        <p14:creationId xmlns:p14="http://schemas.microsoft.com/office/powerpoint/2010/main" val="164565081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5F68D4-EF1E-59AD-80FF-8E6F948AFD7E}"/>
            </a:ext>
          </a:extLst>
        </p:cNvPr>
        <p:cNvGrpSpPr/>
        <p:nvPr/>
      </p:nvGrpSpPr>
      <p:grpSpPr>
        <a:xfrm>
          <a:off x="0" y="0"/>
          <a:ext cx="0" cy="0"/>
          <a:chOff x="0" y="0"/>
          <a:chExt cx="0" cy="0"/>
        </a:xfrm>
      </p:grpSpPr>
      <p:sp>
        <p:nvSpPr>
          <p:cNvPr id="6" name="object 3">
            <a:extLst>
              <a:ext uri="{FF2B5EF4-FFF2-40B4-BE49-F238E27FC236}">
                <a16:creationId xmlns:a16="http://schemas.microsoft.com/office/drawing/2014/main" id="{46C70C40-963C-1DF3-5EF1-9764C50623A4}"/>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2.5. Affordability in Transit</a:t>
            </a:r>
            <a:endParaRPr lang="en-GB" b="1" dirty="0">
              <a:solidFill>
                <a:sysClr val="windowText" lastClr="000000"/>
              </a:solidFill>
              <a:latin typeface="Arial"/>
              <a:cs typeface="Arial"/>
            </a:endParaRPr>
          </a:p>
        </p:txBody>
      </p:sp>
      <p:sp>
        <p:nvSpPr>
          <p:cNvPr id="7" name="object 2">
            <a:extLst>
              <a:ext uri="{FF2B5EF4-FFF2-40B4-BE49-F238E27FC236}">
                <a16:creationId xmlns:a16="http://schemas.microsoft.com/office/drawing/2014/main" id="{537D426C-68CE-17F0-127D-1985ABFF684F}"/>
              </a:ext>
            </a:extLst>
          </p:cNvPr>
          <p:cNvSpPr txBox="1">
            <a:spLocks noGrp="1"/>
          </p:cNvSpPr>
          <p:nvPr>
            <p:ph type="title"/>
          </p:nvPr>
        </p:nvSpPr>
        <p:spPr>
          <a:xfrm>
            <a:off x="726467" y="493611"/>
            <a:ext cx="6387612" cy="319328"/>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02. </a:t>
            </a:r>
            <a:r>
              <a:rPr lang="en-US" sz="2400" b="1" dirty="0">
                <a:solidFill>
                  <a:schemeClr val="bg1"/>
                </a:solidFill>
              </a:rPr>
              <a:t>Identifying Transport Inequity: Problems &amp; Causes</a:t>
            </a:r>
            <a:endParaRPr lang="en-GB" sz="2400" b="1" dirty="0">
              <a:solidFill>
                <a:schemeClr val="bg1"/>
              </a:solidFill>
            </a:endParaRPr>
          </a:p>
        </p:txBody>
      </p:sp>
      <p:sp>
        <p:nvSpPr>
          <p:cNvPr id="2" name="Content Placeholder 2">
            <a:extLst>
              <a:ext uri="{FF2B5EF4-FFF2-40B4-BE49-F238E27FC236}">
                <a16:creationId xmlns:a16="http://schemas.microsoft.com/office/drawing/2014/main" id="{E8266B46-A93B-3ED6-9F82-5093398AFBDC}"/>
              </a:ext>
            </a:extLst>
          </p:cNvPr>
          <p:cNvSpPr txBox="1">
            <a:spLocks/>
          </p:cNvSpPr>
          <p:nvPr/>
        </p:nvSpPr>
        <p:spPr>
          <a:xfrm>
            <a:off x="726465" y="1539562"/>
            <a:ext cx="10725151" cy="718501"/>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defRPr/>
            </a:pPr>
            <a:r>
              <a:rPr kumimoji="0" lang="en-US" sz="2000" i="0" u="none" strike="noStrike" kern="1200" cap="none" spc="0" normalizeH="0" baseline="0" noProof="0" dirty="0">
                <a:ln>
                  <a:noFill/>
                </a:ln>
                <a:solidFill>
                  <a:sysClr val="windowText" lastClr="000000"/>
                </a:solidFill>
                <a:effectLst/>
                <a:uLnTx/>
                <a:uFillTx/>
                <a:ea typeface="+mn-ea"/>
                <a:cs typeface="+mn-cs"/>
              </a:rPr>
              <a:t>High transport costs are a major burden for low-income households, consuming a large share of their income.</a:t>
            </a:r>
          </a:p>
        </p:txBody>
      </p:sp>
      <p:sp>
        <p:nvSpPr>
          <p:cNvPr id="3" name="Content Placeholder 2">
            <a:extLst>
              <a:ext uri="{FF2B5EF4-FFF2-40B4-BE49-F238E27FC236}">
                <a16:creationId xmlns:a16="http://schemas.microsoft.com/office/drawing/2014/main" id="{8F5D89F7-50CD-3548-DF9B-85C0E34A244B}"/>
              </a:ext>
            </a:extLst>
          </p:cNvPr>
          <p:cNvSpPr txBox="1">
            <a:spLocks/>
          </p:cNvSpPr>
          <p:nvPr/>
        </p:nvSpPr>
        <p:spPr>
          <a:xfrm>
            <a:off x="726465" y="2258063"/>
            <a:ext cx="8024130" cy="3866290"/>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defRPr/>
            </a:pPr>
            <a:r>
              <a:rPr kumimoji="0" lang="en-US" sz="2000" b="1" i="0" u="none" strike="noStrike" kern="1200" cap="none" spc="0" normalizeH="0" baseline="0" noProof="0" dirty="0">
                <a:ln>
                  <a:noFill/>
                </a:ln>
                <a:solidFill>
                  <a:sysClr val="windowText" lastClr="000000"/>
                </a:solidFill>
                <a:effectLst/>
                <a:uLnTx/>
                <a:uFillTx/>
                <a:ea typeface="+mn-ea"/>
                <a:cs typeface="+mn-cs"/>
              </a:rPr>
              <a:t>Policy Solutions to Improve Affordability</a:t>
            </a:r>
            <a:r>
              <a:rPr kumimoji="0" lang="en-US" sz="2000" i="0" u="none" strike="noStrike" kern="1200" cap="none" spc="0" normalizeH="0" baseline="0" noProof="0" dirty="0">
                <a:ln>
                  <a:noFill/>
                </a:ln>
                <a:solidFill>
                  <a:sysClr val="windowText" lastClr="000000"/>
                </a:solidFill>
                <a:effectLst/>
                <a:uLnTx/>
                <a:uFillTx/>
                <a:ea typeface="+mn-ea"/>
                <a:cs typeface="+mn-cs"/>
              </a:rPr>
              <a:t>:</a:t>
            </a:r>
          </a:p>
          <a:p>
            <a:pPr lvl="1">
              <a:lnSpc>
                <a:spcPct val="100000"/>
              </a:lnSpc>
              <a:defRPr/>
            </a:pPr>
            <a:r>
              <a:rPr kumimoji="0" lang="en-US" sz="2000" b="1" i="0" u="none" strike="noStrike" kern="1200" cap="none" spc="0" normalizeH="0" baseline="0" noProof="0" dirty="0">
                <a:ln>
                  <a:noFill/>
                </a:ln>
                <a:solidFill>
                  <a:sysClr val="windowText" lastClr="000000"/>
                </a:solidFill>
                <a:effectLst/>
                <a:uLnTx/>
                <a:uFillTx/>
                <a:ea typeface="+mn-ea"/>
                <a:cs typeface="+mn-cs"/>
              </a:rPr>
              <a:t>Subsidized Fare Programs</a:t>
            </a:r>
            <a:r>
              <a:rPr kumimoji="0" lang="en-US" sz="2000" i="0" u="none" strike="noStrike" kern="1200" cap="none" spc="0" normalizeH="0" baseline="0" noProof="0" dirty="0">
                <a:ln>
                  <a:noFill/>
                </a:ln>
                <a:solidFill>
                  <a:sysClr val="windowText" lastClr="000000"/>
                </a:solidFill>
                <a:effectLst/>
                <a:uLnTx/>
                <a:uFillTx/>
                <a:ea typeface="+mn-ea"/>
                <a:cs typeface="+mn-cs"/>
              </a:rPr>
              <a:t>: Offering reduced or free fares for specific groups (e.g., seniors, students, low-income individuals).</a:t>
            </a:r>
          </a:p>
          <a:p>
            <a:pPr lvl="1">
              <a:lnSpc>
                <a:spcPct val="100000"/>
              </a:lnSpc>
              <a:defRPr/>
            </a:pPr>
            <a:r>
              <a:rPr kumimoji="0" lang="en-US" sz="2000" b="1" i="0" u="none" strike="noStrike" kern="1200" cap="none" spc="0" normalizeH="0" baseline="0" noProof="0" dirty="0">
                <a:ln>
                  <a:noFill/>
                </a:ln>
                <a:solidFill>
                  <a:sysClr val="windowText" lastClr="000000"/>
                </a:solidFill>
                <a:effectLst/>
                <a:uLnTx/>
                <a:uFillTx/>
                <a:ea typeface="+mn-ea"/>
                <a:cs typeface="+mn-cs"/>
              </a:rPr>
              <a:t>Fare Capping</a:t>
            </a:r>
            <a:r>
              <a:rPr kumimoji="0" lang="en-US" sz="2000" i="0" u="none" strike="noStrike" kern="1200" cap="none" spc="0" normalizeH="0" baseline="0" noProof="0" dirty="0">
                <a:ln>
                  <a:noFill/>
                </a:ln>
                <a:solidFill>
                  <a:sysClr val="windowText" lastClr="000000"/>
                </a:solidFill>
                <a:effectLst/>
                <a:uLnTx/>
                <a:uFillTx/>
                <a:ea typeface="+mn-ea"/>
                <a:cs typeface="+mn-cs"/>
              </a:rPr>
              <a:t>: A system where users automatically stop paying for rides after they have spent a certain amount in a day or a week, effectively giving them a weekly or monthly pass without the upfront cost.</a:t>
            </a:r>
          </a:p>
          <a:p>
            <a:pPr marL="0" indent="0">
              <a:lnSpc>
                <a:spcPct val="100000"/>
              </a:lnSpc>
              <a:buNone/>
              <a:defRPr/>
            </a:pPr>
            <a:r>
              <a:rPr kumimoji="0" lang="en-US" sz="2000" b="1" i="0" u="none" strike="noStrike" kern="1200" cap="none" spc="0" normalizeH="0" baseline="0" noProof="0" dirty="0">
                <a:ln>
                  <a:noFill/>
                </a:ln>
                <a:solidFill>
                  <a:sysClr val="windowText" lastClr="000000"/>
                </a:solidFill>
                <a:effectLst/>
                <a:uLnTx/>
                <a:uFillTx/>
                <a:ea typeface="+mn-ea"/>
                <a:cs typeface="+mn-cs"/>
              </a:rPr>
              <a:t>Case Study: Seattle's ORCA LIFT Program</a:t>
            </a:r>
          </a:p>
          <a:p>
            <a:pPr lvl="1">
              <a:lnSpc>
                <a:spcPct val="100000"/>
              </a:lnSpc>
              <a:defRPr/>
            </a:pPr>
            <a:r>
              <a:rPr kumimoji="0" lang="en-US" sz="2000" i="0" u="none" strike="noStrike" kern="1200" cap="none" spc="0" normalizeH="0" baseline="0" noProof="0" dirty="0">
                <a:ln>
                  <a:noFill/>
                </a:ln>
                <a:solidFill>
                  <a:sysClr val="windowText" lastClr="000000"/>
                </a:solidFill>
                <a:effectLst/>
                <a:uLnTx/>
                <a:uFillTx/>
                <a:ea typeface="+mn-ea"/>
                <a:cs typeface="+mn-cs"/>
              </a:rPr>
              <a:t>Caps fares at $1.00 per ride for qualifying low-income riders.</a:t>
            </a:r>
          </a:p>
          <a:p>
            <a:pPr lvl="1">
              <a:lnSpc>
                <a:spcPct val="100000"/>
              </a:lnSpc>
              <a:defRPr/>
            </a:pPr>
            <a:r>
              <a:rPr kumimoji="0" lang="en-US" sz="2000" i="0" u="none" strike="noStrike" kern="1200" cap="none" spc="0" normalizeH="0" baseline="0" noProof="0" dirty="0">
                <a:ln>
                  <a:noFill/>
                </a:ln>
                <a:solidFill>
                  <a:sysClr val="windowText" lastClr="000000"/>
                </a:solidFill>
                <a:effectLst/>
                <a:uLnTx/>
                <a:uFillTx/>
                <a:ea typeface="+mn-ea"/>
                <a:cs typeface="+mn-cs"/>
              </a:rPr>
              <a:t>Studies show it saves riders up to $900 annually and doubles their transit use.</a:t>
            </a:r>
          </a:p>
        </p:txBody>
      </p:sp>
      <p:pic>
        <p:nvPicPr>
          <p:cNvPr id="4" name="Google Shape;641;g34c03a1f332_0_171">
            <a:extLst>
              <a:ext uri="{FF2B5EF4-FFF2-40B4-BE49-F238E27FC236}">
                <a16:creationId xmlns:a16="http://schemas.microsoft.com/office/drawing/2014/main" id="{B6CFB984-D5AE-0499-9F88-D39D517FCD51}"/>
              </a:ext>
            </a:extLst>
          </p:cNvPr>
          <p:cNvPicPr preferRelativeResize="0"/>
          <p:nvPr/>
        </p:nvPicPr>
        <p:blipFill rotWithShape="1">
          <a:blip r:embed="rId3">
            <a:alphaModFix/>
          </a:blip>
          <a:srcRect/>
          <a:stretch/>
        </p:blipFill>
        <p:spPr>
          <a:xfrm>
            <a:off x="10132827" y="1916496"/>
            <a:ext cx="1325847" cy="980810"/>
          </a:xfrm>
          <a:prstGeom prst="rect">
            <a:avLst/>
          </a:prstGeom>
          <a:noFill/>
          <a:ln>
            <a:noFill/>
          </a:ln>
        </p:spPr>
      </p:pic>
      <p:pic>
        <p:nvPicPr>
          <p:cNvPr id="9" name="Google Shape;642;g34c03a1f332_0_171">
            <a:extLst>
              <a:ext uri="{FF2B5EF4-FFF2-40B4-BE49-F238E27FC236}">
                <a16:creationId xmlns:a16="http://schemas.microsoft.com/office/drawing/2014/main" id="{87D58E20-5D2A-2D4E-A098-349A4CB93DF3}"/>
              </a:ext>
            </a:extLst>
          </p:cNvPr>
          <p:cNvPicPr preferRelativeResize="0"/>
          <p:nvPr/>
        </p:nvPicPr>
        <p:blipFill rotWithShape="1">
          <a:blip r:embed="rId4">
            <a:alphaModFix/>
          </a:blip>
          <a:srcRect/>
          <a:stretch/>
        </p:blipFill>
        <p:spPr>
          <a:xfrm>
            <a:off x="8925101" y="3027763"/>
            <a:ext cx="2533574" cy="3096590"/>
          </a:xfrm>
          <a:prstGeom prst="rect">
            <a:avLst/>
          </a:prstGeom>
          <a:noFill/>
          <a:ln>
            <a:noFill/>
          </a:ln>
        </p:spPr>
      </p:pic>
    </p:spTree>
    <p:extLst>
      <p:ext uri="{BB962C8B-B14F-4D97-AF65-F5344CB8AC3E}">
        <p14:creationId xmlns:p14="http://schemas.microsoft.com/office/powerpoint/2010/main" val="190126595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9C52CA-A2EF-B71F-7825-5E0B0618372E}"/>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7DC0DCC7-96AE-09A3-06A0-15BBF71E7DC9}"/>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rPr>
              <a:t>Section 03:</a:t>
            </a:r>
          </a:p>
          <a:p>
            <a:pPr algn="ctr"/>
            <a:r>
              <a:rPr lang="en-US" sz="3200" b="1" dirty="0">
                <a:solidFill>
                  <a:schemeClr val="bg1"/>
                </a:solidFill>
              </a:rPr>
              <a:t>Frameworks for Equity Analysis</a:t>
            </a:r>
          </a:p>
        </p:txBody>
      </p:sp>
    </p:spTree>
    <p:extLst>
      <p:ext uri="{BB962C8B-B14F-4D97-AF65-F5344CB8AC3E}">
        <p14:creationId xmlns:p14="http://schemas.microsoft.com/office/powerpoint/2010/main" val="264034428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20AF55-70A2-8F40-4B8E-63008885E9FD}"/>
            </a:ext>
          </a:extLst>
        </p:cNvPr>
        <p:cNvGrpSpPr/>
        <p:nvPr/>
      </p:nvGrpSpPr>
      <p:grpSpPr>
        <a:xfrm>
          <a:off x="0" y="0"/>
          <a:ext cx="0" cy="0"/>
          <a:chOff x="0" y="0"/>
          <a:chExt cx="0" cy="0"/>
        </a:xfrm>
      </p:grpSpPr>
      <p:sp>
        <p:nvSpPr>
          <p:cNvPr id="6" name="object 3">
            <a:extLst>
              <a:ext uri="{FF2B5EF4-FFF2-40B4-BE49-F238E27FC236}">
                <a16:creationId xmlns:a16="http://schemas.microsoft.com/office/drawing/2014/main" id="{ADC7084A-C062-6DCE-ABFE-CDC09D06783B}"/>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3.0. Ethical Theories as Policy Lenses</a:t>
            </a:r>
            <a:endParaRPr lang="en-GB" b="1" dirty="0">
              <a:solidFill>
                <a:sysClr val="windowText" lastClr="000000"/>
              </a:solidFill>
              <a:latin typeface="Arial"/>
              <a:cs typeface="Arial"/>
            </a:endParaRPr>
          </a:p>
        </p:txBody>
      </p:sp>
      <p:sp>
        <p:nvSpPr>
          <p:cNvPr id="5" name="object 2">
            <a:extLst>
              <a:ext uri="{FF2B5EF4-FFF2-40B4-BE49-F238E27FC236}">
                <a16:creationId xmlns:a16="http://schemas.microsoft.com/office/drawing/2014/main" id="{0645AC02-92DF-7F05-C2B2-5B86E6171BF6}"/>
              </a:ext>
            </a:extLst>
          </p:cNvPr>
          <p:cNvSpPr txBox="1">
            <a:spLocks noGrp="1"/>
          </p:cNvSpPr>
          <p:nvPr>
            <p:ph type="title"/>
          </p:nvPr>
        </p:nvSpPr>
        <p:spPr>
          <a:xfrm>
            <a:off x="726467" y="493611"/>
            <a:ext cx="4249570" cy="319328"/>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03. </a:t>
            </a:r>
            <a:r>
              <a:rPr lang="en-US" sz="2400" b="1" dirty="0">
                <a:solidFill>
                  <a:schemeClr val="bg1"/>
                </a:solidFill>
              </a:rPr>
              <a:t>Frameworks for Equity Analysis</a:t>
            </a:r>
            <a:endParaRPr lang="en-GB" sz="2400" b="1" dirty="0">
              <a:solidFill>
                <a:schemeClr val="bg1"/>
              </a:solidFill>
            </a:endParaRPr>
          </a:p>
        </p:txBody>
      </p:sp>
      <p:graphicFrame>
        <p:nvGraphicFramePr>
          <p:cNvPr id="7" name="Google Shape;582;g34c03a1f332_0_115">
            <a:extLst>
              <a:ext uri="{FF2B5EF4-FFF2-40B4-BE49-F238E27FC236}">
                <a16:creationId xmlns:a16="http://schemas.microsoft.com/office/drawing/2014/main" id="{57CEA4E8-4AEE-BCC6-2A0A-AB1FBFBC406B}"/>
              </a:ext>
            </a:extLst>
          </p:cNvPr>
          <p:cNvGraphicFramePr/>
          <p:nvPr>
            <p:extLst>
              <p:ext uri="{D42A27DB-BD31-4B8C-83A1-F6EECF244321}">
                <p14:modId xmlns:p14="http://schemas.microsoft.com/office/powerpoint/2010/main" val="3217834684"/>
              </p:ext>
            </p:extLst>
          </p:nvPr>
        </p:nvGraphicFramePr>
        <p:xfrm>
          <a:off x="733424" y="2015511"/>
          <a:ext cx="10725152" cy="4206090"/>
        </p:xfrm>
        <a:graphic>
          <a:graphicData uri="http://schemas.openxmlformats.org/drawingml/2006/table">
            <a:tbl>
              <a:tblPr>
                <a:noFill/>
              </a:tblPr>
              <a:tblGrid>
                <a:gridCol w="1804082">
                  <a:extLst>
                    <a:ext uri="{9D8B030D-6E8A-4147-A177-3AD203B41FA5}">
                      <a16:colId xmlns:a16="http://schemas.microsoft.com/office/drawing/2014/main" val="20000"/>
                    </a:ext>
                  </a:extLst>
                </a:gridCol>
                <a:gridCol w="3729427">
                  <a:extLst>
                    <a:ext uri="{9D8B030D-6E8A-4147-A177-3AD203B41FA5}">
                      <a16:colId xmlns:a16="http://schemas.microsoft.com/office/drawing/2014/main" val="20001"/>
                    </a:ext>
                  </a:extLst>
                </a:gridCol>
                <a:gridCol w="5191643">
                  <a:extLst>
                    <a:ext uri="{9D8B030D-6E8A-4147-A177-3AD203B41FA5}">
                      <a16:colId xmlns:a16="http://schemas.microsoft.com/office/drawing/2014/main" val="20002"/>
                    </a:ext>
                  </a:extLst>
                </a:gridCol>
              </a:tblGrid>
              <a:tr h="381000">
                <a:tc>
                  <a:txBody>
                    <a:bodyPr/>
                    <a:lstStyle/>
                    <a:p>
                      <a:pPr marL="0" marR="0" lvl="0" indent="0" algn="l" rtl="0">
                        <a:lnSpc>
                          <a:spcPct val="100000"/>
                        </a:lnSpc>
                        <a:spcBef>
                          <a:spcPts val="0"/>
                        </a:spcBef>
                        <a:spcAft>
                          <a:spcPts val="0"/>
                        </a:spcAft>
                        <a:buClr>
                          <a:srgbClr val="000000"/>
                        </a:buClr>
                        <a:buSzPts val="1400"/>
                        <a:buFont typeface="Arial"/>
                        <a:buNone/>
                      </a:pPr>
                      <a:r>
                        <a:rPr lang="en-GB" sz="1800" b="1" u="none" strike="noStrike" cap="none" dirty="0"/>
                        <a:t>Ethical Theory</a:t>
                      </a:r>
                      <a:endParaRPr sz="1800" b="1" u="none" strike="noStrike" cap="none" dirty="0"/>
                    </a:p>
                  </a:txBody>
                  <a:tcPr marL="91425" marR="91425" marT="91425" marB="91425">
                    <a:solidFill>
                      <a:srgbClr val="45D1FF"/>
                    </a:solidFill>
                  </a:tcPr>
                </a:tc>
                <a:tc>
                  <a:txBody>
                    <a:bodyPr/>
                    <a:lstStyle/>
                    <a:p>
                      <a:pPr marL="0" marR="0" lvl="0" indent="0" algn="l" rtl="0">
                        <a:lnSpc>
                          <a:spcPct val="100000"/>
                        </a:lnSpc>
                        <a:spcBef>
                          <a:spcPts val="0"/>
                        </a:spcBef>
                        <a:spcAft>
                          <a:spcPts val="0"/>
                        </a:spcAft>
                        <a:buClr>
                          <a:srgbClr val="000000"/>
                        </a:buClr>
                        <a:buSzPts val="1400"/>
                        <a:buFont typeface="Arial"/>
                        <a:buNone/>
                      </a:pPr>
                      <a:r>
                        <a:rPr lang="en-GB" sz="1800" b="1" u="none" strike="noStrike" cap="none" dirty="0"/>
                        <a:t>Core Principle</a:t>
                      </a:r>
                      <a:endParaRPr sz="1800" b="1" u="none" strike="noStrike" cap="none" dirty="0"/>
                    </a:p>
                  </a:txBody>
                  <a:tcPr marL="91425" marR="91425" marT="91425" marB="91425">
                    <a:solidFill>
                      <a:srgbClr val="45D1FF"/>
                    </a:solidFill>
                  </a:tcPr>
                </a:tc>
                <a:tc>
                  <a:txBody>
                    <a:bodyPr/>
                    <a:lstStyle/>
                    <a:p>
                      <a:pPr marL="0" marR="0" lvl="0" indent="0" algn="l" rtl="0">
                        <a:lnSpc>
                          <a:spcPct val="100000"/>
                        </a:lnSpc>
                        <a:spcBef>
                          <a:spcPts val="0"/>
                        </a:spcBef>
                        <a:spcAft>
                          <a:spcPts val="0"/>
                        </a:spcAft>
                        <a:buClr>
                          <a:srgbClr val="000000"/>
                        </a:buClr>
                        <a:buSzPts val="1400"/>
                        <a:buFont typeface="Arial"/>
                        <a:buNone/>
                      </a:pPr>
                      <a:r>
                        <a:rPr lang="en-GB" sz="1800" b="1" u="none" strike="noStrike" cap="none" dirty="0"/>
                        <a:t>Transport Policy Implication</a:t>
                      </a:r>
                      <a:endParaRPr sz="1800" b="1" u="none" strike="noStrike" cap="none" dirty="0"/>
                    </a:p>
                  </a:txBody>
                  <a:tcPr marL="91425" marR="91425" marT="91425" marB="91425">
                    <a:solidFill>
                      <a:srgbClr val="45D1FF"/>
                    </a:solidFill>
                  </a:tcPr>
                </a:tc>
                <a:extLst>
                  <a:ext uri="{0D108BD9-81ED-4DB2-BD59-A6C34878D82A}">
                    <a16:rowId xmlns:a16="http://schemas.microsoft.com/office/drawing/2014/main" val="10000"/>
                  </a:ext>
                </a:extLst>
              </a:tr>
              <a:tr h="381000">
                <a:tc>
                  <a:txBody>
                    <a:bodyPr/>
                    <a:lstStyle/>
                    <a:p>
                      <a:pPr marL="0" marR="0" lvl="0" indent="0" algn="l" rtl="0">
                        <a:lnSpc>
                          <a:spcPct val="100000"/>
                        </a:lnSpc>
                        <a:spcBef>
                          <a:spcPts val="0"/>
                        </a:spcBef>
                        <a:spcAft>
                          <a:spcPts val="0"/>
                        </a:spcAft>
                        <a:buClr>
                          <a:srgbClr val="000000"/>
                        </a:buClr>
                        <a:buSzPts val="1400"/>
                        <a:buFont typeface="Arial"/>
                        <a:buNone/>
                      </a:pPr>
                      <a:r>
                        <a:rPr lang="en-GB" sz="1800" u="none" strike="noStrike" cap="none" dirty="0"/>
                        <a:t>Utilitarianism</a:t>
                      </a:r>
                      <a:endParaRPr sz="1800" u="none" strike="noStrike" cap="none" dirty="0"/>
                    </a:p>
                  </a:txBody>
                  <a:tcPr marL="91425" marR="91425" marT="91425" marB="91425"/>
                </a:tc>
                <a:tc>
                  <a:txBody>
                    <a:bodyPr/>
                    <a:lstStyle/>
                    <a:p>
                      <a:pPr marL="0" marR="0" lvl="0" indent="0" algn="l" rtl="0">
                        <a:lnSpc>
                          <a:spcPct val="100000"/>
                        </a:lnSpc>
                        <a:spcBef>
                          <a:spcPts val="0"/>
                        </a:spcBef>
                        <a:spcAft>
                          <a:spcPts val="0"/>
                        </a:spcAft>
                        <a:buClr>
                          <a:srgbClr val="000000"/>
                        </a:buClr>
                        <a:buSzPts val="1400"/>
                        <a:buFont typeface="Arial"/>
                        <a:buNone/>
                      </a:pPr>
                      <a:r>
                        <a:rPr lang="en-US" sz="1800" u="none" strike="noStrike" cap="none" dirty="0"/>
                        <a:t>Maximize overall societal benefits and efficiency.</a:t>
                      </a:r>
                      <a:endParaRPr sz="1800" u="none" strike="noStrike" cap="none" dirty="0"/>
                    </a:p>
                  </a:txBody>
                  <a:tcPr marL="91425" marR="91425" marT="91425" marB="91425"/>
                </a:tc>
                <a:tc>
                  <a:txBody>
                    <a:bodyPr/>
                    <a:lstStyle/>
                    <a:p>
                      <a:pPr marL="0" marR="0" lvl="0" indent="0" algn="l" rtl="0">
                        <a:lnSpc>
                          <a:spcPct val="100000"/>
                        </a:lnSpc>
                        <a:spcBef>
                          <a:spcPts val="0"/>
                        </a:spcBef>
                        <a:spcAft>
                          <a:spcPts val="0"/>
                        </a:spcAft>
                        <a:buClr>
                          <a:srgbClr val="000000"/>
                        </a:buClr>
                        <a:buSzPts val="1400"/>
                        <a:buFont typeface="Arial"/>
                        <a:buNone/>
                      </a:pPr>
                      <a:r>
                        <a:rPr lang="en-US" sz="1800" u="none" strike="noStrike" cap="none" dirty="0"/>
                        <a:t>Prioritizes projects with the greatest total benefit (e.g., total time saved), even if benefits are unevenly distributed.</a:t>
                      </a:r>
                      <a:endParaRPr sz="1800" u="none" strike="noStrike" cap="none" dirty="0"/>
                    </a:p>
                  </a:txBody>
                  <a:tcPr marL="91425" marR="91425" marT="91425" marB="91425"/>
                </a:tc>
                <a:extLst>
                  <a:ext uri="{0D108BD9-81ED-4DB2-BD59-A6C34878D82A}">
                    <a16:rowId xmlns:a16="http://schemas.microsoft.com/office/drawing/2014/main" val="10001"/>
                  </a:ext>
                </a:extLst>
              </a:tr>
              <a:tr h="381000">
                <a:tc>
                  <a:txBody>
                    <a:bodyPr/>
                    <a:lstStyle/>
                    <a:p>
                      <a:pPr marL="0" marR="0" lvl="0" indent="0" algn="l" rtl="0">
                        <a:lnSpc>
                          <a:spcPct val="100000"/>
                        </a:lnSpc>
                        <a:spcBef>
                          <a:spcPts val="0"/>
                        </a:spcBef>
                        <a:spcAft>
                          <a:spcPts val="0"/>
                        </a:spcAft>
                        <a:buClr>
                          <a:srgbClr val="000000"/>
                        </a:buClr>
                        <a:buSzPts val="1400"/>
                        <a:buFont typeface="Arial"/>
                        <a:buNone/>
                      </a:pPr>
                      <a:r>
                        <a:rPr lang="en-GB" sz="1800" u="none" strike="noStrike" cap="none" dirty="0"/>
                        <a:t>Rawlsian Egalitarianism</a:t>
                      </a:r>
                      <a:endParaRPr sz="1800" u="none" strike="noStrike" cap="none" dirty="0"/>
                    </a:p>
                  </a:txBody>
                  <a:tcPr marL="91425" marR="91425" marT="91425" marB="91425"/>
                </a:tc>
                <a:tc>
                  <a:txBody>
                    <a:bodyPr/>
                    <a:lstStyle/>
                    <a:p>
                      <a:pPr marL="0" marR="0" lvl="0" indent="0" algn="l" rtl="0">
                        <a:lnSpc>
                          <a:spcPct val="100000"/>
                        </a:lnSpc>
                        <a:spcBef>
                          <a:spcPts val="0"/>
                        </a:spcBef>
                        <a:spcAft>
                          <a:spcPts val="0"/>
                        </a:spcAft>
                        <a:buClr>
                          <a:srgbClr val="000000"/>
                        </a:buClr>
                        <a:buSzPts val="1400"/>
                        <a:buFont typeface="Arial"/>
                        <a:buNone/>
                      </a:pPr>
                      <a:r>
                        <a:rPr lang="en-US" sz="1800" u="none" strike="noStrike" cap="none" dirty="0"/>
                        <a:t>Ensure fairness by improving conditions for the least advantaged.</a:t>
                      </a:r>
                      <a:endParaRPr sz="1800" u="none" strike="noStrike" cap="none" dirty="0"/>
                    </a:p>
                  </a:txBody>
                  <a:tcPr marL="91425" marR="91425" marT="91425" marB="91425"/>
                </a:tc>
                <a:tc>
                  <a:txBody>
                    <a:bodyPr/>
                    <a:lstStyle/>
                    <a:p>
                      <a:pPr marL="0" marR="0" lvl="0" indent="0" algn="l" rtl="0">
                        <a:lnSpc>
                          <a:spcPct val="100000"/>
                        </a:lnSpc>
                        <a:spcBef>
                          <a:spcPts val="0"/>
                        </a:spcBef>
                        <a:spcAft>
                          <a:spcPts val="0"/>
                        </a:spcAft>
                        <a:buClr>
                          <a:srgbClr val="000000"/>
                        </a:buClr>
                        <a:buSzPts val="1400"/>
                        <a:buFont typeface="Arial"/>
                        <a:buNone/>
                      </a:pPr>
                      <a:r>
                        <a:rPr lang="en-US" sz="1800" u="none" strike="noStrike" cap="none" dirty="0"/>
                        <a:t>Supports policies that prioritize access for disadvantaged groups (e.g., subsidized fares, service in low-income areas).</a:t>
                      </a:r>
                      <a:endParaRPr sz="1800" u="none" strike="noStrike" cap="none" dirty="0"/>
                    </a:p>
                  </a:txBody>
                  <a:tcPr marL="91425" marR="91425" marT="91425" marB="91425"/>
                </a:tc>
                <a:extLst>
                  <a:ext uri="{0D108BD9-81ED-4DB2-BD59-A6C34878D82A}">
                    <a16:rowId xmlns:a16="http://schemas.microsoft.com/office/drawing/2014/main" val="10002"/>
                  </a:ext>
                </a:extLst>
              </a:tr>
              <a:tr h="381000">
                <a:tc>
                  <a:txBody>
                    <a:bodyPr/>
                    <a:lstStyle/>
                    <a:p>
                      <a:pPr marL="0" marR="0" lvl="0" indent="0" algn="l" rtl="0">
                        <a:lnSpc>
                          <a:spcPct val="100000"/>
                        </a:lnSpc>
                        <a:spcBef>
                          <a:spcPts val="0"/>
                        </a:spcBef>
                        <a:spcAft>
                          <a:spcPts val="0"/>
                        </a:spcAft>
                        <a:buClr>
                          <a:srgbClr val="000000"/>
                        </a:buClr>
                        <a:buSzPts val="1400"/>
                        <a:buFont typeface="Arial"/>
                        <a:buNone/>
                      </a:pPr>
                      <a:r>
                        <a:rPr lang="en-GB" sz="1800" u="none" strike="noStrike" cap="none" dirty="0"/>
                        <a:t>Capability Approach</a:t>
                      </a:r>
                      <a:endParaRPr sz="1800" u="none" strike="noStrike" cap="none" dirty="0"/>
                    </a:p>
                  </a:txBody>
                  <a:tcPr marL="91425" marR="91425" marT="91425" marB="91425"/>
                </a:tc>
                <a:tc>
                  <a:txBody>
                    <a:bodyPr/>
                    <a:lstStyle/>
                    <a:p>
                      <a:pPr marL="0" marR="0" lvl="0" indent="0" algn="l" rtl="0">
                        <a:lnSpc>
                          <a:spcPct val="100000"/>
                        </a:lnSpc>
                        <a:spcBef>
                          <a:spcPts val="0"/>
                        </a:spcBef>
                        <a:spcAft>
                          <a:spcPts val="0"/>
                        </a:spcAft>
                        <a:buClr>
                          <a:srgbClr val="000000"/>
                        </a:buClr>
                        <a:buSzPts val="1400"/>
                        <a:buFont typeface="Arial"/>
                        <a:buNone/>
                      </a:pPr>
                      <a:r>
                        <a:rPr lang="en-US" sz="1800" u="none" strike="noStrike" cap="none" dirty="0"/>
                        <a:t>Focus on individuals' actual opportunities and ability to achieve.</a:t>
                      </a:r>
                      <a:endParaRPr sz="1800" u="none" strike="noStrike" cap="none" dirty="0"/>
                    </a:p>
                  </a:txBody>
                  <a:tcPr marL="91425" marR="91425" marT="91425" marB="91425"/>
                </a:tc>
                <a:tc>
                  <a:txBody>
                    <a:bodyPr/>
                    <a:lstStyle/>
                    <a:p>
                      <a:pPr marL="0" marR="0" lvl="0" indent="0" algn="l" rtl="0">
                        <a:lnSpc>
                          <a:spcPct val="100000"/>
                        </a:lnSpc>
                        <a:spcBef>
                          <a:spcPts val="0"/>
                        </a:spcBef>
                        <a:spcAft>
                          <a:spcPts val="0"/>
                        </a:spcAft>
                        <a:buClr>
                          <a:srgbClr val="000000"/>
                        </a:buClr>
                        <a:buSzPts val="1400"/>
                        <a:buFont typeface="Arial"/>
                        <a:buNone/>
                      </a:pPr>
                      <a:r>
                        <a:rPr lang="en-US" sz="1800" u="none" strike="noStrike" cap="none" dirty="0"/>
                        <a:t>Encourages policies that enhance people's real access to essential services (jobs, healthcare, education).</a:t>
                      </a:r>
                      <a:endParaRPr sz="1800" u="none" strike="noStrike" cap="none" dirty="0"/>
                    </a:p>
                  </a:txBody>
                  <a:tcPr marL="91425" marR="91425" marT="91425" marB="91425"/>
                </a:tc>
                <a:extLst>
                  <a:ext uri="{0D108BD9-81ED-4DB2-BD59-A6C34878D82A}">
                    <a16:rowId xmlns:a16="http://schemas.microsoft.com/office/drawing/2014/main" val="10003"/>
                  </a:ext>
                </a:extLst>
              </a:tr>
              <a:tr h="381000">
                <a:tc>
                  <a:txBody>
                    <a:bodyPr/>
                    <a:lstStyle/>
                    <a:p>
                      <a:pPr marL="0" marR="0" lvl="0" indent="0" algn="l" rtl="0">
                        <a:lnSpc>
                          <a:spcPct val="100000"/>
                        </a:lnSpc>
                        <a:spcBef>
                          <a:spcPts val="0"/>
                        </a:spcBef>
                        <a:spcAft>
                          <a:spcPts val="0"/>
                        </a:spcAft>
                        <a:buClr>
                          <a:srgbClr val="000000"/>
                        </a:buClr>
                        <a:buSzPts val="1400"/>
                        <a:buFont typeface="Arial"/>
                        <a:buNone/>
                      </a:pPr>
                      <a:r>
                        <a:rPr lang="en-GB" sz="1800" u="none" strike="noStrike" cap="none" dirty="0"/>
                        <a:t>Libertarianism</a:t>
                      </a:r>
                      <a:endParaRPr sz="1800" u="none" strike="noStrike" cap="none" dirty="0"/>
                    </a:p>
                  </a:txBody>
                  <a:tcPr marL="91425" marR="91425" marT="91425" marB="91425"/>
                </a:tc>
                <a:tc>
                  <a:txBody>
                    <a:bodyPr/>
                    <a:lstStyle/>
                    <a:p>
                      <a:pPr marL="0" marR="0" lvl="0" indent="0" algn="l" rtl="0">
                        <a:lnSpc>
                          <a:spcPct val="100000"/>
                        </a:lnSpc>
                        <a:spcBef>
                          <a:spcPts val="0"/>
                        </a:spcBef>
                        <a:spcAft>
                          <a:spcPts val="0"/>
                        </a:spcAft>
                        <a:buClr>
                          <a:srgbClr val="000000"/>
                        </a:buClr>
                        <a:buSzPts val="1400"/>
                        <a:buFont typeface="Arial"/>
                        <a:buNone/>
                      </a:pPr>
                      <a:r>
                        <a:rPr lang="en-US" sz="1800" u="none" strike="noStrike" cap="none" dirty="0"/>
                        <a:t>Emphasize individual freedoms and market-driven solutions.</a:t>
                      </a:r>
                      <a:endParaRPr sz="1800" u="none" strike="noStrike" cap="none" dirty="0"/>
                    </a:p>
                  </a:txBody>
                  <a:tcPr marL="91425" marR="91425" marT="91425" marB="91425"/>
                </a:tc>
                <a:tc>
                  <a:txBody>
                    <a:bodyPr/>
                    <a:lstStyle/>
                    <a:p>
                      <a:pPr marL="0" marR="0" lvl="0" indent="0" algn="l" rtl="0">
                        <a:lnSpc>
                          <a:spcPct val="100000"/>
                        </a:lnSpc>
                        <a:spcBef>
                          <a:spcPts val="0"/>
                        </a:spcBef>
                        <a:spcAft>
                          <a:spcPts val="0"/>
                        </a:spcAft>
                        <a:buClr>
                          <a:srgbClr val="000000"/>
                        </a:buClr>
                        <a:buSzPts val="1400"/>
                        <a:buFont typeface="Arial"/>
                        <a:buNone/>
                      </a:pPr>
                      <a:r>
                        <a:rPr lang="en-US" sz="1800" u="none" strike="noStrike" cap="none" dirty="0"/>
                        <a:t>Advocates for minimal government intervention, favoring private-sector or user-funded services.</a:t>
                      </a:r>
                      <a:endParaRPr sz="1800" u="none" strike="noStrike" cap="none" dirty="0"/>
                    </a:p>
                  </a:txBody>
                  <a:tcPr marL="91425" marR="91425" marT="91425" marB="91425"/>
                </a:tc>
                <a:extLst>
                  <a:ext uri="{0D108BD9-81ED-4DB2-BD59-A6C34878D82A}">
                    <a16:rowId xmlns:a16="http://schemas.microsoft.com/office/drawing/2014/main" val="10004"/>
                  </a:ext>
                </a:extLst>
              </a:tr>
            </a:tbl>
          </a:graphicData>
        </a:graphic>
      </p:graphicFrame>
      <p:sp>
        <p:nvSpPr>
          <p:cNvPr id="10" name="Content Placeholder 2">
            <a:extLst>
              <a:ext uri="{FF2B5EF4-FFF2-40B4-BE49-F238E27FC236}">
                <a16:creationId xmlns:a16="http://schemas.microsoft.com/office/drawing/2014/main" id="{D36AC63D-1117-0B74-A758-C30D958EE951}"/>
              </a:ext>
            </a:extLst>
          </p:cNvPr>
          <p:cNvSpPr txBox="1">
            <a:spLocks/>
          </p:cNvSpPr>
          <p:nvPr/>
        </p:nvSpPr>
        <p:spPr>
          <a:xfrm>
            <a:off x="726467" y="1508835"/>
            <a:ext cx="10725152" cy="395109"/>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defRPr/>
            </a:pPr>
            <a:r>
              <a:rPr kumimoji="0" lang="en-US" sz="1800" b="1" i="0" u="none" strike="noStrike" kern="1200" cap="none" spc="0" normalizeH="0" baseline="0" noProof="0" dirty="0">
                <a:ln>
                  <a:noFill/>
                </a:ln>
                <a:solidFill>
                  <a:sysClr val="windowText" lastClr="000000"/>
                </a:solidFill>
                <a:effectLst/>
                <a:uLnTx/>
                <a:uFillTx/>
                <a:ea typeface="+mn-ea"/>
                <a:cs typeface="+mn-cs"/>
              </a:rPr>
              <a:t>Different ethical theories provide different "lenses" for what constitutes a fair transport policy.</a:t>
            </a:r>
            <a:endParaRPr kumimoji="0" lang="en-US" sz="1800" i="0" u="none" strike="noStrike" kern="1200" cap="none" spc="0" normalizeH="0" baseline="0" noProof="0" dirty="0">
              <a:ln>
                <a:noFill/>
              </a:ln>
              <a:solidFill>
                <a:sysClr val="windowText" lastClr="000000"/>
              </a:solidFill>
              <a:effectLst/>
              <a:uLnTx/>
              <a:uFillTx/>
              <a:ea typeface="+mn-ea"/>
              <a:cs typeface="+mn-cs"/>
            </a:endParaRPr>
          </a:p>
        </p:txBody>
      </p:sp>
    </p:spTree>
    <p:extLst>
      <p:ext uri="{BB962C8B-B14F-4D97-AF65-F5344CB8AC3E}">
        <p14:creationId xmlns:p14="http://schemas.microsoft.com/office/powerpoint/2010/main" val="89214975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DF83D8-2A91-83D1-C927-8796B706AA89}"/>
            </a:ext>
          </a:extLst>
        </p:cNvPr>
        <p:cNvGrpSpPr/>
        <p:nvPr/>
      </p:nvGrpSpPr>
      <p:grpSpPr>
        <a:xfrm>
          <a:off x="0" y="0"/>
          <a:ext cx="0" cy="0"/>
          <a:chOff x="0" y="0"/>
          <a:chExt cx="0" cy="0"/>
        </a:xfrm>
      </p:grpSpPr>
      <p:sp>
        <p:nvSpPr>
          <p:cNvPr id="20" name="Content Placeholder 2">
            <a:extLst>
              <a:ext uri="{FF2B5EF4-FFF2-40B4-BE49-F238E27FC236}">
                <a16:creationId xmlns:a16="http://schemas.microsoft.com/office/drawing/2014/main" id="{1BBB9759-9CD1-D1E2-A312-2F97F4617ACD}"/>
              </a:ext>
            </a:extLst>
          </p:cNvPr>
          <p:cNvSpPr txBox="1">
            <a:spLocks/>
          </p:cNvSpPr>
          <p:nvPr/>
        </p:nvSpPr>
        <p:spPr>
          <a:xfrm>
            <a:off x="726467" y="1539560"/>
            <a:ext cx="10725152" cy="362786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defRPr/>
            </a:pPr>
            <a:r>
              <a:rPr kumimoji="0" lang="en-US" sz="2000" i="0" u="none" strike="noStrike" kern="1200" cap="none" spc="0" normalizeH="0" baseline="0" noProof="0" dirty="0">
                <a:ln>
                  <a:noFill/>
                </a:ln>
                <a:solidFill>
                  <a:sysClr val="windowText" lastClr="000000"/>
                </a:solidFill>
                <a:effectLst/>
                <a:uLnTx/>
                <a:uFillTx/>
                <a:cs typeface="Helvetica" panose="020B0604020202020204" pitchFamily="34" charset="0"/>
              </a:rPr>
              <a:t>The central debate in transport equity often pits a Utilitarian focus on aggregate benefits against an equity-focused concern for specific needs.</a:t>
            </a:r>
          </a:p>
          <a:p>
            <a:pPr>
              <a:buFont typeface="Wingdings" panose="05000000000000000000" pitchFamily="2" charset="2"/>
              <a:buChar char="q"/>
              <a:defRPr/>
            </a:pPr>
            <a:r>
              <a:rPr kumimoji="0" lang="en-US" sz="2000" i="0" u="none" strike="noStrike" kern="1200" cap="none" spc="0" normalizeH="0" baseline="0" noProof="0" dirty="0">
                <a:ln>
                  <a:noFill/>
                </a:ln>
                <a:solidFill>
                  <a:sysClr val="windowText" lastClr="000000"/>
                </a:solidFill>
                <a:effectLst/>
                <a:uLnTx/>
                <a:uFillTx/>
                <a:cs typeface="Helvetica" panose="020B0604020202020204" pitchFamily="34" charset="0"/>
              </a:rPr>
              <a:t> </a:t>
            </a:r>
            <a:r>
              <a:rPr kumimoji="0" lang="en-US" sz="2000" b="1" i="0" u="none" strike="noStrike" kern="1200" cap="none" spc="0" normalizeH="0" baseline="0" noProof="0" dirty="0">
                <a:ln>
                  <a:noFill/>
                </a:ln>
                <a:solidFill>
                  <a:sysClr val="windowText" lastClr="000000"/>
                </a:solidFill>
                <a:effectLst/>
                <a:uLnTx/>
                <a:uFillTx/>
                <a:cs typeface="Helvetica" panose="020B0604020202020204" pitchFamily="34" charset="0"/>
              </a:rPr>
              <a:t>The Utilitarian Approach</a:t>
            </a:r>
            <a:r>
              <a:rPr kumimoji="0" lang="en-US" sz="2000" i="0" u="none" strike="noStrike" kern="1200" cap="none" spc="0" normalizeH="0" baseline="0" noProof="0" dirty="0">
                <a:ln>
                  <a:noFill/>
                </a:ln>
                <a:solidFill>
                  <a:sysClr val="windowText" lastClr="000000"/>
                </a:solidFill>
                <a:effectLst/>
                <a:uLnTx/>
                <a:uFillTx/>
                <a:cs typeface="Helvetica" panose="020B0604020202020204" pitchFamily="34" charset="0"/>
              </a:rPr>
              <a:t>:</a:t>
            </a:r>
          </a:p>
          <a:p>
            <a:pPr lvl="1">
              <a:buFont typeface="Wingdings" panose="05000000000000000000" pitchFamily="2" charset="2"/>
              <a:buChar char="§"/>
              <a:defRPr/>
            </a:pPr>
            <a:r>
              <a:rPr kumimoji="0" lang="en-US" sz="2000" i="0" u="none" strike="noStrike" kern="1200" cap="none" spc="0" normalizeH="0" baseline="0" noProof="0" dirty="0">
                <a:ln>
                  <a:noFill/>
                </a:ln>
                <a:solidFill>
                  <a:sysClr val="windowText" lastClr="000000"/>
                </a:solidFill>
                <a:effectLst/>
                <a:uLnTx/>
                <a:uFillTx/>
                <a:cs typeface="Helvetica" panose="020B0604020202020204" pitchFamily="34" charset="0"/>
              </a:rPr>
              <a:t>Advocates for projects that produce the greatest overall benefits for the city (e.g., reducing total travel time).</a:t>
            </a:r>
          </a:p>
          <a:p>
            <a:pPr lvl="1">
              <a:buFont typeface="Wingdings" panose="05000000000000000000" pitchFamily="2" charset="2"/>
              <a:buChar char="§"/>
              <a:defRPr/>
            </a:pPr>
            <a:r>
              <a:rPr kumimoji="0" lang="en-US" sz="2000" b="1" i="0" u="none" strike="noStrike" kern="1200" cap="none" spc="0" normalizeH="0" baseline="0" noProof="0" dirty="0">
                <a:ln>
                  <a:noFill/>
                </a:ln>
                <a:solidFill>
                  <a:sysClr val="windowText" lastClr="000000"/>
                </a:solidFill>
                <a:effectLst/>
                <a:uLnTx/>
                <a:uFillTx/>
                <a:cs typeface="Helvetica" panose="020B0604020202020204" pitchFamily="34" charset="0"/>
              </a:rPr>
              <a:t>The Risk</a:t>
            </a:r>
            <a:r>
              <a:rPr kumimoji="0" lang="en-US" sz="2000" i="0" u="none" strike="noStrike" kern="1200" cap="none" spc="0" normalizeH="0" baseline="0" noProof="0" dirty="0">
                <a:ln>
                  <a:noFill/>
                </a:ln>
                <a:solidFill>
                  <a:sysClr val="windowText" lastClr="000000"/>
                </a:solidFill>
                <a:effectLst/>
                <a:uLnTx/>
                <a:uFillTx/>
                <a:cs typeface="Helvetica" panose="020B0604020202020204" pitchFamily="34" charset="0"/>
              </a:rPr>
              <a:t>: This approach can overlook the needs of minority or disadvantaged groups and can even cause them harm.</a:t>
            </a:r>
          </a:p>
          <a:p>
            <a:pPr>
              <a:buFont typeface="Wingdings" panose="05000000000000000000" pitchFamily="2" charset="2"/>
              <a:buChar char="q"/>
              <a:defRPr/>
            </a:pPr>
            <a:r>
              <a:rPr kumimoji="0" lang="en-US" sz="2000" i="0" u="none" strike="noStrike" kern="1200" cap="none" spc="0" normalizeH="0" baseline="0" noProof="0" dirty="0">
                <a:ln>
                  <a:noFill/>
                </a:ln>
                <a:solidFill>
                  <a:sysClr val="windowText" lastClr="000000"/>
                </a:solidFill>
                <a:effectLst/>
                <a:uLnTx/>
                <a:uFillTx/>
                <a:cs typeface="Helvetica" panose="020B0604020202020204" pitchFamily="34" charset="0"/>
              </a:rPr>
              <a:t> </a:t>
            </a:r>
            <a:r>
              <a:rPr kumimoji="0" lang="en-US" sz="2000" b="1" i="0" u="none" strike="noStrike" kern="1200" cap="none" spc="0" normalizeH="0" baseline="0" noProof="0" dirty="0">
                <a:ln>
                  <a:noFill/>
                </a:ln>
                <a:solidFill>
                  <a:sysClr val="windowText" lastClr="000000"/>
                </a:solidFill>
                <a:effectLst/>
                <a:uLnTx/>
                <a:uFillTx/>
                <a:cs typeface="Helvetica" panose="020B0604020202020204" pitchFamily="34" charset="0"/>
              </a:rPr>
              <a:t>Illustrative Example</a:t>
            </a:r>
            <a:r>
              <a:rPr kumimoji="0" lang="en-US" sz="2000" i="0" u="none" strike="noStrike" kern="1200" cap="none" spc="0" normalizeH="0" baseline="0" noProof="0" dirty="0">
                <a:ln>
                  <a:noFill/>
                </a:ln>
                <a:solidFill>
                  <a:sysClr val="windowText" lastClr="000000"/>
                </a:solidFill>
                <a:effectLst/>
                <a:uLnTx/>
                <a:uFillTx/>
                <a:cs typeface="Helvetica" panose="020B0604020202020204" pitchFamily="34" charset="0"/>
              </a:rPr>
              <a:t>:</a:t>
            </a:r>
          </a:p>
          <a:p>
            <a:pPr lvl="1">
              <a:buFont typeface="Wingdings" panose="05000000000000000000" pitchFamily="2" charset="2"/>
              <a:buChar char="§"/>
              <a:defRPr/>
            </a:pPr>
            <a:r>
              <a:rPr kumimoji="0" lang="en-US" sz="2000" i="0" u="none" strike="noStrike" kern="1200" cap="none" spc="0" normalizeH="0" baseline="0" noProof="0" dirty="0">
                <a:ln>
                  <a:noFill/>
                </a:ln>
                <a:solidFill>
                  <a:sysClr val="windowText" lastClr="000000"/>
                </a:solidFill>
                <a:effectLst/>
                <a:uLnTx/>
                <a:uFillTx/>
                <a:cs typeface="Helvetica" panose="020B0604020202020204" pitchFamily="34" charset="0"/>
              </a:rPr>
              <a:t>A new highway project might reduce total travel times across a city (a large aggregate benefit), but achieve this by bypassing, displacing, or increasing pollution in a low-income neighborhood that needs better service, not another highway.</a:t>
            </a:r>
            <a:endParaRPr lang="en-US" sz="2000" dirty="0">
              <a:solidFill>
                <a:sysClr val="windowText" lastClr="000000"/>
              </a:solidFill>
            </a:endParaRPr>
          </a:p>
        </p:txBody>
      </p:sp>
      <p:sp>
        <p:nvSpPr>
          <p:cNvPr id="6" name="object 3">
            <a:extLst>
              <a:ext uri="{FF2B5EF4-FFF2-40B4-BE49-F238E27FC236}">
                <a16:creationId xmlns:a16="http://schemas.microsoft.com/office/drawing/2014/main" id="{AA0DA799-401E-8565-78A5-3CFBE9E6C0D3}"/>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3.1. The Debate: Overall Benefit vs. Individual Needs</a:t>
            </a:r>
            <a:endParaRPr lang="en-GB" b="1" dirty="0">
              <a:solidFill>
                <a:sysClr val="windowText" lastClr="000000"/>
              </a:solidFill>
              <a:latin typeface="Arial"/>
              <a:cs typeface="Arial"/>
            </a:endParaRPr>
          </a:p>
        </p:txBody>
      </p:sp>
      <p:sp>
        <p:nvSpPr>
          <p:cNvPr id="4" name="object 2">
            <a:extLst>
              <a:ext uri="{FF2B5EF4-FFF2-40B4-BE49-F238E27FC236}">
                <a16:creationId xmlns:a16="http://schemas.microsoft.com/office/drawing/2014/main" id="{D31F3517-FD30-0FD4-E9E1-A80FA43A0713}"/>
              </a:ext>
            </a:extLst>
          </p:cNvPr>
          <p:cNvSpPr txBox="1">
            <a:spLocks noGrp="1"/>
          </p:cNvSpPr>
          <p:nvPr>
            <p:ph type="title"/>
          </p:nvPr>
        </p:nvSpPr>
        <p:spPr>
          <a:xfrm>
            <a:off x="726467" y="493611"/>
            <a:ext cx="4249570" cy="319328"/>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03. </a:t>
            </a:r>
            <a:r>
              <a:rPr lang="en-US" sz="2400" b="1" dirty="0">
                <a:solidFill>
                  <a:schemeClr val="bg1"/>
                </a:solidFill>
              </a:rPr>
              <a:t>Frameworks for Equity Analysis</a:t>
            </a:r>
            <a:endParaRPr lang="en-GB" sz="2400" b="1" dirty="0">
              <a:solidFill>
                <a:schemeClr val="bg1"/>
              </a:solidFill>
            </a:endParaRPr>
          </a:p>
        </p:txBody>
      </p:sp>
    </p:spTree>
    <p:extLst>
      <p:ext uri="{BB962C8B-B14F-4D97-AF65-F5344CB8AC3E}">
        <p14:creationId xmlns:p14="http://schemas.microsoft.com/office/powerpoint/2010/main" val="3061914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7EEF76-1053-1E2B-3FCF-6A10DE3AAB9C}"/>
            </a:ext>
          </a:extLst>
        </p:cNvPr>
        <p:cNvGrpSpPr/>
        <p:nvPr/>
      </p:nvGrpSpPr>
      <p:grpSpPr>
        <a:xfrm>
          <a:off x="0" y="0"/>
          <a:ext cx="0" cy="0"/>
          <a:chOff x="0" y="0"/>
          <a:chExt cx="0" cy="0"/>
        </a:xfrm>
      </p:grpSpPr>
      <p:sp>
        <p:nvSpPr>
          <p:cNvPr id="20" name="Content Placeholder 2">
            <a:extLst>
              <a:ext uri="{FF2B5EF4-FFF2-40B4-BE49-F238E27FC236}">
                <a16:creationId xmlns:a16="http://schemas.microsoft.com/office/drawing/2014/main" id="{ED3DFBCD-6CC1-0D45-394C-758AF8866979}"/>
              </a:ext>
            </a:extLst>
          </p:cNvPr>
          <p:cNvSpPr txBox="1">
            <a:spLocks/>
          </p:cNvSpPr>
          <p:nvPr/>
        </p:nvSpPr>
        <p:spPr>
          <a:xfrm>
            <a:off x="726467" y="1539561"/>
            <a:ext cx="10725151" cy="436320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defRPr/>
            </a:pPr>
            <a:r>
              <a:rPr kumimoji="0" lang="en-US" sz="2000" i="0" u="none" strike="noStrike" kern="1200" cap="none" spc="0" normalizeH="0" baseline="0" noProof="0" dirty="0">
                <a:ln>
                  <a:noFill/>
                </a:ln>
                <a:solidFill>
                  <a:sysClr val="windowText" lastClr="000000"/>
                </a:solidFill>
                <a:effectLst/>
                <a:uLnTx/>
                <a:uFillTx/>
                <a:ea typeface="+mn-ea"/>
                <a:cs typeface="+mn-cs"/>
              </a:rPr>
              <a:t>This theory, based on philosopher John Rawls, provides a powerful framework for prioritizing fairness.</a:t>
            </a:r>
          </a:p>
          <a:p>
            <a:pPr>
              <a:buFont typeface="Wingdings" panose="05000000000000000000" pitchFamily="2" charset="2"/>
              <a:buChar char="q"/>
              <a:defRPr/>
            </a:pPr>
            <a:r>
              <a:rPr kumimoji="0" lang="en-US" sz="2000" i="0" u="none" strike="noStrike" kern="1200" cap="none" spc="0" normalizeH="0" baseline="0" noProof="0" dirty="0">
                <a:ln>
                  <a:noFill/>
                </a:ln>
                <a:solidFill>
                  <a:sysClr val="windowText" lastClr="000000"/>
                </a:solidFill>
                <a:effectLst/>
                <a:uLnTx/>
                <a:uFillTx/>
                <a:ea typeface="+mn-ea"/>
                <a:cs typeface="+mn-cs"/>
              </a:rPr>
              <a:t> </a:t>
            </a:r>
            <a:r>
              <a:rPr kumimoji="0" lang="en-US" sz="2000" b="1" i="0" u="none" strike="noStrike" kern="1200" cap="none" spc="0" normalizeH="0" baseline="0" noProof="0" dirty="0">
                <a:ln>
                  <a:noFill/>
                </a:ln>
                <a:solidFill>
                  <a:sysClr val="windowText" lastClr="000000"/>
                </a:solidFill>
                <a:effectLst/>
                <a:uLnTx/>
                <a:uFillTx/>
                <a:ea typeface="+mn-ea"/>
                <a:cs typeface="+mn-cs"/>
              </a:rPr>
              <a:t>The "Difference Principle"</a:t>
            </a:r>
            <a:r>
              <a:rPr kumimoji="0" lang="en-US" sz="2000" i="0" u="none" strike="noStrike" kern="1200" cap="none" spc="0" normalizeH="0" baseline="0" noProof="0" dirty="0">
                <a:ln>
                  <a:noFill/>
                </a:ln>
                <a:solidFill>
                  <a:sysClr val="windowText" lastClr="000000"/>
                </a:solidFill>
                <a:effectLst/>
                <a:uLnTx/>
                <a:uFillTx/>
                <a:ea typeface="+mn-ea"/>
                <a:cs typeface="+mn-cs"/>
              </a:rPr>
              <a:t>:</a:t>
            </a:r>
          </a:p>
          <a:p>
            <a:pPr lvl="1">
              <a:buFont typeface="Wingdings" panose="05000000000000000000" pitchFamily="2" charset="2"/>
              <a:buChar char="§"/>
              <a:defRPr/>
            </a:pPr>
            <a:r>
              <a:rPr kumimoji="0" lang="en-US" sz="2000" i="0" u="none" strike="noStrike" kern="1200" cap="none" spc="0" normalizeH="0" baseline="0" noProof="0" dirty="0">
                <a:ln>
                  <a:noFill/>
                </a:ln>
                <a:solidFill>
                  <a:sysClr val="windowText" lastClr="000000"/>
                </a:solidFill>
                <a:effectLst/>
                <a:uLnTx/>
                <a:uFillTx/>
                <a:ea typeface="+mn-ea"/>
                <a:cs typeface="+mn-cs"/>
              </a:rPr>
              <a:t>Inequalities are only justified if they provide the greatest possible benefit to the least advantaged members of society.</a:t>
            </a:r>
          </a:p>
          <a:p>
            <a:pPr>
              <a:buFont typeface="Wingdings" panose="05000000000000000000" pitchFamily="2" charset="2"/>
              <a:buChar char="q"/>
              <a:defRPr/>
            </a:pPr>
            <a:r>
              <a:rPr kumimoji="0" lang="en-US" sz="2000" i="0" u="none" strike="noStrike" kern="1200" cap="none" spc="0" normalizeH="0" baseline="0" noProof="0" dirty="0">
                <a:ln>
                  <a:noFill/>
                </a:ln>
                <a:solidFill>
                  <a:sysClr val="windowText" lastClr="000000"/>
                </a:solidFill>
                <a:effectLst/>
                <a:uLnTx/>
                <a:uFillTx/>
                <a:ea typeface="+mn-ea"/>
                <a:cs typeface="+mn-cs"/>
              </a:rPr>
              <a:t> </a:t>
            </a:r>
            <a:r>
              <a:rPr kumimoji="0" lang="en-US" sz="2000" b="1" i="0" u="none" strike="noStrike" kern="1200" cap="none" spc="0" normalizeH="0" baseline="0" noProof="0" dirty="0">
                <a:ln>
                  <a:noFill/>
                </a:ln>
                <a:solidFill>
                  <a:sysClr val="windowText" lastClr="000000"/>
                </a:solidFill>
                <a:effectLst/>
                <a:uLnTx/>
                <a:uFillTx/>
                <a:ea typeface="+mn-ea"/>
                <a:cs typeface="+mn-cs"/>
              </a:rPr>
              <a:t>Application in Transport</a:t>
            </a:r>
            <a:r>
              <a:rPr kumimoji="0" lang="en-US" sz="2000" i="0" u="none" strike="noStrike" kern="1200" cap="none" spc="0" normalizeH="0" baseline="0" noProof="0" dirty="0">
                <a:ln>
                  <a:noFill/>
                </a:ln>
                <a:solidFill>
                  <a:sysClr val="windowText" lastClr="000000"/>
                </a:solidFill>
                <a:effectLst/>
                <a:uLnTx/>
                <a:uFillTx/>
                <a:ea typeface="+mn-ea"/>
                <a:cs typeface="+mn-cs"/>
              </a:rPr>
              <a:t>:</a:t>
            </a:r>
          </a:p>
          <a:p>
            <a:pPr lvl="1">
              <a:buFont typeface="Wingdings" panose="05000000000000000000" pitchFamily="2" charset="2"/>
              <a:buChar char="§"/>
              <a:defRPr/>
            </a:pPr>
            <a:r>
              <a:rPr kumimoji="0" lang="en-US" sz="2000" i="0" u="none" strike="noStrike" kern="1200" cap="none" spc="0" normalizeH="0" baseline="0" noProof="0" dirty="0">
                <a:ln>
                  <a:noFill/>
                </a:ln>
                <a:solidFill>
                  <a:sysClr val="windowText" lastClr="000000"/>
                </a:solidFill>
                <a:effectLst/>
                <a:uLnTx/>
                <a:uFillTx/>
                <a:ea typeface="+mn-ea"/>
                <a:cs typeface="+mn-cs"/>
              </a:rPr>
              <a:t>This theory supports policies that explicitly prioritize the needs of vulnerable groups.</a:t>
            </a:r>
          </a:p>
          <a:p>
            <a:pPr lvl="1">
              <a:buFont typeface="Wingdings" panose="05000000000000000000" pitchFamily="2" charset="2"/>
              <a:buChar char="§"/>
              <a:defRPr/>
            </a:pPr>
            <a:r>
              <a:rPr kumimoji="0" lang="en-US" sz="2000" i="0" u="none" strike="noStrike" kern="1200" cap="none" spc="0" normalizeH="0" baseline="0" noProof="0" dirty="0">
                <a:ln>
                  <a:noFill/>
                </a:ln>
                <a:solidFill>
                  <a:sysClr val="windowText" lastClr="000000"/>
                </a:solidFill>
                <a:effectLst/>
                <a:uLnTx/>
                <a:uFillTx/>
                <a:ea typeface="+mn-ea"/>
                <a:cs typeface="+mn-cs"/>
              </a:rPr>
              <a:t>It argues for both </a:t>
            </a:r>
            <a:r>
              <a:rPr kumimoji="0" lang="en-US" sz="2000" b="1" i="0" u="none" strike="noStrike" kern="1200" cap="none" spc="0" normalizeH="0" baseline="0" noProof="0" dirty="0">
                <a:ln>
                  <a:noFill/>
                </a:ln>
                <a:solidFill>
                  <a:sysClr val="windowText" lastClr="000000"/>
                </a:solidFill>
                <a:effectLst/>
                <a:uLnTx/>
                <a:uFillTx/>
                <a:ea typeface="+mn-ea"/>
                <a:cs typeface="+mn-cs"/>
              </a:rPr>
              <a:t>Horizontal Equity</a:t>
            </a:r>
            <a:r>
              <a:rPr kumimoji="0" lang="en-US" sz="2000" i="0" u="none" strike="noStrike" kern="1200" cap="none" spc="0" normalizeH="0" baseline="0" noProof="0" dirty="0">
                <a:ln>
                  <a:noFill/>
                </a:ln>
                <a:solidFill>
                  <a:sysClr val="windowText" lastClr="000000"/>
                </a:solidFill>
                <a:effectLst/>
                <a:uLnTx/>
                <a:uFillTx/>
                <a:ea typeface="+mn-ea"/>
                <a:cs typeface="+mn-cs"/>
              </a:rPr>
              <a:t> (equal treatment) and </a:t>
            </a:r>
            <a:r>
              <a:rPr kumimoji="0" lang="en-US" sz="2000" b="1" i="0" u="none" strike="noStrike" kern="1200" cap="none" spc="0" normalizeH="0" baseline="0" noProof="0" dirty="0">
                <a:ln>
                  <a:noFill/>
                </a:ln>
                <a:solidFill>
                  <a:sysClr val="windowText" lastClr="000000"/>
                </a:solidFill>
                <a:effectLst/>
                <a:uLnTx/>
                <a:uFillTx/>
                <a:ea typeface="+mn-ea"/>
                <a:cs typeface="+mn-cs"/>
              </a:rPr>
              <a:t>Vertical Equity</a:t>
            </a:r>
            <a:r>
              <a:rPr kumimoji="0" lang="en-US" sz="2000" i="0" u="none" strike="noStrike" kern="1200" cap="none" spc="0" normalizeH="0" baseline="0" noProof="0" dirty="0">
                <a:ln>
                  <a:noFill/>
                </a:ln>
                <a:solidFill>
                  <a:sysClr val="windowText" lastClr="000000"/>
                </a:solidFill>
                <a:effectLst/>
                <a:uLnTx/>
                <a:uFillTx/>
                <a:ea typeface="+mn-ea"/>
                <a:cs typeface="+mn-cs"/>
              </a:rPr>
              <a:t> (additional support for those in need).</a:t>
            </a:r>
          </a:p>
          <a:p>
            <a:pPr lvl="1">
              <a:buFont typeface="Wingdings" panose="05000000000000000000" pitchFamily="2" charset="2"/>
              <a:buChar char="§"/>
              <a:defRPr/>
            </a:pPr>
            <a:r>
              <a:rPr kumimoji="0" lang="en-US" sz="2000" b="1" i="0" u="none" strike="noStrike" kern="1200" cap="none" spc="0" normalizeH="0" baseline="0" noProof="0" dirty="0">
                <a:ln>
                  <a:noFill/>
                </a:ln>
                <a:solidFill>
                  <a:sysClr val="windowText" lastClr="000000"/>
                </a:solidFill>
                <a:effectLst/>
                <a:uLnTx/>
                <a:uFillTx/>
                <a:ea typeface="+mn-ea"/>
                <a:cs typeface="+mn-cs"/>
              </a:rPr>
              <a:t>Example</a:t>
            </a:r>
            <a:r>
              <a:rPr kumimoji="0" lang="en-US" sz="2000" i="0" u="none" strike="noStrike" kern="1200" cap="none" spc="0" normalizeH="0" baseline="0" noProof="0" dirty="0">
                <a:ln>
                  <a:noFill/>
                </a:ln>
                <a:solidFill>
                  <a:sysClr val="windowText" lastClr="000000"/>
                </a:solidFill>
                <a:effectLst/>
                <a:uLnTx/>
                <a:uFillTx/>
                <a:ea typeface="+mn-ea"/>
                <a:cs typeface="+mn-cs"/>
              </a:rPr>
              <a:t>: Subsidized transit fares for low-income riders are a perfect example of the "difference principle" in action, as they improve access and opportunity for the worst-off.</a:t>
            </a:r>
          </a:p>
        </p:txBody>
      </p:sp>
      <p:sp>
        <p:nvSpPr>
          <p:cNvPr id="6" name="object 3">
            <a:extLst>
              <a:ext uri="{FF2B5EF4-FFF2-40B4-BE49-F238E27FC236}">
                <a16:creationId xmlns:a16="http://schemas.microsoft.com/office/drawing/2014/main" id="{E9BD5E69-CC78-5E8A-D416-17218A8AC139}"/>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3.2. </a:t>
            </a:r>
            <a:r>
              <a:rPr lang="en-US" b="1" dirty="0" err="1">
                <a:solidFill>
                  <a:sysClr val="windowText" lastClr="000000"/>
                </a:solidFill>
                <a:latin typeface="Arial"/>
                <a:cs typeface="Arial"/>
              </a:rPr>
              <a:t>Rawlsianism</a:t>
            </a:r>
            <a:r>
              <a:rPr lang="en-US" b="1" dirty="0">
                <a:solidFill>
                  <a:sysClr val="windowText" lastClr="000000"/>
                </a:solidFill>
                <a:latin typeface="Arial"/>
                <a:cs typeface="Arial"/>
              </a:rPr>
              <a:t>: Prioritizing the Least Advantaged</a:t>
            </a:r>
            <a:endParaRPr lang="en-GB" b="1" dirty="0">
              <a:solidFill>
                <a:sysClr val="windowText" lastClr="000000"/>
              </a:solidFill>
              <a:latin typeface="Arial"/>
              <a:cs typeface="Arial"/>
            </a:endParaRPr>
          </a:p>
        </p:txBody>
      </p:sp>
      <p:sp>
        <p:nvSpPr>
          <p:cNvPr id="7" name="object 2">
            <a:extLst>
              <a:ext uri="{FF2B5EF4-FFF2-40B4-BE49-F238E27FC236}">
                <a16:creationId xmlns:a16="http://schemas.microsoft.com/office/drawing/2014/main" id="{3B153B90-7333-EB89-549F-F9093A1376D3}"/>
              </a:ext>
            </a:extLst>
          </p:cNvPr>
          <p:cNvSpPr txBox="1">
            <a:spLocks noGrp="1"/>
          </p:cNvSpPr>
          <p:nvPr>
            <p:ph type="title"/>
          </p:nvPr>
        </p:nvSpPr>
        <p:spPr>
          <a:xfrm>
            <a:off x="726467" y="493611"/>
            <a:ext cx="4249570" cy="319328"/>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03. </a:t>
            </a:r>
            <a:r>
              <a:rPr lang="en-US" sz="2400" b="1" dirty="0">
                <a:solidFill>
                  <a:schemeClr val="bg1"/>
                </a:solidFill>
              </a:rPr>
              <a:t>Frameworks for Equity Analysis</a:t>
            </a:r>
            <a:endParaRPr lang="en-GB" sz="2400" b="1" dirty="0">
              <a:solidFill>
                <a:schemeClr val="bg1"/>
              </a:solidFill>
            </a:endParaRPr>
          </a:p>
        </p:txBody>
      </p:sp>
    </p:spTree>
    <p:extLst>
      <p:ext uri="{BB962C8B-B14F-4D97-AF65-F5344CB8AC3E}">
        <p14:creationId xmlns:p14="http://schemas.microsoft.com/office/powerpoint/2010/main" val="47345945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4BF763-B463-35EC-38DF-DD5D299B9B24}"/>
            </a:ext>
          </a:extLst>
        </p:cNvPr>
        <p:cNvGrpSpPr/>
        <p:nvPr/>
      </p:nvGrpSpPr>
      <p:grpSpPr>
        <a:xfrm>
          <a:off x="0" y="0"/>
          <a:ext cx="0" cy="0"/>
          <a:chOff x="0" y="0"/>
          <a:chExt cx="0" cy="0"/>
        </a:xfrm>
      </p:grpSpPr>
      <p:sp>
        <p:nvSpPr>
          <p:cNvPr id="6" name="object 3">
            <a:extLst>
              <a:ext uri="{FF2B5EF4-FFF2-40B4-BE49-F238E27FC236}">
                <a16:creationId xmlns:a16="http://schemas.microsoft.com/office/drawing/2014/main" id="{9E944463-1F32-36CE-6C96-3AB18E4479C5}"/>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3.3. </a:t>
            </a:r>
            <a:r>
              <a:rPr lang="en-US" b="1" dirty="0" err="1">
                <a:solidFill>
                  <a:sysClr val="windowText" lastClr="000000"/>
                </a:solidFill>
                <a:latin typeface="Arial"/>
                <a:cs typeface="Arial"/>
              </a:rPr>
              <a:t>Rawlsianism</a:t>
            </a:r>
            <a:r>
              <a:rPr lang="en-US" b="1" dirty="0">
                <a:solidFill>
                  <a:sysClr val="windowText" lastClr="000000"/>
                </a:solidFill>
                <a:latin typeface="Arial"/>
                <a:cs typeface="Arial"/>
              </a:rPr>
              <a:t>: Prioritizing the Least Advantaged</a:t>
            </a:r>
            <a:endParaRPr lang="en-GB" b="1" dirty="0">
              <a:solidFill>
                <a:sysClr val="windowText" lastClr="000000"/>
              </a:solidFill>
              <a:latin typeface="Arial"/>
              <a:cs typeface="Arial"/>
            </a:endParaRPr>
          </a:p>
        </p:txBody>
      </p:sp>
      <p:sp>
        <p:nvSpPr>
          <p:cNvPr id="5" name="TextBox 4">
            <a:extLst>
              <a:ext uri="{FF2B5EF4-FFF2-40B4-BE49-F238E27FC236}">
                <a16:creationId xmlns:a16="http://schemas.microsoft.com/office/drawing/2014/main" id="{B5A0AAB8-56D0-C800-8188-B690AE5FC0A4}"/>
              </a:ext>
            </a:extLst>
          </p:cNvPr>
          <p:cNvSpPr txBox="1"/>
          <p:nvPr/>
        </p:nvSpPr>
        <p:spPr>
          <a:xfrm>
            <a:off x="1133957" y="1802718"/>
            <a:ext cx="1967078" cy="925125"/>
          </a:xfrm>
          <a:prstGeom prst="rect">
            <a:avLst/>
          </a:prstGeom>
          <a:solidFill>
            <a:srgbClr val="FFFFFF"/>
          </a:solidFill>
          <a:ln w="12700" cap="flat">
            <a:solidFill>
              <a:schemeClr val="tx1"/>
            </a:solidFill>
            <a:miter lim="400000"/>
          </a:ln>
          <a:effectLst/>
          <a:sp3d/>
        </p:spPr>
        <p:style>
          <a:lnRef idx="0">
            <a:scrgbClr r="0" g="0" b="0"/>
          </a:lnRef>
          <a:fillRef idx="0">
            <a:scrgbClr r="0" g="0" b="0"/>
          </a:fillRef>
          <a:effectRef idx="0">
            <a:scrgbClr r="0" g="0" b="0"/>
          </a:effectRef>
          <a:fontRef idx="none"/>
        </p:style>
        <p:txBody>
          <a:bodyPr wrap="square">
            <a:spAutoFit/>
          </a:bodyPr>
          <a:lstStyle/>
          <a:p>
            <a:pPr algn="ctr"/>
            <a:r>
              <a:rPr lang="en-US" sz="2000" dirty="0"/>
              <a:t>Identify least advantaged groups</a:t>
            </a:r>
            <a:endParaRPr lang="en-AT" sz="2000" dirty="0"/>
          </a:p>
        </p:txBody>
      </p:sp>
      <p:sp>
        <p:nvSpPr>
          <p:cNvPr id="7" name="object 2">
            <a:extLst>
              <a:ext uri="{FF2B5EF4-FFF2-40B4-BE49-F238E27FC236}">
                <a16:creationId xmlns:a16="http://schemas.microsoft.com/office/drawing/2014/main" id="{D874993F-D8B8-2BAE-B1E2-0A5C48EB312C}"/>
              </a:ext>
            </a:extLst>
          </p:cNvPr>
          <p:cNvSpPr txBox="1">
            <a:spLocks noGrp="1"/>
          </p:cNvSpPr>
          <p:nvPr>
            <p:ph type="title"/>
          </p:nvPr>
        </p:nvSpPr>
        <p:spPr>
          <a:xfrm>
            <a:off x="726467" y="493611"/>
            <a:ext cx="4249570" cy="319328"/>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03. </a:t>
            </a:r>
            <a:r>
              <a:rPr lang="en-US" sz="2400" b="1" dirty="0">
                <a:solidFill>
                  <a:schemeClr val="bg1"/>
                </a:solidFill>
              </a:rPr>
              <a:t>Frameworks for Equity Analysis</a:t>
            </a:r>
            <a:endParaRPr lang="en-GB" sz="2400" b="1" dirty="0">
              <a:solidFill>
                <a:schemeClr val="bg1"/>
              </a:solidFill>
            </a:endParaRPr>
          </a:p>
        </p:txBody>
      </p:sp>
      <p:sp>
        <p:nvSpPr>
          <p:cNvPr id="9" name="TextBox 8">
            <a:extLst>
              <a:ext uri="{FF2B5EF4-FFF2-40B4-BE49-F238E27FC236}">
                <a16:creationId xmlns:a16="http://schemas.microsoft.com/office/drawing/2014/main" id="{756D3E7B-9BC6-20B2-442B-15A1FA387467}"/>
              </a:ext>
            </a:extLst>
          </p:cNvPr>
          <p:cNvSpPr txBox="1"/>
          <p:nvPr/>
        </p:nvSpPr>
        <p:spPr>
          <a:xfrm>
            <a:off x="4163554" y="1692179"/>
            <a:ext cx="1729654" cy="925125"/>
          </a:xfrm>
          <a:prstGeom prst="rect">
            <a:avLst/>
          </a:prstGeom>
          <a:solidFill>
            <a:srgbClr val="FFFFFF"/>
          </a:solidFill>
          <a:ln w="12700" cap="flat">
            <a:solidFill>
              <a:schemeClr val="tx1"/>
            </a:solidFill>
            <a:miter lim="400000"/>
          </a:ln>
          <a:effectLst/>
          <a:sp3d/>
        </p:spPr>
        <p:style>
          <a:lnRef idx="0">
            <a:scrgbClr r="0" g="0" b="0"/>
          </a:lnRef>
          <a:fillRef idx="0">
            <a:scrgbClr r="0" g="0" b="0"/>
          </a:fillRef>
          <a:effectRef idx="0">
            <a:scrgbClr r="0" g="0" b="0"/>
          </a:effectRef>
          <a:fontRef idx="none"/>
        </p:style>
        <p:txBody>
          <a:bodyPr wrap="square">
            <a:spAutoFit/>
          </a:bodyPr>
          <a:lstStyle/>
          <a:p>
            <a:pPr algn="ctr"/>
            <a:r>
              <a:rPr lang="en-US" sz="2000" dirty="0"/>
              <a:t>Apply Difference Principle</a:t>
            </a:r>
            <a:endParaRPr lang="en-AT" sz="2000" dirty="0"/>
          </a:p>
        </p:txBody>
      </p:sp>
      <p:sp>
        <p:nvSpPr>
          <p:cNvPr id="10" name="TextBox 9">
            <a:extLst>
              <a:ext uri="{FF2B5EF4-FFF2-40B4-BE49-F238E27FC236}">
                <a16:creationId xmlns:a16="http://schemas.microsoft.com/office/drawing/2014/main" id="{92781F8F-5441-CAA6-ED8C-F845E2C88D8F}"/>
              </a:ext>
            </a:extLst>
          </p:cNvPr>
          <p:cNvSpPr txBox="1"/>
          <p:nvPr/>
        </p:nvSpPr>
        <p:spPr>
          <a:xfrm>
            <a:off x="8096051" y="1672255"/>
            <a:ext cx="1729654" cy="925125"/>
          </a:xfrm>
          <a:prstGeom prst="rect">
            <a:avLst/>
          </a:prstGeom>
          <a:solidFill>
            <a:srgbClr val="FFFFFF"/>
          </a:solidFill>
          <a:ln w="12700" cap="flat">
            <a:solidFill>
              <a:schemeClr val="tx1"/>
            </a:solidFill>
            <a:miter lim="400000"/>
          </a:ln>
          <a:effectLst/>
          <a:sp3d/>
        </p:spPr>
        <p:style>
          <a:lnRef idx="0">
            <a:scrgbClr r="0" g="0" b="0"/>
          </a:lnRef>
          <a:fillRef idx="0">
            <a:scrgbClr r="0" g="0" b="0"/>
          </a:fillRef>
          <a:effectRef idx="0">
            <a:scrgbClr r="0" g="0" b="0"/>
          </a:effectRef>
          <a:fontRef idx="none"/>
        </p:style>
        <p:txBody>
          <a:bodyPr wrap="square">
            <a:spAutoFit/>
          </a:bodyPr>
          <a:lstStyle/>
          <a:p>
            <a:pPr algn="ctr"/>
            <a:r>
              <a:rPr lang="en-US" sz="2000" dirty="0"/>
              <a:t>Design targeted interventions</a:t>
            </a:r>
            <a:endParaRPr lang="en-AT" sz="2000" dirty="0"/>
          </a:p>
        </p:txBody>
      </p:sp>
      <p:sp>
        <p:nvSpPr>
          <p:cNvPr id="11" name="TextBox 10">
            <a:extLst>
              <a:ext uri="{FF2B5EF4-FFF2-40B4-BE49-F238E27FC236}">
                <a16:creationId xmlns:a16="http://schemas.microsoft.com/office/drawing/2014/main" id="{24CA0264-4268-C73B-A639-9C5023AA34EA}"/>
              </a:ext>
            </a:extLst>
          </p:cNvPr>
          <p:cNvSpPr txBox="1"/>
          <p:nvPr/>
        </p:nvSpPr>
        <p:spPr>
          <a:xfrm>
            <a:off x="8436204" y="3275651"/>
            <a:ext cx="2169397" cy="1202124"/>
          </a:xfrm>
          <a:prstGeom prst="rect">
            <a:avLst/>
          </a:prstGeom>
          <a:solidFill>
            <a:srgbClr val="FFFFFF"/>
          </a:solidFill>
          <a:ln w="12700" cap="flat">
            <a:solidFill>
              <a:schemeClr val="tx1"/>
            </a:solidFill>
            <a:miter lim="400000"/>
          </a:ln>
          <a:effectLst/>
          <a:sp3d/>
        </p:spPr>
        <p:style>
          <a:lnRef idx="0">
            <a:scrgbClr r="0" g="0" b="0"/>
          </a:lnRef>
          <a:fillRef idx="0">
            <a:scrgbClr r="0" g="0" b="0"/>
          </a:fillRef>
          <a:effectRef idx="0">
            <a:scrgbClr r="0" g="0" b="0"/>
          </a:effectRef>
          <a:fontRef idx="none"/>
        </p:style>
        <p:txBody>
          <a:bodyPr wrap="square">
            <a:spAutoFit/>
          </a:bodyPr>
          <a:lstStyle/>
          <a:p>
            <a:pPr algn="ctr"/>
            <a:r>
              <a:rPr lang="en-US" sz="2000" dirty="0"/>
              <a:t>Engage communities &amp; conduct impact assessments</a:t>
            </a:r>
            <a:endParaRPr lang="en-AT" sz="2000" dirty="0"/>
          </a:p>
        </p:txBody>
      </p:sp>
      <p:sp>
        <p:nvSpPr>
          <p:cNvPr id="12" name="TextBox 11">
            <a:extLst>
              <a:ext uri="{FF2B5EF4-FFF2-40B4-BE49-F238E27FC236}">
                <a16:creationId xmlns:a16="http://schemas.microsoft.com/office/drawing/2014/main" id="{FCE04AAD-6BB9-CCAC-4C5F-3173CC32B8D9}"/>
              </a:ext>
            </a:extLst>
          </p:cNvPr>
          <p:cNvSpPr txBox="1"/>
          <p:nvPr/>
        </p:nvSpPr>
        <p:spPr>
          <a:xfrm>
            <a:off x="7876180" y="5227079"/>
            <a:ext cx="2169396" cy="925125"/>
          </a:xfrm>
          <a:prstGeom prst="rect">
            <a:avLst/>
          </a:prstGeom>
          <a:solidFill>
            <a:srgbClr val="FFFFFF"/>
          </a:solidFill>
          <a:ln w="12700" cap="flat">
            <a:solidFill>
              <a:schemeClr val="tx1"/>
            </a:solidFill>
            <a:miter lim="400000"/>
          </a:ln>
          <a:effectLst/>
          <a:sp3d/>
        </p:spPr>
        <p:style>
          <a:lnRef idx="0">
            <a:scrgbClr r="0" g="0" b="0"/>
          </a:lnRef>
          <a:fillRef idx="0">
            <a:scrgbClr r="0" g="0" b="0"/>
          </a:fillRef>
          <a:effectRef idx="0">
            <a:scrgbClr r="0" g="0" b="0"/>
          </a:effectRef>
          <a:fontRef idx="none"/>
        </p:style>
        <p:txBody>
          <a:bodyPr wrap="square">
            <a:spAutoFit/>
          </a:bodyPr>
          <a:lstStyle/>
          <a:p>
            <a:pPr algn="ctr"/>
            <a:r>
              <a:rPr lang="en-US" sz="2000" dirty="0"/>
              <a:t>Monitor accessibility &amp; ridership metrics</a:t>
            </a:r>
            <a:endParaRPr lang="en-AT" sz="2000" dirty="0"/>
          </a:p>
        </p:txBody>
      </p:sp>
      <p:sp>
        <p:nvSpPr>
          <p:cNvPr id="13" name="TextBox 12">
            <a:extLst>
              <a:ext uri="{FF2B5EF4-FFF2-40B4-BE49-F238E27FC236}">
                <a16:creationId xmlns:a16="http://schemas.microsoft.com/office/drawing/2014/main" id="{14D9F9F2-5BF0-71B8-D17E-3E0B9BC5D530}"/>
              </a:ext>
            </a:extLst>
          </p:cNvPr>
          <p:cNvSpPr txBox="1"/>
          <p:nvPr/>
        </p:nvSpPr>
        <p:spPr>
          <a:xfrm>
            <a:off x="3875656" y="5227078"/>
            <a:ext cx="2305450" cy="925125"/>
          </a:xfrm>
          <a:prstGeom prst="rect">
            <a:avLst/>
          </a:prstGeom>
          <a:solidFill>
            <a:srgbClr val="FFFFFF"/>
          </a:solidFill>
          <a:ln w="12700" cap="flat">
            <a:solidFill>
              <a:schemeClr val="tx1"/>
            </a:solidFill>
            <a:miter lim="400000"/>
          </a:ln>
          <a:effectLst/>
          <a:sp3d/>
        </p:spPr>
        <p:style>
          <a:lnRef idx="0">
            <a:scrgbClr r="0" g="0" b="0"/>
          </a:lnRef>
          <a:fillRef idx="0">
            <a:scrgbClr r="0" g="0" b="0"/>
          </a:fillRef>
          <a:effectRef idx="0">
            <a:scrgbClr r="0" g="0" b="0"/>
          </a:effectRef>
          <a:fontRef idx="none"/>
        </p:style>
        <p:txBody>
          <a:bodyPr wrap="square">
            <a:spAutoFit/>
          </a:bodyPr>
          <a:lstStyle/>
          <a:p>
            <a:pPr algn="ctr"/>
            <a:r>
              <a:rPr lang="en-US" sz="2000" dirty="0"/>
              <a:t>Validate improvements for least advantaged</a:t>
            </a:r>
            <a:endParaRPr lang="en-AT" sz="2000" dirty="0"/>
          </a:p>
        </p:txBody>
      </p:sp>
      <p:sp>
        <p:nvSpPr>
          <p:cNvPr id="14" name="TextBox 13">
            <a:extLst>
              <a:ext uri="{FF2B5EF4-FFF2-40B4-BE49-F238E27FC236}">
                <a16:creationId xmlns:a16="http://schemas.microsoft.com/office/drawing/2014/main" id="{9EBE62F2-856E-238A-AF74-26B5FEC4EFF8}"/>
              </a:ext>
            </a:extLst>
          </p:cNvPr>
          <p:cNvSpPr txBox="1"/>
          <p:nvPr/>
        </p:nvSpPr>
        <p:spPr>
          <a:xfrm>
            <a:off x="1371381" y="4609473"/>
            <a:ext cx="1729654" cy="648126"/>
          </a:xfrm>
          <a:prstGeom prst="rect">
            <a:avLst/>
          </a:prstGeom>
          <a:solidFill>
            <a:srgbClr val="FFFFFF"/>
          </a:solidFill>
          <a:ln w="12700" cap="flat">
            <a:solidFill>
              <a:schemeClr val="tx1"/>
            </a:solidFill>
            <a:miter lim="400000"/>
          </a:ln>
          <a:effectLst/>
          <a:sp3d/>
        </p:spPr>
        <p:style>
          <a:lnRef idx="0">
            <a:scrgbClr r="0" g="0" b="0"/>
          </a:lnRef>
          <a:fillRef idx="0">
            <a:scrgbClr r="0" g="0" b="0"/>
          </a:fillRef>
          <a:effectRef idx="0">
            <a:scrgbClr r="0" g="0" b="0"/>
          </a:effectRef>
          <a:fontRef idx="none"/>
        </p:style>
        <p:txBody>
          <a:bodyPr wrap="square">
            <a:spAutoFit/>
          </a:bodyPr>
          <a:lstStyle/>
          <a:p>
            <a:pPr algn="ctr"/>
            <a:r>
              <a:rPr lang="en-US" sz="2000" dirty="0"/>
              <a:t>Iterate and refine policies</a:t>
            </a:r>
            <a:endParaRPr lang="en-AT" sz="2000" dirty="0"/>
          </a:p>
        </p:txBody>
      </p:sp>
      <p:cxnSp>
        <p:nvCxnSpPr>
          <p:cNvPr id="16" name="Straight Arrow Connector 15">
            <a:extLst>
              <a:ext uri="{FF2B5EF4-FFF2-40B4-BE49-F238E27FC236}">
                <a16:creationId xmlns:a16="http://schemas.microsoft.com/office/drawing/2014/main" id="{65658745-2ED3-288A-9442-B8723B048F48}"/>
              </a:ext>
            </a:extLst>
          </p:cNvPr>
          <p:cNvCxnSpPr>
            <a:cxnSpLocks/>
            <a:stCxn id="5" idx="3"/>
            <a:endCxn id="9" idx="1"/>
          </p:cNvCxnSpPr>
          <p:nvPr/>
        </p:nvCxnSpPr>
        <p:spPr>
          <a:xfrm flipV="1">
            <a:off x="3101035" y="2154742"/>
            <a:ext cx="1062519" cy="110539"/>
          </a:xfrm>
          <a:prstGeom prst="straightConnector1">
            <a:avLst/>
          </a:prstGeom>
          <a:noFill/>
          <a:ln w="25400" cap="flat">
            <a:solidFill>
              <a:srgbClr val="000000"/>
            </a:solidFill>
            <a:prstDash val="solid"/>
            <a:miter lim="400000"/>
            <a:tailEnd type="triangle"/>
          </a:ln>
          <a:effectLst/>
          <a:sp3d/>
        </p:spPr>
        <p:style>
          <a:lnRef idx="0">
            <a:scrgbClr r="0" g="0" b="0"/>
          </a:lnRef>
          <a:fillRef idx="0">
            <a:scrgbClr r="0" g="0" b="0"/>
          </a:fillRef>
          <a:effectRef idx="0">
            <a:scrgbClr r="0" g="0" b="0"/>
          </a:effectRef>
          <a:fontRef idx="none"/>
        </p:style>
      </p:cxnSp>
      <p:cxnSp>
        <p:nvCxnSpPr>
          <p:cNvPr id="21" name="Straight Arrow Connector 20">
            <a:extLst>
              <a:ext uri="{FF2B5EF4-FFF2-40B4-BE49-F238E27FC236}">
                <a16:creationId xmlns:a16="http://schemas.microsoft.com/office/drawing/2014/main" id="{836B1475-5356-AAAA-6B9F-E98264170A66}"/>
              </a:ext>
            </a:extLst>
          </p:cNvPr>
          <p:cNvCxnSpPr>
            <a:cxnSpLocks/>
            <a:stCxn id="9" idx="3"/>
            <a:endCxn id="10" idx="1"/>
          </p:cNvCxnSpPr>
          <p:nvPr/>
        </p:nvCxnSpPr>
        <p:spPr>
          <a:xfrm flipV="1">
            <a:off x="5893208" y="2134818"/>
            <a:ext cx="2202843" cy="19924"/>
          </a:xfrm>
          <a:prstGeom prst="straightConnector1">
            <a:avLst/>
          </a:prstGeom>
          <a:noFill/>
          <a:ln w="25400" cap="flat">
            <a:solidFill>
              <a:srgbClr val="000000"/>
            </a:solidFill>
            <a:prstDash val="solid"/>
            <a:miter lim="400000"/>
            <a:tailEnd type="triangle"/>
          </a:ln>
          <a:effectLst/>
          <a:sp3d/>
        </p:spPr>
        <p:style>
          <a:lnRef idx="0">
            <a:scrgbClr r="0" g="0" b="0"/>
          </a:lnRef>
          <a:fillRef idx="0">
            <a:scrgbClr r="0" g="0" b="0"/>
          </a:fillRef>
          <a:effectRef idx="0">
            <a:scrgbClr r="0" g="0" b="0"/>
          </a:effectRef>
          <a:fontRef idx="none"/>
        </p:style>
      </p:cxnSp>
      <p:cxnSp>
        <p:nvCxnSpPr>
          <p:cNvPr id="25" name="Straight Arrow Connector 24">
            <a:extLst>
              <a:ext uri="{FF2B5EF4-FFF2-40B4-BE49-F238E27FC236}">
                <a16:creationId xmlns:a16="http://schemas.microsoft.com/office/drawing/2014/main" id="{4E641573-5847-E9D4-6A68-CD41987D777E}"/>
              </a:ext>
            </a:extLst>
          </p:cNvPr>
          <p:cNvCxnSpPr>
            <a:cxnSpLocks/>
            <a:stCxn id="10" idx="2"/>
            <a:endCxn id="11" idx="0"/>
          </p:cNvCxnSpPr>
          <p:nvPr/>
        </p:nvCxnSpPr>
        <p:spPr>
          <a:xfrm>
            <a:off x="8960878" y="2597380"/>
            <a:ext cx="560025" cy="678271"/>
          </a:xfrm>
          <a:prstGeom prst="straightConnector1">
            <a:avLst/>
          </a:prstGeom>
          <a:noFill/>
          <a:ln w="25400" cap="flat">
            <a:solidFill>
              <a:srgbClr val="000000"/>
            </a:solidFill>
            <a:prstDash val="solid"/>
            <a:miter lim="400000"/>
            <a:tailEnd type="triangle"/>
          </a:ln>
          <a:effectLst/>
          <a:sp3d/>
        </p:spPr>
        <p:style>
          <a:lnRef idx="0">
            <a:scrgbClr r="0" g="0" b="0"/>
          </a:lnRef>
          <a:fillRef idx="0">
            <a:scrgbClr r="0" g="0" b="0"/>
          </a:fillRef>
          <a:effectRef idx="0">
            <a:scrgbClr r="0" g="0" b="0"/>
          </a:effectRef>
          <a:fontRef idx="none"/>
        </p:style>
      </p:cxnSp>
      <p:cxnSp>
        <p:nvCxnSpPr>
          <p:cNvPr id="29" name="Straight Arrow Connector 28">
            <a:extLst>
              <a:ext uri="{FF2B5EF4-FFF2-40B4-BE49-F238E27FC236}">
                <a16:creationId xmlns:a16="http://schemas.microsoft.com/office/drawing/2014/main" id="{F86D2F7A-DA87-CF3C-6EBC-041B5944F8D9}"/>
              </a:ext>
            </a:extLst>
          </p:cNvPr>
          <p:cNvCxnSpPr>
            <a:cxnSpLocks/>
            <a:stCxn id="11" idx="2"/>
            <a:endCxn id="12" idx="0"/>
          </p:cNvCxnSpPr>
          <p:nvPr/>
        </p:nvCxnSpPr>
        <p:spPr>
          <a:xfrm flipH="1">
            <a:off x="8960878" y="4477775"/>
            <a:ext cx="560025" cy="749304"/>
          </a:xfrm>
          <a:prstGeom prst="straightConnector1">
            <a:avLst/>
          </a:prstGeom>
          <a:noFill/>
          <a:ln w="25400" cap="flat">
            <a:solidFill>
              <a:srgbClr val="000000"/>
            </a:solidFill>
            <a:prstDash val="solid"/>
            <a:miter lim="400000"/>
            <a:tailEnd type="triangle"/>
          </a:ln>
          <a:effectLst/>
          <a:sp3d/>
        </p:spPr>
        <p:style>
          <a:lnRef idx="0">
            <a:scrgbClr r="0" g="0" b="0"/>
          </a:lnRef>
          <a:fillRef idx="0">
            <a:scrgbClr r="0" g="0" b="0"/>
          </a:fillRef>
          <a:effectRef idx="0">
            <a:scrgbClr r="0" g="0" b="0"/>
          </a:effectRef>
          <a:fontRef idx="none"/>
        </p:style>
      </p:cxnSp>
      <p:cxnSp>
        <p:nvCxnSpPr>
          <p:cNvPr id="33" name="Straight Arrow Connector 32">
            <a:extLst>
              <a:ext uri="{FF2B5EF4-FFF2-40B4-BE49-F238E27FC236}">
                <a16:creationId xmlns:a16="http://schemas.microsoft.com/office/drawing/2014/main" id="{E804455D-297D-3E50-F935-2BD80BF9D771}"/>
              </a:ext>
            </a:extLst>
          </p:cNvPr>
          <p:cNvCxnSpPr>
            <a:cxnSpLocks/>
            <a:stCxn id="12" idx="1"/>
            <a:endCxn id="13" idx="3"/>
          </p:cNvCxnSpPr>
          <p:nvPr/>
        </p:nvCxnSpPr>
        <p:spPr>
          <a:xfrm flipH="1" flipV="1">
            <a:off x="6181106" y="5689641"/>
            <a:ext cx="1695074" cy="1"/>
          </a:xfrm>
          <a:prstGeom prst="straightConnector1">
            <a:avLst/>
          </a:prstGeom>
          <a:noFill/>
          <a:ln w="25400" cap="flat">
            <a:solidFill>
              <a:srgbClr val="000000"/>
            </a:solidFill>
            <a:prstDash val="solid"/>
            <a:miter lim="400000"/>
            <a:tailEnd type="triangle"/>
          </a:ln>
          <a:effectLst/>
          <a:sp3d/>
        </p:spPr>
        <p:style>
          <a:lnRef idx="0">
            <a:scrgbClr r="0" g="0" b="0"/>
          </a:lnRef>
          <a:fillRef idx="0">
            <a:scrgbClr r="0" g="0" b="0"/>
          </a:fillRef>
          <a:effectRef idx="0">
            <a:scrgbClr r="0" g="0" b="0"/>
          </a:effectRef>
          <a:fontRef idx="none"/>
        </p:style>
      </p:cxnSp>
      <p:cxnSp>
        <p:nvCxnSpPr>
          <p:cNvPr id="36" name="Straight Arrow Connector 35">
            <a:extLst>
              <a:ext uri="{FF2B5EF4-FFF2-40B4-BE49-F238E27FC236}">
                <a16:creationId xmlns:a16="http://schemas.microsoft.com/office/drawing/2014/main" id="{E8E1A3C5-E782-4CFC-A084-A23A897ACCFE}"/>
              </a:ext>
            </a:extLst>
          </p:cNvPr>
          <p:cNvCxnSpPr>
            <a:cxnSpLocks/>
            <a:stCxn id="13" idx="1"/>
            <a:endCxn id="14" idx="3"/>
          </p:cNvCxnSpPr>
          <p:nvPr/>
        </p:nvCxnSpPr>
        <p:spPr>
          <a:xfrm flipH="1" flipV="1">
            <a:off x="3101035" y="4933536"/>
            <a:ext cx="774621" cy="756105"/>
          </a:xfrm>
          <a:prstGeom prst="straightConnector1">
            <a:avLst/>
          </a:prstGeom>
          <a:noFill/>
          <a:ln w="25400" cap="flat">
            <a:solidFill>
              <a:srgbClr val="000000"/>
            </a:solidFill>
            <a:prstDash val="solid"/>
            <a:miter lim="400000"/>
            <a:tailEnd type="triangle"/>
          </a:ln>
          <a:effectLst/>
          <a:sp3d/>
        </p:spPr>
        <p:style>
          <a:lnRef idx="0">
            <a:scrgbClr r="0" g="0" b="0"/>
          </a:lnRef>
          <a:fillRef idx="0">
            <a:scrgbClr r="0" g="0" b="0"/>
          </a:fillRef>
          <a:effectRef idx="0">
            <a:scrgbClr r="0" g="0" b="0"/>
          </a:effectRef>
          <a:fontRef idx="none"/>
        </p:style>
      </p:cxnSp>
    </p:spTree>
    <p:extLst>
      <p:ext uri="{BB962C8B-B14F-4D97-AF65-F5344CB8AC3E}">
        <p14:creationId xmlns:p14="http://schemas.microsoft.com/office/powerpoint/2010/main" val="162364747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9AE5E5-019E-F43C-6F78-76A809502844}"/>
            </a:ext>
          </a:extLst>
        </p:cNvPr>
        <p:cNvGrpSpPr/>
        <p:nvPr/>
      </p:nvGrpSpPr>
      <p:grpSpPr>
        <a:xfrm>
          <a:off x="0" y="0"/>
          <a:ext cx="0" cy="0"/>
          <a:chOff x="0" y="0"/>
          <a:chExt cx="0" cy="0"/>
        </a:xfrm>
      </p:grpSpPr>
      <p:sp>
        <p:nvSpPr>
          <p:cNvPr id="20" name="Content Placeholder 2">
            <a:extLst>
              <a:ext uri="{FF2B5EF4-FFF2-40B4-BE49-F238E27FC236}">
                <a16:creationId xmlns:a16="http://schemas.microsoft.com/office/drawing/2014/main" id="{651FA754-886A-68CF-38A7-189BE309A19E}"/>
              </a:ext>
            </a:extLst>
          </p:cNvPr>
          <p:cNvSpPr txBox="1">
            <a:spLocks/>
          </p:cNvSpPr>
          <p:nvPr/>
        </p:nvSpPr>
        <p:spPr>
          <a:xfrm>
            <a:off x="726467" y="1539561"/>
            <a:ext cx="10725151" cy="326635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defRPr/>
            </a:pPr>
            <a:r>
              <a:rPr kumimoji="0" lang="en-US" sz="2000" i="0" u="none" strike="noStrike" kern="1200" cap="none" spc="0" normalizeH="0" baseline="0" noProof="0" dirty="0">
                <a:ln>
                  <a:noFill/>
                </a:ln>
                <a:solidFill>
                  <a:sysClr val="windowText" lastClr="000000"/>
                </a:solidFill>
                <a:effectLst/>
                <a:uLnTx/>
                <a:uFillTx/>
                <a:ea typeface="+mn-ea"/>
                <a:cs typeface="+mn-cs"/>
              </a:rPr>
              <a:t>This approach, championed by Amartya Sen, shifts the focus from resources to real-world outcomes.</a:t>
            </a:r>
          </a:p>
          <a:p>
            <a:pPr>
              <a:buFont typeface="Wingdings" panose="05000000000000000000" pitchFamily="2" charset="2"/>
              <a:buChar char="q"/>
              <a:defRPr/>
            </a:pPr>
            <a:r>
              <a:rPr kumimoji="0" lang="en-US" sz="2000" i="0" u="none" strike="noStrike" kern="1200" cap="none" spc="0" normalizeH="0" baseline="0" noProof="0" dirty="0">
                <a:ln>
                  <a:noFill/>
                </a:ln>
                <a:solidFill>
                  <a:sysClr val="windowText" lastClr="000000"/>
                </a:solidFill>
                <a:effectLst/>
                <a:uLnTx/>
                <a:uFillTx/>
                <a:ea typeface="+mn-ea"/>
                <a:cs typeface="+mn-cs"/>
              </a:rPr>
              <a:t> </a:t>
            </a:r>
            <a:r>
              <a:rPr kumimoji="0" lang="en-US" sz="2000" b="1" i="0" u="none" strike="noStrike" kern="1200" cap="none" spc="0" normalizeH="0" baseline="0" noProof="0" dirty="0">
                <a:ln>
                  <a:noFill/>
                </a:ln>
                <a:solidFill>
                  <a:sysClr val="windowText" lastClr="000000"/>
                </a:solidFill>
                <a:effectLst/>
                <a:uLnTx/>
                <a:uFillTx/>
                <a:ea typeface="+mn-ea"/>
                <a:cs typeface="+mn-cs"/>
              </a:rPr>
              <a:t>The Core Idea</a:t>
            </a:r>
            <a:r>
              <a:rPr kumimoji="0" lang="en-US" sz="2000" i="0" u="none" strike="noStrike" kern="1200" cap="none" spc="0" normalizeH="0" baseline="0" noProof="0" dirty="0">
                <a:ln>
                  <a:noFill/>
                </a:ln>
                <a:solidFill>
                  <a:sysClr val="windowText" lastClr="000000"/>
                </a:solidFill>
                <a:effectLst/>
                <a:uLnTx/>
                <a:uFillTx/>
                <a:ea typeface="+mn-ea"/>
                <a:cs typeface="+mn-cs"/>
              </a:rPr>
              <a:t>:</a:t>
            </a:r>
          </a:p>
          <a:p>
            <a:pPr lvl="1">
              <a:buFont typeface="Wingdings" panose="05000000000000000000" pitchFamily="2" charset="2"/>
              <a:buChar char="§"/>
              <a:defRPr/>
            </a:pPr>
            <a:r>
              <a:rPr kumimoji="0" lang="en-US" sz="2000" i="0" u="none" strike="noStrike" kern="1200" cap="none" spc="0" normalizeH="0" baseline="0" noProof="0" dirty="0">
                <a:ln>
                  <a:noFill/>
                </a:ln>
                <a:solidFill>
                  <a:sysClr val="windowText" lastClr="000000"/>
                </a:solidFill>
                <a:effectLst/>
                <a:uLnTx/>
                <a:uFillTx/>
                <a:ea typeface="+mn-ea"/>
                <a:cs typeface="+mn-cs"/>
              </a:rPr>
              <a:t>What matters is not just providing a transport service (a resource), but whether individuals can use that service to achieve what they value (a capability).</a:t>
            </a:r>
          </a:p>
          <a:p>
            <a:pPr>
              <a:buFont typeface="Wingdings" panose="05000000000000000000" pitchFamily="2" charset="2"/>
              <a:buChar char="q"/>
              <a:defRPr/>
            </a:pPr>
            <a:r>
              <a:rPr kumimoji="0" lang="en-US" sz="2000" i="0" u="none" strike="noStrike" kern="1200" cap="none" spc="0" normalizeH="0" baseline="0" noProof="0" dirty="0">
                <a:ln>
                  <a:noFill/>
                </a:ln>
                <a:solidFill>
                  <a:sysClr val="windowText" lastClr="000000"/>
                </a:solidFill>
                <a:effectLst/>
                <a:uLnTx/>
                <a:uFillTx/>
                <a:ea typeface="+mn-ea"/>
                <a:cs typeface="+mn-cs"/>
              </a:rPr>
              <a:t> </a:t>
            </a:r>
            <a:r>
              <a:rPr kumimoji="0" lang="en-US" sz="2000" b="1" i="0" u="none" strike="noStrike" kern="1200" cap="none" spc="0" normalizeH="0" baseline="0" noProof="0" dirty="0">
                <a:ln>
                  <a:noFill/>
                </a:ln>
                <a:solidFill>
                  <a:sysClr val="windowText" lastClr="000000"/>
                </a:solidFill>
                <a:effectLst/>
                <a:uLnTx/>
                <a:uFillTx/>
                <a:ea typeface="+mn-ea"/>
                <a:cs typeface="+mn-cs"/>
              </a:rPr>
              <a:t>Application in Transport</a:t>
            </a:r>
            <a:r>
              <a:rPr kumimoji="0" lang="en-US" sz="2000" i="0" u="none" strike="noStrike" kern="1200" cap="none" spc="0" normalizeH="0" baseline="0" noProof="0" dirty="0">
                <a:ln>
                  <a:noFill/>
                </a:ln>
                <a:solidFill>
                  <a:sysClr val="windowText" lastClr="000000"/>
                </a:solidFill>
                <a:effectLst/>
                <a:uLnTx/>
                <a:uFillTx/>
                <a:ea typeface="+mn-ea"/>
                <a:cs typeface="+mn-cs"/>
              </a:rPr>
              <a:t>:</a:t>
            </a:r>
          </a:p>
          <a:p>
            <a:pPr lvl="1">
              <a:buFont typeface="Wingdings" panose="05000000000000000000" pitchFamily="2" charset="2"/>
              <a:buChar char="§"/>
              <a:defRPr/>
            </a:pPr>
            <a:r>
              <a:rPr kumimoji="0" lang="en-US" sz="2000" i="0" u="none" strike="noStrike" kern="1200" cap="none" spc="0" normalizeH="0" baseline="0" noProof="0" dirty="0">
                <a:ln>
                  <a:noFill/>
                </a:ln>
                <a:solidFill>
                  <a:sysClr val="windowText" lastClr="000000"/>
                </a:solidFill>
                <a:effectLst/>
                <a:uLnTx/>
                <a:uFillTx/>
                <a:ea typeface="+mn-ea"/>
                <a:cs typeface="+mn-cs"/>
              </a:rPr>
              <a:t>This means focusing on and measuring </a:t>
            </a:r>
            <a:r>
              <a:rPr kumimoji="0" lang="en-US" sz="2000" b="1" i="0" u="none" strike="noStrike" kern="1200" cap="none" spc="0" normalizeH="0" baseline="0" noProof="0" dirty="0">
                <a:ln>
                  <a:noFill/>
                </a:ln>
                <a:solidFill>
                  <a:sysClr val="windowText" lastClr="000000"/>
                </a:solidFill>
                <a:effectLst/>
                <a:uLnTx/>
                <a:uFillTx/>
                <a:ea typeface="+mn-ea"/>
                <a:cs typeface="+mn-cs"/>
              </a:rPr>
              <a:t>accessibility</a:t>
            </a:r>
            <a:r>
              <a:rPr kumimoji="0" lang="en-US" sz="2000" i="0" u="none" strike="noStrike" kern="1200" cap="none" spc="0" normalizeH="0" baseline="0" noProof="0" dirty="0">
                <a:ln>
                  <a:noFill/>
                </a:ln>
                <a:solidFill>
                  <a:sysClr val="windowText" lastClr="000000"/>
                </a:solidFill>
                <a:effectLst/>
                <a:uLnTx/>
                <a:uFillTx/>
                <a:ea typeface="+mn-ea"/>
                <a:cs typeface="+mn-cs"/>
              </a:rPr>
              <a:t>.</a:t>
            </a:r>
          </a:p>
          <a:p>
            <a:pPr lvl="1">
              <a:buFont typeface="Wingdings" panose="05000000000000000000" pitchFamily="2" charset="2"/>
              <a:buChar char="§"/>
              <a:defRPr/>
            </a:pPr>
            <a:r>
              <a:rPr kumimoji="0" lang="en-US" sz="2000" i="0" u="none" strike="noStrike" kern="1200" cap="none" spc="0" normalizeH="0" baseline="0" noProof="0" dirty="0">
                <a:ln>
                  <a:noFill/>
                </a:ln>
                <a:solidFill>
                  <a:sysClr val="windowText" lastClr="000000"/>
                </a:solidFill>
                <a:effectLst/>
                <a:uLnTx/>
                <a:uFillTx/>
                <a:ea typeface="+mn-ea"/>
                <a:cs typeface="+mn-cs"/>
              </a:rPr>
              <a:t>It provides a practical framework for evaluating projects by asking: Does this project enhance people's ability to reach jobs, healthcare, and education within a reasonable time?</a:t>
            </a:r>
          </a:p>
        </p:txBody>
      </p:sp>
      <p:sp>
        <p:nvSpPr>
          <p:cNvPr id="6" name="object 3">
            <a:extLst>
              <a:ext uri="{FF2B5EF4-FFF2-40B4-BE49-F238E27FC236}">
                <a16:creationId xmlns:a16="http://schemas.microsoft.com/office/drawing/2014/main" id="{DADD790F-9A56-A828-A286-781B5F26DCA1}"/>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3.4. The Capability Approach: Focusing on True Opportunity</a:t>
            </a:r>
            <a:endParaRPr lang="en-GB" b="1" dirty="0">
              <a:solidFill>
                <a:sysClr val="windowText" lastClr="000000"/>
              </a:solidFill>
              <a:latin typeface="Arial"/>
              <a:cs typeface="Arial"/>
            </a:endParaRPr>
          </a:p>
        </p:txBody>
      </p:sp>
      <p:sp>
        <p:nvSpPr>
          <p:cNvPr id="7" name="object 2">
            <a:extLst>
              <a:ext uri="{FF2B5EF4-FFF2-40B4-BE49-F238E27FC236}">
                <a16:creationId xmlns:a16="http://schemas.microsoft.com/office/drawing/2014/main" id="{B61E302C-B4ED-230E-69D4-28AD313B7F8C}"/>
              </a:ext>
            </a:extLst>
          </p:cNvPr>
          <p:cNvSpPr txBox="1">
            <a:spLocks noGrp="1"/>
          </p:cNvSpPr>
          <p:nvPr>
            <p:ph type="title"/>
          </p:nvPr>
        </p:nvSpPr>
        <p:spPr>
          <a:xfrm>
            <a:off x="726467" y="493611"/>
            <a:ext cx="4249570" cy="319328"/>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03. </a:t>
            </a:r>
            <a:r>
              <a:rPr lang="en-US" sz="2400" b="1" dirty="0">
                <a:solidFill>
                  <a:schemeClr val="bg1"/>
                </a:solidFill>
              </a:rPr>
              <a:t>Frameworks for Equity Analysis</a:t>
            </a:r>
            <a:endParaRPr lang="en-GB" sz="2400" b="1" dirty="0">
              <a:solidFill>
                <a:schemeClr val="bg1"/>
              </a:solidFill>
            </a:endParaRPr>
          </a:p>
        </p:txBody>
      </p:sp>
    </p:spTree>
    <p:extLst>
      <p:ext uri="{BB962C8B-B14F-4D97-AF65-F5344CB8AC3E}">
        <p14:creationId xmlns:p14="http://schemas.microsoft.com/office/powerpoint/2010/main" val="271626389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8C18FF-6CEB-E239-966C-73F316CC0127}"/>
            </a:ext>
          </a:extLst>
        </p:cNvPr>
        <p:cNvGrpSpPr/>
        <p:nvPr/>
      </p:nvGrpSpPr>
      <p:grpSpPr>
        <a:xfrm>
          <a:off x="0" y="0"/>
          <a:ext cx="0" cy="0"/>
          <a:chOff x="0" y="0"/>
          <a:chExt cx="0" cy="0"/>
        </a:xfrm>
      </p:grpSpPr>
      <p:sp>
        <p:nvSpPr>
          <p:cNvPr id="6" name="object 3">
            <a:extLst>
              <a:ext uri="{FF2B5EF4-FFF2-40B4-BE49-F238E27FC236}">
                <a16:creationId xmlns:a16="http://schemas.microsoft.com/office/drawing/2014/main" id="{DD4F7A54-6DF0-D45C-9B85-6A6A372706CA}"/>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3.5. The Capability Approach: Focusing on True Opportunity</a:t>
            </a:r>
            <a:endParaRPr lang="en-GB" b="1" dirty="0">
              <a:solidFill>
                <a:sysClr val="windowText" lastClr="000000"/>
              </a:solidFill>
              <a:latin typeface="Arial"/>
              <a:cs typeface="Arial"/>
            </a:endParaRPr>
          </a:p>
        </p:txBody>
      </p:sp>
      <p:sp>
        <p:nvSpPr>
          <p:cNvPr id="7" name="object 2">
            <a:extLst>
              <a:ext uri="{FF2B5EF4-FFF2-40B4-BE49-F238E27FC236}">
                <a16:creationId xmlns:a16="http://schemas.microsoft.com/office/drawing/2014/main" id="{B285FF2A-45C4-DC39-DAD6-1D53FB902E50}"/>
              </a:ext>
            </a:extLst>
          </p:cNvPr>
          <p:cNvSpPr txBox="1">
            <a:spLocks noGrp="1"/>
          </p:cNvSpPr>
          <p:nvPr>
            <p:ph type="title"/>
          </p:nvPr>
        </p:nvSpPr>
        <p:spPr>
          <a:xfrm>
            <a:off x="726467" y="493611"/>
            <a:ext cx="4249570" cy="319328"/>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03. </a:t>
            </a:r>
            <a:r>
              <a:rPr lang="en-US" sz="2400" b="1" dirty="0">
                <a:solidFill>
                  <a:schemeClr val="bg1"/>
                </a:solidFill>
              </a:rPr>
              <a:t>Frameworks for Equity Analysis</a:t>
            </a:r>
            <a:endParaRPr lang="en-GB" sz="2400" b="1" dirty="0">
              <a:solidFill>
                <a:schemeClr val="bg1"/>
              </a:solidFill>
            </a:endParaRPr>
          </a:p>
        </p:txBody>
      </p:sp>
      <p:sp>
        <p:nvSpPr>
          <p:cNvPr id="2" name="TextBox 1">
            <a:extLst>
              <a:ext uri="{FF2B5EF4-FFF2-40B4-BE49-F238E27FC236}">
                <a16:creationId xmlns:a16="http://schemas.microsoft.com/office/drawing/2014/main" id="{B08D758F-77CE-70FB-DA38-CF49195BA44E}"/>
              </a:ext>
            </a:extLst>
          </p:cNvPr>
          <p:cNvSpPr txBox="1"/>
          <p:nvPr/>
        </p:nvSpPr>
        <p:spPr>
          <a:xfrm>
            <a:off x="726467" y="2707088"/>
            <a:ext cx="1967078" cy="758606"/>
          </a:xfrm>
          <a:prstGeom prst="rect">
            <a:avLst/>
          </a:prstGeom>
          <a:solidFill>
            <a:srgbClr val="FFFFFF"/>
          </a:solidFill>
          <a:ln w="12700" cap="flat">
            <a:solidFill>
              <a:schemeClr val="tx1"/>
            </a:solidFill>
            <a:miter lim="400000"/>
          </a:ln>
          <a:effectLst/>
          <a:sp3d/>
        </p:spPr>
        <p:style>
          <a:lnRef idx="0">
            <a:scrgbClr r="0" g="0" b="0"/>
          </a:lnRef>
          <a:fillRef idx="0">
            <a:scrgbClr r="0" g="0" b="0"/>
          </a:fillRef>
          <a:effectRef idx="0">
            <a:scrgbClr r="0" g="0" b="0"/>
          </a:effectRef>
          <a:fontRef idx="none"/>
        </p:style>
        <p:txBody>
          <a:bodyPr wrap="square">
            <a:spAutoFit/>
          </a:bodyPr>
          <a:lstStyle/>
          <a:p>
            <a:pPr algn="ctr"/>
            <a:r>
              <a:rPr lang="en-US" sz="1600" dirty="0">
                <a:highlight>
                  <a:srgbClr val="00FF00"/>
                </a:highlight>
              </a:rPr>
              <a:t>Start</a:t>
            </a:r>
            <a:r>
              <a:rPr lang="en-US" sz="1600" dirty="0"/>
              <a:t>: Assess Transport Accessibility</a:t>
            </a:r>
            <a:endParaRPr lang="en-AT" sz="1600" dirty="0"/>
          </a:p>
        </p:txBody>
      </p:sp>
      <p:sp>
        <p:nvSpPr>
          <p:cNvPr id="3" name="TextBox 2">
            <a:extLst>
              <a:ext uri="{FF2B5EF4-FFF2-40B4-BE49-F238E27FC236}">
                <a16:creationId xmlns:a16="http://schemas.microsoft.com/office/drawing/2014/main" id="{83D6CEE7-5730-3565-9322-61AA82C2D970}"/>
              </a:ext>
            </a:extLst>
          </p:cNvPr>
          <p:cNvSpPr txBox="1"/>
          <p:nvPr/>
        </p:nvSpPr>
        <p:spPr>
          <a:xfrm>
            <a:off x="2143012" y="4047862"/>
            <a:ext cx="1729654" cy="537006"/>
          </a:xfrm>
          <a:prstGeom prst="rect">
            <a:avLst/>
          </a:prstGeom>
          <a:solidFill>
            <a:srgbClr val="FFFFFF"/>
          </a:solidFill>
          <a:ln w="12700" cap="flat">
            <a:solidFill>
              <a:schemeClr val="tx1"/>
            </a:solidFill>
            <a:miter lim="400000"/>
          </a:ln>
          <a:effectLst/>
          <a:sp3d/>
        </p:spPr>
        <p:style>
          <a:lnRef idx="0">
            <a:scrgbClr r="0" g="0" b="0"/>
          </a:lnRef>
          <a:fillRef idx="0">
            <a:scrgbClr r="0" g="0" b="0"/>
          </a:fillRef>
          <a:effectRef idx="0">
            <a:scrgbClr r="0" g="0" b="0"/>
          </a:effectRef>
          <a:fontRef idx="none"/>
        </p:style>
        <p:txBody>
          <a:bodyPr wrap="square">
            <a:spAutoFit/>
          </a:bodyPr>
          <a:lstStyle/>
          <a:p>
            <a:pPr algn="ctr"/>
            <a:r>
              <a:rPr lang="en-US" sz="1600" dirty="0"/>
              <a:t>Is Accessibility Adequate?</a:t>
            </a:r>
            <a:endParaRPr lang="en-AT" sz="1600" dirty="0"/>
          </a:p>
        </p:txBody>
      </p:sp>
      <p:sp>
        <p:nvSpPr>
          <p:cNvPr id="4" name="TextBox 3">
            <a:extLst>
              <a:ext uri="{FF2B5EF4-FFF2-40B4-BE49-F238E27FC236}">
                <a16:creationId xmlns:a16="http://schemas.microsoft.com/office/drawing/2014/main" id="{706F46A3-1B9B-3C51-29D2-DE7E90325A0F}"/>
              </a:ext>
            </a:extLst>
          </p:cNvPr>
          <p:cNvSpPr txBox="1"/>
          <p:nvPr/>
        </p:nvSpPr>
        <p:spPr>
          <a:xfrm>
            <a:off x="8880049" y="2350463"/>
            <a:ext cx="2169395" cy="758606"/>
          </a:xfrm>
          <a:prstGeom prst="rect">
            <a:avLst/>
          </a:prstGeom>
          <a:solidFill>
            <a:srgbClr val="FFFFFF"/>
          </a:solidFill>
          <a:ln w="12700" cap="flat">
            <a:solidFill>
              <a:schemeClr val="tx1"/>
            </a:solidFill>
            <a:miter lim="400000"/>
          </a:ln>
          <a:effectLst/>
          <a:sp3d/>
        </p:spPr>
        <p:style>
          <a:lnRef idx="0">
            <a:scrgbClr r="0" g="0" b="0"/>
          </a:lnRef>
          <a:fillRef idx="0">
            <a:scrgbClr r="0" g="0" b="0"/>
          </a:fillRef>
          <a:effectRef idx="0">
            <a:scrgbClr r="0" g="0" b="0"/>
          </a:effectRef>
          <a:fontRef idx="none"/>
        </p:style>
        <p:txBody>
          <a:bodyPr wrap="square">
            <a:spAutoFit/>
          </a:bodyPr>
          <a:lstStyle/>
          <a:p>
            <a:pPr algn="ctr"/>
            <a:r>
              <a:rPr lang="en-US" sz="1600" dirty="0"/>
              <a:t>Evaluate Improvements in Capabilities</a:t>
            </a:r>
            <a:endParaRPr lang="en-AT" sz="1600" dirty="0"/>
          </a:p>
        </p:txBody>
      </p:sp>
      <p:sp>
        <p:nvSpPr>
          <p:cNvPr id="5" name="TextBox 4">
            <a:extLst>
              <a:ext uri="{FF2B5EF4-FFF2-40B4-BE49-F238E27FC236}">
                <a16:creationId xmlns:a16="http://schemas.microsoft.com/office/drawing/2014/main" id="{9226F599-67A6-CF43-455A-D92570E5EF07}"/>
              </a:ext>
            </a:extLst>
          </p:cNvPr>
          <p:cNvSpPr txBox="1"/>
          <p:nvPr/>
        </p:nvSpPr>
        <p:spPr>
          <a:xfrm>
            <a:off x="6089044" y="1665771"/>
            <a:ext cx="2169397" cy="537006"/>
          </a:xfrm>
          <a:prstGeom prst="rect">
            <a:avLst/>
          </a:prstGeom>
          <a:solidFill>
            <a:srgbClr val="FFFFFF"/>
          </a:solidFill>
          <a:ln w="12700" cap="flat">
            <a:solidFill>
              <a:schemeClr val="tx1"/>
            </a:solidFill>
            <a:miter lim="400000"/>
          </a:ln>
          <a:effectLst/>
          <a:sp3d/>
        </p:spPr>
        <p:style>
          <a:lnRef idx="0">
            <a:scrgbClr r="0" g="0" b="0"/>
          </a:lnRef>
          <a:fillRef idx="0">
            <a:scrgbClr r="0" g="0" b="0"/>
          </a:fillRef>
          <a:effectRef idx="0">
            <a:scrgbClr r="0" g="0" b="0"/>
          </a:effectRef>
          <a:fontRef idx="none"/>
        </p:style>
        <p:txBody>
          <a:bodyPr wrap="square">
            <a:spAutoFit/>
          </a:bodyPr>
          <a:lstStyle/>
          <a:p>
            <a:pPr algn="ctr"/>
            <a:r>
              <a:rPr lang="en-US" sz="1600" dirty="0">
                <a:highlight>
                  <a:srgbClr val="FF00FF"/>
                </a:highlight>
              </a:rPr>
              <a:t>End</a:t>
            </a:r>
            <a:r>
              <a:rPr lang="en-US" sz="1600" dirty="0"/>
              <a:t>: Enhanced Quality of Life</a:t>
            </a:r>
            <a:endParaRPr lang="en-AT" sz="1600" dirty="0"/>
          </a:p>
        </p:txBody>
      </p:sp>
      <p:sp>
        <p:nvSpPr>
          <p:cNvPr id="8" name="TextBox 7">
            <a:extLst>
              <a:ext uri="{FF2B5EF4-FFF2-40B4-BE49-F238E27FC236}">
                <a16:creationId xmlns:a16="http://schemas.microsoft.com/office/drawing/2014/main" id="{8C8BEF40-7481-6C82-6DBD-18494D742DB8}"/>
              </a:ext>
            </a:extLst>
          </p:cNvPr>
          <p:cNvSpPr txBox="1"/>
          <p:nvPr/>
        </p:nvSpPr>
        <p:spPr>
          <a:xfrm>
            <a:off x="6967826" y="5169197"/>
            <a:ext cx="2169396" cy="537006"/>
          </a:xfrm>
          <a:prstGeom prst="rect">
            <a:avLst/>
          </a:prstGeom>
          <a:solidFill>
            <a:srgbClr val="FFFFFF"/>
          </a:solidFill>
          <a:ln w="12700" cap="flat">
            <a:solidFill>
              <a:schemeClr val="tx1"/>
            </a:solidFill>
            <a:miter lim="400000"/>
          </a:ln>
          <a:effectLst/>
          <a:sp3d/>
        </p:spPr>
        <p:style>
          <a:lnRef idx="0">
            <a:scrgbClr r="0" g="0" b="0"/>
          </a:lnRef>
          <a:fillRef idx="0">
            <a:scrgbClr r="0" g="0" b="0"/>
          </a:fillRef>
          <a:effectRef idx="0">
            <a:scrgbClr r="0" g="0" b="0"/>
          </a:effectRef>
          <a:fontRef idx="none"/>
        </p:style>
        <p:txBody>
          <a:bodyPr wrap="square">
            <a:spAutoFit/>
          </a:bodyPr>
          <a:lstStyle/>
          <a:p>
            <a:pPr algn="ctr"/>
            <a:r>
              <a:rPr lang="en-US" sz="1600" dirty="0"/>
              <a:t>Design Targeted Interventions</a:t>
            </a:r>
            <a:endParaRPr lang="en-AT" sz="1600" dirty="0"/>
          </a:p>
        </p:txBody>
      </p:sp>
      <p:sp>
        <p:nvSpPr>
          <p:cNvPr id="9" name="TextBox 8">
            <a:extLst>
              <a:ext uri="{FF2B5EF4-FFF2-40B4-BE49-F238E27FC236}">
                <a16:creationId xmlns:a16="http://schemas.microsoft.com/office/drawing/2014/main" id="{05A7A5B4-DA71-DC55-9818-F377CAB29B76}"/>
              </a:ext>
            </a:extLst>
          </p:cNvPr>
          <p:cNvSpPr txBox="1"/>
          <p:nvPr/>
        </p:nvSpPr>
        <p:spPr>
          <a:xfrm>
            <a:off x="8812022" y="3759830"/>
            <a:ext cx="2305450" cy="758606"/>
          </a:xfrm>
          <a:prstGeom prst="rect">
            <a:avLst/>
          </a:prstGeom>
          <a:solidFill>
            <a:srgbClr val="FFFFFF"/>
          </a:solidFill>
          <a:ln w="12700" cap="flat">
            <a:solidFill>
              <a:schemeClr val="tx1"/>
            </a:solidFill>
            <a:miter lim="400000"/>
          </a:ln>
          <a:effectLst/>
          <a:sp3d/>
        </p:spPr>
        <p:style>
          <a:lnRef idx="0">
            <a:scrgbClr r="0" g="0" b="0"/>
          </a:lnRef>
          <a:fillRef idx="0">
            <a:scrgbClr r="0" g="0" b="0"/>
          </a:fillRef>
          <a:effectRef idx="0">
            <a:scrgbClr r="0" g="0" b="0"/>
          </a:effectRef>
          <a:fontRef idx="none"/>
        </p:style>
        <p:txBody>
          <a:bodyPr wrap="square">
            <a:spAutoFit/>
          </a:bodyPr>
          <a:lstStyle/>
          <a:p>
            <a:pPr algn="ctr"/>
            <a:r>
              <a:rPr lang="en-US" sz="1600" dirty="0"/>
              <a:t>Implement Interventions and Monitor Outcomes</a:t>
            </a:r>
            <a:endParaRPr lang="en-AT" sz="1600" dirty="0"/>
          </a:p>
        </p:txBody>
      </p:sp>
      <p:sp>
        <p:nvSpPr>
          <p:cNvPr id="10" name="TextBox 9">
            <a:extLst>
              <a:ext uri="{FF2B5EF4-FFF2-40B4-BE49-F238E27FC236}">
                <a16:creationId xmlns:a16="http://schemas.microsoft.com/office/drawing/2014/main" id="{23B2F391-A94C-2BF4-C62F-EB8A29F78B00}"/>
              </a:ext>
            </a:extLst>
          </p:cNvPr>
          <p:cNvSpPr txBox="1"/>
          <p:nvPr/>
        </p:nvSpPr>
        <p:spPr>
          <a:xfrm>
            <a:off x="3535414" y="5169197"/>
            <a:ext cx="2305450" cy="537006"/>
          </a:xfrm>
          <a:prstGeom prst="rect">
            <a:avLst/>
          </a:prstGeom>
          <a:solidFill>
            <a:srgbClr val="FFFFFF"/>
          </a:solidFill>
          <a:ln w="12700" cap="flat">
            <a:solidFill>
              <a:schemeClr val="tx1"/>
            </a:solidFill>
            <a:miter lim="400000"/>
          </a:ln>
          <a:effectLst/>
          <a:sp3d/>
        </p:spPr>
        <p:style>
          <a:lnRef idx="0">
            <a:scrgbClr r="0" g="0" b="0"/>
          </a:lnRef>
          <a:fillRef idx="0">
            <a:scrgbClr r="0" g="0" b="0"/>
          </a:fillRef>
          <a:effectRef idx="0">
            <a:scrgbClr r="0" g="0" b="0"/>
          </a:effectRef>
          <a:fontRef idx="none"/>
        </p:style>
        <p:txBody>
          <a:bodyPr wrap="square">
            <a:spAutoFit/>
          </a:bodyPr>
          <a:lstStyle/>
          <a:p>
            <a:pPr algn="ctr"/>
            <a:r>
              <a:rPr lang="en-US" sz="1600" dirty="0"/>
              <a:t>Identify Gaps in Access to Essential Services</a:t>
            </a:r>
            <a:endParaRPr lang="en-AT" sz="1600" dirty="0"/>
          </a:p>
        </p:txBody>
      </p:sp>
      <p:cxnSp>
        <p:nvCxnSpPr>
          <p:cNvPr id="25" name="Connector: Elbow 24">
            <a:extLst>
              <a:ext uri="{FF2B5EF4-FFF2-40B4-BE49-F238E27FC236}">
                <a16:creationId xmlns:a16="http://schemas.microsoft.com/office/drawing/2014/main" id="{6CE2DD5F-3A64-D36D-8D41-76285F2F2997}"/>
              </a:ext>
            </a:extLst>
          </p:cNvPr>
          <p:cNvCxnSpPr>
            <a:cxnSpLocks/>
            <a:stCxn id="3" idx="2"/>
            <a:endCxn id="10" idx="1"/>
          </p:cNvCxnSpPr>
          <p:nvPr/>
        </p:nvCxnSpPr>
        <p:spPr>
          <a:xfrm rot="16200000" flipH="1">
            <a:off x="2845210" y="4747496"/>
            <a:ext cx="852832" cy="527575"/>
          </a:xfrm>
          <a:prstGeom prst="bentConnector2">
            <a:avLst/>
          </a:prstGeom>
          <a:noFill/>
          <a:ln w="25400" cap="flat">
            <a:solidFill>
              <a:srgbClr val="000000"/>
            </a:solidFill>
            <a:prstDash val="solid"/>
            <a:miter lim="400000"/>
            <a:tailEnd type="triangle"/>
          </a:ln>
          <a:effectLst/>
          <a:sp3d/>
        </p:spPr>
        <p:style>
          <a:lnRef idx="0">
            <a:scrgbClr r="0" g="0" b="0"/>
          </a:lnRef>
          <a:fillRef idx="0">
            <a:scrgbClr r="0" g="0" b="0"/>
          </a:fillRef>
          <a:effectRef idx="0">
            <a:scrgbClr r="0" g="0" b="0"/>
          </a:effectRef>
          <a:fontRef idx="none"/>
        </p:style>
      </p:cxnSp>
      <p:cxnSp>
        <p:nvCxnSpPr>
          <p:cNvPr id="28" name="Connector: Elbow 27">
            <a:extLst>
              <a:ext uri="{FF2B5EF4-FFF2-40B4-BE49-F238E27FC236}">
                <a16:creationId xmlns:a16="http://schemas.microsoft.com/office/drawing/2014/main" id="{8207BA8A-5371-00F8-5BA4-D953F9088ED4}"/>
              </a:ext>
            </a:extLst>
          </p:cNvPr>
          <p:cNvCxnSpPr>
            <a:cxnSpLocks/>
            <a:stCxn id="2" idx="2"/>
            <a:endCxn id="3" idx="1"/>
          </p:cNvCxnSpPr>
          <p:nvPr/>
        </p:nvCxnSpPr>
        <p:spPr>
          <a:xfrm rot="16200000" flipH="1">
            <a:off x="1501174" y="3674526"/>
            <a:ext cx="850671" cy="433006"/>
          </a:xfrm>
          <a:prstGeom prst="bentConnector2">
            <a:avLst/>
          </a:prstGeom>
          <a:noFill/>
          <a:ln w="25400" cap="flat">
            <a:solidFill>
              <a:srgbClr val="000000"/>
            </a:solidFill>
            <a:prstDash val="solid"/>
            <a:miter lim="400000"/>
            <a:tailEnd type="triangle"/>
          </a:ln>
          <a:effectLst/>
          <a:sp3d/>
        </p:spPr>
        <p:style>
          <a:lnRef idx="0">
            <a:scrgbClr r="0" g="0" b="0"/>
          </a:lnRef>
          <a:fillRef idx="0">
            <a:scrgbClr r="0" g="0" b="0"/>
          </a:fillRef>
          <a:effectRef idx="0">
            <a:scrgbClr r="0" g="0" b="0"/>
          </a:effectRef>
          <a:fontRef idx="none"/>
        </p:style>
      </p:cxnSp>
      <p:cxnSp>
        <p:nvCxnSpPr>
          <p:cNvPr id="31" name="Straight Arrow Connector 30">
            <a:extLst>
              <a:ext uri="{FF2B5EF4-FFF2-40B4-BE49-F238E27FC236}">
                <a16:creationId xmlns:a16="http://schemas.microsoft.com/office/drawing/2014/main" id="{2B6F8B3F-B9A5-CF91-741F-BC32EB399993}"/>
              </a:ext>
            </a:extLst>
          </p:cNvPr>
          <p:cNvCxnSpPr>
            <a:cxnSpLocks/>
            <a:stCxn id="10" idx="3"/>
            <a:endCxn id="8" idx="1"/>
          </p:cNvCxnSpPr>
          <p:nvPr/>
        </p:nvCxnSpPr>
        <p:spPr>
          <a:xfrm>
            <a:off x="5840864" y="5437700"/>
            <a:ext cx="1126962" cy="0"/>
          </a:xfrm>
          <a:prstGeom prst="straightConnector1">
            <a:avLst/>
          </a:prstGeom>
          <a:noFill/>
          <a:ln w="25400" cap="flat">
            <a:solidFill>
              <a:srgbClr val="000000"/>
            </a:solidFill>
            <a:prstDash val="solid"/>
            <a:miter lim="400000"/>
            <a:tailEnd type="triangle"/>
          </a:ln>
          <a:effectLst/>
          <a:sp3d/>
        </p:spPr>
        <p:style>
          <a:lnRef idx="0">
            <a:scrgbClr r="0" g="0" b="0"/>
          </a:lnRef>
          <a:fillRef idx="0">
            <a:scrgbClr r="0" g="0" b="0"/>
          </a:fillRef>
          <a:effectRef idx="0">
            <a:scrgbClr r="0" g="0" b="0"/>
          </a:effectRef>
          <a:fontRef idx="none"/>
        </p:style>
      </p:cxnSp>
      <p:cxnSp>
        <p:nvCxnSpPr>
          <p:cNvPr id="34" name="Connector: Elbow 33">
            <a:extLst>
              <a:ext uri="{FF2B5EF4-FFF2-40B4-BE49-F238E27FC236}">
                <a16:creationId xmlns:a16="http://schemas.microsoft.com/office/drawing/2014/main" id="{62D5894E-99D8-AC5D-C14D-C253BA2ECCC3}"/>
              </a:ext>
            </a:extLst>
          </p:cNvPr>
          <p:cNvCxnSpPr>
            <a:cxnSpLocks/>
            <a:stCxn id="8" idx="3"/>
            <a:endCxn id="9" idx="2"/>
          </p:cNvCxnSpPr>
          <p:nvPr/>
        </p:nvCxnSpPr>
        <p:spPr>
          <a:xfrm flipV="1">
            <a:off x="9137222" y="4518436"/>
            <a:ext cx="827525" cy="919264"/>
          </a:xfrm>
          <a:prstGeom prst="bentConnector2">
            <a:avLst/>
          </a:prstGeom>
          <a:noFill/>
          <a:ln w="25400" cap="flat">
            <a:solidFill>
              <a:srgbClr val="000000"/>
            </a:solidFill>
            <a:prstDash val="solid"/>
            <a:miter lim="400000"/>
            <a:tailEnd type="triangle"/>
          </a:ln>
          <a:effectLst/>
          <a:sp3d/>
        </p:spPr>
        <p:style>
          <a:lnRef idx="0">
            <a:scrgbClr r="0" g="0" b="0"/>
          </a:lnRef>
          <a:fillRef idx="0">
            <a:scrgbClr r="0" g="0" b="0"/>
          </a:fillRef>
          <a:effectRef idx="0">
            <a:scrgbClr r="0" g="0" b="0"/>
          </a:effectRef>
          <a:fontRef idx="none"/>
        </p:style>
      </p:cxnSp>
      <p:cxnSp>
        <p:nvCxnSpPr>
          <p:cNvPr id="37" name="Straight Arrow Connector 36">
            <a:extLst>
              <a:ext uri="{FF2B5EF4-FFF2-40B4-BE49-F238E27FC236}">
                <a16:creationId xmlns:a16="http://schemas.microsoft.com/office/drawing/2014/main" id="{BA2DD15A-CBF1-0C8D-0EA0-A4032B7F03DA}"/>
              </a:ext>
            </a:extLst>
          </p:cNvPr>
          <p:cNvCxnSpPr>
            <a:cxnSpLocks/>
            <a:stCxn id="9" idx="0"/>
            <a:endCxn id="4" idx="2"/>
          </p:cNvCxnSpPr>
          <p:nvPr/>
        </p:nvCxnSpPr>
        <p:spPr>
          <a:xfrm flipV="1">
            <a:off x="9964747" y="3109069"/>
            <a:ext cx="0" cy="650761"/>
          </a:xfrm>
          <a:prstGeom prst="straightConnector1">
            <a:avLst/>
          </a:prstGeom>
          <a:noFill/>
          <a:ln w="25400" cap="flat">
            <a:solidFill>
              <a:srgbClr val="000000"/>
            </a:solidFill>
            <a:prstDash val="solid"/>
            <a:miter lim="400000"/>
            <a:tailEnd type="triangle"/>
          </a:ln>
          <a:effectLst/>
          <a:sp3d/>
        </p:spPr>
        <p:style>
          <a:lnRef idx="0">
            <a:scrgbClr r="0" g="0" b="0"/>
          </a:lnRef>
          <a:fillRef idx="0">
            <a:scrgbClr r="0" g="0" b="0"/>
          </a:fillRef>
          <a:effectRef idx="0">
            <a:scrgbClr r="0" g="0" b="0"/>
          </a:effectRef>
          <a:fontRef idx="none"/>
        </p:style>
      </p:cxnSp>
      <p:cxnSp>
        <p:nvCxnSpPr>
          <p:cNvPr id="42" name="Connector: Elbow 41">
            <a:extLst>
              <a:ext uri="{FF2B5EF4-FFF2-40B4-BE49-F238E27FC236}">
                <a16:creationId xmlns:a16="http://schemas.microsoft.com/office/drawing/2014/main" id="{81EC5CB4-7728-54D2-F742-A39C62DCA0E6}"/>
              </a:ext>
            </a:extLst>
          </p:cNvPr>
          <p:cNvCxnSpPr>
            <a:cxnSpLocks/>
            <a:stCxn id="4" idx="0"/>
            <a:endCxn id="5" idx="3"/>
          </p:cNvCxnSpPr>
          <p:nvPr/>
        </p:nvCxnSpPr>
        <p:spPr>
          <a:xfrm rot="16200000" flipV="1">
            <a:off x="8903500" y="1289216"/>
            <a:ext cx="416189" cy="1706306"/>
          </a:xfrm>
          <a:prstGeom prst="bentConnector2">
            <a:avLst/>
          </a:prstGeom>
          <a:noFill/>
          <a:ln w="25400" cap="flat">
            <a:solidFill>
              <a:srgbClr val="000000"/>
            </a:solidFill>
            <a:prstDash val="solid"/>
            <a:miter lim="400000"/>
            <a:tailEnd type="triangle"/>
          </a:ln>
          <a:effectLst/>
          <a:sp3d/>
        </p:spPr>
        <p:style>
          <a:lnRef idx="0">
            <a:scrgbClr r="0" g="0" b="0"/>
          </a:lnRef>
          <a:fillRef idx="0">
            <a:scrgbClr r="0" g="0" b="0"/>
          </a:fillRef>
          <a:effectRef idx="0">
            <a:scrgbClr r="0" g="0" b="0"/>
          </a:effectRef>
          <a:fontRef idx="none"/>
        </p:style>
      </p:cxnSp>
      <p:cxnSp>
        <p:nvCxnSpPr>
          <p:cNvPr id="45" name="Connector: Elbow 44">
            <a:extLst>
              <a:ext uri="{FF2B5EF4-FFF2-40B4-BE49-F238E27FC236}">
                <a16:creationId xmlns:a16="http://schemas.microsoft.com/office/drawing/2014/main" id="{14C8EE9B-A658-AB75-ADB0-BDD4988C5920}"/>
              </a:ext>
            </a:extLst>
          </p:cNvPr>
          <p:cNvCxnSpPr>
            <a:cxnSpLocks/>
            <a:stCxn id="2" idx="0"/>
            <a:endCxn id="5" idx="1"/>
          </p:cNvCxnSpPr>
          <p:nvPr/>
        </p:nvCxnSpPr>
        <p:spPr>
          <a:xfrm rot="5400000" flipH="1" flipV="1">
            <a:off x="3513118" y="131162"/>
            <a:ext cx="772814" cy="4379038"/>
          </a:xfrm>
          <a:prstGeom prst="bentConnector2">
            <a:avLst/>
          </a:prstGeom>
          <a:noFill/>
          <a:ln w="25400" cap="flat">
            <a:solidFill>
              <a:srgbClr val="000000"/>
            </a:solidFill>
            <a:prstDash val="solid"/>
            <a:miter lim="400000"/>
            <a:tailEnd type="triangle"/>
          </a:ln>
          <a:effectLst/>
          <a:sp3d/>
        </p:spPr>
        <p:style>
          <a:lnRef idx="0">
            <a:scrgbClr r="0" g="0" b="0"/>
          </a:lnRef>
          <a:fillRef idx="0">
            <a:scrgbClr r="0" g="0" b="0"/>
          </a:fillRef>
          <a:effectRef idx="0">
            <a:scrgbClr r="0" g="0" b="0"/>
          </a:effectRef>
          <a:fontRef idx="none"/>
        </p:style>
      </p:cxnSp>
      <p:sp>
        <p:nvSpPr>
          <p:cNvPr id="47" name="TextBox 46">
            <a:extLst>
              <a:ext uri="{FF2B5EF4-FFF2-40B4-BE49-F238E27FC236}">
                <a16:creationId xmlns:a16="http://schemas.microsoft.com/office/drawing/2014/main" id="{F7139D5B-F957-EB9E-D1BA-62BEEAD52528}"/>
              </a:ext>
            </a:extLst>
          </p:cNvPr>
          <p:cNvSpPr txBox="1"/>
          <p:nvPr/>
        </p:nvSpPr>
        <p:spPr>
          <a:xfrm>
            <a:off x="2763697" y="4867525"/>
            <a:ext cx="488282" cy="287515"/>
          </a:xfrm>
          <a:prstGeom prst="rect">
            <a:avLst/>
          </a:prstGeom>
          <a:solidFill>
            <a:srgbClr val="FFFFFF"/>
          </a:solidFill>
          <a:ln w="12700" cap="flat">
            <a:solidFill>
              <a:schemeClr val="tx1"/>
            </a:solidFill>
            <a:miter lim="400000"/>
          </a:ln>
          <a:effectLst/>
          <a:sp3d/>
        </p:spPr>
        <p:style>
          <a:lnRef idx="0">
            <a:scrgbClr r="0" g="0" b="0"/>
          </a:lnRef>
          <a:fillRef idx="0">
            <a:scrgbClr r="0" g="0" b="0"/>
          </a:fillRef>
          <a:effectRef idx="0">
            <a:scrgbClr r="0" g="0" b="0"/>
          </a:effectRef>
          <a:fontRef idx="none"/>
        </p:style>
        <p:txBody>
          <a:bodyPr wrap="square">
            <a:spAutoFit/>
          </a:bodyPr>
          <a:lstStyle/>
          <a:p>
            <a:pPr algn="ctr"/>
            <a:r>
              <a:rPr lang="en-US" sz="1400" dirty="0"/>
              <a:t>NO</a:t>
            </a:r>
            <a:endParaRPr lang="en-AT" sz="1400" dirty="0"/>
          </a:p>
        </p:txBody>
      </p:sp>
      <p:sp>
        <p:nvSpPr>
          <p:cNvPr id="48" name="TextBox 47">
            <a:extLst>
              <a:ext uri="{FF2B5EF4-FFF2-40B4-BE49-F238E27FC236}">
                <a16:creationId xmlns:a16="http://schemas.microsoft.com/office/drawing/2014/main" id="{16BD2725-EB85-19B1-1637-E6E47CC9F24B}"/>
              </a:ext>
            </a:extLst>
          </p:cNvPr>
          <p:cNvSpPr txBox="1"/>
          <p:nvPr/>
        </p:nvSpPr>
        <p:spPr>
          <a:xfrm>
            <a:off x="4138596" y="1790516"/>
            <a:ext cx="488282" cy="287515"/>
          </a:xfrm>
          <a:prstGeom prst="rect">
            <a:avLst/>
          </a:prstGeom>
          <a:solidFill>
            <a:srgbClr val="FFFFFF"/>
          </a:solidFill>
          <a:ln w="12700" cap="flat">
            <a:solidFill>
              <a:schemeClr val="tx1"/>
            </a:solidFill>
            <a:miter lim="400000"/>
          </a:ln>
          <a:effectLst/>
          <a:sp3d/>
        </p:spPr>
        <p:style>
          <a:lnRef idx="0">
            <a:scrgbClr r="0" g="0" b="0"/>
          </a:lnRef>
          <a:fillRef idx="0">
            <a:scrgbClr r="0" g="0" b="0"/>
          </a:fillRef>
          <a:effectRef idx="0">
            <a:scrgbClr r="0" g="0" b="0"/>
          </a:effectRef>
          <a:fontRef idx="none"/>
        </p:style>
        <p:txBody>
          <a:bodyPr wrap="square">
            <a:spAutoFit/>
          </a:bodyPr>
          <a:lstStyle/>
          <a:p>
            <a:pPr algn="ctr"/>
            <a:r>
              <a:rPr lang="en-US" sz="1400" dirty="0"/>
              <a:t>YES</a:t>
            </a:r>
            <a:endParaRPr lang="en-AT" sz="1400" dirty="0"/>
          </a:p>
        </p:txBody>
      </p:sp>
    </p:spTree>
    <p:extLst>
      <p:ext uri="{BB962C8B-B14F-4D97-AF65-F5344CB8AC3E}">
        <p14:creationId xmlns:p14="http://schemas.microsoft.com/office/powerpoint/2010/main" val="24380757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726282" y="428560"/>
            <a:ext cx="2442220" cy="385820"/>
          </a:xfrm>
          <a:prstGeom prst="rect">
            <a:avLst/>
          </a:prstGeom>
          <a:solidFill>
            <a:srgbClr val="FD001F"/>
          </a:solidFill>
        </p:spPr>
        <p:txBody>
          <a:bodyPr vert="horz" wrap="square" lIns="0" tIns="16329" rIns="0" bIns="0" rtlCol="0">
            <a:spAutoFit/>
          </a:bodyPr>
          <a:lstStyle/>
          <a:p>
            <a:pPr marL="22043">
              <a:spcBef>
                <a:spcPts val="129"/>
              </a:spcBef>
            </a:pPr>
            <a:r>
              <a:rPr sz="2400" b="1" dirty="0">
                <a:solidFill>
                  <a:schemeClr val="bg1"/>
                </a:solidFill>
              </a:rPr>
              <a:t>Table</a:t>
            </a:r>
            <a:r>
              <a:rPr sz="2400" b="1" spc="39" dirty="0">
                <a:solidFill>
                  <a:schemeClr val="bg1"/>
                </a:solidFill>
              </a:rPr>
              <a:t> </a:t>
            </a:r>
            <a:r>
              <a:rPr lang="en-GB" sz="2400" b="1" dirty="0">
                <a:solidFill>
                  <a:schemeClr val="bg1"/>
                </a:solidFill>
              </a:rPr>
              <a:t>of contents</a:t>
            </a:r>
            <a:endParaRPr sz="2400" b="1" spc="-13" dirty="0">
              <a:solidFill>
                <a:schemeClr val="bg1"/>
              </a:solidFill>
            </a:endParaRPr>
          </a:p>
        </p:txBody>
      </p:sp>
      <p:sp>
        <p:nvSpPr>
          <p:cNvPr id="5" name="object 2">
            <a:extLst>
              <a:ext uri="{FF2B5EF4-FFF2-40B4-BE49-F238E27FC236}">
                <a16:creationId xmlns:a16="http://schemas.microsoft.com/office/drawing/2014/main" id="{AFE1DC46-6185-D491-242C-36E3BE3D1ECC}"/>
              </a:ext>
            </a:extLst>
          </p:cNvPr>
          <p:cNvSpPr txBox="1">
            <a:spLocks/>
          </p:cNvSpPr>
          <p:nvPr/>
        </p:nvSpPr>
        <p:spPr>
          <a:xfrm>
            <a:off x="6400800" y="425292"/>
            <a:ext cx="5064918" cy="385820"/>
          </a:xfrm>
          <a:prstGeom prst="rect">
            <a:avLst/>
          </a:prstGeom>
          <a:solidFill>
            <a:srgbClr val="FD001F"/>
          </a:solidFill>
        </p:spPr>
        <p:txBody>
          <a:bodyPr vert="horz" wrap="square" lIns="0" tIns="16329" rIns="36000" bIns="0" rtlCol="0">
            <a:spAutoFit/>
          </a:bodyPr>
          <a:lstStyle>
            <a:lvl1pPr>
              <a:defRPr sz="1800" b="0" i="1">
                <a:solidFill>
                  <a:srgbClr val="FD001F"/>
                </a:solidFill>
                <a:latin typeface="Calibri"/>
                <a:ea typeface="+mj-ea"/>
                <a:cs typeface="Calibri"/>
              </a:defRPr>
            </a:lvl1pPr>
          </a:lstStyle>
          <a:p>
            <a:pPr marL="22043" algn="r" defTabSz="914400" hangingPunct="1">
              <a:lnSpc>
                <a:spcPct val="100000"/>
              </a:lnSpc>
              <a:spcBef>
                <a:spcPts val="129"/>
              </a:spcBef>
            </a:pPr>
            <a:r>
              <a:rPr lang="en-US" sz="2400" b="1" dirty="0">
                <a:solidFill>
                  <a:schemeClr val="bg1"/>
                </a:solidFill>
              </a:rPr>
              <a:t>Lecture 19: Social Equity and Transport</a:t>
            </a:r>
          </a:p>
        </p:txBody>
      </p:sp>
      <p:sp>
        <p:nvSpPr>
          <p:cNvPr id="8" name="Google Shape;170;g352ec21a4af_0_51">
            <a:extLst>
              <a:ext uri="{FF2B5EF4-FFF2-40B4-BE49-F238E27FC236}">
                <a16:creationId xmlns:a16="http://schemas.microsoft.com/office/drawing/2014/main" id="{2E4E007D-BFFD-AC12-A948-6CCAA1661A19}"/>
              </a:ext>
            </a:extLst>
          </p:cNvPr>
          <p:cNvSpPr txBox="1"/>
          <p:nvPr/>
        </p:nvSpPr>
        <p:spPr>
          <a:xfrm>
            <a:off x="726275" y="921225"/>
            <a:ext cx="5362674" cy="5292288"/>
          </a:xfrm>
          <a:prstGeom prst="rect">
            <a:avLst/>
          </a:prstGeom>
          <a:noFill/>
          <a:ln>
            <a:noFill/>
          </a:ln>
        </p:spPr>
        <p:txBody>
          <a:bodyPr spcFirstLastPara="1" wrap="square" lIns="0" tIns="16325" rIns="0" bIns="0" anchor="t" anchorCtr="0">
            <a:spAutoFit/>
          </a:bodyPr>
          <a:lstStyle/>
          <a:p>
            <a:pPr marL="16328" lvl="0" indent="0" algn="l" rtl="0">
              <a:spcBef>
                <a:spcPts val="0"/>
              </a:spcBef>
              <a:spcAft>
                <a:spcPts val="0"/>
              </a:spcAft>
              <a:buClr>
                <a:schemeClr val="dk1"/>
              </a:buClr>
              <a:buSzPts val="1100"/>
              <a:buFont typeface="Arial"/>
              <a:buNone/>
            </a:pPr>
            <a:r>
              <a:rPr lang="en-GB" sz="1600" b="1" dirty="0">
                <a:solidFill>
                  <a:schemeClr val="dk1"/>
                </a:solidFill>
                <a:latin typeface="Helvetica" panose="020B0604020202020204" pitchFamily="34" charset="0"/>
                <a:cs typeface="Helvetica" panose="020B0604020202020204" pitchFamily="34" charset="0"/>
              </a:rPr>
              <a:t>00: Introduction &amp; Objectives……</a:t>
            </a:r>
            <a:r>
              <a:rPr lang="en-GB" sz="1600" b="1" i="0" u="none" strike="noStrike" cap="none" dirty="0">
                <a:solidFill>
                  <a:schemeClr val="dk1"/>
                </a:solidFill>
                <a:latin typeface="Helvetica" panose="020B0604020202020204" pitchFamily="34" charset="0"/>
                <a:ea typeface="Arial"/>
                <a:cs typeface="Helvetica" panose="020B0604020202020204" pitchFamily="34" charset="0"/>
                <a:sym typeface="Arial"/>
              </a:rPr>
              <a:t>...................................</a:t>
            </a:r>
            <a:r>
              <a:rPr lang="en-GB" sz="1600" b="1" dirty="0">
                <a:solidFill>
                  <a:schemeClr val="dk1"/>
                </a:solidFill>
                <a:latin typeface="Helvetica" panose="020B0604020202020204" pitchFamily="34" charset="0"/>
                <a:ea typeface="Arial"/>
                <a:cs typeface="Helvetica" panose="020B0604020202020204" pitchFamily="34" charset="0"/>
                <a:sym typeface="Arial"/>
              </a:rPr>
              <a:t>4</a:t>
            </a:r>
            <a:endParaRPr sz="1600" b="1" i="0" u="none" strike="noStrike" cap="none" dirty="0">
              <a:solidFill>
                <a:schemeClr val="dk1"/>
              </a:solidFill>
              <a:latin typeface="Helvetica" panose="020B0604020202020204" pitchFamily="34" charset="0"/>
              <a:ea typeface="Arial"/>
              <a:cs typeface="Helvetica" panose="020B0604020202020204" pitchFamily="34" charset="0"/>
              <a:sym typeface="Arial"/>
            </a:endParaRPr>
          </a:p>
          <a:p>
            <a:pPr marL="141287" marR="7348" lvl="0" algn="l" rtl="0">
              <a:lnSpc>
                <a:spcPct val="100000"/>
              </a:lnSpc>
              <a:spcBef>
                <a:spcPts val="600"/>
              </a:spcBef>
              <a:spcAft>
                <a:spcPts val="0"/>
              </a:spcAft>
              <a:buClr>
                <a:srgbClr val="000000"/>
              </a:buClr>
              <a:buSzPts val="1200"/>
            </a:pPr>
            <a:r>
              <a:rPr lang="en-GB" sz="1600" dirty="0">
                <a:latin typeface="Helvetica" panose="020B0604020202020204" pitchFamily="34" charset="0"/>
                <a:cs typeface="Helvetica" panose="020B0604020202020204" pitchFamily="34" charset="0"/>
              </a:rPr>
              <a:t>0.0. Lecture Overview</a:t>
            </a:r>
            <a:r>
              <a:rPr lang="en-GB" sz="1600" b="0" i="0" u="none" strike="noStrike" cap="none" dirty="0">
                <a:solidFill>
                  <a:srgbClr val="000000"/>
                </a:solidFill>
                <a:latin typeface="Helvetica" panose="020B0604020202020204" pitchFamily="34" charset="0"/>
                <a:ea typeface="Arial"/>
                <a:cs typeface="Helvetica" panose="020B0604020202020204" pitchFamily="34" charset="0"/>
                <a:sym typeface="Arial"/>
              </a:rPr>
              <a:t>......................................................</a:t>
            </a:r>
            <a:r>
              <a:rPr lang="en-GB" sz="1600" dirty="0">
                <a:latin typeface="Helvetica" panose="020B0604020202020204" pitchFamily="34" charset="0"/>
                <a:ea typeface="Arial"/>
                <a:cs typeface="Helvetica" panose="020B0604020202020204" pitchFamily="34" charset="0"/>
                <a:sym typeface="Arial"/>
              </a:rPr>
              <a:t>5</a:t>
            </a:r>
            <a:endParaRPr sz="1600" dirty="0">
              <a:latin typeface="Helvetica" panose="020B0604020202020204" pitchFamily="34" charset="0"/>
              <a:cs typeface="Helvetica" panose="020B0604020202020204" pitchFamily="34" charset="0"/>
            </a:endParaRPr>
          </a:p>
          <a:p>
            <a:pPr marL="141287" marR="7348" lvl="0" algn="l" rtl="0">
              <a:lnSpc>
                <a:spcPct val="100000"/>
              </a:lnSpc>
              <a:spcBef>
                <a:spcPts val="600"/>
              </a:spcBef>
              <a:spcAft>
                <a:spcPts val="0"/>
              </a:spcAft>
              <a:buClr>
                <a:srgbClr val="000000"/>
              </a:buClr>
              <a:buSzPts val="1200"/>
            </a:pPr>
            <a:r>
              <a:rPr lang="en-GB" sz="1600" dirty="0">
                <a:latin typeface="Helvetica" panose="020B0604020202020204" pitchFamily="34" charset="0"/>
                <a:cs typeface="Helvetica" panose="020B0604020202020204" pitchFamily="34" charset="0"/>
              </a:rPr>
              <a:t>0.1. </a:t>
            </a:r>
            <a:r>
              <a:rPr lang="en-US" sz="1600" dirty="0">
                <a:latin typeface="Helvetica" panose="020B0604020202020204" pitchFamily="34" charset="0"/>
                <a:cs typeface="Helvetica" panose="020B0604020202020204" pitchFamily="34" charset="0"/>
              </a:rPr>
              <a:t>Linking to Traffic Flow Fundamentals...</a:t>
            </a:r>
            <a:r>
              <a:rPr lang="en-GB" sz="1600" b="0" i="0" u="none" strike="noStrike" cap="none" dirty="0">
                <a:solidFill>
                  <a:srgbClr val="000000"/>
                </a:solidFill>
                <a:latin typeface="Helvetica" panose="020B0604020202020204" pitchFamily="34" charset="0"/>
                <a:ea typeface="Arial"/>
                <a:cs typeface="Helvetica" panose="020B0604020202020204" pitchFamily="34" charset="0"/>
                <a:sym typeface="Arial"/>
              </a:rPr>
              <a:t>.....................</a:t>
            </a:r>
            <a:r>
              <a:rPr lang="en-GB" sz="1600" dirty="0">
                <a:latin typeface="Helvetica" panose="020B0604020202020204" pitchFamily="34" charset="0"/>
                <a:ea typeface="Arial"/>
                <a:cs typeface="Helvetica" panose="020B0604020202020204" pitchFamily="34" charset="0"/>
                <a:sym typeface="Arial"/>
              </a:rPr>
              <a:t>6</a:t>
            </a:r>
            <a:endParaRPr sz="1600" dirty="0">
              <a:latin typeface="Helvetica" panose="020B0604020202020204" pitchFamily="34" charset="0"/>
              <a:cs typeface="Helvetica" panose="020B0604020202020204" pitchFamily="34" charset="0"/>
            </a:endParaRPr>
          </a:p>
          <a:p>
            <a:pPr marL="141287" marR="7348" lvl="0" algn="l" rtl="0">
              <a:lnSpc>
                <a:spcPct val="100000"/>
              </a:lnSpc>
              <a:spcBef>
                <a:spcPts val="600"/>
              </a:spcBef>
              <a:spcAft>
                <a:spcPts val="0"/>
              </a:spcAft>
              <a:buClr>
                <a:srgbClr val="000000"/>
              </a:buClr>
              <a:buSzPts val="1200"/>
            </a:pPr>
            <a:r>
              <a:rPr lang="en-US" sz="1600" dirty="0">
                <a:latin typeface="Helvetica" panose="020B0604020202020204" pitchFamily="34" charset="0"/>
                <a:cs typeface="Helvetica" panose="020B0604020202020204" pitchFamily="34" charset="0"/>
              </a:rPr>
              <a:t>0.2. Learning Objectives</a:t>
            </a:r>
            <a:r>
              <a:rPr lang="en-GB" sz="1600" b="0" i="0" u="none" strike="noStrike" cap="none" dirty="0">
                <a:solidFill>
                  <a:srgbClr val="000000"/>
                </a:solidFill>
                <a:latin typeface="Helvetica" panose="020B0604020202020204" pitchFamily="34" charset="0"/>
                <a:ea typeface="Arial"/>
                <a:cs typeface="Helvetica" panose="020B0604020202020204" pitchFamily="34" charset="0"/>
                <a:sym typeface="Arial"/>
              </a:rPr>
              <a:t>…………………………………....</a:t>
            </a:r>
            <a:r>
              <a:rPr lang="en-GB" sz="1600" dirty="0">
                <a:latin typeface="Helvetica" panose="020B0604020202020204" pitchFamily="34" charset="0"/>
                <a:ea typeface="Arial"/>
                <a:cs typeface="Helvetica" panose="020B0604020202020204" pitchFamily="34" charset="0"/>
                <a:sym typeface="Arial"/>
              </a:rPr>
              <a:t>7</a:t>
            </a:r>
            <a:endParaRPr sz="1600" dirty="0">
              <a:latin typeface="Helvetica" panose="020B0604020202020204" pitchFamily="34" charset="0"/>
              <a:cs typeface="Helvetica" panose="020B0604020202020204" pitchFamily="34" charset="0"/>
            </a:endParaRPr>
          </a:p>
          <a:p>
            <a:pPr marL="16328" marR="0" lvl="0" indent="0" algn="l" rtl="0">
              <a:lnSpc>
                <a:spcPct val="100000"/>
              </a:lnSpc>
              <a:spcBef>
                <a:spcPts val="129"/>
              </a:spcBef>
              <a:spcAft>
                <a:spcPts val="0"/>
              </a:spcAft>
              <a:buClr>
                <a:schemeClr val="dk1"/>
              </a:buClr>
              <a:buSzPts val="1200"/>
              <a:buFont typeface="Arial"/>
              <a:buNone/>
            </a:pPr>
            <a:r>
              <a:rPr lang="en-GB" sz="1600" b="1" i="0" u="none" strike="noStrike" cap="none" dirty="0">
                <a:solidFill>
                  <a:schemeClr val="dk1"/>
                </a:solidFill>
                <a:latin typeface="Helvetica" panose="020B0604020202020204" pitchFamily="34" charset="0"/>
                <a:ea typeface="Arial"/>
                <a:cs typeface="Helvetica" panose="020B0604020202020204" pitchFamily="34" charset="0"/>
                <a:sym typeface="Arial"/>
              </a:rPr>
              <a:t>01 </a:t>
            </a:r>
            <a:r>
              <a:rPr lang="en-US" sz="1600" b="1" dirty="0">
                <a:solidFill>
                  <a:schemeClr val="dk1"/>
                </a:solidFill>
                <a:latin typeface="Helvetica" panose="020B0604020202020204" pitchFamily="34" charset="0"/>
                <a:cs typeface="Helvetica" panose="020B0604020202020204" pitchFamily="34" charset="0"/>
              </a:rPr>
              <a:t>Foundations of Transport Equity……………….....</a:t>
            </a:r>
            <a:r>
              <a:rPr lang="en-GB" sz="1600" b="1" i="0" u="none" strike="noStrike" cap="none" dirty="0">
                <a:solidFill>
                  <a:schemeClr val="dk1"/>
                </a:solidFill>
                <a:latin typeface="Helvetica" panose="020B0604020202020204" pitchFamily="34" charset="0"/>
                <a:ea typeface="Arial"/>
                <a:cs typeface="Helvetica" panose="020B0604020202020204" pitchFamily="34" charset="0"/>
                <a:sym typeface="Arial"/>
              </a:rPr>
              <a:t>....</a:t>
            </a:r>
            <a:r>
              <a:rPr lang="en-GB" sz="1600" b="1" dirty="0">
                <a:solidFill>
                  <a:schemeClr val="dk1"/>
                </a:solidFill>
                <a:latin typeface="Helvetica" panose="020B0604020202020204" pitchFamily="34" charset="0"/>
                <a:cs typeface="Helvetica" panose="020B0604020202020204" pitchFamily="34" charset="0"/>
              </a:rPr>
              <a:t>.8</a:t>
            </a:r>
          </a:p>
          <a:p>
            <a:pPr marL="141287" marR="7348" lvl="0">
              <a:lnSpc>
                <a:spcPct val="100000"/>
              </a:lnSpc>
              <a:spcBef>
                <a:spcPts val="600"/>
              </a:spcBef>
              <a:buClr>
                <a:schemeClr val="dk1"/>
              </a:buClr>
              <a:buSzPts val="1200"/>
            </a:pPr>
            <a:r>
              <a:rPr lang="en-US" sz="1600" dirty="0">
                <a:solidFill>
                  <a:schemeClr val="dk1"/>
                </a:solidFill>
                <a:latin typeface="Helvetica" panose="020B0604020202020204" pitchFamily="34" charset="0"/>
                <a:cs typeface="Helvetica" panose="020B0604020202020204" pitchFamily="34" charset="0"/>
              </a:rPr>
              <a:t>1.0. Defining Social Equity in Transport..............</a:t>
            </a:r>
            <a:r>
              <a:rPr lang="en-US" sz="1600" dirty="0">
                <a:solidFill>
                  <a:schemeClr val="dk1"/>
                </a:solidFill>
                <a:latin typeface="Helvetica" panose="020B0604020202020204" pitchFamily="34" charset="0"/>
                <a:ea typeface="Arial"/>
                <a:cs typeface="Helvetica" panose="020B0604020202020204" pitchFamily="34" charset="0"/>
                <a:sym typeface="Arial"/>
              </a:rPr>
              <a:t>.............</a:t>
            </a:r>
            <a:r>
              <a:rPr lang="en-US" sz="1600" dirty="0">
                <a:solidFill>
                  <a:schemeClr val="dk1"/>
                </a:solidFill>
                <a:latin typeface="Helvetica" panose="020B0604020202020204" pitchFamily="34" charset="0"/>
                <a:cs typeface="Helvetica" panose="020B0604020202020204" pitchFamily="34" charset="0"/>
              </a:rPr>
              <a:t>9</a:t>
            </a:r>
            <a:endParaRPr lang="en-US" sz="1600" dirty="0">
              <a:latin typeface="Helvetica" panose="020B0604020202020204" pitchFamily="34" charset="0"/>
              <a:cs typeface="Helvetica" panose="020B0604020202020204" pitchFamily="34" charset="0"/>
            </a:endParaRPr>
          </a:p>
          <a:p>
            <a:pPr marL="141287" marR="7348" lvl="0">
              <a:lnSpc>
                <a:spcPct val="100000"/>
              </a:lnSpc>
              <a:spcBef>
                <a:spcPts val="600"/>
              </a:spcBef>
              <a:buClr>
                <a:schemeClr val="dk1"/>
              </a:buClr>
              <a:buSzPts val="1200"/>
            </a:pPr>
            <a:r>
              <a:rPr lang="en-US" sz="1600" dirty="0">
                <a:solidFill>
                  <a:schemeClr val="dk1"/>
                </a:solidFill>
                <a:latin typeface="Helvetica" panose="020B0604020202020204" pitchFamily="34" charset="0"/>
                <a:cs typeface="Helvetica" panose="020B0604020202020204" pitchFamily="34" charset="0"/>
              </a:rPr>
              <a:t>1.1. Two Lenses of Equity: Horizontal vs. Vertical…</a:t>
            </a:r>
            <a:r>
              <a:rPr lang="en-US" sz="1600" dirty="0">
                <a:solidFill>
                  <a:schemeClr val="dk1"/>
                </a:solidFill>
                <a:latin typeface="Helvetica" panose="020B0604020202020204" pitchFamily="34" charset="0"/>
                <a:ea typeface="Arial"/>
                <a:cs typeface="Helvetica" panose="020B0604020202020204" pitchFamily="34" charset="0"/>
                <a:sym typeface="Arial"/>
              </a:rPr>
              <a:t>......1</a:t>
            </a:r>
            <a:r>
              <a:rPr lang="en-US" sz="1600" dirty="0">
                <a:solidFill>
                  <a:schemeClr val="dk1"/>
                </a:solidFill>
                <a:latin typeface="Helvetica" panose="020B0604020202020204" pitchFamily="34" charset="0"/>
                <a:cs typeface="Helvetica" panose="020B0604020202020204" pitchFamily="34" charset="0"/>
              </a:rPr>
              <a:t>0</a:t>
            </a:r>
            <a:endParaRPr lang="en-US" sz="1600" dirty="0">
              <a:latin typeface="Helvetica" panose="020B0604020202020204" pitchFamily="34" charset="0"/>
              <a:cs typeface="Helvetica" panose="020B0604020202020204" pitchFamily="34" charset="0"/>
            </a:endParaRPr>
          </a:p>
          <a:p>
            <a:pPr marL="141287" marR="7348" lvl="0">
              <a:lnSpc>
                <a:spcPct val="100000"/>
              </a:lnSpc>
              <a:spcBef>
                <a:spcPts val="600"/>
              </a:spcBef>
              <a:buClr>
                <a:schemeClr val="dk1"/>
              </a:buClr>
              <a:buSzPts val="1200"/>
            </a:pPr>
            <a:r>
              <a:rPr lang="en-US" sz="1600" dirty="0">
                <a:solidFill>
                  <a:schemeClr val="dk1"/>
                </a:solidFill>
                <a:latin typeface="Helvetica" panose="020B0604020202020204" pitchFamily="34" charset="0"/>
                <a:cs typeface="Helvetica" panose="020B0604020202020204" pitchFamily="34" charset="0"/>
              </a:rPr>
              <a:t>1.2. Key Concepts: Mobility vs. Accessibility…….</a:t>
            </a:r>
            <a:r>
              <a:rPr lang="en-US" sz="1600" dirty="0">
                <a:solidFill>
                  <a:schemeClr val="dk1"/>
                </a:solidFill>
                <a:latin typeface="Helvetica" panose="020B0604020202020204" pitchFamily="34" charset="0"/>
                <a:ea typeface="Arial"/>
                <a:cs typeface="Helvetica" panose="020B0604020202020204" pitchFamily="34" charset="0"/>
                <a:sym typeface="Arial"/>
              </a:rPr>
              <a:t>..........11</a:t>
            </a:r>
            <a:endParaRPr lang="en-US" sz="1600" dirty="0">
              <a:latin typeface="Helvetica" panose="020B0604020202020204" pitchFamily="34" charset="0"/>
              <a:cs typeface="Helvetica" panose="020B0604020202020204" pitchFamily="34" charset="0"/>
            </a:endParaRPr>
          </a:p>
          <a:p>
            <a:pPr marL="141287" marR="7348" lvl="0">
              <a:lnSpc>
                <a:spcPct val="100000"/>
              </a:lnSpc>
              <a:spcBef>
                <a:spcPts val="600"/>
              </a:spcBef>
              <a:buClr>
                <a:schemeClr val="dk1"/>
              </a:buClr>
              <a:buSzPts val="1200"/>
            </a:pPr>
            <a:r>
              <a:rPr lang="en-US" sz="1600" dirty="0">
                <a:solidFill>
                  <a:schemeClr val="dk1"/>
                </a:solidFill>
                <a:latin typeface="Helvetica" panose="020B0604020202020204" pitchFamily="34" charset="0"/>
                <a:cs typeface="Helvetica" panose="020B0604020202020204" pitchFamily="34" charset="0"/>
              </a:rPr>
              <a:t>1.3. The Central Importance of Accessibility……</a:t>
            </a:r>
            <a:r>
              <a:rPr lang="en-US" sz="1600" dirty="0">
                <a:solidFill>
                  <a:schemeClr val="dk1"/>
                </a:solidFill>
                <a:latin typeface="Helvetica" panose="020B0604020202020204" pitchFamily="34" charset="0"/>
                <a:ea typeface="Arial"/>
                <a:cs typeface="Helvetica" panose="020B0604020202020204" pitchFamily="34" charset="0"/>
                <a:sym typeface="Arial"/>
              </a:rPr>
              <a:t>...........12</a:t>
            </a:r>
          </a:p>
          <a:p>
            <a:pPr marL="141287" marR="7348" lvl="0">
              <a:lnSpc>
                <a:spcPct val="100000"/>
              </a:lnSpc>
              <a:spcBef>
                <a:spcPts val="600"/>
              </a:spcBef>
              <a:buClr>
                <a:schemeClr val="dk1"/>
              </a:buClr>
              <a:buSzPts val="1200"/>
            </a:pPr>
            <a:r>
              <a:rPr lang="en-US" sz="1600" dirty="0">
                <a:solidFill>
                  <a:schemeClr val="dk1"/>
                </a:solidFill>
                <a:latin typeface="Helvetica" panose="020B0604020202020204" pitchFamily="34" charset="0"/>
                <a:cs typeface="Helvetica" panose="020B0604020202020204" pitchFamily="34" charset="0"/>
              </a:rPr>
              <a:t>1.4. The Rationale for Equitable Transport..…….</a:t>
            </a:r>
            <a:r>
              <a:rPr lang="en-US" sz="1600" dirty="0">
                <a:solidFill>
                  <a:schemeClr val="dk1"/>
                </a:solidFill>
                <a:latin typeface="Helvetica" panose="020B0604020202020204" pitchFamily="34" charset="0"/>
                <a:ea typeface="Arial"/>
                <a:cs typeface="Helvetica" panose="020B0604020202020204" pitchFamily="34" charset="0"/>
                <a:sym typeface="Arial"/>
              </a:rPr>
              <a:t>..........13</a:t>
            </a:r>
            <a:endParaRPr lang="en-US" sz="1600" dirty="0">
              <a:latin typeface="Helvetica" panose="020B0604020202020204" pitchFamily="34" charset="0"/>
              <a:cs typeface="Helvetica" panose="020B0604020202020204" pitchFamily="34" charset="0"/>
            </a:endParaRPr>
          </a:p>
          <a:p>
            <a:pPr marL="141287" marR="7348" lvl="0">
              <a:lnSpc>
                <a:spcPct val="100000"/>
              </a:lnSpc>
              <a:spcBef>
                <a:spcPts val="600"/>
              </a:spcBef>
              <a:buClr>
                <a:schemeClr val="dk1"/>
              </a:buClr>
              <a:buSzPts val="1200"/>
            </a:pPr>
            <a:r>
              <a:rPr lang="en-US" sz="1600" dirty="0">
                <a:solidFill>
                  <a:schemeClr val="dk1"/>
                </a:solidFill>
                <a:latin typeface="Helvetica" panose="020B0604020202020204" pitchFamily="34" charset="0"/>
                <a:cs typeface="Helvetica" panose="020B0604020202020204" pitchFamily="34" charset="0"/>
              </a:rPr>
              <a:t>1.5. The "15-Minute City": A Vision for Accessibility</a:t>
            </a:r>
            <a:r>
              <a:rPr lang="en-US" sz="1600" dirty="0">
                <a:solidFill>
                  <a:schemeClr val="dk1"/>
                </a:solidFill>
                <a:latin typeface="Helvetica" panose="020B0604020202020204" pitchFamily="34" charset="0"/>
                <a:ea typeface="Arial"/>
                <a:cs typeface="Helvetica" panose="020B0604020202020204" pitchFamily="34" charset="0"/>
                <a:sym typeface="Arial"/>
              </a:rPr>
              <a:t>.......14</a:t>
            </a:r>
            <a:endParaRPr lang="en-US" sz="1600" dirty="0">
              <a:solidFill>
                <a:schemeClr val="dk1"/>
              </a:solidFill>
              <a:latin typeface="Helvetica" panose="020B0604020202020204" pitchFamily="34" charset="0"/>
              <a:cs typeface="Helvetica" panose="020B0604020202020204" pitchFamily="34" charset="0"/>
            </a:endParaRPr>
          </a:p>
          <a:p>
            <a:pPr marL="16328" lvl="0">
              <a:lnSpc>
                <a:spcPct val="100000"/>
              </a:lnSpc>
              <a:spcBef>
                <a:spcPts val="0"/>
              </a:spcBef>
              <a:buClr>
                <a:srgbClr val="000000"/>
              </a:buClr>
              <a:buSzPts val="1200"/>
            </a:pPr>
            <a:r>
              <a:rPr lang="en-US" sz="1600" b="1" dirty="0">
                <a:latin typeface="Helvetica" panose="020B0604020202020204" pitchFamily="34" charset="0"/>
                <a:ea typeface="Arial"/>
                <a:cs typeface="Helvetica" panose="020B0604020202020204" pitchFamily="34" charset="0"/>
                <a:sym typeface="Arial"/>
              </a:rPr>
              <a:t>02 </a:t>
            </a:r>
            <a:r>
              <a:rPr lang="en-US" sz="1600" b="1" dirty="0">
                <a:latin typeface="Helvetica" panose="020B0604020202020204" pitchFamily="34" charset="0"/>
                <a:cs typeface="Helvetica" panose="020B0604020202020204" pitchFamily="34" charset="0"/>
              </a:rPr>
              <a:t>Identifying Transport Inequity…………………..</a:t>
            </a:r>
            <a:r>
              <a:rPr lang="en-US" sz="1600" b="1" dirty="0">
                <a:latin typeface="Helvetica" panose="020B0604020202020204" pitchFamily="34" charset="0"/>
                <a:ea typeface="Arial"/>
                <a:cs typeface="Helvetica" panose="020B0604020202020204" pitchFamily="34" charset="0"/>
                <a:sym typeface="Arial"/>
              </a:rPr>
              <a:t>.......15</a:t>
            </a:r>
          </a:p>
          <a:p>
            <a:pPr marL="141287" marR="7348" lvl="0">
              <a:lnSpc>
                <a:spcPct val="100000"/>
              </a:lnSpc>
              <a:spcBef>
                <a:spcPts val="600"/>
              </a:spcBef>
              <a:buClr>
                <a:srgbClr val="000000"/>
              </a:buClr>
              <a:buSzPts val="1200"/>
            </a:pPr>
            <a:r>
              <a:rPr lang="en-US" sz="1600" dirty="0">
                <a:latin typeface="Helvetica" panose="020B0604020202020204" pitchFamily="34" charset="0"/>
                <a:cs typeface="Helvetica" panose="020B0604020202020204" pitchFamily="34" charset="0"/>
              </a:rPr>
              <a:t>2.0. The Historical Roots of Inequity…………………......16</a:t>
            </a:r>
          </a:p>
          <a:p>
            <a:pPr marL="141287" marR="7348" lvl="0">
              <a:lnSpc>
                <a:spcPct val="100000"/>
              </a:lnSpc>
              <a:spcBef>
                <a:spcPts val="600"/>
              </a:spcBef>
              <a:buClr>
                <a:srgbClr val="000000"/>
              </a:buClr>
              <a:buSzPts val="1200"/>
            </a:pPr>
            <a:r>
              <a:rPr lang="en-US" sz="1600" dirty="0">
                <a:latin typeface="Helvetica" panose="020B0604020202020204" pitchFamily="34" charset="0"/>
                <a:cs typeface="Helvetica" panose="020B0604020202020204" pitchFamily="34" charset="0"/>
              </a:rPr>
              <a:t>2.1. Consequences for Marginalized Communities….....17</a:t>
            </a:r>
          </a:p>
          <a:p>
            <a:pPr marL="141287" marR="7348">
              <a:spcBef>
                <a:spcPts val="600"/>
              </a:spcBef>
              <a:buSzPts val="1200"/>
            </a:pPr>
            <a:r>
              <a:rPr lang="en-US" sz="1600" dirty="0">
                <a:latin typeface="Helvetica" panose="020B0604020202020204" pitchFamily="34" charset="0"/>
                <a:cs typeface="Helvetica" panose="020B0604020202020204" pitchFamily="34" charset="0"/>
              </a:rPr>
              <a:t>2.2. The Spatial Mismatch Hypothesis…………………..18</a:t>
            </a:r>
          </a:p>
          <a:p>
            <a:pPr marL="141287" marR="7348" lvl="0">
              <a:lnSpc>
                <a:spcPct val="100000"/>
              </a:lnSpc>
              <a:spcBef>
                <a:spcPts val="600"/>
              </a:spcBef>
              <a:buClr>
                <a:srgbClr val="000000"/>
              </a:buClr>
              <a:buSzPts val="1200"/>
            </a:pPr>
            <a:r>
              <a:rPr lang="en-US" sz="1600" dirty="0">
                <a:latin typeface="Helvetica" panose="020B0604020202020204" pitchFamily="34" charset="0"/>
                <a:cs typeface="Helvetica" panose="020B0604020202020204" pitchFamily="34" charset="0"/>
              </a:rPr>
              <a:t>2.3. Barriers for Disabled Users……………………….....19</a:t>
            </a:r>
          </a:p>
          <a:p>
            <a:pPr marL="141287" marR="7348" lvl="0">
              <a:lnSpc>
                <a:spcPct val="100000"/>
              </a:lnSpc>
              <a:spcBef>
                <a:spcPts val="600"/>
              </a:spcBef>
              <a:buClr>
                <a:srgbClr val="000000"/>
              </a:buClr>
              <a:buSzPts val="1200"/>
            </a:pPr>
            <a:r>
              <a:rPr lang="en-US" sz="1600" dirty="0">
                <a:latin typeface="Helvetica" panose="020B0604020202020204" pitchFamily="34" charset="0"/>
                <a:cs typeface="Helvetica" panose="020B0604020202020204" pitchFamily="34" charset="0"/>
              </a:rPr>
              <a:t>2.4. Gender Equity in Transport……………….………….20</a:t>
            </a:r>
            <a:endParaRPr sz="1600" b="1" i="0" u="none" strike="noStrike" cap="none" dirty="0">
              <a:solidFill>
                <a:schemeClr val="dk1"/>
              </a:solidFill>
              <a:latin typeface="Helvetica" panose="020B0604020202020204" pitchFamily="34" charset="0"/>
              <a:ea typeface="Arial"/>
              <a:cs typeface="Helvetica" panose="020B0604020202020204" pitchFamily="34" charset="0"/>
              <a:sym typeface="Arial"/>
            </a:endParaRPr>
          </a:p>
        </p:txBody>
      </p:sp>
      <p:sp>
        <p:nvSpPr>
          <p:cNvPr id="9" name="Google Shape;171;g352ec21a4af_0_51">
            <a:extLst>
              <a:ext uri="{FF2B5EF4-FFF2-40B4-BE49-F238E27FC236}">
                <a16:creationId xmlns:a16="http://schemas.microsoft.com/office/drawing/2014/main" id="{F74E807A-3238-49A5-6F45-34031E40D874}"/>
              </a:ext>
            </a:extLst>
          </p:cNvPr>
          <p:cNvSpPr txBox="1"/>
          <p:nvPr/>
        </p:nvSpPr>
        <p:spPr>
          <a:xfrm>
            <a:off x="6177516" y="880312"/>
            <a:ext cx="5274108" cy="5110187"/>
          </a:xfrm>
          <a:prstGeom prst="rect">
            <a:avLst/>
          </a:prstGeom>
          <a:noFill/>
          <a:ln>
            <a:noFill/>
          </a:ln>
        </p:spPr>
        <p:txBody>
          <a:bodyPr spcFirstLastPara="1" wrap="square" lIns="0" tIns="16325" rIns="0" bIns="0" anchor="t" anchorCtr="0">
            <a:spAutoFit/>
          </a:bodyPr>
          <a:lstStyle/>
          <a:p>
            <a:pPr marL="141287" marR="7348">
              <a:lnSpc>
                <a:spcPct val="100000"/>
              </a:lnSpc>
              <a:spcBef>
                <a:spcPts val="600"/>
              </a:spcBef>
              <a:buClr>
                <a:srgbClr val="000000"/>
              </a:buClr>
              <a:buSzPts val="1200"/>
            </a:pPr>
            <a:r>
              <a:rPr lang="en-US" sz="1600" dirty="0">
                <a:latin typeface="Helvetica" panose="020B0604020202020204" pitchFamily="34" charset="0"/>
                <a:cs typeface="Helvetica" panose="020B0604020202020204" pitchFamily="34" charset="0"/>
              </a:rPr>
              <a:t>2.5. Affordability in Transit………………...……..………21</a:t>
            </a:r>
            <a:endParaRPr lang="en-GB" sz="1600" b="1" i="0" u="none" strike="noStrike" cap="none" dirty="0">
              <a:solidFill>
                <a:srgbClr val="000000"/>
              </a:solidFill>
              <a:latin typeface="Helvetica" panose="020B0604020202020204" pitchFamily="34" charset="0"/>
              <a:ea typeface="Arial"/>
              <a:cs typeface="Helvetica" panose="020B0604020202020204" pitchFamily="34" charset="0"/>
              <a:sym typeface="Arial"/>
            </a:endParaRPr>
          </a:p>
          <a:p>
            <a:pPr marL="16328" marR="0" lvl="0" indent="0" algn="l" rtl="0">
              <a:lnSpc>
                <a:spcPct val="100000"/>
              </a:lnSpc>
              <a:spcBef>
                <a:spcPts val="0"/>
              </a:spcBef>
              <a:spcAft>
                <a:spcPts val="0"/>
              </a:spcAft>
              <a:buClr>
                <a:srgbClr val="000000"/>
              </a:buClr>
              <a:buSzPts val="1200"/>
              <a:buFont typeface="Arial"/>
              <a:buNone/>
            </a:pPr>
            <a:r>
              <a:rPr lang="en-GB" sz="1600" b="1" i="0" u="none" strike="noStrike" cap="none" dirty="0">
                <a:solidFill>
                  <a:srgbClr val="000000"/>
                </a:solidFill>
                <a:latin typeface="Helvetica" panose="020B0604020202020204" pitchFamily="34" charset="0"/>
                <a:ea typeface="Arial"/>
                <a:cs typeface="Helvetica" panose="020B0604020202020204" pitchFamily="34" charset="0"/>
                <a:sym typeface="Arial"/>
              </a:rPr>
              <a:t>03 </a:t>
            </a:r>
            <a:r>
              <a:rPr lang="en-US" sz="1600" b="1" dirty="0">
                <a:latin typeface="Helvetica" panose="020B0604020202020204" pitchFamily="34" charset="0"/>
                <a:cs typeface="Helvetica" panose="020B0604020202020204" pitchFamily="34" charset="0"/>
              </a:rPr>
              <a:t>Frameworks for Equity Analysis</a:t>
            </a:r>
            <a:r>
              <a:rPr lang="en-GB" sz="1600" b="1" i="0" u="none" strike="noStrike" cap="none" dirty="0">
                <a:solidFill>
                  <a:srgbClr val="000000"/>
                </a:solidFill>
                <a:latin typeface="Helvetica" panose="020B0604020202020204" pitchFamily="34" charset="0"/>
                <a:ea typeface="Arial"/>
                <a:cs typeface="Helvetica" panose="020B0604020202020204" pitchFamily="34" charset="0"/>
                <a:sym typeface="Arial"/>
              </a:rPr>
              <a:t>............................2</a:t>
            </a:r>
            <a:r>
              <a:rPr lang="en-GB" sz="1600" b="1" dirty="0">
                <a:latin typeface="Helvetica" panose="020B0604020202020204" pitchFamily="34" charset="0"/>
                <a:ea typeface="Arial"/>
                <a:cs typeface="Helvetica" panose="020B0604020202020204" pitchFamily="34" charset="0"/>
                <a:sym typeface="Arial"/>
              </a:rPr>
              <a:t>2</a:t>
            </a:r>
            <a:endParaRPr sz="1600" b="1" i="0" u="none" strike="noStrike" cap="none" dirty="0">
              <a:solidFill>
                <a:srgbClr val="000000"/>
              </a:solidFill>
              <a:latin typeface="Helvetica" panose="020B0604020202020204" pitchFamily="34" charset="0"/>
              <a:ea typeface="Arial"/>
              <a:cs typeface="Helvetica" panose="020B0604020202020204" pitchFamily="34" charset="0"/>
              <a:sym typeface="Arial"/>
            </a:endParaRPr>
          </a:p>
          <a:p>
            <a:pPr marL="141287" marR="7348" lvl="0" algn="l" rtl="0">
              <a:lnSpc>
                <a:spcPct val="100000"/>
              </a:lnSpc>
              <a:spcBef>
                <a:spcPts val="600"/>
              </a:spcBef>
              <a:spcAft>
                <a:spcPts val="0"/>
              </a:spcAft>
              <a:buClr>
                <a:srgbClr val="000000"/>
              </a:buClr>
              <a:buSzPts val="1200"/>
            </a:pPr>
            <a:r>
              <a:rPr lang="en-US" sz="1600" dirty="0">
                <a:latin typeface="Helvetica" panose="020B0604020202020204" pitchFamily="34" charset="0"/>
                <a:cs typeface="Helvetica" panose="020B0604020202020204" pitchFamily="34" charset="0"/>
              </a:rPr>
              <a:t>3.0. Ethical Theories as Policy Lenses.……...</a:t>
            </a:r>
            <a:r>
              <a:rPr lang="en-GB" sz="1600" dirty="0">
                <a:latin typeface="Helvetica" panose="020B0604020202020204" pitchFamily="34" charset="0"/>
                <a:cs typeface="Helvetica" panose="020B0604020202020204" pitchFamily="34" charset="0"/>
              </a:rPr>
              <a:t>..............23</a:t>
            </a:r>
          </a:p>
          <a:p>
            <a:pPr marL="141287" marR="7348">
              <a:spcBef>
                <a:spcPts val="600"/>
              </a:spcBef>
              <a:buSzPts val="1200"/>
            </a:pPr>
            <a:r>
              <a:rPr lang="en-US" sz="1600" dirty="0">
                <a:latin typeface="Helvetica" panose="020B0604020202020204" pitchFamily="34" charset="0"/>
                <a:cs typeface="Helvetica" panose="020B0604020202020204" pitchFamily="34" charset="0"/>
              </a:rPr>
              <a:t>3.1. The Debate…………………………..……………….24</a:t>
            </a:r>
          </a:p>
          <a:p>
            <a:pPr marL="141287" marR="7348">
              <a:spcBef>
                <a:spcPts val="600"/>
              </a:spcBef>
              <a:buSzPts val="1200"/>
            </a:pPr>
            <a:r>
              <a:rPr lang="en-US" sz="1600" dirty="0">
                <a:latin typeface="Helvetica" panose="020B0604020202020204" pitchFamily="34" charset="0"/>
                <a:cs typeface="Helvetica" panose="020B0604020202020204" pitchFamily="34" charset="0"/>
              </a:rPr>
              <a:t>3.2. </a:t>
            </a:r>
            <a:r>
              <a:rPr lang="en-US" sz="1600" dirty="0" err="1">
                <a:latin typeface="Helvetica" panose="020B0604020202020204" pitchFamily="34" charset="0"/>
                <a:cs typeface="Helvetica" panose="020B0604020202020204" pitchFamily="34" charset="0"/>
              </a:rPr>
              <a:t>Rawlsianism</a:t>
            </a:r>
            <a:r>
              <a:rPr lang="en-US" sz="1600" dirty="0">
                <a:latin typeface="Helvetica" panose="020B0604020202020204" pitchFamily="34" charset="0"/>
                <a:cs typeface="Helvetica" panose="020B0604020202020204" pitchFamily="34" charset="0"/>
              </a:rPr>
              <a:t>: Prioritizing the Least Advantaged.…25</a:t>
            </a:r>
          </a:p>
          <a:p>
            <a:pPr marL="141287" marR="7348">
              <a:spcBef>
                <a:spcPts val="600"/>
              </a:spcBef>
              <a:buSzPts val="1200"/>
            </a:pPr>
            <a:r>
              <a:rPr lang="en-US" sz="1600" dirty="0">
                <a:latin typeface="Helvetica" panose="020B0604020202020204" pitchFamily="34" charset="0"/>
                <a:cs typeface="Helvetica" panose="020B0604020202020204" pitchFamily="34" charset="0"/>
              </a:rPr>
              <a:t>3.4. The Capability Approach……….............................27</a:t>
            </a:r>
          </a:p>
          <a:p>
            <a:pPr marL="16328" marR="0" lvl="0" indent="0" algn="l" rtl="0">
              <a:lnSpc>
                <a:spcPct val="100000"/>
              </a:lnSpc>
              <a:spcBef>
                <a:spcPts val="600"/>
              </a:spcBef>
              <a:spcAft>
                <a:spcPts val="0"/>
              </a:spcAft>
              <a:buClr>
                <a:srgbClr val="000000"/>
              </a:buClr>
              <a:buSzPts val="1200"/>
              <a:buFont typeface="Arial"/>
              <a:buNone/>
            </a:pPr>
            <a:r>
              <a:rPr lang="en-GB" sz="1600" b="1" dirty="0">
                <a:latin typeface="Helvetica" panose="020B0604020202020204" pitchFamily="34" charset="0"/>
                <a:cs typeface="Helvetica" panose="020B0604020202020204" pitchFamily="34" charset="0"/>
              </a:rPr>
              <a:t>04</a:t>
            </a:r>
            <a:r>
              <a:rPr lang="en-GB" sz="1600" b="1" i="0" u="none" strike="noStrike" cap="none" dirty="0">
                <a:solidFill>
                  <a:srgbClr val="000000"/>
                </a:solidFill>
                <a:latin typeface="Helvetica" panose="020B0604020202020204" pitchFamily="34" charset="0"/>
                <a:ea typeface="Arial"/>
                <a:cs typeface="Helvetica" panose="020B0604020202020204" pitchFamily="34" charset="0"/>
                <a:sym typeface="Arial"/>
              </a:rPr>
              <a:t> </a:t>
            </a:r>
            <a:r>
              <a:rPr lang="en-US" sz="1600" b="1" dirty="0">
                <a:latin typeface="Helvetica" panose="020B0604020202020204" pitchFamily="34" charset="0"/>
                <a:cs typeface="Helvetica" panose="020B0604020202020204" pitchFamily="34" charset="0"/>
              </a:rPr>
              <a:t>Policy &amp; Practice: Building Equitable Systems</a:t>
            </a:r>
            <a:r>
              <a:rPr lang="en-GB" sz="1600" b="1" i="0" u="none" strike="noStrike" cap="none" dirty="0">
                <a:solidFill>
                  <a:srgbClr val="000000"/>
                </a:solidFill>
                <a:latin typeface="Helvetica" panose="020B0604020202020204" pitchFamily="34" charset="0"/>
                <a:ea typeface="Arial"/>
                <a:cs typeface="Helvetica" panose="020B0604020202020204" pitchFamily="34" charset="0"/>
                <a:sym typeface="Arial"/>
              </a:rPr>
              <a:t>....29</a:t>
            </a:r>
            <a:endParaRPr sz="1600" b="1" i="0" u="none" strike="noStrike" cap="none" dirty="0">
              <a:solidFill>
                <a:srgbClr val="000000"/>
              </a:solidFill>
              <a:latin typeface="Helvetica" panose="020B0604020202020204" pitchFamily="34" charset="0"/>
              <a:ea typeface="Arial"/>
              <a:cs typeface="Helvetica" panose="020B0604020202020204" pitchFamily="34" charset="0"/>
              <a:sym typeface="Arial"/>
            </a:endParaRPr>
          </a:p>
          <a:p>
            <a:pPr marL="141287" marR="7348" lvl="0" algn="l" rtl="0">
              <a:lnSpc>
                <a:spcPct val="100000"/>
              </a:lnSpc>
              <a:spcBef>
                <a:spcPts val="600"/>
              </a:spcBef>
              <a:spcAft>
                <a:spcPts val="0"/>
              </a:spcAft>
              <a:buClr>
                <a:srgbClr val="000000"/>
              </a:buClr>
              <a:buSzPts val="1200"/>
            </a:pPr>
            <a:r>
              <a:rPr lang="en-GB" sz="1600" dirty="0">
                <a:latin typeface="Helvetica" panose="020B0604020202020204" pitchFamily="34" charset="0"/>
                <a:cs typeface="Helvetica" panose="020B0604020202020204" pitchFamily="34" charset="0"/>
              </a:rPr>
              <a:t>4.0. </a:t>
            </a:r>
            <a:r>
              <a:rPr lang="en-US" sz="1600" dirty="0">
                <a:latin typeface="Helvetica" panose="020B0604020202020204" pitchFamily="34" charset="0"/>
                <a:cs typeface="Helvetica" panose="020B0604020202020204" pitchFamily="34" charset="0"/>
              </a:rPr>
              <a:t>Translating Theory into Actionable Dimensions</a:t>
            </a:r>
            <a:r>
              <a:rPr lang="en-GB" sz="1600" b="0" i="0" u="none" strike="noStrike" cap="none" dirty="0">
                <a:solidFill>
                  <a:srgbClr val="000000"/>
                </a:solidFill>
                <a:latin typeface="Helvetica" panose="020B0604020202020204" pitchFamily="34" charset="0"/>
                <a:ea typeface="Arial"/>
                <a:cs typeface="Helvetica" panose="020B0604020202020204" pitchFamily="34" charset="0"/>
                <a:sym typeface="Arial"/>
              </a:rPr>
              <a:t>....30</a:t>
            </a:r>
            <a:endParaRPr sz="1600" dirty="0">
              <a:latin typeface="Helvetica" panose="020B0604020202020204" pitchFamily="34" charset="0"/>
              <a:cs typeface="Helvetica" panose="020B0604020202020204" pitchFamily="34" charset="0"/>
            </a:endParaRPr>
          </a:p>
          <a:p>
            <a:pPr marL="141287" marR="7348" lvl="0" algn="l" rtl="0">
              <a:lnSpc>
                <a:spcPct val="100000"/>
              </a:lnSpc>
              <a:spcBef>
                <a:spcPts val="600"/>
              </a:spcBef>
              <a:spcAft>
                <a:spcPts val="0"/>
              </a:spcAft>
              <a:buClr>
                <a:srgbClr val="000000"/>
              </a:buClr>
              <a:buSzPts val="1200"/>
            </a:pPr>
            <a:r>
              <a:rPr lang="en-GB" sz="1600" dirty="0">
                <a:latin typeface="Helvetica" panose="020B0604020202020204" pitchFamily="34" charset="0"/>
                <a:cs typeface="Helvetica" panose="020B0604020202020204" pitchFamily="34" charset="0"/>
              </a:rPr>
              <a:t>4.1. </a:t>
            </a:r>
            <a:r>
              <a:rPr lang="en-US" sz="1600" dirty="0">
                <a:latin typeface="Helvetica" panose="020B0604020202020204" pitchFamily="34" charset="0"/>
                <a:cs typeface="Helvetica" panose="020B0604020202020204" pitchFamily="34" charset="0"/>
              </a:rPr>
              <a:t>The Policy Cycle………………………….</a:t>
            </a:r>
            <a:r>
              <a:rPr lang="en-GB" sz="1600" b="0" i="0" u="none" strike="noStrike" cap="none" dirty="0">
                <a:solidFill>
                  <a:srgbClr val="000000"/>
                </a:solidFill>
                <a:latin typeface="Helvetica" panose="020B0604020202020204" pitchFamily="34" charset="0"/>
                <a:ea typeface="Arial"/>
                <a:cs typeface="Helvetica" panose="020B0604020202020204" pitchFamily="34" charset="0"/>
                <a:sym typeface="Arial"/>
              </a:rPr>
              <a:t>...............31</a:t>
            </a:r>
            <a:endParaRPr sz="1600" dirty="0">
              <a:latin typeface="Helvetica" panose="020B0604020202020204" pitchFamily="34" charset="0"/>
              <a:cs typeface="Helvetica" panose="020B0604020202020204" pitchFamily="34" charset="0"/>
            </a:endParaRPr>
          </a:p>
          <a:p>
            <a:pPr marL="141287" marR="7348" lvl="0" algn="l" rtl="0">
              <a:lnSpc>
                <a:spcPct val="100000"/>
              </a:lnSpc>
              <a:spcBef>
                <a:spcPts val="600"/>
              </a:spcBef>
              <a:spcAft>
                <a:spcPts val="0"/>
              </a:spcAft>
              <a:buClr>
                <a:srgbClr val="000000"/>
              </a:buClr>
              <a:buSzPts val="1200"/>
            </a:pPr>
            <a:r>
              <a:rPr lang="en-GB" sz="1600" dirty="0">
                <a:latin typeface="Helvetica" panose="020B0604020202020204" pitchFamily="34" charset="0"/>
                <a:cs typeface="Helvetica" panose="020B0604020202020204" pitchFamily="34" charset="0"/>
              </a:rPr>
              <a:t>4.2. </a:t>
            </a:r>
            <a:r>
              <a:rPr lang="en-US" sz="1600" dirty="0">
                <a:latin typeface="Helvetica" panose="020B0604020202020204" pitchFamily="34" charset="0"/>
                <a:cs typeface="Helvetica" panose="020B0604020202020204" pitchFamily="34" charset="0"/>
              </a:rPr>
              <a:t>Policy Tool: Distributional Impact Assessments</a:t>
            </a:r>
            <a:r>
              <a:rPr lang="en-GB" sz="1600" dirty="0">
                <a:latin typeface="Helvetica" panose="020B0604020202020204" pitchFamily="34" charset="0"/>
                <a:cs typeface="Helvetica" panose="020B0604020202020204" pitchFamily="34" charset="0"/>
              </a:rPr>
              <a:t>….32</a:t>
            </a:r>
          </a:p>
          <a:p>
            <a:pPr marL="141287" marR="7348" lvl="0">
              <a:lnSpc>
                <a:spcPct val="100000"/>
              </a:lnSpc>
              <a:spcBef>
                <a:spcPts val="600"/>
              </a:spcBef>
              <a:buClr>
                <a:srgbClr val="000000"/>
              </a:buClr>
              <a:buSzPts val="1200"/>
            </a:pPr>
            <a:r>
              <a:rPr lang="en-GB" sz="1600" dirty="0">
                <a:latin typeface="Helvetica" panose="020B0604020202020204" pitchFamily="34" charset="0"/>
                <a:cs typeface="Helvetica" panose="020B0604020202020204" pitchFamily="34" charset="0"/>
              </a:rPr>
              <a:t>4.4. </a:t>
            </a:r>
            <a:r>
              <a:rPr lang="en-US" sz="1600" dirty="0">
                <a:latin typeface="Helvetica" panose="020B0604020202020204" pitchFamily="34" charset="0"/>
                <a:cs typeface="Helvetica" panose="020B0604020202020204" pitchFamily="34" charset="0"/>
              </a:rPr>
              <a:t>Policy Tool: Inclusive &amp; Participatory Planning..</a:t>
            </a:r>
            <a:r>
              <a:rPr lang="en-GB" sz="1600" dirty="0">
                <a:latin typeface="Helvetica" panose="020B0604020202020204" pitchFamily="34" charset="0"/>
                <a:ea typeface="Arial"/>
                <a:cs typeface="Helvetica" panose="020B0604020202020204" pitchFamily="34" charset="0"/>
                <a:sym typeface="Arial"/>
              </a:rPr>
              <a:t>....34</a:t>
            </a:r>
          </a:p>
          <a:p>
            <a:pPr marL="141287" marR="7348" lvl="0">
              <a:spcBef>
                <a:spcPts val="600"/>
              </a:spcBef>
              <a:buSzPts val="1200"/>
            </a:pPr>
            <a:r>
              <a:rPr lang="en-US" sz="1600" dirty="0">
                <a:latin typeface="Helvetica" panose="020B0604020202020204" pitchFamily="34" charset="0"/>
                <a:cs typeface="Helvetica" panose="020B0604020202020204" pitchFamily="34" charset="0"/>
              </a:rPr>
              <a:t>4.6. From Theory to Practice…………….……………....36</a:t>
            </a:r>
          </a:p>
          <a:p>
            <a:pPr marL="141287" marR="7348" lvl="0">
              <a:spcBef>
                <a:spcPts val="600"/>
              </a:spcBef>
              <a:buSzPts val="1200"/>
            </a:pPr>
            <a:r>
              <a:rPr lang="en-US" sz="1600" dirty="0">
                <a:latin typeface="Helvetica" panose="020B0604020202020204" pitchFamily="34" charset="0"/>
                <a:cs typeface="Helvetica" panose="020B0604020202020204" pitchFamily="34" charset="0"/>
              </a:rPr>
              <a:t>4.7. Case Study 2: The NYC 14th Street Busway.........37</a:t>
            </a:r>
          </a:p>
          <a:p>
            <a:pPr marL="141287" marR="7348" lvl="0">
              <a:spcBef>
                <a:spcPts val="600"/>
              </a:spcBef>
              <a:buSzPts val="1200"/>
            </a:pPr>
            <a:r>
              <a:rPr lang="en-US" sz="1600" dirty="0">
                <a:latin typeface="Helvetica" panose="020B0604020202020204" pitchFamily="34" charset="0"/>
                <a:cs typeface="Helvetica" panose="020B0604020202020204" pitchFamily="34" charset="0"/>
              </a:rPr>
              <a:t>4.8. A Holistic Approach…….……………………..….….38</a:t>
            </a:r>
          </a:p>
          <a:p>
            <a:pPr marL="141287" marR="7348">
              <a:spcBef>
                <a:spcPts val="600"/>
              </a:spcBef>
              <a:buSzPts val="1200"/>
            </a:pPr>
            <a:r>
              <a:rPr lang="en-US" sz="1600" dirty="0">
                <a:latin typeface="Helvetica" panose="020B0604020202020204" pitchFamily="34" charset="0"/>
                <a:cs typeface="Helvetica" panose="020B0604020202020204" pitchFamily="34" charset="0"/>
              </a:rPr>
              <a:t>4.9. Video Discussion: What is Mobility Justice?......….39</a:t>
            </a:r>
          </a:p>
          <a:p>
            <a:pPr marL="141287" marR="7348">
              <a:spcBef>
                <a:spcPts val="600"/>
              </a:spcBef>
              <a:buSzPts val="1200"/>
            </a:pPr>
            <a:endParaRPr lang="en-US" sz="1600" dirty="0">
              <a:latin typeface="Helvetica" panose="020B0604020202020204" pitchFamily="34" charset="0"/>
              <a:cs typeface="Helvetica" panose="020B0604020202020204" pitchFamily="34" charset="0"/>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1649DF-C41C-EBFB-32DE-0FA97B2817DB}"/>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61804A25-A2E7-E63E-6F74-7DFEE8F053A3}"/>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rPr>
              <a:t>Section 04:</a:t>
            </a:r>
          </a:p>
          <a:p>
            <a:pPr algn="ctr"/>
            <a:r>
              <a:rPr lang="en-US" sz="3200" b="1" dirty="0">
                <a:solidFill>
                  <a:schemeClr val="bg1"/>
                </a:solidFill>
              </a:rPr>
              <a:t>Policy &amp; Practice: Building Equitable Systems</a:t>
            </a:r>
          </a:p>
        </p:txBody>
      </p:sp>
    </p:spTree>
    <p:extLst>
      <p:ext uri="{BB962C8B-B14F-4D97-AF65-F5344CB8AC3E}">
        <p14:creationId xmlns:p14="http://schemas.microsoft.com/office/powerpoint/2010/main" val="236071548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C3781C-E040-CBE0-87AF-EF6EF4FBEAD5}"/>
            </a:ext>
          </a:extLst>
        </p:cNvPr>
        <p:cNvGrpSpPr/>
        <p:nvPr/>
      </p:nvGrpSpPr>
      <p:grpSpPr>
        <a:xfrm>
          <a:off x="0" y="0"/>
          <a:ext cx="0" cy="0"/>
          <a:chOff x="0" y="0"/>
          <a:chExt cx="0" cy="0"/>
        </a:xfrm>
      </p:grpSpPr>
      <p:sp>
        <p:nvSpPr>
          <p:cNvPr id="6" name="object 3">
            <a:extLst>
              <a:ext uri="{FF2B5EF4-FFF2-40B4-BE49-F238E27FC236}">
                <a16:creationId xmlns:a16="http://schemas.microsoft.com/office/drawing/2014/main" id="{AE32876D-6652-3D68-161E-242688B66739}"/>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4.0. Translating Theory into Actionable Dimensions</a:t>
            </a:r>
            <a:endParaRPr lang="en-GB" b="1" dirty="0">
              <a:solidFill>
                <a:sysClr val="windowText" lastClr="000000"/>
              </a:solidFill>
              <a:latin typeface="Arial"/>
              <a:cs typeface="Arial"/>
            </a:endParaRPr>
          </a:p>
        </p:txBody>
      </p:sp>
      <p:sp>
        <p:nvSpPr>
          <p:cNvPr id="4" name="Content Placeholder 2">
            <a:extLst>
              <a:ext uri="{FF2B5EF4-FFF2-40B4-BE49-F238E27FC236}">
                <a16:creationId xmlns:a16="http://schemas.microsoft.com/office/drawing/2014/main" id="{8758A40D-0170-A34E-4D16-FF1CB953E4BD}"/>
              </a:ext>
            </a:extLst>
          </p:cNvPr>
          <p:cNvSpPr txBox="1">
            <a:spLocks/>
          </p:cNvSpPr>
          <p:nvPr/>
        </p:nvSpPr>
        <p:spPr>
          <a:xfrm>
            <a:off x="726467" y="1539562"/>
            <a:ext cx="10725152" cy="451036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defRPr/>
            </a:pPr>
            <a:r>
              <a:rPr kumimoji="0" lang="en-US" sz="2000"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To apply these theories, planners evaluate equity across four key dimensions:</a:t>
            </a:r>
          </a:p>
          <a:p>
            <a:pPr marL="914400" lvl="1" indent="-457200">
              <a:lnSpc>
                <a:spcPct val="100000"/>
              </a:lnSpc>
              <a:buFont typeface="+mj-lt"/>
              <a:buAutoNum type="arabicPeriod"/>
              <a:defRPr/>
            </a:pPr>
            <a:r>
              <a:rPr kumimoji="0" lang="en-US" sz="2000" b="1"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Distributional Equity</a:t>
            </a:r>
            <a:r>
              <a:rPr kumimoji="0" lang="en-US" sz="2000"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a:t>
            </a:r>
          </a:p>
          <a:p>
            <a:pPr lvl="2">
              <a:lnSpc>
                <a:spcPct val="100000"/>
              </a:lnSpc>
              <a:buFont typeface="Wingdings" panose="05000000000000000000" pitchFamily="2" charset="2"/>
              <a:buChar char="§"/>
              <a:defRPr/>
            </a:pPr>
            <a:r>
              <a:rPr kumimoji="0" lang="en-US" b="1"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Question</a:t>
            </a:r>
            <a:r>
              <a:rPr kumimoji="0" lang="en-US"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 How are the benefits (e.g., access) and burdens (e.g., pollution) of the transport system distributed among different groups?</a:t>
            </a:r>
          </a:p>
          <a:p>
            <a:pPr marL="914400" lvl="1" indent="-457200">
              <a:lnSpc>
                <a:spcPct val="100000"/>
              </a:lnSpc>
              <a:buFont typeface="+mj-lt"/>
              <a:buAutoNum type="arabicPeriod"/>
              <a:defRPr/>
            </a:pPr>
            <a:r>
              <a:rPr kumimoji="0" lang="en-US" sz="2000" b="1"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Procedural Equity</a:t>
            </a:r>
            <a:r>
              <a:rPr kumimoji="0" lang="en-US" sz="2000"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a:t>
            </a:r>
          </a:p>
          <a:p>
            <a:pPr lvl="2">
              <a:lnSpc>
                <a:spcPct val="100000"/>
              </a:lnSpc>
              <a:buFont typeface="Wingdings" panose="05000000000000000000" pitchFamily="2" charset="2"/>
              <a:buChar char="§"/>
              <a:defRPr/>
            </a:pPr>
            <a:r>
              <a:rPr kumimoji="0" lang="en-US" b="1"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Question</a:t>
            </a:r>
            <a:r>
              <a:rPr kumimoji="0" lang="en-US"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 How inclusive and fair is the planning and decision-making process itself? Are all community voices heard?</a:t>
            </a:r>
          </a:p>
          <a:p>
            <a:pPr marL="914400" lvl="1" indent="-457200">
              <a:lnSpc>
                <a:spcPct val="100000"/>
              </a:lnSpc>
              <a:buFont typeface="+mj-lt"/>
              <a:buAutoNum type="arabicPeriod"/>
              <a:defRPr/>
            </a:pPr>
            <a:r>
              <a:rPr kumimoji="0" lang="en-US" sz="2000" b="1"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Recognitional Equity</a:t>
            </a:r>
            <a:r>
              <a:rPr kumimoji="0" lang="en-US" sz="2000"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a:t>
            </a:r>
          </a:p>
          <a:p>
            <a:pPr lvl="2">
              <a:lnSpc>
                <a:spcPct val="100000"/>
              </a:lnSpc>
              <a:buFont typeface="Wingdings" panose="05000000000000000000" pitchFamily="2" charset="2"/>
              <a:buChar char="§"/>
              <a:defRPr/>
            </a:pPr>
            <a:r>
              <a:rPr kumimoji="0" lang="en-US" b="1"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Question</a:t>
            </a:r>
            <a:r>
              <a:rPr kumimoji="0" lang="en-US"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 Are the unique needs and historical disadvantages of different groups (e.g., women, disabled users) acknowledged in the planning process?</a:t>
            </a:r>
          </a:p>
          <a:p>
            <a:pPr marL="914400" lvl="1" indent="-457200">
              <a:lnSpc>
                <a:spcPct val="100000"/>
              </a:lnSpc>
              <a:buFont typeface="+mj-lt"/>
              <a:buAutoNum type="arabicPeriod"/>
              <a:defRPr/>
            </a:pPr>
            <a:r>
              <a:rPr kumimoji="0" lang="en-US" sz="2000" b="1"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Evaluative Equity</a:t>
            </a:r>
            <a:r>
              <a:rPr kumimoji="0" lang="en-US" sz="2000"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a:t>
            </a:r>
          </a:p>
          <a:p>
            <a:pPr lvl="2">
              <a:lnSpc>
                <a:spcPct val="100000"/>
              </a:lnSpc>
              <a:buFont typeface="Wingdings" panose="05000000000000000000" pitchFamily="2" charset="2"/>
              <a:buChar char="§"/>
              <a:defRPr/>
            </a:pPr>
            <a:r>
              <a:rPr kumimoji="0" lang="en-US" b="1"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Question</a:t>
            </a:r>
            <a:r>
              <a:rPr kumimoji="0" lang="en-US"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 How do we measure and track our progress toward equity goals over time?</a:t>
            </a:r>
          </a:p>
        </p:txBody>
      </p:sp>
      <p:sp>
        <p:nvSpPr>
          <p:cNvPr id="7" name="object 2">
            <a:extLst>
              <a:ext uri="{FF2B5EF4-FFF2-40B4-BE49-F238E27FC236}">
                <a16:creationId xmlns:a16="http://schemas.microsoft.com/office/drawing/2014/main" id="{8536A086-2161-6A24-135C-BBF8C4FF4AC6}"/>
              </a:ext>
            </a:extLst>
          </p:cNvPr>
          <p:cNvSpPr txBox="1">
            <a:spLocks noGrp="1"/>
          </p:cNvSpPr>
          <p:nvPr>
            <p:ph type="title"/>
          </p:nvPr>
        </p:nvSpPr>
        <p:spPr>
          <a:xfrm>
            <a:off x="726468" y="493612"/>
            <a:ext cx="5801923" cy="319328"/>
          </a:xfrm>
          <a:prstGeom prst="rect">
            <a:avLst/>
          </a:prstGeom>
          <a:solidFill>
            <a:srgbClr val="FD001F"/>
          </a:solidFill>
        </p:spPr>
        <p:txBody>
          <a:bodyPr vert="horz" wrap="square" lIns="0" tIns="16329" rIns="0" bIns="0" rtlCol="0" anchor="ctr">
            <a:spAutoFit/>
          </a:bodyPr>
          <a:lstStyle/>
          <a:p>
            <a:pPr marL="22043">
              <a:spcBef>
                <a:spcPts val="129"/>
              </a:spcBef>
            </a:pPr>
            <a:r>
              <a:rPr lang="en-GB" sz="2400" b="1" dirty="0">
                <a:solidFill>
                  <a:schemeClr val="bg1"/>
                </a:solidFill>
              </a:rPr>
              <a:t>04. </a:t>
            </a:r>
            <a:r>
              <a:rPr lang="en-US" sz="2400" b="1" dirty="0">
                <a:solidFill>
                  <a:schemeClr val="bg1"/>
                </a:solidFill>
              </a:rPr>
              <a:t>Policy &amp; Practice: Building Equitable Systems</a:t>
            </a:r>
            <a:endParaRPr lang="en-GB" sz="2400" b="1" dirty="0">
              <a:solidFill>
                <a:schemeClr val="bg1"/>
              </a:solidFill>
            </a:endParaRPr>
          </a:p>
        </p:txBody>
      </p:sp>
    </p:spTree>
    <p:extLst>
      <p:ext uri="{BB962C8B-B14F-4D97-AF65-F5344CB8AC3E}">
        <p14:creationId xmlns:p14="http://schemas.microsoft.com/office/powerpoint/2010/main" val="26014181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F19ABB-E24D-5647-C7E9-F6F59F0CB9FD}"/>
            </a:ext>
          </a:extLst>
        </p:cNvPr>
        <p:cNvGrpSpPr/>
        <p:nvPr/>
      </p:nvGrpSpPr>
      <p:grpSpPr>
        <a:xfrm>
          <a:off x="0" y="0"/>
          <a:ext cx="0" cy="0"/>
          <a:chOff x="0" y="0"/>
          <a:chExt cx="0" cy="0"/>
        </a:xfrm>
      </p:grpSpPr>
      <p:sp>
        <p:nvSpPr>
          <p:cNvPr id="6" name="object 3">
            <a:extLst>
              <a:ext uri="{FF2B5EF4-FFF2-40B4-BE49-F238E27FC236}">
                <a16:creationId xmlns:a16="http://schemas.microsoft.com/office/drawing/2014/main" id="{D64BE00E-2DF5-DF4D-0542-5D33F1A45C44}"/>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4.1. The Policy Cycle: Embedding Equity from the Start</a:t>
            </a:r>
            <a:endParaRPr lang="en-GB" b="1" dirty="0">
              <a:solidFill>
                <a:sysClr val="windowText" lastClr="000000"/>
              </a:solidFill>
              <a:latin typeface="Arial"/>
              <a:cs typeface="Arial"/>
            </a:endParaRPr>
          </a:p>
        </p:txBody>
      </p:sp>
      <p:sp>
        <p:nvSpPr>
          <p:cNvPr id="7" name="object 2">
            <a:extLst>
              <a:ext uri="{FF2B5EF4-FFF2-40B4-BE49-F238E27FC236}">
                <a16:creationId xmlns:a16="http://schemas.microsoft.com/office/drawing/2014/main" id="{2B518265-17CC-24C4-E11E-C4122474A002}"/>
              </a:ext>
            </a:extLst>
          </p:cNvPr>
          <p:cNvSpPr txBox="1">
            <a:spLocks noGrp="1"/>
          </p:cNvSpPr>
          <p:nvPr>
            <p:ph type="title"/>
          </p:nvPr>
        </p:nvSpPr>
        <p:spPr>
          <a:xfrm>
            <a:off x="726468" y="493612"/>
            <a:ext cx="5801923" cy="319328"/>
          </a:xfrm>
          <a:prstGeom prst="rect">
            <a:avLst/>
          </a:prstGeom>
          <a:solidFill>
            <a:srgbClr val="FD001F"/>
          </a:solidFill>
        </p:spPr>
        <p:txBody>
          <a:bodyPr vert="horz" wrap="square" lIns="0" tIns="16329" rIns="0" bIns="0" rtlCol="0" anchor="ctr">
            <a:spAutoFit/>
          </a:bodyPr>
          <a:lstStyle/>
          <a:p>
            <a:pPr marL="22043">
              <a:spcBef>
                <a:spcPts val="129"/>
              </a:spcBef>
            </a:pPr>
            <a:r>
              <a:rPr lang="en-GB" sz="2400" b="1" dirty="0">
                <a:solidFill>
                  <a:schemeClr val="bg1"/>
                </a:solidFill>
              </a:rPr>
              <a:t>04. </a:t>
            </a:r>
            <a:r>
              <a:rPr lang="en-US" sz="2400" b="1" dirty="0">
                <a:solidFill>
                  <a:schemeClr val="bg1"/>
                </a:solidFill>
              </a:rPr>
              <a:t>Policy &amp; Practice: Building Equitable Systems</a:t>
            </a:r>
            <a:endParaRPr lang="en-GB" sz="2400" b="1" dirty="0">
              <a:solidFill>
                <a:schemeClr val="bg1"/>
              </a:solidFill>
            </a:endParaRPr>
          </a:p>
        </p:txBody>
      </p:sp>
      <p:sp>
        <p:nvSpPr>
          <p:cNvPr id="2" name="Content Placeholder 2">
            <a:extLst>
              <a:ext uri="{FF2B5EF4-FFF2-40B4-BE49-F238E27FC236}">
                <a16:creationId xmlns:a16="http://schemas.microsoft.com/office/drawing/2014/main" id="{17C99214-E0CC-469E-76E8-C70DF013C9E3}"/>
              </a:ext>
            </a:extLst>
          </p:cNvPr>
          <p:cNvSpPr txBox="1">
            <a:spLocks/>
          </p:cNvSpPr>
          <p:nvPr/>
        </p:nvSpPr>
        <p:spPr>
          <a:xfrm>
            <a:off x="726467" y="1539564"/>
            <a:ext cx="10725152" cy="1299330"/>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defRPr/>
            </a:pPr>
            <a:r>
              <a:rPr kumimoji="0" lang="en-US" sz="1800" i="0" u="none" strike="noStrike" kern="1200" cap="none" spc="0" normalizeH="0" baseline="0" noProof="0" dirty="0">
                <a:ln>
                  <a:noFill/>
                </a:ln>
                <a:solidFill>
                  <a:sysClr val="windowText" lastClr="000000"/>
                </a:solidFill>
                <a:effectLst/>
                <a:uLnTx/>
                <a:uFillTx/>
                <a:cs typeface="Helvetica" panose="020B0604020202020204" pitchFamily="34" charset="0"/>
              </a:rPr>
              <a:t>To be effective, equity must be a core objective during all phases of policy development, not an afterthought.</a:t>
            </a:r>
          </a:p>
          <a:p>
            <a:pPr marL="0" indent="0">
              <a:buNone/>
              <a:defRPr/>
            </a:pPr>
            <a:r>
              <a:rPr kumimoji="0" lang="en-US" sz="1800" b="1" i="0" u="none" strike="noStrike" kern="1200" cap="none" spc="0" normalizeH="0" baseline="0" noProof="0" dirty="0">
                <a:ln>
                  <a:noFill/>
                </a:ln>
                <a:solidFill>
                  <a:sysClr val="windowText" lastClr="000000"/>
                </a:solidFill>
                <a:effectLst/>
                <a:uLnTx/>
                <a:uFillTx/>
                <a:cs typeface="Helvetica" panose="020B0604020202020204" pitchFamily="34" charset="0"/>
              </a:rPr>
              <a:t>An Integrated Equity Policy Cycle</a:t>
            </a:r>
            <a:r>
              <a:rPr kumimoji="0" lang="en-US" sz="1800" i="0" u="none" strike="noStrike" kern="1200" cap="none" spc="0" normalizeH="0" baseline="0" noProof="0" dirty="0">
                <a:ln>
                  <a:noFill/>
                </a:ln>
                <a:solidFill>
                  <a:sysClr val="windowText" lastClr="000000"/>
                </a:solidFill>
                <a:effectLst/>
                <a:uLnTx/>
                <a:uFillTx/>
                <a:cs typeface="Helvetica" panose="020B0604020202020204" pitchFamily="34" charset="0"/>
              </a:rPr>
              <a:t>:</a:t>
            </a:r>
          </a:p>
          <a:p>
            <a:pPr lvl="1">
              <a:buFont typeface="Wingdings" panose="05000000000000000000" pitchFamily="2" charset="2"/>
              <a:buChar char="§"/>
              <a:defRPr/>
            </a:pPr>
            <a:r>
              <a:rPr kumimoji="0" lang="en-US" sz="1800" i="0" u="none" strike="noStrike" kern="1200" cap="none" spc="0" normalizeH="0" baseline="0" noProof="0" dirty="0">
                <a:ln>
                  <a:noFill/>
                </a:ln>
                <a:solidFill>
                  <a:sysClr val="windowText" lastClr="000000"/>
                </a:solidFill>
                <a:effectLst/>
                <a:uLnTx/>
                <a:uFillTx/>
                <a:cs typeface="Helvetica" panose="020B0604020202020204" pitchFamily="34" charset="0"/>
              </a:rPr>
              <a:t>Key Idea: Equity checks, and community engagement must be embedded at every single step.</a:t>
            </a:r>
          </a:p>
        </p:txBody>
      </p:sp>
      <p:grpSp>
        <p:nvGrpSpPr>
          <p:cNvPr id="86" name="Group 85">
            <a:extLst>
              <a:ext uri="{FF2B5EF4-FFF2-40B4-BE49-F238E27FC236}">
                <a16:creationId xmlns:a16="http://schemas.microsoft.com/office/drawing/2014/main" id="{28E6E03A-5B22-4610-0B4F-2BCC67BEEED8}"/>
              </a:ext>
            </a:extLst>
          </p:cNvPr>
          <p:cNvGrpSpPr/>
          <p:nvPr/>
        </p:nvGrpSpPr>
        <p:grpSpPr>
          <a:xfrm>
            <a:off x="1130374" y="2882746"/>
            <a:ext cx="10219150" cy="3352398"/>
            <a:chOff x="1130374" y="2882746"/>
            <a:chExt cx="10219150" cy="3352398"/>
          </a:xfrm>
        </p:grpSpPr>
        <p:sp>
          <p:nvSpPr>
            <p:cNvPr id="3" name="TextBox 2">
              <a:extLst>
                <a:ext uri="{FF2B5EF4-FFF2-40B4-BE49-F238E27FC236}">
                  <a16:creationId xmlns:a16="http://schemas.microsoft.com/office/drawing/2014/main" id="{DE501561-4D47-375B-C3F5-156605C26E6E}"/>
                </a:ext>
              </a:extLst>
            </p:cNvPr>
            <p:cNvSpPr txBox="1"/>
            <p:nvPr/>
          </p:nvSpPr>
          <p:spPr>
            <a:xfrm>
              <a:off x="1130374" y="3429000"/>
              <a:ext cx="1967078" cy="1200329"/>
            </a:xfrm>
            <a:prstGeom prst="rect">
              <a:avLst/>
            </a:prstGeom>
            <a:solidFill>
              <a:srgbClr val="FFFFFF"/>
            </a:solidFill>
            <a:ln w="12700" cap="flat">
              <a:solidFill>
                <a:schemeClr val="tx1"/>
              </a:solidFill>
              <a:miter lim="400000"/>
            </a:ln>
            <a:effectLst/>
            <a:sp3d/>
          </p:spPr>
          <p:style>
            <a:lnRef idx="0">
              <a:scrgbClr r="0" g="0" b="0"/>
            </a:lnRef>
            <a:fillRef idx="0">
              <a:scrgbClr r="0" g="0" b="0"/>
            </a:fillRef>
            <a:effectRef idx="0">
              <a:scrgbClr r="0" g="0" b="0"/>
            </a:effectRef>
            <a:fontRef idx="none"/>
          </p:style>
          <p:txBody>
            <a:bodyPr wrap="square">
              <a:spAutoFit/>
            </a:bodyPr>
            <a:lstStyle/>
            <a:p>
              <a:pPr>
                <a:lnSpc>
                  <a:spcPct val="100000"/>
                </a:lnSpc>
                <a:spcBef>
                  <a:spcPts val="0"/>
                </a:spcBef>
              </a:pPr>
              <a:r>
                <a:rPr lang="en-US" sz="1200" b="1" dirty="0"/>
                <a:t>Problem Identification</a:t>
              </a:r>
            </a:p>
            <a:p>
              <a:pPr>
                <a:lnSpc>
                  <a:spcPct val="100000"/>
                </a:lnSpc>
                <a:spcBef>
                  <a:spcPts val="0"/>
                </a:spcBef>
              </a:pPr>
              <a:r>
                <a:rPr lang="en-US" sz="1200" b="1" dirty="0"/>
                <a:t>Equity Check</a:t>
              </a:r>
              <a:r>
                <a:rPr lang="en-US" sz="1200" dirty="0"/>
                <a:t>: Engage marginalized communities</a:t>
              </a:r>
            </a:p>
            <a:p>
              <a:pPr>
                <a:lnSpc>
                  <a:spcPct val="100000"/>
                </a:lnSpc>
                <a:spcBef>
                  <a:spcPts val="0"/>
                </a:spcBef>
              </a:pPr>
              <a:r>
                <a:rPr lang="en-US" sz="1200" b="1" dirty="0"/>
                <a:t>Example</a:t>
              </a:r>
              <a:r>
                <a:rPr lang="en-US" sz="1200" dirty="0"/>
                <a:t>: Portland's community-led transit surveys</a:t>
              </a:r>
              <a:endParaRPr lang="en-AT" sz="1200" dirty="0"/>
            </a:p>
          </p:txBody>
        </p:sp>
        <p:sp>
          <p:nvSpPr>
            <p:cNvPr id="5" name="TextBox 4">
              <a:extLst>
                <a:ext uri="{FF2B5EF4-FFF2-40B4-BE49-F238E27FC236}">
                  <a16:creationId xmlns:a16="http://schemas.microsoft.com/office/drawing/2014/main" id="{F134351F-FA63-CC3D-F610-D685842BDDE3}"/>
                </a:ext>
              </a:extLst>
            </p:cNvPr>
            <p:cNvSpPr txBox="1"/>
            <p:nvPr/>
          </p:nvSpPr>
          <p:spPr>
            <a:xfrm>
              <a:off x="1130374" y="4855545"/>
              <a:ext cx="1729654" cy="1015663"/>
            </a:xfrm>
            <a:prstGeom prst="rect">
              <a:avLst/>
            </a:prstGeom>
            <a:solidFill>
              <a:srgbClr val="FFFFFF"/>
            </a:solidFill>
            <a:ln w="12700" cap="flat">
              <a:solidFill>
                <a:schemeClr val="tx1"/>
              </a:solidFill>
              <a:miter lim="400000"/>
            </a:ln>
            <a:effectLst/>
            <a:sp3d/>
          </p:spPr>
          <p:style>
            <a:lnRef idx="0">
              <a:scrgbClr r="0" g="0" b="0"/>
            </a:lnRef>
            <a:fillRef idx="0">
              <a:scrgbClr r="0" g="0" b="0"/>
            </a:fillRef>
            <a:effectRef idx="0">
              <a:scrgbClr r="0" g="0" b="0"/>
            </a:effectRef>
            <a:fontRef idx="none"/>
          </p:style>
          <p:txBody>
            <a:bodyPr wrap="square">
              <a:spAutoFit/>
            </a:bodyPr>
            <a:lstStyle/>
            <a:p>
              <a:pPr>
                <a:lnSpc>
                  <a:spcPct val="100000"/>
                </a:lnSpc>
                <a:spcBef>
                  <a:spcPts val="0"/>
                </a:spcBef>
              </a:pPr>
              <a:r>
                <a:rPr lang="en-US" sz="1200" b="1" dirty="0"/>
                <a:t>Research &amp; Data</a:t>
              </a:r>
            </a:p>
            <a:p>
              <a:pPr>
                <a:lnSpc>
                  <a:spcPct val="100000"/>
                </a:lnSpc>
                <a:spcBef>
                  <a:spcPts val="0"/>
                </a:spcBef>
              </a:pPr>
              <a:r>
                <a:rPr lang="en-US" sz="1200" b="1" dirty="0"/>
                <a:t>Equity Check</a:t>
              </a:r>
              <a:r>
                <a:rPr lang="en-US" sz="1200" dirty="0"/>
                <a:t>: Use equity indicators</a:t>
              </a:r>
            </a:p>
            <a:p>
              <a:pPr>
                <a:lnSpc>
                  <a:spcPct val="100000"/>
                </a:lnSpc>
                <a:spcBef>
                  <a:spcPts val="0"/>
                </a:spcBef>
              </a:pPr>
              <a:r>
                <a:rPr lang="en-US" sz="1200" b="1" dirty="0"/>
                <a:t>Example</a:t>
              </a:r>
              <a:r>
                <a:rPr lang="en-US" sz="1200" dirty="0"/>
                <a:t>: Boston's journey-based analysis</a:t>
              </a:r>
              <a:endParaRPr lang="en-AT" sz="1200" dirty="0"/>
            </a:p>
          </p:txBody>
        </p:sp>
        <p:sp>
          <p:nvSpPr>
            <p:cNvPr id="8" name="TextBox 7">
              <a:extLst>
                <a:ext uri="{FF2B5EF4-FFF2-40B4-BE49-F238E27FC236}">
                  <a16:creationId xmlns:a16="http://schemas.microsoft.com/office/drawing/2014/main" id="{A51B7036-FBCC-33A0-9672-EA97D8C5F17E}"/>
                </a:ext>
              </a:extLst>
            </p:cNvPr>
            <p:cNvSpPr txBox="1"/>
            <p:nvPr/>
          </p:nvSpPr>
          <p:spPr>
            <a:xfrm>
              <a:off x="9180129" y="3284826"/>
              <a:ext cx="2169395" cy="1015663"/>
            </a:xfrm>
            <a:prstGeom prst="rect">
              <a:avLst/>
            </a:prstGeom>
            <a:solidFill>
              <a:srgbClr val="FFFFFF"/>
            </a:solidFill>
            <a:ln w="12700" cap="flat">
              <a:solidFill>
                <a:schemeClr val="tx1"/>
              </a:solidFill>
              <a:miter lim="400000"/>
            </a:ln>
            <a:effectLst/>
            <a:sp3d/>
          </p:spPr>
          <p:style>
            <a:lnRef idx="0">
              <a:scrgbClr r="0" g="0" b="0"/>
            </a:lnRef>
            <a:fillRef idx="0">
              <a:scrgbClr r="0" g="0" b="0"/>
            </a:fillRef>
            <a:effectRef idx="0">
              <a:scrgbClr r="0" g="0" b="0"/>
            </a:effectRef>
            <a:fontRef idx="none"/>
          </p:style>
          <p:txBody>
            <a:bodyPr wrap="square">
              <a:spAutoFit/>
            </a:bodyPr>
            <a:lstStyle/>
            <a:p>
              <a:pPr>
                <a:lnSpc>
                  <a:spcPct val="100000"/>
                </a:lnSpc>
                <a:spcBef>
                  <a:spcPts val="0"/>
                </a:spcBef>
              </a:pPr>
              <a:r>
                <a:rPr lang="en-US" sz="1200" b="1" dirty="0"/>
                <a:t>Monitor &amp; Evaluate</a:t>
              </a:r>
            </a:p>
            <a:p>
              <a:pPr>
                <a:lnSpc>
                  <a:spcPct val="100000"/>
                </a:lnSpc>
                <a:spcBef>
                  <a:spcPts val="0"/>
                </a:spcBef>
              </a:pPr>
              <a:r>
                <a:rPr lang="en-US" sz="1200" b="1" dirty="0"/>
                <a:t>Equity Check</a:t>
              </a:r>
              <a:r>
                <a:rPr lang="en-US" sz="1200" dirty="0"/>
                <a:t>: Audit outcomes</a:t>
              </a:r>
            </a:p>
            <a:p>
              <a:pPr>
                <a:lnSpc>
                  <a:spcPct val="100000"/>
                </a:lnSpc>
                <a:spcBef>
                  <a:spcPts val="0"/>
                </a:spcBef>
              </a:pPr>
              <a:r>
                <a:rPr lang="en-US" sz="1200" b="1" dirty="0"/>
                <a:t>Example</a:t>
              </a:r>
              <a:r>
                <a:rPr lang="en-US" sz="1200" dirty="0"/>
                <a:t>: NYC MTA dashboard</a:t>
              </a:r>
              <a:endParaRPr lang="en-AT" sz="1200" dirty="0"/>
            </a:p>
          </p:txBody>
        </p:sp>
        <p:sp>
          <p:nvSpPr>
            <p:cNvPr id="9" name="TextBox 8">
              <a:extLst>
                <a:ext uri="{FF2B5EF4-FFF2-40B4-BE49-F238E27FC236}">
                  <a16:creationId xmlns:a16="http://schemas.microsoft.com/office/drawing/2014/main" id="{EC3674D7-B077-2D56-6DF1-43BC9492C616}"/>
                </a:ext>
              </a:extLst>
            </p:cNvPr>
            <p:cNvSpPr txBox="1"/>
            <p:nvPr/>
          </p:nvSpPr>
          <p:spPr>
            <a:xfrm>
              <a:off x="6250653" y="2882746"/>
              <a:ext cx="2169397" cy="537006"/>
            </a:xfrm>
            <a:prstGeom prst="rect">
              <a:avLst/>
            </a:prstGeom>
            <a:solidFill>
              <a:srgbClr val="FFFFFF"/>
            </a:solidFill>
            <a:ln w="12700" cap="flat">
              <a:solidFill>
                <a:schemeClr val="tx1"/>
              </a:solidFill>
              <a:miter lim="400000"/>
            </a:ln>
            <a:effectLst/>
            <a:sp3d/>
          </p:spPr>
          <p:style>
            <a:lnRef idx="0">
              <a:scrgbClr r="0" g="0" b="0"/>
            </a:lnRef>
            <a:fillRef idx="0">
              <a:scrgbClr r="0" g="0" b="0"/>
            </a:fillRef>
            <a:effectRef idx="0">
              <a:scrgbClr r="0" g="0" b="0"/>
            </a:effectRef>
            <a:fontRef idx="none"/>
          </p:style>
          <p:txBody>
            <a:bodyPr wrap="square">
              <a:spAutoFit/>
            </a:bodyPr>
            <a:lstStyle/>
            <a:p>
              <a:pPr algn="ctr"/>
              <a:r>
                <a:rPr lang="en-US" sz="1600" dirty="0"/>
                <a:t>End: Enhanced Quality of Life</a:t>
              </a:r>
              <a:endParaRPr lang="en-AT" sz="1600" dirty="0"/>
            </a:p>
          </p:txBody>
        </p:sp>
        <p:sp>
          <p:nvSpPr>
            <p:cNvPr id="10" name="TextBox 9">
              <a:extLst>
                <a:ext uri="{FF2B5EF4-FFF2-40B4-BE49-F238E27FC236}">
                  <a16:creationId xmlns:a16="http://schemas.microsoft.com/office/drawing/2014/main" id="{BC39EC7E-BBED-9363-5FA2-8EF3B1B05EB0}"/>
                </a:ext>
              </a:extLst>
            </p:cNvPr>
            <p:cNvSpPr txBox="1"/>
            <p:nvPr/>
          </p:nvSpPr>
          <p:spPr>
            <a:xfrm>
              <a:off x="6096000" y="4990738"/>
              <a:ext cx="1992111" cy="1015663"/>
            </a:xfrm>
            <a:prstGeom prst="rect">
              <a:avLst/>
            </a:prstGeom>
            <a:solidFill>
              <a:srgbClr val="FFFFFF"/>
            </a:solidFill>
            <a:ln w="12700" cap="flat">
              <a:solidFill>
                <a:schemeClr val="tx1"/>
              </a:solidFill>
              <a:miter lim="400000"/>
            </a:ln>
            <a:effectLst/>
            <a:sp3d/>
          </p:spPr>
          <p:style>
            <a:lnRef idx="0">
              <a:scrgbClr r="0" g="0" b="0"/>
            </a:lnRef>
            <a:fillRef idx="0">
              <a:scrgbClr r="0" g="0" b="0"/>
            </a:fillRef>
            <a:effectRef idx="0">
              <a:scrgbClr r="0" g="0" b="0"/>
            </a:effectRef>
            <a:fontRef idx="none"/>
          </p:style>
          <p:txBody>
            <a:bodyPr wrap="square">
              <a:spAutoFit/>
            </a:bodyPr>
            <a:lstStyle/>
            <a:p>
              <a:pPr>
                <a:lnSpc>
                  <a:spcPct val="100000"/>
                </a:lnSpc>
                <a:spcBef>
                  <a:spcPts val="0"/>
                </a:spcBef>
              </a:pPr>
              <a:r>
                <a:rPr lang="en-US" sz="1200" b="1" dirty="0"/>
                <a:t>Impact Assessment</a:t>
              </a:r>
            </a:p>
            <a:p>
              <a:pPr>
                <a:lnSpc>
                  <a:spcPct val="100000"/>
                </a:lnSpc>
                <a:spcBef>
                  <a:spcPts val="0"/>
                </a:spcBef>
              </a:pPr>
              <a:r>
                <a:rPr lang="en-US" sz="1200" b="1" dirty="0"/>
                <a:t>Equity Check</a:t>
              </a:r>
              <a:r>
                <a:rPr lang="en-US" sz="1200" dirty="0"/>
                <a:t>: Distributional analysis</a:t>
              </a:r>
            </a:p>
            <a:p>
              <a:pPr>
                <a:lnSpc>
                  <a:spcPct val="100000"/>
                </a:lnSpc>
                <a:spcBef>
                  <a:spcPts val="0"/>
                </a:spcBef>
              </a:pPr>
              <a:r>
                <a:rPr lang="en-US" sz="1200" b="1" dirty="0"/>
                <a:t>Example</a:t>
              </a:r>
              <a:r>
                <a:rPr lang="en-US" sz="1200" dirty="0"/>
                <a:t>: Minneapolis Framework</a:t>
              </a:r>
              <a:endParaRPr lang="en-AT" sz="1200" dirty="0"/>
            </a:p>
          </p:txBody>
        </p:sp>
        <p:sp>
          <p:nvSpPr>
            <p:cNvPr id="11" name="TextBox 10">
              <a:extLst>
                <a:ext uri="{FF2B5EF4-FFF2-40B4-BE49-F238E27FC236}">
                  <a16:creationId xmlns:a16="http://schemas.microsoft.com/office/drawing/2014/main" id="{938E96E0-C763-CEDB-0A9D-1E27E375E811}"/>
                </a:ext>
              </a:extLst>
            </p:cNvPr>
            <p:cNvSpPr txBox="1"/>
            <p:nvPr/>
          </p:nvSpPr>
          <p:spPr>
            <a:xfrm>
              <a:off x="9044074" y="5404147"/>
              <a:ext cx="2305450" cy="830997"/>
            </a:xfrm>
            <a:prstGeom prst="rect">
              <a:avLst/>
            </a:prstGeom>
            <a:solidFill>
              <a:srgbClr val="FFFFFF"/>
            </a:solidFill>
            <a:ln w="12700" cap="flat">
              <a:solidFill>
                <a:schemeClr val="tx1"/>
              </a:solidFill>
              <a:miter lim="400000"/>
            </a:ln>
            <a:effectLst/>
            <a:sp3d/>
          </p:spPr>
          <p:style>
            <a:lnRef idx="0">
              <a:scrgbClr r="0" g="0" b="0"/>
            </a:lnRef>
            <a:fillRef idx="0">
              <a:scrgbClr r="0" g="0" b="0"/>
            </a:fillRef>
            <a:effectRef idx="0">
              <a:scrgbClr r="0" g="0" b="0"/>
            </a:effectRef>
            <a:fontRef idx="none"/>
          </p:style>
          <p:txBody>
            <a:bodyPr wrap="square">
              <a:spAutoFit/>
            </a:bodyPr>
            <a:lstStyle/>
            <a:p>
              <a:pPr>
                <a:lnSpc>
                  <a:spcPct val="100000"/>
                </a:lnSpc>
                <a:spcBef>
                  <a:spcPts val="0"/>
                </a:spcBef>
              </a:pPr>
              <a:r>
                <a:rPr lang="en-US" sz="1200" b="1" dirty="0"/>
                <a:t>Key Equity Tools:</a:t>
              </a:r>
            </a:p>
            <a:p>
              <a:pPr>
                <a:lnSpc>
                  <a:spcPct val="100000"/>
                </a:lnSpc>
                <a:spcBef>
                  <a:spcPts val="0"/>
                </a:spcBef>
              </a:pPr>
              <a:r>
                <a:rPr lang="en-US" sz="1200" dirty="0"/>
                <a:t>→ Distributional analysis</a:t>
              </a:r>
            </a:p>
            <a:p>
              <a:pPr>
                <a:lnSpc>
                  <a:spcPct val="100000"/>
                </a:lnSpc>
                <a:spcBef>
                  <a:spcPts val="0"/>
                </a:spcBef>
              </a:pPr>
              <a:r>
                <a:rPr lang="en-US" sz="1200" dirty="0"/>
                <a:t>→ Equity impact assessments</a:t>
              </a:r>
            </a:p>
            <a:p>
              <a:pPr>
                <a:lnSpc>
                  <a:spcPct val="100000"/>
                </a:lnSpc>
                <a:spcBef>
                  <a:spcPts val="0"/>
                </a:spcBef>
              </a:pPr>
              <a:r>
                <a:rPr lang="en-US" sz="1200" dirty="0"/>
                <a:t>→ Participatory budgeting</a:t>
              </a:r>
              <a:endParaRPr lang="en-AT" sz="1200" dirty="0"/>
            </a:p>
          </p:txBody>
        </p:sp>
        <p:sp>
          <p:nvSpPr>
            <p:cNvPr id="12" name="TextBox 11">
              <a:extLst>
                <a:ext uri="{FF2B5EF4-FFF2-40B4-BE49-F238E27FC236}">
                  <a16:creationId xmlns:a16="http://schemas.microsoft.com/office/drawing/2014/main" id="{2ED71B23-A1C6-2AA7-B772-56AB710FD43E}"/>
                </a:ext>
              </a:extLst>
            </p:cNvPr>
            <p:cNvSpPr txBox="1"/>
            <p:nvPr/>
          </p:nvSpPr>
          <p:spPr>
            <a:xfrm>
              <a:off x="3312470" y="5083072"/>
              <a:ext cx="2305450" cy="830997"/>
            </a:xfrm>
            <a:prstGeom prst="rect">
              <a:avLst/>
            </a:prstGeom>
            <a:solidFill>
              <a:srgbClr val="FFFFFF"/>
            </a:solidFill>
            <a:ln w="12700" cap="flat">
              <a:solidFill>
                <a:schemeClr val="tx1"/>
              </a:solidFill>
              <a:miter lim="400000"/>
            </a:ln>
            <a:effectLst/>
            <a:sp3d/>
          </p:spPr>
          <p:style>
            <a:lnRef idx="0">
              <a:scrgbClr r="0" g="0" b="0"/>
            </a:lnRef>
            <a:fillRef idx="0">
              <a:scrgbClr r="0" g="0" b="0"/>
            </a:fillRef>
            <a:effectRef idx="0">
              <a:scrgbClr r="0" g="0" b="0"/>
            </a:effectRef>
            <a:fontRef idx="none"/>
          </p:style>
          <p:txBody>
            <a:bodyPr wrap="square">
              <a:spAutoFit/>
            </a:bodyPr>
            <a:lstStyle/>
            <a:p>
              <a:pPr>
                <a:lnSpc>
                  <a:spcPct val="100000"/>
                </a:lnSpc>
                <a:spcBef>
                  <a:spcPts val="0"/>
                </a:spcBef>
              </a:pPr>
              <a:r>
                <a:rPr lang="en-US" sz="1200" b="1" dirty="0"/>
                <a:t>Policy Design</a:t>
              </a:r>
            </a:p>
            <a:p>
              <a:pPr>
                <a:lnSpc>
                  <a:spcPct val="100000"/>
                </a:lnSpc>
                <a:spcBef>
                  <a:spcPts val="0"/>
                </a:spcBef>
              </a:pPr>
              <a:r>
                <a:rPr lang="en-US" sz="1200" b="1" dirty="0"/>
                <a:t>Equity Check</a:t>
              </a:r>
              <a:r>
                <a:rPr lang="en-US" sz="1200" dirty="0"/>
                <a:t>: Apply Difference Principle</a:t>
              </a:r>
            </a:p>
            <a:p>
              <a:pPr>
                <a:lnSpc>
                  <a:spcPct val="100000"/>
                </a:lnSpc>
                <a:spcBef>
                  <a:spcPts val="0"/>
                </a:spcBef>
              </a:pPr>
              <a:r>
                <a:rPr lang="en-US" sz="1200" b="1" dirty="0"/>
                <a:t>Example</a:t>
              </a:r>
              <a:r>
                <a:rPr lang="en-US" sz="1200" dirty="0"/>
                <a:t>: Chicago's SAMS</a:t>
              </a:r>
              <a:endParaRPr lang="en-AT" sz="1200" dirty="0"/>
            </a:p>
          </p:txBody>
        </p:sp>
        <p:cxnSp>
          <p:nvCxnSpPr>
            <p:cNvPr id="13" name="Connector: Elbow 12">
              <a:extLst>
                <a:ext uri="{FF2B5EF4-FFF2-40B4-BE49-F238E27FC236}">
                  <a16:creationId xmlns:a16="http://schemas.microsoft.com/office/drawing/2014/main" id="{5BF3AACD-641E-4541-DCCC-031F886C3DAD}"/>
                </a:ext>
              </a:extLst>
            </p:cNvPr>
            <p:cNvCxnSpPr>
              <a:cxnSpLocks/>
              <a:stCxn id="5" idx="3"/>
              <a:endCxn id="12" idx="1"/>
            </p:cNvCxnSpPr>
            <p:nvPr/>
          </p:nvCxnSpPr>
          <p:spPr>
            <a:xfrm>
              <a:off x="2860028" y="5363377"/>
              <a:ext cx="452442" cy="135194"/>
            </a:xfrm>
            <a:prstGeom prst="bentConnector3">
              <a:avLst>
                <a:gd name="adj1" fmla="val 50000"/>
              </a:avLst>
            </a:prstGeom>
            <a:noFill/>
            <a:ln w="25400" cap="flat">
              <a:solidFill>
                <a:srgbClr val="000000"/>
              </a:solidFill>
              <a:prstDash val="solid"/>
              <a:miter lim="400000"/>
              <a:tailEnd type="triangle"/>
            </a:ln>
            <a:effectLst/>
            <a:sp3d/>
          </p:spPr>
          <p:style>
            <a:lnRef idx="0">
              <a:scrgbClr r="0" g="0" b="0"/>
            </a:lnRef>
            <a:fillRef idx="0">
              <a:scrgbClr r="0" g="0" b="0"/>
            </a:fillRef>
            <a:effectRef idx="0">
              <a:scrgbClr r="0" g="0" b="0"/>
            </a:effectRef>
            <a:fontRef idx="none"/>
          </p:style>
        </p:cxnSp>
        <p:cxnSp>
          <p:nvCxnSpPr>
            <p:cNvPr id="14" name="Connector: Elbow 13">
              <a:extLst>
                <a:ext uri="{FF2B5EF4-FFF2-40B4-BE49-F238E27FC236}">
                  <a16:creationId xmlns:a16="http://schemas.microsoft.com/office/drawing/2014/main" id="{360C9E53-73F3-20D7-4AE9-B0DBDE10D5C6}"/>
                </a:ext>
              </a:extLst>
            </p:cNvPr>
            <p:cNvCxnSpPr>
              <a:cxnSpLocks/>
              <a:stCxn id="3" idx="1"/>
              <a:endCxn id="5" idx="1"/>
            </p:cNvCxnSpPr>
            <p:nvPr/>
          </p:nvCxnSpPr>
          <p:spPr>
            <a:xfrm rot="10800000" flipV="1">
              <a:off x="1130374" y="4029165"/>
              <a:ext cx="12700" cy="1334212"/>
            </a:xfrm>
            <a:prstGeom prst="bentConnector3">
              <a:avLst>
                <a:gd name="adj1" fmla="val 1800000"/>
              </a:avLst>
            </a:prstGeom>
            <a:noFill/>
            <a:ln w="25400" cap="flat">
              <a:solidFill>
                <a:srgbClr val="000000"/>
              </a:solidFill>
              <a:prstDash val="solid"/>
              <a:miter lim="400000"/>
              <a:tailEnd type="triangle"/>
            </a:ln>
            <a:effectLst/>
            <a:sp3d/>
          </p:spPr>
          <p:style>
            <a:lnRef idx="0">
              <a:scrgbClr r="0" g="0" b="0"/>
            </a:lnRef>
            <a:fillRef idx="0">
              <a:scrgbClr r="0" g="0" b="0"/>
            </a:fillRef>
            <a:effectRef idx="0">
              <a:scrgbClr r="0" g="0" b="0"/>
            </a:effectRef>
            <a:fontRef idx="none"/>
          </p:style>
        </p:cxnSp>
        <p:cxnSp>
          <p:nvCxnSpPr>
            <p:cNvPr id="15" name="Straight Arrow Connector 14">
              <a:extLst>
                <a:ext uri="{FF2B5EF4-FFF2-40B4-BE49-F238E27FC236}">
                  <a16:creationId xmlns:a16="http://schemas.microsoft.com/office/drawing/2014/main" id="{06F8EE52-965C-E319-D906-38F254CAE780}"/>
                </a:ext>
              </a:extLst>
            </p:cNvPr>
            <p:cNvCxnSpPr>
              <a:cxnSpLocks/>
              <a:stCxn id="12" idx="3"/>
              <a:endCxn id="10" idx="1"/>
            </p:cNvCxnSpPr>
            <p:nvPr/>
          </p:nvCxnSpPr>
          <p:spPr>
            <a:xfrm flipV="1">
              <a:off x="5617920" y="5498570"/>
              <a:ext cx="478080" cy="1"/>
            </a:xfrm>
            <a:prstGeom prst="straightConnector1">
              <a:avLst/>
            </a:prstGeom>
            <a:noFill/>
            <a:ln w="25400" cap="flat">
              <a:solidFill>
                <a:srgbClr val="000000"/>
              </a:solidFill>
              <a:prstDash val="solid"/>
              <a:miter lim="400000"/>
              <a:tailEnd type="triangle"/>
            </a:ln>
            <a:effectLst/>
            <a:sp3d/>
          </p:spPr>
          <p:style>
            <a:lnRef idx="0">
              <a:scrgbClr r="0" g="0" b="0"/>
            </a:lnRef>
            <a:fillRef idx="0">
              <a:scrgbClr r="0" g="0" b="0"/>
            </a:fillRef>
            <a:effectRef idx="0">
              <a:scrgbClr r="0" g="0" b="0"/>
            </a:effectRef>
            <a:fontRef idx="none"/>
          </p:style>
        </p:cxnSp>
        <p:cxnSp>
          <p:nvCxnSpPr>
            <p:cNvPr id="16" name="Connector: Elbow 15">
              <a:extLst>
                <a:ext uri="{FF2B5EF4-FFF2-40B4-BE49-F238E27FC236}">
                  <a16:creationId xmlns:a16="http://schemas.microsoft.com/office/drawing/2014/main" id="{1EB64221-2737-4CB2-E34C-FD9475EC09A4}"/>
                </a:ext>
              </a:extLst>
            </p:cNvPr>
            <p:cNvCxnSpPr>
              <a:cxnSpLocks/>
              <a:stCxn id="10" idx="3"/>
              <a:endCxn id="11" idx="1"/>
            </p:cNvCxnSpPr>
            <p:nvPr/>
          </p:nvCxnSpPr>
          <p:spPr>
            <a:xfrm>
              <a:off x="8088111" y="5498570"/>
              <a:ext cx="955963" cy="321076"/>
            </a:xfrm>
            <a:prstGeom prst="bentConnector3">
              <a:avLst>
                <a:gd name="adj1" fmla="val 50000"/>
              </a:avLst>
            </a:prstGeom>
            <a:noFill/>
            <a:ln w="25400" cap="flat">
              <a:solidFill>
                <a:srgbClr val="000000"/>
              </a:solidFill>
              <a:prstDash val="solid"/>
              <a:miter lim="400000"/>
              <a:tailEnd type="triangle"/>
            </a:ln>
            <a:effectLst/>
            <a:sp3d/>
          </p:spPr>
          <p:style>
            <a:lnRef idx="0">
              <a:scrgbClr r="0" g="0" b="0"/>
            </a:lnRef>
            <a:fillRef idx="0">
              <a:scrgbClr r="0" g="0" b="0"/>
            </a:fillRef>
            <a:effectRef idx="0">
              <a:scrgbClr r="0" g="0" b="0"/>
            </a:effectRef>
            <a:fontRef idx="none"/>
          </p:style>
        </p:cxnSp>
        <p:cxnSp>
          <p:nvCxnSpPr>
            <p:cNvPr id="18" name="Connector: Elbow 17">
              <a:extLst>
                <a:ext uri="{FF2B5EF4-FFF2-40B4-BE49-F238E27FC236}">
                  <a16:creationId xmlns:a16="http://schemas.microsoft.com/office/drawing/2014/main" id="{5C17D0B3-11C6-0A4D-3493-FA53B630C01A}"/>
                </a:ext>
              </a:extLst>
            </p:cNvPr>
            <p:cNvCxnSpPr>
              <a:cxnSpLocks/>
              <a:stCxn id="8" idx="0"/>
              <a:endCxn id="9" idx="3"/>
            </p:cNvCxnSpPr>
            <p:nvPr/>
          </p:nvCxnSpPr>
          <p:spPr>
            <a:xfrm rot="16200000" flipV="1">
              <a:off x="9275651" y="2295649"/>
              <a:ext cx="133577" cy="1844777"/>
            </a:xfrm>
            <a:prstGeom prst="bentConnector2">
              <a:avLst/>
            </a:prstGeom>
            <a:noFill/>
            <a:ln w="25400" cap="flat">
              <a:solidFill>
                <a:srgbClr val="000000"/>
              </a:solidFill>
              <a:prstDash val="solid"/>
              <a:miter lim="400000"/>
              <a:tailEnd type="triangle"/>
            </a:ln>
            <a:effectLst/>
            <a:sp3d/>
          </p:spPr>
          <p:style>
            <a:lnRef idx="0">
              <a:scrgbClr r="0" g="0" b="0"/>
            </a:lnRef>
            <a:fillRef idx="0">
              <a:scrgbClr r="0" g="0" b="0"/>
            </a:fillRef>
            <a:effectRef idx="0">
              <a:scrgbClr r="0" g="0" b="0"/>
            </a:effectRef>
            <a:fontRef idx="none"/>
          </p:style>
        </p:cxnSp>
        <p:cxnSp>
          <p:nvCxnSpPr>
            <p:cNvPr id="19" name="Connector: Elbow 18">
              <a:extLst>
                <a:ext uri="{FF2B5EF4-FFF2-40B4-BE49-F238E27FC236}">
                  <a16:creationId xmlns:a16="http://schemas.microsoft.com/office/drawing/2014/main" id="{1FB956BE-B9E0-4DA8-1F3F-29C0E4D873E9}"/>
                </a:ext>
              </a:extLst>
            </p:cNvPr>
            <p:cNvCxnSpPr>
              <a:cxnSpLocks/>
              <a:stCxn id="9" idx="1"/>
              <a:endCxn id="3" idx="0"/>
            </p:cNvCxnSpPr>
            <p:nvPr/>
          </p:nvCxnSpPr>
          <p:spPr>
            <a:xfrm rot="10800000" flipV="1">
              <a:off x="2113913" y="3151248"/>
              <a:ext cx="4136740" cy="277751"/>
            </a:xfrm>
            <a:prstGeom prst="bentConnector2">
              <a:avLst/>
            </a:prstGeom>
            <a:noFill/>
            <a:ln w="25400" cap="flat">
              <a:solidFill>
                <a:srgbClr val="000000"/>
              </a:solidFill>
              <a:prstDash val="solid"/>
              <a:miter lim="400000"/>
              <a:tailEnd type="triangle"/>
            </a:ln>
            <a:effectLst/>
            <a:sp3d/>
          </p:spPr>
          <p:style>
            <a:lnRef idx="0">
              <a:scrgbClr r="0" g="0" b="0"/>
            </a:lnRef>
            <a:fillRef idx="0">
              <a:scrgbClr r="0" g="0" b="0"/>
            </a:fillRef>
            <a:effectRef idx="0">
              <a:scrgbClr r="0" g="0" b="0"/>
            </a:effectRef>
            <a:fontRef idx="none"/>
          </p:style>
        </p:cxnSp>
        <p:sp>
          <p:nvSpPr>
            <p:cNvPr id="21" name="TextBox 20">
              <a:extLst>
                <a:ext uri="{FF2B5EF4-FFF2-40B4-BE49-F238E27FC236}">
                  <a16:creationId xmlns:a16="http://schemas.microsoft.com/office/drawing/2014/main" id="{D455F4BE-CA0D-3A10-51BC-E79EA7803DFC}"/>
                </a:ext>
              </a:extLst>
            </p:cNvPr>
            <p:cNvSpPr txBox="1"/>
            <p:nvPr/>
          </p:nvSpPr>
          <p:spPr>
            <a:xfrm>
              <a:off x="3430231" y="2997311"/>
              <a:ext cx="1735726" cy="287515"/>
            </a:xfrm>
            <a:prstGeom prst="rect">
              <a:avLst/>
            </a:prstGeom>
            <a:solidFill>
              <a:srgbClr val="FFFFFF"/>
            </a:solidFill>
            <a:ln w="12700" cap="flat">
              <a:solidFill>
                <a:schemeClr val="tx1"/>
              </a:solidFill>
              <a:miter lim="400000"/>
            </a:ln>
            <a:effectLst/>
            <a:sp3d/>
          </p:spPr>
          <p:style>
            <a:lnRef idx="0">
              <a:scrgbClr r="0" g="0" b="0"/>
            </a:lnRef>
            <a:fillRef idx="0">
              <a:scrgbClr r="0" g="0" b="0"/>
            </a:fillRef>
            <a:effectRef idx="0">
              <a:scrgbClr r="0" g="0" b="0"/>
            </a:effectRef>
            <a:fontRef idx="none"/>
          </p:style>
          <p:txBody>
            <a:bodyPr wrap="square">
              <a:spAutoFit/>
            </a:bodyPr>
            <a:lstStyle/>
            <a:p>
              <a:pPr algn="ctr"/>
              <a:r>
                <a:rPr lang="en-US" sz="1400" dirty="0"/>
                <a:t>Feedback loop</a:t>
              </a:r>
              <a:endParaRPr lang="en-AT" sz="1400" dirty="0"/>
            </a:p>
          </p:txBody>
        </p:sp>
        <p:sp>
          <p:nvSpPr>
            <p:cNvPr id="42" name="TextBox 41">
              <a:extLst>
                <a:ext uri="{FF2B5EF4-FFF2-40B4-BE49-F238E27FC236}">
                  <a16:creationId xmlns:a16="http://schemas.microsoft.com/office/drawing/2014/main" id="{E86C846B-C3CA-5226-E6F1-B381D453BCFC}"/>
                </a:ext>
              </a:extLst>
            </p:cNvPr>
            <p:cNvSpPr txBox="1"/>
            <p:nvPr/>
          </p:nvSpPr>
          <p:spPr>
            <a:xfrm>
              <a:off x="6422637" y="3786351"/>
              <a:ext cx="2305450" cy="830997"/>
            </a:xfrm>
            <a:prstGeom prst="rect">
              <a:avLst/>
            </a:prstGeom>
            <a:solidFill>
              <a:srgbClr val="FFFFFF"/>
            </a:solidFill>
            <a:ln w="12700" cap="flat">
              <a:solidFill>
                <a:schemeClr val="tx1"/>
              </a:solidFill>
              <a:miter lim="400000"/>
            </a:ln>
            <a:effectLst/>
            <a:sp3d/>
          </p:spPr>
          <p:style>
            <a:lnRef idx="0">
              <a:scrgbClr r="0" g="0" b="0"/>
            </a:lnRef>
            <a:fillRef idx="0">
              <a:scrgbClr r="0" g="0" b="0"/>
            </a:fillRef>
            <a:effectRef idx="0">
              <a:scrgbClr r="0" g="0" b="0"/>
            </a:effectRef>
            <a:fontRef idx="none"/>
          </p:style>
          <p:txBody>
            <a:bodyPr wrap="square">
              <a:spAutoFit/>
            </a:bodyPr>
            <a:lstStyle/>
            <a:p>
              <a:pPr>
                <a:lnSpc>
                  <a:spcPct val="100000"/>
                </a:lnSpc>
                <a:spcBef>
                  <a:spcPts val="0"/>
                </a:spcBef>
              </a:pPr>
              <a:r>
                <a:rPr lang="en-US" sz="1200" b="1" dirty="0"/>
                <a:t>Implementation</a:t>
              </a:r>
            </a:p>
            <a:p>
              <a:pPr>
                <a:lnSpc>
                  <a:spcPct val="100000"/>
                </a:lnSpc>
                <a:spcBef>
                  <a:spcPts val="0"/>
                </a:spcBef>
              </a:pPr>
              <a:r>
                <a:rPr lang="en-US" sz="1200" b="1" dirty="0"/>
                <a:t>Equity Check</a:t>
              </a:r>
              <a:r>
                <a:rPr lang="en-US" sz="1200" dirty="0"/>
                <a:t>: Targeted allocation</a:t>
              </a:r>
            </a:p>
            <a:p>
              <a:pPr>
                <a:lnSpc>
                  <a:spcPct val="100000"/>
                </a:lnSpc>
                <a:spcBef>
                  <a:spcPts val="0"/>
                </a:spcBef>
              </a:pPr>
              <a:r>
                <a:rPr lang="en-US" sz="1200" b="1" dirty="0"/>
                <a:t>Example</a:t>
              </a:r>
              <a:r>
                <a:rPr lang="en-US" sz="1200" dirty="0"/>
                <a:t>: LA Metro subsidies</a:t>
              </a:r>
              <a:endParaRPr lang="en-AT" sz="1200" dirty="0"/>
            </a:p>
          </p:txBody>
        </p:sp>
        <p:cxnSp>
          <p:nvCxnSpPr>
            <p:cNvPr id="44" name="Connector: Elbow 43">
              <a:extLst>
                <a:ext uri="{FF2B5EF4-FFF2-40B4-BE49-F238E27FC236}">
                  <a16:creationId xmlns:a16="http://schemas.microsoft.com/office/drawing/2014/main" id="{3DBDA875-A15A-D6E9-D15F-8F036AC4080D}"/>
                </a:ext>
              </a:extLst>
            </p:cNvPr>
            <p:cNvCxnSpPr>
              <a:cxnSpLocks/>
              <a:stCxn id="10" idx="0"/>
              <a:endCxn id="42" idx="2"/>
            </p:cNvCxnSpPr>
            <p:nvPr/>
          </p:nvCxnSpPr>
          <p:spPr>
            <a:xfrm rot="5400000" flipH="1" flipV="1">
              <a:off x="7147014" y="4562390"/>
              <a:ext cx="373390" cy="483306"/>
            </a:xfrm>
            <a:prstGeom prst="bentConnector3">
              <a:avLst>
                <a:gd name="adj1" fmla="val 50000"/>
              </a:avLst>
            </a:prstGeom>
            <a:noFill/>
            <a:ln w="25400" cap="flat">
              <a:solidFill>
                <a:srgbClr val="000000"/>
              </a:solidFill>
              <a:prstDash val="solid"/>
              <a:miter lim="400000"/>
              <a:tailEnd type="triangle"/>
            </a:ln>
            <a:effectLst/>
            <a:sp3d/>
          </p:spPr>
          <p:style>
            <a:lnRef idx="0">
              <a:scrgbClr r="0" g="0" b="0"/>
            </a:lnRef>
            <a:fillRef idx="0">
              <a:scrgbClr r="0" g="0" b="0"/>
            </a:fillRef>
            <a:effectRef idx="0">
              <a:scrgbClr r="0" g="0" b="0"/>
            </a:effectRef>
            <a:fontRef idx="none"/>
          </p:style>
        </p:cxnSp>
        <p:cxnSp>
          <p:nvCxnSpPr>
            <p:cNvPr id="50" name="Connector: Elbow 49">
              <a:extLst>
                <a:ext uri="{FF2B5EF4-FFF2-40B4-BE49-F238E27FC236}">
                  <a16:creationId xmlns:a16="http://schemas.microsoft.com/office/drawing/2014/main" id="{E9AA5CE7-91B2-ADE7-1BE1-9A23D71EF32B}"/>
                </a:ext>
              </a:extLst>
            </p:cNvPr>
            <p:cNvCxnSpPr>
              <a:cxnSpLocks/>
              <a:stCxn id="42" idx="3"/>
              <a:endCxn id="8" idx="1"/>
            </p:cNvCxnSpPr>
            <p:nvPr/>
          </p:nvCxnSpPr>
          <p:spPr>
            <a:xfrm flipV="1">
              <a:off x="8728087" y="3792658"/>
              <a:ext cx="452042" cy="409192"/>
            </a:xfrm>
            <a:prstGeom prst="bentConnector3">
              <a:avLst/>
            </a:prstGeom>
            <a:noFill/>
            <a:ln w="25400" cap="flat">
              <a:solidFill>
                <a:srgbClr val="000000"/>
              </a:solidFill>
              <a:prstDash val="solid"/>
              <a:miter lim="400000"/>
              <a:tailEnd type="triangle"/>
            </a:ln>
            <a:effectLst/>
            <a:sp3d/>
          </p:spPr>
          <p:style>
            <a:lnRef idx="0">
              <a:scrgbClr r="0" g="0" b="0"/>
            </a:lnRef>
            <a:fillRef idx="0">
              <a:scrgbClr r="0" g="0" b="0"/>
            </a:fillRef>
            <a:effectRef idx="0">
              <a:scrgbClr r="0" g="0" b="0"/>
            </a:effectRef>
            <a:fontRef idx="none"/>
          </p:style>
        </p:cxnSp>
        <p:sp>
          <p:nvSpPr>
            <p:cNvPr id="54" name="TextBox 53">
              <a:extLst>
                <a:ext uri="{FF2B5EF4-FFF2-40B4-BE49-F238E27FC236}">
                  <a16:creationId xmlns:a16="http://schemas.microsoft.com/office/drawing/2014/main" id="{8D850D27-73BF-858E-F8EC-CD8F5E062429}"/>
                </a:ext>
              </a:extLst>
            </p:cNvPr>
            <p:cNvSpPr txBox="1"/>
            <p:nvPr/>
          </p:nvSpPr>
          <p:spPr>
            <a:xfrm>
              <a:off x="9108126" y="4395213"/>
              <a:ext cx="2169395" cy="461665"/>
            </a:xfrm>
            <a:prstGeom prst="rect">
              <a:avLst/>
            </a:prstGeom>
            <a:solidFill>
              <a:srgbClr val="FFFFFF"/>
            </a:solidFill>
            <a:ln w="12700" cap="flat">
              <a:solidFill>
                <a:schemeClr val="tx1"/>
              </a:solidFill>
              <a:miter lim="400000"/>
            </a:ln>
            <a:effectLst/>
            <a:sp3d/>
          </p:spPr>
          <p:style>
            <a:lnRef idx="0">
              <a:scrgbClr r="0" g="0" b="0"/>
            </a:lnRef>
            <a:fillRef idx="0">
              <a:scrgbClr r="0" g="0" b="0"/>
            </a:fillRef>
            <a:effectRef idx="0">
              <a:scrgbClr r="0" g="0" b="0"/>
            </a:effectRef>
            <a:fontRef idx="none"/>
          </p:style>
          <p:txBody>
            <a:bodyPr wrap="square">
              <a:spAutoFit/>
            </a:bodyPr>
            <a:lstStyle/>
            <a:p>
              <a:pPr>
                <a:lnSpc>
                  <a:spcPct val="100000"/>
                </a:lnSpc>
                <a:spcBef>
                  <a:spcPts val="0"/>
                </a:spcBef>
              </a:pPr>
              <a:r>
                <a:rPr lang="en-US" sz="1200" dirty="0"/>
                <a:t>Embed equity at every phase → prevent retroactive fixes</a:t>
              </a:r>
              <a:endParaRPr lang="en-AT" sz="1200" dirty="0"/>
            </a:p>
          </p:txBody>
        </p:sp>
        <p:cxnSp>
          <p:nvCxnSpPr>
            <p:cNvPr id="56" name="Straight Arrow Connector 55">
              <a:extLst>
                <a:ext uri="{FF2B5EF4-FFF2-40B4-BE49-F238E27FC236}">
                  <a16:creationId xmlns:a16="http://schemas.microsoft.com/office/drawing/2014/main" id="{4930B8C1-2D07-2D8C-5E23-49218B8E5601}"/>
                </a:ext>
              </a:extLst>
            </p:cNvPr>
            <p:cNvCxnSpPr>
              <a:cxnSpLocks/>
              <a:stCxn id="11" idx="0"/>
              <a:endCxn id="54" idx="2"/>
            </p:cNvCxnSpPr>
            <p:nvPr/>
          </p:nvCxnSpPr>
          <p:spPr>
            <a:xfrm flipH="1" flipV="1">
              <a:off x="10192824" y="4856878"/>
              <a:ext cx="3975" cy="547269"/>
            </a:xfrm>
            <a:prstGeom prst="straightConnector1">
              <a:avLst/>
            </a:prstGeom>
            <a:noFill/>
            <a:ln w="25400" cap="flat">
              <a:solidFill>
                <a:srgbClr val="000000"/>
              </a:solidFill>
              <a:prstDash val="solid"/>
              <a:miter lim="400000"/>
              <a:tailEnd type="triangle"/>
            </a:ln>
            <a:effectLst/>
            <a:sp3d/>
          </p:spPr>
          <p:style>
            <a:lnRef idx="0">
              <a:scrgbClr r="0" g="0" b="0"/>
            </a:lnRef>
            <a:fillRef idx="0">
              <a:scrgbClr r="0" g="0" b="0"/>
            </a:fillRef>
            <a:effectRef idx="0">
              <a:scrgbClr r="0" g="0" b="0"/>
            </a:effectRef>
            <a:fontRef idx="none"/>
          </p:style>
        </p:cxnSp>
      </p:grpSp>
    </p:spTree>
    <p:extLst>
      <p:ext uri="{BB962C8B-B14F-4D97-AF65-F5344CB8AC3E}">
        <p14:creationId xmlns:p14="http://schemas.microsoft.com/office/powerpoint/2010/main" val="48394958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9FCD53-6E52-D6DF-1C22-BE3130B0CB1F}"/>
            </a:ext>
          </a:extLst>
        </p:cNvPr>
        <p:cNvGrpSpPr/>
        <p:nvPr/>
      </p:nvGrpSpPr>
      <p:grpSpPr>
        <a:xfrm>
          <a:off x="0" y="0"/>
          <a:ext cx="0" cy="0"/>
          <a:chOff x="0" y="0"/>
          <a:chExt cx="0" cy="0"/>
        </a:xfrm>
      </p:grpSpPr>
      <p:sp>
        <p:nvSpPr>
          <p:cNvPr id="6" name="object 3">
            <a:extLst>
              <a:ext uri="{FF2B5EF4-FFF2-40B4-BE49-F238E27FC236}">
                <a16:creationId xmlns:a16="http://schemas.microsoft.com/office/drawing/2014/main" id="{23CC4A92-F07E-FD6A-CCA8-4F6DCF8DC0EC}"/>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4.2. Policy Tool: Distributional Impact Assessments</a:t>
            </a:r>
            <a:endParaRPr lang="en-GB" b="1" dirty="0">
              <a:solidFill>
                <a:sysClr val="windowText" lastClr="000000"/>
              </a:solidFill>
              <a:latin typeface="Arial"/>
              <a:cs typeface="Arial"/>
            </a:endParaRPr>
          </a:p>
        </p:txBody>
      </p:sp>
      <p:sp>
        <p:nvSpPr>
          <p:cNvPr id="16" name="Content Placeholder 2">
            <a:extLst>
              <a:ext uri="{FF2B5EF4-FFF2-40B4-BE49-F238E27FC236}">
                <a16:creationId xmlns:a16="http://schemas.microsoft.com/office/drawing/2014/main" id="{4D41232C-836C-028A-35E9-0D7AEB5BEF0B}"/>
              </a:ext>
            </a:extLst>
          </p:cNvPr>
          <p:cNvSpPr txBox="1">
            <a:spLocks/>
          </p:cNvSpPr>
          <p:nvPr/>
        </p:nvSpPr>
        <p:spPr>
          <a:xfrm>
            <a:off x="726467" y="1539563"/>
            <a:ext cx="10725152" cy="3734186"/>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defRPr/>
            </a:pPr>
            <a:r>
              <a:rPr kumimoji="0" lang="en-US" sz="2000"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A core method for evaluating Distributional Equity.</a:t>
            </a:r>
          </a:p>
          <a:p>
            <a:pPr>
              <a:lnSpc>
                <a:spcPct val="100000"/>
              </a:lnSpc>
              <a:buFont typeface="Wingdings" panose="05000000000000000000" pitchFamily="2" charset="2"/>
              <a:buChar char="q"/>
              <a:defRPr/>
            </a:pPr>
            <a:r>
              <a:rPr kumimoji="0" lang="en-US" sz="2000" b="1"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 The Core Question</a:t>
            </a:r>
            <a:r>
              <a:rPr kumimoji="0" lang="en-US" sz="2000"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 Who gains and who loses from a proposed transport project or policy?</a:t>
            </a:r>
          </a:p>
          <a:p>
            <a:pPr>
              <a:lnSpc>
                <a:spcPct val="100000"/>
              </a:lnSpc>
              <a:buFont typeface="Wingdings" panose="05000000000000000000" pitchFamily="2" charset="2"/>
              <a:buChar char="q"/>
              <a:defRPr/>
            </a:pPr>
            <a:r>
              <a:rPr kumimoji="0" lang="en-US" sz="2000" b="1"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 The Process</a:t>
            </a:r>
            <a:r>
              <a:rPr kumimoji="0" lang="en-US" sz="2000"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a:t>
            </a:r>
          </a:p>
          <a:p>
            <a:pPr lvl="1">
              <a:lnSpc>
                <a:spcPct val="100000"/>
              </a:lnSpc>
              <a:buFont typeface="Wingdings" panose="05000000000000000000" pitchFamily="2" charset="2"/>
              <a:buChar char="§"/>
              <a:defRPr/>
            </a:pPr>
            <a:r>
              <a:rPr kumimoji="0" lang="en-US" sz="2000"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Rigorous assessments evaluate the impacts of projects across different social groups (defined by income, race, age, disability status, etc.).</a:t>
            </a:r>
          </a:p>
          <a:p>
            <a:pPr lvl="1">
              <a:lnSpc>
                <a:spcPct val="100000"/>
              </a:lnSpc>
              <a:buFont typeface="Wingdings" panose="05000000000000000000" pitchFamily="2" charset="2"/>
              <a:buChar char="§"/>
              <a:defRPr/>
            </a:pPr>
            <a:r>
              <a:rPr kumimoji="0" lang="en-US" sz="2000"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Data-driven methods like GIS mapping of service access, travel time analysis, and community impact studies are used.</a:t>
            </a:r>
          </a:p>
          <a:p>
            <a:pPr lvl="1">
              <a:lnSpc>
                <a:spcPct val="100000"/>
              </a:lnSpc>
              <a:buFont typeface="Wingdings" panose="05000000000000000000" pitchFamily="2" charset="2"/>
              <a:buChar char="§"/>
              <a:defRPr/>
            </a:pPr>
            <a:r>
              <a:rPr kumimoji="0" lang="en-US" sz="2000"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Helps ensure that investments are fair and effective, and do not unintentionally harm vulnerable communities.</a:t>
            </a:r>
          </a:p>
        </p:txBody>
      </p:sp>
      <p:sp>
        <p:nvSpPr>
          <p:cNvPr id="4" name="object 2">
            <a:extLst>
              <a:ext uri="{FF2B5EF4-FFF2-40B4-BE49-F238E27FC236}">
                <a16:creationId xmlns:a16="http://schemas.microsoft.com/office/drawing/2014/main" id="{F640A38B-BE2A-159E-0E4F-ADD5F74605FD}"/>
              </a:ext>
            </a:extLst>
          </p:cNvPr>
          <p:cNvSpPr txBox="1">
            <a:spLocks noGrp="1"/>
          </p:cNvSpPr>
          <p:nvPr>
            <p:ph type="title"/>
          </p:nvPr>
        </p:nvSpPr>
        <p:spPr>
          <a:xfrm>
            <a:off x="726468" y="493612"/>
            <a:ext cx="5801923" cy="319328"/>
          </a:xfrm>
          <a:prstGeom prst="rect">
            <a:avLst/>
          </a:prstGeom>
          <a:solidFill>
            <a:srgbClr val="FD001F"/>
          </a:solidFill>
        </p:spPr>
        <p:txBody>
          <a:bodyPr vert="horz" wrap="square" lIns="0" tIns="16329" rIns="0" bIns="0" rtlCol="0" anchor="ctr">
            <a:spAutoFit/>
          </a:bodyPr>
          <a:lstStyle/>
          <a:p>
            <a:pPr marL="22043">
              <a:spcBef>
                <a:spcPts val="129"/>
              </a:spcBef>
            </a:pPr>
            <a:r>
              <a:rPr lang="en-GB" sz="2400" b="1" dirty="0">
                <a:solidFill>
                  <a:schemeClr val="bg1"/>
                </a:solidFill>
              </a:rPr>
              <a:t>04. </a:t>
            </a:r>
            <a:r>
              <a:rPr lang="en-US" sz="2400" b="1" dirty="0">
                <a:solidFill>
                  <a:schemeClr val="bg1"/>
                </a:solidFill>
              </a:rPr>
              <a:t>Policy &amp; Practice: Building Equitable Systems</a:t>
            </a:r>
            <a:endParaRPr lang="en-GB" sz="2400" b="1" dirty="0">
              <a:solidFill>
                <a:schemeClr val="bg1"/>
              </a:solidFill>
            </a:endParaRPr>
          </a:p>
        </p:txBody>
      </p:sp>
    </p:spTree>
    <p:extLst>
      <p:ext uri="{BB962C8B-B14F-4D97-AF65-F5344CB8AC3E}">
        <p14:creationId xmlns:p14="http://schemas.microsoft.com/office/powerpoint/2010/main" val="267838776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44CA24-A14F-307B-2FD9-3D01C67DFBF6}"/>
            </a:ext>
          </a:extLst>
        </p:cNvPr>
        <p:cNvGrpSpPr/>
        <p:nvPr/>
      </p:nvGrpSpPr>
      <p:grpSpPr>
        <a:xfrm>
          <a:off x="0" y="0"/>
          <a:ext cx="0" cy="0"/>
          <a:chOff x="0" y="0"/>
          <a:chExt cx="0" cy="0"/>
        </a:xfrm>
      </p:grpSpPr>
      <p:sp>
        <p:nvSpPr>
          <p:cNvPr id="6" name="object 3">
            <a:extLst>
              <a:ext uri="{FF2B5EF4-FFF2-40B4-BE49-F238E27FC236}">
                <a16:creationId xmlns:a16="http://schemas.microsoft.com/office/drawing/2014/main" id="{4A465B4A-C796-0E24-069E-A3236D053ED9}"/>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4.3. Policy Tool: Distributional Impact Assessments</a:t>
            </a:r>
            <a:endParaRPr lang="en-GB" b="1" dirty="0">
              <a:solidFill>
                <a:sysClr val="windowText" lastClr="000000"/>
              </a:solidFill>
              <a:latin typeface="Arial"/>
              <a:cs typeface="Arial"/>
            </a:endParaRPr>
          </a:p>
        </p:txBody>
      </p:sp>
      <p:sp>
        <p:nvSpPr>
          <p:cNvPr id="4" name="object 2">
            <a:extLst>
              <a:ext uri="{FF2B5EF4-FFF2-40B4-BE49-F238E27FC236}">
                <a16:creationId xmlns:a16="http://schemas.microsoft.com/office/drawing/2014/main" id="{76C26A94-BF8E-85C7-99F1-9E01A602116C}"/>
              </a:ext>
            </a:extLst>
          </p:cNvPr>
          <p:cNvSpPr txBox="1">
            <a:spLocks noGrp="1"/>
          </p:cNvSpPr>
          <p:nvPr>
            <p:ph type="title"/>
          </p:nvPr>
        </p:nvSpPr>
        <p:spPr>
          <a:xfrm>
            <a:off x="726468" y="493612"/>
            <a:ext cx="5801923" cy="319328"/>
          </a:xfrm>
          <a:prstGeom prst="rect">
            <a:avLst/>
          </a:prstGeom>
          <a:solidFill>
            <a:srgbClr val="FD001F"/>
          </a:solidFill>
        </p:spPr>
        <p:txBody>
          <a:bodyPr vert="horz" wrap="square" lIns="0" tIns="16329" rIns="0" bIns="0" rtlCol="0" anchor="ctr">
            <a:spAutoFit/>
          </a:bodyPr>
          <a:lstStyle/>
          <a:p>
            <a:pPr marL="22043">
              <a:spcBef>
                <a:spcPts val="129"/>
              </a:spcBef>
            </a:pPr>
            <a:r>
              <a:rPr lang="en-GB" sz="2400" b="1" dirty="0">
                <a:solidFill>
                  <a:schemeClr val="bg1"/>
                </a:solidFill>
              </a:rPr>
              <a:t>04. </a:t>
            </a:r>
            <a:r>
              <a:rPr lang="en-US" sz="2400" b="1" dirty="0">
                <a:solidFill>
                  <a:schemeClr val="bg1"/>
                </a:solidFill>
              </a:rPr>
              <a:t>Policy &amp; Practice: Building Equitable Systems</a:t>
            </a:r>
            <a:endParaRPr lang="en-GB" sz="2400" b="1" dirty="0">
              <a:solidFill>
                <a:schemeClr val="bg1"/>
              </a:solidFill>
            </a:endParaRPr>
          </a:p>
        </p:txBody>
      </p:sp>
      <p:grpSp>
        <p:nvGrpSpPr>
          <p:cNvPr id="75" name="Group 74">
            <a:extLst>
              <a:ext uri="{FF2B5EF4-FFF2-40B4-BE49-F238E27FC236}">
                <a16:creationId xmlns:a16="http://schemas.microsoft.com/office/drawing/2014/main" id="{ACD54832-6556-49DD-77FF-D720C7624B85}"/>
              </a:ext>
            </a:extLst>
          </p:cNvPr>
          <p:cNvGrpSpPr/>
          <p:nvPr/>
        </p:nvGrpSpPr>
        <p:grpSpPr>
          <a:xfrm>
            <a:off x="740380" y="1534309"/>
            <a:ext cx="10496951" cy="4584729"/>
            <a:chOff x="740380" y="1534309"/>
            <a:chExt cx="10496951" cy="4584729"/>
          </a:xfrm>
        </p:grpSpPr>
        <p:sp>
          <p:nvSpPr>
            <p:cNvPr id="3" name="TextBox 2">
              <a:extLst>
                <a:ext uri="{FF2B5EF4-FFF2-40B4-BE49-F238E27FC236}">
                  <a16:creationId xmlns:a16="http://schemas.microsoft.com/office/drawing/2014/main" id="{D14BA8D3-A219-52D5-99DD-018BBC482157}"/>
                </a:ext>
              </a:extLst>
            </p:cNvPr>
            <p:cNvSpPr txBox="1"/>
            <p:nvPr/>
          </p:nvSpPr>
          <p:spPr>
            <a:xfrm>
              <a:off x="740380" y="2580967"/>
              <a:ext cx="1729654" cy="1200329"/>
            </a:xfrm>
            <a:prstGeom prst="rect">
              <a:avLst/>
            </a:prstGeom>
            <a:solidFill>
              <a:srgbClr val="FFFFFF"/>
            </a:solidFill>
            <a:ln w="12700" cap="flat">
              <a:solidFill>
                <a:schemeClr val="tx1"/>
              </a:solidFill>
              <a:miter lim="400000"/>
            </a:ln>
            <a:effectLst/>
            <a:sp3d/>
          </p:spPr>
          <p:style>
            <a:lnRef idx="0">
              <a:scrgbClr r="0" g="0" b="0"/>
            </a:lnRef>
            <a:fillRef idx="0">
              <a:scrgbClr r="0" g="0" b="0"/>
            </a:fillRef>
            <a:effectRef idx="0">
              <a:scrgbClr r="0" g="0" b="0"/>
            </a:effectRef>
            <a:fontRef idx="none"/>
          </p:style>
          <p:txBody>
            <a:bodyPr wrap="square">
              <a:spAutoFit/>
            </a:bodyPr>
            <a:lstStyle/>
            <a:p>
              <a:pPr>
                <a:lnSpc>
                  <a:spcPct val="100000"/>
                </a:lnSpc>
                <a:spcBef>
                  <a:spcPts val="0"/>
                </a:spcBef>
              </a:pPr>
              <a:r>
                <a:rPr lang="en-US" sz="1200" b="1" dirty="0"/>
                <a:t>2</a:t>
              </a:r>
              <a:r>
                <a:rPr lang="en-US" sz="1200" dirty="0"/>
                <a:t>. Collect Demographic Data</a:t>
              </a:r>
            </a:p>
            <a:p>
              <a:pPr>
                <a:lnSpc>
                  <a:spcPct val="100000"/>
                </a:lnSpc>
                <a:spcBef>
                  <a:spcPts val="0"/>
                </a:spcBef>
              </a:pPr>
              <a:r>
                <a:rPr lang="en-US" sz="1200" dirty="0"/>
                <a:t>Race, income, age, disability status</a:t>
              </a:r>
            </a:p>
            <a:p>
              <a:pPr>
                <a:lnSpc>
                  <a:spcPct val="100000"/>
                </a:lnSpc>
                <a:spcBef>
                  <a:spcPts val="0"/>
                </a:spcBef>
              </a:pPr>
              <a:r>
                <a:rPr lang="en-US" sz="1200" dirty="0"/>
                <a:t>Example: Seattle's Equity Scorecard</a:t>
              </a:r>
              <a:endParaRPr lang="en-AT" sz="1200" dirty="0"/>
            </a:p>
          </p:txBody>
        </p:sp>
        <p:sp>
          <p:nvSpPr>
            <p:cNvPr id="5" name="TextBox 4">
              <a:extLst>
                <a:ext uri="{FF2B5EF4-FFF2-40B4-BE49-F238E27FC236}">
                  <a16:creationId xmlns:a16="http://schemas.microsoft.com/office/drawing/2014/main" id="{E737DF09-6A6E-B4C8-9D2D-D3B226858EA5}"/>
                </a:ext>
              </a:extLst>
            </p:cNvPr>
            <p:cNvSpPr txBox="1"/>
            <p:nvPr/>
          </p:nvSpPr>
          <p:spPr>
            <a:xfrm>
              <a:off x="740380" y="4304322"/>
              <a:ext cx="1729654" cy="1200329"/>
            </a:xfrm>
            <a:prstGeom prst="rect">
              <a:avLst/>
            </a:prstGeom>
            <a:solidFill>
              <a:srgbClr val="FFFFFF"/>
            </a:solidFill>
            <a:ln w="12700" cap="flat">
              <a:solidFill>
                <a:schemeClr val="tx1"/>
              </a:solidFill>
              <a:miter lim="400000"/>
            </a:ln>
            <a:effectLst/>
            <a:sp3d/>
          </p:spPr>
          <p:style>
            <a:lnRef idx="0">
              <a:scrgbClr r="0" g="0" b="0"/>
            </a:lnRef>
            <a:fillRef idx="0">
              <a:scrgbClr r="0" g="0" b="0"/>
            </a:fillRef>
            <a:effectRef idx="0">
              <a:scrgbClr r="0" g="0" b="0"/>
            </a:effectRef>
            <a:fontRef idx="none"/>
          </p:style>
          <p:txBody>
            <a:bodyPr wrap="square">
              <a:spAutoFit/>
            </a:bodyPr>
            <a:lstStyle/>
            <a:p>
              <a:pPr>
                <a:lnSpc>
                  <a:spcPct val="100000"/>
                </a:lnSpc>
                <a:spcBef>
                  <a:spcPts val="0"/>
                </a:spcBef>
              </a:pPr>
              <a:r>
                <a:rPr lang="en-US" sz="1200" b="1" dirty="0">
                  <a:highlight>
                    <a:srgbClr val="00FF00"/>
                  </a:highlight>
                </a:rPr>
                <a:t>1</a:t>
              </a:r>
              <a:r>
                <a:rPr lang="en-US" sz="1200" dirty="0"/>
                <a:t>. Define Scope</a:t>
              </a:r>
            </a:p>
            <a:p>
              <a:pPr>
                <a:lnSpc>
                  <a:spcPct val="100000"/>
                </a:lnSpc>
                <a:spcBef>
                  <a:spcPts val="0"/>
                </a:spcBef>
              </a:pPr>
              <a:r>
                <a:rPr lang="en-US" sz="1200" dirty="0"/>
                <a:t>Identify project, stakeholders, and equity goals</a:t>
              </a:r>
            </a:p>
            <a:p>
              <a:pPr>
                <a:lnSpc>
                  <a:spcPct val="100000"/>
                </a:lnSpc>
                <a:spcBef>
                  <a:spcPts val="0"/>
                </a:spcBef>
              </a:pPr>
              <a:r>
                <a:rPr lang="en-US" sz="1200" dirty="0"/>
                <a:t>Example: LA Metro's fare equity study</a:t>
              </a:r>
              <a:endParaRPr lang="en-AT" sz="1200" dirty="0"/>
            </a:p>
          </p:txBody>
        </p:sp>
        <p:sp>
          <p:nvSpPr>
            <p:cNvPr id="7" name="TextBox 6">
              <a:extLst>
                <a:ext uri="{FF2B5EF4-FFF2-40B4-BE49-F238E27FC236}">
                  <a16:creationId xmlns:a16="http://schemas.microsoft.com/office/drawing/2014/main" id="{2FE785E5-1C31-773A-0B78-10D47D95EC64}"/>
                </a:ext>
              </a:extLst>
            </p:cNvPr>
            <p:cNvSpPr txBox="1"/>
            <p:nvPr/>
          </p:nvSpPr>
          <p:spPr>
            <a:xfrm>
              <a:off x="9227187" y="1628495"/>
              <a:ext cx="1729654" cy="1015663"/>
            </a:xfrm>
            <a:prstGeom prst="rect">
              <a:avLst/>
            </a:prstGeom>
            <a:solidFill>
              <a:srgbClr val="FFFFFF"/>
            </a:solidFill>
            <a:ln w="12700" cap="flat">
              <a:solidFill>
                <a:schemeClr val="tx1"/>
              </a:solidFill>
              <a:miter lim="400000"/>
            </a:ln>
            <a:effectLst/>
            <a:sp3d/>
          </p:spPr>
          <p:style>
            <a:lnRef idx="0">
              <a:scrgbClr r="0" g="0" b="0"/>
            </a:lnRef>
            <a:fillRef idx="0">
              <a:scrgbClr r="0" g="0" b="0"/>
            </a:fillRef>
            <a:effectRef idx="0">
              <a:scrgbClr r="0" g="0" b="0"/>
            </a:effectRef>
            <a:fontRef idx="none"/>
          </p:style>
          <p:txBody>
            <a:bodyPr wrap="square">
              <a:spAutoFit/>
            </a:bodyPr>
            <a:lstStyle/>
            <a:p>
              <a:pPr>
                <a:lnSpc>
                  <a:spcPct val="100000"/>
                </a:lnSpc>
                <a:spcBef>
                  <a:spcPts val="0"/>
                </a:spcBef>
              </a:pPr>
              <a:r>
                <a:rPr lang="en-US" sz="1200" b="1" dirty="0"/>
                <a:t>6</a:t>
              </a:r>
              <a:r>
                <a:rPr lang="en-US" sz="1200" dirty="0"/>
                <a:t>. Model Outcomes</a:t>
              </a:r>
            </a:p>
            <a:p>
              <a:pPr>
                <a:lnSpc>
                  <a:spcPct val="100000"/>
                </a:lnSpc>
                <a:spcBef>
                  <a:spcPts val="0"/>
                </a:spcBef>
              </a:pPr>
              <a:r>
                <a:rPr lang="en-US" sz="1200" dirty="0"/>
                <a:t>Predict accessibility gains/losses by group</a:t>
              </a:r>
            </a:p>
            <a:p>
              <a:pPr>
                <a:lnSpc>
                  <a:spcPct val="100000"/>
                </a:lnSpc>
                <a:spcBef>
                  <a:spcPts val="0"/>
                </a:spcBef>
              </a:pPr>
              <a:r>
                <a:rPr lang="en-US" sz="1200" dirty="0"/>
                <a:t>Example: Chicago's SAMS equity analysis</a:t>
              </a:r>
              <a:endParaRPr lang="en-AT" sz="1200" dirty="0"/>
            </a:p>
          </p:txBody>
        </p:sp>
        <p:sp>
          <p:nvSpPr>
            <p:cNvPr id="9" name="TextBox 8">
              <a:extLst>
                <a:ext uri="{FF2B5EF4-FFF2-40B4-BE49-F238E27FC236}">
                  <a16:creationId xmlns:a16="http://schemas.microsoft.com/office/drawing/2014/main" id="{9525ED76-5B18-11FF-F639-8C8B9A0BD538}"/>
                </a:ext>
              </a:extLst>
            </p:cNvPr>
            <p:cNvSpPr txBox="1"/>
            <p:nvPr/>
          </p:nvSpPr>
          <p:spPr>
            <a:xfrm>
              <a:off x="6784953" y="1534309"/>
              <a:ext cx="1609630" cy="1384995"/>
            </a:xfrm>
            <a:prstGeom prst="rect">
              <a:avLst/>
            </a:prstGeom>
            <a:solidFill>
              <a:srgbClr val="FFFFFF"/>
            </a:solidFill>
            <a:ln w="12700" cap="flat">
              <a:solidFill>
                <a:schemeClr val="tx1"/>
              </a:solidFill>
              <a:miter lim="400000"/>
            </a:ln>
            <a:effectLst/>
            <a:sp3d/>
          </p:spPr>
          <p:style>
            <a:lnRef idx="0">
              <a:scrgbClr r="0" g="0" b="0"/>
            </a:lnRef>
            <a:fillRef idx="0">
              <a:scrgbClr r="0" g="0" b="0"/>
            </a:fillRef>
            <a:effectRef idx="0">
              <a:scrgbClr r="0" g="0" b="0"/>
            </a:effectRef>
            <a:fontRef idx="none"/>
          </p:style>
          <p:txBody>
            <a:bodyPr wrap="square">
              <a:spAutoFit/>
            </a:bodyPr>
            <a:lstStyle/>
            <a:p>
              <a:pPr>
                <a:lnSpc>
                  <a:spcPct val="100000"/>
                </a:lnSpc>
                <a:spcBef>
                  <a:spcPts val="0"/>
                </a:spcBef>
              </a:pPr>
              <a:r>
                <a:rPr lang="en-US" sz="1200" b="1" dirty="0"/>
                <a:t>5</a:t>
              </a:r>
              <a:r>
                <a:rPr lang="en-US" sz="1200" dirty="0"/>
                <a:t>. Community Feedback</a:t>
              </a:r>
            </a:p>
            <a:p>
              <a:pPr>
                <a:lnSpc>
                  <a:spcPct val="100000"/>
                </a:lnSpc>
                <a:spcBef>
                  <a:spcPts val="0"/>
                </a:spcBef>
              </a:pPr>
              <a:r>
                <a:rPr lang="en-US" sz="1200" dirty="0"/>
                <a:t>Surveys, town halls, focus groups</a:t>
              </a:r>
            </a:p>
            <a:p>
              <a:pPr>
                <a:lnSpc>
                  <a:spcPct val="100000"/>
                </a:lnSpc>
                <a:spcBef>
                  <a:spcPts val="0"/>
                </a:spcBef>
              </a:pPr>
              <a:r>
                <a:rPr lang="en-US" sz="1200" dirty="0"/>
                <a:t>Example: Detroit's community benefits agreements</a:t>
              </a:r>
              <a:endParaRPr lang="en-AT" sz="1200" dirty="0"/>
            </a:p>
          </p:txBody>
        </p:sp>
        <p:sp>
          <p:nvSpPr>
            <p:cNvPr id="10" name="TextBox 9">
              <a:extLst>
                <a:ext uri="{FF2B5EF4-FFF2-40B4-BE49-F238E27FC236}">
                  <a16:creationId xmlns:a16="http://schemas.microsoft.com/office/drawing/2014/main" id="{A722A37B-63B3-14E3-F57B-B03756CE62BC}"/>
                </a:ext>
              </a:extLst>
            </p:cNvPr>
            <p:cNvSpPr txBox="1"/>
            <p:nvPr/>
          </p:nvSpPr>
          <p:spPr>
            <a:xfrm>
              <a:off x="3785757" y="4271853"/>
              <a:ext cx="1933509" cy="1200329"/>
            </a:xfrm>
            <a:prstGeom prst="rect">
              <a:avLst/>
            </a:prstGeom>
            <a:solidFill>
              <a:srgbClr val="FFFFFF"/>
            </a:solidFill>
            <a:ln w="12700" cap="flat">
              <a:solidFill>
                <a:schemeClr val="tx1"/>
              </a:solidFill>
              <a:miter lim="400000"/>
            </a:ln>
            <a:effectLst/>
            <a:sp3d/>
          </p:spPr>
          <p:style>
            <a:lnRef idx="0">
              <a:scrgbClr r="0" g="0" b="0"/>
            </a:lnRef>
            <a:fillRef idx="0">
              <a:scrgbClr r="0" g="0" b="0"/>
            </a:fillRef>
            <a:effectRef idx="0">
              <a:scrgbClr r="0" g="0" b="0"/>
            </a:effectRef>
            <a:fontRef idx="none"/>
          </p:style>
          <p:txBody>
            <a:bodyPr wrap="square">
              <a:spAutoFit/>
            </a:bodyPr>
            <a:lstStyle/>
            <a:p>
              <a:pPr>
                <a:lnSpc>
                  <a:spcPct val="100000"/>
                </a:lnSpc>
                <a:spcBef>
                  <a:spcPts val="0"/>
                </a:spcBef>
              </a:pPr>
              <a:r>
                <a:rPr lang="en-US" sz="1200" dirty="0"/>
                <a:t>Key Tools:</a:t>
              </a:r>
            </a:p>
            <a:p>
              <a:pPr>
                <a:lnSpc>
                  <a:spcPct val="100000"/>
                </a:lnSpc>
                <a:spcBef>
                  <a:spcPts val="0"/>
                </a:spcBef>
              </a:pPr>
              <a:r>
                <a:rPr lang="en-US" sz="1200" dirty="0"/>
                <a:t>→ Equity impact assessments</a:t>
              </a:r>
            </a:p>
            <a:p>
              <a:pPr>
                <a:lnSpc>
                  <a:spcPct val="100000"/>
                </a:lnSpc>
                <a:spcBef>
                  <a:spcPts val="0"/>
                </a:spcBef>
              </a:pPr>
              <a:r>
                <a:rPr lang="en-US" sz="1200" dirty="0"/>
                <a:t>→ Distributional analysis</a:t>
              </a:r>
            </a:p>
            <a:p>
              <a:pPr>
                <a:lnSpc>
                  <a:spcPct val="100000"/>
                </a:lnSpc>
                <a:spcBef>
                  <a:spcPts val="0"/>
                </a:spcBef>
              </a:pPr>
              <a:r>
                <a:rPr lang="en-US" sz="1200" dirty="0"/>
                <a:t>→ GIS mapping</a:t>
              </a:r>
            </a:p>
            <a:p>
              <a:pPr>
                <a:lnSpc>
                  <a:spcPct val="100000"/>
                </a:lnSpc>
                <a:spcBef>
                  <a:spcPts val="0"/>
                </a:spcBef>
              </a:pPr>
              <a:r>
                <a:rPr lang="en-US" sz="1200" dirty="0"/>
                <a:t>→ Participatory budgeting</a:t>
              </a:r>
              <a:endParaRPr lang="en-AT" sz="1200" dirty="0"/>
            </a:p>
          </p:txBody>
        </p:sp>
        <p:sp>
          <p:nvSpPr>
            <p:cNvPr id="11" name="TextBox 10">
              <a:extLst>
                <a:ext uri="{FF2B5EF4-FFF2-40B4-BE49-F238E27FC236}">
                  <a16:creationId xmlns:a16="http://schemas.microsoft.com/office/drawing/2014/main" id="{7848E803-E205-D1EE-5DB6-1D7CCE6DA6BC}"/>
                </a:ext>
              </a:extLst>
            </p:cNvPr>
            <p:cNvSpPr txBox="1"/>
            <p:nvPr/>
          </p:nvSpPr>
          <p:spPr>
            <a:xfrm>
              <a:off x="3109151" y="2779166"/>
              <a:ext cx="1729654" cy="1015663"/>
            </a:xfrm>
            <a:prstGeom prst="rect">
              <a:avLst/>
            </a:prstGeom>
            <a:solidFill>
              <a:srgbClr val="FFFFFF"/>
            </a:solidFill>
            <a:ln w="12700" cap="flat">
              <a:solidFill>
                <a:schemeClr val="tx1"/>
              </a:solidFill>
              <a:miter lim="400000"/>
            </a:ln>
            <a:effectLst/>
            <a:sp3d/>
          </p:spPr>
          <p:style>
            <a:lnRef idx="0">
              <a:scrgbClr r="0" g="0" b="0"/>
            </a:lnRef>
            <a:fillRef idx="0">
              <a:scrgbClr r="0" g="0" b="0"/>
            </a:fillRef>
            <a:effectRef idx="0">
              <a:scrgbClr r="0" g="0" b="0"/>
            </a:effectRef>
            <a:fontRef idx="none"/>
          </p:style>
          <p:txBody>
            <a:bodyPr wrap="square">
              <a:spAutoFit/>
            </a:bodyPr>
            <a:lstStyle/>
            <a:p>
              <a:pPr>
                <a:lnSpc>
                  <a:spcPct val="100000"/>
                </a:lnSpc>
                <a:spcBef>
                  <a:spcPts val="0"/>
                </a:spcBef>
              </a:pPr>
              <a:r>
                <a:rPr lang="en-US" sz="1200" b="1" dirty="0"/>
                <a:t>3</a:t>
              </a:r>
              <a:r>
                <a:rPr lang="en-US" sz="1200" dirty="0"/>
                <a:t>. Title VI Evaluation</a:t>
              </a:r>
            </a:p>
            <a:p>
              <a:pPr>
                <a:lnSpc>
                  <a:spcPct val="100000"/>
                </a:lnSpc>
                <a:spcBef>
                  <a:spcPts val="0"/>
                </a:spcBef>
              </a:pPr>
              <a:r>
                <a:rPr lang="en-US" sz="1200" dirty="0"/>
                <a:t>Check for racial/ethnic discrimination</a:t>
              </a:r>
            </a:p>
            <a:p>
              <a:pPr>
                <a:lnSpc>
                  <a:spcPct val="100000"/>
                </a:lnSpc>
                <a:spcBef>
                  <a:spcPts val="0"/>
                </a:spcBef>
              </a:pPr>
              <a:r>
                <a:rPr lang="en-US" sz="1200" dirty="0"/>
                <a:t>Example: USDOT compliance review</a:t>
              </a:r>
              <a:endParaRPr lang="en-AT" sz="1200" dirty="0"/>
            </a:p>
          </p:txBody>
        </p:sp>
        <p:sp>
          <p:nvSpPr>
            <p:cNvPr id="20" name="TextBox 19">
              <a:extLst>
                <a:ext uri="{FF2B5EF4-FFF2-40B4-BE49-F238E27FC236}">
                  <a16:creationId xmlns:a16="http://schemas.microsoft.com/office/drawing/2014/main" id="{E7E6E2FD-ECA6-3B89-C90B-B3354BFC805B}"/>
                </a:ext>
              </a:extLst>
            </p:cNvPr>
            <p:cNvSpPr txBox="1"/>
            <p:nvPr/>
          </p:nvSpPr>
          <p:spPr>
            <a:xfrm>
              <a:off x="9227187" y="4731793"/>
              <a:ext cx="1609630" cy="1015663"/>
            </a:xfrm>
            <a:prstGeom prst="rect">
              <a:avLst/>
            </a:prstGeom>
            <a:solidFill>
              <a:srgbClr val="FFFFFF"/>
            </a:solidFill>
            <a:ln w="12700" cap="flat">
              <a:solidFill>
                <a:schemeClr val="tx1"/>
              </a:solidFill>
              <a:miter lim="400000"/>
            </a:ln>
            <a:effectLst/>
            <a:sp3d/>
          </p:spPr>
          <p:style>
            <a:lnRef idx="0">
              <a:scrgbClr r="0" g="0" b="0"/>
            </a:lnRef>
            <a:fillRef idx="0">
              <a:scrgbClr r="0" g="0" b="0"/>
            </a:fillRef>
            <a:effectRef idx="0">
              <a:scrgbClr r="0" g="0" b="0"/>
            </a:effectRef>
            <a:fontRef idx="none"/>
          </p:style>
          <p:txBody>
            <a:bodyPr wrap="square">
              <a:spAutoFit/>
            </a:bodyPr>
            <a:lstStyle/>
            <a:p>
              <a:pPr>
                <a:lnSpc>
                  <a:spcPct val="100000"/>
                </a:lnSpc>
                <a:spcBef>
                  <a:spcPts val="0"/>
                </a:spcBef>
              </a:pPr>
              <a:r>
                <a:rPr lang="en-US" sz="1200" b="1" dirty="0">
                  <a:highlight>
                    <a:srgbClr val="FF00FF"/>
                  </a:highlight>
                </a:rPr>
                <a:t>8</a:t>
              </a:r>
              <a:r>
                <a:rPr lang="en-US" sz="1200" dirty="0"/>
                <a:t>. Monitor &amp; Report</a:t>
              </a:r>
            </a:p>
            <a:p>
              <a:pPr>
                <a:lnSpc>
                  <a:spcPct val="100000"/>
                </a:lnSpc>
                <a:spcBef>
                  <a:spcPts val="0"/>
                </a:spcBef>
              </a:pPr>
              <a:r>
                <a:rPr lang="en-US" sz="1200" dirty="0"/>
                <a:t>Track metrics via equity dashboard</a:t>
              </a:r>
            </a:p>
            <a:p>
              <a:pPr>
                <a:lnSpc>
                  <a:spcPct val="100000"/>
                </a:lnSpc>
                <a:spcBef>
                  <a:spcPts val="0"/>
                </a:spcBef>
              </a:pPr>
              <a:r>
                <a:rPr lang="en-US" sz="1200" dirty="0"/>
                <a:t>Example: SFMTA's public dashboard</a:t>
              </a:r>
              <a:endParaRPr lang="en-AT" sz="1200" dirty="0"/>
            </a:p>
          </p:txBody>
        </p:sp>
        <p:sp>
          <p:nvSpPr>
            <p:cNvPr id="23" name="TextBox 22">
              <a:extLst>
                <a:ext uri="{FF2B5EF4-FFF2-40B4-BE49-F238E27FC236}">
                  <a16:creationId xmlns:a16="http://schemas.microsoft.com/office/drawing/2014/main" id="{591E31BC-83A4-8984-6338-1D23FC6865DE}"/>
                </a:ext>
              </a:extLst>
            </p:cNvPr>
            <p:cNvSpPr txBox="1"/>
            <p:nvPr/>
          </p:nvSpPr>
          <p:spPr>
            <a:xfrm>
              <a:off x="6472735" y="3973339"/>
              <a:ext cx="1609630" cy="1200329"/>
            </a:xfrm>
            <a:prstGeom prst="rect">
              <a:avLst/>
            </a:prstGeom>
            <a:solidFill>
              <a:srgbClr val="FFFFFF"/>
            </a:solidFill>
            <a:ln w="12700" cap="flat">
              <a:solidFill>
                <a:schemeClr val="tx1"/>
              </a:solidFill>
              <a:miter lim="400000"/>
            </a:ln>
            <a:effectLst/>
            <a:sp3d/>
          </p:spPr>
          <p:style>
            <a:lnRef idx="0">
              <a:scrgbClr r="0" g="0" b="0"/>
            </a:lnRef>
            <a:fillRef idx="0">
              <a:scrgbClr r="0" g="0" b="0"/>
            </a:fillRef>
            <a:effectRef idx="0">
              <a:scrgbClr r="0" g="0" b="0"/>
            </a:effectRef>
            <a:fontRef idx="none"/>
          </p:style>
          <p:txBody>
            <a:bodyPr wrap="square">
              <a:spAutoFit/>
            </a:bodyPr>
            <a:lstStyle/>
            <a:p>
              <a:pPr>
                <a:lnSpc>
                  <a:spcPct val="100000"/>
                </a:lnSpc>
                <a:spcBef>
                  <a:spcPts val="0"/>
                </a:spcBef>
              </a:pPr>
              <a:r>
                <a:rPr lang="en-US" sz="1200" dirty="0"/>
                <a:t>Outcome: Transparent process to ensure</a:t>
              </a:r>
            </a:p>
            <a:p>
              <a:pPr>
                <a:lnSpc>
                  <a:spcPct val="100000"/>
                </a:lnSpc>
                <a:spcBef>
                  <a:spcPts val="0"/>
                </a:spcBef>
              </a:pPr>
              <a:r>
                <a:rPr lang="en-US" sz="1200" dirty="0"/>
                <a:t>investments reduce, not worsen,</a:t>
              </a:r>
            </a:p>
            <a:p>
              <a:pPr>
                <a:lnSpc>
                  <a:spcPct val="100000"/>
                </a:lnSpc>
                <a:spcBef>
                  <a:spcPts val="0"/>
                </a:spcBef>
              </a:pPr>
              <a:r>
                <a:rPr lang="en-US" sz="1200" dirty="0"/>
                <a:t>inequities</a:t>
              </a:r>
              <a:endParaRPr lang="en-AT" sz="1200" dirty="0"/>
            </a:p>
          </p:txBody>
        </p:sp>
        <p:sp>
          <p:nvSpPr>
            <p:cNvPr id="36" name="TextBox 35">
              <a:extLst>
                <a:ext uri="{FF2B5EF4-FFF2-40B4-BE49-F238E27FC236}">
                  <a16:creationId xmlns:a16="http://schemas.microsoft.com/office/drawing/2014/main" id="{989132BF-C07D-AD6F-F922-89082A9C755A}"/>
                </a:ext>
              </a:extLst>
            </p:cNvPr>
            <p:cNvSpPr txBox="1"/>
            <p:nvPr/>
          </p:nvSpPr>
          <p:spPr>
            <a:xfrm>
              <a:off x="9507677" y="3180144"/>
              <a:ext cx="1729654" cy="1015663"/>
            </a:xfrm>
            <a:prstGeom prst="rect">
              <a:avLst/>
            </a:prstGeom>
            <a:solidFill>
              <a:srgbClr val="FFFFFF"/>
            </a:solidFill>
            <a:ln w="12700" cap="flat">
              <a:solidFill>
                <a:schemeClr val="tx1"/>
              </a:solidFill>
              <a:miter lim="400000"/>
            </a:ln>
            <a:effectLst/>
            <a:sp3d/>
          </p:spPr>
          <p:style>
            <a:lnRef idx="0">
              <a:scrgbClr r="0" g="0" b="0"/>
            </a:lnRef>
            <a:fillRef idx="0">
              <a:scrgbClr r="0" g="0" b="0"/>
            </a:fillRef>
            <a:effectRef idx="0">
              <a:scrgbClr r="0" g="0" b="0"/>
            </a:effectRef>
            <a:fontRef idx="none"/>
          </p:style>
          <p:txBody>
            <a:bodyPr wrap="square">
              <a:spAutoFit/>
            </a:bodyPr>
            <a:lstStyle/>
            <a:p>
              <a:pPr>
                <a:lnSpc>
                  <a:spcPct val="100000"/>
                </a:lnSpc>
                <a:spcBef>
                  <a:spcPts val="0"/>
                </a:spcBef>
              </a:pPr>
              <a:r>
                <a:rPr lang="en-US" sz="1200" b="1" dirty="0"/>
                <a:t>7</a:t>
              </a:r>
              <a:r>
                <a:rPr lang="en-US" sz="1200" dirty="0"/>
                <a:t>. Adjust Policy</a:t>
              </a:r>
            </a:p>
            <a:p>
              <a:pPr>
                <a:lnSpc>
                  <a:spcPct val="100000"/>
                </a:lnSpc>
                <a:spcBef>
                  <a:spcPts val="0"/>
                </a:spcBef>
              </a:pPr>
              <a:r>
                <a:rPr lang="en-US" sz="1200" dirty="0"/>
                <a:t>Redirect investments to prioritize equity</a:t>
              </a:r>
            </a:p>
            <a:p>
              <a:pPr>
                <a:lnSpc>
                  <a:spcPct val="100000"/>
                </a:lnSpc>
                <a:spcBef>
                  <a:spcPts val="0"/>
                </a:spcBef>
              </a:pPr>
              <a:r>
                <a:rPr lang="en-US" sz="1200" dirty="0"/>
                <a:t>Example: NYC IBX low-income priority zones</a:t>
              </a:r>
              <a:endParaRPr lang="en-AT" sz="1200" dirty="0"/>
            </a:p>
          </p:txBody>
        </p:sp>
        <p:sp>
          <p:nvSpPr>
            <p:cNvPr id="37" name="TextBox 36">
              <a:extLst>
                <a:ext uri="{FF2B5EF4-FFF2-40B4-BE49-F238E27FC236}">
                  <a16:creationId xmlns:a16="http://schemas.microsoft.com/office/drawing/2014/main" id="{3F4A9588-0CDC-1670-B517-F56DD26ADC7B}"/>
                </a:ext>
              </a:extLst>
            </p:cNvPr>
            <p:cNvSpPr txBox="1"/>
            <p:nvPr/>
          </p:nvSpPr>
          <p:spPr>
            <a:xfrm>
              <a:off x="4162491" y="1538015"/>
              <a:ext cx="1933509" cy="1015663"/>
            </a:xfrm>
            <a:prstGeom prst="rect">
              <a:avLst/>
            </a:prstGeom>
            <a:solidFill>
              <a:srgbClr val="FFFFFF"/>
            </a:solidFill>
            <a:ln w="12700" cap="flat">
              <a:solidFill>
                <a:schemeClr val="tx1"/>
              </a:solidFill>
              <a:miter lim="400000"/>
            </a:ln>
            <a:effectLst/>
            <a:sp3d/>
          </p:spPr>
          <p:style>
            <a:lnRef idx="0">
              <a:scrgbClr r="0" g="0" b="0"/>
            </a:lnRef>
            <a:fillRef idx="0">
              <a:scrgbClr r="0" g="0" b="0"/>
            </a:fillRef>
            <a:effectRef idx="0">
              <a:scrgbClr r="0" g="0" b="0"/>
            </a:effectRef>
            <a:fontRef idx="none"/>
          </p:style>
          <p:txBody>
            <a:bodyPr wrap="square">
              <a:spAutoFit/>
            </a:bodyPr>
            <a:lstStyle/>
            <a:p>
              <a:pPr>
                <a:lnSpc>
                  <a:spcPct val="100000"/>
                </a:lnSpc>
                <a:spcBef>
                  <a:spcPts val="0"/>
                </a:spcBef>
              </a:pPr>
              <a:r>
                <a:rPr lang="en-US" sz="1200" b="1" dirty="0"/>
                <a:t>4</a:t>
              </a:r>
              <a:r>
                <a:rPr lang="en-US" sz="1200" dirty="0"/>
                <a:t>. Map Impacts</a:t>
              </a:r>
            </a:p>
            <a:p>
              <a:pPr>
                <a:lnSpc>
                  <a:spcPct val="100000"/>
                </a:lnSpc>
                <a:spcBef>
                  <a:spcPts val="0"/>
                </a:spcBef>
              </a:pPr>
              <a:r>
                <a:rPr lang="en-US" sz="1200" dirty="0"/>
                <a:t>GIS analysis of service gaps/displacement risks</a:t>
              </a:r>
            </a:p>
            <a:p>
              <a:pPr>
                <a:lnSpc>
                  <a:spcPct val="100000"/>
                </a:lnSpc>
                <a:spcBef>
                  <a:spcPts val="0"/>
                </a:spcBef>
              </a:pPr>
              <a:r>
                <a:rPr lang="en-US" sz="1200" dirty="0"/>
                <a:t>Example: Atlanta's transit desert mapping</a:t>
              </a:r>
              <a:endParaRPr lang="en-AT" sz="1200" dirty="0"/>
            </a:p>
          </p:txBody>
        </p:sp>
        <p:cxnSp>
          <p:nvCxnSpPr>
            <p:cNvPr id="42" name="Straight Arrow Connector 41">
              <a:extLst>
                <a:ext uri="{FF2B5EF4-FFF2-40B4-BE49-F238E27FC236}">
                  <a16:creationId xmlns:a16="http://schemas.microsoft.com/office/drawing/2014/main" id="{A1DF1B22-13AD-BFE8-3AEF-3924C1B01539}"/>
                </a:ext>
              </a:extLst>
            </p:cNvPr>
            <p:cNvCxnSpPr>
              <a:cxnSpLocks/>
              <a:stCxn id="5" idx="0"/>
              <a:endCxn id="3" idx="2"/>
            </p:cNvCxnSpPr>
            <p:nvPr/>
          </p:nvCxnSpPr>
          <p:spPr>
            <a:xfrm flipV="1">
              <a:off x="1605207" y="3781296"/>
              <a:ext cx="0" cy="523026"/>
            </a:xfrm>
            <a:prstGeom prst="straightConnector1">
              <a:avLst/>
            </a:prstGeom>
            <a:noFill/>
            <a:ln w="25400" cap="flat">
              <a:solidFill>
                <a:srgbClr val="000000"/>
              </a:solidFill>
              <a:prstDash val="solid"/>
              <a:miter lim="400000"/>
              <a:tailEnd type="triangle"/>
            </a:ln>
            <a:effectLst/>
            <a:sp3d/>
          </p:spPr>
          <p:style>
            <a:lnRef idx="0">
              <a:scrgbClr r="0" g="0" b="0"/>
            </a:lnRef>
            <a:fillRef idx="0">
              <a:scrgbClr r="0" g="0" b="0"/>
            </a:fillRef>
            <a:effectRef idx="0">
              <a:scrgbClr r="0" g="0" b="0"/>
            </a:effectRef>
            <a:fontRef idx="none"/>
          </p:style>
        </p:cxnSp>
        <p:cxnSp>
          <p:nvCxnSpPr>
            <p:cNvPr id="46" name="Connector: Elbow 45">
              <a:extLst>
                <a:ext uri="{FF2B5EF4-FFF2-40B4-BE49-F238E27FC236}">
                  <a16:creationId xmlns:a16="http://schemas.microsoft.com/office/drawing/2014/main" id="{3BEBD47C-44BC-A897-FC0B-4E1EC6A4E0B8}"/>
                </a:ext>
              </a:extLst>
            </p:cNvPr>
            <p:cNvCxnSpPr>
              <a:cxnSpLocks/>
              <a:stCxn id="3" idx="3"/>
              <a:endCxn id="11" idx="1"/>
            </p:cNvCxnSpPr>
            <p:nvPr/>
          </p:nvCxnSpPr>
          <p:spPr>
            <a:xfrm>
              <a:off x="2470034" y="3181132"/>
              <a:ext cx="639117" cy="105866"/>
            </a:xfrm>
            <a:prstGeom prst="bentConnector3">
              <a:avLst/>
            </a:prstGeom>
            <a:noFill/>
            <a:ln w="25400" cap="flat">
              <a:solidFill>
                <a:srgbClr val="000000"/>
              </a:solidFill>
              <a:prstDash val="solid"/>
              <a:miter lim="400000"/>
              <a:tailEnd type="triangle"/>
            </a:ln>
            <a:effectLst/>
            <a:sp3d/>
          </p:spPr>
          <p:style>
            <a:lnRef idx="0">
              <a:scrgbClr r="0" g="0" b="0"/>
            </a:lnRef>
            <a:fillRef idx="0">
              <a:scrgbClr r="0" g="0" b="0"/>
            </a:fillRef>
            <a:effectRef idx="0">
              <a:scrgbClr r="0" g="0" b="0"/>
            </a:effectRef>
            <a:fontRef idx="none"/>
          </p:style>
        </p:cxnSp>
        <p:cxnSp>
          <p:nvCxnSpPr>
            <p:cNvPr id="49" name="Connector: Elbow 48">
              <a:extLst>
                <a:ext uri="{FF2B5EF4-FFF2-40B4-BE49-F238E27FC236}">
                  <a16:creationId xmlns:a16="http://schemas.microsoft.com/office/drawing/2014/main" id="{5D0C3C1A-3163-AD28-2734-A253C375E982}"/>
                </a:ext>
              </a:extLst>
            </p:cNvPr>
            <p:cNvCxnSpPr>
              <a:cxnSpLocks/>
              <a:stCxn id="11" idx="0"/>
              <a:endCxn id="37" idx="1"/>
            </p:cNvCxnSpPr>
            <p:nvPr/>
          </p:nvCxnSpPr>
          <p:spPr>
            <a:xfrm rot="5400000" flipH="1" flipV="1">
              <a:off x="3701575" y="2318251"/>
              <a:ext cx="733319" cy="188513"/>
            </a:xfrm>
            <a:prstGeom prst="bentConnector2">
              <a:avLst/>
            </a:prstGeom>
            <a:noFill/>
            <a:ln w="25400" cap="flat">
              <a:solidFill>
                <a:srgbClr val="000000"/>
              </a:solidFill>
              <a:prstDash val="solid"/>
              <a:miter lim="400000"/>
              <a:tailEnd type="triangle"/>
            </a:ln>
            <a:effectLst/>
            <a:sp3d/>
          </p:spPr>
          <p:style>
            <a:lnRef idx="0">
              <a:scrgbClr r="0" g="0" b="0"/>
            </a:lnRef>
            <a:fillRef idx="0">
              <a:scrgbClr r="0" g="0" b="0"/>
            </a:fillRef>
            <a:effectRef idx="0">
              <a:scrgbClr r="0" g="0" b="0"/>
            </a:effectRef>
            <a:fontRef idx="none"/>
          </p:style>
        </p:cxnSp>
        <p:cxnSp>
          <p:nvCxnSpPr>
            <p:cNvPr id="52" name="Connector: Elbow 51">
              <a:extLst>
                <a:ext uri="{FF2B5EF4-FFF2-40B4-BE49-F238E27FC236}">
                  <a16:creationId xmlns:a16="http://schemas.microsoft.com/office/drawing/2014/main" id="{25750716-C949-08FC-1D10-212B7795E2C8}"/>
                </a:ext>
              </a:extLst>
            </p:cNvPr>
            <p:cNvCxnSpPr>
              <a:cxnSpLocks/>
              <a:stCxn id="37" idx="3"/>
              <a:endCxn id="9" idx="1"/>
            </p:cNvCxnSpPr>
            <p:nvPr/>
          </p:nvCxnSpPr>
          <p:spPr>
            <a:xfrm>
              <a:off x="6096000" y="2045847"/>
              <a:ext cx="688953" cy="180960"/>
            </a:xfrm>
            <a:prstGeom prst="bentConnector3">
              <a:avLst/>
            </a:prstGeom>
            <a:noFill/>
            <a:ln w="25400" cap="flat">
              <a:solidFill>
                <a:srgbClr val="000000"/>
              </a:solidFill>
              <a:prstDash val="solid"/>
              <a:miter lim="400000"/>
              <a:tailEnd type="triangle"/>
            </a:ln>
            <a:effectLst/>
            <a:sp3d/>
          </p:spPr>
          <p:style>
            <a:lnRef idx="0">
              <a:scrgbClr r="0" g="0" b="0"/>
            </a:lnRef>
            <a:fillRef idx="0">
              <a:scrgbClr r="0" g="0" b="0"/>
            </a:fillRef>
            <a:effectRef idx="0">
              <a:scrgbClr r="0" g="0" b="0"/>
            </a:effectRef>
            <a:fontRef idx="none"/>
          </p:style>
        </p:cxnSp>
        <p:cxnSp>
          <p:nvCxnSpPr>
            <p:cNvPr id="55" name="Connector: Elbow 54">
              <a:extLst>
                <a:ext uri="{FF2B5EF4-FFF2-40B4-BE49-F238E27FC236}">
                  <a16:creationId xmlns:a16="http://schemas.microsoft.com/office/drawing/2014/main" id="{2A2F749C-6CAE-159E-4EC5-98712EF19F4F}"/>
                </a:ext>
              </a:extLst>
            </p:cNvPr>
            <p:cNvCxnSpPr>
              <a:cxnSpLocks/>
              <a:stCxn id="9" idx="3"/>
              <a:endCxn id="7" idx="1"/>
            </p:cNvCxnSpPr>
            <p:nvPr/>
          </p:nvCxnSpPr>
          <p:spPr>
            <a:xfrm flipV="1">
              <a:off x="8394583" y="2136327"/>
              <a:ext cx="832604" cy="90480"/>
            </a:xfrm>
            <a:prstGeom prst="bentConnector3">
              <a:avLst/>
            </a:prstGeom>
            <a:noFill/>
            <a:ln w="25400" cap="flat">
              <a:solidFill>
                <a:srgbClr val="000000"/>
              </a:solidFill>
              <a:prstDash val="solid"/>
              <a:miter lim="400000"/>
              <a:tailEnd type="triangle"/>
            </a:ln>
            <a:effectLst/>
            <a:sp3d/>
          </p:spPr>
          <p:style>
            <a:lnRef idx="0">
              <a:scrgbClr r="0" g="0" b="0"/>
            </a:lnRef>
            <a:fillRef idx="0">
              <a:scrgbClr r="0" g="0" b="0"/>
            </a:fillRef>
            <a:effectRef idx="0">
              <a:scrgbClr r="0" g="0" b="0"/>
            </a:effectRef>
            <a:fontRef idx="none"/>
          </p:style>
        </p:cxnSp>
        <p:cxnSp>
          <p:nvCxnSpPr>
            <p:cNvPr id="58" name="Connector: Elbow 57">
              <a:extLst>
                <a:ext uri="{FF2B5EF4-FFF2-40B4-BE49-F238E27FC236}">
                  <a16:creationId xmlns:a16="http://schemas.microsoft.com/office/drawing/2014/main" id="{61AE9CE8-B890-668F-9DBA-84ABCE758E3A}"/>
                </a:ext>
              </a:extLst>
            </p:cNvPr>
            <p:cNvCxnSpPr>
              <a:cxnSpLocks/>
              <a:stCxn id="7" idx="2"/>
              <a:endCxn id="36" idx="0"/>
            </p:cNvCxnSpPr>
            <p:nvPr/>
          </p:nvCxnSpPr>
          <p:spPr>
            <a:xfrm rot="16200000" flipH="1">
              <a:off x="9964266" y="2771906"/>
              <a:ext cx="535986" cy="280490"/>
            </a:xfrm>
            <a:prstGeom prst="bentConnector3">
              <a:avLst/>
            </a:prstGeom>
            <a:noFill/>
            <a:ln w="25400" cap="flat">
              <a:solidFill>
                <a:srgbClr val="000000"/>
              </a:solidFill>
              <a:prstDash val="solid"/>
              <a:miter lim="400000"/>
              <a:tailEnd type="triangle"/>
            </a:ln>
            <a:effectLst/>
            <a:sp3d/>
          </p:spPr>
          <p:style>
            <a:lnRef idx="0">
              <a:scrgbClr r="0" g="0" b="0"/>
            </a:lnRef>
            <a:fillRef idx="0">
              <a:scrgbClr r="0" g="0" b="0"/>
            </a:fillRef>
            <a:effectRef idx="0">
              <a:scrgbClr r="0" g="0" b="0"/>
            </a:effectRef>
            <a:fontRef idx="none"/>
          </p:style>
        </p:cxnSp>
        <p:cxnSp>
          <p:nvCxnSpPr>
            <p:cNvPr id="61" name="Connector: Elbow 60">
              <a:extLst>
                <a:ext uri="{FF2B5EF4-FFF2-40B4-BE49-F238E27FC236}">
                  <a16:creationId xmlns:a16="http://schemas.microsoft.com/office/drawing/2014/main" id="{1FBA2160-2421-3E96-E1A0-80933B61EF36}"/>
                </a:ext>
              </a:extLst>
            </p:cNvPr>
            <p:cNvCxnSpPr>
              <a:cxnSpLocks/>
              <a:stCxn id="36" idx="2"/>
              <a:endCxn id="20" idx="0"/>
            </p:cNvCxnSpPr>
            <p:nvPr/>
          </p:nvCxnSpPr>
          <p:spPr>
            <a:xfrm rot="5400000">
              <a:off x="9934260" y="4293549"/>
              <a:ext cx="535986" cy="340502"/>
            </a:xfrm>
            <a:prstGeom prst="bentConnector3">
              <a:avLst/>
            </a:prstGeom>
            <a:noFill/>
            <a:ln w="25400" cap="flat">
              <a:solidFill>
                <a:srgbClr val="000000"/>
              </a:solidFill>
              <a:prstDash val="solid"/>
              <a:miter lim="400000"/>
              <a:tailEnd type="triangle"/>
            </a:ln>
            <a:effectLst/>
            <a:sp3d/>
          </p:spPr>
          <p:style>
            <a:lnRef idx="0">
              <a:scrgbClr r="0" g="0" b="0"/>
            </a:lnRef>
            <a:fillRef idx="0">
              <a:scrgbClr r="0" g="0" b="0"/>
            </a:fillRef>
            <a:effectRef idx="0">
              <a:scrgbClr r="0" g="0" b="0"/>
            </a:effectRef>
            <a:fontRef idx="none"/>
          </p:style>
        </p:cxnSp>
        <p:cxnSp>
          <p:nvCxnSpPr>
            <p:cNvPr id="64" name="Connector: Elbow 63">
              <a:extLst>
                <a:ext uri="{FF2B5EF4-FFF2-40B4-BE49-F238E27FC236}">
                  <a16:creationId xmlns:a16="http://schemas.microsoft.com/office/drawing/2014/main" id="{449B40B7-CA30-EAFB-942C-D318D4C8397D}"/>
                </a:ext>
              </a:extLst>
            </p:cNvPr>
            <p:cNvCxnSpPr>
              <a:cxnSpLocks/>
              <a:stCxn id="11" idx="2"/>
              <a:endCxn id="10" idx="0"/>
            </p:cNvCxnSpPr>
            <p:nvPr/>
          </p:nvCxnSpPr>
          <p:spPr>
            <a:xfrm rot="16200000" flipH="1">
              <a:off x="4124733" y="3644074"/>
              <a:ext cx="477024" cy="778534"/>
            </a:xfrm>
            <a:prstGeom prst="bentConnector3">
              <a:avLst/>
            </a:prstGeom>
            <a:noFill/>
            <a:ln w="25400" cap="flat">
              <a:solidFill>
                <a:srgbClr val="000000"/>
              </a:solidFill>
              <a:prstDash val="solid"/>
              <a:miter lim="400000"/>
              <a:tailEnd type="triangle"/>
            </a:ln>
            <a:effectLst/>
            <a:sp3d/>
          </p:spPr>
          <p:style>
            <a:lnRef idx="0">
              <a:scrgbClr r="0" g="0" b="0"/>
            </a:lnRef>
            <a:fillRef idx="0">
              <a:scrgbClr r="0" g="0" b="0"/>
            </a:fillRef>
            <a:effectRef idx="0">
              <a:scrgbClr r="0" g="0" b="0"/>
            </a:effectRef>
            <a:fontRef idx="none"/>
          </p:style>
        </p:cxnSp>
        <p:cxnSp>
          <p:nvCxnSpPr>
            <p:cNvPr id="67" name="Connector: Elbow 66">
              <a:extLst>
                <a:ext uri="{FF2B5EF4-FFF2-40B4-BE49-F238E27FC236}">
                  <a16:creationId xmlns:a16="http://schemas.microsoft.com/office/drawing/2014/main" id="{E5DA21DE-74ED-FC31-3DA9-9B6BFDFEF9CB}"/>
                </a:ext>
              </a:extLst>
            </p:cNvPr>
            <p:cNvCxnSpPr>
              <a:cxnSpLocks/>
              <a:stCxn id="10" idx="3"/>
              <a:endCxn id="23" idx="1"/>
            </p:cNvCxnSpPr>
            <p:nvPr/>
          </p:nvCxnSpPr>
          <p:spPr>
            <a:xfrm flipV="1">
              <a:off x="5719266" y="4573504"/>
              <a:ext cx="753469" cy="298514"/>
            </a:xfrm>
            <a:prstGeom prst="bentConnector3">
              <a:avLst/>
            </a:prstGeom>
            <a:noFill/>
            <a:ln w="25400" cap="flat">
              <a:solidFill>
                <a:srgbClr val="000000"/>
              </a:solidFill>
              <a:prstDash val="solid"/>
              <a:miter lim="400000"/>
              <a:tailEnd type="triangle"/>
            </a:ln>
            <a:effectLst/>
            <a:sp3d/>
          </p:spPr>
          <p:style>
            <a:lnRef idx="0">
              <a:scrgbClr r="0" g="0" b="0"/>
            </a:lnRef>
            <a:fillRef idx="0">
              <a:scrgbClr r="0" g="0" b="0"/>
            </a:fillRef>
            <a:effectRef idx="0">
              <a:scrgbClr r="0" g="0" b="0"/>
            </a:effectRef>
            <a:fontRef idx="none"/>
          </p:style>
        </p:cxnSp>
        <p:cxnSp>
          <p:nvCxnSpPr>
            <p:cNvPr id="73" name="Connector: Elbow 72">
              <a:extLst>
                <a:ext uri="{FF2B5EF4-FFF2-40B4-BE49-F238E27FC236}">
                  <a16:creationId xmlns:a16="http://schemas.microsoft.com/office/drawing/2014/main" id="{5CB2B7DD-C89F-EE45-BC12-FCCFCDB2B568}"/>
                </a:ext>
              </a:extLst>
            </p:cNvPr>
            <p:cNvCxnSpPr>
              <a:cxnSpLocks/>
              <a:stCxn id="20" idx="2"/>
              <a:endCxn id="5" idx="2"/>
            </p:cNvCxnSpPr>
            <p:nvPr/>
          </p:nvCxnSpPr>
          <p:spPr>
            <a:xfrm rot="5400000" flipH="1">
              <a:off x="5697202" y="1412657"/>
              <a:ext cx="242805" cy="8426795"/>
            </a:xfrm>
            <a:prstGeom prst="bentConnector3">
              <a:avLst>
                <a:gd name="adj1" fmla="val -94150"/>
              </a:avLst>
            </a:prstGeom>
            <a:noFill/>
            <a:ln w="25400" cap="flat">
              <a:solidFill>
                <a:srgbClr val="000000"/>
              </a:solidFill>
              <a:prstDash val="solid"/>
              <a:miter lim="400000"/>
              <a:tailEnd type="triangle"/>
            </a:ln>
            <a:effectLst/>
            <a:sp3d/>
          </p:spPr>
          <p:style>
            <a:lnRef idx="0">
              <a:scrgbClr r="0" g="0" b="0"/>
            </a:lnRef>
            <a:fillRef idx="0">
              <a:scrgbClr r="0" g="0" b="0"/>
            </a:fillRef>
            <a:effectRef idx="0">
              <a:scrgbClr r="0" g="0" b="0"/>
            </a:effectRef>
            <a:fontRef idx="none"/>
          </p:style>
        </p:cxnSp>
        <p:sp>
          <p:nvSpPr>
            <p:cNvPr id="19" name="TextBox 18">
              <a:extLst>
                <a:ext uri="{FF2B5EF4-FFF2-40B4-BE49-F238E27FC236}">
                  <a16:creationId xmlns:a16="http://schemas.microsoft.com/office/drawing/2014/main" id="{EE612AF9-1781-BCE9-C7A1-67070A5EECE9}"/>
                </a:ext>
              </a:extLst>
            </p:cNvPr>
            <p:cNvSpPr txBox="1"/>
            <p:nvPr/>
          </p:nvSpPr>
          <p:spPr>
            <a:xfrm>
              <a:off x="5049227" y="5831523"/>
              <a:ext cx="1735726" cy="287515"/>
            </a:xfrm>
            <a:prstGeom prst="rect">
              <a:avLst/>
            </a:prstGeom>
            <a:solidFill>
              <a:srgbClr val="FFFFFF"/>
            </a:solidFill>
            <a:ln w="12700" cap="flat">
              <a:solidFill>
                <a:schemeClr val="tx1"/>
              </a:solidFill>
              <a:miter lim="400000"/>
            </a:ln>
            <a:effectLst/>
            <a:sp3d/>
          </p:spPr>
          <p:style>
            <a:lnRef idx="0">
              <a:scrgbClr r="0" g="0" b="0"/>
            </a:lnRef>
            <a:fillRef idx="0">
              <a:scrgbClr r="0" g="0" b="0"/>
            </a:fillRef>
            <a:effectRef idx="0">
              <a:scrgbClr r="0" g="0" b="0"/>
            </a:effectRef>
            <a:fontRef idx="none"/>
          </p:style>
          <p:txBody>
            <a:bodyPr wrap="square">
              <a:spAutoFit/>
            </a:bodyPr>
            <a:lstStyle/>
            <a:p>
              <a:pPr algn="ctr"/>
              <a:r>
                <a:rPr lang="en-US" sz="1400" dirty="0"/>
                <a:t>Feedback loop</a:t>
              </a:r>
              <a:endParaRPr lang="en-AT" sz="1400" dirty="0"/>
            </a:p>
          </p:txBody>
        </p:sp>
      </p:grpSp>
    </p:spTree>
    <p:extLst>
      <p:ext uri="{BB962C8B-B14F-4D97-AF65-F5344CB8AC3E}">
        <p14:creationId xmlns:p14="http://schemas.microsoft.com/office/powerpoint/2010/main" val="388753172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A2FFF1-F707-2E2F-0A9E-1E3F8CD6E8F1}"/>
            </a:ext>
          </a:extLst>
        </p:cNvPr>
        <p:cNvGrpSpPr/>
        <p:nvPr/>
      </p:nvGrpSpPr>
      <p:grpSpPr>
        <a:xfrm>
          <a:off x="0" y="0"/>
          <a:ext cx="0" cy="0"/>
          <a:chOff x="0" y="0"/>
          <a:chExt cx="0" cy="0"/>
        </a:xfrm>
      </p:grpSpPr>
      <p:sp>
        <p:nvSpPr>
          <p:cNvPr id="6" name="object 3">
            <a:extLst>
              <a:ext uri="{FF2B5EF4-FFF2-40B4-BE49-F238E27FC236}">
                <a16:creationId xmlns:a16="http://schemas.microsoft.com/office/drawing/2014/main" id="{DAE9C159-1FB8-5D5B-23C8-2CB8C4612084}"/>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4.4. Policy Tool: Inclusive &amp; Participatory Planning</a:t>
            </a:r>
            <a:endParaRPr lang="en-GB" b="1" dirty="0">
              <a:solidFill>
                <a:sysClr val="windowText" lastClr="000000"/>
              </a:solidFill>
              <a:latin typeface="Arial"/>
              <a:cs typeface="Arial"/>
            </a:endParaRPr>
          </a:p>
        </p:txBody>
      </p:sp>
      <p:sp>
        <p:nvSpPr>
          <p:cNvPr id="16" name="Content Placeholder 2">
            <a:extLst>
              <a:ext uri="{FF2B5EF4-FFF2-40B4-BE49-F238E27FC236}">
                <a16:creationId xmlns:a16="http://schemas.microsoft.com/office/drawing/2014/main" id="{281C05A4-8E81-DDC0-6AC5-453D395AB0CD}"/>
              </a:ext>
            </a:extLst>
          </p:cNvPr>
          <p:cNvSpPr txBox="1">
            <a:spLocks/>
          </p:cNvSpPr>
          <p:nvPr/>
        </p:nvSpPr>
        <p:spPr>
          <a:xfrm>
            <a:off x="726467" y="1539562"/>
            <a:ext cx="10725152" cy="3904307"/>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defRPr/>
            </a:pPr>
            <a:r>
              <a:rPr kumimoji="0" lang="en-US" sz="2000"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A core method for achieving Procedural Equity.</a:t>
            </a:r>
          </a:p>
          <a:p>
            <a:pPr marL="0" indent="0">
              <a:lnSpc>
                <a:spcPct val="100000"/>
              </a:lnSpc>
              <a:buNone/>
              <a:defRPr/>
            </a:pPr>
            <a:r>
              <a:rPr kumimoji="0" lang="en-US" sz="2000" b="1"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The Core Principle</a:t>
            </a:r>
            <a:r>
              <a:rPr kumimoji="0" lang="en-US" sz="2000"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 The people who are most affected by planning decisions should have a genuine opportunity to influence those decisions.</a:t>
            </a:r>
          </a:p>
          <a:p>
            <a:pPr>
              <a:lnSpc>
                <a:spcPct val="100000"/>
              </a:lnSpc>
              <a:buFont typeface="Wingdings" panose="05000000000000000000" pitchFamily="2" charset="2"/>
              <a:buChar char="q"/>
              <a:defRPr/>
            </a:pPr>
            <a:r>
              <a:rPr kumimoji="0" lang="en-US" sz="2000"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 </a:t>
            </a:r>
            <a:r>
              <a:rPr kumimoji="0" lang="en-US" sz="2000" b="1"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The Process</a:t>
            </a:r>
            <a:r>
              <a:rPr kumimoji="0" lang="en-US" sz="2000"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a:t>
            </a:r>
          </a:p>
          <a:p>
            <a:pPr lvl="1">
              <a:lnSpc>
                <a:spcPct val="100000"/>
              </a:lnSpc>
              <a:buFont typeface="Wingdings" panose="05000000000000000000" pitchFamily="2" charset="2"/>
              <a:buChar char="§"/>
              <a:defRPr/>
            </a:pPr>
            <a:r>
              <a:rPr kumimoji="0" lang="en-US" sz="2000"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Goes beyond traditional public meetings.</a:t>
            </a:r>
          </a:p>
          <a:p>
            <a:pPr lvl="1">
              <a:lnSpc>
                <a:spcPct val="100000"/>
              </a:lnSpc>
              <a:buFont typeface="Wingdings" panose="05000000000000000000" pitchFamily="2" charset="2"/>
              <a:buChar char="§"/>
              <a:defRPr/>
            </a:pPr>
            <a:r>
              <a:rPr kumimoji="0" lang="en-US" sz="2000"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Involves proactive community outreach, hosting workshops, conducting surveys, and using multilingual communication to engage traditionally underserved groups.</a:t>
            </a:r>
          </a:p>
          <a:p>
            <a:pPr>
              <a:lnSpc>
                <a:spcPct val="100000"/>
              </a:lnSpc>
              <a:buFont typeface="Wingdings" panose="05000000000000000000" pitchFamily="2" charset="2"/>
              <a:buChar char="q"/>
              <a:defRPr/>
            </a:pPr>
            <a:r>
              <a:rPr kumimoji="0" lang="en-US" sz="2000"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 </a:t>
            </a:r>
            <a:r>
              <a:rPr kumimoji="0" lang="en-US" sz="2000" b="1"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The Outcome</a:t>
            </a:r>
            <a:r>
              <a:rPr kumimoji="0" lang="en-US" sz="2000"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a:t>
            </a:r>
          </a:p>
          <a:p>
            <a:pPr lvl="1">
              <a:lnSpc>
                <a:spcPct val="100000"/>
              </a:lnSpc>
              <a:buFont typeface="Wingdings" panose="05000000000000000000" pitchFamily="2" charset="2"/>
              <a:buChar char="§"/>
              <a:defRPr/>
            </a:pPr>
            <a:r>
              <a:rPr kumimoji="0" lang="en-US" sz="2000"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Early and continuous engagement ensures that the voices of all community members are heard, leading to more sustainable, acceptable, and truly equitable transit solutions.</a:t>
            </a:r>
          </a:p>
        </p:txBody>
      </p:sp>
      <p:sp>
        <p:nvSpPr>
          <p:cNvPr id="4" name="object 2">
            <a:extLst>
              <a:ext uri="{FF2B5EF4-FFF2-40B4-BE49-F238E27FC236}">
                <a16:creationId xmlns:a16="http://schemas.microsoft.com/office/drawing/2014/main" id="{9436EF46-253F-FE5D-D5D3-E562C3870D63}"/>
              </a:ext>
            </a:extLst>
          </p:cNvPr>
          <p:cNvSpPr txBox="1">
            <a:spLocks noGrp="1"/>
          </p:cNvSpPr>
          <p:nvPr>
            <p:ph type="title"/>
          </p:nvPr>
        </p:nvSpPr>
        <p:spPr>
          <a:xfrm>
            <a:off x="726468" y="493612"/>
            <a:ext cx="5801923" cy="319328"/>
          </a:xfrm>
          <a:prstGeom prst="rect">
            <a:avLst/>
          </a:prstGeom>
          <a:solidFill>
            <a:srgbClr val="FD001F"/>
          </a:solidFill>
        </p:spPr>
        <p:txBody>
          <a:bodyPr vert="horz" wrap="square" lIns="0" tIns="16329" rIns="0" bIns="0" rtlCol="0" anchor="ctr">
            <a:spAutoFit/>
          </a:bodyPr>
          <a:lstStyle/>
          <a:p>
            <a:pPr marL="22043">
              <a:spcBef>
                <a:spcPts val="129"/>
              </a:spcBef>
            </a:pPr>
            <a:r>
              <a:rPr lang="en-GB" sz="2400" b="1" dirty="0">
                <a:solidFill>
                  <a:schemeClr val="bg1"/>
                </a:solidFill>
              </a:rPr>
              <a:t>04. </a:t>
            </a:r>
            <a:r>
              <a:rPr lang="en-US" sz="2400" b="1" dirty="0">
                <a:solidFill>
                  <a:schemeClr val="bg1"/>
                </a:solidFill>
              </a:rPr>
              <a:t>Policy &amp; Practice: Building Equitable Systems</a:t>
            </a:r>
            <a:endParaRPr lang="en-GB" sz="2400" b="1" dirty="0">
              <a:solidFill>
                <a:schemeClr val="bg1"/>
              </a:solidFill>
            </a:endParaRPr>
          </a:p>
        </p:txBody>
      </p:sp>
    </p:spTree>
    <p:extLst>
      <p:ext uri="{BB962C8B-B14F-4D97-AF65-F5344CB8AC3E}">
        <p14:creationId xmlns:p14="http://schemas.microsoft.com/office/powerpoint/2010/main" val="415344013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2886C2-A8AB-6E1B-5A16-AD798F9B4B9A}"/>
            </a:ext>
          </a:extLst>
        </p:cNvPr>
        <p:cNvGrpSpPr/>
        <p:nvPr/>
      </p:nvGrpSpPr>
      <p:grpSpPr>
        <a:xfrm>
          <a:off x="0" y="0"/>
          <a:ext cx="0" cy="0"/>
          <a:chOff x="0" y="0"/>
          <a:chExt cx="0" cy="0"/>
        </a:xfrm>
      </p:grpSpPr>
      <p:sp>
        <p:nvSpPr>
          <p:cNvPr id="6" name="object 3">
            <a:extLst>
              <a:ext uri="{FF2B5EF4-FFF2-40B4-BE49-F238E27FC236}">
                <a16:creationId xmlns:a16="http://schemas.microsoft.com/office/drawing/2014/main" id="{80F63D92-8BB8-F26F-3213-F69882F6D914}"/>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4.5. Policy Tool: Inclusive &amp; Participatory Planning</a:t>
            </a:r>
            <a:endParaRPr lang="en-GB" b="1" dirty="0">
              <a:solidFill>
                <a:sysClr val="windowText" lastClr="000000"/>
              </a:solidFill>
              <a:latin typeface="Arial"/>
              <a:cs typeface="Arial"/>
            </a:endParaRPr>
          </a:p>
        </p:txBody>
      </p:sp>
      <p:sp>
        <p:nvSpPr>
          <p:cNvPr id="4" name="object 2">
            <a:extLst>
              <a:ext uri="{FF2B5EF4-FFF2-40B4-BE49-F238E27FC236}">
                <a16:creationId xmlns:a16="http://schemas.microsoft.com/office/drawing/2014/main" id="{CA90C092-E10A-9798-ED4A-2B90A307164B}"/>
              </a:ext>
            </a:extLst>
          </p:cNvPr>
          <p:cNvSpPr txBox="1">
            <a:spLocks noGrp="1"/>
          </p:cNvSpPr>
          <p:nvPr>
            <p:ph type="title"/>
          </p:nvPr>
        </p:nvSpPr>
        <p:spPr>
          <a:xfrm>
            <a:off x="726468" y="493612"/>
            <a:ext cx="5801923" cy="319328"/>
          </a:xfrm>
          <a:prstGeom prst="rect">
            <a:avLst/>
          </a:prstGeom>
          <a:solidFill>
            <a:srgbClr val="FD001F"/>
          </a:solidFill>
        </p:spPr>
        <p:txBody>
          <a:bodyPr vert="horz" wrap="square" lIns="0" tIns="16329" rIns="0" bIns="0" rtlCol="0" anchor="ctr">
            <a:spAutoFit/>
          </a:bodyPr>
          <a:lstStyle/>
          <a:p>
            <a:pPr marL="22043">
              <a:spcBef>
                <a:spcPts val="129"/>
              </a:spcBef>
            </a:pPr>
            <a:r>
              <a:rPr lang="en-GB" sz="2400" b="1" dirty="0">
                <a:solidFill>
                  <a:schemeClr val="bg1"/>
                </a:solidFill>
              </a:rPr>
              <a:t>04. </a:t>
            </a:r>
            <a:r>
              <a:rPr lang="en-US" sz="2400" b="1" dirty="0">
                <a:solidFill>
                  <a:schemeClr val="bg1"/>
                </a:solidFill>
              </a:rPr>
              <a:t>Policy &amp; Practice: Building Equitable Systems</a:t>
            </a:r>
            <a:endParaRPr lang="en-GB" sz="2400" b="1" dirty="0">
              <a:solidFill>
                <a:schemeClr val="bg1"/>
              </a:solidFill>
            </a:endParaRPr>
          </a:p>
        </p:txBody>
      </p:sp>
      <p:grpSp>
        <p:nvGrpSpPr>
          <p:cNvPr id="54" name="Group 53">
            <a:extLst>
              <a:ext uri="{FF2B5EF4-FFF2-40B4-BE49-F238E27FC236}">
                <a16:creationId xmlns:a16="http://schemas.microsoft.com/office/drawing/2014/main" id="{1862983A-99BC-CF0F-BF32-A1FB5D1CE9C8}"/>
              </a:ext>
            </a:extLst>
          </p:cNvPr>
          <p:cNvGrpSpPr/>
          <p:nvPr/>
        </p:nvGrpSpPr>
        <p:grpSpPr>
          <a:xfrm>
            <a:off x="726468" y="1721252"/>
            <a:ext cx="10731164" cy="4562106"/>
            <a:chOff x="726468" y="1721252"/>
            <a:chExt cx="10731164" cy="4562106"/>
          </a:xfrm>
        </p:grpSpPr>
        <p:sp>
          <p:nvSpPr>
            <p:cNvPr id="3" name="TextBox 2">
              <a:extLst>
                <a:ext uri="{FF2B5EF4-FFF2-40B4-BE49-F238E27FC236}">
                  <a16:creationId xmlns:a16="http://schemas.microsoft.com/office/drawing/2014/main" id="{01AB787D-CD2D-3AC2-28B6-A4DCE8A8D46D}"/>
                </a:ext>
              </a:extLst>
            </p:cNvPr>
            <p:cNvSpPr txBox="1"/>
            <p:nvPr/>
          </p:nvSpPr>
          <p:spPr>
            <a:xfrm>
              <a:off x="726468" y="4353557"/>
              <a:ext cx="1967078" cy="646331"/>
            </a:xfrm>
            <a:prstGeom prst="rect">
              <a:avLst/>
            </a:prstGeom>
            <a:solidFill>
              <a:srgbClr val="FFFFFF"/>
            </a:solidFill>
            <a:ln w="12700" cap="flat">
              <a:solidFill>
                <a:schemeClr val="tx1"/>
              </a:solidFill>
              <a:miter lim="400000"/>
            </a:ln>
            <a:effectLst/>
            <a:sp3d/>
          </p:spPr>
          <p:style>
            <a:lnRef idx="0">
              <a:scrgbClr r="0" g="0" b="0"/>
            </a:lnRef>
            <a:fillRef idx="0">
              <a:scrgbClr r="0" g="0" b="0"/>
            </a:fillRef>
            <a:effectRef idx="0">
              <a:scrgbClr r="0" g="0" b="0"/>
            </a:effectRef>
            <a:fontRef idx="none"/>
          </p:style>
          <p:txBody>
            <a:bodyPr wrap="square">
              <a:spAutoFit/>
            </a:bodyPr>
            <a:lstStyle/>
            <a:p>
              <a:pPr>
                <a:lnSpc>
                  <a:spcPct val="100000"/>
                </a:lnSpc>
                <a:spcBef>
                  <a:spcPts val="0"/>
                </a:spcBef>
              </a:pPr>
              <a:r>
                <a:rPr lang="en-US" sz="1200" dirty="0"/>
                <a:t>Plan Engagement</a:t>
              </a:r>
            </a:p>
            <a:p>
              <a:pPr>
                <a:lnSpc>
                  <a:spcPct val="100000"/>
                </a:lnSpc>
                <a:spcBef>
                  <a:spcPts val="0"/>
                </a:spcBef>
              </a:pPr>
              <a:r>
                <a:rPr lang="en-US" sz="1200" dirty="0"/>
                <a:t>Unsupported markdown:</a:t>
              </a:r>
            </a:p>
            <a:p>
              <a:pPr>
                <a:lnSpc>
                  <a:spcPct val="100000"/>
                </a:lnSpc>
                <a:spcBef>
                  <a:spcPts val="0"/>
                </a:spcBef>
              </a:pPr>
              <a:r>
                <a:rPr lang="en-US" sz="1200" dirty="0"/>
                <a:t>list</a:t>
              </a:r>
              <a:endParaRPr lang="en-AT" sz="1200" dirty="0"/>
            </a:p>
          </p:txBody>
        </p:sp>
        <p:sp>
          <p:nvSpPr>
            <p:cNvPr id="5" name="TextBox 4">
              <a:extLst>
                <a:ext uri="{FF2B5EF4-FFF2-40B4-BE49-F238E27FC236}">
                  <a16:creationId xmlns:a16="http://schemas.microsoft.com/office/drawing/2014/main" id="{65185D8A-C4F0-44EE-E618-981E466860A0}"/>
                </a:ext>
              </a:extLst>
            </p:cNvPr>
            <p:cNvSpPr txBox="1"/>
            <p:nvPr/>
          </p:nvSpPr>
          <p:spPr>
            <a:xfrm>
              <a:off x="1647576" y="2975458"/>
              <a:ext cx="1729654" cy="830997"/>
            </a:xfrm>
            <a:prstGeom prst="rect">
              <a:avLst/>
            </a:prstGeom>
            <a:solidFill>
              <a:srgbClr val="FFFFFF"/>
            </a:solidFill>
            <a:ln w="12700" cap="flat">
              <a:solidFill>
                <a:schemeClr val="tx1"/>
              </a:solidFill>
              <a:miter lim="400000"/>
            </a:ln>
            <a:effectLst/>
            <a:sp3d/>
          </p:spPr>
          <p:style>
            <a:lnRef idx="0">
              <a:scrgbClr r="0" g="0" b="0"/>
            </a:lnRef>
            <a:fillRef idx="0">
              <a:scrgbClr r="0" g="0" b="0"/>
            </a:fillRef>
            <a:effectRef idx="0">
              <a:scrgbClr r="0" g="0" b="0"/>
            </a:effectRef>
            <a:fontRef idx="none"/>
          </p:style>
          <p:txBody>
            <a:bodyPr wrap="square">
              <a:spAutoFit/>
            </a:bodyPr>
            <a:lstStyle/>
            <a:p>
              <a:pPr>
                <a:lnSpc>
                  <a:spcPct val="100000"/>
                </a:lnSpc>
                <a:spcBef>
                  <a:spcPts val="0"/>
                </a:spcBef>
              </a:pPr>
              <a:r>
                <a:rPr lang="en-US" sz="1200" dirty="0"/>
                <a:t>Outreach Campaign</a:t>
              </a:r>
            </a:p>
            <a:p>
              <a:pPr>
                <a:lnSpc>
                  <a:spcPct val="100000"/>
                </a:lnSpc>
                <a:spcBef>
                  <a:spcPts val="0"/>
                </a:spcBef>
              </a:pPr>
              <a:r>
                <a:rPr lang="en-US" sz="1200" dirty="0"/>
                <a:t>Unsupported markdown:</a:t>
              </a:r>
            </a:p>
            <a:p>
              <a:pPr>
                <a:lnSpc>
                  <a:spcPct val="100000"/>
                </a:lnSpc>
                <a:spcBef>
                  <a:spcPts val="0"/>
                </a:spcBef>
              </a:pPr>
              <a:r>
                <a:rPr lang="en-US" sz="1200" dirty="0"/>
                <a:t>list</a:t>
              </a:r>
              <a:endParaRPr lang="en-AT" sz="1200" dirty="0"/>
            </a:p>
          </p:txBody>
        </p:sp>
        <p:sp>
          <p:nvSpPr>
            <p:cNvPr id="7" name="TextBox 6">
              <a:extLst>
                <a:ext uri="{FF2B5EF4-FFF2-40B4-BE49-F238E27FC236}">
                  <a16:creationId xmlns:a16="http://schemas.microsoft.com/office/drawing/2014/main" id="{2BBF24D3-71E9-E9A3-6BC6-06AA028B8417}"/>
                </a:ext>
              </a:extLst>
            </p:cNvPr>
            <p:cNvSpPr txBox="1"/>
            <p:nvPr/>
          </p:nvSpPr>
          <p:spPr>
            <a:xfrm>
              <a:off x="6215756" y="1721252"/>
              <a:ext cx="2169395" cy="646331"/>
            </a:xfrm>
            <a:prstGeom prst="rect">
              <a:avLst/>
            </a:prstGeom>
            <a:solidFill>
              <a:srgbClr val="FFFFFF"/>
            </a:solidFill>
            <a:ln w="12700" cap="flat">
              <a:solidFill>
                <a:schemeClr val="tx1"/>
              </a:solidFill>
              <a:miter lim="400000"/>
            </a:ln>
            <a:effectLst/>
            <a:sp3d/>
          </p:spPr>
          <p:style>
            <a:lnRef idx="0">
              <a:scrgbClr r="0" g="0" b="0"/>
            </a:lnRef>
            <a:fillRef idx="0">
              <a:scrgbClr r="0" g="0" b="0"/>
            </a:fillRef>
            <a:effectRef idx="0">
              <a:scrgbClr r="0" g="0" b="0"/>
            </a:effectRef>
            <a:fontRef idx="none"/>
          </p:style>
          <p:txBody>
            <a:bodyPr wrap="square">
              <a:spAutoFit/>
            </a:bodyPr>
            <a:lstStyle/>
            <a:p>
              <a:pPr>
                <a:lnSpc>
                  <a:spcPct val="100000"/>
                </a:lnSpc>
                <a:spcBef>
                  <a:spcPts val="0"/>
                </a:spcBef>
              </a:pPr>
              <a:r>
                <a:rPr lang="en-US" sz="1200" dirty="0"/>
                <a:t>Analyze Feedback</a:t>
              </a:r>
            </a:p>
            <a:p>
              <a:pPr>
                <a:lnSpc>
                  <a:spcPct val="100000"/>
                </a:lnSpc>
                <a:spcBef>
                  <a:spcPts val="0"/>
                </a:spcBef>
              </a:pPr>
              <a:r>
                <a:rPr lang="en-US" sz="1200" dirty="0"/>
                <a:t>Unsupported markdown:</a:t>
              </a:r>
            </a:p>
            <a:p>
              <a:pPr>
                <a:lnSpc>
                  <a:spcPct val="100000"/>
                </a:lnSpc>
                <a:spcBef>
                  <a:spcPts val="0"/>
                </a:spcBef>
              </a:pPr>
              <a:r>
                <a:rPr lang="en-US" sz="1200" dirty="0"/>
                <a:t>list</a:t>
              </a:r>
              <a:endParaRPr lang="en-AT" sz="1200" dirty="0"/>
            </a:p>
          </p:txBody>
        </p:sp>
        <p:sp>
          <p:nvSpPr>
            <p:cNvPr id="9" name="TextBox 8">
              <a:extLst>
                <a:ext uri="{FF2B5EF4-FFF2-40B4-BE49-F238E27FC236}">
                  <a16:creationId xmlns:a16="http://schemas.microsoft.com/office/drawing/2014/main" id="{EECE29EC-1AEE-C0BF-8658-3739BD644520}"/>
                </a:ext>
              </a:extLst>
            </p:cNvPr>
            <p:cNvSpPr txBox="1"/>
            <p:nvPr/>
          </p:nvSpPr>
          <p:spPr>
            <a:xfrm>
              <a:off x="6482109" y="2975458"/>
              <a:ext cx="1992111" cy="646331"/>
            </a:xfrm>
            <a:prstGeom prst="rect">
              <a:avLst/>
            </a:prstGeom>
            <a:solidFill>
              <a:srgbClr val="FFFFFF"/>
            </a:solidFill>
            <a:ln w="12700" cap="flat">
              <a:solidFill>
                <a:schemeClr val="tx1"/>
              </a:solidFill>
              <a:miter lim="400000"/>
            </a:ln>
            <a:effectLst/>
            <a:sp3d/>
          </p:spPr>
          <p:style>
            <a:lnRef idx="0">
              <a:scrgbClr r="0" g="0" b="0"/>
            </a:lnRef>
            <a:fillRef idx="0">
              <a:scrgbClr r="0" g="0" b="0"/>
            </a:fillRef>
            <a:effectRef idx="0">
              <a:scrgbClr r="0" g="0" b="0"/>
            </a:effectRef>
            <a:fontRef idx="none"/>
          </p:style>
          <p:txBody>
            <a:bodyPr wrap="square">
              <a:spAutoFit/>
            </a:bodyPr>
            <a:lstStyle/>
            <a:p>
              <a:pPr>
                <a:lnSpc>
                  <a:spcPct val="100000"/>
                </a:lnSpc>
                <a:spcBef>
                  <a:spcPts val="0"/>
                </a:spcBef>
              </a:pPr>
              <a:r>
                <a:rPr lang="en-US" sz="1200" dirty="0"/>
                <a:t>Surveys &amp; Feedback</a:t>
              </a:r>
            </a:p>
            <a:p>
              <a:pPr>
                <a:lnSpc>
                  <a:spcPct val="100000"/>
                </a:lnSpc>
                <a:spcBef>
                  <a:spcPts val="0"/>
                </a:spcBef>
              </a:pPr>
              <a:r>
                <a:rPr lang="en-US" sz="1200" dirty="0"/>
                <a:t>Unsupported markdown:</a:t>
              </a:r>
            </a:p>
            <a:p>
              <a:pPr>
                <a:lnSpc>
                  <a:spcPct val="100000"/>
                </a:lnSpc>
                <a:spcBef>
                  <a:spcPts val="0"/>
                </a:spcBef>
              </a:pPr>
              <a:r>
                <a:rPr lang="en-US" sz="1200" dirty="0"/>
                <a:t>list</a:t>
              </a:r>
              <a:endParaRPr lang="en-AT" sz="1200" dirty="0"/>
            </a:p>
          </p:txBody>
        </p:sp>
        <p:sp>
          <p:nvSpPr>
            <p:cNvPr id="10" name="TextBox 9">
              <a:extLst>
                <a:ext uri="{FF2B5EF4-FFF2-40B4-BE49-F238E27FC236}">
                  <a16:creationId xmlns:a16="http://schemas.microsoft.com/office/drawing/2014/main" id="{D7AAB83F-1985-DFB3-9415-6012BABA361B}"/>
                </a:ext>
              </a:extLst>
            </p:cNvPr>
            <p:cNvSpPr txBox="1"/>
            <p:nvPr/>
          </p:nvSpPr>
          <p:spPr>
            <a:xfrm>
              <a:off x="6264706" y="4083860"/>
              <a:ext cx="1723853" cy="1200329"/>
            </a:xfrm>
            <a:prstGeom prst="rect">
              <a:avLst/>
            </a:prstGeom>
            <a:solidFill>
              <a:srgbClr val="FFFFFF"/>
            </a:solidFill>
            <a:ln w="12700" cap="flat">
              <a:solidFill>
                <a:schemeClr val="tx1"/>
              </a:solidFill>
              <a:miter lim="400000"/>
            </a:ln>
            <a:effectLst/>
            <a:sp3d/>
          </p:spPr>
          <p:style>
            <a:lnRef idx="0">
              <a:scrgbClr r="0" g="0" b="0"/>
            </a:lnRef>
            <a:fillRef idx="0">
              <a:scrgbClr r="0" g="0" b="0"/>
            </a:fillRef>
            <a:effectRef idx="0">
              <a:scrgbClr r="0" g="0" b="0"/>
            </a:effectRef>
            <a:fontRef idx="none"/>
          </p:style>
          <p:txBody>
            <a:bodyPr wrap="square">
              <a:spAutoFit/>
            </a:bodyPr>
            <a:lstStyle/>
            <a:p>
              <a:pPr>
                <a:lnSpc>
                  <a:spcPct val="100000"/>
                </a:lnSpc>
                <a:spcBef>
                  <a:spcPts val="0"/>
                </a:spcBef>
              </a:pPr>
              <a:r>
                <a:rPr lang="en-US" sz="1200" dirty="0"/>
                <a:t>Key Tools:</a:t>
              </a:r>
            </a:p>
            <a:p>
              <a:pPr>
                <a:lnSpc>
                  <a:spcPct val="100000"/>
                </a:lnSpc>
                <a:spcBef>
                  <a:spcPts val="0"/>
                </a:spcBef>
              </a:pPr>
              <a:r>
                <a:rPr lang="en-US" sz="1200" dirty="0"/>
                <a:t>→ Multilingual surveys</a:t>
              </a:r>
            </a:p>
            <a:p>
              <a:pPr>
                <a:lnSpc>
                  <a:spcPct val="100000"/>
                </a:lnSpc>
                <a:spcBef>
                  <a:spcPts val="0"/>
                </a:spcBef>
              </a:pPr>
              <a:r>
                <a:rPr lang="en-US" sz="1200" dirty="0"/>
                <a:t>→ Digital platforms (e.g., </a:t>
              </a:r>
              <a:r>
                <a:rPr lang="en-US" sz="1200" dirty="0" err="1"/>
                <a:t>MetroQuest</a:t>
              </a:r>
              <a:r>
                <a:rPr lang="en-US" sz="1200" dirty="0"/>
                <a:t>)</a:t>
              </a:r>
            </a:p>
            <a:p>
              <a:pPr>
                <a:lnSpc>
                  <a:spcPct val="100000"/>
                </a:lnSpc>
                <a:spcBef>
                  <a:spcPts val="0"/>
                </a:spcBef>
              </a:pPr>
              <a:r>
                <a:rPr lang="en-US" sz="1200" dirty="0"/>
                <a:t>→ Equity-focused focus groups</a:t>
              </a:r>
              <a:endParaRPr lang="en-AT" sz="1200" dirty="0"/>
            </a:p>
          </p:txBody>
        </p:sp>
        <p:sp>
          <p:nvSpPr>
            <p:cNvPr id="11" name="TextBox 10">
              <a:extLst>
                <a:ext uri="{FF2B5EF4-FFF2-40B4-BE49-F238E27FC236}">
                  <a16:creationId xmlns:a16="http://schemas.microsoft.com/office/drawing/2014/main" id="{75178168-4F40-8538-6DBB-AED9599E33D4}"/>
                </a:ext>
              </a:extLst>
            </p:cNvPr>
            <p:cNvSpPr txBox="1"/>
            <p:nvPr/>
          </p:nvSpPr>
          <p:spPr>
            <a:xfrm>
              <a:off x="3741853" y="2459503"/>
              <a:ext cx="2305450" cy="646331"/>
            </a:xfrm>
            <a:prstGeom prst="rect">
              <a:avLst/>
            </a:prstGeom>
            <a:solidFill>
              <a:srgbClr val="FFFFFF"/>
            </a:solidFill>
            <a:ln w="12700" cap="flat">
              <a:solidFill>
                <a:schemeClr val="tx1"/>
              </a:solidFill>
              <a:miter lim="400000"/>
            </a:ln>
            <a:effectLst/>
            <a:sp3d/>
          </p:spPr>
          <p:style>
            <a:lnRef idx="0">
              <a:scrgbClr r="0" g="0" b="0"/>
            </a:lnRef>
            <a:fillRef idx="0">
              <a:scrgbClr r="0" g="0" b="0"/>
            </a:fillRef>
            <a:effectRef idx="0">
              <a:scrgbClr r="0" g="0" b="0"/>
            </a:effectRef>
            <a:fontRef idx="none"/>
          </p:style>
          <p:txBody>
            <a:bodyPr wrap="square">
              <a:spAutoFit/>
            </a:bodyPr>
            <a:lstStyle/>
            <a:p>
              <a:pPr>
                <a:lnSpc>
                  <a:spcPct val="100000"/>
                </a:lnSpc>
                <a:spcBef>
                  <a:spcPts val="0"/>
                </a:spcBef>
              </a:pPr>
              <a:r>
                <a:rPr lang="en-US" sz="1200" dirty="0"/>
                <a:t>Community Meetings</a:t>
              </a:r>
            </a:p>
            <a:p>
              <a:pPr>
                <a:lnSpc>
                  <a:spcPct val="100000"/>
                </a:lnSpc>
                <a:spcBef>
                  <a:spcPts val="0"/>
                </a:spcBef>
              </a:pPr>
              <a:r>
                <a:rPr lang="en-US" sz="1200" dirty="0"/>
                <a:t>Unsupported markdown:</a:t>
              </a:r>
            </a:p>
            <a:p>
              <a:pPr>
                <a:lnSpc>
                  <a:spcPct val="100000"/>
                </a:lnSpc>
                <a:spcBef>
                  <a:spcPts val="0"/>
                </a:spcBef>
              </a:pPr>
              <a:r>
                <a:rPr lang="en-US" sz="1200" dirty="0"/>
                <a:t>list</a:t>
              </a:r>
              <a:endParaRPr lang="en-AT" sz="1200" dirty="0"/>
            </a:p>
          </p:txBody>
        </p:sp>
        <p:sp>
          <p:nvSpPr>
            <p:cNvPr id="20" name="TextBox 19">
              <a:extLst>
                <a:ext uri="{FF2B5EF4-FFF2-40B4-BE49-F238E27FC236}">
                  <a16:creationId xmlns:a16="http://schemas.microsoft.com/office/drawing/2014/main" id="{9230E0C6-1A61-AB5B-BB30-79DB5E2FCD71}"/>
                </a:ext>
              </a:extLst>
            </p:cNvPr>
            <p:cNvSpPr txBox="1"/>
            <p:nvPr/>
          </p:nvSpPr>
          <p:spPr>
            <a:xfrm>
              <a:off x="8922119" y="3621788"/>
              <a:ext cx="2305450" cy="646331"/>
            </a:xfrm>
            <a:prstGeom prst="rect">
              <a:avLst/>
            </a:prstGeom>
            <a:solidFill>
              <a:srgbClr val="FFFFFF"/>
            </a:solidFill>
            <a:ln w="12700" cap="flat">
              <a:solidFill>
                <a:schemeClr val="tx1"/>
              </a:solidFill>
              <a:miter lim="400000"/>
            </a:ln>
            <a:effectLst/>
            <a:sp3d/>
          </p:spPr>
          <p:style>
            <a:lnRef idx="0">
              <a:scrgbClr r="0" g="0" b="0"/>
            </a:lnRef>
            <a:fillRef idx="0">
              <a:scrgbClr r="0" g="0" b="0"/>
            </a:fillRef>
            <a:effectRef idx="0">
              <a:scrgbClr r="0" g="0" b="0"/>
            </a:effectRef>
            <a:fontRef idx="none"/>
          </p:style>
          <p:txBody>
            <a:bodyPr wrap="square">
              <a:spAutoFit/>
            </a:bodyPr>
            <a:lstStyle/>
            <a:p>
              <a:pPr>
                <a:lnSpc>
                  <a:spcPct val="100000"/>
                </a:lnSpc>
                <a:spcBef>
                  <a:spcPts val="0"/>
                </a:spcBef>
              </a:pPr>
              <a:r>
                <a:rPr lang="en-US" sz="1200" dirty="0"/>
                <a:t>Monitor &amp; Report</a:t>
              </a:r>
            </a:p>
            <a:p>
              <a:pPr>
                <a:lnSpc>
                  <a:spcPct val="100000"/>
                </a:lnSpc>
                <a:spcBef>
                  <a:spcPts val="0"/>
                </a:spcBef>
              </a:pPr>
              <a:r>
                <a:rPr lang="en-US" sz="1200" dirty="0"/>
                <a:t>Unsupported markdown:</a:t>
              </a:r>
            </a:p>
            <a:p>
              <a:pPr>
                <a:lnSpc>
                  <a:spcPct val="100000"/>
                </a:lnSpc>
                <a:spcBef>
                  <a:spcPts val="0"/>
                </a:spcBef>
              </a:pPr>
              <a:r>
                <a:rPr lang="en-US" sz="1200" dirty="0"/>
                <a:t>list</a:t>
              </a:r>
              <a:endParaRPr lang="en-AT" sz="1200" dirty="0"/>
            </a:p>
          </p:txBody>
        </p:sp>
        <p:sp>
          <p:nvSpPr>
            <p:cNvPr id="23" name="TextBox 22">
              <a:extLst>
                <a:ext uri="{FF2B5EF4-FFF2-40B4-BE49-F238E27FC236}">
                  <a16:creationId xmlns:a16="http://schemas.microsoft.com/office/drawing/2014/main" id="{FA41E372-68D1-BB6A-47D9-EF2D8EA4F23E}"/>
                </a:ext>
              </a:extLst>
            </p:cNvPr>
            <p:cNvSpPr txBox="1"/>
            <p:nvPr/>
          </p:nvSpPr>
          <p:spPr>
            <a:xfrm>
              <a:off x="9282225" y="5821693"/>
              <a:ext cx="2169395" cy="461665"/>
            </a:xfrm>
            <a:prstGeom prst="rect">
              <a:avLst/>
            </a:prstGeom>
            <a:solidFill>
              <a:srgbClr val="FFFFFF"/>
            </a:solidFill>
            <a:ln w="12700" cap="flat">
              <a:solidFill>
                <a:schemeClr val="tx1"/>
              </a:solidFill>
              <a:miter lim="400000"/>
            </a:ln>
            <a:effectLst/>
            <a:sp3d/>
          </p:spPr>
          <p:style>
            <a:lnRef idx="0">
              <a:scrgbClr r="0" g="0" b="0"/>
            </a:lnRef>
            <a:fillRef idx="0">
              <a:scrgbClr r="0" g="0" b="0"/>
            </a:fillRef>
            <a:effectRef idx="0">
              <a:scrgbClr r="0" g="0" b="0"/>
            </a:effectRef>
            <a:fontRef idx="none"/>
          </p:style>
          <p:txBody>
            <a:bodyPr wrap="square">
              <a:spAutoFit/>
            </a:bodyPr>
            <a:lstStyle/>
            <a:p>
              <a:pPr>
                <a:lnSpc>
                  <a:spcPct val="100000"/>
                </a:lnSpc>
                <a:spcBef>
                  <a:spcPts val="0"/>
                </a:spcBef>
              </a:pPr>
              <a:r>
                <a:rPr lang="en-US" sz="1200" dirty="0"/>
                <a:t>Outcome: Sustainable solutions + community trust</a:t>
              </a:r>
              <a:endParaRPr lang="en-AT" sz="1200" dirty="0"/>
            </a:p>
          </p:txBody>
        </p:sp>
        <p:sp>
          <p:nvSpPr>
            <p:cNvPr id="36" name="TextBox 35">
              <a:extLst>
                <a:ext uri="{FF2B5EF4-FFF2-40B4-BE49-F238E27FC236}">
                  <a16:creationId xmlns:a16="http://schemas.microsoft.com/office/drawing/2014/main" id="{EB12AB4D-74EB-8298-65DB-428754A7F81A}"/>
                </a:ext>
              </a:extLst>
            </p:cNvPr>
            <p:cNvSpPr txBox="1"/>
            <p:nvPr/>
          </p:nvSpPr>
          <p:spPr>
            <a:xfrm>
              <a:off x="9152182" y="2136337"/>
              <a:ext cx="2305450" cy="646331"/>
            </a:xfrm>
            <a:prstGeom prst="rect">
              <a:avLst/>
            </a:prstGeom>
            <a:solidFill>
              <a:srgbClr val="FFFFFF"/>
            </a:solidFill>
            <a:ln w="12700" cap="flat">
              <a:solidFill>
                <a:schemeClr val="tx1"/>
              </a:solidFill>
              <a:miter lim="400000"/>
            </a:ln>
            <a:effectLst/>
            <a:sp3d/>
          </p:spPr>
          <p:style>
            <a:lnRef idx="0">
              <a:scrgbClr r="0" g="0" b="0"/>
            </a:lnRef>
            <a:fillRef idx="0">
              <a:scrgbClr r="0" g="0" b="0"/>
            </a:fillRef>
            <a:effectRef idx="0">
              <a:scrgbClr r="0" g="0" b="0"/>
            </a:effectRef>
            <a:fontRef idx="none"/>
          </p:style>
          <p:txBody>
            <a:bodyPr wrap="square">
              <a:spAutoFit/>
            </a:bodyPr>
            <a:lstStyle/>
            <a:p>
              <a:pPr>
                <a:lnSpc>
                  <a:spcPct val="100000"/>
                </a:lnSpc>
                <a:spcBef>
                  <a:spcPts val="0"/>
                </a:spcBef>
              </a:pPr>
              <a:r>
                <a:rPr lang="en-US" sz="1200" dirty="0"/>
                <a:t>Integrate Input</a:t>
              </a:r>
            </a:p>
            <a:p>
              <a:pPr>
                <a:lnSpc>
                  <a:spcPct val="100000"/>
                </a:lnSpc>
                <a:spcBef>
                  <a:spcPts val="0"/>
                </a:spcBef>
              </a:pPr>
              <a:r>
                <a:rPr lang="en-US" sz="1200" dirty="0"/>
                <a:t>Unsupported markdown:</a:t>
              </a:r>
            </a:p>
            <a:p>
              <a:pPr>
                <a:lnSpc>
                  <a:spcPct val="100000"/>
                </a:lnSpc>
                <a:spcBef>
                  <a:spcPts val="0"/>
                </a:spcBef>
              </a:pPr>
              <a:r>
                <a:rPr lang="en-US" sz="1200" dirty="0"/>
                <a:t>list</a:t>
              </a:r>
              <a:endParaRPr lang="en-AT" sz="1200" dirty="0"/>
            </a:p>
          </p:txBody>
        </p:sp>
        <p:cxnSp>
          <p:nvCxnSpPr>
            <p:cNvPr id="12" name="Connector: Elbow 11">
              <a:extLst>
                <a:ext uri="{FF2B5EF4-FFF2-40B4-BE49-F238E27FC236}">
                  <a16:creationId xmlns:a16="http://schemas.microsoft.com/office/drawing/2014/main" id="{676710D6-81F1-DA90-C2E9-DF0B3240875C}"/>
                </a:ext>
              </a:extLst>
            </p:cNvPr>
            <p:cNvCxnSpPr>
              <a:cxnSpLocks/>
              <a:stCxn id="3" idx="0"/>
              <a:endCxn id="5" idx="2"/>
            </p:cNvCxnSpPr>
            <p:nvPr/>
          </p:nvCxnSpPr>
          <p:spPr>
            <a:xfrm rot="5400000" flipH="1" flipV="1">
              <a:off x="1837654" y="3678808"/>
              <a:ext cx="547102" cy="802396"/>
            </a:xfrm>
            <a:prstGeom prst="bentConnector3">
              <a:avLst/>
            </a:prstGeom>
            <a:noFill/>
            <a:ln w="25400" cap="flat">
              <a:solidFill>
                <a:srgbClr val="000000"/>
              </a:solidFill>
              <a:prstDash val="solid"/>
              <a:miter lim="400000"/>
              <a:tailEnd type="triangle"/>
            </a:ln>
            <a:effectLst/>
            <a:sp3d/>
          </p:spPr>
          <p:style>
            <a:lnRef idx="0">
              <a:scrgbClr r="0" g="0" b="0"/>
            </a:lnRef>
            <a:fillRef idx="0">
              <a:scrgbClr r="0" g="0" b="0"/>
            </a:fillRef>
            <a:effectRef idx="0">
              <a:scrgbClr r="0" g="0" b="0"/>
            </a:effectRef>
            <a:fontRef idx="none"/>
          </p:style>
        </p:cxnSp>
        <p:cxnSp>
          <p:nvCxnSpPr>
            <p:cNvPr id="15" name="Connector: Elbow 14">
              <a:extLst>
                <a:ext uri="{FF2B5EF4-FFF2-40B4-BE49-F238E27FC236}">
                  <a16:creationId xmlns:a16="http://schemas.microsoft.com/office/drawing/2014/main" id="{6848FA91-8CD2-8818-362C-5DBE546AD739}"/>
                </a:ext>
              </a:extLst>
            </p:cNvPr>
            <p:cNvCxnSpPr>
              <a:cxnSpLocks/>
              <a:stCxn id="5" idx="0"/>
              <a:endCxn id="11" idx="1"/>
            </p:cNvCxnSpPr>
            <p:nvPr/>
          </p:nvCxnSpPr>
          <p:spPr>
            <a:xfrm rot="5400000" flipH="1" flipV="1">
              <a:off x="3030734" y="2264339"/>
              <a:ext cx="192789" cy="1229450"/>
            </a:xfrm>
            <a:prstGeom prst="bentConnector2">
              <a:avLst/>
            </a:prstGeom>
            <a:noFill/>
            <a:ln w="25400" cap="flat">
              <a:solidFill>
                <a:srgbClr val="000000"/>
              </a:solidFill>
              <a:prstDash val="solid"/>
              <a:miter lim="400000"/>
              <a:tailEnd type="triangle"/>
            </a:ln>
            <a:effectLst/>
            <a:sp3d/>
          </p:spPr>
          <p:style>
            <a:lnRef idx="0">
              <a:scrgbClr r="0" g="0" b="0"/>
            </a:lnRef>
            <a:fillRef idx="0">
              <a:scrgbClr r="0" g="0" b="0"/>
            </a:fillRef>
            <a:effectRef idx="0">
              <a:scrgbClr r="0" g="0" b="0"/>
            </a:effectRef>
            <a:fontRef idx="none"/>
          </p:style>
        </p:cxnSp>
        <p:cxnSp>
          <p:nvCxnSpPr>
            <p:cNvPr id="18" name="Connector: Elbow 17">
              <a:extLst>
                <a:ext uri="{FF2B5EF4-FFF2-40B4-BE49-F238E27FC236}">
                  <a16:creationId xmlns:a16="http://schemas.microsoft.com/office/drawing/2014/main" id="{4FE7075A-5E19-E4AC-8425-BA74C099A3EF}"/>
                </a:ext>
              </a:extLst>
            </p:cNvPr>
            <p:cNvCxnSpPr>
              <a:cxnSpLocks/>
              <a:stCxn id="11" idx="3"/>
              <a:endCxn id="9" idx="1"/>
            </p:cNvCxnSpPr>
            <p:nvPr/>
          </p:nvCxnSpPr>
          <p:spPr>
            <a:xfrm>
              <a:off x="6047303" y="2782669"/>
              <a:ext cx="434806" cy="515955"/>
            </a:xfrm>
            <a:prstGeom prst="bentConnector3">
              <a:avLst/>
            </a:prstGeom>
            <a:noFill/>
            <a:ln w="25400" cap="flat">
              <a:solidFill>
                <a:srgbClr val="000000"/>
              </a:solidFill>
              <a:prstDash val="solid"/>
              <a:miter lim="400000"/>
              <a:tailEnd type="triangle"/>
            </a:ln>
            <a:effectLst/>
            <a:sp3d/>
          </p:spPr>
          <p:style>
            <a:lnRef idx="0">
              <a:scrgbClr r="0" g="0" b="0"/>
            </a:lnRef>
            <a:fillRef idx="0">
              <a:scrgbClr r="0" g="0" b="0"/>
            </a:fillRef>
            <a:effectRef idx="0">
              <a:scrgbClr r="0" g="0" b="0"/>
            </a:effectRef>
            <a:fontRef idx="none"/>
          </p:style>
        </p:cxnSp>
        <p:cxnSp>
          <p:nvCxnSpPr>
            <p:cNvPr id="24" name="Connector: Elbow 23">
              <a:extLst>
                <a:ext uri="{FF2B5EF4-FFF2-40B4-BE49-F238E27FC236}">
                  <a16:creationId xmlns:a16="http://schemas.microsoft.com/office/drawing/2014/main" id="{05A56963-129B-19C3-4DCA-0A203195D7D2}"/>
                </a:ext>
              </a:extLst>
            </p:cNvPr>
            <p:cNvCxnSpPr>
              <a:cxnSpLocks/>
              <a:stCxn id="9" idx="0"/>
              <a:endCxn id="7" idx="2"/>
            </p:cNvCxnSpPr>
            <p:nvPr/>
          </p:nvCxnSpPr>
          <p:spPr>
            <a:xfrm rot="16200000" flipV="1">
              <a:off x="7085373" y="2582665"/>
              <a:ext cx="607875" cy="177711"/>
            </a:xfrm>
            <a:prstGeom prst="bentConnector3">
              <a:avLst/>
            </a:prstGeom>
            <a:noFill/>
            <a:ln w="25400" cap="flat">
              <a:solidFill>
                <a:srgbClr val="000000"/>
              </a:solidFill>
              <a:prstDash val="solid"/>
              <a:miter lim="400000"/>
              <a:tailEnd type="triangle"/>
            </a:ln>
            <a:effectLst/>
            <a:sp3d/>
          </p:spPr>
          <p:style>
            <a:lnRef idx="0">
              <a:scrgbClr r="0" g="0" b="0"/>
            </a:lnRef>
            <a:fillRef idx="0">
              <a:scrgbClr r="0" g="0" b="0"/>
            </a:fillRef>
            <a:effectRef idx="0">
              <a:scrgbClr r="0" g="0" b="0"/>
            </a:effectRef>
            <a:fontRef idx="none"/>
          </p:style>
        </p:cxnSp>
        <p:cxnSp>
          <p:nvCxnSpPr>
            <p:cNvPr id="27" name="Connector: Elbow 26">
              <a:extLst>
                <a:ext uri="{FF2B5EF4-FFF2-40B4-BE49-F238E27FC236}">
                  <a16:creationId xmlns:a16="http://schemas.microsoft.com/office/drawing/2014/main" id="{E984758B-324E-8BB0-1997-E4CE1FB8323B}"/>
                </a:ext>
              </a:extLst>
            </p:cNvPr>
            <p:cNvCxnSpPr>
              <a:cxnSpLocks/>
              <a:stCxn id="9" idx="2"/>
              <a:endCxn id="10" idx="0"/>
            </p:cNvCxnSpPr>
            <p:nvPr/>
          </p:nvCxnSpPr>
          <p:spPr>
            <a:xfrm rot="5400000">
              <a:off x="7071364" y="3677058"/>
              <a:ext cx="462071" cy="351532"/>
            </a:xfrm>
            <a:prstGeom prst="bentConnector3">
              <a:avLst/>
            </a:prstGeom>
            <a:noFill/>
            <a:ln w="25400" cap="flat">
              <a:solidFill>
                <a:srgbClr val="000000"/>
              </a:solidFill>
              <a:prstDash val="solid"/>
              <a:miter lim="400000"/>
              <a:tailEnd type="triangle"/>
            </a:ln>
            <a:effectLst/>
            <a:sp3d/>
          </p:spPr>
          <p:style>
            <a:lnRef idx="0">
              <a:scrgbClr r="0" g="0" b="0"/>
            </a:lnRef>
            <a:fillRef idx="0">
              <a:scrgbClr r="0" g="0" b="0"/>
            </a:fillRef>
            <a:effectRef idx="0">
              <a:scrgbClr r="0" g="0" b="0"/>
            </a:effectRef>
            <a:fontRef idx="none"/>
          </p:style>
        </p:cxnSp>
        <p:cxnSp>
          <p:nvCxnSpPr>
            <p:cNvPr id="32" name="Connector: Elbow 31">
              <a:extLst>
                <a:ext uri="{FF2B5EF4-FFF2-40B4-BE49-F238E27FC236}">
                  <a16:creationId xmlns:a16="http://schemas.microsoft.com/office/drawing/2014/main" id="{939F3D35-C59C-4407-5D89-18EEE3833729}"/>
                </a:ext>
              </a:extLst>
            </p:cNvPr>
            <p:cNvCxnSpPr>
              <a:cxnSpLocks/>
              <a:stCxn id="7" idx="3"/>
              <a:endCxn id="36" idx="1"/>
            </p:cNvCxnSpPr>
            <p:nvPr/>
          </p:nvCxnSpPr>
          <p:spPr>
            <a:xfrm>
              <a:off x="8385151" y="2044418"/>
              <a:ext cx="767031" cy="415085"/>
            </a:xfrm>
            <a:prstGeom prst="bentConnector3">
              <a:avLst/>
            </a:prstGeom>
            <a:noFill/>
            <a:ln w="25400" cap="flat">
              <a:solidFill>
                <a:srgbClr val="000000"/>
              </a:solidFill>
              <a:prstDash val="solid"/>
              <a:miter lim="400000"/>
              <a:tailEnd type="triangle"/>
            </a:ln>
            <a:effectLst/>
            <a:sp3d/>
          </p:spPr>
          <p:style>
            <a:lnRef idx="0">
              <a:scrgbClr r="0" g="0" b="0"/>
            </a:lnRef>
            <a:fillRef idx="0">
              <a:scrgbClr r="0" g="0" b="0"/>
            </a:fillRef>
            <a:effectRef idx="0">
              <a:scrgbClr r="0" g="0" b="0"/>
            </a:effectRef>
            <a:fontRef idx="none"/>
          </p:style>
        </p:cxnSp>
        <p:cxnSp>
          <p:nvCxnSpPr>
            <p:cNvPr id="38" name="Connector: Elbow 37">
              <a:extLst>
                <a:ext uri="{FF2B5EF4-FFF2-40B4-BE49-F238E27FC236}">
                  <a16:creationId xmlns:a16="http://schemas.microsoft.com/office/drawing/2014/main" id="{4AC140E2-E935-F1F5-6030-336C5D2C1CFC}"/>
                </a:ext>
              </a:extLst>
            </p:cNvPr>
            <p:cNvCxnSpPr>
              <a:cxnSpLocks/>
              <a:stCxn id="36" idx="2"/>
              <a:endCxn id="20" idx="0"/>
            </p:cNvCxnSpPr>
            <p:nvPr/>
          </p:nvCxnSpPr>
          <p:spPr>
            <a:xfrm rot="5400000">
              <a:off x="9770316" y="3087197"/>
              <a:ext cx="839120" cy="230063"/>
            </a:xfrm>
            <a:prstGeom prst="bentConnector3">
              <a:avLst/>
            </a:prstGeom>
            <a:noFill/>
            <a:ln w="25400" cap="flat">
              <a:solidFill>
                <a:srgbClr val="000000"/>
              </a:solidFill>
              <a:prstDash val="solid"/>
              <a:miter lim="400000"/>
              <a:tailEnd type="triangle"/>
            </a:ln>
            <a:effectLst/>
            <a:sp3d/>
          </p:spPr>
          <p:style>
            <a:lnRef idx="0">
              <a:scrgbClr r="0" g="0" b="0"/>
            </a:lnRef>
            <a:fillRef idx="0">
              <a:scrgbClr r="0" g="0" b="0"/>
            </a:fillRef>
            <a:effectRef idx="0">
              <a:scrgbClr r="0" g="0" b="0"/>
            </a:effectRef>
            <a:fontRef idx="none"/>
          </p:style>
        </p:cxnSp>
        <p:cxnSp>
          <p:nvCxnSpPr>
            <p:cNvPr id="44" name="Connector: Elbow 43">
              <a:extLst>
                <a:ext uri="{FF2B5EF4-FFF2-40B4-BE49-F238E27FC236}">
                  <a16:creationId xmlns:a16="http://schemas.microsoft.com/office/drawing/2014/main" id="{7BA3CC6B-5BCC-F6E0-C49B-B5C524D8AF0C}"/>
                </a:ext>
              </a:extLst>
            </p:cNvPr>
            <p:cNvCxnSpPr>
              <a:cxnSpLocks/>
              <a:stCxn id="20" idx="3"/>
              <a:endCxn id="23" idx="0"/>
            </p:cNvCxnSpPr>
            <p:nvPr/>
          </p:nvCxnSpPr>
          <p:spPr>
            <a:xfrm flipH="1">
              <a:off x="10366923" y="3944954"/>
              <a:ext cx="860646" cy="1876739"/>
            </a:xfrm>
            <a:prstGeom prst="bentConnector4">
              <a:avLst>
                <a:gd name="adj1" fmla="val -26561"/>
                <a:gd name="adj2" fmla="val 58610"/>
              </a:avLst>
            </a:prstGeom>
            <a:noFill/>
            <a:ln w="25400" cap="flat">
              <a:solidFill>
                <a:srgbClr val="000000"/>
              </a:solidFill>
              <a:prstDash val="solid"/>
              <a:miter lim="400000"/>
              <a:tailEnd type="triangle"/>
            </a:ln>
            <a:effectLst/>
            <a:sp3d/>
          </p:spPr>
          <p:style>
            <a:lnRef idx="0">
              <a:scrgbClr r="0" g="0" b="0"/>
            </a:lnRef>
            <a:fillRef idx="0">
              <a:scrgbClr r="0" g="0" b="0"/>
            </a:fillRef>
            <a:effectRef idx="0">
              <a:scrgbClr r="0" g="0" b="0"/>
            </a:effectRef>
            <a:fontRef idx="none"/>
          </p:style>
        </p:cxnSp>
        <p:cxnSp>
          <p:nvCxnSpPr>
            <p:cNvPr id="50" name="Connector: Elbow 49">
              <a:extLst>
                <a:ext uri="{FF2B5EF4-FFF2-40B4-BE49-F238E27FC236}">
                  <a16:creationId xmlns:a16="http://schemas.microsoft.com/office/drawing/2014/main" id="{A661ED1B-C1FA-403C-A71E-489155EBCB8C}"/>
                </a:ext>
              </a:extLst>
            </p:cNvPr>
            <p:cNvCxnSpPr>
              <a:cxnSpLocks/>
              <a:stCxn id="20" idx="2"/>
              <a:endCxn id="3" idx="2"/>
            </p:cNvCxnSpPr>
            <p:nvPr/>
          </p:nvCxnSpPr>
          <p:spPr>
            <a:xfrm rot="5400000">
              <a:off x="5526542" y="451585"/>
              <a:ext cx="731769" cy="8364837"/>
            </a:xfrm>
            <a:prstGeom prst="bentConnector3">
              <a:avLst>
                <a:gd name="adj1" fmla="val 177735"/>
              </a:avLst>
            </a:prstGeom>
            <a:noFill/>
            <a:ln w="25400" cap="flat">
              <a:solidFill>
                <a:srgbClr val="000000"/>
              </a:solidFill>
              <a:prstDash val="solid"/>
              <a:miter lim="400000"/>
              <a:tailEnd type="triangle"/>
            </a:ln>
            <a:effectLst/>
            <a:sp3d/>
          </p:spPr>
          <p:style>
            <a:lnRef idx="0">
              <a:scrgbClr r="0" g="0" b="0"/>
            </a:lnRef>
            <a:fillRef idx="0">
              <a:scrgbClr r="0" g="0" b="0"/>
            </a:fillRef>
            <a:effectRef idx="0">
              <a:scrgbClr r="0" g="0" b="0"/>
            </a:effectRef>
            <a:fontRef idx="none"/>
          </p:style>
        </p:cxnSp>
        <p:sp>
          <p:nvSpPr>
            <p:cNvPr id="19" name="TextBox 18">
              <a:extLst>
                <a:ext uri="{FF2B5EF4-FFF2-40B4-BE49-F238E27FC236}">
                  <a16:creationId xmlns:a16="http://schemas.microsoft.com/office/drawing/2014/main" id="{CD582FF8-3CF5-A185-07F5-F3A60EF4CC95}"/>
                </a:ext>
              </a:extLst>
            </p:cNvPr>
            <p:cNvSpPr txBox="1"/>
            <p:nvPr/>
          </p:nvSpPr>
          <p:spPr>
            <a:xfrm>
              <a:off x="5024563" y="5430379"/>
              <a:ext cx="1735726" cy="287515"/>
            </a:xfrm>
            <a:prstGeom prst="rect">
              <a:avLst/>
            </a:prstGeom>
            <a:solidFill>
              <a:srgbClr val="FFFFFF"/>
            </a:solidFill>
            <a:ln w="12700" cap="flat">
              <a:solidFill>
                <a:schemeClr val="tx1"/>
              </a:solidFill>
              <a:miter lim="400000"/>
            </a:ln>
            <a:effectLst/>
            <a:sp3d/>
          </p:spPr>
          <p:style>
            <a:lnRef idx="0">
              <a:scrgbClr r="0" g="0" b="0"/>
            </a:lnRef>
            <a:fillRef idx="0">
              <a:scrgbClr r="0" g="0" b="0"/>
            </a:fillRef>
            <a:effectRef idx="0">
              <a:scrgbClr r="0" g="0" b="0"/>
            </a:effectRef>
            <a:fontRef idx="none"/>
          </p:style>
          <p:txBody>
            <a:bodyPr wrap="square">
              <a:spAutoFit/>
            </a:bodyPr>
            <a:lstStyle/>
            <a:p>
              <a:pPr algn="ctr"/>
              <a:r>
                <a:rPr lang="en-US" sz="1400" dirty="0"/>
                <a:t>Feedback loop</a:t>
              </a:r>
              <a:endParaRPr lang="en-AT" sz="1400" dirty="0"/>
            </a:p>
          </p:txBody>
        </p:sp>
      </p:grpSp>
    </p:spTree>
    <p:extLst>
      <p:ext uri="{BB962C8B-B14F-4D97-AF65-F5344CB8AC3E}">
        <p14:creationId xmlns:p14="http://schemas.microsoft.com/office/powerpoint/2010/main" val="334382616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3CC2B5-D98C-230A-90DD-166714918702}"/>
            </a:ext>
          </a:extLst>
        </p:cNvPr>
        <p:cNvGrpSpPr/>
        <p:nvPr/>
      </p:nvGrpSpPr>
      <p:grpSpPr>
        <a:xfrm>
          <a:off x="0" y="0"/>
          <a:ext cx="0" cy="0"/>
          <a:chOff x="0" y="0"/>
          <a:chExt cx="0" cy="0"/>
        </a:xfrm>
      </p:grpSpPr>
      <p:sp>
        <p:nvSpPr>
          <p:cNvPr id="6" name="object 3">
            <a:extLst>
              <a:ext uri="{FF2B5EF4-FFF2-40B4-BE49-F238E27FC236}">
                <a16:creationId xmlns:a16="http://schemas.microsoft.com/office/drawing/2014/main" id="{B74134EA-81A0-2EF2-BAC0-5CB0F684F53E}"/>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4.6. From Theory to Practice: Designing Interventions</a:t>
            </a:r>
            <a:endParaRPr lang="en-GB" b="1" dirty="0">
              <a:solidFill>
                <a:sysClr val="windowText" lastClr="000000"/>
              </a:solidFill>
              <a:latin typeface="Arial"/>
              <a:cs typeface="Arial"/>
            </a:endParaRPr>
          </a:p>
        </p:txBody>
      </p:sp>
      <p:graphicFrame>
        <p:nvGraphicFramePr>
          <p:cNvPr id="7" name="Google Shape;582;g34c03a1f332_0_115">
            <a:extLst>
              <a:ext uri="{FF2B5EF4-FFF2-40B4-BE49-F238E27FC236}">
                <a16:creationId xmlns:a16="http://schemas.microsoft.com/office/drawing/2014/main" id="{AA0CAACE-376B-FF6C-9633-CDE87043202A}"/>
              </a:ext>
            </a:extLst>
          </p:cNvPr>
          <p:cNvGraphicFramePr/>
          <p:nvPr>
            <p:extLst>
              <p:ext uri="{D42A27DB-BD31-4B8C-83A1-F6EECF244321}">
                <p14:modId xmlns:p14="http://schemas.microsoft.com/office/powerpoint/2010/main" val="592166707"/>
              </p:ext>
            </p:extLst>
          </p:nvPr>
        </p:nvGraphicFramePr>
        <p:xfrm>
          <a:off x="726467" y="2015511"/>
          <a:ext cx="10725152" cy="3383130"/>
        </p:xfrm>
        <a:graphic>
          <a:graphicData uri="http://schemas.openxmlformats.org/drawingml/2006/table">
            <a:tbl>
              <a:tblPr>
                <a:noFill/>
              </a:tblPr>
              <a:tblGrid>
                <a:gridCol w="1942305">
                  <a:extLst>
                    <a:ext uri="{9D8B030D-6E8A-4147-A177-3AD203B41FA5}">
                      <a16:colId xmlns:a16="http://schemas.microsoft.com/office/drawing/2014/main" val="20000"/>
                    </a:ext>
                  </a:extLst>
                </a:gridCol>
                <a:gridCol w="2307265">
                  <a:extLst>
                    <a:ext uri="{9D8B030D-6E8A-4147-A177-3AD203B41FA5}">
                      <a16:colId xmlns:a16="http://schemas.microsoft.com/office/drawing/2014/main" val="20001"/>
                    </a:ext>
                  </a:extLst>
                </a:gridCol>
                <a:gridCol w="3094075">
                  <a:extLst>
                    <a:ext uri="{9D8B030D-6E8A-4147-A177-3AD203B41FA5}">
                      <a16:colId xmlns:a16="http://schemas.microsoft.com/office/drawing/2014/main" val="20002"/>
                    </a:ext>
                  </a:extLst>
                </a:gridCol>
                <a:gridCol w="3381507">
                  <a:extLst>
                    <a:ext uri="{9D8B030D-6E8A-4147-A177-3AD203B41FA5}">
                      <a16:colId xmlns:a16="http://schemas.microsoft.com/office/drawing/2014/main" val="788682000"/>
                    </a:ext>
                  </a:extLst>
                </a:gridCol>
              </a:tblGrid>
              <a:tr h="381000">
                <a:tc>
                  <a:txBody>
                    <a:bodyPr/>
                    <a:lstStyle/>
                    <a:p>
                      <a:pPr marL="0" marR="0" lvl="0" indent="0" algn="l" rtl="0">
                        <a:lnSpc>
                          <a:spcPct val="100000"/>
                        </a:lnSpc>
                        <a:spcBef>
                          <a:spcPts val="0"/>
                        </a:spcBef>
                        <a:spcAft>
                          <a:spcPts val="0"/>
                        </a:spcAft>
                        <a:buClr>
                          <a:srgbClr val="000000"/>
                        </a:buClr>
                        <a:buSzPts val="1400"/>
                        <a:buFont typeface="Arial"/>
                        <a:buNone/>
                      </a:pPr>
                      <a:r>
                        <a:rPr lang="en-US" sz="1800" b="1" u="none" strike="noStrike" cap="none" dirty="0"/>
                        <a:t>Policy Type</a:t>
                      </a:r>
                      <a:endParaRPr sz="1800" b="1" u="none" strike="noStrike" cap="none" dirty="0"/>
                    </a:p>
                  </a:txBody>
                  <a:tcPr marL="91425" marR="91425" marT="91425" marB="91425" anchor="ctr">
                    <a:solidFill>
                      <a:srgbClr val="45D1FF"/>
                    </a:solidFill>
                  </a:tcPr>
                </a:tc>
                <a:tc>
                  <a:txBody>
                    <a:bodyPr/>
                    <a:lstStyle/>
                    <a:p>
                      <a:pPr marL="0" marR="0" lvl="0" indent="0" algn="l" rtl="0">
                        <a:lnSpc>
                          <a:spcPct val="100000"/>
                        </a:lnSpc>
                        <a:spcBef>
                          <a:spcPts val="0"/>
                        </a:spcBef>
                        <a:spcAft>
                          <a:spcPts val="0"/>
                        </a:spcAft>
                        <a:buClr>
                          <a:srgbClr val="000000"/>
                        </a:buClr>
                        <a:buSzPts val="1400"/>
                        <a:buFont typeface="Arial"/>
                        <a:buNone/>
                      </a:pPr>
                      <a:r>
                        <a:rPr lang="en-US" sz="1800" b="1" u="none" strike="noStrike" cap="none" dirty="0"/>
                        <a:t>Target Group</a:t>
                      </a:r>
                      <a:endParaRPr sz="1800" b="1" u="none" strike="noStrike" cap="none" dirty="0"/>
                    </a:p>
                  </a:txBody>
                  <a:tcPr marL="91425" marR="91425" marT="91425" marB="91425" anchor="ctr">
                    <a:solidFill>
                      <a:srgbClr val="45D1FF"/>
                    </a:solidFill>
                  </a:tcPr>
                </a:tc>
                <a:tc>
                  <a:txBody>
                    <a:bodyPr/>
                    <a:lstStyle/>
                    <a:p>
                      <a:pPr marL="0" marR="0" lvl="0" indent="0" algn="l" rtl="0">
                        <a:lnSpc>
                          <a:spcPct val="100000"/>
                        </a:lnSpc>
                        <a:spcBef>
                          <a:spcPts val="0"/>
                        </a:spcBef>
                        <a:spcAft>
                          <a:spcPts val="0"/>
                        </a:spcAft>
                        <a:buClr>
                          <a:srgbClr val="000000"/>
                        </a:buClr>
                        <a:buSzPts val="1400"/>
                        <a:buFont typeface="Arial"/>
                        <a:buNone/>
                      </a:pPr>
                      <a:r>
                        <a:rPr lang="en-US" sz="1800" b="1" u="none" strike="noStrike" cap="none" dirty="0"/>
                        <a:t>Example</a:t>
                      </a:r>
                      <a:endParaRPr sz="1800" b="1" u="none" strike="noStrike" cap="none" dirty="0"/>
                    </a:p>
                  </a:txBody>
                  <a:tcPr marL="91425" marR="91425" marT="91425" marB="91425" anchor="ctr">
                    <a:solidFill>
                      <a:srgbClr val="45D1FF"/>
                    </a:solidFill>
                  </a:tcPr>
                </a:tc>
                <a:tc>
                  <a:txBody>
                    <a:bodyPr/>
                    <a:lstStyle/>
                    <a:p>
                      <a:pPr marL="0" marR="0" lvl="0" indent="0" algn="l" rtl="0">
                        <a:lnSpc>
                          <a:spcPct val="100000"/>
                        </a:lnSpc>
                        <a:spcBef>
                          <a:spcPts val="0"/>
                        </a:spcBef>
                        <a:spcAft>
                          <a:spcPts val="0"/>
                        </a:spcAft>
                        <a:buClr>
                          <a:srgbClr val="000000"/>
                        </a:buClr>
                        <a:buSzPts val="1400"/>
                        <a:buFont typeface="Arial"/>
                        <a:buNone/>
                      </a:pPr>
                      <a:r>
                        <a:rPr lang="en-US" sz="1800" b="1" u="none" strike="noStrike" cap="none" dirty="0"/>
                        <a:t>Intended Impact</a:t>
                      </a:r>
                      <a:endParaRPr sz="1800" b="1" u="none" strike="noStrike" cap="none" dirty="0"/>
                    </a:p>
                  </a:txBody>
                  <a:tcPr marL="91425" marR="91425" marT="91425" marB="91425" anchor="ctr">
                    <a:solidFill>
                      <a:srgbClr val="45D1FF"/>
                    </a:solidFill>
                  </a:tcPr>
                </a:tc>
                <a:extLst>
                  <a:ext uri="{0D108BD9-81ED-4DB2-BD59-A6C34878D82A}">
                    <a16:rowId xmlns:a16="http://schemas.microsoft.com/office/drawing/2014/main" val="10000"/>
                  </a:ext>
                </a:extLst>
              </a:tr>
              <a:tr h="381000">
                <a:tc>
                  <a:txBody>
                    <a:bodyPr/>
                    <a:lstStyle/>
                    <a:p>
                      <a:pPr marL="0" marR="0" lvl="0" indent="0" algn="l" rtl="0">
                        <a:lnSpc>
                          <a:spcPct val="100000"/>
                        </a:lnSpc>
                        <a:spcBef>
                          <a:spcPts val="0"/>
                        </a:spcBef>
                        <a:spcAft>
                          <a:spcPts val="0"/>
                        </a:spcAft>
                        <a:buClr>
                          <a:srgbClr val="000000"/>
                        </a:buClr>
                        <a:buSzPts val="1400"/>
                        <a:buFont typeface="Arial"/>
                        <a:buNone/>
                      </a:pPr>
                      <a:r>
                        <a:rPr lang="en-US" sz="1800" b="1" u="none" strike="noStrike" cap="none" dirty="0"/>
                        <a:t>Increase Service Frequency</a:t>
                      </a:r>
                      <a:endParaRPr sz="1800" b="1" u="none" strike="noStrike" cap="none" dirty="0"/>
                    </a:p>
                  </a:txBody>
                  <a:tcPr marL="91425" marR="91425" marT="91425" marB="91425" anchor="ctr"/>
                </a:tc>
                <a:tc>
                  <a:txBody>
                    <a:bodyPr/>
                    <a:lstStyle/>
                    <a:p>
                      <a:pPr marL="0" marR="0" lvl="0" indent="0" algn="l" rtl="0">
                        <a:lnSpc>
                          <a:spcPct val="100000"/>
                        </a:lnSpc>
                        <a:spcBef>
                          <a:spcPts val="0"/>
                        </a:spcBef>
                        <a:spcAft>
                          <a:spcPts val="0"/>
                        </a:spcAft>
                        <a:buClr>
                          <a:srgbClr val="000000"/>
                        </a:buClr>
                        <a:buSzPts val="1400"/>
                        <a:buFont typeface="Arial"/>
                        <a:buNone/>
                      </a:pPr>
                      <a:r>
                        <a:rPr lang="en-US" sz="1800" u="none" strike="noStrike" cap="none" dirty="0"/>
                        <a:t>Low-income workers, hourly employees</a:t>
                      </a:r>
                      <a:endParaRPr sz="1800" u="none" strike="noStrike" cap="none" dirty="0"/>
                    </a:p>
                  </a:txBody>
                  <a:tcPr marL="91425" marR="91425" marT="91425" marB="91425" anchor="ctr"/>
                </a:tc>
                <a:tc>
                  <a:txBody>
                    <a:bodyPr/>
                    <a:lstStyle/>
                    <a:p>
                      <a:pPr marL="0" marR="0" lvl="0" indent="0" algn="l" rtl="0">
                        <a:lnSpc>
                          <a:spcPct val="100000"/>
                        </a:lnSpc>
                        <a:spcBef>
                          <a:spcPts val="0"/>
                        </a:spcBef>
                        <a:spcAft>
                          <a:spcPts val="0"/>
                        </a:spcAft>
                        <a:buClr>
                          <a:srgbClr val="000000"/>
                        </a:buClr>
                        <a:buSzPts val="1400"/>
                        <a:buFont typeface="Arial"/>
                        <a:buNone/>
                      </a:pPr>
                      <a:r>
                        <a:rPr lang="en-US" sz="1800" u="none" strike="noStrike" cap="none" dirty="0"/>
                        <a:t>Los Angeles Metro's Equity Focus Communities</a:t>
                      </a:r>
                      <a:endParaRPr sz="1800" u="none" strike="noStrike" cap="none" dirty="0"/>
                    </a:p>
                  </a:txBody>
                  <a:tcPr marL="91425" marR="91425" marT="91425" marB="91425" anchor="ctr"/>
                </a:tc>
                <a:tc>
                  <a:txBody>
                    <a:bodyPr/>
                    <a:lstStyle/>
                    <a:p>
                      <a:pPr marL="0" marR="0" lvl="0" indent="0" algn="l" rtl="0">
                        <a:lnSpc>
                          <a:spcPct val="100000"/>
                        </a:lnSpc>
                        <a:spcBef>
                          <a:spcPts val="0"/>
                        </a:spcBef>
                        <a:spcAft>
                          <a:spcPts val="0"/>
                        </a:spcAft>
                        <a:buClr>
                          <a:srgbClr val="000000"/>
                        </a:buClr>
                        <a:buSzPts val="1400"/>
                        <a:buFont typeface="Arial"/>
                        <a:buNone/>
                      </a:pPr>
                      <a:r>
                        <a:rPr lang="en-US" sz="1800" u="none" strike="noStrike" cap="none" dirty="0"/>
                        <a:t>30% reduction in wait times</a:t>
                      </a:r>
                      <a:endParaRPr sz="1800" u="none" strike="noStrike" cap="none" dirty="0"/>
                    </a:p>
                  </a:txBody>
                  <a:tcPr marL="91425" marR="91425" marT="91425" marB="91425" anchor="ctr"/>
                </a:tc>
                <a:extLst>
                  <a:ext uri="{0D108BD9-81ED-4DB2-BD59-A6C34878D82A}">
                    <a16:rowId xmlns:a16="http://schemas.microsoft.com/office/drawing/2014/main" val="10001"/>
                  </a:ext>
                </a:extLst>
              </a:tr>
              <a:tr h="381000">
                <a:tc>
                  <a:txBody>
                    <a:bodyPr/>
                    <a:lstStyle/>
                    <a:p>
                      <a:pPr marL="0" marR="0" lvl="0" indent="0" algn="l" rtl="0">
                        <a:lnSpc>
                          <a:spcPct val="100000"/>
                        </a:lnSpc>
                        <a:spcBef>
                          <a:spcPts val="0"/>
                        </a:spcBef>
                        <a:spcAft>
                          <a:spcPts val="0"/>
                        </a:spcAft>
                        <a:buClr>
                          <a:srgbClr val="000000"/>
                        </a:buClr>
                        <a:buSzPts val="1400"/>
                        <a:buFont typeface="Arial"/>
                        <a:buNone/>
                      </a:pPr>
                      <a:r>
                        <a:rPr lang="en-US" sz="1800" b="1" u="none" strike="noStrike" cap="none" dirty="0"/>
                        <a:t>Subsidized Last-Mile Services</a:t>
                      </a:r>
                      <a:endParaRPr sz="1800" b="1" u="none" strike="noStrike" cap="none" dirty="0"/>
                    </a:p>
                  </a:txBody>
                  <a:tcPr marL="91425" marR="91425" marT="91425" marB="91425" anchor="ctr"/>
                </a:tc>
                <a:tc>
                  <a:txBody>
                    <a:bodyPr/>
                    <a:lstStyle/>
                    <a:p>
                      <a:pPr marL="0" marR="0" lvl="0" indent="0" algn="l" rtl="0">
                        <a:lnSpc>
                          <a:spcPct val="100000"/>
                        </a:lnSpc>
                        <a:spcBef>
                          <a:spcPts val="0"/>
                        </a:spcBef>
                        <a:spcAft>
                          <a:spcPts val="0"/>
                        </a:spcAft>
                        <a:buClr>
                          <a:srgbClr val="000000"/>
                        </a:buClr>
                        <a:buSzPts val="1400"/>
                        <a:buFont typeface="Arial"/>
                        <a:buNone/>
                      </a:pPr>
                      <a:r>
                        <a:rPr lang="en-US" sz="1800" u="none" strike="noStrike" cap="none" dirty="0"/>
                        <a:t>Rural/suburban residents, seniors</a:t>
                      </a:r>
                      <a:endParaRPr sz="1800" u="none" strike="noStrike" cap="none" dirty="0"/>
                    </a:p>
                  </a:txBody>
                  <a:tcPr marL="91425" marR="91425" marT="91425" marB="91425" anchor="ctr"/>
                </a:tc>
                <a:tc>
                  <a:txBody>
                    <a:bodyPr/>
                    <a:lstStyle/>
                    <a:p>
                      <a:pPr marL="0" marR="0" lvl="0" indent="0" algn="l" rtl="0">
                        <a:lnSpc>
                          <a:spcPct val="100000"/>
                        </a:lnSpc>
                        <a:spcBef>
                          <a:spcPts val="0"/>
                        </a:spcBef>
                        <a:spcAft>
                          <a:spcPts val="0"/>
                        </a:spcAft>
                        <a:buClr>
                          <a:srgbClr val="000000"/>
                        </a:buClr>
                        <a:buSzPts val="1400"/>
                        <a:buFont typeface="Arial"/>
                        <a:buNone/>
                      </a:pPr>
                      <a:r>
                        <a:rPr lang="en-US" sz="1800" u="none" strike="noStrike" cap="none" dirty="0"/>
                        <a:t>Denver RTD's 'Access-a-Ride' </a:t>
                      </a:r>
                      <a:r>
                        <a:rPr lang="en-US" sz="1800" u="none" strike="noStrike" cap="none" dirty="0" err="1"/>
                        <a:t>microtransit</a:t>
                      </a:r>
                      <a:endParaRPr sz="1800" u="none" strike="noStrike" cap="none" dirty="0"/>
                    </a:p>
                  </a:txBody>
                  <a:tcPr marL="91425" marR="91425" marT="91425" marB="91425" anchor="ctr"/>
                </a:tc>
                <a:tc>
                  <a:txBody>
                    <a:bodyPr/>
                    <a:lstStyle/>
                    <a:p>
                      <a:pPr marL="0" marR="0" lvl="0" indent="0" algn="l" rtl="0">
                        <a:lnSpc>
                          <a:spcPct val="100000"/>
                        </a:lnSpc>
                        <a:spcBef>
                          <a:spcPts val="0"/>
                        </a:spcBef>
                        <a:spcAft>
                          <a:spcPts val="0"/>
                        </a:spcAft>
                        <a:buClr>
                          <a:srgbClr val="000000"/>
                        </a:buClr>
                        <a:buSzPts val="1400"/>
                        <a:buFont typeface="Arial"/>
                        <a:buNone/>
                      </a:pPr>
                      <a:r>
                        <a:rPr lang="en-US" sz="1800" u="none" strike="noStrike" cap="none" dirty="0"/>
                        <a:t>45% increase in transit connectivity</a:t>
                      </a:r>
                      <a:endParaRPr sz="1800" u="none" strike="noStrike" cap="none" dirty="0"/>
                    </a:p>
                  </a:txBody>
                  <a:tcPr marL="91425" marR="91425" marT="91425" marB="91425" anchor="ctr"/>
                </a:tc>
                <a:extLst>
                  <a:ext uri="{0D108BD9-81ED-4DB2-BD59-A6C34878D82A}">
                    <a16:rowId xmlns:a16="http://schemas.microsoft.com/office/drawing/2014/main" val="10002"/>
                  </a:ext>
                </a:extLst>
              </a:tr>
              <a:tr h="381000">
                <a:tc>
                  <a:txBody>
                    <a:bodyPr/>
                    <a:lstStyle/>
                    <a:p>
                      <a:pPr marL="0" marR="0" lvl="0" indent="0" algn="l" rtl="0">
                        <a:lnSpc>
                          <a:spcPct val="100000"/>
                        </a:lnSpc>
                        <a:spcBef>
                          <a:spcPts val="0"/>
                        </a:spcBef>
                        <a:spcAft>
                          <a:spcPts val="0"/>
                        </a:spcAft>
                        <a:buClr>
                          <a:srgbClr val="000000"/>
                        </a:buClr>
                        <a:buSzPts val="1400"/>
                        <a:buFont typeface="Arial"/>
                        <a:buNone/>
                      </a:pPr>
                      <a:r>
                        <a:rPr lang="en-US" sz="1800" b="1" u="none" strike="noStrike" cap="none" dirty="0"/>
                        <a:t>Free/Reduced Fare Programs</a:t>
                      </a:r>
                      <a:endParaRPr sz="1800" b="1" u="none" strike="noStrike" cap="none" dirty="0"/>
                    </a:p>
                  </a:txBody>
                  <a:tcPr marL="91425" marR="91425" marT="91425" marB="91425" anchor="ctr"/>
                </a:tc>
                <a:tc>
                  <a:txBody>
                    <a:bodyPr/>
                    <a:lstStyle/>
                    <a:p>
                      <a:pPr marL="0" marR="0" lvl="0" indent="0" algn="l" rtl="0">
                        <a:lnSpc>
                          <a:spcPct val="100000"/>
                        </a:lnSpc>
                        <a:spcBef>
                          <a:spcPts val="0"/>
                        </a:spcBef>
                        <a:spcAft>
                          <a:spcPts val="0"/>
                        </a:spcAft>
                        <a:buClr>
                          <a:srgbClr val="000000"/>
                        </a:buClr>
                        <a:buSzPts val="1400"/>
                        <a:buFont typeface="Arial"/>
                        <a:buNone/>
                      </a:pPr>
                      <a:r>
                        <a:rPr lang="en-US" sz="1800" u="none" strike="noStrike" cap="none" dirty="0"/>
                        <a:t>Students, low-income families</a:t>
                      </a:r>
                      <a:endParaRPr sz="1800" u="none" strike="noStrike" cap="none" dirty="0"/>
                    </a:p>
                  </a:txBody>
                  <a:tcPr marL="91425" marR="91425" marT="91425" marB="91425" anchor="ctr"/>
                </a:tc>
                <a:tc>
                  <a:txBody>
                    <a:bodyPr/>
                    <a:lstStyle/>
                    <a:p>
                      <a:pPr marL="0" marR="0" lvl="0" indent="0" algn="l" rtl="0">
                        <a:lnSpc>
                          <a:spcPct val="100000"/>
                        </a:lnSpc>
                        <a:spcBef>
                          <a:spcPts val="0"/>
                        </a:spcBef>
                        <a:spcAft>
                          <a:spcPts val="0"/>
                        </a:spcAft>
                        <a:buClr>
                          <a:srgbClr val="000000"/>
                        </a:buClr>
                        <a:buSzPts val="1400"/>
                        <a:buFont typeface="Arial"/>
                        <a:buNone/>
                      </a:pPr>
                      <a:r>
                        <a:rPr lang="en-US" sz="1800" u="none" strike="noStrike" cap="none" dirty="0"/>
                        <a:t>Portland's </a:t>
                      </a:r>
                      <a:r>
                        <a:rPr lang="en-US" sz="1800" u="none" strike="noStrike" cap="none" dirty="0" err="1"/>
                        <a:t>YouthPass</a:t>
                      </a:r>
                      <a:r>
                        <a:rPr lang="en-US" sz="1800" u="none" strike="noStrike" cap="none" dirty="0"/>
                        <a:t> (free transit for students)</a:t>
                      </a:r>
                      <a:endParaRPr sz="1800" u="none" strike="noStrike" cap="none" dirty="0"/>
                    </a:p>
                  </a:txBody>
                  <a:tcPr marL="91425" marR="91425" marT="91425" marB="91425" anchor="ctr"/>
                </a:tc>
                <a:tc>
                  <a:txBody>
                    <a:bodyPr/>
                    <a:lstStyle/>
                    <a:p>
                      <a:pPr marL="0" marR="0" lvl="0" indent="0" algn="l" rtl="0">
                        <a:lnSpc>
                          <a:spcPct val="100000"/>
                        </a:lnSpc>
                        <a:spcBef>
                          <a:spcPts val="0"/>
                        </a:spcBef>
                        <a:spcAft>
                          <a:spcPts val="0"/>
                        </a:spcAft>
                        <a:buClr>
                          <a:srgbClr val="000000"/>
                        </a:buClr>
                        <a:buSzPts val="1400"/>
                        <a:buFont typeface="Arial"/>
                        <a:buNone/>
                      </a:pPr>
                      <a:r>
                        <a:rPr lang="en-US" sz="1800" u="none" strike="noStrike" cap="none" dirty="0"/>
                        <a:t>58% ridership increase among beneficiaries</a:t>
                      </a:r>
                      <a:endParaRPr sz="1800" u="none" strike="noStrike" cap="none" dirty="0"/>
                    </a:p>
                  </a:txBody>
                  <a:tcPr marL="91425" marR="91425" marT="91425" marB="91425" anchor="ctr"/>
                </a:tc>
                <a:extLst>
                  <a:ext uri="{0D108BD9-81ED-4DB2-BD59-A6C34878D82A}">
                    <a16:rowId xmlns:a16="http://schemas.microsoft.com/office/drawing/2014/main" val="10003"/>
                  </a:ext>
                </a:extLst>
              </a:tr>
              <a:tr h="381000">
                <a:tc>
                  <a:txBody>
                    <a:bodyPr/>
                    <a:lstStyle/>
                    <a:p>
                      <a:pPr marL="0" marR="0" lvl="0" indent="0" algn="l" rtl="0">
                        <a:lnSpc>
                          <a:spcPct val="100000"/>
                        </a:lnSpc>
                        <a:spcBef>
                          <a:spcPts val="0"/>
                        </a:spcBef>
                        <a:spcAft>
                          <a:spcPts val="0"/>
                        </a:spcAft>
                        <a:buClr>
                          <a:srgbClr val="000000"/>
                        </a:buClr>
                        <a:buSzPts val="1400"/>
                        <a:buFont typeface="Arial"/>
                        <a:buNone/>
                      </a:pPr>
                      <a:r>
                        <a:rPr lang="en-US" sz="1800" b="1" u="none" strike="noStrike" cap="none" dirty="0"/>
                        <a:t>Accessibility Upgrades</a:t>
                      </a:r>
                      <a:endParaRPr sz="1800" b="1" u="none" strike="noStrike" cap="none" dirty="0"/>
                    </a:p>
                  </a:txBody>
                  <a:tcPr marL="91425" marR="91425" marT="91425" marB="91425" anchor="ctr"/>
                </a:tc>
                <a:tc>
                  <a:txBody>
                    <a:bodyPr/>
                    <a:lstStyle/>
                    <a:p>
                      <a:pPr marL="0" marR="0" lvl="0" indent="0" algn="l" rtl="0">
                        <a:lnSpc>
                          <a:spcPct val="100000"/>
                        </a:lnSpc>
                        <a:spcBef>
                          <a:spcPts val="0"/>
                        </a:spcBef>
                        <a:spcAft>
                          <a:spcPts val="0"/>
                        </a:spcAft>
                        <a:buClr>
                          <a:srgbClr val="000000"/>
                        </a:buClr>
                        <a:buSzPts val="1400"/>
                        <a:buFont typeface="Arial"/>
                        <a:buNone/>
                      </a:pPr>
                      <a:r>
                        <a:rPr lang="en-US" sz="1800" u="none" strike="noStrike" cap="none" dirty="0"/>
                        <a:t>Disabled riders, elderly</a:t>
                      </a:r>
                      <a:endParaRPr sz="1800" u="none" strike="noStrike" cap="none" dirty="0"/>
                    </a:p>
                  </a:txBody>
                  <a:tcPr marL="91425" marR="91425" marT="91425" marB="91425" anchor="ctr"/>
                </a:tc>
                <a:tc>
                  <a:txBody>
                    <a:bodyPr/>
                    <a:lstStyle/>
                    <a:p>
                      <a:pPr marL="0" marR="0" lvl="0" indent="0" algn="l" rtl="0">
                        <a:lnSpc>
                          <a:spcPct val="100000"/>
                        </a:lnSpc>
                        <a:spcBef>
                          <a:spcPts val="0"/>
                        </a:spcBef>
                        <a:spcAft>
                          <a:spcPts val="0"/>
                        </a:spcAft>
                        <a:buClr>
                          <a:srgbClr val="000000"/>
                        </a:buClr>
                        <a:buSzPts val="1400"/>
                        <a:buFont typeface="Arial"/>
                        <a:buNone/>
                      </a:pPr>
                      <a:r>
                        <a:rPr lang="en-US" sz="1800" u="none" strike="noStrike" cap="none" dirty="0"/>
                        <a:t>NYC MTA's elevator initiative</a:t>
                      </a:r>
                      <a:endParaRPr sz="1800" u="none" strike="noStrike" cap="none" dirty="0"/>
                    </a:p>
                  </a:txBody>
                  <a:tcPr marL="91425" marR="91425" marT="91425" marB="91425" anchor="ctr"/>
                </a:tc>
                <a:tc>
                  <a:txBody>
                    <a:bodyPr/>
                    <a:lstStyle/>
                    <a:p>
                      <a:pPr marL="0" marR="0" lvl="0" indent="0" algn="l" rtl="0">
                        <a:lnSpc>
                          <a:spcPct val="100000"/>
                        </a:lnSpc>
                        <a:spcBef>
                          <a:spcPts val="0"/>
                        </a:spcBef>
                        <a:spcAft>
                          <a:spcPts val="0"/>
                        </a:spcAft>
                        <a:buClr>
                          <a:srgbClr val="000000"/>
                        </a:buClr>
                        <a:buSzPts val="1400"/>
                        <a:buFont typeface="Arial"/>
                        <a:buNone/>
                      </a:pPr>
                      <a:r>
                        <a:rPr lang="en-US" sz="1800" u="none" strike="noStrike" cap="none" dirty="0"/>
                        <a:t>80% improved station accessibility by 2030</a:t>
                      </a:r>
                      <a:endParaRPr sz="1800" u="none" strike="noStrike" cap="none" dirty="0"/>
                    </a:p>
                  </a:txBody>
                  <a:tcPr marL="91425" marR="91425" marT="91425" marB="91425" anchor="ctr"/>
                </a:tc>
                <a:extLst>
                  <a:ext uri="{0D108BD9-81ED-4DB2-BD59-A6C34878D82A}">
                    <a16:rowId xmlns:a16="http://schemas.microsoft.com/office/drawing/2014/main" val="10004"/>
                  </a:ext>
                </a:extLst>
              </a:tr>
            </a:tbl>
          </a:graphicData>
        </a:graphic>
      </p:graphicFrame>
      <p:sp>
        <p:nvSpPr>
          <p:cNvPr id="10" name="Content Placeholder 2">
            <a:extLst>
              <a:ext uri="{FF2B5EF4-FFF2-40B4-BE49-F238E27FC236}">
                <a16:creationId xmlns:a16="http://schemas.microsoft.com/office/drawing/2014/main" id="{958DF234-7554-F5F9-2675-C2AF461AD0F1}"/>
              </a:ext>
            </a:extLst>
          </p:cNvPr>
          <p:cNvSpPr txBox="1">
            <a:spLocks/>
          </p:cNvSpPr>
          <p:nvPr/>
        </p:nvSpPr>
        <p:spPr>
          <a:xfrm>
            <a:off x="726467" y="1508835"/>
            <a:ext cx="10725152" cy="395109"/>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defRPr/>
            </a:pPr>
            <a:r>
              <a:rPr kumimoji="0" lang="en-US" sz="1800" b="1" i="0" u="none" strike="noStrike" kern="1200" cap="none" spc="0" normalizeH="0" baseline="0" noProof="0" dirty="0">
                <a:ln>
                  <a:noFill/>
                </a:ln>
                <a:solidFill>
                  <a:sysClr val="windowText" lastClr="000000"/>
                </a:solidFill>
                <a:effectLst/>
                <a:uLnTx/>
                <a:uFillTx/>
                <a:ea typeface="+mn-ea"/>
                <a:cs typeface="+mn-cs"/>
              </a:rPr>
              <a:t>Different ethical theories provide different "lenses" for what constitutes a fair transport policy.</a:t>
            </a:r>
            <a:endParaRPr kumimoji="0" lang="en-US" sz="1800" i="0" u="none" strike="noStrike" kern="1200" cap="none" spc="0" normalizeH="0" baseline="0" noProof="0" dirty="0">
              <a:ln>
                <a:noFill/>
              </a:ln>
              <a:solidFill>
                <a:sysClr val="windowText" lastClr="000000"/>
              </a:solidFill>
              <a:effectLst/>
              <a:uLnTx/>
              <a:uFillTx/>
              <a:ea typeface="+mn-ea"/>
              <a:cs typeface="+mn-cs"/>
            </a:endParaRPr>
          </a:p>
        </p:txBody>
      </p:sp>
      <p:sp>
        <p:nvSpPr>
          <p:cNvPr id="4" name="object 2">
            <a:extLst>
              <a:ext uri="{FF2B5EF4-FFF2-40B4-BE49-F238E27FC236}">
                <a16:creationId xmlns:a16="http://schemas.microsoft.com/office/drawing/2014/main" id="{B38D0AAD-BD5E-5FA3-8FCA-5DB19A1278BC}"/>
              </a:ext>
            </a:extLst>
          </p:cNvPr>
          <p:cNvSpPr txBox="1">
            <a:spLocks noGrp="1"/>
          </p:cNvSpPr>
          <p:nvPr>
            <p:ph type="title"/>
          </p:nvPr>
        </p:nvSpPr>
        <p:spPr>
          <a:xfrm>
            <a:off x="726468" y="493612"/>
            <a:ext cx="5801923" cy="319328"/>
          </a:xfrm>
          <a:prstGeom prst="rect">
            <a:avLst/>
          </a:prstGeom>
          <a:solidFill>
            <a:srgbClr val="FD001F"/>
          </a:solidFill>
        </p:spPr>
        <p:txBody>
          <a:bodyPr vert="horz" wrap="square" lIns="0" tIns="16329" rIns="0" bIns="0" rtlCol="0" anchor="ctr">
            <a:spAutoFit/>
          </a:bodyPr>
          <a:lstStyle/>
          <a:p>
            <a:pPr marL="22043">
              <a:spcBef>
                <a:spcPts val="129"/>
              </a:spcBef>
            </a:pPr>
            <a:r>
              <a:rPr lang="en-GB" sz="2400" b="1" dirty="0">
                <a:solidFill>
                  <a:schemeClr val="bg1"/>
                </a:solidFill>
              </a:rPr>
              <a:t>04. </a:t>
            </a:r>
            <a:r>
              <a:rPr lang="en-US" sz="2400" b="1" dirty="0">
                <a:solidFill>
                  <a:schemeClr val="bg1"/>
                </a:solidFill>
              </a:rPr>
              <a:t>Policy &amp; Practice: Building Equitable Systems</a:t>
            </a:r>
            <a:endParaRPr lang="en-GB" sz="2400" b="1" dirty="0">
              <a:solidFill>
                <a:schemeClr val="bg1"/>
              </a:solidFill>
            </a:endParaRPr>
          </a:p>
        </p:txBody>
      </p:sp>
    </p:spTree>
    <p:extLst>
      <p:ext uri="{BB962C8B-B14F-4D97-AF65-F5344CB8AC3E}">
        <p14:creationId xmlns:p14="http://schemas.microsoft.com/office/powerpoint/2010/main" val="344057754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C55151-1463-3F1E-D362-E70301261510}"/>
            </a:ext>
          </a:extLst>
        </p:cNvPr>
        <p:cNvGrpSpPr/>
        <p:nvPr/>
      </p:nvGrpSpPr>
      <p:grpSpPr>
        <a:xfrm>
          <a:off x="0" y="0"/>
          <a:ext cx="0" cy="0"/>
          <a:chOff x="0" y="0"/>
          <a:chExt cx="0" cy="0"/>
        </a:xfrm>
      </p:grpSpPr>
      <p:sp>
        <p:nvSpPr>
          <p:cNvPr id="6" name="object 3">
            <a:extLst>
              <a:ext uri="{FF2B5EF4-FFF2-40B4-BE49-F238E27FC236}">
                <a16:creationId xmlns:a16="http://schemas.microsoft.com/office/drawing/2014/main" id="{8B6E29A7-CBED-BDC3-62F6-7A97C687293B}"/>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4.7. Case Study: The NYC 14th Street Busway</a:t>
            </a:r>
            <a:endParaRPr lang="en-GB" b="1" dirty="0">
              <a:solidFill>
                <a:sysClr val="windowText" lastClr="000000"/>
              </a:solidFill>
              <a:latin typeface="Arial"/>
              <a:cs typeface="Arial"/>
            </a:endParaRPr>
          </a:p>
        </p:txBody>
      </p:sp>
      <p:sp>
        <p:nvSpPr>
          <p:cNvPr id="16" name="Content Placeholder 2">
            <a:extLst>
              <a:ext uri="{FF2B5EF4-FFF2-40B4-BE49-F238E27FC236}">
                <a16:creationId xmlns:a16="http://schemas.microsoft.com/office/drawing/2014/main" id="{42B917F0-369C-B71D-A546-5C422CFA0786}"/>
              </a:ext>
            </a:extLst>
          </p:cNvPr>
          <p:cNvSpPr txBox="1">
            <a:spLocks/>
          </p:cNvSpPr>
          <p:nvPr/>
        </p:nvSpPr>
        <p:spPr>
          <a:xfrm>
            <a:off x="726467" y="1539563"/>
            <a:ext cx="10725152" cy="3032438"/>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defRPr/>
            </a:pPr>
            <a:r>
              <a:rPr kumimoji="0" lang="en-US" sz="2000"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An example of a targeted policy delivering measurable equity improvements.</a:t>
            </a:r>
          </a:p>
          <a:p>
            <a:pPr marL="0" indent="0">
              <a:lnSpc>
                <a:spcPct val="100000"/>
              </a:lnSpc>
              <a:buNone/>
              <a:defRPr/>
            </a:pPr>
            <a:r>
              <a:rPr kumimoji="0" lang="en-US" sz="2000" b="1"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The Project</a:t>
            </a:r>
            <a:r>
              <a:rPr kumimoji="0" lang="en-US" sz="2000"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a:t>
            </a:r>
          </a:p>
          <a:p>
            <a:pPr lvl="1">
              <a:lnSpc>
                <a:spcPct val="100000"/>
              </a:lnSpc>
              <a:buFont typeface="Courier New" panose="02070309020205020404" pitchFamily="49" charset="0"/>
              <a:buChar char="o"/>
              <a:defRPr/>
            </a:pPr>
            <a:r>
              <a:rPr kumimoji="0" lang="en-US" sz="1600"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New York City reallocated road space from cars on the heavily congested 14th Street, creating a bus-only transitway.</a:t>
            </a:r>
          </a:p>
          <a:p>
            <a:pPr marL="0" indent="0">
              <a:lnSpc>
                <a:spcPct val="100000"/>
              </a:lnSpc>
              <a:buNone/>
              <a:defRPr/>
            </a:pPr>
            <a:r>
              <a:rPr kumimoji="0" lang="en-US" sz="2000" b="1"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The Impact</a:t>
            </a:r>
            <a:r>
              <a:rPr kumimoji="0" lang="en-US" sz="2000"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a:t>
            </a:r>
          </a:p>
          <a:p>
            <a:pPr lvl="1">
              <a:lnSpc>
                <a:spcPct val="100000"/>
              </a:lnSpc>
              <a:buFont typeface="Courier New" panose="02070309020205020404" pitchFamily="49" charset="0"/>
              <a:buChar char="o"/>
              <a:defRPr/>
            </a:pPr>
            <a:r>
              <a:rPr kumimoji="0" lang="en-US" sz="1600" b="1"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Reduced Travel Times</a:t>
            </a:r>
            <a:r>
              <a:rPr kumimoji="0" lang="en-US" sz="1600"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 Bus travel times on the corridor decreased by 15-25%.</a:t>
            </a:r>
          </a:p>
          <a:p>
            <a:pPr lvl="1">
              <a:lnSpc>
                <a:spcPct val="100000"/>
              </a:lnSpc>
              <a:buFont typeface="Courier New" panose="02070309020205020404" pitchFamily="49" charset="0"/>
              <a:buChar char="o"/>
              <a:defRPr/>
            </a:pPr>
            <a:r>
              <a:rPr kumimoji="0" lang="en-US" sz="1600" b="1"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Higher Ridership</a:t>
            </a:r>
            <a:r>
              <a:rPr kumimoji="0" lang="en-US" sz="1600"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 The improved speed and reliability attracted more passengers.</a:t>
            </a:r>
          </a:p>
          <a:p>
            <a:pPr lvl="1">
              <a:lnSpc>
                <a:spcPct val="100000"/>
              </a:lnSpc>
              <a:buFont typeface="Courier New" panose="02070309020205020404" pitchFamily="49" charset="0"/>
              <a:buChar char="o"/>
              <a:defRPr/>
            </a:pPr>
            <a:r>
              <a:rPr kumimoji="0" lang="en-US" sz="1600" b="1"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Equitable Benefits</a:t>
            </a:r>
            <a:r>
              <a:rPr kumimoji="0" lang="en-US" sz="1600"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 This initiative primarily benefited the diverse, lower-and-middle-income communities who were the majority users of the bus route, saving them valuable time.</a:t>
            </a:r>
          </a:p>
        </p:txBody>
      </p:sp>
      <p:sp>
        <p:nvSpPr>
          <p:cNvPr id="4" name="object 2">
            <a:extLst>
              <a:ext uri="{FF2B5EF4-FFF2-40B4-BE49-F238E27FC236}">
                <a16:creationId xmlns:a16="http://schemas.microsoft.com/office/drawing/2014/main" id="{6746CAC1-1DFF-7232-A652-255C97647B84}"/>
              </a:ext>
            </a:extLst>
          </p:cNvPr>
          <p:cNvSpPr txBox="1">
            <a:spLocks noGrp="1"/>
          </p:cNvSpPr>
          <p:nvPr>
            <p:ph type="title"/>
          </p:nvPr>
        </p:nvSpPr>
        <p:spPr>
          <a:xfrm>
            <a:off x="726468" y="493612"/>
            <a:ext cx="5801923" cy="319328"/>
          </a:xfrm>
          <a:prstGeom prst="rect">
            <a:avLst/>
          </a:prstGeom>
          <a:solidFill>
            <a:srgbClr val="FD001F"/>
          </a:solidFill>
        </p:spPr>
        <p:txBody>
          <a:bodyPr vert="horz" wrap="square" lIns="0" tIns="16329" rIns="0" bIns="0" rtlCol="0" anchor="ctr">
            <a:spAutoFit/>
          </a:bodyPr>
          <a:lstStyle/>
          <a:p>
            <a:pPr marL="22043">
              <a:spcBef>
                <a:spcPts val="129"/>
              </a:spcBef>
            </a:pPr>
            <a:r>
              <a:rPr lang="en-GB" sz="2400" b="1" dirty="0">
                <a:solidFill>
                  <a:schemeClr val="bg1"/>
                </a:solidFill>
              </a:rPr>
              <a:t>04. </a:t>
            </a:r>
            <a:r>
              <a:rPr lang="en-US" sz="2400" b="1" dirty="0">
                <a:solidFill>
                  <a:schemeClr val="bg1"/>
                </a:solidFill>
              </a:rPr>
              <a:t>Policy &amp; Practice: Building Equitable Systems</a:t>
            </a:r>
            <a:endParaRPr lang="en-GB" sz="2400" b="1" dirty="0">
              <a:solidFill>
                <a:schemeClr val="bg1"/>
              </a:solidFill>
            </a:endParaRPr>
          </a:p>
        </p:txBody>
      </p:sp>
      <p:pic>
        <p:nvPicPr>
          <p:cNvPr id="2" name="Google Shape;651;g34c03a1f332_0_179">
            <a:extLst>
              <a:ext uri="{FF2B5EF4-FFF2-40B4-BE49-F238E27FC236}">
                <a16:creationId xmlns:a16="http://schemas.microsoft.com/office/drawing/2014/main" id="{7C4CFD60-CBE7-4524-BBAC-052E9C1896A1}"/>
              </a:ext>
            </a:extLst>
          </p:cNvPr>
          <p:cNvPicPr preferRelativeResize="0"/>
          <p:nvPr/>
        </p:nvPicPr>
        <p:blipFill rotWithShape="1">
          <a:blip r:embed="rId3">
            <a:alphaModFix/>
          </a:blip>
          <a:srcRect/>
          <a:stretch/>
        </p:blipFill>
        <p:spPr>
          <a:xfrm>
            <a:off x="2980591" y="4572001"/>
            <a:ext cx="6230818" cy="1690724"/>
          </a:xfrm>
          <a:prstGeom prst="rect">
            <a:avLst/>
          </a:prstGeom>
          <a:noFill/>
          <a:ln>
            <a:noFill/>
          </a:ln>
        </p:spPr>
      </p:pic>
    </p:spTree>
    <p:extLst>
      <p:ext uri="{BB962C8B-B14F-4D97-AF65-F5344CB8AC3E}">
        <p14:creationId xmlns:p14="http://schemas.microsoft.com/office/powerpoint/2010/main" val="316080673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6BA944-B271-1B6B-6193-12ED4C6BF1F0}"/>
            </a:ext>
          </a:extLst>
        </p:cNvPr>
        <p:cNvGrpSpPr/>
        <p:nvPr/>
      </p:nvGrpSpPr>
      <p:grpSpPr>
        <a:xfrm>
          <a:off x="0" y="0"/>
          <a:ext cx="0" cy="0"/>
          <a:chOff x="0" y="0"/>
          <a:chExt cx="0" cy="0"/>
        </a:xfrm>
      </p:grpSpPr>
      <p:sp>
        <p:nvSpPr>
          <p:cNvPr id="6" name="object 3">
            <a:extLst>
              <a:ext uri="{FF2B5EF4-FFF2-40B4-BE49-F238E27FC236}">
                <a16:creationId xmlns:a16="http://schemas.microsoft.com/office/drawing/2014/main" id="{62FD803F-F3CD-B6C5-586D-62C6DF8FF7AE}"/>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4.8. A Holistic Approach: The "15-Minute Neighborhood"</a:t>
            </a:r>
            <a:endParaRPr lang="en-GB" b="1" dirty="0">
              <a:solidFill>
                <a:sysClr val="windowText" lastClr="000000"/>
              </a:solidFill>
              <a:latin typeface="Arial"/>
              <a:cs typeface="Arial"/>
            </a:endParaRPr>
          </a:p>
        </p:txBody>
      </p:sp>
      <p:sp>
        <p:nvSpPr>
          <p:cNvPr id="16" name="Content Placeholder 2">
            <a:extLst>
              <a:ext uri="{FF2B5EF4-FFF2-40B4-BE49-F238E27FC236}">
                <a16:creationId xmlns:a16="http://schemas.microsoft.com/office/drawing/2014/main" id="{4D24E45E-E561-92B6-F927-28EACC550D49}"/>
              </a:ext>
            </a:extLst>
          </p:cNvPr>
          <p:cNvSpPr txBox="1">
            <a:spLocks/>
          </p:cNvSpPr>
          <p:nvPr/>
        </p:nvSpPr>
        <p:spPr>
          <a:xfrm>
            <a:off x="726467" y="1539563"/>
            <a:ext cx="10725152" cy="3287618"/>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defRPr/>
            </a:pPr>
            <a:r>
              <a:rPr kumimoji="0" lang="en-US" sz="2000"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The most effective solutions integrate transport planning with land use planning.</a:t>
            </a:r>
          </a:p>
          <a:p>
            <a:pPr>
              <a:lnSpc>
                <a:spcPct val="100000"/>
              </a:lnSpc>
              <a:buFont typeface="Wingdings" panose="05000000000000000000" pitchFamily="2" charset="2"/>
              <a:buChar char="q"/>
              <a:defRPr/>
            </a:pPr>
            <a:r>
              <a:rPr kumimoji="0" lang="en-US" sz="2000"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 </a:t>
            </a:r>
            <a:r>
              <a:rPr kumimoji="0" lang="en-US" sz="2000" b="1"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A Holistic Planning Approach</a:t>
            </a:r>
            <a:r>
              <a:rPr kumimoji="0" lang="en-US" sz="2000"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a:t>
            </a:r>
          </a:p>
          <a:p>
            <a:pPr lvl="1">
              <a:lnSpc>
                <a:spcPct val="100000"/>
              </a:lnSpc>
              <a:buFont typeface="Courier New" panose="02070309020205020404" pitchFamily="49" charset="0"/>
              <a:buChar char="o"/>
              <a:defRPr/>
            </a:pPr>
            <a:r>
              <a:rPr kumimoji="0" lang="en-US" sz="2000"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Integrate transit networks with safe, continuous infrastructure for walking and cycling.</a:t>
            </a:r>
          </a:p>
          <a:p>
            <a:pPr lvl="1">
              <a:lnSpc>
                <a:spcPct val="100000"/>
              </a:lnSpc>
              <a:buFont typeface="Courier New" panose="02070309020205020404" pitchFamily="49" charset="0"/>
              <a:buChar char="o"/>
              <a:defRPr/>
            </a:pPr>
            <a:r>
              <a:rPr kumimoji="0" lang="en-US" sz="2000"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Coordinate transport planning with land use policy to create dense, mixed-use, and connected communities.</a:t>
            </a:r>
          </a:p>
          <a:p>
            <a:pPr>
              <a:lnSpc>
                <a:spcPct val="100000"/>
              </a:lnSpc>
              <a:buFont typeface="Wingdings" panose="05000000000000000000" pitchFamily="2" charset="2"/>
              <a:buChar char="q"/>
              <a:defRPr/>
            </a:pPr>
            <a:r>
              <a:rPr kumimoji="0" lang="en-US" sz="2000"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 </a:t>
            </a:r>
            <a:r>
              <a:rPr kumimoji="0" lang="en-US" sz="2000" b="1"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The Goal: The "15-Minute Neighborhood</a:t>
            </a:r>
            <a:r>
              <a:rPr kumimoji="0" lang="en-US" sz="2000"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a:t>
            </a:r>
          </a:p>
          <a:p>
            <a:pPr lvl="1">
              <a:lnSpc>
                <a:spcPct val="100000"/>
              </a:lnSpc>
              <a:buFont typeface="Courier New" panose="02070309020205020404" pitchFamily="49" charset="0"/>
              <a:buChar char="o"/>
              <a:defRPr/>
            </a:pPr>
            <a:r>
              <a:rPr kumimoji="0" lang="en-US" sz="2000"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By ensuring daily needs are within a short distance, this approach reduces forced car dependency and creates a more accessible and equitable urban form.</a:t>
            </a:r>
          </a:p>
        </p:txBody>
      </p:sp>
      <p:sp>
        <p:nvSpPr>
          <p:cNvPr id="4" name="object 2">
            <a:extLst>
              <a:ext uri="{FF2B5EF4-FFF2-40B4-BE49-F238E27FC236}">
                <a16:creationId xmlns:a16="http://schemas.microsoft.com/office/drawing/2014/main" id="{282A0512-50CE-4B3C-7F3D-DC4AF2509E71}"/>
              </a:ext>
            </a:extLst>
          </p:cNvPr>
          <p:cNvSpPr txBox="1">
            <a:spLocks noGrp="1"/>
          </p:cNvSpPr>
          <p:nvPr>
            <p:ph type="title"/>
          </p:nvPr>
        </p:nvSpPr>
        <p:spPr>
          <a:xfrm>
            <a:off x="726468" y="493612"/>
            <a:ext cx="5801923" cy="319328"/>
          </a:xfrm>
          <a:prstGeom prst="rect">
            <a:avLst/>
          </a:prstGeom>
          <a:solidFill>
            <a:srgbClr val="FD001F"/>
          </a:solidFill>
        </p:spPr>
        <p:txBody>
          <a:bodyPr vert="horz" wrap="square" lIns="0" tIns="16329" rIns="0" bIns="0" rtlCol="0" anchor="ctr">
            <a:spAutoFit/>
          </a:bodyPr>
          <a:lstStyle/>
          <a:p>
            <a:pPr marL="22043">
              <a:spcBef>
                <a:spcPts val="129"/>
              </a:spcBef>
            </a:pPr>
            <a:r>
              <a:rPr lang="en-GB" sz="2400" b="1" dirty="0">
                <a:solidFill>
                  <a:schemeClr val="bg1"/>
                </a:solidFill>
              </a:rPr>
              <a:t>04. </a:t>
            </a:r>
            <a:r>
              <a:rPr lang="en-US" sz="2400" b="1" dirty="0">
                <a:solidFill>
                  <a:schemeClr val="bg1"/>
                </a:solidFill>
              </a:rPr>
              <a:t>Policy &amp; Practice: Building Equitable Systems</a:t>
            </a:r>
            <a:endParaRPr lang="en-GB" sz="2400" b="1" dirty="0">
              <a:solidFill>
                <a:schemeClr val="bg1"/>
              </a:solidFill>
            </a:endParaRPr>
          </a:p>
        </p:txBody>
      </p:sp>
    </p:spTree>
    <p:extLst>
      <p:ext uri="{BB962C8B-B14F-4D97-AF65-F5344CB8AC3E}">
        <p14:creationId xmlns:p14="http://schemas.microsoft.com/office/powerpoint/2010/main" val="265377870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E06FC4-C830-940D-6BC4-92B5715C16E3}"/>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94A7FE0C-CAFE-6CF6-DFD2-1F53A537B280}"/>
              </a:ext>
            </a:extLst>
          </p:cNvPr>
          <p:cNvSpPr txBox="1">
            <a:spLocks noGrp="1"/>
          </p:cNvSpPr>
          <p:nvPr>
            <p:ph type="title"/>
          </p:nvPr>
        </p:nvSpPr>
        <p:spPr>
          <a:xfrm>
            <a:off x="726282" y="428560"/>
            <a:ext cx="2442220" cy="385820"/>
          </a:xfrm>
          <a:prstGeom prst="rect">
            <a:avLst/>
          </a:prstGeom>
          <a:solidFill>
            <a:srgbClr val="FD001F"/>
          </a:solidFill>
        </p:spPr>
        <p:txBody>
          <a:bodyPr vert="horz" wrap="square" lIns="0" tIns="16329" rIns="0" bIns="0" rtlCol="0">
            <a:spAutoFit/>
          </a:bodyPr>
          <a:lstStyle/>
          <a:p>
            <a:pPr marL="22043">
              <a:spcBef>
                <a:spcPts val="129"/>
              </a:spcBef>
            </a:pPr>
            <a:r>
              <a:rPr sz="2400" b="1" dirty="0">
                <a:solidFill>
                  <a:schemeClr val="bg1"/>
                </a:solidFill>
              </a:rPr>
              <a:t>Table</a:t>
            </a:r>
            <a:r>
              <a:rPr sz="2400" b="1" spc="39" dirty="0">
                <a:solidFill>
                  <a:schemeClr val="bg1"/>
                </a:solidFill>
              </a:rPr>
              <a:t> </a:t>
            </a:r>
            <a:r>
              <a:rPr lang="en-GB" sz="2400" b="1" dirty="0">
                <a:solidFill>
                  <a:schemeClr val="bg1"/>
                </a:solidFill>
              </a:rPr>
              <a:t>of contents</a:t>
            </a:r>
            <a:endParaRPr sz="2400" b="1" spc="-13" dirty="0">
              <a:solidFill>
                <a:schemeClr val="bg1"/>
              </a:solidFill>
            </a:endParaRPr>
          </a:p>
        </p:txBody>
      </p:sp>
      <p:sp>
        <p:nvSpPr>
          <p:cNvPr id="3" name="Google Shape;170;g352ec21a4af_0_51">
            <a:extLst>
              <a:ext uri="{FF2B5EF4-FFF2-40B4-BE49-F238E27FC236}">
                <a16:creationId xmlns:a16="http://schemas.microsoft.com/office/drawing/2014/main" id="{A7A7E071-2292-9171-3F7D-110B5578A711}"/>
              </a:ext>
            </a:extLst>
          </p:cNvPr>
          <p:cNvSpPr txBox="1"/>
          <p:nvPr/>
        </p:nvSpPr>
        <p:spPr>
          <a:xfrm>
            <a:off x="726275" y="921225"/>
            <a:ext cx="6360325" cy="2324809"/>
          </a:xfrm>
          <a:prstGeom prst="rect">
            <a:avLst/>
          </a:prstGeom>
          <a:noFill/>
          <a:ln>
            <a:noFill/>
          </a:ln>
        </p:spPr>
        <p:txBody>
          <a:bodyPr spcFirstLastPara="1" wrap="square" lIns="0" tIns="16325" rIns="0" bIns="0" anchor="t" anchorCtr="0">
            <a:spAutoFit/>
          </a:bodyPr>
          <a:lstStyle/>
          <a:p>
            <a:pPr marL="16328" lvl="0">
              <a:lnSpc>
                <a:spcPct val="150000"/>
              </a:lnSpc>
              <a:spcBef>
                <a:spcPts val="0"/>
              </a:spcBef>
              <a:buClr>
                <a:schemeClr val="dk1"/>
              </a:buClr>
              <a:buSzPts val="1100"/>
            </a:pPr>
            <a:r>
              <a:rPr lang="en-US" sz="1600" b="1" dirty="0">
                <a:solidFill>
                  <a:schemeClr val="dk1"/>
                </a:solidFill>
                <a:latin typeface="Helvetica" panose="020B0604020202020204" pitchFamily="34" charset="0"/>
                <a:cs typeface="Helvetica" panose="020B0604020202020204" pitchFamily="34" charset="0"/>
              </a:rPr>
              <a:t>05: Measurement, Synthesis &amp; Conclusion…</a:t>
            </a:r>
            <a:r>
              <a:rPr lang="en-US" sz="1600" b="1" dirty="0">
                <a:solidFill>
                  <a:schemeClr val="dk1"/>
                </a:solidFill>
                <a:latin typeface="Helvetica" panose="020B0604020202020204" pitchFamily="34" charset="0"/>
                <a:ea typeface="Arial"/>
                <a:cs typeface="Helvetica" panose="020B0604020202020204" pitchFamily="34" charset="0"/>
                <a:sym typeface="Arial"/>
              </a:rPr>
              <a:t>...............................40</a:t>
            </a:r>
          </a:p>
          <a:p>
            <a:pPr marL="141287" marR="7348" lvl="0">
              <a:lnSpc>
                <a:spcPct val="100000"/>
              </a:lnSpc>
              <a:spcBef>
                <a:spcPts val="600"/>
              </a:spcBef>
              <a:buClr>
                <a:srgbClr val="000000"/>
              </a:buClr>
              <a:buSzPts val="1200"/>
            </a:pPr>
            <a:r>
              <a:rPr lang="en-US" sz="1600" dirty="0">
                <a:latin typeface="Helvetica" panose="020B0604020202020204" pitchFamily="34" charset="0"/>
                <a:cs typeface="Helvetica" panose="020B0604020202020204" pitchFamily="34" charset="0"/>
              </a:rPr>
              <a:t>5.0. Measuring What Matters………………………………………..</a:t>
            </a:r>
            <a:r>
              <a:rPr lang="en-US" sz="1600" dirty="0">
                <a:latin typeface="Helvetica" panose="020B0604020202020204" pitchFamily="34" charset="0"/>
                <a:ea typeface="Arial"/>
                <a:cs typeface="Helvetica" panose="020B0604020202020204" pitchFamily="34" charset="0"/>
                <a:sym typeface="Arial"/>
              </a:rPr>
              <a:t>...41</a:t>
            </a:r>
            <a:endParaRPr lang="en-US" sz="1600" dirty="0">
              <a:latin typeface="Helvetica" panose="020B0604020202020204" pitchFamily="34" charset="0"/>
              <a:cs typeface="Helvetica" panose="020B0604020202020204" pitchFamily="34" charset="0"/>
            </a:endParaRPr>
          </a:p>
          <a:p>
            <a:pPr marL="141287" marR="7348" lvl="0">
              <a:lnSpc>
                <a:spcPct val="100000"/>
              </a:lnSpc>
              <a:spcBef>
                <a:spcPts val="600"/>
              </a:spcBef>
              <a:buClr>
                <a:srgbClr val="000000"/>
              </a:buClr>
              <a:buSzPts val="1200"/>
            </a:pPr>
            <a:r>
              <a:rPr lang="en-US" sz="1600" dirty="0">
                <a:latin typeface="Helvetica" panose="020B0604020202020204" pitchFamily="34" charset="0"/>
                <a:cs typeface="Helvetica" panose="020B0604020202020204" pitchFamily="34" charset="0"/>
              </a:rPr>
              <a:t>5.1. Monitoring, Metrics, and Accountability…………</a:t>
            </a:r>
            <a:r>
              <a:rPr lang="en-US" sz="1600" dirty="0">
                <a:latin typeface="Helvetica" panose="020B0604020202020204" pitchFamily="34" charset="0"/>
                <a:ea typeface="Arial"/>
                <a:cs typeface="Helvetica" panose="020B0604020202020204" pitchFamily="34" charset="0"/>
                <a:sym typeface="Arial"/>
              </a:rPr>
              <a:t>......................4</a:t>
            </a:r>
            <a:r>
              <a:rPr lang="en-US" sz="1600" dirty="0">
                <a:latin typeface="Helvetica" panose="020B0604020202020204" pitchFamily="34" charset="0"/>
                <a:cs typeface="Helvetica" panose="020B0604020202020204" pitchFamily="34" charset="0"/>
              </a:rPr>
              <a:t>3</a:t>
            </a:r>
            <a:endParaRPr lang="en-GB" sz="1600" b="1" dirty="0">
              <a:solidFill>
                <a:schemeClr val="dk1"/>
              </a:solidFill>
              <a:latin typeface="Helvetica" panose="020B0604020202020204" pitchFamily="34" charset="0"/>
              <a:cs typeface="Helvetica" panose="020B0604020202020204" pitchFamily="34" charset="0"/>
            </a:endParaRPr>
          </a:p>
          <a:p>
            <a:pPr marL="141287" marR="7348" lvl="0" algn="l" rtl="0">
              <a:lnSpc>
                <a:spcPct val="100000"/>
              </a:lnSpc>
              <a:spcBef>
                <a:spcPts val="600"/>
              </a:spcBef>
              <a:spcAft>
                <a:spcPts val="0"/>
              </a:spcAft>
              <a:buClr>
                <a:srgbClr val="000000"/>
              </a:buClr>
              <a:buSzPts val="1200"/>
            </a:pPr>
            <a:r>
              <a:rPr lang="en-GB" sz="1600" dirty="0">
                <a:latin typeface="Helvetica" panose="020B0604020202020204" pitchFamily="34" charset="0"/>
                <a:cs typeface="Helvetica" panose="020B0604020202020204" pitchFamily="34" charset="0"/>
              </a:rPr>
              <a:t>5.2. </a:t>
            </a:r>
            <a:r>
              <a:rPr lang="en-US" sz="1600" dirty="0">
                <a:latin typeface="Helvetica" panose="020B0604020202020204" pitchFamily="34" charset="0"/>
                <a:cs typeface="Helvetica" panose="020B0604020202020204" pitchFamily="34" charset="0"/>
              </a:rPr>
              <a:t>Final Class Activity…………………………...</a:t>
            </a:r>
            <a:r>
              <a:rPr lang="en-GB" sz="1600" dirty="0">
                <a:latin typeface="Helvetica" panose="020B0604020202020204" pitchFamily="34" charset="0"/>
                <a:ea typeface="Arial"/>
                <a:cs typeface="Helvetica" panose="020B0604020202020204" pitchFamily="34" charset="0"/>
                <a:sym typeface="Arial"/>
              </a:rPr>
              <a:t>.............................4</a:t>
            </a:r>
            <a:r>
              <a:rPr lang="en-GB" sz="1600" dirty="0">
                <a:latin typeface="Helvetica" panose="020B0604020202020204" pitchFamily="34" charset="0"/>
                <a:cs typeface="Helvetica" panose="020B0604020202020204" pitchFamily="34" charset="0"/>
              </a:rPr>
              <a:t>4</a:t>
            </a:r>
            <a:endParaRPr sz="1600" dirty="0">
              <a:latin typeface="Helvetica" panose="020B0604020202020204" pitchFamily="34" charset="0"/>
              <a:cs typeface="Helvetica" panose="020B0604020202020204" pitchFamily="34" charset="0"/>
            </a:endParaRPr>
          </a:p>
          <a:p>
            <a:pPr marL="141287" marR="7348" lvl="0" algn="l" rtl="0">
              <a:lnSpc>
                <a:spcPct val="100000"/>
              </a:lnSpc>
              <a:spcBef>
                <a:spcPts val="600"/>
              </a:spcBef>
              <a:spcAft>
                <a:spcPts val="0"/>
              </a:spcAft>
              <a:buClr>
                <a:srgbClr val="000000"/>
              </a:buClr>
              <a:buSzPts val="1200"/>
            </a:pPr>
            <a:r>
              <a:rPr lang="en-US" sz="1600" dirty="0">
                <a:latin typeface="Helvetica" panose="020B0604020202020204" pitchFamily="34" charset="0"/>
                <a:cs typeface="Helvetica" panose="020B0604020202020204" pitchFamily="34" charset="0"/>
              </a:rPr>
              <a:t>5.3. Recapitulation of Core Concepts……………</a:t>
            </a:r>
            <a:r>
              <a:rPr lang="en-GB" sz="1600" b="0" i="0" u="none" strike="noStrike" cap="none" dirty="0">
                <a:solidFill>
                  <a:srgbClr val="000000"/>
                </a:solidFill>
                <a:latin typeface="Helvetica" panose="020B0604020202020204" pitchFamily="34" charset="0"/>
                <a:ea typeface="Arial"/>
                <a:cs typeface="Helvetica" panose="020B0604020202020204" pitchFamily="34" charset="0"/>
                <a:sym typeface="Arial"/>
              </a:rPr>
              <a:t>............................4</a:t>
            </a:r>
            <a:r>
              <a:rPr lang="en-GB" sz="1600" dirty="0">
                <a:latin typeface="Helvetica" panose="020B0604020202020204" pitchFamily="34" charset="0"/>
                <a:cs typeface="Helvetica" panose="020B0604020202020204" pitchFamily="34" charset="0"/>
              </a:rPr>
              <a:t>5</a:t>
            </a:r>
            <a:endParaRPr sz="1600" dirty="0">
              <a:latin typeface="Helvetica" panose="020B0604020202020204" pitchFamily="34" charset="0"/>
              <a:cs typeface="Helvetica" panose="020B0604020202020204" pitchFamily="34" charset="0"/>
            </a:endParaRPr>
          </a:p>
          <a:p>
            <a:pPr marL="141287" marR="7348" lvl="0" algn="l" rtl="0">
              <a:lnSpc>
                <a:spcPct val="100000"/>
              </a:lnSpc>
              <a:spcBef>
                <a:spcPts val="600"/>
              </a:spcBef>
              <a:spcAft>
                <a:spcPts val="0"/>
              </a:spcAft>
              <a:buClr>
                <a:srgbClr val="000000"/>
              </a:buClr>
              <a:buSzPts val="1200"/>
            </a:pPr>
            <a:r>
              <a:rPr lang="en-GB" sz="1600" dirty="0">
                <a:latin typeface="Helvetica" panose="020B0604020202020204" pitchFamily="34" charset="0"/>
                <a:cs typeface="Helvetica" panose="020B0604020202020204" pitchFamily="34" charset="0"/>
              </a:rPr>
              <a:t>5.4. Concluding Reflections &amp; Future Directions…..</a:t>
            </a:r>
            <a:r>
              <a:rPr lang="en-GB" sz="1600" b="0" i="0" u="none" strike="noStrike" cap="none" dirty="0">
                <a:solidFill>
                  <a:srgbClr val="000000"/>
                </a:solidFill>
                <a:latin typeface="Helvetica" panose="020B0604020202020204" pitchFamily="34" charset="0"/>
                <a:ea typeface="Arial"/>
                <a:cs typeface="Helvetica" panose="020B0604020202020204" pitchFamily="34" charset="0"/>
                <a:sym typeface="Arial"/>
              </a:rPr>
              <a:t>........................</a:t>
            </a:r>
            <a:r>
              <a:rPr lang="en-GB" sz="1600" dirty="0">
                <a:latin typeface="Helvetica" panose="020B0604020202020204" pitchFamily="34" charset="0"/>
                <a:ea typeface="Arial"/>
                <a:cs typeface="Helvetica" panose="020B0604020202020204" pitchFamily="34" charset="0"/>
                <a:sym typeface="Arial"/>
              </a:rPr>
              <a:t>4</a:t>
            </a:r>
            <a:r>
              <a:rPr lang="en-GB" sz="1600" dirty="0">
                <a:latin typeface="Helvetica" panose="020B0604020202020204" pitchFamily="34" charset="0"/>
                <a:cs typeface="Helvetica" panose="020B0604020202020204" pitchFamily="34" charset="0"/>
              </a:rPr>
              <a:t>6</a:t>
            </a:r>
            <a:endParaRPr lang="en-GB" sz="1600" dirty="0">
              <a:latin typeface="Helvetica" panose="020B0604020202020204" pitchFamily="34" charset="0"/>
              <a:ea typeface="Arial"/>
              <a:cs typeface="Helvetica" panose="020B0604020202020204" pitchFamily="34" charset="0"/>
              <a:sym typeface="Arial"/>
            </a:endParaRPr>
          </a:p>
          <a:p>
            <a:pPr marL="141287" marR="7348">
              <a:lnSpc>
                <a:spcPct val="100000"/>
              </a:lnSpc>
              <a:spcBef>
                <a:spcPts val="600"/>
              </a:spcBef>
              <a:buClr>
                <a:srgbClr val="000000"/>
              </a:buClr>
              <a:buSzPts val="1200"/>
            </a:pPr>
            <a:r>
              <a:rPr lang="en-GB" sz="1600" dirty="0">
                <a:latin typeface="Helvetica" panose="020B0604020202020204" pitchFamily="34" charset="0"/>
                <a:cs typeface="Helvetica" panose="020B0604020202020204" pitchFamily="34" charset="0"/>
              </a:rPr>
              <a:t>5.4. References &amp; Further Reading</a:t>
            </a:r>
            <a:r>
              <a:rPr lang="en-GB" sz="1600" dirty="0">
                <a:latin typeface="Helvetica" panose="020B0604020202020204" pitchFamily="34" charset="0"/>
                <a:ea typeface="Arial"/>
                <a:cs typeface="Helvetica" panose="020B0604020202020204" pitchFamily="34" charset="0"/>
                <a:sym typeface="Arial"/>
              </a:rPr>
              <a:t>.................................................47</a:t>
            </a:r>
            <a:endParaRPr lang="en-GB" sz="1600" dirty="0">
              <a:latin typeface="Helvetica" panose="020B0604020202020204" pitchFamily="34" charset="0"/>
              <a:cs typeface="Helvetica" panose="020B0604020202020204" pitchFamily="34" charset="0"/>
            </a:endParaRPr>
          </a:p>
        </p:txBody>
      </p:sp>
      <p:sp>
        <p:nvSpPr>
          <p:cNvPr id="4" name="object 2">
            <a:extLst>
              <a:ext uri="{FF2B5EF4-FFF2-40B4-BE49-F238E27FC236}">
                <a16:creationId xmlns:a16="http://schemas.microsoft.com/office/drawing/2014/main" id="{16834340-F605-CE7C-E186-42A282CFCBA8}"/>
              </a:ext>
            </a:extLst>
          </p:cNvPr>
          <p:cNvSpPr txBox="1">
            <a:spLocks/>
          </p:cNvSpPr>
          <p:nvPr/>
        </p:nvSpPr>
        <p:spPr>
          <a:xfrm>
            <a:off x="6400800" y="425292"/>
            <a:ext cx="5064918" cy="385820"/>
          </a:xfrm>
          <a:prstGeom prst="rect">
            <a:avLst/>
          </a:prstGeom>
          <a:solidFill>
            <a:srgbClr val="FD001F"/>
          </a:solidFill>
        </p:spPr>
        <p:txBody>
          <a:bodyPr vert="horz" wrap="square" lIns="0" tIns="16329" rIns="36000" bIns="0" rtlCol="0">
            <a:spAutoFit/>
          </a:bodyPr>
          <a:lstStyle>
            <a:lvl1pPr>
              <a:defRPr sz="1800" b="0" i="1">
                <a:solidFill>
                  <a:srgbClr val="FD001F"/>
                </a:solidFill>
                <a:latin typeface="Calibri"/>
                <a:ea typeface="+mj-ea"/>
                <a:cs typeface="Calibri"/>
              </a:defRPr>
            </a:lvl1pPr>
          </a:lstStyle>
          <a:p>
            <a:pPr marL="22043" algn="r" defTabSz="914400" hangingPunct="1">
              <a:lnSpc>
                <a:spcPct val="100000"/>
              </a:lnSpc>
              <a:spcBef>
                <a:spcPts val="129"/>
              </a:spcBef>
            </a:pPr>
            <a:r>
              <a:rPr lang="en-US" sz="2400" b="1" dirty="0">
                <a:solidFill>
                  <a:schemeClr val="bg1"/>
                </a:solidFill>
              </a:rPr>
              <a:t>Lecture 19: Social Equity and Transport</a:t>
            </a:r>
          </a:p>
        </p:txBody>
      </p:sp>
    </p:spTree>
    <p:extLst>
      <p:ext uri="{BB962C8B-B14F-4D97-AF65-F5344CB8AC3E}">
        <p14:creationId xmlns:p14="http://schemas.microsoft.com/office/powerpoint/2010/main" val="374946077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1E4D5E-D3C9-26A2-15A0-FB4514B38727}"/>
            </a:ext>
          </a:extLst>
        </p:cNvPr>
        <p:cNvGrpSpPr/>
        <p:nvPr/>
      </p:nvGrpSpPr>
      <p:grpSpPr>
        <a:xfrm>
          <a:off x="0" y="0"/>
          <a:ext cx="0" cy="0"/>
          <a:chOff x="0" y="0"/>
          <a:chExt cx="0" cy="0"/>
        </a:xfrm>
      </p:grpSpPr>
      <p:sp>
        <p:nvSpPr>
          <p:cNvPr id="6" name="object 3">
            <a:extLst>
              <a:ext uri="{FF2B5EF4-FFF2-40B4-BE49-F238E27FC236}">
                <a16:creationId xmlns:a16="http://schemas.microsoft.com/office/drawing/2014/main" id="{0BD6018B-49F3-6592-0070-D0E96EAB1009}"/>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4.9 Video Discussion: What is Mobility Justice?</a:t>
            </a:r>
            <a:endParaRPr lang="en-GB" b="1" dirty="0">
              <a:solidFill>
                <a:sysClr val="windowText" lastClr="000000"/>
              </a:solidFill>
              <a:latin typeface="Arial"/>
              <a:cs typeface="Arial"/>
            </a:endParaRPr>
          </a:p>
        </p:txBody>
      </p:sp>
      <p:sp>
        <p:nvSpPr>
          <p:cNvPr id="12" name="object 2">
            <a:extLst>
              <a:ext uri="{FF2B5EF4-FFF2-40B4-BE49-F238E27FC236}">
                <a16:creationId xmlns:a16="http://schemas.microsoft.com/office/drawing/2014/main" id="{8EA0DB95-E671-C03A-CBF1-2C1BBC644D54}"/>
              </a:ext>
            </a:extLst>
          </p:cNvPr>
          <p:cNvSpPr txBox="1">
            <a:spLocks noGrp="1"/>
          </p:cNvSpPr>
          <p:nvPr>
            <p:ph type="title"/>
          </p:nvPr>
        </p:nvSpPr>
        <p:spPr>
          <a:xfrm>
            <a:off x="726468" y="493612"/>
            <a:ext cx="6376082" cy="319328"/>
          </a:xfrm>
          <a:prstGeom prst="rect">
            <a:avLst/>
          </a:prstGeom>
          <a:solidFill>
            <a:srgbClr val="FD001F"/>
          </a:solidFill>
        </p:spPr>
        <p:txBody>
          <a:bodyPr vert="horz" wrap="square" lIns="0" tIns="16329" rIns="0" bIns="0" rtlCol="0" anchor="ctr">
            <a:spAutoFit/>
          </a:bodyPr>
          <a:lstStyle/>
          <a:p>
            <a:pPr marL="22043">
              <a:spcBef>
                <a:spcPts val="129"/>
              </a:spcBef>
            </a:pPr>
            <a:r>
              <a:rPr lang="en-GB" sz="2400" b="1" dirty="0">
                <a:solidFill>
                  <a:schemeClr val="bg1"/>
                </a:solidFill>
              </a:rPr>
              <a:t>04. Core Application: Network &amp; Service Optimization</a:t>
            </a:r>
          </a:p>
        </p:txBody>
      </p:sp>
      <p:pic>
        <p:nvPicPr>
          <p:cNvPr id="2" name="Online Media 1" title="Mobility Justice: What is it? Why is it important?">
            <a:hlinkClick r:id="" action="ppaction://media"/>
            <a:extLst>
              <a:ext uri="{FF2B5EF4-FFF2-40B4-BE49-F238E27FC236}">
                <a16:creationId xmlns:a16="http://schemas.microsoft.com/office/drawing/2014/main" id="{C655773C-B75A-8A04-0AA4-AE1A35A81AA9}"/>
              </a:ext>
            </a:extLst>
          </p:cNvPr>
          <p:cNvPicPr>
            <a:picLocks noRot="1" noChangeAspect="1"/>
          </p:cNvPicPr>
          <p:nvPr>
            <a:videoFile r:link="rId1"/>
          </p:nvPr>
        </p:nvPicPr>
        <p:blipFill>
          <a:blip r:embed="rId4"/>
          <a:stretch>
            <a:fillRect/>
          </a:stretch>
        </p:blipFill>
        <p:spPr>
          <a:xfrm>
            <a:off x="2176130" y="1539561"/>
            <a:ext cx="7839740" cy="4429454"/>
          </a:xfrm>
          <a:prstGeom prst="rect">
            <a:avLst/>
          </a:prstGeom>
        </p:spPr>
      </p:pic>
    </p:spTree>
    <p:extLst>
      <p:ext uri="{BB962C8B-B14F-4D97-AF65-F5344CB8AC3E}">
        <p14:creationId xmlns:p14="http://schemas.microsoft.com/office/powerpoint/2010/main" val="30172872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C0F0F5-4802-DB40-7AF6-681D6208E1F6}"/>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EF72E1F3-DE2A-91CF-5D98-4066090F24E0}"/>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rPr>
              <a:t>Section 05:</a:t>
            </a:r>
          </a:p>
          <a:p>
            <a:pPr algn="ctr"/>
            <a:r>
              <a:rPr lang="en-US" sz="3200" b="1" dirty="0">
                <a:solidFill>
                  <a:schemeClr val="bg1"/>
                </a:solidFill>
              </a:rPr>
              <a:t>Measurement, Synthesis &amp; Conclusion</a:t>
            </a:r>
          </a:p>
        </p:txBody>
      </p:sp>
    </p:spTree>
    <p:extLst>
      <p:ext uri="{BB962C8B-B14F-4D97-AF65-F5344CB8AC3E}">
        <p14:creationId xmlns:p14="http://schemas.microsoft.com/office/powerpoint/2010/main" val="304434155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A74BBF-E813-509A-D2A5-1608822A1AF8}"/>
            </a:ext>
          </a:extLst>
        </p:cNvPr>
        <p:cNvGrpSpPr/>
        <p:nvPr/>
      </p:nvGrpSpPr>
      <p:grpSpPr>
        <a:xfrm>
          <a:off x="0" y="0"/>
          <a:ext cx="0" cy="0"/>
          <a:chOff x="0" y="0"/>
          <a:chExt cx="0" cy="0"/>
        </a:xfrm>
      </p:grpSpPr>
      <p:sp>
        <p:nvSpPr>
          <p:cNvPr id="6" name="object 3">
            <a:extLst>
              <a:ext uri="{FF2B5EF4-FFF2-40B4-BE49-F238E27FC236}">
                <a16:creationId xmlns:a16="http://schemas.microsoft.com/office/drawing/2014/main" id="{80ECC8CC-32DF-ED40-CB82-53F5A8FD24E6}"/>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5.0. Measuring What Matters: Mobility vs. Accessibility Metrics</a:t>
            </a:r>
            <a:endParaRPr lang="en-GB" b="1" dirty="0">
              <a:solidFill>
                <a:sysClr val="windowText" lastClr="000000"/>
              </a:solidFill>
              <a:latin typeface="Arial"/>
              <a:cs typeface="Arial"/>
            </a:endParaRPr>
          </a:p>
        </p:txBody>
      </p:sp>
      <p:sp>
        <p:nvSpPr>
          <p:cNvPr id="5" name="Content Placeholder 2">
            <a:extLst>
              <a:ext uri="{FF2B5EF4-FFF2-40B4-BE49-F238E27FC236}">
                <a16:creationId xmlns:a16="http://schemas.microsoft.com/office/drawing/2014/main" id="{9A622A38-7C9B-9AD4-0A92-3297A68A3449}"/>
              </a:ext>
            </a:extLst>
          </p:cNvPr>
          <p:cNvSpPr txBox="1">
            <a:spLocks/>
          </p:cNvSpPr>
          <p:nvPr/>
        </p:nvSpPr>
        <p:spPr>
          <a:xfrm>
            <a:off x="726467" y="1539562"/>
            <a:ext cx="10725152" cy="3542801"/>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defRPr/>
            </a:pPr>
            <a:r>
              <a:rPr lang="en-US" sz="2000" dirty="0">
                <a:solidFill>
                  <a:sysClr val="windowText" lastClr="000000"/>
                </a:solidFill>
              </a:rPr>
              <a:t>If we want to achieve equity, we must measure what matters.</a:t>
            </a:r>
          </a:p>
          <a:p>
            <a:pPr marL="0" indent="0">
              <a:lnSpc>
                <a:spcPct val="100000"/>
              </a:lnSpc>
              <a:buNone/>
              <a:defRPr/>
            </a:pPr>
            <a:r>
              <a:rPr lang="en-US" sz="2000" b="1" dirty="0">
                <a:solidFill>
                  <a:sysClr val="windowText" lastClr="000000"/>
                </a:solidFill>
              </a:rPr>
              <a:t>Traditional Mobility Metrics (Limited View)</a:t>
            </a:r>
            <a:r>
              <a:rPr lang="en-US" sz="2000" dirty="0">
                <a:solidFill>
                  <a:sysClr val="windowText" lastClr="000000"/>
                </a:solidFill>
              </a:rPr>
              <a:t>:</a:t>
            </a:r>
          </a:p>
          <a:p>
            <a:pPr lvl="1">
              <a:lnSpc>
                <a:spcPct val="100000"/>
              </a:lnSpc>
              <a:buFont typeface="Courier New" panose="02070309020205020404" pitchFamily="49" charset="0"/>
              <a:buChar char="o"/>
              <a:defRPr/>
            </a:pPr>
            <a:r>
              <a:rPr lang="en-US" sz="2000" dirty="0">
                <a:solidFill>
                  <a:sysClr val="windowText" lastClr="000000"/>
                </a:solidFill>
              </a:rPr>
              <a:t>Examples: Vehicle throughput, congestion delay, average traffic speed.</a:t>
            </a:r>
          </a:p>
          <a:p>
            <a:pPr lvl="1">
              <a:lnSpc>
                <a:spcPct val="100000"/>
              </a:lnSpc>
              <a:buFont typeface="Courier New" panose="02070309020205020404" pitchFamily="49" charset="0"/>
              <a:buChar char="o"/>
              <a:defRPr/>
            </a:pPr>
            <a:r>
              <a:rPr lang="en-US" sz="2000" dirty="0">
                <a:solidFill>
                  <a:sysClr val="windowText" lastClr="000000"/>
                </a:solidFill>
              </a:rPr>
              <a:t>Focus: The movement of vehicles.</a:t>
            </a:r>
          </a:p>
          <a:p>
            <a:pPr marL="0" indent="0">
              <a:lnSpc>
                <a:spcPct val="100000"/>
              </a:lnSpc>
              <a:buNone/>
              <a:defRPr/>
            </a:pPr>
            <a:r>
              <a:rPr lang="en-US" sz="2000" b="1" dirty="0">
                <a:solidFill>
                  <a:sysClr val="windowText" lastClr="000000"/>
                </a:solidFill>
              </a:rPr>
              <a:t>Modern Accessibility Metrics (Holistic View)</a:t>
            </a:r>
            <a:r>
              <a:rPr lang="en-US" sz="2000" dirty="0">
                <a:solidFill>
                  <a:sysClr val="windowText" lastClr="000000"/>
                </a:solidFill>
              </a:rPr>
              <a:t>:</a:t>
            </a:r>
          </a:p>
          <a:p>
            <a:pPr lvl="1">
              <a:lnSpc>
                <a:spcPct val="100000"/>
              </a:lnSpc>
              <a:buFont typeface="Courier New" panose="02070309020205020404" pitchFamily="49" charset="0"/>
              <a:buChar char="o"/>
              <a:defRPr/>
            </a:pPr>
            <a:r>
              <a:rPr lang="en-US" sz="2000" dirty="0">
                <a:solidFill>
                  <a:sysClr val="windowText" lastClr="000000"/>
                </a:solidFill>
              </a:rPr>
              <a:t>Examples: Opportunity Reach (number of jobs/services reachable in 30 mins), Equity-Income Access Gaps.</a:t>
            </a:r>
          </a:p>
          <a:p>
            <a:pPr lvl="1">
              <a:lnSpc>
                <a:spcPct val="100000"/>
              </a:lnSpc>
              <a:buFont typeface="Courier New" panose="02070309020205020404" pitchFamily="49" charset="0"/>
              <a:buChar char="o"/>
              <a:defRPr/>
            </a:pPr>
            <a:r>
              <a:rPr lang="en-US" sz="2000" dirty="0">
                <a:solidFill>
                  <a:sysClr val="windowText" lastClr="000000"/>
                </a:solidFill>
              </a:rPr>
              <a:t>Focus: The ability of people to reach opportunities.</a:t>
            </a:r>
          </a:p>
          <a:p>
            <a:pPr marL="0" indent="0">
              <a:lnSpc>
                <a:spcPct val="100000"/>
              </a:lnSpc>
              <a:buNone/>
              <a:defRPr/>
            </a:pPr>
            <a:r>
              <a:rPr lang="en-US" sz="2000" dirty="0">
                <a:solidFill>
                  <a:sysClr val="windowText" lastClr="000000"/>
                </a:solidFill>
              </a:rPr>
              <a:t>A focus on accessibility metrics is essential for centering equity in transport planning.</a:t>
            </a:r>
            <a:endParaRPr kumimoji="0" lang="en-US" sz="2000" i="0" u="none" strike="noStrike" kern="1200" cap="none" spc="0" normalizeH="0" baseline="0" noProof="0" dirty="0">
              <a:ln>
                <a:noFill/>
              </a:ln>
              <a:solidFill>
                <a:sysClr val="windowText" lastClr="000000"/>
              </a:solidFill>
              <a:effectLst/>
              <a:uLnTx/>
              <a:uFillTx/>
            </a:endParaRPr>
          </a:p>
        </p:txBody>
      </p:sp>
      <p:sp>
        <p:nvSpPr>
          <p:cNvPr id="4" name="object 2">
            <a:extLst>
              <a:ext uri="{FF2B5EF4-FFF2-40B4-BE49-F238E27FC236}">
                <a16:creationId xmlns:a16="http://schemas.microsoft.com/office/drawing/2014/main" id="{4D7DECC2-4C8F-919B-45C9-E237E0014873}"/>
              </a:ext>
            </a:extLst>
          </p:cNvPr>
          <p:cNvSpPr txBox="1">
            <a:spLocks noGrp="1"/>
          </p:cNvSpPr>
          <p:nvPr>
            <p:ph type="title"/>
          </p:nvPr>
        </p:nvSpPr>
        <p:spPr>
          <a:xfrm>
            <a:off x="726467" y="493611"/>
            <a:ext cx="4898156" cy="319328"/>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05. Measurement, Synthesis &amp; Conclusion</a:t>
            </a:r>
          </a:p>
        </p:txBody>
      </p:sp>
    </p:spTree>
    <p:extLst>
      <p:ext uri="{BB962C8B-B14F-4D97-AF65-F5344CB8AC3E}">
        <p14:creationId xmlns:p14="http://schemas.microsoft.com/office/powerpoint/2010/main" val="324568660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5AB3C3-4680-9819-D58F-699FF403AE4E}"/>
            </a:ext>
          </a:extLst>
        </p:cNvPr>
        <p:cNvGrpSpPr/>
        <p:nvPr/>
      </p:nvGrpSpPr>
      <p:grpSpPr>
        <a:xfrm>
          <a:off x="0" y="0"/>
          <a:ext cx="0" cy="0"/>
          <a:chOff x="0" y="0"/>
          <a:chExt cx="0" cy="0"/>
        </a:xfrm>
      </p:grpSpPr>
      <p:sp>
        <p:nvSpPr>
          <p:cNvPr id="6" name="object 3">
            <a:extLst>
              <a:ext uri="{FF2B5EF4-FFF2-40B4-BE49-F238E27FC236}">
                <a16:creationId xmlns:a16="http://schemas.microsoft.com/office/drawing/2014/main" id="{028C6DEF-C291-003F-77E0-76DCE8ED0479}"/>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5.1. Measuring What Matters: Mobility vs. Accessibility Metrics</a:t>
            </a:r>
            <a:endParaRPr lang="en-GB" b="1" dirty="0">
              <a:solidFill>
                <a:sysClr val="windowText" lastClr="000000"/>
              </a:solidFill>
              <a:latin typeface="Arial"/>
              <a:cs typeface="Arial"/>
            </a:endParaRPr>
          </a:p>
        </p:txBody>
      </p:sp>
      <p:grpSp>
        <p:nvGrpSpPr>
          <p:cNvPr id="30" name="Group 29">
            <a:extLst>
              <a:ext uri="{FF2B5EF4-FFF2-40B4-BE49-F238E27FC236}">
                <a16:creationId xmlns:a16="http://schemas.microsoft.com/office/drawing/2014/main" id="{33214279-1539-C18E-16D7-B6D2EBB1CB67}"/>
              </a:ext>
            </a:extLst>
          </p:cNvPr>
          <p:cNvGrpSpPr/>
          <p:nvPr/>
        </p:nvGrpSpPr>
        <p:grpSpPr>
          <a:xfrm>
            <a:off x="712554" y="1539562"/>
            <a:ext cx="10739066" cy="1246071"/>
            <a:chOff x="712554" y="1539562"/>
            <a:chExt cx="10739066" cy="1246071"/>
          </a:xfrm>
        </p:grpSpPr>
        <p:sp>
          <p:nvSpPr>
            <p:cNvPr id="8" name="TextBox 7">
              <a:extLst>
                <a:ext uri="{FF2B5EF4-FFF2-40B4-BE49-F238E27FC236}">
                  <a16:creationId xmlns:a16="http://schemas.microsoft.com/office/drawing/2014/main" id="{070ACC5F-5113-CD51-92C0-403CE452E36A}"/>
                </a:ext>
              </a:extLst>
            </p:cNvPr>
            <p:cNvSpPr txBox="1"/>
            <p:nvPr/>
          </p:nvSpPr>
          <p:spPr>
            <a:xfrm>
              <a:off x="4839718" y="1548789"/>
              <a:ext cx="2498650" cy="371127"/>
            </a:xfrm>
            <a:prstGeom prst="rect">
              <a:avLst/>
            </a:prstGeom>
            <a:solidFill>
              <a:srgbClr val="FFFFFF"/>
            </a:solidFill>
            <a:ln w="12700" cap="flat">
              <a:solidFill>
                <a:schemeClr val="tx1"/>
              </a:solidFill>
              <a:miter lim="400000"/>
            </a:ln>
            <a:effectLst/>
            <a:sp3d/>
          </p:spPr>
          <p:style>
            <a:lnRef idx="0">
              <a:scrgbClr r="0" g="0" b="0"/>
            </a:lnRef>
            <a:fillRef idx="0">
              <a:scrgbClr r="0" g="0" b="0"/>
            </a:fillRef>
            <a:effectRef idx="0">
              <a:scrgbClr r="0" g="0" b="0"/>
            </a:effectRef>
            <a:fontRef idx="none"/>
          </p:style>
          <p:txBody>
            <a:bodyPr wrap="square">
              <a:spAutoFit/>
            </a:bodyPr>
            <a:lstStyle/>
            <a:p>
              <a:pPr algn="ctr"/>
              <a:r>
                <a:rPr lang="en-US" sz="2000" dirty="0">
                  <a:highlight>
                    <a:srgbClr val="00FF00"/>
                  </a:highlight>
                </a:rPr>
                <a:t>Accessibility Metrics</a:t>
              </a:r>
              <a:endParaRPr lang="en-AT" sz="2000" dirty="0">
                <a:highlight>
                  <a:srgbClr val="00FF00"/>
                </a:highlight>
              </a:endParaRPr>
            </a:p>
          </p:txBody>
        </p:sp>
        <p:sp>
          <p:nvSpPr>
            <p:cNvPr id="18" name="Rectangle 17">
              <a:extLst>
                <a:ext uri="{FF2B5EF4-FFF2-40B4-BE49-F238E27FC236}">
                  <a16:creationId xmlns:a16="http://schemas.microsoft.com/office/drawing/2014/main" id="{44523D87-6E1A-B26D-6CD1-9768BF8CBC8C}"/>
                </a:ext>
              </a:extLst>
            </p:cNvPr>
            <p:cNvSpPr/>
            <p:nvPr/>
          </p:nvSpPr>
          <p:spPr>
            <a:xfrm>
              <a:off x="712554" y="1539562"/>
              <a:ext cx="10739066" cy="1246071"/>
            </a:xfrm>
            <a:prstGeom prst="rect">
              <a:avLst/>
            </a:prstGeom>
            <a:noFill/>
            <a:ln w="12700" cap="flat">
              <a:solidFill>
                <a:schemeClr val="tx1"/>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AT"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grpSp>
          <p:nvGrpSpPr>
            <p:cNvPr id="22" name="Group 21">
              <a:extLst>
                <a:ext uri="{FF2B5EF4-FFF2-40B4-BE49-F238E27FC236}">
                  <a16:creationId xmlns:a16="http://schemas.microsoft.com/office/drawing/2014/main" id="{E41D5C13-FC7E-46A8-37FA-D6536C5B0EAC}"/>
                </a:ext>
              </a:extLst>
            </p:cNvPr>
            <p:cNvGrpSpPr/>
            <p:nvPr/>
          </p:nvGrpSpPr>
          <p:grpSpPr>
            <a:xfrm>
              <a:off x="1143091" y="1882769"/>
              <a:ext cx="9891905" cy="758606"/>
              <a:chOff x="825713" y="1882769"/>
              <a:chExt cx="9891905" cy="758606"/>
            </a:xfrm>
          </p:grpSpPr>
          <p:sp>
            <p:nvSpPr>
              <p:cNvPr id="13" name="TextBox 12">
                <a:extLst>
                  <a:ext uri="{FF2B5EF4-FFF2-40B4-BE49-F238E27FC236}">
                    <a16:creationId xmlns:a16="http://schemas.microsoft.com/office/drawing/2014/main" id="{A066C0BF-A68B-537C-F55A-7E9C1EA3ECDA}"/>
                  </a:ext>
                </a:extLst>
              </p:cNvPr>
              <p:cNvSpPr txBox="1"/>
              <p:nvPr/>
            </p:nvSpPr>
            <p:spPr>
              <a:xfrm>
                <a:off x="825713" y="1993569"/>
                <a:ext cx="2107056" cy="537006"/>
              </a:xfrm>
              <a:prstGeom prst="rect">
                <a:avLst/>
              </a:prstGeom>
              <a:solidFill>
                <a:srgbClr val="FFFFFF"/>
              </a:solidFill>
              <a:ln w="12700" cap="flat">
                <a:solidFill>
                  <a:schemeClr val="tx1"/>
                </a:solidFill>
                <a:miter lim="400000"/>
              </a:ln>
              <a:effectLst/>
              <a:sp3d/>
            </p:spPr>
            <p:style>
              <a:lnRef idx="0">
                <a:scrgbClr r="0" g="0" b="0"/>
              </a:lnRef>
              <a:fillRef idx="0">
                <a:scrgbClr r="0" g="0" b="0"/>
              </a:fillRef>
              <a:effectRef idx="0">
                <a:scrgbClr r="0" g="0" b="0"/>
              </a:effectRef>
              <a:fontRef idx="none"/>
            </p:style>
            <p:txBody>
              <a:bodyPr wrap="square" anchor="ctr">
                <a:spAutoFit/>
              </a:bodyPr>
              <a:lstStyle/>
              <a:p>
                <a:pPr algn="ctr"/>
                <a:r>
                  <a:rPr lang="en-US" sz="1600" dirty="0"/>
                  <a:t>Opportunity Reach: Jobs in 30 mins</a:t>
                </a:r>
                <a:endParaRPr lang="en-AT" sz="1600" dirty="0"/>
              </a:p>
            </p:txBody>
          </p:sp>
          <p:sp>
            <p:nvSpPr>
              <p:cNvPr id="19" name="TextBox 18">
                <a:extLst>
                  <a:ext uri="{FF2B5EF4-FFF2-40B4-BE49-F238E27FC236}">
                    <a16:creationId xmlns:a16="http://schemas.microsoft.com/office/drawing/2014/main" id="{406D43FB-B420-33C3-AE5F-7DE6FEC4263B}"/>
                  </a:ext>
                </a:extLst>
              </p:cNvPr>
              <p:cNvSpPr txBox="1"/>
              <p:nvPr/>
            </p:nvSpPr>
            <p:spPr>
              <a:xfrm>
                <a:off x="3420662" y="1993569"/>
                <a:ext cx="2107056" cy="537006"/>
              </a:xfrm>
              <a:prstGeom prst="rect">
                <a:avLst/>
              </a:prstGeom>
              <a:solidFill>
                <a:srgbClr val="FFFFFF"/>
              </a:solidFill>
              <a:ln w="12700" cap="flat">
                <a:solidFill>
                  <a:schemeClr val="tx1"/>
                </a:solidFill>
                <a:miter lim="400000"/>
              </a:ln>
              <a:effectLst/>
              <a:sp3d/>
            </p:spPr>
            <p:style>
              <a:lnRef idx="0">
                <a:scrgbClr r="0" g="0" b="0"/>
              </a:lnRef>
              <a:fillRef idx="0">
                <a:scrgbClr r="0" g="0" b="0"/>
              </a:fillRef>
              <a:effectRef idx="0">
                <a:scrgbClr r="0" g="0" b="0"/>
              </a:effectRef>
              <a:fontRef idx="none"/>
            </p:style>
            <p:txBody>
              <a:bodyPr wrap="square" anchor="ctr">
                <a:spAutoFit/>
              </a:bodyPr>
              <a:lstStyle/>
              <a:p>
                <a:pPr algn="ctr"/>
                <a:r>
                  <a:rPr lang="en-US" sz="1600" dirty="0"/>
                  <a:t>Essential Services: Clinics, schools</a:t>
                </a:r>
                <a:endParaRPr lang="en-AT" sz="1600" dirty="0"/>
              </a:p>
            </p:txBody>
          </p:sp>
          <p:sp>
            <p:nvSpPr>
              <p:cNvPr id="20" name="TextBox 19">
                <a:extLst>
                  <a:ext uri="{FF2B5EF4-FFF2-40B4-BE49-F238E27FC236}">
                    <a16:creationId xmlns:a16="http://schemas.microsoft.com/office/drawing/2014/main" id="{E51321F9-805F-5063-9B2C-22315624A91A}"/>
                  </a:ext>
                </a:extLst>
              </p:cNvPr>
              <p:cNvSpPr txBox="1"/>
              <p:nvPr/>
            </p:nvSpPr>
            <p:spPr>
              <a:xfrm>
                <a:off x="6015611" y="1993569"/>
                <a:ext cx="2107056" cy="537006"/>
              </a:xfrm>
              <a:prstGeom prst="rect">
                <a:avLst/>
              </a:prstGeom>
              <a:solidFill>
                <a:srgbClr val="FFFFFF"/>
              </a:solidFill>
              <a:ln w="12700" cap="flat">
                <a:solidFill>
                  <a:schemeClr val="tx1"/>
                </a:solidFill>
                <a:miter lim="400000"/>
              </a:ln>
              <a:effectLst/>
              <a:sp3d/>
            </p:spPr>
            <p:style>
              <a:lnRef idx="0">
                <a:scrgbClr r="0" g="0" b="0"/>
              </a:lnRef>
              <a:fillRef idx="0">
                <a:scrgbClr r="0" g="0" b="0"/>
              </a:fillRef>
              <a:effectRef idx="0">
                <a:scrgbClr r="0" g="0" b="0"/>
              </a:effectRef>
              <a:fontRef idx="none"/>
            </p:style>
            <p:txBody>
              <a:bodyPr wrap="square" anchor="ctr">
                <a:spAutoFit/>
              </a:bodyPr>
              <a:lstStyle/>
              <a:p>
                <a:pPr algn="ctr"/>
                <a:r>
                  <a:rPr lang="en-US" sz="1600" dirty="0"/>
                  <a:t>Equity: Low-income access gaps</a:t>
                </a:r>
                <a:endParaRPr lang="en-AT" sz="1600" dirty="0"/>
              </a:p>
            </p:txBody>
          </p:sp>
          <p:sp>
            <p:nvSpPr>
              <p:cNvPr id="21" name="TextBox 20">
                <a:extLst>
                  <a:ext uri="{FF2B5EF4-FFF2-40B4-BE49-F238E27FC236}">
                    <a16:creationId xmlns:a16="http://schemas.microsoft.com/office/drawing/2014/main" id="{F51A7B74-1166-6BFA-E336-A13CF2808B50}"/>
                  </a:ext>
                </a:extLst>
              </p:cNvPr>
              <p:cNvSpPr txBox="1"/>
              <p:nvPr/>
            </p:nvSpPr>
            <p:spPr>
              <a:xfrm>
                <a:off x="8610561" y="1882769"/>
                <a:ext cx="2107057" cy="758606"/>
              </a:xfrm>
              <a:prstGeom prst="rect">
                <a:avLst/>
              </a:prstGeom>
              <a:solidFill>
                <a:srgbClr val="FFFFFF"/>
              </a:solidFill>
              <a:ln w="12700" cap="flat">
                <a:solidFill>
                  <a:schemeClr val="tx1"/>
                </a:solidFill>
                <a:miter lim="400000"/>
              </a:ln>
              <a:effectLst/>
              <a:sp3d/>
            </p:spPr>
            <p:style>
              <a:lnRef idx="0">
                <a:scrgbClr r="0" g="0" b="0"/>
              </a:lnRef>
              <a:fillRef idx="0">
                <a:scrgbClr r="0" g="0" b="0"/>
              </a:fillRef>
              <a:effectRef idx="0">
                <a:scrgbClr r="0" g="0" b="0"/>
              </a:effectRef>
              <a:fontRef idx="none"/>
            </p:style>
            <p:txBody>
              <a:bodyPr wrap="square" anchor="ctr">
                <a:spAutoFit/>
              </a:bodyPr>
              <a:lstStyle/>
              <a:p>
                <a:pPr algn="ctr"/>
                <a:r>
                  <a:rPr lang="en-US" sz="1600" dirty="0"/>
                  <a:t>Strength: Measures outcomes, not just movement</a:t>
                </a:r>
                <a:endParaRPr lang="en-AT" sz="1600" dirty="0"/>
              </a:p>
            </p:txBody>
          </p:sp>
        </p:grpSp>
      </p:grpSp>
      <p:grpSp>
        <p:nvGrpSpPr>
          <p:cNvPr id="31" name="Group 30">
            <a:extLst>
              <a:ext uri="{FF2B5EF4-FFF2-40B4-BE49-F238E27FC236}">
                <a16:creationId xmlns:a16="http://schemas.microsoft.com/office/drawing/2014/main" id="{5DB18896-85F3-9765-3C9E-6AA824CFBA63}"/>
              </a:ext>
            </a:extLst>
          </p:cNvPr>
          <p:cNvGrpSpPr/>
          <p:nvPr/>
        </p:nvGrpSpPr>
        <p:grpSpPr>
          <a:xfrm>
            <a:off x="712554" y="3833256"/>
            <a:ext cx="10739066" cy="1246071"/>
            <a:chOff x="726731" y="2859286"/>
            <a:chExt cx="10739066" cy="1246071"/>
          </a:xfrm>
        </p:grpSpPr>
        <p:sp>
          <p:nvSpPr>
            <p:cNvPr id="23" name="TextBox 22">
              <a:extLst>
                <a:ext uri="{FF2B5EF4-FFF2-40B4-BE49-F238E27FC236}">
                  <a16:creationId xmlns:a16="http://schemas.microsoft.com/office/drawing/2014/main" id="{DB76DE5A-9C6F-3C54-D4C9-B0DB261C078D}"/>
                </a:ext>
              </a:extLst>
            </p:cNvPr>
            <p:cNvSpPr txBox="1"/>
            <p:nvPr/>
          </p:nvSpPr>
          <p:spPr>
            <a:xfrm>
              <a:off x="4853895" y="2868513"/>
              <a:ext cx="2498650" cy="371127"/>
            </a:xfrm>
            <a:prstGeom prst="rect">
              <a:avLst/>
            </a:prstGeom>
            <a:solidFill>
              <a:srgbClr val="FFFFFF"/>
            </a:solidFill>
            <a:ln w="12700" cap="flat">
              <a:solidFill>
                <a:schemeClr val="tx1"/>
              </a:solidFill>
              <a:miter lim="400000"/>
            </a:ln>
            <a:effectLst/>
            <a:sp3d/>
          </p:spPr>
          <p:style>
            <a:lnRef idx="0">
              <a:scrgbClr r="0" g="0" b="0"/>
            </a:lnRef>
            <a:fillRef idx="0">
              <a:scrgbClr r="0" g="0" b="0"/>
            </a:fillRef>
            <a:effectRef idx="0">
              <a:scrgbClr r="0" g="0" b="0"/>
            </a:effectRef>
            <a:fontRef idx="none"/>
          </p:style>
          <p:txBody>
            <a:bodyPr wrap="square">
              <a:spAutoFit/>
            </a:bodyPr>
            <a:lstStyle/>
            <a:p>
              <a:pPr algn="ctr"/>
              <a:r>
                <a:rPr lang="en-US" sz="2000" dirty="0"/>
                <a:t>Mobility Metrics</a:t>
              </a:r>
              <a:endParaRPr lang="en-AT" sz="2000" dirty="0"/>
            </a:p>
          </p:txBody>
        </p:sp>
        <p:sp>
          <p:nvSpPr>
            <p:cNvPr id="24" name="Rectangle 23">
              <a:extLst>
                <a:ext uri="{FF2B5EF4-FFF2-40B4-BE49-F238E27FC236}">
                  <a16:creationId xmlns:a16="http://schemas.microsoft.com/office/drawing/2014/main" id="{46CB7025-7DD2-4980-9DCE-0B22DD4473B7}"/>
                </a:ext>
              </a:extLst>
            </p:cNvPr>
            <p:cNvSpPr/>
            <p:nvPr/>
          </p:nvSpPr>
          <p:spPr>
            <a:xfrm>
              <a:off x="726731" y="2859286"/>
              <a:ext cx="10739066" cy="1246071"/>
            </a:xfrm>
            <a:prstGeom prst="rect">
              <a:avLst/>
            </a:prstGeom>
            <a:noFill/>
            <a:ln w="12700" cap="flat">
              <a:solidFill>
                <a:schemeClr val="tx1"/>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AT"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grpSp>
          <p:nvGrpSpPr>
            <p:cNvPr id="25" name="Group 24">
              <a:extLst>
                <a:ext uri="{FF2B5EF4-FFF2-40B4-BE49-F238E27FC236}">
                  <a16:creationId xmlns:a16="http://schemas.microsoft.com/office/drawing/2014/main" id="{20D01CDB-3B59-FFF6-7BA5-7EE97E2FBB73}"/>
                </a:ext>
              </a:extLst>
            </p:cNvPr>
            <p:cNvGrpSpPr/>
            <p:nvPr/>
          </p:nvGrpSpPr>
          <p:grpSpPr>
            <a:xfrm>
              <a:off x="1157268" y="3202493"/>
              <a:ext cx="9891905" cy="758606"/>
              <a:chOff x="825713" y="1882769"/>
              <a:chExt cx="9891905" cy="758606"/>
            </a:xfrm>
          </p:grpSpPr>
          <p:sp>
            <p:nvSpPr>
              <p:cNvPr id="26" name="TextBox 25">
                <a:extLst>
                  <a:ext uri="{FF2B5EF4-FFF2-40B4-BE49-F238E27FC236}">
                    <a16:creationId xmlns:a16="http://schemas.microsoft.com/office/drawing/2014/main" id="{33492A50-439A-FD63-0A25-49BD6EC4B6DC}"/>
                  </a:ext>
                </a:extLst>
              </p:cNvPr>
              <p:cNvSpPr txBox="1"/>
              <p:nvPr/>
            </p:nvSpPr>
            <p:spPr>
              <a:xfrm>
                <a:off x="825713" y="1993569"/>
                <a:ext cx="2107056" cy="537006"/>
              </a:xfrm>
              <a:prstGeom prst="rect">
                <a:avLst/>
              </a:prstGeom>
              <a:solidFill>
                <a:srgbClr val="FFFFFF"/>
              </a:solidFill>
              <a:ln w="12700" cap="flat">
                <a:solidFill>
                  <a:schemeClr val="tx1"/>
                </a:solidFill>
                <a:miter lim="400000"/>
              </a:ln>
              <a:effectLst/>
              <a:sp3d/>
            </p:spPr>
            <p:style>
              <a:lnRef idx="0">
                <a:scrgbClr r="0" g="0" b="0"/>
              </a:lnRef>
              <a:fillRef idx="0">
                <a:scrgbClr r="0" g="0" b="0"/>
              </a:fillRef>
              <a:effectRef idx="0">
                <a:scrgbClr r="0" g="0" b="0"/>
              </a:effectRef>
              <a:fontRef idx="none"/>
            </p:style>
            <p:txBody>
              <a:bodyPr wrap="square" anchor="ctr">
                <a:spAutoFit/>
              </a:bodyPr>
              <a:lstStyle/>
              <a:p>
                <a:pPr algn="ctr"/>
                <a:r>
                  <a:rPr lang="en-US" sz="1600" dirty="0"/>
                  <a:t>Throughput: Vehicles per hour</a:t>
                </a:r>
                <a:endParaRPr lang="en-AT" sz="1600" dirty="0"/>
              </a:p>
            </p:txBody>
          </p:sp>
          <p:sp>
            <p:nvSpPr>
              <p:cNvPr id="27" name="TextBox 26">
                <a:extLst>
                  <a:ext uri="{FF2B5EF4-FFF2-40B4-BE49-F238E27FC236}">
                    <a16:creationId xmlns:a16="http://schemas.microsoft.com/office/drawing/2014/main" id="{0DC81A10-37CC-89C0-9A23-8CA2B10FC688}"/>
                  </a:ext>
                </a:extLst>
              </p:cNvPr>
              <p:cNvSpPr txBox="1"/>
              <p:nvPr/>
            </p:nvSpPr>
            <p:spPr>
              <a:xfrm>
                <a:off x="3420662" y="1993569"/>
                <a:ext cx="2107056" cy="537006"/>
              </a:xfrm>
              <a:prstGeom prst="rect">
                <a:avLst/>
              </a:prstGeom>
              <a:solidFill>
                <a:srgbClr val="FFFFFF"/>
              </a:solidFill>
              <a:ln w="12700" cap="flat">
                <a:solidFill>
                  <a:schemeClr val="tx1"/>
                </a:solidFill>
                <a:miter lim="400000"/>
              </a:ln>
              <a:effectLst/>
              <a:sp3d/>
            </p:spPr>
            <p:style>
              <a:lnRef idx="0">
                <a:scrgbClr r="0" g="0" b="0"/>
              </a:lnRef>
              <a:fillRef idx="0">
                <a:scrgbClr r="0" g="0" b="0"/>
              </a:fillRef>
              <a:effectRef idx="0">
                <a:scrgbClr r="0" g="0" b="0"/>
              </a:effectRef>
              <a:fontRef idx="none"/>
            </p:style>
            <p:txBody>
              <a:bodyPr wrap="square" anchor="ctr">
                <a:spAutoFit/>
              </a:bodyPr>
              <a:lstStyle/>
              <a:p>
                <a:pPr algn="ctr"/>
                <a:r>
                  <a:rPr lang="en-US" sz="1600" dirty="0"/>
                  <a:t>Congestion: Delay hours</a:t>
                </a:r>
                <a:endParaRPr lang="en-AT" sz="1600" dirty="0"/>
              </a:p>
            </p:txBody>
          </p:sp>
          <p:sp>
            <p:nvSpPr>
              <p:cNvPr id="28" name="TextBox 27">
                <a:extLst>
                  <a:ext uri="{FF2B5EF4-FFF2-40B4-BE49-F238E27FC236}">
                    <a16:creationId xmlns:a16="http://schemas.microsoft.com/office/drawing/2014/main" id="{69B8960C-1D9A-6194-2F4B-9AEAB9990D8E}"/>
                  </a:ext>
                </a:extLst>
              </p:cNvPr>
              <p:cNvSpPr txBox="1"/>
              <p:nvPr/>
            </p:nvSpPr>
            <p:spPr>
              <a:xfrm>
                <a:off x="6015611" y="1993569"/>
                <a:ext cx="2107056" cy="537006"/>
              </a:xfrm>
              <a:prstGeom prst="rect">
                <a:avLst/>
              </a:prstGeom>
              <a:solidFill>
                <a:srgbClr val="FFFFFF"/>
              </a:solidFill>
              <a:ln w="12700" cap="flat">
                <a:solidFill>
                  <a:schemeClr val="tx1"/>
                </a:solidFill>
                <a:miter lim="400000"/>
              </a:ln>
              <a:effectLst/>
              <a:sp3d/>
            </p:spPr>
            <p:style>
              <a:lnRef idx="0">
                <a:scrgbClr r="0" g="0" b="0"/>
              </a:lnRef>
              <a:fillRef idx="0">
                <a:scrgbClr r="0" g="0" b="0"/>
              </a:fillRef>
              <a:effectRef idx="0">
                <a:scrgbClr r="0" g="0" b="0"/>
              </a:effectRef>
              <a:fontRef idx="none"/>
            </p:style>
            <p:txBody>
              <a:bodyPr wrap="square" anchor="ctr">
                <a:spAutoFit/>
              </a:bodyPr>
              <a:lstStyle/>
              <a:p>
                <a:pPr algn="ctr"/>
                <a:r>
                  <a:rPr lang="en-US" sz="1600" dirty="0"/>
                  <a:t>Speed: Avg. traffic mph</a:t>
                </a:r>
                <a:endParaRPr lang="en-AT" sz="1600" dirty="0"/>
              </a:p>
            </p:txBody>
          </p:sp>
          <p:sp>
            <p:nvSpPr>
              <p:cNvPr id="29" name="TextBox 28">
                <a:extLst>
                  <a:ext uri="{FF2B5EF4-FFF2-40B4-BE49-F238E27FC236}">
                    <a16:creationId xmlns:a16="http://schemas.microsoft.com/office/drawing/2014/main" id="{F665AE27-1033-71A3-BDE1-BDB359CFB3FD}"/>
                  </a:ext>
                </a:extLst>
              </p:cNvPr>
              <p:cNvSpPr txBox="1"/>
              <p:nvPr/>
            </p:nvSpPr>
            <p:spPr>
              <a:xfrm>
                <a:off x="8610561" y="1882769"/>
                <a:ext cx="2107057" cy="758606"/>
              </a:xfrm>
              <a:prstGeom prst="rect">
                <a:avLst/>
              </a:prstGeom>
              <a:solidFill>
                <a:srgbClr val="FFFFFF"/>
              </a:solidFill>
              <a:ln w="12700" cap="flat">
                <a:solidFill>
                  <a:schemeClr val="tx1"/>
                </a:solidFill>
                <a:miter lim="400000"/>
              </a:ln>
              <a:effectLst/>
              <a:sp3d/>
            </p:spPr>
            <p:style>
              <a:lnRef idx="0">
                <a:scrgbClr r="0" g="0" b="0"/>
              </a:lnRef>
              <a:fillRef idx="0">
                <a:scrgbClr r="0" g="0" b="0"/>
              </a:fillRef>
              <a:effectRef idx="0">
                <a:scrgbClr r="0" g="0" b="0"/>
              </a:effectRef>
              <a:fontRef idx="none"/>
            </p:style>
            <p:txBody>
              <a:bodyPr wrap="square" anchor="ctr">
                <a:spAutoFit/>
              </a:bodyPr>
              <a:lstStyle/>
              <a:p>
                <a:pPr algn="ctr"/>
                <a:r>
                  <a:rPr lang="en-US" sz="1600" dirty="0"/>
                  <a:t>Limitation: Measures movement, not access</a:t>
                </a:r>
                <a:endParaRPr lang="en-AT" sz="1600" dirty="0"/>
              </a:p>
            </p:txBody>
          </p:sp>
        </p:grpSp>
      </p:grpSp>
      <p:sp>
        <p:nvSpPr>
          <p:cNvPr id="33" name="TextBox 32">
            <a:extLst>
              <a:ext uri="{FF2B5EF4-FFF2-40B4-BE49-F238E27FC236}">
                <a16:creationId xmlns:a16="http://schemas.microsoft.com/office/drawing/2014/main" id="{11C54E23-4D2F-2898-9E1A-D52970285A2A}"/>
              </a:ext>
            </a:extLst>
          </p:cNvPr>
          <p:cNvSpPr txBox="1"/>
          <p:nvPr/>
        </p:nvSpPr>
        <p:spPr>
          <a:xfrm>
            <a:off x="614030" y="5962923"/>
            <a:ext cx="6097772" cy="25955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en-US" sz="1200" dirty="0"/>
              <a:t>Sources: World Bank Accessibility Indicators, Brookings Institution, Litman (2023)</a:t>
            </a:r>
            <a:endParaRPr lang="en-AT" sz="1200" dirty="0"/>
          </a:p>
        </p:txBody>
      </p:sp>
      <p:sp>
        <p:nvSpPr>
          <p:cNvPr id="34" name="TextBox 33">
            <a:extLst>
              <a:ext uri="{FF2B5EF4-FFF2-40B4-BE49-F238E27FC236}">
                <a16:creationId xmlns:a16="http://schemas.microsoft.com/office/drawing/2014/main" id="{C1BBC2EE-F3E7-AB9F-A1DA-9189EE2F3CD6}"/>
              </a:ext>
            </a:extLst>
          </p:cNvPr>
          <p:cNvSpPr txBox="1"/>
          <p:nvPr/>
        </p:nvSpPr>
        <p:spPr>
          <a:xfrm>
            <a:off x="5035514" y="3196849"/>
            <a:ext cx="2107057" cy="315407"/>
          </a:xfrm>
          <a:prstGeom prst="rect">
            <a:avLst/>
          </a:prstGeom>
          <a:solidFill>
            <a:srgbClr val="FFFFFF"/>
          </a:solidFill>
          <a:ln w="12700" cap="flat">
            <a:solidFill>
              <a:schemeClr val="tx1"/>
            </a:solidFill>
            <a:miter lim="400000"/>
          </a:ln>
          <a:effectLst/>
          <a:sp3d/>
        </p:spPr>
        <p:style>
          <a:lnRef idx="0">
            <a:scrgbClr r="0" g="0" b="0"/>
          </a:lnRef>
          <a:fillRef idx="0">
            <a:scrgbClr r="0" g="0" b="0"/>
          </a:fillRef>
          <a:effectRef idx="0">
            <a:scrgbClr r="0" g="0" b="0"/>
          </a:effectRef>
          <a:fontRef idx="none"/>
        </p:style>
        <p:txBody>
          <a:bodyPr wrap="square" anchor="ctr">
            <a:spAutoFit/>
          </a:bodyPr>
          <a:lstStyle/>
          <a:p>
            <a:pPr algn="ctr"/>
            <a:r>
              <a:rPr lang="en-US" sz="1600" dirty="0">
                <a:highlight>
                  <a:srgbClr val="45D1FF"/>
                </a:highlight>
              </a:rPr>
              <a:t>Accessibility Focus</a:t>
            </a:r>
            <a:endParaRPr lang="en-AT" sz="1600" dirty="0">
              <a:highlight>
                <a:srgbClr val="45D1FF"/>
              </a:highlight>
            </a:endParaRPr>
          </a:p>
        </p:txBody>
      </p:sp>
      <p:sp>
        <p:nvSpPr>
          <p:cNvPr id="35" name="TextBox 34">
            <a:extLst>
              <a:ext uri="{FF2B5EF4-FFF2-40B4-BE49-F238E27FC236}">
                <a16:creationId xmlns:a16="http://schemas.microsoft.com/office/drawing/2014/main" id="{A26BBE4A-C956-73A9-0715-CC71FEDB18F4}"/>
              </a:ext>
            </a:extLst>
          </p:cNvPr>
          <p:cNvSpPr txBox="1"/>
          <p:nvPr/>
        </p:nvSpPr>
        <p:spPr>
          <a:xfrm>
            <a:off x="5028558" y="5533334"/>
            <a:ext cx="2107057" cy="315407"/>
          </a:xfrm>
          <a:prstGeom prst="rect">
            <a:avLst/>
          </a:prstGeom>
          <a:solidFill>
            <a:srgbClr val="FFFFFF"/>
          </a:solidFill>
          <a:ln w="12700" cap="flat">
            <a:solidFill>
              <a:schemeClr val="tx1"/>
            </a:solidFill>
            <a:miter lim="400000"/>
          </a:ln>
          <a:effectLst/>
          <a:sp3d/>
        </p:spPr>
        <p:style>
          <a:lnRef idx="0">
            <a:scrgbClr r="0" g="0" b="0"/>
          </a:lnRef>
          <a:fillRef idx="0">
            <a:scrgbClr r="0" g="0" b="0"/>
          </a:fillRef>
          <a:effectRef idx="0">
            <a:scrgbClr r="0" g="0" b="0"/>
          </a:effectRef>
          <a:fontRef idx="none"/>
        </p:style>
        <p:txBody>
          <a:bodyPr wrap="square" anchor="ctr">
            <a:spAutoFit/>
          </a:bodyPr>
          <a:lstStyle/>
          <a:p>
            <a:pPr algn="ctr"/>
            <a:r>
              <a:rPr lang="en-US" sz="1600" dirty="0">
                <a:highlight>
                  <a:srgbClr val="5BEAA5"/>
                </a:highlight>
              </a:rPr>
              <a:t>Mobility Focus</a:t>
            </a:r>
            <a:endParaRPr lang="en-AT" sz="1600" dirty="0">
              <a:highlight>
                <a:srgbClr val="5BEAA5"/>
              </a:highlight>
            </a:endParaRPr>
          </a:p>
        </p:txBody>
      </p:sp>
      <p:cxnSp>
        <p:nvCxnSpPr>
          <p:cNvPr id="37" name="Straight Arrow Connector 36">
            <a:extLst>
              <a:ext uri="{FF2B5EF4-FFF2-40B4-BE49-F238E27FC236}">
                <a16:creationId xmlns:a16="http://schemas.microsoft.com/office/drawing/2014/main" id="{DDF8BD2B-D5F3-A23E-E618-8F370CF3BE84}"/>
              </a:ext>
            </a:extLst>
          </p:cNvPr>
          <p:cNvCxnSpPr>
            <a:cxnSpLocks/>
            <a:stCxn id="18" idx="2"/>
            <a:endCxn id="34" idx="0"/>
          </p:cNvCxnSpPr>
          <p:nvPr/>
        </p:nvCxnSpPr>
        <p:spPr>
          <a:xfrm>
            <a:off x="6082087" y="2785633"/>
            <a:ext cx="6956" cy="411216"/>
          </a:xfrm>
          <a:prstGeom prst="straightConnector1">
            <a:avLst/>
          </a:prstGeom>
          <a:noFill/>
          <a:ln w="25400" cap="flat">
            <a:solidFill>
              <a:srgbClr val="000000"/>
            </a:solidFill>
            <a:prstDash val="solid"/>
            <a:miter lim="400000"/>
            <a:tailEnd type="triangle"/>
          </a:ln>
          <a:effectLst/>
          <a:sp3d/>
        </p:spPr>
        <p:style>
          <a:lnRef idx="0">
            <a:scrgbClr r="0" g="0" b="0"/>
          </a:lnRef>
          <a:fillRef idx="0">
            <a:scrgbClr r="0" g="0" b="0"/>
          </a:fillRef>
          <a:effectRef idx="0">
            <a:scrgbClr r="0" g="0" b="0"/>
          </a:effectRef>
          <a:fontRef idx="none"/>
        </p:style>
      </p:cxnSp>
      <p:cxnSp>
        <p:nvCxnSpPr>
          <p:cNvPr id="41" name="Straight Arrow Connector 40">
            <a:extLst>
              <a:ext uri="{FF2B5EF4-FFF2-40B4-BE49-F238E27FC236}">
                <a16:creationId xmlns:a16="http://schemas.microsoft.com/office/drawing/2014/main" id="{CFD7EA3A-CFF1-79E6-C9DF-DAC6C3DBBF74}"/>
              </a:ext>
            </a:extLst>
          </p:cNvPr>
          <p:cNvCxnSpPr>
            <a:cxnSpLocks/>
            <a:stCxn id="24" idx="2"/>
            <a:endCxn id="35" idx="0"/>
          </p:cNvCxnSpPr>
          <p:nvPr/>
        </p:nvCxnSpPr>
        <p:spPr>
          <a:xfrm>
            <a:off x="6082087" y="5079327"/>
            <a:ext cx="0" cy="454007"/>
          </a:xfrm>
          <a:prstGeom prst="straightConnector1">
            <a:avLst/>
          </a:prstGeom>
          <a:noFill/>
          <a:ln w="25400" cap="flat">
            <a:solidFill>
              <a:schemeClr val="tx1"/>
            </a:solidFill>
            <a:prstDash val="solid"/>
            <a:miter lim="400000"/>
            <a:tailEnd type="triangle"/>
          </a:ln>
          <a:effectLst/>
          <a:sp3d/>
        </p:spPr>
        <p:style>
          <a:lnRef idx="0">
            <a:scrgbClr r="0" g="0" b="0"/>
          </a:lnRef>
          <a:fillRef idx="0">
            <a:scrgbClr r="0" g="0" b="0"/>
          </a:fillRef>
          <a:effectRef idx="0">
            <a:scrgbClr r="0" g="0" b="0"/>
          </a:effectRef>
          <a:fontRef idx="none"/>
        </p:style>
      </p:cxnSp>
      <p:sp>
        <p:nvSpPr>
          <p:cNvPr id="46" name="object 2">
            <a:extLst>
              <a:ext uri="{FF2B5EF4-FFF2-40B4-BE49-F238E27FC236}">
                <a16:creationId xmlns:a16="http://schemas.microsoft.com/office/drawing/2014/main" id="{7781E382-36B4-DFED-4AF0-C8C7C3E4E996}"/>
              </a:ext>
            </a:extLst>
          </p:cNvPr>
          <p:cNvSpPr txBox="1">
            <a:spLocks noGrp="1"/>
          </p:cNvSpPr>
          <p:nvPr>
            <p:ph type="title"/>
          </p:nvPr>
        </p:nvSpPr>
        <p:spPr>
          <a:xfrm>
            <a:off x="726467" y="493611"/>
            <a:ext cx="4898156" cy="319328"/>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05. Measurement, Synthesis &amp; Conclusion</a:t>
            </a:r>
          </a:p>
        </p:txBody>
      </p:sp>
    </p:spTree>
    <p:extLst>
      <p:ext uri="{BB962C8B-B14F-4D97-AF65-F5344CB8AC3E}">
        <p14:creationId xmlns:p14="http://schemas.microsoft.com/office/powerpoint/2010/main" val="214208368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EBE6CB-E34E-17EB-47B0-BEEC0241E9EA}"/>
            </a:ext>
          </a:extLst>
        </p:cNvPr>
        <p:cNvGrpSpPr/>
        <p:nvPr/>
      </p:nvGrpSpPr>
      <p:grpSpPr>
        <a:xfrm>
          <a:off x="0" y="0"/>
          <a:ext cx="0" cy="0"/>
          <a:chOff x="0" y="0"/>
          <a:chExt cx="0" cy="0"/>
        </a:xfrm>
      </p:grpSpPr>
      <p:sp>
        <p:nvSpPr>
          <p:cNvPr id="6" name="object 3">
            <a:extLst>
              <a:ext uri="{FF2B5EF4-FFF2-40B4-BE49-F238E27FC236}">
                <a16:creationId xmlns:a16="http://schemas.microsoft.com/office/drawing/2014/main" id="{D71C2653-F6CF-2298-C44A-309C2999BEE1}"/>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5.2. Monitoring, Metrics, and Accountability</a:t>
            </a:r>
            <a:endParaRPr lang="en-GB" b="1" dirty="0">
              <a:solidFill>
                <a:sysClr val="windowText" lastClr="000000"/>
              </a:solidFill>
              <a:latin typeface="Arial"/>
              <a:cs typeface="Arial"/>
            </a:endParaRPr>
          </a:p>
        </p:txBody>
      </p:sp>
      <p:grpSp>
        <p:nvGrpSpPr>
          <p:cNvPr id="10" name="Group 9">
            <a:extLst>
              <a:ext uri="{FF2B5EF4-FFF2-40B4-BE49-F238E27FC236}">
                <a16:creationId xmlns:a16="http://schemas.microsoft.com/office/drawing/2014/main" id="{A7B7DDDF-8DED-9DBE-674D-9282E4FAF58B}"/>
              </a:ext>
            </a:extLst>
          </p:cNvPr>
          <p:cNvGrpSpPr/>
          <p:nvPr/>
        </p:nvGrpSpPr>
        <p:grpSpPr>
          <a:xfrm>
            <a:off x="740380" y="1539562"/>
            <a:ext cx="10711240" cy="4768496"/>
            <a:chOff x="740380" y="1539562"/>
            <a:chExt cx="10711240" cy="4768496"/>
          </a:xfrm>
        </p:grpSpPr>
        <p:pic>
          <p:nvPicPr>
            <p:cNvPr id="1030" name="Picture 6">
              <a:extLst>
                <a:ext uri="{FF2B5EF4-FFF2-40B4-BE49-F238E27FC236}">
                  <a16:creationId xmlns:a16="http://schemas.microsoft.com/office/drawing/2014/main" id="{FC414F30-74F3-4FD7-BD6F-A69409BEA08D}"/>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4782" r="25508" b="12086"/>
            <a:stretch>
              <a:fillRect/>
            </a:stretch>
          </p:blipFill>
          <p:spPr bwMode="auto">
            <a:xfrm>
              <a:off x="3040912" y="1539562"/>
              <a:ext cx="6060558" cy="4203626"/>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6">
              <a:extLst>
                <a:ext uri="{FF2B5EF4-FFF2-40B4-BE49-F238E27FC236}">
                  <a16:creationId xmlns:a16="http://schemas.microsoft.com/office/drawing/2014/main" id="{CBF27FD8-3975-9C51-4332-29B7C7080F13}"/>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77253" t="32214" r="2849" b="48885"/>
            <a:stretch>
              <a:fillRect/>
            </a:stretch>
          </p:blipFill>
          <p:spPr bwMode="auto">
            <a:xfrm>
              <a:off x="8560274" y="3102813"/>
              <a:ext cx="2891346" cy="1077124"/>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6">
              <a:extLst>
                <a:ext uri="{FF2B5EF4-FFF2-40B4-BE49-F238E27FC236}">
                  <a16:creationId xmlns:a16="http://schemas.microsoft.com/office/drawing/2014/main" id="{CC4F0189-EDCD-EB40-73E0-E7C45A1077AC}"/>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529" t="29356" r="77509" b="45255"/>
            <a:stretch>
              <a:fillRect/>
            </a:stretch>
          </p:blipFill>
          <p:spPr bwMode="auto">
            <a:xfrm>
              <a:off x="740380" y="2939320"/>
              <a:ext cx="2814960" cy="1404110"/>
            </a:xfrm>
            <a:prstGeom prst="rect">
              <a:avLst/>
            </a:prstGeom>
            <a:noFill/>
            <a:extLst>
              <a:ext uri="{909E8E84-426E-40DD-AFC4-6F175D3DCCD1}">
                <a14:hiddenFill xmlns:a14="http://schemas.microsoft.com/office/drawing/2010/main">
                  <a:solidFill>
                    <a:srgbClr val="FFFFFF"/>
                  </a:solidFill>
                </a14:hiddenFill>
              </a:ext>
            </a:extLst>
          </p:spPr>
        </p:pic>
        <p:sp>
          <p:nvSpPr>
            <p:cNvPr id="9" name="Content Placeholder 2">
              <a:extLst>
                <a:ext uri="{FF2B5EF4-FFF2-40B4-BE49-F238E27FC236}">
                  <a16:creationId xmlns:a16="http://schemas.microsoft.com/office/drawing/2014/main" id="{C04122C6-AB1E-F116-1B91-03DC7F1351A3}"/>
                </a:ext>
              </a:extLst>
            </p:cNvPr>
            <p:cNvSpPr txBox="1">
              <a:spLocks/>
            </p:cNvSpPr>
            <p:nvPr/>
          </p:nvSpPr>
          <p:spPr>
            <a:xfrm>
              <a:off x="4063169" y="5743188"/>
              <a:ext cx="3796567" cy="564870"/>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buNone/>
                <a:defRPr/>
              </a:pPr>
              <a:r>
                <a:rPr lang="en-US" sz="1600" b="1" dirty="0">
                  <a:solidFill>
                    <a:sysClr val="windowText" lastClr="000000"/>
                  </a:solidFill>
                </a:rPr>
                <a:t>Data Sources:</a:t>
              </a:r>
            </a:p>
            <a:p>
              <a:pPr marL="0" indent="0" algn="ctr">
                <a:lnSpc>
                  <a:spcPct val="100000"/>
                </a:lnSpc>
                <a:spcBef>
                  <a:spcPts val="0"/>
                </a:spcBef>
                <a:buNone/>
                <a:defRPr/>
              </a:pPr>
              <a:r>
                <a:rPr kumimoji="0" lang="en-US" sz="1600" b="1" i="0" u="none" strike="noStrike" kern="1200" cap="none" spc="0" normalizeH="0" baseline="0" noProof="0" dirty="0">
                  <a:ln>
                    <a:noFill/>
                  </a:ln>
                  <a:solidFill>
                    <a:sysClr val="windowText" lastClr="000000"/>
                  </a:solidFill>
                  <a:effectLst/>
                  <a:uLnTx/>
                  <a:uFillTx/>
                </a:rPr>
                <a:t>Multiple internal and external sources</a:t>
              </a:r>
              <a:endParaRPr kumimoji="0" lang="en-US" sz="1600" i="0" u="none" strike="noStrike" kern="1200" cap="none" spc="0" normalizeH="0" baseline="0" noProof="0" dirty="0">
                <a:ln>
                  <a:noFill/>
                </a:ln>
                <a:solidFill>
                  <a:sysClr val="windowText" lastClr="000000"/>
                </a:solidFill>
                <a:effectLst/>
                <a:uLnTx/>
                <a:uFillTx/>
              </a:endParaRPr>
            </a:p>
          </p:txBody>
        </p:sp>
      </p:grpSp>
      <p:sp>
        <p:nvSpPr>
          <p:cNvPr id="13" name="object 2">
            <a:extLst>
              <a:ext uri="{FF2B5EF4-FFF2-40B4-BE49-F238E27FC236}">
                <a16:creationId xmlns:a16="http://schemas.microsoft.com/office/drawing/2014/main" id="{5D9E54D7-6BB5-0C5C-E410-7D5C41A45756}"/>
              </a:ext>
            </a:extLst>
          </p:cNvPr>
          <p:cNvSpPr txBox="1">
            <a:spLocks noGrp="1"/>
          </p:cNvSpPr>
          <p:nvPr>
            <p:ph type="title"/>
          </p:nvPr>
        </p:nvSpPr>
        <p:spPr>
          <a:xfrm>
            <a:off x="726467" y="493611"/>
            <a:ext cx="4898156" cy="319328"/>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05. Measurement, Synthesis &amp; Conclusion</a:t>
            </a:r>
          </a:p>
        </p:txBody>
      </p:sp>
    </p:spTree>
    <p:extLst>
      <p:ext uri="{BB962C8B-B14F-4D97-AF65-F5344CB8AC3E}">
        <p14:creationId xmlns:p14="http://schemas.microsoft.com/office/powerpoint/2010/main" val="244145001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94D1F9-CC83-3A0F-0BDD-F38AE01DADBD}"/>
            </a:ext>
          </a:extLst>
        </p:cNvPr>
        <p:cNvGrpSpPr/>
        <p:nvPr/>
      </p:nvGrpSpPr>
      <p:grpSpPr>
        <a:xfrm>
          <a:off x="0" y="0"/>
          <a:ext cx="0" cy="0"/>
          <a:chOff x="0" y="0"/>
          <a:chExt cx="0" cy="0"/>
        </a:xfrm>
      </p:grpSpPr>
      <p:sp>
        <p:nvSpPr>
          <p:cNvPr id="6" name="object 3">
            <a:extLst>
              <a:ext uri="{FF2B5EF4-FFF2-40B4-BE49-F238E27FC236}">
                <a16:creationId xmlns:a16="http://schemas.microsoft.com/office/drawing/2014/main" id="{C5DE0984-F39D-3174-5B60-A8C98C828DD2}"/>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5.3. Final Class Activity</a:t>
            </a:r>
            <a:endParaRPr lang="en-GB" b="1" dirty="0">
              <a:solidFill>
                <a:sysClr val="windowText" lastClr="000000"/>
              </a:solidFill>
              <a:latin typeface="Arial"/>
              <a:cs typeface="Arial"/>
            </a:endParaRPr>
          </a:p>
        </p:txBody>
      </p:sp>
      <p:sp>
        <p:nvSpPr>
          <p:cNvPr id="5" name="Content Placeholder 2">
            <a:extLst>
              <a:ext uri="{FF2B5EF4-FFF2-40B4-BE49-F238E27FC236}">
                <a16:creationId xmlns:a16="http://schemas.microsoft.com/office/drawing/2014/main" id="{92C9984E-9FEB-FBCE-811C-881B27357896}"/>
              </a:ext>
            </a:extLst>
          </p:cNvPr>
          <p:cNvSpPr txBox="1">
            <a:spLocks/>
          </p:cNvSpPr>
          <p:nvPr/>
        </p:nvSpPr>
        <p:spPr>
          <a:xfrm>
            <a:off x="733424" y="2380613"/>
            <a:ext cx="10725152" cy="2276447"/>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defRPr/>
            </a:pPr>
            <a:r>
              <a:rPr lang="en-US" sz="2000" b="1" dirty="0">
                <a:solidFill>
                  <a:sysClr val="windowText" lastClr="000000"/>
                </a:solidFill>
              </a:rPr>
              <a:t>Let's Synthesize Our Core Concepts (In Groups)</a:t>
            </a:r>
            <a:r>
              <a:rPr lang="en-US" sz="2000" dirty="0">
                <a:solidFill>
                  <a:sysClr val="windowText" lastClr="000000"/>
                </a:solidFill>
              </a:rPr>
              <a:t>:</a:t>
            </a:r>
          </a:p>
          <a:p>
            <a:pPr marL="914400" lvl="1" indent="-457200">
              <a:lnSpc>
                <a:spcPct val="100000"/>
              </a:lnSpc>
              <a:buFont typeface="+mj-lt"/>
              <a:buAutoNum type="arabicPeriod"/>
              <a:defRPr/>
            </a:pPr>
            <a:r>
              <a:rPr lang="en-US" sz="2000" b="1" dirty="0">
                <a:solidFill>
                  <a:sysClr val="windowText" lastClr="000000"/>
                </a:solidFill>
              </a:rPr>
              <a:t>Define social equity in transport</a:t>
            </a:r>
            <a:r>
              <a:rPr lang="en-US" sz="2000" dirty="0">
                <a:solidFill>
                  <a:sysClr val="windowText" lastClr="000000"/>
                </a:solidFill>
              </a:rPr>
              <a:t>. Distinguish between </a:t>
            </a:r>
            <a:r>
              <a:rPr lang="en-US" sz="2000" b="1" dirty="0">
                <a:solidFill>
                  <a:sysClr val="windowText" lastClr="000000"/>
                </a:solidFill>
              </a:rPr>
              <a:t>horizontal</a:t>
            </a:r>
            <a:r>
              <a:rPr lang="en-US" sz="2000" dirty="0">
                <a:solidFill>
                  <a:sysClr val="windowText" lastClr="000000"/>
                </a:solidFill>
              </a:rPr>
              <a:t> and </a:t>
            </a:r>
            <a:r>
              <a:rPr lang="en-US" sz="2000" b="1" dirty="0">
                <a:solidFill>
                  <a:sysClr val="windowText" lastClr="000000"/>
                </a:solidFill>
              </a:rPr>
              <a:t>vertical</a:t>
            </a:r>
            <a:r>
              <a:rPr lang="en-US" sz="2000" dirty="0">
                <a:solidFill>
                  <a:sysClr val="windowText" lastClr="000000"/>
                </a:solidFill>
              </a:rPr>
              <a:t> equity.</a:t>
            </a:r>
          </a:p>
          <a:p>
            <a:pPr marL="914400" lvl="1" indent="-457200">
              <a:lnSpc>
                <a:spcPct val="100000"/>
              </a:lnSpc>
              <a:buFont typeface="+mj-lt"/>
              <a:buAutoNum type="arabicPeriod"/>
              <a:defRPr/>
            </a:pPr>
            <a:r>
              <a:rPr lang="en-US" sz="2000" dirty="0">
                <a:solidFill>
                  <a:sysClr val="windowText" lastClr="000000"/>
                </a:solidFill>
              </a:rPr>
              <a:t>Explain </a:t>
            </a:r>
            <a:r>
              <a:rPr lang="en-US" sz="2000" b="1" dirty="0">
                <a:solidFill>
                  <a:sysClr val="windowText" lastClr="000000"/>
                </a:solidFill>
              </a:rPr>
              <a:t>Rawls's "difference principle" </a:t>
            </a:r>
            <a:r>
              <a:rPr lang="en-US" sz="2000" dirty="0">
                <a:solidFill>
                  <a:sysClr val="windowText" lastClr="000000"/>
                </a:solidFill>
              </a:rPr>
              <a:t>and how it could justify a policy like subsidized transit fares.</a:t>
            </a:r>
          </a:p>
          <a:p>
            <a:pPr marL="914400" lvl="1" indent="-457200">
              <a:lnSpc>
                <a:spcPct val="100000"/>
              </a:lnSpc>
              <a:buFont typeface="+mj-lt"/>
              <a:buAutoNum type="arabicPeriod"/>
              <a:defRPr/>
            </a:pPr>
            <a:r>
              <a:rPr lang="en-US" sz="2000" dirty="0">
                <a:solidFill>
                  <a:sysClr val="windowText" lastClr="000000"/>
                </a:solidFill>
              </a:rPr>
              <a:t>Contrast </a:t>
            </a:r>
            <a:r>
              <a:rPr lang="en-US" sz="2000" b="1" dirty="0">
                <a:solidFill>
                  <a:sysClr val="windowText" lastClr="000000"/>
                </a:solidFill>
              </a:rPr>
              <a:t>mobility</a:t>
            </a:r>
            <a:r>
              <a:rPr lang="en-US" sz="2000" dirty="0">
                <a:solidFill>
                  <a:sysClr val="windowText" lastClr="000000"/>
                </a:solidFill>
              </a:rPr>
              <a:t> and </a:t>
            </a:r>
            <a:r>
              <a:rPr lang="en-US" sz="2000" b="1" dirty="0">
                <a:solidFill>
                  <a:sysClr val="windowText" lastClr="000000"/>
                </a:solidFill>
              </a:rPr>
              <a:t>accessibility</a:t>
            </a:r>
            <a:r>
              <a:rPr lang="en-US" sz="2000" dirty="0">
                <a:solidFill>
                  <a:sysClr val="windowText" lastClr="000000"/>
                </a:solidFill>
              </a:rPr>
              <a:t> in transport planning. Why is the distinction important for equity?</a:t>
            </a:r>
            <a:endParaRPr kumimoji="0" lang="en-US" sz="2000" i="0" u="none" strike="noStrike" kern="1200" cap="none" spc="0" normalizeH="0" baseline="0" noProof="0" dirty="0">
              <a:ln>
                <a:noFill/>
              </a:ln>
              <a:solidFill>
                <a:sysClr val="windowText" lastClr="000000"/>
              </a:solidFill>
              <a:effectLst/>
              <a:uLnTx/>
              <a:uFillTx/>
            </a:endParaRPr>
          </a:p>
        </p:txBody>
      </p:sp>
      <p:sp>
        <p:nvSpPr>
          <p:cNvPr id="4" name="object 2">
            <a:extLst>
              <a:ext uri="{FF2B5EF4-FFF2-40B4-BE49-F238E27FC236}">
                <a16:creationId xmlns:a16="http://schemas.microsoft.com/office/drawing/2014/main" id="{B75F81DB-00DF-66EF-B019-C43CF1E336F1}"/>
              </a:ext>
            </a:extLst>
          </p:cNvPr>
          <p:cNvSpPr txBox="1">
            <a:spLocks noGrp="1"/>
          </p:cNvSpPr>
          <p:nvPr>
            <p:ph type="title"/>
          </p:nvPr>
        </p:nvSpPr>
        <p:spPr>
          <a:xfrm>
            <a:off x="726467" y="493611"/>
            <a:ext cx="4898156" cy="319328"/>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05. Measurement, Synthesis &amp; Conclusion</a:t>
            </a:r>
          </a:p>
        </p:txBody>
      </p:sp>
    </p:spTree>
    <p:extLst>
      <p:ext uri="{BB962C8B-B14F-4D97-AF65-F5344CB8AC3E}">
        <p14:creationId xmlns:p14="http://schemas.microsoft.com/office/powerpoint/2010/main" val="126391237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4E06FD-F668-71FC-1E2C-2ED03953A9F5}"/>
            </a:ext>
          </a:extLst>
        </p:cNvPr>
        <p:cNvGrpSpPr/>
        <p:nvPr/>
      </p:nvGrpSpPr>
      <p:grpSpPr>
        <a:xfrm>
          <a:off x="0" y="0"/>
          <a:ext cx="0" cy="0"/>
          <a:chOff x="0" y="0"/>
          <a:chExt cx="0" cy="0"/>
        </a:xfrm>
      </p:grpSpPr>
      <p:sp>
        <p:nvSpPr>
          <p:cNvPr id="6" name="object 3">
            <a:extLst>
              <a:ext uri="{FF2B5EF4-FFF2-40B4-BE49-F238E27FC236}">
                <a16:creationId xmlns:a16="http://schemas.microsoft.com/office/drawing/2014/main" id="{373D7458-A4CF-9E5B-B547-3D4A8DE494E7}"/>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5.4. Recapitulation of Core Concepts</a:t>
            </a:r>
            <a:endParaRPr lang="en-GB" b="1" dirty="0">
              <a:solidFill>
                <a:sysClr val="windowText" lastClr="000000"/>
              </a:solidFill>
              <a:latin typeface="Arial"/>
              <a:cs typeface="Arial"/>
            </a:endParaRPr>
          </a:p>
        </p:txBody>
      </p:sp>
      <p:sp>
        <p:nvSpPr>
          <p:cNvPr id="5" name="Content Placeholder 2">
            <a:extLst>
              <a:ext uri="{FF2B5EF4-FFF2-40B4-BE49-F238E27FC236}">
                <a16:creationId xmlns:a16="http://schemas.microsoft.com/office/drawing/2014/main" id="{A6F273B8-E8CD-6218-CD45-B6E03150F77F}"/>
              </a:ext>
            </a:extLst>
          </p:cNvPr>
          <p:cNvSpPr txBox="1">
            <a:spLocks/>
          </p:cNvSpPr>
          <p:nvPr/>
        </p:nvSpPr>
        <p:spPr>
          <a:xfrm>
            <a:off x="712550" y="1539562"/>
            <a:ext cx="10725151" cy="2315717"/>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defRPr/>
            </a:pPr>
            <a:r>
              <a:rPr lang="en-US" sz="2000" b="1" dirty="0">
                <a:solidFill>
                  <a:sysClr val="windowText" lastClr="000000"/>
                </a:solidFill>
              </a:rPr>
              <a:t>Key Takeaways</a:t>
            </a:r>
            <a:r>
              <a:rPr lang="en-US" sz="2000" dirty="0">
                <a:solidFill>
                  <a:sysClr val="windowText" lastClr="000000"/>
                </a:solidFill>
              </a:rPr>
              <a:t>:</a:t>
            </a:r>
          </a:p>
          <a:p>
            <a:pPr lvl="1">
              <a:buFont typeface="Courier New" panose="02070309020205020404" pitchFamily="49" charset="0"/>
              <a:buChar char="o"/>
              <a:defRPr/>
            </a:pPr>
            <a:r>
              <a:rPr lang="en-US" sz="2000" b="1" dirty="0">
                <a:solidFill>
                  <a:sysClr val="windowText" lastClr="000000"/>
                </a:solidFill>
              </a:rPr>
              <a:t>Social equity in transport</a:t>
            </a:r>
            <a:r>
              <a:rPr lang="en-US" sz="2000" dirty="0">
                <a:solidFill>
                  <a:sysClr val="windowText" lastClr="000000"/>
                </a:solidFill>
              </a:rPr>
              <a:t> is critical not just for fairness, but for overall community well-being, economic opportunity, and social inclusion.</a:t>
            </a:r>
          </a:p>
          <a:p>
            <a:pPr lvl="1">
              <a:buFont typeface="Courier New" panose="02070309020205020404" pitchFamily="49" charset="0"/>
              <a:buChar char="o"/>
              <a:defRPr/>
            </a:pPr>
            <a:r>
              <a:rPr lang="en-US" sz="2000" dirty="0">
                <a:solidFill>
                  <a:sysClr val="windowText" lastClr="000000"/>
                </a:solidFill>
              </a:rPr>
              <a:t>Focusing on </a:t>
            </a:r>
            <a:r>
              <a:rPr lang="en-US" sz="2000" b="1" dirty="0">
                <a:solidFill>
                  <a:sysClr val="windowText" lastClr="000000"/>
                </a:solidFill>
              </a:rPr>
              <a:t>accessibility</a:t>
            </a:r>
            <a:r>
              <a:rPr lang="en-US" sz="2000" dirty="0">
                <a:solidFill>
                  <a:sysClr val="windowText" lastClr="000000"/>
                </a:solidFill>
              </a:rPr>
              <a:t> (connecting people to opportunities) rather than just mobility is essential for achieving equitable outcomes.</a:t>
            </a:r>
          </a:p>
          <a:p>
            <a:pPr lvl="1">
              <a:buFont typeface="Courier New" panose="02070309020205020404" pitchFamily="49" charset="0"/>
              <a:buChar char="o"/>
              <a:defRPr/>
            </a:pPr>
            <a:r>
              <a:rPr lang="en-US" sz="2000" dirty="0">
                <a:solidFill>
                  <a:sysClr val="windowText" lastClr="000000"/>
                </a:solidFill>
              </a:rPr>
              <a:t>The integration of </a:t>
            </a:r>
            <a:r>
              <a:rPr lang="en-US" sz="2000" b="1" dirty="0">
                <a:solidFill>
                  <a:sysClr val="windowText" lastClr="000000"/>
                </a:solidFill>
              </a:rPr>
              <a:t>ethical theory</a:t>
            </a:r>
            <a:r>
              <a:rPr lang="en-US" sz="2000" dirty="0">
                <a:solidFill>
                  <a:sysClr val="windowText" lastClr="000000"/>
                </a:solidFill>
              </a:rPr>
              <a:t> and </a:t>
            </a:r>
            <a:r>
              <a:rPr lang="en-US" sz="2000" b="1" dirty="0">
                <a:solidFill>
                  <a:sysClr val="windowText" lastClr="000000"/>
                </a:solidFill>
              </a:rPr>
              <a:t>data-driven practice</a:t>
            </a:r>
            <a:r>
              <a:rPr lang="en-US" sz="2000" dirty="0">
                <a:solidFill>
                  <a:sysClr val="windowText" lastClr="000000"/>
                </a:solidFill>
              </a:rPr>
              <a:t> leads to sustainable and just transport solutions.</a:t>
            </a:r>
          </a:p>
        </p:txBody>
      </p:sp>
      <p:pic>
        <p:nvPicPr>
          <p:cNvPr id="2" name="Google Shape;626;g33fc1a270c4_0_296">
            <a:extLst>
              <a:ext uri="{FF2B5EF4-FFF2-40B4-BE49-F238E27FC236}">
                <a16:creationId xmlns:a16="http://schemas.microsoft.com/office/drawing/2014/main" id="{99E4B71D-8662-9E55-1921-E2078A8B5B77}"/>
              </a:ext>
            </a:extLst>
          </p:cNvPr>
          <p:cNvPicPr preferRelativeResize="0"/>
          <p:nvPr/>
        </p:nvPicPr>
        <p:blipFill>
          <a:blip r:embed="rId3">
            <a:alphaModFix/>
          </a:blip>
          <a:srcRect l="10760" t="11053" r="11491" b="11053"/>
          <a:stretch>
            <a:fillRect/>
          </a:stretch>
        </p:blipFill>
        <p:spPr>
          <a:xfrm>
            <a:off x="9421825" y="3951974"/>
            <a:ext cx="2043708" cy="2047488"/>
          </a:xfrm>
          <a:prstGeom prst="rect">
            <a:avLst/>
          </a:prstGeom>
          <a:noFill/>
          <a:ln>
            <a:noFill/>
          </a:ln>
        </p:spPr>
      </p:pic>
      <p:sp>
        <p:nvSpPr>
          <p:cNvPr id="3" name="Content Placeholder 2">
            <a:extLst>
              <a:ext uri="{FF2B5EF4-FFF2-40B4-BE49-F238E27FC236}">
                <a16:creationId xmlns:a16="http://schemas.microsoft.com/office/drawing/2014/main" id="{4ECE791E-E0EC-D118-1640-DB8ED1D0A002}"/>
              </a:ext>
            </a:extLst>
          </p:cNvPr>
          <p:cNvSpPr txBox="1">
            <a:spLocks/>
          </p:cNvSpPr>
          <p:nvPr/>
        </p:nvSpPr>
        <p:spPr>
          <a:xfrm>
            <a:off x="726467" y="3855279"/>
            <a:ext cx="8695358" cy="2047488"/>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defRPr/>
            </a:pPr>
            <a:r>
              <a:rPr lang="en-US" sz="2000" b="1" dirty="0">
                <a:solidFill>
                  <a:sysClr val="windowText" lastClr="000000"/>
                </a:solidFill>
              </a:rPr>
              <a:t>Equitable Transit Delivers Tangible Benefits</a:t>
            </a:r>
            <a:r>
              <a:rPr lang="en-US" sz="2000" dirty="0">
                <a:solidFill>
                  <a:sysClr val="windowText" lastClr="000000"/>
                </a:solidFill>
              </a:rPr>
              <a:t>:</a:t>
            </a:r>
          </a:p>
          <a:p>
            <a:pPr lvl="1">
              <a:buFont typeface="Courier New" panose="02070309020205020404" pitchFamily="49" charset="0"/>
              <a:buChar char="o"/>
              <a:defRPr/>
            </a:pPr>
            <a:r>
              <a:rPr lang="en-US" sz="2000" b="1" dirty="0">
                <a:solidFill>
                  <a:sysClr val="windowText" lastClr="000000"/>
                </a:solidFill>
              </a:rPr>
              <a:t>Health &amp; Safety</a:t>
            </a:r>
            <a:r>
              <a:rPr lang="en-US" sz="2000" dirty="0">
                <a:solidFill>
                  <a:sysClr val="windowText" lastClr="000000"/>
                </a:solidFill>
              </a:rPr>
              <a:t>: Reduces traffic fatalities and encourages active travel.</a:t>
            </a:r>
          </a:p>
          <a:p>
            <a:pPr lvl="1">
              <a:buFont typeface="Courier New" panose="02070309020205020404" pitchFamily="49" charset="0"/>
              <a:buChar char="o"/>
              <a:defRPr/>
            </a:pPr>
            <a:r>
              <a:rPr lang="en-US" sz="2000" b="1" dirty="0">
                <a:solidFill>
                  <a:sysClr val="windowText" lastClr="000000"/>
                </a:solidFill>
              </a:rPr>
              <a:t>Economic Opportunity</a:t>
            </a:r>
            <a:r>
              <a:rPr lang="en-US" sz="2000" dirty="0">
                <a:solidFill>
                  <a:sysClr val="windowText" lastClr="000000"/>
                </a:solidFill>
              </a:rPr>
              <a:t>: Connects residents to jobs and lowers household transport costs.</a:t>
            </a:r>
          </a:p>
          <a:p>
            <a:pPr lvl="1">
              <a:buFont typeface="Courier New" panose="02070309020205020404" pitchFamily="49" charset="0"/>
              <a:buChar char="o"/>
              <a:defRPr/>
            </a:pPr>
            <a:r>
              <a:rPr lang="en-US" sz="2000" b="1" dirty="0">
                <a:solidFill>
                  <a:sysClr val="windowText" lastClr="000000"/>
                </a:solidFill>
              </a:rPr>
              <a:t>Environmental Justice</a:t>
            </a:r>
            <a:r>
              <a:rPr lang="en-US" sz="2000" dirty="0">
                <a:solidFill>
                  <a:sysClr val="windowText" lastClr="000000"/>
                </a:solidFill>
              </a:rPr>
              <a:t>: Reduces emissions and pollutant exposure in vulnerable neighborhoods.</a:t>
            </a:r>
            <a:endParaRPr kumimoji="0" lang="en-US" sz="2000" i="0" u="none" strike="noStrike" kern="1200" cap="none" spc="0" normalizeH="0" baseline="0" noProof="0" dirty="0">
              <a:ln>
                <a:noFill/>
              </a:ln>
              <a:solidFill>
                <a:sysClr val="windowText" lastClr="000000"/>
              </a:solidFill>
              <a:effectLst/>
              <a:uLnTx/>
              <a:uFillTx/>
            </a:endParaRPr>
          </a:p>
        </p:txBody>
      </p:sp>
      <p:sp>
        <p:nvSpPr>
          <p:cNvPr id="9" name="object 2">
            <a:extLst>
              <a:ext uri="{FF2B5EF4-FFF2-40B4-BE49-F238E27FC236}">
                <a16:creationId xmlns:a16="http://schemas.microsoft.com/office/drawing/2014/main" id="{A0BFCCAB-4093-A461-5FC6-2FC058B99F72}"/>
              </a:ext>
            </a:extLst>
          </p:cNvPr>
          <p:cNvSpPr txBox="1">
            <a:spLocks noGrp="1"/>
          </p:cNvSpPr>
          <p:nvPr>
            <p:ph type="title"/>
          </p:nvPr>
        </p:nvSpPr>
        <p:spPr>
          <a:xfrm>
            <a:off x="726467" y="493611"/>
            <a:ext cx="4898156" cy="319328"/>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05. Measurement, Synthesis &amp; Conclusion</a:t>
            </a:r>
          </a:p>
        </p:txBody>
      </p:sp>
    </p:spTree>
    <p:extLst>
      <p:ext uri="{BB962C8B-B14F-4D97-AF65-F5344CB8AC3E}">
        <p14:creationId xmlns:p14="http://schemas.microsoft.com/office/powerpoint/2010/main" val="148092380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E68510-F0AD-90BB-CAA9-4F8DF4250AEF}"/>
            </a:ext>
          </a:extLst>
        </p:cNvPr>
        <p:cNvGrpSpPr/>
        <p:nvPr/>
      </p:nvGrpSpPr>
      <p:grpSpPr>
        <a:xfrm>
          <a:off x="0" y="0"/>
          <a:ext cx="0" cy="0"/>
          <a:chOff x="0" y="0"/>
          <a:chExt cx="0" cy="0"/>
        </a:xfrm>
      </p:grpSpPr>
      <p:sp>
        <p:nvSpPr>
          <p:cNvPr id="6" name="object 3">
            <a:extLst>
              <a:ext uri="{FF2B5EF4-FFF2-40B4-BE49-F238E27FC236}">
                <a16:creationId xmlns:a16="http://schemas.microsoft.com/office/drawing/2014/main" id="{3BF20ECD-805B-715D-C786-F1F192B2B154}"/>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5.5. Concluding Reflections &amp; Future Directions</a:t>
            </a:r>
            <a:endParaRPr lang="en-GB" b="1" dirty="0">
              <a:solidFill>
                <a:sysClr val="windowText" lastClr="000000"/>
              </a:solidFill>
              <a:latin typeface="Arial"/>
              <a:cs typeface="Arial"/>
            </a:endParaRPr>
          </a:p>
        </p:txBody>
      </p:sp>
      <p:sp>
        <p:nvSpPr>
          <p:cNvPr id="5" name="Content Placeholder 2">
            <a:extLst>
              <a:ext uri="{FF2B5EF4-FFF2-40B4-BE49-F238E27FC236}">
                <a16:creationId xmlns:a16="http://schemas.microsoft.com/office/drawing/2014/main" id="{D11A5956-13FE-C200-672B-A0D2BA62DC17}"/>
              </a:ext>
            </a:extLst>
          </p:cNvPr>
          <p:cNvSpPr txBox="1">
            <a:spLocks/>
          </p:cNvSpPr>
          <p:nvPr/>
        </p:nvSpPr>
        <p:spPr>
          <a:xfrm>
            <a:off x="726467" y="1539562"/>
            <a:ext cx="10725152" cy="159727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defRPr/>
            </a:pPr>
            <a:r>
              <a:rPr lang="en-US" sz="2000" b="1" dirty="0">
                <a:solidFill>
                  <a:sysClr val="windowText" lastClr="000000"/>
                </a:solidFill>
              </a:rPr>
              <a:t>Looking Forward</a:t>
            </a:r>
            <a:r>
              <a:rPr lang="en-US" sz="2000" dirty="0">
                <a:solidFill>
                  <a:sysClr val="windowText" lastClr="000000"/>
                </a:solidFill>
              </a:rPr>
              <a:t>:</a:t>
            </a:r>
          </a:p>
          <a:p>
            <a:pPr lvl="1">
              <a:buFont typeface="Courier New" panose="02070309020205020404" pitchFamily="49" charset="0"/>
              <a:buChar char="o"/>
              <a:defRPr/>
            </a:pPr>
            <a:r>
              <a:rPr lang="en-US" sz="2000" dirty="0">
                <a:solidFill>
                  <a:sysClr val="windowText" lastClr="000000"/>
                </a:solidFill>
              </a:rPr>
              <a:t>Emerging data analytics and community engagement methods will drive future improvements.</a:t>
            </a:r>
          </a:p>
          <a:p>
            <a:pPr lvl="1">
              <a:buFont typeface="Courier New" panose="02070309020205020404" pitchFamily="49" charset="0"/>
              <a:buChar char="o"/>
              <a:defRPr/>
            </a:pPr>
            <a:r>
              <a:rPr lang="en-US" sz="2000" dirty="0">
                <a:solidFill>
                  <a:sysClr val="windowText" lastClr="000000"/>
                </a:solidFill>
              </a:rPr>
              <a:t>Innovations in technology and planning are still needed to overcome persistent disparities.</a:t>
            </a:r>
          </a:p>
          <a:p>
            <a:pPr lvl="1">
              <a:buFont typeface="Courier New" panose="02070309020205020404" pitchFamily="49" charset="0"/>
              <a:buChar char="o"/>
              <a:defRPr/>
            </a:pPr>
            <a:r>
              <a:rPr lang="en-US" sz="2000" dirty="0">
                <a:solidFill>
                  <a:sysClr val="windowText" lastClr="000000"/>
                </a:solidFill>
              </a:rPr>
              <a:t>Future research must focus on refining metrics to better measure real-life outcomes.</a:t>
            </a:r>
          </a:p>
        </p:txBody>
      </p:sp>
      <p:pic>
        <p:nvPicPr>
          <p:cNvPr id="2" name="Google Shape;796;g34c03a1f332_0_347">
            <a:extLst>
              <a:ext uri="{FF2B5EF4-FFF2-40B4-BE49-F238E27FC236}">
                <a16:creationId xmlns:a16="http://schemas.microsoft.com/office/drawing/2014/main" id="{CC2FAE74-F7B4-A252-A838-DF5C30EA8AFE}"/>
              </a:ext>
            </a:extLst>
          </p:cNvPr>
          <p:cNvPicPr preferRelativeResize="0"/>
          <p:nvPr/>
        </p:nvPicPr>
        <p:blipFill rotWithShape="1">
          <a:blip r:embed="rId3">
            <a:alphaModFix/>
          </a:blip>
          <a:srcRect l="3707" t="4574" r="7258" b="2137"/>
          <a:stretch>
            <a:fillRect/>
          </a:stretch>
        </p:blipFill>
        <p:spPr>
          <a:xfrm>
            <a:off x="7879080" y="3279129"/>
            <a:ext cx="3572539" cy="2493787"/>
          </a:xfrm>
          <a:prstGeom prst="rect">
            <a:avLst/>
          </a:prstGeom>
          <a:noFill/>
          <a:ln>
            <a:noFill/>
          </a:ln>
        </p:spPr>
      </p:pic>
      <p:sp>
        <p:nvSpPr>
          <p:cNvPr id="3" name="Content Placeholder 2">
            <a:extLst>
              <a:ext uri="{FF2B5EF4-FFF2-40B4-BE49-F238E27FC236}">
                <a16:creationId xmlns:a16="http://schemas.microsoft.com/office/drawing/2014/main" id="{EB05529C-0333-AA2E-D5B0-0EF343F7CB74}"/>
              </a:ext>
            </a:extLst>
          </p:cNvPr>
          <p:cNvSpPr txBox="1">
            <a:spLocks/>
          </p:cNvSpPr>
          <p:nvPr/>
        </p:nvSpPr>
        <p:spPr>
          <a:xfrm>
            <a:off x="726467" y="3279129"/>
            <a:ext cx="7035300" cy="2398657"/>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defRPr/>
            </a:pPr>
            <a:r>
              <a:rPr lang="en-US" sz="2000" b="1" dirty="0">
                <a:solidFill>
                  <a:sysClr val="windowText" lastClr="000000"/>
                </a:solidFill>
              </a:rPr>
              <a:t>Final Thoughts &amp; Open Questions</a:t>
            </a:r>
            <a:r>
              <a:rPr lang="en-US" sz="2000" dirty="0">
                <a:solidFill>
                  <a:sysClr val="windowText" lastClr="000000"/>
                </a:solidFill>
              </a:rPr>
              <a:t>:</a:t>
            </a:r>
          </a:p>
          <a:p>
            <a:pPr lvl="1">
              <a:buFont typeface="Courier New" panose="02070309020205020404" pitchFamily="49" charset="0"/>
              <a:buChar char="o"/>
              <a:defRPr/>
            </a:pPr>
            <a:r>
              <a:rPr lang="en-US" sz="2000" dirty="0">
                <a:solidFill>
                  <a:sysClr val="windowText" lastClr="000000"/>
                </a:solidFill>
              </a:rPr>
              <a:t>A socially equitable transport system benefits every segment of society.</a:t>
            </a:r>
          </a:p>
          <a:p>
            <a:pPr lvl="1">
              <a:buFont typeface="Courier New" panose="02070309020205020404" pitchFamily="49" charset="0"/>
              <a:buChar char="o"/>
              <a:defRPr/>
            </a:pPr>
            <a:r>
              <a:rPr lang="en-US" sz="2000" dirty="0">
                <a:solidFill>
                  <a:sysClr val="windowText" lastClr="000000"/>
                </a:solidFill>
              </a:rPr>
              <a:t>How can policy makers better integrate technology with community engagement?</a:t>
            </a:r>
          </a:p>
          <a:p>
            <a:pPr lvl="1">
              <a:buFont typeface="Courier New" panose="02070309020205020404" pitchFamily="49" charset="0"/>
              <a:buChar char="o"/>
              <a:defRPr/>
            </a:pPr>
            <a:r>
              <a:rPr lang="en-US" sz="2000" dirty="0">
                <a:solidFill>
                  <a:sysClr val="windowText" lastClr="000000"/>
                </a:solidFill>
              </a:rPr>
              <a:t>What additional data and metrics are needed to measure true accessibility improvements?</a:t>
            </a:r>
          </a:p>
        </p:txBody>
      </p:sp>
      <p:sp>
        <p:nvSpPr>
          <p:cNvPr id="10" name="object 2">
            <a:extLst>
              <a:ext uri="{FF2B5EF4-FFF2-40B4-BE49-F238E27FC236}">
                <a16:creationId xmlns:a16="http://schemas.microsoft.com/office/drawing/2014/main" id="{DA2E6BFA-5FF3-9474-B744-275D4879E18D}"/>
              </a:ext>
            </a:extLst>
          </p:cNvPr>
          <p:cNvSpPr txBox="1">
            <a:spLocks noGrp="1"/>
          </p:cNvSpPr>
          <p:nvPr>
            <p:ph type="title"/>
          </p:nvPr>
        </p:nvSpPr>
        <p:spPr>
          <a:xfrm>
            <a:off x="726467" y="493611"/>
            <a:ext cx="4898156" cy="319328"/>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05. Measurement, Synthesis &amp; Conclusion</a:t>
            </a:r>
          </a:p>
        </p:txBody>
      </p:sp>
    </p:spTree>
    <p:extLst>
      <p:ext uri="{BB962C8B-B14F-4D97-AF65-F5344CB8AC3E}">
        <p14:creationId xmlns:p14="http://schemas.microsoft.com/office/powerpoint/2010/main" val="281428005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94ABE0-844B-6C41-A98F-FEAC46FA7C9F}"/>
            </a:ext>
          </a:extLst>
        </p:cNvPr>
        <p:cNvGrpSpPr/>
        <p:nvPr/>
      </p:nvGrpSpPr>
      <p:grpSpPr>
        <a:xfrm>
          <a:off x="0" y="0"/>
          <a:ext cx="0" cy="0"/>
          <a:chOff x="0" y="0"/>
          <a:chExt cx="0" cy="0"/>
        </a:xfrm>
      </p:grpSpPr>
      <p:sp>
        <p:nvSpPr>
          <p:cNvPr id="6" name="object 3">
            <a:extLst>
              <a:ext uri="{FF2B5EF4-FFF2-40B4-BE49-F238E27FC236}">
                <a16:creationId xmlns:a16="http://schemas.microsoft.com/office/drawing/2014/main" id="{EBEE4AA5-665B-99DA-F494-7B0CC9647FB1}"/>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5.6. References &amp; Further Reading</a:t>
            </a:r>
            <a:endParaRPr lang="en-GB" b="1" dirty="0">
              <a:solidFill>
                <a:sysClr val="windowText" lastClr="000000"/>
              </a:solidFill>
              <a:latin typeface="Arial"/>
              <a:cs typeface="Arial"/>
            </a:endParaRPr>
          </a:p>
        </p:txBody>
      </p:sp>
      <p:sp>
        <p:nvSpPr>
          <p:cNvPr id="4" name="Content Placeholder 2">
            <a:extLst>
              <a:ext uri="{FF2B5EF4-FFF2-40B4-BE49-F238E27FC236}">
                <a16:creationId xmlns:a16="http://schemas.microsoft.com/office/drawing/2014/main" id="{669E8BF6-E8D4-1BBF-98EE-3A9B9F7F03D2}"/>
              </a:ext>
            </a:extLst>
          </p:cNvPr>
          <p:cNvSpPr txBox="1">
            <a:spLocks/>
          </p:cNvSpPr>
          <p:nvPr/>
        </p:nvSpPr>
        <p:spPr>
          <a:xfrm>
            <a:off x="726468" y="1539563"/>
            <a:ext cx="10725152" cy="4531628"/>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defRPr/>
            </a:pPr>
            <a:r>
              <a:rPr kumimoji="0" lang="en-US" sz="2000" i="0" u="none" strike="noStrike" kern="1200" cap="none" spc="0" normalizeH="0" baseline="0" noProof="0" dirty="0">
                <a:ln>
                  <a:noFill/>
                </a:ln>
                <a:solidFill>
                  <a:sysClr val="windowText" lastClr="000000"/>
                </a:solidFill>
                <a:effectLst/>
                <a:uLnTx/>
                <a:uFillTx/>
                <a:ea typeface="+mn-ea"/>
                <a:cs typeface="+mn-cs"/>
              </a:rPr>
              <a:t>For further exploration of these topics, please consult the following resources:</a:t>
            </a:r>
          </a:p>
          <a:p>
            <a:pPr marL="0" indent="0">
              <a:buNone/>
              <a:defRPr/>
            </a:pPr>
            <a:r>
              <a:rPr kumimoji="0" lang="en-US" sz="2000" b="1" i="0" u="none" strike="noStrike" kern="1200" cap="none" spc="0" normalizeH="0" baseline="0" noProof="0" dirty="0">
                <a:ln>
                  <a:noFill/>
                </a:ln>
                <a:solidFill>
                  <a:sysClr val="windowText" lastClr="000000"/>
                </a:solidFill>
                <a:effectLst/>
                <a:uLnTx/>
                <a:uFillTx/>
                <a:ea typeface="+mn-ea"/>
                <a:cs typeface="+mn-cs"/>
              </a:rPr>
              <a:t>Foundational Texts:</a:t>
            </a:r>
          </a:p>
          <a:p>
            <a:pPr lvl="1">
              <a:buFont typeface="Courier New" panose="02070309020205020404" pitchFamily="49" charset="0"/>
              <a:buChar char="o"/>
              <a:defRPr/>
            </a:pPr>
            <a:r>
              <a:rPr kumimoji="0" lang="en-US" sz="2000" i="0" u="none" strike="noStrike" kern="1200" cap="none" spc="0" normalizeH="0" baseline="0" noProof="0" dirty="0">
                <a:ln>
                  <a:noFill/>
                </a:ln>
                <a:solidFill>
                  <a:sysClr val="windowText" lastClr="000000"/>
                </a:solidFill>
                <a:effectLst/>
                <a:uLnTx/>
                <a:uFillTx/>
                <a:ea typeface="+mn-ea"/>
                <a:cs typeface="+mn-cs"/>
              </a:rPr>
              <a:t>Sheller, M. (2018). Mobility Justice: The Politics of Movement in an Age of Extremes. Verso.</a:t>
            </a:r>
          </a:p>
          <a:p>
            <a:pPr lvl="1">
              <a:buFont typeface="Courier New" panose="02070309020205020404" pitchFamily="49" charset="0"/>
              <a:buChar char="o"/>
              <a:defRPr/>
            </a:pPr>
            <a:r>
              <a:rPr kumimoji="0" lang="en-US" sz="2000" i="0" u="none" strike="noStrike" kern="1200" cap="none" spc="0" normalizeH="0" baseline="0" noProof="0" dirty="0">
                <a:ln>
                  <a:noFill/>
                </a:ln>
                <a:solidFill>
                  <a:sysClr val="windowText" lastClr="000000"/>
                </a:solidFill>
                <a:effectLst/>
                <a:uLnTx/>
                <a:uFillTx/>
                <a:ea typeface="+mn-ea"/>
                <a:cs typeface="+mn-cs"/>
              </a:rPr>
              <a:t>Martens, K. (2016). Transport Justice: Designing Fair Transportation Systems. Routledge.</a:t>
            </a:r>
          </a:p>
          <a:p>
            <a:pPr marL="0" indent="0">
              <a:buNone/>
              <a:defRPr/>
            </a:pPr>
            <a:r>
              <a:rPr kumimoji="0" lang="en-US" sz="2000" b="1" i="0" u="none" strike="noStrike" kern="1200" cap="none" spc="0" normalizeH="0" baseline="0" noProof="0" dirty="0">
                <a:ln>
                  <a:noFill/>
                </a:ln>
                <a:solidFill>
                  <a:sysClr val="windowText" lastClr="000000"/>
                </a:solidFill>
                <a:effectLst/>
                <a:uLnTx/>
                <a:uFillTx/>
                <a:ea typeface="+mn-ea"/>
                <a:cs typeface="+mn-cs"/>
              </a:rPr>
              <a:t>Key Concepts &amp; Research:</a:t>
            </a:r>
          </a:p>
          <a:p>
            <a:pPr lvl="1">
              <a:buFont typeface="Courier New" panose="02070309020205020404" pitchFamily="49" charset="0"/>
              <a:buChar char="o"/>
              <a:defRPr/>
            </a:pPr>
            <a:r>
              <a:rPr kumimoji="0" lang="en-US" sz="2000" i="0" u="none" strike="noStrike" kern="1200" cap="none" spc="0" normalizeH="0" baseline="0" noProof="0" dirty="0">
                <a:ln>
                  <a:noFill/>
                </a:ln>
                <a:solidFill>
                  <a:sysClr val="windowText" lastClr="000000"/>
                </a:solidFill>
                <a:effectLst/>
                <a:uLnTx/>
                <a:uFillTx/>
                <a:ea typeface="+mn-ea"/>
                <a:cs typeface="+mn-cs"/>
              </a:rPr>
              <a:t>Kain, J. F. (1968). Housing Segregation, Negro Employment, and Metropolitan Decentralization. The Quarterly Journal of Economics, 82(2), 175-197. (On the Spatial Mismatch Hypothesis).</a:t>
            </a:r>
          </a:p>
          <a:p>
            <a:pPr lvl="1">
              <a:buFont typeface="Courier New" panose="02070309020205020404" pitchFamily="49" charset="0"/>
              <a:buChar char="o"/>
              <a:defRPr/>
            </a:pPr>
            <a:r>
              <a:rPr kumimoji="0" lang="en-US" sz="2000" i="0" u="none" strike="noStrike" kern="1200" cap="none" spc="0" normalizeH="0" baseline="0" noProof="0" dirty="0">
                <a:ln>
                  <a:noFill/>
                </a:ln>
                <a:solidFill>
                  <a:sysClr val="windowText" lastClr="000000"/>
                </a:solidFill>
                <a:effectLst/>
                <a:uLnTx/>
                <a:uFillTx/>
                <a:ea typeface="+mn-ea"/>
                <a:cs typeface="+mn-cs"/>
              </a:rPr>
              <a:t>Sen, A. (1999). Development as Freedom. Oxford University Press. (On the Capability Approach).</a:t>
            </a:r>
          </a:p>
          <a:p>
            <a:pPr marL="0" indent="0">
              <a:buNone/>
              <a:defRPr/>
            </a:pPr>
            <a:r>
              <a:rPr kumimoji="0" lang="en-US" sz="2000" b="1" i="0" u="none" strike="noStrike" kern="1200" cap="none" spc="0" normalizeH="0" baseline="0" noProof="0" dirty="0">
                <a:ln>
                  <a:noFill/>
                </a:ln>
                <a:solidFill>
                  <a:sysClr val="windowText" lastClr="000000"/>
                </a:solidFill>
                <a:effectLst/>
                <a:uLnTx/>
                <a:uFillTx/>
                <a:ea typeface="+mn-ea"/>
                <a:cs typeface="+mn-cs"/>
              </a:rPr>
              <a:t>Policy &amp; Practice:</a:t>
            </a:r>
          </a:p>
          <a:p>
            <a:pPr lvl="1">
              <a:buFont typeface="Courier New" panose="02070309020205020404" pitchFamily="49" charset="0"/>
              <a:buChar char="o"/>
              <a:defRPr/>
            </a:pPr>
            <a:r>
              <a:rPr kumimoji="0" lang="en-US" sz="2000" i="0" u="none" strike="noStrike" kern="1200" cap="none" spc="0" normalizeH="0" baseline="0" noProof="0" dirty="0">
                <a:ln>
                  <a:noFill/>
                </a:ln>
                <a:solidFill>
                  <a:sysClr val="windowText" lastClr="000000"/>
                </a:solidFill>
                <a:effectLst/>
                <a:uLnTx/>
                <a:uFillTx/>
                <a:ea typeface="+mn-ea"/>
                <a:cs typeface="+mn-cs"/>
              </a:rPr>
              <a:t>Karner, A., et al. (2020). From Transportation Equity to Transportation Justice: A Call to End the Status Quo. Journal of the American Planning Association, 86(3), 320-333.</a:t>
            </a:r>
          </a:p>
        </p:txBody>
      </p:sp>
      <p:sp>
        <p:nvSpPr>
          <p:cNvPr id="7" name="object 2">
            <a:extLst>
              <a:ext uri="{FF2B5EF4-FFF2-40B4-BE49-F238E27FC236}">
                <a16:creationId xmlns:a16="http://schemas.microsoft.com/office/drawing/2014/main" id="{91B8E2B6-82D1-F5EF-4349-959969056BE9}"/>
              </a:ext>
            </a:extLst>
          </p:cNvPr>
          <p:cNvSpPr txBox="1">
            <a:spLocks noGrp="1"/>
          </p:cNvSpPr>
          <p:nvPr>
            <p:ph type="title"/>
          </p:nvPr>
        </p:nvSpPr>
        <p:spPr>
          <a:xfrm>
            <a:off x="726467" y="493611"/>
            <a:ext cx="4898156" cy="319328"/>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05. Measurement, Synthesis &amp; Conclusion</a:t>
            </a:r>
          </a:p>
        </p:txBody>
      </p:sp>
    </p:spTree>
    <p:extLst>
      <p:ext uri="{BB962C8B-B14F-4D97-AF65-F5344CB8AC3E}">
        <p14:creationId xmlns:p14="http://schemas.microsoft.com/office/powerpoint/2010/main" val="80416108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56D842-4E1E-E72D-536F-78F068E62B09}"/>
              </a:ext>
            </a:extLst>
          </p:cNvPr>
          <p:cNvSpPr>
            <a:spLocks noGrp="1"/>
          </p:cNvSpPr>
          <p:nvPr>
            <p:ph type="title"/>
          </p:nvPr>
        </p:nvSpPr>
        <p:spPr>
          <a:xfrm>
            <a:off x="756196" y="2885952"/>
            <a:ext cx="8910054" cy="949719"/>
          </a:xfrm>
        </p:spPr>
        <p:txBody>
          <a:bodyPr/>
          <a:lstStyle/>
          <a:p>
            <a:pPr algn="ctr"/>
            <a:r>
              <a:rPr lang="en-GB" dirty="0">
                <a:latin typeface="Calibri" panose="020F0502020204030204" pitchFamily="34" charset="0"/>
                <a:ea typeface="Calibri" panose="020F0502020204030204" pitchFamily="34" charset="0"/>
                <a:cs typeface="Calibri" panose="020F0502020204030204" pitchFamily="34" charset="0"/>
              </a:rPr>
              <a:t>Thank you for your attention!</a:t>
            </a:r>
            <a:endParaRPr lang="pl-PL"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250183073"/>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BC1364-6C16-54B5-626E-FD6C80E80E4B}"/>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235CD501-E667-CED6-8426-51651F1727D2}"/>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rPr>
              <a:t>Section 00:</a:t>
            </a:r>
          </a:p>
          <a:p>
            <a:pPr algn="ctr"/>
            <a:r>
              <a:rPr lang="en-US" sz="3200" b="1" dirty="0">
                <a:solidFill>
                  <a:schemeClr val="bg1"/>
                </a:solidFill>
              </a:rPr>
              <a:t>Introduction and Objectives</a:t>
            </a:r>
          </a:p>
        </p:txBody>
      </p:sp>
    </p:spTree>
    <p:extLst>
      <p:ext uri="{BB962C8B-B14F-4D97-AF65-F5344CB8AC3E}">
        <p14:creationId xmlns:p14="http://schemas.microsoft.com/office/powerpoint/2010/main" val="35459709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02C08C-9FF2-8552-D433-09688F104864}"/>
            </a:ext>
          </a:extLst>
        </p:cNvPr>
        <p:cNvGrpSpPr/>
        <p:nvPr/>
      </p:nvGrpSpPr>
      <p:grpSpPr>
        <a:xfrm>
          <a:off x="0" y="0"/>
          <a:ext cx="0" cy="0"/>
          <a:chOff x="0" y="0"/>
          <a:chExt cx="0" cy="0"/>
        </a:xfrm>
      </p:grpSpPr>
      <p:pic>
        <p:nvPicPr>
          <p:cNvPr id="2" name="Picture 1" descr="A group of people standing on a target&#10;&#10;AI-generated content may be incorrect.">
            <a:extLst>
              <a:ext uri="{FF2B5EF4-FFF2-40B4-BE49-F238E27FC236}">
                <a16:creationId xmlns:a16="http://schemas.microsoft.com/office/drawing/2014/main" id="{3569A362-8F77-D81A-3F40-1675CDD743AD}"/>
              </a:ext>
            </a:extLst>
          </p:cNvPr>
          <p:cNvPicPr>
            <a:picLocks noChangeAspect="1"/>
          </p:cNvPicPr>
          <p:nvPr/>
        </p:nvPicPr>
        <p:blipFill>
          <a:blip r:embed="rId3">
            <a:extLst>
              <a:ext uri="{28A0092B-C50C-407E-A947-70E740481C1C}">
                <a14:useLocalDpi xmlns:a14="http://schemas.microsoft.com/office/drawing/2010/main" val="0"/>
              </a:ext>
            </a:extLst>
          </a:blip>
          <a:srcRect l="4230" r="4340"/>
          <a:stretch>
            <a:fillRect/>
          </a:stretch>
        </p:blipFill>
        <p:spPr>
          <a:xfrm>
            <a:off x="8835656" y="4443205"/>
            <a:ext cx="2629876" cy="1917600"/>
          </a:xfrm>
          <a:prstGeom prst="rect">
            <a:avLst/>
          </a:prstGeom>
        </p:spPr>
      </p:pic>
      <p:sp>
        <p:nvSpPr>
          <p:cNvPr id="3" name="object 3">
            <a:extLst>
              <a:ext uri="{FF2B5EF4-FFF2-40B4-BE49-F238E27FC236}">
                <a16:creationId xmlns:a16="http://schemas.microsoft.com/office/drawing/2014/main" id="{1FAC420F-A888-AF6D-3D07-5EC507593D2E}"/>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b="1" dirty="0">
                <a:solidFill>
                  <a:sysClr val="windowText" lastClr="000000"/>
                </a:solidFill>
                <a:latin typeface="Arial"/>
                <a:cs typeface="Arial"/>
              </a:rPr>
              <a:t>0.0. Lecture Overview.</a:t>
            </a:r>
          </a:p>
        </p:txBody>
      </p:sp>
      <p:sp>
        <p:nvSpPr>
          <p:cNvPr id="5" name="object 3">
            <a:extLst>
              <a:ext uri="{FF2B5EF4-FFF2-40B4-BE49-F238E27FC236}">
                <a16:creationId xmlns:a16="http://schemas.microsoft.com/office/drawing/2014/main" id="{67162867-474F-30F5-9499-0DA2E841D886}"/>
              </a:ext>
            </a:extLst>
          </p:cNvPr>
          <p:cNvSpPr txBox="1"/>
          <p:nvPr/>
        </p:nvSpPr>
        <p:spPr>
          <a:xfrm>
            <a:off x="726468" y="1539562"/>
            <a:ext cx="7184677" cy="385820"/>
          </a:xfrm>
          <a:prstGeom prst="rect">
            <a:avLst/>
          </a:prstGeom>
        </p:spPr>
        <p:txBody>
          <a:bodyPr vert="horz" wrap="square" lIns="0" tIns="16329" rIns="0" bIns="0" rtlCol="0">
            <a:spAutoFit/>
          </a:bodyPr>
          <a:lstStyle/>
          <a:p>
            <a:pPr marL="0" marR="0" lvl="0" indent="0" algn="l" defTabSz="1219108" rtl="0" eaLnBrk="1" fontAlgn="auto" latinLnBrk="0" hangingPunct="0">
              <a:lnSpc>
                <a:spcPct val="100000"/>
              </a:lnSpc>
              <a:spcBef>
                <a:spcPts val="100"/>
              </a:spcBef>
              <a:spcAft>
                <a:spcPts val="100"/>
              </a:spcAft>
              <a:buClrTx/>
              <a:buSzTx/>
              <a:buFontTx/>
              <a:buNone/>
              <a:tabLst/>
              <a:defRPr/>
            </a:pPr>
            <a:r>
              <a:rPr kumimoji="0" lang="en-US" b="1" i="0" u="none" strike="noStrike" kern="0" cap="none" spc="0" normalizeH="0" baseline="0" noProof="0" dirty="0">
                <a:ln>
                  <a:noFill/>
                </a:ln>
                <a:solidFill>
                  <a:srgbClr val="000000"/>
                </a:solidFill>
                <a:effectLst/>
                <a:uLnTx/>
                <a:uFillTx/>
                <a:latin typeface="Calibri"/>
                <a:ea typeface="+mn-ea"/>
                <a:cs typeface="+mn-cs"/>
                <a:sym typeface="Helvetica Neue"/>
              </a:rPr>
              <a:t>Lecture Roadmap</a:t>
            </a:r>
            <a:endParaRPr kumimoji="0" lang="en-US" b="0" i="0" u="none" strike="noStrike" kern="0" cap="none" spc="0" normalizeH="0" baseline="0" noProof="0" dirty="0">
              <a:ln>
                <a:noFill/>
              </a:ln>
              <a:solidFill>
                <a:srgbClr val="000000"/>
              </a:solidFill>
              <a:effectLst/>
              <a:uLnTx/>
              <a:uFillTx/>
              <a:latin typeface="Calibri"/>
              <a:ea typeface="+mn-ea"/>
              <a:cs typeface="+mn-cs"/>
              <a:sym typeface="Helvetica Neue"/>
            </a:endParaRPr>
          </a:p>
        </p:txBody>
      </p:sp>
      <p:sp>
        <p:nvSpPr>
          <p:cNvPr id="11" name="object 2">
            <a:extLst>
              <a:ext uri="{FF2B5EF4-FFF2-40B4-BE49-F238E27FC236}">
                <a16:creationId xmlns:a16="http://schemas.microsoft.com/office/drawing/2014/main" id="{11B92798-210A-55E3-1275-BB1E6E3156D6}"/>
              </a:ext>
            </a:extLst>
          </p:cNvPr>
          <p:cNvSpPr txBox="1">
            <a:spLocks noGrp="1"/>
          </p:cNvSpPr>
          <p:nvPr>
            <p:ph type="title"/>
          </p:nvPr>
        </p:nvSpPr>
        <p:spPr>
          <a:xfrm>
            <a:off x="726468" y="427119"/>
            <a:ext cx="3996257" cy="385820"/>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00. Introduction &amp; Objectives</a:t>
            </a:r>
          </a:p>
        </p:txBody>
      </p:sp>
      <p:sp>
        <p:nvSpPr>
          <p:cNvPr id="6" name="object 3">
            <a:extLst>
              <a:ext uri="{FF2B5EF4-FFF2-40B4-BE49-F238E27FC236}">
                <a16:creationId xmlns:a16="http://schemas.microsoft.com/office/drawing/2014/main" id="{AC3B5CF3-D101-4639-713B-2CE8A7A31813}"/>
              </a:ext>
            </a:extLst>
          </p:cNvPr>
          <p:cNvSpPr txBox="1"/>
          <p:nvPr/>
        </p:nvSpPr>
        <p:spPr>
          <a:xfrm>
            <a:off x="726468" y="2133664"/>
            <a:ext cx="10097476" cy="2427405"/>
          </a:xfrm>
          <a:prstGeom prst="rect">
            <a:avLst/>
          </a:prstGeom>
        </p:spPr>
        <p:txBody>
          <a:bodyPr vert="horz" wrap="square" lIns="0" tIns="16329" rIns="0" bIns="0" rtlCol="0">
            <a:spAutoFit/>
          </a:bodyPr>
          <a:lstStyle/>
          <a:p>
            <a:pPr marL="457200" indent="-457200" defTabSz="1175644" hangingPunct="1">
              <a:spcBef>
                <a:spcPts val="2000"/>
              </a:spcBef>
              <a:buFont typeface="+mj-lt"/>
              <a:buAutoNum type="arabicPeriod"/>
            </a:pPr>
            <a:r>
              <a:rPr lang="en-US" sz="2000" b="1" dirty="0">
                <a:solidFill>
                  <a:sysClr val="windowText" lastClr="000000"/>
                </a:solidFill>
                <a:latin typeface="Arial"/>
                <a:cs typeface="Arial"/>
              </a:rPr>
              <a:t>Foundations of Transport Equity</a:t>
            </a:r>
            <a:r>
              <a:rPr lang="en-US" sz="2000" dirty="0">
                <a:solidFill>
                  <a:sysClr val="windowText" lastClr="000000"/>
                </a:solidFill>
                <a:latin typeface="Arial"/>
                <a:cs typeface="Arial"/>
              </a:rPr>
              <a:t>: Defining our core concepts.</a:t>
            </a:r>
          </a:p>
          <a:p>
            <a:pPr marL="457200" indent="-457200" defTabSz="1175644" hangingPunct="1">
              <a:spcBef>
                <a:spcPts val="2000"/>
              </a:spcBef>
              <a:buFont typeface="+mj-lt"/>
              <a:buAutoNum type="arabicPeriod"/>
            </a:pPr>
            <a:r>
              <a:rPr lang="en-US" sz="2000" b="1" dirty="0">
                <a:solidFill>
                  <a:sysClr val="windowText" lastClr="000000"/>
                </a:solidFill>
                <a:latin typeface="Arial"/>
                <a:cs typeface="Arial"/>
              </a:rPr>
              <a:t>Identifying Inequity</a:t>
            </a:r>
            <a:r>
              <a:rPr lang="en-US" sz="2000" dirty="0">
                <a:solidFill>
                  <a:sysClr val="windowText" lastClr="000000"/>
                </a:solidFill>
                <a:latin typeface="Arial"/>
                <a:cs typeface="Arial"/>
              </a:rPr>
              <a:t>: Diagnosing the problems and their historical roots.</a:t>
            </a:r>
          </a:p>
          <a:p>
            <a:pPr marL="457200" indent="-457200" defTabSz="1175644" hangingPunct="1">
              <a:spcBef>
                <a:spcPts val="2000"/>
              </a:spcBef>
              <a:buFont typeface="+mj-lt"/>
              <a:buAutoNum type="arabicPeriod"/>
            </a:pPr>
            <a:r>
              <a:rPr lang="en-US" sz="2000" b="1" dirty="0">
                <a:solidFill>
                  <a:sysClr val="windowText" lastClr="000000"/>
                </a:solidFill>
                <a:latin typeface="Arial"/>
                <a:cs typeface="Arial"/>
              </a:rPr>
              <a:t>Frameworks for Analysis</a:t>
            </a:r>
            <a:r>
              <a:rPr lang="en-US" sz="2000" dirty="0">
                <a:solidFill>
                  <a:sysClr val="windowText" lastClr="000000"/>
                </a:solidFill>
                <a:latin typeface="Arial"/>
                <a:cs typeface="Arial"/>
              </a:rPr>
              <a:t>: Introducing the ethical "lenses" for evaluating equity.</a:t>
            </a:r>
          </a:p>
          <a:p>
            <a:pPr marL="457200" indent="-457200" defTabSz="1175644" hangingPunct="1">
              <a:spcBef>
                <a:spcPts val="2000"/>
              </a:spcBef>
              <a:buFont typeface="+mj-lt"/>
              <a:buAutoNum type="arabicPeriod"/>
            </a:pPr>
            <a:r>
              <a:rPr lang="en-US" sz="2000" b="1" dirty="0">
                <a:solidFill>
                  <a:sysClr val="windowText" lastClr="000000"/>
                </a:solidFill>
                <a:latin typeface="Arial"/>
                <a:cs typeface="Arial"/>
              </a:rPr>
              <a:t>Policy &amp; Practice</a:t>
            </a:r>
            <a:r>
              <a:rPr lang="en-US" sz="2000" dirty="0">
                <a:solidFill>
                  <a:sysClr val="windowText" lastClr="000000"/>
                </a:solidFill>
                <a:latin typeface="Arial"/>
                <a:cs typeface="Arial"/>
              </a:rPr>
              <a:t>: Exploring the solutions, from planning processes to case studies.</a:t>
            </a:r>
          </a:p>
          <a:p>
            <a:pPr marL="457200" indent="-457200" defTabSz="1175644" hangingPunct="1">
              <a:spcBef>
                <a:spcPts val="2000"/>
              </a:spcBef>
              <a:buFont typeface="+mj-lt"/>
              <a:buAutoNum type="arabicPeriod"/>
            </a:pPr>
            <a:r>
              <a:rPr lang="en-US" sz="2000" b="1" dirty="0">
                <a:solidFill>
                  <a:sysClr val="windowText" lastClr="000000"/>
                </a:solidFill>
                <a:latin typeface="Arial"/>
                <a:cs typeface="Arial"/>
              </a:rPr>
              <a:t>Measurement &amp; Conclusion</a:t>
            </a:r>
            <a:r>
              <a:rPr lang="en-US" sz="2000" dirty="0">
                <a:solidFill>
                  <a:sysClr val="windowText" lastClr="000000"/>
                </a:solidFill>
                <a:latin typeface="Arial"/>
                <a:cs typeface="Arial"/>
              </a:rPr>
              <a:t>: How we track progress and summarize our findings.</a:t>
            </a:r>
          </a:p>
        </p:txBody>
      </p:sp>
    </p:spTree>
    <p:extLst>
      <p:ext uri="{BB962C8B-B14F-4D97-AF65-F5344CB8AC3E}">
        <p14:creationId xmlns:p14="http://schemas.microsoft.com/office/powerpoint/2010/main" val="383759524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61A3A1-FCE7-47B1-29D6-DDE7617647AF}"/>
            </a:ext>
          </a:extLst>
        </p:cNvPr>
        <p:cNvGrpSpPr/>
        <p:nvPr/>
      </p:nvGrpSpPr>
      <p:grpSpPr>
        <a:xfrm>
          <a:off x="0" y="0"/>
          <a:ext cx="0" cy="0"/>
          <a:chOff x="0" y="0"/>
          <a:chExt cx="0" cy="0"/>
        </a:xfrm>
      </p:grpSpPr>
      <p:sp>
        <p:nvSpPr>
          <p:cNvPr id="20" name="Content Placeholder 2">
            <a:extLst>
              <a:ext uri="{FF2B5EF4-FFF2-40B4-BE49-F238E27FC236}">
                <a16:creationId xmlns:a16="http://schemas.microsoft.com/office/drawing/2014/main" id="{6FCE04B0-1416-5E83-7DB3-3FA6DD9DFE27}"/>
              </a:ext>
            </a:extLst>
          </p:cNvPr>
          <p:cNvSpPr txBox="1">
            <a:spLocks/>
          </p:cNvSpPr>
          <p:nvPr/>
        </p:nvSpPr>
        <p:spPr>
          <a:xfrm>
            <a:off x="726468" y="1539563"/>
            <a:ext cx="10725152" cy="3202558"/>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defRPr/>
            </a:pPr>
            <a:r>
              <a:rPr kumimoji="0" lang="en-US" sz="2000" b="1" i="0" u="none" strike="noStrike" kern="1200" cap="none" spc="0" normalizeH="0" baseline="0" noProof="0" dirty="0">
                <a:ln>
                  <a:noFill/>
                </a:ln>
                <a:effectLst/>
                <a:uLnTx/>
                <a:uFillTx/>
                <a:ea typeface="+mn-ea"/>
                <a:cs typeface="+mn-cs"/>
              </a:rPr>
              <a:t>Recap: From Systems to People</a:t>
            </a:r>
          </a:p>
          <a:p>
            <a:pPr lvl="1">
              <a:buFont typeface="Courier New" panose="02070309020205020404" pitchFamily="49" charset="0"/>
              <a:buChar char="o"/>
              <a:defRPr/>
            </a:pPr>
            <a:r>
              <a:rPr kumimoji="0" lang="en-US" sz="2000" i="0" u="none" strike="noStrike" kern="1200" cap="none" spc="0" normalizeH="0" baseline="0" noProof="0" dirty="0">
                <a:ln>
                  <a:noFill/>
                </a:ln>
                <a:effectLst/>
                <a:uLnTx/>
                <a:uFillTx/>
                <a:ea typeface="+mn-ea"/>
                <a:cs typeface="+mn-cs"/>
              </a:rPr>
              <a:t>In previous lectures, we modeled transport systems, focusing on efficiency, capacity, and flow (</a:t>
            </a:r>
            <a:r>
              <a:rPr kumimoji="0" lang="en-US" sz="2000" b="1" i="0" u="none" strike="noStrike" kern="1200" cap="none" spc="0" normalizeH="0" baseline="0" noProof="0" dirty="0">
                <a:ln>
                  <a:noFill/>
                </a:ln>
                <a:effectLst/>
                <a:uLnTx/>
                <a:uFillTx/>
                <a:ea typeface="+mn-ea"/>
                <a:cs typeface="+mn-cs"/>
              </a:rPr>
              <a:t>System-Focused</a:t>
            </a:r>
            <a:r>
              <a:rPr kumimoji="0" lang="en-US" sz="2000" i="0" u="none" strike="noStrike" kern="1200" cap="none" spc="0" normalizeH="0" baseline="0" noProof="0" dirty="0">
                <a:ln>
                  <a:noFill/>
                </a:ln>
                <a:effectLst/>
                <a:uLnTx/>
                <a:uFillTx/>
                <a:ea typeface="+mn-ea"/>
                <a:cs typeface="+mn-cs"/>
              </a:rPr>
              <a:t>).</a:t>
            </a:r>
          </a:p>
          <a:p>
            <a:pPr lvl="1">
              <a:buFont typeface="Courier New" panose="02070309020205020404" pitchFamily="49" charset="0"/>
              <a:buChar char="o"/>
              <a:defRPr/>
            </a:pPr>
            <a:r>
              <a:rPr kumimoji="0" lang="en-US" sz="2000" i="0" u="none" strike="noStrike" kern="1200" cap="none" spc="0" normalizeH="0" baseline="0" noProof="0" dirty="0">
                <a:ln>
                  <a:noFill/>
                </a:ln>
                <a:effectLst/>
                <a:uLnTx/>
                <a:uFillTx/>
                <a:ea typeface="+mn-ea"/>
                <a:cs typeface="+mn-cs"/>
              </a:rPr>
              <a:t>We analyzed policies for sustainability, focusing on environmental and economic outcomes.</a:t>
            </a:r>
          </a:p>
          <a:p>
            <a:pPr marL="0" indent="0">
              <a:buNone/>
              <a:defRPr/>
            </a:pPr>
            <a:r>
              <a:rPr kumimoji="0" lang="en-US" sz="2000" b="1" i="0" u="none" strike="noStrike" kern="1200" cap="none" spc="0" normalizeH="0" baseline="0" noProof="0" dirty="0">
                <a:ln>
                  <a:noFill/>
                </a:ln>
                <a:effectLst/>
                <a:uLnTx/>
                <a:uFillTx/>
                <a:ea typeface="+mn-ea"/>
                <a:cs typeface="+mn-cs"/>
              </a:rPr>
              <a:t>Today's Focus: Adding the "Third E" - Equity</a:t>
            </a:r>
          </a:p>
          <a:p>
            <a:pPr lvl="1">
              <a:buFont typeface="Courier New" panose="02070309020205020404" pitchFamily="49" charset="0"/>
              <a:buChar char="o"/>
              <a:defRPr/>
            </a:pPr>
            <a:r>
              <a:rPr kumimoji="0" lang="en-US" sz="2000" i="0" u="none" strike="noStrike" kern="1200" cap="none" spc="0" normalizeH="0" baseline="0" noProof="0" dirty="0">
                <a:ln>
                  <a:noFill/>
                </a:ln>
                <a:effectLst/>
                <a:uLnTx/>
                <a:uFillTx/>
                <a:ea typeface="+mn-ea"/>
                <a:cs typeface="+mn-cs"/>
              </a:rPr>
              <a:t>We now integrate the crucial 'Social' dimension, shifting our focus from moving vehicles to serving people.</a:t>
            </a:r>
          </a:p>
          <a:p>
            <a:pPr lvl="1">
              <a:buFont typeface="Courier New" panose="02070309020205020404" pitchFamily="49" charset="0"/>
              <a:buChar char="o"/>
              <a:defRPr/>
            </a:pPr>
            <a:r>
              <a:rPr kumimoji="0" lang="en-US" sz="2000" i="0" u="none" strike="noStrike" kern="1200" cap="none" spc="0" normalizeH="0" baseline="0" noProof="0" dirty="0">
                <a:ln>
                  <a:noFill/>
                </a:ln>
                <a:effectLst/>
                <a:uLnTx/>
                <a:uFillTx/>
                <a:ea typeface="+mn-ea"/>
                <a:cs typeface="+mn-cs"/>
              </a:rPr>
              <a:t>This lecture asks: Who benefits from our transport systems, and who is left behind?</a:t>
            </a:r>
          </a:p>
        </p:txBody>
      </p:sp>
      <p:sp>
        <p:nvSpPr>
          <p:cNvPr id="6" name="object 3">
            <a:extLst>
              <a:ext uri="{FF2B5EF4-FFF2-40B4-BE49-F238E27FC236}">
                <a16:creationId xmlns:a16="http://schemas.microsoft.com/office/drawing/2014/main" id="{D185ADD0-282A-B982-0CD6-9B7F02696589}"/>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0.1. Linking to Previous Lectures</a:t>
            </a:r>
            <a:endParaRPr lang="en-GB" b="1" dirty="0">
              <a:solidFill>
                <a:sysClr val="windowText" lastClr="000000"/>
              </a:solidFill>
              <a:latin typeface="Arial"/>
              <a:cs typeface="Arial"/>
            </a:endParaRPr>
          </a:p>
        </p:txBody>
      </p:sp>
      <p:sp>
        <p:nvSpPr>
          <p:cNvPr id="4" name="object 2">
            <a:extLst>
              <a:ext uri="{FF2B5EF4-FFF2-40B4-BE49-F238E27FC236}">
                <a16:creationId xmlns:a16="http://schemas.microsoft.com/office/drawing/2014/main" id="{1F867867-C377-5837-8D4A-6A20FB26C94E}"/>
              </a:ext>
            </a:extLst>
          </p:cNvPr>
          <p:cNvSpPr txBox="1">
            <a:spLocks noGrp="1"/>
          </p:cNvSpPr>
          <p:nvPr>
            <p:ph type="title"/>
          </p:nvPr>
        </p:nvSpPr>
        <p:spPr>
          <a:xfrm>
            <a:off x="726468" y="427119"/>
            <a:ext cx="3996257" cy="385820"/>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00. Introduction &amp; Objectives</a:t>
            </a:r>
          </a:p>
        </p:txBody>
      </p:sp>
    </p:spTree>
    <p:extLst>
      <p:ext uri="{BB962C8B-B14F-4D97-AF65-F5344CB8AC3E}">
        <p14:creationId xmlns:p14="http://schemas.microsoft.com/office/powerpoint/2010/main" val="3019460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4A1988-DE18-E671-8AD0-8217AD3D47F6}"/>
            </a:ext>
          </a:extLst>
        </p:cNvPr>
        <p:cNvGrpSpPr/>
        <p:nvPr/>
      </p:nvGrpSpPr>
      <p:grpSpPr>
        <a:xfrm>
          <a:off x="0" y="0"/>
          <a:ext cx="0" cy="0"/>
          <a:chOff x="0" y="0"/>
          <a:chExt cx="0" cy="0"/>
        </a:xfrm>
      </p:grpSpPr>
      <p:pic>
        <p:nvPicPr>
          <p:cNvPr id="2" name="Picture 1" descr="A group of people standing on a target&#10;&#10;AI-generated content may be incorrect.">
            <a:extLst>
              <a:ext uri="{FF2B5EF4-FFF2-40B4-BE49-F238E27FC236}">
                <a16:creationId xmlns:a16="http://schemas.microsoft.com/office/drawing/2014/main" id="{E6EEEF1C-5989-AC16-2D58-FE5BD2E5349E}"/>
              </a:ext>
            </a:extLst>
          </p:cNvPr>
          <p:cNvPicPr>
            <a:picLocks noChangeAspect="1"/>
          </p:cNvPicPr>
          <p:nvPr/>
        </p:nvPicPr>
        <p:blipFill>
          <a:blip r:embed="rId3" cstate="print">
            <a:extLst>
              <a:ext uri="{28A0092B-C50C-407E-A947-70E740481C1C}">
                <a14:useLocalDpi xmlns:a14="http://schemas.microsoft.com/office/drawing/2010/main" val="0"/>
              </a:ext>
            </a:extLst>
          </a:blip>
          <a:srcRect l="4230" r="4340"/>
          <a:stretch>
            <a:fillRect/>
          </a:stretch>
        </p:blipFill>
        <p:spPr>
          <a:xfrm>
            <a:off x="9588676" y="4921156"/>
            <a:ext cx="1862944" cy="1358384"/>
          </a:xfrm>
          <a:prstGeom prst="rect">
            <a:avLst/>
          </a:prstGeom>
        </p:spPr>
      </p:pic>
      <p:sp>
        <p:nvSpPr>
          <p:cNvPr id="3" name="object 3">
            <a:extLst>
              <a:ext uri="{FF2B5EF4-FFF2-40B4-BE49-F238E27FC236}">
                <a16:creationId xmlns:a16="http://schemas.microsoft.com/office/drawing/2014/main" id="{DE0A971A-8233-AC92-29C7-9CC55C5A051C}"/>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b="1" dirty="0">
                <a:solidFill>
                  <a:sysClr val="windowText" lastClr="000000"/>
                </a:solidFill>
                <a:latin typeface="Arial"/>
                <a:cs typeface="Arial"/>
              </a:rPr>
              <a:t>0.2. Learning Objectives.</a:t>
            </a:r>
          </a:p>
        </p:txBody>
      </p:sp>
      <p:sp>
        <p:nvSpPr>
          <p:cNvPr id="5" name="object 3">
            <a:extLst>
              <a:ext uri="{FF2B5EF4-FFF2-40B4-BE49-F238E27FC236}">
                <a16:creationId xmlns:a16="http://schemas.microsoft.com/office/drawing/2014/main" id="{8A14ECFB-CCB5-5531-32BD-F012A5F6AD64}"/>
              </a:ext>
            </a:extLst>
          </p:cNvPr>
          <p:cNvSpPr txBox="1"/>
          <p:nvPr/>
        </p:nvSpPr>
        <p:spPr>
          <a:xfrm>
            <a:off x="726468" y="1539562"/>
            <a:ext cx="7184677" cy="385820"/>
          </a:xfrm>
          <a:prstGeom prst="rect">
            <a:avLst/>
          </a:prstGeom>
        </p:spPr>
        <p:txBody>
          <a:bodyPr vert="horz" wrap="square" lIns="0" tIns="16329" rIns="0" bIns="0" rtlCol="0">
            <a:spAutoFit/>
          </a:bodyPr>
          <a:lstStyle/>
          <a:p>
            <a:pPr lvl="0">
              <a:lnSpc>
                <a:spcPct val="100000"/>
              </a:lnSpc>
              <a:spcBef>
                <a:spcPts val="100"/>
              </a:spcBef>
              <a:spcAft>
                <a:spcPts val="100"/>
              </a:spcAft>
              <a:defRPr/>
            </a:pPr>
            <a:r>
              <a:rPr lang="en-US" b="1" dirty="0">
                <a:solidFill>
                  <a:sysClr val="windowText" lastClr="000000"/>
                </a:solidFill>
                <a:latin typeface="Arial"/>
                <a:cs typeface="Arial"/>
              </a:rPr>
              <a:t>By the end of this lesson, you should be able to:</a:t>
            </a:r>
            <a:endParaRPr kumimoji="0" lang="en-US" b="0" i="0" u="none" strike="noStrike" kern="0" cap="none" spc="0" normalizeH="0" baseline="0" noProof="0" dirty="0">
              <a:ln>
                <a:noFill/>
              </a:ln>
              <a:solidFill>
                <a:srgbClr val="000000"/>
              </a:solidFill>
              <a:effectLst/>
              <a:uLnTx/>
              <a:uFillTx/>
              <a:latin typeface="Calibri"/>
              <a:ea typeface="+mn-ea"/>
              <a:cs typeface="+mn-cs"/>
              <a:sym typeface="Helvetica Neue"/>
            </a:endParaRPr>
          </a:p>
        </p:txBody>
      </p:sp>
      <p:sp>
        <p:nvSpPr>
          <p:cNvPr id="11" name="object 2">
            <a:extLst>
              <a:ext uri="{FF2B5EF4-FFF2-40B4-BE49-F238E27FC236}">
                <a16:creationId xmlns:a16="http://schemas.microsoft.com/office/drawing/2014/main" id="{36F5DB24-FE83-B86F-EE92-C7D6217E44FF}"/>
              </a:ext>
            </a:extLst>
          </p:cNvPr>
          <p:cNvSpPr txBox="1">
            <a:spLocks noGrp="1"/>
          </p:cNvSpPr>
          <p:nvPr>
            <p:ph type="title"/>
          </p:nvPr>
        </p:nvSpPr>
        <p:spPr>
          <a:xfrm>
            <a:off x="726468" y="427119"/>
            <a:ext cx="3996257" cy="385820"/>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00. Introduction &amp; Objectives</a:t>
            </a:r>
          </a:p>
        </p:txBody>
      </p:sp>
      <p:sp>
        <p:nvSpPr>
          <p:cNvPr id="4" name="object 3">
            <a:extLst>
              <a:ext uri="{FF2B5EF4-FFF2-40B4-BE49-F238E27FC236}">
                <a16:creationId xmlns:a16="http://schemas.microsoft.com/office/drawing/2014/main" id="{A68A9600-6713-152D-61DD-42FCE4BD4194}"/>
              </a:ext>
            </a:extLst>
          </p:cNvPr>
          <p:cNvSpPr txBox="1"/>
          <p:nvPr/>
        </p:nvSpPr>
        <p:spPr>
          <a:xfrm>
            <a:off x="726467" y="2133664"/>
            <a:ext cx="10725151" cy="2981403"/>
          </a:xfrm>
          <a:prstGeom prst="rect">
            <a:avLst/>
          </a:prstGeom>
        </p:spPr>
        <p:txBody>
          <a:bodyPr vert="horz" wrap="square" lIns="0" tIns="16329" rIns="0" bIns="0" rtlCol="0">
            <a:spAutoFit/>
          </a:bodyPr>
          <a:lstStyle/>
          <a:p>
            <a:pPr marL="457200" indent="-457200" defTabSz="1175644" hangingPunct="1">
              <a:spcBef>
                <a:spcPts val="2000"/>
              </a:spcBef>
              <a:buFont typeface="+mj-lt"/>
              <a:buAutoNum type="arabicPeriod"/>
            </a:pPr>
            <a:r>
              <a:rPr lang="en-US" sz="2000" b="1" dirty="0">
                <a:solidFill>
                  <a:sysClr val="windowText" lastClr="000000"/>
                </a:solidFill>
                <a:latin typeface="Arial"/>
                <a:cs typeface="Arial"/>
              </a:rPr>
              <a:t>Define</a:t>
            </a:r>
            <a:r>
              <a:rPr lang="en-US" sz="2000" dirty="0">
                <a:solidFill>
                  <a:sysClr val="windowText" lastClr="000000"/>
                </a:solidFill>
                <a:latin typeface="Arial"/>
                <a:cs typeface="Arial"/>
              </a:rPr>
              <a:t> social equity in transport and distinguish it from equality.</a:t>
            </a:r>
          </a:p>
          <a:p>
            <a:pPr marL="457200" indent="-457200" defTabSz="1175644" hangingPunct="1">
              <a:spcBef>
                <a:spcPts val="2000"/>
              </a:spcBef>
              <a:buFont typeface="+mj-lt"/>
              <a:buAutoNum type="arabicPeriod"/>
            </a:pPr>
            <a:r>
              <a:rPr lang="en-US" sz="2000" b="1" dirty="0">
                <a:solidFill>
                  <a:sysClr val="windowText" lastClr="000000"/>
                </a:solidFill>
                <a:latin typeface="Arial"/>
                <a:cs typeface="Arial"/>
              </a:rPr>
              <a:t>Explain</a:t>
            </a:r>
            <a:r>
              <a:rPr lang="en-US" sz="2000" dirty="0">
                <a:solidFill>
                  <a:sysClr val="windowText" lastClr="000000"/>
                </a:solidFill>
                <a:latin typeface="Arial"/>
                <a:cs typeface="Arial"/>
              </a:rPr>
              <a:t> the difference between mobility and accessibility, and why accessibility is a better measure of equity.</a:t>
            </a:r>
          </a:p>
          <a:p>
            <a:pPr marL="457200" indent="-457200" defTabSz="1175644" hangingPunct="1">
              <a:spcBef>
                <a:spcPts val="2000"/>
              </a:spcBef>
              <a:buFont typeface="+mj-lt"/>
              <a:buAutoNum type="arabicPeriod"/>
            </a:pPr>
            <a:r>
              <a:rPr lang="en-US" sz="2000" b="1" dirty="0">
                <a:solidFill>
                  <a:sysClr val="windowText" lastClr="000000"/>
                </a:solidFill>
                <a:latin typeface="Arial"/>
                <a:cs typeface="Arial"/>
              </a:rPr>
              <a:t>Identify</a:t>
            </a:r>
            <a:r>
              <a:rPr lang="en-US" sz="2000" dirty="0">
                <a:solidFill>
                  <a:sysClr val="windowText" lastClr="000000"/>
                </a:solidFill>
                <a:latin typeface="Arial"/>
                <a:cs typeface="Arial"/>
              </a:rPr>
              <a:t> the historical causes and current examples of transport inequity.</a:t>
            </a:r>
          </a:p>
          <a:p>
            <a:pPr marL="457200" indent="-457200" defTabSz="1175644" hangingPunct="1">
              <a:spcBef>
                <a:spcPts val="2000"/>
              </a:spcBef>
              <a:buFont typeface="+mj-lt"/>
              <a:buAutoNum type="arabicPeriod"/>
            </a:pPr>
            <a:r>
              <a:rPr lang="en-US" sz="2000" b="1" dirty="0">
                <a:solidFill>
                  <a:sysClr val="windowText" lastClr="000000"/>
                </a:solidFill>
                <a:latin typeface="Arial"/>
                <a:cs typeface="Arial"/>
              </a:rPr>
              <a:t>Compare</a:t>
            </a:r>
            <a:r>
              <a:rPr lang="en-US" sz="2000" dirty="0">
                <a:solidFill>
                  <a:sysClr val="windowText" lastClr="000000"/>
                </a:solidFill>
                <a:latin typeface="Arial"/>
                <a:cs typeface="Arial"/>
              </a:rPr>
              <a:t> the key ethical frameworks used to analyze transport equity.</a:t>
            </a:r>
          </a:p>
          <a:p>
            <a:pPr marL="457200" indent="-457200" defTabSz="1175644" hangingPunct="1">
              <a:spcBef>
                <a:spcPts val="2000"/>
              </a:spcBef>
              <a:buFont typeface="+mj-lt"/>
              <a:buAutoNum type="arabicPeriod"/>
            </a:pPr>
            <a:r>
              <a:rPr lang="en-US" sz="2000" b="1" dirty="0">
                <a:solidFill>
                  <a:sysClr val="windowText" lastClr="000000"/>
                </a:solidFill>
                <a:latin typeface="Arial"/>
                <a:cs typeface="Arial"/>
              </a:rPr>
              <a:t>Describe</a:t>
            </a:r>
            <a:r>
              <a:rPr lang="en-US" sz="2000" dirty="0">
                <a:solidFill>
                  <a:sysClr val="windowText" lastClr="000000"/>
                </a:solidFill>
                <a:latin typeface="Arial"/>
                <a:cs typeface="Arial"/>
              </a:rPr>
              <a:t> the main policy tools and interventions used to create a more equitable transport system.</a:t>
            </a:r>
          </a:p>
        </p:txBody>
      </p:sp>
    </p:spTree>
    <p:extLst>
      <p:ext uri="{BB962C8B-B14F-4D97-AF65-F5344CB8AC3E}">
        <p14:creationId xmlns:p14="http://schemas.microsoft.com/office/powerpoint/2010/main" val="375646180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7512F6-E034-2DD6-C460-DB2B489895DA}"/>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9D29E76D-F085-8973-B92D-5553FB087075}"/>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rPr>
              <a:t>Section 01:</a:t>
            </a:r>
          </a:p>
          <a:p>
            <a:pPr algn="ctr"/>
            <a:r>
              <a:rPr lang="en-US" sz="3200" b="1" dirty="0">
                <a:solidFill>
                  <a:schemeClr val="bg1"/>
                </a:solidFill>
              </a:rPr>
              <a:t>Foundations of Transport Equity</a:t>
            </a:r>
          </a:p>
        </p:txBody>
      </p:sp>
    </p:spTree>
    <p:extLst>
      <p:ext uri="{BB962C8B-B14F-4D97-AF65-F5344CB8AC3E}">
        <p14:creationId xmlns:p14="http://schemas.microsoft.com/office/powerpoint/2010/main" val="2751816558"/>
      </p:ext>
    </p:extLst>
  </p:cSld>
  <p:clrMapOvr>
    <a:masterClrMapping/>
  </p:clrMapOvr>
</p:sld>
</file>

<file path=ppt/theme/theme1.xml><?xml version="1.0" encoding="utf-8"?>
<a:theme xmlns:a="http://schemas.openxmlformats.org/drawingml/2006/main" name="21_BasicWhite">
  <a:themeElements>
    <a:clrScheme name="AfroTrans">
      <a:dk1>
        <a:srgbClr val="080300"/>
      </a:dk1>
      <a:lt1>
        <a:srgbClr val="FFFFFF"/>
      </a:lt1>
      <a:dk2>
        <a:srgbClr val="FFFFFF"/>
      </a:dk2>
      <a:lt2>
        <a:srgbClr val="FFFFFF"/>
      </a:lt2>
      <a:accent1>
        <a:srgbClr val="F8BA00"/>
      </a:accent1>
      <a:accent2>
        <a:srgbClr val="FF9300"/>
      </a:accent2>
      <a:accent3>
        <a:srgbClr val="FF5400"/>
      </a:accent3>
      <a:accent4>
        <a:srgbClr val="EE230C"/>
      </a:accent4>
      <a:accent5>
        <a:srgbClr val="B51600"/>
      </a:accent5>
      <a:accent6>
        <a:srgbClr val="890F00"/>
      </a:accent6>
      <a:hlink>
        <a:srgbClr val="0000FF"/>
      </a:hlink>
      <a:folHlink>
        <a:srgbClr val="FF00FF"/>
      </a:folHlink>
    </a:clrScheme>
    <a:fontScheme name="Aptos for Afrotrans">
      <a:majorFont>
        <a:latin typeface="Aptos"/>
        <a:ea typeface="Helvetica Neue"/>
        <a:cs typeface="Helvetica Neue"/>
      </a:majorFont>
      <a:minorFont>
        <a:latin typeface="Aptos"/>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21_BasicWhite">
  <a:themeElements>
    <a:clrScheme name="21_BasicWhite">
      <a:dk1>
        <a:srgbClr val="000000"/>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597320a7-26c9-4ada-a5d3-9ce4cfbbe2be">
      <Terms xmlns="http://schemas.microsoft.com/office/infopath/2007/PartnerControls"/>
    </lcf76f155ced4ddcb4097134ff3c332f>
    <TaxCatchAll xmlns="d7c2d7e5-d637-40e7-a03d-32f79b35a394" xsi:nil="true"/>
    <Title0 xmlns="597320a7-26c9-4ada-a5d3-9ce4cfbbe2be"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kument" ma:contentTypeID="0x0101009A3EF0A11BD24C4C9008F746CD06379C" ma:contentTypeVersion="17" ma:contentTypeDescription="Utwórz nowy dokument." ma:contentTypeScope="" ma:versionID="caadc8ac3d9c8f5e94a5cd7632daf69a">
  <xsd:schema xmlns:xsd="http://www.w3.org/2001/XMLSchema" xmlns:xs="http://www.w3.org/2001/XMLSchema" xmlns:p="http://schemas.microsoft.com/office/2006/metadata/properties" xmlns:ns2="597320a7-26c9-4ada-a5d3-9ce4cfbbe2be" xmlns:ns3="d7c2d7e5-d637-40e7-a03d-32f79b35a394" targetNamespace="http://schemas.microsoft.com/office/2006/metadata/properties" ma:root="true" ma:fieldsID="4a746da7f9616cdcbea3d0def05ee909" ns2:_="" ns3:_="">
    <xsd:import namespace="597320a7-26c9-4ada-a5d3-9ce4cfbbe2be"/>
    <xsd:import namespace="d7c2d7e5-d637-40e7-a03d-32f79b35a39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3:SharedWithUsers" minOccurs="0"/>
                <xsd:element ref="ns3:SharedWithDetails" minOccurs="0"/>
                <xsd:element ref="ns2:MediaServiceLocation" minOccurs="0"/>
                <xsd:element ref="ns2:Title0"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97320a7-26c9-4ada-a5d3-9ce4cfbbe2b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description="" ma:hidden="true" ma:indexed="true" ma:internalName="MediaServiceObjectDetectorVersions" ma:readOnly="true">
      <xsd:simpleType>
        <xsd:restriction base="dms:Text"/>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Tagi obrazów" ma:readOnly="false" ma:fieldId="{5cf76f15-5ced-4ddc-b409-7134ff3c332f}" ma:taxonomyMulti="true" ma:sspId="0d7908e7-ca7e-4471-83c9-3ee8b5a5cf0d"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2" nillable="true" ma:displayName="Location" ma:description="" ma:indexed="true" ma:internalName="MediaServiceLocation" ma:readOnly="true">
      <xsd:simpleType>
        <xsd:restriction base="dms:Text"/>
      </xsd:simpleType>
    </xsd:element>
    <xsd:element name="Title0" ma:index="23" nillable="true" ma:displayName="Title" ma:format="Dropdown" ma:internalName="Title0">
      <xsd:simpleType>
        <xsd:restriction base="dms:Text">
          <xsd:maxLength value="255"/>
        </xsd:restriction>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7c2d7e5-d637-40e7-a03d-32f79b35a394"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2ff4abbc-c280-4740-a48b-ef07fb128eca}" ma:internalName="TaxCatchAll" ma:showField="CatchAllData" ma:web="d7c2d7e5-d637-40e7-a03d-32f79b35a394">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Udostępniani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Udostępnione dla — szczegóły"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 zawartości"/>
        <xsd:element ref="dc:title" minOccurs="0" maxOccurs="1" ma:index="4" ma:displayName="Tytuł"/>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065DF086-0EAC-4629-BE9C-33DF98D26663}">
  <ds:schemaRefs>
    <ds:schemaRef ds:uri="http://schemas.microsoft.com/office/2006/metadata/properties"/>
    <ds:schemaRef ds:uri="http://schemas.openxmlformats.org/package/2006/metadata/core-properties"/>
    <ds:schemaRef ds:uri="http://purl.org/dc/terms/"/>
    <ds:schemaRef ds:uri="http://www.w3.org/XML/1998/namespace"/>
    <ds:schemaRef ds:uri="http://schemas.microsoft.com/office/2006/documentManagement/types"/>
    <ds:schemaRef ds:uri="http://purl.org/dc/dcmitype/"/>
    <ds:schemaRef ds:uri="http://schemas.microsoft.com/office/infopath/2007/PartnerControls"/>
    <ds:schemaRef ds:uri="d7c2d7e5-d637-40e7-a03d-32f79b35a394"/>
    <ds:schemaRef ds:uri="597320a7-26c9-4ada-a5d3-9ce4cfbbe2be"/>
    <ds:schemaRef ds:uri="http://purl.org/dc/elements/1.1/"/>
  </ds:schemaRefs>
</ds:datastoreItem>
</file>

<file path=customXml/itemProps2.xml><?xml version="1.0" encoding="utf-8"?>
<ds:datastoreItem xmlns:ds="http://schemas.openxmlformats.org/officeDocument/2006/customXml" ds:itemID="{86104A66-3390-479A-B992-AEE2F81A7447}"/>
</file>

<file path=customXml/itemProps3.xml><?xml version="1.0" encoding="utf-8"?>
<ds:datastoreItem xmlns:ds="http://schemas.openxmlformats.org/officeDocument/2006/customXml" ds:itemID="{5167823F-587A-477D-BE82-6BCC301C67C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5</TotalTime>
  <Words>12900</Words>
  <Application>Microsoft Office PowerPoint</Application>
  <PresentationFormat>Widescreen</PresentationFormat>
  <Paragraphs>534</Paragraphs>
  <Slides>49</Slides>
  <Notes>48</Notes>
  <HiddenSlides>0</HiddenSlides>
  <MMClips>1</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49</vt:i4>
      </vt:variant>
    </vt:vector>
  </HeadingPairs>
  <TitlesOfParts>
    <vt:vector size="60" baseType="lpstr">
      <vt:lpstr>Aptos</vt:lpstr>
      <vt:lpstr>Arial</vt:lpstr>
      <vt:lpstr>Arial Rounded MT Bold</vt:lpstr>
      <vt:lpstr>Calibri</vt:lpstr>
      <vt:lpstr>Courier New</vt:lpstr>
      <vt:lpstr>Helvetica</vt:lpstr>
      <vt:lpstr>Helvetica Neue</vt:lpstr>
      <vt:lpstr>Helvetica Neue Medium</vt:lpstr>
      <vt:lpstr>Montserrat Regular</vt:lpstr>
      <vt:lpstr>Wingdings</vt:lpstr>
      <vt:lpstr>21_BasicWhite</vt:lpstr>
      <vt:lpstr>PowerPoint Presentation</vt:lpstr>
      <vt:lpstr>PowerPoint Presentation</vt:lpstr>
      <vt:lpstr>Table of contents</vt:lpstr>
      <vt:lpstr>Table of contents</vt:lpstr>
      <vt:lpstr>PowerPoint Presentation</vt:lpstr>
      <vt:lpstr>00. Introduction &amp; Objectives</vt:lpstr>
      <vt:lpstr>00. Introduction &amp; Objectives</vt:lpstr>
      <vt:lpstr>00. Introduction &amp; Objectives</vt:lpstr>
      <vt:lpstr>PowerPoint Presentation</vt:lpstr>
      <vt:lpstr>01. Foundations of Transport Equity</vt:lpstr>
      <vt:lpstr>01. Foundations of Transport Equity</vt:lpstr>
      <vt:lpstr>01. Foundations of Transport Equity</vt:lpstr>
      <vt:lpstr>01. Foundations of Transport Equity</vt:lpstr>
      <vt:lpstr>01. Foundations of Transport Equity</vt:lpstr>
      <vt:lpstr>01. Foundations of Transport Equity</vt:lpstr>
      <vt:lpstr>PowerPoint Presentation</vt:lpstr>
      <vt:lpstr>02. Identifying Transport Inequity: Problems &amp; Causes</vt:lpstr>
      <vt:lpstr>02. Identifying Transport Inequity: Problems &amp; Causes</vt:lpstr>
      <vt:lpstr>02. Identifying Transport Inequity: Problems &amp; Causes</vt:lpstr>
      <vt:lpstr>02. Identifying Transport Inequity: Problems &amp; Causes</vt:lpstr>
      <vt:lpstr>02. Identifying Transport Inequity: Problems &amp; Causes</vt:lpstr>
      <vt:lpstr>02. Identifying Transport Inequity: Problems &amp; Causes</vt:lpstr>
      <vt:lpstr>PowerPoint Presentation</vt:lpstr>
      <vt:lpstr>03. Frameworks for Equity Analysis</vt:lpstr>
      <vt:lpstr>03. Frameworks for Equity Analysis</vt:lpstr>
      <vt:lpstr>03. Frameworks for Equity Analysis</vt:lpstr>
      <vt:lpstr>03. Frameworks for Equity Analysis</vt:lpstr>
      <vt:lpstr>03. Frameworks for Equity Analysis</vt:lpstr>
      <vt:lpstr>03. Frameworks for Equity Analysis</vt:lpstr>
      <vt:lpstr>PowerPoint Presentation</vt:lpstr>
      <vt:lpstr>04. Policy &amp; Practice: Building Equitable Systems</vt:lpstr>
      <vt:lpstr>04. Policy &amp; Practice: Building Equitable Systems</vt:lpstr>
      <vt:lpstr>04. Policy &amp; Practice: Building Equitable Systems</vt:lpstr>
      <vt:lpstr>04. Policy &amp; Practice: Building Equitable Systems</vt:lpstr>
      <vt:lpstr>04. Policy &amp; Practice: Building Equitable Systems</vt:lpstr>
      <vt:lpstr>04. Policy &amp; Practice: Building Equitable Systems</vt:lpstr>
      <vt:lpstr>04. Policy &amp; Practice: Building Equitable Systems</vt:lpstr>
      <vt:lpstr>04. Policy &amp; Practice: Building Equitable Systems</vt:lpstr>
      <vt:lpstr>04. Policy &amp; Practice: Building Equitable Systems</vt:lpstr>
      <vt:lpstr>04. Core Application: Network &amp; Service Optimization</vt:lpstr>
      <vt:lpstr>PowerPoint Presentation</vt:lpstr>
      <vt:lpstr>05. Measurement, Synthesis &amp; Conclusion</vt:lpstr>
      <vt:lpstr>05. Measurement, Synthesis &amp; Conclusion</vt:lpstr>
      <vt:lpstr>05. Measurement, Synthesis &amp; Conclusion</vt:lpstr>
      <vt:lpstr>05. Measurement, Synthesis &amp; Conclusion</vt:lpstr>
      <vt:lpstr>05. Measurement, Synthesis &amp; Conclusion</vt:lpstr>
      <vt:lpstr>05. Measurement, Synthesis &amp; Conclusion</vt:lpstr>
      <vt:lpstr>05. Measurement, Synthesis &amp; Conclusion</vt:lpstr>
      <vt:lpstr>Thank you for your attention!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dc:creator>KelvinEg</dc:creator>
  <cp:lastModifiedBy>Wojciech Kustra</cp:lastModifiedBy>
  <cp:revision>1732</cp:revision>
  <dcterms:modified xsi:type="dcterms:W3CDTF">2026-05-04T16:13:23Z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0x0101009A3EF0A11BD24C4C9008F746CD06379C</vt:lpwstr>
  </property>
  <property fmtid="{D5CDD505-2E9C-101B-9397-08002B2CF9AE}" pid="3" name="MediaServiceImageTags">
    <vt:lpwstr/>
  </property>
</Properties>
</file>