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31"/>
  </p:notesMasterIdLst>
  <p:handoutMasterIdLst>
    <p:handoutMasterId r:id="rId32"/>
  </p:handoutMasterIdLst>
  <p:sldIdLst>
    <p:sldId id="306" r:id="rId6"/>
    <p:sldId id="307" r:id="rId7"/>
    <p:sldId id="409" r:id="rId8"/>
    <p:sldId id="420" r:id="rId9"/>
    <p:sldId id="419" r:id="rId10"/>
    <p:sldId id="421" r:id="rId11"/>
    <p:sldId id="389" r:id="rId12"/>
    <p:sldId id="403" r:id="rId13"/>
    <p:sldId id="405" r:id="rId14"/>
    <p:sldId id="406" r:id="rId15"/>
    <p:sldId id="407" r:id="rId16"/>
    <p:sldId id="390" r:id="rId17"/>
    <p:sldId id="422" r:id="rId18"/>
    <p:sldId id="426" r:id="rId19"/>
    <p:sldId id="424" r:id="rId20"/>
    <p:sldId id="423" r:id="rId21"/>
    <p:sldId id="425" r:id="rId22"/>
    <p:sldId id="400" r:id="rId23"/>
    <p:sldId id="398" r:id="rId24"/>
    <p:sldId id="408" r:id="rId25"/>
    <p:sldId id="427" r:id="rId26"/>
    <p:sldId id="428" r:id="rId27"/>
    <p:sldId id="430" r:id="rId28"/>
    <p:sldId id="429" r:id="rId29"/>
    <p:sldId id="309" r:id="rId30"/>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001F"/>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90" y="198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handoutMaster" Target="handoutMasters/handoutMaster1.xml"/><Relationship Id="rId37"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10T12:16:51.952" v="4" actId="20578"/>
      <pc:docMkLst>
        <pc:docMk/>
      </pc:docMkLst>
      <pc:sldMasterChg chg="modSldLayout sldLayoutOrd">
        <pc:chgData name="Wojciech Kustra" userId="afebd3d0-216b-4c4f-8992-1bf1fda6d5e8" providerId="ADAL" clId="{1D307E72-7901-4E61-A01B-3C4232ABCF63}" dt="2026-05-10T12:16:51.952" v="4" actId="20578"/>
        <pc:sldMasterMkLst>
          <pc:docMk/>
          <pc:sldMasterMk cId="0" sldId="2147483648"/>
        </pc:sldMasterMkLst>
        <pc:sldLayoutChg chg="addSp delSp modSp ord">
          <pc:chgData name="Wojciech Kustra" userId="afebd3d0-216b-4c4f-8992-1bf1fda6d5e8" providerId="ADAL" clId="{1D307E72-7901-4E61-A01B-3C4232ABCF63}" dt="2026-05-10T12:16:51.952" v="4" actId="20578"/>
          <pc:sldLayoutMkLst>
            <pc:docMk/>
            <pc:sldMasterMk cId="0" sldId="2147483648"/>
            <pc:sldLayoutMk cId="0" sldId="2147483650"/>
          </pc:sldLayoutMkLst>
          <pc:spChg chg="mod">
            <ac:chgData name="Wojciech Kustra" userId="afebd3d0-216b-4c4f-8992-1bf1fda6d5e8" providerId="ADAL" clId="{1D307E72-7901-4E61-A01B-3C4232ABCF63}" dt="2026-05-04T16:31:50.382" v="2"/>
            <ac:spMkLst>
              <pc:docMk/>
              <pc:sldMasterMk cId="0" sldId="2147483648"/>
              <pc:sldLayoutMk cId="0" sldId="2147483650"/>
              <ac:spMk id="5" creationId="{798B3765-85E3-3ACB-EE59-AC247A2C1926}"/>
            </ac:spMkLst>
          </pc:spChg>
          <pc:grpChg chg="add mod">
            <ac:chgData name="Wojciech Kustra" userId="afebd3d0-216b-4c4f-8992-1bf1fda6d5e8" providerId="ADAL" clId="{1D307E72-7901-4E61-A01B-3C4232ABCF63}" dt="2026-05-04T16:31:50.382" v="2"/>
            <ac:grpSpMkLst>
              <pc:docMk/>
              <pc:sldMasterMk cId="0" sldId="2147483648"/>
              <pc:sldLayoutMk cId="0" sldId="2147483650"/>
              <ac:grpSpMk id="3" creationId="{1B5A8F5B-73B3-031E-4A63-11148EE755E3}"/>
            </ac:grpSpMkLst>
          </pc:grpChg>
          <pc:picChg chg="mod">
            <ac:chgData name="Wojciech Kustra" userId="afebd3d0-216b-4c4f-8992-1bf1fda6d5e8" providerId="ADAL" clId="{1D307E72-7901-4E61-A01B-3C4232ABCF63}" dt="2026-05-04T16:31:50.382" v="2"/>
            <ac:picMkLst>
              <pc:docMk/>
              <pc:sldMasterMk cId="0" sldId="2147483648"/>
              <pc:sldLayoutMk cId="0" sldId="2147483650"/>
              <ac:picMk id="4" creationId="{FD134513-C6D7-C03A-5C88-BE5FFBA2BC47}"/>
            </ac:picMkLst>
          </pc:picChg>
        </pc:sldLayoutChg>
        <pc:sldLayoutChg chg="addSp modSp">
          <pc:chgData name="Wojciech Kustra" userId="afebd3d0-216b-4c4f-8992-1bf1fda6d5e8" providerId="ADAL" clId="{1D307E72-7901-4E61-A01B-3C4232ABCF63}" dt="2026-05-04T16:31:48.750" v="1"/>
          <pc:sldLayoutMkLst>
            <pc:docMk/>
            <pc:sldMasterMk cId="0" sldId="2147483648"/>
            <pc:sldLayoutMk cId="1543218050" sldId="2147483679"/>
          </pc:sldLayoutMkLst>
        </pc:sldLayoutChg>
        <pc:sldLayoutChg chg="ord">
          <pc:chgData name="Wojciech Kustra" userId="afebd3d0-216b-4c4f-8992-1bf1fda6d5e8" providerId="ADAL" clId="{1D307E72-7901-4E61-A01B-3C4232ABCF63}" dt="2026-05-10T12:16:42.399" v="3" actId="20578"/>
          <pc:sldLayoutMkLst>
            <pc:docMk/>
            <pc:sldMasterMk cId="0" sldId="2147483648"/>
            <pc:sldLayoutMk cId="3425832235" sldId="2147483687"/>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10.05.2026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Advanced Topics and Case Studies</a:t>
            </a:r>
            <a:endParaRPr lang="fr-FR" spc="-13"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83C93686-6E99-48E0-AB7C-DBFFBED8466B}" type="datetime1">
              <a:rPr lang="en-US" smtClean="0"/>
              <a:t>5/10/2026</a:t>
            </a:fld>
            <a:endParaRPr lang="en-US"/>
          </a:p>
        </p:txBody>
      </p:sp>
      <p:sp>
        <p:nvSpPr>
          <p:cNvPr id="7" name="Holder 7"/>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540579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Advanced Topics and Case Studies</a:t>
            </a:r>
            <a:endParaRPr lang="fr-FR" spc="-1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66169B-159E-4733-B5B1-722ABB427CBD}" type="datetime1">
              <a:rPr lang="en-US" smtClean="0"/>
              <a:t>5/10/2026</a:t>
            </a:fld>
            <a:endParaRPr lang="en-US"/>
          </a:p>
        </p:txBody>
      </p:sp>
      <p:sp>
        <p:nvSpPr>
          <p:cNvPr id="4" name="Holder 4"/>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3183595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Advanced Topics and Case Studies</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80BA6943-F71C-49A6-9F15-F4C67F73F584}" type="datetime1">
              <a:rPr lang="en-US" smtClean="0"/>
              <a:t>5/10/2026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Advanced Topics and Case Studies</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B706A405-D015-45A4-88F9-4ABCC3C80E0E}" type="datetime1">
              <a:rPr lang="en-US" smtClean="0"/>
              <a:t>5/10/2026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019541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Advanced Topics and Case Studies</a:t>
            </a:r>
            <a:endParaRPr lang="fr-FR" spc="-13"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AF639ABC-AAC4-44F5-9661-B69C97F6C09F}" type="datetime1">
              <a:rPr lang="en-US" smtClean="0"/>
              <a:t>5/10/2026</a:t>
            </a:fld>
            <a:endParaRPr lang="en-US"/>
          </a:p>
        </p:txBody>
      </p:sp>
      <p:sp>
        <p:nvSpPr>
          <p:cNvPr id="7" name="Holder 7"/>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7713300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Advanced Topics and Case Studies</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A176D64C-3CD9-49A3-AA04-A5FC22E1CF9B}" type="datetime1">
              <a:rPr lang="en-US" smtClean="0"/>
              <a:t>5/10/2026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Advanced Topics and Case Studies</a:t>
            </a:r>
            <a:endParaRPr lang="fr-FR" spc="-1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AD2EE827-9A45-420A-802E-548E09461B16}" type="datetime1">
              <a:rPr lang="en-US" smtClean="0"/>
              <a:t>5/10/2026</a:t>
            </a:fld>
            <a:endParaRPr lang="en-US"/>
          </a:p>
        </p:txBody>
      </p:sp>
      <p:sp>
        <p:nvSpPr>
          <p:cNvPr id="4" name="Holder 4"/>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83399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1B5A8F5B-73B3-031E-4A63-11148EE755E3}"/>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FD134513-C6D7-C03A-5C88-BE5FFBA2BC47}"/>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98B3765-85E3-3ACB-EE59-AC247A2C1926}"/>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2.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87" r:id="rId2"/>
    <p:sldLayoutId id="2147483650" r:id="rId3"/>
    <p:sldLayoutId id="2147483679" r:id="rId4"/>
    <p:sldLayoutId id="2147483678" r:id="rId5"/>
    <p:sldLayoutId id="2147483680" r:id="rId6"/>
    <p:sldLayoutId id="2147483682" r:id="rId7"/>
    <p:sldLayoutId id="2147483683" r:id="rId8"/>
    <p:sldLayoutId id="2147483684" r:id="rId9"/>
    <p:sldLayoutId id="2147483685" r:id="rId10"/>
    <p:sldLayoutId id="2147483695" r:id="rId11"/>
    <p:sldLayoutId id="2147483696" r:id="rId12"/>
  </p:sldLayoutIdLst>
  <p:transition spd="med"/>
  <p:hf hdr="0" dt="0"/>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en-US"/>
              <a:t>Advanced Topics and Case Studies</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55D616E5-73E8-46B1-9C10-3C51CCB5B4EA}" type="datetime1">
              <a:rPr lang="en-US" smtClean="0"/>
              <a:t>5/10/2026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hf hdr="0" dt="0"/>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Transport Research and Analysis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en-US" dirty="0">
                <a:solidFill>
                  <a:srgbClr val="0070C0"/>
                </a:solidFill>
              </a:rPr>
              <a:t>Module 5: Advanced Topics and Case Studies</a:t>
            </a:r>
            <a:endParaRPr lang="pl-PL" dirty="0">
              <a:solidFill>
                <a:srgbClr val="0070C0"/>
              </a:solidFill>
            </a:endParaRP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6" y="4481504"/>
            <a:ext cx="8898903" cy="573865"/>
          </a:xfrm>
          <a:prstGeom prst="rect">
            <a:avLst/>
          </a:prstGeom>
          <a:solidFill>
            <a:srgbClr val="FFFF00"/>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en-US" dirty="0">
                <a:solidFill>
                  <a:srgbClr val="0070C0"/>
                </a:solidFill>
              </a:rPr>
              <a:t>Lab</a:t>
            </a:r>
            <a:r>
              <a:rPr lang="pl-PL" dirty="0">
                <a:solidFill>
                  <a:srgbClr val="0070C0"/>
                </a:solidFill>
              </a:rPr>
              <a:t> </a:t>
            </a:r>
            <a:r>
              <a:rPr lang="en-US" dirty="0">
                <a:solidFill>
                  <a:srgbClr val="0070C0"/>
                </a:solidFill>
              </a:rPr>
              <a:t>14</a:t>
            </a:r>
            <a:r>
              <a:rPr lang="pl-PL" dirty="0">
                <a:solidFill>
                  <a:srgbClr val="0070C0"/>
                </a:solidFill>
              </a:rPr>
              <a:t>: </a:t>
            </a:r>
            <a:r>
              <a:rPr lang="en-US" dirty="0">
                <a:solidFill>
                  <a:srgbClr val="0070C0"/>
                </a:solidFill>
              </a:rPr>
              <a:t>Urban Mobility and Smart Cities</a:t>
            </a:r>
            <a:endParaRPr lang="pl-PL" dirty="0">
              <a:solidFill>
                <a:srgbClr val="0070C0"/>
              </a:solidFill>
            </a:endParaRP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7D39E7-1545-782E-5A6E-4A8312FF7C7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3819DEC-7D35-AA2E-3218-22FDDC4E2F3C}"/>
              </a:ext>
            </a:extLst>
          </p:cNvPr>
          <p:cNvSpPr txBox="1">
            <a:spLocks noGrp="1"/>
          </p:cNvSpPr>
          <p:nvPr>
            <p:ph type="title"/>
          </p:nvPr>
        </p:nvSpPr>
        <p:spPr>
          <a:xfrm>
            <a:off x="726282" y="432621"/>
            <a:ext cx="3478074" cy="385820"/>
          </a:xfrm>
          <a:prstGeom prst="rect">
            <a:avLst/>
          </a:prstGeom>
          <a:solidFill>
            <a:srgbClr val="FD001F"/>
          </a:solidFill>
        </p:spPr>
        <p:txBody>
          <a:bodyPr vert="horz" wrap="square" lIns="0" tIns="16329" rIns="0" bIns="0" rtlCol="0">
            <a:spAutoFit/>
          </a:bodyPr>
          <a:lstStyle/>
          <a:p>
            <a:pPr marL="57150" algn="l"/>
            <a:r>
              <a:rPr lang="en-US" sz="2400" b="1" dirty="0">
                <a:solidFill>
                  <a:schemeClr val="bg1"/>
                </a:solidFill>
              </a:rPr>
              <a:t>2. Conceptual Foundation</a:t>
            </a:r>
          </a:p>
        </p:txBody>
      </p:sp>
      <p:sp>
        <p:nvSpPr>
          <p:cNvPr id="5" name="object 3">
            <a:extLst>
              <a:ext uri="{FF2B5EF4-FFF2-40B4-BE49-F238E27FC236}">
                <a16:creationId xmlns:a16="http://schemas.microsoft.com/office/drawing/2014/main" id="{D0B50C19-D044-65AC-6EE1-9A96C5C38293}"/>
              </a:ext>
            </a:extLst>
          </p:cNvPr>
          <p:cNvSpPr txBox="1"/>
          <p:nvPr/>
        </p:nvSpPr>
        <p:spPr>
          <a:xfrm>
            <a:off x="1143961" y="1885196"/>
            <a:ext cx="7311884" cy="4464309"/>
          </a:xfrm>
          <a:prstGeom prst="rect">
            <a:avLst/>
          </a:prstGeom>
        </p:spPr>
        <p:txBody>
          <a:bodyPr vert="horz" wrap="square" lIns="0" tIns="16329" rIns="0" bIns="0" rtlCol="0">
            <a:spAutoFit/>
          </a:bodyPr>
          <a:lstStyle/>
          <a:p>
            <a:pPr marL="302078" indent="-2857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ptos" panose="020B0004020202020204" pitchFamily="34" charset="0"/>
                <a:cs typeface="Arial"/>
              </a:rPr>
              <a:t>Traffic Congestion: </a:t>
            </a:r>
            <a:r>
              <a:rPr lang="en-US" sz="1600" dirty="0">
                <a:solidFill>
                  <a:sysClr val="windowText" lastClr="000000"/>
                </a:solidFill>
                <a:latin typeface="Aptos" panose="020B0004020202020204" pitchFamily="34" charset="0"/>
                <a:cs typeface="Arial"/>
              </a:rPr>
              <a:t>Rapid urbanization and rising private vehicle ownership cause chronic traffic delays, increasing travel time and reducing productivity.</a:t>
            </a:r>
          </a:p>
          <a:p>
            <a:pPr marL="302078" indent="-2857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ptos" panose="020B0004020202020204" pitchFamily="34" charset="0"/>
                <a:cs typeface="Arial"/>
              </a:rPr>
              <a:t>Public Transit Delays: </a:t>
            </a:r>
            <a:r>
              <a:rPr lang="en-US" sz="1600" dirty="0">
                <a:solidFill>
                  <a:sysClr val="windowText" lastClr="000000"/>
                </a:solidFill>
                <a:latin typeface="Aptos" panose="020B0004020202020204" pitchFamily="34" charset="0"/>
                <a:cs typeface="Arial"/>
              </a:rPr>
              <a:t>Fixed-time bus schedules are not responsive to sudden surges in demand, especially during rush hours, leading to overcrowding and long passenger wait times.</a:t>
            </a:r>
          </a:p>
          <a:p>
            <a:pPr marL="302078" indent="-2857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ptos" panose="020B0004020202020204" pitchFamily="34" charset="0"/>
                <a:cs typeface="Arial"/>
              </a:rPr>
              <a:t>Underutilized Capacity: </a:t>
            </a:r>
            <a:r>
              <a:rPr lang="en-US" sz="1600" dirty="0">
                <a:solidFill>
                  <a:sysClr val="windowText" lastClr="000000"/>
                </a:solidFill>
                <a:latin typeface="Aptos" panose="020B0004020202020204" pitchFamily="34" charset="0"/>
                <a:cs typeface="Arial"/>
              </a:rPr>
              <a:t>During off-peak hours, many buses run under-capacity, wasting fuel and operational resources.</a:t>
            </a:r>
          </a:p>
          <a:p>
            <a:pPr marL="302078" indent="-2857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ptos" panose="020B0004020202020204" pitchFamily="34" charset="0"/>
                <a:cs typeface="Arial"/>
              </a:rPr>
              <a:t>Environmental Impact: </a:t>
            </a:r>
            <a:r>
              <a:rPr lang="en-US" sz="1600" dirty="0">
                <a:solidFill>
                  <a:sysClr val="windowText" lastClr="000000"/>
                </a:solidFill>
                <a:latin typeface="Aptos" panose="020B0004020202020204" pitchFamily="34" charset="0"/>
                <a:cs typeface="Arial"/>
              </a:rPr>
              <a:t>High dependency on cars and inefficient bus operations contribute to significant greenhouse gas emissions and urban air pollution.</a:t>
            </a:r>
          </a:p>
          <a:p>
            <a:pPr marL="302078" indent="-2857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ptos" panose="020B0004020202020204" pitchFamily="34" charset="0"/>
                <a:cs typeface="Arial"/>
              </a:rPr>
              <a:t>Equity Issues: </a:t>
            </a:r>
            <a:r>
              <a:rPr lang="en-US" sz="1600" dirty="0">
                <a:solidFill>
                  <a:sysClr val="windowText" lastClr="000000"/>
                </a:solidFill>
                <a:latin typeface="Aptos" panose="020B0004020202020204" pitchFamily="34" charset="0"/>
                <a:cs typeface="Arial"/>
              </a:rPr>
              <a:t>Fixed schedules and routes may not serve all communities equally, leaving suburban and low-income areas underserved.</a:t>
            </a:r>
          </a:p>
        </p:txBody>
      </p:sp>
      <p:sp>
        <p:nvSpPr>
          <p:cNvPr id="4" name="Slide Number Placeholder 3">
            <a:extLst>
              <a:ext uri="{FF2B5EF4-FFF2-40B4-BE49-F238E27FC236}">
                <a16:creationId xmlns:a16="http://schemas.microsoft.com/office/drawing/2014/main" id="{C592501A-B376-FC8F-38B7-0E3BBD507859}"/>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10</a:t>
            </a:fld>
            <a:endParaRPr lang="en-AT" spc="-64" dirty="0"/>
          </a:p>
        </p:txBody>
      </p:sp>
      <p:sp>
        <p:nvSpPr>
          <p:cNvPr id="7" name="object 3">
            <a:extLst>
              <a:ext uri="{FF2B5EF4-FFF2-40B4-BE49-F238E27FC236}">
                <a16:creationId xmlns:a16="http://schemas.microsoft.com/office/drawing/2014/main" id="{70F61966-BFA5-2BA4-ADC7-76E3358D1C60}"/>
              </a:ext>
            </a:extLst>
          </p:cNvPr>
          <p:cNvSpPr txBox="1"/>
          <p:nvPr/>
        </p:nvSpPr>
        <p:spPr>
          <a:xfrm>
            <a:off x="726280" y="1353572"/>
            <a:ext cx="10725152" cy="570486"/>
          </a:xfrm>
          <a:prstGeom prst="rect">
            <a:avLst/>
          </a:prstGeom>
        </p:spPr>
        <p:txBody>
          <a:bodyPr vert="horz" wrap="square" lIns="0" tIns="16329" rIns="0" bIns="0" rtlCol="0">
            <a:spAutoFit/>
          </a:bodyPr>
          <a:lstStyle/>
          <a:p>
            <a:pPr marL="302078" indent="-285750" defTabSz="1175644" hangingPunct="1">
              <a:lnSpc>
                <a:spcPct val="100000"/>
              </a:lnSpc>
              <a:spcBef>
                <a:spcPts val="129"/>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Urban transport systems in modern cities face growing complexity and strain due to multiple interconnected challenges:</a:t>
            </a:r>
          </a:p>
        </p:txBody>
      </p:sp>
      <p:sp>
        <p:nvSpPr>
          <p:cNvPr id="3" name="object 3">
            <a:extLst>
              <a:ext uri="{FF2B5EF4-FFF2-40B4-BE49-F238E27FC236}">
                <a16:creationId xmlns:a16="http://schemas.microsoft.com/office/drawing/2014/main" id="{29225884-BA3A-2E96-BD63-8BDBC50B18EE}"/>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2.1. Urban Mobility Challenges</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93E4FFA3-2E54-EC32-8CB6-EEA6B058DC5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8" name="object 6">
            <a:extLst>
              <a:ext uri="{FF2B5EF4-FFF2-40B4-BE49-F238E27FC236}">
                <a16:creationId xmlns:a16="http://schemas.microsoft.com/office/drawing/2014/main" id="{C3D72A30-8F33-EE63-DAFC-5CD95205AD9D}"/>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Urban Mobility and Smart Cities</a:t>
            </a:r>
            <a:endParaRPr lang="en-GB" b="1" dirty="0">
              <a:latin typeface="Aptos" panose="020B0004020202020204" pitchFamily="34" charset="0"/>
            </a:endParaRPr>
          </a:p>
        </p:txBody>
      </p:sp>
      <p:pic>
        <p:nvPicPr>
          <p:cNvPr id="1032" name="Picture 8">
            <a:extLst>
              <a:ext uri="{FF2B5EF4-FFF2-40B4-BE49-F238E27FC236}">
                <a16:creationId xmlns:a16="http://schemas.microsoft.com/office/drawing/2014/main" id="{A17B330A-D7C1-5624-55D6-7F22395593C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2632" t="13031" r="13684" b="19737"/>
          <a:stretch>
            <a:fillRect/>
          </a:stretch>
        </p:blipFill>
        <p:spPr bwMode="auto">
          <a:xfrm>
            <a:off x="7848382" y="2491033"/>
            <a:ext cx="3810439" cy="3186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94642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FA4E3F-92F9-71BC-C3BA-A8B7DE5901F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BD123CF-2F9A-5631-8320-5390F10ABA36}"/>
              </a:ext>
            </a:extLst>
          </p:cNvPr>
          <p:cNvSpPr txBox="1">
            <a:spLocks noGrp="1"/>
          </p:cNvSpPr>
          <p:nvPr>
            <p:ph type="title"/>
          </p:nvPr>
        </p:nvSpPr>
        <p:spPr>
          <a:xfrm>
            <a:off x="726281" y="432621"/>
            <a:ext cx="3496927"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2. Conceptual Foundation</a:t>
            </a:r>
            <a:endParaRPr sz="2400" b="1" spc="-13" dirty="0">
              <a:solidFill>
                <a:schemeClr val="bg1"/>
              </a:solidFill>
              <a:latin typeface="Aptos" panose="020B0004020202020204" pitchFamily="34" charset="0"/>
            </a:endParaRPr>
          </a:p>
        </p:txBody>
      </p:sp>
      <p:sp>
        <p:nvSpPr>
          <p:cNvPr id="5" name="object 3">
            <a:extLst>
              <a:ext uri="{FF2B5EF4-FFF2-40B4-BE49-F238E27FC236}">
                <a16:creationId xmlns:a16="http://schemas.microsoft.com/office/drawing/2014/main" id="{CDC17745-C364-A337-0BF9-32C219A4FEC8}"/>
              </a:ext>
            </a:extLst>
          </p:cNvPr>
          <p:cNvSpPr txBox="1"/>
          <p:nvPr/>
        </p:nvSpPr>
        <p:spPr>
          <a:xfrm>
            <a:off x="1098069" y="1925263"/>
            <a:ext cx="10725152" cy="3927559"/>
          </a:xfrm>
          <a:prstGeom prst="rect">
            <a:avLst/>
          </a:prstGeom>
        </p:spPr>
        <p:txBody>
          <a:bodyPr vert="horz" wrap="square" lIns="0" tIns="16329" rIns="0" bIns="0" rtlCol="0">
            <a:spAutoFit/>
          </a:bodyPr>
          <a:lstStyle/>
          <a:p>
            <a:pPr marL="302078" indent="-285750" defTabSz="1175644" hangingPunct="1">
              <a:lnSpc>
                <a:spcPct val="150000"/>
              </a:lnSpc>
              <a:spcBef>
                <a:spcPts val="129"/>
              </a:spcBef>
              <a:buFont typeface="Arial" panose="020B0604020202020204" pitchFamily="34" charset="0"/>
              <a:buChar char="•"/>
            </a:pPr>
            <a:r>
              <a:rPr lang="en-US" sz="1400" b="1" dirty="0">
                <a:solidFill>
                  <a:sysClr val="windowText" lastClr="000000"/>
                </a:solidFill>
                <a:latin typeface="Aptos" panose="020B0004020202020204" pitchFamily="34" charset="0"/>
                <a:cs typeface="Arial"/>
              </a:rPr>
              <a:t>Dynamic Scheduling: </a:t>
            </a:r>
            <a:r>
              <a:rPr lang="en-US" sz="1400" dirty="0">
                <a:solidFill>
                  <a:sysClr val="windowText" lastClr="000000"/>
                </a:solidFill>
                <a:latin typeface="Aptos" panose="020B0004020202020204" pitchFamily="34" charset="0"/>
                <a:cs typeface="Arial"/>
              </a:rPr>
              <a:t>Uses real-time demand data to adjust bus frequency, increasing fleet deployment during peak hours and scaling back during off-peak periods. This reduces passenger wait times and optimizes energy use.</a:t>
            </a:r>
          </a:p>
          <a:p>
            <a:pPr marL="302078" indent="-285750" defTabSz="1175644" hangingPunct="1">
              <a:lnSpc>
                <a:spcPct val="150000"/>
              </a:lnSpc>
              <a:spcBef>
                <a:spcPts val="129"/>
              </a:spcBef>
              <a:buFont typeface="Arial" panose="020B0604020202020204" pitchFamily="34" charset="0"/>
              <a:buChar char="•"/>
            </a:pPr>
            <a:r>
              <a:rPr lang="en-US" sz="1400" b="1" dirty="0">
                <a:solidFill>
                  <a:sysClr val="windowText" lastClr="000000"/>
                </a:solidFill>
                <a:latin typeface="Aptos" panose="020B0004020202020204" pitchFamily="34" charset="0"/>
                <a:cs typeface="Arial"/>
              </a:rPr>
              <a:t>Passenger Forecasting: </a:t>
            </a:r>
            <a:r>
              <a:rPr lang="en-US" sz="1400" dirty="0">
                <a:solidFill>
                  <a:sysClr val="windowText" lastClr="000000"/>
                </a:solidFill>
                <a:latin typeface="Aptos" panose="020B0004020202020204" pitchFamily="34" charset="0"/>
                <a:cs typeface="Arial"/>
              </a:rPr>
              <a:t>Leveraging historical and sensor data, AI models predict passenger volume trends by stop, time, and day. This informs preemptive scheduling and capacity planning.</a:t>
            </a:r>
          </a:p>
          <a:p>
            <a:pPr marL="302078" indent="-285750" defTabSz="1175644" hangingPunct="1">
              <a:lnSpc>
                <a:spcPct val="150000"/>
              </a:lnSpc>
              <a:spcBef>
                <a:spcPts val="129"/>
              </a:spcBef>
              <a:buFont typeface="Arial" panose="020B0604020202020204" pitchFamily="34" charset="0"/>
              <a:buChar char="•"/>
            </a:pPr>
            <a:r>
              <a:rPr lang="en-US" sz="1400" b="1" dirty="0">
                <a:solidFill>
                  <a:sysClr val="windowText" lastClr="000000"/>
                </a:solidFill>
                <a:latin typeface="Aptos" panose="020B0004020202020204" pitchFamily="34" charset="0"/>
                <a:cs typeface="Arial"/>
              </a:rPr>
              <a:t>Optimized Routing Algorithms: </a:t>
            </a:r>
            <a:r>
              <a:rPr lang="en-US" sz="1400" dirty="0">
                <a:solidFill>
                  <a:sysClr val="windowText" lastClr="000000"/>
                </a:solidFill>
                <a:latin typeface="Aptos" panose="020B0004020202020204" pitchFamily="34" charset="0"/>
                <a:cs typeface="Arial"/>
              </a:rPr>
              <a:t>GPS and traffic monitoring tools help reroute buses in real-time based on current congestion levels, road closures, or disruptions, ensuring minimal delays.</a:t>
            </a:r>
          </a:p>
          <a:p>
            <a:pPr marL="302078" indent="-285750" defTabSz="1175644" hangingPunct="1">
              <a:lnSpc>
                <a:spcPct val="150000"/>
              </a:lnSpc>
              <a:spcBef>
                <a:spcPts val="129"/>
              </a:spcBef>
              <a:buFont typeface="Arial" panose="020B0604020202020204" pitchFamily="34" charset="0"/>
              <a:buChar char="•"/>
            </a:pPr>
            <a:r>
              <a:rPr lang="en-US" sz="1400" b="1" dirty="0">
                <a:solidFill>
                  <a:sysClr val="windowText" lastClr="000000"/>
                </a:solidFill>
                <a:latin typeface="Aptos" panose="020B0004020202020204" pitchFamily="34" charset="0"/>
                <a:cs typeface="Arial"/>
              </a:rPr>
              <a:t>Smart Infrastructure Deployment: </a:t>
            </a:r>
            <a:r>
              <a:rPr lang="en-US" sz="1400" dirty="0">
                <a:solidFill>
                  <a:sysClr val="windowText" lastClr="000000"/>
                </a:solidFill>
                <a:latin typeface="Aptos" panose="020B0004020202020204" pitchFamily="34" charset="0"/>
                <a:cs typeface="Arial"/>
              </a:rPr>
              <a:t>Advanced infrastructure such as real-time passenger information displays, contactless ticketing, and automated vehicle location (AVL) systems enhances the passenger experience and operational visibility.</a:t>
            </a:r>
          </a:p>
          <a:p>
            <a:pPr marL="302078" indent="-285750" defTabSz="1175644" hangingPunct="1">
              <a:lnSpc>
                <a:spcPct val="150000"/>
              </a:lnSpc>
              <a:spcBef>
                <a:spcPts val="129"/>
              </a:spcBef>
              <a:buFont typeface="Arial" panose="020B0604020202020204" pitchFamily="34" charset="0"/>
              <a:buChar char="•"/>
            </a:pPr>
            <a:r>
              <a:rPr lang="en-US" sz="1400" b="1" dirty="0">
                <a:solidFill>
                  <a:sysClr val="windowText" lastClr="000000"/>
                </a:solidFill>
                <a:latin typeface="Aptos" panose="020B0004020202020204" pitchFamily="34" charset="0"/>
                <a:cs typeface="Arial"/>
              </a:rPr>
              <a:t>Integration with Multimodal Platforms: </a:t>
            </a:r>
            <a:r>
              <a:rPr lang="en-US" sz="1400" dirty="0">
                <a:solidFill>
                  <a:sysClr val="windowText" lastClr="000000"/>
                </a:solidFill>
                <a:latin typeface="Aptos" panose="020B0004020202020204" pitchFamily="34" charset="0"/>
                <a:cs typeface="Arial"/>
              </a:rPr>
              <a:t>Seamless links with bike-share, metro, and ride-hailing services promote first-mile/last-mile connectivity.</a:t>
            </a:r>
          </a:p>
          <a:p>
            <a:pPr marL="302078" indent="-285750" defTabSz="1175644" hangingPunct="1">
              <a:lnSpc>
                <a:spcPct val="150000"/>
              </a:lnSpc>
              <a:spcBef>
                <a:spcPts val="129"/>
              </a:spcBef>
              <a:buFont typeface="Arial" panose="020B0604020202020204" pitchFamily="34" charset="0"/>
              <a:buChar char="•"/>
            </a:pPr>
            <a:r>
              <a:rPr lang="en-US" sz="1400" b="1" dirty="0">
                <a:solidFill>
                  <a:sysClr val="windowText" lastClr="000000"/>
                </a:solidFill>
                <a:latin typeface="Aptos" panose="020B0004020202020204" pitchFamily="34" charset="0"/>
                <a:cs typeface="Arial"/>
              </a:rPr>
              <a:t>Data-Driven Operations: </a:t>
            </a:r>
            <a:r>
              <a:rPr lang="en-US" sz="1400" dirty="0">
                <a:solidFill>
                  <a:sysClr val="windowText" lastClr="000000"/>
                </a:solidFill>
                <a:latin typeface="Aptos" panose="020B0004020202020204" pitchFamily="34" charset="0"/>
                <a:cs typeface="Arial"/>
              </a:rPr>
              <a:t>Transport authorities can monitor performance, adjust services, and conduct scenario analysis using data dashboards.</a:t>
            </a:r>
          </a:p>
        </p:txBody>
      </p:sp>
      <p:sp>
        <p:nvSpPr>
          <p:cNvPr id="4" name="Slide Number Placeholder 3">
            <a:extLst>
              <a:ext uri="{FF2B5EF4-FFF2-40B4-BE49-F238E27FC236}">
                <a16:creationId xmlns:a16="http://schemas.microsoft.com/office/drawing/2014/main" id="{486B8C5A-2F0A-C931-6305-1CACD54CF994}"/>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11</a:t>
            </a:fld>
            <a:endParaRPr lang="en-AT" spc="-64" dirty="0"/>
          </a:p>
        </p:txBody>
      </p:sp>
      <p:sp>
        <p:nvSpPr>
          <p:cNvPr id="7" name="object 3">
            <a:extLst>
              <a:ext uri="{FF2B5EF4-FFF2-40B4-BE49-F238E27FC236}">
                <a16:creationId xmlns:a16="http://schemas.microsoft.com/office/drawing/2014/main" id="{8AB21D56-752B-46D2-B9C8-3295A8AEF544}"/>
              </a:ext>
            </a:extLst>
          </p:cNvPr>
          <p:cNvSpPr txBox="1"/>
          <p:nvPr/>
        </p:nvSpPr>
        <p:spPr>
          <a:xfrm>
            <a:off x="726280" y="1354777"/>
            <a:ext cx="10725152" cy="570486"/>
          </a:xfrm>
          <a:prstGeom prst="rect">
            <a:avLst/>
          </a:prstGeom>
        </p:spPr>
        <p:txBody>
          <a:bodyPr vert="horz" wrap="square" lIns="0" tIns="16329" rIns="0" bIns="0" rtlCol="0">
            <a:spAutoFit/>
          </a:bodyPr>
          <a:lstStyle/>
          <a:p>
            <a:pPr marL="302078" indent="-285750" defTabSz="1175644" hangingPunct="1">
              <a:lnSpc>
                <a:spcPct val="100000"/>
              </a:lnSpc>
              <a:spcBef>
                <a:spcPts val="129"/>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To address the complex challenges of urban mobility, smart transit systems apply a range of digital innovations:</a:t>
            </a:r>
          </a:p>
        </p:txBody>
      </p:sp>
      <p:sp>
        <p:nvSpPr>
          <p:cNvPr id="3" name="object 3">
            <a:extLst>
              <a:ext uri="{FF2B5EF4-FFF2-40B4-BE49-F238E27FC236}">
                <a16:creationId xmlns:a16="http://schemas.microsoft.com/office/drawing/2014/main" id="{4A38BA89-9E4E-F2B2-06DA-D78D82D50BB0}"/>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2.2. Smart Solutions in Public Transit</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4F831E1D-074D-FDD2-D983-D62536268F9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8" name="object 6">
            <a:extLst>
              <a:ext uri="{FF2B5EF4-FFF2-40B4-BE49-F238E27FC236}">
                <a16:creationId xmlns:a16="http://schemas.microsoft.com/office/drawing/2014/main" id="{B2480DBC-2520-4AC1-4D89-E6C246E6E0D9}"/>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Urban Mobility and Smart Cities</a:t>
            </a:r>
            <a:endParaRPr lang="en-GB" b="1" dirty="0">
              <a:latin typeface="Aptos" panose="020B0004020202020204" pitchFamily="34" charset="0"/>
            </a:endParaRPr>
          </a:p>
        </p:txBody>
      </p:sp>
    </p:spTree>
    <p:extLst>
      <p:ext uri="{BB962C8B-B14F-4D97-AF65-F5344CB8AC3E}">
        <p14:creationId xmlns:p14="http://schemas.microsoft.com/office/powerpoint/2010/main" val="22430660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03:</a:t>
            </a:r>
          </a:p>
          <a:p>
            <a:pPr algn="ctr"/>
            <a:r>
              <a:rPr lang="en-US" sz="3200" b="1" dirty="0">
                <a:solidFill>
                  <a:schemeClr val="bg1"/>
                </a:solidFill>
              </a:rPr>
              <a:t>Simulation Design and Setup</a:t>
            </a:r>
          </a:p>
        </p:txBody>
      </p:sp>
      <p:sp>
        <p:nvSpPr>
          <p:cNvPr id="5" name="Slide Number Placeholder 4">
            <a:extLst>
              <a:ext uri="{FF2B5EF4-FFF2-40B4-BE49-F238E27FC236}">
                <a16:creationId xmlns:a16="http://schemas.microsoft.com/office/drawing/2014/main" id="{2D6D805E-7F02-292A-E208-CD672EB92279}"/>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12</a:t>
            </a:fld>
            <a:endParaRPr lang="en-AT" spc="-64" dirty="0"/>
          </a:p>
        </p:txBody>
      </p:sp>
      <p:sp>
        <p:nvSpPr>
          <p:cNvPr id="2" name="object 6">
            <a:extLst>
              <a:ext uri="{FF2B5EF4-FFF2-40B4-BE49-F238E27FC236}">
                <a16:creationId xmlns:a16="http://schemas.microsoft.com/office/drawing/2014/main" id="{4CAA5DCA-BA17-202D-2FFA-6CA9CDBEF58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4" name="object 6">
            <a:extLst>
              <a:ext uri="{FF2B5EF4-FFF2-40B4-BE49-F238E27FC236}">
                <a16:creationId xmlns:a16="http://schemas.microsoft.com/office/drawing/2014/main" id="{400D61AD-9590-E13F-571B-21AD5E5841E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Urban Mobility and Smart Cities</a:t>
            </a:r>
            <a:endParaRPr lang="en-GB" b="1" dirty="0">
              <a:latin typeface="Aptos" panose="020B0004020202020204" pitchFamily="34" charset="0"/>
            </a:endParaRPr>
          </a:p>
        </p:txBody>
      </p:sp>
    </p:spTree>
    <p:extLst>
      <p:ext uri="{BB962C8B-B14F-4D97-AF65-F5344CB8AC3E}">
        <p14:creationId xmlns:p14="http://schemas.microsoft.com/office/powerpoint/2010/main" val="2892091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91775B-35F8-1C98-61BB-54713FC48A9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40A744F-0B0E-4455-0307-27C52F0A335E}"/>
              </a:ext>
            </a:extLst>
          </p:cNvPr>
          <p:cNvSpPr txBox="1">
            <a:spLocks noGrp="1"/>
          </p:cNvSpPr>
          <p:nvPr>
            <p:ph type="title"/>
          </p:nvPr>
        </p:nvSpPr>
        <p:spPr>
          <a:xfrm>
            <a:off x="726281" y="432621"/>
            <a:ext cx="4175657"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Simulation Design and Setup</a:t>
            </a:r>
            <a:endParaRPr sz="2400" b="1" spc="-13" dirty="0">
              <a:solidFill>
                <a:schemeClr val="bg1"/>
              </a:solidFill>
              <a:latin typeface="Aptos" panose="020B0004020202020204" pitchFamily="34" charset="0"/>
            </a:endParaRPr>
          </a:p>
        </p:txBody>
      </p:sp>
      <p:sp>
        <p:nvSpPr>
          <p:cNvPr id="4" name="Slide Number Placeholder 3">
            <a:extLst>
              <a:ext uri="{FF2B5EF4-FFF2-40B4-BE49-F238E27FC236}">
                <a16:creationId xmlns:a16="http://schemas.microsoft.com/office/drawing/2014/main" id="{19BAA892-2081-EDDD-2521-077FCD32D5CF}"/>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13</a:t>
            </a:fld>
            <a:endParaRPr lang="en-AT" spc="-64" dirty="0"/>
          </a:p>
        </p:txBody>
      </p:sp>
      <p:sp>
        <p:nvSpPr>
          <p:cNvPr id="7" name="object 3">
            <a:extLst>
              <a:ext uri="{FF2B5EF4-FFF2-40B4-BE49-F238E27FC236}">
                <a16:creationId xmlns:a16="http://schemas.microsoft.com/office/drawing/2014/main" id="{975C79DB-B742-591C-CACC-FDA71972CD1A}"/>
              </a:ext>
            </a:extLst>
          </p:cNvPr>
          <p:cNvSpPr txBox="1"/>
          <p:nvPr/>
        </p:nvSpPr>
        <p:spPr>
          <a:xfrm>
            <a:off x="726280" y="1354777"/>
            <a:ext cx="10725152" cy="2063203"/>
          </a:xfrm>
          <a:prstGeom prst="rect">
            <a:avLst/>
          </a:prstGeom>
        </p:spPr>
        <p:txBody>
          <a:bodyPr vert="horz" wrap="square" lIns="0" tIns="16329" rIns="0" bIns="0" rtlCol="0">
            <a:spAutoFit/>
          </a:bodyPr>
          <a:lstStyle/>
          <a:p>
            <a:pPr marL="302078" indent="-285750" defTabSz="1175644" hangingPunct="1">
              <a:lnSpc>
                <a:spcPct val="100000"/>
              </a:lnSpc>
              <a:spcBef>
                <a:spcPts val="600"/>
              </a:spcBef>
              <a:buFont typeface="Arial" panose="020B0604020202020204" pitchFamily="34" charset="0"/>
              <a:buChar char="•"/>
            </a:pPr>
            <a:r>
              <a:rPr lang="en-US" sz="1800" b="1" dirty="0">
                <a:solidFill>
                  <a:sysClr val="windowText" lastClr="000000"/>
                </a:solidFill>
                <a:latin typeface="Aptos" panose="020B0004020202020204" pitchFamily="34" charset="0"/>
                <a:cs typeface="Arial"/>
              </a:rPr>
              <a:t>Platform: </a:t>
            </a:r>
            <a:r>
              <a:rPr lang="en-US" sz="1800" dirty="0">
                <a:solidFill>
                  <a:sysClr val="windowText" lastClr="000000"/>
                </a:solidFill>
                <a:latin typeface="Aptos" panose="020B0004020202020204" pitchFamily="34" charset="0"/>
                <a:cs typeface="Arial"/>
              </a:rPr>
              <a:t>Google Colab (preferred) or local </a:t>
            </a:r>
            <a:r>
              <a:rPr lang="en-US" sz="1800" dirty="0" err="1">
                <a:solidFill>
                  <a:sysClr val="windowText" lastClr="000000"/>
                </a:solidFill>
                <a:latin typeface="Aptos" panose="020B0004020202020204" pitchFamily="34" charset="0"/>
                <a:cs typeface="Arial"/>
              </a:rPr>
              <a:t>Jupyter</a:t>
            </a:r>
            <a:r>
              <a:rPr lang="en-US" sz="1800" dirty="0">
                <a:solidFill>
                  <a:sysClr val="windowText" lastClr="000000"/>
                </a:solidFill>
                <a:latin typeface="Aptos" panose="020B0004020202020204" pitchFamily="34" charset="0"/>
                <a:cs typeface="Arial"/>
              </a:rPr>
              <a:t> (Python 3.10+).</a:t>
            </a:r>
          </a:p>
          <a:p>
            <a:pPr marL="302078" indent="-285750" defTabSz="1175644" hangingPunct="1">
              <a:lnSpc>
                <a:spcPct val="100000"/>
              </a:lnSpc>
              <a:spcBef>
                <a:spcPts val="600"/>
              </a:spcBef>
              <a:buFont typeface="Arial" panose="020B0604020202020204" pitchFamily="34" charset="0"/>
              <a:buChar char="•"/>
            </a:pPr>
            <a:r>
              <a:rPr lang="en-US" sz="1800" b="1" dirty="0">
                <a:solidFill>
                  <a:sysClr val="windowText" lastClr="000000"/>
                </a:solidFill>
                <a:latin typeface="Aptos" panose="020B0004020202020204" pitchFamily="34" charset="0"/>
                <a:cs typeface="Arial"/>
              </a:rPr>
              <a:t>Filename: </a:t>
            </a:r>
            <a:r>
              <a:rPr lang="en-US" sz="1800" i="1" u="sng" dirty="0" err="1">
                <a:solidFill>
                  <a:sysClr val="windowText" lastClr="000000"/>
                </a:solidFill>
                <a:highlight>
                  <a:srgbClr val="00FF00"/>
                </a:highlight>
                <a:latin typeface="Aptos" panose="020B0004020202020204" pitchFamily="34" charset="0"/>
                <a:cs typeface="Arial"/>
              </a:rPr>
              <a:t>Urban_Mobilities_and_Smart_Cities_Lab_Session.ipynb</a:t>
            </a:r>
            <a:r>
              <a:rPr lang="en-US" sz="1800" i="1" u="sng" dirty="0">
                <a:solidFill>
                  <a:sysClr val="windowText" lastClr="000000"/>
                </a:solidFill>
                <a:highlight>
                  <a:srgbClr val="00FF00"/>
                </a:highlight>
                <a:latin typeface="Aptos" panose="020B0004020202020204" pitchFamily="34" charset="0"/>
                <a:cs typeface="Arial"/>
              </a:rPr>
              <a:t>.</a:t>
            </a:r>
          </a:p>
          <a:p>
            <a:pPr marL="302078" indent="-285750" defTabSz="1175644" hangingPunct="1">
              <a:lnSpc>
                <a:spcPct val="100000"/>
              </a:lnSpc>
              <a:spcBef>
                <a:spcPts val="600"/>
              </a:spcBef>
              <a:buFont typeface="Arial" panose="020B0604020202020204" pitchFamily="34" charset="0"/>
              <a:buChar char="•"/>
            </a:pPr>
            <a:r>
              <a:rPr lang="en-US" sz="1800" b="1" dirty="0">
                <a:solidFill>
                  <a:sysClr val="windowText" lastClr="000000"/>
                </a:solidFill>
                <a:latin typeface="Aptos" panose="020B0004020202020204" pitchFamily="34" charset="0"/>
                <a:cs typeface="Arial"/>
              </a:rPr>
              <a:t>Libs: </a:t>
            </a:r>
            <a:r>
              <a:rPr lang="en-US" sz="1800" i="1" dirty="0" err="1">
                <a:solidFill>
                  <a:sysClr val="windowText" lastClr="000000"/>
                </a:solidFill>
                <a:latin typeface="Aptos" panose="020B0004020202020204" pitchFamily="34" charset="0"/>
                <a:cs typeface="Arial"/>
              </a:rPr>
              <a:t>numpy</a:t>
            </a:r>
            <a:r>
              <a:rPr lang="en-US" sz="1800" i="1" dirty="0">
                <a:solidFill>
                  <a:sysClr val="windowText" lastClr="000000"/>
                </a:solidFill>
                <a:latin typeface="Aptos" panose="020B0004020202020204" pitchFamily="34" charset="0"/>
                <a:cs typeface="Arial"/>
              </a:rPr>
              <a:t>, pandas, matplotlib </a:t>
            </a:r>
            <a:r>
              <a:rPr lang="en-US" sz="1800" dirty="0">
                <a:solidFill>
                  <a:sysClr val="windowText" lastClr="000000"/>
                </a:solidFill>
                <a:latin typeface="Aptos" panose="020B0004020202020204" pitchFamily="34" charset="0"/>
                <a:cs typeface="Arial"/>
              </a:rPr>
              <a:t>(preinstalled on Colab).</a:t>
            </a:r>
          </a:p>
          <a:p>
            <a:pPr marL="302078" indent="-285750" defTabSz="1175644" hangingPunct="1">
              <a:lnSpc>
                <a:spcPct val="100000"/>
              </a:lnSpc>
              <a:spcBef>
                <a:spcPts val="600"/>
              </a:spcBef>
              <a:buFont typeface="Arial" panose="020B0604020202020204" pitchFamily="34" charset="0"/>
              <a:buChar char="•"/>
            </a:pPr>
            <a:r>
              <a:rPr lang="en-US" sz="1800" b="1" dirty="0">
                <a:solidFill>
                  <a:sysClr val="windowText" lastClr="000000"/>
                </a:solidFill>
                <a:latin typeface="Aptos" panose="020B0004020202020204" pitchFamily="34" charset="0"/>
                <a:cs typeface="Arial"/>
              </a:rPr>
              <a:t>What’s inside: </a:t>
            </a:r>
            <a:r>
              <a:rPr lang="en-US" sz="1800" dirty="0">
                <a:solidFill>
                  <a:sysClr val="windowText" lastClr="000000"/>
                </a:solidFill>
                <a:latin typeface="Aptos" panose="020B0004020202020204" pitchFamily="34" charset="0"/>
                <a:cs typeface="Arial"/>
              </a:rPr>
              <a:t>parameter cells (headways, peak window, capacity), run cell, plotting/export cells.</a:t>
            </a:r>
          </a:p>
          <a:p>
            <a:pPr marL="302078" indent="-285750" defTabSz="1175644" hangingPunct="1">
              <a:lnSpc>
                <a:spcPct val="100000"/>
              </a:lnSpc>
              <a:spcBef>
                <a:spcPts val="600"/>
              </a:spcBef>
              <a:buFont typeface="Arial" panose="020B0604020202020204" pitchFamily="34" charset="0"/>
              <a:buChar char="•"/>
            </a:pPr>
            <a:r>
              <a:rPr lang="en-US" sz="1800" b="1" dirty="0">
                <a:solidFill>
                  <a:sysClr val="windowText" lastClr="000000"/>
                </a:solidFill>
                <a:latin typeface="Aptos" panose="020B0004020202020204" pitchFamily="34" charset="0"/>
                <a:cs typeface="Arial"/>
              </a:rPr>
              <a:t>Outputs: </a:t>
            </a:r>
            <a:r>
              <a:rPr lang="en-US" sz="1800" dirty="0">
                <a:solidFill>
                  <a:sysClr val="windowText" lastClr="000000"/>
                </a:solidFill>
                <a:latin typeface="Aptos" panose="020B0004020202020204" pitchFamily="34" charset="0"/>
                <a:cs typeface="Arial"/>
              </a:rPr>
              <a:t>tables + plots of avg/max wait, passengers served, hourly trends, stop-level heatmap.</a:t>
            </a:r>
          </a:p>
          <a:p>
            <a:pPr marL="302078" indent="-285750" defTabSz="1175644" hangingPunct="1">
              <a:lnSpc>
                <a:spcPct val="100000"/>
              </a:lnSpc>
              <a:spcBef>
                <a:spcPts val="600"/>
              </a:spcBef>
              <a:buFont typeface="Arial" panose="020B0604020202020204" pitchFamily="34" charset="0"/>
              <a:buChar char="•"/>
            </a:pPr>
            <a:r>
              <a:rPr lang="en-US" sz="1800" b="1" dirty="0">
                <a:solidFill>
                  <a:sysClr val="windowText" lastClr="000000"/>
                </a:solidFill>
                <a:latin typeface="Aptos" panose="020B0004020202020204" pitchFamily="34" charset="0"/>
                <a:cs typeface="Arial"/>
              </a:rPr>
              <a:t>Scenario:</a:t>
            </a:r>
          </a:p>
        </p:txBody>
      </p:sp>
      <p:sp>
        <p:nvSpPr>
          <p:cNvPr id="3" name="object 3">
            <a:extLst>
              <a:ext uri="{FF2B5EF4-FFF2-40B4-BE49-F238E27FC236}">
                <a16:creationId xmlns:a16="http://schemas.microsoft.com/office/drawing/2014/main" id="{E2608EE4-0F5A-C45F-956D-2A0C32F97B03}"/>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3.1. </a:t>
            </a:r>
            <a:r>
              <a:rPr lang="en-US" b="1" dirty="0">
                <a:latin typeface="Aptos" panose="020B0004020202020204" pitchFamily="34" charset="0"/>
              </a:rPr>
              <a:t>Tools, File &amp; Scenario</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9F10E4D3-41D2-BA9F-AC2A-B75D164B385F}"/>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8" name="object 6">
            <a:extLst>
              <a:ext uri="{FF2B5EF4-FFF2-40B4-BE49-F238E27FC236}">
                <a16:creationId xmlns:a16="http://schemas.microsoft.com/office/drawing/2014/main" id="{CCFA01ED-98DE-22F8-9411-82A201673501}"/>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Urban Mobility and Smart Cities</a:t>
            </a:r>
            <a:endParaRPr lang="en-GB" b="1" dirty="0">
              <a:latin typeface="Aptos" panose="020B0004020202020204" pitchFamily="34" charset="0"/>
            </a:endParaRPr>
          </a:p>
        </p:txBody>
      </p:sp>
      <p:sp>
        <p:nvSpPr>
          <p:cNvPr id="9" name="TextBox 8">
            <a:extLst>
              <a:ext uri="{FF2B5EF4-FFF2-40B4-BE49-F238E27FC236}">
                <a16:creationId xmlns:a16="http://schemas.microsoft.com/office/drawing/2014/main" id="{895EE1DD-DEEB-5227-B3CF-7D28CC48F1B6}"/>
              </a:ext>
            </a:extLst>
          </p:cNvPr>
          <p:cNvSpPr txBox="1"/>
          <p:nvPr/>
        </p:nvSpPr>
        <p:spPr>
          <a:xfrm>
            <a:off x="997835" y="3493238"/>
            <a:ext cx="10620485" cy="1895904"/>
          </a:xfrm>
          <a:prstGeom prst="rect">
            <a:avLst/>
          </a:prstGeom>
          <a:noFill/>
        </p:spPr>
        <p:txBody>
          <a:bodyPr wrap="square" rtlCol="0">
            <a:spAutoFit/>
          </a:bodyPr>
          <a:lstStyle/>
          <a:p>
            <a:pPr marL="285750" indent="-285750">
              <a:spcBef>
                <a:spcPts val="600"/>
              </a:spcBef>
              <a:buFont typeface="Arial" panose="020B0604020202020204" pitchFamily="34" charset="0"/>
              <a:buChar char="•"/>
            </a:pPr>
            <a:r>
              <a:rPr lang="en-US" sz="1800" b="1" dirty="0"/>
              <a:t>Context: </a:t>
            </a:r>
            <a:r>
              <a:rPr lang="en-US" sz="1800" dirty="0"/>
              <a:t>Single bus line serving 20 stops across CBD (Central Business District) ↔ suburbs. Morning/evening peaks; midday.</a:t>
            </a:r>
          </a:p>
          <a:p>
            <a:pPr marL="285750" indent="-285750">
              <a:spcBef>
                <a:spcPts val="600"/>
              </a:spcBef>
              <a:buFont typeface="Arial" panose="020B0604020202020204" pitchFamily="34" charset="0"/>
              <a:buChar char="•"/>
            </a:pPr>
            <a:r>
              <a:rPr lang="en-US" sz="1800" b="1" dirty="0"/>
              <a:t>Question: </a:t>
            </a:r>
            <a:r>
              <a:rPr lang="en-US" sz="1800" dirty="0"/>
              <a:t>Should we switch from Static to Smart headways to handle peaks without over-serving off-peak?</a:t>
            </a:r>
          </a:p>
          <a:p>
            <a:pPr marL="285750" indent="-285750">
              <a:spcBef>
                <a:spcPts val="600"/>
              </a:spcBef>
              <a:buFont typeface="Arial" panose="020B0604020202020204" pitchFamily="34" charset="0"/>
              <a:buChar char="•"/>
            </a:pPr>
            <a:r>
              <a:rPr lang="en-US" sz="1800" b="1" dirty="0"/>
              <a:t>Run 1 (Baseline): </a:t>
            </a:r>
            <a:r>
              <a:rPr lang="en-US" sz="1800" dirty="0"/>
              <a:t>Static 20-min headway all day → record KPIs.</a:t>
            </a:r>
          </a:p>
          <a:p>
            <a:pPr marL="285750" indent="-285750">
              <a:spcBef>
                <a:spcPts val="600"/>
              </a:spcBef>
              <a:buFont typeface="Arial" panose="020B0604020202020204" pitchFamily="34" charset="0"/>
              <a:buChar char="•"/>
            </a:pPr>
            <a:r>
              <a:rPr lang="en-US" sz="1800" b="1" dirty="0"/>
              <a:t>Run 2 (Policy): </a:t>
            </a:r>
            <a:r>
              <a:rPr lang="en-US" sz="1800" dirty="0"/>
              <a:t>Smart: 10-min in peaks, 20-min off-peak → record KPIs.</a:t>
            </a:r>
          </a:p>
          <a:p>
            <a:pPr marL="285750" indent="-285750">
              <a:spcBef>
                <a:spcPts val="600"/>
              </a:spcBef>
              <a:buFont typeface="Arial" panose="020B0604020202020204" pitchFamily="34" charset="0"/>
              <a:buChar char="•"/>
            </a:pPr>
            <a:r>
              <a:rPr lang="en-US" sz="1800" b="1" dirty="0"/>
              <a:t>Compare: </a:t>
            </a:r>
            <a:r>
              <a:rPr lang="en-US" sz="1800" dirty="0"/>
              <a:t>hourly wait curves, occupancy balance, worst-stop wait (equity).</a:t>
            </a:r>
          </a:p>
        </p:txBody>
      </p:sp>
    </p:spTree>
    <p:extLst>
      <p:ext uri="{BB962C8B-B14F-4D97-AF65-F5344CB8AC3E}">
        <p14:creationId xmlns:p14="http://schemas.microsoft.com/office/powerpoint/2010/main" val="32658048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82E98-76F1-5C54-B65D-065087FBF1C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8387C78-0410-AF6D-C3A3-38F843A61B1C}"/>
              </a:ext>
            </a:extLst>
          </p:cNvPr>
          <p:cNvSpPr txBox="1">
            <a:spLocks noGrp="1"/>
          </p:cNvSpPr>
          <p:nvPr>
            <p:ph type="title"/>
          </p:nvPr>
        </p:nvSpPr>
        <p:spPr>
          <a:xfrm>
            <a:off x="726281" y="432621"/>
            <a:ext cx="4175657"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Simulation Design and Setup</a:t>
            </a:r>
            <a:endParaRPr sz="2400" b="1" spc="-13" dirty="0">
              <a:solidFill>
                <a:schemeClr val="bg1"/>
              </a:solidFill>
              <a:latin typeface="Aptos" panose="020B0004020202020204" pitchFamily="34" charset="0"/>
            </a:endParaRPr>
          </a:p>
        </p:txBody>
      </p:sp>
      <p:sp>
        <p:nvSpPr>
          <p:cNvPr id="4" name="Slide Number Placeholder 3">
            <a:extLst>
              <a:ext uri="{FF2B5EF4-FFF2-40B4-BE49-F238E27FC236}">
                <a16:creationId xmlns:a16="http://schemas.microsoft.com/office/drawing/2014/main" id="{EC37FB67-789A-5AD4-AFC2-2F243998B1A1}"/>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14</a:t>
            </a:fld>
            <a:endParaRPr lang="en-AT" spc="-64" dirty="0"/>
          </a:p>
        </p:txBody>
      </p:sp>
      <p:sp>
        <p:nvSpPr>
          <p:cNvPr id="3" name="object 3">
            <a:extLst>
              <a:ext uri="{FF2B5EF4-FFF2-40B4-BE49-F238E27FC236}">
                <a16:creationId xmlns:a16="http://schemas.microsoft.com/office/drawing/2014/main" id="{DD22583E-BE96-F31E-3F6A-8F3A11A1C97E}"/>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3.2. </a:t>
            </a:r>
            <a:r>
              <a:rPr lang="en-US" b="1" dirty="0">
                <a:latin typeface="Aptos" panose="020B0004020202020204" pitchFamily="34" charset="0"/>
              </a:rPr>
              <a:t>Activity 1 — Static Baseline</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3B30BDE5-AF5E-D67B-D237-246BCFA6FD7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8" name="object 6">
            <a:extLst>
              <a:ext uri="{FF2B5EF4-FFF2-40B4-BE49-F238E27FC236}">
                <a16:creationId xmlns:a16="http://schemas.microsoft.com/office/drawing/2014/main" id="{A03B14FA-9665-B81D-0F88-E0D5BCE10681}"/>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Urban Mobility and Smart Cities</a:t>
            </a:r>
            <a:endParaRPr lang="en-GB" b="1" dirty="0">
              <a:latin typeface="Aptos" panose="020B0004020202020204" pitchFamily="34" charset="0"/>
            </a:endParaRPr>
          </a:p>
        </p:txBody>
      </p:sp>
      <p:sp>
        <p:nvSpPr>
          <p:cNvPr id="9" name="Content Placeholder 2">
            <a:extLst>
              <a:ext uri="{FF2B5EF4-FFF2-40B4-BE49-F238E27FC236}">
                <a16:creationId xmlns:a16="http://schemas.microsoft.com/office/drawing/2014/main" id="{787505A7-E8A1-067F-D27F-ED1C7C1C081F}"/>
              </a:ext>
            </a:extLst>
          </p:cNvPr>
          <p:cNvSpPr txBox="1">
            <a:spLocks/>
          </p:cNvSpPr>
          <p:nvPr/>
        </p:nvSpPr>
        <p:spPr>
          <a:xfrm>
            <a:off x="726280" y="1354777"/>
            <a:ext cx="10515600" cy="4351338"/>
          </a:xfrm>
          <a:prstGeom prst="rect">
            <a:avLst/>
          </a:prstGeom>
        </p:spPr>
        <p:txBody>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285750" indent="-285750" defTabSz="914400" hangingPunct="1">
              <a:lnSpc>
                <a:spcPct val="100000"/>
              </a:lnSpc>
              <a:spcBef>
                <a:spcPts val="600"/>
              </a:spcBef>
              <a:buFont typeface="Arial" panose="020B0604020202020204" pitchFamily="34" charset="0"/>
              <a:buChar char="•"/>
            </a:pPr>
            <a:r>
              <a:rPr lang="en-US" sz="1800" b="1" dirty="0">
                <a:solidFill>
                  <a:sysClr val="windowText" lastClr="000000"/>
                </a:solidFill>
              </a:rPr>
              <a:t>Objective: </a:t>
            </a:r>
            <a:r>
              <a:rPr lang="en-US" sz="1800" dirty="0">
                <a:solidFill>
                  <a:sysClr val="windowText" lastClr="000000"/>
                </a:solidFill>
              </a:rPr>
              <a:t>Establish a reproducible baseline to compare against the smart policy.</a:t>
            </a:r>
          </a:p>
          <a:p>
            <a:pPr marL="285750" indent="-285750" defTabSz="914400" hangingPunct="1">
              <a:lnSpc>
                <a:spcPct val="100000"/>
              </a:lnSpc>
              <a:spcBef>
                <a:spcPts val="600"/>
              </a:spcBef>
              <a:buFont typeface="Arial" panose="020B0604020202020204" pitchFamily="34" charset="0"/>
              <a:buChar char="•"/>
            </a:pPr>
            <a:r>
              <a:rPr lang="en-US" sz="1800" b="1" dirty="0">
                <a:solidFill>
                  <a:sysClr val="windowText" lastClr="000000"/>
                </a:solidFill>
              </a:rPr>
              <a:t>Parameters to set </a:t>
            </a:r>
            <a:r>
              <a:rPr lang="en-US" sz="1800" dirty="0">
                <a:solidFill>
                  <a:sysClr val="windowText" lastClr="000000"/>
                </a:solidFill>
              </a:rPr>
              <a:t>(in the Parameters cell):</a:t>
            </a:r>
          </a:p>
          <a:p>
            <a:pPr marL="873572" lvl="1" indent="-285750" defTabSz="914400" hangingPunct="1">
              <a:lnSpc>
                <a:spcPct val="100000"/>
              </a:lnSpc>
              <a:spcBef>
                <a:spcPts val="0"/>
              </a:spcBef>
              <a:buFont typeface="Arial" panose="020B0604020202020204" pitchFamily="34" charset="0"/>
              <a:buChar char="•"/>
            </a:pPr>
            <a:r>
              <a:rPr lang="en-US" sz="1800" b="1" i="1" dirty="0" err="1">
                <a:solidFill>
                  <a:sysClr val="windowText" lastClr="000000"/>
                </a:solidFill>
              </a:rPr>
              <a:t>simulation_time</a:t>
            </a:r>
            <a:r>
              <a:rPr lang="en-US" sz="1800" b="1" i="1" dirty="0">
                <a:solidFill>
                  <a:sysClr val="windowText" lastClr="000000"/>
                </a:solidFill>
              </a:rPr>
              <a:t> </a:t>
            </a:r>
            <a:r>
              <a:rPr lang="en-US" sz="1800" i="1" dirty="0">
                <a:solidFill>
                  <a:sysClr val="windowText" lastClr="000000"/>
                </a:solidFill>
              </a:rPr>
              <a:t>= 1440 (keep as is)</a:t>
            </a:r>
          </a:p>
          <a:p>
            <a:pPr marL="873572" lvl="1" indent="-285750" defTabSz="914400" hangingPunct="1">
              <a:lnSpc>
                <a:spcPct val="100000"/>
              </a:lnSpc>
              <a:spcBef>
                <a:spcPts val="0"/>
              </a:spcBef>
              <a:buFont typeface="Arial" panose="020B0604020202020204" pitchFamily="34" charset="0"/>
              <a:buChar char="•"/>
            </a:pPr>
            <a:r>
              <a:rPr lang="en-US" sz="1800" b="1" i="1" dirty="0" err="1">
                <a:solidFill>
                  <a:sysClr val="windowText" lastClr="000000"/>
                </a:solidFill>
              </a:rPr>
              <a:t>initial_bus_interval</a:t>
            </a:r>
            <a:r>
              <a:rPr lang="en-US" sz="1800" b="1" i="1" dirty="0">
                <a:solidFill>
                  <a:sysClr val="windowText" lastClr="000000"/>
                </a:solidFill>
              </a:rPr>
              <a:t> </a:t>
            </a:r>
            <a:r>
              <a:rPr lang="en-US" sz="1800" i="1" dirty="0">
                <a:solidFill>
                  <a:sysClr val="windowText" lastClr="000000"/>
                </a:solidFill>
              </a:rPr>
              <a:t>= 20 (Static headway; baseline)</a:t>
            </a:r>
          </a:p>
          <a:p>
            <a:pPr marL="873572" lvl="1" indent="-285750" defTabSz="914400" hangingPunct="1">
              <a:lnSpc>
                <a:spcPct val="100000"/>
              </a:lnSpc>
              <a:spcBef>
                <a:spcPts val="0"/>
              </a:spcBef>
              <a:buFont typeface="Arial" panose="020B0604020202020204" pitchFamily="34" charset="0"/>
              <a:buChar char="•"/>
            </a:pPr>
            <a:r>
              <a:rPr lang="en-US" sz="1800" b="1" i="1" dirty="0" err="1">
                <a:solidFill>
                  <a:sysClr val="windowText" lastClr="000000"/>
                </a:solidFill>
              </a:rPr>
              <a:t>bus_capacity</a:t>
            </a:r>
            <a:r>
              <a:rPr lang="en-US" sz="1800" b="1" i="1" dirty="0">
                <a:solidFill>
                  <a:sysClr val="windowText" lastClr="000000"/>
                </a:solidFill>
              </a:rPr>
              <a:t> </a:t>
            </a:r>
            <a:r>
              <a:rPr lang="en-US" sz="1800" i="1" dirty="0">
                <a:solidFill>
                  <a:sysClr val="windowText" lastClr="000000"/>
                </a:solidFill>
              </a:rPr>
              <a:t>= 80 (keep as is for baseline)</a:t>
            </a:r>
          </a:p>
          <a:p>
            <a:pPr marL="873572" lvl="1" indent="-285750" defTabSz="914400" hangingPunct="1">
              <a:lnSpc>
                <a:spcPct val="100000"/>
              </a:lnSpc>
              <a:spcBef>
                <a:spcPts val="0"/>
              </a:spcBef>
              <a:buFont typeface="Arial" panose="020B0604020202020204" pitchFamily="34" charset="0"/>
              <a:buChar char="•"/>
            </a:pPr>
            <a:r>
              <a:rPr lang="en-US" sz="1800" b="1" i="1" dirty="0" err="1">
                <a:solidFill>
                  <a:sysClr val="windowText" lastClr="000000"/>
                </a:solidFill>
              </a:rPr>
              <a:t>stop_positions</a:t>
            </a:r>
            <a:r>
              <a:rPr lang="en-US" sz="1800" b="1" i="1" dirty="0">
                <a:solidFill>
                  <a:sysClr val="windowText" lastClr="000000"/>
                </a:solidFill>
              </a:rPr>
              <a:t> </a:t>
            </a:r>
            <a:r>
              <a:rPr lang="en-US" sz="1800" i="1" dirty="0">
                <a:solidFill>
                  <a:sysClr val="windowText" lastClr="000000"/>
                </a:solidFill>
              </a:rPr>
              <a:t>= </a:t>
            </a:r>
            <a:r>
              <a:rPr lang="en-US" sz="1800" i="1" dirty="0" err="1">
                <a:solidFill>
                  <a:sysClr val="windowText" lastClr="000000"/>
                </a:solidFill>
              </a:rPr>
              <a:t>np.arange</a:t>
            </a:r>
            <a:r>
              <a:rPr lang="en-US" sz="1800" i="1" dirty="0">
                <a:solidFill>
                  <a:sysClr val="windowText" lastClr="000000"/>
                </a:solidFill>
              </a:rPr>
              <a:t>(0, 20, 1) (keep as is)</a:t>
            </a:r>
          </a:p>
          <a:p>
            <a:pPr marL="873572" lvl="1" indent="-285750" defTabSz="914400" hangingPunct="1">
              <a:lnSpc>
                <a:spcPct val="100000"/>
              </a:lnSpc>
              <a:spcBef>
                <a:spcPts val="0"/>
              </a:spcBef>
              <a:buFont typeface="Arial" panose="020B0604020202020204" pitchFamily="34" charset="0"/>
              <a:buChar char="•"/>
            </a:pPr>
            <a:r>
              <a:rPr lang="en-US" sz="1800" b="1" i="1" dirty="0" err="1">
                <a:solidFill>
                  <a:sysClr val="windowText" lastClr="000000"/>
                </a:solidFill>
              </a:rPr>
              <a:t>passenger_arrival_rate</a:t>
            </a:r>
            <a:r>
              <a:rPr lang="en-US" sz="1800" b="1" i="1" dirty="0">
                <a:solidFill>
                  <a:sysClr val="windowText" lastClr="000000"/>
                </a:solidFill>
              </a:rPr>
              <a:t> </a:t>
            </a:r>
            <a:r>
              <a:rPr lang="en-US" sz="1800" i="1" dirty="0">
                <a:solidFill>
                  <a:sysClr val="windowText" lastClr="000000"/>
                </a:solidFill>
              </a:rPr>
              <a:t>= 5 (keep as is)</a:t>
            </a:r>
          </a:p>
          <a:p>
            <a:pPr marL="873572" lvl="1" indent="-285750" defTabSz="914400" hangingPunct="1">
              <a:lnSpc>
                <a:spcPct val="100000"/>
              </a:lnSpc>
              <a:spcBef>
                <a:spcPts val="0"/>
              </a:spcBef>
              <a:buFont typeface="Arial" panose="020B0604020202020204" pitchFamily="34" charset="0"/>
              <a:buChar char="•"/>
            </a:pPr>
            <a:r>
              <a:rPr lang="en-US" sz="1800" b="1" i="1" dirty="0" err="1">
                <a:solidFill>
                  <a:sysClr val="windowText" lastClr="000000"/>
                </a:solidFill>
              </a:rPr>
              <a:t>np.random.seed</a:t>
            </a:r>
            <a:r>
              <a:rPr lang="en-US" sz="1800" i="1" dirty="0">
                <a:solidFill>
                  <a:sysClr val="windowText" lastClr="000000"/>
                </a:solidFill>
              </a:rPr>
              <a:t>(42) (already set; do not change)</a:t>
            </a:r>
            <a:endParaRPr lang="en-US" sz="1800" dirty="0">
              <a:solidFill>
                <a:sysClr val="windowText" lastClr="000000"/>
              </a:solidFill>
            </a:endParaRPr>
          </a:p>
          <a:p>
            <a:pPr marL="285750" indent="-285750" defTabSz="914400" hangingPunct="1">
              <a:lnSpc>
                <a:spcPct val="100000"/>
              </a:lnSpc>
              <a:spcBef>
                <a:spcPts val="600"/>
              </a:spcBef>
              <a:buFont typeface="Arial" panose="020B0604020202020204" pitchFamily="34" charset="0"/>
              <a:buChar char="•"/>
            </a:pPr>
            <a:r>
              <a:rPr lang="en-US" sz="1800" b="1" dirty="0">
                <a:solidFill>
                  <a:sysClr val="windowText" lastClr="000000"/>
                </a:solidFill>
              </a:rPr>
              <a:t>Student tasks </a:t>
            </a:r>
            <a:r>
              <a:rPr lang="en-US" sz="1800" dirty="0">
                <a:solidFill>
                  <a:sysClr val="windowText" lastClr="000000"/>
                </a:solidFill>
              </a:rPr>
              <a:t>(step-by-step):</a:t>
            </a:r>
          </a:p>
          <a:p>
            <a:pPr marL="873572" lvl="1"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Restart &amp; Run All to ensure a clean state.</a:t>
            </a:r>
          </a:p>
          <a:p>
            <a:pPr marL="873572" lvl="1"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Set </a:t>
            </a:r>
            <a:r>
              <a:rPr lang="en-US" sz="1800" dirty="0" err="1">
                <a:solidFill>
                  <a:sysClr val="windowText" lastClr="000000"/>
                </a:solidFill>
              </a:rPr>
              <a:t>initial_bus_interval</a:t>
            </a:r>
            <a:r>
              <a:rPr lang="en-US" sz="1800" dirty="0">
                <a:solidFill>
                  <a:sysClr val="windowText" lastClr="000000"/>
                </a:solidFill>
              </a:rPr>
              <a:t> = 20 (leave all other defaults).</a:t>
            </a:r>
          </a:p>
          <a:p>
            <a:pPr marL="873572" lvl="1"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Run the notebook; it will output:</a:t>
            </a:r>
          </a:p>
          <a:p>
            <a:pPr marL="1461394" lvl="2" indent="-285750" defTabSz="914400" hangingPunct="1">
              <a:lnSpc>
                <a:spcPct val="100000"/>
              </a:lnSpc>
              <a:spcBef>
                <a:spcPts val="0"/>
              </a:spcBef>
              <a:buFont typeface="Arial" panose="020B0604020202020204" pitchFamily="34" charset="0"/>
              <a:buChar char="•"/>
            </a:pPr>
            <a:r>
              <a:rPr lang="en-US" sz="1800" dirty="0" err="1">
                <a:solidFill>
                  <a:sysClr val="windowText" lastClr="000000"/>
                </a:solidFill>
              </a:rPr>
              <a:t>combined_df</a:t>
            </a:r>
            <a:r>
              <a:rPr lang="en-US" sz="1800" dirty="0">
                <a:solidFill>
                  <a:sysClr val="windowText" lastClr="000000"/>
                </a:solidFill>
              </a:rPr>
              <a:t> with both modes labeled in column type = "Static" or "Smart".</a:t>
            </a:r>
          </a:p>
          <a:p>
            <a:pPr marL="1461394" lvl="2" indent="-285750" defTabSz="914400" hangingPunct="1">
              <a:lnSpc>
                <a:spcPct val="100000"/>
              </a:lnSpc>
              <a:spcBef>
                <a:spcPts val="0"/>
              </a:spcBef>
              <a:buFont typeface="Arial" panose="020B0604020202020204" pitchFamily="34" charset="0"/>
              <a:buChar char="•"/>
            </a:pPr>
            <a:r>
              <a:rPr lang="en-US" sz="1800" dirty="0" err="1">
                <a:solidFill>
                  <a:sysClr val="windowText" lastClr="000000"/>
                </a:solidFill>
              </a:rPr>
              <a:t>summary_df</a:t>
            </a:r>
            <a:r>
              <a:rPr lang="en-US" sz="1800" dirty="0">
                <a:solidFill>
                  <a:sysClr val="windowText" lastClr="000000"/>
                </a:solidFill>
              </a:rPr>
              <a:t> with average/max wait and passengers served for both modes.</a:t>
            </a:r>
          </a:p>
          <a:p>
            <a:pPr marL="1461394" lvl="2"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Boxplot, hourly line plot, and several Smart-only visuals.</a:t>
            </a:r>
          </a:p>
        </p:txBody>
      </p:sp>
    </p:spTree>
    <p:extLst>
      <p:ext uri="{BB962C8B-B14F-4D97-AF65-F5344CB8AC3E}">
        <p14:creationId xmlns:p14="http://schemas.microsoft.com/office/powerpoint/2010/main" val="8537301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F8AD24-FBF3-CF80-724F-B92D8748782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FA82E00-2CD2-3356-A4AA-2E42C39C0C62}"/>
              </a:ext>
            </a:extLst>
          </p:cNvPr>
          <p:cNvSpPr txBox="1">
            <a:spLocks noGrp="1"/>
          </p:cNvSpPr>
          <p:nvPr>
            <p:ph type="title"/>
          </p:nvPr>
        </p:nvSpPr>
        <p:spPr>
          <a:xfrm>
            <a:off x="726281" y="432621"/>
            <a:ext cx="4175657"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Simulation Design and Setup</a:t>
            </a:r>
            <a:endParaRPr sz="2400" b="1" spc="-13" dirty="0">
              <a:solidFill>
                <a:schemeClr val="bg1"/>
              </a:solidFill>
              <a:latin typeface="Aptos" panose="020B0004020202020204" pitchFamily="34" charset="0"/>
            </a:endParaRPr>
          </a:p>
        </p:txBody>
      </p:sp>
      <p:sp>
        <p:nvSpPr>
          <p:cNvPr id="4" name="Slide Number Placeholder 3">
            <a:extLst>
              <a:ext uri="{FF2B5EF4-FFF2-40B4-BE49-F238E27FC236}">
                <a16:creationId xmlns:a16="http://schemas.microsoft.com/office/drawing/2014/main" id="{C3CA0060-80DA-DC35-A2CB-5D18C349D0CF}"/>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15</a:t>
            </a:fld>
            <a:endParaRPr lang="en-AT" spc="-64" dirty="0"/>
          </a:p>
        </p:txBody>
      </p:sp>
      <p:sp>
        <p:nvSpPr>
          <p:cNvPr id="3" name="object 3">
            <a:extLst>
              <a:ext uri="{FF2B5EF4-FFF2-40B4-BE49-F238E27FC236}">
                <a16:creationId xmlns:a16="http://schemas.microsoft.com/office/drawing/2014/main" id="{C82D937B-2858-88F2-86B8-EB0EAF86A69F}"/>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3.2. </a:t>
            </a:r>
            <a:r>
              <a:rPr lang="en-US" b="1" dirty="0">
                <a:latin typeface="Aptos" panose="020B0004020202020204" pitchFamily="34" charset="0"/>
              </a:rPr>
              <a:t>Activity 1 — Static Baseline</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84C6C99A-0EEA-1710-8387-A728576E566A}"/>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8" name="object 6">
            <a:extLst>
              <a:ext uri="{FF2B5EF4-FFF2-40B4-BE49-F238E27FC236}">
                <a16:creationId xmlns:a16="http://schemas.microsoft.com/office/drawing/2014/main" id="{A7C92103-4D11-4B20-851D-8336D5333E0D}"/>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Urban Mobility and Smart Cities</a:t>
            </a:r>
            <a:endParaRPr lang="en-GB" b="1" dirty="0">
              <a:latin typeface="Aptos" panose="020B0004020202020204" pitchFamily="34" charset="0"/>
            </a:endParaRPr>
          </a:p>
        </p:txBody>
      </p:sp>
      <p:sp>
        <p:nvSpPr>
          <p:cNvPr id="9" name="Content Placeholder 2">
            <a:extLst>
              <a:ext uri="{FF2B5EF4-FFF2-40B4-BE49-F238E27FC236}">
                <a16:creationId xmlns:a16="http://schemas.microsoft.com/office/drawing/2014/main" id="{FC02CF64-5A90-7A20-CD54-4403E762ECEB}"/>
              </a:ext>
            </a:extLst>
          </p:cNvPr>
          <p:cNvSpPr txBox="1">
            <a:spLocks/>
          </p:cNvSpPr>
          <p:nvPr/>
        </p:nvSpPr>
        <p:spPr>
          <a:xfrm>
            <a:off x="726280" y="1354777"/>
            <a:ext cx="10515600" cy="4351338"/>
          </a:xfrm>
          <a:prstGeom prst="rect">
            <a:avLst/>
          </a:prstGeom>
        </p:spPr>
        <p:txBody>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285750" indent="-285750" defTabSz="914400" hangingPunct="1">
              <a:lnSpc>
                <a:spcPct val="100000"/>
              </a:lnSpc>
              <a:spcBef>
                <a:spcPts val="600"/>
              </a:spcBef>
              <a:buFont typeface="Arial" panose="020B0604020202020204" pitchFamily="34" charset="0"/>
              <a:buChar char="•"/>
            </a:pPr>
            <a:r>
              <a:rPr lang="en-US" sz="1800" b="1" dirty="0">
                <a:solidFill>
                  <a:sysClr val="windowText" lastClr="000000"/>
                </a:solidFill>
              </a:rPr>
              <a:t>What to plot / interpret (using built-ins):</a:t>
            </a:r>
          </a:p>
          <a:p>
            <a:pPr marL="873572" lvl="1"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Boxplot “Wait Time Comparison: Static vs Smart” → read the Static distribution.</a:t>
            </a:r>
          </a:p>
          <a:p>
            <a:pPr marL="873572" lvl="1"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Hourly average wait line chart (it overlays both; read the Static curve).</a:t>
            </a:r>
          </a:p>
          <a:p>
            <a:pPr marL="873572" lvl="1"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(Optional) Produce a Static-only line by re-plotting </a:t>
            </a:r>
            <a:r>
              <a:rPr lang="en-US" sz="1800" dirty="0" err="1">
                <a:solidFill>
                  <a:sysClr val="windowText" lastClr="000000"/>
                </a:solidFill>
              </a:rPr>
              <a:t>static_df</a:t>
            </a:r>
            <a:r>
              <a:rPr lang="en-US" sz="1800" dirty="0">
                <a:solidFill>
                  <a:sysClr val="windowText" lastClr="000000"/>
                </a:solidFill>
              </a:rPr>
              <a:t> if you want a clean baseline figure.</a:t>
            </a:r>
          </a:p>
          <a:p>
            <a:pPr marL="285750" indent="-285750" defTabSz="914400" hangingPunct="1">
              <a:lnSpc>
                <a:spcPct val="100000"/>
              </a:lnSpc>
              <a:spcBef>
                <a:spcPts val="600"/>
              </a:spcBef>
              <a:buFont typeface="Arial" panose="020B0604020202020204" pitchFamily="34" charset="0"/>
              <a:buChar char="•"/>
            </a:pPr>
            <a:r>
              <a:rPr lang="en-US" sz="1800" b="1" dirty="0">
                <a:solidFill>
                  <a:sysClr val="windowText" lastClr="000000"/>
                </a:solidFill>
              </a:rPr>
              <a:t>Deliverables (Baseline):</a:t>
            </a:r>
          </a:p>
          <a:p>
            <a:pPr marL="873572" lvl="1"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One KPI row labeled Static (from </a:t>
            </a:r>
            <a:r>
              <a:rPr lang="en-US" sz="1800" dirty="0" err="1">
                <a:solidFill>
                  <a:sysClr val="windowText" lastClr="000000"/>
                </a:solidFill>
              </a:rPr>
              <a:t>summary_df</a:t>
            </a:r>
            <a:r>
              <a:rPr lang="en-US" sz="1800" dirty="0">
                <a:solidFill>
                  <a:sysClr val="windowText" lastClr="000000"/>
                </a:solidFill>
              </a:rPr>
              <a:t>).</a:t>
            </a:r>
          </a:p>
          <a:p>
            <a:pPr marL="873572" lvl="1"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One figure referencing the Static baseline (either the overlay plot or a Static-only plot you generate).</a:t>
            </a:r>
          </a:p>
          <a:p>
            <a:pPr marL="873572" lvl="1"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A 1–2 sentence baseline insight (e.g., “Static yields avg wait X, max Y; peak hours show the largest spikes.”)</a:t>
            </a:r>
          </a:p>
          <a:p>
            <a:pPr marL="285750" indent="-285750" defTabSz="914400" hangingPunct="1">
              <a:lnSpc>
                <a:spcPct val="100000"/>
              </a:lnSpc>
              <a:spcBef>
                <a:spcPts val="600"/>
              </a:spcBef>
              <a:buFont typeface="Arial" panose="020B0604020202020204" pitchFamily="34" charset="0"/>
              <a:buChar char="•"/>
            </a:pPr>
            <a:r>
              <a:rPr lang="en-US" sz="1800" b="1" dirty="0">
                <a:solidFill>
                  <a:sysClr val="windowText" lastClr="000000"/>
                </a:solidFill>
              </a:rPr>
              <a:t>Important note about this notebook:</a:t>
            </a:r>
          </a:p>
          <a:p>
            <a:pPr marL="873572" lvl="1"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It automatically simulates both modes for whatever parameters you set:</a:t>
            </a:r>
          </a:p>
          <a:p>
            <a:pPr marL="1461394" lvl="2"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Static buses: </a:t>
            </a:r>
            <a:r>
              <a:rPr lang="en-US" sz="1800" dirty="0" err="1">
                <a:solidFill>
                  <a:sysClr val="windowText" lastClr="000000"/>
                </a:solidFill>
              </a:rPr>
              <a:t>bus_times_static</a:t>
            </a:r>
            <a:r>
              <a:rPr lang="en-US" sz="1800" dirty="0">
                <a:solidFill>
                  <a:sysClr val="windowText" lastClr="000000"/>
                </a:solidFill>
              </a:rPr>
              <a:t> = </a:t>
            </a:r>
            <a:r>
              <a:rPr lang="en-US" sz="1800" dirty="0" err="1">
                <a:solidFill>
                  <a:sysClr val="windowText" lastClr="000000"/>
                </a:solidFill>
              </a:rPr>
              <a:t>np.arange</a:t>
            </a:r>
            <a:r>
              <a:rPr lang="en-US" sz="1800" dirty="0">
                <a:solidFill>
                  <a:sysClr val="windowText" lastClr="000000"/>
                </a:solidFill>
              </a:rPr>
              <a:t>(0, </a:t>
            </a:r>
            <a:r>
              <a:rPr lang="en-US" sz="1800" dirty="0" err="1">
                <a:solidFill>
                  <a:sysClr val="windowText" lastClr="000000"/>
                </a:solidFill>
              </a:rPr>
              <a:t>simulation_time</a:t>
            </a:r>
            <a:r>
              <a:rPr lang="en-US" sz="1800" dirty="0">
                <a:solidFill>
                  <a:sysClr val="windowText" lastClr="000000"/>
                </a:solidFill>
              </a:rPr>
              <a:t>, </a:t>
            </a:r>
            <a:r>
              <a:rPr lang="en-US" sz="1800" dirty="0" err="1">
                <a:solidFill>
                  <a:sysClr val="windowText" lastClr="000000"/>
                </a:solidFill>
              </a:rPr>
              <a:t>initial_bus_interval</a:t>
            </a:r>
            <a:r>
              <a:rPr lang="en-US" sz="1800" dirty="0">
                <a:solidFill>
                  <a:sysClr val="windowText" lastClr="000000"/>
                </a:solidFill>
              </a:rPr>
              <a:t>)</a:t>
            </a:r>
          </a:p>
          <a:p>
            <a:pPr marL="1461394" lvl="2"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Smart buses: </a:t>
            </a:r>
            <a:r>
              <a:rPr lang="en-US" sz="1800" dirty="0" err="1">
                <a:solidFill>
                  <a:sysClr val="windowText" lastClr="000000"/>
                </a:solidFill>
              </a:rPr>
              <a:t>bus_times_smart</a:t>
            </a:r>
            <a:r>
              <a:rPr lang="en-US" sz="1800" dirty="0">
                <a:solidFill>
                  <a:sysClr val="windowText" lastClr="000000"/>
                </a:solidFill>
              </a:rPr>
              <a:t> with half interval during peak: interval = </a:t>
            </a:r>
            <a:r>
              <a:rPr lang="en-US" sz="1800" dirty="0" err="1">
                <a:solidFill>
                  <a:sysClr val="windowText" lastClr="000000"/>
                </a:solidFill>
              </a:rPr>
              <a:t>initial_bus_interval</a:t>
            </a:r>
            <a:r>
              <a:rPr lang="en-US" sz="1800" dirty="0">
                <a:solidFill>
                  <a:sysClr val="windowText" lastClr="000000"/>
                </a:solidFill>
              </a:rPr>
              <a:t>/2 if 480 &lt;= t &lt;= 1080 else </a:t>
            </a:r>
            <a:r>
              <a:rPr lang="en-US" sz="1800" dirty="0" err="1">
                <a:solidFill>
                  <a:sysClr val="windowText" lastClr="000000"/>
                </a:solidFill>
              </a:rPr>
              <a:t>initial_bus_interval</a:t>
            </a:r>
            <a:r>
              <a:rPr lang="en-US" sz="1800" dirty="0">
                <a:solidFill>
                  <a:sysClr val="windowText" lastClr="000000"/>
                </a:solidFill>
              </a:rPr>
              <a:t> (i.e., 08:00–18:00).</a:t>
            </a:r>
          </a:p>
          <a:p>
            <a:pPr marL="873572" lvl="1"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So for Activity 1, you’ll run once and read the Static results from the combined outputs.</a:t>
            </a:r>
          </a:p>
        </p:txBody>
      </p:sp>
    </p:spTree>
    <p:extLst>
      <p:ext uri="{BB962C8B-B14F-4D97-AF65-F5344CB8AC3E}">
        <p14:creationId xmlns:p14="http://schemas.microsoft.com/office/powerpoint/2010/main" val="42650421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91613E-DC1F-06F7-7E55-2DD23A0232B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7EC9D3F-C355-9D3E-20A0-27EAC2202FD2}"/>
              </a:ext>
            </a:extLst>
          </p:cNvPr>
          <p:cNvSpPr txBox="1">
            <a:spLocks noGrp="1"/>
          </p:cNvSpPr>
          <p:nvPr>
            <p:ph type="title"/>
          </p:nvPr>
        </p:nvSpPr>
        <p:spPr>
          <a:xfrm>
            <a:off x="726281" y="432621"/>
            <a:ext cx="4175657"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Simulation Design and Setup</a:t>
            </a:r>
            <a:endParaRPr sz="2400" b="1" spc="-13" dirty="0">
              <a:solidFill>
                <a:schemeClr val="bg1"/>
              </a:solidFill>
              <a:latin typeface="Aptos" panose="020B0004020202020204" pitchFamily="34" charset="0"/>
            </a:endParaRPr>
          </a:p>
        </p:txBody>
      </p:sp>
      <p:sp>
        <p:nvSpPr>
          <p:cNvPr id="4" name="Slide Number Placeholder 3">
            <a:extLst>
              <a:ext uri="{FF2B5EF4-FFF2-40B4-BE49-F238E27FC236}">
                <a16:creationId xmlns:a16="http://schemas.microsoft.com/office/drawing/2014/main" id="{5268DD09-697E-8250-1993-252981DACEE0}"/>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16</a:t>
            </a:fld>
            <a:endParaRPr lang="en-AT" spc="-64" dirty="0"/>
          </a:p>
        </p:txBody>
      </p:sp>
      <p:sp>
        <p:nvSpPr>
          <p:cNvPr id="3" name="object 3">
            <a:extLst>
              <a:ext uri="{FF2B5EF4-FFF2-40B4-BE49-F238E27FC236}">
                <a16:creationId xmlns:a16="http://schemas.microsoft.com/office/drawing/2014/main" id="{ECF42D80-0C93-B6FE-857A-3D5DBEE584A7}"/>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3.3. </a:t>
            </a:r>
            <a:r>
              <a:rPr lang="en-US" b="1" dirty="0">
                <a:latin typeface="Aptos" panose="020B0004020202020204" pitchFamily="34" charset="0"/>
              </a:rPr>
              <a:t>Activity 2 — Smart Headway Policy</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59DAE3CF-8C52-62AA-2887-9DB31D029498}"/>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8" name="object 6">
            <a:extLst>
              <a:ext uri="{FF2B5EF4-FFF2-40B4-BE49-F238E27FC236}">
                <a16:creationId xmlns:a16="http://schemas.microsoft.com/office/drawing/2014/main" id="{0CBAC44E-B9F3-9D81-3317-A6ADEEAEDD59}"/>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Urban Mobility and Smart Cities</a:t>
            </a:r>
            <a:endParaRPr lang="en-GB" b="1" dirty="0">
              <a:latin typeface="Aptos" panose="020B0004020202020204" pitchFamily="34" charset="0"/>
            </a:endParaRPr>
          </a:p>
        </p:txBody>
      </p:sp>
      <p:sp>
        <p:nvSpPr>
          <p:cNvPr id="9" name="Content Placeholder 2">
            <a:extLst>
              <a:ext uri="{FF2B5EF4-FFF2-40B4-BE49-F238E27FC236}">
                <a16:creationId xmlns:a16="http://schemas.microsoft.com/office/drawing/2014/main" id="{E92831B4-2DEA-4B76-95D9-07283EF94C55}"/>
              </a:ext>
            </a:extLst>
          </p:cNvPr>
          <p:cNvSpPr txBox="1">
            <a:spLocks/>
          </p:cNvSpPr>
          <p:nvPr/>
        </p:nvSpPr>
        <p:spPr>
          <a:xfrm>
            <a:off x="726280" y="1354777"/>
            <a:ext cx="10515600" cy="4351338"/>
          </a:xfrm>
          <a:prstGeom prst="rect">
            <a:avLst/>
          </a:prstGeom>
        </p:spPr>
        <p:txBody>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285750" indent="-285750" defTabSz="914400" hangingPunct="1">
              <a:lnSpc>
                <a:spcPct val="100000"/>
              </a:lnSpc>
              <a:spcBef>
                <a:spcPts val="600"/>
              </a:spcBef>
              <a:buFont typeface="Arial" panose="020B0604020202020204" pitchFamily="34" charset="0"/>
              <a:buChar char="•"/>
            </a:pPr>
            <a:r>
              <a:rPr lang="en-US" sz="1800" b="1" dirty="0"/>
              <a:t>Objective:</a:t>
            </a:r>
            <a:r>
              <a:rPr lang="en-US" sz="1800" dirty="0"/>
              <a:t> Test a simple smart policy (denser service in peak, relaxed off-peak) against the static baseline.</a:t>
            </a:r>
            <a:endParaRPr lang="en-US" sz="1800" dirty="0">
              <a:solidFill>
                <a:sysClr val="windowText" lastClr="000000"/>
              </a:solidFill>
            </a:endParaRPr>
          </a:p>
          <a:p>
            <a:pPr marL="285750" indent="-285750" defTabSz="914400" hangingPunct="1">
              <a:lnSpc>
                <a:spcPct val="100000"/>
              </a:lnSpc>
              <a:spcBef>
                <a:spcPts val="600"/>
              </a:spcBef>
              <a:buFont typeface="Arial" panose="020B0604020202020204" pitchFamily="34" charset="0"/>
              <a:buChar char="•"/>
            </a:pPr>
            <a:r>
              <a:rPr lang="en-US" sz="1800" b="1" dirty="0">
                <a:solidFill>
                  <a:sysClr val="windowText" lastClr="000000"/>
                </a:solidFill>
              </a:rPr>
              <a:t>Parameters to set (in the same Parameters cell):</a:t>
            </a:r>
          </a:p>
          <a:p>
            <a:pPr marL="873572" lvl="1"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Do not change </a:t>
            </a:r>
            <a:r>
              <a:rPr lang="en-US" sz="1800" dirty="0" err="1">
                <a:solidFill>
                  <a:sysClr val="windowText" lastClr="000000"/>
                </a:solidFill>
              </a:rPr>
              <a:t>initial_bus_interval</a:t>
            </a:r>
            <a:r>
              <a:rPr lang="en-US" sz="1800" dirty="0">
                <a:solidFill>
                  <a:sysClr val="windowText" lastClr="000000"/>
                </a:solidFill>
              </a:rPr>
              <a:t> (keep it at 20 so Smart peak becomes 10 automatically).</a:t>
            </a:r>
          </a:p>
          <a:p>
            <a:pPr marL="873572" lvl="1"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Keep </a:t>
            </a:r>
            <a:r>
              <a:rPr lang="en-US" sz="1800" dirty="0" err="1">
                <a:solidFill>
                  <a:sysClr val="windowText" lastClr="000000"/>
                </a:solidFill>
              </a:rPr>
              <a:t>bus_capacity</a:t>
            </a:r>
            <a:r>
              <a:rPr lang="en-US" sz="1800" dirty="0">
                <a:solidFill>
                  <a:sysClr val="windowText" lastClr="000000"/>
                </a:solidFill>
              </a:rPr>
              <a:t>, </a:t>
            </a:r>
            <a:r>
              <a:rPr lang="en-US" sz="1800" dirty="0" err="1">
                <a:solidFill>
                  <a:sysClr val="windowText" lastClr="000000"/>
                </a:solidFill>
              </a:rPr>
              <a:t>passenger_arrival_rate</a:t>
            </a:r>
            <a:r>
              <a:rPr lang="en-US" sz="1800" dirty="0">
                <a:solidFill>
                  <a:sysClr val="windowText" lastClr="000000"/>
                </a:solidFill>
              </a:rPr>
              <a:t>, and the seed unchanged for a fair A/B.</a:t>
            </a:r>
          </a:p>
          <a:p>
            <a:pPr marL="285750" indent="-285750" defTabSz="914400" hangingPunct="1">
              <a:lnSpc>
                <a:spcPct val="100000"/>
              </a:lnSpc>
              <a:spcBef>
                <a:spcPts val="600"/>
              </a:spcBef>
              <a:buFont typeface="Arial" panose="020B0604020202020204" pitchFamily="34" charset="0"/>
              <a:buChar char="•"/>
            </a:pPr>
            <a:r>
              <a:rPr lang="en-US" sz="1800" b="1" dirty="0">
                <a:solidFill>
                  <a:sysClr val="windowText" lastClr="000000"/>
                </a:solidFill>
              </a:rPr>
              <a:t>What the notebook does for Smart:</a:t>
            </a:r>
          </a:p>
          <a:p>
            <a:pPr marL="873572" lvl="1"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Creates </a:t>
            </a:r>
            <a:r>
              <a:rPr lang="en-US" sz="1800" dirty="0" err="1">
                <a:solidFill>
                  <a:sysClr val="windowText" lastClr="000000"/>
                </a:solidFill>
              </a:rPr>
              <a:t>bus_times_smart</a:t>
            </a:r>
            <a:r>
              <a:rPr lang="en-US" sz="1800" dirty="0">
                <a:solidFill>
                  <a:sysClr val="windowText" lastClr="000000"/>
                </a:solidFill>
              </a:rPr>
              <a:t> where 08:00–18:00 (480–1080 minutes) uses </a:t>
            </a:r>
            <a:r>
              <a:rPr lang="en-US" sz="1800" dirty="0" err="1">
                <a:solidFill>
                  <a:sysClr val="windowText" lastClr="000000"/>
                </a:solidFill>
              </a:rPr>
              <a:t>initial_bus_interval</a:t>
            </a:r>
            <a:r>
              <a:rPr lang="en-US" sz="1800" dirty="0">
                <a:solidFill>
                  <a:sysClr val="windowText" lastClr="000000"/>
                </a:solidFill>
              </a:rPr>
              <a:t> / 2.</a:t>
            </a:r>
          </a:p>
          <a:p>
            <a:pPr marL="873572" lvl="1"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Runs simulate(</a:t>
            </a:r>
            <a:r>
              <a:rPr lang="en-US" sz="1800" dirty="0" err="1">
                <a:solidFill>
                  <a:sysClr val="windowText" lastClr="000000"/>
                </a:solidFill>
              </a:rPr>
              <a:t>bus_times_smart</a:t>
            </a:r>
            <a:r>
              <a:rPr lang="en-US" sz="1800" dirty="0">
                <a:solidFill>
                  <a:sysClr val="windowText" lastClr="000000"/>
                </a:solidFill>
              </a:rPr>
              <a:t>, "Smart") and merges with Static into </a:t>
            </a:r>
            <a:r>
              <a:rPr lang="en-US" sz="1800" dirty="0" err="1">
                <a:solidFill>
                  <a:sysClr val="windowText" lastClr="000000"/>
                </a:solidFill>
              </a:rPr>
              <a:t>combined_df</a:t>
            </a:r>
            <a:r>
              <a:rPr lang="en-US" sz="1800" dirty="0">
                <a:solidFill>
                  <a:sysClr val="windowText" lastClr="000000"/>
                </a:solidFill>
              </a:rPr>
              <a:t>.</a:t>
            </a:r>
          </a:p>
          <a:p>
            <a:pPr marL="285750" indent="-285750" defTabSz="914400" hangingPunct="1">
              <a:lnSpc>
                <a:spcPct val="100000"/>
              </a:lnSpc>
              <a:spcBef>
                <a:spcPts val="600"/>
              </a:spcBef>
              <a:buFont typeface="Arial" panose="020B0604020202020204" pitchFamily="34" charset="0"/>
              <a:buChar char="•"/>
            </a:pPr>
            <a:r>
              <a:rPr lang="en-US" sz="1800" b="1" dirty="0">
                <a:solidFill>
                  <a:sysClr val="windowText" lastClr="000000"/>
                </a:solidFill>
              </a:rPr>
              <a:t>Student tasks (step-by-step):</a:t>
            </a:r>
          </a:p>
          <a:p>
            <a:pPr marL="873572" lvl="1"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With the same parameters as Activity 1, Run All (or just the simulation and plotting cells).</a:t>
            </a:r>
          </a:p>
          <a:p>
            <a:pPr marL="873572" lvl="1"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Use the built-in outputs to compare Smart vs Static:</a:t>
            </a:r>
          </a:p>
          <a:p>
            <a:pPr marL="1461394" lvl="2" indent="-285750" defTabSz="914400" hangingPunct="1">
              <a:lnSpc>
                <a:spcPct val="100000"/>
              </a:lnSpc>
              <a:spcBef>
                <a:spcPts val="0"/>
              </a:spcBef>
              <a:buFont typeface="Arial" panose="020B0604020202020204" pitchFamily="34" charset="0"/>
              <a:buChar char="•"/>
            </a:pPr>
            <a:r>
              <a:rPr lang="en-US" sz="1800" dirty="0" err="1">
                <a:solidFill>
                  <a:sysClr val="windowText" lastClr="000000"/>
                </a:solidFill>
              </a:rPr>
              <a:t>summary_df</a:t>
            </a:r>
            <a:r>
              <a:rPr lang="en-US" sz="1800" dirty="0">
                <a:solidFill>
                  <a:sysClr val="windowText" lastClr="000000"/>
                </a:solidFill>
              </a:rPr>
              <a:t> for Avg/Max Wait and Passengers Served by mode.</a:t>
            </a:r>
          </a:p>
          <a:p>
            <a:pPr marL="1461394" lvl="2"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The hourly average wait overlay (both modes).</a:t>
            </a:r>
          </a:p>
          <a:p>
            <a:pPr marL="1461394" lvl="2"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The boxplot overlay (both modes).</a:t>
            </a:r>
          </a:p>
          <a:p>
            <a:pPr marL="1461394" lvl="2"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Smart-only visuals (hourly avg wait, passenger load per bus, per-stop volumes, Smart wait-time heatmap).</a:t>
            </a:r>
          </a:p>
          <a:p>
            <a:pPr marL="873572" lvl="1"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Equity check: Identify worst-performing stops under Smart (from the Smart heatmap), and compare qualitatively to Static.</a:t>
            </a:r>
          </a:p>
        </p:txBody>
      </p:sp>
    </p:spTree>
    <p:extLst>
      <p:ext uri="{BB962C8B-B14F-4D97-AF65-F5344CB8AC3E}">
        <p14:creationId xmlns:p14="http://schemas.microsoft.com/office/powerpoint/2010/main" val="15836060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036D9-E45F-9DFC-3E40-C4386A63412C}"/>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7C63A83-CA4E-D5F6-A7A5-E969BBF2A9D1}"/>
              </a:ext>
            </a:extLst>
          </p:cNvPr>
          <p:cNvSpPr txBox="1">
            <a:spLocks noGrp="1"/>
          </p:cNvSpPr>
          <p:nvPr>
            <p:ph type="title"/>
          </p:nvPr>
        </p:nvSpPr>
        <p:spPr>
          <a:xfrm>
            <a:off x="726281" y="432621"/>
            <a:ext cx="4175657"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Simulation Design and Setup</a:t>
            </a:r>
            <a:endParaRPr sz="2400" b="1" spc="-13" dirty="0">
              <a:solidFill>
                <a:schemeClr val="bg1"/>
              </a:solidFill>
              <a:latin typeface="Aptos" panose="020B0004020202020204" pitchFamily="34" charset="0"/>
            </a:endParaRPr>
          </a:p>
        </p:txBody>
      </p:sp>
      <p:sp>
        <p:nvSpPr>
          <p:cNvPr id="4" name="Slide Number Placeholder 3">
            <a:extLst>
              <a:ext uri="{FF2B5EF4-FFF2-40B4-BE49-F238E27FC236}">
                <a16:creationId xmlns:a16="http://schemas.microsoft.com/office/drawing/2014/main" id="{6BDB11D2-5F57-F72A-3777-FA020FF8A80F}"/>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17</a:t>
            </a:fld>
            <a:endParaRPr lang="en-AT" spc="-64" dirty="0"/>
          </a:p>
        </p:txBody>
      </p:sp>
      <p:sp>
        <p:nvSpPr>
          <p:cNvPr id="3" name="object 3">
            <a:extLst>
              <a:ext uri="{FF2B5EF4-FFF2-40B4-BE49-F238E27FC236}">
                <a16:creationId xmlns:a16="http://schemas.microsoft.com/office/drawing/2014/main" id="{6557FB70-32F5-6653-E686-3CA6CAEF729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3.3. </a:t>
            </a:r>
            <a:r>
              <a:rPr lang="en-US" b="1" dirty="0">
                <a:latin typeface="Aptos" panose="020B0004020202020204" pitchFamily="34" charset="0"/>
              </a:rPr>
              <a:t>Activity 2 — Smart Headway Policy</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45DB794D-217A-7E8D-4368-E217AFEF1D3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8" name="object 6">
            <a:extLst>
              <a:ext uri="{FF2B5EF4-FFF2-40B4-BE49-F238E27FC236}">
                <a16:creationId xmlns:a16="http://schemas.microsoft.com/office/drawing/2014/main" id="{1CA92709-379E-2B61-E15F-614017E09FE8}"/>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Urban Mobility and Smart Cities</a:t>
            </a:r>
            <a:endParaRPr lang="en-GB" b="1" dirty="0">
              <a:latin typeface="Aptos" panose="020B0004020202020204" pitchFamily="34" charset="0"/>
            </a:endParaRPr>
          </a:p>
        </p:txBody>
      </p:sp>
      <p:sp>
        <p:nvSpPr>
          <p:cNvPr id="9" name="Content Placeholder 2">
            <a:extLst>
              <a:ext uri="{FF2B5EF4-FFF2-40B4-BE49-F238E27FC236}">
                <a16:creationId xmlns:a16="http://schemas.microsoft.com/office/drawing/2014/main" id="{87E951D8-3FDD-964D-5BD6-05FF592B9626}"/>
              </a:ext>
            </a:extLst>
          </p:cNvPr>
          <p:cNvSpPr txBox="1">
            <a:spLocks/>
          </p:cNvSpPr>
          <p:nvPr/>
        </p:nvSpPr>
        <p:spPr>
          <a:xfrm>
            <a:off x="726280" y="1354776"/>
            <a:ext cx="10515600" cy="4963099"/>
          </a:xfrm>
          <a:prstGeom prst="rect">
            <a:avLst/>
          </a:prstGeom>
        </p:spPr>
        <p:txBody>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285750" indent="-285750" defTabSz="914400" hangingPunct="1">
              <a:lnSpc>
                <a:spcPct val="100000"/>
              </a:lnSpc>
              <a:spcBef>
                <a:spcPts val="600"/>
              </a:spcBef>
              <a:buFont typeface="Arial" panose="020B0604020202020204" pitchFamily="34" charset="0"/>
              <a:buChar char="•"/>
            </a:pPr>
            <a:r>
              <a:rPr lang="en-US" sz="1600" b="1" dirty="0">
                <a:solidFill>
                  <a:sysClr val="windowText" lastClr="000000"/>
                </a:solidFill>
                <a:latin typeface="Aptos" panose="020B0004020202020204" pitchFamily="34" charset="0"/>
              </a:rPr>
              <a:t>What to plot / interpret:</a:t>
            </a:r>
          </a:p>
          <a:p>
            <a:pPr marL="873572" lvl="1" indent="-285750" defTabSz="914400" hangingPunct="1">
              <a:lnSpc>
                <a:spcPct val="100000"/>
              </a:lnSpc>
              <a:spcBef>
                <a:spcPts val="0"/>
              </a:spcBef>
              <a:buFont typeface="Arial" panose="020B0604020202020204" pitchFamily="34" charset="0"/>
              <a:buChar char="•"/>
            </a:pPr>
            <a:r>
              <a:rPr lang="en-US" sz="1600" dirty="0">
                <a:solidFill>
                  <a:sysClr val="windowText" lastClr="000000"/>
                </a:solidFill>
                <a:latin typeface="Aptos" panose="020B0004020202020204" pitchFamily="34" charset="0"/>
              </a:rPr>
              <a:t>Hourly average wait (overlay): Smart vs Static on the same axes (already produced).</a:t>
            </a:r>
          </a:p>
          <a:p>
            <a:pPr marL="873572" lvl="1" indent="-285750" defTabSz="914400" hangingPunct="1">
              <a:lnSpc>
                <a:spcPct val="100000"/>
              </a:lnSpc>
              <a:spcBef>
                <a:spcPts val="0"/>
              </a:spcBef>
              <a:buFont typeface="Arial" panose="020B0604020202020204" pitchFamily="34" charset="0"/>
              <a:buChar char="•"/>
            </a:pPr>
            <a:r>
              <a:rPr lang="en-US" sz="1600" dirty="0">
                <a:solidFill>
                  <a:sysClr val="windowText" lastClr="000000"/>
                </a:solidFill>
                <a:latin typeface="Aptos" panose="020B0004020202020204" pitchFamily="34" charset="0"/>
              </a:rPr>
              <a:t>Boxplot overlay: distributional comparison.</a:t>
            </a:r>
          </a:p>
          <a:p>
            <a:pPr marL="873572" lvl="1" indent="-285750" defTabSz="914400" hangingPunct="1">
              <a:lnSpc>
                <a:spcPct val="100000"/>
              </a:lnSpc>
              <a:spcBef>
                <a:spcPts val="0"/>
              </a:spcBef>
              <a:buFont typeface="Arial" panose="020B0604020202020204" pitchFamily="34" charset="0"/>
              <a:buChar char="•"/>
            </a:pPr>
            <a:r>
              <a:rPr lang="en-US" sz="1600" dirty="0">
                <a:solidFill>
                  <a:sysClr val="windowText" lastClr="000000"/>
                </a:solidFill>
                <a:latin typeface="Aptos" panose="020B0004020202020204" pitchFamily="34" charset="0"/>
              </a:rPr>
              <a:t>Delta heatmap or table (optional code above): where Smart improved/worsened by stop.</a:t>
            </a:r>
          </a:p>
          <a:p>
            <a:pPr marL="873572" lvl="1" indent="-285750" defTabSz="914400" hangingPunct="1">
              <a:lnSpc>
                <a:spcPct val="100000"/>
              </a:lnSpc>
              <a:spcBef>
                <a:spcPts val="0"/>
              </a:spcBef>
              <a:buFont typeface="Arial" panose="020B0604020202020204" pitchFamily="34" charset="0"/>
              <a:buChar char="•"/>
            </a:pPr>
            <a:r>
              <a:rPr lang="en-US" sz="1600" dirty="0">
                <a:solidFill>
                  <a:sysClr val="windowText" lastClr="000000"/>
                </a:solidFill>
                <a:latin typeface="Aptos" panose="020B0004020202020204" pitchFamily="34" charset="0"/>
              </a:rPr>
              <a:t>Quote KPIs from </a:t>
            </a:r>
            <a:r>
              <a:rPr lang="en-US" sz="1600" dirty="0" err="1">
                <a:solidFill>
                  <a:sysClr val="windowText" lastClr="000000"/>
                </a:solidFill>
                <a:latin typeface="Aptos" panose="020B0004020202020204" pitchFamily="34" charset="0"/>
              </a:rPr>
              <a:t>summary_df</a:t>
            </a:r>
            <a:r>
              <a:rPr lang="en-US" sz="1600" dirty="0">
                <a:solidFill>
                  <a:sysClr val="windowText" lastClr="000000"/>
                </a:solidFill>
                <a:latin typeface="Aptos" panose="020B0004020202020204" pitchFamily="34" charset="0"/>
              </a:rPr>
              <a:t> for both modes and compute/mention the deltas.</a:t>
            </a:r>
          </a:p>
          <a:p>
            <a:pPr marL="285750" indent="-285750" defTabSz="914400" hangingPunct="1">
              <a:lnSpc>
                <a:spcPct val="100000"/>
              </a:lnSpc>
              <a:spcBef>
                <a:spcPts val="600"/>
              </a:spcBef>
              <a:buFont typeface="Arial" panose="020B0604020202020204" pitchFamily="34" charset="0"/>
              <a:buChar char="•"/>
            </a:pPr>
            <a:r>
              <a:rPr lang="en-US" sz="1600" b="1" dirty="0">
                <a:solidFill>
                  <a:sysClr val="windowText" lastClr="000000"/>
                </a:solidFill>
                <a:latin typeface="Aptos" panose="020B0004020202020204" pitchFamily="34" charset="0"/>
              </a:rPr>
              <a:t>Deliverables (Policy):</a:t>
            </a:r>
          </a:p>
          <a:p>
            <a:pPr marL="873572" lvl="1" indent="-285750" defTabSz="914400" hangingPunct="1">
              <a:lnSpc>
                <a:spcPct val="100000"/>
              </a:lnSpc>
              <a:spcBef>
                <a:spcPts val="0"/>
              </a:spcBef>
              <a:buFont typeface="Arial" panose="020B0604020202020204" pitchFamily="34" charset="0"/>
              <a:buChar char="•"/>
            </a:pPr>
            <a:r>
              <a:rPr lang="en-US" sz="1600" dirty="0">
                <a:solidFill>
                  <a:sysClr val="windowText" lastClr="000000"/>
                </a:solidFill>
                <a:latin typeface="Aptos" panose="020B0004020202020204" pitchFamily="34" charset="0"/>
              </a:rPr>
              <a:t>Overlay figure(s) (hourly average wait and/or boxplot).</a:t>
            </a:r>
          </a:p>
          <a:p>
            <a:pPr marL="873572" lvl="1" indent="-285750" defTabSz="914400" hangingPunct="1">
              <a:lnSpc>
                <a:spcPct val="100000"/>
              </a:lnSpc>
              <a:spcBef>
                <a:spcPts val="0"/>
              </a:spcBef>
              <a:buFont typeface="Arial" panose="020B0604020202020204" pitchFamily="34" charset="0"/>
              <a:buChar char="•"/>
            </a:pPr>
            <a:r>
              <a:rPr lang="en-US" sz="1600" dirty="0">
                <a:solidFill>
                  <a:sysClr val="windowText" lastClr="000000"/>
                </a:solidFill>
                <a:latin typeface="Aptos" panose="020B0004020202020204" pitchFamily="34" charset="0"/>
              </a:rPr>
              <a:t>A brief equity note (e.g., “worst 10% stops improved by …; a few low-demand stops see neutral/slightly worse waits”).</a:t>
            </a:r>
          </a:p>
          <a:p>
            <a:pPr marL="873572" lvl="1" indent="-285750" defTabSz="914400" hangingPunct="1">
              <a:lnSpc>
                <a:spcPct val="100000"/>
              </a:lnSpc>
              <a:spcBef>
                <a:spcPts val="0"/>
              </a:spcBef>
              <a:buFont typeface="Arial" panose="020B0604020202020204" pitchFamily="34" charset="0"/>
              <a:buChar char="•"/>
            </a:pPr>
            <a:r>
              <a:rPr lang="en-US" sz="1600" dirty="0">
                <a:solidFill>
                  <a:sysClr val="windowText" lastClr="000000"/>
                </a:solidFill>
                <a:latin typeface="Aptos" panose="020B0004020202020204" pitchFamily="34" charset="0"/>
              </a:rPr>
              <a:t>A three-bullet takeaway:</a:t>
            </a:r>
          </a:p>
          <a:p>
            <a:pPr marL="1461394" lvl="2" indent="-285750" defTabSz="914400" hangingPunct="1">
              <a:lnSpc>
                <a:spcPct val="100000"/>
              </a:lnSpc>
              <a:spcBef>
                <a:spcPts val="0"/>
              </a:spcBef>
              <a:buFont typeface="Arial" panose="020B0604020202020204" pitchFamily="34" charset="0"/>
              <a:buChar char="•"/>
            </a:pPr>
            <a:r>
              <a:rPr lang="en-US" sz="1600" dirty="0">
                <a:solidFill>
                  <a:sysClr val="windowText" lastClr="000000"/>
                </a:solidFill>
                <a:latin typeface="Aptos" panose="020B0004020202020204" pitchFamily="34" charset="0"/>
              </a:rPr>
              <a:t>What changed (quantify KPI deltas).</a:t>
            </a:r>
          </a:p>
          <a:p>
            <a:pPr marL="1461394" lvl="2" indent="-285750" defTabSz="914400" hangingPunct="1">
              <a:lnSpc>
                <a:spcPct val="100000"/>
              </a:lnSpc>
              <a:spcBef>
                <a:spcPts val="0"/>
              </a:spcBef>
              <a:buFont typeface="Arial" panose="020B0604020202020204" pitchFamily="34" charset="0"/>
              <a:buChar char="•"/>
            </a:pPr>
            <a:r>
              <a:rPr lang="en-US" sz="1600" dirty="0">
                <a:solidFill>
                  <a:sysClr val="windowText" lastClr="000000"/>
                </a:solidFill>
                <a:latin typeface="Aptos" panose="020B0004020202020204" pitchFamily="34" charset="0"/>
              </a:rPr>
              <a:t>Why it changed (link to halved peak headway).</a:t>
            </a:r>
          </a:p>
          <a:p>
            <a:pPr marL="1461394" lvl="2" indent="-285750" defTabSz="914400" hangingPunct="1">
              <a:lnSpc>
                <a:spcPct val="100000"/>
              </a:lnSpc>
              <a:spcBef>
                <a:spcPts val="0"/>
              </a:spcBef>
              <a:buFont typeface="Arial" panose="020B0604020202020204" pitchFamily="34" charset="0"/>
              <a:buChar char="•"/>
            </a:pPr>
            <a:r>
              <a:rPr lang="en-US" sz="1600" dirty="0">
                <a:solidFill>
                  <a:sysClr val="windowText" lastClr="000000"/>
                </a:solidFill>
                <a:latin typeface="Aptos" panose="020B0004020202020204" pitchFamily="34" charset="0"/>
              </a:rPr>
              <a:t>Who benefited/was harmed (stops/time windows).</a:t>
            </a:r>
          </a:p>
          <a:p>
            <a:pPr marL="285750" indent="-285750" defTabSz="914400" hangingPunct="1">
              <a:lnSpc>
                <a:spcPct val="100000"/>
              </a:lnSpc>
              <a:spcBef>
                <a:spcPts val="600"/>
              </a:spcBef>
              <a:buFont typeface="Arial" panose="020B0604020202020204" pitchFamily="34" charset="0"/>
              <a:buChar char="•"/>
            </a:pPr>
            <a:r>
              <a:rPr lang="en-US" sz="1600" b="1" dirty="0">
                <a:latin typeface="Aptos" panose="020B0004020202020204" pitchFamily="34" charset="0"/>
              </a:rPr>
              <a:t>Compare results across:</a:t>
            </a:r>
          </a:p>
          <a:p>
            <a:pPr marL="873572" lvl="1" indent="-285750" hangingPunct="1">
              <a:lnSpc>
                <a:spcPct val="100000"/>
              </a:lnSpc>
              <a:spcBef>
                <a:spcPts val="0"/>
              </a:spcBef>
              <a:buFont typeface="Arial" panose="020B0604020202020204" pitchFamily="34" charset="0"/>
              <a:buChar char="•"/>
            </a:pPr>
            <a:r>
              <a:rPr lang="en-US" sz="1600" dirty="0">
                <a:latin typeface="Aptos" panose="020B0004020202020204" pitchFamily="34" charset="0"/>
              </a:rPr>
              <a:t>Wait time distribution</a:t>
            </a:r>
          </a:p>
          <a:p>
            <a:pPr marL="873572" lvl="1" indent="-285750" hangingPunct="1">
              <a:lnSpc>
                <a:spcPct val="100000"/>
              </a:lnSpc>
              <a:spcBef>
                <a:spcPts val="0"/>
              </a:spcBef>
              <a:buFont typeface="Arial" panose="020B0604020202020204" pitchFamily="34" charset="0"/>
              <a:buChar char="•"/>
            </a:pPr>
            <a:r>
              <a:rPr lang="en-US" sz="1600" dirty="0">
                <a:latin typeface="Aptos" panose="020B0004020202020204" pitchFamily="34" charset="0"/>
              </a:rPr>
              <a:t>Passenger load per bus</a:t>
            </a:r>
          </a:p>
          <a:p>
            <a:pPr marL="873572" lvl="1" indent="-285750" hangingPunct="1">
              <a:lnSpc>
                <a:spcPct val="100000"/>
              </a:lnSpc>
              <a:spcBef>
                <a:spcPts val="0"/>
              </a:spcBef>
              <a:buFont typeface="Arial" panose="020B0604020202020204" pitchFamily="34" charset="0"/>
              <a:buChar char="•"/>
            </a:pPr>
            <a:r>
              <a:rPr lang="en-US" sz="1600" dirty="0">
                <a:latin typeface="Aptos" panose="020B0004020202020204" pitchFamily="34" charset="0"/>
              </a:rPr>
              <a:t>Stop-wise boarding and delays</a:t>
            </a:r>
          </a:p>
          <a:p>
            <a:pPr marL="889900" lvl="1" indent="-285750" defTabSz="1175644" hangingPunct="1">
              <a:lnSpc>
                <a:spcPct val="100000"/>
              </a:lnSpc>
              <a:spcBef>
                <a:spcPts val="129"/>
              </a:spcBef>
              <a:buFont typeface="Arial" panose="020B0604020202020204" pitchFamily="34" charset="0"/>
              <a:buChar char="•"/>
            </a:pPr>
            <a:r>
              <a:rPr lang="en-US" sz="1600" dirty="0">
                <a:solidFill>
                  <a:sysClr val="windowText" lastClr="000000"/>
                </a:solidFill>
                <a:latin typeface="Aptos" panose="020B0004020202020204" pitchFamily="34" charset="0"/>
                <a:cs typeface="Arial"/>
              </a:rPr>
              <a:t>Which scheduling type performs better under peak loads?</a:t>
            </a:r>
          </a:p>
          <a:p>
            <a:pPr marL="889900" lvl="1" indent="-285750" defTabSz="1175644" hangingPunct="1">
              <a:lnSpc>
                <a:spcPct val="100000"/>
              </a:lnSpc>
              <a:spcBef>
                <a:spcPts val="129"/>
              </a:spcBef>
              <a:buFont typeface="Arial" panose="020B0604020202020204" pitchFamily="34" charset="0"/>
              <a:buChar char="•"/>
            </a:pPr>
            <a:r>
              <a:rPr lang="en-US" sz="1600" dirty="0">
                <a:solidFill>
                  <a:sysClr val="windowText" lastClr="000000"/>
                </a:solidFill>
                <a:latin typeface="Aptos" panose="020B0004020202020204" pitchFamily="34" charset="0"/>
                <a:cs typeface="Arial"/>
              </a:rPr>
              <a:t>Is the smart system always superior?</a:t>
            </a:r>
            <a:endParaRPr lang="en-US" sz="1600" dirty="0">
              <a:latin typeface="Aptos" panose="020B0004020202020204" pitchFamily="34" charset="0"/>
            </a:endParaRPr>
          </a:p>
        </p:txBody>
      </p:sp>
    </p:spTree>
    <p:extLst>
      <p:ext uri="{BB962C8B-B14F-4D97-AF65-F5344CB8AC3E}">
        <p14:creationId xmlns:p14="http://schemas.microsoft.com/office/powerpoint/2010/main" val="38708325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3E5CC-BE2C-CBAD-B906-F0383B5A616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1422A18-1EA3-9A8B-3F89-554F48337B4C}"/>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04:</a:t>
            </a:r>
          </a:p>
          <a:p>
            <a:pPr algn="ctr"/>
            <a:r>
              <a:rPr lang="en-US" sz="3200" b="1" dirty="0">
                <a:solidFill>
                  <a:schemeClr val="bg1"/>
                </a:solidFill>
              </a:rPr>
              <a:t>Challenges &amp; Opportunities</a:t>
            </a:r>
          </a:p>
        </p:txBody>
      </p:sp>
      <p:sp>
        <p:nvSpPr>
          <p:cNvPr id="5" name="Slide Number Placeholder 4">
            <a:extLst>
              <a:ext uri="{FF2B5EF4-FFF2-40B4-BE49-F238E27FC236}">
                <a16:creationId xmlns:a16="http://schemas.microsoft.com/office/drawing/2014/main" id="{344AD06C-DC3D-6926-DB5F-14D9AD92BC68}"/>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18</a:t>
            </a:fld>
            <a:endParaRPr lang="en-AT" spc="-64" dirty="0"/>
          </a:p>
        </p:txBody>
      </p:sp>
      <p:sp>
        <p:nvSpPr>
          <p:cNvPr id="2" name="object 6">
            <a:extLst>
              <a:ext uri="{FF2B5EF4-FFF2-40B4-BE49-F238E27FC236}">
                <a16:creationId xmlns:a16="http://schemas.microsoft.com/office/drawing/2014/main" id="{CFC4B734-6F37-55CE-2250-BD787A8C706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4" name="object 6">
            <a:extLst>
              <a:ext uri="{FF2B5EF4-FFF2-40B4-BE49-F238E27FC236}">
                <a16:creationId xmlns:a16="http://schemas.microsoft.com/office/drawing/2014/main" id="{E7DA7393-E394-0034-0ACE-6828E19578A6}"/>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Urban Mobility and Smart Cities</a:t>
            </a:r>
            <a:endParaRPr lang="en-GB" b="1" dirty="0">
              <a:latin typeface="Aptos" panose="020B0004020202020204" pitchFamily="34" charset="0"/>
            </a:endParaRPr>
          </a:p>
        </p:txBody>
      </p:sp>
    </p:spTree>
    <p:extLst>
      <p:ext uri="{BB962C8B-B14F-4D97-AF65-F5344CB8AC3E}">
        <p14:creationId xmlns:p14="http://schemas.microsoft.com/office/powerpoint/2010/main" val="2505951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0A01C4-EEFA-8B6F-AE53-3668D901AFE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7D54DC0-9C3A-60BE-B1FA-930B79AC9769}"/>
              </a:ext>
            </a:extLst>
          </p:cNvPr>
          <p:cNvSpPr txBox="1">
            <a:spLocks noGrp="1"/>
          </p:cNvSpPr>
          <p:nvPr>
            <p:ph type="title"/>
          </p:nvPr>
        </p:nvSpPr>
        <p:spPr>
          <a:xfrm>
            <a:off x="726282" y="432621"/>
            <a:ext cx="4529006" cy="385820"/>
          </a:xfrm>
          <a:prstGeom prst="rect">
            <a:avLst/>
          </a:prstGeom>
          <a:solidFill>
            <a:srgbClr val="FD001F"/>
          </a:solidFill>
        </p:spPr>
        <p:txBody>
          <a:bodyPr vert="horz" wrap="square" lIns="0" tIns="16329" rIns="0" bIns="0" rtlCol="0">
            <a:spAutoFit/>
          </a:bodyPr>
          <a:lstStyle/>
          <a:p>
            <a:pPr marL="57150" algn="l"/>
            <a:r>
              <a:rPr lang="en-US" sz="2400" b="1" dirty="0">
                <a:solidFill>
                  <a:schemeClr val="bg1"/>
                </a:solidFill>
              </a:rPr>
              <a:t>4. Challenges &amp; Opportunities</a:t>
            </a:r>
          </a:p>
        </p:txBody>
      </p:sp>
      <p:sp>
        <p:nvSpPr>
          <p:cNvPr id="3" name="object 3">
            <a:extLst>
              <a:ext uri="{FF2B5EF4-FFF2-40B4-BE49-F238E27FC236}">
                <a16:creationId xmlns:a16="http://schemas.microsoft.com/office/drawing/2014/main" id="{2A3D93BC-9930-3DA9-AFCD-05B1E98C206A}"/>
              </a:ext>
            </a:extLst>
          </p:cNvPr>
          <p:cNvSpPr txBox="1"/>
          <p:nvPr/>
        </p:nvSpPr>
        <p:spPr>
          <a:xfrm>
            <a:off x="726280" y="1345980"/>
            <a:ext cx="9693859" cy="570486"/>
          </a:xfrm>
          <a:prstGeom prst="rect">
            <a:avLst/>
          </a:prstGeom>
        </p:spPr>
        <p:txBody>
          <a:bodyPr vert="horz" wrap="square" lIns="0" tIns="16329" rIns="0" bIns="0" rtlCol="0">
            <a:spAutoFit/>
          </a:bodyPr>
          <a:lstStyle/>
          <a:p>
            <a:pPr marL="302078" indent="-285750" defTabSz="1175644" hangingPunct="1">
              <a:lnSpc>
                <a:spcPct val="100000"/>
              </a:lnSpc>
              <a:spcBef>
                <a:spcPts val="600"/>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Implementing smart mobility systems in public transport comes with several real-world hurdles:</a:t>
            </a:r>
            <a:endParaRPr lang="en-GB" dirty="0">
              <a:solidFill>
                <a:sysClr val="windowText" lastClr="000000"/>
              </a:solidFill>
              <a:latin typeface="Aptos" panose="020B0004020202020204" pitchFamily="34" charset="0"/>
              <a:cs typeface="Arial"/>
            </a:endParaRPr>
          </a:p>
        </p:txBody>
      </p:sp>
      <p:sp>
        <p:nvSpPr>
          <p:cNvPr id="4" name="object 3">
            <a:extLst>
              <a:ext uri="{FF2B5EF4-FFF2-40B4-BE49-F238E27FC236}">
                <a16:creationId xmlns:a16="http://schemas.microsoft.com/office/drawing/2014/main" id="{20AB5B22-60D9-49AE-966D-1A0F1CE84B47}"/>
              </a:ext>
            </a:extLst>
          </p:cNvPr>
          <p:cNvSpPr txBox="1"/>
          <p:nvPr/>
        </p:nvSpPr>
        <p:spPr>
          <a:xfrm>
            <a:off x="1021378" y="1998753"/>
            <a:ext cx="10149241" cy="2740311"/>
          </a:xfrm>
          <a:prstGeom prst="rect">
            <a:avLst/>
          </a:prstGeom>
        </p:spPr>
        <p:txBody>
          <a:bodyPr vert="horz" wrap="square" lIns="0" tIns="16329" rIns="0" bIns="0" rtlCol="0">
            <a:spAutoFit/>
          </a:bodyPr>
          <a:lstStyle/>
          <a:p>
            <a:pPr marL="302078" indent="-285750" defTabSz="1175644" hangingPunct="1">
              <a:lnSpc>
                <a:spcPct val="100000"/>
              </a:lnSpc>
              <a:spcBef>
                <a:spcPts val="600"/>
              </a:spcBef>
              <a:buFont typeface="Arial" panose="020B0604020202020204" pitchFamily="34" charset="0"/>
              <a:buChar char="•"/>
            </a:pPr>
            <a:r>
              <a:rPr lang="en-US" sz="1800" b="1" dirty="0">
                <a:solidFill>
                  <a:sysClr val="windowText" lastClr="000000"/>
                </a:solidFill>
                <a:latin typeface="Aptos" panose="020B0004020202020204" pitchFamily="34" charset="0"/>
                <a:cs typeface="Arial"/>
              </a:rPr>
              <a:t>Cost &amp; Investment: </a:t>
            </a:r>
            <a:r>
              <a:rPr lang="en-US" sz="1800" dirty="0">
                <a:solidFill>
                  <a:sysClr val="windowText" lastClr="000000"/>
                </a:solidFill>
                <a:latin typeface="Aptos" panose="020B0004020202020204" pitchFamily="34" charset="0"/>
                <a:cs typeface="Arial"/>
              </a:rPr>
              <a:t>Upfront cost for deploying IoT devices (e.g., GPS, sensors), communication infrastructure, and control centers is high. Public agencies may lack capital or face procurement delays.</a:t>
            </a:r>
          </a:p>
          <a:p>
            <a:pPr marL="302078" indent="-285750" defTabSz="1175644" hangingPunct="1">
              <a:lnSpc>
                <a:spcPct val="100000"/>
              </a:lnSpc>
              <a:spcBef>
                <a:spcPts val="600"/>
              </a:spcBef>
              <a:buFont typeface="Arial" panose="020B0604020202020204" pitchFamily="34" charset="0"/>
              <a:buChar char="•"/>
            </a:pPr>
            <a:r>
              <a:rPr lang="en-US" sz="1800" b="1" dirty="0">
                <a:solidFill>
                  <a:sysClr val="windowText" lastClr="000000"/>
                </a:solidFill>
                <a:latin typeface="Aptos" panose="020B0004020202020204" pitchFamily="34" charset="0"/>
                <a:cs typeface="Arial"/>
              </a:rPr>
              <a:t>Data Privacy: </a:t>
            </a:r>
            <a:r>
              <a:rPr lang="en-US" sz="1800" dirty="0">
                <a:solidFill>
                  <a:sysClr val="windowText" lastClr="000000"/>
                </a:solidFill>
                <a:latin typeface="Aptos" panose="020B0004020202020204" pitchFamily="34" charset="0"/>
                <a:cs typeface="Arial"/>
              </a:rPr>
              <a:t>Collecting location data and travel behavior raises concerns about user privacy. Strong policies and anonymization mechanisms are needed to build public trust.</a:t>
            </a:r>
          </a:p>
          <a:p>
            <a:pPr marL="302078" indent="-285750" defTabSz="1175644" hangingPunct="1">
              <a:lnSpc>
                <a:spcPct val="100000"/>
              </a:lnSpc>
              <a:spcBef>
                <a:spcPts val="600"/>
              </a:spcBef>
              <a:buFont typeface="Arial" panose="020B0604020202020204" pitchFamily="34" charset="0"/>
              <a:buChar char="•"/>
            </a:pPr>
            <a:r>
              <a:rPr lang="en-US" sz="1800" b="1" dirty="0">
                <a:solidFill>
                  <a:sysClr val="windowText" lastClr="000000"/>
                </a:solidFill>
                <a:latin typeface="Aptos" panose="020B0004020202020204" pitchFamily="34" charset="0"/>
                <a:cs typeface="Arial"/>
              </a:rPr>
              <a:t>System Integration: </a:t>
            </a:r>
            <a:r>
              <a:rPr lang="en-US" sz="1800" dirty="0">
                <a:solidFill>
                  <a:sysClr val="windowText" lastClr="000000"/>
                </a:solidFill>
                <a:latin typeface="Aptos" panose="020B0004020202020204" pitchFamily="34" charset="0"/>
                <a:cs typeface="Arial"/>
              </a:rPr>
              <a:t>Legacy transit systems may not be compatible with modern APIs or cloud systems, requiring costly upgrades or middleware development.</a:t>
            </a:r>
          </a:p>
          <a:p>
            <a:pPr marL="302078" indent="-285750" defTabSz="1175644" hangingPunct="1">
              <a:lnSpc>
                <a:spcPct val="100000"/>
              </a:lnSpc>
              <a:spcBef>
                <a:spcPts val="600"/>
              </a:spcBef>
              <a:buFont typeface="Arial" panose="020B0604020202020204" pitchFamily="34" charset="0"/>
              <a:buChar char="•"/>
            </a:pPr>
            <a:r>
              <a:rPr lang="en-US" sz="1800" b="1" dirty="0">
                <a:solidFill>
                  <a:sysClr val="windowText" lastClr="000000"/>
                </a:solidFill>
                <a:latin typeface="Aptos" panose="020B0004020202020204" pitchFamily="34" charset="0"/>
                <a:cs typeface="Arial"/>
              </a:rPr>
              <a:t>Human &amp; Institutional Resistance: </a:t>
            </a:r>
            <a:r>
              <a:rPr lang="en-US" sz="1800" dirty="0">
                <a:solidFill>
                  <a:sysClr val="windowText" lastClr="000000"/>
                </a:solidFill>
                <a:latin typeface="Aptos" panose="020B0004020202020204" pitchFamily="34" charset="0"/>
                <a:cs typeface="Arial"/>
              </a:rPr>
              <a:t>Operators and staff may resist automation and data-centric decision-making. Institutional silos (e.g., transport authority vs IT department) can slow progress.</a:t>
            </a:r>
            <a:endParaRPr lang="en-GB" dirty="0">
              <a:solidFill>
                <a:sysClr val="windowText" lastClr="000000"/>
              </a:solidFill>
              <a:latin typeface="Aptos" panose="020B0004020202020204" pitchFamily="34" charset="0"/>
              <a:cs typeface="Arial"/>
            </a:endParaRPr>
          </a:p>
        </p:txBody>
      </p:sp>
      <p:sp>
        <p:nvSpPr>
          <p:cNvPr id="5" name="Slide Number Placeholder 4">
            <a:extLst>
              <a:ext uri="{FF2B5EF4-FFF2-40B4-BE49-F238E27FC236}">
                <a16:creationId xmlns:a16="http://schemas.microsoft.com/office/drawing/2014/main" id="{B24499E1-7AD8-93BE-D79A-A49C7A37F10F}"/>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19</a:t>
            </a:fld>
            <a:endParaRPr lang="en-AT" spc="-64" dirty="0"/>
          </a:p>
        </p:txBody>
      </p:sp>
      <p:sp>
        <p:nvSpPr>
          <p:cNvPr id="6" name="object 6">
            <a:extLst>
              <a:ext uri="{FF2B5EF4-FFF2-40B4-BE49-F238E27FC236}">
                <a16:creationId xmlns:a16="http://schemas.microsoft.com/office/drawing/2014/main" id="{994806DA-262C-028A-CB10-9F2DD0A97ACB}"/>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7" name="object 6">
            <a:extLst>
              <a:ext uri="{FF2B5EF4-FFF2-40B4-BE49-F238E27FC236}">
                <a16:creationId xmlns:a16="http://schemas.microsoft.com/office/drawing/2014/main" id="{DEA49680-8B98-B1E9-0537-450DEAF68EEA}"/>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Urban Mobility and Smart Cities</a:t>
            </a:r>
            <a:endParaRPr lang="en-GB" b="1" dirty="0">
              <a:latin typeface="Aptos" panose="020B0004020202020204" pitchFamily="34" charset="0"/>
            </a:endParaRPr>
          </a:p>
        </p:txBody>
      </p:sp>
      <p:sp>
        <p:nvSpPr>
          <p:cNvPr id="8" name="object 3">
            <a:extLst>
              <a:ext uri="{FF2B5EF4-FFF2-40B4-BE49-F238E27FC236}">
                <a16:creationId xmlns:a16="http://schemas.microsoft.com/office/drawing/2014/main" id="{14F70B42-58FD-AF69-3F32-C65AADF534AE}"/>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4.1. </a:t>
            </a:r>
            <a:r>
              <a:rPr lang="en-GB" b="1" dirty="0">
                <a:solidFill>
                  <a:schemeClr val="tx1"/>
                </a:solidFill>
                <a:latin typeface="Aptos" panose="020B0004020202020204" pitchFamily="34" charset="0"/>
              </a:rPr>
              <a:t>Implementation Challenges</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11058217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0F007-2ACF-0A3F-38E4-0B805780B12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EE80303-BC56-1629-13FB-1F0CAFA32896}"/>
              </a:ext>
            </a:extLst>
          </p:cNvPr>
          <p:cNvSpPr txBox="1">
            <a:spLocks noGrp="1"/>
          </p:cNvSpPr>
          <p:nvPr>
            <p:ph type="title"/>
          </p:nvPr>
        </p:nvSpPr>
        <p:spPr>
          <a:xfrm>
            <a:off x="726282" y="432621"/>
            <a:ext cx="4515021" cy="385820"/>
          </a:xfrm>
          <a:prstGeom prst="rect">
            <a:avLst/>
          </a:prstGeom>
          <a:solidFill>
            <a:srgbClr val="FD001F"/>
          </a:solidFill>
        </p:spPr>
        <p:txBody>
          <a:bodyPr vert="horz" wrap="square" lIns="0" tIns="16329" rIns="0" bIns="0" rtlCol="0">
            <a:spAutoFit/>
          </a:bodyPr>
          <a:lstStyle/>
          <a:p>
            <a:pPr marL="22043" algn="ctr">
              <a:spcBef>
                <a:spcPts val="129"/>
              </a:spcBef>
            </a:pPr>
            <a:r>
              <a:rPr lang="en-US" sz="2400" b="1" dirty="0">
                <a:solidFill>
                  <a:schemeClr val="bg1"/>
                </a:solidFill>
              </a:rPr>
              <a:t>4. Challenges &amp; Opportunities</a:t>
            </a:r>
            <a:endParaRPr sz="2400" b="1" spc="-13" dirty="0">
              <a:solidFill>
                <a:schemeClr val="bg1"/>
              </a:solidFill>
              <a:latin typeface="Aptos" panose="020B0004020202020204" pitchFamily="34" charset="0"/>
            </a:endParaRPr>
          </a:p>
        </p:txBody>
      </p:sp>
      <p:sp>
        <p:nvSpPr>
          <p:cNvPr id="3" name="object 3">
            <a:extLst>
              <a:ext uri="{FF2B5EF4-FFF2-40B4-BE49-F238E27FC236}">
                <a16:creationId xmlns:a16="http://schemas.microsoft.com/office/drawing/2014/main" id="{BA3AC850-0D8A-7A59-3BB6-96C9E87C6949}"/>
              </a:ext>
            </a:extLst>
          </p:cNvPr>
          <p:cNvSpPr txBox="1"/>
          <p:nvPr/>
        </p:nvSpPr>
        <p:spPr>
          <a:xfrm>
            <a:off x="726280" y="1354777"/>
            <a:ext cx="9693859" cy="293487"/>
          </a:xfrm>
          <a:prstGeom prst="rect">
            <a:avLst/>
          </a:prstGeom>
        </p:spPr>
        <p:txBody>
          <a:bodyPr vert="horz" wrap="square" lIns="0" tIns="16329" rIns="0" bIns="0" rtlCol="0">
            <a:spAutoFit/>
          </a:bodyPr>
          <a:lstStyle/>
          <a:p>
            <a:pPr marL="302078" indent="-285750" defTabSz="1175644" hangingPunct="1">
              <a:lnSpc>
                <a:spcPct val="100000"/>
              </a:lnSpc>
              <a:spcBef>
                <a:spcPts val="600"/>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While challenges exist, smart mobility opens numerous opportunities for innovation and equity:</a:t>
            </a:r>
            <a:endParaRPr lang="en-GB" dirty="0">
              <a:solidFill>
                <a:sysClr val="windowText" lastClr="000000"/>
              </a:solidFill>
              <a:latin typeface="Aptos" panose="020B0004020202020204" pitchFamily="34" charset="0"/>
              <a:cs typeface="Arial"/>
            </a:endParaRPr>
          </a:p>
        </p:txBody>
      </p:sp>
      <p:sp>
        <p:nvSpPr>
          <p:cNvPr id="4" name="object 3">
            <a:extLst>
              <a:ext uri="{FF2B5EF4-FFF2-40B4-BE49-F238E27FC236}">
                <a16:creationId xmlns:a16="http://schemas.microsoft.com/office/drawing/2014/main" id="{D11A02A0-A31B-3165-B026-77BCBD84F9C5}"/>
              </a:ext>
            </a:extLst>
          </p:cNvPr>
          <p:cNvSpPr txBox="1"/>
          <p:nvPr/>
        </p:nvSpPr>
        <p:spPr>
          <a:xfrm>
            <a:off x="1030598" y="1823487"/>
            <a:ext cx="10149241" cy="2817255"/>
          </a:xfrm>
          <a:prstGeom prst="rect">
            <a:avLst/>
          </a:prstGeom>
        </p:spPr>
        <p:txBody>
          <a:bodyPr vert="horz" wrap="square" lIns="0" tIns="16329" rIns="0" bIns="0" rtlCol="0">
            <a:spAutoFit/>
          </a:bodyPr>
          <a:lstStyle/>
          <a:p>
            <a:pPr marL="302078" indent="-285750" defTabSz="1175644" hangingPunct="1">
              <a:lnSpc>
                <a:spcPct val="100000"/>
              </a:lnSpc>
              <a:spcBef>
                <a:spcPts val="600"/>
              </a:spcBef>
              <a:buFont typeface="Arial" panose="020B0604020202020204" pitchFamily="34" charset="0"/>
              <a:buChar char="•"/>
            </a:pPr>
            <a:r>
              <a:rPr lang="en-US" sz="1800" b="1" dirty="0">
                <a:solidFill>
                  <a:sysClr val="windowText" lastClr="000000"/>
                </a:solidFill>
                <a:latin typeface="Aptos" panose="020B0004020202020204" pitchFamily="34" charset="0"/>
                <a:cs typeface="Arial"/>
              </a:rPr>
              <a:t>Operational Optimization: </a:t>
            </a:r>
            <a:r>
              <a:rPr lang="en-US" sz="1800" dirty="0">
                <a:solidFill>
                  <a:sysClr val="windowText" lastClr="000000"/>
                </a:solidFill>
                <a:latin typeface="Aptos" panose="020B0004020202020204" pitchFamily="34" charset="0"/>
                <a:cs typeface="Arial"/>
              </a:rPr>
              <a:t>Better scheduling, route planning, and fleet management reduce fuel costs and labor inefficiencies.</a:t>
            </a:r>
          </a:p>
          <a:p>
            <a:pPr marL="302078" indent="-285750" defTabSz="1175644" hangingPunct="1">
              <a:lnSpc>
                <a:spcPct val="100000"/>
              </a:lnSpc>
              <a:spcBef>
                <a:spcPts val="600"/>
              </a:spcBef>
              <a:buFont typeface="Arial" panose="020B0604020202020204" pitchFamily="34" charset="0"/>
              <a:buChar char="•"/>
            </a:pPr>
            <a:r>
              <a:rPr lang="en-US" sz="1800" b="1" dirty="0">
                <a:solidFill>
                  <a:sysClr val="windowText" lastClr="000000"/>
                </a:solidFill>
                <a:latin typeface="Aptos" panose="020B0004020202020204" pitchFamily="34" charset="0"/>
                <a:cs typeface="Arial"/>
              </a:rPr>
              <a:t>Equity &amp; Accessibility: </a:t>
            </a:r>
            <a:r>
              <a:rPr lang="en-US" sz="1800" dirty="0">
                <a:solidFill>
                  <a:sysClr val="windowText" lastClr="000000"/>
                </a:solidFill>
                <a:latin typeface="Aptos" panose="020B0004020202020204" pitchFamily="34" charset="0"/>
                <a:cs typeface="Arial"/>
              </a:rPr>
              <a:t>Real-time updates, accessible routing, and on-demand services help marginalized and low-mobility users.</a:t>
            </a:r>
          </a:p>
          <a:p>
            <a:pPr marL="302078" indent="-285750" defTabSz="1175644" hangingPunct="1">
              <a:lnSpc>
                <a:spcPct val="100000"/>
              </a:lnSpc>
              <a:spcBef>
                <a:spcPts val="600"/>
              </a:spcBef>
              <a:buFont typeface="Arial" panose="020B0604020202020204" pitchFamily="34" charset="0"/>
              <a:buChar char="•"/>
            </a:pPr>
            <a:r>
              <a:rPr lang="en-US" sz="1800" b="1" dirty="0">
                <a:solidFill>
                  <a:sysClr val="windowText" lastClr="000000"/>
                </a:solidFill>
                <a:latin typeface="Aptos" panose="020B0004020202020204" pitchFamily="34" charset="0"/>
                <a:cs typeface="Arial"/>
              </a:rPr>
              <a:t>Environmental Benefits: </a:t>
            </a:r>
            <a:r>
              <a:rPr lang="en-US" sz="1800" dirty="0">
                <a:solidFill>
                  <a:sysClr val="windowText" lastClr="000000"/>
                </a:solidFill>
                <a:latin typeface="Aptos" panose="020B0004020202020204" pitchFamily="34" charset="0"/>
                <a:cs typeface="Arial"/>
              </a:rPr>
              <a:t>Optimized operations and reduced congestion contribute to emission reductions and urban sustainability goals.</a:t>
            </a:r>
          </a:p>
          <a:p>
            <a:pPr marL="302078" indent="-285750" defTabSz="1175644" hangingPunct="1">
              <a:lnSpc>
                <a:spcPct val="100000"/>
              </a:lnSpc>
              <a:spcBef>
                <a:spcPts val="600"/>
              </a:spcBef>
              <a:buFont typeface="Arial" panose="020B0604020202020204" pitchFamily="34" charset="0"/>
              <a:buChar char="•"/>
            </a:pPr>
            <a:r>
              <a:rPr lang="en-US" sz="1800" b="1" dirty="0">
                <a:solidFill>
                  <a:sysClr val="windowText" lastClr="000000"/>
                </a:solidFill>
                <a:latin typeface="Aptos" panose="020B0004020202020204" pitchFamily="34" charset="0"/>
                <a:cs typeface="Arial"/>
              </a:rPr>
              <a:t>Data-Driven Planning: </a:t>
            </a:r>
            <a:r>
              <a:rPr lang="en-US" sz="1800" dirty="0">
                <a:solidFill>
                  <a:sysClr val="windowText" lastClr="000000"/>
                </a:solidFill>
                <a:latin typeface="Aptos" panose="020B0004020202020204" pitchFamily="34" charset="0"/>
                <a:cs typeface="Arial"/>
              </a:rPr>
              <a:t>Rich travel data enables long-term urban and transport planning, demand forecasting, and resilience modeling.</a:t>
            </a:r>
          </a:p>
          <a:p>
            <a:pPr marL="302078" indent="-285750" defTabSz="1175644" hangingPunct="1">
              <a:lnSpc>
                <a:spcPct val="100000"/>
              </a:lnSpc>
              <a:spcBef>
                <a:spcPts val="600"/>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Successful Examples:</a:t>
            </a:r>
            <a:endParaRPr lang="en-GB" dirty="0">
              <a:solidFill>
                <a:sysClr val="windowText" lastClr="000000"/>
              </a:solidFill>
              <a:latin typeface="Aptos" panose="020B0004020202020204" pitchFamily="34" charset="0"/>
              <a:cs typeface="Arial"/>
            </a:endParaRPr>
          </a:p>
        </p:txBody>
      </p:sp>
      <p:sp>
        <p:nvSpPr>
          <p:cNvPr id="5" name="Slide Number Placeholder 4">
            <a:extLst>
              <a:ext uri="{FF2B5EF4-FFF2-40B4-BE49-F238E27FC236}">
                <a16:creationId xmlns:a16="http://schemas.microsoft.com/office/drawing/2014/main" id="{36538D31-C265-D131-BEDB-CCCF8BEDB32A}"/>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20</a:t>
            </a:fld>
            <a:endParaRPr lang="en-AT" spc="-64" dirty="0"/>
          </a:p>
        </p:txBody>
      </p:sp>
      <p:sp>
        <p:nvSpPr>
          <p:cNvPr id="6" name="object 3">
            <a:extLst>
              <a:ext uri="{FF2B5EF4-FFF2-40B4-BE49-F238E27FC236}">
                <a16:creationId xmlns:a16="http://schemas.microsoft.com/office/drawing/2014/main" id="{EFF53A0A-F74F-F1E6-55AD-864763EEA571}"/>
              </a:ext>
            </a:extLst>
          </p:cNvPr>
          <p:cNvSpPr txBox="1"/>
          <p:nvPr/>
        </p:nvSpPr>
        <p:spPr>
          <a:xfrm>
            <a:off x="1476760" y="4824805"/>
            <a:ext cx="9693859" cy="924429"/>
          </a:xfrm>
          <a:prstGeom prst="rect">
            <a:avLst/>
          </a:prstGeom>
        </p:spPr>
        <p:txBody>
          <a:bodyPr vert="horz" wrap="square" lIns="0" tIns="16329" rIns="0" bIns="0" rtlCol="0">
            <a:spAutoFit/>
          </a:bodyPr>
          <a:lstStyle/>
          <a:p>
            <a:pPr marL="302078" indent="-285750" defTabSz="1175644" hangingPunct="1">
              <a:lnSpc>
                <a:spcPct val="100000"/>
              </a:lnSpc>
              <a:spcBef>
                <a:spcPts val="600"/>
              </a:spcBef>
              <a:buFont typeface="Wingdings" panose="05000000000000000000" pitchFamily="2" charset="2"/>
              <a:buChar char="§"/>
            </a:pPr>
            <a:r>
              <a:rPr lang="en-US" sz="1800" dirty="0">
                <a:solidFill>
                  <a:sysClr val="windowText" lastClr="000000"/>
                </a:solidFill>
                <a:latin typeface="Aptos" panose="020B0004020202020204" pitchFamily="34" charset="0"/>
                <a:cs typeface="Arial"/>
              </a:rPr>
              <a:t>Helsinki's Whim app: Combines taxis, buses, bikes, and car rentals in a single platform.</a:t>
            </a:r>
          </a:p>
          <a:p>
            <a:pPr marL="302078" indent="-285750" defTabSz="1175644" hangingPunct="1">
              <a:lnSpc>
                <a:spcPct val="100000"/>
              </a:lnSpc>
              <a:spcBef>
                <a:spcPts val="600"/>
              </a:spcBef>
              <a:buFont typeface="Wingdings" panose="05000000000000000000" pitchFamily="2" charset="2"/>
              <a:buChar char="§"/>
            </a:pPr>
            <a:r>
              <a:rPr lang="en-US" sz="1800" dirty="0">
                <a:solidFill>
                  <a:sysClr val="windowText" lastClr="000000"/>
                </a:solidFill>
                <a:latin typeface="Aptos" panose="020B0004020202020204" pitchFamily="34" charset="0"/>
                <a:cs typeface="Arial"/>
              </a:rPr>
              <a:t>Singapore's Smart Bus System: Uses real-time data to manage headways and optimize fleet usage.</a:t>
            </a:r>
            <a:endParaRPr lang="en-GB" dirty="0">
              <a:solidFill>
                <a:sysClr val="windowText" lastClr="000000"/>
              </a:solidFill>
              <a:latin typeface="Aptos" panose="020B0004020202020204" pitchFamily="34" charset="0"/>
              <a:cs typeface="Arial"/>
            </a:endParaRPr>
          </a:p>
        </p:txBody>
      </p:sp>
      <p:sp>
        <p:nvSpPr>
          <p:cNvPr id="7" name="object 6">
            <a:extLst>
              <a:ext uri="{FF2B5EF4-FFF2-40B4-BE49-F238E27FC236}">
                <a16:creationId xmlns:a16="http://schemas.microsoft.com/office/drawing/2014/main" id="{13DA7928-4504-E127-27FE-E7198C21F35B}"/>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8" name="object 6">
            <a:extLst>
              <a:ext uri="{FF2B5EF4-FFF2-40B4-BE49-F238E27FC236}">
                <a16:creationId xmlns:a16="http://schemas.microsoft.com/office/drawing/2014/main" id="{C0390065-77B4-6130-F957-A536E8B20A33}"/>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Urban Mobility and Smart Cities</a:t>
            </a:r>
            <a:endParaRPr lang="en-GB" b="1" dirty="0">
              <a:latin typeface="Aptos" panose="020B0004020202020204" pitchFamily="34" charset="0"/>
            </a:endParaRPr>
          </a:p>
        </p:txBody>
      </p:sp>
      <p:sp>
        <p:nvSpPr>
          <p:cNvPr id="9" name="object 3">
            <a:extLst>
              <a:ext uri="{FF2B5EF4-FFF2-40B4-BE49-F238E27FC236}">
                <a16:creationId xmlns:a16="http://schemas.microsoft.com/office/drawing/2014/main" id="{36432D84-FEEA-D9A3-5DE1-96BE40738BEE}"/>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4.2. </a:t>
            </a:r>
            <a:r>
              <a:rPr lang="en-GB" b="1" dirty="0">
                <a:solidFill>
                  <a:schemeClr val="tx1"/>
                </a:solidFill>
                <a:latin typeface="Aptos" panose="020B0004020202020204" pitchFamily="34" charset="0"/>
              </a:rPr>
              <a:t>Opportunities in Smart Mobility</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9029965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25BA64-FFCA-856B-D706-77DBA38F8F4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BBF9BCC9-6544-BC67-B6BF-CE3B35325528}"/>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05:</a:t>
            </a:r>
          </a:p>
          <a:p>
            <a:pPr algn="ctr"/>
            <a:r>
              <a:rPr lang="en-US" sz="3200" b="1" dirty="0">
                <a:solidFill>
                  <a:schemeClr val="bg1"/>
                </a:solidFill>
              </a:rPr>
              <a:t>Homework Assignment</a:t>
            </a:r>
          </a:p>
        </p:txBody>
      </p:sp>
      <p:sp>
        <p:nvSpPr>
          <p:cNvPr id="5" name="Slide Number Placeholder 4">
            <a:extLst>
              <a:ext uri="{FF2B5EF4-FFF2-40B4-BE49-F238E27FC236}">
                <a16:creationId xmlns:a16="http://schemas.microsoft.com/office/drawing/2014/main" id="{39216618-07FB-0971-CC9D-CBB9F8952684}"/>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21</a:t>
            </a:fld>
            <a:endParaRPr lang="en-AT" spc="-64" dirty="0"/>
          </a:p>
        </p:txBody>
      </p:sp>
      <p:sp>
        <p:nvSpPr>
          <p:cNvPr id="2" name="object 6">
            <a:extLst>
              <a:ext uri="{FF2B5EF4-FFF2-40B4-BE49-F238E27FC236}">
                <a16:creationId xmlns:a16="http://schemas.microsoft.com/office/drawing/2014/main" id="{8634B8A2-80DE-B6DC-5BCE-DD5143A47C7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4" name="object 6">
            <a:extLst>
              <a:ext uri="{FF2B5EF4-FFF2-40B4-BE49-F238E27FC236}">
                <a16:creationId xmlns:a16="http://schemas.microsoft.com/office/drawing/2014/main" id="{D898B4DC-98FE-6C4D-A210-F36066D6ABAD}"/>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Urban Mobility and Smart Cities</a:t>
            </a:r>
            <a:endParaRPr lang="en-GB" b="1" dirty="0">
              <a:latin typeface="Aptos" panose="020B0004020202020204" pitchFamily="34" charset="0"/>
            </a:endParaRPr>
          </a:p>
        </p:txBody>
      </p:sp>
    </p:spTree>
    <p:extLst>
      <p:ext uri="{BB962C8B-B14F-4D97-AF65-F5344CB8AC3E}">
        <p14:creationId xmlns:p14="http://schemas.microsoft.com/office/powerpoint/2010/main" val="11376567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34485E-4915-BB1D-5E2F-5D435854C2A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0581B7B-6A7C-29F7-9DF1-2B6E15CC37BE}"/>
              </a:ext>
            </a:extLst>
          </p:cNvPr>
          <p:cNvSpPr txBox="1">
            <a:spLocks noGrp="1"/>
          </p:cNvSpPr>
          <p:nvPr>
            <p:ph type="title"/>
          </p:nvPr>
        </p:nvSpPr>
        <p:spPr>
          <a:xfrm>
            <a:off x="726281" y="432621"/>
            <a:ext cx="3383805"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4. </a:t>
            </a:r>
            <a:r>
              <a:rPr lang="en-US" sz="2400" b="1" dirty="0">
                <a:solidFill>
                  <a:schemeClr val="bg1"/>
                </a:solidFill>
              </a:rPr>
              <a:t>Homework Assignment</a:t>
            </a:r>
            <a:endParaRPr sz="2400" b="1" spc="-13" dirty="0">
              <a:solidFill>
                <a:schemeClr val="bg1"/>
              </a:solidFill>
              <a:latin typeface="Aptos" panose="020B0004020202020204" pitchFamily="34" charset="0"/>
            </a:endParaRPr>
          </a:p>
        </p:txBody>
      </p:sp>
      <p:sp>
        <p:nvSpPr>
          <p:cNvPr id="4" name="Slide Number Placeholder 3">
            <a:extLst>
              <a:ext uri="{FF2B5EF4-FFF2-40B4-BE49-F238E27FC236}">
                <a16:creationId xmlns:a16="http://schemas.microsoft.com/office/drawing/2014/main" id="{BA1E7905-72B6-A1F6-4287-55E8A4550464}"/>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22</a:t>
            </a:fld>
            <a:endParaRPr lang="en-AT" spc="-64" dirty="0"/>
          </a:p>
        </p:txBody>
      </p:sp>
      <p:sp>
        <p:nvSpPr>
          <p:cNvPr id="3" name="object 3">
            <a:extLst>
              <a:ext uri="{FF2B5EF4-FFF2-40B4-BE49-F238E27FC236}">
                <a16:creationId xmlns:a16="http://schemas.microsoft.com/office/drawing/2014/main" id="{DEC7A08B-503C-50EB-998E-BBA476653A86}"/>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4.1. </a:t>
            </a:r>
            <a:r>
              <a:rPr lang="en-US" b="1" dirty="0">
                <a:latin typeface="Aptos" panose="020B0004020202020204" pitchFamily="34" charset="0"/>
              </a:rPr>
              <a:t>Homework: “Tune &amp; Test Route R12” (Individual or Pairs)</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877F2EC9-D846-F5FE-EEEB-961D3BD36BC8}"/>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8" name="object 6">
            <a:extLst>
              <a:ext uri="{FF2B5EF4-FFF2-40B4-BE49-F238E27FC236}">
                <a16:creationId xmlns:a16="http://schemas.microsoft.com/office/drawing/2014/main" id="{94AE9DC1-F875-84E9-8C5A-B7DECF01CBA1}"/>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Urban Mobility and Smart Cities</a:t>
            </a:r>
            <a:endParaRPr lang="en-GB" b="1" dirty="0">
              <a:latin typeface="Aptos" panose="020B0004020202020204" pitchFamily="34" charset="0"/>
            </a:endParaRPr>
          </a:p>
        </p:txBody>
      </p:sp>
      <p:sp>
        <p:nvSpPr>
          <p:cNvPr id="9" name="Content Placeholder 2">
            <a:extLst>
              <a:ext uri="{FF2B5EF4-FFF2-40B4-BE49-F238E27FC236}">
                <a16:creationId xmlns:a16="http://schemas.microsoft.com/office/drawing/2014/main" id="{DDAF7BA8-B92B-7252-44B9-81AACBDD01C6}"/>
              </a:ext>
            </a:extLst>
          </p:cNvPr>
          <p:cNvSpPr txBox="1">
            <a:spLocks/>
          </p:cNvSpPr>
          <p:nvPr/>
        </p:nvSpPr>
        <p:spPr>
          <a:xfrm>
            <a:off x="726280" y="1354777"/>
            <a:ext cx="10515600" cy="4351338"/>
          </a:xfrm>
          <a:prstGeom prst="rect">
            <a:avLst/>
          </a:prstGeom>
        </p:spPr>
        <p:txBody>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285750" indent="-285750" defTabSz="914400" hangingPunct="1">
              <a:lnSpc>
                <a:spcPct val="100000"/>
              </a:lnSpc>
              <a:spcBef>
                <a:spcPts val="600"/>
              </a:spcBef>
              <a:buFont typeface="Arial" panose="020B0604020202020204" pitchFamily="34" charset="0"/>
              <a:buChar char="•"/>
            </a:pPr>
            <a:r>
              <a:rPr lang="en-US" sz="1800" b="1" dirty="0"/>
              <a:t>Goal (what you’ll learn)</a:t>
            </a:r>
          </a:p>
          <a:p>
            <a:pPr marL="873572" lvl="1" indent="-285750" defTabSz="914400" hangingPunct="1">
              <a:lnSpc>
                <a:spcPct val="100000"/>
              </a:lnSpc>
              <a:spcBef>
                <a:spcPts val="600"/>
              </a:spcBef>
              <a:buFont typeface="Arial" panose="020B0604020202020204" pitchFamily="34" charset="0"/>
              <a:buChar char="•"/>
            </a:pPr>
            <a:r>
              <a:rPr lang="en-US" sz="1800" dirty="0"/>
              <a:t>Show you can (</a:t>
            </a:r>
            <a:r>
              <a:rPr lang="en-US" sz="1800" dirty="0" err="1"/>
              <a:t>i</a:t>
            </a:r>
            <a:r>
              <a:rPr lang="en-US" sz="1800" dirty="0"/>
              <a:t>) run the simulator reproducibly, (ii) make one simple, justified change to operations, and (iii) compare outcomes to the in-class Static vs Smart baseline using clear KPIs and plots.</a:t>
            </a:r>
            <a:endParaRPr lang="en-US" sz="1800" dirty="0">
              <a:solidFill>
                <a:sysClr val="windowText" lastClr="000000"/>
              </a:solidFill>
            </a:endParaRPr>
          </a:p>
          <a:p>
            <a:pPr marL="285750" indent="-285750" defTabSz="914400" hangingPunct="1">
              <a:lnSpc>
                <a:spcPct val="100000"/>
              </a:lnSpc>
              <a:spcBef>
                <a:spcPts val="600"/>
              </a:spcBef>
              <a:buFont typeface="Arial" panose="020B0604020202020204" pitchFamily="34" charset="0"/>
              <a:buChar char="•"/>
            </a:pPr>
            <a:r>
              <a:rPr lang="en-US" sz="1800" b="1" dirty="0">
                <a:solidFill>
                  <a:sysClr val="windowText" lastClr="000000"/>
                </a:solidFill>
              </a:rPr>
              <a:t>What to do:</a:t>
            </a:r>
          </a:p>
          <a:p>
            <a:pPr marL="873572" lvl="1" indent="-285750" defTabSz="914400" hangingPunct="1">
              <a:lnSpc>
                <a:spcPct val="100000"/>
              </a:lnSpc>
              <a:spcBef>
                <a:spcPts val="0"/>
              </a:spcBef>
              <a:buFont typeface="Arial" panose="020B0604020202020204" pitchFamily="34" charset="0"/>
              <a:buChar char="•"/>
            </a:pPr>
            <a:r>
              <a:rPr lang="en-US" sz="1800" b="1" dirty="0">
                <a:solidFill>
                  <a:sysClr val="windowText" lastClr="000000"/>
                </a:solidFill>
              </a:rPr>
              <a:t>Track A — Headway Tuning</a:t>
            </a:r>
          </a:p>
          <a:p>
            <a:pPr marL="1461394" lvl="2"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Keep the Smart logic but change the baseline headway:</a:t>
            </a:r>
          </a:p>
          <a:p>
            <a:pPr marL="1461394" lvl="2"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In the Config/Parameters cell, edit only:</a:t>
            </a:r>
          </a:p>
          <a:p>
            <a:pPr marL="1461394" lvl="2" indent="-285750" defTabSz="914400" hangingPunct="1">
              <a:lnSpc>
                <a:spcPct val="100000"/>
              </a:lnSpc>
              <a:spcBef>
                <a:spcPts val="0"/>
              </a:spcBef>
              <a:buFont typeface="Arial" panose="020B0604020202020204" pitchFamily="34" charset="0"/>
              <a:buChar char="•"/>
            </a:pPr>
            <a:r>
              <a:rPr lang="en-US" sz="1800" dirty="0" err="1">
                <a:solidFill>
                  <a:sysClr val="windowText" lastClr="000000"/>
                </a:solidFill>
              </a:rPr>
              <a:t>initial_bus_interval</a:t>
            </a:r>
            <a:r>
              <a:rPr lang="en-US" sz="1800" dirty="0">
                <a:solidFill>
                  <a:sysClr val="windowText" lastClr="000000"/>
                </a:solidFill>
              </a:rPr>
              <a:t> = 18 (so Smart peak becomes 9 minutes automatically)</a:t>
            </a:r>
          </a:p>
          <a:p>
            <a:pPr marL="1461394" lvl="2"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Do not change seed, capacity, or peak window.</a:t>
            </a:r>
          </a:p>
          <a:p>
            <a:pPr marL="873572" lvl="1" indent="-285750" defTabSz="914400" hangingPunct="1">
              <a:lnSpc>
                <a:spcPct val="100000"/>
              </a:lnSpc>
              <a:spcBef>
                <a:spcPts val="0"/>
              </a:spcBef>
              <a:buFont typeface="Arial" panose="020B0604020202020204" pitchFamily="34" charset="0"/>
              <a:buChar char="•"/>
            </a:pPr>
            <a:endParaRPr lang="en-US" sz="1800" dirty="0">
              <a:solidFill>
                <a:sysClr val="windowText" lastClr="000000"/>
              </a:solidFill>
            </a:endParaRPr>
          </a:p>
          <a:p>
            <a:pPr marL="873572" lvl="1" indent="-285750" defTabSz="914400" hangingPunct="1">
              <a:lnSpc>
                <a:spcPct val="100000"/>
              </a:lnSpc>
              <a:spcBef>
                <a:spcPts val="0"/>
              </a:spcBef>
              <a:buFont typeface="Arial" panose="020B0604020202020204" pitchFamily="34" charset="0"/>
              <a:buChar char="•"/>
            </a:pPr>
            <a:r>
              <a:rPr lang="en-US" sz="1800" b="1" dirty="0">
                <a:solidFill>
                  <a:sysClr val="windowText" lastClr="000000"/>
                </a:solidFill>
              </a:rPr>
              <a:t>Track B — Capacity Sensitivity</a:t>
            </a:r>
          </a:p>
          <a:p>
            <a:pPr marL="1461394" lvl="2"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Keep schedules identical to class; change vehicle capacity:</a:t>
            </a:r>
          </a:p>
          <a:p>
            <a:pPr marL="1461394" lvl="2"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Edit only:</a:t>
            </a:r>
          </a:p>
          <a:p>
            <a:pPr marL="2049216" lvl="3" indent="-285750" defTabSz="914400" hangingPunct="1">
              <a:lnSpc>
                <a:spcPct val="100000"/>
              </a:lnSpc>
              <a:spcBef>
                <a:spcPts val="0"/>
              </a:spcBef>
              <a:buFont typeface="Arial" panose="020B0604020202020204" pitchFamily="34" charset="0"/>
              <a:buChar char="•"/>
            </a:pPr>
            <a:r>
              <a:rPr lang="en-US" sz="1800" dirty="0" err="1">
                <a:solidFill>
                  <a:sysClr val="windowText" lastClr="000000"/>
                </a:solidFill>
              </a:rPr>
              <a:t>bus_capacity</a:t>
            </a:r>
            <a:r>
              <a:rPr lang="en-US" sz="1800" dirty="0">
                <a:solidFill>
                  <a:sysClr val="windowText" lastClr="000000"/>
                </a:solidFill>
              </a:rPr>
              <a:t> = 60 (or 100 if you prefer an “oversupply” check)</a:t>
            </a:r>
          </a:p>
        </p:txBody>
      </p:sp>
    </p:spTree>
    <p:extLst>
      <p:ext uri="{BB962C8B-B14F-4D97-AF65-F5344CB8AC3E}">
        <p14:creationId xmlns:p14="http://schemas.microsoft.com/office/powerpoint/2010/main" val="10749109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3DDA1-4481-F903-A313-E8409E1E249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BB90877-EC4A-C451-32F1-D7DED373EF14}"/>
              </a:ext>
            </a:extLst>
          </p:cNvPr>
          <p:cNvSpPr txBox="1">
            <a:spLocks noGrp="1"/>
          </p:cNvSpPr>
          <p:nvPr>
            <p:ph type="title"/>
          </p:nvPr>
        </p:nvSpPr>
        <p:spPr>
          <a:xfrm>
            <a:off x="726281" y="432621"/>
            <a:ext cx="3383805"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4. </a:t>
            </a:r>
            <a:r>
              <a:rPr lang="en-US" sz="2400" b="1" dirty="0">
                <a:solidFill>
                  <a:schemeClr val="bg1"/>
                </a:solidFill>
              </a:rPr>
              <a:t>Homework Assignment</a:t>
            </a:r>
            <a:endParaRPr sz="2400" b="1" spc="-13" dirty="0">
              <a:solidFill>
                <a:schemeClr val="bg1"/>
              </a:solidFill>
              <a:latin typeface="Aptos" panose="020B0004020202020204" pitchFamily="34" charset="0"/>
            </a:endParaRPr>
          </a:p>
        </p:txBody>
      </p:sp>
      <p:sp>
        <p:nvSpPr>
          <p:cNvPr id="4" name="Slide Number Placeholder 3">
            <a:extLst>
              <a:ext uri="{FF2B5EF4-FFF2-40B4-BE49-F238E27FC236}">
                <a16:creationId xmlns:a16="http://schemas.microsoft.com/office/drawing/2014/main" id="{C22CE333-670D-D480-0F33-306CD794E3A7}"/>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23</a:t>
            </a:fld>
            <a:endParaRPr lang="en-AT" spc="-64" dirty="0"/>
          </a:p>
        </p:txBody>
      </p:sp>
      <p:sp>
        <p:nvSpPr>
          <p:cNvPr id="3" name="object 3">
            <a:extLst>
              <a:ext uri="{FF2B5EF4-FFF2-40B4-BE49-F238E27FC236}">
                <a16:creationId xmlns:a16="http://schemas.microsoft.com/office/drawing/2014/main" id="{4B6B6AB0-DB03-9E6E-6ED9-4CFDA11B1923}"/>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4.1. </a:t>
            </a:r>
            <a:r>
              <a:rPr lang="en-US" b="1" dirty="0">
                <a:latin typeface="Aptos" panose="020B0004020202020204" pitchFamily="34" charset="0"/>
              </a:rPr>
              <a:t>Homework: “Tune &amp; Test Route R12” (Individual or Pairs)</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85DABF9A-EC0B-2CE3-2AA1-DEAED99D5A78}"/>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8" name="object 6">
            <a:extLst>
              <a:ext uri="{FF2B5EF4-FFF2-40B4-BE49-F238E27FC236}">
                <a16:creationId xmlns:a16="http://schemas.microsoft.com/office/drawing/2014/main" id="{04FA2D7F-B627-C8F3-3D88-70837F2CD85C}"/>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Urban Mobility and Smart Cities</a:t>
            </a:r>
            <a:endParaRPr lang="en-GB" b="1" dirty="0">
              <a:latin typeface="Aptos" panose="020B0004020202020204" pitchFamily="34" charset="0"/>
            </a:endParaRPr>
          </a:p>
        </p:txBody>
      </p:sp>
      <p:sp>
        <p:nvSpPr>
          <p:cNvPr id="9" name="Content Placeholder 2">
            <a:extLst>
              <a:ext uri="{FF2B5EF4-FFF2-40B4-BE49-F238E27FC236}">
                <a16:creationId xmlns:a16="http://schemas.microsoft.com/office/drawing/2014/main" id="{4D8D42A4-6FA9-052C-C4B8-11C30027E900}"/>
              </a:ext>
            </a:extLst>
          </p:cNvPr>
          <p:cNvSpPr txBox="1">
            <a:spLocks/>
          </p:cNvSpPr>
          <p:nvPr/>
        </p:nvSpPr>
        <p:spPr>
          <a:xfrm>
            <a:off x="726280" y="1354777"/>
            <a:ext cx="10515600" cy="4351338"/>
          </a:xfrm>
          <a:prstGeom prst="rect">
            <a:avLst/>
          </a:prstGeom>
        </p:spPr>
        <p:txBody>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285750" indent="-285750" defTabSz="914400" hangingPunct="1">
              <a:lnSpc>
                <a:spcPct val="100000"/>
              </a:lnSpc>
              <a:spcBef>
                <a:spcPts val="600"/>
              </a:spcBef>
              <a:buFont typeface="Arial" panose="020B0604020202020204" pitchFamily="34" charset="0"/>
              <a:buChar char="•"/>
            </a:pPr>
            <a:r>
              <a:rPr lang="en-US" sz="1800" b="1" dirty="0">
                <a:solidFill>
                  <a:sysClr val="windowText" lastClr="000000"/>
                </a:solidFill>
              </a:rPr>
              <a:t>What to do:</a:t>
            </a:r>
          </a:p>
          <a:p>
            <a:pPr marL="873572" lvl="1" indent="-285750" defTabSz="914400" hangingPunct="1">
              <a:lnSpc>
                <a:spcPct val="100000"/>
              </a:lnSpc>
              <a:spcBef>
                <a:spcPts val="0"/>
              </a:spcBef>
              <a:buFont typeface="Arial" panose="020B0604020202020204" pitchFamily="34" charset="0"/>
              <a:buChar char="•"/>
            </a:pPr>
            <a:r>
              <a:rPr lang="en-US" sz="1800" b="1" dirty="0">
                <a:solidFill>
                  <a:sysClr val="windowText" lastClr="000000"/>
                </a:solidFill>
              </a:rPr>
              <a:t>Track C — Peak Window Shift</a:t>
            </a:r>
          </a:p>
          <a:p>
            <a:pPr marL="1461394" lvl="2"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Keep intervals identical; adjust peak times to reflect a later city peak:</a:t>
            </a:r>
          </a:p>
          <a:p>
            <a:pPr marL="1461394" lvl="2"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In the Smart construction loop, change the condition from</a:t>
            </a:r>
          </a:p>
          <a:p>
            <a:pPr marL="1461394" lvl="2"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480 &lt;= t &lt;= 1080 (08:00–18:00) to 540 &lt;= t &lt;= 1110 (09:00–18:30)</a:t>
            </a:r>
          </a:p>
          <a:p>
            <a:pPr marL="1461394" lvl="2"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Everything else stays the same.</a:t>
            </a:r>
          </a:p>
          <a:p>
            <a:pPr marL="285750" indent="-285750" defTabSz="914400" hangingPunct="1">
              <a:lnSpc>
                <a:spcPct val="100000"/>
              </a:lnSpc>
              <a:spcBef>
                <a:spcPts val="600"/>
              </a:spcBef>
              <a:buFont typeface="Arial" panose="020B0604020202020204" pitchFamily="34" charset="0"/>
              <a:buChar char="•"/>
            </a:pPr>
            <a:r>
              <a:rPr lang="en-US" sz="1800" b="1" dirty="0">
                <a:solidFill>
                  <a:sysClr val="windowText" lastClr="000000"/>
                </a:solidFill>
              </a:rPr>
              <a:t>Execution steps (identical for all tracks)</a:t>
            </a:r>
            <a:endParaRPr lang="en-US" sz="1800" dirty="0">
              <a:solidFill>
                <a:sysClr val="windowText" lastClr="000000"/>
              </a:solidFill>
            </a:endParaRPr>
          </a:p>
          <a:p>
            <a:pPr marL="873572" lvl="1"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Restart &amp; Run All Tracks separately.</a:t>
            </a:r>
          </a:p>
          <a:p>
            <a:pPr marL="873572" lvl="1"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Apply your one parameter change.</a:t>
            </a:r>
          </a:p>
          <a:p>
            <a:pPr marL="873572" lvl="1"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Run the notebook to produce both Static and Smart results (the notebook already does this).</a:t>
            </a:r>
          </a:p>
          <a:p>
            <a:pPr marL="873572" lvl="1"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Export results (if cells are present):</a:t>
            </a:r>
          </a:p>
          <a:p>
            <a:pPr marL="873572" lvl="1"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r12_results.csv and r12_summary.csv</a:t>
            </a:r>
          </a:p>
          <a:p>
            <a:pPr marL="873572" lvl="1"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Save overlay figure(s) with clear names (e.g., overlay_hourly_wait.png, boxplot_static_smart.png).</a:t>
            </a:r>
          </a:p>
          <a:p>
            <a:pPr marL="873572" lvl="1"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(Optional) Run the small delta cell if present to summarize stop-level improvements/worsening.</a:t>
            </a:r>
          </a:p>
          <a:p>
            <a:pPr marL="285750" indent="-285750" defTabSz="914400" hangingPunct="1">
              <a:lnSpc>
                <a:spcPct val="100000"/>
              </a:lnSpc>
              <a:spcBef>
                <a:spcPts val="600"/>
              </a:spcBef>
              <a:buFont typeface="Arial" panose="020B0604020202020204" pitchFamily="34" charset="0"/>
              <a:buChar char="•"/>
            </a:pPr>
            <a:r>
              <a:rPr lang="en-US" sz="1800" b="1" dirty="0">
                <a:solidFill>
                  <a:sysClr val="windowText" lastClr="000000"/>
                </a:solidFill>
              </a:rPr>
              <a:t>What to Submit:</a:t>
            </a:r>
          </a:p>
          <a:p>
            <a:pPr marL="873572" lvl="1"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Report</a:t>
            </a:r>
          </a:p>
          <a:p>
            <a:pPr marL="873572" lvl="1"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Notebook</a:t>
            </a:r>
          </a:p>
        </p:txBody>
      </p:sp>
    </p:spTree>
    <p:extLst>
      <p:ext uri="{BB962C8B-B14F-4D97-AF65-F5344CB8AC3E}">
        <p14:creationId xmlns:p14="http://schemas.microsoft.com/office/powerpoint/2010/main" val="10871650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60A84-3DC7-5532-F3B0-02ECE760C1F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2C2A8DA-DC0C-8E10-8E18-CCF1A48F6090}"/>
              </a:ext>
            </a:extLst>
          </p:cNvPr>
          <p:cNvSpPr txBox="1">
            <a:spLocks noGrp="1"/>
          </p:cNvSpPr>
          <p:nvPr>
            <p:ph type="title"/>
          </p:nvPr>
        </p:nvSpPr>
        <p:spPr>
          <a:xfrm>
            <a:off x="726282" y="432621"/>
            <a:ext cx="3373445"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latin typeface="Aptos" panose="020B0004020202020204" pitchFamily="34" charset="0"/>
              </a:rPr>
              <a:t>4. </a:t>
            </a:r>
            <a:r>
              <a:rPr lang="en-US" sz="2400" b="1" dirty="0">
                <a:solidFill>
                  <a:schemeClr val="bg1"/>
                </a:solidFill>
              </a:rPr>
              <a:t>Homework Assignment</a:t>
            </a:r>
            <a:endParaRPr lang="en-US"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511674D9-DAA1-74AE-A530-9E71F351D2F4}"/>
              </a:ext>
            </a:extLst>
          </p:cNvPr>
          <p:cNvSpPr>
            <a:spLocks noGrp="1"/>
          </p:cNvSpPr>
          <p:nvPr>
            <p:ph type="sldNum" sz="quarter" idx="7"/>
          </p:nvPr>
        </p:nvSpPr>
        <p:spPr>
          <a:xfrm>
            <a:off x="5878286" y="6331263"/>
            <a:ext cx="341228" cy="244413"/>
          </a:xfrm>
        </p:spPr>
        <p:txBody>
          <a:bodyPr/>
          <a:lstStyle/>
          <a:p>
            <a:pPr marL="103685">
              <a:lnSpc>
                <a:spcPts val="1633"/>
              </a:lnSpc>
            </a:pPr>
            <a:fld id="{81D60167-4931-47E6-BA6A-407CBD079E47}" type="slidenum">
              <a:rPr lang="en-AT" spc="-64" smtClean="0"/>
              <a:pPr marL="103685">
                <a:lnSpc>
                  <a:spcPts val="1633"/>
                </a:lnSpc>
              </a:pPr>
              <a:t>24</a:t>
            </a:fld>
            <a:endParaRPr lang="en-AT" spc="-64" dirty="0"/>
          </a:p>
        </p:txBody>
      </p:sp>
      <p:graphicFrame>
        <p:nvGraphicFramePr>
          <p:cNvPr id="5" name="Table 4">
            <a:extLst>
              <a:ext uri="{FF2B5EF4-FFF2-40B4-BE49-F238E27FC236}">
                <a16:creationId xmlns:a16="http://schemas.microsoft.com/office/drawing/2014/main" id="{4B2F04B7-8893-E823-6D77-0CB8324332EC}"/>
              </a:ext>
            </a:extLst>
          </p:cNvPr>
          <p:cNvGraphicFramePr>
            <a:graphicFrameLocks noGrp="1"/>
          </p:cNvGraphicFramePr>
          <p:nvPr>
            <p:extLst>
              <p:ext uri="{D42A27DB-BD31-4B8C-83A1-F6EECF244321}">
                <p14:modId xmlns:p14="http://schemas.microsoft.com/office/powerpoint/2010/main" val="1746118584"/>
              </p:ext>
            </p:extLst>
          </p:nvPr>
        </p:nvGraphicFramePr>
        <p:xfrm>
          <a:off x="726279" y="1305780"/>
          <a:ext cx="10733190" cy="4946223"/>
        </p:xfrm>
        <a:graphic>
          <a:graphicData uri="http://schemas.openxmlformats.org/drawingml/2006/table">
            <a:tbl>
              <a:tblPr firstRow="1" bandRow="1">
                <a:tableStyleId>{EEE7283C-3CF3-47DC-8721-378D4A62B228}</a:tableStyleId>
              </a:tblPr>
              <a:tblGrid>
                <a:gridCol w="1027107">
                  <a:extLst>
                    <a:ext uri="{9D8B030D-6E8A-4147-A177-3AD203B41FA5}">
                      <a16:colId xmlns:a16="http://schemas.microsoft.com/office/drawing/2014/main" val="306479142"/>
                    </a:ext>
                  </a:extLst>
                </a:gridCol>
                <a:gridCol w="1574276">
                  <a:extLst>
                    <a:ext uri="{9D8B030D-6E8A-4147-A177-3AD203B41FA5}">
                      <a16:colId xmlns:a16="http://schemas.microsoft.com/office/drawing/2014/main" val="3374657307"/>
                    </a:ext>
                  </a:extLst>
                </a:gridCol>
                <a:gridCol w="8131807">
                  <a:extLst>
                    <a:ext uri="{9D8B030D-6E8A-4147-A177-3AD203B41FA5}">
                      <a16:colId xmlns:a16="http://schemas.microsoft.com/office/drawing/2014/main" val="715852961"/>
                    </a:ext>
                  </a:extLst>
                </a:gridCol>
              </a:tblGrid>
              <a:tr h="365460">
                <a:tc>
                  <a:txBody>
                    <a:bodyPr/>
                    <a:lstStyle/>
                    <a:p>
                      <a:r>
                        <a:rPr lang="en-US" sz="1400" dirty="0"/>
                        <a:t>Section</a:t>
                      </a:r>
                    </a:p>
                  </a:txBody>
                  <a:tcPr/>
                </a:tc>
                <a:tc>
                  <a:txBody>
                    <a:bodyPr/>
                    <a:lstStyle/>
                    <a:p>
                      <a:r>
                        <a:rPr lang="en-US" sz="1400" dirty="0"/>
                        <a:t>Title</a:t>
                      </a:r>
                    </a:p>
                  </a:txBody>
                  <a:tcPr/>
                </a:tc>
                <a:tc>
                  <a:txBody>
                    <a:bodyPr/>
                    <a:lstStyle/>
                    <a:p>
                      <a:r>
                        <a:rPr lang="en-US" sz="1400" dirty="0"/>
                        <a:t>Description</a:t>
                      </a:r>
                    </a:p>
                  </a:txBody>
                  <a:tcPr/>
                </a:tc>
                <a:extLst>
                  <a:ext uri="{0D108BD9-81ED-4DB2-BD59-A6C34878D82A}">
                    <a16:rowId xmlns:a16="http://schemas.microsoft.com/office/drawing/2014/main" val="2802839418"/>
                  </a:ext>
                </a:extLst>
              </a:tr>
              <a:tr h="365460">
                <a:tc>
                  <a:txBody>
                    <a:bodyPr/>
                    <a:lstStyle/>
                    <a:p>
                      <a:pPr algn="ctr"/>
                      <a:r>
                        <a:rPr lang="en-US" sz="1400" dirty="0"/>
                        <a:t>1</a:t>
                      </a:r>
                    </a:p>
                  </a:txBody>
                  <a:tcPr/>
                </a:tc>
                <a:tc>
                  <a:txBody>
                    <a:bodyPr/>
                    <a:lstStyle/>
                    <a:p>
                      <a:r>
                        <a:rPr lang="en-US" sz="1400" dirty="0"/>
                        <a:t>Title Page</a:t>
                      </a:r>
                    </a:p>
                  </a:txBody>
                  <a:tcPr/>
                </a:tc>
                <a:tc>
                  <a:txBody>
                    <a:bodyPr/>
                    <a:lstStyle/>
                    <a:p>
                      <a:r>
                        <a:rPr lang="en-US" sz="1400" dirty="0"/>
                        <a:t>Lab title, course, student name, ID, date</a:t>
                      </a:r>
                    </a:p>
                  </a:txBody>
                  <a:tcPr/>
                </a:tc>
                <a:extLst>
                  <a:ext uri="{0D108BD9-81ED-4DB2-BD59-A6C34878D82A}">
                    <a16:rowId xmlns:a16="http://schemas.microsoft.com/office/drawing/2014/main" val="539689978"/>
                  </a:ext>
                </a:extLst>
              </a:tr>
              <a:tr h="510643">
                <a:tc>
                  <a:txBody>
                    <a:bodyPr/>
                    <a:lstStyle/>
                    <a:p>
                      <a:pPr algn="ctr"/>
                      <a:r>
                        <a:rPr lang="en-US" sz="1400" dirty="0"/>
                        <a:t>2</a:t>
                      </a:r>
                    </a:p>
                  </a:txBody>
                  <a:tcPr/>
                </a:tc>
                <a:tc>
                  <a:txBody>
                    <a:bodyPr/>
                    <a:lstStyle/>
                    <a:p>
                      <a:r>
                        <a:rPr lang="en-US" sz="1400" dirty="0"/>
                        <a:t>Objectives</a:t>
                      </a:r>
                    </a:p>
                  </a:txBody>
                  <a:tcPr/>
                </a:tc>
                <a:tc>
                  <a:txBody>
                    <a:bodyPr/>
                    <a:lstStyle/>
                    <a:p>
                      <a:r>
                        <a:rPr lang="en-US" sz="1400" dirty="0"/>
                        <a:t>3–5 goals for the homework: reproduce Static vs Smart, apply one controlled change, quantify KPIs, assess equity, and make an operational recommendation.</a:t>
                      </a:r>
                    </a:p>
                  </a:txBody>
                  <a:tcPr/>
                </a:tc>
                <a:extLst>
                  <a:ext uri="{0D108BD9-81ED-4DB2-BD59-A6C34878D82A}">
                    <a16:rowId xmlns:a16="http://schemas.microsoft.com/office/drawing/2014/main" val="629551756"/>
                  </a:ext>
                </a:extLst>
              </a:tr>
              <a:tr h="510643">
                <a:tc>
                  <a:txBody>
                    <a:bodyPr/>
                    <a:lstStyle/>
                    <a:p>
                      <a:pPr algn="ctr"/>
                      <a:r>
                        <a:rPr lang="en-US" sz="1400" dirty="0"/>
                        <a:t>3</a:t>
                      </a:r>
                    </a:p>
                  </a:txBody>
                  <a:tcPr/>
                </a:tc>
                <a:tc>
                  <a:txBody>
                    <a:bodyPr/>
                    <a:lstStyle/>
                    <a:p>
                      <a:r>
                        <a:rPr lang="en-US" sz="1400" dirty="0"/>
                        <a:t>Introduction</a:t>
                      </a:r>
                    </a:p>
                  </a:txBody>
                  <a:tcPr/>
                </a:tc>
                <a:tc>
                  <a:txBody>
                    <a:bodyPr/>
                    <a:lstStyle/>
                    <a:p>
                      <a:r>
                        <a:rPr lang="en-US" sz="1400" dirty="0"/>
                        <a:t>Brief description of Route R12 (24h, 20 stops, peaks), baseline Static policy, Smart policy (half headway in peak), and why the chosen track matters operationally.</a:t>
                      </a:r>
                    </a:p>
                  </a:txBody>
                  <a:tcPr/>
                </a:tc>
                <a:extLst>
                  <a:ext uri="{0D108BD9-81ED-4DB2-BD59-A6C34878D82A}">
                    <a16:rowId xmlns:a16="http://schemas.microsoft.com/office/drawing/2014/main" val="2800324533"/>
                  </a:ext>
                </a:extLst>
              </a:tr>
              <a:tr h="510643">
                <a:tc>
                  <a:txBody>
                    <a:bodyPr/>
                    <a:lstStyle/>
                    <a:p>
                      <a:pPr algn="ctr"/>
                      <a:r>
                        <a:rPr lang="en-US" sz="1400" dirty="0"/>
                        <a:t>4</a:t>
                      </a:r>
                    </a:p>
                  </a:txBody>
                  <a:tcPr/>
                </a:tc>
                <a:tc>
                  <a:txBody>
                    <a:bodyPr/>
                    <a:lstStyle/>
                    <a:p>
                      <a:r>
                        <a:rPr lang="en-US" sz="1400" dirty="0"/>
                        <a:t>Methodology</a:t>
                      </a:r>
                    </a:p>
                  </a:txBody>
                  <a:tcPr/>
                </a:tc>
                <a:tc>
                  <a:txBody>
                    <a:bodyPr/>
                    <a:lstStyle/>
                    <a:p>
                      <a:r>
                        <a:rPr lang="en-US" sz="1400" dirty="0"/>
                        <a:t>Notebook name, environment (Colab/local), fixed seed, parameters kept constant, the single parameter changed (what &amp; value), and where it was edited.</a:t>
                      </a:r>
                    </a:p>
                  </a:txBody>
                  <a:tcPr/>
                </a:tc>
                <a:extLst>
                  <a:ext uri="{0D108BD9-81ED-4DB2-BD59-A6C34878D82A}">
                    <a16:rowId xmlns:a16="http://schemas.microsoft.com/office/drawing/2014/main" val="311750034"/>
                  </a:ext>
                </a:extLst>
              </a:tr>
              <a:tr h="510643">
                <a:tc>
                  <a:txBody>
                    <a:bodyPr/>
                    <a:lstStyle/>
                    <a:p>
                      <a:pPr algn="ctr"/>
                      <a:r>
                        <a:rPr lang="en-US" sz="1400" dirty="0"/>
                        <a:t>5</a:t>
                      </a:r>
                    </a:p>
                  </a:txBody>
                  <a:tcPr/>
                </a:tc>
                <a:tc>
                  <a:txBody>
                    <a:bodyPr/>
                    <a:lstStyle/>
                    <a:p>
                      <a:r>
                        <a:rPr lang="en-US" sz="1400" dirty="0"/>
                        <a:t>Experiment Design</a:t>
                      </a:r>
                    </a:p>
                  </a:txBody>
                  <a:tcPr/>
                </a:tc>
                <a:tc>
                  <a:txBody>
                    <a:bodyPr/>
                    <a:lstStyle/>
                    <a:p>
                      <a:r>
                        <a:rPr lang="en-US" sz="1400" dirty="0"/>
                        <a:t>A/B structure (Static vs Smart under identical conditions), any additional variant if explored (logged separately), data captured (combined results + summary).</a:t>
                      </a:r>
                    </a:p>
                  </a:txBody>
                  <a:tcPr/>
                </a:tc>
                <a:extLst>
                  <a:ext uri="{0D108BD9-81ED-4DB2-BD59-A6C34878D82A}">
                    <a16:rowId xmlns:a16="http://schemas.microsoft.com/office/drawing/2014/main" val="483923416"/>
                  </a:ext>
                </a:extLst>
              </a:tr>
              <a:tr h="585209">
                <a:tc>
                  <a:txBody>
                    <a:bodyPr/>
                    <a:lstStyle/>
                    <a:p>
                      <a:pPr algn="ctr"/>
                      <a:r>
                        <a:rPr lang="en-US" sz="1400" dirty="0"/>
                        <a:t>6</a:t>
                      </a:r>
                    </a:p>
                  </a:txBody>
                  <a:tcPr/>
                </a:tc>
                <a:tc>
                  <a:txBody>
                    <a:bodyPr/>
                    <a:lstStyle/>
                    <a:p>
                      <a:r>
                        <a:rPr lang="en-US" sz="1400" dirty="0"/>
                        <a:t>Results (Base vs Redesign)</a:t>
                      </a:r>
                    </a:p>
                  </a:txBody>
                  <a:tcPr/>
                </a:tc>
                <a:tc>
                  <a:txBody>
                    <a:bodyPr/>
                    <a:lstStyle/>
                    <a:p>
                      <a:r>
                        <a:rPr lang="en-US" sz="1400" dirty="0"/>
                        <a:t>Table with rows </a:t>
                      </a:r>
                      <a:r>
                        <a:rPr lang="en-US" sz="1400" b="1" dirty="0"/>
                        <a:t>Static</a:t>
                      </a:r>
                      <a:r>
                        <a:rPr lang="en-US" sz="1400" dirty="0"/>
                        <a:t> and </a:t>
                      </a:r>
                      <a:r>
                        <a:rPr lang="en-US" sz="1400" b="1" dirty="0"/>
                        <a:t>Smart</a:t>
                      </a:r>
                      <a:r>
                        <a:rPr lang="en-US" sz="1400" dirty="0"/>
                        <a:t>: Avg Wait, 95th/Max Wait (if available), Passengers Served, Avg Occupancy. Include overlay hourly-wait plot, boxplot, and (optional) stop-level delta/heatmap.</a:t>
                      </a:r>
                    </a:p>
                  </a:txBody>
                  <a:tcPr/>
                </a:tc>
                <a:extLst>
                  <a:ext uri="{0D108BD9-81ED-4DB2-BD59-A6C34878D82A}">
                    <a16:rowId xmlns:a16="http://schemas.microsoft.com/office/drawing/2014/main" val="263467457"/>
                  </a:ext>
                </a:extLst>
              </a:tr>
              <a:tr h="510643">
                <a:tc>
                  <a:txBody>
                    <a:bodyPr/>
                    <a:lstStyle/>
                    <a:p>
                      <a:pPr algn="ctr"/>
                      <a:r>
                        <a:rPr lang="en-US" sz="1400" dirty="0"/>
                        <a:t>7</a:t>
                      </a:r>
                    </a:p>
                  </a:txBody>
                  <a:tcPr/>
                </a:tc>
                <a:tc>
                  <a:txBody>
                    <a:bodyPr/>
                    <a:lstStyle/>
                    <a:p>
                      <a:r>
                        <a:rPr lang="en-US" sz="1400" dirty="0"/>
                        <a:t>Analysis &amp; Interpretation</a:t>
                      </a:r>
                    </a:p>
                  </a:txBody>
                  <a:tcPr/>
                </a:tc>
                <a:tc>
                  <a:txBody>
                    <a:bodyPr/>
                    <a:lstStyle/>
                    <a:p>
                      <a:pPr marL="0" indent="0">
                        <a:buFont typeface="Arial" panose="020B0604020202020204" pitchFamily="34" charset="0"/>
                        <a:buNone/>
                      </a:pPr>
                      <a:r>
                        <a:rPr lang="en-US" sz="1400" dirty="0"/>
                        <a:t>Quantify deltas (how much changed and when), causal explanation tied to the single parameter, equity note (worst stops / 95th percentile), and operational trade-offs.</a:t>
                      </a:r>
                    </a:p>
                  </a:txBody>
                  <a:tcPr/>
                </a:tc>
                <a:extLst>
                  <a:ext uri="{0D108BD9-81ED-4DB2-BD59-A6C34878D82A}">
                    <a16:rowId xmlns:a16="http://schemas.microsoft.com/office/drawing/2014/main" val="1738223014"/>
                  </a:ext>
                </a:extLst>
              </a:tr>
              <a:tr h="365460">
                <a:tc>
                  <a:txBody>
                    <a:bodyPr/>
                    <a:lstStyle/>
                    <a:p>
                      <a:pPr algn="ctr"/>
                      <a:r>
                        <a:rPr lang="en-US" sz="1400" dirty="0"/>
                        <a:t>8</a:t>
                      </a:r>
                    </a:p>
                  </a:txBody>
                  <a:tcPr/>
                </a:tc>
                <a:tc>
                  <a:txBody>
                    <a:bodyPr/>
                    <a:lstStyle/>
                    <a:p>
                      <a:r>
                        <a:rPr lang="en-US" sz="1400" dirty="0"/>
                        <a:t>Conclusion</a:t>
                      </a:r>
                    </a:p>
                  </a:txBody>
                  <a:tcPr/>
                </a:tc>
                <a:tc>
                  <a:txBody>
                    <a:bodyPr/>
                    <a:lstStyle/>
                    <a:p>
                      <a:r>
                        <a:rPr lang="en-US" sz="1400" dirty="0"/>
                        <a:t>Summary of findings, reflection on redesign process, and key</a:t>
                      </a:r>
                    </a:p>
                  </a:txBody>
                  <a:tcPr/>
                </a:tc>
                <a:extLst>
                  <a:ext uri="{0D108BD9-81ED-4DB2-BD59-A6C34878D82A}">
                    <a16:rowId xmlns:a16="http://schemas.microsoft.com/office/drawing/2014/main" val="1831655391"/>
                  </a:ext>
                </a:extLst>
              </a:tr>
              <a:tr h="365460">
                <a:tc>
                  <a:txBody>
                    <a:bodyPr/>
                    <a:lstStyle/>
                    <a:p>
                      <a:pPr algn="ctr"/>
                      <a:r>
                        <a:rPr lang="en-US" sz="1400" dirty="0"/>
                        <a:t>9</a:t>
                      </a:r>
                    </a:p>
                  </a:txBody>
                  <a:tcPr/>
                </a:tc>
                <a:tc>
                  <a:txBody>
                    <a:bodyPr/>
                    <a:lstStyle/>
                    <a:p>
                      <a:r>
                        <a:rPr lang="en-US" sz="1400" dirty="0"/>
                        <a:t>References</a:t>
                      </a:r>
                    </a:p>
                  </a:txBody>
                  <a:tcPr/>
                </a:tc>
                <a:tc>
                  <a:txBody>
                    <a:bodyPr/>
                    <a:lstStyle/>
                    <a:p>
                      <a:r>
                        <a:rPr lang="en-US" sz="1400" dirty="0"/>
                        <a:t>List of any cited sources: datasets used, official values for economic impacts, tutorials, etc.</a:t>
                      </a:r>
                    </a:p>
                  </a:txBody>
                  <a:tcPr/>
                </a:tc>
                <a:extLst>
                  <a:ext uri="{0D108BD9-81ED-4DB2-BD59-A6C34878D82A}">
                    <a16:rowId xmlns:a16="http://schemas.microsoft.com/office/drawing/2014/main" val="2159485567"/>
                  </a:ext>
                </a:extLst>
              </a:tr>
              <a:tr h="308374">
                <a:tc>
                  <a:txBody>
                    <a:bodyPr/>
                    <a:lstStyle/>
                    <a:p>
                      <a:pPr algn="ctr"/>
                      <a:r>
                        <a:rPr lang="en-US" sz="1400" dirty="0"/>
                        <a:t>10</a:t>
                      </a:r>
                    </a:p>
                  </a:txBody>
                  <a:tcPr/>
                </a:tc>
                <a:tc>
                  <a:txBody>
                    <a:bodyPr/>
                    <a:lstStyle/>
                    <a:p>
                      <a:r>
                        <a:rPr lang="en-US" sz="1400" dirty="0"/>
                        <a:t>Appendices</a:t>
                      </a:r>
                    </a:p>
                  </a:txBody>
                  <a:tcPr/>
                </a:tc>
                <a:tc>
                  <a:txBody>
                    <a:bodyPr/>
                    <a:lstStyle/>
                    <a:p>
                      <a:r>
                        <a:rPr lang="en-US" sz="1400" dirty="0"/>
                        <a:t>Optional: screenshots of code, outputs, tables, additional charts or sensitivity results</a:t>
                      </a:r>
                    </a:p>
                  </a:txBody>
                  <a:tcPr/>
                </a:tc>
                <a:extLst>
                  <a:ext uri="{0D108BD9-81ED-4DB2-BD59-A6C34878D82A}">
                    <a16:rowId xmlns:a16="http://schemas.microsoft.com/office/drawing/2014/main" val="2246080761"/>
                  </a:ext>
                </a:extLst>
              </a:tr>
            </a:tbl>
          </a:graphicData>
        </a:graphic>
      </p:graphicFrame>
      <p:sp>
        <p:nvSpPr>
          <p:cNvPr id="3" name="object 3">
            <a:extLst>
              <a:ext uri="{FF2B5EF4-FFF2-40B4-BE49-F238E27FC236}">
                <a16:creationId xmlns:a16="http://schemas.microsoft.com/office/drawing/2014/main" id="{9C79F434-3ECD-7C54-4997-D6F831F525C3}"/>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4.2. Lab Report Structure</a:t>
            </a:r>
            <a:endParaRPr lang="en-US" b="1" dirty="0">
              <a:solidFill>
                <a:schemeClr val="tx1"/>
              </a:solidFill>
            </a:endParaRPr>
          </a:p>
        </p:txBody>
      </p:sp>
      <p:sp>
        <p:nvSpPr>
          <p:cNvPr id="6" name="object 6">
            <a:extLst>
              <a:ext uri="{FF2B5EF4-FFF2-40B4-BE49-F238E27FC236}">
                <a16:creationId xmlns:a16="http://schemas.microsoft.com/office/drawing/2014/main" id="{DCC33F27-E18C-B2CD-D3F1-9E9F749776C2}"/>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7" name="object 6">
            <a:extLst>
              <a:ext uri="{FF2B5EF4-FFF2-40B4-BE49-F238E27FC236}">
                <a16:creationId xmlns:a16="http://schemas.microsoft.com/office/drawing/2014/main" id="{DD8F0818-9E26-CA82-93AF-DDB205A0C3B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Urban Mobility and Smart Cities</a:t>
            </a:r>
            <a:endParaRPr lang="en-GB" b="1" dirty="0">
              <a:latin typeface="Aptos" panose="020B0004020202020204" pitchFamily="34" charset="0"/>
            </a:endParaRPr>
          </a:p>
        </p:txBody>
      </p:sp>
    </p:spTree>
    <p:extLst>
      <p:ext uri="{BB962C8B-B14F-4D97-AF65-F5344CB8AC3E}">
        <p14:creationId xmlns:p14="http://schemas.microsoft.com/office/powerpoint/2010/main" val="6466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r>
              <a:rPr lang="en-US" dirty="0">
                <a:latin typeface="Calibri" panose="020F0502020204030204" pitchFamily="34" charset="0"/>
                <a:ea typeface="Calibri" panose="020F0502020204030204" pitchFamily="34" charset="0"/>
                <a:cs typeface="Calibri" panose="020F0502020204030204" pitchFamily="34" charset="0"/>
              </a:rPr>
              <a:t>Thank you for your attention!</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99795"/>
            <a:ext cx="2252588" cy="324265"/>
          </a:xfrm>
          <a:prstGeom prst="rect">
            <a:avLst/>
          </a:prstGeom>
          <a:solidFill>
            <a:srgbClr val="FD001F"/>
          </a:solidFill>
        </p:spPr>
        <p:txBody>
          <a:bodyPr vert="horz" wrap="square" lIns="0" tIns="16329" rIns="0" bIns="0" rtlCol="0" anchor="ctr">
            <a:spAutoFit/>
          </a:bodyPr>
          <a:lstStyle/>
          <a:p>
            <a:pPr marL="22043" hangingPunct="1">
              <a:lnSpc>
                <a:spcPct val="100000"/>
              </a:lnSpc>
              <a:spcBef>
                <a:spcPts val="129"/>
              </a:spcBef>
            </a:pPr>
            <a:r>
              <a:rPr lang="en-US" sz="2000" b="1" dirty="0">
                <a:solidFill>
                  <a:schemeClr val="bg1"/>
                </a:solidFill>
              </a:rPr>
              <a:t>Table</a:t>
            </a:r>
            <a:r>
              <a:rPr lang="en-US" sz="2000" b="1" spc="39" dirty="0">
                <a:solidFill>
                  <a:schemeClr val="bg1"/>
                </a:solidFill>
              </a:rPr>
              <a:t> </a:t>
            </a:r>
            <a:r>
              <a:rPr lang="en-US" sz="2000" b="1" dirty="0">
                <a:solidFill>
                  <a:schemeClr val="bg1"/>
                </a:solidFill>
              </a:rPr>
              <a:t>of contents</a:t>
            </a:r>
            <a:endParaRPr lang="en-US" sz="2000" b="1" spc="-13" dirty="0">
              <a:solidFill>
                <a:schemeClr val="bg1"/>
              </a:solidFill>
            </a:endParaRPr>
          </a:p>
        </p:txBody>
      </p:sp>
      <p:sp>
        <p:nvSpPr>
          <p:cNvPr id="5" name="Slide Number Placeholder 4">
            <a:extLst>
              <a:ext uri="{FF2B5EF4-FFF2-40B4-BE49-F238E27FC236}">
                <a16:creationId xmlns:a16="http://schemas.microsoft.com/office/drawing/2014/main" id="{6EF6435A-880E-FBF3-C9C4-D3A3C216DD57}"/>
              </a:ext>
            </a:extLst>
          </p:cNvPr>
          <p:cNvSpPr>
            <a:spLocks noGrp="1"/>
          </p:cNvSpPr>
          <p:nvPr>
            <p:ph type="sldNum" sz="quarter" idx="7"/>
          </p:nvPr>
        </p:nvSpPr>
        <p:spPr>
          <a:xfrm>
            <a:off x="5842726" y="6290446"/>
            <a:ext cx="253274" cy="241092"/>
          </a:xfrm>
        </p:spPr>
        <p:txBody>
          <a:bodyPr/>
          <a:lstStyle/>
          <a:p>
            <a:pPr marL="103685">
              <a:lnSpc>
                <a:spcPts val="1633"/>
              </a:lnSpc>
            </a:pPr>
            <a:fld id="{81D60167-4931-47E6-BA6A-407CBD079E47}" type="slidenum">
              <a:rPr lang="en-AT" spc="-64" smtClean="0"/>
              <a:pPr marL="103685">
                <a:lnSpc>
                  <a:spcPts val="1633"/>
                </a:lnSpc>
              </a:pPr>
              <a:t>3</a:t>
            </a:fld>
            <a:endParaRPr lang="en-AT" spc="-64" dirty="0"/>
          </a:p>
        </p:txBody>
      </p:sp>
      <p:graphicFrame>
        <p:nvGraphicFramePr>
          <p:cNvPr id="4" name="Table 3">
            <a:extLst>
              <a:ext uri="{FF2B5EF4-FFF2-40B4-BE49-F238E27FC236}">
                <a16:creationId xmlns:a16="http://schemas.microsoft.com/office/drawing/2014/main" id="{0A967C4F-0A90-3946-A838-7A4D13F64F00}"/>
              </a:ext>
            </a:extLst>
          </p:cNvPr>
          <p:cNvGraphicFramePr>
            <a:graphicFrameLocks noGrp="1"/>
          </p:cNvGraphicFramePr>
          <p:nvPr>
            <p:extLst>
              <p:ext uri="{D42A27DB-BD31-4B8C-83A1-F6EECF244321}">
                <p14:modId xmlns:p14="http://schemas.microsoft.com/office/powerpoint/2010/main" val="772271794"/>
              </p:ext>
            </p:extLst>
          </p:nvPr>
        </p:nvGraphicFramePr>
        <p:xfrm>
          <a:off x="726282" y="930041"/>
          <a:ext cx="5369718" cy="5396506"/>
        </p:xfrm>
        <a:graphic>
          <a:graphicData uri="http://schemas.openxmlformats.org/drawingml/2006/table">
            <a:tbl>
              <a:tblPr firstRow="1" bandRow="1">
                <a:tableStyleId>{5940675A-B579-460E-94D1-54222C63F5DA}</a:tableStyleId>
              </a:tblPr>
              <a:tblGrid>
                <a:gridCol w="4961085">
                  <a:extLst>
                    <a:ext uri="{9D8B030D-6E8A-4147-A177-3AD203B41FA5}">
                      <a16:colId xmlns:a16="http://schemas.microsoft.com/office/drawing/2014/main" val="3157834447"/>
                    </a:ext>
                  </a:extLst>
                </a:gridCol>
                <a:gridCol w="408633">
                  <a:extLst>
                    <a:ext uri="{9D8B030D-6E8A-4147-A177-3AD203B41FA5}">
                      <a16:colId xmlns:a16="http://schemas.microsoft.com/office/drawing/2014/main" val="3568564237"/>
                    </a:ext>
                  </a:extLst>
                </a:gridCol>
              </a:tblGrid>
              <a:tr h="344099">
                <a:tc>
                  <a:txBody>
                    <a:bodyPr/>
                    <a:lstStyle/>
                    <a:p>
                      <a:pPr algn="l"/>
                      <a:r>
                        <a:rPr lang="en-US" sz="1600" b="1" i="0" baseline="0" dirty="0">
                          <a:solidFill>
                            <a:schemeClr val="tx1"/>
                          </a:solidFill>
                          <a:effectLst/>
                          <a:latin typeface="Aptos" panose="020B0004020202020204" pitchFamily="34" charset="0"/>
                          <a:ea typeface="+mn-ea"/>
                          <a:cs typeface="+mn-cs"/>
                        </a:rPr>
                        <a:t>Section 0: Objectives &amp; Learning Outcomes </a:t>
                      </a:r>
                      <a:endParaRPr lang="en-AT" sz="1600" dirty="0">
                        <a:solidFill>
                          <a:schemeClr val="tx1"/>
                        </a:solidFill>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GB" sz="1600" b="1" dirty="0">
                          <a:solidFill>
                            <a:schemeClr val="tx1"/>
                          </a:solidFill>
                          <a:latin typeface="Aptos" panose="020B0004020202020204" pitchFamily="34" charset="0"/>
                          <a:cs typeface="Arial" panose="020B0604020202020204" pitchFamily="34" charset="0"/>
                        </a:rPr>
                        <a:t>3</a:t>
                      </a:r>
                      <a:endParaRPr lang="en-AT" sz="1600" b="1" dirty="0">
                        <a:solidFill>
                          <a:schemeClr val="tx1"/>
                        </a:solidFill>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344099">
                <a:tc>
                  <a:txBody>
                    <a:bodyPr/>
                    <a:lstStyle/>
                    <a:p>
                      <a:pPr marL="111125" marR="7348" lvl="0" indent="0" algn="l" defTabSz="1175644" hangingPunct="1">
                        <a:lnSpc>
                          <a:spcPct val="100000"/>
                        </a:lnSpc>
                        <a:spcBef>
                          <a:spcPts val="1093"/>
                        </a:spcBef>
                        <a:buFont typeface="Arial" panose="020B0604020202020204" pitchFamily="34" charset="0"/>
                        <a:buNone/>
                        <a:tabLst>
                          <a:tab pos="4803775" algn="l"/>
                        </a:tabLst>
                      </a:pPr>
                      <a:r>
                        <a:rPr lang="en-US" sz="1600" spc="64" dirty="0">
                          <a:solidFill>
                            <a:schemeClr val="tx1"/>
                          </a:solidFill>
                          <a:latin typeface="Aptos" panose="020B0004020202020204" pitchFamily="34" charset="0"/>
                          <a:cs typeface="Arial"/>
                        </a:rPr>
                        <a:t>0.1. Objectives</a:t>
                      </a:r>
                      <a:endParaRPr lang="en-AT" sz="1600" dirty="0">
                        <a:solidFill>
                          <a:schemeClr val="tx1"/>
                        </a:solidFill>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GB" sz="1600" dirty="0">
                          <a:solidFill>
                            <a:schemeClr val="tx1"/>
                          </a:solidFill>
                          <a:latin typeface="Aptos" panose="020B0004020202020204" pitchFamily="34" charset="0"/>
                          <a:cs typeface="Arial" panose="020B0604020202020204" pitchFamily="34" charset="0"/>
                        </a:rPr>
                        <a:t>4</a:t>
                      </a:r>
                      <a:endParaRPr lang="en-AT" sz="1600" dirty="0">
                        <a:solidFill>
                          <a:schemeClr val="tx1"/>
                        </a:solidFill>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344099">
                <a:tc>
                  <a:txBody>
                    <a:bodyPr/>
                    <a:lstStyle/>
                    <a:p>
                      <a:pPr marL="111125" indent="0" algn="l"/>
                      <a:r>
                        <a:rPr lang="en-US" sz="1600" spc="64" dirty="0">
                          <a:solidFill>
                            <a:schemeClr val="tx1"/>
                          </a:solidFill>
                          <a:latin typeface="Aptos" panose="020B0004020202020204" pitchFamily="34" charset="0"/>
                          <a:cs typeface="Arial"/>
                        </a:rPr>
                        <a:t>0.2. Learning Outcomes </a:t>
                      </a:r>
                      <a:endParaRPr lang="en-AT" sz="1600" dirty="0">
                        <a:solidFill>
                          <a:schemeClr val="tx1"/>
                        </a:solidFill>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sz="1600" dirty="0">
                          <a:solidFill>
                            <a:schemeClr val="tx1"/>
                          </a:solidFill>
                          <a:latin typeface="Aptos" panose="020B0004020202020204" pitchFamily="34" charset="0"/>
                          <a:cs typeface="Arial" panose="020B0604020202020204" pitchFamily="34" charset="0"/>
                        </a:rPr>
                        <a:t>5</a:t>
                      </a:r>
                      <a:endParaRPr lang="en-AT" sz="1600" dirty="0">
                        <a:solidFill>
                          <a:schemeClr val="tx1"/>
                        </a:solidFill>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344099">
                <a:tc>
                  <a:txBody>
                    <a:bodyPr/>
                    <a:lstStyle/>
                    <a:p>
                      <a:pPr marL="111125" indent="0" algn="l"/>
                      <a:endParaRPr lang="en-AT" sz="1600" dirty="0">
                        <a:solidFill>
                          <a:schemeClr val="tx1"/>
                        </a:solidFill>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AT" sz="1600" dirty="0">
                        <a:solidFill>
                          <a:schemeClr val="tx1"/>
                        </a:solidFill>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60559819"/>
                  </a:ext>
                </a:extLst>
              </a:tr>
              <a:tr h="344099">
                <a:tc>
                  <a:txBody>
                    <a:bodyPr/>
                    <a:lstStyle/>
                    <a:p>
                      <a:pPr marL="0" marR="0" lvl="0" indent="0" algn="l" defTabSz="292097" rtl="0" eaLnBrk="1" fontAlgn="auto" latinLnBrk="0" hangingPunct="1">
                        <a:lnSpc>
                          <a:spcPct val="100000"/>
                        </a:lnSpc>
                        <a:spcBef>
                          <a:spcPts val="0"/>
                        </a:spcBef>
                        <a:spcAft>
                          <a:spcPts val="0"/>
                        </a:spcAft>
                        <a:buClrTx/>
                        <a:buSzTx/>
                        <a:buFontTx/>
                        <a:buNone/>
                        <a:tabLst/>
                        <a:defRPr/>
                      </a:pPr>
                      <a:r>
                        <a:rPr lang="en-US" sz="1600" b="1" dirty="0">
                          <a:solidFill>
                            <a:schemeClr val="tx1"/>
                          </a:solidFill>
                          <a:latin typeface="Aptos" panose="020B0004020202020204" pitchFamily="34" charset="0"/>
                          <a:cs typeface="Arial"/>
                        </a:rPr>
                        <a:t>Section 1: </a:t>
                      </a:r>
                      <a:r>
                        <a:rPr lang="en-US" sz="1600" b="1" dirty="0">
                          <a:solidFill>
                            <a:schemeClr val="tx1"/>
                          </a:solidFill>
                          <a:latin typeface="Aptos" panose="020B0004020202020204" pitchFamily="34" charset="0"/>
                        </a:rPr>
                        <a:t>Recap: Urban Smart Mobility (Lecture 22)</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GB" sz="1600" b="1" dirty="0">
                          <a:solidFill>
                            <a:schemeClr val="tx1"/>
                          </a:solidFill>
                          <a:latin typeface="Aptos" panose="020B0004020202020204" pitchFamily="34" charset="0"/>
                          <a:cs typeface="Arial" panose="020B0604020202020204" pitchFamily="34" charset="0"/>
                        </a:rPr>
                        <a:t>7</a:t>
                      </a:r>
                      <a:endParaRPr lang="en-AT" sz="1600" b="1" dirty="0">
                        <a:solidFill>
                          <a:schemeClr val="tx1"/>
                        </a:solidFill>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344099">
                <a:tc>
                  <a:txBody>
                    <a:bodyPr/>
                    <a:lstStyle/>
                    <a:p>
                      <a:pPr marL="111125" indent="0" algn="l"/>
                      <a:r>
                        <a:rPr lang="en-GB" sz="1600" spc="64" dirty="0">
                          <a:solidFill>
                            <a:schemeClr val="tx1"/>
                          </a:solidFill>
                          <a:latin typeface="Aptos" panose="020B0004020202020204" pitchFamily="34" charset="0"/>
                          <a:cs typeface="Arial"/>
                        </a:rPr>
                        <a:t>1.1. </a:t>
                      </a:r>
                      <a:r>
                        <a:rPr lang="en-US" sz="1600" b="0" dirty="0">
                          <a:solidFill>
                            <a:schemeClr val="tx1"/>
                          </a:solidFill>
                          <a:latin typeface="Aptos" panose="020B0004020202020204" pitchFamily="34" charset="0"/>
                        </a:rPr>
                        <a:t>Recap – What is Smart Mobility?</a:t>
                      </a:r>
                      <a:endParaRPr lang="en-AT" sz="1600" b="0" dirty="0">
                        <a:solidFill>
                          <a:schemeClr val="tx1"/>
                        </a:solidFill>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sz="1600" dirty="0">
                          <a:solidFill>
                            <a:schemeClr val="tx1"/>
                          </a:solidFill>
                          <a:latin typeface="Aptos" panose="020B0004020202020204" pitchFamily="34" charset="0"/>
                          <a:cs typeface="Arial" panose="020B0604020202020204" pitchFamily="34" charset="0"/>
                        </a:rPr>
                        <a:t>8</a:t>
                      </a:r>
                      <a:endParaRPr lang="en-AT" sz="1600" dirty="0">
                        <a:solidFill>
                          <a:schemeClr val="tx1"/>
                        </a:solidFill>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344099">
                <a:tc>
                  <a:txBody>
                    <a:bodyPr/>
                    <a:lstStyle/>
                    <a:p>
                      <a:pPr algn="l"/>
                      <a:endParaRPr lang="en-AT" sz="1600" dirty="0">
                        <a:solidFill>
                          <a:schemeClr val="tx1"/>
                        </a:solidFill>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AT" sz="1600" dirty="0">
                        <a:solidFill>
                          <a:schemeClr val="tx1"/>
                        </a:solidFill>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330843"/>
                  </a:ext>
                </a:extLst>
              </a:tr>
              <a:tr h="344099">
                <a:tc>
                  <a:txBody>
                    <a:bodyPr/>
                    <a:lstStyle/>
                    <a:p>
                      <a:pPr algn="l"/>
                      <a:r>
                        <a:rPr lang="en-GB" sz="1600" b="1" dirty="0">
                          <a:solidFill>
                            <a:schemeClr val="tx1"/>
                          </a:solidFill>
                          <a:latin typeface="Aptos" panose="020B0004020202020204" pitchFamily="34" charset="0"/>
                          <a:cs typeface="Arial"/>
                        </a:rPr>
                        <a:t>Section 2: Conceptual foundation</a:t>
                      </a:r>
                      <a:endParaRPr lang="en-AT" sz="1600" dirty="0">
                        <a:solidFill>
                          <a:schemeClr val="tx1"/>
                        </a:solidFill>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sz="1600" dirty="0">
                          <a:solidFill>
                            <a:schemeClr val="tx1"/>
                          </a:solidFill>
                          <a:latin typeface="Aptos" panose="020B0004020202020204" pitchFamily="34" charset="0"/>
                          <a:cs typeface="Arial" panose="020B0604020202020204" pitchFamily="34" charset="0"/>
                        </a:rPr>
                        <a:t>10</a:t>
                      </a:r>
                      <a:endParaRPr lang="en-AT" sz="1600" dirty="0">
                        <a:solidFill>
                          <a:schemeClr val="tx1"/>
                        </a:solidFill>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344099">
                <a:tc>
                  <a:txBody>
                    <a:bodyPr/>
                    <a:lstStyle/>
                    <a:p>
                      <a:pPr marL="111125" indent="0" algn="l"/>
                      <a:r>
                        <a:rPr lang="en-US" sz="1600" spc="64" dirty="0">
                          <a:solidFill>
                            <a:schemeClr val="tx1"/>
                          </a:solidFill>
                          <a:latin typeface="Aptos" panose="020B0004020202020204" pitchFamily="34" charset="0"/>
                          <a:cs typeface="Arial"/>
                        </a:rPr>
                        <a:t>2.1. Urban mobility challenges</a:t>
                      </a:r>
                      <a:endParaRPr lang="en-AT" sz="1600" b="1" dirty="0">
                        <a:solidFill>
                          <a:schemeClr val="tx1"/>
                        </a:solidFill>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GB" sz="1600" b="0" dirty="0">
                          <a:solidFill>
                            <a:schemeClr val="tx1"/>
                          </a:solidFill>
                          <a:latin typeface="Aptos" panose="020B0004020202020204" pitchFamily="34" charset="0"/>
                          <a:cs typeface="Arial" panose="020B0604020202020204" pitchFamily="34" charset="0"/>
                        </a:rPr>
                        <a:t>11</a:t>
                      </a:r>
                      <a:endParaRPr lang="en-AT" sz="1600" b="0" dirty="0">
                        <a:solidFill>
                          <a:schemeClr val="tx1"/>
                        </a:solidFill>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6297302"/>
                  </a:ext>
                </a:extLst>
              </a:tr>
              <a:tr h="344099">
                <a:tc>
                  <a:txBody>
                    <a:bodyPr/>
                    <a:lstStyle/>
                    <a:p>
                      <a:pPr marL="111125" indent="0" algn="l"/>
                      <a:r>
                        <a:rPr lang="en-US" sz="1600" spc="64" dirty="0">
                          <a:solidFill>
                            <a:schemeClr val="tx1"/>
                          </a:solidFill>
                          <a:latin typeface="Aptos" panose="020B0004020202020204" pitchFamily="34" charset="0"/>
                          <a:cs typeface="Arial"/>
                        </a:rPr>
                        <a:t>2.2. Smart solutions in public transit</a:t>
                      </a:r>
                      <a:endParaRPr lang="en-AT" sz="1600" dirty="0">
                        <a:solidFill>
                          <a:schemeClr val="tx1"/>
                        </a:solidFill>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GB" sz="1600" dirty="0">
                          <a:solidFill>
                            <a:schemeClr val="tx1"/>
                          </a:solidFill>
                          <a:latin typeface="Aptos" panose="020B0004020202020204" pitchFamily="34" charset="0"/>
                          <a:cs typeface="Arial" panose="020B0604020202020204" pitchFamily="34" charset="0"/>
                        </a:rPr>
                        <a:t>12</a:t>
                      </a:r>
                      <a:endParaRPr lang="en-AT" sz="1600" dirty="0">
                        <a:solidFill>
                          <a:schemeClr val="tx1"/>
                        </a:solidFill>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7098451"/>
                  </a:ext>
                </a:extLst>
              </a:tr>
              <a:tr h="344099">
                <a:tc>
                  <a:txBody>
                    <a:bodyPr/>
                    <a:lstStyle/>
                    <a:p>
                      <a:pPr marL="111125" indent="0" algn="l"/>
                      <a:endParaRPr lang="en-AT" sz="1600" dirty="0">
                        <a:solidFill>
                          <a:schemeClr val="tx1"/>
                        </a:solidFill>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GB" sz="1600" dirty="0">
                          <a:solidFill>
                            <a:schemeClr val="tx1"/>
                          </a:solidFill>
                          <a:latin typeface="Aptos" panose="020B0004020202020204" pitchFamily="34" charset="0"/>
                          <a:cs typeface="Arial" panose="020B0604020202020204" pitchFamily="34" charset="0"/>
                        </a:rPr>
                        <a:t>13</a:t>
                      </a:r>
                      <a:endParaRPr lang="en-AT" sz="1600" dirty="0">
                        <a:solidFill>
                          <a:schemeClr val="tx1"/>
                        </a:solidFill>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1154312"/>
                  </a:ext>
                </a:extLst>
              </a:tr>
              <a:tr h="0">
                <a:tc>
                  <a:txBody>
                    <a:bodyPr/>
                    <a:lstStyle/>
                    <a:p>
                      <a:pPr marL="0" indent="0" algn="l"/>
                      <a:r>
                        <a:rPr lang="en-GB" sz="1600" b="1" spc="64" dirty="0">
                          <a:solidFill>
                            <a:schemeClr val="tx1"/>
                          </a:solidFill>
                          <a:latin typeface="Aptos" panose="020B0004020202020204" pitchFamily="34" charset="0"/>
                          <a:cs typeface="Arial"/>
                        </a:rPr>
                        <a:t>Section 3: Simulation Design and Setup (Practical)</a:t>
                      </a:r>
                      <a:endParaRPr lang="en-AT" sz="1600" b="1" dirty="0">
                        <a:solidFill>
                          <a:schemeClr val="tx1"/>
                        </a:solidFill>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sz="1600" dirty="0">
                          <a:solidFill>
                            <a:schemeClr val="tx1"/>
                          </a:solidFill>
                          <a:latin typeface="Aptos" panose="020B0004020202020204" pitchFamily="34" charset="0"/>
                          <a:cs typeface="Arial" panose="020B0604020202020204" pitchFamily="34" charset="0"/>
                        </a:rPr>
                        <a:t>14</a:t>
                      </a:r>
                      <a:endParaRPr lang="en-AT" sz="1600" dirty="0">
                        <a:solidFill>
                          <a:schemeClr val="tx1"/>
                        </a:solidFill>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6793150"/>
                  </a:ext>
                </a:extLst>
              </a:tr>
              <a:tr h="344099">
                <a:tc>
                  <a:txBody>
                    <a:bodyPr/>
                    <a:lstStyle/>
                    <a:p>
                      <a:pPr marL="111125" indent="0" algn="l">
                        <a:tabLst>
                          <a:tab pos="111125" algn="l"/>
                        </a:tabLst>
                      </a:pPr>
                      <a:r>
                        <a:rPr lang="en-US" sz="1600" dirty="0">
                          <a:solidFill>
                            <a:schemeClr val="tx1"/>
                          </a:solidFill>
                          <a:latin typeface="Aptos" panose="020B0004020202020204" pitchFamily="34" charset="0"/>
                          <a:cs typeface="Arial" panose="020B0604020202020204" pitchFamily="34" charset="0"/>
                        </a:rPr>
                        <a:t>3.1. </a:t>
                      </a:r>
                      <a:r>
                        <a:rPr lang="en-GB" sz="1600" spc="64" dirty="0">
                          <a:solidFill>
                            <a:schemeClr val="tx1"/>
                          </a:solidFill>
                          <a:latin typeface="Aptos" panose="020B0004020202020204" pitchFamily="34" charset="0"/>
                          <a:cs typeface="Arial"/>
                        </a:rPr>
                        <a:t>Tools, File &amp; Scenario</a:t>
                      </a:r>
                      <a:endParaRPr lang="en-AT" sz="1600" dirty="0">
                        <a:solidFill>
                          <a:schemeClr val="tx1"/>
                        </a:solidFill>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sz="1600" dirty="0">
                          <a:solidFill>
                            <a:schemeClr val="tx1"/>
                          </a:solidFill>
                          <a:latin typeface="Aptos" panose="020B0004020202020204" pitchFamily="34" charset="0"/>
                          <a:cs typeface="Arial" panose="020B0604020202020204" pitchFamily="34" charset="0"/>
                        </a:rPr>
                        <a:t>15</a:t>
                      </a:r>
                      <a:endParaRPr lang="en-AT" sz="1600" dirty="0">
                        <a:solidFill>
                          <a:schemeClr val="tx1"/>
                        </a:solidFill>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04557640"/>
                  </a:ext>
                </a:extLst>
              </a:tr>
              <a:tr h="344099">
                <a:tc>
                  <a:txBody>
                    <a:bodyPr/>
                    <a:lstStyle/>
                    <a:p>
                      <a:pPr marL="111125" indent="0" algn="l">
                        <a:tabLst>
                          <a:tab pos="111125" algn="l"/>
                        </a:tabLst>
                      </a:pPr>
                      <a:r>
                        <a:rPr lang="en-US" sz="1600" dirty="0">
                          <a:solidFill>
                            <a:schemeClr val="tx1"/>
                          </a:solidFill>
                          <a:latin typeface="Aptos" panose="020B0004020202020204" pitchFamily="34" charset="0"/>
                          <a:cs typeface="Arial" panose="020B0604020202020204" pitchFamily="34" charset="0"/>
                        </a:rPr>
                        <a:t>3.2. Activity 1: Static Baseline</a:t>
                      </a:r>
                      <a:endParaRPr lang="en-AT" sz="1600" dirty="0">
                        <a:solidFill>
                          <a:schemeClr val="tx1"/>
                        </a:solidFill>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AT" sz="1600" dirty="0">
                        <a:solidFill>
                          <a:schemeClr val="tx1"/>
                        </a:solidFill>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26074074"/>
                  </a:ext>
                </a:extLst>
              </a:tr>
              <a:tr h="344099">
                <a:tc>
                  <a:txBody>
                    <a:bodyPr/>
                    <a:lstStyle/>
                    <a:p>
                      <a:pPr marL="111125" indent="0" algn="l">
                        <a:tabLst>
                          <a:tab pos="111125" algn="l"/>
                        </a:tabLst>
                      </a:pPr>
                      <a:r>
                        <a:rPr lang="en-US" sz="1600" dirty="0">
                          <a:solidFill>
                            <a:schemeClr val="tx1"/>
                          </a:solidFill>
                          <a:latin typeface="Aptos" panose="020B0004020202020204" pitchFamily="34" charset="0"/>
                          <a:cs typeface="Arial" panose="020B0604020202020204" pitchFamily="34" charset="0"/>
                        </a:rPr>
                        <a:t>3.3. Activity 2: Smart Headway Policy</a:t>
                      </a:r>
                      <a:endParaRPr lang="en-AT" sz="1600" dirty="0">
                        <a:solidFill>
                          <a:schemeClr val="tx1"/>
                        </a:solidFill>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AT" sz="1600" dirty="0">
                        <a:solidFill>
                          <a:schemeClr val="tx1"/>
                        </a:solidFill>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9414493"/>
                  </a:ext>
                </a:extLst>
              </a:tr>
            </a:tbl>
          </a:graphicData>
        </a:graphic>
      </p:graphicFrame>
      <p:graphicFrame>
        <p:nvGraphicFramePr>
          <p:cNvPr id="6" name="Table 5">
            <a:extLst>
              <a:ext uri="{FF2B5EF4-FFF2-40B4-BE49-F238E27FC236}">
                <a16:creationId xmlns:a16="http://schemas.microsoft.com/office/drawing/2014/main" id="{ECC8597D-C7CF-1B5E-056A-691AC5AA917A}"/>
              </a:ext>
            </a:extLst>
          </p:cNvPr>
          <p:cNvGraphicFramePr>
            <a:graphicFrameLocks noGrp="1"/>
          </p:cNvGraphicFramePr>
          <p:nvPr>
            <p:extLst>
              <p:ext uri="{D42A27DB-BD31-4B8C-83A1-F6EECF244321}">
                <p14:modId xmlns:p14="http://schemas.microsoft.com/office/powerpoint/2010/main" val="2520387772"/>
              </p:ext>
            </p:extLst>
          </p:nvPr>
        </p:nvGraphicFramePr>
        <p:xfrm>
          <a:off x="6308078" y="921331"/>
          <a:ext cx="5369718" cy="4808567"/>
        </p:xfrm>
        <a:graphic>
          <a:graphicData uri="http://schemas.openxmlformats.org/drawingml/2006/table">
            <a:tbl>
              <a:tblPr firstRow="1" bandRow="1">
                <a:tableStyleId>{5940675A-B579-460E-94D1-54222C63F5DA}</a:tableStyleId>
              </a:tblPr>
              <a:tblGrid>
                <a:gridCol w="4961085">
                  <a:extLst>
                    <a:ext uri="{9D8B030D-6E8A-4147-A177-3AD203B41FA5}">
                      <a16:colId xmlns:a16="http://schemas.microsoft.com/office/drawing/2014/main" val="3157834447"/>
                    </a:ext>
                  </a:extLst>
                </a:gridCol>
                <a:gridCol w="408633">
                  <a:extLst>
                    <a:ext uri="{9D8B030D-6E8A-4147-A177-3AD203B41FA5}">
                      <a16:colId xmlns:a16="http://schemas.microsoft.com/office/drawing/2014/main" val="3568564237"/>
                    </a:ext>
                  </a:extLst>
                </a:gridCol>
              </a:tblGrid>
              <a:tr h="344099">
                <a:tc>
                  <a:txBody>
                    <a:bodyPr/>
                    <a:lstStyle/>
                    <a:p>
                      <a:pPr algn="l"/>
                      <a:r>
                        <a:rPr lang="en-US" sz="1600" b="1" i="0" baseline="0" dirty="0">
                          <a:solidFill>
                            <a:schemeClr val="tx1"/>
                          </a:solidFill>
                          <a:effectLst/>
                          <a:latin typeface="Aptos" panose="020B0004020202020204" pitchFamily="34" charset="0"/>
                          <a:ea typeface="+mn-ea"/>
                          <a:cs typeface="+mn-cs"/>
                        </a:rPr>
                        <a:t>Section 4: </a:t>
                      </a:r>
                      <a:r>
                        <a:rPr lang="en-GB" sz="1600" b="1" i="0" baseline="0" dirty="0">
                          <a:solidFill>
                            <a:sysClr val="windowText" lastClr="000000"/>
                          </a:solidFill>
                          <a:effectLst/>
                          <a:latin typeface="Aptos" panose="020B0004020202020204" pitchFamily="34" charset="0"/>
                          <a:ea typeface="+mn-ea"/>
                          <a:cs typeface="Arial"/>
                        </a:rPr>
                        <a:t>Challenges &amp; Opportunities</a:t>
                      </a:r>
                      <a:endParaRPr lang="en-AT" sz="16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GB" sz="1600" b="1" dirty="0">
                          <a:latin typeface="Aptos" panose="020B0004020202020204" pitchFamily="34" charset="0"/>
                          <a:cs typeface="Arial" panose="020B0604020202020204" pitchFamily="34" charset="0"/>
                        </a:rPr>
                        <a:t>16</a:t>
                      </a:r>
                      <a:endParaRPr lang="en-AT" sz="1600" b="1"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344099">
                <a:tc>
                  <a:txBody>
                    <a:bodyPr/>
                    <a:lstStyle/>
                    <a:p>
                      <a:pPr marL="111125" marR="7348" lvl="0" indent="0" algn="l" defTabSz="1175644" hangingPunct="1">
                        <a:lnSpc>
                          <a:spcPct val="100000"/>
                        </a:lnSpc>
                        <a:spcBef>
                          <a:spcPts val="1093"/>
                        </a:spcBef>
                        <a:buFont typeface="Arial" panose="020B0604020202020204" pitchFamily="34" charset="0"/>
                        <a:buNone/>
                        <a:tabLst>
                          <a:tab pos="4803775" algn="l"/>
                        </a:tabLst>
                      </a:pPr>
                      <a:r>
                        <a:rPr lang="en-US" sz="1600" spc="64" dirty="0">
                          <a:solidFill>
                            <a:sysClr val="windowText" lastClr="000000"/>
                          </a:solidFill>
                          <a:latin typeface="Aptos" panose="020B0004020202020204" pitchFamily="34" charset="0"/>
                          <a:cs typeface="Arial"/>
                        </a:rPr>
                        <a:t>4.1. </a:t>
                      </a:r>
                      <a:r>
                        <a:rPr lang="en-GB" sz="1600" spc="64" dirty="0">
                          <a:solidFill>
                            <a:sysClr val="windowText" lastClr="000000"/>
                          </a:solidFill>
                          <a:latin typeface="Aptos" panose="020B0004020202020204" pitchFamily="34" charset="0"/>
                          <a:cs typeface="Arial"/>
                        </a:rPr>
                        <a:t>Implementation Challenges</a:t>
                      </a:r>
                      <a:endParaRPr lang="en-AT" sz="16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GB" sz="1600" dirty="0">
                          <a:latin typeface="Aptos" panose="020B0004020202020204" pitchFamily="34" charset="0"/>
                          <a:cs typeface="Arial" panose="020B0604020202020204" pitchFamily="34" charset="0"/>
                        </a:rPr>
                        <a:t>18</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344099">
                <a:tc>
                  <a:txBody>
                    <a:bodyPr/>
                    <a:lstStyle/>
                    <a:p>
                      <a:pPr marL="111125" indent="0" algn="l"/>
                      <a:r>
                        <a:rPr lang="en-US" sz="1600" spc="64" dirty="0">
                          <a:solidFill>
                            <a:sysClr val="windowText" lastClr="000000"/>
                          </a:solidFill>
                          <a:latin typeface="Aptos" panose="020B0004020202020204" pitchFamily="34" charset="0"/>
                          <a:cs typeface="Arial"/>
                        </a:rPr>
                        <a:t>4.2. Opportunities in Smart mobility</a:t>
                      </a:r>
                      <a:endParaRPr lang="en-AT" sz="16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sz="1600" dirty="0">
                          <a:latin typeface="Aptos" panose="020B0004020202020204" pitchFamily="34" charset="0"/>
                          <a:cs typeface="Arial" panose="020B0604020202020204" pitchFamily="34" charset="0"/>
                        </a:rPr>
                        <a:t>19</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344099">
                <a:tc>
                  <a:txBody>
                    <a:bodyPr/>
                    <a:lstStyle/>
                    <a:p>
                      <a:pPr marL="111125" indent="0" algn="l"/>
                      <a:endParaRPr lang="en-AT" sz="16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60559819"/>
                  </a:ext>
                </a:extLst>
              </a:tr>
              <a:tr h="344099">
                <a:tc>
                  <a:txBody>
                    <a:bodyPr/>
                    <a:lstStyle/>
                    <a:p>
                      <a:pPr algn="l"/>
                      <a:r>
                        <a:rPr lang="en-US" sz="1600" b="1" dirty="0">
                          <a:solidFill>
                            <a:sysClr val="windowText" lastClr="000000"/>
                          </a:solidFill>
                          <a:latin typeface="Aptos" panose="020B0004020202020204" pitchFamily="34" charset="0"/>
                          <a:cs typeface="Arial"/>
                        </a:rPr>
                        <a:t>Section 4: </a:t>
                      </a:r>
                      <a:r>
                        <a:rPr lang="en-GB" sz="1600" b="1" dirty="0">
                          <a:solidFill>
                            <a:sysClr val="windowText" lastClr="000000"/>
                          </a:solidFill>
                          <a:latin typeface="Aptos" panose="020B0004020202020204" pitchFamily="34" charset="0"/>
                          <a:cs typeface="Arial"/>
                        </a:rPr>
                        <a:t>Homework Assignment</a:t>
                      </a:r>
                      <a:endParaRPr lang="en-AT" sz="16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GB" sz="1600" b="1" dirty="0">
                          <a:latin typeface="Aptos" panose="020B0004020202020204" pitchFamily="34" charset="0"/>
                          <a:cs typeface="Arial" panose="020B0604020202020204" pitchFamily="34" charset="0"/>
                        </a:rPr>
                        <a:t>20</a:t>
                      </a:r>
                      <a:endParaRPr lang="en-AT" sz="1600" b="1"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344099">
                <a:tc>
                  <a:txBody>
                    <a:bodyPr/>
                    <a:lstStyle/>
                    <a:p>
                      <a:pPr marL="111125" indent="0" algn="l"/>
                      <a:r>
                        <a:rPr lang="en-GB" sz="1600" spc="64" dirty="0">
                          <a:solidFill>
                            <a:sysClr val="windowText" lastClr="000000"/>
                          </a:solidFill>
                          <a:latin typeface="Aptos" panose="020B0004020202020204" pitchFamily="34" charset="0"/>
                          <a:cs typeface="Arial"/>
                        </a:rPr>
                        <a:t>4.1. Assignment Tasks </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sz="1600" dirty="0">
                          <a:latin typeface="Aptos" panose="020B0004020202020204" pitchFamily="34" charset="0"/>
                          <a:cs typeface="Arial" panose="020B0604020202020204" pitchFamily="34" charset="0"/>
                        </a:rPr>
                        <a:t>21</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344099">
                <a:tc>
                  <a:txBody>
                    <a:bodyPr/>
                    <a:lstStyle/>
                    <a:p>
                      <a:pPr marL="111125" indent="0" algn="l"/>
                      <a:r>
                        <a:rPr lang="en-GB" sz="1600" spc="64" dirty="0">
                          <a:solidFill>
                            <a:sysClr val="windowText" lastClr="000000"/>
                          </a:solidFill>
                          <a:latin typeface="Aptos" panose="020B0004020202020204" pitchFamily="34" charset="0"/>
                          <a:cs typeface="Arial"/>
                        </a:rPr>
                        <a:t>4.2. Report Structure and Submission </a:t>
                      </a:r>
                      <a:endParaRPr lang="en-AT" sz="16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GB" sz="1600" dirty="0">
                          <a:latin typeface="Aptos" panose="020B0004020202020204" pitchFamily="34" charset="0"/>
                          <a:cs typeface="Arial" panose="020B0604020202020204" pitchFamily="34" charset="0"/>
                        </a:rPr>
                        <a:t>25</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344099">
                <a:tc>
                  <a:txBody>
                    <a:bodyPr/>
                    <a:lstStyle/>
                    <a:p>
                      <a:pPr algn="l"/>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330843"/>
                  </a:ext>
                </a:extLst>
              </a:tr>
              <a:tr h="344099">
                <a:tc>
                  <a:txBody>
                    <a:bodyPr/>
                    <a:lstStyle/>
                    <a:p>
                      <a:pPr algn="l"/>
                      <a:endParaRPr lang="en-AT" sz="16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344099">
                <a:tc>
                  <a:txBody>
                    <a:bodyPr/>
                    <a:lstStyle/>
                    <a:p>
                      <a:pPr marL="111125" indent="0" algn="l"/>
                      <a:endParaRPr lang="en-AT" sz="1600" b="1"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AT" sz="1600" b="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6297302"/>
                  </a:ext>
                </a:extLst>
              </a:tr>
              <a:tr h="344099">
                <a:tc>
                  <a:txBody>
                    <a:bodyPr/>
                    <a:lstStyle/>
                    <a:p>
                      <a:pPr marL="111125" indent="0" algn="l"/>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7098451"/>
                  </a:ext>
                </a:extLst>
              </a:tr>
              <a:tr h="344099">
                <a:tc>
                  <a:txBody>
                    <a:bodyPr/>
                    <a:lstStyle/>
                    <a:p>
                      <a:pPr marL="111125" indent="0" algn="l"/>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1154312"/>
                  </a:ext>
                </a:extLst>
              </a:tr>
              <a:tr h="0">
                <a:tc>
                  <a:txBody>
                    <a:bodyPr/>
                    <a:lstStyle/>
                    <a:p>
                      <a:pPr marL="111125" indent="0" algn="l"/>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6793150"/>
                  </a:ext>
                </a:extLst>
              </a:tr>
              <a:tr h="344099">
                <a:tc>
                  <a:txBody>
                    <a:bodyPr/>
                    <a:lstStyle/>
                    <a:p>
                      <a:pPr marL="111125" indent="0" algn="l">
                        <a:tabLst>
                          <a:tab pos="111125" algn="l"/>
                        </a:tabLst>
                      </a:pP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04557640"/>
                  </a:ext>
                </a:extLst>
              </a:tr>
            </a:tbl>
          </a:graphicData>
        </a:graphic>
      </p:graphicFrame>
      <p:sp>
        <p:nvSpPr>
          <p:cNvPr id="7" name="object 6">
            <a:extLst>
              <a:ext uri="{FF2B5EF4-FFF2-40B4-BE49-F238E27FC236}">
                <a16:creationId xmlns:a16="http://schemas.microsoft.com/office/drawing/2014/main" id="{33034B7C-310A-4EB3-1DC7-0E7F24D962A1}"/>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8" name="object 6">
            <a:extLst>
              <a:ext uri="{FF2B5EF4-FFF2-40B4-BE49-F238E27FC236}">
                <a16:creationId xmlns:a16="http://schemas.microsoft.com/office/drawing/2014/main" id="{B9725467-DA28-A4C3-C15D-AF0641ED8E4D}"/>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Urban Mobility and Smart Cities</a:t>
            </a:r>
            <a:endParaRPr lang="en-GB" b="1" dirty="0">
              <a:latin typeface="Aptos" panose="020B0004020202020204" pitchFamily="34" charset="0"/>
            </a:endParaRPr>
          </a:p>
        </p:txBody>
      </p:sp>
      <p:sp>
        <p:nvSpPr>
          <p:cNvPr id="10" name="Text Placeholder 2">
            <a:extLst>
              <a:ext uri="{FF2B5EF4-FFF2-40B4-BE49-F238E27FC236}">
                <a16:creationId xmlns:a16="http://schemas.microsoft.com/office/drawing/2014/main" id="{2CBD4EBC-E63D-C57F-57A2-A7C02861D5D8}"/>
              </a:ext>
            </a:extLst>
          </p:cNvPr>
          <p:cNvSpPr txBox="1">
            <a:spLocks/>
          </p:cNvSpPr>
          <p:nvPr/>
        </p:nvSpPr>
        <p:spPr>
          <a:xfrm>
            <a:off x="8490857" y="459219"/>
            <a:ext cx="2974860" cy="357302"/>
          </a:xfrm>
          <a:prstGeom prst="rect">
            <a:avLst/>
          </a:prstGeom>
          <a:solidFill>
            <a:srgbClr val="FF0000"/>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r" hangingPunct="1"/>
            <a:r>
              <a:rPr lang="en-US" sz="1800" dirty="0">
                <a:solidFill>
                  <a:schemeClr val="bg1"/>
                </a:solidFill>
              </a:rPr>
              <a:t>Lab</a:t>
            </a:r>
            <a:r>
              <a:rPr lang="pl-PL" sz="1800" dirty="0">
                <a:solidFill>
                  <a:schemeClr val="bg1"/>
                </a:solidFill>
              </a:rPr>
              <a:t> </a:t>
            </a:r>
            <a:r>
              <a:rPr lang="en-US" sz="1800" dirty="0">
                <a:solidFill>
                  <a:schemeClr val="bg1"/>
                </a:solidFill>
              </a:rPr>
              <a:t>14</a:t>
            </a:r>
            <a:r>
              <a:rPr lang="pl-PL" sz="1800" dirty="0">
                <a:solidFill>
                  <a:schemeClr val="bg1"/>
                </a:solidFill>
              </a:rPr>
              <a:t>: Cost-Benefit Analysis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C8ECC-119A-6716-ABA4-24348E19C1F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E550E7E-F5A1-62C9-C96A-6EAAF9F98E88}"/>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00:</a:t>
            </a:r>
          </a:p>
          <a:p>
            <a:pPr algn="ctr"/>
            <a:r>
              <a:rPr lang="en-US" sz="3200" b="1" dirty="0">
                <a:solidFill>
                  <a:schemeClr val="bg1"/>
                </a:solidFill>
                <a:latin typeface="Calibri" panose="020F0502020204030204" pitchFamily="34" charset="0"/>
                <a:cs typeface="Calibri" panose="020F0502020204030204" pitchFamily="34" charset="0"/>
              </a:rPr>
              <a:t>Objectives and Learning Outcomes</a:t>
            </a:r>
          </a:p>
        </p:txBody>
      </p:sp>
      <p:sp>
        <p:nvSpPr>
          <p:cNvPr id="7" name="Slide Number Placeholder 6">
            <a:extLst>
              <a:ext uri="{FF2B5EF4-FFF2-40B4-BE49-F238E27FC236}">
                <a16:creationId xmlns:a16="http://schemas.microsoft.com/office/drawing/2014/main" id="{EC2C9CB4-3CFF-E932-5AD7-246258618A2F}"/>
              </a:ext>
            </a:extLst>
          </p:cNvPr>
          <p:cNvSpPr>
            <a:spLocks noGrp="1"/>
          </p:cNvSpPr>
          <p:nvPr>
            <p:ph type="sldNum" sz="quarter" idx="7"/>
          </p:nvPr>
        </p:nvSpPr>
        <p:spPr>
          <a:xfrm>
            <a:off x="5966240" y="6291072"/>
            <a:ext cx="253274" cy="241092"/>
          </a:xfrm>
        </p:spPr>
        <p:txBody>
          <a:bodyPr/>
          <a:lstStyle/>
          <a:p>
            <a:pPr marL="103685">
              <a:lnSpc>
                <a:spcPts val="1633"/>
              </a:lnSpc>
            </a:pPr>
            <a:fld id="{81D60167-4931-47E6-BA6A-407CBD079E47}" type="slidenum">
              <a:rPr lang="en-AT" spc="-64" smtClean="0"/>
              <a:pPr marL="103685">
                <a:lnSpc>
                  <a:spcPts val="1633"/>
                </a:lnSpc>
              </a:pPr>
              <a:t>4</a:t>
            </a:fld>
            <a:endParaRPr lang="en-AT" spc="-64" dirty="0"/>
          </a:p>
        </p:txBody>
      </p:sp>
      <p:sp>
        <p:nvSpPr>
          <p:cNvPr id="5" name="object 6">
            <a:extLst>
              <a:ext uri="{FF2B5EF4-FFF2-40B4-BE49-F238E27FC236}">
                <a16:creationId xmlns:a16="http://schemas.microsoft.com/office/drawing/2014/main" id="{352D981A-E455-2CD6-2315-7FAC9D479B2C}"/>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Urban Mobility and Smart Cities</a:t>
            </a:r>
            <a:endParaRPr lang="en-GB" b="1" dirty="0">
              <a:latin typeface="Aptos" panose="020B0004020202020204" pitchFamily="34" charset="0"/>
            </a:endParaRPr>
          </a:p>
        </p:txBody>
      </p:sp>
      <p:sp>
        <p:nvSpPr>
          <p:cNvPr id="6" name="object 6">
            <a:extLst>
              <a:ext uri="{FF2B5EF4-FFF2-40B4-BE49-F238E27FC236}">
                <a16:creationId xmlns:a16="http://schemas.microsoft.com/office/drawing/2014/main" id="{19962AAD-F97C-933D-B366-9FC16D98478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Tree>
    <p:extLst>
      <p:ext uri="{BB962C8B-B14F-4D97-AF65-F5344CB8AC3E}">
        <p14:creationId xmlns:p14="http://schemas.microsoft.com/office/powerpoint/2010/main" val="2126336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3FA94-CC09-476F-C027-6D85D92A4CF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DB7AC7A-A800-E071-2261-A42EE9EC7DB1}"/>
              </a:ext>
            </a:extLst>
          </p:cNvPr>
          <p:cNvSpPr txBox="1">
            <a:spLocks noGrp="1"/>
          </p:cNvSpPr>
          <p:nvPr>
            <p:ph type="title"/>
          </p:nvPr>
        </p:nvSpPr>
        <p:spPr>
          <a:xfrm>
            <a:off x="726281" y="432621"/>
            <a:ext cx="4719926" cy="385820"/>
          </a:xfrm>
          <a:prstGeom prst="rect">
            <a:avLst/>
          </a:prstGeom>
          <a:solidFill>
            <a:srgbClr val="FD001F"/>
          </a:solidFill>
        </p:spPr>
        <p:txBody>
          <a:bodyPr vert="horz" wrap="square" lIns="0" tIns="16329" rIns="0" bIns="0" rtlCol="0">
            <a:spAutoFit/>
          </a:bodyPr>
          <a:lstStyle/>
          <a:p>
            <a:pPr marL="22043">
              <a:lnSpc>
                <a:spcPct val="100000"/>
              </a:lnSpc>
              <a:spcBef>
                <a:spcPts val="129"/>
              </a:spcBef>
            </a:pPr>
            <a:r>
              <a:rPr lang="en-US" sz="2400" b="1" dirty="0">
                <a:solidFill>
                  <a:schemeClr val="bg1"/>
                </a:solidFill>
                <a:latin typeface="Aptos" panose="020B0004020202020204" pitchFamily="34" charset="0"/>
              </a:rPr>
              <a:t>0. </a:t>
            </a:r>
            <a:r>
              <a:rPr lang="en-US" sz="2400" b="1" dirty="0">
                <a:solidFill>
                  <a:schemeClr val="bg1"/>
                </a:solidFill>
                <a:latin typeface="Calibri" panose="020F0502020204030204" pitchFamily="34" charset="0"/>
                <a:cs typeface="Calibri" panose="020F0502020204030204" pitchFamily="34" charset="0"/>
              </a:rPr>
              <a:t>Objectives and Learning Outcomes</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3E934E13-0ADC-1B2F-1912-1C22C72C3826}"/>
              </a:ext>
            </a:extLst>
          </p:cNvPr>
          <p:cNvSpPr>
            <a:spLocks noGrp="1"/>
          </p:cNvSpPr>
          <p:nvPr>
            <p:ph type="sldNum" sz="quarter" idx="7"/>
          </p:nvPr>
        </p:nvSpPr>
        <p:spPr>
          <a:xfrm>
            <a:off x="5966240" y="6301120"/>
            <a:ext cx="253274" cy="241092"/>
          </a:xfrm>
        </p:spPr>
        <p:txBody>
          <a:bodyPr/>
          <a:lstStyle/>
          <a:p>
            <a:pPr marL="103685">
              <a:lnSpc>
                <a:spcPts val="1633"/>
              </a:lnSpc>
            </a:pPr>
            <a:fld id="{81D60167-4931-47E6-BA6A-407CBD079E47}" type="slidenum">
              <a:rPr lang="en-AT" spc="-64" smtClean="0"/>
              <a:pPr marL="103685">
                <a:lnSpc>
                  <a:spcPts val="1633"/>
                </a:lnSpc>
              </a:pPr>
              <a:t>5</a:t>
            </a:fld>
            <a:endParaRPr lang="en-AT" spc="-64" dirty="0"/>
          </a:p>
        </p:txBody>
      </p:sp>
      <p:graphicFrame>
        <p:nvGraphicFramePr>
          <p:cNvPr id="7" name="Table 6">
            <a:extLst>
              <a:ext uri="{FF2B5EF4-FFF2-40B4-BE49-F238E27FC236}">
                <a16:creationId xmlns:a16="http://schemas.microsoft.com/office/drawing/2014/main" id="{16C70B76-A5AD-4305-883C-941E61DBB9B5}"/>
              </a:ext>
            </a:extLst>
          </p:cNvPr>
          <p:cNvGraphicFramePr>
            <a:graphicFrameLocks noGrp="1"/>
          </p:cNvGraphicFramePr>
          <p:nvPr>
            <p:extLst>
              <p:ext uri="{D42A27DB-BD31-4B8C-83A1-F6EECF244321}">
                <p14:modId xmlns:p14="http://schemas.microsoft.com/office/powerpoint/2010/main" val="2302783531"/>
              </p:ext>
            </p:extLst>
          </p:nvPr>
        </p:nvGraphicFramePr>
        <p:xfrm>
          <a:off x="726282" y="1398408"/>
          <a:ext cx="10733192" cy="4587240"/>
        </p:xfrm>
        <a:graphic>
          <a:graphicData uri="http://schemas.openxmlformats.org/drawingml/2006/table">
            <a:tbl>
              <a:tblPr firstRow="1" bandRow="1">
                <a:tableStyleId>{C7B018BB-80A7-4F77-B60F-C8B233D01FF8}</a:tableStyleId>
              </a:tblPr>
              <a:tblGrid>
                <a:gridCol w="931696">
                  <a:extLst>
                    <a:ext uri="{9D8B030D-6E8A-4147-A177-3AD203B41FA5}">
                      <a16:colId xmlns:a16="http://schemas.microsoft.com/office/drawing/2014/main" val="2398772228"/>
                    </a:ext>
                  </a:extLst>
                </a:gridCol>
                <a:gridCol w="5084466">
                  <a:extLst>
                    <a:ext uri="{9D8B030D-6E8A-4147-A177-3AD203B41FA5}">
                      <a16:colId xmlns:a16="http://schemas.microsoft.com/office/drawing/2014/main" val="3455634156"/>
                    </a:ext>
                  </a:extLst>
                </a:gridCol>
                <a:gridCol w="1125415">
                  <a:extLst>
                    <a:ext uri="{9D8B030D-6E8A-4147-A177-3AD203B41FA5}">
                      <a16:colId xmlns:a16="http://schemas.microsoft.com/office/drawing/2014/main" val="2953285964"/>
                    </a:ext>
                  </a:extLst>
                </a:gridCol>
                <a:gridCol w="1507253">
                  <a:extLst>
                    <a:ext uri="{9D8B030D-6E8A-4147-A177-3AD203B41FA5}">
                      <a16:colId xmlns:a16="http://schemas.microsoft.com/office/drawing/2014/main" val="827554269"/>
                    </a:ext>
                  </a:extLst>
                </a:gridCol>
                <a:gridCol w="1075174">
                  <a:extLst>
                    <a:ext uri="{9D8B030D-6E8A-4147-A177-3AD203B41FA5}">
                      <a16:colId xmlns:a16="http://schemas.microsoft.com/office/drawing/2014/main" val="1965303475"/>
                    </a:ext>
                  </a:extLst>
                </a:gridCol>
                <a:gridCol w="1009188">
                  <a:extLst>
                    <a:ext uri="{9D8B030D-6E8A-4147-A177-3AD203B41FA5}">
                      <a16:colId xmlns:a16="http://schemas.microsoft.com/office/drawing/2014/main" val="2194624732"/>
                    </a:ext>
                  </a:extLst>
                </a:gridCol>
              </a:tblGrid>
              <a:tr h="380206">
                <a:tc>
                  <a:txBody>
                    <a:bodyPr/>
                    <a:lstStyle/>
                    <a:p>
                      <a:r>
                        <a:rPr lang="en-US" sz="1600">
                          <a:latin typeface="Aptos" panose="020B0004020202020204" pitchFamily="34" charset="0"/>
                        </a:rPr>
                        <a:t>Section No</a:t>
                      </a:r>
                      <a:endParaRPr lang="en-US" sz="1600" dirty="0">
                        <a:latin typeface="Aptos" panose="020B0004020202020204" pitchFamily="34" charset="0"/>
                      </a:endParaRPr>
                    </a:p>
                  </a:txBody>
                  <a:tcPr>
                    <a:solidFill>
                      <a:srgbClr val="FFC000"/>
                    </a:solidFill>
                  </a:tcPr>
                </a:tc>
                <a:tc>
                  <a:txBody>
                    <a:bodyPr/>
                    <a:lstStyle/>
                    <a:p>
                      <a:r>
                        <a:rPr lang="en-US" sz="1600" dirty="0">
                          <a:latin typeface="Aptos" panose="020B0004020202020204" pitchFamily="34" charset="0"/>
                        </a:rPr>
                        <a:t>Activity</a:t>
                      </a:r>
                    </a:p>
                  </a:txBody>
                  <a:tcPr>
                    <a:solidFill>
                      <a:srgbClr val="FFC000"/>
                    </a:solidFill>
                  </a:tcPr>
                </a:tc>
                <a:tc>
                  <a:txBody>
                    <a:bodyPr/>
                    <a:lstStyle/>
                    <a:p>
                      <a:r>
                        <a:rPr lang="en-US" sz="1600" dirty="0">
                          <a:latin typeface="Aptos" panose="020B0004020202020204" pitchFamily="34" charset="0"/>
                        </a:rPr>
                        <a:t>Tool(s)</a:t>
                      </a:r>
                    </a:p>
                  </a:txBody>
                  <a:tcPr>
                    <a:solidFill>
                      <a:srgbClr val="FFC000"/>
                    </a:solidFill>
                  </a:tcPr>
                </a:tc>
                <a:tc>
                  <a:txBody>
                    <a:bodyPr/>
                    <a:lstStyle/>
                    <a:p>
                      <a:r>
                        <a:rPr lang="en-US" sz="1600">
                          <a:latin typeface="Aptos" panose="020B0004020202020204" pitchFamily="34" charset="0"/>
                        </a:rPr>
                        <a:t>Activity Type</a:t>
                      </a:r>
                      <a:endParaRPr lang="en-US" sz="1600" dirty="0">
                        <a:latin typeface="Aptos" panose="020B0004020202020204" pitchFamily="34" charset="0"/>
                      </a:endParaRPr>
                    </a:p>
                  </a:txBody>
                  <a:tcPr>
                    <a:solidFill>
                      <a:srgbClr val="FFC000"/>
                    </a:solidFill>
                  </a:tcPr>
                </a:tc>
                <a:tc>
                  <a:txBody>
                    <a:bodyPr/>
                    <a:lstStyle/>
                    <a:p>
                      <a:r>
                        <a:rPr lang="en-US" sz="1600">
                          <a:latin typeface="Aptos" panose="020B0004020202020204" pitchFamily="34" charset="0"/>
                        </a:rPr>
                        <a:t>Activity done by</a:t>
                      </a:r>
                      <a:endParaRPr lang="en-US" sz="1600" dirty="0">
                        <a:latin typeface="Aptos" panose="020B0004020202020204" pitchFamily="34" charset="0"/>
                      </a:endParaRPr>
                    </a:p>
                  </a:txBody>
                  <a:tcPr>
                    <a:solidFill>
                      <a:srgbClr val="FFC000"/>
                    </a:solidFill>
                  </a:tcPr>
                </a:tc>
                <a:tc>
                  <a:txBody>
                    <a:bodyPr/>
                    <a:lstStyle/>
                    <a:p>
                      <a:r>
                        <a:rPr lang="en-US" sz="1600">
                          <a:latin typeface="Aptos" panose="020B0004020202020204" pitchFamily="34" charset="0"/>
                        </a:rPr>
                        <a:t>Duration</a:t>
                      </a:r>
                      <a:endParaRPr lang="en-US" sz="1600" dirty="0">
                        <a:latin typeface="Aptos" panose="020B0004020202020204" pitchFamily="34" charset="0"/>
                      </a:endParaRPr>
                    </a:p>
                  </a:txBody>
                  <a:tcPr>
                    <a:solidFill>
                      <a:srgbClr val="FFC000"/>
                    </a:solidFill>
                  </a:tcPr>
                </a:tc>
                <a:extLst>
                  <a:ext uri="{0D108BD9-81ED-4DB2-BD59-A6C34878D82A}">
                    <a16:rowId xmlns:a16="http://schemas.microsoft.com/office/drawing/2014/main" val="3468008137"/>
                  </a:ext>
                </a:extLst>
              </a:tr>
              <a:tr h="370840">
                <a:tc>
                  <a:txBody>
                    <a:bodyPr/>
                    <a:lstStyle/>
                    <a:p>
                      <a:pPr algn="ctr"/>
                      <a:r>
                        <a:rPr lang="en-US" sz="1600" dirty="0">
                          <a:latin typeface="Aptos" panose="020B0004020202020204" pitchFamily="34" charset="0"/>
                        </a:rPr>
                        <a:t>0</a:t>
                      </a:r>
                    </a:p>
                  </a:txBody>
                  <a:tcPr/>
                </a:tc>
                <a:tc>
                  <a:txBody>
                    <a:bodyPr/>
                    <a:lstStyle/>
                    <a:p>
                      <a:pPr algn="l"/>
                      <a:r>
                        <a:rPr lang="en-US" sz="1600" b="0" dirty="0">
                          <a:latin typeface="Aptos" panose="020B0004020202020204" pitchFamily="34" charset="0"/>
                        </a:rPr>
                        <a:t>Objectives, scope of lab</a:t>
                      </a:r>
                    </a:p>
                  </a:txBody>
                  <a:tcPr/>
                </a:tc>
                <a:tc>
                  <a:txBody>
                    <a:bodyPr/>
                    <a:lstStyle/>
                    <a:p>
                      <a:pPr algn="l"/>
                      <a:r>
                        <a:rPr lang="en-US" sz="1600" dirty="0">
                          <a:latin typeface="Aptos" panose="020B0004020202020204" pitchFamily="34" charset="0"/>
                        </a:rPr>
                        <a:t>Slides</a:t>
                      </a:r>
                    </a:p>
                  </a:txBody>
                  <a:tcPr/>
                </a:tc>
                <a:tc>
                  <a:txBody>
                    <a:bodyPr/>
                    <a:lstStyle/>
                    <a:p>
                      <a:pPr algn="l"/>
                      <a:r>
                        <a:rPr lang="en-US" sz="1600" dirty="0">
                          <a:latin typeface="Aptos" panose="020B0004020202020204" pitchFamily="34" charset="0"/>
                        </a:rPr>
                        <a:t>Presentation</a:t>
                      </a:r>
                    </a:p>
                  </a:txBody>
                  <a:tcPr/>
                </a:tc>
                <a:tc>
                  <a:txBody>
                    <a:bodyPr/>
                    <a:lstStyle/>
                    <a:p>
                      <a:pPr algn="l"/>
                      <a:r>
                        <a:rPr lang="en-US" sz="1600" dirty="0">
                          <a:latin typeface="Aptos" panose="020B0004020202020204" pitchFamily="34" charset="0"/>
                        </a:rPr>
                        <a:t>Teacher</a:t>
                      </a:r>
                    </a:p>
                  </a:txBody>
                  <a:tcPr/>
                </a:tc>
                <a:tc>
                  <a:txBody>
                    <a:bodyPr/>
                    <a:lstStyle/>
                    <a:p>
                      <a:pPr algn="l"/>
                      <a:r>
                        <a:rPr lang="en-US" sz="1600" dirty="0">
                          <a:latin typeface="Aptos" panose="020B0004020202020204" pitchFamily="34" charset="0"/>
                        </a:rPr>
                        <a:t>10mins</a:t>
                      </a:r>
                    </a:p>
                  </a:txBody>
                  <a:tcPr/>
                </a:tc>
                <a:extLst>
                  <a:ext uri="{0D108BD9-81ED-4DB2-BD59-A6C34878D82A}">
                    <a16:rowId xmlns:a16="http://schemas.microsoft.com/office/drawing/2014/main" val="308558350"/>
                  </a:ext>
                </a:extLst>
              </a:tr>
              <a:tr h="370840">
                <a:tc>
                  <a:txBody>
                    <a:bodyPr/>
                    <a:lstStyle/>
                    <a:p>
                      <a:pPr algn="ctr"/>
                      <a:r>
                        <a:rPr lang="en-US" sz="1600" dirty="0">
                          <a:latin typeface="Aptos" panose="020B0004020202020204" pitchFamily="34" charset="0"/>
                        </a:rPr>
                        <a:t>1</a:t>
                      </a:r>
                    </a:p>
                  </a:txBody>
                  <a:tcPr/>
                </a:tc>
                <a:tc>
                  <a:txBody>
                    <a:bodyPr/>
                    <a:lstStyle/>
                    <a:p>
                      <a:pPr algn="l"/>
                      <a:r>
                        <a:rPr lang="en-US" sz="1600" dirty="0">
                          <a:latin typeface="Aptos" panose="020B0004020202020204" pitchFamily="34" charset="0"/>
                        </a:rPr>
                        <a:t>Recap: what is “Smart Mobility” and why it matters</a:t>
                      </a:r>
                    </a:p>
                  </a:txBody>
                  <a:tcPr/>
                </a:tc>
                <a:tc>
                  <a:txBody>
                    <a:bodyPr/>
                    <a:lstStyle/>
                    <a:p>
                      <a:pPr algn="l"/>
                      <a:r>
                        <a:rPr lang="en-US" sz="1600" dirty="0">
                          <a:latin typeface="Aptos" panose="020B0004020202020204" pitchFamily="34" charset="0"/>
                        </a:rPr>
                        <a:t>Slides</a:t>
                      </a:r>
                    </a:p>
                  </a:txBody>
                  <a:tcPr/>
                </a:tc>
                <a:tc>
                  <a:txBody>
                    <a:bodyPr/>
                    <a:lstStyle/>
                    <a:p>
                      <a:pPr algn="l"/>
                      <a:r>
                        <a:rPr lang="en-US" sz="1600" dirty="0">
                          <a:latin typeface="Aptos" panose="020B0004020202020204" pitchFamily="34" charset="0"/>
                        </a:rPr>
                        <a:t>Presentation</a:t>
                      </a:r>
                    </a:p>
                  </a:txBody>
                  <a:tcPr/>
                </a:tc>
                <a:tc>
                  <a:txBody>
                    <a:bodyPr/>
                    <a:lstStyle/>
                    <a:p>
                      <a:pPr algn="l"/>
                      <a:r>
                        <a:rPr lang="en-US" sz="1600" dirty="0">
                          <a:latin typeface="Aptos" panose="020B0004020202020204" pitchFamily="34" charset="0"/>
                        </a:rPr>
                        <a:t>Teacher</a:t>
                      </a:r>
                    </a:p>
                  </a:txBody>
                  <a:tcPr/>
                </a:tc>
                <a:tc>
                  <a:txBody>
                    <a:bodyPr/>
                    <a:lstStyle/>
                    <a:p>
                      <a:pPr algn="l"/>
                      <a:r>
                        <a:rPr lang="en-US" sz="1600" dirty="0">
                          <a:latin typeface="Aptos" panose="020B0004020202020204" pitchFamily="34" charset="0"/>
                        </a:rPr>
                        <a:t>10mins</a:t>
                      </a:r>
                    </a:p>
                  </a:txBody>
                  <a:tcPr/>
                </a:tc>
                <a:extLst>
                  <a:ext uri="{0D108BD9-81ED-4DB2-BD59-A6C34878D82A}">
                    <a16:rowId xmlns:a16="http://schemas.microsoft.com/office/drawing/2014/main" val="2201246615"/>
                  </a:ext>
                </a:extLst>
              </a:tr>
              <a:tr h="370840">
                <a:tc>
                  <a:txBody>
                    <a:bodyPr/>
                    <a:lstStyle/>
                    <a:p>
                      <a:pPr marL="0" indent="0" algn="ctr">
                        <a:buFont typeface="Arial" panose="020B0604020202020204" pitchFamily="34" charset="0"/>
                        <a:buNone/>
                      </a:pPr>
                      <a:r>
                        <a:rPr lang="en-US" sz="1600" dirty="0">
                          <a:latin typeface="Aptos" panose="020B0004020202020204" pitchFamily="34" charset="0"/>
                        </a:rPr>
                        <a:t>2</a:t>
                      </a:r>
                    </a:p>
                  </a:txBody>
                  <a:tcPr/>
                </a:tc>
                <a:tc>
                  <a:txBody>
                    <a:bodyPr/>
                    <a:lstStyle/>
                    <a:p>
                      <a:pPr algn="l"/>
                      <a:r>
                        <a:rPr lang="en-US" sz="1600" dirty="0">
                          <a:latin typeface="Aptos" panose="020B0004020202020204" pitchFamily="34" charset="0"/>
                        </a:rPr>
                        <a:t>Notebook tour &amp; setup: parameters, how to run, where outputs/plots are saved</a:t>
                      </a:r>
                    </a:p>
                  </a:txBody>
                  <a:tcPr/>
                </a:tc>
                <a:tc>
                  <a:txBody>
                    <a:bodyPr/>
                    <a:lstStyle/>
                    <a:p>
                      <a:pPr algn="l"/>
                      <a:r>
                        <a:rPr lang="en-US" sz="1600" dirty="0" err="1">
                          <a:latin typeface="Aptos" panose="020B0004020202020204" pitchFamily="34" charset="0"/>
                        </a:rPr>
                        <a:t>Colab</a:t>
                      </a:r>
                      <a:r>
                        <a:rPr lang="en-US" sz="1600" dirty="0">
                          <a:latin typeface="Aptos" panose="020B0004020202020204" pitchFamily="34" charset="0"/>
                        </a:rPr>
                        <a:t> (Python)</a:t>
                      </a:r>
                    </a:p>
                  </a:txBody>
                  <a:tcPr/>
                </a:tc>
                <a:tc>
                  <a:txBody>
                    <a:bodyPr/>
                    <a:lstStyle/>
                    <a:p>
                      <a:pPr algn="l"/>
                      <a:r>
                        <a:rPr lang="en-US" sz="1600" dirty="0">
                          <a:latin typeface="Aptos" panose="020B0004020202020204" pitchFamily="34" charset="0"/>
                        </a:rPr>
                        <a:t>Demonstration</a:t>
                      </a:r>
                    </a:p>
                  </a:txBody>
                  <a:tcPr/>
                </a:tc>
                <a:tc>
                  <a:txBody>
                    <a:bodyPr/>
                    <a:lstStyle/>
                    <a:p>
                      <a:pPr algn="l"/>
                      <a:r>
                        <a:rPr lang="en-US" sz="1600" dirty="0">
                          <a:latin typeface="Aptos" panose="020B0004020202020204" pitchFamily="34" charset="0"/>
                        </a:rPr>
                        <a:t>Teacher + Student</a:t>
                      </a:r>
                    </a:p>
                  </a:txBody>
                  <a:tcPr/>
                </a:tc>
                <a:tc>
                  <a:txBody>
                    <a:bodyPr/>
                    <a:lstStyle/>
                    <a:p>
                      <a:pPr algn="l"/>
                      <a:r>
                        <a:rPr lang="en-US" sz="1600" dirty="0">
                          <a:latin typeface="Aptos" panose="020B0004020202020204" pitchFamily="34" charset="0"/>
                        </a:rPr>
                        <a:t>10mins</a:t>
                      </a:r>
                    </a:p>
                  </a:txBody>
                  <a:tcPr/>
                </a:tc>
                <a:extLst>
                  <a:ext uri="{0D108BD9-81ED-4DB2-BD59-A6C34878D82A}">
                    <a16:rowId xmlns:a16="http://schemas.microsoft.com/office/drawing/2014/main" val="129778243"/>
                  </a:ext>
                </a:extLst>
              </a:tr>
              <a:tr h="370840">
                <a:tc>
                  <a:txBody>
                    <a:bodyPr/>
                    <a:lstStyle/>
                    <a:p>
                      <a:pPr algn="ctr"/>
                      <a:r>
                        <a:rPr lang="en-US" sz="1600" dirty="0">
                          <a:latin typeface="Aptos" panose="020B0004020202020204" pitchFamily="34" charset="0"/>
                        </a:rPr>
                        <a:t>2</a:t>
                      </a:r>
                    </a:p>
                  </a:txBody>
                  <a:tcPr/>
                </a:tc>
                <a:tc>
                  <a:txBody>
                    <a:bodyPr/>
                    <a:lstStyle/>
                    <a:p>
                      <a:pPr algn="l"/>
                      <a:r>
                        <a:rPr lang="en-US" sz="1600" dirty="0">
                          <a:latin typeface="Aptos" panose="020B0004020202020204" pitchFamily="34" charset="0"/>
                        </a:rPr>
                        <a:t>Teacher-guided experiment: run Static vs Smart schedules; record KPIs; discuss quick takeaways</a:t>
                      </a:r>
                    </a:p>
                  </a:txBody>
                  <a:tcPr/>
                </a:tc>
                <a:tc>
                  <a:txBody>
                    <a:bodyPr/>
                    <a:lstStyle/>
                    <a:p>
                      <a:pPr algn="l"/>
                      <a:r>
                        <a:rPr lang="en-US" sz="1600" dirty="0" err="1">
                          <a:latin typeface="Aptos" panose="020B0004020202020204" pitchFamily="34" charset="0"/>
                        </a:rPr>
                        <a:t>Colab</a:t>
                      </a:r>
                      <a:r>
                        <a:rPr lang="en-US" sz="1600" dirty="0">
                          <a:latin typeface="Aptos" panose="020B0004020202020204" pitchFamily="34" charset="0"/>
                        </a:rPr>
                        <a:t> (Python)</a:t>
                      </a:r>
                    </a:p>
                  </a:txBody>
                  <a:tcPr/>
                </a:tc>
                <a:tc>
                  <a:txBody>
                    <a:bodyPr/>
                    <a:lstStyle/>
                    <a:p>
                      <a:pPr algn="l"/>
                      <a:r>
                        <a:rPr lang="en-US" sz="1600" dirty="0">
                          <a:latin typeface="Aptos" panose="020B0004020202020204" pitchFamily="34" charset="0"/>
                        </a:rPr>
                        <a:t>Demonstration</a:t>
                      </a:r>
                    </a:p>
                  </a:txBody>
                  <a:tcPr/>
                </a:tc>
                <a:tc>
                  <a:txBody>
                    <a:bodyPr/>
                    <a:lstStyle/>
                    <a:p>
                      <a:pPr algn="l"/>
                      <a:r>
                        <a:rPr lang="en-US" sz="1600" dirty="0">
                          <a:latin typeface="Aptos" panose="020B0004020202020204" pitchFamily="34" charset="0"/>
                        </a:rPr>
                        <a:t>Teacher + Student</a:t>
                      </a:r>
                    </a:p>
                  </a:txBody>
                  <a:tcPr/>
                </a:tc>
                <a:tc>
                  <a:txBody>
                    <a:bodyPr/>
                    <a:lstStyle/>
                    <a:p>
                      <a:pPr algn="l"/>
                      <a:r>
                        <a:rPr lang="en-US" sz="1600" dirty="0">
                          <a:latin typeface="Aptos" panose="020B0004020202020204" pitchFamily="34" charset="0"/>
                        </a:rPr>
                        <a:t>25mins</a:t>
                      </a:r>
                    </a:p>
                  </a:txBody>
                  <a:tcPr/>
                </a:tc>
                <a:extLst>
                  <a:ext uri="{0D108BD9-81ED-4DB2-BD59-A6C34878D82A}">
                    <a16:rowId xmlns:a16="http://schemas.microsoft.com/office/drawing/2014/main" val="4099790155"/>
                  </a:ext>
                </a:extLst>
              </a:tr>
              <a:tr h="370840">
                <a:tc>
                  <a:txBody>
                    <a:bodyPr/>
                    <a:lstStyle/>
                    <a:p>
                      <a:pPr algn="ctr"/>
                      <a:r>
                        <a:rPr lang="en-US" sz="1600" dirty="0">
                          <a:latin typeface="Aptos" panose="020B0004020202020204" pitchFamily="34" charset="0"/>
                        </a:rPr>
                        <a:t>2</a:t>
                      </a:r>
                    </a:p>
                  </a:txBody>
                  <a:tcPr/>
                </a:tc>
                <a:tc>
                  <a:txBody>
                    <a:bodyPr/>
                    <a:lstStyle/>
                    <a:p>
                      <a:pPr algn="l"/>
                      <a:r>
                        <a:rPr lang="en-US" sz="1600" dirty="0">
                          <a:latin typeface="Aptos" panose="020B0004020202020204" pitchFamily="34" charset="0"/>
                        </a:rPr>
                        <a:t>Student Activity A: controlled parameter sweep (e.g., headway, capacity, peak window) with KPI table + 1 plot</a:t>
                      </a:r>
                    </a:p>
                  </a:txBody>
                  <a:tcPr/>
                </a:tc>
                <a:tc>
                  <a:txBody>
                    <a:bodyPr/>
                    <a:lstStyle/>
                    <a:p>
                      <a:pPr algn="l"/>
                      <a:r>
                        <a:rPr lang="en-US" sz="1600" dirty="0" err="1">
                          <a:latin typeface="Aptos" panose="020B0004020202020204" pitchFamily="34" charset="0"/>
                        </a:rPr>
                        <a:t>Colab</a:t>
                      </a:r>
                      <a:r>
                        <a:rPr lang="en-US" sz="1600" dirty="0">
                          <a:latin typeface="Aptos" panose="020B0004020202020204" pitchFamily="34" charset="0"/>
                        </a:rPr>
                        <a:t> (Python)</a:t>
                      </a:r>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600" dirty="0">
                          <a:latin typeface="Aptos" panose="020B0004020202020204" pitchFamily="34" charset="0"/>
                        </a:rPr>
                        <a:t>Demonstration+ Practical</a:t>
                      </a:r>
                    </a:p>
                  </a:txBody>
                  <a:tcPr/>
                </a:tc>
                <a:tc>
                  <a:txBody>
                    <a:bodyPr/>
                    <a:lstStyle/>
                    <a:p>
                      <a:pPr algn="l"/>
                      <a:r>
                        <a:rPr lang="en-US" sz="1600" dirty="0">
                          <a:latin typeface="Aptos" panose="020B0004020202020204" pitchFamily="34" charset="0"/>
                        </a:rPr>
                        <a:t>Student</a:t>
                      </a:r>
                    </a:p>
                  </a:txBody>
                  <a:tcPr/>
                </a:tc>
                <a:tc>
                  <a:txBody>
                    <a:bodyPr/>
                    <a:lstStyle/>
                    <a:p>
                      <a:pPr algn="l"/>
                      <a:r>
                        <a:rPr lang="en-US" sz="1600" dirty="0">
                          <a:latin typeface="Aptos" panose="020B0004020202020204" pitchFamily="34" charset="0"/>
                        </a:rPr>
                        <a:t>25mins</a:t>
                      </a:r>
                    </a:p>
                  </a:txBody>
                  <a:tcPr/>
                </a:tc>
                <a:extLst>
                  <a:ext uri="{0D108BD9-81ED-4DB2-BD59-A6C34878D82A}">
                    <a16:rowId xmlns:a16="http://schemas.microsoft.com/office/drawing/2014/main" val="3163788475"/>
                  </a:ext>
                </a:extLst>
              </a:tr>
              <a:tr h="370840">
                <a:tc>
                  <a:txBody>
                    <a:bodyPr/>
                    <a:lstStyle/>
                    <a:p>
                      <a:pPr algn="ctr"/>
                      <a:r>
                        <a:rPr lang="en-US" sz="1600" dirty="0">
                          <a:latin typeface="Aptos" panose="020B0004020202020204" pitchFamily="34" charset="0"/>
                        </a:rPr>
                        <a:t>2</a:t>
                      </a:r>
                    </a:p>
                  </a:txBody>
                  <a:tcPr/>
                </a:tc>
                <a:tc>
                  <a:txBody>
                    <a:bodyPr/>
                    <a:lstStyle/>
                    <a:p>
                      <a:pPr algn="l"/>
                      <a:r>
                        <a:rPr lang="en-US" sz="1600" dirty="0">
                          <a:latin typeface="Aptos" panose="020B0004020202020204" pitchFamily="34" charset="0"/>
                        </a:rPr>
                        <a:t>Student Activity B: stress test/equity check (demand shock or uneven stops); compare worst-stop wait</a:t>
                      </a:r>
                    </a:p>
                  </a:txBody>
                  <a:tcPr/>
                </a:tc>
                <a:tc>
                  <a:txBody>
                    <a:bodyPr/>
                    <a:lstStyle/>
                    <a:p>
                      <a:pPr marL="0" marR="0" lvl="0" indent="0" algn="l" defTabSz="292097" rtl="0" eaLnBrk="1" fontAlgn="auto" latinLnBrk="0" hangingPunct="1">
                        <a:lnSpc>
                          <a:spcPct val="100000"/>
                        </a:lnSpc>
                        <a:spcBef>
                          <a:spcPts val="0"/>
                        </a:spcBef>
                        <a:spcAft>
                          <a:spcPts val="0"/>
                        </a:spcAft>
                        <a:buClrTx/>
                        <a:buSzTx/>
                        <a:buFontTx/>
                        <a:buNone/>
                        <a:tabLst/>
                        <a:defRPr/>
                      </a:pPr>
                      <a:r>
                        <a:rPr lang="en-US" sz="1600" dirty="0">
                          <a:latin typeface="Aptos" panose="020B0004020202020204" pitchFamily="34" charset="0"/>
                        </a:rPr>
                        <a:t>Colab (Python)</a:t>
                      </a:r>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600" dirty="0">
                          <a:latin typeface="Aptos" panose="020B0004020202020204" pitchFamily="34" charset="0"/>
                        </a:rPr>
                        <a:t>Demonstration+ Presentation</a:t>
                      </a:r>
                    </a:p>
                  </a:txBody>
                  <a:tcPr/>
                </a:tc>
                <a:tc>
                  <a:txBody>
                    <a:bodyPr/>
                    <a:lstStyle/>
                    <a:p>
                      <a:pPr algn="l"/>
                      <a:r>
                        <a:rPr lang="en-US" sz="1600" dirty="0">
                          <a:latin typeface="Aptos" panose="020B0004020202020204" pitchFamily="34" charset="0"/>
                        </a:rPr>
                        <a:t>Student</a:t>
                      </a:r>
                    </a:p>
                  </a:txBody>
                  <a:tcPr/>
                </a:tc>
                <a:tc>
                  <a:txBody>
                    <a:bodyPr/>
                    <a:lstStyle/>
                    <a:p>
                      <a:pPr algn="l"/>
                      <a:r>
                        <a:rPr lang="en-US" sz="1600" dirty="0">
                          <a:latin typeface="Aptos" panose="020B0004020202020204" pitchFamily="34" charset="0"/>
                        </a:rPr>
                        <a:t>25mins</a:t>
                      </a:r>
                    </a:p>
                  </a:txBody>
                  <a:tcPr/>
                </a:tc>
                <a:extLst>
                  <a:ext uri="{0D108BD9-81ED-4DB2-BD59-A6C34878D82A}">
                    <a16:rowId xmlns:a16="http://schemas.microsoft.com/office/drawing/2014/main" val="2468227930"/>
                  </a:ext>
                </a:extLst>
              </a:tr>
              <a:tr h="370840">
                <a:tc>
                  <a:txBody>
                    <a:bodyPr/>
                    <a:lstStyle/>
                    <a:p>
                      <a:pPr algn="ctr"/>
                      <a:r>
                        <a:rPr lang="en-US" sz="1600" dirty="0">
                          <a:latin typeface="Aptos" panose="020B0004020202020204" pitchFamily="34" charset="0"/>
                        </a:rPr>
                        <a:t>3</a:t>
                      </a:r>
                    </a:p>
                  </a:txBody>
                  <a:tcPr/>
                </a:tc>
                <a:tc>
                  <a:txBody>
                    <a:bodyPr/>
                    <a:lstStyle/>
                    <a:p>
                      <a:pPr algn="l"/>
                      <a:r>
                        <a:rPr lang="en-US" sz="1600" dirty="0">
                          <a:latin typeface="Aptos" panose="020B0004020202020204" pitchFamily="34" charset="0"/>
                        </a:rPr>
                        <a:t>Rapid share-outs &amp; synthesis against challenges/opportunities</a:t>
                      </a:r>
                    </a:p>
                  </a:txBody>
                  <a:tcPr/>
                </a:tc>
                <a:tc>
                  <a:txBody>
                    <a:bodyPr/>
                    <a:lstStyle/>
                    <a:p>
                      <a:pPr algn="l"/>
                      <a:r>
                        <a:rPr lang="en-US" sz="1600" dirty="0">
                          <a:latin typeface="Aptos" panose="020B0004020202020204" pitchFamily="34" charset="0"/>
                        </a:rPr>
                        <a:t>Slides</a:t>
                      </a:r>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600" dirty="0">
                          <a:latin typeface="Aptos" panose="020B0004020202020204" pitchFamily="34" charset="0"/>
                        </a:rPr>
                        <a:t>Presentation</a:t>
                      </a:r>
                    </a:p>
                  </a:txBody>
                  <a:tcPr/>
                </a:tc>
                <a:tc>
                  <a:txBody>
                    <a:bodyPr/>
                    <a:lstStyle/>
                    <a:p>
                      <a:pPr algn="l"/>
                      <a:r>
                        <a:rPr lang="en-US" sz="1600" dirty="0">
                          <a:latin typeface="Aptos" panose="020B0004020202020204" pitchFamily="34" charset="0"/>
                        </a:rPr>
                        <a:t>Teacher</a:t>
                      </a:r>
                    </a:p>
                  </a:txBody>
                  <a:tcPr/>
                </a:tc>
                <a:tc>
                  <a:txBody>
                    <a:bodyPr/>
                    <a:lstStyle/>
                    <a:p>
                      <a:pPr algn="l"/>
                      <a:r>
                        <a:rPr lang="en-US" sz="1600" dirty="0">
                          <a:latin typeface="Aptos" panose="020B0004020202020204" pitchFamily="34" charset="0"/>
                        </a:rPr>
                        <a:t>15min</a:t>
                      </a:r>
                    </a:p>
                  </a:txBody>
                  <a:tcPr/>
                </a:tc>
                <a:extLst>
                  <a:ext uri="{0D108BD9-81ED-4DB2-BD59-A6C34878D82A}">
                    <a16:rowId xmlns:a16="http://schemas.microsoft.com/office/drawing/2014/main" val="3885783813"/>
                  </a:ext>
                </a:extLst>
              </a:tr>
              <a:tr h="370840">
                <a:tc>
                  <a:txBody>
                    <a:bodyPr/>
                    <a:lstStyle/>
                    <a:p>
                      <a:pPr algn="ctr"/>
                      <a:r>
                        <a:rPr lang="en-US" sz="1600" dirty="0">
                          <a:latin typeface="Aptos" panose="020B0004020202020204" pitchFamily="34" charset="0"/>
                        </a:rPr>
                        <a:t>4</a:t>
                      </a:r>
                    </a:p>
                  </a:txBody>
                  <a:tcPr/>
                </a:tc>
                <a:tc>
                  <a:txBody>
                    <a:bodyPr/>
                    <a:lstStyle/>
                    <a:p>
                      <a:pPr algn="l"/>
                      <a:r>
                        <a:rPr lang="en-US" sz="1600" dirty="0">
                          <a:latin typeface="Aptos" panose="020B0004020202020204" pitchFamily="34" charset="0"/>
                        </a:rPr>
                        <a:t>Wrap-up &amp; homework instructions</a:t>
                      </a:r>
                    </a:p>
                  </a:txBody>
                  <a:tcPr/>
                </a:tc>
                <a:tc>
                  <a:txBody>
                    <a:bodyPr/>
                    <a:lstStyle/>
                    <a:p>
                      <a:pPr algn="l"/>
                      <a:r>
                        <a:rPr lang="en-US" sz="1600" dirty="0">
                          <a:latin typeface="Aptos" panose="020B0004020202020204" pitchFamily="34" charset="0"/>
                        </a:rPr>
                        <a:t>Slides</a:t>
                      </a:r>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600" dirty="0">
                          <a:latin typeface="Aptos" panose="020B0004020202020204" pitchFamily="34" charset="0"/>
                        </a:rPr>
                        <a:t>Presentation</a:t>
                      </a:r>
                    </a:p>
                  </a:txBody>
                  <a:tcPr/>
                </a:tc>
                <a:tc>
                  <a:txBody>
                    <a:bodyPr/>
                    <a:lstStyle/>
                    <a:p>
                      <a:pPr algn="l"/>
                      <a:r>
                        <a:rPr lang="en-US" sz="1600" dirty="0">
                          <a:latin typeface="Aptos" panose="020B0004020202020204" pitchFamily="34" charset="0"/>
                        </a:rPr>
                        <a:t>Teacher</a:t>
                      </a:r>
                    </a:p>
                  </a:txBody>
                  <a:tcPr/>
                </a:tc>
                <a:tc>
                  <a:txBody>
                    <a:bodyPr/>
                    <a:lstStyle/>
                    <a:p>
                      <a:pPr algn="l"/>
                      <a:r>
                        <a:rPr lang="en-US" sz="1600" dirty="0">
                          <a:latin typeface="Aptos" panose="020B0004020202020204" pitchFamily="34" charset="0"/>
                        </a:rPr>
                        <a:t>10min</a:t>
                      </a:r>
                    </a:p>
                  </a:txBody>
                  <a:tcPr/>
                </a:tc>
                <a:extLst>
                  <a:ext uri="{0D108BD9-81ED-4DB2-BD59-A6C34878D82A}">
                    <a16:rowId xmlns:a16="http://schemas.microsoft.com/office/drawing/2014/main" val="182019703"/>
                  </a:ext>
                </a:extLst>
              </a:tr>
            </a:tbl>
          </a:graphicData>
        </a:graphic>
      </p:graphicFrame>
      <p:sp>
        <p:nvSpPr>
          <p:cNvPr id="5" name="object 6">
            <a:extLst>
              <a:ext uri="{FF2B5EF4-FFF2-40B4-BE49-F238E27FC236}">
                <a16:creationId xmlns:a16="http://schemas.microsoft.com/office/drawing/2014/main" id="{53AD8563-443E-E445-E720-1E1E57478C2F}"/>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3" name="object 3">
            <a:extLst>
              <a:ext uri="{FF2B5EF4-FFF2-40B4-BE49-F238E27FC236}">
                <a16:creationId xmlns:a16="http://schemas.microsoft.com/office/drawing/2014/main" id="{A1EA888E-E2AF-08BD-D937-C8F05869DF3F}"/>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0.1. Objectives</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35DF02EF-EE97-582D-21FB-1AB9122D7104}"/>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Urban Mobility and Smart Cities</a:t>
            </a:r>
            <a:endParaRPr lang="en-GB" b="1" dirty="0">
              <a:latin typeface="Aptos" panose="020B0004020202020204" pitchFamily="34" charset="0"/>
            </a:endParaRPr>
          </a:p>
        </p:txBody>
      </p:sp>
    </p:spTree>
    <p:extLst>
      <p:ext uri="{BB962C8B-B14F-4D97-AF65-F5344CB8AC3E}">
        <p14:creationId xmlns:p14="http://schemas.microsoft.com/office/powerpoint/2010/main" val="27175341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5B877-CA06-8F2C-DED4-BF2FC8BF828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367DC29-E2D7-A020-A052-814365873652}"/>
              </a:ext>
            </a:extLst>
          </p:cNvPr>
          <p:cNvSpPr txBox="1">
            <a:spLocks noGrp="1"/>
          </p:cNvSpPr>
          <p:nvPr>
            <p:ph type="title"/>
          </p:nvPr>
        </p:nvSpPr>
        <p:spPr>
          <a:xfrm>
            <a:off x="726282" y="423194"/>
            <a:ext cx="4729973" cy="385820"/>
          </a:xfrm>
          <a:prstGeom prst="rect">
            <a:avLst/>
          </a:prstGeom>
          <a:solidFill>
            <a:srgbClr val="FD001F"/>
          </a:solidFill>
        </p:spPr>
        <p:txBody>
          <a:bodyPr vert="horz" wrap="square" lIns="0" tIns="16329" rIns="0" bIns="0" rtlCol="0" anchor="ctr">
            <a:spAutoFit/>
          </a:bodyPr>
          <a:lstStyle/>
          <a:p>
            <a:pPr marL="22043">
              <a:lnSpc>
                <a:spcPct val="100000"/>
              </a:lnSpc>
              <a:spcBef>
                <a:spcPts val="129"/>
              </a:spcBef>
            </a:pPr>
            <a:r>
              <a:rPr lang="en-US" sz="2400" b="1" dirty="0">
                <a:solidFill>
                  <a:schemeClr val="bg1"/>
                </a:solidFill>
                <a:latin typeface="Aptos" panose="020B0004020202020204" pitchFamily="34" charset="0"/>
              </a:rPr>
              <a:t>0. </a:t>
            </a:r>
            <a:r>
              <a:rPr lang="en-US" sz="2400" b="1" dirty="0">
                <a:solidFill>
                  <a:schemeClr val="bg1"/>
                </a:solidFill>
                <a:latin typeface="Calibri" panose="020F0502020204030204" pitchFamily="34" charset="0"/>
                <a:cs typeface="Calibri" panose="020F0502020204030204" pitchFamily="34" charset="0"/>
              </a:rPr>
              <a:t>Objectives and Learning Outcomes</a:t>
            </a:r>
            <a:endParaRPr sz="2400" b="1" spc="-13" dirty="0">
              <a:solidFill>
                <a:schemeClr val="bg1"/>
              </a:solidFill>
              <a:latin typeface="Aptos" panose="020B0004020202020204" pitchFamily="34" charset="0"/>
            </a:endParaRPr>
          </a:p>
        </p:txBody>
      </p:sp>
      <p:sp>
        <p:nvSpPr>
          <p:cNvPr id="4" name="Slide Number Placeholder 3">
            <a:extLst>
              <a:ext uri="{FF2B5EF4-FFF2-40B4-BE49-F238E27FC236}">
                <a16:creationId xmlns:a16="http://schemas.microsoft.com/office/drawing/2014/main" id="{2EFE921A-E775-DC0A-C71B-96381E77E472}"/>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6</a:t>
            </a:fld>
            <a:endParaRPr lang="en-AT" spc="-64" dirty="0"/>
          </a:p>
        </p:txBody>
      </p:sp>
      <p:sp>
        <p:nvSpPr>
          <p:cNvPr id="6" name="Content Placeholder 2">
            <a:extLst>
              <a:ext uri="{FF2B5EF4-FFF2-40B4-BE49-F238E27FC236}">
                <a16:creationId xmlns:a16="http://schemas.microsoft.com/office/drawing/2014/main" id="{8796DED2-2A02-BAF6-6540-CE5709687423}"/>
              </a:ext>
            </a:extLst>
          </p:cNvPr>
          <p:cNvSpPr txBox="1">
            <a:spLocks/>
          </p:cNvSpPr>
          <p:nvPr/>
        </p:nvSpPr>
        <p:spPr>
          <a:xfrm>
            <a:off x="726282" y="1345446"/>
            <a:ext cx="10515600" cy="4810257"/>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defTabSz="914400" hangingPunct="1">
              <a:lnSpc>
                <a:spcPct val="100000"/>
              </a:lnSpc>
              <a:spcBef>
                <a:spcPts val="600"/>
              </a:spcBef>
            </a:pPr>
            <a:r>
              <a:rPr lang="en-US" sz="1600" b="1" dirty="0">
                <a:solidFill>
                  <a:sysClr val="windowText" lastClr="000000"/>
                </a:solidFill>
                <a:latin typeface="Aptos" panose="020B0004020202020204" pitchFamily="34" charset="0"/>
              </a:rPr>
              <a:t>By the end of this lab session, students will be able to:</a:t>
            </a:r>
          </a:p>
          <a:p>
            <a:pPr marL="873572" lvl="1" indent="-285750" defTabSz="914400" hangingPunct="1">
              <a:lnSpc>
                <a:spcPct val="100000"/>
              </a:lnSpc>
              <a:spcBef>
                <a:spcPts val="600"/>
              </a:spcBef>
              <a:buFont typeface="Arial" panose="020B0604020202020204" pitchFamily="34" charset="0"/>
              <a:buChar char="•"/>
            </a:pPr>
            <a:r>
              <a:rPr lang="en-US" sz="1600" dirty="0">
                <a:solidFill>
                  <a:sysClr val="windowText" lastClr="000000"/>
                </a:solidFill>
                <a:latin typeface="Aptos" panose="020B0004020202020204" pitchFamily="34" charset="0"/>
              </a:rPr>
              <a:t>Describe how smart scheduling addresses urban mobility challenges and define the KPIs we use (avg/max &amp; 95th-percentile wait, occupancy, passengers served, worst-stop metrics).</a:t>
            </a:r>
          </a:p>
          <a:p>
            <a:pPr marL="873572" lvl="1" indent="-285750" defTabSz="914400" hangingPunct="1">
              <a:lnSpc>
                <a:spcPct val="100000"/>
              </a:lnSpc>
              <a:spcBef>
                <a:spcPts val="600"/>
              </a:spcBef>
              <a:buFont typeface="Arial" panose="020B0604020202020204" pitchFamily="34" charset="0"/>
              <a:buChar char="•"/>
            </a:pPr>
            <a:r>
              <a:rPr lang="en-US" sz="1600" dirty="0">
                <a:solidFill>
                  <a:sysClr val="windowText" lastClr="000000"/>
                </a:solidFill>
                <a:latin typeface="Aptos" panose="020B0004020202020204" pitchFamily="34" charset="0"/>
              </a:rPr>
              <a:t>Run &amp; reproduce the provided Python/Colab simulator (baseline vs. smart schedules) with fixed seeds and logged parameters.</a:t>
            </a:r>
          </a:p>
          <a:p>
            <a:pPr marL="873572" lvl="1" indent="-285750" defTabSz="914400" hangingPunct="1">
              <a:lnSpc>
                <a:spcPct val="100000"/>
              </a:lnSpc>
              <a:spcBef>
                <a:spcPts val="600"/>
              </a:spcBef>
              <a:buFont typeface="Arial" panose="020B0604020202020204" pitchFamily="34" charset="0"/>
              <a:buChar char="•"/>
            </a:pPr>
            <a:r>
              <a:rPr lang="en-US" sz="1600" dirty="0">
                <a:solidFill>
                  <a:sysClr val="windowText" lastClr="000000"/>
                </a:solidFill>
                <a:latin typeface="Aptos" panose="020B0004020202020204" pitchFamily="34" charset="0"/>
              </a:rPr>
              <a:t>Compute &amp; visualize KPIs and interpret plots/tables for route- and stop-level performance.</a:t>
            </a:r>
          </a:p>
          <a:p>
            <a:pPr marL="873572" lvl="1" indent="-285750" defTabSz="914400" hangingPunct="1">
              <a:lnSpc>
                <a:spcPct val="100000"/>
              </a:lnSpc>
              <a:spcBef>
                <a:spcPts val="600"/>
              </a:spcBef>
              <a:buFont typeface="Arial" panose="020B0604020202020204" pitchFamily="34" charset="0"/>
              <a:buChar char="•"/>
            </a:pPr>
            <a:r>
              <a:rPr lang="en-US" sz="1600" dirty="0">
                <a:solidFill>
                  <a:sysClr val="windowText" lastClr="000000"/>
                </a:solidFill>
                <a:latin typeface="Aptos" panose="020B0004020202020204" pitchFamily="34" charset="0"/>
              </a:rPr>
              <a:t>Design &amp; execute controlled experiments (parameter sweeps) and stress tests (demand shocks/uneven stops) while keeping methods reproducible.</a:t>
            </a:r>
          </a:p>
          <a:p>
            <a:pPr marL="873572" lvl="1" indent="-285750" defTabSz="914400" hangingPunct="1">
              <a:lnSpc>
                <a:spcPct val="100000"/>
              </a:lnSpc>
              <a:spcBef>
                <a:spcPts val="600"/>
              </a:spcBef>
              <a:buFont typeface="Arial" panose="020B0604020202020204" pitchFamily="34" charset="0"/>
              <a:buChar char="•"/>
            </a:pPr>
            <a:r>
              <a:rPr lang="en-US" sz="1600" dirty="0">
                <a:solidFill>
                  <a:sysClr val="windowText" lastClr="000000"/>
                </a:solidFill>
                <a:latin typeface="Aptos" panose="020B0004020202020204" pitchFamily="34" charset="0"/>
              </a:rPr>
              <a:t>Analyze trade-offs between efficiency and equity; identify when “smart” improves tails vs. just the average.</a:t>
            </a:r>
          </a:p>
          <a:p>
            <a:pPr marL="873572" lvl="1" indent="-285750" defTabSz="914400" hangingPunct="1">
              <a:lnSpc>
                <a:spcPct val="100000"/>
              </a:lnSpc>
              <a:spcBef>
                <a:spcPts val="600"/>
              </a:spcBef>
              <a:buFont typeface="Arial" panose="020B0604020202020204" pitchFamily="34" charset="0"/>
              <a:buChar char="•"/>
            </a:pPr>
            <a:r>
              <a:rPr lang="en-US" sz="1600" dirty="0">
                <a:solidFill>
                  <a:sysClr val="windowText" lastClr="000000"/>
                </a:solidFill>
                <a:latin typeface="Aptos" panose="020B0004020202020204" pitchFamily="34" charset="0"/>
              </a:rPr>
              <a:t>Evaluate alternative configurations and justify recommendations (when to prefer static vs. smart headways).</a:t>
            </a:r>
          </a:p>
          <a:p>
            <a:pPr marL="873572" lvl="1" indent="-285750" defTabSz="914400" hangingPunct="1">
              <a:lnSpc>
                <a:spcPct val="100000"/>
              </a:lnSpc>
              <a:spcBef>
                <a:spcPts val="600"/>
              </a:spcBef>
              <a:buFont typeface="Arial" panose="020B0604020202020204" pitchFamily="34" charset="0"/>
              <a:buChar char="•"/>
            </a:pPr>
            <a:r>
              <a:rPr lang="en-US" sz="1600" dirty="0">
                <a:solidFill>
                  <a:sysClr val="windowText" lastClr="000000"/>
                </a:solidFill>
                <a:latin typeface="Aptos" panose="020B0004020202020204" pitchFamily="34" charset="0"/>
              </a:rPr>
              <a:t>Communicate findings via a concise mini-presentation and a short, reproducible report (methods, results, discussion, limitations).</a:t>
            </a:r>
          </a:p>
          <a:p>
            <a:pPr marL="873572" lvl="1" indent="-285750" defTabSz="914400" hangingPunct="1">
              <a:lnSpc>
                <a:spcPct val="100000"/>
              </a:lnSpc>
              <a:spcBef>
                <a:spcPts val="600"/>
              </a:spcBef>
              <a:buFont typeface="Arial" panose="020B0604020202020204" pitchFamily="34" charset="0"/>
              <a:buChar char="•"/>
            </a:pPr>
            <a:r>
              <a:rPr lang="en-US" sz="1600" dirty="0">
                <a:solidFill>
                  <a:sysClr val="windowText" lastClr="000000"/>
                </a:solidFill>
                <a:latin typeface="Aptos" panose="020B0004020202020204" pitchFamily="34" charset="0"/>
              </a:rPr>
              <a:t>Reflect on ethics &amp; accessibility: privacy risks in real-time systems, transparent assumptions, and clear/accessible figures.</a:t>
            </a:r>
          </a:p>
        </p:txBody>
      </p:sp>
      <p:sp>
        <p:nvSpPr>
          <p:cNvPr id="7" name="object 3">
            <a:extLst>
              <a:ext uri="{FF2B5EF4-FFF2-40B4-BE49-F238E27FC236}">
                <a16:creationId xmlns:a16="http://schemas.microsoft.com/office/drawing/2014/main" id="{341F062A-8178-550A-04DA-092E7238DB64}"/>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0.2. Learning Outcome</a:t>
            </a:r>
            <a:endParaRPr lang="en-GB" sz="3200" b="1" dirty="0">
              <a:solidFill>
                <a:schemeClr val="tx1"/>
              </a:solidFill>
              <a:latin typeface="Aptos" panose="020B0004020202020204" pitchFamily="34" charset="0"/>
              <a:cs typeface="Arial"/>
            </a:endParaRPr>
          </a:p>
        </p:txBody>
      </p:sp>
      <p:sp>
        <p:nvSpPr>
          <p:cNvPr id="8" name="object 6">
            <a:extLst>
              <a:ext uri="{FF2B5EF4-FFF2-40B4-BE49-F238E27FC236}">
                <a16:creationId xmlns:a16="http://schemas.microsoft.com/office/drawing/2014/main" id="{CC742164-5239-466C-B721-819CAB8E45B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9" name="object 6">
            <a:extLst>
              <a:ext uri="{FF2B5EF4-FFF2-40B4-BE49-F238E27FC236}">
                <a16:creationId xmlns:a16="http://schemas.microsoft.com/office/drawing/2014/main" id="{6FC6E3E4-49EC-67A4-D4FD-8FC2E968F11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Urban Mobility and Smart Cities</a:t>
            </a:r>
            <a:endParaRPr lang="en-GB" b="1" dirty="0">
              <a:latin typeface="Aptos" panose="020B0004020202020204" pitchFamily="34" charset="0"/>
            </a:endParaRPr>
          </a:p>
        </p:txBody>
      </p:sp>
    </p:spTree>
    <p:extLst>
      <p:ext uri="{BB962C8B-B14F-4D97-AF65-F5344CB8AC3E}">
        <p14:creationId xmlns:p14="http://schemas.microsoft.com/office/powerpoint/2010/main" val="3603801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01:</a:t>
            </a:r>
          </a:p>
          <a:p>
            <a:pPr algn="ctr"/>
            <a:r>
              <a:rPr lang="en-US" sz="3200" b="1" dirty="0">
                <a:solidFill>
                  <a:schemeClr val="bg1"/>
                </a:solidFill>
              </a:rPr>
              <a:t>Recap: Urban Smart Mobility (Lecture 22)</a:t>
            </a:r>
          </a:p>
        </p:txBody>
      </p:sp>
      <p:sp>
        <p:nvSpPr>
          <p:cNvPr id="5" name="Slide Number Placeholder 4">
            <a:extLst>
              <a:ext uri="{FF2B5EF4-FFF2-40B4-BE49-F238E27FC236}">
                <a16:creationId xmlns:a16="http://schemas.microsoft.com/office/drawing/2014/main" id="{F01E3B1B-666E-D9B7-3838-759B0B231FBE}"/>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7</a:t>
            </a:fld>
            <a:endParaRPr lang="en-AT" spc="-64" dirty="0"/>
          </a:p>
        </p:txBody>
      </p:sp>
      <p:sp>
        <p:nvSpPr>
          <p:cNvPr id="2" name="object 6">
            <a:extLst>
              <a:ext uri="{FF2B5EF4-FFF2-40B4-BE49-F238E27FC236}">
                <a16:creationId xmlns:a16="http://schemas.microsoft.com/office/drawing/2014/main" id="{AC5A1269-814A-7F2A-8B14-A78D3452D7F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4" name="object 6">
            <a:extLst>
              <a:ext uri="{FF2B5EF4-FFF2-40B4-BE49-F238E27FC236}">
                <a16:creationId xmlns:a16="http://schemas.microsoft.com/office/drawing/2014/main" id="{D25E60F7-A56E-0688-2F79-A7F926F21448}"/>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Urban Mobility and Smart Cities</a:t>
            </a:r>
            <a:endParaRPr lang="en-GB" b="1" dirty="0">
              <a:latin typeface="Aptos" panose="020B0004020202020204" pitchFamily="34" charset="0"/>
            </a:endParaRPr>
          </a:p>
        </p:txBody>
      </p:sp>
    </p:spTree>
    <p:extLst>
      <p:ext uri="{BB962C8B-B14F-4D97-AF65-F5344CB8AC3E}">
        <p14:creationId xmlns:p14="http://schemas.microsoft.com/office/powerpoint/2010/main" val="21572554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60CC9-D199-2E01-922D-FAF8AA74DB7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EBB6784-7076-4462-F60F-B29102773541}"/>
              </a:ext>
            </a:extLst>
          </p:cNvPr>
          <p:cNvSpPr txBox="1">
            <a:spLocks noGrp="1"/>
          </p:cNvSpPr>
          <p:nvPr>
            <p:ph type="title"/>
          </p:nvPr>
        </p:nvSpPr>
        <p:spPr>
          <a:xfrm>
            <a:off x="726281" y="432621"/>
            <a:ext cx="5787641"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1. </a:t>
            </a:r>
            <a:r>
              <a:rPr lang="en-US" sz="2400" b="1" dirty="0">
                <a:solidFill>
                  <a:schemeClr val="bg1"/>
                </a:solidFill>
              </a:rPr>
              <a:t>Recap: Urban Smart Mobility (Lecture 22)</a:t>
            </a:r>
            <a:endParaRPr sz="2400" b="1" spc="-13" dirty="0">
              <a:solidFill>
                <a:schemeClr val="bg1"/>
              </a:solidFill>
              <a:latin typeface="Aptos" panose="020B0004020202020204" pitchFamily="34" charset="0"/>
            </a:endParaRPr>
          </a:p>
        </p:txBody>
      </p:sp>
      <p:sp>
        <p:nvSpPr>
          <p:cNvPr id="5" name="object 3">
            <a:extLst>
              <a:ext uri="{FF2B5EF4-FFF2-40B4-BE49-F238E27FC236}">
                <a16:creationId xmlns:a16="http://schemas.microsoft.com/office/drawing/2014/main" id="{5D2390BE-4C97-6DE8-06F2-262FCC86FC62}"/>
              </a:ext>
            </a:extLst>
          </p:cNvPr>
          <p:cNvSpPr txBox="1"/>
          <p:nvPr/>
        </p:nvSpPr>
        <p:spPr>
          <a:xfrm>
            <a:off x="945502" y="2547885"/>
            <a:ext cx="10725152" cy="3356314"/>
          </a:xfrm>
          <a:prstGeom prst="rect">
            <a:avLst/>
          </a:prstGeom>
        </p:spPr>
        <p:txBody>
          <a:bodyPr vert="horz" wrap="square" lIns="0" tIns="16329" rIns="0" bIns="0" rtlCol="0">
            <a:spAutoFit/>
          </a:bodyPr>
          <a:lstStyle/>
          <a:p>
            <a:pPr marL="302078" indent="-2857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ptos" panose="020B0004020202020204" pitchFamily="34" charset="0"/>
                <a:cs typeface="Arial"/>
              </a:rPr>
              <a:t>Digital Integration: </a:t>
            </a:r>
            <a:r>
              <a:rPr lang="en-US" sz="1600" dirty="0">
                <a:solidFill>
                  <a:sysClr val="windowText" lastClr="000000"/>
                </a:solidFill>
                <a:latin typeface="Aptos" panose="020B0004020202020204" pitchFamily="34" charset="0"/>
                <a:cs typeface="Arial"/>
              </a:rPr>
              <a:t>Combines various transport modes (buses, metros, bikes, taxis) into a single, seamless user experience.</a:t>
            </a:r>
          </a:p>
          <a:p>
            <a:pPr marL="302078" indent="-2857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ptos" panose="020B0004020202020204" pitchFamily="34" charset="0"/>
                <a:cs typeface="Arial"/>
              </a:rPr>
              <a:t>Real-Time Information: </a:t>
            </a:r>
            <a:r>
              <a:rPr lang="en-US" sz="1600" dirty="0">
                <a:solidFill>
                  <a:sysClr val="windowText" lastClr="000000"/>
                </a:solidFill>
                <a:latin typeface="Aptos" panose="020B0004020202020204" pitchFamily="34" charset="0"/>
                <a:cs typeface="Arial"/>
              </a:rPr>
              <a:t>Uses sensors, GPS, and mobile apps to provide live updates on bus arrivals, congestion levels, and optimal routes.</a:t>
            </a:r>
          </a:p>
          <a:p>
            <a:pPr marL="302078" indent="-2857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ptos" panose="020B0004020202020204" pitchFamily="34" charset="0"/>
                <a:cs typeface="Arial"/>
              </a:rPr>
              <a:t>User-Centric Systems: </a:t>
            </a:r>
            <a:r>
              <a:rPr lang="en-US" sz="1600" dirty="0">
                <a:solidFill>
                  <a:sysClr val="windowText" lastClr="000000"/>
                </a:solidFill>
                <a:latin typeface="Aptos" panose="020B0004020202020204" pitchFamily="34" charset="0"/>
                <a:cs typeface="Arial"/>
              </a:rPr>
              <a:t>Empowers passengers with choices (e.g., multimodal journey planning, payment options) and adapts to demand patterns.</a:t>
            </a:r>
          </a:p>
          <a:p>
            <a:pPr marL="302078" indent="-2857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ptos" panose="020B0004020202020204" pitchFamily="34" charset="0"/>
                <a:cs typeface="Arial"/>
              </a:rPr>
              <a:t>Automation &amp; AI: </a:t>
            </a:r>
            <a:r>
              <a:rPr lang="en-US" sz="1600" dirty="0">
                <a:solidFill>
                  <a:sysClr val="windowText" lastClr="000000"/>
                </a:solidFill>
                <a:latin typeface="Aptos" panose="020B0004020202020204" pitchFamily="34" charset="0"/>
                <a:cs typeface="Arial"/>
              </a:rPr>
              <a:t>Incorporates machine learning and AI to optimize scheduling, predict demand, and manage fleets.</a:t>
            </a:r>
          </a:p>
          <a:p>
            <a:pPr marL="302078" indent="-2857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ptos" panose="020B0004020202020204" pitchFamily="34" charset="0"/>
                <a:cs typeface="Arial"/>
              </a:rPr>
              <a:t>Sustainability Focus: </a:t>
            </a:r>
            <a:r>
              <a:rPr lang="en-US" sz="1600" dirty="0">
                <a:solidFill>
                  <a:sysClr val="windowText" lastClr="000000"/>
                </a:solidFill>
                <a:latin typeface="Aptos" panose="020B0004020202020204" pitchFamily="34" charset="0"/>
                <a:cs typeface="Arial"/>
              </a:rPr>
              <a:t>Aims to reduce emissions, energy use, and road congestion through smart planning and efficient operations.</a:t>
            </a:r>
          </a:p>
        </p:txBody>
      </p:sp>
      <p:sp>
        <p:nvSpPr>
          <p:cNvPr id="4" name="Slide Number Placeholder 3">
            <a:extLst>
              <a:ext uri="{FF2B5EF4-FFF2-40B4-BE49-F238E27FC236}">
                <a16:creationId xmlns:a16="http://schemas.microsoft.com/office/drawing/2014/main" id="{24AFCE58-9A29-5F94-66FC-2C07C3468468}"/>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8</a:t>
            </a:fld>
            <a:endParaRPr lang="en-AT" spc="-64" dirty="0"/>
          </a:p>
        </p:txBody>
      </p:sp>
      <p:sp>
        <p:nvSpPr>
          <p:cNvPr id="7" name="object 3">
            <a:extLst>
              <a:ext uri="{FF2B5EF4-FFF2-40B4-BE49-F238E27FC236}">
                <a16:creationId xmlns:a16="http://schemas.microsoft.com/office/drawing/2014/main" id="{7877C0FF-3F50-A487-1792-7B7B4298056C}"/>
              </a:ext>
            </a:extLst>
          </p:cNvPr>
          <p:cNvSpPr txBox="1"/>
          <p:nvPr/>
        </p:nvSpPr>
        <p:spPr>
          <a:xfrm>
            <a:off x="726280" y="1351460"/>
            <a:ext cx="10725152" cy="1124484"/>
          </a:xfrm>
          <a:prstGeom prst="rect">
            <a:avLst/>
          </a:prstGeom>
        </p:spPr>
        <p:txBody>
          <a:bodyPr vert="horz" wrap="square" lIns="0" tIns="16329" rIns="0" bIns="0" rtlCol="0">
            <a:spAutoFit/>
          </a:bodyPr>
          <a:lstStyle/>
          <a:p>
            <a:pPr marL="302078" indent="-285750" defTabSz="1175644" hangingPunct="1">
              <a:lnSpc>
                <a:spcPct val="100000"/>
              </a:lnSpc>
              <a:spcBef>
                <a:spcPts val="129"/>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Smart mobility refers to the use of modern digital and communication technologies to create more efficient, integrated, and sustainable urban transportation systems. It combines data-driven decision-making, automation, and connectivity to respond dynamically to the needs of commuters and the city environment.</a:t>
            </a:r>
          </a:p>
        </p:txBody>
      </p:sp>
      <p:sp>
        <p:nvSpPr>
          <p:cNvPr id="3" name="object 3">
            <a:extLst>
              <a:ext uri="{FF2B5EF4-FFF2-40B4-BE49-F238E27FC236}">
                <a16:creationId xmlns:a16="http://schemas.microsoft.com/office/drawing/2014/main" id="{E72761E2-5FF9-DBB4-8046-3AFA9D63865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1.1. Recap – What is Smart Mobility?</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969B065E-FC09-8C02-EB22-448F7E6BC66A}"/>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8" name="object 6">
            <a:extLst>
              <a:ext uri="{FF2B5EF4-FFF2-40B4-BE49-F238E27FC236}">
                <a16:creationId xmlns:a16="http://schemas.microsoft.com/office/drawing/2014/main" id="{A063B51E-188C-770B-E414-8C0AEF47809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Urban Mobility and Smart Cities</a:t>
            </a:r>
            <a:endParaRPr lang="en-GB" b="1" dirty="0">
              <a:latin typeface="Aptos" panose="020B0004020202020204" pitchFamily="34" charset="0"/>
            </a:endParaRPr>
          </a:p>
        </p:txBody>
      </p:sp>
    </p:spTree>
    <p:extLst>
      <p:ext uri="{BB962C8B-B14F-4D97-AF65-F5344CB8AC3E}">
        <p14:creationId xmlns:p14="http://schemas.microsoft.com/office/powerpoint/2010/main" val="2658480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827049-F7AA-B68D-B75C-AC360F08933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7BC1FB2-788F-35D9-291D-B7F324769F2B}"/>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02:</a:t>
            </a:r>
          </a:p>
          <a:p>
            <a:pPr algn="ctr"/>
            <a:r>
              <a:rPr lang="en-US" sz="3200" b="1" dirty="0">
                <a:solidFill>
                  <a:schemeClr val="bg1"/>
                </a:solidFill>
              </a:rPr>
              <a:t>Conceptual Foundation</a:t>
            </a:r>
          </a:p>
        </p:txBody>
      </p:sp>
      <p:sp>
        <p:nvSpPr>
          <p:cNvPr id="5" name="Slide Number Placeholder 4">
            <a:extLst>
              <a:ext uri="{FF2B5EF4-FFF2-40B4-BE49-F238E27FC236}">
                <a16:creationId xmlns:a16="http://schemas.microsoft.com/office/drawing/2014/main" id="{5B2B1281-D6D6-B1BC-8281-B3814682DC10}"/>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9</a:t>
            </a:fld>
            <a:endParaRPr lang="en-AT" spc="-64" dirty="0"/>
          </a:p>
        </p:txBody>
      </p:sp>
      <p:sp>
        <p:nvSpPr>
          <p:cNvPr id="2" name="object 6">
            <a:extLst>
              <a:ext uri="{FF2B5EF4-FFF2-40B4-BE49-F238E27FC236}">
                <a16:creationId xmlns:a16="http://schemas.microsoft.com/office/drawing/2014/main" id="{7BC1001C-C436-DB04-A38A-FBD34780AD7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4" name="object 6">
            <a:extLst>
              <a:ext uri="{FF2B5EF4-FFF2-40B4-BE49-F238E27FC236}">
                <a16:creationId xmlns:a16="http://schemas.microsoft.com/office/drawing/2014/main" id="{9562D7B7-78C6-86E7-F058-90D9E389959F}"/>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Urban Mobility and Smart Cities</a:t>
            </a:r>
            <a:endParaRPr lang="en-GB" b="1" dirty="0">
              <a:latin typeface="Aptos" panose="020B0004020202020204" pitchFamily="34" charset="0"/>
            </a:endParaRPr>
          </a:p>
        </p:txBody>
      </p:sp>
    </p:spTree>
    <p:extLst>
      <p:ext uri="{BB962C8B-B14F-4D97-AF65-F5344CB8AC3E}">
        <p14:creationId xmlns:p14="http://schemas.microsoft.com/office/powerpoint/2010/main" val="484037868"/>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schemas.microsoft.com/office/infopath/2007/PartnerControls"/>
    <ds:schemaRef ds:uri="http://schemas.microsoft.com/office/2006/documentManagement/types"/>
    <ds:schemaRef ds:uri="http://purl.org/dc/terms/"/>
    <ds:schemaRef ds:uri="597320a7-26c9-4ada-a5d3-9ce4cfbbe2be"/>
    <ds:schemaRef ds:uri="http://www.w3.org/XML/1998/namespace"/>
    <ds:schemaRef ds:uri="http://purl.org/dc/elements/1.1/"/>
    <ds:schemaRef ds:uri="http://purl.org/dc/dcmitype/"/>
    <ds:schemaRef ds:uri="http://schemas.openxmlformats.org/package/2006/metadata/core-properties"/>
    <ds:schemaRef ds:uri="d7c2d7e5-d637-40e7-a03d-32f79b35a394"/>
    <ds:schemaRef ds:uri="http://schemas.microsoft.com/office/2006/metadata/properties"/>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0FE6B9E9-B14C-4B2F-AD30-9283E0F819A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1129</TotalTime>
  <Words>3311</Words>
  <Application>Microsoft Office PowerPoint</Application>
  <PresentationFormat>Widescreen</PresentationFormat>
  <Paragraphs>379</Paragraphs>
  <Slides>25</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25</vt:i4>
      </vt:variant>
    </vt:vector>
  </HeadingPairs>
  <TitlesOfParts>
    <vt:vector size="35" baseType="lpstr">
      <vt:lpstr>Aptos</vt:lpstr>
      <vt:lpstr>Arial</vt:lpstr>
      <vt:lpstr>Arial Rounded MT Bold</vt:lpstr>
      <vt:lpstr>Calibri</vt:lpstr>
      <vt:lpstr>Helvetica Neue</vt:lpstr>
      <vt:lpstr>Helvetica Neue Medium</vt:lpstr>
      <vt:lpstr>Montserrat Regular</vt:lpstr>
      <vt:lpstr>Wingdings</vt:lpstr>
      <vt:lpstr>21_BasicWhite</vt:lpstr>
      <vt:lpstr>Office Theme</vt:lpstr>
      <vt:lpstr>Transport Research and Analysis</vt:lpstr>
      <vt:lpstr>PowerPoint Presentation</vt:lpstr>
      <vt:lpstr>Table of contents</vt:lpstr>
      <vt:lpstr>PowerPoint Presentation</vt:lpstr>
      <vt:lpstr>0. Objectives and Learning Outcomes</vt:lpstr>
      <vt:lpstr>0. Objectives and Learning Outcomes</vt:lpstr>
      <vt:lpstr>PowerPoint Presentation</vt:lpstr>
      <vt:lpstr>1. Recap: Urban Smart Mobility (Lecture 22)</vt:lpstr>
      <vt:lpstr>PowerPoint Presentation</vt:lpstr>
      <vt:lpstr>2. Conceptual Foundation</vt:lpstr>
      <vt:lpstr>2. Conceptual Foundation</vt:lpstr>
      <vt:lpstr>PowerPoint Presentation</vt:lpstr>
      <vt:lpstr>3. Simulation Design and Setup</vt:lpstr>
      <vt:lpstr>3. Simulation Design and Setup</vt:lpstr>
      <vt:lpstr>3. Simulation Design and Setup</vt:lpstr>
      <vt:lpstr>3. Simulation Design and Setup</vt:lpstr>
      <vt:lpstr>3. Simulation Design and Setup</vt:lpstr>
      <vt:lpstr>PowerPoint Presentation</vt:lpstr>
      <vt:lpstr>4. Challenges &amp; Opportunities</vt:lpstr>
      <vt:lpstr>4. Challenges &amp; Opportunities</vt:lpstr>
      <vt:lpstr>PowerPoint Presentation</vt:lpstr>
      <vt:lpstr>4. Homework Assignment</vt:lpstr>
      <vt:lpstr>4. Homework Assignment</vt:lpstr>
      <vt:lpstr>4. Homework Assignment</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58</cp:revision>
  <dcterms:modified xsi:type="dcterms:W3CDTF">2026-05-10T12:16:52Z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