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36"/>
  </p:notesMasterIdLst>
  <p:handoutMasterIdLst>
    <p:handoutMasterId r:id="rId37"/>
  </p:handoutMasterIdLst>
  <p:sldIdLst>
    <p:sldId id="306" r:id="rId6"/>
    <p:sldId id="403" r:id="rId7"/>
    <p:sldId id="402" r:id="rId8"/>
    <p:sldId id="397" r:id="rId9"/>
    <p:sldId id="325" r:id="rId10"/>
    <p:sldId id="328" r:id="rId11"/>
    <p:sldId id="390" r:id="rId12"/>
    <p:sldId id="385" r:id="rId13"/>
    <p:sldId id="398" r:id="rId14"/>
    <p:sldId id="331" r:id="rId15"/>
    <p:sldId id="391" r:id="rId16"/>
    <p:sldId id="392" r:id="rId17"/>
    <p:sldId id="332" r:id="rId18"/>
    <p:sldId id="393" r:id="rId19"/>
    <p:sldId id="333" r:id="rId20"/>
    <p:sldId id="394" r:id="rId21"/>
    <p:sldId id="395" r:id="rId22"/>
    <p:sldId id="399" r:id="rId23"/>
    <p:sldId id="357" r:id="rId24"/>
    <p:sldId id="335" r:id="rId25"/>
    <p:sldId id="356" r:id="rId26"/>
    <p:sldId id="386" r:id="rId27"/>
    <p:sldId id="400" r:id="rId28"/>
    <p:sldId id="339" r:id="rId29"/>
    <p:sldId id="373" r:id="rId30"/>
    <p:sldId id="340" r:id="rId31"/>
    <p:sldId id="401" r:id="rId32"/>
    <p:sldId id="366" r:id="rId33"/>
    <p:sldId id="396" r:id="rId34"/>
    <p:sldId id="309" r:id="rId3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421617-7C1E-4259-A74F-B14C9E124BC9}" v="1" dt="2026-05-04T16:32:52.23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788" autoAdjust="0"/>
  </p:normalViewPr>
  <p:slideViewPr>
    <p:cSldViewPr snapToGrid="0">
      <p:cViewPr varScale="1">
        <p:scale>
          <a:sx n="121" d="100"/>
          <a:sy n="121" d="100"/>
        </p:scale>
        <p:origin x="108" y="25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5-04T16:32:58.124" v="1" actId="700"/>
      <pc:docMkLst>
        <pc:docMk/>
      </pc:docMkLst>
      <pc:sldChg chg="delSp mod modClrScheme chgLayout">
        <pc:chgData name="Wojciech Kustra" userId="afebd3d0-216b-4c4f-8992-1bf1fda6d5e8" providerId="ADAL" clId="{1D307E72-7901-4E61-A01B-3C4232ABCF63}" dt="2026-05-04T16:32:58.124" v="1" actId="700"/>
        <pc:sldMkLst>
          <pc:docMk/>
          <pc:sldMk cId="3259220202" sldId="403"/>
        </pc:sldMkLst>
        <pc:spChg chg="del">
          <ac:chgData name="Wojciech Kustra" userId="afebd3d0-216b-4c4f-8992-1bf1fda6d5e8" providerId="ADAL" clId="{1D307E72-7901-4E61-A01B-3C4232ABCF63}" dt="2026-05-04T16:32:58.124" v="1" actId="700"/>
          <ac:spMkLst>
            <pc:docMk/>
            <pc:sldMk cId="3259220202" sldId="403"/>
            <ac:spMk id="2" creationId="{044E1C83-C3E6-B526-60A1-72B2E7899A5D}"/>
          </ac:spMkLst>
        </pc:spChg>
        <pc:spChg chg="del">
          <ac:chgData name="Wojciech Kustra" userId="afebd3d0-216b-4c4f-8992-1bf1fda6d5e8" providerId="ADAL" clId="{1D307E72-7901-4E61-A01B-3C4232ABCF63}" dt="2026-05-04T16:32:58.124" v="1" actId="700"/>
          <ac:spMkLst>
            <pc:docMk/>
            <pc:sldMk cId="3259220202" sldId="403"/>
            <ac:spMk id="3" creationId="{C3D65B3E-A77B-E824-4C44-CA616DFB2314}"/>
          </ac:spMkLst>
        </pc:spChg>
        <pc:picChg chg="del">
          <ac:chgData name="Wojciech Kustra" userId="afebd3d0-216b-4c4f-8992-1bf1fda6d5e8" providerId="ADAL" clId="{1D307E72-7901-4E61-A01B-3C4232ABCF63}" dt="2026-05-04T16:32:55.164" v="0" actId="478"/>
          <ac:picMkLst>
            <pc:docMk/>
            <pc:sldMk cId="3259220202" sldId="403"/>
            <ac:picMk id="5" creationId="{BF24DB8A-1586-E228-0ED1-A7DAAA03E7A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Q1: Modal Shift – What are the main barriers and possible solutions?</a:t>
            </a:r>
            <a:endParaRPr lang="en-US" dirty="0"/>
          </a:p>
          <a:p>
            <a:pPr>
              <a:buFont typeface="Arial" panose="020B0604020202020204" pitchFamily="34" charset="0"/>
              <a:buChar char="•"/>
            </a:pPr>
            <a:r>
              <a:rPr lang="en-US" dirty="0"/>
              <a:t>Barriers include cost, flexibility, and lack of infrastructure.</a:t>
            </a:r>
          </a:p>
          <a:p>
            <a:pPr>
              <a:buFont typeface="Arial" panose="020B0604020202020204" pitchFamily="34" charset="0"/>
              <a:buChar char="•"/>
            </a:pPr>
            <a:r>
              <a:rPr lang="en-US" dirty="0"/>
              <a:t>Road transport is more flexible and direct than intermodal options like rail or barge.</a:t>
            </a:r>
          </a:p>
          <a:p>
            <a:pPr>
              <a:buFont typeface="Arial" panose="020B0604020202020204" pitchFamily="34" charset="0"/>
              <a:buChar char="•"/>
            </a:pPr>
            <a:r>
              <a:rPr lang="en-US" dirty="0"/>
              <a:t>Intermodal requires terminals, scheduling, and extra handling.</a:t>
            </a:r>
          </a:p>
          <a:p>
            <a:pPr>
              <a:buFont typeface="Arial" panose="020B0604020202020204" pitchFamily="34" charset="0"/>
              <a:buChar char="•"/>
            </a:pPr>
            <a:r>
              <a:rPr lang="en-US" dirty="0"/>
              <a:t>Digital systems between modes are often poorly integrated.</a:t>
            </a:r>
          </a:p>
          <a:p>
            <a:pPr>
              <a:buFont typeface="Arial" panose="020B0604020202020204" pitchFamily="34" charset="0"/>
              <a:buChar char="•"/>
            </a:pPr>
            <a:r>
              <a:rPr lang="en-US" dirty="0"/>
              <a:t>Solutions:</a:t>
            </a:r>
          </a:p>
          <a:p>
            <a:pPr marL="742950" lvl="1" indent="-285750">
              <a:buFont typeface="Arial" panose="020B0604020202020204" pitchFamily="34" charset="0"/>
              <a:buChar char="•"/>
            </a:pPr>
            <a:r>
              <a:rPr lang="en-US" dirty="0"/>
              <a:t>Invest in rail and waterway infrastructure.</a:t>
            </a:r>
          </a:p>
          <a:p>
            <a:pPr marL="742950" lvl="1" indent="-285750">
              <a:buFont typeface="Arial" panose="020B0604020202020204" pitchFamily="34" charset="0"/>
              <a:buChar char="•"/>
            </a:pPr>
            <a:r>
              <a:rPr lang="en-US" dirty="0"/>
              <a:t>Offer government incentives (tax breaks, subsidies).</a:t>
            </a:r>
          </a:p>
          <a:p>
            <a:pPr marL="742950" lvl="1" indent="-285750">
              <a:buFont typeface="Arial" panose="020B0604020202020204" pitchFamily="34" charset="0"/>
              <a:buChar char="•"/>
            </a:pPr>
            <a:r>
              <a:rPr lang="en-US" dirty="0"/>
              <a:t>Improve digital coordination platforms.</a:t>
            </a:r>
          </a:p>
          <a:p>
            <a:pPr marL="742950" lvl="1" indent="-285750">
              <a:buFont typeface="Arial" panose="020B0604020202020204" pitchFamily="34" charset="0"/>
              <a:buChar char="•"/>
            </a:pPr>
            <a:r>
              <a:rPr lang="en-US" dirty="0"/>
              <a:t>Use policy tools like emissions caps or road tolls.</a:t>
            </a:r>
          </a:p>
          <a:p>
            <a:pPr marL="457200" lvl="1" indent="0">
              <a:buFont typeface="Arial" panose="020B0604020202020204" pitchFamily="34" charset="0"/>
              <a:buNone/>
            </a:pPr>
            <a:endParaRPr lang="en-US" dirty="0"/>
          </a:p>
          <a:p>
            <a:pPr>
              <a:buNone/>
            </a:pPr>
            <a:r>
              <a:rPr lang="en-US" b="1" dirty="0"/>
              <a:t>Q2: Case Insights – What made the intermodal cases successful?</a:t>
            </a:r>
            <a:endParaRPr lang="en-US" dirty="0"/>
          </a:p>
          <a:p>
            <a:pPr>
              <a:buFont typeface="Arial" panose="020B0604020202020204" pitchFamily="34" charset="0"/>
              <a:buChar char="•"/>
            </a:pPr>
            <a:r>
              <a:rPr lang="en-US" dirty="0"/>
              <a:t>Key success factors: high freight volumes and stakeholder cooperation.</a:t>
            </a:r>
          </a:p>
          <a:p>
            <a:pPr>
              <a:buFont typeface="Arial" panose="020B0604020202020204" pitchFamily="34" charset="0"/>
              <a:buChar char="•"/>
            </a:pPr>
            <a:r>
              <a:rPr lang="en-US" dirty="0"/>
              <a:t>UK retailers used centralized DCs for rail-friendly volumes.</a:t>
            </a:r>
          </a:p>
          <a:p>
            <a:pPr>
              <a:buFont typeface="Arial" panose="020B0604020202020204" pitchFamily="34" charset="0"/>
              <a:buChar char="•"/>
            </a:pPr>
            <a:r>
              <a:rPr lang="en-US" dirty="0"/>
              <a:t>Jula and DB Schenker shared risks and planned long-term.</a:t>
            </a:r>
          </a:p>
          <a:p>
            <a:pPr>
              <a:buFont typeface="Arial" panose="020B0604020202020204" pitchFamily="34" charset="0"/>
              <a:buChar char="•"/>
            </a:pPr>
            <a:r>
              <a:rPr lang="en-US" dirty="0"/>
              <a:t>China-Europe Rail was backed by policy and inland hub development.</a:t>
            </a:r>
          </a:p>
          <a:p>
            <a:pPr>
              <a:buFont typeface="Arial" panose="020B0604020202020204" pitchFamily="34" charset="0"/>
              <a:buChar char="•"/>
            </a:pPr>
            <a:r>
              <a:rPr lang="en-US" dirty="0"/>
              <a:t>Generalizable if:</a:t>
            </a:r>
          </a:p>
          <a:p>
            <a:pPr marL="742950" lvl="1" indent="-285750">
              <a:buFont typeface="Arial" panose="020B0604020202020204" pitchFamily="34" charset="0"/>
              <a:buChar char="•"/>
            </a:pPr>
            <a:r>
              <a:rPr lang="en-US" dirty="0"/>
              <a:t>Stakeholders align long-term.</a:t>
            </a:r>
          </a:p>
          <a:p>
            <a:pPr marL="742950" lvl="1" indent="-285750">
              <a:buFont typeface="Arial" panose="020B0604020202020204" pitchFamily="34" charset="0"/>
              <a:buChar char="•"/>
            </a:pPr>
            <a:r>
              <a:rPr lang="en-US" dirty="0"/>
              <a:t>There’s supporting infrastructure.</a:t>
            </a:r>
          </a:p>
          <a:p>
            <a:pPr marL="742950" lvl="1" indent="-285750">
              <a:buFont typeface="Arial" panose="020B0604020202020204" pitchFamily="34" charset="0"/>
              <a:buChar char="•"/>
            </a:pPr>
            <a:r>
              <a:rPr lang="en-US" dirty="0"/>
              <a:t>Public-private coordination is strong.</a:t>
            </a:r>
          </a:p>
          <a:p>
            <a:pPr>
              <a:buNone/>
            </a:pPr>
            <a:endParaRPr lang="en-US" b="1" dirty="0"/>
          </a:p>
          <a:p>
            <a:pPr>
              <a:buNone/>
            </a:pPr>
            <a:r>
              <a:rPr lang="en-US" b="1" dirty="0"/>
              <a:t>Q3: Technology Impacts – How will technology affect logistics?</a:t>
            </a:r>
            <a:endParaRPr lang="en-US" dirty="0"/>
          </a:p>
          <a:p>
            <a:pPr>
              <a:buFont typeface="Arial" panose="020B0604020202020204" pitchFamily="34" charset="0"/>
              <a:buChar char="•"/>
            </a:pPr>
            <a:r>
              <a:rPr lang="en-US" dirty="0"/>
              <a:t>Emerging technologies:</a:t>
            </a:r>
          </a:p>
          <a:p>
            <a:pPr marL="742950" lvl="1" indent="-285750">
              <a:buFont typeface="Arial" panose="020B0604020202020204" pitchFamily="34" charset="0"/>
              <a:buChar char="•"/>
            </a:pPr>
            <a:r>
              <a:rPr lang="en-US" dirty="0"/>
              <a:t>Autonomous trucks reduce driver reliance.</a:t>
            </a:r>
          </a:p>
          <a:p>
            <a:pPr marL="742950" lvl="1" indent="-285750">
              <a:buFont typeface="Arial" panose="020B0604020202020204" pitchFamily="34" charset="0"/>
              <a:buChar char="•"/>
            </a:pPr>
            <a:r>
              <a:rPr lang="en-US" dirty="0"/>
              <a:t>AI improves routing and forecasting.</a:t>
            </a:r>
          </a:p>
          <a:p>
            <a:pPr marL="742950" lvl="1" indent="-285750">
              <a:buFont typeface="Arial" panose="020B0604020202020204" pitchFamily="34" charset="0"/>
              <a:buChar char="•"/>
            </a:pPr>
            <a:r>
              <a:rPr lang="en-US" dirty="0"/>
              <a:t>Blockchain adds security and trust.</a:t>
            </a:r>
          </a:p>
          <a:p>
            <a:pPr marL="742950" lvl="1" indent="-285750">
              <a:buFont typeface="Arial" panose="020B0604020202020204" pitchFamily="34" charset="0"/>
              <a:buChar char="•"/>
            </a:pPr>
            <a:r>
              <a:rPr lang="en-US" dirty="0"/>
              <a:t>Digital freight platforms optimize matching.</a:t>
            </a:r>
          </a:p>
          <a:p>
            <a:pPr>
              <a:buFont typeface="Arial" panose="020B0604020202020204" pitchFamily="34" charset="0"/>
              <a:buChar char="•"/>
            </a:pPr>
            <a:r>
              <a:rPr lang="en-US" dirty="0"/>
              <a:t>Impacted areas: last-mile delivery, visibility, and multimodal routing.</a:t>
            </a:r>
          </a:p>
          <a:p>
            <a:pPr>
              <a:buFont typeface="Arial" panose="020B0604020202020204" pitchFamily="34" charset="0"/>
              <a:buChar char="•"/>
            </a:pPr>
            <a:r>
              <a:rPr lang="en-US" dirty="0"/>
              <a:t>Risks: job loss, cybersecurity, and high costs of implementation.</a:t>
            </a:r>
          </a:p>
          <a:p>
            <a:endParaRPr lang="en-US" dirty="0"/>
          </a:p>
        </p:txBody>
      </p:sp>
    </p:spTree>
    <p:extLst>
      <p:ext uri="{BB962C8B-B14F-4D97-AF65-F5344CB8AC3E}">
        <p14:creationId xmlns:p14="http://schemas.microsoft.com/office/powerpoint/2010/main" val="3094542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Q4: Balancing Act – Cost, speed, or sustainability?</a:t>
            </a:r>
            <a:endParaRPr lang="en-US" dirty="0"/>
          </a:p>
          <a:p>
            <a:pPr>
              <a:buFont typeface="Arial" panose="020B0604020202020204" pitchFamily="34" charset="0"/>
              <a:buChar char="•"/>
            </a:pPr>
            <a:r>
              <a:rPr lang="en-US" dirty="0"/>
              <a:t>Must balance based on product type and customer need.</a:t>
            </a:r>
          </a:p>
          <a:p>
            <a:pPr>
              <a:buFont typeface="Arial" panose="020B0604020202020204" pitchFamily="34" charset="0"/>
              <a:buChar char="•"/>
            </a:pPr>
            <a:r>
              <a:rPr lang="en-US" dirty="0"/>
              <a:t>Use cheaper, slower modes for non-urgent goods.</a:t>
            </a:r>
          </a:p>
          <a:p>
            <a:pPr>
              <a:buFont typeface="Arial" panose="020B0604020202020204" pitchFamily="34" charset="0"/>
              <a:buChar char="•"/>
            </a:pPr>
            <a:r>
              <a:rPr lang="en-US" dirty="0"/>
              <a:t>Use faster modes for just-in-time or premium items.</a:t>
            </a:r>
          </a:p>
          <a:p>
            <a:pPr>
              <a:buFont typeface="Arial" panose="020B0604020202020204" pitchFamily="34" charset="0"/>
              <a:buChar char="•"/>
            </a:pPr>
            <a:r>
              <a:rPr lang="en-US" dirty="0"/>
              <a:t>Decision influenced by sustainability targets and regulations.</a:t>
            </a:r>
          </a:p>
          <a:p>
            <a:pPr>
              <a:buFont typeface="Arial" panose="020B0604020202020204" pitchFamily="34" charset="0"/>
              <a:buChar char="•"/>
            </a:pPr>
            <a:r>
              <a:rPr lang="en-US" dirty="0"/>
              <a:t>Tools: total cost modeling, scenario planning, ESG reporting.</a:t>
            </a:r>
          </a:p>
          <a:p>
            <a:pPr>
              <a:buFont typeface="Arial" panose="020B0604020202020204" pitchFamily="34" charset="0"/>
              <a:buNone/>
            </a:pPr>
            <a:endParaRPr lang="en-US" dirty="0"/>
          </a:p>
          <a:p>
            <a:pPr>
              <a:buNone/>
            </a:pPr>
            <a:r>
              <a:rPr lang="en-US" b="1" dirty="0"/>
              <a:t>Q5: Resilience vs Efficiency – How to manage both?</a:t>
            </a:r>
            <a:endParaRPr lang="en-US" dirty="0"/>
          </a:p>
          <a:p>
            <a:pPr>
              <a:buFont typeface="Arial" panose="020B0604020202020204" pitchFamily="34" charset="0"/>
              <a:buChar char="•"/>
            </a:pPr>
            <a:r>
              <a:rPr lang="en-US" dirty="0"/>
              <a:t>Build resilience without losing efficiency:</a:t>
            </a:r>
          </a:p>
          <a:p>
            <a:pPr marL="742950" lvl="1" indent="-285750">
              <a:buFont typeface="Arial" panose="020B0604020202020204" pitchFamily="34" charset="0"/>
              <a:buChar char="•"/>
            </a:pPr>
            <a:r>
              <a:rPr lang="en-US" dirty="0"/>
              <a:t>Keep safety stock for critical items only.</a:t>
            </a:r>
          </a:p>
          <a:p>
            <a:pPr marL="742950" lvl="1" indent="-285750">
              <a:buFont typeface="Arial" panose="020B0604020202020204" pitchFamily="34" charset="0"/>
              <a:buChar char="•"/>
            </a:pPr>
            <a:r>
              <a:rPr lang="en-US" dirty="0"/>
              <a:t>Use multiple suppliers (dual/multi-sourcing).</a:t>
            </a:r>
          </a:p>
          <a:p>
            <a:pPr marL="742950" lvl="1" indent="-285750">
              <a:buFont typeface="Arial" panose="020B0604020202020204" pitchFamily="34" charset="0"/>
              <a:buChar char="•"/>
            </a:pPr>
            <a:r>
              <a:rPr lang="en-US" dirty="0"/>
              <a:t>Have backup transport options ready.</a:t>
            </a:r>
          </a:p>
          <a:p>
            <a:pPr marL="742950" lvl="1" indent="-285750">
              <a:buFont typeface="Arial" panose="020B0604020202020204" pitchFamily="34" charset="0"/>
              <a:buChar char="•"/>
            </a:pPr>
            <a:r>
              <a:rPr lang="en-US" dirty="0"/>
              <a:t>Use predictive analytics to spot risks early.</a:t>
            </a:r>
          </a:p>
          <a:p>
            <a:pPr>
              <a:buFont typeface="Arial" panose="020B0604020202020204" pitchFamily="34" charset="0"/>
              <a:buChar char="•"/>
            </a:pPr>
            <a:r>
              <a:rPr lang="en-US" dirty="0"/>
              <a:t>Focus on agility: the ability to adapt quickly without high extra cost.</a:t>
            </a:r>
          </a:p>
          <a:p>
            <a:endParaRPr lang="en-US" dirty="0"/>
          </a:p>
        </p:txBody>
      </p:sp>
    </p:spTree>
    <p:extLst>
      <p:ext uri="{BB962C8B-B14F-4D97-AF65-F5344CB8AC3E}">
        <p14:creationId xmlns:p14="http://schemas.microsoft.com/office/powerpoint/2010/main" val="121993603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29878763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5"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sldNum="0"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sldNum="0"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800" dirty="0">
                <a:solidFill>
                  <a:srgbClr val="0070C0"/>
                </a:solidFill>
              </a:rPr>
              <a:t>Module 5: Advanced Topics and Case Studies </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800" dirty="0">
                <a:solidFill>
                  <a:srgbClr val="0070C0"/>
                </a:solidFill>
                <a:highlight>
                  <a:srgbClr val="FFFF00"/>
                </a:highlight>
              </a:rPr>
              <a:t>Lecture </a:t>
            </a:r>
            <a:r>
              <a:rPr lang="en-US" sz="2800" dirty="0">
                <a:solidFill>
                  <a:srgbClr val="0070C0"/>
                </a:solidFill>
                <a:highlight>
                  <a:srgbClr val="FFFF00"/>
                </a:highlight>
              </a:rPr>
              <a:t>23</a:t>
            </a:r>
            <a:r>
              <a:rPr lang="pl-PL" sz="2800" dirty="0">
                <a:solidFill>
                  <a:srgbClr val="0070C0"/>
                </a:solidFill>
                <a:highlight>
                  <a:srgbClr val="FFFF00"/>
                </a:highlight>
              </a:rPr>
              <a:t>: Freight Transport and Logistics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918D3-12E6-7CFF-1837-B94F7636727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F70B4-F18F-D387-2468-2033CE6E07AE}"/>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Principles of Freight Transport</a:t>
            </a:r>
            <a:endParaRPr sz="2400" b="1" spc="-13" dirty="0">
              <a:solidFill>
                <a:schemeClr val="bg1"/>
              </a:solidFill>
            </a:endParaRPr>
          </a:p>
        </p:txBody>
      </p:sp>
      <p:sp>
        <p:nvSpPr>
          <p:cNvPr id="8" name="TextBox 7">
            <a:extLst>
              <a:ext uri="{FF2B5EF4-FFF2-40B4-BE49-F238E27FC236}">
                <a16:creationId xmlns:a16="http://schemas.microsoft.com/office/drawing/2014/main" id="{4B5F775F-9F81-E2CE-4D4B-B9BD6A5C889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5" name="object 3">
            <a:extLst>
              <a:ext uri="{FF2B5EF4-FFF2-40B4-BE49-F238E27FC236}">
                <a16:creationId xmlns:a16="http://schemas.microsoft.com/office/drawing/2014/main" id="{24FCA3C8-BFF1-B952-F509-03CBF3561F26}"/>
              </a:ext>
            </a:extLst>
          </p:cNvPr>
          <p:cNvSpPr txBox="1"/>
          <p:nvPr/>
        </p:nvSpPr>
        <p:spPr>
          <a:xfrm>
            <a:off x="733424" y="1123452"/>
            <a:ext cx="7098205" cy="5190212"/>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Road (Trucking):</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High flexibility and accessibility (door-to-door, fast scheduling).	</a:t>
            </a:r>
          </a:p>
          <a:p>
            <a:pPr marL="190500" lvl="3" indent="0" defTabSz="1175644" hangingPunct="1">
              <a:lnSpc>
                <a:spcPct val="150000"/>
              </a:lnSpc>
              <a:spcBef>
                <a:spcPts val="129"/>
              </a:spcBef>
            </a:pPr>
            <a:r>
              <a:rPr lang="en-US" sz="1600" dirty="0">
                <a:solidFill>
                  <a:sysClr val="windowText" lastClr="000000"/>
                </a:solidFill>
                <a:latin typeface="Arial"/>
                <a:cs typeface="Arial"/>
              </a:rPr>
              <a:t>	ii. Ideal for short to medium distances, especially last-mile.	</a:t>
            </a:r>
          </a:p>
          <a:p>
            <a:pPr marL="190500" lvl="3" indent="0" defTabSz="1175644" hangingPunct="1">
              <a:lnSpc>
                <a:spcPct val="150000"/>
              </a:lnSpc>
              <a:spcBef>
                <a:spcPts val="129"/>
              </a:spcBef>
            </a:pPr>
            <a:r>
              <a:rPr lang="en-US" sz="1600" dirty="0">
                <a:solidFill>
                  <a:sysClr val="windowText" lastClr="000000"/>
                </a:solidFill>
                <a:latin typeface="Arial"/>
                <a:cs typeface="Arial"/>
              </a:rPr>
              <a:t>	iii. Higher cost and emissions per ton-km vs rail/maritime.</a:t>
            </a:r>
          </a:p>
          <a:p>
            <a:pPr marL="190500" lvl="3" indent="0" defTabSz="1175644" hangingPunct="1">
              <a:lnSpc>
                <a:spcPct val="150000"/>
              </a:lnSpc>
              <a:spcBef>
                <a:spcPts val="129"/>
              </a:spcBef>
            </a:pPr>
            <a:r>
              <a:rPr lang="en-US" sz="1600" dirty="0">
                <a:solidFill>
                  <a:sysClr val="windowText" lastClr="000000"/>
                </a:solidFill>
                <a:latin typeface="Arial"/>
                <a:cs typeface="Arial"/>
              </a:rPr>
              <a:t>	iv. Often used for </a:t>
            </a:r>
            <a:r>
              <a:rPr lang="en-US" sz="1600" b="1" dirty="0">
                <a:solidFill>
                  <a:sysClr val="windowText" lastClr="000000"/>
                </a:solidFill>
                <a:latin typeface="Arial"/>
                <a:cs typeface="Arial"/>
              </a:rPr>
              <a:t>first/last leg </a:t>
            </a:r>
            <a:r>
              <a:rPr lang="en-US" sz="1600" dirty="0">
                <a:solidFill>
                  <a:sysClr val="windowText" lastClr="000000"/>
                </a:solidFill>
                <a:latin typeface="Arial"/>
                <a:cs typeface="Arial"/>
              </a:rPr>
              <a:t>in intermodal chains.</a:t>
            </a:r>
          </a:p>
          <a:p>
            <a:pPr marL="190500" lvl="3" indent="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Rail:</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Best for long distances and high-volume transport.</a:t>
            </a:r>
          </a:p>
          <a:p>
            <a:pPr marL="190500" lvl="3" indent="0" defTabSz="1175644" hangingPunct="1">
              <a:lnSpc>
                <a:spcPct val="150000"/>
              </a:lnSpc>
              <a:spcBef>
                <a:spcPts val="129"/>
              </a:spcBef>
            </a:pPr>
            <a:r>
              <a:rPr lang="en-US" sz="1600" dirty="0">
                <a:solidFill>
                  <a:sysClr val="windowText" lastClr="000000"/>
                </a:solidFill>
                <a:latin typeface="Arial"/>
                <a:cs typeface="Arial"/>
              </a:rPr>
              <a:t>	ii. Lower cost per ton-km (at scale), especially for bulk and 			containers.	</a:t>
            </a:r>
          </a:p>
          <a:p>
            <a:pPr marL="190500" lvl="3" indent="0" defTabSz="1175644" hangingPunct="1">
              <a:lnSpc>
                <a:spcPct val="150000"/>
              </a:lnSpc>
              <a:spcBef>
                <a:spcPts val="129"/>
              </a:spcBef>
            </a:pPr>
            <a:r>
              <a:rPr lang="en-US" sz="1600" dirty="0">
                <a:solidFill>
                  <a:sysClr val="windowText" lastClr="000000"/>
                </a:solidFill>
                <a:latin typeface="Arial"/>
                <a:cs typeface="Arial"/>
              </a:rPr>
              <a:t>	iii. Needs fixed infrastructure and transfer terminals.	</a:t>
            </a:r>
          </a:p>
          <a:p>
            <a:pPr marL="190500" lvl="3" indent="0" defTabSz="1175644" hangingPunct="1">
              <a:lnSpc>
                <a:spcPct val="150000"/>
              </a:lnSpc>
              <a:spcBef>
                <a:spcPts val="129"/>
              </a:spcBef>
            </a:pPr>
            <a:r>
              <a:rPr lang="en-US" sz="1600" dirty="0">
                <a:solidFill>
                  <a:sysClr val="windowText" lastClr="000000"/>
                </a:solidFill>
                <a:latin typeface="Arial"/>
                <a:cs typeface="Arial"/>
              </a:rPr>
              <a:t>	iv. Less flexible but more energy-efficient; needs </a:t>
            </a:r>
            <a:r>
              <a:rPr lang="en-US" sz="1600" b="1" dirty="0">
                <a:solidFill>
                  <a:sysClr val="windowText" lastClr="000000"/>
                </a:solidFill>
                <a:latin typeface="Arial"/>
                <a:cs typeface="Arial"/>
              </a:rPr>
              <a:t>volume + 	distance </a:t>
            </a:r>
            <a:r>
              <a:rPr lang="en-US" sz="1600" dirty="0">
                <a:solidFill>
                  <a:sysClr val="windowText" lastClr="000000"/>
                </a:solidFill>
                <a:latin typeface="Arial"/>
                <a:cs typeface="Arial"/>
              </a:rPr>
              <a:t>to be cost-effective.</a:t>
            </a:r>
          </a:p>
        </p:txBody>
      </p:sp>
      <p:pic>
        <p:nvPicPr>
          <p:cNvPr id="1026" name="Picture 2">
            <a:extLst>
              <a:ext uri="{FF2B5EF4-FFF2-40B4-BE49-F238E27FC236}">
                <a16:creationId xmlns:a16="http://schemas.microsoft.com/office/drawing/2014/main" id="{6BCDA49F-F6F7-63A0-40A9-53D9D274846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2375" y="1685021"/>
            <a:ext cx="2253245" cy="225324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cago-logistics-transport-feroviar">
            <a:extLst>
              <a:ext uri="{FF2B5EF4-FFF2-40B4-BE49-F238E27FC236}">
                <a16:creationId xmlns:a16="http://schemas.microsoft.com/office/drawing/2014/main" id="{7EDF2606-F2DC-EF59-1729-A735957893F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60872" y="4209777"/>
            <a:ext cx="3197704" cy="1998564"/>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3B890792-5F7D-9129-A822-2C3DD1117DD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Freight Transport Modes &amp; Characteristics</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300A2099-8260-0D68-06F2-EA54C11E47F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9" name="object 6">
            <a:extLst>
              <a:ext uri="{FF2B5EF4-FFF2-40B4-BE49-F238E27FC236}">
                <a16:creationId xmlns:a16="http://schemas.microsoft.com/office/drawing/2014/main" id="{37D812D5-20AE-D8D8-2B28-B43CF817FA1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2008782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43967-3C9D-133B-9771-0373929ADFF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89C0FEB-22C6-8403-8489-83BA28504D4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5" name="object 3">
            <a:extLst>
              <a:ext uri="{FF2B5EF4-FFF2-40B4-BE49-F238E27FC236}">
                <a16:creationId xmlns:a16="http://schemas.microsoft.com/office/drawing/2014/main" id="{27AF47D3-785E-C736-4440-9D1B04AC476C}"/>
              </a:ext>
            </a:extLst>
          </p:cNvPr>
          <p:cNvSpPr txBox="1"/>
          <p:nvPr/>
        </p:nvSpPr>
        <p:spPr>
          <a:xfrm>
            <a:off x="630200" y="1110627"/>
            <a:ext cx="7005609" cy="5203037"/>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Maritime:</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Dominates global trade (lowest cost per ton-km).	</a:t>
            </a:r>
          </a:p>
          <a:p>
            <a:pPr marL="190500" lvl="3" indent="0" defTabSz="1175644" hangingPunct="1">
              <a:lnSpc>
                <a:spcPct val="150000"/>
              </a:lnSpc>
              <a:spcBef>
                <a:spcPts val="129"/>
              </a:spcBef>
            </a:pPr>
            <a:r>
              <a:rPr lang="en-US" sz="1600" dirty="0">
                <a:solidFill>
                  <a:sysClr val="windowText" lastClr="000000"/>
                </a:solidFill>
                <a:latin typeface="Arial"/>
                <a:cs typeface="Arial"/>
              </a:rPr>
              <a:t>	ii. Handles massive volumes using large ships (20,000+ TEUs).</a:t>
            </a:r>
          </a:p>
          <a:p>
            <a:pPr marL="190500" lvl="3" indent="0" defTabSz="1175644" hangingPunct="1">
              <a:lnSpc>
                <a:spcPct val="150000"/>
              </a:lnSpc>
              <a:spcBef>
                <a:spcPts val="129"/>
              </a:spcBef>
            </a:pPr>
            <a:r>
              <a:rPr lang="en-US" sz="1600" dirty="0">
                <a:solidFill>
                  <a:sysClr val="windowText" lastClr="000000"/>
                </a:solidFill>
                <a:latin typeface="Arial"/>
                <a:cs typeface="Arial"/>
              </a:rPr>
              <a:t>	iii. Slow transit but highly cost-efficient.</a:t>
            </a:r>
          </a:p>
          <a:p>
            <a:pPr marL="190500" lvl="3" indent="0" defTabSz="1175644" hangingPunct="1">
              <a:lnSpc>
                <a:spcPct val="150000"/>
              </a:lnSpc>
              <a:spcBef>
                <a:spcPts val="129"/>
              </a:spcBef>
            </a:pPr>
            <a:r>
              <a:rPr lang="en-US" sz="1600" dirty="0">
                <a:solidFill>
                  <a:sysClr val="windowText" lastClr="000000"/>
                </a:solidFill>
                <a:latin typeface="Arial"/>
                <a:cs typeface="Arial"/>
              </a:rPr>
              <a:t>	iv. Needs ports and hinterland connections for land access.</a:t>
            </a:r>
          </a:p>
          <a:p>
            <a:pPr marL="190500" lvl="3" indent="0" defTabSz="1175644" hangingPunct="1">
              <a:lnSpc>
                <a:spcPct val="150000"/>
              </a:lnSpc>
              <a:spcBef>
                <a:spcPts val="129"/>
              </a:spcBef>
            </a:pPr>
            <a:r>
              <a:rPr lang="en-US" sz="1600" dirty="0">
                <a:solidFill>
                  <a:sysClr val="windowText" lastClr="000000"/>
                </a:solidFill>
                <a:latin typeface="Arial"/>
                <a:cs typeface="Arial"/>
              </a:rPr>
              <a:t>	v. Crucial for international freight (by tonnage).</a:t>
            </a:r>
          </a:p>
          <a:p>
            <a:pPr marL="190500" lvl="3" indent="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Air Freight:</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Fastest mode for urgent, high-value, or perishable goods.</a:t>
            </a:r>
          </a:p>
          <a:p>
            <a:pPr marL="190500" lvl="3" indent="0" defTabSz="1175644" hangingPunct="1">
              <a:lnSpc>
                <a:spcPct val="150000"/>
              </a:lnSpc>
              <a:spcBef>
                <a:spcPts val="129"/>
              </a:spcBef>
            </a:pPr>
            <a:r>
              <a:rPr lang="en-US" sz="1600" dirty="0">
                <a:solidFill>
                  <a:sysClr val="windowText" lastClr="000000"/>
                </a:solidFill>
                <a:latin typeface="Arial"/>
                <a:cs typeface="Arial"/>
              </a:rPr>
              <a:t>	ii. Very high cost per kg and high fuel use → small in volume, 		large in trade value.</a:t>
            </a:r>
          </a:p>
          <a:p>
            <a:pPr marL="190500" lvl="3" indent="0" defTabSz="1175644" hangingPunct="1">
              <a:lnSpc>
                <a:spcPct val="150000"/>
              </a:lnSpc>
              <a:spcBef>
                <a:spcPts val="129"/>
              </a:spcBef>
            </a:pPr>
            <a:r>
              <a:rPr lang="en-US" sz="1600" dirty="0">
                <a:solidFill>
                  <a:sysClr val="windowText" lastClr="000000"/>
                </a:solidFill>
                <a:latin typeface="Arial"/>
                <a:cs typeface="Arial"/>
              </a:rPr>
              <a:t>	iii. Integrated with express networks (often in passenger flights).</a:t>
            </a:r>
          </a:p>
          <a:p>
            <a:pPr marL="190500" lvl="3" indent="0" defTabSz="1175644" hangingPunct="1">
              <a:lnSpc>
                <a:spcPct val="150000"/>
              </a:lnSpc>
              <a:spcBef>
                <a:spcPts val="129"/>
              </a:spcBef>
            </a:pPr>
            <a:r>
              <a:rPr lang="en-US" sz="1600" dirty="0">
                <a:solidFill>
                  <a:sysClr val="windowText" lastClr="000000"/>
                </a:solidFill>
                <a:latin typeface="Arial"/>
                <a:cs typeface="Arial"/>
              </a:rPr>
              <a:t>	iv. Key for just-in-time delivery and global e-commerce.</a:t>
            </a:r>
          </a:p>
        </p:txBody>
      </p:sp>
      <p:pic>
        <p:nvPicPr>
          <p:cNvPr id="2050" name="Picture 2" descr="Aerial View Of Container Cargo Ship In Sea. - Thomson Reuters Institute">
            <a:extLst>
              <a:ext uri="{FF2B5EF4-FFF2-40B4-BE49-F238E27FC236}">
                <a16:creationId xmlns:a16="http://schemas.microsoft.com/office/drawing/2014/main" id="{0BEEE2EE-8074-081D-F0BC-E7932E8CB7A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58996" y="1523161"/>
            <a:ext cx="3399580" cy="226673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 white cargo aircraft">
            <a:extLst>
              <a:ext uri="{FF2B5EF4-FFF2-40B4-BE49-F238E27FC236}">
                <a16:creationId xmlns:a16="http://schemas.microsoft.com/office/drawing/2014/main" id="{81593E4C-54E0-A127-03E3-9A9C9D7CD7A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74498" y="3967700"/>
            <a:ext cx="3684078" cy="221044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C7E6A086-CDBE-986B-197C-296B8DF0EED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Freight Transport Modes &amp; Characteristics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E552775D-01DF-A610-B246-6FC6E9090FD8}"/>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Principles of Freight Transport</a:t>
            </a:r>
            <a:endParaRPr sz="2400" b="1" spc="-13" dirty="0">
              <a:solidFill>
                <a:schemeClr val="bg1"/>
              </a:solidFill>
            </a:endParaRPr>
          </a:p>
        </p:txBody>
      </p:sp>
      <p:sp>
        <p:nvSpPr>
          <p:cNvPr id="2" name="object 6">
            <a:extLst>
              <a:ext uri="{FF2B5EF4-FFF2-40B4-BE49-F238E27FC236}">
                <a16:creationId xmlns:a16="http://schemas.microsoft.com/office/drawing/2014/main" id="{EFEB4A59-5605-5180-C916-D5456A3E545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CA6B8BD0-4791-B0FF-FCAB-B303F2308CC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3963259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AC810-4D1C-DD43-1806-5BB7EEBA463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1752A95-4591-0B02-8A31-B3FA51FB501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5" name="object 3">
            <a:extLst>
              <a:ext uri="{FF2B5EF4-FFF2-40B4-BE49-F238E27FC236}">
                <a16:creationId xmlns:a16="http://schemas.microsoft.com/office/drawing/2014/main" id="{1562AE49-0F6D-369A-15AC-A6EC3D2AA8E8}"/>
              </a:ext>
            </a:extLst>
          </p:cNvPr>
          <p:cNvSpPr txBox="1"/>
          <p:nvPr/>
        </p:nvSpPr>
        <p:spPr>
          <a:xfrm>
            <a:off x="726280" y="1295360"/>
            <a:ext cx="6426874" cy="3648765"/>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Inland Waterways &amp; Pipelines:</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a:t>
            </a:r>
            <a:r>
              <a:rPr lang="en-US" sz="1600" b="1" dirty="0">
                <a:solidFill>
                  <a:sysClr val="windowText" lastClr="000000"/>
                </a:solidFill>
                <a:latin typeface="Arial"/>
                <a:cs typeface="Arial"/>
              </a:rPr>
              <a:t>Inland Waterways: </a:t>
            </a:r>
            <a:r>
              <a:rPr lang="en-US" sz="1600" dirty="0">
                <a:solidFill>
                  <a:sysClr val="windowText" lastClr="000000"/>
                </a:solidFill>
                <a:latin typeface="Arial"/>
                <a:cs typeface="Arial"/>
              </a:rPr>
              <a:t>Low-cost option for bulk (e.g. grain, 		coal, iron) via rivers/canals.	</a:t>
            </a:r>
          </a:p>
          <a:p>
            <a:pPr marL="190500" lvl="3" indent="0" defTabSz="1175644" hangingPunct="1">
              <a:lnSpc>
                <a:spcPct val="150000"/>
              </a:lnSpc>
              <a:spcBef>
                <a:spcPts val="129"/>
              </a:spcBef>
            </a:pPr>
            <a:r>
              <a:rPr lang="en-US" sz="1600" dirty="0">
                <a:solidFill>
                  <a:sysClr val="windowText" lastClr="000000"/>
                </a:solidFill>
                <a:latin typeface="Arial"/>
                <a:cs typeface="Arial"/>
              </a:rPr>
              <a:t>	ii. Slow and dependent on geography and conditions.</a:t>
            </a:r>
          </a:p>
          <a:p>
            <a:pPr marL="190500" lvl="3" indent="0" defTabSz="1175644" hangingPunct="1">
              <a:lnSpc>
                <a:spcPct val="150000"/>
              </a:lnSpc>
              <a:spcBef>
                <a:spcPts val="129"/>
              </a:spcBef>
            </a:pPr>
            <a:r>
              <a:rPr lang="en-US" sz="1600" dirty="0">
                <a:solidFill>
                  <a:sysClr val="windowText" lastClr="000000"/>
                </a:solidFill>
                <a:latin typeface="Arial"/>
                <a:cs typeface="Arial"/>
              </a:rPr>
              <a:t>	iii. </a:t>
            </a:r>
            <a:r>
              <a:rPr lang="en-US" sz="1600" b="1" dirty="0">
                <a:solidFill>
                  <a:sysClr val="windowText" lastClr="000000"/>
                </a:solidFill>
                <a:latin typeface="Arial"/>
                <a:cs typeface="Arial"/>
              </a:rPr>
              <a:t>Pipelines: </a:t>
            </a:r>
            <a:r>
              <a:rPr lang="en-US" sz="1600" dirty="0">
                <a:solidFill>
                  <a:sysClr val="windowText" lastClr="000000"/>
                </a:solidFill>
                <a:latin typeface="Arial"/>
                <a:cs typeface="Arial"/>
              </a:rPr>
              <a:t>Specialized for fluids and slurry solids (e.g. 		oil, gas).	</a:t>
            </a:r>
          </a:p>
          <a:p>
            <a:pPr marL="190500" lvl="3" indent="0" defTabSz="1175644" hangingPunct="1">
              <a:lnSpc>
                <a:spcPct val="150000"/>
              </a:lnSpc>
              <a:spcBef>
                <a:spcPts val="129"/>
              </a:spcBef>
            </a:pPr>
            <a:r>
              <a:rPr lang="en-US" sz="1600" dirty="0">
                <a:solidFill>
                  <a:sysClr val="windowText" lastClr="000000"/>
                </a:solidFill>
                <a:latin typeface="Arial"/>
                <a:cs typeface="Arial"/>
              </a:rPr>
              <a:t>	iv. High fixed costs but efficient, continuous flow in 			commodity supply chains.</a:t>
            </a:r>
          </a:p>
          <a:p>
            <a:pPr marL="190500" lvl="3" indent="0" defTabSz="1175644" hangingPunct="1">
              <a:lnSpc>
                <a:spcPct val="150000"/>
              </a:lnSpc>
              <a:spcBef>
                <a:spcPts val="129"/>
              </a:spcBef>
            </a:pPr>
            <a:endParaRPr lang="en-US" sz="1600" dirty="0">
              <a:solidFill>
                <a:sysClr val="windowText" lastClr="000000"/>
              </a:solidFill>
              <a:latin typeface="Arial"/>
              <a:cs typeface="Arial"/>
            </a:endParaRPr>
          </a:p>
        </p:txBody>
      </p:sp>
      <p:pic>
        <p:nvPicPr>
          <p:cNvPr id="3074" name="Picture 2" descr="Inland Waterway Transport | Royal HaskoningDHV">
            <a:extLst>
              <a:ext uri="{FF2B5EF4-FFF2-40B4-BE49-F238E27FC236}">
                <a16:creationId xmlns:a16="http://schemas.microsoft.com/office/drawing/2014/main" id="{A67A6EF4-AB95-624E-BDBE-57C4463CAE5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0937" y="2015898"/>
            <a:ext cx="3924782" cy="220769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611EA9DC-467F-7A88-CE95-0C468F19436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Freight Transport Modes &amp; Characteristics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F02E6BD7-07F8-EF61-9230-47327CC6A2DA}"/>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Principles of Freight Transport</a:t>
            </a:r>
            <a:endParaRPr sz="2400" b="1" spc="-13" dirty="0">
              <a:solidFill>
                <a:schemeClr val="bg1"/>
              </a:solidFill>
            </a:endParaRPr>
          </a:p>
        </p:txBody>
      </p:sp>
      <p:sp>
        <p:nvSpPr>
          <p:cNvPr id="2" name="object 6">
            <a:extLst>
              <a:ext uri="{FF2B5EF4-FFF2-40B4-BE49-F238E27FC236}">
                <a16:creationId xmlns:a16="http://schemas.microsoft.com/office/drawing/2014/main" id="{7F1FB18F-26DC-8F4D-AA63-F151D1C66DB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7EB99236-3F15-BFA7-77E8-962AE2716142}"/>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3193727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3" name="object 3">
            <a:extLst>
              <a:ext uri="{FF2B5EF4-FFF2-40B4-BE49-F238E27FC236}">
                <a16:creationId xmlns:a16="http://schemas.microsoft.com/office/drawing/2014/main" id="{4FDD56C6-1E8A-781F-90CD-FF88EB1D3212}"/>
              </a:ext>
            </a:extLst>
          </p:cNvPr>
          <p:cNvSpPr txBox="1"/>
          <p:nvPr/>
        </p:nvSpPr>
        <p:spPr>
          <a:xfrm>
            <a:off x="726281" y="1110627"/>
            <a:ext cx="10739439" cy="5203037"/>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Cost Structures:</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a:t>
            </a:r>
            <a:r>
              <a:rPr lang="en-US" sz="1600" b="1" dirty="0">
                <a:solidFill>
                  <a:sysClr val="windowText" lastClr="000000"/>
                </a:solidFill>
                <a:latin typeface="Arial"/>
                <a:cs typeface="Arial"/>
              </a:rPr>
              <a:t>Trucking: </a:t>
            </a:r>
            <a:r>
              <a:rPr lang="en-US" sz="1600" dirty="0">
                <a:solidFill>
                  <a:sysClr val="windowText" lastClr="000000"/>
                </a:solidFill>
                <a:latin typeface="Arial"/>
                <a:cs typeface="Arial"/>
              </a:rPr>
              <a:t>High variable costs per km (fuel, labor), low fixed costs.	</a:t>
            </a:r>
          </a:p>
          <a:p>
            <a:pPr marL="190500" lvl="3" indent="0" defTabSz="1175644" hangingPunct="1">
              <a:lnSpc>
                <a:spcPct val="150000"/>
              </a:lnSpc>
              <a:spcBef>
                <a:spcPts val="129"/>
              </a:spcBef>
            </a:pPr>
            <a:r>
              <a:rPr lang="en-US" sz="1600" dirty="0">
                <a:solidFill>
                  <a:sysClr val="windowText" lastClr="000000"/>
                </a:solidFill>
                <a:latin typeface="Arial"/>
                <a:cs typeface="Arial"/>
              </a:rPr>
              <a:t>	ii. </a:t>
            </a:r>
            <a:r>
              <a:rPr lang="en-US" sz="1600" b="1" dirty="0">
                <a:solidFill>
                  <a:sysClr val="windowText" lastClr="000000"/>
                </a:solidFill>
                <a:latin typeface="Arial"/>
                <a:cs typeface="Arial"/>
              </a:rPr>
              <a:t>Rail/Water: </a:t>
            </a:r>
            <a:r>
              <a:rPr lang="en-US" sz="1600" dirty="0">
                <a:solidFill>
                  <a:sysClr val="windowText" lastClr="000000"/>
                </a:solidFill>
                <a:latin typeface="Arial"/>
                <a:cs typeface="Arial"/>
              </a:rPr>
              <a:t>Lower per-km cost, but high fixed costs (infrastructure, terminals).	</a:t>
            </a:r>
          </a:p>
          <a:p>
            <a:pPr marL="190500" lvl="3" indent="0" defTabSz="1175644" hangingPunct="1">
              <a:lnSpc>
                <a:spcPct val="150000"/>
              </a:lnSpc>
              <a:spcBef>
                <a:spcPts val="129"/>
              </a:spcBef>
            </a:pPr>
            <a:r>
              <a:rPr lang="en-US" sz="1600" dirty="0">
                <a:solidFill>
                  <a:sysClr val="windowText" lastClr="000000"/>
                </a:solidFill>
                <a:latin typeface="Arial"/>
                <a:cs typeface="Arial"/>
              </a:rPr>
              <a:t>	iii. Creates a </a:t>
            </a:r>
            <a:r>
              <a:rPr lang="en-US" sz="1600" b="1" dirty="0">
                <a:solidFill>
                  <a:sysClr val="windowText" lastClr="000000"/>
                </a:solidFill>
                <a:latin typeface="Arial"/>
                <a:cs typeface="Arial"/>
              </a:rPr>
              <a:t>distance-based break-even: </a:t>
            </a:r>
            <a:r>
              <a:rPr lang="en-US" sz="1600" dirty="0">
                <a:solidFill>
                  <a:sysClr val="windowText" lastClr="000000"/>
                </a:solidFill>
                <a:latin typeface="Arial"/>
                <a:cs typeface="Arial"/>
              </a:rPr>
              <a:t>Intermodal becomes cheaper beyond ~300–500 km 			(Europe avg).	</a:t>
            </a:r>
          </a:p>
          <a:p>
            <a:pPr marL="190500" lvl="3" indent="0" defTabSz="1175644" hangingPunct="1">
              <a:lnSpc>
                <a:spcPct val="150000"/>
              </a:lnSpc>
              <a:spcBef>
                <a:spcPts val="129"/>
              </a:spcBef>
            </a:pPr>
            <a:r>
              <a:rPr lang="en-US" sz="1600" dirty="0">
                <a:solidFill>
                  <a:sysClr val="windowText" lastClr="000000"/>
                </a:solidFill>
                <a:latin typeface="Arial"/>
                <a:cs typeface="Arial"/>
              </a:rPr>
              <a:t>	iv. Needs ports and hinterland connections for land access.</a:t>
            </a:r>
          </a:p>
          <a:p>
            <a:pPr marL="190500" lvl="3" indent="0" defTabSz="1175644" hangingPunct="1">
              <a:lnSpc>
                <a:spcPct val="150000"/>
              </a:lnSpc>
              <a:spcBef>
                <a:spcPts val="129"/>
              </a:spcBef>
            </a:pPr>
            <a:r>
              <a:rPr lang="en-US" sz="1600" dirty="0">
                <a:solidFill>
                  <a:sysClr val="windowText" lastClr="000000"/>
                </a:solidFill>
                <a:latin typeface="Arial"/>
                <a:cs typeface="Arial"/>
              </a:rPr>
              <a:t>	v. Viable even for shorter distances if origin/destination is at a port/terminal.</a:t>
            </a:r>
          </a:p>
          <a:p>
            <a:pPr marL="190500" lvl="3" indent="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Intermodal Cost Curve:</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Each mode </a:t>
            </a:r>
            <a:r>
              <a:rPr lang="en-US" sz="1600" b="1" dirty="0">
                <a:solidFill>
                  <a:sysClr val="windowText" lastClr="000000"/>
                </a:solidFill>
                <a:latin typeface="Arial"/>
                <a:cs typeface="Arial"/>
              </a:rPr>
              <a:t>transfer adds cost/time </a:t>
            </a:r>
            <a:r>
              <a:rPr lang="en-US" sz="1600" dirty="0">
                <a:solidFill>
                  <a:sysClr val="windowText" lastClr="000000"/>
                </a:solidFill>
                <a:latin typeface="Arial"/>
                <a:cs typeface="Arial"/>
              </a:rPr>
              <a:t>→ causes a step increase at transfer points.</a:t>
            </a:r>
          </a:p>
          <a:p>
            <a:pPr marL="190500" lvl="3" indent="0" defTabSz="1175644" hangingPunct="1">
              <a:lnSpc>
                <a:spcPct val="150000"/>
              </a:lnSpc>
              <a:spcBef>
                <a:spcPts val="129"/>
              </a:spcBef>
            </a:pPr>
            <a:r>
              <a:rPr lang="en-US" sz="1600" dirty="0">
                <a:solidFill>
                  <a:sysClr val="windowText" lastClr="000000"/>
                </a:solidFill>
                <a:latin typeface="Arial"/>
                <a:cs typeface="Arial"/>
              </a:rPr>
              <a:t>	ii. </a:t>
            </a:r>
            <a:r>
              <a:rPr lang="en-US" sz="1600" b="1" dirty="0">
                <a:solidFill>
                  <a:sysClr val="windowText" lastClr="000000"/>
                </a:solidFill>
                <a:latin typeface="Arial"/>
                <a:cs typeface="Arial"/>
              </a:rPr>
              <a:t>Road: </a:t>
            </a:r>
            <a:r>
              <a:rPr lang="en-US" sz="1600" dirty="0">
                <a:solidFill>
                  <a:sysClr val="windowText" lastClr="000000"/>
                </a:solidFill>
                <a:latin typeface="Arial"/>
                <a:cs typeface="Arial"/>
              </a:rPr>
              <a:t>Linear high-cost curve; </a:t>
            </a:r>
            <a:r>
              <a:rPr lang="en-US" sz="1600" b="1" dirty="0">
                <a:solidFill>
                  <a:sysClr val="windowText" lastClr="000000"/>
                </a:solidFill>
                <a:latin typeface="Arial"/>
                <a:cs typeface="Arial"/>
              </a:rPr>
              <a:t>Intermodal: </a:t>
            </a:r>
            <a:r>
              <a:rPr lang="en-US" sz="1600" dirty="0">
                <a:solidFill>
                  <a:sysClr val="windowText" lastClr="000000"/>
                </a:solidFill>
                <a:latin typeface="Arial"/>
                <a:cs typeface="Arial"/>
              </a:rPr>
              <a:t>Upfront costs, flatter long-haul cost curve.</a:t>
            </a:r>
          </a:p>
          <a:p>
            <a:pPr marL="190500" lvl="3" indent="0" defTabSz="1175644" hangingPunct="1">
              <a:lnSpc>
                <a:spcPct val="150000"/>
              </a:lnSpc>
              <a:spcBef>
                <a:spcPts val="129"/>
              </a:spcBef>
            </a:pPr>
            <a:r>
              <a:rPr lang="en-US" sz="1600" dirty="0">
                <a:solidFill>
                  <a:sysClr val="windowText" lastClr="000000"/>
                </a:solidFill>
                <a:latin typeface="Arial"/>
                <a:cs typeface="Arial"/>
              </a:rPr>
              <a:t>	iii. At scale/distance, intermodal is cheaper overall.</a:t>
            </a:r>
          </a:p>
          <a:p>
            <a:pPr marL="190500" lvl="3" indent="0" defTabSz="1175644" hangingPunct="1">
              <a:lnSpc>
                <a:spcPct val="150000"/>
              </a:lnSpc>
              <a:spcBef>
                <a:spcPts val="129"/>
              </a:spcBef>
            </a:pPr>
            <a:r>
              <a:rPr lang="en-US" sz="1600" dirty="0">
                <a:solidFill>
                  <a:sysClr val="windowText" lastClr="000000"/>
                </a:solidFill>
                <a:latin typeface="Arial"/>
                <a:cs typeface="Arial"/>
              </a:rPr>
              <a:t>	iv. </a:t>
            </a:r>
            <a:r>
              <a:rPr lang="en-US" sz="1600" b="1" dirty="0">
                <a:solidFill>
                  <a:sysClr val="windowText" lastClr="000000"/>
                </a:solidFill>
                <a:latin typeface="Arial"/>
                <a:cs typeface="Arial"/>
              </a:rPr>
              <a:t>Scale economies: </a:t>
            </a:r>
            <a:r>
              <a:rPr lang="en-US" sz="1600" dirty="0">
                <a:solidFill>
                  <a:sysClr val="windowText" lastClr="000000"/>
                </a:solidFill>
                <a:latin typeface="Arial"/>
                <a:cs typeface="Arial"/>
              </a:rPr>
              <a:t>Large volume lowers per-unit cost; full capacity usage is key.</a:t>
            </a:r>
          </a:p>
        </p:txBody>
      </p:sp>
      <p:sp>
        <p:nvSpPr>
          <p:cNvPr id="4" name="object 3">
            <a:extLst>
              <a:ext uri="{FF2B5EF4-FFF2-40B4-BE49-F238E27FC236}">
                <a16:creationId xmlns:a16="http://schemas.microsoft.com/office/drawing/2014/main" id="{5CF08C54-A8F2-0637-E5D1-3F09E646E64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Modal Choice and Cost Trade-offs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6520C4B0-8BC6-B403-42F1-A27730225522}"/>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Principles of Freight Transport</a:t>
            </a:r>
            <a:endParaRPr sz="2400" b="1" spc="-13" dirty="0">
              <a:solidFill>
                <a:schemeClr val="bg1"/>
              </a:solidFill>
            </a:endParaRPr>
          </a:p>
        </p:txBody>
      </p:sp>
      <p:sp>
        <p:nvSpPr>
          <p:cNvPr id="2" name="object 6">
            <a:extLst>
              <a:ext uri="{FF2B5EF4-FFF2-40B4-BE49-F238E27FC236}">
                <a16:creationId xmlns:a16="http://schemas.microsoft.com/office/drawing/2014/main" id="{8047C278-8133-F578-832A-76011C95275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D2586E68-9C80-15DE-B3F0-37954236C33B}"/>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4234440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E6F90-ABC5-B227-E677-8B451649856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FDB7D46-FD38-39B2-6738-203200605B3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3" name="object 3">
            <a:extLst>
              <a:ext uri="{FF2B5EF4-FFF2-40B4-BE49-F238E27FC236}">
                <a16:creationId xmlns:a16="http://schemas.microsoft.com/office/drawing/2014/main" id="{240FEE91-00DF-08A8-0E29-9CAB4816FBAE}"/>
              </a:ext>
            </a:extLst>
          </p:cNvPr>
          <p:cNvSpPr txBox="1"/>
          <p:nvPr/>
        </p:nvSpPr>
        <p:spPr>
          <a:xfrm>
            <a:off x="726281" y="1526939"/>
            <a:ext cx="10739439" cy="2527945"/>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Speed vs. Service Trade-off:</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a:t>
            </a:r>
            <a:r>
              <a:rPr lang="en-US" sz="1600" b="1" dirty="0">
                <a:solidFill>
                  <a:sysClr val="windowText" lastClr="000000"/>
                </a:solidFill>
                <a:latin typeface="Arial"/>
                <a:cs typeface="Arial"/>
              </a:rPr>
              <a:t>Trucking = </a:t>
            </a:r>
            <a:r>
              <a:rPr lang="en-US" sz="1600" dirty="0">
                <a:solidFill>
                  <a:sysClr val="windowText" lastClr="000000"/>
                </a:solidFill>
                <a:latin typeface="Arial"/>
                <a:cs typeface="Arial"/>
              </a:rPr>
              <a:t>faster, flexible; rail/water = slower but cheaper.	</a:t>
            </a:r>
          </a:p>
          <a:p>
            <a:pPr marL="190500" lvl="3" indent="0" defTabSz="1175644" hangingPunct="1">
              <a:lnSpc>
                <a:spcPct val="150000"/>
              </a:lnSpc>
              <a:spcBef>
                <a:spcPts val="129"/>
              </a:spcBef>
            </a:pPr>
            <a:r>
              <a:rPr lang="en-US" sz="1600" dirty="0">
                <a:solidFill>
                  <a:sysClr val="windowText" lastClr="000000"/>
                </a:solidFill>
                <a:latin typeface="Arial"/>
                <a:cs typeface="Arial"/>
              </a:rPr>
              <a:t>	ii. </a:t>
            </a:r>
            <a:r>
              <a:rPr lang="en-US" sz="1600" b="1" dirty="0">
                <a:solidFill>
                  <a:sysClr val="windowText" lastClr="000000"/>
                </a:solidFill>
                <a:latin typeface="Arial"/>
                <a:cs typeface="Arial"/>
              </a:rPr>
              <a:t>Inventory impact: </a:t>
            </a:r>
            <a:r>
              <a:rPr lang="en-US" sz="1600" dirty="0">
                <a:solidFill>
                  <a:sysClr val="windowText" lastClr="000000"/>
                </a:solidFill>
                <a:latin typeface="Arial"/>
                <a:cs typeface="Arial"/>
              </a:rPr>
              <a:t>Slower modes increase stock in transit; faster modes reduce stock but cost more.	iii. Classic </a:t>
            </a:r>
            <a:r>
              <a:rPr lang="en-US" sz="1600" b="1" dirty="0">
                <a:solidFill>
                  <a:sysClr val="windowText" lastClr="000000"/>
                </a:solidFill>
                <a:latin typeface="Arial"/>
                <a:cs typeface="Arial"/>
              </a:rPr>
              <a:t>transport vs. inventory cost trade-off:</a:t>
            </a:r>
          </a:p>
          <a:p>
            <a:pPr marL="190500" lvl="3" indent="0" defTabSz="1175644" hangingPunct="1">
              <a:lnSpc>
                <a:spcPct val="150000"/>
              </a:lnSpc>
              <a:spcBef>
                <a:spcPts val="129"/>
              </a:spcBef>
            </a:pPr>
            <a:r>
              <a:rPr lang="en-US" sz="1600" dirty="0">
                <a:solidFill>
                  <a:sysClr val="windowText" lastClr="000000"/>
                </a:solidFill>
                <a:latin typeface="Arial"/>
                <a:cs typeface="Arial"/>
              </a:rPr>
              <a:t>		→ e.g., ship by sea (save cost, stock buffer) vs. air (cut time, pay premium).	</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p>
        </p:txBody>
      </p:sp>
      <p:sp>
        <p:nvSpPr>
          <p:cNvPr id="7" name="object 3">
            <a:extLst>
              <a:ext uri="{FF2B5EF4-FFF2-40B4-BE49-F238E27FC236}">
                <a16:creationId xmlns:a16="http://schemas.microsoft.com/office/drawing/2014/main" id="{5E275DFC-E4D6-FDF5-3A81-CB638E7E78B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Modal Choice and Cost Trade-offs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906EB133-83C1-F35C-1B2B-B51592B3DCBC}"/>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Principles of Freight Transport</a:t>
            </a:r>
            <a:endParaRPr sz="2400" b="1" spc="-13" dirty="0">
              <a:solidFill>
                <a:schemeClr val="bg1"/>
              </a:solidFill>
            </a:endParaRPr>
          </a:p>
        </p:txBody>
      </p:sp>
      <p:sp>
        <p:nvSpPr>
          <p:cNvPr id="2" name="object 6">
            <a:extLst>
              <a:ext uri="{FF2B5EF4-FFF2-40B4-BE49-F238E27FC236}">
                <a16:creationId xmlns:a16="http://schemas.microsoft.com/office/drawing/2014/main" id="{3B462A7B-C02C-50CD-91D3-B209AB90C03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AA48E341-FC0D-F30B-4F54-CC4131F961A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3106091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707566" y="1390718"/>
            <a:ext cx="7062450" cy="5269721"/>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Benefits of Intermodal:</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a:t>
            </a:r>
            <a:r>
              <a:rPr lang="en-US" sz="1600" b="1" dirty="0">
                <a:solidFill>
                  <a:sysClr val="windowText" lastClr="000000"/>
                </a:solidFill>
                <a:latin typeface="Arial"/>
                <a:cs typeface="Arial"/>
              </a:rPr>
              <a:t>Combines modal strengths: </a:t>
            </a:r>
            <a:r>
              <a:rPr lang="en-US" sz="1600" dirty="0">
                <a:solidFill>
                  <a:sysClr val="windowText" lastClr="000000"/>
                </a:solidFill>
                <a:latin typeface="Arial"/>
                <a:cs typeface="Arial"/>
              </a:rPr>
              <a:t>Use rail/ship for long haul → 			lower costs, emissions.</a:t>
            </a:r>
          </a:p>
          <a:p>
            <a:pPr marL="190500" defTabSz="1175644" hangingPunct="1">
              <a:lnSpc>
                <a:spcPct val="150000"/>
              </a:lnSpc>
              <a:spcBef>
                <a:spcPts val="129"/>
              </a:spcBef>
            </a:pPr>
            <a:r>
              <a:rPr lang="en-US" sz="1600" dirty="0">
                <a:solidFill>
                  <a:sysClr val="windowText" lastClr="000000"/>
                </a:solidFill>
                <a:latin typeface="Arial"/>
                <a:cs typeface="Arial"/>
              </a:rPr>
              <a:t>	ii. Reduces congestion and energy use.</a:t>
            </a:r>
          </a:p>
          <a:p>
            <a:pPr marL="190500" defTabSz="1175644" hangingPunct="1">
              <a:lnSpc>
                <a:spcPct val="150000"/>
              </a:lnSpc>
              <a:spcBef>
                <a:spcPts val="129"/>
              </a:spcBef>
            </a:pPr>
            <a:r>
              <a:rPr lang="en-US" sz="1600" dirty="0">
                <a:solidFill>
                  <a:sysClr val="windowText" lastClr="000000"/>
                </a:solidFill>
                <a:latin typeface="Arial"/>
                <a:cs typeface="Arial"/>
              </a:rPr>
              <a:t>	iii. </a:t>
            </a:r>
            <a:r>
              <a:rPr lang="en-US" sz="1600" b="1" dirty="0">
                <a:solidFill>
                  <a:sysClr val="windowText" lastClr="000000"/>
                </a:solidFill>
                <a:latin typeface="Arial"/>
                <a:cs typeface="Arial"/>
              </a:rPr>
              <a:t>Efficient cargo handling: </a:t>
            </a:r>
            <a:r>
              <a:rPr lang="en-US" sz="1600" dirty="0">
                <a:solidFill>
                  <a:sysClr val="windowText" lastClr="000000"/>
                </a:solidFill>
                <a:latin typeface="Arial"/>
                <a:cs typeface="Arial"/>
              </a:rPr>
              <a:t>Goods remain in the same 			container → less damage, fewer delays.</a:t>
            </a:r>
          </a:p>
          <a:p>
            <a:pPr marL="190500" defTabSz="1175644" hangingPunct="1">
              <a:lnSpc>
                <a:spcPct val="150000"/>
              </a:lnSpc>
              <a:spcBef>
                <a:spcPts val="129"/>
              </a:spcBef>
            </a:pPr>
            <a:r>
              <a:rPr lang="en-US" sz="1600" dirty="0">
                <a:solidFill>
                  <a:sysClr val="windowText" lastClr="000000"/>
                </a:solidFill>
                <a:latin typeface="Arial"/>
                <a:cs typeface="Arial"/>
              </a:rPr>
              <a:t>	iv. Supports </a:t>
            </a:r>
            <a:r>
              <a:rPr lang="en-US" sz="1600" b="1" dirty="0">
                <a:solidFill>
                  <a:sysClr val="windowText" lastClr="000000"/>
                </a:solidFill>
                <a:latin typeface="Arial"/>
                <a:cs typeface="Arial"/>
              </a:rPr>
              <a:t>hinterland access </a:t>
            </a:r>
            <a:r>
              <a:rPr lang="en-US" sz="1600" dirty="0">
                <a:solidFill>
                  <a:sysClr val="windowText" lastClr="000000"/>
                </a:solidFill>
                <a:latin typeface="Arial"/>
                <a:cs typeface="Arial"/>
              </a:rPr>
              <a:t>from ports and economies of 			scale.</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Distance &amp; Volume Conditions effective when:</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Long enough </a:t>
            </a:r>
            <a:r>
              <a:rPr lang="en-US" sz="1600" b="1" dirty="0">
                <a:solidFill>
                  <a:sysClr val="windowText" lastClr="000000"/>
                </a:solidFill>
                <a:latin typeface="Arial"/>
                <a:cs typeface="Arial"/>
              </a:rPr>
              <a:t>distance </a:t>
            </a:r>
            <a:r>
              <a:rPr lang="en-US" sz="1600" dirty="0">
                <a:solidFill>
                  <a:sysClr val="windowText" lastClr="000000"/>
                </a:solidFill>
                <a:latin typeface="Arial"/>
                <a:cs typeface="Arial"/>
              </a:rPr>
              <a:t>to offset transfer costs.</a:t>
            </a:r>
          </a:p>
          <a:p>
            <a:pPr marL="190500" defTabSz="1175644" hangingPunct="1">
              <a:lnSpc>
                <a:spcPct val="150000"/>
              </a:lnSpc>
              <a:spcBef>
                <a:spcPts val="129"/>
              </a:spcBef>
            </a:pPr>
            <a:r>
              <a:rPr lang="en-US" sz="1600" dirty="0">
                <a:solidFill>
                  <a:sysClr val="windowText" lastClr="000000"/>
                </a:solidFill>
                <a:latin typeface="Arial"/>
                <a:cs typeface="Arial"/>
              </a:rPr>
              <a:t>	ii. Sufficient</a:t>
            </a:r>
            <a:r>
              <a:rPr lang="en-US" sz="1600" b="1" dirty="0">
                <a:solidFill>
                  <a:sysClr val="windowText" lastClr="000000"/>
                </a:solidFill>
                <a:latin typeface="Arial"/>
                <a:cs typeface="Arial"/>
              </a:rPr>
              <a:t> volume </a:t>
            </a:r>
            <a:r>
              <a:rPr lang="en-US" sz="1600" dirty="0">
                <a:solidFill>
                  <a:sysClr val="windowText" lastClr="000000"/>
                </a:solidFill>
                <a:latin typeface="Arial"/>
                <a:cs typeface="Arial"/>
              </a:rPr>
              <a:t>to regularly fill trains/barges.</a:t>
            </a:r>
          </a:p>
          <a:p>
            <a:pPr marL="190500" defTabSz="1175644" hangingPunct="1">
              <a:lnSpc>
                <a:spcPct val="150000"/>
              </a:lnSpc>
              <a:spcBef>
                <a:spcPts val="129"/>
              </a:spcBef>
            </a:pPr>
            <a:r>
              <a:rPr lang="en-US" sz="1600" dirty="0">
                <a:solidFill>
                  <a:sysClr val="windowText" lastClr="000000"/>
                </a:solidFill>
                <a:latin typeface="Arial"/>
                <a:cs typeface="Arial"/>
              </a:rPr>
              <a:t>	iii. Dense networks of origins/destinations (supports scale).</a:t>
            </a:r>
          </a:p>
          <a:p>
            <a:pPr marL="190500" defTabSz="1175644" hangingPunct="1">
              <a:lnSpc>
                <a:spcPct val="150000"/>
              </a:lnSpc>
              <a:spcBef>
                <a:spcPts val="129"/>
              </a:spcBef>
            </a:pPr>
            <a:endParaRPr lang="en-US" sz="1600" dirty="0">
              <a:solidFill>
                <a:sysClr val="windowText" lastClr="000000"/>
              </a:solidFill>
              <a:latin typeface="Arial"/>
              <a:cs typeface="Arial"/>
            </a:endParaRPr>
          </a:p>
        </p:txBody>
      </p:sp>
      <p:pic>
        <p:nvPicPr>
          <p:cNvPr id="5" name="Picture 4" descr="A diagram of a transportation system&#10;&#10;AI-generated content may be incorrect.">
            <a:extLst>
              <a:ext uri="{FF2B5EF4-FFF2-40B4-BE49-F238E27FC236}">
                <a16:creationId xmlns:a16="http://schemas.microsoft.com/office/drawing/2014/main" id="{47583CB6-28D6-F388-0251-2AFF14CD0A64}"/>
              </a:ext>
            </a:extLst>
          </p:cNvPr>
          <p:cNvPicPr>
            <a:picLocks noChangeAspect="1"/>
          </p:cNvPicPr>
          <p:nvPr/>
        </p:nvPicPr>
        <p:blipFill>
          <a:blip r:embed="rId2" cstate="print">
            <a:extLst>
              <a:ext uri="{28A0092B-C50C-407E-A947-70E740481C1C}">
                <a14:useLocalDpi xmlns:a14="http://schemas.microsoft.com/office/drawing/2010/main" val="0"/>
              </a:ext>
            </a:extLst>
          </a:blip>
          <a:srcRect b="7320"/>
          <a:stretch/>
        </p:blipFill>
        <p:spPr>
          <a:xfrm>
            <a:off x="7788729" y="1960483"/>
            <a:ext cx="3695705" cy="3485534"/>
          </a:xfrm>
          <a:prstGeom prst="rect">
            <a:avLst/>
          </a:prstGeom>
        </p:spPr>
      </p:pic>
      <p:sp>
        <p:nvSpPr>
          <p:cNvPr id="3" name="object 3">
            <a:extLst>
              <a:ext uri="{FF2B5EF4-FFF2-40B4-BE49-F238E27FC236}">
                <a16:creationId xmlns:a16="http://schemas.microsoft.com/office/drawing/2014/main" id="{D21511CE-60FD-6CA0-6939-EC34A2E9698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Intermodal Transport – Benefits &amp; Challenges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9E0D9802-5234-556D-2A15-3D5096973F91}"/>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Principles of Freight Transport</a:t>
            </a:r>
            <a:endParaRPr sz="2400" b="1" spc="-13" dirty="0">
              <a:solidFill>
                <a:schemeClr val="bg1"/>
              </a:solidFill>
            </a:endParaRPr>
          </a:p>
        </p:txBody>
      </p:sp>
      <p:sp>
        <p:nvSpPr>
          <p:cNvPr id="2" name="object 6">
            <a:extLst>
              <a:ext uri="{FF2B5EF4-FFF2-40B4-BE49-F238E27FC236}">
                <a16:creationId xmlns:a16="http://schemas.microsoft.com/office/drawing/2014/main" id="{B7C0B5FA-EA74-5AC3-A824-768232AD03F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CAEDBFCA-1A08-ED39-6138-004F6D7A8641}"/>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3131714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2DF7F-3A7F-BD2C-BB1D-2E6C8B9AEB8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7D1293E-55A3-DD87-44AE-ABFC563C57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5FAF35A7-F85B-E910-5A4C-CBC076CCA31B}"/>
              </a:ext>
            </a:extLst>
          </p:cNvPr>
          <p:cNvSpPr txBox="1"/>
          <p:nvPr/>
        </p:nvSpPr>
        <p:spPr>
          <a:xfrm>
            <a:off x="645370" y="1666391"/>
            <a:ext cx="9517472" cy="37795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Asset Utilization:</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Utilization must be high to stay cost-effective.	</a:t>
            </a:r>
          </a:p>
          <a:p>
            <a:pPr marL="190500" defTabSz="1175644" hangingPunct="1">
              <a:lnSpc>
                <a:spcPct val="150000"/>
              </a:lnSpc>
              <a:spcBef>
                <a:spcPts val="129"/>
              </a:spcBef>
            </a:pPr>
            <a:r>
              <a:rPr lang="en-US" sz="1600" dirty="0">
                <a:solidFill>
                  <a:sysClr val="windowText" lastClr="000000"/>
                </a:solidFill>
                <a:latin typeface="Arial"/>
                <a:cs typeface="Arial"/>
              </a:rPr>
              <a:t>	ii. Issues like </a:t>
            </a:r>
            <a:r>
              <a:rPr lang="en-US" sz="1600" b="1" dirty="0">
                <a:solidFill>
                  <a:sysClr val="windowText" lastClr="000000"/>
                </a:solidFill>
                <a:latin typeface="Arial"/>
                <a:cs typeface="Arial"/>
              </a:rPr>
              <a:t>night-only train runs </a:t>
            </a:r>
            <a:r>
              <a:rPr lang="en-US" sz="1600" dirty="0">
                <a:solidFill>
                  <a:sysClr val="windowText" lastClr="000000"/>
                </a:solidFill>
                <a:latin typeface="Arial"/>
                <a:cs typeface="Arial"/>
              </a:rPr>
              <a:t>→ wasted daytime 		capacity.</a:t>
            </a:r>
          </a:p>
          <a:p>
            <a:pPr marL="190500" defTabSz="1175644" hangingPunct="1">
              <a:lnSpc>
                <a:spcPct val="150000"/>
              </a:lnSpc>
              <a:spcBef>
                <a:spcPts val="129"/>
              </a:spcBef>
            </a:pPr>
            <a:r>
              <a:rPr lang="en-US" sz="1600" dirty="0">
                <a:solidFill>
                  <a:sysClr val="windowText" lastClr="000000"/>
                </a:solidFill>
                <a:latin typeface="Arial"/>
                <a:cs typeface="Arial"/>
              </a:rPr>
              <a:t>	iii. Solutions: </a:t>
            </a:r>
            <a:r>
              <a:rPr lang="en-US" sz="1600" b="1" dirty="0">
                <a:solidFill>
                  <a:sysClr val="windowText" lastClr="000000"/>
                </a:solidFill>
                <a:latin typeface="Arial"/>
                <a:cs typeface="Arial"/>
              </a:rPr>
              <a:t>dynamic scheduling, short daytime trips</a:t>
            </a:r>
            <a:r>
              <a:rPr lang="en-US" sz="1600" dirty="0">
                <a:solidFill>
                  <a:sysClr val="windowText" lastClr="000000"/>
                </a:solidFill>
                <a:latin typeface="Arial"/>
                <a:cs typeface="Arial"/>
              </a:rPr>
              <a:t>.</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Operational Complexity</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Multiple actors involved (truckers, rail/barge ops, terminals, forwarders).	</a:t>
            </a:r>
          </a:p>
          <a:p>
            <a:pPr marL="190500" defTabSz="1175644" hangingPunct="1">
              <a:lnSpc>
                <a:spcPct val="150000"/>
              </a:lnSpc>
              <a:spcBef>
                <a:spcPts val="129"/>
              </a:spcBef>
            </a:pPr>
            <a:r>
              <a:rPr lang="en-US" sz="1600" dirty="0">
                <a:solidFill>
                  <a:sysClr val="windowText" lastClr="000000"/>
                </a:solidFill>
                <a:latin typeface="Arial"/>
                <a:cs typeface="Arial"/>
              </a:rPr>
              <a:t>	ii. Needs </a:t>
            </a:r>
            <a:r>
              <a:rPr lang="en-US" sz="1600" b="1" dirty="0">
                <a:solidFill>
                  <a:sysClr val="windowText" lastClr="000000"/>
                </a:solidFill>
                <a:latin typeface="Arial"/>
                <a:cs typeface="Arial"/>
              </a:rPr>
              <a:t>tight coordination </a:t>
            </a:r>
            <a:r>
              <a:rPr lang="en-US" sz="1600" dirty="0">
                <a:solidFill>
                  <a:sysClr val="windowText" lastClr="000000"/>
                </a:solidFill>
                <a:latin typeface="Arial"/>
                <a:cs typeface="Arial"/>
              </a:rPr>
              <a:t>(scheduling, fast handoffs, info sharing).	</a:t>
            </a:r>
          </a:p>
          <a:p>
            <a:pPr marL="190500" defTabSz="1175644" hangingPunct="1">
              <a:lnSpc>
                <a:spcPct val="150000"/>
              </a:lnSpc>
              <a:spcBef>
                <a:spcPts val="129"/>
              </a:spcBef>
            </a:pPr>
            <a:r>
              <a:rPr lang="en-US" sz="1600" dirty="0">
                <a:solidFill>
                  <a:sysClr val="windowText" lastClr="000000"/>
                </a:solidFill>
                <a:latin typeface="Arial"/>
                <a:cs typeface="Arial"/>
              </a:rPr>
              <a:t>	iii. Risk of delay at transfer nodes (missed trains, system cascade).</a:t>
            </a:r>
          </a:p>
          <a:p>
            <a:pPr marL="190500" defTabSz="1175644" hangingPunct="1">
              <a:lnSpc>
                <a:spcPct val="150000"/>
              </a:lnSpc>
              <a:spcBef>
                <a:spcPts val="129"/>
              </a:spcBef>
            </a:pPr>
            <a:r>
              <a:rPr lang="en-US" sz="1600" dirty="0">
                <a:solidFill>
                  <a:sysClr val="windowText" lastClr="000000"/>
                </a:solidFill>
                <a:latin typeface="Arial"/>
                <a:cs typeface="Arial"/>
              </a:rPr>
              <a:t>	iv. </a:t>
            </a:r>
            <a:r>
              <a:rPr lang="en-US" sz="1600" b="1" dirty="0">
                <a:solidFill>
                  <a:sysClr val="windowText" lastClr="000000"/>
                </a:solidFill>
                <a:latin typeface="Arial"/>
                <a:cs typeface="Arial"/>
              </a:rPr>
              <a:t>Contracts and liability </a:t>
            </a:r>
            <a:r>
              <a:rPr lang="en-US" sz="1600" dirty="0">
                <a:solidFill>
                  <a:sysClr val="windowText" lastClr="000000"/>
                </a:solidFill>
                <a:latin typeface="Arial"/>
                <a:cs typeface="Arial"/>
              </a:rPr>
              <a:t>become complex across modes.</a:t>
            </a:r>
          </a:p>
        </p:txBody>
      </p:sp>
      <p:pic>
        <p:nvPicPr>
          <p:cNvPr id="4098" name="Picture 2">
            <a:extLst>
              <a:ext uri="{FF2B5EF4-FFF2-40B4-BE49-F238E27FC236}">
                <a16:creationId xmlns:a16="http://schemas.microsoft.com/office/drawing/2014/main" id="{321BDC3B-CB75-7821-E414-917428B2F3A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9819"/>
          <a:stretch/>
        </p:blipFill>
        <p:spPr bwMode="auto">
          <a:xfrm>
            <a:off x="7455985" y="1565387"/>
            <a:ext cx="4392626" cy="224667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CD46AD2D-6D40-C1F8-B094-7A16FC3F87B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Intermodal Transport – Benefits &amp; Challenges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71D6DBE2-0C8E-B2AE-5033-CD456328996A}"/>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Principles of Freight Transport</a:t>
            </a:r>
            <a:endParaRPr sz="2400" b="1" spc="-13" dirty="0">
              <a:solidFill>
                <a:schemeClr val="bg1"/>
              </a:solidFill>
            </a:endParaRPr>
          </a:p>
        </p:txBody>
      </p:sp>
      <p:sp>
        <p:nvSpPr>
          <p:cNvPr id="2" name="object 6">
            <a:extLst>
              <a:ext uri="{FF2B5EF4-FFF2-40B4-BE49-F238E27FC236}">
                <a16:creationId xmlns:a16="http://schemas.microsoft.com/office/drawing/2014/main" id="{9C634815-F679-7FBA-9505-C4FF5BCEC0F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DADAEB65-D265-9F4F-9391-2873234316F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1572746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0910F-3C1B-80F0-BA3C-FF972086037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14978F6-1EE1-516D-0740-A29EC9C5610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7" name="object 3">
            <a:extLst>
              <a:ext uri="{FF2B5EF4-FFF2-40B4-BE49-F238E27FC236}">
                <a16:creationId xmlns:a16="http://schemas.microsoft.com/office/drawing/2014/main" id="{CAC74545-DA6B-FA96-E16A-5AF6AE01B120}"/>
              </a:ext>
            </a:extLst>
          </p:cNvPr>
          <p:cNvSpPr txBox="1"/>
          <p:nvPr/>
        </p:nvSpPr>
        <p:spPr>
          <a:xfrm>
            <a:off x="726280" y="1477215"/>
            <a:ext cx="6311128" cy="447976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Key Challenges: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a:t>
            </a:r>
            <a:r>
              <a:rPr lang="en-US" sz="1600" b="1" dirty="0">
                <a:solidFill>
                  <a:sysClr val="windowText" lastClr="000000"/>
                </a:solidFill>
                <a:latin typeface="Arial"/>
                <a:cs typeface="Arial"/>
              </a:rPr>
              <a:t>Load consolidation </a:t>
            </a:r>
            <a:r>
              <a:rPr lang="en-US" sz="1600" dirty="0">
                <a:solidFill>
                  <a:sysClr val="windowText" lastClr="000000"/>
                </a:solidFill>
                <a:latin typeface="Arial"/>
                <a:cs typeface="Arial"/>
              </a:rPr>
              <a:t>is hard with fragmented 			supply/demand.</a:t>
            </a:r>
          </a:p>
          <a:p>
            <a:pPr marL="190500" defTabSz="1175644" hangingPunct="1">
              <a:lnSpc>
                <a:spcPct val="150000"/>
              </a:lnSpc>
              <a:spcBef>
                <a:spcPts val="129"/>
              </a:spcBef>
            </a:pPr>
            <a:r>
              <a:rPr lang="en-US" sz="1600" dirty="0">
                <a:solidFill>
                  <a:sysClr val="windowText" lastClr="000000"/>
                </a:solidFill>
                <a:latin typeface="Arial"/>
                <a:cs typeface="Arial"/>
              </a:rPr>
              <a:t>	ii. </a:t>
            </a:r>
            <a:r>
              <a:rPr lang="en-US" sz="1600" b="1" dirty="0">
                <a:solidFill>
                  <a:sysClr val="windowText" lastClr="000000"/>
                </a:solidFill>
                <a:latin typeface="Arial"/>
                <a:cs typeface="Arial"/>
              </a:rPr>
              <a:t>Compatibility issues </a:t>
            </a:r>
            <a:r>
              <a:rPr lang="en-US" sz="1600" dirty="0">
                <a:solidFill>
                  <a:sysClr val="windowText" lastClr="000000"/>
                </a:solidFill>
                <a:latin typeface="Arial"/>
                <a:cs typeface="Arial"/>
              </a:rPr>
              <a:t>(e.g. container size, rail gauge).</a:t>
            </a:r>
          </a:p>
          <a:p>
            <a:pPr marL="190500" defTabSz="1175644" hangingPunct="1">
              <a:lnSpc>
                <a:spcPct val="150000"/>
              </a:lnSpc>
              <a:spcBef>
                <a:spcPts val="129"/>
              </a:spcBef>
            </a:pPr>
            <a:r>
              <a:rPr lang="en-US" sz="1600" dirty="0">
                <a:solidFill>
                  <a:sysClr val="windowText" lastClr="000000"/>
                </a:solidFill>
                <a:latin typeface="Arial"/>
                <a:cs typeface="Arial"/>
              </a:rPr>
              <a:t>	iii. </a:t>
            </a:r>
            <a:r>
              <a:rPr lang="en-US" sz="1600" b="1" dirty="0">
                <a:solidFill>
                  <a:sysClr val="windowText" lastClr="000000"/>
                </a:solidFill>
                <a:latin typeface="Arial"/>
                <a:cs typeface="Arial"/>
              </a:rPr>
              <a:t>Infrastructure gaps: </a:t>
            </a:r>
            <a:r>
              <a:rPr lang="en-US" sz="1600" dirty="0">
                <a:solidFill>
                  <a:sysClr val="windowText" lastClr="000000"/>
                </a:solidFill>
                <a:latin typeface="Arial"/>
                <a:cs typeface="Arial"/>
              </a:rPr>
              <a:t>terminal space, track access, 		regulation.</a:t>
            </a:r>
          </a:p>
          <a:p>
            <a:pPr marL="190500" defTabSz="1175644" hangingPunct="1">
              <a:lnSpc>
                <a:spcPct val="150000"/>
              </a:lnSpc>
              <a:spcBef>
                <a:spcPts val="129"/>
              </a:spcBef>
            </a:pPr>
            <a:r>
              <a:rPr lang="en-US" sz="1600" dirty="0">
                <a:solidFill>
                  <a:sysClr val="windowText" lastClr="000000"/>
                </a:solidFill>
                <a:latin typeface="Arial"/>
                <a:cs typeface="Arial"/>
              </a:rPr>
              <a:t>	iv. </a:t>
            </a:r>
            <a:r>
              <a:rPr lang="en-US" sz="1600" b="1" dirty="0">
                <a:solidFill>
                  <a:sysClr val="windowText" lastClr="000000"/>
                </a:solidFill>
                <a:latin typeface="Arial"/>
                <a:cs typeface="Arial"/>
              </a:rPr>
              <a:t>Multi-handling inefficiencies: </a:t>
            </a:r>
            <a:r>
              <a:rPr lang="en-US" sz="1600" dirty="0">
                <a:solidFill>
                  <a:sysClr val="windowText" lastClr="000000"/>
                </a:solidFill>
                <a:latin typeface="Arial"/>
                <a:cs typeface="Arial"/>
              </a:rPr>
              <a:t>delay, damage risk, 		extra cost.</a:t>
            </a:r>
          </a:p>
          <a:p>
            <a:pPr marL="190500" defTabSz="1175644" hangingPunct="1">
              <a:lnSpc>
                <a:spcPct val="150000"/>
              </a:lnSpc>
              <a:spcBef>
                <a:spcPts val="129"/>
              </a:spcBef>
            </a:pPr>
            <a:r>
              <a:rPr lang="en-US" sz="1600" dirty="0">
                <a:solidFill>
                  <a:sysClr val="windowText" lastClr="000000"/>
                </a:solidFill>
                <a:latin typeface="Arial"/>
                <a:cs typeface="Arial"/>
              </a:rPr>
              <a:t>	v. Intermodal still struggles to compete with road freight 		over shorter distances.</a:t>
            </a:r>
          </a:p>
          <a:p>
            <a:pPr marL="190500" defTabSz="1175644" hangingPunct="1">
              <a:lnSpc>
                <a:spcPct val="150000"/>
              </a:lnSpc>
              <a:spcBef>
                <a:spcPts val="129"/>
              </a:spcBef>
            </a:pPr>
            <a:r>
              <a:rPr lang="en-US" sz="1600" dirty="0">
                <a:solidFill>
                  <a:sysClr val="windowText" lastClr="000000"/>
                </a:solidFill>
                <a:latin typeface="Arial"/>
                <a:cs typeface="Arial"/>
              </a:rPr>
              <a:t>	vi. </a:t>
            </a:r>
            <a:r>
              <a:rPr lang="en-US" sz="1600" b="1" dirty="0">
                <a:solidFill>
                  <a:sysClr val="windowText" lastClr="000000"/>
                </a:solidFill>
                <a:latin typeface="Arial"/>
                <a:cs typeface="Arial"/>
              </a:rPr>
              <a:t>Success depends on a clear business model and 		strong stakeholder coordination.</a:t>
            </a:r>
          </a:p>
        </p:txBody>
      </p:sp>
      <p:pic>
        <p:nvPicPr>
          <p:cNvPr id="5122" name="Picture 2">
            <a:extLst>
              <a:ext uri="{FF2B5EF4-FFF2-40B4-BE49-F238E27FC236}">
                <a16:creationId xmlns:a16="http://schemas.microsoft.com/office/drawing/2014/main" id="{DCA41B87-51D7-3FC6-3D7C-FD6DB33CF5F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6020"/>
          <a:stretch/>
        </p:blipFill>
        <p:spPr bwMode="auto">
          <a:xfrm>
            <a:off x="7368349" y="1969837"/>
            <a:ext cx="4090227" cy="3165462"/>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3">
            <a:extLst>
              <a:ext uri="{FF2B5EF4-FFF2-40B4-BE49-F238E27FC236}">
                <a16:creationId xmlns:a16="http://schemas.microsoft.com/office/drawing/2014/main" id="{3466D835-A260-DCFD-931A-3EA1A0CD010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Intermodal Transport – Benefits &amp; Challenges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638159F9-B1D1-AB01-5B25-3398CF7AB1B0}"/>
              </a:ext>
            </a:extLst>
          </p:cNvPr>
          <p:cNvSpPr txBox="1">
            <a:spLocks noGrp="1"/>
          </p:cNvSpPr>
          <p:nvPr>
            <p:ph type="title"/>
          </p:nvPr>
        </p:nvSpPr>
        <p:spPr>
          <a:xfrm>
            <a:off x="726280" y="412869"/>
            <a:ext cx="592790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Principles of Freight Transport</a:t>
            </a:r>
            <a:endParaRPr sz="2400" b="1" spc="-13" dirty="0">
              <a:solidFill>
                <a:schemeClr val="bg1"/>
              </a:solidFill>
            </a:endParaRPr>
          </a:p>
        </p:txBody>
      </p:sp>
      <p:sp>
        <p:nvSpPr>
          <p:cNvPr id="2" name="object 6">
            <a:extLst>
              <a:ext uri="{FF2B5EF4-FFF2-40B4-BE49-F238E27FC236}">
                <a16:creationId xmlns:a16="http://schemas.microsoft.com/office/drawing/2014/main" id="{372BB067-B70F-F6DA-C2A7-551D51B3860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3" name="object 6">
            <a:extLst>
              <a:ext uri="{FF2B5EF4-FFF2-40B4-BE49-F238E27FC236}">
                <a16:creationId xmlns:a16="http://schemas.microsoft.com/office/drawing/2014/main" id="{AF4BF873-C153-1DB4-F074-7CD6EAC37150}"/>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1174541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a:t>
            </a:r>
          </a:p>
          <a:p>
            <a:pPr algn="ctr"/>
            <a:r>
              <a:rPr lang="en-US" sz="3200" b="1" dirty="0">
                <a:solidFill>
                  <a:schemeClr val="bg1"/>
                </a:solidFill>
              </a:rPr>
              <a:t>Logistics &amp; Supply Chain Management</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C4583FCD-0124-BD2C-89D0-418F44796D1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91E296DA-12F9-2FF7-94FB-8FC16C1067E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3508523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AC41-2CB6-959D-5E79-50E1EED497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01D9306-69CA-1F74-D25E-53057AFCD106}"/>
              </a:ext>
            </a:extLst>
          </p:cNvPr>
          <p:cNvSpPr txBox="1">
            <a:spLocks noGrp="1"/>
          </p:cNvSpPr>
          <p:nvPr>
            <p:ph type="title"/>
          </p:nvPr>
        </p:nvSpPr>
        <p:spPr>
          <a:xfrm>
            <a:off x="726281" y="412869"/>
            <a:ext cx="680118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Logistics &amp; Supply Chain Management</a:t>
            </a:r>
            <a:endParaRPr sz="2400" b="1" spc="-13" dirty="0">
              <a:solidFill>
                <a:schemeClr val="bg1"/>
              </a:solidFill>
            </a:endParaRPr>
          </a:p>
        </p:txBody>
      </p:sp>
      <p:sp>
        <p:nvSpPr>
          <p:cNvPr id="8" name="TextBox 7">
            <a:extLst>
              <a:ext uri="{FF2B5EF4-FFF2-40B4-BE49-F238E27FC236}">
                <a16:creationId xmlns:a16="http://schemas.microsoft.com/office/drawing/2014/main" id="{4CD23B33-C9C9-0320-9C9D-40E4E47D32F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C5D5084A-E36F-684F-D3E7-100FDA1320D4}"/>
              </a:ext>
            </a:extLst>
          </p:cNvPr>
          <p:cNvSpPr txBox="1"/>
          <p:nvPr/>
        </p:nvSpPr>
        <p:spPr>
          <a:xfrm>
            <a:off x="726281" y="1945986"/>
            <a:ext cx="6801189" cy="3591826"/>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Logistics handles transport, storage, and delivery of goods efficiently.</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It includes tasks like shipping, warehousing, inventory, and packaging.</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Supply Chain Management (SCM) connects all steps from raw materials to customer.</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SCM includes planning, purchasing, production, and logistics.</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Good coordination across teams (like logistics and production) is essential.</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dirty="0">
                <a:solidFill>
                  <a:sysClr val="windowText" lastClr="000000"/>
                </a:solidFill>
                <a:latin typeface="Arial"/>
                <a:cs typeface="Arial"/>
              </a:rPr>
              <a:t> Companies often work with 3PLs and use tools like S&amp;OP to stay efficient and responsive.</a:t>
            </a:r>
            <a:endParaRPr lang="en-GB" sz="1600" dirty="0">
              <a:solidFill>
                <a:sysClr val="windowText" lastClr="000000"/>
              </a:solidFill>
              <a:latin typeface="Arial"/>
              <a:cs typeface="Arial"/>
            </a:endParaRPr>
          </a:p>
        </p:txBody>
      </p:sp>
      <p:pic>
        <p:nvPicPr>
          <p:cNvPr id="5" name="Picture 4" descr="A circular puzzle with icons and text&#10;&#10;AI-generated content may be incorrect.">
            <a:extLst>
              <a:ext uri="{FF2B5EF4-FFF2-40B4-BE49-F238E27FC236}">
                <a16:creationId xmlns:a16="http://schemas.microsoft.com/office/drawing/2014/main" id="{BFC11F7B-A820-5211-1D8D-EA4CDA716BE8}"/>
              </a:ext>
            </a:extLst>
          </p:cNvPr>
          <p:cNvPicPr>
            <a:picLocks noChangeAspect="1"/>
          </p:cNvPicPr>
          <p:nvPr/>
        </p:nvPicPr>
        <p:blipFill>
          <a:blip r:embed="rId2" cstate="print">
            <a:extLst>
              <a:ext uri="{28A0092B-C50C-407E-A947-70E740481C1C}">
                <a14:useLocalDpi xmlns:a14="http://schemas.microsoft.com/office/drawing/2010/main" val="0"/>
              </a:ext>
            </a:extLst>
          </a:blip>
          <a:srcRect b="7320"/>
          <a:stretch/>
        </p:blipFill>
        <p:spPr>
          <a:xfrm>
            <a:off x="7527469" y="1736621"/>
            <a:ext cx="3755840" cy="3639110"/>
          </a:xfrm>
          <a:prstGeom prst="rect">
            <a:avLst/>
          </a:prstGeom>
        </p:spPr>
      </p:pic>
      <p:sp>
        <p:nvSpPr>
          <p:cNvPr id="3" name="object 3">
            <a:extLst>
              <a:ext uri="{FF2B5EF4-FFF2-40B4-BE49-F238E27FC236}">
                <a16:creationId xmlns:a16="http://schemas.microsoft.com/office/drawing/2014/main" id="{92B06504-1627-7BD4-6778-7F27ED9A05E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Logistics vs. Supply Chain – Integration and Value</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D6C790E0-9DBC-C68E-F1E7-D4B5D0A2DCE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ED17EFE7-DE70-4F3B-F621-DABFFEB27E97}"/>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3223619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922020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32A5-5592-7AFB-EDD9-DDFB58ABEA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DB8E98-17F8-47A0-BCEE-33193CF86C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4" name="object 3">
            <a:extLst>
              <a:ext uri="{FF2B5EF4-FFF2-40B4-BE49-F238E27FC236}">
                <a16:creationId xmlns:a16="http://schemas.microsoft.com/office/drawing/2014/main" id="{2EBFA6C9-B3D5-4800-C9CD-D73A37E841E7}"/>
              </a:ext>
            </a:extLst>
          </p:cNvPr>
          <p:cNvSpPr txBox="1"/>
          <p:nvPr/>
        </p:nvSpPr>
        <p:spPr>
          <a:xfrm>
            <a:off x="726281" y="1760263"/>
            <a:ext cx="10732295" cy="3591826"/>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Transport vs. Inventory Cost: </a:t>
            </a:r>
            <a:r>
              <a:rPr lang="en-US" sz="1600" dirty="0">
                <a:solidFill>
                  <a:sysClr val="windowText" lastClr="000000"/>
                </a:solidFill>
                <a:latin typeface="Arial"/>
                <a:cs typeface="Arial"/>
              </a:rPr>
              <a:t>Cheaper shipping needs more inventory; faster shipping costs more but lowers stock levels. Companies must balance both.</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Centralized Distribution: </a:t>
            </a:r>
            <a:r>
              <a:rPr lang="en-US" sz="1600" dirty="0">
                <a:solidFill>
                  <a:sysClr val="windowText" lastClr="000000"/>
                </a:solidFill>
                <a:latin typeface="Arial"/>
                <a:cs typeface="Arial"/>
              </a:rPr>
              <a:t>Fewer, larger warehouses save on storage and inventory but increase delivery distances and time.</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Decentralized Distribution: </a:t>
            </a:r>
            <a:r>
              <a:rPr lang="en-US" sz="1600" dirty="0">
                <a:solidFill>
                  <a:sysClr val="windowText" lastClr="000000"/>
                </a:solidFill>
                <a:latin typeface="Arial"/>
                <a:cs typeface="Arial"/>
              </a:rPr>
              <a:t>More local warehouses offer faster delivery but raise warehousing and inventory costs.</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Choice Depends On: </a:t>
            </a:r>
            <a:r>
              <a:rPr lang="en-US" sz="1600" dirty="0">
                <a:solidFill>
                  <a:sysClr val="windowText" lastClr="000000"/>
                </a:solidFill>
                <a:latin typeface="Arial"/>
                <a:cs typeface="Arial"/>
              </a:rPr>
              <a:t>Product type, customer location, service goals, and transport costs.</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Just-in-Time (JIT): </a:t>
            </a:r>
            <a:r>
              <a:rPr lang="en-US" sz="1600" dirty="0">
                <a:solidFill>
                  <a:sysClr val="windowText" lastClr="000000"/>
                </a:solidFill>
                <a:latin typeface="Arial"/>
                <a:cs typeface="Arial"/>
              </a:rPr>
              <a:t>Keeps inventory low by delivering only when needed – efficient but risky if delays happen.</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Hybrid Strategy: </a:t>
            </a:r>
            <a:r>
              <a:rPr lang="en-US" sz="1600" dirty="0">
                <a:solidFill>
                  <a:sysClr val="windowText" lastClr="000000"/>
                </a:solidFill>
                <a:latin typeface="Arial"/>
                <a:cs typeface="Arial"/>
              </a:rPr>
              <a:t>Many firms now mix JIT with safety stock or multiple transport options to stay resilient.</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2F06DB96-7614-8625-7937-4135E325168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Logistics Trade-offs and Distribution Strategies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AE8451A8-E208-C0B3-7A5F-E83039407A5C}"/>
              </a:ext>
            </a:extLst>
          </p:cNvPr>
          <p:cNvSpPr txBox="1">
            <a:spLocks noGrp="1"/>
          </p:cNvSpPr>
          <p:nvPr>
            <p:ph type="title"/>
          </p:nvPr>
        </p:nvSpPr>
        <p:spPr>
          <a:xfrm>
            <a:off x="726281" y="412869"/>
            <a:ext cx="680118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Logistics &amp; Supply Chain Management</a:t>
            </a:r>
            <a:endParaRPr sz="2400" b="1" spc="-13" dirty="0">
              <a:solidFill>
                <a:schemeClr val="bg1"/>
              </a:solidFill>
            </a:endParaRPr>
          </a:p>
        </p:txBody>
      </p:sp>
      <p:sp>
        <p:nvSpPr>
          <p:cNvPr id="2" name="object 6">
            <a:extLst>
              <a:ext uri="{FF2B5EF4-FFF2-40B4-BE49-F238E27FC236}">
                <a16:creationId xmlns:a16="http://schemas.microsoft.com/office/drawing/2014/main" id="{6B68D07C-2BD1-AA5D-170A-9DE5B0B37CA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6CAF7F2D-618C-78BC-5E44-316C922B4B4F}"/>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30618886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72613-5346-004E-A40E-6E4480546A6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299E472-53F7-09F5-4C46-993C85B17A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18</a:t>
            </a:r>
            <a:endParaRPr lang="LID4096" sz="1500" dirty="0">
              <a:solidFill>
                <a:schemeClr val="bg1"/>
              </a:solidFill>
            </a:endParaRPr>
          </a:p>
        </p:txBody>
      </p:sp>
      <p:sp>
        <p:nvSpPr>
          <p:cNvPr id="7" name="object 3">
            <a:extLst>
              <a:ext uri="{FF2B5EF4-FFF2-40B4-BE49-F238E27FC236}">
                <a16:creationId xmlns:a16="http://schemas.microsoft.com/office/drawing/2014/main" id="{8AAD9E07-6309-8C89-448B-C9F1E5959E33}"/>
              </a:ext>
            </a:extLst>
          </p:cNvPr>
          <p:cNvSpPr txBox="1"/>
          <p:nvPr/>
        </p:nvSpPr>
        <p:spPr>
          <a:xfrm>
            <a:off x="715395" y="1477395"/>
            <a:ext cx="6525991" cy="483626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Partner Coordination </a:t>
            </a:r>
            <a:r>
              <a:rPr lang="en-US" sz="1600" dirty="0">
                <a:solidFill>
                  <a:sysClr val="windowText" lastClr="000000"/>
                </a:solidFill>
                <a:latin typeface="Arial"/>
                <a:cs typeface="Arial"/>
              </a:rPr>
              <a:t>is key: suppliers, carriers, and distributors must work closely together.</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Use </a:t>
            </a:r>
            <a:r>
              <a:rPr lang="en-US" sz="1600" b="1" dirty="0">
                <a:solidFill>
                  <a:sysClr val="windowText" lastClr="000000"/>
                </a:solidFill>
                <a:latin typeface="Arial"/>
                <a:cs typeface="Arial"/>
              </a:rPr>
              <a:t>information sharing </a:t>
            </a:r>
            <a:r>
              <a:rPr lang="en-US" sz="1600" dirty="0">
                <a:solidFill>
                  <a:sysClr val="windowText" lastClr="000000"/>
                </a:solidFill>
                <a:latin typeface="Arial"/>
                <a:cs typeface="Arial"/>
              </a:rPr>
              <a:t>(e.g., forecasts, inventory levels) to reduce uncertainty and improve decisions.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Practices like </a:t>
            </a:r>
            <a:r>
              <a:rPr lang="en-US" sz="1600" b="1" dirty="0">
                <a:solidFill>
                  <a:sysClr val="windowText" lastClr="000000"/>
                </a:solidFill>
                <a:latin typeface="Arial"/>
                <a:cs typeface="Arial"/>
              </a:rPr>
              <a:t>VMI</a:t>
            </a:r>
            <a:r>
              <a:rPr lang="en-US" sz="1600" dirty="0">
                <a:solidFill>
                  <a:sysClr val="windowText" lastClr="000000"/>
                </a:solidFill>
                <a:latin typeface="Arial"/>
                <a:cs typeface="Arial"/>
              </a:rPr>
              <a:t> and </a:t>
            </a:r>
            <a:r>
              <a:rPr lang="en-US" sz="1600" b="1" dirty="0">
                <a:solidFill>
                  <a:sysClr val="windowText" lastClr="000000"/>
                </a:solidFill>
                <a:latin typeface="Arial"/>
                <a:cs typeface="Arial"/>
              </a:rPr>
              <a:t>CPFR</a:t>
            </a:r>
            <a:r>
              <a:rPr lang="en-US" sz="1600" dirty="0">
                <a:solidFill>
                  <a:sysClr val="windowText" lastClr="000000"/>
                </a:solidFill>
                <a:latin typeface="Arial"/>
                <a:cs typeface="Arial"/>
              </a:rPr>
              <a:t> help align supply chain activities and build trust.</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Intermodal Integration </a:t>
            </a:r>
            <a:r>
              <a:rPr lang="en-US" sz="1600" dirty="0">
                <a:solidFill>
                  <a:sysClr val="windowText" lastClr="000000"/>
                </a:solidFill>
                <a:latin typeface="Arial"/>
                <a:cs typeface="Arial"/>
              </a:rPr>
              <a:t>needs collaboration across modes (e.g., rail + truck) and often involves</a:t>
            </a:r>
            <a:r>
              <a:rPr lang="en-US" sz="1600" b="1" dirty="0">
                <a:solidFill>
                  <a:sysClr val="windowText" lastClr="000000"/>
                </a:solidFill>
                <a:latin typeface="Arial"/>
                <a:cs typeface="Arial"/>
              </a:rPr>
              <a:t> 4PLs</a:t>
            </a:r>
            <a:r>
              <a:rPr lang="en-US" sz="1600" dirty="0">
                <a:solidFill>
                  <a:sysClr val="windowText" lastClr="000000"/>
                </a:solidFill>
                <a:latin typeface="Arial"/>
                <a:cs typeface="Arial"/>
              </a:rPr>
              <a:t>.</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Vertical &amp; horizontal integration </a:t>
            </a:r>
            <a:r>
              <a:rPr lang="en-US" sz="1600" dirty="0">
                <a:solidFill>
                  <a:sysClr val="windowText" lastClr="000000"/>
                </a:solidFill>
                <a:latin typeface="Arial"/>
                <a:cs typeface="Arial"/>
              </a:rPr>
              <a:t>improves efficiency across the chain (e.g., shipper + carrier partnerships).</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Technology tools </a:t>
            </a:r>
            <a:r>
              <a:rPr lang="en-US" sz="1600" dirty="0">
                <a:solidFill>
                  <a:sysClr val="windowText" lastClr="000000"/>
                </a:solidFill>
                <a:latin typeface="Arial"/>
                <a:cs typeface="Arial"/>
              </a:rPr>
              <a:t>like ERP, TMS, tracking, blockchain, and warehouse automation support real-time visibility and smarter decisions.)</a:t>
            </a:r>
            <a:endParaRPr lang="en-GB" sz="1600" dirty="0">
              <a:solidFill>
                <a:sysClr val="windowText" lastClr="000000"/>
              </a:solidFill>
              <a:latin typeface="Arial"/>
              <a:cs typeface="Arial"/>
            </a:endParaRPr>
          </a:p>
        </p:txBody>
      </p:sp>
      <p:pic>
        <p:nvPicPr>
          <p:cNvPr id="6146" name="Picture 2">
            <a:extLst>
              <a:ext uri="{FF2B5EF4-FFF2-40B4-BE49-F238E27FC236}">
                <a16:creationId xmlns:a16="http://schemas.microsoft.com/office/drawing/2014/main" id="{14B04C29-3B83-8CBA-03E1-6960D682BF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938"/>
          <a:stretch/>
        </p:blipFill>
        <p:spPr bwMode="auto">
          <a:xfrm>
            <a:off x="7362219" y="1740313"/>
            <a:ext cx="4114386" cy="337737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524266E6-7722-DAF2-A389-503295A21E3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Integration and Collaboration in Supply Chains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8714FA6A-BE40-3F4F-2112-63C69EDF30B6}"/>
              </a:ext>
            </a:extLst>
          </p:cNvPr>
          <p:cNvSpPr txBox="1">
            <a:spLocks noGrp="1"/>
          </p:cNvSpPr>
          <p:nvPr>
            <p:ph type="title"/>
          </p:nvPr>
        </p:nvSpPr>
        <p:spPr>
          <a:xfrm>
            <a:off x="726281" y="412869"/>
            <a:ext cx="680118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Logistics &amp; Supply Chain Management</a:t>
            </a:r>
            <a:endParaRPr sz="2400" b="1" spc="-13" dirty="0">
              <a:solidFill>
                <a:schemeClr val="bg1"/>
              </a:solidFill>
            </a:endParaRPr>
          </a:p>
        </p:txBody>
      </p:sp>
      <p:sp>
        <p:nvSpPr>
          <p:cNvPr id="2" name="object 6">
            <a:extLst>
              <a:ext uri="{FF2B5EF4-FFF2-40B4-BE49-F238E27FC236}">
                <a16:creationId xmlns:a16="http://schemas.microsoft.com/office/drawing/2014/main" id="{858F6DDE-B157-0046-F098-4B8938C8BA0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657163DC-BCA0-CE4B-F5B4-A2E75004B4F1}"/>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2889040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8B052-208E-9C45-DE34-01CF84B1605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45CF51-5D17-9533-8201-603AF068FA0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7" name="object 3">
            <a:extLst>
              <a:ext uri="{FF2B5EF4-FFF2-40B4-BE49-F238E27FC236}">
                <a16:creationId xmlns:a16="http://schemas.microsoft.com/office/drawing/2014/main" id="{F756A832-B6E3-258C-3D45-BF630FD26EB2}"/>
              </a:ext>
            </a:extLst>
          </p:cNvPr>
          <p:cNvSpPr txBox="1"/>
          <p:nvPr/>
        </p:nvSpPr>
        <p:spPr>
          <a:xfrm>
            <a:off x="726281" y="1996354"/>
            <a:ext cx="10732295" cy="3591826"/>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Digital tools </a:t>
            </a:r>
            <a:r>
              <a:rPr lang="en-US" sz="1600" dirty="0">
                <a:solidFill>
                  <a:sysClr val="windowText" lastClr="000000"/>
                </a:solidFill>
                <a:latin typeface="Arial"/>
                <a:cs typeface="Arial"/>
              </a:rPr>
              <a:t>(e.g., real-time GPS, AI, and digital freight platforms) improve routing, asset use, and pricing transparency.</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E-commerce growth </a:t>
            </a:r>
            <a:r>
              <a:rPr lang="en-US" sz="1600" dirty="0">
                <a:solidFill>
                  <a:sysClr val="windowText" lastClr="000000"/>
                </a:solidFill>
                <a:latin typeface="Arial"/>
                <a:cs typeface="Arial"/>
              </a:rPr>
              <a:t>drives faster delivery with new models: urban hubs, parcel lockers, delivery bots, and route optimization.</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Sustainability push: </a:t>
            </a:r>
            <a:r>
              <a:rPr lang="en-US" sz="1600" dirty="0">
                <a:solidFill>
                  <a:sysClr val="windowText" lastClr="000000"/>
                </a:solidFill>
                <a:latin typeface="Arial"/>
                <a:cs typeface="Arial"/>
              </a:rPr>
              <a:t>IMO rules, net-zero targets, and adoption of electric trucks and green fuels (LNG, hydrogen, biofuels).</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Reverse logistics </a:t>
            </a:r>
            <a:r>
              <a:rPr lang="en-US" sz="1600" dirty="0">
                <a:solidFill>
                  <a:sysClr val="windowText" lastClr="000000"/>
                </a:solidFill>
                <a:latin typeface="Arial"/>
                <a:cs typeface="Arial"/>
              </a:rPr>
              <a:t>is rising with more returns from online shopping.</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Resilience focus </a:t>
            </a:r>
            <a:r>
              <a:rPr lang="en-US" sz="1600" dirty="0">
                <a:solidFill>
                  <a:sysClr val="windowText" lastClr="000000"/>
                </a:solidFill>
                <a:latin typeface="Arial"/>
                <a:cs typeface="Arial"/>
              </a:rPr>
              <a:t>post-COVID: firms are near-shoring, using multiple suppliers, and keeping safety stock.</a:t>
            </a:r>
          </a:p>
          <a:p>
            <a:pPr marL="361950" indent="-171450" defTabSz="1175644" hangingPunct="1">
              <a:lnSpc>
                <a:spcPct val="1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Agility matters: </a:t>
            </a:r>
            <a:r>
              <a:rPr lang="en-US" sz="1600" dirty="0">
                <a:solidFill>
                  <a:sysClr val="windowText" lastClr="000000"/>
                </a:solidFill>
                <a:latin typeface="Arial"/>
                <a:cs typeface="Arial"/>
              </a:rPr>
              <a:t>supply chains must adapt fast using tech + flexible sourcing when disruptions occur.</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F2AE5E38-1FFA-640D-4963-7D8F4E21668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3.4 Recent Developments in Freight &amp; Logistics (2017–2025)</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CABAF084-BE52-347D-5F45-EDA5E0217BD6}"/>
              </a:ext>
            </a:extLst>
          </p:cNvPr>
          <p:cNvSpPr txBox="1">
            <a:spLocks noGrp="1"/>
          </p:cNvSpPr>
          <p:nvPr>
            <p:ph type="title"/>
          </p:nvPr>
        </p:nvSpPr>
        <p:spPr>
          <a:xfrm>
            <a:off x="726281" y="412869"/>
            <a:ext cx="680118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Logistics &amp; Supply Chain Management</a:t>
            </a:r>
            <a:endParaRPr sz="2400" b="1" spc="-13" dirty="0">
              <a:solidFill>
                <a:schemeClr val="bg1"/>
              </a:solidFill>
            </a:endParaRPr>
          </a:p>
        </p:txBody>
      </p:sp>
      <p:sp>
        <p:nvSpPr>
          <p:cNvPr id="2" name="object 6">
            <a:extLst>
              <a:ext uri="{FF2B5EF4-FFF2-40B4-BE49-F238E27FC236}">
                <a16:creationId xmlns:a16="http://schemas.microsoft.com/office/drawing/2014/main" id="{1539586A-3B41-E68B-CA0C-D32A6B5BF87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14CC63E5-BDFE-6E29-1BEA-57B71B14FB09}"/>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135648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a:t>
            </a:r>
          </a:p>
          <a:p>
            <a:pPr algn="ctr"/>
            <a:r>
              <a:rPr lang="en-US" sz="3200" b="1" dirty="0">
                <a:solidFill>
                  <a:schemeClr val="bg1"/>
                </a:solidFill>
              </a:rPr>
              <a:t>Case Studies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0F115A66-8DAE-51EC-F08C-68D4FC584E1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46B34EC1-C2E4-87D9-D288-1827517F098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1463281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675E-30BE-4DCC-81C7-9E421C210E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7BFF8D-D603-CC51-F882-C8BADE118C47}"/>
              </a:ext>
            </a:extLst>
          </p:cNvPr>
          <p:cNvSpPr txBox="1">
            <a:spLocks noGrp="1"/>
          </p:cNvSpPr>
          <p:nvPr>
            <p:ph type="title"/>
          </p:nvPr>
        </p:nvSpPr>
        <p:spPr>
          <a:xfrm>
            <a:off x="726280" y="412869"/>
            <a:ext cx="25111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Case Studies</a:t>
            </a:r>
          </a:p>
        </p:txBody>
      </p:sp>
      <p:sp>
        <p:nvSpPr>
          <p:cNvPr id="8" name="TextBox 7">
            <a:extLst>
              <a:ext uri="{FF2B5EF4-FFF2-40B4-BE49-F238E27FC236}">
                <a16:creationId xmlns:a16="http://schemas.microsoft.com/office/drawing/2014/main" id="{DEC25E4E-C6EB-2348-44AF-AAF05F0E90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5" name="object 3">
            <a:extLst>
              <a:ext uri="{FF2B5EF4-FFF2-40B4-BE49-F238E27FC236}">
                <a16:creationId xmlns:a16="http://schemas.microsoft.com/office/drawing/2014/main" id="{CE7F94DB-7157-F4C5-3805-E2052B385B7C}"/>
              </a:ext>
            </a:extLst>
          </p:cNvPr>
          <p:cNvSpPr txBox="1"/>
          <p:nvPr/>
        </p:nvSpPr>
        <p:spPr>
          <a:xfrm>
            <a:off x="726280" y="1563264"/>
            <a:ext cx="6441963" cy="453105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Large UK grocery chains dominate the market and operate big centralized distribution networks.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 the 2000s, they shifted to </a:t>
            </a:r>
            <a:r>
              <a:rPr lang="en-US" sz="1600" b="1" dirty="0">
                <a:solidFill>
                  <a:sysClr val="windowText" lastClr="000000"/>
                </a:solidFill>
                <a:latin typeface="Arial"/>
                <a:cs typeface="Arial"/>
              </a:rPr>
              <a:t>fewer, larger DCs </a:t>
            </a:r>
            <a:r>
              <a:rPr lang="en-US" sz="1600" dirty="0">
                <a:solidFill>
                  <a:sysClr val="windowText" lastClr="000000"/>
                </a:solidFill>
                <a:latin typeface="Arial"/>
                <a:cs typeface="Arial"/>
              </a:rPr>
              <a:t>in the Midlands to cut warehousing and transport costs.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This increased </a:t>
            </a:r>
            <a:r>
              <a:rPr lang="en-US" sz="1600" b="1" dirty="0">
                <a:solidFill>
                  <a:sysClr val="windowText" lastClr="000000"/>
                </a:solidFill>
                <a:latin typeface="Arial"/>
                <a:cs typeface="Arial"/>
              </a:rPr>
              <a:t>travel distances</a:t>
            </a:r>
            <a:r>
              <a:rPr lang="en-US" sz="1600" dirty="0">
                <a:solidFill>
                  <a:sysClr val="windowText" lastClr="000000"/>
                </a:solidFill>
                <a:latin typeface="Arial"/>
                <a:cs typeface="Arial"/>
              </a:rPr>
              <a:t>, but also </a:t>
            </a:r>
            <a:r>
              <a:rPr lang="en-US" sz="1600" b="1" dirty="0">
                <a:solidFill>
                  <a:sysClr val="windowText" lastClr="000000"/>
                </a:solidFill>
                <a:latin typeface="Arial"/>
                <a:cs typeface="Arial"/>
              </a:rPr>
              <a:t>enabled intermodal transport </a:t>
            </a:r>
            <a:r>
              <a:rPr lang="en-US" sz="1600" dirty="0">
                <a:solidFill>
                  <a:sysClr val="windowText" lastClr="000000"/>
                </a:solidFill>
                <a:latin typeface="Arial"/>
                <a:cs typeface="Arial"/>
              </a:rPr>
              <a:t>(e.g., rail to Scotland).</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High-volume routes </a:t>
            </a:r>
            <a:r>
              <a:rPr lang="en-US" sz="1600" dirty="0">
                <a:solidFill>
                  <a:sysClr val="windowText" lastClr="000000"/>
                </a:solidFill>
                <a:latin typeface="Arial"/>
                <a:cs typeface="Arial"/>
              </a:rPr>
              <a:t>allowed cost-effective rail freight (e.g., Midlands to Scotland corridor).</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Retailers used </a:t>
            </a:r>
            <a:r>
              <a:rPr lang="en-US" sz="1600" b="1" dirty="0">
                <a:solidFill>
                  <a:sysClr val="windowText" lastClr="000000"/>
                </a:solidFill>
                <a:latin typeface="Arial"/>
                <a:cs typeface="Arial"/>
              </a:rPr>
              <a:t>ICT systems </a:t>
            </a:r>
            <a:r>
              <a:rPr lang="en-US" sz="1600" dirty="0">
                <a:solidFill>
                  <a:sysClr val="windowText" lastClr="000000"/>
                </a:solidFill>
                <a:latin typeface="Arial"/>
                <a:cs typeface="Arial"/>
              </a:rPr>
              <a:t>to forecast demand and shifted to pull-based inventory (real-time sales).</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Factory Gate Pricing (FGP) </a:t>
            </a:r>
            <a:r>
              <a:rPr lang="en-US" sz="1600" dirty="0">
                <a:solidFill>
                  <a:sysClr val="windowText" lastClr="000000"/>
                </a:solidFill>
                <a:latin typeface="Arial"/>
                <a:cs typeface="Arial"/>
              </a:rPr>
              <a:t>and backhauling improved truck usage, enabling fuller loads and better scheduling.</a:t>
            </a:r>
            <a:endParaRPr lang="en-GB" sz="1600"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B4E9E59D-3FF9-9CC2-FB24-8B6B61EF7F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8865" y="1835315"/>
            <a:ext cx="3681175" cy="2895026"/>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3">
            <a:extLst>
              <a:ext uri="{FF2B5EF4-FFF2-40B4-BE49-F238E27FC236}">
                <a16:creationId xmlns:a16="http://schemas.microsoft.com/office/drawing/2014/main" id="{66C8842A-9478-50A0-9611-A28E84BD224B}"/>
              </a:ext>
            </a:extLst>
          </p:cNvPr>
          <p:cNvSpPr txBox="1"/>
          <p:nvPr/>
        </p:nvSpPr>
        <p:spPr>
          <a:xfrm>
            <a:off x="7638864" y="5015491"/>
            <a:ext cx="3681175" cy="1078831"/>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Large DCs in the Midlands helped UK retailers cut costs and centralize logistics.</a:t>
            </a:r>
          </a:p>
        </p:txBody>
      </p:sp>
      <p:sp>
        <p:nvSpPr>
          <p:cNvPr id="3" name="object 3">
            <a:extLst>
              <a:ext uri="{FF2B5EF4-FFF2-40B4-BE49-F238E27FC236}">
                <a16:creationId xmlns:a16="http://schemas.microsoft.com/office/drawing/2014/main" id="{F6A8A025-9309-CF9C-44EB-BFD48DA30B2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Case Study 1 – UK Grocery Retailers Adopting Intermodal Logistics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7FB26ED6-BE6E-726E-DF04-6D8537B8B12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DC8993A4-1946-4580-2BD2-3D49FD0638E3}"/>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29179855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7D04-F2A9-45CB-8454-A3C887BCAB9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374BCB-C14C-9D3F-289D-F8C027F723F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3" name="object 3">
            <a:extLst>
              <a:ext uri="{FF2B5EF4-FFF2-40B4-BE49-F238E27FC236}">
                <a16:creationId xmlns:a16="http://schemas.microsoft.com/office/drawing/2014/main" id="{268BFE6C-946C-72F0-568F-E7AB8461928F}"/>
              </a:ext>
            </a:extLst>
          </p:cNvPr>
          <p:cNvSpPr txBox="1"/>
          <p:nvPr/>
        </p:nvSpPr>
        <p:spPr>
          <a:xfrm>
            <a:off x="726280" y="1545983"/>
            <a:ext cx="6441963" cy="453105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Jula, a Swedish retailer, had a large central warehouse and imported goods via Gothenburg Port.</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Port congestion and storage costs led to interest in a </a:t>
            </a:r>
            <a:r>
              <a:rPr lang="en-US" sz="1600" b="1" dirty="0">
                <a:solidFill>
                  <a:sysClr val="windowText" lastClr="000000"/>
                </a:solidFill>
                <a:latin typeface="Arial"/>
                <a:cs typeface="Arial"/>
              </a:rPr>
              <a:t>rail shuttle </a:t>
            </a:r>
            <a:r>
              <a:rPr lang="en-US" sz="1600" dirty="0">
                <a:solidFill>
                  <a:sysClr val="windowText" lastClr="000000"/>
                </a:solidFill>
                <a:latin typeface="Arial"/>
                <a:cs typeface="Arial"/>
              </a:rPr>
              <a:t>to inland </a:t>
            </a:r>
            <a:r>
              <a:rPr lang="en-US" sz="1600" dirty="0" err="1">
                <a:solidFill>
                  <a:sysClr val="windowText" lastClr="000000"/>
                </a:solidFill>
                <a:latin typeface="Arial"/>
                <a:cs typeface="Arial"/>
              </a:rPr>
              <a:t>Falköping</a:t>
            </a:r>
            <a:r>
              <a:rPr lang="en-US" sz="1600" dirty="0">
                <a:solidFill>
                  <a:sysClr val="windowText" lastClr="000000"/>
                </a:solidFill>
                <a:latin typeface="Arial"/>
                <a:cs typeface="Arial"/>
              </a:rPr>
              <a:t> terminal.</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Volume (~10,000 TEU/year) made the </a:t>
            </a:r>
            <a:r>
              <a:rPr lang="en-US" sz="1600" b="1" dirty="0">
                <a:solidFill>
                  <a:sysClr val="windowText" lastClr="000000"/>
                </a:solidFill>
                <a:latin typeface="Arial"/>
                <a:cs typeface="Arial"/>
              </a:rPr>
              <a:t>rail service viable</a:t>
            </a:r>
            <a:r>
              <a:rPr lang="en-US" sz="1600" dirty="0">
                <a:solidFill>
                  <a:sysClr val="windowText" lastClr="000000"/>
                </a:solidFill>
                <a:latin typeface="Arial"/>
                <a:cs typeface="Arial"/>
              </a:rPr>
              <a:t>; DB Schenker managed operations.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The service started in 2013 and grew from </a:t>
            </a:r>
            <a:r>
              <a:rPr lang="en-US" sz="1600" b="1" dirty="0">
                <a:solidFill>
                  <a:sysClr val="windowText" lastClr="000000"/>
                </a:solidFill>
                <a:latin typeface="Arial"/>
                <a:cs typeface="Arial"/>
              </a:rPr>
              <a:t>half train to full train</a:t>
            </a:r>
            <a:r>
              <a:rPr lang="en-US" sz="1600" dirty="0">
                <a:solidFill>
                  <a:sysClr val="windowText" lastClr="000000"/>
                </a:solidFill>
                <a:latin typeface="Arial"/>
                <a:cs typeface="Arial"/>
              </a:rPr>
              <a:t>, now running 5x/week.</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Collaboration and open-book contracts </a:t>
            </a:r>
            <a:r>
              <a:rPr lang="en-US" sz="1600" dirty="0">
                <a:solidFill>
                  <a:sysClr val="windowText" lastClr="000000"/>
                </a:solidFill>
                <a:latin typeface="Arial"/>
                <a:cs typeface="Arial"/>
              </a:rPr>
              <a:t>between Jula, Schenker, rail operator, and terminal were key.</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The case shows how </a:t>
            </a:r>
            <a:r>
              <a:rPr lang="en-US" sz="1600" b="1" dirty="0">
                <a:solidFill>
                  <a:sysClr val="windowText" lastClr="000000"/>
                </a:solidFill>
                <a:latin typeface="Arial"/>
                <a:cs typeface="Arial"/>
              </a:rPr>
              <a:t>shared vision and long-term agreements </a:t>
            </a:r>
            <a:r>
              <a:rPr lang="en-US" sz="1600" dirty="0">
                <a:solidFill>
                  <a:sysClr val="windowText" lastClr="000000"/>
                </a:solidFill>
                <a:latin typeface="Arial"/>
                <a:cs typeface="Arial"/>
              </a:rPr>
              <a:t>made &lt;150 km intermodal route cost-effective.</a:t>
            </a:r>
            <a:endParaRPr lang="en-GB" sz="1600"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2EC5BDA6-9246-4DCC-AB87-C26FEBC5FB3D}"/>
              </a:ext>
            </a:extLst>
          </p:cNvPr>
          <p:cNvSpPr txBox="1"/>
          <p:nvPr/>
        </p:nvSpPr>
        <p:spPr>
          <a:xfrm>
            <a:off x="7615715" y="4287814"/>
            <a:ext cx="3681175" cy="144816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DB Schenker manages the rail shuttle operations, transporting containers from the Port of Gothenburg to </a:t>
            </a:r>
            <a:r>
              <a:rPr lang="en-US" sz="1600" i="1" dirty="0" err="1">
                <a:solidFill>
                  <a:sysClr val="windowText" lastClr="000000"/>
                </a:solidFill>
                <a:latin typeface="Arial"/>
                <a:cs typeface="Arial"/>
              </a:rPr>
              <a:t>Falköping</a:t>
            </a:r>
            <a:r>
              <a:rPr lang="en-US" sz="1600" i="1" dirty="0">
                <a:solidFill>
                  <a:sysClr val="windowText" lastClr="000000"/>
                </a:solidFill>
                <a:latin typeface="Arial"/>
                <a:cs typeface="Arial"/>
              </a:rPr>
              <a:t>.</a:t>
            </a:r>
          </a:p>
        </p:txBody>
      </p:sp>
      <p:pic>
        <p:nvPicPr>
          <p:cNvPr id="8198" name="Picture 6" descr="DB Schenker Rail to operate &quot;Bosporus Shuttle&quot; ‣ WorldCargo News">
            <a:extLst>
              <a:ext uri="{FF2B5EF4-FFF2-40B4-BE49-F238E27FC236}">
                <a16:creationId xmlns:a16="http://schemas.microsoft.com/office/drawing/2014/main" id="{DA1CB969-E5EC-DF34-AA9B-4D6E1A9E03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5714" y="1545983"/>
            <a:ext cx="3681175" cy="2538477"/>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3">
            <a:extLst>
              <a:ext uri="{FF2B5EF4-FFF2-40B4-BE49-F238E27FC236}">
                <a16:creationId xmlns:a16="http://schemas.microsoft.com/office/drawing/2014/main" id="{79C599EB-472E-70EB-5074-34AC8230923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Case Study 2 – Shipper-Forwarder Collaboration: Jula and DB Schenker (Sweden)</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7F0BDE33-412F-030A-792C-5E58C488F329}"/>
              </a:ext>
            </a:extLst>
          </p:cNvPr>
          <p:cNvSpPr txBox="1">
            <a:spLocks noGrp="1"/>
          </p:cNvSpPr>
          <p:nvPr>
            <p:ph type="title"/>
          </p:nvPr>
        </p:nvSpPr>
        <p:spPr>
          <a:xfrm>
            <a:off x="726280" y="412869"/>
            <a:ext cx="25111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Case Studies</a:t>
            </a:r>
          </a:p>
        </p:txBody>
      </p:sp>
      <p:sp>
        <p:nvSpPr>
          <p:cNvPr id="2" name="object 6">
            <a:extLst>
              <a:ext uri="{FF2B5EF4-FFF2-40B4-BE49-F238E27FC236}">
                <a16:creationId xmlns:a16="http://schemas.microsoft.com/office/drawing/2014/main" id="{4FE807A8-1B6C-4B2A-1362-A3976FFEB13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1FAF8910-57A0-5AEC-473B-00D83672322A}"/>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19462228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8107-0AB4-0CFA-256D-042089697BA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37CECE8-8846-013B-22BA-6C209CF67D1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3" name="object 3">
            <a:extLst>
              <a:ext uri="{FF2B5EF4-FFF2-40B4-BE49-F238E27FC236}">
                <a16:creationId xmlns:a16="http://schemas.microsoft.com/office/drawing/2014/main" id="{7FFF379D-EFED-386C-8F6C-734EA00BCCE7}"/>
              </a:ext>
            </a:extLst>
          </p:cNvPr>
          <p:cNvSpPr txBox="1"/>
          <p:nvPr/>
        </p:nvSpPr>
        <p:spPr>
          <a:xfrm>
            <a:off x="587385" y="1742538"/>
            <a:ext cx="5917588" cy="453105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Major </a:t>
            </a:r>
            <a:r>
              <a:rPr lang="en-US" sz="1600" b="1" dirty="0">
                <a:solidFill>
                  <a:sysClr val="windowText" lastClr="000000"/>
                </a:solidFill>
                <a:latin typeface="Arial"/>
                <a:cs typeface="Arial"/>
              </a:rPr>
              <a:t>growth since 2011</a:t>
            </a:r>
            <a:r>
              <a:rPr lang="en-US" sz="1600" dirty="0">
                <a:solidFill>
                  <a:sysClr val="windowText" lastClr="000000"/>
                </a:solidFill>
                <a:latin typeface="Arial"/>
                <a:cs typeface="Arial"/>
              </a:rPr>
              <a:t>: over 90,000 train trips by 2024; connects 50+ Chinese cities to Europe.</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Faster than sea </a:t>
            </a:r>
            <a:r>
              <a:rPr lang="en-US" sz="1600" dirty="0">
                <a:solidFill>
                  <a:sysClr val="windowText" lastClr="000000"/>
                </a:solidFill>
                <a:latin typeface="Arial"/>
                <a:cs typeface="Arial"/>
              </a:rPr>
              <a:t>(~15–20 days) and </a:t>
            </a:r>
            <a:r>
              <a:rPr lang="en-US" sz="1600" b="1" dirty="0">
                <a:solidFill>
                  <a:sysClr val="windowText" lastClr="000000"/>
                </a:solidFill>
                <a:latin typeface="Arial"/>
                <a:cs typeface="Arial"/>
              </a:rPr>
              <a:t>cheaper than air</a:t>
            </a:r>
            <a:r>
              <a:rPr lang="en-US" sz="1600" dirty="0">
                <a:solidFill>
                  <a:sysClr val="windowText" lastClr="000000"/>
                </a:solidFill>
                <a:latin typeface="Arial"/>
                <a:cs typeface="Arial"/>
              </a:rPr>
              <a:t>; ideal for mid-priority goods (e.g. electronics, clothing).</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Uses </a:t>
            </a:r>
            <a:r>
              <a:rPr lang="en-US" sz="1600" b="1" dirty="0">
                <a:solidFill>
                  <a:sysClr val="windowText" lastClr="000000"/>
                </a:solidFill>
                <a:latin typeface="Arial"/>
                <a:cs typeface="Arial"/>
              </a:rPr>
              <a:t>standard containers</a:t>
            </a:r>
            <a:r>
              <a:rPr lang="en-US" sz="1600" dirty="0">
                <a:solidFill>
                  <a:sysClr val="windowText" lastClr="000000"/>
                </a:solidFill>
                <a:latin typeface="Arial"/>
                <a:cs typeface="Arial"/>
              </a:rPr>
              <a:t>, runs in both directions, and avoids port congestion delays.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Example: A firm in Xi’an built a factory near the rail hub to cut lead times to Europe.</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Became a </a:t>
            </a:r>
            <a:r>
              <a:rPr lang="en-US" sz="1600" b="1" dirty="0">
                <a:solidFill>
                  <a:sysClr val="windowText" lastClr="000000"/>
                </a:solidFill>
                <a:latin typeface="Arial"/>
                <a:cs typeface="Arial"/>
              </a:rPr>
              <a:t>strategic option </a:t>
            </a:r>
            <a:r>
              <a:rPr lang="en-US" sz="1600" dirty="0">
                <a:solidFill>
                  <a:sysClr val="windowText" lastClr="000000"/>
                </a:solidFill>
                <a:latin typeface="Arial"/>
                <a:cs typeface="Arial"/>
              </a:rPr>
              <a:t>during COVID disruptions and global shipping delays.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Shows how </a:t>
            </a:r>
            <a:r>
              <a:rPr lang="en-US" sz="1600" b="1" dirty="0">
                <a:solidFill>
                  <a:sysClr val="windowText" lastClr="000000"/>
                </a:solidFill>
                <a:latin typeface="Arial"/>
                <a:cs typeface="Arial"/>
              </a:rPr>
              <a:t>intercontinental intermodal solutions </a:t>
            </a:r>
            <a:r>
              <a:rPr lang="en-US" sz="1600" dirty="0">
                <a:solidFill>
                  <a:sysClr val="windowText" lastClr="000000"/>
                </a:solidFill>
                <a:latin typeface="Arial"/>
                <a:cs typeface="Arial"/>
              </a:rPr>
              <a:t>are reshaping global logistics.</a:t>
            </a:r>
            <a:endParaRPr lang="en-GB" sz="1600" dirty="0">
              <a:solidFill>
                <a:sysClr val="windowText" lastClr="000000"/>
              </a:solidFill>
              <a:latin typeface="Arial"/>
              <a:cs typeface="Arial"/>
            </a:endParaRPr>
          </a:p>
        </p:txBody>
      </p:sp>
      <p:pic>
        <p:nvPicPr>
          <p:cNvPr id="9218" name="Picture 2">
            <a:extLst>
              <a:ext uri="{FF2B5EF4-FFF2-40B4-BE49-F238E27FC236}">
                <a16:creationId xmlns:a16="http://schemas.microsoft.com/office/drawing/2014/main" id="{8C81724C-7368-BEC0-4A15-92F767747C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4690" y="1613313"/>
            <a:ext cx="4749925" cy="2394754"/>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54D0B815-967B-C677-EC08-E94868C7AEC2}"/>
              </a:ext>
            </a:extLst>
          </p:cNvPr>
          <p:cNvSpPr txBox="1"/>
          <p:nvPr/>
        </p:nvSpPr>
        <p:spPr>
          <a:xfrm>
            <a:off x="6717732" y="4098611"/>
            <a:ext cx="4886883" cy="1078831"/>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i="1" dirty="0">
                <a:solidFill>
                  <a:sysClr val="windowText" lastClr="000000"/>
                </a:solidFill>
                <a:latin typeface="Arial"/>
                <a:cs typeface="Arial"/>
              </a:rPr>
              <a:t>A map illustrating the various routes of the China–Europe Railway Express, connecting multiple cities across China and Europe.</a:t>
            </a:r>
          </a:p>
        </p:txBody>
      </p:sp>
      <p:sp>
        <p:nvSpPr>
          <p:cNvPr id="5" name="object 3">
            <a:extLst>
              <a:ext uri="{FF2B5EF4-FFF2-40B4-BE49-F238E27FC236}">
                <a16:creationId xmlns:a16="http://schemas.microsoft.com/office/drawing/2014/main" id="{D607ACE4-DB23-1368-F65A-A443ADAE6F3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4.3 Case Study 3 – China–Europe Railway Express (“Belt and Road” Rail Corridor)</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91ED77A5-5CCD-B1C1-67FA-932645CC34F4}"/>
              </a:ext>
            </a:extLst>
          </p:cNvPr>
          <p:cNvSpPr txBox="1">
            <a:spLocks noGrp="1"/>
          </p:cNvSpPr>
          <p:nvPr>
            <p:ph type="title"/>
          </p:nvPr>
        </p:nvSpPr>
        <p:spPr>
          <a:xfrm>
            <a:off x="726280" y="412869"/>
            <a:ext cx="251119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Case Studies</a:t>
            </a:r>
          </a:p>
        </p:txBody>
      </p:sp>
      <p:sp>
        <p:nvSpPr>
          <p:cNvPr id="2" name="object 6">
            <a:extLst>
              <a:ext uri="{FF2B5EF4-FFF2-40B4-BE49-F238E27FC236}">
                <a16:creationId xmlns:a16="http://schemas.microsoft.com/office/drawing/2014/main" id="{68A58503-8855-6D0A-F13A-D4AF07A36D7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480B2195-5FEE-5F87-6CD2-C807375C7F5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3754629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a:t>
            </a:r>
          </a:p>
          <a:p>
            <a:pPr algn="ctr"/>
            <a:r>
              <a:rPr lang="en-US" sz="3200" b="1" dirty="0">
                <a:solidFill>
                  <a:schemeClr val="bg1"/>
                </a:solidFill>
              </a:rPr>
              <a:t>Discussion &amp; Critical Thinking</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5FE33CB2-6944-E887-A305-094EA78E709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1F4977E9-734E-1028-4206-43E91475D9A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17553325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A3FBF-2419-419A-1515-3085215D652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C5A7E92-3C89-0327-D9DD-445E479FD200}"/>
              </a:ext>
            </a:extLst>
          </p:cNvPr>
          <p:cNvSpPr txBox="1">
            <a:spLocks noGrp="1"/>
          </p:cNvSpPr>
          <p:nvPr>
            <p:ph type="title"/>
          </p:nvPr>
        </p:nvSpPr>
        <p:spPr>
          <a:xfrm>
            <a:off x="726280" y="412869"/>
            <a:ext cx="5872227"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Discussion &amp; Critical Thinking</a:t>
            </a:r>
            <a:endParaRPr sz="2400" b="1" spc="-13" dirty="0">
              <a:solidFill>
                <a:schemeClr val="bg1"/>
              </a:solidFill>
            </a:endParaRPr>
          </a:p>
        </p:txBody>
      </p:sp>
      <p:sp>
        <p:nvSpPr>
          <p:cNvPr id="8" name="TextBox 7">
            <a:extLst>
              <a:ext uri="{FF2B5EF4-FFF2-40B4-BE49-F238E27FC236}">
                <a16:creationId xmlns:a16="http://schemas.microsoft.com/office/drawing/2014/main" id="{92565263-C1F5-7658-C8E0-9BC5BB43B8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US"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798CEEC8-46C8-0190-CCC7-68A75B95F92B}"/>
              </a:ext>
            </a:extLst>
          </p:cNvPr>
          <p:cNvSpPr txBox="1"/>
          <p:nvPr/>
        </p:nvSpPr>
        <p:spPr>
          <a:xfrm>
            <a:off x="591086" y="1682969"/>
            <a:ext cx="10867490" cy="408478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Q1: Modal Shift – </a:t>
            </a:r>
            <a:r>
              <a:rPr lang="en-US" sz="1600" dirty="0">
                <a:solidFill>
                  <a:sysClr val="windowText" lastClr="000000"/>
                </a:solidFill>
                <a:latin typeface="Arial"/>
                <a:cs typeface="Arial"/>
              </a:rPr>
              <a:t>What are the main barriers preventing more freight from shifting off roads to intermodal (rail, waterways)? Consider factors like cost, flexibility, infrastructure, and how technology or policy might help overcome these barriers.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Q2: Case Insights </a:t>
            </a:r>
            <a:r>
              <a:rPr lang="en-US" sz="1600" dirty="0">
                <a:solidFill>
                  <a:sysClr val="windowText" lastClr="000000"/>
                </a:solidFill>
                <a:latin typeface="Arial"/>
                <a:cs typeface="Arial"/>
              </a:rPr>
              <a:t>– From the case studies (retail distribution, Jula-Schenker, China-Europe rail), what key factors enabled those intermodal solutions to succeed? Are those factors generalizable to other regions or industries, or were they context-specific?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Q3: Technology Impacts </a:t>
            </a:r>
            <a:r>
              <a:rPr lang="en-US" sz="1600" dirty="0">
                <a:solidFill>
                  <a:sysClr val="windowText" lastClr="000000"/>
                </a:solidFill>
                <a:latin typeface="Arial"/>
                <a:cs typeface="Arial"/>
              </a:rPr>
              <a:t>– How might emerging technologies (e.g. autonomous trucks, digital platforms, AI-driven supply chain visibility) disrupt or enhance freight transport and logistics in the next decade? Which parts of the logistics chain are most likely to be transformed, and what efficiencies or new challenges could result?</a:t>
            </a:r>
          </a:p>
        </p:txBody>
      </p:sp>
      <p:sp>
        <p:nvSpPr>
          <p:cNvPr id="3" name="object 3">
            <a:extLst>
              <a:ext uri="{FF2B5EF4-FFF2-40B4-BE49-F238E27FC236}">
                <a16:creationId xmlns:a16="http://schemas.microsoft.com/office/drawing/2014/main" id="{D3A4D7FB-480B-14AF-988E-972B6BF35A6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Vehicle Technology</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BB3A2852-BBC8-37F9-5197-66357A49080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5E4C722B-C324-771B-A1AF-FB66E86AC097}"/>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783732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25F9E-7D3E-2E84-4B95-AE6FFC8EE3A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B71C213-F35F-334A-BBF4-8FFE65AA292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7" name="object 3">
            <a:extLst>
              <a:ext uri="{FF2B5EF4-FFF2-40B4-BE49-F238E27FC236}">
                <a16:creationId xmlns:a16="http://schemas.microsoft.com/office/drawing/2014/main" id="{67A88670-9BF7-5D4C-974B-A449CC529F30}"/>
              </a:ext>
            </a:extLst>
          </p:cNvPr>
          <p:cNvSpPr txBox="1"/>
          <p:nvPr/>
        </p:nvSpPr>
        <p:spPr>
          <a:xfrm>
            <a:off x="591086" y="1707885"/>
            <a:ext cx="10867490" cy="295113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Q4: Balancing Act </a:t>
            </a:r>
            <a:r>
              <a:rPr lang="en-US" sz="1600" dirty="0">
                <a:solidFill>
                  <a:sysClr val="windowText" lastClr="000000"/>
                </a:solidFill>
                <a:latin typeface="Arial"/>
                <a:cs typeface="Arial"/>
              </a:rPr>
              <a:t>– In designing a logistics network, how should companies balance cost, speed, and sustainability? For example, when might it make sense to choose a slower, greener transport option over a faster, more expensive one? How do corporate sustainability goals and external regulations influence such decisions?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Q5: Resilience vs Efficiency – </a:t>
            </a:r>
            <a:r>
              <a:rPr lang="en-US" sz="1600" dirty="0">
                <a:solidFill>
                  <a:sysClr val="windowText" lastClr="000000"/>
                </a:solidFill>
                <a:latin typeface="Arial"/>
                <a:cs typeface="Arial"/>
              </a:rPr>
              <a:t>After recent global supply chain disruptions, there is a tension between building resilience and maintaining efficiency. What strategies would you recommend to a logistics manager to improve resilience without excessively driving up costs (e.g. inventory buffers, dual sourcing, flexible transport modes)? How can data and predictive analytics play a role in this balance? </a:t>
            </a:r>
          </a:p>
        </p:txBody>
      </p:sp>
      <p:sp>
        <p:nvSpPr>
          <p:cNvPr id="3" name="object 3">
            <a:extLst>
              <a:ext uri="{FF2B5EF4-FFF2-40B4-BE49-F238E27FC236}">
                <a16:creationId xmlns:a16="http://schemas.microsoft.com/office/drawing/2014/main" id="{D5314B6B-05E7-9E63-C5FA-926AFABC31C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Vehicle Technology</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220E07FD-729A-4DFE-B052-C803FEFF44CB}"/>
              </a:ext>
            </a:extLst>
          </p:cNvPr>
          <p:cNvSpPr txBox="1">
            <a:spLocks noGrp="1"/>
          </p:cNvSpPr>
          <p:nvPr>
            <p:ph type="title"/>
          </p:nvPr>
        </p:nvSpPr>
        <p:spPr>
          <a:xfrm>
            <a:off x="726280" y="412869"/>
            <a:ext cx="5872227"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Discussion &amp; Critical Thinking</a:t>
            </a:r>
            <a:endParaRPr sz="2400" b="1" spc="-13" dirty="0">
              <a:solidFill>
                <a:schemeClr val="bg1"/>
              </a:solidFill>
            </a:endParaRPr>
          </a:p>
        </p:txBody>
      </p:sp>
      <p:sp>
        <p:nvSpPr>
          <p:cNvPr id="2" name="object 6">
            <a:extLst>
              <a:ext uri="{FF2B5EF4-FFF2-40B4-BE49-F238E27FC236}">
                <a16:creationId xmlns:a16="http://schemas.microsoft.com/office/drawing/2014/main" id="{A553F42E-D530-AC37-8CC7-40EADA88C90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F22CF84C-6D07-07B6-EC14-C4DA2A4A212A}"/>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757639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5218771" y="435025"/>
            <a:ext cx="6246947"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Lecture 23: Freight Transport and Logistics</a:t>
            </a:r>
            <a:endParaRPr lang="pl-PL" dirty="0">
              <a:solidFill>
                <a:srgbClr val="FF0000"/>
              </a:solidFill>
            </a:endParaRP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1747559542"/>
              </p:ext>
            </p:extLst>
          </p:nvPr>
        </p:nvGraphicFramePr>
        <p:xfrm>
          <a:off x="763501" y="913752"/>
          <a:ext cx="5476603" cy="5345652"/>
        </p:xfrm>
        <a:graphic>
          <a:graphicData uri="http://schemas.openxmlformats.org/drawingml/2006/table">
            <a:tbl>
              <a:tblPr firstRow="1" bandRow="1">
                <a:tableStyleId>{5940675A-B579-460E-94D1-54222C63F5DA}</a:tableStyleId>
              </a:tblPr>
              <a:tblGrid>
                <a:gridCol w="4647960">
                  <a:extLst>
                    <a:ext uri="{9D8B030D-6E8A-4147-A177-3AD203B41FA5}">
                      <a16:colId xmlns:a16="http://schemas.microsoft.com/office/drawing/2014/main" val="3157834447"/>
                    </a:ext>
                  </a:extLst>
                </a:gridCol>
                <a:gridCol w="828643">
                  <a:extLst>
                    <a:ext uri="{9D8B030D-6E8A-4147-A177-3AD203B41FA5}">
                      <a16:colId xmlns:a16="http://schemas.microsoft.com/office/drawing/2014/main" val="3568564237"/>
                    </a:ext>
                  </a:extLst>
                </a:gridCol>
              </a:tblGrid>
              <a:tr h="298349">
                <a:tc>
                  <a:txBody>
                    <a:bodyPr/>
                    <a:lstStyle/>
                    <a:p>
                      <a:r>
                        <a:rPr lang="en-GB" sz="1600" b="1" dirty="0">
                          <a:solidFill>
                            <a:sysClr val="windowText" lastClr="000000"/>
                          </a:solidFill>
                          <a:latin typeface="Arial"/>
                          <a:cs typeface="Arial"/>
                        </a:rPr>
                        <a:t>1. Introduction</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27633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1.1 Scope and Key Definitions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461084">
                <a:tc>
                  <a:txBody>
                    <a:bodyPr/>
                    <a:lstStyle/>
                    <a:p>
                      <a:r>
                        <a:rPr lang="en-US" sz="1400" spc="64" dirty="0">
                          <a:solidFill>
                            <a:sysClr val="windowText" lastClr="000000"/>
                          </a:solidFill>
                          <a:latin typeface="Arial"/>
                          <a:cs typeface="Arial"/>
                        </a:rPr>
                        <a:t> 1.2 Intermodal Transport – Definition &amp; Evolution</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461084">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1.3 </a:t>
                      </a:r>
                      <a:r>
                        <a:rPr lang="en-US" sz="1400" spc="64" dirty="0">
                          <a:solidFill>
                            <a:sysClr val="windowText" lastClr="000000"/>
                          </a:solidFill>
                          <a:latin typeface="Arial"/>
                          <a:cs typeface="Arial"/>
                        </a:rPr>
                        <a:t>Significance and Trends in Freight Transport</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5</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27633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298349">
                <a:tc>
                  <a:txBody>
                    <a:bodyPr/>
                    <a:lstStyle/>
                    <a:p>
                      <a:r>
                        <a:rPr lang="en-GB" sz="1600" b="1" dirty="0">
                          <a:solidFill>
                            <a:sysClr val="windowText" lastClr="000000"/>
                          </a:solidFill>
                          <a:latin typeface="Arial"/>
                          <a:cs typeface="Arial"/>
                        </a:rPr>
                        <a:t>2. Principles of Freight Transport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6</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7633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2.1 Freight Transport Modes &amp; Characteristics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7633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2.2 </a:t>
                      </a:r>
                      <a:r>
                        <a:rPr lang="en-US" sz="1400" spc="64" dirty="0">
                          <a:solidFill>
                            <a:sysClr val="windowText" lastClr="000000"/>
                          </a:solidFill>
                          <a:latin typeface="Arial"/>
                          <a:cs typeface="Arial"/>
                        </a:rPr>
                        <a:t>Modal Choice and Cost Trade-offs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25471">
                <a:tc>
                  <a:txBody>
                    <a:bodyPr/>
                    <a:lstStyle/>
                    <a:p>
                      <a:r>
                        <a:rPr lang="en-GB" dirty="0"/>
                        <a:t> </a:t>
                      </a:r>
                      <a:r>
                        <a:rPr lang="en-GB" sz="1400" spc="64" dirty="0">
                          <a:solidFill>
                            <a:sysClr val="windowText" lastClr="000000"/>
                          </a:solidFill>
                          <a:latin typeface="Arial"/>
                          <a:cs typeface="Arial"/>
                        </a:rPr>
                        <a:t>2.3 </a:t>
                      </a:r>
                      <a:r>
                        <a:rPr lang="en-US" sz="1400" spc="64" dirty="0">
                          <a:solidFill>
                            <a:sysClr val="windowText" lastClr="000000"/>
                          </a:solidFill>
                          <a:latin typeface="Arial"/>
                          <a:cs typeface="Arial"/>
                        </a:rPr>
                        <a:t>Effects on health, air quality, and climate</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298349">
                <a:tc>
                  <a:txBody>
                    <a:bodyPr/>
                    <a:lstStyle/>
                    <a:p>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05238232"/>
                  </a:ext>
                </a:extLst>
              </a:tr>
              <a:tr h="298349">
                <a:tc>
                  <a:txBody>
                    <a:bodyPr/>
                    <a:lstStyle/>
                    <a:p>
                      <a:r>
                        <a:rPr lang="en-GB" sz="1600" b="1" dirty="0">
                          <a:solidFill>
                            <a:sysClr val="windowText" lastClr="000000"/>
                          </a:solidFill>
                          <a:latin typeface="Arial"/>
                          <a:cs typeface="Arial"/>
                        </a:rPr>
                        <a:t>3. Logistics &amp; Supply Chain Management</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15</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32586914"/>
                  </a:ext>
                </a:extLst>
              </a:tr>
              <a:tr h="461084">
                <a:tc>
                  <a:txBody>
                    <a:bodyPr/>
                    <a:lstStyle/>
                    <a:p>
                      <a:r>
                        <a:rPr lang="en-GB" sz="1400" b="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3.1 Logistics vs. Supply Chain – Integration and Value</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16</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4307835"/>
                  </a:ext>
                </a:extLst>
              </a:tr>
              <a:tr h="461084">
                <a:tc>
                  <a:txBody>
                    <a:bodyPr/>
                    <a:lstStyle/>
                    <a:p>
                      <a:r>
                        <a:rPr lang="en-GB" sz="1400" b="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3.2 </a:t>
                      </a:r>
                      <a:r>
                        <a:rPr lang="en-US" sz="1400" spc="64" dirty="0">
                          <a:solidFill>
                            <a:sysClr val="windowText" lastClr="000000"/>
                          </a:solidFill>
                          <a:latin typeface="Arial"/>
                          <a:cs typeface="Arial"/>
                        </a:rPr>
                        <a:t>Logistics Trade-offs and Distribution Strategies</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17</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8793026"/>
                  </a:ext>
                </a:extLst>
              </a:tr>
              <a:tr h="461084">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3.3 Integration and Collaboration in Supply Chains</a:t>
                      </a:r>
                      <a:endParaRPr lang="en-AT" sz="1400" dirty="0">
                        <a:latin typeface="Arial" panose="020B0604020202020204" pitchFamily="34" charset="0"/>
                        <a:cs typeface="Arial" panose="020B0604020202020204" pitchFamily="34" charset="0"/>
                      </a:endParaRPr>
                    </a:p>
                    <a:p>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18</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2859948"/>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3659779968"/>
              </p:ext>
            </p:extLst>
          </p:nvPr>
        </p:nvGraphicFramePr>
        <p:xfrm>
          <a:off x="6573795" y="1032956"/>
          <a:ext cx="4854704" cy="3688080"/>
        </p:xfrm>
        <a:graphic>
          <a:graphicData uri="http://schemas.openxmlformats.org/drawingml/2006/table">
            <a:tbl>
              <a:tblPr firstRow="1" bandRow="1">
                <a:tableStyleId>{5940675A-B579-460E-94D1-54222C63F5DA}</a:tableStyleId>
              </a:tblPr>
              <a:tblGrid>
                <a:gridCol w="4417069">
                  <a:extLst>
                    <a:ext uri="{9D8B030D-6E8A-4147-A177-3AD203B41FA5}">
                      <a16:colId xmlns:a16="http://schemas.microsoft.com/office/drawing/2014/main" val="3157834447"/>
                    </a:ext>
                  </a:extLst>
                </a:gridCol>
                <a:gridCol w="437635">
                  <a:extLst>
                    <a:ext uri="{9D8B030D-6E8A-4147-A177-3AD203B41FA5}">
                      <a16:colId xmlns:a16="http://schemas.microsoft.com/office/drawing/2014/main" val="3568564237"/>
                    </a:ext>
                  </a:extLst>
                </a:gridCol>
              </a:tblGrid>
              <a:tr h="28576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3.4 Recent Developments in Freight &amp; Logistics (2017–2025)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19</a:t>
                      </a:r>
                      <a:endParaRPr lang="en-AT" sz="16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20476843"/>
                  </a:ext>
                </a:extLst>
              </a:tr>
              <a:tr h="285769">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80355531"/>
                  </a:ext>
                </a:extLst>
              </a:tr>
              <a:tr h="285769">
                <a:tc>
                  <a:txBody>
                    <a:bodyPr/>
                    <a:lstStyle/>
                    <a:p>
                      <a:r>
                        <a:rPr lang="en-GB" sz="1600" b="1" dirty="0">
                          <a:solidFill>
                            <a:sysClr val="windowText" lastClr="000000"/>
                          </a:solidFill>
                          <a:latin typeface="Arial"/>
                          <a:cs typeface="Arial"/>
                        </a:rPr>
                        <a:t>4. Case Studies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20</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9000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4.1 </a:t>
                      </a:r>
                      <a:r>
                        <a:rPr lang="en-US" sz="1400" spc="64" dirty="0">
                          <a:solidFill>
                            <a:sysClr val="windowText" lastClr="000000"/>
                          </a:solidFill>
                          <a:latin typeface="Arial"/>
                          <a:cs typeface="Arial"/>
                        </a:rPr>
                        <a:t>Case Study 1 – UK Grocery Retailers Adopting Intermodal Logistics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4.2 </a:t>
                      </a:r>
                      <a:r>
                        <a:rPr lang="en-US" sz="1400" spc="64" dirty="0">
                          <a:solidFill>
                            <a:sysClr val="windowText" lastClr="000000"/>
                          </a:solidFill>
                          <a:latin typeface="Arial"/>
                          <a:cs typeface="Arial"/>
                        </a:rPr>
                        <a:t>Case Study 2 – Shipper-Forwarder Collaboration: Jula and DB Schenker (Sweden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4.3 </a:t>
                      </a:r>
                      <a:r>
                        <a:rPr lang="en-US" sz="1400" spc="64" dirty="0">
                          <a:solidFill>
                            <a:sysClr val="windowText" lastClr="000000"/>
                          </a:solidFill>
                          <a:latin typeface="Arial"/>
                          <a:cs typeface="Arial"/>
                        </a:rPr>
                        <a:t>Case Study 3 – China–Europe Railway Express (“Belt and Road” Rail Corridor)</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198683"/>
                  </a:ext>
                </a:extLst>
              </a:tr>
              <a:tr h="285769">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5050211"/>
                  </a:ext>
                </a:extLst>
              </a:tr>
              <a:tr h="285769">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b="1" dirty="0">
                          <a:solidFill>
                            <a:sysClr val="windowText" lastClr="000000"/>
                          </a:solidFill>
                          <a:latin typeface="Arial"/>
                          <a:cs typeface="Arial"/>
                        </a:rPr>
                        <a:t>5. Discussion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24</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2495611"/>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5.1 Discussion &amp; Critical Thinking</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bl>
          </a:graphicData>
        </a:graphic>
      </p:graphicFrame>
      <p:sp>
        <p:nvSpPr>
          <p:cNvPr id="3" name="object 6">
            <a:extLst>
              <a:ext uri="{FF2B5EF4-FFF2-40B4-BE49-F238E27FC236}">
                <a16:creationId xmlns:a16="http://schemas.microsoft.com/office/drawing/2014/main" id="{C275C53E-B6C2-B88E-3402-DEB8A1FD978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DDBF7E30-C4A2-6A43-5061-9DD8A9FD168E}"/>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a:t>
            </a:r>
          </a:p>
          <a:p>
            <a:pPr algn="ctr"/>
            <a:r>
              <a:rPr lang="en-US" sz="3200" b="1" dirty="0">
                <a:solidFill>
                  <a:schemeClr val="bg1"/>
                </a:solidFill>
              </a:rPr>
              <a:t>Introduction</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CDDBCCE8-0B99-088C-F3F5-208DE36CAE3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0B3B784A-B486-8508-54CC-0ABCBB9B0F28}"/>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231132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4689268-254C-3F5E-FCC3-104956514BDC}"/>
              </a:ext>
            </a:extLst>
          </p:cNvPr>
          <p:cNvSpPr txBox="1">
            <a:spLocks noGrp="1"/>
          </p:cNvSpPr>
          <p:nvPr>
            <p:ph type="title"/>
          </p:nvPr>
        </p:nvSpPr>
        <p:spPr>
          <a:xfrm>
            <a:off x="726281" y="412870"/>
            <a:ext cx="399267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4" name="object 3">
            <a:extLst>
              <a:ext uri="{FF2B5EF4-FFF2-40B4-BE49-F238E27FC236}">
                <a16:creationId xmlns:a16="http://schemas.microsoft.com/office/drawing/2014/main" id="{A3140DA2-63C1-F620-C698-D34D6E305753}"/>
              </a:ext>
            </a:extLst>
          </p:cNvPr>
          <p:cNvSpPr txBox="1"/>
          <p:nvPr/>
        </p:nvSpPr>
        <p:spPr>
          <a:xfrm>
            <a:off x="615070" y="1393269"/>
            <a:ext cx="10732296" cy="512814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Freight Transport: </a:t>
            </a:r>
            <a:r>
              <a:rPr lang="en-US" sz="1600" dirty="0">
                <a:solidFill>
                  <a:sysClr val="windowText" lastClr="000000"/>
                </a:solidFill>
                <a:latin typeface="Arial"/>
                <a:cs typeface="Arial"/>
              </a:rPr>
              <a:t>The movement of goods (raw materials, parts, finished products) using transport modes (road, rail, sea, air, etc.) across supply chains. Emphasizes tonnage and distance, typically measured in </a:t>
            </a:r>
            <a:r>
              <a:rPr lang="en-US" sz="1600" dirty="0" err="1">
                <a:solidFill>
                  <a:sysClr val="windowText" lastClr="000000"/>
                </a:solidFill>
                <a:latin typeface="Arial"/>
                <a:cs typeface="Arial"/>
              </a:rPr>
              <a:t>tonne</a:t>
            </a:r>
            <a:r>
              <a:rPr lang="en-US" sz="1600" dirty="0">
                <a:solidFill>
                  <a:sysClr val="windowText" lastClr="000000"/>
                </a:solidFill>
                <a:latin typeface="Arial"/>
                <a:cs typeface="Arial"/>
              </a:rPr>
              <a:t>-kilometers (ton-km).</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Logistics: </a:t>
            </a:r>
            <a:r>
              <a:rPr lang="en-US" sz="1600" dirty="0">
                <a:solidFill>
                  <a:sysClr val="windowText" lastClr="000000"/>
                </a:solidFill>
                <a:latin typeface="Arial"/>
                <a:cs typeface="Arial"/>
              </a:rPr>
              <a:t>The process of planning, implementing, and controlling procedures for the efficient and effective transportation and storage of goods (and related information) from origin to destination, ensuring customer requirements are met. It includes transportation, warehousing, inventory management, packaging, and information flow.</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Supply Chain Management (SCM): </a:t>
            </a:r>
            <a:r>
              <a:rPr lang="en-US" sz="1600" dirty="0">
                <a:solidFill>
                  <a:sysClr val="windowText" lastClr="000000"/>
                </a:solidFill>
                <a:latin typeface="Arial"/>
                <a:cs typeface="Arial"/>
              </a:rPr>
              <a:t>Broader coordination across multiple firms in a supply chain – integrating key business processes from end suppliers to end customers. SCM involves collaboration among suppliers, manufacturers, distributors, retailers, and logistics providers to optimize the </a:t>
            </a:r>
            <a:r>
              <a:rPr lang="en-US" sz="1600" dirty="0" err="1">
                <a:solidFill>
                  <a:sysClr val="windowText" lastClr="000000"/>
                </a:solidFill>
                <a:latin typeface="Arial"/>
                <a:cs typeface="Arial"/>
              </a:rPr>
              <a:t>endto</a:t>
            </a:r>
            <a:r>
              <a:rPr lang="en-US" sz="1600" dirty="0">
                <a:solidFill>
                  <a:sysClr val="windowText" lastClr="000000"/>
                </a:solidFill>
                <a:latin typeface="Arial"/>
                <a:cs typeface="Arial"/>
              </a:rPr>
              <a:t>-end flow of products, information, and finances. Logistics is a subset of SCM focused on moving and storing goods.</a:t>
            </a:r>
          </a:p>
          <a:p>
            <a:pPr marL="190500" defTabSz="1175644" hangingPunct="1">
              <a:lnSpc>
                <a:spcPct val="100000"/>
              </a:lnSpc>
              <a:spcBef>
                <a:spcPts val="129"/>
              </a:spcBef>
            </a:pPr>
            <a:r>
              <a:rPr lang="en-US" sz="1600" dirty="0">
                <a:solidFill>
                  <a:sysClr val="windowText" lastClr="000000"/>
                </a:solidFill>
                <a:latin typeface="Arial"/>
                <a:cs typeface="Arial"/>
              </a:rPr>
              <a:t>	</a:t>
            </a:r>
            <a:endParaRPr lang="en-US" sz="1600" i="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3209115C-7CF6-BDA5-25BE-BA886131FDD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Scope and Key Definitions</a:t>
            </a:r>
            <a:endParaRPr lang="en-GB" b="1" dirty="0">
              <a:solidFill>
                <a:schemeClr val="tx1"/>
              </a:solidFill>
              <a:latin typeface="Arial"/>
              <a:cs typeface="Arial"/>
            </a:endParaRPr>
          </a:p>
        </p:txBody>
      </p:sp>
      <p:sp>
        <p:nvSpPr>
          <p:cNvPr id="7" name="object 6">
            <a:extLst>
              <a:ext uri="{FF2B5EF4-FFF2-40B4-BE49-F238E27FC236}">
                <a16:creationId xmlns:a16="http://schemas.microsoft.com/office/drawing/2014/main" id="{4590BAC3-346B-E738-D90B-0FB25C8A1C0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9" name="object 6">
            <a:extLst>
              <a:ext uri="{FF2B5EF4-FFF2-40B4-BE49-F238E27FC236}">
                <a16:creationId xmlns:a16="http://schemas.microsoft.com/office/drawing/2014/main" id="{16219F6A-6AE7-EF22-9877-436A1B5DE1C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4104049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568988" y="1188424"/>
            <a:ext cx="10889588" cy="4071958"/>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Unimodal, Multimodal, Intermodal: </a:t>
            </a:r>
            <a:r>
              <a:rPr lang="en-US" sz="1600" dirty="0">
                <a:solidFill>
                  <a:sysClr val="windowText" lastClr="000000"/>
                </a:solidFill>
                <a:latin typeface="Arial"/>
                <a:cs typeface="Arial"/>
              </a:rPr>
              <a:t>Multimodal transport means using more than one mode in a transport chain (e.g., truck + ship) to move goods. Intermodal transport is a specialized case of multimodal where goods stay in the </a:t>
            </a:r>
            <a:r>
              <a:rPr lang="en-US" sz="1600" b="1" dirty="0">
                <a:solidFill>
                  <a:sysClr val="windowText" lastClr="000000"/>
                </a:solidFill>
                <a:latin typeface="Arial"/>
                <a:cs typeface="Arial"/>
              </a:rPr>
              <a:t>same loading unit </a:t>
            </a:r>
            <a:r>
              <a:rPr lang="en-US" sz="1600" dirty="0">
                <a:solidFill>
                  <a:sysClr val="windowText" lastClr="000000"/>
                </a:solidFill>
                <a:latin typeface="Arial"/>
                <a:cs typeface="Arial"/>
              </a:rPr>
              <a:t>(e.g., a shipping container or trailer) for the entire journey across modes. This avoids direct handling of the cargo itself during mode transfers, improving efficiency.</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Containerization Revolution: </a:t>
            </a:r>
            <a:r>
              <a:rPr lang="en-US" sz="1600" dirty="0">
                <a:solidFill>
                  <a:sysClr val="windowText" lastClr="000000"/>
                </a:solidFill>
                <a:latin typeface="Arial"/>
                <a:cs typeface="Arial"/>
              </a:rPr>
              <a:t>The rise of </a:t>
            </a:r>
            <a:r>
              <a:rPr lang="en-US" sz="1600" b="1" dirty="0">
                <a:solidFill>
                  <a:sysClr val="windowText" lastClr="000000"/>
                </a:solidFill>
                <a:latin typeface="Arial"/>
                <a:cs typeface="Arial"/>
              </a:rPr>
              <a:t>the standard ISO shipping container</a:t>
            </a:r>
            <a:r>
              <a:rPr lang="en-US" sz="1600" dirty="0">
                <a:solidFill>
                  <a:sysClr val="windowText" lastClr="000000"/>
                </a:solidFill>
                <a:latin typeface="Arial"/>
                <a:cs typeface="Arial"/>
              </a:rPr>
              <a:t> (pioneered by Malcom McLean in 1956) enabled true intermodal transport. Containers drastically cut handling time and cost: in the pre-container era, ships spent weeks in port being manually unloaded; now, cranes can transfer thousands of containers in hours. This innovation slashed port turnaround times and reduced cargo damage, yielding major cost reductions by keeping goods in one unit through the journey.</a:t>
            </a:r>
          </a:p>
        </p:txBody>
      </p:sp>
      <p:sp>
        <p:nvSpPr>
          <p:cNvPr id="3" name="object 3">
            <a:extLst>
              <a:ext uri="{FF2B5EF4-FFF2-40B4-BE49-F238E27FC236}">
                <a16:creationId xmlns:a16="http://schemas.microsoft.com/office/drawing/2014/main" id="{DD611C4E-5F24-B196-D35E-2A6CC91EEAD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Intermodal Transport – Definition &amp; Evolution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632AFC47-2258-7885-78C8-FECA43F05346}"/>
              </a:ext>
            </a:extLst>
          </p:cNvPr>
          <p:cNvSpPr txBox="1">
            <a:spLocks noGrp="1"/>
          </p:cNvSpPr>
          <p:nvPr>
            <p:ph type="title"/>
          </p:nvPr>
        </p:nvSpPr>
        <p:spPr>
          <a:xfrm>
            <a:off x="726281" y="412870"/>
            <a:ext cx="399267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5" name="object 6">
            <a:extLst>
              <a:ext uri="{FF2B5EF4-FFF2-40B4-BE49-F238E27FC236}">
                <a16:creationId xmlns:a16="http://schemas.microsoft.com/office/drawing/2014/main" id="{E760F77A-7EE1-7EF9-BB73-FAF1E0CFD48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3CC886E9-1D5B-FAF4-6AA5-3F45DB77FC96}"/>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3828799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3874A-7471-DA35-472F-CF2A4B1B82D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1A73D82-F52A-8A83-AD52-EBAF1E6AB83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C6165FF0-09E4-77C2-430A-4A19E7ED8F40}"/>
              </a:ext>
            </a:extLst>
          </p:cNvPr>
          <p:cNvSpPr txBox="1"/>
          <p:nvPr/>
        </p:nvSpPr>
        <p:spPr>
          <a:xfrm>
            <a:off x="554099" y="1330376"/>
            <a:ext cx="10904477" cy="2938314"/>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Globalization &amp; Scale: </a:t>
            </a:r>
            <a:r>
              <a:rPr lang="en-US" sz="1600" dirty="0">
                <a:solidFill>
                  <a:sysClr val="windowText" lastClr="000000"/>
                </a:solidFill>
                <a:latin typeface="Arial"/>
                <a:cs typeface="Arial"/>
              </a:rPr>
              <a:t>Containerization and intermodal systems fueled global trade expansion. Ocean shipping companies consolidated into large global carriers, and major ports grew into high-capacity container hubs. Many ports relocated or expanded to deep-water locations (e.g., Rotterdam’s </a:t>
            </a:r>
            <a:r>
              <a:rPr lang="en-US" sz="1600" dirty="0" err="1">
                <a:solidFill>
                  <a:sysClr val="windowText" lastClr="000000"/>
                </a:solidFill>
                <a:latin typeface="Arial"/>
                <a:cs typeface="Arial"/>
              </a:rPr>
              <a:t>Maasvlakte</a:t>
            </a:r>
            <a:r>
              <a:rPr lang="en-US" sz="1600" dirty="0">
                <a:solidFill>
                  <a:sysClr val="windowText" lastClr="000000"/>
                </a:solidFill>
                <a:latin typeface="Arial"/>
                <a:cs typeface="Arial"/>
              </a:rPr>
              <a:t> 2) to accommodate larger ships, often severing their traditional city-center links. </a:t>
            </a:r>
            <a:r>
              <a:rPr lang="en-US" sz="1600" b="1" dirty="0">
                <a:solidFill>
                  <a:sysClr val="windowText" lastClr="000000"/>
                </a:solidFill>
                <a:latin typeface="Arial"/>
                <a:cs typeface="Arial"/>
              </a:rPr>
              <a:t>Vertical integration </a:t>
            </a:r>
            <a:r>
              <a:rPr lang="en-US" sz="1600" dirty="0">
                <a:solidFill>
                  <a:sysClr val="windowText" lastClr="000000"/>
                </a:solidFill>
                <a:latin typeface="Arial"/>
                <a:cs typeface="Arial"/>
              </a:rPr>
              <a:t>increased (e.g., shipping lines owning port terminals), creating seamless sea-port networks. With ports and ocean transport highly efficient, the </a:t>
            </a:r>
            <a:r>
              <a:rPr lang="en-US" sz="1600" b="1" dirty="0">
                <a:solidFill>
                  <a:sysClr val="windowText" lastClr="000000"/>
                </a:solidFill>
                <a:latin typeface="Arial"/>
                <a:cs typeface="Arial"/>
              </a:rPr>
              <a:t>inland transport leg </a:t>
            </a:r>
            <a:r>
              <a:rPr lang="en-US" sz="1600" dirty="0">
                <a:solidFill>
                  <a:sysClr val="windowText" lastClr="000000"/>
                </a:solidFill>
                <a:latin typeface="Arial"/>
                <a:cs typeface="Arial"/>
              </a:rPr>
              <a:t>became the “new battleground” for optimization – competition now centers on moving goods from ports to inland markets efficiently via rail, barge, or truck.</a:t>
            </a:r>
          </a:p>
        </p:txBody>
      </p:sp>
      <p:sp>
        <p:nvSpPr>
          <p:cNvPr id="3" name="object 3">
            <a:extLst>
              <a:ext uri="{FF2B5EF4-FFF2-40B4-BE49-F238E27FC236}">
                <a16:creationId xmlns:a16="http://schemas.microsoft.com/office/drawing/2014/main" id="{EA9E4522-3769-39B3-F4D1-D872A216D9B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Intermodal Transport – Definition &amp; Evolution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E72FEA18-C5ED-7866-F23E-4973F986EF38}"/>
              </a:ext>
            </a:extLst>
          </p:cNvPr>
          <p:cNvSpPr txBox="1">
            <a:spLocks noGrp="1"/>
          </p:cNvSpPr>
          <p:nvPr>
            <p:ph type="title"/>
          </p:nvPr>
        </p:nvSpPr>
        <p:spPr>
          <a:xfrm>
            <a:off x="726281" y="412870"/>
            <a:ext cx="399267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5" name="object 6">
            <a:extLst>
              <a:ext uri="{FF2B5EF4-FFF2-40B4-BE49-F238E27FC236}">
                <a16:creationId xmlns:a16="http://schemas.microsoft.com/office/drawing/2014/main" id="{3683A5A9-2F7A-FD7A-A94E-AAB8B53CD53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A3B2FAB6-6F69-BFE0-97C1-550DEDD3E76C}"/>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3006651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3F49D-1D9A-0A1F-5208-D3BB898CE3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302714-ADE2-5096-DA2D-182F2EFB0AD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5</a:t>
            </a:r>
            <a:endParaRPr lang="LID4096" sz="1500" dirty="0">
              <a:solidFill>
                <a:schemeClr val="bg1"/>
              </a:solidFill>
            </a:endParaRPr>
          </a:p>
        </p:txBody>
      </p:sp>
      <p:sp>
        <p:nvSpPr>
          <p:cNvPr id="7" name="object 3">
            <a:extLst>
              <a:ext uri="{FF2B5EF4-FFF2-40B4-BE49-F238E27FC236}">
                <a16:creationId xmlns:a16="http://schemas.microsoft.com/office/drawing/2014/main" id="{5E683240-347D-5291-5E6B-43CBD69C0393}"/>
              </a:ext>
            </a:extLst>
          </p:cNvPr>
          <p:cNvSpPr txBox="1"/>
          <p:nvPr/>
        </p:nvSpPr>
        <p:spPr>
          <a:xfrm>
            <a:off x="726280" y="1093770"/>
            <a:ext cx="10997634" cy="5203037"/>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Economic Importance:</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Freight transport supports global trade</a:t>
            </a:r>
            <a:r>
              <a:rPr lang="en-US" sz="1600" b="1" dirty="0">
                <a:solidFill>
                  <a:sysClr val="windowText" lastClr="000000"/>
                </a:solidFill>
                <a:latin typeface="Arial"/>
                <a:cs typeface="Arial"/>
              </a:rPr>
              <a:t>: 80% by volume</a:t>
            </a:r>
            <a:r>
              <a:rPr lang="en-US" sz="1600" dirty="0">
                <a:solidFill>
                  <a:sysClr val="windowText" lastClr="000000"/>
                </a:solidFill>
                <a:latin typeface="Arial"/>
                <a:cs typeface="Arial"/>
              </a:rPr>
              <a:t>, </a:t>
            </a:r>
            <a:r>
              <a:rPr lang="en-US" sz="1600" b="1" dirty="0">
                <a:solidFill>
                  <a:sysClr val="windowText" lastClr="000000"/>
                </a:solidFill>
                <a:latin typeface="Arial"/>
                <a:cs typeface="Arial"/>
              </a:rPr>
              <a:t>~70% by value </a:t>
            </a:r>
            <a:r>
              <a:rPr lang="en-US" sz="1600" dirty="0">
                <a:solidFill>
                  <a:sysClr val="windowText" lastClr="000000"/>
                </a:solidFill>
                <a:latin typeface="Arial"/>
                <a:cs typeface="Arial"/>
              </a:rPr>
              <a:t>carried by </a:t>
            </a:r>
          </a:p>
          <a:p>
            <a:pPr marL="190500" lvl="3" indent="0" defTabSz="1175644" hangingPunct="1">
              <a:lnSpc>
                <a:spcPct val="150000"/>
              </a:lnSpc>
              <a:spcBef>
                <a:spcPts val="129"/>
              </a:spcBef>
            </a:pPr>
            <a:r>
              <a:rPr lang="en-US" sz="1600" dirty="0">
                <a:solidFill>
                  <a:sysClr val="windowText" lastClr="000000"/>
                </a:solidFill>
                <a:latin typeface="Arial"/>
                <a:cs typeface="Arial"/>
              </a:rPr>
              <a:t>		ships → maritime = backbone of globalization.	</a:t>
            </a:r>
          </a:p>
          <a:p>
            <a:pPr marL="190500" lvl="3" indent="0" defTabSz="1175644" hangingPunct="1">
              <a:lnSpc>
                <a:spcPct val="150000"/>
              </a:lnSpc>
              <a:spcBef>
                <a:spcPts val="129"/>
              </a:spcBef>
            </a:pPr>
            <a:r>
              <a:rPr lang="en-US" sz="1600" dirty="0">
                <a:solidFill>
                  <a:sysClr val="windowText" lastClr="000000"/>
                </a:solidFill>
                <a:latin typeface="Arial"/>
                <a:cs typeface="Arial"/>
              </a:rPr>
              <a:t>	ii. </a:t>
            </a:r>
            <a:r>
              <a:rPr lang="en-US" sz="1600" b="1" dirty="0">
                <a:solidFill>
                  <a:sysClr val="windowText" lastClr="000000"/>
                </a:solidFill>
                <a:latin typeface="Arial"/>
                <a:cs typeface="Arial"/>
              </a:rPr>
              <a:t>Road freight </a:t>
            </a:r>
            <a:r>
              <a:rPr lang="en-US" sz="1600" dirty="0">
                <a:solidFill>
                  <a:sysClr val="windowText" lastClr="000000"/>
                </a:solidFill>
                <a:latin typeface="Arial"/>
                <a:cs typeface="Arial"/>
              </a:rPr>
              <a:t>dominates short-haul/domestic: e.g., ~1.7 trillion ton-km in EU-28 (2012).</a:t>
            </a:r>
          </a:p>
          <a:p>
            <a:pPr marL="190500" lvl="3" indent="0" defTabSz="1175644" hangingPunct="1">
              <a:lnSpc>
                <a:spcPct val="150000"/>
              </a:lnSpc>
              <a:spcBef>
                <a:spcPts val="129"/>
              </a:spcBef>
            </a:pPr>
            <a:r>
              <a:rPr lang="en-US" sz="1600" dirty="0">
                <a:solidFill>
                  <a:sysClr val="windowText" lastClr="000000"/>
                </a:solidFill>
                <a:latin typeface="Arial"/>
                <a:cs typeface="Arial"/>
              </a:rPr>
              <a:t>	iii. </a:t>
            </a:r>
            <a:r>
              <a:rPr lang="en-US" sz="1600" b="1" dirty="0">
                <a:solidFill>
                  <a:sysClr val="windowText" lastClr="000000"/>
                </a:solidFill>
                <a:latin typeface="Arial"/>
                <a:cs typeface="Arial"/>
              </a:rPr>
              <a:t>Rail freight </a:t>
            </a:r>
            <a:r>
              <a:rPr lang="en-US" sz="1600" dirty="0">
                <a:solidFill>
                  <a:sysClr val="windowText" lastClr="000000"/>
                </a:solidFill>
                <a:latin typeface="Arial"/>
                <a:cs typeface="Arial"/>
              </a:rPr>
              <a:t>ideal for long distances &amp; bulk goods: In the U.S., rail ton-km even exceed road freight.</a:t>
            </a:r>
          </a:p>
          <a:p>
            <a:pPr marL="190500" lvl="3" indent="0" defTabSz="1175644" hangingPunct="1">
              <a:lnSpc>
                <a:spcPct val="150000"/>
              </a:lnSpc>
              <a:spcBef>
                <a:spcPts val="129"/>
              </a:spcBef>
            </a:pPr>
            <a:r>
              <a:rPr lang="en-US" sz="1600" dirty="0">
                <a:solidFill>
                  <a:sysClr val="windowText" lastClr="000000"/>
                </a:solidFill>
                <a:latin typeface="Arial"/>
                <a:cs typeface="Arial"/>
              </a:rPr>
              <a:t>	iv. </a:t>
            </a:r>
            <a:r>
              <a:rPr lang="en-US" sz="1600" b="1" dirty="0">
                <a:solidFill>
                  <a:sysClr val="windowText" lastClr="000000"/>
                </a:solidFill>
                <a:latin typeface="Arial"/>
                <a:cs typeface="Arial"/>
              </a:rPr>
              <a:t>Air freight </a:t>
            </a:r>
            <a:r>
              <a:rPr lang="en-US" sz="1600" dirty="0">
                <a:solidFill>
                  <a:sysClr val="windowText" lastClr="000000"/>
                </a:solidFill>
                <a:latin typeface="Arial"/>
                <a:cs typeface="Arial"/>
              </a:rPr>
              <a:t>&lt;1% of tonnage but high trade value: Used for urgent, high-value, or time-sensitive goods.</a:t>
            </a:r>
          </a:p>
          <a:p>
            <a:pPr marL="190500" lvl="3" indent="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Contemporary Trends:</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a:t>
            </a:r>
            <a:r>
              <a:rPr lang="en-US" sz="1600" b="1" dirty="0">
                <a:solidFill>
                  <a:sysClr val="windowText" lastClr="000000"/>
                </a:solidFill>
                <a:latin typeface="Arial"/>
                <a:cs typeface="Arial"/>
              </a:rPr>
              <a:t>E-commerce boom: </a:t>
            </a:r>
            <a:r>
              <a:rPr lang="en-US" sz="1600" dirty="0">
                <a:solidFill>
                  <a:sysClr val="windowText" lastClr="000000"/>
                </a:solidFill>
                <a:latin typeface="Arial"/>
                <a:cs typeface="Arial"/>
              </a:rPr>
              <a:t>Increases demand for fast, last-mile delivery.</a:t>
            </a:r>
          </a:p>
          <a:p>
            <a:pPr marL="190500" lvl="3" indent="0" defTabSz="1175644" hangingPunct="1">
              <a:lnSpc>
                <a:spcPct val="150000"/>
              </a:lnSpc>
              <a:spcBef>
                <a:spcPts val="129"/>
              </a:spcBef>
            </a:pPr>
            <a:r>
              <a:rPr lang="en-US" sz="1600" dirty="0">
                <a:solidFill>
                  <a:sysClr val="windowText" lastClr="000000"/>
                </a:solidFill>
                <a:latin typeface="Arial"/>
                <a:cs typeface="Arial"/>
              </a:rPr>
              <a:t>	ii. </a:t>
            </a:r>
            <a:r>
              <a:rPr lang="en-US" sz="1600" b="1" dirty="0">
                <a:solidFill>
                  <a:sysClr val="windowText" lastClr="000000"/>
                </a:solidFill>
                <a:latin typeface="Arial"/>
                <a:cs typeface="Arial"/>
              </a:rPr>
              <a:t>Digitalization: </a:t>
            </a:r>
            <a:r>
              <a:rPr lang="en-US" sz="1600" dirty="0">
                <a:solidFill>
                  <a:sysClr val="windowText" lastClr="000000"/>
                </a:solidFill>
                <a:latin typeface="Arial"/>
                <a:cs typeface="Arial"/>
              </a:rPr>
              <a:t>Real-time tracking, AI route optimization, digital freight platforms.</a:t>
            </a:r>
          </a:p>
          <a:p>
            <a:pPr marL="190500" lvl="3" indent="0" defTabSz="1175644" hangingPunct="1">
              <a:lnSpc>
                <a:spcPct val="150000"/>
              </a:lnSpc>
              <a:spcBef>
                <a:spcPts val="129"/>
              </a:spcBef>
            </a:pPr>
            <a:r>
              <a:rPr lang="en-US" sz="1600" dirty="0">
                <a:solidFill>
                  <a:sysClr val="windowText" lastClr="000000"/>
                </a:solidFill>
                <a:latin typeface="Arial"/>
                <a:cs typeface="Arial"/>
              </a:rPr>
              <a:t>	iii. </a:t>
            </a:r>
            <a:r>
              <a:rPr lang="en-US" sz="1600" b="1" dirty="0">
                <a:solidFill>
                  <a:sysClr val="windowText" lastClr="000000"/>
                </a:solidFill>
                <a:latin typeface="Arial"/>
                <a:cs typeface="Arial"/>
              </a:rPr>
              <a:t>Sustainability push: </a:t>
            </a:r>
            <a:r>
              <a:rPr lang="en-US" sz="1600" dirty="0">
                <a:solidFill>
                  <a:sysClr val="windowText" lastClr="000000"/>
                </a:solidFill>
                <a:latin typeface="Arial"/>
                <a:cs typeface="Arial"/>
              </a:rPr>
              <a:t>Modal shift, greener fuels, emissions reduction.</a:t>
            </a:r>
          </a:p>
          <a:p>
            <a:pPr marL="190500" lvl="3" indent="0" defTabSz="1175644" hangingPunct="1">
              <a:lnSpc>
                <a:spcPct val="150000"/>
              </a:lnSpc>
              <a:spcBef>
                <a:spcPts val="129"/>
              </a:spcBef>
            </a:pPr>
            <a:r>
              <a:rPr lang="en-US" sz="1600" dirty="0">
                <a:solidFill>
                  <a:sysClr val="windowText" lastClr="000000"/>
                </a:solidFill>
                <a:latin typeface="Arial"/>
                <a:cs typeface="Arial"/>
              </a:rPr>
              <a:t>	iv. </a:t>
            </a:r>
            <a:r>
              <a:rPr lang="en-US" sz="1600" b="1" dirty="0">
                <a:solidFill>
                  <a:sysClr val="windowText" lastClr="000000"/>
                </a:solidFill>
                <a:latin typeface="Arial"/>
                <a:cs typeface="Arial"/>
              </a:rPr>
              <a:t>Resilience focus: </a:t>
            </a:r>
            <a:r>
              <a:rPr lang="en-US" sz="1600" dirty="0">
                <a:solidFill>
                  <a:sysClr val="windowText" lastClr="000000"/>
                </a:solidFill>
                <a:latin typeface="Arial"/>
                <a:cs typeface="Arial"/>
              </a:rPr>
              <a:t>COVID-19 &amp; geopolitics exposed fragility → drive toward near-shoring, supplier 		diversification, and safety stock strategies.</a:t>
            </a:r>
          </a:p>
        </p:txBody>
      </p:sp>
      <p:sp>
        <p:nvSpPr>
          <p:cNvPr id="3" name="object 3">
            <a:extLst>
              <a:ext uri="{FF2B5EF4-FFF2-40B4-BE49-F238E27FC236}">
                <a16:creationId xmlns:a16="http://schemas.microsoft.com/office/drawing/2014/main" id="{ADC72F12-E54C-133D-B225-FFCDDDD0567A}"/>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Significance and Trends in Freight Transport</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35800ADE-67FE-F73A-A996-5971893AF8D6}"/>
              </a:ext>
            </a:extLst>
          </p:cNvPr>
          <p:cNvSpPr txBox="1">
            <a:spLocks noGrp="1"/>
          </p:cNvSpPr>
          <p:nvPr>
            <p:ph type="title"/>
          </p:nvPr>
        </p:nvSpPr>
        <p:spPr>
          <a:xfrm>
            <a:off x="726281" y="412870"/>
            <a:ext cx="399267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5" name="object 6">
            <a:extLst>
              <a:ext uri="{FF2B5EF4-FFF2-40B4-BE49-F238E27FC236}">
                <a16:creationId xmlns:a16="http://schemas.microsoft.com/office/drawing/2014/main" id="{2F986A13-E6D1-3789-7C6A-A89B3E7E26D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0EBF733A-249E-B1B7-1064-C906ABC22604}"/>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2086024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a:t>
            </a:r>
          </a:p>
          <a:p>
            <a:pPr algn="ctr"/>
            <a:r>
              <a:rPr lang="en-US" sz="3200" b="1" dirty="0">
                <a:solidFill>
                  <a:schemeClr val="bg1"/>
                </a:solidFill>
              </a:rPr>
              <a:t>Principles of Freight Transport</a:t>
            </a:r>
            <a:endParaRPr lang="en-US" sz="3200" b="1" dirty="0">
              <a:solidFill>
                <a:schemeClr val="bg1"/>
              </a:solidFill>
              <a:latin typeface="Calibri" panose="020F0502020204030204" pitchFamily="34" charset="0"/>
              <a:cs typeface="Calibri" panose="020F0502020204030204" pitchFamily="34" charset="0"/>
            </a:endParaRPr>
          </a:p>
        </p:txBody>
      </p:sp>
      <p:sp>
        <p:nvSpPr>
          <p:cNvPr id="5" name="object 6">
            <a:extLst>
              <a:ext uri="{FF2B5EF4-FFF2-40B4-BE49-F238E27FC236}">
                <a16:creationId xmlns:a16="http://schemas.microsoft.com/office/drawing/2014/main" id="{11B66419-9452-ECE2-3A22-0BD869E642D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9193D7C1-C176-CFE0-F375-F5C083860FC5}"/>
              </a:ext>
            </a:extLst>
          </p:cNvPr>
          <p:cNvSpPr txBox="1">
            <a:spLocks/>
          </p:cNvSpPr>
          <p:nvPr/>
        </p:nvSpPr>
        <p:spPr>
          <a:xfrm>
            <a:off x="7805855" y="640001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Freight Transport and Logistics</a:t>
            </a:r>
            <a:endParaRPr lang="en-GB" b="1" spc="-13" dirty="0"/>
          </a:p>
        </p:txBody>
      </p:sp>
    </p:spTree>
    <p:extLst>
      <p:ext uri="{BB962C8B-B14F-4D97-AF65-F5344CB8AC3E}">
        <p14:creationId xmlns:p14="http://schemas.microsoft.com/office/powerpoint/2010/main" val="637377280"/>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DE081CE0-65FA-4273-ACBB-7EFFF42F17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d7c2d7e5-d637-40e7-a03d-32f79b35a394"/>
    <ds:schemaRef ds:uri="http://schemas.microsoft.com/office/2006/documentManagement/types"/>
    <ds:schemaRef ds:uri="http://schemas.microsoft.com/office/infopath/2007/PartnerControls"/>
    <ds:schemaRef ds:uri="http://www.w3.org/XML/1998/namespace"/>
    <ds:schemaRef ds:uri="http://purl.org/dc/dcmitype/"/>
    <ds:schemaRef ds:uri="http://schemas.microsoft.com/office/2006/metadata/properties"/>
    <ds:schemaRef ds:uri="http://purl.org/dc/elements/1.1/"/>
    <ds:schemaRef ds:uri="http://schemas.openxmlformats.org/package/2006/metadata/core-properties"/>
    <ds:schemaRef ds:uri="597320a7-26c9-4ada-a5d3-9ce4cfbbe2b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22089</TotalTime>
  <Words>3828</Words>
  <Application>Microsoft Office PowerPoint</Application>
  <PresentationFormat>Widescreen</PresentationFormat>
  <Paragraphs>385</Paragraphs>
  <Slides>30</Slides>
  <Notes>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30</vt:i4>
      </vt:variant>
    </vt:vector>
  </HeadingPairs>
  <TitlesOfParts>
    <vt:vector size="40"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Transport Research and Analysis</vt:lpstr>
      <vt:lpstr>PowerPoint Presentation</vt:lpstr>
      <vt:lpstr>Table of Contents</vt:lpstr>
      <vt:lpstr>PowerPoint Presentation</vt:lpstr>
      <vt:lpstr>1. Introduction</vt:lpstr>
      <vt:lpstr>1. Introduction</vt:lpstr>
      <vt:lpstr>1. Introduction</vt:lpstr>
      <vt:lpstr>1. Introduction</vt:lpstr>
      <vt:lpstr>PowerPoint Presentation</vt:lpstr>
      <vt:lpstr>2. Principles of Freight Transport</vt:lpstr>
      <vt:lpstr>2. Principles of Freight Transport</vt:lpstr>
      <vt:lpstr>2. Principles of Freight Transport</vt:lpstr>
      <vt:lpstr>2. Principles of Freight Transport</vt:lpstr>
      <vt:lpstr>2. Principles of Freight Transport</vt:lpstr>
      <vt:lpstr>2. Principles of Freight Transport</vt:lpstr>
      <vt:lpstr>2. Principles of Freight Transport</vt:lpstr>
      <vt:lpstr>2. Principles of Freight Transport</vt:lpstr>
      <vt:lpstr>PowerPoint Presentation</vt:lpstr>
      <vt:lpstr>3. Logistics &amp; Supply Chain Management</vt:lpstr>
      <vt:lpstr>3. Logistics &amp; Supply Chain Management</vt:lpstr>
      <vt:lpstr>3. Logistics &amp; Supply Chain Management</vt:lpstr>
      <vt:lpstr>3. Logistics &amp; Supply Chain Management</vt:lpstr>
      <vt:lpstr>PowerPoint Presentation</vt:lpstr>
      <vt:lpstr>4. Case Studies</vt:lpstr>
      <vt:lpstr>4. Case Studies</vt:lpstr>
      <vt:lpstr>4. Case Studies</vt:lpstr>
      <vt:lpstr>PowerPoint Presentation</vt:lpstr>
      <vt:lpstr>5. Discussion &amp; Critical Thinking</vt:lpstr>
      <vt:lpstr>5. Discussion &amp; Critical Thinking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404</cp:revision>
  <dcterms:modified xsi:type="dcterms:W3CDTF">2026-05-04T16:33:00Z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