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8"/>
  </p:notesMasterIdLst>
  <p:handoutMasterIdLst>
    <p:handoutMasterId r:id="rId39"/>
  </p:handoutMasterIdLst>
  <p:sldIdLst>
    <p:sldId id="306" r:id="rId6"/>
    <p:sldId id="307" r:id="rId7"/>
    <p:sldId id="406" r:id="rId8"/>
    <p:sldId id="407" r:id="rId9"/>
    <p:sldId id="401" r:id="rId10"/>
    <p:sldId id="325" r:id="rId11"/>
    <p:sldId id="328" r:id="rId12"/>
    <p:sldId id="390" r:id="rId13"/>
    <p:sldId id="402" r:id="rId14"/>
    <p:sldId id="331" r:id="rId15"/>
    <p:sldId id="391" r:id="rId16"/>
    <p:sldId id="392" r:id="rId17"/>
    <p:sldId id="332" r:id="rId18"/>
    <p:sldId id="393" r:id="rId19"/>
    <p:sldId id="333" r:id="rId20"/>
    <p:sldId id="403" r:id="rId21"/>
    <p:sldId id="357" r:id="rId22"/>
    <p:sldId id="335" r:id="rId23"/>
    <p:sldId id="356" r:id="rId24"/>
    <p:sldId id="386" r:id="rId25"/>
    <p:sldId id="397" r:id="rId26"/>
    <p:sldId id="404" r:id="rId27"/>
    <p:sldId id="339" r:id="rId28"/>
    <p:sldId id="373" r:id="rId29"/>
    <p:sldId id="340" r:id="rId30"/>
    <p:sldId id="398" r:id="rId31"/>
    <p:sldId id="399" r:id="rId32"/>
    <p:sldId id="405" r:id="rId33"/>
    <p:sldId id="366" r:id="rId34"/>
    <p:sldId id="396" r:id="rId35"/>
    <p:sldId id="400" r:id="rId36"/>
    <p:sldId id="309"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E748D9-6DAA-4484-8E7F-165A200E8046}" v="4" dt="2026-05-04T16:12:3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788" autoAdjust="0"/>
  </p:normalViewPr>
  <p:slideViewPr>
    <p:cSldViewPr snapToGrid="0">
      <p:cViewPr varScale="1">
        <p:scale>
          <a:sx n="128" d="100"/>
          <a:sy n="128" d="100"/>
        </p:scale>
        <p:origin x="756"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modMainMaster">
      <pc:chgData name="Wojciech Kustra" userId="afebd3d0-216b-4c4f-8992-1bf1fda6d5e8" providerId="ADAL" clId="{1D307E72-7901-4E61-A01B-3C4232ABCF63}" dt="2026-05-04T16:12:36" v="7"/>
      <pc:docMkLst>
        <pc:docMk/>
      </pc:docMkLst>
      <pc:sldChg chg="add del">
        <pc:chgData name="Wojciech Kustra" userId="afebd3d0-216b-4c4f-8992-1bf1fda6d5e8" providerId="ADAL" clId="{1D307E72-7901-4E61-A01B-3C4232ABCF63}" dt="2026-05-04T16:12:06.961" v="2" actId="47"/>
        <pc:sldMkLst>
          <pc:docMk/>
          <pc:sldMk cId="2642866930" sldId="307"/>
        </pc:sldMkLst>
      </pc:sldChg>
      <pc:sldChg chg="add del">
        <pc:chgData name="Wojciech Kustra" userId="afebd3d0-216b-4c4f-8992-1bf1fda6d5e8" providerId="ADAL" clId="{1D307E72-7901-4E61-A01B-3C4232ABCF63}" dt="2026-05-04T16:12:17.828" v="5" actId="47"/>
        <pc:sldMkLst>
          <pc:docMk/>
          <pc:sldMk cId="3560598077" sldId="408"/>
        </pc:sldMkLst>
      </pc:sldChg>
      <pc:sldChg chg="add del">
        <pc:chgData name="Wojciech Kustra" userId="afebd3d0-216b-4c4f-8992-1bf1fda6d5e8" providerId="ADAL" clId="{1D307E72-7901-4E61-A01B-3C4232ABCF63}" dt="2026-05-04T16:12:17.286" v="4" actId="47"/>
        <pc:sldMkLst>
          <pc:docMk/>
          <pc:sldMk cId="2614480544" sldId="409"/>
        </pc:sldMkLst>
      </pc:sldChg>
      <pc:sldMasterChg chg="modSldLayout">
        <pc:chgData name="Wojciech Kustra" userId="afebd3d0-216b-4c4f-8992-1bf1fda6d5e8" providerId="ADAL" clId="{1D307E72-7901-4E61-A01B-3C4232ABCF63}" dt="2026-05-04T16:12:36" v="7"/>
        <pc:sldMasterMkLst>
          <pc:docMk/>
          <pc:sldMasterMk cId="0" sldId="2147483648"/>
        </pc:sldMasterMkLst>
        <pc:sldLayoutChg chg="addSp delSp modSp">
          <pc:chgData name="Wojciech Kustra" userId="afebd3d0-216b-4c4f-8992-1bf1fda6d5e8" providerId="ADAL" clId="{1D307E72-7901-4E61-A01B-3C4232ABCF63}" dt="2026-05-04T16:12:36" v="7"/>
          <pc:sldLayoutMkLst>
            <pc:docMk/>
            <pc:sldMasterMk cId="0" sldId="2147483648"/>
            <pc:sldLayoutMk cId="0" sldId="2147483650"/>
          </pc:sldLayoutMkLst>
          <pc:spChg chg="mod">
            <ac:chgData name="Wojciech Kustra" userId="afebd3d0-216b-4c4f-8992-1bf1fda6d5e8" providerId="ADAL" clId="{1D307E72-7901-4E61-A01B-3C4232ABCF63}" dt="2026-05-04T16:12:36" v="7"/>
            <ac:spMkLst>
              <pc:docMk/>
              <pc:sldMasterMk cId="0" sldId="2147483648"/>
              <pc:sldLayoutMk cId="0" sldId="2147483650"/>
              <ac:spMk id="5" creationId="{6A2B34C7-0DC5-C4C4-6B9C-98DAEF872C59}"/>
            </ac:spMkLst>
          </pc:spChg>
          <pc:grpChg chg="add mod">
            <ac:chgData name="Wojciech Kustra" userId="afebd3d0-216b-4c4f-8992-1bf1fda6d5e8" providerId="ADAL" clId="{1D307E72-7901-4E61-A01B-3C4232ABCF63}" dt="2026-05-04T16:12:36" v="7"/>
            <ac:grpSpMkLst>
              <pc:docMk/>
              <pc:sldMasterMk cId="0" sldId="2147483648"/>
              <pc:sldLayoutMk cId="0" sldId="2147483650"/>
              <ac:grpSpMk id="3" creationId="{36AA61A0-7DD1-300A-66EE-D70AA7E703C8}"/>
            </ac:grpSpMkLst>
          </pc:grpChg>
          <pc:picChg chg="mod">
            <ac:chgData name="Wojciech Kustra" userId="afebd3d0-216b-4c4f-8992-1bf1fda6d5e8" providerId="ADAL" clId="{1D307E72-7901-4E61-A01B-3C4232ABCF63}" dt="2026-05-04T16:12:36" v="7"/>
            <ac:picMkLst>
              <pc:docMk/>
              <pc:sldMasterMk cId="0" sldId="2147483648"/>
              <pc:sldLayoutMk cId="0" sldId="2147483650"/>
              <ac:picMk id="4" creationId="{F7F7E47E-707C-6F8F-1780-8D361B766ED3}"/>
            </ac:picMkLst>
          </pc:picChg>
          <pc:picChg chg="del">
            <ac:chgData name="Wojciech Kustra" userId="afebd3d0-216b-4c4f-8992-1bf1fda6d5e8" providerId="ADAL" clId="{1D307E72-7901-4E61-A01B-3C4232ABCF63}" dt="2026-05-04T16:12:23.275" v="6"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2917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5650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Q1:</a:t>
            </a:r>
          </a:p>
          <a:p>
            <a:pPr>
              <a:buNone/>
            </a:pPr>
            <a:r>
              <a:rPr lang="en-US" b="0" dirty="0"/>
              <a:t>The Mobility-as-a-Service (</a:t>
            </a:r>
            <a:r>
              <a:rPr lang="en-US" b="0" dirty="0" err="1"/>
              <a:t>MaaS</a:t>
            </a:r>
            <a:r>
              <a:rPr lang="en-US" b="0" dirty="0"/>
              <a:t>) model (e.g., Helsinki’s Whim app) could be adapted to urban centers in our region, particularly where multiple transport modes exist (e.g., buses, taxis, trains, and ride-hailing).</a:t>
            </a:r>
          </a:p>
          <a:p>
            <a:pPr>
              <a:buNone/>
            </a:pPr>
            <a:r>
              <a:rPr lang="en-US" b="0" dirty="0"/>
              <a:t>Additionally, On-Road Public Transport Priority measures, such as bus-only lanes and traffic signal prioritization, could be implemented to address peak-hour congestion.</a:t>
            </a:r>
          </a:p>
          <a:p>
            <a:pPr>
              <a:buNone/>
            </a:pPr>
            <a:endParaRPr lang="en-US" b="0" dirty="0"/>
          </a:p>
          <a:p>
            <a:pPr>
              <a:buNone/>
            </a:pPr>
            <a:endParaRPr lang="en-US" b="0" dirty="0"/>
          </a:p>
          <a:p>
            <a:pPr>
              <a:buNone/>
            </a:pPr>
            <a:endParaRPr lang="en-US" b="0" dirty="0"/>
          </a:p>
          <a:p>
            <a:pPr>
              <a:buNone/>
            </a:pPr>
            <a:r>
              <a:rPr lang="en-US" b="1" dirty="0"/>
              <a:t>Q2:</a:t>
            </a:r>
          </a:p>
          <a:p>
            <a:pPr>
              <a:buNone/>
            </a:pPr>
            <a:r>
              <a:rPr lang="en-US" b="0" dirty="0"/>
              <a:t>Technical Barriers:</a:t>
            </a:r>
          </a:p>
          <a:p>
            <a:pPr>
              <a:buNone/>
            </a:pPr>
            <a:r>
              <a:rPr lang="en-US" b="0" dirty="0"/>
              <a:t>	</a:t>
            </a:r>
          </a:p>
          <a:p>
            <a:pPr>
              <a:buNone/>
            </a:pPr>
            <a:r>
              <a:rPr lang="en-US" b="0" dirty="0"/>
              <a:t>	Fragmented data systems across transport operators.</a:t>
            </a:r>
          </a:p>
          <a:p>
            <a:pPr>
              <a:buNone/>
            </a:pPr>
            <a:endParaRPr lang="en-US" b="0" dirty="0"/>
          </a:p>
          <a:p>
            <a:pPr>
              <a:buNone/>
            </a:pPr>
            <a:r>
              <a:rPr lang="en-US" b="0" dirty="0"/>
              <a:t>	Lack of real-time GPS or fare integration infrastructure.</a:t>
            </a:r>
          </a:p>
          <a:p>
            <a:pPr>
              <a:buNone/>
            </a:pPr>
            <a:endParaRPr lang="en-US" b="0" dirty="0"/>
          </a:p>
          <a:p>
            <a:pPr>
              <a:buNone/>
            </a:pPr>
            <a:r>
              <a:rPr lang="en-US" b="0" dirty="0"/>
              <a:t>	Low digital literacy in certain population segments.</a:t>
            </a:r>
          </a:p>
          <a:p>
            <a:pPr>
              <a:buNone/>
            </a:pPr>
            <a:endParaRPr lang="en-US" b="0" dirty="0"/>
          </a:p>
          <a:p>
            <a:pPr>
              <a:buNone/>
            </a:pPr>
            <a:r>
              <a:rPr lang="en-US" b="0" dirty="0"/>
              <a:t>Political Barriers:</a:t>
            </a:r>
          </a:p>
          <a:p>
            <a:pPr>
              <a:buNone/>
            </a:pPr>
            <a:endParaRPr lang="en-US" b="0" dirty="0"/>
          </a:p>
          <a:p>
            <a:pPr>
              <a:buNone/>
            </a:pPr>
            <a:r>
              <a:rPr lang="en-US" b="0" dirty="0"/>
              <a:t>	Resistance from private operators or unions fearing loss of control or income.</a:t>
            </a:r>
          </a:p>
          <a:p>
            <a:pPr>
              <a:buNone/>
            </a:pPr>
            <a:r>
              <a:rPr lang="en-US" b="0" dirty="0"/>
              <a:t>	</a:t>
            </a:r>
          </a:p>
          <a:p>
            <a:pPr>
              <a:buNone/>
            </a:pPr>
            <a:r>
              <a:rPr lang="en-US" b="0" dirty="0"/>
              <a:t>	Funding constraints and competing priorities (e.g., road development over public transport).</a:t>
            </a:r>
          </a:p>
          <a:p>
            <a:pPr>
              <a:buNone/>
            </a:pPr>
            <a:endParaRPr lang="en-US" b="0" dirty="0"/>
          </a:p>
          <a:p>
            <a:pPr>
              <a:buNone/>
            </a:pPr>
            <a:r>
              <a:rPr lang="en-US" b="0" dirty="0"/>
              <a:t>	Institutional fragmentation—multiple authorities managing different aspects of mobility.</a:t>
            </a:r>
          </a:p>
          <a:p>
            <a:pPr>
              <a:buNone/>
            </a:pPr>
            <a:endParaRPr lang="en-US" b="0" dirty="0"/>
          </a:p>
          <a:p>
            <a:pPr>
              <a:buNone/>
            </a:pPr>
            <a:r>
              <a:rPr lang="en-US" b="1" dirty="0"/>
              <a:t>Q3:</a:t>
            </a:r>
          </a:p>
          <a:p>
            <a:pPr>
              <a:buNone/>
            </a:pPr>
            <a:r>
              <a:rPr lang="en-US" b="0" dirty="0"/>
              <a:t>No, technology is an enabler—not a silver bullet.</a:t>
            </a:r>
          </a:p>
          <a:p>
            <a:pPr>
              <a:buNone/>
            </a:pPr>
            <a:r>
              <a:rPr lang="en-US" b="0" dirty="0"/>
              <a:t>While smart cards, real-time apps, and AI optimization can enhance efficiency and user experience, true solutions require:</a:t>
            </a:r>
          </a:p>
          <a:p>
            <a:pPr>
              <a:buNone/>
            </a:pPr>
            <a:endParaRPr lang="en-US" b="0" dirty="0"/>
          </a:p>
          <a:p>
            <a:pPr>
              <a:buNone/>
            </a:pPr>
            <a:r>
              <a:rPr lang="en-US" b="0" dirty="0"/>
              <a:t>	Institutional reforms (e.g., integrated planning authorities).</a:t>
            </a:r>
          </a:p>
          <a:p>
            <a:pPr>
              <a:buNone/>
            </a:pPr>
            <a:endParaRPr lang="en-US" b="0" dirty="0"/>
          </a:p>
          <a:p>
            <a:pPr>
              <a:buNone/>
            </a:pPr>
            <a:r>
              <a:rPr lang="en-US" b="0" dirty="0"/>
              <a:t>	Community engagement and inclusive design.</a:t>
            </a:r>
          </a:p>
          <a:p>
            <a:pPr>
              <a:buNone/>
            </a:pPr>
            <a:endParaRPr lang="en-US" b="0" dirty="0"/>
          </a:p>
          <a:p>
            <a:pPr>
              <a:buNone/>
            </a:pPr>
            <a:r>
              <a:rPr lang="en-US" b="0" dirty="0"/>
              <a:t>	Policies promoting sustainability and equity.</a:t>
            </a:r>
          </a:p>
          <a:p>
            <a:pPr>
              <a:buNone/>
            </a:pPr>
            <a:endParaRPr lang="en-US" b="0" dirty="0"/>
          </a:p>
          <a:p>
            <a:pPr>
              <a:buNone/>
            </a:pPr>
            <a:r>
              <a:rPr lang="en-US" b="0" dirty="0"/>
              <a:t>	Long-term funding and governance stability.</a:t>
            </a:r>
          </a:p>
        </p:txBody>
      </p:sp>
    </p:spTree>
    <p:extLst>
      <p:ext uri="{BB962C8B-B14F-4D97-AF65-F5344CB8AC3E}">
        <p14:creationId xmlns:p14="http://schemas.microsoft.com/office/powerpoint/2010/main" val="3094542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9936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171D7-4E84-081E-3B23-C7B391810A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C34B2-DE1D-D47B-B84F-0B7147C10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C31BF0-8CC1-BE77-F583-6E5AC86F175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41385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03A33921-DFDA-4C74-8B8E-77E24F5D64D5}"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B9DB8A1-8F03-4034-B58F-719B3DC0138A}"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125E76C-98EE-468E-B3EB-A47F546AEB5F}"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45E1F58-7613-4CA1-AD0D-385918CBB8EC}"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FB1678CA-1172-4F69-9F94-3E0F660ED952}"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36AA61A0-7DD1-300A-66EE-D70AA7E703C8}"/>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F7F7E47E-707C-6F8F-1780-8D361B766ED3}"/>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A2B34C7-0DC5-C4C4-6B9C-98DAEF872C59}"/>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62FDC343-F9C0-4228-821C-7C055A1C2161}"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5: Advanced Topics and Case Studies </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Lecture </a:t>
            </a:r>
            <a:r>
              <a:rPr lang="en-US" sz="2800" dirty="0">
                <a:solidFill>
                  <a:srgbClr val="0070C0"/>
                </a:solidFill>
                <a:highlight>
                  <a:srgbClr val="FFFF00"/>
                </a:highlight>
              </a:rPr>
              <a:t>24</a:t>
            </a:r>
            <a:r>
              <a:rPr lang="pl-PL" sz="2800" dirty="0">
                <a:solidFill>
                  <a:srgbClr val="0070C0"/>
                </a:solidFill>
                <a:highlight>
                  <a:srgbClr val="FFFF00"/>
                </a:highlight>
              </a:rPr>
              <a:t>: </a:t>
            </a:r>
            <a:r>
              <a:rPr lang="en-US" sz="2800" dirty="0">
                <a:solidFill>
                  <a:srgbClr val="0070C0"/>
                </a:solidFill>
                <a:highlight>
                  <a:srgbClr val="FFFF00"/>
                </a:highlight>
              </a:rPr>
              <a:t>Case Studies in Transport Research</a:t>
            </a:r>
            <a:endParaRPr lang="pl-PL" sz="2800" dirty="0">
              <a:solidFill>
                <a:srgbClr val="0070C0"/>
              </a:solidFill>
              <a:highlight>
                <a:srgbClr val="FFFF00"/>
              </a:highlight>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Detailed Analysis of Successful Projects</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5" name="object 3">
            <a:extLst>
              <a:ext uri="{FF2B5EF4-FFF2-40B4-BE49-F238E27FC236}">
                <a16:creationId xmlns:a16="http://schemas.microsoft.com/office/drawing/2014/main" id="{24FCA3C8-BFF1-B952-F509-03CBF3561F26}"/>
              </a:ext>
            </a:extLst>
          </p:cNvPr>
          <p:cNvSpPr txBox="1"/>
          <p:nvPr/>
        </p:nvSpPr>
        <p:spPr>
          <a:xfrm>
            <a:off x="726280" y="1613882"/>
            <a:ext cx="5632809" cy="3243526"/>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100" dirty="0">
              <a:solidFill>
                <a:sysClr val="windowText" lastClr="000000"/>
              </a:solidFill>
              <a:latin typeface="Arial" panose="020B0604020202020204" pitchFamily="34" charset="0"/>
              <a:cs typeface="Arial" panose="020B0604020202020204" pitchFamily="34" charset="0"/>
            </a:endParaRPr>
          </a:p>
          <a:p>
            <a:pPr marL="361950" lvl="3" indent="-171450" defTabSz="1175644" hangingPunct="1">
              <a:lnSpc>
                <a:spcPct val="150000"/>
              </a:lnSpc>
              <a:spcBef>
                <a:spcPts val="129"/>
              </a:spcBef>
              <a:buFont typeface="Wingdings 2" panose="05020102010507070707" pitchFamily="18" charset="2"/>
              <a:buChar char="R"/>
            </a:pPr>
            <a:r>
              <a:rPr lang="en-US" sz="1600" dirty="0">
                <a:effectLst/>
                <a:latin typeface="Arial" panose="020B0604020202020204" pitchFamily="34" charset="0"/>
                <a:ea typeface="MS Mincho" panose="02020609040205080304" pitchFamily="49" charset="-128"/>
                <a:cs typeface="Arial" panose="020B0604020202020204" pitchFamily="34" charset="0"/>
              </a:rPr>
              <a:t> Fare evasion leads to significant revenue loss and undermines fairness in public systems. </a:t>
            </a:r>
          </a:p>
          <a:p>
            <a:pPr marL="361950" lvl="3" indent="-171450" defTabSz="1175644" hangingPunct="1">
              <a:lnSpc>
                <a:spcPct val="150000"/>
              </a:lnSpc>
              <a:spcBef>
                <a:spcPts val="129"/>
              </a:spcBef>
              <a:buFont typeface="Wingdings 2" panose="05020102010507070707" pitchFamily="18" charset="2"/>
              <a:buChar char="R"/>
            </a:pPr>
            <a:endParaRPr lang="en-US" sz="1600" dirty="0">
              <a:effectLst/>
              <a:latin typeface="Arial" panose="020B0604020202020204" pitchFamily="34" charset="0"/>
              <a:ea typeface="MS Mincho" panose="02020609040205080304" pitchFamily="49" charset="-128"/>
              <a:cs typeface="Arial" panose="020B0604020202020204" pitchFamily="34" charset="0"/>
            </a:endParaRPr>
          </a:p>
          <a:p>
            <a:pPr marL="361950" lvl="3" indent="-171450" defTabSz="1175644" hangingPunct="1">
              <a:lnSpc>
                <a:spcPct val="150000"/>
              </a:lnSpc>
              <a:spcBef>
                <a:spcPts val="129"/>
              </a:spcBef>
              <a:buFont typeface="Wingdings 2" panose="05020102010507070707" pitchFamily="18" charset="2"/>
              <a:buChar char="R"/>
            </a:pPr>
            <a:r>
              <a:rPr lang="en-US" sz="1600" dirty="0">
                <a:effectLst/>
                <a:latin typeface="Arial" panose="020B0604020202020204" pitchFamily="34" charset="0"/>
                <a:ea typeface="MS Mincho" panose="02020609040205080304" pitchFamily="49" charset="-128"/>
                <a:cs typeface="Arial" panose="020B0604020202020204" pitchFamily="34" charset="0"/>
              </a:rPr>
              <a:t> London’s reforms included enforcement consolidation, CCTV analytics, and targeting habitual offenders. </a:t>
            </a:r>
          </a:p>
          <a:p>
            <a:pPr marL="361950" lvl="3" indent="-171450" defTabSz="1175644" hangingPunct="1">
              <a:lnSpc>
                <a:spcPct val="150000"/>
              </a:lnSpc>
              <a:spcBef>
                <a:spcPts val="129"/>
              </a:spcBef>
              <a:buFont typeface="Wingdings 2" panose="05020102010507070707" pitchFamily="18" charset="2"/>
              <a:buChar char="R"/>
            </a:pPr>
            <a:endParaRPr lang="en-US" sz="1600" dirty="0">
              <a:effectLst/>
              <a:latin typeface="Arial" panose="020B0604020202020204" pitchFamily="34" charset="0"/>
              <a:ea typeface="MS Mincho" panose="02020609040205080304" pitchFamily="49" charset="-128"/>
              <a:cs typeface="Arial" panose="020B0604020202020204" pitchFamily="34" charset="0"/>
            </a:endParaRPr>
          </a:p>
          <a:p>
            <a:pPr marL="361950" lvl="3" indent="-171450" defTabSz="1175644" hangingPunct="1">
              <a:lnSpc>
                <a:spcPct val="150000"/>
              </a:lnSpc>
              <a:spcBef>
                <a:spcPts val="129"/>
              </a:spcBef>
              <a:buFont typeface="Wingdings 2" panose="05020102010507070707" pitchFamily="18" charset="2"/>
              <a:buChar char="R"/>
            </a:pPr>
            <a:r>
              <a:rPr lang="en-US" sz="1600" dirty="0">
                <a:effectLst/>
                <a:latin typeface="Arial" panose="020B0604020202020204" pitchFamily="34" charset="0"/>
                <a:ea typeface="MS Mincho" panose="02020609040205080304" pitchFamily="49" charset="-128"/>
                <a:cs typeface="Arial" panose="020B0604020202020204" pitchFamily="34" charset="0"/>
              </a:rPr>
              <a:t> The use of smart ticketing and mobile teams helped reduce evasion rates and build public trust in the system.</a:t>
            </a:r>
          </a:p>
        </p:txBody>
      </p:sp>
      <p:pic>
        <p:nvPicPr>
          <p:cNvPr id="4100" name="Picture 4" descr="9 Out Of 10 Rail Journeys Soon Possible By Electronic Smart Tickets ...">
            <a:extLst>
              <a:ext uri="{FF2B5EF4-FFF2-40B4-BE49-F238E27FC236}">
                <a16:creationId xmlns:a16="http://schemas.microsoft.com/office/drawing/2014/main" id="{7BD9CE3B-629F-5A2C-F13D-FBAA7E7F86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4130" y="1987817"/>
            <a:ext cx="4318612" cy="288236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7690D14D-4CFE-D295-37AE-83B18E6A9FE1}"/>
              </a:ext>
            </a:extLst>
          </p:cNvPr>
          <p:cNvSpPr txBox="1"/>
          <p:nvPr/>
        </p:nvSpPr>
        <p:spPr>
          <a:xfrm>
            <a:off x="6944130" y="5184864"/>
            <a:ext cx="4318612" cy="7094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Contactless Ticket Barrier in London Underground</a:t>
            </a:r>
          </a:p>
        </p:txBody>
      </p:sp>
      <p:sp>
        <p:nvSpPr>
          <p:cNvPr id="4" name="object 3">
            <a:extLst>
              <a:ext uri="{FF2B5EF4-FFF2-40B4-BE49-F238E27FC236}">
                <a16:creationId xmlns:a16="http://schemas.microsoft.com/office/drawing/2014/main" id="{51E08F48-E652-2AD9-6AE5-CC36A16EE8E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Case Study: Revenue Protection Reforms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9BEA53C1-5732-6772-04F2-8EC00D10CF6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9" name="object 6">
            <a:extLst>
              <a:ext uri="{FF2B5EF4-FFF2-40B4-BE49-F238E27FC236}">
                <a16:creationId xmlns:a16="http://schemas.microsoft.com/office/drawing/2014/main" id="{59551094-1134-8DBA-51A9-9C89E06B8B8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20087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43967-3C9D-133B-9771-0373929ADFF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9C0FEB-22C6-8403-8489-83BA28504D4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5" name="object 3">
            <a:extLst>
              <a:ext uri="{FF2B5EF4-FFF2-40B4-BE49-F238E27FC236}">
                <a16:creationId xmlns:a16="http://schemas.microsoft.com/office/drawing/2014/main" id="{27AF47D3-785E-C736-4440-9D1B04AC476C}"/>
              </a:ext>
            </a:extLst>
          </p:cNvPr>
          <p:cNvSpPr txBox="1"/>
          <p:nvPr/>
        </p:nvSpPr>
        <p:spPr>
          <a:xfrm>
            <a:off x="726280" y="1678438"/>
            <a:ext cx="6129829" cy="2871629"/>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Disruptions in rail transit due to technical faults or external events can cripple cities. </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Singapore’s integrated command centers coordinate alternative services, while staff are trained for rapid decision-making. Effective communication strategies, such as real-time mobile alerts, also ensure passenger confidence.</a:t>
            </a:r>
          </a:p>
        </p:txBody>
      </p:sp>
      <p:pic>
        <p:nvPicPr>
          <p:cNvPr id="4" name="Picture 3">
            <a:extLst>
              <a:ext uri="{FF2B5EF4-FFF2-40B4-BE49-F238E27FC236}">
                <a16:creationId xmlns:a16="http://schemas.microsoft.com/office/drawing/2014/main" id="{14B9558B-FD9A-FD5A-0C1A-7A6E7047B772}"/>
              </a:ext>
            </a:extLst>
          </p:cNvPr>
          <p:cNvPicPr>
            <a:picLocks noChangeAspect="1"/>
          </p:cNvPicPr>
          <p:nvPr/>
        </p:nvPicPr>
        <p:blipFill>
          <a:blip r:embed="rId2"/>
          <a:stretch>
            <a:fillRect/>
          </a:stretch>
        </p:blipFill>
        <p:spPr>
          <a:xfrm>
            <a:off x="7268216" y="1809509"/>
            <a:ext cx="4197504" cy="2392335"/>
          </a:xfrm>
          <a:prstGeom prst="rect">
            <a:avLst/>
          </a:prstGeom>
        </p:spPr>
      </p:pic>
      <p:sp>
        <p:nvSpPr>
          <p:cNvPr id="7" name="object 3">
            <a:extLst>
              <a:ext uri="{FF2B5EF4-FFF2-40B4-BE49-F238E27FC236}">
                <a16:creationId xmlns:a16="http://schemas.microsoft.com/office/drawing/2014/main" id="{E902A48B-2B47-8A58-AE43-82EF9F6265A4}"/>
              </a:ext>
            </a:extLst>
          </p:cNvPr>
          <p:cNvSpPr txBox="1"/>
          <p:nvPr/>
        </p:nvSpPr>
        <p:spPr>
          <a:xfrm>
            <a:off x="7154252" y="4550067"/>
            <a:ext cx="4318612"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AGIL Integrated Transport Operations Centre</a:t>
            </a:r>
          </a:p>
        </p:txBody>
      </p:sp>
      <p:sp>
        <p:nvSpPr>
          <p:cNvPr id="3" name="object 3">
            <a:extLst>
              <a:ext uri="{FF2B5EF4-FFF2-40B4-BE49-F238E27FC236}">
                <a16:creationId xmlns:a16="http://schemas.microsoft.com/office/drawing/2014/main" id="{6F883836-B4CF-22B7-F861-6CAD7D739AE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Case Study: Rail Transit Disruption Management</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8270ACD3-75CB-5ABA-E558-240EFF34C7D3}"/>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Detailed Analysis of Successful Projects</a:t>
            </a:r>
            <a:endParaRPr sz="2400" b="1" spc="-13" dirty="0">
              <a:solidFill>
                <a:schemeClr val="bg1"/>
              </a:solidFill>
            </a:endParaRPr>
          </a:p>
        </p:txBody>
      </p:sp>
      <p:sp>
        <p:nvSpPr>
          <p:cNvPr id="2" name="Footer Placeholder 1">
            <a:extLst>
              <a:ext uri="{FF2B5EF4-FFF2-40B4-BE49-F238E27FC236}">
                <a16:creationId xmlns:a16="http://schemas.microsoft.com/office/drawing/2014/main" id="{EF9A81B3-DE2F-C748-E5FF-E5E41EFE6A78}"/>
              </a:ext>
            </a:extLst>
          </p:cNvPr>
          <p:cNvSpPr>
            <a:spLocks noGrp="1"/>
          </p:cNvSpPr>
          <p:nvPr>
            <p:ph type="ftr" sz="quarter" idx="5"/>
          </p:nvPr>
        </p:nvSpPr>
        <p:spPr/>
        <p:txBody>
          <a:bodyPr/>
          <a:lstStyle/>
          <a:p>
            <a:pPr marL="16328">
              <a:lnSpc>
                <a:spcPts val="1408"/>
              </a:lnSpc>
            </a:pPr>
            <a:r>
              <a:rPr lang="en-US"/>
              <a:t>Advanced Topics and Case Studies</a:t>
            </a:r>
            <a:endParaRPr lang="fr-FR" spc="-13" dirty="0"/>
          </a:p>
        </p:txBody>
      </p:sp>
    </p:spTree>
    <p:extLst>
      <p:ext uri="{BB962C8B-B14F-4D97-AF65-F5344CB8AC3E}">
        <p14:creationId xmlns:p14="http://schemas.microsoft.com/office/powerpoint/2010/main" val="3963259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C810-4D1C-DD43-1806-5BB7EEBA463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1752A95-4591-0B02-8A31-B3FA51FB501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5" name="object 3">
            <a:extLst>
              <a:ext uri="{FF2B5EF4-FFF2-40B4-BE49-F238E27FC236}">
                <a16:creationId xmlns:a16="http://schemas.microsoft.com/office/drawing/2014/main" id="{1562AE49-0F6D-369A-15AC-A6EC3D2AA8E8}"/>
              </a:ext>
            </a:extLst>
          </p:cNvPr>
          <p:cNvSpPr txBox="1"/>
          <p:nvPr/>
        </p:nvSpPr>
        <p:spPr>
          <a:xfrm>
            <a:off x="726279" y="1684588"/>
            <a:ext cx="5870463" cy="2871629"/>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Sweden’s bus network improvements in regions like </a:t>
            </a:r>
            <a:r>
              <a:rPr lang="en-US" sz="1600" dirty="0" err="1">
                <a:solidFill>
                  <a:sysClr val="windowText" lastClr="000000"/>
                </a:solidFill>
                <a:latin typeface="Arial"/>
                <a:cs typeface="Arial"/>
              </a:rPr>
              <a:t>Skåne</a:t>
            </a:r>
            <a:r>
              <a:rPr lang="en-US" sz="1600" dirty="0">
                <a:solidFill>
                  <a:sysClr val="windowText" lastClr="000000"/>
                </a:solidFill>
                <a:latin typeface="Arial"/>
                <a:cs typeface="Arial"/>
              </a:rPr>
              <a:t> and Västra </a:t>
            </a:r>
            <a:r>
              <a:rPr lang="en-US" sz="1600" dirty="0" err="1">
                <a:solidFill>
                  <a:sysClr val="windowText" lastClr="000000"/>
                </a:solidFill>
                <a:latin typeface="Arial"/>
                <a:cs typeface="Arial"/>
              </a:rPr>
              <a:t>Götaland</a:t>
            </a:r>
            <a:r>
              <a:rPr lang="en-US" sz="1600" dirty="0">
                <a:solidFill>
                  <a:sysClr val="windowText" lastClr="000000"/>
                </a:solidFill>
                <a:latin typeface="Arial"/>
                <a:cs typeface="Arial"/>
              </a:rPr>
              <a:t> resulted from long-term planning, frequency boosts, and dedicated corridors. </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Operator incentive contracts and public-private collaboration further accelerated ridership gains. Local engagement ensured changes met community needs.</a:t>
            </a:r>
          </a:p>
        </p:txBody>
      </p:sp>
      <p:pic>
        <p:nvPicPr>
          <p:cNvPr id="5122" name="Picture 2">
            <a:extLst>
              <a:ext uri="{FF2B5EF4-FFF2-40B4-BE49-F238E27FC236}">
                <a16:creationId xmlns:a16="http://schemas.microsoft.com/office/drawing/2014/main" id="{88BBB3CE-295E-E981-8B71-D92C034D4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5735" y="1884940"/>
            <a:ext cx="4210930" cy="333406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8B8C07D-1952-7E8F-2E32-8D8AC28DEB2D}"/>
              </a:ext>
            </a:extLst>
          </p:cNvPr>
          <p:cNvSpPr txBox="1"/>
          <p:nvPr/>
        </p:nvSpPr>
        <p:spPr>
          <a:xfrm>
            <a:off x="6865735" y="5429568"/>
            <a:ext cx="4031316"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Central Bus Lines in Stockholm</a:t>
            </a:r>
          </a:p>
        </p:txBody>
      </p:sp>
      <p:sp>
        <p:nvSpPr>
          <p:cNvPr id="4" name="object 3">
            <a:extLst>
              <a:ext uri="{FF2B5EF4-FFF2-40B4-BE49-F238E27FC236}">
                <a16:creationId xmlns:a16="http://schemas.microsoft.com/office/drawing/2014/main" id="{02A25C6A-D94D-93AB-9C9E-914452CCC5D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Case Study: Swedish Bus Ridership Growth</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B73CF1FA-9EF1-F333-E0E8-55722A6D195C}"/>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Detailed Analysis of Successful Projects</a:t>
            </a:r>
            <a:endParaRPr sz="2400" b="1" spc="-13" dirty="0">
              <a:solidFill>
                <a:schemeClr val="bg1"/>
              </a:solidFill>
            </a:endParaRPr>
          </a:p>
        </p:txBody>
      </p:sp>
      <p:sp>
        <p:nvSpPr>
          <p:cNvPr id="2" name="object 6">
            <a:extLst>
              <a:ext uri="{FF2B5EF4-FFF2-40B4-BE49-F238E27FC236}">
                <a16:creationId xmlns:a16="http://schemas.microsoft.com/office/drawing/2014/main" id="{C2F95B78-7A8E-AD52-EA8F-A23BEE8417C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FFA4234E-3A0F-6492-26D9-2A81EA7548B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193727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3" name="object 3">
            <a:extLst>
              <a:ext uri="{FF2B5EF4-FFF2-40B4-BE49-F238E27FC236}">
                <a16:creationId xmlns:a16="http://schemas.microsoft.com/office/drawing/2014/main" id="{4FDD56C6-1E8A-781F-90CD-FF88EB1D3212}"/>
              </a:ext>
            </a:extLst>
          </p:cNvPr>
          <p:cNvSpPr txBox="1"/>
          <p:nvPr/>
        </p:nvSpPr>
        <p:spPr>
          <a:xfrm>
            <a:off x="726281" y="1382652"/>
            <a:ext cx="5692295" cy="3635941"/>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MaaS</a:t>
            </a:r>
            <a:r>
              <a:rPr lang="en-US" sz="1600" dirty="0">
                <a:solidFill>
                  <a:sysClr val="windowText" lastClr="000000"/>
                </a:solidFill>
                <a:latin typeface="Arial"/>
                <a:cs typeface="Arial"/>
              </a:rPr>
              <a:t> integrates multiple travel modes into one seamless digital platform. Helsinki’s Whim app bundles metro, bus, bike, taxi, and rental services. </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The system aims to replace car ownership by offering convenient, flexible travel solutions.</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Barriers include interoperability of fare systems, data sharing, and commercial viability.</a:t>
            </a:r>
          </a:p>
        </p:txBody>
      </p:sp>
      <p:pic>
        <p:nvPicPr>
          <p:cNvPr id="7" name="Picture 6">
            <a:extLst>
              <a:ext uri="{FF2B5EF4-FFF2-40B4-BE49-F238E27FC236}">
                <a16:creationId xmlns:a16="http://schemas.microsoft.com/office/drawing/2014/main" id="{FE3CA8D4-A4B7-DB99-0AE5-D62BB2F5B52B}"/>
              </a:ext>
            </a:extLst>
          </p:cNvPr>
          <p:cNvPicPr>
            <a:picLocks noChangeAspect="1"/>
          </p:cNvPicPr>
          <p:nvPr/>
        </p:nvPicPr>
        <p:blipFill>
          <a:blip r:embed="rId2"/>
          <a:stretch>
            <a:fillRect/>
          </a:stretch>
        </p:blipFill>
        <p:spPr>
          <a:xfrm>
            <a:off x="6698652" y="1838010"/>
            <a:ext cx="4671749" cy="2503548"/>
          </a:xfrm>
          <a:prstGeom prst="rect">
            <a:avLst/>
          </a:prstGeom>
        </p:spPr>
      </p:pic>
      <p:sp>
        <p:nvSpPr>
          <p:cNvPr id="9" name="object 3">
            <a:extLst>
              <a:ext uri="{FF2B5EF4-FFF2-40B4-BE49-F238E27FC236}">
                <a16:creationId xmlns:a16="http://schemas.microsoft.com/office/drawing/2014/main" id="{EDE7F9A2-940E-49DE-1DF1-4AD6B9BE18A4}"/>
              </a:ext>
            </a:extLst>
          </p:cNvPr>
          <p:cNvSpPr txBox="1"/>
          <p:nvPr/>
        </p:nvSpPr>
        <p:spPr>
          <a:xfrm>
            <a:off x="7018868" y="4624672"/>
            <a:ext cx="4031316"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A screenshot of the Whim app's home screen, showcasing various transportation options integrated into a single platform from Helsinki</a:t>
            </a:r>
          </a:p>
        </p:txBody>
      </p:sp>
      <p:sp>
        <p:nvSpPr>
          <p:cNvPr id="4" name="object 3">
            <a:extLst>
              <a:ext uri="{FF2B5EF4-FFF2-40B4-BE49-F238E27FC236}">
                <a16:creationId xmlns:a16="http://schemas.microsoft.com/office/drawing/2014/main" id="{9E18C8A3-2736-A8F8-3502-4251C9735F6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2.4 Case Study: Incorporating Mobility-as-a-Service (</a:t>
            </a:r>
            <a:r>
              <a:rPr lang="en-US" b="1" dirty="0" err="1">
                <a:solidFill>
                  <a:schemeClr val="tx1"/>
                </a:solidFill>
              </a:rPr>
              <a:t>MaaS</a:t>
            </a:r>
            <a:r>
              <a:rPr lang="en-US" b="1" dirty="0">
                <a:solidFill>
                  <a:schemeClr val="tx1"/>
                </a:solidFill>
              </a:rPr>
              <a:t>)</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5CBA1711-D763-A72B-891F-62793851C4E2}"/>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Detailed Analysis of Successful Projects</a:t>
            </a:r>
            <a:endParaRPr sz="2400" b="1" spc="-13" dirty="0">
              <a:solidFill>
                <a:schemeClr val="bg1"/>
              </a:solidFill>
            </a:endParaRPr>
          </a:p>
        </p:txBody>
      </p:sp>
      <p:sp>
        <p:nvSpPr>
          <p:cNvPr id="2" name="object 6">
            <a:extLst>
              <a:ext uri="{FF2B5EF4-FFF2-40B4-BE49-F238E27FC236}">
                <a16:creationId xmlns:a16="http://schemas.microsoft.com/office/drawing/2014/main" id="{7FF79772-2138-CAFD-30F0-DCA1199D8DE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22AA164D-312E-C017-2684-272500ED055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4234440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E6F90-ABC5-B227-E677-8B451649856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FDB7D46-FD38-39B2-6738-203200605B3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3" name="object 3">
            <a:extLst>
              <a:ext uri="{FF2B5EF4-FFF2-40B4-BE49-F238E27FC236}">
                <a16:creationId xmlns:a16="http://schemas.microsoft.com/office/drawing/2014/main" id="{240FEE91-00DF-08A8-0E29-9CAB4816FBAE}"/>
              </a:ext>
            </a:extLst>
          </p:cNvPr>
          <p:cNvSpPr txBox="1"/>
          <p:nvPr/>
        </p:nvSpPr>
        <p:spPr>
          <a:xfrm>
            <a:off x="726281" y="1868548"/>
            <a:ext cx="4711133" cy="2871629"/>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Bus Rapid Transit systems with dedicated lanes, traffic signal priority, and all-door boarding have reduced travel time significantly. </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London, Bogotá, and Los Angeles have implemented these measures to improve service punctuality and attract new riders.	</a:t>
            </a:r>
          </a:p>
        </p:txBody>
      </p:sp>
      <p:pic>
        <p:nvPicPr>
          <p:cNvPr id="9" name="Picture 8" descr="A red bus on the street&#10;&#10;AI-generated content may be incorrect.">
            <a:extLst>
              <a:ext uri="{FF2B5EF4-FFF2-40B4-BE49-F238E27FC236}">
                <a16:creationId xmlns:a16="http://schemas.microsoft.com/office/drawing/2014/main" id="{8DEEBE6D-D261-2926-08A0-EF8A99441E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746619"/>
            <a:ext cx="5047143" cy="3364762"/>
          </a:xfrm>
          <a:prstGeom prst="rect">
            <a:avLst/>
          </a:prstGeom>
        </p:spPr>
      </p:pic>
      <p:sp>
        <p:nvSpPr>
          <p:cNvPr id="10" name="object 3">
            <a:extLst>
              <a:ext uri="{FF2B5EF4-FFF2-40B4-BE49-F238E27FC236}">
                <a16:creationId xmlns:a16="http://schemas.microsoft.com/office/drawing/2014/main" id="{60A45610-6DAD-938B-7749-59A88D814E72}"/>
              </a:ext>
            </a:extLst>
          </p:cNvPr>
          <p:cNvSpPr txBox="1"/>
          <p:nvPr/>
        </p:nvSpPr>
        <p:spPr>
          <a:xfrm>
            <a:off x="6096000" y="5354158"/>
            <a:ext cx="5047142"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Los Angeles Metro Rapid Bus on Wilshire Boulevard</a:t>
            </a:r>
          </a:p>
        </p:txBody>
      </p:sp>
      <p:sp>
        <p:nvSpPr>
          <p:cNvPr id="4" name="object 3">
            <a:extLst>
              <a:ext uri="{FF2B5EF4-FFF2-40B4-BE49-F238E27FC236}">
                <a16:creationId xmlns:a16="http://schemas.microsoft.com/office/drawing/2014/main" id="{B2C38C9D-E61A-E776-DFF1-F7F68CF38FA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2.5 On-Road Public Transport Priority</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AA072F22-EC82-7AFB-447E-62F54DAEC040}"/>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Detailed Analysis of Successful Projects</a:t>
            </a:r>
            <a:endParaRPr sz="2400" b="1" spc="-13" dirty="0">
              <a:solidFill>
                <a:schemeClr val="bg1"/>
              </a:solidFill>
            </a:endParaRPr>
          </a:p>
        </p:txBody>
      </p:sp>
      <p:sp>
        <p:nvSpPr>
          <p:cNvPr id="2" name="object 6">
            <a:extLst>
              <a:ext uri="{FF2B5EF4-FFF2-40B4-BE49-F238E27FC236}">
                <a16:creationId xmlns:a16="http://schemas.microsoft.com/office/drawing/2014/main" id="{29DCA5AE-84F1-FCC4-59DA-11951EE0BDF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7F722F75-6DB6-8A6F-36DA-B6EFA858707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106091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07566" y="1686838"/>
            <a:ext cx="7062450" cy="29767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ACES technologies (Autonomous, Connected, Electric, Shared) reshape how cities design and operate transport systems.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Autonomous shuttles support first/last mile solutions, electric buses reduce emissions, and shared mobility fills transit gaps.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Success requires clear regulatory frameworks, stakeholder collaboration, and inclusive design.</a:t>
            </a:r>
          </a:p>
        </p:txBody>
      </p:sp>
      <p:pic>
        <p:nvPicPr>
          <p:cNvPr id="8194" name="Picture 2">
            <a:extLst>
              <a:ext uri="{FF2B5EF4-FFF2-40B4-BE49-F238E27FC236}">
                <a16:creationId xmlns:a16="http://schemas.microsoft.com/office/drawing/2014/main" id="{0B9C75E0-EB29-FAFD-E9EC-FC58DDE918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4482" y="1942799"/>
            <a:ext cx="3424094" cy="257491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96C08B6-8AE2-0A9D-03AF-F16F570FD83D}"/>
              </a:ext>
            </a:extLst>
          </p:cNvPr>
          <p:cNvSpPr txBox="1"/>
          <p:nvPr/>
        </p:nvSpPr>
        <p:spPr>
          <a:xfrm>
            <a:off x="8034482" y="4890890"/>
            <a:ext cx="3424094" cy="7094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Zipcar Charging Station in San Francisco, California</a:t>
            </a:r>
          </a:p>
        </p:txBody>
      </p:sp>
      <p:sp>
        <p:nvSpPr>
          <p:cNvPr id="4" name="object 3">
            <a:extLst>
              <a:ext uri="{FF2B5EF4-FFF2-40B4-BE49-F238E27FC236}">
                <a16:creationId xmlns:a16="http://schemas.microsoft.com/office/drawing/2014/main" id="{79768DB8-77CF-3720-FC88-AFC4D75C32D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2.6 Insights from ACES Integration</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F5FBFF61-E692-93C2-1DEA-6324F94A6A29}"/>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Detailed Analysis of Successful Projects</a:t>
            </a:r>
            <a:endParaRPr sz="2400" b="1" spc="-13" dirty="0">
              <a:solidFill>
                <a:schemeClr val="bg1"/>
              </a:solidFill>
            </a:endParaRPr>
          </a:p>
        </p:txBody>
      </p:sp>
      <p:sp>
        <p:nvSpPr>
          <p:cNvPr id="2" name="object 6">
            <a:extLst>
              <a:ext uri="{FF2B5EF4-FFF2-40B4-BE49-F238E27FC236}">
                <a16:creationId xmlns:a16="http://schemas.microsoft.com/office/drawing/2014/main" id="{F02EBAD6-95BC-6024-9BDE-66E490C436B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B3CE2421-7CD8-D30C-76C1-A65EAF6A6C8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131714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US" sz="3200" b="1" dirty="0">
                <a:solidFill>
                  <a:schemeClr val="bg1"/>
                </a:solidFill>
              </a:rPr>
              <a:t>Lessons Learned</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AA064050-3024-1E41-CC1E-9571BAA0197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18746F2A-8B3D-27C0-2EDE-5FE77FE239F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740591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Lessons Learned</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718043" y="1477395"/>
            <a:ext cx="6205860" cy="483626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Effective transport research and implementation increasingly rely on a blend of disciplines. Engineering provides the backbone infrastructure, but successful systems are those shaped by contributions from urban planning, data analytics, behavioral science, economics, and governance. Cross-disciplinary teams are better at:</a:t>
            </a:r>
          </a:p>
          <a:p>
            <a:pPr marL="476250" lvl="2"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Understanding socio-economic impacts of transport decisions</a:t>
            </a:r>
          </a:p>
          <a:p>
            <a:pPr marL="476250" lvl="2"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Designing for equity and inclusiveness</a:t>
            </a:r>
          </a:p>
          <a:p>
            <a:pPr marL="476250" lvl="2"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Modeling real-world behavior and system interactions</a:t>
            </a:r>
          </a:p>
          <a:p>
            <a:pPr marL="190500" lvl="2" indent="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For example, congestion pricing in Stockholm succeeded due to economic modeling, traffic simulation, and public communication strategies led by a diverse team.</a:t>
            </a:r>
          </a:p>
        </p:txBody>
      </p:sp>
      <p:pic>
        <p:nvPicPr>
          <p:cNvPr id="10242" name="Picture 2">
            <a:extLst>
              <a:ext uri="{FF2B5EF4-FFF2-40B4-BE49-F238E27FC236}">
                <a16:creationId xmlns:a16="http://schemas.microsoft.com/office/drawing/2014/main" id="{B77F7178-0B76-AC10-E744-205D5D822BD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476"/>
          <a:stretch/>
        </p:blipFill>
        <p:spPr bwMode="auto">
          <a:xfrm>
            <a:off x="6923903" y="2155796"/>
            <a:ext cx="4612259" cy="254640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07AC658-85B2-4FEB-8BD9-D48EDC895AE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Interdisciplinary Integration for Complex Problems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3EEA71F-2ABB-58B3-9FD9-16B6DCA9B4B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23D534D9-31C8-F7DA-F6D7-6368AD1E94C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223619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4" name="object 3">
            <a:extLst>
              <a:ext uri="{FF2B5EF4-FFF2-40B4-BE49-F238E27FC236}">
                <a16:creationId xmlns:a16="http://schemas.microsoft.com/office/drawing/2014/main" id="{2EBFA6C9-B3D5-4800-C9CD-D73A37E841E7}"/>
              </a:ext>
            </a:extLst>
          </p:cNvPr>
          <p:cNvSpPr txBox="1"/>
          <p:nvPr/>
        </p:nvSpPr>
        <p:spPr>
          <a:xfrm>
            <a:off x="638040" y="1614975"/>
            <a:ext cx="7044334" cy="446693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Policy and governance shape the scope, speed, and sustainability of transport reforms. Projects with strong political support and clear governance structures show higher success rates. Key success factors include: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Multi-agency coordination and clear role allocation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Stable funding streams backed by legislation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Independent regulatory oversight</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For instance, London's establishment of Transport for London (TfL) as a unified body allowed for integrated planning, fare setting, and modal coordination. In contrast, fragmented governance often leads to duplicated efforts and underutilized resources.</a:t>
            </a:r>
          </a:p>
        </p:txBody>
      </p:sp>
      <p:pic>
        <p:nvPicPr>
          <p:cNvPr id="5" name="Picture 4" descr="A screenshot of a computer&#10;&#10;AI-generated content may be incorrect.">
            <a:extLst>
              <a:ext uri="{FF2B5EF4-FFF2-40B4-BE49-F238E27FC236}">
                <a16:creationId xmlns:a16="http://schemas.microsoft.com/office/drawing/2014/main" id="{BFC3A8EE-A430-4591-D8DD-61B749D2E3AA}"/>
              </a:ext>
            </a:extLst>
          </p:cNvPr>
          <p:cNvPicPr>
            <a:picLocks noChangeAspect="1"/>
          </p:cNvPicPr>
          <p:nvPr/>
        </p:nvPicPr>
        <p:blipFill>
          <a:blip r:embed="rId2" cstate="print">
            <a:extLst>
              <a:ext uri="{28A0092B-C50C-407E-A947-70E740481C1C}">
                <a14:useLocalDpi xmlns:a14="http://schemas.microsoft.com/office/drawing/2010/main" val="0"/>
              </a:ext>
            </a:extLst>
          </a:blip>
          <a:srcRect b="9114"/>
          <a:stretch/>
        </p:blipFill>
        <p:spPr>
          <a:xfrm>
            <a:off x="6545094" y="1633510"/>
            <a:ext cx="5646906" cy="4466938"/>
          </a:xfrm>
          <a:prstGeom prst="rect">
            <a:avLst/>
          </a:prstGeom>
        </p:spPr>
      </p:pic>
      <p:sp>
        <p:nvSpPr>
          <p:cNvPr id="3" name="object 3">
            <a:extLst>
              <a:ext uri="{FF2B5EF4-FFF2-40B4-BE49-F238E27FC236}">
                <a16:creationId xmlns:a16="http://schemas.microsoft.com/office/drawing/2014/main" id="{8AFC49E1-A218-EB0A-0CDC-3F128A6E7C7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Role of Policy and Governance in Transport Projects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57BC59D7-9C5E-A6E2-D45D-B90265F147B0}"/>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Lessons Learned</a:t>
            </a:r>
            <a:endParaRPr sz="2400" b="1" spc="-13" dirty="0">
              <a:solidFill>
                <a:schemeClr val="bg1"/>
              </a:solidFill>
            </a:endParaRPr>
          </a:p>
        </p:txBody>
      </p:sp>
      <p:sp>
        <p:nvSpPr>
          <p:cNvPr id="2" name="object 6">
            <a:extLst>
              <a:ext uri="{FF2B5EF4-FFF2-40B4-BE49-F238E27FC236}">
                <a16:creationId xmlns:a16="http://schemas.microsoft.com/office/drawing/2014/main" id="{16D632D3-4666-E692-E7D1-D8AA5F9BBBC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F176B103-E656-2FFA-95A5-227BA80495E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061888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726281" y="1489419"/>
            <a:ext cx="6525991"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Technology can transform public transport, but only when aligned with user needs. Successful systems incorporate smart tech like real-time tracking, contactless payments, and predictive analytics but always prioritize accessibility and usability.</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Best practices include: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Inclusive design principles for apps, stations, and signage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Continuous feedback loops through user engagement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Pilots and trials before full-scale deployment</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For example, Seoul’s metro integrates multilingual interfaces, color-coded maps, and mobile alerts to cater to tourists and locals alike.</a:t>
            </a:r>
          </a:p>
        </p:txBody>
      </p:sp>
      <p:pic>
        <p:nvPicPr>
          <p:cNvPr id="3" name="Picture 2" descr="A circular puzzle with different colored circles&#10;&#10;AI-generated content may be incorrect.">
            <a:extLst>
              <a:ext uri="{FF2B5EF4-FFF2-40B4-BE49-F238E27FC236}">
                <a16:creationId xmlns:a16="http://schemas.microsoft.com/office/drawing/2014/main" id="{2B920EDE-49C6-8302-F21A-258D1AE5111E}"/>
              </a:ext>
            </a:extLst>
          </p:cNvPr>
          <p:cNvPicPr>
            <a:picLocks noChangeAspect="1"/>
          </p:cNvPicPr>
          <p:nvPr/>
        </p:nvPicPr>
        <p:blipFill>
          <a:blip r:embed="rId2" cstate="print">
            <a:extLst>
              <a:ext uri="{28A0092B-C50C-407E-A947-70E740481C1C}">
                <a14:useLocalDpi xmlns:a14="http://schemas.microsoft.com/office/drawing/2010/main" val="0"/>
              </a:ext>
            </a:extLst>
          </a:blip>
          <a:srcRect b="6909"/>
          <a:stretch/>
        </p:blipFill>
        <p:spPr bwMode="auto">
          <a:xfrm>
            <a:off x="7015667" y="1897821"/>
            <a:ext cx="4591745" cy="3470760"/>
          </a:xfrm>
          <a:prstGeom prst="rect">
            <a:avLst/>
          </a:prstGeom>
          <a:noFill/>
          <a:ln>
            <a:noFill/>
          </a:ln>
        </p:spPr>
      </p:pic>
      <p:sp>
        <p:nvSpPr>
          <p:cNvPr id="4" name="object 3">
            <a:extLst>
              <a:ext uri="{FF2B5EF4-FFF2-40B4-BE49-F238E27FC236}">
                <a16:creationId xmlns:a16="http://schemas.microsoft.com/office/drawing/2014/main" id="{98B3D854-B278-CBE6-DD13-2879B1A752C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Technological Enablement and User-Centric Design</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47BE0DBA-2F9B-D963-4B84-018EAC314FCF}"/>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Lessons Learned</a:t>
            </a:r>
            <a:endParaRPr sz="2400" b="1" spc="-13" dirty="0">
              <a:solidFill>
                <a:schemeClr val="bg1"/>
              </a:solidFill>
            </a:endParaRPr>
          </a:p>
        </p:txBody>
      </p:sp>
      <p:sp>
        <p:nvSpPr>
          <p:cNvPr id="2" name="object 6">
            <a:extLst>
              <a:ext uri="{FF2B5EF4-FFF2-40B4-BE49-F238E27FC236}">
                <a16:creationId xmlns:a16="http://schemas.microsoft.com/office/drawing/2014/main" id="{EE624C01-AB5C-172C-98B8-5D19124E023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40C6998D-03BC-B1A6-08FE-9AEAF87A77E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2889040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8B052-208E-9C45-DE34-01CF84B1605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45CF51-5D17-9533-8201-603AF068FA0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F756A832-B6E3-258C-3D45-BF630FD26EB2}"/>
              </a:ext>
            </a:extLst>
          </p:cNvPr>
          <p:cNvSpPr txBox="1"/>
          <p:nvPr/>
        </p:nvSpPr>
        <p:spPr>
          <a:xfrm>
            <a:off x="639784" y="1464571"/>
            <a:ext cx="6050075" cy="484909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No transport system is immune to disruptions—technical faults, strikes, accidents, or natural disasters. Learning from past failures allows systems to embed resilience and recover quickly. Successful strategies include: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Predefined disruption protocols and backup plans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Real-time passenger communication (alerts, apps, station displays)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Training frontline staff in emergency scenarios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Case examples: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New York’s MTA uses real-time social media alerts and alternative routing via apps.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Hong Kong MTR prioritizes post-disruption transparency and public engagement.</a:t>
            </a:r>
          </a:p>
        </p:txBody>
      </p:sp>
      <p:pic>
        <p:nvPicPr>
          <p:cNvPr id="3" name="Picture 2" descr="A screen shot of a gear&#10;&#10;AI-generated content may be incorrect.">
            <a:extLst>
              <a:ext uri="{FF2B5EF4-FFF2-40B4-BE49-F238E27FC236}">
                <a16:creationId xmlns:a16="http://schemas.microsoft.com/office/drawing/2014/main" id="{80391F6C-61B6-478B-690C-5350FF4048FF}"/>
              </a:ext>
            </a:extLst>
          </p:cNvPr>
          <p:cNvPicPr>
            <a:picLocks noChangeAspect="1"/>
          </p:cNvPicPr>
          <p:nvPr/>
        </p:nvPicPr>
        <p:blipFill>
          <a:blip r:embed="rId2" cstate="print">
            <a:extLst>
              <a:ext uri="{28A0092B-C50C-407E-A947-70E740481C1C}">
                <a14:useLocalDpi xmlns:a14="http://schemas.microsoft.com/office/drawing/2010/main" val="0"/>
              </a:ext>
            </a:extLst>
          </a:blip>
          <a:srcRect t="18668" b="7689"/>
          <a:stretch/>
        </p:blipFill>
        <p:spPr bwMode="auto">
          <a:xfrm>
            <a:off x="6418576" y="2089055"/>
            <a:ext cx="5369719" cy="3024155"/>
          </a:xfrm>
          <a:prstGeom prst="rect">
            <a:avLst/>
          </a:prstGeom>
          <a:noFill/>
          <a:ln>
            <a:noFill/>
          </a:ln>
        </p:spPr>
      </p:pic>
      <p:sp>
        <p:nvSpPr>
          <p:cNvPr id="4" name="object 3">
            <a:extLst>
              <a:ext uri="{FF2B5EF4-FFF2-40B4-BE49-F238E27FC236}">
                <a16:creationId xmlns:a16="http://schemas.microsoft.com/office/drawing/2014/main" id="{073E99DD-9EF4-116B-8CFA-08C6DE43033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3.4 Failures and Fixes: Managing Disruption and Service Reliability</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328A64BD-2895-AE40-CF3C-3E171C26B685}"/>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Lessons Learned</a:t>
            </a:r>
            <a:endParaRPr sz="2400" b="1" spc="-13" dirty="0">
              <a:solidFill>
                <a:schemeClr val="bg1"/>
              </a:solidFill>
            </a:endParaRPr>
          </a:p>
        </p:txBody>
      </p:sp>
      <p:sp>
        <p:nvSpPr>
          <p:cNvPr id="2" name="object 6">
            <a:extLst>
              <a:ext uri="{FF2B5EF4-FFF2-40B4-BE49-F238E27FC236}">
                <a16:creationId xmlns:a16="http://schemas.microsoft.com/office/drawing/2014/main" id="{A4E75AF8-F002-0EA3-A30B-CE8763B0936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A939F154-F13D-C1F4-C9F8-D05F62C0F1D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135648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A2B25-01C4-4C1B-F594-04BA3C28F1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22F9C45-841D-B369-7AA3-9181AB1CAEC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E6F911EA-30B9-01ED-0A0C-80038E0AB47B}"/>
              </a:ext>
            </a:extLst>
          </p:cNvPr>
          <p:cNvSpPr txBox="1"/>
          <p:nvPr/>
        </p:nvSpPr>
        <p:spPr>
          <a:xfrm>
            <a:off x="726281" y="1365680"/>
            <a:ext cx="6050075"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Cross-national comparison highlights that context matters, but successful projects share common foundations: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Participatory planning with communities leads to higher adoption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Phased rollouts and pilots reduce implementation risks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Data collection and monitoring help iterate and improve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Transparency fosters public trust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Alignment with broader urban policies (housing, climate, economy) increases systemic impact</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For example, Vienna's integrated land-use and transit planning model has been adopted globally due to its long-term, citizen-oriented framework.</a:t>
            </a:r>
          </a:p>
        </p:txBody>
      </p:sp>
      <p:pic>
        <p:nvPicPr>
          <p:cNvPr id="3" name="Picture 2" descr="A group of keys on a ring&#10;&#10;AI-generated content may be incorrect.">
            <a:extLst>
              <a:ext uri="{FF2B5EF4-FFF2-40B4-BE49-F238E27FC236}">
                <a16:creationId xmlns:a16="http://schemas.microsoft.com/office/drawing/2014/main" id="{4F36F4C2-D84C-82CD-AECC-8F07C14257C7}"/>
              </a:ext>
            </a:extLst>
          </p:cNvPr>
          <p:cNvPicPr>
            <a:picLocks noChangeAspect="1"/>
          </p:cNvPicPr>
          <p:nvPr/>
        </p:nvPicPr>
        <p:blipFill>
          <a:blip r:embed="rId2" cstate="print">
            <a:extLst>
              <a:ext uri="{28A0092B-C50C-407E-A947-70E740481C1C}">
                <a14:useLocalDpi xmlns:a14="http://schemas.microsoft.com/office/drawing/2010/main" val="0"/>
              </a:ext>
            </a:extLst>
          </a:blip>
          <a:srcRect b="6220"/>
          <a:stretch/>
        </p:blipFill>
        <p:spPr bwMode="auto">
          <a:xfrm>
            <a:off x="6954271" y="1365680"/>
            <a:ext cx="4504305" cy="4126640"/>
          </a:xfrm>
          <a:prstGeom prst="rect">
            <a:avLst/>
          </a:prstGeom>
          <a:noFill/>
          <a:ln>
            <a:noFill/>
          </a:ln>
        </p:spPr>
      </p:pic>
      <p:sp>
        <p:nvSpPr>
          <p:cNvPr id="4" name="object 3">
            <a:extLst>
              <a:ext uri="{FF2B5EF4-FFF2-40B4-BE49-F238E27FC236}">
                <a16:creationId xmlns:a16="http://schemas.microsoft.com/office/drawing/2014/main" id="{8B373ADD-E997-45ED-E922-A47ECE62E37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3.5 Key Takeaways from International Experience</a:t>
            </a:r>
            <a:endParaRPr lang="en-GB" b="1" dirty="0">
              <a:solidFill>
                <a:schemeClr val="tx1"/>
              </a:solidFill>
              <a:latin typeface="Arial"/>
              <a:cs typeface="Arial"/>
            </a:endParaRPr>
          </a:p>
        </p:txBody>
      </p:sp>
      <p:sp>
        <p:nvSpPr>
          <p:cNvPr id="13" name="object 2">
            <a:extLst>
              <a:ext uri="{FF2B5EF4-FFF2-40B4-BE49-F238E27FC236}">
                <a16:creationId xmlns:a16="http://schemas.microsoft.com/office/drawing/2014/main" id="{9601DD2E-95A5-9C5A-35D3-D940C863C884}"/>
              </a:ext>
            </a:extLst>
          </p:cNvPr>
          <p:cNvSpPr txBox="1">
            <a:spLocks noGrp="1"/>
          </p:cNvSpPr>
          <p:nvPr>
            <p:ph type="title"/>
          </p:nvPr>
        </p:nvSpPr>
        <p:spPr>
          <a:xfrm>
            <a:off x="726281" y="412869"/>
            <a:ext cx="69971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Lessons Learned</a:t>
            </a:r>
            <a:endParaRPr sz="2400" b="1" spc="-13" dirty="0">
              <a:solidFill>
                <a:schemeClr val="bg1"/>
              </a:solidFill>
            </a:endParaRPr>
          </a:p>
        </p:txBody>
      </p:sp>
      <p:sp>
        <p:nvSpPr>
          <p:cNvPr id="2" name="object 6">
            <a:extLst>
              <a:ext uri="{FF2B5EF4-FFF2-40B4-BE49-F238E27FC236}">
                <a16:creationId xmlns:a16="http://schemas.microsoft.com/office/drawing/2014/main" id="{E9341B03-8023-F515-7914-B5653B9B21C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0C045E0E-3B95-CB8E-447B-2EA9687DCCB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1216808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a:t>
            </a:r>
          </a:p>
          <a:p>
            <a:pPr algn="ctr"/>
            <a:r>
              <a:rPr lang="en-US" sz="3200" b="1" dirty="0">
                <a:solidFill>
                  <a:schemeClr val="bg1"/>
                </a:solidFill>
              </a:rPr>
              <a:t>Best Practices in Transport Research &amp; Implementation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C953C145-4E81-FFAB-69B7-97B2E09E040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25C24460-4D1F-295F-D445-E24DCFD62FF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105592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79" y="412869"/>
            <a:ext cx="826943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Best Practices in Transport Research &amp; Implementation</a:t>
            </a: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5" name="object 3">
            <a:extLst>
              <a:ext uri="{FF2B5EF4-FFF2-40B4-BE49-F238E27FC236}">
                <a16:creationId xmlns:a16="http://schemas.microsoft.com/office/drawing/2014/main" id="{CE7F94DB-7157-F4C5-3805-E2052B385B7C}"/>
              </a:ext>
            </a:extLst>
          </p:cNvPr>
          <p:cNvSpPr txBox="1"/>
          <p:nvPr/>
        </p:nvSpPr>
        <p:spPr>
          <a:xfrm>
            <a:off x="726280" y="1618334"/>
            <a:ext cx="10573091"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Design thinking emphasizes empathy, ideation, prototyping, and testing with the end user in mind. In transport, co-creation involves stakeholders—commuters, operators, people with disabilities, local businesses—in the design process.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Best practices include: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Conducting workshops and focus groups during early planning phases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Rapid prototyping of station layouts and interfaces for user testing</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Including feedback loops post-deployment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London's Underground redesigns signage through public trials.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Vienna uses participatory budgeting to allocate funds to community-prioritized transit improvements.</a:t>
            </a:r>
          </a:p>
        </p:txBody>
      </p:sp>
      <p:sp>
        <p:nvSpPr>
          <p:cNvPr id="3" name="object 3">
            <a:extLst>
              <a:ext uri="{FF2B5EF4-FFF2-40B4-BE49-F238E27FC236}">
                <a16:creationId xmlns:a16="http://schemas.microsoft.com/office/drawing/2014/main" id="{6B521FB9-0CA0-F61F-5DAF-373C0DC84A9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Design Thinking and Co-Creation with Users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C5EE9B5A-4DF8-E37A-C65F-803C38482FF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AB9603D5-89E1-2E60-7A31-1A29EC06735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2917985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7D04-F2A9-45CB-8454-A3C887BCAB9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374BCB-C14C-9D3F-289D-F8C027F723F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3" name="object 3">
            <a:extLst>
              <a:ext uri="{FF2B5EF4-FFF2-40B4-BE49-F238E27FC236}">
                <a16:creationId xmlns:a16="http://schemas.microsoft.com/office/drawing/2014/main" id="{268BFE6C-946C-72F0-568F-E7AB8461928F}"/>
              </a:ext>
            </a:extLst>
          </p:cNvPr>
          <p:cNvSpPr txBox="1"/>
          <p:nvPr/>
        </p:nvSpPr>
        <p:spPr>
          <a:xfrm>
            <a:off x="733424" y="1521770"/>
            <a:ext cx="7144974"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systems generate vast amounts of data—ridership, traffic flows, vehicle health. When analyzed correctly, this data improves planning, operations, and transparency.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Applications include: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Predictive maintenance for buses and trains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Dynamic route optimization and traffic signal control</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Monitoring fare evasion or underutilized routes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Case Studies: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Amsterdam’s smart mobility dashboards optimize tram frequency.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Seoul uses mobile ticketing and GPS data for real-time bus scheduling.</a:t>
            </a:r>
          </a:p>
        </p:txBody>
      </p:sp>
      <p:pic>
        <p:nvPicPr>
          <p:cNvPr id="12290" name="Picture 2">
            <a:extLst>
              <a:ext uri="{FF2B5EF4-FFF2-40B4-BE49-F238E27FC236}">
                <a16:creationId xmlns:a16="http://schemas.microsoft.com/office/drawing/2014/main" id="{D155673D-748C-BC2B-4B49-CDEAE961171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702"/>
          <a:stretch/>
        </p:blipFill>
        <p:spPr bwMode="auto">
          <a:xfrm>
            <a:off x="7698259" y="2232897"/>
            <a:ext cx="4032166" cy="3485153"/>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2B6361D3-50A4-BC0C-8A16-46959007B99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Data-Driven Decision Making</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710589DC-FE38-2B74-0976-5EF64085B70F}"/>
              </a:ext>
            </a:extLst>
          </p:cNvPr>
          <p:cNvSpPr txBox="1">
            <a:spLocks noGrp="1"/>
          </p:cNvSpPr>
          <p:nvPr>
            <p:ph type="title"/>
          </p:nvPr>
        </p:nvSpPr>
        <p:spPr>
          <a:xfrm>
            <a:off x="726279" y="412869"/>
            <a:ext cx="826943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Best Practices in Transport Research &amp; Implementation</a:t>
            </a:r>
          </a:p>
        </p:txBody>
      </p:sp>
      <p:sp>
        <p:nvSpPr>
          <p:cNvPr id="2" name="object 6">
            <a:extLst>
              <a:ext uri="{FF2B5EF4-FFF2-40B4-BE49-F238E27FC236}">
                <a16:creationId xmlns:a16="http://schemas.microsoft.com/office/drawing/2014/main" id="{FCD31A66-2E35-77B5-4698-818639D5526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BE8B83D6-7715-BAEA-79D3-A9C5E0A179D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1946222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3" name="object 3">
            <a:extLst>
              <a:ext uri="{FF2B5EF4-FFF2-40B4-BE49-F238E27FC236}">
                <a16:creationId xmlns:a16="http://schemas.microsoft.com/office/drawing/2014/main" id="{7FFF379D-EFED-386C-8F6C-734EA00BCCE7}"/>
              </a:ext>
            </a:extLst>
          </p:cNvPr>
          <p:cNvSpPr txBox="1"/>
          <p:nvPr/>
        </p:nvSpPr>
        <p:spPr>
          <a:xfrm>
            <a:off x="726282" y="1638002"/>
            <a:ext cx="7466249" cy="450541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systems must adapt to climate change, pandemics, and unexpected shocks. Embedding resilience in project design ensures service continuity under stress.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Key strategies: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Modular infrastructure allowing phased expansion or quick reconfiguration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Emergency protocols for rerouting, crowd control, and communications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Scenario-based simulations to test robustness under varied futures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Tokyo’s rail network uses real-time earthquake sensors to halt operations safely and resume quickly.</a:t>
            </a:r>
          </a:p>
        </p:txBody>
      </p:sp>
      <p:pic>
        <p:nvPicPr>
          <p:cNvPr id="13314" name="Picture 2">
            <a:extLst>
              <a:ext uri="{FF2B5EF4-FFF2-40B4-BE49-F238E27FC236}">
                <a16:creationId xmlns:a16="http://schemas.microsoft.com/office/drawing/2014/main" id="{4B14A71F-45DA-DF79-8D51-3973A48D767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38"/>
          <a:stretch/>
        </p:blipFill>
        <p:spPr bwMode="auto">
          <a:xfrm>
            <a:off x="7364186" y="1737439"/>
            <a:ext cx="4676862" cy="3383121"/>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9FD0AEC9-4AE8-87EC-9027-8BAD513D687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Planning for Resilience and Flexibility</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47F641AF-D71E-670A-5571-81661A011480}"/>
              </a:ext>
            </a:extLst>
          </p:cNvPr>
          <p:cNvSpPr txBox="1">
            <a:spLocks noGrp="1"/>
          </p:cNvSpPr>
          <p:nvPr>
            <p:ph type="title"/>
          </p:nvPr>
        </p:nvSpPr>
        <p:spPr>
          <a:xfrm>
            <a:off x="726279" y="412869"/>
            <a:ext cx="826943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Best Practices in Transport Research &amp; Implementation</a:t>
            </a:r>
          </a:p>
        </p:txBody>
      </p:sp>
      <p:sp>
        <p:nvSpPr>
          <p:cNvPr id="2" name="object 6">
            <a:extLst>
              <a:ext uri="{FF2B5EF4-FFF2-40B4-BE49-F238E27FC236}">
                <a16:creationId xmlns:a16="http://schemas.microsoft.com/office/drawing/2014/main" id="{45DC902D-A099-876C-4929-97B5D56D48A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DBEE6D11-91E5-6A97-5C09-2D17952A754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754629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8248D-9C2B-BE00-9243-9E3DAC9BE14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C38003D-470C-8AC3-2307-EFAB11DD7F3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3" name="object 3">
            <a:extLst>
              <a:ext uri="{FF2B5EF4-FFF2-40B4-BE49-F238E27FC236}">
                <a16:creationId xmlns:a16="http://schemas.microsoft.com/office/drawing/2014/main" id="{10D8FC39-454C-F114-1063-B55A249860FF}"/>
              </a:ext>
            </a:extLst>
          </p:cNvPr>
          <p:cNvSpPr txBox="1"/>
          <p:nvPr/>
        </p:nvSpPr>
        <p:spPr>
          <a:xfrm>
            <a:off x="726282" y="1701326"/>
            <a:ext cx="7330323" cy="450541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Long-term transport sustainability depends on integrated planning and diversified funding models.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Approaches include: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Combining farebox revenue with land value capture (e.g., taxes on real estate benefiting from improved transit)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Aligning urban transport with housing, environment, and health sectors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Multi-stakeholder governance bodies coordinating investment and priorities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Hong Kong’s MTR Corporation funds metro expansion through real estate development at station sites.</a:t>
            </a:r>
          </a:p>
        </p:txBody>
      </p:sp>
      <p:pic>
        <p:nvPicPr>
          <p:cNvPr id="5" name="Picture 4" descr="A diagram of a company's strategy&#10;&#10;AI-generated content may be incorrect.">
            <a:extLst>
              <a:ext uri="{FF2B5EF4-FFF2-40B4-BE49-F238E27FC236}">
                <a16:creationId xmlns:a16="http://schemas.microsoft.com/office/drawing/2014/main" id="{233E1E59-5807-2D4A-793E-46738F2F2979}"/>
              </a:ext>
            </a:extLst>
          </p:cNvPr>
          <p:cNvPicPr>
            <a:picLocks noChangeAspect="1"/>
          </p:cNvPicPr>
          <p:nvPr/>
        </p:nvPicPr>
        <p:blipFill>
          <a:blip r:embed="rId2" cstate="print">
            <a:extLst>
              <a:ext uri="{28A0092B-C50C-407E-A947-70E740481C1C}">
                <a14:useLocalDpi xmlns:a14="http://schemas.microsoft.com/office/drawing/2010/main" val="0"/>
              </a:ext>
            </a:extLst>
          </a:blip>
          <a:srcRect b="6020"/>
          <a:stretch/>
        </p:blipFill>
        <p:spPr>
          <a:xfrm>
            <a:off x="8267750" y="2331521"/>
            <a:ext cx="3013969" cy="2738103"/>
          </a:xfrm>
          <a:prstGeom prst="rect">
            <a:avLst/>
          </a:prstGeom>
        </p:spPr>
      </p:pic>
      <p:sp>
        <p:nvSpPr>
          <p:cNvPr id="4" name="object 3">
            <a:extLst>
              <a:ext uri="{FF2B5EF4-FFF2-40B4-BE49-F238E27FC236}">
                <a16:creationId xmlns:a16="http://schemas.microsoft.com/office/drawing/2014/main" id="{F63C96A4-21C1-0639-5573-45C5C53C081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4.4 Integrated Approaches to Governance and Funding</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2440D24B-95C4-BE81-8821-0B26DEAEA511}"/>
              </a:ext>
            </a:extLst>
          </p:cNvPr>
          <p:cNvSpPr txBox="1">
            <a:spLocks noGrp="1"/>
          </p:cNvSpPr>
          <p:nvPr>
            <p:ph type="title"/>
          </p:nvPr>
        </p:nvSpPr>
        <p:spPr>
          <a:xfrm>
            <a:off x="726279" y="412869"/>
            <a:ext cx="826943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Best Practices in Transport Research &amp; Implementation</a:t>
            </a:r>
          </a:p>
        </p:txBody>
      </p:sp>
      <p:sp>
        <p:nvSpPr>
          <p:cNvPr id="2" name="object 6">
            <a:extLst>
              <a:ext uri="{FF2B5EF4-FFF2-40B4-BE49-F238E27FC236}">
                <a16:creationId xmlns:a16="http://schemas.microsoft.com/office/drawing/2014/main" id="{DBC77962-0B26-4DE1-121E-E7673470592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7406EF06-647B-F27C-D65E-D29626F9B98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1454392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3A37D-5014-A8FA-FF59-D40D2200E50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96B17A2-12DD-9B4A-EF8F-441719DEDE1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3" name="object 3">
            <a:extLst>
              <a:ext uri="{FF2B5EF4-FFF2-40B4-BE49-F238E27FC236}">
                <a16:creationId xmlns:a16="http://schemas.microsoft.com/office/drawing/2014/main" id="{B880CF63-1481-610A-567F-2C1DF498BEA4}"/>
              </a:ext>
            </a:extLst>
          </p:cNvPr>
          <p:cNvSpPr txBox="1"/>
          <p:nvPr/>
        </p:nvSpPr>
        <p:spPr>
          <a:xfrm>
            <a:off x="726281" y="1790563"/>
            <a:ext cx="10732294" cy="3591826"/>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projects are traditionally evaluated on capital cost and ridership. However, measuring Total Social Cost (TSC) includes a broader range of indicators: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Emissions and environmental impact</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Social equity and accessibility</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Land use efficiency</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Health and well-being benefits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Tools like Multi-Criteria Analysis (MCA) and cost-benefit frameworks can better capture these elements. This leads to more equitable and sustainable investment decisions.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a:t>
            </a:r>
          </a:p>
          <a:p>
            <a:pPr marL="476250"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Copenhagen evaluates cycling infrastructure based on health savings, travel time, and reduced emissions—not just bike counts.</a:t>
            </a:r>
          </a:p>
        </p:txBody>
      </p:sp>
      <p:sp>
        <p:nvSpPr>
          <p:cNvPr id="4" name="object 3">
            <a:extLst>
              <a:ext uri="{FF2B5EF4-FFF2-40B4-BE49-F238E27FC236}">
                <a16:creationId xmlns:a16="http://schemas.microsoft.com/office/drawing/2014/main" id="{071D9B80-D0AC-369B-6317-D879AAA6AFB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4.5 Measuring Total Social Cost (TSC) and Long-Term Impact</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C8FFA314-D962-403B-7C95-945C59EAC87C}"/>
              </a:ext>
            </a:extLst>
          </p:cNvPr>
          <p:cNvSpPr txBox="1">
            <a:spLocks noGrp="1"/>
          </p:cNvSpPr>
          <p:nvPr>
            <p:ph type="title"/>
          </p:nvPr>
        </p:nvSpPr>
        <p:spPr>
          <a:xfrm>
            <a:off x="726279" y="412869"/>
            <a:ext cx="826943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Best Practices in Transport Research &amp; Implementation</a:t>
            </a:r>
          </a:p>
        </p:txBody>
      </p:sp>
      <p:sp>
        <p:nvSpPr>
          <p:cNvPr id="2" name="object 6">
            <a:extLst>
              <a:ext uri="{FF2B5EF4-FFF2-40B4-BE49-F238E27FC236}">
                <a16:creationId xmlns:a16="http://schemas.microsoft.com/office/drawing/2014/main" id="{129BEB6A-A4D2-887C-A238-573DE55F6A9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99C769AC-6A44-0031-AC9A-F15B95BA4C2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621702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a:t>
            </a:r>
          </a:p>
          <a:p>
            <a:pPr algn="ctr"/>
            <a:r>
              <a:rPr lang="en-US" sz="3200" b="1" dirty="0">
                <a:solidFill>
                  <a:schemeClr val="bg1"/>
                </a:solidFill>
              </a:rPr>
              <a:t>Discussion and Final Remarks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731A3E3A-0324-AF2E-043A-E7D0BF6695A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A527FD1C-CE01-C7F0-26EE-E0B0D7CBDAB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203456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0" y="412869"/>
            <a:ext cx="606993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and Final Remarks</a:t>
            </a:r>
            <a:endParaRPr sz="24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US"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798CEEC8-46C8-0190-CCC7-68A75B95F92B}"/>
              </a:ext>
            </a:extLst>
          </p:cNvPr>
          <p:cNvSpPr txBox="1"/>
          <p:nvPr/>
        </p:nvSpPr>
        <p:spPr>
          <a:xfrm>
            <a:off x="591086" y="1560210"/>
            <a:ext cx="10867490" cy="186879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Q1: Which of these case studies could be implemented in your local context?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Q2: What barriers technical or political would you anticipate?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Q3: Can technology alone solve mobility challenges?</a:t>
            </a:r>
          </a:p>
        </p:txBody>
      </p:sp>
      <p:sp>
        <p:nvSpPr>
          <p:cNvPr id="3" name="object 3">
            <a:extLst>
              <a:ext uri="{FF2B5EF4-FFF2-40B4-BE49-F238E27FC236}">
                <a16:creationId xmlns:a16="http://schemas.microsoft.com/office/drawing/2014/main" id="{47D0F3FD-5FFC-2A34-08CE-5FBB530F9DA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Vehicle Technology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639A6F5C-B3CA-C8AB-F15D-F44BD4E31A4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94344FAE-B7DC-4876-85D3-FB2C4FDD9CA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783732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35025"/>
            <a:ext cx="6246947"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Lecture 24: Case Studies in Transport Research</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843984917"/>
              </p:ext>
            </p:extLst>
          </p:nvPr>
        </p:nvGraphicFramePr>
        <p:xfrm>
          <a:off x="763501" y="913752"/>
          <a:ext cx="5476603" cy="4728284"/>
        </p:xfrm>
        <a:graphic>
          <a:graphicData uri="http://schemas.openxmlformats.org/drawingml/2006/table">
            <a:tbl>
              <a:tblPr firstRow="1" bandRow="1">
                <a:tableStyleId>{5940675A-B579-460E-94D1-54222C63F5DA}</a:tableStyleId>
              </a:tblPr>
              <a:tblGrid>
                <a:gridCol w="4647960">
                  <a:extLst>
                    <a:ext uri="{9D8B030D-6E8A-4147-A177-3AD203B41FA5}">
                      <a16:colId xmlns:a16="http://schemas.microsoft.com/office/drawing/2014/main" val="3157834447"/>
                    </a:ext>
                  </a:extLst>
                </a:gridCol>
                <a:gridCol w="828643">
                  <a:extLst>
                    <a:ext uri="{9D8B030D-6E8A-4147-A177-3AD203B41FA5}">
                      <a16:colId xmlns:a16="http://schemas.microsoft.com/office/drawing/2014/main" val="3568564237"/>
                    </a:ext>
                  </a:extLst>
                </a:gridCol>
              </a:tblGrid>
              <a:tr h="298349">
                <a:tc>
                  <a:txBody>
                    <a:bodyPr/>
                    <a:lstStyle/>
                    <a:p>
                      <a:r>
                        <a:rPr lang="en-GB" sz="1600" b="1" dirty="0">
                          <a:solidFill>
                            <a:sysClr val="windowText" lastClr="000000"/>
                          </a:solidFill>
                          <a:latin typeface="Arial"/>
                          <a:cs typeface="Arial"/>
                        </a:rPr>
                        <a:t>1. Introduction</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7633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Importance of Transport Research</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121568">
                <a:tc>
                  <a:txBody>
                    <a:bodyPr/>
                    <a:lstStyle/>
                    <a:p>
                      <a:r>
                        <a:rPr lang="en-US" sz="1400" spc="64" dirty="0">
                          <a:solidFill>
                            <a:sysClr val="windowText" lastClr="000000"/>
                          </a:solidFill>
                          <a:latin typeface="Arial"/>
                          <a:cs typeface="Arial"/>
                        </a:rPr>
                        <a:t> 1.2 Objectives of This Lecture</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461084">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Relevance to Engineering Practice</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7633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98349">
                <a:tc>
                  <a:txBody>
                    <a:bodyPr/>
                    <a:lstStyle/>
                    <a:p>
                      <a:r>
                        <a:rPr lang="en-GB" sz="1600" b="1" dirty="0">
                          <a:solidFill>
                            <a:sysClr val="windowText" lastClr="000000"/>
                          </a:solidFill>
                          <a:latin typeface="Arial"/>
                          <a:cs typeface="Arial"/>
                        </a:rPr>
                        <a:t>2. </a:t>
                      </a:r>
                      <a:r>
                        <a:rPr lang="en-US" sz="1600" b="1" dirty="0">
                          <a:solidFill>
                            <a:sysClr val="windowText" lastClr="000000"/>
                          </a:solidFill>
                          <a:latin typeface="Arial"/>
                          <a:cs typeface="Arial"/>
                        </a:rPr>
                        <a:t>Detailed Analysis of Successful Projects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5</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633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Case Study: Revenue Protection Reforms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7633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a:t>
                      </a:r>
                      <a:r>
                        <a:rPr lang="en-US" sz="1400" spc="64" dirty="0">
                          <a:solidFill>
                            <a:sysClr val="windowText" lastClr="000000"/>
                          </a:solidFill>
                          <a:latin typeface="Arial"/>
                          <a:cs typeface="Arial"/>
                        </a:rPr>
                        <a:t>Case Study: Rail Transit Disruption Management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25471">
                <a:tc>
                  <a:txBody>
                    <a:bodyPr/>
                    <a:lstStyle/>
                    <a:p>
                      <a:r>
                        <a:rPr lang="en-GB"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Case Study: Swedish Bus Ridership Growth</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25471">
                <a:tc>
                  <a:txBody>
                    <a:bodyPr/>
                    <a:lstStyle/>
                    <a:p>
                      <a:r>
                        <a:rPr lang="en-GB" dirty="0"/>
                        <a:t> </a:t>
                      </a:r>
                      <a:r>
                        <a:rPr lang="en-GB" sz="1400" spc="64" dirty="0">
                          <a:solidFill>
                            <a:sysClr val="windowText" lastClr="000000"/>
                          </a:solidFill>
                          <a:latin typeface="Arial"/>
                          <a:cs typeface="Arial"/>
                        </a:rPr>
                        <a:t>2.4 </a:t>
                      </a:r>
                      <a:r>
                        <a:rPr lang="en-US" sz="1400" spc="64" dirty="0">
                          <a:solidFill>
                            <a:sysClr val="windowText" lastClr="000000"/>
                          </a:solidFill>
                          <a:latin typeface="Arial"/>
                          <a:cs typeface="Arial"/>
                        </a:rPr>
                        <a:t>Case Study: Incorporating Mobility-as-a-Service (</a:t>
                      </a:r>
                      <a:r>
                        <a:rPr lang="en-US" sz="1400" spc="64" dirty="0" err="1">
                          <a:solidFill>
                            <a:sysClr val="windowText" lastClr="000000"/>
                          </a:solidFill>
                          <a:latin typeface="Arial"/>
                          <a:cs typeface="Arial"/>
                        </a:rPr>
                        <a:t>MaaS</a:t>
                      </a:r>
                      <a:r>
                        <a:rPr lang="en-US" sz="1400" spc="64" dirty="0">
                          <a:solidFill>
                            <a:sysClr val="windowText" lastClr="000000"/>
                          </a:solidFill>
                          <a:latin typeface="Arial"/>
                          <a:cs typeface="Arial"/>
                        </a:rPr>
                        <a:t>)</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1381597"/>
                  </a:ext>
                </a:extLst>
              </a:tr>
              <a:tr h="325471">
                <a:tc>
                  <a:txBody>
                    <a:bodyPr/>
                    <a:lstStyle/>
                    <a:p>
                      <a:r>
                        <a:rPr lang="en-GB" dirty="0"/>
                        <a:t> </a:t>
                      </a:r>
                      <a:r>
                        <a:rPr lang="en-US" sz="1400" spc="64" dirty="0">
                          <a:solidFill>
                            <a:sysClr val="windowText" lastClr="000000"/>
                          </a:solidFill>
                          <a:latin typeface="Arial"/>
                          <a:cs typeface="Arial"/>
                        </a:rPr>
                        <a:t>2.5 Case Study: On-Road Public Transport Priority</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9098045"/>
                  </a:ext>
                </a:extLst>
              </a:tr>
              <a:tr h="298349">
                <a:tc>
                  <a:txBody>
                    <a:bodyPr/>
                    <a:lstStyle/>
                    <a:p>
                      <a:r>
                        <a:rPr lang="en-GB" sz="1600" b="1"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2.6 Insights from ACES (Autonomous, Connected, Electric, Shared) Integration</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11</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902287090"/>
              </p:ext>
            </p:extLst>
          </p:nvPr>
        </p:nvGraphicFramePr>
        <p:xfrm>
          <a:off x="6573795" y="913752"/>
          <a:ext cx="4854704" cy="5331269"/>
        </p:xfrm>
        <a:graphic>
          <a:graphicData uri="http://schemas.openxmlformats.org/drawingml/2006/table">
            <a:tbl>
              <a:tblPr firstRow="1" bandRow="1">
                <a:tableStyleId>{5940675A-B579-460E-94D1-54222C63F5DA}</a:tableStyleId>
              </a:tblPr>
              <a:tblGrid>
                <a:gridCol w="4417069">
                  <a:extLst>
                    <a:ext uri="{9D8B030D-6E8A-4147-A177-3AD203B41FA5}">
                      <a16:colId xmlns:a16="http://schemas.microsoft.com/office/drawing/2014/main" val="3157834447"/>
                    </a:ext>
                  </a:extLst>
                </a:gridCol>
                <a:gridCol w="437635">
                  <a:extLst>
                    <a:ext uri="{9D8B030D-6E8A-4147-A177-3AD203B41FA5}">
                      <a16:colId xmlns:a16="http://schemas.microsoft.com/office/drawing/2014/main" val="3568564237"/>
                    </a:ext>
                  </a:extLst>
                </a:gridCol>
              </a:tblGrid>
              <a:tr h="285769">
                <a:tc>
                  <a:txBody>
                    <a:bodyPr/>
                    <a:lstStyle/>
                    <a:p>
                      <a:r>
                        <a:rPr lang="en-GB" sz="1600" b="1" dirty="0">
                          <a:solidFill>
                            <a:sysClr val="windowText" lastClr="000000"/>
                          </a:solidFill>
                          <a:latin typeface="Arial"/>
                          <a:cs typeface="Arial"/>
                        </a:rPr>
                        <a:t>3. Lessons Learned</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12</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3.1 Interdisciplinary Integration for Complex Problems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3.2 </a:t>
                      </a:r>
                      <a:r>
                        <a:rPr lang="en-US" sz="1400" spc="64" dirty="0">
                          <a:solidFill>
                            <a:sysClr val="windowText" lastClr="000000"/>
                          </a:solidFill>
                          <a:latin typeface="Arial"/>
                          <a:cs typeface="Arial"/>
                        </a:rPr>
                        <a:t>Role of Policy and Governance in Transport Projects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Technological Enablement and User-Centric Design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198683"/>
                  </a:ext>
                </a:extLst>
              </a:tr>
              <a:tr h="285769">
                <a:tc>
                  <a:txBody>
                    <a:bodyPr/>
                    <a:lstStyle/>
                    <a:p>
                      <a:pPr marL="16328" defTabSz="1175644" hangingPunct="1">
                        <a:lnSpc>
                          <a:spcPct val="100000"/>
                        </a:lnSpc>
                        <a:spcBef>
                          <a:spcPts val="129"/>
                        </a:spcBef>
                      </a:pPr>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3.4 Failures and Fixes: Managing Disruption and Service Reliability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9974829"/>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3.5 Key Takeaways from International Experience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050211"/>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77853557"/>
                  </a:ext>
                </a:extLst>
              </a:tr>
              <a:tr h="28576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b="1" dirty="0">
                          <a:solidFill>
                            <a:sysClr val="windowText" lastClr="000000"/>
                          </a:solidFill>
                          <a:latin typeface="Arial"/>
                          <a:cs typeface="Arial"/>
                        </a:rPr>
                        <a:t>4. </a:t>
                      </a:r>
                      <a:r>
                        <a:rPr lang="en-US" sz="1600" b="1" dirty="0">
                          <a:solidFill>
                            <a:sysClr val="windowText" lastClr="000000"/>
                          </a:solidFill>
                          <a:latin typeface="Arial"/>
                          <a:cs typeface="Arial"/>
                        </a:rPr>
                        <a:t>Best Practices in Transport Research &amp; Implementation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18</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49561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a:t>
                      </a:r>
                      <a:r>
                        <a:rPr lang="en-US" sz="1400" spc="64" dirty="0">
                          <a:solidFill>
                            <a:sysClr val="windowText" lastClr="000000"/>
                          </a:solidFill>
                          <a:latin typeface="Arial"/>
                          <a:cs typeface="Arial"/>
                        </a:rPr>
                        <a:t>Design Thinking and Co-Creation with Users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Data-Driven Decision Making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7764369"/>
                  </a:ext>
                </a:extLst>
              </a:tr>
              <a:tr h="39350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a:t>
                      </a:r>
                      <a:r>
                        <a:rPr lang="en-US" sz="1400" spc="64" dirty="0">
                          <a:solidFill>
                            <a:sysClr val="windowText" lastClr="000000"/>
                          </a:solidFill>
                          <a:latin typeface="Arial"/>
                          <a:cs typeface="Arial"/>
                        </a:rPr>
                        <a:t>Planning for Resilience and Flexibility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2193755"/>
                  </a:ext>
                </a:extLst>
              </a:tr>
              <a:tr h="285769">
                <a:tc>
                  <a:txBody>
                    <a:bodyPr/>
                    <a:lstStyle/>
                    <a:p>
                      <a:r>
                        <a:rPr lang="en-GB" sz="1400" dirty="0">
                          <a:latin typeface="Arial" panose="020B0604020202020204" pitchFamily="34" charset="0"/>
                          <a:cs typeface="Arial" panose="020B0604020202020204" pitchFamily="34" charset="0"/>
                        </a:rPr>
                        <a:t> </a:t>
                      </a:r>
                      <a:r>
                        <a:rPr lang="en-US" sz="1400" b="0" i="0" baseline="0" dirty="0">
                          <a:solidFill>
                            <a:schemeClr val="tx1"/>
                          </a:solidFill>
                          <a:effectLst/>
                          <a:latin typeface="Arial" panose="020B0604020202020204" pitchFamily="34" charset="0"/>
                          <a:ea typeface="+mn-ea"/>
                          <a:cs typeface="Arial" panose="020B0604020202020204" pitchFamily="34" charset="0"/>
                        </a:rPr>
                        <a:t>4.4 Integrated Approaches to Governance and Funding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3634190"/>
                  </a:ext>
                </a:extLst>
              </a:tr>
            </a:tbl>
          </a:graphicData>
        </a:graphic>
      </p:graphicFrame>
      <p:sp>
        <p:nvSpPr>
          <p:cNvPr id="3" name="object 6">
            <a:extLst>
              <a:ext uri="{FF2B5EF4-FFF2-40B4-BE49-F238E27FC236}">
                <a16:creationId xmlns:a16="http://schemas.microsoft.com/office/drawing/2014/main" id="{C275C53E-B6C2-B88E-3402-DEB8A1FD978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DDBF7E30-C4A2-6A43-5061-9DD8A9FD168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25F9E-7D3E-2E84-4B95-AE6FFC8EE3A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B71C213-F35F-334A-BBF4-8FFE65AA292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67A88670-9BF7-5D4C-974B-A449CC529F30}"/>
              </a:ext>
            </a:extLst>
          </p:cNvPr>
          <p:cNvSpPr txBox="1"/>
          <p:nvPr/>
        </p:nvSpPr>
        <p:spPr>
          <a:xfrm>
            <a:off x="591086" y="1630214"/>
            <a:ext cx="10867490" cy="70949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Successful transport projects are rarely about infrastructure alone they depend on people, policy, process, and purpose. Engineers must think systemically and act collaboratively.</a:t>
            </a:r>
          </a:p>
        </p:txBody>
      </p:sp>
      <p:sp>
        <p:nvSpPr>
          <p:cNvPr id="3" name="object 3">
            <a:extLst>
              <a:ext uri="{FF2B5EF4-FFF2-40B4-BE49-F238E27FC236}">
                <a16:creationId xmlns:a16="http://schemas.microsoft.com/office/drawing/2014/main" id="{BDD1DF6A-5DA4-7061-85B6-49AFDF04701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Final Thoughts and Reflections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11AEA3E2-0F91-7362-2DB5-A8CDA4382A6E}"/>
              </a:ext>
            </a:extLst>
          </p:cNvPr>
          <p:cNvSpPr txBox="1">
            <a:spLocks noGrp="1"/>
          </p:cNvSpPr>
          <p:nvPr>
            <p:ph type="title"/>
          </p:nvPr>
        </p:nvSpPr>
        <p:spPr>
          <a:xfrm>
            <a:off x="726280" y="412869"/>
            <a:ext cx="606993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and Final Remarks</a:t>
            </a:r>
            <a:endParaRPr sz="2400" b="1" spc="-13" dirty="0">
              <a:solidFill>
                <a:schemeClr val="bg1"/>
              </a:solidFill>
            </a:endParaRPr>
          </a:p>
        </p:txBody>
      </p:sp>
      <p:sp>
        <p:nvSpPr>
          <p:cNvPr id="2" name="object 6">
            <a:extLst>
              <a:ext uri="{FF2B5EF4-FFF2-40B4-BE49-F238E27FC236}">
                <a16:creationId xmlns:a16="http://schemas.microsoft.com/office/drawing/2014/main" id="{E573DDD0-5DD6-07E2-75B6-77C63EEE331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27684293-C221-81C8-A04C-11A765EB231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757639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E174D-A37B-53D7-82BD-D6FFA1FD515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31F74E5-42A7-E854-D696-8CAE04F1114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sp>
        <p:nvSpPr>
          <p:cNvPr id="7" name="object 3">
            <a:extLst>
              <a:ext uri="{FF2B5EF4-FFF2-40B4-BE49-F238E27FC236}">
                <a16:creationId xmlns:a16="http://schemas.microsoft.com/office/drawing/2014/main" id="{D3DE7C80-321B-56F4-CFE4-3FAB3CE24435}"/>
              </a:ext>
            </a:extLst>
          </p:cNvPr>
          <p:cNvSpPr txBox="1"/>
          <p:nvPr/>
        </p:nvSpPr>
        <p:spPr>
          <a:xfrm>
            <a:off x="726280" y="1803209"/>
            <a:ext cx="10867490" cy="186879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Research </a:t>
            </a:r>
            <a:r>
              <a:rPr lang="en-US" sz="1600" dirty="0" err="1">
                <a:solidFill>
                  <a:sysClr val="windowText" lastClr="000000"/>
                </a:solidFill>
                <a:latin typeface="Arial"/>
                <a:cs typeface="Arial"/>
              </a:rPr>
              <a:t>MaaS</a:t>
            </a:r>
            <a:r>
              <a:rPr lang="en-US" sz="1600" dirty="0">
                <a:solidFill>
                  <a:sysClr val="windowText" lastClr="000000"/>
                </a:solidFill>
                <a:latin typeface="Arial"/>
                <a:cs typeface="Arial"/>
              </a:rPr>
              <a:t> adoption in low-income communities.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Explore ethical and operational challenges of autonomous public transport.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Develop metrics for transport equity and well-being.</a:t>
            </a:r>
          </a:p>
        </p:txBody>
      </p:sp>
      <p:sp>
        <p:nvSpPr>
          <p:cNvPr id="3" name="object 3">
            <a:extLst>
              <a:ext uri="{FF2B5EF4-FFF2-40B4-BE49-F238E27FC236}">
                <a16:creationId xmlns:a16="http://schemas.microsoft.com/office/drawing/2014/main" id="{6C5CE84C-510D-1585-E96E-08123B88861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Recommendations for Future Research/Practice</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B9DCDEF2-9CAD-CE45-9B49-CE0147381D5D}"/>
              </a:ext>
            </a:extLst>
          </p:cNvPr>
          <p:cNvSpPr txBox="1">
            <a:spLocks noGrp="1"/>
          </p:cNvSpPr>
          <p:nvPr>
            <p:ph type="title"/>
          </p:nvPr>
        </p:nvSpPr>
        <p:spPr>
          <a:xfrm>
            <a:off x="726280" y="412869"/>
            <a:ext cx="606993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and Final Remarks</a:t>
            </a:r>
            <a:endParaRPr sz="2400" b="1" spc="-13" dirty="0">
              <a:solidFill>
                <a:schemeClr val="bg1"/>
              </a:solidFill>
            </a:endParaRPr>
          </a:p>
        </p:txBody>
      </p:sp>
      <p:sp>
        <p:nvSpPr>
          <p:cNvPr id="2" name="object 6">
            <a:extLst>
              <a:ext uri="{FF2B5EF4-FFF2-40B4-BE49-F238E27FC236}">
                <a16:creationId xmlns:a16="http://schemas.microsoft.com/office/drawing/2014/main" id="{E50F91EF-2FA5-B41D-9DE7-98873FE79AD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D392A286-7659-9D39-3715-0F17A3996B7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638907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4FFF7-F9D9-F201-B2A8-4FA646E24BC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BDB37C-0323-D478-14A3-D2008C205484}"/>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08324DC6-50BC-4390-822F-ED19969704F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0E5DFB6B-D5FE-02F3-57BB-6A7BD2417ED8}"/>
              </a:ext>
            </a:extLst>
          </p:cNvPr>
          <p:cNvSpPr txBox="1">
            <a:spLocks/>
          </p:cNvSpPr>
          <p:nvPr/>
        </p:nvSpPr>
        <p:spPr>
          <a:xfrm>
            <a:off x="5218771" y="435025"/>
            <a:ext cx="6246947"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Lecture 24: Case Studies in Transport Research</a:t>
            </a:r>
            <a:endParaRPr lang="pl-PL" dirty="0">
              <a:solidFill>
                <a:srgbClr val="FF0000"/>
              </a:solidFill>
            </a:endParaRPr>
          </a:p>
        </p:txBody>
      </p:sp>
      <p:graphicFrame>
        <p:nvGraphicFramePr>
          <p:cNvPr id="9" name="Table 8">
            <a:extLst>
              <a:ext uri="{FF2B5EF4-FFF2-40B4-BE49-F238E27FC236}">
                <a16:creationId xmlns:a16="http://schemas.microsoft.com/office/drawing/2014/main" id="{C2AAE070-5023-0DEF-E24B-9521615E9ECB}"/>
              </a:ext>
            </a:extLst>
          </p:cNvPr>
          <p:cNvGraphicFramePr>
            <a:graphicFrameLocks noGrp="1"/>
          </p:cNvGraphicFramePr>
          <p:nvPr>
            <p:extLst>
              <p:ext uri="{D42A27DB-BD31-4B8C-83A1-F6EECF244321}">
                <p14:modId xmlns:p14="http://schemas.microsoft.com/office/powerpoint/2010/main" val="1496385963"/>
              </p:ext>
            </p:extLst>
          </p:nvPr>
        </p:nvGraphicFramePr>
        <p:xfrm>
          <a:off x="763501" y="1047676"/>
          <a:ext cx="5476603" cy="2346960"/>
        </p:xfrm>
        <a:graphic>
          <a:graphicData uri="http://schemas.openxmlformats.org/drawingml/2006/table">
            <a:tbl>
              <a:tblPr firstRow="1" bandRow="1">
                <a:tableStyleId>{5940675A-B579-460E-94D1-54222C63F5DA}</a:tableStyleId>
              </a:tblPr>
              <a:tblGrid>
                <a:gridCol w="4647960">
                  <a:extLst>
                    <a:ext uri="{9D8B030D-6E8A-4147-A177-3AD203B41FA5}">
                      <a16:colId xmlns:a16="http://schemas.microsoft.com/office/drawing/2014/main" val="3157834447"/>
                    </a:ext>
                  </a:extLst>
                </a:gridCol>
                <a:gridCol w="828643">
                  <a:extLst>
                    <a:ext uri="{9D8B030D-6E8A-4147-A177-3AD203B41FA5}">
                      <a16:colId xmlns:a16="http://schemas.microsoft.com/office/drawing/2014/main" val="3568564237"/>
                    </a:ext>
                  </a:extLst>
                </a:gridCol>
              </a:tblGrid>
              <a:tr h="27633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4.5 Measuring Total Social Cost (TSC) and Long-Term Impact</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7633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98349">
                <a:tc>
                  <a:txBody>
                    <a:bodyPr/>
                    <a:lstStyle/>
                    <a:p>
                      <a:r>
                        <a:rPr lang="en-GB" sz="1600" b="1" dirty="0">
                          <a:solidFill>
                            <a:sysClr val="windowText" lastClr="000000"/>
                          </a:solidFill>
                          <a:latin typeface="Arial"/>
                          <a:cs typeface="Arial"/>
                        </a:rPr>
                        <a:t>5. Discussion and Final Remarks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633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Open Discussion with Students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7633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5.2 Final Thoughts and Reflections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25471">
                <a:tc>
                  <a:txBody>
                    <a:bodyPr/>
                    <a:lstStyle/>
                    <a:p>
                      <a:r>
                        <a:rPr lang="en-GB" dirty="0"/>
                        <a:t> </a:t>
                      </a:r>
                      <a:r>
                        <a:rPr lang="en-US" sz="1400" spc="64" dirty="0">
                          <a:solidFill>
                            <a:sysClr val="windowText" lastClr="000000"/>
                          </a:solidFill>
                          <a:latin typeface="Arial"/>
                          <a:cs typeface="Arial"/>
                        </a:rPr>
                        <a:t>5.3 Recommendations for Future Research/Practice</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bl>
          </a:graphicData>
        </a:graphic>
      </p:graphicFrame>
      <p:sp>
        <p:nvSpPr>
          <p:cNvPr id="6" name="object 6">
            <a:extLst>
              <a:ext uri="{FF2B5EF4-FFF2-40B4-BE49-F238E27FC236}">
                <a16:creationId xmlns:a16="http://schemas.microsoft.com/office/drawing/2014/main" id="{6429C5A9-93BB-4602-8D86-9890729621A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620EC5CB-EFD9-E14D-AF62-C1266DE1277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1530600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rPr>
              <a:t>Introduction</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78E517B9-E904-6B1A-ABAC-2936CEF78B3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D8F9C9FD-D680-7D4F-1B26-78E5387C13D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4689268-254C-3F5E-FCC3-104956514BDC}"/>
              </a:ext>
            </a:extLst>
          </p:cNvPr>
          <p:cNvSpPr txBox="1">
            <a:spLocks noGrp="1"/>
          </p:cNvSpPr>
          <p:nvPr>
            <p:ph type="title"/>
          </p:nvPr>
        </p:nvSpPr>
        <p:spPr>
          <a:xfrm>
            <a:off x="726280" y="380348"/>
            <a:ext cx="504714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726280" y="1675172"/>
            <a:ext cx="5927439" cy="33204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research plays a pivotal role in shaping sustainable, inclusive, and efficient mobility systems. It informs policy decisions, supports innovation, and addresses pressing urban issues like congestion, pollution, and social inequity.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As cities grow and mobility needs evolve, transport research helps bridge the gap between theory and practice through evidence-based solutions.</a:t>
            </a:r>
            <a:endParaRPr lang="en-US" sz="1600" i="1"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AF3156DE-413F-0ACF-8BD7-93E19D927CA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000"/>
          <a:stretch/>
        </p:blipFill>
        <p:spPr bwMode="auto">
          <a:xfrm>
            <a:off x="6817004" y="1876324"/>
            <a:ext cx="4812001" cy="251128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D81519C-DEAC-3AD0-CE82-FE4C88DAAEE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Importance of Transport Research</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FC3EDD95-2178-E67E-82A4-914B2AB9937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73ACDACE-254B-C03A-0031-AEC2E202134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4104049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568988" y="1633267"/>
            <a:ext cx="5849588" cy="3346118"/>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Explore real-world examples of successful public transport projects.</a:t>
            </a: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Extract practical insights and lessons learned from each case.</a:t>
            </a: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Highlight best practices that engineers and planners can apply.</a:t>
            </a: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Encourage a critical understanding of interdisciplinary approaches and global trends in public transport.</a:t>
            </a:r>
          </a:p>
        </p:txBody>
      </p:sp>
      <p:pic>
        <p:nvPicPr>
          <p:cNvPr id="2050" name="Picture 2">
            <a:extLst>
              <a:ext uri="{FF2B5EF4-FFF2-40B4-BE49-F238E27FC236}">
                <a16:creationId xmlns:a16="http://schemas.microsoft.com/office/drawing/2014/main" id="{ACC9DF23-1E61-8921-001C-5A326277DE4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38"/>
          <a:stretch/>
        </p:blipFill>
        <p:spPr bwMode="auto">
          <a:xfrm>
            <a:off x="6440979" y="1743532"/>
            <a:ext cx="4802792" cy="323585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6DAAD1C-9A00-97C1-1BE6-CF9494BBF9E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Objectives of This Lecture</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3755386D-849F-CACD-5924-13E0F773EDED}"/>
              </a:ext>
            </a:extLst>
          </p:cNvPr>
          <p:cNvSpPr txBox="1">
            <a:spLocks noGrp="1"/>
          </p:cNvSpPr>
          <p:nvPr>
            <p:ph type="title"/>
          </p:nvPr>
        </p:nvSpPr>
        <p:spPr>
          <a:xfrm>
            <a:off x="726280" y="380348"/>
            <a:ext cx="504714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2" name="object 6">
            <a:extLst>
              <a:ext uri="{FF2B5EF4-FFF2-40B4-BE49-F238E27FC236}">
                <a16:creationId xmlns:a16="http://schemas.microsoft.com/office/drawing/2014/main" id="{0A82EE0A-6523-167E-BA7A-188979DC7D1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A4400A89-2027-ABD0-C11A-4DBCEC058E4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828799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3874A-7471-DA35-472F-CF2A4B1B82D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1A73D82-F52A-8A83-AD52-EBAF1E6AB83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C6165FF0-09E4-77C2-430A-4A19E7ED8F40}"/>
              </a:ext>
            </a:extLst>
          </p:cNvPr>
          <p:cNvSpPr txBox="1"/>
          <p:nvPr/>
        </p:nvSpPr>
        <p:spPr>
          <a:xfrm>
            <a:off x="740566" y="1838944"/>
            <a:ext cx="4825435" cy="3702626"/>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For transport engineers, practical case analysis enhances understanding of systemic design, operational challenges, and user-centered planning. </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It provides a platform to apply technical knowledge in the real world and to think critically about innovation, resilience, and societal impacts.</a:t>
            </a:r>
          </a:p>
        </p:txBody>
      </p:sp>
      <p:pic>
        <p:nvPicPr>
          <p:cNvPr id="3074" name="Picture 2">
            <a:extLst>
              <a:ext uri="{FF2B5EF4-FFF2-40B4-BE49-F238E27FC236}">
                <a16:creationId xmlns:a16="http://schemas.microsoft.com/office/drawing/2014/main" id="{165961CD-C6B8-B012-CFEA-41BE43BD3CD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702"/>
          <a:stretch/>
        </p:blipFill>
        <p:spPr bwMode="auto">
          <a:xfrm>
            <a:off x="5973107" y="1518558"/>
            <a:ext cx="5025118" cy="434339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2ACA36A-8C17-99B6-BB38-12E03CB537C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Relevance to Engineering Practice</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DF57152D-03D4-1D0C-6C9B-4960DC4352FB}"/>
              </a:ext>
            </a:extLst>
          </p:cNvPr>
          <p:cNvSpPr txBox="1">
            <a:spLocks noGrp="1"/>
          </p:cNvSpPr>
          <p:nvPr>
            <p:ph type="title"/>
          </p:nvPr>
        </p:nvSpPr>
        <p:spPr>
          <a:xfrm>
            <a:off x="726280" y="380348"/>
            <a:ext cx="504714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2" name="object 6">
            <a:extLst>
              <a:ext uri="{FF2B5EF4-FFF2-40B4-BE49-F238E27FC236}">
                <a16:creationId xmlns:a16="http://schemas.microsoft.com/office/drawing/2014/main" id="{DD5A8B27-DE0E-E59E-53D0-6F8BE63709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DB7F891E-51EB-D3F0-6A8E-8FE54257E82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3006651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rPr>
              <a:t>Detailed Analysis of Successful Projects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328A1916-E8B2-8FF2-B997-28652EA08C2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1B43F2A1-F60D-33BD-35D2-8563E2E219B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Case Studies in Transport Research</a:t>
            </a:r>
            <a:endParaRPr lang="en-GB" b="1" spc="-13" dirty="0"/>
          </a:p>
        </p:txBody>
      </p:sp>
    </p:spTree>
    <p:extLst>
      <p:ext uri="{BB962C8B-B14F-4D97-AF65-F5344CB8AC3E}">
        <p14:creationId xmlns:p14="http://schemas.microsoft.com/office/powerpoint/2010/main" val="293651245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01E94C1F-2EFD-4B26-ADB1-AEA5AF9BEA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d7c2d7e5-d637-40e7-a03d-32f79b35a394"/>
    <ds:schemaRef ds:uri="597320a7-26c9-4ada-a5d3-9ce4cfbbe2be"/>
    <ds:schemaRef ds:uri="http://purl.org/dc/elements/1.1/"/>
    <ds:schemaRef ds:uri="http://schemas.microsoft.com/office/2006/documentManagement/types"/>
    <ds:schemaRef ds:uri="http://www.w3.org/XML/1998/namespace"/>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25355</TotalTime>
  <Words>2605</Words>
  <Application>Microsoft Office PowerPoint</Application>
  <PresentationFormat>Widescreen</PresentationFormat>
  <Paragraphs>374</Paragraphs>
  <Slides>32</Slides>
  <Notes>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Transport Research and Analysis</vt:lpstr>
      <vt:lpstr>PowerPoint Presentation</vt:lpstr>
      <vt:lpstr>Table of Contents</vt:lpstr>
      <vt:lpstr>Table of Contents</vt:lpstr>
      <vt:lpstr>PowerPoint Presentation</vt:lpstr>
      <vt:lpstr>1. Introduction</vt:lpstr>
      <vt:lpstr>1. Introduction</vt:lpstr>
      <vt:lpstr>1. Introduction</vt:lpstr>
      <vt:lpstr>PowerPoint Presentation</vt:lpstr>
      <vt:lpstr>2. Detailed Analysis of Successful Projects</vt:lpstr>
      <vt:lpstr>2. Detailed Analysis of Successful Projects</vt:lpstr>
      <vt:lpstr>2. Detailed Analysis of Successful Projects</vt:lpstr>
      <vt:lpstr>2. Detailed Analysis of Successful Projects</vt:lpstr>
      <vt:lpstr>2. Detailed Analysis of Successful Projects</vt:lpstr>
      <vt:lpstr>2. Detailed Analysis of Successful Projects</vt:lpstr>
      <vt:lpstr>PowerPoint Presentation</vt:lpstr>
      <vt:lpstr>3. Lessons Learned</vt:lpstr>
      <vt:lpstr>3. Lessons Learned</vt:lpstr>
      <vt:lpstr>3. Lessons Learned</vt:lpstr>
      <vt:lpstr>3. Lessons Learned</vt:lpstr>
      <vt:lpstr>3. Lessons Learned</vt:lpstr>
      <vt:lpstr>PowerPoint Presentation</vt:lpstr>
      <vt:lpstr>4. Best Practices in Transport Research &amp; Implementation</vt:lpstr>
      <vt:lpstr>4. Best Practices in Transport Research &amp; Implementation</vt:lpstr>
      <vt:lpstr>4. Best Practices in Transport Research &amp; Implementation</vt:lpstr>
      <vt:lpstr>4. Best Practices in Transport Research &amp; Implementation</vt:lpstr>
      <vt:lpstr>4. Best Practices in Transport Research &amp; Implementation</vt:lpstr>
      <vt:lpstr>PowerPoint Presentation</vt:lpstr>
      <vt:lpstr>5. Discussion and Final Remarks</vt:lpstr>
      <vt:lpstr>5. Discussion and Final Remarks</vt:lpstr>
      <vt:lpstr>5. Discussion and Final Remarks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447</cp:revision>
  <dcterms:modified xsi:type="dcterms:W3CDTF">2026-05-04T16:12:39Z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