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9"/>
  </p:notesMasterIdLst>
  <p:handoutMasterIdLst>
    <p:handoutMasterId r:id="rId30"/>
  </p:handoutMasterIdLst>
  <p:sldIdLst>
    <p:sldId id="318" r:id="rId5"/>
    <p:sldId id="316" r:id="rId6"/>
    <p:sldId id="350" r:id="rId7"/>
    <p:sldId id="349" r:id="rId8"/>
    <p:sldId id="333" r:id="rId9"/>
    <p:sldId id="334" r:id="rId10"/>
    <p:sldId id="336" r:id="rId11"/>
    <p:sldId id="338" r:id="rId12"/>
    <p:sldId id="337" r:id="rId13"/>
    <p:sldId id="356" r:id="rId14"/>
    <p:sldId id="351" r:id="rId15"/>
    <p:sldId id="352" r:id="rId16"/>
    <p:sldId id="357" r:id="rId17"/>
    <p:sldId id="339" r:id="rId18"/>
    <p:sldId id="353" r:id="rId19"/>
    <p:sldId id="358" r:id="rId20"/>
    <p:sldId id="340" r:id="rId21"/>
    <p:sldId id="354" r:id="rId22"/>
    <p:sldId id="359" r:id="rId23"/>
    <p:sldId id="341" r:id="rId24"/>
    <p:sldId id="355" r:id="rId25"/>
    <p:sldId id="342" r:id="rId26"/>
    <p:sldId id="343" r:id="rId27"/>
    <p:sldId id="344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36AF8D-5BEB-E041-9101-0495C1E2400F}">
          <p14:sldIdLst>
            <p14:sldId id="318"/>
            <p14:sldId id="316"/>
            <p14:sldId id="350"/>
            <p14:sldId id="349"/>
            <p14:sldId id="333"/>
            <p14:sldId id="334"/>
            <p14:sldId id="336"/>
            <p14:sldId id="338"/>
            <p14:sldId id="337"/>
            <p14:sldId id="356"/>
            <p14:sldId id="351"/>
            <p14:sldId id="352"/>
            <p14:sldId id="357"/>
            <p14:sldId id="339"/>
            <p14:sldId id="353"/>
            <p14:sldId id="358"/>
            <p14:sldId id="340"/>
            <p14:sldId id="354"/>
            <p14:sldId id="359"/>
            <p14:sldId id="341"/>
            <p14:sldId id="355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B60"/>
    <a:srgbClr val="33A764"/>
    <a:srgbClr val="F0FFF4"/>
    <a:srgbClr val="27AE60"/>
    <a:srgbClr val="C00000"/>
    <a:srgbClr val="3498DB"/>
    <a:srgbClr val="E4067E"/>
    <a:srgbClr val="6B6F7A"/>
    <a:srgbClr val="FFF1C5"/>
    <a:srgbClr val="D9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 autoAdjust="0"/>
    <p:restoredTop sz="94404" autoAdjust="0"/>
  </p:normalViewPr>
  <p:slideViewPr>
    <p:cSldViewPr snapToGrid="0" snapToObjects="1" showGuides="1">
      <p:cViewPr varScale="1">
        <p:scale>
          <a:sx n="74" d="100"/>
          <a:sy n="7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31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Volkova" userId="f23c8e26-3e28-4f1d-be98-aa5d7fccfbb0" providerId="ADAL" clId="{96D1F615-6651-674D-A743-41B7250DDDE1}"/>
    <pc:docChg chg="custSel modSld modMainMaster">
      <pc:chgData name="Anna Volkova" userId="f23c8e26-3e28-4f1d-be98-aa5d7fccfbb0" providerId="ADAL" clId="{96D1F615-6651-674D-A743-41B7250DDDE1}" dt="2025-12-02T14:28:19.189" v="5" actId="478"/>
      <pc:docMkLst>
        <pc:docMk/>
      </pc:docMkLst>
      <pc:sldChg chg="addSp delSp modSp mod">
        <pc:chgData name="Anna Volkova" userId="f23c8e26-3e28-4f1d-be98-aa5d7fccfbb0" providerId="ADAL" clId="{96D1F615-6651-674D-A743-41B7250DDDE1}" dt="2025-12-02T14:27:44.690" v="4" actId="20577"/>
        <pc:sldMkLst>
          <pc:docMk/>
          <pc:sldMk cId="1599053086" sldId="318"/>
        </pc:sldMkLst>
        <pc:spChg chg="add mod">
          <ac:chgData name="Anna Volkova" userId="f23c8e26-3e28-4f1d-be98-aa5d7fccfbb0" providerId="ADAL" clId="{96D1F615-6651-674D-A743-41B7250DDDE1}" dt="2025-12-02T14:27:31.574" v="0" actId="478"/>
          <ac:spMkLst>
            <pc:docMk/>
            <pc:sldMk cId="1599053086" sldId="318"/>
            <ac:spMk id="4" creationId="{900809AA-C7FB-0B77-B410-36A48D3D068E}"/>
          </ac:spMkLst>
        </pc:spChg>
        <pc:spChg chg="del">
          <ac:chgData name="Anna Volkova" userId="f23c8e26-3e28-4f1d-be98-aa5d7fccfbb0" providerId="ADAL" clId="{96D1F615-6651-674D-A743-41B7250DDDE1}" dt="2025-12-02T14:27:39.105" v="2" actId="478"/>
          <ac:spMkLst>
            <pc:docMk/>
            <pc:sldMk cId="1599053086" sldId="318"/>
            <ac:spMk id="5" creationId="{9B25E80C-5707-4EE3-95FB-495DF4DFF750}"/>
          </ac:spMkLst>
        </pc:spChg>
        <pc:spChg chg="mod">
          <ac:chgData name="Anna Volkova" userId="f23c8e26-3e28-4f1d-be98-aa5d7fccfbb0" providerId="ADAL" clId="{96D1F615-6651-674D-A743-41B7250DDDE1}" dt="2025-12-02T14:27:44.690" v="4" actId="20577"/>
          <ac:spMkLst>
            <pc:docMk/>
            <pc:sldMk cId="1599053086" sldId="318"/>
            <ac:spMk id="11" creationId="{00000000-0000-0000-0000-000000000000}"/>
          </ac:spMkLst>
        </pc:spChg>
        <pc:spChg chg="del">
          <ac:chgData name="Anna Volkova" userId="f23c8e26-3e28-4f1d-be98-aa5d7fccfbb0" providerId="ADAL" clId="{96D1F615-6651-674D-A743-41B7250DDDE1}" dt="2025-12-02T14:27:31.574" v="0" actId="478"/>
          <ac:spMkLst>
            <pc:docMk/>
            <pc:sldMk cId="1599053086" sldId="318"/>
            <ac:spMk id="14" creationId="{00000000-0000-0000-0000-000000000000}"/>
          </ac:spMkLst>
        </pc:spChg>
        <pc:picChg chg="del">
          <ac:chgData name="Anna Volkova" userId="f23c8e26-3e28-4f1d-be98-aa5d7fccfbb0" providerId="ADAL" clId="{96D1F615-6651-674D-A743-41B7250DDDE1}" dt="2025-12-02T14:27:40.548" v="3" actId="478"/>
          <ac:picMkLst>
            <pc:docMk/>
            <pc:sldMk cId="1599053086" sldId="318"/>
            <ac:picMk id="3" creationId="{FBEBE171-CDDA-15A0-73F7-9DFAA8AB1DD3}"/>
          </ac:picMkLst>
        </pc:picChg>
        <pc:picChg chg="del">
          <ac:chgData name="Anna Volkova" userId="f23c8e26-3e28-4f1d-be98-aa5d7fccfbb0" providerId="ADAL" clId="{96D1F615-6651-674D-A743-41B7250DDDE1}" dt="2025-12-02T14:27:34.160" v="1" actId="478"/>
          <ac:picMkLst>
            <pc:docMk/>
            <pc:sldMk cId="1599053086" sldId="318"/>
            <ac:picMk id="6" creationId="{78F141E0-A87E-79F6-8FE9-0B631826E857}"/>
          </ac:picMkLst>
        </pc:picChg>
      </pc:sldChg>
      <pc:sldMasterChg chg="modSldLayout">
        <pc:chgData name="Anna Volkova" userId="f23c8e26-3e28-4f1d-be98-aa5d7fccfbb0" providerId="ADAL" clId="{96D1F615-6651-674D-A743-41B7250DDDE1}" dt="2025-12-02T14:28:19.189" v="5" actId="478"/>
        <pc:sldMasterMkLst>
          <pc:docMk/>
          <pc:sldMasterMk cId="0" sldId="2147483662"/>
        </pc:sldMasterMkLst>
        <pc:sldLayoutChg chg="delSp mod">
          <pc:chgData name="Anna Volkova" userId="f23c8e26-3e28-4f1d-be98-aa5d7fccfbb0" providerId="ADAL" clId="{96D1F615-6651-674D-A743-41B7250DDDE1}" dt="2025-12-02T14:28:19.189" v="5" actId="478"/>
          <pc:sldLayoutMkLst>
            <pc:docMk/>
            <pc:sldMasterMk cId="0" sldId="2147483662"/>
            <pc:sldLayoutMk cId="2611767682" sldId="2147483909"/>
          </pc:sldLayoutMkLst>
          <pc:spChg chg="del">
            <ac:chgData name="Anna Volkova" userId="f23c8e26-3e28-4f1d-be98-aa5d7fccfbb0" providerId="ADAL" clId="{96D1F615-6651-674D-A743-41B7250DDDE1}" dt="2025-12-02T14:28:19.189" v="5" actId="478"/>
            <ac:spMkLst>
              <pc:docMk/>
              <pc:sldMasterMk cId="0" sldId="2147483662"/>
              <pc:sldLayoutMk cId="2611767682" sldId="2147483909"/>
              <ac:spMk id="5" creationId="{17933CA3-A2DF-1170-EC3C-AF889A0AFD5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233B-0833-EF40-A4A4-4DDA2CCDF12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668B-42F9-8648-A8AF-436CB12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359036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8120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3027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EA15B-8EAE-E15D-563C-E7E6F5B0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F6240-9ABC-4AAC-76CA-5F03B4980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4F8A6C-79E5-4C09-3AD7-019513800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D3DA-C0DA-02A7-1D49-BA90AB601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1387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5286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654961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DD137-2C8E-DABB-72E5-BF65695BC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8E8FC-234E-A5F0-139E-22DBD13F5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FB367-A85D-CFE2-69E5-1313943DC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73EF1-D748-12BE-3507-53D0A596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8326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17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02091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18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62467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DC456-29C6-EE7C-E5B5-F4A4AC2C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70D81-97E5-8383-AE01-DA45FCD20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B9962-CDEA-673F-E3E9-64D5984E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689B6-E898-0E1A-3DB3-1E54611BB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19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906016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20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5011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32311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152042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220868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70027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2346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3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106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05931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82082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7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6592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8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55489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9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419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E96D-0383-6B70-7805-DE58101B8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ABFE8-B1B3-4033-39E5-CDDC5DFB7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4A63C-8453-B20D-BE95-ED586A45B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t-E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FC498-C085-D491-DE93-87985B16A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10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001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vajadusel kahel real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548409" y="553999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B2698A38-D33F-465C-84B6-5A79A15C619C}" type="datetime1">
              <a:rPr lang="et-EE" smtClean="0"/>
              <a:t>03.12.2025</a:t>
            </a:fld>
            <a:endParaRPr lang="et-EE" dirty="0"/>
          </a:p>
        </p:txBody>
      </p:sp>
      <p:pic>
        <p:nvPicPr>
          <p:cNvPr id="27" name="Pilt 26" descr="Pilt, millel on kujutatud Font, Graafika, logo, sümbol&#10;&#10;Kirjeldus on genereeritud automaatselt">
            <a:extLst>
              <a:ext uri="{FF2B5EF4-FFF2-40B4-BE49-F238E27FC236}">
                <a16:creationId xmlns:a16="http://schemas.microsoft.com/office/drawing/2014/main" id="{FF753543-5281-595A-F136-34003139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59" t="23263" r="11448" b="22140"/>
          <a:stretch/>
        </p:blipFill>
        <p:spPr>
          <a:xfrm>
            <a:off x="8773064" y="1897812"/>
            <a:ext cx="2691442" cy="1526876"/>
          </a:xfrm>
          <a:prstGeom prst="rect">
            <a:avLst/>
          </a:prstGeom>
        </p:spPr>
      </p:pic>
      <p:pic>
        <p:nvPicPr>
          <p:cNvPr id="3" name="Google Shape;86;p1">
            <a:extLst>
              <a:ext uri="{FF2B5EF4-FFF2-40B4-BE49-F238E27FC236}">
                <a16:creationId xmlns:a16="http://schemas.microsoft.com/office/drawing/2014/main" id="{EA41064D-2E4D-50EE-B52A-92D6F6BFA5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96724" y="5850753"/>
            <a:ext cx="23526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6D10A4FB-F9F8-5DE1-02E8-FC1C5EDF966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851473" y="6002338"/>
            <a:ext cx="2924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2A07C2FD-B4CA-FE13-C8DB-30CC0ACCCED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399035" y="6010805"/>
            <a:ext cx="1227411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SQUARES – Sustainability and Quality Assurance for Academic Governance and Redesign Engineering Studies">
            <a:extLst>
              <a:ext uri="{FF2B5EF4-FFF2-40B4-BE49-F238E27FC236}">
                <a16:creationId xmlns:a16="http://schemas.microsoft.com/office/drawing/2014/main" id="{7D013BB7-90A0-DF3B-DD02-0F1819348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2" y="91029"/>
            <a:ext cx="1997113" cy="8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">
            <a:extLst>
              <a:ext uri="{FF2B5EF4-FFF2-40B4-BE49-F238E27FC236}">
                <a16:creationId xmlns:a16="http://schemas.microsoft.com/office/drawing/2014/main" id="{06304D63-4122-0A75-3C51-0757EF466600}"/>
              </a:ext>
            </a:extLst>
          </p:cNvPr>
          <p:cNvSpPr txBox="1"/>
          <p:nvPr userDrawn="1"/>
        </p:nvSpPr>
        <p:spPr>
          <a:xfrm>
            <a:off x="1988835" y="201684"/>
            <a:ext cx="5400675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i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and Quality Assurance for Academic Governance and Redesign Engineering Studies</a:t>
            </a:r>
          </a:p>
        </p:txBody>
      </p:sp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/>
              <a:t>Tabeli lisamiseks klõpsake ikooni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B319A-3F2D-6E5B-E478-8FAA23C2D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3D479-23E5-4161-B3F1-D24CF4559BFB}" type="datetime1">
              <a:rPr lang="et-EE" smtClean="0"/>
              <a:t>03.12.2025</a:t>
            </a:fld>
            <a:endParaRPr lang="et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8C222E-C681-4BDE-6BAA-12E88046F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3DD03-1440-48DA-8A12-187BE5F74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D53A6-7646-4EE2-95CA-6EA87802B86B}" type="datetime1">
              <a:rPr lang="et-EE" smtClean="0"/>
              <a:t>03.12.2025</a:t>
            </a:fld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86877-BF0F-8587-FF94-8DE97A388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2725100B-8C8C-0045-8F18-B9271CB7E105}"/>
              </a:ext>
            </a:extLst>
          </p:cNvPr>
          <p:cNvSpPr/>
          <p:nvPr userDrawn="1"/>
        </p:nvSpPr>
        <p:spPr>
          <a:xfrm>
            <a:off x="-1" y="0"/>
            <a:ext cx="12192001" cy="496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4" name="Rööpkülik 12">
            <a:extLst>
              <a:ext uri="{FF2B5EF4-FFF2-40B4-BE49-F238E27FC236}">
                <a16:creationId xmlns:a16="http://schemas.microsoft.com/office/drawing/2014/main" id="{1762F050-9EED-697C-8F28-843A4844F2DE}"/>
              </a:ext>
            </a:extLst>
          </p:cNvPr>
          <p:cNvSpPr/>
          <p:nvPr userDrawn="1"/>
        </p:nvSpPr>
        <p:spPr>
          <a:xfrm>
            <a:off x="5926346" y="1628775"/>
            <a:ext cx="6265377" cy="2468772"/>
          </a:xfrm>
          <a:custGeom>
            <a:avLst/>
            <a:gdLst>
              <a:gd name="connsiteX0" fmla="*/ 0 w 5126966"/>
              <a:gd name="connsiteY0" fmla="*/ 2486025 h 2486025"/>
              <a:gd name="connsiteX1" fmla="*/ 621506 w 5126966"/>
              <a:gd name="connsiteY1" fmla="*/ 0 h 2486025"/>
              <a:gd name="connsiteX2" fmla="*/ 5126966 w 5126966"/>
              <a:gd name="connsiteY2" fmla="*/ 0 h 2486025"/>
              <a:gd name="connsiteX3" fmla="*/ 4505460 w 5126966"/>
              <a:gd name="connsiteY3" fmla="*/ 2486025 h 2486025"/>
              <a:gd name="connsiteX4" fmla="*/ 0 w 5126966"/>
              <a:gd name="connsiteY4" fmla="*/ 2486025 h 2486025"/>
              <a:gd name="connsiteX0" fmla="*/ 0 w 5143814"/>
              <a:gd name="connsiteY0" fmla="*/ 2486025 h 2486025"/>
              <a:gd name="connsiteX1" fmla="*/ 621506 w 5143814"/>
              <a:gd name="connsiteY1" fmla="*/ 0 h 2486025"/>
              <a:gd name="connsiteX2" fmla="*/ 5126966 w 5143814"/>
              <a:gd name="connsiteY2" fmla="*/ 0 h 2486025"/>
              <a:gd name="connsiteX3" fmla="*/ 5143814 w 5143814"/>
              <a:gd name="connsiteY3" fmla="*/ 2442893 h 2486025"/>
              <a:gd name="connsiteX4" fmla="*/ 0 w 5143814"/>
              <a:gd name="connsiteY4" fmla="*/ 2486025 h 2486025"/>
              <a:gd name="connsiteX0" fmla="*/ 0 w 5135188"/>
              <a:gd name="connsiteY0" fmla="*/ 2486025 h 2486025"/>
              <a:gd name="connsiteX1" fmla="*/ 621506 w 5135188"/>
              <a:gd name="connsiteY1" fmla="*/ 0 h 2486025"/>
              <a:gd name="connsiteX2" fmla="*/ 5126966 w 5135188"/>
              <a:gd name="connsiteY2" fmla="*/ 0 h 2486025"/>
              <a:gd name="connsiteX3" fmla="*/ 5135188 w 5135188"/>
              <a:gd name="connsiteY3" fmla="*/ 2460146 h 2486025"/>
              <a:gd name="connsiteX4" fmla="*/ 0 w 5135188"/>
              <a:gd name="connsiteY4" fmla="*/ 2486025 h 2486025"/>
              <a:gd name="connsiteX0" fmla="*/ 0 w 5127859"/>
              <a:gd name="connsiteY0" fmla="*/ 2486025 h 2486025"/>
              <a:gd name="connsiteX1" fmla="*/ 621506 w 5127859"/>
              <a:gd name="connsiteY1" fmla="*/ 0 h 2486025"/>
              <a:gd name="connsiteX2" fmla="*/ 5126966 w 5127859"/>
              <a:gd name="connsiteY2" fmla="*/ 0 h 2486025"/>
              <a:gd name="connsiteX3" fmla="*/ 5127749 w 5127859"/>
              <a:gd name="connsiteY3" fmla="*/ 2468772 h 2486025"/>
              <a:gd name="connsiteX4" fmla="*/ 0 w 5127859"/>
              <a:gd name="connsiteY4" fmla="*/ 2486025 h 2486025"/>
              <a:gd name="connsiteX0" fmla="*/ 0 w 5403110"/>
              <a:gd name="connsiteY0" fmla="*/ 2425640 h 2468772"/>
              <a:gd name="connsiteX1" fmla="*/ 896757 w 5403110"/>
              <a:gd name="connsiteY1" fmla="*/ 0 h 2468772"/>
              <a:gd name="connsiteX2" fmla="*/ 5402217 w 5403110"/>
              <a:gd name="connsiteY2" fmla="*/ 0 h 2468772"/>
              <a:gd name="connsiteX3" fmla="*/ 5403000 w 5403110"/>
              <a:gd name="connsiteY3" fmla="*/ 2468772 h 2468772"/>
              <a:gd name="connsiteX4" fmla="*/ 0 w 5403110"/>
              <a:gd name="connsiteY4" fmla="*/ 2425640 h 2468772"/>
              <a:gd name="connsiteX0" fmla="*/ 0 w 5403110"/>
              <a:gd name="connsiteY0" fmla="*/ 2425640 h 2468772"/>
              <a:gd name="connsiteX1" fmla="*/ 1127373 w 5403110"/>
              <a:gd name="connsiteY1" fmla="*/ 8627 h 2468772"/>
              <a:gd name="connsiteX2" fmla="*/ 5402217 w 5403110"/>
              <a:gd name="connsiteY2" fmla="*/ 0 h 2468772"/>
              <a:gd name="connsiteX3" fmla="*/ 5403000 w 5403110"/>
              <a:gd name="connsiteY3" fmla="*/ 2468772 h 2468772"/>
              <a:gd name="connsiteX4" fmla="*/ 0 w 5403110"/>
              <a:gd name="connsiteY4" fmla="*/ 2425640 h 24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110" h="2468772">
                <a:moveTo>
                  <a:pt x="0" y="2425640"/>
                </a:moveTo>
                <a:lnTo>
                  <a:pt x="1127373" y="8627"/>
                </a:lnTo>
                <a:lnTo>
                  <a:pt x="5402217" y="0"/>
                </a:lnTo>
                <a:cubicBezTo>
                  <a:pt x="5404958" y="820049"/>
                  <a:pt x="5400259" y="1648723"/>
                  <a:pt x="5403000" y="2468772"/>
                </a:cubicBezTo>
                <a:lnTo>
                  <a:pt x="0" y="2425640"/>
                </a:lnTo>
                <a:close/>
              </a:path>
            </a:pathLst>
          </a:custGeom>
          <a:solidFill>
            <a:srgbClr val="E40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pic>
        <p:nvPicPr>
          <p:cNvPr id="13" name="Pilt 12" descr="Pilt, millel on kujutatud Font, Graafika, logo, sümbol&#10;&#10;Kirjeldus on genereeritud automaatselt">
            <a:extLst>
              <a:ext uri="{FF2B5EF4-FFF2-40B4-BE49-F238E27FC236}">
                <a16:creationId xmlns:a16="http://schemas.microsoft.com/office/drawing/2014/main" id="{550A62C5-D12D-7CA2-CC36-0098CF9E8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59" t="23263" r="11448" b="22140"/>
          <a:stretch/>
        </p:blipFill>
        <p:spPr>
          <a:xfrm>
            <a:off x="8773064" y="1897812"/>
            <a:ext cx="2691442" cy="1526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CA01C0-3997-DF64-F971-C3DE1A2DC642}"/>
              </a:ext>
            </a:extLst>
          </p:cNvPr>
          <p:cNvSpPr txBox="1"/>
          <p:nvPr userDrawn="1"/>
        </p:nvSpPr>
        <p:spPr>
          <a:xfrm>
            <a:off x="878317" y="2898481"/>
            <a:ext cx="635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kern="0" cap="all" baseline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Energiatehnoloogia instituut</a:t>
            </a:r>
            <a:endParaRPr lang="et-EE" sz="2000" b="1" cap="all" baseline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Rühm 7">
            <a:extLst>
              <a:ext uri="{FF2B5EF4-FFF2-40B4-BE49-F238E27FC236}">
                <a16:creationId xmlns:a16="http://schemas.microsoft.com/office/drawing/2014/main" id="{14CF6913-8CE4-AC77-A552-BBBBD9CC292B}"/>
              </a:ext>
            </a:extLst>
          </p:cNvPr>
          <p:cNvGrpSpPr/>
          <p:nvPr userDrawn="1"/>
        </p:nvGrpSpPr>
        <p:grpSpPr>
          <a:xfrm>
            <a:off x="-10209" y="1820174"/>
            <a:ext cx="8783273" cy="2950234"/>
            <a:chOff x="-10209" y="1820174"/>
            <a:chExt cx="8783273" cy="2950234"/>
          </a:xfrm>
        </p:grpSpPr>
        <p:sp>
          <p:nvSpPr>
            <p:cNvPr id="11" name="Võrdkülgne kolmnurk 10">
              <a:extLst>
                <a:ext uri="{FF2B5EF4-FFF2-40B4-BE49-F238E27FC236}">
                  <a16:creationId xmlns:a16="http://schemas.microsoft.com/office/drawing/2014/main" id="{CABC54B8-C483-29CA-F798-9636C02AD796}"/>
                </a:ext>
              </a:extLst>
            </p:cNvPr>
            <p:cNvSpPr/>
            <p:nvPr userDrawn="1"/>
          </p:nvSpPr>
          <p:spPr>
            <a:xfrm>
              <a:off x="-10209" y="1820174"/>
              <a:ext cx="8783273" cy="1492514"/>
            </a:xfrm>
            <a:prstGeom prst="triangle">
              <a:avLst>
                <a:gd name="adj" fmla="val 0"/>
              </a:avLst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  <p:sp>
          <p:nvSpPr>
            <p:cNvPr id="12" name="Ristkülik 11">
              <a:extLst>
                <a:ext uri="{FF2B5EF4-FFF2-40B4-BE49-F238E27FC236}">
                  <a16:creationId xmlns:a16="http://schemas.microsoft.com/office/drawing/2014/main" id="{63695462-1E9C-3A67-1024-7B71227ABC97}"/>
                </a:ext>
              </a:extLst>
            </p:cNvPr>
            <p:cNvSpPr/>
            <p:nvPr userDrawn="1"/>
          </p:nvSpPr>
          <p:spPr>
            <a:xfrm>
              <a:off x="0" y="2700068"/>
              <a:ext cx="1190445" cy="2070340"/>
            </a:xfrm>
            <a:prstGeom prst="rect">
              <a:avLst/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</p:grpSp>
      <p:sp>
        <p:nvSpPr>
          <p:cNvPr id="7" name="Freeform 6"/>
          <p:cNvSpPr/>
          <p:nvPr userDrawn="1"/>
        </p:nvSpPr>
        <p:spPr>
          <a:xfrm>
            <a:off x="0" y="330721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2"/>
            <a:ext cx="10159444" cy="9710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>
                <a:solidFill>
                  <a:schemeClr val="accent1"/>
                </a:solidFill>
              </a:rPr>
              <a:t>Vajadusel ka KAHEL või kolmel REAL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  <p:pic>
        <p:nvPicPr>
          <p:cNvPr id="16" name="Pilt 15" descr="Pilt, millel on kujutatud kuvatõmmis, vooluahel, elektroonika&#10;&#10;Kirjeldus on genereeritud automaatselt">
            <a:extLst>
              <a:ext uri="{FF2B5EF4-FFF2-40B4-BE49-F238E27FC236}">
                <a16:creationId xmlns:a16="http://schemas.microsoft.com/office/drawing/2014/main" id="{92B2FBAE-72E9-E60F-BA45-61618C452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255" y="122452"/>
            <a:ext cx="10705381" cy="29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CDFAFBA4-98FF-D4AB-322A-7F1B333F8C3E}"/>
              </a:ext>
            </a:extLst>
          </p:cNvPr>
          <p:cNvSpPr/>
          <p:nvPr userDrawn="1"/>
        </p:nvSpPr>
        <p:spPr>
          <a:xfrm>
            <a:off x="-1" y="0"/>
            <a:ext cx="63317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grpSp>
        <p:nvGrpSpPr>
          <p:cNvPr id="3" name="Rühm 2">
            <a:extLst>
              <a:ext uri="{FF2B5EF4-FFF2-40B4-BE49-F238E27FC236}">
                <a16:creationId xmlns:a16="http://schemas.microsoft.com/office/drawing/2014/main" id="{268A47C7-FD3C-2500-A527-FA2358FB5E36}"/>
              </a:ext>
            </a:extLst>
          </p:cNvPr>
          <p:cNvGrpSpPr/>
          <p:nvPr userDrawn="1"/>
        </p:nvGrpSpPr>
        <p:grpSpPr>
          <a:xfrm>
            <a:off x="-10209" y="4425350"/>
            <a:ext cx="8783273" cy="2432647"/>
            <a:chOff x="-10209" y="1820174"/>
            <a:chExt cx="8783273" cy="3531501"/>
          </a:xfrm>
        </p:grpSpPr>
        <p:sp>
          <p:nvSpPr>
            <p:cNvPr id="4" name="Võrdkülgne kolmnurk 3">
              <a:extLst>
                <a:ext uri="{FF2B5EF4-FFF2-40B4-BE49-F238E27FC236}">
                  <a16:creationId xmlns:a16="http://schemas.microsoft.com/office/drawing/2014/main" id="{F5174C97-47F9-2893-8630-0CE56C975575}"/>
                </a:ext>
              </a:extLst>
            </p:cNvPr>
            <p:cNvSpPr/>
            <p:nvPr userDrawn="1"/>
          </p:nvSpPr>
          <p:spPr>
            <a:xfrm>
              <a:off x="-10209" y="1820174"/>
              <a:ext cx="8783273" cy="1492514"/>
            </a:xfrm>
            <a:prstGeom prst="triangle">
              <a:avLst>
                <a:gd name="adj" fmla="val 0"/>
              </a:avLst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  <p:sp>
          <p:nvSpPr>
            <p:cNvPr id="7" name="Ristkülik 6">
              <a:extLst>
                <a:ext uri="{FF2B5EF4-FFF2-40B4-BE49-F238E27FC236}">
                  <a16:creationId xmlns:a16="http://schemas.microsoft.com/office/drawing/2014/main" id="{99313DFC-D471-68EE-3CF3-1A0738A20305}"/>
                </a:ext>
              </a:extLst>
            </p:cNvPr>
            <p:cNvSpPr/>
            <p:nvPr userDrawn="1"/>
          </p:nvSpPr>
          <p:spPr>
            <a:xfrm>
              <a:off x="0" y="3122350"/>
              <a:ext cx="6159260" cy="2229325"/>
            </a:xfrm>
            <a:prstGeom prst="rect">
              <a:avLst/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  <a:solidFill>
            <a:srgbClr val="E4067E"/>
          </a:solidFill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Pilt 4" descr="Pilt, millel on kujutatud tekst, Font, Graafika, kuvatõmmis&#10;&#10;Kirjeldus on genereeritud automaatselt">
            <a:extLst>
              <a:ext uri="{FF2B5EF4-FFF2-40B4-BE49-F238E27FC236}">
                <a16:creationId xmlns:a16="http://schemas.microsoft.com/office/drawing/2014/main" id="{4F643DC1-9A46-A4FA-A23D-84A206016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5768975"/>
            <a:ext cx="3523187" cy="586665"/>
          </a:xfrm>
          <a:prstGeom prst="rect">
            <a:avLst/>
          </a:prstGeom>
        </p:spPr>
      </p:pic>
      <p:pic>
        <p:nvPicPr>
          <p:cNvPr id="6" name="Pilt 5" descr="Pilt, millel on kujutatud tekst, kuvatõmmis, Font&#10;&#10;Kirjeldus on genereeritud automaatselt">
            <a:extLst>
              <a:ext uri="{FF2B5EF4-FFF2-40B4-BE49-F238E27FC236}">
                <a16:creationId xmlns:a16="http://schemas.microsoft.com/office/drawing/2014/main" id="{8563638C-5A5F-5D02-643A-981933B3A9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6" y="760060"/>
            <a:ext cx="4239224" cy="3191672"/>
          </a:xfrm>
          <a:prstGeom prst="rect">
            <a:avLst/>
          </a:prstGeom>
        </p:spPr>
      </p:pic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71554" y="2355896"/>
            <a:ext cx="4570131" cy="23228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bg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>
                <a:solidFill>
                  <a:schemeClr val="accent1"/>
                </a:solidFill>
              </a:rPr>
              <a:t>Vajadusel ka KAHEL või kolmel REAL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ühm 6">
            <a:extLst>
              <a:ext uri="{FF2B5EF4-FFF2-40B4-BE49-F238E27FC236}">
                <a16:creationId xmlns:a16="http://schemas.microsoft.com/office/drawing/2014/main" id="{253D06EB-DC90-473F-5902-9FD7AC3C75AC}"/>
              </a:ext>
            </a:extLst>
          </p:cNvPr>
          <p:cNvGrpSpPr/>
          <p:nvPr userDrawn="1"/>
        </p:nvGrpSpPr>
        <p:grpSpPr>
          <a:xfrm>
            <a:off x="-10209" y="3326497"/>
            <a:ext cx="8783273" cy="3531503"/>
            <a:chOff x="-10209" y="1820174"/>
            <a:chExt cx="8783273" cy="3531503"/>
          </a:xfrm>
        </p:grpSpPr>
        <p:sp>
          <p:nvSpPr>
            <p:cNvPr id="8" name="Võrdkülgne kolmnurk 7">
              <a:extLst>
                <a:ext uri="{FF2B5EF4-FFF2-40B4-BE49-F238E27FC236}">
                  <a16:creationId xmlns:a16="http://schemas.microsoft.com/office/drawing/2014/main" id="{EBC3FF5D-82B7-10C8-7CB9-E2687DEEB68F}"/>
                </a:ext>
              </a:extLst>
            </p:cNvPr>
            <p:cNvSpPr/>
            <p:nvPr userDrawn="1"/>
          </p:nvSpPr>
          <p:spPr>
            <a:xfrm>
              <a:off x="-10209" y="1820174"/>
              <a:ext cx="8783273" cy="1492514"/>
            </a:xfrm>
            <a:prstGeom prst="triangle">
              <a:avLst>
                <a:gd name="adj" fmla="val 0"/>
              </a:avLst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  <p:sp>
          <p:nvSpPr>
            <p:cNvPr id="9" name="Ristkülik 8">
              <a:extLst>
                <a:ext uri="{FF2B5EF4-FFF2-40B4-BE49-F238E27FC236}">
                  <a16:creationId xmlns:a16="http://schemas.microsoft.com/office/drawing/2014/main" id="{0FAD6E9A-DB2B-9A9E-E51C-9EAB99FBB058}"/>
                </a:ext>
              </a:extLst>
            </p:cNvPr>
            <p:cNvSpPr/>
            <p:nvPr userDrawn="1"/>
          </p:nvSpPr>
          <p:spPr>
            <a:xfrm>
              <a:off x="0" y="2893148"/>
              <a:ext cx="5788325" cy="2458529"/>
            </a:xfrm>
            <a:prstGeom prst="rect">
              <a:avLst/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</p:grpSp>
      <p:sp>
        <p:nvSpPr>
          <p:cNvPr id="3" name="Rööpkülik 12">
            <a:extLst>
              <a:ext uri="{FF2B5EF4-FFF2-40B4-BE49-F238E27FC236}">
                <a16:creationId xmlns:a16="http://schemas.microsoft.com/office/drawing/2014/main" id="{ECFDF399-8E0E-E498-E56F-25E82C1AD254}"/>
              </a:ext>
            </a:extLst>
          </p:cNvPr>
          <p:cNvSpPr/>
          <p:nvPr userDrawn="1"/>
        </p:nvSpPr>
        <p:spPr>
          <a:xfrm>
            <a:off x="4270082" y="3143726"/>
            <a:ext cx="7921085" cy="3710975"/>
          </a:xfrm>
          <a:custGeom>
            <a:avLst/>
            <a:gdLst>
              <a:gd name="connsiteX0" fmla="*/ 0 w 5126966"/>
              <a:gd name="connsiteY0" fmla="*/ 2486025 h 2486025"/>
              <a:gd name="connsiteX1" fmla="*/ 621506 w 5126966"/>
              <a:gd name="connsiteY1" fmla="*/ 0 h 2486025"/>
              <a:gd name="connsiteX2" fmla="*/ 5126966 w 5126966"/>
              <a:gd name="connsiteY2" fmla="*/ 0 h 2486025"/>
              <a:gd name="connsiteX3" fmla="*/ 4505460 w 5126966"/>
              <a:gd name="connsiteY3" fmla="*/ 2486025 h 2486025"/>
              <a:gd name="connsiteX4" fmla="*/ 0 w 5126966"/>
              <a:gd name="connsiteY4" fmla="*/ 2486025 h 2486025"/>
              <a:gd name="connsiteX0" fmla="*/ 0 w 5143814"/>
              <a:gd name="connsiteY0" fmla="*/ 2486025 h 2486025"/>
              <a:gd name="connsiteX1" fmla="*/ 621506 w 5143814"/>
              <a:gd name="connsiteY1" fmla="*/ 0 h 2486025"/>
              <a:gd name="connsiteX2" fmla="*/ 5126966 w 5143814"/>
              <a:gd name="connsiteY2" fmla="*/ 0 h 2486025"/>
              <a:gd name="connsiteX3" fmla="*/ 5143814 w 5143814"/>
              <a:gd name="connsiteY3" fmla="*/ 2442893 h 2486025"/>
              <a:gd name="connsiteX4" fmla="*/ 0 w 5143814"/>
              <a:gd name="connsiteY4" fmla="*/ 2486025 h 2486025"/>
              <a:gd name="connsiteX0" fmla="*/ 0 w 5135188"/>
              <a:gd name="connsiteY0" fmla="*/ 2486025 h 2486025"/>
              <a:gd name="connsiteX1" fmla="*/ 621506 w 5135188"/>
              <a:gd name="connsiteY1" fmla="*/ 0 h 2486025"/>
              <a:gd name="connsiteX2" fmla="*/ 5126966 w 5135188"/>
              <a:gd name="connsiteY2" fmla="*/ 0 h 2486025"/>
              <a:gd name="connsiteX3" fmla="*/ 5135188 w 5135188"/>
              <a:gd name="connsiteY3" fmla="*/ 2460146 h 2486025"/>
              <a:gd name="connsiteX4" fmla="*/ 0 w 5135188"/>
              <a:gd name="connsiteY4" fmla="*/ 2486025 h 2486025"/>
              <a:gd name="connsiteX0" fmla="*/ 0 w 5127859"/>
              <a:gd name="connsiteY0" fmla="*/ 2486025 h 2486025"/>
              <a:gd name="connsiteX1" fmla="*/ 621506 w 5127859"/>
              <a:gd name="connsiteY1" fmla="*/ 0 h 2486025"/>
              <a:gd name="connsiteX2" fmla="*/ 5126966 w 5127859"/>
              <a:gd name="connsiteY2" fmla="*/ 0 h 2486025"/>
              <a:gd name="connsiteX3" fmla="*/ 5127749 w 5127859"/>
              <a:gd name="connsiteY3" fmla="*/ 2468772 h 2486025"/>
              <a:gd name="connsiteX4" fmla="*/ 0 w 5127859"/>
              <a:gd name="connsiteY4" fmla="*/ 2486025 h 2486025"/>
              <a:gd name="connsiteX0" fmla="*/ 0 w 5403110"/>
              <a:gd name="connsiteY0" fmla="*/ 2425640 h 2468772"/>
              <a:gd name="connsiteX1" fmla="*/ 896757 w 5403110"/>
              <a:gd name="connsiteY1" fmla="*/ 0 h 2468772"/>
              <a:gd name="connsiteX2" fmla="*/ 5402217 w 5403110"/>
              <a:gd name="connsiteY2" fmla="*/ 0 h 2468772"/>
              <a:gd name="connsiteX3" fmla="*/ 5403000 w 5403110"/>
              <a:gd name="connsiteY3" fmla="*/ 2468772 h 2468772"/>
              <a:gd name="connsiteX4" fmla="*/ 0 w 5403110"/>
              <a:gd name="connsiteY4" fmla="*/ 2425640 h 2468772"/>
              <a:gd name="connsiteX0" fmla="*/ 0 w 5403110"/>
              <a:gd name="connsiteY0" fmla="*/ 2425640 h 2468772"/>
              <a:gd name="connsiteX1" fmla="*/ 1127373 w 5403110"/>
              <a:gd name="connsiteY1" fmla="*/ 8627 h 2468772"/>
              <a:gd name="connsiteX2" fmla="*/ 5402217 w 5403110"/>
              <a:gd name="connsiteY2" fmla="*/ 0 h 2468772"/>
              <a:gd name="connsiteX3" fmla="*/ 5403000 w 5403110"/>
              <a:gd name="connsiteY3" fmla="*/ 2468772 h 2468772"/>
              <a:gd name="connsiteX4" fmla="*/ 0 w 5403110"/>
              <a:gd name="connsiteY4" fmla="*/ 2425640 h 2468772"/>
              <a:gd name="connsiteX0" fmla="*/ 0 w 6035444"/>
              <a:gd name="connsiteY0" fmla="*/ 3719602 h 3719602"/>
              <a:gd name="connsiteX1" fmla="*/ 1759707 w 6035444"/>
              <a:gd name="connsiteY1" fmla="*/ 8627 h 3719602"/>
              <a:gd name="connsiteX2" fmla="*/ 6034551 w 6035444"/>
              <a:gd name="connsiteY2" fmla="*/ 0 h 3719602"/>
              <a:gd name="connsiteX3" fmla="*/ 6035334 w 6035444"/>
              <a:gd name="connsiteY3" fmla="*/ 2468772 h 3719602"/>
              <a:gd name="connsiteX4" fmla="*/ 0 w 6035444"/>
              <a:gd name="connsiteY4" fmla="*/ 3719602 h 3719602"/>
              <a:gd name="connsiteX0" fmla="*/ 0 w 6034814"/>
              <a:gd name="connsiteY0" fmla="*/ 3719602 h 3745481"/>
              <a:gd name="connsiteX1" fmla="*/ 1759707 w 6034814"/>
              <a:gd name="connsiteY1" fmla="*/ 8627 h 3745481"/>
              <a:gd name="connsiteX2" fmla="*/ 6034551 w 6034814"/>
              <a:gd name="connsiteY2" fmla="*/ 0 h 3745481"/>
              <a:gd name="connsiteX3" fmla="*/ 6020457 w 6034814"/>
              <a:gd name="connsiteY3" fmla="*/ 3745481 h 3745481"/>
              <a:gd name="connsiteX4" fmla="*/ 0 w 6034814"/>
              <a:gd name="connsiteY4" fmla="*/ 3719602 h 3745481"/>
              <a:gd name="connsiteX0" fmla="*/ 0 w 6034956"/>
              <a:gd name="connsiteY0" fmla="*/ 3719602 h 3762734"/>
              <a:gd name="connsiteX1" fmla="*/ 1759707 w 6034956"/>
              <a:gd name="connsiteY1" fmla="*/ 8627 h 3762734"/>
              <a:gd name="connsiteX2" fmla="*/ 6034551 w 6034956"/>
              <a:gd name="connsiteY2" fmla="*/ 0 h 3762734"/>
              <a:gd name="connsiteX3" fmla="*/ 6027896 w 6034956"/>
              <a:gd name="connsiteY3" fmla="*/ 3762734 h 3762734"/>
              <a:gd name="connsiteX4" fmla="*/ 0 w 6034956"/>
              <a:gd name="connsiteY4" fmla="*/ 3719602 h 3762734"/>
              <a:gd name="connsiteX0" fmla="*/ 0 w 6808237"/>
              <a:gd name="connsiteY0" fmla="*/ 3710975 h 3754107"/>
              <a:gd name="connsiteX1" fmla="*/ 1759707 w 6808237"/>
              <a:gd name="connsiteY1" fmla="*/ 0 h 3754107"/>
              <a:gd name="connsiteX2" fmla="*/ 6808230 w 6808237"/>
              <a:gd name="connsiteY2" fmla="*/ 0 h 3754107"/>
              <a:gd name="connsiteX3" fmla="*/ 6027896 w 6808237"/>
              <a:gd name="connsiteY3" fmla="*/ 3754107 h 3754107"/>
              <a:gd name="connsiteX4" fmla="*/ 0 w 6808237"/>
              <a:gd name="connsiteY4" fmla="*/ 3710975 h 3754107"/>
              <a:gd name="connsiteX0" fmla="*/ 0 w 6823892"/>
              <a:gd name="connsiteY0" fmla="*/ 3710975 h 3710975"/>
              <a:gd name="connsiteX1" fmla="*/ 1759707 w 6823892"/>
              <a:gd name="connsiteY1" fmla="*/ 0 h 3710975"/>
              <a:gd name="connsiteX2" fmla="*/ 6808230 w 6823892"/>
              <a:gd name="connsiteY2" fmla="*/ 0 h 3710975"/>
              <a:gd name="connsiteX3" fmla="*/ 6823892 w 6823892"/>
              <a:gd name="connsiteY3" fmla="*/ 3693722 h 3710975"/>
              <a:gd name="connsiteX4" fmla="*/ 0 w 6823892"/>
              <a:gd name="connsiteY4" fmla="*/ 3710975 h 3710975"/>
              <a:gd name="connsiteX0" fmla="*/ 0 w 6830953"/>
              <a:gd name="connsiteY0" fmla="*/ 3710975 h 3710975"/>
              <a:gd name="connsiteX1" fmla="*/ 1759707 w 6830953"/>
              <a:gd name="connsiteY1" fmla="*/ 0 h 3710975"/>
              <a:gd name="connsiteX2" fmla="*/ 6830548 w 6830953"/>
              <a:gd name="connsiteY2" fmla="*/ 0 h 3710975"/>
              <a:gd name="connsiteX3" fmla="*/ 6823892 w 6830953"/>
              <a:gd name="connsiteY3" fmla="*/ 3693722 h 3710975"/>
              <a:gd name="connsiteX4" fmla="*/ 0 w 6830953"/>
              <a:gd name="connsiteY4" fmla="*/ 3710975 h 371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0953" h="3710975">
                <a:moveTo>
                  <a:pt x="0" y="3710975"/>
                </a:moveTo>
                <a:lnTo>
                  <a:pt x="1759707" y="0"/>
                </a:lnTo>
                <a:lnTo>
                  <a:pt x="6830548" y="0"/>
                </a:lnTo>
                <a:cubicBezTo>
                  <a:pt x="6833289" y="820049"/>
                  <a:pt x="6821151" y="2873673"/>
                  <a:pt x="6823892" y="3693722"/>
                </a:cubicBezTo>
                <a:lnTo>
                  <a:pt x="0" y="3710975"/>
                </a:lnTo>
                <a:close/>
              </a:path>
            </a:pathLst>
          </a:custGeom>
          <a:solidFill>
            <a:srgbClr val="E40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pic>
        <p:nvPicPr>
          <p:cNvPr id="10" name="Pilt 9" descr="Pilt, millel on kujutatud kuvatõmmis, vooluahel, elektroonika&#10;&#10;Kirjeldus on genereeritud automaatselt">
            <a:extLst>
              <a:ext uri="{FF2B5EF4-FFF2-40B4-BE49-F238E27FC236}">
                <a16:creationId xmlns:a16="http://schemas.microsoft.com/office/drawing/2014/main" id="{85E9A7C7-D1DB-A6A6-879D-B1F905D96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4" y="922060"/>
            <a:ext cx="11458811" cy="3113163"/>
          </a:xfrm>
          <a:prstGeom prst="rect">
            <a:avLst/>
          </a:prstGeom>
        </p:spPr>
      </p:pic>
      <p:pic>
        <p:nvPicPr>
          <p:cNvPr id="5" name="Pilt 4" descr="Pilt, millel on kujutatud tekst, Font, Graafika, kuvatõmmis&#10;&#10;Kirjeldus on genereeritud automaatselt">
            <a:extLst>
              <a:ext uri="{FF2B5EF4-FFF2-40B4-BE49-F238E27FC236}">
                <a16:creationId xmlns:a16="http://schemas.microsoft.com/office/drawing/2014/main" id="{B95CF3B3-F14A-1F3D-F0F1-2CD66DBE8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6" y="5761439"/>
            <a:ext cx="3505978" cy="583799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4230319"/>
            <a:ext cx="4818968" cy="13854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306CBF41-5828-7B2C-D0A0-DE454559A49F}"/>
              </a:ext>
            </a:extLst>
          </p:cNvPr>
          <p:cNvSpPr/>
          <p:nvPr userDrawn="1"/>
        </p:nvSpPr>
        <p:spPr>
          <a:xfrm>
            <a:off x="-1" y="0"/>
            <a:ext cx="12192001" cy="496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6" name="Rööpkülik 12">
            <a:extLst>
              <a:ext uri="{FF2B5EF4-FFF2-40B4-BE49-F238E27FC236}">
                <a16:creationId xmlns:a16="http://schemas.microsoft.com/office/drawing/2014/main" id="{9339C087-15D4-3007-16A9-79E1140CB532}"/>
              </a:ext>
            </a:extLst>
          </p:cNvPr>
          <p:cNvSpPr/>
          <p:nvPr userDrawn="1"/>
        </p:nvSpPr>
        <p:spPr>
          <a:xfrm>
            <a:off x="5926346" y="1628775"/>
            <a:ext cx="6265377" cy="2468772"/>
          </a:xfrm>
          <a:custGeom>
            <a:avLst/>
            <a:gdLst>
              <a:gd name="connsiteX0" fmla="*/ 0 w 5126966"/>
              <a:gd name="connsiteY0" fmla="*/ 2486025 h 2486025"/>
              <a:gd name="connsiteX1" fmla="*/ 621506 w 5126966"/>
              <a:gd name="connsiteY1" fmla="*/ 0 h 2486025"/>
              <a:gd name="connsiteX2" fmla="*/ 5126966 w 5126966"/>
              <a:gd name="connsiteY2" fmla="*/ 0 h 2486025"/>
              <a:gd name="connsiteX3" fmla="*/ 4505460 w 5126966"/>
              <a:gd name="connsiteY3" fmla="*/ 2486025 h 2486025"/>
              <a:gd name="connsiteX4" fmla="*/ 0 w 5126966"/>
              <a:gd name="connsiteY4" fmla="*/ 2486025 h 2486025"/>
              <a:gd name="connsiteX0" fmla="*/ 0 w 5143814"/>
              <a:gd name="connsiteY0" fmla="*/ 2486025 h 2486025"/>
              <a:gd name="connsiteX1" fmla="*/ 621506 w 5143814"/>
              <a:gd name="connsiteY1" fmla="*/ 0 h 2486025"/>
              <a:gd name="connsiteX2" fmla="*/ 5126966 w 5143814"/>
              <a:gd name="connsiteY2" fmla="*/ 0 h 2486025"/>
              <a:gd name="connsiteX3" fmla="*/ 5143814 w 5143814"/>
              <a:gd name="connsiteY3" fmla="*/ 2442893 h 2486025"/>
              <a:gd name="connsiteX4" fmla="*/ 0 w 5143814"/>
              <a:gd name="connsiteY4" fmla="*/ 2486025 h 2486025"/>
              <a:gd name="connsiteX0" fmla="*/ 0 w 5135188"/>
              <a:gd name="connsiteY0" fmla="*/ 2486025 h 2486025"/>
              <a:gd name="connsiteX1" fmla="*/ 621506 w 5135188"/>
              <a:gd name="connsiteY1" fmla="*/ 0 h 2486025"/>
              <a:gd name="connsiteX2" fmla="*/ 5126966 w 5135188"/>
              <a:gd name="connsiteY2" fmla="*/ 0 h 2486025"/>
              <a:gd name="connsiteX3" fmla="*/ 5135188 w 5135188"/>
              <a:gd name="connsiteY3" fmla="*/ 2460146 h 2486025"/>
              <a:gd name="connsiteX4" fmla="*/ 0 w 5135188"/>
              <a:gd name="connsiteY4" fmla="*/ 2486025 h 2486025"/>
              <a:gd name="connsiteX0" fmla="*/ 0 w 5127859"/>
              <a:gd name="connsiteY0" fmla="*/ 2486025 h 2486025"/>
              <a:gd name="connsiteX1" fmla="*/ 621506 w 5127859"/>
              <a:gd name="connsiteY1" fmla="*/ 0 h 2486025"/>
              <a:gd name="connsiteX2" fmla="*/ 5126966 w 5127859"/>
              <a:gd name="connsiteY2" fmla="*/ 0 h 2486025"/>
              <a:gd name="connsiteX3" fmla="*/ 5127749 w 5127859"/>
              <a:gd name="connsiteY3" fmla="*/ 2468772 h 2486025"/>
              <a:gd name="connsiteX4" fmla="*/ 0 w 5127859"/>
              <a:gd name="connsiteY4" fmla="*/ 2486025 h 2486025"/>
              <a:gd name="connsiteX0" fmla="*/ 0 w 5403110"/>
              <a:gd name="connsiteY0" fmla="*/ 2425640 h 2468772"/>
              <a:gd name="connsiteX1" fmla="*/ 896757 w 5403110"/>
              <a:gd name="connsiteY1" fmla="*/ 0 h 2468772"/>
              <a:gd name="connsiteX2" fmla="*/ 5402217 w 5403110"/>
              <a:gd name="connsiteY2" fmla="*/ 0 h 2468772"/>
              <a:gd name="connsiteX3" fmla="*/ 5403000 w 5403110"/>
              <a:gd name="connsiteY3" fmla="*/ 2468772 h 2468772"/>
              <a:gd name="connsiteX4" fmla="*/ 0 w 5403110"/>
              <a:gd name="connsiteY4" fmla="*/ 2425640 h 2468772"/>
              <a:gd name="connsiteX0" fmla="*/ 0 w 5403110"/>
              <a:gd name="connsiteY0" fmla="*/ 2425640 h 2468772"/>
              <a:gd name="connsiteX1" fmla="*/ 1127373 w 5403110"/>
              <a:gd name="connsiteY1" fmla="*/ 8627 h 2468772"/>
              <a:gd name="connsiteX2" fmla="*/ 5402217 w 5403110"/>
              <a:gd name="connsiteY2" fmla="*/ 0 h 2468772"/>
              <a:gd name="connsiteX3" fmla="*/ 5403000 w 5403110"/>
              <a:gd name="connsiteY3" fmla="*/ 2468772 h 2468772"/>
              <a:gd name="connsiteX4" fmla="*/ 0 w 5403110"/>
              <a:gd name="connsiteY4" fmla="*/ 2425640 h 24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110" h="2468772">
                <a:moveTo>
                  <a:pt x="0" y="2425640"/>
                </a:moveTo>
                <a:lnTo>
                  <a:pt x="1127373" y="8627"/>
                </a:lnTo>
                <a:lnTo>
                  <a:pt x="5402217" y="0"/>
                </a:lnTo>
                <a:cubicBezTo>
                  <a:pt x="5404958" y="820049"/>
                  <a:pt x="5400259" y="1648723"/>
                  <a:pt x="5403000" y="2468772"/>
                </a:cubicBezTo>
                <a:lnTo>
                  <a:pt x="0" y="2425640"/>
                </a:lnTo>
                <a:close/>
              </a:path>
            </a:pathLst>
          </a:custGeom>
          <a:solidFill>
            <a:srgbClr val="E40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grpSp>
        <p:nvGrpSpPr>
          <p:cNvPr id="7" name="Rühm 6">
            <a:extLst>
              <a:ext uri="{FF2B5EF4-FFF2-40B4-BE49-F238E27FC236}">
                <a16:creationId xmlns:a16="http://schemas.microsoft.com/office/drawing/2014/main" id="{434E3D41-AC6E-59D0-97B5-23B261A37F6C}"/>
              </a:ext>
            </a:extLst>
          </p:cNvPr>
          <p:cNvGrpSpPr/>
          <p:nvPr userDrawn="1"/>
        </p:nvGrpSpPr>
        <p:grpSpPr>
          <a:xfrm>
            <a:off x="-10209" y="1820174"/>
            <a:ext cx="8783273" cy="2950234"/>
            <a:chOff x="-10209" y="1820174"/>
            <a:chExt cx="8783273" cy="2950234"/>
          </a:xfrm>
        </p:grpSpPr>
        <p:sp>
          <p:nvSpPr>
            <p:cNvPr id="12" name="Võrdkülgne kolmnurk 11">
              <a:extLst>
                <a:ext uri="{FF2B5EF4-FFF2-40B4-BE49-F238E27FC236}">
                  <a16:creationId xmlns:a16="http://schemas.microsoft.com/office/drawing/2014/main" id="{DE08D488-7708-DAEB-3931-0D60F4FF549F}"/>
                </a:ext>
              </a:extLst>
            </p:cNvPr>
            <p:cNvSpPr/>
            <p:nvPr userDrawn="1"/>
          </p:nvSpPr>
          <p:spPr>
            <a:xfrm>
              <a:off x="-10209" y="1820174"/>
              <a:ext cx="8783273" cy="1492514"/>
            </a:xfrm>
            <a:prstGeom prst="triangle">
              <a:avLst>
                <a:gd name="adj" fmla="val 0"/>
              </a:avLst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  <p:sp>
          <p:nvSpPr>
            <p:cNvPr id="13" name="Ristkülik 12">
              <a:extLst>
                <a:ext uri="{FF2B5EF4-FFF2-40B4-BE49-F238E27FC236}">
                  <a16:creationId xmlns:a16="http://schemas.microsoft.com/office/drawing/2014/main" id="{B5921D93-328A-8E8E-C907-EB43E092E3E4}"/>
                </a:ext>
              </a:extLst>
            </p:cNvPr>
            <p:cNvSpPr/>
            <p:nvPr userDrawn="1"/>
          </p:nvSpPr>
          <p:spPr>
            <a:xfrm>
              <a:off x="0" y="2700068"/>
              <a:ext cx="1190445" cy="2070340"/>
            </a:xfrm>
            <a:prstGeom prst="rect">
              <a:avLst/>
            </a:prstGeom>
            <a:solidFill>
              <a:srgbClr val="332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/>
            </a:p>
          </p:txBody>
        </p:sp>
      </p:grpSp>
      <p:sp>
        <p:nvSpPr>
          <p:cNvPr id="14" name="Freeform 9">
            <a:extLst>
              <a:ext uri="{FF2B5EF4-FFF2-40B4-BE49-F238E27FC236}">
                <a16:creationId xmlns:a16="http://schemas.microsoft.com/office/drawing/2014/main" id="{53ABEF3C-EE0B-ED24-5EB2-5DD25E187DE4}"/>
              </a:ext>
            </a:extLst>
          </p:cNvPr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lt 15" descr="Pilt, millel on kujutatud Font, Graafika, logo, sümbol&#10;&#10;Kirjeldus on genereeritud automaatselt">
            <a:extLst>
              <a:ext uri="{FF2B5EF4-FFF2-40B4-BE49-F238E27FC236}">
                <a16:creationId xmlns:a16="http://schemas.microsoft.com/office/drawing/2014/main" id="{37C1A012-363E-7560-4D05-A9EF8DE3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59" t="23263" r="11448" b="22140"/>
          <a:stretch/>
        </p:blipFill>
        <p:spPr>
          <a:xfrm>
            <a:off x="8773064" y="1897812"/>
            <a:ext cx="2691442" cy="15268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428A69-871D-76AA-C51F-9D6A314DE094}"/>
              </a:ext>
            </a:extLst>
          </p:cNvPr>
          <p:cNvSpPr txBox="1"/>
          <p:nvPr userDrawn="1"/>
        </p:nvSpPr>
        <p:spPr>
          <a:xfrm>
            <a:off x="878317" y="2898481"/>
            <a:ext cx="635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kern="0" cap="all" baseline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Energiatehnoloogia instituut</a:t>
            </a:r>
            <a:endParaRPr lang="et-EE" sz="2000" b="1" cap="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8625" y="3321313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,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D7537F7-2CFF-4E0D-9BE3-AB79CC0BE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3884" y="5965105"/>
            <a:ext cx="2446760" cy="394639"/>
          </a:xfrm>
          <a:prstGeom prst="rect">
            <a:avLst/>
          </a:prstGeom>
        </p:spPr>
      </p:pic>
      <p:pic>
        <p:nvPicPr>
          <p:cNvPr id="19" name="Pilt 18" descr="Pilt, millel on kujutatud kuvatõmmis, vooluahel, elektroonika&#10;&#10;Kirjeldus on genereeritud automaatselt">
            <a:extLst>
              <a:ext uri="{FF2B5EF4-FFF2-40B4-BE49-F238E27FC236}">
                <a16:creationId xmlns:a16="http://schemas.microsoft.com/office/drawing/2014/main" id="{3694F4EF-91BE-A7E4-62B2-81101E6B9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255" y="122452"/>
            <a:ext cx="10705381" cy="29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51F730E-005F-71A7-DD38-B3B2B10B3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9B80A9-B7DF-FBF0-4C92-AA0940665FED}"/>
              </a:ext>
            </a:extLst>
          </p:cNvPr>
          <p:cNvSpPr/>
          <p:nvPr userDrawn="1"/>
        </p:nvSpPr>
        <p:spPr>
          <a:xfrm>
            <a:off x="479424" y="5647267"/>
            <a:ext cx="3855509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5" name="Picture 2" descr="SQUARES – Sustainability and Quality Assurance for Academic Governance and Redesign Engineering Studies">
            <a:extLst>
              <a:ext uri="{FF2B5EF4-FFF2-40B4-BE49-F238E27FC236}">
                <a16:creationId xmlns:a16="http://schemas.microsoft.com/office/drawing/2014/main" id="{52EE7713-E162-970D-67C6-3996BAD433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" y="5866005"/>
            <a:ext cx="1997113" cy="8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DBA9E-EEA1-BDCE-CE95-7142D44B8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t-EE" dirty="0"/>
              <a:t>26.09.2025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8D1A39-5A67-B60D-DE06-74D9A4CF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96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5A43C-B891-ECAD-FC73-DB0DB67BB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B0E1C-0357-4A56-8C09-DA5F430E5D6B}" type="datetime1">
              <a:rPr lang="et-EE" smtClean="0"/>
              <a:t>03.12.2025</a:t>
            </a:fld>
            <a:endParaRPr lang="et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B17E8C7-796D-1B60-9750-B1A910D95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5D7E5-490B-95D1-2D0F-972E93AA0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2F2F9-BC21-4D1C-A02F-0BC8617D1433}" type="datetime1">
              <a:rPr lang="et-EE" smtClean="0"/>
              <a:t>03.12.2025</a:t>
            </a:fld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96E2F-6261-67CB-85AE-7A91BF398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12757-FF0D-A6D7-A367-97D8D551D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CD6C9-9752-4261-AF18-16AAB37DC9F0}" type="datetime1">
              <a:rPr lang="et-EE" smtClean="0"/>
              <a:t>03.12.2025</a:t>
            </a:fld>
            <a:endParaRPr lang="et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4E6ECAB-11D6-EE0D-D2F5-16F2FD3F4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E5720-A49C-908B-7913-CB09302F4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7F02A-C277-4557-BB44-CCBC686007F5}" type="datetime1">
              <a:rPr lang="et-EE" smtClean="0"/>
              <a:t>03.12.2025</a:t>
            </a:fld>
            <a:endParaRPr lang="et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95E57C8-4CBD-A6EE-FE13-C3B3AE1B7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32816-21DF-6083-E9EE-C5ED5793C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64A60-57BB-4550-8F6E-32CC2AB74FE2}" type="datetime1">
              <a:rPr lang="et-EE" smtClean="0"/>
              <a:t>03.12.2025</a:t>
            </a:fld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56666-4442-8DFC-19AD-51F9B9CB3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/>
              <a:t>Pildi lisamiseks klõpsake ikooni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08B50-ADC2-58FB-42EC-04F383B73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38E20-B8BD-4A23-85C1-D76322F7EDCC}" type="datetime1">
              <a:rPr lang="et-EE" smtClean="0"/>
              <a:t>03.12.2025</a:t>
            </a:fld>
            <a:endParaRPr lang="et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C830F6-AF70-E54E-4C9F-78CD27F7D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534769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6" name="Pilt 5" descr="Pilt, millel on kujutatud Font, tekst, kuvatõmmis, Graafika&#10;&#10;Kirjeldus on genereeritud automaatselt">
            <a:extLst>
              <a:ext uri="{FF2B5EF4-FFF2-40B4-BE49-F238E27FC236}">
                <a16:creationId xmlns:a16="http://schemas.microsoft.com/office/drawing/2014/main" id="{6FF77290-4762-43F7-E367-3811F1061C5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79425" y="5769186"/>
            <a:ext cx="3528203" cy="58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63450-FBFB-A684-5725-DDFD5F12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876F5-49D3-46EB-AB1D-7D55E3FDA1A2}" type="datetime1">
              <a:rPr lang="et-EE" smtClean="0"/>
              <a:t>03.12.2025</a:t>
            </a:fld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8AC6-C4CD-2365-25F7-7E917595F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87A-0BB2-46EE-A14A-56A01A39D32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21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2" r:id="rId13"/>
    <p:sldLayoutId id="2147483923" r:id="rId14"/>
    <p:sldLayoutId id="2147483920" r:id="rId15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358775" indent="-358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34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876004" y="3854446"/>
            <a:ext cx="10875192" cy="1205366"/>
          </a:xfrm>
        </p:spPr>
        <p:txBody>
          <a:bodyPr/>
          <a:lstStyle/>
          <a:p>
            <a:r>
              <a:rPr lang="en-US" sz="2400" dirty="0"/>
              <a:t>Industrial Energy Use, Efficiency, and Savings: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Methods for Quantitative Analysis</a:t>
            </a:r>
            <a:endParaRPr lang="et-EE" sz="2400" dirty="0">
              <a:solidFill>
                <a:schemeClr val="accent1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86D3A54-2639-37AA-4BB7-1D8439478AD1}"/>
              </a:ext>
            </a:extLst>
          </p:cNvPr>
          <p:cNvSpPr txBox="1">
            <a:spLocks/>
          </p:cNvSpPr>
          <p:nvPr/>
        </p:nvSpPr>
        <p:spPr>
          <a:xfrm>
            <a:off x="685800" y="4873925"/>
            <a:ext cx="3739551" cy="64263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58775" indent="-358775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altLang="en-US" sz="1800" kern="1200" dirty="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358775" indent="-3587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3587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t-EE" dirty="0"/>
              <a:t>Professor Anna Volkova, PhD</a:t>
            </a: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t-EE" dirty="0"/>
              <a:t>Tallinn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59905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2A4D-D25A-222F-756E-1A96B4CD0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007A6-67EB-BA41-3309-F883C731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10</a:t>
            </a:fld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4E011-2EB9-CC84-2852-5F987789C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4" y="1360163"/>
            <a:ext cx="11261343" cy="42818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56C249-64F5-80E7-6DAB-87BEBC7CAB6E}"/>
              </a:ext>
            </a:extLst>
          </p:cNvPr>
          <p:cNvSpPr/>
          <p:nvPr/>
        </p:nvSpPr>
        <p:spPr>
          <a:xfrm>
            <a:off x="620784" y="3071446"/>
            <a:ext cx="1524539" cy="2426391"/>
          </a:xfrm>
          <a:prstGeom prst="roundRect">
            <a:avLst/>
          </a:prstGeom>
          <a:noFill/>
          <a:ln w="120650">
            <a:solidFill>
              <a:srgbClr val="E40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6647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737C9-FF92-F0B8-3531-6B5C1090C07B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21BA3-451A-6E8F-5BAA-8FA2EE2CD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1. </a:t>
            </a:r>
            <a:r>
              <a:rPr lang="et-EE" dirty="0" err="1"/>
              <a:t>Ratio-Based</a:t>
            </a:r>
            <a:r>
              <a:rPr lang="et-EE" dirty="0"/>
              <a:t>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3509-9306-572B-EB4B-C6BF52F9CA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1356601"/>
            <a:ext cx="5065679" cy="4188414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t-EE" sz="2600" b="1" dirty="0" err="1">
                <a:solidFill>
                  <a:srgbClr val="E4067E"/>
                </a:solidFill>
              </a:rPr>
              <a:t>Approaches</a:t>
            </a:r>
            <a:endParaRPr lang="et-EE" b="1" dirty="0">
              <a:solidFill>
                <a:srgbClr val="E4067E"/>
              </a:solidFill>
            </a:endParaRPr>
          </a:p>
          <a:p>
            <a:pPr marL="446088" indent="-446088">
              <a:buNone/>
            </a:pPr>
            <a:endParaRPr lang="et-EE" b="1" dirty="0"/>
          </a:p>
          <a:p>
            <a:r>
              <a:rPr lang="en-US" b="1" noProof="0" dirty="0"/>
              <a:t>Energy Intensity (EI)</a:t>
            </a:r>
            <a:r>
              <a:rPr lang="lv-LV" b="1" dirty="0"/>
              <a:t>: </a:t>
            </a:r>
            <a:r>
              <a:rPr lang="en-US" noProof="0" dirty="0"/>
              <a:t>energy per € output (often used as proxy for EE).</a:t>
            </a:r>
            <a:endParaRPr lang="et-EE" noProof="0" dirty="0"/>
          </a:p>
          <a:p>
            <a:pPr marL="446088" indent="-446088">
              <a:buNone/>
            </a:pPr>
            <a:endParaRPr lang="en-US" sz="400" noProof="0" dirty="0"/>
          </a:p>
          <a:p>
            <a:pPr marL="269875" indent="-269875"/>
            <a:r>
              <a:rPr lang="en-US" b="1" noProof="0" dirty="0"/>
              <a:t>Energy Productivity (EP):</a:t>
            </a:r>
            <a:r>
              <a:rPr lang="en-US" noProof="0" dirty="0"/>
              <a:t>inverse of EI</a:t>
            </a:r>
            <a:endParaRPr lang="et-EE" noProof="0" dirty="0"/>
          </a:p>
          <a:p>
            <a:pPr marL="446088" indent="-446088">
              <a:buNone/>
            </a:pPr>
            <a:endParaRPr lang="en-US" sz="400" noProof="0" dirty="0"/>
          </a:p>
          <a:p>
            <a:r>
              <a:rPr lang="en-US" b="1" noProof="0" dirty="0"/>
              <a:t>Specific Energy Consumption (SEC): </a:t>
            </a:r>
            <a:r>
              <a:rPr lang="en-US" noProof="0" dirty="0"/>
              <a:t>energy per physical unit (e.g., GJ/t steel).</a:t>
            </a:r>
            <a:endParaRPr lang="et-EE" noProof="0" dirty="0"/>
          </a:p>
          <a:p>
            <a:pPr marL="446088" indent="-446088">
              <a:buNone/>
            </a:pPr>
            <a:endParaRPr lang="en-US" sz="400" noProof="0" dirty="0"/>
          </a:p>
          <a:p>
            <a:r>
              <a:rPr lang="en-US" b="1" noProof="0" dirty="0"/>
              <a:t>Energy Efficiency Index (EEI)</a:t>
            </a:r>
            <a:r>
              <a:rPr lang="et-EE" b="1" dirty="0"/>
              <a:t>: </a:t>
            </a:r>
            <a:r>
              <a:rPr lang="en-US" noProof="0" dirty="0"/>
              <a:t>actual energy vs reference/best practice (=100 baseline).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70251-BB74-1A67-8056-2EB8C9D5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11</a:t>
            </a:fld>
            <a:endParaRPr lang="et-E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EA3594-2891-62CB-EEB2-F667644418B1}"/>
              </a:ext>
            </a:extLst>
          </p:cNvPr>
          <p:cNvSpPr txBox="1">
            <a:spLocks/>
          </p:cNvSpPr>
          <p:nvPr/>
        </p:nvSpPr>
        <p:spPr>
          <a:xfrm>
            <a:off x="6411127" y="1360163"/>
            <a:ext cx="5670625" cy="39405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>
                <a:solidFill>
                  <a:srgbClr val="E4067E"/>
                </a:solidFill>
              </a:rPr>
              <a:t>How</a:t>
            </a:r>
            <a:r>
              <a:rPr lang="et-EE" sz="2400" b="1" dirty="0">
                <a:solidFill>
                  <a:srgbClr val="E4067E"/>
                </a:solidFill>
              </a:rPr>
              <a:t> </a:t>
            </a:r>
            <a:r>
              <a:rPr lang="et-EE" sz="2400" b="1" dirty="0" err="1">
                <a:solidFill>
                  <a:srgbClr val="E4067E"/>
                </a:solidFill>
              </a:rPr>
              <a:t>used</a:t>
            </a:r>
            <a:r>
              <a:rPr lang="et-EE" sz="2400" b="1" dirty="0">
                <a:solidFill>
                  <a:srgbClr val="E4067E"/>
                </a:solidFill>
              </a:rPr>
              <a:t> in </a:t>
            </a:r>
            <a:r>
              <a:rPr lang="et-EE" sz="2400" b="1" dirty="0" err="1">
                <a:solidFill>
                  <a:srgbClr val="E4067E"/>
                </a:solidFill>
              </a:rPr>
              <a:t>studies</a:t>
            </a:r>
            <a:endParaRPr lang="et-EE" sz="2400" b="1" dirty="0">
              <a:solidFill>
                <a:srgbClr val="E4067E"/>
              </a:solidFill>
            </a:endParaRPr>
          </a:p>
          <a:p>
            <a:pPr marL="446088" indent="-446088">
              <a:buFont typeface="Wingdings" panose="05000000000000000000" pitchFamily="2" charset="2"/>
              <a:buNone/>
            </a:pPr>
            <a:endParaRPr lang="et-EE" b="1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t-EE" b="1" dirty="0" err="1"/>
              <a:t>Pros</a:t>
            </a:r>
            <a:endParaRPr lang="et-EE" b="1" dirty="0"/>
          </a:p>
          <a:p>
            <a:pPr marL="446088" indent="-446088">
              <a:buNone/>
            </a:pPr>
            <a:r>
              <a:rPr lang="en-US" dirty="0"/>
              <a:t>Transparent, easy to communicate &amp; benchmark; </a:t>
            </a:r>
            <a:endParaRPr lang="et-EE" dirty="0"/>
          </a:p>
          <a:p>
            <a:pPr marL="446088" indent="-446088">
              <a:buNone/>
            </a:pPr>
            <a:r>
              <a:rPr lang="et-EE" dirty="0"/>
              <a:t>W</a:t>
            </a:r>
            <a:r>
              <a:rPr lang="en-US" dirty="0"/>
              <a:t>orks well when </a:t>
            </a:r>
            <a:r>
              <a:rPr lang="en-US" b="1" dirty="0"/>
              <a:t>physical output</a:t>
            </a:r>
            <a:r>
              <a:rPr lang="en-US" dirty="0"/>
              <a:t> is available</a:t>
            </a:r>
            <a:endParaRPr lang="et-EE" dirty="0"/>
          </a:p>
          <a:p>
            <a:pPr marL="446088" indent="-446088">
              <a:buFont typeface="Wingdings" panose="05000000000000000000" pitchFamily="2" charset="2"/>
              <a:buNone/>
            </a:pPr>
            <a:endParaRPr lang="et-EE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t-EE" b="1" dirty="0" err="1"/>
              <a:t>Watch-outs</a:t>
            </a:r>
            <a:endParaRPr lang="et-EE" b="1" dirty="0"/>
          </a:p>
          <a:p>
            <a:pPr marL="446088" indent="-446088">
              <a:buNone/>
            </a:pPr>
            <a:r>
              <a:rPr lang="en-US" dirty="0"/>
              <a:t>EE ≠ EI: economic denominators embed prices/structure/cycles.</a:t>
            </a:r>
            <a:endParaRPr lang="et-EE" dirty="0"/>
          </a:p>
          <a:p>
            <a:pPr marL="446088" indent="-446088">
              <a:buNone/>
            </a:pPr>
            <a:r>
              <a:rPr lang="et-EE" dirty="0"/>
              <a:t>C</a:t>
            </a:r>
            <a:r>
              <a:rPr lang="en-US" dirty="0" err="1"/>
              <a:t>an’t</a:t>
            </a:r>
            <a:r>
              <a:rPr lang="en-US" dirty="0"/>
              <a:t> by themselves separate technical efficiency from product mix or external factors.</a:t>
            </a:r>
            <a:endParaRPr lang="et-EE" dirty="0"/>
          </a:p>
          <a:p>
            <a:pPr marL="446088" indent="-446088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17" name="Picture 16" descr="A green rectangle on a black background&#10;&#10;AI-generated content may be incorrect.">
            <a:extLst>
              <a:ext uri="{FF2B5EF4-FFF2-40B4-BE49-F238E27FC236}">
                <a16:creationId xmlns:a16="http://schemas.microsoft.com/office/drawing/2014/main" id="{E6D4E54D-C6C3-C244-A63B-BA29D176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60" y="5839362"/>
            <a:ext cx="3446585" cy="1033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EB6048-850F-A998-81B4-50E7B21451BB}"/>
              </a:ext>
            </a:extLst>
          </p:cNvPr>
          <p:cNvSpPr txBox="1"/>
          <p:nvPr/>
        </p:nvSpPr>
        <p:spPr>
          <a:xfrm>
            <a:off x="8710246" y="6083017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BBFCA9-BC01-01B2-AC68-7F295F2B23C9}"/>
              </a:ext>
            </a:extLst>
          </p:cNvPr>
          <p:cNvSpPr txBox="1"/>
          <p:nvPr/>
        </p:nvSpPr>
        <p:spPr>
          <a:xfrm>
            <a:off x="10984512" y="6083018"/>
            <a:ext cx="9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BE9720-B8D1-C8FD-2656-F0ED11AA44D8}"/>
              </a:ext>
            </a:extLst>
          </p:cNvPr>
          <p:cNvSpPr txBox="1"/>
          <p:nvPr/>
        </p:nvSpPr>
        <p:spPr>
          <a:xfrm>
            <a:off x="9847379" y="6083018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0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F24B13-120A-0245-9298-CDFE079C3994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3C801-D0FB-784F-B997-569AD0E23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t-EE" noProof="0" dirty="0"/>
              <a:t>1. </a:t>
            </a:r>
            <a:r>
              <a:rPr lang="et-EE" noProof="0" dirty="0" err="1"/>
              <a:t>RatioS</a:t>
            </a:r>
            <a:r>
              <a:rPr lang="et-EE" noProof="0" dirty="0"/>
              <a:t> - </a:t>
            </a:r>
            <a:r>
              <a:rPr lang="et-EE" noProof="0" dirty="0" err="1"/>
              <a:t>Case</a:t>
            </a:r>
            <a:r>
              <a:rPr lang="et-EE" noProof="0" dirty="0"/>
              <a:t>: </a:t>
            </a:r>
            <a:r>
              <a:rPr lang="en-US" noProof="0" dirty="0">
                <a:solidFill>
                  <a:srgbClr val="E4067E"/>
                </a:solidFill>
              </a:rPr>
              <a:t>Dairy</a:t>
            </a:r>
            <a:r>
              <a:rPr lang="et-EE" noProof="0" dirty="0">
                <a:solidFill>
                  <a:srgbClr val="E4067E"/>
                </a:solidFill>
              </a:rPr>
              <a:t> </a:t>
            </a:r>
            <a:r>
              <a:rPr lang="en-US" noProof="0" dirty="0">
                <a:solidFill>
                  <a:srgbClr val="E4067E"/>
                </a:solidFill>
              </a:rPr>
              <a:t>in 4 EU countries — </a:t>
            </a:r>
            <a:endParaRPr lang="et-EE" noProof="0" dirty="0">
              <a:solidFill>
                <a:srgbClr val="E4067E"/>
              </a:solidFill>
            </a:endParaRPr>
          </a:p>
          <a:p>
            <a:r>
              <a:rPr lang="en-US" noProof="0" dirty="0">
                <a:solidFill>
                  <a:srgbClr val="E4067E"/>
                </a:solidFill>
              </a:rPr>
              <a:t>why product mix matters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2AB85-3D46-1E30-EA5E-24F234013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12</a:t>
            </a:fld>
            <a:endParaRPr lang="et-E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F94FF-EE1B-3401-B325-929E84480DDA}"/>
              </a:ext>
            </a:extLst>
          </p:cNvPr>
          <p:cNvSpPr txBox="1"/>
          <p:nvPr/>
        </p:nvSpPr>
        <p:spPr>
          <a:xfrm>
            <a:off x="8610600" y="1032205"/>
            <a:ext cx="374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32B60"/>
                </a:solidFill>
              </a:rPr>
              <a:t>Ramírez, Patel &amp; Blok (2006), Energy</a:t>
            </a:r>
            <a:endParaRPr lang="et-EE" i="1" dirty="0">
              <a:solidFill>
                <a:srgbClr val="332B6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3D07D9-5F40-DA36-48C9-BB2C6E4D2F85}"/>
              </a:ext>
            </a:extLst>
          </p:cNvPr>
          <p:cNvSpPr txBox="1">
            <a:spLocks/>
          </p:cNvSpPr>
          <p:nvPr/>
        </p:nvSpPr>
        <p:spPr>
          <a:xfrm>
            <a:off x="479424" y="1662764"/>
            <a:ext cx="4221530" cy="4188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/>
              <a:t>Data</a:t>
            </a:r>
            <a:r>
              <a:rPr lang="et-EE" sz="2400" b="1" dirty="0"/>
              <a:t> &amp; </a:t>
            </a:r>
            <a:r>
              <a:rPr lang="et-EE" sz="2400" b="1" dirty="0" err="1"/>
              <a:t>setting</a:t>
            </a:r>
            <a:endParaRPr lang="et-EE" sz="1600" b="1" dirty="0"/>
          </a:p>
          <a:p>
            <a:pPr marL="446088" indent="-446088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sz="1600" b="1" noProof="0" dirty="0"/>
              <a:t>Sector: </a:t>
            </a:r>
            <a:r>
              <a:rPr lang="en-US" sz="1600" noProof="0" dirty="0"/>
              <a:t>Dairy (NACE 155); Countries/years: FR, DE, NL, UK (late-80s/90s).</a:t>
            </a:r>
          </a:p>
          <a:p>
            <a:pPr marL="446088" indent="-446088">
              <a:buFont typeface="Wingdings" panose="05000000000000000000" pitchFamily="2" charset="2"/>
              <a:buNone/>
            </a:pPr>
            <a:endParaRPr lang="en-US" sz="400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sz="1600" b="1" noProof="0" dirty="0"/>
              <a:t>Energy: </a:t>
            </a:r>
            <a:r>
              <a:rPr lang="en-US" sz="1600" noProof="0" dirty="0"/>
              <a:t>by carrier (electricity, fossil/steam), corrected to primary (×2.5 for electricity); NCV</a:t>
            </a:r>
            <a:r>
              <a:rPr lang="et-EE" sz="1600" noProof="0" dirty="0"/>
              <a:t>/GCV</a:t>
            </a:r>
            <a:r>
              <a:rPr lang="en-US" sz="1600" noProof="0" dirty="0"/>
              <a:t> and climate corrections applied.</a:t>
            </a:r>
          </a:p>
          <a:p>
            <a:pPr marL="446088" indent="-446088">
              <a:buFont typeface="Wingdings" panose="05000000000000000000" pitchFamily="2" charset="2"/>
              <a:buNone/>
            </a:pPr>
            <a:endParaRPr lang="en-US" sz="400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sz="1600" b="1" noProof="0" dirty="0"/>
              <a:t>Outputs: </a:t>
            </a:r>
            <a:r>
              <a:rPr lang="en-US" sz="1600" noProof="0" dirty="0"/>
              <a:t>raw milk delivered + product volumes by branch (fluid milk, cheese, powders, etc.).</a:t>
            </a:r>
          </a:p>
          <a:p>
            <a:pPr marL="446088" indent="-446088">
              <a:buFont typeface="Wingdings" panose="05000000000000000000" pitchFamily="2" charset="2"/>
              <a:buNone/>
            </a:pPr>
            <a:endParaRPr lang="et-EE" b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B17196D-1622-C338-8A4B-33CE9957084D}"/>
              </a:ext>
            </a:extLst>
          </p:cNvPr>
          <p:cNvSpPr txBox="1">
            <a:spLocks/>
          </p:cNvSpPr>
          <p:nvPr/>
        </p:nvSpPr>
        <p:spPr>
          <a:xfrm>
            <a:off x="5568083" y="1662764"/>
            <a:ext cx="6473862" cy="418841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/>
              <a:t>Method</a:t>
            </a:r>
            <a:r>
              <a:rPr lang="et-EE" sz="2400" b="1" dirty="0"/>
              <a:t> &amp; </a:t>
            </a:r>
            <a:r>
              <a:rPr lang="et-EE" sz="2400" b="1" dirty="0" err="1"/>
              <a:t>what’s</a:t>
            </a:r>
            <a:r>
              <a:rPr lang="et-EE" sz="2400" b="1" dirty="0"/>
              <a:t> </a:t>
            </a:r>
            <a:r>
              <a:rPr lang="et-EE" sz="2400" b="1" dirty="0" err="1"/>
              <a:t>special</a:t>
            </a:r>
            <a:endParaRPr lang="et-EE" sz="1600" b="1" dirty="0"/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1600" b="1" noProof="0" dirty="0"/>
              <a:t>Two ratio indicators:</a:t>
            </a:r>
            <a:endParaRPr lang="et-EE" sz="1600" b="1" noProof="0" dirty="0"/>
          </a:p>
          <a:p>
            <a:pPr marL="903288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t-EE" sz="1600" b="1" dirty="0"/>
              <a:t>	</a:t>
            </a:r>
            <a:r>
              <a:rPr lang="et-EE" sz="1600" b="1" dirty="0" err="1"/>
              <a:t>Indicator</a:t>
            </a:r>
            <a:r>
              <a:rPr lang="et-EE" sz="1600" b="1" dirty="0"/>
              <a:t> 1</a:t>
            </a:r>
            <a:r>
              <a:rPr lang="en-US" sz="1600" b="1" noProof="0" dirty="0"/>
              <a:t> </a:t>
            </a:r>
            <a:r>
              <a:rPr lang="en-US" sz="1600" noProof="0" dirty="0"/>
              <a:t>= energy per </a:t>
            </a:r>
            <a:r>
              <a:rPr lang="en-US" sz="1600" noProof="0" dirty="0" err="1"/>
              <a:t>tonne</a:t>
            </a:r>
            <a:r>
              <a:rPr lang="en-US" sz="1600" noProof="0" dirty="0"/>
              <a:t> of raw milk</a:t>
            </a:r>
            <a:r>
              <a:rPr lang="et-EE" sz="1600" noProof="0" dirty="0"/>
              <a:t> (SEC)</a:t>
            </a:r>
            <a:r>
              <a:rPr lang="en-US" sz="1600" noProof="0" dirty="0"/>
              <a:t>; simple, communicable.</a:t>
            </a:r>
            <a:endParaRPr lang="et-EE" sz="1600" noProof="0" dirty="0"/>
          </a:p>
          <a:p>
            <a:pPr marL="903288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t-EE" sz="1600" b="1" noProof="0" dirty="0" err="1"/>
              <a:t>Indicator</a:t>
            </a:r>
            <a:r>
              <a:rPr lang="et-EE" sz="1600" b="1" noProof="0" dirty="0"/>
              <a:t> 2</a:t>
            </a:r>
            <a:r>
              <a:rPr lang="en-US" sz="1600" b="1" noProof="0" dirty="0"/>
              <a:t> </a:t>
            </a:r>
            <a:r>
              <a:rPr lang="en-US" sz="1600" noProof="0" dirty="0"/>
              <a:t>= mix-corrected </a:t>
            </a:r>
            <a:r>
              <a:rPr lang="et-EE" sz="1600" noProof="0" dirty="0"/>
              <a:t>SEC (</a:t>
            </a:r>
            <a:r>
              <a:rPr lang="et-EE" sz="1600" noProof="0" dirty="0" err="1"/>
              <a:t>energy</a:t>
            </a:r>
            <a:r>
              <a:rPr lang="et-EE" sz="1600" noProof="0" dirty="0"/>
              <a:t> </a:t>
            </a:r>
            <a:r>
              <a:rPr lang="et-EE" sz="1600" noProof="0" dirty="0" err="1"/>
              <a:t>use</a:t>
            </a:r>
            <a:r>
              <a:rPr lang="et-EE" sz="1600" noProof="0" dirty="0"/>
              <a:t>/</a:t>
            </a:r>
            <a:r>
              <a:rPr lang="et-EE" sz="1600" noProof="0" dirty="0" err="1"/>
              <a:t>output</a:t>
            </a:r>
            <a:r>
              <a:rPr lang="et-EE" sz="1600" noProof="0" dirty="0"/>
              <a:t>)</a:t>
            </a:r>
            <a:r>
              <a:rPr lang="en-US" sz="1600" noProof="0" dirty="0"/>
              <a:t> using product-specific reference SECs (counterfactual). Preferred for cross-country/over-time comparison.</a:t>
            </a:r>
            <a:endParaRPr lang="et-EE" sz="1600" noProof="0" dirty="0"/>
          </a:p>
          <a:p>
            <a:pPr marL="903288" indent="0">
              <a:spcBef>
                <a:spcPts val="1200"/>
              </a:spcBef>
              <a:buNone/>
            </a:pPr>
            <a:endParaRPr lang="et-EE" sz="1600" noProof="0" dirty="0"/>
          </a:p>
          <a:p>
            <a:pPr marL="0" indent="0">
              <a:spcBef>
                <a:spcPts val="1200"/>
              </a:spcBef>
              <a:buNone/>
            </a:pPr>
            <a:r>
              <a:rPr lang="et-EE" sz="2400" b="1" dirty="0" err="1"/>
              <a:t>Findings</a:t>
            </a:r>
            <a:endParaRPr lang="et-EE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t-EE" sz="1700" dirty="0" err="1"/>
              <a:t>After</a:t>
            </a:r>
            <a:r>
              <a:rPr lang="et-EE" sz="1700" dirty="0"/>
              <a:t> mix-</a:t>
            </a:r>
            <a:r>
              <a:rPr lang="et-EE" sz="1700" dirty="0" err="1"/>
              <a:t>correction</a:t>
            </a:r>
            <a:r>
              <a:rPr lang="et-EE" sz="1700" dirty="0"/>
              <a:t>, </a:t>
            </a:r>
            <a:r>
              <a:rPr lang="et-EE" sz="1700" dirty="0" err="1"/>
              <a:t>annual</a:t>
            </a:r>
            <a:r>
              <a:rPr lang="et-EE" sz="1700" dirty="0"/>
              <a:t> </a:t>
            </a:r>
            <a:r>
              <a:rPr lang="et-EE" sz="1700" dirty="0" err="1"/>
              <a:t>improvements</a:t>
            </a:r>
            <a:r>
              <a:rPr lang="et-EE" sz="1700" dirty="0"/>
              <a:t>: </a:t>
            </a:r>
            <a:br>
              <a:rPr lang="et-EE" sz="1700" dirty="0"/>
            </a:br>
            <a:r>
              <a:rPr lang="et-EE" sz="1700" b="1" dirty="0"/>
              <a:t>FR −0.4%</a:t>
            </a:r>
            <a:r>
              <a:rPr lang="et-EE" sz="1700" dirty="0"/>
              <a:t>, </a:t>
            </a:r>
            <a:r>
              <a:rPr lang="et-EE" sz="1700" b="1" dirty="0"/>
              <a:t>DE −2.1%</a:t>
            </a:r>
            <a:r>
              <a:rPr lang="et-EE" sz="1700" dirty="0"/>
              <a:t>, </a:t>
            </a:r>
            <a:r>
              <a:rPr lang="et-EE" sz="1700" b="1" dirty="0"/>
              <a:t>NL −1.2%</a:t>
            </a:r>
            <a:r>
              <a:rPr lang="et-EE" sz="1700" dirty="0"/>
              <a:t>, </a:t>
            </a:r>
            <a:r>
              <a:rPr lang="et-EE" sz="1700" b="1" dirty="0"/>
              <a:t>UK −3.8%</a:t>
            </a:r>
            <a:r>
              <a:rPr lang="et-EE" sz="1700" dirty="0"/>
              <a:t>; DE/NL/UK </a:t>
            </a:r>
            <a:r>
              <a:rPr lang="et-EE" sz="1700" dirty="0" err="1"/>
              <a:t>converge</a:t>
            </a:r>
            <a:r>
              <a:rPr lang="et-EE" sz="1700" dirty="0"/>
              <a:t>, FR </a:t>
            </a:r>
            <a:r>
              <a:rPr lang="et-EE" sz="1700" dirty="0" err="1"/>
              <a:t>lags</a:t>
            </a:r>
            <a:r>
              <a:rPr lang="et-EE" sz="17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700" b="1" dirty="0"/>
              <a:t>Policy frame:</a:t>
            </a:r>
            <a:r>
              <a:rPr lang="en-US" sz="1700" dirty="0"/>
              <a:t> FR could save </a:t>
            </a:r>
            <a:r>
              <a:rPr lang="en-US" sz="1700" b="1" dirty="0"/>
              <a:t>~30%</a:t>
            </a:r>
            <a:r>
              <a:rPr lang="en-US" sz="1700" dirty="0"/>
              <a:t> if converging to DE/UK efficiency levels</a:t>
            </a:r>
            <a:endParaRPr lang="et-EE" sz="2400" b="1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3CFA0D0-6E74-C6D3-D9E0-BA29D3E5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53" t="10389" r="4505" b="45469"/>
          <a:stretch>
            <a:fillRect/>
          </a:stretch>
        </p:blipFill>
        <p:spPr>
          <a:xfrm>
            <a:off x="5186821" y="3587931"/>
            <a:ext cx="7005179" cy="213684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1C6E3DB-BA8F-071D-8C92-2500D816D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079" t="63114" r="43878" b="10144"/>
          <a:stretch>
            <a:fillRect/>
          </a:stretch>
        </p:blipFill>
        <p:spPr>
          <a:xfrm>
            <a:off x="7934177" y="5528603"/>
            <a:ext cx="3584613" cy="1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5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E3E55-6D86-F800-E634-BAA38D951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16952-45B1-2572-B0CC-EC09643A5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13</a:t>
            </a:fld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D1804-EBBB-E426-34A6-AC0EAD1E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4" y="1360163"/>
            <a:ext cx="11261343" cy="42818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E7598E-CA25-5B8D-1A33-9615FA63BA1F}"/>
              </a:ext>
            </a:extLst>
          </p:cNvPr>
          <p:cNvSpPr/>
          <p:nvPr/>
        </p:nvSpPr>
        <p:spPr>
          <a:xfrm>
            <a:off x="2269675" y="3024135"/>
            <a:ext cx="1639138" cy="2426391"/>
          </a:xfrm>
          <a:prstGeom prst="roundRect">
            <a:avLst/>
          </a:prstGeom>
          <a:noFill/>
          <a:ln w="120650">
            <a:solidFill>
              <a:srgbClr val="E40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3286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6390C1-F31F-B001-2F1E-BD770323AE74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C9839-9625-E835-542E-D2C3B3633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2. </a:t>
            </a:r>
            <a:r>
              <a:rPr lang="en-US" dirty="0"/>
              <a:t>Decomposition (IDA/LMDI):</a:t>
            </a:r>
            <a:endParaRPr lang="et-EE" dirty="0"/>
          </a:p>
          <a:p>
            <a:r>
              <a:rPr lang="en-US" dirty="0"/>
              <a:t>separating drivers of energy change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F5764-0266-F38E-3130-8508D199E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14</a:t>
            </a:fld>
            <a:endParaRPr lang="et-EE" dirty="0"/>
          </a:p>
        </p:txBody>
      </p:sp>
      <p:pic>
        <p:nvPicPr>
          <p:cNvPr id="10" name="Picture 9" descr="A green rectangle on a black background&#10;&#10;AI-generated content may be incorrect.">
            <a:extLst>
              <a:ext uri="{FF2B5EF4-FFF2-40B4-BE49-F238E27FC236}">
                <a16:creationId xmlns:a16="http://schemas.microsoft.com/office/drawing/2014/main" id="{2DEC28C9-4C08-8047-6CB7-EB97AFE0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60" y="5839362"/>
            <a:ext cx="3446585" cy="103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8025ED-7708-877E-E7CA-47CEEA44E616}"/>
              </a:ext>
            </a:extLst>
          </p:cNvPr>
          <p:cNvSpPr txBox="1"/>
          <p:nvPr/>
        </p:nvSpPr>
        <p:spPr>
          <a:xfrm>
            <a:off x="8710246" y="6083017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A9C57-ADA9-D256-5239-AABB3AD05C9C}"/>
              </a:ext>
            </a:extLst>
          </p:cNvPr>
          <p:cNvSpPr txBox="1"/>
          <p:nvPr/>
        </p:nvSpPr>
        <p:spPr>
          <a:xfrm>
            <a:off x="10984512" y="6083018"/>
            <a:ext cx="9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151BA-F5CD-5ED2-01BD-87B7A3D87B87}"/>
              </a:ext>
            </a:extLst>
          </p:cNvPr>
          <p:cNvSpPr txBox="1"/>
          <p:nvPr/>
        </p:nvSpPr>
        <p:spPr>
          <a:xfrm>
            <a:off x="9847379" y="6083018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A90C861B-B37F-17F8-2CA4-A91DA36AF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24" y="1356601"/>
                <a:ext cx="5670625" cy="418841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85750" marR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4067E"/>
                  </a:buClr>
                  <a:buSzTx/>
                  <a:buFont typeface="Wingdings" panose="05000000000000000000" pitchFamily="2" charset="2"/>
                  <a:buChar char="§"/>
                  <a:tabLst/>
                  <a:defRPr sz="1800" kern="1200" baseline="0">
                    <a:solidFill>
                      <a:srgbClr val="332B60"/>
                    </a:solidFill>
                    <a:latin typeface="Verdana" charset="0"/>
                    <a:ea typeface="+mn-ea"/>
                    <a:cs typeface="+mn-cs"/>
                  </a:defRPr>
                </a:lvl1pPr>
                <a:lvl2pPr marL="536575" indent="-263525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E4067E"/>
                  </a:buClr>
                  <a:buFont typeface="Wingdings" panose="05000000000000000000" pitchFamily="2" charset="2"/>
                  <a:buChar char="§"/>
                  <a:defRPr lang="en-US" altLang="en-US" sz="1600" kern="120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730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E4067E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790575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E4067E"/>
                  </a:buClr>
                  <a:buSzTx/>
                  <a:buFont typeface="Wingdings" panose="05000000000000000000" pitchFamily="2" charset="2"/>
                  <a:buChar char="§"/>
                  <a:tabLst/>
                  <a:defRPr sz="1200" kern="120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536575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E4067E"/>
                  </a:buClr>
                  <a:buSzTx/>
                  <a:buFont typeface="Wingdings" panose="05000000000000000000" pitchFamily="2" charset="2"/>
                  <a:buChar char="§"/>
                  <a:tabLst/>
                  <a:defRPr sz="1000" kern="120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marR="0" indent="-285750" algn="l" defTabSz="914400" rtl="0" eaLnBrk="1" fontAlgn="base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E4067E"/>
                  </a:buClr>
                  <a:buSzTx/>
                  <a:buFont typeface="Wingdings" panose="05000000000000000000" pitchFamily="2" charset="2"/>
                  <a:buChar char="§"/>
                  <a:tabLst/>
                  <a:defRPr sz="1800" kern="120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marR="0" indent="-285750" algn="l" defTabSz="914400" rtl="0" eaLnBrk="1" fontAlgn="base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E4067E"/>
                  </a:buClr>
                  <a:buSzTx/>
                  <a:buFont typeface="Wingdings" panose="05000000000000000000" pitchFamily="2" charset="2"/>
                  <a:buChar char="§"/>
                  <a:tabLst/>
                  <a:defRPr sz="1800" kern="120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6088" indent="-446088">
                  <a:buFont typeface="Wingdings" panose="05000000000000000000" pitchFamily="2" charset="2"/>
                  <a:buNone/>
                </a:pPr>
                <a:r>
                  <a:rPr lang="et-EE" sz="2600" b="1" dirty="0" err="1">
                    <a:solidFill>
                      <a:srgbClr val="E4067E"/>
                    </a:solidFill>
                  </a:rPr>
                  <a:t>Approach</a:t>
                </a:r>
                <a:endParaRPr lang="et-EE" b="1" dirty="0">
                  <a:solidFill>
                    <a:srgbClr val="E4067E"/>
                  </a:solidFill>
                </a:endParaRPr>
              </a:p>
              <a:p>
                <a:pPr marL="446088" indent="-446088">
                  <a:buFont typeface="Wingdings" panose="05000000000000000000" pitchFamily="2" charset="2"/>
                  <a:buNone/>
                </a:pPr>
                <a:endParaRPr lang="et-EE" b="1" dirty="0"/>
              </a:p>
              <a:p>
                <a:r>
                  <a:rPr lang="en-US" b="1" noProof="0" dirty="0"/>
                  <a:t>Goal</a:t>
                </a:r>
                <a:r>
                  <a:rPr lang="en-US" noProof="0" dirty="0"/>
                  <a:t> - split ΔE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 noProof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noProof="0" dirty="0"/>
                  <a:t> into contributing factors</a:t>
                </a:r>
                <a:endParaRPr lang="et-EE" noProof="0" dirty="0"/>
              </a:p>
              <a:p>
                <a:pPr marL="0" indent="0">
                  <a:buNone/>
                </a:pPr>
                <a:br>
                  <a:rPr lang="en-US" sz="700" noProof="0" dirty="0"/>
                </a:br>
                <a:endParaRPr lang="en-US" sz="400" noProof="0" dirty="0"/>
              </a:p>
              <a:p>
                <a:r>
                  <a:rPr lang="en-US" b="1" noProof="0" dirty="0"/>
                  <a:t>Typical decomposition</a:t>
                </a:r>
                <a:r>
                  <a:rPr lang="en-US" dirty="0"/>
                  <a:t>:</a:t>
                </a:r>
                <a:endParaRPr lang="en-US" noProof="0" dirty="0"/>
              </a:p>
              <a:p>
                <a:pPr marL="273050" indent="0">
                  <a:buNone/>
                </a:pPr>
                <a:r>
                  <a:rPr lang="en-US" dirty="0"/>
                  <a:t>activity, structure, intensity</a:t>
                </a:r>
                <a:endParaRPr lang="et-EE" dirty="0"/>
              </a:p>
              <a:p>
                <a:pPr marL="273050" indent="0">
                  <a:buNone/>
                </a:pPr>
                <a:endParaRPr lang="en-US" sz="1200" noProof="0" dirty="0"/>
              </a:p>
              <a:p>
                <a:r>
                  <a:rPr lang="en-US" b="1" dirty="0"/>
                  <a:t>Why LMDI?</a:t>
                </a:r>
              </a:p>
              <a:p>
                <a:pPr marL="273050" indent="0">
                  <a:buNone/>
                </a:pPr>
                <a:r>
                  <a:rPr lang="en-US" dirty="0"/>
                  <a:t>robust theory, no residuals; additive for absolute impacts, multiplicative for relative shares.</a:t>
                </a:r>
              </a:p>
              <a:p>
                <a:endParaRPr lang="et-EE" dirty="0"/>
              </a:p>
              <a:p>
                <a:pPr marL="269875" indent="-269875">
                  <a:buFont typeface="Wingdings" panose="05000000000000000000" pitchFamily="2" charset="2"/>
                  <a:buNone/>
                </a:pPr>
                <a:endParaRPr lang="en-US" noProof="0" dirty="0"/>
              </a:p>
              <a:p>
                <a:pPr marL="446088" indent="-446088">
                  <a:buFont typeface="Wingdings" panose="05000000000000000000" pitchFamily="2" charset="2"/>
                  <a:buNone/>
                </a:pPr>
                <a:endParaRPr lang="en-US" sz="400" dirty="0"/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A90C861B-B37F-17F8-2CA4-A91DA36A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4" y="1356601"/>
                <a:ext cx="5670625" cy="4188414"/>
              </a:xfrm>
              <a:prstGeom prst="rect">
                <a:avLst/>
              </a:prstGeom>
              <a:blipFill>
                <a:blip r:embed="rId4"/>
                <a:stretch>
                  <a:fillRect l="-3548" t="-2475" r="-1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236453-0F35-1DDE-F4C8-F2E342117283}"/>
              </a:ext>
            </a:extLst>
          </p:cNvPr>
          <p:cNvSpPr txBox="1">
            <a:spLocks/>
          </p:cNvSpPr>
          <p:nvPr/>
        </p:nvSpPr>
        <p:spPr>
          <a:xfrm>
            <a:off x="6411127" y="1360163"/>
            <a:ext cx="5780873" cy="4184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>
                <a:solidFill>
                  <a:srgbClr val="E4067E"/>
                </a:solidFill>
              </a:rPr>
              <a:t>How</a:t>
            </a:r>
            <a:r>
              <a:rPr lang="et-EE" sz="2400" b="1" dirty="0">
                <a:solidFill>
                  <a:srgbClr val="E4067E"/>
                </a:solidFill>
              </a:rPr>
              <a:t> </a:t>
            </a:r>
            <a:r>
              <a:rPr lang="et-EE" sz="2400" b="1" dirty="0" err="1">
                <a:solidFill>
                  <a:srgbClr val="E4067E"/>
                </a:solidFill>
              </a:rPr>
              <a:t>used</a:t>
            </a:r>
            <a:r>
              <a:rPr lang="et-EE" sz="2400" b="1" dirty="0">
                <a:solidFill>
                  <a:srgbClr val="E4067E"/>
                </a:solidFill>
              </a:rPr>
              <a:t> in </a:t>
            </a:r>
            <a:r>
              <a:rPr lang="et-EE" sz="2400" b="1" dirty="0" err="1">
                <a:solidFill>
                  <a:srgbClr val="E4067E"/>
                </a:solidFill>
              </a:rPr>
              <a:t>studies</a:t>
            </a:r>
            <a:endParaRPr lang="et-EE" sz="2400" b="1" dirty="0">
              <a:solidFill>
                <a:srgbClr val="E4067E"/>
              </a:solidFill>
            </a:endParaRPr>
          </a:p>
          <a:p>
            <a:pPr marL="446088" indent="-446088">
              <a:buFont typeface="Wingdings" panose="05000000000000000000" pitchFamily="2" charset="2"/>
              <a:buNone/>
            </a:pPr>
            <a:endParaRPr lang="en-US" b="1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b="1" noProof="0" dirty="0"/>
              <a:t>Pros</a:t>
            </a:r>
          </a:p>
          <a:p>
            <a:pPr marL="446088" indent="-446088">
              <a:buNone/>
            </a:pPr>
            <a:r>
              <a:rPr lang="en-US" noProof="0" dirty="0"/>
              <a:t>Clear attribution of what drove change (activity vs structure vs intensity).</a:t>
            </a:r>
          </a:p>
          <a:p>
            <a:pPr marL="446088" indent="-446088">
              <a:buNone/>
            </a:pPr>
            <a:r>
              <a:rPr lang="en-US" noProof="0" dirty="0"/>
              <a:t>Works well with official statistics/time series; easy to align with policy narratives.</a:t>
            </a:r>
          </a:p>
          <a:p>
            <a:pPr marL="446088" indent="-446088">
              <a:buFont typeface="Wingdings" panose="05000000000000000000" pitchFamily="2" charset="2"/>
              <a:buNone/>
            </a:pPr>
            <a:endParaRPr lang="en-US" b="1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b="1" noProof="0" dirty="0"/>
              <a:t>Watch-outs</a:t>
            </a:r>
          </a:p>
          <a:p>
            <a:pPr marL="446088" indent="-446088">
              <a:buNone/>
            </a:pPr>
            <a:r>
              <a:rPr lang="en-US" noProof="0" dirty="0"/>
              <a:t>Intensity effect ≠ pure technical EE</a:t>
            </a:r>
          </a:p>
          <a:p>
            <a:pPr marL="446088" indent="-446088">
              <a:buNone/>
            </a:pPr>
            <a:r>
              <a:rPr lang="en-US" noProof="0" dirty="0"/>
              <a:t>Coarse (1–2 digit) aggregation hides tech routes; factor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8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574C35D-4EFB-F1DB-14F3-5274339F5AD4}"/>
              </a:ext>
            </a:extLst>
          </p:cNvPr>
          <p:cNvSpPr/>
          <p:nvPr/>
        </p:nvSpPr>
        <p:spPr>
          <a:xfrm>
            <a:off x="444137" y="4248233"/>
            <a:ext cx="5286697" cy="2592000"/>
          </a:xfrm>
          <a:prstGeom prst="roundRect">
            <a:avLst>
              <a:gd name="adj" fmla="val 1718"/>
            </a:avLst>
          </a:prstGeom>
          <a:solidFill>
            <a:srgbClr val="F0FFF4"/>
          </a:solidFill>
          <a:ln w="28575">
            <a:solidFill>
              <a:srgbClr val="33A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4DFCA2-2089-840F-508D-77061E450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095" y="549275"/>
            <a:ext cx="10494517" cy="810888"/>
          </a:xfrm>
        </p:spPr>
        <p:txBody>
          <a:bodyPr/>
          <a:lstStyle/>
          <a:p>
            <a:r>
              <a:rPr lang="et-EE" dirty="0"/>
              <a:t>IDA - </a:t>
            </a:r>
            <a:r>
              <a:rPr lang="en-US" dirty="0"/>
              <a:t>Case: UK manufacturing (1997–2012)</a:t>
            </a:r>
            <a:r>
              <a:rPr lang="et-EE" dirty="0"/>
              <a:t>, A</a:t>
            </a:r>
            <a:r>
              <a:rPr lang="en-US" dirty="0"/>
              <a:t>R-LMDI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0A86-8080-7CF3-6E41-AFDE31C48ED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t-EE"/>
              <a:t>26.09.2025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A8518-D03A-574D-3570-110622811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15</a:t>
            </a:fld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F7617-C9B8-7474-41B8-2EB79A386569}"/>
              </a:ext>
            </a:extLst>
          </p:cNvPr>
          <p:cNvSpPr txBox="1"/>
          <p:nvPr/>
        </p:nvSpPr>
        <p:spPr>
          <a:xfrm>
            <a:off x="8610600" y="1032205"/>
            <a:ext cx="374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i="1" dirty="0">
                <a:solidFill>
                  <a:srgbClr val="332B60"/>
                </a:solidFill>
              </a:rPr>
              <a:t>Norman </a:t>
            </a:r>
            <a:r>
              <a:rPr lang="en-US" i="1" dirty="0">
                <a:solidFill>
                  <a:srgbClr val="332B60"/>
                </a:solidFill>
              </a:rPr>
              <a:t>(</a:t>
            </a:r>
            <a:r>
              <a:rPr lang="et-EE" i="1" dirty="0">
                <a:solidFill>
                  <a:srgbClr val="332B60"/>
                </a:solidFill>
              </a:rPr>
              <a:t>2017</a:t>
            </a:r>
            <a:r>
              <a:rPr lang="en-US" i="1" dirty="0">
                <a:solidFill>
                  <a:srgbClr val="332B60"/>
                </a:solidFill>
              </a:rPr>
              <a:t>), Energy</a:t>
            </a:r>
            <a:endParaRPr lang="et-EE" i="1" dirty="0">
              <a:solidFill>
                <a:srgbClr val="332B6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48F84F-34D6-E9AF-FADE-0006A650101F}"/>
              </a:ext>
            </a:extLst>
          </p:cNvPr>
          <p:cNvSpPr txBox="1">
            <a:spLocks/>
          </p:cNvSpPr>
          <p:nvPr/>
        </p:nvSpPr>
        <p:spPr>
          <a:xfrm>
            <a:off x="479423" y="1662764"/>
            <a:ext cx="5286697" cy="2708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E4067E"/>
                </a:solidFill>
              </a:rPr>
              <a:t>Data &amp; setting</a:t>
            </a:r>
            <a:endParaRPr lang="en-US" sz="1600" b="1" dirty="0">
              <a:solidFill>
                <a:srgbClr val="E4067E"/>
              </a:solidFill>
            </a:endParaRPr>
          </a:p>
          <a:p>
            <a:pPr marL="446088" indent="-446088">
              <a:spcBef>
                <a:spcPts val="1200"/>
              </a:spcBef>
              <a:buNone/>
            </a:pPr>
            <a:r>
              <a:rPr lang="en-US" sz="1600" b="1" noProof="0" dirty="0"/>
              <a:t>Sector: </a:t>
            </a:r>
            <a:r>
              <a:rPr lang="en-US" sz="1600" noProof="0" dirty="0"/>
              <a:t>Whole UK manufacturing,</a:t>
            </a:r>
            <a:br>
              <a:rPr lang="en-US" sz="1600" noProof="0" dirty="0"/>
            </a:br>
            <a:r>
              <a:rPr lang="en-US" sz="1600" noProof="0" dirty="0"/>
              <a:t>43 subsectors, </a:t>
            </a:r>
            <a:r>
              <a:rPr lang="en-US" sz="1600" b="1" dirty="0"/>
              <a:t>EI vs NEI</a:t>
            </a:r>
            <a:r>
              <a:rPr lang="en-US" sz="1600" dirty="0"/>
              <a:t> split.</a:t>
            </a:r>
            <a:endParaRPr lang="en-US" sz="1600" noProof="0" dirty="0"/>
          </a:p>
          <a:p>
            <a:pPr marL="714375" indent="-714375">
              <a:spcBef>
                <a:spcPts val="1200"/>
              </a:spcBef>
              <a:buNone/>
            </a:pPr>
            <a:r>
              <a:rPr lang="en-US" sz="1600" b="1" noProof="0" dirty="0"/>
              <a:t>Data: </a:t>
            </a:r>
            <a:r>
              <a:rPr lang="et-EE" sz="1600" noProof="0" dirty="0"/>
              <a:t>CCA </a:t>
            </a:r>
            <a:r>
              <a:rPr lang="et-EE" sz="1600" noProof="0" dirty="0" err="1"/>
              <a:t>scheme</a:t>
            </a:r>
            <a:r>
              <a:rPr lang="et-EE" sz="1600" noProof="0" dirty="0"/>
              <a:t> </a:t>
            </a:r>
            <a:r>
              <a:rPr lang="en-US" sz="1600" dirty="0"/>
              <a:t>(energy, </a:t>
            </a:r>
            <a:r>
              <a:rPr lang="et-EE" sz="1600" dirty="0" err="1"/>
              <a:t>physical</a:t>
            </a:r>
            <a:r>
              <a:rPr lang="et-EE" sz="1600" dirty="0"/>
              <a:t> </a:t>
            </a:r>
            <a:r>
              <a:rPr lang="et-EE" sz="1600" dirty="0" err="1"/>
              <a:t>output</a:t>
            </a:r>
            <a:r>
              <a:rPr lang="et-EE" sz="1600" dirty="0"/>
              <a:t>), </a:t>
            </a:r>
            <a:r>
              <a:rPr lang="en-US" sz="1600" dirty="0"/>
              <a:t>ONS Environmental Accounts</a:t>
            </a:r>
            <a:r>
              <a:rPr lang="et-EE" sz="1600" dirty="0"/>
              <a:t>, </a:t>
            </a:r>
            <a:r>
              <a:rPr lang="en-US" sz="1600" dirty="0"/>
              <a:t>ABS</a:t>
            </a:r>
            <a:r>
              <a:rPr lang="et-EE" sz="1600" dirty="0"/>
              <a:t> (</a:t>
            </a:r>
            <a:r>
              <a:rPr lang="et-EE" sz="1600" dirty="0" err="1"/>
              <a:t>costs</a:t>
            </a:r>
            <a:r>
              <a:rPr lang="et-EE" sz="1600" dirty="0"/>
              <a:t>, number of </a:t>
            </a:r>
            <a:r>
              <a:rPr lang="et-EE" sz="1600" dirty="0" err="1"/>
              <a:t>enterprises</a:t>
            </a:r>
            <a:r>
              <a:rPr lang="et-EE" sz="1600" dirty="0"/>
              <a:t>),</a:t>
            </a:r>
            <a:r>
              <a:rPr lang="en-US" sz="1600" dirty="0"/>
              <a:t> </a:t>
            </a:r>
          </a:p>
          <a:p>
            <a:pPr marL="714375" indent="-93663">
              <a:spcBef>
                <a:spcPts val="1200"/>
              </a:spcBef>
              <a:buNone/>
            </a:pPr>
            <a:r>
              <a:rPr lang="en-US" sz="1600" dirty="0"/>
              <a:t>physical output for steel &amp; cement injected via AR.</a:t>
            </a:r>
          </a:p>
          <a:p>
            <a:pPr marL="446088" indent="-446088">
              <a:buFont typeface="Wingdings" panose="05000000000000000000" pitchFamily="2" charset="2"/>
              <a:buNone/>
            </a:pPr>
            <a:endParaRPr lang="et-EE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4B8221-149D-5196-6B60-59AAA6DB4F32}"/>
              </a:ext>
            </a:extLst>
          </p:cNvPr>
          <p:cNvSpPr txBox="1">
            <a:spLocks/>
          </p:cNvSpPr>
          <p:nvPr/>
        </p:nvSpPr>
        <p:spPr>
          <a:xfrm>
            <a:off x="6425871" y="1662764"/>
            <a:ext cx="5672533" cy="469358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E4067E"/>
                </a:solidFill>
              </a:rPr>
              <a:t>Method &amp; what’s special</a:t>
            </a:r>
            <a:endParaRPr lang="en-US" sz="1600" b="1" dirty="0">
              <a:solidFill>
                <a:srgbClr val="E4067E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noProof="0" dirty="0"/>
              <a:t>LMDI (additive, chained): ΔE = Activity + Structure + Intensity.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noProof="0" dirty="0"/>
              <a:t>Activity-</a:t>
            </a:r>
            <a:r>
              <a:rPr lang="en-US" sz="1600" noProof="0" dirty="0" err="1"/>
              <a:t>Refactorisation</a:t>
            </a:r>
            <a:r>
              <a:rPr lang="en-US" sz="1600" noProof="0" dirty="0"/>
              <a:t> (AR): blends monetary + physical outputs → reduces bias when monetary output alone misstates physical change. Overcomes overestimation of “efficiency.”</a:t>
            </a:r>
            <a:endParaRPr lang="et-EE" sz="1600" noProof="0" dirty="0"/>
          </a:p>
          <a:p>
            <a:pPr marL="0" indent="0">
              <a:spcBef>
                <a:spcPts val="1200"/>
              </a:spcBef>
              <a:buNone/>
            </a:pPr>
            <a:endParaRPr lang="en-US" sz="1600" noProof="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E4067E"/>
                </a:solidFill>
              </a:rPr>
              <a:t>Findings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AR matters</a:t>
            </a:r>
            <a:r>
              <a:rPr lang="en-US" sz="1600" dirty="0"/>
              <a:t>: using only monetary output overestimates efficiency gains; adding physical output shrinks the intensity contribution, esp. in EI (steel/cement).</a:t>
            </a:r>
            <a:br>
              <a:rPr lang="et-EE" sz="1600" dirty="0"/>
            </a:br>
            <a:endParaRPr lang="et-E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Policy ask: </a:t>
            </a:r>
            <a:r>
              <a:rPr lang="en-US" sz="1600" dirty="0"/>
              <a:t>publish physical outputs with national energy accounts to track true EE.</a:t>
            </a:r>
          </a:p>
          <a:p>
            <a:pPr marL="0" indent="0">
              <a:spcBef>
                <a:spcPts val="1200"/>
              </a:spcBef>
              <a:buNone/>
            </a:pPr>
            <a:endParaRPr lang="et-EE" sz="2400" b="1" dirty="0"/>
          </a:p>
        </p:txBody>
      </p:sp>
      <p:pic>
        <p:nvPicPr>
          <p:cNvPr id="7" name="Picture 6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E67527C1-50C8-A3A5-B44B-606ED9CF5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674" r="71920" b="2502"/>
          <a:stretch>
            <a:fillRect/>
          </a:stretch>
        </p:blipFill>
        <p:spPr>
          <a:xfrm>
            <a:off x="603048" y="4871551"/>
            <a:ext cx="2024743" cy="1843650"/>
          </a:xfrm>
          <a:prstGeom prst="rect">
            <a:avLst/>
          </a:prstGeom>
        </p:spPr>
      </p:pic>
      <p:pic>
        <p:nvPicPr>
          <p:cNvPr id="11" name="Picture 10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6FD9A333-62A9-E15E-797B-3C8B56F9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75" t="8802" r="22189"/>
          <a:stretch>
            <a:fillRect/>
          </a:stretch>
        </p:blipFill>
        <p:spPr>
          <a:xfrm>
            <a:off x="3246695" y="4820193"/>
            <a:ext cx="2024743" cy="1895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42E2-3012-B447-52DE-386E425E9947}"/>
              </a:ext>
            </a:extLst>
          </p:cNvPr>
          <p:cNvSpPr txBox="1"/>
          <p:nvPr/>
        </p:nvSpPr>
        <p:spPr>
          <a:xfrm>
            <a:off x="723271" y="4407952"/>
            <a:ext cx="173515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t-EE" b="1" dirty="0">
                <a:solidFill>
                  <a:srgbClr val="C00000"/>
                </a:solidFill>
              </a:rPr>
              <a:t>Standard LMDI</a:t>
            </a:r>
          </a:p>
          <a:p>
            <a:pPr algn="ctr">
              <a:lnSpc>
                <a:spcPts val="1500"/>
              </a:lnSpc>
            </a:pPr>
            <a:r>
              <a:rPr lang="et-EE" b="1" dirty="0" err="1">
                <a:solidFill>
                  <a:srgbClr val="C00000"/>
                </a:solidFill>
              </a:rPr>
              <a:t>monetary</a:t>
            </a:r>
            <a:r>
              <a:rPr lang="et-EE" b="1" dirty="0">
                <a:solidFill>
                  <a:srgbClr val="C00000"/>
                </a:solidFill>
              </a:rPr>
              <a:t> </a:t>
            </a:r>
            <a:r>
              <a:rPr lang="et-EE" b="1" dirty="0" err="1">
                <a:solidFill>
                  <a:srgbClr val="C00000"/>
                </a:solidFill>
              </a:rPr>
              <a:t>input</a:t>
            </a:r>
            <a:endParaRPr lang="et-EE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EA5E9-5965-C172-3865-AB50292BD620}"/>
              </a:ext>
            </a:extLst>
          </p:cNvPr>
          <p:cNvSpPr txBox="1"/>
          <p:nvPr/>
        </p:nvSpPr>
        <p:spPr>
          <a:xfrm>
            <a:off x="3366186" y="4395535"/>
            <a:ext cx="2184637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t-EE" b="1" dirty="0">
                <a:solidFill>
                  <a:srgbClr val="27AE60"/>
                </a:solidFill>
              </a:rPr>
              <a:t>AR </a:t>
            </a:r>
            <a:r>
              <a:rPr lang="et-EE" b="1" dirty="0" err="1">
                <a:solidFill>
                  <a:srgbClr val="27AE60"/>
                </a:solidFill>
              </a:rPr>
              <a:t>Method</a:t>
            </a:r>
            <a:endParaRPr lang="et-EE" b="1" dirty="0">
              <a:solidFill>
                <a:srgbClr val="27AE6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t-EE" b="1" dirty="0" err="1">
                <a:solidFill>
                  <a:srgbClr val="27AE60"/>
                </a:solidFill>
              </a:rPr>
              <a:t>physical</a:t>
            </a:r>
            <a:r>
              <a:rPr lang="et-EE" b="1" dirty="0">
                <a:solidFill>
                  <a:srgbClr val="27AE60"/>
                </a:solidFill>
              </a:rPr>
              <a:t> </a:t>
            </a:r>
            <a:r>
              <a:rPr lang="et-EE" b="1" dirty="0" err="1">
                <a:solidFill>
                  <a:srgbClr val="27AE60"/>
                </a:solidFill>
              </a:rPr>
              <a:t>input</a:t>
            </a:r>
            <a:r>
              <a:rPr lang="et-EE" b="1" dirty="0">
                <a:solidFill>
                  <a:srgbClr val="27AE60"/>
                </a:solidFill>
              </a:rPr>
              <a:t> </a:t>
            </a:r>
            <a:r>
              <a:rPr lang="et-EE" b="1" dirty="0" err="1">
                <a:solidFill>
                  <a:srgbClr val="27AE60"/>
                </a:solidFill>
              </a:rPr>
              <a:t>partly</a:t>
            </a:r>
            <a:endParaRPr lang="et-EE" b="1" dirty="0">
              <a:solidFill>
                <a:srgbClr val="27AE6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26BA96-010E-008C-059A-5581FC61949F}"/>
              </a:ext>
            </a:extLst>
          </p:cNvPr>
          <p:cNvCxnSpPr>
            <a:cxnSpLocks/>
          </p:cNvCxnSpPr>
          <p:nvPr/>
        </p:nvCxnSpPr>
        <p:spPr>
          <a:xfrm flipV="1">
            <a:off x="2024745" y="6035039"/>
            <a:ext cx="0" cy="5949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2503C6-9699-3F90-061A-D375DBE172E7}"/>
              </a:ext>
            </a:extLst>
          </p:cNvPr>
          <p:cNvCxnSpPr>
            <a:cxnSpLocks/>
          </p:cNvCxnSpPr>
          <p:nvPr/>
        </p:nvCxnSpPr>
        <p:spPr>
          <a:xfrm flipH="1" flipV="1">
            <a:off x="4696673" y="5767697"/>
            <a:ext cx="14669" cy="871044"/>
          </a:xfrm>
          <a:prstGeom prst="straightConnector1">
            <a:avLst/>
          </a:prstGeom>
          <a:ln w="5715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712E4E-91B5-2E9A-A977-DAA275F130C0}"/>
              </a:ext>
            </a:extLst>
          </p:cNvPr>
          <p:cNvSpPr txBox="1"/>
          <p:nvPr/>
        </p:nvSpPr>
        <p:spPr>
          <a:xfrm>
            <a:off x="1918377" y="6641047"/>
            <a:ext cx="2220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50" dirty="0">
                <a:solidFill>
                  <a:schemeClr val="bg1">
                    <a:lumMod val="65000"/>
                  </a:schemeClr>
                </a:solidFill>
              </a:rPr>
              <a:t>Energy </a:t>
            </a:r>
            <a:r>
              <a:rPr lang="et-EE" sz="1050" dirty="0" err="1">
                <a:solidFill>
                  <a:schemeClr val="bg1">
                    <a:lumMod val="65000"/>
                  </a:schemeClr>
                </a:solidFill>
              </a:rPr>
              <a:t>intensive</a:t>
            </a:r>
            <a:r>
              <a:rPr lang="et-EE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t-EE" sz="1050" dirty="0" err="1">
                <a:solidFill>
                  <a:schemeClr val="bg1">
                    <a:lumMod val="65000"/>
                  </a:schemeClr>
                </a:solidFill>
              </a:rPr>
              <a:t>sector</a:t>
            </a:r>
            <a:r>
              <a:rPr lang="et-EE" sz="1050" dirty="0">
                <a:solidFill>
                  <a:schemeClr val="bg1">
                    <a:lumMod val="65000"/>
                  </a:schemeClr>
                </a:solidFill>
              </a:rPr>
              <a:t>, 1997-2007</a:t>
            </a:r>
          </a:p>
        </p:txBody>
      </p:sp>
    </p:spTree>
    <p:extLst>
      <p:ext uri="{BB962C8B-B14F-4D97-AF65-F5344CB8AC3E}">
        <p14:creationId xmlns:p14="http://schemas.microsoft.com/office/powerpoint/2010/main" val="84662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6FE8B-0A69-3FB4-00A5-CDE5F807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68D63-8D89-8492-2619-9ABEE309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16</a:t>
            </a:fld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998C7-A500-D851-BCDD-8CEF9E855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4" y="1360163"/>
            <a:ext cx="11261343" cy="42818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F52766-FB8F-DC4F-9D7F-6D887BF2D906}"/>
              </a:ext>
            </a:extLst>
          </p:cNvPr>
          <p:cNvSpPr/>
          <p:nvPr/>
        </p:nvSpPr>
        <p:spPr>
          <a:xfrm>
            <a:off x="6917875" y="3024135"/>
            <a:ext cx="1639138" cy="2426391"/>
          </a:xfrm>
          <a:prstGeom prst="roundRect">
            <a:avLst/>
          </a:prstGeom>
          <a:noFill/>
          <a:ln w="120650">
            <a:solidFill>
              <a:srgbClr val="E40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552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4F2B1-C3C8-E1E6-2901-BFC97022112E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E6CE37-B906-B49F-47FA-6695225F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" y="3843073"/>
            <a:ext cx="3446584" cy="30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017B0-5E21-04E1-874B-02DA4CB18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3. </a:t>
            </a:r>
            <a:r>
              <a:rPr lang="en-US" dirty="0"/>
              <a:t>Frontier analysis (DEA)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B8A4E-595D-AE9D-E261-D64FD65F3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17</a:t>
            </a:fld>
            <a:endParaRPr lang="et-EE" dirty="0"/>
          </a:p>
        </p:txBody>
      </p:sp>
      <p:pic>
        <p:nvPicPr>
          <p:cNvPr id="4" name="Picture 3" descr="A green rectangle on a black background&#10;&#10;AI-generated content may be incorrect.">
            <a:extLst>
              <a:ext uri="{FF2B5EF4-FFF2-40B4-BE49-F238E27FC236}">
                <a16:creationId xmlns:a16="http://schemas.microsoft.com/office/drawing/2014/main" id="{E7C25A8F-E55A-793D-A5B0-6120FB64C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060" y="5839362"/>
            <a:ext cx="3446585" cy="1033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E87A0-D22E-F2C5-2EBF-EDC77EE2D13F}"/>
              </a:ext>
            </a:extLst>
          </p:cNvPr>
          <p:cNvSpPr txBox="1"/>
          <p:nvPr/>
        </p:nvSpPr>
        <p:spPr>
          <a:xfrm>
            <a:off x="8710246" y="6083017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47%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50C71-135D-6AC6-33BC-6117DB95DE43}"/>
              </a:ext>
            </a:extLst>
          </p:cNvPr>
          <p:cNvSpPr txBox="1"/>
          <p:nvPr/>
        </p:nvSpPr>
        <p:spPr>
          <a:xfrm>
            <a:off x="10984512" y="6083018"/>
            <a:ext cx="9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63F90-0725-9205-3A1F-EE98F8A732A9}"/>
              </a:ext>
            </a:extLst>
          </p:cNvPr>
          <p:cNvSpPr txBox="1"/>
          <p:nvPr/>
        </p:nvSpPr>
        <p:spPr>
          <a:xfrm>
            <a:off x="9847379" y="6083018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18D3994-08A2-B8A8-B8BA-7B5C79981DEF}"/>
              </a:ext>
            </a:extLst>
          </p:cNvPr>
          <p:cNvSpPr txBox="1">
            <a:spLocks/>
          </p:cNvSpPr>
          <p:nvPr/>
        </p:nvSpPr>
        <p:spPr>
          <a:xfrm>
            <a:off x="479424" y="1356601"/>
            <a:ext cx="5670625" cy="4188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600" b="1" dirty="0" err="1">
                <a:solidFill>
                  <a:srgbClr val="E4067E"/>
                </a:solidFill>
              </a:rPr>
              <a:t>Approach</a:t>
            </a:r>
            <a:endParaRPr lang="et-EE" b="1" dirty="0">
              <a:solidFill>
                <a:srgbClr val="E4067E"/>
              </a:solidFill>
            </a:endParaRPr>
          </a:p>
          <a:p>
            <a:pPr marL="446088" indent="-446088">
              <a:buFont typeface="Wingdings" panose="05000000000000000000" pitchFamily="2" charset="2"/>
              <a:buNone/>
            </a:pPr>
            <a:endParaRPr lang="et-EE" b="1" dirty="0"/>
          </a:p>
          <a:p>
            <a:r>
              <a:rPr lang="en-US" b="1" noProof="0" dirty="0"/>
              <a:t>Goal</a:t>
            </a:r>
            <a:r>
              <a:rPr lang="en-US" noProof="0" dirty="0"/>
              <a:t> </a:t>
            </a:r>
            <a:r>
              <a:rPr lang="en-US" dirty="0"/>
              <a:t>- </a:t>
            </a:r>
            <a:r>
              <a:rPr lang="et-EE" dirty="0"/>
              <a:t>b</a:t>
            </a:r>
            <a:r>
              <a:rPr lang="en-US" dirty="0" err="1"/>
              <a:t>enchmark</a:t>
            </a:r>
            <a:r>
              <a:rPr lang="en-US" dirty="0"/>
              <a:t> DMUs against a best-practice frontier → “technical EE” gap.</a:t>
            </a:r>
            <a:r>
              <a:rPr lang="et-EE" dirty="0"/>
              <a:t> M</a:t>
            </a:r>
            <a:r>
              <a:rPr lang="en-US" dirty="0" err="1"/>
              <a:t>inimize</a:t>
            </a:r>
            <a:r>
              <a:rPr lang="en-US" dirty="0"/>
              <a:t> energy for given outputs</a:t>
            </a:r>
            <a:r>
              <a:rPr lang="et-EE" dirty="0"/>
              <a:t>.</a:t>
            </a:r>
            <a:endParaRPr lang="en-US" dirty="0"/>
          </a:p>
          <a:p>
            <a:pPr marL="0" indent="0">
              <a:buNone/>
            </a:pPr>
            <a:br>
              <a:rPr lang="en-US" noProof="0" dirty="0"/>
            </a:br>
            <a:endParaRPr lang="en-US" sz="400" noProof="0" dirty="0"/>
          </a:p>
          <a:p>
            <a:r>
              <a:rPr lang="et-EE" b="1" noProof="0" dirty="0" err="1"/>
              <a:t>Extensions</a:t>
            </a:r>
            <a:endParaRPr lang="en-US" noProof="0" dirty="0"/>
          </a:p>
          <a:p>
            <a:pPr marL="273050" indent="0">
              <a:buNone/>
            </a:pPr>
            <a:r>
              <a:rPr lang="en-US" dirty="0"/>
              <a:t>Malmquist (time</a:t>
            </a:r>
            <a:r>
              <a:rPr lang="et-EE" dirty="0"/>
              <a:t>), </a:t>
            </a:r>
            <a:r>
              <a:rPr lang="et-EE" dirty="0" err="1"/>
              <a:t>metafrontier</a:t>
            </a:r>
            <a:r>
              <a:rPr lang="et-EE" dirty="0"/>
              <a:t>, TFEE</a:t>
            </a:r>
            <a:endParaRPr lang="en-US" dirty="0"/>
          </a:p>
          <a:p>
            <a:endParaRPr lang="en-US" noProof="0" dirty="0"/>
          </a:p>
          <a:p>
            <a:pPr marL="0" indent="0">
              <a:buNone/>
            </a:pPr>
            <a:endParaRPr lang="en-US" dirty="0"/>
          </a:p>
          <a:p>
            <a:endParaRPr lang="et-EE" dirty="0"/>
          </a:p>
          <a:p>
            <a:pPr marL="269875" indent="-269875">
              <a:buFont typeface="Wingdings" panose="05000000000000000000" pitchFamily="2" charset="2"/>
              <a:buNone/>
            </a:pPr>
            <a:endParaRPr lang="en-US" noProof="0" dirty="0"/>
          </a:p>
          <a:p>
            <a:pPr marL="446088" indent="-446088">
              <a:buFont typeface="Wingdings" panose="05000000000000000000" pitchFamily="2" charset="2"/>
              <a:buNone/>
            </a:pPr>
            <a:endParaRPr lang="en-US" sz="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7F6E1E-0436-DCFF-893B-D3ACEEC3BFFD}"/>
              </a:ext>
            </a:extLst>
          </p:cNvPr>
          <p:cNvSpPr txBox="1">
            <a:spLocks/>
          </p:cNvSpPr>
          <p:nvPr/>
        </p:nvSpPr>
        <p:spPr>
          <a:xfrm>
            <a:off x="6411127" y="1360162"/>
            <a:ext cx="5780873" cy="436396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>
                <a:solidFill>
                  <a:srgbClr val="E4067E"/>
                </a:solidFill>
              </a:rPr>
              <a:t>How</a:t>
            </a:r>
            <a:r>
              <a:rPr lang="et-EE" sz="2400" b="1" dirty="0">
                <a:solidFill>
                  <a:srgbClr val="E4067E"/>
                </a:solidFill>
              </a:rPr>
              <a:t> </a:t>
            </a:r>
            <a:r>
              <a:rPr lang="et-EE" sz="2400" b="1" dirty="0" err="1">
                <a:solidFill>
                  <a:srgbClr val="E4067E"/>
                </a:solidFill>
              </a:rPr>
              <a:t>used</a:t>
            </a:r>
            <a:r>
              <a:rPr lang="et-EE" sz="2400" b="1" dirty="0">
                <a:solidFill>
                  <a:srgbClr val="E4067E"/>
                </a:solidFill>
              </a:rPr>
              <a:t> in </a:t>
            </a:r>
            <a:r>
              <a:rPr lang="et-EE" sz="2400" b="1" dirty="0" err="1">
                <a:solidFill>
                  <a:srgbClr val="E4067E"/>
                </a:solidFill>
              </a:rPr>
              <a:t>studies</a:t>
            </a:r>
            <a:endParaRPr lang="et-EE" sz="2400" b="1" dirty="0">
              <a:solidFill>
                <a:srgbClr val="E4067E"/>
              </a:solidFill>
            </a:endParaRPr>
          </a:p>
          <a:p>
            <a:pPr marL="446088" indent="-446088">
              <a:buFont typeface="Wingdings" panose="05000000000000000000" pitchFamily="2" charset="2"/>
              <a:buNone/>
            </a:pPr>
            <a:endParaRPr lang="en-US" b="1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b="1" noProof="0" dirty="0"/>
              <a:t>Pros</a:t>
            </a:r>
          </a:p>
          <a:p>
            <a:pPr marL="446088" indent="-446088">
              <a:buNone/>
            </a:pPr>
            <a:r>
              <a:rPr lang="en-US" noProof="0" dirty="0"/>
              <a:t>Multi-input/multi-output; no functional-form assumptions.</a:t>
            </a:r>
            <a:endParaRPr lang="et-EE" noProof="0" dirty="0"/>
          </a:p>
          <a:p>
            <a:pPr marL="446088" indent="-446088">
              <a:buNone/>
            </a:pPr>
            <a:r>
              <a:rPr lang="en-US" noProof="0" dirty="0"/>
              <a:t>Benchmarks DMUs vs best practice; identifies peers &amp; targets.</a:t>
            </a:r>
            <a:endParaRPr lang="et-EE" noProof="0" dirty="0"/>
          </a:p>
          <a:p>
            <a:pPr marL="446088" indent="-446088">
              <a:buNone/>
            </a:pPr>
            <a:endParaRPr lang="en-US" b="1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b="1" noProof="0" dirty="0"/>
              <a:t>Watch-outs</a:t>
            </a:r>
          </a:p>
          <a:p>
            <a:pPr marL="446088" indent="-446088">
              <a:buNone/>
            </a:pPr>
            <a:r>
              <a:rPr lang="et-EE" dirty="0"/>
              <a:t>M</a:t>
            </a:r>
            <a:r>
              <a:rPr lang="en-US" noProof="0" dirty="0" err="1"/>
              <a:t>ost</a:t>
            </a:r>
            <a:r>
              <a:rPr lang="en-US" noProof="0" dirty="0"/>
              <a:t> studies rely on 2-digit data </a:t>
            </a:r>
            <a:r>
              <a:rPr lang="et-EE" noProof="0" dirty="0"/>
              <a:t>(</a:t>
            </a:r>
            <a:r>
              <a:rPr lang="en-US" noProof="0" dirty="0"/>
              <a:t>and assume homogeneity</a:t>
            </a:r>
            <a:r>
              <a:rPr lang="et-EE" noProof="0" dirty="0"/>
              <a:t>)</a:t>
            </a:r>
          </a:p>
          <a:p>
            <a:pPr marL="446088" indent="-446088">
              <a:buNone/>
            </a:pPr>
            <a:r>
              <a:rPr lang="en-US" noProof="0" dirty="0"/>
              <a:t>Treats noise as inefficiency; sensitive to outliers &amp; small samples</a:t>
            </a:r>
            <a:endParaRPr lang="et-EE" noProof="0" dirty="0"/>
          </a:p>
          <a:p>
            <a:pPr marL="446088" indent="-446088">
              <a:buNone/>
            </a:pPr>
            <a:r>
              <a:rPr lang="et-EE" dirty="0"/>
              <a:t>F</a:t>
            </a:r>
            <a:r>
              <a:rPr lang="en-US" dirty="0" err="1"/>
              <a:t>rontier</a:t>
            </a:r>
            <a:r>
              <a:rPr lang="en-US" dirty="0"/>
              <a:t> work is credible at macro-scale only if product mix/physical structure are embedded.</a:t>
            </a:r>
            <a:endParaRPr lang="et-EE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624D4E-8B24-9379-8FAC-A339853C21AC}"/>
              </a:ext>
            </a:extLst>
          </p:cNvPr>
          <p:cNvSpPr txBox="1"/>
          <p:nvPr/>
        </p:nvSpPr>
        <p:spPr>
          <a:xfrm>
            <a:off x="281355" y="6629340"/>
            <a:ext cx="1164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noProof="0" dirty="0">
                <a:solidFill>
                  <a:schemeClr val="bg1">
                    <a:lumMod val="85000"/>
                  </a:schemeClr>
                </a:solidFill>
              </a:rPr>
              <a:t>Source: Han, Qu, Han 2023</a:t>
            </a:r>
          </a:p>
        </p:txBody>
      </p:sp>
    </p:spTree>
    <p:extLst>
      <p:ext uri="{BB962C8B-B14F-4D97-AF65-F5344CB8AC3E}">
        <p14:creationId xmlns:p14="http://schemas.microsoft.com/office/powerpoint/2010/main" val="77229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0A18DA-92A1-3717-3F22-125C5FCFEC71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1E987C-5C27-7790-CE3E-C1E841354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t-EE" dirty="0"/>
              <a:t>DEA </a:t>
            </a:r>
            <a:r>
              <a:rPr lang="en-US" dirty="0"/>
              <a:t>Case</a:t>
            </a:r>
            <a:r>
              <a:rPr lang="et-EE" dirty="0"/>
              <a:t> - </a:t>
            </a:r>
            <a:r>
              <a:rPr lang="et-EE" dirty="0" err="1"/>
              <a:t>Petroleum</a:t>
            </a:r>
            <a:r>
              <a:rPr lang="et-EE" dirty="0"/>
              <a:t> </a:t>
            </a:r>
            <a:r>
              <a:rPr lang="et-EE" dirty="0" err="1"/>
              <a:t>Refining</a:t>
            </a:r>
            <a:r>
              <a:rPr lang="et-EE" dirty="0"/>
              <a:t> </a:t>
            </a:r>
          </a:p>
          <a:p>
            <a:r>
              <a:rPr lang="et-EE" dirty="0"/>
              <a:t>(OECD + IRAN, 1991-1995)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C8532-E2AF-B3F8-21D2-5BD7EF9E8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18</a:t>
            </a:fld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87A4B-007F-E0D8-7CE1-F67FAF322C5B}"/>
              </a:ext>
            </a:extLst>
          </p:cNvPr>
          <p:cNvSpPr txBox="1"/>
          <p:nvPr/>
        </p:nvSpPr>
        <p:spPr>
          <a:xfrm>
            <a:off x="8249554" y="1032779"/>
            <a:ext cx="374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i="1" dirty="0" err="1">
                <a:solidFill>
                  <a:srgbClr val="332B60"/>
                </a:solidFill>
              </a:rPr>
              <a:t>Azadeh</a:t>
            </a:r>
            <a:r>
              <a:rPr lang="et-EE" i="1" dirty="0">
                <a:solidFill>
                  <a:srgbClr val="332B60"/>
                </a:solidFill>
              </a:rPr>
              <a:t> et </a:t>
            </a:r>
            <a:r>
              <a:rPr lang="et-EE" i="1" dirty="0" err="1">
                <a:solidFill>
                  <a:srgbClr val="332B60"/>
                </a:solidFill>
              </a:rPr>
              <a:t>al</a:t>
            </a:r>
            <a:r>
              <a:rPr lang="et-EE" i="1" dirty="0">
                <a:solidFill>
                  <a:srgbClr val="332B60"/>
                </a:solidFill>
              </a:rPr>
              <a:t>. (2007), Energy </a:t>
            </a:r>
            <a:r>
              <a:rPr lang="et-EE" i="1" dirty="0" err="1">
                <a:solidFill>
                  <a:srgbClr val="332B60"/>
                </a:solidFill>
              </a:rPr>
              <a:t>Policy</a:t>
            </a:r>
            <a:endParaRPr lang="et-EE" i="1" dirty="0">
              <a:solidFill>
                <a:srgbClr val="332B6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21AEAF-8ABD-EE73-7156-1DC2D649F3F6}"/>
              </a:ext>
            </a:extLst>
          </p:cNvPr>
          <p:cNvSpPr txBox="1">
            <a:spLocks/>
          </p:cNvSpPr>
          <p:nvPr/>
        </p:nvSpPr>
        <p:spPr>
          <a:xfrm>
            <a:off x="479424" y="1662764"/>
            <a:ext cx="4221530" cy="4188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>
                <a:solidFill>
                  <a:srgbClr val="E4067E"/>
                </a:solidFill>
              </a:rPr>
              <a:t>Data</a:t>
            </a:r>
            <a:r>
              <a:rPr lang="et-EE" sz="2400" b="1" dirty="0">
                <a:solidFill>
                  <a:srgbClr val="E4067E"/>
                </a:solidFill>
              </a:rPr>
              <a:t> &amp; </a:t>
            </a:r>
            <a:r>
              <a:rPr lang="et-EE" sz="2400" b="1" dirty="0" err="1">
                <a:solidFill>
                  <a:srgbClr val="E4067E"/>
                </a:solidFill>
              </a:rPr>
              <a:t>setting</a:t>
            </a:r>
            <a:endParaRPr lang="et-EE" sz="1600" b="1" dirty="0">
              <a:solidFill>
                <a:srgbClr val="E4067E"/>
              </a:solidFill>
            </a:endParaRPr>
          </a:p>
          <a:p>
            <a:pPr marL="446088" indent="-446088">
              <a:spcBef>
                <a:spcPts val="1200"/>
              </a:spcBef>
              <a:buNone/>
            </a:pPr>
            <a:endParaRPr lang="et-EE" sz="1600" b="1" noProof="0" dirty="0"/>
          </a:p>
          <a:p>
            <a:pPr marL="446088" indent="-446088">
              <a:spcBef>
                <a:spcPts val="1200"/>
              </a:spcBef>
              <a:buNone/>
            </a:pPr>
            <a:r>
              <a:rPr lang="en-US" sz="1600" b="1" noProof="0" dirty="0"/>
              <a:t>DMUs: </a:t>
            </a:r>
            <a:r>
              <a:rPr lang="en-US" sz="1600" noProof="0" dirty="0"/>
              <a:t>country-years</a:t>
            </a:r>
            <a:r>
              <a:rPr lang="et-EE" sz="1600" noProof="0" dirty="0"/>
              <a:t> (IRAN + OECD)</a:t>
            </a:r>
          </a:p>
          <a:p>
            <a:pPr marL="446088" indent="-446088">
              <a:spcBef>
                <a:spcPts val="1200"/>
              </a:spcBef>
              <a:buNone/>
            </a:pPr>
            <a:r>
              <a:rPr lang="et-EE" sz="1600" b="1" dirty="0"/>
              <a:t>I</a:t>
            </a:r>
            <a:r>
              <a:rPr lang="en-US" sz="1600" b="1" noProof="0" dirty="0" err="1"/>
              <a:t>nputs</a:t>
            </a:r>
            <a:r>
              <a:rPr lang="en-US" sz="1600" b="1" noProof="0" dirty="0"/>
              <a:t>: </a:t>
            </a:r>
            <a:r>
              <a:rPr lang="en-US" sz="1600" noProof="0" dirty="0"/>
              <a:t>Electricity (MWh), Fossil fuels (toe)</a:t>
            </a:r>
            <a:endParaRPr lang="et-EE" sz="1600" noProof="0" dirty="0"/>
          </a:p>
          <a:p>
            <a:pPr marL="1436688" indent="-1436688">
              <a:spcBef>
                <a:spcPts val="1200"/>
              </a:spcBef>
              <a:buNone/>
            </a:pPr>
            <a:r>
              <a:rPr lang="en-US" sz="1600" b="1" dirty="0"/>
              <a:t>Outputs:</a:t>
            </a:r>
            <a:r>
              <a:rPr lang="en-US" sz="1600" dirty="0"/>
              <a:t> </a:t>
            </a:r>
            <a:r>
              <a:rPr lang="en-US" sz="1600" b="1" dirty="0"/>
              <a:t>inverse AWBP</a:t>
            </a:r>
            <a:r>
              <a:rPr lang="en-US" sz="1600" dirty="0"/>
              <a:t> = structure (light/heavy product mix).</a:t>
            </a:r>
            <a:endParaRPr lang="et-EE" sz="1600" dirty="0"/>
          </a:p>
          <a:p>
            <a:pPr marL="1436688" indent="-355600">
              <a:spcBef>
                <a:spcPts val="1200"/>
              </a:spcBef>
              <a:buNone/>
            </a:pPr>
            <a:r>
              <a:rPr lang="en-US" sz="1600" b="1" dirty="0"/>
              <a:t>TWP</a:t>
            </a:r>
            <a:r>
              <a:rPr lang="en-US" sz="1600" dirty="0"/>
              <a:t> (throughput weighted by best-practice SECs) = activity at best practice;</a:t>
            </a:r>
            <a:endParaRPr lang="et-EE" sz="1600" dirty="0"/>
          </a:p>
          <a:p>
            <a:pPr marL="620713" indent="363538">
              <a:spcBef>
                <a:spcPts val="1200"/>
              </a:spcBef>
              <a:buNone/>
            </a:pPr>
            <a:r>
              <a:rPr lang="en-US" sz="1600" dirty="0"/>
              <a:t> </a:t>
            </a:r>
            <a:endParaRPr lang="et-EE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1C8BF88-051E-3CF4-D9BE-A49ABC278987}"/>
              </a:ext>
            </a:extLst>
          </p:cNvPr>
          <p:cNvSpPr txBox="1">
            <a:spLocks/>
          </p:cNvSpPr>
          <p:nvPr/>
        </p:nvSpPr>
        <p:spPr>
          <a:xfrm>
            <a:off x="5318707" y="1662764"/>
            <a:ext cx="5785717" cy="469358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E4067E"/>
                </a:solidFill>
              </a:rPr>
              <a:t>Method &amp; what’s special</a:t>
            </a:r>
            <a:endParaRPr lang="en-US" sz="1600" b="1" dirty="0">
              <a:solidFill>
                <a:srgbClr val="E4067E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t-EE" sz="1600" dirty="0"/>
              <a:t>DEA, i</a:t>
            </a:r>
            <a:r>
              <a:rPr lang="en-US" sz="1600" dirty="0" err="1"/>
              <a:t>nput</a:t>
            </a:r>
            <a:r>
              <a:rPr lang="en-US" sz="1600" dirty="0"/>
              <a:t>-oriented, CRS &amp; VRS; super-efficiency for sensitivity</a:t>
            </a:r>
            <a:r>
              <a:rPr lang="et-EE" sz="16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noProof="0" dirty="0"/>
              <a:t>Physical/structural outputs encode heterogeneity</a:t>
            </a:r>
            <a:r>
              <a:rPr lang="et-EE" sz="1600" noProof="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noProof="0" dirty="0"/>
              <a:t>PCA</a:t>
            </a:r>
            <a:r>
              <a:rPr lang="et-EE" sz="1600" noProof="0" dirty="0"/>
              <a:t>, NT</a:t>
            </a:r>
            <a:r>
              <a:rPr lang="en-US" sz="1600" noProof="0" dirty="0"/>
              <a:t> used to validate DEA rankings.</a:t>
            </a:r>
            <a:endParaRPr lang="et-EE" sz="1600" noProof="0" dirty="0"/>
          </a:p>
          <a:p>
            <a:pPr marL="0" indent="0">
              <a:spcBef>
                <a:spcPts val="1200"/>
              </a:spcBef>
              <a:buNone/>
            </a:pPr>
            <a:endParaRPr lang="en-US" sz="1600" noProof="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E4067E"/>
                </a:solidFill>
              </a:rPr>
              <a:t>Findings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600" dirty="0"/>
              <a:t>Efficient peers: e.g., Austria in multiple years;</a:t>
            </a:r>
            <a:br>
              <a:rPr lang="et-EE" sz="1600" dirty="0"/>
            </a:br>
            <a:r>
              <a:rPr lang="en-US" sz="1600" dirty="0"/>
              <a:t> many units are scale-inefficient (CRS≪VRS).</a:t>
            </a:r>
            <a:endParaRPr lang="et-EE" sz="16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600" dirty="0"/>
              <a:t>For inefficient DMUs, electricity is typically the</a:t>
            </a:r>
            <a:br>
              <a:rPr lang="et-EE" sz="1600" dirty="0"/>
            </a:br>
            <a:r>
              <a:rPr lang="en-US" sz="1600" dirty="0"/>
              <a:t> limiting input; potential savings larger in fossil</a:t>
            </a:r>
            <a:br>
              <a:rPr lang="et-EE" sz="1600" dirty="0"/>
            </a:br>
            <a:r>
              <a:rPr lang="en-US" sz="1600" dirty="0"/>
              <a:t> fuels overall.</a:t>
            </a:r>
            <a:br>
              <a:rPr lang="et-EE" sz="1600" dirty="0"/>
            </a:br>
            <a:br>
              <a:rPr lang="en-US" sz="1600" dirty="0"/>
            </a:br>
            <a:endParaRPr lang="et-E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8C334-4D9E-9ECF-A2C4-4D183803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4655" y="4552654"/>
            <a:ext cx="1881700" cy="22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7DFA1-D6E1-D8E0-2155-774DCCBB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C79D3-FB61-D8EE-CD37-5E015B1B9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19</a:t>
            </a:fld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C78CE-10C0-A50B-5832-E731C301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4" y="1360163"/>
            <a:ext cx="11261343" cy="42818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4DE3E6-D170-7D89-7BA1-3A4BACA993E8}"/>
              </a:ext>
            </a:extLst>
          </p:cNvPr>
          <p:cNvSpPr/>
          <p:nvPr/>
        </p:nvSpPr>
        <p:spPr>
          <a:xfrm>
            <a:off x="10165165" y="3024135"/>
            <a:ext cx="1639138" cy="2426391"/>
          </a:xfrm>
          <a:prstGeom prst="roundRect">
            <a:avLst/>
          </a:prstGeom>
          <a:noFill/>
          <a:ln w="120650">
            <a:solidFill>
              <a:srgbClr val="E40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439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576024"/>
            <a:ext cx="11261558" cy="39405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Aggregation can hide order-of-magnitude differences in manufacturing.</a:t>
            </a:r>
            <a:endParaRPr lang="et-EE" sz="2000" b="1" dirty="0"/>
          </a:p>
          <a:p>
            <a:pPr>
              <a:lnSpc>
                <a:spcPct val="150000"/>
              </a:lnSpc>
            </a:pPr>
            <a:endParaRPr lang="et-EE" dirty="0"/>
          </a:p>
          <a:p>
            <a:pPr>
              <a:lnSpc>
                <a:spcPct val="150000"/>
              </a:lnSpc>
            </a:pPr>
            <a:endParaRPr lang="et-EE" dirty="0"/>
          </a:p>
          <a:p>
            <a:pPr>
              <a:lnSpc>
                <a:spcPct val="150000"/>
              </a:lnSpc>
            </a:pPr>
            <a:endParaRPr lang="et-EE" dirty="0"/>
          </a:p>
          <a:p>
            <a:pPr>
              <a:lnSpc>
                <a:spcPct val="150000"/>
              </a:lnSpc>
            </a:pPr>
            <a:endParaRPr lang="et-EE" dirty="0"/>
          </a:p>
          <a:p>
            <a:pPr>
              <a:lnSpc>
                <a:spcPct val="150000"/>
              </a:lnSpc>
            </a:pPr>
            <a:endParaRPr lang="et-EE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Today: </a:t>
            </a:r>
            <a:r>
              <a:rPr lang="en-US" dirty="0"/>
              <a:t>methods landscape → evolution → quality risks → </a:t>
            </a:r>
            <a:r>
              <a:rPr lang="et-EE" dirty="0" err="1"/>
              <a:t>methods</a:t>
            </a:r>
            <a:r>
              <a:rPr lang="en-US" dirty="0"/>
              <a:t>→ practical  checklist</a:t>
            </a:r>
            <a:endParaRPr lang="et-EE" dirty="0"/>
          </a:p>
        </p:txBody>
      </p:sp>
      <p:pic>
        <p:nvPicPr>
          <p:cNvPr id="16" name="Picture 15" descr="A green tick in a rectangle&#10;&#10;AI-generated content may be incorrect.">
            <a:extLst>
              <a:ext uri="{FF2B5EF4-FFF2-40B4-BE49-F238E27FC236}">
                <a16:creationId xmlns:a16="http://schemas.microsoft.com/office/drawing/2014/main" id="{50FCE91E-7677-FF18-3FD4-EB8659D1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769" y="2629334"/>
            <a:ext cx="9424762" cy="1953611"/>
          </a:xfrm>
          <a:prstGeom prst="rect">
            <a:avLst/>
          </a:prstGeom>
        </p:spPr>
      </p:pic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measurement trap in manufacturing EE</a:t>
            </a:r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A91EC-63CF-1BEA-08F1-9A1712654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2</a:t>
            </a:fld>
            <a:endParaRPr lang="et-E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09385-CCC4-3CF4-E608-6DCF8456A3DA}"/>
              </a:ext>
            </a:extLst>
          </p:cNvPr>
          <p:cNvSpPr txBox="1"/>
          <p:nvPr/>
        </p:nvSpPr>
        <p:spPr>
          <a:xfrm>
            <a:off x="2761578" y="3388702"/>
            <a:ext cx="2340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noProof="0" dirty="0">
                <a:latin typeface="Segoe UI" panose="020B0502040204020203" pitchFamily="34" charset="0"/>
                <a:cs typeface="Segoe UI" panose="020B0502040204020203" pitchFamily="34" charset="0"/>
              </a:rPr>
              <a:t>Heterogeneity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600861-FABB-5DD8-D3F9-4FA118811674}"/>
              </a:ext>
            </a:extLst>
          </p:cNvPr>
          <p:cNvSpPr txBox="1"/>
          <p:nvPr/>
        </p:nvSpPr>
        <p:spPr>
          <a:xfrm>
            <a:off x="8320514" y="3404090"/>
            <a:ext cx="2717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Method</a:t>
            </a:r>
            <a:r>
              <a:rPr lang="et-EE" sz="2000" noProof="0" dirty="0"/>
              <a:t> - </a:t>
            </a:r>
            <a:r>
              <a:rPr lang="en-US" sz="2000" noProof="0" dirty="0"/>
              <a:t>context fit</a:t>
            </a:r>
            <a:endParaRPr lang="en-US" sz="200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042770-327E-8993-74B4-BC73E12C0794}"/>
              </a:ext>
            </a:extLst>
          </p:cNvPr>
          <p:cNvSpPr txBox="1"/>
          <p:nvPr/>
        </p:nvSpPr>
        <p:spPr>
          <a:xfrm>
            <a:off x="6033831" y="3405981"/>
            <a:ext cx="1118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noProof="0" dirty="0">
                <a:latin typeface="Segoe UI" panose="020B0502040204020203" pitchFamily="34" charset="0"/>
                <a:cs typeface="Segoe UI" panose="020B0502040204020203" pitchFamily="34" charset="0"/>
              </a:rPr>
              <a:t>EE ≠ EI</a:t>
            </a:r>
            <a:endParaRPr lang="en-US" sz="2200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7060D-A2CB-BA5F-1CBA-EDF419BA86F9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7A17B-1D25-FEF9-0D27-20CC5CAAD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4. </a:t>
            </a:r>
            <a:r>
              <a:rPr lang="et-EE" dirty="0" err="1"/>
              <a:t>Econometrics</a:t>
            </a:r>
            <a:r>
              <a:rPr lang="et-EE" dirty="0"/>
              <a:t> – </a:t>
            </a:r>
            <a:r>
              <a:rPr lang="et-EE" dirty="0" err="1"/>
              <a:t>case</a:t>
            </a:r>
            <a:r>
              <a:rPr lang="et-EE" dirty="0"/>
              <a:t>: </a:t>
            </a:r>
            <a:r>
              <a:rPr lang="et-EE" dirty="0" err="1"/>
              <a:t>Plastics</a:t>
            </a:r>
            <a:r>
              <a:rPr lang="et-EE" dirty="0"/>
              <a:t> (</a:t>
            </a:r>
            <a:r>
              <a:rPr lang="et-EE" dirty="0" err="1"/>
              <a:t>Italy</a:t>
            </a:r>
            <a:r>
              <a:rPr lang="et-EE" dirty="0"/>
              <a:t>, 2019 </a:t>
            </a:r>
            <a:r>
              <a:rPr lang="et-EE" dirty="0" err="1"/>
              <a:t>audits</a:t>
            </a:r>
            <a:r>
              <a:rPr lang="et-EE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FD572-132D-8836-2C08-F9D8CC8DD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20</a:t>
            </a:fld>
            <a:endParaRPr lang="et-EE" dirty="0"/>
          </a:p>
        </p:txBody>
      </p:sp>
      <p:pic>
        <p:nvPicPr>
          <p:cNvPr id="14" name="Picture 13" descr="A green rectangle on a black background&#10;&#10;AI-generated content may be incorrect.">
            <a:extLst>
              <a:ext uri="{FF2B5EF4-FFF2-40B4-BE49-F238E27FC236}">
                <a16:creationId xmlns:a16="http://schemas.microsoft.com/office/drawing/2014/main" id="{D95298F7-3091-966F-0552-963722FB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60" y="5839362"/>
            <a:ext cx="3446585" cy="1033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3804D9-487C-BD2D-6A0B-D3BEBADAAF52}"/>
              </a:ext>
            </a:extLst>
          </p:cNvPr>
          <p:cNvSpPr txBox="1"/>
          <p:nvPr/>
        </p:nvSpPr>
        <p:spPr>
          <a:xfrm>
            <a:off x="8710246" y="6083017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A9D01-457E-B3AF-5215-3F332E766390}"/>
              </a:ext>
            </a:extLst>
          </p:cNvPr>
          <p:cNvSpPr txBox="1"/>
          <p:nvPr/>
        </p:nvSpPr>
        <p:spPr>
          <a:xfrm>
            <a:off x="10984512" y="6083018"/>
            <a:ext cx="9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7D8351-73C0-975E-CB95-DC87A664381C}"/>
              </a:ext>
            </a:extLst>
          </p:cNvPr>
          <p:cNvSpPr txBox="1"/>
          <p:nvPr/>
        </p:nvSpPr>
        <p:spPr>
          <a:xfrm>
            <a:off x="9847379" y="6083018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green rectangle on a black background&#10;&#10;AI-generated content may be incorrect.">
            <a:extLst>
              <a:ext uri="{FF2B5EF4-FFF2-40B4-BE49-F238E27FC236}">
                <a16:creationId xmlns:a16="http://schemas.microsoft.com/office/drawing/2014/main" id="{F73346DF-F58E-DC7C-263E-7968933B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60" y="5839362"/>
            <a:ext cx="3446585" cy="1033976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541F6C8-CE8F-A5E1-29B2-DFD3B2CFB262}"/>
              </a:ext>
            </a:extLst>
          </p:cNvPr>
          <p:cNvSpPr txBox="1">
            <a:spLocks/>
          </p:cNvSpPr>
          <p:nvPr/>
        </p:nvSpPr>
        <p:spPr>
          <a:xfrm>
            <a:off x="479424" y="1356601"/>
            <a:ext cx="5670625" cy="4188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n-US" sz="2600" b="1" dirty="0">
                <a:solidFill>
                  <a:srgbClr val="E4067E"/>
                </a:solidFill>
              </a:rPr>
              <a:t>Approaches</a:t>
            </a:r>
            <a:endParaRPr lang="en-US" b="1" dirty="0">
              <a:solidFill>
                <a:srgbClr val="E4067E"/>
              </a:solidFill>
            </a:endParaRPr>
          </a:p>
          <a:p>
            <a:pPr marL="446088" indent="-446088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noProof="0" dirty="0"/>
              <a:t>Panel </a:t>
            </a:r>
            <a:r>
              <a:rPr lang="en-US" noProof="0" dirty="0" err="1"/>
              <a:t>regres</a:t>
            </a:r>
            <a:r>
              <a:rPr lang="et-EE" noProof="0" dirty="0"/>
              <a:t>s</a:t>
            </a:r>
            <a:r>
              <a:rPr lang="en-US" noProof="0" dirty="0"/>
              <a:t>ion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Censored / discrete choice (Tobit / Logit)</a:t>
            </a:r>
          </a:p>
          <a:p>
            <a:pPr>
              <a:lnSpc>
                <a:spcPct val="150000"/>
              </a:lnSpc>
            </a:pPr>
            <a:r>
              <a:rPr lang="en-US" noProof="0" dirty="0"/>
              <a:t>Dynamic panels (GMM)</a:t>
            </a:r>
          </a:p>
          <a:p>
            <a:pPr>
              <a:lnSpc>
                <a:spcPct val="150000"/>
              </a:lnSpc>
            </a:pPr>
            <a:r>
              <a:rPr lang="en-US" dirty="0"/>
              <a:t>VAR / VECM / cointegration </a:t>
            </a:r>
          </a:p>
          <a:p>
            <a:pPr>
              <a:lnSpc>
                <a:spcPct val="150000"/>
              </a:lnSpc>
            </a:pPr>
            <a:r>
              <a:rPr lang="en-US" dirty="0"/>
              <a:t>Convergence (β / σ)</a:t>
            </a:r>
          </a:p>
          <a:p>
            <a:endParaRPr lang="et-EE" b="1" noProof="0" dirty="0"/>
          </a:p>
          <a:p>
            <a:endParaRPr lang="en-US" noProof="0" dirty="0"/>
          </a:p>
          <a:p>
            <a:pPr marL="0" indent="0">
              <a:buNone/>
            </a:pPr>
            <a:endParaRPr lang="en-US" dirty="0"/>
          </a:p>
          <a:p>
            <a:endParaRPr lang="et-EE" dirty="0"/>
          </a:p>
          <a:p>
            <a:pPr marL="269875" indent="-269875">
              <a:buFont typeface="Wingdings" panose="05000000000000000000" pitchFamily="2" charset="2"/>
              <a:buNone/>
            </a:pPr>
            <a:endParaRPr lang="en-US" noProof="0" dirty="0"/>
          </a:p>
          <a:p>
            <a:pPr marL="446088" indent="-446088">
              <a:buFont typeface="Wingdings" panose="05000000000000000000" pitchFamily="2" charset="2"/>
              <a:buNone/>
            </a:pPr>
            <a:endParaRPr lang="en-US" sz="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62144C8-AA4B-8FA0-4622-61C3F87B39C4}"/>
              </a:ext>
            </a:extLst>
          </p:cNvPr>
          <p:cNvSpPr txBox="1">
            <a:spLocks/>
          </p:cNvSpPr>
          <p:nvPr/>
        </p:nvSpPr>
        <p:spPr>
          <a:xfrm>
            <a:off x="6411127" y="1360162"/>
            <a:ext cx="5301449" cy="4363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E4067E"/>
                </a:solidFill>
              </a:rPr>
              <a:t>How used in studies</a:t>
            </a:r>
          </a:p>
          <a:p>
            <a:pPr marL="446088" indent="-446088">
              <a:buFont typeface="Wingdings" panose="05000000000000000000" pitchFamily="2" charset="2"/>
              <a:buNone/>
            </a:pPr>
            <a:endParaRPr lang="en-US" b="1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b="1" noProof="0" dirty="0"/>
              <a:t>Pros</a:t>
            </a:r>
          </a:p>
          <a:p>
            <a:pPr marL="446088" indent="-446088">
              <a:buNone/>
            </a:pPr>
            <a:r>
              <a:rPr lang="en-US" dirty="0"/>
              <a:t>Determinants, dynamics</a:t>
            </a:r>
            <a:r>
              <a:rPr lang="en-US" noProof="0" dirty="0"/>
              <a:t>.</a:t>
            </a:r>
          </a:p>
          <a:p>
            <a:pPr marL="446088" indent="-446088">
              <a:buNone/>
            </a:pPr>
            <a:r>
              <a:rPr lang="en-US" dirty="0"/>
              <a:t>Best practice: audit/physical data, clear EE definitions, and models aligned to sector/process diversity (e.g., cement, plastics).</a:t>
            </a:r>
            <a:endParaRPr lang="en-US" noProof="0" dirty="0"/>
          </a:p>
          <a:p>
            <a:pPr marL="446088" indent="-446088">
              <a:buNone/>
            </a:pPr>
            <a:endParaRPr lang="en-US" b="1" noProof="0" dirty="0"/>
          </a:p>
          <a:p>
            <a:pPr marL="446088" indent="-446088">
              <a:buFont typeface="Wingdings" panose="05000000000000000000" pitchFamily="2" charset="2"/>
              <a:buNone/>
            </a:pPr>
            <a:r>
              <a:rPr lang="en-US" b="1" noProof="0" dirty="0"/>
              <a:t>Watch-outs</a:t>
            </a:r>
          </a:p>
          <a:p>
            <a:pPr marL="446088" indent="-446088">
              <a:buNone/>
            </a:pPr>
            <a:r>
              <a:rPr lang="en-US" dirty="0"/>
              <a:t>Intensity misused as EE, low physical data</a:t>
            </a:r>
          </a:p>
          <a:p>
            <a:pPr marL="446088" indent="-446088">
              <a:buNone/>
            </a:pPr>
            <a:r>
              <a:rPr lang="en-US" dirty="0"/>
              <a:t>Coarse 1–2 digit data</a:t>
            </a:r>
          </a:p>
          <a:p>
            <a:pPr marL="446088" indent="-446088">
              <a:buNone/>
            </a:pPr>
            <a:r>
              <a:rPr lang="en-US" dirty="0"/>
              <a:t>Models not tailored to industrial diversity</a:t>
            </a:r>
          </a:p>
          <a:p>
            <a:pPr marL="446088" indent="-446088">
              <a:buNone/>
            </a:pPr>
            <a:endParaRPr lang="et-EE" noProof="0" dirty="0"/>
          </a:p>
          <a:p>
            <a:pPr marL="446088" indent="-446088">
              <a:buNone/>
            </a:pPr>
            <a:endParaRPr lang="et-EE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C315D-AD7D-0245-50F2-8950B360D040}"/>
              </a:ext>
            </a:extLst>
          </p:cNvPr>
          <p:cNvSpPr txBox="1"/>
          <p:nvPr/>
        </p:nvSpPr>
        <p:spPr>
          <a:xfrm>
            <a:off x="8696391" y="6104792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A63AC-5110-170F-858B-E42D761FD256}"/>
              </a:ext>
            </a:extLst>
          </p:cNvPr>
          <p:cNvSpPr txBox="1"/>
          <p:nvPr/>
        </p:nvSpPr>
        <p:spPr>
          <a:xfrm>
            <a:off x="10970657" y="6104793"/>
            <a:ext cx="9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C6405-0CDE-5EC4-37BC-FF938265FF91}"/>
              </a:ext>
            </a:extLst>
          </p:cNvPr>
          <p:cNvSpPr txBox="1"/>
          <p:nvPr/>
        </p:nvSpPr>
        <p:spPr>
          <a:xfrm>
            <a:off x="9833524" y="6104793"/>
            <a:ext cx="92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6%</a:t>
            </a:r>
            <a:endParaRPr lang="et-EE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1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9BDE72-90A2-D18F-B48B-ABCFDB5E5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err="1"/>
              <a:t>Econometrics</a:t>
            </a:r>
            <a:r>
              <a:rPr lang="et-EE" dirty="0"/>
              <a:t> – </a:t>
            </a:r>
            <a:r>
              <a:rPr lang="et-EE" dirty="0" err="1"/>
              <a:t>case</a:t>
            </a:r>
            <a:r>
              <a:rPr lang="et-EE" dirty="0"/>
              <a:t>: </a:t>
            </a:r>
            <a:r>
              <a:rPr lang="et-EE" dirty="0" err="1"/>
              <a:t>Plastics</a:t>
            </a:r>
            <a:r>
              <a:rPr lang="et-EE" dirty="0"/>
              <a:t> (</a:t>
            </a:r>
            <a:r>
              <a:rPr lang="et-EE" dirty="0" err="1"/>
              <a:t>Italy</a:t>
            </a:r>
            <a:r>
              <a:rPr lang="et-EE" dirty="0"/>
              <a:t>, 2019 </a:t>
            </a:r>
            <a:r>
              <a:rPr lang="et-EE" dirty="0" err="1"/>
              <a:t>audits</a:t>
            </a:r>
            <a:r>
              <a:rPr lang="et-EE" dirty="0"/>
              <a:t>)</a:t>
            </a:r>
          </a:p>
          <a:p>
            <a:r>
              <a:rPr lang="en-US" dirty="0"/>
              <a:t>what drives energy-saving performance?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5EDEA-5B08-B80A-0EDA-8CBD9615C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21</a:t>
            </a:fld>
            <a:endParaRPr lang="et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7764B-DBE5-F817-F600-BF37C4034C52}"/>
              </a:ext>
            </a:extLst>
          </p:cNvPr>
          <p:cNvSpPr txBox="1"/>
          <p:nvPr/>
        </p:nvSpPr>
        <p:spPr>
          <a:xfrm>
            <a:off x="8249554" y="1032779"/>
            <a:ext cx="374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>
                <a:solidFill>
                  <a:srgbClr val="332B60"/>
                </a:solidFill>
              </a:rPr>
              <a:t>Costantini</a:t>
            </a:r>
            <a:r>
              <a:rPr lang="fr-FR" i="1" dirty="0">
                <a:solidFill>
                  <a:srgbClr val="332B60"/>
                </a:solidFill>
              </a:rPr>
              <a:t> et al. (2024), Energies</a:t>
            </a:r>
            <a:endParaRPr lang="et-EE" i="1" dirty="0">
              <a:solidFill>
                <a:srgbClr val="332B60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A4D2833-E7E3-FE09-A6A2-A3D3FC783F05}"/>
              </a:ext>
            </a:extLst>
          </p:cNvPr>
          <p:cNvSpPr txBox="1">
            <a:spLocks/>
          </p:cNvSpPr>
          <p:nvPr/>
        </p:nvSpPr>
        <p:spPr>
          <a:xfrm>
            <a:off x="479424" y="1662764"/>
            <a:ext cx="4221530" cy="4188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t-EE" sz="2400" b="1" dirty="0" err="1">
                <a:solidFill>
                  <a:srgbClr val="E4067E"/>
                </a:solidFill>
              </a:rPr>
              <a:t>Data</a:t>
            </a:r>
            <a:r>
              <a:rPr lang="et-EE" sz="2400" b="1" dirty="0">
                <a:solidFill>
                  <a:srgbClr val="E4067E"/>
                </a:solidFill>
              </a:rPr>
              <a:t> &amp; </a:t>
            </a:r>
            <a:r>
              <a:rPr lang="et-EE" sz="2400" b="1" dirty="0" err="1">
                <a:solidFill>
                  <a:srgbClr val="E4067E"/>
                </a:solidFill>
              </a:rPr>
              <a:t>setting</a:t>
            </a:r>
            <a:endParaRPr lang="et-EE" sz="1600" b="1" dirty="0">
              <a:solidFill>
                <a:srgbClr val="E4067E"/>
              </a:solidFill>
            </a:endParaRPr>
          </a:p>
          <a:p>
            <a:pPr marL="446088" indent="-446088">
              <a:spcBef>
                <a:spcPts val="1200"/>
              </a:spcBef>
              <a:buNone/>
            </a:pPr>
            <a:endParaRPr lang="et-EE" sz="1600" b="1" noProof="0" dirty="0"/>
          </a:p>
          <a:p>
            <a:pPr marL="446088" indent="-446088">
              <a:spcBef>
                <a:spcPts val="1200"/>
              </a:spcBef>
              <a:buNone/>
            </a:pPr>
            <a:r>
              <a:rPr lang="en-US" sz="1600" b="1" noProof="0" dirty="0"/>
              <a:t>Microdata: </a:t>
            </a:r>
            <a:r>
              <a:rPr lang="en-US" sz="1600" noProof="0" dirty="0"/>
              <a:t>ENEA energy audits (2019) for plastics</a:t>
            </a:r>
            <a:r>
              <a:rPr lang="et-EE" sz="1600" noProof="0" dirty="0"/>
              <a:t> (4-digit)</a:t>
            </a:r>
            <a:r>
              <a:rPr lang="en-US" sz="1600" noProof="0" dirty="0"/>
              <a:t> + AIDA firm accounts; ~1.3k EEMs</a:t>
            </a:r>
            <a:r>
              <a:rPr lang="et-EE" sz="1600" noProof="0" dirty="0"/>
              <a:t>, 453 </a:t>
            </a:r>
            <a:r>
              <a:rPr lang="et-EE" sz="1600" noProof="0" dirty="0" err="1"/>
              <a:t>companies</a:t>
            </a:r>
            <a:r>
              <a:rPr lang="en-US" sz="1600" noProof="0" dirty="0"/>
              <a:t>.</a:t>
            </a:r>
            <a:endParaRPr lang="et-EE" sz="1600" noProof="0" dirty="0"/>
          </a:p>
          <a:p>
            <a:pPr marL="446088" indent="-446088">
              <a:spcBef>
                <a:spcPts val="1200"/>
              </a:spcBef>
              <a:buNone/>
            </a:pPr>
            <a:r>
              <a:rPr lang="en-US" sz="1600" b="1" noProof="0" dirty="0"/>
              <a:t>Outcome: </a:t>
            </a:r>
            <a:r>
              <a:rPr lang="en-US" sz="1600" noProof="0" dirty="0"/>
              <a:t>energy-saving performance (EEM savings / site total)</a:t>
            </a:r>
            <a:endParaRPr lang="et-EE" sz="1600" noProof="0" dirty="0"/>
          </a:p>
          <a:p>
            <a:pPr marL="446088" indent="-446088">
              <a:spcBef>
                <a:spcPts val="1200"/>
              </a:spcBef>
              <a:buNone/>
            </a:pPr>
            <a:r>
              <a:rPr lang="en-US" sz="1600" b="1" dirty="0"/>
              <a:t>Covariates: </a:t>
            </a:r>
            <a:r>
              <a:rPr lang="en-US" sz="1600" dirty="0"/>
              <a:t>investment, payback, incentives (White Certificates), monitoring/ISO 50001, region, firm finance.</a:t>
            </a:r>
            <a:endParaRPr lang="et-EE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4EC6FB-012B-DDE1-F88F-350073B10480}"/>
              </a:ext>
            </a:extLst>
          </p:cNvPr>
          <p:cNvSpPr txBox="1">
            <a:spLocks/>
          </p:cNvSpPr>
          <p:nvPr/>
        </p:nvSpPr>
        <p:spPr>
          <a:xfrm>
            <a:off x="5568082" y="1662764"/>
            <a:ext cx="6259741" cy="46935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E4067E"/>
                </a:solidFill>
              </a:rPr>
              <a:t>Method &amp; what’s special</a:t>
            </a:r>
            <a:endParaRPr lang="en-US" sz="1600" b="1" dirty="0">
              <a:solidFill>
                <a:srgbClr val="E4067E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t-EE" sz="1600" dirty="0" err="1"/>
              <a:t>Measuring</a:t>
            </a:r>
            <a:r>
              <a:rPr lang="et-EE" sz="1600" dirty="0"/>
              <a:t> </a:t>
            </a:r>
            <a:r>
              <a:rPr lang="et-EE" sz="1600" dirty="0" err="1"/>
              <a:t>energy</a:t>
            </a:r>
            <a:r>
              <a:rPr lang="et-EE" sz="1600" dirty="0"/>
              <a:t> </a:t>
            </a:r>
            <a:r>
              <a:rPr lang="et-EE" sz="1600" dirty="0" err="1"/>
              <a:t>saving</a:t>
            </a:r>
            <a:r>
              <a:rPr lang="et-EE" sz="1600" dirty="0"/>
              <a:t> </a:t>
            </a:r>
            <a:r>
              <a:rPr lang="et-EE" sz="1600" dirty="0" err="1"/>
              <a:t>performance</a:t>
            </a:r>
            <a:r>
              <a:rPr lang="et-EE" sz="1600" dirty="0"/>
              <a:t> </a:t>
            </a:r>
            <a:r>
              <a:rPr lang="et-EE" sz="1600" dirty="0" err="1"/>
              <a:t>with</a:t>
            </a:r>
            <a:r>
              <a:rPr lang="et-EE" sz="1600" dirty="0"/>
              <a:t> EEM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t-EE" sz="1600" dirty="0"/>
              <a:t>L</a:t>
            </a:r>
            <a:r>
              <a:rPr lang="en-US" sz="1600" dirty="0" err="1"/>
              <a:t>ogit</a:t>
            </a:r>
            <a:r>
              <a:rPr lang="et-EE" sz="1600" dirty="0"/>
              <a:t> (</a:t>
            </a:r>
            <a:r>
              <a:rPr lang="et-EE" sz="1600" dirty="0" err="1"/>
              <a:t>drivers</a:t>
            </a:r>
            <a:r>
              <a:rPr lang="et-EE" sz="1600" dirty="0"/>
              <a:t>)</a:t>
            </a:r>
            <a:r>
              <a:rPr lang="en-US" sz="1600" dirty="0"/>
              <a:t> for above-mean performance</a:t>
            </a:r>
            <a:endParaRPr lang="et-E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/>
              <a:t>OLS (with/without firm F</a:t>
            </a:r>
            <a:r>
              <a:rPr lang="et-EE" sz="1600" dirty="0"/>
              <a:t>E</a:t>
            </a:r>
            <a:r>
              <a:rPr lang="en-US" sz="1600" dirty="0"/>
              <a:t>)</a:t>
            </a:r>
            <a:endParaRPr lang="et-E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t-EE" sz="1600" noProof="0" dirty="0" err="1"/>
              <a:t>Diagnosti</a:t>
            </a:r>
            <a:r>
              <a:rPr lang="et-EE" sz="1600" dirty="0" err="1"/>
              <a:t>cs</a:t>
            </a:r>
            <a:endParaRPr lang="et-EE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noProof="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E4067E"/>
                </a:solidFill>
              </a:rPr>
              <a:t>Findings</a:t>
            </a:r>
            <a:r>
              <a:rPr lang="et-EE" sz="2400" b="1" dirty="0">
                <a:solidFill>
                  <a:srgbClr val="E4067E"/>
                </a:solidFill>
              </a:rPr>
              <a:t> </a:t>
            </a:r>
            <a:endParaRPr lang="en-US" sz="2400" b="1" dirty="0">
              <a:solidFill>
                <a:srgbClr val="E4067E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/>
              <a:t>Capex and quick paybacks drive </a:t>
            </a:r>
            <a:r>
              <a:rPr lang="et-EE" sz="1600" dirty="0" err="1"/>
              <a:t>energy</a:t>
            </a:r>
            <a:r>
              <a:rPr lang="et-EE" sz="1600" dirty="0"/>
              <a:t> </a:t>
            </a:r>
            <a:r>
              <a:rPr lang="et-EE" sz="1600" dirty="0" err="1"/>
              <a:t>saving</a:t>
            </a:r>
            <a:r>
              <a:rPr lang="et-EE" sz="1600" dirty="0"/>
              <a:t> </a:t>
            </a:r>
            <a:r>
              <a:rPr lang="en-US" sz="1600" dirty="0"/>
              <a:t>performance </a:t>
            </a:r>
            <a:endParaRPr lang="et-E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t-EE" sz="1600" dirty="0"/>
              <a:t>R</a:t>
            </a:r>
            <a:r>
              <a:rPr lang="en-US" sz="1600" dirty="0" err="1"/>
              <a:t>egional</a:t>
            </a:r>
            <a:r>
              <a:rPr lang="en-US" sz="1600" dirty="0"/>
              <a:t> and incentive contexts significant in some specs. </a:t>
            </a:r>
            <a:endParaRPr lang="et-E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/>
              <a:t>Lesson: audit microdata + firm controls produce actionable levers (capex, PBP, incentives).</a:t>
            </a:r>
            <a:endParaRPr lang="et-EE" sz="2400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7162EC3-D4A9-4324-CCBE-15F204A6677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82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EFA1387A-0BB2-46EE-A14A-56A01A39D322}" type="slidenum">
              <a:rPr lang="et-EE" smtClean="0"/>
              <a:pPr/>
              <a:t>21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717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AF7FB3-E23D-B354-2F49-963D7A973AB6}"/>
              </a:ext>
            </a:extLst>
          </p:cNvPr>
          <p:cNvSpPr/>
          <p:nvPr/>
        </p:nvSpPr>
        <p:spPr>
          <a:xfrm>
            <a:off x="350196" y="5505855"/>
            <a:ext cx="3959157" cy="94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26F1F-6EA2-7A94-3934-29E489CF2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4-level risk</a:t>
            </a:r>
            <a:r>
              <a:rPr lang="et-EE" dirty="0"/>
              <a:t> </a:t>
            </a:r>
            <a:r>
              <a:rPr lang="et-EE" dirty="0">
                <a:sym typeface="Wingdings" panose="05000000000000000000" pitchFamily="2" charset="2"/>
              </a:rPr>
              <a:t> </a:t>
            </a:r>
            <a:r>
              <a:rPr lang="en-US" dirty="0"/>
              <a:t>mitigation map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E0CCC-93F5-CA5D-2389-2E742C69C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22</a:t>
            </a:fld>
            <a:endParaRPr lang="et-EE" dirty="0"/>
          </a:p>
        </p:txBody>
      </p:sp>
      <p:pic>
        <p:nvPicPr>
          <p:cNvPr id="8" name="Picture 7" descr="A close-up of a diagram&#10;&#10;AI-generated content may be incorrect.">
            <a:extLst>
              <a:ext uri="{FF2B5EF4-FFF2-40B4-BE49-F238E27FC236}">
                <a16:creationId xmlns:a16="http://schemas.microsoft.com/office/drawing/2014/main" id="{2D134A06-CF0A-0ACE-CAD5-E41B74D4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4" y="1214249"/>
            <a:ext cx="10887909" cy="52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7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8E977F-12C7-E67C-0767-2EEACBAC8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err="1"/>
              <a:t>Practical</a:t>
            </a:r>
            <a:r>
              <a:rPr lang="et-EE" dirty="0"/>
              <a:t> </a:t>
            </a:r>
            <a:r>
              <a:rPr lang="et-EE" dirty="0" err="1"/>
              <a:t>checklist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evaluators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D01D-225F-CDA6-6AD8-F9C31C1664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State EE definition</a:t>
            </a:r>
            <a:r>
              <a:rPr lang="et-EE" dirty="0"/>
              <a:t> (EE vs EI)</a:t>
            </a:r>
            <a:r>
              <a:rPr lang="en-US" dirty="0"/>
              <a:t>;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t-EE" dirty="0"/>
              <a:t>P</a:t>
            </a:r>
            <a:r>
              <a:rPr lang="en-US" dirty="0"/>
              <a:t>refer physical indicators; 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t-EE" dirty="0"/>
              <a:t>F</a:t>
            </a:r>
            <a:r>
              <a:rPr lang="en-US" dirty="0" err="1"/>
              <a:t>ully</a:t>
            </a:r>
            <a:r>
              <a:rPr lang="en-US" dirty="0"/>
              <a:t> grasp the heterogeneity of the manufacturing sector</a:t>
            </a:r>
            <a:r>
              <a:rPr lang="et-EE" dirty="0"/>
              <a:t>;</a:t>
            </a:r>
          </a:p>
          <a:p>
            <a:pPr>
              <a:lnSpc>
                <a:spcPct val="150000"/>
              </a:lnSpc>
            </a:pPr>
            <a:r>
              <a:rPr lang="et-EE" dirty="0"/>
              <a:t>D</a:t>
            </a:r>
            <a:r>
              <a:rPr lang="en-US" dirty="0" err="1"/>
              <a:t>isaggregate</a:t>
            </a:r>
            <a:r>
              <a:rPr lang="en-US" dirty="0"/>
              <a:t> (≥3-digit; ≥4-digit for </a:t>
            </a:r>
            <a:r>
              <a:rPr lang="et-EE" dirty="0" err="1"/>
              <a:t>e.g</a:t>
            </a:r>
            <a:r>
              <a:rPr lang="et-EE" dirty="0"/>
              <a:t>. </a:t>
            </a:r>
            <a:r>
              <a:rPr lang="en-US" dirty="0"/>
              <a:t>Food &amp; Bev);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n-US" dirty="0"/>
              <a:t>if IDA then show sensitivity to </a:t>
            </a:r>
            <a:r>
              <a:rPr lang="et-EE" dirty="0" err="1"/>
              <a:t>aggregation</a:t>
            </a:r>
            <a:r>
              <a:rPr lang="et-EE" dirty="0"/>
              <a:t>, </a:t>
            </a:r>
            <a:r>
              <a:rPr lang="et-EE" dirty="0" err="1"/>
              <a:t>consider</a:t>
            </a:r>
            <a:r>
              <a:rPr lang="et-EE" dirty="0"/>
              <a:t> </a:t>
            </a:r>
            <a:r>
              <a:rPr lang="et-EE" dirty="0" err="1"/>
              <a:t>injecting</a:t>
            </a:r>
            <a:r>
              <a:rPr lang="et-EE" dirty="0"/>
              <a:t> </a:t>
            </a:r>
            <a:r>
              <a:rPr lang="et-EE" dirty="0" err="1"/>
              <a:t>physical</a:t>
            </a:r>
            <a:r>
              <a:rPr lang="et-EE" dirty="0"/>
              <a:t> </a:t>
            </a:r>
            <a:r>
              <a:rPr lang="et-EE" dirty="0" err="1"/>
              <a:t>output</a:t>
            </a:r>
            <a:r>
              <a:rPr lang="en-US" dirty="0"/>
              <a:t>; 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n-US" dirty="0"/>
              <a:t>if DEA then </a:t>
            </a:r>
            <a:r>
              <a:rPr lang="et-EE" dirty="0"/>
              <a:t>e</a:t>
            </a:r>
            <a:r>
              <a:rPr lang="en-US" dirty="0" err="1"/>
              <a:t>nsure</a:t>
            </a:r>
            <a:r>
              <a:rPr lang="en-US" dirty="0"/>
              <a:t> DMU homogeneity; choose input-orientation; use VRS</a:t>
            </a:r>
            <a:r>
              <a:rPr lang="et-EE" dirty="0"/>
              <a:t>; </a:t>
            </a:r>
            <a:r>
              <a:rPr lang="en-US" dirty="0"/>
              <a:t>group by technology or use </a:t>
            </a:r>
            <a:r>
              <a:rPr lang="en-US" dirty="0" err="1"/>
              <a:t>metafrontier</a:t>
            </a:r>
            <a:r>
              <a:rPr lang="en-US" dirty="0"/>
              <a:t>; </a:t>
            </a:r>
            <a:endParaRPr lang="et-EE" dirty="0"/>
          </a:p>
          <a:p>
            <a:pPr>
              <a:lnSpc>
                <a:spcPct val="150000"/>
              </a:lnSpc>
            </a:pPr>
            <a:r>
              <a:rPr lang="et-EE" dirty="0"/>
              <a:t>P</a:t>
            </a:r>
            <a:r>
              <a:rPr lang="en-US" dirty="0"/>
              <a:t>air top-down with expert/</a:t>
            </a:r>
            <a:r>
              <a:rPr lang="en-US" dirty="0" err="1"/>
              <a:t>proce</a:t>
            </a:r>
            <a:r>
              <a:rPr lang="et-EE" dirty="0"/>
              <a:t>s</a:t>
            </a:r>
            <a:r>
              <a:rPr lang="en-US" dirty="0"/>
              <a:t>s evidence</a:t>
            </a:r>
            <a:r>
              <a:rPr lang="et-EE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B5BBD-22C4-1314-8B08-36D666412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23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8444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60328-8E79-A5A2-C52A-DD11CBA39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err="1"/>
              <a:t>Summary</a:t>
            </a:r>
            <a:r>
              <a:rPr lang="et-EE" dirty="0"/>
              <a:t>/</a:t>
            </a:r>
            <a:r>
              <a:rPr lang="et-EE" dirty="0" err="1"/>
              <a:t>takeaways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8E048-5439-5555-9EC0-9AE76F5280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Manufacturing ≠ buildings/transport: </a:t>
            </a:r>
            <a:endParaRPr lang="et-EE" dirty="0"/>
          </a:p>
          <a:p>
            <a:pPr marL="0" indent="0">
              <a:lnSpc>
                <a:spcPct val="150000"/>
              </a:lnSpc>
              <a:buNone/>
            </a:pPr>
            <a:r>
              <a:rPr lang="et-EE" dirty="0"/>
              <a:t>	</a:t>
            </a:r>
            <a:r>
              <a:rPr lang="en-US" dirty="0"/>
              <a:t>heterogeneity makes method–context fit decisive</a:t>
            </a:r>
            <a:endParaRPr lang="et-EE" dirty="0"/>
          </a:p>
          <a:p>
            <a:pPr marL="0" indent="0">
              <a:lnSpc>
                <a:spcPct val="150000"/>
              </a:lnSpc>
              <a:buNone/>
            </a:pPr>
            <a:endParaRPr lang="et-EE" sz="200" dirty="0"/>
          </a:p>
          <a:p>
            <a:pPr>
              <a:lnSpc>
                <a:spcPct val="150000"/>
              </a:lnSpc>
            </a:pPr>
            <a:r>
              <a:rPr lang="en-US" dirty="0"/>
              <a:t>In 110 studies, context alignment is weakest; </a:t>
            </a:r>
            <a:endParaRPr lang="et-EE" dirty="0"/>
          </a:p>
          <a:p>
            <a:pPr marL="0" indent="0">
              <a:lnSpc>
                <a:spcPct val="150000"/>
              </a:lnSpc>
              <a:buNone/>
            </a:pPr>
            <a:r>
              <a:rPr lang="et-EE" dirty="0"/>
              <a:t>	</a:t>
            </a:r>
            <a:r>
              <a:rPr lang="en-US" dirty="0"/>
              <a:t>data granularity is the other major gap</a:t>
            </a:r>
            <a:endParaRPr lang="et-EE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Ratios can be most credible when physical &amp; mix-corrected</a:t>
            </a:r>
            <a:endParaRPr lang="et-EE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t-EE" dirty="0" err="1"/>
              <a:t>Priority</a:t>
            </a:r>
            <a:r>
              <a:rPr lang="et-EE"/>
              <a:t>: </a:t>
            </a:r>
            <a:r>
              <a:rPr lang="en-US"/>
              <a:t>physical-output </a:t>
            </a:r>
            <a:r>
              <a:rPr lang="en-US" dirty="0"/>
              <a:t>series with national energy accounts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B8E82-506C-D3FE-DA7F-B70A424BB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24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56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BB7DC8-3B7B-9FD7-B9F3-D9293B2B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NACE </a:t>
            </a:r>
            <a:r>
              <a:rPr lang="et-EE" dirty="0" err="1"/>
              <a:t>sectoral</a:t>
            </a:r>
            <a:r>
              <a:rPr lang="et-EE" dirty="0"/>
              <a:t> </a:t>
            </a:r>
            <a:r>
              <a:rPr lang="et-EE" dirty="0" err="1"/>
              <a:t>complexity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CC67-EA05-F69D-B69A-06C55A28D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3</a:t>
            </a:fld>
            <a:endParaRPr lang="et-EE"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9343CC-3FC1-DA10-6758-EDFBB96F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11"/>
          <a:stretch>
            <a:fillRect/>
          </a:stretch>
        </p:blipFill>
        <p:spPr>
          <a:xfrm>
            <a:off x="94454" y="1449421"/>
            <a:ext cx="12003092" cy="41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5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8A982-6637-D568-7048-0D1C5D3B8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manufacturing is a different beast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A21F9-9DD2-F475-0637-D57FCDEA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4</a:t>
            </a:fld>
            <a:endParaRPr lang="et-EE" dirty="0"/>
          </a:p>
        </p:txBody>
      </p:sp>
      <p:pic>
        <p:nvPicPr>
          <p:cNvPr id="7" name="Picture 6" descr="A graph of energy use&#10;&#10;AI-generated content may be incorrect.">
            <a:extLst>
              <a:ext uri="{FF2B5EF4-FFF2-40B4-BE49-F238E27FC236}">
                <a16:creationId xmlns:a16="http://schemas.microsoft.com/office/drawing/2014/main" id="{38D138B3-D0CB-8BCA-3723-C8093009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70"/>
          <a:stretch>
            <a:fillRect/>
          </a:stretch>
        </p:blipFill>
        <p:spPr>
          <a:xfrm>
            <a:off x="1482164" y="1304414"/>
            <a:ext cx="6766891" cy="4494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6346A-5774-6BDB-A000-7EDC88272F40}"/>
              </a:ext>
            </a:extLst>
          </p:cNvPr>
          <p:cNvSpPr txBox="1"/>
          <p:nvPr/>
        </p:nvSpPr>
        <p:spPr>
          <a:xfrm>
            <a:off x="422379" y="93089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b="1" dirty="0">
                <a:solidFill>
                  <a:srgbClr val="E4067E"/>
                </a:solidFill>
                <a:latin typeface="+mj-lt"/>
              </a:rPr>
              <a:t>WITHIN-CLASS VARIATION</a:t>
            </a:r>
          </a:p>
        </p:txBody>
      </p:sp>
    </p:spTree>
    <p:extLst>
      <p:ext uri="{BB962C8B-B14F-4D97-AF65-F5344CB8AC3E}">
        <p14:creationId xmlns:p14="http://schemas.microsoft.com/office/powerpoint/2010/main" val="42682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F2B61-49B5-2288-C65E-3B3F7C57ADB9}"/>
              </a:ext>
            </a:extLst>
          </p:cNvPr>
          <p:cNvSpPr/>
          <p:nvPr/>
        </p:nvSpPr>
        <p:spPr>
          <a:xfrm>
            <a:off x="7306491" y="6209211"/>
            <a:ext cx="4685212" cy="53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C5581-4298-4B9E-C959-18F999BF9B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9B6E2-D054-1227-3FB0-3B037AB7C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6863" y="4941891"/>
            <a:ext cx="5454618" cy="1779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noProof="0" dirty="0"/>
          </a:p>
          <a:p>
            <a:pPr marL="0" indent="0">
              <a:lnSpc>
                <a:spcPts val="2200"/>
              </a:lnSpc>
              <a:buNone/>
            </a:pPr>
            <a:r>
              <a:rPr lang="en-US" sz="2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Contribution</a:t>
            </a:r>
            <a:r>
              <a:rPr lang="en-US" sz="2400" noProof="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16987-0F31-B55D-4834-21BDE1D6E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5</a:t>
            </a:fld>
            <a:endParaRPr lang="et-E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78CD2D-94F8-38CB-D9C3-9C30A0117ADC}"/>
              </a:ext>
            </a:extLst>
          </p:cNvPr>
          <p:cNvGrpSpPr/>
          <p:nvPr/>
        </p:nvGrpSpPr>
        <p:grpSpPr>
          <a:xfrm>
            <a:off x="387306" y="954719"/>
            <a:ext cx="7005715" cy="4579786"/>
            <a:chOff x="5406795" y="954719"/>
            <a:chExt cx="6869679" cy="4579786"/>
          </a:xfrm>
        </p:grpSpPr>
        <p:pic>
          <p:nvPicPr>
            <p:cNvPr id="9" name="Picture 8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B06BADBD-8EC1-16D3-F86A-CF234B898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6795" y="954719"/>
              <a:ext cx="6869679" cy="45797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9B592E-DE80-363E-6B1C-F5EC5E6CDE39}"/>
                </a:ext>
              </a:extLst>
            </p:cNvPr>
            <p:cNvSpPr txBox="1"/>
            <p:nvPr/>
          </p:nvSpPr>
          <p:spPr>
            <a:xfrm>
              <a:off x="6872589" y="1867081"/>
              <a:ext cx="49611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noProof="0" dirty="0">
                  <a:latin typeface="Segoe UI" panose="020B0502040204020203" pitchFamily="34" charset="0"/>
                  <a:cs typeface="Segoe UI" panose="020B0502040204020203" pitchFamily="34" charset="0"/>
                </a:rPr>
                <a:t>Methods for country-level EE in</a:t>
              </a:r>
            </a:p>
            <a:p>
              <a:r>
                <a:rPr lang="en-US" sz="2400" noProof="0" dirty="0">
                  <a:latin typeface="Segoe UI" panose="020B0502040204020203" pitchFamily="34" charset="0"/>
                  <a:cs typeface="Segoe UI" panose="020B0502040204020203" pitchFamily="34" charset="0"/>
                </a:rPr>
                <a:t>manufacturing: evolution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C9C288-A6E6-EA4E-6F70-6CBECB91592F}"/>
                </a:ext>
              </a:extLst>
            </p:cNvPr>
            <p:cNvSpPr txBox="1"/>
            <p:nvPr/>
          </p:nvSpPr>
          <p:spPr>
            <a:xfrm>
              <a:off x="6872589" y="3556061"/>
              <a:ext cx="49611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noProof="0" dirty="0">
                  <a:latin typeface="Segoe UI" panose="020B0502040204020203" pitchFamily="34" charset="0"/>
                  <a:cs typeface="Segoe UI" panose="020B0502040204020203" pitchFamily="34" charset="0"/>
                </a:rPr>
                <a:t>How </a:t>
              </a:r>
              <a:r>
                <a:rPr lang="et-EE" sz="2400" noProof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data</a:t>
              </a:r>
              <a:r>
                <a:rPr lang="et-EE" sz="2400" noProof="0" dirty="0">
                  <a:latin typeface="Segoe UI" panose="020B0502040204020203" pitchFamily="34" charset="0"/>
                  <a:cs typeface="Segoe UI" panose="020B0502040204020203" pitchFamily="34" charset="0"/>
                </a:rPr>
                <a:t> &amp; </a:t>
              </a:r>
              <a:r>
                <a:rPr lang="et-EE" sz="2400" noProof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method</a:t>
              </a:r>
              <a:r>
                <a:rPr lang="et-EE" sz="2400" noProof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t-EE" sz="2400" noProof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choice</a:t>
              </a:r>
              <a:endParaRPr lang="en-US" sz="240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affect reliability of EE assessments</a:t>
              </a:r>
              <a:endParaRPr lang="en-US" sz="240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" name="Picture 12" descr="A black and purple rectangle&#10;&#10;AI-generated content may be incorrect.">
            <a:extLst>
              <a:ext uri="{FF2B5EF4-FFF2-40B4-BE49-F238E27FC236}">
                <a16:creationId xmlns:a16="http://schemas.microsoft.com/office/drawing/2014/main" id="{1BCA50F2-6078-FF7B-A46B-921628E03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956" y="5130645"/>
            <a:ext cx="2186063" cy="6323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7BC00A-81AB-28B6-F984-B63786112509}"/>
              </a:ext>
            </a:extLst>
          </p:cNvPr>
          <p:cNvSpPr txBox="1"/>
          <p:nvPr/>
        </p:nvSpPr>
        <p:spPr>
          <a:xfrm>
            <a:off x="8610600" y="5125091"/>
            <a:ext cx="3400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first cross-method</a:t>
            </a:r>
            <a:r>
              <a:rPr lang="et-EE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comparative review for manufacturing EE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76918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A30DD-4679-D2E0-7E73-3F2A3E8C9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Systematic review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89B64-8E7A-5B0B-CFC0-9498AEF5F7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600" y="1551848"/>
            <a:ext cx="8802241" cy="39405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noProof="0" dirty="0"/>
              <a:t>Search &amp; screening: </a:t>
            </a:r>
            <a:endParaRPr lang="et-EE" noProof="0" dirty="0"/>
          </a:p>
          <a:p>
            <a:pPr>
              <a:lnSpc>
                <a:spcPct val="150000"/>
              </a:lnSpc>
            </a:pPr>
            <a:endParaRPr lang="et-EE" noProof="0" dirty="0"/>
          </a:p>
          <a:p>
            <a:pPr>
              <a:lnSpc>
                <a:spcPct val="150000"/>
              </a:lnSpc>
            </a:pPr>
            <a:endParaRPr lang="et-EE" dirty="0"/>
          </a:p>
          <a:p>
            <a:pPr>
              <a:lnSpc>
                <a:spcPct val="150000"/>
              </a:lnSpc>
            </a:pPr>
            <a:endParaRPr lang="et-EE" noProof="0" dirty="0"/>
          </a:p>
          <a:p>
            <a:pPr>
              <a:lnSpc>
                <a:spcPct val="150000"/>
              </a:lnSpc>
            </a:pPr>
            <a:r>
              <a:rPr lang="en-US" dirty="0"/>
              <a:t>A</a:t>
            </a:r>
            <a:r>
              <a:rPr lang="en-US" noProof="0" dirty="0" err="1"/>
              <a:t>ssessment</a:t>
            </a:r>
            <a:r>
              <a:rPr lang="et-EE" noProof="0" dirty="0"/>
              <a:t> </a:t>
            </a:r>
            <a:r>
              <a:rPr lang="en-US" noProof="0" dirty="0"/>
              <a:t>criteria: </a:t>
            </a:r>
          </a:p>
          <a:p>
            <a:pPr marL="273050" lvl="1" indent="0">
              <a:lnSpc>
                <a:spcPct val="150000"/>
              </a:lnSpc>
              <a:buNone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B237A-B318-AB4B-176A-0E49167FE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6</a:t>
            </a:fld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66801-F0E2-CA81-6B4A-925C6BA9DC0A}"/>
              </a:ext>
            </a:extLst>
          </p:cNvPr>
          <p:cNvSpPr txBox="1"/>
          <p:nvPr/>
        </p:nvSpPr>
        <p:spPr>
          <a:xfrm>
            <a:off x="3771900" y="1434462"/>
            <a:ext cx="7670800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noProof="0" dirty="0">
                <a:solidFill>
                  <a:srgbClr val="332B60"/>
                </a:solidFill>
              </a:rPr>
              <a:t>Scopus (query in annex) → </a:t>
            </a:r>
            <a:r>
              <a:rPr lang="en-US" sz="2200" b="1" noProof="0" dirty="0">
                <a:solidFill>
                  <a:srgbClr val="332B60"/>
                </a:solidFill>
              </a:rPr>
              <a:t>7,229</a:t>
            </a:r>
            <a:r>
              <a:rPr lang="en-US" sz="2200" noProof="0" dirty="0">
                <a:solidFill>
                  <a:srgbClr val="332B60"/>
                </a:solidFill>
              </a:rPr>
              <a:t> records → </a:t>
            </a:r>
            <a:endParaRPr lang="et-EE" sz="2200" noProof="0" dirty="0">
              <a:solidFill>
                <a:srgbClr val="332B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noProof="0" dirty="0">
                <a:solidFill>
                  <a:srgbClr val="332B60"/>
                </a:solidFill>
              </a:rPr>
              <a:t>title/abstract + full-text screening → </a:t>
            </a:r>
            <a:r>
              <a:rPr lang="en-US" sz="2200" b="1" noProof="0" dirty="0">
                <a:solidFill>
                  <a:srgbClr val="332B60"/>
                </a:solidFill>
              </a:rPr>
              <a:t>110</a:t>
            </a:r>
            <a:r>
              <a:rPr lang="en-US" sz="2200" noProof="0" dirty="0">
                <a:solidFill>
                  <a:srgbClr val="332B60"/>
                </a:solidFill>
              </a:rPr>
              <a:t> included (2005–2024).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D4390CB-0A34-AE16-2CB3-6E9561EF2E9B}"/>
              </a:ext>
            </a:extLst>
          </p:cNvPr>
          <p:cNvSpPr txBox="1">
            <a:spLocks/>
          </p:cNvSpPr>
          <p:nvPr/>
        </p:nvSpPr>
        <p:spPr>
          <a:xfrm>
            <a:off x="3581970" y="3452583"/>
            <a:ext cx="3416300" cy="153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rgbClr val="332B60"/>
                </a:solidFill>
                <a:latin typeface="Verdana" charset="0"/>
                <a:ea typeface="+mn-ea"/>
                <a:cs typeface="+mn-cs"/>
              </a:defRPr>
            </a:lvl1pPr>
            <a:lvl2pPr marL="536575" indent="-2635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lang="en-US" altLang="en-US" sz="16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809625" indent="-2730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dirty="0"/>
              <a:t>definition consistency,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 granularity,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method-context alignment.</a:t>
            </a:r>
          </a:p>
        </p:txBody>
      </p:sp>
    </p:spTree>
    <p:extLst>
      <p:ext uri="{BB962C8B-B14F-4D97-AF65-F5344CB8AC3E}">
        <p14:creationId xmlns:p14="http://schemas.microsoft.com/office/powerpoint/2010/main" val="330193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091EEB-130D-476D-7D4E-3479E056F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err="1"/>
              <a:t>Methods</a:t>
            </a:r>
            <a:r>
              <a:rPr lang="et-EE" dirty="0"/>
              <a:t> </a:t>
            </a:r>
            <a:r>
              <a:rPr lang="et-EE" dirty="0" err="1"/>
              <a:t>landscape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C79C2-223A-1F88-A9FB-7497BD48F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7</a:t>
            </a:fld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949D8-CD56-18EB-93A3-B33491D38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4" y="1360163"/>
            <a:ext cx="11261343" cy="42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1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DF346D-8367-3B70-928D-3397E1A71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47" y="975411"/>
            <a:ext cx="7837583" cy="44518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F30C50-BBFB-DB06-AE5F-F496D9156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err="1"/>
              <a:t>Trends</a:t>
            </a:r>
            <a:r>
              <a:rPr lang="et-EE" dirty="0"/>
              <a:t> </a:t>
            </a:r>
            <a:r>
              <a:rPr lang="et-EE" dirty="0" err="1"/>
              <a:t>over</a:t>
            </a:r>
            <a:r>
              <a:rPr lang="et-EE" dirty="0"/>
              <a:t> </a:t>
            </a:r>
            <a:r>
              <a:rPr lang="et-EE" dirty="0" err="1"/>
              <a:t>time</a:t>
            </a:r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1D5CB-DFFE-3FCE-F227-13C08791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8</a:t>
            </a:fld>
            <a:endParaRPr lang="et-E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C80C5-B9A3-E02D-B132-F2DA06AEB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6547" y="4464996"/>
            <a:ext cx="4256590" cy="23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3C092-148A-C781-87D7-FCAB3E7B4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Quality at GLANCE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D293B-D305-E5D4-132B-611671FAB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A1387A-0BB2-46EE-A14A-56A01A39D322}" type="slidenum">
              <a:rPr lang="et-EE" smtClean="0"/>
              <a:t>9</a:t>
            </a:fld>
            <a:endParaRPr lang="et-E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900A5-B7AE-09A9-9D7A-24AA19E78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7" y="1649765"/>
            <a:ext cx="11044136" cy="31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Tech_Energiatehnoloogia instituut_16-9_EST_04-03-2024_PÕHI" id="{75EF1273-478E-4919-AD3C-3224BD9FE0C9}" vid="{508AEA35-837F-4999-A96B-EAE8A9E3E1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6A67E9F2EF2548BC04A219DB1701F5" ma:contentTypeVersion="15" ma:contentTypeDescription="Loo uus dokument" ma:contentTypeScope="" ma:versionID="650d461d6a7c133549df2f05485219da">
  <xsd:schema xmlns:xsd="http://www.w3.org/2001/XMLSchema" xmlns:xs="http://www.w3.org/2001/XMLSchema" xmlns:p="http://schemas.microsoft.com/office/2006/metadata/properties" xmlns:ns2="8b62d5e0-0289-4579-9876-7c3c921c3746" xmlns:ns3="716936d5-095f-4d60-8b47-9fd80a5e1636" targetNamespace="http://schemas.microsoft.com/office/2006/metadata/properties" ma:root="true" ma:fieldsID="ed4a157a15d5f8449308c0632ee7817d" ns2:_="" ns3:_="">
    <xsd:import namespace="8b62d5e0-0289-4579-9876-7c3c921c3746"/>
    <xsd:import namespace="716936d5-095f-4d60-8b47-9fd80a5e1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2d5e0-0289-4579-9876-7c3c921c3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Pildisildid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936d5-095f-4d60-8b47-9fd80a5e163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25c5e6e-c569-4f69-b5a9-876d057b8b70}" ma:internalName="TaxCatchAll" ma:showField="CatchAllData" ma:web="716936d5-095f-4d60-8b47-9fd80a5e1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6936d5-095f-4d60-8b47-9fd80a5e1636" xsi:nil="true"/>
    <lcf76f155ced4ddcb4097134ff3c332f xmlns="8b62d5e0-0289-4579-9876-7c3c921c37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696BD0-307D-4FA3-B87A-A750F7835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2d5e0-0289-4579-9876-7c3c921c3746"/>
    <ds:schemaRef ds:uri="716936d5-095f-4d60-8b47-9fd80a5e1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2A9512-3FD4-4482-8206-917AEA3004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63337-7075-4F5A-810F-A425345302EA}">
  <ds:schemaRefs>
    <ds:schemaRef ds:uri="8b62d5e0-0289-4579-9876-7c3c921c374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6936d5-095f-4d60-8b47-9fd80a5e163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1480</Words>
  <Application>Microsoft Office PowerPoint</Application>
  <PresentationFormat>Widescreen</PresentationFormat>
  <Paragraphs>275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Segoe UI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Anu Teder</dc:creator>
  <cp:lastModifiedBy>Alejandro Lyons Cerón</cp:lastModifiedBy>
  <cp:revision>18</cp:revision>
  <cp:lastPrinted>2025-09-12T14:11:14Z</cp:lastPrinted>
  <dcterms:created xsi:type="dcterms:W3CDTF">2024-04-02T13:20:22Z</dcterms:created>
  <dcterms:modified xsi:type="dcterms:W3CDTF">2025-12-03T10:45:14Z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9643374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0x0101002D6A67E9F2EF2548BC04A219DB1701F5</vt:lpwstr>
  </property>
</Properties>
</file>