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3"/>
  </p:notesMasterIdLst>
  <p:handoutMasterIdLst>
    <p:handoutMasterId r:id="rId14"/>
  </p:handoutMasterIdLst>
  <p:sldIdLst>
    <p:sldId id="393" r:id="rId5"/>
    <p:sldId id="332" r:id="rId6"/>
    <p:sldId id="394" r:id="rId7"/>
    <p:sldId id="395" r:id="rId8"/>
    <p:sldId id="397" r:id="rId9"/>
    <p:sldId id="396" r:id="rId10"/>
    <p:sldId id="398" r:id="rId11"/>
    <p:sldId id="399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E36AF8D-5BEB-E041-9101-0495C1E2400F}">
          <p14:sldIdLst>
            <p14:sldId id="393"/>
            <p14:sldId id="332"/>
            <p14:sldId id="394"/>
            <p14:sldId id="395"/>
            <p14:sldId id="397"/>
            <p14:sldId id="396"/>
            <p14:sldId id="398"/>
            <p14:sldId id="3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2B60"/>
    <a:srgbClr val="4FBFD3"/>
    <a:srgbClr val="E4067E"/>
    <a:srgbClr val="4F4C4E"/>
    <a:srgbClr val="808285"/>
    <a:srgbClr val="96004F"/>
    <a:srgbClr val="4D4D4F"/>
    <a:srgbClr val="C9C9C9"/>
    <a:srgbClr val="D385A9"/>
    <a:srgbClr val="C25B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F55189-BBD6-4CD6-2C4B-5097B07330D9}" v="8" dt="2025-11-10T20:10:58.2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Kujunduslaad 1 – rõhk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Kujunduslaad 1 – rõhk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n Erik Tuuleveski" userId="S::sttuul@taltech.ee::1df122d2-5e74-4c70-a732-2e7cd3764d9b" providerId="AD" clId="Web-{F9F55189-BBD6-4CD6-2C4B-5097B07330D9}"/>
    <pc:docChg chg="modSld">
      <pc:chgData name="Sten Erik Tuuleveski" userId="S::sttuul@taltech.ee::1df122d2-5e74-4c70-a732-2e7cd3764d9b" providerId="AD" clId="Web-{F9F55189-BBD6-4CD6-2C4B-5097B07330D9}" dt="2025-11-10T20:10:58.266" v="7" actId="20577"/>
      <pc:docMkLst>
        <pc:docMk/>
      </pc:docMkLst>
      <pc:sldChg chg="modSp">
        <pc:chgData name="Sten Erik Tuuleveski" userId="S::sttuul@taltech.ee::1df122d2-5e74-4c70-a732-2e7cd3764d9b" providerId="AD" clId="Web-{F9F55189-BBD6-4CD6-2C4B-5097B07330D9}" dt="2025-11-10T20:10:58.266" v="7" actId="20577"/>
        <pc:sldMkLst>
          <pc:docMk/>
          <pc:sldMk cId="3217154932" sldId="397"/>
        </pc:sldMkLst>
        <pc:spChg chg="mod">
          <ac:chgData name="Sten Erik Tuuleveski" userId="S::sttuul@taltech.ee::1df122d2-5e74-4c70-a732-2e7cd3764d9b" providerId="AD" clId="Web-{F9F55189-BBD6-4CD6-2C4B-5097B07330D9}" dt="2025-11-10T20:10:58.266" v="7" actId="20577"/>
          <ac:spMkLst>
            <pc:docMk/>
            <pc:sldMk cId="3217154932" sldId="397"/>
            <ac:spMk id="8" creationId="{473EA350-B06B-FFE5-68D1-860D62E793C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233B-0833-EF40-A4A4-4DDA2CCDF12B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8668B-42F9-8648-A8AF-436CB12C4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5CFB8B-B9EB-4E3F-B143-7BE1A009C8C1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9D10C4C-EAC2-4D66-B9F8-E052F2E25BCC}" type="slidenum">
              <a:rPr lang="en-US" altLang="et-EE"/>
              <a:pPr>
                <a:defRPr/>
              </a:pPr>
              <a:t>‹#›</a:t>
            </a:fld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2034850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-93134" y="1934980"/>
            <a:ext cx="12192000" cy="4892925"/>
            <a:chOff x="-1" y="1965075"/>
            <a:chExt cx="12192000" cy="4892925"/>
          </a:xfrm>
        </p:grpSpPr>
        <p:sp>
          <p:nvSpPr>
            <p:cNvPr id="10" name="Freeform 9"/>
            <p:cNvSpPr/>
            <p:nvPr userDrawn="1"/>
          </p:nvSpPr>
          <p:spPr>
            <a:xfrm>
              <a:off x="-1" y="3312687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3" name="Picture 3" descr="C:\Users\ipihu\Desktop\logo.pn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800" y="1965075"/>
              <a:ext cx="2449513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" name="Picture 3" descr="C:\Users\ipihu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1966097"/>
            <a:ext cx="24495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942276" y="447212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r>
              <a:rPr lang="et-EE" sz="3600"/>
              <a:t>Presentation </a:t>
            </a:r>
            <a:r>
              <a:rPr lang="et-EE" sz="3600" err="1"/>
              <a:t>title</a:t>
            </a:r>
            <a:endParaRPr lang="et-EE" sz="3600">
              <a:solidFill>
                <a:schemeClr val="accent1"/>
              </a:solidFill>
            </a:endParaRP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942276" y="4961733"/>
            <a:ext cx="8892396" cy="4814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r>
              <a:rPr lang="et-EE" sz="3600">
                <a:solidFill>
                  <a:schemeClr val="accent1"/>
                </a:solidFill>
              </a:rPr>
              <a:t>On </a:t>
            </a:r>
            <a:r>
              <a:rPr lang="et-EE" sz="3600" err="1">
                <a:solidFill>
                  <a:schemeClr val="accent1"/>
                </a:solidFill>
              </a:rPr>
              <a:t>two</a:t>
            </a:r>
            <a:r>
              <a:rPr lang="et-EE" sz="3600">
                <a:solidFill>
                  <a:schemeClr val="accent1"/>
                </a:solidFill>
              </a:rPr>
              <a:t> </a:t>
            </a:r>
            <a:r>
              <a:rPr lang="et-EE" sz="3600" err="1">
                <a:solidFill>
                  <a:schemeClr val="accent1"/>
                </a:solidFill>
              </a:rPr>
              <a:t>rows</a:t>
            </a:r>
            <a:r>
              <a:rPr lang="et-EE" sz="3600">
                <a:solidFill>
                  <a:schemeClr val="accent1"/>
                </a:solidFill>
              </a:rPr>
              <a:t> </a:t>
            </a:r>
            <a:r>
              <a:rPr lang="et-EE" sz="3600" err="1">
                <a:solidFill>
                  <a:schemeClr val="accent1"/>
                </a:solidFill>
              </a:rPr>
              <a:t>if</a:t>
            </a:r>
            <a:r>
              <a:rPr lang="et-EE" sz="3600">
                <a:solidFill>
                  <a:schemeClr val="accent1"/>
                </a:solidFill>
              </a:rPr>
              <a:t> </a:t>
            </a:r>
            <a:r>
              <a:rPr lang="et-EE" sz="3600" err="1">
                <a:solidFill>
                  <a:schemeClr val="accent1"/>
                </a:solidFill>
              </a:rPr>
              <a:t>necessary</a:t>
            </a:r>
            <a:endParaRPr lang="et-EE" sz="3600">
              <a:solidFill>
                <a:schemeClr val="accent1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623AA-F127-438E-83EA-5A4B108798A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818423" y="5567648"/>
            <a:ext cx="1916097" cy="365125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2"/>
                </a:solidFill>
                <a:latin typeface="+mn-lt"/>
              </a:defRPr>
            </a:lvl1pPr>
          </a:lstStyle>
          <a:p>
            <a:fld id="{753892C2-EB78-4D5A-B775-B61492AB87AF}" type="datetime1">
              <a:rPr lang="et-EE" smtClean="0"/>
              <a:t>18.05.2026</a:t>
            </a:fld>
            <a:endParaRPr lang="et-EE" dirty="0"/>
          </a:p>
        </p:txBody>
      </p:sp>
      <p:pic>
        <p:nvPicPr>
          <p:cNvPr id="2" name="Google Shape;86;p1">
            <a:extLst>
              <a:ext uri="{FF2B5EF4-FFF2-40B4-BE49-F238E27FC236}">
                <a16:creationId xmlns:a16="http://schemas.microsoft.com/office/drawing/2014/main" id="{FF9DBAFF-0B96-E9B0-D28E-99BC98809A30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896724" y="5850753"/>
            <a:ext cx="235267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90;p1">
            <a:extLst>
              <a:ext uri="{FF2B5EF4-FFF2-40B4-BE49-F238E27FC236}">
                <a16:creationId xmlns:a16="http://schemas.microsoft.com/office/drawing/2014/main" id="{633AE674-A466-BE53-D300-30CFECE1F1C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8851473" y="6002338"/>
            <a:ext cx="2924175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95B1EEAF-4696-17E6-B8DC-12B49FDC8F4E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7399035" y="6010805"/>
            <a:ext cx="1227411" cy="447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SQUARES – Sustainability and Quality Assurance for Academic Governance and Redesign Engineering Studies">
            <a:extLst>
              <a:ext uri="{FF2B5EF4-FFF2-40B4-BE49-F238E27FC236}">
                <a16:creationId xmlns:a16="http://schemas.microsoft.com/office/drawing/2014/main" id="{A5852C6F-FDCB-6D5A-25EF-FED96F838E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62" y="91029"/>
            <a:ext cx="1997113" cy="88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ole tekstowe 1">
            <a:extLst>
              <a:ext uri="{FF2B5EF4-FFF2-40B4-BE49-F238E27FC236}">
                <a16:creationId xmlns:a16="http://schemas.microsoft.com/office/drawing/2014/main" id="{46A39C72-896A-1AD2-8BA4-2766E39EBA45}"/>
              </a:ext>
            </a:extLst>
          </p:cNvPr>
          <p:cNvSpPr txBox="1"/>
          <p:nvPr userDrawn="1"/>
        </p:nvSpPr>
        <p:spPr>
          <a:xfrm>
            <a:off x="1988835" y="201684"/>
            <a:ext cx="5400675" cy="73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800" b="1" i="0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Sustainability and Quality Assurance for Academic Governance and Redesign Engineering Studies</a:t>
            </a:r>
          </a:p>
        </p:txBody>
      </p:sp>
    </p:spTree>
    <p:extLst>
      <p:ext uri="{BB962C8B-B14F-4D97-AF65-F5344CB8AC3E}">
        <p14:creationId xmlns:p14="http://schemas.microsoft.com/office/powerpoint/2010/main" val="358037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656886" cy="84441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628775"/>
            <a:ext cx="8964612" cy="627315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71700" y="2491176"/>
            <a:ext cx="8964611" cy="3277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5227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9" y="-23247"/>
            <a:ext cx="12207498" cy="4940618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-1" y="1965075"/>
            <a:ext cx="12192000" cy="4892925"/>
            <a:chOff x="-1" y="1965075"/>
            <a:chExt cx="12192000" cy="4892925"/>
          </a:xfrm>
        </p:grpSpPr>
        <p:sp>
          <p:nvSpPr>
            <p:cNvPr id="7" name="Freeform 6"/>
            <p:cNvSpPr/>
            <p:nvPr userDrawn="1"/>
          </p:nvSpPr>
          <p:spPr>
            <a:xfrm>
              <a:off x="-1" y="3312687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8" name="Picture 3" descr="C:\Users\ipihu\Desktop\logo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800" y="1965075"/>
              <a:ext cx="2449513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97923"/>
            <a:ext cx="10159444" cy="163477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chemeClr val="accent3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t-EE" altLang="en-US" sz="2900" err="1">
                <a:solidFill>
                  <a:schemeClr val="tx2"/>
                </a:solidFill>
              </a:rPr>
              <a:t>Intermediate</a:t>
            </a:r>
            <a:r>
              <a:rPr lang="et-EE" altLang="en-US" sz="2900">
                <a:solidFill>
                  <a:schemeClr val="tx2"/>
                </a:solidFill>
              </a:rPr>
              <a:t> </a:t>
            </a:r>
            <a:r>
              <a:rPr lang="et-EE" altLang="en-US" sz="2900" err="1">
                <a:solidFill>
                  <a:schemeClr val="tx2"/>
                </a:solidFill>
              </a:rPr>
              <a:t>slide</a:t>
            </a:r>
            <a:r>
              <a:rPr lang="et-EE" altLang="en-US" sz="2900">
                <a:solidFill>
                  <a:schemeClr val="tx2"/>
                </a:solidFill>
              </a:rPr>
              <a:t> </a:t>
            </a:r>
            <a:r>
              <a:rPr lang="et-EE" altLang="en-US" sz="2900" err="1">
                <a:solidFill>
                  <a:schemeClr val="tx2"/>
                </a:solidFill>
              </a:rPr>
              <a:t>title</a:t>
            </a:r>
            <a:endParaRPr lang="et-EE" altLang="en-US" sz="290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err="1">
                <a:solidFill>
                  <a:schemeClr val="accent1"/>
                </a:solidFill>
              </a:rPr>
              <a:t>If</a:t>
            </a:r>
            <a:r>
              <a:rPr lang="et-EE" altLang="en-US" sz="2900">
                <a:solidFill>
                  <a:schemeClr val="accent1"/>
                </a:solidFill>
              </a:rPr>
              <a:t> </a:t>
            </a:r>
            <a:r>
              <a:rPr lang="et-EE" altLang="en-US" sz="2900" err="1">
                <a:solidFill>
                  <a:schemeClr val="accent1"/>
                </a:solidFill>
              </a:rPr>
              <a:t>necessary</a:t>
            </a:r>
            <a:r>
              <a:rPr lang="et-EE" altLang="en-US" sz="2900">
                <a:solidFill>
                  <a:schemeClr val="accent1"/>
                </a:solidFill>
              </a:rPr>
              <a:t> on </a:t>
            </a:r>
            <a:r>
              <a:rPr lang="et-EE" altLang="en-US" sz="2900" err="1">
                <a:solidFill>
                  <a:schemeClr val="accent1"/>
                </a:solidFill>
              </a:rPr>
              <a:t>two</a:t>
            </a:r>
            <a:endParaRPr lang="et-EE" altLang="en-US" sz="290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err="1">
                <a:solidFill>
                  <a:schemeClr val="accent1"/>
                </a:solidFill>
              </a:rPr>
              <a:t>Or</a:t>
            </a:r>
            <a:r>
              <a:rPr lang="et-EE" altLang="en-US" sz="2900">
                <a:solidFill>
                  <a:schemeClr val="accent1"/>
                </a:solidFill>
              </a:rPr>
              <a:t> </a:t>
            </a:r>
            <a:r>
              <a:rPr lang="et-EE" altLang="en-US" sz="2900" err="1">
                <a:solidFill>
                  <a:schemeClr val="accent1"/>
                </a:solidFill>
              </a:rPr>
              <a:t>three</a:t>
            </a:r>
            <a:r>
              <a:rPr lang="et-EE" altLang="en-US" sz="2900">
                <a:solidFill>
                  <a:schemeClr val="accent1"/>
                </a:solidFill>
              </a:rPr>
              <a:t> </a:t>
            </a:r>
            <a:r>
              <a:rPr lang="et-EE" altLang="en-US" sz="2900" err="1">
                <a:solidFill>
                  <a:schemeClr val="accent1"/>
                </a:solidFill>
              </a:rPr>
              <a:t>rows</a:t>
            </a:r>
            <a:endParaRPr lang="en-US" altLang="en-US" sz="2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83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imane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9" y="-23247"/>
            <a:ext cx="12207498" cy="4940618"/>
          </a:xfrm>
          <a:prstGeom prst="rect">
            <a:avLst/>
          </a:prstGeom>
        </p:spPr>
      </p:pic>
      <p:sp>
        <p:nvSpPr>
          <p:cNvPr id="15" name="Freeform 14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93884" y="1958640"/>
            <a:ext cx="2447645" cy="1370681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97922"/>
            <a:ext cx="10159444" cy="16389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rgbClr val="332B60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n-US" altLang="en-US"/>
              <a:t>TALLINN</a:t>
            </a:r>
            <a:r>
              <a:rPr lang="et-EE" altLang="en-US"/>
              <a:t> UNIVERSITY OF TECHNOLOGY</a:t>
            </a:r>
            <a:endParaRPr lang="en-US" altLang="en-US"/>
          </a:p>
          <a:p>
            <a:r>
              <a:rPr lang="en-US" altLang="en-US" sz="1700" cap="none">
                <a:solidFill>
                  <a:schemeClr val="accent2"/>
                </a:solidFill>
                <a:latin typeface="Verdana" panose="020B0604030504040204" pitchFamily="34" charset="0"/>
              </a:rPr>
              <a:t>t</a:t>
            </a:r>
            <a:r>
              <a:rPr lang="et-EE" altLang="en-US" sz="1700" cap="none" err="1">
                <a:solidFill>
                  <a:schemeClr val="accent2"/>
                </a:solidFill>
                <a:latin typeface="Verdana" panose="020B0604030504040204" pitchFamily="34" charset="0"/>
              </a:rPr>
              <a:t>altech</a:t>
            </a:r>
            <a:r>
              <a:rPr lang="en-US" altLang="en-US" sz="1700" cap="none">
                <a:solidFill>
                  <a:schemeClr val="accent2"/>
                </a:solidFill>
                <a:latin typeface="Verdana" panose="020B0604030504040204" pitchFamily="34" charset="0"/>
              </a:rPr>
              <a:t>.</a:t>
            </a:r>
            <a:r>
              <a:rPr lang="en-US" altLang="en-US" sz="1700" cap="none" err="1">
                <a:solidFill>
                  <a:schemeClr val="accent2"/>
                </a:solidFill>
                <a:latin typeface="Verdana" panose="020B0604030504040204" pitchFamily="34" charset="0"/>
              </a:rPr>
              <a:t>ee</a:t>
            </a:r>
            <a:r>
              <a:rPr lang="et-EE" altLang="en-US" sz="1700" cap="none">
                <a:solidFill>
                  <a:schemeClr val="accent2"/>
                </a:solidFill>
                <a:latin typeface="Verdana" panose="020B0604030504040204" pitchFamily="34" charset="0"/>
              </a:rPr>
              <a:t>/</a:t>
            </a:r>
            <a:r>
              <a:rPr lang="et-EE" altLang="en-US" sz="1700" cap="none" err="1">
                <a:solidFill>
                  <a:schemeClr val="accent2"/>
                </a:solidFill>
                <a:latin typeface="Verdana" panose="020B0604030504040204" pitchFamily="34" charset="0"/>
              </a:rPr>
              <a:t>en</a:t>
            </a:r>
            <a:endParaRPr lang="en-US" altLang="en-US" sz="1700" cap="none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3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6869CBB-D833-E734-4C56-EC71447BD1D1}"/>
              </a:ext>
            </a:extLst>
          </p:cNvPr>
          <p:cNvSpPr/>
          <p:nvPr userDrawn="1"/>
        </p:nvSpPr>
        <p:spPr>
          <a:xfrm>
            <a:off x="127000" y="5594869"/>
            <a:ext cx="1890647" cy="992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494517" cy="81088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21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628776"/>
            <a:ext cx="8802242" cy="4140200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lang="en-US" altLang="en-US" sz="1800" smtClean="0">
                <a:solidFill>
                  <a:srgbClr val="332B60"/>
                </a:solidFill>
              </a:defRPr>
            </a:lvl1pPr>
            <a:lvl2pPr marL="742950" indent="-28575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20015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3pPr>
            <a:lvl4pPr marL="1657350" indent="-285750"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>
              <a:defRPr sz="1800">
                <a:solidFill>
                  <a:srgbClr val="332B60"/>
                </a:solidFill>
              </a:defRPr>
            </a:lvl7pPr>
          </a:lstStyle>
          <a:p>
            <a:pPr>
              <a:buClr>
                <a:srgbClr val="E4067E"/>
              </a:buClr>
            </a:pPr>
            <a:r>
              <a:rPr lang="en-US" altLang="en-US" sz="1800">
                <a:solidFill>
                  <a:srgbClr val="332B60"/>
                </a:solidFill>
                <a:latin typeface="+mn-lt"/>
              </a:rPr>
              <a:t>Vivamus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Proin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dapibus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Praesent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ultrice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ces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nulla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sit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amet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lacus.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err="1">
                <a:solidFill>
                  <a:srgbClr val="332B60"/>
                </a:solidFill>
              </a:rPr>
              <a:t>Ut</a:t>
            </a:r>
            <a:r>
              <a:rPr lang="en-US" altLang="en-US" sz="1800">
                <a:solidFill>
                  <a:srgbClr val="332B60"/>
                </a:solidFill>
              </a:rPr>
              <a:t> vitae </a:t>
            </a:r>
            <a:r>
              <a:rPr lang="en-US" altLang="en-US" sz="1800" err="1">
                <a:solidFill>
                  <a:srgbClr val="332B60"/>
                </a:solidFill>
              </a:rPr>
              <a:t>nunc</a:t>
            </a:r>
            <a:r>
              <a:rPr lang="en-US" altLang="en-US" sz="1800">
                <a:solidFill>
                  <a:srgbClr val="332B60"/>
                </a:solidFill>
              </a:rPr>
              <a:t> non </a:t>
            </a:r>
            <a:r>
              <a:rPr lang="en-US" altLang="en-US" sz="1800" err="1">
                <a:solidFill>
                  <a:srgbClr val="332B60"/>
                </a:solidFill>
              </a:rPr>
              <a:t>pede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tristique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sagittis</a:t>
            </a:r>
            <a:r>
              <a:rPr lang="en-US" altLang="en-US" sz="1800">
                <a:solidFill>
                  <a:srgbClr val="332B60"/>
                </a:solidFill>
              </a:rPr>
              <a:t>. </a:t>
            </a:r>
            <a:r>
              <a:rPr lang="en-US" altLang="en-US" sz="1800" err="1">
                <a:solidFill>
                  <a:srgbClr val="332B60"/>
                </a:solidFill>
              </a:rPr>
              <a:t>Aliquam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imperdiet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elit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vel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justo</a:t>
            </a:r>
            <a:r>
              <a:rPr lang="en-US" altLang="en-US" sz="1800">
                <a:solidFill>
                  <a:srgbClr val="332B60"/>
                </a:solidFill>
              </a:rPr>
              <a:t>. </a:t>
            </a:r>
          </a:p>
          <a:p>
            <a:pPr lvl="2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err="1">
                <a:solidFill>
                  <a:srgbClr val="332B60"/>
                </a:solidFill>
              </a:rPr>
              <a:t>Quisque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porttitor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imperiandiet</a:t>
            </a:r>
            <a:r>
              <a:rPr lang="en-US" altLang="en-US" sz="1800">
                <a:solidFill>
                  <a:srgbClr val="332B60"/>
                </a:solidFill>
              </a:rPr>
              <a:t> qua.</a:t>
            </a:r>
          </a:p>
          <a:p>
            <a:pPr lvl="3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</a:p>
          <a:p>
            <a:pPr lvl="4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t-EE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</a:p>
          <a:p>
            <a:pPr lvl="5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  <a:endParaRPr lang="en-US" altLang="en-US">
              <a:solidFill>
                <a:srgbClr val="332B60"/>
              </a:solidFill>
            </a:endParaRPr>
          </a:p>
          <a:p>
            <a:pPr>
              <a:buClr>
                <a:srgbClr val="E4067E"/>
              </a:buClr>
            </a:pPr>
            <a:r>
              <a:rPr lang="et-EE" altLang="en-US" sz="1800">
                <a:solidFill>
                  <a:srgbClr val="332B60"/>
                </a:solidFill>
                <a:latin typeface="+mn-lt"/>
              </a:rPr>
              <a:t>B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ibendum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,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rutrum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ut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,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turpis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Sed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velit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err="1">
                <a:solidFill>
                  <a:srgbClr val="332B60"/>
                </a:solidFill>
              </a:rPr>
              <a:t>Sed</a:t>
            </a:r>
            <a:r>
              <a:rPr lang="en-US" altLang="en-US" sz="1800">
                <a:solidFill>
                  <a:srgbClr val="332B60"/>
                </a:solidFill>
              </a:rPr>
              <a:t> semper </a:t>
            </a:r>
            <a:r>
              <a:rPr lang="en-US" altLang="en-US" sz="1800" err="1">
                <a:solidFill>
                  <a:srgbClr val="332B60"/>
                </a:solidFill>
              </a:rPr>
              <a:t>augue</a:t>
            </a:r>
            <a:r>
              <a:rPr lang="en-US" altLang="en-US" sz="1800">
                <a:solidFill>
                  <a:srgbClr val="332B60"/>
                </a:solidFill>
              </a:rPr>
              <a:t>.</a:t>
            </a:r>
          </a:p>
          <a:p>
            <a:pPr marL="2514600" marR="0" lvl="5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et-EE"/>
          </a:p>
          <a:p>
            <a:pPr lvl="2"/>
            <a:endParaRPr lang="et-EE"/>
          </a:p>
          <a:p>
            <a:pPr lvl="0"/>
            <a:endParaRPr lang="et-EE"/>
          </a:p>
        </p:txBody>
      </p:sp>
      <p:pic>
        <p:nvPicPr>
          <p:cNvPr id="2" name="Picture 2" descr="SQUARES – Sustainability and Quality Assurance for Academic Governance and Redesign Engineering Studies">
            <a:extLst>
              <a:ext uri="{FF2B5EF4-FFF2-40B4-BE49-F238E27FC236}">
                <a16:creationId xmlns:a16="http://schemas.microsoft.com/office/drawing/2014/main" id="{465AB09B-C4FD-4EB1-2F41-9991ACFB16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01" y="5594869"/>
            <a:ext cx="1997113" cy="88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767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 userDrawn="1">
          <p15:clr>
            <a:srgbClr val="FBAE40"/>
          </p15:clr>
        </p15:guide>
        <p15:guide id="3" pos="13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494517" cy="80277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/>
            </a:lvl2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 hasCustomPrompt="1"/>
          </p:nvPr>
        </p:nvSpPr>
        <p:spPr>
          <a:xfrm>
            <a:off x="2183498" y="3244275"/>
            <a:ext cx="8790444" cy="253088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chart</a:t>
            </a:r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2144993"/>
            <a:ext cx="8790444" cy="901807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742950" indent="-28575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marR="0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3pPr>
            <a:lvl4pPr marL="1371600" marR="0" indent="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lvl4pPr>
            <a:lvl5pPr>
              <a:defRPr>
                <a:solidFill>
                  <a:srgbClr val="332B60"/>
                </a:solidFill>
              </a:defRPr>
            </a:lvl5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143000" marR="0" lvl="2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143000" marR="0" lvl="2" indent="-22860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et-EE"/>
          </a:p>
          <a:p>
            <a:pPr lvl="3"/>
            <a:endParaRPr lang="et-EE"/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2171700" y="1628776"/>
            <a:ext cx="8790444" cy="41366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0242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 userDrawn="1">
          <p15:clr>
            <a:srgbClr val="FBAE40"/>
          </p15:clr>
        </p15:guide>
        <p15:guide id="3" orient="horz" pos="3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656887" cy="81088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628776"/>
            <a:ext cx="8964612" cy="388032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3pPr marL="11430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lvl3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71700" y="2196270"/>
            <a:ext cx="8964613" cy="357270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"/>
          <p:cNvSpPr txBox="1">
            <a:spLocks/>
          </p:cNvSpPr>
          <p:nvPr userDrawn="1"/>
        </p:nvSpPr>
        <p:spPr>
          <a:xfrm>
            <a:off x="1836653" y="5972632"/>
            <a:ext cx="3320138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/>
              <a:t>TALLINN UNIVERSITY OF TECHNOLOGY</a:t>
            </a:r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335592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97" userDrawn="1">
          <p15:clr>
            <a:srgbClr val="FBAE40"/>
          </p15:clr>
        </p15:guide>
        <p15:guide id="3" orient="horz" pos="102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7" y="549275"/>
            <a:ext cx="6109380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12" name="Chart Placeholder 13"/>
          <p:cNvSpPr>
            <a:spLocks noGrp="1"/>
          </p:cNvSpPr>
          <p:nvPr>
            <p:ph type="chart" sz="quarter" idx="15" hasCustomPrompt="1"/>
          </p:nvPr>
        </p:nvSpPr>
        <p:spPr>
          <a:xfrm>
            <a:off x="6888163" y="549276"/>
            <a:ext cx="4248151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chart</a:t>
            </a:r>
            <a:endParaRPr lang="en-US" noProof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628776"/>
            <a:ext cx="4351731" cy="4140199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3pPr>
            <a:lvl4pPr marL="16002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lvl="1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143000" marR="0" lvl="2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600200" marR="0" lvl="3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057400" marR="0" lvl="4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514600" marR="0" lvl="5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971800" marR="0" lvl="6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7222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6044006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200" b="1" i="0"/>
            </a:lvl2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7" hasCustomPrompt="1"/>
          </p:nvPr>
        </p:nvSpPr>
        <p:spPr>
          <a:xfrm>
            <a:off x="6888163" y="549276"/>
            <a:ext cx="4248151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628776"/>
            <a:ext cx="4351731" cy="4140199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3pPr>
            <a:lvl4pPr marL="16002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lvl="1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143000" marR="0" lvl="2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1600200" marR="0" lvl="3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057400" marR="0" lvl="4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514600" marR="0" lvl="5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marL="2971800" marR="0" lvl="6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  <a:p>
            <a:pPr lvl="0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9501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aafik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2171700" y="5204389"/>
            <a:ext cx="4351731" cy="570769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8471"/>
            <a:ext cx="10656888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20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6888164" y="5204389"/>
            <a:ext cx="4248542" cy="570769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err="1"/>
              <a:t>Edit</a:t>
            </a:r>
            <a:r>
              <a:rPr lang="et-EE"/>
              <a:t> </a:t>
            </a:r>
            <a:r>
              <a:rPr lang="et-EE" err="1"/>
              <a:t>the</a:t>
            </a:r>
            <a:r>
              <a:rPr lang="et-EE"/>
              <a:t> </a:t>
            </a:r>
            <a:r>
              <a:rPr lang="et-EE" err="1"/>
              <a:t>text</a:t>
            </a:r>
            <a:r>
              <a:rPr lang="et-EE"/>
              <a:t> </a:t>
            </a:r>
            <a:r>
              <a:rPr lang="et-EE" err="1"/>
              <a:t>slides</a:t>
            </a:r>
            <a:endParaRPr lang="et-EE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2" hasCustomPrompt="1"/>
          </p:nvPr>
        </p:nvSpPr>
        <p:spPr>
          <a:xfrm>
            <a:off x="2171701" y="1628776"/>
            <a:ext cx="4351338" cy="333633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diagram</a:t>
            </a:r>
            <a:endParaRPr lang="en-US" noProof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23" hasCustomPrompt="1"/>
          </p:nvPr>
        </p:nvSpPr>
        <p:spPr>
          <a:xfrm>
            <a:off x="6888163" y="1628775"/>
            <a:ext cx="4248150" cy="333633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diagram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4055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 pi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/>
          <p:cNvSpPr>
            <a:spLocks noGrp="1"/>
          </p:cNvSpPr>
          <p:nvPr>
            <p:ph type="pic" sz="quarter" idx="17" hasCustomPrompt="1"/>
          </p:nvPr>
        </p:nvSpPr>
        <p:spPr>
          <a:xfrm>
            <a:off x="2171700" y="549276"/>
            <a:ext cx="5109317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9" hasCustomPrompt="1"/>
          </p:nvPr>
        </p:nvSpPr>
        <p:spPr>
          <a:xfrm>
            <a:off x="7511753" y="3459344"/>
            <a:ext cx="3624561" cy="230963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  <p:sp>
        <p:nvSpPr>
          <p:cNvPr id="11" name="Picture Placeholder 19"/>
          <p:cNvSpPr>
            <a:spLocks noGrp="1"/>
          </p:cNvSpPr>
          <p:nvPr>
            <p:ph type="pic" sz="quarter" idx="20" hasCustomPrompt="1"/>
          </p:nvPr>
        </p:nvSpPr>
        <p:spPr>
          <a:xfrm>
            <a:off x="7511753" y="549275"/>
            <a:ext cx="3624561" cy="270956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err="1"/>
              <a:t>Click</a:t>
            </a:r>
            <a:r>
              <a:rPr lang="et-EE" noProof="0"/>
              <a:t> </a:t>
            </a:r>
            <a:r>
              <a:rPr lang="et-EE" noProof="0" err="1"/>
              <a:t>to</a:t>
            </a:r>
            <a:r>
              <a:rPr lang="et-EE" noProof="0"/>
              <a:t> </a:t>
            </a:r>
            <a:r>
              <a:rPr lang="et-EE" noProof="0" err="1"/>
              <a:t>add</a:t>
            </a:r>
            <a:r>
              <a:rPr lang="et-EE" noProof="0"/>
              <a:t> a </a:t>
            </a:r>
            <a:r>
              <a:rPr lang="et-EE" noProof="0" err="1"/>
              <a:t>picture</a:t>
            </a:r>
            <a:endParaRPr lang="en-US" noProof="0"/>
          </a:p>
        </p:txBody>
      </p:sp>
      <p:cxnSp>
        <p:nvCxnSpPr>
          <p:cNvPr id="6" name="Straight Connector 8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"/>
          <p:cNvSpPr txBox="1">
            <a:spLocks/>
          </p:cNvSpPr>
          <p:nvPr userDrawn="1"/>
        </p:nvSpPr>
        <p:spPr>
          <a:xfrm>
            <a:off x="1836653" y="5972632"/>
            <a:ext cx="3320138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/>
              <a:t>TALLINN UNIVERSITY OF TECHNOLOGY</a:t>
            </a:r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8047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1545"/>
            <a:ext cx="10656888" cy="83666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 b="1" i="0"/>
            </a:lvl2pPr>
          </a:lstStyle>
          <a:p>
            <a:pPr lvl="0"/>
            <a:r>
              <a:rPr lang="en-US"/>
              <a:t>Presentation title on </a:t>
            </a:r>
          </a:p>
          <a:p>
            <a:pPr lvl="0"/>
            <a:r>
              <a:rPr lang="en-US"/>
              <a:t>two lines if necessary</a:t>
            </a:r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23"/>
          </p:nvPr>
        </p:nvSpPr>
        <p:spPr>
          <a:xfrm>
            <a:off x="2171700" y="1628776"/>
            <a:ext cx="8964613" cy="4140200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bg1"/>
                </a:solidFill>
                <a:latin typeface="Verdana" charset="0"/>
              </a:defRPr>
            </a:lvl1pPr>
          </a:lstStyle>
          <a:p>
            <a:pPr lvl="0"/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49966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462334" y="5732251"/>
            <a:ext cx="1085205" cy="648000"/>
          </a:xfrm>
          <a:prstGeom prst="rect">
            <a:avLst/>
          </a:prstGeom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5E0AB993-4BFC-4F9E-97E1-F2FF3173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6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P</a:t>
            </a:r>
            <a:r>
              <a:rPr lang="et-EE"/>
              <a:t>RESENTATION TITLE </a:t>
            </a:r>
            <a:br>
              <a:rPr lang="et-EE"/>
            </a:br>
            <a:r>
              <a:rPr lang="et-EE"/>
              <a:t>ON TWO LINES IF NECESSARY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043F4D-4C1B-412C-914B-5B86DDA7F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6291"/>
            <a:ext cx="10515600" cy="4027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rgbClr val="E4067E"/>
              </a:buClr>
            </a:pP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Vivamus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Proin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dapibus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Praesent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ultrice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ces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nulla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sit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amet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err="1">
                <a:solidFill>
                  <a:srgbClr val="332B60"/>
                </a:solidFill>
                <a:latin typeface="+mn-lt"/>
              </a:rPr>
              <a:t>lacus</a:t>
            </a:r>
            <a:r>
              <a:rPr lang="en-US" altLang="en-US" sz="1800">
                <a:solidFill>
                  <a:srgbClr val="332B60"/>
                </a:solidFill>
                <a:latin typeface="+mn-lt"/>
              </a:rPr>
              <a:t>.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err="1">
                <a:solidFill>
                  <a:srgbClr val="332B60"/>
                </a:solidFill>
              </a:rPr>
              <a:t>Ut</a:t>
            </a:r>
            <a:r>
              <a:rPr lang="en-US" altLang="en-US" sz="1800">
                <a:solidFill>
                  <a:srgbClr val="332B60"/>
                </a:solidFill>
              </a:rPr>
              <a:t> vitae </a:t>
            </a:r>
            <a:r>
              <a:rPr lang="en-US" altLang="en-US" sz="1800" err="1">
                <a:solidFill>
                  <a:srgbClr val="332B60"/>
                </a:solidFill>
              </a:rPr>
              <a:t>nunc</a:t>
            </a:r>
            <a:r>
              <a:rPr lang="en-US" altLang="en-US" sz="1800">
                <a:solidFill>
                  <a:srgbClr val="332B60"/>
                </a:solidFill>
              </a:rPr>
              <a:t> non </a:t>
            </a:r>
            <a:r>
              <a:rPr lang="en-US" altLang="en-US" sz="1800" err="1">
                <a:solidFill>
                  <a:srgbClr val="332B60"/>
                </a:solidFill>
              </a:rPr>
              <a:t>pede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tristique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sagittis</a:t>
            </a:r>
            <a:r>
              <a:rPr lang="en-US" altLang="en-US" sz="1800">
                <a:solidFill>
                  <a:srgbClr val="332B60"/>
                </a:solidFill>
              </a:rPr>
              <a:t>. </a:t>
            </a:r>
            <a:r>
              <a:rPr lang="en-US" altLang="en-US" sz="1800" err="1">
                <a:solidFill>
                  <a:srgbClr val="332B60"/>
                </a:solidFill>
              </a:rPr>
              <a:t>Aliquam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imperdiet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elit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vel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justo</a:t>
            </a:r>
            <a:r>
              <a:rPr lang="en-US" altLang="en-US" sz="1800">
                <a:solidFill>
                  <a:srgbClr val="332B60"/>
                </a:solidFill>
              </a:rPr>
              <a:t>. </a:t>
            </a:r>
          </a:p>
          <a:p>
            <a:pPr lvl="2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err="1">
                <a:solidFill>
                  <a:srgbClr val="332B60"/>
                </a:solidFill>
              </a:rPr>
              <a:t>Quisque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porttitor</a:t>
            </a:r>
            <a:r>
              <a:rPr lang="en-US" altLang="en-US" sz="1800">
                <a:solidFill>
                  <a:srgbClr val="332B60"/>
                </a:solidFill>
              </a:rPr>
              <a:t> </a:t>
            </a:r>
            <a:r>
              <a:rPr lang="en-US" altLang="en-US" sz="1800" err="1">
                <a:solidFill>
                  <a:srgbClr val="332B60"/>
                </a:solidFill>
              </a:rPr>
              <a:t>imperiandiet</a:t>
            </a:r>
            <a:r>
              <a:rPr lang="en-US" altLang="en-US" sz="1800">
                <a:solidFill>
                  <a:srgbClr val="332B60"/>
                </a:solidFill>
              </a:rPr>
              <a:t> qua.</a:t>
            </a:r>
          </a:p>
          <a:p>
            <a:pPr lvl="3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</a:p>
          <a:p>
            <a:pPr lvl="4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</a:p>
          <a:p>
            <a:pPr lvl="5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  <a:endParaRPr lang="en-US" altLang="en-US">
              <a:solidFill>
                <a:srgbClr val="332B60"/>
              </a:solidFill>
            </a:endParaRPr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en-US" err="1">
                <a:solidFill>
                  <a:srgbClr val="332B60"/>
                </a:solidFill>
              </a:rPr>
              <a:t>Phasellus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vel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lectus</a:t>
            </a:r>
            <a:r>
              <a:rPr lang="en-US" altLang="en-US">
                <a:solidFill>
                  <a:srgbClr val="332B60"/>
                </a:solidFill>
              </a:rPr>
              <a:t> at </a:t>
            </a:r>
            <a:r>
              <a:rPr lang="en-US" altLang="en-US" err="1">
                <a:solidFill>
                  <a:srgbClr val="332B60"/>
                </a:solidFill>
              </a:rPr>
              <a:t>orci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ornare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ultrices</a:t>
            </a:r>
            <a:r>
              <a:rPr lang="en-US" altLang="en-US">
                <a:solidFill>
                  <a:srgbClr val="332B60"/>
                </a:solidFill>
              </a:rPr>
              <a:t>. Viva </a:t>
            </a:r>
            <a:r>
              <a:rPr lang="en-US" altLang="en-US" err="1">
                <a:solidFill>
                  <a:srgbClr val="332B60"/>
                </a:solidFill>
              </a:rPr>
              <a:t>etmus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justo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est</a:t>
            </a:r>
            <a:r>
              <a:rPr lang="en-US" altLang="en-US">
                <a:solidFill>
                  <a:srgbClr val="332B60"/>
                </a:solidFill>
              </a:rPr>
              <a:t>, </a:t>
            </a:r>
            <a:r>
              <a:rPr lang="en-US" altLang="en-US" err="1">
                <a:solidFill>
                  <a:srgbClr val="332B60"/>
                </a:solidFill>
              </a:rPr>
              <a:t>vulputate</a:t>
            </a:r>
            <a:r>
              <a:rPr lang="en-US" altLang="en-US">
                <a:solidFill>
                  <a:srgbClr val="332B60"/>
                </a:solidFill>
              </a:rPr>
              <a:t> </a:t>
            </a:r>
            <a:r>
              <a:rPr lang="en-US" altLang="en-US" err="1">
                <a:solidFill>
                  <a:srgbClr val="332B60"/>
                </a:solidFill>
              </a:rPr>
              <a:t>eu</a:t>
            </a:r>
            <a:r>
              <a:rPr lang="et-EE" altLang="en-US">
                <a:solidFill>
                  <a:srgbClr val="332B60"/>
                </a:solidFill>
              </a:rPr>
              <a:t>.</a:t>
            </a:r>
            <a:endParaRPr lang="en-US" altLang="en-US">
              <a:solidFill>
                <a:srgbClr val="332B6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9" r:id="rId11"/>
    <p:sldLayoutId id="2147483920" r:id="rId12"/>
  </p:sldLayoutIdLst>
  <p:hf hdr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200" b="1" kern="1200" baseline="0">
          <a:solidFill>
            <a:schemeClr val="tx2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>
          <a:srgbClr val="E4067E"/>
        </a:buClr>
        <a:buSzTx/>
        <a:buFont typeface="Wingdings" panose="05000000000000000000" pitchFamily="2" charset="2"/>
        <a:buChar char="§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>
          <a:srgbClr val="E4067E"/>
        </a:buClr>
        <a:buSzTx/>
        <a:buFont typeface="Wingdings" panose="05000000000000000000" pitchFamily="2" charset="2"/>
        <a:buChar char="§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>
          <a:srgbClr val="E4067E"/>
        </a:buClr>
        <a:buSzTx/>
        <a:buFont typeface="Wingdings" panose="05000000000000000000" pitchFamily="2" charset="2"/>
        <a:buNone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34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1368" userDrawn="1">
          <p15:clr>
            <a:srgbClr val="F26B43"/>
          </p15:clr>
        </p15:guide>
        <p15:guide id="4" orient="horz" pos="3997" userDrawn="1">
          <p15:clr>
            <a:srgbClr val="F26B43"/>
          </p15:clr>
        </p15:guide>
        <p15:guide id="5" orient="horz" pos="1026" userDrawn="1">
          <p15:clr>
            <a:srgbClr val="F26B43"/>
          </p15:clr>
        </p15:guide>
        <p15:guide id="6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AC18BD2-66CC-4C06-E798-3AFB938644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775" y="4320688"/>
            <a:ext cx="9178000" cy="852877"/>
          </a:xfrm>
        </p:spPr>
        <p:txBody>
          <a:bodyPr/>
          <a:lstStyle/>
          <a:p>
            <a:r>
              <a:rPr lang="et-EE" dirty="0" err="1"/>
              <a:t>Example</a:t>
            </a:r>
            <a:r>
              <a:rPr lang="et-EE" dirty="0"/>
              <a:t> </a:t>
            </a:r>
            <a:r>
              <a:rPr lang="et-EE" dirty="0" err="1"/>
              <a:t>Exercise</a:t>
            </a:r>
            <a:r>
              <a:rPr lang="et-EE" dirty="0"/>
              <a:t> </a:t>
            </a:r>
            <a:r>
              <a:rPr lang="et-EE" dirty="0" err="1"/>
              <a:t>introduction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Renewable </a:t>
            </a:r>
            <a:r>
              <a:rPr lang="et-EE" dirty="0" err="1"/>
              <a:t>energy</a:t>
            </a:r>
            <a:r>
              <a:rPr lang="et-EE" dirty="0"/>
              <a:t> </a:t>
            </a:r>
            <a:r>
              <a:rPr lang="et-EE" dirty="0" err="1"/>
              <a:t>systems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C9282-5CD2-A9E3-9EE4-997629FD535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53892C2-EB78-4D5A-B775-B61492AB87AF}" type="datetime1">
              <a:rPr lang="et-EE" smtClean="0"/>
              <a:t>18.05.2026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9069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6AC98F-DC8E-9515-3D3B-6C017F981A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t-EE" dirty="0" err="1"/>
              <a:t>Your</a:t>
            </a:r>
            <a:r>
              <a:rPr lang="et-EE" dirty="0"/>
              <a:t> </a:t>
            </a:r>
            <a:r>
              <a:rPr lang="et-EE" dirty="0" err="1"/>
              <a:t>country</a:t>
            </a:r>
            <a:r>
              <a:rPr lang="et-EE" dirty="0"/>
              <a:t>: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96914C3-AEED-0617-6FB3-9D59186BAEE3}"/>
              </a:ext>
            </a:extLst>
          </p:cNvPr>
          <p:cNvSpPr txBox="1">
            <a:spLocks/>
          </p:cNvSpPr>
          <p:nvPr/>
        </p:nvSpPr>
        <p:spPr>
          <a:xfrm>
            <a:off x="1292113" y="2013014"/>
            <a:ext cx="8241354" cy="265969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lang="en-US" altLang="en-US" sz="1800" kern="1200" smtClean="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Font typeface="Wingdings" panose="05000000000000000000" pitchFamily="2" charset="2"/>
              <a:buChar char="§"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2pPr>
            <a:lvl3pPr marL="120015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3pPr>
            <a:lvl4pPr marL="1657350" indent="-28575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4pPr>
            <a:lvl5pPr marL="20574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6pPr>
            <a:lvl7pPr marL="2971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rgbClr val="332B60"/>
                </a:solidFill>
                <a:latin typeface="+mn-lt"/>
                <a:ea typeface="+mn-ea"/>
                <a:cs typeface="+mn-cs"/>
              </a:defRPr>
            </a:lvl7pPr>
            <a:lvl8pPr marL="3429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GB" dirty="0">
                <a:highlight>
                  <a:srgbClr val="FFFFFF"/>
                </a:highlight>
                <a:ea typeface="Verdana"/>
              </a:rPr>
              <a:t>Objective</a:t>
            </a:r>
            <a:r>
              <a:rPr lang="et-EE" dirty="0">
                <a:highlight>
                  <a:srgbClr val="FFFFFF"/>
                </a:highlight>
                <a:ea typeface="Verdana"/>
              </a:rPr>
              <a:t>: </a:t>
            </a:r>
            <a:r>
              <a:rPr lang="en-GB" dirty="0">
                <a:highlight>
                  <a:srgbClr val="FFFFFF"/>
                </a:highlight>
                <a:ea typeface="Verdana"/>
              </a:rPr>
              <a:t>Size a</a:t>
            </a:r>
            <a:r>
              <a:rPr lang="et-EE" dirty="0">
                <a:highlight>
                  <a:srgbClr val="FFFFFF"/>
                </a:highlight>
                <a:ea typeface="Verdana"/>
              </a:rPr>
              <a:t>n </a:t>
            </a:r>
            <a:r>
              <a:rPr lang="et-EE" dirty="0" err="1">
                <a:highlight>
                  <a:srgbClr val="FFFFFF"/>
                </a:highlight>
                <a:ea typeface="Verdana"/>
              </a:rPr>
              <a:t>energy</a:t>
            </a:r>
            <a:r>
              <a:rPr lang="en-GB" dirty="0">
                <a:highlight>
                  <a:srgbClr val="FFFFFF"/>
                </a:highlight>
                <a:ea typeface="Verdana"/>
              </a:rPr>
              <a:t> mix that delivers 1.0 TWh/a of electricity and 200 </a:t>
            </a:r>
            <a:r>
              <a:rPr lang="en-GB" dirty="0" err="1">
                <a:highlight>
                  <a:srgbClr val="FFFFFF"/>
                </a:highlight>
                <a:ea typeface="Verdana"/>
              </a:rPr>
              <a:t>GWhth</a:t>
            </a:r>
            <a:r>
              <a:rPr lang="en-GB" dirty="0">
                <a:highlight>
                  <a:srgbClr val="FFFFFF"/>
                </a:highlight>
                <a:ea typeface="Verdana"/>
              </a:rPr>
              <a:t>/a of heat; estimate simple costs and CO</a:t>
            </a:r>
            <a:r>
              <a:rPr lang="et-EE" dirty="0">
                <a:highlight>
                  <a:srgbClr val="FFFFFF"/>
                </a:highlight>
                <a:ea typeface="Verdana"/>
              </a:rPr>
              <a:t>2</a:t>
            </a:r>
            <a:r>
              <a:rPr lang="en-GB" dirty="0">
                <a:highlight>
                  <a:srgbClr val="FFFFFF"/>
                </a:highlight>
                <a:ea typeface="Verdana"/>
              </a:rPr>
              <a:t> abatement.</a:t>
            </a:r>
            <a:endParaRPr lang="et-EE" dirty="0">
              <a:highlight>
                <a:srgbClr val="FFFFFF"/>
              </a:highlight>
              <a:ea typeface="Verdana"/>
            </a:endParaRPr>
          </a:p>
          <a:p>
            <a:pPr marL="0" indent="0" algn="just">
              <a:buNone/>
            </a:pPr>
            <a:r>
              <a:rPr lang="en-GB" dirty="0">
                <a:highlight>
                  <a:srgbClr val="FFFFFF"/>
                </a:highlight>
                <a:ea typeface="Verdana"/>
              </a:rPr>
              <a:t>What to submit (</a:t>
            </a:r>
            <a:r>
              <a:rPr lang="et-EE" dirty="0">
                <a:highlight>
                  <a:srgbClr val="FFFFFF"/>
                </a:highlight>
                <a:ea typeface="Verdana"/>
              </a:rPr>
              <a:t>1</a:t>
            </a:r>
            <a:r>
              <a:rPr lang="en-GB" dirty="0">
                <a:highlight>
                  <a:srgbClr val="FFFFFF"/>
                </a:highlight>
                <a:ea typeface="Verdana"/>
              </a:rPr>
              <a:t> page):</a:t>
            </a:r>
            <a:endParaRPr lang="et-EE" dirty="0">
              <a:highlight>
                <a:srgbClr val="FFFFFF"/>
              </a:highlight>
              <a:ea typeface="Verdana"/>
            </a:endParaRPr>
          </a:p>
          <a:p>
            <a:pPr marL="342900" indent="-342900" algn="just">
              <a:buAutoNum type="arabicPeriod"/>
            </a:pPr>
            <a:r>
              <a:rPr lang="en-GB" dirty="0">
                <a:highlight>
                  <a:srgbClr val="FFFFFF"/>
                </a:highlight>
                <a:ea typeface="Verdana"/>
              </a:rPr>
              <a:t>Sizing results</a:t>
            </a:r>
            <a:endParaRPr lang="et-EE" dirty="0">
              <a:highlight>
                <a:srgbClr val="FFFFFF"/>
              </a:highlight>
              <a:ea typeface="Verdana"/>
            </a:endParaRPr>
          </a:p>
          <a:p>
            <a:pPr marL="342900" indent="-342900" algn="just">
              <a:buAutoNum type="arabicPeriod"/>
            </a:pPr>
            <a:r>
              <a:rPr lang="en-GB" dirty="0">
                <a:highlight>
                  <a:srgbClr val="FFFFFF"/>
                </a:highlight>
                <a:ea typeface="Verdana"/>
              </a:rPr>
              <a:t>Simple cost metrics (€/kWh</a:t>
            </a:r>
            <a:r>
              <a:rPr lang="et-EE" dirty="0">
                <a:highlight>
                  <a:srgbClr val="FFFFFF"/>
                </a:highlight>
                <a:ea typeface="Verdana"/>
              </a:rPr>
              <a:t>)</a:t>
            </a:r>
            <a:endParaRPr lang="et-EE" dirty="0"/>
          </a:p>
          <a:p>
            <a:pPr marL="342900" indent="-342900" algn="just">
              <a:buAutoNum type="arabicPeriod"/>
            </a:pPr>
            <a:r>
              <a:rPr lang="en-GB" dirty="0">
                <a:highlight>
                  <a:srgbClr val="FFFFFF"/>
                </a:highlight>
                <a:ea typeface="Verdana"/>
              </a:rPr>
              <a:t>CO</a:t>
            </a:r>
            <a:r>
              <a:rPr lang="et-EE" dirty="0">
                <a:highlight>
                  <a:srgbClr val="FFFFFF"/>
                </a:highlight>
                <a:ea typeface="Verdana"/>
              </a:rPr>
              <a:t>2</a:t>
            </a:r>
            <a:r>
              <a:rPr lang="en-GB" dirty="0">
                <a:highlight>
                  <a:srgbClr val="FFFFFF"/>
                </a:highlight>
                <a:ea typeface="Verdana"/>
              </a:rPr>
              <a:t> abatement</a:t>
            </a:r>
            <a:endParaRPr lang="et-EE" dirty="0">
              <a:highlight>
                <a:srgbClr val="FFFFFF"/>
              </a:highlight>
              <a:ea typeface="Verdana"/>
            </a:endParaRPr>
          </a:p>
          <a:p>
            <a:pPr marL="342900" indent="-342900" algn="just">
              <a:buAutoNum type="arabicPeriod"/>
            </a:pPr>
            <a:r>
              <a:rPr lang="en-GB" dirty="0">
                <a:highlight>
                  <a:srgbClr val="FFFFFF"/>
                </a:highlight>
                <a:ea typeface="Verdana"/>
              </a:rPr>
              <a:t>2 barriers &amp; 2 opportunities for </a:t>
            </a:r>
            <a:r>
              <a:rPr lang="et-EE" dirty="0" err="1">
                <a:highlight>
                  <a:srgbClr val="FFFFFF"/>
                </a:highlight>
                <a:ea typeface="Verdana"/>
              </a:rPr>
              <a:t>your</a:t>
            </a:r>
            <a:r>
              <a:rPr lang="et-EE" dirty="0">
                <a:highlight>
                  <a:srgbClr val="FFFFFF"/>
                </a:highlight>
                <a:ea typeface="Verdana"/>
              </a:rPr>
              <a:t> </a:t>
            </a:r>
            <a:r>
              <a:rPr lang="et-EE" dirty="0" err="1">
                <a:highlight>
                  <a:srgbClr val="FFFFFF"/>
                </a:highlight>
                <a:ea typeface="Verdana"/>
              </a:rPr>
              <a:t>country</a:t>
            </a:r>
            <a:r>
              <a:rPr lang="en-GB" dirty="0">
                <a:highlight>
                  <a:srgbClr val="FFFFFF"/>
                </a:highlight>
                <a:ea typeface="Verdana"/>
              </a:rPr>
              <a:t>.</a:t>
            </a:r>
            <a:endParaRPr lang="et-EE" dirty="0">
              <a:highlight>
                <a:srgbClr val="FFFFFF"/>
              </a:highlight>
              <a:ea typeface="Verdana"/>
            </a:endParaRPr>
          </a:p>
          <a:p>
            <a:pPr marL="0" indent="0" algn="just">
              <a:buNone/>
            </a:pPr>
            <a:endParaRPr lang="et-EE" dirty="0">
              <a:highlight>
                <a:srgbClr val="FFFFFF"/>
              </a:highlight>
            </a:endParaRPr>
          </a:p>
          <a:p>
            <a:pPr marL="0" indent="0" algn="just">
              <a:buNone/>
            </a:pPr>
            <a:endParaRPr lang="et-EE" dirty="0">
              <a:highlight>
                <a:srgbClr val="FFFFFF"/>
              </a:highlight>
            </a:endParaRPr>
          </a:p>
          <a:p>
            <a:pPr marL="0" indent="0" algn="just">
              <a:buNone/>
            </a:pPr>
            <a:endParaRPr lang="en-US" dirty="0">
              <a:solidFill>
                <a:srgbClr val="242424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FB0BBD-47DC-4A44-CABE-6A4E944EFBE7}"/>
              </a:ext>
            </a:extLst>
          </p:cNvPr>
          <p:cNvSpPr txBox="1"/>
          <p:nvPr/>
        </p:nvSpPr>
        <p:spPr>
          <a:xfrm>
            <a:off x="5164666" y="5385395"/>
            <a:ext cx="6096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1400">
                <a:solidFill>
                  <a:srgbClr val="332B60"/>
                </a:solidFill>
                <a:highlight>
                  <a:srgbClr val="FFFFFF"/>
                </a:highlight>
                <a:latin typeface="+mj-lt"/>
              </a:rPr>
              <a:t>*</a:t>
            </a:r>
            <a:r>
              <a:rPr lang="en-GB" sz="1400">
                <a:solidFill>
                  <a:srgbClr val="332B60"/>
                </a:solidFill>
                <a:highlight>
                  <a:srgbClr val="FFFFFF"/>
                </a:highlight>
                <a:latin typeface="+mj-lt"/>
              </a:rPr>
              <a:t>CO</a:t>
            </a:r>
            <a:r>
              <a:rPr lang="et-EE" sz="1400">
                <a:solidFill>
                  <a:srgbClr val="332B60"/>
                </a:solidFill>
                <a:highlight>
                  <a:srgbClr val="FFFFFF"/>
                </a:highlight>
                <a:latin typeface="+mj-lt"/>
              </a:rPr>
              <a:t>2</a:t>
            </a:r>
            <a:r>
              <a:rPr lang="en-GB" sz="1400">
                <a:solidFill>
                  <a:srgbClr val="332B60"/>
                </a:solidFill>
                <a:highlight>
                  <a:srgbClr val="FFFFFF"/>
                </a:highlight>
                <a:latin typeface="+mj-lt"/>
              </a:rPr>
              <a:t> abatement</a:t>
            </a:r>
            <a:r>
              <a:rPr lang="et-EE" sz="1400">
                <a:solidFill>
                  <a:srgbClr val="332B60"/>
                </a:solidFill>
                <a:highlight>
                  <a:srgbClr val="FFFFFF"/>
                </a:highlight>
                <a:latin typeface="+mj-lt"/>
              </a:rPr>
              <a:t>: A</a:t>
            </a:r>
            <a:r>
              <a:rPr lang="en-GB" sz="1400" err="1">
                <a:solidFill>
                  <a:srgbClr val="332B60"/>
                </a:solidFill>
                <a:latin typeface="+mj-lt"/>
              </a:rPr>
              <a:t>ctions</a:t>
            </a:r>
            <a:r>
              <a:rPr lang="en-GB" sz="1400">
                <a:solidFill>
                  <a:srgbClr val="332B60"/>
                </a:solidFill>
                <a:latin typeface="+mj-lt"/>
              </a:rPr>
              <a:t>, strategies, and technologies used to reduce or prevent the release of carbon dioxide (CO2) and other greenhouse gases into the atmosphere</a:t>
            </a:r>
            <a:r>
              <a:rPr lang="en-GB" sz="1400" b="0" i="0">
                <a:solidFill>
                  <a:srgbClr val="332B60"/>
                </a:solidFill>
                <a:effectLst/>
                <a:latin typeface="+mj-lt"/>
              </a:rPr>
              <a:t>.</a:t>
            </a:r>
            <a:endParaRPr lang="en-GB" sz="1400">
              <a:solidFill>
                <a:srgbClr val="332B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6219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ABD60-9D40-8BF2-01C2-BDD3056FE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E55696-E0F3-C11B-6A0E-AF4F56F152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4ED302-5D16-807F-4D3A-292380510906}"/>
              </a:ext>
            </a:extLst>
          </p:cNvPr>
          <p:cNvSpPr txBox="1"/>
          <p:nvPr/>
        </p:nvSpPr>
        <p:spPr>
          <a:xfrm>
            <a:off x="479424" y="1275524"/>
            <a:ext cx="6578600" cy="22635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t-EE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et-EE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given</a:t>
            </a:r>
            <a:endParaRPr lang="et-EE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Units:</a:t>
            </a:r>
            <a:r>
              <a:rPr lang="en-GB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1 kWh=3.6 MJ; 1 y=8760 h</a:t>
            </a:r>
            <a:endParaRPr lang="et-EE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Targets: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t-EE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GB" sz="1400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lec</a:t>
            </a:r>
            <a:r>
              <a:rPr lang="et-EE" sz="1400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tricity</a:t>
            </a:r>
            <a:r>
              <a:rPr lang="en-GB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1.0 TWh/a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Heat 200 </a:t>
            </a:r>
            <a:r>
              <a:rPr lang="en-GB" sz="1400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GWhth</a:t>
            </a:r>
            <a:r>
              <a:rPr lang="en-GB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/a</a:t>
            </a:r>
            <a:endParaRPr lang="et-EE" sz="1400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Baseline </a:t>
            </a:r>
            <a:r>
              <a:rPr lang="et-EE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Emission</a:t>
            </a:r>
            <a:r>
              <a:rPr lang="et-EE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factors</a:t>
            </a:r>
            <a:r>
              <a:rPr lang="et-EE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EF</a:t>
            </a:r>
            <a:r>
              <a:rPr lang="et-EE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t-EE" sz="1400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Electricity</a:t>
            </a:r>
            <a:r>
              <a:rPr lang="et-EE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rid e</a:t>
            </a:r>
            <a:r>
              <a:rPr lang="et-EE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lectricity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(oil‑shale/coal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dominated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1.0 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kgCO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kWh_e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t-EE" sz="1400" b="1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Heat</a:t>
            </a:r>
            <a:r>
              <a:rPr lang="et-EE" sz="14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as 0.20 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kgCO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kWh_th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t-EE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omass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stack CO</a:t>
            </a:r>
            <a:r>
              <a:rPr lang="et-EE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≈0 (biogenic)</a:t>
            </a:r>
            <a:b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748D1E-9FDD-FB2A-B5E7-7E63C93B8DA6}"/>
              </a:ext>
            </a:extLst>
          </p:cNvPr>
          <p:cNvSpPr txBox="1"/>
          <p:nvPr/>
        </p:nvSpPr>
        <p:spPr>
          <a:xfrm>
            <a:off x="481964" y="3904433"/>
            <a:ext cx="3784600" cy="2041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PV:</a:t>
            </a:r>
            <a:r>
              <a:rPr lang="en-GB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FLH=1,000 h/a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PR=0.80 → 800 kWh/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kWp·a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Capex 900 €/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kWp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O&amp;M 1.5%/a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Life 25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CRF25=0.078</a:t>
            </a:r>
            <a:endParaRPr lang="et-EE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1A9386-9EA6-75E7-9B3E-995898AA9E84}"/>
              </a:ext>
            </a:extLst>
          </p:cNvPr>
          <p:cNvSpPr txBox="1"/>
          <p:nvPr/>
        </p:nvSpPr>
        <p:spPr>
          <a:xfrm>
            <a:off x="3768724" y="3904723"/>
            <a:ext cx="3996268" cy="15628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Wind</a:t>
            </a:r>
            <a:r>
              <a:rPr lang="en-GB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(onshore, 2 MW class):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CF=0.35 </a:t>
            </a:r>
            <a:endParaRPr lang="et-EE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Capex 1400 €/kW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O&amp;M 50000 €/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turbine·a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Life 20 y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CRF20=0.087</a:t>
            </a:r>
            <a:endParaRPr lang="et-EE" sz="1400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00E630-27E0-2CBB-8B67-64262051E5A0}"/>
              </a:ext>
            </a:extLst>
          </p:cNvPr>
          <p:cNvSpPr txBox="1"/>
          <p:nvPr/>
        </p:nvSpPr>
        <p:spPr>
          <a:xfrm>
            <a:off x="6849532" y="3857145"/>
            <a:ext cx="5342468" cy="26283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Biomass</a:t>
            </a:r>
            <a:r>
              <a:rPr lang="en-GB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(chips, 20% moisture): 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LHV=14 MJ/kg≈3.89 kWh/kg</a:t>
            </a:r>
          </a:p>
          <a:p>
            <a:pPr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Boiler </a:t>
            </a:r>
            <a:r>
              <a:rPr lang="el-GR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η=0.85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CHP split: 25% e</a:t>
            </a:r>
            <a:r>
              <a:rPr lang="et-EE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lect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/ 55% h</a:t>
            </a:r>
            <a:r>
              <a:rPr lang="et-EE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eat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/ 80% total.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Fuel cost 25 €/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MWh_fuel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Capex: CHP 2500 €/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kWe</a:t>
            </a: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or Boiler 500 €/</a:t>
            </a:r>
            <a:r>
              <a:rPr lang="en-GB" sz="140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kWth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O&amp;M 4%/a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Life 20 y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CRF20=0.087</a:t>
            </a:r>
            <a:b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7F3ECE7-3FAC-C887-AEC2-9DAA3594019D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7340600" y="1352469"/>
            <a:ext cx="4741332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t-EE" altLang="en-US" sz="1200" b="1" i="0" u="none" strike="noStrike" cap="none" normalizeH="0" baseline="0" err="1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Abbreviations</a:t>
            </a: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EF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 Emission Factor (kg CO₂ per kWh of energy delivered)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EEE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Energy (kWh or MWh/GWh/TWh per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PPP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Power/Capacity (kW, MW)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FLH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Full-Load Hours (h/a)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PR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t-EE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Performance Ratio (unitless, PV losses)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CF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Capacity Factor (unitless, wind)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LHV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Lower Heating Value (MJ/kg or kWh/kg, biomass fuel)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O&amp;M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Operation &amp; Maintenance (€/a or % of capex per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Capex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Capital expenditure (€, €/kW, €/</a:t>
            </a:r>
            <a:r>
              <a:rPr kumimoji="0" lang="en-US" altLang="en-US" sz="1100" b="0" i="0" u="none" strike="noStrike" cap="none" normalizeH="0" baseline="0" err="1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kWp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CRF</a:t>
            </a:r>
            <a:r>
              <a:rPr lang="et-EE" altLang="en-US" sz="1100">
                <a:solidFill>
                  <a:srgbClr val="332B60"/>
                </a:solidFill>
                <a:latin typeface="+mj-lt"/>
              </a:rPr>
              <a:t> 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Capital Recovery Factor (used to annualize capex)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t CO</a:t>
            </a:r>
            <a:r>
              <a:rPr kumimoji="0" lang="et-EE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2</a:t>
            </a: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/ kt / Mt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 </a:t>
            </a:r>
            <a:r>
              <a:rPr kumimoji="0" lang="en-US" altLang="en-US" sz="1100" b="0" i="0" u="none" strike="noStrike" cap="none" normalizeH="0" baseline="0" err="1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tonnes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/ </a:t>
            </a:r>
            <a:r>
              <a:rPr kumimoji="0" lang="en-US" altLang="en-US" sz="1100" b="0" i="0" u="none" strike="noStrike" cap="none" normalizeH="0" baseline="0" err="1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kilotonnes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/ </a:t>
            </a:r>
            <a:r>
              <a:rPr kumimoji="0" lang="en-US" altLang="en-US" sz="1100" b="0" i="0" u="none" strike="noStrike" cap="none" normalizeH="0" baseline="0" err="1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megatonnes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 of CO</a:t>
            </a:r>
            <a:r>
              <a:rPr kumimoji="0" lang="et-EE" altLang="en-US" sz="1100" b="0" i="0" u="none" strike="noStrike" cap="none" normalizeH="0" baseline="0">
                <a:ln>
                  <a:noFill/>
                </a:ln>
                <a:solidFill>
                  <a:srgbClr val="332B60"/>
                </a:solidFill>
                <a:effectLst/>
                <a:latin typeface="+mj-lt"/>
              </a:rPr>
              <a:t>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rgbClr val="332B6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3928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41B5E-CCBD-2388-4048-6AD2E5E1F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F78E7AB-486A-B12A-62B5-C6AFEACBF0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F70408-A38E-3178-0689-1713D9EC5633}"/>
              </a:ext>
            </a:extLst>
          </p:cNvPr>
          <p:cNvSpPr txBox="1"/>
          <p:nvPr/>
        </p:nvSpPr>
        <p:spPr>
          <a:xfrm>
            <a:off x="398824" y="1623046"/>
            <a:ext cx="9678827" cy="40161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STEP by STEP</a:t>
            </a:r>
            <a:endParaRPr lang="et-EE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Electricity mix (choose A or B) </a:t>
            </a:r>
            <a:r>
              <a:rPr lang="en-GB" b="1"/>
              <a:t>A: 60% wind / 40% PV;  B: 40% wind / 60% PV.</a:t>
            </a:r>
            <a:br>
              <a:rPr lang="en-GB"/>
            </a:br>
            <a:r>
              <a:rPr lang="en-GB"/>
              <a:t>   </a:t>
            </a:r>
            <a:r>
              <a:rPr lang="en-GB" b="1"/>
              <a:t>a)</a:t>
            </a:r>
            <a:r>
              <a:rPr lang="en-GB"/>
              <a:t> </a:t>
            </a:r>
            <a:r>
              <a:rPr lang="et-EE" err="1"/>
              <a:t>Set</a:t>
            </a:r>
            <a:r>
              <a:rPr lang="et-EE"/>
              <a:t> </a:t>
            </a:r>
            <a:r>
              <a:rPr lang="et-EE" err="1"/>
              <a:t>energy</a:t>
            </a:r>
            <a:r>
              <a:rPr lang="et-EE"/>
              <a:t> t</a:t>
            </a:r>
            <a:r>
              <a:rPr lang="en-GB" err="1"/>
              <a:t>argets</a:t>
            </a:r>
            <a:r>
              <a:rPr lang="en-GB"/>
              <a:t>: 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E_wind_target</a:t>
            </a:r>
            <a:r>
              <a:rPr lang="en-GB"/>
              <a:t> = </a:t>
            </a:r>
            <a:r>
              <a:rPr lang="en-GB" err="1"/>
              <a:t>share_wind</a:t>
            </a:r>
            <a:r>
              <a:rPr lang="en-GB"/>
              <a:t> </a:t>
            </a:r>
            <a:r>
              <a:rPr lang="et-EE"/>
              <a:t>*</a:t>
            </a:r>
            <a:r>
              <a:rPr lang="en-GB"/>
              <a:t> 1.0 TWh</a:t>
            </a:r>
            <a:r>
              <a:rPr lang="et-EE"/>
              <a:t> (</a:t>
            </a:r>
            <a:r>
              <a:rPr lang="et-EE" err="1"/>
              <a:t>convert</a:t>
            </a:r>
            <a:r>
              <a:rPr lang="et-EE"/>
              <a:t> </a:t>
            </a:r>
            <a:r>
              <a:rPr lang="et-EE" err="1"/>
              <a:t>to</a:t>
            </a:r>
            <a:r>
              <a:rPr lang="et-EE"/>
              <a:t> kWh)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E_PV_target</a:t>
            </a:r>
            <a:r>
              <a:rPr lang="en-GB"/>
              <a:t> = </a:t>
            </a:r>
            <a:r>
              <a:rPr lang="en-GB" err="1"/>
              <a:t>share_PV</a:t>
            </a:r>
            <a:r>
              <a:rPr lang="en-GB"/>
              <a:t> </a:t>
            </a:r>
            <a:r>
              <a:rPr lang="et-EE"/>
              <a:t>*</a:t>
            </a:r>
            <a:r>
              <a:rPr lang="en-GB"/>
              <a:t> 1.0 TWh</a:t>
            </a:r>
            <a:r>
              <a:rPr lang="et-EE"/>
              <a:t> (</a:t>
            </a:r>
            <a:r>
              <a:rPr lang="et-EE" err="1"/>
              <a:t>convert</a:t>
            </a:r>
            <a:r>
              <a:rPr lang="et-EE"/>
              <a:t> </a:t>
            </a:r>
            <a:r>
              <a:rPr lang="et-EE" err="1"/>
              <a:t>to</a:t>
            </a:r>
            <a:r>
              <a:rPr lang="et-EE"/>
              <a:t> kWh)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   </a:t>
            </a:r>
            <a:r>
              <a:rPr lang="en-GB" b="1"/>
              <a:t>b)</a:t>
            </a:r>
            <a:r>
              <a:rPr lang="en-GB"/>
              <a:t> PV capacity</a:t>
            </a:r>
            <a:r>
              <a:rPr lang="et-EE"/>
              <a:t> </a:t>
            </a:r>
            <a:r>
              <a:rPr lang="et-EE" err="1"/>
              <a:t>from</a:t>
            </a:r>
            <a:r>
              <a:rPr lang="et-EE"/>
              <a:t> </a:t>
            </a:r>
            <a:r>
              <a:rPr lang="et-EE" err="1"/>
              <a:t>its</a:t>
            </a:r>
            <a:r>
              <a:rPr lang="et-EE"/>
              <a:t> </a:t>
            </a:r>
            <a:r>
              <a:rPr lang="et-EE" err="1"/>
              <a:t>annual</a:t>
            </a:r>
            <a:r>
              <a:rPr lang="et-EE"/>
              <a:t> </a:t>
            </a:r>
            <a:r>
              <a:rPr lang="et-EE" err="1"/>
              <a:t>yield</a:t>
            </a:r>
            <a:r>
              <a:rPr lang="et-EE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 err="1"/>
              <a:t>Y_pv</a:t>
            </a:r>
            <a:r>
              <a:rPr lang="et-EE"/>
              <a:t>: </a:t>
            </a:r>
            <a:r>
              <a:rPr lang="en-GB"/>
              <a:t>800 kWh/</a:t>
            </a:r>
            <a:r>
              <a:rPr lang="en-GB" err="1"/>
              <a:t>kWpa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P_dc</a:t>
            </a:r>
            <a:r>
              <a:rPr lang="en-GB"/>
              <a:t> (</a:t>
            </a:r>
            <a:r>
              <a:rPr lang="en-GB" err="1"/>
              <a:t>kWp</a:t>
            </a:r>
            <a:r>
              <a:rPr lang="en-GB"/>
              <a:t>) = </a:t>
            </a:r>
            <a:r>
              <a:rPr lang="en-GB" err="1"/>
              <a:t>E_PV_target</a:t>
            </a:r>
            <a:r>
              <a:rPr lang="en-GB"/>
              <a:t> (kWh) / </a:t>
            </a:r>
            <a:r>
              <a:rPr lang="et-EE" err="1"/>
              <a:t>Y_pv</a:t>
            </a:r>
            <a:r>
              <a:rPr lang="en-GB"/>
              <a:t> (kWh/</a:t>
            </a:r>
            <a:r>
              <a:rPr lang="en-GB" err="1"/>
              <a:t>kWp·a</a:t>
            </a:r>
            <a:r>
              <a:rPr lang="en-GB"/>
              <a:t>).  MWp = </a:t>
            </a:r>
            <a:r>
              <a:rPr lang="en-GB" err="1"/>
              <a:t>kWp</a:t>
            </a:r>
            <a:r>
              <a:rPr lang="en-GB"/>
              <a:t>/1,000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n-GB"/>
            </a:br>
            <a:r>
              <a:rPr lang="en-GB"/>
              <a:t>   </a:t>
            </a:r>
            <a:r>
              <a:rPr lang="en-GB" b="1"/>
              <a:t>c) </a:t>
            </a:r>
            <a:r>
              <a:rPr lang="en-GB"/>
              <a:t>Wind capacity</a:t>
            </a:r>
            <a:r>
              <a:rPr lang="et-EE"/>
              <a:t> and number of </a:t>
            </a:r>
            <a:r>
              <a:rPr lang="et-EE" err="1"/>
              <a:t>turbines</a:t>
            </a:r>
            <a:r>
              <a:rPr lang="et-EE"/>
              <a:t> </a:t>
            </a:r>
            <a:r>
              <a:rPr lang="et-EE" err="1"/>
              <a:t>required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Y</a:t>
            </a:r>
            <a:r>
              <a:rPr lang="et-EE"/>
              <a:t>_</a:t>
            </a:r>
            <a:r>
              <a:rPr lang="en-GB"/>
              <a:t>wind</a:t>
            </a:r>
            <a:r>
              <a:rPr lang="et-EE"/>
              <a:t> (kWh/</a:t>
            </a:r>
            <a:r>
              <a:rPr lang="et-EE" err="1"/>
              <a:t>kWa</a:t>
            </a:r>
            <a:r>
              <a:rPr lang="et-EE"/>
              <a:t>)</a:t>
            </a:r>
            <a:r>
              <a:rPr lang="en-GB"/>
              <a:t>​=CF</a:t>
            </a:r>
            <a:r>
              <a:rPr lang="et-EE"/>
              <a:t>*</a:t>
            </a:r>
            <a:r>
              <a:rPr lang="en-GB" err="1"/>
              <a:t>tyear</a:t>
            </a:r>
            <a:r>
              <a:rPr lang="et-EE"/>
              <a:t>(h)</a:t>
            </a:r>
            <a:r>
              <a:rPr lang="en-GB"/>
              <a:t>​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P_</a:t>
            </a:r>
            <a:r>
              <a:rPr lang="et-EE"/>
              <a:t>w</a:t>
            </a:r>
            <a:r>
              <a:rPr lang="en-GB"/>
              <a:t> (kW) = </a:t>
            </a:r>
            <a:r>
              <a:rPr lang="en-GB" err="1"/>
              <a:t>E_wind_target</a:t>
            </a:r>
            <a:r>
              <a:rPr lang="en-GB"/>
              <a:t> (kWh) / </a:t>
            </a:r>
            <a:r>
              <a:rPr lang="et-EE" err="1"/>
              <a:t>Y_wind</a:t>
            </a:r>
            <a:r>
              <a:rPr lang="en-GB"/>
              <a:t> (kWh/</a:t>
            </a:r>
            <a:r>
              <a:rPr lang="en-GB" err="1"/>
              <a:t>kWa</a:t>
            </a:r>
            <a:r>
              <a:rPr lang="en-GB"/>
              <a:t>)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#turbines = P_</a:t>
            </a:r>
            <a:r>
              <a:rPr lang="et-EE"/>
              <a:t>w</a:t>
            </a:r>
            <a:r>
              <a:rPr lang="en-GB"/>
              <a:t> / 2,000 (kW).</a:t>
            </a:r>
            <a:br>
              <a:rPr lang="en-GB"/>
            </a:br>
            <a:br>
              <a:rPr lang="en-GB"/>
            </a:br>
            <a:br>
              <a:rPr lang="en-GB"/>
            </a:b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E6F723-40F2-6D49-83A4-FA068BDFDA23}"/>
              </a:ext>
            </a:extLst>
          </p:cNvPr>
          <p:cNvSpPr txBox="1"/>
          <p:nvPr/>
        </p:nvSpPr>
        <p:spPr>
          <a:xfrm>
            <a:off x="7385338" y="4566979"/>
            <a:ext cx="46289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1200" b="1" err="1">
                <a:solidFill>
                  <a:srgbClr val="332B60"/>
                </a:solidFill>
                <a:latin typeface="+mj-lt"/>
              </a:rPr>
              <a:t>Y_wind</a:t>
            </a:r>
            <a:r>
              <a:rPr lang="et-EE" sz="1200" b="1">
                <a:solidFill>
                  <a:srgbClr val="332B60"/>
                </a:solidFill>
                <a:latin typeface="+mj-lt"/>
              </a:rPr>
              <a:t>: </a:t>
            </a:r>
            <a:r>
              <a:rPr lang="et-EE" sz="1200">
                <a:solidFill>
                  <a:srgbClr val="332B60"/>
                </a:solidFill>
                <a:latin typeface="+mj-lt"/>
              </a:rPr>
              <a:t>Wind turbine </a:t>
            </a:r>
            <a:r>
              <a:rPr lang="et-EE" sz="1200" err="1">
                <a:solidFill>
                  <a:srgbClr val="332B60"/>
                </a:solidFill>
                <a:latin typeface="+mj-lt"/>
              </a:rPr>
              <a:t>specific</a:t>
            </a:r>
            <a:r>
              <a:rPr lang="et-EE" sz="1200">
                <a:solidFill>
                  <a:srgbClr val="332B60"/>
                </a:solidFill>
                <a:latin typeface="+mj-lt"/>
              </a:rPr>
              <a:t> </a:t>
            </a:r>
            <a:r>
              <a:rPr lang="et-EE" sz="1200" err="1">
                <a:solidFill>
                  <a:srgbClr val="332B60"/>
                </a:solidFill>
                <a:latin typeface="+mj-lt"/>
              </a:rPr>
              <a:t>yield</a:t>
            </a:r>
            <a:endParaRPr lang="et-EE" sz="1200">
              <a:solidFill>
                <a:srgbClr val="332B60"/>
              </a:solidFill>
              <a:latin typeface="+mj-lt"/>
            </a:endParaRPr>
          </a:p>
          <a:p>
            <a:r>
              <a:rPr lang="et-EE" sz="1200" b="1">
                <a:solidFill>
                  <a:srgbClr val="332B60"/>
                </a:solidFill>
                <a:latin typeface="+mj-lt"/>
              </a:rPr>
              <a:t>CF: 0</a:t>
            </a:r>
            <a:r>
              <a:rPr lang="en-GB" sz="1200" b="1">
                <a:solidFill>
                  <a:srgbClr val="332B60"/>
                </a:solidFill>
                <a:latin typeface="+mj-lt"/>
              </a:rPr>
              <a:t>.35</a:t>
            </a:r>
            <a:r>
              <a:rPr lang="en-GB" sz="1200">
                <a:solidFill>
                  <a:srgbClr val="332B60"/>
                </a:solidFill>
                <a:latin typeface="+mj-lt"/>
              </a:rPr>
              <a:t> is the </a:t>
            </a:r>
            <a:r>
              <a:rPr lang="en-GB" sz="1200" i="1">
                <a:solidFill>
                  <a:srgbClr val="332B60"/>
                </a:solidFill>
                <a:latin typeface="+mj-lt"/>
              </a:rPr>
              <a:t>capacity factor</a:t>
            </a:r>
            <a:r>
              <a:rPr lang="en-GB" sz="1200">
                <a:solidFill>
                  <a:srgbClr val="332B60"/>
                </a:solidFill>
                <a:latin typeface="+mj-lt"/>
              </a:rPr>
              <a:t>, the fraction of time the turbine effectively produces power at full capacity. A 35% capacity factor is realistic for a good onshore site.</a:t>
            </a:r>
          </a:p>
          <a:p>
            <a:r>
              <a:rPr lang="et-EE" sz="1200" b="1" err="1">
                <a:solidFill>
                  <a:srgbClr val="332B60"/>
                </a:solidFill>
                <a:latin typeface="+mj-lt"/>
              </a:rPr>
              <a:t>tyear</a:t>
            </a:r>
            <a:r>
              <a:rPr lang="et-EE" sz="1200" b="1">
                <a:solidFill>
                  <a:srgbClr val="332B60"/>
                </a:solidFill>
                <a:latin typeface="+mj-lt"/>
              </a:rPr>
              <a:t>: 8</a:t>
            </a:r>
            <a:r>
              <a:rPr lang="en-GB" sz="1200" b="1">
                <a:solidFill>
                  <a:srgbClr val="332B60"/>
                </a:solidFill>
                <a:latin typeface="+mj-lt"/>
              </a:rPr>
              <a:t>760 h</a:t>
            </a:r>
            <a:r>
              <a:rPr lang="en-GB" sz="1200">
                <a:solidFill>
                  <a:srgbClr val="332B60"/>
                </a:solidFill>
                <a:latin typeface="+mj-lt"/>
              </a:rPr>
              <a:t> Number of hours in one year (365 × 24).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CA265E94-9C3A-964D-0FC9-BBE6E0A7C368}"/>
              </a:ext>
            </a:extLst>
          </p:cNvPr>
          <p:cNvSpPr/>
          <p:nvPr/>
        </p:nvSpPr>
        <p:spPr>
          <a:xfrm>
            <a:off x="6265333" y="4675326"/>
            <a:ext cx="914400" cy="355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10B12D4-DC9B-1744-29BC-C5C5891837A0}"/>
              </a:ext>
            </a:extLst>
          </p:cNvPr>
          <p:cNvSpPr/>
          <p:nvPr/>
        </p:nvSpPr>
        <p:spPr>
          <a:xfrm>
            <a:off x="6265333" y="3149186"/>
            <a:ext cx="914400" cy="355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7AFCB4-154D-36D0-673F-D235AE64173F}"/>
              </a:ext>
            </a:extLst>
          </p:cNvPr>
          <p:cNvSpPr txBox="1"/>
          <p:nvPr/>
        </p:nvSpPr>
        <p:spPr>
          <a:xfrm>
            <a:off x="7385338" y="2756079"/>
            <a:ext cx="480666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 b="1">
                <a:solidFill>
                  <a:srgbClr val="332B60"/>
                </a:solidFill>
                <a:latin typeface="+mj-lt"/>
              </a:defRPr>
            </a:lvl1pPr>
          </a:lstStyle>
          <a:p>
            <a:r>
              <a:rPr lang="et-EE" err="1"/>
              <a:t>Y_pv</a:t>
            </a:r>
            <a:r>
              <a:rPr lang="et-EE"/>
              <a:t>: </a:t>
            </a:r>
            <a:r>
              <a:rPr lang="et-EE" b="0"/>
              <a:t>Wind turbine </a:t>
            </a:r>
            <a:r>
              <a:rPr lang="et-EE" b="0" err="1"/>
              <a:t>specific</a:t>
            </a:r>
            <a:r>
              <a:rPr lang="et-EE" b="0"/>
              <a:t> </a:t>
            </a:r>
            <a:r>
              <a:rPr lang="et-EE" b="0" err="1"/>
              <a:t>yield</a:t>
            </a:r>
            <a:endParaRPr lang="et-EE" b="0"/>
          </a:p>
          <a:p>
            <a:r>
              <a:rPr lang="en-GB" b="0"/>
              <a:t>How is this obtained?</a:t>
            </a:r>
          </a:p>
          <a:p>
            <a:r>
              <a:rPr lang="en-GB" b="0"/>
              <a:t>Solar insolation (annual global horizontal irradiance, adjusted for tilt, location, and weather).</a:t>
            </a:r>
          </a:p>
          <a:p>
            <a:r>
              <a:rPr lang="en-GB" b="0"/>
              <a:t>PV system efficiency and performance ratio (losses due to inverter, wiring, temperature, etc.).</a:t>
            </a:r>
          </a:p>
          <a:p>
            <a:r>
              <a:rPr lang="en-GB" b="0"/>
              <a:t>For Estonia or similar northern climates, that works out to about 800 kWh per installed </a:t>
            </a:r>
            <a:r>
              <a:rPr lang="en-GB" b="0" err="1"/>
              <a:t>kWp</a:t>
            </a:r>
            <a:r>
              <a:rPr lang="en-GB" b="0"/>
              <a:t> per year.</a:t>
            </a:r>
          </a:p>
          <a:p>
            <a:endParaRPr lang="et-EE" b="0"/>
          </a:p>
          <a:p>
            <a:r>
              <a:rPr lang="et-EE" b="0"/>
              <a:t> </a:t>
            </a:r>
            <a:endParaRPr lang="en-GB" b="0"/>
          </a:p>
        </p:txBody>
      </p:sp>
    </p:spTree>
    <p:extLst>
      <p:ext uri="{BB962C8B-B14F-4D97-AF65-F5344CB8AC3E}">
        <p14:creationId xmlns:p14="http://schemas.microsoft.com/office/powerpoint/2010/main" val="373077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E0D04-C01C-D8CD-CF5D-161C5AAD3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5EA6D2-87B7-EEC6-C41B-B4E07B1077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3EA350-B06B-FFE5-68D1-860D62E793CE}"/>
              </a:ext>
            </a:extLst>
          </p:cNvPr>
          <p:cNvSpPr txBox="1"/>
          <p:nvPr/>
        </p:nvSpPr>
        <p:spPr>
          <a:xfrm>
            <a:off x="220133" y="1258563"/>
            <a:ext cx="10494516" cy="401617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n-GB" b="1" dirty="0">
                <a:latin typeface="+mj-lt"/>
                <a:ea typeface="Calibri"/>
                <a:cs typeface="Calibri"/>
              </a:rPr>
              <a:t>STEP by STEP</a:t>
            </a:r>
            <a:endParaRPr lang="et-EE" b="1" dirty="0">
              <a:latin typeface="+mj-lt"/>
              <a:ea typeface="Calibri"/>
              <a:cs typeface="Calibri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 dirty="0"/>
              <a:t>2)</a:t>
            </a:r>
            <a:r>
              <a:rPr lang="en-GB" dirty="0"/>
              <a:t> District heat with biomass (</a:t>
            </a:r>
            <a:r>
              <a:rPr lang="en-GB" b="1" dirty="0"/>
              <a:t>choose Boiler or CHP</a:t>
            </a:r>
            <a:r>
              <a:rPr lang="en-GB" dirty="0"/>
              <a:t>)</a:t>
            </a:r>
            <a:r>
              <a:rPr lang="et-EE" dirty="0"/>
              <a:t>:</a:t>
            </a:r>
            <a:r>
              <a:rPr lang="en-GB" dirty="0"/>
              <a:t> </a:t>
            </a:r>
            <a:r>
              <a:rPr lang="en-GB" b="1" dirty="0"/>
              <a:t>target 200 </a:t>
            </a:r>
            <a:r>
              <a:rPr lang="en-GB" b="1" dirty="0" err="1"/>
              <a:t>GWhth</a:t>
            </a:r>
            <a:r>
              <a:rPr lang="en-GB" b="1" dirty="0"/>
              <a:t>/a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   </a:t>
            </a:r>
            <a:r>
              <a:rPr lang="en-GB" b="1" dirty="0"/>
              <a:t>Boiler path (heat only):</a:t>
            </a:r>
            <a:br>
              <a:rPr lang="en-GB" dirty="0"/>
            </a:br>
            <a:r>
              <a:rPr lang="en-GB" dirty="0"/>
              <a:t>     </a:t>
            </a:r>
            <a:r>
              <a:rPr lang="en-GB" b="1" dirty="0"/>
              <a:t>a)</a:t>
            </a:r>
            <a:r>
              <a:rPr lang="en-GB" dirty="0"/>
              <a:t> Fuel energy: </a:t>
            </a:r>
            <a:endParaRPr lang="et-EE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dirty="0" err="1"/>
              <a:t>E_fuel</a:t>
            </a:r>
            <a:r>
              <a:rPr lang="en-GB" dirty="0"/>
              <a:t> = </a:t>
            </a:r>
            <a:r>
              <a:rPr lang="en-GB" dirty="0" err="1"/>
              <a:t>E_heat</a:t>
            </a:r>
            <a:r>
              <a:rPr lang="et-EE" dirty="0"/>
              <a:t> (</a:t>
            </a:r>
            <a:r>
              <a:rPr lang="et-EE" dirty="0" err="1"/>
              <a:t>GWth</a:t>
            </a:r>
            <a:r>
              <a:rPr lang="et-EE" dirty="0"/>
              <a:t>/a)</a:t>
            </a:r>
            <a:r>
              <a:rPr lang="en-GB" dirty="0"/>
              <a:t> / </a:t>
            </a:r>
            <a:r>
              <a:rPr lang="el-GR" dirty="0"/>
              <a:t>η_</a:t>
            </a:r>
            <a:r>
              <a:rPr lang="en-GB" dirty="0"/>
              <a:t>boiler</a:t>
            </a:r>
            <a:r>
              <a:rPr lang="et-EE" dirty="0"/>
              <a:t>, (</a:t>
            </a:r>
            <a:r>
              <a:rPr lang="et-EE" dirty="0" err="1"/>
              <a:t>convert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kWh)</a:t>
            </a:r>
            <a:endParaRPr lang="et-EE" dirty="0">
              <a:ea typeface="Verdana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     </a:t>
            </a:r>
            <a:r>
              <a:rPr lang="en-GB" b="1" dirty="0"/>
              <a:t>b)</a:t>
            </a:r>
            <a:r>
              <a:rPr lang="en-GB" dirty="0"/>
              <a:t> Biomass mass (t/a):  </a:t>
            </a:r>
            <a:endParaRPr lang="et-EE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mass = </a:t>
            </a:r>
            <a:r>
              <a:rPr lang="et-EE" dirty="0"/>
              <a:t>(</a:t>
            </a:r>
            <a:r>
              <a:rPr lang="en-GB" err="1"/>
              <a:t>E_fuel</a:t>
            </a:r>
            <a:r>
              <a:rPr lang="en-GB" dirty="0"/>
              <a:t> (kWh) / </a:t>
            </a:r>
            <a:r>
              <a:rPr lang="et-EE" dirty="0"/>
              <a:t>LHV</a:t>
            </a:r>
            <a:r>
              <a:rPr lang="en-GB" dirty="0"/>
              <a:t> (kWh/kg)</a:t>
            </a:r>
            <a:r>
              <a:rPr lang="et-EE" dirty="0"/>
              <a:t>)</a:t>
            </a:r>
            <a:r>
              <a:rPr lang="en-GB" dirty="0"/>
              <a:t> / 1,000 (kg/t)</a:t>
            </a:r>
            <a:br>
              <a:rPr lang="en-GB" dirty="0"/>
            </a:br>
            <a:r>
              <a:rPr lang="en-GB" dirty="0"/>
              <a:t>     </a:t>
            </a:r>
            <a:r>
              <a:rPr lang="en-GB" b="1" dirty="0"/>
              <a:t>c) </a:t>
            </a:r>
            <a:r>
              <a:rPr lang="en-GB" dirty="0"/>
              <a:t>Boiler size (</a:t>
            </a:r>
            <a:r>
              <a:rPr lang="en-GB" err="1"/>
              <a:t>kW_th</a:t>
            </a:r>
            <a:r>
              <a:rPr lang="en-GB" dirty="0"/>
              <a:t>):  </a:t>
            </a:r>
            <a:endParaRPr lang="et-EE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from peak/operating hours (use 4,500 h/a).</a:t>
            </a:r>
            <a:endParaRPr lang="et-EE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 dirty="0" err="1"/>
              <a:t>Pth</a:t>
            </a:r>
            <a:r>
              <a:rPr lang="et-EE" dirty="0"/>
              <a:t> = </a:t>
            </a:r>
            <a:r>
              <a:rPr lang="et-EE" dirty="0" err="1"/>
              <a:t>E_heat</a:t>
            </a:r>
            <a:r>
              <a:rPr lang="et-EE" dirty="0"/>
              <a:t> (</a:t>
            </a:r>
            <a:r>
              <a:rPr lang="et-EE" dirty="0" err="1"/>
              <a:t>kWth</a:t>
            </a:r>
            <a:r>
              <a:rPr lang="et-EE" dirty="0"/>
              <a:t>/a)/</a:t>
            </a:r>
            <a:r>
              <a:rPr lang="et-EE" dirty="0" err="1"/>
              <a:t>Operaitng</a:t>
            </a:r>
            <a:r>
              <a:rPr lang="et-EE" dirty="0"/>
              <a:t> </a:t>
            </a:r>
            <a:r>
              <a:rPr lang="et-EE" dirty="0" err="1"/>
              <a:t>hours</a:t>
            </a:r>
            <a:r>
              <a:rPr lang="et-EE" dirty="0"/>
              <a:t> (h)</a:t>
            </a:r>
            <a:br>
              <a:rPr lang="en-GB" dirty="0"/>
            </a:br>
            <a:r>
              <a:rPr lang="en-GB" dirty="0"/>
              <a:t>   </a:t>
            </a:r>
            <a:r>
              <a:rPr lang="en-GB" b="1" dirty="0"/>
              <a:t>CHP path (25% e</a:t>
            </a:r>
            <a:r>
              <a:rPr lang="et-EE" b="1" dirty="0" err="1"/>
              <a:t>lectricity</a:t>
            </a:r>
            <a:r>
              <a:rPr lang="en-GB" b="1" dirty="0"/>
              <a:t> / 55% h</a:t>
            </a:r>
            <a:r>
              <a:rPr lang="et-EE" b="1" dirty="0" err="1"/>
              <a:t>eat</a:t>
            </a:r>
            <a:r>
              <a:rPr lang="en-GB" b="1" dirty="0"/>
              <a:t>):</a:t>
            </a:r>
            <a:br>
              <a:rPr lang="en-GB" dirty="0"/>
            </a:br>
            <a:r>
              <a:rPr lang="en-GB" dirty="0"/>
              <a:t>     </a:t>
            </a:r>
            <a:r>
              <a:rPr lang="en-GB" b="1" dirty="0"/>
              <a:t>a)</a:t>
            </a:r>
            <a:r>
              <a:rPr lang="en-GB" dirty="0"/>
              <a:t> </a:t>
            </a:r>
            <a:r>
              <a:rPr lang="et-EE" dirty="0" err="1"/>
              <a:t>Heat</a:t>
            </a:r>
            <a:r>
              <a:rPr lang="et-EE" dirty="0"/>
              <a:t>: </a:t>
            </a:r>
            <a:r>
              <a:rPr lang="en-GB" dirty="0" err="1"/>
              <a:t>E_h</a:t>
            </a:r>
            <a:r>
              <a:rPr lang="en-GB" dirty="0"/>
              <a:t> =</a:t>
            </a:r>
            <a:r>
              <a:rPr lang="et-EE" dirty="0"/>
              <a:t> 200 =</a:t>
            </a:r>
            <a:r>
              <a:rPr lang="en-GB" dirty="0"/>
              <a:t> </a:t>
            </a:r>
            <a:r>
              <a:rPr lang="et-EE" dirty="0" err="1"/>
              <a:t>Share</a:t>
            </a:r>
            <a:r>
              <a:rPr lang="et-EE" dirty="0"/>
              <a:t> of </a:t>
            </a:r>
            <a:r>
              <a:rPr lang="et-EE" dirty="0" err="1"/>
              <a:t>heat</a:t>
            </a:r>
            <a:r>
              <a:rPr lang="en-GB" dirty="0"/>
              <a:t> × </a:t>
            </a:r>
            <a:r>
              <a:rPr lang="en-GB" dirty="0" err="1"/>
              <a:t>E_fuel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     </a:t>
            </a:r>
            <a:r>
              <a:rPr lang="en-GB" b="1" dirty="0"/>
              <a:t>b)</a:t>
            </a:r>
            <a:r>
              <a:rPr lang="en-GB" dirty="0"/>
              <a:t> Electricity:</a:t>
            </a:r>
            <a:r>
              <a:rPr lang="et-EE" dirty="0"/>
              <a:t> </a:t>
            </a:r>
            <a:r>
              <a:rPr lang="en-GB" dirty="0" err="1"/>
              <a:t>E_e</a:t>
            </a:r>
            <a:r>
              <a:rPr lang="en-GB" dirty="0"/>
              <a:t> = </a:t>
            </a:r>
            <a:r>
              <a:rPr lang="et-EE" dirty="0" err="1"/>
              <a:t>Share</a:t>
            </a:r>
            <a:r>
              <a:rPr lang="et-EE" dirty="0"/>
              <a:t> of </a:t>
            </a:r>
            <a:r>
              <a:rPr lang="et-EE" dirty="0" err="1"/>
              <a:t>electricity</a:t>
            </a:r>
            <a:r>
              <a:rPr lang="en-GB" dirty="0"/>
              <a:t> × </a:t>
            </a:r>
            <a:r>
              <a:rPr lang="en-GB" dirty="0" err="1"/>
              <a:t>E_fuel</a:t>
            </a:r>
            <a:endParaRPr lang="et-EE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 dirty="0"/>
              <a:t>         </a:t>
            </a:r>
            <a:r>
              <a:rPr lang="en-GB" dirty="0" err="1"/>
              <a:t>kW_e</a:t>
            </a:r>
            <a:r>
              <a:rPr lang="en-GB" dirty="0"/>
              <a:t> ≈ </a:t>
            </a:r>
            <a:r>
              <a:rPr lang="en-GB" dirty="0" err="1"/>
              <a:t>E_e</a:t>
            </a:r>
            <a:r>
              <a:rPr lang="en-GB" dirty="0"/>
              <a:t> / 8,000 (h/a)</a:t>
            </a:r>
            <a:r>
              <a:rPr lang="et-EE" dirty="0"/>
              <a:t>, </a:t>
            </a:r>
            <a:r>
              <a:rPr lang="et-EE" dirty="0" err="1"/>
              <a:t>assuming</a:t>
            </a:r>
            <a:r>
              <a:rPr lang="et-EE" dirty="0"/>
              <a:t> </a:t>
            </a:r>
            <a:r>
              <a:rPr lang="et-EE" dirty="0" err="1"/>
              <a:t>operation</a:t>
            </a:r>
            <a:r>
              <a:rPr lang="et-EE" dirty="0"/>
              <a:t> of 8000 </a:t>
            </a:r>
            <a:r>
              <a:rPr lang="et-EE" dirty="0" err="1"/>
              <a:t>hours</a:t>
            </a:r>
            <a:r>
              <a:rPr lang="et-EE" dirty="0"/>
              <a:t> </a:t>
            </a:r>
            <a:r>
              <a:rPr lang="et-EE" dirty="0" err="1"/>
              <a:t>per</a:t>
            </a:r>
            <a:r>
              <a:rPr lang="et-EE" dirty="0"/>
              <a:t> </a:t>
            </a:r>
            <a:r>
              <a:rPr lang="et-EE" dirty="0" err="1"/>
              <a:t>year</a:t>
            </a:r>
            <a:br>
              <a:rPr lang="en-GB" dirty="0"/>
            </a:br>
            <a:r>
              <a:rPr lang="en-GB" dirty="0"/>
              <a:t>     </a:t>
            </a:r>
            <a:r>
              <a:rPr lang="en-GB" b="1" dirty="0"/>
              <a:t>c) </a:t>
            </a:r>
            <a:r>
              <a:rPr lang="en-GB" dirty="0"/>
              <a:t>A biomass CHP needs flue-gas cleanup</a:t>
            </a:r>
            <a:r>
              <a:rPr lang="et-EE" dirty="0"/>
              <a:t>, a</a:t>
            </a:r>
            <a:r>
              <a:rPr lang="en-GB" dirty="0" err="1"/>
              <a:t>sh</a:t>
            </a:r>
            <a:r>
              <a:rPr lang="en-GB" dirty="0"/>
              <a:t> disposal or reuse must be considered.</a:t>
            </a:r>
            <a:r>
              <a:rPr lang="et-EE" dirty="0"/>
              <a:t> </a:t>
            </a:r>
            <a:r>
              <a:rPr lang="en-GB" dirty="0"/>
              <a:t>In cost/LCOE calculations, you can credit the heat (e.g. assume heat is worth 35 €/</a:t>
            </a:r>
            <a:r>
              <a:rPr lang="en-GB" dirty="0" err="1"/>
              <a:t>MWhth</a:t>
            </a:r>
            <a:r>
              <a:rPr lang="en-GB" dirty="0"/>
              <a:t>) to reduce the “effective cost” of electricity.</a:t>
            </a:r>
            <a:endParaRPr lang="en-GB" sz="1400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15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F02A6-75BA-B6DF-8748-7E0642E32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182491E-BEDD-9EB1-101C-81DFA55D5D40}"/>
              </a:ext>
            </a:extLst>
          </p:cNvPr>
          <p:cNvSpPr/>
          <p:nvPr/>
        </p:nvSpPr>
        <p:spPr>
          <a:xfrm>
            <a:off x="93133" y="5604933"/>
            <a:ext cx="7001934" cy="810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D59DFE-BCBA-2059-3180-11F54E7B69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9CCDD4-A8A1-DBC4-F48E-C29E22B4A79D}"/>
              </a:ext>
            </a:extLst>
          </p:cNvPr>
          <p:cNvSpPr txBox="1"/>
          <p:nvPr/>
        </p:nvSpPr>
        <p:spPr>
          <a:xfrm>
            <a:off x="778933" y="1360163"/>
            <a:ext cx="7992534" cy="53877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STEP by STEP</a:t>
            </a:r>
            <a:endParaRPr lang="et-EE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/>
              <a:t>3)</a:t>
            </a:r>
            <a:r>
              <a:rPr lang="en-GB"/>
              <a:t> Simple costs</a:t>
            </a:r>
            <a:r>
              <a:rPr lang="et-EE"/>
              <a:t>,</a:t>
            </a:r>
            <a:r>
              <a:rPr lang="en-GB"/>
              <a:t> Annualized Capex = Capex × CRF.</a:t>
            </a:r>
            <a:br>
              <a:rPr lang="en-GB"/>
            </a:br>
            <a:r>
              <a:rPr lang="en-GB" b="1"/>
              <a:t>   PV: 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Capex = </a:t>
            </a:r>
            <a:r>
              <a:rPr lang="en-GB" err="1"/>
              <a:t>P_dc</a:t>
            </a:r>
            <a:r>
              <a:rPr lang="en-GB"/>
              <a:t>(</a:t>
            </a:r>
            <a:r>
              <a:rPr lang="en-GB" err="1"/>
              <a:t>kWp</a:t>
            </a:r>
            <a:r>
              <a:rPr lang="en-GB"/>
              <a:t>) × 900</a:t>
            </a:r>
            <a:r>
              <a:rPr lang="et-EE"/>
              <a:t> (</a:t>
            </a:r>
            <a:r>
              <a:rPr lang="en-GB"/>
              <a:t>€</a:t>
            </a:r>
            <a:r>
              <a:rPr lang="et-EE"/>
              <a:t>/</a:t>
            </a:r>
            <a:r>
              <a:rPr lang="et-EE" err="1"/>
              <a:t>kWp</a:t>
            </a:r>
            <a:r>
              <a:rPr lang="et-EE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O&amp;M = 1.5% Capex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LCOE_PV ≈ (</a:t>
            </a:r>
            <a:r>
              <a:rPr lang="en-GB" err="1"/>
              <a:t>AnnCapex</a:t>
            </a:r>
            <a:r>
              <a:rPr lang="en-GB"/>
              <a:t> + O&amp;M)/E_PV</a:t>
            </a:r>
            <a:br>
              <a:rPr lang="en-GB"/>
            </a:br>
            <a:r>
              <a:rPr lang="en-GB" b="1"/>
              <a:t>   Wind: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Capex = P_</a:t>
            </a:r>
            <a:r>
              <a:rPr lang="et-EE"/>
              <a:t>w</a:t>
            </a:r>
            <a:r>
              <a:rPr lang="en-GB"/>
              <a:t>(kW) × 1400</a:t>
            </a:r>
            <a:r>
              <a:rPr lang="et-EE"/>
              <a:t> (</a:t>
            </a:r>
            <a:r>
              <a:rPr lang="en-GB"/>
              <a:t>€</a:t>
            </a:r>
            <a:r>
              <a:rPr lang="et-EE"/>
              <a:t>/kW)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O&amp;M = 50000 × #turbines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LCOE_wind</a:t>
            </a:r>
            <a:r>
              <a:rPr lang="en-GB"/>
              <a:t> ≈ (</a:t>
            </a:r>
            <a:r>
              <a:rPr lang="en-GB" err="1"/>
              <a:t>AnnCapex</a:t>
            </a:r>
            <a:r>
              <a:rPr lang="en-GB"/>
              <a:t> + O&amp;M)/</a:t>
            </a:r>
            <a:r>
              <a:rPr lang="en-GB" err="1"/>
              <a:t>E_wind</a:t>
            </a:r>
            <a:br>
              <a:rPr lang="en-GB"/>
            </a:br>
            <a:r>
              <a:rPr lang="en-GB" b="1"/>
              <a:t>   Biomass heat (boiler):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Capex = </a:t>
            </a:r>
            <a:r>
              <a:rPr lang="en-GB" err="1"/>
              <a:t>P_th</a:t>
            </a:r>
            <a:r>
              <a:rPr lang="et-EE"/>
              <a:t> (</a:t>
            </a:r>
            <a:r>
              <a:rPr lang="et-EE" err="1"/>
              <a:t>kWth</a:t>
            </a:r>
            <a:r>
              <a:rPr lang="et-EE"/>
              <a:t>)</a:t>
            </a:r>
            <a:r>
              <a:rPr lang="en-GB"/>
              <a:t> × 500</a:t>
            </a:r>
            <a:r>
              <a:rPr lang="et-EE"/>
              <a:t> (</a:t>
            </a:r>
            <a:r>
              <a:rPr lang="en-GB"/>
              <a:t>€</a:t>
            </a:r>
            <a:r>
              <a:rPr lang="et-EE"/>
              <a:t>/</a:t>
            </a:r>
            <a:r>
              <a:rPr lang="et-EE" err="1"/>
              <a:t>kWth</a:t>
            </a:r>
            <a:r>
              <a:rPr lang="et-EE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O&amp;M = 4% Capex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Fuel = </a:t>
            </a:r>
            <a:r>
              <a:rPr lang="en-GB" err="1"/>
              <a:t>E_fuel</a:t>
            </a:r>
            <a:r>
              <a:rPr lang="en-GB"/>
              <a:t>(MWh) × 25</a:t>
            </a:r>
            <a:r>
              <a:rPr lang="et-EE"/>
              <a:t> </a:t>
            </a:r>
            <a:r>
              <a:rPr lang="en-GB"/>
              <a:t>€/MWh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Cost_heat</a:t>
            </a:r>
            <a:r>
              <a:rPr lang="en-GB"/>
              <a:t> ≈ (</a:t>
            </a:r>
            <a:r>
              <a:rPr lang="en-GB" err="1"/>
              <a:t>AnnCapex</a:t>
            </a:r>
            <a:r>
              <a:rPr lang="en-GB"/>
              <a:t> + O&amp;M + Fuel)/</a:t>
            </a:r>
            <a:r>
              <a:rPr lang="en-GB" err="1"/>
              <a:t>E_heat</a:t>
            </a:r>
            <a:r>
              <a:rPr lang="en-GB"/>
              <a:t>.</a:t>
            </a:r>
            <a:br>
              <a:rPr lang="en-GB"/>
            </a:br>
            <a:r>
              <a:rPr lang="en-GB" b="1"/>
              <a:t>   Biomass CHP: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Capex = </a:t>
            </a:r>
            <a:r>
              <a:rPr lang="en-GB" err="1"/>
              <a:t>kW_e</a:t>
            </a:r>
            <a:r>
              <a:rPr lang="en-GB"/>
              <a:t> × 2,500</a:t>
            </a:r>
            <a:r>
              <a:rPr lang="et-EE"/>
              <a:t> (</a:t>
            </a:r>
            <a:r>
              <a:rPr lang="en-GB"/>
              <a:t>€</a:t>
            </a:r>
            <a:r>
              <a:rPr lang="et-EE"/>
              <a:t>/</a:t>
            </a:r>
            <a:r>
              <a:rPr lang="et-EE" err="1"/>
              <a:t>kWe</a:t>
            </a:r>
            <a:r>
              <a:rPr lang="et-EE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O&amp;M = 4% Capex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Fuel = as above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err="1"/>
              <a:t>LCOE_e</a:t>
            </a:r>
            <a:r>
              <a:rPr lang="en-GB"/>
              <a:t> with heat credit: ((</a:t>
            </a:r>
            <a:r>
              <a:rPr lang="en-GB" err="1"/>
              <a:t>AnnCapex</a:t>
            </a:r>
            <a:r>
              <a:rPr lang="en-GB"/>
              <a:t> + O&amp;M + Fuel) − </a:t>
            </a:r>
            <a:r>
              <a:rPr lang="et-EE"/>
              <a:t>(</a:t>
            </a:r>
            <a:r>
              <a:rPr lang="en-GB"/>
              <a:t>35 €/</a:t>
            </a:r>
            <a:r>
              <a:rPr lang="en-GB" err="1"/>
              <a:t>MWh_th</a:t>
            </a:r>
            <a:r>
              <a:rPr lang="en-GB"/>
              <a:t> × </a:t>
            </a:r>
            <a:r>
              <a:rPr lang="en-GB" err="1"/>
              <a:t>E_h</a:t>
            </a:r>
            <a:r>
              <a:rPr lang="en-GB"/>
              <a:t>)</a:t>
            </a:r>
            <a:r>
              <a:rPr lang="et-EE"/>
              <a:t>) </a:t>
            </a:r>
            <a:r>
              <a:rPr lang="en-GB"/>
              <a:t>/</a:t>
            </a:r>
            <a:r>
              <a:rPr lang="et-EE"/>
              <a:t>  </a:t>
            </a:r>
            <a:r>
              <a:rPr lang="en-GB" err="1"/>
              <a:t>E_e</a:t>
            </a:r>
            <a:br>
              <a:rPr lang="en-GB"/>
            </a:br>
            <a:br>
              <a:rPr lang="en-GB"/>
            </a:br>
            <a:br>
              <a:rPr lang="en-GB" sz="140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230C93-24D7-0C41-6C89-4DD3526D8262}"/>
              </a:ext>
            </a:extLst>
          </p:cNvPr>
          <p:cNvSpPr txBox="1"/>
          <p:nvPr/>
        </p:nvSpPr>
        <p:spPr>
          <a:xfrm>
            <a:off x="6612467" y="3054637"/>
            <a:ext cx="55795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>
                <a:solidFill>
                  <a:srgbClr val="332B60"/>
                </a:solidFill>
                <a:latin typeface="+mj-lt"/>
              </a:rPr>
              <a:t>LCOE = Levelized Cost of Electricity (€/kWh)</a:t>
            </a:r>
            <a:br>
              <a:rPr lang="en-GB" sz="1400">
                <a:solidFill>
                  <a:srgbClr val="332B60"/>
                </a:solidFill>
                <a:latin typeface="+mj-lt"/>
              </a:rPr>
            </a:br>
            <a:r>
              <a:rPr lang="en-GB" sz="1400">
                <a:solidFill>
                  <a:srgbClr val="332B60"/>
                </a:solidFill>
                <a:latin typeface="+mj-lt"/>
              </a:rPr>
              <a:t>It tells the </a:t>
            </a:r>
            <a:r>
              <a:rPr lang="en-GB" sz="1400" i="1">
                <a:solidFill>
                  <a:srgbClr val="332B60"/>
                </a:solidFill>
                <a:latin typeface="+mj-lt"/>
              </a:rPr>
              <a:t>average cost of producing 1 kWh</a:t>
            </a:r>
            <a:r>
              <a:rPr lang="en-GB" sz="1400">
                <a:solidFill>
                  <a:srgbClr val="332B60"/>
                </a:solidFill>
                <a:latin typeface="+mj-lt"/>
              </a:rPr>
              <a:t> of electricity over the whole lifetime of a plant, </a:t>
            </a:r>
            <a:r>
              <a:rPr lang="en-GB" sz="1400" b="1">
                <a:solidFill>
                  <a:srgbClr val="332B60"/>
                </a:solidFill>
                <a:latin typeface="+mj-lt"/>
              </a:rPr>
              <a:t>including</a:t>
            </a:r>
            <a:r>
              <a:rPr lang="en-GB" sz="1400">
                <a:solidFill>
                  <a:srgbClr val="332B60"/>
                </a:solidFill>
                <a:latin typeface="+mj-lt"/>
              </a:rPr>
              <a:t> investment, maintenance, and fuel.</a:t>
            </a:r>
          </a:p>
        </p:txBody>
      </p:sp>
    </p:spTree>
    <p:extLst>
      <p:ext uri="{BB962C8B-B14F-4D97-AF65-F5344CB8AC3E}">
        <p14:creationId xmlns:p14="http://schemas.microsoft.com/office/powerpoint/2010/main" val="200557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E7ACC-AB83-32ED-0EA5-E0FA0BEF8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65E999-9C1C-78A2-A650-CDA15F0594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3B3CF5-3833-4D64-29F4-B1E076192E57}"/>
              </a:ext>
            </a:extLst>
          </p:cNvPr>
          <p:cNvSpPr txBox="1"/>
          <p:nvPr/>
        </p:nvSpPr>
        <p:spPr>
          <a:xfrm>
            <a:off x="778932" y="1360163"/>
            <a:ext cx="10933643" cy="36351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n-GB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STEP by STEP</a:t>
            </a:r>
            <a:endParaRPr lang="et-EE" b="1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/>
              <a:t>4)</a:t>
            </a:r>
            <a:r>
              <a:rPr lang="en-GB"/>
              <a:t> CO</a:t>
            </a:r>
            <a:r>
              <a:rPr lang="et-EE"/>
              <a:t>2</a:t>
            </a:r>
            <a:r>
              <a:rPr lang="en-GB"/>
              <a:t> abatement</a:t>
            </a:r>
            <a:r>
              <a:rPr lang="et-EE"/>
              <a:t>. </a:t>
            </a:r>
            <a:r>
              <a:rPr lang="en-GB"/>
              <a:t>calculate </a:t>
            </a:r>
            <a:r>
              <a:rPr lang="en-GB" b="1"/>
              <a:t>how much CO</a:t>
            </a:r>
            <a:r>
              <a:rPr lang="et-EE" b="1"/>
              <a:t>2</a:t>
            </a:r>
            <a:r>
              <a:rPr lang="en-GB" b="1"/>
              <a:t> emissions are avoided (abated)</a:t>
            </a:r>
            <a:r>
              <a:rPr lang="en-GB"/>
              <a:t> if Estonia uses renewables (PV, wind, biomass) </a:t>
            </a:r>
            <a:r>
              <a:rPr lang="en-GB" b="1"/>
              <a:t>instead of fossil baselines</a:t>
            </a:r>
            <a:r>
              <a:rPr lang="en-GB"/>
              <a:t>.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/>
              <a:t>Electricity: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Abated CO</a:t>
            </a:r>
            <a:r>
              <a:rPr lang="et-EE"/>
              <a:t>2_</a:t>
            </a:r>
            <a:r>
              <a:rPr lang="en-GB"/>
              <a:t>e​=(EF</a:t>
            </a:r>
            <a:r>
              <a:rPr lang="et-EE"/>
              <a:t>_</a:t>
            </a:r>
            <a:r>
              <a:rPr lang="en-GB"/>
              <a:t>baseline​−EF</a:t>
            </a:r>
            <a:r>
              <a:rPr lang="et-EE"/>
              <a:t>_</a:t>
            </a:r>
            <a:r>
              <a:rPr lang="en-GB"/>
              <a:t>renewable​)×(E</a:t>
            </a:r>
            <a:r>
              <a:rPr lang="et-EE"/>
              <a:t>_</a:t>
            </a:r>
            <a:r>
              <a:rPr lang="en-GB"/>
              <a:t>PV​+E</a:t>
            </a:r>
            <a:r>
              <a:rPr lang="et-EE"/>
              <a:t>_</a:t>
            </a:r>
            <a:r>
              <a:rPr lang="en-GB"/>
              <a:t>wind​)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PV and wind have ≈ 0 direct CO₂ emission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Abated CO</a:t>
            </a:r>
            <a:r>
              <a:rPr lang="et-EE"/>
              <a:t>2_</a:t>
            </a:r>
            <a:r>
              <a:rPr lang="en-GB"/>
              <a:t>e</a:t>
            </a:r>
            <a:r>
              <a:rPr lang="et-EE"/>
              <a:t> = </a:t>
            </a:r>
            <a:r>
              <a:rPr lang="en-GB"/>
              <a:t>(1.0 − ~0) kg/kWh × (E_PV + </a:t>
            </a:r>
            <a:r>
              <a:rPr lang="en-GB" err="1"/>
              <a:t>E_wind</a:t>
            </a:r>
            <a:r>
              <a:rPr lang="en-GB"/>
              <a:t>) → </a:t>
            </a:r>
            <a:r>
              <a:rPr lang="et-EE" err="1"/>
              <a:t>convert</a:t>
            </a:r>
            <a:r>
              <a:rPr lang="et-EE"/>
              <a:t> </a:t>
            </a:r>
            <a:r>
              <a:rPr lang="et-EE" err="1"/>
              <a:t>to</a:t>
            </a:r>
            <a:r>
              <a:rPr lang="et-EE"/>
              <a:t> M</a:t>
            </a:r>
            <a:r>
              <a:rPr lang="en-GB" err="1"/>
              <a:t>tCO</a:t>
            </a:r>
            <a:r>
              <a:rPr lang="et-EE"/>
              <a:t>2</a:t>
            </a:r>
            <a:r>
              <a:rPr lang="en-GB"/>
              <a:t>/a</a:t>
            </a:r>
            <a:br>
              <a:rPr lang="en-GB"/>
            </a:br>
            <a:r>
              <a:rPr lang="en-GB" b="1"/>
              <a:t> Heat: </a:t>
            </a:r>
            <a:endParaRPr lang="et-EE" b="1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t-EE"/>
              <a:t>Biomass:</a:t>
            </a:r>
            <a:r>
              <a:rPr lang="en-GB"/>
              <a:t>biogenic CO</a:t>
            </a:r>
            <a:r>
              <a:rPr lang="et-EE"/>
              <a:t>2</a:t>
            </a:r>
            <a:r>
              <a:rPr lang="en-GB"/>
              <a:t> = 0 (because trees reabsorb CO₂ during growth).</a:t>
            </a:r>
            <a:r>
              <a:rPr lang="et-EE"/>
              <a:t> </a:t>
            </a:r>
            <a:r>
              <a:rPr lang="en-GB"/>
              <a:t>But: upstream impacts (logging, transport, soil carbon, NOₓ/PM emissions).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Abated CO</a:t>
            </a:r>
            <a:r>
              <a:rPr lang="et-EE"/>
              <a:t>2_</a:t>
            </a:r>
            <a:r>
              <a:rPr lang="en-GB" err="1"/>
              <a:t>th</a:t>
            </a:r>
            <a:r>
              <a:rPr lang="en-GB"/>
              <a:t>​=</a:t>
            </a:r>
            <a:r>
              <a:rPr lang="et-EE"/>
              <a:t> </a:t>
            </a:r>
            <a:r>
              <a:rPr lang="en-GB"/>
              <a:t>(EF</a:t>
            </a:r>
            <a:r>
              <a:rPr lang="et-EE"/>
              <a:t>_</a:t>
            </a:r>
            <a:r>
              <a:rPr lang="en-GB" err="1"/>
              <a:t>gas,th</a:t>
            </a:r>
            <a:r>
              <a:rPr lang="en-GB"/>
              <a:t>​−EF</a:t>
            </a:r>
            <a:r>
              <a:rPr lang="et-EE"/>
              <a:t>_</a:t>
            </a:r>
            <a:r>
              <a:rPr lang="en-GB"/>
              <a:t>biomass​)×E</a:t>
            </a:r>
            <a:r>
              <a:rPr lang="et-EE"/>
              <a:t>_</a:t>
            </a:r>
            <a:r>
              <a:rPr lang="en-GB"/>
              <a:t>heat​</a:t>
            </a:r>
            <a:endParaRPr lang="et-EE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/>
              <a:t>Abated CO</a:t>
            </a:r>
            <a:r>
              <a:rPr lang="et-EE"/>
              <a:t>2_</a:t>
            </a:r>
            <a:r>
              <a:rPr lang="en-GB" err="1"/>
              <a:t>th</a:t>
            </a:r>
            <a:r>
              <a:rPr lang="en-GB"/>
              <a:t>​=</a:t>
            </a:r>
            <a:r>
              <a:rPr lang="et-EE"/>
              <a:t> </a:t>
            </a:r>
            <a:r>
              <a:rPr lang="en-GB"/>
              <a:t>0.20 kg/</a:t>
            </a:r>
            <a:r>
              <a:rPr lang="en-GB" err="1"/>
              <a:t>kWh_th</a:t>
            </a:r>
            <a:r>
              <a:rPr lang="en-GB"/>
              <a:t> × 200 GWh →</a:t>
            </a:r>
            <a:r>
              <a:rPr lang="et-EE"/>
              <a:t> </a:t>
            </a:r>
            <a:r>
              <a:rPr lang="et-EE" err="1"/>
              <a:t>convert</a:t>
            </a:r>
            <a:r>
              <a:rPr lang="et-EE"/>
              <a:t> </a:t>
            </a:r>
            <a:r>
              <a:rPr lang="et-EE" err="1"/>
              <a:t>to</a:t>
            </a:r>
            <a:r>
              <a:rPr lang="en-GB"/>
              <a:t> </a:t>
            </a:r>
            <a:r>
              <a:rPr lang="et-EE"/>
              <a:t>M</a:t>
            </a:r>
            <a:r>
              <a:rPr lang="en-GB" err="1"/>
              <a:t>tCO</a:t>
            </a:r>
            <a:r>
              <a:rPr lang="et-EE"/>
              <a:t>2</a:t>
            </a:r>
            <a:r>
              <a:rPr lang="en-GB"/>
              <a:t>/a </a:t>
            </a:r>
            <a:endParaRPr lang="en-GB" sz="140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111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2AA9A-4ECA-E158-F058-D37D8A240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949ED6-EA7A-7637-A70B-9D8813E02D50}"/>
              </a:ext>
            </a:extLst>
          </p:cNvPr>
          <p:cNvSpPr/>
          <p:nvPr/>
        </p:nvSpPr>
        <p:spPr>
          <a:xfrm>
            <a:off x="313267" y="5613400"/>
            <a:ext cx="3530600" cy="922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21ACFF-1E31-2341-4E09-9B87172CF3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Exercise: </a:t>
            </a:r>
            <a:r>
              <a:rPr lang="et-EE" dirty="0" err="1"/>
              <a:t>Case</a:t>
            </a:r>
            <a:r>
              <a:rPr lang="et-EE" dirty="0"/>
              <a:t> </a:t>
            </a:r>
            <a:r>
              <a:rPr lang="et-EE" dirty="0" err="1"/>
              <a:t>study</a:t>
            </a:r>
            <a:r>
              <a:rPr lang="et-EE" dirty="0"/>
              <a:t> – </a:t>
            </a:r>
            <a:r>
              <a:rPr lang="en-GB" dirty="0"/>
              <a:t>PV, Wind &amp; Biomass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73F31D-065A-514F-42B5-01DFDBE6AE54}"/>
              </a:ext>
            </a:extLst>
          </p:cNvPr>
          <p:cNvSpPr txBox="1"/>
          <p:nvPr/>
        </p:nvSpPr>
        <p:spPr>
          <a:xfrm>
            <a:off x="778932" y="1360163"/>
            <a:ext cx="10933643" cy="5176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marL="0" marR="0" indent="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2B60"/>
                </a:solidFill>
                <a:highlight>
                  <a:srgbClr val="FFFFFF"/>
                </a:highlight>
                <a:latin typeface="+mn-lt"/>
              </a:defRPr>
            </a:lvl1pPr>
            <a:lvl2pPr marL="742950" indent="-285750" eaLnBrk="1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2pPr>
            <a:lvl3pPr marL="120015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3pPr>
            <a:lvl4pPr marL="1657350" indent="-285750" eaLnBrk="1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4pPr>
            <a:lvl5pPr marL="2057400" marR="0" indent="-285750" defTabSz="91440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5pPr>
            <a:lvl6pPr marL="2514600" marR="0" indent="-28575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6pPr>
            <a:lvl7pPr marL="29718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  <a:latin typeface="+mn-lt"/>
              </a:defRPr>
            </a:lvl7pPr>
            <a:lvl8pPr marL="3429000" marR="0" indent="-22860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latin typeface="+mn-lt"/>
              </a:defRPr>
            </a:lvl8pPr>
            <a:lvl9pPr marR="0" indent="0" fontAlgn="auto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None/>
              <a:tabLst/>
              <a:defRPr sz="1800">
                <a:latin typeface="+mn-lt"/>
              </a:defRPr>
            </a:lvl9pPr>
          </a:lstStyle>
          <a:p>
            <a:r>
              <a:rPr lang="et-EE" b="1" dirty="0"/>
              <a:t>R</a:t>
            </a:r>
            <a:r>
              <a:rPr lang="en-GB" b="1" dirty="0" err="1"/>
              <a:t>eport</a:t>
            </a:r>
            <a:r>
              <a:rPr lang="en-GB" b="1" dirty="0"/>
              <a:t> (max 1 page)</a:t>
            </a:r>
            <a:endParaRPr lang="en-GB" dirty="0"/>
          </a:p>
          <a:p>
            <a:r>
              <a:rPr lang="en-GB" b="1" dirty="0"/>
              <a:t>Mix selection:</a:t>
            </a:r>
            <a:r>
              <a:rPr lang="en-GB" dirty="0"/>
              <a:t> A (60% wind / 40% PV) or B (40% wind / 60% PV)</a:t>
            </a:r>
          </a:p>
          <a:p>
            <a:r>
              <a:rPr lang="en-GB" b="1" dirty="0"/>
              <a:t>Electricity split (GWh/a):</a:t>
            </a:r>
            <a:r>
              <a:rPr lang="en-GB" dirty="0"/>
              <a:t> Wind = … ; PV = …</a:t>
            </a:r>
          </a:p>
          <a:p>
            <a:r>
              <a:rPr lang="en-GB" b="1" dirty="0"/>
              <a:t>PV:</a:t>
            </a:r>
            <a:r>
              <a:rPr lang="en-GB" dirty="0"/>
              <a:t> Capacity … MWp ; Annual energy … GWh/a</a:t>
            </a:r>
          </a:p>
          <a:p>
            <a:r>
              <a:rPr lang="en-GB" b="1" dirty="0"/>
              <a:t>Wind:</a:t>
            </a:r>
            <a:r>
              <a:rPr lang="en-GB" dirty="0"/>
              <a:t> …</a:t>
            </a:r>
            <a:r>
              <a:rPr lang="et-EE" dirty="0"/>
              <a:t> #</a:t>
            </a:r>
            <a:r>
              <a:rPr lang="en-GB" dirty="0"/>
              <a:t> turbines (2 MW each, … MW total) ; Annual energy … GWh/a</a:t>
            </a:r>
          </a:p>
          <a:p>
            <a:r>
              <a:rPr lang="en-GB" b="1" dirty="0"/>
              <a:t>Biomass (Boiler/CHP):</a:t>
            </a:r>
            <a:br>
              <a:rPr lang="en-GB" dirty="0"/>
            </a:br>
            <a:r>
              <a:rPr lang="en-GB" dirty="0"/>
              <a:t>• Fuel required … t/a</a:t>
            </a:r>
            <a:br>
              <a:rPr lang="en-GB" dirty="0"/>
            </a:br>
            <a:r>
              <a:rPr lang="en-GB" dirty="0"/>
              <a:t>• Plant size … </a:t>
            </a:r>
            <a:r>
              <a:rPr lang="en-GB" dirty="0" err="1"/>
              <a:t>MWth</a:t>
            </a:r>
            <a:r>
              <a:rPr lang="en-GB" dirty="0"/>
              <a:t> / MWe</a:t>
            </a:r>
            <a:br>
              <a:rPr lang="en-GB" dirty="0"/>
            </a:br>
            <a:r>
              <a:rPr lang="en-GB" dirty="0"/>
              <a:t>• Annual output: Heat … </a:t>
            </a:r>
            <a:r>
              <a:rPr lang="en-GB" dirty="0" err="1"/>
              <a:t>GWhth</a:t>
            </a:r>
            <a:r>
              <a:rPr lang="en-GB" dirty="0"/>
              <a:t>/a [Electricity … </a:t>
            </a:r>
            <a:r>
              <a:rPr lang="en-GB" dirty="0" err="1"/>
              <a:t>GWhe</a:t>
            </a:r>
            <a:r>
              <a:rPr lang="en-GB" dirty="0"/>
              <a:t>/a if CHP]</a:t>
            </a:r>
          </a:p>
          <a:p>
            <a:r>
              <a:rPr lang="en-GB" b="1" dirty="0"/>
              <a:t>Costs:</a:t>
            </a:r>
            <a:br>
              <a:rPr lang="en-GB" dirty="0"/>
            </a:br>
            <a:r>
              <a:rPr lang="en-GB" dirty="0"/>
              <a:t>• PV LCOE … €/MWh</a:t>
            </a:r>
            <a:br>
              <a:rPr lang="en-GB" dirty="0"/>
            </a:br>
            <a:r>
              <a:rPr lang="en-GB" dirty="0"/>
              <a:t>• Wind LCOE … €/MWh</a:t>
            </a:r>
            <a:br>
              <a:rPr lang="en-GB" dirty="0"/>
            </a:br>
            <a:r>
              <a:rPr lang="en-GB" dirty="0"/>
              <a:t>• Biomass cost … €/</a:t>
            </a:r>
            <a:r>
              <a:rPr lang="en-GB" dirty="0" err="1"/>
              <a:t>MWhth</a:t>
            </a:r>
            <a:r>
              <a:rPr lang="en-GB" dirty="0"/>
              <a:t> (boiler) / €/MWh (CHP)</a:t>
            </a:r>
            <a:br>
              <a:rPr lang="en-GB" dirty="0"/>
            </a:br>
            <a:r>
              <a:rPr lang="en-GB" dirty="0"/>
              <a:t>• Weighted electricity mix LCOE … €/MWh</a:t>
            </a:r>
          </a:p>
          <a:p>
            <a:r>
              <a:rPr lang="en-GB" b="1" dirty="0"/>
              <a:t>CO₂ abatement:</a:t>
            </a:r>
            <a:br>
              <a:rPr lang="en-GB" dirty="0"/>
            </a:br>
            <a:r>
              <a:rPr lang="en-GB" dirty="0"/>
              <a:t>• Electricity … </a:t>
            </a:r>
            <a:r>
              <a:rPr lang="en-GB" dirty="0" err="1"/>
              <a:t>tCO</a:t>
            </a:r>
            <a:r>
              <a:rPr lang="en-GB" dirty="0"/>
              <a:t>₂/a</a:t>
            </a:r>
            <a:br>
              <a:rPr lang="en-GB" dirty="0"/>
            </a:br>
            <a:r>
              <a:rPr lang="en-GB" dirty="0"/>
              <a:t>• Heat … </a:t>
            </a:r>
            <a:r>
              <a:rPr lang="en-GB" dirty="0" err="1"/>
              <a:t>tCO</a:t>
            </a:r>
            <a:r>
              <a:rPr lang="en-GB" dirty="0"/>
              <a:t>₂/a</a:t>
            </a:r>
            <a:br>
              <a:rPr lang="en-GB" dirty="0"/>
            </a:br>
            <a:r>
              <a:rPr lang="en-GB" dirty="0"/>
              <a:t>• Total … </a:t>
            </a:r>
            <a:r>
              <a:rPr lang="en-GB" dirty="0" err="1"/>
              <a:t>tCO</a:t>
            </a:r>
            <a:r>
              <a:rPr lang="en-GB" dirty="0"/>
              <a:t>₂/a</a:t>
            </a:r>
          </a:p>
          <a:p>
            <a:r>
              <a:rPr lang="en-GB" b="1" dirty="0"/>
              <a:t>Barriers (</a:t>
            </a:r>
            <a:r>
              <a:rPr lang="et-EE" b="1" dirty="0" err="1"/>
              <a:t>your</a:t>
            </a:r>
            <a:r>
              <a:rPr lang="et-EE" b="1" dirty="0"/>
              <a:t> </a:t>
            </a:r>
            <a:r>
              <a:rPr lang="et-EE" b="1" dirty="0" err="1"/>
              <a:t>country</a:t>
            </a:r>
            <a:r>
              <a:rPr lang="en-GB" b="1" dirty="0"/>
              <a:t>):</a:t>
            </a:r>
            <a:endParaRPr lang="en-GB" dirty="0"/>
          </a:p>
          <a:p>
            <a:r>
              <a:rPr lang="en-GB" b="1" dirty="0"/>
              <a:t>Opportunities (</a:t>
            </a:r>
            <a:r>
              <a:rPr lang="et-EE" b="1" dirty="0" err="1"/>
              <a:t>your</a:t>
            </a:r>
            <a:r>
              <a:rPr lang="et-EE" b="1" dirty="0"/>
              <a:t> </a:t>
            </a:r>
            <a:r>
              <a:rPr lang="et-EE" b="1" dirty="0" err="1"/>
              <a:t>country</a:t>
            </a:r>
            <a:r>
              <a:rPr lang="en-GB" b="1" dirty="0"/>
              <a:t>):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43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TalTech">
      <a:dk1>
        <a:srgbClr val="000000"/>
      </a:dk1>
      <a:lt1>
        <a:srgbClr val="FFFFFF"/>
      </a:lt1>
      <a:dk2>
        <a:srgbClr val="332B60"/>
      </a:dk2>
      <a:lt2>
        <a:srgbClr val="DADAE4"/>
      </a:lt2>
      <a:accent1>
        <a:srgbClr val="E4067E"/>
      </a:accent1>
      <a:accent2>
        <a:srgbClr val="9396B0"/>
      </a:accent2>
      <a:accent3>
        <a:srgbClr val="AB1352"/>
      </a:accent3>
      <a:accent4>
        <a:srgbClr val="4FBFD3"/>
      </a:accent4>
      <a:accent5>
        <a:srgbClr val="332B60"/>
      </a:accent5>
      <a:accent6>
        <a:srgbClr val="DADAE4"/>
      </a:accent6>
      <a:hlink>
        <a:srgbClr val="AB1352"/>
      </a:hlink>
      <a:folHlink>
        <a:srgbClr val="AB1352"/>
      </a:folHlink>
    </a:clrScheme>
    <a:fontScheme name="TTÜ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alTech_short_16-9_ENG" id="{6DE8CD3B-A123-4858-A819-F428182F9136}" vid="{A457244D-9E7A-4580-9B43-A0B0A08165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6BE34EF795964EBEBB5762129ED0A1" ma:contentTypeVersion="8" ma:contentTypeDescription="Create a new document." ma:contentTypeScope="" ma:versionID="a7e60c68f4c78b9f86e2349ee639d2a8">
  <xsd:schema xmlns:xsd="http://www.w3.org/2001/XMLSchema" xmlns:xs="http://www.w3.org/2001/XMLSchema" xmlns:p="http://schemas.microsoft.com/office/2006/metadata/properties" xmlns:ns2="d0057469-f739-4523-a9ef-4df6a86f0f01" targetNamespace="http://schemas.microsoft.com/office/2006/metadata/properties" ma:root="true" ma:fieldsID="4a1966d65b754570a36a67250d7a3981" ns2:_="">
    <xsd:import namespace="d0057469-f739-4523-a9ef-4df6a86f0f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57469-f739-4523-a9ef-4df6a86f0f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0EE7B6-4895-439D-99D8-91AA8612DD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7B8480-0420-42E4-B249-F608437D2A6B}">
  <ds:schemaRefs>
    <ds:schemaRef ds:uri="273249e9-e49d-415e-a246-1ef8a442f640"/>
    <ds:schemaRef ds:uri="65c9b8ad-d3d8-4e64-b94c-ab56992dd1b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2155755-A218-432E-9AF1-D8FC133BBC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57469-f739-4523-a9ef-4df6a86f0f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TalTech_short_16-9_ENG</Template>
  <TotalTime>1</TotalTime>
  <Words>1759</Words>
  <Application>Microsoft Office PowerPoint</Application>
  <PresentationFormat>Widescreen</PresentationFormat>
  <Paragraphs>126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Verdana</vt:lpstr>
      <vt:lpstr>Wingdings</vt:lpstr>
      <vt:lpstr>Office'i kujundus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Fanfan Xu</dc:creator>
  <cp:lastModifiedBy>Alejandro Lyons Cerón</cp:lastModifiedBy>
  <cp:revision>9</cp:revision>
  <dcterms:created xsi:type="dcterms:W3CDTF">2024-09-10T17:29:57Z</dcterms:created>
  <dcterms:modified xsi:type="dcterms:W3CDTF">2026-05-18T06:44:50Z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9643374</vt:lpwstr>
  </property>
  <property fmtid="{D5CDD505-2E9C-101B-9397-08002B2CF9AE}" pid="3" name="NXPowerLiteSettings">
    <vt:lpwstr>C780073804F000</vt:lpwstr>
  </property>
  <property fmtid="{D5CDD505-2E9C-101B-9397-08002B2CF9AE}" pid="4" name="NXPowerLiteVersion">
    <vt:lpwstr>D8.0.4</vt:lpwstr>
  </property>
  <property fmtid="{D5CDD505-2E9C-101B-9397-08002B2CF9AE}" pid="5" name="ContentTypeId">
    <vt:lpwstr>0x010100DA6BE34EF795964EBEBB5762129ED0A1</vt:lpwstr>
  </property>
  <property fmtid="{D5CDD505-2E9C-101B-9397-08002B2CF9AE}" pid="6" name="MediaServiceImageTags">
    <vt:lpwstr/>
  </property>
</Properties>
</file>