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62"/>
  </p:notesMasterIdLst>
  <p:sldIdLst>
    <p:sldId id="256" r:id="rId2"/>
    <p:sldId id="257" r:id="rId3"/>
    <p:sldId id="259" r:id="rId4"/>
    <p:sldId id="260" r:id="rId5"/>
    <p:sldId id="261" r:id="rId6"/>
    <p:sldId id="279" r:id="rId7"/>
    <p:sldId id="262" r:id="rId8"/>
    <p:sldId id="281" r:id="rId9"/>
    <p:sldId id="283" r:id="rId10"/>
    <p:sldId id="284" r:id="rId11"/>
    <p:sldId id="282" r:id="rId12"/>
    <p:sldId id="285" r:id="rId13"/>
    <p:sldId id="286" r:id="rId14"/>
    <p:sldId id="263" r:id="rId15"/>
    <p:sldId id="264" r:id="rId16"/>
    <p:sldId id="267" r:id="rId17"/>
    <p:sldId id="266" r:id="rId18"/>
    <p:sldId id="268" r:id="rId19"/>
    <p:sldId id="269" r:id="rId20"/>
    <p:sldId id="270" r:id="rId21"/>
    <p:sldId id="271" r:id="rId22"/>
    <p:sldId id="272" r:id="rId23"/>
    <p:sldId id="273" r:id="rId24"/>
    <p:sldId id="274" r:id="rId25"/>
    <p:sldId id="275" r:id="rId26"/>
    <p:sldId id="276" r:id="rId27"/>
    <p:sldId id="277" r:id="rId28"/>
    <p:sldId id="278" r:id="rId29"/>
    <p:sldId id="287" r:id="rId30"/>
    <p:sldId id="288" r:id="rId31"/>
    <p:sldId id="289" r:id="rId32"/>
    <p:sldId id="290" r:id="rId33"/>
    <p:sldId id="299" r:id="rId34"/>
    <p:sldId id="294" r:id="rId35"/>
    <p:sldId id="293" r:id="rId36"/>
    <p:sldId id="295" r:id="rId37"/>
    <p:sldId id="296" r:id="rId38"/>
    <p:sldId id="298" r:id="rId39"/>
    <p:sldId id="297" r:id="rId40"/>
    <p:sldId id="302" r:id="rId41"/>
    <p:sldId id="303" r:id="rId42"/>
    <p:sldId id="301" r:id="rId43"/>
    <p:sldId id="305" r:id="rId44"/>
    <p:sldId id="300" r:id="rId45"/>
    <p:sldId id="307" r:id="rId46"/>
    <p:sldId id="304"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949" autoAdjust="0"/>
  </p:normalViewPr>
  <p:slideViewPr>
    <p:cSldViewPr snapToGrid="0">
      <p:cViewPr varScale="1">
        <p:scale>
          <a:sx n="48" d="100"/>
          <a:sy n="48" d="100"/>
        </p:scale>
        <p:origin x="129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0AA53-ABA2-451D-BD03-85862A743E95}" type="datetimeFigureOut">
              <a:rPr lang="pl-PL" smtClean="0"/>
              <a:t>11.09.2025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EAEFC-3686-4C17-825E-68A962395376}" type="slidenum">
              <a:rPr lang="pl-PL" smtClean="0"/>
              <a:t>‹#›</a:t>
            </a:fld>
            <a:endParaRPr lang="pl-PL"/>
          </a:p>
        </p:txBody>
      </p:sp>
    </p:spTree>
    <p:extLst>
      <p:ext uri="{BB962C8B-B14F-4D97-AF65-F5344CB8AC3E}">
        <p14:creationId xmlns:p14="http://schemas.microsoft.com/office/powerpoint/2010/main" val="2034868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1</a:t>
            </a:fld>
            <a:endParaRPr lang="pl-PL"/>
          </a:p>
        </p:txBody>
      </p:sp>
    </p:spTree>
    <p:extLst>
      <p:ext uri="{BB962C8B-B14F-4D97-AF65-F5344CB8AC3E}">
        <p14:creationId xmlns:p14="http://schemas.microsoft.com/office/powerpoint/2010/main" val="3812261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14</a:t>
            </a:fld>
            <a:endParaRPr lang="pl-PL"/>
          </a:p>
        </p:txBody>
      </p:sp>
    </p:spTree>
    <p:extLst>
      <p:ext uri="{BB962C8B-B14F-4D97-AF65-F5344CB8AC3E}">
        <p14:creationId xmlns:p14="http://schemas.microsoft.com/office/powerpoint/2010/main" val="2203896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29</a:t>
            </a:fld>
            <a:endParaRPr lang="pl-PL"/>
          </a:p>
        </p:txBody>
      </p:sp>
    </p:spTree>
    <p:extLst>
      <p:ext uri="{BB962C8B-B14F-4D97-AF65-F5344CB8AC3E}">
        <p14:creationId xmlns:p14="http://schemas.microsoft.com/office/powerpoint/2010/main" val="4084150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30</a:t>
            </a:fld>
            <a:endParaRPr lang="pl-PL"/>
          </a:p>
        </p:txBody>
      </p:sp>
    </p:spTree>
    <p:extLst>
      <p:ext uri="{BB962C8B-B14F-4D97-AF65-F5344CB8AC3E}">
        <p14:creationId xmlns:p14="http://schemas.microsoft.com/office/powerpoint/2010/main" val="2926779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31</a:t>
            </a:fld>
            <a:endParaRPr lang="pl-PL"/>
          </a:p>
        </p:txBody>
      </p:sp>
    </p:spTree>
    <p:extLst>
      <p:ext uri="{BB962C8B-B14F-4D97-AF65-F5344CB8AC3E}">
        <p14:creationId xmlns:p14="http://schemas.microsoft.com/office/powerpoint/2010/main" val="384799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32</a:t>
            </a:fld>
            <a:endParaRPr lang="pl-PL"/>
          </a:p>
        </p:txBody>
      </p:sp>
    </p:spTree>
    <p:extLst>
      <p:ext uri="{BB962C8B-B14F-4D97-AF65-F5344CB8AC3E}">
        <p14:creationId xmlns:p14="http://schemas.microsoft.com/office/powerpoint/2010/main" val="130988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34</a:t>
            </a:fld>
            <a:endParaRPr lang="pl-PL"/>
          </a:p>
        </p:txBody>
      </p:sp>
    </p:spTree>
    <p:extLst>
      <p:ext uri="{BB962C8B-B14F-4D97-AF65-F5344CB8AC3E}">
        <p14:creationId xmlns:p14="http://schemas.microsoft.com/office/powerpoint/2010/main" val="414986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35</a:t>
            </a:fld>
            <a:endParaRPr lang="pl-PL"/>
          </a:p>
        </p:txBody>
      </p:sp>
    </p:spTree>
    <p:extLst>
      <p:ext uri="{BB962C8B-B14F-4D97-AF65-F5344CB8AC3E}">
        <p14:creationId xmlns:p14="http://schemas.microsoft.com/office/powerpoint/2010/main" val="1465455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36</a:t>
            </a:fld>
            <a:endParaRPr lang="pl-PL"/>
          </a:p>
        </p:txBody>
      </p:sp>
    </p:spTree>
    <p:extLst>
      <p:ext uri="{BB962C8B-B14F-4D97-AF65-F5344CB8AC3E}">
        <p14:creationId xmlns:p14="http://schemas.microsoft.com/office/powerpoint/2010/main" val="1685112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37</a:t>
            </a:fld>
            <a:endParaRPr lang="pl-PL"/>
          </a:p>
        </p:txBody>
      </p:sp>
    </p:spTree>
    <p:extLst>
      <p:ext uri="{BB962C8B-B14F-4D97-AF65-F5344CB8AC3E}">
        <p14:creationId xmlns:p14="http://schemas.microsoft.com/office/powerpoint/2010/main" val="3555453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38</a:t>
            </a:fld>
            <a:endParaRPr lang="pl-PL"/>
          </a:p>
        </p:txBody>
      </p:sp>
    </p:spTree>
    <p:extLst>
      <p:ext uri="{BB962C8B-B14F-4D97-AF65-F5344CB8AC3E}">
        <p14:creationId xmlns:p14="http://schemas.microsoft.com/office/powerpoint/2010/main" val="141578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6</a:t>
            </a:fld>
            <a:endParaRPr lang="pl-PL"/>
          </a:p>
        </p:txBody>
      </p:sp>
    </p:spTree>
    <p:extLst>
      <p:ext uri="{BB962C8B-B14F-4D97-AF65-F5344CB8AC3E}">
        <p14:creationId xmlns:p14="http://schemas.microsoft.com/office/powerpoint/2010/main" val="1709028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39</a:t>
            </a:fld>
            <a:endParaRPr lang="pl-PL"/>
          </a:p>
        </p:txBody>
      </p:sp>
    </p:spTree>
    <p:extLst>
      <p:ext uri="{BB962C8B-B14F-4D97-AF65-F5344CB8AC3E}">
        <p14:creationId xmlns:p14="http://schemas.microsoft.com/office/powerpoint/2010/main" val="3685357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40</a:t>
            </a:fld>
            <a:endParaRPr lang="pl-PL"/>
          </a:p>
        </p:txBody>
      </p:sp>
    </p:spTree>
    <p:extLst>
      <p:ext uri="{BB962C8B-B14F-4D97-AF65-F5344CB8AC3E}">
        <p14:creationId xmlns:p14="http://schemas.microsoft.com/office/powerpoint/2010/main" val="3635159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41</a:t>
            </a:fld>
            <a:endParaRPr lang="pl-PL"/>
          </a:p>
        </p:txBody>
      </p:sp>
    </p:spTree>
    <p:extLst>
      <p:ext uri="{BB962C8B-B14F-4D97-AF65-F5344CB8AC3E}">
        <p14:creationId xmlns:p14="http://schemas.microsoft.com/office/powerpoint/2010/main" val="1082405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42</a:t>
            </a:fld>
            <a:endParaRPr lang="pl-PL"/>
          </a:p>
        </p:txBody>
      </p:sp>
    </p:spTree>
    <p:extLst>
      <p:ext uri="{BB962C8B-B14F-4D97-AF65-F5344CB8AC3E}">
        <p14:creationId xmlns:p14="http://schemas.microsoft.com/office/powerpoint/2010/main" val="1486581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43</a:t>
            </a:fld>
            <a:endParaRPr lang="pl-PL"/>
          </a:p>
        </p:txBody>
      </p:sp>
    </p:spTree>
    <p:extLst>
      <p:ext uri="{BB962C8B-B14F-4D97-AF65-F5344CB8AC3E}">
        <p14:creationId xmlns:p14="http://schemas.microsoft.com/office/powerpoint/2010/main" val="3610037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44</a:t>
            </a:fld>
            <a:endParaRPr lang="pl-PL"/>
          </a:p>
        </p:txBody>
      </p:sp>
    </p:spTree>
    <p:extLst>
      <p:ext uri="{BB962C8B-B14F-4D97-AF65-F5344CB8AC3E}">
        <p14:creationId xmlns:p14="http://schemas.microsoft.com/office/powerpoint/2010/main" val="3847353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47</a:t>
            </a:fld>
            <a:endParaRPr lang="pl-PL"/>
          </a:p>
        </p:txBody>
      </p:sp>
    </p:spTree>
    <p:extLst>
      <p:ext uri="{BB962C8B-B14F-4D97-AF65-F5344CB8AC3E}">
        <p14:creationId xmlns:p14="http://schemas.microsoft.com/office/powerpoint/2010/main" val="3053066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48</a:t>
            </a:fld>
            <a:endParaRPr lang="pl-PL"/>
          </a:p>
        </p:txBody>
      </p:sp>
    </p:spTree>
    <p:extLst>
      <p:ext uri="{BB962C8B-B14F-4D97-AF65-F5344CB8AC3E}">
        <p14:creationId xmlns:p14="http://schemas.microsoft.com/office/powerpoint/2010/main" val="99715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49</a:t>
            </a:fld>
            <a:endParaRPr lang="pl-PL"/>
          </a:p>
        </p:txBody>
      </p:sp>
    </p:spTree>
    <p:extLst>
      <p:ext uri="{BB962C8B-B14F-4D97-AF65-F5344CB8AC3E}">
        <p14:creationId xmlns:p14="http://schemas.microsoft.com/office/powerpoint/2010/main" val="2868155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50</a:t>
            </a:fld>
            <a:endParaRPr lang="pl-PL"/>
          </a:p>
        </p:txBody>
      </p:sp>
    </p:spTree>
    <p:extLst>
      <p:ext uri="{BB962C8B-B14F-4D97-AF65-F5344CB8AC3E}">
        <p14:creationId xmlns:p14="http://schemas.microsoft.com/office/powerpoint/2010/main" val="4120984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7</a:t>
            </a:fld>
            <a:endParaRPr lang="pl-PL"/>
          </a:p>
        </p:txBody>
      </p:sp>
    </p:spTree>
    <p:extLst>
      <p:ext uri="{BB962C8B-B14F-4D97-AF65-F5344CB8AC3E}">
        <p14:creationId xmlns:p14="http://schemas.microsoft.com/office/powerpoint/2010/main" val="1236003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51</a:t>
            </a:fld>
            <a:endParaRPr lang="pl-PL"/>
          </a:p>
        </p:txBody>
      </p:sp>
    </p:spTree>
    <p:extLst>
      <p:ext uri="{BB962C8B-B14F-4D97-AF65-F5344CB8AC3E}">
        <p14:creationId xmlns:p14="http://schemas.microsoft.com/office/powerpoint/2010/main" val="274118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52</a:t>
            </a:fld>
            <a:endParaRPr lang="pl-PL"/>
          </a:p>
        </p:txBody>
      </p:sp>
    </p:spTree>
    <p:extLst>
      <p:ext uri="{BB962C8B-B14F-4D97-AF65-F5344CB8AC3E}">
        <p14:creationId xmlns:p14="http://schemas.microsoft.com/office/powerpoint/2010/main" val="3412319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53</a:t>
            </a:fld>
            <a:endParaRPr lang="pl-PL"/>
          </a:p>
        </p:txBody>
      </p:sp>
    </p:spTree>
    <p:extLst>
      <p:ext uri="{BB962C8B-B14F-4D97-AF65-F5344CB8AC3E}">
        <p14:creationId xmlns:p14="http://schemas.microsoft.com/office/powerpoint/2010/main" val="3983645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54</a:t>
            </a:fld>
            <a:endParaRPr lang="pl-PL"/>
          </a:p>
        </p:txBody>
      </p:sp>
    </p:spTree>
    <p:extLst>
      <p:ext uri="{BB962C8B-B14F-4D97-AF65-F5344CB8AC3E}">
        <p14:creationId xmlns:p14="http://schemas.microsoft.com/office/powerpoint/2010/main" val="853669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55</a:t>
            </a:fld>
            <a:endParaRPr lang="pl-PL"/>
          </a:p>
        </p:txBody>
      </p:sp>
    </p:spTree>
    <p:extLst>
      <p:ext uri="{BB962C8B-B14F-4D97-AF65-F5344CB8AC3E}">
        <p14:creationId xmlns:p14="http://schemas.microsoft.com/office/powerpoint/2010/main" val="1098495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56</a:t>
            </a:fld>
            <a:endParaRPr lang="pl-PL"/>
          </a:p>
        </p:txBody>
      </p:sp>
    </p:spTree>
    <p:extLst>
      <p:ext uri="{BB962C8B-B14F-4D97-AF65-F5344CB8AC3E}">
        <p14:creationId xmlns:p14="http://schemas.microsoft.com/office/powerpoint/2010/main" val="946983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57</a:t>
            </a:fld>
            <a:endParaRPr lang="pl-PL"/>
          </a:p>
        </p:txBody>
      </p:sp>
    </p:spTree>
    <p:extLst>
      <p:ext uri="{BB962C8B-B14F-4D97-AF65-F5344CB8AC3E}">
        <p14:creationId xmlns:p14="http://schemas.microsoft.com/office/powerpoint/2010/main" val="642706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58</a:t>
            </a:fld>
            <a:endParaRPr lang="pl-PL"/>
          </a:p>
        </p:txBody>
      </p:sp>
    </p:spTree>
    <p:extLst>
      <p:ext uri="{BB962C8B-B14F-4D97-AF65-F5344CB8AC3E}">
        <p14:creationId xmlns:p14="http://schemas.microsoft.com/office/powerpoint/2010/main" val="469581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59</a:t>
            </a:fld>
            <a:endParaRPr lang="pl-PL"/>
          </a:p>
        </p:txBody>
      </p:sp>
    </p:spTree>
    <p:extLst>
      <p:ext uri="{BB962C8B-B14F-4D97-AF65-F5344CB8AC3E}">
        <p14:creationId xmlns:p14="http://schemas.microsoft.com/office/powerpoint/2010/main" val="643582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smtClean="0"/>
              <a:t>Economic</a:t>
            </a:r>
            <a:r>
              <a:rPr lang="pl-PL" dirty="0" smtClean="0"/>
              <a:t> </a:t>
            </a:r>
            <a:r>
              <a:rPr lang="pl-PL" dirty="0" err="1" smtClean="0"/>
              <a:t>Pressures</a:t>
            </a:r>
            <a:r>
              <a:rPr lang="pl-PL" dirty="0" smtClean="0"/>
              <a:t> &amp; </a:t>
            </a:r>
            <a:r>
              <a:rPr lang="pl-PL" dirty="0" err="1" smtClean="0"/>
              <a:t>Affordability</a:t>
            </a:r>
            <a:endParaRPr lang="pl-PL" dirty="0"/>
          </a:p>
        </p:txBody>
      </p:sp>
      <p:sp>
        <p:nvSpPr>
          <p:cNvPr id="4" name="Symbol zastępczy numeru slajdu 3"/>
          <p:cNvSpPr>
            <a:spLocks noGrp="1"/>
          </p:cNvSpPr>
          <p:nvPr>
            <p:ph type="sldNum" sz="quarter" idx="10"/>
          </p:nvPr>
        </p:nvSpPr>
        <p:spPr/>
        <p:txBody>
          <a:bodyPr/>
          <a:lstStyle/>
          <a:p>
            <a:fld id="{22000812-B1A5-403B-B521-CD6FD9ED421C}" type="slidenum">
              <a:rPr lang="pl-PL" smtClean="0"/>
              <a:t>60</a:t>
            </a:fld>
            <a:endParaRPr lang="pl-PL"/>
          </a:p>
        </p:txBody>
      </p:sp>
    </p:spTree>
    <p:extLst>
      <p:ext uri="{BB962C8B-B14F-4D97-AF65-F5344CB8AC3E}">
        <p14:creationId xmlns:p14="http://schemas.microsoft.com/office/powerpoint/2010/main" val="4266713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8</a:t>
            </a:fld>
            <a:endParaRPr lang="pl-PL"/>
          </a:p>
        </p:txBody>
      </p:sp>
    </p:spTree>
    <p:extLst>
      <p:ext uri="{BB962C8B-B14F-4D97-AF65-F5344CB8AC3E}">
        <p14:creationId xmlns:p14="http://schemas.microsoft.com/office/powerpoint/2010/main" val="166693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9</a:t>
            </a:fld>
            <a:endParaRPr lang="pl-PL"/>
          </a:p>
        </p:txBody>
      </p:sp>
    </p:spTree>
    <p:extLst>
      <p:ext uri="{BB962C8B-B14F-4D97-AF65-F5344CB8AC3E}">
        <p14:creationId xmlns:p14="http://schemas.microsoft.com/office/powerpoint/2010/main" val="2199531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10</a:t>
            </a:fld>
            <a:endParaRPr lang="pl-PL"/>
          </a:p>
        </p:txBody>
      </p:sp>
    </p:spTree>
    <p:extLst>
      <p:ext uri="{BB962C8B-B14F-4D97-AF65-F5344CB8AC3E}">
        <p14:creationId xmlns:p14="http://schemas.microsoft.com/office/powerpoint/2010/main" val="1922483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11</a:t>
            </a:fld>
            <a:endParaRPr lang="pl-PL"/>
          </a:p>
        </p:txBody>
      </p:sp>
    </p:spTree>
    <p:extLst>
      <p:ext uri="{BB962C8B-B14F-4D97-AF65-F5344CB8AC3E}">
        <p14:creationId xmlns:p14="http://schemas.microsoft.com/office/powerpoint/2010/main" val="2175534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12</a:t>
            </a:fld>
            <a:endParaRPr lang="pl-PL"/>
          </a:p>
        </p:txBody>
      </p:sp>
    </p:spTree>
    <p:extLst>
      <p:ext uri="{BB962C8B-B14F-4D97-AF65-F5344CB8AC3E}">
        <p14:creationId xmlns:p14="http://schemas.microsoft.com/office/powerpoint/2010/main" val="3355922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A9EAEFC-3686-4C17-825E-68A962395376}" type="slidenum">
              <a:rPr lang="pl-PL" smtClean="0"/>
              <a:t>13</a:t>
            </a:fld>
            <a:endParaRPr lang="pl-PL"/>
          </a:p>
        </p:txBody>
      </p:sp>
    </p:spTree>
    <p:extLst>
      <p:ext uri="{BB962C8B-B14F-4D97-AF65-F5344CB8AC3E}">
        <p14:creationId xmlns:p14="http://schemas.microsoft.com/office/powerpoint/2010/main" val="103832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pl-PL" smtClean="0"/>
              <a:t>Kliknij, aby edytować styl</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smtClean="0"/>
              <a:t>Kliknij, aby edytować styl</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smtClean="0"/>
              <a:t>Kliknij, aby edytować styl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pl-PL" smtClean="0"/>
              <a:t>Kliknij, aby edytować styl</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8" name="Date Placeholder 7"/>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8" name="Date Placeholder 7"/>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9/11/2025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0" y="0"/>
            <a:ext cx="12192000" cy="1298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ctrTitle"/>
          </p:nvPr>
        </p:nvSpPr>
        <p:spPr>
          <a:xfrm>
            <a:off x="1069848" y="1298448"/>
            <a:ext cx="7315200" cy="3074769"/>
          </a:xfrm>
        </p:spPr>
        <p:txBody>
          <a:bodyPr>
            <a:normAutofit/>
          </a:bodyPr>
          <a:lstStyle/>
          <a:p>
            <a:pPr algn="ctr"/>
            <a:r>
              <a:rPr lang="en-GB" sz="4400" dirty="0">
                <a:latin typeface="Calibri" panose="020F0502020204030204" pitchFamily="34" charset="0"/>
                <a:cs typeface="Calibri" panose="020F0502020204030204" pitchFamily="34" charset="0"/>
              </a:rPr>
              <a:t>Smart Mobility Technologies </a:t>
            </a:r>
            <a:r>
              <a:rPr lang="pl-PL" sz="4400" dirty="0" smtClean="0">
                <a:latin typeface="Calibri" panose="020F0502020204030204" pitchFamily="34" charset="0"/>
                <a:cs typeface="Calibri" panose="020F0502020204030204" pitchFamily="34" charset="0"/>
              </a:rPr>
              <a:t/>
            </a:r>
            <a:br>
              <a:rPr lang="pl-PL" sz="4400" dirty="0" smtClean="0">
                <a:latin typeface="Calibri" panose="020F0502020204030204" pitchFamily="34" charset="0"/>
                <a:cs typeface="Calibri" panose="020F0502020204030204" pitchFamily="34" charset="0"/>
              </a:rPr>
            </a:br>
            <a:r>
              <a:rPr lang="en-GB" sz="4400" dirty="0" smtClean="0">
                <a:latin typeface="Calibri" panose="020F0502020204030204" pitchFamily="34" charset="0"/>
                <a:cs typeface="Calibri" panose="020F0502020204030204" pitchFamily="34" charset="0"/>
              </a:rPr>
              <a:t>&amp; </a:t>
            </a:r>
            <a:r>
              <a:rPr lang="en-GB" sz="4400" dirty="0">
                <a:latin typeface="Calibri" panose="020F0502020204030204" pitchFamily="34" charset="0"/>
                <a:cs typeface="Calibri" panose="020F0502020204030204" pitchFamily="34" charset="0"/>
              </a:rPr>
              <a:t>Low-Cost Digital Innovations</a:t>
            </a:r>
            <a:endParaRPr lang="pl-PL" sz="4400" dirty="0">
              <a:latin typeface="Calibri" panose="020F0502020204030204" pitchFamily="34" charset="0"/>
              <a:cs typeface="Calibri" panose="020F0502020204030204" pitchFamily="34" charset="0"/>
            </a:endParaRPr>
          </a:p>
        </p:txBody>
      </p:sp>
      <p:sp>
        <p:nvSpPr>
          <p:cNvPr id="3" name="Podtytuł 2"/>
          <p:cNvSpPr>
            <a:spLocks noGrp="1"/>
          </p:cNvSpPr>
          <p:nvPr>
            <p:ph type="subTitle" idx="1"/>
          </p:nvPr>
        </p:nvSpPr>
        <p:spPr/>
        <p:txBody>
          <a:bodyPr/>
          <a:lstStyle/>
          <a:p>
            <a:pPr algn="r"/>
            <a:r>
              <a:rPr lang="pl-PL" dirty="0" smtClean="0"/>
              <a:t>Justyna Staszak-Winkler</a:t>
            </a:r>
            <a:endParaRPr lang="pl-PL" dirty="0"/>
          </a:p>
        </p:txBody>
      </p:sp>
      <p:pic>
        <p:nvPicPr>
          <p:cNvPr id="4" name="Picture 2" descr="SQUARES – Sustainability and Quality Assurance for Academic Governance and Redesign Engineering Studies">
            <a:extLst>
              <a:ext uri="{FF2B5EF4-FFF2-40B4-BE49-F238E27FC236}">
                <a16:creationId xmlns:lc="http://schemas.openxmlformats.org/drawingml/2006/lockedCanvas" xmlns:a16="http://schemas.microsoft.com/office/drawing/2014/main" xmlns="" id="{62AE5BEC-2F30-CD72-49FE-F863FD9A2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63" y="380410"/>
            <a:ext cx="1764831" cy="782454"/>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 xmlns:a16="http://schemas.microsoft.com/office/drawing/2014/main" id="{3207F96E-4ED2-5BE3-9233-4BF373C4E320}"/>
              </a:ext>
            </a:extLst>
          </p:cNvPr>
          <p:cNvSpPr txBox="1"/>
          <p:nvPr/>
        </p:nvSpPr>
        <p:spPr>
          <a:xfrm>
            <a:off x="2256487" y="380410"/>
            <a:ext cx="5479991" cy="757130"/>
          </a:xfrm>
          <a:prstGeom prst="rect">
            <a:avLst/>
          </a:prstGeom>
          <a:noFill/>
        </p:spPr>
        <p:txBody>
          <a:bodyPr wrap="square" rtlCol="0">
            <a:spAutoFit/>
          </a:bodyPr>
          <a:lstStyle/>
          <a:p>
            <a:pPr algn="ctr">
              <a:lnSpc>
                <a:spcPct val="120000"/>
              </a:lnSpc>
            </a:pPr>
            <a:r>
              <a:rPr lang="en-US" sz="1800" b="1" i="0" dirty="0">
                <a:effectLst/>
                <a:latin typeface="Calibri" panose="020F0502020204030204" pitchFamily="34" charset="0"/>
                <a:ea typeface="Calibri" panose="020F0502020204030204" pitchFamily="34" charset="0"/>
                <a:cs typeface="Calibri" panose="020F0502020204030204" pitchFamily="34" charset="0"/>
              </a:rPr>
              <a:t>Sustainability and Quality Assurance for Academic Governance and Redesign Engineering Studies</a:t>
            </a:r>
          </a:p>
        </p:txBody>
      </p:sp>
      <p:pic>
        <p:nvPicPr>
          <p:cNvPr id="6" name="Google Shape;86;p1"/>
          <p:cNvPicPr preferRelativeResize="0"/>
          <p:nvPr/>
        </p:nvPicPr>
        <p:blipFill rotWithShape="1">
          <a:blip r:embed="rId4">
            <a:alphaModFix/>
          </a:blip>
          <a:srcRect/>
          <a:stretch/>
        </p:blipFill>
        <p:spPr>
          <a:xfrm>
            <a:off x="323463" y="6178550"/>
            <a:ext cx="2352675" cy="504825"/>
          </a:xfrm>
          <a:prstGeom prst="rect">
            <a:avLst/>
          </a:prstGeom>
          <a:noFill/>
          <a:ln>
            <a:noFill/>
          </a:ln>
        </p:spPr>
      </p:pic>
      <p:pic>
        <p:nvPicPr>
          <p:cNvPr id="7" name="Google Shape;90;p1"/>
          <p:cNvPicPr preferRelativeResize="0"/>
          <p:nvPr/>
        </p:nvPicPr>
        <p:blipFill rotWithShape="1">
          <a:blip r:embed="rId5">
            <a:alphaModFix/>
          </a:blip>
          <a:srcRect/>
          <a:stretch/>
        </p:blipFill>
        <p:spPr>
          <a:xfrm>
            <a:off x="9153525" y="6235700"/>
            <a:ext cx="2924175" cy="447675"/>
          </a:xfrm>
          <a:prstGeom prst="rect">
            <a:avLst/>
          </a:prstGeom>
          <a:noFill/>
          <a:ln>
            <a:noFill/>
          </a:ln>
        </p:spPr>
      </p:pic>
      <p:pic>
        <p:nvPicPr>
          <p:cNvPr id="8" name="Google Shape;91;p1"/>
          <p:cNvPicPr preferRelativeResize="0"/>
          <p:nvPr/>
        </p:nvPicPr>
        <p:blipFill rotWithShape="1">
          <a:blip r:embed="rId6">
            <a:alphaModFix/>
          </a:blip>
          <a:srcRect/>
          <a:stretch/>
        </p:blipFill>
        <p:spPr>
          <a:xfrm>
            <a:off x="7509762" y="6235701"/>
            <a:ext cx="1227411" cy="447674"/>
          </a:xfrm>
          <a:prstGeom prst="rect">
            <a:avLst/>
          </a:prstGeom>
          <a:noFill/>
          <a:ln>
            <a:noFill/>
          </a:ln>
        </p:spPr>
      </p:pic>
      <p:sp>
        <p:nvSpPr>
          <p:cNvPr id="10" name="Prostokąt 9"/>
          <p:cNvSpPr/>
          <p:nvPr/>
        </p:nvSpPr>
        <p:spPr>
          <a:xfrm>
            <a:off x="9267825" y="1307973"/>
            <a:ext cx="2924175" cy="473359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a:off x="9527380" y="3362786"/>
            <a:ext cx="2405063" cy="646331"/>
          </a:xfrm>
          <a:prstGeom prst="rect">
            <a:avLst/>
          </a:prstGeom>
          <a:noFill/>
        </p:spPr>
        <p:txBody>
          <a:bodyPr wrap="square" rtlCol="0">
            <a:spAutoFit/>
          </a:bodyPr>
          <a:lstStyle/>
          <a:p>
            <a:r>
              <a:rPr lang="pl-PL" sz="3600" b="1" dirty="0" smtClean="0">
                <a:solidFill>
                  <a:schemeClr val="bg1"/>
                </a:solidFill>
                <a:latin typeface="Calibri" panose="020F0502020204030204" pitchFamily="34" charset="0"/>
                <a:cs typeface="Calibri" panose="020F0502020204030204" pitchFamily="34" charset="0"/>
              </a:rPr>
              <a:t>MODULE 3</a:t>
            </a:r>
            <a:endParaRPr lang="pl-PL" sz="3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6791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57600" y="768626"/>
            <a:ext cx="8203095" cy="5645426"/>
          </a:xfrm>
        </p:spPr>
        <p:txBody>
          <a:bodyPr/>
          <a:lstStyle/>
          <a:p>
            <a:r>
              <a:rPr lang="en-US" sz="2800" dirty="0" smtClean="0">
                <a:latin typeface="Calibri" panose="020F0502020204030204" pitchFamily="34" charset="0"/>
                <a:cs typeface="Calibri" panose="020F0502020204030204" pitchFamily="34" charset="0"/>
              </a:rPr>
              <a:t>Parking </a:t>
            </a:r>
            <a:r>
              <a:rPr lang="en-US" sz="2800" dirty="0">
                <a:latin typeface="Calibri" panose="020F0502020204030204" pitchFamily="34" charset="0"/>
                <a:cs typeface="Calibri" panose="020F0502020204030204" pitchFamily="34" charset="0"/>
              </a:rPr>
              <a:t>reservation via Park KTM mobile app</a:t>
            </a:r>
          </a:p>
          <a:p>
            <a:r>
              <a:rPr lang="en-US" sz="2800" dirty="0">
                <a:latin typeface="Calibri" panose="020F0502020204030204" pitchFamily="34" charset="0"/>
                <a:cs typeface="Calibri" panose="020F0502020204030204" pitchFamily="34" charset="0"/>
              </a:rPr>
              <a:t>Users select vehicle type (car or motorbike)</a:t>
            </a:r>
          </a:p>
          <a:p>
            <a:r>
              <a:rPr lang="en-US" sz="2800" dirty="0">
                <a:latin typeface="Calibri" panose="020F0502020204030204" pitchFamily="34" charset="0"/>
                <a:cs typeface="Calibri" panose="020F0502020204030204" pitchFamily="34" charset="0"/>
              </a:rPr>
              <a:t>App provides a phone number </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user </a:t>
            </a:r>
            <a:r>
              <a:rPr lang="en-US" sz="2800" dirty="0">
                <a:latin typeface="Calibri" panose="020F0502020204030204" pitchFamily="34" charset="0"/>
                <a:cs typeface="Calibri" panose="020F0502020204030204" pitchFamily="34" charset="0"/>
              </a:rPr>
              <a:t>must call and share license plate number</a:t>
            </a:r>
          </a:p>
          <a:p>
            <a:r>
              <a:rPr lang="en-US" sz="2800" dirty="0">
                <a:latin typeface="Calibri" panose="020F0502020204030204" pitchFamily="34" charset="0"/>
                <a:cs typeface="Calibri" panose="020F0502020204030204" pitchFamily="34" charset="0"/>
              </a:rPr>
              <a:t>On-site staff issue paper tokens</a:t>
            </a:r>
          </a:p>
          <a:p>
            <a:r>
              <a:rPr lang="en-US" sz="2800" dirty="0">
                <a:latin typeface="Calibri" panose="020F0502020204030204" pitchFamily="34" charset="0"/>
                <a:cs typeface="Calibri" panose="020F0502020204030204" pitchFamily="34" charset="0"/>
              </a:rPr>
              <a:t>Payment: cash only</a:t>
            </a:r>
          </a:p>
          <a:p>
            <a:r>
              <a:rPr lang="en-US" sz="2800" dirty="0">
                <a:latin typeface="Calibri" panose="020F0502020204030204" pitchFamily="34" charset="0"/>
                <a:cs typeface="Calibri" panose="020F0502020204030204" pitchFamily="34" charset="0"/>
              </a:rPr>
              <a:t>Real-time availability shown on LED </a:t>
            </a:r>
            <a:r>
              <a:rPr lang="en-US" sz="2800" dirty="0" smtClean="0">
                <a:latin typeface="Calibri" panose="020F0502020204030204" pitchFamily="34" charset="0"/>
                <a:cs typeface="Calibri" panose="020F0502020204030204" pitchFamily="34" charset="0"/>
              </a:rPr>
              <a:t>displays</a:t>
            </a:r>
            <a:endParaRPr lang="en-US" sz="2800" dirty="0">
              <a:latin typeface="Calibri" panose="020F0502020204030204" pitchFamily="34" charset="0"/>
              <a:cs typeface="Calibri" panose="020F0502020204030204" pitchFamily="34" charset="0"/>
            </a:endParaRPr>
          </a:p>
          <a:p>
            <a:endParaRPr lang="pl-PL" dirty="0"/>
          </a:p>
        </p:txBody>
      </p:sp>
      <p:sp>
        <p:nvSpPr>
          <p:cNvPr id="4" name="Tytuł 1"/>
          <p:cNvSpPr txBox="1">
            <a:spLocks/>
          </p:cNvSpPr>
          <p:nvPr/>
        </p:nvSpPr>
        <p:spPr>
          <a:xfrm>
            <a:off x="199910" y="1029622"/>
            <a:ext cx="2947482" cy="46011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b="1" dirty="0" smtClean="0">
                <a:latin typeface="Calibri" panose="020F0502020204030204" pitchFamily="34" charset="0"/>
                <a:cs typeface="Calibri" panose="020F0502020204030204" pitchFamily="34" charset="0"/>
              </a:rPr>
              <a:t>Seeds of smart solutions</a:t>
            </a:r>
            <a:r>
              <a:rPr lang="en-US" dirty="0" smtClean="0">
                <a:latin typeface="Calibri" panose="020F0502020204030204" pitchFamily="34" charset="0"/>
                <a:cs typeface="Calibri" panose="020F0502020204030204" pitchFamily="34" charset="0"/>
              </a:rPr>
              <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 local innovations that can evolve towards</a:t>
            </a:r>
            <a:r>
              <a:rPr lang="pl-PL" dirty="0" smtClean="0">
                <a:latin typeface="Calibri" panose="020F0502020204030204" pitchFamily="34" charset="0"/>
                <a:cs typeface="Calibri" panose="020F0502020204030204" pitchFamily="34" charset="0"/>
              </a:rPr>
              <a:t> smart parking </a:t>
            </a:r>
            <a:r>
              <a:rPr lang="pl-PL" dirty="0" err="1" smtClean="0">
                <a:latin typeface="Calibri" panose="020F0502020204030204" pitchFamily="34" charset="0"/>
                <a:cs typeface="Calibri" panose="020F0502020204030204" pitchFamily="34" charset="0"/>
              </a:rPr>
              <a:t>solutions</a:t>
            </a:r>
            <a:r>
              <a:rPr lang="pl-PL" dirty="0" smtClean="0">
                <a:latin typeface="Calibri" panose="020F0502020204030204" pitchFamily="34" charset="0"/>
                <a:cs typeface="Calibri" panose="020F0502020204030204" pitchFamily="34" charset="0"/>
              </a:rPr>
              <a:t/>
            </a:r>
            <a:br>
              <a:rPr lang="pl-PL" dirty="0" smtClean="0">
                <a:latin typeface="Calibri" panose="020F0502020204030204" pitchFamily="34" charset="0"/>
                <a:cs typeface="Calibri" panose="020F0502020204030204" pitchFamily="34" charset="0"/>
              </a:rPr>
            </a:br>
            <a:endParaRPr lang="pl-PL" dirty="0">
              <a:latin typeface="Calibri" panose="020F0502020204030204" pitchFamily="34" charset="0"/>
              <a:cs typeface="Calibri" panose="020F0502020204030204" pitchFamily="34" charset="0"/>
            </a:endParaRPr>
          </a:p>
        </p:txBody>
      </p:sp>
      <p:sp>
        <p:nvSpPr>
          <p:cNvPr id="5" name="Prostokąt 4"/>
          <p:cNvSpPr/>
          <p:nvPr/>
        </p:nvSpPr>
        <p:spPr>
          <a:xfrm>
            <a:off x="0" y="6006018"/>
            <a:ext cx="3445565" cy="707886"/>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 Smart parking (Nepal -</a:t>
            </a:r>
            <a:r>
              <a:rPr lang="pl-PL" sz="2000" b="1" dirty="0" err="1" smtClean="0">
                <a:latin typeface="Calibri" panose="020F0502020204030204" pitchFamily="34" charset="0"/>
                <a:cs typeface="Calibri" panose="020F0502020204030204" pitchFamily="34" charset="0"/>
              </a:rPr>
              <a:t>Kathmandu</a:t>
            </a:r>
            <a:r>
              <a:rPr lang="pl-PL" sz="2000" b="1" dirty="0" smtClean="0">
                <a:latin typeface="Calibri" panose="020F0502020204030204" pitchFamily="34" charset="0"/>
                <a:cs typeface="Calibri" panose="020F0502020204030204" pitchFamily="34" charset="0"/>
              </a:rPr>
              <a:t>)   </a:t>
            </a:r>
            <a:endParaRPr lang="pl-PL"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328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7721" y="132504"/>
            <a:ext cx="7904921" cy="5269947"/>
          </a:xfrm>
        </p:spPr>
      </p:pic>
      <p:sp>
        <p:nvSpPr>
          <p:cNvPr id="4" name="Tytuł 1"/>
          <p:cNvSpPr txBox="1">
            <a:spLocks noGrp="1"/>
          </p:cNvSpPr>
          <p:nvPr>
            <p:ph type="title"/>
          </p:nvPr>
        </p:nvSpPr>
        <p:spPr>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b="1" dirty="0" smtClean="0"/>
              <a:t>Seeds of smart solutions</a:t>
            </a:r>
            <a:r>
              <a:rPr lang="en-US" dirty="0" smtClean="0"/>
              <a:t/>
            </a:r>
            <a:br>
              <a:rPr lang="en-US" dirty="0" smtClean="0"/>
            </a:br>
            <a:r>
              <a:rPr lang="en-US" dirty="0" smtClean="0"/>
              <a:t>– local innovations that can evolve towards</a:t>
            </a:r>
            <a:r>
              <a:rPr lang="pl-PL" dirty="0" smtClean="0"/>
              <a:t> smart parking </a:t>
            </a:r>
            <a:r>
              <a:rPr lang="pl-PL" dirty="0" err="1" smtClean="0"/>
              <a:t>solutions</a:t>
            </a:r>
            <a:r>
              <a:rPr lang="pl-PL" dirty="0" smtClean="0"/>
              <a:t/>
            </a:r>
            <a:br>
              <a:rPr lang="pl-PL" dirty="0" smtClean="0"/>
            </a:br>
            <a:endParaRPr lang="pl-PL" dirty="0"/>
          </a:p>
        </p:txBody>
      </p:sp>
      <p:sp>
        <p:nvSpPr>
          <p:cNvPr id="5" name="Prostokąt 4"/>
          <p:cNvSpPr/>
          <p:nvPr/>
        </p:nvSpPr>
        <p:spPr>
          <a:xfrm>
            <a:off x="0" y="5725020"/>
            <a:ext cx="3445565" cy="707886"/>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 Smart parking (Nepal -</a:t>
            </a:r>
            <a:r>
              <a:rPr lang="pl-PL" sz="2000" b="1" dirty="0" err="1" smtClean="0">
                <a:latin typeface="Calibri" panose="020F0502020204030204" pitchFamily="34" charset="0"/>
                <a:cs typeface="Calibri" panose="020F0502020204030204" pitchFamily="34" charset="0"/>
              </a:rPr>
              <a:t>Kathmandu</a:t>
            </a:r>
            <a:r>
              <a:rPr lang="pl-PL" sz="2000" b="1" dirty="0" smtClean="0">
                <a:latin typeface="Calibri" panose="020F0502020204030204" pitchFamily="34" charset="0"/>
                <a:cs typeface="Calibri" panose="020F0502020204030204" pitchFamily="34" charset="0"/>
              </a:rPr>
              <a:t>)   </a:t>
            </a:r>
            <a:endParaRPr lang="pl-PL" sz="2000" b="1" dirty="0">
              <a:latin typeface="Calibri" panose="020F0502020204030204" pitchFamily="34" charset="0"/>
              <a:cs typeface="Calibri" panose="020F0502020204030204" pitchFamily="34" charset="0"/>
            </a:endParaRPr>
          </a:p>
        </p:txBody>
      </p:sp>
      <p:sp>
        <p:nvSpPr>
          <p:cNvPr id="7" name="Prostokąt 6"/>
          <p:cNvSpPr/>
          <p:nvPr/>
        </p:nvSpPr>
        <p:spPr>
          <a:xfrm>
            <a:off x="3843129" y="6556504"/>
            <a:ext cx="8123583" cy="246221"/>
          </a:xfrm>
          <a:prstGeom prst="rect">
            <a:avLst/>
          </a:prstGeom>
        </p:spPr>
        <p:txBody>
          <a:bodyPr wrap="square">
            <a:spAutoFit/>
          </a:bodyPr>
          <a:lstStyle/>
          <a:p>
            <a:r>
              <a:rPr lang="pl-PL" sz="1000" dirty="0"/>
              <a:t>https://kathmandupost.com/valley/2019/06/30/kathmandu-residents-appreciate-the-smart-parking-on-new-road-but-complain-of-higher-costs</a:t>
            </a:r>
          </a:p>
        </p:txBody>
      </p:sp>
      <p:sp>
        <p:nvSpPr>
          <p:cNvPr id="8" name="Prostokąt 7"/>
          <p:cNvSpPr/>
          <p:nvPr/>
        </p:nvSpPr>
        <p:spPr>
          <a:xfrm>
            <a:off x="3558208" y="5417243"/>
            <a:ext cx="8408504" cy="1015663"/>
          </a:xfrm>
          <a:prstGeom prst="rect">
            <a:avLst/>
          </a:prstGeom>
        </p:spPr>
        <p:txBody>
          <a:bodyPr wrap="square">
            <a:spAutoFit/>
          </a:bodyPr>
          <a:lstStyle/>
          <a:p>
            <a:r>
              <a:rPr lang="en-US" sz="2000" i="1" dirty="0" smtClean="0">
                <a:latin typeface="Calibri" panose="020F0502020204030204" pitchFamily="34" charset="0"/>
                <a:cs typeface="Calibri" panose="020F0502020204030204" pitchFamily="34" charset="0"/>
              </a:rPr>
              <a:t>“</a:t>
            </a:r>
            <a:r>
              <a:rPr lang="en-US" sz="2000" i="1" dirty="0">
                <a:latin typeface="Calibri" panose="020F0502020204030204" pitchFamily="34" charset="0"/>
                <a:cs typeface="Calibri" panose="020F0502020204030204" pitchFamily="34" charset="0"/>
              </a:rPr>
              <a:t>I appreciate the initiative, but the cost we are paying is too high,” said </a:t>
            </a:r>
            <a:r>
              <a:rPr lang="en-US" sz="2000" i="1" dirty="0" err="1">
                <a:latin typeface="Calibri" panose="020F0502020204030204" pitchFamily="34" charset="0"/>
                <a:cs typeface="Calibri" panose="020F0502020204030204" pitchFamily="34" charset="0"/>
              </a:rPr>
              <a:t>Thapa</a:t>
            </a:r>
            <a:r>
              <a:rPr lang="en-US" sz="2000" i="1" dirty="0">
                <a:latin typeface="Calibri" panose="020F0502020204030204" pitchFamily="34" charset="0"/>
                <a:cs typeface="Calibri" panose="020F0502020204030204" pitchFamily="34" charset="0"/>
              </a:rPr>
              <a:t>, who paid </a:t>
            </a:r>
            <a:r>
              <a:rPr lang="en-US" sz="2000" i="1" dirty="0" err="1">
                <a:latin typeface="Calibri" panose="020F0502020204030204" pitchFamily="34" charset="0"/>
                <a:cs typeface="Calibri" panose="020F0502020204030204" pitchFamily="34" charset="0"/>
              </a:rPr>
              <a:t>Rs</a:t>
            </a:r>
            <a:r>
              <a:rPr lang="en-US" sz="2000" i="1" dirty="0">
                <a:latin typeface="Calibri" panose="020F0502020204030204" pitchFamily="34" charset="0"/>
                <a:cs typeface="Calibri" panose="020F0502020204030204" pitchFamily="34" charset="0"/>
              </a:rPr>
              <a:t> 25 for parking his motorbike for three minutes. “I have to come here five times a day. How can I afford to pay the same amount every time?” </a:t>
            </a:r>
            <a:endParaRPr lang="en-US"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1057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3869267" y="864108"/>
            <a:ext cx="7819149" cy="5120640"/>
          </a:xfrm>
        </p:spPr>
        <p:txBody>
          <a:bodyPr>
            <a:normAutofit/>
          </a:bodyPr>
          <a:lstStyle/>
          <a:p>
            <a:pPr marL="0" indent="0">
              <a:buNone/>
            </a:pPr>
            <a:r>
              <a:rPr lang="pl-PL" sz="2800" b="1" dirty="0" err="1">
                <a:latin typeface="Calibri" panose="020F0502020204030204" pitchFamily="34" charset="0"/>
                <a:cs typeface="Calibri" panose="020F0502020204030204" pitchFamily="34" charset="0"/>
              </a:rPr>
              <a:t>Issues</a:t>
            </a:r>
            <a:r>
              <a:rPr lang="pl-PL" sz="2800" b="1" dirty="0">
                <a:latin typeface="Calibri" panose="020F0502020204030204" pitchFamily="34" charset="0"/>
                <a:cs typeface="Calibri" panose="020F0502020204030204" pitchFamily="34" charset="0"/>
              </a:rPr>
              <a:t> </a:t>
            </a:r>
            <a:r>
              <a:rPr lang="pl-PL" sz="2800" b="1" dirty="0" err="1">
                <a:latin typeface="Calibri" panose="020F0502020204030204" pitchFamily="34" charset="0"/>
                <a:cs typeface="Calibri" panose="020F0502020204030204" pitchFamily="34" charset="0"/>
              </a:rPr>
              <a:t>Identified</a:t>
            </a:r>
            <a:endParaRPr lang="pl-PL" sz="2800" b="1"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High </a:t>
            </a:r>
            <a:r>
              <a:rPr lang="en-US" sz="2800" dirty="0">
                <a:latin typeface="Calibri" panose="020F0502020204030204" pitchFamily="34" charset="0"/>
                <a:cs typeface="Calibri" panose="020F0502020204030204" pitchFamily="34" charset="0"/>
              </a:rPr>
              <a:t>cost: </a:t>
            </a:r>
            <a:r>
              <a:rPr lang="en-US" sz="2800" dirty="0" err="1">
                <a:latin typeface="Calibri" panose="020F0502020204030204" pitchFamily="34" charset="0"/>
                <a:cs typeface="Calibri" panose="020F0502020204030204" pitchFamily="34" charset="0"/>
              </a:rPr>
              <a:t>Rs</a:t>
            </a:r>
            <a:r>
              <a:rPr lang="en-US" sz="2800" dirty="0">
                <a:latin typeface="Calibri" panose="020F0502020204030204" pitchFamily="34" charset="0"/>
                <a:cs typeface="Calibri" panose="020F0502020204030204" pitchFamily="34" charset="0"/>
              </a:rPr>
              <a:t> 25 (2-wheelers), </a:t>
            </a:r>
            <a:r>
              <a:rPr lang="en-US" sz="2800" dirty="0" err="1">
                <a:latin typeface="Calibri" panose="020F0502020204030204" pitchFamily="34" charset="0"/>
                <a:cs typeface="Calibri" panose="020F0502020204030204" pitchFamily="34" charset="0"/>
              </a:rPr>
              <a:t>Rs</a:t>
            </a:r>
            <a:r>
              <a:rPr lang="en-US" sz="2800" dirty="0">
                <a:latin typeface="Calibri" panose="020F0502020204030204" pitchFamily="34" charset="0"/>
                <a:cs typeface="Calibri" panose="020F0502020204030204" pitchFamily="34" charset="0"/>
              </a:rPr>
              <a:t> 80 (4-wheelers) – minimum 1 hour, even for short </a:t>
            </a:r>
            <a:r>
              <a:rPr lang="en-US" sz="2800" dirty="0" smtClean="0">
                <a:latin typeface="Calibri" panose="020F0502020204030204" pitchFamily="34" charset="0"/>
                <a:cs typeface="Calibri" panose="020F0502020204030204" pitchFamily="34" charset="0"/>
              </a:rPr>
              <a:t>stays</a:t>
            </a:r>
            <a:r>
              <a:rPr lang="pl-PL" sz="2800" dirty="0" smtClean="0">
                <a:latin typeface="Calibri" panose="020F0502020204030204" pitchFamily="34" charset="0"/>
                <a:cs typeface="Calibri" panose="020F0502020204030204" pitchFamily="34" charset="0"/>
              </a:rPr>
              <a:t> - </a:t>
            </a:r>
            <a:r>
              <a:rPr lang="en-US" sz="2800" dirty="0">
                <a:latin typeface="Calibri" panose="020F0502020204030204" pitchFamily="34" charset="0"/>
                <a:cs typeface="Calibri" panose="020F0502020204030204" pitchFamily="34" charset="0"/>
              </a:rPr>
              <a:t>Although it has offered some relief for drivers, concerns have been raised regarding its pricing</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Manual processes despite being labeled “smart</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Cash-only </a:t>
            </a:r>
            <a:r>
              <a:rPr lang="en-US" sz="2800" dirty="0" smtClean="0">
                <a:latin typeface="Calibri" panose="020F0502020204030204" pitchFamily="34" charset="0"/>
                <a:cs typeface="Calibri" panose="020F0502020204030204" pitchFamily="34" charset="0"/>
              </a:rPr>
              <a:t>system</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Limited automation </a:t>
            </a:r>
            <a:r>
              <a:rPr lang="pl-PL" sz="2800" dirty="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only digital aspect is slot availability display</a:t>
            </a:r>
            <a:endParaRPr lang="pl-PL" sz="2800" dirty="0">
              <a:latin typeface="Calibri" panose="020F0502020204030204" pitchFamily="34" charset="0"/>
              <a:cs typeface="Calibri" panose="020F0502020204030204" pitchFamily="34" charset="0"/>
            </a:endParaRPr>
          </a:p>
        </p:txBody>
      </p:sp>
      <p:sp>
        <p:nvSpPr>
          <p:cNvPr id="4" name="Tytuł 1"/>
          <p:cNvSpPr txBox="1">
            <a:spLocks/>
          </p:cNvSpPr>
          <p:nvPr/>
        </p:nvSpPr>
        <p:spPr>
          <a:xfrm>
            <a:off x="199910" y="1029622"/>
            <a:ext cx="2947482" cy="46011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b="1" dirty="0" smtClean="0"/>
              <a:t>Seeds of smart solutions</a:t>
            </a:r>
            <a:r>
              <a:rPr lang="en-US" dirty="0" smtClean="0"/>
              <a:t/>
            </a:r>
            <a:br>
              <a:rPr lang="en-US" dirty="0" smtClean="0"/>
            </a:br>
            <a:r>
              <a:rPr lang="en-US" dirty="0" smtClean="0"/>
              <a:t>– local innovations that can evolve towards</a:t>
            </a:r>
            <a:r>
              <a:rPr lang="pl-PL" dirty="0" smtClean="0"/>
              <a:t> smart parking </a:t>
            </a:r>
            <a:r>
              <a:rPr lang="pl-PL" dirty="0" err="1" smtClean="0"/>
              <a:t>solutions</a:t>
            </a:r>
            <a:endParaRPr lang="pl-PL" dirty="0"/>
          </a:p>
        </p:txBody>
      </p:sp>
      <p:sp>
        <p:nvSpPr>
          <p:cNvPr id="5" name="Prostokąt 4"/>
          <p:cNvSpPr/>
          <p:nvPr/>
        </p:nvSpPr>
        <p:spPr>
          <a:xfrm>
            <a:off x="0" y="6006018"/>
            <a:ext cx="3445565" cy="707886"/>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 Smart parking (Nepal -</a:t>
            </a:r>
            <a:r>
              <a:rPr lang="pl-PL" sz="2000" b="1" dirty="0" err="1" smtClean="0">
                <a:latin typeface="Calibri" panose="020F0502020204030204" pitchFamily="34" charset="0"/>
                <a:cs typeface="Calibri" panose="020F0502020204030204" pitchFamily="34" charset="0"/>
              </a:rPr>
              <a:t>Kathmandu</a:t>
            </a:r>
            <a:r>
              <a:rPr lang="pl-PL" sz="2000" b="1" dirty="0" smtClean="0">
                <a:latin typeface="Calibri" panose="020F0502020204030204" pitchFamily="34" charset="0"/>
                <a:cs typeface="Calibri" panose="020F0502020204030204" pitchFamily="34" charset="0"/>
              </a:rPr>
              <a:t>)   </a:t>
            </a:r>
            <a:endParaRPr lang="pl-PL"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9731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869267" y="1123836"/>
            <a:ext cx="7805897" cy="4860911"/>
          </a:xfrm>
        </p:spPr>
        <p:txBody>
          <a:bodyPr>
            <a:normAutofit/>
          </a:bodyPr>
          <a:lstStyle/>
          <a:p>
            <a:pPr marL="0" indent="0">
              <a:buNone/>
            </a:pPr>
            <a:r>
              <a:rPr lang="en-US" sz="2800" b="1" dirty="0">
                <a:latin typeface="Calibri" panose="020F0502020204030204" pitchFamily="34" charset="0"/>
                <a:cs typeface="Calibri" panose="020F0502020204030204" pitchFamily="34" charset="0"/>
              </a:rPr>
              <a:t>Planned Improvements</a:t>
            </a:r>
          </a:p>
          <a:p>
            <a:r>
              <a:rPr lang="en-US" sz="2800" b="1" dirty="0">
                <a:latin typeface="Calibri" panose="020F0502020204030204" pitchFamily="34" charset="0"/>
                <a:cs typeface="Calibri" panose="020F0502020204030204" pitchFamily="34" charset="0"/>
              </a:rPr>
              <a:t>Time-based pricing</a:t>
            </a:r>
            <a:r>
              <a:rPr lang="en-US" sz="2800" dirty="0">
                <a:latin typeface="Calibri" panose="020F0502020204030204" pitchFamily="34" charset="0"/>
                <a:cs typeface="Calibri" panose="020F0502020204030204" pitchFamily="34" charset="0"/>
              </a:rPr>
              <a:t> under consideration</a:t>
            </a:r>
          </a:p>
          <a:p>
            <a:r>
              <a:rPr lang="en-US" sz="2800" b="1" dirty="0">
                <a:latin typeface="Calibri" panose="020F0502020204030204" pitchFamily="34" charset="0"/>
                <a:cs typeface="Calibri" panose="020F0502020204030204" pitchFamily="34" charset="0"/>
              </a:rPr>
              <a:t>Free parking</a:t>
            </a:r>
            <a:r>
              <a:rPr lang="en-US" sz="2800" dirty="0">
                <a:latin typeface="Calibri" panose="020F0502020204030204" pitchFamily="34" charset="0"/>
                <a:cs typeface="Calibri" panose="020F0502020204030204" pitchFamily="34" charset="0"/>
              </a:rPr>
              <a:t> for:</a:t>
            </a:r>
          </a:p>
          <a:p>
            <a:pPr lvl="1"/>
            <a:r>
              <a:rPr lang="en-US" sz="2800" dirty="0">
                <a:latin typeface="Calibri" panose="020F0502020204030204" pitchFamily="34" charset="0"/>
                <a:cs typeface="Calibri" panose="020F0502020204030204" pitchFamily="34" charset="0"/>
              </a:rPr>
              <a:t>Disabled-friendly three-wheelers</a:t>
            </a:r>
          </a:p>
          <a:p>
            <a:pPr lvl="1"/>
            <a:r>
              <a:rPr lang="en-US" sz="2800" b="1" dirty="0">
                <a:latin typeface="Calibri" panose="020F0502020204030204" pitchFamily="34" charset="0"/>
                <a:cs typeface="Calibri" panose="020F0502020204030204" pitchFamily="34" charset="0"/>
              </a:rPr>
              <a:t>Discounts for EVs</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Reserved spots</a:t>
            </a:r>
            <a:r>
              <a:rPr lang="en-US" sz="2800" dirty="0">
                <a:latin typeface="Calibri" panose="020F0502020204030204" pitchFamily="34" charset="0"/>
                <a:cs typeface="Calibri" panose="020F0502020204030204" pitchFamily="34" charset="0"/>
              </a:rPr>
              <a:t> for shop owners</a:t>
            </a:r>
          </a:p>
          <a:p>
            <a:r>
              <a:rPr lang="en-US" sz="2800" dirty="0">
                <a:latin typeface="Calibri" panose="020F0502020204030204" pitchFamily="34" charset="0"/>
                <a:cs typeface="Calibri" panose="020F0502020204030204" pitchFamily="34" charset="0"/>
              </a:rPr>
              <a:t>Commitment to expand and revise based on </a:t>
            </a:r>
            <a:r>
              <a:rPr lang="en-US" sz="2800" b="1" dirty="0">
                <a:latin typeface="Calibri" panose="020F0502020204030204" pitchFamily="34" charset="0"/>
                <a:cs typeface="Calibri" panose="020F0502020204030204" pitchFamily="34" charset="0"/>
              </a:rPr>
              <a:t>public feedback</a:t>
            </a:r>
            <a:endParaRPr lang="en-US" sz="2800" dirty="0">
              <a:latin typeface="Calibri" panose="020F0502020204030204" pitchFamily="34" charset="0"/>
              <a:cs typeface="Calibri" panose="020F0502020204030204" pitchFamily="34" charset="0"/>
            </a:endParaRPr>
          </a:p>
          <a:p>
            <a:endParaRPr lang="pl-PL" sz="2800" dirty="0">
              <a:latin typeface="Calibri" panose="020F0502020204030204" pitchFamily="34" charset="0"/>
              <a:cs typeface="Calibri" panose="020F0502020204030204" pitchFamily="34" charset="0"/>
            </a:endParaRPr>
          </a:p>
        </p:txBody>
      </p:sp>
      <p:sp>
        <p:nvSpPr>
          <p:cNvPr id="4" name="Prostokąt 3"/>
          <p:cNvSpPr/>
          <p:nvPr/>
        </p:nvSpPr>
        <p:spPr>
          <a:xfrm>
            <a:off x="0" y="6006018"/>
            <a:ext cx="3445565" cy="707886"/>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 Smart parking (Nepal -</a:t>
            </a:r>
            <a:r>
              <a:rPr lang="pl-PL" sz="2000" b="1" dirty="0" err="1" smtClean="0">
                <a:latin typeface="Calibri" panose="020F0502020204030204" pitchFamily="34" charset="0"/>
                <a:cs typeface="Calibri" panose="020F0502020204030204" pitchFamily="34" charset="0"/>
              </a:rPr>
              <a:t>Kathmandu</a:t>
            </a:r>
            <a:r>
              <a:rPr lang="pl-PL" sz="2000" b="1" dirty="0" smtClean="0">
                <a:latin typeface="Calibri" panose="020F0502020204030204" pitchFamily="34" charset="0"/>
                <a:cs typeface="Calibri" panose="020F0502020204030204" pitchFamily="34" charset="0"/>
              </a:rPr>
              <a:t>)   </a:t>
            </a:r>
            <a:endParaRPr lang="pl-PL" sz="2000" b="1" dirty="0">
              <a:latin typeface="Calibri" panose="020F0502020204030204" pitchFamily="34" charset="0"/>
              <a:cs typeface="Calibri" panose="020F0502020204030204" pitchFamily="34" charset="0"/>
            </a:endParaRPr>
          </a:p>
        </p:txBody>
      </p:sp>
      <p:sp>
        <p:nvSpPr>
          <p:cNvPr id="5" name="Tytuł 1"/>
          <p:cNvSpPr txBox="1">
            <a:spLocks noGrp="1"/>
          </p:cNvSpPr>
          <p:nvPr>
            <p:ph type="title"/>
          </p:nvPr>
        </p:nvSpPr>
        <p:spPr>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b="1" dirty="0" smtClean="0"/>
              <a:t>Seeds of smart solutions</a:t>
            </a:r>
            <a:r>
              <a:rPr lang="en-US" dirty="0" smtClean="0"/>
              <a:t/>
            </a:r>
            <a:br>
              <a:rPr lang="en-US" dirty="0" smtClean="0"/>
            </a:br>
            <a:r>
              <a:rPr lang="en-US" dirty="0" smtClean="0"/>
              <a:t>– local innovations that can evolve towards</a:t>
            </a:r>
            <a:r>
              <a:rPr lang="pl-PL" dirty="0" smtClean="0"/>
              <a:t> smart parking </a:t>
            </a:r>
            <a:r>
              <a:rPr lang="pl-PL" dirty="0" err="1" smtClean="0"/>
              <a:t>solutions</a:t>
            </a:r>
            <a:r>
              <a:rPr lang="pl-PL" dirty="0" smtClean="0"/>
              <a:t/>
            </a:r>
            <a:br>
              <a:rPr lang="pl-PL" dirty="0" smtClean="0"/>
            </a:br>
            <a:endParaRPr lang="pl-PL" dirty="0"/>
          </a:p>
        </p:txBody>
      </p:sp>
    </p:spTree>
    <p:extLst>
      <p:ext uri="{BB962C8B-B14F-4D97-AF65-F5344CB8AC3E}">
        <p14:creationId xmlns:p14="http://schemas.microsoft.com/office/powerpoint/2010/main" val="3740806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Understanding the Internet of Things (</a:t>
            </a:r>
            <a:r>
              <a:rPr lang="en-US" sz="3200" dirty="0" err="1">
                <a:latin typeface="Calibri" panose="020F0502020204030204" pitchFamily="34" charset="0"/>
                <a:cs typeface="Calibri" panose="020F0502020204030204" pitchFamily="34" charset="0"/>
              </a:rPr>
              <a:t>IoT</a:t>
            </a:r>
            <a:r>
              <a:rPr lang="en-US" sz="3200" dirty="0">
                <a:latin typeface="Calibri" panose="020F0502020204030204" pitchFamily="34" charset="0"/>
                <a:cs typeface="Calibri" panose="020F0502020204030204" pitchFamily="34" charset="0"/>
              </a:rPr>
              <a:t>) in Transportation</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672497" y="945131"/>
            <a:ext cx="7763289" cy="5120640"/>
          </a:xfrm>
        </p:spPr>
        <p:txBody>
          <a:bodyPr/>
          <a:lstStyle/>
          <a:p>
            <a:r>
              <a:rPr lang="en-US" sz="2800" dirty="0">
                <a:latin typeface="Calibri" panose="020F0502020204030204" pitchFamily="34" charset="0"/>
                <a:cs typeface="Calibri" panose="020F0502020204030204" pitchFamily="34" charset="0"/>
              </a:rPr>
              <a:t>The Internet of Things (</a:t>
            </a:r>
            <a:r>
              <a:rPr lang="en-US" sz="2800" dirty="0" err="1">
                <a:latin typeface="Calibri" panose="020F0502020204030204" pitchFamily="34" charset="0"/>
                <a:cs typeface="Calibri" panose="020F0502020204030204" pitchFamily="34" charset="0"/>
              </a:rPr>
              <a:t>IoT</a:t>
            </a:r>
            <a:r>
              <a:rPr lang="en-US" sz="2800" dirty="0">
                <a:latin typeface="Calibri" panose="020F0502020204030204" pitchFamily="34" charset="0"/>
                <a:cs typeface="Calibri" panose="020F0502020204030204" pitchFamily="34" charset="0"/>
              </a:rPr>
              <a:t>) refers to the network of interconnected physical devices embedded with sensors, software, and other technologies that enable them to collect and exchange data over the internet. In the context of transportation, </a:t>
            </a:r>
            <a:r>
              <a:rPr lang="en-US" sz="2800" dirty="0" err="1">
                <a:latin typeface="Calibri" panose="020F0502020204030204" pitchFamily="34" charset="0"/>
                <a:cs typeface="Calibri" panose="020F0502020204030204" pitchFamily="34" charset="0"/>
              </a:rPr>
              <a:t>IoT</a:t>
            </a:r>
            <a:r>
              <a:rPr lang="en-US" sz="2800" dirty="0">
                <a:latin typeface="Calibri" panose="020F0502020204030204" pitchFamily="34" charset="0"/>
                <a:cs typeface="Calibri" panose="020F0502020204030204" pitchFamily="34" charset="0"/>
              </a:rPr>
              <a:t> is revolutionizing the way people and goods move by enabling smarter, more efficient, and safer transport systems.</a:t>
            </a:r>
            <a:endParaRPr lang="pl-PL" sz="2800" dirty="0">
              <a:latin typeface="Calibri" panose="020F0502020204030204" pitchFamily="34" charset="0"/>
              <a:cs typeface="Calibri" panose="020F0502020204030204" pitchFamily="34" charset="0"/>
            </a:endParaRPr>
          </a:p>
          <a:p>
            <a:endParaRPr lang="pl-PL" dirty="0"/>
          </a:p>
        </p:txBody>
      </p:sp>
    </p:spTree>
    <p:extLst>
      <p:ext uri="{BB962C8B-B14F-4D97-AF65-F5344CB8AC3E}">
        <p14:creationId xmlns:p14="http://schemas.microsoft.com/office/powerpoint/2010/main" val="3061551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388962" y="100896"/>
            <a:ext cx="9757458" cy="6504336"/>
          </a:xfrm>
        </p:spPr>
      </p:pic>
    </p:spTree>
    <p:extLst>
      <p:ext uri="{BB962C8B-B14F-4D97-AF65-F5344CB8AC3E}">
        <p14:creationId xmlns:p14="http://schemas.microsoft.com/office/powerpoint/2010/main" val="2829393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65003" y="694481"/>
            <a:ext cx="8021255" cy="4688383"/>
          </a:xfrm>
        </p:spPr>
        <p:txBody>
          <a:bodyPr>
            <a:normAutofit fontScale="92500" lnSpcReduction="10000"/>
          </a:bodyPr>
          <a:lstStyle/>
          <a:p>
            <a:r>
              <a:rPr lang="en-US" sz="2800" b="1" dirty="0">
                <a:latin typeface="Calibri" panose="020F0502020204030204" pitchFamily="34" charset="0"/>
                <a:cs typeface="Calibri" panose="020F0502020204030204" pitchFamily="34" charset="0"/>
              </a:rPr>
              <a:t>Vehicle-to-Vehicle (V2V)</a:t>
            </a:r>
            <a:r>
              <a:rPr lang="en-US" sz="2800" dirty="0">
                <a:latin typeface="Calibri" panose="020F0502020204030204" pitchFamily="34" charset="0"/>
                <a:cs typeface="Calibri" panose="020F0502020204030204" pitchFamily="34" charset="0"/>
              </a:rPr>
              <a:t> means that cars “talk” directly to each other — exchanging information such as current speed, position on the road, or sudden braking. Thanks to this, they can, for example, warn other vehicles about dangers like an accident or slippery road conditions before the driver sees it with their own eyes. This helps to avoid collisions.</a:t>
            </a:r>
          </a:p>
          <a:p>
            <a:r>
              <a:rPr lang="en-US" sz="2800" b="1" dirty="0">
                <a:latin typeface="Calibri" panose="020F0502020204030204" pitchFamily="34" charset="0"/>
                <a:cs typeface="Calibri" panose="020F0502020204030204" pitchFamily="34" charset="0"/>
              </a:rPr>
              <a:t>Vehicle-to-Infrastructure (V2I)</a:t>
            </a:r>
            <a:r>
              <a:rPr lang="en-US" sz="2800" dirty="0">
                <a:latin typeface="Calibri" panose="020F0502020204030204" pitchFamily="34" charset="0"/>
                <a:cs typeface="Calibri" panose="020F0502020204030204" pitchFamily="34" charset="0"/>
              </a:rPr>
              <a:t> means communication between the vehicle and elements of urban infrastructure, such as traffic lights, signs, sensors, or traffic management systems. Thanks to this, the car can receive information, for example, about when the traffic light will turn green or about traffic jams on the road, and adjust its speed or route accordingly.</a:t>
            </a:r>
          </a:p>
          <a:p>
            <a:endParaRPr lang="pl-PL" dirty="0"/>
          </a:p>
        </p:txBody>
      </p:sp>
      <p:sp>
        <p:nvSpPr>
          <p:cNvPr id="4" name="Tytuł 1"/>
          <p:cNvSpPr>
            <a:spLocks noGrp="1"/>
          </p:cNvSpPr>
          <p:nvPr>
            <p:ph type="title"/>
          </p:nvPr>
        </p:nvSpPr>
        <p:spPr/>
        <p:txBody>
          <a:bodyPr>
            <a:normAutofit/>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 </a:t>
            </a:r>
            <a:r>
              <a:rPr lang="pl-PL" sz="3200" b="1" dirty="0" err="1" smtClean="0">
                <a:latin typeface="Calibri" panose="020F0502020204030204" pitchFamily="34" charset="0"/>
                <a:cs typeface="Calibri" panose="020F0502020204030204" pitchFamily="34" charset="0"/>
              </a:rPr>
              <a:t>Connected</a:t>
            </a:r>
            <a:r>
              <a:rPr lang="pl-PL" sz="3200" b="1" dirty="0" smtClean="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V</a:t>
            </a:r>
            <a:r>
              <a:rPr lang="pl-PL" sz="3200" b="1" dirty="0" err="1" smtClean="0">
                <a:latin typeface="Calibri" panose="020F0502020204030204" pitchFamily="34" charset="0"/>
                <a:cs typeface="Calibri" panose="020F0502020204030204" pitchFamily="34" charset="0"/>
              </a:rPr>
              <a:t>ehicles</a:t>
            </a:r>
            <a:endParaRPr lang="pl-PL" sz="3200" b="1" dirty="0">
              <a:latin typeface="Calibri" panose="020F0502020204030204" pitchFamily="34" charset="0"/>
              <a:cs typeface="Calibri" panose="020F0502020204030204" pitchFamily="34" charset="0"/>
            </a:endParaRPr>
          </a:p>
        </p:txBody>
      </p:sp>
      <p:sp>
        <p:nvSpPr>
          <p:cNvPr id="5" name="Symbol zastępczy zawartości 2"/>
          <p:cNvSpPr txBox="1">
            <a:spLocks/>
          </p:cNvSpPr>
          <p:nvPr/>
        </p:nvSpPr>
        <p:spPr>
          <a:xfrm>
            <a:off x="3822969" y="5613721"/>
            <a:ext cx="7763289" cy="1019209"/>
          </a:xfrm>
          <a:prstGeom prst="rect">
            <a:avLst/>
          </a:prstGeom>
          <a:solidFill>
            <a:schemeClr val="accent1">
              <a:lumMod val="20000"/>
              <a:lumOff val="80000"/>
            </a:schemeClr>
          </a:solidFill>
        </p:spPr>
        <p:txBody>
          <a:bodyPr vert="horz" lIns="91440" tIns="45720" rIns="91440" bIns="45720" rtlCol="0" anchor="ctr">
            <a:normAutofit fontScale="62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800" dirty="0" err="1" smtClean="0">
                <a:latin typeface="Calibri" panose="020F0502020204030204" pitchFamily="34" charset="0"/>
                <a:cs typeface="Calibri" panose="020F0502020204030204" pitchFamily="34" charset="0"/>
              </a:rPr>
              <a:t>IoT</a:t>
            </a:r>
            <a:r>
              <a:rPr lang="en-US" sz="2800" dirty="0" smtClean="0">
                <a:latin typeface="Calibri" panose="020F0502020204030204" pitchFamily="34" charset="0"/>
                <a:cs typeface="Calibri" panose="020F0502020204030204" pitchFamily="34" charset="0"/>
              </a:rPr>
              <a:t> enables vehicles to communicate with each other (Vehicle-to-Vehicle, V2V) and with infrastructure (Vehicle-to-Infrastructure, V2I). This connectivity supports real-time traffic management, collision avoidance, and improved navigation by sharing data on speed, location, and road conditions.</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2431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88153" y="173620"/>
            <a:ext cx="8206450" cy="6562846"/>
          </a:xfrm>
        </p:spPr>
        <p:txBody>
          <a:bodyPr>
            <a:normAutofit/>
          </a:bodyPr>
          <a:lstStyle/>
          <a:p>
            <a:r>
              <a:rPr lang="en-US" sz="2800" b="1" dirty="0">
                <a:latin typeface="Calibri" panose="020F0502020204030204" pitchFamily="34" charset="0"/>
                <a:cs typeface="Calibri" panose="020F0502020204030204" pitchFamily="34" charset="0"/>
              </a:rPr>
              <a:t>Collision warning systems and automatic emergency </a:t>
            </a:r>
            <a:r>
              <a:rPr lang="en-US" sz="2800" b="1" dirty="0" smtClean="0">
                <a:latin typeface="Calibri" panose="020F0502020204030204" pitchFamily="34" charset="0"/>
                <a:cs typeface="Calibri" panose="020F0502020204030204" pitchFamily="34" charset="0"/>
              </a:rPr>
              <a:t>braking</a:t>
            </a:r>
            <a:r>
              <a:rPr lang="pl-PL" sz="2800" b="1"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Many </a:t>
            </a:r>
            <a:r>
              <a:rPr lang="en-US" sz="2800" dirty="0">
                <a:latin typeface="Calibri" panose="020F0502020204030204" pitchFamily="34" charset="0"/>
                <a:cs typeface="Calibri" panose="020F0502020204030204" pitchFamily="34" charset="0"/>
              </a:rPr>
              <a:t>modern cars, especially premium brands (e.g., Audi, BMW, Mercedes), already have safety support functions based on V2V communication or radar and camera sensors</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Tests and pilots of intelligent traffic lights (V2I</a:t>
            </a:r>
            <a:r>
              <a:rPr lang="en-US" sz="2800" b="1" dirty="0" smtClean="0">
                <a:latin typeface="Calibri" panose="020F0502020204030204" pitchFamily="34" charset="0"/>
                <a:cs typeface="Calibri" panose="020F0502020204030204" pitchFamily="34" charset="0"/>
              </a:rPr>
              <a:t>)</a:t>
            </a:r>
            <a:r>
              <a:rPr lang="pl-PL"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the car receives information about when the light will turn green, allowing it to adjust speed and pass through the intersection smoothly without stopping</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normAutofit/>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 </a:t>
            </a:r>
            <a:r>
              <a:rPr lang="pl-PL" sz="3200" b="1" dirty="0" err="1" smtClean="0">
                <a:latin typeface="Calibri" panose="020F0502020204030204" pitchFamily="34" charset="0"/>
                <a:cs typeface="Calibri" panose="020F0502020204030204" pitchFamily="34" charset="0"/>
              </a:rPr>
              <a:t>Connected</a:t>
            </a:r>
            <a:r>
              <a:rPr lang="pl-PL" sz="3200" b="1" dirty="0" smtClean="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V</a:t>
            </a:r>
            <a:r>
              <a:rPr lang="pl-PL" sz="3200" b="1" dirty="0" err="1" smtClean="0">
                <a:latin typeface="Calibri" panose="020F0502020204030204" pitchFamily="34" charset="0"/>
                <a:cs typeface="Calibri" panose="020F0502020204030204" pitchFamily="34" charset="0"/>
              </a:rPr>
              <a:t>ehicles</a:t>
            </a:r>
            <a:endParaRPr lang="pl-P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6863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97531" y="5382228"/>
            <a:ext cx="7315200" cy="1285426"/>
          </a:xfrm>
          <a:solidFill>
            <a:schemeClr val="accent5">
              <a:lumMod val="20000"/>
              <a:lumOff val="80000"/>
            </a:schemeClr>
          </a:solidFill>
        </p:spPr>
        <p:txBody>
          <a:bodyPr>
            <a:noAutofit/>
          </a:bodyPr>
          <a:lstStyle/>
          <a:p>
            <a:pPr marL="0" indent="0">
              <a:buNone/>
            </a:pPr>
            <a:r>
              <a:rPr lang="en-US" sz="1800" dirty="0">
                <a:latin typeface="Calibri" panose="020F0502020204030204" pitchFamily="34" charset="0"/>
                <a:cs typeface="Calibri" panose="020F0502020204030204" pitchFamily="34" charset="0"/>
              </a:rPr>
              <a:t>Fleet Management refers to systems and solutions that use Internet of Things (</a:t>
            </a:r>
            <a:r>
              <a:rPr lang="en-US" sz="1800" dirty="0" err="1">
                <a:latin typeface="Calibri" panose="020F0502020204030204" pitchFamily="34" charset="0"/>
                <a:cs typeface="Calibri" panose="020F0502020204030204" pitchFamily="34" charset="0"/>
              </a:rPr>
              <a:t>IoT</a:t>
            </a:r>
            <a:r>
              <a:rPr lang="en-US" sz="1800" dirty="0">
                <a:latin typeface="Calibri" panose="020F0502020204030204" pitchFamily="34" charset="0"/>
                <a:cs typeface="Calibri" panose="020F0502020204030204" pitchFamily="34" charset="0"/>
              </a:rPr>
              <a:t>) devices to monitor and manage a fleet of vehicles used in logistics and freight transport.</a:t>
            </a:r>
            <a:endParaRPr lang="pl-PL" sz="1800" dirty="0">
              <a:latin typeface="Calibri" panose="020F0502020204030204" pitchFamily="34" charset="0"/>
              <a:cs typeface="Calibri" panose="020F0502020204030204" pitchFamily="34" charset="0"/>
            </a:endParaRPr>
          </a:p>
        </p:txBody>
      </p:sp>
      <p:sp>
        <p:nvSpPr>
          <p:cNvPr id="4" name="Prostokąt 3"/>
          <p:cNvSpPr/>
          <p:nvPr/>
        </p:nvSpPr>
        <p:spPr>
          <a:xfrm>
            <a:off x="3707757" y="431766"/>
            <a:ext cx="7904974" cy="4832092"/>
          </a:xfrm>
          <a:prstGeom prst="rect">
            <a:avLst/>
          </a:prstGeom>
        </p:spPr>
        <p:txBody>
          <a:bodyPr wrap="square">
            <a:spAutoFit/>
          </a:bodyPr>
          <a:lstStyle/>
          <a:p>
            <a:pPr marL="457200" indent="-457200">
              <a:buClr>
                <a:srgbClr val="00B0F0"/>
              </a:buClr>
              <a:buFont typeface="Arial" panose="020B0604020202020204" pitchFamily="34" charset="0"/>
              <a:buChar char="•"/>
            </a:pPr>
            <a:r>
              <a:rPr lang="en-US" sz="2800" b="1" dirty="0">
                <a:latin typeface="Calibri" panose="020F0502020204030204" pitchFamily="34" charset="0"/>
                <a:cs typeface="Calibri" panose="020F0502020204030204" pitchFamily="34" charset="0"/>
              </a:rPr>
              <a:t>Vehicle location </a:t>
            </a:r>
            <a:r>
              <a:rPr lang="en-US" sz="2800" b="1" dirty="0" smtClean="0">
                <a:latin typeface="Calibri" panose="020F0502020204030204" pitchFamily="34" charset="0"/>
                <a:cs typeface="Calibri" panose="020F0502020204030204" pitchFamily="34" charset="0"/>
              </a:rPr>
              <a:t>tracking</a:t>
            </a:r>
            <a:r>
              <a:rPr lang="pl-PL" sz="2800" b="1" dirty="0" smtClean="0">
                <a:latin typeface="Calibri" panose="020F0502020204030204" pitchFamily="34" charset="0"/>
                <a:cs typeface="Calibri" panose="020F0502020204030204" pitchFamily="34" charset="0"/>
              </a:rPr>
              <a:t>:</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Using </a:t>
            </a:r>
            <a:r>
              <a:rPr lang="en-US" sz="2800" dirty="0">
                <a:latin typeface="Calibri" panose="020F0502020204030204" pitchFamily="34" charset="0"/>
                <a:cs typeface="Calibri" panose="020F0502020204030204" pitchFamily="34" charset="0"/>
              </a:rPr>
              <a:t>GPS and </a:t>
            </a:r>
            <a:r>
              <a:rPr lang="en-US" sz="2800" dirty="0" err="1">
                <a:latin typeface="Calibri" panose="020F0502020204030204" pitchFamily="34" charset="0"/>
                <a:cs typeface="Calibri" panose="020F0502020204030204" pitchFamily="34" charset="0"/>
              </a:rPr>
              <a:t>IoT</a:t>
            </a:r>
            <a:r>
              <a:rPr lang="en-US" sz="2800" dirty="0">
                <a:latin typeface="Calibri" panose="020F0502020204030204" pitchFamily="34" charset="0"/>
                <a:cs typeface="Calibri" panose="020F0502020204030204" pitchFamily="34" charset="0"/>
              </a:rPr>
              <a:t> sensors, companies can track their trucks and vans in real time. This enables better route planning, monitoring delivery progress, and reacting quickly to unexpected events such as traffic jams or detours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marL="457200" indent="-457200">
              <a:buClr>
                <a:srgbClr val="00B0F0"/>
              </a:buClr>
              <a:buFont typeface="Arial" panose="020B0604020202020204" pitchFamily="34" charset="0"/>
              <a:buChar char="•"/>
            </a:pPr>
            <a:r>
              <a:rPr lang="en-US" sz="2800" b="1" dirty="0">
                <a:latin typeface="Calibri" panose="020F0502020204030204" pitchFamily="34" charset="0"/>
                <a:cs typeface="Calibri" panose="020F0502020204030204" pitchFamily="34" charset="0"/>
              </a:rPr>
              <a:t>Fuel consumption </a:t>
            </a:r>
            <a:r>
              <a:rPr lang="en-US" sz="2800" b="1" dirty="0" smtClean="0">
                <a:latin typeface="Calibri" panose="020F0502020204030204" pitchFamily="34" charset="0"/>
                <a:cs typeface="Calibri" panose="020F0502020204030204" pitchFamily="34" charset="0"/>
              </a:rPr>
              <a:t>monitoring</a:t>
            </a:r>
            <a:r>
              <a:rPr lang="pl-PL" sz="2800" b="1"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Sensors </a:t>
            </a:r>
            <a:r>
              <a:rPr lang="en-US" sz="2800" dirty="0">
                <a:latin typeface="Calibri" panose="020F0502020204030204" pitchFamily="34" charset="0"/>
                <a:cs typeface="Calibri" panose="020F0502020204030204" pitchFamily="34" charset="0"/>
              </a:rPr>
              <a:t>record fuel usage data, allowing companies to identify inefficient driving or excessive fuel consumption. This helps implement cost-saving measures such as driver training or route optimization.</a:t>
            </a:r>
            <a:endParaRPr lang="pl-PL" sz="2800" dirty="0">
              <a:latin typeface="Calibri" panose="020F0502020204030204" pitchFamily="34" charset="0"/>
              <a:cs typeface="Calibri" panose="020F0502020204030204" pitchFamily="34" charset="0"/>
            </a:endParaRPr>
          </a:p>
        </p:txBody>
      </p:sp>
      <p:sp>
        <p:nvSpPr>
          <p:cNvPr id="5" name="Tytuł 1"/>
          <p:cNvSpPr>
            <a:spLocks noGrp="1"/>
          </p:cNvSpPr>
          <p:nvPr>
            <p:ph type="title"/>
          </p:nvPr>
        </p:nvSpPr>
        <p:spPr/>
        <p:txBody>
          <a:bodyPr>
            <a:normAutofit/>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Fleet</a:t>
            </a:r>
            <a:r>
              <a:rPr lang="pl-PL" sz="3200" b="1" dirty="0" smtClean="0">
                <a:latin typeface="Calibri" panose="020F0502020204030204" pitchFamily="34" charset="0"/>
                <a:cs typeface="Calibri" panose="020F0502020204030204" pitchFamily="34" charset="0"/>
              </a:rPr>
              <a:t> Management</a:t>
            </a:r>
            <a:endParaRPr lang="pl-P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3759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869268" y="864108"/>
            <a:ext cx="7774864" cy="5120640"/>
          </a:xfrm>
        </p:spPr>
        <p:txBody>
          <a:bodyPr>
            <a:normAutofit/>
          </a:bodyPr>
          <a:lstStyle/>
          <a:p>
            <a:r>
              <a:rPr lang="en-US" sz="2800" b="1" dirty="0">
                <a:latin typeface="Calibri" panose="020F0502020204030204" pitchFamily="34" charset="0"/>
                <a:cs typeface="Calibri" panose="020F0502020204030204" pitchFamily="34" charset="0"/>
              </a:rPr>
              <a:t>Maintenance and condition </a:t>
            </a:r>
            <a:r>
              <a:rPr lang="en-US" sz="2800" b="1" dirty="0" err="1" smtClean="0">
                <a:latin typeface="Calibri" panose="020F0502020204030204" pitchFamily="34" charset="0"/>
                <a:cs typeface="Calibri" panose="020F0502020204030204" pitchFamily="34" charset="0"/>
              </a:rPr>
              <a:t>monitorin</a:t>
            </a:r>
            <a:r>
              <a:rPr lang="pl-PL" sz="2800" b="1" dirty="0" smtClean="0">
                <a:latin typeface="Calibri" panose="020F0502020204030204" pitchFamily="34" charset="0"/>
                <a:cs typeface="Calibri" panose="020F0502020204030204" pitchFamily="34" charset="0"/>
              </a:rPr>
              <a:t>g: </a:t>
            </a:r>
            <a:r>
              <a:rPr lang="en-US" sz="2800" dirty="0" err="1" smtClean="0">
                <a:latin typeface="Calibri" panose="020F0502020204030204" pitchFamily="34" charset="0"/>
                <a:cs typeface="Calibri" panose="020F0502020204030204" pitchFamily="34" charset="0"/>
              </a:rPr>
              <a:t>IoT</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systems can alert managers to required inspections, part replacements, or emerging faults before major breakdowns occur. This reduces costly downtime and enhances safety</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Driver behavior </a:t>
            </a:r>
            <a:r>
              <a:rPr lang="en-US" sz="2800" b="1" dirty="0" smtClean="0">
                <a:latin typeface="Calibri" panose="020F0502020204030204" pitchFamily="34" charset="0"/>
                <a:cs typeface="Calibri" panose="020F0502020204030204" pitchFamily="34" charset="0"/>
              </a:rPr>
              <a:t>analysis</a:t>
            </a:r>
            <a:r>
              <a:rPr lang="pl-PL" sz="2800" b="1"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Monitoring </a:t>
            </a:r>
            <a:r>
              <a:rPr lang="en-US" sz="2800" dirty="0">
                <a:latin typeface="Calibri" panose="020F0502020204030204" pitchFamily="34" charset="0"/>
                <a:cs typeface="Calibri" panose="020F0502020204030204" pitchFamily="34" charset="0"/>
              </a:rPr>
              <a:t>sudden braking, acceleration, speed, and driving hours helps improve driving style, reduce accident risk, and lower operating costs.</a:t>
            </a:r>
            <a:endParaRPr lang="pl-PL" sz="2800" dirty="0">
              <a:latin typeface="Calibri" panose="020F0502020204030204" pitchFamily="34" charset="0"/>
              <a:cs typeface="Calibri" panose="020F0502020204030204" pitchFamily="34" charset="0"/>
            </a:endParaRPr>
          </a:p>
        </p:txBody>
      </p:sp>
      <p:sp>
        <p:nvSpPr>
          <p:cNvPr id="6" name="Tytuł 1"/>
          <p:cNvSpPr>
            <a:spLocks noGrp="1"/>
          </p:cNvSpPr>
          <p:nvPr>
            <p:ph type="title"/>
          </p:nvPr>
        </p:nvSpPr>
        <p:spPr/>
        <p:txBody>
          <a:bodyPr>
            <a:normAutofit/>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Fleet</a:t>
            </a:r>
            <a:r>
              <a:rPr lang="pl-PL" sz="3200" b="1" dirty="0" smtClean="0">
                <a:latin typeface="Calibri" panose="020F0502020204030204" pitchFamily="34" charset="0"/>
                <a:cs typeface="Calibri" panose="020F0502020204030204" pitchFamily="34" charset="0"/>
              </a:rPr>
              <a:t> Management</a:t>
            </a:r>
            <a:endParaRPr lang="pl-P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36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Introduction to Mobile Technology in Smart Mobility</a:t>
            </a:r>
            <a:endParaRPr lang="pl-PL"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507129" y="864108"/>
            <a:ext cx="8148577" cy="5120640"/>
          </a:xfrm>
        </p:spPr>
        <p:txBody>
          <a:bodyPr>
            <a:normAutofit/>
          </a:bodyPr>
          <a:lstStyle/>
          <a:p>
            <a:r>
              <a:rPr lang="en-US" sz="2800" dirty="0">
                <a:latin typeface="Calibri" panose="020F0502020204030204" pitchFamily="34" charset="0"/>
                <a:cs typeface="Calibri" panose="020F0502020204030204" pitchFamily="34" charset="0"/>
              </a:rPr>
              <a:t>Mobile technology plays a transformative role in modern urban transportation systems by enhancing how people access, use, and interact with various mobility services. The widespread adoption of smartphones and mobile internet has enabled seamless integration of transport modes and services into daily life, making travel more convenient, efficient, and sustainable.</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3139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41854" y="263943"/>
            <a:ext cx="8380070" cy="5120640"/>
          </a:xfrm>
        </p:spPr>
        <p:txBody>
          <a:bodyPr>
            <a:noAutofit/>
          </a:bodyPr>
          <a:lstStyle/>
          <a:p>
            <a:r>
              <a:rPr lang="en-US" sz="2800" b="1" dirty="0">
                <a:latin typeface="Calibri" panose="020F0502020204030204" pitchFamily="34" charset="0"/>
                <a:cs typeface="Calibri" panose="020F0502020204030204" pitchFamily="34" charset="0"/>
              </a:rPr>
              <a:t>Sensors embedded in roads and </a:t>
            </a:r>
            <a:r>
              <a:rPr lang="en-US" sz="2800" b="1" dirty="0" smtClean="0">
                <a:latin typeface="Calibri" panose="020F0502020204030204" pitchFamily="34" charset="0"/>
                <a:cs typeface="Calibri" panose="020F0502020204030204" pitchFamily="34" charset="0"/>
              </a:rPr>
              <a:t>Bridges</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These </a:t>
            </a:r>
            <a:r>
              <a:rPr lang="en-US" sz="2800" dirty="0">
                <a:latin typeface="Calibri" panose="020F0502020204030204" pitchFamily="34" charset="0"/>
                <a:cs typeface="Calibri" panose="020F0502020204030204" pitchFamily="34" charset="0"/>
              </a:rPr>
              <a:t>sensors monitor various parameters such as traffic volume, vehicle speed, weight loads, vibrations, and structural integrity. For example, strain gauges or accelerometers in bridges can detect stress or damage early on</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Traffic signal </a:t>
            </a:r>
            <a:r>
              <a:rPr lang="en-US" sz="2800" b="1" dirty="0" smtClean="0">
                <a:latin typeface="Calibri" panose="020F0502020204030204" pitchFamily="34" charset="0"/>
                <a:cs typeface="Calibri" panose="020F0502020204030204" pitchFamily="34" charset="0"/>
              </a:rPr>
              <a:t>sensors</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Cameras</a:t>
            </a:r>
            <a:r>
              <a:rPr lang="en-US" sz="2800" dirty="0">
                <a:latin typeface="Calibri" panose="020F0502020204030204" pitchFamily="34" charset="0"/>
                <a:cs typeface="Calibri" panose="020F0502020204030204" pitchFamily="34" charset="0"/>
              </a:rPr>
              <a:t>, inductive loops, or radar sensors embedded near traffic lights collect data about vehicle queues, pedestrian movements, and traffic density</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Environmental </a:t>
            </a:r>
            <a:r>
              <a:rPr lang="en-US" sz="2800" b="1" dirty="0" smtClean="0">
                <a:latin typeface="Calibri" panose="020F0502020204030204" pitchFamily="34" charset="0"/>
                <a:cs typeface="Calibri" panose="020F0502020204030204" pitchFamily="34" charset="0"/>
              </a:rPr>
              <a:t>sensors</a:t>
            </a:r>
            <a:r>
              <a:rPr lang="pl-PL" sz="2800" b="1"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Additional </a:t>
            </a:r>
            <a:r>
              <a:rPr lang="en-US" sz="2800" dirty="0">
                <a:latin typeface="Calibri" panose="020F0502020204030204" pitchFamily="34" charset="0"/>
                <a:cs typeface="Calibri" panose="020F0502020204030204" pitchFamily="34" charset="0"/>
              </a:rPr>
              <a:t>sensors monitor weather conditions like temperature, humidity, rain, fog, or ice formation on road surfaces.</a:t>
            </a:r>
            <a:endParaRPr lang="pl-PL" sz="2800" dirty="0">
              <a:latin typeface="Calibri" panose="020F0502020204030204" pitchFamily="34" charset="0"/>
              <a:cs typeface="Calibri" panose="020F0502020204030204" pitchFamily="34" charset="0"/>
            </a:endParaRPr>
          </a:p>
        </p:txBody>
      </p:sp>
      <p:sp>
        <p:nvSpPr>
          <p:cNvPr id="4" name="Prostokąt 3"/>
          <p:cNvSpPr/>
          <p:nvPr/>
        </p:nvSpPr>
        <p:spPr>
          <a:xfrm>
            <a:off x="5502691" y="5569778"/>
            <a:ext cx="6096000" cy="1200329"/>
          </a:xfrm>
          <a:prstGeom prst="rect">
            <a:avLst/>
          </a:prstGeom>
          <a:solidFill>
            <a:schemeClr val="accent3">
              <a:lumMod val="20000"/>
              <a:lumOff val="80000"/>
            </a:schemeClr>
          </a:solidFill>
        </p:spPr>
        <p:txBody>
          <a:bodyPr>
            <a:spAutoFit/>
          </a:bodyPr>
          <a:lstStyle/>
          <a:p>
            <a:r>
              <a:rPr lang="en-US" dirty="0">
                <a:latin typeface="Calibri" panose="020F0502020204030204" pitchFamily="34" charset="0"/>
                <a:cs typeface="Calibri" panose="020F0502020204030204" pitchFamily="34" charset="0"/>
              </a:rPr>
              <a:t>Smart Infrastructure refers to the integration of sensors and digital technologies into physical infrastructure elements like roads, bridges, and traffic signals to collect and transmit data in real time.</a:t>
            </a:r>
            <a:endParaRPr lang="pl-PL" dirty="0">
              <a:latin typeface="Calibri" panose="020F0502020204030204" pitchFamily="34" charset="0"/>
              <a:cs typeface="Calibri" panose="020F0502020204030204" pitchFamily="34" charset="0"/>
            </a:endParaRPr>
          </a:p>
        </p:txBody>
      </p:sp>
      <p:sp>
        <p:nvSpPr>
          <p:cNvPr id="5" name="Tytuł 1"/>
          <p:cNvSpPr>
            <a:spLocks noGrp="1"/>
          </p:cNvSpPr>
          <p:nvPr>
            <p:ph type="title"/>
          </p:nvPr>
        </p:nvSpPr>
        <p:spPr/>
        <p:txBody>
          <a:bodyPr>
            <a:normAutofit/>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a:t>
            </a:r>
            <a:r>
              <a:rPr lang="pl-PL" sz="3200" b="1" dirty="0" smtClean="0">
                <a:latin typeface="Calibri" panose="020F0502020204030204" pitchFamily="34" charset="0"/>
                <a:cs typeface="Calibri" panose="020F0502020204030204" pitchFamily="34" charset="0"/>
              </a:rPr>
              <a:t>– Smart </a:t>
            </a:r>
            <a:r>
              <a:rPr lang="pl-PL" sz="3200" b="1" dirty="0" err="1">
                <a:latin typeface="Calibri" panose="020F0502020204030204" pitchFamily="34" charset="0"/>
                <a:cs typeface="Calibri" panose="020F0502020204030204" pitchFamily="34" charset="0"/>
              </a:rPr>
              <a:t>I</a:t>
            </a:r>
            <a:r>
              <a:rPr lang="pl-PL" sz="3200" b="1" dirty="0" err="1" smtClean="0">
                <a:latin typeface="Calibri" panose="020F0502020204030204" pitchFamily="34" charset="0"/>
                <a:cs typeface="Calibri" panose="020F0502020204030204" pitchFamily="34" charset="0"/>
              </a:rPr>
              <a:t>nfrastructure</a:t>
            </a:r>
            <a:endParaRPr lang="pl-P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9728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79901" y="289368"/>
            <a:ext cx="8110529" cy="5120640"/>
          </a:xfrm>
        </p:spPr>
        <p:txBody>
          <a:bodyPr>
            <a:normAutofit/>
          </a:bodyPr>
          <a:lstStyle/>
          <a:p>
            <a:r>
              <a:rPr lang="en-US" sz="2600" b="1" dirty="0">
                <a:latin typeface="Calibri" panose="020F0502020204030204" pitchFamily="34" charset="0"/>
                <a:cs typeface="Calibri" panose="020F0502020204030204" pitchFamily="34" charset="0"/>
              </a:rPr>
              <a:t>User-friendly mobile </a:t>
            </a:r>
            <a:r>
              <a:rPr lang="en-US" sz="2600" b="1" dirty="0" smtClean="0">
                <a:latin typeface="Calibri" panose="020F0502020204030204" pitchFamily="34" charset="0"/>
                <a:cs typeface="Calibri" panose="020F0502020204030204" pitchFamily="34" charset="0"/>
              </a:rPr>
              <a:t>app</a:t>
            </a:r>
            <a:r>
              <a:rPr lang="pl-PL" sz="2600" b="1" dirty="0" smtClean="0">
                <a:latin typeface="Calibri" panose="020F0502020204030204" pitchFamily="34" charset="0"/>
                <a:cs typeface="Calibri" panose="020F0502020204030204" pitchFamily="34" charset="0"/>
              </a:rPr>
              <a:t>s: </a:t>
            </a:r>
            <a:r>
              <a:rPr lang="en-US" sz="2600" dirty="0" smtClean="0">
                <a:latin typeface="Calibri" panose="020F0502020204030204" pitchFamily="34" charset="0"/>
                <a:cs typeface="Calibri" panose="020F0502020204030204" pitchFamily="34" charset="0"/>
              </a:rPr>
              <a:t>Allow </a:t>
            </a:r>
            <a:r>
              <a:rPr lang="en-US" sz="2600" dirty="0">
                <a:latin typeface="Calibri" panose="020F0502020204030204" pitchFamily="34" charset="0"/>
                <a:cs typeface="Calibri" panose="020F0502020204030204" pitchFamily="34" charset="0"/>
              </a:rPr>
              <a:t>passengers to search for connections, purchase tickets, and track vehicles in real </a:t>
            </a:r>
            <a:r>
              <a:rPr lang="en-US" sz="2600" dirty="0" smtClean="0">
                <a:latin typeface="Calibri" panose="020F0502020204030204" pitchFamily="34" charset="0"/>
                <a:cs typeface="Calibri" panose="020F0502020204030204" pitchFamily="34" charset="0"/>
              </a:rPr>
              <a:t>time.</a:t>
            </a:r>
            <a:r>
              <a:rPr lang="pl-PL" sz="2600"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Passengers </a:t>
            </a:r>
            <a:r>
              <a:rPr lang="en-US" sz="2600" dirty="0">
                <a:latin typeface="Calibri" panose="020F0502020204030204" pitchFamily="34" charset="0"/>
                <a:cs typeface="Calibri" panose="020F0502020204030204" pitchFamily="34" charset="0"/>
              </a:rPr>
              <a:t>know exactly when a bus, tram, or train will arrive, which reduces uncertainty and stress.</a:t>
            </a:r>
          </a:p>
          <a:p>
            <a:r>
              <a:rPr lang="en-US" sz="2600" b="1" dirty="0" smtClean="0">
                <a:latin typeface="Calibri" panose="020F0502020204030204" pitchFamily="34" charset="0"/>
                <a:cs typeface="Calibri" panose="020F0502020204030204" pitchFamily="34" charset="0"/>
              </a:rPr>
              <a:t>Real-time information</a:t>
            </a:r>
            <a:r>
              <a:rPr lang="pl-PL" sz="2600" b="1" dirty="0" smtClean="0">
                <a:latin typeface="Calibri" panose="020F0502020204030204" pitchFamily="34" charset="0"/>
                <a:cs typeface="Calibri" panose="020F0502020204030204" pitchFamily="34" charset="0"/>
              </a:rPr>
              <a:t>: </a:t>
            </a:r>
            <a:r>
              <a:rPr lang="en-US" sz="2600" dirty="0" err="1" smtClean="0">
                <a:latin typeface="Calibri" panose="020F0502020204030204" pitchFamily="34" charset="0"/>
                <a:cs typeface="Calibri" panose="020F0502020204030204" pitchFamily="34" charset="0"/>
              </a:rPr>
              <a:t>IoT</a:t>
            </a:r>
            <a:r>
              <a:rPr lang="en-US" sz="2600" dirty="0" smtClean="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devices and smart sensors provide updates on delays, detours, schedule changes, or weather-related </a:t>
            </a:r>
            <a:r>
              <a:rPr lang="en-US" sz="2600" dirty="0" smtClean="0">
                <a:latin typeface="Calibri" panose="020F0502020204030204" pitchFamily="34" charset="0"/>
                <a:cs typeface="Calibri" panose="020F0502020204030204" pitchFamily="34" charset="0"/>
              </a:rPr>
              <a:t>disruptions.</a:t>
            </a:r>
            <a:r>
              <a:rPr lang="pl-PL" sz="2600"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This </a:t>
            </a:r>
            <a:r>
              <a:rPr lang="en-US" sz="2600" dirty="0">
                <a:latin typeface="Calibri" panose="020F0502020204030204" pitchFamily="34" charset="0"/>
                <a:cs typeface="Calibri" panose="020F0502020204030204" pitchFamily="34" charset="0"/>
              </a:rPr>
              <a:t>helps passengers make informed decisions and adjust their plans accordingly.</a:t>
            </a:r>
          </a:p>
          <a:p>
            <a:r>
              <a:rPr lang="en-US" sz="2600" b="1" dirty="0" smtClean="0">
                <a:latin typeface="Calibri" panose="020F0502020204030204" pitchFamily="34" charset="0"/>
                <a:cs typeface="Calibri" panose="020F0502020204030204" pitchFamily="34" charset="0"/>
              </a:rPr>
              <a:t>Personalized notifications</a:t>
            </a:r>
            <a:r>
              <a:rPr lang="pl-PL" sz="2600" b="1"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Systems </a:t>
            </a:r>
            <a:r>
              <a:rPr lang="en-US" sz="2600" dirty="0">
                <a:latin typeface="Calibri" panose="020F0502020204030204" pitchFamily="34" charset="0"/>
                <a:cs typeface="Calibri" panose="020F0502020204030204" pitchFamily="34" charset="0"/>
              </a:rPr>
              <a:t>can send alerts based on a user’s location and preferences (e.g., “Your usual bus is delayed by 5 minutes</a:t>
            </a:r>
            <a:r>
              <a:rPr lang="en-US" sz="2600" dirty="0" smtClean="0">
                <a:latin typeface="Calibri" panose="020F0502020204030204" pitchFamily="34" charset="0"/>
                <a:cs typeface="Calibri" panose="020F0502020204030204" pitchFamily="34" charset="0"/>
              </a:rPr>
              <a:t>”).</a:t>
            </a:r>
            <a:r>
              <a:rPr lang="pl-PL" sz="2600"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People </a:t>
            </a:r>
            <a:r>
              <a:rPr lang="en-US" sz="2600" dirty="0">
                <a:latin typeface="Calibri" panose="020F0502020204030204" pitchFamily="34" charset="0"/>
                <a:cs typeface="Calibri" panose="020F0502020204030204" pitchFamily="34" charset="0"/>
              </a:rPr>
              <a:t>with disabilities can receive updates about elevators, accessible vehicles, or platform changes.</a:t>
            </a:r>
          </a:p>
          <a:p>
            <a:endParaRPr lang="pl-PL" dirty="0"/>
          </a:p>
        </p:txBody>
      </p:sp>
      <p:sp>
        <p:nvSpPr>
          <p:cNvPr id="4" name="Tytuł 1"/>
          <p:cNvSpPr>
            <a:spLocks noGrp="1"/>
          </p:cNvSpPr>
          <p:nvPr>
            <p:ph type="title"/>
          </p:nvPr>
        </p:nvSpPr>
        <p:spPr/>
        <p:txBody>
          <a:bodyPr>
            <a:normAutofit/>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Passenger</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Experience</a:t>
            </a:r>
            <a:endParaRPr lang="pl-PL" sz="3200" b="1" dirty="0">
              <a:latin typeface="Calibri" panose="020F0502020204030204" pitchFamily="34" charset="0"/>
              <a:cs typeface="Calibri" panose="020F0502020204030204" pitchFamily="34" charset="0"/>
            </a:endParaRPr>
          </a:p>
        </p:txBody>
      </p:sp>
      <p:sp>
        <p:nvSpPr>
          <p:cNvPr id="5" name="Prostokąt 4"/>
          <p:cNvSpPr/>
          <p:nvPr/>
        </p:nvSpPr>
        <p:spPr>
          <a:xfrm>
            <a:off x="3730371" y="5207068"/>
            <a:ext cx="7960059" cy="1477328"/>
          </a:xfrm>
          <a:prstGeom prst="rect">
            <a:avLst/>
          </a:prstGeom>
          <a:solidFill>
            <a:schemeClr val="accent2">
              <a:lumMod val="20000"/>
              <a:lumOff val="80000"/>
            </a:schemeClr>
          </a:solidFill>
        </p:spPr>
        <p:txBody>
          <a:bodyPr wrap="square">
            <a:spAutoFit/>
          </a:bodyPr>
          <a:lstStyle/>
          <a:p>
            <a:r>
              <a:rPr lang="en-US" dirty="0">
                <a:latin typeface="Calibri" panose="020F0502020204030204" pitchFamily="34" charset="0"/>
                <a:cs typeface="Calibri" panose="020F0502020204030204" pitchFamily="34" charset="0"/>
              </a:rPr>
              <a:t>Passenger Experience refers to the overall perception and satisfaction of a passenger throughout their journey — from planning and booking, to waiting, traveling, and reaching their destination. Thanks to technologies like the Internet of Things (</a:t>
            </a:r>
            <a:r>
              <a:rPr lang="en-US" dirty="0" err="1">
                <a:latin typeface="Calibri" panose="020F0502020204030204" pitchFamily="34" charset="0"/>
                <a:cs typeface="Calibri" panose="020F0502020204030204" pitchFamily="34" charset="0"/>
              </a:rPr>
              <a:t>IoT</a:t>
            </a:r>
            <a:r>
              <a:rPr lang="en-US" dirty="0">
                <a:latin typeface="Calibri" panose="020F0502020204030204" pitchFamily="34" charset="0"/>
                <a:cs typeface="Calibri" panose="020F0502020204030204" pitchFamily="34" charset="0"/>
              </a:rPr>
              <a:t>), mobile apps, and smart transport systems, this experience is becoming more personalized, convenient, efficient, and stress-free.</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8447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84072" y="1234498"/>
            <a:ext cx="8006357" cy="5120640"/>
          </a:xfrm>
        </p:spPr>
        <p:txBody>
          <a:bodyPr>
            <a:noAutofit/>
          </a:bodyPr>
          <a:lstStyle/>
          <a:p>
            <a:r>
              <a:rPr lang="en-US" sz="2600" b="1" dirty="0">
                <a:latin typeface="Calibri" panose="020F0502020204030204" pitchFamily="34" charset="0"/>
                <a:cs typeface="Calibri" panose="020F0502020204030204" pitchFamily="34" charset="0"/>
              </a:rPr>
              <a:t>Onboard digital </a:t>
            </a:r>
            <a:r>
              <a:rPr lang="en-US" sz="2600" b="1" dirty="0" smtClean="0">
                <a:latin typeface="Calibri" panose="020F0502020204030204" pitchFamily="34" charset="0"/>
                <a:cs typeface="Calibri" panose="020F0502020204030204" pitchFamily="34" charset="0"/>
              </a:rPr>
              <a:t>amenities</a:t>
            </a:r>
            <a:r>
              <a:rPr lang="pl-PL" sz="2600" b="1"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Wi-Fi</a:t>
            </a:r>
            <a:r>
              <a:rPr lang="en-US" sz="2600" dirty="0">
                <a:latin typeface="Calibri" panose="020F0502020204030204" pitchFamily="34" charset="0"/>
                <a:cs typeface="Calibri" panose="020F0502020204030204" pitchFamily="34" charset="0"/>
              </a:rPr>
              <a:t>, USB charging ports, and digital entertainment improve comfort during travel, especially on long or intercity </a:t>
            </a:r>
            <a:r>
              <a:rPr lang="en-US" sz="2600" dirty="0" smtClean="0">
                <a:latin typeface="Calibri" panose="020F0502020204030204" pitchFamily="34" charset="0"/>
                <a:cs typeface="Calibri" panose="020F0502020204030204" pitchFamily="34" charset="0"/>
              </a:rPr>
              <a:t>journeys.</a:t>
            </a:r>
            <a:r>
              <a:rPr lang="pl-PL" sz="2600"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Passengers </a:t>
            </a:r>
            <a:r>
              <a:rPr lang="en-US" sz="2600" dirty="0">
                <a:latin typeface="Calibri" panose="020F0502020204030204" pitchFamily="34" charset="0"/>
                <a:cs typeface="Calibri" panose="020F0502020204030204" pitchFamily="34" charset="0"/>
              </a:rPr>
              <a:t>can </a:t>
            </a:r>
            <a:r>
              <a:rPr lang="en-US" sz="2600" b="1" dirty="0">
                <a:latin typeface="Calibri" panose="020F0502020204030204" pitchFamily="34" charset="0"/>
                <a:cs typeface="Calibri" panose="020F0502020204030204" pitchFamily="34" charset="0"/>
              </a:rPr>
              <a:t>work, study, or relax</a:t>
            </a:r>
            <a:r>
              <a:rPr lang="en-US" sz="2600" dirty="0">
                <a:latin typeface="Calibri" panose="020F0502020204030204" pitchFamily="34" charset="0"/>
                <a:cs typeface="Calibri" panose="020F0502020204030204" pitchFamily="34" charset="0"/>
              </a:rPr>
              <a:t> while on the move.</a:t>
            </a:r>
          </a:p>
          <a:p>
            <a:r>
              <a:rPr lang="en-US" sz="2600" b="1" dirty="0" smtClean="0">
                <a:latin typeface="Calibri" panose="020F0502020204030204" pitchFamily="34" charset="0"/>
                <a:cs typeface="Calibri" panose="020F0502020204030204" pitchFamily="34" charset="0"/>
              </a:rPr>
              <a:t>Seamless </a:t>
            </a:r>
            <a:r>
              <a:rPr lang="en-US" sz="2600" b="1" dirty="0">
                <a:latin typeface="Calibri" panose="020F0502020204030204" pitchFamily="34" charset="0"/>
                <a:cs typeface="Calibri" panose="020F0502020204030204" pitchFamily="34" charset="0"/>
              </a:rPr>
              <a:t>transfers and integrated </a:t>
            </a:r>
            <a:r>
              <a:rPr lang="en-US" sz="2600" b="1" dirty="0" smtClean="0">
                <a:latin typeface="Calibri" panose="020F0502020204030204" pitchFamily="34" charset="0"/>
                <a:cs typeface="Calibri" panose="020F0502020204030204" pitchFamily="34" charset="0"/>
              </a:rPr>
              <a:t>ticketing</a:t>
            </a:r>
            <a:r>
              <a:rPr lang="pl-PL" sz="2600" b="1"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A </a:t>
            </a:r>
            <a:r>
              <a:rPr lang="en-US" sz="2600" dirty="0">
                <a:latin typeface="Calibri" panose="020F0502020204030204" pitchFamily="34" charset="0"/>
                <a:cs typeface="Calibri" panose="020F0502020204030204" pitchFamily="34" charset="0"/>
              </a:rPr>
              <a:t>single ticket or app can cover multiple modes of transport (e.g., bus + metro + bike-share</a:t>
            </a:r>
            <a:r>
              <a:rPr lang="en-US" sz="2600" dirty="0" smtClean="0">
                <a:latin typeface="Calibri" panose="020F0502020204030204" pitchFamily="34" charset="0"/>
                <a:cs typeface="Calibri" panose="020F0502020204030204" pitchFamily="34" charset="0"/>
              </a:rPr>
              <a:t>).</a:t>
            </a:r>
            <a:r>
              <a:rPr lang="pl-PL" sz="2600"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Integration </a:t>
            </a:r>
            <a:r>
              <a:rPr lang="en-US" sz="2600" dirty="0">
                <a:latin typeface="Calibri" panose="020F0502020204030204" pitchFamily="34" charset="0"/>
                <a:cs typeface="Calibri" panose="020F0502020204030204" pitchFamily="34" charset="0"/>
              </a:rPr>
              <a:t>saves time and simplifies the travel experience — </a:t>
            </a:r>
            <a:r>
              <a:rPr lang="en-US" sz="2600" b="1" dirty="0">
                <a:latin typeface="Calibri" panose="020F0502020204030204" pitchFamily="34" charset="0"/>
                <a:cs typeface="Calibri" panose="020F0502020204030204" pitchFamily="34" charset="0"/>
              </a:rPr>
              <a:t>no need to buy separate tickets or plan each segment manually.</a:t>
            </a:r>
            <a:endParaRPr lang="en-US" sz="2600" dirty="0">
              <a:latin typeface="Calibri" panose="020F0502020204030204" pitchFamily="34" charset="0"/>
              <a:cs typeface="Calibri" panose="020F0502020204030204" pitchFamily="34" charset="0"/>
            </a:endParaRPr>
          </a:p>
          <a:p>
            <a:r>
              <a:rPr lang="en-US" sz="2600" b="1" dirty="0" smtClean="0">
                <a:latin typeface="Calibri" panose="020F0502020204030204" pitchFamily="34" charset="0"/>
                <a:cs typeface="Calibri" panose="020F0502020204030204" pitchFamily="34" charset="0"/>
              </a:rPr>
              <a:t>Increased </a:t>
            </a:r>
            <a:r>
              <a:rPr lang="en-US" sz="2600" b="1" dirty="0">
                <a:latin typeface="Calibri" panose="020F0502020204030204" pitchFamily="34" charset="0"/>
                <a:cs typeface="Calibri" panose="020F0502020204030204" pitchFamily="34" charset="0"/>
              </a:rPr>
              <a:t>safety and </a:t>
            </a:r>
            <a:r>
              <a:rPr lang="en-US" sz="2600" b="1" dirty="0" smtClean="0">
                <a:latin typeface="Calibri" panose="020F0502020204030204" pitchFamily="34" charset="0"/>
                <a:cs typeface="Calibri" panose="020F0502020204030204" pitchFamily="34" charset="0"/>
              </a:rPr>
              <a:t>confidence</a:t>
            </a:r>
            <a:r>
              <a:rPr lang="pl-PL" sz="2600" b="1"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Onboard </a:t>
            </a:r>
            <a:r>
              <a:rPr lang="en-US" sz="2600" dirty="0">
                <a:latin typeface="Calibri" panose="020F0502020204030204" pitchFamily="34" charset="0"/>
                <a:cs typeface="Calibri" panose="020F0502020204030204" pitchFamily="34" charset="0"/>
              </a:rPr>
              <a:t>surveillance, safety alerts, and SOS features in apps contribute to a </a:t>
            </a:r>
            <a:r>
              <a:rPr lang="en-US" sz="2600" b="1" dirty="0">
                <a:latin typeface="Calibri" panose="020F0502020204030204" pitchFamily="34" charset="0"/>
                <a:cs typeface="Calibri" panose="020F0502020204030204" pitchFamily="34" charset="0"/>
              </a:rPr>
              <a:t>greater sense of security</a:t>
            </a:r>
            <a:r>
              <a:rPr lang="en-US" sz="2600" dirty="0">
                <a:latin typeface="Calibri" panose="020F0502020204030204" pitchFamily="34" charset="0"/>
                <a:cs typeface="Calibri" panose="020F0502020204030204" pitchFamily="34" charset="0"/>
              </a:rPr>
              <a:t>, especially during off-peak hours or in unfamiliar areas.</a:t>
            </a:r>
          </a:p>
          <a:p>
            <a:endParaRPr lang="pl-PL" sz="2800" dirty="0"/>
          </a:p>
        </p:txBody>
      </p:sp>
      <p:sp>
        <p:nvSpPr>
          <p:cNvPr id="4" name="Tytuł 1"/>
          <p:cNvSpPr>
            <a:spLocks noGrp="1"/>
          </p:cNvSpPr>
          <p:nvPr>
            <p:ph type="title"/>
          </p:nvPr>
        </p:nvSpPr>
        <p:spPr/>
        <p:txBody>
          <a:bodyPr>
            <a:normAutofit/>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Passenger</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Experience</a:t>
            </a:r>
            <a:endParaRPr lang="pl-P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1512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10452" y="407610"/>
            <a:ext cx="8168403" cy="5491030"/>
          </a:xfrm>
        </p:spPr>
        <p:txBody>
          <a:bodyPr>
            <a:normAutofit fontScale="92500"/>
          </a:bodyPr>
          <a:lstStyle/>
          <a:p>
            <a:r>
              <a:rPr lang="en-US" sz="2600" b="1" dirty="0">
                <a:latin typeface="Calibri" panose="020F0502020204030204" pitchFamily="34" charset="0"/>
                <a:cs typeface="Calibri" panose="020F0502020204030204" pitchFamily="34" charset="0"/>
              </a:rPr>
              <a:t>Safety </a:t>
            </a:r>
            <a:r>
              <a:rPr lang="en-US" sz="2600" b="1" dirty="0" smtClean="0">
                <a:latin typeface="Calibri" panose="020F0502020204030204" pitchFamily="34" charset="0"/>
                <a:cs typeface="Calibri" panose="020F0502020204030204" pitchFamily="34" charset="0"/>
              </a:rPr>
              <a:t>–Collision </a:t>
            </a:r>
            <a:r>
              <a:rPr lang="en-US" sz="2600" b="1" dirty="0">
                <a:latin typeface="Calibri" panose="020F0502020204030204" pitchFamily="34" charset="0"/>
                <a:cs typeface="Calibri" panose="020F0502020204030204" pitchFamily="34" charset="0"/>
              </a:rPr>
              <a:t>avoidance systems (</a:t>
            </a:r>
            <a:r>
              <a:rPr lang="en-US" sz="2600" b="1" dirty="0" smtClean="0">
                <a:latin typeface="Calibri" panose="020F0502020204030204" pitchFamily="34" charset="0"/>
                <a:cs typeface="Calibri" panose="020F0502020204030204" pitchFamily="34" charset="0"/>
              </a:rPr>
              <a:t>V2V)</a:t>
            </a:r>
            <a:r>
              <a:rPr lang="pl-PL" sz="2600"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Vehicles </a:t>
            </a:r>
            <a:r>
              <a:rPr lang="en-US" sz="2600" dirty="0">
                <a:latin typeface="Calibri" panose="020F0502020204030204" pitchFamily="34" charset="0"/>
                <a:cs typeface="Calibri" panose="020F0502020204030204" pitchFamily="34" charset="0"/>
              </a:rPr>
              <a:t>equipped with sensors and Vehicle-to-Vehicle (V2V) communication can detect sudden braking, dangerous proximity, or lane departure — warning drivers or even initiating automatic braking.</a:t>
            </a:r>
          </a:p>
          <a:p>
            <a:r>
              <a:rPr lang="en-US" sz="2600" b="1" dirty="0">
                <a:latin typeface="Calibri" panose="020F0502020204030204" pitchFamily="34" charset="0"/>
                <a:cs typeface="Calibri" panose="020F0502020204030204" pitchFamily="34" charset="0"/>
              </a:rPr>
              <a:t>Infrastructure </a:t>
            </a:r>
            <a:r>
              <a:rPr lang="en-US" sz="2600" b="1" dirty="0" smtClean="0">
                <a:latin typeface="Calibri" panose="020F0502020204030204" pitchFamily="34" charset="0"/>
                <a:cs typeface="Calibri" panose="020F0502020204030204" pitchFamily="34" charset="0"/>
              </a:rPr>
              <a:t>monitoring</a:t>
            </a:r>
            <a:r>
              <a:rPr lang="pl-PL" sz="2600"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Bridges</a:t>
            </a:r>
            <a:r>
              <a:rPr lang="en-US" sz="2600" dirty="0">
                <a:latin typeface="Calibri" panose="020F0502020204030204" pitchFamily="34" charset="0"/>
                <a:cs typeface="Calibri" panose="020F0502020204030204" pitchFamily="34" charset="0"/>
              </a:rPr>
              <a:t>, roads, and tunnels with embedded sensors provide early warnings of structural damage, which allows for preventive maintenance and avoids potential collapses or hazards.</a:t>
            </a:r>
          </a:p>
          <a:p>
            <a:r>
              <a:rPr lang="en-US" sz="2600" b="1" dirty="0">
                <a:latin typeface="Calibri" panose="020F0502020204030204" pitchFamily="34" charset="0"/>
                <a:cs typeface="Calibri" panose="020F0502020204030204" pitchFamily="34" charset="0"/>
              </a:rPr>
              <a:t>Traffic light </a:t>
            </a:r>
            <a:r>
              <a:rPr lang="en-US" sz="2600" b="1" dirty="0" smtClean="0">
                <a:latin typeface="Calibri" panose="020F0502020204030204" pitchFamily="34" charset="0"/>
                <a:cs typeface="Calibri" panose="020F0502020204030204" pitchFamily="34" charset="0"/>
              </a:rPr>
              <a:t>optimization</a:t>
            </a:r>
            <a:r>
              <a:rPr lang="pl-PL" sz="2600"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Intelligent </a:t>
            </a:r>
            <a:r>
              <a:rPr lang="en-US" sz="2600" dirty="0">
                <a:latin typeface="Calibri" panose="020F0502020204030204" pitchFamily="34" charset="0"/>
                <a:cs typeface="Calibri" panose="020F0502020204030204" pitchFamily="34" charset="0"/>
              </a:rPr>
              <a:t>traffic signals reduce risky situations like red-light running or intersection congestion by adapting in real time to traffic </a:t>
            </a:r>
            <a:r>
              <a:rPr lang="en-US" sz="2600" dirty="0" smtClean="0">
                <a:latin typeface="Calibri" panose="020F0502020204030204" pitchFamily="34" charset="0"/>
                <a:cs typeface="Calibri" panose="020F0502020204030204" pitchFamily="34" charset="0"/>
              </a:rPr>
              <a:t>flow.</a:t>
            </a:r>
            <a:endParaRPr lang="pl-PL" sz="2600" dirty="0" smtClean="0">
              <a:latin typeface="Calibri" panose="020F0502020204030204" pitchFamily="34" charset="0"/>
              <a:cs typeface="Calibri" panose="020F0502020204030204" pitchFamily="34" charset="0"/>
            </a:endParaRPr>
          </a:p>
          <a:p>
            <a:r>
              <a:rPr lang="en-US" sz="2600" b="1" dirty="0" smtClean="0">
                <a:latin typeface="Calibri" panose="020F0502020204030204" pitchFamily="34" charset="0"/>
                <a:cs typeface="Calibri" panose="020F0502020204030204" pitchFamily="34" charset="0"/>
              </a:rPr>
              <a:t>Real-time </a:t>
            </a:r>
            <a:r>
              <a:rPr lang="en-US" sz="2600" b="1" dirty="0">
                <a:latin typeface="Calibri" panose="020F0502020204030204" pitchFamily="34" charset="0"/>
                <a:cs typeface="Calibri" panose="020F0502020204030204" pitchFamily="34" charset="0"/>
              </a:rPr>
              <a:t>hazard </a:t>
            </a:r>
            <a:r>
              <a:rPr lang="en-US" sz="2600" b="1" dirty="0" smtClean="0">
                <a:latin typeface="Calibri" panose="020F0502020204030204" pitchFamily="34" charset="0"/>
                <a:cs typeface="Calibri" panose="020F0502020204030204" pitchFamily="34" charset="0"/>
              </a:rPr>
              <a:t>alerts</a:t>
            </a:r>
            <a:r>
              <a:rPr lang="pl-PL" sz="2600"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Connected </a:t>
            </a:r>
            <a:r>
              <a:rPr lang="en-US" sz="2600" dirty="0">
                <a:latin typeface="Calibri" panose="020F0502020204030204" pitchFamily="34" charset="0"/>
                <a:cs typeface="Calibri" panose="020F0502020204030204" pitchFamily="34" charset="0"/>
              </a:rPr>
              <a:t>vehicles and mobile apps can notify drivers about accidents, road closures, fog, black ice, or heavy rain ahead — improving reaction time and route planning.</a:t>
            </a:r>
          </a:p>
          <a:p>
            <a:endParaRPr lang="pl-PL" dirty="0"/>
          </a:p>
        </p:txBody>
      </p:sp>
      <p:sp>
        <p:nvSpPr>
          <p:cNvPr id="4" name="Tytuł 1"/>
          <p:cNvSpPr>
            <a:spLocks noGrp="1"/>
          </p:cNvSpPr>
          <p:nvPr>
            <p:ph type="title"/>
          </p:nvPr>
        </p:nvSpPr>
        <p:spPr>
          <a:xfrm>
            <a:off x="186525" y="1297457"/>
            <a:ext cx="3112259" cy="4601183"/>
          </a:xfrm>
        </p:spPr>
        <p:txBody>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Safety</a:t>
            </a:r>
            <a:r>
              <a:rPr lang="pl-PL" sz="3200" b="1" dirty="0" smtClean="0">
                <a:latin typeface="Calibri" panose="020F0502020204030204" pitchFamily="34" charset="0"/>
                <a:cs typeface="Calibri" panose="020F0502020204030204" pitchFamily="34" charset="0"/>
              </a:rPr>
              <a:t> - </a:t>
            </a:r>
            <a:r>
              <a:rPr lang="en-US" sz="3200" b="1" dirty="0">
                <a:latin typeface="Calibri" panose="020F0502020204030204" pitchFamily="34" charset="0"/>
                <a:cs typeface="Calibri" panose="020F0502020204030204" pitchFamily="34" charset="0"/>
              </a:rPr>
              <a:t>Preventing Accidents and Enhancing Road Safety</a:t>
            </a:r>
            <a:r>
              <a:rPr lang="en-US" b="1" dirty="0"/>
              <a:t/>
            </a:r>
            <a:br>
              <a:rPr lang="en-US" b="1" dirty="0"/>
            </a:br>
            <a:endParaRPr lang="pl-PL" b="1" dirty="0">
              <a:latin typeface="Calibri" panose="020F0502020204030204" pitchFamily="34" charset="0"/>
              <a:cs typeface="Calibri" panose="020F0502020204030204" pitchFamily="34" charset="0"/>
            </a:endParaRPr>
          </a:p>
        </p:txBody>
      </p:sp>
      <p:sp>
        <p:nvSpPr>
          <p:cNvPr id="5" name="Prostokąt 4"/>
          <p:cNvSpPr/>
          <p:nvPr/>
        </p:nvSpPr>
        <p:spPr>
          <a:xfrm>
            <a:off x="3950289" y="5778122"/>
            <a:ext cx="7728566" cy="923330"/>
          </a:xfrm>
          <a:prstGeom prst="rect">
            <a:avLst/>
          </a:prstGeom>
          <a:solidFill>
            <a:schemeClr val="accent6">
              <a:lumMod val="20000"/>
              <a:lumOff val="80000"/>
            </a:schemeClr>
          </a:solidFill>
        </p:spPr>
        <p:txBody>
          <a:bodyPr wrap="square">
            <a:spAutoFit/>
          </a:bodyPr>
          <a:lstStyle/>
          <a:p>
            <a:r>
              <a:rPr lang="en-US" dirty="0">
                <a:latin typeface="Calibri" panose="020F0502020204030204" pitchFamily="34" charset="0"/>
                <a:cs typeface="Calibri" panose="020F0502020204030204" pitchFamily="34" charset="0"/>
              </a:rPr>
              <a:t>Modern transportation systems are increasingly leveraging digital technologies, especially </a:t>
            </a:r>
            <a:r>
              <a:rPr lang="en-US" dirty="0" err="1">
                <a:latin typeface="Calibri" panose="020F0502020204030204" pitchFamily="34" charset="0"/>
                <a:cs typeface="Calibri" panose="020F0502020204030204" pitchFamily="34" charset="0"/>
              </a:rPr>
              <a:t>IoT</a:t>
            </a:r>
            <a:r>
              <a:rPr lang="en-US" dirty="0">
                <a:latin typeface="Calibri" panose="020F0502020204030204" pitchFamily="34" charset="0"/>
                <a:cs typeface="Calibri" panose="020F0502020204030204" pitchFamily="34" charset="0"/>
              </a:rPr>
              <a:t> (Internet of Things), to improve both safety (preventing accidents and physical harm) and security (protection against crime and threats).</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4049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437681" y="864108"/>
            <a:ext cx="8611565" cy="5120640"/>
          </a:xfrm>
        </p:spPr>
        <p:txBody>
          <a:bodyPr>
            <a:noAutofit/>
          </a:bodyPr>
          <a:lstStyle/>
          <a:p>
            <a:r>
              <a:rPr lang="en-US" sz="2600" b="1" dirty="0">
                <a:latin typeface="Calibri" panose="020F0502020204030204" pitchFamily="34" charset="0"/>
                <a:cs typeface="Calibri" panose="020F0502020204030204" pitchFamily="34" charset="0"/>
              </a:rPr>
              <a:t>Surveillance and smart </a:t>
            </a:r>
            <a:r>
              <a:rPr lang="en-US" sz="2600" b="1" dirty="0" smtClean="0">
                <a:latin typeface="Calibri" panose="020F0502020204030204" pitchFamily="34" charset="0"/>
                <a:cs typeface="Calibri" panose="020F0502020204030204" pitchFamily="34" charset="0"/>
              </a:rPr>
              <a:t>cameras</a:t>
            </a:r>
            <a:r>
              <a:rPr lang="pl-PL" sz="2600" b="1"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Public </a:t>
            </a:r>
            <a:r>
              <a:rPr lang="en-US" sz="2600" dirty="0">
                <a:latin typeface="Calibri" panose="020F0502020204030204" pitchFamily="34" charset="0"/>
                <a:cs typeface="Calibri" panose="020F0502020204030204" pitchFamily="34" charset="0"/>
              </a:rPr>
              <a:t>transport vehicles and stations are increasingly equipped with CCTV and AI-powered cameras to monitor suspicious activity and ensure passenger safety</a:t>
            </a:r>
            <a:r>
              <a:rPr lang="en-US" sz="2600" dirty="0" smtClean="0">
                <a:latin typeface="Calibri" panose="020F0502020204030204" pitchFamily="34" charset="0"/>
                <a:cs typeface="Calibri" panose="020F0502020204030204" pitchFamily="34" charset="0"/>
              </a:rPr>
              <a:t>.</a:t>
            </a:r>
            <a:endParaRPr lang="en-US" sz="2600" dirty="0">
              <a:latin typeface="Calibri" panose="020F0502020204030204" pitchFamily="34" charset="0"/>
              <a:cs typeface="Calibri" panose="020F0502020204030204" pitchFamily="34" charset="0"/>
            </a:endParaRPr>
          </a:p>
          <a:p>
            <a:r>
              <a:rPr lang="en-US" sz="2600" b="1" dirty="0">
                <a:latin typeface="Calibri" panose="020F0502020204030204" pitchFamily="34" charset="0"/>
                <a:cs typeface="Calibri" panose="020F0502020204030204" pitchFamily="34" charset="0"/>
              </a:rPr>
              <a:t>Emergency communication </a:t>
            </a:r>
            <a:r>
              <a:rPr lang="en-US" sz="2600" b="1" dirty="0" smtClean="0">
                <a:latin typeface="Calibri" panose="020F0502020204030204" pitchFamily="34" charset="0"/>
                <a:cs typeface="Calibri" panose="020F0502020204030204" pitchFamily="34" charset="0"/>
              </a:rPr>
              <a:t>systems</a:t>
            </a:r>
            <a:r>
              <a:rPr lang="pl-PL" sz="2600" b="1"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Many </a:t>
            </a:r>
            <a:r>
              <a:rPr lang="en-US" sz="2600" dirty="0">
                <a:latin typeface="Calibri" panose="020F0502020204030204" pitchFamily="34" charset="0"/>
                <a:cs typeface="Calibri" panose="020F0502020204030204" pitchFamily="34" charset="0"/>
              </a:rPr>
              <a:t>apps and transit systems include SOS buttons, panic alerts, or emergency call features, especially useful in low-traffic or night-time conditions</a:t>
            </a:r>
            <a:r>
              <a:rPr lang="en-US" sz="2600" dirty="0" smtClean="0">
                <a:latin typeface="Calibri" panose="020F0502020204030204" pitchFamily="34" charset="0"/>
                <a:cs typeface="Calibri" panose="020F0502020204030204" pitchFamily="34" charset="0"/>
              </a:rPr>
              <a:t>.</a:t>
            </a:r>
            <a:endParaRPr lang="en-US" sz="2600" dirty="0">
              <a:latin typeface="Calibri" panose="020F0502020204030204" pitchFamily="34" charset="0"/>
              <a:cs typeface="Calibri" panose="020F0502020204030204" pitchFamily="34" charset="0"/>
            </a:endParaRPr>
          </a:p>
          <a:p>
            <a:r>
              <a:rPr lang="en-US" sz="2600" b="1" dirty="0">
                <a:latin typeface="Calibri" panose="020F0502020204030204" pitchFamily="34" charset="0"/>
                <a:cs typeface="Calibri" panose="020F0502020204030204" pitchFamily="34" charset="0"/>
              </a:rPr>
              <a:t>Cybersecurity of connected </a:t>
            </a:r>
            <a:r>
              <a:rPr lang="en-US" sz="2600" b="1" dirty="0" smtClean="0">
                <a:latin typeface="Calibri" panose="020F0502020204030204" pitchFamily="34" charset="0"/>
                <a:cs typeface="Calibri" panose="020F0502020204030204" pitchFamily="34" charset="0"/>
              </a:rPr>
              <a:t>systems</a:t>
            </a:r>
            <a:r>
              <a:rPr lang="pl-PL" sz="2600" b="1"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As </a:t>
            </a:r>
            <a:r>
              <a:rPr lang="en-US" sz="2600" dirty="0">
                <a:latin typeface="Calibri" panose="020F0502020204030204" pitchFamily="34" charset="0"/>
                <a:cs typeface="Calibri" panose="020F0502020204030204" pitchFamily="34" charset="0"/>
              </a:rPr>
              <a:t>vehicles and infrastructure become more connected, protection against cyberattacks (e.g., on autonomous vehicles, smart traffic control, or ticketing systems) becomes crucial. Secure data transmission and system encryption are key elements</a:t>
            </a:r>
            <a:r>
              <a:rPr lang="en-US" sz="2600" dirty="0" smtClean="0">
                <a:latin typeface="Calibri" panose="020F0502020204030204" pitchFamily="34" charset="0"/>
                <a:cs typeface="Calibri" panose="020F0502020204030204" pitchFamily="34" charset="0"/>
              </a:rPr>
              <a:t>.</a:t>
            </a:r>
            <a:endParaRPr lang="en-US" sz="2600" dirty="0">
              <a:latin typeface="Calibri" panose="020F0502020204030204" pitchFamily="34" charset="0"/>
              <a:cs typeface="Calibri" panose="020F0502020204030204" pitchFamily="34" charset="0"/>
            </a:endParaRPr>
          </a:p>
          <a:p>
            <a:r>
              <a:rPr lang="en-US" sz="2600" b="1" dirty="0">
                <a:latin typeface="Calibri" panose="020F0502020204030204" pitchFamily="34" charset="0"/>
                <a:cs typeface="Calibri" panose="020F0502020204030204" pitchFamily="34" charset="0"/>
              </a:rPr>
              <a:t>Passenger tracking in </a:t>
            </a:r>
            <a:r>
              <a:rPr lang="en-US" sz="2600" b="1" dirty="0" smtClean="0">
                <a:latin typeface="Calibri" panose="020F0502020204030204" pitchFamily="34" charset="0"/>
                <a:cs typeface="Calibri" panose="020F0502020204030204" pitchFamily="34" charset="0"/>
              </a:rPr>
              <a:t>emergencies</a:t>
            </a:r>
            <a:r>
              <a:rPr lang="pl-PL" sz="2600" b="1"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In </a:t>
            </a:r>
            <a:r>
              <a:rPr lang="en-US" sz="2600" dirty="0">
                <a:latin typeface="Calibri" panose="020F0502020204030204" pitchFamily="34" charset="0"/>
                <a:cs typeface="Calibri" panose="020F0502020204030204" pitchFamily="34" charset="0"/>
              </a:rPr>
              <a:t>cases like natural disasters, terrorism, or large-scale accidents, connected systems can help locate and evacuate passengers more efficiently.</a:t>
            </a:r>
            <a:endParaRPr lang="pl-PL" sz="26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a:xfrm>
            <a:off x="252918" y="1123837"/>
            <a:ext cx="3103739" cy="4601183"/>
          </a:xfrm>
        </p:spPr>
        <p:txBody>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a:t>
            </a:r>
            <a:r>
              <a:rPr lang="pl-PL" sz="3200" b="1" dirty="0" smtClean="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Security </a:t>
            </a:r>
            <a:r>
              <a:rPr lang="en-US" sz="3200" b="1" dirty="0">
                <a:latin typeface="Calibri" panose="020F0502020204030204" pitchFamily="34" charset="0"/>
                <a:cs typeface="Calibri" panose="020F0502020204030204" pitchFamily="34" charset="0"/>
              </a:rPr>
              <a:t>– Protecting Passengers and Infrastructure</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endParaRPr lang="pl-PL"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444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56750" y="125444"/>
            <a:ext cx="8157689" cy="5120640"/>
          </a:xfrm>
        </p:spPr>
        <p:txBody>
          <a:bodyPr>
            <a:noAutofit/>
          </a:bodyPr>
          <a:lstStyle/>
          <a:p>
            <a:r>
              <a:rPr lang="en-US" sz="2600" b="1" dirty="0" smtClean="0">
                <a:latin typeface="Calibri" panose="020F0502020204030204" pitchFamily="34" charset="0"/>
                <a:cs typeface="Calibri" panose="020F0502020204030204" pitchFamily="34" charset="0"/>
              </a:rPr>
              <a:t>Optimized </a:t>
            </a:r>
            <a:r>
              <a:rPr lang="en-US" sz="2600" b="1" dirty="0">
                <a:latin typeface="Calibri" panose="020F0502020204030204" pitchFamily="34" charset="0"/>
                <a:cs typeface="Calibri" panose="020F0502020204030204" pitchFamily="34" charset="0"/>
              </a:rPr>
              <a:t>traffic </a:t>
            </a:r>
            <a:r>
              <a:rPr lang="en-US" sz="2600" b="1" dirty="0" smtClean="0">
                <a:latin typeface="Calibri" panose="020F0502020204030204" pitchFamily="34" charset="0"/>
                <a:cs typeface="Calibri" panose="020F0502020204030204" pitchFamily="34" charset="0"/>
              </a:rPr>
              <a:t>flow</a:t>
            </a:r>
            <a:r>
              <a:rPr lang="pl-PL" sz="2600" b="1"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Smart </a:t>
            </a:r>
            <a:r>
              <a:rPr lang="en-US" sz="2600" dirty="0">
                <a:latin typeface="Calibri" panose="020F0502020204030204" pitchFamily="34" charset="0"/>
                <a:cs typeface="Calibri" panose="020F0502020204030204" pitchFamily="34" charset="0"/>
              </a:rPr>
              <a:t>traffic lights and real-time navigation reduce idling and stop-and-go traffic, which leads to lower fuel consumption and fewer exhaust emissions</a:t>
            </a:r>
            <a:r>
              <a:rPr lang="en-US" sz="2600" dirty="0" smtClean="0">
                <a:latin typeface="Calibri" panose="020F0502020204030204" pitchFamily="34" charset="0"/>
                <a:cs typeface="Calibri" panose="020F0502020204030204" pitchFamily="34" charset="0"/>
              </a:rPr>
              <a:t>.</a:t>
            </a:r>
            <a:endParaRPr lang="en-US" sz="2600" dirty="0">
              <a:latin typeface="Calibri" panose="020F0502020204030204" pitchFamily="34" charset="0"/>
              <a:cs typeface="Calibri" panose="020F0502020204030204" pitchFamily="34" charset="0"/>
            </a:endParaRPr>
          </a:p>
          <a:p>
            <a:r>
              <a:rPr lang="en-US" sz="2600" b="1" dirty="0">
                <a:latin typeface="Calibri" panose="020F0502020204030204" pitchFamily="34" charset="0"/>
                <a:cs typeface="Calibri" panose="020F0502020204030204" pitchFamily="34" charset="0"/>
              </a:rPr>
              <a:t>Eco-driving </a:t>
            </a:r>
            <a:r>
              <a:rPr lang="en-US" sz="2600" b="1" dirty="0" err="1" smtClean="0">
                <a:latin typeface="Calibri" panose="020F0502020204030204" pitchFamily="34" charset="0"/>
                <a:cs typeface="Calibri" panose="020F0502020204030204" pitchFamily="34" charset="0"/>
              </a:rPr>
              <a:t>su</a:t>
            </a:r>
            <a:r>
              <a:rPr lang="pl-PL" sz="2600" b="1" dirty="0" smtClean="0">
                <a:latin typeface="Calibri" panose="020F0502020204030204" pitchFamily="34" charset="0"/>
                <a:cs typeface="Calibri" panose="020F0502020204030204" pitchFamily="34" charset="0"/>
              </a:rPr>
              <a:t>p</a:t>
            </a:r>
            <a:r>
              <a:rPr lang="en-US" sz="2600" b="1" dirty="0" smtClean="0">
                <a:latin typeface="Calibri" panose="020F0502020204030204" pitchFamily="34" charset="0"/>
                <a:cs typeface="Calibri" panose="020F0502020204030204" pitchFamily="34" charset="0"/>
              </a:rPr>
              <a:t>port</a:t>
            </a:r>
            <a:r>
              <a:rPr lang="pl-PL" sz="2600" b="1"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Fleet </a:t>
            </a:r>
            <a:r>
              <a:rPr lang="en-US" sz="2600" dirty="0">
                <a:latin typeface="Calibri" panose="020F0502020204030204" pitchFamily="34" charset="0"/>
                <a:cs typeface="Calibri" panose="020F0502020204030204" pitchFamily="34" charset="0"/>
              </a:rPr>
              <a:t>management systems monitor driver behavior and promote smoother acceleration and braking, which improves fuel efficiency and reduces CO₂ output</a:t>
            </a:r>
            <a:r>
              <a:rPr lang="en-US" sz="2600" dirty="0" smtClean="0">
                <a:latin typeface="Calibri" panose="020F0502020204030204" pitchFamily="34" charset="0"/>
                <a:cs typeface="Calibri" panose="020F0502020204030204" pitchFamily="34" charset="0"/>
              </a:rPr>
              <a:t>.</a:t>
            </a:r>
            <a:endParaRPr lang="en-US" sz="2600" dirty="0">
              <a:latin typeface="Calibri" panose="020F0502020204030204" pitchFamily="34" charset="0"/>
              <a:cs typeface="Calibri" panose="020F0502020204030204" pitchFamily="34" charset="0"/>
            </a:endParaRPr>
          </a:p>
          <a:p>
            <a:r>
              <a:rPr lang="en-US" sz="2600" b="1" dirty="0">
                <a:latin typeface="Calibri" panose="020F0502020204030204" pitchFamily="34" charset="0"/>
                <a:cs typeface="Calibri" panose="020F0502020204030204" pitchFamily="34" charset="0"/>
              </a:rPr>
              <a:t>Integration with low-emission zones (</a:t>
            </a:r>
            <a:r>
              <a:rPr lang="en-US" sz="2600" b="1" dirty="0" smtClean="0">
                <a:latin typeface="Calibri" panose="020F0502020204030204" pitchFamily="34" charset="0"/>
                <a:cs typeface="Calibri" panose="020F0502020204030204" pitchFamily="34" charset="0"/>
              </a:rPr>
              <a:t>LEZs)</a:t>
            </a:r>
            <a:r>
              <a:rPr lang="pl-PL" sz="2600" b="1"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Connected </a:t>
            </a:r>
            <a:r>
              <a:rPr lang="en-US" sz="2600" dirty="0">
                <a:latin typeface="Calibri" panose="020F0502020204030204" pitchFamily="34" charset="0"/>
                <a:cs typeface="Calibri" panose="020F0502020204030204" pitchFamily="34" charset="0"/>
              </a:rPr>
              <a:t>systems can help enforce LEZs by detecting high-emission vehicles and guiding them away from restricted areas, promoting cleaner air in city centers.</a:t>
            </a:r>
            <a:endParaRPr lang="pl-PL" sz="26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normAutofit/>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Environmental</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impact</a:t>
            </a:r>
            <a:r>
              <a:rPr lang="pl-PL" sz="3200" b="1" dirty="0" smtClean="0">
                <a:latin typeface="Calibri" panose="020F0502020204030204" pitchFamily="34" charset="0"/>
                <a:cs typeface="Calibri" panose="020F0502020204030204" pitchFamily="34" charset="0"/>
              </a:rPr>
              <a:t> - </a:t>
            </a:r>
            <a:r>
              <a:rPr lang="pl-PL" sz="3200" b="1" dirty="0" err="1">
                <a:latin typeface="Calibri" panose="020F0502020204030204" pitchFamily="34" charset="0"/>
                <a:cs typeface="Calibri" panose="020F0502020204030204" pitchFamily="34" charset="0"/>
              </a:rPr>
              <a:t>Reduced</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Air</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Pollution</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endParaRPr lang="pl-PL" sz="3200" b="1" dirty="0">
              <a:latin typeface="Calibri" panose="020F0502020204030204" pitchFamily="34" charset="0"/>
              <a:cs typeface="Calibri" panose="020F0502020204030204" pitchFamily="34" charset="0"/>
            </a:endParaRPr>
          </a:p>
        </p:txBody>
      </p:sp>
      <p:sp>
        <p:nvSpPr>
          <p:cNvPr id="5" name="Prostokąt 4"/>
          <p:cNvSpPr/>
          <p:nvPr/>
        </p:nvSpPr>
        <p:spPr>
          <a:xfrm>
            <a:off x="4445538" y="5246084"/>
            <a:ext cx="7268901" cy="1477328"/>
          </a:xfrm>
          <a:prstGeom prst="rect">
            <a:avLst/>
          </a:prstGeom>
          <a:solidFill>
            <a:srgbClr val="7030A0">
              <a:alpha val="20000"/>
            </a:srgbClr>
          </a:solidFill>
        </p:spPr>
        <p:txBody>
          <a:bodyPr wrap="square">
            <a:spAutoFit/>
          </a:bodyPr>
          <a:lstStyle/>
          <a:p>
            <a:r>
              <a:rPr lang="en-US" dirty="0">
                <a:latin typeface="Calibri" panose="020F0502020204030204" pitchFamily="34" charset="0"/>
                <a:cs typeface="Calibri" panose="020F0502020204030204" pitchFamily="34" charset="0"/>
              </a:rPr>
              <a:t>Smart and connected transportation systems — powered by </a:t>
            </a:r>
            <a:r>
              <a:rPr lang="en-US" dirty="0" err="1">
                <a:latin typeface="Calibri" panose="020F0502020204030204" pitchFamily="34" charset="0"/>
                <a:cs typeface="Calibri" panose="020F0502020204030204" pitchFamily="34" charset="0"/>
              </a:rPr>
              <a:t>IoT</a:t>
            </a:r>
            <a:r>
              <a:rPr lang="en-US" dirty="0">
                <a:latin typeface="Calibri" panose="020F0502020204030204" pitchFamily="34" charset="0"/>
                <a:cs typeface="Calibri" panose="020F0502020204030204" pitchFamily="34" charset="0"/>
              </a:rPr>
              <a:t>, data analytics, and automation — can significantly reduce the negative environmental effects of mobility. These technologies help cities and operators use resources more efficiently, cut emissions, and promote greener travel behaviors.</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9741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869267" y="864108"/>
            <a:ext cx="7832737" cy="5120640"/>
          </a:xfrm>
        </p:spPr>
        <p:txBody>
          <a:bodyPr>
            <a:normAutofit/>
          </a:bodyPr>
          <a:lstStyle/>
          <a:p>
            <a:r>
              <a:rPr lang="en-US" sz="2800" b="1" dirty="0">
                <a:latin typeface="Calibri" panose="020F0502020204030204" pitchFamily="34" charset="0"/>
                <a:cs typeface="Calibri" panose="020F0502020204030204" pitchFamily="34" charset="0"/>
              </a:rPr>
              <a:t>Support for electric vehicles (</a:t>
            </a:r>
            <a:r>
              <a:rPr lang="en-US" sz="2800" b="1" dirty="0" smtClean="0">
                <a:latin typeface="Calibri" panose="020F0502020204030204" pitchFamily="34" charset="0"/>
                <a:cs typeface="Calibri" panose="020F0502020204030204" pitchFamily="34" charset="0"/>
              </a:rPr>
              <a:t>EVs)</a:t>
            </a:r>
            <a:r>
              <a:rPr lang="pl-PL" sz="2800" b="1"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IoT</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systems help monitor EV battery status, optimize charging, and locate the nearest available stations — making EV use more practical and widespread</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Shared mobility </a:t>
            </a:r>
            <a:r>
              <a:rPr lang="en-US" sz="2800" b="1" dirty="0" smtClean="0">
                <a:latin typeface="Calibri" panose="020F0502020204030204" pitchFamily="34" charset="0"/>
                <a:cs typeface="Calibri" panose="020F0502020204030204" pitchFamily="34" charset="0"/>
              </a:rPr>
              <a:t>platforms</a:t>
            </a:r>
            <a:r>
              <a:rPr lang="pl-PL" sz="2800" b="1"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Bike-sharing</a:t>
            </a:r>
            <a:r>
              <a:rPr lang="en-US" sz="2800" dirty="0">
                <a:latin typeface="Calibri" panose="020F0502020204030204" pitchFamily="34" charset="0"/>
                <a:cs typeface="Calibri" panose="020F0502020204030204" pitchFamily="34" charset="0"/>
              </a:rPr>
              <a:t>, scooter-sharing, and ride-pooling apps reduce the number of private vehicles on the road, contributing to less traffic and fewer emissions.</a:t>
            </a:r>
            <a:endParaRPr lang="pl-PL" sz="28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normAutofit/>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Environmental</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impact</a:t>
            </a:r>
            <a:r>
              <a:rPr lang="pl-PL" sz="3200" b="1" dirty="0" smtClean="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Promotion of Electric and Shared Mobility</a:t>
            </a:r>
            <a:br>
              <a:rPr lang="en-US" sz="3200" b="1" dirty="0">
                <a:latin typeface="Calibri" panose="020F0502020204030204" pitchFamily="34" charset="0"/>
                <a:cs typeface="Calibri" panose="020F0502020204030204" pitchFamily="34" charset="0"/>
              </a:rPr>
            </a:br>
            <a:endParaRPr lang="pl-P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554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69175" y="864108"/>
            <a:ext cx="8021255" cy="5120640"/>
          </a:xfrm>
        </p:spPr>
        <p:txBody>
          <a:bodyPr>
            <a:normAutofit/>
          </a:bodyPr>
          <a:lstStyle/>
          <a:p>
            <a:r>
              <a:rPr lang="en-US" sz="2800" b="1" dirty="0">
                <a:latin typeface="Calibri" panose="020F0502020204030204" pitchFamily="34" charset="0"/>
                <a:cs typeface="Calibri" panose="020F0502020204030204" pitchFamily="34" charset="0"/>
              </a:rPr>
              <a:t>Air quality </a:t>
            </a:r>
            <a:r>
              <a:rPr lang="en-US" sz="2800" b="1" dirty="0" smtClean="0">
                <a:latin typeface="Calibri" panose="020F0502020204030204" pitchFamily="34" charset="0"/>
                <a:cs typeface="Calibri" panose="020F0502020204030204" pitchFamily="34" charset="0"/>
              </a:rPr>
              <a:t>monitoring</a:t>
            </a:r>
            <a:r>
              <a:rPr lang="pl-PL" sz="2800" b="1"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Real-time </a:t>
            </a:r>
            <a:r>
              <a:rPr lang="en-US" sz="2800" dirty="0">
                <a:latin typeface="Calibri" panose="020F0502020204030204" pitchFamily="34" charset="0"/>
                <a:cs typeface="Calibri" panose="020F0502020204030204" pitchFamily="34" charset="0"/>
              </a:rPr>
              <a:t>data from roadside sensors allows cities to track pollution levels and adjust policies accordingly — like reducing speed limits or promoting public transport on smoggy days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Sustainable transport </a:t>
            </a:r>
            <a:r>
              <a:rPr lang="en-US" sz="2800" b="1" dirty="0" smtClean="0">
                <a:latin typeface="Calibri" panose="020F0502020204030204" pitchFamily="34" charset="0"/>
                <a:cs typeface="Calibri" panose="020F0502020204030204" pitchFamily="34" charset="0"/>
              </a:rPr>
              <a:t>planning</a:t>
            </a:r>
            <a:r>
              <a:rPr lang="pl-PL" sz="2800" b="1"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Authorities </a:t>
            </a:r>
            <a:r>
              <a:rPr lang="en-US" sz="2800" dirty="0">
                <a:latin typeface="Calibri" panose="020F0502020204030204" pitchFamily="34" charset="0"/>
                <a:cs typeface="Calibri" panose="020F0502020204030204" pitchFamily="34" charset="0"/>
              </a:rPr>
              <a:t>can use </a:t>
            </a:r>
            <a:r>
              <a:rPr lang="en-US" sz="2800" dirty="0" err="1">
                <a:latin typeface="Calibri" panose="020F0502020204030204" pitchFamily="34" charset="0"/>
                <a:cs typeface="Calibri" panose="020F0502020204030204" pitchFamily="34" charset="0"/>
              </a:rPr>
              <a:t>IoT</a:t>
            </a:r>
            <a:r>
              <a:rPr lang="en-US" sz="2800" dirty="0">
                <a:latin typeface="Calibri" panose="020F0502020204030204" pitchFamily="34" charset="0"/>
                <a:cs typeface="Calibri" panose="020F0502020204030204" pitchFamily="34" charset="0"/>
              </a:rPr>
              <a:t>-collected data to design greener urban mobility systems, like prioritizing pedestrian zones, expanding bike lanes, or optimizing public transport routes.</a:t>
            </a:r>
            <a:endParaRPr lang="pl-PL" sz="28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normAutofit/>
          </a:bodyPr>
          <a:lstStyle/>
          <a:p>
            <a:r>
              <a:rPr lang="pl-PL" sz="3200" dirty="0" err="1" smtClean="0">
                <a:latin typeface="Calibri" panose="020F0502020204030204" pitchFamily="34" charset="0"/>
                <a:cs typeface="Calibri" panose="020F0502020204030204" pitchFamily="34" charset="0"/>
              </a:rPr>
              <a:t>Key</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Aspects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err="1" smtClean="0">
                <a:latin typeface="Calibri" panose="020F0502020204030204" pitchFamily="34" charset="0"/>
                <a:cs typeface="Calibri" panose="020F0502020204030204" pitchFamily="34" charset="0"/>
              </a:rPr>
              <a:t>IoT</a:t>
            </a:r>
            <a:r>
              <a:rPr lang="pl-PL" sz="3200" dirty="0" smtClean="0">
                <a:latin typeface="Calibri" panose="020F0502020204030204" pitchFamily="34" charset="0"/>
                <a:cs typeface="Calibri" panose="020F0502020204030204" pitchFamily="34" charset="0"/>
              </a:rPr>
              <a:t> in </a:t>
            </a:r>
            <a:r>
              <a:rPr lang="pl-PL" sz="3200" dirty="0" err="1" smtClean="0">
                <a:latin typeface="Calibri" panose="020F0502020204030204" pitchFamily="34" charset="0"/>
                <a:cs typeface="Calibri" panose="020F0502020204030204" pitchFamily="34" charset="0"/>
              </a:rPr>
              <a:t>Transportation</a:t>
            </a:r>
            <a:r>
              <a:rPr lang="pl-PL" sz="3200" dirty="0" smtClean="0">
                <a:latin typeface="Calibri" panose="020F0502020204030204" pitchFamily="34" charset="0"/>
                <a:cs typeface="Calibri" panose="020F0502020204030204" pitchFamily="34" charset="0"/>
              </a:rPr>
              <a:t> </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Environmental</a:t>
            </a:r>
            <a:r>
              <a:rPr lang="pl-PL" sz="3200" b="1" dirty="0" smtClean="0">
                <a:latin typeface="Calibri" panose="020F0502020204030204" pitchFamily="34" charset="0"/>
                <a:cs typeface="Calibri" panose="020F0502020204030204" pitchFamily="34" charset="0"/>
              </a:rPr>
              <a:t> </a:t>
            </a:r>
            <a:r>
              <a:rPr lang="pl-PL" sz="3200" b="1" dirty="0" err="1" smtClean="0">
                <a:latin typeface="Calibri" panose="020F0502020204030204" pitchFamily="34" charset="0"/>
                <a:cs typeface="Calibri" panose="020F0502020204030204" pitchFamily="34" charset="0"/>
              </a:rPr>
              <a:t>impact</a:t>
            </a:r>
            <a:r>
              <a:rPr lang="pl-PL" sz="3200" b="1" dirty="0" smtClean="0">
                <a:latin typeface="Calibri" panose="020F0502020204030204" pitchFamily="34" charset="0"/>
                <a:cs typeface="Calibri" panose="020F0502020204030204" pitchFamily="34" charset="0"/>
              </a:rPr>
              <a:t> -</a:t>
            </a:r>
            <a:r>
              <a:rPr lang="pl-PL" sz="3200" b="1" dirty="0">
                <a:latin typeface="Calibri" panose="020F0502020204030204" pitchFamily="34" charset="0"/>
                <a:cs typeface="Calibri" panose="020F0502020204030204" pitchFamily="34" charset="0"/>
              </a:rPr>
              <a:t>Data-</a:t>
            </a:r>
            <a:r>
              <a:rPr lang="pl-PL" sz="3200" b="1" dirty="0" err="1">
                <a:latin typeface="Calibri" panose="020F0502020204030204" pitchFamily="34" charset="0"/>
                <a:cs typeface="Calibri" panose="020F0502020204030204" pitchFamily="34" charset="0"/>
              </a:rPr>
              <a:t>Driven</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Environmental</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Policies</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endParaRPr lang="pl-P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8091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sz="3200" dirty="0" err="1">
                <a:latin typeface="Calibri" panose="020F0502020204030204" pitchFamily="34" charset="0"/>
                <a:cs typeface="Calibri" panose="020F0502020204030204" pitchFamily="34" charset="0"/>
              </a:rPr>
              <a:t>IoT</a:t>
            </a:r>
            <a:r>
              <a:rPr lang="en-US" sz="3200" dirty="0">
                <a:latin typeface="Calibri" panose="020F0502020204030204" pitchFamily="34" charset="0"/>
                <a:cs typeface="Calibri" panose="020F0502020204030204" pitchFamily="34" charset="0"/>
              </a:rPr>
              <a:t> Applications in Smart Mobility</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9267" y="864108"/>
            <a:ext cx="7763289" cy="5120640"/>
          </a:xfrm>
        </p:spPr>
        <p:txBody>
          <a:bodyPr>
            <a:normAutofit/>
          </a:bodyPr>
          <a:lstStyle/>
          <a:p>
            <a:r>
              <a:rPr lang="en-US" sz="2800" b="1" dirty="0">
                <a:latin typeface="Calibri" panose="020F0502020204030204" pitchFamily="34" charset="0"/>
                <a:cs typeface="Calibri" panose="020F0502020204030204" pitchFamily="34" charset="0"/>
              </a:rPr>
              <a:t>Vehicle tracking and fleet management: </a:t>
            </a:r>
            <a:r>
              <a:rPr lang="en-US" sz="2800" dirty="0">
                <a:latin typeface="Calibri" panose="020F0502020204030204" pitchFamily="34" charset="0"/>
                <a:cs typeface="Calibri" panose="020F0502020204030204" pitchFamily="34" charset="0"/>
              </a:rPr>
              <a:t>Monitor location, condition, and optimize </a:t>
            </a:r>
            <a:r>
              <a:rPr lang="en-US" sz="2800" dirty="0" smtClean="0">
                <a:latin typeface="Calibri" panose="020F0502020204030204" pitchFamily="34" charset="0"/>
                <a:cs typeface="Calibri" panose="020F0502020204030204" pitchFamily="34" charset="0"/>
              </a:rPr>
              <a:t>routes.</a:t>
            </a:r>
            <a:endParaRPr lang="pl-PL" sz="2800" dirty="0" smtClean="0">
              <a:latin typeface="Calibri" panose="020F0502020204030204" pitchFamily="34" charset="0"/>
              <a:cs typeface="Calibri" panose="020F0502020204030204" pitchFamily="34" charset="0"/>
            </a:endParaRPr>
          </a:p>
          <a:p>
            <a:r>
              <a:rPr lang="en-US" sz="2800" b="1" dirty="0" smtClean="0">
                <a:latin typeface="Calibri" panose="020F0502020204030204" pitchFamily="34" charset="0"/>
                <a:cs typeface="Calibri" panose="020F0502020204030204" pitchFamily="34" charset="0"/>
              </a:rPr>
              <a:t>Predictive </a:t>
            </a:r>
            <a:r>
              <a:rPr lang="en-US" sz="2800" b="1" dirty="0">
                <a:latin typeface="Calibri" panose="020F0502020204030204" pitchFamily="34" charset="0"/>
                <a:cs typeface="Calibri" panose="020F0502020204030204" pitchFamily="34" charset="0"/>
              </a:rPr>
              <a:t>maintenance: </a:t>
            </a:r>
            <a:r>
              <a:rPr lang="en-US" sz="2800" dirty="0" err="1">
                <a:latin typeface="Calibri" panose="020F0502020204030204" pitchFamily="34" charset="0"/>
                <a:cs typeface="Calibri" panose="020F0502020204030204" pitchFamily="34" charset="0"/>
              </a:rPr>
              <a:t>IoT</a:t>
            </a:r>
            <a:r>
              <a:rPr lang="en-US" sz="2800" dirty="0">
                <a:latin typeface="Calibri" panose="020F0502020204030204" pitchFamily="34" charset="0"/>
                <a:cs typeface="Calibri" panose="020F0502020204030204" pitchFamily="34" charset="0"/>
              </a:rPr>
              <a:t> sensors detect issues before </a:t>
            </a:r>
            <a:r>
              <a:rPr lang="en-US" sz="2800" dirty="0" smtClean="0">
                <a:latin typeface="Calibri" panose="020F0502020204030204" pitchFamily="34" charset="0"/>
                <a:cs typeface="Calibri" panose="020F0502020204030204" pitchFamily="34" charset="0"/>
              </a:rPr>
              <a:t>breakdowns.</a:t>
            </a:r>
            <a:endParaRPr lang="pl-PL" sz="2800" dirty="0" smtClean="0">
              <a:latin typeface="Calibri" panose="020F0502020204030204" pitchFamily="34" charset="0"/>
              <a:cs typeface="Calibri" panose="020F0502020204030204" pitchFamily="34" charset="0"/>
            </a:endParaRPr>
          </a:p>
          <a:p>
            <a:r>
              <a:rPr lang="en-US" sz="2800" b="1" dirty="0" smtClean="0">
                <a:latin typeface="Calibri" panose="020F0502020204030204" pitchFamily="34" charset="0"/>
                <a:cs typeface="Calibri" panose="020F0502020204030204" pitchFamily="34" charset="0"/>
              </a:rPr>
              <a:t>Traffic </a:t>
            </a:r>
            <a:r>
              <a:rPr lang="en-US" sz="2800" b="1" dirty="0">
                <a:latin typeface="Calibri" panose="020F0502020204030204" pitchFamily="34" charset="0"/>
                <a:cs typeface="Calibri" panose="020F0502020204030204" pitchFamily="34" charset="0"/>
              </a:rPr>
              <a:t>management: </a:t>
            </a:r>
            <a:r>
              <a:rPr lang="en-US" sz="2800" dirty="0">
                <a:latin typeface="Calibri" panose="020F0502020204030204" pitchFamily="34" charset="0"/>
                <a:cs typeface="Calibri" panose="020F0502020204030204" pitchFamily="34" charset="0"/>
              </a:rPr>
              <a:t>Adaptive traffic signals based on real-time </a:t>
            </a:r>
            <a:r>
              <a:rPr lang="en-US" sz="2800" dirty="0" smtClean="0">
                <a:latin typeface="Calibri" panose="020F0502020204030204" pitchFamily="34" charset="0"/>
                <a:cs typeface="Calibri" panose="020F0502020204030204" pitchFamily="34" charset="0"/>
              </a:rPr>
              <a:t>data.</a:t>
            </a:r>
            <a:endParaRPr lang="pl-PL" sz="2800" dirty="0" smtClean="0">
              <a:latin typeface="Calibri" panose="020F0502020204030204" pitchFamily="34" charset="0"/>
              <a:cs typeface="Calibri" panose="020F0502020204030204" pitchFamily="34" charset="0"/>
            </a:endParaRPr>
          </a:p>
          <a:p>
            <a:r>
              <a:rPr lang="en-US" sz="2800" b="1" dirty="0" smtClean="0">
                <a:latin typeface="Calibri" panose="020F0502020204030204" pitchFamily="34" charset="0"/>
                <a:cs typeface="Calibri" panose="020F0502020204030204" pitchFamily="34" charset="0"/>
              </a:rPr>
              <a:t>Public </a:t>
            </a:r>
            <a:r>
              <a:rPr lang="en-US" sz="2800" b="1" dirty="0">
                <a:latin typeface="Calibri" panose="020F0502020204030204" pitchFamily="34" charset="0"/>
                <a:cs typeface="Calibri" panose="020F0502020204030204" pitchFamily="34" charset="0"/>
              </a:rPr>
              <a:t>transport: </a:t>
            </a:r>
            <a:r>
              <a:rPr lang="en-US" sz="2800" dirty="0">
                <a:latin typeface="Calibri" panose="020F0502020204030204" pitchFamily="34" charset="0"/>
                <a:cs typeface="Calibri" panose="020F0502020204030204" pitchFamily="34" charset="0"/>
              </a:rPr>
              <a:t>Real-time tracking and passenger information systems.</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88582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98483" y="850856"/>
            <a:ext cx="7923673" cy="5120640"/>
          </a:xfrm>
        </p:spPr>
        <p:txBody>
          <a:bodyPr>
            <a:noAutofit/>
          </a:bodyPr>
          <a:lstStyle/>
          <a:p>
            <a:r>
              <a:rPr lang="en-US" sz="2800" b="1" dirty="0">
                <a:latin typeface="Calibri" panose="020F0502020204030204" pitchFamily="34" charset="0"/>
                <a:cs typeface="Calibri" panose="020F0502020204030204" pitchFamily="34" charset="0"/>
              </a:rPr>
              <a:t>Operator:</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Sajha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Yatayat</a:t>
            </a:r>
            <a:r>
              <a:rPr lang="en-US" sz="2800" dirty="0">
                <a:latin typeface="Calibri" panose="020F0502020204030204" pitchFamily="34" charset="0"/>
                <a:cs typeface="Calibri" panose="020F0502020204030204" pitchFamily="34" charset="0"/>
              </a:rPr>
              <a:t> – the largest public bus operator in Kathmandu Valley</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Technology:</a:t>
            </a:r>
            <a:r>
              <a:rPr lang="en-US" sz="2800" dirty="0">
                <a:latin typeface="Calibri" panose="020F0502020204030204" pitchFamily="34" charset="0"/>
                <a:cs typeface="Calibri" panose="020F0502020204030204" pitchFamily="34" charset="0"/>
              </a:rPr>
              <a:t> GPS devices installed on selected buses; real-time tracking available through a mobile app (pilot phase</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Features</a:t>
            </a:r>
            <a:r>
              <a:rPr lang="en-US" sz="2800" b="1" dirty="0" smtClean="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Real-time bus location on map</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Estimated arrival time at bus stops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Future plan: integration with digital ticketing and push notifications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Challenges: </a:t>
            </a:r>
            <a:r>
              <a:rPr lang="en-US" sz="2800" dirty="0">
                <a:latin typeface="Calibri" panose="020F0502020204030204" pitchFamily="34" charset="0"/>
                <a:cs typeface="Calibri" panose="020F0502020204030204" pitchFamily="34" charset="0"/>
              </a:rPr>
              <a:t>Limited bus fleet, low system coverage, lack of integration with other operators.</a:t>
            </a:r>
            <a:endParaRPr lang="pl-PL" sz="2800" dirty="0">
              <a:latin typeface="Calibri" panose="020F0502020204030204" pitchFamily="34" charset="0"/>
              <a:cs typeface="Calibri" panose="020F0502020204030204" pitchFamily="34" charset="0"/>
            </a:endParaRPr>
          </a:p>
        </p:txBody>
      </p:sp>
      <p:sp>
        <p:nvSpPr>
          <p:cNvPr id="4" name="Prostokąt 3"/>
          <p:cNvSpPr/>
          <p:nvPr/>
        </p:nvSpPr>
        <p:spPr>
          <a:xfrm>
            <a:off x="0" y="5433472"/>
            <a:ext cx="3445565" cy="1323439"/>
          </a:xfrm>
          <a:prstGeom prst="rect">
            <a:avLst/>
          </a:prstGeom>
          <a:solidFill>
            <a:schemeClr val="accent2">
              <a:lumMod val="60000"/>
              <a:lumOff val="40000"/>
            </a:schemeClr>
          </a:solidFill>
        </p:spPr>
        <p:txBody>
          <a:bodyPr wrap="square">
            <a:spAutoFit/>
          </a:bodyPr>
          <a:lstStyle/>
          <a:p>
            <a:pPr algn="r"/>
            <a:r>
              <a:rPr lang="en-US" sz="2000" b="1" dirty="0">
                <a:latin typeface="Calibri" panose="020F0502020204030204" pitchFamily="34" charset="0"/>
                <a:cs typeface="Calibri" panose="020F0502020204030204" pitchFamily="34" charset="0"/>
              </a:rPr>
              <a:t>Public Transport: Real-Time Tracking &amp; Passenger Information </a:t>
            </a:r>
            <a:r>
              <a:rPr lang="en-US" sz="2000" b="1" dirty="0" smtClean="0">
                <a:latin typeface="Calibri" panose="020F0502020204030204" pitchFamily="34" charset="0"/>
                <a:cs typeface="Calibri" panose="020F0502020204030204" pitchFamily="34" charset="0"/>
              </a:rPr>
              <a:t>Systems</a:t>
            </a:r>
            <a:r>
              <a:rPr lang="pl-PL" sz="2000" b="1" dirty="0" smtClean="0">
                <a:latin typeface="Calibri" panose="020F0502020204030204" pitchFamily="34" charset="0"/>
                <a:cs typeface="Calibri" panose="020F0502020204030204" pitchFamily="34" charset="0"/>
              </a:rPr>
              <a:t> – </a:t>
            </a:r>
            <a:r>
              <a:rPr lang="pl-PL" sz="2000" b="1" dirty="0" err="1" smtClean="0">
                <a:latin typeface="Calibri" panose="020F0502020204030204" pitchFamily="34" charset="0"/>
                <a:cs typeface="Calibri" panose="020F0502020204030204" pitchFamily="34" charset="0"/>
              </a:rPr>
              <a:t>Kathmandu</a:t>
            </a:r>
            <a:r>
              <a:rPr lang="pl-PL" sz="2000" b="1" dirty="0" smtClean="0">
                <a:latin typeface="Calibri" panose="020F0502020204030204" pitchFamily="34" charset="0"/>
                <a:cs typeface="Calibri" panose="020F0502020204030204" pitchFamily="34" charset="0"/>
              </a:rPr>
              <a:t> (Nepal)</a:t>
            </a:r>
            <a:endParaRPr lang="pl-PL" sz="2000" b="1" dirty="0">
              <a:latin typeface="Calibri" panose="020F0502020204030204" pitchFamily="34" charset="0"/>
              <a:cs typeface="Calibri" panose="020F0502020204030204" pitchFamily="34" charset="0"/>
            </a:endParaRPr>
          </a:p>
        </p:txBody>
      </p:sp>
      <p:sp>
        <p:nvSpPr>
          <p:cNvPr id="5" name="Tytuł 1"/>
          <p:cNvSpPr txBox="1">
            <a:spLocks noGrp="1"/>
          </p:cNvSpPr>
          <p:nvPr>
            <p:ph type="title"/>
          </p:nvPr>
        </p:nvSpPr>
        <p:spPr>
          <a:xfrm>
            <a:off x="252919" y="1123837"/>
            <a:ext cx="2947482" cy="46011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200" b="1" dirty="0" smtClean="0">
                <a:latin typeface="Calibri" panose="020F0502020204030204" pitchFamily="34" charset="0"/>
                <a:cs typeface="Calibri" panose="020F0502020204030204" pitchFamily="34" charset="0"/>
              </a:rPr>
              <a:t>Seeds of smart solutions</a:t>
            </a:r>
            <a:r>
              <a:rPr lang="en-US" sz="3200" dirty="0" smtClean="0">
                <a:latin typeface="Calibri" panose="020F0502020204030204" pitchFamily="34" charset="0"/>
                <a:cs typeface="Calibri" panose="020F0502020204030204" pitchFamily="34" charset="0"/>
              </a:rPr>
              <a:t/>
            </a:r>
            <a:br>
              <a:rPr lang="en-US"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 local innovations that can evolve towards</a:t>
            </a:r>
            <a:r>
              <a:rPr lang="pl-PL" sz="3200" dirty="0" smtClean="0">
                <a:latin typeface="Calibri" panose="020F0502020204030204" pitchFamily="34" charset="0"/>
                <a:cs typeface="Calibri" panose="020F0502020204030204" pitchFamily="34" charset="0"/>
              </a:rPr>
              <a:t> smart public transport</a:t>
            </a:r>
            <a:br>
              <a:rPr lang="pl-PL" sz="3200" dirty="0" smtClean="0">
                <a:latin typeface="Calibri" panose="020F0502020204030204" pitchFamily="34" charset="0"/>
                <a:cs typeface="Calibri" panose="020F0502020204030204" pitchFamily="34" charset="0"/>
              </a:rPr>
            </a:br>
            <a:endParaRPr lang="pl-PL"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4415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ymbol zastępczy zawartości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6564" y="348456"/>
            <a:ext cx="4247906" cy="6371860"/>
          </a:xfrm>
        </p:spPr>
      </p:pic>
      <p:sp>
        <p:nvSpPr>
          <p:cNvPr id="11" name="Tytuł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Introduction to Mobile Technology in Smart Mobility</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1929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869267" y="864108"/>
            <a:ext cx="7752889" cy="5120640"/>
          </a:xfrm>
        </p:spPr>
        <p:txBody>
          <a:bodyPr>
            <a:noAutofit/>
          </a:bodyPr>
          <a:lstStyle/>
          <a:p>
            <a:r>
              <a:rPr lang="en-US" sz="2800" b="1" dirty="0">
                <a:latin typeface="Calibri" panose="020F0502020204030204" pitchFamily="34" charset="0"/>
                <a:cs typeface="Calibri" panose="020F0502020204030204" pitchFamily="34" charset="0"/>
              </a:rPr>
              <a:t>Operator:</a:t>
            </a:r>
            <a:r>
              <a:rPr lang="en-US" sz="2800" dirty="0">
                <a:latin typeface="Calibri" panose="020F0502020204030204" pitchFamily="34" charset="0"/>
                <a:cs typeface="Calibri" panose="020F0502020204030204" pitchFamily="34" charset="0"/>
              </a:rPr>
              <a:t> Bhutan Construction and Transport Authority (BCTA</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Status:</a:t>
            </a:r>
            <a:r>
              <a:rPr lang="en-US" sz="2800" dirty="0">
                <a:latin typeface="Calibri" panose="020F0502020204030204" pitchFamily="34" charset="0"/>
                <a:cs typeface="Calibri" panose="020F0502020204030204" pitchFamily="34" charset="0"/>
              </a:rPr>
              <a:t> Implementation began in 2022 under a modernization project supported by the Asian Development Bank (ADB</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Features</a:t>
            </a:r>
            <a:r>
              <a:rPr lang="en-US" sz="2800" b="1" dirty="0" smtClean="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GPS tracking of city buses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LED arrival time displays at selected bus stops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Pilot mobile application with route and location information</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Goal:</a:t>
            </a:r>
            <a:r>
              <a:rPr lang="en-US" sz="2800" dirty="0">
                <a:latin typeface="Calibri" panose="020F0502020204030204" pitchFamily="34" charset="0"/>
                <a:cs typeface="Calibri" panose="020F0502020204030204" pitchFamily="34" charset="0"/>
              </a:rPr>
              <a:t> Encourage public transport use and reduce urban congestion in </a:t>
            </a:r>
            <a:r>
              <a:rPr lang="en-US" sz="2800" dirty="0" err="1">
                <a:latin typeface="Calibri" panose="020F0502020204030204" pitchFamily="34" charset="0"/>
                <a:cs typeface="Calibri" panose="020F0502020204030204" pitchFamily="34" charset="0"/>
              </a:rPr>
              <a:t>Thimphu</a:t>
            </a:r>
            <a:r>
              <a:rPr lang="en-US" sz="2800" dirty="0">
                <a:latin typeface="Calibri" panose="020F0502020204030204" pitchFamily="34" charset="0"/>
                <a:cs typeface="Calibri" panose="020F0502020204030204" pitchFamily="34" charset="0"/>
              </a:rPr>
              <a:t>.</a:t>
            </a:r>
            <a:endParaRPr lang="pl-PL" sz="2800" dirty="0">
              <a:latin typeface="Calibri" panose="020F0502020204030204" pitchFamily="34" charset="0"/>
              <a:cs typeface="Calibri" panose="020F0502020204030204" pitchFamily="34" charset="0"/>
            </a:endParaRPr>
          </a:p>
        </p:txBody>
      </p:sp>
      <p:sp>
        <p:nvSpPr>
          <p:cNvPr id="6" name="Tytuł 1"/>
          <p:cNvSpPr txBox="1">
            <a:spLocks/>
          </p:cNvSpPr>
          <p:nvPr/>
        </p:nvSpPr>
        <p:spPr>
          <a:xfrm>
            <a:off x="126458" y="984689"/>
            <a:ext cx="3200401" cy="46011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300" b="1" dirty="0" smtClean="0">
                <a:latin typeface="Calibri" panose="020F0502020204030204" pitchFamily="34" charset="0"/>
                <a:cs typeface="Calibri" panose="020F0502020204030204" pitchFamily="34" charset="0"/>
              </a:rPr>
              <a:t>Seeds of smart solutions</a:t>
            </a:r>
            <a:r>
              <a:rPr lang="en-US" sz="3300" dirty="0" smtClean="0">
                <a:latin typeface="Calibri" panose="020F0502020204030204" pitchFamily="34" charset="0"/>
                <a:cs typeface="Calibri" panose="020F0502020204030204" pitchFamily="34" charset="0"/>
              </a:rPr>
              <a:t/>
            </a:r>
            <a:br>
              <a:rPr lang="en-US" sz="3300" dirty="0" smtClean="0">
                <a:latin typeface="Calibri" panose="020F0502020204030204" pitchFamily="34" charset="0"/>
                <a:cs typeface="Calibri" panose="020F0502020204030204" pitchFamily="34" charset="0"/>
              </a:rPr>
            </a:br>
            <a:r>
              <a:rPr lang="en-US" sz="3300" dirty="0" smtClean="0">
                <a:latin typeface="Calibri" panose="020F0502020204030204" pitchFamily="34" charset="0"/>
                <a:cs typeface="Calibri" panose="020F0502020204030204" pitchFamily="34" charset="0"/>
              </a:rPr>
              <a:t>– local innovations that can evolve towards</a:t>
            </a:r>
            <a:r>
              <a:rPr lang="pl-PL" sz="3300" dirty="0" smtClean="0">
                <a:latin typeface="Calibri" panose="020F0502020204030204" pitchFamily="34" charset="0"/>
                <a:cs typeface="Calibri" panose="020F0502020204030204" pitchFamily="34" charset="0"/>
              </a:rPr>
              <a:t> smart public transport</a:t>
            </a:r>
            <a:r>
              <a:rPr lang="pl-PL" dirty="0" smtClean="0">
                <a:latin typeface="Calibri" panose="020F0502020204030204" pitchFamily="34" charset="0"/>
                <a:cs typeface="Calibri" panose="020F0502020204030204" pitchFamily="34" charset="0"/>
              </a:rPr>
              <a:t/>
            </a:r>
            <a:br>
              <a:rPr lang="pl-PL" dirty="0" smtClean="0">
                <a:latin typeface="Calibri" panose="020F0502020204030204" pitchFamily="34" charset="0"/>
                <a:cs typeface="Calibri" panose="020F0502020204030204" pitchFamily="34" charset="0"/>
              </a:rPr>
            </a:br>
            <a:endParaRPr lang="pl-PL" dirty="0">
              <a:latin typeface="Calibri" panose="020F0502020204030204" pitchFamily="34" charset="0"/>
              <a:cs typeface="Calibri" panose="020F0502020204030204" pitchFamily="34" charset="0"/>
            </a:endParaRPr>
          </a:p>
        </p:txBody>
      </p:sp>
      <p:sp>
        <p:nvSpPr>
          <p:cNvPr id="8" name="Prostokąt 7"/>
          <p:cNvSpPr/>
          <p:nvPr/>
        </p:nvSpPr>
        <p:spPr>
          <a:xfrm>
            <a:off x="3877" y="5226784"/>
            <a:ext cx="3445565" cy="1631216"/>
          </a:xfrm>
          <a:prstGeom prst="rect">
            <a:avLst/>
          </a:prstGeom>
          <a:solidFill>
            <a:schemeClr val="accent2">
              <a:lumMod val="60000"/>
              <a:lumOff val="40000"/>
            </a:schemeClr>
          </a:solidFill>
        </p:spPr>
        <p:txBody>
          <a:bodyPr wrap="square">
            <a:spAutoFit/>
          </a:bodyPr>
          <a:lstStyle/>
          <a:p>
            <a:pPr algn="r"/>
            <a:r>
              <a:rPr lang="en-US" sz="2000" b="1" dirty="0">
                <a:latin typeface="Calibri" panose="020F0502020204030204" pitchFamily="34" charset="0"/>
                <a:cs typeface="Calibri" panose="020F0502020204030204" pitchFamily="34" charset="0"/>
              </a:rPr>
              <a:t>Public Transport: Real-Time Tracking &amp; Passenger Information </a:t>
            </a:r>
            <a:r>
              <a:rPr lang="en-US" sz="2000" b="1" dirty="0" smtClean="0">
                <a:latin typeface="Calibri" panose="020F0502020204030204" pitchFamily="34" charset="0"/>
                <a:cs typeface="Calibri" panose="020F0502020204030204" pitchFamily="34" charset="0"/>
              </a:rPr>
              <a:t>Systems</a:t>
            </a:r>
            <a:r>
              <a:rPr lang="pl-PL" sz="2000" b="1" dirty="0" smtClean="0">
                <a:latin typeface="Calibri" panose="020F0502020204030204" pitchFamily="34" charset="0"/>
                <a:cs typeface="Calibri" panose="020F0502020204030204" pitchFamily="34" charset="0"/>
              </a:rPr>
              <a:t>  – </a:t>
            </a:r>
            <a:r>
              <a:rPr lang="en-US" sz="2000" b="1" dirty="0" smtClean="0">
                <a:latin typeface="Calibri" panose="020F0502020204030204" pitchFamily="34" charset="0"/>
                <a:cs typeface="Calibri" panose="020F0502020204030204" pitchFamily="34" charset="0"/>
              </a:rPr>
              <a:t>Bhutan </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Thimphu</a:t>
            </a:r>
            <a:r>
              <a:rPr lang="en-US" sz="2000" b="1" dirty="0">
                <a:latin typeface="Calibri" panose="020F0502020204030204" pitchFamily="34" charset="0"/>
                <a:cs typeface="Calibri" panose="020F0502020204030204" pitchFamily="34" charset="0"/>
              </a:rPr>
              <a:t> City Bus Smart Transport System</a:t>
            </a:r>
            <a:r>
              <a:rPr lang="pl-PL" sz="2000" b="1" dirty="0" smtClean="0">
                <a:latin typeface="Calibri" panose="020F0502020204030204" pitchFamily="34" charset="0"/>
                <a:cs typeface="Calibri" panose="020F0502020204030204" pitchFamily="34" charset="0"/>
              </a:rPr>
              <a:t> </a:t>
            </a:r>
            <a:endParaRPr lang="pl-PL"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9015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err="1">
                <a:latin typeface="Calibri" panose="020F0502020204030204" pitchFamily="34" charset="0"/>
                <a:cs typeface="Calibri" panose="020F0502020204030204" pitchFamily="34" charset="0"/>
              </a:rPr>
              <a:t>What</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is</a:t>
            </a:r>
            <a:r>
              <a:rPr lang="pl-PL" sz="3200" dirty="0">
                <a:latin typeface="Calibri" panose="020F0502020204030204" pitchFamily="34" charset="0"/>
                <a:cs typeface="Calibri" panose="020F0502020204030204" pitchFamily="34" charset="0"/>
              </a:rPr>
              <a:t> Mobile </a:t>
            </a:r>
            <a:r>
              <a:rPr lang="pl-PL" sz="3200" dirty="0" err="1">
                <a:latin typeface="Calibri" panose="020F0502020204030204" pitchFamily="34" charset="0"/>
                <a:cs typeface="Calibri" panose="020F0502020204030204" pitchFamily="34" charset="0"/>
              </a:rPr>
              <a:t>Ticketing</a:t>
            </a:r>
            <a:r>
              <a:rPr lang="pl-PL" sz="3200" dirty="0">
                <a:latin typeface="Calibri" panose="020F0502020204030204" pitchFamily="34" charset="0"/>
                <a:cs typeface="Calibri" panose="020F0502020204030204" pitchFamily="34" charset="0"/>
              </a:rPr>
              <a:t>?</a:t>
            </a:r>
          </a:p>
        </p:txBody>
      </p:sp>
      <p:sp>
        <p:nvSpPr>
          <p:cNvPr id="3" name="Symbol zastępczy zawartości 2"/>
          <p:cNvSpPr>
            <a:spLocks noGrp="1"/>
          </p:cNvSpPr>
          <p:nvPr>
            <p:ph idx="1"/>
          </p:nvPr>
        </p:nvSpPr>
        <p:spPr>
          <a:xfrm>
            <a:off x="3869268" y="864108"/>
            <a:ext cx="7686628" cy="5120640"/>
          </a:xfrm>
        </p:spPr>
        <p:txBody>
          <a:bodyPr>
            <a:normAutofit/>
          </a:bodyPr>
          <a:lstStyle/>
          <a:p>
            <a:r>
              <a:rPr lang="en-US" sz="2800" dirty="0">
                <a:latin typeface="Calibri" panose="020F0502020204030204" pitchFamily="34" charset="0"/>
                <a:cs typeface="Calibri" panose="020F0502020204030204" pitchFamily="34" charset="0"/>
              </a:rPr>
              <a:t>Mobile ticketing refers to the use of smartphones and other mobile devices to purchase, store, and validate tickets for public transportation. Instead of using paper tickets or smartcards, passengers use apps, QR codes, NFC (Near Field Communication), or SMS-based systems to travel.</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88023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How Mobile Fare Collection </a:t>
            </a:r>
            <a:r>
              <a:rPr lang="en-US" sz="3200" dirty="0" smtClean="0">
                <a:latin typeface="Calibri" panose="020F0502020204030204" pitchFamily="34" charset="0"/>
                <a:cs typeface="Calibri" panose="020F0502020204030204" pitchFamily="34" charset="0"/>
              </a:rPr>
              <a:t>Works</a:t>
            </a:r>
            <a:r>
              <a:rPr lang="pl-PL" sz="3200" dirty="0" smtClean="0">
                <a:latin typeface="Calibri" panose="020F0502020204030204" pitchFamily="34" charset="0"/>
                <a:cs typeface="Calibri" panose="020F0502020204030204" pitchFamily="34" charset="0"/>
              </a:rPr>
              <a:t>?</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9268" y="864108"/>
            <a:ext cx="7739636" cy="5120640"/>
          </a:xfrm>
        </p:spPr>
        <p:txBody>
          <a:bodyPr>
            <a:normAutofit/>
          </a:bodyPr>
          <a:lstStyle/>
          <a:p>
            <a:r>
              <a:rPr lang="en-US" sz="2800" dirty="0">
                <a:latin typeface="Calibri" panose="020F0502020204030204" pitchFamily="34" charset="0"/>
                <a:cs typeface="Calibri" panose="020F0502020204030204" pitchFamily="34" charset="0"/>
              </a:rPr>
              <a:t>Passengers download a mobile app provided by the transport operator or city authority</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They purchase tickets or passes using mobile wallets, debit/credit cards, or third-party platforms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At the time of boarding, passengers validate their ticket by scanning a QR code, tapping their phone (NFC), or showing the digital ticket to an inspector.</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2325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3635687" y="744602"/>
            <a:ext cx="8039478" cy="5359651"/>
          </a:xfrm>
          <a:prstGeom prst="rect">
            <a:avLst/>
          </a:prstGeom>
        </p:spPr>
      </p:pic>
      <p:sp>
        <p:nvSpPr>
          <p:cNvPr id="5" name="Tytuł 1"/>
          <p:cNvSpPr>
            <a:spLocks noGrp="1"/>
          </p:cNvSpPr>
          <p:nvPr>
            <p:ph type="title"/>
          </p:nvPr>
        </p:nvSpPr>
        <p:spPr/>
        <p:txBody>
          <a:bodyPr/>
          <a:lstStyle/>
          <a:p>
            <a:r>
              <a:rPr lang="pl-PL" dirty="0" err="1">
                <a:latin typeface="Calibri" panose="020F0502020204030204" pitchFamily="34" charset="0"/>
                <a:cs typeface="Calibri" panose="020F0502020204030204" pitchFamily="34" charset="0"/>
              </a:rPr>
              <a:t>Benefits</a:t>
            </a:r>
            <a:r>
              <a:rPr lang="pl-PL" dirty="0">
                <a:latin typeface="Calibri" panose="020F0502020204030204" pitchFamily="34" charset="0"/>
                <a:cs typeface="Calibri" panose="020F0502020204030204" pitchFamily="34" charset="0"/>
              </a:rPr>
              <a:t> for </a:t>
            </a:r>
            <a:r>
              <a:rPr lang="pl-PL" dirty="0" err="1" smtClean="0">
                <a:latin typeface="Calibri" panose="020F0502020204030204" pitchFamily="34" charset="0"/>
                <a:cs typeface="Calibri" panose="020F0502020204030204" pitchFamily="34" charset="0"/>
              </a:rPr>
              <a:t>Passengers</a:t>
            </a:r>
            <a:r>
              <a:rPr lang="pl-PL" dirty="0" smtClean="0">
                <a:latin typeface="Calibri" panose="020F0502020204030204" pitchFamily="34" charset="0"/>
                <a:cs typeface="Calibri" panose="020F0502020204030204" pitchFamily="34" charset="0"/>
              </a:rPr>
              <a:t> and Transport </a:t>
            </a:r>
            <a:r>
              <a:rPr lang="pl-PL" dirty="0" err="1" smtClean="0">
                <a:latin typeface="Calibri" panose="020F0502020204030204" pitchFamily="34" charset="0"/>
                <a:cs typeface="Calibri" panose="020F0502020204030204" pitchFamily="34" charset="0"/>
              </a:rPr>
              <a:t>Operators</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92064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latin typeface="Calibri" panose="020F0502020204030204" pitchFamily="34" charset="0"/>
                <a:cs typeface="Calibri" panose="020F0502020204030204" pitchFamily="34" charset="0"/>
              </a:rPr>
              <a:t>Challenges</a:t>
            </a:r>
            <a:endParaRPr lang="pl-PL"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9267" y="864108"/>
            <a:ext cx="7792645" cy="5120640"/>
          </a:xfrm>
        </p:spPr>
        <p:txBody>
          <a:bodyPr>
            <a:normAutofit/>
          </a:bodyPr>
          <a:lstStyle/>
          <a:p>
            <a:r>
              <a:rPr lang="en-US" sz="2800" b="1" dirty="0">
                <a:latin typeface="Calibri" panose="020F0502020204030204" pitchFamily="34" charset="0"/>
                <a:cs typeface="Calibri" panose="020F0502020204030204" pitchFamily="34" charset="0"/>
              </a:rPr>
              <a:t>Digital divide: </a:t>
            </a:r>
            <a:r>
              <a:rPr lang="en-US" sz="2800" dirty="0">
                <a:latin typeface="Calibri" panose="020F0502020204030204" pitchFamily="34" charset="0"/>
                <a:cs typeface="Calibri" panose="020F0502020204030204" pitchFamily="34" charset="0"/>
              </a:rPr>
              <a:t>Not all users have access to smartphones or mobile internet</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System compatibility: </a:t>
            </a:r>
            <a:r>
              <a:rPr lang="en-US" sz="2800" dirty="0">
                <a:latin typeface="Calibri" panose="020F0502020204030204" pitchFamily="34" charset="0"/>
                <a:cs typeface="Calibri" panose="020F0502020204030204" pitchFamily="34" charset="0"/>
              </a:rPr>
              <a:t>Integration with existing infrastructure can be costly</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Cybersecurity: </a:t>
            </a:r>
            <a:r>
              <a:rPr lang="en-US" sz="2800" dirty="0">
                <a:latin typeface="Calibri" panose="020F0502020204030204" pitchFamily="34" charset="0"/>
                <a:cs typeface="Calibri" panose="020F0502020204030204" pitchFamily="34" charset="0"/>
              </a:rPr>
              <a:t>Requires robust protection against data breaches and payment fraud.</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67112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3604591" y="121986"/>
            <a:ext cx="7871791" cy="3064303"/>
          </a:xfrm>
          <a:prstGeom prst="rect">
            <a:avLst/>
          </a:prstGeom>
          <a:solidFill>
            <a:schemeClr val="accent1">
              <a:lumMod val="20000"/>
              <a:lumOff val="80000"/>
            </a:schemeClr>
          </a:solidFill>
        </p:spPr>
        <p:txBody>
          <a:bodyPr wrap="square" rtlCol="0">
            <a:spAutoFit/>
          </a:bodyPr>
          <a:lstStyle/>
          <a:p>
            <a:endParaRPr lang="pl-PL" dirty="0"/>
          </a:p>
        </p:txBody>
      </p:sp>
      <p:sp>
        <p:nvSpPr>
          <p:cNvPr id="2" name="Tytuł 1"/>
          <p:cNvSpPr>
            <a:spLocks noGrp="1"/>
          </p:cNvSpPr>
          <p:nvPr>
            <p:ph type="title"/>
          </p:nvPr>
        </p:nvSpPr>
        <p:spPr>
          <a:xfrm>
            <a:off x="252918" y="1123837"/>
            <a:ext cx="3086629" cy="4601183"/>
          </a:xfrm>
        </p:spPr>
        <p:txBody>
          <a:bodyPr>
            <a:normAutofit/>
          </a:bodyPr>
          <a:lstStyle/>
          <a:p>
            <a:r>
              <a:rPr lang="en-US" sz="3200" dirty="0">
                <a:latin typeface="Calibri" panose="020F0502020204030204" pitchFamily="34" charset="0"/>
                <a:cs typeface="Calibri" panose="020F0502020204030204" pitchFamily="34" charset="0"/>
              </a:rPr>
              <a:t>Global Examples of Successful </a:t>
            </a:r>
            <a:r>
              <a:rPr lang="en-US" sz="3200" dirty="0" smtClean="0">
                <a:latin typeface="Calibri" panose="020F0502020204030204" pitchFamily="34" charset="0"/>
                <a:cs typeface="Calibri" panose="020F0502020204030204" pitchFamily="34" charset="0"/>
              </a:rPr>
              <a:t>Implementation</a:t>
            </a:r>
            <a:r>
              <a:rPr lang="pl-PL" sz="3200" dirty="0" smtClean="0">
                <a:latin typeface="Calibri" panose="020F0502020204030204" pitchFamily="34" charset="0"/>
                <a:cs typeface="Calibri" panose="020F0502020204030204" pitchFamily="34" charset="0"/>
              </a:rPr>
              <a:t> - </a:t>
            </a:r>
            <a:r>
              <a:rPr lang="pl-PL" sz="3200" b="1" dirty="0" err="1">
                <a:latin typeface="Calibri" panose="020F0502020204030204" pitchFamily="34" charset="0"/>
                <a:cs typeface="Calibri" panose="020F0502020204030204" pitchFamily="34" charset="0"/>
              </a:rPr>
              <a:t>Singapore</a:t>
            </a:r>
            <a:r>
              <a:rPr lang="pl-PL" sz="3200" b="1" dirty="0">
                <a:latin typeface="Calibri" panose="020F0502020204030204" pitchFamily="34" charset="0"/>
                <a:cs typeface="Calibri" panose="020F0502020204030204" pitchFamily="34" charset="0"/>
              </a:rPr>
              <a:t> – </a:t>
            </a:r>
            <a:r>
              <a:rPr lang="pl-PL" sz="3200" b="1" dirty="0" err="1">
                <a:latin typeface="Calibri" panose="020F0502020204030204" pitchFamily="34" charset="0"/>
                <a:cs typeface="Calibri" panose="020F0502020204030204" pitchFamily="34" charset="0"/>
              </a:rPr>
              <a:t>SimplyGo</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TransitLink</a:t>
            </a:r>
            <a:r>
              <a:rPr lang="pl-PL" sz="3200" b="1" dirty="0">
                <a:latin typeface="Calibri" panose="020F0502020204030204" pitchFamily="34" charset="0"/>
                <a:cs typeface="Calibri" panose="020F0502020204030204" pitchFamily="34" charset="0"/>
              </a:rPr>
              <a:t>)</a:t>
            </a:r>
          </a:p>
        </p:txBody>
      </p:sp>
      <p:sp>
        <p:nvSpPr>
          <p:cNvPr id="3" name="Symbol zastępczy zawartości 2"/>
          <p:cNvSpPr>
            <a:spLocks noGrp="1"/>
          </p:cNvSpPr>
          <p:nvPr>
            <p:ph idx="1"/>
          </p:nvPr>
        </p:nvSpPr>
        <p:spPr>
          <a:xfrm>
            <a:off x="3710241" y="121986"/>
            <a:ext cx="7766141" cy="3071788"/>
          </a:xfrm>
        </p:spPr>
        <p:txBody>
          <a:bodyPr>
            <a:normAutofit/>
          </a:bodyPr>
          <a:lstStyle/>
          <a:p>
            <a:r>
              <a:rPr lang="en-US" sz="2800" dirty="0" err="1">
                <a:latin typeface="Calibri" panose="020F0502020204030204" pitchFamily="34" charset="0"/>
                <a:cs typeface="Calibri" panose="020F0502020204030204" pitchFamily="34" charset="0"/>
              </a:rPr>
              <a:t>SimplyGo</a:t>
            </a:r>
            <a:r>
              <a:rPr lang="en-US" sz="2800" dirty="0">
                <a:latin typeface="Calibri" panose="020F0502020204030204" pitchFamily="34" charset="0"/>
                <a:cs typeface="Calibri" panose="020F0502020204030204" pitchFamily="34" charset="0"/>
              </a:rPr>
              <a:t> is a contactless fare payment system operated by </a:t>
            </a:r>
            <a:r>
              <a:rPr lang="en-US" sz="2800" dirty="0" err="1">
                <a:latin typeface="Calibri" panose="020F0502020204030204" pitchFamily="34" charset="0"/>
                <a:cs typeface="Calibri" panose="020F0502020204030204" pitchFamily="34" charset="0"/>
              </a:rPr>
              <a:t>TransitLink</a:t>
            </a:r>
            <a:r>
              <a:rPr lang="en-US" sz="2800" dirty="0">
                <a:latin typeface="Calibri" panose="020F0502020204030204" pitchFamily="34" charset="0"/>
                <a:cs typeface="Calibri" panose="020F0502020204030204" pitchFamily="34" charset="0"/>
              </a:rPr>
              <a:t> and the Land Transport Authority (LTA) of Singapore. </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It </a:t>
            </a:r>
            <a:r>
              <a:rPr lang="en-US" sz="2800" dirty="0">
                <a:latin typeface="Calibri" panose="020F0502020204030204" pitchFamily="34" charset="0"/>
                <a:cs typeface="Calibri" panose="020F0502020204030204" pitchFamily="34" charset="0"/>
              </a:rPr>
              <a:t>enables commuters to use </a:t>
            </a:r>
            <a:r>
              <a:rPr lang="en-US" sz="2800" b="1" dirty="0">
                <a:latin typeface="Calibri" panose="020F0502020204030204" pitchFamily="34" charset="0"/>
                <a:cs typeface="Calibri" panose="020F0502020204030204" pitchFamily="34" charset="0"/>
              </a:rPr>
              <a:t>their bank cards or mobile devices</a:t>
            </a:r>
            <a:r>
              <a:rPr lang="en-US" sz="2800" dirty="0">
                <a:latin typeface="Calibri" panose="020F0502020204030204" pitchFamily="34" charset="0"/>
                <a:cs typeface="Calibri" panose="020F0502020204030204" pitchFamily="34" charset="0"/>
              </a:rPr>
              <a:t> to pay for public transport fares </a:t>
            </a:r>
            <a:r>
              <a:rPr lang="en-US" sz="2800" b="1" dirty="0">
                <a:latin typeface="Calibri" panose="020F0502020204030204" pitchFamily="34" charset="0"/>
                <a:cs typeface="Calibri" panose="020F0502020204030204" pitchFamily="34" charset="0"/>
              </a:rPr>
              <a:t>without the need for a stored-value card</a:t>
            </a:r>
            <a:r>
              <a:rPr lang="en-US" sz="2800" dirty="0">
                <a:latin typeface="Calibri" panose="020F0502020204030204" pitchFamily="34" charset="0"/>
                <a:cs typeface="Calibri" panose="020F0502020204030204" pitchFamily="34" charset="0"/>
              </a:rPr>
              <a:t> like EZ-Link or NETS </a:t>
            </a:r>
            <a:r>
              <a:rPr lang="en-US" sz="2800" dirty="0" err="1">
                <a:latin typeface="Calibri" panose="020F0502020204030204" pitchFamily="34" charset="0"/>
                <a:cs typeface="Calibri" panose="020F0502020204030204" pitchFamily="34" charset="0"/>
              </a:rPr>
              <a:t>FlashPay</a:t>
            </a:r>
            <a:r>
              <a:rPr lang="en-US" sz="2800" dirty="0">
                <a:latin typeface="Calibri" panose="020F0502020204030204" pitchFamily="34" charset="0"/>
                <a:cs typeface="Calibri" panose="020F0502020204030204" pitchFamily="34" charset="0"/>
              </a:rPr>
              <a:t>.</a:t>
            </a:r>
            <a:endParaRPr lang="pl-PL" sz="2800" dirty="0">
              <a:latin typeface="Calibri" panose="020F0502020204030204" pitchFamily="34" charset="0"/>
              <a:cs typeface="Calibri" panose="020F0502020204030204" pitchFamily="34" charset="0"/>
            </a:endParaRPr>
          </a:p>
        </p:txBody>
      </p:sp>
      <p:pic>
        <p:nvPicPr>
          <p:cNvPr id="4" name="Obraz 3"/>
          <p:cNvPicPr>
            <a:picLocks noChangeAspect="1"/>
          </p:cNvPicPr>
          <p:nvPr/>
        </p:nvPicPr>
        <p:blipFill>
          <a:blip r:embed="rId3"/>
          <a:stretch>
            <a:fillRect/>
          </a:stretch>
        </p:blipFill>
        <p:spPr>
          <a:xfrm>
            <a:off x="6467060" y="3203381"/>
            <a:ext cx="5009322" cy="3339549"/>
          </a:xfrm>
          <a:prstGeom prst="rect">
            <a:avLst/>
          </a:prstGeom>
        </p:spPr>
      </p:pic>
      <p:sp>
        <p:nvSpPr>
          <p:cNvPr id="6" name="Prostokąt 5"/>
          <p:cNvSpPr/>
          <p:nvPr/>
        </p:nvSpPr>
        <p:spPr>
          <a:xfrm>
            <a:off x="9729530" y="6552537"/>
            <a:ext cx="1620957" cy="246221"/>
          </a:xfrm>
          <a:prstGeom prst="rect">
            <a:avLst/>
          </a:prstGeom>
        </p:spPr>
        <p:txBody>
          <a:bodyPr wrap="none">
            <a:spAutoFit/>
          </a:bodyPr>
          <a:lstStyle/>
          <a:p>
            <a:pPr algn="r"/>
            <a:r>
              <a:rPr lang="pl-PL" sz="1000" dirty="0"/>
              <a:t>https://sg.news.yahoo.com</a:t>
            </a:r>
          </a:p>
        </p:txBody>
      </p:sp>
    </p:spTree>
    <p:extLst>
      <p:ext uri="{BB962C8B-B14F-4D97-AF65-F5344CB8AC3E}">
        <p14:creationId xmlns:p14="http://schemas.microsoft.com/office/powerpoint/2010/main" val="31754913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3538330" y="121986"/>
            <a:ext cx="8176592" cy="6633557"/>
          </a:xfrm>
          <a:prstGeom prst="rect">
            <a:avLst/>
          </a:prstGeom>
          <a:solidFill>
            <a:schemeClr val="accent1">
              <a:lumMod val="20000"/>
              <a:lumOff val="80000"/>
            </a:schemeClr>
          </a:solidFill>
        </p:spPr>
        <p:txBody>
          <a:bodyPr wrap="square" rtlCol="0">
            <a:spAutoFit/>
          </a:bodyPr>
          <a:lstStyle/>
          <a:p>
            <a:endParaRPr lang="pl-PL" dirty="0"/>
          </a:p>
        </p:txBody>
      </p:sp>
      <p:sp>
        <p:nvSpPr>
          <p:cNvPr id="3" name="Symbol zastępczy zawartości 2"/>
          <p:cNvSpPr>
            <a:spLocks noGrp="1"/>
          </p:cNvSpPr>
          <p:nvPr>
            <p:ph idx="1"/>
          </p:nvPr>
        </p:nvSpPr>
        <p:spPr>
          <a:xfrm>
            <a:off x="3869267" y="864108"/>
            <a:ext cx="7792645" cy="5120640"/>
          </a:xfrm>
        </p:spPr>
        <p:txBody>
          <a:bodyPr>
            <a:noAutofit/>
          </a:bodyPr>
          <a:lstStyle/>
          <a:p>
            <a:pPr marL="0" indent="0">
              <a:buNone/>
            </a:pPr>
            <a:r>
              <a:rPr lang="en-US" sz="2800" b="1" dirty="0">
                <a:latin typeface="Calibri" panose="020F0502020204030204" pitchFamily="34" charset="0"/>
                <a:cs typeface="Calibri" panose="020F0502020204030204" pitchFamily="34" charset="0"/>
              </a:rPr>
              <a:t>Tap-and-go convenience:</a:t>
            </a:r>
          </a:p>
          <a:p>
            <a:r>
              <a:rPr lang="en-US" sz="2800" dirty="0">
                <a:latin typeface="Calibri" panose="020F0502020204030204" pitchFamily="34" charset="0"/>
                <a:cs typeface="Calibri" panose="020F0502020204030204" pitchFamily="34" charset="0"/>
              </a:rPr>
              <a:t>Commuters can tap contactless bank cards (e.g., Visa or </a:t>
            </a:r>
            <a:r>
              <a:rPr lang="en-US" sz="2800" dirty="0" err="1">
                <a:latin typeface="Calibri" panose="020F0502020204030204" pitchFamily="34" charset="0"/>
                <a:cs typeface="Calibri" panose="020F0502020204030204" pitchFamily="34" charset="0"/>
              </a:rPr>
              <a:t>Mastercard</a:t>
            </a:r>
            <a:r>
              <a:rPr lang="en-US" sz="2800" dirty="0">
                <a:latin typeface="Calibri" panose="020F0502020204030204" pitchFamily="34" charset="0"/>
                <a:cs typeface="Calibri" panose="020F0502020204030204" pitchFamily="34" charset="0"/>
              </a:rPr>
              <a:t>) or smartphones/smartwatches with Apple Pay, Google Pay, or Samsung Pay directly at MRT fare gates or bus readers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marL="0" indent="0">
              <a:buNone/>
            </a:pPr>
            <a:r>
              <a:rPr lang="en-US" sz="2800" b="1" dirty="0">
                <a:latin typeface="Calibri" panose="020F0502020204030204" pitchFamily="34" charset="0"/>
                <a:cs typeface="Calibri" panose="020F0502020204030204" pitchFamily="34" charset="0"/>
              </a:rPr>
              <a:t>No need for top-ups:</a:t>
            </a:r>
          </a:p>
          <a:p>
            <a:r>
              <a:rPr lang="en-US" sz="2800" dirty="0">
                <a:latin typeface="Calibri" panose="020F0502020204030204" pitchFamily="34" charset="0"/>
                <a:cs typeface="Calibri" panose="020F0502020204030204" pitchFamily="34" charset="0"/>
              </a:rPr>
              <a:t>Fares are automatically deducted from the commuter’s linked debit/credit card account. There's no need to manually reload or monitor a transport card balance.</a:t>
            </a:r>
          </a:p>
          <a:p>
            <a:pPr marL="0" indent="0">
              <a:buNone/>
            </a:pPr>
            <a:r>
              <a:rPr lang="en-US" sz="2800" b="1" dirty="0" smtClean="0">
                <a:latin typeface="Calibri" panose="020F0502020204030204" pitchFamily="34" charset="0"/>
                <a:cs typeface="Calibri" panose="020F0502020204030204" pitchFamily="34" charset="0"/>
              </a:rPr>
              <a:t>Real-time </a:t>
            </a:r>
            <a:r>
              <a:rPr lang="en-US" sz="2800" b="1" dirty="0">
                <a:latin typeface="Calibri" panose="020F0502020204030204" pitchFamily="34" charset="0"/>
                <a:cs typeface="Calibri" panose="020F0502020204030204" pitchFamily="34" charset="0"/>
              </a:rPr>
              <a:t>transaction tracking:</a:t>
            </a:r>
          </a:p>
          <a:p>
            <a:r>
              <a:rPr lang="en-US" sz="2800" dirty="0">
                <a:latin typeface="Calibri" panose="020F0502020204030204" pitchFamily="34" charset="0"/>
                <a:cs typeface="Calibri" panose="020F0502020204030204" pitchFamily="34" charset="0"/>
              </a:rPr>
              <a:t>Users can view trip history and fare deductions in real-time via the </a:t>
            </a:r>
            <a:r>
              <a:rPr lang="en-US" sz="2800" dirty="0" err="1">
                <a:latin typeface="Calibri" panose="020F0502020204030204" pitchFamily="34" charset="0"/>
                <a:cs typeface="Calibri" panose="020F0502020204030204" pitchFamily="34" charset="0"/>
              </a:rPr>
              <a:t>SimplyGo</a:t>
            </a:r>
            <a:r>
              <a:rPr lang="en-US" sz="2800" dirty="0">
                <a:latin typeface="Calibri" panose="020F0502020204030204" pitchFamily="34" charset="0"/>
                <a:cs typeface="Calibri" panose="020F0502020204030204" pitchFamily="34" charset="0"/>
              </a:rPr>
              <a:t> app or </a:t>
            </a:r>
            <a:r>
              <a:rPr lang="en-US" sz="2800" dirty="0" err="1">
                <a:latin typeface="Calibri" panose="020F0502020204030204" pitchFamily="34" charset="0"/>
                <a:cs typeface="Calibri" panose="020F0502020204030204" pitchFamily="34" charset="0"/>
              </a:rPr>
              <a:t>TransitLink</a:t>
            </a:r>
            <a:r>
              <a:rPr lang="en-US" sz="2800" dirty="0">
                <a:latin typeface="Calibri" panose="020F0502020204030204" pitchFamily="34" charset="0"/>
                <a:cs typeface="Calibri" panose="020F0502020204030204" pitchFamily="34" charset="0"/>
              </a:rPr>
              <a:t> website.</a:t>
            </a:r>
            <a:endParaRPr lang="pl-PL" sz="28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Global Examples of Successful </a:t>
            </a:r>
            <a:r>
              <a:rPr lang="en-US" sz="3200" dirty="0" smtClean="0">
                <a:latin typeface="Calibri" panose="020F0502020204030204" pitchFamily="34" charset="0"/>
                <a:cs typeface="Calibri" panose="020F0502020204030204" pitchFamily="34" charset="0"/>
              </a:rPr>
              <a:t>Implementation</a:t>
            </a:r>
            <a:r>
              <a:rPr lang="pl-PL" sz="3200" dirty="0" smtClean="0">
                <a:latin typeface="Calibri" panose="020F0502020204030204" pitchFamily="34" charset="0"/>
                <a:cs typeface="Calibri" panose="020F0502020204030204" pitchFamily="34" charset="0"/>
              </a:rPr>
              <a:t> - </a:t>
            </a:r>
            <a:r>
              <a:rPr lang="pl-PL" sz="3200" b="1" dirty="0" err="1">
                <a:latin typeface="Calibri" panose="020F0502020204030204" pitchFamily="34" charset="0"/>
                <a:cs typeface="Calibri" panose="020F0502020204030204" pitchFamily="34" charset="0"/>
              </a:rPr>
              <a:t>Singapore</a:t>
            </a:r>
            <a:r>
              <a:rPr lang="pl-PL" sz="3200" b="1" dirty="0">
                <a:latin typeface="Calibri" panose="020F0502020204030204" pitchFamily="34" charset="0"/>
                <a:cs typeface="Calibri" panose="020F0502020204030204" pitchFamily="34" charset="0"/>
              </a:rPr>
              <a:t> – </a:t>
            </a:r>
            <a:r>
              <a:rPr lang="pl-PL" sz="3200" b="1" dirty="0" err="1">
                <a:latin typeface="Calibri" panose="020F0502020204030204" pitchFamily="34" charset="0"/>
                <a:cs typeface="Calibri" panose="020F0502020204030204" pitchFamily="34" charset="0"/>
              </a:rPr>
              <a:t>SimplyGo</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TransitLink</a:t>
            </a:r>
            <a:r>
              <a:rPr lang="pl-PL" sz="32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752225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578087" y="755374"/>
            <a:ext cx="8057321" cy="5229374"/>
          </a:xfrm>
          <a:prstGeom prst="rect">
            <a:avLst/>
          </a:prstGeom>
          <a:solidFill>
            <a:schemeClr val="accent1">
              <a:lumMod val="20000"/>
              <a:lumOff val="80000"/>
            </a:schemeClr>
          </a:solidFill>
        </p:spPr>
        <p:txBody>
          <a:bodyPr wrap="square" rtlCol="0">
            <a:spAutoFit/>
          </a:bodyPr>
          <a:lstStyle/>
          <a:p>
            <a:endParaRPr lang="pl-PL" dirty="0"/>
          </a:p>
        </p:txBody>
      </p:sp>
      <p:sp>
        <p:nvSpPr>
          <p:cNvPr id="3" name="Symbol zastępczy zawartości 2"/>
          <p:cNvSpPr>
            <a:spLocks noGrp="1"/>
          </p:cNvSpPr>
          <p:nvPr>
            <p:ph idx="1"/>
          </p:nvPr>
        </p:nvSpPr>
        <p:spPr>
          <a:xfrm>
            <a:off x="3869267" y="864108"/>
            <a:ext cx="7766141" cy="5120640"/>
          </a:xfrm>
        </p:spPr>
        <p:txBody>
          <a:bodyPr>
            <a:normAutofit/>
          </a:bodyPr>
          <a:lstStyle/>
          <a:p>
            <a:pPr marL="0" indent="0">
              <a:buNone/>
            </a:pPr>
            <a:r>
              <a:rPr lang="en-US" sz="2800" b="1" dirty="0">
                <a:latin typeface="Calibri" panose="020F0502020204030204" pitchFamily="34" charset="0"/>
                <a:cs typeface="Calibri" panose="020F0502020204030204" pitchFamily="34" charset="0"/>
              </a:rPr>
              <a:t>Integration across transport modes:</a:t>
            </a:r>
          </a:p>
          <a:p>
            <a:r>
              <a:rPr lang="en-US" sz="2800" dirty="0">
                <a:latin typeface="Calibri" panose="020F0502020204030204" pitchFamily="34" charset="0"/>
                <a:cs typeface="Calibri" panose="020F0502020204030204" pitchFamily="34" charset="0"/>
              </a:rPr>
              <a:t>The system works seamlessly on MRT trains, LRT, and public buses, allowing multimodal travel on a single card or device.</a:t>
            </a:r>
          </a:p>
          <a:p>
            <a:pPr marL="0" indent="0">
              <a:buNone/>
            </a:pPr>
            <a:r>
              <a:rPr lang="en-US" sz="2800" b="1" dirty="0" smtClean="0">
                <a:latin typeface="Calibri" panose="020F0502020204030204" pitchFamily="34" charset="0"/>
                <a:cs typeface="Calibri" panose="020F0502020204030204" pitchFamily="34" charset="0"/>
              </a:rPr>
              <a:t>Tourist-friendly</a:t>
            </a:r>
            <a:r>
              <a:rPr lang="en-US" sz="2800" b="1" dirty="0">
                <a:latin typeface="Calibri" panose="020F0502020204030204" pitchFamily="34" charset="0"/>
                <a:cs typeface="Calibri" panose="020F0502020204030204" pitchFamily="34" charset="0"/>
              </a:rPr>
              <a:t>:</a:t>
            </a:r>
          </a:p>
          <a:p>
            <a:r>
              <a:rPr lang="en-US" sz="2800" dirty="0">
                <a:latin typeface="Calibri" panose="020F0502020204030204" pitchFamily="34" charset="0"/>
                <a:cs typeface="Calibri" panose="020F0502020204030204" pitchFamily="34" charset="0"/>
              </a:rPr>
              <a:t>Visitors to Singapore can use their foreign-issued contactless cards if compatible, without needing to buy a local transport card.</a:t>
            </a:r>
            <a:endParaRPr lang="pl-PL" sz="28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Global Examples of Successful </a:t>
            </a:r>
            <a:r>
              <a:rPr lang="en-US" sz="3200" dirty="0" smtClean="0">
                <a:latin typeface="Calibri" panose="020F0502020204030204" pitchFamily="34" charset="0"/>
                <a:cs typeface="Calibri" panose="020F0502020204030204" pitchFamily="34" charset="0"/>
              </a:rPr>
              <a:t>Implementation</a:t>
            </a:r>
            <a:r>
              <a:rPr lang="pl-PL" sz="3200" dirty="0" smtClean="0">
                <a:latin typeface="Calibri" panose="020F0502020204030204" pitchFamily="34" charset="0"/>
                <a:cs typeface="Calibri" panose="020F0502020204030204" pitchFamily="34" charset="0"/>
              </a:rPr>
              <a:t> - </a:t>
            </a:r>
            <a:r>
              <a:rPr lang="pl-PL" sz="3200" b="1" dirty="0" err="1">
                <a:latin typeface="Calibri" panose="020F0502020204030204" pitchFamily="34" charset="0"/>
                <a:cs typeface="Calibri" panose="020F0502020204030204" pitchFamily="34" charset="0"/>
              </a:rPr>
              <a:t>Singapore</a:t>
            </a:r>
            <a:r>
              <a:rPr lang="pl-PL" sz="3200" b="1" dirty="0">
                <a:latin typeface="Calibri" panose="020F0502020204030204" pitchFamily="34" charset="0"/>
                <a:cs typeface="Calibri" panose="020F0502020204030204" pitchFamily="34" charset="0"/>
              </a:rPr>
              <a:t> – </a:t>
            </a:r>
            <a:r>
              <a:rPr lang="pl-PL" sz="3200" b="1" dirty="0" err="1">
                <a:latin typeface="Calibri" panose="020F0502020204030204" pitchFamily="34" charset="0"/>
                <a:cs typeface="Calibri" panose="020F0502020204030204" pitchFamily="34" charset="0"/>
              </a:rPr>
              <a:t>SimplyGo</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TransitLink</a:t>
            </a:r>
            <a:r>
              <a:rPr lang="pl-PL" sz="32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165024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p:cNvPicPr>
            <a:picLocks noGrp="1" noChangeAspect="1"/>
          </p:cNvPicPr>
          <p:nvPr>
            <p:ph idx="1"/>
          </p:nvPr>
        </p:nvPicPr>
        <p:blipFill>
          <a:blip r:embed="rId3"/>
          <a:stretch>
            <a:fillRect/>
          </a:stretch>
        </p:blipFill>
        <p:spPr>
          <a:xfrm>
            <a:off x="7081558" y="-18236"/>
            <a:ext cx="5046524" cy="3781853"/>
          </a:xfrm>
          <a:prstGeom prst="rect">
            <a:avLst/>
          </a:prstGeom>
        </p:spPr>
      </p:pic>
      <p:pic>
        <p:nvPicPr>
          <p:cNvPr id="5" name="Obraz 4"/>
          <p:cNvPicPr>
            <a:picLocks noChangeAspect="1"/>
          </p:cNvPicPr>
          <p:nvPr/>
        </p:nvPicPr>
        <p:blipFill>
          <a:blip r:embed="rId4"/>
          <a:stretch>
            <a:fillRect/>
          </a:stretch>
        </p:blipFill>
        <p:spPr>
          <a:xfrm>
            <a:off x="3565948" y="2550389"/>
            <a:ext cx="3412792" cy="3081785"/>
          </a:xfrm>
          <a:prstGeom prst="rect">
            <a:avLst/>
          </a:prstGeom>
        </p:spPr>
      </p:pic>
      <p:sp>
        <p:nvSpPr>
          <p:cNvPr id="6" name="Prostokąt 5"/>
          <p:cNvSpPr/>
          <p:nvPr/>
        </p:nvSpPr>
        <p:spPr>
          <a:xfrm>
            <a:off x="3565948" y="5725020"/>
            <a:ext cx="3299792" cy="507831"/>
          </a:xfrm>
          <a:prstGeom prst="rect">
            <a:avLst/>
          </a:prstGeom>
        </p:spPr>
        <p:txBody>
          <a:bodyPr wrap="square">
            <a:spAutoFit/>
          </a:bodyPr>
          <a:lstStyle/>
          <a:p>
            <a:r>
              <a:rPr lang="pl-PL" sz="900" dirty="0">
                <a:latin typeface="Calibri" panose="020F0502020204030204" pitchFamily="34" charset="0"/>
                <a:cs typeface="Calibri" panose="020F0502020204030204" pitchFamily="34" charset="0"/>
              </a:rPr>
              <a:t>https://www.connectedtoindia.com/singapore-students-will-be-able-to-convert-their-school-smart-cards-to-simplygo-from-september-7/#google_vignette</a:t>
            </a:r>
          </a:p>
        </p:txBody>
      </p:sp>
      <p:sp>
        <p:nvSpPr>
          <p:cNvPr id="8" name="Prostokąt 7"/>
          <p:cNvSpPr/>
          <p:nvPr/>
        </p:nvSpPr>
        <p:spPr>
          <a:xfrm>
            <a:off x="7081558" y="3763617"/>
            <a:ext cx="4574343" cy="369332"/>
          </a:xfrm>
          <a:prstGeom prst="rect">
            <a:avLst/>
          </a:prstGeom>
        </p:spPr>
        <p:txBody>
          <a:bodyPr wrap="square">
            <a:spAutoFit/>
          </a:bodyPr>
          <a:lstStyle/>
          <a:p>
            <a:r>
              <a:rPr lang="pl-PL" sz="900" dirty="0">
                <a:latin typeface="Calibri" panose="020F0502020204030204" pitchFamily="34" charset="0"/>
                <a:cs typeface="Calibri" panose="020F0502020204030204" pitchFamily="34" charset="0"/>
              </a:rPr>
              <a:t>https://www.todayonline.com/singapore/analysis-simplygo-lta-missteps-what-went-wrong-needs-be-done-2347861</a:t>
            </a:r>
          </a:p>
        </p:txBody>
      </p:sp>
      <p:sp>
        <p:nvSpPr>
          <p:cNvPr id="9" name="Tytuł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Global Examples of Successful </a:t>
            </a:r>
            <a:r>
              <a:rPr lang="en-US" sz="3200" dirty="0" smtClean="0">
                <a:latin typeface="Calibri" panose="020F0502020204030204" pitchFamily="34" charset="0"/>
                <a:cs typeface="Calibri" panose="020F0502020204030204" pitchFamily="34" charset="0"/>
              </a:rPr>
              <a:t>Implementation</a:t>
            </a:r>
            <a:r>
              <a:rPr lang="pl-PL" sz="3200" dirty="0" smtClean="0">
                <a:latin typeface="Calibri" panose="020F0502020204030204" pitchFamily="34" charset="0"/>
                <a:cs typeface="Calibri" panose="020F0502020204030204" pitchFamily="34" charset="0"/>
              </a:rPr>
              <a:t> - </a:t>
            </a:r>
            <a:r>
              <a:rPr lang="pl-PL" sz="3200" b="1" dirty="0" err="1">
                <a:latin typeface="Calibri" panose="020F0502020204030204" pitchFamily="34" charset="0"/>
                <a:cs typeface="Calibri" panose="020F0502020204030204" pitchFamily="34" charset="0"/>
              </a:rPr>
              <a:t>Singapore</a:t>
            </a:r>
            <a:r>
              <a:rPr lang="pl-PL" sz="3200" b="1" dirty="0">
                <a:latin typeface="Calibri" panose="020F0502020204030204" pitchFamily="34" charset="0"/>
                <a:cs typeface="Calibri" panose="020F0502020204030204" pitchFamily="34" charset="0"/>
              </a:rPr>
              <a:t> – </a:t>
            </a:r>
            <a:r>
              <a:rPr lang="pl-PL" sz="3200" b="1" dirty="0" err="1">
                <a:latin typeface="Calibri" panose="020F0502020204030204" pitchFamily="34" charset="0"/>
                <a:cs typeface="Calibri" panose="020F0502020204030204" pitchFamily="34" charset="0"/>
              </a:rPr>
              <a:t>SimplyGo</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TransitLink</a:t>
            </a:r>
            <a:r>
              <a:rPr lang="pl-PL" sz="32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87600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538330" y="864108"/>
            <a:ext cx="8083827" cy="5120640"/>
          </a:xfrm>
          <a:prstGeom prst="rect">
            <a:avLst/>
          </a:prstGeom>
          <a:solidFill>
            <a:schemeClr val="accent1">
              <a:lumMod val="20000"/>
              <a:lumOff val="80000"/>
            </a:schemeClr>
          </a:solidFill>
        </p:spPr>
        <p:txBody>
          <a:bodyPr wrap="square" rtlCol="0">
            <a:spAutoFit/>
          </a:bodyPr>
          <a:lstStyle/>
          <a:p>
            <a:endParaRPr lang="pl-PL" dirty="0"/>
          </a:p>
        </p:txBody>
      </p:sp>
      <p:sp>
        <p:nvSpPr>
          <p:cNvPr id="3" name="Symbol zastępczy zawartości 2"/>
          <p:cNvSpPr>
            <a:spLocks noGrp="1"/>
          </p:cNvSpPr>
          <p:nvPr>
            <p:ph idx="1"/>
          </p:nvPr>
        </p:nvSpPr>
        <p:spPr>
          <a:xfrm>
            <a:off x="3631096" y="864108"/>
            <a:ext cx="8097078" cy="5120640"/>
          </a:xfrm>
        </p:spPr>
        <p:txBody>
          <a:bodyPr>
            <a:noAutofit/>
          </a:bodyPr>
          <a:lstStyle/>
          <a:p>
            <a:pPr marL="0" indent="0">
              <a:buNone/>
            </a:pPr>
            <a:r>
              <a:rPr lang="en-US" sz="2800" b="1" dirty="0">
                <a:latin typeface="Calibri" panose="020F0502020204030204" pitchFamily="34" charset="0"/>
                <a:cs typeface="Calibri" panose="020F0502020204030204" pitchFamily="34" charset="0"/>
              </a:rPr>
              <a:t>Benefits for Commuters</a:t>
            </a:r>
            <a:r>
              <a:rPr lang="en-US" sz="2800" b="1" dirty="0" smtClean="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Simplified experience – no need to manage a separate transport card</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Reduced queues at ticket machines and top-up stations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Easy to keep track of expenses via app or e-statements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Contactless, hygienic solution – especially relevant post-COVID.</a:t>
            </a:r>
            <a:endParaRPr lang="pl-PL" sz="28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Global Examples of Successful </a:t>
            </a:r>
            <a:r>
              <a:rPr lang="en-US" sz="3200" dirty="0" smtClean="0">
                <a:latin typeface="Calibri" panose="020F0502020204030204" pitchFamily="34" charset="0"/>
                <a:cs typeface="Calibri" panose="020F0502020204030204" pitchFamily="34" charset="0"/>
              </a:rPr>
              <a:t>Implementation</a:t>
            </a:r>
            <a:r>
              <a:rPr lang="pl-PL" sz="3200" dirty="0" smtClean="0">
                <a:latin typeface="Calibri" panose="020F0502020204030204" pitchFamily="34" charset="0"/>
                <a:cs typeface="Calibri" panose="020F0502020204030204" pitchFamily="34" charset="0"/>
              </a:rPr>
              <a:t> - </a:t>
            </a:r>
            <a:r>
              <a:rPr lang="pl-PL" sz="3200" b="1" dirty="0" err="1">
                <a:latin typeface="Calibri" panose="020F0502020204030204" pitchFamily="34" charset="0"/>
                <a:cs typeface="Calibri" panose="020F0502020204030204" pitchFamily="34" charset="0"/>
              </a:rPr>
              <a:t>Singapore</a:t>
            </a:r>
            <a:r>
              <a:rPr lang="pl-PL" sz="3200" b="1" dirty="0">
                <a:latin typeface="Calibri" panose="020F0502020204030204" pitchFamily="34" charset="0"/>
                <a:cs typeface="Calibri" panose="020F0502020204030204" pitchFamily="34" charset="0"/>
              </a:rPr>
              <a:t> – </a:t>
            </a:r>
            <a:r>
              <a:rPr lang="pl-PL" sz="3200" b="1" dirty="0" err="1">
                <a:latin typeface="Calibri" panose="020F0502020204030204" pitchFamily="34" charset="0"/>
                <a:cs typeface="Calibri" panose="020F0502020204030204" pitchFamily="34" charset="0"/>
              </a:rPr>
              <a:t>SimplyGo</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TransitLink</a:t>
            </a:r>
            <a:r>
              <a:rPr lang="pl-PL" sz="32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035572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Role of Mobile Apps and Digital Platforms</a:t>
            </a:r>
            <a:endParaRPr lang="pl-PL"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22968" y="702062"/>
            <a:ext cx="7832737" cy="5120640"/>
          </a:xfrm>
        </p:spPr>
        <p:txBody>
          <a:bodyPr>
            <a:normAutofit/>
          </a:bodyPr>
          <a:lstStyle/>
          <a:p>
            <a:r>
              <a:rPr lang="en-US" sz="2800" b="1" dirty="0" smtClean="0">
                <a:latin typeface="Calibri" panose="020F0502020204030204" pitchFamily="34" charset="0"/>
                <a:cs typeface="Calibri" panose="020F0502020204030204" pitchFamily="34" charset="0"/>
              </a:rPr>
              <a:t>Access </a:t>
            </a:r>
            <a:r>
              <a:rPr lang="en-US" sz="2800" b="1" dirty="0">
                <a:latin typeface="Calibri" panose="020F0502020204030204" pitchFamily="34" charset="0"/>
                <a:cs typeface="Calibri" panose="020F0502020204030204" pitchFamily="34" charset="0"/>
              </a:rPr>
              <a:t>to transport services</a:t>
            </a:r>
            <a:r>
              <a:rPr lang="en-US" sz="2800" dirty="0">
                <a:latin typeface="Calibri" panose="020F0502020204030204" pitchFamily="34" charset="0"/>
                <a:cs typeface="Calibri" panose="020F0502020204030204" pitchFamily="34" charset="0"/>
              </a:rPr>
              <a:t>: Easy booking and payment for taxis, buses, bike-sharing, car-sharing</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smtClean="0">
                <a:latin typeface="Calibri" panose="020F0502020204030204" pitchFamily="34" charset="0"/>
                <a:cs typeface="Calibri" panose="020F0502020204030204" pitchFamily="34" charset="0"/>
              </a:rPr>
              <a:t>Enhanced </a:t>
            </a:r>
            <a:r>
              <a:rPr lang="en-US" sz="2800" b="1" dirty="0">
                <a:latin typeface="Calibri" panose="020F0502020204030204" pitchFamily="34" charset="0"/>
                <a:cs typeface="Calibri" panose="020F0502020204030204" pitchFamily="34" charset="0"/>
              </a:rPr>
              <a:t>efficiency</a:t>
            </a:r>
            <a:r>
              <a:rPr lang="en-US" sz="2800" dirty="0">
                <a:latin typeface="Calibri" panose="020F0502020204030204" pitchFamily="34" charset="0"/>
                <a:cs typeface="Calibri" panose="020F0502020204030204" pitchFamily="34" charset="0"/>
              </a:rPr>
              <a:t>: Optimized routes, demand prediction, and fleet management</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smtClean="0">
                <a:latin typeface="Calibri" panose="020F0502020204030204" pitchFamily="34" charset="0"/>
                <a:cs typeface="Calibri" panose="020F0502020204030204" pitchFamily="34" charset="0"/>
              </a:rPr>
              <a:t>Real-time </a:t>
            </a:r>
            <a:r>
              <a:rPr lang="en-US" sz="2800" b="1" dirty="0">
                <a:latin typeface="Calibri" panose="020F0502020204030204" pitchFamily="34" charset="0"/>
                <a:cs typeface="Calibri" panose="020F0502020204030204" pitchFamily="34" charset="0"/>
              </a:rPr>
              <a:t>information</a:t>
            </a:r>
            <a:r>
              <a:rPr lang="en-US" sz="2800" dirty="0">
                <a:latin typeface="Calibri" panose="020F0502020204030204" pitchFamily="34" charset="0"/>
                <a:cs typeface="Calibri" panose="020F0502020204030204" pitchFamily="34" charset="0"/>
              </a:rPr>
              <a:t>: Traffic updates, vehicle arrival times, delays </a:t>
            </a:r>
            <a:r>
              <a:rPr lang="en-US" sz="2800" dirty="0" smtClean="0">
                <a:latin typeface="Calibri" panose="020F0502020204030204" pitchFamily="34" charset="0"/>
                <a:cs typeface="Calibri" panose="020F0502020204030204" pitchFamily="34" charset="0"/>
              </a:rPr>
              <a:t>notifications.</a:t>
            </a:r>
            <a:endParaRPr lang="pl-PL" sz="2800" dirty="0" smtClean="0">
              <a:latin typeface="Calibri" panose="020F0502020204030204" pitchFamily="34" charset="0"/>
              <a:cs typeface="Calibri" panose="020F0502020204030204" pitchFamily="34" charset="0"/>
            </a:endParaRPr>
          </a:p>
          <a:p>
            <a:r>
              <a:rPr lang="en-US" sz="2800" b="1" dirty="0" smtClean="0">
                <a:latin typeface="Calibri" panose="020F0502020204030204" pitchFamily="34" charset="0"/>
                <a:cs typeface="Calibri" panose="020F0502020204030204" pitchFamily="34" charset="0"/>
              </a:rPr>
              <a:t>User </a:t>
            </a:r>
            <a:r>
              <a:rPr lang="en-US" sz="2800" b="1" dirty="0">
                <a:latin typeface="Calibri" panose="020F0502020204030204" pitchFamily="34" charset="0"/>
                <a:cs typeface="Calibri" panose="020F0502020204030204" pitchFamily="34" charset="0"/>
              </a:rPr>
              <a:t>feedback</a:t>
            </a:r>
            <a:r>
              <a:rPr lang="en-US" sz="2800" dirty="0">
                <a:latin typeface="Calibri" panose="020F0502020204030204" pitchFamily="34" charset="0"/>
                <a:cs typeface="Calibri" panose="020F0502020204030204" pitchFamily="34" charset="0"/>
              </a:rPr>
              <a:t>: Ratings and reviews improve service quality.</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82773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Regional Context of South Asia</a:t>
            </a:r>
            <a:endParaRPr lang="pl-PL"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617475" y="864108"/>
            <a:ext cx="8137203" cy="5120640"/>
          </a:xfrm>
        </p:spPr>
        <p:txBody>
          <a:bodyPr>
            <a:normAutofit/>
          </a:bodyPr>
          <a:lstStyle/>
          <a:p>
            <a:r>
              <a:rPr lang="en-US" sz="2800" dirty="0">
                <a:latin typeface="Calibri" panose="020F0502020204030204" pitchFamily="34" charset="0"/>
                <a:cs typeface="Calibri" panose="020F0502020204030204" pitchFamily="34" charset="0"/>
              </a:rPr>
              <a:t>High population density in cities and rapid urbanization</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Limited transport infrastructure and large informal transport sector</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Limited capital available for large-scale infrastructure investments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High share of pedestrians, bicycles, rickshaws, and motorcycles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Challenges with air pollution and traffic congestion.</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0338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latin typeface="Calibri" panose="020F0502020204030204" pitchFamily="34" charset="0"/>
                <a:cs typeface="Calibri" panose="020F0502020204030204" pitchFamily="34" charset="0"/>
              </a:rPr>
              <a:t>K</a:t>
            </a:r>
            <a:r>
              <a:rPr lang="en-US" dirty="0" err="1" smtClean="0">
                <a:latin typeface="Calibri" panose="020F0502020204030204" pitchFamily="34" charset="0"/>
                <a:cs typeface="Calibri" panose="020F0502020204030204" pitchFamily="34" charset="0"/>
              </a:rPr>
              <a:t>ey</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statistics on high population density and rapid </a:t>
            </a:r>
            <a:r>
              <a:rPr lang="en-US" dirty="0" smtClean="0">
                <a:latin typeface="Calibri" panose="020F0502020204030204" pitchFamily="34" charset="0"/>
                <a:cs typeface="Calibri" panose="020F0502020204030204" pitchFamily="34" charset="0"/>
              </a:rPr>
              <a:t>urbanization</a:t>
            </a:r>
            <a:r>
              <a:rPr lang="pl-PL" dirty="0" smtClean="0">
                <a:latin typeface="Calibri" panose="020F0502020204030204" pitchFamily="34" charset="0"/>
                <a:cs typeface="Calibri" panose="020F0502020204030204" pitchFamily="34" charset="0"/>
              </a:rPr>
              <a:t> in</a:t>
            </a:r>
            <a:r>
              <a:rPr lang="pl-PL" dirty="0" smtClean="0"/>
              <a:t> </a:t>
            </a:r>
            <a:r>
              <a:rPr lang="pl-PL" dirty="0" err="1" smtClean="0"/>
              <a:t>Bangladesh</a:t>
            </a:r>
            <a:r>
              <a:rPr lang="pl-PL" dirty="0"/>
              <a:t>, Nepal, Pakistan, </a:t>
            </a:r>
            <a:r>
              <a:rPr lang="pl-PL" dirty="0" smtClean="0"/>
              <a:t>Bhutan</a:t>
            </a:r>
            <a:endParaRPr lang="pl-PL" dirty="0">
              <a:latin typeface="Calibri" panose="020F0502020204030204" pitchFamily="34" charset="0"/>
              <a:cs typeface="Calibri" panose="020F0502020204030204" pitchFamily="34" charset="0"/>
            </a:endParaRPr>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782452499"/>
              </p:ext>
            </p:extLst>
          </p:nvPr>
        </p:nvGraphicFramePr>
        <p:xfrm>
          <a:off x="3790123" y="795131"/>
          <a:ext cx="7871790" cy="5189744"/>
        </p:xfrm>
        <a:graphic>
          <a:graphicData uri="http://schemas.openxmlformats.org/drawingml/2006/table">
            <a:tbl>
              <a:tblPr/>
              <a:tblGrid>
                <a:gridCol w="1311965"/>
                <a:gridCol w="1311965"/>
                <a:gridCol w="1311965"/>
                <a:gridCol w="1311965"/>
                <a:gridCol w="1311965"/>
                <a:gridCol w="1311965"/>
              </a:tblGrid>
              <a:tr h="754872">
                <a:tc>
                  <a:txBody>
                    <a:bodyPr/>
                    <a:lstStyle/>
                    <a:p>
                      <a:pPr algn="ctr"/>
                      <a:r>
                        <a:rPr lang="pl-PL" sz="1200" dirty="0">
                          <a:solidFill>
                            <a:schemeClr val="bg1"/>
                          </a:solidFill>
                          <a:latin typeface="Calibri" panose="020F0502020204030204" pitchFamily="34" charset="0"/>
                          <a:cs typeface="Calibri" panose="020F0502020204030204" pitchFamily="34" charset="0"/>
                        </a:rPr>
                        <a:t>Country</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pl-PL" sz="1200" dirty="0">
                          <a:solidFill>
                            <a:schemeClr val="bg1"/>
                          </a:solidFill>
                          <a:latin typeface="Calibri" panose="020F0502020204030204" pitchFamily="34" charset="0"/>
                          <a:cs typeface="Calibri" panose="020F0502020204030204" pitchFamily="34" charset="0"/>
                        </a:rPr>
                        <a:t>Urban </a:t>
                      </a:r>
                      <a:r>
                        <a:rPr lang="pl-PL" sz="1200" dirty="0" err="1">
                          <a:solidFill>
                            <a:schemeClr val="bg1"/>
                          </a:solidFill>
                          <a:latin typeface="Calibri" panose="020F0502020204030204" pitchFamily="34" charset="0"/>
                          <a:cs typeface="Calibri" panose="020F0502020204030204" pitchFamily="34" charset="0"/>
                        </a:rPr>
                        <a:t>Population</a:t>
                      </a:r>
                      <a:r>
                        <a:rPr lang="pl-PL" sz="1200" dirty="0">
                          <a:solidFill>
                            <a:schemeClr val="bg1"/>
                          </a:solidFill>
                          <a:latin typeface="Calibri" panose="020F0502020204030204" pitchFamily="34" charset="0"/>
                          <a:cs typeface="Calibri" panose="020F0502020204030204" pitchFamily="34" charset="0"/>
                        </a:rPr>
                        <a:t> (%)</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pl-PL" sz="1200" dirty="0">
                          <a:solidFill>
                            <a:schemeClr val="bg1"/>
                          </a:solidFill>
                          <a:latin typeface="Calibri" panose="020F0502020204030204" pitchFamily="34" charset="0"/>
                          <a:cs typeface="Calibri" panose="020F0502020204030204" pitchFamily="34" charset="0"/>
                        </a:rPr>
                        <a:t>Urban </a:t>
                      </a:r>
                      <a:r>
                        <a:rPr lang="pl-PL" sz="1200" dirty="0" err="1">
                          <a:solidFill>
                            <a:schemeClr val="bg1"/>
                          </a:solidFill>
                          <a:latin typeface="Calibri" panose="020F0502020204030204" pitchFamily="34" charset="0"/>
                          <a:cs typeface="Calibri" panose="020F0502020204030204" pitchFamily="34" charset="0"/>
                        </a:rPr>
                        <a:t>Population</a:t>
                      </a:r>
                      <a:r>
                        <a:rPr lang="pl-PL" sz="1200" dirty="0">
                          <a:solidFill>
                            <a:schemeClr val="bg1"/>
                          </a:solidFill>
                          <a:latin typeface="Calibri" panose="020F0502020204030204" pitchFamily="34" charset="0"/>
                          <a:cs typeface="Calibri" panose="020F0502020204030204" pitchFamily="34" charset="0"/>
                        </a:rPr>
                        <a:t> </a:t>
                      </a:r>
                      <a:r>
                        <a:rPr lang="pl-PL" sz="1200" dirty="0" err="1">
                          <a:solidFill>
                            <a:schemeClr val="bg1"/>
                          </a:solidFill>
                          <a:latin typeface="Calibri" panose="020F0502020204030204" pitchFamily="34" charset="0"/>
                          <a:cs typeface="Calibri" panose="020F0502020204030204" pitchFamily="34" charset="0"/>
                        </a:rPr>
                        <a:t>Density</a:t>
                      </a:r>
                      <a:r>
                        <a:rPr lang="pl-PL" sz="1200" dirty="0">
                          <a:solidFill>
                            <a:schemeClr val="bg1"/>
                          </a:solidFill>
                          <a:latin typeface="Calibri" panose="020F0502020204030204" pitchFamily="34" charset="0"/>
                          <a:cs typeface="Calibri" panose="020F0502020204030204" pitchFamily="34" charset="0"/>
                        </a:rPr>
                        <a:t> (</a:t>
                      </a:r>
                      <a:r>
                        <a:rPr lang="pl-PL" sz="1200" dirty="0" err="1">
                          <a:solidFill>
                            <a:schemeClr val="bg1"/>
                          </a:solidFill>
                          <a:latin typeface="Calibri" panose="020F0502020204030204" pitchFamily="34" charset="0"/>
                          <a:cs typeface="Calibri" panose="020F0502020204030204" pitchFamily="34" charset="0"/>
                        </a:rPr>
                        <a:t>people</a:t>
                      </a:r>
                      <a:r>
                        <a:rPr lang="pl-PL" sz="1200" dirty="0">
                          <a:solidFill>
                            <a:schemeClr val="bg1"/>
                          </a:solidFill>
                          <a:latin typeface="Calibri" panose="020F0502020204030204" pitchFamily="34" charset="0"/>
                          <a:cs typeface="Calibri" panose="020F0502020204030204" pitchFamily="34" charset="0"/>
                        </a:rPr>
                        <a:t>/km²)</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pl-PL" sz="1200" dirty="0" err="1">
                          <a:solidFill>
                            <a:schemeClr val="bg1"/>
                          </a:solidFill>
                          <a:latin typeface="Calibri" panose="020F0502020204030204" pitchFamily="34" charset="0"/>
                          <a:cs typeface="Calibri" panose="020F0502020204030204" pitchFamily="34" charset="0"/>
                        </a:rPr>
                        <a:t>Annual</a:t>
                      </a:r>
                      <a:r>
                        <a:rPr lang="pl-PL" sz="1200" dirty="0">
                          <a:solidFill>
                            <a:schemeClr val="bg1"/>
                          </a:solidFill>
                          <a:latin typeface="Calibri" panose="020F0502020204030204" pitchFamily="34" charset="0"/>
                          <a:cs typeface="Calibri" panose="020F0502020204030204" pitchFamily="34" charset="0"/>
                        </a:rPr>
                        <a:t> Urban </a:t>
                      </a:r>
                      <a:r>
                        <a:rPr lang="pl-PL" sz="1200" dirty="0" err="1">
                          <a:solidFill>
                            <a:schemeClr val="bg1"/>
                          </a:solidFill>
                          <a:latin typeface="Calibri" panose="020F0502020204030204" pitchFamily="34" charset="0"/>
                          <a:cs typeface="Calibri" panose="020F0502020204030204" pitchFamily="34" charset="0"/>
                        </a:rPr>
                        <a:t>Growth</a:t>
                      </a:r>
                      <a:r>
                        <a:rPr lang="pl-PL" sz="1200" dirty="0">
                          <a:solidFill>
                            <a:schemeClr val="bg1"/>
                          </a:solidFill>
                          <a:latin typeface="Calibri" panose="020F0502020204030204" pitchFamily="34" charset="0"/>
                          <a:cs typeface="Calibri" panose="020F0502020204030204" pitchFamily="34" charset="0"/>
                        </a:rPr>
                        <a:t> </a:t>
                      </a:r>
                      <a:r>
                        <a:rPr lang="pl-PL" sz="1200" dirty="0" err="1">
                          <a:solidFill>
                            <a:schemeClr val="bg1"/>
                          </a:solidFill>
                          <a:latin typeface="Calibri" panose="020F0502020204030204" pitchFamily="34" charset="0"/>
                          <a:cs typeface="Calibri" panose="020F0502020204030204" pitchFamily="34" charset="0"/>
                        </a:rPr>
                        <a:t>Rate</a:t>
                      </a:r>
                      <a:r>
                        <a:rPr lang="pl-PL" sz="1200" dirty="0">
                          <a:solidFill>
                            <a:schemeClr val="bg1"/>
                          </a:solidFill>
                          <a:latin typeface="Calibri" panose="020F0502020204030204" pitchFamily="34" charset="0"/>
                          <a:cs typeface="Calibri" panose="020F0502020204030204" pitchFamily="34" charset="0"/>
                        </a:rPr>
                        <a:t> (%)</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bg1"/>
                          </a:solidFill>
                          <a:latin typeface="Calibri" panose="020F0502020204030204" pitchFamily="34" charset="0"/>
                          <a:cs typeface="Calibri" panose="020F0502020204030204" pitchFamily="34" charset="0"/>
                        </a:rPr>
                        <a:t>Example of Major City Population (millions)</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pl-PL" sz="1200" dirty="0">
                          <a:solidFill>
                            <a:schemeClr val="bg1"/>
                          </a:solidFill>
                          <a:latin typeface="Calibri" panose="020F0502020204030204" pitchFamily="34" charset="0"/>
                          <a:cs typeface="Calibri" panose="020F0502020204030204" pitchFamily="34" charset="0"/>
                        </a:rPr>
                        <a:t>Notes</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1037949">
                <a:tc>
                  <a:txBody>
                    <a:bodyPr/>
                    <a:lstStyle/>
                    <a:p>
                      <a:pPr algn="ctr"/>
                      <a:r>
                        <a:rPr lang="pl-PL" sz="1200" dirty="0" err="1">
                          <a:latin typeface="Calibri" panose="020F0502020204030204" pitchFamily="34" charset="0"/>
                          <a:cs typeface="Calibri" panose="020F0502020204030204" pitchFamily="34" charset="0"/>
                        </a:rPr>
                        <a:t>Bangladesh</a:t>
                      </a:r>
                      <a:endParaRPr lang="pl-PL" sz="1200" dirty="0">
                        <a:latin typeface="Calibri" panose="020F0502020204030204" pitchFamily="34" charset="0"/>
                        <a:cs typeface="Calibri" panose="020F0502020204030204" pitchFamily="34" charset="0"/>
                      </a:endParaRP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pl-PL" sz="1200" dirty="0">
                          <a:latin typeface="Calibri" panose="020F0502020204030204" pitchFamily="34" charset="0"/>
                          <a:cs typeface="Calibri" panose="020F0502020204030204" pitchFamily="34" charset="0"/>
                        </a:rPr>
                        <a:t>~39%</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dirty="0">
                          <a:latin typeface="Calibri" panose="020F0502020204030204" pitchFamily="34" charset="0"/>
                          <a:cs typeface="Calibri" panose="020F0502020204030204" pitchFamily="34" charset="0"/>
                        </a:rPr>
                        <a:t>~44,500 (Dhaka metro </a:t>
                      </a:r>
                      <a:r>
                        <a:rPr lang="pl-PL" sz="1200" dirty="0" err="1">
                          <a:latin typeface="Calibri" panose="020F0502020204030204" pitchFamily="34" charset="0"/>
                          <a:cs typeface="Calibri" panose="020F0502020204030204" pitchFamily="34" charset="0"/>
                        </a:rPr>
                        <a:t>area</a:t>
                      </a:r>
                      <a:r>
                        <a:rPr lang="pl-PL" sz="1200" dirty="0">
                          <a:latin typeface="Calibri" panose="020F0502020204030204" pitchFamily="34" charset="0"/>
                          <a:cs typeface="Calibri" panose="020F0502020204030204" pitchFamily="34" charset="0"/>
                        </a:rPr>
                        <a:t>)</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dirty="0">
                          <a:latin typeface="Calibri" panose="020F0502020204030204" pitchFamily="34" charset="0"/>
                          <a:cs typeface="Calibri" panose="020F0502020204030204" pitchFamily="34" charset="0"/>
                        </a:rPr>
                        <a:t>~3.3%</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a:latin typeface="Calibri" panose="020F0502020204030204" pitchFamily="34" charset="0"/>
                          <a:cs typeface="Calibri" panose="020F0502020204030204" pitchFamily="34" charset="0"/>
                        </a:rPr>
                        <a:t>Dhaka: ~21.0</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latin typeface="Calibri" panose="020F0502020204030204" pitchFamily="34" charset="0"/>
                          <a:cs typeface="Calibri" panose="020F0502020204030204" pitchFamily="34" charset="0"/>
                        </a:rPr>
                        <a:t>Dhaka is one of the most densely populated cities worldwide</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79487">
                <a:tc>
                  <a:txBody>
                    <a:bodyPr/>
                    <a:lstStyle/>
                    <a:p>
                      <a:pPr algn="ctr"/>
                      <a:r>
                        <a:rPr lang="pl-PL" sz="1200" dirty="0">
                          <a:latin typeface="Calibri" panose="020F0502020204030204" pitchFamily="34" charset="0"/>
                          <a:cs typeface="Calibri" panose="020F0502020204030204" pitchFamily="34" charset="0"/>
                        </a:rPr>
                        <a:t>Nepal</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pl-PL" sz="1200">
                          <a:latin typeface="Calibri" panose="020F0502020204030204" pitchFamily="34" charset="0"/>
                          <a:cs typeface="Calibri" panose="020F0502020204030204" pitchFamily="34" charset="0"/>
                        </a:rPr>
                        <a:t>~21%</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a:latin typeface="Calibri" panose="020F0502020204030204" pitchFamily="34" charset="0"/>
                          <a:cs typeface="Calibri" panose="020F0502020204030204" pitchFamily="34" charset="0"/>
                        </a:rPr>
                        <a:t>~20,000 (Kathmandu valley)</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dirty="0">
                          <a:latin typeface="Calibri" panose="020F0502020204030204" pitchFamily="34" charset="0"/>
                          <a:cs typeface="Calibri" panose="020F0502020204030204" pitchFamily="34" charset="0"/>
                        </a:rPr>
                        <a:t>~4.5%</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dirty="0" err="1">
                          <a:latin typeface="Calibri" panose="020F0502020204030204" pitchFamily="34" charset="0"/>
                          <a:cs typeface="Calibri" panose="020F0502020204030204" pitchFamily="34" charset="0"/>
                        </a:rPr>
                        <a:t>Kathmandu</a:t>
                      </a:r>
                      <a:r>
                        <a:rPr lang="pl-PL" sz="1200" dirty="0">
                          <a:latin typeface="Calibri" panose="020F0502020204030204" pitchFamily="34" charset="0"/>
                          <a:cs typeface="Calibri" panose="020F0502020204030204" pitchFamily="34" charset="0"/>
                        </a:rPr>
                        <a:t>: ~2.9</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Calibri" panose="020F0502020204030204" pitchFamily="34" charset="0"/>
                          <a:cs typeface="Calibri" panose="020F0502020204030204" pitchFamily="34" charset="0"/>
                        </a:rPr>
                        <a:t>Rapid urban growth mainly in Kathmandu valley and </a:t>
                      </a:r>
                      <a:r>
                        <a:rPr lang="en-US" sz="1200" dirty="0" err="1">
                          <a:latin typeface="Calibri" panose="020F0502020204030204" pitchFamily="34" charset="0"/>
                          <a:cs typeface="Calibri" panose="020F0502020204030204" pitchFamily="34" charset="0"/>
                        </a:rPr>
                        <a:t>Pokhara</a:t>
                      </a:r>
                      <a:endParaRPr lang="en-US" sz="1200" dirty="0">
                        <a:latin typeface="Calibri" panose="020F0502020204030204" pitchFamily="34" charset="0"/>
                        <a:cs typeface="Calibri" panose="020F0502020204030204" pitchFamily="34" charset="0"/>
                      </a:endParaRP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7949">
                <a:tc>
                  <a:txBody>
                    <a:bodyPr/>
                    <a:lstStyle/>
                    <a:p>
                      <a:pPr algn="ctr"/>
                      <a:r>
                        <a:rPr lang="pl-PL" sz="1200" dirty="0">
                          <a:latin typeface="Calibri" panose="020F0502020204030204" pitchFamily="34" charset="0"/>
                          <a:cs typeface="Calibri" panose="020F0502020204030204" pitchFamily="34" charset="0"/>
                        </a:rPr>
                        <a:t>Pakistan</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pl-PL" sz="1200">
                          <a:latin typeface="Calibri" panose="020F0502020204030204" pitchFamily="34" charset="0"/>
                          <a:cs typeface="Calibri" panose="020F0502020204030204" pitchFamily="34" charset="0"/>
                        </a:rPr>
                        <a:t>~38%</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a:latin typeface="Calibri" panose="020F0502020204030204" pitchFamily="34" charset="0"/>
                          <a:cs typeface="Calibri" panose="020F0502020204030204" pitchFamily="34" charset="0"/>
                        </a:rPr>
                        <a:t>~15,000 (Karachi metro area)</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a:latin typeface="Calibri" panose="020F0502020204030204" pitchFamily="34" charset="0"/>
                          <a:cs typeface="Calibri" panose="020F0502020204030204" pitchFamily="34" charset="0"/>
                        </a:rPr>
                        <a:t>~2.4%</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a:latin typeface="Calibri" panose="020F0502020204030204" pitchFamily="34" charset="0"/>
                          <a:cs typeface="Calibri" panose="020F0502020204030204" pitchFamily="34" charset="0"/>
                        </a:rPr>
                        <a:t>Karachi: ~17.5</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Calibri" panose="020F0502020204030204" pitchFamily="34" charset="0"/>
                          <a:cs typeface="Calibri" panose="020F0502020204030204" pitchFamily="34" charset="0"/>
                        </a:rPr>
                        <a:t>Karachi is Pakistan’s largest and fastest-growing city</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79487">
                <a:tc>
                  <a:txBody>
                    <a:bodyPr/>
                    <a:lstStyle/>
                    <a:p>
                      <a:pPr algn="ctr"/>
                      <a:r>
                        <a:rPr lang="pl-PL" sz="1200" dirty="0">
                          <a:latin typeface="Calibri" panose="020F0502020204030204" pitchFamily="34" charset="0"/>
                          <a:cs typeface="Calibri" panose="020F0502020204030204" pitchFamily="34" charset="0"/>
                        </a:rPr>
                        <a:t>Bhutan</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pl-PL" sz="1200">
                          <a:latin typeface="Calibri" panose="020F0502020204030204" pitchFamily="34" charset="0"/>
                          <a:cs typeface="Calibri" panose="020F0502020204030204" pitchFamily="34" charset="0"/>
                        </a:rPr>
                        <a:t>~39%</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a:latin typeface="Calibri" panose="020F0502020204030204" pitchFamily="34" charset="0"/>
                          <a:cs typeface="Calibri" panose="020F0502020204030204" pitchFamily="34" charset="0"/>
                        </a:rPr>
                        <a:t>~5,000 (Thimphu city area)</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a:latin typeface="Calibri" panose="020F0502020204030204" pitchFamily="34" charset="0"/>
                          <a:cs typeface="Calibri" panose="020F0502020204030204" pitchFamily="34" charset="0"/>
                        </a:rPr>
                        <a:t>~5.1%</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200">
                          <a:latin typeface="Calibri" panose="020F0502020204030204" pitchFamily="34" charset="0"/>
                          <a:cs typeface="Calibri" panose="020F0502020204030204" pitchFamily="34" charset="0"/>
                        </a:rPr>
                        <a:t>Thimphu: ~0.13</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Calibri" panose="020F0502020204030204" pitchFamily="34" charset="0"/>
                          <a:cs typeface="Calibri" panose="020F0502020204030204" pitchFamily="34" charset="0"/>
                        </a:rPr>
                        <a:t>Bhutan’s urbanization rate is rising, but urban areas remain small</a:t>
                      </a:r>
                    </a:p>
                  </a:txBody>
                  <a:tcPr marL="46557" marR="46557" marT="23279" marB="2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168989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latin typeface="Calibri" panose="020F0502020204030204" pitchFamily="34" charset="0"/>
                <a:cs typeface="Calibri" panose="020F0502020204030204" pitchFamily="34" charset="0"/>
              </a:rPr>
              <a:t>Region-</a:t>
            </a:r>
            <a:r>
              <a:rPr lang="pl-PL" dirty="0" err="1">
                <a:latin typeface="Calibri" panose="020F0502020204030204" pitchFamily="34" charset="0"/>
                <a:cs typeface="Calibri" panose="020F0502020204030204" pitchFamily="34" charset="0"/>
              </a:rPr>
              <a:t>Specific</a:t>
            </a:r>
            <a:r>
              <a:rPr lang="pl-PL" dirty="0">
                <a:latin typeface="Calibri" panose="020F0502020204030204" pitchFamily="34" charset="0"/>
                <a:cs typeface="Calibri" panose="020F0502020204030204" pitchFamily="34" charset="0"/>
              </a:rPr>
              <a:t> </a:t>
            </a:r>
            <a:r>
              <a:rPr lang="pl-PL" dirty="0" err="1">
                <a:latin typeface="Calibri" panose="020F0502020204030204" pitchFamily="34" charset="0"/>
                <a:cs typeface="Calibri" panose="020F0502020204030204" pitchFamily="34" charset="0"/>
              </a:rPr>
              <a:t>Challenges</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471703" y="970126"/>
            <a:ext cx="8309480" cy="5120640"/>
          </a:xfrm>
        </p:spPr>
        <p:txBody>
          <a:bodyPr>
            <a:normAutofit/>
          </a:bodyPr>
          <a:lstStyle/>
          <a:p>
            <a:r>
              <a:rPr lang="en-US" sz="2800" b="1" dirty="0" smtClean="0">
                <a:latin typeface="Calibri" panose="020F0502020204030204" pitchFamily="34" charset="0"/>
                <a:cs typeface="Calibri" panose="020F0502020204030204" pitchFamily="34" charset="0"/>
              </a:rPr>
              <a:t>Lack </a:t>
            </a:r>
            <a:r>
              <a:rPr lang="en-US" sz="2800" b="1" dirty="0">
                <a:latin typeface="Calibri" panose="020F0502020204030204" pitchFamily="34" charset="0"/>
                <a:cs typeface="Calibri" panose="020F0502020204030204" pitchFamily="34" charset="0"/>
              </a:rPr>
              <a:t>of formal regulations and oversight of </a:t>
            </a:r>
            <a:r>
              <a:rPr lang="en-US" sz="2800" b="1" dirty="0" err="1" smtClean="0">
                <a:latin typeface="Calibri" panose="020F0502020204030204" pitchFamily="34" charset="0"/>
                <a:cs typeface="Calibri" panose="020F0502020204030204" pitchFamily="34" charset="0"/>
              </a:rPr>
              <a:t>microtransit</a:t>
            </a:r>
            <a:r>
              <a:rPr lang="pl-PL" sz="2800" b="1" dirty="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many </a:t>
            </a:r>
            <a:r>
              <a:rPr lang="en-US" sz="2800" dirty="0">
                <a:latin typeface="Calibri" panose="020F0502020204030204" pitchFamily="34" charset="0"/>
                <a:cs typeface="Calibri" panose="020F0502020204030204" pitchFamily="34" charset="0"/>
              </a:rPr>
              <a:t>microbuses and tempos operate without clear permits, making coordination and safety enforcement </a:t>
            </a:r>
            <a:r>
              <a:rPr lang="en-US" sz="2800" dirty="0" smtClean="0">
                <a:latin typeface="Calibri" panose="020F0502020204030204" pitchFamily="34" charset="0"/>
                <a:cs typeface="Calibri" panose="020F0502020204030204" pitchFamily="34" charset="0"/>
              </a:rPr>
              <a:t>difficult</a:t>
            </a:r>
            <a:r>
              <a:rPr lang="pl-PL" sz="2800" dirty="0" smtClean="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Limited road infrastructure</a:t>
            </a:r>
            <a:r>
              <a:rPr lang="en-US" sz="2800"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especially in mountainous </a:t>
            </a:r>
            <a:r>
              <a:rPr lang="pl-PL" sz="2800" dirty="0" smtClean="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hilly terrain means many rural areas rely on narrow, unpaved roads where only small vehicles or motorcycles can </a:t>
            </a:r>
            <a:r>
              <a:rPr lang="en-US" sz="2800" dirty="0" smtClean="0">
                <a:latin typeface="Calibri" panose="020F0502020204030204" pitchFamily="34" charset="0"/>
                <a:cs typeface="Calibri" panose="020F0502020204030204" pitchFamily="34" charset="0"/>
              </a:rPr>
              <a:t>pass</a:t>
            </a:r>
            <a:r>
              <a:rPr lang="pl-PL" sz="2800" dirty="0" smtClean="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Low safety awareness and absence of quality </a:t>
            </a:r>
            <a:r>
              <a:rPr lang="en-US" sz="2800" b="1" dirty="0" smtClean="0">
                <a:latin typeface="Calibri" panose="020F0502020204030204" pitchFamily="34" charset="0"/>
                <a:cs typeface="Calibri" panose="020F0502020204030204" pitchFamily="34" charset="0"/>
              </a:rPr>
              <a:t>standards</a:t>
            </a:r>
            <a:r>
              <a:rPr lang="pl-PL" sz="2800" b="1"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a:t>
            </a:r>
            <a:r>
              <a:rPr lang="pl-PL" sz="2800" dirty="0" err="1" smtClean="0">
                <a:latin typeface="Calibri" panose="020F0502020204030204" pitchFamily="34" charset="0"/>
                <a:cs typeface="Calibri" panose="020F0502020204030204" pitchFamily="34" charset="0"/>
              </a:rPr>
              <a:t>ov</a:t>
            </a:r>
            <a:r>
              <a:rPr lang="en-US" sz="2800" dirty="0" err="1" smtClean="0">
                <a:latin typeface="Calibri" panose="020F0502020204030204" pitchFamily="34" charset="0"/>
                <a:cs typeface="Calibri" panose="020F0502020204030204" pitchFamily="34" charset="0"/>
              </a:rPr>
              <a:t>ercrowded</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minibuses often operate with no seatbelts, poor ventilation, and minimal safety </a:t>
            </a:r>
            <a:r>
              <a:rPr lang="en-US" sz="2800" dirty="0" smtClean="0">
                <a:latin typeface="Calibri" panose="020F0502020204030204" pitchFamily="34" charset="0"/>
                <a:cs typeface="Calibri" panose="020F0502020204030204" pitchFamily="34" charset="0"/>
              </a:rPr>
              <a:t>checks</a:t>
            </a:r>
            <a:r>
              <a:rPr lang="pl-PL" sz="2800" dirty="0" smtClean="0">
                <a:latin typeface="Calibri" panose="020F0502020204030204" pitchFamily="34" charset="0"/>
                <a:cs typeface="Calibri" panose="020F0502020204030204" pitchFamily="34" charset="0"/>
              </a:rPr>
              <a:t>).</a:t>
            </a:r>
          </a:p>
          <a:p>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04128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30727" y="271768"/>
            <a:ext cx="8123951" cy="6305319"/>
          </a:xfrm>
        </p:spPr>
        <p:txBody>
          <a:bodyPr>
            <a:normAutofit lnSpcReduction="10000"/>
          </a:bodyPr>
          <a:lstStyle/>
          <a:p>
            <a:r>
              <a:rPr lang="en-US" sz="2800" b="1" dirty="0">
                <a:latin typeface="Calibri" panose="020F0502020204030204" pitchFamily="34" charset="0"/>
                <a:cs typeface="Calibri" panose="020F0502020204030204" pitchFamily="34" charset="0"/>
              </a:rPr>
              <a:t>Difficulties integrating low-cost transport with formal urban </a:t>
            </a:r>
            <a:r>
              <a:rPr lang="en-US" sz="2800" b="1" dirty="0" smtClean="0">
                <a:latin typeface="Calibri" panose="020F0502020204030204" pitchFamily="34" charset="0"/>
                <a:cs typeface="Calibri" panose="020F0502020204030204" pitchFamily="34" charset="0"/>
              </a:rPr>
              <a:t>systems</a:t>
            </a:r>
            <a:r>
              <a:rPr lang="pl-PL" sz="2800" b="1"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(i</a:t>
            </a:r>
            <a:r>
              <a:rPr lang="en-US" sz="2800" dirty="0" err="1" smtClean="0">
                <a:latin typeface="Calibri" panose="020F0502020204030204" pitchFamily="34" charset="0"/>
                <a:cs typeface="Calibri" panose="020F0502020204030204" pitchFamily="34" charset="0"/>
              </a:rPr>
              <a:t>nformal</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minibuses in </a:t>
            </a:r>
            <a:r>
              <a:rPr lang="en-US" sz="2800" dirty="0" smtClean="0">
                <a:latin typeface="Calibri" panose="020F0502020204030204" pitchFamily="34" charset="0"/>
                <a:cs typeface="Calibri" panose="020F0502020204030204" pitchFamily="34" charset="0"/>
              </a:rPr>
              <a:t>often </a:t>
            </a:r>
            <a:r>
              <a:rPr lang="en-US" sz="2800" dirty="0">
                <a:latin typeface="Calibri" panose="020F0502020204030204" pitchFamily="34" charset="0"/>
                <a:cs typeface="Calibri" panose="020F0502020204030204" pitchFamily="34" charset="0"/>
              </a:rPr>
              <a:t>compete with planned BRT systems instead of connecting with them, leading to </a:t>
            </a:r>
            <a:r>
              <a:rPr lang="en-US" sz="2800" dirty="0" smtClean="0">
                <a:latin typeface="Calibri" panose="020F0502020204030204" pitchFamily="34" charset="0"/>
                <a:cs typeface="Calibri" panose="020F0502020204030204" pitchFamily="34" charset="0"/>
              </a:rPr>
              <a:t>inefficiencies</a:t>
            </a:r>
            <a:r>
              <a:rPr lang="pl-PL"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Poor maintenance and unreliable service in low-income </a:t>
            </a:r>
            <a:r>
              <a:rPr lang="en-US" sz="2800" b="1" dirty="0" smtClean="0">
                <a:latin typeface="Calibri" panose="020F0502020204030204" pitchFamily="34" charset="0"/>
                <a:cs typeface="Calibri" panose="020F0502020204030204" pitchFamily="34" charset="0"/>
              </a:rPr>
              <a:t>areas</a:t>
            </a:r>
            <a:r>
              <a:rPr lang="pl-PL"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electric tempos </a:t>
            </a:r>
            <a:r>
              <a:rPr lang="en-US" sz="2800" dirty="0" smtClean="0">
                <a:latin typeface="Calibri" panose="020F0502020204030204" pitchFamily="34" charset="0"/>
                <a:cs typeface="Calibri" panose="020F0502020204030204" pitchFamily="34" charset="0"/>
              </a:rPr>
              <a:t>sometimes </a:t>
            </a:r>
            <a:r>
              <a:rPr lang="en-US" sz="2800" dirty="0">
                <a:latin typeface="Calibri" panose="020F0502020204030204" pitchFamily="34" charset="0"/>
                <a:cs typeface="Calibri" panose="020F0502020204030204" pitchFamily="34" charset="0"/>
              </a:rPr>
              <a:t>stop operating due to lack of spare parts and charging </a:t>
            </a:r>
            <a:r>
              <a:rPr lang="en-US" sz="2800" dirty="0" smtClean="0">
                <a:latin typeface="Calibri" panose="020F0502020204030204" pitchFamily="34" charset="0"/>
                <a:cs typeface="Calibri" panose="020F0502020204030204" pitchFamily="34" charset="0"/>
              </a:rPr>
              <a:t>infrastructure</a:t>
            </a:r>
            <a:r>
              <a:rPr lang="pl-PL"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Need for digital literacy and smartphone access for tech-based </a:t>
            </a:r>
            <a:r>
              <a:rPr lang="en-US" sz="2800" b="1" dirty="0" smtClean="0">
                <a:latin typeface="Calibri" panose="020F0502020204030204" pitchFamily="34" charset="0"/>
                <a:cs typeface="Calibri" panose="020F0502020204030204" pitchFamily="34" charset="0"/>
              </a:rPr>
              <a:t>tools</a:t>
            </a:r>
            <a:r>
              <a:rPr lang="pl-PL" sz="2800" b="1"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(r</a:t>
            </a:r>
            <a:r>
              <a:rPr lang="en-US" sz="2800" dirty="0" smtClean="0">
                <a:latin typeface="Calibri" panose="020F0502020204030204" pitchFamily="34" charset="0"/>
                <a:cs typeface="Calibri" panose="020F0502020204030204" pitchFamily="34" charset="0"/>
              </a:rPr>
              <a:t>ide-hailing </a:t>
            </a:r>
            <a:r>
              <a:rPr lang="en-US" sz="2800" dirty="0">
                <a:latin typeface="Calibri" panose="020F0502020204030204" pitchFamily="34" charset="0"/>
                <a:cs typeface="Calibri" panose="020F0502020204030204" pitchFamily="34" charset="0"/>
              </a:rPr>
              <a:t>apps </a:t>
            </a:r>
            <a:r>
              <a:rPr lang="en-US" sz="2800" dirty="0" smtClean="0">
                <a:latin typeface="Calibri" panose="020F0502020204030204" pitchFamily="34" charset="0"/>
                <a:cs typeface="Calibri" panose="020F0502020204030204" pitchFamily="34" charset="0"/>
              </a:rPr>
              <a:t>are </a:t>
            </a:r>
            <a:r>
              <a:rPr lang="en-US" sz="2800" dirty="0">
                <a:latin typeface="Calibri" panose="020F0502020204030204" pitchFamily="34" charset="0"/>
                <a:cs typeface="Calibri" panose="020F0502020204030204" pitchFamily="34" charset="0"/>
              </a:rPr>
              <a:t>growing </a:t>
            </a:r>
            <a:r>
              <a:rPr lang="en-US" sz="2800" dirty="0" smtClean="0">
                <a:latin typeface="Calibri" panose="020F0502020204030204" pitchFamily="34" charset="0"/>
                <a:cs typeface="Calibri" panose="020F0502020204030204" pitchFamily="34" charset="0"/>
              </a:rPr>
              <a:t>in</a:t>
            </a:r>
            <a:r>
              <a:rPr lang="pl-PL" sz="2800" dirty="0" smtClean="0">
                <a:latin typeface="Calibri" panose="020F0502020204030204" pitchFamily="34" charset="0"/>
                <a:cs typeface="Calibri" panose="020F0502020204030204" pitchFamily="34" charset="0"/>
              </a:rPr>
              <a:t> big </a:t>
            </a:r>
            <a:r>
              <a:rPr lang="pl-PL" sz="2800" dirty="0" err="1" smtClean="0">
                <a:latin typeface="Calibri" panose="020F0502020204030204" pitchFamily="34" charset="0"/>
                <a:cs typeface="Calibri" panose="020F0502020204030204" pitchFamily="34" charset="0"/>
              </a:rPr>
              <a:t>cities</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but many low-income groups still lack smartphones or internet access.</a:t>
            </a:r>
          </a:p>
          <a:p>
            <a:r>
              <a:rPr lang="en-US" sz="2800" b="1" dirty="0">
                <a:latin typeface="Calibri" panose="020F0502020204030204" pitchFamily="34" charset="0"/>
                <a:cs typeface="Calibri" panose="020F0502020204030204" pitchFamily="34" charset="0"/>
              </a:rPr>
              <a:t>Ensuring gender equity and safety in shared </a:t>
            </a:r>
            <a:r>
              <a:rPr lang="en-US" sz="2800" b="1" dirty="0" smtClean="0">
                <a:latin typeface="Calibri" panose="020F0502020204030204" pitchFamily="34" charset="0"/>
                <a:cs typeface="Calibri" panose="020F0502020204030204" pitchFamily="34" charset="0"/>
              </a:rPr>
              <a:t>modes</a:t>
            </a:r>
            <a:r>
              <a:rPr lang="pl-PL" sz="2800" b="1"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a:t>
            </a:r>
            <a:r>
              <a:rPr lang="pl-PL" sz="2800" dirty="0">
                <a:latin typeface="Calibri" panose="020F0502020204030204" pitchFamily="34" charset="0"/>
                <a:cs typeface="Calibri" panose="020F0502020204030204" pitchFamily="34" charset="0"/>
              </a:rPr>
              <a:t>w</a:t>
            </a:r>
            <a:r>
              <a:rPr lang="en-US" sz="2800" dirty="0" smtClean="0">
                <a:latin typeface="Calibri" panose="020F0502020204030204" pitchFamily="34" charset="0"/>
                <a:cs typeface="Calibri" panose="020F0502020204030204" pitchFamily="34" charset="0"/>
              </a:rPr>
              <a:t>omen face </a:t>
            </a:r>
            <a:r>
              <a:rPr lang="en-US" sz="2800" dirty="0">
                <a:latin typeface="Calibri" panose="020F0502020204030204" pitchFamily="34" charset="0"/>
                <a:cs typeface="Calibri" panose="020F0502020204030204" pitchFamily="34" charset="0"/>
              </a:rPr>
              <a:t>harassment in overcrowded minibuses, which discourages them from using public or shared </a:t>
            </a:r>
            <a:r>
              <a:rPr lang="en-US" sz="2800" dirty="0" smtClean="0">
                <a:latin typeface="Calibri" panose="020F0502020204030204" pitchFamily="34" charset="0"/>
                <a:cs typeface="Calibri" panose="020F0502020204030204" pitchFamily="34" charset="0"/>
              </a:rPr>
              <a:t>transport</a:t>
            </a:r>
            <a:r>
              <a:rPr lang="pl-PL"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endParaRPr lang="pl-PL" sz="2800" b="1"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lstStyle/>
          <a:p>
            <a:r>
              <a:rPr lang="pl-PL" dirty="0">
                <a:latin typeface="Calibri" panose="020F0502020204030204" pitchFamily="34" charset="0"/>
                <a:cs typeface="Calibri" panose="020F0502020204030204" pitchFamily="34" charset="0"/>
              </a:rPr>
              <a:t>Region-</a:t>
            </a:r>
            <a:r>
              <a:rPr lang="pl-PL" dirty="0" err="1">
                <a:latin typeface="Calibri" panose="020F0502020204030204" pitchFamily="34" charset="0"/>
                <a:cs typeface="Calibri" panose="020F0502020204030204" pitchFamily="34" charset="0"/>
              </a:rPr>
              <a:t>Specific</a:t>
            </a:r>
            <a:r>
              <a:rPr lang="pl-PL" dirty="0">
                <a:latin typeface="Calibri" panose="020F0502020204030204" pitchFamily="34" charset="0"/>
                <a:cs typeface="Calibri" panose="020F0502020204030204" pitchFamily="34" charset="0"/>
              </a:rPr>
              <a:t> </a:t>
            </a:r>
            <a:r>
              <a:rPr lang="pl-PL" dirty="0" err="1">
                <a:latin typeface="Calibri" panose="020F0502020204030204" pitchFamily="34" charset="0"/>
                <a:cs typeface="Calibri" panose="020F0502020204030204" pitchFamily="34" charset="0"/>
              </a:rPr>
              <a:t>Challenges</a:t>
            </a:r>
            <a:r>
              <a:rPr lang="en-US" b="1" dirty="0"/>
              <a:t/>
            </a:r>
            <a:br>
              <a:rPr lang="en-US" b="1" dirty="0"/>
            </a:br>
            <a:endParaRPr lang="pl-PL" dirty="0"/>
          </a:p>
        </p:txBody>
      </p:sp>
    </p:spTree>
    <p:extLst>
      <p:ext uri="{BB962C8B-B14F-4D97-AF65-F5344CB8AC3E}">
        <p14:creationId xmlns:p14="http://schemas.microsoft.com/office/powerpoint/2010/main" val="962562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39666" y="1123836"/>
            <a:ext cx="2947482" cy="4601183"/>
          </a:xfrm>
        </p:spPr>
        <p:txBody>
          <a:bodyPr>
            <a:normAutofit/>
          </a:bodyPr>
          <a:lstStyle/>
          <a:p>
            <a:r>
              <a:rPr lang="en-US" sz="3200" dirty="0">
                <a:latin typeface="Calibri" panose="020F0502020204030204" pitchFamily="34" charset="0"/>
                <a:cs typeface="Calibri" panose="020F0502020204030204" pitchFamily="34" charset="0"/>
              </a:rPr>
              <a:t>Low-Cost Urban Mobility Solutions for Developing </a:t>
            </a:r>
            <a:r>
              <a:rPr lang="en-US" sz="3200" dirty="0" smtClean="0">
                <a:latin typeface="Calibri" panose="020F0502020204030204" pitchFamily="34" charset="0"/>
                <a:cs typeface="Calibri" panose="020F0502020204030204" pitchFamily="34" charset="0"/>
              </a:rPr>
              <a:t>Regions</a:t>
            </a:r>
            <a:r>
              <a:rPr lang="pl-PL" sz="3200" dirty="0" smtClean="0">
                <a:latin typeface="Calibri" panose="020F0502020204030204" pitchFamily="34" charset="0"/>
                <a:cs typeface="Calibri" panose="020F0502020204030204" pitchFamily="34" charset="0"/>
              </a:rPr>
              <a:t> - </a:t>
            </a:r>
            <a:r>
              <a:rPr lang="en-US" sz="3200" dirty="0">
                <a:latin typeface="Calibri" panose="020F0502020204030204" pitchFamily="34" charset="0"/>
                <a:cs typeface="Calibri" panose="020F0502020204030204" pitchFamily="34" charset="0"/>
              </a:rPr>
              <a:t>Opportunities for Enhancing Public Transportation</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696988" y="850855"/>
            <a:ext cx="7858907" cy="5390918"/>
          </a:xfrm>
        </p:spPr>
        <p:txBody>
          <a:bodyPr>
            <a:normAutofit fontScale="92500" lnSpcReduction="10000"/>
          </a:bodyPr>
          <a:lstStyle/>
          <a:p>
            <a:r>
              <a:rPr lang="en-US" sz="3000" dirty="0">
                <a:latin typeface="Calibri" panose="020F0502020204030204" pitchFamily="34" charset="0"/>
                <a:cs typeface="Calibri" panose="020F0502020204030204" pitchFamily="34" charset="0"/>
              </a:rPr>
              <a:t>In many developing regions, limited infrastructure, financial constraints, and rapid urbanization create challenges in providing accessible and efficient urban transport. However, low-cost mobility solutions offer scalable and adaptable alternatives to expensive rail systems or metro networks.</a:t>
            </a:r>
          </a:p>
          <a:p>
            <a:r>
              <a:rPr lang="en-US" sz="3000" dirty="0">
                <a:latin typeface="Calibri" panose="020F0502020204030204" pitchFamily="34" charset="0"/>
                <a:cs typeface="Calibri" panose="020F0502020204030204" pitchFamily="34" charset="0"/>
              </a:rPr>
              <a:t>Low-cost urban mobility solutions represent a practical and inclusive path toward better transport in developing regions. When combined with digital technologies and community-based planning, they can dramatically improve mobility, economic opportunity, and quality of life in emerging cities — at a fraction of the cost of large infrastructure projects.</a:t>
            </a:r>
          </a:p>
          <a:p>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92378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96989" y="864108"/>
            <a:ext cx="7726384" cy="5120640"/>
          </a:xfrm>
        </p:spPr>
        <p:txBody>
          <a:bodyPr>
            <a:normAutofit/>
          </a:bodyPr>
          <a:lstStyle/>
          <a:p>
            <a:r>
              <a:rPr lang="en-US" sz="2800" dirty="0">
                <a:latin typeface="Calibri" panose="020F0502020204030204" pitchFamily="34" charset="0"/>
                <a:cs typeface="Calibri" panose="020F0502020204030204" pitchFamily="34" charset="0"/>
              </a:rPr>
              <a:t>Moreover, better </a:t>
            </a:r>
            <a:r>
              <a:rPr lang="en-US" sz="2800" b="1" dirty="0">
                <a:latin typeface="Calibri" panose="020F0502020204030204" pitchFamily="34" charset="0"/>
                <a:cs typeface="Calibri" panose="020F0502020204030204" pitchFamily="34" charset="0"/>
              </a:rPr>
              <a:t>integration of public transport with low-cost urban mobility solutions</a:t>
            </a:r>
            <a:r>
              <a:rPr lang="en-US" sz="2800" dirty="0">
                <a:latin typeface="Calibri" panose="020F0502020204030204" pitchFamily="34" charset="0"/>
                <a:cs typeface="Calibri" panose="020F0502020204030204" pitchFamily="34" charset="0"/>
              </a:rPr>
              <a:t> ensures a more coherent, efficient, and sustainable system. This approach allows last-mile connectivity, reduces dependence on private vehicles, and helps create a seamless mobility experience for users.</a:t>
            </a:r>
            <a:endParaRPr lang="pl-PL" sz="28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Low-Cost Urban Mobility Solutions for Developing </a:t>
            </a:r>
            <a:r>
              <a:rPr lang="en-US" sz="3200" dirty="0" smtClean="0">
                <a:latin typeface="Calibri" panose="020F0502020204030204" pitchFamily="34" charset="0"/>
                <a:cs typeface="Calibri" panose="020F0502020204030204" pitchFamily="34" charset="0"/>
              </a:rPr>
              <a:t>Regions</a:t>
            </a:r>
            <a:r>
              <a:rPr lang="pl-PL" sz="3200" dirty="0" smtClean="0">
                <a:latin typeface="Calibri" panose="020F0502020204030204" pitchFamily="34" charset="0"/>
                <a:cs typeface="Calibri" panose="020F0502020204030204" pitchFamily="34" charset="0"/>
              </a:rPr>
              <a:t> - </a:t>
            </a:r>
            <a:r>
              <a:rPr lang="en-US" sz="3200" dirty="0">
                <a:latin typeface="Calibri" panose="020F0502020204030204" pitchFamily="34" charset="0"/>
                <a:cs typeface="Calibri" panose="020F0502020204030204" pitchFamily="34" charset="0"/>
              </a:rPr>
              <a:t>Opportunities for Enhancing Public Transportation</a:t>
            </a:r>
            <a:endParaRPr lang="pl-PL"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559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latin typeface="Calibri" panose="020F0502020204030204" pitchFamily="34" charset="0"/>
                <a:cs typeface="Calibri" panose="020F0502020204030204" pitchFamily="34" charset="0"/>
              </a:rPr>
              <a:t>Low-Cost</a:t>
            </a:r>
            <a:r>
              <a:rPr lang="pl-PL" dirty="0">
                <a:latin typeface="Calibri" panose="020F0502020204030204" pitchFamily="34" charset="0"/>
                <a:cs typeface="Calibri" panose="020F0502020204030204" pitchFamily="34" charset="0"/>
              </a:rPr>
              <a:t> </a:t>
            </a:r>
            <a:r>
              <a:rPr lang="pl-PL" dirty="0" err="1">
                <a:latin typeface="Calibri" panose="020F0502020204030204" pitchFamily="34" charset="0"/>
                <a:cs typeface="Calibri" panose="020F0502020204030204" pitchFamily="34" charset="0"/>
              </a:rPr>
              <a:t>Mobility</a:t>
            </a:r>
            <a:r>
              <a:rPr lang="pl-PL" dirty="0">
                <a:latin typeface="Calibri" panose="020F0502020204030204" pitchFamily="34" charset="0"/>
                <a:cs typeface="Calibri" panose="020F0502020204030204" pitchFamily="34" charset="0"/>
              </a:rPr>
              <a:t> Solutions</a:t>
            </a:r>
          </a:p>
        </p:txBody>
      </p:sp>
      <p:sp>
        <p:nvSpPr>
          <p:cNvPr id="3" name="Symbol zastępczy zawartości 2"/>
          <p:cNvSpPr>
            <a:spLocks noGrp="1"/>
          </p:cNvSpPr>
          <p:nvPr>
            <p:ph idx="1"/>
          </p:nvPr>
        </p:nvSpPr>
        <p:spPr>
          <a:xfrm>
            <a:off x="3617843" y="956873"/>
            <a:ext cx="8017566" cy="5120640"/>
          </a:xfrm>
        </p:spPr>
        <p:txBody>
          <a:bodyPr>
            <a:normAutofit/>
          </a:bodyPr>
          <a:lstStyle/>
          <a:p>
            <a:r>
              <a:rPr lang="en-US" sz="2800" b="1" dirty="0">
                <a:latin typeface="Calibri" panose="020F0502020204030204" pitchFamily="34" charset="0"/>
                <a:cs typeface="Calibri" panose="020F0502020204030204" pitchFamily="34" charset="0"/>
              </a:rPr>
              <a:t>Rickshaws and Electric Rickshaws (E-rickshaws</a:t>
            </a:r>
            <a:r>
              <a:rPr lang="en-US" sz="2800" b="1" dirty="0" smtClean="0">
                <a:latin typeface="Calibri" panose="020F0502020204030204" pitchFamily="34" charset="0"/>
                <a:cs typeface="Calibri" panose="020F0502020204030204" pitchFamily="34" charset="0"/>
              </a:rPr>
              <a:t>)</a:t>
            </a:r>
            <a:endParaRPr lang="pl-PL" sz="2800" b="1" dirty="0" smtClean="0">
              <a:latin typeface="Calibri" panose="020F0502020204030204" pitchFamily="34" charset="0"/>
              <a:cs typeface="Calibri" panose="020F0502020204030204" pitchFamily="34" charset="0"/>
            </a:endParaRPr>
          </a:p>
          <a:p>
            <a:r>
              <a:rPr lang="pl-PL" sz="2800" b="1" dirty="0">
                <a:latin typeface="Calibri" panose="020F0502020204030204" pitchFamily="34" charset="0"/>
                <a:cs typeface="Calibri" panose="020F0502020204030204" pitchFamily="34" charset="0"/>
              </a:rPr>
              <a:t>On-</a:t>
            </a:r>
            <a:r>
              <a:rPr lang="pl-PL" sz="2800" b="1" dirty="0" err="1">
                <a:latin typeface="Calibri" panose="020F0502020204030204" pitchFamily="34" charset="0"/>
                <a:cs typeface="Calibri" panose="020F0502020204030204" pitchFamily="34" charset="0"/>
              </a:rPr>
              <a:t>Demand</a:t>
            </a:r>
            <a:r>
              <a:rPr lang="pl-PL" sz="2800" b="1" dirty="0">
                <a:latin typeface="Calibri" panose="020F0502020204030204" pitchFamily="34" charset="0"/>
                <a:cs typeface="Calibri" panose="020F0502020204030204" pitchFamily="34" charset="0"/>
              </a:rPr>
              <a:t> </a:t>
            </a:r>
            <a:r>
              <a:rPr lang="pl-PL" sz="2800" b="1" dirty="0" err="1">
                <a:latin typeface="Calibri" panose="020F0502020204030204" pitchFamily="34" charset="0"/>
                <a:cs typeface="Calibri" panose="020F0502020204030204" pitchFamily="34" charset="0"/>
              </a:rPr>
              <a:t>Minibuses</a:t>
            </a:r>
            <a:r>
              <a:rPr lang="pl-PL" sz="2800" b="1" dirty="0">
                <a:latin typeface="Calibri" panose="020F0502020204030204" pitchFamily="34" charset="0"/>
                <a:cs typeface="Calibri" panose="020F0502020204030204" pitchFamily="34" charset="0"/>
              </a:rPr>
              <a:t> and </a:t>
            </a:r>
            <a:r>
              <a:rPr lang="pl-PL" sz="2800" b="1" dirty="0" err="1">
                <a:latin typeface="Calibri" panose="020F0502020204030204" pitchFamily="34" charset="0"/>
                <a:cs typeface="Calibri" panose="020F0502020204030204" pitchFamily="34" charset="0"/>
              </a:rPr>
              <a:t>Microbuses</a:t>
            </a:r>
            <a:r>
              <a:rPr lang="pl-PL" sz="2800" b="1" dirty="0">
                <a:latin typeface="Calibri" panose="020F0502020204030204" pitchFamily="34" charset="0"/>
                <a:cs typeface="Calibri" panose="020F0502020204030204" pitchFamily="34" charset="0"/>
              </a:rPr>
              <a:t> </a:t>
            </a:r>
            <a:r>
              <a:rPr lang="pl-PL" sz="2800" dirty="0">
                <a:latin typeface="Calibri" panose="020F0502020204030204" pitchFamily="34" charset="0"/>
                <a:cs typeface="Calibri" panose="020F0502020204030204" pitchFamily="34" charset="0"/>
              </a:rPr>
              <a:t>(</a:t>
            </a:r>
            <a:r>
              <a:rPr lang="pl-PL" sz="2800" dirty="0" err="1">
                <a:latin typeface="Calibri" panose="020F0502020204030204" pitchFamily="34" charset="0"/>
                <a:cs typeface="Calibri" panose="020F0502020204030204" pitchFamily="34" charset="0"/>
              </a:rPr>
              <a:t>Informal</a:t>
            </a:r>
            <a:r>
              <a:rPr lang="pl-PL" sz="2800" dirty="0">
                <a:latin typeface="Calibri" panose="020F0502020204030204" pitchFamily="34" charset="0"/>
                <a:cs typeface="Calibri" panose="020F0502020204030204" pitchFamily="34" charset="0"/>
              </a:rPr>
              <a:t> Minibus Services</a:t>
            </a:r>
            <a:r>
              <a:rPr lang="pl-PL" sz="2800" dirty="0" smtClean="0">
                <a:latin typeface="Calibri" panose="020F0502020204030204" pitchFamily="34" charset="0"/>
                <a:cs typeface="Calibri" panose="020F0502020204030204" pitchFamily="34" charset="0"/>
              </a:rPr>
              <a:t>) - f</a:t>
            </a:r>
            <a:r>
              <a:rPr lang="en-US" sz="2800" dirty="0" err="1" smtClean="0">
                <a:latin typeface="Calibri" panose="020F0502020204030204" pitchFamily="34" charset="0"/>
                <a:cs typeface="Calibri" panose="020F0502020204030204" pitchFamily="34" charset="0"/>
              </a:rPr>
              <a:t>lexible</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routes, often without fixed schedules</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Mobile Payment Systems and Transport </a:t>
            </a:r>
            <a:r>
              <a:rPr lang="en-US" sz="2800" b="1" dirty="0" smtClean="0">
                <a:latin typeface="Calibri" panose="020F0502020204030204" pitchFamily="34" charset="0"/>
                <a:cs typeface="Calibri" panose="020F0502020204030204" pitchFamily="34" charset="0"/>
              </a:rPr>
              <a:t>Apps</a:t>
            </a:r>
            <a:endParaRPr lang="pl-PL" sz="2800" b="1" dirty="0" smtClean="0">
              <a:latin typeface="Calibri" panose="020F0502020204030204" pitchFamily="34" charset="0"/>
              <a:cs typeface="Calibri" panose="020F0502020204030204" pitchFamily="34" charset="0"/>
            </a:endParaRPr>
          </a:p>
          <a:p>
            <a:r>
              <a:rPr lang="pl-PL" sz="2800" b="1" dirty="0" err="1">
                <a:latin typeface="Calibri" panose="020F0502020204030204" pitchFamily="34" charset="0"/>
                <a:cs typeface="Calibri" panose="020F0502020204030204" pitchFamily="34" charset="0"/>
              </a:rPr>
              <a:t>Shared</a:t>
            </a:r>
            <a:r>
              <a:rPr lang="pl-PL" sz="2800" b="1" dirty="0">
                <a:latin typeface="Calibri" panose="020F0502020204030204" pitchFamily="34" charset="0"/>
                <a:cs typeface="Calibri" panose="020F0502020204030204" pitchFamily="34" charset="0"/>
              </a:rPr>
              <a:t> </a:t>
            </a:r>
            <a:r>
              <a:rPr lang="pl-PL" sz="2800" b="1" dirty="0" err="1">
                <a:latin typeface="Calibri" panose="020F0502020204030204" pitchFamily="34" charset="0"/>
                <a:cs typeface="Calibri" panose="020F0502020204030204" pitchFamily="34" charset="0"/>
              </a:rPr>
              <a:t>Mobility</a:t>
            </a:r>
            <a:r>
              <a:rPr lang="pl-PL" sz="2800" b="1" dirty="0">
                <a:latin typeface="Calibri" panose="020F0502020204030204" pitchFamily="34" charset="0"/>
                <a:cs typeface="Calibri" panose="020F0502020204030204" pitchFamily="34" charset="0"/>
              </a:rPr>
              <a:t> </a:t>
            </a:r>
            <a:r>
              <a:rPr lang="pl-PL" sz="2800" b="1" dirty="0" smtClean="0">
                <a:latin typeface="Calibri" panose="020F0502020204030204" pitchFamily="34" charset="0"/>
                <a:cs typeface="Calibri" panose="020F0502020204030204" pitchFamily="34" charset="0"/>
              </a:rPr>
              <a:t>Solutions</a:t>
            </a:r>
          </a:p>
          <a:p>
            <a:r>
              <a:rPr lang="pl-PL" sz="2800" b="1" dirty="0" err="1" smtClean="0">
                <a:latin typeface="Calibri" panose="020F0502020204030204" pitchFamily="34" charset="0"/>
                <a:cs typeface="Calibri" panose="020F0502020204030204" pitchFamily="34" charset="0"/>
              </a:rPr>
              <a:t>Promoting</a:t>
            </a:r>
            <a:r>
              <a:rPr lang="pl-PL" sz="2800" b="1" dirty="0" smtClean="0">
                <a:latin typeface="Calibri" panose="020F0502020204030204" pitchFamily="34" charset="0"/>
                <a:cs typeface="Calibri" panose="020F0502020204030204" pitchFamily="34" charset="0"/>
              </a:rPr>
              <a:t> </a:t>
            </a:r>
            <a:r>
              <a:rPr lang="pl-PL" sz="2800" b="1" dirty="0">
                <a:latin typeface="Calibri" panose="020F0502020204030204" pitchFamily="34" charset="0"/>
                <a:cs typeface="Calibri" panose="020F0502020204030204" pitchFamily="34" charset="0"/>
              </a:rPr>
              <a:t>Non-</a:t>
            </a:r>
            <a:r>
              <a:rPr lang="pl-PL" sz="2800" b="1" dirty="0" err="1">
                <a:latin typeface="Calibri" panose="020F0502020204030204" pitchFamily="34" charset="0"/>
                <a:cs typeface="Calibri" panose="020F0502020204030204" pitchFamily="34" charset="0"/>
              </a:rPr>
              <a:t>Motorized</a:t>
            </a:r>
            <a:r>
              <a:rPr lang="pl-PL" sz="2800" b="1" dirty="0">
                <a:latin typeface="Calibri" panose="020F0502020204030204" pitchFamily="34" charset="0"/>
                <a:cs typeface="Calibri" panose="020F0502020204030204" pitchFamily="34" charset="0"/>
              </a:rPr>
              <a:t> </a:t>
            </a:r>
            <a:r>
              <a:rPr lang="pl-PL" sz="2800" b="1" dirty="0" smtClean="0">
                <a:latin typeface="Calibri" panose="020F0502020204030204" pitchFamily="34" charset="0"/>
                <a:cs typeface="Calibri" panose="020F0502020204030204" pitchFamily="34" charset="0"/>
              </a:rPr>
              <a:t>Transport </a:t>
            </a:r>
            <a:r>
              <a:rPr lang="pl-PL" sz="2800" dirty="0" smtClean="0">
                <a:latin typeface="Calibri" panose="020F0502020204030204" pitchFamily="34" charset="0"/>
                <a:cs typeface="Calibri" panose="020F0502020204030204" pitchFamily="34" charset="0"/>
              </a:rPr>
              <a:t>(b</a:t>
            </a:r>
            <a:r>
              <a:rPr lang="en-US" sz="2800" dirty="0" err="1" smtClean="0">
                <a:latin typeface="Calibri" panose="020F0502020204030204" pitchFamily="34" charset="0"/>
                <a:cs typeface="Calibri" panose="020F0502020204030204" pitchFamily="34" charset="0"/>
              </a:rPr>
              <a:t>uild</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safe pedestrian walkways and cycling infrastructure to encourage walking and biking as primary, low-emission modes of </a:t>
            </a:r>
            <a:r>
              <a:rPr lang="en-US" sz="2800" dirty="0" smtClean="0">
                <a:latin typeface="Calibri" panose="020F0502020204030204" pitchFamily="34" charset="0"/>
                <a:cs typeface="Calibri" panose="020F0502020204030204" pitchFamily="34" charset="0"/>
              </a:rPr>
              <a:t>transport</a:t>
            </a:r>
            <a:r>
              <a:rPr lang="pl-PL" sz="2800" dirty="0" smtClean="0">
                <a:latin typeface="Calibri" panose="020F0502020204030204" pitchFamily="34" charset="0"/>
                <a:cs typeface="Calibri" panose="020F0502020204030204" pitchFamily="34" charset="0"/>
              </a:rPr>
              <a:t>).</a:t>
            </a:r>
            <a:endParaRPr lang="pl-PL"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17644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88327" y="0"/>
            <a:ext cx="8146473" cy="6608618"/>
          </a:xfrm>
        </p:spPr>
        <p:txBody>
          <a:bodyPr>
            <a:normAutofit/>
          </a:bodyPr>
          <a:lstStyle/>
          <a:p>
            <a:r>
              <a:rPr lang="pl-PL" sz="2800" b="1" dirty="0" smtClean="0">
                <a:latin typeface="Calibri" panose="020F0502020204030204" pitchFamily="34" charset="0"/>
                <a:cs typeface="Calibri" panose="020F0502020204030204" pitchFamily="34" charset="0"/>
              </a:rPr>
              <a:t>Trend</a:t>
            </a:r>
            <a:r>
              <a:rPr lang="pl-PL" sz="2800" b="1" dirty="0">
                <a:latin typeface="Calibri" panose="020F0502020204030204" pitchFamily="34" charset="0"/>
                <a:cs typeface="Calibri" panose="020F0502020204030204" pitchFamily="34" charset="0"/>
              </a:rPr>
              <a:t>: </a:t>
            </a:r>
            <a:r>
              <a:rPr lang="pl-PL" sz="2800" b="1" dirty="0" err="1">
                <a:latin typeface="Calibri" panose="020F0502020204030204" pitchFamily="34" charset="0"/>
                <a:cs typeface="Calibri" panose="020F0502020204030204" pitchFamily="34" charset="0"/>
              </a:rPr>
              <a:t>Rapid</a:t>
            </a:r>
            <a:r>
              <a:rPr lang="pl-PL" sz="2800" b="1" dirty="0">
                <a:latin typeface="Calibri" panose="020F0502020204030204" pitchFamily="34" charset="0"/>
                <a:cs typeface="Calibri" panose="020F0502020204030204" pitchFamily="34" charset="0"/>
              </a:rPr>
              <a:t> </a:t>
            </a:r>
            <a:r>
              <a:rPr lang="pl-PL" sz="2800" b="1" dirty="0" err="1">
                <a:latin typeface="Calibri" panose="020F0502020204030204" pitchFamily="34" charset="0"/>
                <a:cs typeface="Calibri" panose="020F0502020204030204" pitchFamily="34" charset="0"/>
              </a:rPr>
              <a:t>expansion</a:t>
            </a:r>
            <a:r>
              <a:rPr lang="pl-PL" sz="2800" b="1" dirty="0">
                <a:latin typeface="Calibri" panose="020F0502020204030204" pitchFamily="34" charset="0"/>
                <a:cs typeface="Calibri" panose="020F0502020204030204" pitchFamily="34" charset="0"/>
              </a:rPr>
              <a:t> of </a:t>
            </a:r>
            <a:r>
              <a:rPr lang="pl-PL" sz="2800" b="1" dirty="0" err="1">
                <a:latin typeface="Calibri" panose="020F0502020204030204" pitchFamily="34" charset="0"/>
                <a:cs typeface="Calibri" panose="020F0502020204030204" pitchFamily="34" charset="0"/>
              </a:rPr>
              <a:t>cities</a:t>
            </a:r>
            <a:r>
              <a:rPr lang="pl-PL" sz="2800" b="1" dirty="0">
                <a:latin typeface="Calibri" panose="020F0502020204030204" pitchFamily="34" charset="0"/>
                <a:cs typeface="Calibri" panose="020F0502020204030204" pitchFamily="34" charset="0"/>
              </a:rPr>
              <a:t> </a:t>
            </a:r>
            <a:r>
              <a:rPr lang="pl-PL" sz="2800" dirty="0">
                <a:latin typeface="Calibri" panose="020F0502020204030204" pitchFamily="34" charset="0"/>
                <a:cs typeface="Calibri" panose="020F0502020204030204" pitchFamily="34" charset="0"/>
              </a:rPr>
              <a:t>(Dhaka, </a:t>
            </a:r>
            <a:r>
              <a:rPr lang="pl-PL" sz="2800" dirty="0" err="1">
                <a:latin typeface="Calibri" panose="020F0502020204030204" pitchFamily="34" charset="0"/>
                <a:cs typeface="Calibri" panose="020F0502020204030204" pitchFamily="34" charset="0"/>
              </a:rPr>
              <a:t>Karachi</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Kathmandu</a:t>
            </a:r>
            <a:r>
              <a:rPr lang="pl-PL" sz="2800" dirty="0">
                <a:latin typeface="Calibri" panose="020F0502020204030204" pitchFamily="34" charset="0"/>
                <a:cs typeface="Calibri" panose="020F0502020204030204" pitchFamily="34" charset="0"/>
              </a:rPr>
              <a:t>) </a:t>
            </a:r>
            <a:r>
              <a:rPr lang="pl-PL" sz="2800" b="1" dirty="0">
                <a:latin typeface="Calibri" panose="020F0502020204030204" pitchFamily="34" charset="0"/>
                <a:cs typeface="Calibri" panose="020F0502020204030204" pitchFamily="34" charset="0"/>
              </a:rPr>
              <a:t>with </a:t>
            </a:r>
            <a:r>
              <a:rPr lang="pl-PL" sz="2800" b="1" dirty="0" err="1">
                <a:latin typeface="Calibri" panose="020F0502020204030204" pitchFamily="34" charset="0"/>
                <a:cs typeface="Calibri" panose="020F0502020204030204" pitchFamily="34" charset="0"/>
              </a:rPr>
              <a:t>rising</a:t>
            </a:r>
            <a:r>
              <a:rPr lang="pl-PL" sz="2800" b="1" dirty="0">
                <a:latin typeface="Calibri" panose="020F0502020204030204" pitchFamily="34" charset="0"/>
                <a:cs typeface="Calibri" panose="020F0502020204030204" pitchFamily="34" charset="0"/>
              </a:rPr>
              <a:t> </a:t>
            </a:r>
            <a:r>
              <a:rPr lang="pl-PL" sz="2800" b="1" dirty="0" err="1">
                <a:latin typeface="Calibri" panose="020F0502020204030204" pitchFamily="34" charset="0"/>
                <a:cs typeface="Calibri" panose="020F0502020204030204" pitchFamily="34" charset="0"/>
              </a:rPr>
              <a:t>demand</a:t>
            </a:r>
            <a:r>
              <a:rPr lang="pl-PL" sz="2800" b="1" dirty="0">
                <a:latin typeface="Calibri" panose="020F0502020204030204" pitchFamily="34" charset="0"/>
                <a:cs typeface="Calibri" panose="020F0502020204030204" pitchFamily="34" charset="0"/>
              </a:rPr>
              <a:t> for transport</a:t>
            </a:r>
            <a:r>
              <a:rPr lang="pl-PL" sz="2800" dirty="0" smtClean="0">
                <a:latin typeface="Calibri" panose="020F0502020204030204" pitchFamily="34" charset="0"/>
                <a:cs typeface="Calibri" panose="020F0502020204030204" pitchFamily="34" charset="0"/>
              </a:rPr>
              <a:t>.</a:t>
            </a:r>
          </a:p>
          <a:p>
            <a:r>
              <a:rPr lang="pl-PL" sz="2800" b="1" dirty="0" err="1" smtClean="0">
                <a:latin typeface="Calibri" panose="020F0502020204030204" pitchFamily="34" charset="0"/>
                <a:cs typeface="Calibri" panose="020F0502020204030204" pitchFamily="34" charset="0"/>
              </a:rPr>
              <a:t>Enabler</a:t>
            </a:r>
            <a:r>
              <a:rPr lang="pl-PL" sz="2800" b="1" dirty="0">
                <a:latin typeface="Calibri" panose="020F0502020204030204" pitchFamily="34" charset="0"/>
                <a:cs typeface="Calibri" panose="020F0502020204030204" pitchFamily="34" charset="0"/>
              </a:rPr>
              <a:t>:</a:t>
            </a:r>
            <a:r>
              <a:rPr lang="pl-PL" sz="2800" dirty="0">
                <a:latin typeface="Calibri" panose="020F0502020204030204" pitchFamily="34" charset="0"/>
                <a:cs typeface="Calibri" panose="020F0502020204030204" pitchFamily="34" charset="0"/>
              </a:rPr>
              <a:t> High </a:t>
            </a:r>
            <a:r>
              <a:rPr lang="pl-PL" sz="2800" dirty="0" err="1">
                <a:latin typeface="Calibri" panose="020F0502020204030204" pitchFamily="34" charset="0"/>
                <a:cs typeface="Calibri" panose="020F0502020204030204" pitchFamily="34" charset="0"/>
              </a:rPr>
              <a:t>demand</a:t>
            </a:r>
            <a:r>
              <a:rPr lang="pl-PL" sz="2800" dirty="0">
                <a:latin typeface="Calibri" panose="020F0502020204030204" pitchFamily="34" charset="0"/>
                <a:cs typeface="Calibri" panose="020F0502020204030204" pitchFamily="34" charset="0"/>
              </a:rPr>
              <a:t> for </a:t>
            </a:r>
            <a:r>
              <a:rPr lang="pl-PL" sz="2800" dirty="0" err="1">
                <a:latin typeface="Calibri" panose="020F0502020204030204" pitchFamily="34" charset="0"/>
                <a:cs typeface="Calibri" panose="020F0502020204030204" pitchFamily="34" charset="0"/>
              </a:rPr>
              <a:t>affordable</a:t>
            </a:r>
            <a:r>
              <a:rPr lang="pl-PL" sz="2800" dirty="0">
                <a:latin typeface="Calibri" panose="020F0502020204030204" pitchFamily="34" charset="0"/>
                <a:cs typeface="Calibri" panose="020F0502020204030204" pitchFamily="34" charset="0"/>
              </a:rPr>
              <a:t> and </a:t>
            </a:r>
            <a:r>
              <a:rPr lang="pl-PL" sz="2800" dirty="0" err="1">
                <a:latin typeface="Calibri" panose="020F0502020204030204" pitchFamily="34" charset="0"/>
                <a:cs typeface="Calibri" panose="020F0502020204030204" pitchFamily="34" charset="0"/>
              </a:rPr>
              <a:t>flexible</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mobility</a:t>
            </a:r>
            <a:r>
              <a:rPr lang="pl-PL" sz="2800" dirty="0">
                <a:latin typeface="Calibri" panose="020F0502020204030204" pitchFamily="34" charset="0"/>
                <a:cs typeface="Calibri" panose="020F0502020204030204" pitchFamily="34" charset="0"/>
              </a:rPr>
              <a:t> </a:t>
            </a:r>
            <a:r>
              <a:rPr lang="pl-PL" sz="2800" dirty="0" err="1" smtClean="0">
                <a:latin typeface="Calibri" panose="020F0502020204030204" pitchFamily="34" charset="0"/>
                <a:cs typeface="Calibri" panose="020F0502020204030204" pitchFamily="34" charset="0"/>
              </a:rPr>
              <a:t>options</a:t>
            </a:r>
            <a:r>
              <a:rPr lang="pl-PL" sz="2800" dirty="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most urban residents belong to low- and middle-income groups, transport solutions must balance low fares, high capacity, and </a:t>
            </a:r>
            <a:r>
              <a:rPr lang="en-US" sz="2800" dirty="0" smtClean="0">
                <a:latin typeface="Calibri" panose="020F0502020204030204" pitchFamily="34" charset="0"/>
                <a:cs typeface="Calibri" panose="020F0502020204030204" pitchFamily="34" charset="0"/>
              </a:rPr>
              <a:t>accessibility</a:t>
            </a:r>
            <a:r>
              <a:rPr lang="pl-PL" sz="2800" dirty="0" smtClean="0">
                <a:latin typeface="Calibri" panose="020F0502020204030204" pitchFamily="34" charset="0"/>
                <a:cs typeface="Calibri" panose="020F0502020204030204" pitchFamily="34" charset="0"/>
              </a:rPr>
              <a:t>)</a:t>
            </a:r>
          </a:p>
        </p:txBody>
      </p:sp>
      <p:sp>
        <p:nvSpPr>
          <p:cNvPr id="4" name="Tytuł 1"/>
          <p:cNvSpPr>
            <a:spLocks noGrp="1"/>
          </p:cNvSpPr>
          <p:nvPr>
            <p:ph type="title"/>
          </p:nvPr>
        </p:nvSpPr>
        <p:spPr/>
        <p:txBody>
          <a:bodyPr/>
          <a:lstStyle/>
          <a:p>
            <a:pPr algn="r"/>
            <a:r>
              <a:rPr lang="en-US" dirty="0">
                <a:latin typeface="Calibri" panose="020F0502020204030204" pitchFamily="34" charset="0"/>
                <a:cs typeface="Calibri" panose="020F0502020204030204" pitchFamily="34" charset="0"/>
              </a:rPr>
              <a:t>How trends enable new mobility solutions </a:t>
            </a:r>
            <a:r>
              <a:rPr lang="pl-PL" dirty="0" smtClean="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Urbanization</a:t>
            </a:r>
            <a:r>
              <a:rPr lang="pl-PL" sz="3200" b="1" dirty="0">
                <a:latin typeface="Calibri" panose="020F0502020204030204" pitchFamily="34" charset="0"/>
                <a:cs typeface="Calibri" panose="020F0502020204030204" pitchFamily="34" charset="0"/>
              </a:rPr>
              <a:t> and </a:t>
            </a:r>
            <a:r>
              <a:rPr lang="pl-PL" sz="3200" b="1" dirty="0" err="1">
                <a:latin typeface="Calibri" panose="020F0502020204030204" pitchFamily="34" charset="0"/>
                <a:cs typeface="Calibri" panose="020F0502020204030204" pitchFamily="34" charset="0"/>
              </a:rPr>
              <a:t>Population</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Growth</a:t>
            </a:r>
            <a:endParaRPr lang="pl-P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82235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Rapid</a:t>
            </a:r>
            <a:r>
              <a:rPr lang="pl-PL" dirty="0" smtClean="0"/>
              <a:t> </a:t>
            </a:r>
            <a:r>
              <a:rPr lang="pl-PL" dirty="0" err="1" smtClean="0"/>
              <a:t>urbanization</a:t>
            </a:r>
            <a:endParaRPr lang="pl-PL" dirty="0"/>
          </a:p>
        </p:txBody>
      </p:sp>
      <p:pic>
        <p:nvPicPr>
          <p:cNvPr id="5" name="Symbol zastępczy zawartości 4"/>
          <p:cNvPicPr>
            <a:picLocks noGrp="1" noChangeAspect="1"/>
          </p:cNvPicPr>
          <p:nvPr>
            <p:ph idx="1"/>
          </p:nvPr>
        </p:nvPicPr>
        <p:blipFill>
          <a:blip r:embed="rId3"/>
          <a:stretch>
            <a:fillRect/>
          </a:stretch>
        </p:blipFill>
        <p:spPr>
          <a:xfrm>
            <a:off x="3534730" y="812387"/>
            <a:ext cx="8116943" cy="5120649"/>
          </a:xfrm>
          <a:prstGeom prst="rect">
            <a:avLst/>
          </a:prstGeom>
        </p:spPr>
      </p:pic>
      <p:sp>
        <p:nvSpPr>
          <p:cNvPr id="3" name="Prostokąt 2"/>
          <p:cNvSpPr/>
          <p:nvPr/>
        </p:nvSpPr>
        <p:spPr>
          <a:xfrm>
            <a:off x="5555673" y="5933036"/>
            <a:ext cx="6096000" cy="246221"/>
          </a:xfrm>
          <a:prstGeom prst="rect">
            <a:avLst/>
          </a:prstGeom>
        </p:spPr>
        <p:txBody>
          <a:bodyPr>
            <a:spAutoFit/>
          </a:bodyPr>
          <a:lstStyle/>
          <a:p>
            <a:pPr algn="r"/>
            <a:r>
              <a:rPr lang="pl-PL" sz="1000" dirty="0"/>
              <a:t>https://www.urbanet.info/infographics-urbanisation-urban-development-bangladesh/</a:t>
            </a:r>
          </a:p>
        </p:txBody>
      </p:sp>
    </p:spTree>
    <p:extLst>
      <p:ext uri="{BB962C8B-B14F-4D97-AF65-F5344CB8AC3E}">
        <p14:creationId xmlns:p14="http://schemas.microsoft.com/office/powerpoint/2010/main" val="35938502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Bike-sharing </a:t>
            </a:r>
            <a:r>
              <a:rPr lang="en-US" dirty="0">
                <a:latin typeface="Calibri" panose="020F0502020204030204" pitchFamily="34" charset="0"/>
                <a:cs typeface="Calibri" panose="020F0502020204030204" pitchFamily="34" charset="0"/>
              </a:rPr>
              <a:t>and e-bike rental </a:t>
            </a:r>
            <a:r>
              <a:rPr lang="en-US" dirty="0" smtClean="0">
                <a:latin typeface="Calibri" panose="020F0502020204030204" pitchFamily="34" charset="0"/>
                <a:cs typeface="Calibri" panose="020F0502020204030204" pitchFamily="34" charset="0"/>
              </a:rPr>
              <a:t>systems</a:t>
            </a:r>
            <a:endParaRPr lang="pl-PL"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9267" y="864108"/>
            <a:ext cx="7740841" cy="5120640"/>
          </a:xfrm>
        </p:spPr>
        <p:txBody>
          <a:bodyPr>
            <a:normAutofit/>
          </a:bodyPr>
          <a:lstStyle/>
          <a:p>
            <a:r>
              <a:rPr lang="en-US" sz="2800" dirty="0">
                <a:latin typeface="Calibri" panose="020F0502020204030204" pitchFamily="34" charset="0"/>
                <a:cs typeface="Calibri" panose="020F0502020204030204" pitchFamily="34" charset="0"/>
              </a:rPr>
              <a:t>In many South Asian cities (e.g., Dhaka in Bangladesh), congestion, pollution, and overcrowded public transport make first- and last-mile connectivity a critical challenge</a:t>
            </a:r>
            <a:r>
              <a:rPr lang="en-US" sz="2800" dirty="0" smtClean="0">
                <a:latin typeface="Calibri" panose="020F0502020204030204" pitchFamily="34" charset="0"/>
                <a:cs typeface="Calibri" panose="020F0502020204030204" pitchFamily="34" charset="0"/>
              </a:rPr>
              <a:t>.</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Traditional </a:t>
            </a:r>
            <a:r>
              <a:rPr lang="en-US" sz="2800" dirty="0">
                <a:latin typeface="Calibri" panose="020F0502020204030204" pitchFamily="34" charset="0"/>
                <a:cs typeface="Calibri" panose="020F0502020204030204" pitchFamily="34" charset="0"/>
              </a:rPr>
              <a:t>bike-sharing models often fail in such contexts due to poor maintenance, theft, and lack of integration with digital platforms.</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5983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Smart Parking Solutions Enabled by </a:t>
            </a:r>
            <a:r>
              <a:rPr lang="en-US" dirty="0" err="1">
                <a:latin typeface="Calibri" panose="020F0502020204030204" pitchFamily="34" charset="0"/>
                <a:cs typeface="Calibri" panose="020F0502020204030204" pitchFamily="34" charset="0"/>
              </a:rPr>
              <a:t>IoT</a:t>
            </a:r>
            <a:r>
              <a:rPr lang="en-US" dirty="0">
                <a:latin typeface="Calibri" panose="020F0502020204030204" pitchFamily="34" charset="0"/>
                <a:cs typeface="Calibri" panose="020F0502020204030204" pitchFamily="34" charset="0"/>
              </a:rPr>
              <a:t> and Mobile Technology</a:t>
            </a:r>
            <a:endParaRPr lang="pl-PL"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730371" y="632615"/>
            <a:ext cx="7994783" cy="5548266"/>
          </a:xfrm>
        </p:spPr>
        <p:txBody>
          <a:bodyPr>
            <a:normAutofit/>
          </a:bodyPr>
          <a:lstStyle/>
          <a:p>
            <a:r>
              <a:rPr lang="en-US" sz="2800" dirty="0" err="1">
                <a:latin typeface="Calibri" panose="020F0502020204030204" pitchFamily="34" charset="0"/>
                <a:cs typeface="Calibri" panose="020F0502020204030204" pitchFamily="34" charset="0"/>
              </a:rPr>
              <a:t>IoT</a:t>
            </a:r>
            <a:r>
              <a:rPr lang="en-US" sz="2800" dirty="0">
                <a:latin typeface="Calibri" panose="020F0502020204030204" pitchFamily="34" charset="0"/>
                <a:cs typeface="Calibri" panose="020F0502020204030204" pitchFamily="34" charset="0"/>
              </a:rPr>
              <a:t> sensors detect available parking spaces in real time</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Sensors </a:t>
            </a:r>
            <a:r>
              <a:rPr lang="en-US" sz="2800" dirty="0">
                <a:latin typeface="Calibri" panose="020F0502020204030204" pitchFamily="34" charset="0"/>
                <a:cs typeface="Calibri" panose="020F0502020204030204" pitchFamily="34" charset="0"/>
              </a:rPr>
              <a:t>embedded in parking spots or entry points that detect whether a space is occupied or vacant</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Camera systems with license plate recognition (ANPR) to monitor entry/exit times and facilitate payment</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Mobile apps or digital signboards to inform drivers about available spaces </a:t>
            </a:r>
            <a:r>
              <a:rPr lang="en-US" sz="2800" dirty="0" smtClean="0">
                <a:latin typeface="Calibri" panose="020F0502020204030204" pitchFamily="34" charset="0"/>
                <a:cs typeface="Calibri" panose="020F0502020204030204" pitchFamily="34" charset="0"/>
              </a:rPr>
              <a:t>nearby</a:t>
            </a:r>
            <a:r>
              <a:rPr lang="pl-PL"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reducing time spent searching for </a:t>
            </a:r>
            <a:r>
              <a:rPr lang="en-US" sz="2800" dirty="0" smtClean="0">
                <a:latin typeface="Calibri" panose="020F0502020204030204" pitchFamily="34" charset="0"/>
                <a:cs typeface="Calibri" panose="020F0502020204030204" pitchFamily="34" charset="0"/>
              </a:rPr>
              <a:t>parking</a:t>
            </a:r>
            <a:r>
              <a:rPr lang="pl-PL"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Integration with digital payment platforms, allowing for contactless and automatic fee collection</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58246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19886" y="864108"/>
            <a:ext cx="8017932" cy="5120640"/>
          </a:xfrm>
        </p:spPr>
        <p:txBody>
          <a:bodyPr>
            <a:normAutofit/>
          </a:bodyPr>
          <a:lstStyle/>
          <a:p>
            <a:r>
              <a:rPr lang="en-US" sz="2800" dirty="0" err="1">
                <a:latin typeface="Calibri" panose="020F0502020204030204" pitchFamily="34" charset="0"/>
                <a:cs typeface="Calibri" panose="020F0502020204030204" pitchFamily="34" charset="0"/>
              </a:rPr>
              <a:t>Jobike</a:t>
            </a:r>
            <a:r>
              <a:rPr lang="en-US" sz="2800" dirty="0">
                <a:latin typeface="Calibri" panose="020F0502020204030204" pitchFamily="34" charset="0"/>
                <a:cs typeface="Calibri" panose="020F0502020204030204" pitchFamily="34" charset="0"/>
              </a:rPr>
              <a:t> is Bangladesh’s first bike-sharing service (launched in 2018, mainly in university campuses and Dhaka city</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With </a:t>
            </a:r>
            <a:r>
              <a:rPr lang="en-US" sz="2800" dirty="0" err="1" smtClean="0">
                <a:latin typeface="Calibri" panose="020F0502020204030204" pitchFamily="34" charset="0"/>
                <a:cs typeface="Calibri" panose="020F0502020204030204" pitchFamily="34" charset="0"/>
              </a:rPr>
              <a:t>IoT</a:t>
            </a:r>
            <a:r>
              <a:rPr lang="en-US" sz="2800" dirty="0" smtClean="0">
                <a:latin typeface="Calibri" panose="020F0502020204030204" pitchFamily="34" charset="0"/>
                <a:cs typeface="Calibri" panose="020F0502020204030204" pitchFamily="34" charset="0"/>
              </a:rPr>
              <a:t>-</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enabled </a:t>
            </a:r>
            <a:r>
              <a:rPr lang="en-US" sz="2800" dirty="0">
                <a:latin typeface="Calibri" panose="020F0502020204030204" pitchFamily="34" charset="0"/>
                <a:cs typeface="Calibri" panose="020F0502020204030204" pitchFamily="34" charset="0"/>
              </a:rPr>
              <a:t>smart locks and mobile app integration, users can</a:t>
            </a:r>
            <a:r>
              <a:rPr lang="en-US" sz="2800" dirty="0" smtClean="0">
                <a:latin typeface="Calibri" panose="020F0502020204030204" pitchFamily="34" charset="0"/>
                <a:cs typeface="Calibri" panose="020F0502020204030204" pitchFamily="34" charset="0"/>
              </a:rPr>
              <a:t>:</a:t>
            </a:r>
            <a:r>
              <a:rPr lang="pl-PL" sz="2800" dirty="0" smtClean="0">
                <a:latin typeface="Calibri" panose="020F0502020204030204" pitchFamily="34" charset="0"/>
                <a:cs typeface="Calibri" panose="020F0502020204030204" pitchFamily="34" charset="0"/>
              </a:rPr>
              <a:t> </a:t>
            </a:r>
            <a:r>
              <a:rPr lang="pl-PL" sz="2800" dirty="0">
                <a:latin typeface="Calibri" panose="020F0502020204030204" pitchFamily="34" charset="0"/>
                <a:cs typeface="Calibri" panose="020F0502020204030204" pitchFamily="34" charset="0"/>
              </a:rPr>
              <a:t>f</a:t>
            </a:r>
            <a:r>
              <a:rPr lang="en-US" sz="2800" dirty="0" err="1" smtClean="0">
                <a:latin typeface="Calibri" panose="020F0502020204030204" pitchFamily="34" charset="0"/>
                <a:cs typeface="Calibri" panose="020F0502020204030204" pitchFamily="34" charset="0"/>
              </a:rPr>
              <a:t>ind</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nearby bikes in real </a:t>
            </a:r>
            <a:r>
              <a:rPr lang="en-US" sz="2800" dirty="0" smtClean="0">
                <a:latin typeface="Calibri" panose="020F0502020204030204" pitchFamily="34" charset="0"/>
                <a:cs typeface="Calibri" panose="020F0502020204030204" pitchFamily="34" charset="0"/>
              </a:rPr>
              <a:t>time</a:t>
            </a:r>
            <a:r>
              <a:rPr lang="pl-PL" sz="2800" dirty="0">
                <a:latin typeface="Calibri" panose="020F0502020204030204" pitchFamily="34" charset="0"/>
                <a:cs typeface="Calibri" panose="020F0502020204030204" pitchFamily="34" charset="0"/>
              </a:rPr>
              <a:t>,</a:t>
            </a:r>
            <a:r>
              <a:rPr lang="pl-PL" sz="2800" dirty="0" smtClean="0">
                <a:latin typeface="Calibri" panose="020F0502020204030204" pitchFamily="34" charset="0"/>
                <a:cs typeface="Calibri" panose="020F0502020204030204" pitchFamily="34" charset="0"/>
              </a:rPr>
              <a:t> </a:t>
            </a:r>
            <a:r>
              <a:rPr lang="pl-PL" sz="2800" dirty="0">
                <a:latin typeface="Calibri" panose="020F0502020204030204" pitchFamily="34" charset="0"/>
                <a:cs typeface="Calibri" panose="020F0502020204030204" pitchFamily="34" charset="0"/>
              </a:rPr>
              <a:t>u</a:t>
            </a:r>
            <a:r>
              <a:rPr lang="en-US" sz="2800" dirty="0" err="1" smtClean="0">
                <a:latin typeface="Calibri" panose="020F0502020204030204" pitchFamily="34" charset="0"/>
                <a:cs typeface="Calibri" panose="020F0502020204030204" pitchFamily="34" charset="0"/>
              </a:rPr>
              <a:t>nlock</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and pay using their </a:t>
            </a:r>
            <a:r>
              <a:rPr lang="en-US" sz="2800" dirty="0" smtClean="0">
                <a:latin typeface="Calibri" panose="020F0502020204030204" pitchFamily="34" charset="0"/>
                <a:cs typeface="Calibri" panose="020F0502020204030204" pitchFamily="34" charset="0"/>
              </a:rPr>
              <a:t>phone</a:t>
            </a:r>
            <a:r>
              <a:rPr lang="pl-PL" sz="2800" dirty="0" smtClean="0">
                <a:latin typeface="Calibri" panose="020F0502020204030204" pitchFamily="34" charset="0"/>
                <a:cs typeface="Calibri" panose="020F0502020204030204" pitchFamily="34" charset="0"/>
              </a:rPr>
              <a:t>, u</a:t>
            </a:r>
            <a:r>
              <a:rPr lang="en-US" sz="2800" dirty="0" smtClean="0">
                <a:latin typeface="Calibri" panose="020F0502020204030204" pitchFamily="34" charset="0"/>
                <a:cs typeface="Calibri" panose="020F0502020204030204" pitchFamily="34" charset="0"/>
              </a:rPr>
              <a:t>se </a:t>
            </a:r>
            <a:r>
              <a:rPr lang="en-US" sz="2800" dirty="0">
                <a:latin typeface="Calibri" panose="020F0502020204030204" pitchFamily="34" charset="0"/>
                <a:cs typeface="Calibri" panose="020F0502020204030204" pitchFamily="34" charset="0"/>
              </a:rPr>
              <a:t>the service affordably for short-distance commutes</a:t>
            </a:r>
            <a:r>
              <a:rPr lang="en-US" sz="2800" dirty="0" smtClean="0">
                <a:latin typeface="Calibri" panose="020F0502020204030204" pitchFamily="34" charset="0"/>
                <a:cs typeface="Calibri" panose="020F0502020204030204" pitchFamily="34" charset="0"/>
              </a:rPr>
              <a:t>.</a:t>
            </a:r>
            <a:r>
              <a:rPr lang="pl-PL" sz="2800" dirty="0" smtClean="0">
                <a:latin typeface="Calibri" panose="020F0502020204030204" pitchFamily="34" charset="0"/>
                <a:cs typeface="Calibri" panose="020F0502020204030204" pitchFamily="34" charset="0"/>
              </a:rPr>
              <a:t> </a:t>
            </a:r>
          </a:p>
          <a:p>
            <a:r>
              <a:rPr lang="en-US" sz="2800" dirty="0" smtClean="0">
                <a:latin typeface="Calibri" panose="020F0502020204030204" pitchFamily="34" charset="0"/>
                <a:cs typeface="Calibri" panose="020F0502020204030204" pitchFamily="34" charset="0"/>
              </a:rPr>
              <a:t>This </a:t>
            </a:r>
            <a:r>
              <a:rPr lang="en-US" sz="2800" dirty="0">
                <a:latin typeface="Calibri" panose="020F0502020204030204" pitchFamily="34" charset="0"/>
                <a:cs typeface="Calibri" panose="020F0502020204030204" pitchFamily="34" charset="0"/>
              </a:rPr>
              <a:t>directly addresses affordability, accessibility, and sustainability for urban residents.</a:t>
            </a:r>
            <a:endParaRPr lang="pl-PL" sz="2800" dirty="0">
              <a:latin typeface="Calibri" panose="020F0502020204030204" pitchFamily="34" charset="0"/>
              <a:cs typeface="Calibri" panose="020F0502020204030204" pitchFamily="34" charset="0"/>
            </a:endParaRPr>
          </a:p>
        </p:txBody>
      </p:sp>
      <p:sp>
        <p:nvSpPr>
          <p:cNvPr id="5" name="Tytuł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Bike-sharing and e-bike rental </a:t>
            </a:r>
            <a:r>
              <a:rPr lang="en-US" dirty="0" smtClean="0">
                <a:latin typeface="Calibri" panose="020F0502020204030204" pitchFamily="34" charset="0"/>
                <a:cs typeface="Calibri" panose="020F0502020204030204" pitchFamily="34" charset="0"/>
              </a:rPr>
              <a:t>systems</a:t>
            </a:r>
            <a:endParaRPr lang="pl-PL" dirty="0">
              <a:latin typeface="Calibri" panose="020F0502020204030204" pitchFamily="34" charset="0"/>
              <a:cs typeface="Calibri" panose="020F0502020204030204" pitchFamily="34" charset="0"/>
            </a:endParaRPr>
          </a:p>
        </p:txBody>
      </p:sp>
      <p:sp>
        <p:nvSpPr>
          <p:cNvPr id="6" name="Prostokąt 5"/>
          <p:cNvSpPr/>
          <p:nvPr/>
        </p:nvSpPr>
        <p:spPr>
          <a:xfrm>
            <a:off x="0" y="5984748"/>
            <a:ext cx="3449782" cy="400110"/>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Dhaka (</a:t>
            </a:r>
            <a:r>
              <a:rPr lang="pl-PL" sz="2000" b="1" dirty="0" err="1" smtClean="0">
                <a:latin typeface="Calibri" panose="020F0502020204030204" pitchFamily="34" charset="0"/>
                <a:cs typeface="Calibri" panose="020F0502020204030204" pitchFamily="34" charset="0"/>
              </a:rPr>
              <a:t>Bangladesh</a:t>
            </a:r>
            <a:r>
              <a:rPr lang="pl-PL" sz="2000" b="1" dirty="0" smtClean="0">
                <a:latin typeface="Calibri" panose="020F0502020204030204" pitchFamily="34" charset="0"/>
                <a:cs typeface="Calibri" panose="020F0502020204030204" pitchFamily="34" charset="0"/>
              </a:rPr>
              <a:t>)</a:t>
            </a:r>
            <a:endParaRPr lang="pl-PL"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6251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stretch>
            <a:fillRect/>
          </a:stretch>
        </p:blipFill>
        <p:spPr>
          <a:xfrm>
            <a:off x="3554208" y="82599"/>
            <a:ext cx="7931210" cy="3192312"/>
          </a:xfrm>
          <a:prstGeom prst="rect">
            <a:avLst/>
          </a:prstGeom>
        </p:spPr>
      </p:pic>
      <p:sp>
        <p:nvSpPr>
          <p:cNvPr id="5" name="Tytuł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Bike-sharing and e-bike rental </a:t>
            </a:r>
            <a:r>
              <a:rPr lang="en-US" dirty="0" smtClean="0">
                <a:latin typeface="Calibri" panose="020F0502020204030204" pitchFamily="34" charset="0"/>
                <a:cs typeface="Calibri" panose="020F0502020204030204" pitchFamily="34" charset="0"/>
              </a:rPr>
              <a:t>systems</a:t>
            </a:r>
            <a:endParaRPr lang="pl-PL" dirty="0">
              <a:latin typeface="Calibri" panose="020F0502020204030204" pitchFamily="34" charset="0"/>
              <a:cs typeface="Calibri" panose="020F0502020204030204" pitchFamily="34" charset="0"/>
            </a:endParaRPr>
          </a:p>
        </p:txBody>
      </p:sp>
      <p:sp>
        <p:nvSpPr>
          <p:cNvPr id="6" name="Prostokąt 5"/>
          <p:cNvSpPr/>
          <p:nvPr/>
        </p:nvSpPr>
        <p:spPr>
          <a:xfrm>
            <a:off x="6082146" y="3274911"/>
            <a:ext cx="5403272" cy="230832"/>
          </a:xfrm>
          <a:prstGeom prst="rect">
            <a:avLst/>
          </a:prstGeom>
        </p:spPr>
        <p:txBody>
          <a:bodyPr wrap="square">
            <a:spAutoFit/>
          </a:bodyPr>
          <a:lstStyle/>
          <a:p>
            <a:r>
              <a:rPr lang="pl-PL" sz="900" dirty="0">
                <a:latin typeface="Calibri" panose="020F0502020204030204" pitchFamily="34" charset="0"/>
                <a:cs typeface="Calibri" panose="020F0502020204030204" pitchFamily="34" charset="0"/>
              </a:rPr>
              <a:t>https://www.tbsnews.net/economy/bicycle-rental-service-jobike-plans-stronger-comeback-3-months-670458</a:t>
            </a:r>
          </a:p>
        </p:txBody>
      </p:sp>
      <p:sp>
        <p:nvSpPr>
          <p:cNvPr id="7" name="Prostokąt 6"/>
          <p:cNvSpPr/>
          <p:nvPr/>
        </p:nvSpPr>
        <p:spPr>
          <a:xfrm>
            <a:off x="0" y="5984748"/>
            <a:ext cx="3449782" cy="400110"/>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Dhaka (</a:t>
            </a:r>
            <a:r>
              <a:rPr lang="pl-PL" sz="2000" b="1" dirty="0" err="1" smtClean="0">
                <a:latin typeface="Calibri" panose="020F0502020204030204" pitchFamily="34" charset="0"/>
                <a:cs typeface="Calibri" panose="020F0502020204030204" pitchFamily="34" charset="0"/>
              </a:rPr>
              <a:t>Bangladesh</a:t>
            </a:r>
            <a:r>
              <a:rPr lang="pl-PL" sz="2000" b="1" dirty="0" smtClean="0">
                <a:latin typeface="Calibri" panose="020F0502020204030204" pitchFamily="34" charset="0"/>
                <a:cs typeface="Calibri" panose="020F0502020204030204" pitchFamily="34" charset="0"/>
              </a:rPr>
              <a:t>)</a:t>
            </a:r>
            <a:endParaRPr lang="pl-PL" sz="2000" b="1" dirty="0">
              <a:latin typeface="Calibri" panose="020F0502020204030204" pitchFamily="34" charset="0"/>
              <a:cs typeface="Calibri" panose="020F0502020204030204" pitchFamily="34" charset="0"/>
            </a:endParaRPr>
          </a:p>
        </p:txBody>
      </p:sp>
      <p:pic>
        <p:nvPicPr>
          <p:cNvPr id="10" name="Obraz 9"/>
          <p:cNvPicPr>
            <a:picLocks noChangeAspect="1"/>
          </p:cNvPicPr>
          <p:nvPr/>
        </p:nvPicPr>
        <p:blipFill>
          <a:blip r:embed="rId4"/>
          <a:stretch>
            <a:fillRect/>
          </a:stretch>
        </p:blipFill>
        <p:spPr>
          <a:xfrm>
            <a:off x="3654600" y="3589182"/>
            <a:ext cx="5129182" cy="2878041"/>
          </a:xfrm>
          <a:prstGeom prst="rect">
            <a:avLst/>
          </a:prstGeom>
        </p:spPr>
      </p:pic>
      <p:sp>
        <p:nvSpPr>
          <p:cNvPr id="11" name="Prostokąt 10"/>
          <p:cNvSpPr/>
          <p:nvPr/>
        </p:nvSpPr>
        <p:spPr>
          <a:xfrm>
            <a:off x="4502727" y="6550662"/>
            <a:ext cx="4405745" cy="230832"/>
          </a:xfrm>
          <a:prstGeom prst="rect">
            <a:avLst/>
          </a:prstGeom>
        </p:spPr>
        <p:txBody>
          <a:bodyPr wrap="square">
            <a:spAutoFit/>
          </a:bodyPr>
          <a:lstStyle/>
          <a:p>
            <a:r>
              <a:rPr lang="pl-PL" sz="900" dirty="0">
                <a:latin typeface="Calibri" panose="020F0502020204030204" pitchFamily="34" charset="0"/>
                <a:cs typeface="Calibri" panose="020F0502020204030204" pitchFamily="34" charset="0"/>
              </a:rPr>
              <a:t>https://www.dhakatribune.com/feature/tech/148366/first-bicycle-sharing-app-launched</a:t>
            </a:r>
          </a:p>
        </p:txBody>
      </p:sp>
    </p:spTree>
    <p:extLst>
      <p:ext uri="{BB962C8B-B14F-4D97-AF65-F5344CB8AC3E}">
        <p14:creationId xmlns:p14="http://schemas.microsoft.com/office/powerpoint/2010/main" val="7009590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744577" y="864108"/>
            <a:ext cx="7920950" cy="5120640"/>
          </a:xfrm>
        </p:spPr>
        <p:txBody>
          <a:bodyPr>
            <a:normAutofit lnSpcReduction="10000"/>
          </a:bodyPr>
          <a:lstStyle/>
          <a:p>
            <a:r>
              <a:rPr lang="en-US" sz="2800" dirty="0" err="1">
                <a:latin typeface="Calibri" panose="020F0502020204030204" pitchFamily="34" charset="0"/>
                <a:cs typeface="Calibri" panose="020F0502020204030204" pitchFamily="34" charset="0"/>
              </a:rPr>
              <a:t>Cobira</a:t>
            </a:r>
            <a:r>
              <a:rPr lang="en-US" sz="2800" dirty="0">
                <a:latin typeface="Calibri" panose="020F0502020204030204" pitchFamily="34" charset="0"/>
                <a:cs typeface="Calibri" panose="020F0502020204030204" pitchFamily="34" charset="0"/>
              </a:rPr>
              <a:t> is a Danish </a:t>
            </a:r>
            <a:r>
              <a:rPr lang="en-US" sz="2800" dirty="0" err="1">
                <a:latin typeface="Calibri" panose="020F0502020204030204" pitchFamily="34" charset="0"/>
                <a:cs typeface="Calibri" panose="020F0502020204030204" pitchFamily="34" charset="0"/>
              </a:rPr>
              <a:t>IoT</a:t>
            </a:r>
            <a:r>
              <a:rPr lang="en-US" sz="2800" dirty="0">
                <a:latin typeface="Calibri" panose="020F0502020204030204" pitchFamily="34" charset="0"/>
                <a:cs typeface="Calibri" panose="020F0502020204030204" pitchFamily="34" charset="0"/>
              </a:rPr>
              <a:t> connectivity provider that supports smart mobility operators</a:t>
            </a:r>
            <a:r>
              <a:rPr lang="en-US" sz="2800" dirty="0" smtClean="0">
                <a:latin typeface="Calibri" panose="020F0502020204030204" pitchFamily="34" charset="0"/>
                <a:cs typeface="Calibri" panose="020F0502020204030204" pitchFamily="34" charset="0"/>
              </a:rPr>
              <a:t>.</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Their </a:t>
            </a:r>
            <a:r>
              <a:rPr lang="en-US" sz="2800" dirty="0" err="1">
                <a:latin typeface="Calibri" panose="020F0502020204030204" pitchFamily="34" charset="0"/>
                <a:cs typeface="Calibri" panose="020F0502020204030204" pitchFamily="34" charset="0"/>
              </a:rPr>
              <a:t>IoT</a:t>
            </a:r>
            <a:r>
              <a:rPr lang="en-US" sz="2800" dirty="0">
                <a:latin typeface="Calibri" panose="020F0502020204030204" pitchFamily="34" charset="0"/>
                <a:cs typeface="Calibri" panose="020F0502020204030204" pitchFamily="34" charset="0"/>
              </a:rPr>
              <a:t> technology allows real-time GPS tracking, smart locks, usage data monitoring, and remote diagnostics of bikes</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This </a:t>
            </a:r>
            <a:r>
              <a:rPr lang="en-US" sz="2800" dirty="0">
                <a:latin typeface="Calibri" panose="020F0502020204030204" pitchFamily="34" charset="0"/>
                <a:cs typeface="Calibri" panose="020F0502020204030204" pitchFamily="34" charset="0"/>
              </a:rPr>
              <a:t>enables operators to manage fleets more efficiently, ensure bikes are available where needed, and reduce misuse/theft</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err="1">
                <a:latin typeface="Calibri" panose="020F0502020204030204" pitchFamily="34" charset="0"/>
                <a:cs typeface="Calibri" panose="020F0502020204030204" pitchFamily="34" charset="0"/>
              </a:rPr>
              <a:t>Cobira</a:t>
            </a:r>
            <a:r>
              <a:rPr lang="en-US" sz="2800" dirty="0">
                <a:latin typeface="Calibri" panose="020F0502020204030204" pitchFamily="34" charset="0"/>
                <a:cs typeface="Calibri" panose="020F0502020204030204" pitchFamily="34" charset="0"/>
              </a:rPr>
              <a:t> provides the </a:t>
            </a:r>
            <a:r>
              <a:rPr lang="en-US" sz="2800" dirty="0" err="1">
                <a:latin typeface="Calibri" panose="020F0502020204030204" pitchFamily="34" charset="0"/>
                <a:cs typeface="Calibri" panose="020F0502020204030204" pitchFamily="34" charset="0"/>
              </a:rPr>
              <a:t>IoT</a:t>
            </a:r>
            <a:r>
              <a:rPr lang="en-US" sz="2800" dirty="0">
                <a:latin typeface="Calibri" panose="020F0502020204030204" pitchFamily="34" charset="0"/>
                <a:cs typeface="Calibri" panose="020F0502020204030204" pitchFamily="34" charset="0"/>
              </a:rPr>
              <a:t> backbone, while </a:t>
            </a:r>
            <a:r>
              <a:rPr lang="en-US" sz="2800" dirty="0" err="1">
                <a:latin typeface="Calibri" panose="020F0502020204030204" pitchFamily="34" charset="0"/>
                <a:cs typeface="Calibri" panose="020F0502020204030204" pitchFamily="34" charset="0"/>
              </a:rPr>
              <a:t>Jobike</a:t>
            </a:r>
            <a:r>
              <a:rPr lang="en-US" sz="2800" dirty="0">
                <a:latin typeface="Calibri" panose="020F0502020204030204" pitchFamily="34" charset="0"/>
                <a:cs typeface="Calibri" panose="020F0502020204030204" pitchFamily="34" charset="0"/>
              </a:rPr>
              <a:t> builds the mobility service around it. Together, they create a sustainable, scalable, and user-friendly bike-sharing ecosystem tailored to the realities of South Asian cities.</a:t>
            </a:r>
            <a:endParaRPr lang="pl-PL" sz="2800" dirty="0">
              <a:latin typeface="Calibri" panose="020F0502020204030204" pitchFamily="34" charset="0"/>
              <a:cs typeface="Calibri" panose="020F0502020204030204" pitchFamily="34" charset="0"/>
            </a:endParaRPr>
          </a:p>
        </p:txBody>
      </p:sp>
      <p:sp>
        <p:nvSpPr>
          <p:cNvPr id="5" name="Tytuł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Bike-sharing and e-bike rental </a:t>
            </a:r>
            <a:r>
              <a:rPr lang="en-US" dirty="0" smtClean="0">
                <a:latin typeface="Calibri" panose="020F0502020204030204" pitchFamily="34" charset="0"/>
                <a:cs typeface="Calibri" panose="020F0502020204030204" pitchFamily="34" charset="0"/>
              </a:rPr>
              <a:t>systems</a:t>
            </a:r>
            <a:endParaRPr lang="pl-PL" dirty="0">
              <a:latin typeface="Calibri" panose="020F0502020204030204" pitchFamily="34" charset="0"/>
              <a:cs typeface="Calibri" panose="020F0502020204030204" pitchFamily="34" charset="0"/>
            </a:endParaRPr>
          </a:p>
        </p:txBody>
      </p:sp>
      <p:sp>
        <p:nvSpPr>
          <p:cNvPr id="6" name="Prostokąt 5"/>
          <p:cNvSpPr/>
          <p:nvPr/>
        </p:nvSpPr>
        <p:spPr>
          <a:xfrm>
            <a:off x="0" y="5984748"/>
            <a:ext cx="3449782" cy="400110"/>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Dhaka (</a:t>
            </a:r>
            <a:r>
              <a:rPr lang="pl-PL" sz="2000" b="1" dirty="0" err="1" smtClean="0">
                <a:latin typeface="Calibri" panose="020F0502020204030204" pitchFamily="34" charset="0"/>
                <a:cs typeface="Calibri" panose="020F0502020204030204" pitchFamily="34" charset="0"/>
              </a:rPr>
              <a:t>Bangladesh</a:t>
            </a:r>
            <a:r>
              <a:rPr lang="pl-PL" sz="2000" b="1" dirty="0" smtClean="0">
                <a:latin typeface="Calibri" panose="020F0502020204030204" pitchFamily="34" charset="0"/>
                <a:cs typeface="Calibri" panose="020F0502020204030204" pitchFamily="34" charset="0"/>
              </a:rPr>
              <a:t>)</a:t>
            </a:r>
            <a:endParaRPr lang="pl-PL"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78948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Paratransit Integration </a:t>
            </a:r>
            <a:r>
              <a:rPr lang="en-US" dirty="0" smtClean="0">
                <a:latin typeface="Calibri" panose="020F0502020204030204" pitchFamily="34" charset="0"/>
                <a:cs typeface="Calibri" panose="020F0502020204030204" pitchFamily="34" charset="0"/>
              </a:rPr>
              <a:t>into </a:t>
            </a:r>
            <a:r>
              <a:rPr lang="pl-PL" dirty="0" smtClean="0">
                <a:latin typeface="Calibri" panose="020F0502020204030204" pitchFamily="34" charset="0"/>
                <a:cs typeface="Calibri" panose="020F0502020204030204" pitchFamily="34" charset="0"/>
              </a:rPr>
              <a:t>f</a:t>
            </a:r>
            <a:r>
              <a:rPr lang="en-US" dirty="0" err="1" smtClean="0">
                <a:latin typeface="Calibri" panose="020F0502020204030204" pitchFamily="34" charset="0"/>
                <a:cs typeface="Calibri" panose="020F0502020204030204" pitchFamily="34" charset="0"/>
              </a:rPr>
              <a:t>ormal</a:t>
            </a:r>
            <a:r>
              <a:rPr lang="en-US" dirty="0" smtClean="0">
                <a:latin typeface="Calibri" panose="020F0502020204030204" pitchFamily="34" charset="0"/>
                <a:cs typeface="Calibri" panose="020F0502020204030204" pitchFamily="34" charset="0"/>
              </a:rPr>
              <a:t> </a:t>
            </a:r>
            <a:r>
              <a:rPr lang="pl-PL" dirty="0" smtClean="0">
                <a:latin typeface="Calibri" panose="020F0502020204030204" pitchFamily="34" charset="0"/>
                <a:cs typeface="Calibri" panose="020F0502020204030204" pitchFamily="34" charset="0"/>
              </a:rPr>
              <a:t>n</a:t>
            </a:r>
            <a:r>
              <a:rPr lang="en-US" dirty="0" err="1" smtClean="0">
                <a:latin typeface="Calibri" panose="020F0502020204030204" pitchFamily="34" charset="0"/>
                <a:cs typeface="Calibri" panose="020F0502020204030204" pitchFamily="34" charset="0"/>
              </a:rPr>
              <a:t>etworks</a:t>
            </a:r>
            <a:endParaRPr lang="pl-PL"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592176" y="296070"/>
            <a:ext cx="8059497" cy="6354112"/>
          </a:xfrm>
        </p:spPr>
        <p:txBody>
          <a:bodyPr>
            <a:normAutofit fontScale="92500" lnSpcReduction="10000"/>
          </a:bodyPr>
          <a:lstStyle/>
          <a:p>
            <a:r>
              <a:rPr lang="en-US" sz="2800" dirty="0">
                <a:latin typeface="Calibri" panose="020F0502020204030204" pitchFamily="34" charset="0"/>
                <a:cs typeface="Calibri" panose="020F0502020204030204" pitchFamily="34" charset="0"/>
              </a:rPr>
              <a:t>Integration helps increase efficiency, reduce costs, and improve accessibility, rather than attempting to eliminate this sector</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pPr marL="0" indent="0">
              <a:buNone/>
            </a:pPr>
            <a:r>
              <a:rPr lang="pl-PL" sz="2800" dirty="0" smtClean="0">
                <a:latin typeface="Calibri" panose="020F0502020204030204" pitchFamily="34" charset="0"/>
                <a:cs typeface="Calibri" panose="020F0502020204030204" pitchFamily="34" charset="0"/>
              </a:rPr>
              <a:t>It </a:t>
            </a:r>
            <a:r>
              <a:rPr lang="pl-PL" sz="2800" dirty="0" err="1" smtClean="0">
                <a:latin typeface="Calibri" panose="020F0502020204030204" pitchFamily="34" charset="0"/>
                <a:cs typeface="Calibri" panose="020F0502020204030204" pitchFamily="34" charset="0"/>
              </a:rPr>
              <a:t>involves</a:t>
            </a:r>
            <a:r>
              <a:rPr lang="pl-PL" sz="2800" dirty="0" smtClean="0">
                <a:latin typeface="Calibri" panose="020F0502020204030204" pitchFamily="34" charset="0"/>
                <a:cs typeface="Calibri" panose="020F0502020204030204" pitchFamily="34" charset="0"/>
              </a:rPr>
              <a:t>: </a:t>
            </a:r>
          </a:p>
          <a:p>
            <a:r>
              <a:rPr lang="en-US" sz="2800" dirty="0" smtClean="0">
                <a:latin typeface="Calibri" panose="020F0502020204030204" pitchFamily="34" charset="0"/>
                <a:cs typeface="Calibri" panose="020F0502020204030204" pitchFamily="34" charset="0"/>
              </a:rPr>
              <a:t>registering </a:t>
            </a:r>
            <a:r>
              <a:rPr lang="en-US" sz="2800" dirty="0">
                <a:latin typeface="Calibri" panose="020F0502020204030204" pitchFamily="34" charset="0"/>
                <a:cs typeface="Calibri" panose="020F0502020204030204" pitchFamily="34" charset="0"/>
              </a:rPr>
              <a:t>vehicles, drivers, and operators, granting licenses, and introducing safety and environmental standards (e.g., shifting to CNG or electric </a:t>
            </a:r>
            <a:r>
              <a:rPr lang="en-US" sz="2800" dirty="0" err="1">
                <a:latin typeface="Calibri" panose="020F0502020204030204" pitchFamily="34" charset="0"/>
                <a:cs typeface="Calibri" panose="020F0502020204030204" pitchFamily="34" charset="0"/>
              </a:rPr>
              <a:t>tuk-tuks</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pl-PL" sz="2800" dirty="0">
                <a:latin typeface="Calibri" panose="020F0502020204030204" pitchFamily="34" charset="0"/>
                <a:cs typeface="Calibri" panose="020F0502020204030204" pitchFamily="34" charset="0"/>
              </a:rPr>
              <a:t>f</a:t>
            </a:r>
            <a:r>
              <a:rPr lang="en-US" sz="2800" dirty="0" smtClean="0">
                <a:latin typeface="Calibri" panose="020F0502020204030204" pitchFamily="34" charset="0"/>
                <a:cs typeface="Calibri" panose="020F0502020204030204" pitchFamily="34" charset="0"/>
              </a:rPr>
              <a:t>are </a:t>
            </a:r>
            <a:r>
              <a:rPr lang="en-US" sz="2800" dirty="0">
                <a:latin typeface="Calibri" panose="020F0502020204030204" pitchFamily="34" charset="0"/>
                <a:cs typeface="Calibri" panose="020F0502020204030204" pitchFamily="34" charset="0"/>
              </a:rPr>
              <a:t>and ticketing integration – for example, allowing the use of a single city card or app to pay for both buses and rickshaws</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pl-PL" sz="2800" dirty="0">
                <a:latin typeface="Calibri" panose="020F0502020204030204" pitchFamily="34" charset="0"/>
                <a:cs typeface="Calibri" panose="020F0502020204030204" pitchFamily="34" charset="0"/>
              </a:rPr>
              <a:t>r</a:t>
            </a:r>
            <a:r>
              <a:rPr lang="en-US" sz="2800" dirty="0" err="1" smtClean="0">
                <a:latin typeface="Calibri" panose="020F0502020204030204" pitchFamily="34" charset="0"/>
                <a:cs typeface="Calibri" panose="020F0502020204030204" pitchFamily="34" charset="0"/>
              </a:rPr>
              <a:t>oute</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and schedule coordination – incorporating paratransit into the overall network so it provides first- and last-mile connections (e.g., linking to </a:t>
            </a:r>
            <a:r>
              <a:rPr lang="en-US" sz="2800" dirty="0" smtClean="0">
                <a:latin typeface="Calibri" panose="020F0502020204030204" pitchFamily="34" charset="0"/>
                <a:cs typeface="Calibri" panose="020F0502020204030204" pitchFamily="34" charset="0"/>
              </a:rPr>
              <a:t>BRT</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or </a:t>
            </a:r>
            <a:r>
              <a:rPr lang="en-US" sz="2800" dirty="0">
                <a:latin typeface="Calibri" panose="020F0502020204030204" pitchFamily="34" charset="0"/>
                <a:cs typeface="Calibri" panose="020F0502020204030204" pitchFamily="34" charset="0"/>
              </a:rPr>
              <a:t>major bus stations</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pl-PL" sz="2800" dirty="0">
                <a:latin typeface="Calibri" panose="020F0502020204030204" pitchFamily="34" charset="0"/>
                <a:cs typeface="Calibri" panose="020F0502020204030204" pitchFamily="34" charset="0"/>
              </a:rPr>
              <a:t>d</a:t>
            </a:r>
            <a:r>
              <a:rPr lang="en-US" sz="2800" dirty="0" err="1" smtClean="0">
                <a:latin typeface="Calibri" panose="020F0502020204030204" pitchFamily="34" charset="0"/>
                <a:cs typeface="Calibri" panose="020F0502020204030204" pitchFamily="34" charset="0"/>
              </a:rPr>
              <a:t>igital</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platforms – mobile apps (e.g., Uber, </a:t>
            </a:r>
            <a:r>
              <a:rPr lang="en-US" sz="2800" dirty="0" err="1">
                <a:latin typeface="Calibri" panose="020F0502020204030204" pitchFamily="34" charset="0"/>
                <a:cs typeface="Calibri" panose="020F0502020204030204" pitchFamily="34" charset="0"/>
              </a:rPr>
              <a:t>Pathao</a:t>
            </a:r>
            <a:r>
              <a:rPr lang="en-US" sz="2800" dirty="0">
                <a:latin typeface="Calibri" panose="020F0502020204030204" pitchFamily="34" charset="0"/>
                <a:cs typeface="Calibri" panose="020F0502020204030204" pitchFamily="34" charset="0"/>
              </a:rPr>
              <a:t> in Bangladesh, </a:t>
            </a:r>
            <a:r>
              <a:rPr lang="en-US" sz="2800" dirty="0" err="1">
                <a:latin typeface="Calibri" panose="020F0502020204030204" pitchFamily="34" charset="0"/>
                <a:cs typeface="Calibri" panose="020F0502020204030204" pitchFamily="34" charset="0"/>
              </a:rPr>
              <a:t>inDrive</a:t>
            </a:r>
            <a:r>
              <a:rPr lang="en-US" sz="2800" dirty="0">
                <a:latin typeface="Calibri" panose="020F0502020204030204" pitchFamily="34" charset="0"/>
                <a:cs typeface="Calibri" panose="020F0502020204030204" pitchFamily="34" charset="0"/>
              </a:rPr>
              <a:t> in Pakistan) that integrate rickshaws, </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and motorcycles within ride-hailing services.</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2468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43745" y="864108"/>
            <a:ext cx="8021782" cy="5120640"/>
          </a:xfrm>
        </p:spPr>
        <p:txBody>
          <a:bodyPr>
            <a:normAutofit lnSpcReduction="10000"/>
          </a:bodyPr>
          <a:lstStyle/>
          <a:p>
            <a:r>
              <a:rPr lang="pl-PL" sz="2800" dirty="0" smtClean="0">
                <a:latin typeface="Calibri" panose="020F0502020204030204" pitchFamily="34" charset="0"/>
                <a:cs typeface="Calibri" panose="020F0502020204030204" pitchFamily="34" charset="0"/>
              </a:rPr>
              <a:t>In </a:t>
            </a:r>
            <a:r>
              <a:rPr lang="en-US" sz="2800" dirty="0" smtClean="0">
                <a:latin typeface="Calibri" panose="020F0502020204030204" pitchFamily="34" charset="0"/>
                <a:cs typeface="Calibri" panose="020F0502020204030204" pitchFamily="34" charset="0"/>
              </a:rPr>
              <a:t>Dhaka</a:t>
            </a:r>
            <a:r>
              <a:rPr lang="en-US" sz="2800" dirty="0">
                <a:latin typeface="Calibri" panose="020F0502020204030204" pitchFamily="34" charset="0"/>
                <a:cs typeface="Calibri" panose="020F0502020204030204" pitchFamily="34" charset="0"/>
              </a:rPr>
              <a:t>, informal minibuses and auto-rickshaws already serve millions daily. Through digital platforms and policy support, these can be transformed into a semi-formalized, demand-responsive service that complements BRT corridors.</a:t>
            </a:r>
            <a:endParaRPr lang="pl-PL" sz="2800" dirty="0" smtClean="0">
              <a:latin typeface="Calibri" panose="020F0502020204030204" pitchFamily="34" charset="0"/>
              <a:cs typeface="Calibri" panose="020F0502020204030204" pitchFamily="34" charset="0"/>
            </a:endParaRPr>
          </a:p>
          <a:p>
            <a:r>
              <a:rPr lang="pl-PL" sz="2800" dirty="0" smtClean="0">
                <a:latin typeface="Calibri" panose="020F0502020204030204" pitchFamily="34" charset="0"/>
                <a:cs typeface="Calibri" panose="020F0502020204030204" pitchFamily="34" charset="0"/>
              </a:rPr>
              <a:t>R</a:t>
            </a:r>
            <a:r>
              <a:rPr lang="en-US" sz="2800" dirty="0" err="1" smtClean="0">
                <a:latin typeface="Calibri" panose="020F0502020204030204" pitchFamily="34" charset="0"/>
                <a:cs typeface="Calibri" panose="020F0502020204030204" pitchFamily="34" charset="0"/>
              </a:rPr>
              <a:t>esearch</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at the University of Leeds (2013) explored integrating rickshaws as feeder services for the BRT system in Dhaka. The study showed that rickshaws could effectively serve as first- and last-mile connections if proper infrastructure (boarding/alighting areas within 200 m of BRT stations), queue management, and fare coordination involving all stakeholders—including rickshaw drivers—are implemented. </a:t>
            </a:r>
            <a:endParaRPr lang="pl-PL" sz="28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Paratransit Integration </a:t>
            </a:r>
            <a:r>
              <a:rPr lang="en-US" dirty="0" smtClean="0">
                <a:latin typeface="Calibri" panose="020F0502020204030204" pitchFamily="34" charset="0"/>
                <a:cs typeface="Calibri" panose="020F0502020204030204" pitchFamily="34" charset="0"/>
              </a:rPr>
              <a:t>into </a:t>
            </a:r>
            <a:r>
              <a:rPr lang="pl-PL" dirty="0" smtClean="0">
                <a:latin typeface="Calibri" panose="020F0502020204030204" pitchFamily="34" charset="0"/>
                <a:cs typeface="Calibri" panose="020F0502020204030204" pitchFamily="34" charset="0"/>
              </a:rPr>
              <a:t>f</a:t>
            </a:r>
            <a:r>
              <a:rPr lang="en-US" dirty="0" err="1" smtClean="0">
                <a:latin typeface="Calibri" panose="020F0502020204030204" pitchFamily="34" charset="0"/>
                <a:cs typeface="Calibri" panose="020F0502020204030204" pitchFamily="34" charset="0"/>
              </a:rPr>
              <a:t>ormal</a:t>
            </a:r>
            <a:r>
              <a:rPr lang="en-US" dirty="0" smtClean="0">
                <a:latin typeface="Calibri" panose="020F0502020204030204" pitchFamily="34" charset="0"/>
                <a:cs typeface="Calibri" panose="020F0502020204030204" pitchFamily="34" charset="0"/>
              </a:rPr>
              <a:t> </a:t>
            </a:r>
            <a:r>
              <a:rPr lang="pl-PL" dirty="0" smtClean="0">
                <a:latin typeface="Calibri" panose="020F0502020204030204" pitchFamily="34" charset="0"/>
                <a:cs typeface="Calibri" panose="020F0502020204030204" pitchFamily="34" charset="0"/>
              </a:rPr>
              <a:t>n</a:t>
            </a:r>
            <a:r>
              <a:rPr lang="en-US" dirty="0" err="1" smtClean="0">
                <a:latin typeface="Calibri" panose="020F0502020204030204" pitchFamily="34" charset="0"/>
                <a:cs typeface="Calibri" panose="020F0502020204030204" pitchFamily="34" charset="0"/>
              </a:rPr>
              <a:t>etworks</a:t>
            </a:r>
            <a:endParaRPr lang="pl-PL" dirty="0">
              <a:latin typeface="Calibri" panose="020F0502020204030204" pitchFamily="34" charset="0"/>
              <a:cs typeface="Calibri" panose="020F0502020204030204" pitchFamily="34" charset="0"/>
            </a:endParaRPr>
          </a:p>
        </p:txBody>
      </p:sp>
      <p:sp>
        <p:nvSpPr>
          <p:cNvPr id="5" name="Prostokąt 4"/>
          <p:cNvSpPr/>
          <p:nvPr/>
        </p:nvSpPr>
        <p:spPr>
          <a:xfrm>
            <a:off x="0" y="5984748"/>
            <a:ext cx="3449782" cy="400110"/>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Dhaka (</a:t>
            </a:r>
            <a:r>
              <a:rPr lang="pl-PL" sz="2000" b="1" dirty="0" err="1" smtClean="0">
                <a:latin typeface="Calibri" panose="020F0502020204030204" pitchFamily="34" charset="0"/>
                <a:cs typeface="Calibri" panose="020F0502020204030204" pitchFamily="34" charset="0"/>
              </a:rPr>
              <a:t>Bangladesh</a:t>
            </a:r>
            <a:r>
              <a:rPr lang="pl-PL" sz="2000" b="1" dirty="0" smtClean="0">
                <a:latin typeface="Calibri" panose="020F0502020204030204" pitchFamily="34" charset="0"/>
                <a:cs typeface="Calibri" panose="020F0502020204030204" pitchFamily="34" charset="0"/>
              </a:rPr>
              <a:t>)</a:t>
            </a:r>
            <a:endParaRPr lang="pl-PL"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39034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2918" y="1123837"/>
            <a:ext cx="3099881" cy="4601183"/>
          </a:xfrm>
        </p:spPr>
        <p:txBody>
          <a:bodyPr>
            <a:noAutofit/>
          </a:bodyPr>
          <a:lstStyle/>
          <a:p>
            <a:r>
              <a:rPr lang="en-US" dirty="0">
                <a:latin typeface="Calibri" panose="020F0502020204030204" pitchFamily="34" charset="0"/>
                <a:cs typeface="Calibri" panose="020F0502020204030204" pitchFamily="34" charset="0"/>
              </a:rPr>
              <a:t>How trends enable new mobility </a:t>
            </a:r>
            <a:r>
              <a:rPr lang="en-US" dirty="0" smtClean="0">
                <a:latin typeface="Calibri" panose="020F0502020204030204" pitchFamily="34" charset="0"/>
                <a:cs typeface="Calibri" panose="020F0502020204030204" pitchFamily="34" charset="0"/>
              </a:rPr>
              <a:t>solutions</a:t>
            </a:r>
            <a:r>
              <a:rPr lang="pl-PL" dirty="0" smtClean="0">
                <a:latin typeface="Calibri" panose="020F0502020204030204" pitchFamily="34" charset="0"/>
                <a:cs typeface="Calibri" panose="020F0502020204030204" pitchFamily="34" charset="0"/>
              </a:rPr>
              <a:t> – </a:t>
            </a:r>
            <a:br>
              <a:rPr lang="pl-PL" dirty="0" smtClean="0">
                <a:latin typeface="Calibri" panose="020F0502020204030204" pitchFamily="34" charset="0"/>
                <a:cs typeface="Calibri" panose="020F0502020204030204" pitchFamily="34" charset="0"/>
              </a:rPr>
            </a:br>
            <a:r>
              <a:rPr lang="pl-PL" sz="3200" dirty="0" err="1" smtClean="0">
                <a:latin typeface="Calibri" panose="020F0502020204030204" pitchFamily="34" charset="0"/>
                <a:cs typeface="Calibri" panose="020F0502020204030204" pitchFamily="34" charset="0"/>
              </a:rPr>
              <a:t>Climate</a:t>
            </a:r>
            <a:r>
              <a:rPr lang="pl-PL" sz="3200" dirty="0" smtClean="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Change</a:t>
            </a:r>
            <a:r>
              <a:rPr lang="pl-PL" sz="3200" dirty="0">
                <a:latin typeface="Calibri" panose="020F0502020204030204" pitchFamily="34" charset="0"/>
                <a:cs typeface="Calibri" panose="020F0502020204030204" pitchFamily="34" charset="0"/>
              </a:rPr>
              <a:t> &amp; Energy </a:t>
            </a:r>
            <a:r>
              <a:rPr lang="pl-PL" sz="3200" dirty="0" err="1">
                <a:latin typeface="Calibri" panose="020F0502020204030204" pitchFamily="34" charset="0"/>
                <a:cs typeface="Calibri" panose="020F0502020204030204" pitchFamily="34" charset="0"/>
              </a:rPr>
              <a:t>Transition</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9267" y="864108"/>
            <a:ext cx="7796259" cy="5120640"/>
          </a:xfrm>
        </p:spPr>
        <p:txBody>
          <a:bodyPr>
            <a:normAutofit/>
          </a:bodyPr>
          <a:lstStyle/>
          <a:p>
            <a:r>
              <a:rPr lang="en-US" sz="2800" dirty="0">
                <a:latin typeface="Calibri" panose="020F0502020204030204" pitchFamily="34" charset="0"/>
                <a:cs typeface="Calibri" panose="020F0502020204030204" pitchFamily="34" charset="0"/>
              </a:rPr>
              <a:t>Trend: </a:t>
            </a:r>
            <a:r>
              <a:rPr lang="en-US" sz="2800" b="1" dirty="0">
                <a:latin typeface="Calibri" panose="020F0502020204030204" pitchFamily="34" charset="0"/>
                <a:cs typeface="Calibri" panose="020F0502020204030204" pitchFamily="34" charset="0"/>
              </a:rPr>
              <a:t>Pollution, rising fuel prices, and climate commitments push for cleaner transport</a:t>
            </a:r>
            <a:r>
              <a:rPr lang="en-US" sz="2800" b="1" dirty="0" smtClean="0">
                <a:latin typeface="Calibri" panose="020F0502020204030204" pitchFamily="34" charset="0"/>
                <a:cs typeface="Calibri" panose="020F0502020204030204" pitchFamily="34" charset="0"/>
              </a:rPr>
              <a:t>.</a:t>
            </a:r>
            <a:endParaRPr lang="pl-PL" sz="2800" b="1"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Enabler</a:t>
            </a:r>
            <a:r>
              <a:rPr lang="en-US" sz="2800" dirty="0">
                <a:latin typeface="Calibri" panose="020F0502020204030204" pitchFamily="34" charset="0"/>
                <a:cs typeface="Calibri" panose="020F0502020204030204" pitchFamily="34" charset="0"/>
              </a:rPr>
              <a:t>: Shift toward low-emission and affordable energy solutions.</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6432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4" name="Obraz 3"/>
          <p:cNvPicPr>
            <a:picLocks noChangeAspect="1"/>
          </p:cNvPicPr>
          <p:nvPr/>
        </p:nvPicPr>
        <p:blipFill>
          <a:blip r:embed="rId3"/>
          <a:stretch>
            <a:fillRect/>
          </a:stretch>
        </p:blipFill>
        <p:spPr>
          <a:xfrm>
            <a:off x="0" y="207776"/>
            <a:ext cx="11911975" cy="6630357"/>
          </a:xfrm>
          <a:prstGeom prst="rect">
            <a:avLst/>
          </a:prstGeom>
        </p:spPr>
      </p:pic>
    </p:spTree>
    <p:extLst>
      <p:ext uri="{BB962C8B-B14F-4D97-AF65-F5344CB8AC3E}">
        <p14:creationId xmlns:p14="http://schemas.microsoft.com/office/powerpoint/2010/main" val="2386161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88327" y="864108"/>
            <a:ext cx="8035637" cy="5120640"/>
          </a:xfrm>
        </p:spPr>
        <p:txBody>
          <a:bodyPr>
            <a:normAutofit lnSpcReduction="10000"/>
          </a:bodyPr>
          <a:lstStyle/>
          <a:p>
            <a:r>
              <a:rPr lang="en-US" sz="2800" dirty="0">
                <a:latin typeface="Calibri" panose="020F0502020204030204" pitchFamily="34" charset="0"/>
                <a:cs typeface="Calibri" panose="020F0502020204030204" pitchFamily="34" charset="0"/>
              </a:rPr>
              <a:t>In developing cities (e.g., Dhaka, Kathmandu), small electric mobility vehicles are increasingly being introduced: e-rickshaws, e-bikes, e-scooters, and small electric minibuses.</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The </a:t>
            </a:r>
            <a:r>
              <a:rPr lang="en-US" sz="2800" dirty="0">
                <a:latin typeface="Calibri" panose="020F0502020204030204" pitchFamily="34" charset="0"/>
                <a:cs typeface="Calibri" panose="020F0502020204030204" pitchFamily="34" charset="0"/>
              </a:rPr>
              <a:t>problem is battery charging – drivers often do not have the time or space for long charging periods, and not everyone has access to private chargers.</a:t>
            </a:r>
          </a:p>
          <a:p>
            <a:r>
              <a:rPr lang="en-US" sz="2800" dirty="0" smtClean="0">
                <a:latin typeface="Calibri" panose="020F0502020204030204" pitchFamily="34" charset="0"/>
                <a:cs typeface="Calibri" panose="020F0502020204030204" pitchFamily="34" charset="0"/>
              </a:rPr>
              <a:t>Instead </a:t>
            </a:r>
            <a:r>
              <a:rPr lang="en-US" sz="2800" dirty="0">
                <a:latin typeface="Calibri" panose="020F0502020204030204" pitchFamily="34" charset="0"/>
                <a:cs typeface="Calibri" panose="020F0502020204030204" pitchFamily="34" charset="0"/>
              </a:rPr>
              <a:t>of waiting for their battery to charge, drivers can exchange a depleted battery for a fully charged one in just a few minutes (2–5 minutes).</a:t>
            </a:r>
          </a:p>
          <a:p>
            <a:r>
              <a:rPr lang="en-US" sz="2800" dirty="0">
                <a:latin typeface="Calibri" panose="020F0502020204030204" pitchFamily="34" charset="0"/>
                <a:cs typeface="Calibri" panose="020F0502020204030204" pitchFamily="34" charset="0"/>
              </a:rPr>
              <a:t>These swapping stations function like “mini fuel stations” for electric vehicles.</a:t>
            </a:r>
          </a:p>
          <a:p>
            <a:endParaRPr lang="pl-PL"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normAutofit/>
          </a:bodyPr>
          <a:lstStyle/>
          <a:p>
            <a:pPr algn="ctr"/>
            <a:r>
              <a:rPr lang="pl-PL" dirty="0">
                <a:latin typeface="Calibri" panose="020F0502020204030204" pitchFamily="34" charset="0"/>
                <a:cs typeface="Calibri" panose="020F0502020204030204" pitchFamily="34" charset="0"/>
              </a:rPr>
              <a:t>Battery </a:t>
            </a:r>
            <a:r>
              <a:rPr lang="pl-PL" dirty="0" err="1">
                <a:latin typeface="Calibri" panose="020F0502020204030204" pitchFamily="34" charset="0"/>
                <a:cs typeface="Calibri" panose="020F0502020204030204" pitchFamily="34" charset="0"/>
              </a:rPr>
              <a:t>Swapping</a:t>
            </a:r>
            <a:r>
              <a:rPr lang="pl-PL" dirty="0">
                <a:latin typeface="Calibri" panose="020F0502020204030204" pitchFamily="34" charset="0"/>
                <a:cs typeface="Calibri" panose="020F0502020204030204" pitchFamily="34" charset="0"/>
              </a:rPr>
              <a:t> </a:t>
            </a:r>
            <a:r>
              <a:rPr lang="pl-PL" dirty="0" err="1" smtClean="0">
                <a:latin typeface="Calibri" panose="020F0502020204030204" pitchFamily="34" charset="0"/>
                <a:cs typeface="Calibri" panose="020F0502020204030204" pitchFamily="34" charset="0"/>
              </a:rPr>
              <a:t>Stations</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1358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3645" y="1123837"/>
            <a:ext cx="3155299" cy="4601183"/>
          </a:xfrm>
        </p:spPr>
        <p:txBody>
          <a:bodyPr>
            <a:normAutofit/>
          </a:bodyPr>
          <a:lstStyle/>
          <a:p>
            <a:pPr algn="ctr"/>
            <a:r>
              <a:rPr lang="pl-PL" dirty="0">
                <a:latin typeface="Calibri" panose="020F0502020204030204" pitchFamily="34" charset="0"/>
                <a:cs typeface="Calibri" panose="020F0502020204030204" pitchFamily="34" charset="0"/>
              </a:rPr>
              <a:t>Battery </a:t>
            </a:r>
            <a:r>
              <a:rPr lang="pl-PL" dirty="0" err="1">
                <a:latin typeface="Calibri" panose="020F0502020204030204" pitchFamily="34" charset="0"/>
                <a:cs typeface="Calibri" panose="020F0502020204030204" pitchFamily="34" charset="0"/>
              </a:rPr>
              <a:t>Swapping</a:t>
            </a:r>
            <a:r>
              <a:rPr lang="pl-PL" dirty="0">
                <a:latin typeface="Calibri" panose="020F0502020204030204" pitchFamily="34" charset="0"/>
                <a:cs typeface="Calibri" panose="020F0502020204030204" pitchFamily="34" charset="0"/>
              </a:rPr>
              <a:t> </a:t>
            </a:r>
            <a:r>
              <a:rPr lang="pl-PL" dirty="0" err="1" smtClean="0">
                <a:latin typeface="Calibri" panose="020F0502020204030204" pitchFamily="34" charset="0"/>
                <a:cs typeface="Calibri" panose="020F0502020204030204" pitchFamily="34" charset="0"/>
              </a:rPr>
              <a:t>Stations</a:t>
            </a:r>
            <a:endParaRPr lang="pl-PL" dirty="0">
              <a:latin typeface="Calibri" panose="020F0502020204030204" pitchFamily="34" charset="0"/>
              <a:cs typeface="Calibri" panose="020F0502020204030204" pitchFamily="34" charset="0"/>
            </a:endParaRPr>
          </a:p>
        </p:txBody>
      </p:sp>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6764" y="692727"/>
            <a:ext cx="4558145" cy="3652603"/>
          </a:xfrm>
        </p:spPr>
      </p:pic>
      <p:sp>
        <p:nvSpPr>
          <p:cNvPr id="5" name="Prostokąt 4"/>
          <p:cNvSpPr/>
          <p:nvPr/>
        </p:nvSpPr>
        <p:spPr>
          <a:xfrm>
            <a:off x="8361217" y="875261"/>
            <a:ext cx="3144983" cy="3046988"/>
          </a:xfrm>
          <a:prstGeom prst="rect">
            <a:avLst/>
          </a:prstGeom>
        </p:spPr>
        <p:txBody>
          <a:bodyPr wrap="square">
            <a:spAutoFit/>
          </a:bodyPr>
          <a:lstStyle/>
          <a:p>
            <a:r>
              <a:rPr lang="pl-PL"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An </a:t>
            </a:r>
            <a:r>
              <a:rPr lang="en-US" sz="2400" dirty="0">
                <a:latin typeface="Calibri" panose="020F0502020204030204" pitchFamily="34" charset="0"/>
                <a:cs typeface="Calibri" panose="020F0502020204030204" pitchFamily="34" charset="0"/>
              </a:rPr>
              <a:t>innovative battery swapping station by Tiger New Energy, empowering rickshaw drivers with affordable and efficient green energy solutions in </a:t>
            </a:r>
            <a:r>
              <a:rPr lang="en-US" sz="2400" dirty="0" smtClean="0">
                <a:latin typeface="Calibri" panose="020F0502020204030204" pitchFamily="34" charset="0"/>
                <a:cs typeface="Calibri" panose="020F0502020204030204" pitchFamily="34" charset="0"/>
              </a:rPr>
              <a:t>Bangladesh</a:t>
            </a:r>
            <a:r>
              <a:rPr lang="pl-PL" sz="2400" dirty="0" smtClean="0">
                <a:latin typeface="Calibri" panose="020F0502020204030204" pitchFamily="34" charset="0"/>
                <a:cs typeface="Calibri" panose="020F0502020204030204" pitchFamily="34" charset="0"/>
              </a:rPr>
              <a:t>”</a:t>
            </a:r>
            <a:endParaRPr lang="pl-PL" sz="2400" dirty="0">
              <a:latin typeface="Calibri" panose="020F0502020204030204" pitchFamily="34" charset="0"/>
              <a:cs typeface="Calibri" panose="020F0502020204030204" pitchFamily="34" charset="0"/>
            </a:endParaRPr>
          </a:p>
        </p:txBody>
      </p:sp>
      <p:sp>
        <p:nvSpPr>
          <p:cNvPr id="6" name="Prostokąt 5"/>
          <p:cNvSpPr/>
          <p:nvPr/>
        </p:nvSpPr>
        <p:spPr>
          <a:xfrm>
            <a:off x="5487803" y="4345330"/>
            <a:ext cx="2672526" cy="230832"/>
          </a:xfrm>
          <a:prstGeom prst="rect">
            <a:avLst/>
          </a:prstGeom>
        </p:spPr>
        <p:txBody>
          <a:bodyPr wrap="none">
            <a:spAutoFit/>
          </a:bodyPr>
          <a:lstStyle/>
          <a:p>
            <a:pPr algn="r"/>
            <a:r>
              <a:rPr lang="pl-PL" sz="900" dirty="0"/>
              <a:t>https://www.digitimes.com/biz/news.asp?feed=6713</a:t>
            </a:r>
          </a:p>
        </p:txBody>
      </p:sp>
      <p:sp>
        <p:nvSpPr>
          <p:cNvPr id="7" name="Prostokąt 6"/>
          <p:cNvSpPr/>
          <p:nvPr/>
        </p:nvSpPr>
        <p:spPr>
          <a:xfrm>
            <a:off x="0" y="5984748"/>
            <a:ext cx="3449782" cy="400110"/>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Dhaka (</a:t>
            </a:r>
            <a:r>
              <a:rPr lang="pl-PL" sz="2000" b="1" dirty="0" err="1" smtClean="0">
                <a:latin typeface="Calibri" panose="020F0502020204030204" pitchFamily="34" charset="0"/>
                <a:cs typeface="Calibri" panose="020F0502020204030204" pitchFamily="34" charset="0"/>
              </a:rPr>
              <a:t>Bangladesh</a:t>
            </a:r>
            <a:r>
              <a:rPr lang="pl-PL" sz="2000" b="1" dirty="0" smtClean="0">
                <a:latin typeface="Calibri" panose="020F0502020204030204" pitchFamily="34" charset="0"/>
                <a:cs typeface="Calibri" panose="020F0502020204030204" pitchFamily="34" charset="0"/>
              </a:rPr>
              <a:t>)</a:t>
            </a:r>
            <a:endParaRPr lang="pl-PL" sz="2000" b="1" dirty="0">
              <a:latin typeface="Calibri" panose="020F0502020204030204" pitchFamily="34" charset="0"/>
              <a:cs typeface="Calibri" panose="020F0502020204030204" pitchFamily="34" charset="0"/>
            </a:endParaRPr>
          </a:p>
        </p:txBody>
      </p:sp>
      <p:sp>
        <p:nvSpPr>
          <p:cNvPr id="8" name="Prostokąt 7"/>
          <p:cNvSpPr/>
          <p:nvPr/>
        </p:nvSpPr>
        <p:spPr>
          <a:xfrm>
            <a:off x="3685309" y="4707475"/>
            <a:ext cx="7820891" cy="1477328"/>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"Our mission is clear: to make clean mobility accessible to all in emerging markets," said Nicole Mao, co-founder and CEO of Tiger New Energy. "This funding validates our technology and business model and strengthens our commitment to reducing carbon footprints, fostering sustainable development, and enhancing the livelihoods of local communities."</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34204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zawartości 7"/>
          <p:cNvPicPr>
            <a:picLocks noGrp="1" noChangeAspect="1"/>
          </p:cNvPicPr>
          <p:nvPr>
            <p:ph idx="1"/>
          </p:nvPr>
        </p:nvPicPr>
        <p:blipFill>
          <a:blip r:embed="rId3"/>
          <a:stretch>
            <a:fillRect/>
          </a:stretch>
        </p:blipFill>
        <p:spPr>
          <a:xfrm>
            <a:off x="5029200" y="188129"/>
            <a:ext cx="4315065" cy="6472598"/>
          </a:xfrm>
          <a:prstGeom prst="rect">
            <a:avLst/>
          </a:prstGeom>
        </p:spPr>
      </p:pic>
      <p:sp>
        <p:nvSpPr>
          <p:cNvPr id="9" name="Tytuł 1"/>
          <p:cNvSpPr>
            <a:spLocks noGrp="1"/>
          </p:cNvSpPr>
          <p:nvPr>
            <p:ph type="title"/>
          </p:nvPr>
        </p:nvSpPr>
        <p:spPr/>
        <p:txBody>
          <a:bodyPr>
            <a:normAutofit/>
          </a:bodyPr>
          <a:lstStyle/>
          <a:p>
            <a:pPr algn="ctr"/>
            <a:r>
              <a:rPr lang="pl-PL" dirty="0">
                <a:latin typeface="Calibri" panose="020F0502020204030204" pitchFamily="34" charset="0"/>
                <a:cs typeface="Calibri" panose="020F0502020204030204" pitchFamily="34" charset="0"/>
              </a:rPr>
              <a:t>Battery </a:t>
            </a:r>
            <a:r>
              <a:rPr lang="pl-PL" dirty="0" err="1">
                <a:latin typeface="Calibri" panose="020F0502020204030204" pitchFamily="34" charset="0"/>
                <a:cs typeface="Calibri" panose="020F0502020204030204" pitchFamily="34" charset="0"/>
              </a:rPr>
              <a:t>Swapping</a:t>
            </a:r>
            <a:r>
              <a:rPr lang="pl-PL" dirty="0">
                <a:latin typeface="Calibri" panose="020F0502020204030204" pitchFamily="34" charset="0"/>
                <a:cs typeface="Calibri" panose="020F0502020204030204" pitchFamily="34" charset="0"/>
              </a:rPr>
              <a:t> </a:t>
            </a:r>
            <a:r>
              <a:rPr lang="pl-PL" dirty="0" smtClean="0">
                <a:latin typeface="Calibri" panose="020F0502020204030204" pitchFamily="34" charset="0"/>
                <a:cs typeface="Calibri" panose="020F0502020204030204" pitchFamily="34" charset="0"/>
              </a:rPr>
              <a:t>System</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0079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78296" y="1123837"/>
            <a:ext cx="2955233" cy="4601183"/>
          </a:xfrm>
        </p:spPr>
        <p:txBody>
          <a:bodyPr>
            <a:normAutofit/>
          </a:bodyPr>
          <a:lstStyle/>
          <a:p>
            <a:r>
              <a:rPr lang="pl-PL" sz="3200" dirty="0" err="1" smtClean="0">
                <a:latin typeface="Calibri" panose="020F0502020204030204" pitchFamily="34" charset="0"/>
                <a:cs typeface="Calibri" panose="020F0502020204030204" pitchFamily="34" charset="0"/>
              </a:rPr>
              <a:t>Benefits</a:t>
            </a:r>
            <a:r>
              <a:rPr lang="pl-PL" sz="3200" dirty="0" smtClean="0">
                <a:latin typeface="Calibri" panose="020F0502020204030204" pitchFamily="34" charset="0"/>
                <a:cs typeface="Calibri" panose="020F0502020204030204" pitchFamily="34" charset="0"/>
              </a:rPr>
              <a:t> of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a Smart </a:t>
            </a:r>
            <a:r>
              <a:rPr lang="pl-PL" sz="3200" dirty="0">
                <a:latin typeface="Calibri" panose="020F0502020204030204" pitchFamily="34" charset="0"/>
                <a:cs typeface="Calibri" panose="020F0502020204030204" pitchFamily="34" charset="0"/>
              </a:rPr>
              <a:t>P</a:t>
            </a:r>
            <a:r>
              <a:rPr lang="pl-PL" sz="3200" dirty="0" smtClean="0">
                <a:latin typeface="Calibri" panose="020F0502020204030204" pitchFamily="34" charset="0"/>
                <a:cs typeface="Calibri" panose="020F0502020204030204" pitchFamily="34" charset="0"/>
              </a:rPr>
              <a:t>arking </a:t>
            </a:r>
            <a:r>
              <a:rPr lang="pl-PL" sz="3200" dirty="0">
                <a:latin typeface="Calibri" panose="020F0502020204030204" pitchFamily="34" charset="0"/>
                <a:cs typeface="Calibri" panose="020F0502020204030204" pitchFamily="34" charset="0"/>
              </a:rPr>
              <a:t>S</a:t>
            </a:r>
            <a:r>
              <a:rPr lang="pl-PL" sz="3200" dirty="0" smtClean="0">
                <a:latin typeface="Calibri" panose="020F0502020204030204" pitchFamily="34" charset="0"/>
                <a:cs typeface="Calibri" panose="020F0502020204030204" pitchFamily="34" charset="0"/>
              </a:rPr>
              <a:t>olutions</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for </a:t>
            </a:r>
            <a:r>
              <a:rPr lang="pl-PL" sz="3200" dirty="0" err="1" smtClean="0">
                <a:latin typeface="Calibri" panose="020F0502020204030204" pitchFamily="34" charset="0"/>
                <a:cs typeface="Calibri" panose="020F0502020204030204" pitchFamily="34" charset="0"/>
              </a:rPr>
              <a:t>Cities</a:t>
            </a:r>
            <a:r>
              <a:rPr lang="pl-PL" sz="3200" dirty="0" smtClean="0">
                <a:latin typeface="Calibri" panose="020F0502020204030204" pitchFamily="34" charset="0"/>
                <a:cs typeface="Calibri" panose="020F0502020204030204" pitchFamily="34" charset="0"/>
              </a:rPr>
              <a:t> and Drivers</a:t>
            </a:r>
            <a:endParaRPr lang="pl-PL" sz="3200" dirty="0">
              <a:latin typeface="Calibri" panose="020F0502020204030204" pitchFamily="34" charset="0"/>
              <a:cs typeface="Calibri" panose="020F0502020204030204" pitchFamily="34" charset="0"/>
            </a:endParaRPr>
          </a:p>
        </p:txBody>
      </p:sp>
      <p:pic>
        <p:nvPicPr>
          <p:cNvPr id="6" name="Symbol zastępczy zawartości 5"/>
          <p:cNvPicPr>
            <a:picLocks noGrp="1" noChangeAspect="1"/>
          </p:cNvPicPr>
          <p:nvPr>
            <p:ph idx="1"/>
          </p:nvPr>
        </p:nvPicPr>
        <p:blipFill rotWithShape="1">
          <a:blip r:embed="rId3"/>
          <a:srcRect l="-439" t="17268" r="1"/>
          <a:stretch/>
        </p:blipFill>
        <p:spPr>
          <a:xfrm>
            <a:off x="4121426" y="657234"/>
            <a:ext cx="6718852" cy="5534388"/>
          </a:xfrm>
          <a:prstGeom prst="rect">
            <a:avLst/>
          </a:prstGeom>
        </p:spPr>
      </p:pic>
    </p:spTree>
    <p:extLst>
      <p:ext uri="{BB962C8B-B14F-4D97-AF65-F5344CB8AC3E}">
        <p14:creationId xmlns:p14="http://schemas.microsoft.com/office/powerpoint/2010/main" val="31701863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78322" y="877963"/>
            <a:ext cx="8128769" cy="5120640"/>
          </a:xfrm>
        </p:spPr>
        <p:txBody>
          <a:bodyPr>
            <a:normAutofit/>
          </a:bodyPr>
          <a:lstStyle/>
          <a:p>
            <a:r>
              <a:rPr lang="en-US" sz="2800" b="1" dirty="0">
                <a:latin typeface="Calibri" panose="020F0502020204030204" pitchFamily="34" charset="0"/>
                <a:cs typeface="Calibri" panose="020F0502020204030204" pitchFamily="34" charset="0"/>
              </a:rPr>
              <a:t>Trend: </a:t>
            </a:r>
            <a:r>
              <a:rPr lang="en-US" sz="2800" dirty="0">
                <a:latin typeface="Calibri" panose="020F0502020204030204" pitchFamily="34" charset="0"/>
                <a:cs typeface="Calibri" panose="020F0502020204030204" pitchFamily="34" charset="0"/>
              </a:rPr>
              <a:t>Low income levels + high costs of car ownership</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b="1" dirty="0" smtClean="0">
                <a:latin typeface="Calibri" panose="020F0502020204030204" pitchFamily="34" charset="0"/>
                <a:cs typeface="Calibri" panose="020F0502020204030204" pitchFamily="34" charset="0"/>
              </a:rPr>
              <a:t>Enabler</a:t>
            </a:r>
            <a:r>
              <a:rPr lang="en-US" sz="2800" b="1"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Demand for cheap, accessible mobility</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pPr marL="0" indent="0">
              <a:buNone/>
            </a:pPr>
            <a:r>
              <a:rPr lang="en-US" sz="2800" b="1" u="sng" dirty="0" smtClean="0">
                <a:latin typeface="Calibri" panose="020F0502020204030204" pitchFamily="34" charset="0"/>
                <a:cs typeface="Calibri" panose="020F0502020204030204" pitchFamily="34" charset="0"/>
              </a:rPr>
              <a:t>Solutions:</a:t>
            </a:r>
            <a:endParaRPr lang="pl-PL" sz="2800" b="1" u="sng"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Micro-mobility </a:t>
            </a:r>
            <a:r>
              <a:rPr lang="en-US" sz="2800" dirty="0">
                <a:latin typeface="Calibri" panose="020F0502020204030204" pitchFamily="34" charset="0"/>
                <a:cs typeface="Calibri" panose="020F0502020204030204" pitchFamily="34" charset="0"/>
              </a:rPr>
              <a:t>(bicycles, e-bikes, scooters for last-mile</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Subscription </a:t>
            </a:r>
            <a:r>
              <a:rPr lang="en-US" sz="2800" dirty="0">
                <a:latin typeface="Calibri" panose="020F0502020204030204" pitchFamily="34" charset="0"/>
                <a:cs typeface="Calibri" panose="020F0502020204030204" pitchFamily="34" charset="0"/>
              </a:rPr>
              <a:t>models (daily/weekly ride passes instead of vehicle ownership</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Community-based </a:t>
            </a:r>
            <a:r>
              <a:rPr lang="en-US" sz="2800" dirty="0">
                <a:latin typeface="Calibri" panose="020F0502020204030204" pitchFamily="34" charset="0"/>
                <a:cs typeface="Calibri" panose="020F0502020204030204" pitchFamily="34" charset="0"/>
              </a:rPr>
              <a:t>transport cooperatives (villages pooling resources for shared vans).</a:t>
            </a:r>
            <a:endParaRPr lang="pl-PL" sz="28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a:xfrm>
            <a:off x="252919" y="1399309"/>
            <a:ext cx="2947482" cy="4325711"/>
          </a:xfrm>
        </p:spPr>
        <p:txBody>
          <a:bodyPr>
            <a:noAutofit/>
          </a:bodyPr>
          <a:lstStyle/>
          <a:p>
            <a:r>
              <a:rPr lang="en-US" dirty="0">
                <a:latin typeface="Calibri" panose="020F0502020204030204" pitchFamily="34" charset="0"/>
                <a:cs typeface="Calibri" panose="020F0502020204030204" pitchFamily="34" charset="0"/>
              </a:rPr>
              <a:t>How trends enable new mobility </a:t>
            </a:r>
            <a:r>
              <a:rPr lang="en-US" dirty="0" smtClean="0">
                <a:latin typeface="Calibri" panose="020F0502020204030204" pitchFamily="34" charset="0"/>
                <a:cs typeface="Calibri" panose="020F0502020204030204" pitchFamily="34" charset="0"/>
              </a:rPr>
              <a:t>solutions</a:t>
            </a:r>
            <a:r>
              <a:rPr lang="pl-PL" dirty="0" smtClean="0">
                <a:latin typeface="Calibri" panose="020F0502020204030204" pitchFamily="34" charset="0"/>
                <a:cs typeface="Calibri" panose="020F0502020204030204" pitchFamily="34" charset="0"/>
              </a:rPr>
              <a:t> – </a:t>
            </a:r>
            <a:br>
              <a:rPr lang="pl-PL" dirty="0" smtClean="0">
                <a:latin typeface="Calibri" panose="020F0502020204030204" pitchFamily="34" charset="0"/>
                <a:cs typeface="Calibri" panose="020F0502020204030204" pitchFamily="34" charset="0"/>
              </a:rPr>
            </a:br>
            <a:r>
              <a:rPr lang="pl-PL" sz="3200" dirty="0" err="1">
                <a:latin typeface="Calibri" panose="020F0502020204030204" pitchFamily="34" charset="0"/>
                <a:cs typeface="Calibri" panose="020F0502020204030204" pitchFamily="34" charset="0"/>
              </a:rPr>
              <a:t>Economic</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Pressures</a:t>
            </a:r>
            <a:r>
              <a:rPr lang="pl-PL" sz="3200" dirty="0">
                <a:latin typeface="Calibri" panose="020F0502020204030204" pitchFamily="34" charset="0"/>
                <a:cs typeface="Calibri" panose="020F0502020204030204" pitchFamily="34" charset="0"/>
              </a:rPr>
              <a:t> &amp; </a:t>
            </a:r>
            <a:r>
              <a:rPr lang="pl-PL" sz="3200" dirty="0" err="1">
                <a:latin typeface="Calibri" panose="020F0502020204030204" pitchFamily="34" charset="0"/>
                <a:cs typeface="Calibri" panose="020F0502020204030204" pitchFamily="34" charset="0"/>
              </a:rPr>
              <a:t>Affordability</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endParaRPr lang="pl-PL"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6495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88152" y="532436"/>
            <a:ext cx="8206451" cy="6133535"/>
          </a:xfrm>
        </p:spPr>
        <p:txBody>
          <a:bodyPr>
            <a:normAutofit fontScale="92500" lnSpcReduction="10000"/>
          </a:bodyPr>
          <a:lstStyle/>
          <a:p>
            <a:pPr marL="0" indent="0">
              <a:buNone/>
            </a:pPr>
            <a:endParaRPr lang="en-US" b="1"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Smart</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parking </a:t>
            </a:r>
            <a:r>
              <a:rPr lang="en-US" sz="2800" dirty="0">
                <a:latin typeface="Calibri" panose="020F0502020204030204" pitchFamily="34" charset="0"/>
                <a:cs typeface="Calibri" panose="020F0502020204030204" pitchFamily="34" charset="0"/>
              </a:rPr>
              <a:t>in Pakistan refers to mobile apps or digital platforms that help drivers locate available parking spaces, reserve them online, and make payments through their smartphones</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Pakistan’s major cities like Karachi, Lahore, and Islamabad are gradually adopting smart urban solutions. Smart parking apps are emerging but still at an early stage of adoption</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Pakistani </a:t>
            </a:r>
            <a:r>
              <a:rPr lang="en-US" sz="2800" dirty="0">
                <a:latin typeface="Calibri" panose="020F0502020204030204" pitchFamily="34" charset="0"/>
                <a:cs typeface="Calibri" panose="020F0502020204030204" pitchFamily="34" charset="0"/>
              </a:rPr>
              <a:t>government and city authorities are exploring integration of parking systems with smart traffic management platforms, which would enable more holistic mobility management and congestion reduction</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Apps like “</a:t>
            </a:r>
            <a:r>
              <a:rPr lang="en-US" sz="2800" dirty="0" err="1">
                <a:latin typeface="Calibri" panose="020F0502020204030204" pitchFamily="34" charset="0"/>
                <a:cs typeface="Calibri" panose="020F0502020204030204" pitchFamily="34" charset="0"/>
              </a:rPr>
              <a:t>Smartparking</a:t>
            </a:r>
            <a:r>
              <a:rPr lang="en-US" sz="2800" dirty="0">
                <a:latin typeface="Calibri" panose="020F0502020204030204" pitchFamily="34" charset="0"/>
                <a:cs typeface="Calibri" panose="020F0502020204030204" pitchFamily="34" charset="0"/>
              </a:rPr>
              <a:t>” (or similar platforms) typically allow users to book and pay for parking in designated zones or private parking lots.</a:t>
            </a:r>
          </a:p>
          <a:p>
            <a:endParaRPr lang="en-US" sz="2800" dirty="0">
              <a:latin typeface="Calibri" panose="020F0502020204030204" pitchFamily="34" charset="0"/>
              <a:cs typeface="Calibri" panose="020F0502020204030204" pitchFamily="34" charset="0"/>
            </a:endParaRPr>
          </a:p>
          <a:p>
            <a:endParaRPr lang="pl-PL" dirty="0"/>
          </a:p>
        </p:txBody>
      </p:sp>
      <p:sp>
        <p:nvSpPr>
          <p:cNvPr id="4" name="Tytuł 1"/>
          <p:cNvSpPr txBox="1">
            <a:spLocks/>
          </p:cNvSpPr>
          <p:nvPr/>
        </p:nvSpPr>
        <p:spPr>
          <a:xfrm>
            <a:off x="252918" y="1262733"/>
            <a:ext cx="2947482" cy="46011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b="1" dirty="0" smtClean="0">
                <a:latin typeface="Calibri" panose="020F0502020204030204" pitchFamily="34" charset="0"/>
                <a:cs typeface="Calibri" panose="020F0502020204030204" pitchFamily="34" charset="0"/>
              </a:rPr>
              <a:t>Seeds of smart solutions</a:t>
            </a:r>
            <a:r>
              <a:rPr lang="en-US" dirty="0" smtClean="0">
                <a:latin typeface="Calibri" panose="020F0502020204030204" pitchFamily="34" charset="0"/>
                <a:cs typeface="Calibri" panose="020F0502020204030204" pitchFamily="34" charset="0"/>
              </a:rPr>
              <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 local innovations that can evolve towards</a:t>
            </a:r>
            <a:r>
              <a:rPr lang="pl-PL" dirty="0" smtClean="0">
                <a:latin typeface="Calibri" panose="020F0502020204030204" pitchFamily="34" charset="0"/>
                <a:cs typeface="Calibri" panose="020F0502020204030204" pitchFamily="34" charset="0"/>
              </a:rPr>
              <a:t> smart parking </a:t>
            </a:r>
            <a:r>
              <a:rPr lang="pl-PL" dirty="0" err="1" smtClean="0">
                <a:latin typeface="Calibri" panose="020F0502020204030204" pitchFamily="34" charset="0"/>
                <a:cs typeface="Calibri" panose="020F0502020204030204" pitchFamily="34" charset="0"/>
              </a:rPr>
              <a:t>solutions</a:t>
            </a:r>
            <a:r>
              <a:rPr lang="pl-PL" dirty="0" smtClean="0">
                <a:latin typeface="Calibri" panose="020F0502020204030204" pitchFamily="34" charset="0"/>
                <a:cs typeface="Calibri" panose="020F0502020204030204" pitchFamily="34" charset="0"/>
              </a:rPr>
              <a:t/>
            </a:r>
            <a:br>
              <a:rPr lang="pl-PL" dirty="0" smtClean="0">
                <a:latin typeface="Calibri" panose="020F0502020204030204" pitchFamily="34" charset="0"/>
                <a:cs typeface="Calibri" panose="020F0502020204030204" pitchFamily="34" charset="0"/>
              </a:rPr>
            </a:br>
            <a:endParaRPr lang="pl-PL" dirty="0">
              <a:latin typeface="Calibri" panose="020F0502020204030204" pitchFamily="34" charset="0"/>
              <a:cs typeface="Calibri" panose="020F0502020204030204" pitchFamily="34" charset="0"/>
            </a:endParaRPr>
          </a:p>
        </p:txBody>
      </p:sp>
      <p:sp>
        <p:nvSpPr>
          <p:cNvPr id="5" name="Prostokąt 4"/>
          <p:cNvSpPr/>
          <p:nvPr/>
        </p:nvSpPr>
        <p:spPr>
          <a:xfrm>
            <a:off x="28488" y="6150114"/>
            <a:ext cx="3396343" cy="400110"/>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Smart parking </a:t>
            </a:r>
            <a:r>
              <a:rPr lang="pl-PL" sz="2000" b="1" dirty="0" err="1" smtClean="0">
                <a:latin typeface="Calibri" panose="020F0502020204030204" pitchFamily="34" charset="0"/>
                <a:cs typeface="Calibri" panose="020F0502020204030204" pitchFamily="34" charset="0"/>
              </a:rPr>
              <a:t>apps</a:t>
            </a:r>
            <a:r>
              <a:rPr lang="pl-PL" sz="2000" b="1" dirty="0" smtClean="0">
                <a:latin typeface="Calibri" panose="020F0502020204030204" pitchFamily="34" charset="0"/>
                <a:cs typeface="Calibri" panose="020F0502020204030204" pitchFamily="34" charset="0"/>
              </a:rPr>
              <a:t> (Pakistan) </a:t>
            </a:r>
            <a:endParaRPr lang="pl-PL"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6346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a:p>
        </p:txBody>
      </p:sp>
      <p:pic>
        <p:nvPicPr>
          <p:cNvPr id="4" name="Obraz 3"/>
          <p:cNvPicPr>
            <a:picLocks noChangeAspect="1"/>
          </p:cNvPicPr>
          <p:nvPr/>
        </p:nvPicPr>
        <p:blipFill rotWithShape="1">
          <a:blip r:embed="rId3"/>
          <a:srcRect l="-502" t="13098" r="502" b="4934"/>
          <a:stretch/>
        </p:blipFill>
        <p:spPr>
          <a:xfrm>
            <a:off x="3608841" y="1678243"/>
            <a:ext cx="7914511" cy="3649131"/>
          </a:xfrm>
          <a:prstGeom prst="rect">
            <a:avLst/>
          </a:prstGeom>
        </p:spPr>
      </p:pic>
      <p:sp>
        <p:nvSpPr>
          <p:cNvPr id="7" name="Tytuł 1"/>
          <p:cNvSpPr txBox="1">
            <a:spLocks/>
          </p:cNvSpPr>
          <p:nvPr/>
        </p:nvSpPr>
        <p:spPr>
          <a:xfrm>
            <a:off x="252918" y="1262733"/>
            <a:ext cx="2947482" cy="46011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b="1" dirty="0" smtClean="0">
                <a:latin typeface="Calibri" panose="020F0502020204030204" pitchFamily="34" charset="0"/>
                <a:cs typeface="Calibri" panose="020F0502020204030204" pitchFamily="34" charset="0"/>
              </a:rPr>
              <a:t>Seeds of smart solutions</a:t>
            </a:r>
            <a:r>
              <a:rPr lang="en-US" dirty="0" smtClean="0">
                <a:latin typeface="Calibri" panose="020F0502020204030204" pitchFamily="34" charset="0"/>
                <a:cs typeface="Calibri" panose="020F0502020204030204" pitchFamily="34" charset="0"/>
              </a:rPr>
              <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 local innovations that can evolve towards</a:t>
            </a:r>
            <a:r>
              <a:rPr lang="pl-PL" dirty="0" smtClean="0">
                <a:latin typeface="Calibri" panose="020F0502020204030204" pitchFamily="34" charset="0"/>
                <a:cs typeface="Calibri" panose="020F0502020204030204" pitchFamily="34" charset="0"/>
              </a:rPr>
              <a:t> smart parking </a:t>
            </a:r>
            <a:r>
              <a:rPr lang="pl-PL" dirty="0" err="1" smtClean="0">
                <a:latin typeface="Calibri" panose="020F0502020204030204" pitchFamily="34" charset="0"/>
                <a:cs typeface="Calibri" panose="020F0502020204030204" pitchFamily="34" charset="0"/>
              </a:rPr>
              <a:t>solutions</a:t>
            </a:r>
            <a:r>
              <a:rPr lang="pl-PL" dirty="0" smtClean="0">
                <a:latin typeface="Calibri" panose="020F0502020204030204" pitchFamily="34" charset="0"/>
                <a:cs typeface="Calibri" panose="020F0502020204030204" pitchFamily="34" charset="0"/>
              </a:rPr>
              <a:t/>
            </a:r>
            <a:br>
              <a:rPr lang="pl-PL" dirty="0" smtClean="0">
                <a:latin typeface="Calibri" panose="020F0502020204030204" pitchFamily="34" charset="0"/>
                <a:cs typeface="Calibri" panose="020F0502020204030204" pitchFamily="34" charset="0"/>
              </a:rPr>
            </a:br>
            <a:endParaRPr lang="pl-PL" dirty="0">
              <a:latin typeface="Calibri" panose="020F0502020204030204" pitchFamily="34" charset="0"/>
              <a:cs typeface="Calibri" panose="020F0502020204030204" pitchFamily="34" charset="0"/>
            </a:endParaRPr>
          </a:p>
        </p:txBody>
      </p:sp>
      <p:sp>
        <p:nvSpPr>
          <p:cNvPr id="8" name="Prostokąt 7"/>
          <p:cNvSpPr/>
          <p:nvPr/>
        </p:nvSpPr>
        <p:spPr>
          <a:xfrm>
            <a:off x="28488" y="6150114"/>
            <a:ext cx="3396343" cy="400110"/>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Smart parking </a:t>
            </a:r>
            <a:r>
              <a:rPr lang="pl-PL" sz="2000" b="1" dirty="0" err="1" smtClean="0">
                <a:latin typeface="Calibri" panose="020F0502020204030204" pitchFamily="34" charset="0"/>
                <a:cs typeface="Calibri" panose="020F0502020204030204" pitchFamily="34" charset="0"/>
              </a:rPr>
              <a:t>apps</a:t>
            </a:r>
            <a:r>
              <a:rPr lang="pl-PL" sz="2000" b="1" dirty="0" smtClean="0">
                <a:latin typeface="Calibri" panose="020F0502020204030204" pitchFamily="34" charset="0"/>
                <a:cs typeface="Calibri" panose="020F0502020204030204" pitchFamily="34" charset="0"/>
              </a:rPr>
              <a:t> (Pakistan) </a:t>
            </a:r>
            <a:endParaRPr lang="pl-PL" sz="2000" b="1" dirty="0">
              <a:latin typeface="Calibri" panose="020F0502020204030204" pitchFamily="34" charset="0"/>
              <a:cs typeface="Calibri" panose="020F0502020204030204" pitchFamily="34" charset="0"/>
            </a:endParaRPr>
          </a:p>
        </p:txBody>
      </p:sp>
      <p:sp>
        <p:nvSpPr>
          <p:cNvPr id="9" name="Prostokąt 8"/>
          <p:cNvSpPr/>
          <p:nvPr/>
        </p:nvSpPr>
        <p:spPr>
          <a:xfrm>
            <a:off x="9734080" y="5409839"/>
            <a:ext cx="1789272" cy="246221"/>
          </a:xfrm>
          <a:prstGeom prst="rect">
            <a:avLst/>
          </a:prstGeom>
        </p:spPr>
        <p:txBody>
          <a:bodyPr wrap="none">
            <a:spAutoFit/>
          </a:bodyPr>
          <a:lstStyle/>
          <a:p>
            <a:r>
              <a:rPr lang="pl-PL" sz="1000" dirty="0"/>
              <a:t>https://smartparkings.com.pk/</a:t>
            </a:r>
          </a:p>
        </p:txBody>
      </p:sp>
    </p:spTree>
    <p:extLst>
      <p:ext uri="{BB962C8B-B14F-4D97-AF65-F5344CB8AC3E}">
        <p14:creationId xmlns:p14="http://schemas.microsoft.com/office/powerpoint/2010/main" val="4010954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736745" y="510165"/>
            <a:ext cx="7911915" cy="6102670"/>
          </a:xfrm>
        </p:spPr>
        <p:txBody>
          <a:bodyPr>
            <a:normAutofit/>
          </a:bodyPr>
          <a:lstStyle/>
          <a:p>
            <a:r>
              <a:rPr lang="pl-PL" sz="2800" b="1" dirty="0" err="1">
                <a:latin typeface="Calibri" panose="020F0502020204030204" pitchFamily="34" charset="0"/>
                <a:cs typeface="Calibri" panose="020F0502020204030204" pitchFamily="34" charset="0"/>
              </a:rPr>
              <a:t>Launched</a:t>
            </a:r>
            <a:r>
              <a:rPr lang="pl-PL" sz="2800" b="1" dirty="0">
                <a:latin typeface="Calibri" panose="020F0502020204030204" pitchFamily="34" charset="0"/>
                <a:cs typeface="Calibri" panose="020F0502020204030204" pitchFamily="34" charset="0"/>
              </a:rPr>
              <a:t>:</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June</a:t>
            </a:r>
            <a:r>
              <a:rPr lang="pl-PL" sz="2800" dirty="0">
                <a:latin typeface="Calibri" panose="020F0502020204030204" pitchFamily="34" charset="0"/>
                <a:cs typeface="Calibri" panose="020F0502020204030204" pitchFamily="34" charset="0"/>
              </a:rPr>
              <a:t> 16, by </a:t>
            </a:r>
            <a:r>
              <a:rPr lang="pl-PL" sz="2800" dirty="0" err="1">
                <a:latin typeface="Calibri" panose="020F0502020204030204" pitchFamily="34" charset="0"/>
                <a:cs typeface="Calibri" panose="020F0502020204030204" pitchFamily="34" charset="0"/>
              </a:rPr>
              <a:t>Kathmandu</a:t>
            </a:r>
            <a:r>
              <a:rPr lang="pl-PL" sz="2800" dirty="0">
                <a:latin typeface="Calibri" panose="020F0502020204030204" pitchFamily="34" charset="0"/>
                <a:cs typeface="Calibri" panose="020F0502020204030204" pitchFamily="34" charset="0"/>
              </a:rPr>
              <a:t> Metropolitan City &amp; </a:t>
            </a:r>
            <a:r>
              <a:rPr lang="pl-PL" sz="2800" dirty="0" err="1">
                <a:latin typeface="Calibri" panose="020F0502020204030204" pitchFamily="34" charset="0"/>
                <a:cs typeface="Calibri" panose="020F0502020204030204" pitchFamily="34" charset="0"/>
              </a:rPr>
              <a:t>Wheels</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Truly</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Yours</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Pvt</a:t>
            </a:r>
            <a:r>
              <a:rPr lang="pl-PL" sz="2800" dirty="0">
                <a:latin typeface="Calibri" panose="020F0502020204030204" pitchFamily="34" charset="0"/>
                <a:cs typeface="Calibri" panose="020F0502020204030204" pitchFamily="34" charset="0"/>
              </a:rPr>
              <a:t>. Ltd</a:t>
            </a:r>
            <a:r>
              <a:rPr lang="pl-PL" sz="2800" dirty="0" smtClean="0">
                <a:latin typeface="Calibri" panose="020F0502020204030204" pitchFamily="34" charset="0"/>
                <a:cs typeface="Calibri" panose="020F0502020204030204" pitchFamily="34" charset="0"/>
              </a:rPr>
              <a:t>.</a:t>
            </a:r>
            <a:endParaRPr lang="pl-PL" sz="2800" dirty="0">
              <a:latin typeface="Calibri" panose="020F0502020204030204" pitchFamily="34" charset="0"/>
              <a:cs typeface="Calibri" panose="020F0502020204030204" pitchFamily="34" charset="0"/>
            </a:endParaRPr>
          </a:p>
          <a:p>
            <a:r>
              <a:rPr lang="pl-PL" sz="2800" b="1" dirty="0" err="1">
                <a:latin typeface="Calibri" panose="020F0502020204030204" pitchFamily="34" charset="0"/>
                <a:cs typeface="Calibri" panose="020F0502020204030204" pitchFamily="34" charset="0"/>
              </a:rPr>
              <a:t>Location</a:t>
            </a:r>
            <a:r>
              <a:rPr lang="pl-PL" sz="2800" b="1" dirty="0">
                <a:latin typeface="Calibri" panose="020F0502020204030204" pitchFamily="34" charset="0"/>
                <a:cs typeface="Calibri" panose="020F0502020204030204" pitchFamily="34" charset="0"/>
              </a:rPr>
              <a:t>:</a:t>
            </a:r>
            <a:r>
              <a:rPr lang="pl-PL" sz="2800" dirty="0">
                <a:latin typeface="Calibri" panose="020F0502020204030204" pitchFamily="34" charset="0"/>
                <a:cs typeface="Calibri" panose="020F0502020204030204" pitchFamily="34" charset="0"/>
              </a:rPr>
              <a:t> 5 parking </a:t>
            </a:r>
            <a:r>
              <a:rPr lang="pl-PL" sz="2800" dirty="0" err="1">
                <a:latin typeface="Calibri" panose="020F0502020204030204" pitchFamily="34" charset="0"/>
                <a:cs typeface="Calibri" panose="020F0502020204030204" pitchFamily="34" charset="0"/>
              </a:rPr>
              <a:t>sites</a:t>
            </a:r>
            <a:r>
              <a:rPr lang="pl-PL" sz="2800" dirty="0">
                <a:latin typeface="Calibri" panose="020F0502020204030204" pitchFamily="34" charset="0"/>
                <a:cs typeface="Calibri" panose="020F0502020204030204" pitchFamily="34" charset="0"/>
              </a:rPr>
              <a:t> in New Road (</a:t>
            </a:r>
            <a:r>
              <a:rPr lang="pl-PL" sz="2800" dirty="0" err="1">
                <a:latin typeface="Calibri" panose="020F0502020204030204" pitchFamily="34" charset="0"/>
                <a:cs typeface="Calibri" panose="020F0502020204030204" pitchFamily="34" charset="0"/>
              </a:rPr>
              <a:t>e.g</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Dharmapath</a:t>
            </a:r>
            <a:r>
              <a:rPr lang="pl-PL" sz="2800" dirty="0">
                <a:latin typeface="Calibri" panose="020F0502020204030204" pitchFamily="34" charset="0"/>
                <a:cs typeface="Calibri" panose="020F0502020204030204" pitchFamily="34" charset="0"/>
              </a:rPr>
              <a:t>, Pako, RB </a:t>
            </a:r>
            <a:r>
              <a:rPr lang="pl-PL" sz="2800" dirty="0" err="1">
                <a:latin typeface="Calibri" panose="020F0502020204030204" pitchFamily="34" charset="0"/>
                <a:cs typeface="Calibri" panose="020F0502020204030204" pitchFamily="34" charset="0"/>
              </a:rPr>
              <a:t>Complex</a:t>
            </a:r>
            <a:r>
              <a:rPr lang="pl-PL" sz="2800" dirty="0" smtClean="0">
                <a:latin typeface="Calibri" panose="020F0502020204030204" pitchFamily="34" charset="0"/>
                <a:cs typeface="Calibri" panose="020F0502020204030204" pitchFamily="34" charset="0"/>
              </a:rPr>
              <a:t>)</a:t>
            </a:r>
            <a:endParaRPr lang="pl-PL" sz="2800" dirty="0">
              <a:latin typeface="Calibri" panose="020F0502020204030204" pitchFamily="34" charset="0"/>
              <a:cs typeface="Calibri" panose="020F0502020204030204" pitchFamily="34" charset="0"/>
            </a:endParaRPr>
          </a:p>
          <a:p>
            <a:r>
              <a:rPr lang="pl-PL" sz="2800" b="1" dirty="0" err="1">
                <a:latin typeface="Calibri" panose="020F0502020204030204" pitchFamily="34" charset="0"/>
                <a:cs typeface="Calibri" panose="020F0502020204030204" pitchFamily="34" charset="0"/>
              </a:rPr>
              <a:t>Type</a:t>
            </a:r>
            <a:r>
              <a:rPr lang="pl-PL" sz="2800" b="1" dirty="0">
                <a:latin typeface="Calibri" panose="020F0502020204030204" pitchFamily="34" charset="0"/>
                <a:cs typeface="Calibri" panose="020F0502020204030204" pitchFamily="34" charset="0"/>
              </a:rPr>
              <a:t>: </a:t>
            </a:r>
            <a:r>
              <a:rPr lang="pl-PL" sz="2800" dirty="0">
                <a:latin typeface="Calibri" panose="020F0502020204030204" pitchFamily="34" charset="0"/>
                <a:cs typeface="Calibri" panose="020F0502020204030204" pitchFamily="34" charset="0"/>
              </a:rPr>
              <a:t>Public-</a:t>
            </a:r>
            <a:r>
              <a:rPr lang="pl-PL" sz="2800" dirty="0" err="1">
                <a:latin typeface="Calibri" panose="020F0502020204030204" pitchFamily="34" charset="0"/>
                <a:cs typeface="Calibri" panose="020F0502020204030204" pitchFamily="34" charset="0"/>
              </a:rPr>
              <a:t>Private</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Partnership</a:t>
            </a:r>
            <a:r>
              <a:rPr lang="pl-PL" sz="2800" dirty="0">
                <a:latin typeface="Calibri" panose="020F0502020204030204" pitchFamily="34" charset="0"/>
                <a:cs typeface="Calibri" panose="020F0502020204030204" pitchFamily="34" charset="0"/>
              </a:rPr>
              <a:t> (PPP</a:t>
            </a:r>
            <a:r>
              <a:rPr lang="pl-PL" sz="2800" dirty="0" smtClean="0">
                <a:latin typeface="Calibri" panose="020F0502020204030204" pitchFamily="34" charset="0"/>
                <a:cs typeface="Calibri" panose="020F0502020204030204" pitchFamily="34" charset="0"/>
              </a:rPr>
              <a:t>) - </a:t>
            </a:r>
            <a:r>
              <a:rPr lang="en-US" sz="2800" dirty="0">
                <a:latin typeface="Calibri" panose="020F0502020204030204" pitchFamily="34" charset="0"/>
                <a:cs typeface="Calibri" panose="020F0502020204030204" pitchFamily="34" charset="0"/>
              </a:rPr>
              <a:t>Kathmandu Metropolitan City, in partnership with the private company Wheels Truly Yours, introduced a smart parking system.</a:t>
            </a:r>
            <a:endParaRPr lang="pl-PL" sz="2800" dirty="0">
              <a:latin typeface="Calibri" panose="020F0502020204030204" pitchFamily="34" charset="0"/>
              <a:cs typeface="Calibri" panose="020F0502020204030204" pitchFamily="34" charset="0"/>
            </a:endParaRPr>
          </a:p>
          <a:p>
            <a:r>
              <a:rPr lang="pl-PL" sz="2800" b="1" dirty="0" err="1">
                <a:latin typeface="Calibri" panose="020F0502020204030204" pitchFamily="34" charset="0"/>
                <a:cs typeface="Calibri" panose="020F0502020204030204" pitchFamily="34" charset="0"/>
              </a:rPr>
              <a:t>Revenue</a:t>
            </a:r>
            <a:r>
              <a:rPr lang="pl-PL" sz="2800" b="1" dirty="0">
                <a:latin typeface="Calibri" panose="020F0502020204030204" pitchFamily="34" charset="0"/>
                <a:cs typeface="Calibri" panose="020F0502020204030204" pitchFamily="34" charset="0"/>
              </a:rPr>
              <a:t> </a:t>
            </a:r>
            <a:r>
              <a:rPr lang="pl-PL" sz="2800" b="1" dirty="0" err="1">
                <a:latin typeface="Calibri" panose="020F0502020204030204" pitchFamily="34" charset="0"/>
                <a:cs typeface="Calibri" panose="020F0502020204030204" pitchFamily="34" charset="0"/>
              </a:rPr>
              <a:t>split</a:t>
            </a:r>
            <a:r>
              <a:rPr lang="pl-PL" sz="2800" b="1" dirty="0">
                <a:latin typeface="Calibri" panose="020F0502020204030204" pitchFamily="34" charset="0"/>
                <a:cs typeface="Calibri" panose="020F0502020204030204" pitchFamily="34" charset="0"/>
              </a:rPr>
              <a:t>: </a:t>
            </a:r>
            <a:r>
              <a:rPr lang="pl-PL" sz="2800" dirty="0">
                <a:latin typeface="Calibri" panose="020F0502020204030204" pitchFamily="34" charset="0"/>
                <a:cs typeface="Calibri" panose="020F0502020204030204" pitchFamily="34" charset="0"/>
              </a:rPr>
              <a:t>80% to </a:t>
            </a:r>
            <a:r>
              <a:rPr lang="pl-PL" sz="2800" dirty="0" err="1">
                <a:latin typeface="Calibri" panose="020F0502020204030204" pitchFamily="34" charset="0"/>
                <a:cs typeface="Calibri" panose="020F0502020204030204" pitchFamily="34" charset="0"/>
              </a:rPr>
              <a:t>private</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company</a:t>
            </a:r>
            <a:r>
              <a:rPr lang="pl-PL" sz="2800" dirty="0">
                <a:latin typeface="Calibri" panose="020F0502020204030204" pitchFamily="34" charset="0"/>
                <a:cs typeface="Calibri" panose="020F0502020204030204" pitchFamily="34" charset="0"/>
              </a:rPr>
              <a:t>, 20% to </a:t>
            </a:r>
            <a:r>
              <a:rPr lang="pl-PL" sz="2800" dirty="0" err="1">
                <a:latin typeface="Calibri" panose="020F0502020204030204" pitchFamily="34" charset="0"/>
                <a:cs typeface="Calibri" panose="020F0502020204030204" pitchFamily="34" charset="0"/>
              </a:rPr>
              <a:t>city</a:t>
            </a:r>
            <a:r>
              <a:rPr lang="pl-PL" sz="2800" dirty="0">
                <a:latin typeface="Calibri" panose="020F0502020204030204" pitchFamily="34" charset="0"/>
                <a:cs typeface="Calibri" panose="020F0502020204030204" pitchFamily="34" charset="0"/>
              </a:rPr>
              <a:t> authority</a:t>
            </a:r>
          </a:p>
        </p:txBody>
      </p:sp>
      <p:sp>
        <p:nvSpPr>
          <p:cNvPr id="5" name="Tytuł 1"/>
          <p:cNvSpPr txBox="1">
            <a:spLocks/>
          </p:cNvSpPr>
          <p:nvPr/>
        </p:nvSpPr>
        <p:spPr>
          <a:xfrm>
            <a:off x="199910" y="1029622"/>
            <a:ext cx="2947482" cy="46011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b="1" dirty="0" smtClean="0">
                <a:latin typeface="Calibri" panose="020F0502020204030204" pitchFamily="34" charset="0"/>
                <a:cs typeface="Calibri" panose="020F0502020204030204" pitchFamily="34" charset="0"/>
              </a:rPr>
              <a:t>Seeds of smart solutions</a:t>
            </a:r>
            <a:r>
              <a:rPr lang="en-US" dirty="0" smtClean="0">
                <a:latin typeface="Calibri" panose="020F0502020204030204" pitchFamily="34" charset="0"/>
                <a:cs typeface="Calibri" panose="020F0502020204030204" pitchFamily="34" charset="0"/>
              </a:rPr>
              <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 local innovations that can evolve towards</a:t>
            </a:r>
            <a:r>
              <a:rPr lang="pl-PL" dirty="0" smtClean="0">
                <a:latin typeface="Calibri" panose="020F0502020204030204" pitchFamily="34" charset="0"/>
                <a:cs typeface="Calibri" panose="020F0502020204030204" pitchFamily="34" charset="0"/>
              </a:rPr>
              <a:t> smart parking </a:t>
            </a:r>
            <a:r>
              <a:rPr lang="pl-PL" dirty="0" err="1" smtClean="0">
                <a:latin typeface="Calibri" panose="020F0502020204030204" pitchFamily="34" charset="0"/>
                <a:cs typeface="Calibri" panose="020F0502020204030204" pitchFamily="34" charset="0"/>
              </a:rPr>
              <a:t>solutions</a:t>
            </a:r>
            <a:r>
              <a:rPr lang="pl-PL" dirty="0" smtClean="0">
                <a:latin typeface="Calibri" panose="020F0502020204030204" pitchFamily="34" charset="0"/>
                <a:cs typeface="Calibri" panose="020F0502020204030204" pitchFamily="34" charset="0"/>
              </a:rPr>
              <a:t/>
            </a:r>
            <a:br>
              <a:rPr lang="pl-PL" dirty="0" smtClean="0">
                <a:latin typeface="Calibri" panose="020F0502020204030204" pitchFamily="34" charset="0"/>
                <a:cs typeface="Calibri" panose="020F0502020204030204" pitchFamily="34" charset="0"/>
              </a:rPr>
            </a:br>
            <a:endParaRPr lang="pl-PL" dirty="0">
              <a:latin typeface="Calibri" panose="020F0502020204030204" pitchFamily="34" charset="0"/>
              <a:cs typeface="Calibri" panose="020F0502020204030204" pitchFamily="34" charset="0"/>
            </a:endParaRPr>
          </a:p>
        </p:txBody>
      </p:sp>
      <p:sp>
        <p:nvSpPr>
          <p:cNvPr id="6" name="Prostokąt 5"/>
          <p:cNvSpPr/>
          <p:nvPr/>
        </p:nvSpPr>
        <p:spPr>
          <a:xfrm>
            <a:off x="0" y="6006018"/>
            <a:ext cx="3445565" cy="707886"/>
          </a:xfrm>
          <a:prstGeom prst="rect">
            <a:avLst/>
          </a:prstGeom>
          <a:solidFill>
            <a:schemeClr val="accent2">
              <a:lumMod val="60000"/>
              <a:lumOff val="40000"/>
            </a:schemeClr>
          </a:solidFill>
        </p:spPr>
        <p:txBody>
          <a:bodyPr wrap="square">
            <a:spAutoFit/>
          </a:bodyPr>
          <a:lstStyle/>
          <a:p>
            <a:pPr algn="r"/>
            <a:r>
              <a:rPr lang="pl-PL" sz="2000" b="1" dirty="0" smtClean="0">
                <a:latin typeface="Calibri" panose="020F0502020204030204" pitchFamily="34" charset="0"/>
                <a:cs typeface="Calibri" panose="020F0502020204030204" pitchFamily="34" charset="0"/>
              </a:rPr>
              <a:t> Smart parking (Nepal -</a:t>
            </a:r>
            <a:r>
              <a:rPr lang="pl-PL" sz="2000" b="1" dirty="0" err="1" smtClean="0">
                <a:latin typeface="Calibri" panose="020F0502020204030204" pitchFamily="34" charset="0"/>
                <a:cs typeface="Calibri" panose="020F0502020204030204" pitchFamily="34" charset="0"/>
              </a:rPr>
              <a:t>Kathmandu</a:t>
            </a:r>
            <a:r>
              <a:rPr lang="pl-PL" sz="2000" b="1" dirty="0" smtClean="0">
                <a:latin typeface="Calibri" panose="020F0502020204030204" pitchFamily="34" charset="0"/>
                <a:cs typeface="Calibri" panose="020F0502020204030204" pitchFamily="34" charset="0"/>
              </a:rPr>
              <a:t>)   </a:t>
            </a:r>
            <a:endParaRPr lang="pl-PL"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1488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Ramka">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Ramka</Template>
  <TotalTime>9665</TotalTime>
  <Words>4461</Words>
  <Application>Microsoft Office PowerPoint</Application>
  <PresentationFormat>Panoramiczny</PresentationFormat>
  <Paragraphs>324</Paragraphs>
  <Slides>60</Slides>
  <Notes>39</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60</vt:i4>
      </vt:variant>
    </vt:vector>
  </HeadingPairs>
  <TitlesOfParts>
    <vt:vector size="65" baseType="lpstr">
      <vt:lpstr>Arial</vt:lpstr>
      <vt:lpstr>Calibri</vt:lpstr>
      <vt:lpstr>Corbel</vt:lpstr>
      <vt:lpstr>Wingdings 2</vt:lpstr>
      <vt:lpstr>Ramka</vt:lpstr>
      <vt:lpstr>Smart Mobility Technologies  &amp; Low-Cost Digital Innovations</vt:lpstr>
      <vt:lpstr>Introduction to Mobile Technology in Smart Mobility</vt:lpstr>
      <vt:lpstr>Introduction to Mobile Technology in Smart Mobility</vt:lpstr>
      <vt:lpstr>Role of Mobile Apps and Digital Platforms</vt:lpstr>
      <vt:lpstr>Smart Parking Solutions Enabled by IoT and Mobile Technology</vt:lpstr>
      <vt:lpstr>Benefits of  a Smart Parking Solutions for Cities and Drivers</vt:lpstr>
      <vt:lpstr>Prezentacja programu PowerPoint</vt:lpstr>
      <vt:lpstr>Prezentacja programu PowerPoint</vt:lpstr>
      <vt:lpstr>Prezentacja programu PowerPoint</vt:lpstr>
      <vt:lpstr>Prezentacja programu PowerPoint</vt:lpstr>
      <vt:lpstr>Seeds of smart solutions – local innovations that can evolve towards smart parking solutions </vt:lpstr>
      <vt:lpstr>Prezentacja programu PowerPoint</vt:lpstr>
      <vt:lpstr>Seeds of smart solutions – local innovations that can evolve towards smart parking solutions </vt:lpstr>
      <vt:lpstr>Understanding the Internet of Things (IoT) in Transportation</vt:lpstr>
      <vt:lpstr>Prezentacja programu PowerPoint</vt:lpstr>
      <vt:lpstr>Key Aspects  of IoT in Transportation – Connected Vehicles</vt:lpstr>
      <vt:lpstr>Key Aspects  of IoT in Transportation – Connected Vehicles</vt:lpstr>
      <vt:lpstr>Key Aspects  of IoT in Transportation – Fleet Management</vt:lpstr>
      <vt:lpstr>Key Aspects  of IoT in Transportation – Fleet Management</vt:lpstr>
      <vt:lpstr>Key Aspects  of IoT in Transportation – Smart Infrastructure</vt:lpstr>
      <vt:lpstr>Key Aspects  of IoT in Transportation – Passenger Experience</vt:lpstr>
      <vt:lpstr>Key Aspects  of IoT in Transportation – Passenger Experience</vt:lpstr>
      <vt:lpstr>Key Aspects  of IoT in Transportation – Safety - Preventing Accidents and Enhancing Road Safety </vt:lpstr>
      <vt:lpstr>Key Aspects  of IoT in Transportation – Security – Protecting Passengers and Infrastructure </vt:lpstr>
      <vt:lpstr>Key Aspects  of IoT in Transportation – Environmental impact - Reduced Air Pollution </vt:lpstr>
      <vt:lpstr>Key Aspects  of IoT in Transportation – Environmental impact -Promotion of Electric and Shared Mobility </vt:lpstr>
      <vt:lpstr>Key Aspects  of IoT in Transportation – Environmental impact -Data-Driven Environmental Policies </vt:lpstr>
      <vt:lpstr>IoT Applications in Smart Mobility</vt:lpstr>
      <vt:lpstr>Seeds of smart solutions – local innovations that can evolve towards smart public transport </vt:lpstr>
      <vt:lpstr>Prezentacja programu PowerPoint</vt:lpstr>
      <vt:lpstr>What is Mobile Ticketing?</vt:lpstr>
      <vt:lpstr>How Mobile Fare Collection Works?</vt:lpstr>
      <vt:lpstr>Benefits for Passengers and Transport Operators</vt:lpstr>
      <vt:lpstr>Challenges</vt:lpstr>
      <vt:lpstr>Global Examples of Successful Implementation - Singapore – SimplyGo (TransitLink)</vt:lpstr>
      <vt:lpstr>Global Examples of Successful Implementation - Singapore – SimplyGo (TransitLink)</vt:lpstr>
      <vt:lpstr>Global Examples of Successful Implementation - Singapore – SimplyGo (TransitLink)</vt:lpstr>
      <vt:lpstr>Global Examples of Successful Implementation - Singapore – SimplyGo (TransitLink)</vt:lpstr>
      <vt:lpstr>Global Examples of Successful Implementation - Singapore – SimplyGo (TransitLink)</vt:lpstr>
      <vt:lpstr>Regional Context of South Asia</vt:lpstr>
      <vt:lpstr>Key statistics on high population density and rapid urbanization in Bangladesh, Nepal, Pakistan, Bhutan</vt:lpstr>
      <vt:lpstr>Region-Specific Challenges </vt:lpstr>
      <vt:lpstr>Region-Specific Challenges </vt:lpstr>
      <vt:lpstr>Low-Cost Urban Mobility Solutions for Developing Regions - Opportunities for Enhancing Public Transportation</vt:lpstr>
      <vt:lpstr>Low-Cost Urban Mobility Solutions for Developing Regions - Opportunities for Enhancing Public Transportation</vt:lpstr>
      <vt:lpstr>Low-Cost Mobility Solutions</vt:lpstr>
      <vt:lpstr>How trends enable new mobility solutions - Urbanization and Population Growth</vt:lpstr>
      <vt:lpstr>Rapid urbanization</vt:lpstr>
      <vt:lpstr>Bike-sharing and e-bike rental systems</vt:lpstr>
      <vt:lpstr>Bike-sharing and e-bike rental systems</vt:lpstr>
      <vt:lpstr>Bike-sharing and e-bike rental systems</vt:lpstr>
      <vt:lpstr>Bike-sharing and e-bike rental systems</vt:lpstr>
      <vt:lpstr>Paratransit Integration into formal networks</vt:lpstr>
      <vt:lpstr>Paratransit Integration into formal networks</vt:lpstr>
      <vt:lpstr>How trends enable new mobility solutions –  Climate Change &amp; Energy Transition</vt:lpstr>
      <vt:lpstr>Prezentacja programu PowerPoint</vt:lpstr>
      <vt:lpstr>Battery Swapping Stations</vt:lpstr>
      <vt:lpstr>Battery Swapping Stations</vt:lpstr>
      <vt:lpstr>Battery Swapping System</vt:lpstr>
      <vt:lpstr>How trends enable new mobility solutions –  Economic Pressures &amp; Affordability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Mobility Technologies  &amp; Low-Cost Digital Innovations</dc:title>
  <dc:creator>Staszak</dc:creator>
  <cp:lastModifiedBy>Staszak</cp:lastModifiedBy>
  <cp:revision>60</cp:revision>
  <dcterms:created xsi:type="dcterms:W3CDTF">2025-07-30T16:47:49Z</dcterms:created>
  <dcterms:modified xsi:type="dcterms:W3CDTF">2025-09-11T08:50:50Z</dcterms:modified>
</cp:coreProperties>
</file>