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6"/>
  </p:notesMasterIdLst>
  <p:sldIdLst>
    <p:sldId id="256" r:id="rId2"/>
    <p:sldId id="269" r:id="rId3"/>
    <p:sldId id="270" r:id="rId4"/>
    <p:sldId id="271" r:id="rId5"/>
    <p:sldId id="272" r:id="rId6"/>
    <p:sldId id="273" r:id="rId7"/>
    <p:sldId id="274" r:id="rId8"/>
    <p:sldId id="279" r:id="rId9"/>
    <p:sldId id="275" r:id="rId10"/>
    <p:sldId id="277" r:id="rId11"/>
    <p:sldId id="278" r:id="rId12"/>
    <p:sldId id="276" r:id="rId13"/>
    <p:sldId id="258" r:id="rId14"/>
    <p:sldId id="259" r:id="rId15"/>
    <p:sldId id="260" r:id="rId16"/>
    <p:sldId id="261" r:id="rId17"/>
    <p:sldId id="263" r:id="rId18"/>
    <p:sldId id="262" r:id="rId19"/>
    <p:sldId id="264" r:id="rId20"/>
    <p:sldId id="265" r:id="rId21"/>
    <p:sldId id="266" r:id="rId22"/>
    <p:sldId id="267" r:id="rId23"/>
    <p:sldId id="268"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26" autoAdjust="0"/>
    <p:restoredTop sz="67051" autoAdjust="0"/>
  </p:normalViewPr>
  <p:slideViewPr>
    <p:cSldViewPr snapToGrid="0">
      <p:cViewPr varScale="1">
        <p:scale>
          <a:sx n="44" d="100"/>
          <a:sy n="44" d="100"/>
        </p:scale>
        <p:origin x="119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C33E43-C284-43C7-86F0-AB0FC258161C}" type="datetimeFigureOut">
              <a:rPr lang="pl-PL" smtClean="0"/>
              <a:t>11.09.2025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1E570C-19DC-4F43-B6C1-DD2A62CE8AA5}" type="slidenum">
              <a:rPr lang="pl-PL" smtClean="0"/>
              <a:t>‹#›</a:t>
            </a:fld>
            <a:endParaRPr lang="pl-PL"/>
          </a:p>
        </p:txBody>
      </p:sp>
    </p:spTree>
    <p:extLst>
      <p:ext uri="{BB962C8B-B14F-4D97-AF65-F5344CB8AC3E}">
        <p14:creationId xmlns:p14="http://schemas.microsoft.com/office/powerpoint/2010/main" val="2630909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a:t>
            </a:fld>
            <a:endParaRPr lang="pl-PL"/>
          </a:p>
        </p:txBody>
      </p:sp>
    </p:spTree>
    <p:extLst>
      <p:ext uri="{BB962C8B-B14F-4D97-AF65-F5344CB8AC3E}">
        <p14:creationId xmlns:p14="http://schemas.microsoft.com/office/powerpoint/2010/main" val="26132172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10</a:t>
            </a:fld>
            <a:endParaRPr lang="pl-PL"/>
          </a:p>
        </p:txBody>
      </p:sp>
    </p:spTree>
    <p:extLst>
      <p:ext uri="{BB962C8B-B14F-4D97-AF65-F5344CB8AC3E}">
        <p14:creationId xmlns:p14="http://schemas.microsoft.com/office/powerpoint/2010/main" val="7634879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11</a:t>
            </a:fld>
            <a:endParaRPr lang="pl-PL"/>
          </a:p>
        </p:txBody>
      </p:sp>
    </p:spTree>
    <p:extLst>
      <p:ext uri="{BB962C8B-B14F-4D97-AF65-F5344CB8AC3E}">
        <p14:creationId xmlns:p14="http://schemas.microsoft.com/office/powerpoint/2010/main" val="1319604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12</a:t>
            </a:fld>
            <a:endParaRPr lang="pl-PL"/>
          </a:p>
        </p:txBody>
      </p:sp>
    </p:spTree>
    <p:extLst>
      <p:ext uri="{BB962C8B-B14F-4D97-AF65-F5344CB8AC3E}">
        <p14:creationId xmlns:p14="http://schemas.microsoft.com/office/powerpoint/2010/main" val="19178290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13</a:t>
            </a:fld>
            <a:endParaRPr lang="pl-PL"/>
          </a:p>
        </p:txBody>
      </p:sp>
    </p:spTree>
    <p:extLst>
      <p:ext uri="{BB962C8B-B14F-4D97-AF65-F5344CB8AC3E}">
        <p14:creationId xmlns:p14="http://schemas.microsoft.com/office/powerpoint/2010/main" val="34080466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14</a:t>
            </a:fld>
            <a:endParaRPr lang="pl-PL"/>
          </a:p>
        </p:txBody>
      </p:sp>
    </p:spTree>
    <p:extLst>
      <p:ext uri="{BB962C8B-B14F-4D97-AF65-F5344CB8AC3E}">
        <p14:creationId xmlns:p14="http://schemas.microsoft.com/office/powerpoint/2010/main" val="3908523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15</a:t>
            </a:fld>
            <a:endParaRPr lang="pl-PL"/>
          </a:p>
        </p:txBody>
      </p:sp>
    </p:spTree>
    <p:extLst>
      <p:ext uri="{BB962C8B-B14F-4D97-AF65-F5344CB8AC3E}">
        <p14:creationId xmlns:p14="http://schemas.microsoft.com/office/powerpoint/2010/main" val="28732407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16</a:t>
            </a:fld>
            <a:endParaRPr lang="pl-PL"/>
          </a:p>
        </p:txBody>
      </p:sp>
    </p:spTree>
    <p:extLst>
      <p:ext uri="{BB962C8B-B14F-4D97-AF65-F5344CB8AC3E}">
        <p14:creationId xmlns:p14="http://schemas.microsoft.com/office/powerpoint/2010/main" val="10814875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17</a:t>
            </a:fld>
            <a:endParaRPr lang="pl-PL"/>
          </a:p>
        </p:txBody>
      </p:sp>
    </p:spTree>
    <p:extLst>
      <p:ext uri="{BB962C8B-B14F-4D97-AF65-F5344CB8AC3E}">
        <p14:creationId xmlns:p14="http://schemas.microsoft.com/office/powerpoint/2010/main" val="1885897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18</a:t>
            </a:fld>
            <a:endParaRPr lang="pl-PL"/>
          </a:p>
        </p:txBody>
      </p:sp>
    </p:spTree>
    <p:extLst>
      <p:ext uri="{BB962C8B-B14F-4D97-AF65-F5344CB8AC3E}">
        <p14:creationId xmlns:p14="http://schemas.microsoft.com/office/powerpoint/2010/main" val="24076506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19</a:t>
            </a:fld>
            <a:endParaRPr lang="pl-PL"/>
          </a:p>
        </p:txBody>
      </p:sp>
    </p:spTree>
    <p:extLst>
      <p:ext uri="{BB962C8B-B14F-4D97-AF65-F5344CB8AC3E}">
        <p14:creationId xmlns:p14="http://schemas.microsoft.com/office/powerpoint/2010/main" val="1027445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2</a:t>
            </a:fld>
            <a:endParaRPr lang="pl-PL"/>
          </a:p>
        </p:txBody>
      </p:sp>
    </p:spTree>
    <p:extLst>
      <p:ext uri="{BB962C8B-B14F-4D97-AF65-F5344CB8AC3E}">
        <p14:creationId xmlns:p14="http://schemas.microsoft.com/office/powerpoint/2010/main" val="495670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20</a:t>
            </a:fld>
            <a:endParaRPr lang="pl-PL"/>
          </a:p>
        </p:txBody>
      </p:sp>
    </p:spTree>
    <p:extLst>
      <p:ext uri="{BB962C8B-B14F-4D97-AF65-F5344CB8AC3E}">
        <p14:creationId xmlns:p14="http://schemas.microsoft.com/office/powerpoint/2010/main" val="2102184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23</a:t>
            </a:fld>
            <a:endParaRPr lang="pl-PL"/>
          </a:p>
        </p:txBody>
      </p:sp>
    </p:spTree>
    <p:extLst>
      <p:ext uri="{BB962C8B-B14F-4D97-AF65-F5344CB8AC3E}">
        <p14:creationId xmlns:p14="http://schemas.microsoft.com/office/powerpoint/2010/main" val="19590663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2742B02A-4A6E-48B2-BD6A-FFC608E8EC9F}" type="slidenum">
              <a:rPr lang="pl-PL" smtClean="0"/>
              <a:t>24</a:t>
            </a:fld>
            <a:endParaRPr lang="pl-PL"/>
          </a:p>
        </p:txBody>
      </p:sp>
    </p:spTree>
    <p:extLst>
      <p:ext uri="{BB962C8B-B14F-4D97-AF65-F5344CB8AC3E}">
        <p14:creationId xmlns:p14="http://schemas.microsoft.com/office/powerpoint/2010/main" val="579345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3</a:t>
            </a:fld>
            <a:endParaRPr lang="pl-PL"/>
          </a:p>
        </p:txBody>
      </p:sp>
    </p:spTree>
    <p:extLst>
      <p:ext uri="{BB962C8B-B14F-4D97-AF65-F5344CB8AC3E}">
        <p14:creationId xmlns:p14="http://schemas.microsoft.com/office/powerpoint/2010/main" val="3515859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4</a:t>
            </a:fld>
            <a:endParaRPr lang="pl-PL"/>
          </a:p>
        </p:txBody>
      </p:sp>
    </p:spTree>
    <p:extLst>
      <p:ext uri="{BB962C8B-B14F-4D97-AF65-F5344CB8AC3E}">
        <p14:creationId xmlns:p14="http://schemas.microsoft.com/office/powerpoint/2010/main" val="3296618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5</a:t>
            </a:fld>
            <a:endParaRPr lang="pl-PL"/>
          </a:p>
        </p:txBody>
      </p:sp>
    </p:spTree>
    <p:extLst>
      <p:ext uri="{BB962C8B-B14F-4D97-AF65-F5344CB8AC3E}">
        <p14:creationId xmlns:p14="http://schemas.microsoft.com/office/powerpoint/2010/main" val="151513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6</a:t>
            </a:fld>
            <a:endParaRPr lang="pl-PL"/>
          </a:p>
        </p:txBody>
      </p:sp>
    </p:spTree>
    <p:extLst>
      <p:ext uri="{BB962C8B-B14F-4D97-AF65-F5344CB8AC3E}">
        <p14:creationId xmlns:p14="http://schemas.microsoft.com/office/powerpoint/2010/main" val="3368507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7</a:t>
            </a:fld>
            <a:endParaRPr lang="pl-PL"/>
          </a:p>
        </p:txBody>
      </p:sp>
    </p:spTree>
    <p:extLst>
      <p:ext uri="{BB962C8B-B14F-4D97-AF65-F5344CB8AC3E}">
        <p14:creationId xmlns:p14="http://schemas.microsoft.com/office/powerpoint/2010/main" val="3280964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8</a:t>
            </a:fld>
            <a:endParaRPr lang="pl-PL"/>
          </a:p>
        </p:txBody>
      </p:sp>
    </p:spTree>
    <p:extLst>
      <p:ext uri="{BB962C8B-B14F-4D97-AF65-F5344CB8AC3E}">
        <p14:creationId xmlns:p14="http://schemas.microsoft.com/office/powerpoint/2010/main" val="2488530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491E570C-19DC-4F43-B6C1-DD2A62CE8AA5}" type="slidenum">
              <a:rPr lang="pl-PL" smtClean="0"/>
              <a:t>9</a:t>
            </a:fld>
            <a:endParaRPr lang="pl-PL"/>
          </a:p>
        </p:txBody>
      </p:sp>
    </p:spTree>
    <p:extLst>
      <p:ext uri="{BB962C8B-B14F-4D97-AF65-F5344CB8AC3E}">
        <p14:creationId xmlns:p14="http://schemas.microsoft.com/office/powerpoint/2010/main" val="1074232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pl-PL" smtClean="0"/>
              <a:t>Kliknij, aby edytować styl</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pl-PL" smtClean="0"/>
              <a:t>Kliknij, aby edytować styl</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smtClean="0"/>
              <a:t>Kliknij, aby edytować styl</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l-PL" smtClean="0"/>
              <a:t>Kliknij, aby edytować styl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pl-PL" smtClean="0"/>
              <a:t>Kliknij, aby edytować styl</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8" name="Date Placeholder 7"/>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8" name="Date Placeholder 7"/>
          <p:cNvSpPr>
            <a:spLocks noGrp="1"/>
          </p:cNvSpPr>
          <p:nvPr>
            <p:ph type="dt" sz="half" idx="10"/>
          </p:nvPr>
        </p:nvSpPr>
        <p:spPr/>
        <p:txBody>
          <a:bodyPr/>
          <a:lstStyle/>
          <a:p>
            <a:fld id="{5586B75A-687E-405C-8A0B-8D00578BA2C3}" type="datetimeFigureOut">
              <a:rPr lang="en-US" dirty="0"/>
              <a:pPr/>
              <a:t>9/11/2025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pl-PL" smtClean="0"/>
              <a:t>Kliknij, aby edytować styl</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9/11/2025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rostokąt 8"/>
          <p:cNvSpPr/>
          <p:nvPr/>
        </p:nvSpPr>
        <p:spPr>
          <a:xfrm>
            <a:off x="0" y="0"/>
            <a:ext cx="12192000" cy="17634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ytuł 1"/>
          <p:cNvSpPr>
            <a:spLocks noGrp="1"/>
          </p:cNvSpPr>
          <p:nvPr>
            <p:ph type="ctrTitle"/>
          </p:nvPr>
        </p:nvSpPr>
        <p:spPr>
          <a:xfrm>
            <a:off x="1064949" y="1240181"/>
            <a:ext cx="7982712" cy="3064805"/>
          </a:xfrm>
        </p:spPr>
        <p:txBody>
          <a:bodyPr>
            <a:normAutofit/>
          </a:bodyPr>
          <a:lstStyle/>
          <a:p>
            <a:pPr algn="r"/>
            <a:r>
              <a:rPr lang="en-GB" sz="4000" dirty="0">
                <a:latin typeface="Calibri" panose="020F0502020204030204" pitchFamily="34" charset="0"/>
                <a:cs typeface="Calibri" panose="020F0502020204030204" pitchFamily="34" charset="0"/>
              </a:rPr>
              <a:t>Policy, Governance </a:t>
            </a:r>
            <a:r>
              <a:rPr lang="en-GB" sz="4000" dirty="0" smtClean="0">
                <a:latin typeface="Calibri" panose="020F0502020204030204" pitchFamily="34" charset="0"/>
                <a:cs typeface="Calibri" panose="020F0502020204030204" pitchFamily="34" charset="0"/>
              </a:rPr>
              <a:t>for </a:t>
            </a:r>
            <a:r>
              <a:rPr lang="en-GB" sz="4000" dirty="0">
                <a:latin typeface="Calibri" panose="020F0502020204030204" pitchFamily="34" charset="0"/>
                <a:cs typeface="Calibri" panose="020F0502020204030204" pitchFamily="34" charset="0"/>
              </a:rPr>
              <a:t>Smart Mobility</a:t>
            </a:r>
            <a:endParaRPr lang="pl-PL" sz="4000" dirty="0">
              <a:latin typeface="Calibri" panose="020F0502020204030204" pitchFamily="34" charset="0"/>
              <a:cs typeface="Calibri" panose="020F0502020204030204" pitchFamily="34" charset="0"/>
            </a:endParaRPr>
          </a:p>
        </p:txBody>
      </p:sp>
      <p:sp>
        <p:nvSpPr>
          <p:cNvPr id="3" name="Podtytuł 2"/>
          <p:cNvSpPr>
            <a:spLocks noGrp="1"/>
          </p:cNvSpPr>
          <p:nvPr>
            <p:ph type="subTitle" idx="1"/>
          </p:nvPr>
        </p:nvSpPr>
        <p:spPr>
          <a:xfrm>
            <a:off x="1172198" y="4908146"/>
            <a:ext cx="7768214" cy="914400"/>
          </a:xfrm>
        </p:spPr>
        <p:txBody>
          <a:bodyPr/>
          <a:lstStyle/>
          <a:p>
            <a:pPr algn="r"/>
            <a:r>
              <a:rPr lang="pl-PL" dirty="0" smtClean="0">
                <a:latin typeface="Calibri" panose="020F0502020204030204" pitchFamily="34" charset="0"/>
                <a:cs typeface="Calibri" panose="020F0502020204030204" pitchFamily="34" charset="0"/>
              </a:rPr>
              <a:t>Justyna Staszak-Winkler</a:t>
            </a:r>
            <a:endParaRPr lang="pl-PL" dirty="0">
              <a:latin typeface="Calibri" panose="020F0502020204030204" pitchFamily="34" charset="0"/>
              <a:cs typeface="Calibri" panose="020F0502020204030204" pitchFamily="34" charset="0"/>
            </a:endParaRPr>
          </a:p>
        </p:txBody>
      </p:sp>
      <p:pic>
        <p:nvPicPr>
          <p:cNvPr id="4" name="Picture 2" descr="SQUARES – Sustainability and Quality Assurance for Academic Governance and Redesign Engineering Studies">
            <a:extLst>
              <a:ext uri="{FF2B5EF4-FFF2-40B4-BE49-F238E27FC236}">
                <a16:creationId xmlns:lc="http://schemas.openxmlformats.org/drawingml/2006/lockedCanvas" xmlns:a16="http://schemas.microsoft.com/office/drawing/2014/main" xmlns="" id="{62AE5BEC-2F30-CD72-49FE-F863FD9A28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010" y="377872"/>
            <a:ext cx="1764831" cy="782454"/>
          </a:xfrm>
          <a:prstGeom prst="rect">
            <a:avLst/>
          </a:prstGeom>
          <a:noFill/>
          <a:extLst>
            <a:ext uri="{909E8E84-426E-40DD-AFC4-6F175D3DCCD1}">
              <a14:hiddenFill xmlns:a14="http://schemas.microsoft.com/office/drawing/2010/main">
                <a:solidFill>
                  <a:srgbClr val="FFFFFF"/>
                </a:solidFill>
              </a14:hiddenFill>
            </a:ext>
          </a:extLst>
        </p:spPr>
      </p:pic>
      <p:sp>
        <p:nvSpPr>
          <p:cNvPr id="5" name="pole tekstowe 4">
            <a:extLst>
              <a:ext uri="{FF2B5EF4-FFF2-40B4-BE49-F238E27FC236}">
                <a16:creationId xmlns="" xmlns:a16="http://schemas.microsoft.com/office/drawing/2014/main" id="{3207F96E-4ED2-5BE3-9233-4BF373C4E320}"/>
              </a:ext>
            </a:extLst>
          </p:cNvPr>
          <p:cNvSpPr txBox="1"/>
          <p:nvPr/>
        </p:nvSpPr>
        <p:spPr>
          <a:xfrm>
            <a:off x="2382851" y="483051"/>
            <a:ext cx="5614520" cy="757130"/>
          </a:xfrm>
          <a:prstGeom prst="rect">
            <a:avLst/>
          </a:prstGeom>
          <a:noFill/>
        </p:spPr>
        <p:txBody>
          <a:bodyPr wrap="square" rtlCol="0">
            <a:spAutoFit/>
          </a:bodyPr>
          <a:lstStyle/>
          <a:p>
            <a:pPr algn="ctr">
              <a:lnSpc>
                <a:spcPct val="120000"/>
              </a:lnSpc>
            </a:pPr>
            <a:r>
              <a:rPr lang="en-US" sz="1800" b="1" i="0" dirty="0">
                <a:effectLst/>
                <a:latin typeface="Calibri" panose="020F0502020204030204" pitchFamily="34" charset="0"/>
                <a:ea typeface="Calibri" panose="020F0502020204030204" pitchFamily="34" charset="0"/>
                <a:cs typeface="Calibri" panose="020F0502020204030204" pitchFamily="34" charset="0"/>
              </a:rPr>
              <a:t>Sustainability and Quality Assurance for Academic Governance and Redesign Engineering Studies</a:t>
            </a:r>
          </a:p>
        </p:txBody>
      </p:sp>
      <p:pic>
        <p:nvPicPr>
          <p:cNvPr id="6" name="Google Shape;86;p1"/>
          <p:cNvPicPr preferRelativeResize="0"/>
          <p:nvPr/>
        </p:nvPicPr>
        <p:blipFill rotWithShape="1">
          <a:blip r:embed="rId4">
            <a:alphaModFix/>
          </a:blip>
          <a:srcRect/>
          <a:stretch/>
        </p:blipFill>
        <p:spPr>
          <a:xfrm>
            <a:off x="217599" y="6178097"/>
            <a:ext cx="2352675" cy="504825"/>
          </a:xfrm>
          <a:prstGeom prst="rect">
            <a:avLst/>
          </a:prstGeom>
          <a:noFill/>
          <a:ln>
            <a:noFill/>
          </a:ln>
        </p:spPr>
      </p:pic>
      <p:pic>
        <p:nvPicPr>
          <p:cNvPr id="7" name="Google Shape;90;p1"/>
          <p:cNvPicPr preferRelativeResize="0"/>
          <p:nvPr/>
        </p:nvPicPr>
        <p:blipFill rotWithShape="1">
          <a:blip r:embed="rId5">
            <a:alphaModFix/>
          </a:blip>
          <a:srcRect/>
          <a:stretch/>
        </p:blipFill>
        <p:spPr>
          <a:xfrm>
            <a:off x="9047661" y="6235247"/>
            <a:ext cx="2924175" cy="447675"/>
          </a:xfrm>
          <a:prstGeom prst="rect">
            <a:avLst/>
          </a:prstGeom>
          <a:noFill/>
          <a:ln>
            <a:noFill/>
          </a:ln>
        </p:spPr>
      </p:pic>
      <p:pic>
        <p:nvPicPr>
          <p:cNvPr id="8" name="Google Shape;91;p1"/>
          <p:cNvPicPr preferRelativeResize="0"/>
          <p:nvPr/>
        </p:nvPicPr>
        <p:blipFill rotWithShape="1">
          <a:blip r:embed="rId6">
            <a:alphaModFix/>
          </a:blip>
          <a:srcRect/>
          <a:stretch/>
        </p:blipFill>
        <p:spPr>
          <a:xfrm>
            <a:off x="7403898" y="6235248"/>
            <a:ext cx="1227411" cy="447674"/>
          </a:xfrm>
          <a:prstGeom prst="rect">
            <a:avLst/>
          </a:prstGeom>
          <a:noFill/>
          <a:ln>
            <a:noFill/>
          </a:ln>
        </p:spPr>
      </p:pic>
      <p:sp>
        <p:nvSpPr>
          <p:cNvPr id="10" name="Prostokąt 9"/>
          <p:cNvSpPr/>
          <p:nvPr/>
        </p:nvSpPr>
        <p:spPr>
          <a:xfrm>
            <a:off x="9267823" y="1763486"/>
            <a:ext cx="2924175" cy="42780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pole tekstowe 10"/>
          <p:cNvSpPr txBox="1"/>
          <p:nvPr/>
        </p:nvSpPr>
        <p:spPr>
          <a:xfrm>
            <a:off x="9527378" y="3579362"/>
            <a:ext cx="2405063" cy="646331"/>
          </a:xfrm>
          <a:prstGeom prst="rect">
            <a:avLst/>
          </a:prstGeom>
          <a:noFill/>
        </p:spPr>
        <p:txBody>
          <a:bodyPr wrap="square" rtlCol="0">
            <a:spAutoFit/>
          </a:bodyPr>
          <a:lstStyle/>
          <a:p>
            <a:r>
              <a:rPr lang="pl-PL" sz="3600" b="1" dirty="0" smtClean="0">
                <a:solidFill>
                  <a:schemeClr val="bg1"/>
                </a:solidFill>
                <a:latin typeface="Calibri" panose="020F0502020204030204" pitchFamily="34" charset="0"/>
                <a:cs typeface="Calibri" panose="020F0502020204030204" pitchFamily="34" charset="0"/>
              </a:rPr>
              <a:t>MODULE 4</a:t>
            </a:r>
            <a:endParaRPr lang="pl-PL" sz="3600" b="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8665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2919" y="1123837"/>
            <a:ext cx="3056338" cy="4601183"/>
          </a:xfrm>
        </p:spPr>
        <p:txBody>
          <a:bodyPr/>
          <a:lstStyle/>
          <a:p>
            <a:r>
              <a:rPr lang="pl-PL" dirty="0" err="1" smtClean="0">
                <a:latin typeface="Calibri" panose="020F0502020204030204" pitchFamily="34" charset="0"/>
                <a:cs typeface="Calibri" panose="020F0502020204030204" pitchFamily="34" charset="0"/>
              </a:rPr>
              <a:t>Financing</a:t>
            </a:r>
            <a:r>
              <a:rPr lang="pl-PL" dirty="0" smtClean="0">
                <a:latin typeface="Calibri" panose="020F0502020204030204" pitchFamily="34" charset="0"/>
                <a:cs typeface="Calibri" panose="020F0502020204030204" pitchFamily="34" charset="0"/>
              </a:rPr>
              <a:t> and business </a:t>
            </a:r>
            <a:r>
              <a:rPr lang="pl-PL" dirty="0" err="1" smtClean="0">
                <a:latin typeface="Calibri" panose="020F0502020204030204" pitchFamily="34" charset="0"/>
                <a:cs typeface="Calibri" panose="020F0502020204030204" pitchFamily="34" charset="0"/>
              </a:rPr>
              <a:t>models</a:t>
            </a:r>
            <a:r>
              <a:rPr lang="pl-PL" dirty="0" smtClean="0">
                <a:latin typeface="Calibri" panose="020F0502020204030204" pitchFamily="34" charset="0"/>
                <a:cs typeface="Calibri" panose="020F0502020204030204" pitchFamily="34" charset="0"/>
              </a:rPr>
              <a:t> - </a:t>
            </a:r>
            <a:r>
              <a:rPr lang="pl-PL" b="1" dirty="0" err="1" smtClean="0">
                <a:latin typeface="Calibri" panose="020F0502020204030204" pitchFamily="34" charset="0"/>
                <a:cs typeface="Calibri" panose="020F0502020204030204" pitchFamily="34" charset="0"/>
              </a:rPr>
              <a:t>Subsidies</a:t>
            </a:r>
            <a:r>
              <a:rPr lang="pl-PL" b="1" dirty="0" smtClean="0">
                <a:latin typeface="Calibri" panose="020F0502020204030204" pitchFamily="34" charset="0"/>
                <a:cs typeface="Calibri" panose="020F0502020204030204" pitchFamily="34" charset="0"/>
              </a:rPr>
              <a:t> </a:t>
            </a:r>
            <a:r>
              <a:rPr lang="pl-PL" b="1" dirty="0">
                <a:latin typeface="Calibri" panose="020F0502020204030204" pitchFamily="34" charset="0"/>
                <a:cs typeface="Calibri" panose="020F0502020204030204" pitchFamily="34" charset="0"/>
              </a:rPr>
              <a:t>and </a:t>
            </a:r>
            <a:r>
              <a:rPr lang="pl-PL" b="1" dirty="0" err="1">
                <a:latin typeface="Calibri" panose="020F0502020204030204" pitchFamily="34" charset="0"/>
                <a:cs typeface="Calibri" panose="020F0502020204030204" pitchFamily="34" charset="0"/>
              </a:rPr>
              <a:t>Incentives</a:t>
            </a:r>
            <a:endParaRPr lang="pl-PL" b="1"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564467" y="864108"/>
            <a:ext cx="8177590" cy="5120640"/>
          </a:xfrm>
        </p:spPr>
        <p:txBody>
          <a:bodyPr>
            <a:normAutofit/>
          </a:bodyPr>
          <a:lstStyle/>
          <a:p>
            <a:r>
              <a:rPr lang="en-US" sz="2800" dirty="0">
                <a:latin typeface="Calibri" panose="020F0502020204030204" pitchFamily="34" charset="0"/>
                <a:cs typeface="Calibri" panose="020F0502020204030204" pitchFamily="34" charset="0"/>
              </a:rPr>
              <a:t>Governments also use subsidies and incentives to accelerate adoption. For example, many countries offer direct subsidies for the purchase of electric vehicles or for building charging </a:t>
            </a:r>
            <a:r>
              <a:rPr lang="en-US" sz="2800" dirty="0" smtClean="0">
                <a:latin typeface="Calibri" panose="020F0502020204030204" pitchFamily="34" charset="0"/>
                <a:cs typeface="Calibri" panose="020F0502020204030204" pitchFamily="34" charset="0"/>
              </a:rPr>
              <a:t>stations</a:t>
            </a:r>
            <a:r>
              <a:rPr lang="pl-PL" sz="2800" dirty="0" smtClean="0">
                <a:latin typeface="Calibri" panose="020F0502020204030204" pitchFamily="34" charset="0"/>
                <a:cs typeface="Calibri" panose="020F0502020204030204" pitchFamily="34" charset="0"/>
              </a:rPr>
              <a:t> and micro-</a:t>
            </a:r>
            <a:r>
              <a:rPr lang="pl-PL" sz="2800" dirty="0" err="1" smtClean="0">
                <a:latin typeface="Calibri" panose="020F0502020204030204" pitchFamily="34" charset="0"/>
                <a:cs typeface="Calibri" panose="020F0502020204030204" pitchFamily="34" charset="0"/>
              </a:rPr>
              <a:t>mobility</a:t>
            </a:r>
            <a:r>
              <a:rPr lang="en-US" sz="2800" dirty="0" smtClean="0">
                <a:latin typeface="Calibri" panose="020F0502020204030204" pitchFamily="34" charset="0"/>
                <a:cs typeface="Calibri" panose="020F0502020204030204" pitchFamily="34" charset="0"/>
              </a:rPr>
              <a:t>.</a:t>
            </a:r>
            <a:r>
              <a:rPr lang="pl-PL" sz="2800" dirty="0" smtClean="0">
                <a:latin typeface="Calibri" panose="020F0502020204030204" pitchFamily="34" charset="0"/>
                <a:cs typeface="Calibri" panose="020F0502020204030204" pitchFamily="34" charset="0"/>
              </a:rPr>
              <a:t> </a:t>
            </a:r>
            <a:r>
              <a:rPr lang="en-US" sz="2800" dirty="0" smtClean="0">
                <a:latin typeface="Calibri" panose="020F0502020204030204" pitchFamily="34" charset="0"/>
                <a:cs typeface="Calibri" panose="020F0502020204030204" pitchFamily="34" charset="0"/>
              </a:rPr>
              <a:t>Tax </a:t>
            </a:r>
            <a:r>
              <a:rPr lang="en-US" sz="2800" dirty="0">
                <a:latin typeface="Calibri" panose="020F0502020204030204" pitchFamily="34" charset="0"/>
                <a:cs typeface="Calibri" panose="020F0502020204030204" pitchFamily="34" charset="0"/>
              </a:rPr>
              <a:t>incentives, reduced import </a:t>
            </a:r>
            <a:r>
              <a:rPr lang="en-US" sz="2800" dirty="0" smtClean="0">
                <a:latin typeface="Calibri" panose="020F0502020204030204" pitchFamily="34" charset="0"/>
                <a:cs typeface="Calibri" panose="020F0502020204030204" pitchFamily="34" charset="0"/>
              </a:rPr>
              <a:t>duties</a:t>
            </a:r>
            <a:r>
              <a:rPr lang="pl-PL" sz="2800" dirty="0" smtClean="0">
                <a:latin typeface="Calibri" panose="020F0502020204030204" pitchFamily="34" charset="0"/>
                <a:cs typeface="Calibri" panose="020F0502020204030204" pitchFamily="34" charset="0"/>
              </a:rPr>
              <a:t> </a:t>
            </a:r>
            <a:r>
              <a:rPr lang="pl-PL" sz="2800" dirty="0"/>
              <a:t>for </a:t>
            </a:r>
            <a:r>
              <a:rPr lang="pl-PL" sz="2800" dirty="0" err="1"/>
              <a:t>clean</a:t>
            </a:r>
            <a:r>
              <a:rPr lang="pl-PL" sz="2800" dirty="0"/>
              <a:t> transport </a:t>
            </a:r>
            <a:r>
              <a:rPr lang="pl-PL" sz="2800" dirty="0" err="1"/>
              <a:t>technologies</a:t>
            </a:r>
            <a:r>
              <a:rPr lang="en-US" sz="2800" dirty="0" smtClean="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and innovation grants are also common tools to support clean mobility.</a:t>
            </a:r>
            <a:endParaRPr lang="pl-PL"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43611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dirty="0">
                <a:latin typeface="Calibri" panose="020F0502020204030204" pitchFamily="34" charset="0"/>
                <a:cs typeface="Calibri" panose="020F0502020204030204" pitchFamily="34" charset="0"/>
              </a:rPr>
              <a:t>Role of Tariffs, Taxes, and Road Pricing</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869267" y="604379"/>
            <a:ext cx="7829246" cy="5120640"/>
          </a:xfrm>
        </p:spPr>
        <p:txBody>
          <a:bodyPr>
            <a:normAutofit/>
          </a:bodyPr>
          <a:lstStyle/>
          <a:p>
            <a:r>
              <a:rPr lang="en-US" sz="2800" dirty="0">
                <a:latin typeface="Calibri" panose="020F0502020204030204" pitchFamily="34" charset="0"/>
                <a:cs typeface="Calibri" panose="020F0502020204030204" pitchFamily="34" charset="0"/>
              </a:rPr>
              <a:t>Fare policies to ensure affordability and sustainability of public transport</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Congestion </a:t>
            </a:r>
            <a:r>
              <a:rPr lang="en-US" sz="2800" dirty="0">
                <a:latin typeface="Calibri" panose="020F0502020204030204" pitchFamily="34" charset="0"/>
                <a:cs typeface="Calibri" panose="020F0502020204030204" pitchFamily="34" charset="0"/>
              </a:rPr>
              <a:t>charges and road pricing to reduce traffic in urban areas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Fuel </a:t>
            </a:r>
            <a:r>
              <a:rPr lang="en-US" sz="2800" dirty="0">
                <a:latin typeface="Calibri" panose="020F0502020204030204" pitchFamily="34" charset="0"/>
                <a:cs typeface="Calibri" panose="020F0502020204030204" pitchFamily="34" charset="0"/>
              </a:rPr>
              <a:t>taxes and carbon pricing to encourage low-emission mobility.</a:t>
            </a:r>
            <a:endParaRPr lang="pl-PL"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785977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a:latin typeface="Calibri" panose="020F0502020204030204" pitchFamily="34" charset="0"/>
                <a:cs typeface="Calibri" panose="020F0502020204030204" pitchFamily="34" charset="0"/>
              </a:rPr>
              <a:t>Subsidies</a:t>
            </a:r>
            <a:r>
              <a:rPr lang="pl-PL" dirty="0">
                <a:latin typeface="Calibri" panose="020F0502020204030204" pitchFamily="34" charset="0"/>
                <a:cs typeface="Calibri" panose="020F0502020204030204" pitchFamily="34" charset="0"/>
              </a:rPr>
              <a:t> and </a:t>
            </a:r>
            <a:r>
              <a:rPr lang="pl-PL" dirty="0" err="1">
                <a:latin typeface="Calibri" panose="020F0502020204030204" pitchFamily="34" charset="0"/>
                <a:cs typeface="Calibri" panose="020F0502020204030204" pitchFamily="34" charset="0"/>
              </a:rPr>
              <a:t>Incentives</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623608" y="864108"/>
            <a:ext cx="8017932" cy="5120640"/>
          </a:xfrm>
        </p:spPr>
        <p:txBody>
          <a:bodyPr>
            <a:normAutofit/>
          </a:bodyPr>
          <a:lstStyle/>
          <a:p>
            <a:r>
              <a:rPr lang="en-US" sz="2800" dirty="0">
                <a:latin typeface="Calibri" panose="020F0502020204030204" pitchFamily="34" charset="0"/>
                <a:cs typeface="Calibri" panose="020F0502020204030204" pitchFamily="34" charset="0"/>
              </a:rPr>
              <a:t>Direct subsidies for electric vehicles, charging infrastructure, and </a:t>
            </a:r>
            <a:r>
              <a:rPr lang="en-US" sz="2800" dirty="0" smtClean="0">
                <a:latin typeface="Calibri" panose="020F0502020204030204" pitchFamily="34" charset="0"/>
                <a:cs typeface="Calibri" panose="020F0502020204030204" pitchFamily="34" charset="0"/>
              </a:rPr>
              <a:t>micro-mobility</a:t>
            </a:r>
            <a:endParaRPr lang="pl-PL" sz="2800" dirty="0" smtClean="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Tax incentives and reduced import duties for clean transport technologies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Support </a:t>
            </a:r>
            <a:r>
              <a:rPr lang="en-US" sz="2800" dirty="0">
                <a:latin typeface="Calibri" panose="020F0502020204030204" pitchFamily="34" charset="0"/>
                <a:cs typeface="Calibri" panose="020F0502020204030204" pitchFamily="34" charset="0"/>
              </a:rPr>
              <a:t>for innovation and start-ups in mobility services.</a:t>
            </a:r>
            <a:endParaRPr lang="pl-PL"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0591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dirty="0">
                <a:latin typeface="Calibri" panose="020F0502020204030204" pitchFamily="34" charset="0"/>
                <a:cs typeface="Calibri" panose="020F0502020204030204" pitchFamily="34" charset="0"/>
              </a:rPr>
              <a:t>Traditional Approach to Transport Policy</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643952" y="864108"/>
            <a:ext cx="8038532" cy="5120640"/>
          </a:xfrm>
        </p:spPr>
        <p:txBody>
          <a:bodyPr>
            <a:normAutofit/>
          </a:bodyPr>
          <a:lstStyle/>
          <a:p>
            <a:r>
              <a:rPr lang="en-US" sz="2800" dirty="0">
                <a:latin typeface="Calibri" panose="020F0502020204030204" pitchFamily="34" charset="0"/>
                <a:cs typeface="Calibri" panose="020F0502020204030204" pitchFamily="34" charset="0"/>
              </a:rPr>
              <a:t>Focused on road infrastructure and investments in private vehicles</a:t>
            </a:r>
            <a:r>
              <a:rPr lang="en-US" sz="2800" dirty="0" smtClean="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Dominated by large projects: highways, bridges, parking areas</a:t>
            </a:r>
            <a:r>
              <a:rPr lang="en-US" sz="2800" dirty="0" smtClean="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Low accessibility for people without private vehicles</a:t>
            </a:r>
            <a:r>
              <a:rPr lang="en-US" sz="2800" dirty="0" smtClean="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Little attention to environmental issues and long-term sustainability.</a:t>
            </a:r>
            <a:endParaRPr lang="pl-PL"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35416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dirty="0">
                <a:latin typeface="Calibri" panose="020F0502020204030204" pitchFamily="34" charset="0"/>
                <a:cs typeface="Calibri" panose="020F0502020204030204" pitchFamily="34" charset="0"/>
              </a:rPr>
              <a:t>Policy Shift: The New Role of Transport Policy</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869268" y="864108"/>
            <a:ext cx="7813216" cy="5120640"/>
          </a:xfrm>
        </p:spPr>
        <p:txBody>
          <a:bodyPr/>
          <a:lstStyle/>
          <a:p>
            <a:pPr marL="0" indent="0">
              <a:buNone/>
            </a:pPr>
            <a:r>
              <a:rPr lang="en-US" sz="2800" b="1" dirty="0">
                <a:latin typeface="Calibri" panose="020F0502020204030204" pitchFamily="34" charset="0"/>
                <a:cs typeface="Calibri" panose="020F0502020204030204" pitchFamily="34" charset="0"/>
              </a:rPr>
              <a:t>New policy objectives:</a:t>
            </a:r>
          </a:p>
          <a:p>
            <a:r>
              <a:rPr lang="en-US" sz="2800" dirty="0">
                <a:latin typeface="Calibri" panose="020F0502020204030204" pitchFamily="34" charset="0"/>
                <a:cs typeface="Calibri" panose="020F0502020204030204" pitchFamily="34" charset="0"/>
              </a:rPr>
              <a:t>Reduce congestion and air pollution.</a:t>
            </a:r>
          </a:p>
          <a:p>
            <a:r>
              <a:rPr lang="en-US" sz="2800" dirty="0">
                <a:latin typeface="Calibri" panose="020F0502020204030204" pitchFamily="34" charset="0"/>
                <a:cs typeface="Calibri" panose="020F0502020204030204" pitchFamily="34" charset="0"/>
              </a:rPr>
              <a:t>Promote public and shared transport.</a:t>
            </a:r>
          </a:p>
          <a:p>
            <a:r>
              <a:rPr lang="en-US" sz="2800" dirty="0">
                <a:latin typeface="Calibri" panose="020F0502020204030204" pitchFamily="34" charset="0"/>
                <a:cs typeface="Calibri" panose="020F0502020204030204" pitchFamily="34" charset="0"/>
              </a:rPr>
              <a:t>Integrate different transport systems (formal and informal).</a:t>
            </a:r>
          </a:p>
          <a:p>
            <a:r>
              <a:rPr lang="en-US" sz="2800" dirty="0">
                <a:latin typeface="Calibri" panose="020F0502020204030204" pitchFamily="34" charset="0"/>
                <a:cs typeface="Calibri" panose="020F0502020204030204" pitchFamily="34" charset="0"/>
              </a:rPr>
              <a:t>Improve access for vulnerable groups (e.g., women, elderly, low-income).</a:t>
            </a:r>
          </a:p>
          <a:p>
            <a:r>
              <a:rPr lang="en-US" sz="2800" dirty="0">
                <a:latin typeface="Calibri" panose="020F0502020204030204" pitchFamily="34" charset="0"/>
                <a:cs typeface="Calibri" panose="020F0502020204030204" pitchFamily="34" charset="0"/>
              </a:rPr>
              <a:t>Encourage digitalization: data use, mobile apps, smart traffic systems.</a:t>
            </a:r>
          </a:p>
          <a:p>
            <a:endParaRPr lang="pl-PL" dirty="0"/>
          </a:p>
        </p:txBody>
      </p:sp>
      <p:sp>
        <p:nvSpPr>
          <p:cNvPr id="4" name="Prostokąt 3"/>
          <p:cNvSpPr/>
          <p:nvPr/>
        </p:nvSpPr>
        <p:spPr>
          <a:xfrm>
            <a:off x="4667534" y="5725020"/>
            <a:ext cx="7076493" cy="646331"/>
          </a:xfrm>
          <a:prstGeom prst="rect">
            <a:avLst/>
          </a:prstGeom>
          <a:solidFill>
            <a:schemeClr val="accent2">
              <a:lumMod val="20000"/>
              <a:lumOff val="80000"/>
            </a:schemeClr>
          </a:solidFill>
        </p:spPr>
        <p:txBody>
          <a:bodyPr wrap="square">
            <a:spAutoFit/>
          </a:bodyPr>
          <a:lstStyle/>
          <a:p>
            <a:pPr algn="r"/>
            <a:r>
              <a:rPr lang="en-US" dirty="0">
                <a:latin typeface="Calibri" panose="020F0502020204030204" pitchFamily="34" charset="0"/>
                <a:cs typeface="Calibri" panose="020F0502020204030204" pitchFamily="34" charset="0"/>
              </a:rPr>
              <a:t>As urban populations grow and climate issues become more serious, transport policy is evolving.</a:t>
            </a:r>
            <a:endParaRPr lang="pl-P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385385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dirty="0" smtClean="0">
                <a:latin typeface="Calibri" panose="020F0502020204030204" pitchFamily="34" charset="0"/>
                <a:cs typeface="Calibri" panose="020F0502020204030204" pitchFamily="34" charset="0"/>
              </a:rPr>
              <a:t>Smart Mobility Policy Context – Expanded Overview</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692154" y="518615"/>
            <a:ext cx="8167749" cy="5964072"/>
          </a:xfrm>
        </p:spPr>
        <p:txBody>
          <a:bodyPr>
            <a:normAutofit/>
          </a:bodyPr>
          <a:lstStyle/>
          <a:p>
            <a:r>
              <a:rPr lang="en-US" sz="2800" dirty="0" smtClean="0">
                <a:latin typeface="Calibri" panose="020F0502020204030204" pitchFamily="34" charset="0"/>
                <a:cs typeface="Calibri" panose="020F0502020204030204" pitchFamily="34" charset="0"/>
              </a:rPr>
              <a:t>No </a:t>
            </a:r>
            <a:r>
              <a:rPr lang="en-US" sz="2800" dirty="0">
                <a:latin typeface="Calibri" panose="020F0502020204030204" pitchFamily="34" charset="0"/>
                <a:cs typeface="Calibri" panose="020F0502020204030204" pitchFamily="34" charset="0"/>
              </a:rPr>
              <a:t>formal smart mobility policy, but increasing importance of local </a:t>
            </a:r>
            <a:r>
              <a:rPr lang="en-US" sz="2800" dirty="0" smtClean="0">
                <a:latin typeface="Calibri" panose="020F0502020204030204" pitchFamily="34" charset="0"/>
                <a:cs typeface="Calibri" panose="020F0502020204030204" pitchFamily="34" charset="0"/>
              </a:rPr>
              <a:t>solutions</a:t>
            </a:r>
            <a:r>
              <a:rPr lang="pl-PL" sz="2800" dirty="0" smtClean="0">
                <a:latin typeface="Calibri" panose="020F0502020204030204" pitchFamily="34" charset="0"/>
                <a:cs typeface="Calibri" panose="020F0502020204030204" pitchFamily="34" charset="0"/>
              </a:rPr>
              <a:t> </a:t>
            </a:r>
          </a:p>
          <a:p>
            <a:r>
              <a:rPr lang="en-US" sz="2800" dirty="0" smtClean="0">
                <a:latin typeface="Calibri" panose="020F0502020204030204" pitchFamily="34" charset="0"/>
                <a:cs typeface="Calibri" panose="020F0502020204030204" pitchFamily="34" charset="0"/>
              </a:rPr>
              <a:t>Nepal </a:t>
            </a:r>
            <a:r>
              <a:rPr lang="en-US" sz="2800" dirty="0">
                <a:latin typeface="Calibri" panose="020F0502020204030204" pitchFamily="34" charset="0"/>
                <a:cs typeface="Calibri" panose="020F0502020204030204" pitchFamily="34" charset="0"/>
              </a:rPr>
              <a:t>does not yet have a nationwide strategy or policy dedicated to smart mobility. However, at the local and municipal level—especially in the Kathmandu Valley—we observe the development of tools and services that align with the idea of smart mobility. These examples show that bottom-up initiatives and digital innovations can support modern forms of transport, even in countries with limited infrastructure.</a:t>
            </a:r>
            <a:endParaRPr lang="pl-PL" sz="2800" dirty="0">
              <a:latin typeface="Calibri" panose="020F0502020204030204" pitchFamily="34" charset="0"/>
              <a:cs typeface="Calibri" panose="020F0502020204030204" pitchFamily="34" charset="0"/>
            </a:endParaRPr>
          </a:p>
        </p:txBody>
      </p:sp>
      <p:sp>
        <p:nvSpPr>
          <p:cNvPr id="4" name="pole tekstowe 3"/>
          <p:cNvSpPr txBox="1"/>
          <p:nvPr/>
        </p:nvSpPr>
        <p:spPr>
          <a:xfrm>
            <a:off x="0" y="5725020"/>
            <a:ext cx="3439236" cy="523220"/>
          </a:xfrm>
          <a:prstGeom prst="rect">
            <a:avLst/>
          </a:prstGeom>
          <a:solidFill>
            <a:srgbClr val="FFC000"/>
          </a:solidFill>
        </p:spPr>
        <p:txBody>
          <a:bodyPr wrap="square" rtlCol="0">
            <a:spAutoFit/>
          </a:bodyPr>
          <a:lstStyle/>
          <a:p>
            <a:pPr algn="r"/>
            <a:r>
              <a:rPr lang="pl-PL" sz="2800" b="1" dirty="0" smtClean="0">
                <a:latin typeface="Calibri" panose="020F0502020204030204" pitchFamily="34" charset="0"/>
                <a:cs typeface="Calibri" panose="020F0502020204030204" pitchFamily="34" charset="0"/>
              </a:rPr>
              <a:t>Nepal</a:t>
            </a:r>
            <a:endParaRPr lang="pl-PL" sz="2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17247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692155" y="864108"/>
            <a:ext cx="8003975" cy="5120640"/>
          </a:xfrm>
        </p:spPr>
        <p:txBody>
          <a:bodyPr/>
          <a:lstStyle/>
          <a:p>
            <a:pPr marL="0" indent="0">
              <a:buNone/>
            </a:pPr>
            <a:r>
              <a:rPr lang="en-US" sz="2800" b="1" dirty="0">
                <a:latin typeface="Calibri" panose="020F0502020204030204" pitchFamily="34" charset="0"/>
                <a:cs typeface="Calibri" panose="020F0502020204030204" pitchFamily="34" charset="0"/>
              </a:rPr>
              <a:t>Further development requires:</a:t>
            </a:r>
          </a:p>
          <a:p>
            <a:r>
              <a:rPr lang="en-US" sz="2800" dirty="0">
                <a:latin typeface="Calibri" panose="020F0502020204030204" pitchFamily="34" charset="0"/>
                <a:cs typeface="Calibri" panose="020F0502020204030204" pitchFamily="34" charset="0"/>
              </a:rPr>
              <a:t>support from local authorities and the central government (subsidies, training, e-mobility development strategy),</a:t>
            </a:r>
          </a:p>
          <a:p>
            <a:r>
              <a:rPr lang="en-US" sz="2800" dirty="0">
                <a:latin typeface="Calibri" panose="020F0502020204030204" pitchFamily="34" charset="0"/>
                <a:cs typeface="Calibri" panose="020F0502020204030204" pitchFamily="34" charset="0"/>
              </a:rPr>
              <a:t>investments in infrastructure (charging stations, digitalization of public services),</a:t>
            </a:r>
          </a:p>
          <a:p>
            <a:r>
              <a:rPr lang="en-US" sz="2800" dirty="0">
                <a:latin typeface="Calibri" panose="020F0502020204030204" pitchFamily="34" charset="0"/>
                <a:cs typeface="Calibri" panose="020F0502020204030204" pitchFamily="34" charset="0"/>
              </a:rPr>
              <a:t>creation of public-private partnerships (e.g., with app operators and electric vehicle manufacturers).</a:t>
            </a:r>
          </a:p>
          <a:p>
            <a:endParaRPr lang="pl-PL" dirty="0"/>
          </a:p>
        </p:txBody>
      </p:sp>
      <p:sp>
        <p:nvSpPr>
          <p:cNvPr id="4" name="Tytuł 1"/>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smtClean="0">
                <a:latin typeface="Calibri" panose="020F0502020204030204" pitchFamily="34" charset="0"/>
                <a:cs typeface="Calibri" panose="020F0502020204030204" pitchFamily="34" charset="0"/>
              </a:rPr>
              <a:t>Smart Mobility Policy Context – Expanded Overview</a:t>
            </a:r>
            <a:endParaRPr lang="pl-PL" dirty="0">
              <a:latin typeface="Calibri" panose="020F0502020204030204" pitchFamily="34" charset="0"/>
              <a:cs typeface="Calibri" panose="020F0502020204030204" pitchFamily="34" charset="0"/>
            </a:endParaRPr>
          </a:p>
        </p:txBody>
      </p:sp>
      <p:sp>
        <p:nvSpPr>
          <p:cNvPr id="5" name="pole tekstowe 4"/>
          <p:cNvSpPr txBox="1"/>
          <p:nvPr/>
        </p:nvSpPr>
        <p:spPr>
          <a:xfrm>
            <a:off x="0" y="5725020"/>
            <a:ext cx="3439236" cy="523220"/>
          </a:xfrm>
          <a:prstGeom prst="rect">
            <a:avLst/>
          </a:prstGeom>
          <a:solidFill>
            <a:srgbClr val="FFC000"/>
          </a:solidFill>
        </p:spPr>
        <p:txBody>
          <a:bodyPr wrap="square" rtlCol="0">
            <a:spAutoFit/>
          </a:bodyPr>
          <a:lstStyle/>
          <a:p>
            <a:pPr algn="r"/>
            <a:r>
              <a:rPr lang="pl-PL" sz="2800" b="1" dirty="0" smtClean="0">
                <a:latin typeface="Calibri" panose="020F0502020204030204" pitchFamily="34" charset="0"/>
                <a:cs typeface="Calibri" panose="020F0502020204030204" pitchFamily="34" charset="0"/>
              </a:rPr>
              <a:t>Nepal</a:t>
            </a:r>
            <a:endParaRPr lang="pl-PL" sz="2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81093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439236" y="789719"/>
            <a:ext cx="4907507" cy="5120640"/>
          </a:xfrm>
        </p:spPr>
        <p:txBody>
          <a:bodyPr>
            <a:normAutofit fontScale="92500" lnSpcReduction="10000"/>
          </a:bodyPr>
          <a:lstStyle/>
          <a:p>
            <a:r>
              <a:rPr lang="en-US" sz="2800" dirty="0">
                <a:latin typeface="Calibri" panose="020F0502020204030204" pitchFamily="34" charset="0"/>
                <a:cs typeface="Calibri" panose="020F0502020204030204" pitchFamily="34" charset="0"/>
              </a:rPr>
              <a:t>Pakistan's Electric Vehicle (EV) policy, formally known as the </a:t>
            </a:r>
            <a:r>
              <a:rPr lang="en-US" sz="2800" b="1" dirty="0">
                <a:solidFill>
                  <a:schemeClr val="tx1"/>
                </a:solidFill>
                <a:latin typeface="Calibri" panose="020F0502020204030204" pitchFamily="34" charset="0"/>
                <a:cs typeface="Calibri" panose="020F0502020204030204" pitchFamily="34" charset="0"/>
              </a:rPr>
              <a:t>National Electric Vehicle Policy (NEVP) </a:t>
            </a:r>
            <a:r>
              <a:rPr lang="en-US" sz="2800" dirty="0">
                <a:latin typeface="Calibri" panose="020F0502020204030204" pitchFamily="34" charset="0"/>
                <a:cs typeface="Calibri" panose="020F0502020204030204" pitchFamily="34" charset="0"/>
              </a:rPr>
              <a:t>2020-2025, was approved in November 2019. </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The </a:t>
            </a:r>
            <a:r>
              <a:rPr lang="en-US" sz="2800" dirty="0">
                <a:latin typeface="Calibri" panose="020F0502020204030204" pitchFamily="34" charset="0"/>
                <a:cs typeface="Calibri" panose="020F0502020204030204" pitchFamily="34" charset="0"/>
              </a:rPr>
              <a:t>policy aims to promote the adoption of electric vehicles in Pakistan, with the goal of converting 30% of all vehicles to electric by 2030. The policy includes incentives for both manufacturers and consumers, as well as measures to develop the necessary charging infrastructure</a:t>
            </a:r>
            <a:endParaRPr lang="pl-PL" sz="2800" dirty="0">
              <a:latin typeface="Calibri" panose="020F0502020204030204" pitchFamily="34" charset="0"/>
              <a:cs typeface="Calibri" panose="020F0502020204030204" pitchFamily="34" charset="0"/>
            </a:endParaRPr>
          </a:p>
        </p:txBody>
      </p:sp>
      <p:sp>
        <p:nvSpPr>
          <p:cNvPr id="4" name="Tytuł 1"/>
          <p:cNvSpPr txBox="1">
            <a:spLocks/>
          </p:cNvSpPr>
          <p:nvPr/>
        </p:nvSpPr>
        <p:spPr>
          <a:xfrm>
            <a:off x="403044" y="1049448"/>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dirty="0" smtClean="0">
                <a:latin typeface="Calibri" panose="020F0502020204030204" pitchFamily="34" charset="0"/>
                <a:cs typeface="Calibri" panose="020F0502020204030204" pitchFamily="34" charset="0"/>
              </a:rPr>
              <a:t>Smart Mobility Policy</a:t>
            </a:r>
            <a:r>
              <a:rPr lang="pl-PL" dirty="0" smtClean="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Context</a:t>
            </a:r>
            <a:r>
              <a:rPr lang="pl-PL"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Expanded Overview</a:t>
            </a:r>
            <a:endParaRPr lang="pl-PL" dirty="0">
              <a:latin typeface="Calibri" panose="020F0502020204030204" pitchFamily="34" charset="0"/>
              <a:cs typeface="Calibri" panose="020F0502020204030204" pitchFamily="34" charset="0"/>
            </a:endParaRPr>
          </a:p>
        </p:txBody>
      </p:sp>
      <p:sp>
        <p:nvSpPr>
          <p:cNvPr id="5" name="pole tekstowe 4"/>
          <p:cNvSpPr txBox="1"/>
          <p:nvPr/>
        </p:nvSpPr>
        <p:spPr>
          <a:xfrm>
            <a:off x="0" y="5650631"/>
            <a:ext cx="3439236" cy="1200329"/>
          </a:xfrm>
          <a:prstGeom prst="rect">
            <a:avLst/>
          </a:prstGeom>
          <a:solidFill>
            <a:srgbClr val="FFC000"/>
          </a:solidFill>
        </p:spPr>
        <p:txBody>
          <a:bodyPr wrap="square" rtlCol="0">
            <a:spAutoFit/>
          </a:bodyPr>
          <a:lstStyle/>
          <a:p>
            <a:pPr algn="r"/>
            <a:r>
              <a:rPr lang="pl-PL" sz="2400" b="1" dirty="0" smtClean="0">
                <a:latin typeface="Calibri" panose="020F0502020204030204" pitchFamily="34" charset="0"/>
                <a:cs typeface="Calibri" panose="020F0502020204030204" pitchFamily="34" charset="0"/>
              </a:rPr>
              <a:t>Pakistan: </a:t>
            </a:r>
            <a:r>
              <a:rPr lang="en-US" sz="2400" b="1" dirty="0" smtClean="0">
                <a:latin typeface="Calibri" panose="020F0502020204030204" pitchFamily="34" charset="0"/>
                <a:cs typeface="Calibri" panose="020F0502020204030204" pitchFamily="34" charset="0"/>
              </a:rPr>
              <a:t>EV </a:t>
            </a:r>
            <a:r>
              <a:rPr lang="en-US" sz="2400" b="1" dirty="0">
                <a:latin typeface="Calibri" panose="020F0502020204030204" pitchFamily="34" charset="0"/>
                <a:cs typeface="Calibri" panose="020F0502020204030204" pitchFamily="34" charset="0"/>
              </a:rPr>
              <a:t>Policy 2020 – support for electric vehicles</a:t>
            </a:r>
            <a:r>
              <a:rPr lang="pl-PL" sz="2400" b="1" dirty="0" smtClean="0">
                <a:latin typeface="Calibri" panose="020F0502020204030204" pitchFamily="34" charset="0"/>
                <a:cs typeface="Calibri" panose="020F0502020204030204" pitchFamily="34" charset="0"/>
              </a:rPr>
              <a:t> </a:t>
            </a:r>
            <a:endParaRPr lang="pl-PL" sz="2400" b="1" dirty="0">
              <a:latin typeface="Calibri" panose="020F0502020204030204" pitchFamily="34" charset="0"/>
              <a:cs typeface="Calibri" panose="020F0502020204030204" pitchFamily="34" charset="0"/>
            </a:endParaRPr>
          </a:p>
        </p:txBody>
      </p:sp>
      <p:pic>
        <p:nvPicPr>
          <p:cNvPr id="6" name="Obraz 5"/>
          <p:cNvPicPr>
            <a:picLocks noChangeAspect="1"/>
          </p:cNvPicPr>
          <p:nvPr/>
        </p:nvPicPr>
        <p:blipFill rotWithShape="1">
          <a:blip r:embed="rId3"/>
          <a:srcRect l="33523" t="17722" r="35470" b="9256"/>
          <a:stretch/>
        </p:blipFill>
        <p:spPr>
          <a:xfrm>
            <a:off x="8346743" y="900266"/>
            <a:ext cx="3698543" cy="4899546"/>
          </a:xfrm>
          <a:prstGeom prst="rect">
            <a:avLst/>
          </a:prstGeom>
        </p:spPr>
      </p:pic>
      <p:sp>
        <p:nvSpPr>
          <p:cNvPr id="7" name="Prostokąt 6"/>
          <p:cNvSpPr/>
          <p:nvPr/>
        </p:nvSpPr>
        <p:spPr>
          <a:xfrm>
            <a:off x="8155675" y="6020906"/>
            <a:ext cx="3642246" cy="230832"/>
          </a:xfrm>
          <a:prstGeom prst="rect">
            <a:avLst/>
          </a:prstGeom>
        </p:spPr>
        <p:txBody>
          <a:bodyPr wrap="square">
            <a:spAutoFit/>
          </a:bodyPr>
          <a:lstStyle/>
          <a:p>
            <a:pPr algn="r"/>
            <a:r>
              <a:rPr lang="pl-PL" sz="900" dirty="0">
                <a:latin typeface="Calibri" panose="020F0502020204030204" pitchFamily="34" charset="0"/>
                <a:cs typeface="Calibri" panose="020F0502020204030204" pitchFamily="34" charset="0"/>
              </a:rPr>
              <a:t>https://mocc.gov.pk/SiteImage/Policy/EV%20Policy%20Final.pdf</a:t>
            </a:r>
          </a:p>
        </p:txBody>
      </p:sp>
    </p:spTree>
    <p:extLst>
      <p:ext uri="{BB962C8B-B14F-4D97-AF65-F5344CB8AC3E}">
        <p14:creationId xmlns:p14="http://schemas.microsoft.com/office/powerpoint/2010/main" val="39116500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dirty="0" smtClean="0">
                <a:latin typeface="Calibri" panose="020F0502020204030204" pitchFamily="34" charset="0"/>
                <a:cs typeface="Calibri" panose="020F0502020204030204" pitchFamily="34" charset="0"/>
              </a:rPr>
              <a:t>Smart </a:t>
            </a:r>
            <a:r>
              <a:rPr lang="en-US" dirty="0">
                <a:latin typeface="Calibri" panose="020F0502020204030204" pitchFamily="34" charset="0"/>
                <a:cs typeface="Calibri" panose="020F0502020204030204" pitchFamily="34" charset="0"/>
              </a:rPr>
              <a:t>Mobility </a:t>
            </a:r>
            <a:r>
              <a:rPr lang="en-US" dirty="0" smtClean="0">
                <a:latin typeface="Calibri" panose="020F0502020204030204" pitchFamily="34" charset="0"/>
                <a:cs typeface="Calibri" panose="020F0502020204030204" pitchFamily="34" charset="0"/>
              </a:rPr>
              <a:t>Policy</a:t>
            </a:r>
            <a:r>
              <a:rPr lang="pl-PL" dirty="0" smtClean="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Context</a:t>
            </a:r>
            <a:r>
              <a:rPr lang="pl-PL"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Expanded Overview</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828324" y="1000586"/>
            <a:ext cx="7976989" cy="5120640"/>
          </a:xfrm>
        </p:spPr>
        <p:txBody>
          <a:bodyPr>
            <a:noAutofit/>
          </a:bodyPr>
          <a:lstStyle/>
          <a:p>
            <a:pPr marL="0" indent="0">
              <a:buNone/>
            </a:pPr>
            <a:r>
              <a:rPr lang="en-US" sz="2800" b="1" dirty="0">
                <a:latin typeface="Calibri" panose="020F0502020204030204" pitchFamily="34" charset="0"/>
                <a:cs typeface="Calibri" panose="020F0502020204030204" pitchFamily="34" charset="0"/>
              </a:rPr>
              <a:t>Key Features of the Policy:</a:t>
            </a:r>
            <a:endParaRPr lang="pl-PL" sz="2800" b="1" dirty="0" smtClean="0">
              <a:latin typeface="Calibri" panose="020F0502020204030204" pitchFamily="34" charset="0"/>
              <a:cs typeface="Calibri" panose="020F0502020204030204" pitchFamily="34" charset="0"/>
            </a:endParaRPr>
          </a:p>
          <a:p>
            <a:r>
              <a:rPr lang="en-US" sz="2800" b="1" dirty="0" smtClean="0">
                <a:latin typeface="Calibri" panose="020F0502020204030204" pitchFamily="34" charset="0"/>
                <a:cs typeface="Calibri" panose="020F0502020204030204" pitchFamily="34" charset="0"/>
              </a:rPr>
              <a:t>Promote </a:t>
            </a:r>
            <a:r>
              <a:rPr lang="en-US" sz="2800" b="1" dirty="0">
                <a:latin typeface="Calibri" panose="020F0502020204030204" pitchFamily="34" charset="0"/>
                <a:cs typeface="Calibri" panose="020F0502020204030204" pitchFamily="34" charset="0"/>
              </a:rPr>
              <a:t>the use of electric vehicles (EVs), </a:t>
            </a:r>
            <a:r>
              <a:rPr lang="en-US" sz="2800" dirty="0">
                <a:latin typeface="Calibri" panose="020F0502020204030204" pitchFamily="34" charset="0"/>
                <a:cs typeface="Calibri" panose="020F0502020204030204" pitchFamily="34" charset="0"/>
              </a:rPr>
              <a:t>especially two-wheelers (motorcycles, scooters) and three-wheelers (rickshaws), which form a significant part of urban transport</a:t>
            </a:r>
            <a:r>
              <a:rPr lang="en-US" sz="2800" dirty="0" smtClean="0">
                <a:latin typeface="Calibri" panose="020F0502020204030204" pitchFamily="34" charset="0"/>
                <a:cs typeface="Calibri" panose="020F0502020204030204" pitchFamily="34" charset="0"/>
              </a:rPr>
              <a:t>.</a:t>
            </a:r>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    </a:t>
            </a:r>
            <a:r>
              <a:rPr lang="en-US" sz="2800" b="1" dirty="0">
                <a:latin typeface="Calibri" panose="020F0502020204030204" pitchFamily="34" charset="0"/>
                <a:cs typeface="Calibri" panose="020F0502020204030204" pitchFamily="34" charset="0"/>
              </a:rPr>
              <a:t>Encourage production, import, and use of EVs </a:t>
            </a:r>
            <a:r>
              <a:rPr lang="en-US" sz="2800" dirty="0" smtClean="0">
                <a:latin typeface="Calibri" panose="020F0502020204030204" pitchFamily="34" charset="0"/>
                <a:cs typeface="Calibri" panose="020F0502020204030204" pitchFamily="34" charset="0"/>
              </a:rPr>
              <a:t>through</a:t>
            </a:r>
            <a:r>
              <a:rPr lang="pl-PL" sz="2800" dirty="0" smtClean="0">
                <a:latin typeface="Calibri" panose="020F0502020204030204" pitchFamily="34" charset="0"/>
                <a:cs typeface="Calibri" panose="020F0502020204030204" pitchFamily="34" charset="0"/>
              </a:rPr>
              <a:t>:</a:t>
            </a:r>
          </a:p>
          <a:p>
            <a:pPr lvl="1"/>
            <a:r>
              <a:rPr lang="en-US" sz="2800" dirty="0" smtClean="0">
                <a:latin typeface="Calibri" panose="020F0502020204030204" pitchFamily="34" charset="0"/>
                <a:cs typeface="Calibri" panose="020F0502020204030204" pitchFamily="34" charset="0"/>
              </a:rPr>
              <a:t>Tax </a:t>
            </a:r>
            <a:r>
              <a:rPr lang="en-US" sz="2800" dirty="0">
                <a:latin typeface="Calibri" panose="020F0502020204030204" pitchFamily="34" charset="0"/>
                <a:cs typeface="Calibri" panose="020F0502020204030204" pitchFamily="34" charset="0"/>
              </a:rPr>
              <a:t>exemptions and reduced duties on electric vehicles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pPr lvl="1"/>
            <a:r>
              <a:rPr lang="en-US" sz="2800" dirty="0" smtClean="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Preferential conditions for investors and </a:t>
            </a:r>
            <a:r>
              <a:rPr lang="en-US" sz="2800" dirty="0" smtClean="0">
                <a:latin typeface="Calibri" panose="020F0502020204030204" pitchFamily="34" charset="0"/>
                <a:cs typeface="Calibri" panose="020F0502020204030204" pitchFamily="34" charset="0"/>
              </a:rPr>
              <a:t>manufacturers.</a:t>
            </a:r>
            <a:endParaRPr lang="pl-PL" sz="2800" dirty="0" smtClean="0">
              <a:latin typeface="Calibri" panose="020F0502020204030204" pitchFamily="34" charset="0"/>
              <a:cs typeface="Calibri" panose="020F0502020204030204" pitchFamily="34" charset="0"/>
            </a:endParaRPr>
          </a:p>
          <a:p>
            <a:pPr lvl="1"/>
            <a:r>
              <a:rPr lang="en-US" sz="2800" dirty="0" smtClean="0">
                <a:latin typeface="Calibri" panose="020F0502020204030204" pitchFamily="34" charset="0"/>
                <a:cs typeface="Calibri" panose="020F0502020204030204" pitchFamily="34" charset="0"/>
              </a:rPr>
              <a:t>Creating </a:t>
            </a:r>
            <a:r>
              <a:rPr lang="en-US" sz="2800" dirty="0">
                <a:latin typeface="Calibri" panose="020F0502020204030204" pitchFamily="34" charset="0"/>
                <a:cs typeface="Calibri" panose="020F0502020204030204" pitchFamily="34" charset="0"/>
              </a:rPr>
              <a:t>legal frameworks to support charging infrastructure development.</a:t>
            </a:r>
            <a:endParaRPr lang="pl-PL" sz="2800" dirty="0">
              <a:latin typeface="Calibri" panose="020F0502020204030204" pitchFamily="34" charset="0"/>
              <a:cs typeface="Calibri" panose="020F0502020204030204" pitchFamily="34" charset="0"/>
            </a:endParaRPr>
          </a:p>
        </p:txBody>
      </p:sp>
      <p:sp>
        <p:nvSpPr>
          <p:cNvPr id="4" name="pole tekstowe 3"/>
          <p:cNvSpPr txBox="1"/>
          <p:nvPr/>
        </p:nvSpPr>
        <p:spPr>
          <a:xfrm>
            <a:off x="0" y="5650631"/>
            <a:ext cx="3439236" cy="1200329"/>
          </a:xfrm>
          <a:prstGeom prst="rect">
            <a:avLst/>
          </a:prstGeom>
          <a:solidFill>
            <a:srgbClr val="FFC000"/>
          </a:solidFill>
        </p:spPr>
        <p:txBody>
          <a:bodyPr wrap="square" rtlCol="0">
            <a:spAutoFit/>
          </a:bodyPr>
          <a:lstStyle/>
          <a:p>
            <a:pPr algn="r"/>
            <a:r>
              <a:rPr lang="pl-PL" sz="2400" b="1" dirty="0" smtClean="0">
                <a:latin typeface="Calibri" panose="020F0502020204030204" pitchFamily="34" charset="0"/>
                <a:cs typeface="Calibri" panose="020F0502020204030204" pitchFamily="34" charset="0"/>
              </a:rPr>
              <a:t>Pakistan: </a:t>
            </a:r>
            <a:r>
              <a:rPr lang="en-US" sz="2400" b="1" dirty="0" smtClean="0">
                <a:latin typeface="Calibri" panose="020F0502020204030204" pitchFamily="34" charset="0"/>
                <a:cs typeface="Calibri" panose="020F0502020204030204" pitchFamily="34" charset="0"/>
              </a:rPr>
              <a:t>EV </a:t>
            </a:r>
            <a:r>
              <a:rPr lang="en-US" sz="2400" b="1" dirty="0">
                <a:latin typeface="Calibri" panose="020F0502020204030204" pitchFamily="34" charset="0"/>
                <a:cs typeface="Calibri" panose="020F0502020204030204" pitchFamily="34" charset="0"/>
              </a:rPr>
              <a:t>Policy 2020 – support for electric vehicles</a:t>
            </a:r>
            <a:r>
              <a:rPr lang="pl-PL" sz="2400" b="1" dirty="0" smtClean="0">
                <a:latin typeface="Calibri" panose="020F0502020204030204" pitchFamily="34" charset="0"/>
                <a:cs typeface="Calibri" panose="020F0502020204030204" pitchFamily="34" charset="0"/>
              </a:rPr>
              <a:t> </a:t>
            </a:r>
            <a:endParaRPr lang="pl-PL"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2694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596313" y="973290"/>
            <a:ext cx="8031580" cy="5120640"/>
          </a:xfrm>
        </p:spPr>
        <p:txBody>
          <a:bodyPr>
            <a:normAutofit/>
          </a:bodyPr>
          <a:lstStyle/>
          <a:p>
            <a:r>
              <a:rPr lang="en-US" sz="2800" dirty="0">
                <a:latin typeface="Calibri" panose="020F0502020204030204" pitchFamily="34" charset="0"/>
                <a:cs typeface="Calibri" panose="020F0502020204030204" pitchFamily="34" charset="0"/>
              </a:rPr>
              <a:t>Bangladesh does not yet have a comprehensive national smart mobility policy, developments in the capital city, Dhaka, indicate growing attention to sustainable and intelligent transport solutions in urban </a:t>
            </a:r>
            <a:r>
              <a:rPr lang="en-US" sz="2800" dirty="0" smtClean="0">
                <a:latin typeface="Calibri" panose="020F0502020204030204" pitchFamily="34" charset="0"/>
                <a:cs typeface="Calibri" panose="020F0502020204030204" pitchFamily="34" charset="0"/>
              </a:rPr>
              <a:t>planning.</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The </a:t>
            </a:r>
            <a:r>
              <a:rPr lang="en-US" sz="2800" b="1" dirty="0">
                <a:latin typeface="Calibri" panose="020F0502020204030204" pitchFamily="34" charset="0"/>
                <a:cs typeface="Calibri" panose="020F0502020204030204" pitchFamily="34" charset="0"/>
              </a:rPr>
              <a:t>Dhaka Urban Transport Network Development Plan</a:t>
            </a:r>
            <a:r>
              <a:rPr lang="en-US" sz="2800" dirty="0">
                <a:latin typeface="Calibri" panose="020F0502020204030204" pitchFamily="34" charset="0"/>
                <a:cs typeface="Calibri" panose="020F0502020204030204" pitchFamily="34" charset="0"/>
              </a:rPr>
              <a:t> includes components that promote sustainable mobility, such as the improvement of public transport networks, integration of different transport modes, and support for environmentally friendly mobility options.</a:t>
            </a:r>
          </a:p>
          <a:p>
            <a:endParaRPr lang="pl-PL" sz="2800" dirty="0">
              <a:latin typeface="Calibri" panose="020F0502020204030204" pitchFamily="34" charset="0"/>
              <a:cs typeface="Calibri" panose="020F0502020204030204" pitchFamily="34" charset="0"/>
            </a:endParaRPr>
          </a:p>
        </p:txBody>
      </p:sp>
      <p:sp>
        <p:nvSpPr>
          <p:cNvPr id="4" name="Tytuł 1"/>
          <p:cNvSpPr>
            <a:spLocks noGrp="1"/>
          </p:cNvSpPr>
          <p:nvPr>
            <p:ph type="title"/>
          </p:nvPr>
        </p:nvSpPr>
        <p:spPr/>
        <p:txBody>
          <a:bodyPr/>
          <a:lstStyle/>
          <a:p>
            <a:r>
              <a:rPr lang="en-US" dirty="0" smtClean="0">
                <a:latin typeface="Calibri" panose="020F0502020204030204" pitchFamily="34" charset="0"/>
                <a:cs typeface="Calibri" panose="020F0502020204030204" pitchFamily="34" charset="0"/>
              </a:rPr>
              <a:t>Smart </a:t>
            </a:r>
            <a:r>
              <a:rPr lang="en-US" dirty="0">
                <a:latin typeface="Calibri" panose="020F0502020204030204" pitchFamily="34" charset="0"/>
                <a:cs typeface="Calibri" panose="020F0502020204030204" pitchFamily="34" charset="0"/>
              </a:rPr>
              <a:t>Mobility </a:t>
            </a:r>
            <a:r>
              <a:rPr lang="en-US" dirty="0" smtClean="0">
                <a:latin typeface="Calibri" panose="020F0502020204030204" pitchFamily="34" charset="0"/>
                <a:cs typeface="Calibri" panose="020F0502020204030204" pitchFamily="34" charset="0"/>
              </a:rPr>
              <a:t>Policy</a:t>
            </a:r>
            <a:r>
              <a:rPr lang="pl-PL" dirty="0" smtClean="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Context</a:t>
            </a:r>
            <a:r>
              <a:rPr lang="pl-PL"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Expanded Overview</a:t>
            </a:r>
            <a:endParaRPr lang="pl-PL" dirty="0">
              <a:latin typeface="Calibri" panose="020F0502020204030204" pitchFamily="34" charset="0"/>
              <a:cs typeface="Calibri" panose="020F0502020204030204" pitchFamily="34" charset="0"/>
            </a:endParaRPr>
          </a:p>
        </p:txBody>
      </p:sp>
      <p:sp>
        <p:nvSpPr>
          <p:cNvPr id="5" name="pole tekstowe 4"/>
          <p:cNvSpPr txBox="1"/>
          <p:nvPr/>
        </p:nvSpPr>
        <p:spPr>
          <a:xfrm>
            <a:off x="0" y="5650631"/>
            <a:ext cx="3439236" cy="1200329"/>
          </a:xfrm>
          <a:prstGeom prst="rect">
            <a:avLst/>
          </a:prstGeom>
          <a:solidFill>
            <a:srgbClr val="FFC000"/>
          </a:solidFill>
        </p:spPr>
        <p:txBody>
          <a:bodyPr wrap="square" rtlCol="0">
            <a:spAutoFit/>
          </a:bodyPr>
          <a:lstStyle/>
          <a:p>
            <a:pPr algn="r"/>
            <a:r>
              <a:rPr lang="pl-PL" sz="2400" b="1" dirty="0" err="1" smtClean="0">
                <a:latin typeface="Calibri" panose="020F0502020204030204" pitchFamily="34" charset="0"/>
                <a:cs typeface="Calibri" panose="020F0502020204030204" pitchFamily="34" charset="0"/>
              </a:rPr>
              <a:t>Bangladesh</a:t>
            </a:r>
            <a:r>
              <a:rPr lang="pl-PL" sz="2400" b="1" dirty="0" smtClean="0">
                <a:latin typeface="Calibri" panose="020F0502020204030204" pitchFamily="34" charset="0"/>
                <a:cs typeface="Calibri" panose="020F0502020204030204" pitchFamily="34" charset="0"/>
              </a:rPr>
              <a:t>:</a:t>
            </a:r>
            <a:r>
              <a:rPr lang="en-US" sz="2400" b="1" dirty="0">
                <a:latin typeface="Calibri" panose="020F0502020204030204" pitchFamily="34" charset="0"/>
                <a:cs typeface="Calibri" panose="020F0502020204030204" pitchFamily="34" charset="0"/>
              </a:rPr>
              <a:t> Dhaka Urban Transport Network Development Plan</a:t>
            </a:r>
            <a:r>
              <a:rPr lang="en-US" sz="2400" dirty="0">
                <a:latin typeface="Calibri" panose="020F0502020204030204" pitchFamily="34" charset="0"/>
                <a:cs typeface="Calibri" panose="020F0502020204030204" pitchFamily="34" charset="0"/>
              </a:rPr>
              <a:t> </a:t>
            </a:r>
            <a:endParaRPr lang="pl-PL"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15873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dirty="0">
                <a:latin typeface="Calibri" panose="020F0502020204030204" pitchFamily="34" charset="0"/>
                <a:cs typeface="Calibri" panose="020F0502020204030204" pitchFamily="34" charset="0"/>
              </a:rPr>
              <a:t>What is Smart Mobility Governance?</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596313" y="901741"/>
            <a:ext cx="7976988" cy="5045373"/>
          </a:xfrm>
        </p:spPr>
        <p:txBody>
          <a:bodyPr>
            <a:normAutofit/>
          </a:bodyPr>
          <a:lstStyle/>
          <a:p>
            <a:r>
              <a:rPr lang="en-US" sz="2800" dirty="0">
                <a:latin typeface="Calibri" panose="020F0502020204030204" pitchFamily="34" charset="0"/>
                <a:cs typeface="Calibri" panose="020F0502020204030204" pitchFamily="34" charset="0"/>
              </a:rPr>
              <a:t>The set of policies, regulations, and decision-making processes that guide the development and management of smart mobility solutions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Ensures </a:t>
            </a:r>
            <a:r>
              <a:rPr lang="en-US" sz="2800" dirty="0">
                <a:latin typeface="Calibri" panose="020F0502020204030204" pitchFamily="34" charset="0"/>
                <a:cs typeface="Calibri" panose="020F0502020204030204" pitchFamily="34" charset="0"/>
              </a:rPr>
              <a:t>that technology-driven transport systems are safe, inclusive, efficient, and sustainable</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Smart mobility governance links technology, policy, and people</a:t>
            </a:r>
            <a:r>
              <a:rPr lang="en-US" sz="2800" dirty="0" smtClean="0">
                <a:latin typeface="Calibri" panose="020F0502020204030204" pitchFamily="34" charset="0"/>
                <a:cs typeface="Calibri" panose="020F0502020204030204" pitchFamily="34" charset="0"/>
              </a:rPr>
              <a:t>.</a:t>
            </a:r>
            <a:r>
              <a:rPr lang="pl-PL" sz="2800" dirty="0" smtClean="0">
                <a:latin typeface="Calibri" panose="020F0502020204030204" pitchFamily="34" charset="0"/>
                <a:cs typeface="Calibri" panose="020F0502020204030204" pitchFamily="34" charset="0"/>
              </a:rPr>
              <a:t> </a:t>
            </a:r>
            <a:r>
              <a:rPr lang="en-US" sz="2800" dirty="0" smtClean="0">
                <a:latin typeface="Calibri" panose="020F0502020204030204" pitchFamily="34" charset="0"/>
                <a:cs typeface="Calibri" panose="020F0502020204030204" pitchFamily="34" charset="0"/>
              </a:rPr>
              <a:t>It </a:t>
            </a:r>
            <a:r>
              <a:rPr lang="en-US" sz="2800" dirty="0">
                <a:latin typeface="Calibri" panose="020F0502020204030204" pitchFamily="34" charset="0"/>
                <a:cs typeface="Calibri" panose="020F0502020204030204" pitchFamily="34" charset="0"/>
              </a:rPr>
              <a:t>transforms transport from being only about infrastructure to being about efficient, data-driven, and human-centered mobility systems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b="1" dirty="0">
                <a:latin typeface="Calibri" panose="020F0502020204030204" pitchFamily="34" charset="0"/>
                <a:cs typeface="Calibri" panose="020F0502020204030204" pitchFamily="34" charset="0"/>
              </a:rPr>
              <a:t>Smart mobility requires not only good policies, but also effective governance models.</a:t>
            </a:r>
            <a:endParaRPr lang="pl-PL" sz="2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54921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562065" y="994098"/>
            <a:ext cx="8215953" cy="5263737"/>
          </a:xfrm>
        </p:spPr>
        <p:txBody>
          <a:bodyPr>
            <a:noAutofit/>
          </a:bodyPr>
          <a:lstStyle/>
          <a:p>
            <a:pPr marL="0" indent="0">
              <a:buNone/>
            </a:pPr>
            <a:r>
              <a:rPr lang="pl-PL" sz="2800" b="1" dirty="0" err="1" smtClean="0">
                <a:latin typeface="Calibri" panose="020F0502020204030204" pitchFamily="34" charset="0"/>
                <a:cs typeface="Calibri" panose="020F0502020204030204" pitchFamily="34" charset="0"/>
              </a:rPr>
              <a:t>Main</a:t>
            </a:r>
            <a:r>
              <a:rPr lang="pl-PL" sz="2800" b="1" dirty="0" smtClean="0">
                <a:latin typeface="Calibri" panose="020F0502020204030204" pitchFamily="34" charset="0"/>
                <a:cs typeface="Calibri" panose="020F0502020204030204" pitchFamily="34" charset="0"/>
              </a:rPr>
              <a:t> Components of </a:t>
            </a:r>
            <a:r>
              <a:rPr lang="en-US" sz="2800" b="1" dirty="0" smtClean="0">
                <a:latin typeface="Calibri" panose="020F0502020204030204" pitchFamily="34" charset="0"/>
                <a:cs typeface="Calibri" panose="020F0502020204030204" pitchFamily="34" charset="0"/>
              </a:rPr>
              <a:t>Dhaka </a:t>
            </a:r>
            <a:r>
              <a:rPr lang="en-US" sz="2800" b="1" dirty="0">
                <a:latin typeface="Calibri" panose="020F0502020204030204" pitchFamily="34" charset="0"/>
                <a:cs typeface="Calibri" panose="020F0502020204030204" pitchFamily="34" charset="0"/>
              </a:rPr>
              <a:t>Urban Transport Network Development </a:t>
            </a:r>
            <a:r>
              <a:rPr lang="en-US" sz="2800" b="1" dirty="0" smtClean="0">
                <a:latin typeface="Calibri" panose="020F0502020204030204" pitchFamily="34" charset="0"/>
                <a:cs typeface="Calibri" panose="020F0502020204030204" pitchFamily="34" charset="0"/>
              </a:rPr>
              <a:t>Plan</a:t>
            </a:r>
            <a:r>
              <a:rPr lang="pl-PL" sz="2800" b="1" dirty="0" smtClean="0">
                <a:latin typeface="Calibri" panose="020F0502020204030204" pitchFamily="34" charset="0"/>
                <a:cs typeface="Calibri" panose="020F0502020204030204" pitchFamily="34" charset="0"/>
              </a:rPr>
              <a:t>:</a:t>
            </a:r>
          </a:p>
          <a:p>
            <a:r>
              <a:rPr lang="en-US" sz="2600" dirty="0">
                <a:latin typeface="Calibri" panose="020F0502020204030204" pitchFamily="34" charset="0"/>
                <a:cs typeface="Calibri" panose="020F0502020204030204" pitchFamily="34" charset="0"/>
              </a:rPr>
              <a:t>Mass Rapid Transit (MRT) and Bus Rapid Transit (BRT</a:t>
            </a:r>
            <a:r>
              <a:rPr lang="en-US" sz="2600" dirty="0" smtClean="0">
                <a:latin typeface="Calibri" panose="020F0502020204030204" pitchFamily="34" charset="0"/>
                <a:cs typeface="Calibri" panose="020F0502020204030204" pitchFamily="34" charset="0"/>
              </a:rPr>
              <a:t>):</a:t>
            </a:r>
            <a:endParaRPr lang="pl-PL" sz="2600" dirty="0" smtClean="0">
              <a:latin typeface="Calibri" panose="020F0502020204030204" pitchFamily="34" charset="0"/>
              <a:cs typeface="Calibri" panose="020F0502020204030204" pitchFamily="34" charset="0"/>
            </a:endParaRPr>
          </a:p>
          <a:p>
            <a:pPr lvl="1"/>
            <a:r>
              <a:rPr lang="en-US" sz="2600" dirty="0" smtClean="0">
                <a:latin typeface="Calibri" panose="020F0502020204030204" pitchFamily="34" charset="0"/>
                <a:cs typeface="Calibri" panose="020F0502020204030204" pitchFamily="34" charset="0"/>
              </a:rPr>
              <a:t>Expansion </a:t>
            </a:r>
            <a:r>
              <a:rPr lang="en-US" sz="2600" dirty="0">
                <a:latin typeface="Calibri" panose="020F0502020204030204" pitchFamily="34" charset="0"/>
                <a:cs typeface="Calibri" panose="020F0502020204030204" pitchFamily="34" charset="0"/>
              </a:rPr>
              <a:t>of metro and BRT lines to form the backbone of public </a:t>
            </a:r>
            <a:r>
              <a:rPr lang="en-US" sz="2600" dirty="0" smtClean="0">
                <a:latin typeface="Calibri" panose="020F0502020204030204" pitchFamily="34" charset="0"/>
                <a:cs typeface="Calibri" panose="020F0502020204030204" pitchFamily="34" charset="0"/>
              </a:rPr>
              <a:t>transport.</a:t>
            </a:r>
            <a:endParaRPr lang="pl-PL" sz="2600" dirty="0" smtClean="0">
              <a:latin typeface="Calibri" panose="020F0502020204030204" pitchFamily="34" charset="0"/>
              <a:cs typeface="Calibri" panose="020F0502020204030204" pitchFamily="34" charset="0"/>
            </a:endParaRPr>
          </a:p>
          <a:p>
            <a:pPr lvl="1"/>
            <a:r>
              <a:rPr lang="en-US" sz="2600" dirty="0" smtClean="0">
                <a:latin typeface="Calibri" panose="020F0502020204030204" pitchFamily="34" charset="0"/>
                <a:cs typeface="Calibri" panose="020F0502020204030204" pitchFamily="34" charset="0"/>
              </a:rPr>
              <a:t>Seamless </a:t>
            </a:r>
            <a:r>
              <a:rPr lang="en-US" sz="2600" dirty="0">
                <a:latin typeface="Calibri" panose="020F0502020204030204" pitchFamily="34" charset="0"/>
                <a:cs typeface="Calibri" panose="020F0502020204030204" pitchFamily="34" charset="0"/>
              </a:rPr>
              <a:t>interchanges between MRT, BRT, and local buses</a:t>
            </a:r>
            <a:r>
              <a:rPr lang="en-US" sz="2600" dirty="0" smtClean="0">
                <a:latin typeface="Calibri" panose="020F0502020204030204" pitchFamily="34" charset="0"/>
                <a:cs typeface="Calibri" panose="020F0502020204030204" pitchFamily="34" charset="0"/>
              </a:rPr>
              <a:t>.</a:t>
            </a:r>
            <a:endParaRPr lang="en-US" sz="2600" dirty="0">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Transport Integration</a:t>
            </a:r>
            <a:r>
              <a:rPr lang="en-US" sz="2600" dirty="0" smtClean="0">
                <a:latin typeface="Calibri" panose="020F0502020204030204" pitchFamily="34" charset="0"/>
                <a:cs typeface="Calibri" panose="020F0502020204030204" pitchFamily="34" charset="0"/>
              </a:rPr>
              <a:t>:</a:t>
            </a:r>
            <a:endParaRPr lang="en-US" sz="2600" dirty="0">
              <a:latin typeface="Calibri" panose="020F0502020204030204" pitchFamily="34" charset="0"/>
              <a:cs typeface="Calibri" panose="020F0502020204030204" pitchFamily="34" charset="0"/>
            </a:endParaRPr>
          </a:p>
          <a:p>
            <a:pPr lvl="1"/>
            <a:r>
              <a:rPr lang="en-US" sz="2600" dirty="0" smtClean="0">
                <a:latin typeface="Calibri" panose="020F0502020204030204" pitchFamily="34" charset="0"/>
                <a:cs typeface="Calibri" panose="020F0502020204030204" pitchFamily="34" charset="0"/>
              </a:rPr>
              <a:t>Unified </a:t>
            </a:r>
            <a:r>
              <a:rPr lang="en-US" sz="2600" dirty="0">
                <a:latin typeface="Calibri" panose="020F0502020204030204" pitchFamily="34" charset="0"/>
                <a:cs typeface="Calibri" panose="020F0502020204030204" pitchFamily="34" charset="0"/>
              </a:rPr>
              <a:t>ticketing and fare systems across different </a:t>
            </a:r>
            <a:r>
              <a:rPr lang="en-US" sz="2600" dirty="0" smtClean="0">
                <a:latin typeface="Calibri" panose="020F0502020204030204" pitchFamily="34" charset="0"/>
                <a:cs typeface="Calibri" panose="020F0502020204030204" pitchFamily="34" charset="0"/>
              </a:rPr>
              <a:t>modes.</a:t>
            </a:r>
            <a:endParaRPr lang="pl-PL" sz="2600" dirty="0" smtClean="0">
              <a:latin typeface="Calibri" panose="020F0502020204030204" pitchFamily="34" charset="0"/>
              <a:cs typeface="Calibri" panose="020F0502020204030204" pitchFamily="34" charset="0"/>
            </a:endParaRPr>
          </a:p>
          <a:p>
            <a:pPr lvl="1"/>
            <a:r>
              <a:rPr lang="en-US" sz="2600" dirty="0" smtClean="0">
                <a:latin typeface="Calibri" panose="020F0502020204030204" pitchFamily="34" charset="0"/>
                <a:cs typeface="Calibri" panose="020F0502020204030204" pitchFamily="34" charset="0"/>
              </a:rPr>
              <a:t>Strategic </a:t>
            </a:r>
            <a:r>
              <a:rPr lang="en-US" sz="2600" dirty="0">
                <a:latin typeface="Calibri" panose="020F0502020204030204" pitchFamily="34" charset="0"/>
                <a:cs typeface="Calibri" panose="020F0502020204030204" pitchFamily="34" charset="0"/>
              </a:rPr>
              <a:t>location of terminals and transfer points for </a:t>
            </a:r>
            <a:r>
              <a:rPr lang="en-US" sz="2600" dirty="0" smtClean="0">
                <a:latin typeface="Calibri" panose="020F0502020204030204" pitchFamily="34" charset="0"/>
                <a:cs typeface="Calibri" panose="020F0502020204030204" pitchFamily="34" charset="0"/>
              </a:rPr>
              <a:t>efficiency</a:t>
            </a:r>
            <a:r>
              <a:rPr lang="pl-PL" sz="2600" dirty="0">
                <a:latin typeface="Calibri" panose="020F0502020204030204" pitchFamily="34" charset="0"/>
                <a:cs typeface="Calibri" panose="020F0502020204030204" pitchFamily="34" charset="0"/>
              </a:rPr>
              <a:t>.</a:t>
            </a:r>
            <a:endParaRPr lang="en-US" sz="2600" dirty="0">
              <a:latin typeface="Calibri" panose="020F0502020204030204" pitchFamily="34" charset="0"/>
              <a:cs typeface="Calibri" panose="020F0502020204030204" pitchFamily="34" charset="0"/>
            </a:endParaRPr>
          </a:p>
          <a:p>
            <a:endParaRPr lang="pl-PL" sz="2800" dirty="0"/>
          </a:p>
        </p:txBody>
      </p:sp>
      <p:sp>
        <p:nvSpPr>
          <p:cNvPr id="4" name="Tytuł 1"/>
          <p:cNvSpPr txBox="1">
            <a:spLocks/>
          </p:cNvSpPr>
          <p:nvPr/>
        </p:nvSpPr>
        <p:spPr>
          <a:xfrm>
            <a:off x="198327" y="864108"/>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dirty="0" smtClean="0">
                <a:latin typeface="Calibri" panose="020F0502020204030204" pitchFamily="34" charset="0"/>
                <a:cs typeface="Calibri" panose="020F0502020204030204" pitchFamily="34" charset="0"/>
              </a:rPr>
              <a:t>Smart Mobility Policy</a:t>
            </a:r>
            <a:r>
              <a:rPr lang="pl-PL" dirty="0" smtClean="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Context</a:t>
            </a:r>
            <a:r>
              <a:rPr lang="pl-PL"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Expanded Overview</a:t>
            </a:r>
            <a:endParaRPr lang="pl-PL" dirty="0">
              <a:latin typeface="Calibri" panose="020F0502020204030204" pitchFamily="34" charset="0"/>
              <a:cs typeface="Calibri" panose="020F0502020204030204" pitchFamily="34" charset="0"/>
            </a:endParaRPr>
          </a:p>
        </p:txBody>
      </p:sp>
      <p:sp>
        <p:nvSpPr>
          <p:cNvPr id="5" name="pole tekstowe 4"/>
          <p:cNvSpPr txBox="1"/>
          <p:nvPr/>
        </p:nvSpPr>
        <p:spPr>
          <a:xfrm>
            <a:off x="0" y="5657671"/>
            <a:ext cx="3439236" cy="1200329"/>
          </a:xfrm>
          <a:prstGeom prst="rect">
            <a:avLst/>
          </a:prstGeom>
          <a:solidFill>
            <a:srgbClr val="FFC000"/>
          </a:solidFill>
        </p:spPr>
        <p:txBody>
          <a:bodyPr wrap="square" rtlCol="0">
            <a:spAutoFit/>
          </a:bodyPr>
          <a:lstStyle/>
          <a:p>
            <a:pPr algn="r"/>
            <a:r>
              <a:rPr lang="pl-PL" sz="2400" b="1" dirty="0" err="1" smtClean="0">
                <a:latin typeface="Calibri" panose="020F0502020204030204" pitchFamily="34" charset="0"/>
                <a:cs typeface="Calibri" panose="020F0502020204030204" pitchFamily="34" charset="0"/>
              </a:rPr>
              <a:t>Bangladesh</a:t>
            </a:r>
            <a:r>
              <a:rPr lang="pl-PL" sz="2400" b="1" dirty="0" smtClean="0">
                <a:latin typeface="Calibri" panose="020F0502020204030204" pitchFamily="34" charset="0"/>
                <a:cs typeface="Calibri" panose="020F0502020204030204" pitchFamily="34" charset="0"/>
              </a:rPr>
              <a:t>:</a:t>
            </a:r>
            <a:r>
              <a:rPr lang="en-US" sz="2400" b="1" dirty="0">
                <a:latin typeface="Calibri" panose="020F0502020204030204" pitchFamily="34" charset="0"/>
                <a:cs typeface="Calibri" panose="020F0502020204030204" pitchFamily="34" charset="0"/>
              </a:rPr>
              <a:t> Dhaka Urban Transport Network Development Plan</a:t>
            </a:r>
            <a:r>
              <a:rPr lang="en-US" sz="2400" dirty="0">
                <a:latin typeface="Calibri" panose="020F0502020204030204" pitchFamily="34" charset="0"/>
                <a:cs typeface="Calibri" panose="020F0502020204030204" pitchFamily="34" charset="0"/>
              </a:rPr>
              <a:t> </a:t>
            </a:r>
            <a:endParaRPr lang="pl-PL"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070441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705494" y="1137195"/>
            <a:ext cx="7799568" cy="5120640"/>
          </a:xfrm>
        </p:spPr>
        <p:txBody>
          <a:bodyPr>
            <a:normAutofit/>
          </a:bodyPr>
          <a:lstStyle/>
          <a:p>
            <a:r>
              <a:rPr lang="en-US" sz="2600" dirty="0">
                <a:latin typeface="Calibri" panose="020F0502020204030204" pitchFamily="34" charset="0"/>
                <a:cs typeface="Calibri" panose="020F0502020204030204" pitchFamily="34" charset="0"/>
              </a:rPr>
              <a:t>Infrastructure Development:</a:t>
            </a:r>
          </a:p>
          <a:p>
            <a:pPr lvl="1"/>
            <a:r>
              <a:rPr lang="en-US" sz="2600" dirty="0">
                <a:latin typeface="Calibri" panose="020F0502020204030204" pitchFamily="34" charset="0"/>
                <a:cs typeface="Calibri" panose="020F0502020204030204" pitchFamily="34" charset="0"/>
              </a:rPr>
              <a:t> Road improvements, intelligent traffic signal systems, and pedestrian-friendly infrastructure.</a:t>
            </a:r>
            <a:endParaRPr lang="pl-PL" sz="2600" dirty="0">
              <a:latin typeface="Calibri" panose="020F0502020204030204" pitchFamily="34" charset="0"/>
              <a:cs typeface="Calibri" panose="020F0502020204030204" pitchFamily="34" charset="0"/>
            </a:endParaRPr>
          </a:p>
          <a:p>
            <a:pPr lvl="1"/>
            <a:r>
              <a:rPr lang="en-US" sz="2600" dirty="0">
                <a:latin typeface="Calibri" panose="020F0502020204030204" pitchFamily="34" charset="0"/>
                <a:cs typeface="Calibri" panose="020F0502020204030204" pitchFamily="34" charset="0"/>
              </a:rPr>
              <a:t>Investment in smart technologies to support traffic monitoring and public transport information </a:t>
            </a:r>
            <a:r>
              <a:rPr lang="en-US" sz="2600" dirty="0" smtClean="0">
                <a:latin typeface="Calibri" panose="020F0502020204030204" pitchFamily="34" charset="0"/>
                <a:cs typeface="Calibri" panose="020F0502020204030204" pitchFamily="34" charset="0"/>
              </a:rPr>
              <a:t>systems.</a:t>
            </a:r>
            <a:endParaRPr lang="pl-PL" sz="2600" dirty="0" smtClean="0">
              <a:latin typeface="Calibri" panose="020F0502020204030204" pitchFamily="34" charset="0"/>
              <a:cs typeface="Calibri" panose="020F0502020204030204" pitchFamily="34" charset="0"/>
            </a:endParaRPr>
          </a:p>
          <a:p>
            <a:r>
              <a:rPr lang="en-US" sz="2600" dirty="0" smtClean="0">
                <a:latin typeface="Calibri" panose="020F0502020204030204" pitchFamily="34" charset="0"/>
                <a:cs typeface="Calibri" panose="020F0502020204030204" pitchFamily="34" charset="0"/>
              </a:rPr>
              <a:t>Sustainable </a:t>
            </a:r>
            <a:r>
              <a:rPr lang="en-US" sz="2600" dirty="0">
                <a:latin typeface="Calibri" panose="020F0502020204030204" pitchFamily="34" charset="0"/>
                <a:cs typeface="Calibri" panose="020F0502020204030204" pitchFamily="34" charset="0"/>
              </a:rPr>
              <a:t>and Smart Mobility Focus</a:t>
            </a:r>
            <a:r>
              <a:rPr lang="en-US" sz="2600" dirty="0" smtClean="0">
                <a:latin typeface="Calibri" panose="020F0502020204030204" pitchFamily="34" charset="0"/>
                <a:cs typeface="Calibri" panose="020F0502020204030204" pitchFamily="34" charset="0"/>
              </a:rPr>
              <a:t>:</a:t>
            </a:r>
            <a:endParaRPr lang="en-US" sz="2600" dirty="0">
              <a:latin typeface="Calibri" panose="020F0502020204030204" pitchFamily="34" charset="0"/>
              <a:cs typeface="Calibri" panose="020F0502020204030204" pitchFamily="34" charset="0"/>
            </a:endParaRPr>
          </a:p>
          <a:p>
            <a:pPr lvl="1"/>
            <a:r>
              <a:rPr lang="en-US" sz="2600" dirty="0">
                <a:latin typeface="Calibri" panose="020F0502020204030204" pitchFamily="34" charset="0"/>
                <a:cs typeface="Calibri" panose="020F0502020204030204" pitchFamily="34" charset="0"/>
              </a:rPr>
              <a:t>    Encouraging the use of non-motorized transport (NMT) such as cycling and walking</a:t>
            </a:r>
            <a:r>
              <a:rPr lang="en-US" sz="2600" dirty="0" smtClean="0">
                <a:latin typeface="Calibri" panose="020F0502020204030204" pitchFamily="34" charset="0"/>
                <a:cs typeface="Calibri" panose="020F0502020204030204" pitchFamily="34" charset="0"/>
              </a:rPr>
              <a:t>.</a:t>
            </a:r>
            <a:endParaRPr lang="en-US" sz="2600" dirty="0">
              <a:latin typeface="Calibri" panose="020F0502020204030204" pitchFamily="34" charset="0"/>
              <a:cs typeface="Calibri" panose="020F0502020204030204" pitchFamily="34" charset="0"/>
            </a:endParaRPr>
          </a:p>
          <a:p>
            <a:pPr lvl="1"/>
            <a:r>
              <a:rPr lang="en-US" sz="2600" dirty="0">
                <a:latin typeface="Calibri" panose="020F0502020204030204" pitchFamily="34" charset="0"/>
                <a:cs typeface="Calibri" panose="020F0502020204030204" pitchFamily="34" charset="0"/>
              </a:rPr>
              <a:t>    Support for low-emission vehicles and future-ready mobility policies.</a:t>
            </a:r>
            <a:endParaRPr lang="pl-PL" sz="2600" dirty="0">
              <a:latin typeface="Calibri" panose="020F0502020204030204" pitchFamily="34" charset="0"/>
              <a:cs typeface="Calibri" panose="020F0502020204030204" pitchFamily="34" charset="0"/>
            </a:endParaRPr>
          </a:p>
          <a:p>
            <a:endParaRPr lang="pl-PL" dirty="0"/>
          </a:p>
        </p:txBody>
      </p:sp>
      <p:sp>
        <p:nvSpPr>
          <p:cNvPr id="5" name="Tytuł 1"/>
          <p:cNvSpPr txBox="1">
            <a:spLocks/>
          </p:cNvSpPr>
          <p:nvPr/>
        </p:nvSpPr>
        <p:spPr>
          <a:xfrm>
            <a:off x="198327" y="864108"/>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dirty="0" smtClean="0">
                <a:latin typeface="Calibri" panose="020F0502020204030204" pitchFamily="34" charset="0"/>
                <a:cs typeface="Calibri" panose="020F0502020204030204" pitchFamily="34" charset="0"/>
              </a:rPr>
              <a:t>Smart Mobility Policy</a:t>
            </a:r>
            <a:r>
              <a:rPr lang="pl-PL" dirty="0" smtClean="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Context</a:t>
            </a:r>
            <a:r>
              <a:rPr lang="pl-PL"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Expanded Overview</a:t>
            </a:r>
            <a:endParaRPr lang="pl-PL" dirty="0">
              <a:latin typeface="Calibri" panose="020F0502020204030204" pitchFamily="34" charset="0"/>
              <a:cs typeface="Calibri" panose="020F0502020204030204" pitchFamily="34" charset="0"/>
            </a:endParaRPr>
          </a:p>
        </p:txBody>
      </p:sp>
      <p:sp>
        <p:nvSpPr>
          <p:cNvPr id="6" name="pole tekstowe 5"/>
          <p:cNvSpPr txBox="1"/>
          <p:nvPr/>
        </p:nvSpPr>
        <p:spPr>
          <a:xfrm>
            <a:off x="0" y="5657671"/>
            <a:ext cx="3439236" cy="1200329"/>
          </a:xfrm>
          <a:prstGeom prst="rect">
            <a:avLst/>
          </a:prstGeom>
          <a:solidFill>
            <a:srgbClr val="FFC000"/>
          </a:solidFill>
        </p:spPr>
        <p:txBody>
          <a:bodyPr wrap="square" rtlCol="0">
            <a:spAutoFit/>
          </a:bodyPr>
          <a:lstStyle/>
          <a:p>
            <a:pPr algn="r"/>
            <a:r>
              <a:rPr lang="pl-PL" sz="2400" b="1" dirty="0" err="1" smtClean="0">
                <a:latin typeface="Calibri" panose="020F0502020204030204" pitchFamily="34" charset="0"/>
                <a:cs typeface="Calibri" panose="020F0502020204030204" pitchFamily="34" charset="0"/>
              </a:rPr>
              <a:t>Bangladesh</a:t>
            </a:r>
            <a:r>
              <a:rPr lang="pl-PL" sz="2400" b="1" dirty="0" smtClean="0">
                <a:latin typeface="Calibri" panose="020F0502020204030204" pitchFamily="34" charset="0"/>
                <a:cs typeface="Calibri" panose="020F0502020204030204" pitchFamily="34" charset="0"/>
              </a:rPr>
              <a:t>:</a:t>
            </a:r>
            <a:r>
              <a:rPr lang="en-US" sz="2400" b="1" dirty="0">
                <a:latin typeface="Calibri" panose="020F0502020204030204" pitchFamily="34" charset="0"/>
                <a:cs typeface="Calibri" panose="020F0502020204030204" pitchFamily="34" charset="0"/>
              </a:rPr>
              <a:t> Dhaka Urban Transport Network Development Plan</a:t>
            </a:r>
            <a:r>
              <a:rPr lang="en-US" sz="2400" dirty="0">
                <a:latin typeface="Calibri" panose="020F0502020204030204" pitchFamily="34" charset="0"/>
                <a:cs typeface="Calibri" panose="020F0502020204030204" pitchFamily="34" charset="0"/>
              </a:rPr>
              <a:t> </a:t>
            </a:r>
            <a:endParaRPr lang="pl-PL"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48166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r>
              <a:rPr lang="en-US" sz="2800" b="1" dirty="0">
                <a:latin typeface="Calibri" panose="020F0502020204030204" pitchFamily="34" charset="0"/>
                <a:cs typeface="Calibri" panose="020F0502020204030204" pitchFamily="34" charset="0"/>
              </a:rPr>
              <a:t>Institutional and Policy Reforms:</a:t>
            </a:r>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Strengthening coordination among various agencies involved in transport planning and operation.</a:t>
            </a:r>
          </a:p>
          <a:p>
            <a:r>
              <a:rPr lang="en-US" sz="2800" dirty="0">
                <a:latin typeface="Calibri" panose="020F0502020204030204" pitchFamily="34" charset="0"/>
                <a:cs typeface="Calibri" panose="020F0502020204030204" pitchFamily="34" charset="0"/>
              </a:rPr>
              <a:t>Capacity building and public awareness campaigns for sustainable transport behavior.</a:t>
            </a:r>
          </a:p>
          <a:p>
            <a:endParaRPr lang="pl-PL" dirty="0"/>
          </a:p>
        </p:txBody>
      </p:sp>
      <p:sp>
        <p:nvSpPr>
          <p:cNvPr id="4" name="Tytuł 1"/>
          <p:cNvSpPr txBox="1">
            <a:spLocks/>
          </p:cNvSpPr>
          <p:nvPr/>
        </p:nvSpPr>
        <p:spPr>
          <a:xfrm>
            <a:off x="198327" y="864108"/>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dirty="0" smtClean="0">
                <a:latin typeface="Calibri" panose="020F0502020204030204" pitchFamily="34" charset="0"/>
                <a:cs typeface="Calibri" panose="020F0502020204030204" pitchFamily="34" charset="0"/>
              </a:rPr>
              <a:t>Smart Mobility Policy</a:t>
            </a:r>
            <a:r>
              <a:rPr lang="pl-PL" dirty="0" smtClean="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Context</a:t>
            </a:r>
            <a:r>
              <a:rPr lang="pl-PL"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Expanded Overview</a:t>
            </a:r>
            <a:endParaRPr lang="pl-PL" dirty="0">
              <a:latin typeface="Calibri" panose="020F0502020204030204" pitchFamily="34" charset="0"/>
              <a:cs typeface="Calibri" panose="020F0502020204030204" pitchFamily="34" charset="0"/>
            </a:endParaRPr>
          </a:p>
        </p:txBody>
      </p:sp>
      <p:sp>
        <p:nvSpPr>
          <p:cNvPr id="5" name="pole tekstowe 4"/>
          <p:cNvSpPr txBox="1"/>
          <p:nvPr/>
        </p:nvSpPr>
        <p:spPr>
          <a:xfrm>
            <a:off x="0" y="5657671"/>
            <a:ext cx="3439236" cy="1200329"/>
          </a:xfrm>
          <a:prstGeom prst="rect">
            <a:avLst/>
          </a:prstGeom>
          <a:solidFill>
            <a:srgbClr val="FFC000"/>
          </a:solidFill>
        </p:spPr>
        <p:txBody>
          <a:bodyPr wrap="square" rtlCol="0">
            <a:spAutoFit/>
          </a:bodyPr>
          <a:lstStyle/>
          <a:p>
            <a:pPr algn="r"/>
            <a:r>
              <a:rPr lang="pl-PL" sz="2400" b="1" dirty="0" err="1" smtClean="0">
                <a:latin typeface="Calibri" panose="020F0502020204030204" pitchFamily="34" charset="0"/>
                <a:cs typeface="Calibri" panose="020F0502020204030204" pitchFamily="34" charset="0"/>
              </a:rPr>
              <a:t>Bangladesh</a:t>
            </a:r>
            <a:r>
              <a:rPr lang="pl-PL" sz="2400" b="1" dirty="0" smtClean="0">
                <a:latin typeface="Calibri" panose="020F0502020204030204" pitchFamily="34" charset="0"/>
                <a:cs typeface="Calibri" panose="020F0502020204030204" pitchFamily="34" charset="0"/>
              </a:rPr>
              <a:t>:</a:t>
            </a:r>
            <a:r>
              <a:rPr lang="en-US" sz="2400" b="1" dirty="0">
                <a:latin typeface="Calibri" panose="020F0502020204030204" pitchFamily="34" charset="0"/>
                <a:cs typeface="Calibri" panose="020F0502020204030204" pitchFamily="34" charset="0"/>
              </a:rPr>
              <a:t> Dhaka Urban Transport Network Development Plan</a:t>
            </a:r>
            <a:r>
              <a:rPr lang="en-US" sz="2400" dirty="0">
                <a:latin typeface="Calibri" panose="020F0502020204030204" pitchFamily="34" charset="0"/>
                <a:cs typeface="Calibri" panose="020F0502020204030204" pitchFamily="34" charset="0"/>
              </a:rPr>
              <a:t> </a:t>
            </a:r>
            <a:endParaRPr lang="pl-PL"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10759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609959" y="864108"/>
            <a:ext cx="8086171" cy="5645874"/>
          </a:xfrm>
        </p:spPr>
        <p:txBody>
          <a:bodyPr>
            <a:noAutofit/>
          </a:bodyPr>
          <a:lstStyle/>
          <a:p>
            <a:r>
              <a:rPr lang="en-US" sz="2800" dirty="0">
                <a:latin typeface="Calibri" panose="020F0502020204030204" pitchFamily="34" charset="0"/>
                <a:cs typeface="Calibri" panose="020F0502020204030204" pitchFamily="34" charset="0"/>
              </a:rPr>
              <a:t>While not labeled explicitly as a smart mobility policy, the UTNDP lays important groundwork by:</a:t>
            </a:r>
          </a:p>
          <a:p>
            <a:pPr lvl="1"/>
            <a:r>
              <a:rPr lang="en-US" sz="2800" dirty="0">
                <a:latin typeface="Calibri" panose="020F0502020204030204" pitchFamily="34" charset="0"/>
                <a:cs typeface="Calibri" panose="020F0502020204030204" pitchFamily="34" charset="0"/>
              </a:rPr>
              <a:t>Promoting digital tools for transport planning.</a:t>
            </a:r>
          </a:p>
          <a:p>
            <a:pPr lvl="1"/>
            <a:r>
              <a:rPr lang="en-US" sz="2800" dirty="0">
                <a:latin typeface="Calibri" panose="020F0502020204030204" pitchFamily="34" charset="0"/>
                <a:cs typeface="Calibri" panose="020F0502020204030204" pitchFamily="34" charset="0"/>
              </a:rPr>
              <a:t>Encouraging modal integration and user-centered transport services.</a:t>
            </a:r>
          </a:p>
          <a:p>
            <a:pPr lvl="1"/>
            <a:r>
              <a:rPr lang="en-US" sz="2800" dirty="0">
                <a:latin typeface="Calibri" panose="020F0502020204030204" pitchFamily="34" charset="0"/>
                <a:cs typeface="Calibri" panose="020F0502020204030204" pitchFamily="34" charset="0"/>
              </a:rPr>
              <a:t>Enabling a shift from private car usage to shared and sustainable modes.</a:t>
            </a:r>
          </a:p>
          <a:p>
            <a:pPr lvl="1"/>
            <a:r>
              <a:rPr lang="en-US" sz="2800" dirty="0">
                <a:latin typeface="Calibri" panose="020F0502020204030204" pitchFamily="34" charset="0"/>
                <a:cs typeface="Calibri" panose="020F0502020204030204" pitchFamily="34" charset="0"/>
              </a:rPr>
              <a:t>The plan represents a key step in transitioning Dhaka towards a smarter, greener, and more efficient urban mobility system.</a:t>
            </a:r>
          </a:p>
          <a:p>
            <a:pPr lvl="1"/>
            <a:endParaRPr lang="pl-PL" sz="2800" dirty="0"/>
          </a:p>
        </p:txBody>
      </p:sp>
      <p:sp>
        <p:nvSpPr>
          <p:cNvPr id="4" name="Tytuł 1"/>
          <p:cNvSpPr txBox="1">
            <a:spLocks/>
          </p:cNvSpPr>
          <p:nvPr/>
        </p:nvSpPr>
        <p:spPr>
          <a:xfrm>
            <a:off x="198327" y="864108"/>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dirty="0" smtClean="0">
                <a:latin typeface="Calibri" panose="020F0502020204030204" pitchFamily="34" charset="0"/>
                <a:cs typeface="Calibri" panose="020F0502020204030204" pitchFamily="34" charset="0"/>
              </a:rPr>
              <a:t>Smart Mobility Policy</a:t>
            </a:r>
            <a:r>
              <a:rPr lang="pl-PL" dirty="0" smtClean="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Context</a:t>
            </a:r>
            <a:r>
              <a:rPr lang="pl-PL" dirty="0" smtClean="0">
                <a:latin typeface="Calibri" panose="020F0502020204030204" pitchFamily="34" charset="0"/>
                <a:cs typeface="Calibri" panose="020F0502020204030204" pitchFamily="34" charset="0"/>
              </a:rPr>
              <a:t> </a:t>
            </a:r>
            <a:r>
              <a:rPr lang="en-US" dirty="0" smtClean="0">
                <a:latin typeface="Calibri" panose="020F0502020204030204" pitchFamily="34" charset="0"/>
                <a:cs typeface="Calibri" panose="020F0502020204030204" pitchFamily="34" charset="0"/>
              </a:rPr>
              <a:t>– Expanded Overview</a:t>
            </a:r>
            <a:endParaRPr lang="pl-PL" dirty="0">
              <a:latin typeface="Calibri" panose="020F0502020204030204" pitchFamily="34" charset="0"/>
              <a:cs typeface="Calibri" panose="020F0502020204030204" pitchFamily="34" charset="0"/>
            </a:endParaRPr>
          </a:p>
        </p:txBody>
      </p:sp>
      <p:sp>
        <p:nvSpPr>
          <p:cNvPr id="5" name="pole tekstowe 4"/>
          <p:cNvSpPr txBox="1"/>
          <p:nvPr/>
        </p:nvSpPr>
        <p:spPr>
          <a:xfrm>
            <a:off x="0" y="5657671"/>
            <a:ext cx="3439236" cy="1200329"/>
          </a:xfrm>
          <a:prstGeom prst="rect">
            <a:avLst/>
          </a:prstGeom>
          <a:solidFill>
            <a:srgbClr val="FFC000"/>
          </a:solidFill>
        </p:spPr>
        <p:txBody>
          <a:bodyPr wrap="square" rtlCol="0">
            <a:spAutoFit/>
          </a:bodyPr>
          <a:lstStyle/>
          <a:p>
            <a:pPr algn="r"/>
            <a:r>
              <a:rPr lang="pl-PL" sz="2400" b="1" dirty="0" err="1" smtClean="0">
                <a:latin typeface="Calibri" panose="020F0502020204030204" pitchFamily="34" charset="0"/>
                <a:cs typeface="Calibri" panose="020F0502020204030204" pitchFamily="34" charset="0"/>
              </a:rPr>
              <a:t>Bangladesh</a:t>
            </a:r>
            <a:r>
              <a:rPr lang="pl-PL" sz="2400" b="1" dirty="0" smtClean="0">
                <a:latin typeface="Calibri" panose="020F0502020204030204" pitchFamily="34" charset="0"/>
                <a:cs typeface="Calibri" panose="020F0502020204030204" pitchFamily="34" charset="0"/>
              </a:rPr>
              <a:t>:</a:t>
            </a:r>
            <a:r>
              <a:rPr lang="en-US" sz="2400" b="1" dirty="0">
                <a:latin typeface="Calibri" panose="020F0502020204030204" pitchFamily="34" charset="0"/>
                <a:cs typeface="Calibri" panose="020F0502020204030204" pitchFamily="34" charset="0"/>
              </a:rPr>
              <a:t> Dhaka Urban Transport Network Development Plan</a:t>
            </a:r>
            <a:r>
              <a:rPr lang="en-US" sz="2400" dirty="0">
                <a:latin typeface="Calibri" panose="020F0502020204030204" pitchFamily="34" charset="0"/>
                <a:cs typeface="Calibri" panose="020F0502020204030204" pitchFamily="34" charset="0"/>
              </a:rPr>
              <a:t> </a:t>
            </a:r>
            <a:endParaRPr lang="pl-PL"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816652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0" y="531628"/>
            <a:ext cx="3657600" cy="584790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ytuł 1"/>
          <p:cNvSpPr>
            <a:spLocks noGrp="1"/>
          </p:cNvSpPr>
          <p:nvPr>
            <p:ph type="title"/>
          </p:nvPr>
        </p:nvSpPr>
        <p:spPr/>
        <p:txBody>
          <a:bodyPr>
            <a:normAutofit/>
          </a:bodyPr>
          <a:lstStyle/>
          <a:p>
            <a:r>
              <a:rPr lang="en-US" dirty="0">
                <a:latin typeface="Calibri" panose="020F0502020204030204" pitchFamily="34" charset="0"/>
                <a:cs typeface="Calibri" panose="020F0502020204030204" pitchFamily="34" charset="0"/>
              </a:rPr>
              <a:t>Student Assignment: Smart Mobility Policy Analysis</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869267" y="864108"/>
            <a:ext cx="7954137" cy="5120640"/>
          </a:xfrm>
        </p:spPr>
        <p:txBody>
          <a:bodyPr>
            <a:noAutofit/>
          </a:bodyPr>
          <a:lstStyle/>
          <a:p>
            <a:r>
              <a:rPr lang="en-US" sz="2400" dirty="0">
                <a:latin typeface="Calibri" panose="020F0502020204030204" pitchFamily="34" charset="0"/>
                <a:cs typeface="Calibri" panose="020F0502020204030204" pitchFamily="34" charset="0"/>
              </a:rPr>
              <a:t>Select a city (real or hypothetical) and briefly describe its urban transport system</a:t>
            </a:r>
            <a:r>
              <a:rPr lang="en-US" sz="2400" dirty="0" smtClean="0">
                <a:latin typeface="Calibri" panose="020F0502020204030204" pitchFamily="34" charset="0"/>
                <a:cs typeface="Calibri" panose="020F0502020204030204" pitchFamily="34" charset="0"/>
              </a:rPr>
              <a:t>.</a:t>
            </a:r>
            <a:r>
              <a:rPr lang="pl-PL" sz="2400"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Identify </a:t>
            </a:r>
            <a:r>
              <a:rPr lang="en-US" sz="2400" dirty="0">
                <a:latin typeface="Calibri" panose="020F0502020204030204" pitchFamily="34" charset="0"/>
                <a:cs typeface="Calibri" panose="020F0502020204030204" pitchFamily="34" charset="0"/>
              </a:rPr>
              <a:t>existing or proposed transport policies that aim to support smart mobility, sustainable transport, or innovative solutions</a:t>
            </a:r>
            <a:r>
              <a:rPr lang="en-US" sz="2400" dirty="0" smtClean="0">
                <a:latin typeface="Calibri" panose="020F0502020204030204" pitchFamily="34" charset="0"/>
                <a:cs typeface="Calibri" panose="020F0502020204030204" pitchFamily="34" charset="0"/>
              </a:rPr>
              <a:t>.</a:t>
            </a:r>
            <a:endParaRPr lang="pl-PL" sz="2400" dirty="0" smtClean="0">
              <a:latin typeface="Calibri" panose="020F0502020204030204" pitchFamily="34" charset="0"/>
              <a:cs typeface="Calibri" panose="020F0502020204030204" pitchFamily="34" charset="0"/>
            </a:endParaRPr>
          </a:p>
          <a:p>
            <a:r>
              <a:rPr lang="en-US" sz="2400" dirty="0" smtClean="0">
                <a:latin typeface="Calibri" panose="020F0502020204030204" pitchFamily="34" charset="0"/>
                <a:cs typeface="Calibri" panose="020F0502020204030204" pitchFamily="34" charset="0"/>
              </a:rPr>
              <a:t>Analyze </a:t>
            </a:r>
            <a:r>
              <a:rPr lang="en-US" sz="2400" dirty="0">
                <a:latin typeface="Calibri" panose="020F0502020204030204" pitchFamily="34" charset="0"/>
                <a:cs typeface="Calibri" panose="020F0502020204030204" pitchFamily="34" charset="0"/>
              </a:rPr>
              <a:t>the role of key stakeholders, such as local authorities, public-private partnerships, and data management systems, in policy development and implementation</a:t>
            </a:r>
            <a:r>
              <a:rPr lang="en-US" sz="2400" dirty="0" smtClean="0">
                <a:latin typeface="Calibri" panose="020F0502020204030204" pitchFamily="34" charset="0"/>
                <a:cs typeface="Calibri" panose="020F0502020204030204" pitchFamily="34" charset="0"/>
              </a:rPr>
              <a:t>.</a:t>
            </a:r>
            <a:endParaRPr lang="pl-PL" sz="2400" dirty="0" smtClean="0">
              <a:latin typeface="Calibri" panose="020F0502020204030204" pitchFamily="34" charset="0"/>
              <a:cs typeface="Calibri" panose="020F0502020204030204" pitchFamily="34" charset="0"/>
            </a:endParaRPr>
          </a:p>
          <a:p>
            <a:r>
              <a:rPr lang="en-US" sz="2400" dirty="0" smtClean="0">
                <a:latin typeface="Calibri" panose="020F0502020204030204" pitchFamily="34" charset="0"/>
                <a:cs typeface="Calibri" panose="020F0502020204030204" pitchFamily="34" charset="0"/>
              </a:rPr>
              <a:t>Evaluate </a:t>
            </a:r>
            <a:r>
              <a:rPr lang="en-US" sz="2400" dirty="0">
                <a:latin typeface="Calibri" panose="020F0502020204030204" pitchFamily="34" charset="0"/>
                <a:cs typeface="Calibri" panose="020F0502020204030204" pitchFamily="34" charset="0"/>
              </a:rPr>
              <a:t>transparency, accountability, and collaboration in the policy-making process</a:t>
            </a:r>
            <a:r>
              <a:rPr lang="en-US" sz="2400" dirty="0" smtClean="0">
                <a:latin typeface="Calibri" panose="020F0502020204030204" pitchFamily="34" charset="0"/>
                <a:cs typeface="Calibri" panose="020F0502020204030204" pitchFamily="34" charset="0"/>
              </a:rPr>
              <a:t>.</a:t>
            </a:r>
            <a:endParaRPr lang="pl-PL" sz="2400" dirty="0" smtClean="0">
              <a:latin typeface="Calibri" panose="020F0502020204030204" pitchFamily="34" charset="0"/>
              <a:cs typeface="Calibri" panose="020F0502020204030204" pitchFamily="34" charset="0"/>
            </a:endParaRPr>
          </a:p>
          <a:p>
            <a:r>
              <a:rPr lang="en-US" sz="2400" dirty="0" smtClean="0">
                <a:latin typeface="Calibri" panose="020F0502020204030204" pitchFamily="34" charset="0"/>
                <a:cs typeface="Calibri" panose="020F0502020204030204" pitchFamily="34" charset="0"/>
              </a:rPr>
              <a:t>Propose </a:t>
            </a:r>
            <a:r>
              <a:rPr lang="en-US" sz="2400" dirty="0">
                <a:latin typeface="Calibri" panose="020F0502020204030204" pitchFamily="34" charset="0"/>
                <a:cs typeface="Calibri" panose="020F0502020204030204" pitchFamily="34" charset="0"/>
              </a:rPr>
              <a:t>policy recommendations to improve urban transport, considering sustainability, innovation, and citizen engagement</a:t>
            </a:r>
            <a:r>
              <a:rPr lang="en-US" sz="2400" dirty="0" smtClean="0">
                <a:latin typeface="Calibri" panose="020F0502020204030204" pitchFamily="34" charset="0"/>
                <a:cs typeface="Calibri" panose="020F0502020204030204" pitchFamily="34" charset="0"/>
              </a:rPr>
              <a:t>.</a:t>
            </a:r>
            <a:endParaRPr lang="pl-PL" sz="2400" dirty="0" smtClean="0">
              <a:latin typeface="Calibri" panose="020F0502020204030204" pitchFamily="34" charset="0"/>
              <a:cs typeface="Calibri" panose="020F0502020204030204" pitchFamily="34" charset="0"/>
            </a:endParaRPr>
          </a:p>
          <a:p>
            <a:r>
              <a:rPr lang="en-US" sz="2400" dirty="0" smtClean="0">
                <a:latin typeface="Calibri" panose="020F0502020204030204" pitchFamily="34" charset="0"/>
                <a:cs typeface="Calibri" panose="020F0502020204030204" pitchFamily="34" charset="0"/>
              </a:rPr>
              <a:t>Deliverable</a:t>
            </a:r>
            <a:r>
              <a:rPr lang="en-US" sz="2400" dirty="0">
                <a:latin typeface="Calibri" panose="020F0502020204030204" pitchFamily="34" charset="0"/>
                <a:cs typeface="Calibri" panose="020F0502020204030204" pitchFamily="34" charset="0"/>
              </a:rPr>
              <a:t>: A short report or presentation </a:t>
            </a:r>
            <a:r>
              <a:rPr lang="en-US" sz="2400" dirty="0" smtClean="0">
                <a:latin typeface="Calibri" panose="020F0502020204030204" pitchFamily="34" charset="0"/>
                <a:cs typeface="Calibri" panose="020F0502020204030204" pitchFamily="34" charset="0"/>
              </a:rPr>
              <a:t>summarizing </a:t>
            </a:r>
            <a:r>
              <a:rPr lang="en-US" sz="2400" dirty="0">
                <a:latin typeface="Calibri" panose="020F0502020204030204" pitchFamily="34" charset="0"/>
                <a:cs typeface="Calibri" panose="020F0502020204030204" pitchFamily="34" charset="0"/>
              </a:rPr>
              <a:t>your analysis, evaluation, and recommendations.</a:t>
            </a:r>
            <a:endParaRPr lang="pl-PL"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9876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2918" y="1123837"/>
            <a:ext cx="2913363" cy="4601183"/>
          </a:xfrm>
        </p:spPr>
        <p:txBody>
          <a:bodyPr/>
          <a:lstStyle/>
          <a:p>
            <a:r>
              <a:rPr lang="pl-PL" dirty="0" err="1">
                <a:latin typeface="Calibri" panose="020F0502020204030204" pitchFamily="34" charset="0"/>
                <a:cs typeface="Calibri" panose="020F0502020204030204" pitchFamily="34" charset="0"/>
              </a:rPr>
              <a:t>Why</a:t>
            </a:r>
            <a:r>
              <a:rPr lang="pl-PL" dirty="0">
                <a:latin typeface="Calibri" panose="020F0502020204030204" pitchFamily="34" charset="0"/>
                <a:cs typeface="Calibri" panose="020F0502020204030204" pitchFamily="34" charset="0"/>
              </a:rPr>
              <a:t> </a:t>
            </a:r>
            <a:r>
              <a:rPr lang="pl-PL" dirty="0" err="1">
                <a:latin typeface="Calibri" panose="020F0502020204030204" pitchFamily="34" charset="0"/>
                <a:cs typeface="Calibri" panose="020F0502020204030204" pitchFamily="34" charset="0"/>
              </a:rPr>
              <a:t>Governance</a:t>
            </a:r>
            <a:r>
              <a:rPr lang="pl-PL" dirty="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Matters</a:t>
            </a:r>
            <a:r>
              <a:rPr lang="pl-PL" dirty="0" smtClean="0">
                <a:latin typeface="Calibri" panose="020F0502020204030204" pitchFamily="34" charset="0"/>
                <a:cs typeface="Calibri" panose="020F0502020204030204" pitchFamily="34" charset="0"/>
              </a:rPr>
              <a:t>?</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869267" y="864108"/>
            <a:ext cx="7717681" cy="5120640"/>
          </a:xfrm>
        </p:spPr>
        <p:txBody>
          <a:bodyPr>
            <a:normAutofit/>
          </a:bodyPr>
          <a:lstStyle/>
          <a:p>
            <a:r>
              <a:rPr lang="en-US" sz="2800" dirty="0">
                <a:latin typeface="Calibri" panose="020F0502020204030204" pitchFamily="34" charset="0"/>
                <a:cs typeface="Calibri" panose="020F0502020204030204" pitchFamily="34" charset="0"/>
              </a:rPr>
              <a:t>Aligns transport innovations with broader urban, social, and environmental goals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Provides </a:t>
            </a:r>
            <a:r>
              <a:rPr lang="en-US" sz="2800" dirty="0">
                <a:latin typeface="Calibri" panose="020F0502020204030204" pitchFamily="34" charset="0"/>
                <a:cs typeface="Calibri" panose="020F0502020204030204" pitchFamily="34" charset="0"/>
              </a:rPr>
              <a:t>a framework for balancing the needs of governments, private operators, and citizens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Helps </a:t>
            </a:r>
            <a:r>
              <a:rPr lang="en-US" sz="2800" dirty="0">
                <a:latin typeface="Calibri" panose="020F0502020204030204" pitchFamily="34" charset="0"/>
                <a:cs typeface="Calibri" panose="020F0502020204030204" pitchFamily="34" charset="0"/>
              </a:rPr>
              <a:t>cities manage rapid urbanization, congestion, and climate challenges.</a:t>
            </a:r>
            <a:endParaRPr lang="pl-PL"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8855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0089" y="1260315"/>
            <a:ext cx="3145374" cy="4130552"/>
          </a:xfrm>
        </p:spPr>
        <p:txBody>
          <a:bodyPr>
            <a:normAutofit/>
          </a:bodyPr>
          <a:lstStyle/>
          <a:p>
            <a:pPr algn="ctr"/>
            <a:r>
              <a:rPr lang="pl-PL" dirty="0" err="1">
                <a:latin typeface="Calibri" panose="020F0502020204030204" pitchFamily="34" charset="0"/>
                <a:cs typeface="Calibri" panose="020F0502020204030204" pitchFamily="34" charset="0"/>
              </a:rPr>
              <a:t>Governance</a:t>
            </a:r>
            <a:r>
              <a:rPr lang="pl-PL" dirty="0">
                <a:latin typeface="Calibri" panose="020F0502020204030204" pitchFamily="34" charset="0"/>
                <a:cs typeface="Calibri" panose="020F0502020204030204" pitchFamily="34" charset="0"/>
              </a:rPr>
              <a:t> </a:t>
            </a:r>
            <a:r>
              <a:rPr lang="pl-PL" dirty="0" err="1" smtClean="0">
                <a:latin typeface="Calibri" panose="020F0502020204030204" pitchFamily="34" charset="0"/>
                <a:cs typeface="Calibri" panose="020F0502020204030204" pitchFamily="34" charset="0"/>
              </a:rPr>
              <a:t>Models</a:t>
            </a:r>
            <a:endParaRPr lang="pl-PL" dirty="0">
              <a:latin typeface="Calibri" panose="020F0502020204030204" pitchFamily="34" charset="0"/>
              <a:cs typeface="Calibri" panose="020F0502020204030204" pitchFamily="34" charset="0"/>
            </a:endParaRPr>
          </a:p>
        </p:txBody>
      </p:sp>
      <p:sp>
        <p:nvSpPr>
          <p:cNvPr id="3" name="Symbol zastępczy zawartości 2"/>
          <p:cNvSpPr>
            <a:spLocks noGrp="1"/>
          </p:cNvSpPr>
          <p:nvPr>
            <p:ph idx="1"/>
          </p:nvPr>
        </p:nvSpPr>
        <p:spPr>
          <a:xfrm>
            <a:off x="3869267" y="864108"/>
            <a:ext cx="7963342" cy="5120640"/>
          </a:xfrm>
        </p:spPr>
        <p:txBody>
          <a:bodyPr>
            <a:normAutofit/>
          </a:bodyPr>
          <a:lstStyle/>
          <a:p>
            <a:pPr marL="0" indent="0">
              <a:buNone/>
            </a:pPr>
            <a:r>
              <a:rPr lang="pl-PL" sz="2800" b="1" dirty="0" err="1">
                <a:latin typeface="Calibri" panose="020F0502020204030204" pitchFamily="34" charset="0"/>
                <a:cs typeface="Calibri" panose="020F0502020204030204" pitchFamily="34" charset="0"/>
              </a:rPr>
              <a:t>Centralization</a:t>
            </a:r>
            <a:r>
              <a:rPr lang="pl-PL" sz="2800" b="1" dirty="0">
                <a:latin typeface="Calibri" panose="020F0502020204030204" pitchFamily="34" charset="0"/>
                <a:cs typeface="Calibri" panose="020F0502020204030204" pitchFamily="34" charset="0"/>
              </a:rPr>
              <a:t> vs. </a:t>
            </a:r>
            <a:r>
              <a:rPr lang="pl-PL" sz="2800" b="1" dirty="0" err="1">
                <a:latin typeface="Calibri" panose="020F0502020204030204" pitchFamily="34" charset="0"/>
                <a:cs typeface="Calibri" panose="020F0502020204030204" pitchFamily="34" charset="0"/>
              </a:rPr>
              <a:t>Decentralization</a:t>
            </a:r>
            <a:endParaRPr lang="pl-PL" sz="2800" b="1"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Centralized </a:t>
            </a:r>
            <a:r>
              <a:rPr lang="en-US" sz="2800" dirty="0">
                <a:latin typeface="Calibri" panose="020F0502020204030204" pitchFamily="34" charset="0"/>
                <a:cs typeface="Calibri" panose="020F0502020204030204" pitchFamily="34" charset="0"/>
              </a:rPr>
              <a:t>model: strong role of national government in setting policies, funding, and regulations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Decentralized </a:t>
            </a:r>
            <a:r>
              <a:rPr lang="en-US" sz="2800" dirty="0">
                <a:latin typeface="Calibri" panose="020F0502020204030204" pitchFamily="34" charset="0"/>
                <a:cs typeface="Calibri" panose="020F0502020204030204" pitchFamily="34" charset="0"/>
              </a:rPr>
              <a:t>model: local governments and cities have more autonomy in mobility decisions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Balance </a:t>
            </a:r>
            <a:r>
              <a:rPr lang="en-US" sz="2800" dirty="0">
                <a:latin typeface="Calibri" panose="020F0502020204030204" pitchFamily="34" charset="0"/>
                <a:cs typeface="Calibri" panose="020F0502020204030204" pitchFamily="34" charset="0"/>
              </a:rPr>
              <a:t>often depends on political structure and institutional capacity.</a:t>
            </a:r>
            <a:endParaRPr lang="pl-PL"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794726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2919" y="1473958"/>
            <a:ext cx="2947482" cy="4251062"/>
          </a:xfrm>
        </p:spPr>
        <p:txBody>
          <a:bodyPr/>
          <a:lstStyle/>
          <a:p>
            <a:pPr algn="ctr"/>
            <a:r>
              <a:rPr lang="pl-PL" dirty="0" err="1">
                <a:latin typeface="Calibri" panose="020F0502020204030204" pitchFamily="34" charset="0"/>
                <a:cs typeface="Calibri" panose="020F0502020204030204" pitchFamily="34" charset="0"/>
              </a:rPr>
              <a:t>Governance</a:t>
            </a:r>
            <a:r>
              <a:rPr lang="pl-PL" dirty="0">
                <a:latin typeface="Calibri" panose="020F0502020204030204" pitchFamily="34" charset="0"/>
                <a:cs typeface="Calibri" panose="020F0502020204030204" pitchFamily="34" charset="0"/>
              </a:rPr>
              <a:t> </a:t>
            </a:r>
            <a:r>
              <a:rPr lang="pl-PL" dirty="0" err="1">
                <a:latin typeface="Calibri" panose="020F0502020204030204" pitchFamily="34" charset="0"/>
                <a:cs typeface="Calibri" panose="020F0502020204030204" pitchFamily="34" charset="0"/>
              </a:rPr>
              <a:t>Models</a:t>
            </a:r>
            <a:r>
              <a:rPr lang="pl-PL" dirty="0"/>
              <a:t/>
            </a:r>
            <a:br>
              <a:rPr lang="pl-PL" dirty="0"/>
            </a:br>
            <a:endParaRPr lang="pl-PL" dirty="0"/>
          </a:p>
        </p:txBody>
      </p:sp>
      <p:sp>
        <p:nvSpPr>
          <p:cNvPr id="3" name="Symbol zastępczy zawartości 2"/>
          <p:cNvSpPr>
            <a:spLocks noGrp="1"/>
          </p:cNvSpPr>
          <p:nvPr>
            <p:ph idx="1"/>
          </p:nvPr>
        </p:nvSpPr>
        <p:spPr>
          <a:xfrm>
            <a:off x="3623607" y="932347"/>
            <a:ext cx="7717681" cy="5120640"/>
          </a:xfrm>
        </p:spPr>
        <p:txBody>
          <a:bodyPr>
            <a:normAutofit/>
          </a:bodyPr>
          <a:lstStyle/>
          <a:p>
            <a:pPr marL="0" indent="0">
              <a:buNone/>
            </a:pPr>
            <a:r>
              <a:rPr lang="en-US" sz="2800" b="1" dirty="0">
                <a:latin typeface="Calibri" panose="020F0502020204030204" pitchFamily="34" charset="0"/>
                <a:cs typeface="Calibri" panose="020F0502020204030204" pitchFamily="34" charset="0"/>
              </a:rPr>
              <a:t>Multi-level </a:t>
            </a:r>
            <a:r>
              <a:rPr lang="en-US" sz="2800" b="1" dirty="0" smtClean="0">
                <a:latin typeface="Calibri" panose="020F0502020204030204" pitchFamily="34" charset="0"/>
                <a:cs typeface="Calibri" panose="020F0502020204030204" pitchFamily="34" charset="0"/>
              </a:rPr>
              <a:t>Governance</a:t>
            </a:r>
            <a:endParaRPr lang="pl-PL" sz="2800" b="1"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Cooperation </a:t>
            </a:r>
            <a:r>
              <a:rPr lang="en-US" sz="2800" dirty="0">
                <a:latin typeface="Calibri" panose="020F0502020204030204" pitchFamily="34" charset="0"/>
                <a:cs typeface="Calibri" panose="020F0502020204030204" pitchFamily="34" charset="0"/>
              </a:rPr>
              <a:t>between national, regional, and local authorities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Ensures </a:t>
            </a:r>
            <a:r>
              <a:rPr lang="en-US" sz="2800" dirty="0">
                <a:latin typeface="Calibri" panose="020F0502020204030204" pitchFamily="34" charset="0"/>
                <a:cs typeface="Calibri" panose="020F0502020204030204" pitchFamily="34" charset="0"/>
              </a:rPr>
              <a:t>consistency of national goals with local needs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Example</a:t>
            </a:r>
            <a:r>
              <a:rPr lang="en-US" sz="2800" dirty="0">
                <a:latin typeface="Calibri" panose="020F0502020204030204" pitchFamily="34" charset="0"/>
                <a:cs typeface="Calibri" panose="020F0502020204030204" pitchFamily="34" charset="0"/>
              </a:rPr>
              <a:t>: national EV policy supported by local incentives for charging infrastructure.</a:t>
            </a:r>
            <a:endParaRPr lang="pl-PL"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4460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869268" y="864108"/>
            <a:ext cx="7785920" cy="5120640"/>
          </a:xfrm>
        </p:spPr>
        <p:txBody>
          <a:bodyPr>
            <a:normAutofit/>
          </a:bodyPr>
          <a:lstStyle/>
          <a:p>
            <a:pPr marL="0" indent="0">
              <a:buNone/>
            </a:pPr>
            <a:r>
              <a:rPr lang="en-US" sz="2800" b="1" dirty="0">
                <a:latin typeface="Calibri" panose="020F0502020204030204" pitchFamily="34" charset="0"/>
                <a:cs typeface="Calibri" panose="020F0502020204030204" pitchFamily="34" charset="0"/>
              </a:rPr>
              <a:t>Public-Private Partnerships (PPPs</a:t>
            </a:r>
            <a:r>
              <a:rPr lang="en-US" sz="2800" b="1" dirty="0" smtClean="0">
                <a:latin typeface="Calibri" panose="020F0502020204030204" pitchFamily="34" charset="0"/>
                <a:cs typeface="Calibri" panose="020F0502020204030204" pitchFamily="34" charset="0"/>
              </a:rPr>
              <a:t>)</a:t>
            </a:r>
            <a:endParaRPr lang="pl-PL" sz="2800" b="1"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Collaboration </a:t>
            </a:r>
            <a:r>
              <a:rPr lang="en-US" sz="2800" dirty="0">
                <a:latin typeface="Calibri" panose="020F0502020204030204" pitchFamily="34" charset="0"/>
                <a:cs typeface="Calibri" panose="020F0502020204030204" pitchFamily="34" charset="0"/>
              </a:rPr>
              <a:t>between governments and private companies to deliver smart mobility solutions</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PPPs </a:t>
            </a:r>
            <a:r>
              <a:rPr lang="en-US" sz="2800" dirty="0">
                <a:latin typeface="Calibri" panose="020F0502020204030204" pitchFamily="34" charset="0"/>
                <a:cs typeface="Calibri" panose="020F0502020204030204" pitchFamily="34" charset="0"/>
              </a:rPr>
              <a:t>can provide financing, innovation, and efficiency</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en-US" sz="2800" dirty="0" smtClean="0">
                <a:latin typeface="Calibri" panose="020F0502020204030204" pitchFamily="34" charset="0"/>
                <a:cs typeface="Calibri" panose="020F0502020204030204" pitchFamily="34" charset="0"/>
              </a:rPr>
              <a:t>Examples</a:t>
            </a:r>
            <a:r>
              <a:rPr lang="en-US" sz="2800" dirty="0">
                <a:latin typeface="Calibri" panose="020F0502020204030204" pitchFamily="34" charset="0"/>
                <a:cs typeface="Calibri" panose="020F0502020204030204" pitchFamily="34" charset="0"/>
              </a:rPr>
              <a:t>: shared mobility platforms, smart ticketing systems, urban logistics hubs.</a:t>
            </a:r>
            <a:endParaRPr lang="pl-PL" sz="2800" dirty="0">
              <a:latin typeface="Calibri" panose="020F0502020204030204" pitchFamily="34" charset="0"/>
              <a:cs typeface="Calibri" panose="020F0502020204030204" pitchFamily="34" charset="0"/>
            </a:endParaRPr>
          </a:p>
        </p:txBody>
      </p:sp>
      <p:sp>
        <p:nvSpPr>
          <p:cNvPr id="4" name="Tytuł 1"/>
          <p:cNvSpPr>
            <a:spLocks noGrp="1"/>
          </p:cNvSpPr>
          <p:nvPr>
            <p:ph type="title"/>
          </p:nvPr>
        </p:nvSpPr>
        <p:spPr/>
        <p:txBody>
          <a:bodyPr/>
          <a:lstStyle/>
          <a:p>
            <a:pPr algn="ctr"/>
            <a:r>
              <a:rPr lang="pl-PL" dirty="0" err="1">
                <a:latin typeface="Calibri" panose="020F0502020204030204" pitchFamily="34" charset="0"/>
                <a:cs typeface="Calibri" panose="020F0502020204030204" pitchFamily="34" charset="0"/>
              </a:rPr>
              <a:t>Governance</a:t>
            </a:r>
            <a:r>
              <a:rPr lang="pl-PL" dirty="0">
                <a:latin typeface="Calibri" panose="020F0502020204030204" pitchFamily="34" charset="0"/>
                <a:cs typeface="Calibri" panose="020F0502020204030204" pitchFamily="34" charset="0"/>
              </a:rPr>
              <a:t> </a:t>
            </a:r>
            <a:r>
              <a:rPr lang="pl-PL" dirty="0" err="1">
                <a:latin typeface="Calibri" panose="020F0502020204030204" pitchFamily="34" charset="0"/>
                <a:cs typeface="Calibri" panose="020F0502020204030204" pitchFamily="34" charset="0"/>
              </a:rPr>
              <a:t>Models</a:t>
            </a:r>
            <a:r>
              <a:rPr lang="pl-PL" dirty="0"/>
              <a:t/>
            </a:r>
            <a:br>
              <a:rPr lang="pl-PL" dirty="0"/>
            </a:br>
            <a:endParaRPr lang="pl-PL" dirty="0"/>
          </a:p>
        </p:txBody>
      </p:sp>
    </p:spTree>
    <p:extLst>
      <p:ext uri="{BB962C8B-B14F-4D97-AF65-F5344CB8AC3E}">
        <p14:creationId xmlns:p14="http://schemas.microsoft.com/office/powerpoint/2010/main" val="621161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a:latin typeface="Calibri" panose="020F0502020204030204" pitchFamily="34" charset="0"/>
                <a:cs typeface="Calibri" panose="020F0502020204030204" pitchFamily="34" charset="0"/>
              </a:rPr>
              <a:t>Governance</a:t>
            </a:r>
            <a:r>
              <a:rPr lang="pl-PL" dirty="0">
                <a:latin typeface="Calibri" panose="020F0502020204030204" pitchFamily="34" charset="0"/>
                <a:cs typeface="Calibri" panose="020F0502020204030204" pitchFamily="34" charset="0"/>
              </a:rPr>
              <a:t> </a:t>
            </a:r>
            <a:r>
              <a:rPr lang="pl-PL" dirty="0" err="1">
                <a:latin typeface="Calibri" panose="020F0502020204030204" pitchFamily="34" charset="0"/>
                <a:cs typeface="Calibri" panose="020F0502020204030204" pitchFamily="34" charset="0"/>
              </a:rPr>
              <a:t>Models</a:t>
            </a:r>
            <a:r>
              <a:rPr lang="pl-PL" dirty="0">
                <a:latin typeface="Calibri" panose="020F0502020204030204" pitchFamily="34" charset="0"/>
                <a:cs typeface="Calibri" panose="020F0502020204030204" pitchFamily="34" charset="0"/>
              </a:rPr>
              <a:t> – </a:t>
            </a:r>
            <a:r>
              <a:rPr lang="pl-PL" dirty="0" err="1">
                <a:latin typeface="Calibri" panose="020F0502020204030204" pitchFamily="34" charset="0"/>
                <a:cs typeface="Calibri" panose="020F0502020204030204" pitchFamily="34" charset="0"/>
              </a:rPr>
              <a:t>Comparison</a:t>
            </a:r>
            <a:endParaRPr lang="pl-PL" dirty="0">
              <a:latin typeface="Calibri" panose="020F0502020204030204" pitchFamily="34" charset="0"/>
              <a:cs typeface="Calibri" panose="020F0502020204030204" pitchFamily="34" charset="0"/>
            </a:endParaRP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1196342025"/>
              </p:ext>
            </p:extLst>
          </p:nvPr>
        </p:nvGraphicFramePr>
        <p:xfrm>
          <a:off x="3589360" y="832512"/>
          <a:ext cx="8065828" cy="5373933"/>
        </p:xfrm>
        <a:graphic>
          <a:graphicData uri="http://schemas.openxmlformats.org/drawingml/2006/table">
            <a:tbl>
              <a:tblPr/>
              <a:tblGrid>
                <a:gridCol w="2016457"/>
                <a:gridCol w="2016457"/>
                <a:gridCol w="2016457"/>
                <a:gridCol w="2016457"/>
              </a:tblGrid>
              <a:tr h="298329">
                <a:tc>
                  <a:txBody>
                    <a:bodyPr/>
                    <a:lstStyle/>
                    <a:p>
                      <a:pPr algn="ctr"/>
                      <a:r>
                        <a:rPr lang="pl-PL" sz="2000" b="1" dirty="0">
                          <a:latin typeface="Calibri" panose="020F0502020204030204" pitchFamily="34" charset="0"/>
                          <a:cs typeface="Calibri" panose="020F0502020204030204" pitchFamily="34" charset="0"/>
                        </a:rPr>
                        <a:t>Model</a:t>
                      </a:r>
                      <a:endParaRPr lang="pl-PL" sz="20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lang="pl-PL" sz="2000" b="1" dirty="0" err="1">
                          <a:latin typeface="Calibri" panose="020F0502020204030204" pitchFamily="34" charset="0"/>
                          <a:cs typeface="Calibri" panose="020F0502020204030204" pitchFamily="34" charset="0"/>
                        </a:rPr>
                        <a:t>Key</a:t>
                      </a:r>
                      <a:r>
                        <a:rPr lang="pl-PL" sz="2000" b="1" dirty="0">
                          <a:latin typeface="Calibri" panose="020F0502020204030204" pitchFamily="34" charset="0"/>
                          <a:cs typeface="Calibri" panose="020F0502020204030204" pitchFamily="34" charset="0"/>
                        </a:rPr>
                        <a:t> </a:t>
                      </a:r>
                      <a:r>
                        <a:rPr lang="pl-PL" sz="2000" b="1" dirty="0" err="1">
                          <a:latin typeface="Calibri" panose="020F0502020204030204" pitchFamily="34" charset="0"/>
                          <a:cs typeface="Calibri" panose="020F0502020204030204" pitchFamily="34" charset="0"/>
                        </a:rPr>
                        <a:t>Features</a:t>
                      </a:r>
                      <a:endParaRPr lang="pl-PL" sz="20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lang="pl-PL" sz="2000" b="1" dirty="0" err="1">
                          <a:latin typeface="Calibri" panose="020F0502020204030204" pitchFamily="34" charset="0"/>
                          <a:cs typeface="Calibri" panose="020F0502020204030204" pitchFamily="34" charset="0"/>
                        </a:rPr>
                        <a:t>Advantages</a:t>
                      </a:r>
                      <a:endParaRPr lang="pl-PL" sz="20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lang="pl-PL" sz="2000" b="1" dirty="0" err="1">
                          <a:latin typeface="Calibri" panose="020F0502020204030204" pitchFamily="34" charset="0"/>
                          <a:cs typeface="Calibri" panose="020F0502020204030204" pitchFamily="34" charset="0"/>
                        </a:rPr>
                        <a:t>Challenges</a:t>
                      </a:r>
                      <a:endParaRPr lang="pl-PL" sz="20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1193314">
                <a:tc>
                  <a:txBody>
                    <a:bodyPr/>
                    <a:lstStyle/>
                    <a:p>
                      <a:r>
                        <a:rPr lang="pl-PL" sz="1800" b="1" dirty="0" err="1">
                          <a:latin typeface="Calibri" panose="020F0502020204030204" pitchFamily="34" charset="0"/>
                          <a:cs typeface="Calibri" panose="020F0502020204030204" pitchFamily="34" charset="0"/>
                        </a:rPr>
                        <a:t>Centralized</a:t>
                      </a:r>
                      <a:endParaRPr lang="pl-PL" sz="18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1400" dirty="0">
                          <a:latin typeface="Calibri" panose="020F0502020204030204" pitchFamily="34" charset="0"/>
                          <a:cs typeface="Calibri" panose="020F0502020204030204" pitchFamily="34" charset="0"/>
                        </a:rPr>
                        <a:t>National government sets strategy, funding, regulations</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pl-PL" sz="1400" dirty="0" err="1">
                          <a:latin typeface="Calibri" panose="020F0502020204030204" pitchFamily="34" charset="0"/>
                          <a:cs typeface="Calibri" panose="020F0502020204030204" pitchFamily="34" charset="0"/>
                        </a:rPr>
                        <a:t>Clear</a:t>
                      </a:r>
                      <a:r>
                        <a:rPr lang="pl-PL" sz="1400" dirty="0">
                          <a:latin typeface="Calibri" panose="020F0502020204030204" pitchFamily="34" charset="0"/>
                          <a:cs typeface="Calibri" panose="020F0502020204030204" pitchFamily="34" charset="0"/>
                        </a:rPr>
                        <a:t> </a:t>
                      </a:r>
                      <a:r>
                        <a:rPr lang="pl-PL" sz="1400" dirty="0" err="1">
                          <a:latin typeface="Calibri" panose="020F0502020204030204" pitchFamily="34" charset="0"/>
                          <a:cs typeface="Calibri" panose="020F0502020204030204" pitchFamily="34" charset="0"/>
                        </a:rPr>
                        <a:t>direction</a:t>
                      </a:r>
                      <a:r>
                        <a:rPr lang="pl-PL" sz="1400" dirty="0">
                          <a:latin typeface="Calibri" panose="020F0502020204030204" pitchFamily="34" charset="0"/>
                          <a:cs typeface="Calibri" panose="020F0502020204030204" pitchFamily="34" charset="0"/>
                        </a:rPr>
                        <a:t>, </a:t>
                      </a:r>
                      <a:r>
                        <a:rPr lang="pl-PL" sz="1400" dirty="0" err="1">
                          <a:latin typeface="Calibri" panose="020F0502020204030204" pitchFamily="34" charset="0"/>
                          <a:cs typeface="Calibri" panose="020F0502020204030204" pitchFamily="34" charset="0"/>
                        </a:rPr>
                        <a:t>national</a:t>
                      </a:r>
                      <a:r>
                        <a:rPr lang="pl-PL" sz="1400" dirty="0">
                          <a:latin typeface="Calibri" panose="020F0502020204030204" pitchFamily="34" charset="0"/>
                          <a:cs typeface="Calibri" panose="020F0502020204030204" pitchFamily="34" charset="0"/>
                        </a:rPr>
                        <a:t> </a:t>
                      </a:r>
                      <a:r>
                        <a:rPr lang="pl-PL" sz="1400" dirty="0" err="1">
                          <a:latin typeface="Calibri" panose="020F0502020204030204" pitchFamily="34" charset="0"/>
                          <a:cs typeface="Calibri" panose="020F0502020204030204" pitchFamily="34" charset="0"/>
                        </a:rPr>
                        <a:t>consistency</a:t>
                      </a:r>
                      <a:r>
                        <a:rPr lang="pl-PL" sz="1400" dirty="0">
                          <a:latin typeface="Calibri" panose="020F0502020204030204" pitchFamily="34" charset="0"/>
                          <a:cs typeface="Calibri" panose="020F0502020204030204" pitchFamily="34" charset="0"/>
                        </a:rPr>
                        <a:t>, </a:t>
                      </a:r>
                      <a:r>
                        <a:rPr lang="pl-PL" sz="1400" dirty="0" err="1">
                          <a:latin typeface="Calibri" panose="020F0502020204030204" pitchFamily="34" charset="0"/>
                          <a:cs typeface="Calibri" panose="020F0502020204030204" pitchFamily="34" charset="0"/>
                        </a:rPr>
                        <a:t>large-scale</a:t>
                      </a:r>
                      <a:r>
                        <a:rPr lang="pl-PL" sz="1400" dirty="0">
                          <a:latin typeface="Calibri" panose="020F0502020204030204" pitchFamily="34" charset="0"/>
                          <a:cs typeface="Calibri" panose="020F0502020204030204" pitchFamily="34" charset="0"/>
                        </a:rPr>
                        <a:t> </a:t>
                      </a:r>
                      <a:r>
                        <a:rPr lang="pl-PL" sz="1400" dirty="0" err="1">
                          <a:latin typeface="Calibri" panose="020F0502020204030204" pitchFamily="34" charset="0"/>
                          <a:cs typeface="Calibri" panose="020F0502020204030204" pitchFamily="34" charset="0"/>
                        </a:rPr>
                        <a:t>impact</a:t>
                      </a:r>
                      <a:endParaRPr lang="pl-PL" sz="14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Calibri" panose="020F0502020204030204" pitchFamily="34" charset="0"/>
                          <a:cs typeface="Calibri" panose="020F0502020204030204" pitchFamily="34" charset="0"/>
                        </a:rPr>
                        <a:t>Limited local flexibility, risk of bureaucracy</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93314">
                <a:tc>
                  <a:txBody>
                    <a:bodyPr/>
                    <a:lstStyle/>
                    <a:p>
                      <a:r>
                        <a:rPr lang="pl-PL" sz="1800" b="1" dirty="0" err="1">
                          <a:latin typeface="Calibri" panose="020F0502020204030204" pitchFamily="34" charset="0"/>
                          <a:cs typeface="Calibri" panose="020F0502020204030204" pitchFamily="34" charset="0"/>
                        </a:rPr>
                        <a:t>Decentralized</a:t>
                      </a:r>
                      <a:endParaRPr lang="pl-PL" sz="18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1400">
                          <a:latin typeface="Calibri" panose="020F0502020204030204" pitchFamily="34" charset="0"/>
                          <a:cs typeface="Calibri" panose="020F0502020204030204" pitchFamily="34" charset="0"/>
                        </a:rPr>
                        <a:t>Local/city authorities have autonomy over mobility policies</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latin typeface="Calibri" panose="020F0502020204030204" pitchFamily="34" charset="0"/>
                          <a:cs typeface="Calibri" panose="020F0502020204030204" pitchFamily="34" charset="0"/>
                        </a:rPr>
                        <a:t>Tailored solutions to local needs, faster implementation</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Calibri" panose="020F0502020204030204" pitchFamily="34" charset="0"/>
                          <a:cs typeface="Calibri" panose="020F0502020204030204" pitchFamily="34" charset="0"/>
                        </a:rPr>
                        <a:t>Risk of fragmentation, unequal resources across cities</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93314">
                <a:tc>
                  <a:txBody>
                    <a:bodyPr/>
                    <a:lstStyle/>
                    <a:p>
                      <a:r>
                        <a:rPr lang="pl-PL" sz="1800" b="1" dirty="0">
                          <a:latin typeface="Calibri" panose="020F0502020204030204" pitchFamily="34" charset="0"/>
                          <a:cs typeface="Calibri" panose="020F0502020204030204" pitchFamily="34" charset="0"/>
                        </a:rPr>
                        <a:t>Multi-</a:t>
                      </a:r>
                      <a:r>
                        <a:rPr lang="pl-PL" sz="1800" b="1" dirty="0" err="1">
                          <a:latin typeface="Calibri" panose="020F0502020204030204" pitchFamily="34" charset="0"/>
                          <a:cs typeface="Calibri" panose="020F0502020204030204" pitchFamily="34" charset="0"/>
                        </a:rPr>
                        <a:t>level</a:t>
                      </a:r>
                      <a:r>
                        <a:rPr lang="pl-PL" sz="1800" b="1" dirty="0">
                          <a:latin typeface="Calibri" panose="020F0502020204030204" pitchFamily="34" charset="0"/>
                          <a:cs typeface="Calibri" panose="020F0502020204030204" pitchFamily="34" charset="0"/>
                        </a:rPr>
                        <a:t> </a:t>
                      </a:r>
                      <a:r>
                        <a:rPr lang="pl-PL" sz="1800" b="1" dirty="0" err="1">
                          <a:latin typeface="Calibri" panose="020F0502020204030204" pitchFamily="34" charset="0"/>
                          <a:cs typeface="Calibri" panose="020F0502020204030204" pitchFamily="34" charset="0"/>
                        </a:rPr>
                        <a:t>Governance</a:t>
                      </a:r>
                      <a:endParaRPr lang="pl-PL" sz="18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1400" dirty="0">
                          <a:latin typeface="Calibri" panose="020F0502020204030204" pitchFamily="34" charset="0"/>
                          <a:cs typeface="Calibri" panose="020F0502020204030204" pitchFamily="34" charset="0"/>
                        </a:rPr>
                        <a:t>Cooperation between national, regional, and local levels</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latin typeface="Calibri" panose="020F0502020204030204" pitchFamily="34" charset="0"/>
                          <a:cs typeface="Calibri" panose="020F0502020204030204" pitchFamily="34" charset="0"/>
                        </a:rPr>
                        <a:t>Balance between national goals and local priorities</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Calibri" panose="020F0502020204030204" pitchFamily="34" charset="0"/>
                          <a:cs typeface="Calibri" panose="020F0502020204030204" pitchFamily="34" charset="0"/>
                        </a:rPr>
                        <a:t>Requires strong coordination and communication</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17061">
                <a:tc>
                  <a:txBody>
                    <a:bodyPr/>
                    <a:lstStyle/>
                    <a:p>
                      <a:r>
                        <a:rPr lang="pl-PL" sz="1800" b="1" dirty="0">
                          <a:latin typeface="Calibri" panose="020F0502020204030204" pitchFamily="34" charset="0"/>
                          <a:cs typeface="Calibri" panose="020F0502020204030204" pitchFamily="34" charset="0"/>
                        </a:rPr>
                        <a:t>Public-</a:t>
                      </a:r>
                      <a:r>
                        <a:rPr lang="pl-PL" sz="1800" b="1" dirty="0" err="1">
                          <a:latin typeface="Calibri" panose="020F0502020204030204" pitchFamily="34" charset="0"/>
                          <a:cs typeface="Calibri" panose="020F0502020204030204" pitchFamily="34" charset="0"/>
                        </a:rPr>
                        <a:t>Private</a:t>
                      </a:r>
                      <a:r>
                        <a:rPr lang="pl-PL" sz="1800" b="1" dirty="0">
                          <a:latin typeface="Calibri" panose="020F0502020204030204" pitchFamily="34" charset="0"/>
                          <a:cs typeface="Calibri" panose="020F0502020204030204" pitchFamily="34" charset="0"/>
                        </a:rPr>
                        <a:t> </a:t>
                      </a:r>
                      <a:r>
                        <a:rPr lang="pl-PL" sz="1800" b="1" dirty="0" err="1">
                          <a:latin typeface="Calibri" panose="020F0502020204030204" pitchFamily="34" charset="0"/>
                          <a:cs typeface="Calibri" panose="020F0502020204030204" pitchFamily="34" charset="0"/>
                        </a:rPr>
                        <a:t>Partnership</a:t>
                      </a:r>
                      <a:r>
                        <a:rPr lang="pl-PL" sz="1800" b="1" dirty="0">
                          <a:latin typeface="Calibri" panose="020F0502020204030204" pitchFamily="34" charset="0"/>
                          <a:cs typeface="Calibri" panose="020F0502020204030204" pitchFamily="34" charset="0"/>
                        </a:rPr>
                        <a:t> (PPP)</a:t>
                      </a:r>
                      <a:endParaRPr lang="pl-PL" sz="1800" dirty="0">
                        <a:latin typeface="Calibri" panose="020F0502020204030204" pitchFamily="34" charset="0"/>
                        <a:cs typeface="Calibri" panose="020F0502020204030204" pitchFamily="34" charset="0"/>
                      </a:endParaRP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1400" dirty="0">
                          <a:latin typeface="Calibri" panose="020F0502020204030204" pitchFamily="34" charset="0"/>
                          <a:cs typeface="Calibri" panose="020F0502020204030204" pitchFamily="34" charset="0"/>
                        </a:rPr>
                        <a:t>Joint projects between government and private sector to deliver smart mobility</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latin typeface="Calibri" panose="020F0502020204030204" pitchFamily="34" charset="0"/>
                          <a:cs typeface="Calibri" panose="020F0502020204030204" pitchFamily="34" charset="0"/>
                        </a:rPr>
                        <a:t>Access to funding, innovation, efficiency</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Calibri" panose="020F0502020204030204" pitchFamily="34" charset="0"/>
                          <a:cs typeface="Calibri" panose="020F0502020204030204" pitchFamily="34" charset="0"/>
                        </a:rPr>
                        <a:t>Risk of profit-driven solutions, need for transparency</a:t>
                      </a:r>
                    </a:p>
                  </a:txBody>
                  <a:tcPr marL="72131" marR="72131" marT="36065" marB="3606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235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869268" y="864108"/>
            <a:ext cx="7829246" cy="5120640"/>
          </a:xfrm>
        </p:spPr>
        <p:txBody>
          <a:bodyPr>
            <a:normAutofit/>
          </a:bodyPr>
          <a:lstStyle/>
          <a:p>
            <a:r>
              <a:rPr lang="en-US" sz="2800" dirty="0">
                <a:latin typeface="Calibri" panose="020F0502020204030204" pitchFamily="34" charset="0"/>
                <a:cs typeface="Calibri" panose="020F0502020204030204" pitchFamily="34" charset="0"/>
              </a:rPr>
              <a:t>Smart mobility is not only about technology and governance, but also about how projects are financed and sustained</a:t>
            </a:r>
            <a:r>
              <a:rPr lang="en-US" sz="2800" dirty="0" smtClean="0">
                <a:latin typeface="Calibri" panose="020F0502020204030204" pitchFamily="34" charset="0"/>
                <a:cs typeface="Calibri" panose="020F0502020204030204" pitchFamily="34" charset="0"/>
              </a:rPr>
              <a:t>.</a:t>
            </a:r>
            <a:endParaRPr lang="pl-PL" sz="2800" dirty="0" smtClean="0">
              <a:latin typeface="Calibri" panose="020F0502020204030204" pitchFamily="34" charset="0"/>
              <a:cs typeface="Calibri" panose="020F0502020204030204" pitchFamily="34" charset="0"/>
            </a:endParaRPr>
          </a:p>
          <a:p>
            <a:r>
              <a:rPr lang="pl-PL" sz="2800" dirty="0">
                <a:latin typeface="Calibri" panose="020F0502020204030204" pitchFamily="34" charset="0"/>
                <a:cs typeface="Calibri" panose="020F0502020204030204" pitchFamily="34" charset="0"/>
              </a:rPr>
              <a:t>F</a:t>
            </a:r>
            <a:r>
              <a:rPr lang="en-US" sz="2800" dirty="0" err="1" smtClean="0">
                <a:latin typeface="Calibri" panose="020F0502020204030204" pitchFamily="34" charset="0"/>
                <a:cs typeface="Calibri" panose="020F0502020204030204" pitchFamily="34" charset="0"/>
              </a:rPr>
              <a:t>inancing</a:t>
            </a:r>
            <a:r>
              <a:rPr lang="en-US" sz="2800" dirty="0" smtClean="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and business models are not only about raising money but also about shaping behavior and steering cities toward sustainable mobility goals</a:t>
            </a:r>
            <a:endParaRPr lang="pl-PL" sz="2800" dirty="0">
              <a:latin typeface="Calibri" panose="020F0502020204030204" pitchFamily="34" charset="0"/>
              <a:cs typeface="Calibri" panose="020F0502020204030204" pitchFamily="34" charset="0"/>
            </a:endParaRPr>
          </a:p>
        </p:txBody>
      </p:sp>
      <p:sp>
        <p:nvSpPr>
          <p:cNvPr id="4" name="Tytuł 1"/>
          <p:cNvSpPr>
            <a:spLocks noGrp="1"/>
          </p:cNvSpPr>
          <p:nvPr>
            <p:ph type="title"/>
          </p:nvPr>
        </p:nvSpPr>
        <p:spPr/>
        <p:txBody>
          <a:bodyPr/>
          <a:lstStyle/>
          <a:p>
            <a:r>
              <a:rPr lang="pl-PL" dirty="0" err="1">
                <a:latin typeface="Calibri" panose="020F0502020204030204" pitchFamily="34" charset="0"/>
                <a:cs typeface="Calibri" panose="020F0502020204030204" pitchFamily="34" charset="0"/>
              </a:rPr>
              <a:t>Financing</a:t>
            </a:r>
            <a:r>
              <a:rPr lang="pl-PL" dirty="0">
                <a:latin typeface="Calibri" panose="020F0502020204030204" pitchFamily="34" charset="0"/>
                <a:cs typeface="Calibri" panose="020F0502020204030204" pitchFamily="34" charset="0"/>
              </a:rPr>
              <a:t> </a:t>
            </a:r>
            <a:r>
              <a:rPr lang="pl-PL" dirty="0" smtClean="0">
                <a:latin typeface="Calibri" panose="020F0502020204030204" pitchFamily="34" charset="0"/>
                <a:cs typeface="Calibri" panose="020F0502020204030204" pitchFamily="34" charset="0"/>
              </a:rPr>
              <a:t/>
            </a:r>
            <a:br>
              <a:rPr lang="pl-PL" dirty="0" smtClean="0">
                <a:latin typeface="Calibri" panose="020F0502020204030204" pitchFamily="34" charset="0"/>
                <a:cs typeface="Calibri" panose="020F0502020204030204" pitchFamily="34" charset="0"/>
              </a:rPr>
            </a:br>
            <a:r>
              <a:rPr lang="pl-PL" dirty="0" smtClean="0">
                <a:latin typeface="Calibri" panose="020F0502020204030204" pitchFamily="34" charset="0"/>
                <a:cs typeface="Calibri" panose="020F0502020204030204" pitchFamily="34" charset="0"/>
              </a:rPr>
              <a:t>and </a:t>
            </a:r>
            <a:r>
              <a:rPr lang="pl-PL" dirty="0">
                <a:latin typeface="Calibri" panose="020F0502020204030204" pitchFamily="34" charset="0"/>
                <a:cs typeface="Calibri" panose="020F0502020204030204" pitchFamily="34" charset="0"/>
              </a:rPr>
              <a:t>Business </a:t>
            </a:r>
            <a:r>
              <a:rPr lang="pl-PL" dirty="0" err="1">
                <a:latin typeface="Calibri" panose="020F0502020204030204" pitchFamily="34" charset="0"/>
                <a:cs typeface="Calibri" panose="020F0502020204030204" pitchFamily="34" charset="0"/>
              </a:rPr>
              <a:t>Models</a:t>
            </a:r>
            <a:endParaRPr lang="pl-P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29437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81947" y="1458306"/>
            <a:ext cx="2947482" cy="4086152"/>
          </a:xfrm>
        </p:spPr>
        <p:txBody>
          <a:bodyPr/>
          <a:lstStyle/>
          <a:p>
            <a:r>
              <a:rPr lang="pl-PL" dirty="0" err="1">
                <a:latin typeface="Calibri" panose="020F0502020204030204" pitchFamily="34" charset="0"/>
                <a:cs typeface="Calibri" panose="020F0502020204030204" pitchFamily="34" charset="0"/>
              </a:rPr>
              <a:t>Financing</a:t>
            </a:r>
            <a:r>
              <a:rPr lang="pl-PL" dirty="0">
                <a:latin typeface="Calibri" panose="020F0502020204030204" pitchFamily="34" charset="0"/>
                <a:cs typeface="Calibri" panose="020F0502020204030204" pitchFamily="34" charset="0"/>
              </a:rPr>
              <a:t> </a:t>
            </a:r>
            <a:r>
              <a:rPr lang="pl-PL" dirty="0" smtClean="0">
                <a:latin typeface="Calibri" panose="020F0502020204030204" pitchFamily="34" charset="0"/>
                <a:cs typeface="Calibri" panose="020F0502020204030204" pitchFamily="34" charset="0"/>
              </a:rPr>
              <a:t/>
            </a:r>
            <a:br>
              <a:rPr lang="pl-PL" dirty="0" smtClean="0">
                <a:latin typeface="Calibri" panose="020F0502020204030204" pitchFamily="34" charset="0"/>
                <a:cs typeface="Calibri" panose="020F0502020204030204" pitchFamily="34" charset="0"/>
              </a:rPr>
            </a:br>
            <a:r>
              <a:rPr lang="pl-PL" dirty="0" smtClean="0">
                <a:latin typeface="Calibri" panose="020F0502020204030204" pitchFamily="34" charset="0"/>
                <a:cs typeface="Calibri" panose="020F0502020204030204" pitchFamily="34" charset="0"/>
              </a:rPr>
              <a:t>and </a:t>
            </a:r>
            <a:r>
              <a:rPr lang="pl-PL" dirty="0">
                <a:latin typeface="Calibri" panose="020F0502020204030204" pitchFamily="34" charset="0"/>
                <a:cs typeface="Calibri" panose="020F0502020204030204" pitchFamily="34" charset="0"/>
              </a:rPr>
              <a:t>Business </a:t>
            </a:r>
            <a:r>
              <a:rPr lang="pl-PL" dirty="0" err="1" smtClean="0">
                <a:latin typeface="Calibri" panose="020F0502020204030204" pitchFamily="34" charset="0"/>
                <a:cs typeface="Calibri" panose="020F0502020204030204" pitchFamily="34" charset="0"/>
              </a:rPr>
              <a:t>Models</a:t>
            </a:r>
            <a:r>
              <a:rPr lang="pl-PL" dirty="0" smtClean="0">
                <a:latin typeface="Calibri" panose="020F0502020204030204" pitchFamily="34" charset="0"/>
                <a:cs typeface="Calibri" panose="020F0502020204030204" pitchFamily="34" charset="0"/>
              </a:rPr>
              <a:t> - </a:t>
            </a:r>
            <a:r>
              <a:rPr lang="en-US" b="1" dirty="0">
                <a:latin typeface="Calibri" panose="020F0502020204030204" pitchFamily="34" charset="0"/>
                <a:cs typeface="Calibri" panose="020F0502020204030204" pitchFamily="34" charset="0"/>
              </a:rPr>
              <a:t>Sources of Financing</a:t>
            </a:r>
            <a:r>
              <a:rPr lang="en-US" dirty="0">
                <a:latin typeface="Calibri" panose="020F0502020204030204" pitchFamily="34" charset="0"/>
                <a:cs typeface="Calibri" panose="020F0502020204030204" pitchFamily="34" charset="0"/>
              </a:rPr>
              <a:t/>
            </a:r>
            <a:br>
              <a:rPr lang="en-US" dirty="0">
                <a:latin typeface="Calibri" panose="020F0502020204030204" pitchFamily="34" charset="0"/>
                <a:cs typeface="Calibri" panose="020F0502020204030204" pitchFamily="34" charset="0"/>
              </a:rPr>
            </a:br>
            <a:endParaRPr lang="pl-PL" dirty="0"/>
          </a:p>
        </p:txBody>
      </p:sp>
      <p:sp>
        <p:nvSpPr>
          <p:cNvPr id="3" name="Symbol zastępczy zawartości 2"/>
          <p:cNvSpPr>
            <a:spLocks noGrp="1"/>
          </p:cNvSpPr>
          <p:nvPr>
            <p:ph idx="1"/>
          </p:nvPr>
        </p:nvSpPr>
        <p:spPr>
          <a:xfrm>
            <a:off x="3582664" y="864108"/>
            <a:ext cx="8072523" cy="5120640"/>
          </a:xfrm>
        </p:spPr>
        <p:txBody>
          <a:bodyPr/>
          <a:lstStyle/>
          <a:p>
            <a:r>
              <a:rPr lang="en-US" sz="2800" b="1" dirty="0" smtClean="0">
                <a:latin typeface="Calibri" panose="020F0502020204030204" pitchFamily="34" charset="0"/>
                <a:cs typeface="Calibri" panose="020F0502020204030204" pitchFamily="34" charset="0"/>
              </a:rPr>
              <a:t>Public </a:t>
            </a:r>
            <a:r>
              <a:rPr lang="en-US" sz="2800" b="1" dirty="0">
                <a:latin typeface="Calibri" panose="020F0502020204030204" pitchFamily="34" charset="0"/>
                <a:cs typeface="Calibri" panose="020F0502020204030204" pitchFamily="34" charset="0"/>
              </a:rPr>
              <a:t>funding</a:t>
            </a:r>
            <a:r>
              <a:rPr lang="en-US" sz="2800" dirty="0">
                <a:latin typeface="Calibri" panose="020F0502020204030204" pitchFamily="34" charset="0"/>
                <a:cs typeface="Calibri" panose="020F0502020204030204" pitchFamily="34" charset="0"/>
              </a:rPr>
              <a:t> – national budgets, municipal funds, international grants (e.g., World Bank, Asian Development Bank).</a:t>
            </a:r>
          </a:p>
          <a:p>
            <a:r>
              <a:rPr lang="en-US" sz="2800" b="1" dirty="0">
                <a:latin typeface="Calibri" panose="020F0502020204030204" pitchFamily="34" charset="0"/>
                <a:cs typeface="Calibri" panose="020F0502020204030204" pitchFamily="34" charset="0"/>
              </a:rPr>
              <a:t>Public-Private Partnerships (PPPs)</a:t>
            </a:r>
            <a:r>
              <a:rPr lang="en-US" sz="2800" dirty="0">
                <a:latin typeface="Calibri" panose="020F0502020204030204" pitchFamily="34" charset="0"/>
                <a:cs typeface="Calibri" panose="020F0502020204030204" pitchFamily="34" charset="0"/>
              </a:rPr>
              <a:t> – joint investment in infrastructure and services.</a:t>
            </a:r>
          </a:p>
          <a:p>
            <a:r>
              <a:rPr lang="en-US" sz="2800" b="1" dirty="0">
                <a:latin typeface="Calibri" panose="020F0502020204030204" pitchFamily="34" charset="0"/>
                <a:cs typeface="Calibri" panose="020F0502020204030204" pitchFamily="34" charset="0"/>
              </a:rPr>
              <a:t>Impact investing &amp; green finance</a:t>
            </a:r>
            <a:r>
              <a:rPr lang="en-US" sz="2800" dirty="0">
                <a:latin typeface="Calibri" panose="020F0502020204030204" pitchFamily="34" charset="0"/>
                <a:cs typeface="Calibri" panose="020F0502020204030204" pitchFamily="34" charset="0"/>
              </a:rPr>
              <a:t> – private capital directed at projects with social and environmental benefits.</a:t>
            </a:r>
          </a:p>
          <a:p>
            <a:endParaRPr lang="pl-PL" dirty="0"/>
          </a:p>
        </p:txBody>
      </p:sp>
    </p:spTree>
    <p:extLst>
      <p:ext uri="{BB962C8B-B14F-4D97-AF65-F5344CB8AC3E}">
        <p14:creationId xmlns:p14="http://schemas.microsoft.com/office/powerpoint/2010/main" val="3288106617"/>
      </p:ext>
    </p:extLst>
  </p:cSld>
  <p:clrMapOvr>
    <a:masterClrMapping/>
  </p:clrMapOvr>
  <p:timing>
    <p:tnLst>
      <p:par>
        <p:cTn id="1" dur="indefinite" restart="never" nodeType="tmRoot"/>
      </p:par>
    </p:tnLst>
  </p:timing>
</p:sld>
</file>

<file path=ppt/theme/theme1.xml><?xml version="1.0" encoding="utf-8"?>
<a:theme xmlns:a="http://schemas.openxmlformats.org/drawingml/2006/main" name="Ramka">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Ramka</Template>
  <TotalTime>5080</TotalTime>
  <Words>1582</Words>
  <Application>Microsoft Office PowerPoint</Application>
  <PresentationFormat>Panoramiczny</PresentationFormat>
  <Paragraphs>163</Paragraphs>
  <Slides>24</Slides>
  <Notes>22</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24</vt:i4>
      </vt:variant>
    </vt:vector>
  </HeadingPairs>
  <TitlesOfParts>
    <vt:vector size="28" baseType="lpstr">
      <vt:lpstr>Calibri</vt:lpstr>
      <vt:lpstr>Corbel</vt:lpstr>
      <vt:lpstr>Wingdings 2</vt:lpstr>
      <vt:lpstr>Ramka</vt:lpstr>
      <vt:lpstr>Policy, Governance for Smart Mobility</vt:lpstr>
      <vt:lpstr>What is Smart Mobility Governance?</vt:lpstr>
      <vt:lpstr>Why Governance Matters?</vt:lpstr>
      <vt:lpstr>Governance Models</vt:lpstr>
      <vt:lpstr>Governance Models </vt:lpstr>
      <vt:lpstr>Governance Models </vt:lpstr>
      <vt:lpstr>Governance Models – Comparison</vt:lpstr>
      <vt:lpstr>Financing  and Business Models</vt:lpstr>
      <vt:lpstr>Financing  and Business Models - Sources of Financing </vt:lpstr>
      <vt:lpstr>Financing and business models - Subsidies and Incentives</vt:lpstr>
      <vt:lpstr>Role of Tariffs, Taxes, and Road Pricing</vt:lpstr>
      <vt:lpstr>Subsidies and Incentives</vt:lpstr>
      <vt:lpstr>Traditional Approach to Transport Policy</vt:lpstr>
      <vt:lpstr>Policy Shift: The New Role of Transport Policy</vt:lpstr>
      <vt:lpstr>Smart Mobility Policy Context – Expanded Overview</vt:lpstr>
      <vt:lpstr>Prezentacja programu PowerPoint</vt:lpstr>
      <vt:lpstr>Prezentacja programu PowerPoint</vt:lpstr>
      <vt:lpstr>Smart Mobility Policy Context – Expanded Overview</vt:lpstr>
      <vt:lpstr>Smart Mobility Policy Context – Expanded Overview</vt:lpstr>
      <vt:lpstr>Prezentacja programu PowerPoint</vt:lpstr>
      <vt:lpstr>Prezentacja programu PowerPoint</vt:lpstr>
      <vt:lpstr>Prezentacja programu PowerPoint</vt:lpstr>
      <vt:lpstr>Prezentacja programu PowerPoint</vt:lpstr>
      <vt:lpstr>Student Assignment: Smart Mobility Policy Analysis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Governance for Smart Mobility</dc:title>
  <dc:creator>Staszak</dc:creator>
  <cp:lastModifiedBy>Staszak</cp:lastModifiedBy>
  <cp:revision>24</cp:revision>
  <dcterms:created xsi:type="dcterms:W3CDTF">2025-08-05T18:10:12Z</dcterms:created>
  <dcterms:modified xsi:type="dcterms:W3CDTF">2025-09-11T08:52:39Z</dcterms:modified>
</cp:coreProperties>
</file>