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6"/>
  </p:notesMasterIdLst>
  <p:sldIdLst>
    <p:sldId id="256" r:id="rId2"/>
    <p:sldId id="311" r:id="rId3"/>
    <p:sldId id="312" r:id="rId4"/>
    <p:sldId id="257" r:id="rId5"/>
    <p:sldId id="272" r:id="rId6"/>
    <p:sldId id="278" r:id="rId7"/>
    <p:sldId id="273" r:id="rId8"/>
    <p:sldId id="276" r:id="rId9"/>
    <p:sldId id="275" r:id="rId10"/>
    <p:sldId id="280" r:id="rId11"/>
    <p:sldId id="281" r:id="rId12"/>
    <p:sldId id="274" r:id="rId13"/>
    <p:sldId id="284" r:id="rId14"/>
    <p:sldId id="282" r:id="rId15"/>
    <p:sldId id="285" r:id="rId16"/>
    <p:sldId id="288" r:id="rId17"/>
    <p:sldId id="286" r:id="rId18"/>
    <p:sldId id="287" r:id="rId19"/>
    <p:sldId id="258" r:id="rId20"/>
    <p:sldId id="290" r:id="rId21"/>
    <p:sldId id="289" r:id="rId22"/>
    <p:sldId id="271" r:id="rId23"/>
    <p:sldId id="268" r:id="rId24"/>
    <p:sldId id="291" r:id="rId25"/>
    <p:sldId id="292" r:id="rId26"/>
    <p:sldId id="293" r:id="rId27"/>
    <p:sldId id="296" r:id="rId28"/>
    <p:sldId id="294" r:id="rId29"/>
    <p:sldId id="295" r:id="rId30"/>
    <p:sldId id="301" r:id="rId31"/>
    <p:sldId id="298" r:id="rId32"/>
    <p:sldId id="299" r:id="rId33"/>
    <p:sldId id="300" r:id="rId34"/>
    <p:sldId id="303" r:id="rId35"/>
    <p:sldId id="304" r:id="rId36"/>
    <p:sldId id="309" r:id="rId37"/>
    <p:sldId id="305" r:id="rId38"/>
    <p:sldId id="306" r:id="rId39"/>
    <p:sldId id="262" r:id="rId40"/>
    <p:sldId id="263" r:id="rId41"/>
    <p:sldId id="264" r:id="rId42"/>
    <p:sldId id="265" r:id="rId43"/>
    <p:sldId id="267" r:id="rId44"/>
    <p:sldId id="31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6230F-AF77-12F5-DE78-7B40BE783ECA}" v="16" dt="2025-09-11T19:34:03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333" autoAdjust="0"/>
  </p:normalViewPr>
  <p:slideViewPr>
    <p:cSldViewPr snapToGrid="0">
      <p:cViewPr varScale="1">
        <p:scale>
          <a:sx n="48" d="100"/>
          <a:sy n="48" d="100"/>
        </p:scale>
        <p:origin x="12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yna Staszak-Winkler" userId="S::juswinkl@pg.edu.pl::af039d35-fa04-49a6-a7c9-c012cd7b7ae9" providerId="AD" clId="Web-{1646230F-AF77-12F5-DE78-7B40BE783ECA}"/>
    <pc:docChg chg="modSld">
      <pc:chgData name="Justyna Staszak-Winkler" userId="S::juswinkl@pg.edu.pl::af039d35-fa04-49a6-a7c9-c012cd7b7ae9" providerId="AD" clId="Web-{1646230F-AF77-12F5-DE78-7B40BE783ECA}" dt="2025-09-11T19:34:00.569" v="14" actId="20577"/>
      <pc:docMkLst>
        <pc:docMk/>
      </pc:docMkLst>
      <pc:sldChg chg="modSp">
        <pc:chgData name="Justyna Staszak-Winkler" userId="S::juswinkl@pg.edu.pl::af039d35-fa04-49a6-a7c9-c012cd7b7ae9" providerId="AD" clId="Web-{1646230F-AF77-12F5-DE78-7B40BE783ECA}" dt="2025-09-11T19:34:00.569" v="14" actId="20577"/>
        <pc:sldMkLst>
          <pc:docMk/>
          <pc:sldMk cId="146338407" sldId="313"/>
        </pc:sldMkLst>
        <pc:spChg chg="mod">
          <ac:chgData name="Justyna Staszak-Winkler" userId="S::juswinkl@pg.edu.pl::af039d35-fa04-49a6-a7c9-c012cd7b7ae9" providerId="AD" clId="Web-{1646230F-AF77-12F5-DE78-7B40BE783ECA}" dt="2025-09-11T19:34:00.569" v="14" actId="20577"/>
          <ac:spMkLst>
            <pc:docMk/>
            <pc:sldMk cId="146338407" sldId="313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95D0D-528C-4AF5-AFD2-A6F28108AA6A}" type="datetimeFigureOut">
              <a:rPr lang="pl-PL" smtClean="0"/>
              <a:t>11.09.2025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A3A7F-7F17-46E7-9FB7-1BFCC02AD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93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763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79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519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3971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332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03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347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672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704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570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83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252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3024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462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896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618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696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999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726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702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121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618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164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1476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069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12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9117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0572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220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6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136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02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703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501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3A7F-7F17-46E7-9FB7-1BFCC02AD78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504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Best Practices in Smart Cities and Sustainable Mobility </a:t>
            </a:r>
            <a:endParaRPr lang="pl-PL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l-PL" dirty="0"/>
              <a:t>Justyna Staszak-Winkler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12192000" cy="176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Picture 2" descr="SQUARES – Sustainability and Quality Assurance for Academic Governance and Redesign Engineering Studies">
            <a:extLst>
              <a:ext uri="{FF2B5EF4-FFF2-40B4-BE49-F238E27FC236}">
                <a16:creationId xmlns:a16="http://schemas.microsoft.com/office/drawing/2014/main" id="{62AE5BEC-2F30-CD72-49FE-F863FD9A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" y="408985"/>
            <a:ext cx="1764831" cy="78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207F96E-4ED2-5BE3-9233-4BF373C4E320}"/>
              </a:ext>
            </a:extLst>
          </p:cNvPr>
          <p:cNvSpPr txBox="1"/>
          <p:nvPr/>
        </p:nvSpPr>
        <p:spPr>
          <a:xfrm>
            <a:off x="2150623" y="408985"/>
            <a:ext cx="547999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and Quality Assurance for Academic Governance and Redesign Engineering Studies</a:t>
            </a:r>
          </a:p>
        </p:txBody>
      </p:sp>
      <p:pic>
        <p:nvPicPr>
          <p:cNvPr id="7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599" y="6207125"/>
            <a:ext cx="23526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7661" y="6264275"/>
            <a:ext cx="2924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3898" y="6264276"/>
            <a:ext cx="1227411" cy="4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/>
          <p:cNvSpPr/>
          <p:nvPr/>
        </p:nvSpPr>
        <p:spPr>
          <a:xfrm>
            <a:off x="9267825" y="1763486"/>
            <a:ext cx="2924175" cy="4278084"/>
          </a:xfrm>
          <a:prstGeom prst="rect">
            <a:avLst/>
          </a:prstGeom>
          <a:solidFill>
            <a:srgbClr val="AD0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9527380" y="3362786"/>
            <a:ext cx="2405063" cy="646331"/>
          </a:xfrm>
          <a:prstGeom prst="rect">
            <a:avLst/>
          </a:prstGeom>
          <a:solidFill>
            <a:srgbClr val="AD0F5E"/>
          </a:solidFill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</a:t>
            </a:r>
          </a:p>
        </p:txBody>
      </p:sp>
    </p:spTree>
    <p:extLst>
      <p:ext uri="{BB962C8B-B14F-4D97-AF65-F5344CB8AC3E}">
        <p14:creationId xmlns:p14="http://schemas.microsoft.com/office/powerpoint/2010/main" val="207320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Elements of the Travel Smart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657232" y="864108"/>
            <a:ext cx="7925168" cy="512064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Travel Smart Rewards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Commuters earn credits for traveling outside of the most congested peak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periods.Credits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can be converted into cash or rewards.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Travel Smart Network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Partnership with employers to adopt flexible work arrangements (e.g., flexible hours, telecommuting).Companies can receive support and consultancy on how to spread commuting demand among employees.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9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7719" y="864108"/>
            <a:ext cx="7766141" cy="512064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Travel Smart Journeys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Pilot projects offering free or discounted rides for commuters who travel before the morning peak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(f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MRT rides for early commuters to certain city stations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ravel Smart Consultancy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LTA works with organizations to analyze travel patterns, suggest staggered hours, shuttle services, or teleworking options.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Elements of the Travel Smart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05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0728" y="864108"/>
            <a:ext cx="8044437" cy="512064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Smart Digital Junctions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are being trialed to reduce waiting times using AI, edge processing, LiDAR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Light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Ranging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and V2X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vehicle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-to-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connectivity.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system consists of three main components: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Management Platform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a central control system that monitors and coordinates multiple junctions.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Adaptive Control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uses AI and real-time edge processing to dynamically adjust signal timings based on actual traffic and pedestrian flow.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Traffic Controller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the on-site unit that manages the signals at individual junctions, communicating with the central system.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Pillars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Smart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System -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Transport Systems (ITS)</a:t>
            </a:r>
          </a:p>
        </p:txBody>
      </p:sp>
    </p:spTree>
    <p:extLst>
      <p:ext uri="{BB962C8B-B14F-4D97-AF65-F5344CB8AC3E}">
        <p14:creationId xmlns:p14="http://schemas.microsoft.com/office/powerpoint/2010/main" val="359315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96459" y="4756111"/>
            <a:ext cx="8041191" cy="2101889"/>
          </a:xfrm>
        </p:spPr>
        <p:txBody>
          <a:bodyPr>
            <a:normAutofit/>
          </a:bodyPr>
          <a:lstStyle/>
          <a:p>
            <a:r>
              <a:rPr lang="pl-PL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the elderly and persons with disabilities more time to cross the roads, over 1,000 pedestrian crossings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islandwide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been fitted with Green Man Plus (GM+), allowing the elderly and persons with disabilities to extend the green man time by tapping their concession cards on the GM+ reader. LTA plans to expand GM+ to another 1,500 pedestrian crossings by 2027.</a:t>
            </a:r>
            <a:r>
              <a:rPr lang="pl-PL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pl-PL" sz="1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https://www.mot.gov.sg/what-we-do/motoring-road-network-and-infrastructure/inclusive-transport-infrastructure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6459" y="236825"/>
            <a:ext cx="7834683" cy="4613551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Key Pillars </a:t>
            </a: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od Integrated Smart Mobility System - Intelligent Transport Systems (ITS)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0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and how is it being trialed in Singapore?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49999" y="864108"/>
            <a:ext cx="7938418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Pilots have been launched at roads such as Corporation Road and Boon Lay Way, in collaboration with the Land Transport Authority (LTA).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technology can reduce waiting times by up to 20% by analyzing real-time conditions rather than relying on fixed signal cycles.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It detects vehicles, cyclists, and pedestrians using video analytics and LiDAR sensors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(ex. p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edestrian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crossings can be activated without pressing a button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reen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signals can be extended if a pedestrian is still crossing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258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Seamless, Contactless Payments &amp; Centralized Mobility Management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18712" y="977212"/>
            <a:ext cx="7792644" cy="197185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EZ-Link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card enables smooth fare payment across MRT, LRT, buses, and even ERP and parking systems.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12" y="2949069"/>
            <a:ext cx="7990192" cy="254884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604276" y="6159600"/>
            <a:ext cx="21547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/>
              <a:t>https://en.wikipedia.org/wiki/EZ-Link</a:t>
            </a:r>
          </a:p>
        </p:txBody>
      </p:sp>
    </p:spTree>
    <p:extLst>
      <p:ext uri="{BB962C8B-B14F-4D97-AF65-F5344CB8AC3E}">
        <p14:creationId xmlns:p14="http://schemas.microsoft.com/office/powerpoint/2010/main" val="345378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8738" y="985837"/>
            <a:ext cx="7315200" cy="487680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Seamless, Contactless Payments &amp; Centralized Mobility Management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81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Benefits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Functionalities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805897" cy="512064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Seamless Travel: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Commuters do not need cash or separate tickets for different transport modes.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Automatic fare deduction enables faster boarding and alighting, reducing congestion at fare gates.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Centralized Fleet and Mobility Management: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Payment systems are integrated with public transport management platforms, allowing operators to monitor vehicle movements in real time.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Data on passenger volumes, route usage, and delays helps optimize schedules and service frequency.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49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805897" cy="512064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 with Smart Traffic Management: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ERP linked with EZ-Link/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SimplyGo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enables dynamic road pricing, discouraging peak-hour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congestion.T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he system allows quick responses to traffic incidents, including rerouting buses or adjusting service levels.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 for Mobility Innovation: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Centralized data supports mobile apps for journey planning, live bus tracking, and new transport models such as car-sharing and ride-sharing.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system encourages sustainable mobility by promoting public transport over private car use.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Benefits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Functionalities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3371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414" y="1176845"/>
            <a:ext cx="2947482" cy="4601183"/>
          </a:xfrm>
        </p:spPr>
        <p:txBody>
          <a:bodyPr>
            <a:normAutofit/>
          </a:bodyPr>
          <a:lstStyle/>
          <a:p>
            <a:r>
              <a:rPr lang="pl-PL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Singapore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 Smart </a:t>
            </a:r>
            <a:r>
              <a:rPr lang="pl-PL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Ecosystem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Electronic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 Road </a:t>
            </a:r>
            <a:r>
              <a:rPr lang="pl-PL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Pricing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 (ERP)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10241" y="1020417"/>
            <a:ext cx="7951672" cy="5685182"/>
          </a:xfrm>
        </p:spPr>
        <p:txBody>
          <a:bodyPr>
            <a:normAutofit fontScale="92500" lnSpcReduction="10000"/>
          </a:bodyPr>
          <a:lstStyle/>
          <a:p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Electronic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Road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Pricing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(ERP)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Singapore's primary method for managing road congestion. </a:t>
            </a:r>
            <a:endParaRPr lang="pl-P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Introduced in 1998 by the Land Transport Authority (LTA), ERP replaced the earlier Area Licensing Scheme (ALS) and Road Pricing Scheme (RPS).</a:t>
            </a:r>
            <a:endParaRPr lang="pl-P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It employs electronic toll collection via gantries equipped with sensors and cameras to automatically deduct tolls from vehicles equipped with In-Vehicle Units (IUs)</a:t>
            </a:r>
            <a:endParaRPr lang="pl-P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Encourages off-peak travel, reduces traffic in city centers, and promotes public transport usage.</a:t>
            </a:r>
            <a:endParaRPr lang="pl-P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en-US" sz="2800" dirty="0"/>
              <a:t> 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3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0" y="728869"/>
            <a:ext cx="10408989" cy="425394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333461" y="6577012"/>
            <a:ext cx="68646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https://www.rolandberger.com/en/Insights/Publications/Smart-City-Strategy-Index-Vienna-and-London-leading-in-worldwide-ranking.html</a:t>
            </a:r>
          </a:p>
        </p:txBody>
      </p:sp>
    </p:spTree>
    <p:extLst>
      <p:ext uri="{BB962C8B-B14F-4D97-AF65-F5344CB8AC3E}">
        <p14:creationId xmlns:p14="http://schemas.microsoft.com/office/powerpoint/2010/main" val="1542613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96989" y="864108"/>
            <a:ext cx="7951672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ERP charges are applied during peak hours on expressways and arterial roads leading to the Central Business District (CBD). The system aims to maintain optimal traffic speeds—20–30 km/h on arterial roads and 45–65 km/h on expressways—by adjusting toll rates based on real-time traffic conditions 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ERP system is undergoing a significant upgrade to ERP 2.0, which is based on Global Navigation Satellite System (GNSS) technology. This transition eliminates the need for physical gantries, reducing infrastructure costs and visual clutter 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Singapore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Smart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Ecosystem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89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893" y="1097333"/>
            <a:ext cx="3192646" cy="4601183"/>
          </a:xfrm>
        </p:spPr>
        <p:txBody>
          <a:bodyPr>
            <a:normAutofit/>
          </a:bodyPr>
          <a:lstStyle/>
          <a:p>
            <a:r>
              <a:rPr lang="en-US" sz="2400" dirty="0"/>
              <a:t>Map of Singapore and its Electronic Road Pricing gantries for managing road congestion on roads leading to the Central Business District by the Land Transport Au-</a:t>
            </a:r>
            <a:br>
              <a:rPr lang="en-US" sz="2400" dirty="0"/>
            </a:br>
            <a:r>
              <a:rPr lang="en-US" sz="2400" dirty="0" err="1"/>
              <a:t>thority</a:t>
            </a:r>
            <a:r>
              <a:rPr lang="en-US" sz="2400" dirty="0"/>
              <a:t> (2018).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1028" y="927652"/>
            <a:ext cx="8105344" cy="516834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399746" y="6198849"/>
            <a:ext cx="87922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pl-PL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Chng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, M.P. White, Ch. Abraham, S. </a:t>
            </a:r>
            <a:r>
              <a:rPr lang="pl-PL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Skippon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To drive or not to drive? A qualitative comparison of car ownership and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transport experiences in London and Singapore</a:t>
            </a:r>
            <a:endParaRPr lang="pl-PL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7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963"/>
            <a:ext cx="6062870" cy="40419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611" y="1325216"/>
            <a:ext cx="6018412" cy="401540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9120817" y="5483951"/>
            <a:ext cx="29754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900" dirty="0"/>
              <a:t>https://www.autoapp.sg/how-does-erp-work-in-singapore/</a:t>
            </a:r>
          </a:p>
        </p:txBody>
      </p:sp>
    </p:spTree>
    <p:extLst>
      <p:ext uri="{BB962C8B-B14F-4D97-AF65-F5344CB8AC3E}">
        <p14:creationId xmlns:p14="http://schemas.microsoft.com/office/powerpoint/2010/main" val="32688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Mass </a:t>
            </a:r>
            <a:r>
              <a:rPr lang="pl-PL" dirty="0" err="1"/>
              <a:t>Rapid</a:t>
            </a:r>
            <a:r>
              <a:rPr lang="pl-PL" dirty="0"/>
              <a:t> Transit (MRT)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04224" y="864108"/>
            <a:ext cx="8110698" cy="512064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Mass Rapid Transit (MRT) system is Singapore’s primary rail-based public transport network. It forms the backbone of the country’s public transport system, integrated with buses and other modes of mobility.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Trains run every 2–5 minutes during peak hours.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Most lines are driverless and use advanced signaling systems.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Unified ticketing via EZ-Link or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SimplyGo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(contactless cards and mobile apps).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07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16" y="819037"/>
            <a:ext cx="7983144" cy="3143363"/>
          </a:xfrm>
        </p:spPr>
      </p:pic>
      <p:sp>
        <p:nvSpPr>
          <p:cNvPr id="5" name="Prostokąt 4"/>
          <p:cNvSpPr/>
          <p:nvPr/>
        </p:nvSpPr>
        <p:spPr>
          <a:xfrm>
            <a:off x="4002156" y="4449426"/>
            <a:ext cx="75932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Singapore’s Land Transport Master Plan (LTMP 2040) envisions that by 2040, 8 in 10 households will live within a 10-minute walk of a train station.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Mass </a:t>
            </a:r>
            <a:r>
              <a:rPr lang="pl-PL" dirty="0" err="1"/>
              <a:t>Rapid</a:t>
            </a:r>
            <a:r>
              <a:rPr lang="pl-PL" dirty="0"/>
              <a:t> Transit (MRT)</a:t>
            </a:r>
          </a:p>
        </p:txBody>
      </p:sp>
      <p:sp>
        <p:nvSpPr>
          <p:cNvPr id="7" name="Prostokąt 6"/>
          <p:cNvSpPr/>
          <p:nvPr/>
        </p:nvSpPr>
        <p:spPr>
          <a:xfrm>
            <a:off x="5023279" y="3962400"/>
            <a:ext cx="6983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https://en.wikipedia.org/wiki/Mass_Rapid_Transit_%28Singapore%29#/media/File:Jurong_East_MRT_station_230622.jpg</a:t>
            </a:r>
          </a:p>
        </p:txBody>
      </p:sp>
    </p:spTree>
    <p:extLst>
      <p:ext uri="{BB962C8B-B14F-4D97-AF65-F5344CB8AC3E}">
        <p14:creationId xmlns:p14="http://schemas.microsoft.com/office/powerpoint/2010/main" val="388002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Contactless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Purse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Application Standard (CEPAS)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14428" y="864108"/>
            <a:ext cx="4482650" cy="512063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is a national standard for contactless smart card payments in Singapore, developed by the Monetary Authority of Singapore (MAS).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allows different card issuers (e.g., EZ-Link, NETS) to operate under one common standard.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single card or app can be used for multiple services: public transport (MRT, LRT, buses), Electronic Road Pricing (ERP), parking, retail purchases, vending machines, etc.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payments are processed quickly with contactless technology.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96" y="864109"/>
            <a:ext cx="3542306" cy="52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81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MyTransport.SG as a new communication platform in</a:t>
            </a:r>
            <a:br>
              <a:rPr lang="en-US" sz="3200" dirty="0"/>
            </a:br>
            <a:r>
              <a:rPr lang="en-US" sz="3200" dirty="0"/>
              <a:t>implementing smart mobility in Singapore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64467" y="864108"/>
            <a:ext cx="8216715" cy="512064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MyTransport.SG is a web portal and mobile application created by Singapore’s Land Transport Authority (LTA).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combines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real-time data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bus arrival times, train disruptions, traffic conditions, and road works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pl-PL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journey planning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multimodal trip planning combining bus, MRT, cycling, and walking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pl-PL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including real-time car park availability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r>
              <a:rPr lang="pl-PL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crowding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-coded indicators show if a bus has available seats, only standing space, or is full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endParaRPr lang="pl-PL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EV </a:t>
            </a:r>
            <a:r>
              <a:rPr lang="pl-PL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charging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points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locations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charger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navigation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guidance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into a single platform.</a:t>
            </a:r>
            <a:endParaRPr lang="pl-PL" sz="2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51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8738" y="985837"/>
            <a:ext cx="7315200" cy="487680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Expressway Monitoring and Advisory System (EMAS)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20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Expressway Monitoring and Advisory System (EMAS)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11827" y="267760"/>
            <a:ext cx="8150086" cy="5120640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is an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intelligent traffic management system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developed by the Land Transport Authority (LTA) to keep the expressway network safe and efficient.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EMAS uses CCTV cameras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Closed-Circuit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Television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cameras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vehicle detectors, and road sensors to monitor traffic flow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 automatically detects accidents, stalled vehicles, or unusual congestion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Information is shared with motorists through electronic message signboards (VMS) placed along expressways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(t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hese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provide real-time updates on accidents, road works, lane closures, or travel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imes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Prostokąt 5"/>
          <p:cNvSpPr/>
          <p:nvPr/>
        </p:nvSpPr>
        <p:spPr>
          <a:xfrm>
            <a:off x="5035826" y="5725020"/>
            <a:ext cx="6626087" cy="923330"/>
          </a:xfrm>
          <a:prstGeom prst="rect">
            <a:avLst/>
          </a:prstGeom>
          <a:solidFill>
            <a:schemeClr val="accent2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EMAS is Singapore’s expressway “nerve system” — detecting incidents, informing drivers, and coordinating rapid response to keep traffic moving safely and smoothly.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9469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8" y="864108"/>
            <a:ext cx="7739636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Once an incident is detected, EMAS alerts LTA’s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Expressway Monitoring Centre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Singapore Civil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Defence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Force (SCDF)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Traffic Police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if necessary.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Works alongside Electronic Road Pricing (ERP) and other smart mobility solutions to improve overall expressway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efficienc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y (d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from EMAS supports traffic planning and congestion management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Expressway Monitoring and Advisory System (EMAS)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7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26" y="0"/>
            <a:ext cx="10734261" cy="649087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333461" y="6577012"/>
            <a:ext cx="68646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https://www.rolandberger.com/en/Insights/Publications/Smart-City-Strategy-Index-Vienna-and-London-leading-in-worldwide-ranking.html</a:t>
            </a:r>
          </a:p>
        </p:txBody>
      </p:sp>
    </p:spTree>
    <p:extLst>
      <p:ext uri="{BB962C8B-B14F-4D97-AF65-F5344CB8AC3E}">
        <p14:creationId xmlns:p14="http://schemas.microsoft.com/office/powerpoint/2010/main" val="1982390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85837"/>
            <a:ext cx="7315200" cy="487680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Transport for London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TfL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Oyster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Card and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Contactless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Payments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29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Transport for London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TfL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Oyster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Card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752889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smart card introduced in 2003 for paying fares on London’s public transport (buses, underground, trams, DLR, London Overground).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Prepaid card or pay-as-you-go balance.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Tap in at the start of a journey and tap out at the end (for tube/rail) to automatically calculate fare.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Daily and weekly fare capping prevents users from paying more than a set maximum.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77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Transport for London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TfL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b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Contactless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Payments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70485" y="241256"/>
            <a:ext cx="8004680" cy="419822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same system as Oyster but using contactless bank cards, debit/credit cards, or mobile wallets (Apple Pay, Google Pay).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Tap the card/device at the entry and exit points.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TfL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automatically charges the correct fare from the linked account.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Daily and weekly fare capping also applies, just like with Oyster.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018" y="3806686"/>
            <a:ext cx="4526860" cy="253877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7368209" y="6458635"/>
            <a:ext cx="44394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latin typeface="Calibri" panose="020F0502020204030204" pitchFamily="34" charset="0"/>
                <a:cs typeface="Calibri" panose="020F0502020204030204" pitchFamily="34" charset="0"/>
              </a:rPr>
              <a:t>https://www.techradar.com/news/tfl-journeys-dominated-by-contactless-payments</a:t>
            </a:r>
          </a:p>
        </p:txBody>
      </p:sp>
    </p:spTree>
    <p:extLst>
      <p:ext uri="{BB962C8B-B14F-4D97-AF65-F5344CB8AC3E}">
        <p14:creationId xmlns:p14="http://schemas.microsoft.com/office/powerpoint/2010/main" val="1834335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mpact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on Smart City Functionality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792645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Seamless travel: One integrated payment system across multiple transport modes.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Data collection: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TfL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can analyze travel patterns to optimize routes, schedules, and capacity.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Encourages public transport use: Easy, cashless payment reduces friction and speeds up boarding.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Supports sustainability: By making public transport more convenient, it helps reduce car usage and congestion.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97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Congestion</a:t>
            </a:r>
            <a:r>
              <a:rPr lang="pl-PL" dirty="0"/>
              <a:t> </a:t>
            </a:r>
            <a:r>
              <a:rPr lang="pl-PL" dirty="0" err="1"/>
              <a:t>Charge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38331" y="983378"/>
            <a:ext cx="8136835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daily fee for driving within Central London during peak hours.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Introduced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2003 by Transport for London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TfL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Vehicles entering the Congestion Charge Zone (CCZ) between 07:00–18:00 (Mon–Fri) must pay a fee (currently £15 per day).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Payment is automatic if vehicles are registered (via Auto Pay) or can be done online.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Purpose: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educe traffic congestion in the city center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, e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ncourage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use of public transport, walking, cycling, and shared mobility.</a:t>
            </a:r>
          </a:p>
          <a:p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90553" y="6104018"/>
            <a:ext cx="398391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Congestion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tackling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jams</a:t>
            </a:r>
          </a:p>
        </p:txBody>
      </p:sp>
    </p:spTree>
    <p:extLst>
      <p:ext uri="{BB962C8B-B14F-4D97-AF65-F5344CB8AC3E}">
        <p14:creationId xmlns:p14="http://schemas.microsoft.com/office/powerpoint/2010/main" val="16014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Ultra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Zone (ULEZ)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766141" cy="5120640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zone where vehicles must meet strict emission standards to drive without paying a fee.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Introduced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2019, covering Central London; expanded city-wide in 2023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Emission standards: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Petrol cars must meet Euro 4 standards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Diesel cars must meet Euro 6 standards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Vehicles not compliant pay a daily charge (£12.50 for most cars/vans).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Automatic number plate recognition (ANPR) cameras detect vehicles entering the zone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(n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on-compliant vehicles are charged automatically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8086306" y="5984748"/>
            <a:ext cx="2937022" cy="36933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txBody>
          <a:bodyPr wrap="none">
            <a:spAutoFit/>
          </a:bodyPr>
          <a:lstStyle/>
          <a:p>
            <a:r>
              <a:rPr lang="pl-PL" dirty="0"/>
              <a:t>ULEZ = </a:t>
            </a:r>
            <a:r>
              <a:rPr lang="pl-PL" dirty="0" err="1"/>
              <a:t>tackling</a:t>
            </a:r>
            <a:r>
              <a:rPr lang="pl-PL" dirty="0"/>
              <a:t>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pollution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1533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Ultra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Zone (ULEZ)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13" y="1127560"/>
            <a:ext cx="3206774" cy="460287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715" y="1"/>
            <a:ext cx="8618285" cy="6096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481392" y="6202019"/>
            <a:ext cx="38961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https://www.bvrla.co.uk/resource/ultra-low-emission-zone.html</a:t>
            </a:r>
          </a:p>
        </p:txBody>
      </p:sp>
    </p:spTree>
    <p:extLst>
      <p:ext uri="{BB962C8B-B14F-4D97-AF65-F5344CB8AC3E}">
        <p14:creationId xmlns:p14="http://schemas.microsoft.com/office/powerpoint/2010/main" val="2048972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648" y="1123836"/>
            <a:ext cx="3073377" cy="460118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Cycle Hire / Santander Cycles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a smart bike-sharing system with app-based availability tracking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49997" y="254507"/>
            <a:ext cx="7938420" cy="268747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Santander Cycles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often called “Boris Bikes” (after former London Mayor Boris Johnson, who launched the scheme in 2010), is London’s public bike-sharing system. It is one of the largest in Europe and is operated by Transport for London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TfL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in partnership with Santander Bank (naming sponsor).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43" y="2941982"/>
            <a:ext cx="4651514" cy="309939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202017" y="619359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/>
              <a:t>https://www.forbes.com/sites/davidphelan/2020/07/30/10-years-of-london-cycle-hire-10-top-tips-for-using-boris-bikes/</a:t>
            </a:r>
          </a:p>
        </p:txBody>
      </p:sp>
    </p:spTree>
    <p:extLst>
      <p:ext uri="{BB962C8B-B14F-4D97-AF65-F5344CB8AC3E}">
        <p14:creationId xmlns:p14="http://schemas.microsoft.com/office/powerpoint/2010/main" val="3089045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64836" y="371060"/>
            <a:ext cx="8030818" cy="6347791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App-based availability tracking – the official app allows users to check in real-time where bikes are available and whether docking spaces are free to return a bike.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Users can: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Locate nearby docking stations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using GPS.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Check the number of available bicycles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at each station before arriving.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See how many empty docks are free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to return a bike at the end of the trip.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Plan routes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by combining cycling with other public transport options.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Unlock bikes directly through the app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making the process faster and cashless.</a:t>
            </a:r>
          </a:p>
          <a:p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Cycle Hire / Santander Cycles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a smart bike-sharing system with app-based availability tracking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06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Comparative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Analysis -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Singapore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vs. London – Smart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2" y="450574"/>
            <a:ext cx="8658258" cy="577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3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Innovative Approaches to Sustainable Urban Mobility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91339" y="864108"/>
            <a:ext cx="8136835" cy="5120640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nnovative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approaches to sustainable urban mobility combine technological progress, policy tools, and human-centered design. Success depends on integration – between modes of transport, between technology and governance, and between environmental goals and social equity.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418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Smart Mobility Practices: Developed vs. Developing Cities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685644"/>
              </p:ext>
            </p:extLst>
          </p:nvPr>
        </p:nvGraphicFramePr>
        <p:xfrm>
          <a:off x="3631097" y="198781"/>
          <a:ext cx="8030817" cy="6228524"/>
        </p:xfrm>
        <a:graphic>
          <a:graphicData uri="http://schemas.openxmlformats.org/drawingml/2006/table">
            <a:tbl>
              <a:tblPr/>
              <a:tblGrid>
                <a:gridCol w="2676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6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282">
                <a:tc>
                  <a:txBody>
                    <a:bodyPr/>
                    <a:lstStyle/>
                    <a:p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Aspect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Developed</a:t>
                      </a:r>
                      <a:r>
                        <a:rPr lang="pl-PL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Cities</a:t>
                      </a:r>
                      <a:r>
                        <a:rPr lang="pl-PL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Developing </a:t>
                      </a:r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Cities</a:t>
                      </a:r>
                      <a:r>
                        <a:rPr lang="pl-PL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668">
                <a:tc>
                  <a:txBody>
                    <a:bodyPr/>
                    <a:lstStyle/>
                    <a:p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Funding</a:t>
                      </a:r>
                      <a:r>
                        <a:rPr lang="pl-PL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</a:t>
                      </a:r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Resources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Strong budgets, advanced financing (EU funds, PPPs, green bonds).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Limited resources, reliance on international aid 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668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Advanced digital systems (real-time apps, </a:t>
                      </a:r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MaaS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AI, big data).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Low-cost digital tools, mobile-based apps, emerging platforms.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668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 </a:t>
                      </a:r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Modes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Focus on decarbonization (EVs, cycling, metro, smart buses).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Affordable solutions (BRT, e-rickshaws, shared minibuses).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438">
                <a:tc>
                  <a:txBody>
                    <a:bodyPr/>
                    <a:lstStyle/>
                    <a:p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Governance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Strong institutional capacity, long-term strategies.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Fragmented institutions, often short-term planning.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6681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Engagement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Citizens involved in co-creation, participatory planning.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Limited, but growing role of community-based initiatives.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6681">
                <a:tc>
                  <a:txBody>
                    <a:bodyPr/>
                    <a:lstStyle/>
                    <a:p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Challenges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Congestion, high costs of infrastructure upgrades.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Informal</a:t>
                      </a:r>
                      <a:r>
                        <a:rPr lang="pl-PL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transport </a:t>
                      </a:r>
                      <a:r>
                        <a:rPr lang="pl-PL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integration</a:t>
                      </a:r>
                      <a:r>
                        <a:rPr lang="pl-PL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equity, </a:t>
                      </a:r>
                      <a:r>
                        <a:rPr lang="pl-PL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financial</a:t>
                      </a:r>
                      <a:r>
                        <a:rPr lang="pl-PL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barriers</a:t>
                      </a:r>
                      <a:r>
                        <a:rPr lang="pl-PL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7438">
                <a:tc>
                  <a:txBody>
                    <a:bodyPr/>
                    <a:lstStyle/>
                    <a:p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Success</a:t>
                      </a:r>
                      <a:r>
                        <a:rPr lang="pl-PL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Factors</a:t>
                      </a:r>
                      <a:endParaRPr lang="pl-PL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Innovation, integration, sustainability targets.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Affordability, scalability, adaptability to local context.</a:t>
                      </a:r>
                    </a:p>
                  </a:txBody>
                  <a:tcPr marL="61702" marR="61702" marT="30851" marB="3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116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10242" y="864108"/>
            <a:ext cx="7872158" cy="5120640"/>
          </a:xfrm>
        </p:spPr>
        <p:txBody>
          <a:bodyPr>
            <a:normAutofit/>
          </a:bodyPr>
          <a:lstStyle/>
          <a:p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governance &amp; leadership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clear vision and political commitment.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transport, land use, and environmental planning aligned.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Technology adoption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use of real-time data, apps, and digital payments.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Public engagement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involving citizens in planning and decision-making.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Sustainable financing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– mix of public funding, PPPs, and international support.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78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26385" cy="4601183"/>
          </a:xfrm>
        </p:spPr>
        <p:txBody>
          <a:bodyPr>
            <a:normAutofit/>
          </a:bodyPr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792645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Financial constraints in developing regions.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Resistance to change (cultural and institutional).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Limited technical expertise and data availability.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Managing informal transport and ensuring equity.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Need for long-term political stability and continuity.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51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9910" y="1123836"/>
            <a:ext cx="2947482" cy="4601183"/>
          </a:xfrm>
        </p:spPr>
        <p:txBody>
          <a:bodyPr/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23494" y="864108"/>
            <a:ext cx="7832402" cy="5120640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mart mobility best practices show that technology + governance + citizen focus can transform cities.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 “one-size-fits-all” solution – practices must be adapted to local needs and resources.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 developing regions, combining affordable innovations with long-term policy support is key to success.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10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51583" y="758090"/>
            <a:ext cx="8322364" cy="51206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a city that has successfully implemented smart mobility solutions 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 and describe the specific smart mobility initiatives in that city (transportation, urban planning, environmental sustainability).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Identify key factors that contributed to the success of these initiatives (e.g., governance, technology, public engagement, financing).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Analyze challenges the city faced during implementation (technical, financial, cultural, political).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Propose adaptations of these initiatives for a city in a developing region, considering local constraints, resources, and needs.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a short report or presentation summarizing your findings and </a:t>
            </a:r>
            <a:r>
              <a:rPr lang="en-US" sz="2400" dirty="0"/>
              <a:t>recommendations.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0" y="758090"/>
            <a:ext cx="3514725" cy="5443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52919" y="1181839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/>
                <a:ea typeface="Calibri"/>
                <a:cs typeface="Calibri"/>
              </a:rPr>
              <a:t>Student assignment</a:t>
            </a:r>
            <a:r>
              <a:rPr lang="en-US" sz="3200" dirty="0">
                <a:latin typeface="Calibri"/>
                <a:ea typeface="Calibri"/>
                <a:cs typeface="Calibri"/>
              </a:rPr>
              <a:t>:</a:t>
            </a:r>
            <a:r>
              <a:rPr lang="pl-PL" sz="3200" dirty="0">
                <a:latin typeface="Calibri"/>
                <a:ea typeface="Calibri"/>
                <a:cs typeface="Calibri"/>
              </a:rPr>
              <a:t> Smart </a:t>
            </a:r>
            <a:r>
              <a:rPr lang="pl-PL" sz="3200" dirty="0" err="1">
                <a:latin typeface="Calibri"/>
                <a:ea typeface="Calibri"/>
                <a:cs typeface="Calibri"/>
              </a:rPr>
              <a:t>Mobility</a:t>
            </a:r>
            <a:r>
              <a:rPr lang="pl-PL" sz="3200" dirty="0">
                <a:latin typeface="Calibri"/>
                <a:ea typeface="Calibri"/>
                <a:cs typeface="Calibri"/>
              </a:rPr>
              <a:t> – </a:t>
            </a:r>
            <a:r>
              <a:rPr lang="pl-PL" sz="3200" dirty="0" err="1">
                <a:latin typeface="Calibri"/>
                <a:ea typeface="Calibri"/>
                <a:cs typeface="Calibri"/>
              </a:rPr>
              <a:t>Key</a:t>
            </a:r>
            <a:r>
              <a:rPr lang="pl-PL" sz="3200" dirty="0"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latin typeface="Calibri"/>
                <a:ea typeface="Calibri"/>
                <a:cs typeface="Calibri"/>
              </a:rPr>
              <a:t>Success</a:t>
            </a:r>
            <a:r>
              <a:rPr lang="pl-PL" sz="3200" dirty="0"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latin typeface="Calibri"/>
                <a:ea typeface="Calibri"/>
                <a:cs typeface="Calibri"/>
              </a:rPr>
              <a:t>Factors</a:t>
            </a:r>
            <a:r>
              <a:rPr lang="pl-PL" sz="3200" dirty="0">
                <a:latin typeface="Calibri"/>
                <a:ea typeface="Calibri"/>
                <a:cs typeface="Calibri"/>
              </a:rPr>
              <a:t> and Adaptation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43980" y="864108"/>
            <a:ext cx="8031185" cy="51206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Singapore has established one of the most advanced and holistic smart mobility ecosystems globally. Driven by its “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Smart Nation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ambition and a vision to become a “45-minute city”, the nation seamlessly integrates urban planning, transport infrastructure, data systems, public-private partnerships, and sustainable technologies into a single, citizen-centric model.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Singapore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Smart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Ecosystem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90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2919" y="1351722"/>
            <a:ext cx="2947482" cy="4373298"/>
          </a:xfrm>
        </p:spPr>
        <p:txBody>
          <a:bodyPr/>
          <a:lstStyle/>
          <a:p>
            <a:r>
              <a:rPr lang="en-US" b="1" dirty="0"/>
              <a:t>Singapore’s Smart Nation Initiatives Key Pillars</a:t>
            </a:r>
            <a:br>
              <a:rPr lang="en-US" b="1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4105" y="350450"/>
            <a:ext cx="7553738" cy="604299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8224216" y="6393441"/>
            <a:ext cx="31101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000" dirty="0"/>
              <a:t>https://www.scs.org.sg/articles/smart-nation-singapore</a:t>
            </a:r>
          </a:p>
        </p:txBody>
      </p:sp>
    </p:spTree>
    <p:extLst>
      <p:ext uri="{BB962C8B-B14F-4D97-AF65-F5344CB8AC3E}">
        <p14:creationId xmlns:p14="http://schemas.microsoft.com/office/powerpoint/2010/main" val="59314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Pillars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Smart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System -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Transport Systems (ITS)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1097" y="864108"/>
            <a:ext cx="8017564" cy="512064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Uses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sensors, smart cameras, predictive analytics, and traffic control systems to optimize vehicle flow and reduce congestion.</a:t>
            </a:r>
            <a:endParaRPr lang="pl-P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Projects like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Smart Mobility 2020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Travel Smart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help balance peak-travel demand, encouraging mode shifts and reducing overcrowding.</a:t>
            </a:r>
            <a:endParaRPr lang="pl-P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8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36974" y="864108"/>
            <a:ext cx="5685182" cy="512064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Smart Mobility 2020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(later evolved into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Smart Mobility 2030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is a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strategic transport master plan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developed by Singapore’s Land Transport Authority (LTA)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It is not a single project, but a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long-term vision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for integrating digital technologies, public transport, and traffic management to ensure efficient, sustainable, and people-centric mobility.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36860" t="16776" r="38221" b="5374"/>
          <a:stretch/>
        </p:blipFill>
        <p:spPr>
          <a:xfrm>
            <a:off x="3597966" y="1456480"/>
            <a:ext cx="2239618" cy="3935895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Pillars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Smart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System -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Transport Systems (ITS)</a:t>
            </a:r>
          </a:p>
        </p:txBody>
      </p:sp>
      <p:sp>
        <p:nvSpPr>
          <p:cNvPr id="2" name="Prostokąt 1"/>
          <p:cNvSpPr/>
          <p:nvPr/>
        </p:nvSpPr>
        <p:spPr>
          <a:xfrm>
            <a:off x="3597966" y="57250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/>
              <a:t>https://www.lta.gov.sg/content/dam/ltagov/getting_around/driving_in_singapore/intelligent_transport_systems/pdf/smartmobility2030.pdf</a:t>
            </a:r>
          </a:p>
        </p:txBody>
      </p:sp>
    </p:spTree>
    <p:extLst>
      <p:ext uri="{BB962C8B-B14F-4D97-AF65-F5344CB8AC3E}">
        <p14:creationId xmlns:p14="http://schemas.microsoft.com/office/powerpoint/2010/main" val="206606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766141" cy="5120640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Travel Smart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(TSP)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is an initiative by Singapore’s Land Transport Authority (LTA) designed to spread out peak-hour commuting and make the transport system more efficient and comfortable.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Instead of everyone traveling at the same time (e.g., 8–9 AM), the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encourages commuters and companies to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shift travel patterns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through incentives and flexible arrangements.</a:t>
            </a:r>
          </a:p>
          <a:p>
            <a:endParaRPr lang="pl-PL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Pillars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Smart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System -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Transport Systems (ITS)</a:t>
            </a:r>
          </a:p>
        </p:txBody>
      </p:sp>
    </p:spTree>
    <p:extLst>
      <p:ext uri="{BB962C8B-B14F-4D97-AF65-F5344CB8AC3E}">
        <p14:creationId xmlns:p14="http://schemas.microsoft.com/office/powerpoint/2010/main" val="3485539077"/>
      </p:ext>
    </p:extLst>
  </p:cSld>
  <p:clrMapOvr>
    <a:masterClrMapping/>
  </p:clrMapOvr>
</p:sld>
</file>

<file path=ppt/theme/theme1.xml><?xml version="1.0" encoding="utf-8"?>
<a:theme xmlns:a="http://schemas.openxmlformats.org/drawingml/2006/main" name="Ramka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Ramka</Template>
  <TotalTime>10045</TotalTime>
  <Words>2775</Words>
  <Application>Microsoft Office PowerPoint</Application>
  <PresentationFormat>Widescreen</PresentationFormat>
  <Paragraphs>218</Paragraphs>
  <Slides>44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Ramka</vt:lpstr>
      <vt:lpstr>Best Practices in Smart Cities and Sustainable Mobility </vt:lpstr>
      <vt:lpstr>PowerPoint Presentation</vt:lpstr>
      <vt:lpstr>PowerPoint Presentation</vt:lpstr>
      <vt:lpstr>Innovative Approaches to Sustainable Urban Mobility</vt:lpstr>
      <vt:lpstr>Singapore – Integrated Smart Mobility Ecosystem</vt:lpstr>
      <vt:lpstr>Singapore’s Smart Nation Initiatives Key Pillars </vt:lpstr>
      <vt:lpstr>Key Pillars od Integrated Smart Mobility System - Intelligent Transport Systems (ITS)</vt:lpstr>
      <vt:lpstr>Key Pillars od Integrated Smart Mobility System - Intelligent Transport Systems (ITS)</vt:lpstr>
      <vt:lpstr>Key Pillars od Integrated Smart Mobility System - Intelligent Transport Systems (ITS)</vt:lpstr>
      <vt:lpstr>Key Elements of the Travel Smart Programme</vt:lpstr>
      <vt:lpstr>Key Elements of the Travel Smart Programme</vt:lpstr>
      <vt:lpstr>Key Pillars od Integrated Smart Mobility System - Intelligent Transport Systems (ITS)</vt:lpstr>
      <vt:lpstr>„To give the elderly and persons with disabilities more time to cross the roads, over 1,000 pedestrian crossings islandwide have been fitted with Green Man Plus (GM+), allowing the elderly and persons with disabilities to extend the green man time by tapping their concession cards on the GM+ reader. LTA plans to expand GM+ to another 1,500 pedestrian crossings by 2027.” https://www.mot.gov.sg/what-we-do/motoring-road-network-and-infrastructure/inclusive-transport-infrastructure</vt:lpstr>
      <vt:lpstr>Where and how is it being trialed in Singapore?</vt:lpstr>
      <vt:lpstr>Seamless, Contactless Payments &amp; Centralized Mobility Management</vt:lpstr>
      <vt:lpstr>Seamless, Contactless Payments &amp; Centralized Mobility Management</vt:lpstr>
      <vt:lpstr>Key Benefits and Functionalities</vt:lpstr>
      <vt:lpstr>Key Benefits and Functionalities</vt:lpstr>
      <vt:lpstr>Singapore – Integrated Smart Mobility Ecosystem – Electronic Road Pricing (ERP)</vt:lpstr>
      <vt:lpstr>Singapore – Integrated Smart Mobility Ecosystem</vt:lpstr>
      <vt:lpstr>Map of Singapore and its Electronic Road Pricing gantries for managing road congestion on roads leading to the Central Business District by the Land Transport Au- thority (2018).</vt:lpstr>
      <vt:lpstr>PowerPoint Presentation</vt:lpstr>
      <vt:lpstr>Mass Rapid Transit (MRT)</vt:lpstr>
      <vt:lpstr>Mass Rapid Transit (MRT)</vt:lpstr>
      <vt:lpstr>Contactless  e-Purse Application Standard (CEPAS) </vt:lpstr>
      <vt:lpstr>MyTransport.SG as a new communication platform in implementing smart mobility in Singapore</vt:lpstr>
      <vt:lpstr>Expressway Monitoring and Advisory System (EMAS)</vt:lpstr>
      <vt:lpstr>Expressway Monitoring and Advisory System (EMAS)</vt:lpstr>
      <vt:lpstr>Expressway Monitoring and Advisory System (EMAS)</vt:lpstr>
      <vt:lpstr>Transport for London (TfL) -Oyster Card and Contactless Payments</vt:lpstr>
      <vt:lpstr>Transport for London (TfL) -Oyster Card</vt:lpstr>
      <vt:lpstr>Transport for London (TfL) - Contactless Payments</vt:lpstr>
      <vt:lpstr>Impact on Smart City Functionality</vt:lpstr>
      <vt:lpstr>Congestion Charge</vt:lpstr>
      <vt:lpstr>Ultra Low Emission Zone (ULEZ) </vt:lpstr>
      <vt:lpstr>Ultra Low Emission Zone (ULEZ) </vt:lpstr>
      <vt:lpstr>Cycle Hire / Santander Cycles – a smart bike-sharing system with app-based availability tracking</vt:lpstr>
      <vt:lpstr>Cycle Hire / Santander Cycles – a smart bike-sharing system with app-based availability tracking</vt:lpstr>
      <vt:lpstr>Comparative Analysis - Singapore vs. London – Smart Mobility</vt:lpstr>
      <vt:lpstr>Smart Mobility Practices: Developed vs. Developing Cities</vt:lpstr>
      <vt:lpstr>Key Factors for Success</vt:lpstr>
      <vt:lpstr>Challenges in Implementation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in Smart Cities and Sustainable Mobility</dc:title>
  <dc:creator>Staszak</dc:creator>
  <cp:lastModifiedBy>Staszak</cp:lastModifiedBy>
  <cp:revision>69</cp:revision>
  <dcterms:created xsi:type="dcterms:W3CDTF">2025-08-19T10:07:21Z</dcterms:created>
  <dcterms:modified xsi:type="dcterms:W3CDTF">2025-09-11T19:34:07Z</dcterms:modified>
</cp:coreProperties>
</file>