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9"/>
  </p:notesMasterIdLst>
  <p:handoutMasterIdLst>
    <p:handoutMasterId r:id="rId40"/>
  </p:handoutMasterIdLst>
  <p:sldIdLst>
    <p:sldId id="306" r:id="rId6"/>
    <p:sldId id="307" r:id="rId7"/>
    <p:sldId id="399" r:id="rId8"/>
    <p:sldId id="392" r:id="rId9"/>
    <p:sldId id="324" r:id="rId10"/>
    <p:sldId id="355" r:id="rId11"/>
    <p:sldId id="356" r:id="rId12"/>
    <p:sldId id="357" r:id="rId13"/>
    <p:sldId id="393" r:id="rId14"/>
    <p:sldId id="359" r:id="rId15"/>
    <p:sldId id="360" r:id="rId16"/>
    <p:sldId id="361" r:id="rId17"/>
    <p:sldId id="362" r:id="rId18"/>
    <p:sldId id="363" r:id="rId19"/>
    <p:sldId id="364" r:id="rId20"/>
    <p:sldId id="394" r:id="rId21"/>
    <p:sldId id="366" r:id="rId22"/>
    <p:sldId id="367" r:id="rId23"/>
    <p:sldId id="368" r:id="rId24"/>
    <p:sldId id="369" r:id="rId25"/>
    <p:sldId id="370" r:id="rId26"/>
    <p:sldId id="371" r:id="rId27"/>
    <p:sldId id="395" r:id="rId28"/>
    <p:sldId id="354" r:id="rId29"/>
    <p:sldId id="373" r:id="rId30"/>
    <p:sldId id="374" r:id="rId31"/>
    <p:sldId id="375" r:id="rId32"/>
    <p:sldId id="376" r:id="rId33"/>
    <p:sldId id="396" r:id="rId34"/>
    <p:sldId id="378" r:id="rId35"/>
    <p:sldId id="379" r:id="rId36"/>
    <p:sldId id="380" r:id="rId37"/>
    <p:sldId id="309" r:id="rId3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50F03D-83A1-4AFD-8711-18CEABFCE859}" v="1" dt="2026-05-10T11:31:42.3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83" autoAdjust="0"/>
  </p:normalViewPr>
  <p:slideViewPr>
    <p:cSldViewPr snapToGrid="0">
      <p:cViewPr varScale="1">
        <p:scale>
          <a:sx n="140" d="100"/>
          <a:sy n="140" d="100"/>
        </p:scale>
        <p:origin x="276" y="1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31:42.336" v="0"/>
      <pc:docMkLst>
        <pc:docMk/>
      </pc:docMkLst>
      <pc:sldMasterChg chg="modSldLayout">
        <pc:chgData name="Wojciech Kustra" userId="afebd3d0-216b-4c4f-8992-1bf1fda6d5e8" providerId="ADAL" clId="{1D307E72-7901-4E61-A01B-3C4232ABCF63}" dt="2026-05-10T11:31:42.336" v="0"/>
        <pc:sldMasterMkLst>
          <pc:docMk/>
          <pc:sldMasterMk cId="0" sldId="2147483648"/>
        </pc:sldMasterMkLst>
        <pc:sldLayoutChg chg="addSp modSp">
          <pc:chgData name="Wojciech Kustra" userId="afebd3d0-216b-4c4f-8992-1bf1fda6d5e8" providerId="ADAL" clId="{1D307E72-7901-4E61-A01B-3C4232ABCF63}" dt="2026-05-10T11:31:42.336" v="0"/>
          <pc:sldLayoutMkLst>
            <pc:docMk/>
            <pc:sldMasterMk cId="0" sldId="2147483648"/>
            <pc:sldLayoutMk cId="0" sldId="2147483650"/>
          </pc:sldLayoutMkLst>
          <pc:spChg chg="mod">
            <ac:chgData name="Wojciech Kustra" userId="afebd3d0-216b-4c4f-8992-1bf1fda6d5e8" providerId="ADAL" clId="{1D307E72-7901-4E61-A01B-3C4232ABCF63}" dt="2026-05-10T11:31:42.336" v="0"/>
            <ac:spMkLst>
              <pc:docMk/>
              <pc:sldMasterMk cId="0" sldId="2147483648"/>
              <pc:sldLayoutMk cId="0" sldId="2147483650"/>
              <ac:spMk id="5" creationId="{AB40B8D3-DC99-BF32-FB81-10226667D356}"/>
            </ac:spMkLst>
          </pc:spChg>
          <pc:grpChg chg="add mod">
            <ac:chgData name="Wojciech Kustra" userId="afebd3d0-216b-4c4f-8992-1bf1fda6d5e8" providerId="ADAL" clId="{1D307E72-7901-4E61-A01B-3C4232ABCF63}" dt="2026-05-10T11:31:42.336" v="0"/>
            <ac:grpSpMkLst>
              <pc:docMk/>
              <pc:sldMasterMk cId="0" sldId="2147483648"/>
              <pc:sldLayoutMk cId="0" sldId="2147483650"/>
              <ac:grpSpMk id="3" creationId="{E350ADEF-A708-5B97-ACEC-AAAD1F754ED0}"/>
            </ac:grpSpMkLst>
          </pc:grpChg>
          <pc:picChg chg="mod">
            <ac:chgData name="Wojciech Kustra" userId="afebd3d0-216b-4c4f-8992-1bf1fda6d5e8" providerId="ADAL" clId="{1D307E72-7901-4E61-A01B-3C4232ABCF63}" dt="2026-05-10T11:31:42.336" v="0"/>
            <ac:picMkLst>
              <pc:docMk/>
              <pc:sldMasterMk cId="0" sldId="2147483648"/>
              <pc:sldLayoutMk cId="0" sldId="2147483650"/>
              <ac:picMk id="4" creationId="{25C14799-CE0C-469A-8C09-B4F374D14449}"/>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Réponse : c) Contrainte</a:t>
            </a:r>
          </a:p>
          <a:p>
            <a:r>
              <a:rPr lang="en-US" dirty="0"/>
              <a:t>2. Réponse : c) Le consentement éclairé des utilisateurs n'a pas été obtenu</a:t>
            </a:r>
          </a:p>
          <a:p>
            <a:r>
              <a:rPr lang="en-US" dirty="0"/>
              <a:t>3. Réponse : b) Les données peuvent être réidentifiées lorsqu'elles sont recoupées avec d'autres ensembles de données</a:t>
            </a:r>
          </a:p>
        </p:txBody>
      </p:sp>
    </p:spTree>
    <p:extLst>
      <p:ext uri="{BB962C8B-B14F-4D97-AF65-F5344CB8AC3E}">
        <p14:creationId xmlns:p14="http://schemas.microsoft.com/office/powerpoint/2010/main" val="353719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Réponse : b) Consentement éclairé</a:t>
            </a:r>
          </a:p>
          <a:p>
            <a:r>
              <a:rPr lang="en-US" dirty="0"/>
              <a:t>5. Réponse : c) RGPD</a:t>
            </a:r>
          </a:p>
          <a:p>
            <a:endParaRPr lang="en-US" dirty="0"/>
          </a:p>
        </p:txBody>
      </p:sp>
    </p:spTree>
    <p:extLst>
      <p:ext uri="{BB962C8B-B14F-4D97-AF65-F5344CB8AC3E}">
        <p14:creationId xmlns:p14="http://schemas.microsoft.com/office/powerpoint/2010/main" val="4243234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5935-9FCF-05EF-4C27-FDBF734EE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2D1DB-C84B-DE9D-3CB9-59CD19783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DC392-A626-0FDE-4B4F-84722C2207A2}"/>
              </a:ext>
            </a:extLst>
          </p:cNvPr>
          <p:cNvSpPr>
            <a:spLocks noGrp="1"/>
          </p:cNvSpPr>
          <p:nvPr>
            <p:ph type="body" idx="1"/>
          </p:nvPr>
        </p:nvSpPr>
        <p:spPr/>
        <p:txBody>
          <a:bodyPr/>
          <a:lstStyle/>
          <a:p>
            <a:r>
              <a:rPr lang="en-US" dirty="0"/>
              <a:t>4. Réponse : b) Consentement éclairé</a:t>
            </a:r>
          </a:p>
          <a:p>
            <a:r>
              <a:rPr lang="en-US" dirty="0"/>
              <a:t>5. Réponse : c) RGPD</a:t>
            </a:r>
          </a:p>
          <a:p>
            <a:endParaRPr lang="en-US" dirty="0"/>
          </a:p>
        </p:txBody>
      </p:sp>
    </p:spTree>
    <p:extLst>
      <p:ext uri="{BB962C8B-B14F-4D97-AF65-F5344CB8AC3E}">
        <p14:creationId xmlns:p14="http://schemas.microsoft.com/office/powerpoint/2010/main" val="137182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D8250-79FC-3FAA-0E87-344BEC2AE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0B523-5A10-EA0A-2042-33E2C1FB3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6A774-F77B-03DA-75F6-C77DDCCC6516}"/>
              </a:ext>
            </a:extLst>
          </p:cNvPr>
          <p:cNvSpPr>
            <a:spLocks noGrp="1"/>
          </p:cNvSpPr>
          <p:nvPr>
            <p:ph type="body" idx="1"/>
          </p:nvPr>
        </p:nvSpPr>
        <p:spPr/>
        <p:txBody>
          <a:bodyPr/>
          <a:lstStyle/>
          <a:p>
            <a:r>
              <a:rPr lang="en-US" dirty="0"/>
              <a:t>4. Réponse : b) Consentement éclairé</a:t>
            </a:r>
          </a:p>
          <a:p>
            <a:r>
              <a:rPr lang="en-US" dirty="0"/>
              <a:t>5. Réponse : c) RGPD</a:t>
            </a:r>
          </a:p>
          <a:p>
            <a:endParaRPr lang="en-US" dirty="0"/>
          </a:p>
        </p:txBody>
      </p:sp>
    </p:spTree>
    <p:extLst>
      <p:ext uri="{BB962C8B-B14F-4D97-AF65-F5344CB8AC3E}">
        <p14:creationId xmlns:p14="http://schemas.microsoft.com/office/powerpoint/2010/main" val="2249654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51DDC-0A1B-073A-4BE1-88FE53EB0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78247-4187-4F0B-74BA-FE0574386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DD997-A985-BF2B-DC3E-3F4EF272E4E1}"/>
              </a:ext>
            </a:extLst>
          </p:cNvPr>
          <p:cNvSpPr>
            <a:spLocks noGrp="1"/>
          </p:cNvSpPr>
          <p:nvPr>
            <p:ph type="body" idx="1"/>
          </p:nvPr>
        </p:nvSpPr>
        <p:spPr/>
        <p:txBody>
          <a:bodyPr/>
          <a:lstStyle/>
          <a:p>
            <a:r>
              <a:rPr lang="en-US" dirty="0"/>
              <a:t>4. Réponse : b) Consentement éclairé</a:t>
            </a:r>
          </a:p>
          <a:p>
            <a:r>
              <a:rPr lang="en-US" dirty="0"/>
              <a:t>5. Réponse : c) RGPD</a:t>
            </a:r>
          </a:p>
          <a:p>
            <a:endParaRPr lang="en-US" dirty="0"/>
          </a:p>
        </p:txBody>
      </p:sp>
    </p:spTree>
    <p:extLst>
      <p:ext uri="{BB962C8B-B14F-4D97-AF65-F5344CB8AC3E}">
        <p14:creationId xmlns:p14="http://schemas.microsoft.com/office/powerpoint/2010/main" val="22815777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E350ADEF-A708-5B97-ACEC-AAAD1F754ED0}"/>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25C14799-CE0C-469A-8C09-B4F374D14449}"/>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B40B8D3-DC99-BF32-FB81-10226667D356}"/>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à la recherche et à l'analyse dans le domaine des transports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549610"/>
            <a:ext cx="8898903" cy="573865"/>
          </a:xfrm>
        </p:spPr>
        <p:txBody>
          <a:bodyPr/>
          <a:lstStyle/>
          <a:p>
            <a:pPr algn="l"/>
            <a:r>
              <a:rPr lang="en-US" sz="2800" dirty="0">
                <a:solidFill>
                  <a:srgbClr val="0070C0"/>
                </a:solidFill>
              </a:rPr>
              <a:t>Module 1 : Introduction à la recherche et à l'analyse dans le domaine des transports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67347" y="4481504"/>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800" dirty="0">
                <a:solidFill>
                  <a:srgbClr val="0070C0"/>
                </a:solidFill>
                <a:highlight>
                  <a:srgbClr val="FFFF00"/>
                </a:highlight>
              </a:rPr>
              <a:t>Cours n° 4 : Considérations éthiques dans la recherche sur les transports</a:t>
            </a:r>
            <a:endParaRPr lang="pl-PL" sz="2800" dirty="0">
              <a:solidFill>
                <a:srgbClr val="0070C0"/>
              </a:solidFill>
              <a:highlight>
                <a:srgbClr val="FFFF00"/>
              </a:highligh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4B434-2FCD-9CCF-197B-0D7784645A6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6BDE89-BA07-17E5-6B9A-87028EBA161A}"/>
              </a:ext>
            </a:extLst>
          </p:cNvPr>
          <p:cNvSpPr txBox="1">
            <a:spLocks noGrp="1"/>
          </p:cNvSpPr>
          <p:nvPr>
            <p:ph type="title"/>
          </p:nvPr>
        </p:nvSpPr>
        <p:spPr>
          <a:xfrm>
            <a:off x="726281" y="403415"/>
            <a:ext cx="956894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2.1 Préoccupations relatives à la confidentialité dans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9A06AAD2-9593-DE76-3B08-3D3756AAEC8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64D0FBCF-1641-4011-BF6C-92B6DCF2B942}"/>
              </a:ext>
            </a:extLst>
          </p:cNvPr>
          <p:cNvSpPr txBox="1"/>
          <p:nvPr/>
        </p:nvSpPr>
        <p:spPr>
          <a:xfrm>
            <a:off x="740566" y="1890240"/>
            <a:ext cx="10732296" cy="128202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confidentialité dans la collecte de données fait référence à la protection des informations personnelles et sensibles des individus contre tout accès, utilisation ou diffusion non autorisés.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Dans le domaine de la recherche en ingénierie, les préoccupations relatives à la confidentialité surviennent lorsque des données sont collectées sans consentement ou utilisées d'une manière qui enfreint les normes éthiques et juridiques.</a:t>
            </a:r>
          </a:p>
        </p:txBody>
      </p:sp>
      <p:sp>
        <p:nvSpPr>
          <p:cNvPr id="9" name="object 3">
            <a:extLst>
              <a:ext uri="{FF2B5EF4-FFF2-40B4-BE49-F238E27FC236}">
                <a16:creationId xmlns:a16="http://schemas.microsoft.com/office/drawing/2014/main" id="{9FEE3B2B-FB48-6810-A309-C7F2C124486B}"/>
              </a:ext>
            </a:extLst>
          </p:cNvPr>
          <p:cNvSpPr txBox="1"/>
          <p:nvPr/>
        </p:nvSpPr>
        <p:spPr>
          <a:xfrm>
            <a:off x="740568" y="151977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Qu'est-ce que la confidentialité dans la collecte de données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2DF53C2B-AC69-D7EF-78F1-411AE2D2C3D1}"/>
              </a:ext>
            </a:extLst>
          </p:cNvPr>
          <p:cNvSpPr txBox="1"/>
          <p:nvPr/>
        </p:nvSpPr>
        <p:spPr>
          <a:xfrm>
            <a:off x="740565" y="3681153"/>
            <a:ext cx="6910133" cy="260033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Accès non autorisé aux données : </a:t>
            </a:r>
            <a:r>
              <a:rPr lang="en-US" sz="1400" dirty="0">
                <a:solidFill>
                  <a:sysClr val="windowText" lastClr="000000"/>
                </a:solidFill>
                <a:latin typeface="Arial"/>
                <a:cs typeface="Arial"/>
              </a:rPr>
              <a:t>des mesures de sécurité insuffisantes peuvent entraîner des violations de données.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Absence d'anonymisation </a:t>
            </a:r>
            <a:r>
              <a:rPr lang="en-US" sz="1400" dirty="0">
                <a:solidFill>
                  <a:sysClr val="windowText" lastClr="000000"/>
                </a:solidFill>
                <a:latin typeface="Arial"/>
                <a:cs typeface="Arial"/>
              </a:rPr>
              <a:t>: les informations personnelles peuvent être exposées lorsque les données ne sont pas correctement anonymisées.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Problèmes de surveillance de masse : </a:t>
            </a:r>
            <a:r>
              <a:rPr lang="en-US" sz="1400" dirty="0">
                <a:solidFill>
                  <a:sysClr val="windowText" lastClr="000000"/>
                </a:solidFill>
                <a:latin typeface="Arial"/>
                <a:cs typeface="Arial"/>
              </a:rPr>
              <a:t>les gouvernements et les entreprises peuvent collecter des données à l'insu des individus.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Partage de données avec des tiers : </a:t>
            </a:r>
            <a:r>
              <a:rPr lang="en-US" sz="1400" dirty="0">
                <a:solidFill>
                  <a:sysClr val="windowText" lastClr="000000"/>
                </a:solidFill>
                <a:latin typeface="Arial"/>
                <a:cs typeface="Arial"/>
              </a:rPr>
              <a:t>les entreprises partagent ou vendent souvent les données des utilisateurs sans leur consentement explicite.</a:t>
            </a:r>
          </a:p>
        </p:txBody>
      </p:sp>
      <p:sp>
        <p:nvSpPr>
          <p:cNvPr id="10" name="object 3">
            <a:extLst>
              <a:ext uri="{FF2B5EF4-FFF2-40B4-BE49-F238E27FC236}">
                <a16:creationId xmlns:a16="http://schemas.microsoft.com/office/drawing/2014/main" id="{659E7E37-9350-FC0C-4598-BC6D75B9688C}"/>
              </a:ext>
            </a:extLst>
          </p:cNvPr>
          <p:cNvSpPr txBox="1"/>
          <p:nvPr/>
        </p:nvSpPr>
        <p:spPr>
          <a:xfrm>
            <a:off x="833786" y="3392246"/>
            <a:ext cx="8500987"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Principaux risques liés à la confidentialité dans la collecte de données :</a:t>
            </a:r>
            <a:endParaRPr lang="en-GB" sz="1800" b="1"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5F56F664-8532-69A8-E41E-33540E76DB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05855" y="3681152"/>
            <a:ext cx="4233372" cy="260033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4805706-125D-47E9-EAF9-53D128350AA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Préoccupations en matière de confidentialité dans la collecte de données</a:t>
            </a:r>
            <a:endParaRPr lang="en-GB" b="1" dirty="0">
              <a:solidFill>
                <a:schemeClr val="tx1"/>
              </a:solidFill>
              <a:latin typeface="Arial"/>
              <a:cs typeface="Arial"/>
            </a:endParaRPr>
          </a:p>
        </p:txBody>
      </p:sp>
      <p:sp>
        <p:nvSpPr>
          <p:cNvPr id="11" name="object 6">
            <a:extLst>
              <a:ext uri="{FF2B5EF4-FFF2-40B4-BE49-F238E27FC236}">
                <a16:creationId xmlns:a16="http://schemas.microsoft.com/office/drawing/2014/main" id="{8F1F41CD-4FAB-0440-3C2C-E1D5416A5C3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2" name="object 6">
            <a:extLst>
              <a:ext uri="{FF2B5EF4-FFF2-40B4-BE49-F238E27FC236}">
                <a16:creationId xmlns:a16="http://schemas.microsoft.com/office/drawing/2014/main" id="{73472E76-D05B-19E1-C8B0-CBAD5EE7F177}"/>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41685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8EFD-2680-8126-FE50-EF7F6395569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103049-2900-DFFB-B5C2-5776F155AB32}"/>
              </a:ext>
            </a:extLst>
          </p:cNvPr>
          <p:cNvSpPr txBox="1">
            <a:spLocks noGrp="1"/>
          </p:cNvSpPr>
          <p:nvPr>
            <p:ph type="title"/>
          </p:nvPr>
        </p:nvSpPr>
        <p:spPr>
          <a:xfrm>
            <a:off x="726280" y="403414"/>
            <a:ext cx="971366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2.1 Préoccupations relatives à la confidentialité dans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572507F3-D283-09BF-B202-93063EA96DB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A941783-6883-99D1-3EB7-A0B521E57247}"/>
              </a:ext>
            </a:extLst>
          </p:cNvPr>
          <p:cNvSpPr txBox="1"/>
          <p:nvPr/>
        </p:nvSpPr>
        <p:spPr>
          <a:xfrm>
            <a:off x="733424" y="2171730"/>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Strava, une application de suivi de la condition physique, a publié une carte thermique de l'activité mondiale de ses utilisateurs, qui a involontairement révélé l'emplacement de bases militaires américaines secrètes.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Même si les données étaient anonymisées, les schémas de déplacement ont exposé des informations sensibles en matière de sécurité.</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à retenir : </a:t>
            </a:r>
            <a:r>
              <a:rPr lang="en-US" sz="1400" dirty="0">
                <a:solidFill>
                  <a:sysClr val="windowText" lastClr="000000"/>
                </a:solidFill>
                <a:latin typeface="Arial"/>
                <a:cs typeface="Arial"/>
              </a:rPr>
              <a:t>même les données agrégées peuvent présenter de sérieux risques pour la confidentialité.</a:t>
            </a:r>
          </a:p>
        </p:txBody>
      </p:sp>
      <p:sp>
        <p:nvSpPr>
          <p:cNvPr id="9" name="object 3">
            <a:extLst>
              <a:ext uri="{FF2B5EF4-FFF2-40B4-BE49-F238E27FC236}">
                <a16:creationId xmlns:a16="http://schemas.microsoft.com/office/drawing/2014/main" id="{C5605B2E-2CF8-8EF4-B790-FA6FEEB86397}"/>
              </a:ext>
            </a:extLst>
          </p:cNvPr>
          <p:cNvSpPr txBox="1"/>
          <p:nvPr/>
        </p:nvSpPr>
        <p:spPr>
          <a:xfrm>
            <a:off x="733424" y="163262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Exemple : controverse autour de la carte thermique de Strava (2018) </a:t>
            </a:r>
          </a:p>
        </p:txBody>
      </p:sp>
      <p:sp>
        <p:nvSpPr>
          <p:cNvPr id="3" name="object 3">
            <a:extLst>
              <a:ext uri="{FF2B5EF4-FFF2-40B4-BE49-F238E27FC236}">
                <a16:creationId xmlns:a16="http://schemas.microsoft.com/office/drawing/2014/main" id="{AA91687A-6B54-1083-28D9-3C8C09802C8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Problèmes de confidentialité liés à la collecte de données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DCA696A-4D13-7A16-0F3C-6F21F6716E3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6020B2AA-2B85-06E5-F099-A6596EE6A3A9}"/>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316935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A63E8-1FF4-F783-7F36-D6A0F22CA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ECB4B7-19E6-61E7-0022-170B5A05D4A7}"/>
              </a:ext>
            </a:extLst>
          </p:cNvPr>
          <p:cNvSpPr txBox="1">
            <a:spLocks noGrp="1"/>
          </p:cNvSpPr>
          <p:nvPr>
            <p:ph type="title"/>
          </p:nvPr>
        </p:nvSpPr>
        <p:spPr>
          <a:xfrm>
            <a:off x="733424" y="405913"/>
            <a:ext cx="591984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2.2 Utilisation abusive des données dans la recherche en ingénierie</a:t>
            </a:r>
            <a:endParaRPr sz="2400" b="1" spc="-13" dirty="0">
              <a:solidFill>
                <a:schemeClr val="bg1"/>
              </a:solidFill>
            </a:endParaRPr>
          </a:p>
        </p:txBody>
      </p:sp>
      <p:sp>
        <p:nvSpPr>
          <p:cNvPr id="8" name="TextBox 7">
            <a:extLst>
              <a:ext uri="{FF2B5EF4-FFF2-40B4-BE49-F238E27FC236}">
                <a16:creationId xmlns:a16="http://schemas.microsoft.com/office/drawing/2014/main" id="{3A08CEBF-1E1D-0FB4-3CEC-786CF3830A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6AAE2EAB-B248-D54F-7869-C4D135910FFA}"/>
              </a:ext>
            </a:extLst>
          </p:cNvPr>
          <p:cNvSpPr txBox="1"/>
          <p:nvPr/>
        </p:nvSpPr>
        <p:spPr>
          <a:xfrm>
            <a:off x="674221" y="1871386"/>
            <a:ext cx="10732296" cy="63569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Il y a utilisation abusive des données lorsque les informations collectées sont utilisées à des fins autres que celles initialement prévues ou divulguées.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Cela peut inclure la manipulation des résultats, le partage non autorisé ou l'utilisation des données à des fins financières ou politiques.</a:t>
            </a:r>
          </a:p>
        </p:txBody>
      </p:sp>
      <p:sp>
        <p:nvSpPr>
          <p:cNvPr id="9" name="object 3">
            <a:extLst>
              <a:ext uri="{FF2B5EF4-FFF2-40B4-BE49-F238E27FC236}">
                <a16:creationId xmlns:a16="http://schemas.microsoft.com/office/drawing/2014/main" id="{03C664BB-CF9F-D381-3228-9CA03E5C56FD}"/>
              </a:ext>
            </a:extLst>
          </p:cNvPr>
          <p:cNvSpPr txBox="1"/>
          <p:nvPr/>
        </p:nvSpPr>
        <p:spPr>
          <a:xfrm>
            <a:off x="740566" y="146780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Qu'est-ce que l'utilisation abusive des données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3E0C1778-EFD8-54F3-A1B2-4F48597911D2}"/>
              </a:ext>
            </a:extLst>
          </p:cNvPr>
          <p:cNvSpPr txBox="1"/>
          <p:nvPr/>
        </p:nvSpPr>
        <p:spPr>
          <a:xfrm>
            <a:off x="763501" y="3988484"/>
            <a:ext cx="5362576" cy="194118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Réutilisation des données sans consentement : </a:t>
            </a:r>
            <a:r>
              <a:rPr lang="en-US" sz="1400" dirty="0">
                <a:solidFill>
                  <a:sysClr val="windowText" lastClr="000000"/>
                </a:solidFill>
                <a:latin typeface="Arial"/>
                <a:cs typeface="Arial"/>
              </a:rPr>
              <a:t>utilisation de données issues de la recherche médicale à des fins marketing.</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Fabrication ou manipulation de données : </a:t>
            </a:r>
            <a:r>
              <a:rPr lang="en-US" sz="1400" dirty="0">
                <a:solidFill>
                  <a:sysClr val="windowText" lastClr="000000"/>
                </a:solidFill>
                <a:latin typeface="Arial"/>
                <a:cs typeface="Arial"/>
              </a:rPr>
              <a:t>modification des résultats de recherche afin d'étayer une conclusion biaisée.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Défaut de sécurisation adéquate des données : </a:t>
            </a:r>
            <a:r>
              <a:rPr lang="en-US" sz="1400" dirty="0">
                <a:solidFill>
                  <a:sysClr val="windowText" lastClr="000000"/>
                </a:solidFill>
                <a:latin typeface="Arial"/>
                <a:cs typeface="Arial"/>
              </a:rPr>
              <a:t>entraînant des fuites ou des cyberattaques.</a:t>
            </a:r>
          </a:p>
        </p:txBody>
      </p:sp>
      <p:sp>
        <p:nvSpPr>
          <p:cNvPr id="10" name="object 3">
            <a:extLst>
              <a:ext uri="{FF2B5EF4-FFF2-40B4-BE49-F238E27FC236}">
                <a16:creationId xmlns:a16="http://schemas.microsoft.com/office/drawing/2014/main" id="{3944E596-EE67-E306-7BF6-5626D56D6B98}"/>
              </a:ext>
            </a:extLst>
          </p:cNvPr>
          <p:cNvSpPr txBox="1"/>
          <p:nvPr/>
        </p:nvSpPr>
        <p:spPr>
          <a:xfrm>
            <a:off x="856654" y="3311000"/>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Formes courantes d'utilisation abusive des données en ingénierie :</a:t>
            </a:r>
            <a:endParaRPr lang="en-GB" sz="1800" b="1" dirty="0">
              <a:solidFill>
                <a:sysClr val="windowText" lastClr="000000"/>
              </a:solidFill>
              <a:latin typeface="Arial"/>
              <a:cs typeface="Arial"/>
            </a:endParaRPr>
          </a:p>
        </p:txBody>
      </p:sp>
      <p:pic>
        <p:nvPicPr>
          <p:cNvPr id="3076" name="Picture 4">
            <a:extLst>
              <a:ext uri="{FF2B5EF4-FFF2-40B4-BE49-F238E27FC236}">
                <a16:creationId xmlns:a16="http://schemas.microsoft.com/office/drawing/2014/main" id="{1395E2B7-7009-5DA8-B8EC-36D1C83B394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419"/>
          <a:stretch/>
        </p:blipFill>
        <p:spPr bwMode="auto">
          <a:xfrm>
            <a:off x="7056683" y="3408088"/>
            <a:ext cx="4567467" cy="284945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A4CFC3C-A23D-0508-D69D-B31E33D79DB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Utilisation abusive des données dans la recherche en ingénierie</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0F7EC389-D087-84CF-D2B0-E6AA48E4311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0A83EC1F-4832-CA88-8E60-2DCFC93924D8}"/>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417342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854FA-5497-8C3E-7C10-820D8781C91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103182-2D95-5446-4C07-544A4A586E5C}"/>
              </a:ext>
            </a:extLst>
          </p:cNvPr>
          <p:cNvSpPr txBox="1">
            <a:spLocks noGrp="1"/>
          </p:cNvSpPr>
          <p:nvPr>
            <p:ph type="title"/>
          </p:nvPr>
        </p:nvSpPr>
        <p:spPr>
          <a:xfrm>
            <a:off x="737432" y="403414"/>
            <a:ext cx="856445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2.2 Utilisation abusive des données dans la recherche en ingénierie</a:t>
            </a:r>
            <a:endParaRPr sz="2400" b="1" spc="-13" dirty="0">
              <a:solidFill>
                <a:schemeClr val="bg1"/>
              </a:solidFill>
            </a:endParaRPr>
          </a:p>
        </p:txBody>
      </p:sp>
      <p:sp>
        <p:nvSpPr>
          <p:cNvPr id="8" name="TextBox 7">
            <a:extLst>
              <a:ext uri="{FF2B5EF4-FFF2-40B4-BE49-F238E27FC236}">
                <a16:creationId xmlns:a16="http://schemas.microsoft.com/office/drawing/2014/main" id="{9E4FA226-CA57-7D47-E723-DE48074EE1A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BE38B501-9867-09F6-8416-91B0F68A9F33}"/>
              </a:ext>
            </a:extLst>
          </p:cNvPr>
          <p:cNvSpPr txBox="1"/>
          <p:nvPr/>
        </p:nvSpPr>
        <p:spPr>
          <a:xfrm>
            <a:off x="733424" y="2115974"/>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données de 87 millions d'utilisateurs Facebook ont été collectées sous prétexte d'une enquête, mais ont ensuite été utilisées pour influencer des campagnes politiques.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Ce scandale a entraîné des sanctions juridiques et soulevé d'importantes questions de confiance en matière d'éthique des données.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à retenir : </a:t>
            </a:r>
            <a:r>
              <a:rPr lang="en-US" sz="1400" dirty="0">
                <a:solidFill>
                  <a:sysClr val="windowText" lastClr="000000"/>
                </a:solidFill>
                <a:latin typeface="Arial"/>
                <a:cs typeface="Arial"/>
              </a:rPr>
              <a:t>la transparence éthique est essentielle dans le traitement des données.</a:t>
            </a:r>
          </a:p>
        </p:txBody>
      </p:sp>
      <p:sp>
        <p:nvSpPr>
          <p:cNvPr id="9" name="object 3">
            <a:extLst>
              <a:ext uri="{FF2B5EF4-FFF2-40B4-BE49-F238E27FC236}">
                <a16:creationId xmlns:a16="http://schemas.microsoft.com/office/drawing/2014/main" id="{9F8EC2F1-0AEF-67C5-4C33-3AF3AB1C7955}"/>
              </a:ext>
            </a:extLst>
          </p:cNvPr>
          <p:cNvSpPr txBox="1"/>
          <p:nvPr/>
        </p:nvSpPr>
        <p:spPr>
          <a:xfrm>
            <a:off x="733424" y="157687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Exemple : Facebook et Cambridge Analytica (2018)</a:t>
            </a:r>
          </a:p>
        </p:txBody>
      </p:sp>
      <p:sp>
        <p:nvSpPr>
          <p:cNvPr id="3" name="object 3">
            <a:extLst>
              <a:ext uri="{FF2B5EF4-FFF2-40B4-BE49-F238E27FC236}">
                <a16:creationId xmlns:a16="http://schemas.microsoft.com/office/drawing/2014/main" id="{36689812-B373-01E7-73D8-3F9CA0D0EEC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Utilisation abusive des données dans la recherche en ingénierie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A11D01C3-8885-E4A9-FB02-4850FA02990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69A77AE5-B3E9-7275-0918-102BF2B3CEE4}"/>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1818495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0D0C0-6DBC-7D2B-ABBF-3E44D93727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62E83EB-E48C-B016-8F92-F1135824093A}"/>
              </a:ext>
            </a:extLst>
          </p:cNvPr>
          <p:cNvSpPr txBox="1">
            <a:spLocks noGrp="1"/>
          </p:cNvSpPr>
          <p:nvPr>
            <p:ph type="title"/>
          </p:nvPr>
        </p:nvSpPr>
        <p:spPr>
          <a:xfrm>
            <a:off x="726280" y="403415"/>
            <a:ext cx="748358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2.3 Partialité et manipulation dans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6FAC1204-E270-3A15-CD2C-66424714EB8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B424FE4B-6CE8-A513-57E0-51E4C6EBCC8C}"/>
              </a:ext>
            </a:extLst>
          </p:cNvPr>
          <p:cNvSpPr txBox="1"/>
          <p:nvPr/>
        </p:nvSpPr>
        <p:spPr>
          <a:xfrm>
            <a:off x="740566" y="1606268"/>
            <a:ext cx="10732296" cy="9588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 biais dans la collecte de données se produit lorsque certains groupes ou points de vue sont surreprésentés ou sous-représentés, ce qui conduit à des conclusions biaisées.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En ingénierie, des données biaisées peuvent entraîner des modèles d'IA défaillants, des prévisions inexactes et des décisions politiques injustes.</a:t>
            </a:r>
          </a:p>
        </p:txBody>
      </p:sp>
      <p:sp>
        <p:nvSpPr>
          <p:cNvPr id="9" name="object 3">
            <a:extLst>
              <a:ext uri="{FF2B5EF4-FFF2-40B4-BE49-F238E27FC236}">
                <a16:creationId xmlns:a16="http://schemas.microsoft.com/office/drawing/2014/main" id="{9D96DC62-1692-9235-9AFF-A830F08D9576}"/>
              </a:ext>
            </a:extLst>
          </p:cNvPr>
          <p:cNvSpPr txBox="1"/>
          <p:nvPr/>
        </p:nvSpPr>
        <p:spPr>
          <a:xfrm>
            <a:off x="740566" y="126252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Qu'est-ce que le biais dans la collecte de données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39E812E1-FFB5-2684-D9EA-95C9557604E7}"/>
              </a:ext>
            </a:extLst>
          </p:cNvPr>
          <p:cNvSpPr txBox="1"/>
          <p:nvPr/>
        </p:nvSpPr>
        <p:spPr>
          <a:xfrm>
            <a:off x="740566" y="3334984"/>
            <a:ext cx="8048200" cy="292350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Biais de sélection : </a:t>
            </a:r>
            <a:r>
              <a:rPr lang="en-US" sz="1400" dirty="0">
                <a:solidFill>
                  <a:sysClr val="windowText" lastClr="000000"/>
                </a:solidFill>
                <a:latin typeface="Arial"/>
                <a:cs typeface="Arial"/>
              </a:rPr>
              <a:t>choisir un échantillon qui ne représente pas l'ensemble de la population (par exemple, tester uniquement la sécurité des nouveaux véhicules sur des petites voitures, à l'exclusion des camions).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Biais d'observateur : </a:t>
            </a:r>
            <a:r>
              <a:rPr lang="en-US" sz="1400" dirty="0">
                <a:solidFill>
                  <a:sysClr val="windowText" lastClr="000000"/>
                </a:solidFill>
                <a:latin typeface="Arial"/>
                <a:cs typeface="Arial"/>
              </a:rPr>
              <a:t>les convictions personnelles du chercheur influencent la manière dont les données sont enregistrées.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Biais de confirmation : </a:t>
            </a:r>
            <a:r>
              <a:rPr lang="en-US" sz="1400" dirty="0">
                <a:solidFill>
                  <a:sysClr val="windowText" lastClr="000000"/>
                </a:solidFill>
                <a:latin typeface="Arial"/>
                <a:cs typeface="Arial"/>
              </a:rPr>
              <a:t>sélectionner des données qui corroborent une théorie préexistante tout en ignorant les preuves contradictoires.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Biais algorithmique : </a:t>
            </a:r>
            <a:r>
              <a:rPr lang="en-US" sz="1400" dirty="0">
                <a:solidFill>
                  <a:sysClr val="windowText" lastClr="000000"/>
                </a:solidFill>
                <a:latin typeface="Arial"/>
                <a:cs typeface="Arial"/>
              </a:rPr>
              <a:t>les modèles d'IA et d'apprentissage automatique entraînés sur des ensembles de données non diversifiés produisent des résultats injustes.</a:t>
            </a:r>
          </a:p>
        </p:txBody>
      </p:sp>
      <p:sp>
        <p:nvSpPr>
          <p:cNvPr id="10" name="object 3">
            <a:extLst>
              <a:ext uri="{FF2B5EF4-FFF2-40B4-BE49-F238E27FC236}">
                <a16:creationId xmlns:a16="http://schemas.microsoft.com/office/drawing/2014/main" id="{0AF9998C-DBDD-023B-0578-A9ED46B53AB6}"/>
              </a:ext>
            </a:extLst>
          </p:cNvPr>
          <p:cNvSpPr txBox="1"/>
          <p:nvPr/>
        </p:nvSpPr>
        <p:spPr>
          <a:xfrm>
            <a:off x="763501" y="3022161"/>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Types de biais dans la collecte de données :</a:t>
            </a:r>
            <a:endParaRPr lang="en-GB" sz="1800" b="1"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D9404802-0C29-E25D-76B5-20414D76D60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2391" y="2909269"/>
            <a:ext cx="2877011" cy="327933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5FB182C-317D-3EC1-6E33-E6B7576C173E}"/>
              </a:ext>
            </a:extLst>
          </p:cNvPr>
          <p:cNvSpPr txBox="1"/>
          <p:nvPr/>
        </p:nvSpPr>
        <p:spPr>
          <a:xfrm>
            <a:off x="726280" y="787424"/>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Biais et manipulation dans la collecte de données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87174CBF-284F-E5EF-DE28-79AF78551C0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2882E3F0-AB22-8C59-8C86-57092D7564B7}"/>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716228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614C2-56BB-3162-6663-D4727BCD50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6E70F8-3C55-426C-E26E-4355AFD2EF30}"/>
              </a:ext>
            </a:extLst>
          </p:cNvPr>
          <p:cNvSpPr txBox="1">
            <a:spLocks noGrp="1"/>
          </p:cNvSpPr>
          <p:nvPr>
            <p:ph type="title"/>
          </p:nvPr>
        </p:nvSpPr>
        <p:spPr>
          <a:xfrm>
            <a:off x="726280" y="403414"/>
            <a:ext cx="759541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2.3 Partialité et manipulation dans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FD4141B8-660B-4B4F-2236-917A9DDE08A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0B8F4258-BA77-F23A-CAAE-AB7AC722AE47}"/>
              </a:ext>
            </a:extLst>
          </p:cNvPr>
          <p:cNvSpPr txBox="1"/>
          <p:nvPr/>
        </p:nvSpPr>
        <p:spPr>
          <a:xfrm>
            <a:off x="726280" y="2171730"/>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Des études ont révélé que les systèmes de reconnaissance faciale basés sur l'IA identifiaient de manière erronée les personnes noires et asiatiques jusqu'à 100 fois plus souvent que les personnes blanches.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Cause : les ensembles de données utilisés pour l'entraînement contenaient principalement des visages blancs, ce qui a conduit à des algorithmes biaisés.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 </a:t>
            </a:r>
            <a:r>
              <a:rPr lang="en-US" sz="1400" dirty="0">
                <a:solidFill>
                  <a:sysClr val="windowText" lastClr="000000"/>
                </a:solidFill>
                <a:latin typeface="Arial"/>
                <a:cs typeface="Arial"/>
              </a:rPr>
              <a:t>il est essentiel de garantir la diversité des ensembles de données pour une collecte éthique des données.</a:t>
            </a:r>
          </a:p>
        </p:txBody>
      </p:sp>
      <p:sp>
        <p:nvSpPr>
          <p:cNvPr id="9" name="object 3">
            <a:extLst>
              <a:ext uri="{FF2B5EF4-FFF2-40B4-BE49-F238E27FC236}">
                <a16:creationId xmlns:a16="http://schemas.microsoft.com/office/drawing/2014/main" id="{D0FA6FF9-2A57-1390-188B-E3CBDEA52323}"/>
              </a:ext>
            </a:extLst>
          </p:cNvPr>
          <p:cNvSpPr txBox="1"/>
          <p:nvPr/>
        </p:nvSpPr>
        <p:spPr>
          <a:xfrm>
            <a:off x="726280" y="163262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Exemple : Racial Bias in AI Facial Recognition (2019)</a:t>
            </a:r>
          </a:p>
        </p:txBody>
      </p:sp>
      <p:sp>
        <p:nvSpPr>
          <p:cNvPr id="3" name="object 3">
            <a:extLst>
              <a:ext uri="{FF2B5EF4-FFF2-40B4-BE49-F238E27FC236}">
                <a16:creationId xmlns:a16="http://schemas.microsoft.com/office/drawing/2014/main" id="{BD213ADE-9612-F8EE-14F6-7B92C374EAE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Biais et manipulation dans la collecte de données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0DC6D93-EDD3-772B-1AE2-E5898C23BE0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126156A4-DC94-9D31-76D4-27FF7C31B52A}"/>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186115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D431A-082B-6E87-44EC-7C91FFD0F2D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EAE3A1B-4324-ABD5-08FA-DBFB261B94D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Consentement et confidentialité</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B30FAE92-3381-6333-36FC-70F17BA579B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9414DBC5-7528-9B23-F212-42388C5C626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4020712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DB6B6-81EF-A7B1-DFC3-AD4BA7AABE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FEAF3EE-6C85-B0DD-A971-8CBF454C8018}"/>
              </a:ext>
            </a:extLst>
          </p:cNvPr>
          <p:cNvSpPr txBox="1">
            <a:spLocks noGrp="1"/>
          </p:cNvSpPr>
          <p:nvPr>
            <p:ph type="title"/>
          </p:nvPr>
        </p:nvSpPr>
        <p:spPr>
          <a:xfrm>
            <a:off x="726279" y="403415"/>
            <a:ext cx="7733566"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3.1 Comprendre le consentement éclairé dans la recherche</a:t>
            </a:r>
          </a:p>
        </p:txBody>
      </p:sp>
      <p:sp>
        <p:nvSpPr>
          <p:cNvPr id="8" name="TextBox 7">
            <a:extLst>
              <a:ext uri="{FF2B5EF4-FFF2-40B4-BE49-F238E27FC236}">
                <a16:creationId xmlns:a16="http://schemas.microsoft.com/office/drawing/2014/main" id="{D640013B-0E8A-B857-10B8-5BE1A81F45F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4353A45F-F0C0-51AD-B948-627880F4CE49}"/>
              </a:ext>
            </a:extLst>
          </p:cNvPr>
          <p:cNvSpPr txBox="1"/>
          <p:nvPr/>
        </p:nvSpPr>
        <p:spPr>
          <a:xfrm>
            <a:off x="726280" y="2116422"/>
            <a:ext cx="10732296" cy="9588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 consentement éclairé garantit que les participants acceptent volontairement de fournir des données, en comprenant l'objectif, les risques et la manière dont leurs informations seront utilisées.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Il s'agit d'une exigence éthique fondamentale dans la recherche en ingénierie, en particulier lors de la collecte de données personnelles, médicales ou comportementales.</a:t>
            </a:r>
          </a:p>
        </p:txBody>
      </p:sp>
      <p:sp>
        <p:nvSpPr>
          <p:cNvPr id="9" name="object 3">
            <a:extLst>
              <a:ext uri="{FF2B5EF4-FFF2-40B4-BE49-F238E27FC236}">
                <a16:creationId xmlns:a16="http://schemas.microsoft.com/office/drawing/2014/main" id="{76F353F5-F292-62CA-6A6A-F4BD7911E99D}"/>
              </a:ext>
            </a:extLst>
          </p:cNvPr>
          <p:cNvSpPr txBox="1"/>
          <p:nvPr/>
        </p:nvSpPr>
        <p:spPr>
          <a:xfrm>
            <a:off x="733424" y="16742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Qu'est-ce que le consentement éclairé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40EEF458-B5F8-A48E-CC2F-2050679E241B}"/>
              </a:ext>
            </a:extLst>
          </p:cNvPr>
          <p:cNvSpPr txBox="1"/>
          <p:nvPr/>
        </p:nvSpPr>
        <p:spPr>
          <a:xfrm>
            <a:off x="670925" y="3932543"/>
            <a:ext cx="6577768" cy="195400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Divulgation : </a:t>
            </a:r>
            <a:r>
              <a:rPr lang="en-US" sz="1400" dirty="0">
                <a:solidFill>
                  <a:sysClr val="windowText" lastClr="000000"/>
                </a:solidFill>
                <a:latin typeface="Arial"/>
                <a:cs typeface="Arial"/>
              </a:rPr>
              <a:t>les participants doivent recevoir des informations claires et complètes sur la recherche.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Compréhension : </a:t>
            </a:r>
            <a:r>
              <a:rPr lang="en-US" sz="1400" dirty="0">
                <a:solidFill>
                  <a:sysClr val="windowText" lastClr="000000"/>
                </a:solidFill>
                <a:latin typeface="Arial"/>
                <a:cs typeface="Arial"/>
              </a:rPr>
              <a:t>ils doivent comprendre les risques et les implications.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Caractère volontaire : </a:t>
            </a:r>
            <a:r>
              <a:rPr lang="en-US" sz="1400" dirty="0">
                <a:solidFill>
                  <a:sysClr val="windowText" lastClr="000000"/>
                </a:solidFill>
                <a:latin typeface="Arial"/>
                <a:cs typeface="Arial"/>
              </a:rPr>
              <a:t>le consentement doit être donné librement, sans pression ni contrainte.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Droit de se retirer : </a:t>
            </a:r>
            <a:r>
              <a:rPr lang="en-US" sz="1400" dirty="0">
                <a:solidFill>
                  <a:sysClr val="windowText" lastClr="000000"/>
                </a:solidFill>
                <a:latin typeface="Arial"/>
                <a:cs typeface="Arial"/>
              </a:rPr>
              <a:t>les participants doivent pouvoir se retirer à tout moment.</a:t>
            </a:r>
          </a:p>
        </p:txBody>
      </p:sp>
      <p:sp>
        <p:nvSpPr>
          <p:cNvPr id="10" name="object 3">
            <a:extLst>
              <a:ext uri="{FF2B5EF4-FFF2-40B4-BE49-F238E27FC236}">
                <a16:creationId xmlns:a16="http://schemas.microsoft.com/office/drawing/2014/main" id="{8F59A5B7-625F-0EC6-8950-E56D66B1D08A}"/>
              </a:ext>
            </a:extLst>
          </p:cNvPr>
          <p:cNvSpPr txBox="1"/>
          <p:nvPr/>
        </p:nvSpPr>
        <p:spPr>
          <a:xfrm>
            <a:off x="664947" y="3520644"/>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Éléments clés du consentement éclairé :</a:t>
            </a:r>
            <a:endParaRPr lang="en-GB" sz="1800" b="1"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2DD9183D-724A-AC0E-F043-5EB70D27DF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940" y="3294881"/>
            <a:ext cx="4150867" cy="279006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B871FC8-F353-2D12-BE52-E20A774D7C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Comprendre le consentement éclairé dans la recherche</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EABDFAE9-EAED-4725-A9E4-B5164D777EF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0056194D-C389-42E4-0F00-FAA6B2C7074F}"/>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72726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D42E7-0A39-F7FC-E5DA-14BEAD34CA7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C132CF5-4C8A-E439-ADE6-49BFED86C230}"/>
              </a:ext>
            </a:extLst>
          </p:cNvPr>
          <p:cNvSpPr txBox="1">
            <a:spLocks noGrp="1"/>
          </p:cNvSpPr>
          <p:nvPr>
            <p:ph type="title"/>
          </p:nvPr>
        </p:nvSpPr>
        <p:spPr>
          <a:xfrm>
            <a:off x="726280" y="403414"/>
            <a:ext cx="779277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3.1 Comprendre le consentement éclairé dans la recherche</a:t>
            </a:r>
          </a:p>
        </p:txBody>
      </p:sp>
      <p:sp>
        <p:nvSpPr>
          <p:cNvPr id="8" name="TextBox 7">
            <a:extLst>
              <a:ext uri="{FF2B5EF4-FFF2-40B4-BE49-F238E27FC236}">
                <a16:creationId xmlns:a16="http://schemas.microsoft.com/office/drawing/2014/main" id="{D5AEE14E-8853-E498-A691-9F7A9F4735C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E6FA4520-F01D-C5A6-5236-D173E1EC0AA3}"/>
              </a:ext>
            </a:extLst>
          </p:cNvPr>
          <p:cNvSpPr txBox="1"/>
          <p:nvPr/>
        </p:nvSpPr>
        <p:spPr>
          <a:xfrm>
            <a:off x="726280" y="2138276"/>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Google a collecté des données personnelles à partir de réseaux Wi-Fi à l'insu des utilisateurs lors de la capture d'images Street View.</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 nombreux gouvernements ont poursuivi Google en justice pour ne pas avoir obtenu le consentement éclairé avant de collecter ces données.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 </a:t>
            </a:r>
            <a:r>
              <a:rPr lang="en-US" sz="1400" dirty="0">
                <a:solidFill>
                  <a:sysClr val="windowText" lastClr="000000"/>
                </a:solidFill>
                <a:latin typeface="Arial"/>
                <a:cs typeface="Arial"/>
              </a:rPr>
              <a:t>le consentement doit être explicitement obtenu avant de collecter des données sensibles.</a:t>
            </a:r>
          </a:p>
        </p:txBody>
      </p:sp>
      <p:sp>
        <p:nvSpPr>
          <p:cNvPr id="9" name="object 3">
            <a:extLst>
              <a:ext uri="{FF2B5EF4-FFF2-40B4-BE49-F238E27FC236}">
                <a16:creationId xmlns:a16="http://schemas.microsoft.com/office/drawing/2014/main" id="{179666FA-1B92-7E90-DA49-D14DB25AAC81}"/>
              </a:ext>
            </a:extLst>
          </p:cNvPr>
          <p:cNvSpPr txBox="1"/>
          <p:nvPr/>
        </p:nvSpPr>
        <p:spPr>
          <a:xfrm>
            <a:off x="726280" y="159917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Exemple : violations de la vie privée par Google Street View (2010)</a:t>
            </a:r>
          </a:p>
        </p:txBody>
      </p:sp>
      <p:sp>
        <p:nvSpPr>
          <p:cNvPr id="3" name="object 3">
            <a:extLst>
              <a:ext uri="{FF2B5EF4-FFF2-40B4-BE49-F238E27FC236}">
                <a16:creationId xmlns:a16="http://schemas.microsoft.com/office/drawing/2014/main" id="{E4FB242C-0BE2-1F06-3968-9D5861189D6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Comprendre le consentement éclairé dans la recherche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9277C0B-A563-BE2C-2A7A-E7EA3069567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4B4553A8-F2DF-DC01-1645-28A8086A3A41}"/>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586107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E9385-E943-D675-6AB1-DD69FC21BBA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569B2B3-AF7E-14C8-5477-C4F08EF7A5BC}"/>
              </a:ext>
            </a:extLst>
          </p:cNvPr>
          <p:cNvSpPr txBox="1">
            <a:spLocks noGrp="1"/>
          </p:cNvSpPr>
          <p:nvPr>
            <p:ph type="title"/>
          </p:nvPr>
        </p:nvSpPr>
        <p:spPr>
          <a:xfrm>
            <a:off x="726280" y="403415"/>
            <a:ext cx="926324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3.2 Cadres juridiques et éthiques relatifs à la confidentialité des données</a:t>
            </a:r>
          </a:p>
        </p:txBody>
      </p:sp>
      <p:sp>
        <p:nvSpPr>
          <p:cNvPr id="8" name="TextBox 7">
            <a:extLst>
              <a:ext uri="{FF2B5EF4-FFF2-40B4-BE49-F238E27FC236}">
                <a16:creationId xmlns:a16="http://schemas.microsoft.com/office/drawing/2014/main" id="{6042DBAD-9F71-5A7B-D869-3256F9BA45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6C3FE560-3BF0-C1FC-69F2-ADD93B67F7AF}"/>
              </a:ext>
            </a:extLst>
          </p:cNvPr>
          <p:cNvSpPr txBox="1"/>
          <p:nvPr/>
        </p:nvSpPr>
        <p:spPr>
          <a:xfrm>
            <a:off x="733424" y="1645103"/>
            <a:ext cx="11231835" cy="9588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confidentialité des données garantit que les informations sensibles sont protégées contre tout accès non autorisé, toute divulgation ou toute utilisation abusive.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Dans le domaine de la recherche en ingénierie, la confidentialité est essentielle lors du traitement de dossiers médicaux, de données biométriques, de conceptions exclusives ou de vulnérabilités en matière de cybersécurité.</a:t>
            </a:r>
          </a:p>
        </p:txBody>
      </p:sp>
      <p:sp>
        <p:nvSpPr>
          <p:cNvPr id="9" name="object 3">
            <a:extLst>
              <a:ext uri="{FF2B5EF4-FFF2-40B4-BE49-F238E27FC236}">
                <a16:creationId xmlns:a16="http://schemas.microsoft.com/office/drawing/2014/main" id="{3096136D-0D28-B084-821B-7D19F00F0E8F}"/>
              </a:ext>
            </a:extLst>
          </p:cNvPr>
          <p:cNvSpPr txBox="1"/>
          <p:nvPr/>
        </p:nvSpPr>
        <p:spPr>
          <a:xfrm>
            <a:off x="749669" y="1344602"/>
            <a:ext cx="15103864"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Pourquoi la confidentialité des données est-elle importante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7C2449D5-4B47-525A-36F9-6C8911624AF5}"/>
              </a:ext>
            </a:extLst>
          </p:cNvPr>
          <p:cNvSpPr txBox="1"/>
          <p:nvPr/>
        </p:nvSpPr>
        <p:spPr>
          <a:xfrm>
            <a:off x="653330" y="3247740"/>
            <a:ext cx="8704252" cy="329796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Règlement général sur la protection des données (RGPD) (UE) :</a:t>
            </a:r>
          </a:p>
          <a:p>
            <a:pPr marL="190500" lvl="2"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Oblige les entreprises à protéger les données personnelles des utilisateurs.</a:t>
            </a:r>
          </a:p>
          <a:p>
            <a:pPr marL="190500" defTabSz="1175644" hangingPunct="1">
              <a:lnSpc>
                <a:spcPct val="150000"/>
              </a:lnSpc>
              <a:spcBef>
                <a:spcPts val="129"/>
              </a:spcBef>
            </a:pPr>
            <a:r>
              <a:rPr lang="en-US" sz="1400" dirty="0">
                <a:solidFill>
                  <a:sysClr val="windowText" lastClr="000000"/>
                </a:solidFill>
                <a:latin typeface="Arial"/>
                <a:cs typeface="Arial"/>
              </a:rPr>
              <a:t>	ii. Donne aux individus le contrôle sur la manière dont leurs données sont utilisées.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Code de déontologie de l'IEEE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Les ingénieurs doivent respecter la confidentialité professionnelle et éviter les conflits d'intérêts.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Comités d'éthique et comités d'examen institutionnels (IRB)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Les instituts de recherche doivent obtenir l'approbation éthique avant de commencer la collecte de données.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CD4C37D1-BC83-3A7D-6F64-84ACBFBED6A4}"/>
              </a:ext>
            </a:extLst>
          </p:cNvPr>
          <p:cNvSpPr txBox="1"/>
          <p:nvPr/>
        </p:nvSpPr>
        <p:spPr>
          <a:xfrm>
            <a:off x="726279" y="2934526"/>
            <a:ext cx="9263245"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Cadres juridiques et éthiques régissant la confidentialité des données :</a:t>
            </a:r>
            <a:endParaRPr lang="en-GB" sz="1800" b="1"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049A0881-8DC0-FE94-D16D-E2B179432C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4688" y="3052096"/>
            <a:ext cx="3111801" cy="306637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774D3B4-9F5A-B440-8194-DA7EF8C4CA4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Cadres juridiques et éthiques pour la confidentialité des données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DD0C9CBB-34AE-105F-194D-F4FC8DBF2D0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958A3FE2-4366-46D8-920A-20B665845ECD}"/>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122835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8A280-BCF1-8656-82BE-0AF3148F06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074144-1F54-F2AA-238E-9181F4C57E22}"/>
              </a:ext>
            </a:extLst>
          </p:cNvPr>
          <p:cNvSpPr txBox="1">
            <a:spLocks noGrp="1"/>
          </p:cNvSpPr>
          <p:nvPr>
            <p:ph type="title"/>
          </p:nvPr>
        </p:nvSpPr>
        <p:spPr>
          <a:xfrm>
            <a:off x="726279" y="403414"/>
            <a:ext cx="954262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3.2 Cadres juridiques et éthiques relatifs à la confidentialité des données</a:t>
            </a:r>
          </a:p>
        </p:txBody>
      </p:sp>
      <p:sp>
        <p:nvSpPr>
          <p:cNvPr id="8" name="TextBox 7">
            <a:extLst>
              <a:ext uri="{FF2B5EF4-FFF2-40B4-BE49-F238E27FC236}">
                <a16:creationId xmlns:a16="http://schemas.microsoft.com/office/drawing/2014/main" id="{AB266ACC-4986-D3A7-6717-B10850CEE87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15378EDE-7869-1664-61D4-E5849C3EF354}"/>
              </a:ext>
            </a:extLst>
          </p:cNvPr>
          <p:cNvSpPr txBox="1"/>
          <p:nvPr/>
        </p:nvSpPr>
        <p:spPr>
          <a:xfrm>
            <a:off x="733424" y="2049067"/>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Des pirates informatiques ont dérobé les données de 57 millions d'utilisateurs, mais Uber a dissimulé cette violation au lieu d'en informer les personnes concernées.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L'entreprise a dû faire face à des conséquences juridiques pour avoir enfreint les réglementations en matière de confidentialité et de transparence.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à retenir : </a:t>
            </a:r>
            <a:r>
              <a:rPr lang="en-US" sz="1400" dirty="0">
                <a:solidFill>
                  <a:sysClr val="windowText" lastClr="000000"/>
                </a:solidFill>
                <a:latin typeface="Arial"/>
                <a:cs typeface="Arial"/>
              </a:rPr>
              <a:t>la protection des données confidentielles est une responsabilité à la fois juridique et éthique.</a:t>
            </a:r>
          </a:p>
        </p:txBody>
      </p:sp>
      <p:sp>
        <p:nvSpPr>
          <p:cNvPr id="9" name="object 3">
            <a:extLst>
              <a:ext uri="{FF2B5EF4-FFF2-40B4-BE49-F238E27FC236}">
                <a16:creationId xmlns:a16="http://schemas.microsoft.com/office/drawing/2014/main" id="{BE8BDE10-1FEC-F1AB-6649-0DDD1F49658C}"/>
              </a:ext>
            </a:extLst>
          </p:cNvPr>
          <p:cNvSpPr txBox="1"/>
          <p:nvPr/>
        </p:nvSpPr>
        <p:spPr>
          <a:xfrm>
            <a:off x="733424" y="150996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Exemple : dissimulation de la violation de données chez Uber (2016)</a:t>
            </a:r>
          </a:p>
        </p:txBody>
      </p:sp>
      <p:sp>
        <p:nvSpPr>
          <p:cNvPr id="3" name="object 3">
            <a:extLst>
              <a:ext uri="{FF2B5EF4-FFF2-40B4-BE49-F238E27FC236}">
                <a16:creationId xmlns:a16="http://schemas.microsoft.com/office/drawing/2014/main" id="{C0C76A14-F642-3CFF-55E5-1F9B3D2F5F1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Cadres juridiques et éthiques pour la confidentialité des données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3983015-43BB-150C-23B0-5134FD317C1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588DB6AC-1DD7-F5DC-E093-4628FC238516}"/>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339570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AF621-CA9B-CD7A-D4D6-9FD04258CA1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5CE3E49-B13E-2EB3-7DC6-53D816BECE77}"/>
              </a:ext>
            </a:extLst>
          </p:cNvPr>
          <p:cNvSpPr txBox="1">
            <a:spLocks noGrp="1"/>
          </p:cNvSpPr>
          <p:nvPr>
            <p:ph type="title"/>
          </p:nvPr>
        </p:nvSpPr>
        <p:spPr>
          <a:xfrm>
            <a:off x="726279" y="403415"/>
            <a:ext cx="9818923"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3.3 Difficultés liées au maintien de la confidentialité des données techniques</a:t>
            </a:r>
          </a:p>
        </p:txBody>
      </p:sp>
      <p:sp>
        <p:nvSpPr>
          <p:cNvPr id="8" name="TextBox 7">
            <a:extLst>
              <a:ext uri="{FF2B5EF4-FFF2-40B4-BE49-F238E27FC236}">
                <a16:creationId xmlns:a16="http://schemas.microsoft.com/office/drawing/2014/main" id="{A57B6796-20FD-6A2E-24A9-2F4FED2305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4" name="object 3">
            <a:extLst>
              <a:ext uri="{FF2B5EF4-FFF2-40B4-BE49-F238E27FC236}">
                <a16:creationId xmlns:a16="http://schemas.microsoft.com/office/drawing/2014/main" id="{59D1CFA5-68FC-9E56-2227-9D062816A901}"/>
              </a:ext>
            </a:extLst>
          </p:cNvPr>
          <p:cNvSpPr txBox="1"/>
          <p:nvPr/>
        </p:nvSpPr>
        <p:spPr>
          <a:xfrm>
            <a:off x="607868" y="1344602"/>
            <a:ext cx="7515597" cy="492661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Risques liés à la cybersécurité</a:t>
            </a:r>
          </a:p>
          <a:p>
            <a:pPr marL="190500" lvl="1"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Les données techniques sont fréquemment ciblées par les cybercriminels, en particulier dans des secteurs tels que les transports, la santé et la recherche en intelligence artificielle.</a:t>
            </a:r>
          </a:p>
          <a:p>
            <a:pPr marL="190500" lvl="1" defTabSz="1175644" hangingPunct="1">
              <a:lnSpc>
                <a:spcPct val="150000"/>
              </a:lnSpc>
              <a:spcBef>
                <a:spcPts val="129"/>
              </a:spcBef>
            </a:pPr>
            <a:r>
              <a:rPr lang="en-US" sz="1400" dirty="0">
                <a:solidFill>
                  <a:sysClr val="windowText" lastClr="000000"/>
                </a:solidFill>
                <a:latin typeface="Arial"/>
                <a:cs typeface="Arial"/>
              </a:rPr>
              <a:t>ii. Les cyberattaques peuvent entraîner des violations de données, affectant à la fois les individus et les organisations.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Difficultés liées à l'anonymisation des données</a:t>
            </a:r>
          </a:p>
          <a:p>
            <a:pPr marL="190500" lvl="1"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 simple fait de supprimer les noms d'un ensemble de données ne garantit pas toujours la confidentialité.</a:t>
            </a:r>
          </a:p>
          <a:p>
            <a:pPr marL="190500" lvl="1"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Risques de réidentification : </a:t>
            </a:r>
            <a:r>
              <a:rPr lang="en-US" sz="1400" dirty="0">
                <a:solidFill>
                  <a:sysClr val="windowText" lastClr="000000"/>
                </a:solidFill>
                <a:latin typeface="Arial"/>
                <a:cs typeface="Arial"/>
              </a:rPr>
              <a:t>même les données anonymisées peuvent être associées à des individus lorsqu'elles sont combinées à d'autres ensembles de données.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Stockage dans le cloud et risques liés aux tiers</a:t>
            </a:r>
          </a:p>
          <a:p>
            <a:pPr marL="190500" lvl="1"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De nombreuses organisations stockent des données de recherche sensibles sur des plateformes cloud telles qu'AWS et Google Cloud.</a:t>
            </a:r>
          </a:p>
          <a:p>
            <a:pPr marL="190500" lvl="1"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Risque : </a:t>
            </a:r>
            <a:r>
              <a:rPr lang="en-US" sz="1400" dirty="0">
                <a:solidFill>
                  <a:sysClr val="windowText" lastClr="000000"/>
                </a:solidFill>
                <a:latin typeface="Arial"/>
                <a:cs typeface="Arial"/>
              </a:rPr>
              <a:t>si les mesures de sécurité sont insuffisantes, des personnes non autorisées peuvent y accéder.</a:t>
            </a:r>
          </a:p>
        </p:txBody>
      </p:sp>
      <p:pic>
        <p:nvPicPr>
          <p:cNvPr id="7170" name="Picture 2">
            <a:extLst>
              <a:ext uri="{FF2B5EF4-FFF2-40B4-BE49-F238E27FC236}">
                <a16:creationId xmlns:a16="http://schemas.microsoft.com/office/drawing/2014/main" id="{26B82FA6-8000-776A-F259-E76091AE93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1877" y="2379862"/>
            <a:ext cx="3863290" cy="340669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8A640AF-0604-51D7-8F0A-F50BEE2DDF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Défis liés au maintien de la confidentialité des données techniques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2937FB33-6E65-3F78-3C91-DA364F7C41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7" name="object 6">
            <a:extLst>
              <a:ext uri="{FF2B5EF4-FFF2-40B4-BE49-F238E27FC236}">
                <a16:creationId xmlns:a16="http://schemas.microsoft.com/office/drawing/2014/main" id="{56450768-4B72-39B9-CCEA-F3DD735FD618}"/>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691474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7B71E-2EA0-6866-CFAB-35121669BD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BE6811-A760-84A4-0E9B-4A73CD87A147}"/>
              </a:ext>
            </a:extLst>
          </p:cNvPr>
          <p:cNvSpPr txBox="1">
            <a:spLocks noGrp="1"/>
          </p:cNvSpPr>
          <p:nvPr>
            <p:ph type="title"/>
          </p:nvPr>
        </p:nvSpPr>
        <p:spPr>
          <a:xfrm>
            <a:off x="726280" y="403414"/>
            <a:ext cx="991759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3.3 Difficultés liées au maintien de la confidentialité des données techniques</a:t>
            </a:r>
          </a:p>
        </p:txBody>
      </p:sp>
      <p:sp>
        <p:nvSpPr>
          <p:cNvPr id="8" name="TextBox 7">
            <a:extLst>
              <a:ext uri="{FF2B5EF4-FFF2-40B4-BE49-F238E27FC236}">
                <a16:creationId xmlns:a16="http://schemas.microsoft.com/office/drawing/2014/main" id="{20526CB4-EE88-B0E7-C11A-A4695CEA2AC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2547B4D6-188D-E99A-BBBB-1AB52E79C73E}"/>
              </a:ext>
            </a:extLst>
          </p:cNvPr>
          <p:cNvSpPr txBox="1"/>
          <p:nvPr/>
        </p:nvSpPr>
        <p:spPr>
          <a:xfrm>
            <a:off x="733424" y="2127126"/>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Strava, une application de suivi de la condition physique, a publié une carte thermique mondiale des itinéraires d'entraînement de ses utilisateurs.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militaires utilisant Strava ont involontairement révélé l'emplacement de bases militaires secrètes à travers les données agrégées sur leurs déplacements.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à retenir : </a:t>
            </a:r>
            <a:r>
              <a:rPr lang="en-US" sz="1400" dirty="0">
                <a:solidFill>
                  <a:sysClr val="windowText" lastClr="000000"/>
                </a:solidFill>
                <a:latin typeface="Arial"/>
                <a:cs typeface="Arial"/>
              </a:rPr>
              <a:t>même les données agrégées peuvent compromettre la confidentialité si elles ne sont pas traitées avec précaution.</a:t>
            </a:r>
          </a:p>
        </p:txBody>
      </p:sp>
      <p:sp>
        <p:nvSpPr>
          <p:cNvPr id="9" name="object 3">
            <a:extLst>
              <a:ext uri="{FF2B5EF4-FFF2-40B4-BE49-F238E27FC236}">
                <a16:creationId xmlns:a16="http://schemas.microsoft.com/office/drawing/2014/main" id="{8949851D-6F6F-C545-0ACB-3E37743F178B}"/>
              </a:ext>
            </a:extLst>
          </p:cNvPr>
          <p:cNvSpPr txBox="1"/>
          <p:nvPr/>
        </p:nvSpPr>
        <p:spPr>
          <a:xfrm>
            <a:off x="733424" y="158802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Exemple : Incident Strava Heatmap (2018) – Divulgation de l'emplacement de bases militaires</a:t>
            </a:r>
          </a:p>
        </p:txBody>
      </p:sp>
      <p:sp>
        <p:nvSpPr>
          <p:cNvPr id="3" name="object 3">
            <a:extLst>
              <a:ext uri="{FF2B5EF4-FFF2-40B4-BE49-F238E27FC236}">
                <a16:creationId xmlns:a16="http://schemas.microsoft.com/office/drawing/2014/main" id="{3A9D2FA1-E234-2A52-5E79-49C78C91A3A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Défis liés au maintien de la confidentialité des données techniques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8AA406A-414C-D6B6-A70C-9AF26943FA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A6FC38B1-72BC-4F7F-186B-5C62261CC7C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183638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E40CD-EBDE-34B0-A7D5-C3941ABF88C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DA128A-858F-82E2-55CA-60AFDA87DD1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Quiz</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C340C42C-4641-B688-6D27-8B338B2839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970C626B-76A8-9454-8AB0-D29E5F73AC8D}"/>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603496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AF16-3481-696E-1FD6-10DA68A002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8A66C69-584E-BD61-0B07-1F37FE646157}"/>
              </a:ext>
            </a:extLst>
          </p:cNvPr>
          <p:cNvSpPr txBox="1">
            <a:spLocks noGrp="1"/>
          </p:cNvSpPr>
          <p:nvPr>
            <p:ph type="title"/>
          </p:nvPr>
        </p:nvSpPr>
        <p:spPr>
          <a:xfrm>
            <a:off x="726281" y="403414"/>
            <a:ext cx="206152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4.1 Questions</a:t>
            </a:r>
            <a:endParaRPr sz="2400" b="1" spc="-13" dirty="0">
              <a:solidFill>
                <a:schemeClr val="bg1"/>
              </a:solidFill>
            </a:endParaRPr>
          </a:p>
        </p:txBody>
      </p:sp>
      <p:sp>
        <p:nvSpPr>
          <p:cNvPr id="8" name="TextBox 7">
            <a:extLst>
              <a:ext uri="{FF2B5EF4-FFF2-40B4-BE49-F238E27FC236}">
                <a16:creationId xmlns:a16="http://schemas.microsoft.com/office/drawing/2014/main" id="{67215295-6E50-F0F5-4254-7BE6C126E9D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80592A3E-7754-2025-A871-3C6E979935B8}"/>
              </a:ext>
            </a:extLst>
          </p:cNvPr>
          <p:cNvSpPr txBox="1"/>
          <p:nvPr/>
        </p:nvSpPr>
        <p:spPr>
          <a:xfrm>
            <a:off x="726280" y="1496990"/>
            <a:ext cx="11226703" cy="4297147"/>
          </a:xfrm>
          <a:prstGeom prst="rect">
            <a:avLst/>
          </a:prstGeom>
        </p:spPr>
        <p:txBody>
          <a:bodyPr vert="horz" wrap="square" lIns="0" tIns="16329" rIns="0" bIns="0" rtlCol="0">
            <a:spAutoFit/>
          </a:bodyPr>
          <a:lstStyle/>
          <a:p>
            <a:pPr marL="190500" defTabSz="1175644" hangingPunct="1">
              <a:lnSpc>
                <a:spcPct val="100000"/>
              </a:lnSpc>
              <a:spcBef>
                <a:spcPts val="129"/>
              </a:spcBef>
            </a:pPr>
            <a:r>
              <a:rPr lang="en-US" sz="1800" b="1" dirty="0">
                <a:solidFill>
                  <a:sysClr val="windowText" lastClr="000000"/>
                </a:solidFill>
                <a:latin typeface="Arial"/>
                <a:cs typeface="Arial"/>
              </a:rPr>
              <a:t>1. Parmi les éléments suivants, lequel ne constitue PAS un élément clé du consentement éclairé ?</a:t>
            </a:r>
          </a:p>
          <a:p>
            <a:pPr marL="190500" defTabSz="1175644" hangingPunct="1">
              <a:lnSpc>
                <a:spcPct val="100000"/>
              </a:lnSpc>
              <a:spcBef>
                <a:spcPts val="129"/>
              </a:spcBef>
            </a:pPr>
            <a:r>
              <a:rPr lang="en-US" sz="1400" dirty="0">
                <a:solidFill>
                  <a:sysClr val="windowText" lastClr="000000"/>
                </a:solidFill>
                <a:latin typeface="Arial"/>
                <a:cs typeface="Arial"/>
              </a:rPr>
              <a:t>a) La divulgation</a:t>
            </a:r>
          </a:p>
          <a:p>
            <a:pPr marL="190500" defTabSz="1175644" hangingPunct="1">
              <a:lnSpc>
                <a:spcPct val="100000"/>
              </a:lnSpc>
              <a:spcBef>
                <a:spcPts val="129"/>
              </a:spcBef>
            </a:pPr>
            <a:r>
              <a:rPr lang="en-US" sz="1400" dirty="0">
                <a:solidFill>
                  <a:sysClr val="windowText" lastClr="000000"/>
                </a:solidFill>
                <a:latin typeface="Arial"/>
                <a:cs typeface="Arial"/>
              </a:rPr>
              <a:t>b) Le caractère volontaire</a:t>
            </a:r>
          </a:p>
          <a:p>
            <a:pPr marL="190500" defTabSz="1175644" hangingPunct="1">
              <a:lnSpc>
                <a:spcPct val="100000"/>
              </a:lnSpc>
              <a:spcBef>
                <a:spcPts val="129"/>
              </a:spcBef>
            </a:pPr>
            <a:r>
              <a:rPr lang="en-US" sz="1400" dirty="0">
                <a:solidFill>
                  <a:sysClr val="windowText" lastClr="000000"/>
                </a:solidFill>
                <a:latin typeface="Arial"/>
                <a:cs typeface="Arial"/>
              </a:rPr>
              <a:t>c) La coercition</a:t>
            </a:r>
          </a:p>
          <a:p>
            <a:pPr marL="190500" defTabSz="1175644" hangingPunct="1">
              <a:lnSpc>
                <a:spcPct val="100000"/>
              </a:lnSpc>
              <a:spcBef>
                <a:spcPts val="129"/>
              </a:spcBef>
            </a:pPr>
            <a:r>
              <a:rPr lang="en-US" sz="1400" dirty="0">
                <a:solidFill>
                  <a:sysClr val="windowText" lastClr="000000"/>
                </a:solidFill>
                <a:latin typeface="Arial"/>
                <a:cs typeface="Arial"/>
              </a:rPr>
              <a:t>d) Droit de retrait</a:t>
            </a:r>
          </a:p>
          <a:p>
            <a:pPr marL="190500" defTabSz="1175644" hangingPunct="1">
              <a:lnSpc>
                <a:spcPct val="100000"/>
              </a:lnSpc>
              <a:spcBef>
                <a:spcPts val="129"/>
              </a:spcBef>
            </a:pPr>
            <a:endParaRPr lang="en-US" sz="1400" dirty="0">
              <a:solidFill>
                <a:sysClr val="windowText" lastClr="000000"/>
              </a:solidFill>
              <a:latin typeface="Arial"/>
              <a:cs typeface="Arial"/>
            </a:endParaRPr>
          </a:p>
          <a:p>
            <a:pPr marL="190500" defTabSz="1175644" hangingPunct="1">
              <a:lnSpc>
                <a:spcPct val="100000"/>
              </a:lnSpc>
              <a:spcBef>
                <a:spcPts val="129"/>
              </a:spcBef>
            </a:pPr>
            <a:r>
              <a:rPr lang="en-US" sz="1800" b="1" dirty="0">
                <a:solidFill>
                  <a:sysClr val="windowText" lastClr="000000"/>
                </a:solidFill>
                <a:latin typeface="Arial"/>
                <a:cs typeface="Arial"/>
              </a:rPr>
              <a:t>2. Quelle a été la principale violation éthique dans le scandale Cambridge Analytica ?</a:t>
            </a:r>
          </a:p>
          <a:p>
            <a:pPr marL="190500" defTabSz="1175644" hangingPunct="1">
              <a:lnSpc>
                <a:spcPct val="100000"/>
              </a:lnSpc>
              <a:spcBef>
                <a:spcPts val="129"/>
              </a:spcBef>
            </a:pPr>
            <a:r>
              <a:rPr lang="en-US" sz="1400" dirty="0">
                <a:solidFill>
                  <a:sysClr val="windowText" lastClr="000000"/>
                </a:solidFill>
                <a:latin typeface="Arial"/>
                <a:cs typeface="Arial"/>
              </a:rPr>
              <a:t>a) L'accès non autorisé à des données médicales confidentielles</a:t>
            </a:r>
          </a:p>
          <a:p>
            <a:pPr marL="190500" defTabSz="1175644" hangingPunct="1">
              <a:lnSpc>
                <a:spcPct val="100000"/>
              </a:lnSpc>
              <a:spcBef>
                <a:spcPts val="129"/>
              </a:spcBef>
            </a:pPr>
            <a:r>
              <a:rPr lang="en-US" sz="1400" dirty="0">
                <a:solidFill>
                  <a:sysClr val="windowText" lastClr="000000"/>
                </a:solidFill>
                <a:latin typeface="Arial"/>
                <a:cs typeface="Arial"/>
              </a:rPr>
              <a:t>b) La manipulation des résultats électoraux à l'aide des données collectées</a:t>
            </a:r>
          </a:p>
          <a:p>
            <a:pPr marL="190500" defTabSz="1175644" hangingPunct="1">
              <a:lnSpc>
                <a:spcPct val="100000"/>
              </a:lnSpc>
              <a:spcBef>
                <a:spcPts val="129"/>
              </a:spcBef>
            </a:pPr>
            <a:r>
              <a:rPr lang="en-US" sz="1400" dirty="0">
                <a:solidFill>
                  <a:sysClr val="windowText" lastClr="000000"/>
                </a:solidFill>
                <a:latin typeface="Arial"/>
                <a:cs typeface="Arial"/>
              </a:rPr>
              <a:t>c) Le consentement éclairé des utilisateurs n'a pas été obtenu</a:t>
            </a:r>
          </a:p>
          <a:p>
            <a:pPr marL="190500" defTabSz="1175644" hangingPunct="1">
              <a:lnSpc>
                <a:spcPct val="100000"/>
              </a:lnSpc>
              <a:spcBef>
                <a:spcPts val="129"/>
              </a:spcBef>
            </a:pPr>
            <a:r>
              <a:rPr lang="en-US" sz="1400" dirty="0">
                <a:solidFill>
                  <a:sysClr val="windowText" lastClr="000000"/>
                </a:solidFill>
                <a:latin typeface="Arial"/>
                <a:cs typeface="Arial"/>
              </a:rPr>
              <a:t>d) La violation de la cybersécurité ayant entraîné la fuite de mots de passe</a:t>
            </a:r>
          </a:p>
          <a:p>
            <a:pPr marL="190500" defTabSz="1175644" hangingPunct="1">
              <a:lnSpc>
                <a:spcPct val="100000"/>
              </a:lnSpc>
              <a:spcBef>
                <a:spcPts val="129"/>
              </a:spcBef>
            </a:pPr>
            <a:endParaRPr lang="en-US" sz="1400" dirty="0">
              <a:solidFill>
                <a:sysClr val="windowText" lastClr="000000"/>
              </a:solidFill>
              <a:latin typeface="Arial"/>
              <a:cs typeface="Arial"/>
            </a:endParaRPr>
          </a:p>
          <a:p>
            <a:pPr marL="190500" defTabSz="1175644" hangingPunct="1">
              <a:lnSpc>
                <a:spcPct val="100000"/>
              </a:lnSpc>
              <a:spcBef>
                <a:spcPts val="129"/>
              </a:spcBef>
            </a:pPr>
            <a:r>
              <a:rPr lang="en-US" sz="1800" b="1" dirty="0">
                <a:solidFill>
                  <a:sysClr val="windowText" lastClr="000000"/>
                </a:solidFill>
                <a:latin typeface="Arial"/>
                <a:cs typeface="Arial"/>
              </a:rPr>
              <a:t>3. Pourquoi l'anonymisation seule n'est-elle PAS toujours suffisante pour garantir la confidentialité ?</a:t>
            </a:r>
          </a:p>
          <a:p>
            <a:pPr marL="190500" defTabSz="1175644" hangingPunct="1">
              <a:lnSpc>
                <a:spcPct val="100000"/>
              </a:lnSpc>
              <a:spcBef>
                <a:spcPts val="129"/>
              </a:spcBef>
            </a:pPr>
            <a:r>
              <a:rPr lang="en-US" sz="1400" dirty="0">
                <a:solidFill>
                  <a:sysClr val="windowText" lastClr="000000"/>
                </a:solidFill>
                <a:latin typeface="Arial"/>
                <a:cs typeface="Arial"/>
              </a:rPr>
              <a:t>a) Les données anonymisées sont toujours sécurisées</a:t>
            </a:r>
          </a:p>
          <a:p>
            <a:pPr marL="190500" defTabSz="1175644" hangingPunct="1">
              <a:lnSpc>
                <a:spcPct val="100000"/>
              </a:lnSpc>
              <a:spcBef>
                <a:spcPts val="129"/>
              </a:spcBef>
            </a:pPr>
            <a:r>
              <a:rPr lang="en-US" sz="1400" dirty="0">
                <a:solidFill>
                  <a:sysClr val="windowText" lastClr="000000"/>
                </a:solidFill>
                <a:latin typeface="Arial"/>
                <a:cs typeface="Arial"/>
              </a:rPr>
              <a:t>b) Les données peuvent être réidentifiées lorsqu'elles sont recoupées avec d'autres ensembles de données</a:t>
            </a:r>
          </a:p>
          <a:p>
            <a:pPr marL="190500" defTabSz="1175644" hangingPunct="1">
              <a:lnSpc>
                <a:spcPct val="100000"/>
              </a:lnSpc>
              <a:spcBef>
                <a:spcPts val="129"/>
              </a:spcBef>
            </a:pPr>
            <a:r>
              <a:rPr lang="en-US" sz="1400" dirty="0">
                <a:solidFill>
                  <a:sysClr val="windowText" lastClr="000000"/>
                </a:solidFill>
                <a:latin typeface="Arial"/>
                <a:cs typeface="Arial"/>
              </a:rPr>
              <a:t>c) Les personnes partagent volontairement leurs données anonymisées</a:t>
            </a:r>
          </a:p>
          <a:p>
            <a:pPr marL="190500" defTabSz="1175644" hangingPunct="1">
              <a:lnSpc>
                <a:spcPct val="100000"/>
              </a:lnSpc>
              <a:spcBef>
                <a:spcPts val="129"/>
              </a:spcBef>
            </a:pPr>
            <a:r>
              <a:rPr lang="en-US" sz="1400" dirty="0">
                <a:solidFill>
                  <a:sysClr val="windowText" lastClr="000000"/>
                </a:solidFill>
                <a:latin typeface="Arial"/>
                <a:cs typeface="Arial"/>
              </a:rPr>
              <a:t>d) La confidentialité ne s'applique qu'aux données financières</a:t>
            </a:r>
          </a:p>
          <a:p>
            <a:pPr marL="190500" defTabSz="1175644" hangingPunct="1">
              <a:lnSpc>
                <a:spcPct val="100000"/>
              </a:lnSpc>
              <a:spcBef>
                <a:spcPts val="129"/>
              </a:spcBef>
            </a:pPr>
            <a:endParaRPr lang="en-US"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9264B510-057E-9537-5F47-ACAF871D49A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Questions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E58EA1A-B533-C07C-1F58-69615E314E0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B40FD333-A9D7-4A1C-A3F9-897F7BEB2DB0}"/>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1472724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8A029-A47E-D393-0139-DD03735DB7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227F4E-6E69-8CA5-5D6F-FFD0B72AE738}"/>
              </a:ext>
            </a:extLst>
          </p:cNvPr>
          <p:cNvSpPr txBox="1">
            <a:spLocks noGrp="1"/>
          </p:cNvSpPr>
          <p:nvPr>
            <p:ph type="title"/>
          </p:nvPr>
        </p:nvSpPr>
        <p:spPr>
          <a:xfrm>
            <a:off x="726281" y="403414"/>
            <a:ext cx="206152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4.1 Questions</a:t>
            </a:r>
            <a:endParaRPr sz="2400" b="1" spc="-13" dirty="0">
              <a:solidFill>
                <a:schemeClr val="bg1"/>
              </a:solidFill>
            </a:endParaRPr>
          </a:p>
        </p:txBody>
      </p:sp>
      <p:sp>
        <p:nvSpPr>
          <p:cNvPr id="8" name="TextBox 7">
            <a:extLst>
              <a:ext uri="{FF2B5EF4-FFF2-40B4-BE49-F238E27FC236}">
                <a16:creationId xmlns:a16="http://schemas.microsoft.com/office/drawing/2014/main" id="{1257C0D9-749D-84C8-0564-BA209ACF35A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5A26C69C-CB34-73FA-532B-DC59E97AD237}"/>
              </a:ext>
            </a:extLst>
          </p:cNvPr>
          <p:cNvSpPr txBox="1"/>
          <p:nvPr/>
        </p:nvSpPr>
        <p:spPr>
          <a:xfrm>
            <a:off x="733424" y="1527064"/>
            <a:ext cx="10725152" cy="2976273"/>
          </a:xfrm>
          <a:prstGeom prst="rect">
            <a:avLst/>
          </a:prstGeom>
        </p:spPr>
        <p:txBody>
          <a:bodyPr vert="horz" wrap="square" lIns="0" tIns="16329" rIns="0" bIns="0" rtlCol="0">
            <a:spAutoFit/>
          </a:bodyPr>
          <a:lstStyle/>
          <a:p>
            <a:pPr marL="190500" defTabSz="1175644" hangingPunct="1">
              <a:lnSpc>
                <a:spcPct val="100000"/>
              </a:lnSpc>
              <a:spcBef>
                <a:spcPts val="129"/>
              </a:spcBef>
            </a:pPr>
            <a:r>
              <a:rPr lang="en-US" sz="1800" b="1" dirty="0">
                <a:solidFill>
                  <a:sysClr val="windowText" lastClr="000000"/>
                </a:solidFill>
                <a:latin typeface="Arial"/>
                <a:cs typeface="Arial"/>
              </a:rPr>
              <a:t>4. Quel principe éthique garantit que les participants à la recherche peuvent choisir de participer ou non sans subir de pression ?</a:t>
            </a:r>
          </a:p>
          <a:p>
            <a:pPr marL="190500" defTabSz="1175644" hangingPunct="1">
              <a:lnSpc>
                <a:spcPct val="100000"/>
              </a:lnSpc>
              <a:spcBef>
                <a:spcPts val="129"/>
              </a:spcBef>
            </a:pPr>
            <a:r>
              <a:rPr lang="en-US" sz="1400" dirty="0">
                <a:solidFill>
                  <a:sysClr val="windowText" lastClr="000000"/>
                </a:solidFill>
                <a:latin typeface="Arial"/>
                <a:cs typeface="Arial"/>
              </a:rPr>
              <a:t>a) Confidentialité des données</a:t>
            </a:r>
          </a:p>
          <a:p>
            <a:pPr marL="190500" defTabSz="1175644" hangingPunct="1">
              <a:lnSpc>
                <a:spcPct val="100000"/>
              </a:lnSpc>
              <a:spcBef>
                <a:spcPts val="129"/>
              </a:spcBef>
            </a:pPr>
            <a:r>
              <a:rPr lang="en-US" sz="1400" dirty="0">
                <a:solidFill>
                  <a:sysClr val="windowText" lastClr="000000"/>
                </a:solidFill>
                <a:latin typeface="Arial"/>
                <a:cs typeface="Arial"/>
              </a:rPr>
              <a:t>b) Le consentement éclairé</a:t>
            </a:r>
          </a:p>
          <a:p>
            <a:pPr marL="190500" defTabSz="1175644" hangingPunct="1">
              <a:lnSpc>
                <a:spcPct val="100000"/>
              </a:lnSpc>
              <a:spcBef>
                <a:spcPts val="129"/>
              </a:spcBef>
            </a:pPr>
            <a:r>
              <a:rPr lang="en-US" sz="1400" dirty="0">
                <a:solidFill>
                  <a:sysClr val="windowText" lastClr="000000"/>
                </a:solidFill>
                <a:latin typeface="Arial"/>
                <a:cs typeface="Arial"/>
              </a:rPr>
              <a:t>c) Prévention des biais dans les données</a:t>
            </a:r>
          </a:p>
          <a:p>
            <a:pPr marL="190500" defTabSz="1175644" hangingPunct="1">
              <a:lnSpc>
                <a:spcPct val="100000"/>
              </a:lnSpc>
              <a:spcBef>
                <a:spcPts val="129"/>
              </a:spcBef>
            </a:pPr>
            <a:r>
              <a:rPr lang="en-US" sz="1400" dirty="0">
                <a:solidFill>
                  <a:sysClr val="windowText" lastClr="000000"/>
                </a:solidFill>
                <a:latin typeface="Arial"/>
                <a:cs typeface="Arial"/>
              </a:rPr>
              <a:t>d) L'analyse prédictive</a:t>
            </a:r>
          </a:p>
          <a:p>
            <a:pPr marL="190500" defTabSz="1175644" hangingPunct="1">
              <a:lnSpc>
                <a:spcPct val="100000"/>
              </a:lnSpc>
              <a:spcBef>
                <a:spcPts val="129"/>
              </a:spcBef>
            </a:pPr>
            <a:endParaRPr lang="en-US" sz="1800" b="1" dirty="0">
              <a:solidFill>
                <a:sysClr val="windowText" lastClr="000000"/>
              </a:solidFill>
              <a:latin typeface="Arial"/>
              <a:cs typeface="Arial"/>
            </a:endParaRPr>
          </a:p>
          <a:p>
            <a:pPr marL="190500" defTabSz="1175644" hangingPunct="1">
              <a:lnSpc>
                <a:spcPct val="100000"/>
              </a:lnSpc>
              <a:spcBef>
                <a:spcPts val="129"/>
              </a:spcBef>
            </a:pPr>
            <a:r>
              <a:rPr lang="en-US" sz="1800" b="1" dirty="0">
                <a:solidFill>
                  <a:sysClr val="windowText" lastClr="000000"/>
                </a:solidFill>
                <a:latin typeface="Arial"/>
                <a:cs typeface="Arial"/>
              </a:rPr>
              <a:t>5. Quelle réglementation est principalement utilisée pour faire respecter la confidentialité des données dans l'Union européenne ?</a:t>
            </a:r>
          </a:p>
          <a:p>
            <a:pPr marL="190500" defTabSz="1175644" hangingPunct="1">
              <a:lnSpc>
                <a:spcPct val="100000"/>
              </a:lnSpc>
              <a:spcBef>
                <a:spcPts val="129"/>
              </a:spcBef>
            </a:pPr>
            <a:r>
              <a:rPr lang="en-US" sz="1400" dirty="0">
                <a:solidFill>
                  <a:sysClr val="windowText" lastClr="000000"/>
                </a:solidFill>
                <a:latin typeface="Arial"/>
                <a:cs typeface="Arial"/>
              </a:rPr>
              <a:t>a) HIPAA</a:t>
            </a:r>
          </a:p>
          <a:p>
            <a:pPr marL="190500" defTabSz="1175644" hangingPunct="1">
              <a:lnSpc>
                <a:spcPct val="100000"/>
              </a:lnSpc>
              <a:spcBef>
                <a:spcPts val="129"/>
              </a:spcBef>
            </a:pPr>
            <a:r>
              <a:rPr lang="en-US" sz="1400" dirty="0">
                <a:solidFill>
                  <a:sysClr val="windowText" lastClr="000000"/>
                </a:solidFill>
                <a:latin typeface="Arial"/>
                <a:cs typeface="Arial"/>
              </a:rPr>
              <a:t>b) Code de déontologie de l'IEEE</a:t>
            </a:r>
          </a:p>
          <a:p>
            <a:pPr marL="190500" defTabSz="1175644" hangingPunct="1">
              <a:lnSpc>
                <a:spcPct val="100000"/>
              </a:lnSpc>
              <a:spcBef>
                <a:spcPts val="129"/>
              </a:spcBef>
            </a:pPr>
            <a:r>
              <a:rPr lang="en-US" sz="1400" dirty="0">
                <a:solidFill>
                  <a:sysClr val="windowText" lastClr="000000"/>
                </a:solidFill>
                <a:latin typeface="Arial"/>
                <a:cs typeface="Arial"/>
              </a:rPr>
              <a:t>c) RGPD</a:t>
            </a:r>
          </a:p>
          <a:p>
            <a:pPr marL="190500" defTabSz="1175644" hangingPunct="1">
              <a:lnSpc>
                <a:spcPct val="100000"/>
              </a:lnSpc>
              <a:spcBef>
                <a:spcPts val="129"/>
              </a:spcBef>
            </a:pPr>
            <a:r>
              <a:rPr lang="en-US" sz="1400" dirty="0">
                <a:solidFill>
                  <a:sysClr val="windowText" lastClr="000000"/>
                </a:solidFill>
                <a:latin typeface="Arial"/>
                <a:cs typeface="Arial"/>
              </a:rPr>
              <a:t>d) Politique d'utilisation équitable</a:t>
            </a:r>
          </a:p>
        </p:txBody>
      </p:sp>
      <p:sp>
        <p:nvSpPr>
          <p:cNvPr id="3" name="object 3">
            <a:extLst>
              <a:ext uri="{FF2B5EF4-FFF2-40B4-BE49-F238E27FC236}">
                <a16:creationId xmlns:a16="http://schemas.microsoft.com/office/drawing/2014/main" id="{BAB686EF-A04E-DB9E-CC67-521A1A605D9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Questions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CBBA01A-4F4C-03DF-EC37-A378BE43FEE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DF5C9AC1-E9FC-C3FD-A6F2-5FE780803644}"/>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637513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BEC7-AA7B-0002-08BD-8DE60729AA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87B970F-86F2-BC36-2B92-8B684D2001B5}"/>
              </a:ext>
            </a:extLst>
          </p:cNvPr>
          <p:cNvSpPr txBox="1">
            <a:spLocks noGrp="1"/>
          </p:cNvSpPr>
          <p:nvPr>
            <p:ph type="title"/>
          </p:nvPr>
        </p:nvSpPr>
        <p:spPr>
          <a:xfrm>
            <a:off x="726280" y="403414"/>
            <a:ext cx="801643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4.2 Discussion sur les dilemmes éthiques dans le monde réel</a:t>
            </a:r>
            <a:endParaRPr sz="2400" b="1" spc="-13" dirty="0">
              <a:solidFill>
                <a:schemeClr val="bg1"/>
              </a:solidFill>
            </a:endParaRPr>
          </a:p>
        </p:txBody>
      </p:sp>
      <p:sp>
        <p:nvSpPr>
          <p:cNvPr id="8" name="TextBox 7">
            <a:extLst>
              <a:ext uri="{FF2B5EF4-FFF2-40B4-BE49-F238E27FC236}">
                <a16:creationId xmlns:a16="http://schemas.microsoft.com/office/drawing/2014/main" id="{A6E77F9B-74AE-8A24-09EF-51366FF2D78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9F8F48BA-F6B2-C979-E377-77BDCC792030}"/>
              </a:ext>
            </a:extLst>
          </p:cNvPr>
          <p:cNvSpPr txBox="1"/>
          <p:nvPr/>
        </p:nvSpPr>
        <p:spPr>
          <a:xfrm>
            <a:off x="726280" y="1669372"/>
            <a:ext cx="10725152" cy="3159465"/>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Scénario 1 : Biais de l'IA dans les systèmes de recrutement</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Une entreprise technologique développe un système de recrutement basé sur l'IA qui classe les candidats en fonction des profils des employés ayant réussi par le passé.</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ii. Le </a:t>
            </a:r>
            <a:r>
              <a:rPr lang="en-US" sz="1400" dirty="0">
                <a:solidFill>
                  <a:sysClr val="windowText" lastClr="000000"/>
                </a:solidFill>
                <a:latin typeface="Arial"/>
                <a:cs typeface="Arial"/>
              </a:rPr>
              <a:t>modèle d'IA discrimine les candidates féminines, car les données d'embauche passées étaient dominées par les hommes.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Questions à débattre :</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1. Quelle question éthique ce scénario soulève-t-il ?</a:t>
            </a:r>
          </a:p>
          <a:p>
            <a:pPr marL="190500" defTabSz="1175644" hangingPunct="1">
              <a:lnSpc>
                <a:spcPct val="150000"/>
              </a:lnSpc>
              <a:spcBef>
                <a:spcPts val="129"/>
              </a:spcBef>
            </a:pPr>
            <a:r>
              <a:rPr lang="en-US" sz="1400" dirty="0">
                <a:solidFill>
                  <a:sysClr val="windowText" lastClr="000000"/>
                </a:solidFill>
                <a:latin typeface="Arial"/>
                <a:cs typeface="Arial"/>
              </a:rPr>
              <a:t>	2. Comment aurait-on pu éviter ce biais lors de la collecte des données ?</a:t>
            </a:r>
          </a:p>
          <a:p>
            <a:pPr marL="190500" defTabSz="1175644" hangingPunct="1">
              <a:lnSpc>
                <a:spcPct val="150000"/>
              </a:lnSpc>
              <a:spcBef>
                <a:spcPts val="129"/>
              </a:spcBef>
            </a:pPr>
            <a:r>
              <a:rPr lang="en-US" sz="1400" dirty="0">
                <a:solidFill>
                  <a:sysClr val="windowText" lastClr="000000"/>
                </a:solidFill>
                <a:latin typeface="Arial"/>
                <a:cs typeface="Arial"/>
              </a:rPr>
              <a:t>	3. Quelles mesures l'entreprise devrait-elle prendre pour corriger le problème ?</a:t>
            </a:r>
          </a:p>
        </p:txBody>
      </p:sp>
      <p:sp>
        <p:nvSpPr>
          <p:cNvPr id="3" name="object 3">
            <a:extLst>
              <a:ext uri="{FF2B5EF4-FFF2-40B4-BE49-F238E27FC236}">
                <a16:creationId xmlns:a16="http://schemas.microsoft.com/office/drawing/2014/main" id="{6A9E78BB-3711-0586-8044-D10FBBCC36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Discussion sur les dilemmes éthiques dans le monde réel</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5B7CC81-7058-1CE0-BEA7-C58A948F003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C9124058-71AC-603D-6EF2-291E8831AF8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1535696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12558-5216-D9A7-2DD5-57BA3AA084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675A689-583F-0E73-5DBE-FEFC225883BA}"/>
              </a:ext>
            </a:extLst>
          </p:cNvPr>
          <p:cNvSpPr txBox="1">
            <a:spLocks noGrp="1"/>
          </p:cNvSpPr>
          <p:nvPr>
            <p:ph type="title"/>
          </p:nvPr>
        </p:nvSpPr>
        <p:spPr>
          <a:xfrm>
            <a:off x="726280" y="403414"/>
            <a:ext cx="781908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4.2 Discussion sur les dilemmes éthiques dans le monde réel</a:t>
            </a:r>
            <a:endParaRPr sz="2400" b="1" spc="-13" dirty="0">
              <a:solidFill>
                <a:schemeClr val="bg1"/>
              </a:solidFill>
            </a:endParaRPr>
          </a:p>
        </p:txBody>
      </p:sp>
      <p:sp>
        <p:nvSpPr>
          <p:cNvPr id="8" name="TextBox 7">
            <a:extLst>
              <a:ext uri="{FF2B5EF4-FFF2-40B4-BE49-F238E27FC236}">
                <a16:creationId xmlns:a16="http://schemas.microsoft.com/office/drawing/2014/main" id="{6154D875-5800-E603-B65B-FA09B5A4161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6C61FDD5-304C-6B66-5E3A-E838A04CED98}"/>
              </a:ext>
            </a:extLst>
          </p:cNvPr>
          <p:cNvSpPr txBox="1"/>
          <p:nvPr/>
        </p:nvSpPr>
        <p:spPr>
          <a:xfrm>
            <a:off x="726280" y="1557860"/>
            <a:ext cx="10725152" cy="28362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Scénario 2 : Surveillance des villes intelligentes à l'insu du public</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Un gouvernement installe des caméras de reconnaissance faciale dans les lieux publics afin de lutter contre la criminalité, mais n'en informe pas les citoyens.</a:t>
            </a:r>
          </a:p>
          <a:p>
            <a:pPr marL="190500" defTabSz="1175644" hangingPunct="1">
              <a:lnSpc>
                <a:spcPct val="150000"/>
              </a:lnSpc>
              <a:spcBef>
                <a:spcPts val="129"/>
              </a:spcBef>
            </a:pPr>
            <a:r>
              <a:rPr lang="en-US" sz="1400" dirty="0">
                <a:solidFill>
                  <a:sysClr val="windowText" lastClr="000000"/>
                </a:solidFill>
                <a:latin typeface="Arial"/>
                <a:cs typeface="Arial"/>
              </a:rPr>
              <a:t>	ii. Plus tard, il est révélé que les données sont partagées avec des organisations tierces sans le consentement du public.</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Questions à débattre :</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1. Quelles questions éthiques soulève la collecte de données à l'insu du public ?</a:t>
            </a:r>
          </a:p>
          <a:p>
            <a:pPr marL="190500" defTabSz="1175644" hangingPunct="1">
              <a:lnSpc>
                <a:spcPct val="150000"/>
              </a:lnSpc>
              <a:spcBef>
                <a:spcPts val="129"/>
              </a:spcBef>
            </a:pPr>
            <a:r>
              <a:rPr lang="en-US" sz="1400" dirty="0">
                <a:solidFill>
                  <a:sysClr val="windowText" lastClr="000000"/>
                </a:solidFill>
                <a:latin typeface="Arial"/>
                <a:cs typeface="Arial"/>
              </a:rPr>
              <a:t>	2. En quoi ce scénario est-il lié au consentement éclairé et à la confidentialité ?</a:t>
            </a:r>
          </a:p>
          <a:p>
            <a:pPr marL="190500" defTabSz="1175644" hangingPunct="1">
              <a:lnSpc>
                <a:spcPct val="150000"/>
              </a:lnSpc>
              <a:spcBef>
                <a:spcPts val="129"/>
              </a:spcBef>
            </a:pPr>
            <a:r>
              <a:rPr lang="en-US" sz="1400" dirty="0">
                <a:solidFill>
                  <a:sysClr val="windowText" lastClr="000000"/>
                </a:solidFill>
                <a:latin typeface="Arial"/>
                <a:cs typeface="Arial"/>
              </a:rPr>
              <a:t>	3. Quels cadres juridiques pourraient réglementer de tels programmes de surveillance ?</a:t>
            </a:r>
          </a:p>
        </p:txBody>
      </p:sp>
      <p:sp>
        <p:nvSpPr>
          <p:cNvPr id="3" name="object 3">
            <a:extLst>
              <a:ext uri="{FF2B5EF4-FFF2-40B4-BE49-F238E27FC236}">
                <a16:creationId xmlns:a16="http://schemas.microsoft.com/office/drawing/2014/main" id="{26155E31-0250-104C-8A2B-419102E01E8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Discussion sur les dilemmes éthiques dans le monde réel</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D18122B5-FE0C-5402-FC15-063D92E2300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6C90927E-C378-7010-6FEC-059EE7414D3E}"/>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283962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D19E-D68E-66BB-9281-775FE7BEB51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942AB4-882F-7C09-9B43-651238B9208E}"/>
              </a:ext>
            </a:extLst>
          </p:cNvPr>
          <p:cNvSpPr txBox="1">
            <a:spLocks noGrp="1"/>
          </p:cNvSpPr>
          <p:nvPr>
            <p:ph type="title"/>
          </p:nvPr>
        </p:nvSpPr>
        <p:spPr>
          <a:xfrm>
            <a:off x="726280" y="403414"/>
            <a:ext cx="775987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4.2 Discussion sur les dilemmes éthiques dans le monde réel</a:t>
            </a:r>
            <a:endParaRPr sz="2400" b="1" spc="-13" dirty="0">
              <a:solidFill>
                <a:schemeClr val="bg1"/>
              </a:solidFill>
            </a:endParaRPr>
          </a:p>
        </p:txBody>
      </p:sp>
      <p:sp>
        <p:nvSpPr>
          <p:cNvPr id="8" name="TextBox 7">
            <a:extLst>
              <a:ext uri="{FF2B5EF4-FFF2-40B4-BE49-F238E27FC236}">
                <a16:creationId xmlns:a16="http://schemas.microsoft.com/office/drawing/2014/main" id="{DEF381DD-8B3F-B811-6164-F486B0800D7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B1EDF4B9-D20E-AA02-CF9E-EC5CDEEAC44B}"/>
              </a:ext>
            </a:extLst>
          </p:cNvPr>
          <p:cNvSpPr txBox="1"/>
          <p:nvPr/>
        </p:nvSpPr>
        <p:spPr>
          <a:xfrm>
            <a:off x="726280" y="1602465"/>
            <a:ext cx="10725152" cy="28362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Scénario 3 : Violation de données dans un institut de recherche</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 laboratoire d'ingénierie d'une université collecte des données médicales provenant de capteurs placés sur des volontaires dans le cadre d'un projet de recherche.</a:t>
            </a:r>
          </a:p>
          <a:p>
            <a:pPr marL="190500" defTabSz="1175644" hangingPunct="1">
              <a:lnSpc>
                <a:spcPct val="150000"/>
              </a:lnSpc>
              <a:spcBef>
                <a:spcPts val="129"/>
              </a:spcBef>
            </a:pPr>
            <a:r>
              <a:rPr lang="en-US" sz="1400" dirty="0">
                <a:solidFill>
                  <a:sysClr val="windowText" lastClr="000000"/>
                </a:solidFill>
                <a:latin typeface="Arial"/>
                <a:cs typeface="Arial"/>
              </a:rPr>
              <a:t>	ii. En raison d'une faille de cybersécurité, l'ensemble de données est divulgué, exposant ainsi les dossiers médicaux des participants.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Questions à débattre :</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1. Quels principes de confidentialité ont été violés dans ce cas ?</a:t>
            </a:r>
          </a:p>
          <a:p>
            <a:pPr marL="190500" defTabSz="1175644" hangingPunct="1">
              <a:lnSpc>
                <a:spcPct val="150000"/>
              </a:lnSpc>
              <a:spcBef>
                <a:spcPts val="129"/>
              </a:spcBef>
            </a:pPr>
            <a:r>
              <a:rPr lang="en-US" sz="1400" dirty="0">
                <a:solidFill>
                  <a:sysClr val="windowText" lastClr="000000"/>
                </a:solidFill>
                <a:latin typeface="Arial"/>
                <a:cs typeface="Arial"/>
              </a:rPr>
              <a:t>	2. Comment l'établissement aurait-il pu empêcher cette violation ?</a:t>
            </a:r>
          </a:p>
          <a:p>
            <a:pPr marL="190500" defTabSz="1175644" hangingPunct="1">
              <a:lnSpc>
                <a:spcPct val="150000"/>
              </a:lnSpc>
              <a:spcBef>
                <a:spcPts val="129"/>
              </a:spcBef>
            </a:pPr>
            <a:r>
              <a:rPr lang="en-US" sz="1400" dirty="0">
                <a:solidFill>
                  <a:sysClr val="windowText" lastClr="000000"/>
                </a:solidFill>
                <a:latin typeface="Arial"/>
                <a:cs typeface="Arial"/>
              </a:rPr>
              <a:t>	3. Quelles mesures juridiques ou éthiques devraient être prises après cette violation ?</a:t>
            </a:r>
          </a:p>
        </p:txBody>
      </p:sp>
      <p:sp>
        <p:nvSpPr>
          <p:cNvPr id="3" name="object 3">
            <a:extLst>
              <a:ext uri="{FF2B5EF4-FFF2-40B4-BE49-F238E27FC236}">
                <a16:creationId xmlns:a16="http://schemas.microsoft.com/office/drawing/2014/main" id="{B4C03B4F-8BAE-CC54-CD08-CDF069EF13D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Discussion sur des dilemmes éthiques concrets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2B0D9DC-6715-BDB6-AE4A-742654BB5AE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B920C231-0B80-E15D-8D32-81D31F360CF1}"/>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1602342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5828D-2678-67E9-7356-C10B789B279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9E691BA-53F0-FCA8-5ADF-A169195D2FB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Pratiques éthiques en matière de recherche</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7C790F50-BA20-311D-4930-C8F41A6179C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0AB0EBA4-E3D0-4999-8866-D39416E10B1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406011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3539189" y="458128"/>
            <a:ext cx="7926530"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dirty="0">
                <a:solidFill>
                  <a:srgbClr val="FF0000"/>
                </a:solidFill>
              </a:rPr>
              <a:t>Cours n° 4 : Considérations éthiques dans la recherche sur les transports</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3036354676"/>
              </p:ext>
            </p:extLst>
          </p:nvPr>
        </p:nvGraphicFramePr>
        <p:xfrm>
          <a:off x="726282" y="1031993"/>
          <a:ext cx="5195016" cy="4781337"/>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Contexte et motivation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Introduction aux considérations éthiques dans la collecte de données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440389">
                <a:tc>
                  <a:txBody>
                    <a:bodyPr/>
                    <a:lstStyle/>
                    <a:p>
                      <a:r>
                        <a:rPr lang="en-US" sz="1400" spc="64" dirty="0">
                          <a:solidFill>
                            <a:sysClr val="windowText" lastClr="000000"/>
                          </a:solidFill>
                          <a:latin typeface="Arial"/>
                          <a:cs typeface="Arial"/>
                        </a:rPr>
                        <a:t> 1.2 Importance de l'éthique dans la recherche en ingénierie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Études de cas de violations éthiques dans la collecte de données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Questions éthiques dans la collecte de données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Préoccupations relatives à la confidentialité dans la collecte de données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Utilisation abusive des données dans la recherche en ingénierie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Partialité et manipulation dans la collecte de données</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730044139"/>
              </p:ext>
            </p:extLst>
          </p:nvPr>
        </p:nvGraphicFramePr>
        <p:xfrm>
          <a:off x="6096000" y="788984"/>
          <a:ext cx="4902005" cy="5048178"/>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5366">
                <a:tc>
                  <a:txBody>
                    <a:bodyPr/>
                    <a:lstStyle/>
                    <a:p>
                      <a:r>
                        <a:rPr lang="en-GB" sz="1400" b="1" dirty="0">
                          <a:solidFill>
                            <a:sysClr val="windowText" lastClr="000000"/>
                          </a:solidFill>
                          <a:latin typeface="Arial"/>
                          <a:cs typeface="Arial"/>
                        </a:rPr>
                        <a:t>3. Consentement et confidentialité</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13</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200" spc="64" dirty="0">
                          <a:solidFill>
                            <a:sysClr val="windowText" lastClr="000000"/>
                          </a:solidFill>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3.1 Comprendre le consentement éclairé dans la recherche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3.2 </a:t>
                      </a:r>
                      <a:r>
                        <a:rPr lang="en-US" sz="1200" spc="64" dirty="0">
                          <a:solidFill>
                            <a:sysClr val="windowText" lastClr="000000"/>
                          </a:solidFill>
                          <a:latin typeface="Arial"/>
                          <a:cs typeface="Arial"/>
                        </a:rPr>
                        <a:t>Cadres juridiques et éthiques pour la confidentialité des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20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3.3 Défis liés au maintien de la confidentialité des données techniques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18</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85769">
                <a:tc>
                  <a:txBody>
                    <a:bodyPr/>
                    <a:lstStyle/>
                    <a:p>
                      <a:r>
                        <a:rPr lang="en-GB" sz="1200" dirty="0">
                          <a:latin typeface="Arial" panose="020B0604020202020204" pitchFamily="34" charset="0"/>
                          <a:cs typeface="Arial" panose="020B0604020202020204" pitchFamily="34" charset="0"/>
                        </a:rPr>
                        <a:t> </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21274">
                <a:tc>
                  <a:txBody>
                    <a:bodyPr/>
                    <a:lstStyle/>
                    <a:p>
                      <a:r>
                        <a:rPr lang="en-GB" sz="1400" b="1" dirty="0">
                          <a:solidFill>
                            <a:sysClr val="windowText" lastClr="000000"/>
                          </a:solidFill>
                          <a:latin typeface="Arial"/>
                          <a:cs typeface="Arial"/>
                        </a:rPr>
                        <a:t>4. Quiz</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20</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4.1 Questions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21</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4.2 </a:t>
                      </a:r>
                      <a:r>
                        <a:rPr lang="en-US" sz="1200" spc="64" dirty="0">
                          <a:solidFill>
                            <a:sysClr val="windowText" lastClr="000000"/>
                          </a:solidFill>
                          <a:latin typeface="Arial"/>
                          <a:cs typeface="Arial"/>
                        </a:rPr>
                        <a:t>Discussion sur les dilemmes éthiques dans le monde réel</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282408">
                <a:tc>
                  <a:txBody>
                    <a:bodyPr/>
                    <a:lstStyle/>
                    <a:p>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85769">
                <a:tc>
                  <a:txBody>
                    <a:bodyPr/>
                    <a:lstStyle/>
                    <a:p>
                      <a:r>
                        <a:rPr lang="en-GB" sz="1400" b="1" dirty="0">
                          <a:solidFill>
                            <a:sysClr val="windowText" lastClr="000000"/>
                          </a:solidFill>
                          <a:latin typeface="Arial"/>
                          <a:cs typeface="Arial"/>
                        </a:rPr>
                        <a:t>5. Pratiques éthiques en matière de recherche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26</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5.1 </a:t>
                      </a:r>
                      <a:r>
                        <a:rPr lang="en-US" sz="1200" spc="64" dirty="0">
                          <a:solidFill>
                            <a:sysClr val="windowText" lastClr="000000"/>
                          </a:solidFill>
                          <a:latin typeface="Arial"/>
                          <a:cs typeface="Arial"/>
                        </a:rPr>
                        <a:t>Lignes directrices pour la collecte éthique de données en ingénierie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27</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5.2 </a:t>
                      </a:r>
                      <a:r>
                        <a:rPr lang="en-US" sz="1200" spc="64" dirty="0">
                          <a:solidFill>
                            <a:sysClr val="windowText" lastClr="000000"/>
                          </a:solidFill>
                          <a:latin typeface="Arial"/>
                          <a:cs typeface="Arial"/>
                        </a:rPr>
                        <a:t>Pratiques éthiques en matière de traitement et de stockage des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28</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5.3 </a:t>
                      </a:r>
                      <a:r>
                        <a:rPr lang="en-US" sz="1200" spc="64" dirty="0">
                          <a:solidFill>
                            <a:sysClr val="windowText" lastClr="000000"/>
                          </a:solidFill>
                          <a:latin typeface="Arial"/>
                          <a:cs typeface="Arial"/>
                        </a:rPr>
                        <a:t>L'avenir des considérations éthiques dans l'ingénierie axée sur les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29</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9E088-FEF4-8921-00BD-561C48995D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862FB5-C9B5-A223-B080-67E231A50254}"/>
              </a:ext>
            </a:extLst>
          </p:cNvPr>
          <p:cNvSpPr txBox="1">
            <a:spLocks noGrp="1"/>
          </p:cNvSpPr>
          <p:nvPr>
            <p:ph type="title"/>
          </p:nvPr>
        </p:nvSpPr>
        <p:spPr>
          <a:xfrm>
            <a:off x="726279" y="392264"/>
            <a:ext cx="902951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5.1 Lignes directrices pour la collecte éthique de données en ingénierie</a:t>
            </a:r>
          </a:p>
        </p:txBody>
      </p:sp>
      <p:sp>
        <p:nvSpPr>
          <p:cNvPr id="8" name="TextBox 7">
            <a:extLst>
              <a:ext uri="{FF2B5EF4-FFF2-40B4-BE49-F238E27FC236}">
                <a16:creationId xmlns:a16="http://schemas.microsoft.com/office/drawing/2014/main" id="{E80E24CD-08C8-65B7-BFAE-26F23C6366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4" name="object 3">
            <a:extLst>
              <a:ext uri="{FF2B5EF4-FFF2-40B4-BE49-F238E27FC236}">
                <a16:creationId xmlns:a16="http://schemas.microsoft.com/office/drawing/2014/main" id="{EA47504E-6B02-9628-02C4-29B5A520D1E5}"/>
              </a:ext>
            </a:extLst>
          </p:cNvPr>
          <p:cNvSpPr txBox="1"/>
          <p:nvPr/>
        </p:nvSpPr>
        <p:spPr>
          <a:xfrm>
            <a:off x="726279" y="1391986"/>
            <a:ext cx="6304919" cy="4935784"/>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Transparence et consentement éclairé :</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Expliquez clairement comment, pourquoi et quelles données sont collectées.</a:t>
            </a:r>
          </a:p>
          <a:p>
            <a:pPr marL="190500" lvl="1" defTabSz="1175644" hangingPunct="1">
              <a:lnSpc>
                <a:spcPct val="100000"/>
              </a:lnSpc>
              <a:spcBef>
                <a:spcPts val="129"/>
              </a:spcBef>
            </a:pPr>
            <a:r>
              <a:rPr lang="en-US" sz="1400" dirty="0">
                <a:solidFill>
                  <a:sysClr val="windowText" lastClr="000000"/>
                </a:solidFill>
                <a:latin typeface="Arial"/>
                <a:cs typeface="Arial"/>
              </a:rPr>
              <a:t>ii. Obtenez le consentement explicite des participants avant de collecter leurs données.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Principe de minimisation :</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Ne collectez que les données nécessaires à la recherche.</a:t>
            </a:r>
          </a:p>
          <a:p>
            <a:pPr marL="190500" lvl="1" defTabSz="1175644" hangingPunct="1">
              <a:lnSpc>
                <a:spcPct val="100000"/>
              </a:lnSpc>
              <a:spcBef>
                <a:spcPts val="129"/>
              </a:spcBef>
            </a:pPr>
            <a:r>
              <a:rPr lang="en-US" sz="1400" dirty="0">
                <a:solidFill>
                  <a:sysClr val="windowText" lastClr="000000"/>
                </a:solidFill>
                <a:latin typeface="Arial"/>
                <a:cs typeface="Arial"/>
              </a:rPr>
              <a:t>ii. Évitez toute collecte excessive ou intrusive de données (par exemple, le suivi de détails personnels inutiles).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Élimination des biais :</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Veiller à ce que l'échantillonnage soit diversifié et représentatif afin d'éviter les résultats biaisés.</a:t>
            </a:r>
          </a:p>
          <a:p>
            <a:pPr marL="190500" lvl="1" defTabSz="1175644" hangingPunct="1">
              <a:lnSpc>
                <a:spcPct val="100000"/>
              </a:lnSpc>
              <a:spcBef>
                <a:spcPts val="129"/>
              </a:spcBef>
            </a:pPr>
            <a:r>
              <a:rPr lang="en-US" sz="1400" dirty="0">
                <a:solidFill>
                  <a:sysClr val="windowText" lastClr="000000"/>
                </a:solidFill>
                <a:latin typeface="Arial"/>
                <a:cs typeface="Arial"/>
              </a:rPr>
              <a:t>ii. Utiliser des techniques de randomisation et d'équilibrage statistique dans la sélection des données.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Conformité juridique et institutionnelle :</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Respecter le RGPD, les normes IEEE, les directives IRB et les directives nationales en matière de recherche lors du traitement de données sensibles.</a:t>
            </a:r>
          </a:p>
          <a:p>
            <a:pPr marL="190500" lvl="1" defTabSz="1175644" hangingPunct="1">
              <a:lnSpc>
                <a:spcPct val="100000"/>
              </a:lnSpc>
              <a:spcBef>
                <a:spcPts val="129"/>
              </a:spcBef>
            </a:pPr>
            <a:r>
              <a:rPr lang="en-US" sz="1400" dirty="0">
                <a:solidFill>
                  <a:sysClr val="windowText" lastClr="000000"/>
                </a:solidFill>
                <a:latin typeface="Arial"/>
                <a:cs typeface="Arial"/>
              </a:rPr>
              <a:t>ii. Obtenir l'approbation du comité d'éthique avant de mener des études centrées sur l'être humain.</a:t>
            </a:r>
          </a:p>
        </p:txBody>
      </p:sp>
      <p:pic>
        <p:nvPicPr>
          <p:cNvPr id="8194" name="Picture 2">
            <a:extLst>
              <a:ext uri="{FF2B5EF4-FFF2-40B4-BE49-F238E27FC236}">
                <a16:creationId xmlns:a16="http://schemas.microsoft.com/office/drawing/2014/main" id="{C1FC65A7-19D3-FF5D-2E67-56193114CC5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16" r="3577"/>
          <a:stretch>
            <a:fillRect/>
          </a:stretch>
        </p:blipFill>
        <p:spPr bwMode="auto">
          <a:xfrm>
            <a:off x="7238452" y="2695434"/>
            <a:ext cx="4953548" cy="248284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FE6AB4F-4F8C-5DDB-C960-FFC435A45D3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Directives pour la collecte éthique de données en ingénierie</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C1323494-8C97-44E0-DF71-F228473BBEDC}"/>
              </a:ext>
            </a:extLst>
          </p:cNvPr>
          <p:cNvSpPr txBox="1">
            <a:spLocks noGrp="1"/>
          </p:cNvSpPr>
          <p:nvPr>
            <p:ph type="ftr" sz="quarter" idx="5"/>
          </p:nvPr>
        </p:nvSpPr>
        <p:spPr>
          <a:xfrm>
            <a:off x="401688" y="6327770"/>
            <a:ext cx="517023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7" name="object 6">
            <a:extLst>
              <a:ext uri="{FF2B5EF4-FFF2-40B4-BE49-F238E27FC236}">
                <a16:creationId xmlns:a16="http://schemas.microsoft.com/office/drawing/2014/main" id="{E9C334D2-0240-2408-2AF0-0C2DA8E6E955}"/>
              </a:ext>
            </a:extLst>
          </p:cNvPr>
          <p:cNvSpPr txBox="1">
            <a:spLocks/>
          </p:cNvSpPr>
          <p:nvPr/>
        </p:nvSpPr>
        <p:spPr>
          <a:xfrm>
            <a:off x="6911406" y="6351017"/>
            <a:ext cx="4554312"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950059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2745D-1353-F849-B416-AD6733D5A0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E6BEE3A-92EF-550D-3B7A-22B191564617}"/>
              </a:ext>
            </a:extLst>
          </p:cNvPr>
          <p:cNvSpPr txBox="1">
            <a:spLocks noGrp="1"/>
          </p:cNvSpPr>
          <p:nvPr>
            <p:ph type="title"/>
          </p:nvPr>
        </p:nvSpPr>
        <p:spPr>
          <a:xfrm>
            <a:off x="726280" y="403415"/>
            <a:ext cx="981234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5.2 Pratiques éthiques en matière de traitement et de stockage des données</a:t>
            </a:r>
          </a:p>
        </p:txBody>
      </p:sp>
      <p:sp>
        <p:nvSpPr>
          <p:cNvPr id="8" name="TextBox 7">
            <a:extLst>
              <a:ext uri="{FF2B5EF4-FFF2-40B4-BE49-F238E27FC236}">
                <a16:creationId xmlns:a16="http://schemas.microsoft.com/office/drawing/2014/main" id="{EDAE2C6C-F287-464E-A5AF-44D477AB09B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4" name="object 3">
            <a:extLst>
              <a:ext uri="{FF2B5EF4-FFF2-40B4-BE49-F238E27FC236}">
                <a16:creationId xmlns:a16="http://schemas.microsoft.com/office/drawing/2014/main" id="{F6FADE66-388F-69E5-5A2D-65A93935BEC3}"/>
              </a:ext>
            </a:extLst>
          </p:cNvPr>
          <p:cNvSpPr txBox="1"/>
          <p:nvPr/>
        </p:nvSpPr>
        <p:spPr>
          <a:xfrm>
            <a:off x="610758" y="1452601"/>
            <a:ext cx="8750330" cy="483941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Stratégies de traitement sécurisé des données :</a:t>
            </a:r>
          </a:p>
          <a:p>
            <a:pPr marL="190500"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Cryptage des données : </a:t>
            </a:r>
            <a:r>
              <a:rPr lang="en-US" sz="1400" dirty="0">
                <a:solidFill>
                  <a:sysClr val="windowText" lastClr="000000"/>
                </a:solidFill>
                <a:latin typeface="Arial"/>
                <a:cs typeface="Arial"/>
              </a:rPr>
              <a:t>protéger les informations sensibles pendant leur stockage et leur transmission.</a:t>
            </a:r>
          </a:p>
          <a:p>
            <a:pPr marL="190500"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Contrôle d'accès : </a:t>
            </a:r>
            <a:r>
              <a:rPr lang="en-US" sz="1400" dirty="0">
                <a:solidFill>
                  <a:sysClr val="windowText" lastClr="000000"/>
                </a:solidFill>
                <a:latin typeface="Arial"/>
                <a:cs typeface="Arial"/>
              </a:rPr>
              <a:t>limiter l'accès au personnel autorisé uniquement.</a:t>
            </a:r>
          </a:p>
          <a:p>
            <a:pPr marL="190500" defTabSz="1175644" hangingPunct="1">
              <a:lnSpc>
                <a:spcPct val="150000"/>
              </a:lnSpc>
              <a:spcBef>
                <a:spcPts val="129"/>
              </a:spcBef>
            </a:pPr>
            <a:r>
              <a:rPr lang="en-US" sz="1400" dirty="0">
                <a:solidFill>
                  <a:sysClr val="windowText" lastClr="000000"/>
                </a:solidFill>
                <a:latin typeface="Arial"/>
                <a:cs typeface="Arial"/>
              </a:rPr>
              <a:t>iii. </a:t>
            </a:r>
            <a:r>
              <a:rPr lang="en-US" sz="1400" b="1" dirty="0">
                <a:solidFill>
                  <a:sysClr val="windowText" lastClr="000000"/>
                </a:solidFill>
                <a:latin typeface="Arial"/>
                <a:cs typeface="Arial"/>
              </a:rPr>
              <a:t>Audits réguliers : </a:t>
            </a:r>
            <a:r>
              <a:rPr lang="en-US" sz="1400" dirty="0">
                <a:solidFill>
                  <a:sysClr val="windowText" lastClr="000000"/>
                </a:solidFill>
                <a:latin typeface="Arial"/>
                <a:cs typeface="Arial"/>
              </a:rPr>
              <a:t>réaliser des évaluations de sécurité périodiques afin de prévenir les violations.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Meilleures pratiques pour un stockage éthique des données :</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Anonymisation et dépersonnalisation :</a:t>
            </a:r>
          </a:p>
          <a:p>
            <a:pPr marL="361950" lvl="2"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Supprimer les identifiants personnels (par exemple, nom, adresse) des ensembles de données.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Utiliser des techniques de pseudonymisation pour séparer les données des identités individuelles.</a:t>
            </a:r>
          </a:p>
          <a:p>
            <a:pPr marL="190500"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Politiques de conservation et d'élimination des données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Définir des délais clairs pour la conservation des données.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Supprimer de manière sécurisée les données qui ne sont plus nécessaires à l'aide d'algorithmes d'effacement des données.</a:t>
            </a:r>
          </a:p>
        </p:txBody>
      </p:sp>
      <p:pic>
        <p:nvPicPr>
          <p:cNvPr id="9218" name="Picture 2">
            <a:extLst>
              <a:ext uri="{FF2B5EF4-FFF2-40B4-BE49-F238E27FC236}">
                <a16:creationId xmlns:a16="http://schemas.microsoft.com/office/drawing/2014/main" id="{7A4CDA83-C2D8-C8E8-316C-686A15720B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9204"/>
          <a:stretch>
            <a:fillRect/>
          </a:stretch>
        </p:blipFill>
        <p:spPr bwMode="auto">
          <a:xfrm>
            <a:off x="9191759" y="1608966"/>
            <a:ext cx="2941035" cy="442683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16C20AC-A05D-3CBC-DCE4-963EBA609A5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Pratiques éthiques en matière de traitement et de stockage des données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B8CBA15B-90B6-A215-5CB2-119B417090D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7" name="object 6">
            <a:extLst>
              <a:ext uri="{FF2B5EF4-FFF2-40B4-BE49-F238E27FC236}">
                <a16:creationId xmlns:a16="http://schemas.microsoft.com/office/drawing/2014/main" id="{599786C3-5F55-E4E8-5D2E-EB34446B5DDE}"/>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720586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85CB3-E610-4A44-F34D-EE807E5888D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5B8A07-3FE5-FB09-5880-F2E4B4E0822E}"/>
              </a:ext>
            </a:extLst>
          </p:cNvPr>
          <p:cNvSpPr txBox="1">
            <a:spLocks noGrp="1"/>
          </p:cNvSpPr>
          <p:nvPr>
            <p:ph type="title"/>
          </p:nvPr>
        </p:nvSpPr>
        <p:spPr>
          <a:xfrm>
            <a:off x="726279" y="403416"/>
            <a:ext cx="10029433"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5.3 L'avenir des considérations éthiques dans l'ingénierie axée sur les données</a:t>
            </a:r>
          </a:p>
        </p:txBody>
      </p:sp>
      <p:sp>
        <p:nvSpPr>
          <p:cNvPr id="8" name="TextBox 7">
            <a:extLst>
              <a:ext uri="{FF2B5EF4-FFF2-40B4-BE49-F238E27FC236}">
                <a16:creationId xmlns:a16="http://schemas.microsoft.com/office/drawing/2014/main" id="{15BF0570-CE4C-DDAE-D915-E66F5389FE7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4" name="object 3">
            <a:extLst>
              <a:ext uri="{FF2B5EF4-FFF2-40B4-BE49-F238E27FC236}">
                <a16:creationId xmlns:a16="http://schemas.microsoft.com/office/drawing/2014/main" id="{98FDE8E0-7F05-289B-8A2D-2DBF7DF0EAD9}"/>
              </a:ext>
            </a:extLst>
          </p:cNvPr>
          <p:cNvSpPr txBox="1"/>
          <p:nvPr/>
        </p:nvSpPr>
        <p:spPr>
          <a:xfrm>
            <a:off x="647338" y="1392149"/>
            <a:ext cx="6996783" cy="538058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Nouveaux défis éthiques :</a:t>
            </a:r>
          </a:p>
          <a:p>
            <a:pPr marL="190500"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Biais de l'IA et de l'apprentissage automatique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prise de décision basée sur l'IA doit être explicable et équitable.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cadres éthiques de l'IA doivent éliminer toute discrimination dans les applications d'ingénierie.</a:t>
            </a:r>
          </a:p>
          <a:p>
            <a:pPr marL="190500"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Préoccupations en matière de surveillance et de confidentialité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L'essor des villes intelligentes et des appareils connectés augmente le risque de surveillance de masse.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Des lois plus strictes en matière de confidentialité et des réglementations plus rigoureuses en matière de transparence sont nécessaires.</a:t>
            </a:r>
          </a:p>
          <a:p>
            <a:pPr marL="190500" defTabSz="1175644" hangingPunct="1">
              <a:lnSpc>
                <a:spcPct val="150000"/>
              </a:lnSpc>
              <a:spcBef>
                <a:spcPts val="129"/>
              </a:spcBef>
            </a:pPr>
            <a:r>
              <a:rPr lang="en-US" sz="1400" dirty="0">
                <a:solidFill>
                  <a:sysClr val="windowText" lastClr="000000"/>
                </a:solidFill>
                <a:latin typeface="Arial"/>
                <a:cs typeface="Arial"/>
              </a:rPr>
              <a:t>iii. </a:t>
            </a:r>
            <a:r>
              <a:rPr lang="en-US" sz="1400" b="1" dirty="0">
                <a:solidFill>
                  <a:sysClr val="windowText" lastClr="000000"/>
                </a:solidFill>
                <a:latin typeface="Arial"/>
                <a:cs typeface="Arial"/>
              </a:rPr>
              <a:t>Systèmes autonomes et éthique de la prise de décision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futurs systèmes d'ingénierie (par exemple, les voitures autonomes, les diagnostics médicaux basés sur l'IA) auront besoin de cadres décisionnels moraux.</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Qui est responsable si un système basé sur l'IA cause un préjudice ?</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197B91B5-7599-D0BB-7666-4622930CE97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96" r="6455" b="7089"/>
          <a:stretch>
            <a:fillRect/>
          </a:stretch>
        </p:blipFill>
        <p:spPr bwMode="auto">
          <a:xfrm>
            <a:off x="7396333" y="1797638"/>
            <a:ext cx="4795667" cy="383348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20DEB85-85BA-5D1B-47A5-D5EB941A8C5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L'avenir des considérations éthiques dans l'ingénierie basée sur les données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CA86C21D-E9D7-6277-CF0E-CE61D1888D69}"/>
              </a:ext>
            </a:extLst>
          </p:cNvPr>
          <p:cNvSpPr txBox="1">
            <a:spLocks noGrp="1"/>
          </p:cNvSpPr>
          <p:nvPr>
            <p:ph type="ftr" sz="quarter" idx="5"/>
          </p:nvPr>
        </p:nvSpPr>
        <p:spPr>
          <a:xfrm>
            <a:off x="485604" y="6298891"/>
            <a:ext cx="582807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7" name="object 6">
            <a:extLst>
              <a:ext uri="{FF2B5EF4-FFF2-40B4-BE49-F238E27FC236}">
                <a16:creationId xmlns:a16="http://schemas.microsoft.com/office/drawing/2014/main" id="{E69C1C9C-5428-31D1-E377-8BA594E39C89}"/>
              </a:ext>
            </a:extLst>
          </p:cNvPr>
          <p:cNvSpPr txBox="1">
            <a:spLocks/>
          </p:cNvSpPr>
          <p:nvPr/>
        </p:nvSpPr>
        <p:spPr>
          <a:xfrm>
            <a:off x="6789284" y="6339375"/>
            <a:ext cx="4650479"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812048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b">
            <a:normAutofit fontScale="92500" lnSpcReduction="20000"/>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Contexte et motivation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78ADB833-242F-69A1-CB57-F8B80006E2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CA2100F2-7944-FBC0-6111-AA07D80AC61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2D1D2-9297-5CA8-03A8-96BE499AFA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DFF9FF0-DBFB-2A8C-A83C-18406C8B9659}"/>
              </a:ext>
            </a:extLst>
          </p:cNvPr>
          <p:cNvSpPr txBox="1">
            <a:spLocks noGrp="1"/>
          </p:cNvSpPr>
          <p:nvPr>
            <p:ph type="title"/>
          </p:nvPr>
        </p:nvSpPr>
        <p:spPr>
          <a:xfrm>
            <a:off x="726280" y="403414"/>
            <a:ext cx="1002943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1.1 Introduction aux considérations éthiques relatives à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D3CBA3F4-7898-4429-5E8A-93A255F854D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3989869A-D2F9-4CE3-3BA9-3070C39731A0}"/>
              </a:ext>
            </a:extLst>
          </p:cNvPr>
          <p:cNvSpPr txBox="1"/>
          <p:nvPr/>
        </p:nvSpPr>
        <p:spPr>
          <a:xfrm>
            <a:off x="726280" y="2063690"/>
            <a:ext cx="10732296" cy="1334798"/>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dirty="0">
                <a:solidFill>
                  <a:sysClr val="windowText" lastClr="000000"/>
                </a:solidFill>
                <a:latin typeface="Arial"/>
                <a:cs typeface="Arial"/>
              </a:rPr>
              <a:t> L'éthique dans la collecte de données fait référence aux principes moraux qui régissent l'acquisition, l'utilisation et la diffusion des données dans la recherche et la pratique.</a:t>
            </a:r>
          </a:p>
          <a:p>
            <a:pPr marL="361950" indent="-171450" defTabSz="1175644" hangingPunct="1">
              <a:lnSpc>
                <a:spcPct val="100000"/>
              </a:lnSpc>
              <a:spcBef>
                <a:spcPts val="129"/>
              </a:spcBef>
              <a:buFont typeface="Wingdings 2" panose="05020102010507070707" pitchFamily="18" charset="2"/>
              <a:buChar char="R"/>
            </a:pPr>
            <a:r>
              <a:rPr lang="en-US" sz="1400" dirty="0">
                <a:solidFill>
                  <a:sysClr val="windowText" lastClr="000000"/>
                </a:solidFill>
                <a:latin typeface="Arial"/>
                <a:cs typeface="Arial"/>
              </a:rPr>
              <a:t> Elle garantit l'intégrité, l'honnêteté et l'équité dans le traitement des données afin d'éviter toute utilisation abusive, toute déformation ou tout préjudice à l'égard des personnes ou des communautés.</a:t>
            </a:r>
          </a:p>
          <a:p>
            <a:pPr marL="361950" indent="-171450" defTabSz="1175644" hangingPunct="1">
              <a:lnSpc>
                <a:spcPct val="100000"/>
              </a:lnSpc>
              <a:spcBef>
                <a:spcPts val="129"/>
              </a:spcBef>
              <a:buFont typeface="Wingdings 2" panose="05020102010507070707" pitchFamily="18" charset="2"/>
              <a:buChar char="R"/>
            </a:pPr>
            <a:r>
              <a:rPr lang="en-US" sz="1400" dirty="0">
                <a:solidFill>
                  <a:sysClr val="windowText" lastClr="000000"/>
                </a:solidFill>
                <a:latin typeface="Arial"/>
                <a:cs typeface="Arial"/>
              </a:rPr>
              <a:t> La collecte éthique des données est cruciale dans les domaines de l'ingénierie, en particulier dans les transports, l'intelligence artificielle et l'automatisation, où la prise de décision dépend de la fiabilité et de l'équité des données.</a:t>
            </a:r>
          </a:p>
        </p:txBody>
      </p:sp>
      <p:sp>
        <p:nvSpPr>
          <p:cNvPr id="9" name="object 3">
            <a:extLst>
              <a:ext uri="{FF2B5EF4-FFF2-40B4-BE49-F238E27FC236}">
                <a16:creationId xmlns:a16="http://schemas.microsoft.com/office/drawing/2014/main" id="{686F4696-D60F-3C77-EB49-516538425B35}"/>
              </a:ext>
            </a:extLst>
          </p:cNvPr>
          <p:cNvSpPr txBox="1"/>
          <p:nvPr/>
        </p:nvSpPr>
        <p:spPr>
          <a:xfrm>
            <a:off x="733424" y="16214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Qu'est-ce que l'éthique dans la collecte de données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DAF7793E-522E-1B57-EDF6-D2F1C2E415BA}"/>
              </a:ext>
            </a:extLst>
          </p:cNvPr>
          <p:cNvSpPr txBox="1"/>
          <p:nvPr/>
        </p:nvSpPr>
        <p:spPr>
          <a:xfrm>
            <a:off x="733423" y="3997909"/>
            <a:ext cx="7318559" cy="2248490"/>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Transparence : </a:t>
            </a:r>
            <a:r>
              <a:rPr lang="en-US" sz="1400" dirty="0">
                <a:solidFill>
                  <a:sysClr val="windowText" lastClr="000000"/>
                </a:solidFill>
                <a:latin typeface="Arial"/>
                <a:cs typeface="Arial"/>
              </a:rPr>
              <a:t>les chercheurs doivent expliquer clairement comment les données sont collectées, stockées et utilisées.</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Confidentialité : </a:t>
            </a:r>
            <a:r>
              <a:rPr lang="en-US" sz="1400" dirty="0">
                <a:solidFill>
                  <a:sysClr val="windowText" lastClr="000000"/>
                </a:solidFill>
                <a:latin typeface="Arial"/>
                <a:cs typeface="Arial"/>
              </a:rPr>
              <a:t>garantir la protection des données sensibles.</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Consentement éclairé : </a:t>
            </a:r>
            <a:r>
              <a:rPr lang="en-US" sz="1400" dirty="0">
                <a:solidFill>
                  <a:sysClr val="windowText" lastClr="000000"/>
                </a:solidFill>
                <a:latin typeface="Arial"/>
                <a:cs typeface="Arial"/>
              </a:rPr>
              <a:t>les participants doivent être informés de l'objectif de l'étude et y consentir volontairement.</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Éviter les biais et la manipulation : </a:t>
            </a:r>
            <a:r>
              <a:rPr lang="en-US" sz="1400" dirty="0">
                <a:solidFill>
                  <a:sysClr val="windowText" lastClr="000000"/>
                </a:solidFill>
                <a:latin typeface="Arial"/>
                <a:cs typeface="Arial"/>
              </a:rPr>
              <a:t>les données ne doivent pas être collectées ou analysées de manière à fausser intentionnellement les résultats.</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Respect des réglementations : </a:t>
            </a:r>
            <a:r>
              <a:rPr lang="en-US" sz="1400" dirty="0">
                <a:solidFill>
                  <a:sysClr val="windowText" lastClr="000000"/>
                </a:solidFill>
                <a:latin typeface="Arial"/>
                <a:cs typeface="Arial"/>
              </a:rPr>
              <a:t>les directives éthiques d'institutions telles que l'IEEE, le RGPD (règlement général sur la protection des données) et les comités nationaux de recherche doivent être respectées.</a:t>
            </a:r>
          </a:p>
        </p:txBody>
      </p:sp>
      <p:sp>
        <p:nvSpPr>
          <p:cNvPr id="10" name="object 3">
            <a:extLst>
              <a:ext uri="{FF2B5EF4-FFF2-40B4-BE49-F238E27FC236}">
                <a16:creationId xmlns:a16="http://schemas.microsoft.com/office/drawing/2014/main" id="{E5582D62-C3E5-F7BA-0D41-489F415AAE8D}"/>
              </a:ext>
            </a:extLst>
          </p:cNvPr>
          <p:cNvSpPr txBox="1"/>
          <p:nvPr/>
        </p:nvSpPr>
        <p:spPr>
          <a:xfrm>
            <a:off x="826642" y="3575046"/>
            <a:ext cx="7626624"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Principes éthiques fondamentaux en matière de collecte de données</a:t>
            </a:r>
            <a:endParaRPr lang="en-GB" sz="1800" b="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90CA51D2-6C59-59AA-6603-6A5AE343BF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0981" y="3639679"/>
            <a:ext cx="4041019" cy="260672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5ABF598-2B26-468C-3554-C00C5934DF2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Introduction aux considérations éthiques dans la collecte de données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56E0087D-28BF-43D7-E851-660D8F63F6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06255D60-E19D-DAFB-91C2-424F3292C22C}"/>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954653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B6B27-22F5-758F-2D02-B7A51B729D9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01FDC65-D154-511C-6840-CF818CB2345D}"/>
              </a:ext>
            </a:extLst>
          </p:cNvPr>
          <p:cNvSpPr txBox="1">
            <a:spLocks noGrp="1"/>
          </p:cNvSpPr>
          <p:nvPr>
            <p:ph type="title"/>
          </p:nvPr>
        </p:nvSpPr>
        <p:spPr>
          <a:xfrm>
            <a:off x="726280" y="403414"/>
            <a:ext cx="752305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1.2 Importance de l'éthique dans la recherche en ingénierie</a:t>
            </a:r>
            <a:endParaRPr sz="2400" b="1" spc="-13" dirty="0">
              <a:solidFill>
                <a:schemeClr val="bg1"/>
              </a:solidFill>
            </a:endParaRPr>
          </a:p>
        </p:txBody>
      </p:sp>
      <p:sp>
        <p:nvSpPr>
          <p:cNvPr id="8" name="TextBox 7">
            <a:extLst>
              <a:ext uri="{FF2B5EF4-FFF2-40B4-BE49-F238E27FC236}">
                <a16:creationId xmlns:a16="http://schemas.microsoft.com/office/drawing/2014/main" id="{BA7C64DC-58E3-20EC-3928-D13E8DEE898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EE98A1E8-8E7B-1A76-C164-D25887FD2788}"/>
              </a:ext>
            </a:extLst>
          </p:cNvPr>
          <p:cNvSpPr txBox="1"/>
          <p:nvPr/>
        </p:nvSpPr>
        <p:spPr>
          <a:xfrm>
            <a:off x="740566" y="1952597"/>
            <a:ext cx="10725152" cy="228999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200" dirty="0">
                <a:solidFill>
                  <a:sysClr val="windowText" lastClr="000000"/>
                </a:solidFill>
                <a:latin typeface="Arial"/>
                <a:cs typeface="Arial"/>
              </a:rPr>
              <a:t> Les ingénieurs collectent et analysent des données qui ont une incidence directe sur la sécurité et le bien-être du public. Des pratiques non éthiques en matière de données peuvent conduire à des conceptions défectueuses, des politiques injustes ou des mises en œuvre dangereuses.</a:t>
            </a:r>
          </a:p>
          <a:p>
            <a:pPr marL="361950" indent="-171450" defTabSz="1175644" hangingPunct="1">
              <a:lnSpc>
                <a:spcPct val="150000"/>
              </a:lnSpc>
              <a:spcBef>
                <a:spcPts val="129"/>
              </a:spcBef>
              <a:buFont typeface="Wingdings 2" panose="05020102010507070707" pitchFamily="18" charset="2"/>
              <a:buChar char="R"/>
            </a:pPr>
            <a:endParaRPr lang="en-US" sz="12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200" dirty="0">
                <a:solidFill>
                  <a:sysClr val="windowText" lastClr="000000"/>
                </a:solidFill>
                <a:latin typeface="Arial"/>
                <a:cs typeface="Arial"/>
              </a:rPr>
              <a:t> Exemples de conséquences contraires à l'éthique dans la recherche en ingénierie :</a:t>
            </a:r>
          </a:p>
          <a:p>
            <a:pPr marL="190500" defTabSz="1175644" hangingPunct="1">
              <a:lnSpc>
                <a:spcPct val="150000"/>
              </a:lnSpc>
              <a:spcBef>
                <a:spcPts val="129"/>
              </a:spcBef>
            </a:pPr>
            <a:r>
              <a:rPr lang="en-US" sz="1200" dirty="0">
                <a:solidFill>
                  <a:sysClr val="windowText" lastClr="000000"/>
                </a:solidFill>
                <a:latin typeface="Arial"/>
                <a:cs typeface="Arial"/>
              </a:rPr>
              <a:t>	</a:t>
            </a:r>
            <a:r>
              <a:rPr lang="en-US" sz="1200" dirty="0" err="1">
                <a:solidFill>
                  <a:sysClr val="windowText" lastClr="000000"/>
                </a:solidFill>
                <a:latin typeface="Arial"/>
                <a:cs typeface="Arial"/>
              </a:rPr>
              <a:t>i</a:t>
            </a:r>
            <a:r>
              <a:rPr lang="en-US" sz="1200" dirty="0">
                <a:solidFill>
                  <a:sysClr val="windowText" lastClr="000000"/>
                </a:solidFill>
                <a:latin typeface="Arial"/>
                <a:cs typeface="Arial"/>
              </a:rPr>
              <a:t>. </a:t>
            </a:r>
            <a:r>
              <a:rPr lang="en-US" sz="1200" b="1" dirty="0">
                <a:solidFill>
                  <a:sysClr val="windowText" lastClr="000000"/>
                </a:solidFill>
                <a:latin typeface="Arial"/>
                <a:cs typeface="Arial"/>
              </a:rPr>
              <a:t>Modèles d'IA défectueux dans les véhicules autonomes : </a:t>
            </a:r>
            <a:r>
              <a:rPr lang="en-US" sz="1200" dirty="0">
                <a:solidFill>
                  <a:sysClr val="windowText" lastClr="000000"/>
                </a:solidFill>
                <a:latin typeface="Arial"/>
                <a:cs typeface="Arial"/>
              </a:rPr>
              <a:t>les biais dans les données d'entraînement peuvent entraîner des décisions de conduite dangereuses.</a:t>
            </a:r>
          </a:p>
          <a:p>
            <a:pPr marL="190500" defTabSz="1175644" hangingPunct="1">
              <a:lnSpc>
                <a:spcPct val="150000"/>
              </a:lnSpc>
              <a:spcBef>
                <a:spcPts val="129"/>
              </a:spcBef>
            </a:pPr>
            <a:r>
              <a:rPr lang="en-US" sz="1200" dirty="0">
                <a:solidFill>
                  <a:sysClr val="windowText" lastClr="000000"/>
                </a:solidFill>
                <a:latin typeface="Arial"/>
                <a:cs typeface="Arial"/>
              </a:rPr>
              <a:t>	ii. </a:t>
            </a:r>
            <a:r>
              <a:rPr lang="en-US" sz="1200" b="1" dirty="0">
                <a:solidFill>
                  <a:sysClr val="windowText" lastClr="000000"/>
                </a:solidFill>
                <a:latin typeface="Arial"/>
                <a:cs typeface="Arial"/>
              </a:rPr>
              <a:t>Recherche basée sur la surveillance sans consentement : </a:t>
            </a:r>
            <a:r>
              <a:rPr lang="en-US" sz="1200" dirty="0">
                <a:solidFill>
                  <a:sysClr val="windowText" lastClr="000000"/>
                </a:solidFill>
                <a:latin typeface="Arial"/>
                <a:cs typeface="Arial"/>
              </a:rPr>
              <a:t>la collecte de données publiques (par exemple, les systèmes de reconnaissance faciale) soulève des questions de confidentialité.</a:t>
            </a:r>
          </a:p>
        </p:txBody>
      </p:sp>
      <p:sp>
        <p:nvSpPr>
          <p:cNvPr id="9" name="object 3">
            <a:extLst>
              <a:ext uri="{FF2B5EF4-FFF2-40B4-BE49-F238E27FC236}">
                <a16:creationId xmlns:a16="http://schemas.microsoft.com/office/drawing/2014/main" id="{38704531-34F9-F49E-F02F-3FFA5908D8DD}"/>
              </a:ext>
            </a:extLst>
          </p:cNvPr>
          <p:cNvSpPr txBox="1"/>
          <p:nvPr/>
        </p:nvSpPr>
        <p:spPr>
          <a:xfrm>
            <a:off x="733424" y="150974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Pourquoi l'éthique est-elle importante dans la collecte de données en ingénierie ?</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6F4B825A-4A34-D5D5-1DB9-DC6BD6E7144D}"/>
              </a:ext>
            </a:extLst>
          </p:cNvPr>
          <p:cNvSpPr txBox="1"/>
          <p:nvPr/>
        </p:nvSpPr>
        <p:spPr>
          <a:xfrm>
            <a:off x="726280" y="4628475"/>
            <a:ext cx="11095135" cy="16827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Renforce la confiance du public : </a:t>
            </a:r>
            <a:r>
              <a:rPr lang="en-US" sz="1200" dirty="0">
                <a:solidFill>
                  <a:sysClr val="windowText" lastClr="000000"/>
                </a:solidFill>
                <a:latin typeface="Arial"/>
                <a:cs typeface="Arial"/>
              </a:rPr>
              <a:t>garantit que le public croit en la fiabilité des solutions d'ingénierie.</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Prévention des préjudices : </a:t>
            </a:r>
            <a:r>
              <a:rPr lang="en-US" sz="1200" dirty="0">
                <a:solidFill>
                  <a:sysClr val="windowText" lastClr="000000"/>
                </a:solidFill>
                <a:latin typeface="Arial"/>
                <a:cs typeface="Arial"/>
              </a:rPr>
              <a:t>évite les conséquences indésirables telles que les atteintes à la vie privée ou la discrimination dans les systèmes décisionnels basés sur l'IA.</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Améliore l'intégrité des données : </a:t>
            </a:r>
            <a:r>
              <a:rPr lang="en-US" sz="1200" dirty="0">
                <a:solidFill>
                  <a:sysClr val="windowText" lastClr="000000"/>
                </a:solidFill>
                <a:latin typeface="Arial"/>
                <a:cs typeface="Arial"/>
              </a:rPr>
              <a:t>une collecte de données de haute qualité permet d'obtenir des résultats de recherche plus précis et reproductibles.</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Garantit la conformité légale : </a:t>
            </a:r>
            <a:r>
              <a:rPr lang="en-US" sz="1200" dirty="0">
                <a:solidFill>
                  <a:sysClr val="windowText" lastClr="000000"/>
                </a:solidFill>
                <a:latin typeface="Arial"/>
                <a:cs typeface="Arial"/>
              </a:rPr>
              <a:t>de nombreux pays ont des lois strictes (par exemple, le RGPD, les normes IEEE) qui exigent des ingénieurs qu'ils traitent les données de manière éthique.</a:t>
            </a:r>
          </a:p>
        </p:txBody>
      </p:sp>
      <p:sp>
        <p:nvSpPr>
          <p:cNvPr id="10" name="object 3">
            <a:extLst>
              <a:ext uri="{FF2B5EF4-FFF2-40B4-BE49-F238E27FC236}">
                <a16:creationId xmlns:a16="http://schemas.microsoft.com/office/drawing/2014/main" id="{9621A675-A581-4506-22CA-106FE13BC018}"/>
              </a:ext>
            </a:extLst>
          </p:cNvPr>
          <p:cNvSpPr txBox="1"/>
          <p:nvPr/>
        </p:nvSpPr>
        <p:spPr>
          <a:xfrm>
            <a:off x="726280" y="4277005"/>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Avantages d'une collecte de données éthique en ingénierie</a:t>
            </a:r>
            <a:endParaRPr lang="en-GB" sz="1600" b="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A314B60-4753-7D35-E38E-1B82CF75B8A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Importance de l'éthique dans la recherche en ingénierie</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0942416-6C97-B676-680D-5BA85EEA1AB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6147CC5A-459F-6B7F-DC74-89EE0EFD3186}"/>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138212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5F0BA-C886-1A45-AC41-AE8C179F28E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CBAF9BE-CA8B-2FFC-1E75-B22C0497AE0F}"/>
              </a:ext>
            </a:extLst>
          </p:cNvPr>
          <p:cNvSpPr txBox="1">
            <a:spLocks noGrp="1"/>
          </p:cNvSpPr>
          <p:nvPr>
            <p:ph type="title"/>
          </p:nvPr>
        </p:nvSpPr>
        <p:spPr>
          <a:xfrm>
            <a:off x="726280" y="403414"/>
            <a:ext cx="888478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1.3 Études de cas de violations éthiques dans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BEC8A93B-6624-CAEF-35DB-AF3E406E259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EA5E3D29-CA37-40DA-ED48-12D33969FBF6}"/>
              </a:ext>
            </a:extLst>
          </p:cNvPr>
          <p:cNvSpPr txBox="1"/>
          <p:nvPr/>
        </p:nvSpPr>
        <p:spPr>
          <a:xfrm>
            <a:off x="654483" y="1535896"/>
            <a:ext cx="10725152" cy="227717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Une société de conseil politique a collecté et utilisé de manière abusive les données Facebook de plus de 87 millions d'utilisateurs sans leur consentement.</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Des modèles d'apprentissage automatique ont utilisé ces données pour influencer le comportement des électeurs lors des élections.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Cela a donné lieu à des poursuites judiciaires et à une réaction négative du public concernant les violations de la confidentialité des données.</a:t>
            </a:r>
          </a:p>
          <a:p>
            <a:pPr marL="190500" defTabSz="1175644" hangingPunct="1">
              <a:lnSpc>
                <a:spcPct val="150000"/>
              </a:lnSpc>
              <a:spcBef>
                <a:spcPts val="129"/>
              </a:spcBef>
            </a:pPr>
            <a:r>
              <a:rPr lang="en-US" sz="1400" b="1" dirty="0">
                <a:solidFill>
                  <a:sysClr val="windowText" lastClr="000000"/>
                </a:solidFill>
                <a:latin typeface="Arial"/>
                <a:cs typeface="Arial"/>
              </a:rPr>
              <a:t>Leçon à retenir : </a:t>
            </a:r>
            <a:r>
              <a:rPr lang="en-US" sz="1400" dirty="0">
                <a:solidFill>
                  <a:sysClr val="windowText" lastClr="000000"/>
                </a:solidFill>
                <a:latin typeface="Arial"/>
                <a:cs typeface="Arial"/>
              </a:rPr>
              <a:t>même les données accessibles au public doivent être collectées et utilisées de manière éthique.</a:t>
            </a:r>
          </a:p>
        </p:txBody>
      </p:sp>
      <p:sp>
        <p:nvSpPr>
          <p:cNvPr id="9" name="object 3">
            <a:extLst>
              <a:ext uri="{FF2B5EF4-FFF2-40B4-BE49-F238E27FC236}">
                <a16:creationId xmlns:a16="http://schemas.microsoft.com/office/drawing/2014/main" id="{AF72FA13-A0AB-52A5-0E75-B89873C3DD43}"/>
              </a:ext>
            </a:extLst>
          </p:cNvPr>
          <p:cNvSpPr txBox="1"/>
          <p:nvPr/>
        </p:nvSpPr>
        <p:spPr>
          <a:xfrm>
            <a:off x="726281" y="124240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Étude de cas n° 1 : le scandale Cambridge Analytica (2018)</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7B5EE2ED-9610-9FA1-657F-8D73E879DDE8}"/>
              </a:ext>
            </a:extLst>
          </p:cNvPr>
          <p:cNvSpPr txBox="1"/>
          <p:nvPr/>
        </p:nvSpPr>
        <p:spPr>
          <a:xfrm>
            <a:off x="654483" y="4251869"/>
            <a:ext cx="11081978" cy="194118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Volkswagen a manipulé les données des tests d'émissions afin de démontrer de manière trompeuse que ses moteurs diesel étaient conformes aux normes environnementales.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Ce scandale a entraîné des amendes de plus de 30 milliards de dollars et une perte de confiance du public dans l'éthique de </a:t>
            </a:r>
            <a:r>
              <a:rPr lang="en-US" sz="1400" dirty="0" err="1">
                <a:solidFill>
                  <a:sysClr val="windowText" lastClr="000000"/>
                </a:solidFill>
                <a:latin typeface="Arial"/>
                <a:cs typeface="Arial"/>
              </a:rPr>
              <a:t>l'ingénierie</a:t>
            </a:r>
            <a:r>
              <a:rPr lang="en-US" sz="1400" dirty="0">
                <a:solidFill>
                  <a:sysClr val="windowText" lastClr="000000"/>
                </a:solidFill>
                <a:latin typeface="Arial"/>
                <a:cs typeface="Arial"/>
              </a:rPr>
              <a:t>.</a:t>
            </a:r>
          </a:p>
          <a:p>
            <a:pPr marL="190500" defTabSz="1175644" hangingPunct="1">
              <a:lnSpc>
                <a:spcPct val="150000"/>
              </a:lnSpc>
              <a:spcBef>
                <a:spcPts val="129"/>
              </a:spcBef>
            </a:pPr>
            <a:r>
              <a:rPr lang="en-US" sz="1400" b="1" dirty="0">
                <a:solidFill>
                  <a:sysClr val="windowText" lastClr="000000"/>
                </a:solidFill>
                <a:latin typeface="Arial"/>
                <a:cs typeface="Arial"/>
              </a:rPr>
              <a:t>Leçon à retenir : </a:t>
            </a:r>
            <a:r>
              <a:rPr lang="en-US" sz="1400" dirty="0">
                <a:solidFill>
                  <a:sysClr val="windowText" lastClr="000000"/>
                </a:solidFill>
                <a:latin typeface="Arial"/>
                <a:cs typeface="Arial"/>
              </a:rPr>
              <a:t>la manipulation de données à des fins commerciales peut entraîner des dommages à long terme et des conséquences juridiques.</a:t>
            </a:r>
          </a:p>
        </p:txBody>
      </p:sp>
      <p:sp>
        <p:nvSpPr>
          <p:cNvPr id="10" name="object 3">
            <a:extLst>
              <a:ext uri="{FF2B5EF4-FFF2-40B4-BE49-F238E27FC236}">
                <a16:creationId xmlns:a16="http://schemas.microsoft.com/office/drawing/2014/main" id="{72B051A5-042C-6D9B-777D-28F0072CA46C}"/>
              </a:ext>
            </a:extLst>
          </p:cNvPr>
          <p:cNvSpPr txBox="1"/>
          <p:nvPr/>
        </p:nvSpPr>
        <p:spPr>
          <a:xfrm>
            <a:off x="726281" y="387533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Étude de cas n° 2 : le scandale des émissions de Volkswagen (2015)</a:t>
            </a:r>
            <a:endParaRPr lang="en-GB" sz="1800" b="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7CF85857-3F1E-AAA2-4435-BE3963FEBD83}"/>
              </a:ext>
            </a:extLst>
          </p:cNvPr>
          <p:cNvSpPr txBox="1"/>
          <p:nvPr/>
        </p:nvSpPr>
        <p:spPr>
          <a:xfrm>
            <a:off x="726281" y="789234"/>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Études de cas de violations éthiques dans la collecte de données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6DC0CAE5-60E9-7E21-C3E5-7B32A7A5409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373AEC8B-BDED-332F-43D0-5B739F30E474}"/>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2226096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AEDBC-FE13-81F0-CAC8-8F7BB14445E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D59296-4B9E-EFFB-482A-7ED66D4AE84D}"/>
              </a:ext>
            </a:extLst>
          </p:cNvPr>
          <p:cNvSpPr txBox="1">
            <a:spLocks noGrp="1"/>
          </p:cNvSpPr>
          <p:nvPr>
            <p:ph type="title"/>
          </p:nvPr>
        </p:nvSpPr>
        <p:spPr>
          <a:xfrm>
            <a:off x="726280" y="403414"/>
            <a:ext cx="887820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1.3 Études de cas de violations éthiques dans la collecte de données</a:t>
            </a:r>
            <a:endParaRPr sz="2400" b="1" spc="-13" dirty="0">
              <a:solidFill>
                <a:schemeClr val="bg1"/>
              </a:solidFill>
            </a:endParaRPr>
          </a:p>
        </p:txBody>
      </p:sp>
      <p:sp>
        <p:nvSpPr>
          <p:cNvPr id="8" name="TextBox 7">
            <a:extLst>
              <a:ext uri="{FF2B5EF4-FFF2-40B4-BE49-F238E27FC236}">
                <a16:creationId xmlns:a16="http://schemas.microsoft.com/office/drawing/2014/main" id="{8213434D-AC92-0255-70CD-18EEBD314E1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F97C1790-04E7-D4D2-3F67-045AE25CD2C9}"/>
              </a:ext>
            </a:extLst>
          </p:cNvPr>
          <p:cNvSpPr txBox="1"/>
          <p:nvPr/>
        </p:nvSpPr>
        <p:spPr>
          <a:xfrm>
            <a:off x="733424" y="2160579"/>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L'intelligence artificielle de Google pour la reconnaissance faciale s'est avérée présenter un biais racial, identifiant à tort les personnes non blanches à un taux plus élevé que les personnes blanches.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Cause profonde : le manque de diversité des données d'entraînement, un problème éthique fondamental dans la collecte de données.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Leçon apprise </a:t>
            </a:r>
            <a:r>
              <a:rPr lang="en-US" sz="1400" dirty="0">
                <a:solidFill>
                  <a:sysClr val="windowText" lastClr="000000"/>
                </a:solidFill>
                <a:latin typeface="Arial"/>
                <a:cs typeface="Arial"/>
              </a:rPr>
              <a:t>: les biais dans la collecte de données ont des conséquences concrètes, en particulier dans les domaines d'ingénierie basés sur l'IA.</a:t>
            </a:r>
          </a:p>
        </p:txBody>
      </p:sp>
      <p:sp>
        <p:nvSpPr>
          <p:cNvPr id="9" name="object 3">
            <a:extLst>
              <a:ext uri="{FF2B5EF4-FFF2-40B4-BE49-F238E27FC236}">
                <a16:creationId xmlns:a16="http://schemas.microsoft.com/office/drawing/2014/main" id="{90668DB8-AEDE-D99D-BC65-AA81A6854E4B}"/>
              </a:ext>
            </a:extLst>
          </p:cNvPr>
          <p:cNvSpPr txBox="1"/>
          <p:nvPr/>
        </p:nvSpPr>
        <p:spPr>
          <a:xfrm>
            <a:off x="733424" y="16214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Étude de cas n° 3 : biais de l'IA de Google dans la reconnaissance faciale (2019)</a:t>
            </a:r>
            <a:endParaRPr lang="en-GB" sz="1800" b="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7515135-1DE6-0812-EF1A-2167E50D30F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Études de cas de violations éthiques dans la collecte de données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DCE3EBD-B353-7EB4-BA3D-98A403AFC7A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238B36C6-8642-A882-9148-540C371A59D9}"/>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981840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BDBC0-764A-0350-AD9A-F66F1F17629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2D71228-773E-2782-537D-2AB4D5CCF8C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Questions éthiques liées à la collecte de données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5B11A8AA-3B25-3D4D-13E0-2089DFF5C2B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8E31282D-3ECF-5C2E-5721-469352FE052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Considérations éthiques dans la recherche sur les transports</a:t>
            </a:r>
            <a:endParaRPr lang="en-GB" b="1" spc="-13" dirty="0"/>
          </a:p>
        </p:txBody>
      </p:sp>
    </p:spTree>
    <p:extLst>
      <p:ext uri="{BB962C8B-B14F-4D97-AF65-F5344CB8AC3E}">
        <p14:creationId xmlns:p14="http://schemas.microsoft.com/office/powerpoint/2010/main" val="305955631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597320a7-26c9-4ada-a5d3-9ce4cfbbe2be"/>
    <ds:schemaRef ds:uri="http://schemas.microsoft.com/office/infopath/2007/PartnerControls"/>
    <ds:schemaRef ds:uri="d7c2d7e5-d637-40e7-a03d-32f79b35a394"/>
    <ds:schemaRef ds:uri="http://purl.org/dc/terms/"/>
  </ds:schemaRefs>
</ds:datastoreItem>
</file>

<file path=customXml/itemProps3.xml><?xml version="1.0" encoding="utf-8"?>
<ds:datastoreItem xmlns:ds="http://schemas.openxmlformats.org/officeDocument/2006/customXml" ds:itemID="{A6C6B8DD-F347-4BD3-8F25-D905B47AFA98}"/>
</file>

<file path=docProps/app.xml><?xml version="1.0" encoding="utf-8"?>
<Properties xmlns="http://schemas.openxmlformats.org/officeDocument/2006/extended-properties" xmlns:vt="http://schemas.openxmlformats.org/officeDocument/2006/docPropsVTypes">
  <TotalTime>6132</TotalTime>
  <Words>4684</Words>
  <Application>Microsoft Office PowerPoint</Application>
  <PresentationFormat>Widescreen</PresentationFormat>
  <Paragraphs>406</Paragraphs>
  <Slides>33</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PowerPoint Presentation</vt:lpstr>
      <vt:lpstr>1.1 Introduction aux considérations éthiques relatives à la collecte de données</vt:lpstr>
      <vt:lpstr>1.2 Importance de l'éthique dans la recherche en ingénierie</vt:lpstr>
      <vt:lpstr>1.3 Études de cas de violations éthiques dans la collecte de données</vt:lpstr>
      <vt:lpstr>1.3 Études de cas de violations éthiques dans la collecte de données</vt:lpstr>
      <vt:lpstr>PowerPoint Presentation</vt:lpstr>
      <vt:lpstr>2.1 Préoccupations relatives à la confidentialité dans la collecte de données</vt:lpstr>
      <vt:lpstr>2.1 Préoccupations relatives à la confidentialité dans la collecte de données</vt:lpstr>
      <vt:lpstr>2.2 Utilisation abusive des données dans la recherche en ingénierie</vt:lpstr>
      <vt:lpstr>2.2 Utilisation abusive des données dans la recherche en ingénierie</vt:lpstr>
      <vt:lpstr>2.3 Partialité et manipulation dans la collecte de données</vt:lpstr>
      <vt:lpstr>2.3 Partialité et manipulation dans la collecte de données</vt:lpstr>
      <vt:lpstr>PowerPoint Presentation</vt:lpstr>
      <vt:lpstr>3.1 Comprendre le consentement éclairé dans la recherche</vt:lpstr>
      <vt:lpstr>3.1 Comprendre le consentement éclairé dans la recherche</vt:lpstr>
      <vt:lpstr>3.2 Cadres juridiques et éthiques relatifs à la confidentialité des données</vt:lpstr>
      <vt:lpstr>3.2 Cadres juridiques et éthiques relatifs à la confidentialité des données</vt:lpstr>
      <vt:lpstr>3.3 Difficultés liées au maintien de la confidentialité des données techniques</vt:lpstr>
      <vt:lpstr>3.3 Difficultés liées au maintien de la confidentialité des données techniques</vt:lpstr>
      <vt:lpstr>PowerPoint Presentation</vt:lpstr>
      <vt:lpstr>4.1 Questions</vt:lpstr>
      <vt:lpstr>4.1 Questions</vt:lpstr>
      <vt:lpstr>4.2 Discussion sur les dilemmes éthiques dans le monde réel</vt:lpstr>
      <vt:lpstr>4.2 Discussion sur les dilemmes éthiques dans le monde réel</vt:lpstr>
      <vt:lpstr>4.2 Discussion sur les dilemmes éthiques dans le monde réel</vt:lpstr>
      <vt:lpstr>PowerPoint Presentation</vt:lpstr>
      <vt:lpstr>5.1 Lignes directrices pour la collecte éthique de données en ingénierie</vt:lpstr>
      <vt:lpstr>5.2 Pratiques éthiques en matière de traitement et de stockage des données</vt:lpstr>
      <vt:lpstr>5.3 L'avenir des considérations éthiques dans l'ingénierie axée sur les données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docId:AFAD1FF2C586CA85A68AD36310EF3A72</cp:keywords>
  <cp:lastModifiedBy>Wojciech Kustra</cp:lastModifiedBy>
  <cp:revision>142</cp:revision>
  <dcterms:modified xsi:type="dcterms:W3CDTF">2026-05-10T11:31:46Z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