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307" r:id="rId7"/>
    <p:sldId id="318" r:id="rId8"/>
    <p:sldId id="399" r:id="rId9"/>
    <p:sldId id="400" r:id="rId10"/>
    <p:sldId id="389" r:id="rId11"/>
    <p:sldId id="355" r:id="rId12"/>
    <p:sldId id="360" r:id="rId13"/>
    <p:sldId id="356" r:id="rId14"/>
    <p:sldId id="357" r:id="rId15"/>
    <p:sldId id="390" r:id="rId16"/>
    <p:sldId id="359" r:id="rId17"/>
    <p:sldId id="358" r:id="rId18"/>
    <p:sldId id="362" r:id="rId19"/>
    <p:sldId id="364" r:id="rId20"/>
    <p:sldId id="391" r:id="rId21"/>
    <p:sldId id="365" r:id="rId22"/>
    <p:sldId id="366" r:id="rId23"/>
    <p:sldId id="367" r:id="rId24"/>
    <p:sldId id="368" r:id="rId25"/>
    <p:sldId id="369" r:id="rId26"/>
    <p:sldId id="370" r:id="rId27"/>
    <p:sldId id="392" r:id="rId28"/>
    <p:sldId id="371" r:id="rId29"/>
    <p:sldId id="372" r:id="rId30"/>
    <p:sldId id="373" r:id="rId31"/>
    <p:sldId id="374" r:id="rId32"/>
    <p:sldId id="397" r:id="rId33"/>
    <p:sldId id="375" r:id="rId34"/>
    <p:sldId id="376" r:id="rId35"/>
    <p:sldId id="377" r:id="rId36"/>
    <p:sldId id="378" r:id="rId37"/>
    <p:sldId id="379" r:id="rId38"/>
    <p:sldId id="380" r:id="rId39"/>
    <p:sldId id="381" r:id="rId40"/>
    <p:sldId id="394" r:id="rId41"/>
    <p:sldId id="382" r:id="rId42"/>
    <p:sldId id="383" r:id="rId43"/>
    <p:sldId id="384" r:id="rId44"/>
    <p:sldId id="385" r:id="rId45"/>
    <p:sldId id="386" r:id="rId46"/>
    <p:sldId id="398" r:id="rId47"/>
    <p:sldId id="387" r:id="rId48"/>
    <p:sldId id="388" r:id="rId49"/>
    <p:sldId id="309"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5B5403-B389-4C20-8332-A62DE708936D}" v="2" dt="2026-05-10T11:31:23.47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49"/>
    <p:restoredTop sz="94630"/>
  </p:normalViewPr>
  <p:slideViewPr>
    <p:cSldViewPr snapToGrid="0">
      <p:cViewPr varScale="1">
        <p:scale>
          <a:sx n="139" d="100"/>
          <a:sy n="139" d="100"/>
        </p:scale>
        <p:origin x="144" y="288"/>
      </p:cViewPr>
      <p:guideLst/>
    </p:cSldViewPr>
  </p:slideViewPr>
  <p:notesTextViewPr>
    <p:cViewPr>
      <p:scale>
        <a:sx n="1" d="1"/>
        <a:sy n="1" d="1"/>
      </p:scale>
      <p:origin x="0" y="0"/>
    </p:cViewPr>
  </p:notesTextViewPr>
  <p:notesViewPr>
    <p:cSldViewPr snapToGrid="0">
      <p:cViewPr>
        <p:scale>
          <a:sx n="1" d="2"/>
          <a:sy n="1" d="2"/>
        </p:scale>
        <p:origin x="6552" y="21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31:23.473" v="1"/>
      <pc:docMkLst>
        <pc:docMk/>
      </pc:docMkLst>
      <pc:sldMasterChg chg="modSldLayout">
        <pc:chgData name="Wojciech Kustra" userId="afebd3d0-216b-4c4f-8992-1bf1fda6d5e8" providerId="ADAL" clId="{1D307E72-7901-4E61-A01B-3C4232ABCF63}" dt="2026-05-10T11:31:23.473" v="1"/>
        <pc:sldMasterMkLst>
          <pc:docMk/>
          <pc:sldMasterMk cId="0" sldId="2147483648"/>
        </pc:sldMasterMkLst>
        <pc:sldLayoutChg chg="addSp delSp modSp">
          <pc:chgData name="Wojciech Kustra" userId="afebd3d0-216b-4c4f-8992-1bf1fda6d5e8" providerId="ADAL" clId="{1D307E72-7901-4E61-A01B-3C4232ABCF63}" dt="2026-05-10T11:31:23.473" v="1"/>
          <pc:sldLayoutMkLst>
            <pc:docMk/>
            <pc:sldMasterMk cId="0" sldId="2147483648"/>
            <pc:sldLayoutMk cId="0" sldId="2147483650"/>
          </pc:sldLayoutMkLst>
          <pc:spChg chg="mod">
            <ac:chgData name="Wojciech Kustra" userId="afebd3d0-216b-4c4f-8992-1bf1fda6d5e8" providerId="ADAL" clId="{1D307E72-7901-4E61-A01B-3C4232ABCF63}" dt="2026-05-10T11:31:23.473" v="1"/>
            <ac:spMkLst>
              <pc:docMk/>
              <pc:sldMasterMk cId="0" sldId="2147483648"/>
              <pc:sldLayoutMk cId="0" sldId="2147483650"/>
              <ac:spMk id="5" creationId="{5C8F5947-364D-F442-30B2-B5876DAF1D78}"/>
            </ac:spMkLst>
          </pc:spChg>
          <pc:grpChg chg="add mod">
            <ac:chgData name="Wojciech Kustra" userId="afebd3d0-216b-4c4f-8992-1bf1fda6d5e8" providerId="ADAL" clId="{1D307E72-7901-4E61-A01B-3C4232ABCF63}" dt="2026-05-10T11:31:23.473" v="1"/>
            <ac:grpSpMkLst>
              <pc:docMk/>
              <pc:sldMasterMk cId="0" sldId="2147483648"/>
              <pc:sldLayoutMk cId="0" sldId="2147483650"/>
              <ac:grpSpMk id="3" creationId="{E99AE65A-E5A8-EDF6-39FA-71F3708E4362}"/>
            </ac:grpSpMkLst>
          </pc:grpChg>
          <pc:picChg chg="mod">
            <ac:chgData name="Wojciech Kustra" userId="afebd3d0-216b-4c4f-8992-1bf1fda6d5e8" providerId="ADAL" clId="{1D307E72-7901-4E61-A01B-3C4232ABCF63}" dt="2026-05-10T11:31:23.473" v="1"/>
            <ac:picMkLst>
              <pc:docMk/>
              <pc:sldMasterMk cId="0" sldId="2147483648"/>
              <pc:sldLayoutMk cId="0" sldId="2147483650"/>
              <ac:picMk id="4" creationId="{79A0DD00-7694-98D5-A88E-BAB3C4722728}"/>
            </ac:picMkLst>
          </pc:picChg>
          <pc:picChg chg="del">
            <ac:chgData name="Wojciech Kustra" userId="afebd3d0-216b-4c4f-8992-1bf1fda6d5e8" providerId="ADAL" clId="{1D307E72-7901-4E61-A01B-3C4232ABCF63}" dt="2026-05-10T11:31:23.074"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12141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F75479A-430F-48F6-806E-5D60C2FEB21B}"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D188BF1-58C9-42E3-B5CD-5296F3A2B899}"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96550376-9155-4A50-8959-B929AA668505}"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4C153F5B-7374-41CD-B22F-FACE21F48764}"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834BABC9-26FB-48EF-8AC0-9E89F9676653}"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00D0E94E-ABDB-4C47-A945-7AFDFF9A5025}"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417E6F07-037E-4F4B-BD92-2F64110A6B2C}"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E99AE65A-E5A8-EDF6-39FA-71F3708E4362}"/>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9A0DD00-7694-98D5-A88E-BAB3C4722728}"/>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C8F5947-364D-F442-30B2-B5876DAF1D78}"/>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ft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ED263DD-CEE4-4063-B299-DC5309E264D5}"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 Id="rId5" Type="http://schemas.openxmlformats.org/officeDocument/2006/relationships/image" Target="../media/image26.jpe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9148549" cy="573865"/>
          </a:xfrm>
        </p:spPr>
        <p:txBody>
          <a:bodyPr/>
          <a:lstStyle/>
          <a:p>
            <a:pPr algn="l"/>
            <a:r>
              <a:rPr lang="pl-PL" dirty="0">
                <a:solidFill>
                  <a:srgbClr val="0070C0"/>
                </a:solidFill>
              </a:rPr>
              <a:t>Module</a:t>
            </a:r>
            <a:r>
              <a:rPr lang="en-US" dirty="0">
                <a:solidFill>
                  <a:srgbClr val="0070C0"/>
                </a:solidFill>
              </a:rPr>
              <a:t> 1 </a:t>
            </a:r>
            <a:r>
              <a:rPr lang="pl-PL" dirty="0">
                <a:solidFill>
                  <a:srgbClr val="0070C0"/>
                </a:solidFill>
              </a:rPr>
              <a:t>: </a:t>
            </a:r>
            <a:r>
              <a:rPr lang="en-US" dirty="0">
                <a:solidFill>
                  <a:srgbClr val="0070C0"/>
                </a:solidFill>
              </a:rPr>
              <a:t>Introduction à la recherche et à l'analyse dans le domaine des transports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57756"/>
            <a:ext cx="8898903"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Cours</a:t>
            </a:r>
            <a:r>
              <a:rPr lang="en-US" dirty="0">
                <a:solidFill>
                  <a:srgbClr val="0070C0"/>
                </a:solidFill>
              </a:rPr>
              <a:t> 1 </a:t>
            </a:r>
            <a:r>
              <a:rPr lang="pl-PL" dirty="0">
                <a:solidFill>
                  <a:srgbClr val="0070C0"/>
                </a:solidFill>
              </a:rPr>
              <a:t>: </a:t>
            </a:r>
            <a:r>
              <a:rPr lang="en-US" dirty="0">
                <a:solidFill>
                  <a:srgbClr val="0070C0"/>
                </a:solidFill>
              </a:rPr>
              <a:t>Aperçu des systèmes de transport et de la recherche</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D4723-68F6-E1FA-118D-55573AAC95A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335F27A-023F-3F8F-6B56-135522F63494}"/>
              </a:ext>
            </a:extLst>
          </p:cNvPr>
          <p:cNvSpPr txBox="1">
            <a:spLocks noGrp="1"/>
          </p:cNvSpPr>
          <p:nvPr>
            <p:ph type="title"/>
          </p:nvPr>
        </p:nvSpPr>
        <p:spPr>
          <a:xfrm>
            <a:off x="726281" y="422573"/>
            <a:ext cx="592478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1. Introduction aux systèmes de transport</a:t>
            </a:r>
            <a:endParaRPr lang="en-US" sz="2400" b="1" spc="-13" dirty="0">
              <a:solidFill>
                <a:schemeClr val="bg1"/>
              </a:solidFill>
            </a:endParaRPr>
          </a:p>
        </p:txBody>
      </p:sp>
      <p:pic>
        <p:nvPicPr>
          <p:cNvPr id="15" name="Picture 14" descr="A group of buses and cars&#10;&#10;AI-generated content may be incorrect.">
            <a:extLst>
              <a:ext uri="{FF2B5EF4-FFF2-40B4-BE49-F238E27FC236}">
                <a16:creationId xmlns:a16="http://schemas.microsoft.com/office/drawing/2014/main" id="{927481B8-34C8-2D74-A67B-03DF192264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860" y="4289521"/>
            <a:ext cx="5846201" cy="2128017"/>
          </a:xfrm>
          <a:prstGeom prst="rect">
            <a:avLst/>
          </a:prstGeom>
        </p:spPr>
      </p:pic>
      <p:pic>
        <p:nvPicPr>
          <p:cNvPr id="27" name="Picture 26" descr="A green and blue rectangular boxes with text&#10;&#10;AI-generated content may be incorrect.">
            <a:extLst>
              <a:ext uri="{FF2B5EF4-FFF2-40B4-BE49-F238E27FC236}">
                <a16:creationId xmlns:a16="http://schemas.microsoft.com/office/drawing/2014/main" id="{7919E72E-52AA-6F83-461E-936BF1C6214B}"/>
              </a:ext>
            </a:extLst>
          </p:cNvPr>
          <p:cNvPicPr>
            <a:picLocks noChangeAspect="1"/>
          </p:cNvPicPr>
          <p:nvPr/>
        </p:nvPicPr>
        <p:blipFill>
          <a:blip r:embed="rId3" cstate="print">
            <a:extLst>
              <a:ext uri="{28A0092B-C50C-407E-A947-70E740481C1C}">
                <a14:useLocalDpi xmlns:a14="http://schemas.microsoft.com/office/drawing/2010/main" val="0"/>
              </a:ext>
            </a:extLst>
          </a:blip>
          <a:srcRect l="2953" t="22470" r="3696" b="9073"/>
          <a:stretch/>
        </p:blipFill>
        <p:spPr>
          <a:xfrm>
            <a:off x="763501" y="992422"/>
            <a:ext cx="10476689" cy="3751909"/>
          </a:xfrm>
          <a:prstGeom prst="rect">
            <a:avLst/>
          </a:prstGeom>
        </p:spPr>
      </p:pic>
      <p:pic>
        <p:nvPicPr>
          <p:cNvPr id="5" name="Picture 4" descr="A plane flying over a truck&#10;&#10;AI-generated content may be incorrect.">
            <a:extLst>
              <a:ext uri="{FF2B5EF4-FFF2-40B4-BE49-F238E27FC236}">
                <a16:creationId xmlns:a16="http://schemas.microsoft.com/office/drawing/2014/main" id="{8A63F9FD-B3D7-5DBF-07B3-3BC944F036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6826" y="4404972"/>
            <a:ext cx="3372645" cy="1897113"/>
          </a:xfrm>
          <a:prstGeom prst="rect">
            <a:avLst/>
          </a:prstGeom>
        </p:spPr>
      </p:pic>
      <p:sp>
        <p:nvSpPr>
          <p:cNvPr id="4" name="Slide Number Placeholder 3">
            <a:extLst>
              <a:ext uri="{FF2B5EF4-FFF2-40B4-BE49-F238E27FC236}">
                <a16:creationId xmlns:a16="http://schemas.microsoft.com/office/drawing/2014/main" id="{6F98FFA8-1CDA-6F32-2A3F-5A9145660156}"/>
              </a:ext>
            </a:extLst>
          </p:cNvPr>
          <p:cNvSpPr>
            <a:spLocks noGrp="1"/>
          </p:cNvSpPr>
          <p:nvPr>
            <p:ph type="sldNum" sz="quarter" idx="7"/>
          </p:nvPr>
        </p:nvSpPr>
        <p:spPr/>
        <p:txBody>
          <a:bodyPr/>
          <a:lstStyle/>
          <a:p>
            <a:pPr marL="103685">
              <a:lnSpc>
                <a:spcPts val="1633"/>
              </a:lnSpc>
            </a:pPr>
            <a:fld id="{4C153F5B-7374-41CD-B22F-FACE21F48764}" type="slidenum">
              <a:rPr lang="en-AT" spc="-64" smtClean="0"/>
              <a:t>10</a:t>
            </a:fld>
            <a:endParaRPr lang="en-AT" spc="-64" dirty="0"/>
          </a:p>
        </p:txBody>
      </p:sp>
      <p:sp>
        <p:nvSpPr>
          <p:cNvPr id="11" name="object 3">
            <a:extLst>
              <a:ext uri="{FF2B5EF4-FFF2-40B4-BE49-F238E27FC236}">
                <a16:creationId xmlns:a16="http://schemas.microsoft.com/office/drawing/2014/main" id="{82096DFB-0D59-4311-EE09-17B0E1CDA5F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1.4. Modes de transport</a:t>
            </a:r>
            <a:endParaRPr lang="en-GB" sz="3200" b="1" dirty="0">
              <a:solidFill>
                <a:schemeClr val="tx1"/>
              </a:solidFill>
              <a:latin typeface="Aptos" panose="020B0004020202020204" pitchFamily="34" charset="0"/>
              <a:cs typeface="Arial"/>
            </a:endParaRPr>
          </a:p>
        </p:txBody>
      </p:sp>
      <p:sp>
        <p:nvSpPr>
          <p:cNvPr id="3" name="object 6">
            <a:extLst>
              <a:ext uri="{FF2B5EF4-FFF2-40B4-BE49-F238E27FC236}">
                <a16:creationId xmlns:a16="http://schemas.microsoft.com/office/drawing/2014/main" id="{E0061ED9-6196-7B02-3232-5FEC81B7CCD9}"/>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FB21A625-8C5F-C33E-2E9A-447F710D14F5}"/>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50470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2AADB7-D811-C6E8-D992-01D905B0C6F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Bref historique des transports</a:t>
            </a:r>
          </a:p>
        </p:txBody>
      </p:sp>
      <p:sp>
        <p:nvSpPr>
          <p:cNvPr id="4" name="Slide Number Placeholder 3">
            <a:extLst>
              <a:ext uri="{FF2B5EF4-FFF2-40B4-BE49-F238E27FC236}">
                <a16:creationId xmlns:a16="http://schemas.microsoft.com/office/drawing/2014/main" id="{13A97050-0B7B-6CD5-69B0-4DE780735787}"/>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3" name="object 6">
            <a:extLst>
              <a:ext uri="{FF2B5EF4-FFF2-40B4-BE49-F238E27FC236}">
                <a16:creationId xmlns:a16="http://schemas.microsoft.com/office/drawing/2014/main" id="{584BD590-BE3D-96E9-EE28-3A2E3A109DF5}"/>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5" name="object 6">
            <a:extLst>
              <a:ext uri="{FF2B5EF4-FFF2-40B4-BE49-F238E27FC236}">
                <a16:creationId xmlns:a16="http://schemas.microsoft.com/office/drawing/2014/main" id="{39E49826-72BD-F597-0D70-7ADC5EFD2981}"/>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89952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F9580-E8F7-27F4-C7D0-411AC00B6D7E}"/>
            </a:ext>
          </a:extLst>
        </p:cNvPr>
        <p:cNvGrpSpPr/>
        <p:nvPr/>
      </p:nvGrpSpPr>
      <p:grpSpPr>
        <a:xfrm>
          <a:off x="0" y="0"/>
          <a:ext cx="0" cy="0"/>
          <a:chOff x="0" y="0"/>
          <a:chExt cx="0" cy="0"/>
        </a:xfrm>
      </p:grpSpPr>
      <p:pic>
        <p:nvPicPr>
          <p:cNvPr id="12" name="Picture 11" descr="A circular object with a hole in the middle&#10;&#10;AI-generated content may be incorrect.">
            <a:extLst>
              <a:ext uri="{FF2B5EF4-FFF2-40B4-BE49-F238E27FC236}">
                <a16:creationId xmlns:a16="http://schemas.microsoft.com/office/drawing/2014/main" id="{4D2AA244-CA4A-685B-4CA1-598C33CBD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7285" y="1249308"/>
            <a:ext cx="2371046" cy="2287198"/>
          </a:xfrm>
          <a:prstGeom prst="rect">
            <a:avLst/>
          </a:prstGeom>
        </p:spPr>
      </p:pic>
      <p:sp>
        <p:nvSpPr>
          <p:cNvPr id="2" name="object 2">
            <a:extLst>
              <a:ext uri="{FF2B5EF4-FFF2-40B4-BE49-F238E27FC236}">
                <a16:creationId xmlns:a16="http://schemas.microsoft.com/office/drawing/2014/main" id="{039D54DF-A944-6C8F-D812-824F48D564CF}"/>
              </a:ext>
            </a:extLst>
          </p:cNvPr>
          <p:cNvSpPr txBox="1">
            <a:spLocks noGrp="1"/>
          </p:cNvSpPr>
          <p:nvPr>
            <p:ph type="title"/>
          </p:nvPr>
        </p:nvSpPr>
        <p:spPr>
          <a:xfrm>
            <a:off x="726282" y="422573"/>
            <a:ext cx="411809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rPr>
              <a:t>Brève histoire des transports</a:t>
            </a:r>
            <a:endParaRPr sz="2400" b="1" spc="-13" dirty="0">
              <a:solidFill>
                <a:schemeClr val="bg1"/>
              </a:solidFill>
            </a:endParaRPr>
          </a:p>
        </p:txBody>
      </p:sp>
      <p:sp>
        <p:nvSpPr>
          <p:cNvPr id="3" name="object 3">
            <a:extLst>
              <a:ext uri="{FF2B5EF4-FFF2-40B4-BE49-F238E27FC236}">
                <a16:creationId xmlns:a16="http://schemas.microsoft.com/office/drawing/2014/main" id="{E0614CFA-4F59-E625-60D4-113DF2AA2EDF}"/>
              </a:ext>
            </a:extLst>
          </p:cNvPr>
          <p:cNvSpPr txBox="1"/>
          <p:nvPr/>
        </p:nvSpPr>
        <p:spPr>
          <a:xfrm>
            <a:off x="733425" y="1326745"/>
            <a:ext cx="7194618"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La roue : une invention révolutionnaire (3000 av. J.-C.) ;</a:t>
            </a:r>
          </a:p>
        </p:txBody>
      </p:sp>
      <p:sp>
        <p:nvSpPr>
          <p:cNvPr id="5" name="object 3">
            <a:extLst>
              <a:ext uri="{FF2B5EF4-FFF2-40B4-BE49-F238E27FC236}">
                <a16:creationId xmlns:a16="http://schemas.microsoft.com/office/drawing/2014/main" id="{C067ADDF-9212-1FD6-4823-9E4672A82B30}"/>
              </a:ext>
            </a:extLst>
          </p:cNvPr>
          <p:cNvSpPr txBox="1"/>
          <p:nvPr/>
        </p:nvSpPr>
        <p:spPr>
          <a:xfrm>
            <a:off x="996072" y="1731483"/>
            <a:ext cx="10725152"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inventée en </a:t>
            </a:r>
            <a:r>
              <a:rPr lang="en-US" sz="1600" b="1" dirty="0">
                <a:latin typeface="Aptos" panose="020B0004020202020204" pitchFamily="34" charset="0"/>
              </a:rPr>
              <a:t>Mésopotamie </a:t>
            </a:r>
            <a:r>
              <a:rPr lang="en-US" sz="1600" dirty="0">
                <a:latin typeface="Aptos" panose="020B0004020202020204" pitchFamily="34" charset="0"/>
              </a:rPr>
              <a:t>pour la poterie, puis adaptée au transport.</a:t>
            </a:r>
          </a:p>
        </p:txBody>
      </p:sp>
      <p:sp>
        <p:nvSpPr>
          <p:cNvPr id="7" name="object 3">
            <a:extLst>
              <a:ext uri="{FF2B5EF4-FFF2-40B4-BE49-F238E27FC236}">
                <a16:creationId xmlns:a16="http://schemas.microsoft.com/office/drawing/2014/main" id="{432E747B-6CC3-93B1-5AB3-9861FDCF9C39}"/>
              </a:ext>
            </a:extLst>
          </p:cNvPr>
          <p:cNvSpPr txBox="1"/>
          <p:nvPr/>
        </p:nvSpPr>
        <p:spPr>
          <a:xfrm>
            <a:off x="996072" y="2599049"/>
            <a:ext cx="10550257"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Inventée par </a:t>
            </a:r>
            <a:r>
              <a:rPr lang="en-US" sz="1600" b="1" dirty="0">
                <a:latin typeface="Aptos" panose="020B0004020202020204" pitchFamily="34" charset="0"/>
              </a:rPr>
              <a:t>Blaise Pascal </a:t>
            </a:r>
            <a:r>
              <a:rPr lang="en-US" sz="1600" dirty="0">
                <a:latin typeface="Aptos" panose="020B0004020202020204" pitchFamily="34" charset="0"/>
              </a:rPr>
              <a:t>en </a:t>
            </a:r>
            <a:r>
              <a:rPr lang="en-US" sz="1600" b="1" dirty="0">
                <a:latin typeface="Aptos" panose="020B0004020202020204" pitchFamily="34" charset="0"/>
              </a:rPr>
              <a:t>France</a:t>
            </a:r>
            <a:r>
              <a:rPr lang="en-US" sz="1600" dirty="0">
                <a:latin typeface="Aptos" panose="020B0004020202020204" pitchFamily="34" charset="0"/>
              </a:rPr>
              <a:t>.</a:t>
            </a:r>
          </a:p>
        </p:txBody>
      </p:sp>
      <p:sp>
        <p:nvSpPr>
          <p:cNvPr id="9" name="object 3">
            <a:extLst>
              <a:ext uri="{FF2B5EF4-FFF2-40B4-BE49-F238E27FC236}">
                <a16:creationId xmlns:a16="http://schemas.microsoft.com/office/drawing/2014/main" id="{8B6270F1-1587-0811-3537-027E0C1B17A7}"/>
              </a:ext>
            </a:extLst>
          </p:cNvPr>
          <p:cNvSpPr txBox="1"/>
          <p:nvPr/>
        </p:nvSpPr>
        <p:spPr>
          <a:xfrm>
            <a:off x="733423" y="2136222"/>
            <a:ext cx="7194619"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Le premier transport public : l'omnibus (1662) ;</a:t>
            </a:r>
          </a:p>
        </p:txBody>
      </p:sp>
      <p:pic>
        <p:nvPicPr>
          <p:cNvPr id="14" name="Picture 13" descr="A horse drawn carriage with people on it&#10;&#10;AI-generated content may be incorrect.">
            <a:extLst>
              <a:ext uri="{FF2B5EF4-FFF2-40B4-BE49-F238E27FC236}">
                <a16:creationId xmlns:a16="http://schemas.microsoft.com/office/drawing/2014/main" id="{88BB556D-F501-EDF9-F8E6-D65B5E041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6800" y="3810060"/>
            <a:ext cx="3820767" cy="2443948"/>
          </a:xfrm>
          <a:prstGeom prst="rect">
            <a:avLst/>
          </a:prstGeom>
        </p:spPr>
      </p:pic>
      <p:sp>
        <p:nvSpPr>
          <p:cNvPr id="4" name="object 3">
            <a:extLst>
              <a:ext uri="{FF2B5EF4-FFF2-40B4-BE49-F238E27FC236}">
                <a16:creationId xmlns:a16="http://schemas.microsoft.com/office/drawing/2014/main" id="{AD924596-18FE-F3AC-CA74-3B9AF348D19A}"/>
              </a:ext>
            </a:extLst>
          </p:cNvPr>
          <p:cNvSpPr txBox="1"/>
          <p:nvPr/>
        </p:nvSpPr>
        <p:spPr>
          <a:xfrm>
            <a:off x="753676" y="2986245"/>
            <a:ext cx="7174367"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La révolution de la vapeur (années 1800) ;</a:t>
            </a:r>
          </a:p>
        </p:txBody>
      </p:sp>
      <p:sp>
        <p:nvSpPr>
          <p:cNvPr id="10" name="object 3">
            <a:extLst>
              <a:ext uri="{FF2B5EF4-FFF2-40B4-BE49-F238E27FC236}">
                <a16:creationId xmlns:a16="http://schemas.microsoft.com/office/drawing/2014/main" id="{8A8E742A-052B-4E30-47DA-D67E75B10FD1}"/>
              </a:ext>
            </a:extLst>
          </p:cNvPr>
          <p:cNvSpPr txBox="1"/>
          <p:nvPr/>
        </p:nvSpPr>
        <p:spPr>
          <a:xfrm>
            <a:off x="1016324" y="3475971"/>
            <a:ext cx="10725152"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Les bateaux à vapeur (1763) </a:t>
            </a:r>
            <a:r>
              <a:rPr lang="en-US" sz="1600" dirty="0">
                <a:latin typeface="Aptos" panose="020B0004020202020204" pitchFamily="34" charset="0"/>
              </a:rPr>
              <a:t>et </a:t>
            </a:r>
            <a:r>
              <a:rPr lang="en-US" sz="1600" b="1" dirty="0">
                <a:latin typeface="Aptos" panose="020B0004020202020204" pitchFamily="34" charset="0"/>
              </a:rPr>
              <a:t>les ballons à air chaud </a:t>
            </a:r>
            <a:r>
              <a:rPr lang="en-US" sz="1600" dirty="0">
                <a:latin typeface="Aptos" panose="020B0004020202020204" pitchFamily="34" charset="0"/>
              </a:rPr>
              <a:t>ont commencé à transformer les transports.</a:t>
            </a:r>
          </a:p>
        </p:txBody>
      </p:sp>
      <p:sp>
        <p:nvSpPr>
          <p:cNvPr id="11" name="object 3">
            <a:extLst>
              <a:ext uri="{FF2B5EF4-FFF2-40B4-BE49-F238E27FC236}">
                <a16:creationId xmlns:a16="http://schemas.microsoft.com/office/drawing/2014/main" id="{2E21F6F7-7D86-36EC-08CA-EFAB40586076}"/>
              </a:ext>
            </a:extLst>
          </p:cNvPr>
          <p:cNvSpPr txBox="1"/>
          <p:nvPr/>
        </p:nvSpPr>
        <p:spPr>
          <a:xfrm>
            <a:off x="1016324" y="4420547"/>
            <a:ext cx="10550257"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Orville et Wilbur Wright </a:t>
            </a:r>
            <a:r>
              <a:rPr lang="en-US" sz="1600" dirty="0">
                <a:latin typeface="Aptos" panose="020B0004020202020204" pitchFamily="34" charset="0"/>
              </a:rPr>
              <a:t>ont construit et fait voler le premier avion à moteur.</a:t>
            </a:r>
          </a:p>
        </p:txBody>
      </p:sp>
      <p:sp>
        <p:nvSpPr>
          <p:cNvPr id="13" name="object 3">
            <a:extLst>
              <a:ext uri="{FF2B5EF4-FFF2-40B4-BE49-F238E27FC236}">
                <a16:creationId xmlns:a16="http://schemas.microsoft.com/office/drawing/2014/main" id="{1A376828-5FBD-BBE2-44E7-D4AB2DF47C40}"/>
              </a:ext>
            </a:extLst>
          </p:cNvPr>
          <p:cNvSpPr txBox="1"/>
          <p:nvPr/>
        </p:nvSpPr>
        <p:spPr>
          <a:xfrm>
            <a:off x="744152" y="3896021"/>
            <a:ext cx="7183891"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Les frères Wright et l'ère de l'aviation (1903) ;</a:t>
            </a:r>
          </a:p>
        </p:txBody>
      </p:sp>
      <p:pic>
        <p:nvPicPr>
          <p:cNvPr id="15" name="Picture 14" descr="A black and white drawing of a steam engine&#10;&#10;AI-generated content may be incorrect.">
            <a:extLst>
              <a:ext uri="{FF2B5EF4-FFF2-40B4-BE49-F238E27FC236}">
                <a16:creationId xmlns:a16="http://schemas.microsoft.com/office/drawing/2014/main" id="{6C8E8182-142C-E9C3-8EF1-DD72BB331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839" y="4705935"/>
            <a:ext cx="1969784" cy="1502248"/>
          </a:xfrm>
          <a:prstGeom prst="rect">
            <a:avLst/>
          </a:prstGeom>
        </p:spPr>
      </p:pic>
      <p:pic>
        <p:nvPicPr>
          <p:cNvPr id="16" name="Picture 15" descr="A person standing next to a plane&#10;&#10;AI-generated content may be incorrect.">
            <a:extLst>
              <a:ext uri="{FF2B5EF4-FFF2-40B4-BE49-F238E27FC236}">
                <a16:creationId xmlns:a16="http://schemas.microsoft.com/office/drawing/2014/main" id="{BA3A4BA5-88DF-23C0-68BD-A750E7CBAE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0859" y="4740312"/>
            <a:ext cx="2549253" cy="1433493"/>
          </a:xfrm>
          <a:prstGeom prst="rect">
            <a:avLst/>
          </a:prstGeom>
        </p:spPr>
      </p:pic>
      <p:sp>
        <p:nvSpPr>
          <p:cNvPr id="18" name="Slide Number Placeholder 17">
            <a:extLst>
              <a:ext uri="{FF2B5EF4-FFF2-40B4-BE49-F238E27FC236}">
                <a16:creationId xmlns:a16="http://schemas.microsoft.com/office/drawing/2014/main" id="{2859D9DD-47C3-5475-4A7A-B95042AAC0E4}"/>
              </a:ext>
            </a:extLst>
          </p:cNvPr>
          <p:cNvSpPr>
            <a:spLocks noGrp="1"/>
          </p:cNvSpPr>
          <p:nvPr>
            <p:ph type="sldNum" sz="quarter" idx="7"/>
          </p:nvPr>
        </p:nvSpPr>
        <p:spPr/>
        <p:txBody>
          <a:bodyPr/>
          <a:lstStyle/>
          <a:p>
            <a:pPr marL="103685">
              <a:lnSpc>
                <a:spcPts val="1633"/>
              </a:lnSpc>
            </a:pPr>
            <a:fld id="{4C153F5B-7374-41CD-B22F-FACE21F48764}" type="slidenum">
              <a:rPr lang="en-AT" spc="-64" smtClean="0"/>
              <a:t>12</a:t>
            </a:fld>
            <a:endParaRPr lang="en-AT" spc="-64" dirty="0"/>
          </a:p>
        </p:txBody>
      </p:sp>
      <p:sp>
        <p:nvSpPr>
          <p:cNvPr id="21" name="object 3">
            <a:extLst>
              <a:ext uri="{FF2B5EF4-FFF2-40B4-BE49-F238E27FC236}">
                <a16:creationId xmlns:a16="http://schemas.microsoft.com/office/drawing/2014/main" id="{D6E42DCE-3295-A4DE-2F4F-4E7BC78C589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Les débuts de l'histoire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34A41EA-9878-A18E-34B8-EF0D0483B846}"/>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1D6E5597-D42E-BBD3-315A-F7C31C37B070}"/>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73534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BF36F-B40E-7689-5ADC-58E2CF9FA89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476C0D-46D9-B83F-AC28-FF8839342A1A}"/>
              </a:ext>
            </a:extLst>
          </p:cNvPr>
          <p:cNvSpPr txBox="1">
            <a:spLocks noGrp="1"/>
          </p:cNvSpPr>
          <p:nvPr>
            <p:ph type="title"/>
          </p:nvPr>
        </p:nvSpPr>
        <p:spPr>
          <a:xfrm>
            <a:off x="726281" y="422573"/>
            <a:ext cx="412523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Bref historique des transports</a:t>
            </a:r>
            <a:endParaRPr lang="en-US" sz="2400" b="1" spc="-13" dirty="0">
              <a:solidFill>
                <a:schemeClr val="bg1"/>
              </a:solidFill>
            </a:endParaRPr>
          </a:p>
        </p:txBody>
      </p:sp>
      <p:sp>
        <p:nvSpPr>
          <p:cNvPr id="3" name="object 3">
            <a:extLst>
              <a:ext uri="{FF2B5EF4-FFF2-40B4-BE49-F238E27FC236}">
                <a16:creationId xmlns:a16="http://schemas.microsoft.com/office/drawing/2014/main" id="{7BB17606-8E8F-6416-7334-26B1C4B3FBEB}"/>
              </a:ext>
            </a:extLst>
          </p:cNvPr>
          <p:cNvSpPr txBox="1"/>
          <p:nvPr/>
        </p:nvSpPr>
        <p:spPr>
          <a:xfrm>
            <a:off x="733424" y="1025080"/>
            <a:ext cx="7749095"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Chemins de fer et expansion urbaine</a:t>
            </a:r>
            <a:endParaRPr lang="en-US" sz="1800" dirty="0">
              <a:latin typeface="Aptos" panose="020B0004020202020204" pitchFamily="34" charset="0"/>
            </a:endParaRPr>
          </a:p>
        </p:txBody>
      </p:sp>
      <p:sp>
        <p:nvSpPr>
          <p:cNvPr id="5" name="object 3">
            <a:extLst>
              <a:ext uri="{FF2B5EF4-FFF2-40B4-BE49-F238E27FC236}">
                <a16:creationId xmlns:a16="http://schemas.microsoft.com/office/drawing/2014/main" id="{A92EFF2D-D587-DA77-DB26-AA1B4E96779D}"/>
              </a:ext>
            </a:extLst>
          </p:cNvPr>
          <p:cNvSpPr txBox="1"/>
          <p:nvPr/>
        </p:nvSpPr>
        <p:spPr>
          <a:xfrm>
            <a:off x="955376" y="1372176"/>
            <a:ext cx="7447538"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La première transformation des transports pendant la révolution industrielle a été le développement des </a:t>
            </a:r>
            <a:r>
              <a:rPr lang="en-US" sz="1800" b="1" dirty="0">
                <a:latin typeface="Aptos" panose="020B0004020202020204" pitchFamily="34" charset="0"/>
              </a:rPr>
              <a:t>chemins de fer.</a:t>
            </a:r>
            <a:r>
              <a:rPr lang="en-US" sz="1800" dirty="0">
                <a:latin typeface="Aptos" panose="020B0004020202020204" pitchFamily="34" charset="0"/>
              </a:rPr>
              <a:t> </a:t>
            </a:r>
          </a:p>
          <a:p>
            <a:pPr marL="285750" indent="-285750">
              <a:spcBef>
                <a:spcPts val="600"/>
              </a:spcBef>
              <a:buFont typeface="Arial" panose="020B0604020202020204" pitchFamily="34" charset="0"/>
              <a:buChar char="•"/>
            </a:pPr>
            <a:r>
              <a:rPr lang="en-US" sz="1800" dirty="0">
                <a:latin typeface="Aptos" panose="020B0004020202020204" pitchFamily="34" charset="0"/>
              </a:rPr>
              <a:t>Avec l'apparition des tramways, des bus et des véhicules routiers, les grandes villes se sont étendues vers l'extérieur, suivant les corridors ferroviaires.</a:t>
            </a:r>
          </a:p>
        </p:txBody>
      </p:sp>
      <p:sp>
        <p:nvSpPr>
          <p:cNvPr id="7" name="object 3">
            <a:extLst>
              <a:ext uri="{FF2B5EF4-FFF2-40B4-BE49-F238E27FC236}">
                <a16:creationId xmlns:a16="http://schemas.microsoft.com/office/drawing/2014/main" id="{02F25695-0D94-B086-EB4A-549A5383C43B}"/>
              </a:ext>
            </a:extLst>
          </p:cNvPr>
          <p:cNvSpPr txBox="1"/>
          <p:nvPr/>
        </p:nvSpPr>
        <p:spPr>
          <a:xfrm>
            <a:off x="964901" y="3170476"/>
            <a:ext cx="7438013"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L'automobile a révolutionné la mobilité, alimentant encore davantage l'expansion des banlieues.</a:t>
            </a:r>
          </a:p>
          <a:p>
            <a:pPr marL="285750" indent="-285750">
              <a:spcBef>
                <a:spcPts val="600"/>
              </a:spcBef>
              <a:buFont typeface="Arial" panose="020B0604020202020204" pitchFamily="34" charset="0"/>
              <a:buChar char="•"/>
            </a:pPr>
            <a:r>
              <a:rPr lang="en-US" sz="1800" dirty="0">
                <a:latin typeface="Aptos" panose="020B0004020202020204" pitchFamily="34" charset="0"/>
              </a:rPr>
              <a:t>Les voitures et les bus ont comblé les lacunes entre les lignes ferroviaires, intégrant les petites villes dans les grandes zones urbaines.</a:t>
            </a:r>
          </a:p>
        </p:txBody>
      </p:sp>
      <p:sp>
        <p:nvSpPr>
          <p:cNvPr id="9" name="object 3">
            <a:extLst>
              <a:ext uri="{FF2B5EF4-FFF2-40B4-BE49-F238E27FC236}">
                <a16:creationId xmlns:a16="http://schemas.microsoft.com/office/drawing/2014/main" id="{2FFF9FDD-DC2C-E4E9-493D-A4E9F1DF3612}"/>
              </a:ext>
            </a:extLst>
          </p:cNvPr>
          <p:cNvSpPr txBox="1"/>
          <p:nvPr/>
        </p:nvSpPr>
        <p:spPr>
          <a:xfrm>
            <a:off x="733424" y="2743228"/>
            <a:ext cx="7749095"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Révolution automobile ;</a:t>
            </a:r>
            <a:endParaRPr lang="en-US" sz="1800" dirty="0">
              <a:latin typeface="Aptos" panose="020B0004020202020204" pitchFamily="34" charset="0"/>
            </a:endParaRPr>
          </a:p>
        </p:txBody>
      </p:sp>
      <p:sp>
        <p:nvSpPr>
          <p:cNvPr id="17" name="object 3">
            <a:extLst>
              <a:ext uri="{FF2B5EF4-FFF2-40B4-BE49-F238E27FC236}">
                <a16:creationId xmlns:a16="http://schemas.microsoft.com/office/drawing/2014/main" id="{6B264D66-A7E7-DB09-B80B-27D4C9F9C33A}"/>
              </a:ext>
            </a:extLst>
          </p:cNvPr>
          <p:cNvSpPr txBox="1"/>
          <p:nvPr/>
        </p:nvSpPr>
        <p:spPr>
          <a:xfrm>
            <a:off x="964900" y="4975461"/>
            <a:ext cx="7749095" cy="516690"/>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Les améliorations apportées à la construction des routes au début </a:t>
            </a:r>
            <a:r>
              <a:rPr lang="en-US" sz="1800" b="1" dirty="0">
                <a:latin typeface="Aptos" panose="020B0004020202020204" pitchFamily="34" charset="0"/>
              </a:rPr>
              <a:t>des années 1800</a:t>
            </a:r>
            <a:r>
              <a:rPr lang="en-US" sz="1800" dirty="0">
                <a:latin typeface="Aptos" panose="020B0004020202020204" pitchFamily="34" charset="0"/>
              </a:rPr>
              <a:t>, combinées à l'apparition des automobiles, ont permis une expansion exceptionnelle entre les villes.</a:t>
            </a:r>
          </a:p>
        </p:txBody>
      </p:sp>
      <p:sp>
        <p:nvSpPr>
          <p:cNvPr id="18" name="object 3">
            <a:extLst>
              <a:ext uri="{FF2B5EF4-FFF2-40B4-BE49-F238E27FC236}">
                <a16:creationId xmlns:a16="http://schemas.microsoft.com/office/drawing/2014/main" id="{31B8CE55-9A95-050D-9E47-1A1496AFC4D5}"/>
              </a:ext>
            </a:extLst>
          </p:cNvPr>
          <p:cNvSpPr txBox="1"/>
          <p:nvPr/>
        </p:nvSpPr>
        <p:spPr>
          <a:xfrm>
            <a:off x="733424" y="4499575"/>
            <a:ext cx="7749095"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Autoroutes modernes ;</a:t>
            </a:r>
            <a:endParaRPr lang="en-US" sz="1800" dirty="0">
              <a:latin typeface="Aptos" panose="020B0004020202020204" pitchFamily="34" charset="0"/>
            </a:endParaRPr>
          </a:p>
        </p:txBody>
      </p:sp>
      <p:pic>
        <p:nvPicPr>
          <p:cNvPr id="20" name="Picture 19" descr="A person driving an old car&#10;&#10;AI-generated content may be incorrect.">
            <a:extLst>
              <a:ext uri="{FF2B5EF4-FFF2-40B4-BE49-F238E27FC236}">
                <a16:creationId xmlns:a16="http://schemas.microsoft.com/office/drawing/2014/main" id="{E1ADFA5C-B7E3-9725-92FB-31D45BC26B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665" y="3677965"/>
            <a:ext cx="3262331" cy="2084926"/>
          </a:xfrm>
          <a:prstGeom prst="rect">
            <a:avLst/>
          </a:prstGeom>
        </p:spPr>
      </p:pic>
      <p:pic>
        <p:nvPicPr>
          <p:cNvPr id="10" name="Picture 9" descr="A train on the tracks with people on it&#10;&#10;AI-generated content may be incorrect.">
            <a:extLst>
              <a:ext uri="{FF2B5EF4-FFF2-40B4-BE49-F238E27FC236}">
                <a16:creationId xmlns:a16="http://schemas.microsoft.com/office/drawing/2014/main" id="{0256540E-9812-780C-835A-93375FBA9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3665" y="989273"/>
            <a:ext cx="3262331" cy="2190763"/>
          </a:xfrm>
          <a:prstGeom prst="rect">
            <a:avLst/>
          </a:prstGeom>
        </p:spPr>
      </p:pic>
      <p:sp>
        <p:nvSpPr>
          <p:cNvPr id="11" name="Slide Number Placeholder 10">
            <a:extLst>
              <a:ext uri="{FF2B5EF4-FFF2-40B4-BE49-F238E27FC236}">
                <a16:creationId xmlns:a16="http://schemas.microsoft.com/office/drawing/2014/main" id="{428800D3-C97D-EA3C-2994-0A4194A5C9C5}"/>
              </a:ext>
            </a:extLst>
          </p:cNvPr>
          <p:cNvSpPr>
            <a:spLocks noGrp="1"/>
          </p:cNvSpPr>
          <p:nvPr>
            <p:ph type="sldNum" sz="quarter" idx="7"/>
          </p:nvPr>
        </p:nvSpPr>
        <p:spPr/>
        <p:txBody>
          <a:bodyPr/>
          <a:lstStyle/>
          <a:p>
            <a:pPr marL="103685">
              <a:lnSpc>
                <a:spcPts val="1633"/>
              </a:lnSpc>
            </a:pPr>
            <a:fld id="{4C153F5B-7374-41CD-B22F-FACE21F48764}" type="slidenum">
              <a:rPr lang="en-AT" spc="-64" smtClean="0"/>
              <a:t>13</a:t>
            </a:fld>
            <a:endParaRPr lang="en-AT" spc="-64" dirty="0"/>
          </a:p>
        </p:txBody>
      </p:sp>
      <p:sp>
        <p:nvSpPr>
          <p:cNvPr id="14" name="object 3">
            <a:extLst>
              <a:ext uri="{FF2B5EF4-FFF2-40B4-BE49-F238E27FC236}">
                <a16:creationId xmlns:a16="http://schemas.microsoft.com/office/drawing/2014/main" id="{4430B114-96BF-2C84-4FA2-1D7F5AAD42C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Révolution industrielle et croissance des transports</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B3A4B6CD-9D1C-56CE-D872-1C723D95069D}"/>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B65A69A7-6B73-B49A-CF8A-7B143BFCDDEE}"/>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32382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1F6B0-C025-7EDD-4631-BDCE7CC29CB4}"/>
            </a:ext>
          </a:extLst>
        </p:cNvPr>
        <p:cNvGrpSpPr/>
        <p:nvPr/>
      </p:nvGrpSpPr>
      <p:grpSpPr>
        <a:xfrm>
          <a:off x="0" y="0"/>
          <a:ext cx="0" cy="0"/>
          <a:chOff x="0" y="0"/>
          <a:chExt cx="0" cy="0"/>
        </a:xfrm>
      </p:grpSpPr>
      <p:pic>
        <p:nvPicPr>
          <p:cNvPr id="10" name="Picture 9" descr="A group of people around a globe&#10;&#10;AI-generated content may be incorrect.">
            <a:extLst>
              <a:ext uri="{FF2B5EF4-FFF2-40B4-BE49-F238E27FC236}">
                <a16:creationId xmlns:a16="http://schemas.microsoft.com/office/drawing/2014/main" id="{BCA0C757-713E-E93A-35F9-245CC89070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40700" y="1539976"/>
            <a:ext cx="3596584" cy="1798292"/>
          </a:xfrm>
          <a:prstGeom prst="rect">
            <a:avLst/>
          </a:prstGeom>
        </p:spPr>
      </p:pic>
      <p:sp>
        <p:nvSpPr>
          <p:cNvPr id="2" name="object 2">
            <a:extLst>
              <a:ext uri="{FF2B5EF4-FFF2-40B4-BE49-F238E27FC236}">
                <a16:creationId xmlns:a16="http://schemas.microsoft.com/office/drawing/2014/main" id="{AE63AE67-9A7F-453E-1FAD-01B3404DA1E3}"/>
              </a:ext>
            </a:extLst>
          </p:cNvPr>
          <p:cNvSpPr txBox="1">
            <a:spLocks noGrp="1"/>
          </p:cNvSpPr>
          <p:nvPr>
            <p:ph type="title"/>
          </p:nvPr>
        </p:nvSpPr>
        <p:spPr>
          <a:xfrm>
            <a:off x="726282" y="422573"/>
            <a:ext cx="412523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Bref historique des transports</a:t>
            </a:r>
            <a:endParaRPr lang="en-US" sz="2400" b="1" spc="-13" dirty="0">
              <a:solidFill>
                <a:schemeClr val="bg1"/>
              </a:solidFill>
            </a:endParaRPr>
          </a:p>
        </p:txBody>
      </p:sp>
      <p:sp>
        <p:nvSpPr>
          <p:cNvPr id="3" name="object 3">
            <a:extLst>
              <a:ext uri="{FF2B5EF4-FFF2-40B4-BE49-F238E27FC236}">
                <a16:creationId xmlns:a16="http://schemas.microsoft.com/office/drawing/2014/main" id="{D5D2F066-E34B-1E97-A5A2-B6A4F34B4698}"/>
              </a:ext>
            </a:extLst>
          </p:cNvPr>
          <p:cNvSpPr txBox="1"/>
          <p:nvPr/>
        </p:nvSpPr>
        <p:spPr>
          <a:xfrm>
            <a:off x="733424" y="1260752"/>
            <a:ext cx="7000708"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XXe siècle : mondialisation et essor des transports en commun ;</a:t>
            </a:r>
            <a:endParaRPr lang="en-US" b="1" dirty="0">
              <a:latin typeface="Aptos" panose="020B0004020202020204" pitchFamily="34" charset="0"/>
            </a:endParaRPr>
          </a:p>
        </p:txBody>
      </p:sp>
      <p:sp>
        <p:nvSpPr>
          <p:cNvPr id="5" name="object 3">
            <a:extLst>
              <a:ext uri="{FF2B5EF4-FFF2-40B4-BE49-F238E27FC236}">
                <a16:creationId xmlns:a16="http://schemas.microsoft.com/office/drawing/2014/main" id="{C89C4E12-19D5-0E7A-A05F-1F4223420771}"/>
              </a:ext>
            </a:extLst>
          </p:cNvPr>
          <p:cNvSpPr txBox="1"/>
          <p:nvPr/>
        </p:nvSpPr>
        <p:spPr>
          <a:xfrm>
            <a:off x="1141986" y="1758609"/>
            <a:ext cx="7000708" cy="1893925"/>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Expansion du commerce et du fret : </a:t>
            </a:r>
            <a:r>
              <a:rPr lang="en-US" sz="1600" dirty="0">
                <a:latin typeface="Aptos" panose="020B0004020202020204" pitchFamily="34" charset="0"/>
              </a:rPr>
              <a:t>la mondialisation a entraîné un besoin de logistique efficace ; le fret routier a dépassé la croissance économique.</a:t>
            </a:r>
          </a:p>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Aviation et transport urbain : </a:t>
            </a:r>
            <a:r>
              <a:rPr lang="en-US" sz="1600" dirty="0">
                <a:latin typeface="Aptos" panose="020B0004020202020204" pitchFamily="34" charset="0"/>
              </a:rPr>
              <a:t>le transport aérien a révolutionné la mobilité ; les villes sont passées des trolleybus aux bus.</a:t>
            </a:r>
          </a:p>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Limites technologiques : </a:t>
            </a:r>
            <a:r>
              <a:rPr lang="en-US" sz="1600" dirty="0">
                <a:latin typeface="Aptos" panose="020B0004020202020204" pitchFamily="34" charset="0"/>
              </a:rPr>
              <a:t>malgré les innovations, les premières automatisations (par exemple, les véhicules sans conducteur) sont restées confinées aux aéroports.</a:t>
            </a:r>
          </a:p>
        </p:txBody>
      </p:sp>
      <p:sp>
        <p:nvSpPr>
          <p:cNvPr id="7" name="object 3">
            <a:extLst>
              <a:ext uri="{FF2B5EF4-FFF2-40B4-BE49-F238E27FC236}">
                <a16:creationId xmlns:a16="http://schemas.microsoft.com/office/drawing/2014/main" id="{4B6C9522-E14C-9001-23AA-8C31779A22EE}"/>
              </a:ext>
            </a:extLst>
          </p:cNvPr>
          <p:cNvSpPr txBox="1"/>
          <p:nvPr/>
        </p:nvSpPr>
        <p:spPr>
          <a:xfrm>
            <a:off x="1141986" y="4206733"/>
            <a:ext cx="7000708" cy="1893925"/>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Électrification et automatisation : </a:t>
            </a:r>
            <a:r>
              <a:rPr lang="en-US" sz="1600" dirty="0">
                <a:latin typeface="Aptos" panose="020B0004020202020204" pitchFamily="34" charset="0"/>
              </a:rPr>
              <a:t>passage des combustibles fossiles aux énergies durables pour plus d'efficacité et une réduction des émissions.</a:t>
            </a:r>
          </a:p>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Trains à grande vitesse et mobilité urbaine : </a:t>
            </a:r>
            <a:r>
              <a:rPr lang="en-US" sz="1600" dirty="0">
                <a:latin typeface="Aptos" panose="020B0004020202020204" pitchFamily="34" charset="0"/>
              </a:rPr>
              <a:t>les trains améliorent les transports aux heures de pointe et favorisent les déplacements respectueux de l'environnement.</a:t>
            </a:r>
          </a:p>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Systèmes de transport intelligents (ITS) : </a:t>
            </a:r>
            <a:r>
              <a:rPr lang="en-US" sz="1600" dirty="0">
                <a:latin typeface="Aptos" panose="020B0004020202020204" pitchFamily="34" charset="0"/>
              </a:rPr>
              <a:t>la gestion du trafic basée sur l'IA (par exemple, SCATS) optimise les réseaux de transport urbain.</a:t>
            </a:r>
          </a:p>
        </p:txBody>
      </p:sp>
      <p:sp>
        <p:nvSpPr>
          <p:cNvPr id="9" name="object 3">
            <a:extLst>
              <a:ext uri="{FF2B5EF4-FFF2-40B4-BE49-F238E27FC236}">
                <a16:creationId xmlns:a16="http://schemas.microsoft.com/office/drawing/2014/main" id="{B0363D5A-D1ED-08E4-81DD-AFF8FBE8EFE1}"/>
              </a:ext>
            </a:extLst>
          </p:cNvPr>
          <p:cNvSpPr txBox="1"/>
          <p:nvPr/>
        </p:nvSpPr>
        <p:spPr>
          <a:xfrm>
            <a:off x="726282" y="3728410"/>
            <a:ext cx="6773198"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21e siècle : durabilité et transports intelligents ;</a:t>
            </a:r>
            <a:endParaRPr lang="en-US" b="1" dirty="0">
              <a:latin typeface="Aptos" panose="020B0004020202020204" pitchFamily="34" charset="0"/>
            </a:endParaRPr>
          </a:p>
        </p:txBody>
      </p:sp>
      <p:pic>
        <p:nvPicPr>
          <p:cNvPr id="12" name="Picture 11" descr="A diagram of a smart car&#10;&#10;AI-generated content may be incorrect.">
            <a:extLst>
              <a:ext uri="{FF2B5EF4-FFF2-40B4-BE49-F238E27FC236}">
                <a16:creationId xmlns:a16="http://schemas.microsoft.com/office/drawing/2014/main" id="{D510BEA5-7BD8-3FFD-C330-6DD45D035F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7694" y="3472435"/>
            <a:ext cx="3499590" cy="2759942"/>
          </a:xfrm>
          <a:prstGeom prst="rect">
            <a:avLst/>
          </a:prstGeom>
        </p:spPr>
      </p:pic>
      <p:sp>
        <p:nvSpPr>
          <p:cNvPr id="11" name="Slide Number Placeholder 10">
            <a:extLst>
              <a:ext uri="{FF2B5EF4-FFF2-40B4-BE49-F238E27FC236}">
                <a16:creationId xmlns:a16="http://schemas.microsoft.com/office/drawing/2014/main" id="{3447787A-A840-8E21-DEC2-DA93D94A8E8B}"/>
              </a:ext>
            </a:extLst>
          </p:cNvPr>
          <p:cNvSpPr>
            <a:spLocks noGrp="1"/>
          </p:cNvSpPr>
          <p:nvPr>
            <p:ph type="sldNum" sz="quarter" idx="7"/>
          </p:nvPr>
        </p:nvSpPr>
        <p:spPr/>
        <p:txBody>
          <a:bodyPr/>
          <a:lstStyle/>
          <a:p>
            <a:pPr marL="103685">
              <a:lnSpc>
                <a:spcPts val="1633"/>
              </a:lnSpc>
            </a:pPr>
            <a:fld id="{4C153F5B-7374-41CD-B22F-FACE21F48764}" type="slidenum">
              <a:rPr lang="en-AT" spc="-64" smtClean="0"/>
              <a:t>14</a:t>
            </a:fld>
            <a:endParaRPr lang="en-AT" spc="-64" dirty="0"/>
          </a:p>
        </p:txBody>
      </p:sp>
      <p:sp>
        <p:nvSpPr>
          <p:cNvPr id="15" name="object 3">
            <a:extLst>
              <a:ext uri="{FF2B5EF4-FFF2-40B4-BE49-F238E27FC236}">
                <a16:creationId xmlns:a16="http://schemas.microsoft.com/office/drawing/2014/main" id="{65B9A0D7-0A8A-C563-6F67-3FC82B4C168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Du XXe siècle au XXIe siècle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22901D27-7A1D-ABBA-101D-E5E813542FBC}"/>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40ECBC7B-4BE1-1943-8FA9-9AB9B9346E4B}"/>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4275954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AC1AF-BAEC-63D4-A71D-F8FAC8B8D9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EFB26AD-A2B7-A05C-E965-1671B7E8BFBC}"/>
              </a:ext>
            </a:extLst>
          </p:cNvPr>
          <p:cNvSpPr txBox="1">
            <a:spLocks noGrp="1"/>
          </p:cNvSpPr>
          <p:nvPr>
            <p:ph type="title"/>
          </p:nvPr>
        </p:nvSpPr>
        <p:spPr>
          <a:xfrm>
            <a:off x="726281" y="422573"/>
            <a:ext cx="411570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Bref historique des transports</a:t>
            </a:r>
            <a:endParaRPr lang="en-US" sz="2400" b="1" spc="-13" dirty="0">
              <a:solidFill>
                <a:schemeClr val="bg1"/>
              </a:solidFill>
            </a:endParaRPr>
          </a:p>
        </p:txBody>
      </p:sp>
      <p:sp>
        <p:nvSpPr>
          <p:cNvPr id="3" name="object 3">
            <a:extLst>
              <a:ext uri="{FF2B5EF4-FFF2-40B4-BE49-F238E27FC236}">
                <a16:creationId xmlns:a16="http://schemas.microsoft.com/office/drawing/2014/main" id="{06C9EFCC-D2DC-1720-F283-480B431679C8}"/>
              </a:ext>
            </a:extLst>
          </p:cNvPr>
          <p:cNvSpPr txBox="1"/>
          <p:nvPr/>
        </p:nvSpPr>
        <p:spPr>
          <a:xfrm>
            <a:off x="733424" y="1515274"/>
            <a:ext cx="10150421" cy="267391"/>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sz="1800" b="1" dirty="0">
                <a:latin typeface="Aptos" panose="020B0004020202020204" pitchFamily="34" charset="0"/>
              </a:rPr>
              <a:t>Véhicules autonomes ;</a:t>
            </a:r>
          </a:p>
        </p:txBody>
      </p:sp>
      <p:sp>
        <p:nvSpPr>
          <p:cNvPr id="5" name="object 3">
            <a:extLst>
              <a:ext uri="{FF2B5EF4-FFF2-40B4-BE49-F238E27FC236}">
                <a16:creationId xmlns:a16="http://schemas.microsoft.com/office/drawing/2014/main" id="{56CB1406-319E-64EA-AAFC-0CF1AE9187B3}"/>
              </a:ext>
            </a:extLst>
          </p:cNvPr>
          <p:cNvSpPr txBox="1"/>
          <p:nvPr/>
        </p:nvSpPr>
        <p:spPr>
          <a:xfrm>
            <a:off x="918250" y="1897995"/>
            <a:ext cx="10150421" cy="759641"/>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Les voitures autonomes vont changer notre façon de nous déplacer, ce qui nécessitera de nouvelles règles et de meilleures infrastructures.</a:t>
            </a:r>
          </a:p>
          <a:p>
            <a:pPr marL="285750" indent="-285750">
              <a:spcBef>
                <a:spcPts val="600"/>
              </a:spcBef>
              <a:buFont typeface="Arial" panose="020B0604020202020204" pitchFamily="34" charset="0"/>
              <a:buChar char="•"/>
            </a:pPr>
            <a:r>
              <a:rPr lang="en-US" sz="1600" dirty="0">
                <a:latin typeface="Aptos" panose="020B0004020202020204" pitchFamily="34" charset="0"/>
              </a:rPr>
              <a:t>Il sera important de bien comprendre ces voitures et d'élaborer des lois pour qu'elles fonctionnent correctement.</a:t>
            </a:r>
          </a:p>
        </p:txBody>
      </p:sp>
      <p:sp>
        <p:nvSpPr>
          <p:cNvPr id="7" name="object 3">
            <a:extLst>
              <a:ext uri="{FF2B5EF4-FFF2-40B4-BE49-F238E27FC236}">
                <a16:creationId xmlns:a16="http://schemas.microsoft.com/office/drawing/2014/main" id="{A99A6F41-F40C-57E3-547D-8EB11705E573}"/>
              </a:ext>
            </a:extLst>
          </p:cNvPr>
          <p:cNvSpPr txBox="1"/>
          <p:nvPr/>
        </p:nvSpPr>
        <p:spPr>
          <a:xfrm>
            <a:off x="927775" y="4930481"/>
            <a:ext cx="6054349" cy="1202839"/>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Il existe un besoin urgent de transports écologiques afin de réduire la consommation de combustibles fossiles.</a:t>
            </a:r>
          </a:p>
          <a:p>
            <a:pPr marL="285750" indent="-285750">
              <a:spcBef>
                <a:spcPts val="600"/>
              </a:spcBef>
              <a:buFont typeface="Arial" panose="020B0604020202020204" pitchFamily="34" charset="0"/>
              <a:buChar char="•"/>
            </a:pPr>
            <a:r>
              <a:rPr lang="en-US" sz="1600" dirty="0">
                <a:latin typeface="Aptos" panose="020B0004020202020204" pitchFamily="34" charset="0"/>
              </a:rPr>
              <a:t>Les politiques futures doivent se concentrer sur des moyens écologiques et innovants de transporter les personnes dans les villes.</a:t>
            </a:r>
          </a:p>
        </p:txBody>
      </p:sp>
      <p:sp>
        <p:nvSpPr>
          <p:cNvPr id="9" name="object 3">
            <a:extLst>
              <a:ext uri="{FF2B5EF4-FFF2-40B4-BE49-F238E27FC236}">
                <a16:creationId xmlns:a16="http://schemas.microsoft.com/office/drawing/2014/main" id="{83AC731B-7D30-E770-15F2-A29ED0EECF74}"/>
              </a:ext>
            </a:extLst>
          </p:cNvPr>
          <p:cNvSpPr txBox="1"/>
          <p:nvPr/>
        </p:nvSpPr>
        <p:spPr>
          <a:xfrm>
            <a:off x="733424" y="4561602"/>
            <a:ext cx="6238284" cy="267391"/>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sz="1800" b="1" dirty="0">
                <a:latin typeface="Aptos" panose="020B0004020202020204" pitchFamily="34" charset="0"/>
              </a:rPr>
              <a:t>Mobilité urbaine durable ;</a:t>
            </a:r>
          </a:p>
        </p:txBody>
      </p:sp>
      <p:sp>
        <p:nvSpPr>
          <p:cNvPr id="4" name="object 3">
            <a:extLst>
              <a:ext uri="{FF2B5EF4-FFF2-40B4-BE49-F238E27FC236}">
                <a16:creationId xmlns:a16="http://schemas.microsoft.com/office/drawing/2014/main" id="{B05520A9-0B6B-EFB4-4377-7D0259A6E31E}"/>
              </a:ext>
            </a:extLst>
          </p:cNvPr>
          <p:cNvSpPr txBox="1"/>
          <p:nvPr/>
        </p:nvSpPr>
        <p:spPr>
          <a:xfrm>
            <a:off x="723899" y="2717088"/>
            <a:ext cx="10150421" cy="267391"/>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sz="1800" b="1" dirty="0">
                <a:latin typeface="Aptos" panose="020B0004020202020204" pitchFamily="34" charset="0"/>
              </a:rPr>
              <a:t>Hyperloop et trains à sustentation magnétique ;</a:t>
            </a:r>
          </a:p>
        </p:txBody>
      </p:sp>
      <p:sp>
        <p:nvSpPr>
          <p:cNvPr id="11" name="object 3">
            <a:extLst>
              <a:ext uri="{FF2B5EF4-FFF2-40B4-BE49-F238E27FC236}">
                <a16:creationId xmlns:a16="http://schemas.microsoft.com/office/drawing/2014/main" id="{0A977325-CA85-DBCC-02D2-25F75C65C94C}"/>
              </a:ext>
            </a:extLst>
          </p:cNvPr>
          <p:cNvSpPr txBox="1"/>
          <p:nvPr/>
        </p:nvSpPr>
        <p:spPr>
          <a:xfrm>
            <a:off x="908726" y="3168436"/>
            <a:ext cx="6394600" cy="1202839"/>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Shanghai a introduit le premier train Maglev en 2004, démontrant ainsi les progrès réalisés dans le domaine des transports rapides.</a:t>
            </a:r>
          </a:p>
          <a:p>
            <a:pPr marL="285750" indent="-285750">
              <a:spcBef>
                <a:spcPts val="600"/>
              </a:spcBef>
              <a:buFont typeface="Arial" panose="020B0604020202020204" pitchFamily="34" charset="0"/>
              <a:buChar char="•"/>
            </a:pPr>
            <a:r>
              <a:rPr lang="en-US" sz="1600" dirty="0">
                <a:latin typeface="Aptos" panose="020B0004020202020204" pitchFamily="34" charset="0"/>
              </a:rPr>
              <a:t>L'Hyperloop, encore en cours de développement, pourrait révolutionner les voyages longue distance en réduisant considérablement la durée des trajets.</a:t>
            </a:r>
          </a:p>
        </p:txBody>
      </p:sp>
      <p:pic>
        <p:nvPicPr>
          <p:cNvPr id="12" name="Picture 11" descr="A train on the tracks&#10;&#10;AI-generated content may be incorrect.">
            <a:extLst>
              <a:ext uri="{FF2B5EF4-FFF2-40B4-BE49-F238E27FC236}">
                <a16:creationId xmlns:a16="http://schemas.microsoft.com/office/drawing/2014/main" id="{DD548AE7-89E9-DEDC-24A7-8A237A1AB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0044" y="3029009"/>
            <a:ext cx="4676562" cy="2619578"/>
          </a:xfrm>
          <a:prstGeom prst="rect">
            <a:avLst/>
          </a:prstGeom>
        </p:spPr>
      </p:pic>
      <p:sp>
        <p:nvSpPr>
          <p:cNvPr id="14" name="TextBox 13">
            <a:extLst>
              <a:ext uri="{FF2B5EF4-FFF2-40B4-BE49-F238E27FC236}">
                <a16:creationId xmlns:a16="http://schemas.microsoft.com/office/drawing/2014/main" id="{CC971D5C-C99A-FA97-6115-0B0DD8A9718A}"/>
              </a:ext>
            </a:extLst>
          </p:cNvPr>
          <p:cNvSpPr txBox="1"/>
          <p:nvPr/>
        </p:nvSpPr>
        <p:spPr>
          <a:xfrm>
            <a:off x="8200417" y="5739319"/>
            <a:ext cx="3044757" cy="258532"/>
          </a:xfrm>
          <a:prstGeom prst="rect">
            <a:avLst/>
          </a:prstGeom>
          <a:noFill/>
        </p:spPr>
        <p:txBody>
          <a:bodyPr wrap="square" rtlCol="0">
            <a:spAutoFit/>
          </a:bodyPr>
          <a:lstStyle/>
          <a:p>
            <a:r>
              <a:rPr lang="en-US" sz="1200" dirty="0"/>
              <a:t>Nouveau train Maglev chinois 2024</a:t>
            </a:r>
          </a:p>
        </p:txBody>
      </p:sp>
      <p:sp>
        <p:nvSpPr>
          <p:cNvPr id="13" name="Slide Number Placeholder 12">
            <a:extLst>
              <a:ext uri="{FF2B5EF4-FFF2-40B4-BE49-F238E27FC236}">
                <a16:creationId xmlns:a16="http://schemas.microsoft.com/office/drawing/2014/main" id="{33DFA0B2-EC39-37C4-C5FE-F3C111AD0A06}"/>
              </a:ext>
            </a:extLst>
          </p:cNvPr>
          <p:cNvSpPr>
            <a:spLocks noGrp="1"/>
          </p:cNvSpPr>
          <p:nvPr>
            <p:ph type="sldNum" sz="quarter" idx="7"/>
          </p:nvPr>
        </p:nvSpPr>
        <p:spPr/>
        <p:txBody>
          <a:bodyPr/>
          <a:lstStyle/>
          <a:p>
            <a:pPr marL="103685">
              <a:lnSpc>
                <a:spcPts val="1633"/>
              </a:lnSpc>
            </a:pPr>
            <a:fld id="{4C153F5B-7374-41CD-B22F-FACE21F48764}" type="slidenum">
              <a:rPr lang="en-AT" spc="-64" smtClean="0"/>
              <a:t>15</a:t>
            </a:fld>
            <a:endParaRPr lang="en-AT" spc="-64" dirty="0"/>
          </a:p>
        </p:txBody>
      </p:sp>
      <p:sp>
        <p:nvSpPr>
          <p:cNvPr id="17" name="object 3">
            <a:extLst>
              <a:ext uri="{FF2B5EF4-FFF2-40B4-BE49-F238E27FC236}">
                <a16:creationId xmlns:a16="http://schemas.microsoft.com/office/drawing/2014/main" id="{E9C9CC26-7DEA-DA73-E948-627C6D2A7BBD}"/>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L'avenir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8EC2A8A-1F31-6567-4824-0E8C61EB43D2}"/>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36C38B0B-C93A-67DC-36EF-91D2AED28FD2}"/>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94267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8194A6-3C5F-3014-C47B-7370513A59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Définitions des concepts clés</a:t>
            </a:r>
          </a:p>
        </p:txBody>
      </p:sp>
      <p:sp>
        <p:nvSpPr>
          <p:cNvPr id="5" name="Slide Number Placeholder 4">
            <a:extLst>
              <a:ext uri="{FF2B5EF4-FFF2-40B4-BE49-F238E27FC236}">
                <a16:creationId xmlns:a16="http://schemas.microsoft.com/office/drawing/2014/main" id="{77129986-B111-05B5-33A1-D19EDC233F04}"/>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3" name="object 6">
            <a:extLst>
              <a:ext uri="{FF2B5EF4-FFF2-40B4-BE49-F238E27FC236}">
                <a16:creationId xmlns:a16="http://schemas.microsoft.com/office/drawing/2014/main" id="{1E193473-8502-A58A-A727-0E4B3A17446F}"/>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4" name="object 6">
            <a:extLst>
              <a:ext uri="{FF2B5EF4-FFF2-40B4-BE49-F238E27FC236}">
                <a16:creationId xmlns:a16="http://schemas.microsoft.com/office/drawing/2014/main" id="{24102DA1-7D60-A99A-9E55-7B6B39318E27}"/>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427656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FD6D7-A90C-90AB-9750-0988C088BA1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25FDD1-C562-3671-B67F-BC45A013393D}"/>
              </a:ext>
            </a:extLst>
          </p:cNvPr>
          <p:cNvSpPr txBox="1">
            <a:spLocks noGrp="1"/>
          </p:cNvSpPr>
          <p:nvPr>
            <p:ph type="title"/>
          </p:nvPr>
        </p:nvSpPr>
        <p:spPr>
          <a:xfrm>
            <a:off x="726282"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Définitions des concepts clés</a:t>
            </a:r>
          </a:p>
        </p:txBody>
      </p:sp>
      <p:sp>
        <p:nvSpPr>
          <p:cNvPr id="3" name="object 3">
            <a:extLst>
              <a:ext uri="{FF2B5EF4-FFF2-40B4-BE49-F238E27FC236}">
                <a16:creationId xmlns:a16="http://schemas.microsoft.com/office/drawing/2014/main" id="{D45A6D33-39FE-565F-7FCB-3D1162AA532F}"/>
              </a:ext>
            </a:extLst>
          </p:cNvPr>
          <p:cNvSpPr txBox="1"/>
          <p:nvPr/>
        </p:nvSpPr>
        <p:spPr>
          <a:xfrm>
            <a:off x="726282" y="1348926"/>
            <a:ext cx="10725152" cy="351004"/>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b="1" dirty="0">
                <a:latin typeface="Aptos" panose="020B0004020202020204" pitchFamily="34" charset="0"/>
              </a:rPr>
              <a:t>Mobilité</a:t>
            </a:r>
          </a:p>
        </p:txBody>
      </p:sp>
      <p:sp>
        <p:nvSpPr>
          <p:cNvPr id="5" name="object 3">
            <a:extLst>
              <a:ext uri="{FF2B5EF4-FFF2-40B4-BE49-F238E27FC236}">
                <a16:creationId xmlns:a16="http://schemas.microsoft.com/office/drawing/2014/main" id="{A412F4D8-1C03-94EF-25F1-3416C9466368}"/>
              </a:ext>
            </a:extLst>
          </p:cNvPr>
          <p:cNvSpPr txBox="1"/>
          <p:nvPr/>
        </p:nvSpPr>
        <p:spPr>
          <a:xfrm>
            <a:off x="733424" y="1915550"/>
            <a:ext cx="11153776" cy="295283"/>
          </a:xfrm>
          <a:prstGeom prst="rect">
            <a:avLst/>
          </a:prstGeom>
        </p:spPr>
        <p:txBody>
          <a:bodyPr vert="horz" wrap="square" lIns="0" tIns="16329" rIns="0" bIns="0" rtlCol="0">
            <a:spAutoFit/>
          </a:bodyPr>
          <a:lstStyle/>
          <a:p>
            <a:pPr marL="342900" lvl="1" indent="-342900">
              <a:spcBef>
                <a:spcPts val="600"/>
              </a:spcBef>
              <a:buFont typeface="Wingdings" panose="05000000000000000000" pitchFamily="2" charset="2"/>
              <a:buChar char="q"/>
            </a:pPr>
            <a:r>
              <a:rPr lang="en-US" sz="2000" b="1" dirty="0">
                <a:latin typeface="Aptos" panose="020B0004020202020204" pitchFamily="34" charset="0"/>
              </a:rPr>
              <a:t>Définition : </a:t>
            </a:r>
            <a:r>
              <a:rPr lang="en-US" sz="2000" dirty="0">
                <a:latin typeface="Aptos" panose="020B0004020202020204" pitchFamily="34" charset="0"/>
              </a:rPr>
              <a:t>la mobilité désigne la facilité avec laquelle on peut se déplacer d'un endroit à un autre.</a:t>
            </a:r>
          </a:p>
        </p:txBody>
      </p:sp>
      <p:sp>
        <p:nvSpPr>
          <p:cNvPr id="7" name="object 3">
            <a:extLst>
              <a:ext uri="{FF2B5EF4-FFF2-40B4-BE49-F238E27FC236}">
                <a16:creationId xmlns:a16="http://schemas.microsoft.com/office/drawing/2014/main" id="{E492E870-DEA2-F3CF-6ED9-B1C776F82084}"/>
              </a:ext>
            </a:extLst>
          </p:cNvPr>
          <p:cNvSpPr txBox="1"/>
          <p:nvPr/>
        </p:nvSpPr>
        <p:spPr>
          <a:xfrm>
            <a:off x="976413" y="4664196"/>
            <a:ext cx="5015825" cy="1341531"/>
          </a:xfrm>
          <a:prstGeom prst="rect">
            <a:avLst/>
          </a:prstGeom>
        </p:spPr>
        <p:txBody>
          <a:bodyPr vert="horz" wrap="square" lIns="0" tIns="16329" rIns="0" bIns="0" rtlCol="0">
            <a:spAutoFit/>
          </a:bodyPr>
          <a:lstStyle/>
          <a:p>
            <a:pPr marL="285750" lvl="2" indent="-285750">
              <a:spcBef>
                <a:spcPts val="600"/>
              </a:spcBef>
              <a:buFont typeface="Arial" panose="020B0604020202020204" pitchFamily="34" charset="0"/>
              <a:buChar char="•"/>
            </a:pPr>
            <a:r>
              <a:rPr lang="en-US" sz="1800" dirty="0">
                <a:latin typeface="Aptos" panose="020B0004020202020204" pitchFamily="34" charset="0"/>
              </a:rPr>
              <a:t>Une personne sans véhicule a une mobilité limitée en raison d'une vitesse réduite et d'un rayon d'action plus restreint.</a:t>
            </a:r>
          </a:p>
          <a:p>
            <a:pPr marL="285750" lvl="2" indent="-285750">
              <a:spcBef>
                <a:spcPts val="600"/>
              </a:spcBef>
              <a:buFont typeface="Arial" panose="020B0604020202020204" pitchFamily="34" charset="0"/>
              <a:buChar char="•"/>
            </a:pPr>
            <a:r>
              <a:rPr lang="en-US" sz="1800" dirty="0">
                <a:latin typeface="Aptos" panose="020B0004020202020204" pitchFamily="34" charset="0"/>
              </a:rPr>
              <a:t>L'utilisation d'un véhicule à roues (par exemple, un vélo ou une voiture) améliore la mobilité en augmentant la vitesse et le rayon d'action.</a:t>
            </a:r>
          </a:p>
        </p:txBody>
      </p:sp>
      <p:sp>
        <p:nvSpPr>
          <p:cNvPr id="9" name="object 3">
            <a:extLst>
              <a:ext uri="{FF2B5EF4-FFF2-40B4-BE49-F238E27FC236}">
                <a16:creationId xmlns:a16="http://schemas.microsoft.com/office/drawing/2014/main" id="{98F0E95E-3515-EA69-4375-341D7524BB28}"/>
              </a:ext>
            </a:extLst>
          </p:cNvPr>
          <p:cNvSpPr txBox="1"/>
          <p:nvPr/>
        </p:nvSpPr>
        <p:spPr>
          <a:xfrm>
            <a:off x="733424" y="4309942"/>
            <a:ext cx="10725152" cy="29528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Exemple</a:t>
            </a:r>
            <a:endParaRPr lang="en-US" sz="1800" b="1" dirty="0">
              <a:latin typeface="Aptos" panose="020B0004020202020204" pitchFamily="34" charset="0"/>
            </a:endParaRPr>
          </a:p>
        </p:txBody>
      </p:sp>
      <p:sp>
        <p:nvSpPr>
          <p:cNvPr id="4" name="object 3">
            <a:extLst>
              <a:ext uri="{FF2B5EF4-FFF2-40B4-BE49-F238E27FC236}">
                <a16:creationId xmlns:a16="http://schemas.microsoft.com/office/drawing/2014/main" id="{5FEEB3BA-C23C-6754-0C30-38CFC16350E1}"/>
              </a:ext>
            </a:extLst>
          </p:cNvPr>
          <p:cNvSpPr txBox="1"/>
          <p:nvPr/>
        </p:nvSpPr>
        <p:spPr>
          <a:xfrm>
            <a:off x="726282" y="2564707"/>
            <a:ext cx="10725152" cy="267391"/>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Facteurs clés : </a:t>
            </a:r>
            <a:r>
              <a:rPr lang="en-US" sz="1800" dirty="0">
                <a:latin typeface="Aptos" panose="020B0004020202020204" pitchFamily="34" charset="0"/>
              </a:rPr>
              <a:t>La mobilité dépend du coût par kilomètre, notamment :</a:t>
            </a:r>
          </a:p>
        </p:txBody>
      </p:sp>
      <p:sp>
        <p:nvSpPr>
          <p:cNvPr id="11" name="object 3">
            <a:extLst>
              <a:ext uri="{FF2B5EF4-FFF2-40B4-BE49-F238E27FC236}">
                <a16:creationId xmlns:a16="http://schemas.microsoft.com/office/drawing/2014/main" id="{BA93C35B-B7AE-D585-AD18-31525C26ECA4}"/>
              </a:ext>
            </a:extLst>
          </p:cNvPr>
          <p:cNvSpPr txBox="1"/>
          <p:nvPr/>
        </p:nvSpPr>
        <p:spPr>
          <a:xfrm>
            <a:off x="979201" y="2881454"/>
            <a:ext cx="6756671" cy="1246120"/>
          </a:xfrm>
          <a:prstGeom prst="rect">
            <a:avLst/>
          </a:prstGeom>
        </p:spPr>
        <p:txBody>
          <a:bodyPr vert="horz" wrap="square" lIns="0" tIns="16329" rIns="0" bIns="0" rtlCol="0">
            <a:spAutoFit/>
          </a:bodyPr>
          <a:lstStyle/>
          <a:p>
            <a:pPr lvl="1">
              <a:spcBef>
                <a:spcPts val="600"/>
              </a:spcBef>
              <a:buFont typeface="Arial" panose="020B0604020202020204" pitchFamily="34" charset="0"/>
              <a:buChar char="•"/>
            </a:pPr>
            <a:r>
              <a:rPr lang="en-US" sz="1800" dirty="0">
                <a:latin typeface="Aptos" panose="020B0004020202020204" pitchFamily="34" charset="0"/>
              </a:rPr>
              <a:t>Les dépenses financières</a:t>
            </a:r>
          </a:p>
          <a:p>
            <a:pPr lvl="1">
              <a:spcBef>
                <a:spcPts val="600"/>
              </a:spcBef>
              <a:buFont typeface="Arial" panose="020B0604020202020204" pitchFamily="34" charset="0"/>
              <a:buChar char="•"/>
            </a:pPr>
            <a:r>
              <a:rPr lang="en-US" sz="1800" dirty="0">
                <a:latin typeface="Aptos" panose="020B0004020202020204" pitchFamily="34" charset="0"/>
              </a:rPr>
              <a:t>Le temps de trajet</a:t>
            </a:r>
          </a:p>
          <a:p>
            <a:pPr lvl="1">
              <a:spcBef>
                <a:spcPts val="600"/>
              </a:spcBef>
              <a:buFont typeface="Arial" panose="020B0604020202020204" pitchFamily="34" charset="0"/>
              <a:buChar char="•"/>
            </a:pPr>
            <a:r>
              <a:rPr lang="en-US" sz="1800" dirty="0">
                <a:latin typeface="Aptos" panose="020B0004020202020204" pitchFamily="34" charset="0"/>
              </a:rPr>
              <a:t>Commodité</a:t>
            </a:r>
          </a:p>
          <a:p>
            <a:pPr lvl="1">
              <a:spcBef>
                <a:spcPts val="600"/>
              </a:spcBef>
              <a:buFont typeface="Arial" panose="020B0604020202020204" pitchFamily="34" charset="0"/>
              <a:buChar char="•"/>
            </a:pPr>
            <a:r>
              <a:rPr lang="en-US" sz="1800" dirty="0">
                <a:latin typeface="Aptos" panose="020B0004020202020204" pitchFamily="34" charset="0"/>
              </a:rPr>
              <a:t>Fiabilité</a:t>
            </a:r>
          </a:p>
        </p:txBody>
      </p:sp>
      <p:pic>
        <p:nvPicPr>
          <p:cNvPr id="13" name="Picture 12" descr="A cartoon of a traffic light&#10;&#10;AI-generated content may be incorrect.">
            <a:extLst>
              <a:ext uri="{FF2B5EF4-FFF2-40B4-BE49-F238E27FC236}">
                <a16:creationId xmlns:a16="http://schemas.microsoft.com/office/drawing/2014/main" id="{892C9569-87CE-4478-13B6-AA9A64EFF5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2238" y="3325496"/>
            <a:ext cx="6038027" cy="2242272"/>
          </a:xfrm>
          <a:prstGeom prst="rect">
            <a:avLst/>
          </a:prstGeom>
        </p:spPr>
      </p:pic>
      <p:sp>
        <p:nvSpPr>
          <p:cNvPr id="12" name="Slide Number Placeholder 11">
            <a:extLst>
              <a:ext uri="{FF2B5EF4-FFF2-40B4-BE49-F238E27FC236}">
                <a16:creationId xmlns:a16="http://schemas.microsoft.com/office/drawing/2014/main" id="{EB30C667-F147-8944-97D2-2DB88909B3A5}"/>
              </a:ext>
            </a:extLst>
          </p:cNvPr>
          <p:cNvSpPr>
            <a:spLocks noGrp="1"/>
          </p:cNvSpPr>
          <p:nvPr>
            <p:ph type="sldNum" sz="quarter" idx="7"/>
          </p:nvPr>
        </p:nvSpPr>
        <p:spPr/>
        <p:txBody>
          <a:bodyPr/>
          <a:lstStyle/>
          <a:p>
            <a:pPr marL="103685">
              <a:lnSpc>
                <a:spcPts val="1633"/>
              </a:lnSpc>
            </a:pPr>
            <a:fld id="{4C153F5B-7374-41CD-B22F-FACE21F48764}" type="slidenum">
              <a:rPr lang="en-AT" spc="-64" smtClean="0"/>
              <a:t>17</a:t>
            </a:fld>
            <a:endParaRPr lang="en-AT" spc="-64" dirty="0"/>
          </a:p>
        </p:txBody>
      </p:sp>
      <p:sp>
        <p:nvSpPr>
          <p:cNvPr id="17" name="object 3">
            <a:extLst>
              <a:ext uri="{FF2B5EF4-FFF2-40B4-BE49-F238E27FC236}">
                <a16:creationId xmlns:a16="http://schemas.microsoft.com/office/drawing/2014/main" id="{FFF0A673-C316-86EE-B12B-5F461DE8B59A}"/>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Comprendre les termes clés du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468C20B-F407-8F65-15C2-57C46BCB6DD7}"/>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14C4FFFA-D5C5-42F1-36F2-ED2F5C802182}"/>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94024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A4AE2-C6AB-27F9-BE68-212C615AA6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065AB9-B7A9-30B2-4A01-C5E732E3CFB2}"/>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Définitions des concepts clés</a:t>
            </a:r>
          </a:p>
        </p:txBody>
      </p:sp>
      <p:sp>
        <p:nvSpPr>
          <p:cNvPr id="3" name="object 3">
            <a:extLst>
              <a:ext uri="{FF2B5EF4-FFF2-40B4-BE49-F238E27FC236}">
                <a16:creationId xmlns:a16="http://schemas.microsoft.com/office/drawing/2014/main" id="{7166F743-EB99-1C18-6D74-47F48254955C}"/>
              </a:ext>
            </a:extLst>
          </p:cNvPr>
          <p:cNvSpPr txBox="1"/>
          <p:nvPr/>
        </p:nvSpPr>
        <p:spPr>
          <a:xfrm>
            <a:off x="726282" y="1381035"/>
            <a:ext cx="10725152" cy="351004"/>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b="1" dirty="0">
                <a:latin typeface="Aptos" panose="020B0004020202020204" pitchFamily="34" charset="0"/>
              </a:rPr>
              <a:t>Accessibilité</a:t>
            </a:r>
          </a:p>
        </p:txBody>
      </p:sp>
      <p:sp>
        <p:nvSpPr>
          <p:cNvPr id="5" name="object 3">
            <a:extLst>
              <a:ext uri="{FF2B5EF4-FFF2-40B4-BE49-F238E27FC236}">
                <a16:creationId xmlns:a16="http://schemas.microsoft.com/office/drawing/2014/main" id="{AD77AF30-014E-AE53-B549-0419E97B0F78}"/>
              </a:ext>
            </a:extLst>
          </p:cNvPr>
          <p:cNvSpPr txBox="1"/>
          <p:nvPr/>
        </p:nvSpPr>
        <p:spPr>
          <a:xfrm>
            <a:off x="733424" y="1947659"/>
            <a:ext cx="10725152" cy="295283"/>
          </a:xfrm>
          <a:prstGeom prst="rect">
            <a:avLst/>
          </a:prstGeom>
        </p:spPr>
        <p:txBody>
          <a:bodyPr vert="horz" wrap="square" lIns="0" tIns="16329" rIns="0" bIns="0" rtlCol="0">
            <a:spAutoFit/>
          </a:bodyPr>
          <a:lstStyle/>
          <a:p>
            <a:pPr marL="342900" lvl="1" indent="-342900">
              <a:spcBef>
                <a:spcPts val="600"/>
              </a:spcBef>
              <a:buFont typeface="Wingdings" panose="05000000000000000000" pitchFamily="2" charset="2"/>
              <a:buChar char="q"/>
            </a:pPr>
            <a:r>
              <a:rPr lang="en-US" sz="2000" b="1" dirty="0">
                <a:latin typeface="Aptos" panose="020B0004020202020204" pitchFamily="34" charset="0"/>
              </a:rPr>
              <a:t>Définition : </a:t>
            </a:r>
            <a:r>
              <a:rPr lang="en-US" sz="2000" dirty="0">
                <a:latin typeface="Aptos" panose="020B0004020202020204" pitchFamily="34" charset="0"/>
              </a:rPr>
              <a:t>L'accessibilité désigne la facilité avec laquelle on peut atteindre certaines destinations.</a:t>
            </a:r>
          </a:p>
        </p:txBody>
      </p:sp>
      <p:sp>
        <p:nvSpPr>
          <p:cNvPr id="7" name="object 3">
            <a:extLst>
              <a:ext uri="{FF2B5EF4-FFF2-40B4-BE49-F238E27FC236}">
                <a16:creationId xmlns:a16="http://schemas.microsoft.com/office/drawing/2014/main" id="{DC049CC9-0DE7-4120-4B66-E427F16F8C84}"/>
              </a:ext>
            </a:extLst>
          </p:cNvPr>
          <p:cNvSpPr txBox="1"/>
          <p:nvPr/>
        </p:nvSpPr>
        <p:spPr>
          <a:xfrm>
            <a:off x="998657" y="4882983"/>
            <a:ext cx="5142285" cy="1092232"/>
          </a:xfrm>
          <a:prstGeom prst="rect">
            <a:avLst/>
          </a:prstGeom>
        </p:spPr>
        <p:txBody>
          <a:bodyPr vert="horz" wrap="square" lIns="0" tIns="16329" rIns="0" bIns="0" rtlCol="0">
            <a:spAutoFit/>
          </a:bodyPr>
          <a:lstStyle/>
          <a:p>
            <a:pPr marL="285750" lvl="2" indent="-285750">
              <a:spcBef>
                <a:spcPts val="600"/>
              </a:spcBef>
              <a:buFont typeface="Arial" panose="020B0604020202020204" pitchFamily="34" charset="0"/>
              <a:buChar char="•"/>
            </a:pPr>
            <a:r>
              <a:rPr lang="en-US" sz="1800" dirty="0">
                <a:latin typeface="Aptos" panose="020B0004020202020204" pitchFamily="34" charset="0"/>
              </a:rPr>
              <a:t>Une ville bien desservie par de nombreux moyens de transport en commun offre une meilleure accessibilité.</a:t>
            </a:r>
          </a:p>
          <a:p>
            <a:pPr marL="285750" lvl="2" indent="-285750">
              <a:spcBef>
                <a:spcPts val="600"/>
              </a:spcBef>
              <a:buFont typeface="Arial" panose="020B0604020202020204" pitchFamily="34" charset="0"/>
              <a:buChar char="•"/>
            </a:pPr>
            <a:r>
              <a:rPr lang="en-US" sz="1800" dirty="0">
                <a:latin typeface="Aptos" panose="020B0004020202020204" pitchFamily="34" charset="0"/>
              </a:rPr>
              <a:t>Une zone rurale offrant moins d'options de transport peut avoir une accessibilité moindre.</a:t>
            </a:r>
          </a:p>
        </p:txBody>
      </p:sp>
      <p:sp>
        <p:nvSpPr>
          <p:cNvPr id="9" name="object 3">
            <a:extLst>
              <a:ext uri="{FF2B5EF4-FFF2-40B4-BE49-F238E27FC236}">
                <a16:creationId xmlns:a16="http://schemas.microsoft.com/office/drawing/2014/main" id="{8EDE0DAB-2854-5A3D-476D-EA21968BB55D}"/>
              </a:ext>
            </a:extLst>
          </p:cNvPr>
          <p:cNvSpPr txBox="1"/>
          <p:nvPr/>
        </p:nvSpPr>
        <p:spPr>
          <a:xfrm>
            <a:off x="733424" y="4508268"/>
            <a:ext cx="10725152" cy="29528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Exemple</a:t>
            </a:r>
            <a:endParaRPr lang="en-US" sz="1800" b="1" dirty="0">
              <a:latin typeface="Aptos" panose="020B0004020202020204" pitchFamily="34" charset="0"/>
            </a:endParaRPr>
          </a:p>
        </p:txBody>
      </p:sp>
      <p:sp>
        <p:nvSpPr>
          <p:cNvPr id="4" name="object 3">
            <a:extLst>
              <a:ext uri="{FF2B5EF4-FFF2-40B4-BE49-F238E27FC236}">
                <a16:creationId xmlns:a16="http://schemas.microsoft.com/office/drawing/2014/main" id="{5770CA3D-4126-7CCD-403C-523D54109D2C}"/>
              </a:ext>
            </a:extLst>
          </p:cNvPr>
          <p:cNvSpPr txBox="1"/>
          <p:nvPr/>
        </p:nvSpPr>
        <p:spPr>
          <a:xfrm>
            <a:off x="726282" y="2917408"/>
            <a:ext cx="10725152" cy="267391"/>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Facteurs clés : </a:t>
            </a:r>
            <a:r>
              <a:rPr lang="en-US" sz="1800" dirty="0">
                <a:latin typeface="Aptos" panose="020B0004020202020204" pitchFamily="34" charset="0"/>
              </a:rPr>
              <a:t>L'accessibilité est basée sur le coût par destination, qui dépend :</a:t>
            </a:r>
          </a:p>
        </p:txBody>
      </p:sp>
      <p:sp>
        <p:nvSpPr>
          <p:cNvPr id="11" name="object 3">
            <a:extLst>
              <a:ext uri="{FF2B5EF4-FFF2-40B4-BE49-F238E27FC236}">
                <a16:creationId xmlns:a16="http://schemas.microsoft.com/office/drawing/2014/main" id="{0A1D54EF-B048-6C3D-D5D7-E0F09B0F0BF8}"/>
              </a:ext>
            </a:extLst>
          </p:cNvPr>
          <p:cNvSpPr txBox="1"/>
          <p:nvPr/>
        </p:nvSpPr>
        <p:spPr>
          <a:xfrm>
            <a:off x="998657" y="3320865"/>
            <a:ext cx="6756671" cy="593634"/>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800" dirty="0">
                <a:latin typeface="Aptos" panose="020B0004020202020204" pitchFamily="34" charset="0"/>
              </a:rPr>
              <a:t>L'efficacité du système de transport</a:t>
            </a:r>
          </a:p>
          <a:p>
            <a:pPr marL="285750" lvl="1" indent="-285750">
              <a:spcBef>
                <a:spcPts val="600"/>
              </a:spcBef>
              <a:buFont typeface="Arial" panose="020B0604020202020204" pitchFamily="34" charset="0"/>
              <a:buChar char="•"/>
            </a:pPr>
            <a:r>
              <a:rPr lang="en-US" sz="1800" dirty="0">
                <a:latin typeface="Aptos" panose="020B0004020202020204" pitchFamily="34" charset="0"/>
              </a:rPr>
              <a:t>De l'emplacement des destinations disponibles</a:t>
            </a:r>
          </a:p>
        </p:txBody>
      </p:sp>
      <p:pic>
        <p:nvPicPr>
          <p:cNvPr id="13" name="Picture 12" descr="A map of a city&#10;&#10;AI-generated content may be incorrect.">
            <a:extLst>
              <a:ext uri="{FF2B5EF4-FFF2-40B4-BE49-F238E27FC236}">
                <a16:creationId xmlns:a16="http://schemas.microsoft.com/office/drawing/2014/main" id="{6ACA51A8-81AF-5011-5075-018F9CB2F9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2550" y="3320865"/>
            <a:ext cx="5584807" cy="2972402"/>
          </a:xfrm>
          <a:prstGeom prst="rect">
            <a:avLst/>
          </a:prstGeom>
        </p:spPr>
      </p:pic>
      <p:sp>
        <p:nvSpPr>
          <p:cNvPr id="12" name="Slide Number Placeholder 11">
            <a:extLst>
              <a:ext uri="{FF2B5EF4-FFF2-40B4-BE49-F238E27FC236}">
                <a16:creationId xmlns:a16="http://schemas.microsoft.com/office/drawing/2014/main" id="{57C34621-417A-ED66-AE9E-A6BF8DBED4CF}"/>
              </a:ext>
            </a:extLst>
          </p:cNvPr>
          <p:cNvSpPr>
            <a:spLocks noGrp="1"/>
          </p:cNvSpPr>
          <p:nvPr>
            <p:ph type="sldNum" sz="quarter" idx="7"/>
          </p:nvPr>
        </p:nvSpPr>
        <p:spPr/>
        <p:txBody>
          <a:bodyPr/>
          <a:lstStyle/>
          <a:p>
            <a:pPr marL="103685">
              <a:lnSpc>
                <a:spcPts val="1633"/>
              </a:lnSpc>
            </a:pPr>
            <a:fld id="{4C153F5B-7374-41CD-B22F-FACE21F48764}" type="slidenum">
              <a:rPr lang="en-AT" spc="-64" smtClean="0"/>
              <a:t>18</a:t>
            </a:fld>
            <a:endParaRPr lang="en-AT" spc="-64" dirty="0"/>
          </a:p>
        </p:txBody>
      </p:sp>
      <p:sp>
        <p:nvSpPr>
          <p:cNvPr id="16" name="object 3">
            <a:extLst>
              <a:ext uri="{FF2B5EF4-FFF2-40B4-BE49-F238E27FC236}">
                <a16:creationId xmlns:a16="http://schemas.microsoft.com/office/drawing/2014/main" id="{FA13FE36-594E-5835-FC16-6428828F2886}"/>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Comprendre les termes clés du transport (suite)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E3FB2D75-881F-DF3F-5A8F-49C0F82CBBFC}"/>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66E0CDA3-F4F7-4189-AAB7-0FA5EE267A43}"/>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786611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740BE-7F48-68E2-BDF1-825DC409292B}"/>
            </a:ext>
          </a:extLst>
        </p:cNvPr>
        <p:cNvGrpSpPr/>
        <p:nvPr/>
      </p:nvGrpSpPr>
      <p:grpSpPr>
        <a:xfrm>
          <a:off x="0" y="0"/>
          <a:ext cx="0" cy="0"/>
          <a:chOff x="0" y="0"/>
          <a:chExt cx="0" cy="0"/>
        </a:xfrm>
      </p:grpSpPr>
      <p:pic>
        <p:nvPicPr>
          <p:cNvPr id="13" name="Picture 12" descr="A collage of different transportation&#10;&#10;AI-generated content may be incorrect.">
            <a:extLst>
              <a:ext uri="{FF2B5EF4-FFF2-40B4-BE49-F238E27FC236}">
                <a16:creationId xmlns:a16="http://schemas.microsoft.com/office/drawing/2014/main" id="{41F2162E-D923-3AC3-3768-611C28C59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8947" y="2609763"/>
            <a:ext cx="3403055" cy="2602002"/>
          </a:xfrm>
          <a:prstGeom prst="rect">
            <a:avLst/>
          </a:prstGeom>
        </p:spPr>
      </p:pic>
      <p:sp>
        <p:nvSpPr>
          <p:cNvPr id="2" name="object 2">
            <a:extLst>
              <a:ext uri="{FF2B5EF4-FFF2-40B4-BE49-F238E27FC236}">
                <a16:creationId xmlns:a16="http://schemas.microsoft.com/office/drawing/2014/main" id="{3D7F3116-028F-AB29-885C-C342E2D9F150}"/>
              </a:ext>
            </a:extLst>
          </p:cNvPr>
          <p:cNvSpPr txBox="1">
            <a:spLocks noGrp="1"/>
          </p:cNvSpPr>
          <p:nvPr>
            <p:ph type="title"/>
          </p:nvPr>
        </p:nvSpPr>
        <p:spPr>
          <a:xfrm>
            <a:off x="726281" y="422573"/>
            <a:ext cx="40508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Définitions des concepts clés</a:t>
            </a:r>
          </a:p>
        </p:txBody>
      </p:sp>
      <p:sp>
        <p:nvSpPr>
          <p:cNvPr id="3" name="object 3">
            <a:extLst>
              <a:ext uri="{FF2B5EF4-FFF2-40B4-BE49-F238E27FC236}">
                <a16:creationId xmlns:a16="http://schemas.microsoft.com/office/drawing/2014/main" id="{79EFEE1E-9BF6-967B-E3EF-A08700CA29A1}"/>
              </a:ext>
            </a:extLst>
          </p:cNvPr>
          <p:cNvSpPr txBox="1"/>
          <p:nvPr/>
        </p:nvSpPr>
        <p:spPr>
          <a:xfrm>
            <a:off x="726282" y="130179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Transports urbains</a:t>
            </a:r>
          </a:p>
        </p:txBody>
      </p:sp>
      <p:sp>
        <p:nvSpPr>
          <p:cNvPr id="5" name="object 3">
            <a:extLst>
              <a:ext uri="{FF2B5EF4-FFF2-40B4-BE49-F238E27FC236}">
                <a16:creationId xmlns:a16="http://schemas.microsoft.com/office/drawing/2014/main" id="{F0A50004-05C8-5BAE-120A-C07755D38971}"/>
              </a:ext>
            </a:extLst>
          </p:cNvPr>
          <p:cNvSpPr txBox="1"/>
          <p:nvPr/>
        </p:nvSpPr>
        <p:spPr>
          <a:xfrm>
            <a:off x="918250" y="1683591"/>
            <a:ext cx="10725152" cy="981240"/>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600" dirty="0">
                <a:latin typeface="Aptos" panose="020B0004020202020204" pitchFamily="34" charset="0"/>
              </a:rPr>
              <a:t>Les transports urbains sont un aspect crucial de la vie citadine, car ils ont un impact direct sur la façon dont les gens se déplacent, travaillent et vivent.</a:t>
            </a:r>
          </a:p>
          <a:p>
            <a:pPr marL="285750" lvl="1" indent="-285750">
              <a:spcBef>
                <a:spcPts val="600"/>
              </a:spcBef>
              <a:buFont typeface="Arial" panose="020B0604020202020204" pitchFamily="34" charset="0"/>
              <a:buChar char="•"/>
            </a:pPr>
            <a:r>
              <a:rPr lang="en-US" sz="1600" dirty="0">
                <a:latin typeface="Aptos" panose="020B0004020202020204" pitchFamily="34" charset="0"/>
              </a:rPr>
              <a:t>Avec plus de </a:t>
            </a:r>
            <a:r>
              <a:rPr lang="en-US" sz="1600" b="1" dirty="0">
                <a:latin typeface="Aptos" panose="020B0004020202020204" pitchFamily="34" charset="0"/>
              </a:rPr>
              <a:t>la moitié de </a:t>
            </a:r>
            <a:r>
              <a:rPr lang="en-US" sz="1600" dirty="0">
                <a:latin typeface="Aptos" panose="020B0004020202020204" pitchFamily="34" charset="0"/>
              </a:rPr>
              <a:t>la population</a:t>
            </a:r>
            <a:r>
              <a:rPr lang="en-US" sz="1600" b="1" dirty="0">
                <a:latin typeface="Aptos" panose="020B0004020202020204" pitchFamily="34" charset="0"/>
              </a:rPr>
              <a:t> mondiale </a:t>
            </a:r>
            <a:r>
              <a:rPr lang="en-US" sz="1600" dirty="0">
                <a:latin typeface="Aptos" panose="020B0004020202020204" pitchFamily="34" charset="0"/>
              </a:rPr>
              <a:t>vivant dans des villes, même de petites améliorations des systèmes de transport peuvent avoir des avantages considérables.</a:t>
            </a:r>
          </a:p>
        </p:txBody>
      </p:sp>
      <p:sp>
        <p:nvSpPr>
          <p:cNvPr id="7" name="object 3">
            <a:extLst>
              <a:ext uri="{FF2B5EF4-FFF2-40B4-BE49-F238E27FC236}">
                <a16:creationId xmlns:a16="http://schemas.microsoft.com/office/drawing/2014/main" id="{9B2667FA-F5A3-2463-CCA0-273CA0417386}"/>
              </a:ext>
            </a:extLst>
          </p:cNvPr>
          <p:cNvSpPr txBox="1"/>
          <p:nvPr/>
        </p:nvSpPr>
        <p:spPr>
          <a:xfrm>
            <a:off x="927775" y="5090909"/>
            <a:ext cx="8239976" cy="1202839"/>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600" dirty="0">
                <a:latin typeface="Aptos" panose="020B0004020202020204" pitchFamily="34" charset="0"/>
              </a:rPr>
              <a:t>Bien que les transports internationaux (tels que le transport maritime et aérien) ne soient pas la priorité, ils sont néanmoins reconnus comme un élément essentiel de la connectivité mondiale.</a:t>
            </a:r>
          </a:p>
          <a:p>
            <a:pPr marL="285750" lvl="1" indent="-285750">
              <a:spcBef>
                <a:spcPts val="600"/>
              </a:spcBef>
              <a:buFont typeface="Arial" panose="020B0604020202020204" pitchFamily="34" charset="0"/>
              <a:buChar char="•"/>
            </a:pPr>
            <a:r>
              <a:rPr lang="en-US" sz="1600" dirty="0">
                <a:latin typeface="Aptos" panose="020B0004020202020204" pitchFamily="34" charset="0"/>
              </a:rPr>
              <a:t>En fin de compte, un système de transport bien planifié à tous les niveaux (urbain, régional et international) peut stimuler la croissance économique et améliorer la qualité de vie.</a:t>
            </a:r>
          </a:p>
        </p:txBody>
      </p:sp>
      <p:sp>
        <p:nvSpPr>
          <p:cNvPr id="9" name="object 3">
            <a:extLst>
              <a:ext uri="{FF2B5EF4-FFF2-40B4-BE49-F238E27FC236}">
                <a16:creationId xmlns:a16="http://schemas.microsoft.com/office/drawing/2014/main" id="{D571520A-607A-87D4-0737-11472F4E9FD8}"/>
              </a:ext>
            </a:extLst>
          </p:cNvPr>
          <p:cNvSpPr txBox="1"/>
          <p:nvPr/>
        </p:nvSpPr>
        <p:spPr>
          <a:xfrm>
            <a:off x="733425" y="4683119"/>
            <a:ext cx="7564270"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Transports mondiaux</a:t>
            </a:r>
          </a:p>
        </p:txBody>
      </p:sp>
      <p:sp>
        <p:nvSpPr>
          <p:cNvPr id="4" name="object 3">
            <a:extLst>
              <a:ext uri="{FF2B5EF4-FFF2-40B4-BE49-F238E27FC236}">
                <a16:creationId xmlns:a16="http://schemas.microsoft.com/office/drawing/2014/main" id="{7A6FEF0E-2771-69FB-DF0A-F27E8F405F45}"/>
              </a:ext>
            </a:extLst>
          </p:cNvPr>
          <p:cNvSpPr txBox="1"/>
          <p:nvPr/>
        </p:nvSpPr>
        <p:spPr>
          <a:xfrm>
            <a:off x="726282" y="2758360"/>
            <a:ext cx="7571412" cy="293487"/>
          </a:xfrm>
          <a:prstGeom prst="rect">
            <a:avLst/>
          </a:prstGeom>
          <a:solidFill>
            <a:schemeClr val="bg1"/>
          </a:solidFill>
          <a:ln>
            <a:noFill/>
          </a:ln>
          <a:effectLst/>
        </p:spPr>
        <p:style>
          <a:lnRef idx="0">
            <a:scrgbClr r="0" g="0" b="0"/>
          </a:lnRef>
          <a:fillRef idx="1001">
            <a:schemeClr val="lt2"/>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Transports régionaux</a:t>
            </a:r>
          </a:p>
        </p:txBody>
      </p:sp>
      <p:sp>
        <p:nvSpPr>
          <p:cNvPr id="11" name="object 3">
            <a:extLst>
              <a:ext uri="{FF2B5EF4-FFF2-40B4-BE49-F238E27FC236}">
                <a16:creationId xmlns:a16="http://schemas.microsoft.com/office/drawing/2014/main" id="{2144A185-98B9-B070-F71F-FF5ACC92A29E}"/>
              </a:ext>
            </a:extLst>
          </p:cNvPr>
          <p:cNvSpPr txBox="1"/>
          <p:nvPr/>
        </p:nvSpPr>
        <p:spPr>
          <a:xfrm>
            <a:off x="911109" y="3141610"/>
            <a:ext cx="6491640" cy="1424438"/>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600" dirty="0">
                <a:latin typeface="Aptos" panose="020B0004020202020204" pitchFamily="34" charset="0"/>
              </a:rPr>
              <a:t>Si les transports urbains sont au centre des préoccupations, il est également essentiel de prendre en compte la manière dont les villes sont reliées aux régions environnantes.</a:t>
            </a:r>
          </a:p>
          <a:p>
            <a:pPr marL="285750" lvl="1" indent="-285750">
              <a:spcBef>
                <a:spcPts val="600"/>
              </a:spcBef>
              <a:buFont typeface="Arial" panose="020B0604020202020204" pitchFamily="34" charset="0"/>
              <a:buChar char="•"/>
            </a:pPr>
            <a:r>
              <a:rPr lang="en-US" sz="1600" dirty="0">
                <a:latin typeface="Aptos" panose="020B0004020202020204" pitchFamily="34" charset="0"/>
              </a:rPr>
              <a:t>Les politiques de transport régionales et nationales contribuent à intégrer les villes dans un réseau plus large, garantissant ainsi la fluidité des déplacements des personnes et des marchandises.</a:t>
            </a:r>
          </a:p>
        </p:txBody>
      </p:sp>
      <p:sp>
        <p:nvSpPr>
          <p:cNvPr id="12" name="Slide Number Placeholder 11">
            <a:extLst>
              <a:ext uri="{FF2B5EF4-FFF2-40B4-BE49-F238E27FC236}">
                <a16:creationId xmlns:a16="http://schemas.microsoft.com/office/drawing/2014/main" id="{2678C7A8-A262-1514-A5E2-3ECA1BB3F873}"/>
              </a:ext>
            </a:extLst>
          </p:cNvPr>
          <p:cNvSpPr>
            <a:spLocks noGrp="1"/>
          </p:cNvSpPr>
          <p:nvPr>
            <p:ph type="sldNum" sz="quarter" idx="7"/>
          </p:nvPr>
        </p:nvSpPr>
        <p:spPr/>
        <p:txBody>
          <a:bodyPr/>
          <a:lstStyle/>
          <a:p>
            <a:pPr marL="103685">
              <a:lnSpc>
                <a:spcPts val="1633"/>
              </a:lnSpc>
            </a:pPr>
            <a:fld id="{4C153F5B-7374-41CD-B22F-FACE21F48764}" type="slidenum">
              <a:rPr lang="en-AT" spc="-64" smtClean="0"/>
              <a:t>19</a:t>
            </a:fld>
            <a:endParaRPr lang="en-AT" spc="-64" dirty="0"/>
          </a:p>
        </p:txBody>
      </p:sp>
      <p:sp>
        <p:nvSpPr>
          <p:cNvPr id="16" name="object 3">
            <a:extLst>
              <a:ext uri="{FF2B5EF4-FFF2-40B4-BE49-F238E27FC236}">
                <a16:creationId xmlns:a16="http://schemas.microsoft.com/office/drawing/2014/main" id="{780F83BE-DA3D-3F82-C0F9-49E5E2995762}"/>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Portée et couverture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0028FC7-FEC8-CF05-2543-18E46377AF0B}"/>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80EA3B88-3E0A-7E61-28B2-119FB3364278}"/>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409301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3AC83-E397-EDF7-65B4-58BF84C083A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CE9AE8E-83D8-07B9-767B-6AFEEE462F1C}"/>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Définitions des concepts clés</a:t>
            </a:r>
          </a:p>
        </p:txBody>
      </p:sp>
      <p:sp>
        <p:nvSpPr>
          <p:cNvPr id="3" name="object 3">
            <a:extLst>
              <a:ext uri="{FF2B5EF4-FFF2-40B4-BE49-F238E27FC236}">
                <a16:creationId xmlns:a16="http://schemas.microsoft.com/office/drawing/2014/main" id="{D284BC04-BC79-2D54-EFDD-4D9626613F99}"/>
              </a:ext>
            </a:extLst>
          </p:cNvPr>
          <p:cNvSpPr txBox="1"/>
          <p:nvPr/>
        </p:nvSpPr>
        <p:spPr>
          <a:xfrm>
            <a:off x="726282" y="1358353"/>
            <a:ext cx="10725152" cy="2673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1800" b="1" dirty="0">
                <a:latin typeface="Aptos" panose="020B0004020202020204" pitchFamily="34" charset="0"/>
              </a:rPr>
              <a:t>Les transports publics : la colonne vertébrale des villes</a:t>
            </a:r>
          </a:p>
        </p:txBody>
      </p:sp>
      <p:sp>
        <p:nvSpPr>
          <p:cNvPr id="5" name="object 3">
            <a:extLst>
              <a:ext uri="{FF2B5EF4-FFF2-40B4-BE49-F238E27FC236}">
                <a16:creationId xmlns:a16="http://schemas.microsoft.com/office/drawing/2014/main" id="{B57CD25B-13B8-D94E-14B2-4927C1D80175}"/>
              </a:ext>
            </a:extLst>
          </p:cNvPr>
          <p:cNvSpPr txBox="1"/>
          <p:nvPr/>
        </p:nvSpPr>
        <p:spPr>
          <a:xfrm>
            <a:off x="733424" y="1740151"/>
            <a:ext cx="10725152" cy="1488879"/>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400" dirty="0">
                <a:latin typeface="Aptos" panose="020B0004020202020204" pitchFamily="34" charset="0"/>
              </a:rPr>
              <a:t>Les transports publics jouent un rôle essentiel dans la réduction des embouteillages, la diminution de la pollution et l'offre de solutions de mobilité abordables.</a:t>
            </a:r>
          </a:p>
          <a:p>
            <a:pPr marL="285750" lvl="2" indent="-285750">
              <a:spcBef>
                <a:spcPts val="600"/>
              </a:spcBef>
              <a:buFont typeface="Arial" panose="020B0604020202020204" pitchFamily="34" charset="0"/>
              <a:buChar char="•"/>
            </a:pPr>
            <a:r>
              <a:rPr lang="en-US" sz="1400" dirty="0">
                <a:latin typeface="Aptos" panose="020B0004020202020204" pitchFamily="34" charset="0"/>
              </a:rPr>
              <a:t>Exemples :</a:t>
            </a:r>
          </a:p>
          <a:p>
            <a:pPr marL="285750" lvl="1" indent="-285750">
              <a:spcBef>
                <a:spcPts val="600"/>
              </a:spcBef>
              <a:buFont typeface="Arial" panose="020B0604020202020204" pitchFamily="34" charset="0"/>
              <a:buChar char="•"/>
            </a:pPr>
            <a:r>
              <a:rPr lang="en-US" sz="1400" dirty="0">
                <a:latin typeface="Aptos" panose="020B0004020202020204" pitchFamily="34" charset="0"/>
              </a:rPr>
              <a:t>Rail : métros, tramways, trains à grande vitesse</a:t>
            </a:r>
          </a:p>
          <a:p>
            <a:pPr marL="285750" lvl="1" indent="-285750">
              <a:spcBef>
                <a:spcPts val="600"/>
              </a:spcBef>
              <a:buFont typeface="Arial" panose="020B0604020202020204" pitchFamily="34" charset="0"/>
              <a:buChar char="•"/>
            </a:pPr>
            <a:r>
              <a:rPr lang="en-US" sz="1400" dirty="0">
                <a:latin typeface="Aptos" panose="020B0004020202020204" pitchFamily="34" charset="0"/>
              </a:rPr>
              <a:t>Bus : bus réguliers, bus à haut niveau de service (BHNS), minibus</a:t>
            </a:r>
          </a:p>
          <a:p>
            <a:pPr marL="285750" lvl="1" indent="-285750">
              <a:spcBef>
                <a:spcPts val="600"/>
              </a:spcBef>
              <a:buFont typeface="Arial" panose="020B0604020202020204" pitchFamily="34" charset="0"/>
              <a:buChar char="•"/>
            </a:pPr>
            <a:r>
              <a:rPr lang="en-US" sz="1400" dirty="0">
                <a:latin typeface="Aptos" panose="020B0004020202020204" pitchFamily="34" charset="0"/>
              </a:rPr>
              <a:t>Autres modes : ferries et taxis</a:t>
            </a:r>
          </a:p>
        </p:txBody>
      </p:sp>
      <p:sp>
        <p:nvSpPr>
          <p:cNvPr id="7" name="object 3">
            <a:extLst>
              <a:ext uri="{FF2B5EF4-FFF2-40B4-BE49-F238E27FC236}">
                <a16:creationId xmlns:a16="http://schemas.microsoft.com/office/drawing/2014/main" id="{DA9009A2-D5D5-D695-EA46-2DAB93F41763}"/>
              </a:ext>
            </a:extLst>
          </p:cNvPr>
          <p:cNvSpPr txBox="1"/>
          <p:nvPr/>
        </p:nvSpPr>
        <p:spPr>
          <a:xfrm>
            <a:off x="742949" y="5159344"/>
            <a:ext cx="8175420" cy="114109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400" dirty="0">
                <a:latin typeface="Aptos" panose="020B0004020202020204" pitchFamily="34" charset="0"/>
              </a:rPr>
              <a:t>Certains soutiennent que les transports devraient être financés par des fonds publics afin d'être accessibles et abordables.</a:t>
            </a:r>
          </a:p>
          <a:p>
            <a:pPr marL="285750" indent="-285750">
              <a:spcBef>
                <a:spcPts val="600"/>
              </a:spcBef>
              <a:buFont typeface="Arial" panose="020B0604020202020204" pitchFamily="34" charset="0"/>
              <a:buChar char="•"/>
            </a:pPr>
            <a:r>
              <a:rPr lang="en-US" sz="1400" dirty="0">
                <a:latin typeface="Aptos" panose="020B0004020202020204" pitchFamily="34" charset="0"/>
              </a:rPr>
              <a:t>D'autres estiment que les investissements privés peuvent améliorer l'efficacité et la qualité du service.</a:t>
            </a:r>
          </a:p>
          <a:p>
            <a:pPr marL="285750" indent="-285750">
              <a:spcBef>
                <a:spcPts val="600"/>
              </a:spcBef>
              <a:buFont typeface="Arial" panose="020B0604020202020204" pitchFamily="34" charset="0"/>
              <a:buChar char="•"/>
            </a:pPr>
            <a:r>
              <a:rPr lang="en-US" sz="1400" dirty="0">
                <a:latin typeface="Aptos" panose="020B0004020202020204" pitchFamily="34" charset="0"/>
              </a:rPr>
              <a:t>Bien que ce débat se poursuive, l'accent est mis sur l'équilibre entre les deux systèmes afin de créer un réseau de transport efficace.</a:t>
            </a:r>
          </a:p>
        </p:txBody>
      </p:sp>
      <p:sp>
        <p:nvSpPr>
          <p:cNvPr id="9" name="object 3">
            <a:extLst>
              <a:ext uri="{FF2B5EF4-FFF2-40B4-BE49-F238E27FC236}">
                <a16:creationId xmlns:a16="http://schemas.microsoft.com/office/drawing/2014/main" id="{66A60242-6B26-2642-9A91-3D24DE97C9FB}"/>
              </a:ext>
            </a:extLst>
          </p:cNvPr>
          <p:cNvSpPr txBox="1"/>
          <p:nvPr/>
        </p:nvSpPr>
        <p:spPr>
          <a:xfrm>
            <a:off x="733424" y="4751555"/>
            <a:ext cx="6338585" cy="2673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1800" b="1" dirty="0">
                <a:latin typeface="Aptos" panose="020B0004020202020204" pitchFamily="34" charset="0"/>
              </a:rPr>
              <a:t>Débat entre propriété publique et propriété privée</a:t>
            </a:r>
          </a:p>
        </p:txBody>
      </p:sp>
      <p:sp>
        <p:nvSpPr>
          <p:cNvPr id="4" name="object 3">
            <a:extLst>
              <a:ext uri="{FF2B5EF4-FFF2-40B4-BE49-F238E27FC236}">
                <a16:creationId xmlns:a16="http://schemas.microsoft.com/office/drawing/2014/main" id="{73C0438B-3595-5FC5-B783-BE73E63F2B03}"/>
              </a:ext>
            </a:extLst>
          </p:cNvPr>
          <p:cNvSpPr txBox="1"/>
          <p:nvPr/>
        </p:nvSpPr>
        <p:spPr>
          <a:xfrm>
            <a:off x="726282" y="3311035"/>
            <a:ext cx="6345727" cy="2673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1800" b="1" dirty="0">
                <a:latin typeface="Aptos" panose="020B0004020202020204" pitchFamily="34" charset="0"/>
              </a:rPr>
              <a:t>Le rôle des transports privés</a:t>
            </a:r>
          </a:p>
        </p:txBody>
      </p:sp>
      <p:sp>
        <p:nvSpPr>
          <p:cNvPr id="11" name="object 3">
            <a:extLst>
              <a:ext uri="{FF2B5EF4-FFF2-40B4-BE49-F238E27FC236}">
                <a16:creationId xmlns:a16="http://schemas.microsoft.com/office/drawing/2014/main" id="{19361CD2-ABEC-2004-E969-F98CEFD4269B}"/>
              </a:ext>
            </a:extLst>
          </p:cNvPr>
          <p:cNvSpPr txBox="1"/>
          <p:nvPr/>
        </p:nvSpPr>
        <p:spPr>
          <a:xfrm>
            <a:off x="726283" y="3694285"/>
            <a:ext cx="6491640" cy="870248"/>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400" dirty="0">
                <a:latin typeface="Aptos" panose="020B0004020202020204" pitchFamily="34" charset="0"/>
              </a:rPr>
              <a:t>Si les transports publics sont essentiels, les véhicules privés, principalement les voitures, restent le mode de transport dominant.</a:t>
            </a:r>
          </a:p>
          <a:p>
            <a:pPr marL="285750" indent="-285750">
              <a:spcBef>
                <a:spcPts val="600"/>
              </a:spcBef>
              <a:buFont typeface="Arial" panose="020B0604020202020204" pitchFamily="34" charset="0"/>
              <a:buChar char="•"/>
            </a:pPr>
            <a:r>
              <a:rPr lang="en-US" sz="1400" dirty="0">
                <a:latin typeface="Aptos" panose="020B0004020202020204" pitchFamily="34" charset="0"/>
              </a:rPr>
              <a:t>Des mesures telles que la tarification routière et les péages urbains sont utilisées pour gérer l'utilisation des routes et réduire les embouteillages.</a:t>
            </a:r>
          </a:p>
        </p:txBody>
      </p:sp>
      <p:pic>
        <p:nvPicPr>
          <p:cNvPr id="12" name="Picture 11" descr="A group of people standing in a street&#10;&#10;AI-generated content may be incorrect.">
            <a:extLst>
              <a:ext uri="{FF2B5EF4-FFF2-40B4-BE49-F238E27FC236}">
                <a16:creationId xmlns:a16="http://schemas.microsoft.com/office/drawing/2014/main" id="{6DD5CE28-336A-C39D-5D35-B14210EBE5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7923" y="2138636"/>
            <a:ext cx="4319064" cy="2935364"/>
          </a:xfrm>
          <a:prstGeom prst="rect">
            <a:avLst/>
          </a:prstGeom>
        </p:spPr>
      </p:pic>
      <p:sp>
        <p:nvSpPr>
          <p:cNvPr id="13" name="Slide Number Placeholder 12">
            <a:extLst>
              <a:ext uri="{FF2B5EF4-FFF2-40B4-BE49-F238E27FC236}">
                <a16:creationId xmlns:a16="http://schemas.microsoft.com/office/drawing/2014/main" id="{C3095F87-9868-AAEB-0842-6A0733845A32}"/>
              </a:ext>
            </a:extLst>
          </p:cNvPr>
          <p:cNvSpPr>
            <a:spLocks noGrp="1"/>
          </p:cNvSpPr>
          <p:nvPr>
            <p:ph type="sldNum" sz="quarter" idx="7"/>
          </p:nvPr>
        </p:nvSpPr>
        <p:spPr/>
        <p:txBody>
          <a:bodyPr/>
          <a:lstStyle/>
          <a:p>
            <a:pPr marL="103685">
              <a:lnSpc>
                <a:spcPts val="1633"/>
              </a:lnSpc>
            </a:pPr>
            <a:fld id="{4C153F5B-7374-41CD-B22F-FACE21F48764}" type="slidenum">
              <a:rPr lang="en-AT" spc="-64" smtClean="0"/>
              <a:t>20</a:t>
            </a:fld>
            <a:endParaRPr lang="en-AT" spc="-64" dirty="0"/>
          </a:p>
        </p:txBody>
      </p:sp>
      <p:sp>
        <p:nvSpPr>
          <p:cNvPr id="16" name="object 3">
            <a:extLst>
              <a:ext uri="{FF2B5EF4-FFF2-40B4-BE49-F238E27FC236}">
                <a16:creationId xmlns:a16="http://schemas.microsoft.com/office/drawing/2014/main" id="{FD7BFED5-3FE0-9067-D135-51FEB5FC65A6}"/>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Transports publics et transports privés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6C213A29-376C-77C9-1440-6AFA2A3452C7}"/>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A3960B40-603F-F079-D02E-3248013E608C}"/>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720498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2919-028A-D202-5D96-F902C63CF3DD}"/>
            </a:ext>
          </a:extLst>
        </p:cNvPr>
        <p:cNvGrpSpPr/>
        <p:nvPr/>
      </p:nvGrpSpPr>
      <p:grpSpPr>
        <a:xfrm>
          <a:off x="0" y="0"/>
          <a:ext cx="0" cy="0"/>
          <a:chOff x="0" y="0"/>
          <a:chExt cx="0" cy="0"/>
        </a:xfrm>
      </p:grpSpPr>
      <p:pic>
        <p:nvPicPr>
          <p:cNvPr id="13" name="Picture 12" descr="A person standing next to a car&#10;&#10;AI-generated content may be incorrect.">
            <a:extLst>
              <a:ext uri="{FF2B5EF4-FFF2-40B4-BE49-F238E27FC236}">
                <a16:creationId xmlns:a16="http://schemas.microsoft.com/office/drawing/2014/main" id="{BB918C80-CD1B-F5BF-482C-0D2AA7174AEF}"/>
              </a:ext>
            </a:extLst>
          </p:cNvPr>
          <p:cNvPicPr>
            <a:picLocks noChangeAspect="1"/>
          </p:cNvPicPr>
          <p:nvPr/>
        </p:nvPicPr>
        <p:blipFill>
          <a:blip r:embed="rId2">
            <a:extLst>
              <a:ext uri="{28A0092B-C50C-407E-A947-70E740481C1C}">
                <a14:useLocalDpi xmlns:a14="http://schemas.microsoft.com/office/drawing/2010/main" val="0"/>
              </a:ext>
            </a:extLst>
          </a:blip>
          <a:srcRect l="10245" r="7023"/>
          <a:stretch/>
        </p:blipFill>
        <p:spPr>
          <a:xfrm>
            <a:off x="7801583" y="2620704"/>
            <a:ext cx="4250988" cy="2355364"/>
          </a:xfrm>
          <a:prstGeom prst="rect">
            <a:avLst/>
          </a:prstGeom>
        </p:spPr>
      </p:pic>
      <p:sp>
        <p:nvSpPr>
          <p:cNvPr id="2" name="object 2">
            <a:extLst>
              <a:ext uri="{FF2B5EF4-FFF2-40B4-BE49-F238E27FC236}">
                <a16:creationId xmlns:a16="http://schemas.microsoft.com/office/drawing/2014/main" id="{85FF66A2-5A1D-62E9-F36F-806D70C51201}"/>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Définitions des concepts clés</a:t>
            </a:r>
          </a:p>
        </p:txBody>
      </p:sp>
      <p:sp>
        <p:nvSpPr>
          <p:cNvPr id="3" name="object 3">
            <a:extLst>
              <a:ext uri="{FF2B5EF4-FFF2-40B4-BE49-F238E27FC236}">
                <a16:creationId xmlns:a16="http://schemas.microsoft.com/office/drawing/2014/main" id="{84F01293-62AB-15F1-2286-9409C637808F}"/>
              </a:ext>
            </a:extLst>
          </p:cNvPr>
          <p:cNvSpPr txBox="1"/>
          <p:nvPr/>
        </p:nvSpPr>
        <p:spPr>
          <a:xfrm>
            <a:off x="726282" y="130179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Équilibre entre transports publics et privés</a:t>
            </a:r>
          </a:p>
        </p:txBody>
      </p:sp>
      <p:sp>
        <p:nvSpPr>
          <p:cNvPr id="5" name="object 3">
            <a:extLst>
              <a:ext uri="{FF2B5EF4-FFF2-40B4-BE49-F238E27FC236}">
                <a16:creationId xmlns:a16="http://schemas.microsoft.com/office/drawing/2014/main" id="{4CCAE109-A398-D998-2DE6-126C63BEB37B}"/>
              </a:ext>
            </a:extLst>
          </p:cNvPr>
          <p:cNvSpPr txBox="1"/>
          <p:nvPr/>
        </p:nvSpPr>
        <p:spPr>
          <a:xfrm>
            <a:off x="996072" y="1683592"/>
            <a:ext cx="7316655" cy="1424438"/>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L'un des principaux défis consiste à faire en sorte que les transports publics et privés fonctionnent ensemble, plutôt que de se faire concurrence de manière inefficace.</a:t>
            </a:r>
          </a:p>
          <a:p>
            <a:pPr marL="285750" indent="-285750">
              <a:spcBef>
                <a:spcPts val="600"/>
              </a:spcBef>
              <a:buFont typeface="Arial" panose="020B0604020202020204" pitchFamily="34" charset="0"/>
              <a:buChar char="•"/>
            </a:pPr>
            <a:r>
              <a:rPr lang="en-US" sz="1600" dirty="0">
                <a:latin typeface="Aptos" panose="020B0004020202020204" pitchFamily="34" charset="0"/>
              </a:rPr>
              <a:t>La durabilité des transports passe par un équilibre : une dépendance excessive à l'égard des voitures particulières entraîne des embouteillages, tandis que des transports publics peu développés limitent les options offertes aux usagers.</a:t>
            </a:r>
          </a:p>
        </p:txBody>
      </p:sp>
      <p:sp>
        <p:nvSpPr>
          <p:cNvPr id="7" name="object 3">
            <a:extLst>
              <a:ext uri="{FF2B5EF4-FFF2-40B4-BE49-F238E27FC236}">
                <a16:creationId xmlns:a16="http://schemas.microsoft.com/office/drawing/2014/main" id="{5E3C3A51-822E-3581-3C56-1BED058870A1}"/>
              </a:ext>
            </a:extLst>
          </p:cNvPr>
          <p:cNvSpPr txBox="1"/>
          <p:nvPr/>
        </p:nvSpPr>
        <p:spPr>
          <a:xfrm>
            <a:off x="1005597" y="5174035"/>
            <a:ext cx="7914668" cy="981240"/>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Les politiques municipales et nationales doivent être coordonnées.</a:t>
            </a:r>
          </a:p>
          <a:p>
            <a:pPr marL="285750" indent="-285750">
              <a:spcBef>
                <a:spcPts val="600"/>
              </a:spcBef>
              <a:buFont typeface="Arial" panose="020B0604020202020204" pitchFamily="34" charset="0"/>
              <a:buChar char="•"/>
            </a:pPr>
            <a:r>
              <a:rPr lang="en-US" sz="1600" dirty="0">
                <a:latin typeface="Aptos" panose="020B0004020202020204" pitchFamily="34" charset="0"/>
              </a:rPr>
              <a:t>Un manque de coordination peut entraîner des inefficacités, par exemple lorsqu'une ville investit dans un réseau de métro alors que les politiques nationales donnent la priorité à l'extension du réseau autoroutier.</a:t>
            </a:r>
          </a:p>
        </p:txBody>
      </p:sp>
      <p:sp>
        <p:nvSpPr>
          <p:cNvPr id="9" name="object 3">
            <a:extLst>
              <a:ext uri="{FF2B5EF4-FFF2-40B4-BE49-F238E27FC236}">
                <a16:creationId xmlns:a16="http://schemas.microsoft.com/office/drawing/2014/main" id="{6EB7D734-D564-6348-4AE2-D8396A567C72}"/>
              </a:ext>
            </a:extLst>
          </p:cNvPr>
          <p:cNvSpPr txBox="1"/>
          <p:nvPr/>
        </p:nvSpPr>
        <p:spPr>
          <a:xfrm>
            <a:off x="733424" y="4766245"/>
            <a:ext cx="6934557"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Harmonisation des politiques à différents niveaux</a:t>
            </a:r>
          </a:p>
        </p:txBody>
      </p:sp>
      <p:sp>
        <p:nvSpPr>
          <p:cNvPr id="4" name="object 3">
            <a:extLst>
              <a:ext uri="{FF2B5EF4-FFF2-40B4-BE49-F238E27FC236}">
                <a16:creationId xmlns:a16="http://schemas.microsoft.com/office/drawing/2014/main" id="{C0B6C961-800B-9A2A-9FE6-BC2FA849D19F}"/>
              </a:ext>
            </a:extLst>
          </p:cNvPr>
          <p:cNvSpPr txBox="1"/>
          <p:nvPr/>
        </p:nvSpPr>
        <p:spPr>
          <a:xfrm>
            <a:off x="726282" y="3176654"/>
            <a:ext cx="6941699"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La nécessité d'une planification intégrée</a:t>
            </a:r>
          </a:p>
        </p:txBody>
      </p:sp>
      <p:sp>
        <p:nvSpPr>
          <p:cNvPr id="11" name="object 3">
            <a:extLst>
              <a:ext uri="{FF2B5EF4-FFF2-40B4-BE49-F238E27FC236}">
                <a16:creationId xmlns:a16="http://schemas.microsoft.com/office/drawing/2014/main" id="{549BE9CE-EFBF-419A-E034-276190725D63}"/>
              </a:ext>
            </a:extLst>
          </p:cNvPr>
          <p:cNvSpPr txBox="1"/>
          <p:nvPr/>
        </p:nvSpPr>
        <p:spPr>
          <a:xfrm>
            <a:off x="988931" y="3559904"/>
            <a:ext cx="6812652" cy="1202839"/>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Au lieu de traiter les problèmes de transport séparément, une « approche conjointe » est nécessaire.</a:t>
            </a:r>
          </a:p>
          <a:p>
            <a:pPr marL="285750" indent="-285750">
              <a:spcBef>
                <a:spcPts val="600"/>
              </a:spcBef>
              <a:buFont typeface="Arial" panose="020B0604020202020204" pitchFamily="34" charset="0"/>
              <a:buChar char="•"/>
            </a:pPr>
            <a:r>
              <a:rPr lang="en-US" sz="1600" dirty="0">
                <a:latin typeface="Aptos" panose="020B0004020202020204" pitchFamily="34" charset="0"/>
              </a:rPr>
              <a:t>Par exemple, l'aménagement du territoire doit s'aligner sur le développement des transports afin d'éviter l'isolement urbain et de garantir l'accessibilité.</a:t>
            </a:r>
          </a:p>
        </p:txBody>
      </p:sp>
      <p:sp>
        <p:nvSpPr>
          <p:cNvPr id="12" name="Slide Number Placeholder 11">
            <a:extLst>
              <a:ext uri="{FF2B5EF4-FFF2-40B4-BE49-F238E27FC236}">
                <a16:creationId xmlns:a16="http://schemas.microsoft.com/office/drawing/2014/main" id="{6D99A721-B73E-6BC9-254A-3A506B3495F0}"/>
              </a:ext>
            </a:extLst>
          </p:cNvPr>
          <p:cNvSpPr>
            <a:spLocks noGrp="1"/>
          </p:cNvSpPr>
          <p:nvPr>
            <p:ph type="sldNum" sz="quarter" idx="7"/>
          </p:nvPr>
        </p:nvSpPr>
        <p:spPr/>
        <p:txBody>
          <a:bodyPr/>
          <a:lstStyle/>
          <a:p>
            <a:pPr marL="103685">
              <a:lnSpc>
                <a:spcPts val="1633"/>
              </a:lnSpc>
            </a:pPr>
            <a:fld id="{4C153F5B-7374-41CD-B22F-FACE21F48764}" type="slidenum">
              <a:rPr lang="en-AT" spc="-64" smtClean="0"/>
              <a:t>21</a:t>
            </a:fld>
            <a:endParaRPr lang="en-AT" spc="-64" dirty="0"/>
          </a:p>
        </p:txBody>
      </p:sp>
      <p:sp>
        <p:nvSpPr>
          <p:cNvPr id="16" name="object 3">
            <a:extLst>
              <a:ext uri="{FF2B5EF4-FFF2-40B4-BE49-F238E27FC236}">
                <a16:creationId xmlns:a16="http://schemas.microsoft.com/office/drawing/2014/main" id="{58C3AAD1-6746-4A79-BB82-8778B405AC0D}"/>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3.4. Défis politiques et intégration</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02944189-C032-CA8A-C850-C65507D15F34}"/>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F6B1350F-DEC3-A990-5997-B77DE65C229B}"/>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536381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F68BB-9CCF-B4CD-357E-49B11932B2B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29D07F-C078-D284-CFD9-2393DD099AD5}"/>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Définitions des concepts clés</a:t>
            </a:r>
          </a:p>
        </p:txBody>
      </p:sp>
      <p:sp>
        <p:nvSpPr>
          <p:cNvPr id="3" name="object 3">
            <a:extLst>
              <a:ext uri="{FF2B5EF4-FFF2-40B4-BE49-F238E27FC236}">
                <a16:creationId xmlns:a16="http://schemas.microsoft.com/office/drawing/2014/main" id="{B11AC855-0AC0-D1DE-D007-29C2B649D603}"/>
              </a:ext>
            </a:extLst>
          </p:cNvPr>
          <p:cNvSpPr txBox="1"/>
          <p:nvPr/>
        </p:nvSpPr>
        <p:spPr>
          <a:xfrm>
            <a:off x="726282" y="1257165"/>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600" b="1" dirty="0">
                <a:latin typeface="Aptos" panose="020B0004020202020204" pitchFamily="34" charset="0"/>
              </a:rPr>
              <a:t>Rôle des cadres économiques et politiques</a:t>
            </a:r>
          </a:p>
        </p:txBody>
      </p:sp>
      <p:sp>
        <p:nvSpPr>
          <p:cNvPr id="5" name="object 3">
            <a:extLst>
              <a:ext uri="{FF2B5EF4-FFF2-40B4-BE49-F238E27FC236}">
                <a16:creationId xmlns:a16="http://schemas.microsoft.com/office/drawing/2014/main" id="{D0B2860B-EFE0-79AE-7810-D397F11FDA00}"/>
              </a:ext>
            </a:extLst>
          </p:cNvPr>
          <p:cNvSpPr txBox="1"/>
          <p:nvPr/>
        </p:nvSpPr>
        <p:spPr>
          <a:xfrm>
            <a:off x="957161" y="1535266"/>
            <a:ext cx="9869725" cy="426922"/>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200" dirty="0">
                <a:latin typeface="Aptos" panose="020B0004020202020204" pitchFamily="34" charset="0"/>
              </a:rPr>
              <a:t>Les cadres économiques et politiques façonnent la planification des transports et le développement des infrastructures.</a:t>
            </a:r>
          </a:p>
          <a:p>
            <a:pPr marL="285750" lvl="1" indent="-285750">
              <a:spcBef>
                <a:spcPts val="600"/>
              </a:spcBef>
              <a:buFont typeface="Arial" panose="020B0604020202020204" pitchFamily="34" charset="0"/>
              <a:buChar char="•"/>
            </a:pPr>
            <a:r>
              <a:rPr lang="en-US" sz="1200" dirty="0">
                <a:latin typeface="Aptos" panose="020B0004020202020204" pitchFamily="34" charset="0"/>
              </a:rPr>
              <a:t>Les décisions ont un impact sur la durabilité, l'efficacité et l'accessibilité des systèmes de transport.</a:t>
            </a:r>
          </a:p>
        </p:txBody>
      </p:sp>
      <p:sp>
        <p:nvSpPr>
          <p:cNvPr id="7" name="object 3">
            <a:extLst>
              <a:ext uri="{FF2B5EF4-FFF2-40B4-BE49-F238E27FC236}">
                <a16:creationId xmlns:a16="http://schemas.microsoft.com/office/drawing/2014/main" id="{5F717C3D-51A9-91DE-EC89-7270F0AD77F7}"/>
              </a:ext>
            </a:extLst>
          </p:cNvPr>
          <p:cNvSpPr txBox="1"/>
          <p:nvPr/>
        </p:nvSpPr>
        <p:spPr>
          <a:xfrm>
            <a:off x="959543" y="3415199"/>
            <a:ext cx="7114213" cy="1002464"/>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200" dirty="0">
                <a:latin typeface="Aptos" panose="020B0004020202020204" pitchFamily="34" charset="0"/>
              </a:rPr>
              <a:t>Externalités négatives : pollution atmosphérique, congestion, bruit et risques liés à la sécurité routière.</a:t>
            </a:r>
          </a:p>
          <a:p>
            <a:pPr marL="285750" lvl="1" indent="-285750">
              <a:spcBef>
                <a:spcPts val="600"/>
              </a:spcBef>
              <a:buFont typeface="Arial" panose="020B0604020202020204" pitchFamily="34" charset="0"/>
              <a:buChar char="•"/>
            </a:pPr>
            <a:r>
              <a:rPr lang="en-US" sz="1200" dirty="0">
                <a:latin typeface="Aptos" panose="020B0004020202020204" pitchFamily="34" charset="0"/>
              </a:rPr>
              <a:t>Externalités positives : croissance économique (effets d'agglomération), amélioration de la connectivité.</a:t>
            </a:r>
          </a:p>
          <a:p>
            <a:pPr marL="285750" lvl="1" indent="-285750">
              <a:spcBef>
                <a:spcPts val="600"/>
              </a:spcBef>
              <a:buFont typeface="Arial" panose="020B0604020202020204" pitchFamily="34" charset="0"/>
              <a:buChar char="•"/>
            </a:pPr>
            <a:r>
              <a:rPr lang="en-US" sz="1200" dirty="0">
                <a:latin typeface="Aptos" panose="020B0004020202020204" pitchFamily="34" charset="0"/>
              </a:rPr>
              <a:t>Les marchés non réglementés peuvent entraîner une offre excédentaire de biens ayant des externalités négatives et une offre insuffisante de biens ayant des externalités positives.</a:t>
            </a:r>
          </a:p>
        </p:txBody>
      </p:sp>
      <p:sp>
        <p:nvSpPr>
          <p:cNvPr id="9" name="object 3">
            <a:extLst>
              <a:ext uri="{FF2B5EF4-FFF2-40B4-BE49-F238E27FC236}">
                <a16:creationId xmlns:a16="http://schemas.microsoft.com/office/drawing/2014/main" id="{D578F57F-E4C1-4FE9-6118-A75A2C9D172E}"/>
              </a:ext>
            </a:extLst>
          </p:cNvPr>
          <p:cNvSpPr txBox="1"/>
          <p:nvPr/>
        </p:nvSpPr>
        <p:spPr>
          <a:xfrm>
            <a:off x="726281" y="3108981"/>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600" b="1" dirty="0">
                <a:latin typeface="Aptos" panose="020B0004020202020204" pitchFamily="34" charset="0"/>
              </a:rPr>
              <a:t>Externalités dans les transports</a:t>
            </a:r>
          </a:p>
        </p:txBody>
      </p:sp>
      <p:sp>
        <p:nvSpPr>
          <p:cNvPr id="4" name="object 3">
            <a:extLst>
              <a:ext uri="{FF2B5EF4-FFF2-40B4-BE49-F238E27FC236}">
                <a16:creationId xmlns:a16="http://schemas.microsoft.com/office/drawing/2014/main" id="{E1BE824E-234D-374D-A774-2B482061C0A4}"/>
              </a:ext>
            </a:extLst>
          </p:cNvPr>
          <p:cNvSpPr txBox="1"/>
          <p:nvPr/>
        </p:nvSpPr>
        <p:spPr>
          <a:xfrm>
            <a:off x="726281" y="2030702"/>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600" b="1" dirty="0">
                <a:latin typeface="Aptos" panose="020B0004020202020204" pitchFamily="34" charset="0"/>
              </a:rPr>
              <a:t>Analyse coûts-avantages (ACA) dans la planification des transports</a:t>
            </a:r>
          </a:p>
        </p:txBody>
      </p:sp>
      <p:sp>
        <p:nvSpPr>
          <p:cNvPr id="11" name="object 3">
            <a:extLst>
              <a:ext uri="{FF2B5EF4-FFF2-40B4-BE49-F238E27FC236}">
                <a16:creationId xmlns:a16="http://schemas.microsoft.com/office/drawing/2014/main" id="{1192B4CA-838C-27A5-4BA7-75BAFD692C51}"/>
              </a:ext>
            </a:extLst>
          </p:cNvPr>
          <p:cNvSpPr txBox="1"/>
          <p:nvPr/>
        </p:nvSpPr>
        <p:spPr>
          <a:xfrm>
            <a:off x="950019" y="2355584"/>
            <a:ext cx="9876866" cy="670065"/>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200" dirty="0">
                <a:latin typeface="Aptos" panose="020B0004020202020204" pitchFamily="34" charset="0"/>
              </a:rPr>
              <a:t>L'ABC aide les décideurs politiques à évaluer l'impact financier et sociétal des projets de transport.</a:t>
            </a:r>
          </a:p>
          <a:p>
            <a:pPr marL="285750" lvl="1" indent="-285750">
              <a:spcBef>
                <a:spcPts val="600"/>
              </a:spcBef>
              <a:buFont typeface="Arial" panose="020B0604020202020204" pitchFamily="34" charset="0"/>
              <a:buChar char="•"/>
            </a:pPr>
            <a:r>
              <a:rPr lang="en-US" sz="1200" dirty="0">
                <a:latin typeface="Aptos" panose="020B0004020202020204" pitchFamily="34" charset="0"/>
              </a:rPr>
              <a:t>Elle comprend des mesures monétaires, physiques et qualitatives afin de garantir des décisions éclairées.</a:t>
            </a:r>
          </a:p>
          <a:p>
            <a:pPr marL="285750" lvl="1" indent="-285750">
              <a:spcBef>
                <a:spcPts val="600"/>
              </a:spcBef>
              <a:buFont typeface="Arial" panose="020B0604020202020204" pitchFamily="34" charset="0"/>
              <a:buChar char="•"/>
            </a:pPr>
            <a:r>
              <a:rPr lang="en-US" sz="1200" dirty="0">
                <a:latin typeface="Aptos" panose="020B0004020202020204" pitchFamily="34" charset="0"/>
              </a:rPr>
              <a:t>Elle tient compte de la durabilité à long terme en intégrant les préoccupations environnementales et intergénérationnelles.</a:t>
            </a:r>
          </a:p>
        </p:txBody>
      </p:sp>
      <p:sp>
        <p:nvSpPr>
          <p:cNvPr id="10" name="object 3">
            <a:extLst>
              <a:ext uri="{FF2B5EF4-FFF2-40B4-BE49-F238E27FC236}">
                <a16:creationId xmlns:a16="http://schemas.microsoft.com/office/drawing/2014/main" id="{0B25B79A-4685-CCA9-6F66-DBE0E14F1B59}"/>
              </a:ext>
            </a:extLst>
          </p:cNvPr>
          <p:cNvSpPr txBox="1"/>
          <p:nvPr/>
        </p:nvSpPr>
        <p:spPr>
          <a:xfrm>
            <a:off x="959543" y="4760559"/>
            <a:ext cx="6880952" cy="1565887"/>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200" dirty="0">
                <a:latin typeface="Aptos" panose="020B0004020202020204" pitchFamily="34" charset="0"/>
              </a:rPr>
              <a:t>Les politiques doivent trouver un équilibre entre équité et efficacité dans la prise en compte des externalités.</a:t>
            </a:r>
          </a:p>
          <a:p>
            <a:pPr marL="285750" indent="-285750">
              <a:spcBef>
                <a:spcPts val="600"/>
              </a:spcBef>
              <a:buFont typeface="Wingdings" panose="05000000000000000000" pitchFamily="2" charset="2"/>
              <a:buChar char="q"/>
            </a:pPr>
            <a:r>
              <a:rPr lang="en-US" sz="1200" b="1" dirty="0">
                <a:latin typeface="Aptos" panose="020B0004020202020204" pitchFamily="34" charset="0"/>
              </a:rPr>
              <a:t>Stratégies clés :</a:t>
            </a:r>
          </a:p>
          <a:p>
            <a:pPr marL="285750" lvl="4" indent="-285750">
              <a:spcBef>
                <a:spcPts val="600"/>
              </a:spcBef>
              <a:buFont typeface="Courier New" panose="02070309020205020404" pitchFamily="49" charset="0"/>
              <a:buChar char="o"/>
            </a:pPr>
            <a:r>
              <a:rPr lang="en-US" sz="1200" dirty="0">
                <a:latin typeface="Aptos" panose="020B0004020202020204" pitchFamily="34" charset="0"/>
              </a:rPr>
              <a:t>Promouvoir les sources d'énergie et les technologies de carburant durables.</a:t>
            </a:r>
          </a:p>
          <a:p>
            <a:pPr marL="285750" lvl="4" indent="-285750">
              <a:spcBef>
                <a:spcPts val="600"/>
              </a:spcBef>
              <a:buFont typeface="Courier New" panose="02070309020205020404" pitchFamily="49" charset="0"/>
              <a:buChar char="o"/>
            </a:pPr>
            <a:r>
              <a:rPr lang="en-US" sz="1200" dirty="0">
                <a:latin typeface="Aptos" panose="020B0004020202020204" pitchFamily="34" charset="0"/>
              </a:rPr>
              <a:t>Taxes sur les usagers de la route pour lutter contre la congestion et la pollution.</a:t>
            </a:r>
          </a:p>
          <a:p>
            <a:pPr marL="285750" lvl="4" indent="-285750">
              <a:spcBef>
                <a:spcPts val="600"/>
              </a:spcBef>
              <a:buFont typeface="Courier New" panose="02070309020205020404" pitchFamily="49" charset="0"/>
              <a:buChar char="o"/>
            </a:pPr>
            <a:r>
              <a:rPr lang="en-US" sz="1200" dirty="0">
                <a:latin typeface="Aptos" panose="020B0004020202020204" pitchFamily="34" charset="0"/>
              </a:rPr>
              <a:t>Amélioration des transports publics afin de réduire les impacts négatifs.</a:t>
            </a:r>
          </a:p>
          <a:p>
            <a:pPr marL="285750" lvl="4" indent="-285750">
              <a:spcBef>
                <a:spcPts val="600"/>
              </a:spcBef>
              <a:buFont typeface="Courier New" panose="02070309020205020404" pitchFamily="49" charset="0"/>
              <a:buChar char="o"/>
            </a:pPr>
            <a:r>
              <a:rPr lang="en-US" sz="1200" dirty="0">
                <a:latin typeface="Aptos" panose="020B0004020202020204" pitchFamily="34" charset="0"/>
              </a:rPr>
              <a:t>Attribution d'une valeur monétaire aux coûts sociaux tels que les émissions et le bruit.</a:t>
            </a:r>
          </a:p>
        </p:txBody>
      </p:sp>
      <p:sp>
        <p:nvSpPr>
          <p:cNvPr id="13" name="object 3">
            <a:extLst>
              <a:ext uri="{FF2B5EF4-FFF2-40B4-BE49-F238E27FC236}">
                <a16:creationId xmlns:a16="http://schemas.microsoft.com/office/drawing/2014/main" id="{65753E57-8A7C-AA86-F224-88CE8A17D8D4}"/>
              </a:ext>
            </a:extLst>
          </p:cNvPr>
          <p:cNvSpPr txBox="1"/>
          <p:nvPr/>
        </p:nvSpPr>
        <p:spPr>
          <a:xfrm>
            <a:off x="726281" y="4401408"/>
            <a:ext cx="7114213"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600" b="1" dirty="0">
                <a:latin typeface="Aptos" panose="020B0004020202020204" pitchFamily="34" charset="0"/>
              </a:rPr>
              <a:t>Solutions politiques pour atténuer les externalités</a:t>
            </a:r>
          </a:p>
        </p:txBody>
      </p:sp>
      <p:pic>
        <p:nvPicPr>
          <p:cNvPr id="17" name="Picture 16" descr="A car on the road with smoke coming out of it&#10;&#10;AI-generated content may be incorrect.">
            <a:extLst>
              <a:ext uri="{FF2B5EF4-FFF2-40B4-BE49-F238E27FC236}">
                <a16:creationId xmlns:a16="http://schemas.microsoft.com/office/drawing/2014/main" id="{04766059-9C45-0A9C-D2EF-0BC6123D66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9798" y="3377927"/>
            <a:ext cx="3730469" cy="2444477"/>
          </a:xfrm>
          <a:prstGeom prst="rect">
            <a:avLst/>
          </a:prstGeom>
        </p:spPr>
      </p:pic>
      <p:sp>
        <p:nvSpPr>
          <p:cNvPr id="14" name="Slide Number Placeholder 13">
            <a:extLst>
              <a:ext uri="{FF2B5EF4-FFF2-40B4-BE49-F238E27FC236}">
                <a16:creationId xmlns:a16="http://schemas.microsoft.com/office/drawing/2014/main" id="{5091912F-7B01-3F84-2EF2-D105369CCA3C}"/>
              </a:ext>
            </a:extLst>
          </p:cNvPr>
          <p:cNvSpPr>
            <a:spLocks noGrp="1"/>
          </p:cNvSpPr>
          <p:nvPr>
            <p:ph type="sldNum" sz="quarter" idx="7"/>
          </p:nvPr>
        </p:nvSpPr>
        <p:spPr/>
        <p:txBody>
          <a:bodyPr/>
          <a:lstStyle/>
          <a:p>
            <a:pPr marL="103685">
              <a:lnSpc>
                <a:spcPts val="1633"/>
              </a:lnSpc>
            </a:pPr>
            <a:fld id="{4C153F5B-7374-41CD-B22F-FACE21F48764}" type="slidenum">
              <a:rPr lang="en-AT" spc="-64" smtClean="0"/>
              <a:t>22</a:t>
            </a:fld>
            <a:endParaRPr lang="en-AT" spc="-64" dirty="0"/>
          </a:p>
        </p:txBody>
      </p:sp>
      <p:sp>
        <p:nvSpPr>
          <p:cNvPr id="18" name="object 3">
            <a:extLst>
              <a:ext uri="{FF2B5EF4-FFF2-40B4-BE49-F238E27FC236}">
                <a16:creationId xmlns:a16="http://schemas.microsoft.com/office/drawing/2014/main" id="{5DB2BF63-6D48-C15D-0DAF-F3492CA25738}"/>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3.5.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Rôle des cadres économiques et politiques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02A50097-8916-50BD-2DB6-E8D70FBE064F}"/>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9FE23991-E0AD-790E-2F6F-FEB826FBC296}"/>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604224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CCBB03-175C-3DBE-7FFA-776213B9718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Importance de la recherche dans le domaine des transports</a:t>
            </a:r>
          </a:p>
        </p:txBody>
      </p:sp>
      <p:sp>
        <p:nvSpPr>
          <p:cNvPr id="3" name="Slide Number Placeholder 2">
            <a:extLst>
              <a:ext uri="{FF2B5EF4-FFF2-40B4-BE49-F238E27FC236}">
                <a16:creationId xmlns:a16="http://schemas.microsoft.com/office/drawing/2014/main" id="{86F7A52C-BBAF-826C-D849-140DED542EFC}"/>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2" name="object 6">
            <a:extLst>
              <a:ext uri="{FF2B5EF4-FFF2-40B4-BE49-F238E27FC236}">
                <a16:creationId xmlns:a16="http://schemas.microsoft.com/office/drawing/2014/main" id="{F36B42F5-EAB2-431D-B690-21ABC8F0C553}"/>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A2A774ED-7F11-D04E-CC57-4E36C8E0A0FF}"/>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613438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C11A1-E825-38BC-C7FD-543520D63D2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D7B79A-1D2E-C2CE-5459-74DE4CDAE9D1}"/>
              </a:ext>
            </a:extLst>
          </p:cNvPr>
          <p:cNvSpPr txBox="1">
            <a:spLocks noGrp="1"/>
          </p:cNvSpPr>
          <p:nvPr>
            <p:ph type="title"/>
          </p:nvPr>
        </p:nvSpPr>
        <p:spPr>
          <a:xfrm>
            <a:off x="726280" y="422573"/>
            <a:ext cx="8093869" cy="385820"/>
          </a:xfrm>
          <a:prstGeom prst="rect">
            <a:avLst/>
          </a:prstGeom>
          <a:solidFill>
            <a:srgbClr val="FD001F"/>
          </a:solidFill>
        </p:spPr>
        <p:txBody>
          <a:bodyPr vert="horz" wrap="square" lIns="0" tIns="16329" rIns="0" bIns="0" rtlCol="0">
            <a:spAutoFit/>
          </a:bodyPr>
          <a:lstStyle/>
          <a:p>
            <a:pPr marL="57150"/>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4902B312-9619-115C-0433-AE18268920AB}"/>
              </a:ext>
            </a:extLst>
          </p:cNvPr>
          <p:cNvSpPr txBox="1"/>
          <p:nvPr/>
        </p:nvSpPr>
        <p:spPr>
          <a:xfrm>
            <a:off x="726282" y="129487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0"/>
              </a:spcBef>
              <a:buFont typeface="Wingdings" panose="05000000000000000000" pitchFamily="2" charset="2"/>
              <a:buChar char="Ø"/>
            </a:pPr>
            <a:r>
              <a:rPr lang="en-US" sz="1800" b="1" dirty="0">
                <a:latin typeface="Aptos" panose="020B0004020202020204" pitchFamily="34" charset="0"/>
              </a:rPr>
              <a:t>Soutient l'élaboration des politiques et la planification des infrastructures</a:t>
            </a:r>
          </a:p>
        </p:txBody>
      </p:sp>
      <p:sp>
        <p:nvSpPr>
          <p:cNvPr id="5" name="object 3">
            <a:extLst>
              <a:ext uri="{FF2B5EF4-FFF2-40B4-BE49-F238E27FC236}">
                <a16:creationId xmlns:a16="http://schemas.microsoft.com/office/drawing/2014/main" id="{86427388-211E-3678-17DC-98D46E3AE6FF}"/>
              </a:ext>
            </a:extLst>
          </p:cNvPr>
          <p:cNvSpPr txBox="1"/>
          <p:nvPr/>
        </p:nvSpPr>
        <p:spPr>
          <a:xfrm>
            <a:off x="927984" y="1754495"/>
            <a:ext cx="9869725" cy="1001373"/>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600" b="1" dirty="0">
                <a:latin typeface="Aptos" panose="020B0004020202020204" pitchFamily="34" charset="0"/>
              </a:rPr>
              <a:t>Élaboration des politiques :</a:t>
            </a:r>
          </a:p>
          <a:p>
            <a:pPr marL="342900" lvl="7" indent="-342900">
              <a:lnSpc>
                <a:spcPct val="100000"/>
              </a:lnSpc>
              <a:spcBef>
                <a:spcPts val="0"/>
              </a:spcBef>
              <a:buFont typeface="Courier New" panose="02070309020205020404" pitchFamily="49" charset="0"/>
              <a:buChar char="o"/>
            </a:pPr>
            <a:r>
              <a:rPr lang="en-US" sz="1600" dirty="0">
                <a:latin typeface="Aptos" panose="020B0004020202020204" pitchFamily="34" charset="0"/>
              </a:rPr>
              <a:t>La recherche aide à concevoir des politiques efficaces en matière de tarification de la congestion, de réduction des émissions et de financement des transports publics.</a:t>
            </a:r>
          </a:p>
          <a:p>
            <a:pPr marL="342900" lvl="5" indent="-342900">
              <a:lnSpc>
                <a:spcPct val="100000"/>
              </a:lnSpc>
              <a:spcBef>
                <a:spcPts val="0"/>
              </a:spcBef>
              <a:buFont typeface="Courier New" panose="02070309020205020404" pitchFamily="49" charset="0"/>
              <a:buChar char="o"/>
            </a:pPr>
            <a:r>
              <a:rPr lang="en-US" sz="1600" b="1" dirty="0">
                <a:latin typeface="Aptos" panose="020B0004020202020204" pitchFamily="34" charset="0"/>
              </a:rPr>
              <a:t>Exemple </a:t>
            </a:r>
            <a:r>
              <a:rPr lang="en-US" sz="1600" dirty="0">
                <a:latin typeface="Aptos" panose="020B0004020202020204" pitchFamily="34" charset="0"/>
              </a:rPr>
              <a:t>: le péage urbain de Londres, mis en place après des études de faisabilité approfondies.</a:t>
            </a:r>
          </a:p>
        </p:txBody>
      </p:sp>
      <p:sp>
        <p:nvSpPr>
          <p:cNvPr id="7" name="object 3">
            <a:extLst>
              <a:ext uri="{FF2B5EF4-FFF2-40B4-BE49-F238E27FC236}">
                <a16:creationId xmlns:a16="http://schemas.microsoft.com/office/drawing/2014/main" id="{D9DE38CF-CF98-7C59-6664-A6EEA4FE4340}"/>
              </a:ext>
            </a:extLst>
          </p:cNvPr>
          <p:cNvSpPr txBox="1"/>
          <p:nvPr/>
        </p:nvSpPr>
        <p:spPr>
          <a:xfrm>
            <a:off x="927984" y="5300842"/>
            <a:ext cx="7206613" cy="1001373"/>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600" b="1" dirty="0">
                <a:latin typeface="Aptos" panose="020B0004020202020204" pitchFamily="34" charset="0"/>
              </a:rPr>
              <a:t>Élaboration de solutions fondées sur des données probantes :</a:t>
            </a:r>
          </a:p>
          <a:p>
            <a:pPr marL="342900" lvl="1" indent="-342900">
              <a:lnSpc>
                <a:spcPct val="100000"/>
              </a:lnSpc>
              <a:spcBef>
                <a:spcPts val="0"/>
              </a:spcBef>
              <a:buFont typeface="Courier New" panose="02070309020205020404" pitchFamily="49" charset="0"/>
              <a:buChar char="o"/>
            </a:pPr>
            <a:r>
              <a:rPr lang="en-US" sz="1600" dirty="0">
                <a:latin typeface="Aptos" panose="020B0004020202020204" pitchFamily="34" charset="0"/>
              </a:rPr>
              <a:t>Modes de transport alternatifs (transports publics, mobilité partagée).</a:t>
            </a:r>
          </a:p>
          <a:p>
            <a:pPr marL="342900" lvl="1" indent="-342900">
              <a:lnSpc>
                <a:spcPct val="100000"/>
              </a:lnSpc>
              <a:spcBef>
                <a:spcPts val="0"/>
              </a:spcBef>
              <a:buFont typeface="Courier New" panose="02070309020205020404" pitchFamily="49" charset="0"/>
              <a:buChar char="o"/>
            </a:pPr>
            <a:r>
              <a:rPr lang="en-US" sz="1600" dirty="0">
                <a:latin typeface="Aptos" panose="020B0004020202020204" pitchFamily="34" charset="0"/>
              </a:rPr>
              <a:t>Systèmes de transport intelligents (STI) pour l'optimisation du flux de circulation.</a:t>
            </a:r>
          </a:p>
        </p:txBody>
      </p:sp>
      <p:sp>
        <p:nvSpPr>
          <p:cNvPr id="4" name="object 3">
            <a:extLst>
              <a:ext uri="{FF2B5EF4-FFF2-40B4-BE49-F238E27FC236}">
                <a16:creationId xmlns:a16="http://schemas.microsoft.com/office/drawing/2014/main" id="{A2BD8758-E4A9-7782-8DEF-1AF03CE3371E}"/>
              </a:ext>
            </a:extLst>
          </p:cNvPr>
          <p:cNvSpPr txBox="1"/>
          <p:nvPr/>
        </p:nvSpPr>
        <p:spPr>
          <a:xfrm>
            <a:off x="726281" y="3973835"/>
            <a:ext cx="6939115"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0"/>
              </a:spcBef>
              <a:buFont typeface="Wingdings" panose="05000000000000000000" pitchFamily="2" charset="2"/>
              <a:buChar char="Ø"/>
            </a:pPr>
            <a:r>
              <a:rPr lang="en-US" sz="1800" b="1" dirty="0">
                <a:latin typeface="Aptos" panose="020B0004020202020204" pitchFamily="34" charset="0"/>
              </a:rPr>
              <a:t>Identifier les problèmes et élaborer des solutions</a:t>
            </a:r>
          </a:p>
        </p:txBody>
      </p:sp>
      <p:sp>
        <p:nvSpPr>
          <p:cNvPr id="11" name="object 3">
            <a:extLst>
              <a:ext uri="{FF2B5EF4-FFF2-40B4-BE49-F238E27FC236}">
                <a16:creationId xmlns:a16="http://schemas.microsoft.com/office/drawing/2014/main" id="{6003084C-E734-DA85-159E-A30CA863D089}"/>
              </a:ext>
            </a:extLst>
          </p:cNvPr>
          <p:cNvSpPr txBox="1"/>
          <p:nvPr/>
        </p:nvSpPr>
        <p:spPr>
          <a:xfrm>
            <a:off x="927984" y="4424230"/>
            <a:ext cx="9876866" cy="755152"/>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600" b="1" dirty="0">
                <a:latin typeface="Aptos" panose="020B0004020202020204" pitchFamily="34" charset="0"/>
              </a:rPr>
              <a:t>Comprendre les défis liés au transport :</a:t>
            </a:r>
          </a:p>
          <a:p>
            <a:pPr marL="342900" lvl="1" indent="-342900">
              <a:lnSpc>
                <a:spcPct val="100000"/>
              </a:lnSpc>
              <a:spcBef>
                <a:spcPts val="0"/>
              </a:spcBef>
              <a:buFont typeface="Courier New" panose="02070309020205020404" pitchFamily="49" charset="0"/>
              <a:buChar char="o"/>
            </a:pPr>
            <a:r>
              <a:rPr lang="en-US" sz="1600" dirty="0">
                <a:latin typeface="Aptos" panose="020B0004020202020204" pitchFamily="34" charset="0"/>
              </a:rPr>
              <a:t>Embouteillages, émissions, accessibilité et problèmes de sécurité.</a:t>
            </a:r>
          </a:p>
          <a:p>
            <a:pPr marL="342900" lvl="1" indent="-342900">
              <a:lnSpc>
                <a:spcPct val="100000"/>
              </a:lnSpc>
              <a:spcBef>
                <a:spcPts val="0"/>
              </a:spcBef>
              <a:buFont typeface="Courier New" panose="02070309020205020404" pitchFamily="49" charset="0"/>
              <a:buChar char="o"/>
            </a:pPr>
            <a:r>
              <a:rPr lang="en-US" sz="1600" dirty="0">
                <a:latin typeface="Aptos" panose="020B0004020202020204" pitchFamily="34" charset="0"/>
              </a:rPr>
              <a:t>La recherche aide à mesurer et à analyser ces défis.</a:t>
            </a:r>
          </a:p>
        </p:txBody>
      </p:sp>
      <p:sp>
        <p:nvSpPr>
          <p:cNvPr id="12" name="object 3">
            <a:extLst>
              <a:ext uri="{FF2B5EF4-FFF2-40B4-BE49-F238E27FC236}">
                <a16:creationId xmlns:a16="http://schemas.microsoft.com/office/drawing/2014/main" id="{BE6DC3B5-D630-6BC4-5A2B-91C92D43B76C}"/>
              </a:ext>
            </a:extLst>
          </p:cNvPr>
          <p:cNvSpPr txBox="1"/>
          <p:nvPr/>
        </p:nvSpPr>
        <p:spPr>
          <a:xfrm>
            <a:off x="920841" y="2963440"/>
            <a:ext cx="9869725" cy="1001373"/>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600" b="1" dirty="0">
                <a:latin typeface="Aptos" panose="020B0004020202020204" pitchFamily="34" charset="0"/>
              </a:rPr>
              <a:t>Décisions d'investissement dans les infrastructures :</a:t>
            </a:r>
          </a:p>
          <a:p>
            <a:pPr marL="342900" lvl="1" indent="-342900">
              <a:lnSpc>
                <a:spcPct val="100000"/>
              </a:lnSpc>
              <a:spcBef>
                <a:spcPts val="0"/>
              </a:spcBef>
              <a:buFont typeface="Courier New" panose="02070309020205020404" pitchFamily="49" charset="0"/>
              <a:buChar char="o"/>
            </a:pPr>
            <a:r>
              <a:rPr lang="en-US" sz="1600" dirty="0">
                <a:latin typeface="Aptos" panose="020B0004020202020204" pitchFamily="34" charset="0"/>
              </a:rPr>
              <a:t>Détermine où de nouvelles routes, autoroutes et réseaux de transport en commun sont nécessaires.</a:t>
            </a:r>
          </a:p>
          <a:p>
            <a:pPr marL="342900" lvl="1" indent="-342900">
              <a:lnSpc>
                <a:spcPct val="100000"/>
              </a:lnSpc>
              <a:spcBef>
                <a:spcPts val="0"/>
              </a:spcBef>
              <a:buFont typeface="Courier New" panose="02070309020205020404" pitchFamily="49" charset="0"/>
              <a:buChar char="o"/>
            </a:pPr>
            <a:r>
              <a:rPr lang="en-US" sz="1600" b="1" dirty="0">
                <a:latin typeface="Aptos" panose="020B0004020202020204" pitchFamily="34" charset="0"/>
              </a:rPr>
              <a:t>Exemple </a:t>
            </a:r>
            <a:r>
              <a:rPr lang="en-US" sz="1600" dirty="0">
                <a:latin typeface="Aptos" panose="020B0004020202020204" pitchFamily="34" charset="0"/>
              </a:rPr>
              <a:t>: villes intelligentes et planification des transports urbains pour intégrer un développement axé sur les transports en commun</a:t>
            </a:r>
          </a:p>
        </p:txBody>
      </p:sp>
      <p:pic>
        <p:nvPicPr>
          <p:cNvPr id="17" name="Picture 16" descr="A traffic jam on a highway&#10;&#10;AI-generated content may be incorrect.">
            <a:extLst>
              <a:ext uri="{FF2B5EF4-FFF2-40B4-BE49-F238E27FC236}">
                <a16:creationId xmlns:a16="http://schemas.microsoft.com/office/drawing/2014/main" id="{0D9D6856-B987-EA77-D9CF-4F674FAA6A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7686" y="3881478"/>
            <a:ext cx="4063894" cy="2327256"/>
          </a:xfrm>
          <a:prstGeom prst="rect">
            <a:avLst/>
          </a:prstGeom>
        </p:spPr>
      </p:pic>
      <p:sp>
        <p:nvSpPr>
          <p:cNvPr id="10" name="Slide Number Placeholder 9">
            <a:extLst>
              <a:ext uri="{FF2B5EF4-FFF2-40B4-BE49-F238E27FC236}">
                <a16:creationId xmlns:a16="http://schemas.microsoft.com/office/drawing/2014/main" id="{F09AC052-3F97-26D6-EF7D-88AB758FFF84}"/>
              </a:ext>
            </a:extLst>
          </p:cNvPr>
          <p:cNvSpPr>
            <a:spLocks noGrp="1"/>
          </p:cNvSpPr>
          <p:nvPr>
            <p:ph type="sldNum" sz="quarter" idx="7"/>
          </p:nvPr>
        </p:nvSpPr>
        <p:spPr/>
        <p:txBody>
          <a:bodyPr/>
          <a:lstStyle/>
          <a:p>
            <a:pPr marL="103685">
              <a:lnSpc>
                <a:spcPts val="1633"/>
              </a:lnSpc>
            </a:pPr>
            <a:fld id="{4C153F5B-7374-41CD-B22F-FACE21F48764}" type="slidenum">
              <a:rPr lang="en-AT" spc="-64" smtClean="0"/>
              <a:t>24</a:t>
            </a:fld>
            <a:endParaRPr lang="en-AT" spc="-64" dirty="0"/>
          </a:p>
        </p:txBody>
      </p:sp>
      <p:sp>
        <p:nvSpPr>
          <p:cNvPr id="14" name="object 6">
            <a:extLst>
              <a:ext uri="{FF2B5EF4-FFF2-40B4-BE49-F238E27FC236}">
                <a16:creationId xmlns:a16="http://schemas.microsoft.com/office/drawing/2014/main" id="{D7FA6449-3624-DC10-6C01-276D264E648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Aperçu des systèmes de transport et de la recherche</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07CCB535-BE3C-08F1-4313-1D73F5C22D25}"/>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Pourquoi la recherche sur les transports est-elle importante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81AA7FA-FAE9-8EA0-5AC8-010A6D98308F}"/>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Tree>
    <p:extLst>
      <p:ext uri="{BB962C8B-B14F-4D97-AF65-F5344CB8AC3E}">
        <p14:creationId xmlns:p14="http://schemas.microsoft.com/office/powerpoint/2010/main" val="2059987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D0C2-F99E-8531-4518-2F85CB0E6DF9}"/>
            </a:ext>
          </a:extLst>
        </p:cNvPr>
        <p:cNvGrpSpPr/>
        <p:nvPr/>
      </p:nvGrpSpPr>
      <p:grpSpPr>
        <a:xfrm>
          <a:off x="0" y="0"/>
          <a:ext cx="0" cy="0"/>
          <a:chOff x="0" y="0"/>
          <a:chExt cx="0" cy="0"/>
        </a:xfrm>
      </p:grpSpPr>
      <p:pic>
        <p:nvPicPr>
          <p:cNvPr id="10" name="Picture 9" descr="A white car with a light on top&#10;&#10;AI-generated content may be incorrect.">
            <a:extLst>
              <a:ext uri="{FF2B5EF4-FFF2-40B4-BE49-F238E27FC236}">
                <a16:creationId xmlns:a16="http://schemas.microsoft.com/office/drawing/2014/main" id="{2EA36843-3AFF-110C-92D5-363E9682E2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49" y="2786997"/>
            <a:ext cx="4700365" cy="3133576"/>
          </a:xfrm>
          <a:prstGeom prst="rect">
            <a:avLst/>
          </a:prstGeom>
        </p:spPr>
      </p:pic>
      <p:sp>
        <p:nvSpPr>
          <p:cNvPr id="2" name="object 2">
            <a:extLst>
              <a:ext uri="{FF2B5EF4-FFF2-40B4-BE49-F238E27FC236}">
                <a16:creationId xmlns:a16="http://schemas.microsoft.com/office/drawing/2014/main" id="{4D34CCC0-6DE9-CF4B-930D-232670256FC0}"/>
              </a:ext>
            </a:extLst>
          </p:cNvPr>
          <p:cNvSpPr txBox="1">
            <a:spLocks noGrp="1"/>
          </p:cNvSpPr>
          <p:nvPr>
            <p:ph type="title"/>
          </p:nvPr>
        </p:nvSpPr>
        <p:spPr>
          <a:xfrm>
            <a:off x="726280" y="422573"/>
            <a:ext cx="794781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1F613ED9-A7A1-5DDE-86CB-0BBCFC564B48}"/>
              </a:ext>
            </a:extLst>
          </p:cNvPr>
          <p:cNvSpPr txBox="1"/>
          <p:nvPr/>
        </p:nvSpPr>
        <p:spPr>
          <a:xfrm>
            <a:off x="726282" y="134410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Ø"/>
            </a:pPr>
            <a:r>
              <a:rPr lang="en-US" sz="1800" b="1" dirty="0">
                <a:latin typeface="Aptos" panose="020B0004020202020204" pitchFamily="34" charset="0"/>
              </a:rPr>
              <a:t>Contribue aux progrès technologiques (véhicules autonomes, véhicules électriques)</a:t>
            </a:r>
          </a:p>
        </p:txBody>
      </p:sp>
      <p:sp>
        <p:nvSpPr>
          <p:cNvPr id="5" name="object 3">
            <a:extLst>
              <a:ext uri="{FF2B5EF4-FFF2-40B4-BE49-F238E27FC236}">
                <a16:creationId xmlns:a16="http://schemas.microsoft.com/office/drawing/2014/main" id="{E659A540-93B9-8A07-4061-107DCDB44383}"/>
              </a:ext>
            </a:extLst>
          </p:cNvPr>
          <p:cNvSpPr txBox="1"/>
          <p:nvPr/>
        </p:nvSpPr>
        <p:spPr>
          <a:xfrm>
            <a:off x="1044710" y="1853199"/>
            <a:ext cx="6017572" cy="2247869"/>
          </a:xfrm>
          <a:prstGeom prst="rect">
            <a:avLst/>
          </a:prstGeom>
        </p:spPr>
        <p:txBody>
          <a:bodyPr vert="horz" wrap="square" lIns="0" tIns="16329" rIns="0" bIns="0" rtlCol="0">
            <a:spAutoFit/>
          </a:bodyPr>
          <a:lstStyle/>
          <a:p>
            <a:pPr marL="285750" indent="-285750">
              <a:lnSpc>
                <a:spcPct val="150000"/>
              </a:lnSpc>
              <a:spcBef>
                <a:spcPts val="0"/>
              </a:spcBef>
              <a:buFont typeface="Wingdings" panose="05000000000000000000" pitchFamily="2" charset="2"/>
              <a:buChar char="q"/>
            </a:pPr>
            <a:r>
              <a:rPr lang="en-US" sz="1800" b="1" dirty="0">
                <a:latin typeface="Aptos" panose="020B0004020202020204" pitchFamily="34" charset="0"/>
              </a:rPr>
              <a:t>Électrification et transports durables :</a:t>
            </a:r>
          </a:p>
          <a:p>
            <a:pPr marL="285750" lvl="1" indent="-285750">
              <a:lnSpc>
                <a:spcPct val="100000"/>
              </a:lnSpc>
              <a:spcBef>
                <a:spcPts val="600"/>
              </a:spcBef>
              <a:buFont typeface="Courier New" panose="02070309020205020404" pitchFamily="49" charset="0"/>
              <a:buChar char="o"/>
            </a:pPr>
            <a:r>
              <a:rPr lang="en-US" sz="1800" dirty="0">
                <a:latin typeface="Aptos" panose="020B0004020202020204" pitchFamily="34" charset="0"/>
              </a:rPr>
              <a:t>La recherche sur les véhicules électriques contribue à optimiser l'efficacité des batteries, les infrastructures de recharge et l'intégration au réseau électrique.</a:t>
            </a:r>
          </a:p>
          <a:p>
            <a:pPr marL="285750" lvl="1" indent="-285750">
              <a:lnSpc>
                <a:spcPct val="100000"/>
              </a:lnSpc>
              <a:spcBef>
                <a:spcPts val="600"/>
              </a:spcBef>
              <a:buFont typeface="Courier New" panose="02070309020205020404" pitchFamily="49" charset="0"/>
              <a:buChar char="o"/>
            </a:pPr>
            <a:r>
              <a:rPr lang="en-US" sz="1800" dirty="0">
                <a:latin typeface="Aptos" panose="020B0004020202020204" pitchFamily="34" charset="0"/>
              </a:rPr>
              <a:t>Exemple : les gouvernements encouragent l'adoption des véhicules électriques en se basant sur l'analyse du cycle de vie des émissions.</a:t>
            </a:r>
          </a:p>
        </p:txBody>
      </p:sp>
      <p:sp>
        <p:nvSpPr>
          <p:cNvPr id="12" name="object 3">
            <a:extLst>
              <a:ext uri="{FF2B5EF4-FFF2-40B4-BE49-F238E27FC236}">
                <a16:creationId xmlns:a16="http://schemas.microsoft.com/office/drawing/2014/main" id="{EE82BF3A-7026-E06E-D246-A91FEEE28645}"/>
              </a:ext>
            </a:extLst>
          </p:cNvPr>
          <p:cNvSpPr txBox="1"/>
          <p:nvPr/>
        </p:nvSpPr>
        <p:spPr>
          <a:xfrm>
            <a:off x="1044709" y="3824924"/>
            <a:ext cx="6017572" cy="2109369"/>
          </a:xfrm>
          <a:prstGeom prst="rect">
            <a:avLst/>
          </a:prstGeom>
        </p:spPr>
        <p:txBody>
          <a:bodyPr vert="horz" wrap="square" lIns="0" tIns="16329" rIns="0" bIns="0" rtlCol="0">
            <a:spAutoFit/>
          </a:bodyPr>
          <a:lstStyle/>
          <a:p>
            <a:pPr marL="285750" indent="-285750">
              <a:lnSpc>
                <a:spcPct val="200000"/>
              </a:lnSpc>
              <a:spcBef>
                <a:spcPts val="0"/>
              </a:spcBef>
              <a:buFont typeface="Wingdings" panose="05000000000000000000" pitchFamily="2" charset="2"/>
              <a:buChar char="q"/>
            </a:pPr>
            <a:r>
              <a:rPr lang="en-US" sz="1800" b="1" dirty="0">
                <a:latin typeface="Aptos" panose="020B0004020202020204" pitchFamily="34" charset="0"/>
              </a:rPr>
              <a:t>Automatisation et IA dans les transports :</a:t>
            </a:r>
          </a:p>
          <a:p>
            <a:pPr marL="285750" lvl="1" indent="-285750">
              <a:lnSpc>
                <a:spcPct val="100000"/>
              </a:lnSpc>
              <a:spcBef>
                <a:spcPts val="600"/>
              </a:spcBef>
              <a:buFont typeface="Courier New" panose="02070309020205020404" pitchFamily="49" charset="0"/>
              <a:buChar char="o"/>
            </a:pPr>
            <a:r>
              <a:rPr lang="en-US" sz="1800" dirty="0">
                <a:latin typeface="Aptos" panose="020B0004020202020204" pitchFamily="34" charset="0"/>
              </a:rPr>
              <a:t>La recherche sur les véhicules autonomes (VA) se concentre sur les réglementations en matière de sécurité, l'intégration des capteurs et les cadres juridiques.</a:t>
            </a:r>
          </a:p>
          <a:p>
            <a:pPr marL="285750" lvl="1" indent="-285750">
              <a:lnSpc>
                <a:spcPct val="100000"/>
              </a:lnSpc>
              <a:spcBef>
                <a:spcPts val="600"/>
              </a:spcBef>
              <a:buFont typeface="Courier New" panose="02070309020205020404" pitchFamily="49" charset="0"/>
              <a:buChar char="o"/>
            </a:pPr>
            <a:r>
              <a:rPr lang="en-US" sz="1800" dirty="0">
                <a:latin typeface="Aptos" panose="020B0004020202020204" pitchFamily="34" charset="0"/>
              </a:rPr>
              <a:t>Exemple : projets pilotes pour les voitures autonomes dans des zones urbaines contrôlées comme Singapour.</a:t>
            </a:r>
          </a:p>
        </p:txBody>
      </p:sp>
      <p:sp>
        <p:nvSpPr>
          <p:cNvPr id="7" name="Slide Number Placeholder 6">
            <a:extLst>
              <a:ext uri="{FF2B5EF4-FFF2-40B4-BE49-F238E27FC236}">
                <a16:creationId xmlns:a16="http://schemas.microsoft.com/office/drawing/2014/main" id="{864AA391-FDCB-CB9E-1C31-DEFC26AF6BF3}"/>
              </a:ext>
            </a:extLst>
          </p:cNvPr>
          <p:cNvSpPr>
            <a:spLocks noGrp="1"/>
          </p:cNvSpPr>
          <p:nvPr>
            <p:ph type="sldNum" sz="quarter" idx="7"/>
          </p:nvPr>
        </p:nvSpPr>
        <p:spPr/>
        <p:txBody>
          <a:bodyPr/>
          <a:lstStyle/>
          <a:p>
            <a:pPr marL="103685">
              <a:lnSpc>
                <a:spcPts val="1633"/>
              </a:lnSpc>
            </a:pPr>
            <a:fld id="{4C153F5B-7374-41CD-B22F-FACE21F48764}" type="slidenum">
              <a:rPr lang="en-AT" spc="-64" smtClean="0"/>
              <a:t>25</a:t>
            </a:fld>
            <a:endParaRPr lang="en-AT" spc="-64" dirty="0"/>
          </a:p>
        </p:txBody>
      </p:sp>
      <p:sp>
        <p:nvSpPr>
          <p:cNvPr id="13" name="object 3">
            <a:extLst>
              <a:ext uri="{FF2B5EF4-FFF2-40B4-BE49-F238E27FC236}">
                <a16:creationId xmlns:a16="http://schemas.microsoft.com/office/drawing/2014/main" id="{45CCF9EB-0A9E-7DAA-A74E-35C73F2DA6A2}"/>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Pourquoi la recherche sur les transports est-elle importante ? Suite.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5A13E74B-9CF7-A843-DA4C-83AFAE7CB36E}"/>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3AE8348B-4BE9-01A2-250A-19469BCDDF52}"/>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337912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9AF5C-33EC-0A62-E5A7-951B7840D9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648B09-427F-EA80-7682-0FFCAADC43F2}"/>
              </a:ext>
            </a:extLst>
          </p:cNvPr>
          <p:cNvSpPr txBox="1">
            <a:spLocks noGrp="1"/>
          </p:cNvSpPr>
          <p:nvPr>
            <p:ph type="title"/>
          </p:nvPr>
        </p:nvSpPr>
        <p:spPr>
          <a:xfrm>
            <a:off x="726281" y="422573"/>
            <a:ext cx="818911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08C5087B-AC3E-F957-0BBD-546039A536E8}"/>
              </a:ext>
            </a:extLst>
          </p:cNvPr>
          <p:cNvSpPr txBox="1"/>
          <p:nvPr/>
        </p:nvSpPr>
        <p:spPr>
          <a:xfrm>
            <a:off x="726282" y="125716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Gestion du trafic et réduction des embouteillages</a:t>
            </a:r>
          </a:p>
        </p:txBody>
      </p:sp>
      <p:sp>
        <p:nvSpPr>
          <p:cNvPr id="5" name="object 3">
            <a:extLst>
              <a:ext uri="{FF2B5EF4-FFF2-40B4-BE49-F238E27FC236}">
                <a16:creationId xmlns:a16="http://schemas.microsoft.com/office/drawing/2014/main" id="{84EBF14D-7605-6B5C-9712-5E1F1525E2DE}"/>
              </a:ext>
            </a:extLst>
          </p:cNvPr>
          <p:cNvSpPr txBox="1"/>
          <p:nvPr/>
        </p:nvSpPr>
        <p:spPr>
          <a:xfrm>
            <a:off x="927984" y="1668824"/>
            <a:ext cx="9869725" cy="1744718"/>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1800" dirty="0">
                <a:latin typeface="Aptos" panose="020B0004020202020204" pitchFamily="34" charset="0"/>
              </a:rPr>
              <a:t>Explore les causes de la congestion et les stratégies de gestion.</a:t>
            </a:r>
          </a:p>
          <a:p>
            <a:pPr marL="342900" indent="-342900">
              <a:spcBef>
                <a:spcPts val="600"/>
              </a:spcBef>
              <a:buFont typeface="Arial" panose="020B0604020202020204" pitchFamily="34" charset="0"/>
              <a:buChar char="•"/>
            </a:pPr>
            <a:r>
              <a:rPr lang="en-US" sz="1800" dirty="0">
                <a:latin typeface="Aptos" panose="020B0004020202020204" pitchFamily="34" charset="0"/>
              </a:rPr>
              <a:t>Compare la manière dont les ingénieurs du trafic et les économistes définissent la congestion.</a:t>
            </a:r>
          </a:p>
          <a:p>
            <a:pPr marL="342900" indent="-342900">
              <a:spcBef>
                <a:spcPts val="600"/>
              </a:spcBef>
              <a:buFont typeface="Arial" panose="020B0604020202020204" pitchFamily="34" charset="0"/>
              <a:buChar char="•"/>
            </a:pPr>
            <a:r>
              <a:rPr lang="en-US" sz="1800" dirty="0">
                <a:latin typeface="Aptos" panose="020B0004020202020204" pitchFamily="34" charset="0"/>
              </a:rPr>
              <a:t>Aborde </a:t>
            </a:r>
            <a:r>
              <a:rPr lang="en-US" sz="1800" b="1" dirty="0">
                <a:latin typeface="Aptos" panose="020B0004020202020204" pitchFamily="34" charset="0"/>
              </a:rPr>
              <a:t>la congestion récurrente par opposition à la congestion liée à des incidents </a:t>
            </a:r>
            <a:r>
              <a:rPr lang="en-US" sz="1800" dirty="0">
                <a:latin typeface="Aptos" panose="020B0004020202020204" pitchFamily="34" charset="0"/>
              </a:rPr>
              <a:t>et la tarification routière comme solution.</a:t>
            </a:r>
          </a:p>
          <a:p>
            <a:pPr marL="342900" indent="-342900">
              <a:spcBef>
                <a:spcPts val="600"/>
              </a:spcBef>
              <a:buFont typeface="Arial" panose="020B0604020202020204" pitchFamily="34" charset="0"/>
              <a:buChar char="•"/>
            </a:pPr>
            <a:r>
              <a:rPr lang="en-US" sz="1800" dirty="0">
                <a:latin typeface="Aptos" panose="020B0004020202020204" pitchFamily="34" charset="0"/>
              </a:rPr>
              <a:t>Met l'accent sur </a:t>
            </a:r>
            <a:r>
              <a:rPr lang="en-US" sz="1800" b="1" dirty="0">
                <a:latin typeface="Aptos" panose="020B0004020202020204" pitchFamily="34" charset="0"/>
              </a:rPr>
              <a:t>l'atténuation plutôt que sur l'élimination</a:t>
            </a:r>
            <a:r>
              <a:rPr lang="en-US" sz="1800" dirty="0">
                <a:latin typeface="Aptos" panose="020B0004020202020204" pitchFamily="34" charset="0"/>
              </a:rPr>
              <a:t>, en se concentrant sur la réduction des impacts négatifs tels que la pollution.</a:t>
            </a:r>
          </a:p>
        </p:txBody>
      </p:sp>
      <p:sp>
        <p:nvSpPr>
          <p:cNvPr id="4" name="object 3">
            <a:extLst>
              <a:ext uri="{FF2B5EF4-FFF2-40B4-BE49-F238E27FC236}">
                <a16:creationId xmlns:a16="http://schemas.microsoft.com/office/drawing/2014/main" id="{814288E7-938F-B483-B22A-72F5BC9D8F0A}"/>
              </a:ext>
            </a:extLst>
          </p:cNvPr>
          <p:cNvSpPr txBox="1"/>
          <p:nvPr/>
        </p:nvSpPr>
        <p:spPr>
          <a:xfrm>
            <a:off x="726281" y="3697251"/>
            <a:ext cx="632627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Efficacité des transports publics</a:t>
            </a:r>
          </a:p>
        </p:txBody>
      </p:sp>
      <p:sp>
        <p:nvSpPr>
          <p:cNvPr id="11" name="object 3">
            <a:extLst>
              <a:ext uri="{FF2B5EF4-FFF2-40B4-BE49-F238E27FC236}">
                <a16:creationId xmlns:a16="http://schemas.microsoft.com/office/drawing/2014/main" id="{11C27216-AB1D-BB01-4010-0EB1DD7BBB6C}"/>
              </a:ext>
            </a:extLst>
          </p:cNvPr>
          <p:cNvSpPr txBox="1"/>
          <p:nvPr/>
        </p:nvSpPr>
        <p:spPr>
          <a:xfrm>
            <a:off x="927984" y="4335321"/>
            <a:ext cx="6474765" cy="1667774"/>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1800" dirty="0">
                <a:latin typeface="Aptos" panose="020B0004020202020204" pitchFamily="34" charset="0"/>
              </a:rPr>
              <a:t>Souligne le rôle des transports publics dans </a:t>
            </a:r>
            <a:r>
              <a:rPr lang="en-US" sz="1800" b="1" dirty="0">
                <a:latin typeface="Aptos" panose="020B0004020202020204" pitchFamily="34" charset="0"/>
              </a:rPr>
              <a:t>la réduction des externalités liées à l'automobile</a:t>
            </a:r>
            <a:r>
              <a:rPr lang="en-US" sz="1800" dirty="0">
                <a:latin typeface="Aptos" panose="020B0004020202020204" pitchFamily="34" charset="0"/>
              </a:rPr>
              <a:t>.</a:t>
            </a:r>
          </a:p>
          <a:p>
            <a:pPr marL="342900" indent="-342900">
              <a:spcBef>
                <a:spcPts val="600"/>
              </a:spcBef>
              <a:buFont typeface="Arial" panose="020B0604020202020204" pitchFamily="34" charset="0"/>
              <a:buChar char="•"/>
            </a:pPr>
            <a:r>
              <a:rPr lang="en-US" sz="1800" dirty="0">
                <a:latin typeface="Aptos" panose="020B0004020202020204" pitchFamily="34" charset="0"/>
              </a:rPr>
              <a:t>Examine différents </a:t>
            </a:r>
            <a:r>
              <a:rPr lang="en-US" sz="1800" b="1" dirty="0">
                <a:latin typeface="Aptos" panose="020B0004020202020204" pitchFamily="34" charset="0"/>
              </a:rPr>
              <a:t>modes de transport (bus, train, BRT, etc.) </a:t>
            </a:r>
            <a:r>
              <a:rPr lang="en-US" sz="1800" dirty="0">
                <a:latin typeface="Aptos" panose="020B0004020202020204" pitchFamily="34" charset="0"/>
              </a:rPr>
              <a:t>et leurs scénarios d'utilisation optimale.</a:t>
            </a:r>
          </a:p>
          <a:p>
            <a:pPr marL="342900" indent="-342900">
              <a:spcBef>
                <a:spcPts val="600"/>
              </a:spcBef>
              <a:buFont typeface="Arial" panose="020B0604020202020204" pitchFamily="34" charset="0"/>
              <a:buChar char="•"/>
            </a:pPr>
            <a:r>
              <a:rPr lang="en-US" sz="1800" dirty="0">
                <a:latin typeface="Aptos" panose="020B0004020202020204" pitchFamily="34" charset="0"/>
              </a:rPr>
              <a:t>Aborde </a:t>
            </a:r>
            <a:r>
              <a:rPr lang="en-US" sz="1800" b="1" dirty="0">
                <a:latin typeface="Aptos" panose="020B0004020202020204" pitchFamily="34" charset="0"/>
              </a:rPr>
              <a:t>l'efficacité, les structures de coûts et la prestation de services </a:t>
            </a:r>
            <a:r>
              <a:rPr lang="en-US" sz="1800" dirty="0">
                <a:latin typeface="Aptos" panose="020B0004020202020204" pitchFamily="34" charset="0"/>
              </a:rPr>
              <a:t>pour les zones urbaines.</a:t>
            </a:r>
          </a:p>
        </p:txBody>
      </p:sp>
      <p:pic>
        <p:nvPicPr>
          <p:cNvPr id="10" name="Picture 9" descr="A train on the street&#10;&#10;AI-generated content may be incorrect.">
            <a:extLst>
              <a:ext uri="{FF2B5EF4-FFF2-40B4-BE49-F238E27FC236}">
                <a16:creationId xmlns:a16="http://schemas.microsoft.com/office/drawing/2014/main" id="{634C4646-18EF-45F1-2476-1FB9EE5AB6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3877" y="3413542"/>
            <a:ext cx="4324797" cy="2883937"/>
          </a:xfrm>
          <a:prstGeom prst="rect">
            <a:avLst/>
          </a:prstGeom>
        </p:spPr>
      </p:pic>
      <p:sp>
        <p:nvSpPr>
          <p:cNvPr id="9" name="Slide Number Placeholder 8">
            <a:extLst>
              <a:ext uri="{FF2B5EF4-FFF2-40B4-BE49-F238E27FC236}">
                <a16:creationId xmlns:a16="http://schemas.microsoft.com/office/drawing/2014/main" id="{F4A5F03F-2DE1-891B-4308-63B1B8F2D0A5}"/>
              </a:ext>
            </a:extLst>
          </p:cNvPr>
          <p:cNvSpPr>
            <a:spLocks noGrp="1"/>
          </p:cNvSpPr>
          <p:nvPr>
            <p:ph type="sldNum" sz="quarter" idx="7"/>
          </p:nvPr>
        </p:nvSpPr>
        <p:spPr/>
        <p:txBody>
          <a:bodyPr/>
          <a:lstStyle/>
          <a:p>
            <a:pPr marL="103685">
              <a:lnSpc>
                <a:spcPts val="1633"/>
              </a:lnSpc>
            </a:pPr>
            <a:fld id="{4C153F5B-7374-41CD-B22F-FACE21F48764}" type="slidenum">
              <a:rPr lang="en-AT" spc="-64" smtClean="0"/>
              <a:t>26</a:t>
            </a:fld>
            <a:endParaRPr lang="en-AT" spc="-64" dirty="0"/>
          </a:p>
        </p:txBody>
      </p:sp>
      <p:sp>
        <p:nvSpPr>
          <p:cNvPr id="14" name="object 3">
            <a:extLst>
              <a:ext uri="{FF2B5EF4-FFF2-40B4-BE49-F238E27FC236}">
                <a16:creationId xmlns:a16="http://schemas.microsoft.com/office/drawing/2014/main" id="{7107E1CC-0CE3-1B60-8FF8-52754B5C6ADF}"/>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Domaines clés de la recherche sur les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D8F953B-2112-DB32-0626-3A9C6EF3EA9E}"/>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0A1C3935-19F6-AB53-FAF3-7087DC010B10}"/>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313194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98E78-0BAC-DA47-E595-D6043EB44B4A}"/>
            </a:ext>
          </a:extLst>
        </p:cNvPr>
        <p:cNvGrpSpPr/>
        <p:nvPr/>
      </p:nvGrpSpPr>
      <p:grpSpPr>
        <a:xfrm>
          <a:off x="0" y="0"/>
          <a:ext cx="0" cy="0"/>
          <a:chOff x="0" y="0"/>
          <a:chExt cx="0" cy="0"/>
        </a:xfrm>
      </p:grpSpPr>
      <p:pic>
        <p:nvPicPr>
          <p:cNvPr id="9" name="Picture 8" descr="A group of people riding bicycles and cars&#10;&#10;AI-generated content may be incorrect.">
            <a:extLst>
              <a:ext uri="{FF2B5EF4-FFF2-40B4-BE49-F238E27FC236}">
                <a16:creationId xmlns:a16="http://schemas.microsoft.com/office/drawing/2014/main" id="{6321A834-ACA4-136A-91C5-D037B8A0DD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9586" y="3173558"/>
            <a:ext cx="5402414" cy="2836267"/>
          </a:xfrm>
          <a:prstGeom prst="rect">
            <a:avLst/>
          </a:prstGeom>
        </p:spPr>
      </p:pic>
      <p:sp>
        <p:nvSpPr>
          <p:cNvPr id="2" name="object 2">
            <a:extLst>
              <a:ext uri="{FF2B5EF4-FFF2-40B4-BE49-F238E27FC236}">
                <a16:creationId xmlns:a16="http://schemas.microsoft.com/office/drawing/2014/main" id="{878DA027-3262-334F-9EBA-AE01A6007185}"/>
              </a:ext>
            </a:extLst>
          </p:cNvPr>
          <p:cNvSpPr txBox="1">
            <a:spLocks noGrp="1"/>
          </p:cNvSpPr>
          <p:nvPr>
            <p:ph type="title"/>
          </p:nvPr>
        </p:nvSpPr>
        <p:spPr>
          <a:xfrm>
            <a:off x="726281" y="422573"/>
            <a:ext cx="80049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1A590A0C-699F-7969-5527-25D66A79F7E3}"/>
              </a:ext>
            </a:extLst>
          </p:cNvPr>
          <p:cNvSpPr txBox="1"/>
          <p:nvPr/>
        </p:nvSpPr>
        <p:spPr>
          <a:xfrm>
            <a:off x="726282" y="126658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Sécurité routière et analyse des accidents</a:t>
            </a:r>
          </a:p>
        </p:txBody>
      </p:sp>
      <p:sp>
        <p:nvSpPr>
          <p:cNvPr id="5" name="object 3">
            <a:extLst>
              <a:ext uri="{FF2B5EF4-FFF2-40B4-BE49-F238E27FC236}">
                <a16:creationId xmlns:a16="http://schemas.microsoft.com/office/drawing/2014/main" id="{3A1095D9-A896-ED44-C111-16E0BFE547A8}"/>
              </a:ext>
            </a:extLst>
          </p:cNvPr>
          <p:cNvSpPr txBox="1"/>
          <p:nvPr/>
        </p:nvSpPr>
        <p:spPr>
          <a:xfrm>
            <a:off x="927984" y="1678253"/>
            <a:ext cx="9869725" cy="1418475"/>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1800" dirty="0">
                <a:latin typeface="Aptos" panose="020B0004020202020204" pitchFamily="34" charset="0"/>
              </a:rPr>
              <a:t>Identifie les causes : </a:t>
            </a:r>
            <a:r>
              <a:rPr lang="en-US" sz="1800" b="1" dirty="0">
                <a:latin typeface="Aptos" panose="020B0004020202020204" pitchFamily="34" charset="0"/>
              </a:rPr>
              <a:t>comportement du conducteur, état du véhicule et environnement routier</a:t>
            </a:r>
            <a:r>
              <a:rPr lang="en-US" sz="1800" dirty="0">
                <a:latin typeface="Aptos" panose="020B0004020202020204" pitchFamily="34" charset="0"/>
              </a:rPr>
              <a:t>.</a:t>
            </a:r>
          </a:p>
          <a:p>
            <a:pPr marL="342900" indent="-342900">
              <a:spcBef>
                <a:spcPts val="600"/>
              </a:spcBef>
              <a:buFont typeface="Arial" panose="020B0604020202020204" pitchFamily="34" charset="0"/>
              <a:buChar char="•"/>
            </a:pPr>
            <a:r>
              <a:rPr lang="en-US" sz="1800" dirty="0">
                <a:latin typeface="Aptos" panose="020B0004020202020204" pitchFamily="34" charset="0"/>
              </a:rPr>
              <a:t>Souligne </a:t>
            </a:r>
            <a:r>
              <a:rPr lang="en-US" sz="1800" b="1" dirty="0">
                <a:latin typeface="Aptos" panose="020B0004020202020204" pitchFamily="34" charset="0"/>
              </a:rPr>
              <a:t>la vitesse comme facteur de risque majeur </a:t>
            </a:r>
            <a:r>
              <a:rPr lang="en-US" sz="1800" dirty="0">
                <a:latin typeface="Aptos" panose="020B0004020202020204" pitchFamily="34" charset="0"/>
              </a:rPr>
              <a:t>dans les accidents.</a:t>
            </a:r>
          </a:p>
          <a:p>
            <a:pPr marL="342900" indent="-342900">
              <a:spcBef>
                <a:spcPts val="600"/>
              </a:spcBef>
              <a:buFont typeface="Arial" panose="020B0604020202020204" pitchFamily="34" charset="0"/>
              <a:buChar char="•"/>
            </a:pPr>
            <a:r>
              <a:rPr lang="en-US" sz="1800" dirty="0">
                <a:latin typeface="Aptos" panose="020B0004020202020204" pitchFamily="34" charset="0"/>
              </a:rPr>
              <a:t>Examine </a:t>
            </a:r>
            <a:r>
              <a:rPr lang="en-US" sz="1800" b="1" dirty="0">
                <a:latin typeface="Aptos" panose="020B0004020202020204" pitchFamily="34" charset="0"/>
              </a:rPr>
              <a:t>les préoccupations en matière de sécurité personnelle </a:t>
            </a:r>
            <a:r>
              <a:rPr lang="en-US" sz="1800" dirty="0">
                <a:latin typeface="Aptos" panose="020B0004020202020204" pitchFamily="34" charset="0"/>
              </a:rPr>
              <a:t>et les mesures politiques visant à améliorer la sécurité.</a:t>
            </a:r>
          </a:p>
        </p:txBody>
      </p:sp>
      <p:sp>
        <p:nvSpPr>
          <p:cNvPr id="4" name="object 3">
            <a:extLst>
              <a:ext uri="{FF2B5EF4-FFF2-40B4-BE49-F238E27FC236}">
                <a16:creationId xmlns:a16="http://schemas.microsoft.com/office/drawing/2014/main" id="{25C63E9E-1FD5-5796-0ABF-55AF00A25B5A}"/>
              </a:ext>
            </a:extLst>
          </p:cNvPr>
          <p:cNvSpPr txBox="1"/>
          <p:nvPr/>
        </p:nvSpPr>
        <p:spPr>
          <a:xfrm>
            <a:off x="726281" y="3395387"/>
            <a:ext cx="5852195"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Solutions de mobilité durable</a:t>
            </a:r>
          </a:p>
        </p:txBody>
      </p:sp>
      <p:sp>
        <p:nvSpPr>
          <p:cNvPr id="11" name="object 3">
            <a:extLst>
              <a:ext uri="{FF2B5EF4-FFF2-40B4-BE49-F238E27FC236}">
                <a16:creationId xmlns:a16="http://schemas.microsoft.com/office/drawing/2014/main" id="{F52ACFA9-DB5D-83A1-1E37-6096C184E834}"/>
              </a:ext>
            </a:extLst>
          </p:cNvPr>
          <p:cNvSpPr txBox="1"/>
          <p:nvPr/>
        </p:nvSpPr>
        <p:spPr>
          <a:xfrm>
            <a:off x="927984" y="3843453"/>
            <a:ext cx="5767189" cy="2166372"/>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1800" dirty="0">
                <a:latin typeface="Aptos" panose="020B0004020202020204" pitchFamily="34" charset="0"/>
              </a:rPr>
              <a:t>Discute </a:t>
            </a:r>
            <a:r>
              <a:rPr lang="en-US" sz="1800" b="1" dirty="0">
                <a:latin typeface="Aptos" panose="020B0004020202020204" pitchFamily="34" charset="0"/>
              </a:rPr>
              <a:t>des carburants et technologies alternatifs </a:t>
            </a:r>
            <a:r>
              <a:rPr lang="en-US" sz="1800" dirty="0">
                <a:latin typeface="Aptos" panose="020B0004020202020204" pitchFamily="34" charset="0"/>
              </a:rPr>
              <a:t>pour réduire la dépendance aux combustibles fossiles.</a:t>
            </a:r>
          </a:p>
          <a:p>
            <a:pPr marL="342900" indent="-342900">
              <a:spcBef>
                <a:spcPts val="600"/>
              </a:spcBef>
              <a:buFont typeface="Arial" panose="020B0604020202020204" pitchFamily="34" charset="0"/>
              <a:buChar char="•"/>
            </a:pPr>
            <a:r>
              <a:rPr lang="en-US" sz="1800" dirty="0">
                <a:latin typeface="Aptos" panose="020B0004020202020204" pitchFamily="34" charset="0"/>
              </a:rPr>
              <a:t>Explore </a:t>
            </a:r>
            <a:r>
              <a:rPr lang="en-US" sz="1800" b="1" dirty="0">
                <a:latin typeface="Aptos" panose="020B0004020202020204" pitchFamily="34" charset="0"/>
              </a:rPr>
              <a:t>des stratégies à faible coût </a:t>
            </a:r>
            <a:r>
              <a:rPr lang="en-US" sz="1800" dirty="0">
                <a:latin typeface="Aptos" panose="020B0004020202020204" pitchFamily="34" charset="0"/>
              </a:rPr>
              <a:t>telles que la gestion des systèmes de transport (TSM) et la gestion de la demande de transport (TDM).</a:t>
            </a:r>
          </a:p>
          <a:p>
            <a:pPr marL="342900" indent="-342900">
              <a:spcBef>
                <a:spcPts val="600"/>
              </a:spcBef>
              <a:buFont typeface="Arial" panose="020B0604020202020204" pitchFamily="34" charset="0"/>
              <a:buChar char="•"/>
            </a:pPr>
            <a:r>
              <a:rPr lang="en-US" sz="1800" dirty="0">
                <a:latin typeface="Aptos" panose="020B0004020202020204" pitchFamily="34" charset="0"/>
              </a:rPr>
              <a:t>Met l'accent sur </a:t>
            </a:r>
            <a:r>
              <a:rPr lang="en-US" sz="1800" b="1" dirty="0">
                <a:latin typeface="Aptos" panose="020B0004020202020204" pitchFamily="34" charset="0"/>
              </a:rPr>
              <a:t>l'intégration de l'aménagement du territoire et des transports </a:t>
            </a:r>
            <a:r>
              <a:rPr lang="en-US" sz="1800" dirty="0">
                <a:latin typeface="Aptos" panose="020B0004020202020204" pitchFamily="34" charset="0"/>
              </a:rPr>
              <a:t>pour une durabilité à long terme.</a:t>
            </a:r>
          </a:p>
        </p:txBody>
      </p:sp>
      <p:sp>
        <p:nvSpPr>
          <p:cNvPr id="10" name="Slide Number Placeholder 9">
            <a:extLst>
              <a:ext uri="{FF2B5EF4-FFF2-40B4-BE49-F238E27FC236}">
                <a16:creationId xmlns:a16="http://schemas.microsoft.com/office/drawing/2014/main" id="{ECFFC076-87EB-2359-8D6B-616AA620E9A6}"/>
              </a:ext>
            </a:extLst>
          </p:cNvPr>
          <p:cNvSpPr>
            <a:spLocks noGrp="1"/>
          </p:cNvSpPr>
          <p:nvPr>
            <p:ph type="sldNum" sz="quarter" idx="7"/>
          </p:nvPr>
        </p:nvSpPr>
        <p:spPr/>
        <p:txBody>
          <a:bodyPr/>
          <a:lstStyle/>
          <a:p>
            <a:pPr marL="103685">
              <a:lnSpc>
                <a:spcPts val="1633"/>
              </a:lnSpc>
            </a:pPr>
            <a:fld id="{4C153F5B-7374-41CD-B22F-FACE21F48764}" type="slidenum">
              <a:rPr lang="en-AT" spc="-64" smtClean="0"/>
              <a:t>27</a:t>
            </a:fld>
            <a:endParaRPr lang="en-AT" spc="-64" dirty="0"/>
          </a:p>
        </p:txBody>
      </p:sp>
      <p:sp>
        <p:nvSpPr>
          <p:cNvPr id="14" name="object 3">
            <a:extLst>
              <a:ext uri="{FF2B5EF4-FFF2-40B4-BE49-F238E27FC236}">
                <a16:creationId xmlns:a16="http://schemas.microsoft.com/office/drawing/2014/main" id="{3CAD2F41-7B0B-DDC8-4C62-4AD7FCAFA4E2}"/>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Domaines clés de la recherche sur les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E92A86F6-79D5-92C2-E76E-C448687A732A}"/>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FBC2758E-3733-87C4-EFD6-B3AB48DF75E1}"/>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281393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FA175-FBF4-52AE-EE54-788EEC4BF20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3975FF-53AD-9F8A-8536-AED26AEDF393}"/>
              </a:ext>
            </a:extLst>
          </p:cNvPr>
          <p:cNvSpPr txBox="1">
            <a:spLocks noGrp="1"/>
          </p:cNvSpPr>
          <p:nvPr>
            <p:ph type="title"/>
          </p:nvPr>
        </p:nvSpPr>
        <p:spPr>
          <a:xfrm>
            <a:off x="726281" y="422573"/>
            <a:ext cx="81446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pic>
        <p:nvPicPr>
          <p:cNvPr id="19" name="Picture 18">
            <a:extLst>
              <a:ext uri="{FF2B5EF4-FFF2-40B4-BE49-F238E27FC236}">
                <a16:creationId xmlns:a16="http://schemas.microsoft.com/office/drawing/2014/main" id="{354A5FC5-6F7F-ED83-486A-74A8BCA4AE0B}"/>
              </a:ext>
            </a:extLst>
          </p:cNvPr>
          <p:cNvPicPr>
            <a:picLocks noChangeAspect="1"/>
          </p:cNvPicPr>
          <p:nvPr/>
        </p:nvPicPr>
        <p:blipFill>
          <a:blip r:embed="rId2"/>
          <a:srcRect l="4229" t="9021" r="4016" b="11956"/>
          <a:stretch/>
        </p:blipFill>
        <p:spPr>
          <a:xfrm>
            <a:off x="35668" y="1584550"/>
            <a:ext cx="12120664" cy="3688899"/>
          </a:xfrm>
          <a:prstGeom prst="rect">
            <a:avLst/>
          </a:prstGeom>
        </p:spPr>
      </p:pic>
      <p:sp>
        <p:nvSpPr>
          <p:cNvPr id="4" name="Slide Number Placeholder 3">
            <a:extLst>
              <a:ext uri="{FF2B5EF4-FFF2-40B4-BE49-F238E27FC236}">
                <a16:creationId xmlns:a16="http://schemas.microsoft.com/office/drawing/2014/main" id="{B11F1741-7F0F-A4A6-886B-FA8E0927A71B}"/>
              </a:ext>
            </a:extLst>
          </p:cNvPr>
          <p:cNvSpPr>
            <a:spLocks noGrp="1"/>
          </p:cNvSpPr>
          <p:nvPr>
            <p:ph type="sldNum" sz="quarter" idx="7"/>
          </p:nvPr>
        </p:nvSpPr>
        <p:spPr/>
        <p:txBody>
          <a:bodyPr/>
          <a:lstStyle/>
          <a:p>
            <a:pPr marL="103685">
              <a:lnSpc>
                <a:spcPts val="1633"/>
              </a:lnSpc>
            </a:pPr>
            <a:fld id="{4C153F5B-7374-41CD-B22F-FACE21F48764}" type="slidenum">
              <a:rPr lang="en-AT" spc="-64" smtClean="0"/>
              <a:t>28</a:t>
            </a:fld>
            <a:endParaRPr lang="en-AT" spc="-64" dirty="0"/>
          </a:p>
        </p:txBody>
      </p:sp>
      <p:sp>
        <p:nvSpPr>
          <p:cNvPr id="9" name="object 3">
            <a:extLst>
              <a:ext uri="{FF2B5EF4-FFF2-40B4-BE49-F238E27FC236}">
                <a16:creationId xmlns:a16="http://schemas.microsoft.com/office/drawing/2014/main" id="{E8A9EC9F-80A1-8402-8BF1-5BAD926FD7B7}"/>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4.3. Comment la recherche sur les transports est-elle menée ?</a:t>
            </a:r>
            <a:endParaRPr lang="en-GB" sz="3200" b="1" dirty="0">
              <a:solidFill>
                <a:schemeClr val="tx1"/>
              </a:solidFill>
              <a:latin typeface="Aptos" panose="020B0004020202020204" pitchFamily="34" charset="0"/>
              <a:cs typeface="Arial"/>
            </a:endParaRPr>
          </a:p>
        </p:txBody>
      </p:sp>
      <p:sp>
        <p:nvSpPr>
          <p:cNvPr id="3" name="object 6">
            <a:extLst>
              <a:ext uri="{FF2B5EF4-FFF2-40B4-BE49-F238E27FC236}">
                <a16:creationId xmlns:a16="http://schemas.microsoft.com/office/drawing/2014/main" id="{5ADBDB9D-31C2-E2B9-7B80-B126E9719608}"/>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05B18B59-C9AD-AC46-6525-995A6914B2D7}"/>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30207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17561-A760-4411-8A34-12671B22FB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9A4A589-763D-74A8-B244-2B61B81BD814}"/>
              </a:ext>
            </a:extLst>
          </p:cNvPr>
          <p:cNvSpPr txBox="1">
            <a:spLocks noGrp="1"/>
          </p:cNvSpPr>
          <p:nvPr>
            <p:ph type="title"/>
          </p:nvPr>
        </p:nvSpPr>
        <p:spPr>
          <a:xfrm>
            <a:off x="726281" y="422573"/>
            <a:ext cx="82716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10DC4865-3880-338D-78CF-37182604FAE2}"/>
              </a:ext>
            </a:extLst>
          </p:cNvPr>
          <p:cNvSpPr txBox="1"/>
          <p:nvPr/>
        </p:nvSpPr>
        <p:spPr>
          <a:xfrm>
            <a:off x="726282" y="127601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1200"/>
              </a:spcBef>
              <a:buFont typeface="Wingdings" panose="05000000000000000000" pitchFamily="2" charset="2"/>
              <a:buChar char="Ø"/>
            </a:pPr>
            <a:r>
              <a:rPr lang="en-US" sz="1800" b="1" dirty="0">
                <a:latin typeface="Aptos" panose="020B0004020202020204" pitchFamily="34" charset="0"/>
              </a:rPr>
              <a:t>Péage urbain à Londres</a:t>
            </a:r>
          </a:p>
        </p:txBody>
      </p:sp>
      <p:sp>
        <p:nvSpPr>
          <p:cNvPr id="5" name="object 3">
            <a:extLst>
              <a:ext uri="{FF2B5EF4-FFF2-40B4-BE49-F238E27FC236}">
                <a16:creationId xmlns:a16="http://schemas.microsoft.com/office/drawing/2014/main" id="{E6332B4C-E2D9-D37F-5DF8-891344EF24EF}"/>
              </a:ext>
            </a:extLst>
          </p:cNvPr>
          <p:cNvSpPr txBox="1"/>
          <p:nvPr/>
        </p:nvSpPr>
        <p:spPr>
          <a:xfrm>
            <a:off x="927984" y="1877682"/>
            <a:ext cx="10523449" cy="1323065"/>
          </a:xfrm>
          <a:prstGeom prst="rect">
            <a:avLst/>
          </a:prstGeom>
        </p:spPr>
        <p:txBody>
          <a:bodyPr vert="horz" wrap="square" lIns="0" tIns="16329" rIns="0" bIns="0" rtlCol="0">
            <a:spAutoFit/>
          </a:bodyPr>
          <a:lstStyle/>
          <a:p>
            <a:pPr marL="342900" indent="-342900">
              <a:spcBef>
                <a:spcPts val="1200"/>
              </a:spcBef>
              <a:buFont typeface="Arial" panose="020B0604020202020204" pitchFamily="34" charset="0"/>
              <a:buChar char="•"/>
            </a:pPr>
            <a:r>
              <a:rPr lang="en-US" sz="1800" b="1" dirty="0">
                <a:latin typeface="Aptos" panose="020B0004020202020204" pitchFamily="34" charset="0"/>
              </a:rPr>
              <a:t>Système basé sur la zone </a:t>
            </a:r>
            <a:r>
              <a:rPr lang="en-US" sz="1800" dirty="0">
                <a:latin typeface="Aptos" panose="020B0004020202020204" pitchFamily="34" charset="0"/>
              </a:rPr>
              <a:t>mis en place en</a:t>
            </a:r>
            <a:r>
              <a:rPr lang="en-US" sz="1800" b="1" dirty="0">
                <a:latin typeface="Aptos" panose="020B0004020202020204" pitchFamily="34" charset="0"/>
              </a:rPr>
              <a:t> 2003 </a:t>
            </a:r>
            <a:r>
              <a:rPr lang="en-US" sz="1800" dirty="0">
                <a:latin typeface="Aptos" panose="020B0004020202020204" pitchFamily="34" charset="0"/>
              </a:rPr>
              <a:t>pour réduire le trafic dans le centre de Londres.</a:t>
            </a:r>
          </a:p>
          <a:p>
            <a:pPr marL="342900" indent="-342900">
              <a:spcBef>
                <a:spcPts val="1200"/>
              </a:spcBef>
              <a:buFont typeface="Arial" panose="020B0604020202020204" pitchFamily="34" charset="0"/>
              <a:buChar char="•"/>
            </a:pPr>
            <a:r>
              <a:rPr lang="en-US" sz="1800" dirty="0">
                <a:latin typeface="Aptos" panose="020B0004020202020204" pitchFamily="34" charset="0"/>
              </a:rPr>
              <a:t>A permis de </a:t>
            </a:r>
            <a:r>
              <a:rPr lang="en-US" sz="1800" b="1" dirty="0">
                <a:latin typeface="Aptos" panose="020B0004020202020204" pitchFamily="34" charset="0"/>
              </a:rPr>
              <a:t>réduire le trafic, d'augmenter la vitesse de circulation </a:t>
            </a:r>
            <a:r>
              <a:rPr lang="en-US" sz="1800" dirty="0">
                <a:latin typeface="Aptos" panose="020B0004020202020204" pitchFamily="34" charset="0"/>
              </a:rPr>
              <a:t>et d'améliorer la qualité de l'air.</a:t>
            </a:r>
          </a:p>
          <a:p>
            <a:pPr marL="342900" indent="-342900">
              <a:spcBef>
                <a:spcPts val="1200"/>
              </a:spcBef>
              <a:buFont typeface="Arial" panose="020B0604020202020204" pitchFamily="34" charset="0"/>
              <a:buChar char="•"/>
            </a:pPr>
            <a:r>
              <a:rPr lang="en-US" sz="1800" b="1" dirty="0">
                <a:latin typeface="Aptos" panose="020B0004020202020204" pitchFamily="34" charset="0"/>
              </a:rPr>
              <a:t>Accompagné d'une augmentation importante des services de bus</a:t>
            </a:r>
            <a:r>
              <a:rPr lang="en-US" sz="1800" dirty="0">
                <a:latin typeface="Aptos" panose="020B0004020202020204" pitchFamily="34" charset="0"/>
              </a:rPr>
              <a:t>, garantissant des alternatives viables.</a:t>
            </a:r>
          </a:p>
        </p:txBody>
      </p:sp>
      <p:sp>
        <p:nvSpPr>
          <p:cNvPr id="4" name="object 3">
            <a:extLst>
              <a:ext uri="{FF2B5EF4-FFF2-40B4-BE49-F238E27FC236}">
                <a16:creationId xmlns:a16="http://schemas.microsoft.com/office/drawing/2014/main" id="{F64E63F8-244F-87B6-8C3A-E94CB64611E6}"/>
              </a:ext>
            </a:extLst>
          </p:cNvPr>
          <p:cNvSpPr txBox="1"/>
          <p:nvPr/>
        </p:nvSpPr>
        <p:spPr>
          <a:xfrm>
            <a:off x="726281" y="3187999"/>
            <a:ext cx="6472187"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1200"/>
              </a:spcBef>
              <a:buFont typeface="Wingdings" panose="05000000000000000000" pitchFamily="2" charset="2"/>
              <a:buChar char="Ø"/>
            </a:pPr>
            <a:r>
              <a:rPr lang="en-US" sz="1800" b="1" dirty="0">
                <a:latin typeface="Aptos" panose="020B0004020202020204" pitchFamily="34" charset="0"/>
              </a:rPr>
              <a:t>Système ERP (Electronic Road Pricing) de Singapour</a:t>
            </a:r>
          </a:p>
        </p:txBody>
      </p:sp>
      <p:sp>
        <p:nvSpPr>
          <p:cNvPr id="11" name="object 3">
            <a:extLst>
              <a:ext uri="{FF2B5EF4-FFF2-40B4-BE49-F238E27FC236}">
                <a16:creationId xmlns:a16="http://schemas.microsoft.com/office/drawing/2014/main" id="{08C7739B-C1A5-7266-BD8E-D07291D3307B}"/>
              </a:ext>
            </a:extLst>
          </p:cNvPr>
          <p:cNvSpPr txBox="1"/>
          <p:nvPr/>
        </p:nvSpPr>
        <p:spPr>
          <a:xfrm>
            <a:off x="927984" y="3656385"/>
            <a:ext cx="6472187" cy="2474149"/>
          </a:xfrm>
          <a:prstGeom prst="rect">
            <a:avLst/>
          </a:prstGeom>
        </p:spPr>
        <p:txBody>
          <a:bodyPr vert="horz" wrap="square" lIns="0" tIns="16329" rIns="0" bIns="0" rtlCol="0">
            <a:spAutoFit/>
          </a:bodyPr>
          <a:lstStyle/>
          <a:p>
            <a:pPr marL="342900" indent="-342900">
              <a:spcBef>
                <a:spcPts val="1200"/>
              </a:spcBef>
              <a:buFont typeface="Arial" panose="020B0604020202020204" pitchFamily="34" charset="0"/>
              <a:buChar char="•"/>
            </a:pPr>
            <a:r>
              <a:rPr lang="en-US" sz="1800" dirty="0">
                <a:latin typeface="Aptos" panose="020B0004020202020204" pitchFamily="34" charset="0"/>
              </a:rPr>
              <a:t>Utilise </a:t>
            </a:r>
            <a:r>
              <a:rPr lang="en-US" sz="1800" b="1" dirty="0">
                <a:latin typeface="Aptos" panose="020B0004020202020204" pitchFamily="34" charset="0"/>
              </a:rPr>
              <a:t>à la fois une tarification par zone et par liaison </a:t>
            </a:r>
            <a:r>
              <a:rPr lang="en-US" sz="1800" dirty="0">
                <a:latin typeface="Aptos" panose="020B0004020202020204" pitchFamily="34" charset="0"/>
              </a:rPr>
              <a:t>pour la gestion de la congestion.</a:t>
            </a:r>
          </a:p>
          <a:p>
            <a:pPr marL="342900" indent="-342900">
              <a:spcBef>
                <a:spcPts val="1200"/>
              </a:spcBef>
              <a:buFont typeface="Arial" panose="020B0604020202020204" pitchFamily="34" charset="0"/>
              <a:buChar char="•"/>
            </a:pPr>
            <a:r>
              <a:rPr lang="en-US" sz="1800" dirty="0">
                <a:latin typeface="Aptos" panose="020B0004020202020204" pitchFamily="34" charset="0"/>
              </a:rPr>
              <a:t>Les tarifs </a:t>
            </a:r>
            <a:r>
              <a:rPr lang="en-US" sz="1800" b="1" dirty="0">
                <a:latin typeface="Aptos" panose="020B0004020202020204" pitchFamily="34" charset="0"/>
              </a:rPr>
              <a:t>varient en fonction de l'heure de la journée </a:t>
            </a:r>
            <a:r>
              <a:rPr lang="en-US" sz="1800" dirty="0">
                <a:latin typeface="Aptos" panose="020B0004020202020204" pitchFamily="34" charset="0"/>
              </a:rPr>
              <a:t>et du niveau de congestion afin de gérer la demande.</a:t>
            </a:r>
          </a:p>
          <a:p>
            <a:pPr marL="342900" indent="-342900">
              <a:spcBef>
                <a:spcPts val="1200"/>
              </a:spcBef>
              <a:buFont typeface="Arial" panose="020B0604020202020204" pitchFamily="34" charset="0"/>
              <a:buChar char="•"/>
            </a:pPr>
            <a:r>
              <a:rPr lang="en-US" sz="1800" dirty="0">
                <a:latin typeface="Aptos" panose="020B0004020202020204" pitchFamily="34" charset="0"/>
              </a:rPr>
              <a:t>Le système est </a:t>
            </a:r>
            <a:r>
              <a:rPr lang="en-US" sz="1800" b="1" dirty="0">
                <a:latin typeface="Aptos" panose="020B0004020202020204" pitchFamily="34" charset="0"/>
              </a:rPr>
              <a:t>très adaptatif</a:t>
            </a:r>
            <a:r>
              <a:rPr lang="en-US" sz="1800" dirty="0">
                <a:latin typeface="Aptos" panose="020B0004020202020204" pitchFamily="34" charset="0"/>
              </a:rPr>
              <a:t>, avec des ajustements de prix en temps réel.</a:t>
            </a:r>
          </a:p>
          <a:p>
            <a:pPr marL="342900" indent="-342900">
              <a:spcBef>
                <a:spcPts val="1200"/>
              </a:spcBef>
              <a:buFont typeface="Arial" panose="020B0604020202020204" pitchFamily="34" charset="0"/>
              <a:buChar char="•"/>
            </a:pPr>
            <a:r>
              <a:rPr lang="en-US" sz="1800" b="1" dirty="0">
                <a:latin typeface="Aptos" panose="020B0004020202020204" pitchFamily="34" charset="0"/>
              </a:rPr>
              <a:t>La tarification basée sur la distance </a:t>
            </a:r>
            <a:r>
              <a:rPr lang="en-US" sz="1800" dirty="0">
                <a:latin typeface="Aptos" panose="020B0004020202020204" pitchFamily="34" charset="0"/>
              </a:rPr>
              <a:t>est considérée comme l'approche la plus efficace sur le plan économique.</a:t>
            </a:r>
          </a:p>
        </p:txBody>
      </p:sp>
      <p:pic>
        <p:nvPicPr>
          <p:cNvPr id="9" name="Picture 8" descr="A car driving on a road&#10;&#10;AI-generated content may be incorrect.">
            <a:extLst>
              <a:ext uri="{FF2B5EF4-FFF2-40B4-BE49-F238E27FC236}">
                <a16:creationId xmlns:a16="http://schemas.microsoft.com/office/drawing/2014/main" id="{547C0188-0ED5-94B3-D0F8-13EEEC8AE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6311" y="3122942"/>
            <a:ext cx="4187842" cy="3138359"/>
          </a:xfrm>
          <a:prstGeom prst="rect">
            <a:avLst/>
          </a:prstGeom>
        </p:spPr>
      </p:pic>
      <p:sp>
        <p:nvSpPr>
          <p:cNvPr id="10" name="Slide Number Placeholder 9">
            <a:extLst>
              <a:ext uri="{FF2B5EF4-FFF2-40B4-BE49-F238E27FC236}">
                <a16:creationId xmlns:a16="http://schemas.microsoft.com/office/drawing/2014/main" id="{EE46CCDF-BA34-5FA7-F629-56C44250FB8D}"/>
              </a:ext>
            </a:extLst>
          </p:cNvPr>
          <p:cNvSpPr>
            <a:spLocks noGrp="1"/>
          </p:cNvSpPr>
          <p:nvPr>
            <p:ph type="sldNum" sz="quarter" idx="7"/>
          </p:nvPr>
        </p:nvSpPr>
        <p:spPr/>
        <p:txBody>
          <a:bodyPr/>
          <a:lstStyle/>
          <a:p>
            <a:pPr marL="103685">
              <a:lnSpc>
                <a:spcPts val="1633"/>
              </a:lnSpc>
            </a:pPr>
            <a:fld id="{4C153F5B-7374-41CD-B22F-FACE21F48764}" type="slidenum">
              <a:rPr lang="en-AT" spc="-64" smtClean="0"/>
              <a:t>29</a:t>
            </a:fld>
            <a:endParaRPr lang="en-AT" spc="-64" dirty="0"/>
          </a:p>
        </p:txBody>
      </p:sp>
      <p:sp>
        <p:nvSpPr>
          <p:cNvPr id="17" name="object 3">
            <a:extLst>
              <a:ext uri="{FF2B5EF4-FFF2-40B4-BE49-F238E27FC236}">
                <a16:creationId xmlns:a16="http://schemas.microsoft.com/office/drawing/2014/main" id="{A2A3E725-BA5F-FCF4-FCA4-CEB94461C034}"/>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Études de cas – Tarification de la congestion</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A37FBDA-51BF-603D-8D5D-783962C43448}"/>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228DC93D-2FE0-1F64-94AE-B248395A21FB}"/>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331550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3" name="object 3"/>
          <p:cNvSpPr txBox="1"/>
          <p:nvPr/>
        </p:nvSpPr>
        <p:spPr>
          <a:xfrm>
            <a:off x="1009649" y="918072"/>
            <a:ext cx="5040000" cy="4833192"/>
          </a:xfrm>
          <a:prstGeom prst="rect">
            <a:avLst/>
          </a:prstGeom>
        </p:spPr>
        <p:txBody>
          <a:bodyPr vert="horz" wrap="square" lIns="0" tIns="16329" rIns="0" bIns="0" rtlCol="0">
            <a:spAutoFit/>
          </a:bodyPr>
          <a:lstStyle/>
          <a:p>
            <a:pPr marL="15875" defTabSz="1171575" hangingPunct="1">
              <a:lnSpc>
                <a:spcPct val="100000"/>
              </a:lnSpc>
              <a:spcBef>
                <a:spcPts val="600"/>
              </a:spcBef>
              <a:tabLst>
                <a:tab pos="4679950" algn="l"/>
              </a:tabLst>
            </a:pPr>
            <a:r>
              <a:rPr lang="en-GB" sz="1200" b="1" dirty="0">
                <a:solidFill>
                  <a:sysClr val="windowText" lastClr="000000"/>
                </a:solidFill>
                <a:latin typeface="Arial"/>
                <a:cs typeface="Arial"/>
              </a:rPr>
              <a:t>Section 1 </a:t>
            </a:r>
            <a:r>
              <a:rPr lang="en-US" sz="1200" b="1" spc="-13" dirty="0">
                <a:solidFill>
                  <a:sysClr val="windowText" lastClr="000000"/>
                </a:solidFill>
                <a:latin typeface="Arial"/>
                <a:cs typeface="Arial"/>
              </a:rPr>
              <a:t>Introduction au transport</a:t>
            </a:r>
            <a:r>
              <a:rPr lang="en-GB" sz="1200" b="1" spc="-13" dirty="0">
                <a:solidFill>
                  <a:sysClr val="windowText" lastClr="000000"/>
                </a:solidFill>
                <a:latin typeface="Arial"/>
                <a:cs typeface="Arial"/>
              </a:rPr>
              <a:t> ................................................	</a:t>
            </a:r>
            <a:r>
              <a:rPr lang="en-GB" sz="1200" b="1" spc="469" dirty="0">
                <a:solidFill>
                  <a:sysClr val="windowText" lastClr="000000"/>
                </a:solidFill>
                <a:latin typeface="Arial"/>
                <a:cs typeface="Arial"/>
              </a:rPr>
              <a:t>5</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Qu'est-ce qu'un système de transport ? ......................	6</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Importance des systèmes de transport dans la société.	7</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Composantes d'un système de transport .................... 	8</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Modes de transport ...................................................	9</a:t>
            </a:r>
          </a:p>
          <a:p>
            <a:pPr marL="16328" defTabSz="1175644" hangingPunct="1">
              <a:lnSpc>
                <a:spcPct val="100000"/>
              </a:lnSpc>
              <a:spcBef>
                <a:spcPts val="600"/>
              </a:spcBef>
            </a:pPr>
            <a:endParaRPr lang="en-GB" sz="1200" b="1" dirty="0">
              <a:solidFill>
                <a:sysClr val="windowText" lastClr="000000"/>
              </a:solidFill>
              <a:latin typeface="Arial"/>
              <a:cs typeface="Arial"/>
            </a:endParaRPr>
          </a:p>
          <a:p>
            <a:pPr marL="15875" defTabSz="1169988" hangingPunct="1">
              <a:lnSpc>
                <a:spcPct val="100000"/>
              </a:lnSpc>
              <a:spcBef>
                <a:spcPts val="600"/>
              </a:spcBef>
              <a:tabLst>
                <a:tab pos="4679950" algn="l"/>
              </a:tabLst>
            </a:pPr>
            <a:r>
              <a:rPr lang="en-GB" sz="1200" b="1" dirty="0">
                <a:solidFill>
                  <a:sysClr val="windowText" lastClr="000000"/>
                </a:solidFill>
                <a:latin typeface="Arial"/>
                <a:cs typeface="Arial"/>
              </a:rPr>
              <a:t>Section 2 </a:t>
            </a:r>
            <a:r>
              <a:rPr lang="en-GB" sz="1200" b="1" spc="-13" dirty="0">
                <a:solidFill>
                  <a:sysClr val="windowText" lastClr="000000"/>
                </a:solidFill>
                <a:latin typeface="Arial"/>
                <a:cs typeface="Arial"/>
              </a:rPr>
              <a:t>Bref historique des transports .......................................	10</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Les débuts de l'histoire des transports .....................	11</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Révolution industrielle et croissance des transports ..	12</a:t>
            </a:r>
          </a:p>
          <a:p>
            <a:pPr marL="357188" marR="7348" indent="-215900" defTabSz="1143000" hangingPunct="1">
              <a:lnSpc>
                <a:spcPct val="100000"/>
              </a:lnSpc>
              <a:spcBef>
                <a:spcPts val="600"/>
              </a:spcBef>
              <a:buFontTx/>
              <a:buAutoNum type="arabicPeriod"/>
              <a:tabLst>
                <a:tab pos="4456113" algn="l"/>
              </a:tabLst>
            </a:pPr>
            <a:r>
              <a:rPr lang="en-US" sz="1200" dirty="0"/>
              <a:t>Transports publics vs transports </a:t>
            </a:r>
            <a:r>
              <a:rPr lang="en-US" sz="1200" dirty="0" err="1"/>
              <a:t>privés</a:t>
            </a:r>
            <a:r>
              <a:rPr lang="en-GB" sz="1200" spc="64" dirty="0">
                <a:solidFill>
                  <a:sysClr val="windowText" lastClr="000000"/>
                </a:solidFill>
                <a:latin typeface="Arial"/>
                <a:cs typeface="Arial"/>
              </a:rPr>
              <a:t>...............................	13</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L'avenir des transports ...........................................	14</a:t>
            </a:r>
          </a:p>
          <a:p>
            <a:pPr marL="141288" marR="7348" defTabSz="1175644" hangingPunct="1">
              <a:lnSpc>
                <a:spcPct val="100000"/>
              </a:lnSpc>
              <a:spcBef>
                <a:spcPts val="600"/>
              </a:spcBef>
            </a:pPr>
            <a:endParaRPr lang="en-GB" sz="1200" spc="64" dirty="0">
              <a:solidFill>
                <a:sysClr val="windowText" lastClr="000000"/>
              </a:solidFill>
              <a:latin typeface="Arial"/>
              <a:cs typeface="Arial"/>
            </a:endParaRPr>
          </a:p>
          <a:p>
            <a:pPr marL="15875" defTabSz="1169988" hangingPunct="1">
              <a:lnSpc>
                <a:spcPct val="100000"/>
              </a:lnSpc>
              <a:spcBef>
                <a:spcPts val="600"/>
              </a:spcBef>
              <a:tabLst>
                <a:tab pos="4679950" algn="l"/>
              </a:tabLst>
            </a:pPr>
            <a:r>
              <a:rPr lang="en-GB" sz="1200" b="1" dirty="0">
                <a:solidFill>
                  <a:sysClr val="windowText" lastClr="000000"/>
                </a:solidFill>
                <a:latin typeface="Arial"/>
                <a:cs typeface="Arial"/>
              </a:rPr>
              <a:t>Section 3 </a:t>
            </a:r>
            <a:r>
              <a:rPr lang="en-GB" sz="1200" b="1" spc="-13" dirty="0">
                <a:solidFill>
                  <a:sysClr val="windowText" lastClr="000000"/>
                </a:solidFill>
                <a:latin typeface="Arial"/>
                <a:cs typeface="Arial"/>
              </a:rPr>
              <a:t>Définitions et concepts </a:t>
            </a:r>
            <a:r>
              <a:rPr lang="en-GB" sz="1200" b="1" spc="-13" dirty="0" err="1">
                <a:solidFill>
                  <a:sysClr val="windowText" lastClr="000000"/>
                </a:solidFill>
                <a:latin typeface="Arial"/>
                <a:cs typeface="Arial"/>
              </a:rPr>
              <a:t>clés</a:t>
            </a:r>
            <a:r>
              <a:rPr lang="en-GB" sz="1200" b="1" spc="-13" dirty="0">
                <a:solidFill>
                  <a:sysClr val="windowText" lastClr="000000"/>
                </a:solidFill>
                <a:latin typeface="Arial"/>
                <a:cs typeface="Arial"/>
              </a:rPr>
              <a:t> ............................................	15</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Comprendre les termes clés du transport ...................		16</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Portée et couverture des transports ...........................		18</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Transports publics et transports </a:t>
            </a:r>
            <a:r>
              <a:rPr lang="en-GB" sz="1200" spc="64" dirty="0" err="1">
                <a:solidFill>
                  <a:sysClr val="windowText" lastClr="000000"/>
                </a:solidFill>
                <a:latin typeface="Arial"/>
                <a:cs typeface="Arial"/>
              </a:rPr>
              <a:t>privés</a:t>
            </a:r>
            <a:r>
              <a:rPr lang="en-GB" sz="1200" spc="64" dirty="0">
                <a:solidFill>
                  <a:sysClr val="windowText" lastClr="000000"/>
                </a:solidFill>
                <a:latin typeface="Arial"/>
                <a:cs typeface="Arial"/>
              </a:rPr>
              <a:t> ......................		19</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Changements politiques et </a:t>
            </a:r>
            <a:r>
              <a:rPr lang="en-GB" sz="1200" spc="64" dirty="0" err="1">
                <a:solidFill>
                  <a:sysClr val="windowText" lastClr="000000"/>
                </a:solidFill>
                <a:latin typeface="Arial"/>
                <a:cs typeface="Arial"/>
              </a:rPr>
              <a:t>intégration</a:t>
            </a:r>
            <a:r>
              <a:rPr lang="en-GB" sz="1200" spc="64" dirty="0">
                <a:solidFill>
                  <a:sysClr val="windowText" lastClr="000000"/>
                </a:solidFill>
                <a:latin typeface="Arial"/>
                <a:cs typeface="Arial"/>
              </a:rPr>
              <a:t> .......................		20</a:t>
            </a:r>
          </a:p>
          <a:p>
            <a:pPr marL="357188" marR="7348" indent="-215900" defTabSz="1143000" hangingPunct="1">
              <a:lnSpc>
                <a:spcPct val="100000"/>
              </a:lnSpc>
              <a:spcBef>
                <a:spcPts val="600"/>
              </a:spcBef>
              <a:buFontTx/>
              <a:buAutoNum type="arabicPeriod"/>
              <a:tabLst>
                <a:tab pos="4456113" algn="l"/>
              </a:tabLst>
            </a:pPr>
            <a:r>
              <a:rPr lang="en-GB" sz="1200" spc="64" dirty="0">
                <a:solidFill>
                  <a:sysClr val="windowText" lastClr="000000"/>
                </a:solidFill>
                <a:latin typeface="Arial"/>
                <a:cs typeface="Arial"/>
              </a:rPr>
              <a:t>Rôle des cadres économiques et politiques …….……..		21</a:t>
            </a:r>
          </a:p>
        </p:txBody>
      </p:sp>
      <p:sp>
        <p:nvSpPr>
          <p:cNvPr id="4" name="object 4"/>
          <p:cNvSpPr txBox="1"/>
          <p:nvPr/>
        </p:nvSpPr>
        <p:spPr>
          <a:xfrm>
            <a:off x="6204821" y="918072"/>
            <a:ext cx="5927804" cy="4787025"/>
          </a:xfrm>
          <a:prstGeom prst="rect">
            <a:avLst/>
          </a:prstGeom>
        </p:spPr>
        <p:txBody>
          <a:bodyPr vert="horz" wrap="square" lIns="0" tIns="16329" rIns="0" bIns="0" rtlCol="0">
            <a:spAutoFit/>
          </a:bodyPr>
          <a:lstStyle/>
          <a:p>
            <a:pPr marL="15875" defTabSz="1171575" hangingPunct="1">
              <a:lnSpc>
                <a:spcPct val="100000"/>
              </a:lnSpc>
              <a:spcBef>
                <a:spcPts val="600"/>
              </a:spcBef>
              <a:tabLst>
                <a:tab pos="5713413" algn="l"/>
              </a:tabLst>
            </a:pPr>
            <a:r>
              <a:rPr lang="en-GB" sz="1100" b="1" dirty="0">
                <a:solidFill>
                  <a:sysClr val="windowText" lastClr="000000"/>
                </a:solidFill>
                <a:latin typeface="Arial"/>
                <a:cs typeface="Arial"/>
              </a:rPr>
              <a:t>Section 4 </a:t>
            </a:r>
            <a:r>
              <a:rPr lang="en-GB" sz="1100" b="1" spc="-13" dirty="0">
                <a:solidFill>
                  <a:sysClr val="windowText" lastClr="000000"/>
                </a:solidFill>
                <a:latin typeface="Arial"/>
                <a:cs typeface="Arial"/>
              </a:rPr>
              <a:t>Importance de la recherche dans le domaine des transports ..........................     	22</a:t>
            </a:r>
            <a:endParaRPr lang="en-GB" sz="11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tabLst>
                <a:tab pos="5478463" algn="l"/>
              </a:tabLst>
            </a:pPr>
            <a:r>
              <a:rPr lang="en-GB" sz="1100" spc="64" dirty="0">
                <a:solidFill>
                  <a:sysClr val="windowText" lastClr="000000"/>
                </a:solidFill>
                <a:latin typeface="Arial"/>
                <a:cs typeface="Arial"/>
              </a:rPr>
              <a:t>Pourquoi la recherche sur les transports est-elle importante ? ................ 23</a:t>
            </a:r>
          </a:p>
          <a:p>
            <a:pPr marL="357188" marR="7348" indent="-215900" defTabSz="1143000" hangingPunct="1">
              <a:lnSpc>
                <a:spcPct val="100000"/>
              </a:lnSpc>
              <a:spcBef>
                <a:spcPts val="600"/>
              </a:spcBef>
              <a:buFontTx/>
              <a:buAutoNum type="arabicPeriod"/>
              <a:tabLst>
                <a:tab pos="5478463" algn="l"/>
              </a:tabLst>
            </a:pPr>
            <a:r>
              <a:rPr lang="en-GB" sz="1100" spc="64" dirty="0">
                <a:solidFill>
                  <a:sysClr val="windowText" lastClr="000000"/>
                </a:solidFill>
                <a:latin typeface="Arial"/>
                <a:cs typeface="Arial"/>
              </a:rPr>
              <a:t>Domaines clés de la recherche sur les transports ...................................	25</a:t>
            </a:r>
          </a:p>
          <a:p>
            <a:pPr marL="357188" marR="7348" indent="-215900" defTabSz="1143000" hangingPunct="1">
              <a:lnSpc>
                <a:spcPct val="100000"/>
              </a:lnSpc>
              <a:spcBef>
                <a:spcPts val="600"/>
              </a:spcBef>
              <a:buFontTx/>
              <a:buAutoNum type="arabicPeriod"/>
              <a:tabLst>
                <a:tab pos="5478463" algn="l"/>
              </a:tabLst>
            </a:pPr>
            <a:r>
              <a:rPr lang="en-GB" sz="1100" spc="64" dirty="0">
                <a:solidFill>
                  <a:sysClr val="windowText" lastClr="000000"/>
                </a:solidFill>
                <a:latin typeface="Arial"/>
                <a:cs typeface="Arial"/>
              </a:rPr>
              <a:t>Comment la recherche dans le domaine des transports est-elle </a:t>
            </a:r>
            <a:r>
              <a:rPr lang="en-GB" sz="1100" spc="64" dirty="0" err="1">
                <a:solidFill>
                  <a:sysClr val="windowText" lastClr="000000"/>
                </a:solidFill>
                <a:latin typeface="Arial"/>
                <a:cs typeface="Arial"/>
              </a:rPr>
              <a:t>menée</a:t>
            </a:r>
            <a:r>
              <a:rPr lang="en-GB" sz="1100" spc="64" dirty="0">
                <a:solidFill>
                  <a:sysClr val="windowText" lastClr="000000"/>
                </a:solidFill>
                <a:latin typeface="Arial"/>
                <a:cs typeface="Arial"/>
              </a:rPr>
              <a:t> ? .	27</a:t>
            </a:r>
          </a:p>
          <a:p>
            <a:pPr marL="357188" marR="7348" indent="-215900" defTabSz="1143000" hangingPunct="1">
              <a:lnSpc>
                <a:spcPct val="100000"/>
              </a:lnSpc>
              <a:spcBef>
                <a:spcPts val="600"/>
              </a:spcBef>
              <a:buFontTx/>
              <a:buAutoNum type="arabicPeriod"/>
              <a:tabLst>
                <a:tab pos="5478463" algn="l"/>
              </a:tabLst>
            </a:pPr>
            <a:r>
              <a:rPr lang="en-GB" sz="1100" spc="64" dirty="0">
                <a:solidFill>
                  <a:sysClr val="windowText" lastClr="000000"/>
                </a:solidFill>
                <a:latin typeface="Arial"/>
                <a:cs typeface="Arial"/>
              </a:rPr>
              <a:t>Études de </a:t>
            </a:r>
            <a:r>
              <a:rPr lang="en-GB" sz="1100" spc="64" dirty="0" err="1">
                <a:solidFill>
                  <a:sysClr val="windowText" lastClr="000000"/>
                </a:solidFill>
                <a:latin typeface="Arial"/>
                <a:cs typeface="Arial"/>
              </a:rPr>
              <a:t>cas</a:t>
            </a:r>
            <a:r>
              <a:rPr lang="en-GB" sz="1100" spc="64" dirty="0">
                <a:solidFill>
                  <a:sysClr val="windowText" lastClr="000000"/>
                </a:solidFill>
                <a:latin typeface="Arial"/>
                <a:cs typeface="Arial"/>
              </a:rPr>
              <a:t> ...................................................................................... 	28</a:t>
            </a:r>
          </a:p>
          <a:p>
            <a:pPr marL="357188" marR="7348" indent="-215900" defTabSz="1143000" hangingPunct="1">
              <a:lnSpc>
                <a:spcPct val="100000"/>
              </a:lnSpc>
              <a:spcBef>
                <a:spcPts val="600"/>
              </a:spcBef>
              <a:buFontTx/>
              <a:buAutoNum type="arabicPeriod"/>
              <a:tabLst>
                <a:tab pos="5478463" algn="l"/>
              </a:tabLst>
            </a:pPr>
            <a:r>
              <a:rPr lang="en-GB" sz="1100" spc="64" dirty="0">
                <a:solidFill>
                  <a:sysClr val="windowText" lastClr="000000"/>
                </a:solidFill>
                <a:latin typeface="Arial"/>
                <a:cs typeface="Arial"/>
              </a:rPr>
              <a:t>La technologie dans la recherche sur les transports ……........................ 	31</a:t>
            </a:r>
          </a:p>
          <a:p>
            <a:pPr marL="357188" marR="7348" indent="-215900" defTabSz="1143000" hangingPunct="1">
              <a:lnSpc>
                <a:spcPct val="100000"/>
              </a:lnSpc>
              <a:spcBef>
                <a:spcPts val="600"/>
              </a:spcBef>
              <a:buFontTx/>
              <a:buAutoNum type="arabicPeriod"/>
              <a:tabLst>
                <a:tab pos="5478463" algn="l"/>
              </a:tabLst>
            </a:pPr>
            <a:r>
              <a:rPr lang="en-GB" sz="1100" spc="64" dirty="0">
                <a:solidFill>
                  <a:sysClr val="windowText" lastClr="000000"/>
                </a:solidFill>
                <a:latin typeface="Arial"/>
                <a:cs typeface="Arial"/>
              </a:rPr>
              <a:t>Tendances futures de la recherche dans le domaine des transports …….	33</a:t>
            </a:r>
          </a:p>
          <a:p>
            <a:pPr marL="16328" defTabSz="1175644" hangingPunct="1">
              <a:lnSpc>
                <a:spcPct val="100000"/>
              </a:lnSpc>
              <a:spcBef>
                <a:spcPts val="600"/>
              </a:spcBef>
            </a:pPr>
            <a:endParaRPr lang="en-GB" sz="1100" b="1" dirty="0">
              <a:solidFill>
                <a:sysClr val="windowText" lastClr="000000"/>
              </a:solidFill>
              <a:latin typeface="Arial"/>
              <a:cs typeface="Arial"/>
            </a:endParaRPr>
          </a:p>
          <a:p>
            <a:pPr marL="15875" defTabSz="1175644" hangingPunct="1">
              <a:lnSpc>
                <a:spcPct val="100000"/>
              </a:lnSpc>
              <a:spcBef>
                <a:spcPts val="600"/>
              </a:spcBef>
              <a:tabLst>
                <a:tab pos="5713413" algn="l"/>
              </a:tabLst>
            </a:pPr>
            <a:r>
              <a:rPr lang="en-GB" sz="1100" b="1" dirty="0">
                <a:solidFill>
                  <a:sysClr val="windowText" lastClr="000000"/>
                </a:solidFill>
                <a:latin typeface="Arial"/>
                <a:cs typeface="Arial"/>
              </a:rPr>
              <a:t>Section 5 </a:t>
            </a:r>
            <a:r>
              <a:rPr lang="en-GB" sz="1100" b="1" spc="-13" dirty="0">
                <a:solidFill>
                  <a:sysClr val="windowText" lastClr="000000"/>
                </a:solidFill>
                <a:latin typeface="Arial"/>
                <a:cs typeface="Arial"/>
              </a:rPr>
              <a:t>Public/utilisateurs des statistiques sur les transports ......................................     	35</a:t>
            </a:r>
            <a:endParaRPr lang="en-GB" sz="1100" b="1" dirty="0">
              <a:solidFill>
                <a:sysClr val="windowText" lastClr="000000"/>
              </a:solidFill>
              <a:latin typeface="Arial"/>
              <a:cs typeface="Arial"/>
            </a:endParaRPr>
          </a:p>
          <a:p>
            <a:pPr marL="141288" marR="7348" defTabSz="1143000" hangingPunct="1">
              <a:lnSpc>
                <a:spcPct val="100000"/>
              </a:lnSpc>
              <a:spcBef>
                <a:spcPts val="600"/>
              </a:spcBef>
              <a:buFont typeface="+mj-lt"/>
              <a:buAutoNum type="arabicPeriod"/>
              <a:tabLst>
                <a:tab pos="5478463" algn="l"/>
              </a:tabLst>
            </a:pPr>
            <a:r>
              <a:rPr lang="en-GB" sz="1100" spc="64" dirty="0">
                <a:solidFill>
                  <a:sysClr val="windowText" lastClr="000000"/>
                </a:solidFill>
                <a:latin typeface="Arial"/>
                <a:cs typeface="Arial"/>
              </a:rPr>
              <a:t>Qui utilise les données sur les transports ? .............................................	36</a:t>
            </a:r>
          </a:p>
          <a:p>
            <a:pPr marL="141288" marR="7348" defTabSz="1143000" hangingPunct="1">
              <a:lnSpc>
                <a:spcPct val="100000"/>
              </a:lnSpc>
              <a:spcBef>
                <a:spcPts val="600"/>
              </a:spcBef>
              <a:buFont typeface="+mj-lt"/>
              <a:buAutoNum type="arabicPeriod"/>
              <a:tabLst>
                <a:tab pos="5478463" algn="l"/>
              </a:tabLst>
            </a:pPr>
            <a:r>
              <a:rPr lang="en-GB" sz="1100" spc="64" dirty="0">
                <a:solidFill>
                  <a:sysClr val="windowText" lastClr="000000"/>
                </a:solidFill>
                <a:latin typeface="Arial"/>
                <a:cs typeface="Arial"/>
              </a:rPr>
              <a:t>Sources courantes et méthodes de collecte des </a:t>
            </a:r>
          </a:p>
          <a:p>
            <a:pPr marL="141288" marR="7348" defTabSz="1143000" hangingPunct="1">
              <a:lnSpc>
                <a:spcPct val="100000"/>
              </a:lnSpc>
              <a:spcBef>
                <a:spcPts val="600"/>
              </a:spcBef>
              <a:tabLst>
                <a:tab pos="5478463" algn="l"/>
              </a:tabLst>
            </a:pPr>
            <a:r>
              <a:rPr lang="en-GB" sz="1100" spc="64" dirty="0">
                <a:solidFill>
                  <a:sysClr val="windowText" lastClr="000000"/>
                </a:solidFill>
                <a:latin typeface="Arial"/>
                <a:cs typeface="Arial"/>
              </a:rPr>
              <a:t>données sur les transports .........................................................................	37</a:t>
            </a:r>
          </a:p>
          <a:p>
            <a:pPr marL="141288" marR="7348" defTabSz="1143000" hangingPunct="1">
              <a:lnSpc>
                <a:spcPct val="100000"/>
              </a:lnSpc>
              <a:spcBef>
                <a:spcPts val="600"/>
              </a:spcBef>
              <a:buFont typeface="+mj-lt"/>
              <a:buAutoNum type="arabicPeriod"/>
              <a:tabLst>
                <a:tab pos="5478463" algn="l"/>
              </a:tabLst>
            </a:pPr>
            <a:r>
              <a:rPr lang="en-GB" sz="1100" spc="64" dirty="0">
                <a:solidFill>
                  <a:sysClr val="windowText" lastClr="000000"/>
                </a:solidFill>
                <a:latin typeface="Arial"/>
                <a:cs typeface="Arial"/>
              </a:rPr>
              <a:t>Exemple – Planification intelligente des transports à l'aide de données …  38</a:t>
            </a:r>
          </a:p>
          <a:p>
            <a:pPr marL="141288" marR="7348" defTabSz="1143000" hangingPunct="1">
              <a:lnSpc>
                <a:spcPct val="100000"/>
              </a:lnSpc>
              <a:spcBef>
                <a:spcPts val="600"/>
              </a:spcBef>
              <a:buFont typeface="+mj-lt"/>
              <a:buAutoNum type="arabicPeriod"/>
              <a:tabLst>
                <a:tab pos="5478463" algn="l"/>
              </a:tabLst>
            </a:pPr>
            <a:r>
              <a:rPr lang="en-GB" sz="1100" spc="64" dirty="0">
                <a:solidFill>
                  <a:sysClr val="windowText" lastClr="000000"/>
                </a:solidFill>
                <a:latin typeface="Arial"/>
                <a:cs typeface="Arial"/>
              </a:rPr>
              <a:t>Importance de l'analyse des données dans les transports .......................	39</a:t>
            </a:r>
          </a:p>
          <a:p>
            <a:pPr marL="141288" marR="7348" defTabSz="1143000" hangingPunct="1">
              <a:lnSpc>
                <a:spcPct val="100000"/>
              </a:lnSpc>
              <a:spcBef>
                <a:spcPts val="600"/>
              </a:spcBef>
              <a:buFont typeface="+mj-lt"/>
              <a:buAutoNum type="arabicPeriod"/>
              <a:tabLst>
                <a:tab pos="5478463" algn="l"/>
              </a:tabLst>
            </a:pPr>
            <a:r>
              <a:rPr lang="en-GB" sz="1100" spc="64" dirty="0">
                <a:solidFill>
                  <a:sysClr val="windowText" lastClr="000000"/>
                </a:solidFill>
                <a:latin typeface="Arial"/>
                <a:cs typeface="Arial"/>
              </a:rPr>
              <a:t>Défis liés à la collecte de données sur les transports ……………………….	40</a:t>
            </a:r>
          </a:p>
          <a:p>
            <a:pPr marL="141288" marR="7348" defTabSz="1175644" hangingPunct="1">
              <a:lnSpc>
                <a:spcPct val="100000"/>
              </a:lnSpc>
              <a:spcBef>
                <a:spcPts val="600"/>
              </a:spcBef>
              <a:tabLst>
                <a:tab pos="5478463" algn="l"/>
              </a:tabLst>
            </a:pPr>
            <a:endParaRPr lang="en-GB" sz="1100" spc="64" dirty="0">
              <a:solidFill>
                <a:sysClr val="windowText" lastClr="000000"/>
              </a:solidFill>
              <a:latin typeface="Arial"/>
              <a:cs typeface="Arial"/>
            </a:endParaRPr>
          </a:p>
          <a:p>
            <a:pPr marL="15875" defTabSz="1171575" hangingPunct="1">
              <a:lnSpc>
                <a:spcPct val="100000"/>
              </a:lnSpc>
              <a:spcBef>
                <a:spcPts val="600"/>
              </a:spcBef>
              <a:tabLst>
                <a:tab pos="5713413" algn="l"/>
              </a:tabLst>
            </a:pPr>
            <a:r>
              <a:rPr lang="en-GB" sz="1100" b="1" dirty="0">
                <a:solidFill>
                  <a:sysClr val="windowText" lastClr="000000"/>
                </a:solidFill>
                <a:latin typeface="Arial"/>
                <a:cs typeface="Arial"/>
              </a:rPr>
              <a:t>Section 6 </a:t>
            </a:r>
            <a:r>
              <a:rPr lang="en-GB" sz="1100" b="1" spc="-13" dirty="0">
                <a:solidFill>
                  <a:sysClr val="windowText" lastClr="000000"/>
                </a:solidFill>
                <a:latin typeface="Arial"/>
                <a:cs typeface="Arial"/>
              </a:rPr>
              <a:t>Quiz et discussion de </a:t>
            </a:r>
            <a:r>
              <a:rPr lang="en-GB" sz="1100" b="1" spc="-13" dirty="0" err="1">
                <a:solidFill>
                  <a:sysClr val="windowText" lastClr="000000"/>
                </a:solidFill>
                <a:latin typeface="Arial"/>
                <a:cs typeface="Arial"/>
              </a:rPr>
              <a:t>groupe</a:t>
            </a:r>
            <a:r>
              <a:rPr lang="en-GB" sz="1100" b="1" spc="-13" dirty="0">
                <a:solidFill>
                  <a:sysClr val="windowText" lastClr="000000"/>
                </a:solidFill>
                <a:latin typeface="Arial"/>
                <a:cs typeface="Arial"/>
              </a:rPr>
              <a:t> ................................................................................     	41</a:t>
            </a:r>
            <a:endParaRPr lang="en-GB" sz="1100" b="1" dirty="0">
              <a:solidFill>
                <a:sysClr val="windowText" lastClr="000000"/>
              </a:solidFill>
              <a:latin typeface="Arial"/>
              <a:cs typeface="Arial"/>
            </a:endParaRPr>
          </a:p>
          <a:p>
            <a:pPr marL="357188" marR="7348" indent="-215900" defTabSz="1175644" hangingPunct="1">
              <a:lnSpc>
                <a:spcPct val="100000"/>
              </a:lnSpc>
              <a:spcBef>
                <a:spcPts val="600"/>
              </a:spcBef>
              <a:buFontTx/>
              <a:buAutoNum type="arabicPeriod"/>
              <a:tabLst>
                <a:tab pos="4572000" algn="l"/>
                <a:tab pos="5478463" algn="l"/>
              </a:tabLst>
            </a:pPr>
            <a:r>
              <a:rPr lang="en-GB" sz="1100" spc="64" dirty="0">
                <a:solidFill>
                  <a:sysClr val="windowText" lastClr="000000"/>
                </a:solidFill>
                <a:latin typeface="Arial"/>
                <a:cs typeface="Arial"/>
              </a:rPr>
              <a:t>Quiz ....................................................................................................	42</a:t>
            </a:r>
          </a:p>
          <a:p>
            <a:pPr marL="357188" marR="7348" indent="-215900" defTabSz="1175644" hangingPunct="1">
              <a:lnSpc>
                <a:spcPct val="100000"/>
              </a:lnSpc>
              <a:spcBef>
                <a:spcPts val="600"/>
              </a:spcBef>
              <a:buFontTx/>
              <a:buAutoNum type="arabicPeriod"/>
              <a:tabLst>
                <a:tab pos="4572000" algn="l"/>
                <a:tab pos="5478463" algn="l"/>
              </a:tabLst>
            </a:pPr>
            <a:r>
              <a:rPr lang="en-GB" sz="1100" spc="64" dirty="0">
                <a:solidFill>
                  <a:sysClr val="windowText" lastClr="000000"/>
                </a:solidFill>
                <a:latin typeface="Arial"/>
                <a:cs typeface="Arial"/>
              </a:rPr>
              <a:t>Discussion de </a:t>
            </a:r>
            <a:r>
              <a:rPr lang="en-GB" sz="1100" spc="64" dirty="0" err="1">
                <a:solidFill>
                  <a:sysClr val="windowText" lastClr="000000"/>
                </a:solidFill>
                <a:latin typeface="Arial"/>
                <a:cs typeface="Arial"/>
              </a:rPr>
              <a:t>groupe</a:t>
            </a:r>
            <a:r>
              <a:rPr lang="en-GB" sz="1100" spc="64" dirty="0">
                <a:solidFill>
                  <a:sysClr val="windowText" lastClr="000000"/>
                </a:solidFill>
                <a:latin typeface="Arial"/>
                <a:cs typeface="Arial"/>
              </a:rPr>
              <a:t> ..........................................................................	43</a:t>
            </a:r>
          </a:p>
        </p:txBody>
      </p:sp>
      <p:sp>
        <p:nvSpPr>
          <p:cNvPr id="7" name="Slide Number Placeholder 6">
            <a:extLst>
              <a:ext uri="{FF2B5EF4-FFF2-40B4-BE49-F238E27FC236}">
                <a16:creationId xmlns:a16="http://schemas.microsoft.com/office/drawing/2014/main" id="{97B52184-AAD3-A6DD-B408-C8450ACA8AD3}"/>
              </a:ext>
            </a:extLst>
          </p:cNvPr>
          <p:cNvSpPr>
            <a:spLocks noGrp="1"/>
          </p:cNvSpPr>
          <p:nvPr>
            <p:ph type="sldNum" sz="quarter" idx="7"/>
          </p:nvPr>
        </p:nvSpPr>
        <p:spPr/>
        <p:txBody>
          <a:bodyPr/>
          <a:lstStyle/>
          <a:p>
            <a:pPr marL="103685">
              <a:lnSpc>
                <a:spcPts val="1633"/>
              </a:lnSpc>
            </a:pPr>
            <a:fld id="{4C153F5B-7374-41CD-B22F-FACE21F48764}" type="slidenum">
              <a:rPr lang="en-AT" spc="-64" smtClean="0"/>
              <a:t>3</a:t>
            </a:fld>
            <a:endParaRPr lang="en-AT" spc="-64" dirty="0"/>
          </a:p>
        </p:txBody>
      </p:sp>
      <p:sp>
        <p:nvSpPr>
          <p:cNvPr id="12" name="object 6">
            <a:extLst>
              <a:ext uri="{FF2B5EF4-FFF2-40B4-BE49-F238E27FC236}">
                <a16:creationId xmlns:a16="http://schemas.microsoft.com/office/drawing/2014/main" id="{AE004DBB-0753-8C28-26EA-E5B537CCCCDA}"/>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13" name="object 6">
            <a:extLst>
              <a:ext uri="{FF2B5EF4-FFF2-40B4-BE49-F238E27FC236}">
                <a16:creationId xmlns:a16="http://schemas.microsoft.com/office/drawing/2014/main" id="{475595D0-E7BE-E889-E145-FD0F656AB0F9}"/>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7A160-0C45-909B-5398-EFFE370F170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50AF02-C72D-D9DD-D26F-188FB8F1C8A6}"/>
              </a:ext>
            </a:extLst>
          </p:cNvPr>
          <p:cNvSpPr txBox="1">
            <a:spLocks noGrp="1"/>
          </p:cNvSpPr>
          <p:nvPr>
            <p:ph type="title"/>
          </p:nvPr>
        </p:nvSpPr>
        <p:spPr>
          <a:xfrm>
            <a:off x="726281" y="422573"/>
            <a:ext cx="80176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49FB177C-9905-51A3-C323-963E9F0A4104}"/>
              </a:ext>
            </a:extLst>
          </p:cNvPr>
          <p:cNvSpPr txBox="1"/>
          <p:nvPr/>
        </p:nvSpPr>
        <p:spPr>
          <a:xfrm>
            <a:off x="726282" y="149283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Efficacité de la tarification de la congestion</a:t>
            </a:r>
          </a:p>
        </p:txBody>
      </p:sp>
      <p:sp>
        <p:nvSpPr>
          <p:cNvPr id="5" name="object 3">
            <a:extLst>
              <a:ext uri="{FF2B5EF4-FFF2-40B4-BE49-F238E27FC236}">
                <a16:creationId xmlns:a16="http://schemas.microsoft.com/office/drawing/2014/main" id="{17A166CB-32AE-9E7C-E3A2-D125E266AFAE}"/>
              </a:ext>
            </a:extLst>
          </p:cNvPr>
          <p:cNvSpPr txBox="1"/>
          <p:nvPr/>
        </p:nvSpPr>
        <p:spPr>
          <a:xfrm>
            <a:off x="927984" y="2018182"/>
            <a:ext cx="9869725" cy="1002720"/>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500" b="1" dirty="0">
                <a:latin typeface="Aptos" panose="020B0004020202020204" pitchFamily="34" charset="0"/>
              </a:rPr>
              <a:t>Réduction rapide et durable du trafic </a:t>
            </a:r>
            <a:r>
              <a:rPr lang="en-US" sz="1500" dirty="0">
                <a:latin typeface="Aptos" panose="020B0004020202020204" pitchFamily="34" charset="0"/>
              </a:rPr>
              <a:t>: la méthode la plus efficace pour gérer la congestion.</a:t>
            </a:r>
          </a:p>
          <a:p>
            <a:pPr marL="285750" indent="-285750">
              <a:spcBef>
                <a:spcPts val="600"/>
              </a:spcBef>
              <a:buFont typeface="Arial" panose="020B0604020202020204" pitchFamily="34" charset="0"/>
              <a:buChar char="•"/>
            </a:pPr>
            <a:r>
              <a:rPr lang="en-US" sz="1500" dirty="0">
                <a:latin typeface="Aptos" panose="020B0004020202020204" pitchFamily="34" charset="0"/>
              </a:rPr>
              <a:t>Contribue à empêcher </a:t>
            </a:r>
            <a:r>
              <a:rPr lang="en-US" sz="1500" b="1" dirty="0">
                <a:latin typeface="Aptos" panose="020B0004020202020204" pitchFamily="34" charset="0"/>
              </a:rPr>
              <a:t>le rebond du trafic</a:t>
            </a:r>
            <a:r>
              <a:rPr lang="en-US" sz="1500" dirty="0">
                <a:latin typeface="Aptos" panose="020B0004020202020204" pitchFamily="34" charset="0"/>
              </a:rPr>
              <a:t>, maintenant les routes constamment décongestionnées.</a:t>
            </a:r>
          </a:p>
          <a:p>
            <a:pPr marL="285750" indent="-285750">
              <a:spcBef>
                <a:spcPts val="600"/>
              </a:spcBef>
              <a:buFont typeface="Arial" panose="020B0604020202020204" pitchFamily="34" charset="0"/>
              <a:buChar char="•"/>
            </a:pPr>
            <a:r>
              <a:rPr lang="en-US" sz="1500" dirty="0">
                <a:latin typeface="Aptos" panose="020B0004020202020204" pitchFamily="34" charset="0"/>
              </a:rPr>
              <a:t>Son efficacité </a:t>
            </a:r>
            <a:r>
              <a:rPr lang="en-US" sz="1500" b="1" dirty="0">
                <a:latin typeface="Aptos" panose="020B0004020202020204" pitchFamily="34" charset="0"/>
              </a:rPr>
              <a:t>augmente avec le temps, </a:t>
            </a:r>
            <a:r>
              <a:rPr lang="en-US" sz="1500" dirty="0">
                <a:latin typeface="Aptos" panose="020B0004020202020204" pitchFamily="34" charset="0"/>
              </a:rPr>
              <a:t>à mesure que les gens adaptent leurs comportements en matière de déplacement.</a:t>
            </a:r>
          </a:p>
        </p:txBody>
      </p:sp>
      <p:sp>
        <p:nvSpPr>
          <p:cNvPr id="4" name="object 3">
            <a:extLst>
              <a:ext uri="{FF2B5EF4-FFF2-40B4-BE49-F238E27FC236}">
                <a16:creationId xmlns:a16="http://schemas.microsoft.com/office/drawing/2014/main" id="{3DA7F6DB-CB0D-BC78-06EE-6D27D6ED8FA6}"/>
              </a:ext>
            </a:extLst>
          </p:cNvPr>
          <p:cNvSpPr txBox="1"/>
          <p:nvPr/>
        </p:nvSpPr>
        <p:spPr>
          <a:xfrm>
            <a:off x="726281" y="279654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Types de péages urbains</a:t>
            </a:r>
          </a:p>
        </p:txBody>
      </p:sp>
      <p:sp>
        <p:nvSpPr>
          <p:cNvPr id="11" name="object 3">
            <a:extLst>
              <a:ext uri="{FF2B5EF4-FFF2-40B4-BE49-F238E27FC236}">
                <a16:creationId xmlns:a16="http://schemas.microsoft.com/office/drawing/2014/main" id="{4A8F5A22-CAC4-4728-B5D2-528BAE4AAA2C}"/>
              </a:ext>
            </a:extLst>
          </p:cNvPr>
          <p:cNvSpPr txBox="1"/>
          <p:nvPr/>
        </p:nvSpPr>
        <p:spPr>
          <a:xfrm>
            <a:off x="927984" y="3263725"/>
            <a:ext cx="6507190" cy="14951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500" b="1" dirty="0">
                <a:latin typeface="Aptos" panose="020B0004020202020204" pitchFamily="34" charset="0"/>
              </a:rPr>
              <a:t>Par zone </a:t>
            </a:r>
            <a:r>
              <a:rPr lang="en-US" sz="1500" dirty="0">
                <a:latin typeface="Aptos" panose="020B0004020202020204" pitchFamily="34" charset="0"/>
              </a:rPr>
              <a:t>– Frais pour entrer dans une zone définie (par exemple, </a:t>
            </a:r>
            <a:r>
              <a:rPr lang="en-US" sz="1500" b="1" dirty="0">
                <a:latin typeface="Aptos" panose="020B0004020202020204" pitchFamily="34" charset="0"/>
              </a:rPr>
              <a:t>Londres</a:t>
            </a:r>
            <a:r>
              <a:rPr lang="en-US" sz="1500" dirty="0">
                <a:latin typeface="Aptos" panose="020B0004020202020204" pitchFamily="34" charset="0"/>
              </a:rPr>
              <a:t>).</a:t>
            </a:r>
          </a:p>
          <a:p>
            <a:pPr marL="285750" indent="-285750">
              <a:spcBef>
                <a:spcPts val="600"/>
              </a:spcBef>
              <a:buFont typeface="Arial" panose="020B0604020202020204" pitchFamily="34" charset="0"/>
              <a:buChar char="•"/>
            </a:pPr>
            <a:r>
              <a:rPr lang="en-US" sz="1500" b="1" dirty="0">
                <a:latin typeface="Aptos" panose="020B0004020202020204" pitchFamily="34" charset="0"/>
              </a:rPr>
              <a:t>Basée sur un cordon </a:t>
            </a:r>
            <a:r>
              <a:rPr lang="en-US" sz="1500" dirty="0">
                <a:latin typeface="Aptos" panose="020B0004020202020204" pitchFamily="34" charset="0"/>
              </a:rPr>
              <a:t>– Frais appliqués aux points limites (par exemple, </a:t>
            </a:r>
            <a:r>
              <a:rPr lang="en-US" sz="1500" b="1" dirty="0">
                <a:latin typeface="Aptos" panose="020B0004020202020204" pitchFamily="34" charset="0"/>
              </a:rPr>
              <a:t>Singapour</a:t>
            </a:r>
            <a:r>
              <a:rPr lang="en-US" sz="1500" dirty="0">
                <a:latin typeface="Aptos" panose="020B0004020202020204" pitchFamily="34" charset="0"/>
              </a:rPr>
              <a:t>).</a:t>
            </a:r>
          </a:p>
          <a:p>
            <a:pPr marL="285750" indent="-285750">
              <a:spcBef>
                <a:spcPts val="600"/>
              </a:spcBef>
              <a:buFont typeface="Arial" panose="020B0604020202020204" pitchFamily="34" charset="0"/>
              <a:buChar char="•"/>
            </a:pPr>
            <a:r>
              <a:rPr lang="en-US" sz="1500" b="1" dirty="0">
                <a:latin typeface="Aptos" panose="020B0004020202020204" pitchFamily="34" charset="0"/>
              </a:rPr>
              <a:t>Basée sur les infrastructures/liaisons </a:t>
            </a:r>
            <a:r>
              <a:rPr lang="en-US" sz="1500" dirty="0">
                <a:latin typeface="Aptos" panose="020B0004020202020204" pitchFamily="34" charset="0"/>
              </a:rPr>
              <a:t>: péages pour des routes, tunnels ou ponts spécifiques.</a:t>
            </a:r>
          </a:p>
          <a:p>
            <a:pPr marL="285750" indent="-285750">
              <a:spcBef>
                <a:spcPts val="600"/>
              </a:spcBef>
              <a:buFont typeface="Arial" panose="020B0604020202020204" pitchFamily="34" charset="0"/>
              <a:buChar char="•"/>
            </a:pPr>
            <a:r>
              <a:rPr lang="en-US" sz="1500" b="1" dirty="0">
                <a:latin typeface="Aptos" panose="020B0004020202020204" pitchFamily="34" charset="0"/>
              </a:rPr>
              <a:t>Basée sur la distance </a:t>
            </a:r>
            <a:r>
              <a:rPr lang="en-US" sz="1500" dirty="0">
                <a:latin typeface="Aptos" panose="020B0004020202020204" pitchFamily="34" charset="0"/>
              </a:rPr>
              <a:t>– Frais basés sur la distance totale parcourue.</a:t>
            </a:r>
          </a:p>
        </p:txBody>
      </p:sp>
      <p:sp>
        <p:nvSpPr>
          <p:cNvPr id="7" name="object 3">
            <a:extLst>
              <a:ext uri="{FF2B5EF4-FFF2-40B4-BE49-F238E27FC236}">
                <a16:creationId xmlns:a16="http://schemas.microsoft.com/office/drawing/2014/main" id="{27013DC4-90AA-3B1C-B478-C0F8555B4B4D}"/>
              </a:ext>
            </a:extLst>
          </p:cNvPr>
          <p:cNvSpPr txBox="1"/>
          <p:nvPr/>
        </p:nvSpPr>
        <p:spPr>
          <a:xfrm>
            <a:off x="733424" y="4772354"/>
            <a:ext cx="6472187"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Impacts de la tarification de la congestion</a:t>
            </a:r>
          </a:p>
        </p:txBody>
      </p:sp>
      <p:sp>
        <p:nvSpPr>
          <p:cNvPr id="10" name="object 3">
            <a:extLst>
              <a:ext uri="{FF2B5EF4-FFF2-40B4-BE49-F238E27FC236}">
                <a16:creationId xmlns:a16="http://schemas.microsoft.com/office/drawing/2014/main" id="{A7D2F1AE-249C-F01A-DF98-3FA83BD3477C}"/>
              </a:ext>
            </a:extLst>
          </p:cNvPr>
          <p:cNvSpPr txBox="1"/>
          <p:nvPr/>
        </p:nvSpPr>
        <p:spPr>
          <a:xfrm>
            <a:off x="935127" y="5174151"/>
            <a:ext cx="6613538" cy="1002720"/>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500" b="1" dirty="0">
                <a:latin typeface="Aptos" panose="020B0004020202020204" pitchFamily="34" charset="0"/>
              </a:rPr>
              <a:t>Réduction de la congestion et amélioration de la vitesse de circulation.</a:t>
            </a:r>
            <a:endParaRPr lang="en-US" sz="1500" dirty="0">
              <a:latin typeface="Aptos" panose="020B0004020202020204" pitchFamily="34" charset="0"/>
            </a:endParaRPr>
          </a:p>
          <a:p>
            <a:pPr marL="285750" indent="-285750">
              <a:spcBef>
                <a:spcPts val="600"/>
              </a:spcBef>
              <a:buFont typeface="Arial" panose="020B0604020202020204" pitchFamily="34" charset="0"/>
              <a:buChar char="•"/>
            </a:pPr>
            <a:r>
              <a:rPr lang="en-US" sz="1500" b="1" dirty="0">
                <a:latin typeface="Aptos" panose="020B0004020202020204" pitchFamily="34" charset="0"/>
              </a:rPr>
              <a:t>Réduction des émissions </a:t>
            </a:r>
            <a:r>
              <a:rPr lang="en-US" sz="1500" dirty="0">
                <a:latin typeface="Aptos" panose="020B0004020202020204" pitchFamily="34" charset="0"/>
              </a:rPr>
              <a:t>grâce à la diminution du volume de trafic.</a:t>
            </a:r>
          </a:p>
          <a:p>
            <a:pPr marL="285750" indent="-285750">
              <a:spcBef>
                <a:spcPts val="600"/>
              </a:spcBef>
              <a:buFont typeface="Arial" panose="020B0604020202020204" pitchFamily="34" charset="0"/>
              <a:buChar char="•"/>
            </a:pPr>
            <a:r>
              <a:rPr lang="en-US" sz="1500" b="1" dirty="0">
                <a:latin typeface="Aptos" panose="020B0004020202020204" pitchFamily="34" charset="0"/>
              </a:rPr>
              <a:t>Encourage l'utilisation des transports publics et des solutions de mobilité alternatives.</a:t>
            </a:r>
            <a:endParaRPr lang="en-US" sz="1500" dirty="0">
              <a:latin typeface="Aptos" panose="020B0004020202020204" pitchFamily="34" charset="0"/>
            </a:endParaRPr>
          </a:p>
        </p:txBody>
      </p:sp>
      <p:pic>
        <p:nvPicPr>
          <p:cNvPr id="13" name="Picture 12" descr="A close-up of a sign&#10;&#10;AI-generated content may be incorrect.">
            <a:extLst>
              <a:ext uri="{FF2B5EF4-FFF2-40B4-BE49-F238E27FC236}">
                <a16:creationId xmlns:a16="http://schemas.microsoft.com/office/drawing/2014/main" id="{68767874-F6EE-1DE4-D00F-1ADAF1B845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5174" y="3119151"/>
            <a:ext cx="4679459" cy="2924662"/>
          </a:xfrm>
          <a:prstGeom prst="rect">
            <a:avLst/>
          </a:prstGeom>
        </p:spPr>
      </p:pic>
      <p:sp>
        <p:nvSpPr>
          <p:cNvPr id="12" name="Slide Number Placeholder 11">
            <a:extLst>
              <a:ext uri="{FF2B5EF4-FFF2-40B4-BE49-F238E27FC236}">
                <a16:creationId xmlns:a16="http://schemas.microsoft.com/office/drawing/2014/main" id="{8D1734B0-02A8-DCE0-91C1-217D00D1D20D}"/>
              </a:ext>
            </a:extLst>
          </p:cNvPr>
          <p:cNvSpPr>
            <a:spLocks noGrp="1"/>
          </p:cNvSpPr>
          <p:nvPr>
            <p:ph type="sldNum" sz="quarter" idx="7"/>
          </p:nvPr>
        </p:nvSpPr>
        <p:spPr/>
        <p:txBody>
          <a:bodyPr/>
          <a:lstStyle/>
          <a:p>
            <a:pPr marL="103685">
              <a:lnSpc>
                <a:spcPts val="1633"/>
              </a:lnSpc>
            </a:pPr>
            <a:fld id="{4C153F5B-7374-41CD-B22F-FACE21F48764}" type="slidenum">
              <a:rPr lang="en-AT" spc="-64" smtClean="0"/>
              <a:t>30</a:t>
            </a:fld>
            <a:endParaRPr lang="en-AT" spc="-64" dirty="0"/>
          </a:p>
        </p:txBody>
      </p:sp>
      <p:sp>
        <p:nvSpPr>
          <p:cNvPr id="16" name="object 3">
            <a:extLst>
              <a:ext uri="{FF2B5EF4-FFF2-40B4-BE49-F238E27FC236}">
                <a16:creationId xmlns:a16="http://schemas.microsoft.com/office/drawing/2014/main" id="{76D9612D-B0BB-223A-0904-F5D923AECA6F}"/>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Comprendre la tarification de la congestion</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EA099F3-842F-6D93-96BB-C3AECDAA7270}"/>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026EFD9F-5387-A01B-A80E-FBEA98CA67EA}"/>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684693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C2238-E106-BFDC-F09F-FAC892FC2F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8079489-758E-4DC3-826D-F9FDC0B7B4E2}"/>
              </a:ext>
            </a:extLst>
          </p:cNvPr>
          <p:cNvSpPr txBox="1">
            <a:spLocks noGrp="1"/>
          </p:cNvSpPr>
          <p:nvPr>
            <p:ph type="title"/>
          </p:nvPr>
        </p:nvSpPr>
        <p:spPr>
          <a:xfrm>
            <a:off x="726281" y="422573"/>
            <a:ext cx="797321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C0DAB01A-D703-47A1-1B0F-B9B9ECAD1A56}"/>
              </a:ext>
            </a:extLst>
          </p:cNvPr>
          <p:cNvSpPr txBox="1"/>
          <p:nvPr/>
        </p:nvSpPr>
        <p:spPr>
          <a:xfrm>
            <a:off x="734320" y="174767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Big Data et IA dans la prévision du trafic</a:t>
            </a:r>
          </a:p>
        </p:txBody>
      </p:sp>
      <p:sp>
        <p:nvSpPr>
          <p:cNvPr id="5" name="object 3">
            <a:extLst>
              <a:ext uri="{FF2B5EF4-FFF2-40B4-BE49-F238E27FC236}">
                <a16:creationId xmlns:a16="http://schemas.microsoft.com/office/drawing/2014/main" id="{AF4F510A-DB31-FED4-1347-C18D8DD24F77}"/>
              </a:ext>
            </a:extLst>
          </p:cNvPr>
          <p:cNvSpPr txBox="1"/>
          <p:nvPr/>
        </p:nvSpPr>
        <p:spPr>
          <a:xfrm>
            <a:off x="928880" y="2229977"/>
            <a:ext cx="9869725" cy="1169176"/>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b="1" dirty="0">
                <a:latin typeface="Aptos" panose="020B0004020202020204" pitchFamily="34" charset="0"/>
              </a:rPr>
              <a:t>De quoi s'agit-il ?</a:t>
            </a:r>
            <a:endParaRPr lang="en-US" sz="1800" dirty="0">
              <a:latin typeface="Aptos" panose="020B0004020202020204" pitchFamily="34" charset="0"/>
            </a:endParaRPr>
          </a:p>
          <a:p>
            <a:pPr marL="742950" lvl="1" indent="-285750">
              <a:spcBef>
                <a:spcPts val="600"/>
              </a:spcBef>
              <a:buFont typeface="Arial" panose="020B0604020202020204" pitchFamily="34" charset="0"/>
              <a:buChar char="•"/>
            </a:pPr>
            <a:r>
              <a:rPr lang="en-US" sz="1800" dirty="0">
                <a:latin typeface="Aptos" panose="020B0004020202020204" pitchFamily="34" charset="0"/>
              </a:rPr>
              <a:t>Le Big Data agrège </a:t>
            </a:r>
            <a:r>
              <a:rPr lang="en-US" sz="1800" b="1" dirty="0">
                <a:latin typeface="Aptos" panose="020B0004020202020204" pitchFamily="34" charset="0"/>
              </a:rPr>
              <a:t>les flux de trafic en temps réel</a:t>
            </a:r>
            <a:r>
              <a:rPr lang="en-US" sz="1800" dirty="0">
                <a:latin typeface="Aptos" panose="020B0004020202020204" pitchFamily="34" charset="0"/>
              </a:rPr>
              <a:t>, les signaux GPS et les données des capteurs pour prévoir les embouteillages.</a:t>
            </a:r>
          </a:p>
          <a:p>
            <a:pPr marL="742950" lvl="1" indent="-285750">
              <a:spcBef>
                <a:spcPts val="600"/>
              </a:spcBef>
              <a:buFont typeface="Arial" panose="020B0604020202020204" pitchFamily="34" charset="0"/>
              <a:buChar char="•"/>
            </a:pPr>
            <a:r>
              <a:rPr lang="en-US" sz="1800" dirty="0">
                <a:latin typeface="Aptos" panose="020B0004020202020204" pitchFamily="34" charset="0"/>
              </a:rPr>
              <a:t>L'IA analyse les modèles et </a:t>
            </a:r>
            <a:r>
              <a:rPr lang="en-US" sz="1800" b="1" dirty="0">
                <a:latin typeface="Aptos" panose="020B0004020202020204" pitchFamily="34" charset="0"/>
              </a:rPr>
              <a:t>optimise le flux de circulation grâce à l'analyse prédictive</a:t>
            </a:r>
            <a:r>
              <a:rPr lang="en-US" sz="1800" dirty="0">
                <a:latin typeface="Aptos" panose="020B0004020202020204" pitchFamily="34" charset="0"/>
              </a:rPr>
              <a:t>.</a:t>
            </a:r>
          </a:p>
        </p:txBody>
      </p:sp>
      <p:sp>
        <p:nvSpPr>
          <p:cNvPr id="11" name="object 3">
            <a:extLst>
              <a:ext uri="{FF2B5EF4-FFF2-40B4-BE49-F238E27FC236}">
                <a16:creationId xmlns:a16="http://schemas.microsoft.com/office/drawing/2014/main" id="{BEED6352-672B-4B39-186D-7C011937847A}"/>
              </a:ext>
            </a:extLst>
          </p:cNvPr>
          <p:cNvSpPr txBox="1"/>
          <p:nvPr/>
        </p:nvSpPr>
        <p:spPr>
          <a:xfrm>
            <a:off x="928880" y="3976896"/>
            <a:ext cx="6056476" cy="1667774"/>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Exemple :</a:t>
            </a:r>
            <a:endParaRPr lang="en-US" sz="1800" dirty="0">
              <a:latin typeface="Aptos" panose="020B0004020202020204" pitchFamily="34" charset="0"/>
            </a:endParaRPr>
          </a:p>
          <a:p>
            <a:pPr marL="742950" lvl="1" indent="-285750">
              <a:spcBef>
                <a:spcPts val="600"/>
              </a:spcBef>
              <a:buFont typeface="Arial" panose="020B0604020202020204" pitchFamily="34" charset="0"/>
              <a:buChar char="•"/>
            </a:pPr>
            <a:r>
              <a:rPr lang="en-US" sz="1800" dirty="0">
                <a:latin typeface="Aptos" panose="020B0004020202020204" pitchFamily="34" charset="0"/>
              </a:rPr>
              <a:t>Google Maps et Waze utilisent </a:t>
            </a:r>
            <a:r>
              <a:rPr lang="en-US" sz="1800" b="1" dirty="0">
                <a:latin typeface="Aptos" panose="020B0004020202020204" pitchFamily="34" charset="0"/>
              </a:rPr>
              <a:t>l'apprentissage automatique </a:t>
            </a:r>
            <a:r>
              <a:rPr lang="en-US" sz="1800" dirty="0">
                <a:latin typeface="Aptos" panose="020B0004020202020204" pitchFamily="34" charset="0"/>
              </a:rPr>
              <a:t>pour suggérer </a:t>
            </a:r>
            <a:r>
              <a:rPr lang="en-US" sz="1800" b="1" dirty="0">
                <a:latin typeface="Aptos" panose="020B0004020202020204" pitchFamily="34" charset="0"/>
              </a:rPr>
              <a:t>les itinéraires les plus rapides </a:t>
            </a:r>
            <a:r>
              <a:rPr lang="en-US" sz="1800" dirty="0">
                <a:latin typeface="Aptos" panose="020B0004020202020204" pitchFamily="34" charset="0"/>
              </a:rPr>
              <a:t>en fonction des informations en temps réel sur les embouteillages.</a:t>
            </a:r>
          </a:p>
          <a:p>
            <a:pPr marL="742950" lvl="1" indent="-285750">
              <a:spcBef>
                <a:spcPts val="600"/>
              </a:spcBef>
              <a:buFont typeface="Arial" panose="020B0604020202020204" pitchFamily="34" charset="0"/>
              <a:buChar char="•"/>
            </a:pPr>
            <a:r>
              <a:rPr lang="en-US" sz="1800" b="1" dirty="0">
                <a:latin typeface="Aptos" panose="020B0004020202020204" pitchFamily="34" charset="0"/>
              </a:rPr>
              <a:t>Les feux de circulation adaptatifs</a:t>
            </a:r>
            <a:r>
              <a:rPr lang="en-US" sz="1800" dirty="0">
                <a:latin typeface="Aptos" panose="020B0004020202020204" pitchFamily="34" charset="0"/>
              </a:rPr>
              <a:t> basés sur l'IA réduisent les embouteillages en ajustant les signaux en fonction du volume de trafic en temps réel.</a:t>
            </a:r>
          </a:p>
        </p:txBody>
      </p:sp>
      <p:sp>
        <p:nvSpPr>
          <p:cNvPr id="7" name="TextBox 6">
            <a:extLst>
              <a:ext uri="{FF2B5EF4-FFF2-40B4-BE49-F238E27FC236}">
                <a16:creationId xmlns:a16="http://schemas.microsoft.com/office/drawing/2014/main" id="{C2D51AE5-C7B5-901B-CEBF-0732903E5ED9}"/>
              </a:ext>
            </a:extLst>
          </p:cNvPr>
          <p:cNvSpPr txBox="1"/>
          <p:nvPr/>
        </p:nvSpPr>
        <p:spPr>
          <a:xfrm>
            <a:off x="734320" y="1323263"/>
            <a:ext cx="7675123" cy="343235"/>
          </a:xfrm>
          <a:prstGeom prst="rect">
            <a:avLst/>
          </a:prstGeom>
          <a:noFill/>
        </p:spPr>
        <p:txBody>
          <a:bodyPr wrap="square" rtlCol="0">
            <a:spAutoFit/>
          </a:bodyPr>
          <a:lstStyle/>
          <a:p>
            <a:pPr marL="0" indent="0">
              <a:spcBef>
                <a:spcPts val="600"/>
              </a:spcBef>
              <a:buNone/>
            </a:pPr>
            <a:r>
              <a:rPr lang="en-US" sz="1800" dirty="0">
                <a:latin typeface="Aptos" panose="020B0004020202020204" pitchFamily="34" charset="0"/>
              </a:rPr>
              <a:t>Comment la technologie transforme les systèmes de transport modernes</a:t>
            </a:r>
          </a:p>
        </p:txBody>
      </p:sp>
      <p:pic>
        <p:nvPicPr>
          <p:cNvPr id="14" name="Picture 13" descr="An aerial view of a road intersection&#10;&#10;AI-generated content may be incorrect.">
            <a:extLst>
              <a:ext uri="{FF2B5EF4-FFF2-40B4-BE49-F238E27FC236}">
                <a16:creationId xmlns:a16="http://schemas.microsoft.com/office/drawing/2014/main" id="{0B3EF71C-9C0B-1CEB-0BA3-6B3C0F737C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7461" y="3472454"/>
            <a:ext cx="4005359" cy="2803750"/>
          </a:xfrm>
          <a:prstGeom prst="rect">
            <a:avLst/>
          </a:prstGeom>
        </p:spPr>
      </p:pic>
      <p:sp>
        <p:nvSpPr>
          <p:cNvPr id="9" name="Slide Number Placeholder 8">
            <a:extLst>
              <a:ext uri="{FF2B5EF4-FFF2-40B4-BE49-F238E27FC236}">
                <a16:creationId xmlns:a16="http://schemas.microsoft.com/office/drawing/2014/main" id="{8E29332D-8867-56D2-4EEF-206218C5BD58}"/>
              </a:ext>
            </a:extLst>
          </p:cNvPr>
          <p:cNvSpPr>
            <a:spLocks noGrp="1"/>
          </p:cNvSpPr>
          <p:nvPr>
            <p:ph type="sldNum" sz="quarter" idx="7"/>
          </p:nvPr>
        </p:nvSpPr>
        <p:spPr/>
        <p:txBody>
          <a:bodyPr/>
          <a:lstStyle/>
          <a:p>
            <a:pPr marL="103685">
              <a:lnSpc>
                <a:spcPts val="1633"/>
              </a:lnSpc>
            </a:pPr>
            <a:fld id="{4C153F5B-7374-41CD-B22F-FACE21F48764}" type="slidenum">
              <a:rPr lang="en-AT" spc="-64" smtClean="0"/>
              <a:t>31</a:t>
            </a:fld>
            <a:endParaRPr lang="en-AT" spc="-64" dirty="0"/>
          </a:p>
        </p:txBody>
      </p:sp>
      <p:sp>
        <p:nvSpPr>
          <p:cNvPr id="13" name="object 3">
            <a:extLst>
              <a:ext uri="{FF2B5EF4-FFF2-40B4-BE49-F238E27FC236}">
                <a16:creationId xmlns:a16="http://schemas.microsoft.com/office/drawing/2014/main" id="{1BBD3140-5FE7-E5B0-7A66-1586086A1697}"/>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La technologie dans la recherche sur les transports</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B54EEB24-9414-E94B-1593-47B95309AC23}"/>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E1BDB81D-A014-61D7-16A8-A100353417B7}"/>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821985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3DF90-93DF-8546-3544-A1D2673DDE2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FC05DF7-41CF-A525-0352-DD68E7934B93}"/>
              </a:ext>
            </a:extLst>
          </p:cNvPr>
          <p:cNvSpPr txBox="1">
            <a:spLocks noGrp="1"/>
          </p:cNvSpPr>
          <p:nvPr>
            <p:ph type="title"/>
          </p:nvPr>
        </p:nvSpPr>
        <p:spPr>
          <a:xfrm>
            <a:off x="726280" y="422573"/>
            <a:ext cx="80049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5A718396-7704-84FD-7880-2E2E4C861DE7}"/>
              </a:ext>
            </a:extLst>
          </p:cNvPr>
          <p:cNvSpPr txBox="1"/>
          <p:nvPr/>
        </p:nvSpPr>
        <p:spPr>
          <a:xfrm>
            <a:off x="726281" y="133760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SIG et cartographie pour l'urbanisme</a:t>
            </a:r>
          </a:p>
        </p:txBody>
      </p:sp>
      <p:sp>
        <p:nvSpPr>
          <p:cNvPr id="5" name="object 3">
            <a:extLst>
              <a:ext uri="{FF2B5EF4-FFF2-40B4-BE49-F238E27FC236}">
                <a16:creationId xmlns:a16="http://schemas.microsoft.com/office/drawing/2014/main" id="{56905402-BBB1-8C90-9DD3-10684659CD2B}"/>
              </a:ext>
            </a:extLst>
          </p:cNvPr>
          <p:cNvSpPr txBox="1"/>
          <p:nvPr/>
        </p:nvSpPr>
        <p:spPr>
          <a:xfrm>
            <a:off x="920841" y="1748653"/>
            <a:ext cx="9869725" cy="1279848"/>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Qu'est-ce que c'est ?</a:t>
            </a:r>
            <a:endParaRPr lang="en-US" sz="1600" dirty="0">
              <a:latin typeface="Aptos" panose="020B0004020202020204" pitchFamily="34" charset="0"/>
            </a:endParaRPr>
          </a:p>
          <a:p>
            <a:pPr marL="742950" lvl="1" indent="-285750">
              <a:spcBef>
                <a:spcPts val="600"/>
              </a:spcBef>
              <a:buFont typeface="Arial" panose="020B0604020202020204" pitchFamily="34" charset="0"/>
              <a:buChar char="•"/>
            </a:pPr>
            <a:r>
              <a:rPr lang="en-US" sz="1600" dirty="0">
                <a:latin typeface="Aptos" panose="020B0004020202020204" pitchFamily="34" charset="0"/>
              </a:rPr>
              <a:t>Les systèmes d'information géographique (SIG) fournissent </a:t>
            </a:r>
            <a:r>
              <a:rPr lang="en-US" sz="1600" b="1" dirty="0">
                <a:latin typeface="Aptos" panose="020B0004020202020204" pitchFamily="34" charset="0"/>
              </a:rPr>
              <a:t>des analyses spatiales </a:t>
            </a:r>
            <a:r>
              <a:rPr lang="en-US" sz="1600" dirty="0">
                <a:latin typeface="Aptos" panose="020B0004020202020204" pitchFamily="34" charset="0"/>
              </a:rPr>
              <a:t>pour la planification des transports urbains.</a:t>
            </a:r>
          </a:p>
          <a:p>
            <a:pPr marL="742950" lvl="1" indent="-285750">
              <a:spcBef>
                <a:spcPts val="600"/>
              </a:spcBef>
              <a:buFont typeface="Arial" panose="020B0604020202020204" pitchFamily="34" charset="0"/>
              <a:buChar char="•"/>
            </a:pPr>
            <a:r>
              <a:rPr lang="en-US" sz="1600" dirty="0">
                <a:latin typeface="Aptos" panose="020B0004020202020204" pitchFamily="34" charset="0"/>
              </a:rPr>
              <a:t>Les urbanistes utilisent les SIG </a:t>
            </a:r>
            <a:r>
              <a:rPr lang="en-US" sz="1600" b="1" dirty="0">
                <a:latin typeface="Aptos" panose="020B0004020202020204" pitchFamily="34" charset="0"/>
              </a:rPr>
              <a:t>pour cartographier la densité du trafic, l'accessibilité des transports et le développement futur des infrastructures</a:t>
            </a:r>
            <a:r>
              <a:rPr lang="en-US" sz="1600" dirty="0">
                <a:latin typeface="Aptos" panose="020B0004020202020204" pitchFamily="34" charset="0"/>
              </a:rPr>
              <a:t>.</a:t>
            </a:r>
          </a:p>
        </p:txBody>
      </p:sp>
      <p:sp>
        <p:nvSpPr>
          <p:cNvPr id="11" name="object 3">
            <a:extLst>
              <a:ext uri="{FF2B5EF4-FFF2-40B4-BE49-F238E27FC236}">
                <a16:creationId xmlns:a16="http://schemas.microsoft.com/office/drawing/2014/main" id="{D81806FA-3F01-C7EE-8914-661BB33448F9}"/>
              </a:ext>
            </a:extLst>
          </p:cNvPr>
          <p:cNvSpPr txBox="1"/>
          <p:nvPr/>
        </p:nvSpPr>
        <p:spPr>
          <a:xfrm>
            <a:off x="920841" y="4014295"/>
            <a:ext cx="6056476" cy="1501447"/>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600" b="1" dirty="0">
                <a:latin typeface="Aptos" panose="020B0004020202020204" pitchFamily="34" charset="0"/>
              </a:rPr>
              <a:t>Exemple :</a:t>
            </a:r>
            <a:endParaRPr lang="en-US" sz="1600" dirty="0">
              <a:latin typeface="Aptos" panose="020B0004020202020204" pitchFamily="34" charset="0"/>
            </a:endParaRPr>
          </a:p>
          <a:p>
            <a:pPr marL="742950" lvl="1" indent="-285750">
              <a:spcBef>
                <a:spcPts val="600"/>
              </a:spcBef>
              <a:buFont typeface="Arial" panose="020B0604020202020204" pitchFamily="34" charset="0"/>
              <a:buChar char="•"/>
            </a:pPr>
            <a:r>
              <a:rPr lang="en-US" sz="1600" dirty="0">
                <a:latin typeface="Aptos" panose="020B0004020202020204" pitchFamily="34" charset="0"/>
              </a:rPr>
              <a:t>Les villes utilisent les SIG </a:t>
            </a:r>
            <a:r>
              <a:rPr lang="en-US" sz="1600" b="1" dirty="0">
                <a:latin typeface="Aptos" panose="020B0004020202020204" pitchFamily="34" charset="0"/>
              </a:rPr>
              <a:t>pour concevoir des itinéraires de bus, des lignes de métro et des zones piétonnes en fonction des flux de population</a:t>
            </a:r>
            <a:r>
              <a:rPr lang="en-US" sz="1600" dirty="0">
                <a:latin typeface="Aptos" panose="020B0004020202020204" pitchFamily="34" charset="0"/>
              </a:rPr>
              <a:t>.</a:t>
            </a:r>
          </a:p>
          <a:p>
            <a:pPr marL="742950" lvl="1" indent="-285750">
              <a:spcBef>
                <a:spcPts val="600"/>
              </a:spcBef>
              <a:buFont typeface="Arial" panose="020B0604020202020204" pitchFamily="34" charset="0"/>
              <a:buChar char="•"/>
            </a:pPr>
            <a:r>
              <a:rPr lang="en-US" sz="1600" b="1" dirty="0">
                <a:latin typeface="Aptos" panose="020B0004020202020204" pitchFamily="34" charset="0"/>
              </a:rPr>
              <a:t>La Cycle Superhighway </a:t>
            </a:r>
            <a:r>
              <a:rPr lang="en-US" sz="1600" dirty="0">
                <a:latin typeface="Aptos" panose="020B0004020202020204" pitchFamily="34" charset="0"/>
              </a:rPr>
              <a:t>de Londres </a:t>
            </a:r>
            <a:r>
              <a:rPr lang="en-US" sz="1600" b="1" dirty="0">
                <a:latin typeface="Aptos" panose="020B0004020202020204" pitchFamily="34" charset="0"/>
              </a:rPr>
              <a:t>a été planifiée à l'aide de données SIG sur la densité des cyclistes.</a:t>
            </a:r>
            <a:endParaRPr lang="en-US" sz="1600" dirty="0">
              <a:latin typeface="Aptos" panose="020B0004020202020204" pitchFamily="34" charset="0"/>
            </a:endParaRPr>
          </a:p>
        </p:txBody>
      </p:sp>
      <p:pic>
        <p:nvPicPr>
          <p:cNvPr id="15" name="Picture 14" descr="A map of london with blue and white text&#10;&#10;AI-generated content may be incorrect.">
            <a:extLst>
              <a:ext uri="{FF2B5EF4-FFF2-40B4-BE49-F238E27FC236}">
                <a16:creationId xmlns:a16="http://schemas.microsoft.com/office/drawing/2014/main" id="{CE794699-9351-2067-E76C-C4C832CA8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7317" y="2843705"/>
            <a:ext cx="4839308" cy="3330583"/>
          </a:xfrm>
          <a:prstGeom prst="rect">
            <a:avLst/>
          </a:prstGeom>
          <a:ln>
            <a:noFill/>
          </a:ln>
          <a:effectLst>
            <a:outerShdw blurRad="292100" dist="139700" dir="2700000" algn="tl" rotWithShape="0">
              <a:srgbClr val="333333">
                <a:alpha val="65000"/>
              </a:srgbClr>
            </a:outerShdw>
          </a:effectLst>
        </p:spPr>
      </p:pic>
      <p:sp>
        <p:nvSpPr>
          <p:cNvPr id="7" name="Slide Number Placeholder 6">
            <a:extLst>
              <a:ext uri="{FF2B5EF4-FFF2-40B4-BE49-F238E27FC236}">
                <a16:creationId xmlns:a16="http://schemas.microsoft.com/office/drawing/2014/main" id="{784458A0-29B4-075B-5094-CEA6A260DFD8}"/>
              </a:ext>
            </a:extLst>
          </p:cNvPr>
          <p:cNvSpPr>
            <a:spLocks noGrp="1"/>
          </p:cNvSpPr>
          <p:nvPr>
            <p:ph type="sldNum" sz="quarter" idx="7"/>
          </p:nvPr>
        </p:nvSpPr>
        <p:spPr/>
        <p:txBody>
          <a:bodyPr/>
          <a:lstStyle/>
          <a:p>
            <a:pPr marL="103685">
              <a:lnSpc>
                <a:spcPts val="1633"/>
              </a:lnSpc>
            </a:pPr>
            <a:fld id="{4C153F5B-7374-41CD-B22F-FACE21F48764}" type="slidenum">
              <a:rPr lang="en-AT" spc="-64" smtClean="0"/>
              <a:t>32</a:t>
            </a:fld>
            <a:endParaRPr lang="en-AT" spc="-64" dirty="0"/>
          </a:p>
        </p:txBody>
      </p:sp>
      <p:sp>
        <p:nvSpPr>
          <p:cNvPr id="12" name="object 3">
            <a:extLst>
              <a:ext uri="{FF2B5EF4-FFF2-40B4-BE49-F238E27FC236}">
                <a16:creationId xmlns:a16="http://schemas.microsoft.com/office/drawing/2014/main" id="{66DDA025-F787-6A17-F246-CE02E07EC2CB}"/>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La technologie dans la recherche sur les transports</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40AC6003-0321-C437-796B-C5F51EE0A8AE}"/>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4F38F74E-B440-5ABA-038A-ECC9388E87ED}"/>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733952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11B68-9EBA-16ED-D063-6AE9AD9F4D3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6D2507-7496-EEF5-B5BF-2C52D3AA574C}"/>
              </a:ext>
            </a:extLst>
          </p:cNvPr>
          <p:cNvSpPr txBox="1">
            <a:spLocks noGrp="1"/>
          </p:cNvSpPr>
          <p:nvPr>
            <p:ph type="title"/>
          </p:nvPr>
        </p:nvSpPr>
        <p:spPr>
          <a:xfrm>
            <a:off x="726281" y="422573"/>
            <a:ext cx="81827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28F13823-2412-B090-9F33-4D8F9C3AFE47}"/>
              </a:ext>
            </a:extLst>
          </p:cNvPr>
          <p:cNvSpPr txBox="1"/>
          <p:nvPr/>
        </p:nvSpPr>
        <p:spPr>
          <a:xfrm>
            <a:off x="726281" y="1337604"/>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Véhicules autonomes et mobilité intelligente Recherche</a:t>
            </a:r>
          </a:p>
        </p:txBody>
      </p:sp>
      <p:sp>
        <p:nvSpPr>
          <p:cNvPr id="5" name="object 3">
            <a:extLst>
              <a:ext uri="{FF2B5EF4-FFF2-40B4-BE49-F238E27FC236}">
                <a16:creationId xmlns:a16="http://schemas.microsoft.com/office/drawing/2014/main" id="{2E8C26AF-AB31-6A3D-7C9B-F68C4D5D05C9}"/>
              </a:ext>
            </a:extLst>
          </p:cNvPr>
          <p:cNvSpPr txBox="1"/>
          <p:nvPr/>
        </p:nvSpPr>
        <p:spPr>
          <a:xfrm>
            <a:off x="920841" y="1653651"/>
            <a:ext cx="10725152" cy="1169176"/>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b="1" dirty="0">
                <a:latin typeface="Aptos" panose="020B0004020202020204" pitchFamily="34" charset="0"/>
              </a:rPr>
              <a:t>De quoi s'agit-il ?</a:t>
            </a:r>
            <a:endParaRPr lang="en-US" sz="1800" dirty="0">
              <a:latin typeface="Aptos" panose="020B0004020202020204" pitchFamily="34" charset="0"/>
            </a:endParaRPr>
          </a:p>
          <a:p>
            <a:pPr marL="800100" lvl="1" indent="-342900">
              <a:spcBef>
                <a:spcPts val="600"/>
              </a:spcBef>
              <a:buFont typeface="Arial" panose="020B0604020202020204" pitchFamily="34" charset="0"/>
              <a:buChar char="•"/>
            </a:pPr>
            <a:r>
              <a:rPr lang="en-US" sz="1800" dirty="0">
                <a:latin typeface="Aptos" panose="020B0004020202020204" pitchFamily="34" charset="0"/>
              </a:rPr>
              <a:t>Recherche sur </a:t>
            </a:r>
            <a:r>
              <a:rPr lang="en-US" sz="1800" b="1" dirty="0">
                <a:latin typeface="Aptos" panose="020B0004020202020204" pitchFamily="34" charset="0"/>
              </a:rPr>
              <a:t>les voitures autonomes, les véhicules connectés et la mobilité en tant que service (</a:t>
            </a:r>
            <a:r>
              <a:rPr lang="en-US" sz="1800" b="1" dirty="0" err="1">
                <a:latin typeface="Aptos" panose="020B0004020202020204" pitchFamily="34" charset="0"/>
              </a:rPr>
              <a:t>MaaS</a:t>
            </a:r>
            <a:r>
              <a:rPr lang="en-US" sz="1800" b="1" dirty="0">
                <a:latin typeface="Aptos" panose="020B0004020202020204" pitchFamily="34" charset="0"/>
              </a:rPr>
              <a:t>)</a:t>
            </a:r>
            <a:r>
              <a:rPr lang="en-US" sz="1800" dirty="0">
                <a:latin typeface="Aptos" panose="020B0004020202020204" pitchFamily="34" charset="0"/>
              </a:rPr>
              <a:t>.</a:t>
            </a:r>
          </a:p>
          <a:p>
            <a:pPr marL="800100" lvl="1" indent="-342900">
              <a:spcBef>
                <a:spcPts val="600"/>
              </a:spcBef>
              <a:buFont typeface="Arial" panose="020B0604020202020204" pitchFamily="34" charset="0"/>
              <a:buChar char="•"/>
            </a:pPr>
            <a:r>
              <a:rPr lang="en-US" sz="1800" dirty="0">
                <a:latin typeface="Aptos" panose="020B0004020202020204" pitchFamily="34" charset="0"/>
              </a:rPr>
              <a:t>Utilise l'IA et la fusion de capteurs (</a:t>
            </a:r>
            <a:r>
              <a:rPr lang="en-US" sz="1800" b="1" dirty="0">
                <a:latin typeface="Aptos" panose="020B0004020202020204" pitchFamily="34" charset="0"/>
              </a:rPr>
              <a:t>LIDAR, caméras, radar</a:t>
            </a:r>
            <a:r>
              <a:rPr lang="en-US" sz="1800" dirty="0">
                <a:latin typeface="Aptos" panose="020B0004020202020204" pitchFamily="34" charset="0"/>
              </a:rPr>
              <a:t>) pour permettre la navigation autonome.</a:t>
            </a:r>
          </a:p>
        </p:txBody>
      </p:sp>
      <p:sp>
        <p:nvSpPr>
          <p:cNvPr id="11" name="object 3">
            <a:extLst>
              <a:ext uri="{FF2B5EF4-FFF2-40B4-BE49-F238E27FC236}">
                <a16:creationId xmlns:a16="http://schemas.microsoft.com/office/drawing/2014/main" id="{1B8D9A6F-4AD0-B36D-9384-F3DD91843C83}"/>
              </a:ext>
            </a:extLst>
          </p:cNvPr>
          <p:cNvSpPr txBox="1"/>
          <p:nvPr/>
        </p:nvSpPr>
        <p:spPr>
          <a:xfrm>
            <a:off x="920841" y="4014295"/>
            <a:ext cx="6056476" cy="1418475"/>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Exemple :</a:t>
            </a:r>
            <a:endParaRPr lang="en-US" sz="1800" dirty="0">
              <a:latin typeface="Aptos" panose="020B0004020202020204" pitchFamily="34" charset="0"/>
            </a:endParaRPr>
          </a:p>
          <a:p>
            <a:pPr marL="800100" lvl="1" indent="-342900">
              <a:spcBef>
                <a:spcPts val="600"/>
              </a:spcBef>
              <a:buFont typeface="Arial" panose="020B0604020202020204" pitchFamily="34" charset="0"/>
              <a:buChar char="•"/>
            </a:pPr>
            <a:r>
              <a:rPr lang="en-US" sz="1800" dirty="0">
                <a:latin typeface="Aptos" panose="020B0004020202020204" pitchFamily="34" charset="0"/>
              </a:rPr>
              <a:t>Tesla et Waymo testent </a:t>
            </a:r>
            <a:r>
              <a:rPr lang="en-US" sz="1800" b="1" dirty="0">
                <a:latin typeface="Aptos" panose="020B0004020202020204" pitchFamily="34" charset="0"/>
              </a:rPr>
              <a:t>l'autonomie de niveau 4 </a:t>
            </a:r>
            <a:r>
              <a:rPr lang="en-US" sz="1800" dirty="0">
                <a:latin typeface="Aptos" panose="020B0004020202020204" pitchFamily="34" charset="0"/>
              </a:rPr>
              <a:t>en milieu urbain.</a:t>
            </a:r>
          </a:p>
          <a:p>
            <a:pPr marL="800100" lvl="1" indent="-342900">
              <a:spcBef>
                <a:spcPts val="600"/>
              </a:spcBef>
              <a:buFont typeface="Arial" panose="020B0604020202020204" pitchFamily="34" charset="0"/>
              <a:buChar char="•"/>
            </a:pPr>
            <a:r>
              <a:rPr lang="en-US" sz="1800" dirty="0">
                <a:latin typeface="Aptos" panose="020B0004020202020204" pitchFamily="34" charset="0"/>
              </a:rPr>
              <a:t>Les taxis autonomes de Singapour visent à </a:t>
            </a:r>
            <a:r>
              <a:rPr lang="en-US" sz="1800" b="1" dirty="0">
                <a:latin typeface="Aptos" panose="020B0004020202020204" pitchFamily="34" charset="0"/>
              </a:rPr>
              <a:t>remplacer la possession de voitures particulières </a:t>
            </a:r>
            <a:r>
              <a:rPr lang="en-US" sz="1800" dirty="0">
                <a:latin typeface="Aptos" panose="020B0004020202020204" pitchFamily="34" charset="0"/>
              </a:rPr>
              <a:t>dans les zones urbaines densément peuplées.</a:t>
            </a:r>
          </a:p>
        </p:txBody>
      </p:sp>
      <p:pic>
        <p:nvPicPr>
          <p:cNvPr id="7" name="Picture 6" descr="A highway with cars on it&#10;&#10;AI-generated content may be incorrect.">
            <a:extLst>
              <a:ext uri="{FF2B5EF4-FFF2-40B4-BE49-F238E27FC236}">
                <a16:creationId xmlns:a16="http://schemas.microsoft.com/office/drawing/2014/main" id="{A8B22AF2-81A1-BDDB-EE5C-3925F4C2B7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8984" y="2843705"/>
            <a:ext cx="5142496" cy="3429000"/>
          </a:xfrm>
          <a:prstGeom prst="rect">
            <a:avLst/>
          </a:prstGeom>
        </p:spPr>
      </p:pic>
      <p:sp>
        <p:nvSpPr>
          <p:cNvPr id="9" name="Slide Number Placeholder 8">
            <a:extLst>
              <a:ext uri="{FF2B5EF4-FFF2-40B4-BE49-F238E27FC236}">
                <a16:creationId xmlns:a16="http://schemas.microsoft.com/office/drawing/2014/main" id="{3BEB649F-8E34-494F-80E3-12CA52A5E885}"/>
              </a:ext>
            </a:extLst>
          </p:cNvPr>
          <p:cNvSpPr>
            <a:spLocks noGrp="1"/>
          </p:cNvSpPr>
          <p:nvPr>
            <p:ph type="sldNum" sz="quarter" idx="7"/>
          </p:nvPr>
        </p:nvSpPr>
        <p:spPr/>
        <p:txBody>
          <a:bodyPr/>
          <a:lstStyle/>
          <a:p>
            <a:pPr marL="103685">
              <a:lnSpc>
                <a:spcPts val="1633"/>
              </a:lnSpc>
            </a:pPr>
            <a:fld id="{4C153F5B-7374-41CD-B22F-FACE21F48764}" type="slidenum">
              <a:rPr lang="en-AT" spc="-64" smtClean="0"/>
              <a:t>33</a:t>
            </a:fld>
            <a:endParaRPr lang="en-AT" spc="-64" dirty="0"/>
          </a:p>
        </p:txBody>
      </p:sp>
      <p:sp>
        <p:nvSpPr>
          <p:cNvPr id="13" name="object 3">
            <a:extLst>
              <a:ext uri="{FF2B5EF4-FFF2-40B4-BE49-F238E27FC236}">
                <a16:creationId xmlns:a16="http://schemas.microsoft.com/office/drawing/2014/main" id="{78C8092A-E76C-2629-BB3F-6E8225669A7E}"/>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La technologie dans la recherche sur les transports</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0CC18BED-001F-804C-9192-730A0FBB8985}"/>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358CD637-1D4A-AFEF-94E3-42A90263956B}"/>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778885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679A6-3534-010E-0E63-2DD2947E61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D765601-CC02-DDEB-AE05-19458BF073F0}"/>
              </a:ext>
            </a:extLst>
          </p:cNvPr>
          <p:cNvSpPr txBox="1">
            <a:spLocks noGrp="1"/>
          </p:cNvSpPr>
          <p:nvPr>
            <p:ph type="title"/>
          </p:nvPr>
        </p:nvSpPr>
        <p:spPr>
          <a:xfrm>
            <a:off x="726281" y="422573"/>
            <a:ext cx="884316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ED96D09C-3C8D-C982-E12C-A84DD8CA5AB4}"/>
              </a:ext>
            </a:extLst>
          </p:cNvPr>
          <p:cNvSpPr txBox="1"/>
          <p:nvPr/>
        </p:nvSpPr>
        <p:spPr>
          <a:xfrm>
            <a:off x="726281" y="1313723"/>
            <a:ext cx="12240289"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Transports durables - Véhicules électriques et carburants alternatifs</a:t>
            </a:r>
          </a:p>
        </p:txBody>
      </p:sp>
      <p:sp>
        <p:nvSpPr>
          <p:cNvPr id="5" name="object 3">
            <a:extLst>
              <a:ext uri="{FF2B5EF4-FFF2-40B4-BE49-F238E27FC236}">
                <a16:creationId xmlns:a16="http://schemas.microsoft.com/office/drawing/2014/main" id="{87512C7E-B1B3-B3F7-4D63-0C28DFEE0056}"/>
              </a:ext>
            </a:extLst>
          </p:cNvPr>
          <p:cNvSpPr txBox="1"/>
          <p:nvPr/>
        </p:nvSpPr>
        <p:spPr>
          <a:xfrm>
            <a:off x="927984" y="1783411"/>
            <a:ext cx="11264016" cy="1107236"/>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Passage des carburants à base de pétrole à des sources d'énergie durables.</a:t>
            </a:r>
          </a:p>
          <a:p>
            <a:pPr marL="285750" indent="-285750">
              <a:spcBef>
                <a:spcPts val="600"/>
              </a:spcBef>
              <a:buFont typeface="Arial" panose="020B0604020202020204" pitchFamily="34" charset="0"/>
              <a:buChar char="•"/>
            </a:pPr>
            <a:r>
              <a:rPr lang="en-US" sz="1600" dirty="0">
                <a:latin typeface="Aptos" panose="020B0004020202020204" pitchFamily="34" charset="0"/>
              </a:rPr>
              <a:t>Les carburants alternatifs améliorent la durabilité, la sécurité énergétique et réduisent la pollution.</a:t>
            </a:r>
          </a:p>
          <a:p>
            <a:pPr marL="285750" indent="-285750">
              <a:spcBef>
                <a:spcPts val="600"/>
              </a:spcBef>
              <a:buFont typeface="Arial" panose="020B0604020202020204" pitchFamily="34" charset="0"/>
              <a:buChar char="•"/>
            </a:pPr>
            <a:r>
              <a:rPr lang="en-US" sz="1600" dirty="0">
                <a:latin typeface="Aptos" panose="020B0004020202020204" pitchFamily="34" charset="0"/>
              </a:rPr>
              <a:t>Potentiel des avancées technologiques pour remplacer les moteurs à combustibles fossiles.</a:t>
            </a:r>
          </a:p>
          <a:p>
            <a:pPr marL="285750" lvl="1" indent="-285750">
              <a:spcBef>
                <a:spcPts val="600"/>
              </a:spcBef>
              <a:buFont typeface="Courier New" panose="02070309020205020404" pitchFamily="49" charset="0"/>
              <a:buChar char="o"/>
            </a:pPr>
            <a:r>
              <a:rPr lang="en-US" sz="1400" dirty="0">
                <a:latin typeface="Aptos" panose="020B0004020202020204" pitchFamily="34" charset="0"/>
              </a:rPr>
              <a:t>Étude de cas : réduction des émissions de GES du transport routier australien grâce à la technologie et au changement des comportements.</a:t>
            </a:r>
          </a:p>
        </p:txBody>
      </p:sp>
      <p:sp>
        <p:nvSpPr>
          <p:cNvPr id="4" name="object 3">
            <a:extLst>
              <a:ext uri="{FF2B5EF4-FFF2-40B4-BE49-F238E27FC236}">
                <a16:creationId xmlns:a16="http://schemas.microsoft.com/office/drawing/2014/main" id="{13128855-C561-B476-9AFB-F4C3C62ED796}"/>
              </a:ext>
            </a:extLst>
          </p:cNvPr>
          <p:cNvSpPr txBox="1"/>
          <p:nvPr/>
        </p:nvSpPr>
        <p:spPr>
          <a:xfrm>
            <a:off x="726281" y="3008888"/>
            <a:ext cx="6678932" cy="2673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1800" b="1" dirty="0">
                <a:latin typeface="Aptos" panose="020B0004020202020204" pitchFamily="34" charset="0"/>
              </a:rPr>
              <a:t>Innovations dans le domaine des trains à grande vitesse</a:t>
            </a:r>
          </a:p>
        </p:txBody>
      </p:sp>
      <p:sp>
        <p:nvSpPr>
          <p:cNvPr id="11" name="object 3">
            <a:extLst>
              <a:ext uri="{FF2B5EF4-FFF2-40B4-BE49-F238E27FC236}">
                <a16:creationId xmlns:a16="http://schemas.microsoft.com/office/drawing/2014/main" id="{76CA48DD-CD85-5BAA-D574-6599980512C9}"/>
              </a:ext>
            </a:extLst>
          </p:cNvPr>
          <p:cNvSpPr txBox="1"/>
          <p:nvPr/>
        </p:nvSpPr>
        <p:spPr>
          <a:xfrm>
            <a:off x="927984" y="3432947"/>
            <a:ext cx="7693502" cy="2883492"/>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De quoi s'agit-il ?</a:t>
            </a:r>
          </a:p>
          <a:p>
            <a:pPr marL="285750" indent="-285750">
              <a:spcBef>
                <a:spcPts val="600"/>
              </a:spcBef>
              <a:buFont typeface="Arial" panose="020B0604020202020204" pitchFamily="34" charset="0"/>
              <a:buChar char="•"/>
            </a:pPr>
            <a:r>
              <a:rPr lang="en-US" sz="1600" dirty="0">
                <a:latin typeface="Aptos" panose="020B0004020202020204" pitchFamily="34" charset="0"/>
              </a:rPr>
              <a:t>Recherche sur des solutions de transport ultra-rapides réduisant considérablement la durée des trajets.</a:t>
            </a:r>
          </a:p>
          <a:p>
            <a:pPr marL="285750" indent="-285750">
              <a:spcBef>
                <a:spcPts val="600"/>
              </a:spcBef>
              <a:buFont typeface="Arial" panose="020B0604020202020204" pitchFamily="34" charset="0"/>
              <a:buChar char="•"/>
            </a:pPr>
            <a:r>
              <a:rPr lang="en-US" sz="1600" dirty="0">
                <a:latin typeface="Aptos" panose="020B0004020202020204" pitchFamily="34" charset="0"/>
              </a:rPr>
              <a:t>Systèmes Hyperloop utilisant des tubes à vide pour atteindre des vitesses supérieures à 1 000 km/h.</a:t>
            </a:r>
          </a:p>
          <a:p>
            <a:pPr marL="285750" indent="-285750">
              <a:spcBef>
                <a:spcPts val="600"/>
              </a:spcBef>
              <a:buFont typeface="Courier New" panose="02070309020205020404" pitchFamily="49" charset="0"/>
              <a:buChar char="o"/>
            </a:pPr>
            <a:r>
              <a:rPr lang="en-US" sz="1600" b="1" dirty="0">
                <a:latin typeface="Aptos" panose="020B0004020202020204" pitchFamily="34" charset="0"/>
              </a:rPr>
              <a:t>Exemple :</a:t>
            </a:r>
          </a:p>
          <a:p>
            <a:pPr marL="285750" lvl="1" indent="-285750">
              <a:spcBef>
                <a:spcPts val="600"/>
              </a:spcBef>
              <a:buFont typeface="Arial" panose="020B0604020202020204" pitchFamily="34" charset="0"/>
              <a:buChar char="•"/>
            </a:pPr>
            <a:r>
              <a:rPr lang="en-US" sz="1200" dirty="0">
                <a:latin typeface="Aptos" panose="020B0004020202020204" pitchFamily="34" charset="0"/>
              </a:rPr>
              <a:t>Proposition Hyperloop d'Elon Musk : Los Angeles à San Francisco en 35 minutes.</a:t>
            </a:r>
          </a:p>
          <a:p>
            <a:pPr marL="285750" lvl="1" indent="-285750">
              <a:spcBef>
                <a:spcPts val="600"/>
              </a:spcBef>
              <a:buFont typeface="Arial" panose="020B0604020202020204" pitchFamily="34" charset="0"/>
              <a:buChar char="•"/>
            </a:pPr>
            <a:r>
              <a:rPr lang="en-US" sz="1200" dirty="0">
                <a:latin typeface="Aptos" panose="020B0004020202020204" pitchFamily="34" charset="0"/>
              </a:rPr>
              <a:t>Le réseau ferroviaire à grande vitesse chinois est déjà le plus vaste au monde et continue de s'étendre.</a:t>
            </a:r>
          </a:p>
          <a:p>
            <a:pPr lvl="1">
              <a:spcBef>
                <a:spcPts val="600"/>
              </a:spcBef>
              <a:buFont typeface="Arial" panose="020B0604020202020204" pitchFamily="34" charset="0"/>
              <a:buChar char="•"/>
            </a:pPr>
            <a:endParaRPr lang="en-US" sz="1200" dirty="0">
              <a:latin typeface="Aptos" panose="020B0004020202020204" pitchFamily="34" charset="0"/>
            </a:endParaRPr>
          </a:p>
          <a:p>
            <a:pPr marL="285750" indent="-285750">
              <a:spcBef>
                <a:spcPts val="600"/>
              </a:spcBef>
              <a:buFont typeface="Arial" panose="020B0604020202020204" pitchFamily="34" charset="0"/>
              <a:buChar char="•"/>
            </a:pPr>
            <a:r>
              <a:rPr lang="en-US" sz="1600" dirty="0">
                <a:latin typeface="Aptos" panose="020B0004020202020204" pitchFamily="34" charset="0"/>
              </a:rPr>
              <a:t>Développement futur : relier les modèles d'utilisation des sols/de transport aux modèles économiques.</a:t>
            </a:r>
          </a:p>
        </p:txBody>
      </p:sp>
      <p:pic>
        <p:nvPicPr>
          <p:cNvPr id="10" name="Picture 9" descr="A silver and blue object&#10;&#10;AI-generated content may be incorrect.">
            <a:extLst>
              <a:ext uri="{FF2B5EF4-FFF2-40B4-BE49-F238E27FC236}">
                <a16:creationId xmlns:a16="http://schemas.microsoft.com/office/drawing/2014/main" id="{611DF5AB-26DE-A674-4DD5-2D9A31EBE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4056" y="4080500"/>
            <a:ext cx="3717944" cy="2091343"/>
          </a:xfrm>
          <a:prstGeom prst="rect">
            <a:avLst/>
          </a:prstGeom>
        </p:spPr>
      </p:pic>
      <p:sp>
        <p:nvSpPr>
          <p:cNvPr id="9" name="Slide Number Placeholder 8">
            <a:extLst>
              <a:ext uri="{FF2B5EF4-FFF2-40B4-BE49-F238E27FC236}">
                <a16:creationId xmlns:a16="http://schemas.microsoft.com/office/drawing/2014/main" id="{DF176756-9046-802C-5DF0-0C5776ED4F82}"/>
              </a:ext>
            </a:extLst>
          </p:cNvPr>
          <p:cNvSpPr>
            <a:spLocks noGrp="1"/>
          </p:cNvSpPr>
          <p:nvPr>
            <p:ph type="sldNum" sz="quarter" idx="7"/>
          </p:nvPr>
        </p:nvSpPr>
        <p:spPr/>
        <p:txBody>
          <a:bodyPr/>
          <a:lstStyle/>
          <a:p>
            <a:pPr marL="103685">
              <a:lnSpc>
                <a:spcPts val="1633"/>
              </a:lnSpc>
            </a:pPr>
            <a:fld id="{4C153F5B-7374-41CD-B22F-FACE21F48764}" type="slidenum">
              <a:rPr lang="en-AT" spc="-64" smtClean="0"/>
              <a:t>34</a:t>
            </a:fld>
            <a:endParaRPr lang="en-AT" spc="-64" dirty="0"/>
          </a:p>
        </p:txBody>
      </p:sp>
      <p:sp>
        <p:nvSpPr>
          <p:cNvPr id="14" name="object 3">
            <a:extLst>
              <a:ext uri="{FF2B5EF4-FFF2-40B4-BE49-F238E27FC236}">
                <a16:creationId xmlns:a16="http://schemas.microsoft.com/office/drawing/2014/main" id="{0D1A5B00-C810-3A06-11A7-BF37DE489DDB}"/>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4.7. Tendances futures de la recherche dans le domaine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60BE476-616F-FE25-2185-D3DF7A0C1C4C}"/>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5C23671D-D09B-150D-2ED7-81107770F251}"/>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560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5D394-43F1-BFED-D352-6B087BD1D6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01BE3A3-D023-F62A-87E7-B29F0EB64E3D}"/>
              </a:ext>
            </a:extLst>
          </p:cNvPr>
          <p:cNvSpPr txBox="1">
            <a:spLocks noGrp="1"/>
          </p:cNvSpPr>
          <p:nvPr>
            <p:ph type="title"/>
          </p:nvPr>
        </p:nvSpPr>
        <p:spPr>
          <a:xfrm>
            <a:off x="726281" y="422573"/>
            <a:ext cx="8227219"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de la recherche dans le domaine des transports</a:t>
            </a:r>
          </a:p>
        </p:txBody>
      </p:sp>
      <p:sp>
        <p:nvSpPr>
          <p:cNvPr id="3" name="object 3">
            <a:extLst>
              <a:ext uri="{FF2B5EF4-FFF2-40B4-BE49-F238E27FC236}">
                <a16:creationId xmlns:a16="http://schemas.microsoft.com/office/drawing/2014/main" id="{A65FBEA6-CAE2-0DD0-5895-10C47567ABFE}"/>
              </a:ext>
            </a:extLst>
          </p:cNvPr>
          <p:cNvSpPr txBox="1"/>
          <p:nvPr/>
        </p:nvSpPr>
        <p:spPr>
          <a:xfrm>
            <a:off x="726282" y="131372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IA, automatisation et véhicules connectés</a:t>
            </a:r>
          </a:p>
        </p:txBody>
      </p:sp>
      <p:sp>
        <p:nvSpPr>
          <p:cNvPr id="5" name="object 3">
            <a:extLst>
              <a:ext uri="{FF2B5EF4-FFF2-40B4-BE49-F238E27FC236}">
                <a16:creationId xmlns:a16="http://schemas.microsoft.com/office/drawing/2014/main" id="{FC6B1754-B7B7-4A7E-2490-C281165BF4EB}"/>
              </a:ext>
            </a:extLst>
          </p:cNvPr>
          <p:cNvSpPr txBox="1"/>
          <p:nvPr/>
        </p:nvSpPr>
        <p:spPr>
          <a:xfrm>
            <a:off x="927984" y="1743901"/>
            <a:ext cx="9869725" cy="1294980"/>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400" b="1" dirty="0">
                <a:latin typeface="Aptos" panose="020B0004020202020204" pitchFamily="34" charset="0"/>
              </a:rPr>
              <a:t>Qu'est-ce que c'est ?</a:t>
            </a:r>
          </a:p>
          <a:p>
            <a:pPr marL="742950" lvl="1" indent="-285750">
              <a:spcBef>
                <a:spcPts val="600"/>
              </a:spcBef>
              <a:buFont typeface="Arial" panose="020B0604020202020204" pitchFamily="34" charset="0"/>
              <a:buChar char="•"/>
            </a:pPr>
            <a:r>
              <a:rPr lang="en-US" sz="1400" dirty="0">
                <a:latin typeface="Aptos" panose="020B0004020202020204" pitchFamily="34" charset="0"/>
              </a:rPr>
              <a:t>Utilisation de l'IA dans la conduite autonome, le contrôle intelligent du trafic et la maintenance prédictive.</a:t>
            </a:r>
          </a:p>
          <a:p>
            <a:pPr marL="285750" indent="-285750">
              <a:spcBef>
                <a:spcPts val="600"/>
              </a:spcBef>
              <a:buFont typeface="Courier New" panose="02070309020205020404" pitchFamily="49" charset="0"/>
              <a:buChar char="o"/>
            </a:pPr>
            <a:r>
              <a:rPr lang="en-US" sz="1400" b="1" dirty="0">
                <a:latin typeface="Aptos" panose="020B0004020202020204" pitchFamily="34" charset="0"/>
              </a:rPr>
              <a:t>Exemple :</a:t>
            </a:r>
          </a:p>
          <a:p>
            <a:pPr marL="742950" lvl="1" indent="-285750">
              <a:spcBef>
                <a:spcPts val="600"/>
              </a:spcBef>
              <a:buFont typeface="Arial" panose="020B0604020202020204" pitchFamily="34" charset="0"/>
              <a:buChar char="•"/>
            </a:pPr>
            <a:r>
              <a:rPr lang="en-US" sz="1400" dirty="0">
                <a:latin typeface="Aptos" panose="020B0004020202020204" pitchFamily="34" charset="0"/>
              </a:rPr>
              <a:t>Tesla, Waymo et Mercedes-Benz travaillent sur des voitures entièrement autonomes.</a:t>
            </a:r>
          </a:p>
          <a:p>
            <a:pPr marL="742950" lvl="1" indent="-285750">
              <a:spcBef>
                <a:spcPts val="600"/>
              </a:spcBef>
              <a:buFont typeface="Arial" panose="020B0604020202020204" pitchFamily="34" charset="0"/>
              <a:buChar char="•"/>
            </a:pPr>
            <a:r>
              <a:rPr lang="en-US" sz="1400" dirty="0">
                <a:latin typeface="Aptos" panose="020B0004020202020204" pitchFamily="34" charset="0"/>
              </a:rPr>
              <a:t>Des feux de circulation intelligents basés sur l'IA réduisent la congestion urbaine à Singapour et Amsterdam.</a:t>
            </a:r>
          </a:p>
        </p:txBody>
      </p:sp>
      <p:sp>
        <p:nvSpPr>
          <p:cNvPr id="4" name="object 3">
            <a:extLst>
              <a:ext uri="{FF2B5EF4-FFF2-40B4-BE49-F238E27FC236}">
                <a16:creationId xmlns:a16="http://schemas.microsoft.com/office/drawing/2014/main" id="{FCC11AA7-ACFD-6F0D-B5E5-FC3781A4C732}"/>
              </a:ext>
            </a:extLst>
          </p:cNvPr>
          <p:cNvSpPr txBox="1"/>
          <p:nvPr/>
        </p:nvSpPr>
        <p:spPr>
          <a:xfrm>
            <a:off x="726281" y="3148065"/>
            <a:ext cx="6292036" cy="29413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1800" b="1" dirty="0">
                <a:latin typeface="Aptos" panose="020B0004020202020204" pitchFamily="34" charset="0"/>
              </a:rPr>
              <a:t>Mobilité partagée et mobilité en tant que service (</a:t>
            </a:r>
            <a:r>
              <a:rPr lang="en-US" sz="1800" b="1" dirty="0" err="1">
                <a:latin typeface="Aptos" panose="020B0004020202020204" pitchFamily="34" charset="0"/>
              </a:rPr>
              <a:t>MaaS</a:t>
            </a:r>
            <a:r>
              <a:rPr lang="en-US" sz="1800" b="1" dirty="0">
                <a:latin typeface="Aptos" panose="020B0004020202020204" pitchFamily="34" charset="0"/>
              </a:rPr>
              <a:t>)</a:t>
            </a:r>
          </a:p>
        </p:txBody>
      </p:sp>
      <p:sp>
        <p:nvSpPr>
          <p:cNvPr id="11" name="object 3">
            <a:extLst>
              <a:ext uri="{FF2B5EF4-FFF2-40B4-BE49-F238E27FC236}">
                <a16:creationId xmlns:a16="http://schemas.microsoft.com/office/drawing/2014/main" id="{179DBBF9-8448-0385-C659-B4010342E3AA}"/>
              </a:ext>
            </a:extLst>
          </p:cNvPr>
          <p:cNvSpPr txBox="1"/>
          <p:nvPr/>
        </p:nvSpPr>
        <p:spPr>
          <a:xfrm>
            <a:off x="927984" y="3528932"/>
            <a:ext cx="7102401" cy="2799879"/>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400" b="1" dirty="0">
                <a:latin typeface="Aptos" panose="020B0004020202020204" pitchFamily="34" charset="0"/>
              </a:rPr>
              <a:t>Qu'est-ce que c'est ?</a:t>
            </a:r>
          </a:p>
          <a:p>
            <a:pPr marL="285750" indent="-285750">
              <a:spcBef>
                <a:spcPts val="600"/>
              </a:spcBef>
              <a:buFont typeface="Arial" panose="020B0604020202020204" pitchFamily="34" charset="0"/>
              <a:buChar char="•"/>
            </a:pPr>
            <a:r>
              <a:rPr lang="en-US" sz="1400" dirty="0">
                <a:latin typeface="Aptos" panose="020B0004020202020204" pitchFamily="34" charset="0"/>
              </a:rPr>
              <a:t>Intégration de divers services de transport (bus, métro, VTC, covoiturage, vélos) dans une seule plateforme numérique.</a:t>
            </a:r>
          </a:p>
          <a:p>
            <a:pPr marL="285750" indent="-285750">
              <a:spcBef>
                <a:spcPts val="600"/>
              </a:spcBef>
              <a:buFont typeface="Arial" panose="020B0604020202020204" pitchFamily="34" charset="0"/>
              <a:buChar char="•"/>
            </a:pPr>
            <a:r>
              <a:rPr lang="en-US" sz="1400" dirty="0">
                <a:latin typeface="Aptos" panose="020B0004020202020204" pitchFamily="34" charset="0"/>
              </a:rPr>
              <a:t>Encourager l'utilisation des transports publics grâce à la gestion de la demande de transport (TDM).</a:t>
            </a:r>
          </a:p>
          <a:p>
            <a:pPr marL="285750" indent="-285750">
              <a:spcBef>
                <a:spcPts val="600"/>
              </a:spcBef>
              <a:buFont typeface="Arial" panose="020B0604020202020204" pitchFamily="34" charset="0"/>
              <a:buChar char="•"/>
            </a:pPr>
            <a:r>
              <a:rPr lang="en-US" sz="1400" dirty="0">
                <a:latin typeface="Aptos" panose="020B0004020202020204" pitchFamily="34" charset="0"/>
              </a:rPr>
              <a:t>Approche intégrée et « concertée » pour résoudre les problèmes de transport.</a:t>
            </a:r>
          </a:p>
          <a:p>
            <a:pPr marL="285750" indent="-285750">
              <a:spcBef>
                <a:spcPts val="600"/>
              </a:spcBef>
              <a:buFont typeface="Arial" panose="020B0604020202020204" pitchFamily="34" charset="0"/>
              <a:buChar char="•"/>
            </a:pPr>
            <a:r>
              <a:rPr lang="en-US" sz="1400" dirty="0">
                <a:latin typeface="Aptos" panose="020B0004020202020204" pitchFamily="34" charset="0"/>
              </a:rPr>
              <a:t>Promouvoir le changement volontaire des comportements de déplacement (VTBC) afin de favoriser les modes de transport écologiques.</a:t>
            </a:r>
          </a:p>
          <a:p>
            <a:pPr marL="285750" indent="-285750">
              <a:spcBef>
                <a:spcPts val="600"/>
              </a:spcBef>
              <a:buFont typeface="Courier New" panose="02070309020205020404" pitchFamily="49" charset="0"/>
              <a:buChar char="o"/>
            </a:pPr>
            <a:r>
              <a:rPr lang="en-US" sz="1400" b="1" dirty="0">
                <a:latin typeface="Aptos" panose="020B0004020202020204" pitchFamily="34" charset="0"/>
              </a:rPr>
              <a:t>Exemple :</a:t>
            </a:r>
          </a:p>
          <a:p>
            <a:pPr marL="171450" lvl="1" indent="-171450">
              <a:spcBef>
                <a:spcPts val="600"/>
              </a:spcBef>
              <a:buFont typeface="Arial" panose="020B0604020202020204" pitchFamily="34" charset="0"/>
              <a:buChar char="•"/>
            </a:pPr>
            <a:r>
              <a:rPr lang="en-US" sz="1200" dirty="0">
                <a:latin typeface="Aptos" panose="020B0004020202020204" pitchFamily="34" charset="0"/>
              </a:rPr>
              <a:t>L'application Whim d'Helsinki, qui permet de réserver et de payer de manière transparente sur plusieurs modes de transport.</a:t>
            </a:r>
          </a:p>
          <a:p>
            <a:pPr marL="171450" lvl="1" indent="-171450">
              <a:spcBef>
                <a:spcPts val="600"/>
              </a:spcBef>
              <a:buFont typeface="Arial" panose="020B0604020202020204" pitchFamily="34" charset="0"/>
              <a:buChar char="•"/>
            </a:pPr>
            <a:r>
              <a:rPr lang="en-US" sz="1200" dirty="0">
                <a:latin typeface="Aptos" panose="020B0004020202020204" pitchFamily="34" charset="0"/>
              </a:rPr>
              <a:t>Uber, Lyft et Bolt intègrent la micro-mobilité (trottinettes électriques, vélos) dans leurs applications.</a:t>
            </a:r>
          </a:p>
        </p:txBody>
      </p:sp>
      <p:pic>
        <p:nvPicPr>
          <p:cNvPr id="9" name="Picture 8" descr="A diagram of a service&#10;&#10;AI-generated content may be incorrect.">
            <a:extLst>
              <a:ext uri="{FF2B5EF4-FFF2-40B4-BE49-F238E27FC236}">
                <a16:creationId xmlns:a16="http://schemas.microsoft.com/office/drawing/2014/main" id="{E404303C-0312-2B6E-42D8-80A724C91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0085" y="3332337"/>
            <a:ext cx="3905453" cy="2862467"/>
          </a:xfrm>
          <a:prstGeom prst="rect">
            <a:avLst/>
          </a:prstGeom>
          <a:ln>
            <a:noFill/>
          </a:ln>
          <a:effectLst>
            <a:outerShdw blurRad="292100" dist="139700" dir="2700000" algn="tl" rotWithShape="0">
              <a:srgbClr val="333333">
                <a:alpha val="65000"/>
              </a:srgbClr>
            </a:outerShdw>
          </a:effectLst>
        </p:spPr>
      </p:pic>
      <p:sp>
        <p:nvSpPr>
          <p:cNvPr id="10" name="Slide Number Placeholder 9">
            <a:extLst>
              <a:ext uri="{FF2B5EF4-FFF2-40B4-BE49-F238E27FC236}">
                <a16:creationId xmlns:a16="http://schemas.microsoft.com/office/drawing/2014/main" id="{0D497F1A-4EE7-789D-4ADE-3E0C9299C5A9}"/>
              </a:ext>
            </a:extLst>
          </p:cNvPr>
          <p:cNvSpPr>
            <a:spLocks noGrp="1"/>
          </p:cNvSpPr>
          <p:nvPr>
            <p:ph type="sldNum" sz="quarter" idx="7"/>
          </p:nvPr>
        </p:nvSpPr>
        <p:spPr/>
        <p:txBody>
          <a:bodyPr/>
          <a:lstStyle/>
          <a:p>
            <a:pPr marL="103685">
              <a:lnSpc>
                <a:spcPts val="1633"/>
              </a:lnSpc>
            </a:pPr>
            <a:fld id="{4C153F5B-7374-41CD-B22F-FACE21F48764}" type="slidenum">
              <a:rPr lang="en-AT" spc="-64" smtClean="0"/>
              <a:t>35</a:t>
            </a:fld>
            <a:endParaRPr lang="en-AT" spc="-64" dirty="0"/>
          </a:p>
        </p:txBody>
      </p:sp>
      <p:sp>
        <p:nvSpPr>
          <p:cNvPr id="16" name="object 3">
            <a:extLst>
              <a:ext uri="{FF2B5EF4-FFF2-40B4-BE49-F238E27FC236}">
                <a16:creationId xmlns:a16="http://schemas.microsoft.com/office/drawing/2014/main" id="{88C9D8B6-4104-F5DE-46C4-CD7334D729C5}"/>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4.7. Tendances futures de la recherche dans le domaine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F0A223F4-FEBF-DF45-6C98-57D7DEF0972D}"/>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30CBF25D-9296-5082-BC1F-9736517C3ECE}"/>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401113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0A4285-E6EF-C7CD-A21A-36AF92810682}"/>
              </a:ext>
            </a:extLst>
          </p:cNvPr>
          <p:cNvSpPr/>
          <p:nvPr/>
        </p:nvSpPr>
        <p:spPr>
          <a:xfrm>
            <a:off x="2026772" y="2596542"/>
            <a:ext cx="8562612" cy="166491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effectLst/>
                <a:ea typeface="Aptos" panose="020B0004020202020204" pitchFamily="34" charset="0"/>
                <a:cs typeface="Times New Roman" panose="02020603050405020304" pitchFamily="18" charset="0"/>
              </a:rPr>
              <a:t>Public/utilisateurs des statistiques des transports</a:t>
            </a:r>
            <a:endParaRPr lang="en-US" sz="3200" b="1" dirty="0">
              <a:solidFill>
                <a:schemeClr val="bg1"/>
              </a:solidFill>
            </a:endParaRPr>
          </a:p>
        </p:txBody>
      </p:sp>
      <p:sp>
        <p:nvSpPr>
          <p:cNvPr id="5" name="Slide Number Placeholder 4">
            <a:extLst>
              <a:ext uri="{FF2B5EF4-FFF2-40B4-BE49-F238E27FC236}">
                <a16:creationId xmlns:a16="http://schemas.microsoft.com/office/drawing/2014/main" id="{9C1E6298-D76E-A053-74EB-5FE357C5DA1E}"/>
              </a:ext>
            </a:extLst>
          </p:cNvPr>
          <p:cNvSpPr>
            <a:spLocks noGrp="1"/>
          </p:cNvSpPr>
          <p:nvPr>
            <p:ph type="sldNum" sz="quarter" idx="7"/>
          </p:nvPr>
        </p:nvSpPr>
        <p:spPr/>
        <p:txBody>
          <a:bodyPr/>
          <a:lstStyle/>
          <a:p>
            <a:pPr marL="103685">
              <a:lnSpc>
                <a:spcPts val="1633"/>
              </a:lnSpc>
            </a:pPr>
            <a:fld id="{81D60167-4931-47E6-BA6A-407CBD079E47}" type="slidenum">
              <a:rPr lang="en-AT" spc="-64" smtClean="0"/>
              <a:t>36</a:t>
            </a:fld>
            <a:endParaRPr lang="en-AT" spc="-64" dirty="0"/>
          </a:p>
        </p:txBody>
      </p:sp>
      <p:sp>
        <p:nvSpPr>
          <p:cNvPr id="2" name="object 6">
            <a:extLst>
              <a:ext uri="{FF2B5EF4-FFF2-40B4-BE49-F238E27FC236}">
                <a16:creationId xmlns:a16="http://schemas.microsoft.com/office/drawing/2014/main" id="{AC05D243-84B0-51DC-E631-A18BB268D774}"/>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4" name="object 6">
            <a:extLst>
              <a:ext uri="{FF2B5EF4-FFF2-40B4-BE49-F238E27FC236}">
                <a16:creationId xmlns:a16="http://schemas.microsoft.com/office/drawing/2014/main" id="{335E5ACD-BE7D-BD9C-50EB-C7D875320330}"/>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2035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D5C24-25AD-8BEB-8062-930B2E7836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AFA73C-0218-6AF3-8935-E4A71A1A7B4D}"/>
              </a:ext>
            </a:extLst>
          </p:cNvPr>
          <p:cNvSpPr txBox="1">
            <a:spLocks noGrp="1"/>
          </p:cNvSpPr>
          <p:nvPr>
            <p:ph type="title"/>
          </p:nvPr>
        </p:nvSpPr>
        <p:spPr>
          <a:xfrm>
            <a:off x="726282" y="422573"/>
            <a:ext cx="682386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Public/utilisateurs des statistiques des transports</a:t>
            </a:r>
            <a:endParaRPr lang="en-US" sz="2400" b="1" dirty="0">
              <a:solidFill>
                <a:schemeClr val="bg1"/>
              </a:solidFill>
            </a:endParaRPr>
          </a:p>
        </p:txBody>
      </p:sp>
      <p:sp>
        <p:nvSpPr>
          <p:cNvPr id="3" name="object 3">
            <a:extLst>
              <a:ext uri="{FF2B5EF4-FFF2-40B4-BE49-F238E27FC236}">
                <a16:creationId xmlns:a16="http://schemas.microsoft.com/office/drawing/2014/main" id="{EE6913DE-9BF0-A26D-D35D-E883FF00DD8A}"/>
              </a:ext>
            </a:extLst>
          </p:cNvPr>
          <p:cNvSpPr txBox="1"/>
          <p:nvPr/>
        </p:nvSpPr>
        <p:spPr>
          <a:xfrm>
            <a:off x="726282" y="1277521"/>
            <a:ext cx="7165428"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lvl="1"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Décideurs politiques</a:t>
            </a:r>
          </a:p>
        </p:txBody>
      </p:sp>
      <p:sp>
        <p:nvSpPr>
          <p:cNvPr id="5" name="object 3">
            <a:extLst>
              <a:ext uri="{FF2B5EF4-FFF2-40B4-BE49-F238E27FC236}">
                <a16:creationId xmlns:a16="http://schemas.microsoft.com/office/drawing/2014/main" id="{E79553F7-3C3C-12AC-C6B1-37BF418BB2C5}"/>
              </a:ext>
            </a:extLst>
          </p:cNvPr>
          <p:cNvSpPr txBox="1"/>
          <p:nvPr/>
        </p:nvSpPr>
        <p:spPr>
          <a:xfrm>
            <a:off x="927984" y="1543353"/>
            <a:ext cx="7165429" cy="1894310"/>
          </a:xfrm>
          <a:prstGeom prst="rect">
            <a:avLst/>
          </a:prstGeom>
        </p:spPr>
        <p:txBody>
          <a:bodyPr vert="horz" wrap="square" lIns="0" tIns="16329" rIns="0" bIns="0" rtlCol="0">
            <a:spAutoFit/>
          </a:bodyPr>
          <a:lstStyle/>
          <a:p>
            <a:pPr marL="285750" lvl="2" indent="-285750">
              <a:lnSpc>
                <a:spcPct val="110000"/>
              </a:lnSpc>
              <a:spcBef>
                <a:spcPts val="600"/>
              </a:spcBef>
              <a:buFont typeface="Arial" panose="020B0604020202020204" pitchFamily="34" charset="0"/>
              <a:buChar char="•"/>
            </a:pPr>
            <a:r>
              <a:rPr lang="en-US" sz="1400" dirty="0"/>
              <a:t>Les données sur les transports sont essentielles pour concevoir des politiques de transport efficaces.</a:t>
            </a:r>
          </a:p>
          <a:p>
            <a:pPr marL="285750" lvl="2" indent="-285750">
              <a:lnSpc>
                <a:spcPct val="110000"/>
              </a:lnSpc>
              <a:spcBef>
                <a:spcPts val="600"/>
              </a:spcBef>
              <a:buFont typeface="Arial" panose="020B0604020202020204" pitchFamily="34" charset="0"/>
              <a:buChar char="•"/>
            </a:pPr>
            <a:r>
              <a:rPr lang="en-US" sz="1400" dirty="0"/>
              <a:t>Ces données aident les décideurs politiques à comprendre la situation actuelle des réseaux de transport</a:t>
            </a:r>
          </a:p>
          <a:p>
            <a:pPr marL="285750" lvl="2" indent="-285750">
              <a:lnSpc>
                <a:spcPct val="110000"/>
              </a:lnSpc>
              <a:spcBef>
                <a:spcPts val="600"/>
              </a:spcBef>
              <a:buFont typeface="Arial" panose="020B0604020202020204" pitchFamily="34" charset="0"/>
              <a:buChar char="•"/>
            </a:pPr>
            <a:r>
              <a:rPr lang="en-US" sz="1400" dirty="0"/>
              <a:t>Elles les aident également à prévoir les situations futures</a:t>
            </a:r>
          </a:p>
          <a:p>
            <a:pPr marL="285750" lvl="2" indent="-285750">
              <a:lnSpc>
                <a:spcPct val="110000"/>
              </a:lnSpc>
              <a:spcBef>
                <a:spcPts val="600"/>
              </a:spcBef>
              <a:buFont typeface="Arial" panose="020B0604020202020204" pitchFamily="34" charset="0"/>
              <a:buChar char="•"/>
            </a:pPr>
            <a:r>
              <a:rPr lang="en-US" sz="1400" dirty="0"/>
              <a:t>En utilisant les données sur les transports, les décideurs politiques sont en mesure d'élaborer des politiques de transport qui correspondent à des objectifs de haut niveau.</a:t>
            </a:r>
          </a:p>
        </p:txBody>
      </p:sp>
      <p:sp>
        <p:nvSpPr>
          <p:cNvPr id="4" name="object 3">
            <a:extLst>
              <a:ext uri="{FF2B5EF4-FFF2-40B4-BE49-F238E27FC236}">
                <a16:creationId xmlns:a16="http://schemas.microsoft.com/office/drawing/2014/main" id="{8AB995CC-E629-664F-E097-6094004C19FF}"/>
              </a:ext>
            </a:extLst>
          </p:cNvPr>
          <p:cNvSpPr txBox="1"/>
          <p:nvPr/>
        </p:nvSpPr>
        <p:spPr>
          <a:xfrm>
            <a:off x="726281" y="3196943"/>
            <a:ext cx="7165429"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Entreprises</a:t>
            </a:r>
          </a:p>
        </p:txBody>
      </p:sp>
      <p:sp>
        <p:nvSpPr>
          <p:cNvPr id="11" name="object 3">
            <a:extLst>
              <a:ext uri="{FF2B5EF4-FFF2-40B4-BE49-F238E27FC236}">
                <a16:creationId xmlns:a16="http://schemas.microsoft.com/office/drawing/2014/main" id="{7198ED73-1802-67C4-D548-1FFB1B99FF1B}"/>
              </a:ext>
            </a:extLst>
          </p:cNvPr>
          <p:cNvSpPr txBox="1"/>
          <p:nvPr/>
        </p:nvSpPr>
        <p:spPr>
          <a:xfrm>
            <a:off x="927983" y="3499096"/>
            <a:ext cx="6893055" cy="1029458"/>
          </a:xfrm>
          <a:prstGeom prst="rect">
            <a:avLst/>
          </a:prstGeom>
        </p:spPr>
        <p:txBody>
          <a:bodyPr vert="horz" wrap="square" lIns="0" tIns="16329" rIns="0" bIns="0" rtlCol="0">
            <a:spAutoFit/>
          </a:bodyPr>
          <a:lstStyle/>
          <a:p>
            <a:pPr marL="285750" lvl="2" indent="-285750">
              <a:lnSpc>
                <a:spcPct val="110000"/>
              </a:lnSpc>
              <a:spcBef>
                <a:spcPts val="600"/>
              </a:spcBef>
              <a:buFont typeface="Arial" panose="020B0604020202020204" pitchFamily="34" charset="0"/>
              <a:buChar char="•"/>
            </a:pPr>
            <a:r>
              <a:rPr lang="en-US" sz="1400" dirty="0"/>
              <a:t>Les données relatives aux transports permettent une gestion efficace de la logistique et de la chaîne d'approvisionnement</a:t>
            </a:r>
          </a:p>
          <a:p>
            <a:pPr marL="285750" lvl="2" indent="-285750">
              <a:lnSpc>
                <a:spcPct val="110000"/>
              </a:lnSpc>
              <a:spcBef>
                <a:spcPts val="600"/>
              </a:spcBef>
              <a:buFont typeface="Arial" panose="020B0604020202020204" pitchFamily="34" charset="0"/>
              <a:buChar char="•"/>
            </a:pPr>
            <a:r>
              <a:rPr lang="en-US" sz="1400" dirty="0"/>
              <a:t>Les acteurs du secteur du fret peuvent utiliser les données relatives aux transports pour améliorer leur efficacité</a:t>
            </a:r>
          </a:p>
        </p:txBody>
      </p:sp>
      <p:sp>
        <p:nvSpPr>
          <p:cNvPr id="7" name="object 3">
            <a:extLst>
              <a:ext uri="{FF2B5EF4-FFF2-40B4-BE49-F238E27FC236}">
                <a16:creationId xmlns:a16="http://schemas.microsoft.com/office/drawing/2014/main" id="{0027DB22-D0B3-74C3-2657-460CBEC73246}"/>
              </a:ext>
            </a:extLst>
          </p:cNvPr>
          <p:cNvSpPr txBox="1"/>
          <p:nvPr/>
        </p:nvSpPr>
        <p:spPr>
          <a:xfrm>
            <a:off x="733424" y="4537114"/>
            <a:ext cx="7158286"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lvl="1"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Universitaires et chercheurs</a:t>
            </a:r>
          </a:p>
        </p:txBody>
      </p:sp>
      <p:sp>
        <p:nvSpPr>
          <p:cNvPr id="10" name="object 3">
            <a:extLst>
              <a:ext uri="{FF2B5EF4-FFF2-40B4-BE49-F238E27FC236}">
                <a16:creationId xmlns:a16="http://schemas.microsoft.com/office/drawing/2014/main" id="{E52D9B85-6D3A-00D7-87D0-B96B26B919C2}"/>
              </a:ext>
            </a:extLst>
          </p:cNvPr>
          <p:cNvSpPr txBox="1"/>
          <p:nvPr/>
        </p:nvSpPr>
        <p:spPr>
          <a:xfrm>
            <a:off x="935126" y="4886639"/>
            <a:ext cx="7508229" cy="1445726"/>
          </a:xfrm>
          <a:prstGeom prst="rect">
            <a:avLst/>
          </a:prstGeom>
        </p:spPr>
        <p:txBody>
          <a:bodyPr vert="horz" wrap="square" lIns="0" tIns="16329" rIns="0" bIns="0" rtlCol="0">
            <a:spAutoFit/>
          </a:bodyPr>
          <a:lstStyle/>
          <a:p>
            <a:pPr marL="285750" lvl="2" indent="-285750">
              <a:lnSpc>
                <a:spcPct val="120000"/>
              </a:lnSpc>
              <a:spcBef>
                <a:spcPts val="600"/>
              </a:spcBef>
              <a:buFont typeface="Arial" panose="020B0604020202020204" pitchFamily="34" charset="0"/>
              <a:buChar char="•"/>
            </a:pPr>
            <a:r>
              <a:rPr lang="en-US" sz="1400" dirty="0"/>
              <a:t>Les universitaires et les chercheurs utilisent les données relatives aux transports pour étudier les tendances</a:t>
            </a:r>
          </a:p>
          <a:p>
            <a:pPr marL="285750" lvl="2" indent="-285750">
              <a:lnSpc>
                <a:spcPct val="120000"/>
              </a:lnSpc>
              <a:spcBef>
                <a:spcPts val="600"/>
              </a:spcBef>
              <a:buFont typeface="Arial" panose="020B0604020202020204" pitchFamily="34" charset="0"/>
              <a:buChar char="•"/>
            </a:pPr>
            <a:r>
              <a:rPr lang="en-US" sz="1400" dirty="0"/>
              <a:t>Les chercheurs utilisent les données relatives aux transports pour comprendre les relations entre la politique des transports et la société</a:t>
            </a:r>
          </a:p>
          <a:p>
            <a:pPr marL="285750" lvl="2" indent="-285750">
              <a:lnSpc>
                <a:spcPct val="120000"/>
              </a:lnSpc>
              <a:spcBef>
                <a:spcPts val="600"/>
              </a:spcBef>
              <a:buFont typeface="Arial" panose="020B0604020202020204" pitchFamily="34" charset="0"/>
              <a:buChar char="•"/>
            </a:pPr>
            <a:r>
              <a:rPr lang="en-US" sz="1400" dirty="0"/>
              <a:t>Les données relatives aux transports leur permettent en outre de prévoir les besoins futurs</a:t>
            </a:r>
          </a:p>
        </p:txBody>
      </p:sp>
      <p:pic>
        <p:nvPicPr>
          <p:cNvPr id="16" name="Picture 15" descr="A diagram of a smart city&#10;&#10;AI-generated content may be incorrect.">
            <a:extLst>
              <a:ext uri="{FF2B5EF4-FFF2-40B4-BE49-F238E27FC236}">
                <a16:creationId xmlns:a16="http://schemas.microsoft.com/office/drawing/2014/main" id="{3389AB0A-D0EB-ED9C-4930-A709A6603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4904" y="1670337"/>
            <a:ext cx="3248824" cy="3935106"/>
          </a:xfrm>
          <a:prstGeom prst="rect">
            <a:avLst/>
          </a:prstGeom>
          <a:ln>
            <a:noFill/>
          </a:ln>
          <a:effectLst>
            <a:outerShdw blurRad="292100" dist="139700" dir="2700000" algn="tl" rotWithShape="0">
              <a:srgbClr val="333333">
                <a:alpha val="65000"/>
              </a:srgbClr>
            </a:outerShdw>
          </a:effectLst>
        </p:spPr>
      </p:pic>
      <p:sp>
        <p:nvSpPr>
          <p:cNvPr id="12" name="Slide Number Placeholder 11">
            <a:extLst>
              <a:ext uri="{FF2B5EF4-FFF2-40B4-BE49-F238E27FC236}">
                <a16:creationId xmlns:a16="http://schemas.microsoft.com/office/drawing/2014/main" id="{23699437-FF82-12E1-0344-0EDFD71EF0DA}"/>
              </a:ext>
            </a:extLst>
          </p:cNvPr>
          <p:cNvSpPr>
            <a:spLocks noGrp="1"/>
          </p:cNvSpPr>
          <p:nvPr>
            <p:ph type="sldNum" sz="quarter" idx="7"/>
          </p:nvPr>
        </p:nvSpPr>
        <p:spPr/>
        <p:txBody>
          <a:bodyPr/>
          <a:lstStyle/>
          <a:p>
            <a:pPr marL="103685">
              <a:lnSpc>
                <a:spcPts val="1633"/>
              </a:lnSpc>
            </a:pPr>
            <a:fld id="{4C153F5B-7374-41CD-B22F-FACE21F48764}" type="slidenum">
              <a:rPr lang="en-AT" spc="-64" smtClean="0"/>
              <a:t>37</a:t>
            </a:fld>
            <a:endParaRPr lang="en-AT" spc="-64" dirty="0"/>
          </a:p>
        </p:txBody>
      </p:sp>
      <p:sp>
        <p:nvSpPr>
          <p:cNvPr id="15" name="object 3">
            <a:extLst>
              <a:ext uri="{FF2B5EF4-FFF2-40B4-BE49-F238E27FC236}">
                <a16:creationId xmlns:a16="http://schemas.microsoft.com/office/drawing/2014/main" id="{CCA4E8DB-E75B-B837-E376-D27443058758}"/>
              </a:ext>
            </a:extLst>
          </p:cNvPr>
          <p:cNvSpPr txBox="1"/>
          <p:nvPr/>
        </p:nvSpPr>
        <p:spPr>
          <a:xfrm>
            <a:off x="726281"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Qui utilise les données relatives aux transports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AA0D868B-ACF8-49B7-D697-EED2B51F5853}"/>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B7B45AA1-2203-9B8E-36CD-9296B043552C}"/>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229978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15A6F-969B-5AEB-0A80-4EC71627E88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54BAA3-4711-221D-382C-A92833D4FF4B}"/>
              </a:ext>
            </a:extLst>
          </p:cNvPr>
          <p:cNvSpPr txBox="1">
            <a:spLocks noGrp="1"/>
          </p:cNvSpPr>
          <p:nvPr>
            <p:ph type="title"/>
          </p:nvPr>
        </p:nvSpPr>
        <p:spPr>
          <a:xfrm>
            <a:off x="726281" y="422573"/>
            <a:ext cx="6830630"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Public/utilisateurs des statistiques des transports</a:t>
            </a:r>
            <a:endParaRPr lang="en-US" sz="2400" b="1" dirty="0">
              <a:solidFill>
                <a:schemeClr val="bg1"/>
              </a:solidFill>
            </a:endParaRPr>
          </a:p>
        </p:txBody>
      </p:sp>
      <p:sp>
        <p:nvSpPr>
          <p:cNvPr id="3" name="object 3">
            <a:extLst>
              <a:ext uri="{FF2B5EF4-FFF2-40B4-BE49-F238E27FC236}">
                <a16:creationId xmlns:a16="http://schemas.microsoft.com/office/drawing/2014/main" id="{039D36B2-9991-6E10-1D3C-A86DC3693C82}"/>
              </a:ext>
            </a:extLst>
          </p:cNvPr>
          <p:cNvSpPr txBox="1"/>
          <p:nvPr/>
        </p:nvSpPr>
        <p:spPr>
          <a:xfrm>
            <a:off x="726282" y="1328275"/>
            <a:ext cx="7052548"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t>Enquêtes gouvernementales sur les transports</a:t>
            </a:r>
          </a:p>
        </p:txBody>
      </p:sp>
      <p:sp>
        <p:nvSpPr>
          <p:cNvPr id="5" name="object 3">
            <a:extLst>
              <a:ext uri="{FF2B5EF4-FFF2-40B4-BE49-F238E27FC236}">
                <a16:creationId xmlns:a16="http://schemas.microsoft.com/office/drawing/2014/main" id="{9333C915-AD04-0E38-4FEF-D951B5046C35}"/>
              </a:ext>
            </a:extLst>
          </p:cNvPr>
          <p:cNvSpPr txBox="1"/>
          <p:nvPr/>
        </p:nvSpPr>
        <p:spPr>
          <a:xfrm>
            <a:off x="927984" y="1738666"/>
            <a:ext cx="7122801" cy="1078318"/>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t>Enquêtes nationales ou régionales sur les déplacements des ménages (HTS) qui collectent des données sur les déplacements quotidiens des personnes.</a:t>
            </a:r>
          </a:p>
          <a:p>
            <a:pPr marL="285750" lvl="1" indent="-285750">
              <a:lnSpc>
                <a:spcPct val="100000"/>
              </a:lnSpc>
              <a:spcBef>
                <a:spcPts val="600"/>
              </a:spcBef>
              <a:buFont typeface="Arial" panose="020B0604020202020204" pitchFamily="34" charset="0"/>
              <a:buChar char="•"/>
            </a:pPr>
            <a:r>
              <a:rPr lang="en-US" sz="1600" dirty="0"/>
              <a:t>Elles portent généralement sur le motif du déplacement, le mode de transport, la durée du trajet et la fréquence.</a:t>
            </a:r>
          </a:p>
        </p:txBody>
      </p:sp>
      <p:sp>
        <p:nvSpPr>
          <p:cNvPr id="4" name="object 3">
            <a:extLst>
              <a:ext uri="{FF2B5EF4-FFF2-40B4-BE49-F238E27FC236}">
                <a16:creationId xmlns:a16="http://schemas.microsoft.com/office/drawing/2014/main" id="{B5C49BC1-5D83-8BCB-7189-F9D675D16FA6}"/>
              </a:ext>
            </a:extLst>
          </p:cNvPr>
          <p:cNvSpPr txBox="1"/>
          <p:nvPr/>
        </p:nvSpPr>
        <p:spPr>
          <a:xfrm>
            <a:off x="726281" y="2951238"/>
            <a:ext cx="7122801"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t>Mégadonnées : téléphones mobiles, GPS et capteurs IoT</a:t>
            </a:r>
          </a:p>
        </p:txBody>
      </p:sp>
      <p:sp>
        <p:nvSpPr>
          <p:cNvPr id="11" name="object 3">
            <a:extLst>
              <a:ext uri="{FF2B5EF4-FFF2-40B4-BE49-F238E27FC236}">
                <a16:creationId xmlns:a16="http://schemas.microsoft.com/office/drawing/2014/main" id="{FDD3EF7B-CEEB-5F74-929F-8EB3848CD685}"/>
              </a:ext>
            </a:extLst>
          </p:cNvPr>
          <p:cNvSpPr txBox="1"/>
          <p:nvPr/>
        </p:nvSpPr>
        <p:spPr>
          <a:xfrm>
            <a:off x="927984" y="3368857"/>
            <a:ext cx="6628927" cy="1324539"/>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t>Données de suivi en temps réel collectées à partir de smartphones, d'applications de navigation et de véhicules connectés.</a:t>
            </a:r>
          </a:p>
          <a:p>
            <a:pPr marL="285750" lvl="1" indent="-285750">
              <a:lnSpc>
                <a:spcPct val="100000"/>
              </a:lnSpc>
              <a:spcBef>
                <a:spcPts val="600"/>
              </a:spcBef>
              <a:buFont typeface="Arial" panose="020B0604020202020204" pitchFamily="34" charset="0"/>
              <a:buChar char="•"/>
            </a:pPr>
            <a:r>
              <a:rPr lang="en-US" sz="1600" dirty="0"/>
              <a:t>Infrastructures compatibles avec l'IoT (feux de circulation intelligents, péages et capteurs routiers) fournissant des analyses en temps réel sur les transports.</a:t>
            </a:r>
          </a:p>
        </p:txBody>
      </p:sp>
      <p:sp>
        <p:nvSpPr>
          <p:cNvPr id="7" name="object 3">
            <a:extLst>
              <a:ext uri="{FF2B5EF4-FFF2-40B4-BE49-F238E27FC236}">
                <a16:creationId xmlns:a16="http://schemas.microsoft.com/office/drawing/2014/main" id="{0C3179D2-D8E3-C531-0FCE-A7C59A306EA8}"/>
              </a:ext>
            </a:extLst>
          </p:cNvPr>
          <p:cNvSpPr txBox="1"/>
          <p:nvPr/>
        </p:nvSpPr>
        <p:spPr>
          <a:xfrm>
            <a:off x="733424" y="4848206"/>
            <a:ext cx="6433683"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t>Données sur la fréquentation des transports publics</a:t>
            </a:r>
          </a:p>
        </p:txBody>
      </p:sp>
      <p:sp>
        <p:nvSpPr>
          <p:cNvPr id="10" name="object 3">
            <a:extLst>
              <a:ext uri="{FF2B5EF4-FFF2-40B4-BE49-F238E27FC236}">
                <a16:creationId xmlns:a16="http://schemas.microsoft.com/office/drawing/2014/main" id="{A41D612F-21D5-B11F-20FD-CF315445121A}"/>
              </a:ext>
            </a:extLst>
          </p:cNvPr>
          <p:cNvSpPr txBox="1"/>
          <p:nvPr/>
        </p:nvSpPr>
        <p:spPr>
          <a:xfrm>
            <a:off x="935127" y="5256099"/>
            <a:ext cx="6433683" cy="1078318"/>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t>Données provenant des tourniquets du métro, des systèmes de billetterie des bus et des plateformes de covoiturage.</a:t>
            </a:r>
          </a:p>
          <a:p>
            <a:pPr marL="285750" lvl="1" indent="-285750">
              <a:lnSpc>
                <a:spcPct val="100000"/>
              </a:lnSpc>
              <a:spcBef>
                <a:spcPts val="600"/>
              </a:spcBef>
              <a:buFont typeface="Arial" panose="020B0604020202020204" pitchFamily="34" charset="0"/>
              <a:buChar char="•"/>
            </a:pPr>
            <a:r>
              <a:rPr lang="en-US" sz="1600" dirty="0"/>
              <a:t>Suivi du nombre de passagers, des heures de pointe et de l'efficacité des itinéraires.</a:t>
            </a:r>
          </a:p>
        </p:txBody>
      </p:sp>
      <p:pic>
        <p:nvPicPr>
          <p:cNvPr id="12" name="Picture 11" descr="A diagram of a bus arrival&#10;&#10;AI-generated content may be incorrect.">
            <a:extLst>
              <a:ext uri="{FF2B5EF4-FFF2-40B4-BE49-F238E27FC236}">
                <a16:creationId xmlns:a16="http://schemas.microsoft.com/office/drawing/2014/main" id="{014A5BB0-AE3B-7759-9443-14CBA881C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911" y="3872141"/>
            <a:ext cx="4452837" cy="2285569"/>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D187D641-E0DF-B174-ED22-A074AD4E1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318" y="1312075"/>
            <a:ext cx="2929020" cy="2431087"/>
          </a:xfrm>
          <a:prstGeom prst="rect">
            <a:avLst/>
          </a:prstGeom>
          <a:ln>
            <a:noFill/>
          </a:ln>
          <a:effectLst>
            <a:outerShdw blurRad="292100" dist="139700" dir="2700000" algn="tl" rotWithShape="0">
              <a:srgbClr val="333333">
                <a:alpha val="65000"/>
              </a:srgbClr>
            </a:outerShdw>
          </a:effectLst>
        </p:spPr>
      </p:pic>
      <p:sp>
        <p:nvSpPr>
          <p:cNvPr id="13" name="Slide Number Placeholder 12">
            <a:extLst>
              <a:ext uri="{FF2B5EF4-FFF2-40B4-BE49-F238E27FC236}">
                <a16:creationId xmlns:a16="http://schemas.microsoft.com/office/drawing/2014/main" id="{4E47ACE1-14BE-2290-9345-349B535CE0D5}"/>
              </a:ext>
            </a:extLst>
          </p:cNvPr>
          <p:cNvSpPr>
            <a:spLocks noGrp="1"/>
          </p:cNvSpPr>
          <p:nvPr>
            <p:ph type="sldNum" sz="quarter" idx="7"/>
          </p:nvPr>
        </p:nvSpPr>
        <p:spPr/>
        <p:txBody>
          <a:bodyPr/>
          <a:lstStyle/>
          <a:p>
            <a:pPr marL="103685">
              <a:lnSpc>
                <a:spcPts val="1633"/>
              </a:lnSpc>
            </a:pPr>
            <a:fld id="{4C153F5B-7374-41CD-B22F-FACE21F48764}" type="slidenum">
              <a:rPr lang="en-AT" spc="-64" smtClean="0"/>
              <a:t>38</a:t>
            </a:fld>
            <a:endParaRPr lang="en-AT" spc="-64" dirty="0"/>
          </a:p>
        </p:txBody>
      </p:sp>
      <p:sp>
        <p:nvSpPr>
          <p:cNvPr id="17" name="object 3">
            <a:extLst>
              <a:ext uri="{FF2B5EF4-FFF2-40B4-BE49-F238E27FC236}">
                <a16:creationId xmlns:a16="http://schemas.microsoft.com/office/drawing/2014/main" id="{169387A9-D093-9AE6-C929-967F3E4D73C7}"/>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solidFill>
                  <a:schemeClr val="tx1"/>
                </a:solidFill>
              </a:rPr>
              <a:t>Sources courantes et méthodes de collecte des données sur les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71B8BB8-FD1F-06FB-A74A-B103E2B2CA61}"/>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10F6272F-6A45-F370-0D3F-4465EAA0A462}"/>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696372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96D57-F7C6-C5FD-CF73-2E0DACE00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359BE3A-DF2A-8BF3-591A-37106C44EEEC}"/>
              </a:ext>
            </a:extLst>
          </p:cNvPr>
          <p:cNvSpPr txBox="1">
            <a:spLocks noGrp="1"/>
          </p:cNvSpPr>
          <p:nvPr>
            <p:ph type="title"/>
          </p:nvPr>
        </p:nvSpPr>
        <p:spPr>
          <a:xfrm>
            <a:off x="726280" y="422573"/>
            <a:ext cx="7223919"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Public/utilisateurs des statistiques sur les transports</a:t>
            </a:r>
            <a:endParaRPr lang="en-US" sz="2400" b="1" dirty="0">
              <a:solidFill>
                <a:schemeClr val="bg1"/>
              </a:solidFill>
            </a:endParaRPr>
          </a:p>
        </p:txBody>
      </p:sp>
      <p:sp>
        <p:nvSpPr>
          <p:cNvPr id="3" name="object 3">
            <a:extLst>
              <a:ext uri="{FF2B5EF4-FFF2-40B4-BE49-F238E27FC236}">
                <a16:creationId xmlns:a16="http://schemas.microsoft.com/office/drawing/2014/main" id="{5FA23E59-887B-12D9-60BF-12BB037A531F}"/>
              </a:ext>
            </a:extLst>
          </p:cNvPr>
          <p:cNvSpPr txBox="1"/>
          <p:nvPr/>
        </p:nvSpPr>
        <p:spPr>
          <a:xfrm>
            <a:off x="726281" y="1350269"/>
            <a:ext cx="7299037"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Aft>
                <a:spcPts val="800"/>
              </a:spcAft>
              <a:buFont typeface="Wingdings" panose="05000000000000000000" pitchFamily="2" charset="2"/>
              <a:buChar char="Ø"/>
            </a:pPr>
            <a:r>
              <a:rPr lang="en-US" sz="2000" b="1" dirty="0">
                <a:latin typeface="Aptos" panose="020B0004020202020204" pitchFamily="34" charset="0"/>
              </a:rPr>
              <a:t>Google Maps et Waze : suivi des embouteillages.</a:t>
            </a:r>
          </a:p>
        </p:txBody>
      </p:sp>
      <p:sp>
        <p:nvSpPr>
          <p:cNvPr id="4" name="object 3">
            <a:extLst>
              <a:ext uri="{FF2B5EF4-FFF2-40B4-BE49-F238E27FC236}">
                <a16:creationId xmlns:a16="http://schemas.microsoft.com/office/drawing/2014/main" id="{5782FAA9-B618-E18A-BB2B-AC7D5BA9B723}"/>
              </a:ext>
            </a:extLst>
          </p:cNvPr>
          <p:cNvSpPr txBox="1"/>
          <p:nvPr/>
        </p:nvSpPr>
        <p:spPr>
          <a:xfrm>
            <a:off x="726280" y="1819698"/>
            <a:ext cx="848897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buFont typeface="Wingdings" panose="05000000000000000000" pitchFamily="2" charset="2"/>
              <a:buChar char="Ø"/>
            </a:pPr>
            <a:r>
              <a:rPr lang="en-US" sz="2000" b="1" dirty="0">
                <a:latin typeface="Aptos" panose="020B0004020202020204" pitchFamily="34" charset="0"/>
              </a:rPr>
              <a:t>Gestion du trafic urbain : ITS - Systèmes de transport intelligents</a:t>
            </a:r>
          </a:p>
        </p:txBody>
      </p:sp>
      <p:pic>
        <p:nvPicPr>
          <p:cNvPr id="18" name="Picture 17" descr="A screenshot of a map&#10;&#10;AI-generated content may be incorrect.">
            <a:extLst>
              <a:ext uri="{FF2B5EF4-FFF2-40B4-BE49-F238E27FC236}">
                <a16:creationId xmlns:a16="http://schemas.microsoft.com/office/drawing/2014/main" id="{D84BDB82-1F8B-5B86-1225-02320DB9D2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76" y="2257068"/>
            <a:ext cx="4120057" cy="4031770"/>
          </a:xfrm>
          <a:prstGeom prst="rect">
            <a:avLst/>
          </a:prstGeom>
        </p:spPr>
      </p:pic>
      <p:pic>
        <p:nvPicPr>
          <p:cNvPr id="24" name="Picture 23" descr="A aerial view of a busy street with cars and buildings&#10;&#10;AI-generated content may be incorrect.">
            <a:extLst>
              <a:ext uri="{FF2B5EF4-FFF2-40B4-BE49-F238E27FC236}">
                <a16:creationId xmlns:a16="http://schemas.microsoft.com/office/drawing/2014/main" id="{0664D96B-3D01-38C7-3815-C4671921D6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1095" y="2257068"/>
            <a:ext cx="6010032" cy="4006688"/>
          </a:xfrm>
          <a:prstGeom prst="rect">
            <a:avLst/>
          </a:prstGeom>
        </p:spPr>
      </p:pic>
      <p:sp>
        <p:nvSpPr>
          <p:cNvPr id="7" name="Slide Number Placeholder 6">
            <a:extLst>
              <a:ext uri="{FF2B5EF4-FFF2-40B4-BE49-F238E27FC236}">
                <a16:creationId xmlns:a16="http://schemas.microsoft.com/office/drawing/2014/main" id="{59E49D9A-C295-7475-CD7F-A3FCE1A94CDA}"/>
              </a:ext>
            </a:extLst>
          </p:cNvPr>
          <p:cNvSpPr>
            <a:spLocks noGrp="1"/>
          </p:cNvSpPr>
          <p:nvPr>
            <p:ph type="sldNum" sz="quarter" idx="7"/>
          </p:nvPr>
        </p:nvSpPr>
        <p:spPr/>
        <p:txBody>
          <a:bodyPr/>
          <a:lstStyle/>
          <a:p>
            <a:pPr marL="103685">
              <a:lnSpc>
                <a:spcPts val="1633"/>
              </a:lnSpc>
            </a:pPr>
            <a:fld id="{4C153F5B-7374-41CD-B22F-FACE21F48764}" type="slidenum">
              <a:rPr lang="en-AT" spc="-64" smtClean="0"/>
              <a:t>39</a:t>
            </a:fld>
            <a:endParaRPr lang="en-AT" spc="-64" dirty="0"/>
          </a:p>
        </p:txBody>
      </p:sp>
      <p:sp>
        <p:nvSpPr>
          <p:cNvPr id="11" name="object 3">
            <a:extLst>
              <a:ext uri="{FF2B5EF4-FFF2-40B4-BE49-F238E27FC236}">
                <a16:creationId xmlns:a16="http://schemas.microsoft.com/office/drawing/2014/main" id="{D134D34E-4A34-B463-C2F0-647F9640FA43}"/>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5.3.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Exemple – Planification intelligente des transports à l'aide de données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AB9CC987-7A26-C8D0-810D-52A88285F43A}"/>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790045CE-86D7-DD5F-BA23-FFDAA460D444}"/>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79185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082BF-F79B-2618-EC9D-FEA12793075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1DD3A9-1CD2-9A33-AAA6-B41F32FFF688}"/>
              </a:ext>
            </a:extLst>
          </p:cNvPr>
          <p:cNvSpPr txBox="1">
            <a:spLocks noGrp="1"/>
          </p:cNvSpPr>
          <p:nvPr>
            <p:ph type="title"/>
          </p:nvPr>
        </p:nvSpPr>
        <p:spPr>
          <a:xfrm>
            <a:off x="726281" y="422573"/>
            <a:ext cx="245997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0. Objectifs</a:t>
            </a:r>
            <a:endParaRPr sz="2400" b="1" spc="-13" dirty="0">
              <a:solidFill>
                <a:schemeClr val="bg1"/>
              </a:solidFill>
            </a:endParaRPr>
          </a:p>
        </p:txBody>
      </p:sp>
      <p:sp>
        <p:nvSpPr>
          <p:cNvPr id="5" name="object 3">
            <a:extLst>
              <a:ext uri="{FF2B5EF4-FFF2-40B4-BE49-F238E27FC236}">
                <a16:creationId xmlns:a16="http://schemas.microsoft.com/office/drawing/2014/main" id="{0F50DCB7-5BA3-0ECE-B188-A2D51A2A9698}"/>
              </a:ext>
            </a:extLst>
          </p:cNvPr>
          <p:cNvSpPr txBox="1"/>
          <p:nvPr/>
        </p:nvSpPr>
        <p:spPr>
          <a:xfrm>
            <a:off x="726280" y="1364825"/>
            <a:ext cx="10653379" cy="4482839"/>
          </a:xfrm>
          <a:prstGeom prst="rect">
            <a:avLst/>
          </a:prstGeom>
        </p:spPr>
        <p:txBody>
          <a:bodyPr vert="horz" wrap="square" lIns="0" tIns="16329" rIns="0" bIns="0" rtlCol="0">
            <a:spAutoFit/>
          </a:bodyPr>
          <a:lstStyle/>
          <a:p>
            <a:pPr marL="342900" indent="-342900">
              <a:buFont typeface="Arial" panose="020B0604020202020204" pitchFamily="34" charset="0"/>
              <a:buChar char="•"/>
            </a:pPr>
            <a:r>
              <a:rPr lang="en-US" sz="1800" dirty="0"/>
              <a:t>Présenter le concept des systèmes de transport et leurs composantes clés (modes, infrastructures, utilisateurs, politiques, réglementations, technologies).</a:t>
            </a:r>
          </a:p>
          <a:p>
            <a:pPr marL="342900" indent="-342900">
              <a:buFont typeface="Arial" panose="020B0604020202020204" pitchFamily="34" charset="0"/>
              <a:buChar char="•"/>
            </a:pPr>
            <a:r>
              <a:rPr lang="en-US" sz="1800" dirty="0"/>
              <a:t>Passer en revue l'évolution historique des transports : des premières inventions (roue, moteur à vapeur) à </a:t>
            </a:r>
            <a:r>
              <a:rPr lang="en-US" sz="1800" dirty="0" err="1"/>
              <a:t>l'industrialisation</a:t>
            </a:r>
            <a:r>
              <a:rPr lang="en-US" sz="1800" dirty="0"/>
              <a:t>, </a:t>
            </a:r>
            <a:r>
              <a:rPr lang="en-US" sz="1800" dirty="0" err="1"/>
              <a:t>la mondialisation </a:t>
            </a:r>
            <a:r>
              <a:rPr lang="en-US" sz="1800" dirty="0"/>
              <a:t>et les transports intelligents modernes.</a:t>
            </a:r>
          </a:p>
          <a:p>
            <a:pPr marL="342900" indent="-342900">
              <a:buFont typeface="Arial" panose="020B0604020202020204" pitchFamily="34" charset="0"/>
              <a:buChar char="•"/>
            </a:pPr>
            <a:r>
              <a:rPr lang="en-US" sz="1800" dirty="0"/>
              <a:t>Clarifier les concepts fondamentaux du transport tels que la mobilité, l'accessibilité, la portée du transport urbain/régional/mondial et le transport public par opposition au transport privé.</a:t>
            </a:r>
          </a:p>
          <a:p>
            <a:pPr marL="342900" indent="-342900">
              <a:buFont typeface="Arial" panose="020B0604020202020204" pitchFamily="34" charset="0"/>
              <a:buChar char="•"/>
            </a:pPr>
            <a:r>
              <a:rPr lang="en-US" sz="1800" dirty="0"/>
              <a:t>Expliquer le rôle des cadres économiques et politiques, y compris les externalités et l'analyse coûts-avantages dans la planification des transports.</a:t>
            </a:r>
          </a:p>
          <a:p>
            <a:pPr marL="342900" indent="-342900">
              <a:buFont typeface="Arial" panose="020B0604020202020204" pitchFamily="34" charset="0"/>
              <a:buChar char="•"/>
            </a:pPr>
            <a:r>
              <a:rPr lang="en-US" sz="1800" dirty="0"/>
              <a:t>Souligner l'importance de la recherche dans le domaine des transports, les principaux domaines de recherche (gestion du trafic, transports publics, sécurité, mobilité durable) et les méthodes types (enquêtes, modélisation, études de cas, IA et mégadonnées).</a:t>
            </a:r>
          </a:p>
          <a:p>
            <a:pPr marL="342900" indent="-342900">
              <a:buFont typeface="Arial" panose="020B0604020202020204" pitchFamily="34" charset="0"/>
              <a:buChar char="•"/>
            </a:pPr>
            <a:r>
              <a:rPr lang="en-US" sz="1800" dirty="0"/>
              <a:t>Discuter des statistiques et des données relatives aux transports : qui les utilise, sources de données courantes et principaux défis en matière de collecte et d'analyse des données.</a:t>
            </a:r>
          </a:p>
        </p:txBody>
      </p:sp>
      <p:sp>
        <p:nvSpPr>
          <p:cNvPr id="10" name="object 3">
            <a:extLst>
              <a:ext uri="{FF2B5EF4-FFF2-40B4-BE49-F238E27FC236}">
                <a16:creationId xmlns:a16="http://schemas.microsoft.com/office/drawing/2014/main" id="{890AE099-2229-168A-6D56-A5560EF0D76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Aperçu du cours</a:t>
            </a:r>
            <a:endParaRPr lang="en-GB" sz="3200" b="1" dirty="0">
              <a:solidFill>
                <a:schemeClr val="tx1"/>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5790569A-35AA-807E-2A4D-4D4A2C539E5B}"/>
              </a:ext>
            </a:extLst>
          </p:cNvPr>
          <p:cNvSpPr>
            <a:spLocks noGrp="1"/>
          </p:cNvSpPr>
          <p:nvPr>
            <p:ph type="sldNum" sz="quarter" idx="7"/>
          </p:nvPr>
        </p:nvSpPr>
        <p:spPr/>
        <p:txBody>
          <a:bodyPr/>
          <a:lstStyle/>
          <a:p>
            <a:pPr marL="103685">
              <a:lnSpc>
                <a:spcPts val="1633"/>
              </a:lnSpc>
            </a:pPr>
            <a:fld id="{4C153F5B-7374-41CD-B22F-FACE21F48764}" type="slidenum">
              <a:rPr lang="en-AT" spc="-64" smtClean="0"/>
              <a:t>4</a:t>
            </a:fld>
            <a:endParaRPr lang="en-AT" spc="-64" dirty="0"/>
          </a:p>
        </p:txBody>
      </p:sp>
      <p:sp>
        <p:nvSpPr>
          <p:cNvPr id="3" name="object 6">
            <a:extLst>
              <a:ext uri="{FF2B5EF4-FFF2-40B4-BE49-F238E27FC236}">
                <a16:creationId xmlns:a16="http://schemas.microsoft.com/office/drawing/2014/main" id="{C45E2ED2-4A07-8136-CA27-7B265E5DD33C}"/>
              </a:ext>
            </a:extLst>
          </p:cNvPr>
          <p:cNvSpPr txBox="1">
            <a:spLocks/>
          </p:cNvSpPr>
          <p:nvPr/>
        </p:nvSpPr>
        <p:spPr>
          <a:xfrm>
            <a:off x="763501" y="6349505"/>
            <a:ext cx="5040000"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sz="1210">
                <a:solidFill>
                  <a:prstClr val="black"/>
                </a:solidFill>
              </a:rPr>
              <a:t>Introduction à la recherche et à l'analyse dans le domaine des transports</a:t>
            </a:r>
            <a:endParaRPr lang="en-US" sz="1210" spc="-13" dirty="0">
              <a:solidFill>
                <a:prstClr val="black"/>
              </a:solidFill>
            </a:endParaRPr>
          </a:p>
        </p:txBody>
      </p:sp>
      <p:sp>
        <p:nvSpPr>
          <p:cNvPr id="7" name="object 6">
            <a:extLst>
              <a:ext uri="{FF2B5EF4-FFF2-40B4-BE49-F238E27FC236}">
                <a16:creationId xmlns:a16="http://schemas.microsoft.com/office/drawing/2014/main" id="{266E65D2-87EE-6CD1-19CA-EFCD461A3DFD}"/>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9381690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D132C-6736-837A-1A96-1C1117FBD2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9080C4-0DBF-EBD2-E9C9-DC39EE8C74F9}"/>
              </a:ext>
            </a:extLst>
          </p:cNvPr>
          <p:cNvSpPr txBox="1">
            <a:spLocks noGrp="1"/>
          </p:cNvSpPr>
          <p:nvPr>
            <p:ph type="title"/>
          </p:nvPr>
        </p:nvSpPr>
        <p:spPr>
          <a:xfrm>
            <a:off x="726282" y="422573"/>
            <a:ext cx="712231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Public/utilisateurs des statistiques des transports</a:t>
            </a:r>
            <a:endParaRPr lang="en-US" sz="2400" b="1" dirty="0">
              <a:solidFill>
                <a:schemeClr val="bg1"/>
              </a:solidFill>
            </a:endParaRPr>
          </a:p>
        </p:txBody>
      </p:sp>
      <p:pic>
        <p:nvPicPr>
          <p:cNvPr id="12" name="Picture 11" descr="A group of colorful papers with text&#10;&#10;AI-generated content may be incorrect.">
            <a:extLst>
              <a:ext uri="{FF2B5EF4-FFF2-40B4-BE49-F238E27FC236}">
                <a16:creationId xmlns:a16="http://schemas.microsoft.com/office/drawing/2014/main" id="{51070D01-599E-0ECF-63C2-9F92E1CC6382}"/>
              </a:ext>
            </a:extLst>
          </p:cNvPr>
          <p:cNvPicPr>
            <a:picLocks noChangeAspect="1"/>
          </p:cNvPicPr>
          <p:nvPr/>
        </p:nvPicPr>
        <p:blipFill>
          <a:blip r:embed="rId2" cstate="print">
            <a:extLst>
              <a:ext uri="{28A0092B-C50C-407E-A947-70E740481C1C}">
                <a14:useLocalDpi xmlns:a14="http://schemas.microsoft.com/office/drawing/2010/main" val="0"/>
              </a:ext>
            </a:extLst>
          </a:blip>
          <a:srcRect l="4171" t="17973" r="4779" b="8410"/>
          <a:stretch/>
        </p:blipFill>
        <p:spPr>
          <a:xfrm>
            <a:off x="2440402" y="1571541"/>
            <a:ext cx="7329633" cy="4485942"/>
          </a:xfrm>
          <a:prstGeom prst="rect">
            <a:avLst/>
          </a:prstGeom>
        </p:spPr>
      </p:pic>
      <p:sp>
        <p:nvSpPr>
          <p:cNvPr id="4" name="Slide Number Placeholder 3">
            <a:extLst>
              <a:ext uri="{FF2B5EF4-FFF2-40B4-BE49-F238E27FC236}">
                <a16:creationId xmlns:a16="http://schemas.microsoft.com/office/drawing/2014/main" id="{C7EC43B2-68E5-13BE-40F1-49DFCC0D61AF}"/>
              </a:ext>
            </a:extLst>
          </p:cNvPr>
          <p:cNvSpPr>
            <a:spLocks noGrp="1"/>
          </p:cNvSpPr>
          <p:nvPr>
            <p:ph type="sldNum" sz="quarter" idx="7"/>
          </p:nvPr>
        </p:nvSpPr>
        <p:spPr/>
        <p:txBody>
          <a:bodyPr/>
          <a:lstStyle/>
          <a:p>
            <a:pPr marL="103685">
              <a:lnSpc>
                <a:spcPts val="1633"/>
              </a:lnSpc>
            </a:pPr>
            <a:fld id="{4C153F5B-7374-41CD-B22F-FACE21F48764}" type="slidenum">
              <a:rPr lang="en-AT" spc="-64" smtClean="0"/>
              <a:t>40</a:t>
            </a:fld>
            <a:endParaRPr lang="en-AT" spc="-64" dirty="0"/>
          </a:p>
        </p:txBody>
      </p:sp>
      <p:sp>
        <p:nvSpPr>
          <p:cNvPr id="9" name="object 3">
            <a:extLst>
              <a:ext uri="{FF2B5EF4-FFF2-40B4-BE49-F238E27FC236}">
                <a16:creationId xmlns:a16="http://schemas.microsoft.com/office/drawing/2014/main" id="{015E0E32-AE48-2590-70DF-63213C6B4681}"/>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5.4.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Importance de l'analyse des données dans le domaine des transports</a:t>
            </a:r>
            <a:endParaRPr lang="en-GB" sz="3200" b="1" dirty="0">
              <a:solidFill>
                <a:schemeClr val="tx1"/>
              </a:solidFill>
              <a:latin typeface="Aptos" panose="020B0004020202020204" pitchFamily="34" charset="0"/>
              <a:cs typeface="Arial"/>
            </a:endParaRPr>
          </a:p>
        </p:txBody>
      </p:sp>
      <p:sp>
        <p:nvSpPr>
          <p:cNvPr id="3" name="object 6">
            <a:extLst>
              <a:ext uri="{FF2B5EF4-FFF2-40B4-BE49-F238E27FC236}">
                <a16:creationId xmlns:a16="http://schemas.microsoft.com/office/drawing/2014/main" id="{56BEB508-4EE9-7A61-4FA5-4AADF98168B5}"/>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24164A08-FAB3-B578-EB10-9DE7FEDFF909}"/>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51095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C17CB-264F-1B93-64FF-CB347893988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FA68D19-1E49-8AC2-70BF-D718C8244353}"/>
              </a:ext>
            </a:extLst>
          </p:cNvPr>
          <p:cNvSpPr txBox="1">
            <a:spLocks noGrp="1"/>
          </p:cNvSpPr>
          <p:nvPr>
            <p:ph type="title"/>
          </p:nvPr>
        </p:nvSpPr>
        <p:spPr>
          <a:xfrm>
            <a:off x="726282" y="422573"/>
            <a:ext cx="7099326"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Public/utilisateurs des statistiques sur les transports</a:t>
            </a:r>
            <a:endParaRPr lang="en-US" sz="2400" b="1" dirty="0">
              <a:solidFill>
                <a:schemeClr val="bg1"/>
              </a:solidFill>
            </a:endParaRPr>
          </a:p>
        </p:txBody>
      </p:sp>
      <p:sp>
        <p:nvSpPr>
          <p:cNvPr id="3" name="object 3">
            <a:extLst>
              <a:ext uri="{FF2B5EF4-FFF2-40B4-BE49-F238E27FC236}">
                <a16:creationId xmlns:a16="http://schemas.microsoft.com/office/drawing/2014/main" id="{2135AB34-96A2-9308-A73B-7CE711B21FB4}"/>
              </a:ext>
            </a:extLst>
          </p:cNvPr>
          <p:cNvSpPr txBox="1"/>
          <p:nvPr/>
        </p:nvSpPr>
        <p:spPr>
          <a:xfrm>
            <a:off x="726282" y="1343361"/>
            <a:ext cx="1049379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600" b="1" dirty="0">
                <a:latin typeface="Aptos" panose="020B0004020202020204" pitchFamily="34" charset="0"/>
              </a:rPr>
              <a:t>Problèmes liés à la confidentialité et à la sécurité des données</a:t>
            </a:r>
          </a:p>
        </p:txBody>
      </p:sp>
      <p:sp>
        <p:nvSpPr>
          <p:cNvPr id="5" name="object 3">
            <a:extLst>
              <a:ext uri="{FF2B5EF4-FFF2-40B4-BE49-F238E27FC236}">
                <a16:creationId xmlns:a16="http://schemas.microsoft.com/office/drawing/2014/main" id="{C306CAC6-28B2-A91A-7EE0-7F7A52F2F1A8}"/>
              </a:ext>
            </a:extLst>
          </p:cNvPr>
          <p:cNvSpPr txBox="1"/>
          <p:nvPr/>
        </p:nvSpPr>
        <p:spPr>
          <a:xfrm>
            <a:off x="927985" y="1692097"/>
            <a:ext cx="10195644" cy="739763"/>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données relatives aux transports provenant des GPS, des applications mobiles et des plateformes de covoiturage contiennent des informations sensibles sur la localisation des personnes.</a:t>
            </a:r>
          </a:p>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Risque de violation des données, d'accès non autorisé et d'utilisation abusive</a:t>
            </a:r>
          </a:p>
        </p:txBody>
      </p:sp>
      <p:sp>
        <p:nvSpPr>
          <p:cNvPr id="4" name="object 3">
            <a:extLst>
              <a:ext uri="{FF2B5EF4-FFF2-40B4-BE49-F238E27FC236}">
                <a16:creationId xmlns:a16="http://schemas.microsoft.com/office/drawing/2014/main" id="{2B61529A-6386-3D49-A9A0-AD5179E2B4EE}"/>
              </a:ext>
            </a:extLst>
          </p:cNvPr>
          <p:cNvSpPr txBox="1"/>
          <p:nvPr/>
        </p:nvSpPr>
        <p:spPr>
          <a:xfrm>
            <a:off x="726281" y="2387775"/>
            <a:ext cx="1049379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600" b="1" dirty="0">
                <a:latin typeface="Aptos" panose="020B0004020202020204" pitchFamily="34" charset="0"/>
              </a:rPr>
              <a:t>Exactitude et fiabilité des données</a:t>
            </a:r>
          </a:p>
        </p:txBody>
      </p:sp>
      <p:sp>
        <p:nvSpPr>
          <p:cNvPr id="11" name="object 3">
            <a:extLst>
              <a:ext uri="{FF2B5EF4-FFF2-40B4-BE49-F238E27FC236}">
                <a16:creationId xmlns:a16="http://schemas.microsoft.com/office/drawing/2014/main" id="{CDF9421A-AFF0-BFE8-4CAB-1DAD8307C9C0}"/>
              </a:ext>
            </a:extLst>
          </p:cNvPr>
          <p:cNvSpPr txBox="1"/>
          <p:nvPr/>
        </p:nvSpPr>
        <p:spPr>
          <a:xfrm>
            <a:off x="927983" y="2724286"/>
            <a:ext cx="9854812" cy="524320"/>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L'incohérence des sources de données (enquêtes manuelles vs données IoT en temps réel) peut entraîner des inexactitudes.</a:t>
            </a:r>
          </a:p>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Lacunes dans les données dans les zones rurales où les infrastructures intelligentes et le suivi GPS sont limités.</a:t>
            </a:r>
          </a:p>
        </p:txBody>
      </p:sp>
      <p:sp>
        <p:nvSpPr>
          <p:cNvPr id="7" name="object 3">
            <a:extLst>
              <a:ext uri="{FF2B5EF4-FFF2-40B4-BE49-F238E27FC236}">
                <a16:creationId xmlns:a16="http://schemas.microsoft.com/office/drawing/2014/main" id="{5A798006-AD71-C355-6C26-AD5B22F9B58E}"/>
              </a:ext>
            </a:extLst>
          </p:cNvPr>
          <p:cNvSpPr txBox="1"/>
          <p:nvPr/>
        </p:nvSpPr>
        <p:spPr>
          <a:xfrm>
            <a:off x="733424" y="3403335"/>
            <a:ext cx="7092184"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600" b="1" dirty="0">
                <a:latin typeface="Aptos" panose="020B0004020202020204" pitchFamily="34" charset="0"/>
              </a:rPr>
              <a:t>Intégration de différents formats de données</a:t>
            </a:r>
          </a:p>
        </p:txBody>
      </p:sp>
      <p:sp>
        <p:nvSpPr>
          <p:cNvPr id="10" name="object 3">
            <a:extLst>
              <a:ext uri="{FF2B5EF4-FFF2-40B4-BE49-F238E27FC236}">
                <a16:creationId xmlns:a16="http://schemas.microsoft.com/office/drawing/2014/main" id="{2DA50DDD-F62F-ECCE-6F20-28B3D69ACEFE}"/>
              </a:ext>
            </a:extLst>
          </p:cNvPr>
          <p:cNvSpPr txBox="1"/>
          <p:nvPr/>
        </p:nvSpPr>
        <p:spPr>
          <a:xfrm>
            <a:off x="935127" y="3730118"/>
            <a:ext cx="6822325" cy="955207"/>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données relatives aux transports sont collectées à partir de multiples sources (enquêtes gouvernementales, suivi GPS, applications de covoiturage, capteurs IoT).</a:t>
            </a:r>
          </a:p>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différents formats et normes de données rendent l'intégration difficile pour la planification des villes intelligentes.</a:t>
            </a:r>
          </a:p>
        </p:txBody>
      </p:sp>
      <p:sp>
        <p:nvSpPr>
          <p:cNvPr id="9" name="object 3">
            <a:extLst>
              <a:ext uri="{FF2B5EF4-FFF2-40B4-BE49-F238E27FC236}">
                <a16:creationId xmlns:a16="http://schemas.microsoft.com/office/drawing/2014/main" id="{5D59EC6B-5D20-8A6E-86E9-F1E5B1B0161E}"/>
              </a:ext>
            </a:extLst>
          </p:cNvPr>
          <p:cNvSpPr txBox="1"/>
          <p:nvPr/>
        </p:nvSpPr>
        <p:spPr>
          <a:xfrm>
            <a:off x="733424" y="5011333"/>
            <a:ext cx="7092184"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600" b="1" dirty="0">
                <a:latin typeface="Aptos" panose="020B0004020202020204" pitchFamily="34" charset="0"/>
              </a:rPr>
              <a:t>Coût élevé de la collecte de données</a:t>
            </a:r>
          </a:p>
        </p:txBody>
      </p:sp>
      <p:sp>
        <p:nvSpPr>
          <p:cNvPr id="13" name="object 3">
            <a:extLst>
              <a:ext uri="{FF2B5EF4-FFF2-40B4-BE49-F238E27FC236}">
                <a16:creationId xmlns:a16="http://schemas.microsoft.com/office/drawing/2014/main" id="{5E17F12F-9255-D44F-655F-A451B50E5C56}"/>
              </a:ext>
            </a:extLst>
          </p:cNvPr>
          <p:cNvSpPr txBox="1"/>
          <p:nvPr/>
        </p:nvSpPr>
        <p:spPr>
          <a:xfrm>
            <a:off x="935127" y="5338118"/>
            <a:ext cx="6822325" cy="955207"/>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Le déploiement de systèmes de collecte de données sur les transports basés sur l'IoT (capteurs, caméras IA, suivi GPS) nécessite des investissements importants.</a:t>
            </a:r>
          </a:p>
          <a:p>
            <a:pPr marL="285750" lvl="1"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gouvernements peuvent manquer de fonds pour assurer la collecte et l'analyse continues des données.</a:t>
            </a:r>
          </a:p>
        </p:txBody>
      </p:sp>
      <p:pic>
        <p:nvPicPr>
          <p:cNvPr id="18" name="Picture 17" descr="A traffic jam on a road&#10;&#10;AI-generated content may be incorrect.">
            <a:extLst>
              <a:ext uri="{FF2B5EF4-FFF2-40B4-BE49-F238E27FC236}">
                <a16:creationId xmlns:a16="http://schemas.microsoft.com/office/drawing/2014/main" id="{51DDD782-A148-96BA-7A76-5EE905681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7894" y="3622653"/>
            <a:ext cx="3990057" cy="2238898"/>
          </a:xfrm>
          <a:prstGeom prst="rect">
            <a:avLst/>
          </a:prstGeom>
        </p:spPr>
      </p:pic>
      <p:sp>
        <p:nvSpPr>
          <p:cNvPr id="14" name="Slide Number Placeholder 13">
            <a:extLst>
              <a:ext uri="{FF2B5EF4-FFF2-40B4-BE49-F238E27FC236}">
                <a16:creationId xmlns:a16="http://schemas.microsoft.com/office/drawing/2014/main" id="{EE978738-579D-3267-9A6C-3FE61A9462C9}"/>
              </a:ext>
            </a:extLst>
          </p:cNvPr>
          <p:cNvSpPr>
            <a:spLocks noGrp="1"/>
          </p:cNvSpPr>
          <p:nvPr>
            <p:ph type="sldNum" sz="quarter" idx="7"/>
          </p:nvPr>
        </p:nvSpPr>
        <p:spPr/>
        <p:txBody>
          <a:bodyPr/>
          <a:lstStyle/>
          <a:p>
            <a:pPr marL="103685">
              <a:lnSpc>
                <a:spcPts val="1633"/>
              </a:lnSpc>
            </a:pPr>
            <a:fld id="{4C153F5B-7374-41CD-B22F-FACE21F48764}" type="slidenum">
              <a:rPr lang="en-AT" spc="-64" smtClean="0"/>
              <a:t>41</a:t>
            </a:fld>
            <a:endParaRPr lang="en-AT" spc="-64" dirty="0"/>
          </a:p>
        </p:txBody>
      </p:sp>
      <p:sp>
        <p:nvSpPr>
          <p:cNvPr id="22" name="object 3">
            <a:extLst>
              <a:ext uri="{FF2B5EF4-FFF2-40B4-BE49-F238E27FC236}">
                <a16:creationId xmlns:a16="http://schemas.microsoft.com/office/drawing/2014/main" id="{2FBD988A-51C0-3FBF-E90F-0C7212F4495A}"/>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5.5. Défis liés à la collecte de données sur les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2DEEF269-D708-3057-23A9-2819D2C3B93D}"/>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5249EC31-8E66-BA5D-C2B4-2646603E8308}"/>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184945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79CABA-82AF-EE31-D84C-E9768288EE5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solidFill>
                  <a:schemeClr val="bg1"/>
                </a:solidFill>
              </a:rPr>
              <a:t>Quiz et discussion</a:t>
            </a:r>
          </a:p>
        </p:txBody>
      </p:sp>
      <p:sp>
        <p:nvSpPr>
          <p:cNvPr id="5" name="Slide Number Placeholder 4">
            <a:extLst>
              <a:ext uri="{FF2B5EF4-FFF2-40B4-BE49-F238E27FC236}">
                <a16:creationId xmlns:a16="http://schemas.microsoft.com/office/drawing/2014/main" id="{0E4093F0-0CFC-CF9B-DA3F-891F41BF1C48}"/>
              </a:ext>
            </a:extLst>
          </p:cNvPr>
          <p:cNvSpPr>
            <a:spLocks noGrp="1"/>
          </p:cNvSpPr>
          <p:nvPr>
            <p:ph type="sldNum" sz="quarter" idx="7"/>
          </p:nvPr>
        </p:nvSpPr>
        <p:spPr/>
        <p:txBody>
          <a:bodyPr/>
          <a:lstStyle/>
          <a:p>
            <a:pPr marL="103685">
              <a:lnSpc>
                <a:spcPts val="1633"/>
              </a:lnSpc>
            </a:pPr>
            <a:fld id="{81D60167-4931-47E6-BA6A-407CBD079E47}" type="slidenum">
              <a:rPr lang="en-AT" spc="-64" smtClean="0"/>
              <a:t>42</a:t>
            </a:fld>
            <a:endParaRPr lang="en-AT" spc="-64" dirty="0"/>
          </a:p>
        </p:txBody>
      </p:sp>
      <p:sp>
        <p:nvSpPr>
          <p:cNvPr id="3" name="object 6">
            <a:extLst>
              <a:ext uri="{FF2B5EF4-FFF2-40B4-BE49-F238E27FC236}">
                <a16:creationId xmlns:a16="http://schemas.microsoft.com/office/drawing/2014/main" id="{F21C6875-BCA1-DAF8-1CA9-838983ED4401}"/>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4" name="object 6">
            <a:extLst>
              <a:ext uri="{FF2B5EF4-FFF2-40B4-BE49-F238E27FC236}">
                <a16:creationId xmlns:a16="http://schemas.microsoft.com/office/drawing/2014/main" id="{AEF833FC-674C-B2E9-B487-E4963958F5DB}"/>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956312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E3A87-E281-4B4F-4383-529560F3CDF7}"/>
            </a:ext>
          </a:extLst>
        </p:cNvPr>
        <p:cNvGrpSpPr/>
        <p:nvPr/>
      </p:nvGrpSpPr>
      <p:grpSpPr>
        <a:xfrm>
          <a:off x="0" y="0"/>
          <a:ext cx="0" cy="0"/>
          <a:chOff x="0" y="0"/>
          <a:chExt cx="0" cy="0"/>
        </a:xfrm>
      </p:grpSpPr>
      <p:pic>
        <p:nvPicPr>
          <p:cNvPr id="4" name="Picture 3" descr="A red question mark on a white background&#10;&#10;AI-generated content may be incorrect.">
            <a:extLst>
              <a:ext uri="{FF2B5EF4-FFF2-40B4-BE49-F238E27FC236}">
                <a16:creationId xmlns:a16="http://schemas.microsoft.com/office/drawing/2014/main" id="{4EAA6D54-DBAB-1444-7B1E-029E788F8F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0158" y="1777427"/>
            <a:ext cx="2862666" cy="2862666"/>
          </a:xfrm>
          <a:prstGeom prst="rect">
            <a:avLst/>
          </a:prstGeom>
        </p:spPr>
      </p:pic>
      <p:sp>
        <p:nvSpPr>
          <p:cNvPr id="2" name="object 2">
            <a:extLst>
              <a:ext uri="{FF2B5EF4-FFF2-40B4-BE49-F238E27FC236}">
                <a16:creationId xmlns:a16="http://schemas.microsoft.com/office/drawing/2014/main" id="{08DA1044-1A4D-F212-40BD-74AECC8E1375}"/>
              </a:ext>
            </a:extLst>
          </p:cNvPr>
          <p:cNvSpPr txBox="1">
            <a:spLocks noGrp="1"/>
          </p:cNvSpPr>
          <p:nvPr>
            <p:ph type="title"/>
          </p:nvPr>
        </p:nvSpPr>
        <p:spPr>
          <a:xfrm>
            <a:off x="726281" y="422573"/>
            <a:ext cx="2653421"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6. Quiz et discussion</a:t>
            </a:r>
          </a:p>
        </p:txBody>
      </p:sp>
      <p:sp>
        <p:nvSpPr>
          <p:cNvPr id="5" name="object 3">
            <a:extLst>
              <a:ext uri="{FF2B5EF4-FFF2-40B4-BE49-F238E27FC236}">
                <a16:creationId xmlns:a16="http://schemas.microsoft.com/office/drawing/2014/main" id="{16EADEEC-D79C-5332-EA59-1A6F7ADA8E9B}"/>
              </a:ext>
            </a:extLst>
          </p:cNvPr>
          <p:cNvSpPr txBox="1"/>
          <p:nvPr/>
        </p:nvSpPr>
        <p:spPr>
          <a:xfrm>
            <a:off x="726281" y="1523734"/>
            <a:ext cx="10341522" cy="3899796"/>
          </a:xfrm>
          <a:prstGeom prst="rect">
            <a:avLst/>
          </a:prstGeom>
        </p:spPr>
        <p:txBody>
          <a:bodyPr vert="horz" wrap="square" lIns="0" tIns="16329" rIns="0" bIns="0" rtlCol="0">
            <a:spAutoFit/>
          </a:bodyPr>
          <a:lstStyle/>
          <a:p>
            <a:pPr marL="342900" marR="0" indent="-34290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Question 1 : Définissez les éléments clés d'un système de transport.</a:t>
            </a:r>
          </a:p>
          <a:p>
            <a:pPr marL="342900" marR="0" indent="-34290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Question 2 : Pourquoi la recherche dans le domaine des transports est-elle importante ?</a:t>
            </a:r>
          </a:p>
          <a:p>
            <a:pPr marL="342900" marR="0" indent="-34290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Question 3 : Expliquez la différence entre mobilité et accessibilité.</a:t>
            </a:r>
          </a:p>
          <a:p>
            <a:pPr marL="342900" marR="0" indent="-34290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Question 4 : Citez deux applications des statistiques sur les transports.</a:t>
            </a:r>
          </a:p>
          <a:p>
            <a:pPr marL="342900" marR="0" indent="-342900">
              <a:lnSpc>
                <a:spcPct val="115000"/>
              </a:lnSpc>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Question 5 : </a:t>
            </a:r>
            <a:r>
              <a:rPr lang="en-US" sz="1800" dirty="0">
                <a:latin typeface="Aptos" panose="020B0004020202020204" pitchFamily="34" charset="0"/>
              </a:rPr>
              <a:t>Quel est le principal défi lié à la collecte de données sur les transports ?</a:t>
            </a:r>
          </a:p>
          <a:p>
            <a:pPr marL="342900" marR="0" indent="-34290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Question 6 : </a:t>
            </a:r>
            <a:r>
              <a:rPr lang="en-US" sz="1800" dirty="0">
                <a:latin typeface="Aptos" panose="020B0004020202020204" pitchFamily="34" charset="0"/>
              </a:rPr>
              <a:t>Quel est le principal avantage des données sur la fréquentation des transports publics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821ED00F-A0F7-BAD2-295A-327B1DEF1F94}"/>
              </a:ext>
            </a:extLst>
          </p:cNvPr>
          <p:cNvSpPr>
            <a:spLocks noGrp="1"/>
          </p:cNvSpPr>
          <p:nvPr>
            <p:ph type="sldNum" sz="quarter" idx="7"/>
          </p:nvPr>
        </p:nvSpPr>
        <p:spPr/>
        <p:txBody>
          <a:bodyPr/>
          <a:lstStyle/>
          <a:p>
            <a:pPr marL="103685">
              <a:lnSpc>
                <a:spcPts val="1633"/>
              </a:lnSpc>
            </a:pPr>
            <a:fld id="{4C153F5B-7374-41CD-B22F-FACE21F48764}" type="slidenum">
              <a:rPr lang="en-AT" spc="-64" smtClean="0"/>
              <a:t>43</a:t>
            </a:fld>
            <a:endParaRPr lang="en-AT" spc="-64" dirty="0"/>
          </a:p>
        </p:txBody>
      </p:sp>
      <p:sp>
        <p:nvSpPr>
          <p:cNvPr id="11" name="object 3">
            <a:extLst>
              <a:ext uri="{FF2B5EF4-FFF2-40B4-BE49-F238E27FC236}">
                <a16:creationId xmlns:a16="http://schemas.microsoft.com/office/drawing/2014/main" id="{D6DF15C8-AA6C-B42D-5BD2-DFF1F5A28BD3}"/>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Quiz</a:t>
            </a:r>
            <a:endParaRPr lang="en-GB" sz="3200" b="1" dirty="0">
              <a:solidFill>
                <a:schemeClr val="tx1"/>
              </a:solidFill>
              <a:latin typeface="Aptos" panose="020B0004020202020204" pitchFamily="34" charset="0"/>
              <a:cs typeface="Arial"/>
            </a:endParaRPr>
          </a:p>
        </p:txBody>
      </p:sp>
      <p:sp>
        <p:nvSpPr>
          <p:cNvPr id="3" name="object 6">
            <a:extLst>
              <a:ext uri="{FF2B5EF4-FFF2-40B4-BE49-F238E27FC236}">
                <a16:creationId xmlns:a16="http://schemas.microsoft.com/office/drawing/2014/main" id="{157A08C7-EC87-0DF6-887E-874180F4FF69}"/>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E8FF0193-2062-2057-8FD6-0667AA17A4A0}"/>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910571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4B08-FA2E-63E3-8AA5-B6134882C207}"/>
            </a:ext>
          </a:extLst>
        </p:cNvPr>
        <p:cNvGrpSpPr/>
        <p:nvPr/>
      </p:nvGrpSpPr>
      <p:grpSpPr>
        <a:xfrm>
          <a:off x="0" y="0"/>
          <a:ext cx="0" cy="0"/>
          <a:chOff x="0" y="0"/>
          <a:chExt cx="0" cy="0"/>
        </a:xfrm>
      </p:grpSpPr>
      <p:pic>
        <p:nvPicPr>
          <p:cNvPr id="10" name="Picture 9" descr="A group of people sitting in chairs&#10;&#10;AI-generated content may be incorrect.">
            <a:extLst>
              <a:ext uri="{FF2B5EF4-FFF2-40B4-BE49-F238E27FC236}">
                <a16:creationId xmlns:a16="http://schemas.microsoft.com/office/drawing/2014/main" id="{BA0E2D51-BB37-344E-F732-6895E35B11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2016" y="3393591"/>
            <a:ext cx="5176432" cy="2884664"/>
          </a:xfrm>
          <a:prstGeom prst="rect">
            <a:avLst/>
          </a:prstGeom>
        </p:spPr>
      </p:pic>
      <p:sp>
        <p:nvSpPr>
          <p:cNvPr id="2" name="object 2">
            <a:extLst>
              <a:ext uri="{FF2B5EF4-FFF2-40B4-BE49-F238E27FC236}">
                <a16:creationId xmlns:a16="http://schemas.microsoft.com/office/drawing/2014/main" id="{6D9EB9EA-D730-00F2-4898-C5171B3C2884}"/>
              </a:ext>
            </a:extLst>
          </p:cNvPr>
          <p:cNvSpPr txBox="1">
            <a:spLocks noGrp="1"/>
          </p:cNvSpPr>
          <p:nvPr>
            <p:ph type="title"/>
          </p:nvPr>
        </p:nvSpPr>
        <p:spPr>
          <a:xfrm>
            <a:off x="726281" y="422573"/>
            <a:ext cx="2653420" cy="385820"/>
          </a:xfrm>
          <a:prstGeom prst="rect">
            <a:avLst/>
          </a:prstGeom>
          <a:solidFill>
            <a:srgbClr val="FD001F"/>
          </a:solidFill>
        </p:spPr>
        <p:txBody>
          <a:bodyPr vert="horz" wrap="square" lIns="0" tIns="16329" rIns="0" bIns="0" rtlCol="0">
            <a:spAutoFit/>
          </a:bodyPr>
          <a:lstStyle/>
          <a:p>
            <a:pPr algn="l" defTabSz="914400" hangingPunct="1">
              <a:lnSpc>
                <a:spcPct val="100000"/>
              </a:lnSpc>
              <a:spcBef>
                <a:spcPts val="0"/>
              </a:spcBef>
            </a:pPr>
            <a:r>
              <a:rPr lang="en-US" sz="2400" b="1" dirty="0">
                <a:solidFill>
                  <a:schemeClr val="bg1"/>
                </a:solidFill>
              </a:rPr>
              <a:t>6. Quiz et discussion</a:t>
            </a:r>
          </a:p>
        </p:txBody>
      </p:sp>
      <p:sp>
        <p:nvSpPr>
          <p:cNvPr id="5" name="object 3">
            <a:extLst>
              <a:ext uri="{FF2B5EF4-FFF2-40B4-BE49-F238E27FC236}">
                <a16:creationId xmlns:a16="http://schemas.microsoft.com/office/drawing/2014/main" id="{54EAA5A2-C5EE-FDDB-A8C2-9B1271C2E28B}"/>
              </a:ext>
            </a:extLst>
          </p:cNvPr>
          <p:cNvSpPr txBox="1"/>
          <p:nvPr/>
        </p:nvSpPr>
        <p:spPr>
          <a:xfrm>
            <a:off x="726281" y="1826015"/>
            <a:ext cx="9869725" cy="2346037"/>
          </a:xfrm>
          <a:prstGeom prst="rect">
            <a:avLst/>
          </a:prstGeom>
        </p:spPr>
        <p:txBody>
          <a:bodyPr vert="horz" wrap="square" lIns="0" tIns="16329" rIns="0" bIns="0" rtlCol="0">
            <a:spAutoFit/>
          </a:bodyPr>
          <a:lstStyle/>
          <a:p>
            <a:pPr marL="952493" lvl="2" indent="-342900">
              <a:lnSpc>
                <a:spcPct val="115000"/>
              </a:lnSpc>
              <a:spcAft>
                <a:spcPts val="800"/>
              </a:spcAft>
              <a:buFont typeface="Wingdings" panose="05000000000000000000" pitchFamily="2" charset="2"/>
              <a:buChar char="Ø"/>
            </a:pPr>
            <a:r>
              <a:rPr lang="en-US" sz="2200" dirty="0"/>
              <a:t>Quels sont les principaux problèmes de transport dans les zones urbaines ?</a:t>
            </a:r>
          </a:p>
          <a:p>
            <a:pPr marL="952493" lvl="2" indent="-342900">
              <a:lnSpc>
                <a:spcPct val="115000"/>
              </a:lnSpc>
              <a:spcAft>
                <a:spcPts val="800"/>
              </a:spcAft>
              <a:buFont typeface="Wingdings" panose="05000000000000000000" pitchFamily="2" charset="2"/>
              <a:buChar char="Ø"/>
            </a:pPr>
            <a:r>
              <a:rPr lang="en-US" sz="2200" dirty="0"/>
              <a:t>Comment la recherche peut-elle résoudre ces problèmes ?</a:t>
            </a:r>
          </a:p>
          <a:p>
            <a:pPr marL="952493" lvl="2" indent="-342900">
              <a:lnSpc>
                <a:spcPct val="115000"/>
              </a:lnSpc>
              <a:spcAft>
                <a:spcPts val="800"/>
              </a:spcAft>
              <a:buFont typeface="Wingdings" panose="05000000000000000000" pitchFamily="2" charset="2"/>
              <a:buChar char="Ø"/>
            </a:pPr>
            <a:r>
              <a:rPr lang="en-US" sz="2200" dirty="0"/>
              <a:t>Quelles sont les tendances futures en matière de transport (par exemple, automatisation, durabilité) ?</a:t>
            </a:r>
          </a:p>
        </p:txBody>
      </p:sp>
      <p:sp>
        <p:nvSpPr>
          <p:cNvPr id="3" name="object 3">
            <a:extLst>
              <a:ext uri="{FF2B5EF4-FFF2-40B4-BE49-F238E27FC236}">
                <a16:creationId xmlns:a16="http://schemas.microsoft.com/office/drawing/2014/main" id="{199F7F63-D67F-0463-A44A-A9CFE636D2F4}"/>
              </a:ext>
            </a:extLst>
          </p:cNvPr>
          <p:cNvSpPr txBox="1"/>
          <p:nvPr/>
        </p:nvSpPr>
        <p:spPr>
          <a:xfrm>
            <a:off x="726280" y="1342180"/>
            <a:ext cx="10875912" cy="35504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buFont typeface="Wingdings" panose="05000000000000000000" pitchFamily="2" charset="2"/>
              <a:buChar char="Ø"/>
            </a:pPr>
            <a:r>
              <a:rPr lang="en-US" sz="2200" b="1" dirty="0">
                <a:effectLst/>
                <a:latin typeface="Aptos" panose="020B0004020202020204" pitchFamily="34" charset="0"/>
                <a:ea typeface="Aptos" panose="020B0004020202020204" pitchFamily="34" charset="0"/>
                <a:cs typeface="Times New Roman" panose="02020603050405020304" pitchFamily="18" charset="0"/>
              </a:rPr>
              <a:t>Quels sont les principaux défis en matière de transport dans votre ville ?</a:t>
            </a:r>
          </a:p>
        </p:txBody>
      </p:sp>
      <p:sp>
        <p:nvSpPr>
          <p:cNvPr id="7" name="Slide Number Placeholder 6">
            <a:extLst>
              <a:ext uri="{FF2B5EF4-FFF2-40B4-BE49-F238E27FC236}">
                <a16:creationId xmlns:a16="http://schemas.microsoft.com/office/drawing/2014/main" id="{08BE991B-A061-16AE-6CAD-4643A4875D9D}"/>
              </a:ext>
            </a:extLst>
          </p:cNvPr>
          <p:cNvSpPr>
            <a:spLocks noGrp="1"/>
          </p:cNvSpPr>
          <p:nvPr>
            <p:ph type="sldNum" sz="quarter" idx="7"/>
          </p:nvPr>
        </p:nvSpPr>
        <p:spPr/>
        <p:txBody>
          <a:bodyPr/>
          <a:lstStyle/>
          <a:p>
            <a:pPr marL="103685">
              <a:lnSpc>
                <a:spcPts val="1633"/>
              </a:lnSpc>
            </a:pPr>
            <a:fld id="{4C153F5B-7374-41CD-B22F-FACE21F48764}" type="slidenum">
              <a:rPr lang="en-AT" spc="-64" smtClean="0"/>
              <a:t>44</a:t>
            </a:fld>
            <a:endParaRPr lang="en-AT" spc="-64" dirty="0"/>
          </a:p>
        </p:txBody>
      </p:sp>
      <p:sp>
        <p:nvSpPr>
          <p:cNvPr id="15" name="object 3">
            <a:extLst>
              <a:ext uri="{FF2B5EF4-FFF2-40B4-BE49-F238E27FC236}">
                <a16:creationId xmlns:a16="http://schemas.microsoft.com/office/drawing/2014/main" id="{ABA09197-3A03-B394-7478-750978D0CA2F}"/>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a:t>
            </a:r>
            <a:r>
              <a:rPr lang="en-US" b="1" dirty="0">
                <a:solidFill>
                  <a:schemeClr val="tx1"/>
                </a:solidFill>
              </a:rPr>
              <a:t>Discussions de groupe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9AB618F7-442F-EC19-5B52-31436CA02AC9}"/>
              </a:ext>
            </a:extLst>
          </p:cNvPr>
          <p:cNvSpPr txBox="1">
            <a:spLocks noGrp="1"/>
          </p:cNvSpPr>
          <p:nvPr>
            <p:ph type="ftr" sz="quarter" idx="5"/>
          </p:nvPr>
        </p:nvSpPr>
        <p:spPr>
          <a:xfrm>
            <a:off x="763501" y="6349505"/>
            <a:ext cx="454476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4E5BF7C1-2B67-BC00-6CE0-D49541198AD5}"/>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5863712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2393950" y="3019302"/>
            <a:ext cx="6516104" cy="949719"/>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57C2B-5FA0-C565-FA47-1259353C68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38A0746-AE8F-E343-7A80-9FFC4CC408DB}"/>
              </a:ext>
            </a:extLst>
          </p:cNvPr>
          <p:cNvSpPr txBox="1">
            <a:spLocks noGrp="1"/>
          </p:cNvSpPr>
          <p:nvPr>
            <p:ph type="title"/>
          </p:nvPr>
        </p:nvSpPr>
        <p:spPr>
          <a:xfrm>
            <a:off x="726282" y="422573"/>
            <a:ext cx="245997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0. Objectifs</a:t>
            </a:r>
            <a:endParaRPr sz="2400" b="1" spc="-13" dirty="0">
              <a:solidFill>
                <a:schemeClr val="bg1"/>
              </a:solidFill>
            </a:endParaRPr>
          </a:p>
        </p:txBody>
      </p:sp>
      <p:sp>
        <p:nvSpPr>
          <p:cNvPr id="5" name="object 3">
            <a:extLst>
              <a:ext uri="{FF2B5EF4-FFF2-40B4-BE49-F238E27FC236}">
                <a16:creationId xmlns:a16="http://schemas.microsoft.com/office/drawing/2014/main" id="{15FAFB5F-B217-BF31-0ABE-287A531C6DE8}"/>
              </a:ext>
            </a:extLst>
          </p:cNvPr>
          <p:cNvSpPr txBox="1"/>
          <p:nvPr/>
        </p:nvSpPr>
        <p:spPr>
          <a:xfrm>
            <a:off x="726280" y="1364825"/>
            <a:ext cx="10653379" cy="3986806"/>
          </a:xfrm>
          <a:prstGeom prst="rect">
            <a:avLst/>
          </a:prstGeom>
        </p:spPr>
        <p:txBody>
          <a:bodyPr vert="horz" wrap="square" lIns="0" tIns="16329" rIns="0" bIns="0" rtlCol="0">
            <a:spAutoFit/>
          </a:bodyPr>
          <a:lstStyle/>
          <a:p>
            <a:pPr marL="342900" indent="-342900">
              <a:lnSpc>
                <a:spcPct val="100000"/>
              </a:lnSpc>
              <a:spcBef>
                <a:spcPts val="1200"/>
              </a:spcBef>
              <a:buFont typeface="Arial" panose="020B0604020202020204" pitchFamily="34" charset="0"/>
              <a:buChar char="•"/>
            </a:pPr>
            <a:r>
              <a:rPr lang="en-US" sz="1800" dirty="0"/>
              <a:t>À la fin de ce cours, les étudiants devraient être capables de :</a:t>
            </a:r>
          </a:p>
          <a:p>
            <a:pPr marL="687388" indent="-342900">
              <a:lnSpc>
                <a:spcPct val="100000"/>
              </a:lnSpc>
              <a:spcBef>
                <a:spcPts val="1200"/>
              </a:spcBef>
              <a:buFont typeface="Arial" panose="020B0604020202020204" pitchFamily="34" charset="0"/>
              <a:buChar char="•"/>
            </a:pPr>
            <a:r>
              <a:rPr lang="en-US" sz="1800" dirty="0"/>
              <a:t>Définir un système de transport et décrire ses principaux composants et modes.</a:t>
            </a:r>
          </a:p>
          <a:p>
            <a:pPr marL="687388" indent="-342900">
              <a:lnSpc>
                <a:spcPct val="100000"/>
              </a:lnSpc>
              <a:spcBef>
                <a:spcPts val="1200"/>
              </a:spcBef>
              <a:buFont typeface="Arial" panose="020B0604020202020204" pitchFamily="34" charset="0"/>
              <a:buChar char="•"/>
            </a:pPr>
            <a:r>
              <a:rPr lang="en-US" sz="1800" dirty="0" err="1"/>
              <a:t>Résumer </a:t>
            </a:r>
            <a:r>
              <a:rPr lang="en-US" sz="1800" dirty="0"/>
              <a:t>l'évolution historique des transports et la mettre en relation avec les défis actuels en matière de durabilité et de mobilité intelligente.</a:t>
            </a:r>
          </a:p>
          <a:p>
            <a:pPr marL="687388" indent="-342900">
              <a:lnSpc>
                <a:spcPct val="100000"/>
              </a:lnSpc>
              <a:spcBef>
                <a:spcPts val="1200"/>
              </a:spcBef>
              <a:buFont typeface="Arial" panose="020B0604020202020204" pitchFamily="34" charset="0"/>
              <a:buChar char="•"/>
            </a:pPr>
            <a:r>
              <a:rPr lang="en-US" sz="1800" dirty="0"/>
              <a:t>Faire la distinction entre mobilité et accessibilité, et entre transports publics et privés, y compris leurs rôles dans les villes et les régions.</a:t>
            </a:r>
          </a:p>
          <a:p>
            <a:pPr marL="687388" indent="-342900">
              <a:lnSpc>
                <a:spcPct val="100000"/>
              </a:lnSpc>
              <a:spcBef>
                <a:spcPts val="1200"/>
              </a:spcBef>
              <a:buFont typeface="Arial" panose="020B0604020202020204" pitchFamily="34" charset="0"/>
              <a:buChar char="•"/>
            </a:pPr>
            <a:r>
              <a:rPr lang="en-US" sz="1800" dirty="0"/>
              <a:t>Expliquer comment les cadres économiques et politiques (externalités, analyse coûts-avantages, politiques de tarification) influencent la planification et l'exploitation des transports.</a:t>
            </a:r>
          </a:p>
          <a:p>
            <a:pPr marL="687388" indent="-342900">
              <a:lnSpc>
                <a:spcPct val="100000"/>
              </a:lnSpc>
              <a:spcBef>
                <a:spcPts val="1200"/>
              </a:spcBef>
              <a:buFont typeface="Arial" panose="020B0604020202020204" pitchFamily="34" charset="0"/>
              <a:buChar char="•"/>
            </a:pPr>
            <a:r>
              <a:rPr lang="en-US" sz="1800" dirty="0"/>
              <a:t>Identifier les principaux domaines et méthodes de recherche dans le domaine des transports, y compris l'utilisation de la technologie, du big data et de l'IA.</a:t>
            </a:r>
          </a:p>
          <a:p>
            <a:pPr marL="687388" indent="-342900">
              <a:lnSpc>
                <a:spcPct val="100000"/>
              </a:lnSpc>
              <a:spcBef>
                <a:spcPts val="1200"/>
              </a:spcBef>
              <a:buFont typeface="Arial" panose="020B0604020202020204" pitchFamily="34" charset="0"/>
              <a:buChar char="•"/>
            </a:pPr>
            <a:r>
              <a:rPr lang="en-US" sz="1800" dirty="0" err="1"/>
              <a:t>Reconnaître </a:t>
            </a:r>
            <a:r>
              <a:rPr lang="en-US" sz="1800" dirty="0"/>
              <a:t>les principaux utilisateurs, sources et défis des données sur les transports et réfléchir aux tendances actuelles et futures des systèmes de transport et de la recherche.</a:t>
            </a:r>
          </a:p>
        </p:txBody>
      </p:sp>
      <p:sp>
        <p:nvSpPr>
          <p:cNvPr id="10" name="object 3">
            <a:extLst>
              <a:ext uri="{FF2B5EF4-FFF2-40B4-BE49-F238E27FC236}">
                <a16:creationId xmlns:a16="http://schemas.microsoft.com/office/drawing/2014/main" id="{6F784F48-5935-8846-0F5B-FE964818011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Objectifs</a:t>
            </a:r>
            <a:endParaRPr lang="en-GB" sz="3200" b="1" dirty="0">
              <a:solidFill>
                <a:schemeClr val="tx1"/>
              </a:solidFill>
              <a:latin typeface="Aptos" panose="020B0004020202020204" pitchFamily="34" charset="0"/>
              <a:cs typeface="Arial"/>
            </a:endParaRPr>
          </a:p>
        </p:txBody>
      </p:sp>
      <p:sp>
        <p:nvSpPr>
          <p:cNvPr id="3" name="Slide Number Placeholder 2">
            <a:extLst>
              <a:ext uri="{FF2B5EF4-FFF2-40B4-BE49-F238E27FC236}">
                <a16:creationId xmlns:a16="http://schemas.microsoft.com/office/drawing/2014/main" id="{345C066D-6D71-B040-178A-0268BAE61C0C}"/>
              </a:ext>
            </a:extLst>
          </p:cNvPr>
          <p:cNvSpPr>
            <a:spLocks noGrp="1"/>
          </p:cNvSpPr>
          <p:nvPr>
            <p:ph type="sldNum" sz="quarter" idx="7"/>
          </p:nvPr>
        </p:nvSpPr>
        <p:spPr/>
        <p:txBody>
          <a:bodyPr/>
          <a:lstStyle/>
          <a:p>
            <a:pPr marL="103685">
              <a:lnSpc>
                <a:spcPts val="1633"/>
              </a:lnSpc>
            </a:pPr>
            <a:fld id="{4C153F5B-7374-41CD-B22F-FACE21F48764}" type="slidenum">
              <a:rPr lang="en-AT" spc="-64" smtClean="0"/>
              <a:t>5</a:t>
            </a:fld>
            <a:endParaRPr lang="en-AT" spc="-64" dirty="0"/>
          </a:p>
        </p:txBody>
      </p:sp>
      <p:sp>
        <p:nvSpPr>
          <p:cNvPr id="7" name="object 6">
            <a:extLst>
              <a:ext uri="{FF2B5EF4-FFF2-40B4-BE49-F238E27FC236}">
                <a16:creationId xmlns:a16="http://schemas.microsoft.com/office/drawing/2014/main" id="{6BEE9089-4CFF-4F7A-CD03-774876FB9590}"/>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8" name="object 6">
            <a:extLst>
              <a:ext uri="{FF2B5EF4-FFF2-40B4-BE49-F238E27FC236}">
                <a16:creationId xmlns:a16="http://schemas.microsoft.com/office/drawing/2014/main" id="{52191D86-E35F-8676-89FD-9C914A1AF3FE}"/>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117254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825754" y="2456234"/>
            <a:ext cx="6964647"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aux systèmes de transport</a:t>
            </a:r>
          </a:p>
        </p:txBody>
      </p:sp>
      <p:sp>
        <p:nvSpPr>
          <p:cNvPr id="5" name="Slide Number Placeholder 4">
            <a:extLst>
              <a:ext uri="{FF2B5EF4-FFF2-40B4-BE49-F238E27FC236}">
                <a16:creationId xmlns:a16="http://schemas.microsoft.com/office/drawing/2014/main" id="{D0AD33C4-9E50-E1B6-1DE2-D1D7D50C194E}"/>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2" name="object 6">
            <a:extLst>
              <a:ext uri="{FF2B5EF4-FFF2-40B4-BE49-F238E27FC236}">
                <a16:creationId xmlns:a16="http://schemas.microsoft.com/office/drawing/2014/main" id="{37632C36-E1AF-2565-B5CF-E5533E26D881}"/>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4" name="object 6">
            <a:extLst>
              <a:ext uri="{FF2B5EF4-FFF2-40B4-BE49-F238E27FC236}">
                <a16:creationId xmlns:a16="http://schemas.microsoft.com/office/drawing/2014/main" id="{563F5C7C-4879-66A0-BB9B-ADFD8FBAECE6}"/>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6A30F-E2FA-763F-38C4-ED6C22C681B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513753C-A97E-4ECA-25E7-B676951943DA}"/>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1.1 Introduction aux systèmes de transport</a:t>
            </a:r>
            <a:endParaRPr sz="2400" b="1" spc="-13" dirty="0">
              <a:solidFill>
                <a:schemeClr val="bg1"/>
              </a:solidFill>
            </a:endParaRPr>
          </a:p>
        </p:txBody>
      </p:sp>
      <p:sp>
        <p:nvSpPr>
          <p:cNvPr id="3" name="object 3">
            <a:extLst>
              <a:ext uri="{FF2B5EF4-FFF2-40B4-BE49-F238E27FC236}">
                <a16:creationId xmlns:a16="http://schemas.microsoft.com/office/drawing/2014/main" id="{505057EE-7556-2881-B1B6-36A62EB83FC8}"/>
              </a:ext>
            </a:extLst>
          </p:cNvPr>
          <p:cNvSpPr txBox="1"/>
          <p:nvPr/>
        </p:nvSpPr>
        <p:spPr>
          <a:xfrm>
            <a:off x="735805" y="1335406"/>
            <a:ext cx="6037027" cy="32426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2000" b="1" dirty="0">
                <a:latin typeface="Aptos" panose="020B0004020202020204" pitchFamily="34" charset="0"/>
              </a:rPr>
              <a:t>Définition</a:t>
            </a:r>
            <a:endParaRPr lang="en-GB" sz="2000" b="1"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0082BEAE-C94B-39F4-D19C-BE38F10C89D3}"/>
              </a:ext>
            </a:extLst>
          </p:cNvPr>
          <p:cNvSpPr txBox="1"/>
          <p:nvPr/>
        </p:nvSpPr>
        <p:spPr>
          <a:xfrm>
            <a:off x="988724" y="1856746"/>
            <a:ext cx="5685152" cy="1124484"/>
          </a:xfrm>
          <a:prstGeom prst="rect">
            <a:avLst/>
          </a:prstGeom>
        </p:spPr>
        <p:txBody>
          <a:bodyPr vert="horz" wrap="square" lIns="0" tIns="16329" rIns="0" bIns="0" rtlCol="0">
            <a:spAutoFit/>
          </a:bodyPr>
          <a:lstStyle/>
          <a:p>
            <a:pPr marL="342900" indent="-342900">
              <a:buFont typeface="Arial" panose="020B0604020202020204" pitchFamily="34" charset="0"/>
              <a:buChar char="•"/>
            </a:pPr>
            <a:r>
              <a:rPr lang="en-US" sz="2000" dirty="0"/>
              <a:t>Un système de transport est un réseau interconnecté de modes de transport, d'infrastructures, de politiques et de réglementations conçu pour permettre le déplacement efficace et sûr des personnes et des marchandises.</a:t>
            </a:r>
          </a:p>
        </p:txBody>
      </p:sp>
      <p:sp>
        <p:nvSpPr>
          <p:cNvPr id="7" name="object 3">
            <a:extLst>
              <a:ext uri="{FF2B5EF4-FFF2-40B4-BE49-F238E27FC236}">
                <a16:creationId xmlns:a16="http://schemas.microsoft.com/office/drawing/2014/main" id="{6A9B7A0B-15C7-9B26-0FCB-A23EDC8A3A9A}"/>
              </a:ext>
            </a:extLst>
          </p:cNvPr>
          <p:cNvSpPr txBox="1"/>
          <p:nvPr/>
        </p:nvSpPr>
        <p:spPr>
          <a:xfrm>
            <a:off x="813829" y="4117706"/>
            <a:ext cx="6357837" cy="939818"/>
          </a:xfrm>
          <a:prstGeom prst="rect">
            <a:avLst/>
          </a:prstGeom>
        </p:spPr>
        <p:txBody>
          <a:bodyPr vert="horz" wrap="square" lIns="0" tIns="16329" rIns="0" bIns="0" rtlCol="0">
            <a:spAutoFit/>
          </a:bodyPr>
          <a:lstStyle/>
          <a:p>
            <a:pPr marL="533400" indent="-342900" defTabSz="1175644" hangingPunct="1">
              <a:lnSpc>
                <a:spcPct val="100000"/>
              </a:lnSpc>
              <a:spcBef>
                <a:spcPts val="129"/>
              </a:spcBef>
              <a:buFont typeface="Arial" panose="020B0604020202020204" pitchFamily="34" charset="0"/>
              <a:buChar char="•"/>
            </a:pPr>
            <a:r>
              <a:rPr lang="en-US" sz="2000" dirty="0"/>
              <a:t>Il facilite la circulation des personnes et des marchandises, soutient la croissance économique, le commerce et la mobilité sociale, et garantit l'accessibilité.</a:t>
            </a:r>
            <a:endParaRPr lang="en-GB" sz="2000" dirty="0"/>
          </a:p>
        </p:txBody>
      </p:sp>
      <p:sp>
        <p:nvSpPr>
          <p:cNvPr id="9" name="object 3">
            <a:extLst>
              <a:ext uri="{FF2B5EF4-FFF2-40B4-BE49-F238E27FC236}">
                <a16:creationId xmlns:a16="http://schemas.microsoft.com/office/drawing/2014/main" id="{35E63855-340F-0B03-C9B5-A5E9B588579A}"/>
              </a:ext>
            </a:extLst>
          </p:cNvPr>
          <p:cNvSpPr txBox="1"/>
          <p:nvPr/>
        </p:nvSpPr>
        <p:spPr>
          <a:xfrm>
            <a:off x="726281" y="3581179"/>
            <a:ext cx="6046552" cy="32426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Wingdings" panose="05000000000000000000" pitchFamily="2" charset="2"/>
              <a:buChar char="Ø"/>
            </a:pPr>
            <a:r>
              <a:rPr lang="en-US" sz="2000" b="1" dirty="0">
                <a:latin typeface="Aptos" panose="020B0004020202020204" pitchFamily="34" charset="0"/>
              </a:rPr>
              <a:t>Objectif</a:t>
            </a:r>
            <a:endParaRPr lang="en-GB" sz="2000" b="1" dirty="0">
              <a:solidFill>
                <a:sysClr val="windowText" lastClr="000000"/>
              </a:solidFill>
              <a:latin typeface="Aptos" panose="020B0004020202020204" pitchFamily="34" charset="0"/>
              <a:cs typeface="Arial"/>
            </a:endParaRPr>
          </a:p>
        </p:txBody>
      </p:sp>
      <p:pic>
        <p:nvPicPr>
          <p:cNvPr id="12" name="Picture 11" descr="A city street with people and cars&#10;&#10;AI-generated content may be incorrect.">
            <a:extLst>
              <a:ext uri="{FF2B5EF4-FFF2-40B4-BE49-F238E27FC236}">
                <a16:creationId xmlns:a16="http://schemas.microsoft.com/office/drawing/2014/main" id="{A1B0672B-844E-A215-7AB0-3613047A9AEB}"/>
              </a:ext>
            </a:extLst>
          </p:cNvPr>
          <p:cNvPicPr>
            <a:picLocks noChangeAspect="1"/>
          </p:cNvPicPr>
          <p:nvPr/>
        </p:nvPicPr>
        <p:blipFill>
          <a:blip r:embed="rId2"/>
          <a:stretch>
            <a:fillRect/>
          </a:stretch>
        </p:blipFill>
        <p:spPr>
          <a:xfrm>
            <a:off x="7171666" y="1718400"/>
            <a:ext cx="4374088" cy="4374088"/>
          </a:xfrm>
          <a:prstGeom prst="rect">
            <a:avLst/>
          </a:prstGeom>
        </p:spPr>
      </p:pic>
      <p:sp>
        <p:nvSpPr>
          <p:cNvPr id="10" name="object 3">
            <a:extLst>
              <a:ext uri="{FF2B5EF4-FFF2-40B4-BE49-F238E27FC236}">
                <a16:creationId xmlns:a16="http://schemas.microsoft.com/office/drawing/2014/main" id="{A99C046A-4870-822E-3F1F-B09492295E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Qu'est-ce qu'un système de transport ?</a:t>
            </a:r>
            <a:endParaRPr lang="en-GB" sz="3200" b="1" dirty="0">
              <a:solidFill>
                <a:schemeClr val="tx1"/>
              </a:solidFill>
              <a:latin typeface="Aptos" panose="020B0004020202020204" pitchFamily="34" charset="0"/>
              <a:cs typeface="Arial"/>
            </a:endParaRPr>
          </a:p>
        </p:txBody>
      </p:sp>
      <p:sp>
        <p:nvSpPr>
          <p:cNvPr id="11" name="Slide Number Placeholder 10">
            <a:extLst>
              <a:ext uri="{FF2B5EF4-FFF2-40B4-BE49-F238E27FC236}">
                <a16:creationId xmlns:a16="http://schemas.microsoft.com/office/drawing/2014/main" id="{A1D1610D-C35B-92E4-4385-027EE5795FE8}"/>
              </a:ext>
            </a:extLst>
          </p:cNvPr>
          <p:cNvSpPr>
            <a:spLocks noGrp="1"/>
          </p:cNvSpPr>
          <p:nvPr>
            <p:ph type="sldNum" sz="quarter" idx="7"/>
          </p:nvPr>
        </p:nvSpPr>
        <p:spPr/>
        <p:txBody>
          <a:bodyPr/>
          <a:lstStyle/>
          <a:p>
            <a:pPr marL="103685">
              <a:lnSpc>
                <a:spcPts val="1633"/>
              </a:lnSpc>
            </a:pPr>
            <a:fld id="{4C153F5B-7374-41CD-B22F-FACE21F48764}" type="slidenum">
              <a:rPr lang="en-AT" spc="-64" smtClean="0"/>
              <a:t>7</a:t>
            </a:fld>
            <a:endParaRPr lang="en-AT" spc="-64" dirty="0"/>
          </a:p>
        </p:txBody>
      </p:sp>
      <p:sp>
        <p:nvSpPr>
          <p:cNvPr id="4" name="object 6">
            <a:extLst>
              <a:ext uri="{FF2B5EF4-FFF2-40B4-BE49-F238E27FC236}">
                <a16:creationId xmlns:a16="http://schemas.microsoft.com/office/drawing/2014/main" id="{E644400B-B9D5-823F-25D2-BF696D9A4E30}"/>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ECEE3AF2-2377-6E31-FD1A-CAE1609EFEB5}"/>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1947460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A626E-7215-8E33-32FE-91E3BB21994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6C9C628-8DEF-DED7-2732-25F6DD7C899A}"/>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1. Introduction aux systèmes de transport</a:t>
            </a:r>
            <a:endParaRPr lang="en-US" sz="2400" b="1" spc="-13" dirty="0">
              <a:solidFill>
                <a:schemeClr val="bg1"/>
              </a:solidFill>
            </a:endParaRPr>
          </a:p>
        </p:txBody>
      </p:sp>
      <p:pic>
        <p:nvPicPr>
          <p:cNvPr id="14" name="Picture 13" descr="A diagram of a diagram&#10;&#10;AI-generated content may be incorrect.">
            <a:extLst>
              <a:ext uri="{FF2B5EF4-FFF2-40B4-BE49-F238E27FC236}">
                <a16:creationId xmlns:a16="http://schemas.microsoft.com/office/drawing/2014/main" id="{334A3D7F-0F4B-C80A-F1E2-8C6229FD4207}"/>
              </a:ext>
            </a:extLst>
          </p:cNvPr>
          <p:cNvPicPr>
            <a:picLocks noChangeAspect="1"/>
          </p:cNvPicPr>
          <p:nvPr/>
        </p:nvPicPr>
        <p:blipFill>
          <a:blip r:embed="rId2" cstate="print">
            <a:extLst>
              <a:ext uri="{28A0092B-C50C-407E-A947-70E740481C1C}">
                <a14:useLocalDpi xmlns:a14="http://schemas.microsoft.com/office/drawing/2010/main" val="0"/>
              </a:ext>
            </a:extLst>
          </a:blip>
          <a:srcRect t="6077" r="8527" b="6829"/>
          <a:stretch/>
        </p:blipFill>
        <p:spPr>
          <a:xfrm>
            <a:off x="2433817" y="1450885"/>
            <a:ext cx="7342803" cy="4866991"/>
          </a:xfrm>
          <a:prstGeom prst="rect">
            <a:avLst/>
          </a:prstGeom>
        </p:spPr>
      </p:pic>
      <p:sp>
        <p:nvSpPr>
          <p:cNvPr id="4" name="Slide Number Placeholder 3">
            <a:extLst>
              <a:ext uri="{FF2B5EF4-FFF2-40B4-BE49-F238E27FC236}">
                <a16:creationId xmlns:a16="http://schemas.microsoft.com/office/drawing/2014/main" id="{9B9CB300-4F6D-587B-BE8D-CE35F1558A80}"/>
              </a:ext>
            </a:extLst>
          </p:cNvPr>
          <p:cNvSpPr>
            <a:spLocks noGrp="1"/>
          </p:cNvSpPr>
          <p:nvPr>
            <p:ph type="sldNum" sz="quarter" idx="7"/>
          </p:nvPr>
        </p:nvSpPr>
        <p:spPr/>
        <p:txBody>
          <a:bodyPr/>
          <a:lstStyle/>
          <a:p>
            <a:pPr marL="103685">
              <a:lnSpc>
                <a:spcPts val="1633"/>
              </a:lnSpc>
            </a:pPr>
            <a:fld id="{4C153F5B-7374-41CD-B22F-FACE21F48764}" type="slidenum">
              <a:rPr lang="en-AT" spc="-64" smtClean="0"/>
              <a:t>8</a:t>
            </a:fld>
            <a:endParaRPr lang="en-AT" spc="-64" dirty="0"/>
          </a:p>
        </p:txBody>
      </p:sp>
      <p:sp>
        <p:nvSpPr>
          <p:cNvPr id="10" name="object 3">
            <a:extLst>
              <a:ext uri="{FF2B5EF4-FFF2-40B4-BE49-F238E27FC236}">
                <a16:creationId xmlns:a16="http://schemas.microsoft.com/office/drawing/2014/main" id="{7E868992-8D79-24B8-7F83-4EB0BC5778C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Importance des systèmes de transport dans la société</a:t>
            </a:r>
            <a:endParaRPr lang="en-GB" sz="3200" b="1" dirty="0">
              <a:solidFill>
                <a:schemeClr val="tx1"/>
              </a:solidFill>
              <a:latin typeface="Aptos" panose="020B0004020202020204" pitchFamily="34" charset="0"/>
              <a:cs typeface="Arial"/>
            </a:endParaRPr>
          </a:p>
        </p:txBody>
      </p:sp>
      <p:sp>
        <p:nvSpPr>
          <p:cNvPr id="3" name="object 6">
            <a:extLst>
              <a:ext uri="{FF2B5EF4-FFF2-40B4-BE49-F238E27FC236}">
                <a16:creationId xmlns:a16="http://schemas.microsoft.com/office/drawing/2014/main" id="{0E73CD7D-A88B-E7F1-37E8-299644BF57C3}"/>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6" name="object 6">
            <a:extLst>
              <a:ext uri="{FF2B5EF4-FFF2-40B4-BE49-F238E27FC236}">
                <a16:creationId xmlns:a16="http://schemas.microsoft.com/office/drawing/2014/main" id="{A8A0BFE8-C24F-BE67-C7D6-5FB99150C057}"/>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105584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E4139-37BB-53B8-3D5F-C4628E7DF80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D72600-F6DD-A94E-CC99-D37FD3BD56F2}"/>
              </a:ext>
            </a:extLst>
          </p:cNvPr>
          <p:cNvSpPr txBox="1">
            <a:spLocks noGrp="1"/>
          </p:cNvSpPr>
          <p:nvPr>
            <p:ph type="title"/>
          </p:nvPr>
        </p:nvSpPr>
        <p:spPr>
          <a:xfrm>
            <a:off x="726280" y="422573"/>
            <a:ext cx="59412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1. Introduction aux systèmes de transport</a:t>
            </a:r>
            <a:endParaRPr lang="en-US" sz="2400" b="1" spc="-13" dirty="0">
              <a:solidFill>
                <a:schemeClr val="bg1"/>
              </a:solidFill>
            </a:endParaRPr>
          </a:p>
        </p:txBody>
      </p:sp>
      <p:sp>
        <p:nvSpPr>
          <p:cNvPr id="3" name="object 3">
            <a:extLst>
              <a:ext uri="{FF2B5EF4-FFF2-40B4-BE49-F238E27FC236}">
                <a16:creationId xmlns:a16="http://schemas.microsoft.com/office/drawing/2014/main" id="{22643535-150E-740F-7EFC-0553ECA2DD5A}"/>
              </a:ext>
            </a:extLst>
          </p:cNvPr>
          <p:cNvSpPr txBox="1"/>
          <p:nvPr/>
        </p:nvSpPr>
        <p:spPr>
          <a:xfrm>
            <a:off x="726280" y="1452294"/>
            <a:ext cx="7422523" cy="1186039"/>
          </a:xfrm>
          <a:prstGeom prst="rect">
            <a:avLst/>
          </a:prstGeom>
        </p:spPr>
        <p:txBody>
          <a:bodyPr vert="horz" wrap="square" lIns="0" tIns="16329" rIns="0" bIns="0" rtlCol="0">
            <a:spAutoFit/>
          </a:bodyPr>
          <a:lstStyle/>
          <a:p>
            <a:pPr marL="285750" indent="-285750">
              <a:lnSpc>
                <a:spcPct val="100000"/>
              </a:lnSpc>
              <a:spcBef>
                <a:spcPts val="1200"/>
              </a:spcBef>
              <a:buFont typeface="Arial" panose="020B0604020202020204" pitchFamily="34" charset="0"/>
              <a:buChar char="•"/>
            </a:pPr>
            <a:r>
              <a:rPr lang="en-US" sz="1800" dirty="0">
                <a:latin typeface="Aptos" panose="020B0004020202020204" pitchFamily="34" charset="0"/>
              </a:rPr>
              <a:t>Les systèmes de transport sont des réseaux complexes</a:t>
            </a:r>
          </a:p>
          <a:p>
            <a:pPr marL="285750" indent="-285750">
              <a:lnSpc>
                <a:spcPct val="100000"/>
              </a:lnSpc>
              <a:spcBef>
                <a:spcPts val="1200"/>
              </a:spcBef>
              <a:buFont typeface="Arial" panose="020B0604020202020204" pitchFamily="34" charset="0"/>
              <a:buChar char="•"/>
            </a:pPr>
            <a:r>
              <a:rPr lang="en-US" sz="1800" dirty="0">
                <a:latin typeface="Aptos" panose="020B0004020202020204" pitchFamily="34" charset="0"/>
              </a:rPr>
              <a:t>Ils se composent de multiples éléments interconnectés</a:t>
            </a:r>
          </a:p>
          <a:p>
            <a:pPr marL="342900" indent="-342900">
              <a:lnSpc>
                <a:spcPct val="100000"/>
              </a:lnSpc>
              <a:spcBef>
                <a:spcPts val="1200"/>
              </a:spcBef>
              <a:buFont typeface="Wingdings" panose="05000000000000000000" pitchFamily="2" charset="2"/>
              <a:buChar char="Ø"/>
            </a:pPr>
            <a:r>
              <a:rPr lang="en-US" sz="2000" b="1" dirty="0">
                <a:latin typeface="Aptos" panose="020B0004020202020204" pitchFamily="34" charset="0"/>
              </a:rPr>
              <a:t>Les composants clés comprennent :</a:t>
            </a:r>
          </a:p>
        </p:txBody>
      </p:sp>
      <p:sp>
        <p:nvSpPr>
          <p:cNvPr id="5" name="object 3">
            <a:extLst>
              <a:ext uri="{FF2B5EF4-FFF2-40B4-BE49-F238E27FC236}">
                <a16:creationId xmlns:a16="http://schemas.microsoft.com/office/drawing/2014/main" id="{7123CC1C-F860-0666-5EE9-66C4859B508B}"/>
              </a:ext>
            </a:extLst>
          </p:cNvPr>
          <p:cNvSpPr txBox="1"/>
          <p:nvPr/>
        </p:nvSpPr>
        <p:spPr>
          <a:xfrm>
            <a:off x="1251574" y="2703818"/>
            <a:ext cx="6897229" cy="3676465"/>
          </a:xfrm>
          <a:prstGeom prst="rect">
            <a:avLst/>
          </a:prstGeom>
        </p:spPr>
        <p:txBody>
          <a:bodyPr vert="horz" wrap="square" lIns="0" tIns="16329" rIns="0" bIns="0" rtlCol="0">
            <a:spAutoFit/>
          </a:bodyPr>
          <a:lstStyle/>
          <a:p>
            <a:pPr marL="285750" indent="-285750">
              <a:lnSpc>
                <a:spcPct val="100000"/>
              </a:lnSpc>
              <a:buFont typeface="Wingdings" panose="05000000000000000000" pitchFamily="2" charset="2"/>
              <a:buChar char="q"/>
            </a:pPr>
            <a:r>
              <a:rPr lang="en-US" sz="1600" b="1" dirty="0">
                <a:latin typeface="Aptos" panose="020B0004020202020204" pitchFamily="34" charset="0"/>
              </a:rPr>
              <a:t>Les modes de transport </a:t>
            </a:r>
            <a:r>
              <a:rPr lang="en-US" sz="1400" b="1" dirty="0">
                <a:latin typeface="Aptos" panose="020B0004020202020204" pitchFamily="34" charset="0"/>
              </a:rPr>
              <a:t>: </a:t>
            </a:r>
            <a:r>
              <a:rPr lang="en-US" sz="1400" dirty="0">
                <a:latin typeface="Aptos" panose="020B0004020202020204" pitchFamily="34" charset="0"/>
              </a:rPr>
              <a:t>diverses options telles que la route, le rail, l'avion, et même le vélo et la marche</a:t>
            </a:r>
          </a:p>
          <a:p>
            <a:pPr marL="285750" indent="-285750">
              <a:lnSpc>
                <a:spcPct val="100000"/>
              </a:lnSpc>
              <a:buFont typeface="Wingdings" panose="05000000000000000000" pitchFamily="2" charset="2"/>
              <a:buChar char="q"/>
            </a:pPr>
            <a:r>
              <a:rPr lang="en-US" sz="1600" b="1" dirty="0">
                <a:latin typeface="Aptos" panose="020B0004020202020204" pitchFamily="34" charset="0"/>
              </a:rPr>
              <a:t>Infrastructure </a:t>
            </a:r>
            <a:r>
              <a:rPr lang="en-US" sz="1400" b="1" dirty="0">
                <a:latin typeface="Aptos" panose="020B0004020202020204" pitchFamily="34" charset="0"/>
              </a:rPr>
              <a:t>- </a:t>
            </a:r>
            <a:r>
              <a:rPr lang="en-US" sz="1400" dirty="0">
                <a:latin typeface="Aptos" panose="020B0004020202020204" pitchFamily="34" charset="0"/>
              </a:rPr>
              <a:t>Éléments physiques tels que les routes, les voies ferrées et les installations de transport public</a:t>
            </a:r>
          </a:p>
          <a:p>
            <a:pPr marL="285750" indent="-285750">
              <a:lnSpc>
                <a:spcPct val="100000"/>
              </a:lnSpc>
              <a:buFont typeface="Wingdings" panose="05000000000000000000" pitchFamily="2" charset="2"/>
              <a:buChar char="q"/>
            </a:pPr>
            <a:r>
              <a:rPr lang="en-US" sz="1600" b="1" dirty="0">
                <a:latin typeface="Aptos" panose="020B0004020202020204" pitchFamily="34" charset="0"/>
              </a:rPr>
              <a:t>Les utilisateurs </a:t>
            </a:r>
            <a:r>
              <a:rPr lang="en-US" sz="1400" b="1" dirty="0">
                <a:latin typeface="Aptos" panose="020B0004020202020204" pitchFamily="34" charset="0"/>
              </a:rPr>
              <a:t>: </a:t>
            </a:r>
            <a:r>
              <a:rPr lang="en-US" sz="1400" dirty="0">
                <a:latin typeface="Aptos" panose="020B0004020202020204" pitchFamily="34" charset="0"/>
              </a:rPr>
              <a:t>passagers, entreprises, sociétés de logistique</a:t>
            </a:r>
          </a:p>
          <a:p>
            <a:pPr marL="285750" indent="-285750">
              <a:lnSpc>
                <a:spcPct val="100000"/>
              </a:lnSpc>
              <a:buFont typeface="Wingdings" panose="05000000000000000000" pitchFamily="2" charset="2"/>
              <a:buChar char="q"/>
            </a:pPr>
            <a:r>
              <a:rPr lang="en-US" sz="1600" b="1" dirty="0">
                <a:latin typeface="Aptos" panose="020B0004020202020204" pitchFamily="34" charset="0"/>
              </a:rPr>
              <a:t>Politiques </a:t>
            </a:r>
            <a:r>
              <a:rPr lang="en-US" sz="1400" b="1" dirty="0">
                <a:latin typeface="Aptos" panose="020B0004020202020204" pitchFamily="34" charset="0"/>
              </a:rPr>
              <a:t>- </a:t>
            </a:r>
            <a:r>
              <a:rPr lang="en-US" sz="1400" dirty="0">
                <a:latin typeface="Aptos" panose="020B0004020202020204" pitchFamily="34" charset="0"/>
              </a:rPr>
              <a:t>Elles déterminent l'orientation et le développement des transports</a:t>
            </a:r>
          </a:p>
          <a:p>
            <a:pPr marL="285750" indent="-285750">
              <a:lnSpc>
                <a:spcPct val="100000"/>
              </a:lnSpc>
              <a:buFont typeface="Wingdings" panose="05000000000000000000" pitchFamily="2" charset="2"/>
              <a:buChar char="q"/>
            </a:pPr>
            <a:r>
              <a:rPr lang="en-US" sz="1600" b="1" dirty="0">
                <a:latin typeface="Aptos" panose="020B0004020202020204" pitchFamily="34" charset="0"/>
              </a:rPr>
              <a:t>Réglementations </a:t>
            </a:r>
            <a:r>
              <a:rPr lang="en-US" sz="1400" b="1" dirty="0">
                <a:latin typeface="Aptos" panose="020B0004020202020204" pitchFamily="34" charset="0"/>
              </a:rPr>
              <a:t>- </a:t>
            </a:r>
            <a:r>
              <a:rPr lang="en-US" sz="1400" dirty="0">
                <a:latin typeface="Aptos" panose="020B0004020202020204" pitchFamily="34" charset="0"/>
              </a:rPr>
              <a:t>Directives et règles régissant les activités de transport</a:t>
            </a:r>
          </a:p>
          <a:p>
            <a:pPr marL="285750" indent="-285750">
              <a:lnSpc>
                <a:spcPct val="100000"/>
              </a:lnSpc>
              <a:buFont typeface="Wingdings" panose="05000000000000000000" pitchFamily="2" charset="2"/>
              <a:buChar char="q"/>
            </a:pPr>
            <a:r>
              <a:rPr lang="en-US" sz="1600" b="1" dirty="0">
                <a:latin typeface="Aptos" panose="020B0004020202020204" pitchFamily="34" charset="0"/>
              </a:rPr>
              <a:t>Technologie </a:t>
            </a:r>
            <a:r>
              <a:rPr lang="en-US" sz="1400" b="1" dirty="0">
                <a:latin typeface="Aptos" panose="020B0004020202020204" pitchFamily="34" charset="0"/>
              </a:rPr>
              <a:t>- </a:t>
            </a:r>
            <a:r>
              <a:rPr lang="en-US" sz="1400" dirty="0">
                <a:latin typeface="Aptos" panose="020B0004020202020204" pitchFamily="34" charset="0"/>
              </a:rPr>
              <a:t>Suivi GPS, logistique basée sur l'IA, systèmes de transport intelligents (ITS).</a:t>
            </a:r>
          </a:p>
        </p:txBody>
      </p:sp>
      <p:pic>
        <p:nvPicPr>
          <p:cNvPr id="4" name="Picture 3" descr="A group of people on a street with cars and buses&#10;&#10;AI-generated content may be incorrect.">
            <a:extLst>
              <a:ext uri="{FF2B5EF4-FFF2-40B4-BE49-F238E27FC236}">
                <a16:creationId xmlns:a16="http://schemas.microsoft.com/office/drawing/2014/main" id="{C5019B9C-EE52-9D54-E6F4-BB7A09DFE6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9352" y="1364826"/>
            <a:ext cx="3109948" cy="2252984"/>
          </a:xfrm>
          <a:prstGeom prst="rect">
            <a:avLst/>
          </a:prstGeom>
        </p:spPr>
      </p:pic>
      <p:pic>
        <p:nvPicPr>
          <p:cNvPr id="11" name="Picture 10" descr="A aerial view of a highway&#10;&#10;AI-generated content may be incorrect.">
            <a:extLst>
              <a:ext uri="{FF2B5EF4-FFF2-40B4-BE49-F238E27FC236}">
                <a16:creationId xmlns:a16="http://schemas.microsoft.com/office/drawing/2014/main" id="{057A57D8-9DD7-E98D-EC4C-51A7B9E253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9352" y="4162666"/>
            <a:ext cx="3109948" cy="2074335"/>
          </a:xfrm>
          <a:prstGeom prst="rect">
            <a:avLst/>
          </a:prstGeom>
        </p:spPr>
      </p:pic>
      <p:sp>
        <p:nvSpPr>
          <p:cNvPr id="9" name="Slide Number Placeholder 8">
            <a:extLst>
              <a:ext uri="{FF2B5EF4-FFF2-40B4-BE49-F238E27FC236}">
                <a16:creationId xmlns:a16="http://schemas.microsoft.com/office/drawing/2014/main" id="{5E93C872-A342-F326-AC27-78238D7B1323}"/>
              </a:ext>
            </a:extLst>
          </p:cNvPr>
          <p:cNvSpPr>
            <a:spLocks noGrp="1"/>
          </p:cNvSpPr>
          <p:nvPr>
            <p:ph type="sldNum" sz="quarter" idx="7"/>
          </p:nvPr>
        </p:nvSpPr>
        <p:spPr/>
        <p:txBody>
          <a:bodyPr/>
          <a:lstStyle/>
          <a:p>
            <a:pPr marL="103685">
              <a:lnSpc>
                <a:spcPts val="1633"/>
              </a:lnSpc>
            </a:pPr>
            <a:fld id="{4C153F5B-7374-41CD-B22F-FACE21F48764}" type="slidenum">
              <a:rPr lang="en-AT" spc="-64" smtClean="0"/>
              <a:t>9</a:t>
            </a:fld>
            <a:endParaRPr lang="en-AT" spc="-64" dirty="0"/>
          </a:p>
        </p:txBody>
      </p:sp>
      <p:sp>
        <p:nvSpPr>
          <p:cNvPr id="14" name="object 3">
            <a:extLst>
              <a:ext uri="{FF2B5EF4-FFF2-40B4-BE49-F238E27FC236}">
                <a16:creationId xmlns:a16="http://schemas.microsoft.com/office/drawing/2014/main" id="{30A73B19-163C-578A-6467-5C82424E50B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Composantes d'un système de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FEB49FF-1228-1B96-9421-89D52F29A870}"/>
              </a:ext>
            </a:extLst>
          </p:cNvPr>
          <p:cNvSpPr txBox="1">
            <a:spLocks noGrp="1"/>
          </p:cNvSpPr>
          <p:nvPr>
            <p:ph type="ftr" sz="quarter" idx="5"/>
          </p:nvPr>
        </p:nvSpPr>
        <p:spPr>
          <a:xfrm>
            <a:off x="763501" y="6349505"/>
            <a:ext cx="5040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l'analyse dans le domaine des transports</a:t>
            </a:r>
            <a:endParaRPr sz="1210" spc="-13" dirty="0">
              <a:solidFill>
                <a:prstClr val="black"/>
              </a:solidFill>
            </a:endParaRPr>
          </a:p>
        </p:txBody>
      </p:sp>
      <p:sp>
        <p:nvSpPr>
          <p:cNvPr id="7" name="object 6">
            <a:extLst>
              <a:ext uri="{FF2B5EF4-FFF2-40B4-BE49-F238E27FC236}">
                <a16:creationId xmlns:a16="http://schemas.microsoft.com/office/drawing/2014/main" id="{CCC3B18F-1B48-8F14-4E6D-78F21148A05B}"/>
              </a:ext>
            </a:extLst>
          </p:cNvPr>
          <p:cNvSpPr txBox="1">
            <a:spLocks/>
          </p:cNvSpPr>
          <p:nvPr/>
        </p:nvSpPr>
        <p:spPr>
          <a:xfrm>
            <a:off x="7194885" y="6349505"/>
            <a:ext cx="4264588" cy="180370"/>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a:latin typeface="Aptos" panose="020B0004020202020204" pitchFamily="34" charset="0"/>
              </a:rPr>
              <a:t>Aperçu des systèmes de transport et de la recherche</a:t>
            </a:r>
            <a:endParaRPr lang="en-GB" sz="1210" b="1" dirty="0">
              <a:latin typeface="Aptos" panose="020B0004020202020204" pitchFamily="34" charset="0"/>
            </a:endParaRPr>
          </a:p>
        </p:txBody>
      </p:sp>
    </p:spTree>
    <p:extLst>
      <p:ext uri="{BB962C8B-B14F-4D97-AF65-F5344CB8AC3E}">
        <p14:creationId xmlns:p14="http://schemas.microsoft.com/office/powerpoint/2010/main" val="336677537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openxmlformats.org/package/2006/metadata/core-properties"/>
    <ds:schemaRef ds:uri="http://schemas.microsoft.com/office/infopath/2007/PartnerControls"/>
    <ds:schemaRef ds:uri="d7c2d7e5-d637-40e7-a03d-32f79b35a394"/>
    <ds:schemaRef ds:uri="http://purl.org/dc/elements/1.1/"/>
    <ds:schemaRef ds:uri="http://www.w3.org/XML/1998/namespace"/>
    <ds:schemaRef ds:uri="597320a7-26c9-4ada-a5d3-9ce4cfbbe2be"/>
    <ds:schemaRef ds:uri="http://schemas.microsoft.com/office/2006/documentManagement/type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88993C50-17E2-4826-AC85-47C9E3B65BAF}"/>
</file>

<file path=docProps/app.xml><?xml version="1.0" encoding="utf-8"?>
<Properties xmlns="http://schemas.openxmlformats.org/officeDocument/2006/extended-properties" xmlns:vt="http://schemas.openxmlformats.org/officeDocument/2006/docPropsVTypes">
  <TotalTime>8891</TotalTime>
  <Words>6025</Words>
  <Application>Microsoft Office PowerPoint</Application>
  <PresentationFormat>Widescreen</PresentationFormat>
  <Paragraphs>533</Paragraphs>
  <Slides>45</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45</vt:i4>
      </vt:variant>
    </vt:vector>
  </HeadingPairs>
  <TitlesOfParts>
    <vt:vector size="56" baseType="lpstr">
      <vt:lpstr>Aptos</vt:lpstr>
      <vt:lpstr>Arial</vt:lpstr>
      <vt:lpstr>Arial Rounded MT Bold</vt:lpstr>
      <vt:lpstr>Calibri</vt:lpstr>
      <vt:lpstr>Courier New</vt:lpstr>
      <vt:lpstr>Helvetica Neue</vt:lpstr>
      <vt:lpstr>Helvetica Neue Medium</vt:lpstr>
      <vt:lpstr>Montserrat Regular</vt:lpstr>
      <vt:lpstr>Wingdings</vt:lpstr>
      <vt:lpstr>21_BasicWhite</vt:lpstr>
      <vt:lpstr>Office Theme</vt:lpstr>
      <vt:lpstr>Recherche et analyse dans le domaine des transports</vt:lpstr>
      <vt:lpstr>PowerPoint Presentation</vt:lpstr>
      <vt:lpstr>Table des matières</vt:lpstr>
      <vt:lpstr>0. Objectifs</vt:lpstr>
      <vt:lpstr>0. Objectifs</vt:lpstr>
      <vt:lpstr>PowerPoint Presentation</vt:lpstr>
      <vt:lpstr>1.1 Introduction aux systèmes de transport</vt:lpstr>
      <vt:lpstr>1. Introduction aux systèmes de transport</vt:lpstr>
      <vt:lpstr>1. Introduction aux systèmes de transport</vt:lpstr>
      <vt:lpstr>1. Introduction aux systèmes de transport</vt:lpstr>
      <vt:lpstr>PowerPoint Presentation</vt:lpstr>
      <vt:lpstr>2. Brève histoire des transports</vt:lpstr>
      <vt:lpstr>2. Bref historique des transports</vt:lpstr>
      <vt:lpstr>2. Bref historique des transports</vt:lpstr>
      <vt:lpstr>2. Bref historique des transports</vt:lpstr>
      <vt:lpstr>PowerPoint Presentation</vt:lpstr>
      <vt:lpstr>3. Définitions des concepts clés</vt:lpstr>
      <vt:lpstr>3. Définitions des concepts clés</vt:lpstr>
      <vt:lpstr>3. Définitions des concepts clés</vt:lpstr>
      <vt:lpstr>3. Définitions des concepts clés</vt:lpstr>
      <vt:lpstr>3. Définitions des concepts clés</vt:lpstr>
      <vt:lpstr>3. Définitions des concepts clés</vt:lpstr>
      <vt:lpstr>PowerPoint Presentation</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4. Importance de la recherche dans le domaine des transports</vt:lpstr>
      <vt:lpstr>PowerPoint Presentation</vt:lpstr>
      <vt:lpstr>5. Public/utilisateurs des statistiques des transports</vt:lpstr>
      <vt:lpstr>5. Public/utilisateurs des statistiques des transports</vt:lpstr>
      <vt:lpstr>5. Public/utilisateurs des statistiques sur les transports</vt:lpstr>
      <vt:lpstr>5. Public/utilisateurs des statistiques des transports</vt:lpstr>
      <vt:lpstr>5. Public/utilisateurs des statistiques sur les transports</vt:lpstr>
      <vt:lpstr>PowerPoint Presentation</vt:lpstr>
      <vt:lpstr>6. Quiz et discussion</vt:lpstr>
      <vt:lpstr>6. Quiz et 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Binura Widanagama</dc:creator>
  <cp:keywords>, docId:94339DBEB865F3C6449B6FD3542671D9</cp:keywords>
  <cp:lastModifiedBy>Wojciech Kustra</cp:lastModifiedBy>
  <cp:revision>78</cp:revision>
  <dcterms:modified xsi:type="dcterms:W3CDTF">2026-05-10T11:31:26Z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