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82"/>
  </p:notesMasterIdLst>
  <p:handoutMasterIdLst>
    <p:handoutMasterId r:id="rId83"/>
  </p:handoutMasterIdLst>
  <p:sldIdLst>
    <p:sldId id="580" r:id="rId5"/>
    <p:sldId id="581" r:id="rId6"/>
    <p:sldId id="307" r:id="rId7"/>
    <p:sldId id="582" r:id="rId8"/>
    <p:sldId id="583" r:id="rId9"/>
    <p:sldId id="584" r:id="rId10"/>
    <p:sldId id="585" r:id="rId11"/>
    <p:sldId id="586" r:id="rId12"/>
    <p:sldId id="587" r:id="rId13"/>
    <p:sldId id="479" r:id="rId14"/>
    <p:sldId id="480" r:id="rId15"/>
    <p:sldId id="481" r:id="rId16"/>
    <p:sldId id="482" r:id="rId17"/>
    <p:sldId id="483" r:id="rId18"/>
    <p:sldId id="484" r:id="rId19"/>
    <p:sldId id="485" r:id="rId20"/>
    <p:sldId id="486" r:id="rId21"/>
    <p:sldId id="487" r:id="rId22"/>
    <p:sldId id="488" r:id="rId23"/>
    <p:sldId id="489" r:id="rId24"/>
    <p:sldId id="490" r:id="rId25"/>
    <p:sldId id="491" r:id="rId26"/>
    <p:sldId id="492" r:id="rId27"/>
    <p:sldId id="493" r:id="rId28"/>
    <p:sldId id="494" r:id="rId29"/>
    <p:sldId id="588" r:id="rId30"/>
    <p:sldId id="589" r:id="rId31"/>
    <p:sldId id="590" r:id="rId32"/>
    <p:sldId id="591" r:id="rId33"/>
    <p:sldId id="592" r:id="rId34"/>
    <p:sldId id="593" r:id="rId35"/>
    <p:sldId id="594" r:id="rId36"/>
    <p:sldId id="595" r:id="rId37"/>
    <p:sldId id="504" r:id="rId38"/>
    <p:sldId id="505" r:id="rId39"/>
    <p:sldId id="506" r:id="rId40"/>
    <p:sldId id="507" r:id="rId41"/>
    <p:sldId id="508" r:id="rId42"/>
    <p:sldId id="509" r:id="rId43"/>
    <p:sldId id="510" r:id="rId44"/>
    <p:sldId id="511" r:id="rId45"/>
    <p:sldId id="512" r:id="rId46"/>
    <p:sldId id="513" r:id="rId47"/>
    <p:sldId id="596" r:id="rId48"/>
    <p:sldId id="515" r:id="rId49"/>
    <p:sldId id="516" r:id="rId50"/>
    <p:sldId id="517" r:id="rId51"/>
    <p:sldId id="518" r:id="rId52"/>
    <p:sldId id="519" r:id="rId53"/>
    <p:sldId id="608" r:id="rId54"/>
    <p:sldId id="609" r:id="rId55"/>
    <p:sldId id="597" r:id="rId56"/>
    <p:sldId id="598" r:id="rId57"/>
    <p:sldId id="610" r:id="rId58"/>
    <p:sldId id="611" r:id="rId59"/>
    <p:sldId id="612" r:id="rId60"/>
    <p:sldId id="613" r:id="rId61"/>
    <p:sldId id="614" r:id="rId62"/>
    <p:sldId id="599" r:id="rId63"/>
    <p:sldId id="600" r:id="rId64"/>
    <p:sldId id="601" r:id="rId65"/>
    <p:sldId id="602" r:id="rId66"/>
    <p:sldId id="603" r:id="rId67"/>
    <p:sldId id="615" r:id="rId68"/>
    <p:sldId id="604" r:id="rId69"/>
    <p:sldId id="525" r:id="rId70"/>
    <p:sldId id="526" r:id="rId71"/>
    <p:sldId id="527" r:id="rId72"/>
    <p:sldId id="528" r:id="rId73"/>
    <p:sldId id="529" r:id="rId74"/>
    <p:sldId id="530" r:id="rId75"/>
    <p:sldId id="616" r:id="rId76"/>
    <p:sldId id="617" r:id="rId77"/>
    <p:sldId id="605" r:id="rId78"/>
    <p:sldId id="606" r:id="rId79"/>
    <p:sldId id="607" r:id="rId80"/>
    <p:sldId id="309" r:id="rId8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0B6276-FB76-4576-BAA4-C29F6B067C6A}" v="22" dt="2026-05-31T11:34:59.97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handoutMaster" Target="handoutMasters/handoutMaster1.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notesMaster" Target="notesMasters/notesMaster1.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delSld modSld">
      <pc:chgData name="Wojciech Kustra" userId="afebd3d0-216b-4c4f-8992-1bf1fda6d5e8" providerId="ADAL" clId="{1D307E72-7901-4E61-A01B-3C4232ABCF63}" dt="2026-05-31T15:34:43.686" v="369"/>
      <pc:docMkLst>
        <pc:docMk/>
      </pc:docMkLst>
      <pc:sldChg chg="del">
        <pc:chgData name="Wojciech Kustra" userId="afebd3d0-216b-4c4f-8992-1bf1fda6d5e8" providerId="ADAL" clId="{1D307E72-7901-4E61-A01B-3C4232ABCF63}" dt="2026-05-31T11:38:08.913" v="245"/>
        <pc:sldMkLst>
          <pc:docMk/>
          <pc:sldMk cId="1478447607" sldId="306"/>
        </pc:sldMkLst>
      </pc:sldChg>
      <pc:sldChg chg="del">
        <pc:chgData name="Wojciech Kustra" userId="afebd3d0-216b-4c4f-8992-1bf1fda6d5e8" providerId="ADAL" clId="{1D307E72-7901-4E61-A01B-3C4232ABCF63}" dt="2026-05-31T11:38:17.551" v="247"/>
        <pc:sldMkLst>
          <pc:docMk/>
          <pc:sldMk cId="412433752" sldId="313"/>
        </pc:sldMkLst>
      </pc:sldChg>
      <pc:sldChg chg="del">
        <pc:chgData name="Wojciech Kustra" userId="afebd3d0-216b-4c4f-8992-1bf1fda6d5e8" providerId="ADAL" clId="{1D307E72-7901-4E61-A01B-3C4232ABCF63}" dt="2026-05-31T11:17:15.901" v="1"/>
        <pc:sldMkLst>
          <pc:docMk/>
          <pc:sldMk cId="0" sldId="372"/>
        </pc:sldMkLst>
      </pc:sldChg>
      <pc:sldChg chg="del">
        <pc:chgData name="Wojciech Kustra" userId="afebd3d0-216b-4c4f-8992-1bf1fda6d5e8" providerId="ADAL" clId="{1D307E72-7901-4E61-A01B-3C4232ABCF63}" dt="2026-05-31T11:17:23.189" v="3"/>
        <pc:sldMkLst>
          <pc:docMk/>
          <pc:sldMk cId="3683107309" sldId="473"/>
        </pc:sldMkLst>
      </pc:sldChg>
      <pc:sldChg chg="del">
        <pc:chgData name="Wojciech Kustra" userId="afebd3d0-216b-4c4f-8992-1bf1fda6d5e8" providerId="ADAL" clId="{1D307E72-7901-4E61-A01B-3C4232ABCF63}" dt="2026-05-31T11:17:30.295" v="5"/>
        <pc:sldMkLst>
          <pc:docMk/>
          <pc:sldMk cId="3958456546" sldId="475"/>
        </pc:sldMkLst>
      </pc:sldChg>
      <pc:sldChg chg="addSp modSp del mod chgLayout">
        <pc:chgData name="Wojciech Kustra" userId="afebd3d0-216b-4c4f-8992-1bf1fda6d5e8" providerId="ADAL" clId="{1D307E72-7901-4E61-A01B-3C4232ABCF63}" dt="2026-05-31T11:39:02.325" v="255"/>
        <pc:sldMkLst>
          <pc:docMk/>
          <pc:sldMk cId="2633936794" sldId="476"/>
        </pc:sldMkLst>
        <pc:spChg chg="add mod ord">
          <ac:chgData name="Wojciech Kustra" userId="afebd3d0-216b-4c4f-8992-1bf1fda6d5e8" providerId="ADAL" clId="{1D307E72-7901-4E61-A01B-3C4232ABCF63}" dt="2026-05-31T11:37:16.101" v="243"/>
          <ac:spMkLst>
            <pc:docMk/>
            <pc:sldMk cId="2633936794" sldId="476"/>
            <ac:spMk id="2" creationId="{BE886E9E-39F7-913A-F699-3BA88FE5EC95}"/>
          </ac:spMkLst>
        </pc:spChg>
        <pc:spChg chg="mod ord">
          <ac:chgData name="Wojciech Kustra" userId="afebd3d0-216b-4c4f-8992-1bf1fda6d5e8" providerId="ADAL" clId="{1D307E72-7901-4E61-A01B-3C4232ABCF63}" dt="2026-05-31T11:37:14.226" v="242" actId="700"/>
          <ac:spMkLst>
            <pc:docMk/>
            <pc:sldMk cId="2633936794" sldId="476"/>
            <ac:spMk id="388098" creationId="{E2D111F6-4DB4-46D9-EC0A-10B3195A0728}"/>
          </ac:spMkLst>
        </pc:spChg>
      </pc:sldChg>
      <pc:sldChg chg="del">
        <pc:chgData name="Wojciech Kustra" userId="afebd3d0-216b-4c4f-8992-1bf1fda6d5e8" providerId="ADAL" clId="{1D307E72-7901-4E61-A01B-3C4232ABCF63}" dt="2026-05-31T11:17:41.153" v="7"/>
        <pc:sldMkLst>
          <pc:docMk/>
          <pc:sldMk cId="562745928" sldId="477"/>
        </pc:sldMkLst>
      </pc:sldChg>
      <pc:sldChg chg="del">
        <pc:chgData name="Wojciech Kustra" userId="afebd3d0-216b-4c4f-8992-1bf1fda6d5e8" providerId="ADAL" clId="{1D307E72-7901-4E61-A01B-3C4232ABCF63}" dt="2026-05-31T11:17:48.555" v="9"/>
        <pc:sldMkLst>
          <pc:docMk/>
          <pc:sldMk cId="513225593" sldId="478"/>
        </pc:sldMkLst>
      </pc:sldChg>
      <pc:sldChg chg="modSp mod">
        <pc:chgData name="Wojciech Kustra" userId="afebd3d0-216b-4c4f-8992-1bf1fda6d5e8" providerId="ADAL" clId="{1D307E72-7901-4E61-A01B-3C4232ABCF63}" dt="2026-05-31T15:34:41.927" v="327"/>
        <pc:sldMkLst>
          <pc:docMk/>
          <pc:sldMk cId="736389723" sldId="479"/>
        </pc:sldMkLst>
        <pc:picChg chg="mod ord">
          <ac:chgData name="Wojciech Kustra" userId="afebd3d0-216b-4c4f-8992-1bf1fda6d5e8" providerId="ADAL" clId="{1D307E72-7901-4E61-A01B-3C4232ABCF63}" dt="2026-05-31T15:34:41.927" v="327"/>
          <ac:picMkLst>
            <pc:docMk/>
            <pc:sldMk cId="736389723" sldId="479"/>
            <ac:picMk id="400386" creationId="{1B009900-7B52-BB24-9055-8EA523A3D3CB}"/>
          </ac:picMkLst>
        </pc:picChg>
      </pc:sldChg>
      <pc:sldChg chg="modSp mod">
        <pc:chgData name="Wojciech Kustra" userId="afebd3d0-216b-4c4f-8992-1bf1fda6d5e8" providerId="ADAL" clId="{1D307E72-7901-4E61-A01B-3C4232ABCF63}" dt="2026-05-31T15:34:43.444" v="328"/>
        <pc:sldMkLst>
          <pc:docMk/>
          <pc:sldMk cId="2661828694" sldId="480"/>
        </pc:sldMkLst>
        <pc:picChg chg="mod ord">
          <ac:chgData name="Wojciech Kustra" userId="afebd3d0-216b-4c4f-8992-1bf1fda6d5e8" providerId="ADAL" clId="{1D307E72-7901-4E61-A01B-3C4232ABCF63}" dt="2026-05-31T15:34:43.444" v="328"/>
          <ac:picMkLst>
            <pc:docMk/>
            <pc:sldMk cId="2661828694" sldId="480"/>
            <ac:picMk id="401410" creationId="{2D2177D3-8F85-8A6B-AE73-6E1FEA163CCB}"/>
          </ac:picMkLst>
        </pc:picChg>
      </pc:sldChg>
      <pc:sldChg chg="modSp mod">
        <pc:chgData name="Wojciech Kustra" userId="afebd3d0-216b-4c4f-8992-1bf1fda6d5e8" providerId="ADAL" clId="{1D307E72-7901-4E61-A01B-3C4232ABCF63}" dt="2026-05-31T15:34:43.465" v="329"/>
        <pc:sldMkLst>
          <pc:docMk/>
          <pc:sldMk cId="2956695172" sldId="481"/>
        </pc:sldMkLst>
        <pc:picChg chg="mod ord">
          <ac:chgData name="Wojciech Kustra" userId="afebd3d0-216b-4c4f-8992-1bf1fda6d5e8" providerId="ADAL" clId="{1D307E72-7901-4E61-A01B-3C4232ABCF63}" dt="2026-05-31T15:34:43.465" v="329"/>
          <ac:picMkLst>
            <pc:docMk/>
            <pc:sldMk cId="2956695172" sldId="481"/>
            <ac:picMk id="402434" creationId="{9122185D-F6B8-80F1-52F8-3773C6598ABA}"/>
          </ac:picMkLst>
        </pc:picChg>
      </pc:sldChg>
      <pc:sldChg chg="modSp mod">
        <pc:chgData name="Wojciech Kustra" userId="afebd3d0-216b-4c4f-8992-1bf1fda6d5e8" providerId="ADAL" clId="{1D307E72-7901-4E61-A01B-3C4232ABCF63}" dt="2026-05-31T15:34:43.471" v="330"/>
        <pc:sldMkLst>
          <pc:docMk/>
          <pc:sldMk cId="3299435853" sldId="482"/>
        </pc:sldMkLst>
        <pc:picChg chg="mod ord">
          <ac:chgData name="Wojciech Kustra" userId="afebd3d0-216b-4c4f-8992-1bf1fda6d5e8" providerId="ADAL" clId="{1D307E72-7901-4E61-A01B-3C4232ABCF63}" dt="2026-05-31T15:34:43.471" v="330"/>
          <ac:picMkLst>
            <pc:docMk/>
            <pc:sldMk cId="3299435853" sldId="482"/>
            <ac:picMk id="403458" creationId="{C7AF797E-01DC-766C-479B-A39958754018}"/>
          </ac:picMkLst>
        </pc:picChg>
      </pc:sldChg>
      <pc:sldChg chg="modSp mod">
        <pc:chgData name="Wojciech Kustra" userId="afebd3d0-216b-4c4f-8992-1bf1fda6d5e8" providerId="ADAL" clId="{1D307E72-7901-4E61-A01B-3C4232ABCF63}" dt="2026-05-31T15:34:43.475" v="331"/>
        <pc:sldMkLst>
          <pc:docMk/>
          <pc:sldMk cId="207398649" sldId="483"/>
        </pc:sldMkLst>
        <pc:picChg chg="mod ord">
          <ac:chgData name="Wojciech Kustra" userId="afebd3d0-216b-4c4f-8992-1bf1fda6d5e8" providerId="ADAL" clId="{1D307E72-7901-4E61-A01B-3C4232ABCF63}" dt="2026-05-31T15:34:43.475" v="331"/>
          <ac:picMkLst>
            <pc:docMk/>
            <pc:sldMk cId="207398649" sldId="483"/>
            <ac:picMk id="404482" creationId="{5165FBEE-F69E-5541-C5B3-E9BE49025644}"/>
          </ac:picMkLst>
        </pc:picChg>
      </pc:sldChg>
      <pc:sldChg chg="modSp mod">
        <pc:chgData name="Wojciech Kustra" userId="afebd3d0-216b-4c4f-8992-1bf1fda6d5e8" providerId="ADAL" clId="{1D307E72-7901-4E61-A01B-3C4232ABCF63}" dt="2026-05-31T15:34:43.479" v="332"/>
        <pc:sldMkLst>
          <pc:docMk/>
          <pc:sldMk cId="4187966229" sldId="484"/>
        </pc:sldMkLst>
        <pc:picChg chg="mod ord">
          <ac:chgData name="Wojciech Kustra" userId="afebd3d0-216b-4c4f-8992-1bf1fda6d5e8" providerId="ADAL" clId="{1D307E72-7901-4E61-A01B-3C4232ABCF63}" dt="2026-05-31T15:34:43.479" v="332"/>
          <ac:picMkLst>
            <pc:docMk/>
            <pc:sldMk cId="4187966229" sldId="484"/>
            <ac:picMk id="405506" creationId="{591F7064-B367-8FAB-38A7-2D7DAA0E8877}"/>
          </ac:picMkLst>
        </pc:picChg>
      </pc:sldChg>
      <pc:sldChg chg="modSp mod">
        <pc:chgData name="Wojciech Kustra" userId="afebd3d0-216b-4c4f-8992-1bf1fda6d5e8" providerId="ADAL" clId="{1D307E72-7901-4E61-A01B-3C4232ABCF63}" dt="2026-05-31T15:34:43.484" v="333"/>
        <pc:sldMkLst>
          <pc:docMk/>
          <pc:sldMk cId="2260450389" sldId="485"/>
        </pc:sldMkLst>
        <pc:picChg chg="mod ord">
          <ac:chgData name="Wojciech Kustra" userId="afebd3d0-216b-4c4f-8992-1bf1fda6d5e8" providerId="ADAL" clId="{1D307E72-7901-4E61-A01B-3C4232ABCF63}" dt="2026-05-31T15:34:43.484" v="333"/>
          <ac:picMkLst>
            <pc:docMk/>
            <pc:sldMk cId="2260450389" sldId="485"/>
            <ac:picMk id="406530" creationId="{2E25CA54-3024-986E-98E5-11FAFE7029A7}"/>
          </ac:picMkLst>
        </pc:picChg>
      </pc:sldChg>
      <pc:sldChg chg="modSp mod">
        <pc:chgData name="Wojciech Kustra" userId="afebd3d0-216b-4c4f-8992-1bf1fda6d5e8" providerId="ADAL" clId="{1D307E72-7901-4E61-A01B-3C4232ABCF63}" dt="2026-05-31T15:34:43.491" v="334"/>
        <pc:sldMkLst>
          <pc:docMk/>
          <pc:sldMk cId="3354146761" sldId="486"/>
        </pc:sldMkLst>
        <pc:picChg chg="mod ord">
          <ac:chgData name="Wojciech Kustra" userId="afebd3d0-216b-4c4f-8992-1bf1fda6d5e8" providerId="ADAL" clId="{1D307E72-7901-4E61-A01B-3C4232ABCF63}" dt="2026-05-31T15:34:43.491" v="334"/>
          <ac:picMkLst>
            <pc:docMk/>
            <pc:sldMk cId="3354146761" sldId="486"/>
            <ac:picMk id="407554" creationId="{1BB47460-604E-E4D6-E43B-8BCC7F5DDB10}"/>
          </ac:picMkLst>
        </pc:picChg>
      </pc:sldChg>
      <pc:sldChg chg="modSp mod">
        <pc:chgData name="Wojciech Kustra" userId="afebd3d0-216b-4c4f-8992-1bf1fda6d5e8" providerId="ADAL" clId="{1D307E72-7901-4E61-A01B-3C4232ABCF63}" dt="2026-05-31T15:34:43.500" v="335"/>
        <pc:sldMkLst>
          <pc:docMk/>
          <pc:sldMk cId="3292702496" sldId="487"/>
        </pc:sldMkLst>
        <pc:picChg chg="mod ord">
          <ac:chgData name="Wojciech Kustra" userId="afebd3d0-216b-4c4f-8992-1bf1fda6d5e8" providerId="ADAL" clId="{1D307E72-7901-4E61-A01B-3C4232ABCF63}" dt="2026-05-31T15:34:43.500" v="335"/>
          <ac:picMkLst>
            <pc:docMk/>
            <pc:sldMk cId="3292702496" sldId="487"/>
            <ac:picMk id="408578" creationId="{405B9AC5-ECA0-DB60-7FDE-9D11252520FF}"/>
          </ac:picMkLst>
        </pc:picChg>
      </pc:sldChg>
      <pc:sldChg chg="modSp mod">
        <pc:chgData name="Wojciech Kustra" userId="afebd3d0-216b-4c4f-8992-1bf1fda6d5e8" providerId="ADAL" clId="{1D307E72-7901-4E61-A01B-3C4232ABCF63}" dt="2026-05-31T15:34:43.509" v="336"/>
        <pc:sldMkLst>
          <pc:docMk/>
          <pc:sldMk cId="1606425757" sldId="488"/>
        </pc:sldMkLst>
        <pc:picChg chg="mod ord">
          <ac:chgData name="Wojciech Kustra" userId="afebd3d0-216b-4c4f-8992-1bf1fda6d5e8" providerId="ADAL" clId="{1D307E72-7901-4E61-A01B-3C4232ABCF63}" dt="2026-05-31T15:34:43.509" v="336"/>
          <ac:picMkLst>
            <pc:docMk/>
            <pc:sldMk cId="1606425757" sldId="488"/>
            <ac:picMk id="409602" creationId="{757E468F-49EE-882E-1FBE-965B80572743}"/>
          </ac:picMkLst>
        </pc:picChg>
      </pc:sldChg>
      <pc:sldChg chg="modSp mod">
        <pc:chgData name="Wojciech Kustra" userId="afebd3d0-216b-4c4f-8992-1bf1fda6d5e8" providerId="ADAL" clId="{1D307E72-7901-4E61-A01B-3C4232ABCF63}" dt="2026-05-31T15:34:43.513" v="337"/>
        <pc:sldMkLst>
          <pc:docMk/>
          <pc:sldMk cId="1374784689" sldId="489"/>
        </pc:sldMkLst>
        <pc:picChg chg="mod ord">
          <ac:chgData name="Wojciech Kustra" userId="afebd3d0-216b-4c4f-8992-1bf1fda6d5e8" providerId="ADAL" clId="{1D307E72-7901-4E61-A01B-3C4232ABCF63}" dt="2026-05-31T15:34:43.513" v="337"/>
          <ac:picMkLst>
            <pc:docMk/>
            <pc:sldMk cId="1374784689" sldId="489"/>
            <ac:picMk id="410626" creationId="{34A66DFA-39C3-8C64-468B-6E43690CCCD4}"/>
          </ac:picMkLst>
        </pc:picChg>
      </pc:sldChg>
      <pc:sldChg chg="modSp mod">
        <pc:chgData name="Wojciech Kustra" userId="afebd3d0-216b-4c4f-8992-1bf1fda6d5e8" providerId="ADAL" clId="{1D307E72-7901-4E61-A01B-3C4232ABCF63}" dt="2026-05-31T15:34:43.520" v="338"/>
        <pc:sldMkLst>
          <pc:docMk/>
          <pc:sldMk cId="1281551872" sldId="490"/>
        </pc:sldMkLst>
        <pc:picChg chg="mod ord">
          <ac:chgData name="Wojciech Kustra" userId="afebd3d0-216b-4c4f-8992-1bf1fda6d5e8" providerId="ADAL" clId="{1D307E72-7901-4E61-A01B-3C4232ABCF63}" dt="2026-05-31T15:34:43.520" v="338"/>
          <ac:picMkLst>
            <pc:docMk/>
            <pc:sldMk cId="1281551872" sldId="490"/>
            <ac:picMk id="411650" creationId="{41A087F3-82BC-5FBA-7BF5-DD767340CFA8}"/>
          </ac:picMkLst>
        </pc:picChg>
      </pc:sldChg>
      <pc:sldChg chg="modSp mod">
        <pc:chgData name="Wojciech Kustra" userId="afebd3d0-216b-4c4f-8992-1bf1fda6d5e8" providerId="ADAL" clId="{1D307E72-7901-4E61-A01B-3C4232ABCF63}" dt="2026-05-31T15:34:43.526" v="339"/>
        <pc:sldMkLst>
          <pc:docMk/>
          <pc:sldMk cId="2996811267" sldId="491"/>
        </pc:sldMkLst>
        <pc:picChg chg="mod ord">
          <ac:chgData name="Wojciech Kustra" userId="afebd3d0-216b-4c4f-8992-1bf1fda6d5e8" providerId="ADAL" clId="{1D307E72-7901-4E61-A01B-3C4232ABCF63}" dt="2026-05-31T15:34:43.526" v="339"/>
          <ac:picMkLst>
            <pc:docMk/>
            <pc:sldMk cId="2996811267" sldId="491"/>
            <ac:picMk id="412674" creationId="{3B9FBDF1-5B56-4D4B-BB8A-49F9C6044D2F}"/>
          </ac:picMkLst>
        </pc:picChg>
      </pc:sldChg>
      <pc:sldChg chg="modSp mod">
        <pc:chgData name="Wojciech Kustra" userId="afebd3d0-216b-4c4f-8992-1bf1fda6d5e8" providerId="ADAL" clId="{1D307E72-7901-4E61-A01B-3C4232ABCF63}" dt="2026-05-31T15:34:43.531" v="340"/>
        <pc:sldMkLst>
          <pc:docMk/>
          <pc:sldMk cId="3524847519" sldId="492"/>
        </pc:sldMkLst>
        <pc:picChg chg="mod ord">
          <ac:chgData name="Wojciech Kustra" userId="afebd3d0-216b-4c4f-8992-1bf1fda6d5e8" providerId="ADAL" clId="{1D307E72-7901-4E61-A01B-3C4232ABCF63}" dt="2026-05-31T15:34:43.531" v="340"/>
          <ac:picMkLst>
            <pc:docMk/>
            <pc:sldMk cId="3524847519" sldId="492"/>
            <ac:picMk id="413698" creationId="{D5CE2BCC-8412-6EB2-0FD6-210DB7396B06}"/>
          </ac:picMkLst>
        </pc:picChg>
      </pc:sldChg>
      <pc:sldChg chg="modSp mod">
        <pc:chgData name="Wojciech Kustra" userId="afebd3d0-216b-4c4f-8992-1bf1fda6d5e8" providerId="ADAL" clId="{1D307E72-7901-4E61-A01B-3C4232ABCF63}" dt="2026-05-31T15:34:43.536" v="341"/>
        <pc:sldMkLst>
          <pc:docMk/>
          <pc:sldMk cId="2194390773" sldId="493"/>
        </pc:sldMkLst>
        <pc:picChg chg="mod ord">
          <ac:chgData name="Wojciech Kustra" userId="afebd3d0-216b-4c4f-8992-1bf1fda6d5e8" providerId="ADAL" clId="{1D307E72-7901-4E61-A01B-3C4232ABCF63}" dt="2026-05-31T15:34:43.536" v="341"/>
          <ac:picMkLst>
            <pc:docMk/>
            <pc:sldMk cId="2194390773" sldId="493"/>
            <ac:picMk id="414722" creationId="{D5B9F771-420F-C9DF-3353-BA7D130417B5}"/>
          </ac:picMkLst>
        </pc:picChg>
      </pc:sldChg>
      <pc:sldChg chg="modSp mod">
        <pc:chgData name="Wojciech Kustra" userId="afebd3d0-216b-4c4f-8992-1bf1fda6d5e8" providerId="ADAL" clId="{1D307E72-7901-4E61-A01B-3C4232ABCF63}" dt="2026-05-31T15:34:43.540" v="342"/>
        <pc:sldMkLst>
          <pc:docMk/>
          <pc:sldMk cId="3202385669" sldId="494"/>
        </pc:sldMkLst>
        <pc:picChg chg="mod ord">
          <ac:chgData name="Wojciech Kustra" userId="afebd3d0-216b-4c4f-8992-1bf1fda6d5e8" providerId="ADAL" clId="{1D307E72-7901-4E61-A01B-3C4232ABCF63}" dt="2026-05-31T15:34:43.540" v="342"/>
          <ac:picMkLst>
            <pc:docMk/>
            <pc:sldMk cId="3202385669" sldId="494"/>
            <ac:picMk id="415746" creationId="{663030E8-E255-6323-8883-A63C9B1B16B5}"/>
          </ac:picMkLst>
        </pc:picChg>
      </pc:sldChg>
      <pc:sldChg chg="del">
        <pc:chgData name="Wojciech Kustra" userId="afebd3d0-216b-4c4f-8992-1bf1fda6d5e8" providerId="ADAL" clId="{1D307E72-7901-4E61-A01B-3C4232ABCF63}" dt="2026-05-31T11:17:55.655" v="11"/>
        <pc:sldMkLst>
          <pc:docMk/>
          <pc:sldMk cId="3277466988" sldId="495"/>
        </pc:sldMkLst>
      </pc:sldChg>
      <pc:sldChg chg="del">
        <pc:chgData name="Wojciech Kustra" userId="afebd3d0-216b-4c4f-8992-1bf1fda6d5e8" providerId="ADAL" clId="{1D307E72-7901-4E61-A01B-3C4232ABCF63}" dt="2026-05-31T11:18:12.414" v="13"/>
        <pc:sldMkLst>
          <pc:docMk/>
          <pc:sldMk cId="4138601161" sldId="496"/>
        </pc:sldMkLst>
      </pc:sldChg>
      <pc:sldChg chg="del">
        <pc:chgData name="Wojciech Kustra" userId="afebd3d0-216b-4c4f-8992-1bf1fda6d5e8" providerId="ADAL" clId="{1D307E72-7901-4E61-A01B-3C4232ABCF63}" dt="2026-05-31T11:18:20.166" v="15"/>
        <pc:sldMkLst>
          <pc:docMk/>
          <pc:sldMk cId="361992912" sldId="497"/>
        </pc:sldMkLst>
      </pc:sldChg>
      <pc:sldChg chg="del">
        <pc:chgData name="Wojciech Kustra" userId="afebd3d0-216b-4c4f-8992-1bf1fda6d5e8" providerId="ADAL" clId="{1D307E72-7901-4E61-A01B-3C4232ABCF63}" dt="2026-05-31T11:39:56.993" v="267"/>
        <pc:sldMkLst>
          <pc:docMk/>
          <pc:sldMk cId="1555638801" sldId="498"/>
        </pc:sldMkLst>
      </pc:sldChg>
      <pc:sldChg chg="del">
        <pc:chgData name="Wojciech Kustra" userId="afebd3d0-216b-4c4f-8992-1bf1fda6d5e8" providerId="ADAL" clId="{1D307E72-7901-4E61-A01B-3C4232ABCF63}" dt="2026-05-31T11:18:28.656" v="17"/>
        <pc:sldMkLst>
          <pc:docMk/>
          <pc:sldMk cId="506915662" sldId="500"/>
        </pc:sldMkLst>
      </pc:sldChg>
      <pc:sldChg chg="del">
        <pc:chgData name="Wojciech Kustra" userId="afebd3d0-216b-4c4f-8992-1bf1fda6d5e8" providerId="ADAL" clId="{1D307E72-7901-4E61-A01B-3C4232ABCF63}" dt="2026-05-31T11:18:39.542" v="19"/>
        <pc:sldMkLst>
          <pc:docMk/>
          <pc:sldMk cId="1073703272" sldId="501"/>
        </pc:sldMkLst>
      </pc:sldChg>
      <pc:sldChg chg="del">
        <pc:chgData name="Wojciech Kustra" userId="afebd3d0-216b-4c4f-8992-1bf1fda6d5e8" providerId="ADAL" clId="{1D307E72-7901-4E61-A01B-3C4232ABCF63}" dt="2026-05-31T11:18:47.509" v="21"/>
        <pc:sldMkLst>
          <pc:docMk/>
          <pc:sldMk cId="4247744477" sldId="502"/>
        </pc:sldMkLst>
      </pc:sldChg>
      <pc:sldChg chg="del">
        <pc:chgData name="Wojciech Kustra" userId="afebd3d0-216b-4c4f-8992-1bf1fda6d5e8" providerId="ADAL" clId="{1D307E72-7901-4E61-A01B-3C4232ABCF63}" dt="2026-05-31T11:18:54.811" v="23"/>
        <pc:sldMkLst>
          <pc:docMk/>
          <pc:sldMk cId="3525945165" sldId="503"/>
        </pc:sldMkLst>
      </pc:sldChg>
      <pc:sldChg chg="modSp mod">
        <pc:chgData name="Wojciech Kustra" userId="afebd3d0-216b-4c4f-8992-1bf1fda6d5e8" providerId="ADAL" clId="{1D307E72-7901-4E61-A01B-3C4232ABCF63}" dt="2026-05-31T15:34:43.571" v="344"/>
        <pc:sldMkLst>
          <pc:docMk/>
          <pc:sldMk cId="1361702957" sldId="504"/>
        </pc:sldMkLst>
        <pc:picChg chg="mod ord">
          <ac:chgData name="Wojciech Kustra" userId="afebd3d0-216b-4c4f-8992-1bf1fda6d5e8" providerId="ADAL" clId="{1D307E72-7901-4E61-A01B-3C4232ABCF63}" dt="2026-05-31T15:34:43.571" v="344"/>
          <ac:picMkLst>
            <pc:docMk/>
            <pc:sldMk cId="1361702957" sldId="504"/>
            <ac:picMk id="416770" creationId="{372AC11F-EE4D-A896-7958-D6EF4DFED41A}"/>
          </ac:picMkLst>
        </pc:picChg>
      </pc:sldChg>
      <pc:sldChg chg="modSp mod">
        <pc:chgData name="Wojciech Kustra" userId="afebd3d0-216b-4c4f-8992-1bf1fda6d5e8" providerId="ADAL" clId="{1D307E72-7901-4E61-A01B-3C4232ABCF63}" dt="2026-05-31T15:34:43.574" v="345"/>
        <pc:sldMkLst>
          <pc:docMk/>
          <pc:sldMk cId="930898911" sldId="505"/>
        </pc:sldMkLst>
        <pc:picChg chg="mod ord">
          <ac:chgData name="Wojciech Kustra" userId="afebd3d0-216b-4c4f-8992-1bf1fda6d5e8" providerId="ADAL" clId="{1D307E72-7901-4E61-A01B-3C4232ABCF63}" dt="2026-05-31T15:34:43.574" v="345"/>
          <ac:picMkLst>
            <pc:docMk/>
            <pc:sldMk cId="930898911" sldId="505"/>
            <ac:picMk id="417794" creationId="{8CEBC8A1-569E-A2C9-426F-B55A57CBEF85}"/>
          </ac:picMkLst>
        </pc:picChg>
      </pc:sldChg>
      <pc:sldChg chg="modSp mod">
        <pc:chgData name="Wojciech Kustra" userId="afebd3d0-216b-4c4f-8992-1bf1fda6d5e8" providerId="ADAL" clId="{1D307E72-7901-4E61-A01B-3C4232ABCF63}" dt="2026-05-31T15:34:43.576" v="346"/>
        <pc:sldMkLst>
          <pc:docMk/>
          <pc:sldMk cId="1067902599" sldId="506"/>
        </pc:sldMkLst>
        <pc:picChg chg="mod ord">
          <ac:chgData name="Wojciech Kustra" userId="afebd3d0-216b-4c4f-8992-1bf1fda6d5e8" providerId="ADAL" clId="{1D307E72-7901-4E61-A01B-3C4232ABCF63}" dt="2026-05-31T15:34:43.576" v="346"/>
          <ac:picMkLst>
            <pc:docMk/>
            <pc:sldMk cId="1067902599" sldId="506"/>
            <ac:picMk id="418818" creationId="{E0C67AF8-F493-5F74-2829-060A230B62D5}"/>
          </ac:picMkLst>
        </pc:picChg>
      </pc:sldChg>
      <pc:sldChg chg="modSp mod">
        <pc:chgData name="Wojciech Kustra" userId="afebd3d0-216b-4c4f-8992-1bf1fda6d5e8" providerId="ADAL" clId="{1D307E72-7901-4E61-A01B-3C4232ABCF63}" dt="2026-05-31T15:34:43.585" v="347"/>
        <pc:sldMkLst>
          <pc:docMk/>
          <pc:sldMk cId="3275205745" sldId="507"/>
        </pc:sldMkLst>
        <pc:picChg chg="mod ord">
          <ac:chgData name="Wojciech Kustra" userId="afebd3d0-216b-4c4f-8992-1bf1fda6d5e8" providerId="ADAL" clId="{1D307E72-7901-4E61-A01B-3C4232ABCF63}" dt="2026-05-31T15:34:43.585" v="347"/>
          <ac:picMkLst>
            <pc:docMk/>
            <pc:sldMk cId="3275205745" sldId="507"/>
            <ac:picMk id="419842" creationId="{F7D02819-6720-B540-6091-E370E452E5B9}"/>
          </ac:picMkLst>
        </pc:picChg>
      </pc:sldChg>
      <pc:sldChg chg="modSp mod">
        <pc:chgData name="Wojciech Kustra" userId="afebd3d0-216b-4c4f-8992-1bf1fda6d5e8" providerId="ADAL" clId="{1D307E72-7901-4E61-A01B-3C4232ABCF63}" dt="2026-05-31T15:34:43.587" v="348"/>
        <pc:sldMkLst>
          <pc:docMk/>
          <pc:sldMk cId="4286369961" sldId="508"/>
        </pc:sldMkLst>
        <pc:picChg chg="mod ord">
          <ac:chgData name="Wojciech Kustra" userId="afebd3d0-216b-4c4f-8992-1bf1fda6d5e8" providerId="ADAL" clId="{1D307E72-7901-4E61-A01B-3C4232ABCF63}" dt="2026-05-31T15:34:43.587" v="348"/>
          <ac:picMkLst>
            <pc:docMk/>
            <pc:sldMk cId="4286369961" sldId="508"/>
            <ac:picMk id="420866" creationId="{24C1BC6D-BA4B-F565-1725-01395B5299CE}"/>
          </ac:picMkLst>
        </pc:picChg>
      </pc:sldChg>
      <pc:sldChg chg="modSp mod">
        <pc:chgData name="Wojciech Kustra" userId="afebd3d0-216b-4c4f-8992-1bf1fda6d5e8" providerId="ADAL" clId="{1D307E72-7901-4E61-A01B-3C4232ABCF63}" dt="2026-05-31T15:34:43.589" v="349"/>
        <pc:sldMkLst>
          <pc:docMk/>
          <pc:sldMk cId="2236340479" sldId="509"/>
        </pc:sldMkLst>
        <pc:picChg chg="mod ord">
          <ac:chgData name="Wojciech Kustra" userId="afebd3d0-216b-4c4f-8992-1bf1fda6d5e8" providerId="ADAL" clId="{1D307E72-7901-4E61-A01B-3C4232ABCF63}" dt="2026-05-31T15:34:43.589" v="349"/>
          <ac:picMkLst>
            <pc:docMk/>
            <pc:sldMk cId="2236340479" sldId="509"/>
            <ac:picMk id="421890" creationId="{A25FEE32-9B75-38D9-B9ED-864E676CD9E9}"/>
          </ac:picMkLst>
        </pc:picChg>
      </pc:sldChg>
      <pc:sldChg chg="modSp mod">
        <pc:chgData name="Wojciech Kustra" userId="afebd3d0-216b-4c4f-8992-1bf1fda6d5e8" providerId="ADAL" clId="{1D307E72-7901-4E61-A01B-3C4232ABCF63}" dt="2026-05-31T15:34:43.593" v="350"/>
        <pc:sldMkLst>
          <pc:docMk/>
          <pc:sldMk cId="3300881928" sldId="510"/>
        </pc:sldMkLst>
        <pc:picChg chg="mod ord">
          <ac:chgData name="Wojciech Kustra" userId="afebd3d0-216b-4c4f-8992-1bf1fda6d5e8" providerId="ADAL" clId="{1D307E72-7901-4E61-A01B-3C4232ABCF63}" dt="2026-05-31T15:34:43.593" v="350"/>
          <ac:picMkLst>
            <pc:docMk/>
            <pc:sldMk cId="3300881928" sldId="510"/>
            <ac:picMk id="422914" creationId="{E5F250FE-7D2C-9CDB-BA8D-235EC1290AA3}"/>
          </ac:picMkLst>
        </pc:picChg>
      </pc:sldChg>
      <pc:sldChg chg="modSp mod">
        <pc:chgData name="Wojciech Kustra" userId="afebd3d0-216b-4c4f-8992-1bf1fda6d5e8" providerId="ADAL" clId="{1D307E72-7901-4E61-A01B-3C4232ABCF63}" dt="2026-05-31T15:34:43.599" v="351"/>
        <pc:sldMkLst>
          <pc:docMk/>
          <pc:sldMk cId="1050602131" sldId="511"/>
        </pc:sldMkLst>
        <pc:picChg chg="mod ord">
          <ac:chgData name="Wojciech Kustra" userId="afebd3d0-216b-4c4f-8992-1bf1fda6d5e8" providerId="ADAL" clId="{1D307E72-7901-4E61-A01B-3C4232ABCF63}" dt="2026-05-31T15:34:43.599" v="351"/>
          <ac:picMkLst>
            <pc:docMk/>
            <pc:sldMk cId="1050602131" sldId="511"/>
            <ac:picMk id="423938" creationId="{48E75B45-8C95-9E2F-DF9C-EF365CF23270}"/>
          </ac:picMkLst>
        </pc:picChg>
      </pc:sldChg>
      <pc:sldChg chg="modSp mod">
        <pc:chgData name="Wojciech Kustra" userId="afebd3d0-216b-4c4f-8992-1bf1fda6d5e8" providerId="ADAL" clId="{1D307E72-7901-4E61-A01B-3C4232ABCF63}" dt="2026-05-31T15:34:43.605" v="352"/>
        <pc:sldMkLst>
          <pc:docMk/>
          <pc:sldMk cId="3198322742" sldId="512"/>
        </pc:sldMkLst>
        <pc:picChg chg="mod ord">
          <ac:chgData name="Wojciech Kustra" userId="afebd3d0-216b-4c4f-8992-1bf1fda6d5e8" providerId="ADAL" clId="{1D307E72-7901-4E61-A01B-3C4232ABCF63}" dt="2026-05-31T15:34:43.605" v="352"/>
          <ac:picMkLst>
            <pc:docMk/>
            <pc:sldMk cId="3198322742" sldId="512"/>
            <ac:picMk id="424962" creationId="{6B0B4185-0AA9-AAFB-DC60-2EB5CD1C25C5}"/>
          </ac:picMkLst>
        </pc:picChg>
      </pc:sldChg>
      <pc:sldChg chg="modSp mod">
        <pc:chgData name="Wojciech Kustra" userId="afebd3d0-216b-4c4f-8992-1bf1fda6d5e8" providerId="ADAL" clId="{1D307E72-7901-4E61-A01B-3C4232ABCF63}" dt="2026-05-31T15:34:43.607" v="353"/>
        <pc:sldMkLst>
          <pc:docMk/>
          <pc:sldMk cId="861078127" sldId="513"/>
        </pc:sldMkLst>
        <pc:picChg chg="mod ord">
          <ac:chgData name="Wojciech Kustra" userId="afebd3d0-216b-4c4f-8992-1bf1fda6d5e8" providerId="ADAL" clId="{1D307E72-7901-4E61-A01B-3C4232ABCF63}" dt="2026-05-31T15:34:43.607" v="353"/>
          <ac:picMkLst>
            <pc:docMk/>
            <pc:sldMk cId="861078127" sldId="513"/>
            <ac:picMk id="425986" creationId="{97CE2D98-40C8-66EA-1888-642E73957914}"/>
          </ac:picMkLst>
        </pc:picChg>
      </pc:sldChg>
      <pc:sldChg chg="del">
        <pc:chgData name="Wojciech Kustra" userId="afebd3d0-216b-4c4f-8992-1bf1fda6d5e8" providerId="ADAL" clId="{1D307E72-7901-4E61-A01B-3C4232ABCF63}" dt="2026-05-31T11:19:06.091" v="25"/>
        <pc:sldMkLst>
          <pc:docMk/>
          <pc:sldMk cId="4047394066" sldId="514"/>
        </pc:sldMkLst>
      </pc:sldChg>
      <pc:sldChg chg="modSp mod">
        <pc:chgData name="Wojciech Kustra" userId="afebd3d0-216b-4c4f-8992-1bf1fda6d5e8" providerId="ADAL" clId="{1D307E72-7901-4E61-A01B-3C4232ABCF63}" dt="2026-05-31T15:34:43.613" v="355"/>
        <pc:sldMkLst>
          <pc:docMk/>
          <pc:sldMk cId="3106825634" sldId="515"/>
        </pc:sldMkLst>
        <pc:picChg chg="mod ord">
          <ac:chgData name="Wojciech Kustra" userId="afebd3d0-216b-4c4f-8992-1bf1fda6d5e8" providerId="ADAL" clId="{1D307E72-7901-4E61-A01B-3C4232ABCF63}" dt="2026-05-31T15:34:43.613" v="355"/>
          <ac:picMkLst>
            <pc:docMk/>
            <pc:sldMk cId="3106825634" sldId="515"/>
            <ac:picMk id="427010" creationId="{DFA63744-D745-467F-2BBD-F8E63BD3D8F2}"/>
          </ac:picMkLst>
        </pc:picChg>
      </pc:sldChg>
      <pc:sldChg chg="modSp mod">
        <pc:chgData name="Wojciech Kustra" userId="afebd3d0-216b-4c4f-8992-1bf1fda6d5e8" providerId="ADAL" clId="{1D307E72-7901-4E61-A01B-3C4232ABCF63}" dt="2026-05-31T15:34:43.615" v="356"/>
        <pc:sldMkLst>
          <pc:docMk/>
          <pc:sldMk cId="338694343" sldId="516"/>
        </pc:sldMkLst>
        <pc:picChg chg="mod ord">
          <ac:chgData name="Wojciech Kustra" userId="afebd3d0-216b-4c4f-8992-1bf1fda6d5e8" providerId="ADAL" clId="{1D307E72-7901-4E61-A01B-3C4232ABCF63}" dt="2026-05-31T15:34:43.615" v="356"/>
          <ac:picMkLst>
            <pc:docMk/>
            <pc:sldMk cId="338694343" sldId="516"/>
            <ac:picMk id="428034" creationId="{F3CDBECC-80CA-8A41-FFC4-D3E5B6FB85F9}"/>
          </ac:picMkLst>
        </pc:picChg>
      </pc:sldChg>
      <pc:sldChg chg="modSp mod">
        <pc:chgData name="Wojciech Kustra" userId="afebd3d0-216b-4c4f-8992-1bf1fda6d5e8" providerId="ADAL" clId="{1D307E72-7901-4E61-A01B-3C4232ABCF63}" dt="2026-05-31T15:34:43.619" v="357"/>
        <pc:sldMkLst>
          <pc:docMk/>
          <pc:sldMk cId="3129600886" sldId="517"/>
        </pc:sldMkLst>
        <pc:picChg chg="mod ord">
          <ac:chgData name="Wojciech Kustra" userId="afebd3d0-216b-4c4f-8992-1bf1fda6d5e8" providerId="ADAL" clId="{1D307E72-7901-4E61-A01B-3C4232ABCF63}" dt="2026-05-31T15:34:43.619" v="357"/>
          <ac:picMkLst>
            <pc:docMk/>
            <pc:sldMk cId="3129600886" sldId="517"/>
            <ac:picMk id="429058" creationId="{DA7B3638-E583-E923-6B45-33DF056B90C7}"/>
          </ac:picMkLst>
        </pc:picChg>
      </pc:sldChg>
      <pc:sldChg chg="modSp mod">
        <pc:chgData name="Wojciech Kustra" userId="afebd3d0-216b-4c4f-8992-1bf1fda6d5e8" providerId="ADAL" clId="{1D307E72-7901-4E61-A01B-3C4232ABCF63}" dt="2026-05-31T15:34:43.621" v="358"/>
        <pc:sldMkLst>
          <pc:docMk/>
          <pc:sldMk cId="1276947393" sldId="518"/>
        </pc:sldMkLst>
        <pc:picChg chg="mod ord">
          <ac:chgData name="Wojciech Kustra" userId="afebd3d0-216b-4c4f-8992-1bf1fda6d5e8" providerId="ADAL" clId="{1D307E72-7901-4E61-A01B-3C4232ABCF63}" dt="2026-05-31T15:34:43.621" v="358"/>
          <ac:picMkLst>
            <pc:docMk/>
            <pc:sldMk cId="1276947393" sldId="518"/>
            <ac:picMk id="430082" creationId="{C0EE5FD8-5B6C-7891-AEFF-5531489BA962}"/>
          </ac:picMkLst>
        </pc:picChg>
      </pc:sldChg>
      <pc:sldChg chg="modSp mod">
        <pc:chgData name="Wojciech Kustra" userId="afebd3d0-216b-4c4f-8992-1bf1fda6d5e8" providerId="ADAL" clId="{1D307E72-7901-4E61-A01B-3C4232ABCF63}" dt="2026-05-31T15:34:43.623" v="359"/>
        <pc:sldMkLst>
          <pc:docMk/>
          <pc:sldMk cId="1018364982" sldId="519"/>
        </pc:sldMkLst>
        <pc:picChg chg="mod ord">
          <ac:chgData name="Wojciech Kustra" userId="afebd3d0-216b-4c4f-8992-1bf1fda6d5e8" providerId="ADAL" clId="{1D307E72-7901-4E61-A01B-3C4232ABCF63}" dt="2026-05-31T15:34:43.623" v="359"/>
          <ac:picMkLst>
            <pc:docMk/>
            <pc:sldMk cId="1018364982" sldId="519"/>
            <ac:picMk id="431106" creationId="{3515BD87-A7B7-F6A2-51A9-3C994D191FEF}"/>
          </ac:picMkLst>
        </pc:picChg>
      </pc:sldChg>
      <pc:sldChg chg="del">
        <pc:chgData name="Wojciech Kustra" userId="afebd3d0-216b-4c4f-8992-1bf1fda6d5e8" providerId="ADAL" clId="{1D307E72-7901-4E61-A01B-3C4232ABCF63}" dt="2026-05-31T11:19:43.152" v="33"/>
        <pc:sldMkLst>
          <pc:docMk/>
          <pc:sldMk cId="2541689879" sldId="520"/>
        </pc:sldMkLst>
      </pc:sldChg>
      <pc:sldChg chg="del">
        <pc:chgData name="Wojciech Kustra" userId="afebd3d0-216b-4c4f-8992-1bf1fda6d5e8" providerId="ADAL" clId="{1D307E72-7901-4E61-A01B-3C4232ABCF63}" dt="2026-05-31T11:20:34.316" v="45"/>
        <pc:sldMkLst>
          <pc:docMk/>
          <pc:sldMk cId="1210937931" sldId="521"/>
        </pc:sldMkLst>
      </pc:sldChg>
      <pc:sldChg chg="del">
        <pc:chgData name="Wojciech Kustra" userId="afebd3d0-216b-4c4f-8992-1bf1fda6d5e8" providerId="ADAL" clId="{1D307E72-7901-4E61-A01B-3C4232ABCF63}" dt="2026-05-31T11:20:51.413" v="49"/>
        <pc:sldMkLst>
          <pc:docMk/>
          <pc:sldMk cId="2427026246" sldId="522"/>
        </pc:sldMkLst>
      </pc:sldChg>
      <pc:sldChg chg="del">
        <pc:chgData name="Wojciech Kustra" userId="afebd3d0-216b-4c4f-8992-1bf1fda6d5e8" providerId="ADAL" clId="{1D307E72-7901-4E61-A01B-3C4232ABCF63}" dt="2026-05-31T11:20:58.294" v="51"/>
        <pc:sldMkLst>
          <pc:docMk/>
          <pc:sldMk cId="1901218493" sldId="523"/>
        </pc:sldMkLst>
      </pc:sldChg>
      <pc:sldChg chg="del">
        <pc:chgData name="Wojciech Kustra" userId="afebd3d0-216b-4c4f-8992-1bf1fda6d5e8" providerId="ADAL" clId="{1D307E72-7901-4E61-A01B-3C4232ABCF63}" dt="2026-05-31T11:21:04.723" v="53"/>
        <pc:sldMkLst>
          <pc:docMk/>
          <pc:sldMk cId="811206034" sldId="524"/>
        </pc:sldMkLst>
      </pc:sldChg>
      <pc:sldChg chg="modSp mod">
        <pc:chgData name="Wojciech Kustra" userId="afebd3d0-216b-4c4f-8992-1bf1fda6d5e8" providerId="ADAL" clId="{1D307E72-7901-4E61-A01B-3C4232ABCF63}" dt="2026-05-31T15:34:43.672" v="364"/>
        <pc:sldMkLst>
          <pc:docMk/>
          <pc:sldMk cId="1022988410" sldId="525"/>
        </pc:sldMkLst>
        <pc:picChg chg="mod ord">
          <ac:chgData name="Wojciech Kustra" userId="afebd3d0-216b-4c4f-8992-1bf1fda6d5e8" providerId="ADAL" clId="{1D307E72-7901-4E61-A01B-3C4232ABCF63}" dt="2026-05-31T15:34:43.672" v="364"/>
          <ac:picMkLst>
            <pc:docMk/>
            <pc:sldMk cId="1022988410" sldId="525"/>
            <ac:picMk id="432130" creationId="{B8E04D06-491C-9CD5-52EF-1A3F1481BB1F}"/>
          </ac:picMkLst>
        </pc:picChg>
      </pc:sldChg>
      <pc:sldChg chg="modSp mod">
        <pc:chgData name="Wojciech Kustra" userId="afebd3d0-216b-4c4f-8992-1bf1fda6d5e8" providerId="ADAL" clId="{1D307E72-7901-4E61-A01B-3C4232ABCF63}" dt="2026-05-31T15:34:43.675" v="365"/>
        <pc:sldMkLst>
          <pc:docMk/>
          <pc:sldMk cId="2767755171" sldId="526"/>
        </pc:sldMkLst>
        <pc:picChg chg="mod ord">
          <ac:chgData name="Wojciech Kustra" userId="afebd3d0-216b-4c4f-8992-1bf1fda6d5e8" providerId="ADAL" clId="{1D307E72-7901-4E61-A01B-3C4232ABCF63}" dt="2026-05-31T15:34:43.675" v="365"/>
          <ac:picMkLst>
            <pc:docMk/>
            <pc:sldMk cId="2767755171" sldId="526"/>
            <ac:picMk id="433154" creationId="{F7E58E25-1489-3776-0D0C-7728D26BE2EF}"/>
          </ac:picMkLst>
        </pc:picChg>
      </pc:sldChg>
      <pc:sldChg chg="modSp mod">
        <pc:chgData name="Wojciech Kustra" userId="afebd3d0-216b-4c4f-8992-1bf1fda6d5e8" providerId="ADAL" clId="{1D307E72-7901-4E61-A01B-3C4232ABCF63}" dt="2026-05-31T15:34:43.678" v="366"/>
        <pc:sldMkLst>
          <pc:docMk/>
          <pc:sldMk cId="3809427276" sldId="527"/>
        </pc:sldMkLst>
        <pc:picChg chg="mod ord">
          <ac:chgData name="Wojciech Kustra" userId="afebd3d0-216b-4c4f-8992-1bf1fda6d5e8" providerId="ADAL" clId="{1D307E72-7901-4E61-A01B-3C4232ABCF63}" dt="2026-05-31T15:34:43.678" v="366"/>
          <ac:picMkLst>
            <pc:docMk/>
            <pc:sldMk cId="3809427276" sldId="527"/>
            <ac:picMk id="434178" creationId="{6B06DFE8-877C-878F-99BE-462DBEC1228A}"/>
          </ac:picMkLst>
        </pc:picChg>
      </pc:sldChg>
      <pc:sldChg chg="modSp mod">
        <pc:chgData name="Wojciech Kustra" userId="afebd3d0-216b-4c4f-8992-1bf1fda6d5e8" providerId="ADAL" clId="{1D307E72-7901-4E61-A01B-3C4232ABCF63}" dt="2026-05-31T15:34:43.682" v="367"/>
        <pc:sldMkLst>
          <pc:docMk/>
          <pc:sldMk cId="779829391" sldId="528"/>
        </pc:sldMkLst>
        <pc:picChg chg="mod ord">
          <ac:chgData name="Wojciech Kustra" userId="afebd3d0-216b-4c4f-8992-1bf1fda6d5e8" providerId="ADAL" clId="{1D307E72-7901-4E61-A01B-3C4232ABCF63}" dt="2026-05-31T15:34:43.682" v="367"/>
          <ac:picMkLst>
            <pc:docMk/>
            <pc:sldMk cId="779829391" sldId="528"/>
            <ac:picMk id="435202" creationId="{883485FA-5F7A-78E6-C4BF-D10C5F79F430}"/>
          </ac:picMkLst>
        </pc:picChg>
      </pc:sldChg>
      <pc:sldChg chg="modSp mod">
        <pc:chgData name="Wojciech Kustra" userId="afebd3d0-216b-4c4f-8992-1bf1fda6d5e8" providerId="ADAL" clId="{1D307E72-7901-4E61-A01B-3C4232ABCF63}" dt="2026-05-31T15:34:43.684" v="368"/>
        <pc:sldMkLst>
          <pc:docMk/>
          <pc:sldMk cId="649034926" sldId="529"/>
        </pc:sldMkLst>
        <pc:picChg chg="mod ord">
          <ac:chgData name="Wojciech Kustra" userId="afebd3d0-216b-4c4f-8992-1bf1fda6d5e8" providerId="ADAL" clId="{1D307E72-7901-4E61-A01B-3C4232ABCF63}" dt="2026-05-31T15:34:43.684" v="368"/>
          <ac:picMkLst>
            <pc:docMk/>
            <pc:sldMk cId="649034926" sldId="529"/>
            <ac:picMk id="436226" creationId="{074BBABB-5F14-127C-6C7C-2A1FC6D78F2A}"/>
          </ac:picMkLst>
        </pc:picChg>
      </pc:sldChg>
      <pc:sldChg chg="modSp mod">
        <pc:chgData name="Wojciech Kustra" userId="afebd3d0-216b-4c4f-8992-1bf1fda6d5e8" providerId="ADAL" clId="{1D307E72-7901-4E61-A01B-3C4232ABCF63}" dt="2026-05-31T15:34:43.686" v="369"/>
        <pc:sldMkLst>
          <pc:docMk/>
          <pc:sldMk cId="2836737400" sldId="530"/>
        </pc:sldMkLst>
        <pc:picChg chg="mod ord">
          <ac:chgData name="Wojciech Kustra" userId="afebd3d0-216b-4c4f-8992-1bf1fda6d5e8" providerId="ADAL" clId="{1D307E72-7901-4E61-A01B-3C4232ABCF63}" dt="2026-05-31T15:34:43.686" v="369"/>
          <ac:picMkLst>
            <pc:docMk/>
            <pc:sldMk cId="2836737400" sldId="530"/>
            <ac:picMk id="437250" creationId="{BEE4BDD4-5420-9211-CB21-0957223E9136}"/>
          </ac:picMkLst>
        </pc:picChg>
      </pc:sldChg>
      <pc:sldChg chg="del">
        <pc:chgData name="Wojciech Kustra" userId="afebd3d0-216b-4c4f-8992-1bf1fda6d5e8" providerId="ADAL" clId="{1D307E72-7901-4E61-A01B-3C4232ABCF63}" dt="2026-05-31T11:19:13.238" v="27"/>
        <pc:sldMkLst>
          <pc:docMk/>
          <pc:sldMk cId="1491792278" sldId="531"/>
        </pc:sldMkLst>
      </pc:sldChg>
      <pc:sldChg chg="del">
        <pc:chgData name="Wojciech Kustra" userId="afebd3d0-216b-4c4f-8992-1bf1fda6d5e8" providerId="ADAL" clId="{1D307E72-7901-4E61-A01B-3C4232ABCF63}" dt="2026-05-31T11:19:20.402" v="29"/>
        <pc:sldMkLst>
          <pc:docMk/>
          <pc:sldMk cId="3099025028" sldId="532"/>
        </pc:sldMkLst>
      </pc:sldChg>
      <pc:sldChg chg="del">
        <pc:chgData name="Wojciech Kustra" userId="afebd3d0-216b-4c4f-8992-1bf1fda6d5e8" providerId="ADAL" clId="{1D307E72-7901-4E61-A01B-3C4232ABCF63}" dt="2026-05-31T11:19:36.037" v="31"/>
        <pc:sldMkLst>
          <pc:docMk/>
          <pc:sldMk cId="3576483164" sldId="533"/>
        </pc:sldMkLst>
      </pc:sldChg>
      <pc:sldChg chg="del">
        <pc:chgData name="Wojciech Kustra" userId="afebd3d0-216b-4c4f-8992-1bf1fda6d5e8" providerId="ADAL" clId="{1D307E72-7901-4E61-A01B-3C4232ABCF63}" dt="2026-05-31T11:19:49.908" v="35"/>
        <pc:sldMkLst>
          <pc:docMk/>
          <pc:sldMk cId="30995587" sldId="534"/>
        </pc:sldMkLst>
      </pc:sldChg>
      <pc:sldChg chg="del">
        <pc:chgData name="Wojciech Kustra" userId="afebd3d0-216b-4c4f-8992-1bf1fda6d5e8" providerId="ADAL" clId="{1D307E72-7901-4E61-A01B-3C4232ABCF63}" dt="2026-05-31T11:20:03.148" v="37"/>
        <pc:sldMkLst>
          <pc:docMk/>
          <pc:sldMk cId="946497301" sldId="535"/>
        </pc:sldMkLst>
      </pc:sldChg>
      <pc:sldChg chg="del">
        <pc:chgData name="Wojciech Kustra" userId="afebd3d0-216b-4c4f-8992-1bf1fda6d5e8" providerId="ADAL" clId="{1D307E72-7901-4E61-A01B-3C4232ABCF63}" dt="2026-05-31T11:20:08.689" v="39"/>
        <pc:sldMkLst>
          <pc:docMk/>
          <pc:sldMk cId="1931052689" sldId="536"/>
        </pc:sldMkLst>
      </pc:sldChg>
      <pc:sldChg chg="del">
        <pc:chgData name="Wojciech Kustra" userId="afebd3d0-216b-4c4f-8992-1bf1fda6d5e8" providerId="ADAL" clId="{1D307E72-7901-4E61-A01B-3C4232ABCF63}" dt="2026-05-31T11:20:16.950" v="41"/>
        <pc:sldMkLst>
          <pc:docMk/>
          <pc:sldMk cId="2432667111" sldId="537"/>
        </pc:sldMkLst>
      </pc:sldChg>
      <pc:sldChg chg="del">
        <pc:chgData name="Wojciech Kustra" userId="afebd3d0-216b-4c4f-8992-1bf1fda6d5e8" providerId="ADAL" clId="{1D307E72-7901-4E61-A01B-3C4232ABCF63}" dt="2026-05-31T11:20:27.634" v="43"/>
        <pc:sldMkLst>
          <pc:docMk/>
          <pc:sldMk cId="4210356331" sldId="538"/>
        </pc:sldMkLst>
      </pc:sldChg>
      <pc:sldChg chg="del">
        <pc:chgData name="Wojciech Kustra" userId="afebd3d0-216b-4c4f-8992-1bf1fda6d5e8" providerId="ADAL" clId="{1D307E72-7901-4E61-A01B-3C4232ABCF63}" dt="2026-05-31T11:20:41.246" v="47"/>
        <pc:sldMkLst>
          <pc:docMk/>
          <pc:sldMk cId="911218235" sldId="539"/>
        </pc:sldMkLst>
      </pc:sldChg>
      <pc:sldChg chg="del">
        <pc:chgData name="Wojciech Kustra" userId="afebd3d0-216b-4c4f-8992-1bf1fda6d5e8" providerId="ADAL" clId="{1D307E72-7901-4E61-A01B-3C4232ABCF63}" dt="2026-05-31T11:44:04.102" v="321"/>
        <pc:sldMkLst>
          <pc:docMk/>
          <pc:sldMk cId="2461627318" sldId="540"/>
        </pc:sldMkLst>
      </pc:sldChg>
      <pc:sldChg chg="del">
        <pc:chgData name="Wojciech Kustra" userId="afebd3d0-216b-4c4f-8992-1bf1fda6d5e8" providerId="ADAL" clId="{1D307E72-7901-4E61-A01B-3C4232ABCF63}" dt="2026-05-31T11:21:16.145" v="55"/>
        <pc:sldMkLst>
          <pc:docMk/>
          <pc:sldMk cId="1431285700" sldId="541"/>
        </pc:sldMkLst>
      </pc:sldChg>
      <pc:sldChg chg="del">
        <pc:chgData name="Wojciech Kustra" userId="afebd3d0-216b-4c4f-8992-1bf1fda6d5e8" providerId="ADAL" clId="{1D307E72-7901-4E61-A01B-3C4232ABCF63}" dt="2026-05-31T11:21:22.758" v="57"/>
        <pc:sldMkLst>
          <pc:docMk/>
          <pc:sldMk cId="3679841261" sldId="542"/>
        </pc:sldMkLst>
      </pc:sldChg>
      <pc:sldChg chg="del">
        <pc:chgData name="Wojciech Kustra" userId="afebd3d0-216b-4c4f-8992-1bf1fda6d5e8" providerId="ADAL" clId="{1D307E72-7901-4E61-A01B-3C4232ABCF63}" dt="2026-05-31T11:21:31.861" v="59"/>
        <pc:sldMkLst>
          <pc:docMk/>
          <pc:sldMk cId="331746404" sldId="543"/>
        </pc:sldMkLst>
      </pc:sldChg>
      <pc:sldChg chg="del">
        <pc:chgData name="Wojciech Kustra" userId="afebd3d0-216b-4c4f-8992-1bf1fda6d5e8" providerId="ADAL" clId="{1D307E72-7901-4E61-A01B-3C4232ABCF63}" dt="2026-05-31T11:21:43.792" v="61"/>
        <pc:sldMkLst>
          <pc:docMk/>
          <pc:sldMk cId="398358465" sldId="544"/>
        </pc:sldMkLst>
      </pc:sldChg>
      <pc:sldChg chg="modSp del mod">
        <pc:chgData name="Wojciech Kustra" userId="afebd3d0-216b-4c4f-8992-1bf1fda6d5e8" providerId="ADAL" clId="{1D307E72-7901-4E61-A01B-3C4232ABCF63}" dt="2026-05-31T11:24:54.027" v="75" actId="47"/>
        <pc:sldMkLst>
          <pc:docMk/>
          <pc:sldMk cId="3850347373" sldId="545"/>
        </pc:sldMkLst>
        <pc:spChg chg="mod">
          <ac:chgData name="Wojciech Kustra" userId="afebd3d0-216b-4c4f-8992-1bf1fda6d5e8" providerId="ADAL" clId="{1D307E72-7901-4E61-A01B-3C4232ABCF63}" dt="2026-05-31T11:24:39.325" v="72" actId="21"/>
          <ac:spMkLst>
            <pc:docMk/>
            <pc:sldMk cId="3850347373" sldId="545"/>
            <ac:spMk id="438274" creationId="{5079E638-3DE4-BDF8-C472-09D4B9A4D900}"/>
          </ac:spMkLst>
        </pc:spChg>
      </pc:sldChg>
      <pc:sldChg chg="del">
        <pc:chgData name="Wojciech Kustra" userId="afebd3d0-216b-4c4f-8992-1bf1fda6d5e8" providerId="ADAL" clId="{1D307E72-7901-4E61-A01B-3C4232ABCF63}" dt="2026-05-31T11:21:50.414" v="63"/>
        <pc:sldMkLst>
          <pc:docMk/>
          <pc:sldMk cId="1734742126" sldId="546"/>
        </pc:sldMkLst>
      </pc:sldChg>
      <pc:sldChg chg="add del">
        <pc:chgData name="Wojciech Kustra" userId="afebd3d0-216b-4c4f-8992-1bf1fda6d5e8" providerId="ADAL" clId="{1D307E72-7901-4E61-A01B-3C4232ABCF63}" dt="2026-05-31T11:38:33.734" v="249"/>
        <pc:sldMkLst>
          <pc:docMk/>
          <pc:sldMk cId="133064969" sldId="547"/>
        </pc:sldMkLst>
      </pc:sldChg>
      <pc:sldChg chg="add del">
        <pc:chgData name="Wojciech Kustra" userId="afebd3d0-216b-4c4f-8992-1bf1fda6d5e8" providerId="ADAL" clId="{1D307E72-7901-4E61-A01B-3C4232ABCF63}" dt="2026-05-31T11:38:40.650" v="251"/>
        <pc:sldMkLst>
          <pc:docMk/>
          <pc:sldMk cId="2552538021" sldId="548"/>
        </pc:sldMkLst>
      </pc:sldChg>
      <pc:sldChg chg="add del">
        <pc:chgData name="Wojciech Kustra" userId="afebd3d0-216b-4c4f-8992-1bf1fda6d5e8" providerId="ADAL" clId="{1D307E72-7901-4E61-A01B-3C4232ABCF63}" dt="2026-05-31T11:38:54.288" v="253"/>
        <pc:sldMkLst>
          <pc:docMk/>
          <pc:sldMk cId="2353110842" sldId="549"/>
        </pc:sldMkLst>
      </pc:sldChg>
      <pc:sldChg chg="add del">
        <pc:chgData name="Wojciech Kustra" userId="afebd3d0-216b-4c4f-8992-1bf1fda6d5e8" providerId="ADAL" clId="{1D307E72-7901-4E61-A01B-3C4232ABCF63}" dt="2026-05-31T11:39:09.579" v="257"/>
        <pc:sldMkLst>
          <pc:docMk/>
          <pc:sldMk cId="2018620565" sldId="550"/>
        </pc:sldMkLst>
      </pc:sldChg>
      <pc:sldChg chg="add del">
        <pc:chgData name="Wojciech Kustra" userId="afebd3d0-216b-4c4f-8992-1bf1fda6d5e8" providerId="ADAL" clId="{1D307E72-7901-4E61-A01B-3C4232ABCF63}" dt="2026-05-31T11:39:22.853" v="259"/>
        <pc:sldMkLst>
          <pc:docMk/>
          <pc:sldMk cId="3076132012" sldId="551"/>
        </pc:sldMkLst>
      </pc:sldChg>
      <pc:sldChg chg="add del">
        <pc:chgData name="Wojciech Kustra" userId="afebd3d0-216b-4c4f-8992-1bf1fda6d5e8" providerId="ADAL" clId="{1D307E72-7901-4E61-A01B-3C4232ABCF63}" dt="2026-05-31T11:39:29.884" v="261"/>
        <pc:sldMkLst>
          <pc:docMk/>
          <pc:sldMk cId="3150967409" sldId="552"/>
        </pc:sldMkLst>
      </pc:sldChg>
      <pc:sldChg chg="add del">
        <pc:chgData name="Wojciech Kustra" userId="afebd3d0-216b-4c4f-8992-1bf1fda6d5e8" providerId="ADAL" clId="{1D307E72-7901-4E61-A01B-3C4232ABCF63}" dt="2026-05-31T11:39:36.085" v="263"/>
        <pc:sldMkLst>
          <pc:docMk/>
          <pc:sldMk cId="3930240897" sldId="553"/>
        </pc:sldMkLst>
      </pc:sldChg>
      <pc:sldChg chg="add del">
        <pc:chgData name="Wojciech Kustra" userId="afebd3d0-216b-4c4f-8992-1bf1fda6d5e8" providerId="ADAL" clId="{1D307E72-7901-4E61-A01B-3C4232ABCF63}" dt="2026-05-31T11:39:48.880" v="265"/>
        <pc:sldMkLst>
          <pc:docMk/>
          <pc:sldMk cId="151838589" sldId="554"/>
        </pc:sldMkLst>
      </pc:sldChg>
      <pc:sldChg chg="add del">
        <pc:chgData name="Wojciech Kustra" userId="afebd3d0-216b-4c4f-8992-1bf1fda6d5e8" providerId="ADAL" clId="{1D307E72-7901-4E61-A01B-3C4232ABCF63}" dt="2026-05-31T11:40:04.901" v="269"/>
        <pc:sldMkLst>
          <pc:docMk/>
          <pc:sldMk cId="694282329" sldId="555"/>
        </pc:sldMkLst>
      </pc:sldChg>
      <pc:sldChg chg="add del">
        <pc:chgData name="Wojciech Kustra" userId="afebd3d0-216b-4c4f-8992-1bf1fda6d5e8" providerId="ADAL" clId="{1D307E72-7901-4E61-A01B-3C4232ABCF63}" dt="2026-05-31T11:40:17.737" v="273"/>
        <pc:sldMkLst>
          <pc:docMk/>
          <pc:sldMk cId="3313081039" sldId="556"/>
        </pc:sldMkLst>
      </pc:sldChg>
      <pc:sldChg chg="add del">
        <pc:chgData name="Wojciech Kustra" userId="afebd3d0-216b-4c4f-8992-1bf1fda6d5e8" providerId="ADAL" clId="{1D307E72-7901-4E61-A01B-3C4232ABCF63}" dt="2026-05-31T11:40:24.534" v="275"/>
        <pc:sldMkLst>
          <pc:docMk/>
          <pc:sldMk cId="2743331757" sldId="557"/>
        </pc:sldMkLst>
      </pc:sldChg>
      <pc:sldChg chg="modSp add del mod">
        <pc:chgData name="Wojciech Kustra" userId="afebd3d0-216b-4c4f-8992-1bf1fda6d5e8" providerId="ADAL" clId="{1D307E72-7901-4E61-A01B-3C4232ABCF63}" dt="2026-05-31T11:40:31.327" v="277"/>
        <pc:sldMkLst>
          <pc:docMk/>
          <pc:sldMk cId="1571935170" sldId="558"/>
        </pc:sldMkLst>
        <pc:spChg chg="mod">
          <ac:chgData name="Wojciech Kustra" userId="afebd3d0-216b-4c4f-8992-1bf1fda6d5e8" providerId="ADAL" clId="{1D307E72-7901-4E61-A01B-3C4232ABCF63}" dt="2026-05-31T11:35:14.030" v="241" actId="255"/>
          <ac:spMkLst>
            <pc:docMk/>
            <pc:sldMk cId="1571935170" sldId="558"/>
            <ac:spMk id="6147" creationId="{C8A977A2-71D8-4B59-4143-8CAE23DF2CD6}"/>
          </ac:spMkLst>
        </pc:spChg>
      </pc:sldChg>
      <pc:sldChg chg="add del">
        <pc:chgData name="Wojciech Kustra" userId="afebd3d0-216b-4c4f-8992-1bf1fda6d5e8" providerId="ADAL" clId="{1D307E72-7901-4E61-A01B-3C4232ABCF63}" dt="2026-05-31T11:40:42.390" v="279"/>
        <pc:sldMkLst>
          <pc:docMk/>
          <pc:sldMk cId="1674004946" sldId="559"/>
        </pc:sldMkLst>
      </pc:sldChg>
      <pc:sldChg chg="add del">
        <pc:chgData name="Wojciech Kustra" userId="afebd3d0-216b-4c4f-8992-1bf1fda6d5e8" providerId="ADAL" clId="{1D307E72-7901-4E61-A01B-3C4232ABCF63}" dt="2026-05-31T11:42:55.260" v="303"/>
        <pc:sldMkLst>
          <pc:docMk/>
          <pc:sldMk cId="3320384452" sldId="560"/>
        </pc:sldMkLst>
      </pc:sldChg>
      <pc:sldChg chg="modSp add del">
        <pc:chgData name="Wojciech Kustra" userId="afebd3d0-216b-4c4f-8992-1bf1fda6d5e8" providerId="ADAL" clId="{1D307E72-7901-4E61-A01B-3C4232ABCF63}" dt="2026-05-31T11:43:03.426" v="305"/>
        <pc:sldMkLst>
          <pc:docMk/>
          <pc:sldMk cId="2629111446" sldId="561"/>
        </pc:sldMkLst>
        <pc:spChg chg="mod">
          <ac:chgData name="Wojciech Kustra" userId="afebd3d0-216b-4c4f-8992-1bf1fda6d5e8" providerId="ADAL" clId="{1D307E72-7901-4E61-A01B-3C4232ABCF63}" dt="2026-05-31T11:34:54.920" v="240" actId="255"/>
          <ac:spMkLst>
            <pc:docMk/>
            <pc:sldMk cId="2629111446" sldId="561"/>
            <ac:spMk id="7173" creationId="{592AAD4D-3C6A-59F0-35FD-800785D3AB68}"/>
          </ac:spMkLst>
        </pc:spChg>
      </pc:sldChg>
      <pc:sldChg chg="add del">
        <pc:chgData name="Wojciech Kustra" userId="afebd3d0-216b-4c4f-8992-1bf1fda6d5e8" providerId="ADAL" clId="{1D307E72-7901-4E61-A01B-3C4232ABCF63}" dt="2026-05-31T11:40:51.462" v="281"/>
        <pc:sldMkLst>
          <pc:docMk/>
          <pc:sldMk cId="1895279912" sldId="562"/>
        </pc:sldMkLst>
      </pc:sldChg>
      <pc:sldChg chg="modSp add del mod">
        <pc:chgData name="Wojciech Kustra" userId="afebd3d0-216b-4c4f-8992-1bf1fda6d5e8" providerId="ADAL" clId="{1D307E72-7901-4E61-A01B-3C4232ABCF63}" dt="2026-05-31T11:40:58.329" v="283"/>
        <pc:sldMkLst>
          <pc:docMk/>
          <pc:sldMk cId="3618060194" sldId="563"/>
        </pc:sldMkLst>
        <pc:spChg chg="mod">
          <ac:chgData name="Wojciech Kustra" userId="afebd3d0-216b-4c4f-8992-1bf1fda6d5e8" providerId="ADAL" clId="{1D307E72-7901-4E61-A01B-3C4232ABCF63}" dt="2026-05-31T11:34:48.423" v="239" actId="948"/>
          <ac:spMkLst>
            <pc:docMk/>
            <pc:sldMk cId="3618060194" sldId="563"/>
            <ac:spMk id="9219" creationId="{AF12E946-A157-E3F5-056E-C84C3D0B751B}"/>
          </ac:spMkLst>
        </pc:spChg>
      </pc:sldChg>
      <pc:sldChg chg="modSp add del">
        <pc:chgData name="Wojciech Kustra" userId="afebd3d0-216b-4c4f-8992-1bf1fda6d5e8" providerId="ADAL" clId="{1D307E72-7901-4E61-A01B-3C4232ABCF63}" dt="2026-05-31T11:43:17.790" v="311"/>
        <pc:sldMkLst>
          <pc:docMk/>
          <pc:sldMk cId="1409253027" sldId="564"/>
        </pc:sldMkLst>
        <pc:spChg chg="mod">
          <ac:chgData name="Wojciech Kustra" userId="afebd3d0-216b-4c4f-8992-1bf1fda6d5e8" providerId="ADAL" clId="{1D307E72-7901-4E61-A01B-3C4232ABCF63}" dt="2026-05-31T11:34:23.178" v="231" actId="207"/>
          <ac:spMkLst>
            <pc:docMk/>
            <pc:sldMk cId="1409253027" sldId="564"/>
            <ac:spMk id="10253" creationId="{60060258-CF7A-AF2E-A64F-3F4507AA1C55}"/>
          </ac:spMkLst>
        </pc:spChg>
      </pc:sldChg>
      <pc:sldChg chg="modSp add del mod">
        <pc:chgData name="Wojciech Kustra" userId="afebd3d0-216b-4c4f-8992-1bf1fda6d5e8" providerId="ADAL" clId="{1D307E72-7901-4E61-A01B-3C4232ABCF63}" dt="2026-05-31T11:43:26.628" v="313"/>
        <pc:sldMkLst>
          <pc:docMk/>
          <pc:sldMk cId="1684194165" sldId="565"/>
        </pc:sldMkLst>
        <pc:spChg chg="mod">
          <ac:chgData name="Wojciech Kustra" userId="afebd3d0-216b-4c4f-8992-1bf1fda6d5e8" providerId="ADAL" clId="{1D307E72-7901-4E61-A01B-3C4232ABCF63}" dt="2026-05-31T11:34:20.943" v="230" actId="207"/>
          <ac:spMkLst>
            <pc:docMk/>
            <pc:sldMk cId="1684194165" sldId="565"/>
            <ac:spMk id="12300" creationId="{C3D66B7D-3BFD-74E2-47AA-81D875727AB6}"/>
          </ac:spMkLst>
        </pc:spChg>
      </pc:sldChg>
      <pc:sldChg chg="modSp add del">
        <pc:chgData name="Wojciech Kustra" userId="afebd3d0-216b-4c4f-8992-1bf1fda6d5e8" providerId="ADAL" clId="{1D307E72-7901-4E61-A01B-3C4232ABCF63}" dt="2026-05-31T11:43:34.715" v="315"/>
        <pc:sldMkLst>
          <pc:docMk/>
          <pc:sldMk cId="565808447" sldId="566"/>
        </pc:sldMkLst>
        <pc:spChg chg="mod">
          <ac:chgData name="Wojciech Kustra" userId="afebd3d0-216b-4c4f-8992-1bf1fda6d5e8" providerId="ADAL" clId="{1D307E72-7901-4E61-A01B-3C4232ABCF63}" dt="2026-05-31T11:34:16.430" v="228" actId="207"/>
          <ac:spMkLst>
            <pc:docMk/>
            <pc:sldMk cId="565808447" sldId="566"/>
            <ac:spMk id="141324" creationId="{DFA87D61-E811-6DBE-97F4-137B94E3DABF}"/>
          </ac:spMkLst>
        </pc:spChg>
      </pc:sldChg>
      <pc:sldChg chg="modSp add del">
        <pc:chgData name="Wojciech Kustra" userId="afebd3d0-216b-4c4f-8992-1bf1fda6d5e8" providerId="ADAL" clId="{1D307E72-7901-4E61-A01B-3C4232ABCF63}" dt="2026-05-31T11:43:48.606" v="317"/>
        <pc:sldMkLst>
          <pc:docMk/>
          <pc:sldMk cId="266436820" sldId="567"/>
        </pc:sldMkLst>
        <pc:spChg chg="mod">
          <ac:chgData name="Wojciech Kustra" userId="afebd3d0-216b-4c4f-8992-1bf1fda6d5e8" providerId="ADAL" clId="{1D307E72-7901-4E61-A01B-3C4232ABCF63}" dt="2026-05-31T11:34:36.431" v="235" actId="1076"/>
          <ac:spMkLst>
            <pc:docMk/>
            <pc:sldMk cId="266436820" sldId="567"/>
            <ac:spMk id="145414" creationId="{96220A82-0866-BFC8-C10D-409CE04EAE51}"/>
          </ac:spMkLst>
        </pc:spChg>
        <pc:spChg chg="mod">
          <ac:chgData name="Wojciech Kustra" userId="afebd3d0-216b-4c4f-8992-1bf1fda6d5e8" providerId="ADAL" clId="{1D307E72-7901-4E61-A01B-3C4232ABCF63}" dt="2026-05-31T11:34:36.431" v="235" actId="1076"/>
          <ac:spMkLst>
            <pc:docMk/>
            <pc:sldMk cId="266436820" sldId="567"/>
            <ac:spMk id="145415" creationId="{A44EB730-2CA9-B91F-8C75-7CBF39FACA54}"/>
          </ac:spMkLst>
        </pc:spChg>
        <pc:spChg chg="mod">
          <ac:chgData name="Wojciech Kustra" userId="afebd3d0-216b-4c4f-8992-1bf1fda6d5e8" providerId="ADAL" clId="{1D307E72-7901-4E61-A01B-3C4232ABCF63}" dt="2026-05-31T11:34:36.431" v="235" actId="1076"/>
          <ac:spMkLst>
            <pc:docMk/>
            <pc:sldMk cId="266436820" sldId="567"/>
            <ac:spMk id="145416" creationId="{A8CB56AF-EE11-0117-6CF4-0F3DC3DA6367}"/>
          </ac:spMkLst>
        </pc:spChg>
        <pc:spChg chg="mod">
          <ac:chgData name="Wojciech Kustra" userId="afebd3d0-216b-4c4f-8992-1bf1fda6d5e8" providerId="ADAL" clId="{1D307E72-7901-4E61-A01B-3C4232ABCF63}" dt="2026-05-31T11:34:36.431" v="235" actId="1076"/>
          <ac:spMkLst>
            <pc:docMk/>
            <pc:sldMk cId="266436820" sldId="567"/>
            <ac:spMk id="145420" creationId="{7BAE2949-C13F-C43E-B4A6-41186B53B6F9}"/>
          </ac:spMkLst>
        </pc:spChg>
        <pc:spChg chg="mod">
          <ac:chgData name="Wojciech Kustra" userId="afebd3d0-216b-4c4f-8992-1bf1fda6d5e8" providerId="ADAL" clId="{1D307E72-7901-4E61-A01B-3C4232ABCF63}" dt="2026-05-31T11:34:36.431" v="235" actId="1076"/>
          <ac:spMkLst>
            <pc:docMk/>
            <pc:sldMk cId="266436820" sldId="567"/>
            <ac:spMk id="145425" creationId="{09EF5336-C584-E63B-3DDF-DEB0E2F4C27E}"/>
          </ac:spMkLst>
        </pc:spChg>
        <pc:spChg chg="mod">
          <ac:chgData name="Wojciech Kustra" userId="afebd3d0-216b-4c4f-8992-1bf1fda6d5e8" providerId="ADAL" clId="{1D307E72-7901-4E61-A01B-3C4232ABCF63}" dt="2026-05-31T11:34:36.431" v="235" actId="1076"/>
          <ac:spMkLst>
            <pc:docMk/>
            <pc:sldMk cId="266436820" sldId="567"/>
            <ac:spMk id="145426" creationId="{FFEBE7BE-1A31-B7C2-EA60-E69B0C549923}"/>
          </ac:spMkLst>
        </pc:spChg>
        <pc:spChg chg="mod">
          <ac:chgData name="Wojciech Kustra" userId="afebd3d0-216b-4c4f-8992-1bf1fda6d5e8" providerId="ADAL" clId="{1D307E72-7901-4E61-A01B-3C4232ABCF63}" dt="2026-05-31T11:34:36.431" v="235" actId="1076"/>
          <ac:spMkLst>
            <pc:docMk/>
            <pc:sldMk cId="266436820" sldId="567"/>
            <ac:spMk id="145429" creationId="{4D2B5921-674B-B2FF-EE67-A0F46057B499}"/>
          </ac:spMkLst>
        </pc:spChg>
        <pc:spChg chg="mod">
          <ac:chgData name="Wojciech Kustra" userId="afebd3d0-216b-4c4f-8992-1bf1fda6d5e8" providerId="ADAL" clId="{1D307E72-7901-4E61-A01B-3C4232ABCF63}" dt="2026-05-31T11:34:36.431" v="235" actId="1076"/>
          <ac:spMkLst>
            <pc:docMk/>
            <pc:sldMk cId="266436820" sldId="567"/>
            <ac:spMk id="145430" creationId="{5D236EB9-7C01-8C93-00CA-84C5196F67AF}"/>
          </ac:spMkLst>
        </pc:spChg>
      </pc:sldChg>
      <pc:sldChg chg="add del">
        <pc:chgData name="Wojciech Kustra" userId="afebd3d0-216b-4c4f-8992-1bf1fda6d5e8" providerId="ADAL" clId="{1D307E72-7901-4E61-A01B-3C4232ABCF63}" dt="2026-05-31T11:43:56.517" v="319"/>
        <pc:sldMkLst>
          <pc:docMk/>
          <pc:sldMk cId="2513830828" sldId="568"/>
        </pc:sldMkLst>
      </pc:sldChg>
      <pc:sldChg chg="modSp add del mod">
        <pc:chgData name="Wojciech Kustra" userId="afebd3d0-216b-4c4f-8992-1bf1fda6d5e8" providerId="ADAL" clId="{1D307E72-7901-4E61-A01B-3C4232ABCF63}" dt="2026-05-31T11:41:11.668" v="285"/>
        <pc:sldMkLst>
          <pc:docMk/>
          <pc:sldMk cId="2196489404" sldId="569"/>
        </pc:sldMkLst>
        <pc:spChg chg="mod">
          <ac:chgData name="Wojciech Kustra" userId="afebd3d0-216b-4c4f-8992-1bf1fda6d5e8" providerId="ADAL" clId="{1D307E72-7901-4E61-A01B-3C4232ABCF63}" dt="2026-05-31T11:23:44.492" v="64" actId="255"/>
          <ac:spMkLst>
            <pc:docMk/>
            <pc:sldMk cId="2196489404" sldId="569"/>
            <ac:spMk id="14339" creationId="{83FC8F65-612F-FCA1-E287-573868C719BE}"/>
          </ac:spMkLst>
        </pc:spChg>
      </pc:sldChg>
      <pc:sldChg chg="modSp add del">
        <pc:chgData name="Wojciech Kustra" userId="afebd3d0-216b-4c4f-8992-1bf1fda6d5e8" providerId="ADAL" clId="{1D307E72-7901-4E61-A01B-3C4232ABCF63}" dt="2026-05-31T11:41:20.088" v="287"/>
        <pc:sldMkLst>
          <pc:docMk/>
          <pc:sldMk cId="3351124920" sldId="570"/>
        </pc:sldMkLst>
        <pc:spChg chg="mod">
          <ac:chgData name="Wojciech Kustra" userId="afebd3d0-216b-4c4f-8992-1bf1fda6d5e8" providerId="ADAL" clId="{1D307E72-7901-4E61-A01B-3C4232ABCF63}" dt="2026-05-31T11:34:06.094" v="227"/>
          <ac:spMkLst>
            <pc:docMk/>
            <pc:sldMk cId="3351124920" sldId="570"/>
            <ac:spMk id="103426" creationId="{BA573EEA-125C-A68A-6539-3EC92D0A0BC3}"/>
          </ac:spMkLst>
        </pc:spChg>
      </pc:sldChg>
      <pc:sldChg chg="add del">
        <pc:chgData name="Wojciech Kustra" userId="afebd3d0-216b-4c4f-8992-1bf1fda6d5e8" providerId="ADAL" clId="{1D307E72-7901-4E61-A01B-3C4232ABCF63}" dt="2026-05-31T11:41:26.725" v="289"/>
        <pc:sldMkLst>
          <pc:docMk/>
          <pc:sldMk cId="3796075122" sldId="571"/>
        </pc:sldMkLst>
      </pc:sldChg>
      <pc:sldChg chg="add del">
        <pc:chgData name="Wojciech Kustra" userId="afebd3d0-216b-4c4f-8992-1bf1fda6d5e8" providerId="ADAL" clId="{1D307E72-7901-4E61-A01B-3C4232ABCF63}" dt="2026-05-31T11:41:40.107" v="291"/>
        <pc:sldMkLst>
          <pc:docMk/>
          <pc:sldMk cId="2366880974" sldId="572"/>
        </pc:sldMkLst>
      </pc:sldChg>
      <pc:sldChg chg="modSp add del mod">
        <pc:chgData name="Wojciech Kustra" userId="afebd3d0-216b-4c4f-8992-1bf1fda6d5e8" providerId="ADAL" clId="{1D307E72-7901-4E61-A01B-3C4232ABCF63}" dt="2026-05-31T11:41:48.711" v="293"/>
        <pc:sldMkLst>
          <pc:docMk/>
          <pc:sldMk cId="606593297" sldId="573"/>
        </pc:sldMkLst>
        <pc:spChg chg="mod">
          <ac:chgData name="Wojciech Kustra" userId="afebd3d0-216b-4c4f-8992-1bf1fda6d5e8" providerId="ADAL" clId="{1D307E72-7901-4E61-A01B-3C4232ABCF63}" dt="2026-05-31T11:23:59.890" v="65" actId="255"/>
          <ac:spMkLst>
            <pc:docMk/>
            <pc:sldMk cId="606593297" sldId="573"/>
            <ac:spMk id="17411" creationId="{AC8F5151-A9A0-AD45-FA4A-35B226144A9A}"/>
          </ac:spMkLst>
        </pc:spChg>
      </pc:sldChg>
      <pc:sldChg chg="add del">
        <pc:chgData name="Wojciech Kustra" userId="afebd3d0-216b-4c4f-8992-1bf1fda6d5e8" providerId="ADAL" clId="{1D307E72-7901-4E61-A01B-3C4232ABCF63}" dt="2026-05-31T11:41:57.414" v="295"/>
        <pc:sldMkLst>
          <pc:docMk/>
          <pc:sldMk cId="2203281968" sldId="574"/>
        </pc:sldMkLst>
      </pc:sldChg>
      <pc:sldChg chg="add del">
        <pc:chgData name="Wojciech Kustra" userId="afebd3d0-216b-4c4f-8992-1bf1fda6d5e8" providerId="ADAL" clId="{1D307E72-7901-4E61-A01B-3C4232ABCF63}" dt="2026-05-31T11:44:18.316" v="323"/>
        <pc:sldMkLst>
          <pc:docMk/>
          <pc:sldMk cId="1476887135" sldId="575"/>
        </pc:sldMkLst>
      </pc:sldChg>
      <pc:sldChg chg="add del">
        <pc:chgData name="Wojciech Kustra" userId="afebd3d0-216b-4c4f-8992-1bf1fda6d5e8" providerId="ADAL" clId="{1D307E72-7901-4E61-A01B-3C4232ABCF63}" dt="2026-05-31T11:44:26.642" v="325"/>
        <pc:sldMkLst>
          <pc:docMk/>
          <pc:sldMk cId="1555987492" sldId="576"/>
        </pc:sldMkLst>
      </pc:sldChg>
      <pc:sldChg chg="modSp add del mod">
        <pc:chgData name="Wojciech Kustra" userId="afebd3d0-216b-4c4f-8992-1bf1fda6d5e8" providerId="ADAL" clId="{1D307E72-7901-4E61-A01B-3C4232ABCF63}" dt="2026-05-31T11:42:13.563" v="297"/>
        <pc:sldMkLst>
          <pc:docMk/>
          <pc:sldMk cId="2835572089" sldId="577"/>
        </pc:sldMkLst>
        <pc:spChg chg="mod">
          <ac:chgData name="Wojciech Kustra" userId="afebd3d0-216b-4c4f-8992-1bf1fda6d5e8" providerId="ADAL" clId="{1D307E72-7901-4E61-A01B-3C4232ABCF63}" dt="2026-05-31T11:24:26.307" v="69"/>
          <ac:spMkLst>
            <pc:docMk/>
            <pc:sldMk cId="2835572089" sldId="577"/>
            <ac:spMk id="20482" creationId="{5B853098-4F03-4A5A-A4D3-DD4783EA7F63}"/>
          </ac:spMkLst>
        </pc:spChg>
        <pc:spChg chg="mod">
          <ac:chgData name="Wojciech Kustra" userId="afebd3d0-216b-4c4f-8992-1bf1fda6d5e8" providerId="ADAL" clId="{1D307E72-7901-4E61-A01B-3C4232ABCF63}" dt="2026-05-31T11:24:07.404" v="66" actId="255"/>
          <ac:spMkLst>
            <pc:docMk/>
            <pc:sldMk cId="2835572089" sldId="577"/>
            <ac:spMk id="20483" creationId="{E44D53F4-1C6E-81A7-D414-8CB68E2CC866}"/>
          </ac:spMkLst>
        </pc:spChg>
      </pc:sldChg>
      <pc:sldChg chg="modSp add del mod">
        <pc:chgData name="Wojciech Kustra" userId="afebd3d0-216b-4c4f-8992-1bf1fda6d5e8" providerId="ADAL" clId="{1D307E72-7901-4E61-A01B-3C4232ABCF63}" dt="2026-05-31T11:42:29.295" v="301"/>
        <pc:sldMkLst>
          <pc:docMk/>
          <pc:sldMk cId="3865711399" sldId="578"/>
        </pc:sldMkLst>
        <pc:spChg chg="mod">
          <ac:chgData name="Wojciech Kustra" userId="afebd3d0-216b-4c4f-8992-1bf1fda6d5e8" providerId="ADAL" clId="{1D307E72-7901-4E61-A01B-3C4232ABCF63}" dt="2026-05-31T11:33:52.629" v="226" actId="27636"/>
          <ac:spMkLst>
            <pc:docMk/>
            <pc:sldMk cId="3865711399" sldId="578"/>
            <ac:spMk id="440322" creationId="{1330E40F-74E1-B7B6-A353-23A8FE7DCD67}"/>
          </ac:spMkLst>
        </pc:spChg>
        <pc:spChg chg="mod">
          <ac:chgData name="Wojciech Kustra" userId="afebd3d0-216b-4c4f-8992-1bf1fda6d5e8" providerId="ADAL" clId="{1D307E72-7901-4E61-A01B-3C4232ABCF63}" dt="2026-05-31T11:33:46.630" v="224" actId="108"/>
          <ac:spMkLst>
            <pc:docMk/>
            <pc:sldMk cId="3865711399" sldId="578"/>
            <ac:spMk id="440323" creationId="{85E54EAD-57B4-EFB5-F335-83F78FEC1A01}"/>
          </ac:spMkLst>
        </pc:spChg>
      </pc:sldChg>
      <pc:sldChg chg="modSp new del mod">
        <pc:chgData name="Wojciech Kustra" userId="afebd3d0-216b-4c4f-8992-1bf1fda6d5e8" providerId="ADAL" clId="{1D307E72-7901-4E61-A01B-3C4232ABCF63}" dt="2026-05-31T11:42:21.266" v="299"/>
        <pc:sldMkLst>
          <pc:docMk/>
          <pc:sldMk cId="2498295026" sldId="579"/>
        </pc:sldMkLst>
        <pc:spChg chg="mod">
          <ac:chgData name="Wojciech Kustra" userId="afebd3d0-216b-4c4f-8992-1bf1fda6d5e8" providerId="ADAL" clId="{1D307E72-7901-4E61-A01B-3C4232ABCF63}" dt="2026-05-31T11:24:35.873" v="71"/>
          <ac:spMkLst>
            <pc:docMk/>
            <pc:sldMk cId="2498295026" sldId="579"/>
            <ac:spMk id="2" creationId="{C75965C8-2FC4-9A3B-B45A-FD372A6F1EF9}"/>
          </ac:spMkLst>
        </pc:spChg>
        <pc:spChg chg="mod">
          <ac:chgData name="Wojciech Kustra" userId="afebd3d0-216b-4c4f-8992-1bf1fda6d5e8" providerId="ADAL" clId="{1D307E72-7901-4E61-A01B-3C4232ABCF63}" dt="2026-05-31T11:24:44.063" v="74"/>
          <ac:spMkLst>
            <pc:docMk/>
            <pc:sldMk cId="2498295026" sldId="579"/>
            <ac:spMk id="3" creationId="{7FB6B720-69D2-3884-AA19-494CC9382B04}"/>
          </ac:spMkLst>
        </pc:spChg>
      </pc:sldChg>
      <pc:sldChg chg="add">
        <pc:chgData name="Wojciech Kustra" userId="afebd3d0-216b-4c4f-8992-1bf1fda6d5e8" providerId="ADAL" clId="{1D307E72-7901-4E61-A01B-3C4232ABCF63}" dt="2026-05-31T11:38:08.834" v="244"/>
        <pc:sldMkLst>
          <pc:docMk/>
          <pc:sldMk cId="1404749680" sldId="580"/>
        </pc:sldMkLst>
      </pc:sldChg>
      <pc:sldChg chg="add">
        <pc:chgData name="Wojciech Kustra" userId="afebd3d0-216b-4c4f-8992-1bf1fda6d5e8" providerId="ADAL" clId="{1D307E72-7901-4E61-A01B-3C4232ABCF63}" dt="2026-05-31T11:38:17.516" v="246"/>
        <pc:sldMkLst>
          <pc:docMk/>
          <pc:sldMk cId="1213399452" sldId="581"/>
        </pc:sldMkLst>
      </pc:sldChg>
      <pc:sldChg chg="modSp add mod">
        <pc:chgData name="Wojciech Kustra" userId="afebd3d0-216b-4c4f-8992-1bf1fda6d5e8" providerId="ADAL" clId="{1D307E72-7901-4E61-A01B-3C4232ABCF63}" dt="2026-05-31T15:34:41.897" v="326"/>
        <pc:sldMkLst>
          <pc:docMk/>
          <pc:sldMk cId="328276211" sldId="582"/>
        </pc:sldMkLst>
        <pc:picChg chg="ord">
          <ac:chgData name="Wojciech Kustra" userId="afebd3d0-216b-4c4f-8992-1bf1fda6d5e8" providerId="ADAL" clId="{1D307E72-7901-4E61-A01B-3C4232ABCF63}" dt="2026-05-31T15:34:41.897" v="326"/>
          <ac:picMkLst>
            <pc:docMk/>
            <pc:sldMk cId="328276211" sldId="582"/>
            <ac:picMk id="382978" creationId="{544F3902-8DBA-D1C0-68BC-980A38427716}"/>
          </ac:picMkLst>
        </pc:picChg>
      </pc:sldChg>
      <pc:sldChg chg="add">
        <pc:chgData name="Wojciech Kustra" userId="afebd3d0-216b-4c4f-8992-1bf1fda6d5e8" providerId="ADAL" clId="{1D307E72-7901-4E61-A01B-3C4232ABCF63}" dt="2026-05-31T11:38:40.572" v="250"/>
        <pc:sldMkLst>
          <pc:docMk/>
          <pc:sldMk cId="3127072543" sldId="583"/>
        </pc:sldMkLst>
      </pc:sldChg>
      <pc:sldChg chg="add">
        <pc:chgData name="Wojciech Kustra" userId="afebd3d0-216b-4c4f-8992-1bf1fda6d5e8" providerId="ADAL" clId="{1D307E72-7901-4E61-A01B-3C4232ABCF63}" dt="2026-05-31T11:38:54.234" v="252"/>
        <pc:sldMkLst>
          <pc:docMk/>
          <pc:sldMk cId="386811921" sldId="584"/>
        </pc:sldMkLst>
      </pc:sldChg>
      <pc:sldChg chg="add">
        <pc:chgData name="Wojciech Kustra" userId="afebd3d0-216b-4c4f-8992-1bf1fda6d5e8" providerId="ADAL" clId="{1D307E72-7901-4E61-A01B-3C4232ABCF63}" dt="2026-05-31T11:39:02.267" v="254"/>
        <pc:sldMkLst>
          <pc:docMk/>
          <pc:sldMk cId="3161270777" sldId="585"/>
        </pc:sldMkLst>
      </pc:sldChg>
      <pc:sldChg chg="add">
        <pc:chgData name="Wojciech Kustra" userId="afebd3d0-216b-4c4f-8992-1bf1fda6d5e8" providerId="ADAL" clId="{1D307E72-7901-4E61-A01B-3C4232ABCF63}" dt="2026-05-31T11:39:09.539" v="256"/>
        <pc:sldMkLst>
          <pc:docMk/>
          <pc:sldMk cId="3921210710" sldId="586"/>
        </pc:sldMkLst>
      </pc:sldChg>
      <pc:sldChg chg="add">
        <pc:chgData name="Wojciech Kustra" userId="afebd3d0-216b-4c4f-8992-1bf1fda6d5e8" providerId="ADAL" clId="{1D307E72-7901-4E61-A01B-3C4232ABCF63}" dt="2026-05-31T11:39:22.784" v="258"/>
        <pc:sldMkLst>
          <pc:docMk/>
          <pc:sldMk cId="1720146928" sldId="587"/>
        </pc:sldMkLst>
      </pc:sldChg>
      <pc:sldChg chg="add">
        <pc:chgData name="Wojciech Kustra" userId="afebd3d0-216b-4c4f-8992-1bf1fda6d5e8" providerId="ADAL" clId="{1D307E72-7901-4E61-A01B-3C4232ABCF63}" dt="2026-05-31T11:39:29.819" v="260"/>
        <pc:sldMkLst>
          <pc:docMk/>
          <pc:sldMk cId="1297948005" sldId="588"/>
        </pc:sldMkLst>
      </pc:sldChg>
      <pc:sldChg chg="add">
        <pc:chgData name="Wojciech Kustra" userId="afebd3d0-216b-4c4f-8992-1bf1fda6d5e8" providerId="ADAL" clId="{1D307E72-7901-4E61-A01B-3C4232ABCF63}" dt="2026-05-31T11:39:36.050" v="262"/>
        <pc:sldMkLst>
          <pc:docMk/>
          <pc:sldMk cId="4165875892" sldId="589"/>
        </pc:sldMkLst>
      </pc:sldChg>
      <pc:sldChg chg="add">
        <pc:chgData name="Wojciech Kustra" userId="afebd3d0-216b-4c4f-8992-1bf1fda6d5e8" providerId="ADAL" clId="{1D307E72-7901-4E61-A01B-3C4232ABCF63}" dt="2026-05-31T11:39:48.823" v="264"/>
        <pc:sldMkLst>
          <pc:docMk/>
          <pc:sldMk cId="4281810094" sldId="590"/>
        </pc:sldMkLst>
      </pc:sldChg>
      <pc:sldChg chg="add">
        <pc:chgData name="Wojciech Kustra" userId="afebd3d0-216b-4c4f-8992-1bf1fda6d5e8" providerId="ADAL" clId="{1D307E72-7901-4E61-A01B-3C4232ABCF63}" dt="2026-05-31T11:39:56.917" v="266"/>
        <pc:sldMkLst>
          <pc:docMk/>
          <pc:sldMk cId="2210873700" sldId="591"/>
        </pc:sldMkLst>
      </pc:sldChg>
      <pc:sldChg chg="modSp add mod">
        <pc:chgData name="Wojciech Kustra" userId="afebd3d0-216b-4c4f-8992-1bf1fda6d5e8" providerId="ADAL" clId="{1D307E72-7901-4E61-A01B-3C4232ABCF63}" dt="2026-05-31T11:40:04.929" v="271"/>
        <pc:sldMkLst>
          <pc:docMk/>
          <pc:sldMk cId="2605740298" sldId="592"/>
        </pc:sldMkLst>
        <pc:spChg chg="mod">
          <ac:chgData name="Wojciech Kustra" userId="afebd3d0-216b-4c4f-8992-1bf1fda6d5e8" providerId="ADAL" clId="{1D307E72-7901-4E61-A01B-3C4232ABCF63}" dt="2026-05-31T11:40:04.929" v="271"/>
          <ac:spMkLst>
            <pc:docMk/>
            <pc:sldMk cId="2605740298" sldId="592"/>
            <ac:spMk id="101744" creationId="{0C241D6A-4238-6D08-F49E-074A70AEAF03}"/>
          </ac:spMkLst>
        </pc:spChg>
      </pc:sldChg>
      <pc:sldChg chg="add">
        <pc:chgData name="Wojciech Kustra" userId="afebd3d0-216b-4c4f-8992-1bf1fda6d5e8" providerId="ADAL" clId="{1D307E72-7901-4E61-A01B-3C4232ABCF63}" dt="2026-05-31T11:40:17.679" v="272"/>
        <pc:sldMkLst>
          <pc:docMk/>
          <pc:sldMk cId="2412734487" sldId="593"/>
        </pc:sldMkLst>
      </pc:sldChg>
      <pc:sldChg chg="modSp add mod">
        <pc:chgData name="Wojciech Kustra" userId="afebd3d0-216b-4c4f-8992-1bf1fda6d5e8" providerId="ADAL" clId="{1D307E72-7901-4E61-A01B-3C4232ABCF63}" dt="2026-05-31T15:34:43.566" v="343"/>
        <pc:sldMkLst>
          <pc:docMk/>
          <pc:sldMk cId="3760376540" sldId="594"/>
        </pc:sldMkLst>
        <pc:picChg chg="ord">
          <ac:chgData name="Wojciech Kustra" userId="afebd3d0-216b-4c4f-8992-1bf1fda6d5e8" providerId="ADAL" clId="{1D307E72-7901-4E61-A01B-3C4232ABCF63}" dt="2026-05-31T15:34:43.566" v="343"/>
          <ac:picMkLst>
            <pc:docMk/>
            <pc:sldMk cId="3760376540" sldId="594"/>
            <ac:picMk id="40963" creationId="{6AE16EB1-E616-9945-D2B1-86B34A58B143}"/>
          </ac:picMkLst>
        </pc:picChg>
      </pc:sldChg>
      <pc:sldChg chg="add">
        <pc:chgData name="Wojciech Kustra" userId="afebd3d0-216b-4c4f-8992-1bf1fda6d5e8" providerId="ADAL" clId="{1D307E72-7901-4E61-A01B-3C4232ABCF63}" dt="2026-05-31T11:40:31.276" v="276"/>
        <pc:sldMkLst>
          <pc:docMk/>
          <pc:sldMk cId="1482631802" sldId="595"/>
        </pc:sldMkLst>
      </pc:sldChg>
      <pc:sldChg chg="modSp add mod">
        <pc:chgData name="Wojciech Kustra" userId="afebd3d0-216b-4c4f-8992-1bf1fda6d5e8" providerId="ADAL" clId="{1D307E72-7901-4E61-A01B-3C4232ABCF63}" dt="2026-05-31T15:34:43.610" v="354"/>
        <pc:sldMkLst>
          <pc:docMk/>
          <pc:sldMk cId="2197385683" sldId="596"/>
        </pc:sldMkLst>
        <pc:picChg chg="ord">
          <ac:chgData name="Wojciech Kustra" userId="afebd3d0-216b-4c4f-8992-1bf1fda6d5e8" providerId="ADAL" clId="{1D307E72-7901-4E61-A01B-3C4232ABCF63}" dt="2026-05-31T15:34:43.610" v="354"/>
          <ac:picMkLst>
            <pc:docMk/>
            <pc:sldMk cId="2197385683" sldId="596"/>
            <ac:picMk id="41987" creationId="{374E4646-B28E-C65F-DDBA-62C69C4C63A5}"/>
          </ac:picMkLst>
        </pc:picChg>
      </pc:sldChg>
      <pc:sldChg chg="modSp add mod">
        <pc:chgData name="Wojciech Kustra" userId="afebd3d0-216b-4c4f-8992-1bf1fda6d5e8" providerId="ADAL" clId="{1D307E72-7901-4E61-A01B-3C4232ABCF63}" dt="2026-05-31T15:34:43.637" v="361"/>
        <pc:sldMkLst>
          <pc:docMk/>
          <pc:sldMk cId="2685133811" sldId="597"/>
        </pc:sldMkLst>
        <pc:picChg chg="ord">
          <ac:chgData name="Wojciech Kustra" userId="afebd3d0-216b-4c4f-8992-1bf1fda6d5e8" providerId="ADAL" clId="{1D307E72-7901-4E61-A01B-3C4232ABCF63}" dt="2026-05-31T15:34:43.637" v="361"/>
          <ac:picMkLst>
            <pc:docMk/>
            <pc:sldMk cId="2685133811" sldId="597"/>
            <ac:picMk id="32771" creationId="{D5FB117B-0C2C-5A31-15CC-5E105F3C84BA}"/>
          </ac:picMkLst>
        </pc:picChg>
      </pc:sldChg>
      <pc:sldChg chg="add">
        <pc:chgData name="Wojciech Kustra" userId="afebd3d0-216b-4c4f-8992-1bf1fda6d5e8" providerId="ADAL" clId="{1D307E72-7901-4E61-A01B-3C4232ABCF63}" dt="2026-05-31T11:40:58.260" v="282"/>
        <pc:sldMkLst>
          <pc:docMk/>
          <pc:sldMk cId="2350513075" sldId="598"/>
        </pc:sldMkLst>
      </pc:sldChg>
      <pc:sldChg chg="add">
        <pc:chgData name="Wojciech Kustra" userId="afebd3d0-216b-4c4f-8992-1bf1fda6d5e8" providerId="ADAL" clId="{1D307E72-7901-4E61-A01B-3C4232ABCF63}" dt="2026-05-31T11:41:11.568" v="284"/>
        <pc:sldMkLst>
          <pc:docMk/>
          <pc:sldMk cId="856996582" sldId="599"/>
        </pc:sldMkLst>
      </pc:sldChg>
      <pc:sldChg chg="add">
        <pc:chgData name="Wojciech Kustra" userId="afebd3d0-216b-4c4f-8992-1bf1fda6d5e8" providerId="ADAL" clId="{1D307E72-7901-4E61-A01B-3C4232ABCF63}" dt="2026-05-31T11:41:19.907" v="286"/>
        <pc:sldMkLst>
          <pc:docMk/>
          <pc:sldMk cId="61747664" sldId="600"/>
        </pc:sldMkLst>
      </pc:sldChg>
      <pc:sldChg chg="add">
        <pc:chgData name="Wojciech Kustra" userId="afebd3d0-216b-4c4f-8992-1bf1fda6d5e8" providerId="ADAL" clId="{1D307E72-7901-4E61-A01B-3C4232ABCF63}" dt="2026-05-31T11:41:26.634" v="288"/>
        <pc:sldMkLst>
          <pc:docMk/>
          <pc:sldMk cId="3989135966" sldId="601"/>
        </pc:sldMkLst>
      </pc:sldChg>
      <pc:sldChg chg="add">
        <pc:chgData name="Wojciech Kustra" userId="afebd3d0-216b-4c4f-8992-1bf1fda6d5e8" providerId="ADAL" clId="{1D307E72-7901-4E61-A01B-3C4232ABCF63}" dt="2026-05-31T11:41:40" v="290"/>
        <pc:sldMkLst>
          <pc:docMk/>
          <pc:sldMk cId="3516010506" sldId="602"/>
        </pc:sldMkLst>
      </pc:sldChg>
      <pc:sldChg chg="add">
        <pc:chgData name="Wojciech Kustra" userId="afebd3d0-216b-4c4f-8992-1bf1fda6d5e8" providerId="ADAL" clId="{1D307E72-7901-4E61-A01B-3C4232ABCF63}" dt="2026-05-31T11:41:48.615" v="292"/>
        <pc:sldMkLst>
          <pc:docMk/>
          <pc:sldMk cId="2961671331" sldId="603"/>
        </pc:sldMkLst>
      </pc:sldChg>
      <pc:sldChg chg="modSp add mod">
        <pc:chgData name="Wojciech Kustra" userId="afebd3d0-216b-4c4f-8992-1bf1fda6d5e8" providerId="ADAL" clId="{1D307E72-7901-4E61-A01B-3C4232ABCF63}" dt="2026-05-31T15:34:43.668" v="363"/>
        <pc:sldMkLst>
          <pc:docMk/>
          <pc:sldMk cId="3522733670" sldId="604"/>
        </pc:sldMkLst>
        <pc:picChg chg="ord">
          <ac:chgData name="Wojciech Kustra" userId="afebd3d0-216b-4c4f-8992-1bf1fda6d5e8" providerId="ADAL" clId="{1D307E72-7901-4E61-A01B-3C4232ABCF63}" dt="2026-05-31T15:34:43.668" v="363"/>
          <ac:picMkLst>
            <pc:docMk/>
            <pc:sldMk cId="3522733670" sldId="604"/>
            <ac:picMk id="44036" creationId="{DC864216-CAA1-F77E-FD36-FEA57F28B308}"/>
          </ac:picMkLst>
        </pc:picChg>
      </pc:sldChg>
      <pc:sldChg chg="add">
        <pc:chgData name="Wojciech Kustra" userId="afebd3d0-216b-4c4f-8992-1bf1fda6d5e8" providerId="ADAL" clId="{1D307E72-7901-4E61-A01B-3C4232ABCF63}" dt="2026-05-31T11:42:13.460" v="296"/>
        <pc:sldMkLst>
          <pc:docMk/>
          <pc:sldMk cId="178973038" sldId="605"/>
        </pc:sldMkLst>
      </pc:sldChg>
      <pc:sldChg chg="add">
        <pc:chgData name="Wojciech Kustra" userId="afebd3d0-216b-4c4f-8992-1bf1fda6d5e8" providerId="ADAL" clId="{1D307E72-7901-4E61-A01B-3C4232ABCF63}" dt="2026-05-31T11:42:21.182" v="298"/>
        <pc:sldMkLst>
          <pc:docMk/>
          <pc:sldMk cId="609121684" sldId="606"/>
        </pc:sldMkLst>
      </pc:sldChg>
      <pc:sldChg chg="add">
        <pc:chgData name="Wojciech Kustra" userId="afebd3d0-216b-4c4f-8992-1bf1fda6d5e8" providerId="ADAL" clId="{1D307E72-7901-4E61-A01B-3C4232ABCF63}" dt="2026-05-31T11:42:29.187" v="300"/>
        <pc:sldMkLst>
          <pc:docMk/>
          <pc:sldMk cId="1344597926" sldId="607"/>
        </pc:sldMkLst>
      </pc:sldChg>
      <pc:sldChg chg="modSp add mod">
        <pc:chgData name="Wojciech Kustra" userId="afebd3d0-216b-4c4f-8992-1bf1fda6d5e8" providerId="ADAL" clId="{1D307E72-7901-4E61-A01B-3C4232ABCF63}" dt="2026-05-31T15:34:43.630" v="360"/>
        <pc:sldMkLst>
          <pc:docMk/>
          <pc:sldMk cId="2406780514" sldId="608"/>
        </pc:sldMkLst>
        <pc:picChg chg="ord">
          <ac:chgData name="Wojciech Kustra" userId="afebd3d0-216b-4c4f-8992-1bf1fda6d5e8" providerId="ADAL" clId="{1D307E72-7901-4E61-A01B-3C4232ABCF63}" dt="2026-05-31T15:34:43.630" v="360"/>
          <ac:picMkLst>
            <pc:docMk/>
            <pc:sldMk cId="2406780514" sldId="608"/>
            <ac:picMk id="361506" creationId="{6F593A5C-F728-2AEB-9C45-7FB6469E7451}"/>
          </ac:picMkLst>
        </pc:picChg>
      </pc:sldChg>
      <pc:sldChg chg="modSp add mod">
        <pc:chgData name="Wojciech Kustra" userId="afebd3d0-216b-4c4f-8992-1bf1fda6d5e8" providerId="ADAL" clId="{1D307E72-7901-4E61-A01B-3C4232ABCF63}" dt="2026-05-31T11:43:03.475" v="309"/>
        <pc:sldMkLst>
          <pc:docMk/>
          <pc:sldMk cId="934046729" sldId="609"/>
        </pc:sldMkLst>
        <pc:spChg chg="mod">
          <ac:chgData name="Wojciech Kustra" userId="afebd3d0-216b-4c4f-8992-1bf1fda6d5e8" providerId="ADAL" clId="{1D307E72-7901-4E61-A01B-3C4232ABCF63}" dt="2026-05-31T11:43:03.467" v="307"/>
          <ac:spMkLst>
            <pc:docMk/>
            <pc:sldMk cId="934046729" sldId="609"/>
            <ac:spMk id="7172" creationId="{5585AC27-BE43-DB5B-D5BB-95C440ED2CDA}"/>
          </ac:spMkLst>
        </pc:spChg>
        <pc:spChg chg="mod">
          <ac:chgData name="Wojciech Kustra" userId="afebd3d0-216b-4c4f-8992-1bf1fda6d5e8" providerId="ADAL" clId="{1D307E72-7901-4E61-A01B-3C4232ABCF63}" dt="2026-05-31T11:43:03.475" v="309"/>
          <ac:spMkLst>
            <pc:docMk/>
            <pc:sldMk cId="934046729" sldId="609"/>
            <ac:spMk id="7173" creationId="{592AAD4D-3C6A-59F0-35FD-800785D3AB68}"/>
          </ac:spMkLst>
        </pc:spChg>
      </pc:sldChg>
      <pc:sldChg chg="add">
        <pc:chgData name="Wojciech Kustra" userId="afebd3d0-216b-4c4f-8992-1bf1fda6d5e8" providerId="ADAL" clId="{1D307E72-7901-4E61-A01B-3C4232ABCF63}" dt="2026-05-31T11:43:17.702" v="310"/>
        <pc:sldMkLst>
          <pc:docMk/>
          <pc:sldMk cId="3932436802" sldId="610"/>
        </pc:sldMkLst>
      </pc:sldChg>
      <pc:sldChg chg="add">
        <pc:chgData name="Wojciech Kustra" userId="afebd3d0-216b-4c4f-8992-1bf1fda6d5e8" providerId="ADAL" clId="{1D307E72-7901-4E61-A01B-3C4232ABCF63}" dt="2026-05-31T11:43:26.538" v="312"/>
        <pc:sldMkLst>
          <pc:docMk/>
          <pc:sldMk cId="3886353" sldId="611"/>
        </pc:sldMkLst>
      </pc:sldChg>
      <pc:sldChg chg="add">
        <pc:chgData name="Wojciech Kustra" userId="afebd3d0-216b-4c4f-8992-1bf1fda6d5e8" providerId="ADAL" clId="{1D307E72-7901-4E61-A01B-3C4232ABCF63}" dt="2026-05-31T11:43:34.635" v="314"/>
        <pc:sldMkLst>
          <pc:docMk/>
          <pc:sldMk cId="1157238523" sldId="612"/>
        </pc:sldMkLst>
      </pc:sldChg>
      <pc:sldChg chg="add">
        <pc:chgData name="Wojciech Kustra" userId="afebd3d0-216b-4c4f-8992-1bf1fda6d5e8" providerId="ADAL" clId="{1D307E72-7901-4E61-A01B-3C4232ABCF63}" dt="2026-05-31T11:43:48.513" v="316"/>
        <pc:sldMkLst>
          <pc:docMk/>
          <pc:sldMk cId="504036638" sldId="613"/>
        </pc:sldMkLst>
      </pc:sldChg>
      <pc:sldChg chg="add">
        <pc:chgData name="Wojciech Kustra" userId="afebd3d0-216b-4c4f-8992-1bf1fda6d5e8" providerId="ADAL" clId="{1D307E72-7901-4E61-A01B-3C4232ABCF63}" dt="2026-05-31T11:43:56.425" v="318"/>
        <pc:sldMkLst>
          <pc:docMk/>
          <pc:sldMk cId="599751984" sldId="614"/>
        </pc:sldMkLst>
      </pc:sldChg>
      <pc:sldChg chg="modSp add mod">
        <pc:chgData name="Wojciech Kustra" userId="afebd3d0-216b-4c4f-8992-1bf1fda6d5e8" providerId="ADAL" clId="{1D307E72-7901-4E61-A01B-3C4232ABCF63}" dt="2026-05-31T15:34:43.665" v="362"/>
        <pc:sldMkLst>
          <pc:docMk/>
          <pc:sldMk cId="431514696" sldId="615"/>
        </pc:sldMkLst>
        <pc:picChg chg="ord">
          <ac:chgData name="Wojciech Kustra" userId="afebd3d0-216b-4c4f-8992-1bf1fda6d5e8" providerId="ADAL" clId="{1D307E72-7901-4E61-A01B-3C4232ABCF63}" dt="2026-05-31T15:34:43.665" v="362"/>
          <ac:picMkLst>
            <pc:docMk/>
            <pc:sldMk cId="431514696" sldId="615"/>
            <ac:picMk id="357381" creationId="{1380F3F3-FB1D-2346-C6B5-FAB0677EBD2D}"/>
          </ac:picMkLst>
        </pc:picChg>
      </pc:sldChg>
      <pc:sldChg chg="add">
        <pc:chgData name="Wojciech Kustra" userId="afebd3d0-216b-4c4f-8992-1bf1fda6d5e8" providerId="ADAL" clId="{1D307E72-7901-4E61-A01B-3C4232ABCF63}" dt="2026-05-31T11:44:18.222" v="322"/>
        <pc:sldMkLst>
          <pc:docMk/>
          <pc:sldMk cId="508587104" sldId="616"/>
        </pc:sldMkLst>
      </pc:sldChg>
      <pc:sldChg chg="add">
        <pc:chgData name="Wojciech Kustra" userId="afebd3d0-216b-4c4f-8992-1bf1fda6d5e8" providerId="ADAL" clId="{1D307E72-7901-4E61-A01B-3C4232ABCF63}" dt="2026-05-31T11:44:26.560" v="324"/>
        <pc:sldMkLst>
          <pc:docMk/>
          <pc:sldMk cId="2000503239" sldId="6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09C364A-05BB-65D2-AC20-25D17A905CE9}"/>
              </a:ext>
            </a:extLst>
          </p:cNvPr>
          <p:cNvSpPr>
            <a:spLocks noGrp="1" noChangeArrowheads="1"/>
          </p:cNvSpPr>
          <p:nvPr>
            <p:ph type="sldNum" sz="quarter" idx="5"/>
          </p:nvPr>
        </p:nvSpPr>
        <p:spPr>
          <a:ln/>
        </p:spPr>
        <p:txBody>
          <a:bodyPr/>
          <a:lstStyle/>
          <a:p>
            <a:fld id="{7060074F-EA83-45B1-B82E-31C57D0F4FB0}" type="slidenum">
              <a:rPr lang="en-US" altLang="pl-PL"/>
              <a:pPr/>
              <a:t>6</a:t>
            </a:fld>
            <a:endParaRPr lang="en-US" altLang="pl-PL"/>
          </a:p>
        </p:txBody>
      </p:sp>
      <p:sp>
        <p:nvSpPr>
          <p:cNvPr id="387074" name="Rectangle 2">
            <a:extLst>
              <a:ext uri="{FF2B5EF4-FFF2-40B4-BE49-F238E27FC236}">
                <a16:creationId xmlns:a16="http://schemas.microsoft.com/office/drawing/2014/main" id="{3611C734-A8DF-8C54-F422-2DC0862D3A03}"/>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87075" name="Rectangle 3">
            <a:extLst>
              <a:ext uri="{FF2B5EF4-FFF2-40B4-BE49-F238E27FC236}">
                <a16:creationId xmlns:a16="http://schemas.microsoft.com/office/drawing/2014/main" id="{B9D05711-BA04-3AE6-1F22-24AF0E65E730}"/>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FAF7C70-82DC-D41B-076C-0507F47BFAF7}"/>
              </a:ext>
            </a:extLst>
          </p:cNvPr>
          <p:cNvSpPr>
            <a:spLocks noGrp="1" noChangeArrowheads="1"/>
          </p:cNvSpPr>
          <p:nvPr>
            <p:ph type="sldNum" sz="quarter" idx="5"/>
          </p:nvPr>
        </p:nvSpPr>
        <p:spPr>
          <a:ln/>
        </p:spPr>
        <p:txBody>
          <a:bodyPr/>
          <a:lstStyle/>
          <a:p>
            <a:fld id="{B13BA0DD-4945-4559-8BD0-936703BC7E6A}" type="slidenum">
              <a:rPr lang="en-US" altLang="pl-PL"/>
              <a:pPr/>
              <a:t>31</a:t>
            </a:fld>
            <a:endParaRPr lang="en-US" altLang="pl-PL"/>
          </a:p>
        </p:txBody>
      </p:sp>
      <p:sp>
        <p:nvSpPr>
          <p:cNvPr id="366594" name="Rectangle 2">
            <a:extLst>
              <a:ext uri="{FF2B5EF4-FFF2-40B4-BE49-F238E27FC236}">
                <a16:creationId xmlns:a16="http://schemas.microsoft.com/office/drawing/2014/main" id="{10DFA496-EC9B-B06A-13BA-972206DD2C34}"/>
              </a:ext>
            </a:extLst>
          </p:cNvPr>
          <p:cNvSpPr>
            <a:spLocks noGrp="1" noRot="1" noChangeAspect="1" noChangeArrowheads="1" noTextEdit="1"/>
          </p:cNvSpPr>
          <p:nvPr>
            <p:ph type="sldImg"/>
          </p:nvPr>
        </p:nvSpPr>
        <p:spPr>
          <a:ln/>
        </p:spPr>
      </p:sp>
      <p:sp>
        <p:nvSpPr>
          <p:cNvPr id="366595" name="Rectangle 3">
            <a:extLst>
              <a:ext uri="{FF2B5EF4-FFF2-40B4-BE49-F238E27FC236}">
                <a16:creationId xmlns:a16="http://schemas.microsoft.com/office/drawing/2014/main" id="{18F5CD87-57FB-53FB-2D20-FE1AAB6080FE}"/>
              </a:ext>
            </a:extLst>
          </p:cNvPr>
          <p:cNvSpPr>
            <a:spLocks noGrp="1" noChangeArrowheads="1"/>
          </p:cNvSpPr>
          <p:nvPr>
            <p:ph type="body" idx="1"/>
          </p:nvPr>
        </p:nvSpPr>
        <p:spPr/>
        <p:txBody>
          <a:bodyPr/>
          <a:lstStyle/>
          <a:p>
            <a:r>
              <a:rPr lang="en-US" altLang="pl-PL"/>
              <a:t>Point out that the criteria has been modified since initial development; but, the basic process is the same as it was when it was initially developed.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9C2B90C-F5B7-5D8A-73FA-BCF2070E0369}"/>
              </a:ext>
            </a:extLst>
          </p:cNvPr>
          <p:cNvSpPr>
            <a:spLocks noGrp="1" noChangeArrowheads="1"/>
          </p:cNvSpPr>
          <p:nvPr>
            <p:ph type="sldNum" sz="quarter" idx="5"/>
          </p:nvPr>
        </p:nvSpPr>
        <p:spPr>
          <a:ln/>
        </p:spPr>
        <p:txBody>
          <a:bodyPr/>
          <a:lstStyle/>
          <a:p>
            <a:fld id="{49DB6852-2FD9-4A73-AB58-4F5DECA260C5}" type="slidenum">
              <a:rPr lang="en-US" altLang="pl-PL"/>
              <a:pPr/>
              <a:t>32</a:t>
            </a:fld>
            <a:endParaRPr lang="en-US" altLang="pl-PL"/>
          </a:p>
        </p:txBody>
      </p:sp>
      <p:sp>
        <p:nvSpPr>
          <p:cNvPr id="367618" name="Rectangle 1026">
            <a:extLst>
              <a:ext uri="{FF2B5EF4-FFF2-40B4-BE49-F238E27FC236}">
                <a16:creationId xmlns:a16="http://schemas.microsoft.com/office/drawing/2014/main" id="{6DA1C91A-4C1E-E4A2-8BF2-8FA28E70A122}"/>
              </a:ext>
            </a:extLst>
          </p:cNvPr>
          <p:cNvSpPr>
            <a:spLocks noGrp="1" noRot="1" noChangeAspect="1" noChangeArrowheads="1" noTextEdit="1"/>
          </p:cNvSpPr>
          <p:nvPr>
            <p:ph type="sldImg"/>
          </p:nvPr>
        </p:nvSpPr>
        <p:spPr>
          <a:ln/>
        </p:spPr>
      </p:sp>
      <p:sp>
        <p:nvSpPr>
          <p:cNvPr id="367619" name="Rectangle 1027">
            <a:extLst>
              <a:ext uri="{FF2B5EF4-FFF2-40B4-BE49-F238E27FC236}">
                <a16:creationId xmlns:a16="http://schemas.microsoft.com/office/drawing/2014/main" id="{DDCF629F-8260-D8CE-7312-785948A62885}"/>
              </a:ext>
            </a:extLst>
          </p:cNvPr>
          <p:cNvSpPr>
            <a:spLocks noGrp="1" noChangeArrowheads="1"/>
          </p:cNvSpPr>
          <p:nvPr>
            <p:ph type="body" idx="1"/>
          </p:nvPr>
        </p:nvSpPr>
        <p:spPr/>
        <p:txBody>
          <a:bodyPr/>
          <a:lstStyle/>
          <a:p>
            <a:r>
              <a:rPr lang="en-US" altLang="pl-PL"/>
              <a:t>This picture is of automatic hammers.  There are also hand held hammers.  The key is that the base for the mold has to be solid.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B641C8A-437F-EB32-D2D2-5E071692B125}"/>
              </a:ext>
            </a:extLst>
          </p:cNvPr>
          <p:cNvSpPr>
            <a:spLocks noGrp="1" noChangeArrowheads="1"/>
          </p:cNvSpPr>
          <p:nvPr>
            <p:ph type="sldNum" sz="quarter" idx="5"/>
          </p:nvPr>
        </p:nvSpPr>
        <p:spPr>
          <a:ln/>
        </p:spPr>
        <p:txBody>
          <a:bodyPr/>
          <a:lstStyle/>
          <a:p>
            <a:fld id="{688D6B05-BEF8-4977-B55E-29AE46C294E8}" type="slidenum">
              <a:rPr lang="en-US" altLang="pl-PL"/>
              <a:pPr/>
              <a:t>33</a:t>
            </a:fld>
            <a:endParaRPr lang="en-US" altLang="pl-PL"/>
          </a:p>
        </p:txBody>
      </p:sp>
      <p:sp>
        <p:nvSpPr>
          <p:cNvPr id="111618" name="Rectangle 2">
            <a:extLst>
              <a:ext uri="{FF2B5EF4-FFF2-40B4-BE49-F238E27FC236}">
                <a16:creationId xmlns:a16="http://schemas.microsoft.com/office/drawing/2014/main" id="{15997B01-BB3C-57E9-D1F1-1E61DE74ED1D}"/>
              </a:ext>
            </a:extLst>
          </p:cNvPr>
          <p:cNvSpPr>
            <a:spLocks noGrp="1" noRot="1" noChangeAspect="1" noChangeArrowheads="1" noTextEdit="1"/>
          </p:cNvSpPr>
          <p:nvPr>
            <p:ph type="sldImg"/>
          </p:nvPr>
        </p:nvSpPr>
        <p:spPr>
          <a:ln/>
        </p:spPr>
      </p:sp>
      <p:sp>
        <p:nvSpPr>
          <p:cNvPr id="111619" name="Rectangle 3">
            <a:extLst>
              <a:ext uri="{FF2B5EF4-FFF2-40B4-BE49-F238E27FC236}">
                <a16:creationId xmlns:a16="http://schemas.microsoft.com/office/drawing/2014/main" id="{1089ABA6-83B6-F50F-EC0A-4806B15D6968}"/>
              </a:ext>
            </a:extLst>
          </p:cNvPr>
          <p:cNvSpPr>
            <a:spLocks noGrp="1" noChangeArrowheads="1"/>
          </p:cNvSpPr>
          <p:nvPr>
            <p:ph type="body" idx="1"/>
          </p:nvPr>
        </p:nvSpPr>
        <p:spPr/>
        <p:txBody>
          <a:bodyPr/>
          <a:lstStyle/>
          <a:p>
            <a:r>
              <a:rPr lang="en-US" altLang="pl-PL"/>
              <a:t>This slide outlines the major steps in the development of a Marshall mix design.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E1EE9D7-9917-474E-CB3F-31F3591C83EA}"/>
              </a:ext>
            </a:extLst>
          </p:cNvPr>
          <p:cNvSpPr>
            <a:spLocks noGrp="1" noChangeArrowheads="1"/>
          </p:cNvSpPr>
          <p:nvPr>
            <p:ph type="sldNum" sz="quarter" idx="5"/>
          </p:nvPr>
        </p:nvSpPr>
        <p:spPr>
          <a:ln/>
        </p:spPr>
        <p:txBody>
          <a:bodyPr/>
          <a:lstStyle/>
          <a:p>
            <a:fld id="{55730B1E-97B0-47CB-8A3A-0FAD28DDF3C3}" type="slidenum">
              <a:rPr lang="en-US" altLang="pl-PL"/>
              <a:pPr/>
              <a:t>44</a:t>
            </a:fld>
            <a:endParaRPr lang="en-US" altLang="pl-PL"/>
          </a:p>
        </p:txBody>
      </p:sp>
      <p:sp>
        <p:nvSpPr>
          <p:cNvPr id="371714" name="Rectangle 2050">
            <a:extLst>
              <a:ext uri="{FF2B5EF4-FFF2-40B4-BE49-F238E27FC236}">
                <a16:creationId xmlns:a16="http://schemas.microsoft.com/office/drawing/2014/main" id="{1C36C5CE-55FA-F9CE-6499-DC10268752AF}"/>
              </a:ext>
            </a:extLst>
          </p:cNvPr>
          <p:cNvSpPr>
            <a:spLocks noGrp="1" noRot="1" noChangeAspect="1" noChangeArrowheads="1" noTextEdit="1"/>
          </p:cNvSpPr>
          <p:nvPr>
            <p:ph type="sldImg"/>
          </p:nvPr>
        </p:nvSpPr>
        <p:spPr>
          <a:ln/>
        </p:spPr>
      </p:sp>
      <p:sp>
        <p:nvSpPr>
          <p:cNvPr id="371715" name="Rectangle 2051">
            <a:extLst>
              <a:ext uri="{FF2B5EF4-FFF2-40B4-BE49-F238E27FC236}">
                <a16:creationId xmlns:a16="http://schemas.microsoft.com/office/drawing/2014/main" id="{DD18BC7E-D18A-B3ED-28FB-F575A925E86D}"/>
              </a:ext>
            </a:extLst>
          </p:cNvPr>
          <p:cNvSpPr>
            <a:spLocks noGrp="1" noChangeArrowheads="1"/>
          </p:cNvSpPr>
          <p:nvPr>
            <p:ph type="body" idx="1"/>
          </p:nvPr>
        </p:nvSpPr>
        <p:spPr/>
        <p:txBody>
          <a:bodyPr/>
          <a:lstStyle/>
          <a:p>
            <a:r>
              <a:rPr lang="en-US" altLang="pl-PL"/>
              <a:t>This is a Rainhart stability device.  It uses a chart recorder to document the load and the flow (deformation of the specimen).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1A62E7C-406B-7312-9A21-B4377863626A}"/>
              </a:ext>
            </a:extLst>
          </p:cNvPr>
          <p:cNvSpPr>
            <a:spLocks noGrp="1" noChangeArrowheads="1"/>
          </p:cNvSpPr>
          <p:nvPr>
            <p:ph type="sldNum" sz="quarter" idx="5"/>
          </p:nvPr>
        </p:nvSpPr>
        <p:spPr>
          <a:ln/>
        </p:spPr>
        <p:txBody>
          <a:bodyPr/>
          <a:lstStyle/>
          <a:p>
            <a:fld id="{8F94B3AF-0D16-467C-BA32-97799C333E38}" type="slidenum">
              <a:rPr lang="en-US" altLang="pl-PL"/>
              <a:pPr/>
              <a:t>50</a:t>
            </a:fld>
            <a:endParaRPr lang="en-US" altLang="pl-PL"/>
          </a:p>
        </p:txBody>
      </p:sp>
      <p:sp>
        <p:nvSpPr>
          <p:cNvPr id="368642" name="Rectangle 1026">
            <a:extLst>
              <a:ext uri="{FF2B5EF4-FFF2-40B4-BE49-F238E27FC236}">
                <a16:creationId xmlns:a16="http://schemas.microsoft.com/office/drawing/2014/main" id="{7415197F-8A0A-850C-351D-F66A5D06C186}"/>
              </a:ext>
            </a:extLst>
          </p:cNvPr>
          <p:cNvSpPr>
            <a:spLocks noGrp="1" noRot="1" noChangeAspect="1" noChangeArrowheads="1" noTextEdit="1"/>
          </p:cNvSpPr>
          <p:nvPr>
            <p:ph type="sldImg"/>
          </p:nvPr>
        </p:nvSpPr>
        <p:spPr>
          <a:ln/>
        </p:spPr>
      </p:sp>
      <p:sp>
        <p:nvSpPr>
          <p:cNvPr id="368643" name="Rectangle 1027">
            <a:extLst>
              <a:ext uri="{FF2B5EF4-FFF2-40B4-BE49-F238E27FC236}">
                <a16:creationId xmlns:a16="http://schemas.microsoft.com/office/drawing/2014/main" id="{D4FC9E4E-E2EE-A92E-48CB-2F1F9AC1F5DF}"/>
              </a:ext>
            </a:extLst>
          </p:cNvPr>
          <p:cNvSpPr>
            <a:spLocks noGrp="1" noChangeArrowheads="1"/>
          </p:cNvSpPr>
          <p:nvPr>
            <p:ph type="body" idx="1"/>
          </p:nvPr>
        </p:nvSpPr>
        <p:spPr/>
        <p:txBody>
          <a:bodyPr/>
          <a:lstStyle/>
          <a:p>
            <a:r>
              <a:rPr lang="en-US" altLang="pl-PL"/>
              <a:t>To establish mixing and compaction temperatures it is necessary to develop a temperature viscosity chart.  This can be done by determining the viscosity at two different temperatures - generally 135 C and 165 C.  These two viscosities are then plotted on the graph above and a straight line is drawn between the two points.</a:t>
            </a:r>
          </a:p>
          <a:p>
            <a:endParaRPr lang="en-US" altLang="pl-PL"/>
          </a:p>
          <a:p>
            <a:r>
              <a:rPr lang="en-US" altLang="pl-PL"/>
              <a:t>The desired viscosity range for mixing is between 0.15 and 0.19 Pa-s and  0.25 and 0.31 Pa-s for compaction.  Appropriate mixing and compaction temperatures are selected as the temperature where these viscosity requirements are met.  This information can be obtained from the suppliers.  In many DOTs this information is developed during the mix design process.</a:t>
            </a:r>
          </a:p>
          <a:p>
            <a:endParaRPr lang="en-US" altLang="pl-PL"/>
          </a:p>
          <a:p>
            <a:r>
              <a:rPr lang="en-US" altLang="pl-PL"/>
              <a:t>If using modified binders - it is recommended that you should contact the supplier to determine the mixing and compaction temperatures.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5DA818D-72E1-569F-14BA-B36F7B8869F8}"/>
              </a:ext>
            </a:extLst>
          </p:cNvPr>
          <p:cNvSpPr>
            <a:spLocks noGrp="1" noChangeArrowheads="1"/>
          </p:cNvSpPr>
          <p:nvPr>
            <p:ph type="sldNum" sz="quarter" idx="5"/>
          </p:nvPr>
        </p:nvSpPr>
        <p:spPr>
          <a:ln/>
        </p:spPr>
        <p:txBody>
          <a:bodyPr/>
          <a:lstStyle/>
          <a:p>
            <a:fld id="{D969AD52-F155-40AF-A1CC-8FD92F31C471}" type="slidenum">
              <a:rPr lang="en-US" altLang="pl-PL"/>
              <a:pPr/>
              <a:t>51</a:t>
            </a:fld>
            <a:endParaRPr lang="en-US" altLang="pl-PL"/>
          </a:p>
        </p:txBody>
      </p:sp>
      <p:sp>
        <p:nvSpPr>
          <p:cNvPr id="369666" name="Rectangle 2">
            <a:extLst>
              <a:ext uri="{FF2B5EF4-FFF2-40B4-BE49-F238E27FC236}">
                <a16:creationId xmlns:a16="http://schemas.microsoft.com/office/drawing/2014/main" id="{A2D27632-B31B-A939-0CEC-ABAE7DC55667}"/>
              </a:ext>
            </a:extLst>
          </p:cNvPr>
          <p:cNvSpPr>
            <a:spLocks noGrp="1" noRot="1" noChangeAspect="1" noChangeArrowheads="1" noTextEdit="1"/>
          </p:cNvSpPr>
          <p:nvPr>
            <p:ph type="sldImg"/>
          </p:nvPr>
        </p:nvSpPr>
        <p:spPr>
          <a:ln/>
        </p:spPr>
      </p:sp>
      <p:sp>
        <p:nvSpPr>
          <p:cNvPr id="369667" name="Rectangle 3">
            <a:extLst>
              <a:ext uri="{FF2B5EF4-FFF2-40B4-BE49-F238E27FC236}">
                <a16:creationId xmlns:a16="http://schemas.microsoft.com/office/drawing/2014/main" id="{3FF241A6-5800-BB79-1748-321A1A373862}"/>
              </a:ext>
            </a:extLst>
          </p:cNvPr>
          <p:cNvSpPr>
            <a:spLocks noGrp="1" noChangeArrowheads="1"/>
          </p:cNvSpPr>
          <p:nvPr>
            <p:ph type="body" idx="1"/>
          </p:nvPr>
        </p:nvSpPr>
        <p:spPr/>
        <p:txBody>
          <a:bodyPr/>
          <a:lstStyle/>
          <a:p>
            <a:r>
              <a:rPr lang="en-US" altLang="pl-PL"/>
              <a:t>The criteria on this slide is that recommended by The Asphalt Institute.  Most DOTs have their own requirements and they may  vary some from that noted here.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045EC68-446C-1749-0271-B9A1ADA9B932}"/>
              </a:ext>
            </a:extLst>
          </p:cNvPr>
          <p:cNvSpPr>
            <a:spLocks noGrp="1" noChangeArrowheads="1"/>
          </p:cNvSpPr>
          <p:nvPr>
            <p:ph type="sldNum" sz="quarter" idx="5"/>
          </p:nvPr>
        </p:nvSpPr>
        <p:spPr>
          <a:ln/>
        </p:spPr>
        <p:txBody>
          <a:bodyPr/>
          <a:lstStyle/>
          <a:p>
            <a:fld id="{13549A5A-A580-4426-B29E-A5DE74C16654}" type="slidenum">
              <a:rPr lang="en-US" altLang="pl-PL"/>
              <a:pPr/>
              <a:t>52</a:t>
            </a:fld>
            <a:endParaRPr lang="en-US" altLang="pl-PL"/>
          </a:p>
        </p:txBody>
      </p:sp>
      <p:sp>
        <p:nvSpPr>
          <p:cNvPr id="370690" name="Rectangle 2">
            <a:extLst>
              <a:ext uri="{FF2B5EF4-FFF2-40B4-BE49-F238E27FC236}">
                <a16:creationId xmlns:a16="http://schemas.microsoft.com/office/drawing/2014/main" id="{CDEA47AC-0661-A284-A2AB-9CAC5CB62903}"/>
              </a:ext>
            </a:extLst>
          </p:cNvPr>
          <p:cNvSpPr>
            <a:spLocks noGrp="1" noRot="1" noChangeAspect="1" noChangeArrowheads="1" noTextEdit="1"/>
          </p:cNvSpPr>
          <p:nvPr>
            <p:ph type="sldImg"/>
          </p:nvPr>
        </p:nvSpPr>
        <p:spPr>
          <a:ln/>
        </p:spPr>
      </p:sp>
      <p:sp>
        <p:nvSpPr>
          <p:cNvPr id="370691" name="Rectangle 3">
            <a:extLst>
              <a:ext uri="{FF2B5EF4-FFF2-40B4-BE49-F238E27FC236}">
                <a16:creationId xmlns:a16="http://schemas.microsoft.com/office/drawing/2014/main" id="{2D8B5F35-329F-C0B6-2F59-96308F2B2741}"/>
              </a:ext>
            </a:extLst>
          </p:cNvPr>
          <p:cNvSpPr>
            <a:spLocks noGrp="1" noChangeArrowheads="1"/>
          </p:cNvSpPr>
          <p:nvPr>
            <p:ph type="body" idx="1"/>
          </p:nvPr>
        </p:nvSpPr>
        <p:spPr/>
        <p:txBody>
          <a:bodyPr/>
          <a:lstStyle/>
          <a:p>
            <a:r>
              <a:rPr lang="en-US" altLang="pl-PL"/>
              <a:t>As the aggregate size increases the VMA requirement will drop.</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C1FD890-2689-D961-E3F8-8CBFBBEF2AFF}"/>
              </a:ext>
            </a:extLst>
          </p:cNvPr>
          <p:cNvSpPr>
            <a:spLocks noGrp="1" noChangeArrowheads="1"/>
          </p:cNvSpPr>
          <p:nvPr>
            <p:ph type="sldNum" sz="quarter" idx="5"/>
          </p:nvPr>
        </p:nvSpPr>
        <p:spPr>
          <a:ln/>
        </p:spPr>
        <p:txBody>
          <a:bodyPr/>
          <a:lstStyle/>
          <a:p>
            <a:fld id="{45239C95-5A33-4A01-97C9-EAC823FBC371}" type="slidenum">
              <a:rPr lang="en-US" altLang="pl-PL"/>
              <a:pPr/>
              <a:t>53</a:t>
            </a:fld>
            <a:endParaRPr lang="en-US" altLang="pl-PL"/>
          </a:p>
        </p:txBody>
      </p:sp>
      <p:sp>
        <p:nvSpPr>
          <p:cNvPr id="114690" name="Rectangle 2">
            <a:extLst>
              <a:ext uri="{FF2B5EF4-FFF2-40B4-BE49-F238E27FC236}">
                <a16:creationId xmlns:a16="http://schemas.microsoft.com/office/drawing/2014/main" id="{DF3F7421-3554-5E16-6168-B97D2A5DB8D7}"/>
              </a:ext>
            </a:extLst>
          </p:cNvPr>
          <p:cNvSpPr>
            <a:spLocks noGrp="1" noRot="1" noChangeAspect="1" noChangeArrowheads="1" noTextEdit="1"/>
          </p:cNvSpPr>
          <p:nvPr>
            <p:ph type="sldImg"/>
          </p:nvPr>
        </p:nvSpPr>
        <p:spPr>
          <a:ln/>
        </p:spPr>
      </p:sp>
      <p:sp>
        <p:nvSpPr>
          <p:cNvPr id="114691" name="Rectangle 3">
            <a:extLst>
              <a:ext uri="{FF2B5EF4-FFF2-40B4-BE49-F238E27FC236}">
                <a16:creationId xmlns:a16="http://schemas.microsoft.com/office/drawing/2014/main" id="{B744912F-14A0-69B0-E38A-BB61C94E3F0E}"/>
              </a:ext>
            </a:extLst>
          </p:cNvPr>
          <p:cNvSpPr>
            <a:spLocks noGrp="1" noChangeArrowheads="1"/>
          </p:cNvSpPr>
          <p:nvPr>
            <p:ph type="body" idx="1"/>
          </p:nvPr>
        </p:nvSpPr>
        <p:spPr/>
        <p:txBody>
          <a:bodyPr/>
          <a:lstStyle/>
          <a:p>
            <a:r>
              <a:rPr lang="en-US" altLang="pl-PL"/>
              <a:t>This slide shows the mixture tests required  to complete a Marshall mix  design.  </a:t>
            </a:r>
          </a:p>
          <a:p>
            <a:pPr>
              <a:buFontTx/>
              <a:buChar char="•"/>
            </a:pPr>
            <a:r>
              <a:rPr lang="en-US" altLang="pl-PL"/>
              <a:t>     In the stability calculations there is an assumption that the height is 2 1/2 inches.   If the height is different there is a correction procedure for the Marshall Stability that must be followed.</a:t>
            </a:r>
          </a:p>
          <a:p>
            <a:pPr>
              <a:buFontTx/>
              <a:buChar char="•"/>
            </a:pPr>
            <a:r>
              <a:rPr lang="en-US" altLang="pl-PL"/>
              <a:t>    The bulk specific gravity  along with the maximum specific gravity is used in the volumetric calculations.</a:t>
            </a:r>
          </a:p>
          <a:p>
            <a:pPr>
              <a:buFontTx/>
              <a:buChar char="•"/>
            </a:pPr>
            <a:r>
              <a:rPr lang="en-US" altLang="pl-PL"/>
              <a:t>     The Marshall procedure calls for a strength test - the Marshall stability and flow test.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CB9B2FE-7D38-1328-0A5F-E10AAF08A53A}"/>
              </a:ext>
            </a:extLst>
          </p:cNvPr>
          <p:cNvSpPr>
            <a:spLocks noGrp="1" noChangeArrowheads="1"/>
          </p:cNvSpPr>
          <p:nvPr>
            <p:ph type="sldNum" sz="quarter" idx="5"/>
          </p:nvPr>
        </p:nvSpPr>
        <p:spPr>
          <a:ln/>
        </p:spPr>
        <p:txBody>
          <a:bodyPr/>
          <a:lstStyle/>
          <a:p>
            <a:fld id="{6119264A-9A56-464F-9B55-3447026C9D2F}" type="slidenum">
              <a:rPr lang="en-US" altLang="pl-PL"/>
              <a:pPr/>
              <a:t>54</a:t>
            </a:fld>
            <a:endParaRPr lang="en-US" altLang="pl-PL"/>
          </a:p>
        </p:txBody>
      </p:sp>
      <p:sp>
        <p:nvSpPr>
          <p:cNvPr id="372738" name="Rectangle 2">
            <a:extLst>
              <a:ext uri="{FF2B5EF4-FFF2-40B4-BE49-F238E27FC236}">
                <a16:creationId xmlns:a16="http://schemas.microsoft.com/office/drawing/2014/main" id="{1BE0D13A-6CE7-9E28-2034-2B991B3D7749}"/>
              </a:ext>
            </a:extLst>
          </p:cNvPr>
          <p:cNvSpPr>
            <a:spLocks noGrp="1" noRot="1" noChangeAspect="1" noChangeArrowheads="1" noTextEdit="1"/>
          </p:cNvSpPr>
          <p:nvPr>
            <p:ph type="sldImg"/>
          </p:nvPr>
        </p:nvSpPr>
        <p:spPr>
          <a:ln/>
        </p:spPr>
      </p:sp>
      <p:sp>
        <p:nvSpPr>
          <p:cNvPr id="372739" name="Rectangle 3">
            <a:extLst>
              <a:ext uri="{FF2B5EF4-FFF2-40B4-BE49-F238E27FC236}">
                <a16:creationId xmlns:a16="http://schemas.microsoft.com/office/drawing/2014/main" id="{4401E75D-5898-22FD-AFCA-40EE3D540F7D}"/>
              </a:ext>
            </a:extLst>
          </p:cNvPr>
          <p:cNvSpPr>
            <a:spLocks noGrp="1" noChangeArrowheads="1"/>
          </p:cNvSpPr>
          <p:nvPr>
            <p:ph type="body" idx="1"/>
          </p:nvPr>
        </p:nvSpPr>
        <p:spPr/>
        <p:txBody>
          <a:bodyPr/>
          <a:lstStyle/>
          <a:p>
            <a:r>
              <a:rPr lang="en-US" altLang="pl-PL"/>
              <a:t>There are a number of plots used to analyze Marshall data:</a:t>
            </a:r>
          </a:p>
          <a:p>
            <a:r>
              <a:rPr lang="en-US" altLang="pl-PL"/>
              <a:t>      Air voids vs asphalt content:  goes down as AC content increases</a:t>
            </a:r>
          </a:p>
          <a:p>
            <a:r>
              <a:rPr lang="en-US" altLang="pl-PL"/>
              <a:t>      Stability vs asphalt content:  goes up to a peak and then drops off</a:t>
            </a:r>
          </a:p>
          <a:p>
            <a:r>
              <a:rPr lang="en-US" altLang="pl-PL"/>
              <a:t>      Unit Wt  vs asphalt content:  This is similar to a moisture density relationship for soils.  The unit wt increases until the asphalt cement acts like an extender rather than a lubricant.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F3478A5-3FE9-C01A-39D5-1478D2527AE4}"/>
              </a:ext>
            </a:extLst>
          </p:cNvPr>
          <p:cNvSpPr>
            <a:spLocks noGrp="1" noChangeArrowheads="1"/>
          </p:cNvSpPr>
          <p:nvPr>
            <p:ph type="sldNum" sz="quarter" idx="5"/>
          </p:nvPr>
        </p:nvSpPr>
        <p:spPr>
          <a:ln/>
        </p:spPr>
        <p:txBody>
          <a:bodyPr/>
          <a:lstStyle/>
          <a:p>
            <a:fld id="{4CBF1B2E-241B-44DD-8969-4AE19589312D}" type="slidenum">
              <a:rPr lang="en-US" altLang="pl-PL"/>
              <a:pPr/>
              <a:t>55</a:t>
            </a:fld>
            <a:endParaRPr lang="en-US" altLang="pl-PL"/>
          </a:p>
        </p:txBody>
      </p:sp>
      <p:sp>
        <p:nvSpPr>
          <p:cNvPr id="373762" name="Rectangle 2">
            <a:extLst>
              <a:ext uri="{FF2B5EF4-FFF2-40B4-BE49-F238E27FC236}">
                <a16:creationId xmlns:a16="http://schemas.microsoft.com/office/drawing/2014/main" id="{6F9BDF58-C2BE-B0F1-76B5-94307474601C}"/>
              </a:ext>
            </a:extLst>
          </p:cNvPr>
          <p:cNvSpPr>
            <a:spLocks noGrp="1" noRot="1" noChangeAspect="1" noChangeArrowheads="1" noTextEdit="1"/>
          </p:cNvSpPr>
          <p:nvPr>
            <p:ph type="sldImg"/>
          </p:nvPr>
        </p:nvSpPr>
        <p:spPr>
          <a:ln/>
        </p:spPr>
      </p:sp>
      <p:sp>
        <p:nvSpPr>
          <p:cNvPr id="373763" name="Rectangle 3">
            <a:extLst>
              <a:ext uri="{FF2B5EF4-FFF2-40B4-BE49-F238E27FC236}">
                <a16:creationId xmlns:a16="http://schemas.microsoft.com/office/drawing/2014/main" id="{E9F7952F-C352-3D45-735D-049EFA18BC7B}"/>
              </a:ext>
            </a:extLst>
          </p:cNvPr>
          <p:cNvSpPr>
            <a:spLocks noGrp="1" noChangeArrowheads="1"/>
          </p:cNvSpPr>
          <p:nvPr>
            <p:ph type="body" idx="1"/>
          </p:nvPr>
        </p:nvSpPr>
        <p:spPr/>
        <p:txBody>
          <a:bodyPr/>
          <a:lstStyle/>
          <a:p>
            <a:r>
              <a:rPr lang="en-US" altLang="pl-PL"/>
              <a:t>The other two curves are:</a:t>
            </a:r>
          </a:p>
          <a:p>
            <a:r>
              <a:rPr lang="en-US" altLang="pl-PL"/>
              <a:t>       Flow versus ac content:  This will initially drop and then increase.</a:t>
            </a:r>
          </a:p>
          <a:p>
            <a:r>
              <a:rPr lang="en-US" altLang="pl-PL"/>
              <a:t>       VMA versus ac content:  This will initially drop and then rise.  It is desirable to design mixes on the down side of this curve.  They are easier to control.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BE06DC8-C68C-2FC8-679E-57F179A4C611}"/>
              </a:ext>
            </a:extLst>
          </p:cNvPr>
          <p:cNvSpPr>
            <a:spLocks noGrp="1" noChangeArrowheads="1"/>
          </p:cNvSpPr>
          <p:nvPr>
            <p:ph type="sldNum" sz="quarter" idx="5"/>
          </p:nvPr>
        </p:nvSpPr>
        <p:spPr>
          <a:ln/>
        </p:spPr>
        <p:txBody>
          <a:bodyPr/>
          <a:lstStyle/>
          <a:p>
            <a:fld id="{B64CBCE9-D4CC-4614-9971-ADA1815C0AC8}" type="slidenum">
              <a:rPr lang="en-US" altLang="pl-PL"/>
              <a:pPr/>
              <a:t>7</a:t>
            </a:fld>
            <a:endParaRPr lang="en-US" altLang="pl-PL"/>
          </a:p>
        </p:txBody>
      </p:sp>
      <p:sp>
        <p:nvSpPr>
          <p:cNvPr id="389122" name="Rectangle 2">
            <a:extLst>
              <a:ext uri="{FF2B5EF4-FFF2-40B4-BE49-F238E27FC236}">
                <a16:creationId xmlns:a16="http://schemas.microsoft.com/office/drawing/2014/main" id="{EDFDB0F0-87A7-9F55-C3C8-55C1F8B340E1}"/>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89123" name="Rectangle 3">
            <a:extLst>
              <a:ext uri="{FF2B5EF4-FFF2-40B4-BE49-F238E27FC236}">
                <a16:creationId xmlns:a16="http://schemas.microsoft.com/office/drawing/2014/main" id="{75EA4CCB-0E82-EDE1-F126-C8EA44166E65}"/>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C618656-70E8-4830-4826-29D0F0C16A9A}"/>
              </a:ext>
            </a:extLst>
          </p:cNvPr>
          <p:cNvSpPr>
            <a:spLocks noGrp="1" noChangeArrowheads="1"/>
          </p:cNvSpPr>
          <p:nvPr>
            <p:ph type="sldNum" sz="quarter" idx="5"/>
          </p:nvPr>
        </p:nvSpPr>
        <p:spPr>
          <a:ln/>
        </p:spPr>
        <p:txBody>
          <a:bodyPr/>
          <a:lstStyle/>
          <a:p>
            <a:fld id="{372AFA80-3834-45E6-807B-83AEA09535C4}" type="slidenum">
              <a:rPr lang="en-US" altLang="pl-PL"/>
              <a:pPr/>
              <a:t>56</a:t>
            </a:fld>
            <a:endParaRPr lang="en-US" altLang="pl-PL"/>
          </a:p>
        </p:txBody>
      </p:sp>
      <p:sp>
        <p:nvSpPr>
          <p:cNvPr id="374786" name="Rectangle 2">
            <a:extLst>
              <a:ext uri="{FF2B5EF4-FFF2-40B4-BE49-F238E27FC236}">
                <a16:creationId xmlns:a16="http://schemas.microsoft.com/office/drawing/2014/main" id="{47E8E3A2-30BB-83CC-E2A3-108D7440E90F}"/>
              </a:ext>
            </a:extLst>
          </p:cNvPr>
          <p:cNvSpPr>
            <a:spLocks noGrp="1" noRot="1" noChangeAspect="1" noChangeArrowheads="1" noTextEdit="1"/>
          </p:cNvSpPr>
          <p:nvPr>
            <p:ph type="sldImg"/>
          </p:nvPr>
        </p:nvSpPr>
        <p:spPr>
          <a:ln/>
        </p:spPr>
      </p:sp>
      <p:sp>
        <p:nvSpPr>
          <p:cNvPr id="374787" name="Rectangle 3">
            <a:extLst>
              <a:ext uri="{FF2B5EF4-FFF2-40B4-BE49-F238E27FC236}">
                <a16:creationId xmlns:a16="http://schemas.microsoft.com/office/drawing/2014/main" id="{3FB02736-C946-58C8-8992-A75A9DA3840D}"/>
              </a:ext>
            </a:extLst>
          </p:cNvPr>
          <p:cNvSpPr>
            <a:spLocks noGrp="1" noChangeArrowheads="1"/>
          </p:cNvSpPr>
          <p:nvPr>
            <p:ph type="body" idx="1"/>
          </p:nvPr>
        </p:nvSpPr>
        <p:spPr/>
        <p:txBody>
          <a:bodyPr/>
          <a:lstStyle/>
          <a:p>
            <a:r>
              <a:rPr lang="en-US" altLang="pl-PL"/>
              <a:t>The design asphalt content is defined as the asphalt content that will produce 4% air voids.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B1354BE-3312-E2B0-2C28-0CF845F676A9}"/>
              </a:ext>
            </a:extLst>
          </p:cNvPr>
          <p:cNvSpPr>
            <a:spLocks noGrp="1" noChangeArrowheads="1"/>
          </p:cNvSpPr>
          <p:nvPr>
            <p:ph type="sldNum" sz="quarter" idx="5"/>
          </p:nvPr>
        </p:nvSpPr>
        <p:spPr>
          <a:ln/>
        </p:spPr>
        <p:txBody>
          <a:bodyPr/>
          <a:lstStyle/>
          <a:p>
            <a:fld id="{21EB4CD5-A57F-417B-B76B-7B582BE8173C}" type="slidenum">
              <a:rPr lang="en-US" altLang="pl-PL"/>
              <a:pPr/>
              <a:t>57</a:t>
            </a:fld>
            <a:endParaRPr lang="en-US" altLang="pl-PL"/>
          </a:p>
        </p:txBody>
      </p:sp>
      <p:sp>
        <p:nvSpPr>
          <p:cNvPr id="375810" name="Rectangle 2">
            <a:extLst>
              <a:ext uri="{FF2B5EF4-FFF2-40B4-BE49-F238E27FC236}">
                <a16:creationId xmlns:a16="http://schemas.microsoft.com/office/drawing/2014/main" id="{95913A41-E1EC-D747-BF10-2C844B9D0794}"/>
              </a:ext>
            </a:extLst>
          </p:cNvPr>
          <p:cNvSpPr>
            <a:spLocks noGrp="1" noRot="1" noChangeAspect="1" noChangeArrowheads="1" noTextEdit="1"/>
          </p:cNvSpPr>
          <p:nvPr>
            <p:ph type="sldImg"/>
          </p:nvPr>
        </p:nvSpPr>
        <p:spPr>
          <a:ln/>
        </p:spPr>
      </p:sp>
      <p:sp>
        <p:nvSpPr>
          <p:cNvPr id="375811" name="Rectangle 3">
            <a:extLst>
              <a:ext uri="{FF2B5EF4-FFF2-40B4-BE49-F238E27FC236}">
                <a16:creationId xmlns:a16="http://schemas.microsoft.com/office/drawing/2014/main" id="{0C8E8C92-749F-959D-5A4A-C21B637726F1}"/>
              </a:ext>
            </a:extLst>
          </p:cNvPr>
          <p:cNvSpPr>
            <a:spLocks noGrp="1" noChangeArrowheads="1"/>
          </p:cNvSpPr>
          <p:nvPr>
            <p:ph type="body" idx="1"/>
          </p:nvPr>
        </p:nvSpPr>
        <p:spPr/>
        <p:txBody>
          <a:bodyPr/>
          <a:lstStyle/>
          <a:p>
            <a:r>
              <a:rPr lang="en-US" altLang="pl-PL"/>
              <a:t>After the design asphalt content is picked, the other properties are checked.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E49E421-A1AE-EF0B-5DD1-71F75F10C168}"/>
              </a:ext>
            </a:extLst>
          </p:cNvPr>
          <p:cNvSpPr>
            <a:spLocks noGrp="1" noChangeArrowheads="1"/>
          </p:cNvSpPr>
          <p:nvPr>
            <p:ph type="sldNum" sz="quarter" idx="5"/>
          </p:nvPr>
        </p:nvSpPr>
        <p:spPr>
          <a:ln/>
        </p:spPr>
        <p:txBody>
          <a:bodyPr/>
          <a:lstStyle/>
          <a:p>
            <a:fld id="{C363D433-AFC3-4D80-9FFD-CF3FA4A6AC68}" type="slidenum">
              <a:rPr lang="en-US" altLang="pl-PL"/>
              <a:pPr/>
              <a:t>58</a:t>
            </a:fld>
            <a:endParaRPr lang="en-US" altLang="pl-PL"/>
          </a:p>
        </p:txBody>
      </p:sp>
      <p:sp>
        <p:nvSpPr>
          <p:cNvPr id="376834" name="Rectangle 2">
            <a:extLst>
              <a:ext uri="{FF2B5EF4-FFF2-40B4-BE49-F238E27FC236}">
                <a16:creationId xmlns:a16="http://schemas.microsoft.com/office/drawing/2014/main" id="{F0510FF2-985F-B87B-EC9E-17CA2441AB84}"/>
              </a:ext>
            </a:extLst>
          </p:cNvPr>
          <p:cNvSpPr>
            <a:spLocks noGrp="1" noRot="1" noChangeAspect="1" noChangeArrowheads="1" noTextEdit="1"/>
          </p:cNvSpPr>
          <p:nvPr>
            <p:ph type="sldImg"/>
          </p:nvPr>
        </p:nvSpPr>
        <p:spPr>
          <a:ln/>
        </p:spPr>
      </p:sp>
      <p:sp>
        <p:nvSpPr>
          <p:cNvPr id="376835" name="Rectangle 3">
            <a:extLst>
              <a:ext uri="{FF2B5EF4-FFF2-40B4-BE49-F238E27FC236}">
                <a16:creationId xmlns:a16="http://schemas.microsoft.com/office/drawing/2014/main" id="{49BA8BAE-0F2D-F53C-F137-7358BDA51223}"/>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C7316AA-D560-DC77-1978-7B157AA0C089}"/>
              </a:ext>
            </a:extLst>
          </p:cNvPr>
          <p:cNvSpPr>
            <a:spLocks noGrp="1" noChangeArrowheads="1"/>
          </p:cNvSpPr>
          <p:nvPr>
            <p:ph type="sldNum" sz="quarter" idx="5"/>
          </p:nvPr>
        </p:nvSpPr>
        <p:spPr>
          <a:ln/>
        </p:spPr>
        <p:txBody>
          <a:bodyPr/>
          <a:lstStyle/>
          <a:p>
            <a:fld id="{40B56803-F9E9-4730-A961-72ACB640F414}" type="slidenum">
              <a:rPr lang="en-US" altLang="pl-PL"/>
              <a:pPr/>
              <a:t>59</a:t>
            </a:fld>
            <a:endParaRPr lang="en-US" altLang="pl-PL"/>
          </a:p>
        </p:txBody>
      </p:sp>
      <p:sp>
        <p:nvSpPr>
          <p:cNvPr id="118786" name="Rectangle 2">
            <a:extLst>
              <a:ext uri="{FF2B5EF4-FFF2-40B4-BE49-F238E27FC236}">
                <a16:creationId xmlns:a16="http://schemas.microsoft.com/office/drawing/2014/main" id="{D14C2C27-8D64-1A81-FFE9-39D3D3FB5925}"/>
              </a:ext>
            </a:extLst>
          </p:cNvPr>
          <p:cNvSpPr>
            <a:spLocks noGrp="1" noRot="1" noChangeAspect="1" noChangeArrowheads="1" noTextEdit="1"/>
          </p:cNvSpPr>
          <p:nvPr>
            <p:ph type="sldImg"/>
          </p:nvPr>
        </p:nvSpPr>
        <p:spPr>
          <a:ln/>
        </p:spPr>
      </p:sp>
      <p:sp>
        <p:nvSpPr>
          <p:cNvPr id="118787" name="Rectangle 3">
            <a:extLst>
              <a:ext uri="{FF2B5EF4-FFF2-40B4-BE49-F238E27FC236}">
                <a16:creationId xmlns:a16="http://schemas.microsoft.com/office/drawing/2014/main" id="{5B24F281-00F9-6581-1F1F-CD5548729649}"/>
              </a:ext>
            </a:extLst>
          </p:cNvPr>
          <p:cNvSpPr>
            <a:spLocks noGrp="1" noChangeArrowheads="1"/>
          </p:cNvSpPr>
          <p:nvPr>
            <p:ph type="body" idx="1"/>
          </p:nvPr>
        </p:nvSpPr>
        <p:spPr/>
        <p:txBody>
          <a:bodyPr/>
          <a:lstStyle/>
          <a:p>
            <a:r>
              <a:rPr lang="en-US" altLang="pl-PL"/>
              <a:t>One of the strengths of the Marshall method is its attention to density/voids analysis.   This ensures that the important volumetric properties of the mix are at their optimum levels to achieve a durable HMA pavement.   Another advantage is that it required equipment that was relatively inexpensive and very portable.  This lead to its use for quality control operations.   Unfortunately the impact method of compaction does not simulate densification that occurs under traffic in a real pavement.   The strength parameter does not adequately measure the shear strength of the HMA.</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AE5C696-2892-216A-2599-345AB082CF6B}"/>
              </a:ext>
            </a:extLst>
          </p:cNvPr>
          <p:cNvSpPr>
            <a:spLocks noGrp="1" noChangeArrowheads="1"/>
          </p:cNvSpPr>
          <p:nvPr>
            <p:ph type="sldNum" sz="quarter" idx="5"/>
          </p:nvPr>
        </p:nvSpPr>
        <p:spPr>
          <a:ln/>
        </p:spPr>
        <p:txBody>
          <a:bodyPr/>
          <a:lstStyle/>
          <a:p>
            <a:fld id="{E7C48316-0789-4C02-AA34-05441CA869E4}" type="slidenum">
              <a:rPr lang="en-US" altLang="pl-PL"/>
              <a:pPr/>
              <a:t>60</a:t>
            </a:fld>
            <a:endParaRPr lang="en-US" altLang="pl-PL"/>
          </a:p>
        </p:txBody>
      </p:sp>
      <p:sp>
        <p:nvSpPr>
          <p:cNvPr id="377858" name="Rectangle 2050">
            <a:extLst>
              <a:ext uri="{FF2B5EF4-FFF2-40B4-BE49-F238E27FC236}">
                <a16:creationId xmlns:a16="http://schemas.microsoft.com/office/drawing/2014/main" id="{3793DF32-F304-4BFE-460D-D05E9386469E}"/>
              </a:ext>
            </a:extLst>
          </p:cNvPr>
          <p:cNvSpPr>
            <a:spLocks noGrp="1" noRot="1" noChangeAspect="1" noChangeArrowheads="1" noTextEdit="1"/>
          </p:cNvSpPr>
          <p:nvPr>
            <p:ph type="sldImg"/>
          </p:nvPr>
        </p:nvSpPr>
        <p:spPr>
          <a:ln/>
        </p:spPr>
      </p:sp>
      <p:sp>
        <p:nvSpPr>
          <p:cNvPr id="377859" name="Rectangle 2051">
            <a:extLst>
              <a:ext uri="{FF2B5EF4-FFF2-40B4-BE49-F238E27FC236}">
                <a16:creationId xmlns:a16="http://schemas.microsoft.com/office/drawing/2014/main" id="{A5B6F63C-0F58-D12F-3700-F79CD1125BE9}"/>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0FC41593-BE6D-E618-8042-1E6F90C15A79}"/>
              </a:ext>
            </a:extLst>
          </p:cNvPr>
          <p:cNvSpPr>
            <a:spLocks noGrp="1" noChangeArrowheads="1"/>
          </p:cNvSpPr>
          <p:nvPr>
            <p:ph type="sldNum" sz="quarter" idx="5"/>
          </p:nvPr>
        </p:nvSpPr>
        <p:spPr>
          <a:ln/>
        </p:spPr>
        <p:txBody>
          <a:bodyPr/>
          <a:lstStyle/>
          <a:p>
            <a:fld id="{ED8C37C5-245E-48DC-B395-3CB5DFFD97FD}" type="slidenum">
              <a:rPr lang="en-US" altLang="pl-PL"/>
              <a:pPr/>
              <a:t>61</a:t>
            </a:fld>
            <a:endParaRPr lang="en-US" altLang="pl-PL"/>
          </a:p>
        </p:txBody>
      </p:sp>
      <p:sp>
        <p:nvSpPr>
          <p:cNvPr id="119810" name="Rectangle 2">
            <a:extLst>
              <a:ext uri="{FF2B5EF4-FFF2-40B4-BE49-F238E27FC236}">
                <a16:creationId xmlns:a16="http://schemas.microsoft.com/office/drawing/2014/main" id="{25BF9AF5-0789-0062-0D46-3775A2178651}"/>
              </a:ext>
            </a:extLst>
          </p:cNvPr>
          <p:cNvSpPr>
            <a:spLocks noGrp="1" noRot="1" noChangeAspect="1" noChangeArrowheads="1" noTextEdit="1"/>
          </p:cNvSpPr>
          <p:nvPr>
            <p:ph type="sldImg"/>
          </p:nvPr>
        </p:nvSpPr>
        <p:spPr>
          <a:ln/>
        </p:spPr>
      </p:sp>
      <p:sp>
        <p:nvSpPr>
          <p:cNvPr id="119811" name="Rectangle 3">
            <a:extLst>
              <a:ext uri="{FF2B5EF4-FFF2-40B4-BE49-F238E27FC236}">
                <a16:creationId xmlns:a16="http://schemas.microsoft.com/office/drawing/2014/main" id="{289B1B37-F8E1-4438-E45A-8D0B8A0AF4C4}"/>
              </a:ext>
            </a:extLst>
          </p:cNvPr>
          <p:cNvSpPr>
            <a:spLocks noGrp="1" noChangeArrowheads="1"/>
          </p:cNvSpPr>
          <p:nvPr>
            <p:ph type="body" idx="1"/>
          </p:nvPr>
        </p:nvSpPr>
        <p:spPr/>
        <p:txBody>
          <a:bodyPr/>
          <a:lstStyle/>
          <a:p>
            <a:r>
              <a:rPr lang="en-US" altLang="pl-PL"/>
              <a:t>As a resident engineer in California Francis Hveem began to work with “oil mixes” in the late 1920s.  Hveem noticed in his work that there was a relationship between the gradation of the aggregate and the amount of oil needed to develop a consistent mix.  He found a way of determining the surface area of the gradations and using that with a “kerosene equivalent test” to determine absorption of the asphalt he developed a design procedure.  But, he noticed that the procedure did not insure rutting resistance. He decided that another test was needed to evaluate the ability of the mix to resist shear forces applied by wheel loads.  This led to the development of the Hveem stabilometer. </a:t>
            </a:r>
          </a:p>
          <a:p>
            <a:endParaRPr lang="en-US" altLang="pl-PL"/>
          </a:p>
          <a:p>
            <a:r>
              <a:rPr lang="en-US" altLang="pl-PL"/>
              <a:t>The system has been used primarily in the Western states and is still used in California.</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9B65E67-9982-38CF-84D2-FAF5AD42C1D4}"/>
              </a:ext>
            </a:extLst>
          </p:cNvPr>
          <p:cNvSpPr>
            <a:spLocks noGrp="1" noChangeArrowheads="1"/>
          </p:cNvSpPr>
          <p:nvPr>
            <p:ph type="sldNum" sz="quarter" idx="5"/>
          </p:nvPr>
        </p:nvSpPr>
        <p:spPr>
          <a:ln/>
        </p:spPr>
        <p:txBody>
          <a:bodyPr/>
          <a:lstStyle/>
          <a:p>
            <a:fld id="{C409D0E5-D89F-4BCD-A9A5-97436510F578}" type="slidenum">
              <a:rPr lang="en-US" altLang="pl-PL"/>
              <a:pPr/>
              <a:t>62</a:t>
            </a:fld>
            <a:endParaRPr lang="en-US" altLang="pl-PL"/>
          </a:p>
        </p:txBody>
      </p:sp>
      <p:sp>
        <p:nvSpPr>
          <p:cNvPr id="120834" name="Rectangle 2">
            <a:extLst>
              <a:ext uri="{FF2B5EF4-FFF2-40B4-BE49-F238E27FC236}">
                <a16:creationId xmlns:a16="http://schemas.microsoft.com/office/drawing/2014/main" id="{B3A0D3F7-A510-BAC4-AEA9-B5A29A477075}"/>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735A5FB3-C514-8174-64E8-12436926EAD4}"/>
              </a:ext>
            </a:extLst>
          </p:cNvPr>
          <p:cNvSpPr>
            <a:spLocks noGrp="1" noChangeArrowheads="1"/>
          </p:cNvSpPr>
          <p:nvPr>
            <p:ph type="body" idx="1"/>
          </p:nvPr>
        </p:nvSpPr>
        <p:spPr/>
        <p:txBody>
          <a:bodyPr/>
          <a:lstStyle/>
          <a:p>
            <a:r>
              <a:rPr lang="en-US" altLang="pl-PL"/>
              <a:t>A thorough evaluation of the aggregates and binders is conducted.   The procedure calls for determining an approximate asphalt content by the Centrifuge Kerosene Equivalent test and then subjecting specimens at that asphalt content, and a higher and lower asphalt contents to a stability test.</a:t>
            </a:r>
          </a:p>
          <a:p>
            <a:endParaRPr lang="en-US" altLang="pl-PL"/>
          </a:p>
          <a:p>
            <a:endParaRPr lang="en-US" altLang="pl-PL"/>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FBE15FC-CE1D-97C1-642F-9C6FE968FADE}"/>
              </a:ext>
            </a:extLst>
          </p:cNvPr>
          <p:cNvSpPr>
            <a:spLocks noGrp="1" noChangeArrowheads="1"/>
          </p:cNvSpPr>
          <p:nvPr>
            <p:ph type="sldNum" sz="quarter" idx="5"/>
          </p:nvPr>
        </p:nvSpPr>
        <p:spPr>
          <a:ln/>
        </p:spPr>
        <p:txBody>
          <a:bodyPr/>
          <a:lstStyle/>
          <a:p>
            <a:fld id="{4BE89444-93F6-4F76-B9B9-C9BEE889F8B9}" type="slidenum">
              <a:rPr lang="en-US" altLang="pl-PL"/>
              <a:pPr/>
              <a:t>63</a:t>
            </a:fld>
            <a:endParaRPr lang="en-US" altLang="pl-PL"/>
          </a:p>
        </p:txBody>
      </p:sp>
      <p:sp>
        <p:nvSpPr>
          <p:cNvPr id="121858" name="Rectangle 2">
            <a:extLst>
              <a:ext uri="{FF2B5EF4-FFF2-40B4-BE49-F238E27FC236}">
                <a16:creationId xmlns:a16="http://schemas.microsoft.com/office/drawing/2014/main" id="{4154DF13-D830-5090-8F4C-92F757964F4A}"/>
              </a:ext>
            </a:extLst>
          </p:cNvPr>
          <p:cNvSpPr>
            <a:spLocks noGrp="1" noRot="1" noChangeAspect="1" noChangeArrowheads="1" noTextEdit="1"/>
          </p:cNvSpPr>
          <p:nvPr>
            <p:ph type="sldImg"/>
          </p:nvPr>
        </p:nvSpPr>
        <p:spPr>
          <a:ln/>
        </p:spPr>
      </p:sp>
      <p:sp>
        <p:nvSpPr>
          <p:cNvPr id="121859" name="Rectangle 3">
            <a:extLst>
              <a:ext uri="{FF2B5EF4-FFF2-40B4-BE49-F238E27FC236}">
                <a16:creationId xmlns:a16="http://schemas.microsoft.com/office/drawing/2014/main" id="{EF92B172-C219-8091-C269-A83598F9CE3B}"/>
              </a:ext>
            </a:extLst>
          </p:cNvPr>
          <p:cNvSpPr>
            <a:spLocks noGrp="1" noChangeArrowheads="1"/>
          </p:cNvSpPr>
          <p:nvPr>
            <p:ph type="body" idx="1"/>
          </p:nvPr>
        </p:nvSpPr>
        <p:spPr/>
        <p:txBody>
          <a:bodyPr/>
          <a:lstStyle/>
          <a:p>
            <a:r>
              <a:rPr lang="en-US" altLang="pl-PL"/>
              <a:t>Samples are made using the California Kneading Compactor.  The stability is then determined using the Hveem stabilometer.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F94A587-E92D-AD13-A960-1BE6231D8BC2}"/>
              </a:ext>
            </a:extLst>
          </p:cNvPr>
          <p:cNvSpPr>
            <a:spLocks noGrp="1" noChangeArrowheads="1"/>
          </p:cNvSpPr>
          <p:nvPr>
            <p:ph type="sldNum" sz="quarter" idx="5"/>
          </p:nvPr>
        </p:nvSpPr>
        <p:spPr>
          <a:ln/>
        </p:spPr>
        <p:txBody>
          <a:bodyPr/>
          <a:lstStyle/>
          <a:p>
            <a:fld id="{0E530353-2C4D-44B5-9E8C-0A5B69021CEE}" type="slidenum">
              <a:rPr lang="en-US" altLang="pl-PL"/>
              <a:pPr/>
              <a:t>64</a:t>
            </a:fld>
            <a:endParaRPr lang="en-US" altLang="pl-PL"/>
          </a:p>
        </p:txBody>
      </p:sp>
      <p:sp>
        <p:nvSpPr>
          <p:cNvPr id="378882" name="Rectangle 5122">
            <a:extLst>
              <a:ext uri="{FF2B5EF4-FFF2-40B4-BE49-F238E27FC236}">
                <a16:creationId xmlns:a16="http://schemas.microsoft.com/office/drawing/2014/main" id="{F07AF778-DF37-3871-7F4B-D5B46C017097}"/>
              </a:ext>
            </a:extLst>
          </p:cNvPr>
          <p:cNvSpPr>
            <a:spLocks noGrp="1" noRot="1" noChangeAspect="1" noChangeArrowheads="1" noTextEdit="1"/>
          </p:cNvSpPr>
          <p:nvPr>
            <p:ph type="sldImg"/>
          </p:nvPr>
        </p:nvSpPr>
        <p:spPr>
          <a:ln/>
        </p:spPr>
      </p:sp>
      <p:sp>
        <p:nvSpPr>
          <p:cNvPr id="378883" name="Rectangle 5123">
            <a:extLst>
              <a:ext uri="{FF2B5EF4-FFF2-40B4-BE49-F238E27FC236}">
                <a16:creationId xmlns:a16="http://schemas.microsoft.com/office/drawing/2014/main" id="{E1CF95B1-BEB0-34C4-7DEE-1A60F36BA3B7}"/>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4E81086-A479-E8EF-6F08-55CEE0E82E5D}"/>
              </a:ext>
            </a:extLst>
          </p:cNvPr>
          <p:cNvSpPr>
            <a:spLocks noGrp="1" noChangeArrowheads="1"/>
          </p:cNvSpPr>
          <p:nvPr>
            <p:ph type="sldNum" sz="quarter" idx="5"/>
          </p:nvPr>
        </p:nvSpPr>
        <p:spPr>
          <a:ln/>
        </p:spPr>
        <p:txBody>
          <a:bodyPr/>
          <a:lstStyle/>
          <a:p>
            <a:fld id="{88530D63-78EF-4DA5-9438-1EBA73013B2B}" type="slidenum">
              <a:rPr lang="en-US" altLang="pl-PL"/>
              <a:pPr/>
              <a:t>65</a:t>
            </a:fld>
            <a:endParaRPr lang="en-US" altLang="pl-PL"/>
          </a:p>
        </p:txBody>
      </p:sp>
      <p:sp>
        <p:nvSpPr>
          <p:cNvPr id="379906" name="Rectangle 4098">
            <a:extLst>
              <a:ext uri="{FF2B5EF4-FFF2-40B4-BE49-F238E27FC236}">
                <a16:creationId xmlns:a16="http://schemas.microsoft.com/office/drawing/2014/main" id="{57C36BCB-901A-281C-C939-2E21A58C608E}"/>
              </a:ext>
            </a:extLst>
          </p:cNvPr>
          <p:cNvSpPr>
            <a:spLocks noGrp="1" noRot="1" noChangeAspect="1" noChangeArrowheads="1" noTextEdit="1"/>
          </p:cNvSpPr>
          <p:nvPr>
            <p:ph type="sldImg"/>
          </p:nvPr>
        </p:nvSpPr>
        <p:spPr>
          <a:ln/>
        </p:spPr>
      </p:sp>
      <p:sp>
        <p:nvSpPr>
          <p:cNvPr id="379907" name="Rectangle 4099">
            <a:extLst>
              <a:ext uri="{FF2B5EF4-FFF2-40B4-BE49-F238E27FC236}">
                <a16:creationId xmlns:a16="http://schemas.microsoft.com/office/drawing/2014/main" id="{23D84977-7608-F70F-91C0-6A3E3A9AFCBE}"/>
              </a:ext>
            </a:extLst>
          </p:cNvPr>
          <p:cNvSpPr>
            <a:spLocks noGrp="1" noChangeArrowheads="1"/>
          </p:cNvSpPr>
          <p:nvPr>
            <p:ph type="body" idx="1"/>
          </p:nvPr>
        </p:nvSpPr>
        <p:spPr/>
        <p:txBody>
          <a:bodyPr/>
          <a:lstStyle/>
          <a:p>
            <a:r>
              <a:rPr lang="en-US" altLang="pl-PL"/>
              <a:t>The procedure for the Hveem Stabilometer test is:</a:t>
            </a:r>
          </a:p>
          <a:p>
            <a:pPr>
              <a:buFontTx/>
              <a:buChar char="•"/>
            </a:pPr>
            <a:r>
              <a:rPr lang="en-US" altLang="pl-PL"/>
              <a:t>   Heat the specimens to 60 C.</a:t>
            </a:r>
          </a:p>
          <a:p>
            <a:pPr>
              <a:buFontTx/>
              <a:buChar char="•"/>
            </a:pPr>
            <a:r>
              <a:rPr lang="en-US" altLang="pl-PL"/>
              <a:t>   A test load is applied to the specimen at the rate of 1.3 mm per minute and gauge readings are made at 2.22, 4.45 increments up to 26.7 kN.  </a:t>
            </a:r>
          </a:p>
          <a:p>
            <a:pPr>
              <a:buFontTx/>
              <a:buChar char="•"/>
            </a:pPr>
            <a:r>
              <a:rPr lang="en-US" altLang="pl-PL"/>
              <a:t>   Turn the displacement pump handle clockwise rapidly until the pressure is 690 kPa.  Read the Ames dial and record in 0.25 mm units.  </a:t>
            </a:r>
          </a:p>
          <a:p>
            <a:pPr>
              <a:buFontTx/>
              <a:buChar char="•"/>
            </a:pPr>
            <a:r>
              <a:rPr lang="en-US" altLang="pl-PL"/>
              <a:t>   The Stabilometer value is determined from that data.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FA1F9C3-7A36-2B1A-B34F-DE7209ACBC48}"/>
              </a:ext>
            </a:extLst>
          </p:cNvPr>
          <p:cNvSpPr>
            <a:spLocks noGrp="1" noChangeArrowheads="1"/>
          </p:cNvSpPr>
          <p:nvPr>
            <p:ph type="sldNum" sz="quarter" idx="5"/>
          </p:nvPr>
        </p:nvSpPr>
        <p:spPr>
          <a:ln/>
        </p:spPr>
        <p:txBody>
          <a:bodyPr/>
          <a:lstStyle/>
          <a:p>
            <a:fld id="{F0607400-8AB5-4960-ABA2-711D44844D12}" type="slidenum">
              <a:rPr lang="en-US" altLang="pl-PL"/>
              <a:pPr/>
              <a:t>8</a:t>
            </a:fld>
            <a:endParaRPr lang="en-US" altLang="pl-PL"/>
          </a:p>
        </p:txBody>
      </p:sp>
      <p:sp>
        <p:nvSpPr>
          <p:cNvPr id="391170" name="Rectangle 2">
            <a:extLst>
              <a:ext uri="{FF2B5EF4-FFF2-40B4-BE49-F238E27FC236}">
                <a16:creationId xmlns:a16="http://schemas.microsoft.com/office/drawing/2014/main" id="{CDC2B3F7-9822-992F-2B0B-8597D55565E1}"/>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91171" name="Rectangle 3">
            <a:extLst>
              <a:ext uri="{FF2B5EF4-FFF2-40B4-BE49-F238E27FC236}">
                <a16:creationId xmlns:a16="http://schemas.microsoft.com/office/drawing/2014/main" id="{8CDAAC05-AD52-D2A9-9C80-7C2B1984A20F}"/>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B374A54-8FB8-221F-4BB8-9E2DA7617DE7}"/>
              </a:ext>
            </a:extLst>
          </p:cNvPr>
          <p:cNvSpPr>
            <a:spLocks noGrp="1" noChangeArrowheads="1"/>
          </p:cNvSpPr>
          <p:nvPr>
            <p:ph type="sldNum" sz="quarter" idx="5"/>
          </p:nvPr>
        </p:nvSpPr>
        <p:spPr>
          <a:ln/>
        </p:spPr>
        <p:txBody>
          <a:bodyPr/>
          <a:lstStyle/>
          <a:p>
            <a:fld id="{E6511095-801D-4A53-8E9F-1126B4EA547D}" type="slidenum">
              <a:rPr lang="en-US" altLang="pl-PL"/>
              <a:pPr/>
              <a:t>72</a:t>
            </a:fld>
            <a:endParaRPr lang="en-US" altLang="pl-PL"/>
          </a:p>
        </p:txBody>
      </p:sp>
      <p:sp>
        <p:nvSpPr>
          <p:cNvPr id="380930" name="Rectangle 2">
            <a:extLst>
              <a:ext uri="{FF2B5EF4-FFF2-40B4-BE49-F238E27FC236}">
                <a16:creationId xmlns:a16="http://schemas.microsoft.com/office/drawing/2014/main" id="{C4C91990-FF9B-09CC-F4F8-34F7FC746342}"/>
              </a:ext>
            </a:extLst>
          </p:cNvPr>
          <p:cNvSpPr>
            <a:spLocks noGrp="1" noRot="1" noChangeAspect="1" noChangeArrowheads="1" noTextEdit="1"/>
          </p:cNvSpPr>
          <p:nvPr>
            <p:ph type="sldImg"/>
          </p:nvPr>
        </p:nvSpPr>
        <p:spPr>
          <a:ln/>
        </p:spPr>
      </p:sp>
      <p:sp>
        <p:nvSpPr>
          <p:cNvPr id="380931" name="Rectangle 3">
            <a:extLst>
              <a:ext uri="{FF2B5EF4-FFF2-40B4-BE49-F238E27FC236}">
                <a16:creationId xmlns:a16="http://schemas.microsoft.com/office/drawing/2014/main" id="{2607317F-0E69-81A5-7B5B-56779C38DEE9}"/>
              </a:ext>
            </a:extLst>
          </p:cNvPr>
          <p:cNvSpPr>
            <a:spLocks noGrp="1" noChangeArrowheads="1"/>
          </p:cNvSpPr>
          <p:nvPr>
            <p:ph type="body" idx="1"/>
          </p:nvPr>
        </p:nvSpPr>
        <p:spPr/>
        <p:txBody>
          <a:bodyPr/>
          <a:lstStyle/>
          <a:p>
            <a:r>
              <a:rPr lang="en-US" altLang="pl-PL"/>
              <a:t>As the asphalt content increases the Hveem Stability decreases, the air voids decrease and the VMA decreases to a point and then increases.  As the traffic level increases the stability requirement increases.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CF44129-820E-DA9F-A8EE-49DDA4F5682B}"/>
              </a:ext>
            </a:extLst>
          </p:cNvPr>
          <p:cNvSpPr>
            <a:spLocks noGrp="1" noChangeArrowheads="1"/>
          </p:cNvSpPr>
          <p:nvPr>
            <p:ph type="sldNum" sz="quarter" idx="5"/>
          </p:nvPr>
        </p:nvSpPr>
        <p:spPr>
          <a:ln/>
        </p:spPr>
        <p:txBody>
          <a:bodyPr/>
          <a:lstStyle/>
          <a:p>
            <a:fld id="{8B3A613F-7453-43CB-90FC-9FAD665F87CA}" type="slidenum">
              <a:rPr lang="en-US" altLang="pl-PL"/>
              <a:pPr/>
              <a:t>73</a:t>
            </a:fld>
            <a:endParaRPr lang="en-US" altLang="pl-PL"/>
          </a:p>
        </p:txBody>
      </p:sp>
      <p:sp>
        <p:nvSpPr>
          <p:cNvPr id="381954" name="Rectangle 2">
            <a:extLst>
              <a:ext uri="{FF2B5EF4-FFF2-40B4-BE49-F238E27FC236}">
                <a16:creationId xmlns:a16="http://schemas.microsoft.com/office/drawing/2014/main" id="{2F007EBD-ECDD-28EB-20A7-C40AD05F1524}"/>
              </a:ext>
            </a:extLst>
          </p:cNvPr>
          <p:cNvSpPr>
            <a:spLocks noGrp="1" noRot="1" noChangeAspect="1" noChangeArrowheads="1" noTextEdit="1"/>
          </p:cNvSpPr>
          <p:nvPr>
            <p:ph type="sldImg"/>
          </p:nvPr>
        </p:nvSpPr>
        <p:spPr>
          <a:ln/>
        </p:spPr>
      </p:sp>
      <p:sp>
        <p:nvSpPr>
          <p:cNvPr id="381955" name="Rectangle 3">
            <a:extLst>
              <a:ext uri="{FF2B5EF4-FFF2-40B4-BE49-F238E27FC236}">
                <a16:creationId xmlns:a16="http://schemas.microsoft.com/office/drawing/2014/main" id="{43992555-D155-C746-018B-F1DE9E053CD4}"/>
              </a:ext>
            </a:extLst>
          </p:cNvPr>
          <p:cNvSpPr>
            <a:spLocks noGrp="1" noChangeArrowheads="1"/>
          </p:cNvSpPr>
          <p:nvPr>
            <p:ph type="body" idx="1"/>
          </p:nvPr>
        </p:nvSpPr>
        <p:spPr/>
        <p:txBody>
          <a:bodyPr/>
          <a:lstStyle/>
          <a:p>
            <a:r>
              <a:rPr lang="en-US" altLang="pl-PL"/>
              <a:t>The following steps are followed in determining the design asphalt content:</a:t>
            </a:r>
          </a:p>
          <a:p>
            <a:pPr>
              <a:buFontTx/>
              <a:buChar char="•"/>
            </a:pPr>
            <a:r>
              <a:rPr lang="en-US" altLang="pl-PL"/>
              <a:t>      Step 1 - Record the four asphalt contents used for preparing the mix specimens.   Record them in order of increasing amount from left to right.</a:t>
            </a:r>
          </a:p>
          <a:p>
            <a:pPr>
              <a:buFontTx/>
              <a:buChar char="•"/>
            </a:pPr>
            <a:r>
              <a:rPr lang="en-US" altLang="pl-PL"/>
              <a:t>      Step 2 - Select from Step 1 the three highest asphalt contents that do not exhibit moderate or heavy flushing and record them in step 2.</a:t>
            </a:r>
          </a:p>
          <a:p>
            <a:pPr>
              <a:buFontTx/>
              <a:buChar char="•"/>
            </a:pPr>
            <a:r>
              <a:rPr lang="en-US" altLang="pl-PL"/>
              <a:t>      Step 3  - Select from Step 2 the two specimens that provide the specified minimum stability  and enter them in step 3.</a:t>
            </a:r>
          </a:p>
          <a:p>
            <a:pPr>
              <a:buFontTx/>
              <a:buChar char="•"/>
            </a:pPr>
            <a:r>
              <a:rPr lang="en-US" altLang="pl-PL"/>
              <a:t>      Step 4 - Select from Step 3 the highest asphalt content that provides at least 4% air voids.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918E9F1-4A35-2AB5-BA2F-8A18C1470F93}"/>
              </a:ext>
            </a:extLst>
          </p:cNvPr>
          <p:cNvSpPr>
            <a:spLocks noGrp="1" noChangeArrowheads="1"/>
          </p:cNvSpPr>
          <p:nvPr>
            <p:ph type="sldNum" sz="quarter" idx="5"/>
          </p:nvPr>
        </p:nvSpPr>
        <p:spPr>
          <a:ln/>
        </p:spPr>
        <p:txBody>
          <a:bodyPr/>
          <a:lstStyle/>
          <a:p>
            <a:fld id="{6AF5A2BD-872C-457D-AAF2-7481C613EAC1}" type="slidenum">
              <a:rPr lang="en-US" altLang="pl-PL"/>
              <a:pPr/>
              <a:t>74</a:t>
            </a:fld>
            <a:endParaRPr lang="en-US" altLang="pl-PL"/>
          </a:p>
        </p:txBody>
      </p:sp>
      <p:sp>
        <p:nvSpPr>
          <p:cNvPr id="126978" name="Rectangle 2">
            <a:extLst>
              <a:ext uri="{FF2B5EF4-FFF2-40B4-BE49-F238E27FC236}">
                <a16:creationId xmlns:a16="http://schemas.microsoft.com/office/drawing/2014/main" id="{12076DB4-59C7-1325-216B-D501CCE1D3E3}"/>
              </a:ext>
            </a:extLst>
          </p:cNvPr>
          <p:cNvSpPr>
            <a:spLocks noGrp="1" noRot="1" noChangeAspect="1" noChangeArrowheads="1" noTextEdit="1"/>
          </p:cNvSpPr>
          <p:nvPr>
            <p:ph type="sldImg"/>
          </p:nvPr>
        </p:nvSpPr>
        <p:spPr>
          <a:ln/>
        </p:spPr>
      </p:sp>
      <p:sp>
        <p:nvSpPr>
          <p:cNvPr id="126979" name="Rectangle 3">
            <a:extLst>
              <a:ext uri="{FF2B5EF4-FFF2-40B4-BE49-F238E27FC236}">
                <a16:creationId xmlns:a16="http://schemas.microsoft.com/office/drawing/2014/main" id="{C29548DB-C60E-36C8-BF58-B4B995388756}"/>
              </a:ext>
            </a:extLst>
          </p:cNvPr>
          <p:cNvSpPr>
            <a:spLocks noGrp="1" noChangeArrowheads="1"/>
          </p:cNvSpPr>
          <p:nvPr>
            <p:ph type="body" idx="1"/>
          </p:nvPr>
        </p:nvSpPr>
        <p:spPr/>
        <p:txBody>
          <a:bodyPr/>
          <a:lstStyle/>
          <a:p>
            <a:pPr>
              <a:buFontTx/>
              <a:buChar char="•"/>
            </a:pPr>
            <a:r>
              <a:rPr lang="en-US" altLang="pl-PL"/>
              <a:t>     The Hveem method has two real advantages.  First, the kneading compactor of laboratory compaction is thought by most engineers to simulate the densification characteristics of HMA in the field.   Second the Hveem stability is a direct measurement of the internal friction component of shear strength.   It measures the ability of a test specimen to resist lateral displacement from application of a vertical load.</a:t>
            </a:r>
          </a:p>
          <a:p>
            <a:pPr>
              <a:buFontTx/>
              <a:buChar char="•"/>
            </a:pPr>
            <a:r>
              <a:rPr lang="en-US" altLang="pl-PL"/>
              <a:t>      The disadvantage of the Hveem procedure is that the testing equipment is that the equipment is expensive - particularly the kneading compactor and stabiliometer.   There is not a wide range in the stability results.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0659A5B-9BE8-5A86-09E2-1751A1170708}"/>
              </a:ext>
            </a:extLst>
          </p:cNvPr>
          <p:cNvSpPr>
            <a:spLocks noGrp="1" noChangeArrowheads="1"/>
          </p:cNvSpPr>
          <p:nvPr>
            <p:ph type="sldNum" sz="quarter" idx="5"/>
          </p:nvPr>
        </p:nvSpPr>
        <p:spPr>
          <a:ln/>
        </p:spPr>
        <p:txBody>
          <a:bodyPr/>
          <a:lstStyle/>
          <a:p>
            <a:fld id="{AD0094F5-B18A-4FD0-B8EB-145F75430D83}" type="slidenum">
              <a:rPr lang="en-US" altLang="pl-PL"/>
              <a:pPr/>
              <a:t>76</a:t>
            </a:fld>
            <a:endParaRPr lang="en-US" altLang="pl-PL"/>
          </a:p>
        </p:txBody>
      </p:sp>
      <p:sp>
        <p:nvSpPr>
          <p:cNvPr id="441346" name="Rectangle 2">
            <a:extLst>
              <a:ext uri="{FF2B5EF4-FFF2-40B4-BE49-F238E27FC236}">
                <a16:creationId xmlns:a16="http://schemas.microsoft.com/office/drawing/2014/main" id="{AFAEEB21-BE0B-58A5-A55E-83F31CD90EAB}"/>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441347" name="Rectangle 3">
            <a:extLst>
              <a:ext uri="{FF2B5EF4-FFF2-40B4-BE49-F238E27FC236}">
                <a16:creationId xmlns:a16="http://schemas.microsoft.com/office/drawing/2014/main" id="{20D9E824-3E77-C6F8-6712-B13A28072778}"/>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FD5E86E-F72C-AF1C-17CB-B113B0A93108}"/>
              </a:ext>
            </a:extLst>
          </p:cNvPr>
          <p:cNvSpPr>
            <a:spLocks noGrp="1" noChangeArrowheads="1"/>
          </p:cNvSpPr>
          <p:nvPr>
            <p:ph type="sldNum" sz="quarter" idx="5"/>
          </p:nvPr>
        </p:nvSpPr>
        <p:spPr>
          <a:ln/>
        </p:spPr>
        <p:txBody>
          <a:bodyPr/>
          <a:lstStyle/>
          <a:p>
            <a:fld id="{EF3C76E5-29FB-4123-8F58-B75FA4773EF9}" type="slidenum">
              <a:rPr lang="en-US" altLang="pl-PL"/>
              <a:pPr/>
              <a:t>9</a:t>
            </a:fld>
            <a:endParaRPr lang="en-US" altLang="pl-PL"/>
          </a:p>
        </p:txBody>
      </p:sp>
      <p:sp>
        <p:nvSpPr>
          <p:cNvPr id="393218" name="Rectangle 2">
            <a:extLst>
              <a:ext uri="{FF2B5EF4-FFF2-40B4-BE49-F238E27FC236}">
                <a16:creationId xmlns:a16="http://schemas.microsoft.com/office/drawing/2014/main" id="{33A7D2E0-CB6C-D31C-8D4F-85ED8C7B0730}"/>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93219" name="Rectangle 3">
            <a:extLst>
              <a:ext uri="{FF2B5EF4-FFF2-40B4-BE49-F238E27FC236}">
                <a16:creationId xmlns:a16="http://schemas.microsoft.com/office/drawing/2014/main" id="{53FC4965-AB9E-B54D-6B81-F18EFC3C9962}"/>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CDB1B687-06CD-8068-74D2-3D6A5196B696}"/>
              </a:ext>
            </a:extLst>
          </p:cNvPr>
          <p:cNvSpPr>
            <a:spLocks noGrp="1" noChangeArrowheads="1"/>
          </p:cNvSpPr>
          <p:nvPr>
            <p:ph type="sldNum" sz="quarter" idx="5"/>
          </p:nvPr>
        </p:nvSpPr>
        <p:spPr>
          <a:ln/>
        </p:spPr>
        <p:txBody>
          <a:bodyPr/>
          <a:lstStyle/>
          <a:p>
            <a:fld id="{DFDBA260-D574-4E8C-B46B-5C27BB06245D}" type="slidenum">
              <a:rPr lang="en-US" altLang="pl-PL"/>
              <a:pPr/>
              <a:t>26</a:t>
            </a:fld>
            <a:endParaRPr lang="en-US" altLang="pl-PL"/>
          </a:p>
        </p:txBody>
      </p:sp>
      <p:sp>
        <p:nvSpPr>
          <p:cNvPr id="107522" name="Rectangle 2">
            <a:extLst>
              <a:ext uri="{FF2B5EF4-FFF2-40B4-BE49-F238E27FC236}">
                <a16:creationId xmlns:a16="http://schemas.microsoft.com/office/drawing/2014/main" id="{5D6A4ADA-0833-9EFA-D9C0-9275B9F301DD}"/>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53F1D140-2CBB-032F-7E4A-3DD61F5B1CEB}"/>
              </a:ext>
            </a:extLst>
          </p:cNvPr>
          <p:cNvSpPr>
            <a:spLocks noGrp="1" noChangeArrowheads="1"/>
          </p:cNvSpPr>
          <p:nvPr>
            <p:ph type="body" idx="1"/>
          </p:nvPr>
        </p:nvSpPr>
        <p:spPr/>
        <p:txBody>
          <a:bodyPr/>
          <a:lstStyle/>
          <a:p>
            <a:r>
              <a:rPr lang="en-US" altLang="pl-PL"/>
              <a:t>The objective of HMA mix design is to develop an economical blend of aggregates and asphalt.  In the developing of this blend the designer needs to consider both the first cost and the life cycle cost of the project.  Considering only the first cost may result in a higher life cycle cost.</a:t>
            </a:r>
          </a:p>
          <a:p>
            <a:endParaRPr lang="en-US" altLang="pl-PL"/>
          </a:p>
          <a:p>
            <a:r>
              <a:rPr lang="en-US" altLang="pl-PL"/>
              <a:t>Historically asphalt mix design has been accomplished using either the Marshall or the Hveem design method.   The most common method was the Marshall.  It had been used in about 75% of the DOTs throughout the US and by the FAA for the design of airfields.  In 1995 the Superpave mix design procedure was introduced into use.  It builds on the knowledge from Marshall and Hveem procedures.  The primary differences between the three procedures is the machine used to compact the specimens and  strength tests used to evaluate the mixes.  The current plan is to implement the Superpave procedures throughout the US for the design and quality control of HMA highway projects early in the next century.  It appears that the Marshall method  will continue to be used for airfield design for many years and that the Hveem procedure will continue to be used in California.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9047F47-EA2C-8D5E-054D-4D5CBFE38BF2}"/>
              </a:ext>
            </a:extLst>
          </p:cNvPr>
          <p:cNvSpPr>
            <a:spLocks noGrp="1" noChangeArrowheads="1"/>
          </p:cNvSpPr>
          <p:nvPr>
            <p:ph type="sldNum" sz="quarter" idx="5"/>
          </p:nvPr>
        </p:nvSpPr>
        <p:spPr>
          <a:ln/>
        </p:spPr>
        <p:txBody>
          <a:bodyPr/>
          <a:lstStyle/>
          <a:p>
            <a:fld id="{33C89B86-7855-43A7-BA44-8D4DBA5DAB9B}" type="slidenum">
              <a:rPr lang="en-US" altLang="pl-PL"/>
              <a:pPr/>
              <a:t>27</a:t>
            </a:fld>
            <a:endParaRPr lang="en-US" altLang="pl-PL"/>
          </a:p>
        </p:txBody>
      </p:sp>
      <p:sp>
        <p:nvSpPr>
          <p:cNvPr id="108546" name="Rectangle 1026">
            <a:extLst>
              <a:ext uri="{FF2B5EF4-FFF2-40B4-BE49-F238E27FC236}">
                <a16:creationId xmlns:a16="http://schemas.microsoft.com/office/drawing/2014/main" id="{1FC2AE34-D987-08B2-A9A3-95B6F9563479}"/>
              </a:ext>
            </a:extLst>
          </p:cNvPr>
          <p:cNvSpPr>
            <a:spLocks noGrp="1" noRot="1" noChangeAspect="1" noChangeArrowheads="1" noTextEdit="1"/>
          </p:cNvSpPr>
          <p:nvPr>
            <p:ph type="sldImg"/>
          </p:nvPr>
        </p:nvSpPr>
        <p:spPr>
          <a:ln/>
        </p:spPr>
      </p:sp>
      <p:sp>
        <p:nvSpPr>
          <p:cNvPr id="108547" name="Rectangle 1027">
            <a:extLst>
              <a:ext uri="{FF2B5EF4-FFF2-40B4-BE49-F238E27FC236}">
                <a16:creationId xmlns:a16="http://schemas.microsoft.com/office/drawing/2014/main" id="{B542A961-A0CF-3FA2-8CCE-003484F34A13}"/>
              </a:ext>
            </a:extLst>
          </p:cNvPr>
          <p:cNvSpPr>
            <a:spLocks noGrp="1" noChangeArrowheads="1"/>
          </p:cNvSpPr>
          <p:nvPr>
            <p:ph type="body" idx="1"/>
          </p:nvPr>
        </p:nvSpPr>
        <p:spPr/>
        <p:txBody>
          <a:bodyPr/>
          <a:lstStyle/>
          <a:p>
            <a:r>
              <a:rPr lang="en-US" altLang="pl-PL"/>
              <a:t>No matter which design procedure is going to be used the HMA mixture that is placed on the roadway must meet certain requirements.</a:t>
            </a:r>
          </a:p>
          <a:p>
            <a:pPr>
              <a:lnSpc>
                <a:spcPct val="110000"/>
              </a:lnSpc>
              <a:buFontTx/>
              <a:buChar char="•"/>
            </a:pPr>
            <a:r>
              <a:rPr lang="en-US" altLang="pl-PL"/>
              <a:t>     The mix must have sufficient asphalt to ensure a durable, compacted pavement by thoroughly coating, bonding and waterproofing the aggregate.</a:t>
            </a:r>
          </a:p>
          <a:p>
            <a:pPr>
              <a:lnSpc>
                <a:spcPct val="110000"/>
              </a:lnSpc>
              <a:buFontTx/>
              <a:buChar char="•"/>
            </a:pPr>
            <a:r>
              <a:rPr lang="en-US" altLang="pl-PL"/>
              <a:t>      Enough stability to satisfy the demands of traffic without displacement or distortion (rutting).</a:t>
            </a:r>
          </a:p>
          <a:p>
            <a:pPr>
              <a:lnSpc>
                <a:spcPct val="110000"/>
              </a:lnSpc>
              <a:buFontTx/>
              <a:buChar char="•"/>
            </a:pPr>
            <a:r>
              <a:rPr lang="en-US" altLang="pl-PL"/>
              <a:t>      Sufficient voids to allow a slight amount of added compaction under traffic loading without bleeding and loss of stability.  However, the volume of voids should be low enough to keep out harmful air and moisture.  To accomplish this the mixes are usually designed by 4% VTM in the lab and compacted to less than 7% VTM in the field.</a:t>
            </a:r>
          </a:p>
          <a:p>
            <a:pPr>
              <a:lnSpc>
                <a:spcPct val="110000"/>
              </a:lnSpc>
              <a:buFontTx/>
              <a:buChar char="•"/>
            </a:pPr>
            <a:r>
              <a:rPr lang="en-US" altLang="pl-PL"/>
              <a:t>      Enough workability to permit placement and proper compaction without segregation.</a:t>
            </a:r>
          </a:p>
          <a:p>
            <a:endParaRPr lang="en-US" altLang="pl-PL"/>
          </a:p>
          <a:p>
            <a:endParaRPr lang="en-US"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F4F7123-0A11-B5D9-498B-0A8F3BB47DD3}"/>
              </a:ext>
            </a:extLst>
          </p:cNvPr>
          <p:cNvSpPr>
            <a:spLocks noGrp="1" noChangeArrowheads="1"/>
          </p:cNvSpPr>
          <p:nvPr>
            <p:ph type="sldNum" sz="quarter" idx="5"/>
          </p:nvPr>
        </p:nvSpPr>
        <p:spPr>
          <a:ln/>
        </p:spPr>
        <p:txBody>
          <a:bodyPr/>
          <a:lstStyle/>
          <a:p>
            <a:fld id="{55E27C87-BDBE-4061-920C-9C8346ADD71D}" type="slidenum">
              <a:rPr lang="en-US" altLang="pl-PL"/>
              <a:pPr/>
              <a:t>28</a:t>
            </a:fld>
            <a:endParaRPr lang="en-US" altLang="pl-PL"/>
          </a:p>
        </p:txBody>
      </p:sp>
      <p:sp>
        <p:nvSpPr>
          <p:cNvPr id="395266" name="Rectangle 2">
            <a:extLst>
              <a:ext uri="{FF2B5EF4-FFF2-40B4-BE49-F238E27FC236}">
                <a16:creationId xmlns:a16="http://schemas.microsoft.com/office/drawing/2014/main" id="{1E8FBE2B-6DE9-0C97-1529-92FFA40C2736}"/>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95267" name="Rectangle 3">
            <a:extLst>
              <a:ext uri="{FF2B5EF4-FFF2-40B4-BE49-F238E27FC236}">
                <a16:creationId xmlns:a16="http://schemas.microsoft.com/office/drawing/2014/main" id="{0A56CA74-F3FE-51A4-E772-ADB45279961F}"/>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3373EA04-5C5B-DB75-0551-3254EE356274}"/>
              </a:ext>
            </a:extLst>
          </p:cNvPr>
          <p:cNvSpPr>
            <a:spLocks noGrp="1" noChangeArrowheads="1"/>
          </p:cNvSpPr>
          <p:nvPr>
            <p:ph type="sldNum" sz="quarter" idx="5"/>
          </p:nvPr>
        </p:nvSpPr>
        <p:spPr>
          <a:ln/>
        </p:spPr>
        <p:txBody>
          <a:bodyPr/>
          <a:lstStyle/>
          <a:p>
            <a:fld id="{1D3442A7-A2EE-4FF9-9EEE-93FD66C04F50}" type="slidenum">
              <a:rPr lang="en-US" altLang="pl-PL"/>
              <a:pPr/>
              <a:t>29</a:t>
            </a:fld>
            <a:endParaRPr lang="en-US" altLang="pl-PL"/>
          </a:p>
        </p:txBody>
      </p:sp>
      <p:sp>
        <p:nvSpPr>
          <p:cNvPr id="397314" name="Rectangle 2">
            <a:extLst>
              <a:ext uri="{FF2B5EF4-FFF2-40B4-BE49-F238E27FC236}">
                <a16:creationId xmlns:a16="http://schemas.microsoft.com/office/drawing/2014/main" id="{FFD276ED-CC9F-DD4A-6812-D1C7EF72A90E}"/>
              </a:ext>
            </a:extLst>
          </p:cNvPr>
          <p:cNvSpPr>
            <a:spLocks noGrp="1" noRot="1" noChangeAspect="1" noChangeArrowheads="1"/>
          </p:cNvSpPr>
          <p:nvPr>
            <p:ph type="sldImg"/>
          </p:nvPr>
        </p:nvSpPr>
        <p:spPr bwMode="auto">
          <a:xfrm>
            <a:off x="363538" y="690563"/>
            <a:ext cx="6132512" cy="3449637"/>
          </a:xfrm>
          <a:prstGeom prst="rect">
            <a:avLst/>
          </a:prstGeom>
          <a:solidFill>
            <a:srgbClr val="FFFFFF"/>
          </a:solidFill>
          <a:ln>
            <a:solidFill>
              <a:srgbClr val="000000"/>
            </a:solidFill>
            <a:miter lim="800000"/>
            <a:headEnd/>
            <a:tailEnd/>
          </a:ln>
        </p:spPr>
      </p:sp>
      <p:sp>
        <p:nvSpPr>
          <p:cNvPr id="397315" name="Rectangle 3">
            <a:extLst>
              <a:ext uri="{FF2B5EF4-FFF2-40B4-BE49-F238E27FC236}">
                <a16:creationId xmlns:a16="http://schemas.microsoft.com/office/drawing/2014/main" id="{64113EC9-C60E-D1F2-42FB-75345F21C5AF}"/>
              </a:ext>
            </a:extLst>
          </p:cNvPr>
          <p:cNvSpPr>
            <a:spLocks noGrp="1" noChangeArrowheads="1"/>
          </p:cNvSpPr>
          <p:nvPr>
            <p:ph type="body" idx="1"/>
          </p:nvPr>
        </p:nvSpPr>
        <p:spPr bwMode="auto">
          <a:xfrm>
            <a:off x="914400" y="4370388"/>
            <a:ext cx="5029200" cy="1377950"/>
          </a:xfrm>
          <a:prstGeom prst="rect">
            <a:avLst/>
          </a:prstGeom>
          <a:solidFill>
            <a:srgbClr val="FFFFFF"/>
          </a:solidFill>
          <a:ln>
            <a:solidFill>
              <a:srgbClr val="000000"/>
            </a:solidFill>
            <a:miter lim="800000"/>
            <a:headEnd/>
            <a:tailEnd/>
          </a:ln>
        </p:spPr>
        <p:txBody>
          <a:bodyPr/>
          <a:lstStyle/>
          <a:p>
            <a:r>
              <a:rPr lang="en-US" altLang="pl-PL"/>
              <a:t>Hence, there is a need for a mechanical test which can tell us whether the designed mix is resistant to rutting. It should be able to proof test the mixes and tell us whether a mix satisfies a definite criteria and passes or fails the torture test. This test should be a laboratory test method so that it can be used on designed mixes, and it should be a simple test method so that it can be used routinely by the folks who actually build our pavements.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228885A5-303A-A02F-652D-49F5657E0057}"/>
              </a:ext>
            </a:extLst>
          </p:cNvPr>
          <p:cNvSpPr>
            <a:spLocks noGrp="1" noChangeArrowheads="1"/>
          </p:cNvSpPr>
          <p:nvPr>
            <p:ph type="sldNum" sz="quarter" idx="5"/>
          </p:nvPr>
        </p:nvSpPr>
        <p:spPr>
          <a:ln/>
        </p:spPr>
        <p:txBody>
          <a:bodyPr/>
          <a:lstStyle/>
          <a:p>
            <a:fld id="{6E6EA36F-18B8-4FC4-841A-048B810BF391}" type="slidenum">
              <a:rPr lang="en-US" altLang="pl-PL"/>
              <a:pPr/>
              <a:t>30</a:t>
            </a:fld>
            <a:endParaRPr lang="en-US" altLang="pl-PL"/>
          </a:p>
        </p:txBody>
      </p:sp>
      <p:sp>
        <p:nvSpPr>
          <p:cNvPr id="365570" name="Rectangle 2">
            <a:extLst>
              <a:ext uri="{FF2B5EF4-FFF2-40B4-BE49-F238E27FC236}">
                <a16:creationId xmlns:a16="http://schemas.microsoft.com/office/drawing/2014/main" id="{22CAEE36-28BB-2A1D-A266-4F0221E9CEC3}"/>
              </a:ext>
            </a:extLst>
          </p:cNvPr>
          <p:cNvSpPr>
            <a:spLocks noGrp="1" noRot="1" noChangeAspect="1" noChangeArrowheads="1" noTextEdit="1"/>
          </p:cNvSpPr>
          <p:nvPr>
            <p:ph type="sldImg"/>
          </p:nvPr>
        </p:nvSpPr>
        <p:spPr>
          <a:ln/>
        </p:spPr>
      </p:sp>
      <p:sp>
        <p:nvSpPr>
          <p:cNvPr id="365571" name="Rectangle 3">
            <a:extLst>
              <a:ext uri="{FF2B5EF4-FFF2-40B4-BE49-F238E27FC236}">
                <a16:creationId xmlns:a16="http://schemas.microsoft.com/office/drawing/2014/main" id="{E3DCF048-02B6-1B0D-6E0A-D38C51F87D28}"/>
              </a:ext>
            </a:extLst>
          </p:cNvPr>
          <p:cNvSpPr>
            <a:spLocks noGrp="1" noChangeArrowheads="1"/>
          </p:cNvSpPr>
          <p:nvPr>
            <p:ph type="body" idx="1"/>
          </p:nvPr>
        </p:nvSpPr>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sz="3200" dirty="0">
                <a:latin typeface="Montserrat"/>
              </a:rPr>
              <a:t>Course C.03.06.01</a:t>
            </a:r>
            <a:br>
              <a:rPr lang="pl-PL" dirty="0"/>
            </a:br>
            <a:r>
              <a:rPr lang="pl-PL" sz="3200" dirty="0" err="1">
                <a:latin typeface="Montserrat"/>
              </a:rPr>
              <a:t>Asphalt</a:t>
            </a:r>
            <a:r>
              <a:rPr lang="pl-PL" sz="3200" dirty="0">
                <a:latin typeface="Montserrat"/>
              </a:rPr>
              <a:t> </a:t>
            </a:r>
            <a:r>
              <a:rPr lang="pl-PL" sz="3200" dirty="0" err="1">
                <a:latin typeface="Montserrat"/>
              </a:rPr>
              <a:t>mixture</a:t>
            </a:r>
            <a:r>
              <a:rPr lang="pl-PL" sz="3200" dirty="0">
                <a:latin typeface="Montserrat"/>
              </a:rPr>
              <a:t> – </a:t>
            </a:r>
            <a:r>
              <a:rPr lang="pl-PL" sz="3200" dirty="0" err="1">
                <a:latin typeface="Montserrat"/>
              </a:rPr>
              <a:t>history</a:t>
            </a:r>
            <a:r>
              <a:rPr lang="pl-PL" sz="3200" dirty="0">
                <a:latin typeface="Montserrat"/>
              </a:rPr>
              <a:t> of design</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sz="2400" dirty="0">
                <a:latin typeface="Montserrat"/>
              </a:rPr>
              <a:t>Marek Pszczola</a:t>
            </a:r>
          </a:p>
          <a:p>
            <a:r>
              <a:rPr lang="pl-PL" sz="2400" dirty="0">
                <a:latin typeface="Montserrat"/>
              </a:rPr>
              <a:t>(</a:t>
            </a:r>
            <a:r>
              <a:rPr lang="pl-PL" sz="2400" dirty="0" err="1">
                <a:latin typeface="Montserrat"/>
              </a:rPr>
              <a:t>presentation</a:t>
            </a:r>
            <a:r>
              <a:rPr lang="pl-PL" sz="2400" dirty="0">
                <a:latin typeface="Montserrat"/>
              </a:rPr>
              <a:t> was </a:t>
            </a:r>
            <a:r>
              <a:rPr lang="pl-PL" sz="2400" dirty="0" err="1">
                <a:latin typeface="Montserrat"/>
              </a:rPr>
              <a:t>prepared</a:t>
            </a:r>
            <a:r>
              <a:rPr lang="pl-PL" sz="2400" dirty="0">
                <a:latin typeface="Montserrat"/>
              </a:rPr>
              <a:t> on the </a:t>
            </a:r>
            <a:r>
              <a:rPr lang="pl-PL" sz="2400" dirty="0" err="1">
                <a:latin typeface="Montserrat"/>
              </a:rPr>
              <a:t>basis</a:t>
            </a:r>
            <a:r>
              <a:rPr lang="pl-PL" sz="2400" dirty="0">
                <a:latin typeface="Montserrat"/>
              </a:rPr>
              <a:t> of </a:t>
            </a:r>
            <a:r>
              <a:rPr lang="pl-PL" sz="2400" dirty="0" err="1">
                <a:latin typeface="Montserrat"/>
              </a:rPr>
              <a:t>lectures</a:t>
            </a:r>
            <a:r>
              <a:rPr lang="pl-PL" sz="2400" dirty="0">
                <a:latin typeface="Montserrat"/>
              </a:rPr>
              <a:t> prof. S. </a:t>
            </a:r>
            <a:r>
              <a:rPr lang="pl-PL" sz="2400">
                <a:latin typeface="Montserrat"/>
              </a:rPr>
              <a:t>Romanoschi</a:t>
            </a:r>
            <a:r>
              <a:rPr lang="pl-PL" sz="2400" dirty="0">
                <a:latin typeface="Montserrat"/>
              </a:rPr>
              <a:t>, USA)</a:t>
            </a:r>
          </a:p>
        </p:txBody>
      </p:sp>
    </p:spTree>
    <p:extLst>
      <p:ext uri="{BB962C8B-B14F-4D97-AF65-F5344CB8AC3E}">
        <p14:creationId xmlns:p14="http://schemas.microsoft.com/office/powerpoint/2010/main" val="140474968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0386" name="Picture 2">
            <a:extLst>
              <a:ext uri="{FF2B5EF4-FFF2-40B4-BE49-F238E27FC236}">
                <a16:creationId xmlns:a16="http://schemas.microsoft.com/office/drawing/2014/main" id="{1B009900-7B52-BB24-9055-8EA523A3D3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89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410" name="Picture 2">
            <a:extLst>
              <a:ext uri="{FF2B5EF4-FFF2-40B4-BE49-F238E27FC236}">
                <a16:creationId xmlns:a16="http://schemas.microsoft.com/office/drawing/2014/main" id="{2D2177D3-8F85-8A6B-AE73-6E1FEA163C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828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434" name="Picture 2">
            <a:extLst>
              <a:ext uri="{FF2B5EF4-FFF2-40B4-BE49-F238E27FC236}">
                <a16:creationId xmlns:a16="http://schemas.microsoft.com/office/drawing/2014/main" id="{9122185D-F6B8-80F1-52F8-3773C6598A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695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3458" name="Picture 2">
            <a:extLst>
              <a:ext uri="{FF2B5EF4-FFF2-40B4-BE49-F238E27FC236}">
                <a16:creationId xmlns:a16="http://schemas.microsoft.com/office/drawing/2014/main" id="{C7AF797E-01DC-766C-479B-A39958754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435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482" name="Picture 2">
            <a:extLst>
              <a:ext uri="{FF2B5EF4-FFF2-40B4-BE49-F238E27FC236}">
                <a16:creationId xmlns:a16="http://schemas.microsoft.com/office/drawing/2014/main" id="{5165FBEE-F69E-5541-C5B3-E9BE490256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98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5506" name="Picture 2">
            <a:extLst>
              <a:ext uri="{FF2B5EF4-FFF2-40B4-BE49-F238E27FC236}">
                <a16:creationId xmlns:a16="http://schemas.microsoft.com/office/drawing/2014/main" id="{591F7064-B367-8FAB-38A7-2D7DAA0E8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966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530" name="Picture 2">
            <a:extLst>
              <a:ext uri="{FF2B5EF4-FFF2-40B4-BE49-F238E27FC236}">
                <a16:creationId xmlns:a16="http://schemas.microsoft.com/office/drawing/2014/main" id="{2E25CA54-3024-986E-98E5-11FAFE7029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450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7554" name="Picture 2">
            <a:extLst>
              <a:ext uri="{FF2B5EF4-FFF2-40B4-BE49-F238E27FC236}">
                <a16:creationId xmlns:a16="http://schemas.microsoft.com/office/drawing/2014/main" id="{1BB47460-604E-E4D6-E43B-8BCC7F5DDB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146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78" name="Picture 2">
            <a:extLst>
              <a:ext uri="{FF2B5EF4-FFF2-40B4-BE49-F238E27FC236}">
                <a16:creationId xmlns:a16="http://schemas.microsoft.com/office/drawing/2014/main" id="{405B9AC5-ECA0-DB60-7FDE-9D1125252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702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02" name="Picture 2">
            <a:extLst>
              <a:ext uri="{FF2B5EF4-FFF2-40B4-BE49-F238E27FC236}">
                <a16:creationId xmlns:a16="http://schemas.microsoft.com/office/drawing/2014/main" id="{757E468F-49EE-882E-1FBE-965B80572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425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sz="3200" dirty="0">
                <a:latin typeface="Montserrat"/>
              </a:rPr>
              <a:t>Road Transportation Systems Engineering </a:t>
            </a:r>
            <a:r>
              <a:rPr lang="pl-PL" sz="3200">
                <a:latin typeface="Montserrat"/>
              </a:rPr>
              <a:t>Development</a:t>
            </a:r>
            <a:r>
              <a:rPr lang="en-GB" sz="3200">
                <a:latin typeface="Montserrat"/>
              </a:rPr>
              <a:t> </a:t>
            </a:r>
            <a:r>
              <a:rPr lang="en-GB" sz="3200" dirty="0">
                <a:latin typeface="Montserrat"/>
              </a:rPr>
              <a:t>in the Sub-Saharan Africa – Modern EU Master Programme &amp; Capacity Building</a:t>
            </a:r>
            <a:endParaRPr lang="pl-PL" sz="3200" dirty="0">
              <a:latin typeface="Montserrat"/>
            </a:endParaRPr>
          </a:p>
        </p:txBody>
      </p:sp>
    </p:spTree>
    <p:extLst>
      <p:ext uri="{BB962C8B-B14F-4D97-AF65-F5344CB8AC3E}">
        <p14:creationId xmlns:p14="http://schemas.microsoft.com/office/powerpoint/2010/main" val="12133994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26" name="Picture 3074">
            <a:extLst>
              <a:ext uri="{FF2B5EF4-FFF2-40B4-BE49-F238E27FC236}">
                <a16:creationId xmlns:a16="http://schemas.microsoft.com/office/drawing/2014/main" id="{34A66DFA-39C3-8C64-468B-6E43690CCC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784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50" name="Picture 2">
            <a:extLst>
              <a:ext uri="{FF2B5EF4-FFF2-40B4-BE49-F238E27FC236}">
                <a16:creationId xmlns:a16="http://schemas.microsoft.com/office/drawing/2014/main" id="{41A087F3-82BC-5FBA-7BF5-DD767340CF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551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674" name="Picture 2">
            <a:extLst>
              <a:ext uri="{FF2B5EF4-FFF2-40B4-BE49-F238E27FC236}">
                <a16:creationId xmlns:a16="http://schemas.microsoft.com/office/drawing/2014/main" id="{3B9FBDF1-5B56-4D4B-BB8A-49F9C6044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811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3698" name="Picture 2">
            <a:extLst>
              <a:ext uri="{FF2B5EF4-FFF2-40B4-BE49-F238E27FC236}">
                <a16:creationId xmlns:a16="http://schemas.microsoft.com/office/drawing/2014/main" id="{D5CE2BCC-8412-6EB2-0FD6-210DB7396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8475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722" name="Picture 2">
            <a:extLst>
              <a:ext uri="{FF2B5EF4-FFF2-40B4-BE49-F238E27FC236}">
                <a16:creationId xmlns:a16="http://schemas.microsoft.com/office/drawing/2014/main" id="{D5B9F771-420F-C9DF-3353-BA7D130417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390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5746" name="Picture 2">
            <a:extLst>
              <a:ext uri="{FF2B5EF4-FFF2-40B4-BE49-F238E27FC236}">
                <a16:creationId xmlns:a16="http://schemas.microsoft.com/office/drawing/2014/main" id="{663030E8-E255-6323-8883-A63C9B1B16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385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244D0E9-EA29-557D-767A-03F30579D570}"/>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Hot Mix Asphalt Concrete (HMA)</a:t>
            </a:r>
            <a:br>
              <a:rPr lang="en-US" altLang="pl-PL" dirty="0">
                <a:solidFill>
                  <a:srgbClr val="F26211"/>
                </a:solidFill>
              </a:rPr>
            </a:br>
            <a:r>
              <a:rPr lang="en-US" altLang="pl-PL" sz="3200" dirty="0">
                <a:solidFill>
                  <a:srgbClr val="F26211"/>
                </a:solidFill>
                <a:latin typeface="Montserrat"/>
              </a:rPr>
              <a:t>Mix Designs</a:t>
            </a:r>
          </a:p>
        </p:txBody>
      </p:sp>
      <p:sp>
        <p:nvSpPr>
          <p:cNvPr id="2051" name="Rectangle 3">
            <a:extLst>
              <a:ext uri="{FF2B5EF4-FFF2-40B4-BE49-F238E27FC236}">
                <a16:creationId xmlns:a16="http://schemas.microsoft.com/office/drawing/2014/main" id="{D6B291F0-168E-1F69-1336-8B048DC29CB3}"/>
              </a:ext>
            </a:extLst>
          </p:cNvPr>
          <p:cNvSpPr>
            <a:spLocks noGrp="1" noChangeArrowheads="1"/>
          </p:cNvSpPr>
          <p:nvPr>
            <p:ph type="body" idx="11"/>
          </p:nvPr>
        </p:nvSpPr>
        <p:spPr/>
        <p:txBody>
          <a:bodyPr>
            <a:normAutofit fontScale="92500" lnSpcReduction="20000"/>
          </a:bodyPr>
          <a:lstStyle/>
          <a:p>
            <a:r>
              <a:rPr lang="en-US" altLang="pl-PL" sz="2400" dirty="0">
                <a:latin typeface="Montserrat"/>
              </a:rPr>
              <a:t>Objective:</a:t>
            </a:r>
          </a:p>
          <a:p>
            <a:pPr lvl="1"/>
            <a:r>
              <a:rPr lang="en-US" altLang="pl-PL" sz="2400" dirty="0">
                <a:latin typeface="Montserrat"/>
              </a:rPr>
              <a:t>Develop an economical blend of aggregates and asphalt that meet design requirements</a:t>
            </a:r>
          </a:p>
          <a:p>
            <a:r>
              <a:rPr lang="en-US" altLang="pl-PL" sz="2400" dirty="0">
                <a:latin typeface="Montserrat"/>
              </a:rPr>
              <a:t>Historical mix design methods</a:t>
            </a:r>
          </a:p>
          <a:p>
            <a:pPr lvl="1"/>
            <a:r>
              <a:rPr lang="en-US" altLang="pl-PL" sz="2400" dirty="0">
                <a:latin typeface="Montserrat"/>
              </a:rPr>
              <a:t>Marshall </a:t>
            </a:r>
          </a:p>
          <a:p>
            <a:pPr lvl="1"/>
            <a:r>
              <a:rPr lang="en-US" altLang="pl-PL" sz="2400" dirty="0">
                <a:latin typeface="Montserrat"/>
              </a:rPr>
              <a:t>Hveem</a:t>
            </a:r>
          </a:p>
          <a:p>
            <a:r>
              <a:rPr lang="en-US" altLang="pl-PL" sz="2400" dirty="0">
                <a:latin typeface="Montserrat"/>
              </a:rPr>
              <a:t>New </a:t>
            </a:r>
          </a:p>
          <a:p>
            <a:pPr lvl="1"/>
            <a:r>
              <a:rPr lang="en-US" altLang="pl-PL" sz="2400" dirty="0">
                <a:latin typeface="Montserrat"/>
              </a:rPr>
              <a:t>Superpave gyratory</a:t>
            </a:r>
          </a:p>
        </p:txBody>
      </p:sp>
    </p:spTree>
    <p:extLst>
      <p:ext uri="{BB962C8B-B14F-4D97-AF65-F5344CB8AC3E}">
        <p14:creationId xmlns:p14="http://schemas.microsoft.com/office/powerpoint/2010/main" val="1297948005"/>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89DD5DE-E762-0D06-B6C8-EE1C659A0A3F}"/>
              </a:ext>
            </a:extLst>
          </p:cNvPr>
          <p:cNvSpPr>
            <a:spLocks noGrp="1" noChangeArrowheads="1"/>
          </p:cNvSpPr>
          <p:nvPr>
            <p:ph type="title"/>
          </p:nvPr>
        </p:nvSpPr>
        <p:spPr/>
        <p:txBody>
          <a:bodyPr/>
          <a:lstStyle/>
          <a:p>
            <a:r>
              <a:rPr lang="en-US" altLang="pl-PL" sz="3200" dirty="0">
                <a:solidFill>
                  <a:srgbClr val="F26211"/>
                </a:solidFill>
                <a:latin typeface="Montserrat"/>
              </a:rPr>
              <a:t>Requirements in Common</a:t>
            </a:r>
          </a:p>
        </p:txBody>
      </p:sp>
      <p:sp>
        <p:nvSpPr>
          <p:cNvPr id="4099" name="Rectangle 3">
            <a:extLst>
              <a:ext uri="{FF2B5EF4-FFF2-40B4-BE49-F238E27FC236}">
                <a16:creationId xmlns:a16="http://schemas.microsoft.com/office/drawing/2014/main" id="{611CC9D8-28FB-2A40-A64E-AD787B641F9D}"/>
              </a:ext>
            </a:extLst>
          </p:cNvPr>
          <p:cNvSpPr>
            <a:spLocks noGrp="1" noChangeArrowheads="1"/>
          </p:cNvSpPr>
          <p:nvPr>
            <p:ph type="body" idx="11"/>
          </p:nvPr>
        </p:nvSpPr>
        <p:spPr/>
        <p:txBody>
          <a:bodyPr>
            <a:normAutofit fontScale="92500" lnSpcReduction="10000"/>
          </a:bodyPr>
          <a:lstStyle/>
          <a:p>
            <a:r>
              <a:rPr lang="en-US" altLang="pl-PL" sz="2400">
                <a:latin typeface="Montserrat"/>
              </a:rPr>
              <a:t>Sufficient asphalt to ensure a durable pavement</a:t>
            </a:r>
          </a:p>
          <a:p>
            <a:r>
              <a:rPr lang="en-US" altLang="pl-PL" sz="2400">
                <a:latin typeface="Montserrat"/>
              </a:rPr>
              <a:t>Sufficient stability under traffic loads</a:t>
            </a:r>
          </a:p>
          <a:p>
            <a:r>
              <a:rPr lang="en-US" altLang="pl-PL" sz="2400">
                <a:latin typeface="Montserrat"/>
              </a:rPr>
              <a:t>Sufficient air voids</a:t>
            </a:r>
          </a:p>
          <a:p>
            <a:pPr lvl="1"/>
            <a:r>
              <a:rPr lang="en-US" altLang="pl-PL" sz="2400">
                <a:latin typeface="Montserrat"/>
              </a:rPr>
              <a:t>Upper limit to prevent excessive environmental damage</a:t>
            </a:r>
          </a:p>
          <a:p>
            <a:pPr lvl="1"/>
            <a:r>
              <a:rPr lang="en-US" altLang="pl-PL" sz="2400">
                <a:latin typeface="Montserrat"/>
              </a:rPr>
              <a:t>Lower limit to allow room for initial densification due to traffic</a:t>
            </a:r>
          </a:p>
          <a:p>
            <a:r>
              <a:rPr lang="en-US" altLang="pl-PL" sz="2400">
                <a:latin typeface="Montserrat"/>
              </a:rPr>
              <a:t>Sufficient workability</a:t>
            </a:r>
          </a:p>
        </p:txBody>
      </p:sp>
    </p:spTree>
    <p:extLst>
      <p:ext uri="{BB962C8B-B14F-4D97-AF65-F5344CB8AC3E}">
        <p14:creationId xmlns:p14="http://schemas.microsoft.com/office/powerpoint/2010/main" val="416587589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a:extLst>
              <a:ext uri="{FF2B5EF4-FFF2-40B4-BE49-F238E27FC236}">
                <a16:creationId xmlns:a16="http://schemas.microsoft.com/office/drawing/2014/main" id="{0F16BBD7-F96D-F8AC-287B-12F3638D5A3C}"/>
              </a:ext>
            </a:extLst>
          </p:cNvPr>
          <p:cNvSpPr>
            <a:spLocks noGrp="1" noChangeArrowheads="1"/>
          </p:cNvSpPr>
          <p:nvPr>
            <p:ph type="body" idx="11"/>
          </p:nvPr>
        </p:nvSpPr>
        <p:spPr/>
        <p:txBody>
          <a:bodyPr/>
          <a:lstStyle/>
          <a:p>
            <a:pPr>
              <a:lnSpc>
                <a:spcPct val="130000"/>
              </a:lnSpc>
            </a:pPr>
            <a:r>
              <a:rPr lang="en-US" altLang="pl-PL" sz="2400">
                <a:latin typeface="Montserrat"/>
              </a:rPr>
              <a:t>Developed by Bruce Marshall of Mississippi Highway Department (1939)</a:t>
            </a:r>
          </a:p>
          <a:p>
            <a:pPr>
              <a:lnSpc>
                <a:spcPct val="130000"/>
              </a:lnSpc>
            </a:pPr>
            <a:r>
              <a:rPr lang="en-US" altLang="pl-PL" sz="2400">
                <a:latin typeface="Montserrat"/>
              </a:rPr>
              <a:t>Corps of Engineers conducted study in 1943</a:t>
            </a:r>
          </a:p>
        </p:txBody>
      </p:sp>
      <p:sp>
        <p:nvSpPr>
          <p:cNvPr id="394243" name="Rectangle 3">
            <a:extLst>
              <a:ext uri="{FF2B5EF4-FFF2-40B4-BE49-F238E27FC236}">
                <a16:creationId xmlns:a16="http://schemas.microsoft.com/office/drawing/2014/main" id="{F62AAE58-101F-0EC3-B903-7FE0B911BC96}"/>
              </a:ext>
            </a:extLst>
          </p:cNvPr>
          <p:cNvSpPr>
            <a:spLocks noGrp="1" noChangeArrowheads="1"/>
          </p:cNvSpPr>
          <p:nvPr>
            <p:ph type="title"/>
          </p:nvPr>
        </p:nvSpPr>
        <p:spPr/>
        <p:txBody>
          <a:bodyPr/>
          <a:lstStyle/>
          <a:p>
            <a:r>
              <a:rPr lang="en-US" altLang="pl-PL" sz="3200" dirty="0">
                <a:solidFill>
                  <a:srgbClr val="F26211"/>
                </a:solidFill>
                <a:latin typeface="Montserrat"/>
              </a:rPr>
              <a:t>Marshall Mix Design Method</a:t>
            </a:r>
          </a:p>
        </p:txBody>
      </p:sp>
    </p:spTree>
    <p:extLst>
      <p:ext uri="{BB962C8B-B14F-4D97-AF65-F5344CB8AC3E}">
        <p14:creationId xmlns:p14="http://schemas.microsoft.com/office/powerpoint/2010/main" val="4281810094"/>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a:extLst>
              <a:ext uri="{FF2B5EF4-FFF2-40B4-BE49-F238E27FC236}">
                <a16:creationId xmlns:a16="http://schemas.microsoft.com/office/drawing/2014/main" id="{73E255E1-3F47-235E-A34C-9A5B48016CBC}"/>
              </a:ext>
            </a:extLst>
          </p:cNvPr>
          <p:cNvSpPr>
            <a:spLocks noGrp="1" noChangeArrowheads="1"/>
          </p:cNvSpPr>
          <p:nvPr>
            <p:ph type="body" idx="11"/>
          </p:nvPr>
        </p:nvSpPr>
        <p:spPr/>
        <p:txBody>
          <a:bodyPr>
            <a:normAutofit/>
          </a:bodyPr>
          <a:lstStyle/>
          <a:p>
            <a:pPr>
              <a:lnSpc>
                <a:spcPct val="120000"/>
              </a:lnSpc>
              <a:buClr>
                <a:schemeClr val="tx1"/>
              </a:buClr>
            </a:pPr>
            <a:r>
              <a:rPr lang="en-US" altLang="pl-PL" sz="2400" dirty="0">
                <a:latin typeface="Montserrat"/>
              </a:rPr>
              <a:t>Need for a portable apparatus to design and control HMA for airfield pavements</a:t>
            </a:r>
          </a:p>
          <a:p>
            <a:pPr>
              <a:lnSpc>
                <a:spcPct val="120000"/>
              </a:lnSpc>
              <a:buClr>
                <a:schemeClr val="tx1"/>
              </a:buClr>
            </a:pPr>
            <a:r>
              <a:rPr lang="en-US" altLang="pl-PL" sz="2400" dirty="0">
                <a:latin typeface="Montserrat"/>
              </a:rPr>
              <a:t>Laboratory </a:t>
            </a:r>
            <a:r>
              <a:rPr lang="en-US" altLang="pl-PL" sz="2400" dirty="0" err="1">
                <a:latin typeface="Montserrat"/>
              </a:rPr>
              <a:t>compactive</a:t>
            </a:r>
            <a:r>
              <a:rPr lang="en-US" altLang="pl-PL" sz="2400" dirty="0">
                <a:latin typeface="Montserrat"/>
              </a:rPr>
              <a:t> effort developed to simulate field density</a:t>
            </a:r>
          </a:p>
          <a:p>
            <a:pPr>
              <a:lnSpc>
                <a:spcPct val="120000"/>
              </a:lnSpc>
              <a:buClr>
                <a:schemeClr val="tx1"/>
              </a:buClr>
            </a:pPr>
            <a:r>
              <a:rPr lang="en-US" altLang="pl-PL" sz="2400" dirty="0">
                <a:latin typeface="Montserrat"/>
              </a:rPr>
              <a:t>Basis for selecting optimum binder content</a:t>
            </a:r>
          </a:p>
        </p:txBody>
      </p:sp>
    </p:spTree>
    <p:extLst>
      <p:ext uri="{BB962C8B-B14F-4D97-AF65-F5344CB8AC3E}">
        <p14:creationId xmlns:p14="http://schemas.microsoft.com/office/powerpoint/2010/main" val="2210873700"/>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a:extLst>
              <a:ext uri="{FF2B5EF4-FFF2-40B4-BE49-F238E27FC236}">
                <a16:creationId xmlns:a16="http://schemas.microsoft.com/office/drawing/2014/main" id="{7061CE37-CD66-C98D-4622-441982B94892}"/>
              </a:ext>
            </a:extLst>
          </p:cNvPr>
          <p:cNvSpPr>
            <a:spLocks noChangeArrowheads="1"/>
          </p:cNvSpPr>
          <p:nvPr/>
        </p:nvSpPr>
        <p:spPr bwMode="auto">
          <a:xfrm>
            <a:off x="6288089" y="2070101"/>
            <a:ext cx="3286125" cy="4068763"/>
          </a:xfrm>
          <a:prstGeom prst="rect">
            <a:avLst/>
          </a:prstGeom>
          <a:solidFill>
            <a:srgbClr val="DADADA"/>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0" name="Oval 4">
            <a:extLst>
              <a:ext uri="{FF2B5EF4-FFF2-40B4-BE49-F238E27FC236}">
                <a16:creationId xmlns:a16="http://schemas.microsoft.com/office/drawing/2014/main" id="{1C952635-EBF6-B419-0DFC-934863E95F14}"/>
              </a:ext>
            </a:extLst>
          </p:cNvPr>
          <p:cNvSpPr>
            <a:spLocks noChangeArrowheads="1"/>
          </p:cNvSpPr>
          <p:nvPr/>
        </p:nvSpPr>
        <p:spPr bwMode="auto">
          <a:xfrm>
            <a:off x="6788151" y="2746375"/>
            <a:ext cx="2347913" cy="2636838"/>
          </a:xfrm>
          <a:prstGeom prst="ellipse">
            <a:avLst/>
          </a:prstGeom>
          <a:solidFill>
            <a:schemeClr val="bg2"/>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1" name="Oval 5">
            <a:extLst>
              <a:ext uri="{FF2B5EF4-FFF2-40B4-BE49-F238E27FC236}">
                <a16:creationId xmlns:a16="http://schemas.microsoft.com/office/drawing/2014/main" id="{CB6A9F7D-3D03-8339-4320-FC4EDA78F699}"/>
              </a:ext>
            </a:extLst>
          </p:cNvPr>
          <p:cNvSpPr>
            <a:spLocks noChangeArrowheads="1"/>
          </p:cNvSpPr>
          <p:nvPr/>
        </p:nvSpPr>
        <p:spPr bwMode="auto">
          <a:xfrm>
            <a:off x="7119939" y="3116264"/>
            <a:ext cx="1684337" cy="1895475"/>
          </a:xfrm>
          <a:prstGeom prst="ellipse">
            <a:avLst/>
          </a:prstGeom>
          <a:solidFill>
            <a:srgbClr val="FF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2" name="Rectangle 6">
            <a:extLst>
              <a:ext uri="{FF2B5EF4-FFF2-40B4-BE49-F238E27FC236}">
                <a16:creationId xmlns:a16="http://schemas.microsoft.com/office/drawing/2014/main" id="{32EAF45B-369C-8468-6580-4FFCBE961A95}"/>
              </a:ext>
            </a:extLst>
          </p:cNvPr>
          <p:cNvSpPr>
            <a:spLocks noChangeArrowheads="1"/>
          </p:cNvSpPr>
          <p:nvPr/>
        </p:nvSpPr>
        <p:spPr bwMode="auto">
          <a:xfrm>
            <a:off x="6719889" y="3789363"/>
            <a:ext cx="2459037" cy="520700"/>
          </a:xfrm>
          <a:prstGeom prst="rect">
            <a:avLst/>
          </a:prstGeom>
          <a:solidFill>
            <a:srgbClr val="DADADA"/>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3" name="Line 7">
            <a:extLst>
              <a:ext uri="{FF2B5EF4-FFF2-40B4-BE49-F238E27FC236}">
                <a16:creationId xmlns:a16="http://schemas.microsoft.com/office/drawing/2014/main" id="{190807E1-92B1-AB9D-4AF2-4A4FE789F518}"/>
              </a:ext>
            </a:extLst>
          </p:cNvPr>
          <p:cNvSpPr>
            <a:spLocks noChangeShapeType="1"/>
          </p:cNvSpPr>
          <p:nvPr/>
        </p:nvSpPr>
        <p:spPr bwMode="auto">
          <a:xfrm>
            <a:off x="8769351" y="3783013"/>
            <a:ext cx="33496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4" name="Line 8">
            <a:extLst>
              <a:ext uri="{FF2B5EF4-FFF2-40B4-BE49-F238E27FC236}">
                <a16:creationId xmlns:a16="http://schemas.microsoft.com/office/drawing/2014/main" id="{E7512859-065C-0042-9CF9-DB393A61599D}"/>
              </a:ext>
            </a:extLst>
          </p:cNvPr>
          <p:cNvSpPr>
            <a:spLocks noChangeShapeType="1"/>
          </p:cNvSpPr>
          <p:nvPr/>
        </p:nvSpPr>
        <p:spPr bwMode="auto">
          <a:xfrm>
            <a:off x="8772526" y="4311650"/>
            <a:ext cx="33496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5" name="Line 9">
            <a:extLst>
              <a:ext uri="{FF2B5EF4-FFF2-40B4-BE49-F238E27FC236}">
                <a16:creationId xmlns:a16="http://schemas.microsoft.com/office/drawing/2014/main" id="{DE2B280D-CFF3-8C98-0FF0-048D0D8E5E06}"/>
              </a:ext>
            </a:extLst>
          </p:cNvPr>
          <p:cNvSpPr>
            <a:spLocks noChangeShapeType="1"/>
          </p:cNvSpPr>
          <p:nvPr/>
        </p:nvSpPr>
        <p:spPr bwMode="auto">
          <a:xfrm>
            <a:off x="6827838" y="3787775"/>
            <a:ext cx="334962"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6" name="Line 10">
            <a:extLst>
              <a:ext uri="{FF2B5EF4-FFF2-40B4-BE49-F238E27FC236}">
                <a16:creationId xmlns:a16="http://schemas.microsoft.com/office/drawing/2014/main" id="{0C0E5F16-C0B9-2636-CBD0-625138AE7CC8}"/>
              </a:ext>
            </a:extLst>
          </p:cNvPr>
          <p:cNvSpPr>
            <a:spLocks noChangeShapeType="1"/>
          </p:cNvSpPr>
          <p:nvPr/>
        </p:nvSpPr>
        <p:spPr bwMode="auto">
          <a:xfrm>
            <a:off x="6819901" y="4306888"/>
            <a:ext cx="33337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01387" name="Group 11">
            <a:extLst>
              <a:ext uri="{FF2B5EF4-FFF2-40B4-BE49-F238E27FC236}">
                <a16:creationId xmlns:a16="http://schemas.microsoft.com/office/drawing/2014/main" id="{70B4CD4E-EC12-12F0-8DDE-BED7A3738437}"/>
              </a:ext>
            </a:extLst>
          </p:cNvPr>
          <p:cNvGrpSpPr>
            <a:grpSpLocks/>
          </p:cNvGrpSpPr>
          <p:nvPr/>
        </p:nvGrpSpPr>
        <p:grpSpPr bwMode="auto">
          <a:xfrm>
            <a:off x="7910514" y="3119439"/>
            <a:ext cx="1690687" cy="1900237"/>
            <a:chOff x="1076" y="1582"/>
            <a:chExt cx="959" cy="958"/>
          </a:xfrm>
        </p:grpSpPr>
        <p:sp>
          <p:nvSpPr>
            <p:cNvPr id="101388" name="Oval 12">
              <a:extLst>
                <a:ext uri="{FF2B5EF4-FFF2-40B4-BE49-F238E27FC236}">
                  <a16:creationId xmlns:a16="http://schemas.microsoft.com/office/drawing/2014/main" id="{627077C8-AE7D-EDA0-7E25-99A639939474}"/>
                </a:ext>
              </a:extLst>
            </p:cNvPr>
            <p:cNvSpPr>
              <a:spLocks noChangeArrowheads="1"/>
            </p:cNvSpPr>
            <p:nvPr/>
          </p:nvSpPr>
          <p:spPr bwMode="auto">
            <a:xfrm>
              <a:off x="1076" y="1582"/>
              <a:ext cx="957" cy="956"/>
            </a:xfrm>
            <a:prstGeom prst="ellipse">
              <a:avLst/>
            </a:prstGeom>
            <a:solidFill>
              <a:srgbClr val="676767"/>
            </a:solidFill>
            <a:ln>
              <a:noFill/>
            </a:ln>
            <a:effectLst/>
            <a:extLs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89" name="Oval 13">
              <a:extLst>
                <a:ext uri="{FF2B5EF4-FFF2-40B4-BE49-F238E27FC236}">
                  <a16:creationId xmlns:a16="http://schemas.microsoft.com/office/drawing/2014/main" id="{F1CF082A-5445-3A03-E26A-4E7C3110A2E1}"/>
                </a:ext>
              </a:extLst>
            </p:cNvPr>
            <p:cNvSpPr>
              <a:spLocks noChangeArrowheads="1"/>
            </p:cNvSpPr>
            <p:nvPr/>
          </p:nvSpPr>
          <p:spPr bwMode="auto">
            <a:xfrm>
              <a:off x="1080" y="1586"/>
              <a:ext cx="955" cy="954"/>
            </a:xfrm>
            <a:prstGeom prst="ellipse">
              <a:avLst/>
            </a:prstGeom>
            <a:solidFill>
              <a:srgbClr val="676767"/>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101390" name="Freeform 14">
            <a:extLst>
              <a:ext uri="{FF2B5EF4-FFF2-40B4-BE49-F238E27FC236}">
                <a16:creationId xmlns:a16="http://schemas.microsoft.com/office/drawing/2014/main" id="{27A5FBD6-0B53-14AD-C2D5-EC005F44E17E}"/>
              </a:ext>
            </a:extLst>
          </p:cNvPr>
          <p:cNvSpPr>
            <a:spLocks/>
          </p:cNvSpPr>
          <p:nvPr/>
        </p:nvSpPr>
        <p:spPr bwMode="auto">
          <a:xfrm>
            <a:off x="7691439" y="2095500"/>
            <a:ext cx="566737" cy="636588"/>
          </a:xfrm>
          <a:custGeom>
            <a:avLst/>
            <a:gdLst>
              <a:gd name="T0" fmla="*/ 160 w 321"/>
              <a:gd name="T1" fmla="*/ 320 h 321"/>
              <a:gd name="T2" fmla="*/ 320 w 321"/>
              <a:gd name="T3" fmla="*/ 160 h 321"/>
              <a:gd name="T4" fmla="*/ 240 w 321"/>
              <a:gd name="T5" fmla="*/ 160 h 321"/>
              <a:gd name="T6" fmla="*/ 240 w 321"/>
              <a:gd name="T7" fmla="*/ 0 h 321"/>
              <a:gd name="T8" fmla="*/ 80 w 321"/>
              <a:gd name="T9" fmla="*/ 0 h 321"/>
              <a:gd name="T10" fmla="*/ 80 w 321"/>
              <a:gd name="T11" fmla="*/ 160 h 321"/>
              <a:gd name="T12" fmla="*/ 0 w 321"/>
              <a:gd name="T13" fmla="*/ 160 h 321"/>
              <a:gd name="T14" fmla="*/ 160 w 321"/>
              <a:gd name="T15" fmla="*/ 320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321">
                <a:moveTo>
                  <a:pt x="160" y="320"/>
                </a:moveTo>
                <a:lnTo>
                  <a:pt x="320" y="160"/>
                </a:lnTo>
                <a:lnTo>
                  <a:pt x="240" y="160"/>
                </a:lnTo>
                <a:lnTo>
                  <a:pt x="240" y="0"/>
                </a:lnTo>
                <a:lnTo>
                  <a:pt x="80" y="0"/>
                </a:lnTo>
                <a:lnTo>
                  <a:pt x="80" y="160"/>
                </a:lnTo>
                <a:lnTo>
                  <a:pt x="0" y="160"/>
                </a:lnTo>
                <a:lnTo>
                  <a:pt x="160" y="320"/>
                </a:lnTo>
              </a:path>
            </a:pathLst>
          </a:custGeom>
          <a:solidFill>
            <a:schemeClr val="tx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1" name="Freeform 15">
            <a:extLst>
              <a:ext uri="{FF2B5EF4-FFF2-40B4-BE49-F238E27FC236}">
                <a16:creationId xmlns:a16="http://schemas.microsoft.com/office/drawing/2014/main" id="{8A0E56D6-7FFF-250C-27D1-344D58786581}"/>
              </a:ext>
            </a:extLst>
          </p:cNvPr>
          <p:cNvSpPr>
            <a:spLocks/>
          </p:cNvSpPr>
          <p:nvPr/>
        </p:nvSpPr>
        <p:spPr bwMode="auto">
          <a:xfrm>
            <a:off x="7688264" y="5383214"/>
            <a:ext cx="566737" cy="636587"/>
          </a:xfrm>
          <a:custGeom>
            <a:avLst/>
            <a:gdLst>
              <a:gd name="T0" fmla="*/ 0 w 321"/>
              <a:gd name="T1" fmla="*/ 160 h 321"/>
              <a:gd name="T2" fmla="*/ 80 w 321"/>
              <a:gd name="T3" fmla="*/ 160 h 321"/>
              <a:gd name="T4" fmla="*/ 80 w 321"/>
              <a:gd name="T5" fmla="*/ 320 h 321"/>
              <a:gd name="T6" fmla="*/ 240 w 321"/>
              <a:gd name="T7" fmla="*/ 320 h 321"/>
              <a:gd name="T8" fmla="*/ 240 w 321"/>
              <a:gd name="T9" fmla="*/ 160 h 321"/>
              <a:gd name="T10" fmla="*/ 320 w 321"/>
              <a:gd name="T11" fmla="*/ 160 h 321"/>
              <a:gd name="T12" fmla="*/ 160 w 321"/>
              <a:gd name="T13" fmla="*/ 0 h 321"/>
              <a:gd name="T14" fmla="*/ 0 w 321"/>
              <a:gd name="T15" fmla="*/ 160 h 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1" h="321">
                <a:moveTo>
                  <a:pt x="0" y="160"/>
                </a:moveTo>
                <a:lnTo>
                  <a:pt x="80" y="160"/>
                </a:lnTo>
                <a:lnTo>
                  <a:pt x="80" y="320"/>
                </a:lnTo>
                <a:lnTo>
                  <a:pt x="240" y="320"/>
                </a:lnTo>
                <a:lnTo>
                  <a:pt x="240" y="160"/>
                </a:lnTo>
                <a:lnTo>
                  <a:pt x="320" y="160"/>
                </a:lnTo>
                <a:lnTo>
                  <a:pt x="160" y="0"/>
                </a:lnTo>
                <a:lnTo>
                  <a:pt x="0" y="160"/>
                </a:lnTo>
              </a:path>
            </a:pathLst>
          </a:custGeom>
          <a:solidFill>
            <a:schemeClr val="tx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2" name="Oval 16">
            <a:extLst>
              <a:ext uri="{FF2B5EF4-FFF2-40B4-BE49-F238E27FC236}">
                <a16:creationId xmlns:a16="http://schemas.microsoft.com/office/drawing/2014/main" id="{99373CF6-3151-67D6-6B78-3BA83F751060}"/>
              </a:ext>
            </a:extLst>
          </p:cNvPr>
          <p:cNvSpPr>
            <a:spLocks noChangeArrowheads="1"/>
          </p:cNvSpPr>
          <p:nvPr/>
        </p:nvSpPr>
        <p:spPr bwMode="auto">
          <a:xfrm>
            <a:off x="7113589" y="3113089"/>
            <a:ext cx="1754187" cy="1914525"/>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1393" name="Freeform 17">
            <a:extLst>
              <a:ext uri="{FF2B5EF4-FFF2-40B4-BE49-F238E27FC236}">
                <a16:creationId xmlns:a16="http://schemas.microsoft.com/office/drawing/2014/main" id="{49C8007B-48E5-19FC-B353-AB175B821B01}"/>
              </a:ext>
            </a:extLst>
          </p:cNvPr>
          <p:cNvSpPr>
            <a:spLocks/>
          </p:cNvSpPr>
          <p:nvPr/>
        </p:nvSpPr>
        <p:spPr bwMode="auto">
          <a:xfrm>
            <a:off x="7518401" y="4525963"/>
            <a:ext cx="430213" cy="190500"/>
          </a:xfrm>
          <a:custGeom>
            <a:avLst/>
            <a:gdLst>
              <a:gd name="T0" fmla="*/ 92 w 244"/>
              <a:gd name="T1" fmla="*/ 95 h 96"/>
              <a:gd name="T2" fmla="*/ 0 w 244"/>
              <a:gd name="T3" fmla="*/ 57 h 96"/>
              <a:gd name="T4" fmla="*/ 43 w 244"/>
              <a:gd name="T5" fmla="*/ 0 h 96"/>
              <a:gd name="T6" fmla="*/ 243 w 244"/>
              <a:gd name="T7" fmla="*/ 0 h 96"/>
              <a:gd name="T8" fmla="*/ 243 w 244"/>
              <a:gd name="T9" fmla="*/ 63 h 96"/>
              <a:gd name="T10" fmla="*/ 92 w 244"/>
              <a:gd name="T11" fmla="*/ 95 h 96"/>
            </a:gdLst>
            <a:ahLst/>
            <a:cxnLst>
              <a:cxn ang="0">
                <a:pos x="T0" y="T1"/>
              </a:cxn>
              <a:cxn ang="0">
                <a:pos x="T2" y="T3"/>
              </a:cxn>
              <a:cxn ang="0">
                <a:pos x="T4" y="T5"/>
              </a:cxn>
              <a:cxn ang="0">
                <a:pos x="T6" y="T7"/>
              </a:cxn>
              <a:cxn ang="0">
                <a:pos x="T8" y="T9"/>
              </a:cxn>
              <a:cxn ang="0">
                <a:pos x="T10" y="T11"/>
              </a:cxn>
            </a:cxnLst>
            <a:rect l="0" t="0" r="r" b="b"/>
            <a:pathLst>
              <a:path w="244" h="96">
                <a:moveTo>
                  <a:pt x="92" y="95"/>
                </a:moveTo>
                <a:lnTo>
                  <a:pt x="0" y="57"/>
                </a:lnTo>
                <a:lnTo>
                  <a:pt x="43" y="0"/>
                </a:lnTo>
                <a:lnTo>
                  <a:pt x="243" y="0"/>
                </a:lnTo>
                <a:lnTo>
                  <a:pt x="243" y="63"/>
                </a:lnTo>
                <a:lnTo>
                  <a:pt x="92" y="9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4" name="Freeform 18">
            <a:extLst>
              <a:ext uri="{FF2B5EF4-FFF2-40B4-BE49-F238E27FC236}">
                <a16:creationId xmlns:a16="http://schemas.microsoft.com/office/drawing/2014/main" id="{F553DF32-A2C5-541C-E412-5E464B5A45E2}"/>
              </a:ext>
            </a:extLst>
          </p:cNvPr>
          <p:cNvSpPr>
            <a:spLocks/>
          </p:cNvSpPr>
          <p:nvPr/>
        </p:nvSpPr>
        <p:spPr bwMode="auto">
          <a:xfrm>
            <a:off x="7704138" y="4756150"/>
            <a:ext cx="419100" cy="280988"/>
          </a:xfrm>
          <a:custGeom>
            <a:avLst/>
            <a:gdLst>
              <a:gd name="T0" fmla="*/ 111 w 238"/>
              <a:gd name="T1" fmla="*/ 141 h 142"/>
              <a:gd name="T2" fmla="*/ 0 w 238"/>
              <a:gd name="T3" fmla="*/ 82 h 142"/>
              <a:gd name="T4" fmla="*/ 97 w 238"/>
              <a:gd name="T5" fmla="*/ 0 h 142"/>
              <a:gd name="T6" fmla="*/ 201 w 238"/>
              <a:gd name="T7" fmla="*/ 27 h 142"/>
              <a:gd name="T8" fmla="*/ 237 w 238"/>
              <a:gd name="T9" fmla="*/ 114 h 142"/>
              <a:gd name="T10" fmla="*/ 111 w 238"/>
              <a:gd name="T11" fmla="*/ 141 h 142"/>
            </a:gdLst>
            <a:ahLst/>
            <a:cxnLst>
              <a:cxn ang="0">
                <a:pos x="T0" y="T1"/>
              </a:cxn>
              <a:cxn ang="0">
                <a:pos x="T2" y="T3"/>
              </a:cxn>
              <a:cxn ang="0">
                <a:pos x="T4" y="T5"/>
              </a:cxn>
              <a:cxn ang="0">
                <a:pos x="T6" y="T7"/>
              </a:cxn>
              <a:cxn ang="0">
                <a:pos x="T8" y="T9"/>
              </a:cxn>
              <a:cxn ang="0">
                <a:pos x="T10" y="T11"/>
              </a:cxn>
            </a:cxnLst>
            <a:rect l="0" t="0" r="r" b="b"/>
            <a:pathLst>
              <a:path w="238" h="142">
                <a:moveTo>
                  <a:pt x="111" y="141"/>
                </a:moveTo>
                <a:lnTo>
                  <a:pt x="0" y="82"/>
                </a:lnTo>
                <a:lnTo>
                  <a:pt x="97" y="0"/>
                </a:lnTo>
                <a:lnTo>
                  <a:pt x="201" y="27"/>
                </a:lnTo>
                <a:lnTo>
                  <a:pt x="237" y="114"/>
                </a:lnTo>
                <a:lnTo>
                  <a:pt x="111" y="14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5" name="Freeform 19">
            <a:extLst>
              <a:ext uri="{FF2B5EF4-FFF2-40B4-BE49-F238E27FC236}">
                <a16:creationId xmlns:a16="http://schemas.microsoft.com/office/drawing/2014/main" id="{3EA84B3D-1F75-90C3-1B57-B121F63777EB}"/>
              </a:ext>
            </a:extLst>
          </p:cNvPr>
          <p:cNvSpPr>
            <a:spLocks/>
          </p:cNvSpPr>
          <p:nvPr/>
        </p:nvSpPr>
        <p:spPr bwMode="auto">
          <a:xfrm>
            <a:off x="8132764" y="4646613"/>
            <a:ext cx="496887" cy="292100"/>
          </a:xfrm>
          <a:custGeom>
            <a:avLst/>
            <a:gdLst>
              <a:gd name="T0" fmla="*/ 151 w 282"/>
              <a:gd name="T1" fmla="*/ 146 h 147"/>
              <a:gd name="T2" fmla="*/ 122 w 282"/>
              <a:gd name="T3" fmla="*/ 81 h 147"/>
              <a:gd name="T4" fmla="*/ 0 w 282"/>
              <a:gd name="T5" fmla="*/ 35 h 147"/>
              <a:gd name="T6" fmla="*/ 36 w 282"/>
              <a:gd name="T7" fmla="*/ 0 h 147"/>
              <a:gd name="T8" fmla="*/ 281 w 282"/>
              <a:gd name="T9" fmla="*/ 0 h 147"/>
              <a:gd name="T10" fmla="*/ 151 w 282"/>
              <a:gd name="T11" fmla="*/ 146 h 147"/>
            </a:gdLst>
            <a:ahLst/>
            <a:cxnLst>
              <a:cxn ang="0">
                <a:pos x="T0" y="T1"/>
              </a:cxn>
              <a:cxn ang="0">
                <a:pos x="T2" y="T3"/>
              </a:cxn>
              <a:cxn ang="0">
                <a:pos x="T4" y="T5"/>
              </a:cxn>
              <a:cxn ang="0">
                <a:pos x="T6" y="T7"/>
              </a:cxn>
              <a:cxn ang="0">
                <a:pos x="T8" y="T9"/>
              </a:cxn>
              <a:cxn ang="0">
                <a:pos x="T10" y="T11"/>
              </a:cxn>
            </a:cxnLst>
            <a:rect l="0" t="0" r="r" b="b"/>
            <a:pathLst>
              <a:path w="282" h="147">
                <a:moveTo>
                  <a:pt x="151" y="146"/>
                </a:moveTo>
                <a:lnTo>
                  <a:pt x="122" y="81"/>
                </a:lnTo>
                <a:lnTo>
                  <a:pt x="0" y="35"/>
                </a:lnTo>
                <a:lnTo>
                  <a:pt x="36" y="0"/>
                </a:lnTo>
                <a:lnTo>
                  <a:pt x="281" y="0"/>
                </a:lnTo>
                <a:lnTo>
                  <a:pt x="151" y="14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6" name="Freeform 20">
            <a:extLst>
              <a:ext uri="{FF2B5EF4-FFF2-40B4-BE49-F238E27FC236}">
                <a16:creationId xmlns:a16="http://schemas.microsoft.com/office/drawing/2014/main" id="{BB604373-F01C-54F3-E670-969DEA2D3872}"/>
              </a:ext>
            </a:extLst>
          </p:cNvPr>
          <p:cNvSpPr>
            <a:spLocks/>
          </p:cNvSpPr>
          <p:nvPr/>
        </p:nvSpPr>
        <p:spPr bwMode="auto">
          <a:xfrm>
            <a:off x="7951789" y="4446589"/>
            <a:ext cx="549275" cy="173037"/>
          </a:xfrm>
          <a:custGeom>
            <a:avLst/>
            <a:gdLst>
              <a:gd name="T0" fmla="*/ 63 w 312"/>
              <a:gd name="T1" fmla="*/ 86 h 87"/>
              <a:gd name="T2" fmla="*/ 0 w 312"/>
              <a:gd name="T3" fmla="*/ 35 h 87"/>
              <a:gd name="T4" fmla="*/ 49 w 312"/>
              <a:gd name="T5" fmla="*/ 7 h 87"/>
              <a:gd name="T6" fmla="*/ 132 w 312"/>
              <a:gd name="T7" fmla="*/ 0 h 87"/>
              <a:gd name="T8" fmla="*/ 248 w 312"/>
              <a:gd name="T9" fmla="*/ 0 h 87"/>
              <a:gd name="T10" fmla="*/ 277 w 312"/>
              <a:gd name="T11" fmla="*/ 44 h 87"/>
              <a:gd name="T12" fmla="*/ 311 w 312"/>
              <a:gd name="T13" fmla="*/ 67 h 87"/>
              <a:gd name="T14" fmla="*/ 255 w 312"/>
              <a:gd name="T15" fmla="*/ 86 h 87"/>
              <a:gd name="T16" fmla="*/ 63 w 312"/>
              <a:gd name="T17"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2" h="87">
                <a:moveTo>
                  <a:pt x="63" y="86"/>
                </a:moveTo>
                <a:lnTo>
                  <a:pt x="0" y="35"/>
                </a:lnTo>
                <a:lnTo>
                  <a:pt x="49" y="7"/>
                </a:lnTo>
                <a:lnTo>
                  <a:pt x="132" y="0"/>
                </a:lnTo>
                <a:lnTo>
                  <a:pt x="248" y="0"/>
                </a:lnTo>
                <a:lnTo>
                  <a:pt x="277" y="44"/>
                </a:lnTo>
                <a:lnTo>
                  <a:pt x="311" y="67"/>
                </a:lnTo>
                <a:lnTo>
                  <a:pt x="255" y="86"/>
                </a:lnTo>
                <a:lnTo>
                  <a:pt x="63" y="8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7" name="Freeform 21">
            <a:extLst>
              <a:ext uri="{FF2B5EF4-FFF2-40B4-BE49-F238E27FC236}">
                <a16:creationId xmlns:a16="http://schemas.microsoft.com/office/drawing/2014/main" id="{215C8E7A-175E-59D0-57F2-F0BE2DF13175}"/>
              </a:ext>
            </a:extLst>
          </p:cNvPr>
          <p:cNvSpPr>
            <a:spLocks/>
          </p:cNvSpPr>
          <p:nvPr/>
        </p:nvSpPr>
        <p:spPr bwMode="auto">
          <a:xfrm>
            <a:off x="7316789" y="4289425"/>
            <a:ext cx="581025" cy="204788"/>
          </a:xfrm>
          <a:custGeom>
            <a:avLst/>
            <a:gdLst>
              <a:gd name="T0" fmla="*/ 221 w 330"/>
              <a:gd name="T1" fmla="*/ 97 h 103"/>
              <a:gd name="T2" fmla="*/ 46 w 330"/>
              <a:gd name="T3" fmla="*/ 102 h 103"/>
              <a:gd name="T4" fmla="*/ 0 w 330"/>
              <a:gd name="T5" fmla="*/ 29 h 103"/>
              <a:gd name="T6" fmla="*/ 84 w 330"/>
              <a:gd name="T7" fmla="*/ 4 h 103"/>
              <a:gd name="T8" fmla="*/ 161 w 330"/>
              <a:gd name="T9" fmla="*/ 0 h 103"/>
              <a:gd name="T10" fmla="*/ 329 w 330"/>
              <a:gd name="T11" fmla="*/ 4 h 103"/>
              <a:gd name="T12" fmla="*/ 329 w 330"/>
              <a:gd name="T13" fmla="*/ 43 h 103"/>
              <a:gd name="T14" fmla="*/ 269 w 330"/>
              <a:gd name="T15" fmla="*/ 60 h 103"/>
              <a:gd name="T16" fmla="*/ 221 w 330"/>
              <a:gd name="T17" fmla="*/ 9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 h="103">
                <a:moveTo>
                  <a:pt x="221" y="97"/>
                </a:moveTo>
                <a:lnTo>
                  <a:pt x="46" y="102"/>
                </a:lnTo>
                <a:lnTo>
                  <a:pt x="0" y="29"/>
                </a:lnTo>
                <a:lnTo>
                  <a:pt x="84" y="4"/>
                </a:lnTo>
                <a:lnTo>
                  <a:pt x="161" y="0"/>
                </a:lnTo>
                <a:lnTo>
                  <a:pt x="329" y="4"/>
                </a:lnTo>
                <a:lnTo>
                  <a:pt x="329" y="43"/>
                </a:lnTo>
                <a:lnTo>
                  <a:pt x="269" y="60"/>
                </a:lnTo>
                <a:lnTo>
                  <a:pt x="221" y="9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8" name="Freeform 22">
            <a:extLst>
              <a:ext uri="{FF2B5EF4-FFF2-40B4-BE49-F238E27FC236}">
                <a16:creationId xmlns:a16="http://schemas.microsoft.com/office/drawing/2014/main" id="{A415648E-EE72-4C46-E297-959B3C1DC5E2}"/>
              </a:ext>
            </a:extLst>
          </p:cNvPr>
          <p:cNvSpPr>
            <a:spLocks/>
          </p:cNvSpPr>
          <p:nvPr/>
        </p:nvSpPr>
        <p:spPr bwMode="auto">
          <a:xfrm>
            <a:off x="8121650" y="4208464"/>
            <a:ext cx="450850" cy="161925"/>
          </a:xfrm>
          <a:custGeom>
            <a:avLst/>
            <a:gdLst>
              <a:gd name="T0" fmla="*/ 40 w 255"/>
              <a:gd name="T1" fmla="*/ 81 h 82"/>
              <a:gd name="T2" fmla="*/ 0 w 255"/>
              <a:gd name="T3" fmla="*/ 26 h 82"/>
              <a:gd name="T4" fmla="*/ 61 w 255"/>
              <a:gd name="T5" fmla="*/ 8 h 82"/>
              <a:gd name="T6" fmla="*/ 164 w 255"/>
              <a:gd name="T7" fmla="*/ 0 h 82"/>
              <a:gd name="T8" fmla="*/ 254 w 255"/>
              <a:gd name="T9" fmla="*/ 2 h 82"/>
              <a:gd name="T10" fmla="*/ 207 w 255"/>
              <a:gd name="T11" fmla="*/ 53 h 82"/>
              <a:gd name="T12" fmla="*/ 184 w 255"/>
              <a:gd name="T13" fmla="*/ 73 h 82"/>
              <a:gd name="T14" fmla="*/ 40 w 255"/>
              <a:gd name="T15" fmla="*/ 81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82">
                <a:moveTo>
                  <a:pt x="40" y="81"/>
                </a:moveTo>
                <a:lnTo>
                  <a:pt x="0" y="26"/>
                </a:lnTo>
                <a:lnTo>
                  <a:pt x="61" y="8"/>
                </a:lnTo>
                <a:lnTo>
                  <a:pt x="164" y="0"/>
                </a:lnTo>
                <a:lnTo>
                  <a:pt x="254" y="2"/>
                </a:lnTo>
                <a:lnTo>
                  <a:pt x="207" y="53"/>
                </a:lnTo>
                <a:lnTo>
                  <a:pt x="184" y="73"/>
                </a:lnTo>
                <a:lnTo>
                  <a:pt x="40" y="8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399" name="Freeform 23">
            <a:extLst>
              <a:ext uri="{FF2B5EF4-FFF2-40B4-BE49-F238E27FC236}">
                <a16:creationId xmlns:a16="http://schemas.microsoft.com/office/drawing/2014/main" id="{759BE52E-0B36-1A04-96DA-2E1800CD1D70}"/>
              </a:ext>
            </a:extLst>
          </p:cNvPr>
          <p:cNvSpPr>
            <a:spLocks/>
          </p:cNvSpPr>
          <p:nvPr/>
        </p:nvSpPr>
        <p:spPr bwMode="auto">
          <a:xfrm>
            <a:off x="8437563" y="4251325"/>
            <a:ext cx="315912" cy="196850"/>
          </a:xfrm>
          <a:custGeom>
            <a:avLst/>
            <a:gdLst>
              <a:gd name="T0" fmla="*/ 107 w 179"/>
              <a:gd name="T1" fmla="*/ 98 h 99"/>
              <a:gd name="T2" fmla="*/ 0 w 179"/>
              <a:gd name="T3" fmla="*/ 72 h 99"/>
              <a:gd name="T4" fmla="*/ 62 w 179"/>
              <a:gd name="T5" fmla="*/ 13 h 99"/>
              <a:gd name="T6" fmla="*/ 134 w 179"/>
              <a:gd name="T7" fmla="*/ 0 h 99"/>
              <a:gd name="T8" fmla="*/ 178 w 179"/>
              <a:gd name="T9" fmla="*/ 64 h 99"/>
              <a:gd name="T10" fmla="*/ 107 w 179"/>
              <a:gd name="T11" fmla="*/ 98 h 99"/>
            </a:gdLst>
            <a:ahLst/>
            <a:cxnLst>
              <a:cxn ang="0">
                <a:pos x="T0" y="T1"/>
              </a:cxn>
              <a:cxn ang="0">
                <a:pos x="T2" y="T3"/>
              </a:cxn>
              <a:cxn ang="0">
                <a:pos x="T4" y="T5"/>
              </a:cxn>
              <a:cxn ang="0">
                <a:pos x="T6" y="T7"/>
              </a:cxn>
              <a:cxn ang="0">
                <a:pos x="T8" y="T9"/>
              </a:cxn>
              <a:cxn ang="0">
                <a:pos x="T10" y="T11"/>
              </a:cxn>
            </a:cxnLst>
            <a:rect l="0" t="0" r="r" b="b"/>
            <a:pathLst>
              <a:path w="179" h="99">
                <a:moveTo>
                  <a:pt x="107" y="98"/>
                </a:moveTo>
                <a:lnTo>
                  <a:pt x="0" y="72"/>
                </a:lnTo>
                <a:lnTo>
                  <a:pt x="62" y="13"/>
                </a:lnTo>
                <a:lnTo>
                  <a:pt x="134" y="0"/>
                </a:lnTo>
                <a:lnTo>
                  <a:pt x="178" y="64"/>
                </a:lnTo>
                <a:lnTo>
                  <a:pt x="107" y="9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0" name="Freeform 24">
            <a:extLst>
              <a:ext uri="{FF2B5EF4-FFF2-40B4-BE49-F238E27FC236}">
                <a16:creationId xmlns:a16="http://schemas.microsoft.com/office/drawing/2014/main" id="{D85751F6-644C-20BB-2FE3-96A5CC9CA831}"/>
              </a:ext>
            </a:extLst>
          </p:cNvPr>
          <p:cNvSpPr>
            <a:spLocks/>
          </p:cNvSpPr>
          <p:nvPr/>
        </p:nvSpPr>
        <p:spPr bwMode="auto">
          <a:xfrm>
            <a:off x="7142163" y="4168776"/>
            <a:ext cx="328612" cy="225425"/>
          </a:xfrm>
          <a:custGeom>
            <a:avLst/>
            <a:gdLst>
              <a:gd name="T0" fmla="*/ 42 w 187"/>
              <a:gd name="T1" fmla="*/ 113 h 114"/>
              <a:gd name="T2" fmla="*/ 0 w 187"/>
              <a:gd name="T3" fmla="*/ 62 h 114"/>
              <a:gd name="T4" fmla="*/ 43 w 187"/>
              <a:gd name="T5" fmla="*/ 19 h 114"/>
              <a:gd name="T6" fmla="*/ 76 w 187"/>
              <a:gd name="T7" fmla="*/ 7 h 114"/>
              <a:gd name="T8" fmla="*/ 122 w 187"/>
              <a:gd name="T9" fmla="*/ 0 h 114"/>
              <a:gd name="T10" fmla="*/ 169 w 187"/>
              <a:gd name="T11" fmla="*/ 14 h 114"/>
              <a:gd name="T12" fmla="*/ 186 w 187"/>
              <a:gd name="T13" fmla="*/ 62 h 114"/>
              <a:gd name="T14" fmla="*/ 42 w 187"/>
              <a:gd name="T15" fmla="*/ 113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114">
                <a:moveTo>
                  <a:pt x="42" y="113"/>
                </a:moveTo>
                <a:lnTo>
                  <a:pt x="0" y="62"/>
                </a:lnTo>
                <a:lnTo>
                  <a:pt x="43" y="19"/>
                </a:lnTo>
                <a:lnTo>
                  <a:pt x="76" y="7"/>
                </a:lnTo>
                <a:lnTo>
                  <a:pt x="122" y="0"/>
                </a:lnTo>
                <a:lnTo>
                  <a:pt x="169" y="14"/>
                </a:lnTo>
                <a:lnTo>
                  <a:pt x="186" y="62"/>
                </a:lnTo>
                <a:lnTo>
                  <a:pt x="42" y="11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1" name="Freeform 25">
            <a:extLst>
              <a:ext uri="{FF2B5EF4-FFF2-40B4-BE49-F238E27FC236}">
                <a16:creationId xmlns:a16="http://schemas.microsoft.com/office/drawing/2014/main" id="{5F7BD086-5776-588B-2A92-46E05E4F85CD}"/>
              </a:ext>
            </a:extLst>
          </p:cNvPr>
          <p:cNvSpPr>
            <a:spLocks/>
          </p:cNvSpPr>
          <p:nvPr/>
        </p:nvSpPr>
        <p:spPr bwMode="auto">
          <a:xfrm>
            <a:off x="7589839" y="4024314"/>
            <a:ext cx="422275" cy="230187"/>
          </a:xfrm>
          <a:custGeom>
            <a:avLst/>
            <a:gdLst>
              <a:gd name="T0" fmla="*/ 124 w 240"/>
              <a:gd name="T1" fmla="*/ 115 h 116"/>
              <a:gd name="T2" fmla="*/ 65 w 240"/>
              <a:gd name="T3" fmla="*/ 99 h 116"/>
              <a:gd name="T4" fmla="*/ 59 w 240"/>
              <a:gd name="T5" fmla="*/ 46 h 116"/>
              <a:gd name="T6" fmla="*/ 0 w 240"/>
              <a:gd name="T7" fmla="*/ 28 h 116"/>
              <a:gd name="T8" fmla="*/ 59 w 240"/>
              <a:gd name="T9" fmla="*/ 2 h 116"/>
              <a:gd name="T10" fmla="*/ 124 w 240"/>
              <a:gd name="T11" fmla="*/ 0 h 116"/>
              <a:gd name="T12" fmla="*/ 196 w 240"/>
              <a:gd name="T13" fmla="*/ 2 h 116"/>
              <a:gd name="T14" fmla="*/ 239 w 240"/>
              <a:gd name="T15" fmla="*/ 37 h 116"/>
              <a:gd name="T16" fmla="*/ 239 w 240"/>
              <a:gd name="T17" fmla="*/ 73 h 116"/>
              <a:gd name="T18" fmla="*/ 210 w 240"/>
              <a:gd name="T19" fmla="*/ 106 h 116"/>
              <a:gd name="T20" fmla="*/ 124 w 240"/>
              <a:gd name="T21" fmla="*/ 1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116">
                <a:moveTo>
                  <a:pt x="124" y="115"/>
                </a:moveTo>
                <a:lnTo>
                  <a:pt x="65" y="99"/>
                </a:lnTo>
                <a:lnTo>
                  <a:pt x="59" y="46"/>
                </a:lnTo>
                <a:lnTo>
                  <a:pt x="0" y="28"/>
                </a:lnTo>
                <a:lnTo>
                  <a:pt x="59" y="2"/>
                </a:lnTo>
                <a:lnTo>
                  <a:pt x="124" y="0"/>
                </a:lnTo>
                <a:lnTo>
                  <a:pt x="196" y="2"/>
                </a:lnTo>
                <a:lnTo>
                  <a:pt x="239" y="37"/>
                </a:lnTo>
                <a:lnTo>
                  <a:pt x="239" y="73"/>
                </a:lnTo>
                <a:lnTo>
                  <a:pt x="210" y="106"/>
                </a:lnTo>
                <a:lnTo>
                  <a:pt x="124" y="11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2" name="Freeform 26">
            <a:extLst>
              <a:ext uri="{FF2B5EF4-FFF2-40B4-BE49-F238E27FC236}">
                <a16:creationId xmlns:a16="http://schemas.microsoft.com/office/drawing/2014/main" id="{587032FE-0310-05D4-BAB3-EC73ADBFE708}"/>
              </a:ext>
            </a:extLst>
          </p:cNvPr>
          <p:cNvSpPr>
            <a:spLocks/>
          </p:cNvSpPr>
          <p:nvPr/>
        </p:nvSpPr>
        <p:spPr bwMode="auto">
          <a:xfrm>
            <a:off x="8096251" y="3929064"/>
            <a:ext cx="404813" cy="269875"/>
          </a:xfrm>
          <a:custGeom>
            <a:avLst/>
            <a:gdLst>
              <a:gd name="T0" fmla="*/ 7 w 230"/>
              <a:gd name="T1" fmla="*/ 135 h 136"/>
              <a:gd name="T2" fmla="*/ 0 w 230"/>
              <a:gd name="T3" fmla="*/ 39 h 136"/>
              <a:gd name="T4" fmla="*/ 104 w 230"/>
              <a:gd name="T5" fmla="*/ 18 h 136"/>
              <a:gd name="T6" fmla="*/ 187 w 230"/>
              <a:gd name="T7" fmla="*/ 0 h 136"/>
              <a:gd name="T8" fmla="*/ 229 w 230"/>
              <a:gd name="T9" fmla="*/ 54 h 136"/>
              <a:gd name="T10" fmla="*/ 229 w 230"/>
              <a:gd name="T11" fmla="*/ 132 h 136"/>
              <a:gd name="T12" fmla="*/ 153 w 230"/>
              <a:gd name="T13" fmla="*/ 123 h 136"/>
              <a:gd name="T14" fmla="*/ 7 w 230"/>
              <a:gd name="T15" fmla="*/ 135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136">
                <a:moveTo>
                  <a:pt x="7" y="135"/>
                </a:moveTo>
                <a:lnTo>
                  <a:pt x="0" y="39"/>
                </a:lnTo>
                <a:lnTo>
                  <a:pt x="104" y="18"/>
                </a:lnTo>
                <a:lnTo>
                  <a:pt x="187" y="0"/>
                </a:lnTo>
                <a:lnTo>
                  <a:pt x="229" y="54"/>
                </a:lnTo>
                <a:lnTo>
                  <a:pt x="229" y="132"/>
                </a:lnTo>
                <a:lnTo>
                  <a:pt x="153" y="123"/>
                </a:lnTo>
                <a:lnTo>
                  <a:pt x="7" y="13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3" name="Freeform 27">
            <a:extLst>
              <a:ext uri="{FF2B5EF4-FFF2-40B4-BE49-F238E27FC236}">
                <a16:creationId xmlns:a16="http://schemas.microsoft.com/office/drawing/2014/main" id="{5FAD4172-2B17-B83B-1DE3-3E87701FEF97}"/>
              </a:ext>
            </a:extLst>
          </p:cNvPr>
          <p:cNvSpPr>
            <a:spLocks/>
          </p:cNvSpPr>
          <p:nvPr/>
        </p:nvSpPr>
        <p:spPr bwMode="auto">
          <a:xfrm>
            <a:off x="8550275" y="3963989"/>
            <a:ext cx="204788" cy="238125"/>
          </a:xfrm>
          <a:custGeom>
            <a:avLst/>
            <a:gdLst>
              <a:gd name="T0" fmla="*/ 88 w 116"/>
              <a:gd name="T1" fmla="*/ 119 h 120"/>
              <a:gd name="T2" fmla="*/ 34 w 116"/>
              <a:gd name="T3" fmla="*/ 110 h 120"/>
              <a:gd name="T4" fmla="*/ 20 w 116"/>
              <a:gd name="T5" fmla="*/ 32 h 120"/>
              <a:gd name="T6" fmla="*/ 0 w 116"/>
              <a:gd name="T7" fmla="*/ 16 h 120"/>
              <a:gd name="T8" fmla="*/ 41 w 116"/>
              <a:gd name="T9" fmla="*/ 0 h 120"/>
              <a:gd name="T10" fmla="*/ 88 w 116"/>
              <a:gd name="T11" fmla="*/ 18 h 120"/>
              <a:gd name="T12" fmla="*/ 115 w 116"/>
              <a:gd name="T13" fmla="*/ 69 h 120"/>
              <a:gd name="T14" fmla="*/ 88 w 116"/>
              <a:gd name="T15" fmla="*/ 119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0">
                <a:moveTo>
                  <a:pt x="88" y="119"/>
                </a:moveTo>
                <a:lnTo>
                  <a:pt x="34" y="110"/>
                </a:lnTo>
                <a:lnTo>
                  <a:pt x="20" y="32"/>
                </a:lnTo>
                <a:lnTo>
                  <a:pt x="0" y="16"/>
                </a:lnTo>
                <a:lnTo>
                  <a:pt x="41" y="0"/>
                </a:lnTo>
                <a:lnTo>
                  <a:pt x="88" y="18"/>
                </a:lnTo>
                <a:lnTo>
                  <a:pt x="115" y="69"/>
                </a:lnTo>
                <a:lnTo>
                  <a:pt x="88" y="1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4" name="Freeform 28">
            <a:extLst>
              <a:ext uri="{FF2B5EF4-FFF2-40B4-BE49-F238E27FC236}">
                <a16:creationId xmlns:a16="http://schemas.microsoft.com/office/drawing/2014/main" id="{375227A2-5CF0-6BFE-7A90-BA9D1FCDA191}"/>
              </a:ext>
            </a:extLst>
          </p:cNvPr>
          <p:cNvSpPr>
            <a:spLocks/>
          </p:cNvSpPr>
          <p:nvPr/>
        </p:nvSpPr>
        <p:spPr bwMode="auto">
          <a:xfrm>
            <a:off x="7329489" y="3746500"/>
            <a:ext cx="363537" cy="285750"/>
          </a:xfrm>
          <a:custGeom>
            <a:avLst/>
            <a:gdLst>
              <a:gd name="T0" fmla="*/ 56 w 206"/>
              <a:gd name="T1" fmla="*/ 143 h 144"/>
              <a:gd name="T2" fmla="*/ 0 w 206"/>
              <a:gd name="T3" fmla="*/ 121 h 144"/>
              <a:gd name="T4" fmla="*/ 7 w 206"/>
              <a:gd name="T5" fmla="*/ 36 h 144"/>
              <a:gd name="T6" fmla="*/ 99 w 206"/>
              <a:gd name="T7" fmla="*/ 22 h 144"/>
              <a:gd name="T8" fmla="*/ 169 w 206"/>
              <a:gd name="T9" fmla="*/ 0 h 144"/>
              <a:gd name="T10" fmla="*/ 205 w 206"/>
              <a:gd name="T11" fmla="*/ 56 h 144"/>
              <a:gd name="T12" fmla="*/ 205 w 206"/>
              <a:gd name="T13" fmla="*/ 112 h 144"/>
              <a:gd name="T14" fmla="*/ 162 w 206"/>
              <a:gd name="T15" fmla="*/ 126 h 144"/>
              <a:gd name="T16" fmla="*/ 56 w 206"/>
              <a:gd name="T17" fmla="*/ 14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6" h="144">
                <a:moveTo>
                  <a:pt x="56" y="143"/>
                </a:moveTo>
                <a:lnTo>
                  <a:pt x="0" y="121"/>
                </a:lnTo>
                <a:lnTo>
                  <a:pt x="7" y="36"/>
                </a:lnTo>
                <a:lnTo>
                  <a:pt x="99" y="22"/>
                </a:lnTo>
                <a:lnTo>
                  <a:pt x="169" y="0"/>
                </a:lnTo>
                <a:lnTo>
                  <a:pt x="205" y="56"/>
                </a:lnTo>
                <a:lnTo>
                  <a:pt x="205" y="112"/>
                </a:lnTo>
                <a:lnTo>
                  <a:pt x="162" y="126"/>
                </a:lnTo>
                <a:lnTo>
                  <a:pt x="56" y="1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5" name="Freeform 29">
            <a:extLst>
              <a:ext uri="{FF2B5EF4-FFF2-40B4-BE49-F238E27FC236}">
                <a16:creationId xmlns:a16="http://schemas.microsoft.com/office/drawing/2014/main" id="{556FD14A-7961-E358-6293-92880DC3B670}"/>
              </a:ext>
            </a:extLst>
          </p:cNvPr>
          <p:cNvSpPr>
            <a:spLocks/>
          </p:cNvSpPr>
          <p:nvPr/>
        </p:nvSpPr>
        <p:spPr bwMode="auto">
          <a:xfrm>
            <a:off x="7834314" y="3852863"/>
            <a:ext cx="350837" cy="144462"/>
          </a:xfrm>
          <a:custGeom>
            <a:avLst/>
            <a:gdLst>
              <a:gd name="T0" fmla="*/ 66 w 199"/>
              <a:gd name="T1" fmla="*/ 72 h 73"/>
              <a:gd name="T2" fmla="*/ 0 w 199"/>
              <a:gd name="T3" fmla="*/ 56 h 73"/>
              <a:gd name="T4" fmla="*/ 34 w 199"/>
              <a:gd name="T5" fmla="*/ 5 h 73"/>
              <a:gd name="T6" fmla="*/ 116 w 199"/>
              <a:gd name="T7" fmla="*/ 0 h 73"/>
              <a:gd name="T8" fmla="*/ 148 w 199"/>
              <a:gd name="T9" fmla="*/ 14 h 73"/>
              <a:gd name="T10" fmla="*/ 198 w 199"/>
              <a:gd name="T11" fmla="*/ 42 h 73"/>
              <a:gd name="T12" fmla="*/ 174 w 199"/>
              <a:gd name="T13" fmla="*/ 70 h 73"/>
              <a:gd name="T14" fmla="*/ 66 w 199"/>
              <a:gd name="T15" fmla="*/ 72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73">
                <a:moveTo>
                  <a:pt x="66" y="72"/>
                </a:moveTo>
                <a:lnTo>
                  <a:pt x="0" y="56"/>
                </a:lnTo>
                <a:lnTo>
                  <a:pt x="34" y="5"/>
                </a:lnTo>
                <a:lnTo>
                  <a:pt x="116" y="0"/>
                </a:lnTo>
                <a:lnTo>
                  <a:pt x="148" y="14"/>
                </a:lnTo>
                <a:lnTo>
                  <a:pt x="198" y="42"/>
                </a:lnTo>
                <a:lnTo>
                  <a:pt x="174" y="70"/>
                </a:lnTo>
                <a:lnTo>
                  <a:pt x="66" y="7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6" name="Freeform 30">
            <a:extLst>
              <a:ext uri="{FF2B5EF4-FFF2-40B4-BE49-F238E27FC236}">
                <a16:creationId xmlns:a16="http://schemas.microsoft.com/office/drawing/2014/main" id="{D90B0E5E-9396-45E5-B7A6-40FA83AD7094}"/>
              </a:ext>
            </a:extLst>
          </p:cNvPr>
          <p:cNvSpPr>
            <a:spLocks/>
          </p:cNvSpPr>
          <p:nvPr/>
        </p:nvSpPr>
        <p:spPr bwMode="auto">
          <a:xfrm>
            <a:off x="8118476" y="3797301"/>
            <a:ext cx="314325" cy="182563"/>
          </a:xfrm>
          <a:custGeom>
            <a:avLst/>
            <a:gdLst>
              <a:gd name="T0" fmla="*/ 67 w 178"/>
              <a:gd name="T1" fmla="*/ 91 h 92"/>
              <a:gd name="T2" fmla="*/ 40 w 178"/>
              <a:gd name="T3" fmla="*/ 55 h 92"/>
              <a:gd name="T4" fmla="*/ 0 w 178"/>
              <a:gd name="T5" fmla="*/ 34 h 92"/>
              <a:gd name="T6" fmla="*/ 40 w 178"/>
              <a:gd name="T7" fmla="*/ 13 h 92"/>
              <a:gd name="T8" fmla="*/ 117 w 178"/>
              <a:gd name="T9" fmla="*/ 0 h 92"/>
              <a:gd name="T10" fmla="*/ 150 w 178"/>
              <a:gd name="T11" fmla="*/ 22 h 92"/>
              <a:gd name="T12" fmla="*/ 177 w 178"/>
              <a:gd name="T13" fmla="*/ 55 h 92"/>
              <a:gd name="T14" fmla="*/ 137 w 178"/>
              <a:gd name="T15" fmla="*/ 80 h 92"/>
              <a:gd name="T16" fmla="*/ 67 w 178"/>
              <a:gd name="T17"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92">
                <a:moveTo>
                  <a:pt x="67" y="91"/>
                </a:moveTo>
                <a:lnTo>
                  <a:pt x="40" y="55"/>
                </a:lnTo>
                <a:lnTo>
                  <a:pt x="0" y="34"/>
                </a:lnTo>
                <a:lnTo>
                  <a:pt x="40" y="13"/>
                </a:lnTo>
                <a:lnTo>
                  <a:pt x="117" y="0"/>
                </a:lnTo>
                <a:lnTo>
                  <a:pt x="150" y="22"/>
                </a:lnTo>
                <a:lnTo>
                  <a:pt x="177" y="55"/>
                </a:lnTo>
                <a:lnTo>
                  <a:pt x="137" y="80"/>
                </a:lnTo>
                <a:lnTo>
                  <a:pt x="67" y="9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7" name="Freeform 31">
            <a:extLst>
              <a:ext uri="{FF2B5EF4-FFF2-40B4-BE49-F238E27FC236}">
                <a16:creationId xmlns:a16="http://schemas.microsoft.com/office/drawing/2014/main" id="{F98113E4-F805-69AC-B348-0124A5949A91}"/>
              </a:ext>
            </a:extLst>
          </p:cNvPr>
          <p:cNvSpPr>
            <a:spLocks/>
          </p:cNvSpPr>
          <p:nvPr/>
        </p:nvSpPr>
        <p:spPr bwMode="auto">
          <a:xfrm>
            <a:off x="8307388" y="3663950"/>
            <a:ext cx="258762" cy="234950"/>
          </a:xfrm>
          <a:custGeom>
            <a:avLst/>
            <a:gdLst>
              <a:gd name="T0" fmla="*/ 139 w 147"/>
              <a:gd name="T1" fmla="*/ 117 h 118"/>
              <a:gd name="T2" fmla="*/ 98 w 147"/>
              <a:gd name="T3" fmla="*/ 104 h 118"/>
              <a:gd name="T4" fmla="*/ 41 w 147"/>
              <a:gd name="T5" fmla="*/ 55 h 118"/>
              <a:gd name="T6" fmla="*/ 0 w 147"/>
              <a:gd name="T7" fmla="*/ 38 h 118"/>
              <a:gd name="T8" fmla="*/ 55 w 147"/>
              <a:gd name="T9" fmla="*/ 0 h 118"/>
              <a:gd name="T10" fmla="*/ 105 w 147"/>
              <a:gd name="T11" fmla="*/ 11 h 118"/>
              <a:gd name="T12" fmla="*/ 146 w 147"/>
              <a:gd name="T13" fmla="*/ 49 h 118"/>
              <a:gd name="T14" fmla="*/ 139 w 147"/>
              <a:gd name="T15" fmla="*/ 117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18">
                <a:moveTo>
                  <a:pt x="139" y="117"/>
                </a:moveTo>
                <a:lnTo>
                  <a:pt x="98" y="104"/>
                </a:lnTo>
                <a:lnTo>
                  <a:pt x="41" y="55"/>
                </a:lnTo>
                <a:lnTo>
                  <a:pt x="0" y="38"/>
                </a:lnTo>
                <a:lnTo>
                  <a:pt x="55" y="0"/>
                </a:lnTo>
                <a:lnTo>
                  <a:pt x="105" y="11"/>
                </a:lnTo>
                <a:lnTo>
                  <a:pt x="146" y="49"/>
                </a:lnTo>
                <a:lnTo>
                  <a:pt x="139" y="11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8" name="Freeform 32">
            <a:extLst>
              <a:ext uri="{FF2B5EF4-FFF2-40B4-BE49-F238E27FC236}">
                <a16:creationId xmlns:a16="http://schemas.microsoft.com/office/drawing/2014/main" id="{A660164E-3EF7-1E90-1E58-120591A6FDAC}"/>
              </a:ext>
            </a:extLst>
          </p:cNvPr>
          <p:cNvSpPr>
            <a:spLocks/>
          </p:cNvSpPr>
          <p:nvPr/>
        </p:nvSpPr>
        <p:spPr bwMode="auto">
          <a:xfrm>
            <a:off x="7693025" y="3616326"/>
            <a:ext cx="312738" cy="276225"/>
          </a:xfrm>
          <a:custGeom>
            <a:avLst/>
            <a:gdLst>
              <a:gd name="T0" fmla="*/ 47 w 177"/>
              <a:gd name="T1" fmla="*/ 138 h 139"/>
              <a:gd name="T2" fmla="*/ 8 w 177"/>
              <a:gd name="T3" fmla="*/ 131 h 139"/>
              <a:gd name="T4" fmla="*/ 0 w 177"/>
              <a:gd name="T5" fmla="*/ 86 h 139"/>
              <a:gd name="T6" fmla="*/ 43 w 177"/>
              <a:gd name="T7" fmla="*/ 40 h 139"/>
              <a:gd name="T8" fmla="*/ 114 w 177"/>
              <a:gd name="T9" fmla="*/ 13 h 139"/>
              <a:gd name="T10" fmla="*/ 171 w 177"/>
              <a:gd name="T11" fmla="*/ 0 h 139"/>
              <a:gd name="T12" fmla="*/ 176 w 177"/>
              <a:gd name="T13" fmla="*/ 30 h 139"/>
              <a:gd name="T14" fmla="*/ 139 w 177"/>
              <a:gd name="T15" fmla="*/ 76 h 139"/>
              <a:gd name="T16" fmla="*/ 47 w 177"/>
              <a:gd name="T17" fmla="*/ 13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39">
                <a:moveTo>
                  <a:pt x="47" y="138"/>
                </a:moveTo>
                <a:lnTo>
                  <a:pt x="8" y="131"/>
                </a:lnTo>
                <a:lnTo>
                  <a:pt x="0" y="86"/>
                </a:lnTo>
                <a:lnTo>
                  <a:pt x="43" y="40"/>
                </a:lnTo>
                <a:lnTo>
                  <a:pt x="114" y="13"/>
                </a:lnTo>
                <a:lnTo>
                  <a:pt x="171" y="0"/>
                </a:lnTo>
                <a:lnTo>
                  <a:pt x="176" y="30"/>
                </a:lnTo>
                <a:lnTo>
                  <a:pt x="139" y="76"/>
                </a:lnTo>
                <a:lnTo>
                  <a:pt x="47" y="13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09" name="Freeform 33">
            <a:extLst>
              <a:ext uri="{FF2B5EF4-FFF2-40B4-BE49-F238E27FC236}">
                <a16:creationId xmlns:a16="http://schemas.microsoft.com/office/drawing/2014/main" id="{15D8AEBC-7108-6572-F34D-4AE7363DE7D5}"/>
              </a:ext>
            </a:extLst>
          </p:cNvPr>
          <p:cNvSpPr>
            <a:spLocks/>
          </p:cNvSpPr>
          <p:nvPr/>
        </p:nvSpPr>
        <p:spPr bwMode="auto">
          <a:xfrm>
            <a:off x="7454900" y="3516313"/>
            <a:ext cx="287338" cy="234950"/>
          </a:xfrm>
          <a:custGeom>
            <a:avLst/>
            <a:gdLst>
              <a:gd name="T0" fmla="*/ 113 w 163"/>
              <a:gd name="T1" fmla="*/ 95 h 119"/>
              <a:gd name="T2" fmla="*/ 20 w 163"/>
              <a:gd name="T3" fmla="*/ 118 h 119"/>
              <a:gd name="T4" fmla="*/ 0 w 163"/>
              <a:gd name="T5" fmla="*/ 91 h 119"/>
              <a:gd name="T6" fmla="*/ 0 w 163"/>
              <a:gd name="T7" fmla="*/ 59 h 119"/>
              <a:gd name="T8" fmla="*/ 56 w 163"/>
              <a:gd name="T9" fmla="*/ 5 h 119"/>
              <a:gd name="T10" fmla="*/ 126 w 163"/>
              <a:gd name="T11" fmla="*/ 0 h 119"/>
              <a:gd name="T12" fmla="*/ 162 w 163"/>
              <a:gd name="T13" fmla="*/ 45 h 119"/>
              <a:gd name="T14" fmla="*/ 113 w 163"/>
              <a:gd name="T15" fmla="*/ 95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119">
                <a:moveTo>
                  <a:pt x="113" y="95"/>
                </a:moveTo>
                <a:lnTo>
                  <a:pt x="20" y="118"/>
                </a:lnTo>
                <a:lnTo>
                  <a:pt x="0" y="91"/>
                </a:lnTo>
                <a:lnTo>
                  <a:pt x="0" y="59"/>
                </a:lnTo>
                <a:lnTo>
                  <a:pt x="56" y="5"/>
                </a:lnTo>
                <a:lnTo>
                  <a:pt x="126" y="0"/>
                </a:lnTo>
                <a:lnTo>
                  <a:pt x="162" y="45"/>
                </a:lnTo>
                <a:lnTo>
                  <a:pt x="113" y="9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0" name="Freeform 34">
            <a:extLst>
              <a:ext uri="{FF2B5EF4-FFF2-40B4-BE49-F238E27FC236}">
                <a16:creationId xmlns:a16="http://schemas.microsoft.com/office/drawing/2014/main" id="{BFDB7747-45F4-1EFE-F70A-156573710E38}"/>
              </a:ext>
            </a:extLst>
          </p:cNvPr>
          <p:cNvSpPr>
            <a:spLocks/>
          </p:cNvSpPr>
          <p:nvPr/>
        </p:nvSpPr>
        <p:spPr bwMode="auto">
          <a:xfrm>
            <a:off x="8134350" y="3605214"/>
            <a:ext cx="247650" cy="122237"/>
          </a:xfrm>
          <a:custGeom>
            <a:avLst/>
            <a:gdLst>
              <a:gd name="T0" fmla="*/ 96 w 140"/>
              <a:gd name="T1" fmla="*/ 52 h 62"/>
              <a:gd name="T2" fmla="*/ 56 w 140"/>
              <a:gd name="T3" fmla="*/ 61 h 62"/>
              <a:gd name="T4" fmla="*/ 0 w 140"/>
              <a:gd name="T5" fmla="*/ 27 h 62"/>
              <a:gd name="T6" fmla="*/ 0 w 140"/>
              <a:gd name="T7" fmla="*/ 7 h 62"/>
              <a:gd name="T8" fmla="*/ 63 w 140"/>
              <a:gd name="T9" fmla="*/ 4 h 62"/>
              <a:gd name="T10" fmla="*/ 139 w 140"/>
              <a:gd name="T11" fmla="*/ 0 h 62"/>
              <a:gd name="T12" fmla="*/ 96 w 140"/>
              <a:gd name="T13" fmla="*/ 52 h 62"/>
            </a:gdLst>
            <a:ahLst/>
            <a:cxnLst>
              <a:cxn ang="0">
                <a:pos x="T0" y="T1"/>
              </a:cxn>
              <a:cxn ang="0">
                <a:pos x="T2" y="T3"/>
              </a:cxn>
              <a:cxn ang="0">
                <a:pos x="T4" y="T5"/>
              </a:cxn>
              <a:cxn ang="0">
                <a:pos x="T6" y="T7"/>
              </a:cxn>
              <a:cxn ang="0">
                <a:pos x="T8" y="T9"/>
              </a:cxn>
              <a:cxn ang="0">
                <a:pos x="T10" y="T11"/>
              </a:cxn>
              <a:cxn ang="0">
                <a:pos x="T12" y="T13"/>
              </a:cxn>
            </a:cxnLst>
            <a:rect l="0" t="0" r="r" b="b"/>
            <a:pathLst>
              <a:path w="140" h="62">
                <a:moveTo>
                  <a:pt x="96" y="52"/>
                </a:moveTo>
                <a:lnTo>
                  <a:pt x="56" y="61"/>
                </a:lnTo>
                <a:lnTo>
                  <a:pt x="0" y="27"/>
                </a:lnTo>
                <a:lnTo>
                  <a:pt x="0" y="7"/>
                </a:lnTo>
                <a:lnTo>
                  <a:pt x="63" y="4"/>
                </a:lnTo>
                <a:lnTo>
                  <a:pt x="139" y="0"/>
                </a:lnTo>
                <a:lnTo>
                  <a:pt x="96"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1" name="Freeform 35">
            <a:extLst>
              <a:ext uri="{FF2B5EF4-FFF2-40B4-BE49-F238E27FC236}">
                <a16:creationId xmlns:a16="http://schemas.microsoft.com/office/drawing/2014/main" id="{D7E17F85-0866-0AFE-D867-B4873FC112B4}"/>
              </a:ext>
            </a:extLst>
          </p:cNvPr>
          <p:cNvSpPr>
            <a:spLocks/>
          </p:cNvSpPr>
          <p:nvPr/>
        </p:nvSpPr>
        <p:spPr bwMode="auto">
          <a:xfrm>
            <a:off x="7723188" y="3462339"/>
            <a:ext cx="317500" cy="180975"/>
          </a:xfrm>
          <a:custGeom>
            <a:avLst/>
            <a:gdLst>
              <a:gd name="T0" fmla="*/ 131 w 180"/>
              <a:gd name="T1" fmla="*/ 90 h 91"/>
              <a:gd name="T2" fmla="*/ 34 w 180"/>
              <a:gd name="T3" fmla="*/ 79 h 91"/>
              <a:gd name="T4" fmla="*/ 0 w 180"/>
              <a:gd name="T5" fmla="*/ 31 h 91"/>
              <a:gd name="T6" fmla="*/ 48 w 180"/>
              <a:gd name="T7" fmla="*/ 0 h 91"/>
              <a:gd name="T8" fmla="*/ 125 w 180"/>
              <a:gd name="T9" fmla="*/ 22 h 91"/>
              <a:gd name="T10" fmla="*/ 179 w 180"/>
              <a:gd name="T11" fmla="*/ 54 h 91"/>
              <a:gd name="T12" fmla="*/ 131 w 180"/>
              <a:gd name="T13" fmla="*/ 90 h 91"/>
            </a:gdLst>
            <a:ahLst/>
            <a:cxnLst>
              <a:cxn ang="0">
                <a:pos x="T0" y="T1"/>
              </a:cxn>
              <a:cxn ang="0">
                <a:pos x="T2" y="T3"/>
              </a:cxn>
              <a:cxn ang="0">
                <a:pos x="T4" y="T5"/>
              </a:cxn>
              <a:cxn ang="0">
                <a:pos x="T6" y="T7"/>
              </a:cxn>
              <a:cxn ang="0">
                <a:pos x="T8" y="T9"/>
              </a:cxn>
              <a:cxn ang="0">
                <a:pos x="T10" y="T11"/>
              </a:cxn>
              <a:cxn ang="0">
                <a:pos x="T12" y="T13"/>
              </a:cxn>
            </a:cxnLst>
            <a:rect l="0" t="0" r="r" b="b"/>
            <a:pathLst>
              <a:path w="180" h="91">
                <a:moveTo>
                  <a:pt x="131" y="90"/>
                </a:moveTo>
                <a:lnTo>
                  <a:pt x="34" y="79"/>
                </a:lnTo>
                <a:lnTo>
                  <a:pt x="0" y="31"/>
                </a:lnTo>
                <a:lnTo>
                  <a:pt x="48" y="0"/>
                </a:lnTo>
                <a:lnTo>
                  <a:pt x="125" y="22"/>
                </a:lnTo>
                <a:lnTo>
                  <a:pt x="179" y="54"/>
                </a:lnTo>
                <a:lnTo>
                  <a:pt x="131" y="9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2" name="Freeform 36">
            <a:extLst>
              <a:ext uri="{FF2B5EF4-FFF2-40B4-BE49-F238E27FC236}">
                <a16:creationId xmlns:a16="http://schemas.microsoft.com/office/drawing/2014/main" id="{A83DB10F-64CF-3439-9C12-C1DFD47DD6E8}"/>
              </a:ext>
            </a:extLst>
          </p:cNvPr>
          <p:cNvSpPr>
            <a:spLocks/>
          </p:cNvSpPr>
          <p:nvPr/>
        </p:nvSpPr>
        <p:spPr bwMode="auto">
          <a:xfrm>
            <a:off x="8391525" y="3462339"/>
            <a:ext cx="285750" cy="161925"/>
          </a:xfrm>
          <a:custGeom>
            <a:avLst/>
            <a:gdLst>
              <a:gd name="T0" fmla="*/ 85 w 162"/>
              <a:gd name="T1" fmla="*/ 81 h 82"/>
              <a:gd name="T2" fmla="*/ 0 w 162"/>
              <a:gd name="T3" fmla="*/ 42 h 82"/>
              <a:gd name="T4" fmla="*/ 0 w 162"/>
              <a:gd name="T5" fmla="*/ 7 h 82"/>
              <a:gd name="T6" fmla="*/ 63 w 162"/>
              <a:gd name="T7" fmla="*/ 0 h 82"/>
              <a:gd name="T8" fmla="*/ 105 w 162"/>
              <a:gd name="T9" fmla="*/ 28 h 82"/>
              <a:gd name="T10" fmla="*/ 161 w 162"/>
              <a:gd name="T11" fmla="*/ 58 h 82"/>
              <a:gd name="T12" fmla="*/ 85 w 162"/>
              <a:gd name="T13" fmla="*/ 81 h 82"/>
            </a:gdLst>
            <a:ahLst/>
            <a:cxnLst>
              <a:cxn ang="0">
                <a:pos x="T0" y="T1"/>
              </a:cxn>
              <a:cxn ang="0">
                <a:pos x="T2" y="T3"/>
              </a:cxn>
              <a:cxn ang="0">
                <a:pos x="T4" y="T5"/>
              </a:cxn>
              <a:cxn ang="0">
                <a:pos x="T6" y="T7"/>
              </a:cxn>
              <a:cxn ang="0">
                <a:pos x="T8" y="T9"/>
              </a:cxn>
              <a:cxn ang="0">
                <a:pos x="T10" y="T11"/>
              </a:cxn>
              <a:cxn ang="0">
                <a:pos x="T12" y="T13"/>
              </a:cxn>
            </a:cxnLst>
            <a:rect l="0" t="0" r="r" b="b"/>
            <a:pathLst>
              <a:path w="162" h="82">
                <a:moveTo>
                  <a:pt x="85" y="81"/>
                </a:moveTo>
                <a:lnTo>
                  <a:pt x="0" y="42"/>
                </a:lnTo>
                <a:lnTo>
                  <a:pt x="0" y="7"/>
                </a:lnTo>
                <a:lnTo>
                  <a:pt x="63" y="0"/>
                </a:lnTo>
                <a:lnTo>
                  <a:pt x="105" y="28"/>
                </a:lnTo>
                <a:lnTo>
                  <a:pt x="161" y="58"/>
                </a:lnTo>
                <a:lnTo>
                  <a:pt x="85" y="8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3" name="Freeform 37">
            <a:extLst>
              <a:ext uri="{FF2B5EF4-FFF2-40B4-BE49-F238E27FC236}">
                <a16:creationId xmlns:a16="http://schemas.microsoft.com/office/drawing/2014/main" id="{3C0FC192-C8C2-18EB-3076-700AD4E384C9}"/>
              </a:ext>
            </a:extLst>
          </p:cNvPr>
          <p:cNvSpPr>
            <a:spLocks/>
          </p:cNvSpPr>
          <p:nvPr/>
        </p:nvSpPr>
        <p:spPr bwMode="auto">
          <a:xfrm>
            <a:off x="7962901" y="3397251"/>
            <a:ext cx="220663" cy="161925"/>
          </a:xfrm>
          <a:custGeom>
            <a:avLst/>
            <a:gdLst>
              <a:gd name="T0" fmla="*/ 117 w 125"/>
              <a:gd name="T1" fmla="*/ 81 h 82"/>
              <a:gd name="T2" fmla="*/ 41 w 125"/>
              <a:gd name="T3" fmla="*/ 45 h 82"/>
              <a:gd name="T4" fmla="*/ 0 w 125"/>
              <a:gd name="T5" fmla="*/ 31 h 82"/>
              <a:gd name="T6" fmla="*/ 70 w 125"/>
              <a:gd name="T7" fmla="*/ 7 h 82"/>
              <a:gd name="T8" fmla="*/ 124 w 125"/>
              <a:gd name="T9" fmla="*/ 0 h 82"/>
              <a:gd name="T10" fmla="*/ 117 w 125"/>
              <a:gd name="T11" fmla="*/ 81 h 82"/>
            </a:gdLst>
            <a:ahLst/>
            <a:cxnLst>
              <a:cxn ang="0">
                <a:pos x="T0" y="T1"/>
              </a:cxn>
              <a:cxn ang="0">
                <a:pos x="T2" y="T3"/>
              </a:cxn>
              <a:cxn ang="0">
                <a:pos x="T4" y="T5"/>
              </a:cxn>
              <a:cxn ang="0">
                <a:pos x="T6" y="T7"/>
              </a:cxn>
              <a:cxn ang="0">
                <a:pos x="T8" y="T9"/>
              </a:cxn>
              <a:cxn ang="0">
                <a:pos x="T10" y="T11"/>
              </a:cxn>
            </a:cxnLst>
            <a:rect l="0" t="0" r="r" b="b"/>
            <a:pathLst>
              <a:path w="125" h="82">
                <a:moveTo>
                  <a:pt x="117" y="81"/>
                </a:moveTo>
                <a:lnTo>
                  <a:pt x="41" y="45"/>
                </a:lnTo>
                <a:lnTo>
                  <a:pt x="0" y="31"/>
                </a:lnTo>
                <a:lnTo>
                  <a:pt x="70" y="7"/>
                </a:lnTo>
                <a:lnTo>
                  <a:pt x="124" y="0"/>
                </a:lnTo>
                <a:lnTo>
                  <a:pt x="117" y="8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4" name="Freeform 38">
            <a:extLst>
              <a:ext uri="{FF2B5EF4-FFF2-40B4-BE49-F238E27FC236}">
                <a16:creationId xmlns:a16="http://schemas.microsoft.com/office/drawing/2014/main" id="{21E4C95E-7596-94FC-F1A5-C507EEA58448}"/>
              </a:ext>
            </a:extLst>
          </p:cNvPr>
          <p:cNvSpPr>
            <a:spLocks/>
          </p:cNvSpPr>
          <p:nvPr/>
        </p:nvSpPr>
        <p:spPr bwMode="auto">
          <a:xfrm>
            <a:off x="7500938" y="3322639"/>
            <a:ext cx="234950" cy="134937"/>
          </a:xfrm>
          <a:custGeom>
            <a:avLst/>
            <a:gdLst>
              <a:gd name="T0" fmla="*/ 61 w 133"/>
              <a:gd name="T1" fmla="*/ 67 h 68"/>
              <a:gd name="T2" fmla="*/ 0 w 133"/>
              <a:gd name="T3" fmla="*/ 51 h 68"/>
              <a:gd name="T4" fmla="*/ 41 w 133"/>
              <a:gd name="T5" fmla="*/ 0 h 68"/>
              <a:gd name="T6" fmla="*/ 132 w 133"/>
              <a:gd name="T7" fmla="*/ 16 h 68"/>
              <a:gd name="T8" fmla="*/ 125 w 133"/>
              <a:gd name="T9" fmla="*/ 44 h 68"/>
              <a:gd name="T10" fmla="*/ 61 w 133"/>
              <a:gd name="T11" fmla="*/ 67 h 68"/>
            </a:gdLst>
            <a:ahLst/>
            <a:cxnLst>
              <a:cxn ang="0">
                <a:pos x="T0" y="T1"/>
              </a:cxn>
              <a:cxn ang="0">
                <a:pos x="T2" y="T3"/>
              </a:cxn>
              <a:cxn ang="0">
                <a:pos x="T4" y="T5"/>
              </a:cxn>
              <a:cxn ang="0">
                <a:pos x="T6" y="T7"/>
              </a:cxn>
              <a:cxn ang="0">
                <a:pos x="T8" y="T9"/>
              </a:cxn>
              <a:cxn ang="0">
                <a:pos x="T10" y="T11"/>
              </a:cxn>
            </a:cxnLst>
            <a:rect l="0" t="0" r="r" b="b"/>
            <a:pathLst>
              <a:path w="133" h="68">
                <a:moveTo>
                  <a:pt x="61" y="67"/>
                </a:moveTo>
                <a:lnTo>
                  <a:pt x="0" y="51"/>
                </a:lnTo>
                <a:lnTo>
                  <a:pt x="41" y="0"/>
                </a:lnTo>
                <a:lnTo>
                  <a:pt x="132" y="16"/>
                </a:lnTo>
                <a:lnTo>
                  <a:pt x="125" y="44"/>
                </a:lnTo>
                <a:lnTo>
                  <a:pt x="61" y="6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5" name="Freeform 39">
            <a:extLst>
              <a:ext uri="{FF2B5EF4-FFF2-40B4-BE49-F238E27FC236}">
                <a16:creationId xmlns:a16="http://schemas.microsoft.com/office/drawing/2014/main" id="{40329E4B-E2A4-8B23-265E-05614CDBD791}"/>
              </a:ext>
            </a:extLst>
          </p:cNvPr>
          <p:cNvSpPr>
            <a:spLocks/>
          </p:cNvSpPr>
          <p:nvPr/>
        </p:nvSpPr>
        <p:spPr bwMode="auto">
          <a:xfrm>
            <a:off x="7788275" y="3287713"/>
            <a:ext cx="374650" cy="133350"/>
          </a:xfrm>
          <a:custGeom>
            <a:avLst/>
            <a:gdLst>
              <a:gd name="T0" fmla="*/ 15 w 212"/>
              <a:gd name="T1" fmla="*/ 66 h 67"/>
              <a:gd name="T2" fmla="*/ 0 w 212"/>
              <a:gd name="T3" fmla="*/ 27 h 67"/>
              <a:gd name="T4" fmla="*/ 33 w 212"/>
              <a:gd name="T5" fmla="*/ 0 h 67"/>
              <a:gd name="T6" fmla="*/ 98 w 212"/>
              <a:gd name="T7" fmla="*/ 9 h 67"/>
              <a:gd name="T8" fmla="*/ 211 w 212"/>
              <a:gd name="T9" fmla="*/ 42 h 67"/>
              <a:gd name="T10" fmla="*/ 15 w 212"/>
              <a:gd name="T11" fmla="*/ 66 h 67"/>
            </a:gdLst>
            <a:ahLst/>
            <a:cxnLst>
              <a:cxn ang="0">
                <a:pos x="T0" y="T1"/>
              </a:cxn>
              <a:cxn ang="0">
                <a:pos x="T2" y="T3"/>
              </a:cxn>
              <a:cxn ang="0">
                <a:pos x="T4" y="T5"/>
              </a:cxn>
              <a:cxn ang="0">
                <a:pos x="T6" y="T7"/>
              </a:cxn>
              <a:cxn ang="0">
                <a:pos x="T8" y="T9"/>
              </a:cxn>
              <a:cxn ang="0">
                <a:pos x="T10" y="T11"/>
              </a:cxn>
            </a:cxnLst>
            <a:rect l="0" t="0" r="r" b="b"/>
            <a:pathLst>
              <a:path w="212" h="67">
                <a:moveTo>
                  <a:pt x="15" y="66"/>
                </a:moveTo>
                <a:lnTo>
                  <a:pt x="0" y="27"/>
                </a:lnTo>
                <a:lnTo>
                  <a:pt x="33" y="0"/>
                </a:lnTo>
                <a:lnTo>
                  <a:pt x="98" y="9"/>
                </a:lnTo>
                <a:lnTo>
                  <a:pt x="211" y="42"/>
                </a:lnTo>
                <a:lnTo>
                  <a:pt x="15" y="6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6" name="Freeform 40">
            <a:extLst>
              <a:ext uri="{FF2B5EF4-FFF2-40B4-BE49-F238E27FC236}">
                <a16:creationId xmlns:a16="http://schemas.microsoft.com/office/drawing/2014/main" id="{5888DDC4-3B6E-6A0A-4E69-14DB1C2C9D40}"/>
              </a:ext>
            </a:extLst>
          </p:cNvPr>
          <p:cNvSpPr>
            <a:spLocks/>
          </p:cNvSpPr>
          <p:nvPr/>
        </p:nvSpPr>
        <p:spPr bwMode="auto">
          <a:xfrm>
            <a:off x="8196264" y="3246438"/>
            <a:ext cx="174625" cy="334962"/>
          </a:xfrm>
          <a:custGeom>
            <a:avLst/>
            <a:gdLst>
              <a:gd name="T0" fmla="*/ 58 w 99"/>
              <a:gd name="T1" fmla="*/ 142 h 169"/>
              <a:gd name="T2" fmla="*/ 19 w 99"/>
              <a:gd name="T3" fmla="*/ 168 h 169"/>
              <a:gd name="T4" fmla="*/ 0 w 99"/>
              <a:gd name="T5" fmla="*/ 132 h 169"/>
              <a:gd name="T6" fmla="*/ 38 w 99"/>
              <a:gd name="T7" fmla="*/ 53 h 169"/>
              <a:gd name="T8" fmla="*/ 93 w 99"/>
              <a:gd name="T9" fmla="*/ 0 h 169"/>
              <a:gd name="T10" fmla="*/ 98 w 99"/>
              <a:gd name="T11" fmla="*/ 29 h 169"/>
              <a:gd name="T12" fmla="*/ 58 w 99"/>
              <a:gd name="T13" fmla="*/ 142 h 169"/>
            </a:gdLst>
            <a:ahLst/>
            <a:cxnLst>
              <a:cxn ang="0">
                <a:pos x="T0" y="T1"/>
              </a:cxn>
              <a:cxn ang="0">
                <a:pos x="T2" y="T3"/>
              </a:cxn>
              <a:cxn ang="0">
                <a:pos x="T4" y="T5"/>
              </a:cxn>
              <a:cxn ang="0">
                <a:pos x="T6" y="T7"/>
              </a:cxn>
              <a:cxn ang="0">
                <a:pos x="T8" y="T9"/>
              </a:cxn>
              <a:cxn ang="0">
                <a:pos x="T10" y="T11"/>
              </a:cxn>
              <a:cxn ang="0">
                <a:pos x="T12" y="T13"/>
              </a:cxn>
            </a:cxnLst>
            <a:rect l="0" t="0" r="r" b="b"/>
            <a:pathLst>
              <a:path w="99" h="169">
                <a:moveTo>
                  <a:pt x="58" y="142"/>
                </a:moveTo>
                <a:lnTo>
                  <a:pt x="19" y="168"/>
                </a:lnTo>
                <a:lnTo>
                  <a:pt x="0" y="132"/>
                </a:lnTo>
                <a:lnTo>
                  <a:pt x="38" y="53"/>
                </a:lnTo>
                <a:lnTo>
                  <a:pt x="93" y="0"/>
                </a:lnTo>
                <a:lnTo>
                  <a:pt x="98" y="29"/>
                </a:lnTo>
                <a:lnTo>
                  <a:pt x="58" y="14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7" name="Freeform 41">
            <a:extLst>
              <a:ext uri="{FF2B5EF4-FFF2-40B4-BE49-F238E27FC236}">
                <a16:creationId xmlns:a16="http://schemas.microsoft.com/office/drawing/2014/main" id="{4BC134ED-27D9-D1B9-537C-B7E4C718464A}"/>
              </a:ext>
            </a:extLst>
          </p:cNvPr>
          <p:cNvSpPr>
            <a:spLocks/>
          </p:cNvSpPr>
          <p:nvPr/>
        </p:nvSpPr>
        <p:spPr bwMode="auto">
          <a:xfrm>
            <a:off x="7905750" y="3114676"/>
            <a:ext cx="439738" cy="214313"/>
          </a:xfrm>
          <a:custGeom>
            <a:avLst/>
            <a:gdLst>
              <a:gd name="T0" fmla="*/ 126 w 250"/>
              <a:gd name="T1" fmla="*/ 107 h 108"/>
              <a:gd name="T2" fmla="*/ 47 w 250"/>
              <a:gd name="T3" fmla="*/ 79 h 108"/>
              <a:gd name="T4" fmla="*/ 0 w 250"/>
              <a:gd name="T5" fmla="*/ 33 h 108"/>
              <a:gd name="T6" fmla="*/ 69 w 250"/>
              <a:gd name="T7" fmla="*/ 16 h 108"/>
              <a:gd name="T8" fmla="*/ 126 w 250"/>
              <a:gd name="T9" fmla="*/ 0 h 108"/>
              <a:gd name="T10" fmla="*/ 249 w 250"/>
              <a:gd name="T11" fmla="*/ 49 h 108"/>
              <a:gd name="T12" fmla="*/ 126 w 250"/>
              <a:gd name="T13" fmla="*/ 107 h 108"/>
            </a:gdLst>
            <a:ahLst/>
            <a:cxnLst>
              <a:cxn ang="0">
                <a:pos x="T0" y="T1"/>
              </a:cxn>
              <a:cxn ang="0">
                <a:pos x="T2" y="T3"/>
              </a:cxn>
              <a:cxn ang="0">
                <a:pos x="T4" y="T5"/>
              </a:cxn>
              <a:cxn ang="0">
                <a:pos x="T6" y="T7"/>
              </a:cxn>
              <a:cxn ang="0">
                <a:pos x="T8" y="T9"/>
              </a:cxn>
              <a:cxn ang="0">
                <a:pos x="T10" y="T11"/>
              </a:cxn>
              <a:cxn ang="0">
                <a:pos x="T12" y="T13"/>
              </a:cxn>
            </a:cxnLst>
            <a:rect l="0" t="0" r="r" b="b"/>
            <a:pathLst>
              <a:path w="250" h="108">
                <a:moveTo>
                  <a:pt x="126" y="107"/>
                </a:moveTo>
                <a:lnTo>
                  <a:pt x="47" y="79"/>
                </a:lnTo>
                <a:lnTo>
                  <a:pt x="0" y="33"/>
                </a:lnTo>
                <a:lnTo>
                  <a:pt x="69" y="16"/>
                </a:lnTo>
                <a:lnTo>
                  <a:pt x="126" y="0"/>
                </a:lnTo>
                <a:lnTo>
                  <a:pt x="249" y="49"/>
                </a:lnTo>
                <a:lnTo>
                  <a:pt x="126" y="10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8" name="Freeform 42">
            <a:extLst>
              <a:ext uri="{FF2B5EF4-FFF2-40B4-BE49-F238E27FC236}">
                <a16:creationId xmlns:a16="http://schemas.microsoft.com/office/drawing/2014/main" id="{BBD3F868-7BD2-AE88-C5A7-B39F5CA3FE3B}"/>
              </a:ext>
            </a:extLst>
          </p:cNvPr>
          <p:cNvSpPr>
            <a:spLocks/>
          </p:cNvSpPr>
          <p:nvPr/>
        </p:nvSpPr>
        <p:spPr bwMode="auto">
          <a:xfrm>
            <a:off x="7543801" y="3144838"/>
            <a:ext cx="334963" cy="201612"/>
          </a:xfrm>
          <a:custGeom>
            <a:avLst/>
            <a:gdLst>
              <a:gd name="T0" fmla="*/ 83 w 190"/>
              <a:gd name="T1" fmla="*/ 101 h 102"/>
              <a:gd name="T2" fmla="*/ 0 w 190"/>
              <a:gd name="T3" fmla="*/ 78 h 102"/>
              <a:gd name="T4" fmla="*/ 71 w 190"/>
              <a:gd name="T5" fmla="*/ 18 h 102"/>
              <a:gd name="T6" fmla="*/ 142 w 190"/>
              <a:gd name="T7" fmla="*/ 0 h 102"/>
              <a:gd name="T8" fmla="*/ 189 w 190"/>
              <a:gd name="T9" fmla="*/ 35 h 102"/>
              <a:gd name="T10" fmla="*/ 83 w 190"/>
              <a:gd name="T11" fmla="*/ 101 h 102"/>
            </a:gdLst>
            <a:ahLst/>
            <a:cxnLst>
              <a:cxn ang="0">
                <a:pos x="T0" y="T1"/>
              </a:cxn>
              <a:cxn ang="0">
                <a:pos x="T2" y="T3"/>
              </a:cxn>
              <a:cxn ang="0">
                <a:pos x="T4" y="T5"/>
              </a:cxn>
              <a:cxn ang="0">
                <a:pos x="T6" y="T7"/>
              </a:cxn>
              <a:cxn ang="0">
                <a:pos x="T8" y="T9"/>
              </a:cxn>
              <a:cxn ang="0">
                <a:pos x="T10" y="T11"/>
              </a:cxn>
            </a:cxnLst>
            <a:rect l="0" t="0" r="r" b="b"/>
            <a:pathLst>
              <a:path w="190" h="102">
                <a:moveTo>
                  <a:pt x="83" y="101"/>
                </a:moveTo>
                <a:lnTo>
                  <a:pt x="0" y="78"/>
                </a:lnTo>
                <a:lnTo>
                  <a:pt x="71" y="18"/>
                </a:lnTo>
                <a:lnTo>
                  <a:pt x="142" y="0"/>
                </a:lnTo>
                <a:lnTo>
                  <a:pt x="189" y="35"/>
                </a:lnTo>
                <a:lnTo>
                  <a:pt x="83" y="10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19" name="Freeform 43">
            <a:extLst>
              <a:ext uri="{FF2B5EF4-FFF2-40B4-BE49-F238E27FC236}">
                <a16:creationId xmlns:a16="http://schemas.microsoft.com/office/drawing/2014/main" id="{E00547ED-0E8C-2CBF-3641-53FF29695651}"/>
              </a:ext>
            </a:extLst>
          </p:cNvPr>
          <p:cNvSpPr>
            <a:spLocks/>
          </p:cNvSpPr>
          <p:nvPr/>
        </p:nvSpPr>
        <p:spPr bwMode="auto">
          <a:xfrm>
            <a:off x="8483601" y="4449763"/>
            <a:ext cx="220663" cy="163512"/>
          </a:xfrm>
          <a:custGeom>
            <a:avLst/>
            <a:gdLst>
              <a:gd name="T0" fmla="*/ 117 w 125"/>
              <a:gd name="T1" fmla="*/ 81 h 82"/>
              <a:gd name="T2" fmla="*/ 41 w 125"/>
              <a:gd name="T3" fmla="*/ 45 h 82"/>
              <a:gd name="T4" fmla="*/ 0 w 125"/>
              <a:gd name="T5" fmla="*/ 31 h 82"/>
              <a:gd name="T6" fmla="*/ 70 w 125"/>
              <a:gd name="T7" fmla="*/ 7 h 82"/>
              <a:gd name="T8" fmla="*/ 124 w 125"/>
              <a:gd name="T9" fmla="*/ 0 h 82"/>
              <a:gd name="T10" fmla="*/ 117 w 125"/>
              <a:gd name="T11" fmla="*/ 81 h 82"/>
            </a:gdLst>
            <a:ahLst/>
            <a:cxnLst>
              <a:cxn ang="0">
                <a:pos x="T0" y="T1"/>
              </a:cxn>
              <a:cxn ang="0">
                <a:pos x="T2" y="T3"/>
              </a:cxn>
              <a:cxn ang="0">
                <a:pos x="T4" y="T5"/>
              </a:cxn>
              <a:cxn ang="0">
                <a:pos x="T6" y="T7"/>
              </a:cxn>
              <a:cxn ang="0">
                <a:pos x="T8" y="T9"/>
              </a:cxn>
              <a:cxn ang="0">
                <a:pos x="T10" y="T11"/>
              </a:cxn>
            </a:cxnLst>
            <a:rect l="0" t="0" r="r" b="b"/>
            <a:pathLst>
              <a:path w="125" h="82">
                <a:moveTo>
                  <a:pt x="117" y="81"/>
                </a:moveTo>
                <a:lnTo>
                  <a:pt x="41" y="45"/>
                </a:lnTo>
                <a:lnTo>
                  <a:pt x="0" y="31"/>
                </a:lnTo>
                <a:lnTo>
                  <a:pt x="70" y="7"/>
                </a:lnTo>
                <a:lnTo>
                  <a:pt x="124" y="0"/>
                </a:lnTo>
                <a:lnTo>
                  <a:pt x="117" y="8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0" name="Freeform 44">
            <a:extLst>
              <a:ext uri="{FF2B5EF4-FFF2-40B4-BE49-F238E27FC236}">
                <a16:creationId xmlns:a16="http://schemas.microsoft.com/office/drawing/2014/main" id="{312051E6-C38A-7E39-1619-FD47FBF631E3}"/>
              </a:ext>
            </a:extLst>
          </p:cNvPr>
          <p:cNvSpPr>
            <a:spLocks/>
          </p:cNvSpPr>
          <p:nvPr/>
        </p:nvSpPr>
        <p:spPr bwMode="auto">
          <a:xfrm>
            <a:off x="7126288" y="3886200"/>
            <a:ext cx="203200" cy="241300"/>
          </a:xfrm>
          <a:custGeom>
            <a:avLst/>
            <a:gdLst>
              <a:gd name="T0" fmla="*/ 88 w 116"/>
              <a:gd name="T1" fmla="*/ 120 h 121"/>
              <a:gd name="T2" fmla="*/ 34 w 116"/>
              <a:gd name="T3" fmla="*/ 111 h 121"/>
              <a:gd name="T4" fmla="*/ 20 w 116"/>
              <a:gd name="T5" fmla="*/ 32 h 121"/>
              <a:gd name="T6" fmla="*/ 0 w 116"/>
              <a:gd name="T7" fmla="*/ 16 h 121"/>
              <a:gd name="T8" fmla="*/ 41 w 116"/>
              <a:gd name="T9" fmla="*/ 0 h 121"/>
              <a:gd name="T10" fmla="*/ 88 w 116"/>
              <a:gd name="T11" fmla="*/ 18 h 121"/>
              <a:gd name="T12" fmla="*/ 115 w 116"/>
              <a:gd name="T13" fmla="*/ 70 h 121"/>
              <a:gd name="T14" fmla="*/ 88 w 116"/>
              <a:gd name="T15" fmla="*/ 120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1">
                <a:moveTo>
                  <a:pt x="88" y="120"/>
                </a:moveTo>
                <a:lnTo>
                  <a:pt x="34" y="111"/>
                </a:lnTo>
                <a:lnTo>
                  <a:pt x="20" y="32"/>
                </a:lnTo>
                <a:lnTo>
                  <a:pt x="0" y="16"/>
                </a:lnTo>
                <a:lnTo>
                  <a:pt x="41" y="0"/>
                </a:lnTo>
                <a:lnTo>
                  <a:pt x="88" y="18"/>
                </a:lnTo>
                <a:lnTo>
                  <a:pt x="115" y="70"/>
                </a:lnTo>
                <a:lnTo>
                  <a:pt x="88" y="12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1" name="Freeform 45">
            <a:extLst>
              <a:ext uri="{FF2B5EF4-FFF2-40B4-BE49-F238E27FC236}">
                <a16:creationId xmlns:a16="http://schemas.microsoft.com/office/drawing/2014/main" id="{39A791F3-F62B-03CC-489C-C9B0DCA43BEC}"/>
              </a:ext>
            </a:extLst>
          </p:cNvPr>
          <p:cNvSpPr>
            <a:spLocks/>
          </p:cNvSpPr>
          <p:nvPr/>
        </p:nvSpPr>
        <p:spPr bwMode="auto">
          <a:xfrm>
            <a:off x="7288213" y="4500563"/>
            <a:ext cx="215900" cy="227012"/>
          </a:xfrm>
          <a:custGeom>
            <a:avLst/>
            <a:gdLst>
              <a:gd name="T0" fmla="*/ 34 w 123"/>
              <a:gd name="T1" fmla="*/ 114 h 115"/>
              <a:gd name="T2" fmla="*/ 0 w 123"/>
              <a:gd name="T3" fmla="*/ 64 h 115"/>
              <a:gd name="T4" fmla="*/ 6 w 123"/>
              <a:gd name="T5" fmla="*/ 0 h 115"/>
              <a:gd name="T6" fmla="*/ 65 w 123"/>
              <a:gd name="T7" fmla="*/ 7 h 115"/>
              <a:gd name="T8" fmla="*/ 122 w 123"/>
              <a:gd name="T9" fmla="*/ 64 h 115"/>
              <a:gd name="T10" fmla="*/ 111 w 123"/>
              <a:gd name="T11" fmla="*/ 99 h 115"/>
              <a:gd name="T12" fmla="*/ 34 w 123"/>
              <a:gd name="T13" fmla="*/ 114 h 115"/>
            </a:gdLst>
            <a:ahLst/>
            <a:cxnLst>
              <a:cxn ang="0">
                <a:pos x="T0" y="T1"/>
              </a:cxn>
              <a:cxn ang="0">
                <a:pos x="T2" y="T3"/>
              </a:cxn>
              <a:cxn ang="0">
                <a:pos x="T4" y="T5"/>
              </a:cxn>
              <a:cxn ang="0">
                <a:pos x="T6" y="T7"/>
              </a:cxn>
              <a:cxn ang="0">
                <a:pos x="T8" y="T9"/>
              </a:cxn>
              <a:cxn ang="0">
                <a:pos x="T10" y="T11"/>
              </a:cxn>
              <a:cxn ang="0">
                <a:pos x="T12" y="T13"/>
              </a:cxn>
            </a:cxnLst>
            <a:rect l="0" t="0" r="r" b="b"/>
            <a:pathLst>
              <a:path w="123" h="115">
                <a:moveTo>
                  <a:pt x="34" y="114"/>
                </a:moveTo>
                <a:lnTo>
                  <a:pt x="0" y="64"/>
                </a:lnTo>
                <a:lnTo>
                  <a:pt x="6" y="0"/>
                </a:lnTo>
                <a:lnTo>
                  <a:pt x="65" y="7"/>
                </a:lnTo>
                <a:lnTo>
                  <a:pt x="122" y="64"/>
                </a:lnTo>
                <a:lnTo>
                  <a:pt x="111" y="99"/>
                </a:lnTo>
                <a:lnTo>
                  <a:pt x="34" y="114"/>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2" name="Freeform 46">
            <a:extLst>
              <a:ext uri="{FF2B5EF4-FFF2-40B4-BE49-F238E27FC236}">
                <a16:creationId xmlns:a16="http://schemas.microsoft.com/office/drawing/2014/main" id="{34794C70-09EB-1EA9-4E09-92100CBFAFFB}"/>
              </a:ext>
            </a:extLst>
          </p:cNvPr>
          <p:cNvSpPr>
            <a:spLocks/>
          </p:cNvSpPr>
          <p:nvPr/>
        </p:nvSpPr>
        <p:spPr bwMode="auto">
          <a:xfrm>
            <a:off x="8628063" y="4186239"/>
            <a:ext cx="247650" cy="123825"/>
          </a:xfrm>
          <a:custGeom>
            <a:avLst/>
            <a:gdLst>
              <a:gd name="T0" fmla="*/ 96 w 140"/>
              <a:gd name="T1" fmla="*/ 52 h 62"/>
              <a:gd name="T2" fmla="*/ 56 w 140"/>
              <a:gd name="T3" fmla="*/ 61 h 62"/>
              <a:gd name="T4" fmla="*/ 0 w 140"/>
              <a:gd name="T5" fmla="*/ 27 h 62"/>
              <a:gd name="T6" fmla="*/ 0 w 140"/>
              <a:gd name="T7" fmla="*/ 7 h 62"/>
              <a:gd name="T8" fmla="*/ 63 w 140"/>
              <a:gd name="T9" fmla="*/ 4 h 62"/>
              <a:gd name="T10" fmla="*/ 139 w 140"/>
              <a:gd name="T11" fmla="*/ 0 h 62"/>
              <a:gd name="T12" fmla="*/ 96 w 140"/>
              <a:gd name="T13" fmla="*/ 52 h 62"/>
            </a:gdLst>
            <a:ahLst/>
            <a:cxnLst>
              <a:cxn ang="0">
                <a:pos x="T0" y="T1"/>
              </a:cxn>
              <a:cxn ang="0">
                <a:pos x="T2" y="T3"/>
              </a:cxn>
              <a:cxn ang="0">
                <a:pos x="T4" y="T5"/>
              </a:cxn>
              <a:cxn ang="0">
                <a:pos x="T6" y="T7"/>
              </a:cxn>
              <a:cxn ang="0">
                <a:pos x="T8" y="T9"/>
              </a:cxn>
              <a:cxn ang="0">
                <a:pos x="T10" y="T11"/>
              </a:cxn>
              <a:cxn ang="0">
                <a:pos x="T12" y="T13"/>
              </a:cxn>
            </a:cxnLst>
            <a:rect l="0" t="0" r="r" b="b"/>
            <a:pathLst>
              <a:path w="140" h="62">
                <a:moveTo>
                  <a:pt x="96" y="52"/>
                </a:moveTo>
                <a:lnTo>
                  <a:pt x="56" y="61"/>
                </a:lnTo>
                <a:lnTo>
                  <a:pt x="0" y="27"/>
                </a:lnTo>
                <a:lnTo>
                  <a:pt x="0" y="7"/>
                </a:lnTo>
                <a:lnTo>
                  <a:pt x="63" y="4"/>
                </a:lnTo>
                <a:lnTo>
                  <a:pt x="139" y="0"/>
                </a:lnTo>
                <a:lnTo>
                  <a:pt x="96"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3" name="Freeform 47">
            <a:extLst>
              <a:ext uri="{FF2B5EF4-FFF2-40B4-BE49-F238E27FC236}">
                <a16:creationId xmlns:a16="http://schemas.microsoft.com/office/drawing/2014/main" id="{87780F84-9492-1073-1DD1-964ED35EFE4E}"/>
              </a:ext>
            </a:extLst>
          </p:cNvPr>
          <p:cNvSpPr>
            <a:spLocks/>
          </p:cNvSpPr>
          <p:nvPr/>
        </p:nvSpPr>
        <p:spPr bwMode="auto">
          <a:xfrm>
            <a:off x="7196138" y="3575051"/>
            <a:ext cx="258762" cy="238125"/>
          </a:xfrm>
          <a:custGeom>
            <a:avLst/>
            <a:gdLst>
              <a:gd name="T0" fmla="*/ 139 w 147"/>
              <a:gd name="T1" fmla="*/ 119 h 120"/>
              <a:gd name="T2" fmla="*/ 98 w 147"/>
              <a:gd name="T3" fmla="*/ 106 h 120"/>
              <a:gd name="T4" fmla="*/ 41 w 147"/>
              <a:gd name="T5" fmla="*/ 56 h 120"/>
              <a:gd name="T6" fmla="*/ 0 w 147"/>
              <a:gd name="T7" fmla="*/ 39 h 120"/>
              <a:gd name="T8" fmla="*/ 55 w 147"/>
              <a:gd name="T9" fmla="*/ 0 h 120"/>
              <a:gd name="T10" fmla="*/ 105 w 147"/>
              <a:gd name="T11" fmla="*/ 11 h 120"/>
              <a:gd name="T12" fmla="*/ 146 w 147"/>
              <a:gd name="T13" fmla="*/ 50 h 120"/>
              <a:gd name="T14" fmla="*/ 139 w 147"/>
              <a:gd name="T15" fmla="*/ 119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20">
                <a:moveTo>
                  <a:pt x="139" y="119"/>
                </a:moveTo>
                <a:lnTo>
                  <a:pt x="98" y="106"/>
                </a:lnTo>
                <a:lnTo>
                  <a:pt x="41" y="56"/>
                </a:lnTo>
                <a:lnTo>
                  <a:pt x="0" y="39"/>
                </a:lnTo>
                <a:lnTo>
                  <a:pt x="55" y="0"/>
                </a:lnTo>
                <a:lnTo>
                  <a:pt x="105" y="11"/>
                </a:lnTo>
                <a:lnTo>
                  <a:pt x="146" y="50"/>
                </a:lnTo>
                <a:lnTo>
                  <a:pt x="139" y="1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4" name="Freeform 48">
            <a:extLst>
              <a:ext uri="{FF2B5EF4-FFF2-40B4-BE49-F238E27FC236}">
                <a16:creationId xmlns:a16="http://schemas.microsoft.com/office/drawing/2014/main" id="{3CF61BC1-6468-53C4-67D2-FCF81FEFBC75}"/>
              </a:ext>
            </a:extLst>
          </p:cNvPr>
          <p:cNvSpPr>
            <a:spLocks/>
          </p:cNvSpPr>
          <p:nvPr/>
        </p:nvSpPr>
        <p:spPr bwMode="auto">
          <a:xfrm>
            <a:off x="7327900" y="3433764"/>
            <a:ext cx="249238" cy="123825"/>
          </a:xfrm>
          <a:custGeom>
            <a:avLst/>
            <a:gdLst>
              <a:gd name="T0" fmla="*/ 97 w 141"/>
              <a:gd name="T1" fmla="*/ 52 h 62"/>
              <a:gd name="T2" fmla="*/ 56 w 141"/>
              <a:gd name="T3" fmla="*/ 61 h 62"/>
              <a:gd name="T4" fmla="*/ 0 w 141"/>
              <a:gd name="T5" fmla="*/ 27 h 62"/>
              <a:gd name="T6" fmla="*/ 0 w 141"/>
              <a:gd name="T7" fmla="*/ 7 h 62"/>
              <a:gd name="T8" fmla="*/ 63 w 141"/>
              <a:gd name="T9" fmla="*/ 4 h 62"/>
              <a:gd name="T10" fmla="*/ 140 w 141"/>
              <a:gd name="T11" fmla="*/ 0 h 62"/>
              <a:gd name="T12" fmla="*/ 97 w 141"/>
              <a:gd name="T13" fmla="*/ 52 h 62"/>
            </a:gdLst>
            <a:ahLst/>
            <a:cxnLst>
              <a:cxn ang="0">
                <a:pos x="T0" y="T1"/>
              </a:cxn>
              <a:cxn ang="0">
                <a:pos x="T2" y="T3"/>
              </a:cxn>
              <a:cxn ang="0">
                <a:pos x="T4" y="T5"/>
              </a:cxn>
              <a:cxn ang="0">
                <a:pos x="T6" y="T7"/>
              </a:cxn>
              <a:cxn ang="0">
                <a:pos x="T8" y="T9"/>
              </a:cxn>
              <a:cxn ang="0">
                <a:pos x="T10" y="T11"/>
              </a:cxn>
              <a:cxn ang="0">
                <a:pos x="T12" y="T13"/>
              </a:cxn>
            </a:cxnLst>
            <a:rect l="0" t="0" r="r" b="b"/>
            <a:pathLst>
              <a:path w="141" h="62">
                <a:moveTo>
                  <a:pt x="97" y="52"/>
                </a:moveTo>
                <a:lnTo>
                  <a:pt x="56" y="61"/>
                </a:lnTo>
                <a:lnTo>
                  <a:pt x="0" y="27"/>
                </a:lnTo>
                <a:lnTo>
                  <a:pt x="0" y="7"/>
                </a:lnTo>
                <a:lnTo>
                  <a:pt x="63" y="4"/>
                </a:lnTo>
                <a:lnTo>
                  <a:pt x="140" y="0"/>
                </a:lnTo>
                <a:lnTo>
                  <a:pt x="97"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5" name="Freeform 49">
            <a:extLst>
              <a:ext uri="{FF2B5EF4-FFF2-40B4-BE49-F238E27FC236}">
                <a16:creationId xmlns:a16="http://schemas.microsoft.com/office/drawing/2014/main" id="{A4846A49-E63D-A87B-6D4E-B6FB90F6AA24}"/>
              </a:ext>
            </a:extLst>
          </p:cNvPr>
          <p:cNvSpPr>
            <a:spLocks/>
          </p:cNvSpPr>
          <p:nvPr/>
        </p:nvSpPr>
        <p:spPr bwMode="auto">
          <a:xfrm>
            <a:off x="8515350" y="3636963"/>
            <a:ext cx="247650" cy="120650"/>
          </a:xfrm>
          <a:custGeom>
            <a:avLst/>
            <a:gdLst>
              <a:gd name="T0" fmla="*/ 96 w 140"/>
              <a:gd name="T1" fmla="*/ 51 h 61"/>
              <a:gd name="T2" fmla="*/ 56 w 140"/>
              <a:gd name="T3" fmla="*/ 60 h 61"/>
              <a:gd name="T4" fmla="*/ 0 w 140"/>
              <a:gd name="T5" fmla="*/ 27 h 61"/>
              <a:gd name="T6" fmla="*/ 0 w 140"/>
              <a:gd name="T7" fmla="*/ 7 h 61"/>
              <a:gd name="T8" fmla="*/ 63 w 140"/>
              <a:gd name="T9" fmla="*/ 4 h 61"/>
              <a:gd name="T10" fmla="*/ 139 w 140"/>
              <a:gd name="T11" fmla="*/ 0 h 61"/>
              <a:gd name="T12" fmla="*/ 96 w 140"/>
              <a:gd name="T13" fmla="*/ 51 h 61"/>
            </a:gdLst>
            <a:ahLst/>
            <a:cxnLst>
              <a:cxn ang="0">
                <a:pos x="T0" y="T1"/>
              </a:cxn>
              <a:cxn ang="0">
                <a:pos x="T2" y="T3"/>
              </a:cxn>
              <a:cxn ang="0">
                <a:pos x="T4" y="T5"/>
              </a:cxn>
              <a:cxn ang="0">
                <a:pos x="T6" y="T7"/>
              </a:cxn>
              <a:cxn ang="0">
                <a:pos x="T8" y="T9"/>
              </a:cxn>
              <a:cxn ang="0">
                <a:pos x="T10" y="T11"/>
              </a:cxn>
              <a:cxn ang="0">
                <a:pos x="T12" y="T13"/>
              </a:cxn>
            </a:cxnLst>
            <a:rect l="0" t="0" r="r" b="b"/>
            <a:pathLst>
              <a:path w="140" h="61">
                <a:moveTo>
                  <a:pt x="96" y="51"/>
                </a:moveTo>
                <a:lnTo>
                  <a:pt x="56" y="60"/>
                </a:lnTo>
                <a:lnTo>
                  <a:pt x="0" y="27"/>
                </a:lnTo>
                <a:lnTo>
                  <a:pt x="0" y="7"/>
                </a:lnTo>
                <a:lnTo>
                  <a:pt x="63" y="4"/>
                </a:lnTo>
                <a:lnTo>
                  <a:pt x="139" y="0"/>
                </a:lnTo>
                <a:lnTo>
                  <a:pt x="96" y="5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6" name="Freeform 50">
            <a:extLst>
              <a:ext uri="{FF2B5EF4-FFF2-40B4-BE49-F238E27FC236}">
                <a16:creationId xmlns:a16="http://schemas.microsoft.com/office/drawing/2014/main" id="{E175D6CE-D5EE-9DDD-DF55-E6FB3A0787E4}"/>
              </a:ext>
            </a:extLst>
          </p:cNvPr>
          <p:cNvSpPr>
            <a:spLocks/>
          </p:cNvSpPr>
          <p:nvPr/>
        </p:nvSpPr>
        <p:spPr bwMode="auto">
          <a:xfrm>
            <a:off x="8588375" y="3763963"/>
            <a:ext cx="247650" cy="215900"/>
          </a:xfrm>
          <a:custGeom>
            <a:avLst/>
            <a:gdLst>
              <a:gd name="T0" fmla="*/ 97 w 141"/>
              <a:gd name="T1" fmla="*/ 92 h 109"/>
              <a:gd name="T2" fmla="*/ 56 w 141"/>
              <a:gd name="T3" fmla="*/ 108 h 109"/>
              <a:gd name="T4" fmla="*/ 0 w 141"/>
              <a:gd name="T5" fmla="*/ 48 h 109"/>
              <a:gd name="T6" fmla="*/ 0 w 141"/>
              <a:gd name="T7" fmla="*/ 13 h 109"/>
              <a:gd name="T8" fmla="*/ 63 w 141"/>
              <a:gd name="T9" fmla="*/ 8 h 109"/>
              <a:gd name="T10" fmla="*/ 140 w 141"/>
              <a:gd name="T11" fmla="*/ 0 h 109"/>
              <a:gd name="T12" fmla="*/ 97 w 141"/>
              <a:gd name="T13" fmla="*/ 92 h 109"/>
            </a:gdLst>
            <a:ahLst/>
            <a:cxnLst>
              <a:cxn ang="0">
                <a:pos x="T0" y="T1"/>
              </a:cxn>
              <a:cxn ang="0">
                <a:pos x="T2" y="T3"/>
              </a:cxn>
              <a:cxn ang="0">
                <a:pos x="T4" y="T5"/>
              </a:cxn>
              <a:cxn ang="0">
                <a:pos x="T6" y="T7"/>
              </a:cxn>
              <a:cxn ang="0">
                <a:pos x="T8" y="T9"/>
              </a:cxn>
              <a:cxn ang="0">
                <a:pos x="T10" y="T11"/>
              </a:cxn>
              <a:cxn ang="0">
                <a:pos x="T12" y="T13"/>
              </a:cxn>
            </a:cxnLst>
            <a:rect l="0" t="0" r="r" b="b"/>
            <a:pathLst>
              <a:path w="141" h="109">
                <a:moveTo>
                  <a:pt x="97" y="92"/>
                </a:moveTo>
                <a:lnTo>
                  <a:pt x="56" y="108"/>
                </a:lnTo>
                <a:lnTo>
                  <a:pt x="0" y="48"/>
                </a:lnTo>
                <a:lnTo>
                  <a:pt x="0" y="13"/>
                </a:lnTo>
                <a:lnTo>
                  <a:pt x="63" y="8"/>
                </a:lnTo>
                <a:lnTo>
                  <a:pt x="140" y="0"/>
                </a:lnTo>
                <a:lnTo>
                  <a:pt x="97" y="9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7" name="Freeform 51">
            <a:extLst>
              <a:ext uri="{FF2B5EF4-FFF2-40B4-BE49-F238E27FC236}">
                <a16:creationId xmlns:a16="http://schemas.microsoft.com/office/drawing/2014/main" id="{0F98D3EB-7E1E-6F82-CEFE-303A6745CD99}"/>
              </a:ext>
            </a:extLst>
          </p:cNvPr>
          <p:cNvSpPr>
            <a:spLocks/>
          </p:cNvSpPr>
          <p:nvPr/>
        </p:nvSpPr>
        <p:spPr bwMode="auto">
          <a:xfrm>
            <a:off x="8383588" y="3376614"/>
            <a:ext cx="203200" cy="77787"/>
          </a:xfrm>
          <a:custGeom>
            <a:avLst/>
            <a:gdLst>
              <a:gd name="T0" fmla="*/ 79 w 115"/>
              <a:gd name="T1" fmla="*/ 32 h 39"/>
              <a:gd name="T2" fmla="*/ 46 w 115"/>
              <a:gd name="T3" fmla="*/ 38 h 39"/>
              <a:gd name="T4" fmla="*/ 0 w 115"/>
              <a:gd name="T5" fmla="*/ 17 h 39"/>
              <a:gd name="T6" fmla="*/ 0 w 115"/>
              <a:gd name="T7" fmla="*/ 4 h 39"/>
              <a:gd name="T8" fmla="*/ 51 w 115"/>
              <a:gd name="T9" fmla="*/ 3 h 39"/>
              <a:gd name="T10" fmla="*/ 114 w 115"/>
              <a:gd name="T11" fmla="*/ 0 h 39"/>
              <a:gd name="T12" fmla="*/ 79 w 115"/>
              <a:gd name="T13" fmla="*/ 32 h 39"/>
            </a:gdLst>
            <a:ahLst/>
            <a:cxnLst>
              <a:cxn ang="0">
                <a:pos x="T0" y="T1"/>
              </a:cxn>
              <a:cxn ang="0">
                <a:pos x="T2" y="T3"/>
              </a:cxn>
              <a:cxn ang="0">
                <a:pos x="T4" y="T5"/>
              </a:cxn>
              <a:cxn ang="0">
                <a:pos x="T6" y="T7"/>
              </a:cxn>
              <a:cxn ang="0">
                <a:pos x="T8" y="T9"/>
              </a:cxn>
              <a:cxn ang="0">
                <a:pos x="T10" y="T11"/>
              </a:cxn>
              <a:cxn ang="0">
                <a:pos x="T12" y="T13"/>
              </a:cxn>
            </a:cxnLst>
            <a:rect l="0" t="0" r="r" b="b"/>
            <a:pathLst>
              <a:path w="115" h="39">
                <a:moveTo>
                  <a:pt x="79" y="32"/>
                </a:moveTo>
                <a:lnTo>
                  <a:pt x="46" y="38"/>
                </a:lnTo>
                <a:lnTo>
                  <a:pt x="0" y="17"/>
                </a:lnTo>
                <a:lnTo>
                  <a:pt x="0" y="4"/>
                </a:lnTo>
                <a:lnTo>
                  <a:pt x="51" y="3"/>
                </a:lnTo>
                <a:lnTo>
                  <a:pt x="114" y="0"/>
                </a:lnTo>
                <a:lnTo>
                  <a:pt x="79" y="3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8" name="Freeform 52">
            <a:extLst>
              <a:ext uri="{FF2B5EF4-FFF2-40B4-BE49-F238E27FC236}">
                <a16:creationId xmlns:a16="http://schemas.microsoft.com/office/drawing/2014/main" id="{2E0F2DE9-D8A9-E414-179E-E9E33DD13336}"/>
              </a:ext>
            </a:extLst>
          </p:cNvPr>
          <p:cNvSpPr>
            <a:spLocks/>
          </p:cNvSpPr>
          <p:nvPr/>
        </p:nvSpPr>
        <p:spPr bwMode="auto">
          <a:xfrm>
            <a:off x="7405689" y="4048126"/>
            <a:ext cx="204787" cy="239713"/>
          </a:xfrm>
          <a:custGeom>
            <a:avLst/>
            <a:gdLst>
              <a:gd name="T0" fmla="*/ 88 w 116"/>
              <a:gd name="T1" fmla="*/ 120 h 121"/>
              <a:gd name="T2" fmla="*/ 34 w 116"/>
              <a:gd name="T3" fmla="*/ 111 h 121"/>
              <a:gd name="T4" fmla="*/ 20 w 116"/>
              <a:gd name="T5" fmla="*/ 32 h 121"/>
              <a:gd name="T6" fmla="*/ 0 w 116"/>
              <a:gd name="T7" fmla="*/ 16 h 121"/>
              <a:gd name="T8" fmla="*/ 41 w 116"/>
              <a:gd name="T9" fmla="*/ 0 h 121"/>
              <a:gd name="T10" fmla="*/ 88 w 116"/>
              <a:gd name="T11" fmla="*/ 18 h 121"/>
              <a:gd name="T12" fmla="*/ 115 w 116"/>
              <a:gd name="T13" fmla="*/ 70 h 121"/>
              <a:gd name="T14" fmla="*/ 88 w 116"/>
              <a:gd name="T15" fmla="*/ 120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1">
                <a:moveTo>
                  <a:pt x="88" y="120"/>
                </a:moveTo>
                <a:lnTo>
                  <a:pt x="34" y="111"/>
                </a:lnTo>
                <a:lnTo>
                  <a:pt x="20" y="32"/>
                </a:lnTo>
                <a:lnTo>
                  <a:pt x="0" y="16"/>
                </a:lnTo>
                <a:lnTo>
                  <a:pt x="41" y="0"/>
                </a:lnTo>
                <a:lnTo>
                  <a:pt x="88" y="18"/>
                </a:lnTo>
                <a:lnTo>
                  <a:pt x="115" y="70"/>
                </a:lnTo>
                <a:lnTo>
                  <a:pt x="88" y="12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29" name="Freeform 53">
            <a:extLst>
              <a:ext uri="{FF2B5EF4-FFF2-40B4-BE49-F238E27FC236}">
                <a16:creationId xmlns:a16="http://schemas.microsoft.com/office/drawing/2014/main" id="{3789D7BE-7457-5B1D-D36B-3F824FE413F8}"/>
              </a:ext>
            </a:extLst>
          </p:cNvPr>
          <p:cNvSpPr>
            <a:spLocks/>
          </p:cNvSpPr>
          <p:nvPr/>
        </p:nvSpPr>
        <p:spPr bwMode="auto">
          <a:xfrm>
            <a:off x="7908925" y="4224338"/>
            <a:ext cx="204788" cy="239712"/>
          </a:xfrm>
          <a:custGeom>
            <a:avLst/>
            <a:gdLst>
              <a:gd name="T0" fmla="*/ 88 w 116"/>
              <a:gd name="T1" fmla="*/ 120 h 121"/>
              <a:gd name="T2" fmla="*/ 34 w 116"/>
              <a:gd name="T3" fmla="*/ 111 h 121"/>
              <a:gd name="T4" fmla="*/ 20 w 116"/>
              <a:gd name="T5" fmla="*/ 32 h 121"/>
              <a:gd name="T6" fmla="*/ 0 w 116"/>
              <a:gd name="T7" fmla="*/ 16 h 121"/>
              <a:gd name="T8" fmla="*/ 41 w 116"/>
              <a:gd name="T9" fmla="*/ 0 h 121"/>
              <a:gd name="T10" fmla="*/ 88 w 116"/>
              <a:gd name="T11" fmla="*/ 18 h 121"/>
              <a:gd name="T12" fmla="*/ 115 w 116"/>
              <a:gd name="T13" fmla="*/ 70 h 121"/>
              <a:gd name="T14" fmla="*/ 88 w 116"/>
              <a:gd name="T15" fmla="*/ 120 h 1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1">
                <a:moveTo>
                  <a:pt x="88" y="120"/>
                </a:moveTo>
                <a:lnTo>
                  <a:pt x="34" y="111"/>
                </a:lnTo>
                <a:lnTo>
                  <a:pt x="20" y="32"/>
                </a:lnTo>
                <a:lnTo>
                  <a:pt x="0" y="16"/>
                </a:lnTo>
                <a:lnTo>
                  <a:pt x="41" y="0"/>
                </a:lnTo>
                <a:lnTo>
                  <a:pt x="88" y="18"/>
                </a:lnTo>
                <a:lnTo>
                  <a:pt x="115" y="70"/>
                </a:lnTo>
                <a:lnTo>
                  <a:pt x="88" y="12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0" name="Freeform 54">
            <a:extLst>
              <a:ext uri="{FF2B5EF4-FFF2-40B4-BE49-F238E27FC236}">
                <a16:creationId xmlns:a16="http://schemas.microsoft.com/office/drawing/2014/main" id="{3A37DF27-7873-1815-344C-470A2BF8E1B7}"/>
              </a:ext>
            </a:extLst>
          </p:cNvPr>
          <p:cNvSpPr>
            <a:spLocks/>
          </p:cNvSpPr>
          <p:nvPr/>
        </p:nvSpPr>
        <p:spPr bwMode="auto">
          <a:xfrm>
            <a:off x="7974014" y="3640139"/>
            <a:ext cx="204787" cy="238125"/>
          </a:xfrm>
          <a:custGeom>
            <a:avLst/>
            <a:gdLst>
              <a:gd name="T0" fmla="*/ 88 w 116"/>
              <a:gd name="T1" fmla="*/ 119 h 120"/>
              <a:gd name="T2" fmla="*/ 34 w 116"/>
              <a:gd name="T3" fmla="*/ 110 h 120"/>
              <a:gd name="T4" fmla="*/ 20 w 116"/>
              <a:gd name="T5" fmla="*/ 32 h 120"/>
              <a:gd name="T6" fmla="*/ 0 w 116"/>
              <a:gd name="T7" fmla="*/ 16 h 120"/>
              <a:gd name="T8" fmla="*/ 41 w 116"/>
              <a:gd name="T9" fmla="*/ 0 h 120"/>
              <a:gd name="T10" fmla="*/ 88 w 116"/>
              <a:gd name="T11" fmla="*/ 18 h 120"/>
              <a:gd name="T12" fmla="*/ 115 w 116"/>
              <a:gd name="T13" fmla="*/ 69 h 120"/>
              <a:gd name="T14" fmla="*/ 88 w 116"/>
              <a:gd name="T15" fmla="*/ 119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0">
                <a:moveTo>
                  <a:pt x="88" y="119"/>
                </a:moveTo>
                <a:lnTo>
                  <a:pt x="34" y="110"/>
                </a:lnTo>
                <a:lnTo>
                  <a:pt x="20" y="32"/>
                </a:lnTo>
                <a:lnTo>
                  <a:pt x="0" y="16"/>
                </a:lnTo>
                <a:lnTo>
                  <a:pt x="41" y="0"/>
                </a:lnTo>
                <a:lnTo>
                  <a:pt x="88" y="18"/>
                </a:lnTo>
                <a:lnTo>
                  <a:pt x="115" y="69"/>
                </a:lnTo>
                <a:lnTo>
                  <a:pt x="88" y="1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1" name="Freeform 55">
            <a:extLst>
              <a:ext uri="{FF2B5EF4-FFF2-40B4-BE49-F238E27FC236}">
                <a16:creationId xmlns:a16="http://schemas.microsoft.com/office/drawing/2014/main" id="{BD98D8F5-0F38-9C6C-A7BE-FBCE82588B47}"/>
              </a:ext>
            </a:extLst>
          </p:cNvPr>
          <p:cNvSpPr>
            <a:spLocks/>
          </p:cNvSpPr>
          <p:nvPr/>
        </p:nvSpPr>
        <p:spPr bwMode="auto">
          <a:xfrm>
            <a:off x="7510464" y="4683126"/>
            <a:ext cx="206375" cy="238125"/>
          </a:xfrm>
          <a:custGeom>
            <a:avLst/>
            <a:gdLst>
              <a:gd name="T0" fmla="*/ 89 w 117"/>
              <a:gd name="T1" fmla="*/ 119 h 120"/>
              <a:gd name="T2" fmla="*/ 34 w 117"/>
              <a:gd name="T3" fmla="*/ 110 h 120"/>
              <a:gd name="T4" fmla="*/ 20 w 117"/>
              <a:gd name="T5" fmla="*/ 32 h 120"/>
              <a:gd name="T6" fmla="*/ 0 w 117"/>
              <a:gd name="T7" fmla="*/ 16 h 120"/>
              <a:gd name="T8" fmla="*/ 41 w 117"/>
              <a:gd name="T9" fmla="*/ 0 h 120"/>
              <a:gd name="T10" fmla="*/ 89 w 117"/>
              <a:gd name="T11" fmla="*/ 18 h 120"/>
              <a:gd name="T12" fmla="*/ 116 w 117"/>
              <a:gd name="T13" fmla="*/ 69 h 120"/>
              <a:gd name="T14" fmla="*/ 89 w 117"/>
              <a:gd name="T15" fmla="*/ 119 h 1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20">
                <a:moveTo>
                  <a:pt x="89" y="119"/>
                </a:moveTo>
                <a:lnTo>
                  <a:pt x="34" y="110"/>
                </a:lnTo>
                <a:lnTo>
                  <a:pt x="20" y="32"/>
                </a:lnTo>
                <a:lnTo>
                  <a:pt x="0" y="16"/>
                </a:lnTo>
                <a:lnTo>
                  <a:pt x="41" y="0"/>
                </a:lnTo>
                <a:lnTo>
                  <a:pt x="89" y="18"/>
                </a:lnTo>
                <a:lnTo>
                  <a:pt x="116" y="69"/>
                </a:lnTo>
                <a:lnTo>
                  <a:pt x="89" y="1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2" name="Freeform 56">
            <a:extLst>
              <a:ext uri="{FF2B5EF4-FFF2-40B4-BE49-F238E27FC236}">
                <a16:creationId xmlns:a16="http://schemas.microsoft.com/office/drawing/2014/main" id="{3618534B-46DD-AD85-CC72-CFC2D1B62B52}"/>
              </a:ext>
            </a:extLst>
          </p:cNvPr>
          <p:cNvSpPr>
            <a:spLocks/>
          </p:cNvSpPr>
          <p:nvPr/>
        </p:nvSpPr>
        <p:spPr bwMode="auto">
          <a:xfrm>
            <a:off x="8048626" y="4686301"/>
            <a:ext cx="277813" cy="258763"/>
          </a:xfrm>
          <a:custGeom>
            <a:avLst/>
            <a:gdLst>
              <a:gd name="T0" fmla="*/ 120 w 158"/>
              <a:gd name="T1" fmla="*/ 129 h 130"/>
              <a:gd name="T2" fmla="*/ 46 w 158"/>
              <a:gd name="T3" fmla="*/ 119 h 130"/>
              <a:gd name="T4" fmla="*/ 28 w 158"/>
              <a:gd name="T5" fmla="*/ 34 h 130"/>
              <a:gd name="T6" fmla="*/ 0 w 158"/>
              <a:gd name="T7" fmla="*/ 17 h 130"/>
              <a:gd name="T8" fmla="*/ 55 w 158"/>
              <a:gd name="T9" fmla="*/ 0 h 130"/>
              <a:gd name="T10" fmla="*/ 120 w 158"/>
              <a:gd name="T11" fmla="*/ 19 h 130"/>
              <a:gd name="T12" fmla="*/ 157 w 158"/>
              <a:gd name="T13" fmla="*/ 75 h 130"/>
              <a:gd name="T14" fmla="*/ 120 w 158"/>
              <a:gd name="T15" fmla="*/ 129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30">
                <a:moveTo>
                  <a:pt x="120" y="129"/>
                </a:moveTo>
                <a:lnTo>
                  <a:pt x="46" y="119"/>
                </a:lnTo>
                <a:lnTo>
                  <a:pt x="28" y="34"/>
                </a:lnTo>
                <a:lnTo>
                  <a:pt x="0" y="17"/>
                </a:lnTo>
                <a:lnTo>
                  <a:pt x="55" y="0"/>
                </a:lnTo>
                <a:lnTo>
                  <a:pt x="120" y="19"/>
                </a:lnTo>
                <a:lnTo>
                  <a:pt x="157" y="75"/>
                </a:lnTo>
                <a:lnTo>
                  <a:pt x="120" y="12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3" name="Freeform 57">
            <a:extLst>
              <a:ext uri="{FF2B5EF4-FFF2-40B4-BE49-F238E27FC236}">
                <a16:creationId xmlns:a16="http://schemas.microsoft.com/office/drawing/2014/main" id="{6327C12D-35C0-472D-8C1D-215D4712073B}"/>
              </a:ext>
            </a:extLst>
          </p:cNvPr>
          <p:cNvSpPr>
            <a:spLocks/>
          </p:cNvSpPr>
          <p:nvPr/>
        </p:nvSpPr>
        <p:spPr bwMode="auto">
          <a:xfrm>
            <a:off x="7151688" y="3716338"/>
            <a:ext cx="158750" cy="220662"/>
          </a:xfrm>
          <a:custGeom>
            <a:avLst/>
            <a:gdLst>
              <a:gd name="T0" fmla="*/ 84 w 90"/>
              <a:gd name="T1" fmla="*/ 110 h 111"/>
              <a:gd name="T2" fmla="*/ 29 w 90"/>
              <a:gd name="T3" fmla="*/ 61 h 111"/>
              <a:gd name="T4" fmla="*/ 0 w 90"/>
              <a:gd name="T5" fmla="*/ 43 h 111"/>
              <a:gd name="T6" fmla="*/ 50 w 90"/>
              <a:gd name="T7" fmla="*/ 9 h 111"/>
              <a:gd name="T8" fmla="*/ 89 w 90"/>
              <a:gd name="T9" fmla="*/ 0 h 111"/>
              <a:gd name="T10" fmla="*/ 84 w 90"/>
              <a:gd name="T11" fmla="*/ 110 h 111"/>
            </a:gdLst>
            <a:ahLst/>
            <a:cxnLst>
              <a:cxn ang="0">
                <a:pos x="T0" y="T1"/>
              </a:cxn>
              <a:cxn ang="0">
                <a:pos x="T2" y="T3"/>
              </a:cxn>
              <a:cxn ang="0">
                <a:pos x="T4" y="T5"/>
              </a:cxn>
              <a:cxn ang="0">
                <a:pos x="T6" y="T7"/>
              </a:cxn>
              <a:cxn ang="0">
                <a:pos x="T8" y="T9"/>
              </a:cxn>
              <a:cxn ang="0">
                <a:pos x="T10" y="T11"/>
              </a:cxn>
            </a:cxnLst>
            <a:rect l="0" t="0" r="r" b="b"/>
            <a:pathLst>
              <a:path w="90" h="111">
                <a:moveTo>
                  <a:pt x="84" y="110"/>
                </a:moveTo>
                <a:lnTo>
                  <a:pt x="29" y="61"/>
                </a:lnTo>
                <a:lnTo>
                  <a:pt x="0" y="43"/>
                </a:lnTo>
                <a:lnTo>
                  <a:pt x="50" y="9"/>
                </a:lnTo>
                <a:lnTo>
                  <a:pt x="89" y="0"/>
                </a:lnTo>
                <a:lnTo>
                  <a:pt x="84" y="11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4" name="Freeform 58">
            <a:extLst>
              <a:ext uri="{FF2B5EF4-FFF2-40B4-BE49-F238E27FC236}">
                <a16:creationId xmlns:a16="http://schemas.microsoft.com/office/drawing/2014/main" id="{61BEEBBE-43D6-3AAA-02BE-ECD20713DA64}"/>
              </a:ext>
            </a:extLst>
          </p:cNvPr>
          <p:cNvSpPr>
            <a:spLocks/>
          </p:cNvSpPr>
          <p:nvPr/>
        </p:nvSpPr>
        <p:spPr bwMode="auto">
          <a:xfrm>
            <a:off x="8736014" y="3917951"/>
            <a:ext cx="115887" cy="201613"/>
          </a:xfrm>
          <a:custGeom>
            <a:avLst/>
            <a:gdLst>
              <a:gd name="T0" fmla="*/ 61 w 66"/>
              <a:gd name="T1" fmla="*/ 100 h 101"/>
              <a:gd name="T2" fmla="*/ 21 w 66"/>
              <a:gd name="T3" fmla="*/ 55 h 101"/>
              <a:gd name="T4" fmla="*/ 0 w 66"/>
              <a:gd name="T5" fmla="*/ 39 h 101"/>
              <a:gd name="T6" fmla="*/ 37 w 66"/>
              <a:gd name="T7" fmla="*/ 9 h 101"/>
              <a:gd name="T8" fmla="*/ 65 w 66"/>
              <a:gd name="T9" fmla="*/ 0 h 101"/>
              <a:gd name="T10" fmla="*/ 61 w 66"/>
              <a:gd name="T11" fmla="*/ 100 h 101"/>
            </a:gdLst>
            <a:ahLst/>
            <a:cxnLst>
              <a:cxn ang="0">
                <a:pos x="T0" y="T1"/>
              </a:cxn>
              <a:cxn ang="0">
                <a:pos x="T2" y="T3"/>
              </a:cxn>
              <a:cxn ang="0">
                <a:pos x="T4" y="T5"/>
              </a:cxn>
              <a:cxn ang="0">
                <a:pos x="T6" y="T7"/>
              </a:cxn>
              <a:cxn ang="0">
                <a:pos x="T8" y="T9"/>
              </a:cxn>
              <a:cxn ang="0">
                <a:pos x="T10" y="T11"/>
              </a:cxn>
            </a:cxnLst>
            <a:rect l="0" t="0" r="r" b="b"/>
            <a:pathLst>
              <a:path w="66" h="101">
                <a:moveTo>
                  <a:pt x="61" y="100"/>
                </a:moveTo>
                <a:lnTo>
                  <a:pt x="21" y="55"/>
                </a:lnTo>
                <a:lnTo>
                  <a:pt x="0" y="39"/>
                </a:lnTo>
                <a:lnTo>
                  <a:pt x="37" y="9"/>
                </a:lnTo>
                <a:lnTo>
                  <a:pt x="65" y="0"/>
                </a:lnTo>
                <a:lnTo>
                  <a:pt x="61" y="10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5" name="Freeform 59">
            <a:extLst>
              <a:ext uri="{FF2B5EF4-FFF2-40B4-BE49-F238E27FC236}">
                <a16:creationId xmlns:a16="http://schemas.microsoft.com/office/drawing/2014/main" id="{ABF6D392-18B2-2187-D543-76D9F0F28258}"/>
              </a:ext>
            </a:extLst>
          </p:cNvPr>
          <p:cNvSpPr>
            <a:spLocks/>
          </p:cNvSpPr>
          <p:nvPr/>
        </p:nvSpPr>
        <p:spPr bwMode="auto">
          <a:xfrm>
            <a:off x="8488363" y="3922713"/>
            <a:ext cx="74612" cy="165100"/>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6" name="Freeform 60">
            <a:extLst>
              <a:ext uri="{FF2B5EF4-FFF2-40B4-BE49-F238E27FC236}">
                <a16:creationId xmlns:a16="http://schemas.microsoft.com/office/drawing/2014/main" id="{B48B9158-606D-1EBC-A50E-75D801CC92B4}"/>
              </a:ext>
            </a:extLst>
          </p:cNvPr>
          <p:cNvSpPr>
            <a:spLocks/>
          </p:cNvSpPr>
          <p:nvPr/>
        </p:nvSpPr>
        <p:spPr bwMode="auto">
          <a:xfrm>
            <a:off x="7731126" y="3886201"/>
            <a:ext cx="150813" cy="111125"/>
          </a:xfrm>
          <a:custGeom>
            <a:avLst/>
            <a:gdLst>
              <a:gd name="T0" fmla="*/ 0 w 86"/>
              <a:gd name="T1" fmla="*/ 32 h 56"/>
              <a:gd name="T2" fmla="*/ 13 w 86"/>
              <a:gd name="T3" fmla="*/ 5 h 56"/>
              <a:gd name="T4" fmla="*/ 63 w 86"/>
              <a:gd name="T5" fmla="*/ 5 h 56"/>
              <a:gd name="T6" fmla="*/ 85 w 86"/>
              <a:gd name="T7" fmla="*/ 0 h 56"/>
              <a:gd name="T8" fmla="*/ 72 w 86"/>
              <a:gd name="T9" fmla="*/ 32 h 56"/>
              <a:gd name="T10" fmla="*/ 50 w 86"/>
              <a:gd name="T11" fmla="*/ 55 h 56"/>
              <a:gd name="T12" fmla="*/ 19 w 86"/>
              <a:gd name="T13" fmla="*/ 55 h 56"/>
              <a:gd name="T14" fmla="*/ 0 w 86"/>
              <a:gd name="T15" fmla="*/ 32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56">
                <a:moveTo>
                  <a:pt x="0" y="32"/>
                </a:moveTo>
                <a:lnTo>
                  <a:pt x="13" y="5"/>
                </a:lnTo>
                <a:lnTo>
                  <a:pt x="63" y="5"/>
                </a:lnTo>
                <a:lnTo>
                  <a:pt x="85" y="0"/>
                </a:lnTo>
                <a:lnTo>
                  <a:pt x="72" y="32"/>
                </a:lnTo>
                <a:lnTo>
                  <a:pt x="50" y="55"/>
                </a:lnTo>
                <a:lnTo>
                  <a:pt x="19" y="55"/>
                </a:lnTo>
                <a:lnTo>
                  <a:pt x="0" y="3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7" name="Freeform 61">
            <a:extLst>
              <a:ext uri="{FF2B5EF4-FFF2-40B4-BE49-F238E27FC236}">
                <a16:creationId xmlns:a16="http://schemas.microsoft.com/office/drawing/2014/main" id="{93D30DDA-1DC3-2D44-9860-F1D443B5689E}"/>
              </a:ext>
            </a:extLst>
          </p:cNvPr>
          <p:cNvSpPr>
            <a:spLocks/>
          </p:cNvSpPr>
          <p:nvPr/>
        </p:nvSpPr>
        <p:spPr bwMode="auto">
          <a:xfrm>
            <a:off x="8320088" y="3503613"/>
            <a:ext cx="63500" cy="125412"/>
          </a:xfrm>
          <a:custGeom>
            <a:avLst/>
            <a:gdLst>
              <a:gd name="T0" fmla="*/ 0 w 36"/>
              <a:gd name="T1" fmla="*/ 20 h 63"/>
              <a:gd name="T2" fmla="*/ 4 w 36"/>
              <a:gd name="T3" fmla="*/ 12 h 63"/>
              <a:gd name="T4" fmla="*/ 11 w 36"/>
              <a:gd name="T5" fmla="*/ 0 h 63"/>
              <a:gd name="T6" fmla="*/ 32 w 36"/>
              <a:gd name="T7" fmla="*/ 0 h 63"/>
              <a:gd name="T8" fmla="*/ 35 w 36"/>
              <a:gd name="T9" fmla="*/ 20 h 63"/>
              <a:gd name="T10" fmla="*/ 28 w 36"/>
              <a:gd name="T11" fmla="*/ 62 h 63"/>
              <a:gd name="T12" fmla="*/ 19 w 36"/>
              <a:gd name="T13" fmla="*/ 50 h 63"/>
              <a:gd name="T14" fmla="*/ 12 w 36"/>
              <a:gd name="T15" fmla="*/ 46 h 63"/>
              <a:gd name="T16" fmla="*/ 0 w 36"/>
              <a:gd name="T17"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3">
                <a:moveTo>
                  <a:pt x="0" y="20"/>
                </a:moveTo>
                <a:lnTo>
                  <a:pt x="4" y="12"/>
                </a:lnTo>
                <a:lnTo>
                  <a:pt x="11" y="0"/>
                </a:lnTo>
                <a:lnTo>
                  <a:pt x="32" y="0"/>
                </a:lnTo>
                <a:lnTo>
                  <a:pt x="35" y="20"/>
                </a:lnTo>
                <a:lnTo>
                  <a:pt x="28" y="62"/>
                </a:lnTo>
                <a:lnTo>
                  <a:pt x="19" y="50"/>
                </a:lnTo>
                <a:lnTo>
                  <a:pt x="12" y="46"/>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8" name="Freeform 62">
            <a:extLst>
              <a:ext uri="{FF2B5EF4-FFF2-40B4-BE49-F238E27FC236}">
                <a16:creationId xmlns:a16="http://schemas.microsoft.com/office/drawing/2014/main" id="{23BAE6CD-7720-1BA3-293C-8A77F6634A19}"/>
              </a:ext>
            </a:extLst>
          </p:cNvPr>
          <p:cNvSpPr>
            <a:spLocks/>
          </p:cNvSpPr>
          <p:nvPr/>
        </p:nvSpPr>
        <p:spPr bwMode="auto">
          <a:xfrm>
            <a:off x="7608888" y="4167188"/>
            <a:ext cx="88900"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39" name="Freeform 63">
            <a:extLst>
              <a:ext uri="{FF2B5EF4-FFF2-40B4-BE49-F238E27FC236}">
                <a16:creationId xmlns:a16="http://schemas.microsoft.com/office/drawing/2014/main" id="{3B310AA5-1E67-8FCE-D1C4-7C021B3B6AA2}"/>
              </a:ext>
            </a:extLst>
          </p:cNvPr>
          <p:cNvSpPr>
            <a:spLocks/>
          </p:cNvSpPr>
          <p:nvPr/>
        </p:nvSpPr>
        <p:spPr bwMode="auto">
          <a:xfrm>
            <a:off x="8010525" y="4168775"/>
            <a:ext cx="88900"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0" name="Freeform 64">
            <a:extLst>
              <a:ext uri="{FF2B5EF4-FFF2-40B4-BE49-F238E27FC236}">
                <a16:creationId xmlns:a16="http://schemas.microsoft.com/office/drawing/2014/main" id="{84ACDCCF-0DF7-E151-424C-FCEDA4951E1B}"/>
              </a:ext>
            </a:extLst>
          </p:cNvPr>
          <p:cNvSpPr>
            <a:spLocks/>
          </p:cNvSpPr>
          <p:nvPr/>
        </p:nvSpPr>
        <p:spPr bwMode="auto">
          <a:xfrm>
            <a:off x="8085138" y="4303713"/>
            <a:ext cx="88900" cy="93662"/>
          </a:xfrm>
          <a:custGeom>
            <a:avLst/>
            <a:gdLst>
              <a:gd name="T0" fmla="*/ 0 w 50"/>
              <a:gd name="T1" fmla="*/ 27 h 47"/>
              <a:gd name="T2" fmla="*/ 7 w 50"/>
              <a:gd name="T3" fmla="*/ 4 h 47"/>
              <a:gd name="T4" fmla="*/ 36 w 50"/>
              <a:gd name="T5" fmla="*/ 4 h 47"/>
              <a:gd name="T6" fmla="*/ 49 w 50"/>
              <a:gd name="T7" fmla="*/ 0 h 47"/>
              <a:gd name="T8" fmla="*/ 42 w 50"/>
              <a:gd name="T9" fmla="*/ 27 h 47"/>
              <a:gd name="T10" fmla="*/ 29 w 50"/>
              <a:gd name="T11" fmla="*/ 46 h 47"/>
              <a:gd name="T12" fmla="*/ 11 w 50"/>
              <a:gd name="T13" fmla="*/ 46 h 47"/>
              <a:gd name="T14" fmla="*/ 0 w 50"/>
              <a:gd name="T15" fmla="*/ 2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7">
                <a:moveTo>
                  <a:pt x="0" y="27"/>
                </a:moveTo>
                <a:lnTo>
                  <a:pt x="7" y="4"/>
                </a:lnTo>
                <a:lnTo>
                  <a:pt x="36" y="4"/>
                </a:lnTo>
                <a:lnTo>
                  <a:pt x="49" y="0"/>
                </a:lnTo>
                <a:lnTo>
                  <a:pt x="42" y="27"/>
                </a:lnTo>
                <a:lnTo>
                  <a:pt x="29" y="46"/>
                </a:lnTo>
                <a:lnTo>
                  <a:pt x="11" y="46"/>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1" name="Freeform 65">
            <a:extLst>
              <a:ext uri="{FF2B5EF4-FFF2-40B4-BE49-F238E27FC236}">
                <a16:creationId xmlns:a16="http://schemas.microsoft.com/office/drawing/2014/main" id="{988F8B22-11E7-EB22-D2ED-A5ADE6BE56D0}"/>
              </a:ext>
            </a:extLst>
          </p:cNvPr>
          <p:cNvSpPr>
            <a:spLocks/>
          </p:cNvSpPr>
          <p:nvPr/>
        </p:nvSpPr>
        <p:spPr bwMode="auto">
          <a:xfrm>
            <a:off x="7448551" y="4495801"/>
            <a:ext cx="106363" cy="123825"/>
          </a:xfrm>
          <a:custGeom>
            <a:avLst/>
            <a:gdLst>
              <a:gd name="T0" fmla="*/ 0 w 60"/>
              <a:gd name="T1" fmla="*/ 36 h 62"/>
              <a:gd name="T2" fmla="*/ 9 w 60"/>
              <a:gd name="T3" fmla="*/ 5 h 62"/>
              <a:gd name="T4" fmla="*/ 44 w 60"/>
              <a:gd name="T5" fmla="*/ 5 h 62"/>
              <a:gd name="T6" fmla="*/ 59 w 60"/>
              <a:gd name="T7" fmla="*/ 0 h 62"/>
              <a:gd name="T8" fmla="*/ 50 w 60"/>
              <a:gd name="T9" fmla="*/ 36 h 62"/>
              <a:gd name="T10" fmla="*/ 35 w 60"/>
              <a:gd name="T11" fmla="*/ 61 h 62"/>
              <a:gd name="T12" fmla="*/ 13 w 60"/>
              <a:gd name="T13" fmla="*/ 61 h 62"/>
              <a:gd name="T14" fmla="*/ 0 w 60"/>
              <a:gd name="T15" fmla="*/ 36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62">
                <a:moveTo>
                  <a:pt x="0" y="36"/>
                </a:moveTo>
                <a:lnTo>
                  <a:pt x="9" y="5"/>
                </a:lnTo>
                <a:lnTo>
                  <a:pt x="44" y="5"/>
                </a:lnTo>
                <a:lnTo>
                  <a:pt x="59" y="0"/>
                </a:lnTo>
                <a:lnTo>
                  <a:pt x="50" y="36"/>
                </a:lnTo>
                <a:lnTo>
                  <a:pt x="35" y="61"/>
                </a:lnTo>
                <a:lnTo>
                  <a:pt x="13" y="61"/>
                </a:lnTo>
                <a:lnTo>
                  <a:pt x="0" y="3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2" name="Freeform 66">
            <a:extLst>
              <a:ext uri="{FF2B5EF4-FFF2-40B4-BE49-F238E27FC236}">
                <a16:creationId xmlns:a16="http://schemas.microsoft.com/office/drawing/2014/main" id="{2F4B39F4-FC49-59C4-C021-181130413FB0}"/>
              </a:ext>
            </a:extLst>
          </p:cNvPr>
          <p:cNvSpPr>
            <a:spLocks/>
          </p:cNvSpPr>
          <p:nvPr/>
        </p:nvSpPr>
        <p:spPr bwMode="auto">
          <a:xfrm>
            <a:off x="7708901" y="4719638"/>
            <a:ext cx="87313" cy="93662"/>
          </a:xfrm>
          <a:custGeom>
            <a:avLst/>
            <a:gdLst>
              <a:gd name="T0" fmla="*/ 0 w 49"/>
              <a:gd name="T1" fmla="*/ 27 h 47"/>
              <a:gd name="T2" fmla="*/ 7 w 49"/>
              <a:gd name="T3" fmla="*/ 4 h 47"/>
              <a:gd name="T4" fmla="*/ 36 w 49"/>
              <a:gd name="T5" fmla="*/ 4 h 47"/>
              <a:gd name="T6" fmla="*/ 48 w 49"/>
              <a:gd name="T7" fmla="*/ 0 h 47"/>
              <a:gd name="T8" fmla="*/ 41 w 49"/>
              <a:gd name="T9" fmla="*/ 27 h 47"/>
              <a:gd name="T10" fmla="*/ 28 w 49"/>
              <a:gd name="T11" fmla="*/ 46 h 47"/>
              <a:gd name="T12" fmla="*/ 11 w 49"/>
              <a:gd name="T13" fmla="*/ 46 h 47"/>
              <a:gd name="T14" fmla="*/ 0 w 49"/>
              <a:gd name="T15" fmla="*/ 2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7">
                <a:moveTo>
                  <a:pt x="0" y="27"/>
                </a:moveTo>
                <a:lnTo>
                  <a:pt x="7" y="4"/>
                </a:lnTo>
                <a:lnTo>
                  <a:pt x="36" y="4"/>
                </a:lnTo>
                <a:lnTo>
                  <a:pt x="48" y="0"/>
                </a:lnTo>
                <a:lnTo>
                  <a:pt x="41" y="27"/>
                </a:lnTo>
                <a:lnTo>
                  <a:pt x="28" y="46"/>
                </a:lnTo>
                <a:lnTo>
                  <a:pt x="11" y="46"/>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3" name="Freeform 67">
            <a:extLst>
              <a:ext uri="{FF2B5EF4-FFF2-40B4-BE49-F238E27FC236}">
                <a16:creationId xmlns:a16="http://schemas.microsoft.com/office/drawing/2014/main" id="{F9FC4FEA-4743-EDFE-7D9F-AC74751EA4E3}"/>
              </a:ext>
            </a:extLst>
          </p:cNvPr>
          <p:cNvSpPr>
            <a:spLocks/>
          </p:cNvSpPr>
          <p:nvPr/>
        </p:nvSpPr>
        <p:spPr bwMode="auto">
          <a:xfrm>
            <a:off x="8459788" y="4545013"/>
            <a:ext cx="127000" cy="82550"/>
          </a:xfrm>
          <a:custGeom>
            <a:avLst/>
            <a:gdLst>
              <a:gd name="T0" fmla="*/ 0 w 72"/>
              <a:gd name="T1" fmla="*/ 23 h 41"/>
              <a:gd name="T2" fmla="*/ 11 w 72"/>
              <a:gd name="T3" fmla="*/ 3 h 41"/>
              <a:gd name="T4" fmla="*/ 53 w 72"/>
              <a:gd name="T5" fmla="*/ 3 h 41"/>
              <a:gd name="T6" fmla="*/ 71 w 72"/>
              <a:gd name="T7" fmla="*/ 0 h 41"/>
              <a:gd name="T8" fmla="*/ 60 w 72"/>
              <a:gd name="T9" fmla="*/ 23 h 41"/>
              <a:gd name="T10" fmla="*/ 42 w 72"/>
              <a:gd name="T11" fmla="*/ 40 h 41"/>
              <a:gd name="T12" fmla="*/ 16 w 72"/>
              <a:gd name="T13" fmla="*/ 40 h 41"/>
              <a:gd name="T14" fmla="*/ 0 w 72"/>
              <a:gd name="T15" fmla="*/ 23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41">
                <a:moveTo>
                  <a:pt x="0" y="23"/>
                </a:moveTo>
                <a:lnTo>
                  <a:pt x="11" y="3"/>
                </a:lnTo>
                <a:lnTo>
                  <a:pt x="53" y="3"/>
                </a:lnTo>
                <a:lnTo>
                  <a:pt x="71" y="0"/>
                </a:lnTo>
                <a:lnTo>
                  <a:pt x="60" y="23"/>
                </a:lnTo>
                <a:lnTo>
                  <a:pt x="42" y="40"/>
                </a:lnTo>
                <a:lnTo>
                  <a:pt x="16" y="40"/>
                </a:lnTo>
                <a:lnTo>
                  <a:pt x="0" y="23"/>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4" name="Freeform 68">
            <a:extLst>
              <a:ext uri="{FF2B5EF4-FFF2-40B4-BE49-F238E27FC236}">
                <a16:creationId xmlns:a16="http://schemas.microsoft.com/office/drawing/2014/main" id="{20AC5AB3-F542-0FD1-8278-AA511209552F}"/>
              </a:ext>
            </a:extLst>
          </p:cNvPr>
          <p:cNvSpPr>
            <a:spLocks/>
          </p:cNvSpPr>
          <p:nvPr/>
        </p:nvSpPr>
        <p:spPr bwMode="auto">
          <a:xfrm>
            <a:off x="8707438" y="4344988"/>
            <a:ext cx="119062" cy="182562"/>
          </a:xfrm>
          <a:custGeom>
            <a:avLst/>
            <a:gdLst>
              <a:gd name="T0" fmla="*/ 0 w 67"/>
              <a:gd name="T1" fmla="*/ 53 h 92"/>
              <a:gd name="T2" fmla="*/ 10 w 67"/>
              <a:gd name="T3" fmla="*/ 8 h 92"/>
              <a:gd name="T4" fmla="*/ 49 w 67"/>
              <a:gd name="T5" fmla="*/ 8 h 92"/>
              <a:gd name="T6" fmla="*/ 66 w 67"/>
              <a:gd name="T7" fmla="*/ 0 h 92"/>
              <a:gd name="T8" fmla="*/ 56 w 67"/>
              <a:gd name="T9" fmla="*/ 53 h 92"/>
              <a:gd name="T10" fmla="*/ 39 w 67"/>
              <a:gd name="T11" fmla="*/ 91 h 92"/>
              <a:gd name="T12" fmla="*/ 15 w 67"/>
              <a:gd name="T13" fmla="*/ 91 h 92"/>
              <a:gd name="T14" fmla="*/ 0 w 67"/>
              <a:gd name="T15" fmla="*/ 53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92">
                <a:moveTo>
                  <a:pt x="0" y="53"/>
                </a:moveTo>
                <a:lnTo>
                  <a:pt x="10" y="8"/>
                </a:lnTo>
                <a:lnTo>
                  <a:pt x="49" y="8"/>
                </a:lnTo>
                <a:lnTo>
                  <a:pt x="66" y="0"/>
                </a:lnTo>
                <a:lnTo>
                  <a:pt x="56" y="53"/>
                </a:lnTo>
                <a:lnTo>
                  <a:pt x="39" y="91"/>
                </a:lnTo>
                <a:lnTo>
                  <a:pt x="15" y="91"/>
                </a:lnTo>
                <a:lnTo>
                  <a:pt x="0" y="53"/>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5" name="Freeform 69">
            <a:extLst>
              <a:ext uri="{FF2B5EF4-FFF2-40B4-BE49-F238E27FC236}">
                <a16:creationId xmlns:a16="http://schemas.microsoft.com/office/drawing/2014/main" id="{F5E25873-9C9C-25A7-0EAF-88DC08F9DAF1}"/>
              </a:ext>
            </a:extLst>
          </p:cNvPr>
          <p:cNvSpPr>
            <a:spLocks/>
          </p:cNvSpPr>
          <p:nvPr/>
        </p:nvSpPr>
        <p:spPr bwMode="auto">
          <a:xfrm>
            <a:off x="8375651" y="3568700"/>
            <a:ext cx="87313"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6" name="Freeform 70">
            <a:extLst>
              <a:ext uri="{FF2B5EF4-FFF2-40B4-BE49-F238E27FC236}">
                <a16:creationId xmlns:a16="http://schemas.microsoft.com/office/drawing/2014/main" id="{BD7F74A2-EB49-42C8-70AB-126E9D1CAB5C}"/>
              </a:ext>
            </a:extLst>
          </p:cNvPr>
          <p:cNvSpPr>
            <a:spLocks/>
          </p:cNvSpPr>
          <p:nvPr/>
        </p:nvSpPr>
        <p:spPr bwMode="auto">
          <a:xfrm>
            <a:off x="8699501" y="3662363"/>
            <a:ext cx="87313"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7" name="Freeform 71">
            <a:extLst>
              <a:ext uri="{FF2B5EF4-FFF2-40B4-BE49-F238E27FC236}">
                <a16:creationId xmlns:a16="http://schemas.microsoft.com/office/drawing/2014/main" id="{8A5E75B6-27A6-F4F3-8864-F3F2BD97F56B}"/>
              </a:ext>
            </a:extLst>
          </p:cNvPr>
          <p:cNvSpPr>
            <a:spLocks/>
          </p:cNvSpPr>
          <p:nvPr/>
        </p:nvSpPr>
        <p:spPr bwMode="auto">
          <a:xfrm>
            <a:off x="7943850" y="4627563"/>
            <a:ext cx="160338" cy="120650"/>
          </a:xfrm>
          <a:custGeom>
            <a:avLst/>
            <a:gdLst>
              <a:gd name="T0" fmla="*/ 0 w 91"/>
              <a:gd name="T1" fmla="*/ 35 h 61"/>
              <a:gd name="T2" fmla="*/ 13 w 91"/>
              <a:gd name="T3" fmla="*/ 5 h 61"/>
              <a:gd name="T4" fmla="*/ 67 w 91"/>
              <a:gd name="T5" fmla="*/ 5 h 61"/>
              <a:gd name="T6" fmla="*/ 90 w 91"/>
              <a:gd name="T7" fmla="*/ 0 h 61"/>
              <a:gd name="T8" fmla="*/ 77 w 91"/>
              <a:gd name="T9" fmla="*/ 35 h 61"/>
              <a:gd name="T10" fmla="*/ 53 w 91"/>
              <a:gd name="T11" fmla="*/ 60 h 61"/>
              <a:gd name="T12" fmla="*/ 20 w 91"/>
              <a:gd name="T13" fmla="*/ 60 h 61"/>
              <a:gd name="T14" fmla="*/ 0 w 91"/>
              <a:gd name="T15" fmla="*/ 35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61">
                <a:moveTo>
                  <a:pt x="0" y="35"/>
                </a:moveTo>
                <a:lnTo>
                  <a:pt x="13" y="5"/>
                </a:lnTo>
                <a:lnTo>
                  <a:pt x="67" y="5"/>
                </a:lnTo>
                <a:lnTo>
                  <a:pt x="90" y="0"/>
                </a:lnTo>
                <a:lnTo>
                  <a:pt x="77" y="35"/>
                </a:lnTo>
                <a:lnTo>
                  <a:pt x="53" y="60"/>
                </a:lnTo>
                <a:lnTo>
                  <a:pt x="20" y="60"/>
                </a:lnTo>
                <a:lnTo>
                  <a:pt x="0" y="35"/>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8" name="Freeform 72">
            <a:extLst>
              <a:ext uri="{FF2B5EF4-FFF2-40B4-BE49-F238E27FC236}">
                <a16:creationId xmlns:a16="http://schemas.microsoft.com/office/drawing/2014/main" id="{8B4CC8D6-2169-5149-68F6-000E78859661}"/>
              </a:ext>
            </a:extLst>
          </p:cNvPr>
          <p:cNvSpPr>
            <a:spLocks/>
          </p:cNvSpPr>
          <p:nvPr/>
        </p:nvSpPr>
        <p:spPr bwMode="auto">
          <a:xfrm>
            <a:off x="8528051" y="4116388"/>
            <a:ext cx="74613" cy="165100"/>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49" name="Freeform 73">
            <a:extLst>
              <a:ext uri="{FF2B5EF4-FFF2-40B4-BE49-F238E27FC236}">
                <a16:creationId xmlns:a16="http://schemas.microsoft.com/office/drawing/2014/main" id="{9B02BE7B-8208-79A8-DC2B-EC18EDE8D68E}"/>
              </a:ext>
            </a:extLst>
          </p:cNvPr>
          <p:cNvSpPr>
            <a:spLocks/>
          </p:cNvSpPr>
          <p:nvPr/>
        </p:nvSpPr>
        <p:spPr bwMode="auto">
          <a:xfrm>
            <a:off x="7988300" y="3995738"/>
            <a:ext cx="107950" cy="182562"/>
          </a:xfrm>
          <a:custGeom>
            <a:avLst/>
            <a:gdLst>
              <a:gd name="T0" fmla="*/ 0 w 61"/>
              <a:gd name="T1" fmla="*/ 41 h 92"/>
              <a:gd name="T2" fmla="*/ 17 w 61"/>
              <a:gd name="T3" fmla="*/ 13 h 92"/>
              <a:gd name="T4" fmla="*/ 30 w 61"/>
              <a:gd name="T5" fmla="*/ 3 h 92"/>
              <a:gd name="T6" fmla="*/ 45 w 61"/>
              <a:gd name="T7" fmla="*/ 0 h 92"/>
              <a:gd name="T8" fmla="*/ 55 w 61"/>
              <a:gd name="T9" fmla="*/ 32 h 92"/>
              <a:gd name="T10" fmla="*/ 60 w 61"/>
              <a:gd name="T11" fmla="*/ 72 h 92"/>
              <a:gd name="T12" fmla="*/ 43 w 61"/>
              <a:gd name="T13" fmla="*/ 91 h 92"/>
              <a:gd name="T14" fmla="*/ 8 w 61"/>
              <a:gd name="T15" fmla="*/ 81 h 92"/>
              <a:gd name="T16" fmla="*/ 0 w 61"/>
              <a:gd name="T17" fmla="*/ 4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92">
                <a:moveTo>
                  <a:pt x="0" y="41"/>
                </a:moveTo>
                <a:lnTo>
                  <a:pt x="17" y="13"/>
                </a:lnTo>
                <a:lnTo>
                  <a:pt x="30" y="3"/>
                </a:lnTo>
                <a:lnTo>
                  <a:pt x="45" y="0"/>
                </a:lnTo>
                <a:lnTo>
                  <a:pt x="55" y="32"/>
                </a:lnTo>
                <a:lnTo>
                  <a:pt x="60" y="72"/>
                </a:lnTo>
                <a:lnTo>
                  <a:pt x="43" y="91"/>
                </a:lnTo>
                <a:lnTo>
                  <a:pt x="8" y="81"/>
                </a:lnTo>
                <a:lnTo>
                  <a:pt x="0" y="41"/>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0" name="Freeform 74">
            <a:extLst>
              <a:ext uri="{FF2B5EF4-FFF2-40B4-BE49-F238E27FC236}">
                <a16:creationId xmlns:a16="http://schemas.microsoft.com/office/drawing/2014/main" id="{1FECD22A-224B-F139-BDEC-E210B6E3F9E8}"/>
              </a:ext>
            </a:extLst>
          </p:cNvPr>
          <p:cNvSpPr>
            <a:spLocks/>
          </p:cNvSpPr>
          <p:nvPr/>
        </p:nvSpPr>
        <p:spPr bwMode="auto">
          <a:xfrm>
            <a:off x="7916864" y="3376613"/>
            <a:ext cx="103187" cy="171450"/>
          </a:xfrm>
          <a:custGeom>
            <a:avLst/>
            <a:gdLst>
              <a:gd name="T0" fmla="*/ 0 w 58"/>
              <a:gd name="T1" fmla="*/ 38 h 86"/>
              <a:gd name="T2" fmla="*/ 16 w 58"/>
              <a:gd name="T3" fmla="*/ 12 h 86"/>
              <a:gd name="T4" fmla="*/ 29 w 58"/>
              <a:gd name="T5" fmla="*/ 3 h 86"/>
              <a:gd name="T6" fmla="*/ 43 w 58"/>
              <a:gd name="T7" fmla="*/ 0 h 86"/>
              <a:gd name="T8" fmla="*/ 52 w 58"/>
              <a:gd name="T9" fmla="*/ 30 h 86"/>
              <a:gd name="T10" fmla="*/ 57 w 58"/>
              <a:gd name="T11" fmla="*/ 67 h 86"/>
              <a:gd name="T12" fmla="*/ 41 w 58"/>
              <a:gd name="T13" fmla="*/ 85 h 86"/>
              <a:gd name="T14" fmla="*/ 7 w 58"/>
              <a:gd name="T15" fmla="*/ 75 h 86"/>
              <a:gd name="T16" fmla="*/ 0 w 58"/>
              <a:gd name="T17" fmla="*/ 3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86">
                <a:moveTo>
                  <a:pt x="0" y="38"/>
                </a:moveTo>
                <a:lnTo>
                  <a:pt x="16" y="12"/>
                </a:lnTo>
                <a:lnTo>
                  <a:pt x="29" y="3"/>
                </a:lnTo>
                <a:lnTo>
                  <a:pt x="43" y="0"/>
                </a:lnTo>
                <a:lnTo>
                  <a:pt x="52" y="30"/>
                </a:lnTo>
                <a:lnTo>
                  <a:pt x="57" y="67"/>
                </a:lnTo>
                <a:lnTo>
                  <a:pt x="41" y="85"/>
                </a:lnTo>
                <a:lnTo>
                  <a:pt x="7" y="75"/>
                </a:lnTo>
                <a:lnTo>
                  <a:pt x="0" y="3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1" name="Freeform 75">
            <a:extLst>
              <a:ext uri="{FF2B5EF4-FFF2-40B4-BE49-F238E27FC236}">
                <a16:creationId xmlns:a16="http://schemas.microsoft.com/office/drawing/2014/main" id="{4D9ECF03-FD90-82E1-5889-F9E0B1286DCD}"/>
              </a:ext>
            </a:extLst>
          </p:cNvPr>
          <p:cNvSpPr>
            <a:spLocks/>
          </p:cNvSpPr>
          <p:nvPr/>
        </p:nvSpPr>
        <p:spPr bwMode="auto">
          <a:xfrm>
            <a:off x="8545514" y="3367088"/>
            <a:ext cx="73025"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2" name="Freeform 76">
            <a:extLst>
              <a:ext uri="{FF2B5EF4-FFF2-40B4-BE49-F238E27FC236}">
                <a16:creationId xmlns:a16="http://schemas.microsoft.com/office/drawing/2014/main" id="{5AB6BBD2-4EDF-E705-F4B1-AB95BA4B69BE}"/>
              </a:ext>
            </a:extLst>
          </p:cNvPr>
          <p:cNvSpPr>
            <a:spLocks/>
          </p:cNvSpPr>
          <p:nvPr/>
        </p:nvSpPr>
        <p:spPr bwMode="auto">
          <a:xfrm>
            <a:off x="8397875" y="4359275"/>
            <a:ext cx="71438"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3" name="Freeform 77">
            <a:extLst>
              <a:ext uri="{FF2B5EF4-FFF2-40B4-BE49-F238E27FC236}">
                <a16:creationId xmlns:a16="http://schemas.microsoft.com/office/drawing/2014/main" id="{3E74AA2D-C88D-9F0A-28B4-12FFDCA54384}"/>
              </a:ext>
            </a:extLst>
          </p:cNvPr>
          <p:cNvSpPr>
            <a:spLocks/>
          </p:cNvSpPr>
          <p:nvPr/>
        </p:nvSpPr>
        <p:spPr bwMode="auto">
          <a:xfrm>
            <a:off x="7459664" y="3286125"/>
            <a:ext cx="103187" cy="139700"/>
          </a:xfrm>
          <a:custGeom>
            <a:avLst/>
            <a:gdLst>
              <a:gd name="T0" fmla="*/ 0 w 59"/>
              <a:gd name="T1" fmla="*/ 32 h 71"/>
              <a:gd name="T2" fmla="*/ 16 w 59"/>
              <a:gd name="T3" fmla="*/ 10 h 71"/>
              <a:gd name="T4" fmla="*/ 29 w 59"/>
              <a:gd name="T5" fmla="*/ 2 h 71"/>
              <a:gd name="T6" fmla="*/ 43 w 59"/>
              <a:gd name="T7" fmla="*/ 0 h 71"/>
              <a:gd name="T8" fmla="*/ 53 w 59"/>
              <a:gd name="T9" fmla="*/ 25 h 71"/>
              <a:gd name="T10" fmla="*/ 58 w 59"/>
              <a:gd name="T11" fmla="*/ 55 h 71"/>
              <a:gd name="T12" fmla="*/ 42 w 59"/>
              <a:gd name="T13" fmla="*/ 70 h 71"/>
              <a:gd name="T14" fmla="*/ 7 w 59"/>
              <a:gd name="T15" fmla="*/ 62 h 71"/>
              <a:gd name="T16" fmla="*/ 0 w 59"/>
              <a:gd name="T17"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71">
                <a:moveTo>
                  <a:pt x="0" y="32"/>
                </a:moveTo>
                <a:lnTo>
                  <a:pt x="16" y="10"/>
                </a:lnTo>
                <a:lnTo>
                  <a:pt x="29" y="2"/>
                </a:lnTo>
                <a:lnTo>
                  <a:pt x="43" y="0"/>
                </a:lnTo>
                <a:lnTo>
                  <a:pt x="53" y="25"/>
                </a:lnTo>
                <a:lnTo>
                  <a:pt x="58" y="55"/>
                </a:lnTo>
                <a:lnTo>
                  <a:pt x="42" y="70"/>
                </a:lnTo>
                <a:lnTo>
                  <a:pt x="7" y="62"/>
                </a:lnTo>
                <a:lnTo>
                  <a:pt x="0" y="3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4" name="Freeform 78">
            <a:extLst>
              <a:ext uri="{FF2B5EF4-FFF2-40B4-BE49-F238E27FC236}">
                <a16:creationId xmlns:a16="http://schemas.microsoft.com/office/drawing/2014/main" id="{3B1D49B5-298A-D26E-1791-FD664F53D19E}"/>
              </a:ext>
            </a:extLst>
          </p:cNvPr>
          <p:cNvSpPr>
            <a:spLocks/>
          </p:cNvSpPr>
          <p:nvPr/>
        </p:nvSpPr>
        <p:spPr bwMode="auto">
          <a:xfrm>
            <a:off x="7720014" y="3317876"/>
            <a:ext cx="73025" cy="161925"/>
          </a:xfrm>
          <a:custGeom>
            <a:avLst/>
            <a:gdLst>
              <a:gd name="T0" fmla="*/ 0 w 41"/>
              <a:gd name="T1" fmla="*/ 37 h 82"/>
              <a:gd name="T2" fmla="*/ 11 w 41"/>
              <a:gd name="T3" fmla="*/ 12 h 82"/>
              <a:gd name="T4" fmla="*/ 20 w 41"/>
              <a:gd name="T5" fmla="*/ 3 h 82"/>
              <a:gd name="T6" fmla="*/ 30 w 41"/>
              <a:gd name="T7" fmla="*/ 0 h 82"/>
              <a:gd name="T8" fmla="*/ 37 w 41"/>
              <a:gd name="T9" fmla="*/ 29 h 82"/>
              <a:gd name="T10" fmla="*/ 40 w 41"/>
              <a:gd name="T11" fmla="*/ 64 h 82"/>
              <a:gd name="T12" fmla="*/ 29 w 41"/>
              <a:gd name="T13" fmla="*/ 81 h 82"/>
              <a:gd name="T14" fmla="*/ 5 w 41"/>
              <a:gd name="T15" fmla="*/ 72 h 82"/>
              <a:gd name="T16" fmla="*/ 0 w 41"/>
              <a:gd name="T17" fmla="*/ 3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2">
                <a:moveTo>
                  <a:pt x="0" y="37"/>
                </a:moveTo>
                <a:lnTo>
                  <a:pt x="11" y="12"/>
                </a:lnTo>
                <a:lnTo>
                  <a:pt x="20" y="3"/>
                </a:lnTo>
                <a:lnTo>
                  <a:pt x="30" y="0"/>
                </a:lnTo>
                <a:lnTo>
                  <a:pt x="37" y="29"/>
                </a:lnTo>
                <a:lnTo>
                  <a:pt x="40" y="64"/>
                </a:lnTo>
                <a:lnTo>
                  <a:pt x="29" y="81"/>
                </a:lnTo>
                <a:lnTo>
                  <a:pt x="5" y="72"/>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5" name="Freeform 79">
            <a:extLst>
              <a:ext uri="{FF2B5EF4-FFF2-40B4-BE49-F238E27FC236}">
                <a16:creationId xmlns:a16="http://schemas.microsoft.com/office/drawing/2014/main" id="{AEF03220-078D-3CB7-EFF5-D32A2EA01B5B}"/>
              </a:ext>
            </a:extLst>
          </p:cNvPr>
          <p:cNvSpPr>
            <a:spLocks/>
          </p:cNvSpPr>
          <p:nvPr/>
        </p:nvSpPr>
        <p:spPr bwMode="auto">
          <a:xfrm>
            <a:off x="7118351" y="4059238"/>
            <a:ext cx="73025"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6" name="Freeform 80">
            <a:extLst>
              <a:ext uri="{FF2B5EF4-FFF2-40B4-BE49-F238E27FC236}">
                <a16:creationId xmlns:a16="http://schemas.microsoft.com/office/drawing/2014/main" id="{E58B63A3-2D27-C327-9343-4E5884F85C9D}"/>
              </a:ext>
            </a:extLst>
          </p:cNvPr>
          <p:cNvSpPr>
            <a:spLocks/>
          </p:cNvSpPr>
          <p:nvPr/>
        </p:nvSpPr>
        <p:spPr bwMode="auto">
          <a:xfrm>
            <a:off x="7334251" y="4003675"/>
            <a:ext cx="73025" cy="165100"/>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7" name="Freeform 81">
            <a:extLst>
              <a:ext uri="{FF2B5EF4-FFF2-40B4-BE49-F238E27FC236}">
                <a16:creationId xmlns:a16="http://schemas.microsoft.com/office/drawing/2014/main" id="{D9FE7551-5E58-D569-EC45-A80798AF6E17}"/>
              </a:ext>
            </a:extLst>
          </p:cNvPr>
          <p:cNvSpPr>
            <a:spLocks/>
          </p:cNvSpPr>
          <p:nvPr/>
        </p:nvSpPr>
        <p:spPr bwMode="auto">
          <a:xfrm>
            <a:off x="8170863" y="3275013"/>
            <a:ext cx="74612" cy="165100"/>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8" name="Freeform 82">
            <a:extLst>
              <a:ext uri="{FF2B5EF4-FFF2-40B4-BE49-F238E27FC236}">
                <a16:creationId xmlns:a16="http://schemas.microsoft.com/office/drawing/2014/main" id="{660F9A4B-EA55-8F6E-95DC-08D600AB384C}"/>
              </a:ext>
            </a:extLst>
          </p:cNvPr>
          <p:cNvSpPr>
            <a:spLocks/>
          </p:cNvSpPr>
          <p:nvPr/>
        </p:nvSpPr>
        <p:spPr bwMode="auto">
          <a:xfrm>
            <a:off x="7634289" y="3668713"/>
            <a:ext cx="71437"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59" name="Freeform 83">
            <a:extLst>
              <a:ext uri="{FF2B5EF4-FFF2-40B4-BE49-F238E27FC236}">
                <a16:creationId xmlns:a16="http://schemas.microsoft.com/office/drawing/2014/main" id="{364D9920-2DA4-9C60-867B-57D05BFC27F2}"/>
              </a:ext>
            </a:extLst>
          </p:cNvPr>
          <p:cNvSpPr>
            <a:spLocks/>
          </p:cNvSpPr>
          <p:nvPr/>
        </p:nvSpPr>
        <p:spPr bwMode="auto">
          <a:xfrm>
            <a:off x="8053388" y="3492501"/>
            <a:ext cx="74612" cy="163513"/>
          </a:xfrm>
          <a:custGeom>
            <a:avLst/>
            <a:gdLst>
              <a:gd name="T0" fmla="*/ 0 w 42"/>
              <a:gd name="T1" fmla="*/ 37 h 83"/>
              <a:gd name="T2" fmla="*/ 12 w 42"/>
              <a:gd name="T3" fmla="*/ 12 h 83"/>
              <a:gd name="T4" fmla="*/ 21 w 42"/>
              <a:gd name="T5" fmla="*/ 3 h 83"/>
              <a:gd name="T6" fmla="*/ 31 w 42"/>
              <a:gd name="T7" fmla="*/ 0 h 83"/>
              <a:gd name="T8" fmla="*/ 38 w 42"/>
              <a:gd name="T9" fmla="*/ 29 h 83"/>
              <a:gd name="T10" fmla="*/ 41 w 42"/>
              <a:gd name="T11" fmla="*/ 65 h 83"/>
              <a:gd name="T12" fmla="*/ 29 w 42"/>
              <a:gd name="T13" fmla="*/ 82 h 83"/>
              <a:gd name="T14" fmla="*/ 5 w 42"/>
              <a:gd name="T15" fmla="*/ 73 h 83"/>
              <a:gd name="T16" fmla="*/ 0 w 42"/>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83">
                <a:moveTo>
                  <a:pt x="0" y="37"/>
                </a:moveTo>
                <a:lnTo>
                  <a:pt x="12" y="12"/>
                </a:lnTo>
                <a:lnTo>
                  <a:pt x="21" y="3"/>
                </a:lnTo>
                <a:lnTo>
                  <a:pt x="31" y="0"/>
                </a:lnTo>
                <a:lnTo>
                  <a:pt x="38" y="29"/>
                </a:lnTo>
                <a:lnTo>
                  <a:pt x="41"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0" name="Freeform 84">
            <a:extLst>
              <a:ext uri="{FF2B5EF4-FFF2-40B4-BE49-F238E27FC236}">
                <a16:creationId xmlns:a16="http://schemas.microsoft.com/office/drawing/2014/main" id="{0A4DE567-4D36-7AF2-1EC5-FCE524B9BB7F}"/>
              </a:ext>
            </a:extLst>
          </p:cNvPr>
          <p:cNvSpPr>
            <a:spLocks/>
          </p:cNvSpPr>
          <p:nvPr/>
        </p:nvSpPr>
        <p:spPr bwMode="auto">
          <a:xfrm>
            <a:off x="7835900" y="4337050"/>
            <a:ext cx="115888" cy="171450"/>
          </a:xfrm>
          <a:custGeom>
            <a:avLst/>
            <a:gdLst>
              <a:gd name="T0" fmla="*/ 0 w 65"/>
              <a:gd name="T1" fmla="*/ 38 h 86"/>
              <a:gd name="T2" fmla="*/ 18 w 65"/>
              <a:gd name="T3" fmla="*/ 12 h 86"/>
              <a:gd name="T4" fmla="*/ 32 w 65"/>
              <a:gd name="T5" fmla="*/ 3 h 86"/>
              <a:gd name="T6" fmla="*/ 48 w 65"/>
              <a:gd name="T7" fmla="*/ 0 h 86"/>
              <a:gd name="T8" fmla="*/ 59 w 65"/>
              <a:gd name="T9" fmla="*/ 30 h 86"/>
              <a:gd name="T10" fmla="*/ 64 w 65"/>
              <a:gd name="T11" fmla="*/ 67 h 86"/>
              <a:gd name="T12" fmla="*/ 46 w 65"/>
              <a:gd name="T13" fmla="*/ 85 h 86"/>
              <a:gd name="T14" fmla="*/ 8 w 65"/>
              <a:gd name="T15" fmla="*/ 75 h 86"/>
              <a:gd name="T16" fmla="*/ 0 w 65"/>
              <a:gd name="T17" fmla="*/ 3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86">
                <a:moveTo>
                  <a:pt x="0" y="38"/>
                </a:moveTo>
                <a:lnTo>
                  <a:pt x="18" y="12"/>
                </a:lnTo>
                <a:lnTo>
                  <a:pt x="32" y="3"/>
                </a:lnTo>
                <a:lnTo>
                  <a:pt x="48" y="0"/>
                </a:lnTo>
                <a:lnTo>
                  <a:pt x="59" y="30"/>
                </a:lnTo>
                <a:lnTo>
                  <a:pt x="64" y="67"/>
                </a:lnTo>
                <a:lnTo>
                  <a:pt x="46" y="85"/>
                </a:lnTo>
                <a:lnTo>
                  <a:pt x="8" y="75"/>
                </a:lnTo>
                <a:lnTo>
                  <a:pt x="0" y="3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1" name="Freeform 85">
            <a:extLst>
              <a:ext uri="{FF2B5EF4-FFF2-40B4-BE49-F238E27FC236}">
                <a16:creationId xmlns:a16="http://schemas.microsoft.com/office/drawing/2014/main" id="{A0B9B9D0-2EBB-577A-3C32-FBE626EC1AAA}"/>
              </a:ext>
            </a:extLst>
          </p:cNvPr>
          <p:cNvSpPr>
            <a:spLocks/>
          </p:cNvSpPr>
          <p:nvPr/>
        </p:nvSpPr>
        <p:spPr bwMode="auto">
          <a:xfrm>
            <a:off x="7232651" y="4391025"/>
            <a:ext cx="73025" cy="165100"/>
          </a:xfrm>
          <a:custGeom>
            <a:avLst/>
            <a:gdLst>
              <a:gd name="T0" fmla="*/ 0 w 41"/>
              <a:gd name="T1" fmla="*/ 37 h 83"/>
              <a:gd name="T2" fmla="*/ 11 w 41"/>
              <a:gd name="T3" fmla="*/ 12 h 83"/>
              <a:gd name="T4" fmla="*/ 20 w 41"/>
              <a:gd name="T5" fmla="*/ 3 h 83"/>
              <a:gd name="T6" fmla="*/ 30 w 41"/>
              <a:gd name="T7" fmla="*/ 0 h 83"/>
              <a:gd name="T8" fmla="*/ 37 w 41"/>
              <a:gd name="T9" fmla="*/ 29 h 83"/>
              <a:gd name="T10" fmla="*/ 40 w 41"/>
              <a:gd name="T11" fmla="*/ 65 h 83"/>
              <a:gd name="T12" fmla="*/ 29 w 41"/>
              <a:gd name="T13" fmla="*/ 82 h 83"/>
              <a:gd name="T14" fmla="*/ 5 w 41"/>
              <a:gd name="T15" fmla="*/ 73 h 83"/>
              <a:gd name="T16" fmla="*/ 0 w 41"/>
              <a:gd name="T17" fmla="*/ 3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83">
                <a:moveTo>
                  <a:pt x="0" y="37"/>
                </a:moveTo>
                <a:lnTo>
                  <a:pt x="11" y="12"/>
                </a:lnTo>
                <a:lnTo>
                  <a:pt x="20" y="3"/>
                </a:lnTo>
                <a:lnTo>
                  <a:pt x="30" y="0"/>
                </a:lnTo>
                <a:lnTo>
                  <a:pt x="37" y="29"/>
                </a:lnTo>
                <a:lnTo>
                  <a:pt x="40" y="65"/>
                </a:lnTo>
                <a:lnTo>
                  <a:pt x="29" y="82"/>
                </a:lnTo>
                <a:lnTo>
                  <a:pt x="5" y="73"/>
                </a:lnTo>
                <a:lnTo>
                  <a:pt x="0" y="3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2" name="Freeform 86">
            <a:extLst>
              <a:ext uri="{FF2B5EF4-FFF2-40B4-BE49-F238E27FC236}">
                <a16:creationId xmlns:a16="http://schemas.microsoft.com/office/drawing/2014/main" id="{58DA35DB-0936-BC56-0EB5-FA3B18BCACB3}"/>
              </a:ext>
            </a:extLst>
          </p:cNvPr>
          <p:cNvSpPr>
            <a:spLocks/>
          </p:cNvSpPr>
          <p:nvPr/>
        </p:nvSpPr>
        <p:spPr bwMode="auto">
          <a:xfrm>
            <a:off x="8269288" y="3676651"/>
            <a:ext cx="63500" cy="125413"/>
          </a:xfrm>
          <a:custGeom>
            <a:avLst/>
            <a:gdLst>
              <a:gd name="T0" fmla="*/ 0 w 36"/>
              <a:gd name="T1" fmla="*/ 20 h 63"/>
              <a:gd name="T2" fmla="*/ 4 w 36"/>
              <a:gd name="T3" fmla="*/ 12 h 63"/>
              <a:gd name="T4" fmla="*/ 11 w 36"/>
              <a:gd name="T5" fmla="*/ 0 h 63"/>
              <a:gd name="T6" fmla="*/ 32 w 36"/>
              <a:gd name="T7" fmla="*/ 0 h 63"/>
              <a:gd name="T8" fmla="*/ 35 w 36"/>
              <a:gd name="T9" fmla="*/ 20 h 63"/>
              <a:gd name="T10" fmla="*/ 28 w 36"/>
              <a:gd name="T11" fmla="*/ 62 h 63"/>
              <a:gd name="T12" fmla="*/ 19 w 36"/>
              <a:gd name="T13" fmla="*/ 50 h 63"/>
              <a:gd name="T14" fmla="*/ 12 w 36"/>
              <a:gd name="T15" fmla="*/ 46 h 63"/>
              <a:gd name="T16" fmla="*/ 0 w 36"/>
              <a:gd name="T17"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3">
                <a:moveTo>
                  <a:pt x="0" y="20"/>
                </a:moveTo>
                <a:lnTo>
                  <a:pt x="4" y="12"/>
                </a:lnTo>
                <a:lnTo>
                  <a:pt x="11" y="0"/>
                </a:lnTo>
                <a:lnTo>
                  <a:pt x="32" y="0"/>
                </a:lnTo>
                <a:lnTo>
                  <a:pt x="35" y="20"/>
                </a:lnTo>
                <a:lnTo>
                  <a:pt x="28" y="62"/>
                </a:lnTo>
                <a:lnTo>
                  <a:pt x="19" y="50"/>
                </a:lnTo>
                <a:lnTo>
                  <a:pt x="12" y="46"/>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3" name="Freeform 87">
            <a:extLst>
              <a:ext uri="{FF2B5EF4-FFF2-40B4-BE49-F238E27FC236}">
                <a16:creationId xmlns:a16="http://schemas.microsoft.com/office/drawing/2014/main" id="{9AB1B3C7-B905-F4C9-11B9-A003E57E2499}"/>
              </a:ext>
            </a:extLst>
          </p:cNvPr>
          <p:cNvSpPr>
            <a:spLocks/>
          </p:cNvSpPr>
          <p:nvPr/>
        </p:nvSpPr>
        <p:spPr bwMode="auto">
          <a:xfrm>
            <a:off x="8556625" y="3881438"/>
            <a:ext cx="63500" cy="127000"/>
          </a:xfrm>
          <a:custGeom>
            <a:avLst/>
            <a:gdLst>
              <a:gd name="T0" fmla="*/ 0 w 36"/>
              <a:gd name="T1" fmla="*/ 20 h 64"/>
              <a:gd name="T2" fmla="*/ 4 w 36"/>
              <a:gd name="T3" fmla="*/ 12 h 64"/>
              <a:gd name="T4" fmla="*/ 11 w 36"/>
              <a:gd name="T5" fmla="*/ 0 h 64"/>
              <a:gd name="T6" fmla="*/ 32 w 36"/>
              <a:gd name="T7" fmla="*/ 0 h 64"/>
              <a:gd name="T8" fmla="*/ 35 w 36"/>
              <a:gd name="T9" fmla="*/ 20 h 64"/>
              <a:gd name="T10" fmla="*/ 28 w 36"/>
              <a:gd name="T11" fmla="*/ 63 h 64"/>
              <a:gd name="T12" fmla="*/ 19 w 36"/>
              <a:gd name="T13" fmla="*/ 51 h 64"/>
              <a:gd name="T14" fmla="*/ 12 w 36"/>
              <a:gd name="T15" fmla="*/ 47 h 64"/>
              <a:gd name="T16" fmla="*/ 0 w 36"/>
              <a:gd name="T17" fmla="*/ 2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4">
                <a:moveTo>
                  <a:pt x="0" y="20"/>
                </a:moveTo>
                <a:lnTo>
                  <a:pt x="4" y="12"/>
                </a:lnTo>
                <a:lnTo>
                  <a:pt x="11" y="0"/>
                </a:lnTo>
                <a:lnTo>
                  <a:pt x="32" y="0"/>
                </a:lnTo>
                <a:lnTo>
                  <a:pt x="35" y="20"/>
                </a:lnTo>
                <a:lnTo>
                  <a:pt x="28" y="63"/>
                </a:lnTo>
                <a:lnTo>
                  <a:pt x="19" y="51"/>
                </a:lnTo>
                <a:lnTo>
                  <a:pt x="12" y="47"/>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4" name="Freeform 88">
            <a:extLst>
              <a:ext uri="{FF2B5EF4-FFF2-40B4-BE49-F238E27FC236}">
                <a16:creationId xmlns:a16="http://schemas.microsoft.com/office/drawing/2014/main" id="{CE345198-747F-E670-6FF1-DEA17FF2073F}"/>
              </a:ext>
            </a:extLst>
          </p:cNvPr>
          <p:cNvSpPr>
            <a:spLocks/>
          </p:cNvSpPr>
          <p:nvPr/>
        </p:nvSpPr>
        <p:spPr bwMode="auto">
          <a:xfrm>
            <a:off x="8674100" y="3905251"/>
            <a:ext cx="63500" cy="123825"/>
          </a:xfrm>
          <a:custGeom>
            <a:avLst/>
            <a:gdLst>
              <a:gd name="T0" fmla="*/ 0 w 36"/>
              <a:gd name="T1" fmla="*/ 20 h 63"/>
              <a:gd name="T2" fmla="*/ 4 w 36"/>
              <a:gd name="T3" fmla="*/ 12 h 63"/>
              <a:gd name="T4" fmla="*/ 11 w 36"/>
              <a:gd name="T5" fmla="*/ 0 h 63"/>
              <a:gd name="T6" fmla="*/ 32 w 36"/>
              <a:gd name="T7" fmla="*/ 0 h 63"/>
              <a:gd name="T8" fmla="*/ 35 w 36"/>
              <a:gd name="T9" fmla="*/ 20 h 63"/>
              <a:gd name="T10" fmla="*/ 28 w 36"/>
              <a:gd name="T11" fmla="*/ 62 h 63"/>
              <a:gd name="T12" fmla="*/ 19 w 36"/>
              <a:gd name="T13" fmla="*/ 50 h 63"/>
              <a:gd name="T14" fmla="*/ 12 w 36"/>
              <a:gd name="T15" fmla="*/ 46 h 63"/>
              <a:gd name="T16" fmla="*/ 0 w 36"/>
              <a:gd name="T17"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3">
                <a:moveTo>
                  <a:pt x="0" y="20"/>
                </a:moveTo>
                <a:lnTo>
                  <a:pt x="4" y="12"/>
                </a:lnTo>
                <a:lnTo>
                  <a:pt x="11" y="0"/>
                </a:lnTo>
                <a:lnTo>
                  <a:pt x="32" y="0"/>
                </a:lnTo>
                <a:lnTo>
                  <a:pt x="35" y="20"/>
                </a:lnTo>
                <a:lnTo>
                  <a:pt x="28" y="62"/>
                </a:lnTo>
                <a:lnTo>
                  <a:pt x="19" y="50"/>
                </a:lnTo>
                <a:lnTo>
                  <a:pt x="12" y="46"/>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5" name="Freeform 89">
            <a:extLst>
              <a:ext uri="{FF2B5EF4-FFF2-40B4-BE49-F238E27FC236}">
                <a16:creationId xmlns:a16="http://schemas.microsoft.com/office/drawing/2014/main" id="{86F71F70-1BF5-1AAB-7BB1-B5450EF91B19}"/>
              </a:ext>
            </a:extLst>
          </p:cNvPr>
          <p:cNvSpPr>
            <a:spLocks/>
          </p:cNvSpPr>
          <p:nvPr/>
        </p:nvSpPr>
        <p:spPr bwMode="auto">
          <a:xfrm>
            <a:off x="8794750" y="4037013"/>
            <a:ext cx="63500" cy="125412"/>
          </a:xfrm>
          <a:custGeom>
            <a:avLst/>
            <a:gdLst>
              <a:gd name="T0" fmla="*/ 0 w 36"/>
              <a:gd name="T1" fmla="*/ 20 h 63"/>
              <a:gd name="T2" fmla="*/ 4 w 36"/>
              <a:gd name="T3" fmla="*/ 12 h 63"/>
              <a:gd name="T4" fmla="*/ 11 w 36"/>
              <a:gd name="T5" fmla="*/ 0 h 63"/>
              <a:gd name="T6" fmla="*/ 32 w 36"/>
              <a:gd name="T7" fmla="*/ 0 h 63"/>
              <a:gd name="T8" fmla="*/ 35 w 36"/>
              <a:gd name="T9" fmla="*/ 20 h 63"/>
              <a:gd name="T10" fmla="*/ 28 w 36"/>
              <a:gd name="T11" fmla="*/ 62 h 63"/>
              <a:gd name="T12" fmla="*/ 19 w 36"/>
              <a:gd name="T13" fmla="*/ 50 h 63"/>
              <a:gd name="T14" fmla="*/ 12 w 36"/>
              <a:gd name="T15" fmla="*/ 46 h 63"/>
              <a:gd name="T16" fmla="*/ 0 w 36"/>
              <a:gd name="T17"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3">
                <a:moveTo>
                  <a:pt x="0" y="20"/>
                </a:moveTo>
                <a:lnTo>
                  <a:pt x="4" y="12"/>
                </a:lnTo>
                <a:lnTo>
                  <a:pt x="11" y="0"/>
                </a:lnTo>
                <a:lnTo>
                  <a:pt x="32" y="0"/>
                </a:lnTo>
                <a:lnTo>
                  <a:pt x="35" y="20"/>
                </a:lnTo>
                <a:lnTo>
                  <a:pt x="28" y="62"/>
                </a:lnTo>
                <a:lnTo>
                  <a:pt x="19" y="50"/>
                </a:lnTo>
                <a:lnTo>
                  <a:pt x="12" y="46"/>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6" name="Freeform 90">
            <a:extLst>
              <a:ext uri="{FF2B5EF4-FFF2-40B4-BE49-F238E27FC236}">
                <a16:creationId xmlns:a16="http://schemas.microsoft.com/office/drawing/2014/main" id="{49B23A8F-59A9-838A-BDA5-6F8906109D4A}"/>
              </a:ext>
            </a:extLst>
          </p:cNvPr>
          <p:cNvSpPr>
            <a:spLocks/>
          </p:cNvSpPr>
          <p:nvPr/>
        </p:nvSpPr>
        <p:spPr bwMode="auto">
          <a:xfrm>
            <a:off x="7908926" y="3740151"/>
            <a:ext cx="87313" cy="117475"/>
          </a:xfrm>
          <a:custGeom>
            <a:avLst/>
            <a:gdLst>
              <a:gd name="T0" fmla="*/ 0 w 50"/>
              <a:gd name="T1" fmla="*/ 19 h 59"/>
              <a:gd name="T2" fmla="*/ 5 w 50"/>
              <a:gd name="T3" fmla="*/ 11 h 59"/>
              <a:gd name="T4" fmla="*/ 15 w 50"/>
              <a:gd name="T5" fmla="*/ 0 h 59"/>
              <a:gd name="T6" fmla="*/ 44 w 50"/>
              <a:gd name="T7" fmla="*/ 0 h 59"/>
              <a:gd name="T8" fmla="*/ 49 w 50"/>
              <a:gd name="T9" fmla="*/ 19 h 59"/>
              <a:gd name="T10" fmla="*/ 39 w 50"/>
              <a:gd name="T11" fmla="*/ 58 h 59"/>
              <a:gd name="T12" fmla="*/ 27 w 50"/>
              <a:gd name="T13" fmla="*/ 47 h 59"/>
              <a:gd name="T14" fmla="*/ 17 w 50"/>
              <a:gd name="T15" fmla="*/ 43 h 59"/>
              <a:gd name="T16" fmla="*/ 0 w 50"/>
              <a:gd name="T17" fmla="*/ 1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9">
                <a:moveTo>
                  <a:pt x="0" y="19"/>
                </a:moveTo>
                <a:lnTo>
                  <a:pt x="5" y="11"/>
                </a:lnTo>
                <a:lnTo>
                  <a:pt x="15" y="0"/>
                </a:lnTo>
                <a:lnTo>
                  <a:pt x="44" y="0"/>
                </a:lnTo>
                <a:lnTo>
                  <a:pt x="49" y="19"/>
                </a:lnTo>
                <a:lnTo>
                  <a:pt x="39" y="58"/>
                </a:lnTo>
                <a:lnTo>
                  <a:pt x="27" y="47"/>
                </a:lnTo>
                <a:lnTo>
                  <a:pt x="17" y="43"/>
                </a:lnTo>
                <a:lnTo>
                  <a:pt x="0" y="19"/>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7" name="Freeform 91">
            <a:extLst>
              <a:ext uri="{FF2B5EF4-FFF2-40B4-BE49-F238E27FC236}">
                <a16:creationId xmlns:a16="http://schemas.microsoft.com/office/drawing/2014/main" id="{311F217E-9887-7D98-FAA4-3C1158306BFB}"/>
              </a:ext>
            </a:extLst>
          </p:cNvPr>
          <p:cNvSpPr>
            <a:spLocks/>
          </p:cNvSpPr>
          <p:nvPr/>
        </p:nvSpPr>
        <p:spPr bwMode="auto">
          <a:xfrm>
            <a:off x="8594725" y="4603750"/>
            <a:ext cx="63500" cy="127000"/>
          </a:xfrm>
          <a:custGeom>
            <a:avLst/>
            <a:gdLst>
              <a:gd name="T0" fmla="*/ 0 w 36"/>
              <a:gd name="T1" fmla="*/ 20 h 64"/>
              <a:gd name="T2" fmla="*/ 4 w 36"/>
              <a:gd name="T3" fmla="*/ 12 h 64"/>
              <a:gd name="T4" fmla="*/ 11 w 36"/>
              <a:gd name="T5" fmla="*/ 0 h 64"/>
              <a:gd name="T6" fmla="*/ 32 w 36"/>
              <a:gd name="T7" fmla="*/ 0 h 64"/>
              <a:gd name="T8" fmla="*/ 35 w 36"/>
              <a:gd name="T9" fmla="*/ 20 h 64"/>
              <a:gd name="T10" fmla="*/ 28 w 36"/>
              <a:gd name="T11" fmla="*/ 63 h 64"/>
              <a:gd name="T12" fmla="*/ 19 w 36"/>
              <a:gd name="T13" fmla="*/ 51 h 64"/>
              <a:gd name="T14" fmla="*/ 12 w 36"/>
              <a:gd name="T15" fmla="*/ 47 h 64"/>
              <a:gd name="T16" fmla="*/ 0 w 36"/>
              <a:gd name="T17" fmla="*/ 2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64">
                <a:moveTo>
                  <a:pt x="0" y="20"/>
                </a:moveTo>
                <a:lnTo>
                  <a:pt x="4" y="12"/>
                </a:lnTo>
                <a:lnTo>
                  <a:pt x="11" y="0"/>
                </a:lnTo>
                <a:lnTo>
                  <a:pt x="32" y="0"/>
                </a:lnTo>
                <a:lnTo>
                  <a:pt x="35" y="20"/>
                </a:lnTo>
                <a:lnTo>
                  <a:pt x="28" y="63"/>
                </a:lnTo>
                <a:lnTo>
                  <a:pt x="19" y="51"/>
                </a:lnTo>
                <a:lnTo>
                  <a:pt x="12" y="47"/>
                </a:lnTo>
                <a:lnTo>
                  <a:pt x="0" y="2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8" name="Freeform 92">
            <a:extLst>
              <a:ext uri="{FF2B5EF4-FFF2-40B4-BE49-F238E27FC236}">
                <a16:creationId xmlns:a16="http://schemas.microsoft.com/office/drawing/2014/main" id="{6E80693A-2E4B-B9E0-B1C8-79221566B7F2}"/>
              </a:ext>
            </a:extLst>
          </p:cNvPr>
          <p:cNvSpPr>
            <a:spLocks/>
          </p:cNvSpPr>
          <p:nvPr/>
        </p:nvSpPr>
        <p:spPr bwMode="auto">
          <a:xfrm>
            <a:off x="7872414" y="4686300"/>
            <a:ext cx="96837" cy="96838"/>
          </a:xfrm>
          <a:custGeom>
            <a:avLst/>
            <a:gdLst>
              <a:gd name="T0" fmla="*/ 0 w 55"/>
              <a:gd name="T1" fmla="*/ 15 h 49"/>
              <a:gd name="T2" fmla="*/ 5 w 55"/>
              <a:gd name="T3" fmla="*/ 9 h 49"/>
              <a:gd name="T4" fmla="*/ 16 w 55"/>
              <a:gd name="T5" fmla="*/ 0 h 49"/>
              <a:gd name="T6" fmla="*/ 49 w 55"/>
              <a:gd name="T7" fmla="*/ 0 h 49"/>
              <a:gd name="T8" fmla="*/ 54 w 55"/>
              <a:gd name="T9" fmla="*/ 15 h 49"/>
              <a:gd name="T10" fmla="*/ 43 w 55"/>
              <a:gd name="T11" fmla="*/ 48 h 49"/>
              <a:gd name="T12" fmla="*/ 30 w 55"/>
              <a:gd name="T13" fmla="*/ 39 h 49"/>
              <a:gd name="T14" fmla="*/ 19 w 55"/>
              <a:gd name="T15" fmla="*/ 36 h 49"/>
              <a:gd name="T16" fmla="*/ 0 w 55"/>
              <a:gd name="T17"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9">
                <a:moveTo>
                  <a:pt x="0" y="15"/>
                </a:moveTo>
                <a:lnTo>
                  <a:pt x="5" y="9"/>
                </a:lnTo>
                <a:lnTo>
                  <a:pt x="16" y="0"/>
                </a:lnTo>
                <a:lnTo>
                  <a:pt x="49" y="0"/>
                </a:lnTo>
                <a:lnTo>
                  <a:pt x="54" y="15"/>
                </a:lnTo>
                <a:lnTo>
                  <a:pt x="43" y="48"/>
                </a:lnTo>
                <a:lnTo>
                  <a:pt x="30" y="39"/>
                </a:lnTo>
                <a:lnTo>
                  <a:pt x="19" y="36"/>
                </a:lnTo>
                <a:lnTo>
                  <a:pt x="0" y="15"/>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69" name="Freeform 93">
            <a:extLst>
              <a:ext uri="{FF2B5EF4-FFF2-40B4-BE49-F238E27FC236}">
                <a16:creationId xmlns:a16="http://schemas.microsoft.com/office/drawing/2014/main" id="{36AA1D0F-E172-51C6-CCCD-B12DD4F214FB}"/>
              </a:ext>
            </a:extLst>
          </p:cNvPr>
          <p:cNvSpPr>
            <a:spLocks/>
          </p:cNvSpPr>
          <p:nvPr/>
        </p:nvSpPr>
        <p:spPr bwMode="auto">
          <a:xfrm>
            <a:off x="7853364" y="3146425"/>
            <a:ext cx="73025" cy="139700"/>
          </a:xfrm>
          <a:custGeom>
            <a:avLst/>
            <a:gdLst>
              <a:gd name="T0" fmla="*/ 0 w 41"/>
              <a:gd name="T1" fmla="*/ 22 h 70"/>
              <a:gd name="T2" fmla="*/ 4 w 41"/>
              <a:gd name="T3" fmla="*/ 13 h 70"/>
              <a:gd name="T4" fmla="*/ 12 w 41"/>
              <a:gd name="T5" fmla="*/ 0 h 70"/>
              <a:gd name="T6" fmla="*/ 36 w 41"/>
              <a:gd name="T7" fmla="*/ 0 h 70"/>
              <a:gd name="T8" fmla="*/ 40 w 41"/>
              <a:gd name="T9" fmla="*/ 22 h 70"/>
              <a:gd name="T10" fmla="*/ 32 w 41"/>
              <a:gd name="T11" fmla="*/ 69 h 70"/>
              <a:gd name="T12" fmla="*/ 22 w 41"/>
              <a:gd name="T13" fmla="*/ 56 h 70"/>
              <a:gd name="T14" fmla="*/ 14 w 41"/>
              <a:gd name="T15" fmla="*/ 51 h 70"/>
              <a:gd name="T16" fmla="*/ 0 w 41"/>
              <a:gd name="T17" fmla="*/ 2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70">
                <a:moveTo>
                  <a:pt x="0" y="22"/>
                </a:moveTo>
                <a:lnTo>
                  <a:pt x="4" y="13"/>
                </a:lnTo>
                <a:lnTo>
                  <a:pt x="12" y="0"/>
                </a:lnTo>
                <a:lnTo>
                  <a:pt x="36" y="0"/>
                </a:lnTo>
                <a:lnTo>
                  <a:pt x="40" y="22"/>
                </a:lnTo>
                <a:lnTo>
                  <a:pt x="32" y="69"/>
                </a:lnTo>
                <a:lnTo>
                  <a:pt x="22" y="56"/>
                </a:lnTo>
                <a:lnTo>
                  <a:pt x="14" y="51"/>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0" name="Freeform 94">
            <a:extLst>
              <a:ext uri="{FF2B5EF4-FFF2-40B4-BE49-F238E27FC236}">
                <a16:creationId xmlns:a16="http://schemas.microsoft.com/office/drawing/2014/main" id="{EE4013CF-76E5-DE47-F800-E2E01078D05A}"/>
              </a:ext>
            </a:extLst>
          </p:cNvPr>
          <p:cNvSpPr>
            <a:spLocks/>
          </p:cNvSpPr>
          <p:nvPr/>
        </p:nvSpPr>
        <p:spPr bwMode="auto">
          <a:xfrm>
            <a:off x="7621589" y="3429001"/>
            <a:ext cx="85725" cy="92075"/>
          </a:xfrm>
          <a:custGeom>
            <a:avLst/>
            <a:gdLst>
              <a:gd name="T0" fmla="*/ 0 w 49"/>
              <a:gd name="T1" fmla="*/ 27 h 47"/>
              <a:gd name="T2" fmla="*/ 7 w 49"/>
              <a:gd name="T3" fmla="*/ 4 h 47"/>
              <a:gd name="T4" fmla="*/ 36 w 49"/>
              <a:gd name="T5" fmla="*/ 4 h 47"/>
              <a:gd name="T6" fmla="*/ 48 w 49"/>
              <a:gd name="T7" fmla="*/ 0 h 47"/>
              <a:gd name="T8" fmla="*/ 41 w 49"/>
              <a:gd name="T9" fmla="*/ 27 h 47"/>
              <a:gd name="T10" fmla="*/ 28 w 49"/>
              <a:gd name="T11" fmla="*/ 46 h 47"/>
              <a:gd name="T12" fmla="*/ 11 w 49"/>
              <a:gd name="T13" fmla="*/ 46 h 47"/>
              <a:gd name="T14" fmla="*/ 0 w 49"/>
              <a:gd name="T15" fmla="*/ 2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7">
                <a:moveTo>
                  <a:pt x="0" y="27"/>
                </a:moveTo>
                <a:lnTo>
                  <a:pt x="7" y="4"/>
                </a:lnTo>
                <a:lnTo>
                  <a:pt x="36" y="4"/>
                </a:lnTo>
                <a:lnTo>
                  <a:pt x="48" y="0"/>
                </a:lnTo>
                <a:lnTo>
                  <a:pt x="41" y="27"/>
                </a:lnTo>
                <a:lnTo>
                  <a:pt x="28" y="46"/>
                </a:lnTo>
                <a:lnTo>
                  <a:pt x="11" y="46"/>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1" name="Freeform 95">
            <a:extLst>
              <a:ext uri="{FF2B5EF4-FFF2-40B4-BE49-F238E27FC236}">
                <a16:creationId xmlns:a16="http://schemas.microsoft.com/office/drawing/2014/main" id="{549257B4-F530-052B-A31D-5145B35BEAFE}"/>
              </a:ext>
            </a:extLst>
          </p:cNvPr>
          <p:cNvSpPr>
            <a:spLocks/>
          </p:cNvSpPr>
          <p:nvPr/>
        </p:nvSpPr>
        <p:spPr bwMode="auto">
          <a:xfrm>
            <a:off x="7710488" y="3600450"/>
            <a:ext cx="88900"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2" name="Freeform 96">
            <a:extLst>
              <a:ext uri="{FF2B5EF4-FFF2-40B4-BE49-F238E27FC236}">
                <a16:creationId xmlns:a16="http://schemas.microsoft.com/office/drawing/2014/main" id="{9628259B-ECF1-6F0C-E9D9-CD8D7AEB9F7A}"/>
              </a:ext>
            </a:extLst>
          </p:cNvPr>
          <p:cNvSpPr>
            <a:spLocks/>
          </p:cNvSpPr>
          <p:nvPr/>
        </p:nvSpPr>
        <p:spPr bwMode="auto">
          <a:xfrm>
            <a:off x="7732713" y="4414838"/>
            <a:ext cx="87312"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3" name="Freeform 97">
            <a:extLst>
              <a:ext uri="{FF2B5EF4-FFF2-40B4-BE49-F238E27FC236}">
                <a16:creationId xmlns:a16="http://schemas.microsoft.com/office/drawing/2014/main" id="{93F6357B-19C2-E407-329C-F0C59AB2FFD3}"/>
              </a:ext>
            </a:extLst>
          </p:cNvPr>
          <p:cNvSpPr>
            <a:spLocks/>
          </p:cNvSpPr>
          <p:nvPr/>
        </p:nvSpPr>
        <p:spPr bwMode="auto">
          <a:xfrm>
            <a:off x="8429626" y="3859213"/>
            <a:ext cx="85725"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4" name="Freeform 98">
            <a:extLst>
              <a:ext uri="{FF2B5EF4-FFF2-40B4-BE49-F238E27FC236}">
                <a16:creationId xmlns:a16="http://schemas.microsoft.com/office/drawing/2014/main" id="{C901078F-5FE5-A252-51D0-10E97F62D400}"/>
              </a:ext>
            </a:extLst>
          </p:cNvPr>
          <p:cNvSpPr>
            <a:spLocks/>
          </p:cNvSpPr>
          <p:nvPr/>
        </p:nvSpPr>
        <p:spPr bwMode="auto">
          <a:xfrm>
            <a:off x="8245476" y="4352925"/>
            <a:ext cx="87313"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5" name="Freeform 99">
            <a:extLst>
              <a:ext uri="{FF2B5EF4-FFF2-40B4-BE49-F238E27FC236}">
                <a16:creationId xmlns:a16="http://schemas.microsoft.com/office/drawing/2014/main" id="{3379E3BB-954B-5DAF-B968-91E0538A2D65}"/>
              </a:ext>
            </a:extLst>
          </p:cNvPr>
          <p:cNvSpPr>
            <a:spLocks/>
          </p:cNvSpPr>
          <p:nvPr/>
        </p:nvSpPr>
        <p:spPr bwMode="auto">
          <a:xfrm>
            <a:off x="7377113" y="3535363"/>
            <a:ext cx="87312"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6" name="Freeform 100">
            <a:extLst>
              <a:ext uri="{FF2B5EF4-FFF2-40B4-BE49-F238E27FC236}">
                <a16:creationId xmlns:a16="http://schemas.microsoft.com/office/drawing/2014/main" id="{D8D0A76C-E9BA-D80C-316E-8187891BBD54}"/>
              </a:ext>
            </a:extLst>
          </p:cNvPr>
          <p:cNvSpPr>
            <a:spLocks/>
          </p:cNvSpPr>
          <p:nvPr/>
        </p:nvSpPr>
        <p:spPr bwMode="auto">
          <a:xfrm>
            <a:off x="7540626" y="4019550"/>
            <a:ext cx="85725"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7" name="Freeform 101">
            <a:extLst>
              <a:ext uri="{FF2B5EF4-FFF2-40B4-BE49-F238E27FC236}">
                <a16:creationId xmlns:a16="http://schemas.microsoft.com/office/drawing/2014/main" id="{53BCC1C4-93DF-6287-836F-564474887FCC}"/>
              </a:ext>
            </a:extLst>
          </p:cNvPr>
          <p:cNvSpPr>
            <a:spLocks/>
          </p:cNvSpPr>
          <p:nvPr/>
        </p:nvSpPr>
        <p:spPr bwMode="auto">
          <a:xfrm>
            <a:off x="8628063" y="3551238"/>
            <a:ext cx="87312"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8" name="Freeform 102">
            <a:extLst>
              <a:ext uri="{FF2B5EF4-FFF2-40B4-BE49-F238E27FC236}">
                <a16:creationId xmlns:a16="http://schemas.microsoft.com/office/drawing/2014/main" id="{377A07BC-228F-A1BA-A5F8-FB683A5263E7}"/>
              </a:ext>
            </a:extLst>
          </p:cNvPr>
          <p:cNvSpPr>
            <a:spLocks/>
          </p:cNvSpPr>
          <p:nvPr/>
        </p:nvSpPr>
        <p:spPr bwMode="auto">
          <a:xfrm>
            <a:off x="8389938" y="3275013"/>
            <a:ext cx="88900" cy="95250"/>
          </a:xfrm>
          <a:custGeom>
            <a:avLst/>
            <a:gdLst>
              <a:gd name="T0" fmla="*/ 0 w 50"/>
              <a:gd name="T1" fmla="*/ 27 h 48"/>
              <a:gd name="T2" fmla="*/ 7 w 50"/>
              <a:gd name="T3" fmla="*/ 4 h 48"/>
              <a:gd name="T4" fmla="*/ 36 w 50"/>
              <a:gd name="T5" fmla="*/ 4 h 48"/>
              <a:gd name="T6" fmla="*/ 49 w 50"/>
              <a:gd name="T7" fmla="*/ 0 h 48"/>
              <a:gd name="T8" fmla="*/ 42 w 50"/>
              <a:gd name="T9" fmla="*/ 27 h 48"/>
              <a:gd name="T10" fmla="*/ 29 w 50"/>
              <a:gd name="T11" fmla="*/ 47 h 48"/>
              <a:gd name="T12" fmla="*/ 11 w 50"/>
              <a:gd name="T13" fmla="*/ 47 h 48"/>
              <a:gd name="T14" fmla="*/ 0 w 50"/>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8">
                <a:moveTo>
                  <a:pt x="0" y="27"/>
                </a:moveTo>
                <a:lnTo>
                  <a:pt x="7" y="4"/>
                </a:lnTo>
                <a:lnTo>
                  <a:pt x="36" y="4"/>
                </a:lnTo>
                <a:lnTo>
                  <a:pt x="49" y="0"/>
                </a:lnTo>
                <a:lnTo>
                  <a:pt x="42" y="27"/>
                </a:lnTo>
                <a:lnTo>
                  <a:pt x="29"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79" name="Freeform 103">
            <a:extLst>
              <a:ext uri="{FF2B5EF4-FFF2-40B4-BE49-F238E27FC236}">
                <a16:creationId xmlns:a16="http://schemas.microsoft.com/office/drawing/2014/main" id="{18BC6A22-B224-6EF2-BD72-E8E0216ACF04}"/>
              </a:ext>
            </a:extLst>
          </p:cNvPr>
          <p:cNvSpPr>
            <a:spLocks/>
          </p:cNvSpPr>
          <p:nvPr/>
        </p:nvSpPr>
        <p:spPr bwMode="auto">
          <a:xfrm>
            <a:off x="8153400" y="3708401"/>
            <a:ext cx="103188" cy="119063"/>
          </a:xfrm>
          <a:custGeom>
            <a:avLst/>
            <a:gdLst>
              <a:gd name="T0" fmla="*/ 0 w 58"/>
              <a:gd name="T1" fmla="*/ 34 h 60"/>
              <a:gd name="T2" fmla="*/ 8 w 58"/>
              <a:gd name="T3" fmla="*/ 5 h 60"/>
              <a:gd name="T4" fmla="*/ 42 w 58"/>
              <a:gd name="T5" fmla="*/ 5 h 60"/>
              <a:gd name="T6" fmla="*/ 57 w 58"/>
              <a:gd name="T7" fmla="*/ 0 h 60"/>
              <a:gd name="T8" fmla="*/ 49 w 58"/>
              <a:gd name="T9" fmla="*/ 34 h 60"/>
              <a:gd name="T10" fmla="*/ 34 w 58"/>
              <a:gd name="T11" fmla="*/ 59 h 60"/>
              <a:gd name="T12" fmla="*/ 13 w 58"/>
              <a:gd name="T13" fmla="*/ 59 h 60"/>
              <a:gd name="T14" fmla="*/ 0 w 58"/>
              <a:gd name="T15" fmla="*/ 34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60">
                <a:moveTo>
                  <a:pt x="0" y="34"/>
                </a:moveTo>
                <a:lnTo>
                  <a:pt x="8" y="5"/>
                </a:lnTo>
                <a:lnTo>
                  <a:pt x="42" y="5"/>
                </a:lnTo>
                <a:lnTo>
                  <a:pt x="57" y="0"/>
                </a:lnTo>
                <a:lnTo>
                  <a:pt x="49" y="34"/>
                </a:lnTo>
                <a:lnTo>
                  <a:pt x="34" y="59"/>
                </a:lnTo>
                <a:lnTo>
                  <a:pt x="13" y="59"/>
                </a:lnTo>
                <a:lnTo>
                  <a:pt x="0" y="3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80" name="Freeform 104">
            <a:extLst>
              <a:ext uri="{FF2B5EF4-FFF2-40B4-BE49-F238E27FC236}">
                <a16:creationId xmlns:a16="http://schemas.microsoft.com/office/drawing/2014/main" id="{0625D78D-E83E-732C-8D24-296B5EF9360C}"/>
              </a:ext>
            </a:extLst>
          </p:cNvPr>
          <p:cNvSpPr>
            <a:spLocks/>
          </p:cNvSpPr>
          <p:nvPr/>
        </p:nvSpPr>
        <p:spPr bwMode="auto">
          <a:xfrm>
            <a:off x="7445375" y="4702176"/>
            <a:ext cx="134938" cy="157163"/>
          </a:xfrm>
          <a:custGeom>
            <a:avLst/>
            <a:gdLst>
              <a:gd name="T0" fmla="*/ 0 w 77"/>
              <a:gd name="T1" fmla="*/ 46 h 79"/>
              <a:gd name="T2" fmla="*/ 11 w 77"/>
              <a:gd name="T3" fmla="*/ 7 h 79"/>
              <a:gd name="T4" fmla="*/ 56 w 77"/>
              <a:gd name="T5" fmla="*/ 7 h 79"/>
              <a:gd name="T6" fmla="*/ 76 w 77"/>
              <a:gd name="T7" fmla="*/ 0 h 79"/>
              <a:gd name="T8" fmla="*/ 65 w 77"/>
              <a:gd name="T9" fmla="*/ 46 h 79"/>
              <a:gd name="T10" fmla="*/ 45 w 77"/>
              <a:gd name="T11" fmla="*/ 78 h 79"/>
              <a:gd name="T12" fmla="*/ 17 w 77"/>
              <a:gd name="T13" fmla="*/ 78 h 79"/>
              <a:gd name="T14" fmla="*/ 0 w 77"/>
              <a:gd name="T15" fmla="*/ 46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79">
                <a:moveTo>
                  <a:pt x="0" y="46"/>
                </a:moveTo>
                <a:lnTo>
                  <a:pt x="11" y="7"/>
                </a:lnTo>
                <a:lnTo>
                  <a:pt x="56" y="7"/>
                </a:lnTo>
                <a:lnTo>
                  <a:pt x="76" y="0"/>
                </a:lnTo>
                <a:lnTo>
                  <a:pt x="65" y="46"/>
                </a:lnTo>
                <a:lnTo>
                  <a:pt x="45" y="78"/>
                </a:lnTo>
                <a:lnTo>
                  <a:pt x="17" y="78"/>
                </a:lnTo>
                <a:lnTo>
                  <a:pt x="0" y="4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481" name="Freeform 105">
            <a:extLst>
              <a:ext uri="{FF2B5EF4-FFF2-40B4-BE49-F238E27FC236}">
                <a16:creationId xmlns:a16="http://schemas.microsoft.com/office/drawing/2014/main" id="{18800DE7-60B9-11C6-EF01-8029F5362887}"/>
              </a:ext>
            </a:extLst>
          </p:cNvPr>
          <p:cNvSpPr>
            <a:spLocks/>
          </p:cNvSpPr>
          <p:nvPr/>
        </p:nvSpPr>
        <p:spPr bwMode="auto">
          <a:xfrm>
            <a:off x="8302626" y="4867275"/>
            <a:ext cx="85725" cy="95250"/>
          </a:xfrm>
          <a:custGeom>
            <a:avLst/>
            <a:gdLst>
              <a:gd name="T0" fmla="*/ 0 w 49"/>
              <a:gd name="T1" fmla="*/ 27 h 48"/>
              <a:gd name="T2" fmla="*/ 7 w 49"/>
              <a:gd name="T3" fmla="*/ 4 h 48"/>
              <a:gd name="T4" fmla="*/ 36 w 49"/>
              <a:gd name="T5" fmla="*/ 4 h 48"/>
              <a:gd name="T6" fmla="*/ 48 w 49"/>
              <a:gd name="T7" fmla="*/ 0 h 48"/>
              <a:gd name="T8" fmla="*/ 41 w 49"/>
              <a:gd name="T9" fmla="*/ 27 h 48"/>
              <a:gd name="T10" fmla="*/ 28 w 49"/>
              <a:gd name="T11" fmla="*/ 47 h 48"/>
              <a:gd name="T12" fmla="*/ 11 w 49"/>
              <a:gd name="T13" fmla="*/ 47 h 48"/>
              <a:gd name="T14" fmla="*/ 0 w 49"/>
              <a:gd name="T15" fmla="*/ 27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8">
                <a:moveTo>
                  <a:pt x="0" y="27"/>
                </a:moveTo>
                <a:lnTo>
                  <a:pt x="7" y="4"/>
                </a:lnTo>
                <a:lnTo>
                  <a:pt x="36" y="4"/>
                </a:lnTo>
                <a:lnTo>
                  <a:pt x="48" y="0"/>
                </a:lnTo>
                <a:lnTo>
                  <a:pt x="41" y="27"/>
                </a:lnTo>
                <a:lnTo>
                  <a:pt x="28" y="47"/>
                </a:lnTo>
                <a:lnTo>
                  <a:pt x="11" y="47"/>
                </a:lnTo>
                <a:lnTo>
                  <a:pt x="0" y="2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1744" name="Text Box 368">
            <a:extLst>
              <a:ext uri="{FF2B5EF4-FFF2-40B4-BE49-F238E27FC236}">
                <a16:creationId xmlns:a16="http://schemas.microsoft.com/office/drawing/2014/main" id="{0C241D6A-4238-6D08-F49E-074A70AEAF03}"/>
              </a:ext>
            </a:extLst>
          </p:cNvPr>
          <p:cNvSpPr txBox="1">
            <a:spLocks noChangeArrowheads="1"/>
          </p:cNvSpPr>
          <p:nvPr/>
        </p:nvSpPr>
        <p:spPr bwMode="auto">
          <a:xfrm>
            <a:off x="2255839" y="488951"/>
            <a:ext cx="7769225"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pl-PL" sz="3200" b="1" dirty="0">
                <a:solidFill>
                  <a:srgbClr val="F26211"/>
                </a:solidFill>
                <a:latin typeface="Montserrat"/>
              </a:rPr>
              <a:t>MARSHALL MIX DESIGN</a:t>
            </a:r>
          </a:p>
        </p:txBody>
      </p:sp>
      <p:sp>
        <p:nvSpPr>
          <p:cNvPr id="101745" name="Rectangle 369">
            <a:extLst>
              <a:ext uri="{FF2B5EF4-FFF2-40B4-BE49-F238E27FC236}">
                <a16:creationId xmlns:a16="http://schemas.microsoft.com/office/drawing/2014/main" id="{FAFF4974-6727-5FD0-C343-B9A6D2A6A508}"/>
              </a:ext>
            </a:extLst>
          </p:cNvPr>
          <p:cNvSpPr>
            <a:spLocks noGrp="1" noChangeArrowheads="1"/>
          </p:cNvSpPr>
          <p:nvPr>
            <p:ph type="body" idx="11"/>
          </p:nvPr>
        </p:nvSpPr>
        <p:spPr>
          <a:xfrm>
            <a:off x="1587375" y="2117727"/>
            <a:ext cx="4343750" cy="3816351"/>
          </a:xfrm>
          <a:noFill/>
          <a:ln/>
        </p:spPr>
        <p:txBody>
          <a:bodyPr/>
          <a:lstStyle/>
          <a:p>
            <a:pPr>
              <a:lnSpc>
                <a:spcPct val="130000"/>
              </a:lnSpc>
            </a:pPr>
            <a:r>
              <a:rPr lang="en-US" altLang="pl-PL" sz="2400" dirty="0">
                <a:latin typeface="Montserrat"/>
              </a:rPr>
              <a:t>Density &amp; Voids Analysis</a:t>
            </a:r>
          </a:p>
          <a:p>
            <a:pPr>
              <a:lnSpc>
                <a:spcPct val="130000"/>
              </a:lnSpc>
            </a:pPr>
            <a:r>
              <a:rPr lang="en-US" altLang="pl-PL" sz="2400" dirty="0">
                <a:latin typeface="Montserrat"/>
              </a:rPr>
              <a:t>Stability &amp; Flow Test</a:t>
            </a:r>
          </a:p>
        </p:txBody>
      </p:sp>
    </p:spTree>
    <p:extLst>
      <p:ext uri="{BB962C8B-B14F-4D97-AF65-F5344CB8AC3E}">
        <p14:creationId xmlns:p14="http://schemas.microsoft.com/office/powerpoint/2010/main" val="260574029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E3B7936-CD87-FDFB-7B1A-0AA0787D483B}"/>
              </a:ext>
            </a:extLst>
          </p:cNvPr>
          <p:cNvSpPr>
            <a:spLocks noGrp="1" noChangeArrowheads="1"/>
          </p:cNvSpPr>
          <p:nvPr>
            <p:ph type="title"/>
          </p:nvPr>
        </p:nvSpPr>
        <p:spPr/>
        <p:txBody>
          <a:bodyPr/>
          <a:lstStyle/>
          <a:p>
            <a:r>
              <a:rPr lang="en-US" altLang="pl-PL" sz="3200" dirty="0">
                <a:solidFill>
                  <a:srgbClr val="F26211"/>
                </a:solidFill>
                <a:latin typeface="Montserrat"/>
              </a:rPr>
              <a:t>Marshall Mix Design</a:t>
            </a:r>
          </a:p>
        </p:txBody>
      </p:sp>
      <p:sp>
        <p:nvSpPr>
          <p:cNvPr id="5123" name="Rectangle 3">
            <a:extLst>
              <a:ext uri="{FF2B5EF4-FFF2-40B4-BE49-F238E27FC236}">
                <a16:creationId xmlns:a16="http://schemas.microsoft.com/office/drawing/2014/main" id="{6D7623D1-6308-0543-6BDE-F11184FB7539}"/>
              </a:ext>
            </a:extLst>
          </p:cNvPr>
          <p:cNvSpPr>
            <a:spLocks noGrp="1" noChangeArrowheads="1"/>
          </p:cNvSpPr>
          <p:nvPr>
            <p:ph type="body" idx="11"/>
          </p:nvPr>
        </p:nvSpPr>
        <p:spPr/>
        <p:txBody>
          <a:bodyPr>
            <a:normAutofit fontScale="85000" lnSpcReduction="20000"/>
          </a:bodyPr>
          <a:lstStyle/>
          <a:p>
            <a:r>
              <a:rPr lang="en-US" altLang="pl-PL" sz="2400">
                <a:latin typeface="Montserrat"/>
              </a:rPr>
              <a:t>Developed by Bruce Marshall for the Mississippi Highway Department in the late 30’s</a:t>
            </a:r>
          </a:p>
          <a:p>
            <a:r>
              <a:rPr lang="en-US" altLang="pl-PL" sz="2400">
                <a:latin typeface="Montserrat"/>
              </a:rPr>
              <a:t>WES began to study it in 1943 for WWII</a:t>
            </a:r>
          </a:p>
          <a:p>
            <a:pPr lvl="1"/>
            <a:r>
              <a:rPr lang="en-US" altLang="pl-PL" sz="2400">
                <a:latin typeface="Montserrat"/>
              </a:rPr>
              <a:t>Evaluated compaction effort</a:t>
            </a:r>
          </a:p>
          <a:p>
            <a:pPr lvl="2"/>
            <a:r>
              <a:rPr lang="en-US" altLang="pl-PL" sz="2400">
                <a:latin typeface="Montserrat"/>
              </a:rPr>
              <a:t>No. of blows, foot design, etc.</a:t>
            </a:r>
          </a:p>
          <a:p>
            <a:pPr lvl="2"/>
            <a:r>
              <a:rPr lang="en-US" altLang="pl-PL" sz="2400">
                <a:latin typeface="Montserrat"/>
              </a:rPr>
              <a:t>Decided on 10 lb.. Hammer, 50 blows/side</a:t>
            </a:r>
          </a:p>
          <a:p>
            <a:pPr lvl="2"/>
            <a:r>
              <a:rPr lang="en-US" altLang="pl-PL" sz="2400">
                <a:latin typeface="Montserrat"/>
              </a:rPr>
              <a:t>4% voids after traffic</a:t>
            </a:r>
          </a:p>
          <a:p>
            <a:r>
              <a:rPr lang="en-US" altLang="pl-PL" sz="2400">
                <a:latin typeface="Montserrat"/>
              </a:rPr>
              <a:t>Initial criteria were established and upgraded for increased tire pressures and loads</a:t>
            </a:r>
          </a:p>
          <a:p>
            <a:endParaRPr lang="en-US" altLang="pl-PL" sz="2400">
              <a:latin typeface="Montserrat"/>
            </a:endParaRPr>
          </a:p>
          <a:p>
            <a:endParaRPr lang="en-US" altLang="pl-PL" sz="2400">
              <a:latin typeface="Montserrat"/>
            </a:endParaRPr>
          </a:p>
        </p:txBody>
      </p:sp>
      <p:grpSp>
        <p:nvGrpSpPr>
          <p:cNvPr id="5124" name="Group 4">
            <a:extLst>
              <a:ext uri="{FF2B5EF4-FFF2-40B4-BE49-F238E27FC236}">
                <a16:creationId xmlns:a16="http://schemas.microsoft.com/office/drawing/2014/main" id="{19724B6F-D390-8C49-C931-0BC7621EAC2C}"/>
              </a:ext>
            </a:extLst>
          </p:cNvPr>
          <p:cNvGrpSpPr>
            <a:grpSpLocks/>
          </p:cNvGrpSpPr>
          <p:nvPr/>
        </p:nvGrpSpPr>
        <p:grpSpPr bwMode="auto">
          <a:xfrm>
            <a:off x="7505700" y="927100"/>
            <a:ext cx="1066800" cy="4267200"/>
            <a:chOff x="7505700" y="288"/>
            <a:chExt cx="672" cy="2688"/>
          </a:xfrm>
        </p:grpSpPr>
        <p:sp>
          <p:nvSpPr>
            <p:cNvPr id="5125" name="Rectangle 5">
              <a:extLst>
                <a:ext uri="{FF2B5EF4-FFF2-40B4-BE49-F238E27FC236}">
                  <a16:creationId xmlns:a16="http://schemas.microsoft.com/office/drawing/2014/main" id="{DC2C67B1-5ACF-9FC4-681F-814199CB6964}"/>
                </a:ext>
              </a:extLst>
            </p:cNvPr>
            <p:cNvSpPr>
              <a:spLocks noChangeArrowheads="1"/>
            </p:cNvSpPr>
            <p:nvPr/>
          </p:nvSpPr>
          <p:spPr bwMode="auto">
            <a:xfrm>
              <a:off x="4848" y="432"/>
              <a:ext cx="48" cy="244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5126" name="Rectangle 6">
              <a:extLst>
                <a:ext uri="{FF2B5EF4-FFF2-40B4-BE49-F238E27FC236}">
                  <a16:creationId xmlns:a16="http://schemas.microsoft.com/office/drawing/2014/main" id="{55EFA2E4-2839-EF6C-0CE6-3BFF5AA58561}"/>
                </a:ext>
              </a:extLst>
            </p:cNvPr>
            <p:cNvSpPr>
              <a:spLocks noChangeArrowheads="1"/>
            </p:cNvSpPr>
            <p:nvPr/>
          </p:nvSpPr>
          <p:spPr bwMode="auto">
            <a:xfrm>
              <a:off x="4512" y="2880"/>
              <a:ext cx="672" cy="9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5127" name="Rectangle 7">
              <a:extLst>
                <a:ext uri="{FF2B5EF4-FFF2-40B4-BE49-F238E27FC236}">
                  <a16:creationId xmlns:a16="http://schemas.microsoft.com/office/drawing/2014/main" id="{6C32AA34-63F0-FB86-57FD-689B459D6960}"/>
                </a:ext>
              </a:extLst>
            </p:cNvPr>
            <p:cNvSpPr>
              <a:spLocks noChangeArrowheads="1"/>
            </p:cNvSpPr>
            <p:nvPr/>
          </p:nvSpPr>
          <p:spPr bwMode="auto">
            <a:xfrm>
              <a:off x="4800" y="288"/>
              <a:ext cx="144" cy="6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5128" name="Rectangle 8">
              <a:extLst>
                <a:ext uri="{FF2B5EF4-FFF2-40B4-BE49-F238E27FC236}">
                  <a16:creationId xmlns:a16="http://schemas.microsoft.com/office/drawing/2014/main" id="{92B600A9-838D-71CE-BF3F-2F8BB77580D9}"/>
                </a:ext>
              </a:extLst>
            </p:cNvPr>
            <p:cNvSpPr>
              <a:spLocks noChangeArrowheads="1"/>
            </p:cNvSpPr>
            <p:nvPr/>
          </p:nvSpPr>
          <p:spPr bwMode="auto">
            <a:xfrm>
              <a:off x="4752" y="1152"/>
              <a:ext cx="240" cy="768"/>
            </a:xfrm>
            <a:prstGeom prst="rect">
              <a:avLst/>
            </a:prstGeom>
            <a:blipFill dpi="0" rotWithShape="0">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Tree>
    <p:extLst>
      <p:ext uri="{BB962C8B-B14F-4D97-AF65-F5344CB8AC3E}">
        <p14:creationId xmlns:p14="http://schemas.microsoft.com/office/powerpoint/2010/main" val="2412734487"/>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E7B34678-E4D1-BB3A-B428-10A97C4FC123}"/>
              </a:ext>
            </a:extLst>
          </p:cNvPr>
          <p:cNvSpPr>
            <a:spLocks noGrp="1" noChangeArrowheads="1"/>
          </p:cNvSpPr>
          <p:nvPr>
            <p:ph type="title"/>
          </p:nvPr>
        </p:nvSpPr>
        <p:spPr/>
        <p:txBody>
          <a:bodyPr/>
          <a:lstStyle/>
          <a:p>
            <a:r>
              <a:rPr lang="en-US" altLang="pl-PL" sz="3200" dirty="0">
                <a:solidFill>
                  <a:srgbClr val="F26211"/>
                </a:solidFill>
                <a:latin typeface="Montserrat"/>
              </a:rPr>
              <a:t>Automatic Marshall Hammer</a:t>
            </a:r>
          </a:p>
        </p:txBody>
      </p:sp>
      <p:pic>
        <p:nvPicPr>
          <p:cNvPr id="40963" name="Picture 3">
            <a:extLst>
              <a:ext uri="{FF2B5EF4-FFF2-40B4-BE49-F238E27FC236}">
                <a16:creationId xmlns:a16="http://schemas.microsoft.com/office/drawing/2014/main" id="{6AE16EB1-E616-9945-D2B1-86B34A58B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00" y="1600200"/>
            <a:ext cx="3983038" cy="541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376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F0375A8-CD14-8DD0-EE62-C17559F58033}"/>
              </a:ext>
            </a:extLst>
          </p:cNvPr>
          <p:cNvSpPr>
            <a:spLocks noGrp="1" noChangeArrowheads="1"/>
          </p:cNvSpPr>
          <p:nvPr>
            <p:ph type="title"/>
          </p:nvPr>
        </p:nvSpPr>
        <p:spPr/>
        <p:txBody>
          <a:bodyPr/>
          <a:lstStyle/>
          <a:p>
            <a:r>
              <a:rPr lang="en-US" altLang="pl-PL" sz="3200" dirty="0">
                <a:solidFill>
                  <a:srgbClr val="F26211"/>
                </a:solidFill>
                <a:latin typeface="Montserrat"/>
              </a:rPr>
              <a:t>Marshall Mix Design</a:t>
            </a:r>
          </a:p>
        </p:txBody>
      </p:sp>
      <p:sp>
        <p:nvSpPr>
          <p:cNvPr id="6147" name="Rectangle 3">
            <a:extLst>
              <a:ext uri="{FF2B5EF4-FFF2-40B4-BE49-F238E27FC236}">
                <a16:creationId xmlns:a16="http://schemas.microsoft.com/office/drawing/2014/main" id="{C8A977A2-71D8-4B59-4143-8CAE23DF2CD6}"/>
              </a:ext>
            </a:extLst>
          </p:cNvPr>
          <p:cNvSpPr>
            <a:spLocks noGrp="1" noChangeArrowheads="1"/>
          </p:cNvSpPr>
          <p:nvPr>
            <p:ph type="body" idx="11"/>
          </p:nvPr>
        </p:nvSpPr>
        <p:spPr/>
        <p:txBody>
          <a:bodyPr>
            <a:noAutofit/>
          </a:bodyPr>
          <a:lstStyle/>
          <a:p>
            <a:r>
              <a:rPr lang="en-US" altLang="pl-PL" sz="2400" dirty="0">
                <a:latin typeface="Montserrat"/>
              </a:rPr>
              <a:t>Select and test aggregate</a:t>
            </a:r>
          </a:p>
          <a:p>
            <a:r>
              <a:rPr lang="en-US" altLang="pl-PL" sz="2400" dirty="0">
                <a:latin typeface="Montserrat"/>
              </a:rPr>
              <a:t>Select and test asphalt cement</a:t>
            </a:r>
          </a:p>
          <a:p>
            <a:pPr lvl="1"/>
            <a:r>
              <a:rPr lang="en-US" altLang="pl-PL" sz="2400" dirty="0">
                <a:latin typeface="Montserrat"/>
              </a:rPr>
              <a:t>Establish mixing and compaction temperatures</a:t>
            </a:r>
          </a:p>
          <a:p>
            <a:r>
              <a:rPr lang="en-US" altLang="pl-PL" sz="2400" dirty="0">
                <a:latin typeface="Montserrat"/>
              </a:rPr>
              <a:t>Develop trial blends</a:t>
            </a:r>
          </a:p>
          <a:p>
            <a:pPr lvl="1"/>
            <a:r>
              <a:rPr lang="en-US" altLang="pl-PL" sz="2400" dirty="0">
                <a:latin typeface="Montserrat"/>
              </a:rPr>
              <a:t>Heat and mix asphalt cement and aggregates</a:t>
            </a:r>
          </a:p>
          <a:p>
            <a:pPr lvl="1"/>
            <a:r>
              <a:rPr lang="en-US" altLang="pl-PL" sz="2400" dirty="0">
                <a:latin typeface="Montserrat"/>
              </a:rPr>
              <a:t>Compact specimen (100 mm diameter)</a:t>
            </a:r>
          </a:p>
        </p:txBody>
      </p:sp>
    </p:spTree>
    <p:extLst>
      <p:ext uri="{BB962C8B-B14F-4D97-AF65-F5344CB8AC3E}">
        <p14:creationId xmlns:p14="http://schemas.microsoft.com/office/powerpoint/2010/main" val="1482631802"/>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6770" name="Picture 2">
            <a:extLst>
              <a:ext uri="{FF2B5EF4-FFF2-40B4-BE49-F238E27FC236}">
                <a16:creationId xmlns:a16="http://schemas.microsoft.com/office/drawing/2014/main" id="{372AC11F-EE4D-A896-7958-D6EF4DFED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7029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4" name="Picture 2">
            <a:extLst>
              <a:ext uri="{FF2B5EF4-FFF2-40B4-BE49-F238E27FC236}">
                <a16:creationId xmlns:a16="http://schemas.microsoft.com/office/drawing/2014/main" id="{8CEBC8A1-569E-A2C9-426F-B55A57CBEF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898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8818" name="Picture 2">
            <a:extLst>
              <a:ext uri="{FF2B5EF4-FFF2-40B4-BE49-F238E27FC236}">
                <a16:creationId xmlns:a16="http://schemas.microsoft.com/office/drawing/2014/main" id="{E0C67AF8-F493-5F74-2829-060A230B62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7902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42" name="Picture 2">
            <a:extLst>
              <a:ext uri="{FF2B5EF4-FFF2-40B4-BE49-F238E27FC236}">
                <a16:creationId xmlns:a16="http://schemas.microsoft.com/office/drawing/2014/main" id="{F7D02819-6720-B540-6091-E370E452E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205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866" name="Picture 2">
            <a:extLst>
              <a:ext uri="{FF2B5EF4-FFF2-40B4-BE49-F238E27FC236}">
                <a16:creationId xmlns:a16="http://schemas.microsoft.com/office/drawing/2014/main" id="{24C1BC6D-BA4B-F565-1725-01395B5299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3699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1890" name="Picture 2">
            <a:extLst>
              <a:ext uri="{FF2B5EF4-FFF2-40B4-BE49-F238E27FC236}">
                <a16:creationId xmlns:a16="http://schemas.microsoft.com/office/drawing/2014/main" id="{A25FEE32-9B75-38D9-B9ED-864E676CD9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34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5E172D-F11C-94C4-FC87-C28950D56A42}"/>
              </a:ext>
            </a:extLst>
          </p:cNvPr>
          <p:cNvSpPr>
            <a:spLocks noGrp="1"/>
          </p:cNvSpPr>
          <p:nvPr>
            <p:ph type="title"/>
          </p:nvPr>
        </p:nvSpPr>
        <p:spPr/>
        <p:txBody>
          <a:bodyPr/>
          <a:lstStyle/>
          <a:p>
            <a:r>
              <a:rPr lang="en-GB" sz="3200" dirty="0">
                <a:solidFill>
                  <a:srgbClr val="F26211"/>
                </a:solidFill>
                <a:latin typeface="Montserrat"/>
              </a:rPr>
              <a:t>Asphalt mixture</a:t>
            </a:r>
            <a:br>
              <a:rPr lang="en-GB" dirty="0"/>
            </a:br>
            <a:endParaRPr lang="en-GB" sz="3200" dirty="0">
              <a:latin typeface="Montserrat"/>
            </a:endParaRPr>
          </a:p>
        </p:txBody>
      </p:sp>
      <p:sp>
        <p:nvSpPr>
          <p:cNvPr id="5" name="Text Placeholder 4">
            <a:extLst>
              <a:ext uri="{FF2B5EF4-FFF2-40B4-BE49-F238E27FC236}">
                <a16:creationId xmlns:a16="http://schemas.microsoft.com/office/drawing/2014/main" id="{BEB30833-3C47-A219-7FB7-CB6B75A17A21}"/>
              </a:ext>
            </a:extLst>
          </p:cNvPr>
          <p:cNvSpPr>
            <a:spLocks noGrp="1"/>
          </p:cNvSpPr>
          <p:nvPr>
            <p:ph type="body" sz="quarter" idx="11"/>
          </p:nvPr>
        </p:nvSpPr>
        <p:spPr/>
        <p:txBody>
          <a:bodyPr/>
          <a:lstStyle/>
          <a:p>
            <a:endParaRPr lang="en-GB"/>
          </a:p>
        </p:txBody>
      </p:sp>
      <p:sp>
        <p:nvSpPr>
          <p:cNvPr id="2" name="Symbol zastępczy numeru slajdu 2">
            <a:extLst>
              <a:ext uri="{FF2B5EF4-FFF2-40B4-BE49-F238E27FC236}">
                <a16:creationId xmlns:a16="http://schemas.microsoft.com/office/drawing/2014/main" id="{78B17731-A85C-B1EC-884C-C25305C47A60}"/>
              </a:ext>
            </a:extLst>
          </p:cNvPr>
          <p:cNvSpPr>
            <a:spLocks noGrp="1"/>
          </p:cNvSpPr>
          <p:nvPr>
            <p:ph type="sldNum" sz="quarter" idx="4294967295"/>
          </p:nvPr>
        </p:nvSpPr>
        <p:spPr>
          <a:xfrm>
            <a:off x="0" y="0"/>
            <a:ext cx="0" cy="0"/>
          </a:xfrm>
        </p:spPr>
        <p:txBody>
          <a:bodyPr/>
          <a:lstStyle/>
          <a:p>
            <a:fld id="{4EDE4545-0FF2-48F8-8C03-0E08CC5892F8}" type="slidenum">
              <a:rPr lang="en-US" altLang="pl-PL"/>
              <a:pPr/>
              <a:t>4</a:t>
            </a:fld>
            <a:endParaRPr lang="en-US" altLang="pl-PL"/>
          </a:p>
        </p:txBody>
      </p:sp>
      <p:pic>
        <p:nvPicPr>
          <p:cNvPr id="382978" name="Picture 2">
            <a:extLst>
              <a:ext uri="{FF2B5EF4-FFF2-40B4-BE49-F238E27FC236}">
                <a16:creationId xmlns:a16="http://schemas.microsoft.com/office/drawing/2014/main" id="{544F3902-8DBA-D1C0-68BC-980A384277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832" y="1587502"/>
            <a:ext cx="7316787"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7621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2914" name="Picture 2050">
            <a:extLst>
              <a:ext uri="{FF2B5EF4-FFF2-40B4-BE49-F238E27FC236}">
                <a16:creationId xmlns:a16="http://schemas.microsoft.com/office/drawing/2014/main" id="{E5F250FE-7D2C-9CDB-BA8D-235EC1290A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881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3938" name="Picture 1026">
            <a:extLst>
              <a:ext uri="{FF2B5EF4-FFF2-40B4-BE49-F238E27FC236}">
                <a16:creationId xmlns:a16="http://schemas.microsoft.com/office/drawing/2014/main" id="{48E75B45-8C95-9E2F-DF9C-EF365CF232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602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1026">
            <a:extLst>
              <a:ext uri="{FF2B5EF4-FFF2-40B4-BE49-F238E27FC236}">
                <a16:creationId xmlns:a16="http://schemas.microsoft.com/office/drawing/2014/main" id="{6B0B4185-0AA9-AAFB-DC60-2EB5CD1C25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3227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986" name="Picture 2">
            <a:extLst>
              <a:ext uri="{FF2B5EF4-FFF2-40B4-BE49-F238E27FC236}">
                <a16:creationId xmlns:a16="http://schemas.microsoft.com/office/drawing/2014/main" id="{97CE2D98-40C8-66EA-1888-642E73957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0781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E2886E6-D722-2032-2FEB-0CDF1AE9D756}"/>
              </a:ext>
            </a:extLst>
          </p:cNvPr>
          <p:cNvSpPr>
            <a:spLocks noGrp="1" noChangeArrowheads="1"/>
          </p:cNvSpPr>
          <p:nvPr>
            <p:ph type="title"/>
          </p:nvPr>
        </p:nvSpPr>
        <p:spPr/>
        <p:txBody>
          <a:bodyPr/>
          <a:lstStyle/>
          <a:p>
            <a:r>
              <a:rPr lang="en-US" altLang="pl-PL" sz="3200" dirty="0">
                <a:solidFill>
                  <a:srgbClr val="F26211"/>
                </a:solidFill>
                <a:latin typeface="Montserrat"/>
              </a:rPr>
              <a:t>Marshall Stability and Flow</a:t>
            </a:r>
          </a:p>
        </p:txBody>
      </p:sp>
      <p:pic>
        <p:nvPicPr>
          <p:cNvPr id="41987" name="Picture 3">
            <a:extLst>
              <a:ext uri="{FF2B5EF4-FFF2-40B4-BE49-F238E27FC236}">
                <a16:creationId xmlns:a16="http://schemas.microsoft.com/office/drawing/2014/main" id="{374E4646-B28E-C65F-DDBA-62C69C4C6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600200"/>
            <a:ext cx="73152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3856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7010" name="Picture 1026">
            <a:extLst>
              <a:ext uri="{FF2B5EF4-FFF2-40B4-BE49-F238E27FC236}">
                <a16:creationId xmlns:a16="http://schemas.microsoft.com/office/drawing/2014/main" id="{DFA63744-D745-467F-2BBD-F8E63BD3D8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8256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034" name="Picture 1026">
            <a:extLst>
              <a:ext uri="{FF2B5EF4-FFF2-40B4-BE49-F238E27FC236}">
                <a16:creationId xmlns:a16="http://schemas.microsoft.com/office/drawing/2014/main" id="{F3CDBECC-80CA-8A41-FFC4-D3E5B6FB8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943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9058" name="Picture 2">
            <a:extLst>
              <a:ext uri="{FF2B5EF4-FFF2-40B4-BE49-F238E27FC236}">
                <a16:creationId xmlns:a16="http://schemas.microsoft.com/office/drawing/2014/main" id="{DA7B3638-E583-E923-6B45-33DF056B90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96008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Picture 2">
            <a:extLst>
              <a:ext uri="{FF2B5EF4-FFF2-40B4-BE49-F238E27FC236}">
                <a16:creationId xmlns:a16="http://schemas.microsoft.com/office/drawing/2014/main" id="{C0EE5FD8-5B6C-7891-AEFF-5531489BA9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9473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1106" name="Picture 1026">
            <a:extLst>
              <a:ext uri="{FF2B5EF4-FFF2-40B4-BE49-F238E27FC236}">
                <a16:creationId xmlns:a16="http://schemas.microsoft.com/office/drawing/2014/main" id="{3515BD87-A7B7-F6A2-51A9-3C994D191F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364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232C0-35E3-EF44-E06A-191354539F16}"/>
              </a:ext>
            </a:extLst>
          </p:cNvPr>
          <p:cNvSpPr>
            <a:spLocks noGrp="1"/>
          </p:cNvSpPr>
          <p:nvPr>
            <p:ph type="title"/>
          </p:nvPr>
        </p:nvSpPr>
        <p:spPr/>
        <p:txBody>
          <a:bodyPr/>
          <a:lstStyle/>
          <a:p>
            <a:r>
              <a:rPr lang="en-GB" sz="3200" dirty="0">
                <a:solidFill>
                  <a:srgbClr val="F26211"/>
                </a:solidFill>
                <a:latin typeface="Montserrat"/>
              </a:rPr>
              <a:t>The Pat Test</a:t>
            </a:r>
          </a:p>
        </p:txBody>
      </p:sp>
      <p:sp>
        <p:nvSpPr>
          <p:cNvPr id="3" name="Text Placeholder 2">
            <a:extLst>
              <a:ext uri="{FF2B5EF4-FFF2-40B4-BE49-F238E27FC236}">
                <a16:creationId xmlns:a16="http://schemas.microsoft.com/office/drawing/2014/main" id="{4BF259C0-A2E1-CDF3-A38F-4F5F2D9061DD}"/>
              </a:ext>
            </a:extLst>
          </p:cNvPr>
          <p:cNvSpPr>
            <a:spLocks noGrp="1"/>
          </p:cNvSpPr>
          <p:nvPr>
            <p:ph type="body" sz="quarter" idx="11"/>
          </p:nvPr>
        </p:nvSpPr>
        <p:spPr/>
        <p:txBody>
          <a:bodyPr>
            <a:normAutofit fontScale="92500" lnSpcReduction="10000"/>
          </a:bodyPr>
          <a:lstStyle/>
          <a:p>
            <a:r>
              <a:rPr lang="en-GB" sz="2400" dirty="0">
                <a:latin typeface="Montserrat"/>
              </a:rPr>
              <a:t>Used for sheet asphalt from about 1900 to early 1920s</a:t>
            </a:r>
          </a:p>
          <a:p>
            <a:r>
              <a:rPr lang="en-GB" sz="2400" dirty="0">
                <a:latin typeface="Montserrat"/>
              </a:rPr>
              <a:t>Pat samples of sheet asphalt made with different binder contents</a:t>
            </a:r>
          </a:p>
          <a:p>
            <a:r>
              <a:rPr lang="en-GB" sz="2400" dirty="0">
                <a:latin typeface="Montserrat"/>
              </a:rPr>
              <a:t>Pressed against a brown manila paper</a:t>
            </a:r>
            <a:r>
              <a:rPr lang="pl-PL" sz="2400" dirty="0">
                <a:latin typeface="Montserrat"/>
              </a:rPr>
              <a:t>:</a:t>
            </a:r>
          </a:p>
          <a:p>
            <a:pPr>
              <a:buClr>
                <a:schemeClr val="tx1"/>
              </a:buClr>
              <a:buNone/>
            </a:pPr>
            <a:r>
              <a:rPr lang="en-US" altLang="pl-PL" sz="2400" dirty="0">
                <a:latin typeface="Montserrat"/>
              </a:rPr>
              <a:t>	-	Heavy stain - too much binder</a:t>
            </a:r>
          </a:p>
          <a:p>
            <a:pPr>
              <a:buClr>
                <a:schemeClr val="tx1"/>
              </a:buClr>
              <a:buNone/>
            </a:pPr>
            <a:r>
              <a:rPr lang="en-US" altLang="pl-PL" sz="2400" dirty="0">
                <a:latin typeface="Montserrat"/>
              </a:rPr>
              <a:t>	-	Light stain - too little binder</a:t>
            </a:r>
          </a:p>
          <a:p>
            <a:pPr>
              <a:buClr>
                <a:schemeClr val="tx1"/>
              </a:buClr>
              <a:buNone/>
            </a:pPr>
            <a:r>
              <a:rPr lang="en-US" altLang="pl-PL" sz="2400" dirty="0">
                <a:latin typeface="Montserrat"/>
              </a:rPr>
              <a:t>	-	Medium stain - optimum binder</a:t>
            </a:r>
            <a:endParaRPr lang="en-GB" sz="2400" dirty="0">
              <a:latin typeface="Montserrat"/>
            </a:endParaRPr>
          </a:p>
          <a:p>
            <a:endParaRPr lang="en-GB" sz="2400" dirty="0">
              <a:latin typeface="Montserrat"/>
            </a:endParaRPr>
          </a:p>
        </p:txBody>
      </p:sp>
    </p:spTree>
    <p:extLst>
      <p:ext uri="{BB962C8B-B14F-4D97-AF65-F5344CB8AC3E}">
        <p14:creationId xmlns:p14="http://schemas.microsoft.com/office/powerpoint/2010/main" val="312707254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a:extLst>
              <a:ext uri="{FF2B5EF4-FFF2-40B4-BE49-F238E27FC236}">
                <a16:creationId xmlns:a16="http://schemas.microsoft.com/office/drawing/2014/main" id="{2DB1A06D-DED9-98D8-54DB-D949244998FA}"/>
              </a:ext>
            </a:extLst>
          </p:cNvPr>
          <p:cNvSpPr>
            <a:spLocks noChangeArrowheads="1"/>
          </p:cNvSpPr>
          <p:nvPr/>
        </p:nvSpPr>
        <p:spPr bwMode="auto">
          <a:xfrm>
            <a:off x="2141539" y="1312864"/>
            <a:ext cx="7883525" cy="4694237"/>
          </a:xfrm>
          <a:prstGeom prst="rect">
            <a:avLst/>
          </a:prstGeom>
          <a:solidFill>
            <a:srgbClr val="DADADA"/>
          </a:solidFill>
          <a:ln w="12700">
            <a:solidFill>
              <a:schemeClr val="tx1"/>
            </a:solidFill>
            <a:miter lim="800000"/>
            <a:headEnd/>
            <a:tailEnd/>
          </a:ln>
          <a:effectLst>
            <a:outerShdw dist="107763" dir="2700000" algn="ctr" rotWithShape="0">
              <a:schemeClr val="bg2"/>
            </a:outerShdw>
          </a:effectLst>
        </p:spPr>
        <p:txBody>
          <a:bodyPr wrap="none" anchor="ctr"/>
          <a:lstStyle/>
          <a:p>
            <a:endParaRPr lang="pl-PL" sz="3200"/>
          </a:p>
        </p:txBody>
      </p:sp>
      <p:sp>
        <p:nvSpPr>
          <p:cNvPr id="361475" name="Line 3">
            <a:extLst>
              <a:ext uri="{FF2B5EF4-FFF2-40B4-BE49-F238E27FC236}">
                <a16:creationId xmlns:a16="http://schemas.microsoft.com/office/drawing/2014/main" id="{F3E60208-8C42-9E4F-92AE-CDB264133C9B}"/>
              </a:ext>
            </a:extLst>
          </p:cNvPr>
          <p:cNvSpPr>
            <a:spLocks noChangeShapeType="1"/>
          </p:cNvSpPr>
          <p:nvPr/>
        </p:nvSpPr>
        <p:spPr bwMode="auto">
          <a:xfrm flipV="1">
            <a:off x="2771775" y="1711326"/>
            <a:ext cx="0" cy="34083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76" name="Line 4">
            <a:extLst>
              <a:ext uri="{FF2B5EF4-FFF2-40B4-BE49-F238E27FC236}">
                <a16:creationId xmlns:a16="http://schemas.microsoft.com/office/drawing/2014/main" id="{03A748F8-D9E9-9331-FAD9-ABEAAC1AA85E}"/>
              </a:ext>
            </a:extLst>
          </p:cNvPr>
          <p:cNvSpPr>
            <a:spLocks noChangeShapeType="1"/>
          </p:cNvSpPr>
          <p:nvPr/>
        </p:nvSpPr>
        <p:spPr bwMode="auto">
          <a:xfrm>
            <a:off x="2787651" y="5105400"/>
            <a:ext cx="681037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77" name="Line 5">
            <a:extLst>
              <a:ext uri="{FF2B5EF4-FFF2-40B4-BE49-F238E27FC236}">
                <a16:creationId xmlns:a16="http://schemas.microsoft.com/office/drawing/2014/main" id="{CF8A2149-6E91-81F4-B804-DC48CEC1D9D3}"/>
              </a:ext>
            </a:extLst>
          </p:cNvPr>
          <p:cNvSpPr>
            <a:spLocks noChangeShapeType="1"/>
          </p:cNvSpPr>
          <p:nvPr/>
        </p:nvSpPr>
        <p:spPr bwMode="auto">
          <a:xfrm>
            <a:off x="2797176" y="1728788"/>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78" name="Line 6">
            <a:extLst>
              <a:ext uri="{FF2B5EF4-FFF2-40B4-BE49-F238E27FC236}">
                <a16:creationId xmlns:a16="http://schemas.microsoft.com/office/drawing/2014/main" id="{8FFC7F7A-08B7-F508-B1AF-80042DFC6B3D}"/>
              </a:ext>
            </a:extLst>
          </p:cNvPr>
          <p:cNvSpPr>
            <a:spLocks noChangeShapeType="1"/>
          </p:cNvSpPr>
          <p:nvPr/>
        </p:nvSpPr>
        <p:spPr bwMode="auto">
          <a:xfrm>
            <a:off x="2797176" y="178435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79" name="Line 7">
            <a:extLst>
              <a:ext uri="{FF2B5EF4-FFF2-40B4-BE49-F238E27FC236}">
                <a16:creationId xmlns:a16="http://schemas.microsoft.com/office/drawing/2014/main" id="{95681235-805D-4C54-0F3D-FBA5F092C367}"/>
              </a:ext>
            </a:extLst>
          </p:cNvPr>
          <p:cNvSpPr>
            <a:spLocks noChangeShapeType="1"/>
          </p:cNvSpPr>
          <p:nvPr/>
        </p:nvSpPr>
        <p:spPr bwMode="auto">
          <a:xfrm>
            <a:off x="2797176" y="184785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0" name="Line 8">
            <a:extLst>
              <a:ext uri="{FF2B5EF4-FFF2-40B4-BE49-F238E27FC236}">
                <a16:creationId xmlns:a16="http://schemas.microsoft.com/office/drawing/2014/main" id="{FEA9E59C-DFEC-EB8D-590B-1FEC8260C55D}"/>
              </a:ext>
            </a:extLst>
          </p:cNvPr>
          <p:cNvSpPr>
            <a:spLocks noChangeShapeType="1"/>
          </p:cNvSpPr>
          <p:nvPr/>
        </p:nvSpPr>
        <p:spPr bwMode="auto">
          <a:xfrm>
            <a:off x="2797176" y="1919288"/>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1" name="Line 9">
            <a:extLst>
              <a:ext uri="{FF2B5EF4-FFF2-40B4-BE49-F238E27FC236}">
                <a16:creationId xmlns:a16="http://schemas.microsoft.com/office/drawing/2014/main" id="{76246FEE-AEBA-36DE-1A32-9CCFD2EF8820}"/>
              </a:ext>
            </a:extLst>
          </p:cNvPr>
          <p:cNvSpPr>
            <a:spLocks noChangeShapeType="1"/>
          </p:cNvSpPr>
          <p:nvPr/>
        </p:nvSpPr>
        <p:spPr bwMode="auto">
          <a:xfrm>
            <a:off x="2797176" y="200660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2" name="Line 10">
            <a:extLst>
              <a:ext uri="{FF2B5EF4-FFF2-40B4-BE49-F238E27FC236}">
                <a16:creationId xmlns:a16="http://schemas.microsoft.com/office/drawing/2014/main" id="{D5EBE14A-CDE5-66AB-E66D-F98C747048B2}"/>
              </a:ext>
            </a:extLst>
          </p:cNvPr>
          <p:cNvSpPr>
            <a:spLocks noChangeShapeType="1"/>
          </p:cNvSpPr>
          <p:nvPr/>
        </p:nvSpPr>
        <p:spPr bwMode="auto">
          <a:xfrm>
            <a:off x="2797176" y="2109788"/>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3" name="Line 11">
            <a:extLst>
              <a:ext uri="{FF2B5EF4-FFF2-40B4-BE49-F238E27FC236}">
                <a16:creationId xmlns:a16="http://schemas.microsoft.com/office/drawing/2014/main" id="{4A44ACDD-4721-A74A-837E-73C08FBDDA15}"/>
              </a:ext>
            </a:extLst>
          </p:cNvPr>
          <p:cNvSpPr>
            <a:spLocks noChangeShapeType="1"/>
          </p:cNvSpPr>
          <p:nvPr/>
        </p:nvSpPr>
        <p:spPr bwMode="auto">
          <a:xfrm>
            <a:off x="2797176" y="223837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4" name="Line 12">
            <a:extLst>
              <a:ext uri="{FF2B5EF4-FFF2-40B4-BE49-F238E27FC236}">
                <a16:creationId xmlns:a16="http://schemas.microsoft.com/office/drawing/2014/main" id="{6504BF1C-8167-596C-E6AE-D6167727BD5F}"/>
              </a:ext>
            </a:extLst>
          </p:cNvPr>
          <p:cNvSpPr>
            <a:spLocks noChangeShapeType="1"/>
          </p:cNvSpPr>
          <p:nvPr/>
        </p:nvSpPr>
        <p:spPr bwMode="auto">
          <a:xfrm>
            <a:off x="2797176" y="240982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5" name="Line 13">
            <a:extLst>
              <a:ext uri="{FF2B5EF4-FFF2-40B4-BE49-F238E27FC236}">
                <a16:creationId xmlns:a16="http://schemas.microsoft.com/office/drawing/2014/main" id="{8502E256-2CC9-4ED2-EE63-69006BFD4A4D}"/>
              </a:ext>
            </a:extLst>
          </p:cNvPr>
          <p:cNvSpPr>
            <a:spLocks noChangeShapeType="1"/>
          </p:cNvSpPr>
          <p:nvPr/>
        </p:nvSpPr>
        <p:spPr bwMode="auto">
          <a:xfrm>
            <a:off x="2797176" y="266382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6" name="Line 14">
            <a:extLst>
              <a:ext uri="{FF2B5EF4-FFF2-40B4-BE49-F238E27FC236}">
                <a16:creationId xmlns:a16="http://schemas.microsoft.com/office/drawing/2014/main" id="{ED2437FA-B8F8-E3F7-AB9A-AAE1C698AEFB}"/>
              </a:ext>
            </a:extLst>
          </p:cNvPr>
          <p:cNvSpPr>
            <a:spLocks noChangeShapeType="1"/>
          </p:cNvSpPr>
          <p:nvPr/>
        </p:nvSpPr>
        <p:spPr bwMode="auto">
          <a:xfrm>
            <a:off x="2797176" y="3128963"/>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7" name="Line 15">
            <a:extLst>
              <a:ext uri="{FF2B5EF4-FFF2-40B4-BE49-F238E27FC236}">
                <a16:creationId xmlns:a16="http://schemas.microsoft.com/office/drawing/2014/main" id="{0C2414B0-CEDA-F7C9-9E2F-DE556AF03EC7}"/>
              </a:ext>
            </a:extLst>
          </p:cNvPr>
          <p:cNvSpPr>
            <a:spLocks noChangeShapeType="1"/>
          </p:cNvSpPr>
          <p:nvPr/>
        </p:nvSpPr>
        <p:spPr bwMode="auto">
          <a:xfrm>
            <a:off x="2797176" y="3205163"/>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8" name="Line 16">
            <a:extLst>
              <a:ext uri="{FF2B5EF4-FFF2-40B4-BE49-F238E27FC236}">
                <a16:creationId xmlns:a16="http://schemas.microsoft.com/office/drawing/2014/main" id="{9371E356-5F40-5E07-5909-997FAE8530FC}"/>
              </a:ext>
            </a:extLst>
          </p:cNvPr>
          <p:cNvSpPr>
            <a:spLocks noChangeShapeType="1"/>
          </p:cNvSpPr>
          <p:nvPr/>
        </p:nvSpPr>
        <p:spPr bwMode="auto">
          <a:xfrm>
            <a:off x="2797176" y="3287713"/>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89" name="Line 17">
            <a:extLst>
              <a:ext uri="{FF2B5EF4-FFF2-40B4-BE49-F238E27FC236}">
                <a16:creationId xmlns:a16="http://schemas.microsoft.com/office/drawing/2014/main" id="{67C623E3-0357-F720-2D96-32ACD64B3748}"/>
              </a:ext>
            </a:extLst>
          </p:cNvPr>
          <p:cNvSpPr>
            <a:spLocks noChangeShapeType="1"/>
          </p:cNvSpPr>
          <p:nvPr/>
        </p:nvSpPr>
        <p:spPr bwMode="auto">
          <a:xfrm>
            <a:off x="2797176" y="338772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0" name="Line 18">
            <a:extLst>
              <a:ext uri="{FF2B5EF4-FFF2-40B4-BE49-F238E27FC236}">
                <a16:creationId xmlns:a16="http://schemas.microsoft.com/office/drawing/2014/main" id="{56E0BB5B-BC7E-FEAA-80BF-3161F9460357}"/>
              </a:ext>
            </a:extLst>
          </p:cNvPr>
          <p:cNvSpPr>
            <a:spLocks noChangeShapeType="1"/>
          </p:cNvSpPr>
          <p:nvPr/>
        </p:nvSpPr>
        <p:spPr bwMode="auto">
          <a:xfrm>
            <a:off x="2797176" y="350202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1" name="Line 19">
            <a:extLst>
              <a:ext uri="{FF2B5EF4-FFF2-40B4-BE49-F238E27FC236}">
                <a16:creationId xmlns:a16="http://schemas.microsoft.com/office/drawing/2014/main" id="{F5871BC4-9108-5DFA-FE5F-0A770FF0A281}"/>
              </a:ext>
            </a:extLst>
          </p:cNvPr>
          <p:cNvSpPr>
            <a:spLocks noChangeShapeType="1"/>
          </p:cNvSpPr>
          <p:nvPr/>
        </p:nvSpPr>
        <p:spPr bwMode="auto">
          <a:xfrm>
            <a:off x="2797176" y="364490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2" name="Line 20">
            <a:extLst>
              <a:ext uri="{FF2B5EF4-FFF2-40B4-BE49-F238E27FC236}">
                <a16:creationId xmlns:a16="http://schemas.microsoft.com/office/drawing/2014/main" id="{2F481296-D085-7B8C-3B01-F2C681AE97AF}"/>
              </a:ext>
            </a:extLst>
          </p:cNvPr>
          <p:cNvSpPr>
            <a:spLocks noChangeShapeType="1"/>
          </p:cNvSpPr>
          <p:nvPr/>
        </p:nvSpPr>
        <p:spPr bwMode="auto">
          <a:xfrm>
            <a:off x="2797176" y="382270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3" name="Line 21">
            <a:extLst>
              <a:ext uri="{FF2B5EF4-FFF2-40B4-BE49-F238E27FC236}">
                <a16:creationId xmlns:a16="http://schemas.microsoft.com/office/drawing/2014/main" id="{2DCDB5E4-B83D-BDC9-1462-70B05B182661}"/>
              </a:ext>
            </a:extLst>
          </p:cNvPr>
          <p:cNvSpPr>
            <a:spLocks noChangeShapeType="1"/>
          </p:cNvSpPr>
          <p:nvPr/>
        </p:nvSpPr>
        <p:spPr bwMode="auto">
          <a:xfrm>
            <a:off x="2797176" y="4062413"/>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4" name="Line 22">
            <a:extLst>
              <a:ext uri="{FF2B5EF4-FFF2-40B4-BE49-F238E27FC236}">
                <a16:creationId xmlns:a16="http://schemas.microsoft.com/office/drawing/2014/main" id="{FCAB9580-D59C-C204-EB61-3DB5C001D4CE}"/>
              </a:ext>
            </a:extLst>
          </p:cNvPr>
          <p:cNvSpPr>
            <a:spLocks noChangeShapeType="1"/>
          </p:cNvSpPr>
          <p:nvPr/>
        </p:nvSpPr>
        <p:spPr bwMode="auto">
          <a:xfrm>
            <a:off x="2797176" y="4422775"/>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5" name="Line 23">
            <a:extLst>
              <a:ext uri="{FF2B5EF4-FFF2-40B4-BE49-F238E27FC236}">
                <a16:creationId xmlns:a16="http://schemas.microsoft.com/office/drawing/2014/main" id="{4DF87B8B-7E85-DD14-0040-466A48729272}"/>
              </a:ext>
            </a:extLst>
          </p:cNvPr>
          <p:cNvSpPr>
            <a:spLocks noChangeShapeType="1"/>
          </p:cNvSpPr>
          <p:nvPr/>
        </p:nvSpPr>
        <p:spPr bwMode="auto">
          <a:xfrm>
            <a:off x="2797176" y="5105400"/>
            <a:ext cx="6818313"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6" name="Line 24">
            <a:extLst>
              <a:ext uri="{FF2B5EF4-FFF2-40B4-BE49-F238E27FC236}">
                <a16:creationId xmlns:a16="http://schemas.microsoft.com/office/drawing/2014/main" id="{79A1BA0D-16E7-31E7-4E97-ED2D7DB5999E}"/>
              </a:ext>
            </a:extLst>
          </p:cNvPr>
          <p:cNvSpPr>
            <a:spLocks noChangeShapeType="1"/>
          </p:cNvSpPr>
          <p:nvPr/>
        </p:nvSpPr>
        <p:spPr bwMode="auto">
          <a:xfrm>
            <a:off x="354488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7" name="Line 25">
            <a:extLst>
              <a:ext uri="{FF2B5EF4-FFF2-40B4-BE49-F238E27FC236}">
                <a16:creationId xmlns:a16="http://schemas.microsoft.com/office/drawing/2014/main" id="{0B33981D-753C-E737-964E-5317DB3ABF5F}"/>
              </a:ext>
            </a:extLst>
          </p:cNvPr>
          <p:cNvSpPr>
            <a:spLocks noChangeShapeType="1"/>
          </p:cNvSpPr>
          <p:nvPr/>
        </p:nvSpPr>
        <p:spPr bwMode="auto">
          <a:xfrm>
            <a:off x="428783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8" name="Line 26">
            <a:extLst>
              <a:ext uri="{FF2B5EF4-FFF2-40B4-BE49-F238E27FC236}">
                <a16:creationId xmlns:a16="http://schemas.microsoft.com/office/drawing/2014/main" id="{77551093-31D3-B829-7645-AFB1F57880E6}"/>
              </a:ext>
            </a:extLst>
          </p:cNvPr>
          <p:cNvSpPr>
            <a:spLocks noChangeShapeType="1"/>
          </p:cNvSpPr>
          <p:nvPr/>
        </p:nvSpPr>
        <p:spPr bwMode="auto">
          <a:xfrm>
            <a:off x="501173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499" name="Line 27">
            <a:extLst>
              <a:ext uri="{FF2B5EF4-FFF2-40B4-BE49-F238E27FC236}">
                <a16:creationId xmlns:a16="http://schemas.microsoft.com/office/drawing/2014/main" id="{128927C3-7AE1-E431-287B-99D362026E7D}"/>
              </a:ext>
            </a:extLst>
          </p:cNvPr>
          <p:cNvSpPr>
            <a:spLocks noChangeShapeType="1"/>
          </p:cNvSpPr>
          <p:nvPr/>
        </p:nvSpPr>
        <p:spPr bwMode="auto">
          <a:xfrm>
            <a:off x="5718175"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0" name="Line 28">
            <a:extLst>
              <a:ext uri="{FF2B5EF4-FFF2-40B4-BE49-F238E27FC236}">
                <a16:creationId xmlns:a16="http://schemas.microsoft.com/office/drawing/2014/main" id="{45BD6F3D-9965-CFE5-54CD-284362C519C7}"/>
              </a:ext>
            </a:extLst>
          </p:cNvPr>
          <p:cNvSpPr>
            <a:spLocks noChangeShapeType="1"/>
          </p:cNvSpPr>
          <p:nvPr/>
        </p:nvSpPr>
        <p:spPr bwMode="auto">
          <a:xfrm>
            <a:off x="640873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1" name="Line 29">
            <a:extLst>
              <a:ext uri="{FF2B5EF4-FFF2-40B4-BE49-F238E27FC236}">
                <a16:creationId xmlns:a16="http://schemas.microsoft.com/office/drawing/2014/main" id="{34F5FA50-3752-FD69-8921-4171349D9F73}"/>
              </a:ext>
            </a:extLst>
          </p:cNvPr>
          <p:cNvSpPr>
            <a:spLocks noChangeShapeType="1"/>
          </p:cNvSpPr>
          <p:nvPr/>
        </p:nvSpPr>
        <p:spPr bwMode="auto">
          <a:xfrm>
            <a:off x="7081838"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2" name="Line 30">
            <a:extLst>
              <a:ext uri="{FF2B5EF4-FFF2-40B4-BE49-F238E27FC236}">
                <a16:creationId xmlns:a16="http://schemas.microsoft.com/office/drawing/2014/main" id="{D811F2DA-D48E-59A9-C406-B2F7741CDD15}"/>
              </a:ext>
            </a:extLst>
          </p:cNvPr>
          <p:cNvSpPr>
            <a:spLocks noChangeShapeType="1"/>
          </p:cNvSpPr>
          <p:nvPr/>
        </p:nvSpPr>
        <p:spPr bwMode="auto">
          <a:xfrm>
            <a:off x="7740650"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3" name="Line 31">
            <a:extLst>
              <a:ext uri="{FF2B5EF4-FFF2-40B4-BE49-F238E27FC236}">
                <a16:creationId xmlns:a16="http://schemas.microsoft.com/office/drawing/2014/main" id="{21CCED1B-42C6-2620-2D8A-20C8C053E113}"/>
              </a:ext>
            </a:extLst>
          </p:cNvPr>
          <p:cNvSpPr>
            <a:spLocks noChangeShapeType="1"/>
          </p:cNvSpPr>
          <p:nvPr/>
        </p:nvSpPr>
        <p:spPr bwMode="auto">
          <a:xfrm>
            <a:off x="8385175"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4" name="Line 32">
            <a:extLst>
              <a:ext uri="{FF2B5EF4-FFF2-40B4-BE49-F238E27FC236}">
                <a16:creationId xmlns:a16="http://schemas.microsoft.com/office/drawing/2014/main" id="{575B3A92-C602-AFBA-BF0D-481073FC8392}"/>
              </a:ext>
            </a:extLst>
          </p:cNvPr>
          <p:cNvSpPr>
            <a:spLocks noChangeShapeType="1"/>
          </p:cNvSpPr>
          <p:nvPr/>
        </p:nvSpPr>
        <p:spPr bwMode="auto">
          <a:xfrm>
            <a:off x="9013825"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5" name="Line 33">
            <a:extLst>
              <a:ext uri="{FF2B5EF4-FFF2-40B4-BE49-F238E27FC236}">
                <a16:creationId xmlns:a16="http://schemas.microsoft.com/office/drawing/2014/main" id="{66DCD830-013D-2580-3470-243D93010D3E}"/>
              </a:ext>
            </a:extLst>
          </p:cNvPr>
          <p:cNvSpPr>
            <a:spLocks noChangeShapeType="1"/>
          </p:cNvSpPr>
          <p:nvPr/>
        </p:nvSpPr>
        <p:spPr bwMode="auto">
          <a:xfrm>
            <a:off x="9629775" y="1746251"/>
            <a:ext cx="0" cy="3343275"/>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07" name="Rectangle 35">
            <a:extLst>
              <a:ext uri="{FF2B5EF4-FFF2-40B4-BE49-F238E27FC236}">
                <a16:creationId xmlns:a16="http://schemas.microsoft.com/office/drawing/2014/main" id="{E505373C-ED34-CF4D-0D8B-4553555F122F}"/>
              </a:ext>
            </a:extLst>
          </p:cNvPr>
          <p:cNvSpPr>
            <a:spLocks noChangeArrowheads="1"/>
          </p:cNvSpPr>
          <p:nvPr/>
        </p:nvSpPr>
        <p:spPr bwMode="auto">
          <a:xfrm>
            <a:off x="2339975" y="4889501"/>
            <a:ext cx="374024"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a:t>
            </a:r>
          </a:p>
        </p:txBody>
      </p:sp>
      <p:sp>
        <p:nvSpPr>
          <p:cNvPr id="361508" name="Rectangle 36">
            <a:extLst>
              <a:ext uri="{FF2B5EF4-FFF2-40B4-BE49-F238E27FC236}">
                <a16:creationId xmlns:a16="http://schemas.microsoft.com/office/drawing/2014/main" id="{DE6F9329-6FD3-98DE-E0EA-2F057D14886E}"/>
              </a:ext>
            </a:extLst>
          </p:cNvPr>
          <p:cNvSpPr>
            <a:spLocks noChangeArrowheads="1"/>
          </p:cNvSpPr>
          <p:nvPr/>
        </p:nvSpPr>
        <p:spPr bwMode="auto">
          <a:xfrm>
            <a:off x="2339975" y="4238626"/>
            <a:ext cx="374024"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.2</a:t>
            </a:r>
          </a:p>
        </p:txBody>
      </p:sp>
      <p:sp>
        <p:nvSpPr>
          <p:cNvPr id="361509" name="Rectangle 37">
            <a:extLst>
              <a:ext uri="{FF2B5EF4-FFF2-40B4-BE49-F238E27FC236}">
                <a16:creationId xmlns:a16="http://schemas.microsoft.com/office/drawing/2014/main" id="{ACFBE915-3CBA-5B24-1FE5-C3A4DD64E8F0}"/>
              </a:ext>
            </a:extLst>
          </p:cNvPr>
          <p:cNvSpPr>
            <a:spLocks noChangeArrowheads="1"/>
          </p:cNvSpPr>
          <p:nvPr/>
        </p:nvSpPr>
        <p:spPr bwMode="auto">
          <a:xfrm>
            <a:off x="2339975" y="3887789"/>
            <a:ext cx="374024"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.3</a:t>
            </a:r>
          </a:p>
        </p:txBody>
      </p:sp>
      <p:sp>
        <p:nvSpPr>
          <p:cNvPr id="361510" name="Rectangle 38">
            <a:extLst>
              <a:ext uri="{FF2B5EF4-FFF2-40B4-BE49-F238E27FC236}">
                <a16:creationId xmlns:a16="http://schemas.microsoft.com/office/drawing/2014/main" id="{2FA89244-0EF9-5E8B-4EDA-71FC691BCF7C}"/>
              </a:ext>
            </a:extLst>
          </p:cNvPr>
          <p:cNvSpPr>
            <a:spLocks noChangeArrowheads="1"/>
          </p:cNvSpPr>
          <p:nvPr/>
        </p:nvSpPr>
        <p:spPr bwMode="auto">
          <a:xfrm>
            <a:off x="2339975" y="3465514"/>
            <a:ext cx="374024"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.5</a:t>
            </a:r>
          </a:p>
        </p:txBody>
      </p:sp>
      <p:sp>
        <p:nvSpPr>
          <p:cNvPr id="361511" name="Rectangle 39">
            <a:extLst>
              <a:ext uri="{FF2B5EF4-FFF2-40B4-BE49-F238E27FC236}">
                <a16:creationId xmlns:a16="http://schemas.microsoft.com/office/drawing/2014/main" id="{5AC88CD5-6061-1AB5-64C0-EE6BF2A49C2E}"/>
              </a:ext>
            </a:extLst>
          </p:cNvPr>
          <p:cNvSpPr>
            <a:spLocks noChangeArrowheads="1"/>
          </p:cNvSpPr>
          <p:nvPr/>
        </p:nvSpPr>
        <p:spPr bwMode="auto">
          <a:xfrm>
            <a:off x="2403475" y="2960689"/>
            <a:ext cx="306698"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a:t>
            </a:r>
          </a:p>
        </p:txBody>
      </p:sp>
      <p:sp>
        <p:nvSpPr>
          <p:cNvPr id="361512" name="Rectangle 40">
            <a:extLst>
              <a:ext uri="{FF2B5EF4-FFF2-40B4-BE49-F238E27FC236}">
                <a16:creationId xmlns:a16="http://schemas.microsoft.com/office/drawing/2014/main" id="{882D0E38-1D09-D0D7-7A70-C158DD120CFD}"/>
              </a:ext>
            </a:extLst>
          </p:cNvPr>
          <p:cNvSpPr>
            <a:spLocks noChangeArrowheads="1"/>
          </p:cNvSpPr>
          <p:nvPr/>
        </p:nvSpPr>
        <p:spPr bwMode="auto">
          <a:xfrm>
            <a:off x="2276475" y="1544639"/>
            <a:ext cx="441350"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10</a:t>
            </a:r>
          </a:p>
        </p:txBody>
      </p:sp>
      <p:sp>
        <p:nvSpPr>
          <p:cNvPr id="361513" name="Rectangle 41">
            <a:extLst>
              <a:ext uri="{FF2B5EF4-FFF2-40B4-BE49-F238E27FC236}">
                <a16:creationId xmlns:a16="http://schemas.microsoft.com/office/drawing/2014/main" id="{EC35238C-C080-FA38-37E2-DF9FCAAC37BB}"/>
              </a:ext>
            </a:extLst>
          </p:cNvPr>
          <p:cNvSpPr>
            <a:spLocks noChangeArrowheads="1"/>
          </p:cNvSpPr>
          <p:nvPr/>
        </p:nvSpPr>
        <p:spPr bwMode="auto">
          <a:xfrm>
            <a:off x="2403475" y="1911351"/>
            <a:ext cx="306698"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5</a:t>
            </a:r>
          </a:p>
        </p:txBody>
      </p:sp>
      <p:sp>
        <p:nvSpPr>
          <p:cNvPr id="361514" name="Rectangle 42">
            <a:extLst>
              <a:ext uri="{FF2B5EF4-FFF2-40B4-BE49-F238E27FC236}">
                <a16:creationId xmlns:a16="http://schemas.microsoft.com/office/drawing/2014/main" id="{A5D1CA19-7160-A54C-22AA-58A33D9D1CA6}"/>
              </a:ext>
            </a:extLst>
          </p:cNvPr>
          <p:cNvSpPr>
            <a:spLocks noChangeArrowheads="1"/>
          </p:cNvSpPr>
          <p:nvPr/>
        </p:nvSpPr>
        <p:spPr bwMode="auto">
          <a:xfrm>
            <a:off x="2617789"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100</a:t>
            </a:r>
          </a:p>
        </p:txBody>
      </p:sp>
      <p:sp>
        <p:nvSpPr>
          <p:cNvPr id="361515" name="Rectangle 43">
            <a:extLst>
              <a:ext uri="{FF2B5EF4-FFF2-40B4-BE49-F238E27FC236}">
                <a16:creationId xmlns:a16="http://schemas.microsoft.com/office/drawing/2014/main" id="{C01E80DB-3BA6-1ADE-DEC0-FE04A3200DE0}"/>
              </a:ext>
            </a:extLst>
          </p:cNvPr>
          <p:cNvSpPr>
            <a:spLocks noChangeArrowheads="1"/>
          </p:cNvSpPr>
          <p:nvPr/>
        </p:nvSpPr>
        <p:spPr bwMode="auto">
          <a:xfrm>
            <a:off x="3333751"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110</a:t>
            </a:r>
          </a:p>
        </p:txBody>
      </p:sp>
      <p:sp>
        <p:nvSpPr>
          <p:cNvPr id="361516" name="Rectangle 44">
            <a:extLst>
              <a:ext uri="{FF2B5EF4-FFF2-40B4-BE49-F238E27FC236}">
                <a16:creationId xmlns:a16="http://schemas.microsoft.com/office/drawing/2014/main" id="{E97356BE-B908-39F4-73B5-4B4AD398AB0D}"/>
              </a:ext>
            </a:extLst>
          </p:cNvPr>
          <p:cNvSpPr>
            <a:spLocks noChangeArrowheads="1"/>
          </p:cNvSpPr>
          <p:nvPr/>
        </p:nvSpPr>
        <p:spPr bwMode="auto">
          <a:xfrm>
            <a:off x="4070351"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120</a:t>
            </a:r>
          </a:p>
        </p:txBody>
      </p:sp>
      <p:sp>
        <p:nvSpPr>
          <p:cNvPr id="361517" name="Rectangle 45">
            <a:extLst>
              <a:ext uri="{FF2B5EF4-FFF2-40B4-BE49-F238E27FC236}">
                <a16:creationId xmlns:a16="http://schemas.microsoft.com/office/drawing/2014/main" id="{84906143-5D56-4C8F-75C5-76FABDEDF67A}"/>
              </a:ext>
            </a:extLst>
          </p:cNvPr>
          <p:cNvSpPr>
            <a:spLocks noChangeArrowheads="1"/>
          </p:cNvSpPr>
          <p:nvPr/>
        </p:nvSpPr>
        <p:spPr bwMode="auto">
          <a:xfrm>
            <a:off x="4783139"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130</a:t>
            </a:r>
          </a:p>
        </p:txBody>
      </p:sp>
      <p:sp>
        <p:nvSpPr>
          <p:cNvPr id="361518" name="Rectangle 46">
            <a:extLst>
              <a:ext uri="{FF2B5EF4-FFF2-40B4-BE49-F238E27FC236}">
                <a16:creationId xmlns:a16="http://schemas.microsoft.com/office/drawing/2014/main" id="{FD699228-8311-AB2B-51C7-17FE6C0AC120}"/>
              </a:ext>
            </a:extLst>
          </p:cNvPr>
          <p:cNvSpPr>
            <a:spLocks noChangeArrowheads="1"/>
          </p:cNvSpPr>
          <p:nvPr/>
        </p:nvSpPr>
        <p:spPr bwMode="auto">
          <a:xfrm>
            <a:off x="5522914"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140</a:t>
            </a:r>
          </a:p>
        </p:txBody>
      </p:sp>
      <p:sp>
        <p:nvSpPr>
          <p:cNvPr id="361519" name="Rectangle 47">
            <a:extLst>
              <a:ext uri="{FF2B5EF4-FFF2-40B4-BE49-F238E27FC236}">
                <a16:creationId xmlns:a16="http://schemas.microsoft.com/office/drawing/2014/main" id="{AAC7C0C4-5300-FA7E-4EE7-12F9CA2CB895}"/>
              </a:ext>
            </a:extLst>
          </p:cNvPr>
          <p:cNvSpPr>
            <a:spLocks noChangeArrowheads="1"/>
          </p:cNvSpPr>
          <p:nvPr/>
        </p:nvSpPr>
        <p:spPr bwMode="auto">
          <a:xfrm>
            <a:off x="620077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150</a:t>
            </a:r>
          </a:p>
        </p:txBody>
      </p:sp>
      <p:sp>
        <p:nvSpPr>
          <p:cNvPr id="361520" name="Rectangle 48">
            <a:extLst>
              <a:ext uri="{FF2B5EF4-FFF2-40B4-BE49-F238E27FC236}">
                <a16:creationId xmlns:a16="http://schemas.microsoft.com/office/drawing/2014/main" id="{D8B55CC4-143B-0D1B-B84B-45578F04BBB0}"/>
              </a:ext>
            </a:extLst>
          </p:cNvPr>
          <p:cNvSpPr>
            <a:spLocks noChangeArrowheads="1"/>
          </p:cNvSpPr>
          <p:nvPr/>
        </p:nvSpPr>
        <p:spPr bwMode="auto">
          <a:xfrm>
            <a:off x="686117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160</a:t>
            </a:r>
          </a:p>
        </p:txBody>
      </p:sp>
      <p:sp>
        <p:nvSpPr>
          <p:cNvPr id="361521" name="Rectangle 49">
            <a:extLst>
              <a:ext uri="{FF2B5EF4-FFF2-40B4-BE49-F238E27FC236}">
                <a16:creationId xmlns:a16="http://schemas.microsoft.com/office/drawing/2014/main" id="{80A46EBD-D412-30C2-43AD-6B00623F5036}"/>
              </a:ext>
            </a:extLst>
          </p:cNvPr>
          <p:cNvSpPr>
            <a:spLocks noChangeArrowheads="1"/>
          </p:cNvSpPr>
          <p:nvPr/>
        </p:nvSpPr>
        <p:spPr bwMode="auto">
          <a:xfrm>
            <a:off x="754062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170</a:t>
            </a:r>
          </a:p>
        </p:txBody>
      </p:sp>
      <p:sp>
        <p:nvSpPr>
          <p:cNvPr id="361522" name="Rectangle 50">
            <a:extLst>
              <a:ext uri="{FF2B5EF4-FFF2-40B4-BE49-F238E27FC236}">
                <a16:creationId xmlns:a16="http://schemas.microsoft.com/office/drawing/2014/main" id="{9685AB1D-BD3C-9E6F-EF39-B409866F0C15}"/>
              </a:ext>
            </a:extLst>
          </p:cNvPr>
          <p:cNvSpPr>
            <a:spLocks noChangeArrowheads="1"/>
          </p:cNvSpPr>
          <p:nvPr/>
        </p:nvSpPr>
        <p:spPr bwMode="auto">
          <a:xfrm>
            <a:off x="816927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180</a:t>
            </a:r>
          </a:p>
        </p:txBody>
      </p:sp>
      <p:sp>
        <p:nvSpPr>
          <p:cNvPr id="361523" name="Rectangle 51">
            <a:extLst>
              <a:ext uri="{FF2B5EF4-FFF2-40B4-BE49-F238E27FC236}">
                <a16:creationId xmlns:a16="http://schemas.microsoft.com/office/drawing/2014/main" id="{5CDCBA31-0E63-F187-4F21-1E5D257277A2}"/>
              </a:ext>
            </a:extLst>
          </p:cNvPr>
          <p:cNvSpPr>
            <a:spLocks noChangeArrowheads="1"/>
          </p:cNvSpPr>
          <p:nvPr/>
        </p:nvSpPr>
        <p:spPr bwMode="auto">
          <a:xfrm>
            <a:off x="8805864"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190</a:t>
            </a:r>
          </a:p>
        </p:txBody>
      </p:sp>
      <p:sp>
        <p:nvSpPr>
          <p:cNvPr id="361524" name="Rectangle 52">
            <a:extLst>
              <a:ext uri="{FF2B5EF4-FFF2-40B4-BE49-F238E27FC236}">
                <a16:creationId xmlns:a16="http://schemas.microsoft.com/office/drawing/2014/main" id="{11321BCB-EA91-6831-7CFD-58D685E820C7}"/>
              </a:ext>
            </a:extLst>
          </p:cNvPr>
          <p:cNvSpPr>
            <a:spLocks noChangeArrowheads="1"/>
          </p:cNvSpPr>
          <p:nvPr/>
        </p:nvSpPr>
        <p:spPr bwMode="auto">
          <a:xfrm>
            <a:off x="9394826" y="5076826"/>
            <a:ext cx="57600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a:solidFill>
                  <a:srgbClr val="000000"/>
                </a:solidFill>
                <a:effectLst>
                  <a:outerShdw blurRad="38100" dist="38100" dir="2700000" algn="tl">
                    <a:srgbClr val="FFFFFF"/>
                  </a:outerShdw>
                </a:effectLst>
                <a:latin typeface="Montserrat"/>
              </a:rPr>
              <a:t>200</a:t>
            </a:r>
          </a:p>
        </p:txBody>
      </p:sp>
      <p:sp>
        <p:nvSpPr>
          <p:cNvPr id="361525" name="Rectangle 53">
            <a:extLst>
              <a:ext uri="{FF2B5EF4-FFF2-40B4-BE49-F238E27FC236}">
                <a16:creationId xmlns:a16="http://schemas.microsoft.com/office/drawing/2014/main" id="{0B52BC96-BC18-62F9-AD38-76FD3E850D5E}"/>
              </a:ext>
            </a:extLst>
          </p:cNvPr>
          <p:cNvSpPr>
            <a:spLocks noChangeArrowheads="1"/>
          </p:cNvSpPr>
          <p:nvPr/>
        </p:nvSpPr>
        <p:spPr bwMode="auto">
          <a:xfrm>
            <a:off x="5343526" y="5537201"/>
            <a:ext cx="2028323"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b="1">
                <a:solidFill>
                  <a:srgbClr val="000000"/>
                </a:solidFill>
                <a:effectLst>
                  <a:outerShdw blurRad="38100" dist="38100" dir="2700000" algn="tl">
                    <a:srgbClr val="FFFFFF"/>
                  </a:outerShdw>
                </a:effectLst>
                <a:latin typeface="Montserrat"/>
              </a:rPr>
              <a:t>Temperature, C</a:t>
            </a:r>
          </a:p>
        </p:txBody>
      </p:sp>
      <p:sp>
        <p:nvSpPr>
          <p:cNvPr id="361526" name="Rectangle 54">
            <a:extLst>
              <a:ext uri="{FF2B5EF4-FFF2-40B4-BE49-F238E27FC236}">
                <a16:creationId xmlns:a16="http://schemas.microsoft.com/office/drawing/2014/main" id="{0D53FCC5-3755-F3F0-DC0D-B5CBBA9E538B}"/>
              </a:ext>
            </a:extLst>
          </p:cNvPr>
          <p:cNvSpPr>
            <a:spLocks noChangeArrowheads="1"/>
          </p:cNvSpPr>
          <p:nvPr/>
        </p:nvSpPr>
        <p:spPr bwMode="auto">
          <a:xfrm>
            <a:off x="2776539" y="4025900"/>
            <a:ext cx="6834187" cy="179388"/>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27" name="Rectangle 55">
            <a:extLst>
              <a:ext uri="{FF2B5EF4-FFF2-40B4-BE49-F238E27FC236}">
                <a16:creationId xmlns:a16="http://schemas.microsoft.com/office/drawing/2014/main" id="{E4D98981-A659-7F37-622C-218DBE6E4B1F}"/>
              </a:ext>
            </a:extLst>
          </p:cNvPr>
          <p:cNvSpPr>
            <a:spLocks noChangeArrowheads="1"/>
          </p:cNvSpPr>
          <p:nvPr/>
        </p:nvSpPr>
        <p:spPr bwMode="auto">
          <a:xfrm>
            <a:off x="1987551" y="1230314"/>
            <a:ext cx="1810315" cy="37687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b="1">
                <a:solidFill>
                  <a:srgbClr val="000000"/>
                </a:solidFill>
                <a:effectLst>
                  <a:outerShdw blurRad="38100" dist="38100" dir="2700000" algn="tl">
                    <a:srgbClr val="FFFFFF"/>
                  </a:outerShdw>
                </a:effectLst>
                <a:latin typeface="Montserrat"/>
              </a:rPr>
              <a:t>Viscosity, Pa s</a:t>
            </a:r>
          </a:p>
        </p:txBody>
      </p:sp>
      <p:sp>
        <p:nvSpPr>
          <p:cNvPr id="361528" name="Rectangle 56">
            <a:extLst>
              <a:ext uri="{FF2B5EF4-FFF2-40B4-BE49-F238E27FC236}">
                <a16:creationId xmlns:a16="http://schemas.microsoft.com/office/drawing/2014/main" id="{5BB8F8D4-8A3A-850C-95C0-2CF060A66FE1}"/>
              </a:ext>
            </a:extLst>
          </p:cNvPr>
          <p:cNvSpPr>
            <a:spLocks noChangeArrowheads="1"/>
          </p:cNvSpPr>
          <p:nvPr/>
        </p:nvSpPr>
        <p:spPr bwMode="auto">
          <a:xfrm>
            <a:off x="2959100" y="3841751"/>
            <a:ext cx="2377778" cy="376871"/>
          </a:xfrm>
          <a:prstGeom prst="rect">
            <a:avLst/>
          </a:prstGeom>
          <a:solidFill>
            <a:schemeClr val="bg1"/>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b="1">
                <a:latin typeface="Montserrat"/>
              </a:rPr>
              <a:t>Compaction Range</a:t>
            </a:r>
          </a:p>
        </p:txBody>
      </p:sp>
      <p:sp>
        <p:nvSpPr>
          <p:cNvPr id="361529" name="Rectangle 57">
            <a:extLst>
              <a:ext uri="{FF2B5EF4-FFF2-40B4-BE49-F238E27FC236}">
                <a16:creationId xmlns:a16="http://schemas.microsoft.com/office/drawing/2014/main" id="{C3C60EE6-11CA-6D94-CE0E-704FAAED6D32}"/>
              </a:ext>
            </a:extLst>
          </p:cNvPr>
          <p:cNvSpPr>
            <a:spLocks noChangeArrowheads="1"/>
          </p:cNvSpPr>
          <p:nvPr/>
        </p:nvSpPr>
        <p:spPr bwMode="auto">
          <a:xfrm>
            <a:off x="2776538" y="4470400"/>
            <a:ext cx="6843712" cy="190500"/>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0" name="Rectangle 58">
            <a:extLst>
              <a:ext uri="{FF2B5EF4-FFF2-40B4-BE49-F238E27FC236}">
                <a16:creationId xmlns:a16="http://schemas.microsoft.com/office/drawing/2014/main" id="{394ADDCC-3990-6301-00D0-500AD588FAF5}"/>
              </a:ext>
            </a:extLst>
          </p:cNvPr>
          <p:cNvSpPr>
            <a:spLocks noChangeArrowheads="1"/>
          </p:cNvSpPr>
          <p:nvPr/>
        </p:nvSpPr>
        <p:spPr bwMode="auto">
          <a:xfrm>
            <a:off x="2959100" y="4324351"/>
            <a:ext cx="1795888" cy="376871"/>
          </a:xfrm>
          <a:prstGeom prst="rect">
            <a:avLst/>
          </a:prstGeom>
          <a:solidFill>
            <a:schemeClr val="bg1"/>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solidFill>
                  <a:schemeClr val="tx1"/>
                </a:solidFill>
                <a:latin typeface="Times New Roman" panose="02020603050405020304" pitchFamily="18" charset="0"/>
              </a:defRPr>
            </a:lvl1pPr>
            <a:lvl2pPr marL="425450" defTabSz="854075">
              <a:defRPr sz="2400">
                <a:solidFill>
                  <a:schemeClr val="tx1"/>
                </a:solidFill>
                <a:latin typeface="Times New Roman" panose="02020603050405020304" pitchFamily="18" charset="0"/>
              </a:defRPr>
            </a:lvl2pPr>
            <a:lvl3pPr marL="854075" defTabSz="854075">
              <a:defRPr sz="2400">
                <a:solidFill>
                  <a:schemeClr val="tx1"/>
                </a:solidFill>
                <a:latin typeface="Times New Roman" panose="02020603050405020304" pitchFamily="18" charset="0"/>
              </a:defRPr>
            </a:lvl3pPr>
            <a:lvl4pPr marL="1279525" defTabSz="854075">
              <a:defRPr sz="2400">
                <a:solidFill>
                  <a:schemeClr val="tx1"/>
                </a:solidFill>
                <a:latin typeface="Times New Roman" panose="02020603050405020304" pitchFamily="18" charset="0"/>
              </a:defRPr>
            </a:lvl4pPr>
            <a:lvl5pPr marL="1708150" defTabSz="854075">
              <a:defRPr sz="2400">
                <a:solidFill>
                  <a:schemeClr val="tx1"/>
                </a:solidFill>
                <a:latin typeface="Times New Roman" panose="02020603050405020304" pitchFamily="18" charset="0"/>
              </a:defRPr>
            </a:lvl5pPr>
            <a:lvl6pPr marL="2165350" defTabSz="854075" eaLnBrk="0" fontAlgn="base" hangingPunct="0">
              <a:spcBef>
                <a:spcPct val="0"/>
              </a:spcBef>
              <a:spcAft>
                <a:spcPct val="0"/>
              </a:spcAft>
              <a:defRPr sz="2400">
                <a:solidFill>
                  <a:schemeClr val="tx1"/>
                </a:solidFill>
                <a:latin typeface="Times New Roman" panose="02020603050405020304" pitchFamily="18" charset="0"/>
              </a:defRPr>
            </a:lvl6pPr>
            <a:lvl7pPr marL="2622550" defTabSz="854075" eaLnBrk="0" fontAlgn="base" hangingPunct="0">
              <a:spcBef>
                <a:spcPct val="0"/>
              </a:spcBef>
              <a:spcAft>
                <a:spcPct val="0"/>
              </a:spcAft>
              <a:defRPr sz="2400">
                <a:solidFill>
                  <a:schemeClr val="tx1"/>
                </a:solidFill>
                <a:latin typeface="Times New Roman" panose="02020603050405020304" pitchFamily="18" charset="0"/>
              </a:defRPr>
            </a:lvl7pPr>
            <a:lvl8pPr marL="3079750" defTabSz="854075" eaLnBrk="0" fontAlgn="base" hangingPunct="0">
              <a:spcBef>
                <a:spcPct val="0"/>
              </a:spcBef>
              <a:spcAft>
                <a:spcPct val="0"/>
              </a:spcAft>
              <a:defRPr sz="2400">
                <a:solidFill>
                  <a:schemeClr val="tx1"/>
                </a:solidFill>
                <a:latin typeface="Times New Roman" panose="02020603050405020304" pitchFamily="18" charset="0"/>
              </a:defRPr>
            </a:lvl8pPr>
            <a:lvl9pPr marL="3536950" defTabSz="854075"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pl-PL" sz="1800" b="1">
                <a:latin typeface="Montserrat"/>
              </a:rPr>
              <a:t>Mixing Range</a:t>
            </a:r>
          </a:p>
        </p:txBody>
      </p:sp>
      <p:sp>
        <p:nvSpPr>
          <p:cNvPr id="361531" name="Line 59">
            <a:extLst>
              <a:ext uri="{FF2B5EF4-FFF2-40B4-BE49-F238E27FC236}">
                <a16:creationId xmlns:a16="http://schemas.microsoft.com/office/drawing/2014/main" id="{68DD74F8-0A36-1A74-84DB-7AA43354ED5D}"/>
              </a:ext>
            </a:extLst>
          </p:cNvPr>
          <p:cNvSpPr>
            <a:spLocks noChangeShapeType="1"/>
          </p:cNvSpPr>
          <p:nvPr/>
        </p:nvSpPr>
        <p:spPr bwMode="auto">
          <a:xfrm>
            <a:off x="5202238" y="3462339"/>
            <a:ext cx="2424112" cy="1411287"/>
          </a:xfrm>
          <a:prstGeom prst="line">
            <a:avLst/>
          </a:prstGeom>
          <a:noFill/>
          <a:ln w="254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2" name="Oval 60">
            <a:extLst>
              <a:ext uri="{FF2B5EF4-FFF2-40B4-BE49-F238E27FC236}">
                <a16:creationId xmlns:a16="http://schemas.microsoft.com/office/drawing/2014/main" id="{9E5B2368-1F87-6B84-DBD3-FC40A21CEBC8}"/>
              </a:ext>
            </a:extLst>
          </p:cNvPr>
          <p:cNvSpPr>
            <a:spLocks noChangeArrowheads="1"/>
          </p:cNvSpPr>
          <p:nvPr/>
        </p:nvSpPr>
        <p:spPr bwMode="auto">
          <a:xfrm>
            <a:off x="5256213" y="3441700"/>
            <a:ext cx="169862" cy="166688"/>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3" name="Oval 61">
            <a:extLst>
              <a:ext uri="{FF2B5EF4-FFF2-40B4-BE49-F238E27FC236}">
                <a16:creationId xmlns:a16="http://schemas.microsoft.com/office/drawing/2014/main" id="{EE12A4C5-6BC5-989A-9259-EEF16C1CFE0D}"/>
              </a:ext>
            </a:extLst>
          </p:cNvPr>
          <p:cNvSpPr>
            <a:spLocks noChangeArrowheads="1"/>
          </p:cNvSpPr>
          <p:nvPr/>
        </p:nvSpPr>
        <p:spPr bwMode="auto">
          <a:xfrm>
            <a:off x="7329488" y="4679950"/>
            <a:ext cx="165100" cy="166688"/>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4" name="Oval 62">
            <a:extLst>
              <a:ext uri="{FF2B5EF4-FFF2-40B4-BE49-F238E27FC236}">
                <a16:creationId xmlns:a16="http://schemas.microsoft.com/office/drawing/2014/main" id="{881F28E9-E18D-F2A0-A083-86BA91E1104F}"/>
              </a:ext>
            </a:extLst>
          </p:cNvPr>
          <p:cNvSpPr>
            <a:spLocks noChangeArrowheads="1"/>
          </p:cNvSpPr>
          <p:nvPr/>
        </p:nvSpPr>
        <p:spPr bwMode="auto">
          <a:xfrm>
            <a:off x="3433764" y="1454151"/>
            <a:ext cx="14287" cy="15875"/>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1535" name="Rectangle 63">
            <a:extLst>
              <a:ext uri="{FF2B5EF4-FFF2-40B4-BE49-F238E27FC236}">
                <a16:creationId xmlns:a16="http://schemas.microsoft.com/office/drawing/2014/main" id="{D3649E32-2A9E-70B7-7DF0-7E2AFBD62379}"/>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pPr>
              <a:lnSpc>
                <a:spcPct val="90000"/>
              </a:lnSpc>
            </a:pPr>
            <a:r>
              <a:rPr lang="en-US" altLang="pl-PL" sz="3200" dirty="0">
                <a:solidFill>
                  <a:srgbClr val="F26211"/>
                </a:solidFill>
                <a:latin typeface="Montserrat"/>
              </a:rPr>
              <a:t>Mixing/Compaction Temps</a:t>
            </a:r>
          </a:p>
        </p:txBody>
      </p:sp>
      <p:pic>
        <p:nvPicPr>
          <p:cNvPr id="361506" name="Picture 34">
            <a:extLst>
              <a:ext uri="{FF2B5EF4-FFF2-40B4-BE49-F238E27FC236}">
                <a16:creationId xmlns:a16="http://schemas.microsoft.com/office/drawing/2014/main" id="{6F593A5C-F728-2AEB-9C45-7FB6469E745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425" y="3279776"/>
            <a:ext cx="382588" cy="2889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6780514"/>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30106A8-332E-0CA9-9D63-121C03F89110}"/>
              </a:ext>
            </a:extLst>
          </p:cNvPr>
          <p:cNvSpPr>
            <a:spLocks noGrp="1" noChangeArrowheads="1"/>
          </p:cNvSpPr>
          <p:nvPr>
            <p:ph type="title"/>
          </p:nvPr>
        </p:nvSpPr>
        <p:spPr/>
        <p:txBody>
          <a:bodyPr>
            <a:normAutofit/>
          </a:bodyPr>
          <a:lstStyle/>
          <a:p>
            <a:r>
              <a:rPr lang="en-US" altLang="pl-PL" sz="3200" i="0" dirty="0">
                <a:solidFill>
                  <a:srgbClr val="F26211"/>
                </a:solidFill>
                <a:latin typeface="Montserrat"/>
              </a:rPr>
              <a:t>Marshall Design Criteria</a:t>
            </a:r>
          </a:p>
        </p:txBody>
      </p:sp>
      <p:sp>
        <p:nvSpPr>
          <p:cNvPr id="7172" name="Text Box 4">
            <a:extLst>
              <a:ext uri="{FF2B5EF4-FFF2-40B4-BE49-F238E27FC236}">
                <a16:creationId xmlns:a16="http://schemas.microsoft.com/office/drawing/2014/main" id="{5585AC27-BE43-DB5B-D5BB-95C440ED2CDA}"/>
              </a:ext>
            </a:extLst>
          </p:cNvPr>
          <p:cNvSpPr txBox="1">
            <a:spLocks noChangeArrowheads="1"/>
          </p:cNvSpPr>
          <p:nvPr/>
        </p:nvSpPr>
        <p:spPr bwMode="auto">
          <a:xfrm>
            <a:off x="4546600" y="1165226"/>
            <a:ext cx="7715574"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400" b="1" dirty="0">
                <a:latin typeface="Montserrat"/>
              </a:rPr>
              <a:t>Light Traffic	Medium Traffic      Heavy Traffic</a:t>
            </a:r>
          </a:p>
          <a:p>
            <a:r>
              <a:rPr lang="en-US" altLang="pl-PL" sz="2400" b="1" dirty="0">
                <a:latin typeface="Montserrat"/>
              </a:rPr>
              <a:t>   ESAL &lt; 10</a:t>
            </a:r>
            <a:r>
              <a:rPr lang="en-US" altLang="pl-PL" sz="2400" b="1" baseline="30000" dirty="0">
                <a:latin typeface="Montserrat"/>
              </a:rPr>
              <a:t>4</a:t>
            </a:r>
            <a:r>
              <a:rPr lang="en-US" altLang="pl-PL" sz="2400" b="1" dirty="0">
                <a:latin typeface="Montserrat"/>
              </a:rPr>
              <a:t>	10 </a:t>
            </a:r>
            <a:r>
              <a:rPr lang="en-US" altLang="pl-PL" sz="2400" b="1" baseline="30000" dirty="0">
                <a:latin typeface="Montserrat"/>
              </a:rPr>
              <a:t>4 </a:t>
            </a:r>
            <a:r>
              <a:rPr lang="en-US" altLang="pl-PL" sz="2400" b="1" dirty="0">
                <a:latin typeface="Montserrat"/>
              </a:rPr>
              <a:t>&lt; ESAL&lt; 10</a:t>
            </a:r>
            <a:r>
              <a:rPr lang="en-US" altLang="pl-PL" sz="2400" b="1" baseline="30000" dirty="0">
                <a:latin typeface="Montserrat"/>
              </a:rPr>
              <a:t>             </a:t>
            </a:r>
            <a:r>
              <a:rPr lang="en-US" altLang="pl-PL" sz="2400" b="1" dirty="0">
                <a:latin typeface="Montserrat"/>
              </a:rPr>
              <a:t>ESAL &gt; 10</a:t>
            </a:r>
            <a:r>
              <a:rPr lang="en-US" altLang="pl-PL" sz="2400" b="1" baseline="30000" dirty="0">
                <a:latin typeface="Montserrat"/>
              </a:rPr>
              <a:t>6</a:t>
            </a:r>
            <a:endParaRPr lang="en-US" altLang="pl-PL" sz="2400" b="1" dirty="0">
              <a:latin typeface="Montserrat"/>
            </a:endParaRPr>
          </a:p>
        </p:txBody>
      </p:sp>
      <p:sp>
        <p:nvSpPr>
          <p:cNvPr id="7173" name="Text Box 5">
            <a:extLst>
              <a:ext uri="{FF2B5EF4-FFF2-40B4-BE49-F238E27FC236}">
                <a16:creationId xmlns:a16="http://schemas.microsoft.com/office/drawing/2014/main" id="{592AAD4D-3C6A-59F0-35FD-800785D3AB68}"/>
              </a:ext>
            </a:extLst>
          </p:cNvPr>
          <p:cNvSpPr txBox="1">
            <a:spLocks noChangeArrowheads="1"/>
          </p:cNvSpPr>
          <p:nvPr/>
        </p:nvSpPr>
        <p:spPr bwMode="auto">
          <a:xfrm>
            <a:off x="1812926" y="2144714"/>
            <a:ext cx="11264622" cy="549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ts val="1800"/>
              </a:spcBef>
            </a:pPr>
            <a:r>
              <a:rPr lang="en-US" altLang="pl-PL" sz="2400" b="1" dirty="0">
                <a:solidFill>
                  <a:srgbClr val="FF3300"/>
                </a:solidFill>
                <a:latin typeface="Montserrat"/>
              </a:rPr>
              <a:t>Compaction	</a:t>
            </a:r>
            <a:r>
              <a:rPr lang="en-US" altLang="pl-PL" sz="2400" b="1" dirty="0">
                <a:latin typeface="Montserrat"/>
              </a:rPr>
              <a:t>	       35		       50		       	75</a:t>
            </a:r>
          </a:p>
          <a:p>
            <a:pPr>
              <a:spcBef>
                <a:spcPts val="1800"/>
              </a:spcBef>
            </a:pPr>
            <a:endParaRPr lang="en-US" altLang="pl-PL" sz="2400" b="1" dirty="0">
              <a:latin typeface="Montserrat"/>
            </a:endParaRPr>
          </a:p>
          <a:p>
            <a:pPr>
              <a:spcBef>
                <a:spcPts val="1800"/>
              </a:spcBef>
            </a:pPr>
            <a:r>
              <a:rPr lang="en-US" altLang="pl-PL" sz="2400" b="1" dirty="0">
                <a:solidFill>
                  <a:srgbClr val="FF3300"/>
                </a:solidFill>
                <a:latin typeface="Montserrat"/>
              </a:rPr>
              <a:t>Stability N (lb.)	</a:t>
            </a:r>
            <a:r>
              <a:rPr lang="en-US" altLang="pl-PL" sz="2400" b="1" dirty="0">
                <a:latin typeface="Montserrat"/>
              </a:rPr>
              <a:t>	3336 (750)	5338 (1200)	     8006 (1800)</a:t>
            </a:r>
          </a:p>
          <a:p>
            <a:pPr>
              <a:spcBef>
                <a:spcPts val="1800"/>
              </a:spcBef>
            </a:pPr>
            <a:endParaRPr lang="en-US" altLang="pl-PL" sz="2400" b="1" dirty="0">
              <a:latin typeface="Montserrat"/>
            </a:endParaRPr>
          </a:p>
          <a:p>
            <a:pPr>
              <a:spcBef>
                <a:spcPts val="1800"/>
              </a:spcBef>
            </a:pPr>
            <a:r>
              <a:rPr lang="en-US" altLang="pl-PL" sz="2400" b="1" dirty="0">
                <a:solidFill>
                  <a:srgbClr val="FF3300"/>
                </a:solidFill>
                <a:latin typeface="Montserrat"/>
              </a:rPr>
              <a:t>Flow, 0.25 mm (0.1 in)	</a:t>
            </a:r>
            <a:r>
              <a:rPr lang="en-US" altLang="pl-PL" sz="2400" b="1" dirty="0">
                <a:latin typeface="Montserrat"/>
              </a:rPr>
              <a:t>     8 to 18	     8 to 16	          8 to 14	</a:t>
            </a:r>
          </a:p>
          <a:p>
            <a:pPr>
              <a:spcBef>
                <a:spcPts val="1800"/>
              </a:spcBef>
            </a:pPr>
            <a:endParaRPr lang="en-US" altLang="pl-PL" sz="2400" b="1" dirty="0">
              <a:latin typeface="Montserrat"/>
            </a:endParaRPr>
          </a:p>
          <a:p>
            <a:pPr>
              <a:spcBef>
                <a:spcPts val="1800"/>
              </a:spcBef>
            </a:pPr>
            <a:r>
              <a:rPr lang="en-US" altLang="pl-PL" sz="2400" b="1" dirty="0">
                <a:solidFill>
                  <a:srgbClr val="FF3300"/>
                </a:solidFill>
                <a:latin typeface="Montserrat"/>
              </a:rPr>
              <a:t>Air Voids, %	</a:t>
            </a:r>
            <a:r>
              <a:rPr lang="en-US" altLang="pl-PL" sz="2400" b="1" dirty="0">
                <a:latin typeface="Montserrat"/>
              </a:rPr>
              <a:t>	      3 to 5	     3 to 5	            3 to 5</a:t>
            </a:r>
          </a:p>
          <a:p>
            <a:pPr>
              <a:spcBef>
                <a:spcPts val="1800"/>
              </a:spcBef>
            </a:pPr>
            <a:endParaRPr lang="en-US" altLang="pl-PL" sz="2400" b="1" dirty="0">
              <a:latin typeface="Montserrat"/>
            </a:endParaRPr>
          </a:p>
          <a:p>
            <a:pPr>
              <a:spcBef>
                <a:spcPts val="1800"/>
              </a:spcBef>
            </a:pPr>
            <a:r>
              <a:rPr lang="en-US" altLang="pl-PL" sz="2400" b="1" dirty="0">
                <a:solidFill>
                  <a:srgbClr val="FF3300"/>
                </a:solidFill>
                <a:latin typeface="Montserrat"/>
              </a:rPr>
              <a:t>Voids in Mineral Agg.</a:t>
            </a:r>
          </a:p>
          <a:p>
            <a:pPr>
              <a:spcBef>
                <a:spcPts val="1800"/>
              </a:spcBef>
            </a:pPr>
            <a:r>
              <a:rPr lang="en-US" altLang="pl-PL" sz="2400" b="1" dirty="0">
                <a:solidFill>
                  <a:srgbClr val="FF3300"/>
                </a:solidFill>
                <a:latin typeface="Montserrat"/>
              </a:rPr>
              <a:t>           (VMA)		</a:t>
            </a:r>
            <a:r>
              <a:rPr lang="en-US" altLang="pl-PL" sz="2400" b="1" dirty="0">
                <a:latin typeface="Montserrat"/>
              </a:rPr>
              <a:t>	Varies with aggregate size</a:t>
            </a:r>
          </a:p>
        </p:txBody>
      </p:sp>
    </p:spTree>
    <p:extLst>
      <p:ext uri="{BB962C8B-B14F-4D97-AF65-F5344CB8AC3E}">
        <p14:creationId xmlns:p14="http://schemas.microsoft.com/office/powerpoint/2010/main" val="934046729"/>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CE67FF5-10C3-0556-F08F-055E44207545}"/>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Minimum VMA Requirements</a:t>
            </a:r>
          </a:p>
        </p:txBody>
      </p:sp>
      <p:pic>
        <p:nvPicPr>
          <p:cNvPr id="32771" name="Picture 3">
            <a:extLst>
              <a:ext uri="{FF2B5EF4-FFF2-40B4-BE49-F238E27FC236}">
                <a16:creationId xmlns:a16="http://schemas.microsoft.com/office/drawing/2014/main" id="{D5FB117B-0C2C-5A31-15CC-5E105F3C84BA}"/>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2476501" y="1600200"/>
            <a:ext cx="7337228" cy="504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1338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C385D26-6418-9E2E-7E64-E7D1961CFEC4}"/>
              </a:ext>
            </a:extLst>
          </p:cNvPr>
          <p:cNvSpPr>
            <a:spLocks noGrp="1" noChangeArrowheads="1"/>
          </p:cNvSpPr>
          <p:nvPr>
            <p:ph type="title"/>
          </p:nvPr>
        </p:nvSpPr>
        <p:spPr/>
        <p:txBody>
          <a:bodyPr/>
          <a:lstStyle/>
          <a:p>
            <a:r>
              <a:rPr lang="en-US" altLang="pl-PL" sz="3200" dirty="0">
                <a:solidFill>
                  <a:srgbClr val="F26211"/>
                </a:solidFill>
                <a:latin typeface="Montserrat"/>
              </a:rPr>
              <a:t>Marshall Mix Design Tests</a:t>
            </a:r>
          </a:p>
        </p:txBody>
      </p:sp>
      <p:sp>
        <p:nvSpPr>
          <p:cNvPr id="9219" name="Rectangle 3">
            <a:extLst>
              <a:ext uri="{FF2B5EF4-FFF2-40B4-BE49-F238E27FC236}">
                <a16:creationId xmlns:a16="http://schemas.microsoft.com/office/drawing/2014/main" id="{AF12E946-A157-E3F5-056E-C84C3D0B751B}"/>
              </a:ext>
            </a:extLst>
          </p:cNvPr>
          <p:cNvSpPr>
            <a:spLocks noGrp="1" noChangeArrowheads="1"/>
          </p:cNvSpPr>
          <p:nvPr>
            <p:ph type="body" idx="11"/>
          </p:nvPr>
        </p:nvSpPr>
        <p:spPr/>
        <p:txBody>
          <a:bodyPr>
            <a:noAutofit/>
          </a:bodyPr>
          <a:lstStyle/>
          <a:p>
            <a:pPr>
              <a:spcBef>
                <a:spcPts val="1800"/>
              </a:spcBef>
            </a:pPr>
            <a:r>
              <a:rPr lang="en-US" altLang="pl-PL" sz="2400" dirty="0">
                <a:latin typeface="Montserrat"/>
              </a:rPr>
              <a:t>Heights</a:t>
            </a:r>
          </a:p>
          <a:p>
            <a:pPr lvl="1">
              <a:spcBef>
                <a:spcPts val="1800"/>
              </a:spcBef>
            </a:pPr>
            <a:r>
              <a:rPr lang="en-US" altLang="pl-PL" sz="2400" dirty="0">
                <a:latin typeface="Montserrat"/>
              </a:rPr>
              <a:t>Used to correct stability measurements</a:t>
            </a:r>
          </a:p>
          <a:p>
            <a:pPr>
              <a:spcBef>
                <a:spcPts val="1800"/>
              </a:spcBef>
            </a:pPr>
            <a:r>
              <a:rPr lang="en-US" altLang="pl-PL" sz="2400" dirty="0">
                <a:latin typeface="Montserrat"/>
              </a:rPr>
              <a:t>Bulk specific gravity of compacted sample</a:t>
            </a:r>
          </a:p>
          <a:p>
            <a:pPr>
              <a:spcBef>
                <a:spcPts val="1800"/>
              </a:spcBef>
            </a:pPr>
            <a:r>
              <a:rPr lang="en-US" altLang="pl-PL" sz="2400" dirty="0">
                <a:latin typeface="Montserrat"/>
              </a:rPr>
              <a:t>Maximum specific gravity of loose mix</a:t>
            </a:r>
          </a:p>
          <a:p>
            <a:pPr>
              <a:spcBef>
                <a:spcPts val="1800"/>
              </a:spcBef>
            </a:pPr>
            <a:r>
              <a:rPr lang="en-US" altLang="pl-PL" sz="2400" dirty="0">
                <a:latin typeface="Montserrat"/>
              </a:rPr>
              <a:t>Stability and flow</a:t>
            </a:r>
          </a:p>
          <a:p>
            <a:pPr lvl="1">
              <a:spcBef>
                <a:spcPts val="1800"/>
              </a:spcBef>
            </a:pPr>
            <a:r>
              <a:rPr lang="en-US" altLang="pl-PL" sz="2400" dirty="0">
                <a:latin typeface="Montserrat"/>
              </a:rPr>
              <a:t>60</a:t>
            </a:r>
            <a:r>
              <a:rPr lang="en-US" altLang="pl-PL" sz="2400" baseline="30000" dirty="0">
                <a:latin typeface="Montserrat"/>
              </a:rPr>
              <a:t>o</a:t>
            </a:r>
            <a:r>
              <a:rPr lang="en-US" altLang="pl-PL" sz="2400" dirty="0">
                <a:latin typeface="Montserrat"/>
              </a:rPr>
              <a:t>C water bath (30 to 40 minutes)</a:t>
            </a:r>
          </a:p>
          <a:p>
            <a:pPr lvl="1">
              <a:spcBef>
                <a:spcPts val="1800"/>
              </a:spcBef>
            </a:pPr>
            <a:r>
              <a:rPr lang="en-US" altLang="pl-PL" sz="2400" dirty="0">
                <a:latin typeface="Montserrat"/>
              </a:rPr>
              <a:t>50 mm/min loading rate</a:t>
            </a:r>
          </a:p>
          <a:p>
            <a:pPr lvl="1">
              <a:spcBef>
                <a:spcPts val="1800"/>
              </a:spcBef>
            </a:pPr>
            <a:r>
              <a:rPr lang="en-US" altLang="pl-PL" sz="2400" dirty="0">
                <a:latin typeface="Montserrat"/>
              </a:rPr>
              <a:t>Max. load = uncorrected stability</a:t>
            </a:r>
          </a:p>
          <a:p>
            <a:pPr lvl="1">
              <a:spcBef>
                <a:spcPts val="1800"/>
              </a:spcBef>
            </a:pPr>
            <a:r>
              <a:rPr lang="en-US" altLang="pl-PL" sz="2400" dirty="0">
                <a:latin typeface="Montserrat"/>
              </a:rPr>
              <a:t>Corresponding vertical deformation = flow</a:t>
            </a:r>
          </a:p>
        </p:txBody>
      </p:sp>
    </p:spTree>
    <p:extLst>
      <p:ext uri="{BB962C8B-B14F-4D97-AF65-F5344CB8AC3E}">
        <p14:creationId xmlns:p14="http://schemas.microsoft.com/office/powerpoint/2010/main" val="2350513075"/>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C1E2511-03B8-0DB6-69E7-5795CF129F8A}"/>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Use of Data</a:t>
            </a:r>
            <a:br>
              <a:rPr lang="en-US" altLang="pl-PL" sz="2800" dirty="0">
                <a:solidFill>
                  <a:srgbClr val="F26211"/>
                </a:solidFill>
              </a:rPr>
            </a:br>
            <a:r>
              <a:rPr lang="en-US" altLang="pl-PL" sz="3200" dirty="0">
                <a:solidFill>
                  <a:srgbClr val="F26211"/>
                </a:solidFill>
                <a:latin typeface="Montserrat"/>
              </a:rPr>
              <a:t>Asphalt Institute Procedure</a:t>
            </a:r>
          </a:p>
        </p:txBody>
      </p:sp>
      <p:sp>
        <p:nvSpPr>
          <p:cNvPr id="10244" name="Rectangle 4">
            <a:extLst>
              <a:ext uri="{FF2B5EF4-FFF2-40B4-BE49-F238E27FC236}">
                <a16:creationId xmlns:a16="http://schemas.microsoft.com/office/drawing/2014/main" id="{F4FD23D9-C9CD-3680-F11D-BC3BFCAC37EA}"/>
              </a:ext>
            </a:extLst>
          </p:cNvPr>
          <p:cNvSpPr>
            <a:spLocks noChangeArrowheads="1"/>
          </p:cNvSpPr>
          <p:nvPr/>
        </p:nvSpPr>
        <p:spPr bwMode="auto">
          <a:xfrm>
            <a:off x="1340955" y="2072032"/>
            <a:ext cx="2133600" cy="1981200"/>
          </a:xfrm>
          <a:prstGeom prst="rect">
            <a:avLst/>
          </a:prstGeom>
          <a:solidFill>
            <a:schemeClr val="bg1"/>
          </a:solidFill>
          <a:ln w="254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45" name="Text Box 5">
            <a:extLst>
              <a:ext uri="{FF2B5EF4-FFF2-40B4-BE49-F238E27FC236}">
                <a16:creationId xmlns:a16="http://schemas.microsoft.com/office/drawing/2014/main" id="{C6D27FF6-7904-4B96-287A-74C39CA2BDBE}"/>
              </a:ext>
            </a:extLst>
          </p:cNvPr>
          <p:cNvSpPr txBox="1">
            <a:spLocks noChangeArrowheads="1"/>
          </p:cNvSpPr>
          <p:nvPr/>
        </p:nvSpPr>
        <p:spPr bwMode="auto">
          <a:xfrm>
            <a:off x="1198080" y="1774702"/>
            <a:ext cx="1473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dirty="0">
                <a:latin typeface="Montserrat"/>
              </a:rPr>
              <a:t>Air Voids, %</a:t>
            </a:r>
          </a:p>
        </p:txBody>
      </p:sp>
      <p:sp>
        <p:nvSpPr>
          <p:cNvPr id="10246" name="Text Box 6">
            <a:extLst>
              <a:ext uri="{FF2B5EF4-FFF2-40B4-BE49-F238E27FC236}">
                <a16:creationId xmlns:a16="http://schemas.microsoft.com/office/drawing/2014/main" id="{F95CF437-9C57-E25A-307C-9AEC58F3606F}"/>
              </a:ext>
            </a:extLst>
          </p:cNvPr>
          <p:cNvSpPr txBox="1">
            <a:spLocks noChangeArrowheads="1"/>
          </p:cNvSpPr>
          <p:nvPr/>
        </p:nvSpPr>
        <p:spPr bwMode="auto">
          <a:xfrm>
            <a:off x="1198080" y="4324695"/>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sp>
        <p:nvSpPr>
          <p:cNvPr id="10247" name="Rectangle 7">
            <a:extLst>
              <a:ext uri="{FF2B5EF4-FFF2-40B4-BE49-F238E27FC236}">
                <a16:creationId xmlns:a16="http://schemas.microsoft.com/office/drawing/2014/main" id="{9BAB9CC6-A28E-AB6A-7A4C-2620DCDC27C2}"/>
              </a:ext>
            </a:extLst>
          </p:cNvPr>
          <p:cNvSpPr>
            <a:spLocks noChangeArrowheads="1"/>
          </p:cNvSpPr>
          <p:nvPr/>
        </p:nvSpPr>
        <p:spPr bwMode="auto">
          <a:xfrm>
            <a:off x="4230205" y="2141882"/>
            <a:ext cx="2133600" cy="1981200"/>
          </a:xfrm>
          <a:prstGeom prst="rect">
            <a:avLst/>
          </a:prstGeom>
          <a:solidFill>
            <a:schemeClr val="bg1"/>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48" name="Text Box 8">
            <a:extLst>
              <a:ext uri="{FF2B5EF4-FFF2-40B4-BE49-F238E27FC236}">
                <a16:creationId xmlns:a16="http://schemas.microsoft.com/office/drawing/2014/main" id="{FF88136A-7266-37CB-6893-07C8F75A0C1C}"/>
              </a:ext>
            </a:extLst>
          </p:cNvPr>
          <p:cNvSpPr txBox="1">
            <a:spLocks noChangeArrowheads="1"/>
          </p:cNvSpPr>
          <p:nvPr/>
        </p:nvSpPr>
        <p:spPr bwMode="auto">
          <a:xfrm>
            <a:off x="4169881" y="1927101"/>
            <a:ext cx="16176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Stability</a:t>
            </a:r>
          </a:p>
        </p:txBody>
      </p:sp>
      <p:sp>
        <p:nvSpPr>
          <p:cNvPr id="10249" name="Text Box 9">
            <a:extLst>
              <a:ext uri="{FF2B5EF4-FFF2-40B4-BE49-F238E27FC236}">
                <a16:creationId xmlns:a16="http://schemas.microsoft.com/office/drawing/2014/main" id="{62B8F547-6354-C39E-EDE9-F29301198FB4}"/>
              </a:ext>
            </a:extLst>
          </p:cNvPr>
          <p:cNvSpPr txBox="1">
            <a:spLocks noChangeArrowheads="1"/>
          </p:cNvSpPr>
          <p:nvPr/>
        </p:nvSpPr>
        <p:spPr bwMode="auto">
          <a:xfrm>
            <a:off x="4120668" y="4359620"/>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sp>
        <p:nvSpPr>
          <p:cNvPr id="10250" name="Rectangle 10">
            <a:extLst>
              <a:ext uri="{FF2B5EF4-FFF2-40B4-BE49-F238E27FC236}">
                <a16:creationId xmlns:a16="http://schemas.microsoft.com/office/drawing/2014/main" id="{8E26839D-F107-A759-845D-99B222C799CB}"/>
              </a:ext>
            </a:extLst>
          </p:cNvPr>
          <p:cNvSpPr>
            <a:spLocks noChangeArrowheads="1"/>
          </p:cNvSpPr>
          <p:nvPr/>
        </p:nvSpPr>
        <p:spPr bwMode="auto">
          <a:xfrm>
            <a:off x="6973405" y="2141882"/>
            <a:ext cx="1800029" cy="1981200"/>
          </a:xfrm>
          <a:prstGeom prst="rect">
            <a:avLst/>
          </a:prstGeom>
          <a:solidFill>
            <a:srgbClr val="FFFFFF"/>
          </a:solidFill>
          <a:ln w="254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51" name="Text Box 11">
            <a:extLst>
              <a:ext uri="{FF2B5EF4-FFF2-40B4-BE49-F238E27FC236}">
                <a16:creationId xmlns:a16="http://schemas.microsoft.com/office/drawing/2014/main" id="{F9AC0794-FF76-56AF-E277-3E8B5E1D1E12}"/>
              </a:ext>
            </a:extLst>
          </p:cNvPr>
          <p:cNvSpPr txBox="1">
            <a:spLocks noChangeArrowheads="1"/>
          </p:cNvSpPr>
          <p:nvPr/>
        </p:nvSpPr>
        <p:spPr bwMode="auto">
          <a:xfrm>
            <a:off x="6913080" y="1927102"/>
            <a:ext cx="1143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Unit Wt.</a:t>
            </a:r>
          </a:p>
        </p:txBody>
      </p:sp>
      <p:sp>
        <p:nvSpPr>
          <p:cNvPr id="10252" name="Text Box 12">
            <a:extLst>
              <a:ext uri="{FF2B5EF4-FFF2-40B4-BE49-F238E27FC236}">
                <a16:creationId xmlns:a16="http://schemas.microsoft.com/office/drawing/2014/main" id="{3AFFBBC8-01FF-C3C5-0BBC-42B9CC1C773B}"/>
              </a:ext>
            </a:extLst>
          </p:cNvPr>
          <p:cNvSpPr txBox="1">
            <a:spLocks noChangeArrowheads="1"/>
          </p:cNvSpPr>
          <p:nvPr/>
        </p:nvSpPr>
        <p:spPr bwMode="auto">
          <a:xfrm>
            <a:off x="6843230" y="4345332"/>
            <a:ext cx="19302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sp>
        <p:nvSpPr>
          <p:cNvPr id="10253" name="Text Box 13">
            <a:extLst>
              <a:ext uri="{FF2B5EF4-FFF2-40B4-BE49-F238E27FC236}">
                <a16:creationId xmlns:a16="http://schemas.microsoft.com/office/drawing/2014/main" id="{60060258-CF7A-AF2E-A64F-3F4507AA1C55}"/>
              </a:ext>
            </a:extLst>
          </p:cNvPr>
          <p:cNvSpPr txBox="1">
            <a:spLocks noChangeArrowheads="1"/>
          </p:cNvSpPr>
          <p:nvPr/>
        </p:nvSpPr>
        <p:spPr bwMode="auto">
          <a:xfrm>
            <a:off x="920269" y="5581996"/>
            <a:ext cx="672010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i="1" dirty="0">
                <a:solidFill>
                  <a:schemeClr val="tx1"/>
                </a:solidFill>
                <a:latin typeface="Montserrat"/>
              </a:rPr>
              <a:t>Target optimum asphalt content = average</a:t>
            </a:r>
          </a:p>
        </p:txBody>
      </p:sp>
      <p:sp>
        <p:nvSpPr>
          <p:cNvPr id="10256" name="Text Box 16">
            <a:extLst>
              <a:ext uri="{FF2B5EF4-FFF2-40B4-BE49-F238E27FC236}">
                <a16:creationId xmlns:a16="http://schemas.microsoft.com/office/drawing/2014/main" id="{1FD4186C-1C79-207F-A8C8-AF300942DD8E}"/>
              </a:ext>
            </a:extLst>
          </p:cNvPr>
          <p:cNvSpPr txBox="1">
            <a:spLocks noChangeArrowheads="1"/>
          </p:cNvSpPr>
          <p:nvPr/>
        </p:nvSpPr>
        <p:spPr bwMode="auto">
          <a:xfrm>
            <a:off x="802794" y="3081682"/>
            <a:ext cx="64633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4%</a:t>
            </a:r>
          </a:p>
        </p:txBody>
      </p:sp>
      <p:sp>
        <p:nvSpPr>
          <p:cNvPr id="10257" name="Line 17">
            <a:extLst>
              <a:ext uri="{FF2B5EF4-FFF2-40B4-BE49-F238E27FC236}">
                <a16:creationId xmlns:a16="http://schemas.microsoft.com/office/drawing/2014/main" id="{50980E38-BF06-1C4F-D358-C1863F8115D2}"/>
              </a:ext>
            </a:extLst>
          </p:cNvPr>
          <p:cNvSpPr>
            <a:spLocks noChangeShapeType="1"/>
          </p:cNvSpPr>
          <p:nvPr/>
        </p:nvSpPr>
        <p:spPr bwMode="auto">
          <a:xfrm>
            <a:off x="1402869" y="3307107"/>
            <a:ext cx="623887"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58" name="Line 18">
            <a:extLst>
              <a:ext uri="{FF2B5EF4-FFF2-40B4-BE49-F238E27FC236}">
                <a16:creationId xmlns:a16="http://schemas.microsoft.com/office/drawing/2014/main" id="{2629559D-7F71-056B-1EA4-A890E064731A}"/>
              </a:ext>
            </a:extLst>
          </p:cNvPr>
          <p:cNvSpPr>
            <a:spLocks noChangeShapeType="1"/>
          </p:cNvSpPr>
          <p:nvPr/>
        </p:nvSpPr>
        <p:spPr bwMode="auto">
          <a:xfrm>
            <a:off x="2009293" y="3302346"/>
            <a:ext cx="0" cy="82232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1" name="Freeform 21">
            <a:extLst>
              <a:ext uri="{FF2B5EF4-FFF2-40B4-BE49-F238E27FC236}">
                <a16:creationId xmlns:a16="http://schemas.microsoft.com/office/drawing/2014/main" id="{0ECFB0B4-95CD-150F-7B0F-C3E9902183BD}"/>
              </a:ext>
            </a:extLst>
          </p:cNvPr>
          <p:cNvSpPr>
            <a:spLocks/>
          </p:cNvSpPr>
          <p:nvPr/>
        </p:nvSpPr>
        <p:spPr bwMode="auto">
          <a:xfrm rot="14135587">
            <a:off x="4277036" y="2726876"/>
            <a:ext cx="1601788" cy="1479550"/>
          </a:xfrm>
          <a:custGeom>
            <a:avLst/>
            <a:gdLst>
              <a:gd name="T0" fmla="*/ 0 w 1184"/>
              <a:gd name="T1" fmla="*/ 1075 h 1151"/>
              <a:gd name="T2" fmla="*/ 1055 w 1184"/>
              <a:gd name="T3" fmla="*/ 972 h 1151"/>
              <a:gd name="T4" fmla="*/ 776 w 1184"/>
              <a:gd name="T5" fmla="*/ 0 h 1151"/>
            </a:gdLst>
            <a:ahLst/>
            <a:cxnLst>
              <a:cxn ang="0">
                <a:pos x="T0" y="T1"/>
              </a:cxn>
              <a:cxn ang="0">
                <a:pos x="T2" y="T3"/>
              </a:cxn>
              <a:cxn ang="0">
                <a:pos x="T4" y="T5"/>
              </a:cxn>
            </a:cxnLst>
            <a:rect l="0" t="0" r="r" b="b"/>
            <a:pathLst>
              <a:path w="1184" h="1151">
                <a:moveTo>
                  <a:pt x="0" y="1075"/>
                </a:moveTo>
                <a:cubicBezTo>
                  <a:pt x="463" y="1113"/>
                  <a:pt x="926" y="1151"/>
                  <a:pt x="1055" y="972"/>
                </a:cubicBezTo>
                <a:cubicBezTo>
                  <a:pt x="1184" y="793"/>
                  <a:pt x="823" y="162"/>
                  <a:pt x="776" y="0"/>
                </a:cubicBezTo>
              </a:path>
            </a:pathLst>
          </a:custGeom>
          <a:noFill/>
          <a:ln w="381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2" name="Line 22">
            <a:extLst>
              <a:ext uri="{FF2B5EF4-FFF2-40B4-BE49-F238E27FC236}">
                <a16:creationId xmlns:a16="http://schemas.microsoft.com/office/drawing/2014/main" id="{8EE2AEEB-45B2-9CB8-FD16-AA853C1516E4}"/>
              </a:ext>
            </a:extLst>
          </p:cNvPr>
          <p:cNvSpPr>
            <a:spLocks noChangeShapeType="1"/>
          </p:cNvSpPr>
          <p:nvPr/>
        </p:nvSpPr>
        <p:spPr bwMode="auto">
          <a:xfrm>
            <a:off x="5130318" y="2665758"/>
            <a:ext cx="0" cy="144621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3" name="Freeform 23">
            <a:extLst>
              <a:ext uri="{FF2B5EF4-FFF2-40B4-BE49-F238E27FC236}">
                <a16:creationId xmlns:a16="http://schemas.microsoft.com/office/drawing/2014/main" id="{8E0A8888-F71B-8779-5F0F-166D3E7F7A3A}"/>
              </a:ext>
            </a:extLst>
          </p:cNvPr>
          <p:cNvSpPr>
            <a:spLocks/>
          </p:cNvSpPr>
          <p:nvPr/>
        </p:nvSpPr>
        <p:spPr bwMode="auto">
          <a:xfrm>
            <a:off x="7052781" y="2735608"/>
            <a:ext cx="1477963" cy="1293813"/>
          </a:xfrm>
          <a:custGeom>
            <a:avLst/>
            <a:gdLst>
              <a:gd name="T0" fmla="*/ 0 w 931"/>
              <a:gd name="T1" fmla="*/ 815 h 815"/>
              <a:gd name="T2" fmla="*/ 413 w 931"/>
              <a:gd name="T3" fmla="*/ 112 h 815"/>
              <a:gd name="T4" fmla="*/ 931 w 931"/>
              <a:gd name="T5" fmla="*/ 143 h 815"/>
            </a:gdLst>
            <a:ahLst/>
            <a:cxnLst>
              <a:cxn ang="0">
                <a:pos x="T0" y="T1"/>
              </a:cxn>
              <a:cxn ang="0">
                <a:pos x="T2" y="T3"/>
              </a:cxn>
              <a:cxn ang="0">
                <a:pos x="T4" y="T5"/>
              </a:cxn>
            </a:cxnLst>
            <a:rect l="0" t="0" r="r" b="b"/>
            <a:pathLst>
              <a:path w="931" h="815">
                <a:moveTo>
                  <a:pt x="0" y="815"/>
                </a:moveTo>
                <a:cubicBezTo>
                  <a:pt x="129" y="519"/>
                  <a:pt x="258" y="224"/>
                  <a:pt x="413" y="112"/>
                </a:cubicBezTo>
                <a:cubicBezTo>
                  <a:pt x="568" y="0"/>
                  <a:pt x="845" y="138"/>
                  <a:pt x="931" y="143"/>
                </a:cubicBezTo>
              </a:path>
            </a:pathLst>
          </a:custGeom>
          <a:noFill/>
          <a:ln w="381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4" name="Line 24">
            <a:extLst>
              <a:ext uri="{FF2B5EF4-FFF2-40B4-BE49-F238E27FC236}">
                <a16:creationId xmlns:a16="http://schemas.microsoft.com/office/drawing/2014/main" id="{8B3C8231-AD87-736C-EAFB-DC7B39AEA299}"/>
              </a:ext>
            </a:extLst>
          </p:cNvPr>
          <p:cNvSpPr>
            <a:spLocks noChangeShapeType="1"/>
          </p:cNvSpPr>
          <p:nvPr/>
        </p:nvSpPr>
        <p:spPr bwMode="auto">
          <a:xfrm>
            <a:off x="7824305" y="2864195"/>
            <a:ext cx="0" cy="126365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265" name="Line 25">
            <a:extLst>
              <a:ext uri="{FF2B5EF4-FFF2-40B4-BE49-F238E27FC236}">
                <a16:creationId xmlns:a16="http://schemas.microsoft.com/office/drawing/2014/main" id="{1A14517B-0460-2BD4-431F-7C6E4DE9552A}"/>
              </a:ext>
            </a:extLst>
          </p:cNvPr>
          <p:cNvSpPr>
            <a:spLocks noChangeShapeType="1"/>
          </p:cNvSpPr>
          <p:nvPr/>
        </p:nvSpPr>
        <p:spPr bwMode="auto">
          <a:xfrm>
            <a:off x="1525106" y="2521296"/>
            <a:ext cx="987425" cy="1481137"/>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3932436802"/>
      </p:ext>
    </p:extLst>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2F1E7C20-BD8E-7729-B550-7E05391C3648}"/>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Use of Data</a:t>
            </a:r>
            <a:br>
              <a:rPr lang="en-US" altLang="pl-PL" sz="2800" dirty="0">
                <a:solidFill>
                  <a:srgbClr val="F26211"/>
                </a:solidFill>
              </a:rPr>
            </a:br>
            <a:r>
              <a:rPr lang="en-US" altLang="pl-PL" sz="3200" dirty="0">
                <a:solidFill>
                  <a:srgbClr val="F26211"/>
                </a:solidFill>
                <a:latin typeface="Montserrat"/>
              </a:rPr>
              <a:t>Asphalt Institute Procedure</a:t>
            </a:r>
          </a:p>
        </p:txBody>
      </p:sp>
      <p:sp>
        <p:nvSpPr>
          <p:cNvPr id="12291" name="Rectangle 3">
            <a:extLst>
              <a:ext uri="{FF2B5EF4-FFF2-40B4-BE49-F238E27FC236}">
                <a16:creationId xmlns:a16="http://schemas.microsoft.com/office/drawing/2014/main" id="{0C96DDB4-5BF6-BF51-D9D0-EF702E16DB09}"/>
              </a:ext>
            </a:extLst>
          </p:cNvPr>
          <p:cNvSpPr>
            <a:spLocks noChangeArrowheads="1"/>
          </p:cNvSpPr>
          <p:nvPr/>
        </p:nvSpPr>
        <p:spPr bwMode="auto">
          <a:xfrm>
            <a:off x="2583070" y="2068995"/>
            <a:ext cx="2133600"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pl-PL" altLang="pl-PL" sz="1600" b="1">
              <a:solidFill>
                <a:srgbClr val="FF3300"/>
              </a:solidFill>
              <a:latin typeface="Montserrat"/>
            </a:endParaRPr>
          </a:p>
        </p:txBody>
      </p:sp>
      <p:sp>
        <p:nvSpPr>
          <p:cNvPr id="12292" name="Text Box 4">
            <a:extLst>
              <a:ext uri="{FF2B5EF4-FFF2-40B4-BE49-F238E27FC236}">
                <a16:creationId xmlns:a16="http://schemas.microsoft.com/office/drawing/2014/main" id="{21BB8941-695E-EA43-6FF7-768B425118E0}"/>
              </a:ext>
            </a:extLst>
          </p:cNvPr>
          <p:cNvSpPr txBox="1">
            <a:spLocks noChangeArrowheads="1"/>
          </p:cNvSpPr>
          <p:nvPr/>
        </p:nvSpPr>
        <p:spPr bwMode="auto">
          <a:xfrm>
            <a:off x="1973470" y="1535595"/>
            <a:ext cx="114300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Flow</a:t>
            </a:r>
          </a:p>
        </p:txBody>
      </p:sp>
      <p:sp>
        <p:nvSpPr>
          <p:cNvPr id="12293" name="Text Box 5">
            <a:extLst>
              <a:ext uri="{FF2B5EF4-FFF2-40B4-BE49-F238E27FC236}">
                <a16:creationId xmlns:a16="http://schemas.microsoft.com/office/drawing/2014/main" id="{63404923-5AB6-1205-48F0-E3E10DF7458E}"/>
              </a:ext>
            </a:extLst>
          </p:cNvPr>
          <p:cNvSpPr txBox="1">
            <a:spLocks noChangeArrowheads="1"/>
          </p:cNvSpPr>
          <p:nvPr/>
        </p:nvSpPr>
        <p:spPr bwMode="auto">
          <a:xfrm>
            <a:off x="2659270" y="4277208"/>
            <a:ext cx="249299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grpSp>
        <p:nvGrpSpPr>
          <p:cNvPr id="12304" name="Group 16">
            <a:extLst>
              <a:ext uri="{FF2B5EF4-FFF2-40B4-BE49-F238E27FC236}">
                <a16:creationId xmlns:a16="http://schemas.microsoft.com/office/drawing/2014/main" id="{D51B6816-E90B-2D28-5064-9F5FD9FCAA1E}"/>
              </a:ext>
            </a:extLst>
          </p:cNvPr>
          <p:cNvGrpSpPr>
            <a:grpSpLocks/>
          </p:cNvGrpSpPr>
          <p:nvPr/>
        </p:nvGrpSpPr>
        <p:grpSpPr bwMode="auto">
          <a:xfrm>
            <a:off x="6451809" y="1437171"/>
            <a:ext cx="2949575" cy="3159125"/>
            <a:chOff x="3040" y="792"/>
            <a:chExt cx="1858" cy="1990"/>
          </a:xfrm>
        </p:grpSpPr>
        <p:sp>
          <p:nvSpPr>
            <p:cNvPr id="12294" name="Rectangle 6">
              <a:extLst>
                <a:ext uri="{FF2B5EF4-FFF2-40B4-BE49-F238E27FC236}">
                  <a16:creationId xmlns:a16="http://schemas.microsoft.com/office/drawing/2014/main" id="{19D967A4-703F-C827-8495-BEB2E19A9C89}"/>
                </a:ext>
              </a:extLst>
            </p:cNvPr>
            <p:cNvSpPr>
              <a:spLocks noChangeArrowheads="1"/>
            </p:cNvSpPr>
            <p:nvPr/>
          </p:nvSpPr>
          <p:spPr bwMode="auto">
            <a:xfrm>
              <a:off x="3280" y="1128"/>
              <a:ext cx="1344" cy="1248"/>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295" name="Text Box 7">
              <a:extLst>
                <a:ext uri="{FF2B5EF4-FFF2-40B4-BE49-F238E27FC236}">
                  <a16:creationId xmlns:a16="http://schemas.microsoft.com/office/drawing/2014/main" id="{5765B1CA-3572-B313-B0DE-233C5B59F3D2}"/>
                </a:ext>
              </a:extLst>
            </p:cNvPr>
            <p:cNvSpPr txBox="1">
              <a:spLocks noChangeArrowheads="1"/>
            </p:cNvSpPr>
            <p:nvPr/>
          </p:nvSpPr>
          <p:spPr bwMode="auto">
            <a:xfrm>
              <a:off x="3040" y="792"/>
              <a:ext cx="720"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VMA, %</a:t>
              </a:r>
            </a:p>
          </p:txBody>
        </p:sp>
        <p:sp>
          <p:nvSpPr>
            <p:cNvPr id="12296" name="Text Box 8">
              <a:extLst>
                <a:ext uri="{FF2B5EF4-FFF2-40B4-BE49-F238E27FC236}">
                  <a16:creationId xmlns:a16="http://schemas.microsoft.com/office/drawing/2014/main" id="{D195793F-9A9E-F0CB-D152-C026BD64EB76}"/>
                </a:ext>
              </a:extLst>
            </p:cNvPr>
            <p:cNvSpPr txBox="1">
              <a:spLocks noChangeArrowheads="1"/>
            </p:cNvSpPr>
            <p:nvPr/>
          </p:nvSpPr>
          <p:spPr bwMode="auto">
            <a:xfrm>
              <a:off x="3328" y="2567"/>
              <a:ext cx="1570"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grpSp>
      <p:sp>
        <p:nvSpPr>
          <p:cNvPr id="12300" name="Text Box 12">
            <a:extLst>
              <a:ext uri="{FF2B5EF4-FFF2-40B4-BE49-F238E27FC236}">
                <a16:creationId xmlns:a16="http://schemas.microsoft.com/office/drawing/2014/main" id="{C3D66B7D-3BFD-74E2-47AA-81D875727AB6}"/>
              </a:ext>
            </a:extLst>
          </p:cNvPr>
          <p:cNvSpPr txBox="1">
            <a:spLocks noChangeArrowheads="1"/>
          </p:cNvSpPr>
          <p:nvPr/>
        </p:nvSpPr>
        <p:spPr bwMode="auto">
          <a:xfrm>
            <a:off x="1940134" y="5445608"/>
            <a:ext cx="6435725" cy="75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800" b="1" i="1" dirty="0">
                <a:solidFill>
                  <a:schemeClr val="tx1"/>
                </a:solidFill>
                <a:latin typeface="Montserrat"/>
              </a:rPr>
              <a:t>Use target optimum asphalt content to check if these criteria are met</a:t>
            </a:r>
          </a:p>
        </p:txBody>
      </p:sp>
      <p:sp>
        <p:nvSpPr>
          <p:cNvPr id="12302" name="Text Box 14">
            <a:extLst>
              <a:ext uri="{FF2B5EF4-FFF2-40B4-BE49-F238E27FC236}">
                <a16:creationId xmlns:a16="http://schemas.microsoft.com/office/drawing/2014/main" id="{AF3AECBD-AACD-87D9-DDC7-173F422F28BC}"/>
              </a:ext>
            </a:extLst>
          </p:cNvPr>
          <p:cNvSpPr txBox="1">
            <a:spLocks noChangeArrowheads="1"/>
          </p:cNvSpPr>
          <p:nvPr/>
        </p:nvSpPr>
        <p:spPr bwMode="auto">
          <a:xfrm>
            <a:off x="576470" y="3269145"/>
            <a:ext cx="1850186"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Lower Limit</a:t>
            </a:r>
          </a:p>
        </p:txBody>
      </p:sp>
      <p:sp>
        <p:nvSpPr>
          <p:cNvPr id="12303" name="Text Box 15">
            <a:extLst>
              <a:ext uri="{FF2B5EF4-FFF2-40B4-BE49-F238E27FC236}">
                <a16:creationId xmlns:a16="http://schemas.microsoft.com/office/drawing/2014/main" id="{58AB1DD5-C457-D714-FEB5-79A7BE60EEF1}"/>
              </a:ext>
            </a:extLst>
          </p:cNvPr>
          <p:cNvSpPr txBox="1">
            <a:spLocks noChangeArrowheads="1"/>
          </p:cNvSpPr>
          <p:nvPr/>
        </p:nvSpPr>
        <p:spPr bwMode="auto">
          <a:xfrm>
            <a:off x="806659" y="2273783"/>
            <a:ext cx="171393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Upper limit</a:t>
            </a:r>
          </a:p>
        </p:txBody>
      </p:sp>
      <p:sp>
        <p:nvSpPr>
          <p:cNvPr id="12305" name="Text Box 17">
            <a:extLst>
              <a:ext uri="{FF2B5EF4-FFF2-40B4-BE49-F238E27FC236}">
                <a16:creationId xmlns:a16="http://schemas.microsoft.com/office/drawing/2014/main" id="{27E53F83-5DEE-A234-8B4E-01D0FA1F81CF}"/>
              </a:ext>
            </a:extLst>
          </p:cNvPr>
          <p:cNvSpPr txBox="1">
            <a:spLocks noChangeArrowheads="1"/>
          </p:cNvSpPr>
          <p:nvPr/>
        </p:nvSpPr>
        <p:spPr bwMode="auto">
          <a:xfrm>
            <a:off x="5329445" y="3023083"/>
            <a:ext cx="150073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Minimum</a:t>
            </a:r>
          </a:p>
        </p:txBody>
      </p:sp>
      <p:sp>
        <p:nvSpPr>
          <p:cNvPr id="12306" name="Freeform 18">
            <a:extLst>
              <a:ext uri="{FF2B5EF4-FFF2-40B4-BE49-F238E27FC236}">
                <a16:creationId xmlns:a16="http://schemas.microsoft.com/office/drawing/2014/main" id="{4250F0B6-B327-22BE-7D0F-EAC2C218FFB7}"/>
              </a:ext>
            </a:extLst>
          </p:cNvPr>
          <p:cNvSpPr>
            <a:spLocks/>
          </p:cNvSpPr>
          <p:nvPr/>
        </p:nvSpPr>
        <p:spPr bwMode="auto">
          <a:xfrm>
            <a:off x="7293184" y="2643671"/>
            <a:ext cx="1462087" cy="447675"/>
          </a:xfrm>
          <a:custGeom>
            <a:avLst/>
            <a:gdLst>
              <a:gd name="T0" fmla="*/ 0 w 921"/>
              <a:gd name="T1" fmla="*/ 21 h 282"/>
              <a:gd name="T2" fmla="*/ 455 w 921"/>
              <a:gd name="T3" fmla="*/ 279 h 282"/>
              <a:gd name="T4" fmla="*/ 921 w 921"/>
              <a:gd name="T5" fmla="*/ 0 h 282"/>
            </a:gdLst>
            <a:ahLst/>
            <a:cxnLst>
              <a:cxn ang="0">
                <a:pos x="T0" y="T1"/>
              </a:cxn>
              <a:cxn ang="0">
                <a:pos x="T2" y="T3"/>
              </a:cxn>
              <a:cxn ang="0">
                <a:pos x="T4" y="T5"/>
              </a:cxn>
            </a:cxnLst>
            <a:rect l="0" t="0" r="r" b="b"/>
            <a:pathLst>
              <a:path w="921" h="282">
                <a:moveTo>
                  <a:pt x="0" y="21"/>
                </a:moveTo>
                <a:cubicBezTo>
                  <a:pt x="151" y="151"/>
                  <a:pt x="302" y="282"/>
                  <a:pt x="455" y="279"/>
                </a:cubicBezTo>
                <a:cubicBezTo>
                  <a:pt x="608" y="276"/>
                  <a:pt x="843" y="48"/>
                  <a:pt x="921"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08" name="Line 20">
            <a:extLst>
              <a:ext uri="{FF2B5EF4-FFF2-40B4-BE49-F238E27FC236}">
                <a16:creationId xmlns:a16="http://schemas.microsoft.com/office/drawing/2014/main" id="{35353657-7CC5-5999-1CCD-A369238472BF}"/>
              </a:ext>
            </a:extLst>
          </p:cNvPr>
          <p:cNvSpPr>
            <a:spLocks noChangeShapeType="1"/>
          </p:cNvSpPr>
          <p:nvPr/>
        </p:nvSpPr>
        <p:spPr bwMode="auto">
          <a:xfrm>
            <a:off x="6832809" y="3216758"/>
            <a:ext cx="2033390"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09" name="Line 21">
            <a:extLst>
              <a:ext uri="{FF2B5EF4-FFF2-40B4-BE49-F238E27FC236}">
                <a16:creationId xmlns:a16="http://schemas.microsoft.com/office/drawing/2014/main" id="{F4FDD0CE-FB2A-84EC-5414-DB41166B7E1F}"/>
              </a:ext>
            </a:extLst>
          </p:cNvPr>
          <p:cNvSpPr>
            <a:spLocks noChangeShapeType="1"/>
          </p:cNvSpPr>
          <p:nvPr/>
        </p:nvSpPr>
        <p:spPr bwMode="auto">
          <a:xfrm>
            <a:off x="2616409" y="2499208"/>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0" name="Line 22">
            <a:extLst>
              <a:ext uri="{FF2B5EF4-FFF2-40B4-BE49-F238E27FC236}">
                <a16:creationId xmlns:a16="http://schemas.microsoft.com/office/drawing/2014/main" id="{E0998EDF-E2B4-8E2D-BD88-244567095D83}"/>
              </a:ext>
            </a:extLst>
          </p:cNvPr>
          <p:cNvSpPr>
            <a:spLocks noChangeShapeType="1"/>
          </p:cNvSpPr>
          <p:nvPr/>
        </p:nvSpPr>
        <p:spPr bwMode="auto">
          <a:xfrm>
            <a:off x="2584659" y="3500920"/>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1" name="Freeform 23">
            <a:extLst>
              <a:ext uri="{FF2B5EF4-FFF2-40B4-BE49-F238E27FC236}">
                <a16:creationId xmlns:a16="http://schemas.microsoft.com/office/drawing/2014/main" id="{2BEACE94-4D0B-6F41-A226-32ED45D9E904}"/>
              </a:ext>
            </a:extLst>
          </p:cNvPr>
          <p:cNvSpPr>
            <a:spLocks/>
          </p:cNvSpPr>
          <p:nvPr/>
        </p:nvSpPr>
        <p:spPr bwMode="auto">
          <a:xfrm>
            <a:off x="2824371" y="2478571"/>
            <a:ext cx="1674813" cy="1014413"/>
          </a:xfrm>
          <a:custGeom>
            <a:avLst/>
            <a:gdLst>
              <a:gd name="T0" fmla="*/ 0 w 1055"/>
              <a:gd name="T1" fmla="*/ 548 h 639"/>
              <a:gd name="T2" fmla="*/ 444 w 1055"/>
              <a:gd name="T3" fmla="*/ 548 h 639"/>
              <a:gd name="T4" fmla="*/ 1055 w 1055"/>
              <a:gd name="T5" fmla="*/ 0 h 639"/>
            </a:gdLst>
            <a:ahLst/>
            <a:cxnLst>
              <a:cxn ang="0">
                <a:pos x="T0" y="T1"/>
              </a:cxn>
              <a:cxn ang="0">
                <a:pos x="T2" y="T3"/>
              </a:cxn>
              <a:cxn ang="0">
                <a:pos x="T4" y="T5"/>
              </a:cxn>
            </a:cxnLst>
            <a:rect l="0" t="0" r="r" b="b"/>
            <a:pathLst>
              <a:path w="1055" h="639">
                <a:moveTo>
                  <a:pt x="0" y="548"/>
                </a:moveTo>
                <a:cubicBezTo>
                  <a:pt x="134" y="593"/>
                  <a:pt x="268" y="639"/>
                  <a:pt x="444" y="548"/>
                </a:cubicBezTo>
                <a:cubicBezTo>
                  <a:pt x="620" y="457"/>
                  <a:pt x="953" y="93"/>
                  <a:pt x="1055"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2" name="Line 24">
            <a:extLst>
              <a:ext uri="{FF2B5EF4-FFF2-40B4-BE49-F238E27FC236}">
                <a16:creationId xmlns:a16="http://schemas.microsoft.com/office/drawing/2014/main" id="{1A5986EE-2644-8582-9B58-013B56818086}"/>
              </a:ext>
            </a:extLst>
          </p:cNvPr>
          <p:cNvSpPr>
            <a:spLocks noChangeShapeType="1"/>
          </p:cNvSpPr>
          <p:nvPr/>
        </p:nvSpPr>
        <p:spPr bwMode="auto">
          <a:xfrm flipV="1">
            <a:off x="3318083" y="3431070"/>
            <a:ext cx="0" cy="6238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3" name="Line 25">
            <a:extLst>
              <a:ext uri="{FF2B5EF4-FFF2-40B4-BE49-F238E27FC236}">
                <a16:creationId xmlns:a16="http://schemas.microsoft.com/office/drawing/2014/main" id="{4106A641-0A7B-0E6F-2420-9AC5130ACBD6}"/>
              </a:ext>
            </a:extLst>
          </p:cNvPr>
          <p:cNvSpPr>
            <a:spLocks noChangeShapeType="1"/>
          </p:cNvSpPr>
          <p:nvPr/>
        </p:nvSpPr>
        <p:spPr bwMode="auto">
          <a:xfrm flipH="1" flipV="1">
            <a:off x="2579895" y="3415195"/>
            <a:ext cx="706438" cy="317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4" name="Line 26">
            <a:extLst>
              <a:ext uri="{FF2B5EF4-FFF2-40B4-BE49-F238E27FC236}">
                <a16:creationId xmlns:a16="http://schemas.microsoft.com/office/drawing/2014/main" id="{A8DC138E-9752-65F4-97A6-46FA6593E03F}"/>
              </a:ext>
            </a:extLst>
          </p:cNvPr>
          <p:cNvSpPr>
            <a:spLocks noChangeShapeType="1"/>
          </p:cNvSpPr>
          <p:nvPr/>
        </p:nvSpPr>
        <p:spPr bwMode="auto">
          <a:xfrm flipV="1">
            <a:off x="7542420" y="2862746"/>
            <a:ext cx="0" cy="1084263"/>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5" name="Line 27">
            <a:extLst>
              <a:ext uri="{FF2B5EF4-FFF2-40B4-BE49-F238E27FC236}">
                <a16:creationId xmlns:a16="http://schemas.microsoft.com/office/drawing/2014/main" id="{73E1EE54-BE0B-2365-1EDF-959A71F0030E}"/>
              </a:ext>
            </a:extLst>
          </p:cNvPr>
          <p:cNvSpPr>
            <a:spLocks noChangeShapeType="1"/>
          </p:cNvSpPr>
          <p:nvPr/>
        </p:nvSpPr>
        <p:spPr bwMode="auto">
          <a:xfrm flipH="1" flipV="1">
            <a:off x="6804234" y="2846870"/>
            <a:ext cx="706437" cy="317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2317" name="Text Box 29">
            <a:extLst>
              <a:ext uri="{FF2B5EF4-FFF2-40B4-BE49-F238E27FC236}">
                <a16:creationId xmlns:a16="http://schemas.microsoft.com/office/drawing/2014/main" id="{29A5D965-1AD9-8905-B90A-2BD9299066DE}"/>
              </a:ext>
            </a:extLst>
          </p:cNvPr>
          <p:cNvSpPr txBox="1">
            <a:spLocks noChangeArrowheads="1"/>
          </p:cNvSpPr>
          <p:nvPr/>
        </p:nvSpPr>
        <p:spPr bwMode="auto">
          <a:xfrm>
            <a:off x="7596396" y="2335695"/>
            <a:ext cx="66236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OK</a:t>
            </a:r>
          </a:p>
        </p:txBody>
      </p:sp>
      <p:sp>
        <p:nvSpPr>
          <p:cNvPr id="12318" name="Text Box 30">
            <a:extLst>
              <a:ext uri="{FF2B5EF4-FFF2-40B4-BE49-F238E27FC236}">
                <a16:creationId xmlns:a16="http://schemas.microsoft.com/office/drawing/2014/main" id="{8796051C-9FAE-38EA-93E5-1BCB244D0E49}"/>
              </a:ext>
            </a:extLst>
          </p:cNvPr>
          <p:cNvSpPr txBox="1">
            <a:spLocks noChangeArrowheads="1"/>
          </p:cNvSpPr>
          <p:nvPr/>
        </p:nvSpPr>
        <p:spPr bwMode="auto">
          <a:xfrm>
            <a:off x="3046621" y="2630970"/>
            <a:ext cx="66236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OK</a:t>
            </a:r>
          </a:p>
        </p:txBody>
      </p:sp>
    </p:spTree>
    <p:extLst>
      <p:ext uri="{BB962C8B-B14F-4D97-AF65-F5344CB8AC3E}">
        <p14:creationId xmlns:p14="http://schemas.microsoft.com/office/powerpoint/2010/main" val="3886353"/>
      </p:ext>
    </p:extLst>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5152B666-95CF-0461-4E4A-520C198B08EC}"/>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Use of Data</a:t>
            </a:r>
            <a:br>
              <a:rPr lang="en-US" altLang="pl-PL" sz="2800" dirty="0">
                <a:solidFill>
                  <a:srgbClr val="F26211"/>
                </a:solidFill>
              </a:rPr>
            </a:br>
            <a:r>
              <a:rPr lang="en-US" altLang="pl-PL" sz="3200" dirty="0">
                <a:solidFill>
                  <a:srgbClr val="F26211"/>
                </a:solidFill>
                <a:latin typeface="Montserrat"/>
              </a:rPr>
              <a:t>NAPA Procedure</a:t>
            </a:r>
          </a:p>
        </p:txBody>
      </p:sp>
      <p:sp>
        <p:nvSpPr>
          <p:cNvPr id="141315" name="Rectangle 3">
            <a:extLst>
              <a:ext uri="{FF2B5EF4-FFF2-40B4-BE49-F238E27FC236}">
                <a16:creationId xmlns:a16="http://schemas.microsoft.com/office/drawing/2014/main" id="{9883CA66-10A2-06D1-C3A0-9A329F9DE17E}"/>
              </a:ext>
            </a:extLst>
          </p:cNvPr>
          <p:cNvSpPr>
            <a:spLocks noChangeArrowheads="1"/>
          </p:cNvSpPr>
          <p:nvPr/>
        </p:nvSpPr>
        <p:spPr bwMode="auto">
          <a:xfrm>
            <a:off x="3861628" y="2155135"/>
            <a:ext cx="2133600" cy="1981200"/>
          </a:xfrm>
          <a:prstGeom prst="rect">
            <a:avLst/>
          </a:prstGeom>
          <a:solidFill>
            <a:schemeClr val="bg1"/>
          </a:solidFill>
          <a:ln w="254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1316" name="Text Box 4">
            <a:extLst>
              <a:ext uri="{FF2B5EF4-FFF2-40B4-BE49-F238E27FC236}">
                <a16:creationId xmlns:a16="http://schemas.microsoft.com/office/drawing/2014/main" id="{AE3AC79C-C789-91CB-59EB-98FC5EED95D8}"/>
              </a:ext>
            </a:extLst>
          </p:cNvPr>
          <p:cNvSpPr txBox="1">
            <a:spLocks noChangeArrowheads="1"/>
          </p:cNvSpPr>
          <p:nvPr/>
        </p:nvSpPr>
        <p:spPr bwMode="auto">
          <a:xfrm>
            <a:off x="3328228" y="1469336"/>
            <a:ext cx="1473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Air Voids, %</a:t>
            </a:r>
          </a:p>
        </p:txBody>
      </p:sp>
      <p:sp>
        <p:nvSpPr>
          <p:cNvPr id="141317" name="Text Box 5">
            <a:extLst>
              <a:ext uri="{FF2B5EF4-FFF2-40B4-BE49-F238E27FC236}">
                <a16:creationId xmlns:a16="http://schemas.microsoft.com/office/drawing/2014/main" id="{A971112F-54F2-7843-820A-00A9C2D299C8}"/>
              </a:ext>
            </a:extLst>
          </p:cNvPr>
          <p:cNvSpPr txBox="1">
            <a:spLocks noChangeArrowheads="1"/>
          </p:cNvSpPr>
          <p:nvPr/>
        </p:nvSpPr>
        <p:spPr bwMode="auto">
          <a:xfrm>
            <a:off x="3648903" y="4337948"/>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sp>
        <p:nvSpPr>
          <p:cNvPr id="141324" name="Text Box 12">
            <a:extLst>
              <a:ext uri="{FF2B5EF4-FFF2-40B4-BE49-F238E27FC236}">
                <a16:creationId xmlns:a16="http://schemas.microsoft.com/office/drawing/2014/main" id="{DFA87D61-E811-6DBE-97F4-137B94E3DABF}"/>
              </a:ext>
            </a:extLst>
          </p:cNvPr>
          <p:cNvSpPr txBox="1">
            <a:spLocks noChangeArrowheads="1"/>
          </p:cNvSpPr>
          <p:nvPr/>
        </p:nvSpPr>
        <p:spPr bwMode="auto">
          <a:xfrm>
            <a:off x="1764336" y="4954616"/>
            <a:ext cx="5426486" cy="1238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pPr>
            <a:r>
              <a:rPr lang="en-US" altLang="pl-PL" sz="1800" b="1" i="1" dirty="0">
                <a:solidFill>
                  <a:schemeClr val="tx1"/>
                </a:solidFill>
                <a:latin typeface="Montserrat"/>
              </a:rPr>
              <a:t>Target optimum asphalt content =</a:t>
            </a:r>
          </a:p>
          <a:p>
            <a:pPr>
              <a:lnSpc>
                <a:spcPct val="120000"/>
              </a:lnSpc>
            </a:pPr>
            <a:r>
              <a:rPr lang="en-US" altLang="pl-PL" sz="1800" b="1" i="1" dirty="0">
                <a:solidFill>
                  <a:schemeClr val="tx1"/>
                </a:solidFill>
                <a:latin typeface="Montserrat"/>
              </a:rPr>
              <a:t>the asphalt content at 4% air voids</a:t>
            </a:r>
          </a:p>
        </p:txBody>
      </p:sp>
      <p:sp>
        <p:nvSpPr>
          <p:cNvPr id="141326" name="Text Box 14">
            <a:extLst>
              <a:ext uri="{FF2B5EF4-FFF2-40B4-BE49-F238E27FC236}">
                <a16:creationId xmlns:a16="http://schemas.microsoft.com/office/drawing/2014/main" id="{5301BA10-910B-DA32-0FC8-AB2750ACE325}"/>
              </a:ext>
            </a:extLst>
          </p:cNvPr>
          <p:cNvSpPr txBox="1">
            <a:spLocks noChangeArrowheads="1"/>
          </p:cNvSpPr>
          <p:nvPr/>
        </p:nvSpPr>
        <p:spPr bwMode="auto">
          <a:xfrm>
            <a:off x="3253617" y="3094935"/>
            <a:ext cx="64633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4%</a:t>
            </a:r>
          </a:p>
        </p:txBody>
      </p:sp>
      <p:sp>
        <p:nvSpPr>
          <p:cNvPr id="141327" name="Line 15">
            <a:extLst>
              <a:ext uri="{FF2B5EF4-FFF2-40B4-BE49-F238E27FC236}">
                <a16:creationId xmlns:a16="http://schemas.microsoft.com/office/drawing/2014/main" id="{B41AEEB2-D9D7-73EB-D8AC-4BC541400F2B}"/>
              </a:ext>
            </a:extLst>
          </p:cNvPr>
          <p:cNvSpPr>
            <a:spLocks noChangeShapeType="1"/>
          </p:cNvSpPr>
          <p:nvPr/>
        </p:nvSpPr>
        <p:spPr bwMode="auto">
          <a:xfrm>
            <a:off x="3853692" y="3320360"/>
            <a:ext cx="623887"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1328" name="Line 16">
            <a:extLst>
              <a:ext uri="{FF2B5EF4-FFF2-40B4-BE49-F238E27FC236}">
                <a16:creationId xmlns:a16="http://schemas.microsoft.com/office/drawing/2014/main" id="{5E5E0378-54B2-2050-FB04-A8679F205755}"/>
              </a:ext>
            </a:extLst>
          </p:cNvPr>
          <p:cNvSpPr>
            <a:spLocks noChangeShapeType="1"/>
          </p:cNvSpPr>
          <p:nvPr/>
        </p:nvSpPr>
        <p:spPr bwMode="auto">
          <a:xfrm>
            <a:off x="4460116" y="3315599"/>
            <a:ext cx="0" cy="82232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1333" name="Line 21">
            <a:extLst>
              <a:ext uri="{FF2B5EF4-FFF2-40B4-BE49-F238E27FC236}">
                <a16:creationId xmlns:a16="http://schemas.microsoft.com/office/drawing/2014/main" id="{1F8F5416-FE07-74BE-953C-8C5201346D08}"/>
              </a:ext>
            </a:extLst>
          </p:cNvPr>
          <p:cNvSpPr>
            <a:spLocks noChangeShapeType="1"/>
          </p:cNvSpPr>
          <p:nvPr/>
        </p:nvSpPr>
        <p:spPr bwMode="auto">
          <a:xfrm>
            <a:off x="3926716" y="2810774"/>
            <a:ext cx="1022350" cy="917575"/>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Tree>
    <p:extLst>
      <p:ext uri="{BB962C8B-B14F-4D97-AF65-F5344CB8AC3E}">
        <p14:creationId xmlns:p14="http://schemas.microsoft.com/office/powerpoint/2010/main" val="1157238523"/>
      </p:ext>
    </p:extLst>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3F0FFC63-7FE1-6447-068E-C3F8F5002FB3}"/>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Use of Data</a:t>
            </a:r>
            <a:br>
              <a:rPr lang="en-US" altLang="pl-PL" sz="2800" dirty="0">
                <a:solidFill>
                  <a:srgbClr val="F26211"/>
                </a:solidFill>
              </a:rPr>
            </a:br>
            <a:r>
              <a:rPr lang="en-US" altLang="pl-PL" sz="3200" dirty="0">
                <a:solidFill>
                  <a:srgbClr val="F26211"/>
                </a:solidFill>
                <a:latin typeface="Montserrat"/>
              </a:rPr>
              <a:t>NAPA Procedure</a:t>
            </a:r>
          </a:p>
        </p:txBody>
      </p:sp>
      <p:sp>
        <p:nvSpPr>
          <p:cNvPr id="145414" name="Rectangle 6">
            <a:extLst>
              <a:ext uri="{FF2B5EF4-FFF2-40B4-BE49-F238E27FC236}">
                <a16:creationId xmlns:a16="http://schemas.microsoft.com/office/drawing/2014/main" id="{96220A82-0866-BFC8-C10D-409CE04EAE51}"/>
              </a:ext>
            </a:extLst>
          </p:cNvPr>
          <p:cNvSpPr>
            <a:spLocks noChangeArrowheads="1"/>
          </p:cNvSpPr>
          <p:nvPr/>
        </p:nvSpPr>
        <p:spPr bwMode="auto">
          <a:xfrm>
            <a:off x="3997434" y="2460734"/>
            <a:ext cx="2133600" cy="1981200"/>
          </a:xfrm>
          <a:prstGeom prst="rect">
            <a:avLst/>
          </a:prstGeom>
          <a:solidFill>
            <a:schemeClr val="bg1"/>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5415" name="Text Box 7">
            <a:extLst>
              <a:ext uri="{FF2B5EF4-FFF2-40B4-BE49-F238E27FC236}">
                <a16:creationId xmlns:a16="http://schemas.microsoft.com/office/drawing/2014/main" id="{A44EB730-2CA9-B91F-8C75-7CBF39FACA54}"/>
              </a:ext>
            </a:extLst>
          </p:cNvPr>
          <p:cNvSpPr txBox="1">
            <a:spLocks noChangeArrowheads="1"/>
          </p:cNvSpPr>
          <p:nvPr/>
        </p:nvSpPr>
        <p:spPr bwMode="auto">
          <a:xfrm>
            <a:off x="3730735" y="1927334"/>
            <a:ext cx="16176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Stability</a:t>
            </a:r>
          </a:p>
        </p:txBody>
      </p:sp>
      <p:sp>
        <p:nvSpPr>
          <p:cNvPr id="145416" name="Text Box 8">
            <a:extLst>
              <a:ext uri="{FF2B5EF4-FFF2-40B4-BE49-F238E27FC236}">
                <a16:creationId xmlns:a16="http://schemas.microsoft.com/office/drawing/2014/main" id="{A8CB56AF-EE11-0117-6CF4-0F3DC3DA6367}"/>
              </a:ext>
            </a:extLst>
          </p:cNvPr>
          <p:cNvSpPr txBox="1">
            <a:spLocks noChangeArrowheads="1"/>
          </p:cNvSpPr>
          <p:nvPr/>
        </p:nvSpPr>
        <p:spPr bwMode="auto">
          <a:xfrm>
            <a:off x="4002197" y="4678472"/>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sp>
        <p:nvSpPr>
          <p:cNvPr id="145420" name="Text Box 12">
            <a:extLst>
              <a:ext uri="{FF2B5EF4-FFF2-40B4-BE49-F238E27FC236}">
                <a16:creationId xmlns:a16="http://schemas.microsoft.com/office/drawing/2014/main" id="{7BAE2949-C13F-C43E-B4A6-41186B53B6F9}"/>
              </a:ext>
            </a:extLst>
          </p:cNvPr>
          <p:cNvSpPr txBox="1">
            <a:spLocks noChangeArrowheads="1"/>
          </p:cNvSpPr>
          <p:nvPr/>
        </p:nvSpPr>
        <p:spPr bwMode="auto">
          <a:xfrm>
            <a:off x="1982898" y="5843698"/>
            <a:ext cx="621676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i="1" dirty="0">
                <a:solidFill>
                  <a:schemeClr val="tx1"/>
                </a:solidFill>
                <a:latin typeface="Montserrat"/>
              </a:rPr>
              <a:t>The target stability is checked</a:t>
            </a:r>
          </a:p>
        </p:txBody>
      </p:sp>
      <p:sp>
        <p:nvSpPr>
          <p:cNvPr id="145425" name="Freeform 17">
            <a:extLst>
              <a:ext uri="{FF2B5EF4-FFF2-40B4-BE49-F238E27FC236}">
                <a16:creationId xmlns:a16="http://schemas.microsoft.com/office/drawing/2014/main" id="{09EF5336-C584-E63B-3DDF-DEB0E2F4C27E}"/>
              </a:ext>
            </a:extLst>
          </p:cNvPr>
          <p:cNvSpPr>
            <a:spLocks/>
          </p:cNvSpPr>
          <p:nvPr/>
        </p:nvSpPr>
        <p:spPr bwMode="auto">
          <a:xfrm rot="14135587">
            <a:off x="4158565" y="3045728"/>
            <a:ext cx="1601788" cy="1479550"/>
          </a:xfrm>
          <a:custGeom>
            <a:avLst/>
            <a:gdLst>
              <a:gd name="T0" fmla="*/ 0 w 1184"/>
              <a:gd name="T1" fmla="*/ 1075 h 1151"/>
              <a:gd name="T2" fmla="*/ 1055 w 1184"/>
              <a:gd name="T3" fmla="*/ 972 h 1151"/>
              <a:gd name="T4" fmla="*/ 776 w 1184"/>
              <a:gd name="T5" fmla="*/ 0 h 1151"/>
            </a:gdLst>
            <a:ahLst/>
            <a:cxnLst>
              <a:cxn ang="0">
                <a:pos x="T0" y="T1"/>
              </a:cxn>
              <a:cxn ang="0">
                <a:pos x="T2" y="T3"/>
              </a:cxn>
              <a:cxn ang="0">
                <a:pos x="T4" y="T5"/>
              </a:cxn>
            </a:cxnLst>
            <a:rect l="0" t="0" r="r" b="b"/>
            <a:pathLst>
              <a:path w="1184" h="1151">
                <a:moveTo>
                  <a:pt x="0" y="1075"/>
                </a:moveTo>
                <a:cubicBezTo>
                  <a:pt x="463" y="1113"/>
                  <a:pt x="926" y="1151"/>
                  <a:pt x="1055" y="972"/>
                </a:cubicBezTo>
                <a:cubicBezTo>
                  <a:pt x="1184" y="793"/>
                  <a:pt x="823" y="162"/>
                  <a:pt x="776" y="0"/>
                </a:cubicBezTo>
              </a:path>
            </a:pathLst>
          </a:custGeom>
          <a:noFill/>
          <a:ln w="381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5426" name="Line 18">
            <a:extLst>
              <a:ext uri="{FF2B5EF4-FFF2-40B4-BE49-F238E27FC236}">
                <a16:creationId xmlns:a16="http://schemas.microsoft.com/office/drawing/2014/main" id="{FFEBE7BE-1A31-B7C2-EA60-E69B0C549923}"/>
              </a:ext>
            </a:extLst>
          </p:cNvPr>
          <p:cNvSpPr>
            <a:spLocks noChangeShapeType="1"/>
          </p:cNvSpPr>
          <p:nvPr/>
        </p:nvSpPr>
        <p:spPr bwMode="auto">
          <a:xfrm>
            <a:off x="5011847" y="2984610"/>
            <a:ext cx="0" cy="144621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5429" name="Line 21">
            <a:extLst>
              <a:ext uri="{FF2B5EF4-FFF2-40B4-BE49-F238E27FC236}">
                <a16:creationId xmlns:a16="http://schemas.microsoft.com/office/drawing/2014/main" id="{4D2B5921-674B-B2FF-EE67-A0F46057B499}"/>
              </a:ext>
            </a:extLst>
          </p:cNvPr>
          <p:cNvSpPr>
            <a:spLocks noChangeShapeType="1"/>
          </p:cNvSpPr>
          <p:nvPr/>
        </p:nvSpPr>
        <p:spPr bwMode="auto">
          <a:xfrm>
            <a:off x="4003784" y="3241784"/>
            <a:ext cx="2190750" cy="0"/>
          </a:xfrm>
          <a:prstGeom prst="line">
            <a:avLst/>
          </a:prstGeom>
          <a:noFill/>
          <a:ln w="254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5430" name="Text Box 22">
            <a:extLst>
              <a:ext uri="{FF2B5EF4-FFF2-40B4-BE49-F238E27FC236}">
                <a16:creationId xmlns:a16="http://schemas.microsoft.com/office/drawing/2014/main" id="{5D236EB9-7C01-8C93-00CA-84C5196F67AF}"/>
              </a:ext>
            </a:extLst>
          </p:cNvPr>
          <p:cNvSpPr txBox="1">
            <a:spLocks noChangeArrowheads="1"/>
          </p:cNvSpPr>
          <p:nvPr/>
        </p:nvSpPr>
        <p:spPr bwMode="auto">
          <a:xfrm>
            <a:off x="5299184" y="2689334"/>
            <a:ext cx="114300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pl-PL" sz="1600" b="1">
                <a:solidFill>
                  <a:srgbClr val="FF3300"/>
                </a:solidFill>
                <a:latin typeface="Montserrat"/>
              </a:rPr>
              <a:t>OK</a:t>
            </a:r>
          </a:p>
        </p:txBody>
      </p:sp>
    </p:spTree>
    <p:extLst>
      <p:ext uri="{BB962C8B-B14F-4D97-AF65-F5344CB8AC3E}">
        <p14:creationId xmlns:p14="http://schemas.microsoft.com/office/powerpoint/2010/main" val="504036638"/>
      </p:ext>
    </p:extLst>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A161ADBA-B47E-F36C-390A-973DEE47936A}"/>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Use of Data</a:t>
            </a:r>
            <a:br>
              <a:rPr lang="en-US" altLang="pl-PL" sz="2800" dirty="0">
                <a:solidFill>
                  <a:srgbClr val="F26211"/>
                </a:solidFill>
              </a:rPr>
            </a:br>
            <a:r>
              <a:rPr lang="en-US" altLang="pl-PL" sz="3200" dirty="0">
                <a:solidFill>
                  <a:srgbClr val="F26211"/>
                </a:solidFill>
                <a:latin typeface="Montserrat"/>
              </a:rPr>
              <a:t>NAPA Procedure</a:t>
            </a:r>
          </a:p>
        </p:txBody>
      </p:sp>
      <p:sp>
        <p:nvSpPr>
          <p:cNvPr id="143363" name="Rectangle 3">
            <a:extLst>
              <a:ext uri="{FF2B5EF4-FFF2-40B4-BE49-F238E27FC236}">
                <a16:creationId xmlns:a16="http://schemas.microsoft.com/office/drawing/2014/main" id="{2778BD7D-EA9F-D61F-4B15-F6A7161748D6}"/>
              </a:ext>
            </a:extLst>
          </p:cNvPr>
          <p:cNvSpPr>
            <a:spLocks noChangeArrowheads="1"/>
          </p:cNvSpPr>
          <p:nvPr/>
        </p:nvSpPr>
        <p:spPr bwMode="auto">
          <a:xfrm>
            <a:off x="3530600" y="1790700"/>
            <a:ext cx="2133600"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pl-PL" altLang="pl-PL" sz="1600" b="1">
              <a:solidFill>
                <a:srgbClr val="FF3300"/>
              </a:solidFill>
              <a:latin typeface="Montserrat"/>
            </a:endParaRPr>
          </a:p>
        </p:txBody>
      </p:sp>
      <p:sp>
        <p:nvSpPr>
          <p:cNvPr id="143364" name="Text Box 4">
            <a:extLst>
              <a:ext uri="{FF2B5EF4-FFF2-40B4-BE49-F238E27FC236}">
                <a16:creationId xmlns:a16="http://schemas.microsoft.com/office/drawing/2014/main" id="{96050307-A581-7C01-9159-C836F7A34BB0}"/>
              </a:ext>
            </a:extLst>
          </p:cNvPr>
          <p:cNvSpPr txBox="1">
            <a:spLocks noChangeArrowheads="1"/>
          </p:cNvSpPr>
          <p:nvPr/>
        </p:nvSpPr>
        <p:spPr bwMode="auto">
          <a:xfrm>
            <a:off x="2921000" y="1257300"/>
            <a:ext cx="114300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Flow</a:t>
            </a:r>
          </a:p>
        </p:txBody>
      </p:sp>
      <p:sp>
        <p:nvSpPr>
          <p:cNvPr id="143365" name="Text Box 5">
            <a:extLst>
              <a:ext uri="{FF2B5EF4-FFF2-40B4-BE49-F238E27FC236}">
                <a16:creationId xmlns:a16="http://schemas.microsoft.com/office/drawing/2014/main" id="{BD61F9E7-D112-A0EC-1685-35DE2F78244C}"/>
              </a:ext>
            </a:extLst>
          </p:cNvPr>
          <p:cNvSpPr txBox="1">
            <a:spLocks noChangeArrowheads="1"/>
          </p:cNvSpPr>
          <p:nvPr/>
        </p:nvSpPr>
        <p:spPr bwMode="auto">
          <a:xfrm>
            <a:off x="3606800" y="3998913"/>
            <a:ext cx="249299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grpSp>
        <p:nvGrpSpPr>
          <p:cNvPr id="143366" name="Group 6">
            <a:extLst>
              <a:ext uri="{FF2B5EF4-FFF2-40B4-BE49-F238E27FC236}">
                <a16:creationId xmlns:a16="http://schemas.microsoft.com/office/drawing/2014/main" id="{F3D0E78F-BD68-7E3C-2401-63452B20EAE8}"/>
              </a:ext>
            </a:extLst>
          </p:cNvPr>
          <p:cNvGrpSpPr>
            <a:grpSpLocks/>
          </p:cNvGrpSpPr>
          <p:nvPr/>
        </p:nvGrpSpPr>
        <p:grpSpPr bwMode="auto">
          <a:xfrm>
            <a:off x="7399339" y="1158876"/>
            <a:ext cx="2949575" cy="3159125"/>
            <a:chOff x="3040" y="792"/>
            <a:chExt cx="1858" cy="1990"/>
          </a:xfrm>
        </p:grpSpPr>
        <p:sp>
          <p:nvSpPr>
            <p:cNvPr id="143367" name="Rectangle 7">
              <a:extLst>
                <a:ext uri="{FF2B5EF4-FFF2-40B4-BE49-F238E27FC236}">
                  <a16:creationId xmlns:a16="http://schemas.microsoft.com/office/drawing/2014/main" id="{CBDE8152-EC7A-F5EF-97E4-B70723BDF3EB}"/>
                </a:ext>
              </a:extLst>
            </p:cNvPr>
            <p:cNvSpPr>
              <a:spLocks noChangeArrowheads="1"/>
            </p:cNvSpPr>
            <p:nvPr/>
          </p:nvSpPr>
          <p:spPr bwMode="auto">
            <a:xfrm>
              <a:off x="3280" y="1128"/>
              <a:ext cx="1344" cy="1248"/>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68" name="Text Box 8">
              <a:extLst>
                <a:ext uri="{FF2B5EF4-FFF2-40B4-BE49-F238E27FC236}">
                  <a16:creationId xmlns:a16="http://schemas.microsoft.com/office/drawing/2014/main" id="{890839CB-FE06-9A7C-C1D5-D2161DA23D04}"/>
                </a:ext>
              </a:extLst>
            </p:cNvPr>
            <p:cNvSpPr txBox="1">
              <a:spLocks noChangeArrowheads="1"/>
            </p:cNvSpPr>
            <p:nvPr/>
          </p:nvSpPr>
          <p:spPr bwMode="auto">
            <a:xfrm>
              <a:off x="3040" y="792"/>
              <a:ext cx="720"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VMA, %</a:t>
              </a:r>
            </a:p>
          </p:txBody>
        </p:sp>
        <p:sp>
          <p:nvSpPr>
            <p:cNvPr id="143369" name="Text Box 9">
              <a:extLst>
                <a:ext uri="{FF2B5EF4-FFF2-40B4-BE49-F238E27FC236}">
                  <a16:creationId xmlns:a16="http://schemas.microsoft.com/office/drawing/2014/main" id="{4A29898D-D2C9-815D-332E-14C4C8D89E16}"/>
                </a:ext>
              </a:extLst>
            </p:cNvPr>
            <p:cNvSpPr txBox="1">
              <a:spLocks noChangeArrowheads="1"/>
            </p:cNvSpPr>
            <p:nvPr/>
          </p:nvSpPr>
          <p:spPr bwMode="auto">
            <a:xfrm>
              <a:off x="3328" y="2567"/>
              <a:ext cx="1570" cy="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grpSp>
      <p:sp>
        <p:nvSpPr>
          <p:cNvPr id="143370" name="Text Box 10">
            <a:extLst>
              <a:ext uri="{FF2B5EF4-FFF2-40B4-BE49-F238E27FC236}">
                <a16:creationId xmlns:a16="http://schemas.microsoft.com/office/drawing/2014/main" id="{DE27333D-D481-42E9-5CB9-A253F71754B9}"/>
              </a:ext>
            </a:extLst>
          </p:cNvPr>
          <p:cNvSpPr txBox="1">
            <a:spLocks noChangeArrowheads="1"/>
          </p:cNvSpPr>
          <p:nvPr/>
        </p:nvSpPr>
        <p:spPr bwMode="auto">
          <a:xfrm>
            <a:off x="2887664" y="5167313"/>
            <a:ext cx="6435725" cy="1255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800" b="1" i="1">
                <a:solidFill>
                  <a:srgbClr val="FF3300"/>
                </a:solidFill>
                <a:latin typeface="Montserrat"/>
              </a:rPr>
              <a:t>Use target optimum asphalt content to check if these criteria are met</a:t>
            </a:r>
          </a:p>
        </p:txBody>
      </p:sp>
      <p:sp>
        <p:nvSpPr>
          <p:cNvPr id="143371" name="Text Box 11">
            <a:extLst>
              <a:ext uri="{FF2B5EF4-FFF2-40B4-BE49-F238E27FC236}">
                <a16:creationId xmlns:a16="http://schemas.microsoft.com/office/drawing/2014/main" id="{27B7B301-21BD-907F-FC54-75BB8342C749}"/>
              </a:ext>
            </a:extLst>
          </p:cNvPr>
          <p:cNvSpPr txBox="1">
            <a:spLocks noChangeArrowheads="1"/>
          </p:cNvSpPr>
          <p:nvPr/>
        </p:nvSpPr>
        <p:spPr bwMode="auto">
          <a:xfrm>
            <a:off x="1524000" y="2990850"/>
            <a:ext cx="1850186"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Lower Limit</a:t>
            </a:r>
          </a:p>
        </p:txBody>
      </p:sp>
      <p:sp>
        <p:nvSpPr>
          <p:cNvPr id="143372" name="Text Box 12">
            <a:extLst>
              <a:ext uri="{FF2B5EF4-FFF2-40B4-BE49-F238E27FC236}">
                <a16:creationId xmlns:a16="http://schemas.microsoft.com/office/drawing/2014/main" id="{42192ED1-DACD-B3FC-7E91-2C01191A437F}"/>
              </a:ext>
            </a:extLst>
          </p:cNvPr>
          <p:cNvSpPr txBox="1">
            <a:spLocks noChangeArrowheads="1"/>
          </p:cNvSpPr>
          <p:nvPr/>
        </p:nvSpPr>
        <p:spPr bwMode="auto">
          <a:xfrm>
            <a:off x="1754189" y="1995488"/>
            <a:ext cx="171393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Upper limit</a:t>
            </a:r>
          </a:p>
        </p:txBody>
      </p:sp>
      <p:sp>
        <p:nvSpPr>
          <p:cNvPr id="143373" name="Text Box 13">
            <a:extLst>
              <a:ext uri="{FF2B5EF4-FFF2-40B4-BE49-F238E27FC236}">
                <a16:creationId xmlns:a16="http://schemas.microsoft.com/office/drawing/2014/main" id="{B28C5528-EC4E-EF34-FFB0-B9A8E630D52A}"/>
              </a:ext>
            </a:extLst>
          </p:cNvPr>
          <p:cNvSpPr txBox="1">
            <a:spLocks noChangeArrowheads="1"/>
          </p:cNvSpPr>
          <p:nvPr/>
        </p:nvSpPr>
        <p:spPr bwMode="auto">
          <a:xfrm>
            <a:off x="6276975" y="2744788"/>
            <a:ext cx="150073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Minimum</a:t>
            </a:r>
          </a:p>
        </p:txBody>
      </p:sp>
      <p:sp>
        <p:nvSpPr>
          <p:cNvPr id="143374" name="Freeform 14">
            <a:extLst>
              <a:ext uri="{FF2B5EF4-FFF2-40B4-BE49-F238E27FC236}">
                <a16:creationId xmlns:a16="http://schemas.microsoft.com/office/drawing/2014/main" id="{8EA5B557-6B5C-593B-F42A-42DBBC9F1EC2}"/>
              </a:ext>
            </a:extLst>
          </p:cNvPr>
          <p:cNvSpPr>
            <a:spLocks/>
          </p:cNvSpPr>
          <p:nvPr/>
        </p:nvSpPr>
        <p:spPr bwMode="auto">
          <a:xfrm>
            <a:off x="8240714" y="2365376"/>
            <a:ext cx="1462087" cy="447675"/>
          </a:xfrm>
          <a:custGeom>
            <a:avLst/>
            <a:gdLst>
              <a:gd name="T0" fmla="*/ 0 w 921"/>
              <a:gd name="T1" fmla="*/ 21 h 282"/>
              <a:gd name="T2" fmla="*/ 455 w 921"/>
              <a:gd name="T3" fmla="*/ 279 h 282"/>
              <a:gd name="T4" fmla="*/ 921 w 921"/>
              <a:gd name="T5" fmla="*/ 0 h 282"/>
            </a:gdLst>
            <a:ahLst/>
            <a:cxnLst>
              <a:cxn ang="0">
                <a:pos x="T0" y="T1"/>
              </a:cxn>
              <a:cxn ang="0">
                <a:pos x="T2" y="T3"/>
              </a:cxn>
              <a:cxn ang="0">
                <a:pos x="T4" y="T5"/>
              </a:cxn>
            </a:cxnLst>
            <a:rect l="0" t="0" r="r" b="b"/>
            <a:pathLst>
              <a:path w="921" h="282">
                <a:moveTo>
                  <a:pt x="0" y="21"/>
                </a:moveTo>
                <a:cubicBezTo>
                  <a:pt x="151" y="151"/>
                  <a:pt x="302" y="282"/>
                  <a:pt x="455" y="279"/>
                </a:cubicBezTo>
                <a:cubicBezTo>
                  <a:pt x="608" y="276"/>
                  <a:pt x="843" y="48"/>
                  <a:pt x="921"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5" name="Line 15">
            <a:extLst>
              <a:ext uri="{FF2B5EF4-FFF2-40B4-BE49-F238E27FC236}">
                <a16:creationId xmlns:a16="http://schemas.microsoft.com/office/drawing/2014/main" id="{A7C00558-4D79-6AA6-58A9-D2DA4FBBCC78}"/>
              </a:ext>
            </a:extLst>
          </p:cNvPr>
          <p:cNvSpPr>
            <a:spLocks noChangeShapeType="1"/>
          </p:cNvSpPr>
          <p:nvPr/>
        </p:nvSpPr>
        <p:spPr bwMode="auto">
          <a:xfrm>
            <a:off x="7780339" y="2938463"/>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6" name="Line 16">
            <a:extLst>
              <a:ext uri="{FF2B5EF4-FFF2-40B4-BE49-F238E27FC236}">
                <a16:creationId xmlns:a16="http://schemas.microsoft.com/office/drawing/2014/main" id="{E3EFDA03-DFC9-027E-A6BD-B89DB90414F6}"/>
              </a:ext>
            </a:extLst>
          </p:cNvPr>
          <p:cNvSpPr>
            <a:spLocks noChangeShapeType="1"/>
          </p:cNvSpPr>
          <p:nvPr/>
        </p:nvSpPr>
        <p:spPr bwMode="auto">
          <a:xfrm>
            <a:off x="3563939" y="2220913"/>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7" name="Line 17">
            <a:extLst>
              <a:ext uri="{FF2B5EF4-FFF2-40B4-BE49-F238E27FC236}">
                <a16:creationId xmlns:a16="http://schemas.microsoft.com/office/drawing/2014/main" id="{98E06846-7ED5-10D7-5A4C-A03324AA92A6}"/>
              </a:ext>
            </a:extLst>
          </p:cNvPr>
          <p:cNvSpPr>
            <a:spLocks noChangeShapeType="1"/>
          </p:cNvSpPr>
          <p:nvPr/>
        </p:nvSpPr>
        <p:spPr bwMode="auto">
          <a:xfrm>
            <a:off x="3532189" y="3222625"/>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8" name="Freeform 18">
            <a:extLst>
              <a:ext uri="{FF2B5EF4-FFF2-40B4-BE49-F238E27FC236}">
                <a16:creationId xmlns:a16="http://schemas.microsoft.com/office/drawing/2014/main" id="{80E623B1-1884-4CF8-27D8-896095E28DD8}"/>
              </a:ext>
            </a:extLst>
          </p:cNvPr>
          <p:cNvSpPr>
            <a:spLocks/>
          </p:cNvSpPr>
          <p:nvPr/>
        </p:nvSpPr>
        <p:spPr bwMode="auto">
          <a:xfrm>
            <a:off x="3790951" y="2200276"/>
            <a:ext cx="1674813" cy="1014413"/>
          </a:xfrm>
          <a:custGeom>
            <a:avLst/>
            <a:gdLst>
              <a:gd name="T0" fmla="*/ 0 w 1055"/>
              <a:gd name="T1" fmla="*/ 548 h 639"/>
              <a:gd name="T2" fmla="*/ 444 w 1055"/>
              <a:gd name="T3" fmla="*/ 548 h 639"/>
              <a:gd name="T4" fmla="*/ 1055 w 1055"/>
              <a:gd name="T5" fmla="*/ 0 h 639"/>
            </a:gdLst>
            <a:ahLst/>
            <a:cxnLst>
              <a:cxn ang="0">
                <a:pos x="T0" y="T1"/>
              </a:cxn>
              <a:cxn ang="0">
                <a:pos x="T2" y="T3"/>
              </a:cxn>
              <a:cxn ang="0">
                <a:pos x="T4" y="T5"/>
              </a:cxn>
            </a:cxnLst>
            <a:rect l="0" t="0" r="r" b="b"/>
            <a:pathLst>
              <a:path w="1055" h="639">
                <a:moveTo>
                  <a:pt x="0" y="548"/>
                </a:moveTo>
                <a:cubicBezTo>
                  <a:pt x="134" y="593"/>
                  <a:pt x="268" y="639"/>
                  <a:pt x="444" y="548"/>
                </a:cubicBezTo>
                <a:cubicBezTo>
                  <a:pt x="620" y="457"/>
                  <a:pt x="953" y="93"/>
                  <a:pt x="1055"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79" name="Line 19">
            <a:extLst>
              <a:ext uri="{FF2B5EF4-FFF2-40B4-BE49-F238E27FC236}">
                <a16:creationId xmlns:a16="http://schemas.microsoft.com/office/drawing/2014/main" id="{3EA2DDCE-69F0-A058-7FF1-BF7B5242ABD4}"/>
              </a:ext>
            </a:extLst>
          </p:cNvPr>
          <p:cNvSpPr>
            <a:spLocks noChangeShapeType="1"/>
          </p:cNvSpPr>
          <p:nvPr/>
        </p:nvSpPr>
        <p:spPr bwMode="auto">
          <a:xfrm flipV="1">
            <a:off x="4265613" y="3152775"/>
            <a:ext cx="0" cy="6238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80" name="Line 20">
            <a:extLst>
              <a:ext uri="{FF2B5EF4-FFF2-40B4-BE49-F238E27FC236}">
                <a16:creationId xmlns:a16="http://schemas.microsoft.com/office/drawing/2014/main" id="{0A88A04C-2EF4-C87B-C02E-C6385F7D2259}"/>
              </a:ext>
            </a:extLst>
          </p:cNvPr>
          <p:cNvSpPr>
            <a:spLocks noChangeShapeType="1"/>
          </p:cNvSpPr>
          <p:nvPr/>
        </p:nvSpPr>
        <p:spPr bwMode="auto">
          <a:xfrm flipH="1" flipV="1">
            <a:off x="3527425" y="3136900"/>
            <a:ext cx="706438" cy="317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81" name="Line 21">
            <a:extLst>
              <a:ext uri="{FF2B5EF4-FFF2-40B4-BE49-F238E27FC236}">
                <a16:creationId xmlns:a16="http://schemas.microsoft.com/office/drawing/2014/main" id="{B6D81C47-27F2-B95F-37F4-35E5DEEDD8EC}"/>
              </a:ext>
            </a:extLst>
          </p:cNvPr>
          <p:cNvSpPr>
            <a:spLocks noChangeShapeType="1"/>
          </p:cNvSpPr>
          <p:nvPr/>
        </p:nvSpPr>
        <p:spPr bwMode="auto">
          <a:xfrm flipV="1">
            <a:off x="8489950" y="2584451"/>
            <a:ext cx="0" cy="1084263"/>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82" name="Line 22">
            <a:extLst>
              <a:ext uri="{FF2B5EF4-FFF2-40B4-BE49-F238E27FC236}">
                <a16:creationId xmlns:a16="http://schemas.microsoft.com/office/drawing/2014/main" id="{26437AC7-2147-E57E-078F-8A7E1EE29F7E}"/>
              </a:ext>
            </a:extLst>
          </p:cNvPr>
          <p:cNvSpPr>
            <a:spLocks noChangeShapeType="1"/>
          </p:cNvSpPr>
          <p:nvPr/>
        </p:nvSpPr>
        <p:spPr bwMode="auto">
          <a:xfrm flipH="1" flipV="1">
            <a:off x="7751764" y="2568575"/>
            <a:ext cx="706437" cy="317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43383" name="Text Box 23">
            <a:extLst>
              <a:ext uri="{FF2B5EF4-FFF2-40B4-BE49-F238E27FC236}">
                <a16:creationId xmlns:a16="http://schemas.microsoft.com/office/drawing/2014/main" id="{3C220900-64F8-D932-F1B2-DD119EF877BE}"/>
              </a:ext>
            </a:extLst>
          </p:cNvPr>
          <p:cNvSpPr txBox="1">
            <a:spLocks noChangeArrowheads="1"/>
          </p:cNvSpPr>
          <p:nvPr/>
        </p:nvSpPr>
        <p:spPr bwMode="auto">
          <a:xfrm>
            <a:off x="8543926" y="2057400"/>
            <a:ext cx="66236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OK</a:t>
            </a:r>
          </a:p>
        </p:txBody>
      </p:sp>
      <p:sp>
        <p:nvSpPr>
          <p:cNvPr id="143384" name="Text Box 24">
            <a:extLst>
              <a:ext uri="{FF2B5EF4-FFF2-40B4-BE49-F238E27FC236}">
                <a16:creationId xmlns:a16="http://schemas.microsoft.com/office/drawing/2014/main" id="{C9FAAB43-4C0B-C076-0ED5-463D864B9725}"/>
              </a:ext>
            </a:extLst>
          </p:cNvPr>
          <p:cNvSpPr txBox="1">
            <a:spLocks noChangeArrowheads="1"/>
          </p:cNvSpPr>
          <p:nvPr/>
        </p:nvSpPr>
        <p:spPr bwMode="auto">
          <a:xfrm>
            <a:off x="3994151" y="2352675"/>
            <a:ext cx="662361"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OK</a:t>
            </a:r>
          </a:p>
        </p:txBody>
      </p:sp>
    </p:spTree>
    <p:extLst>
      <p:ext uri="{BB962C8B-B14F-4D97-AF65-F5344CB8AC3E}">
        <p14:creationId xmlns:p14="http://schemas.microsoft.com/office/powerpoint/2010/main" val="599751984"/>
      </p:ext>
    </p:extLst>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9996520-CFFC-1565-5237-7126A7C017D3}"/>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Marshall Design Method</a:t>
            </a:r>
          </a:p>
        </p:txBody>
      </p:sp>
      <p:sp>
        <p:nvSpPr>
          <p:cNvPr id="14339" name="Rectangle 3">
            <a:extLst>
              <a:ext uri="{FF2B5EF4-FFF2-40B4-BE49-F238E27FC236}">
                <a16:creationId xmlns:a16="http://schemas.microsoft.com/office/drawing/2014/main" id="{83FC8F65-612F-FCA1-E287-573868C719BE}"/>
              </a:ext>
            </a:extLst>
          </p:cNvPr>
          <p:cNvSpPr>
            <a:spLocks noGrp="1" noChangeArrowheads="1"/>
          </p:cNvSpPr>
          <p:nvPr>
            <p:ph type="body" idx="11"/>
          </p:nvPr>
        </p:nvSpPr>
        <p:spPr/>
        <p:txBody>
          <a:bodyPr>
            <a:noAutofit/>
          </a:bodyPr>
          <a:lstStyle/>
          <a:p>
            <a:r>
              <a:rPr lang="en-US" altLang="pl-PL" sz="2400" dirty="0">
                <a:solidFill>
                  <a:srgbClr val="FF3300"/>
                </a:solidFill>
                <a:latin typeface="Montserrat"/>
              </a:rPr>
              <a:t>Advantages</a:t>
            </a:r>
            <a:endParaRPr lang="en-US" altLang="pl-PL" sz="2400" dirty="0">
              <a:latin typeface="Montserrat"/>
            </a:endParaRPr>
          </a:p>
          <a:p>
            <a:pPr lvl="1"/>
            <a:r>
              <a:rPr lang="en-US" altLang="pl-PL" sz="2400" dirty="0">
                <a:latin typeface="Montserrat"/>
              </a:rPr>
              <a:t>Attention on voids, strength, durability</a:t>
            </a:r>
          </a:p>
          <a:p>
            <a:pPr lvl="1"/>
            <a:r>
              <a:rPr lang="en-US" altLang="pl-PL" sz="2400" dirty="0">
                <a:latin typeface="Montserrat"/>
              </a:rPr>
              <a:t>Inexpensive equipment</a:t>
            </a:r>
          </a:p>
          <a:p>
            <a:pPr lvl="1"/>
            <a:r>
              <a:rPr lang="en-US" altLang="pl-PL" sz="2400" dirty="0">
                <a:latin typeface="Montserrat"/>
              </a:rPr>
              <a:t>Easy to use in process control/acceptance </a:t>
            </a:r>
          </a:p>
          <a:p>
            <a:pPr>
              <a:lnSpc>
                <a:spcPct val="240000"/>
              </a:lnSpc>
            </a:pPr>
            <a:r>
              <a:rPr lang="en-US" altLang="pl-PL" sz="2400" dirty="0">
                <a:solidFill>
                  <a:srgbClr val="FF3300"/>
                </a:solidFill>
                <a:latin typeface="Montserrat"/>
              </a:rPr>
              <a:t>Disadvantages</a:t>
            </a:r>
            <a:endParaRPr lang="en-US" altLang="pl-PL" sz="2400" dirty="0">
              <a:latin typeface="Montserrat"/>
            </a:endParaRPr>
          </a:p>
          <a:p>
            <a:pPr lvl="1"/>
            <a:r>
              <a:rPr lang="en-US" altLang="pl-PL" sz="2400" dirty="0">
                <a:latin typeface="Montserrat"/>
              </a:rPr>
              <a:t>Impact method of compaction</a:t>
            </a:r>
          </a:p>
          <a:p>
            <a:pPr lvl="1"/>
            <a:r>
              <a:rPr lang="en-US" altLang="pl-PL" sz="2400" dirty="0">
                <a:latin typeface="Montserrat"/>
              </a:rPr>
              <a:t>Does not consider shear strength</a:t>
            </a:r>
          </a:p>
          <a:p>
            <a:pPr lvl="1"/>
            <a:r>
              <a:rPr lang="en-US" altLang="pl-PL" sz="2400" dirty="0">
                <a:latin typeface="Montserrat"/>
              </a:rPr>
              <a:t>Load perpendicular to compaction axis</a:t>
            </a:r>
          </a:p>
        </p:txBody>
      </p:sp>
    </p:spTree>
    <p:extLst>
      <p:ext uri="{BB962C8B-B14F-4D97-AF65-F5344CB8AC3E}">
        <p14:creationId xmlns:p14="http://schemas.microsoft.com/office/powerpoint/2010/main" val="85699658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a:ext uri="{FF2B5EF4-FFF2-40B4-BE49-F238E27FC236}">
                <a16:creationId xmlns:a16="http://schemas.microsoft.com/office/drawing/2014/main" id="{D63A81F0-662A-7B55-E248-831017AE25C0}"/>
              </a:ext>
            </a:extLst>
          </p:cNvPr>
          <p:cNvSpPr>
            <a:spLocks noGrp="1" noChangeArrowheads="1"/>
          </p:cNvSpPr>
          <p:nvPr>
            <p:ph type="body" idx="11"/>
          </p:nvPr>
        </p:nvSpPr>
        <p:spPr/>
        <p:txBody>
          <a:bodyPr/>
          <a:lstStyle/>
          <a:p>
            <a:pPr>
              <a:lnSpc>
                <a:spcPct val="130000"/>
              </a:lnSpc>
            </a:pPr>
            <a:r>
              <a:rPr lang="en-US" altLang="pl-PL" sz="2400">
                <a:latin typeface="Montserrat"/>
              </a:rPr>
              <a:t>Warren Brothers obtained patent around 1900</a:t>
            </a:r>
          </a:p>
          <a:p>
            <a:pPr>
              <a:lnSpc>
                <a:spcPct val="130000"/>
              </a:lnSpc>
            </a:pPr>
            <a:r>
              <a:rPr lang="en-US" altLang="pl-PL" sz="2400">
                <a:latin typeface="Montserrat"/>
              </a:rPr>
              <a:t>Large stone 19mm to 75 mm</a:t>
            </a:r>
          </a:p>
          <a:p>
            <a:pPr>
              <a:buClr>
                <a:schemeClr val="tx1"/>
              </a:buClr>
            </a:pPr>
            <a:r>
              <a:rPr lang="en-US" altLang="pl-PL" sz="2400">
                <a:latin typeface="Montserrat"/>
              </a:rPr>
              <a:t>Good for steel-rimmed wheels or solid-tired trucks in 1900s</a:t>
            </a:r>
          </a:p>
        </p:txBody>
      </p:sp>
      <p:sp>
        <p:nvSpPr>
          <p:cNvPr id="386051" name="Rectangle 3">
            <a:extLst>
              <a:ext uri="{FF2B5EF4-FFF2-40B4-BE49-F238E27FC236}">
                <a16:creationId xmlns:a16="http://schemas.microsoft.com/office/drawing/2014/main" id="{B2C8F6CE-016B-6967-0002-8FE8D26CF80C}"/>
              </a:ext>
            </a:extLst>
          </p:cNvPr>
          <p:cNvSpPr>
            <a:spLocks noGrp="1" noChangeArrowheads="1"/>
          </p:cNvSpPr>
          <p:nvPr>
            <p:ph type="title"/>
          </p:nvPr>
        </p:nvSpPr>
        <p:spPr/>
        <p:txBody>
          <a:bodyPr/>
          <a:lstStyle/>
          <a:p>
            <a:r>
              <a:rPr lang="en-US" altLang="pl-PL" sz="3200" dirty="0" err="1">
                <a:solidFill>
                  <a:srgbClr val="F26211"/>
                </a:solidFill>
                <a:latin typeface="Montserrat"/>
              </a:rPr>
              <a:t>Bitulithic</a:t>
            </a:r>
            <a:r>
              <a:rPr lang="en-US" altLang="pl-PL" sz="3200" dirty="0">
                <a:solidFill>
                  <a:srgbClr val="F26211"/>
                </a:solidFill>
                <a:latin typeface="Montserrat"/>
              </a:rPr>
              <a:t> Pavement</a:t>
            </a:r>
          </a:p>
        </p:txBody>
      </p:sp>
    </p:spTree>
    <p:extLst>
      <p:ext uri="{BB962C8B-B14F-4D97-AF65-F5344CB8AC3E}">
        <p14:creationId xmlns:p14="http://schemas.microsoft.com/office/powerpoint/2010/main" val="386811921"/>
      </p:ext>
    </p:extLst>
  </p:cSld>
  <p:clrMapOvr>
    <a:masterClrMapping/>
  </p:clrMapOvr>
  <p:transition spd="med">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BA573EEA-125C-A68A-6539-3EC92D0A0BC3}"/>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pPr>
              <a:lnSpc>
                <a:spcPct val="90000"/>
              </a:lnSpc>
            </a:pPr>
            <a:r>
              <a:rPr lang="en-US" altLang="pl-PL" sz="3200" dirty="0">
                <a:solidFill>
                  <a:srgbClr val="F26211"/>
                </a:solidFill>
                <a:latin typeface="Montserrat"/>
              </a:rPr>
              <a:t>Hveem mix design</a:t>
            </a:r>
          </a:p>
        </p:txBody>
      </p:sp>
      <p:grpSp>
        <p:nvGrpSpPr>
          <p:cNvPr id="103530" name="Group 106">
            <a:extLst>
              <a:ext uri="{FF2B5EF4-FFF2-40B4-BE49-F238E27FC236}">
                <a16:creationId xmlns:a16="http://schemas.microsoft.com/office/drawing/2014/main" id="{2FBBFFA7-681F-7032-6407-F55C89C5E9BD}"/>
              </a:ext>
            </a:extLst>
          </p:cNvPr>
          <p:cNvGrpSpPr>
            <a:grpSpLocks/>
          </p:cNvGrpSpPr>
          <p:nvPr/>
        </p:nvGrpSpPr>
        <p:grpSpPr bwMode="auto">
          <a:xfrm>
            <a:off x="6486526" y="2724150"/>
            <a:ext cx="2549525" cy="2560638"/>
            <a:chOff x="2813" y="1373"/>
            <a:chExt cx="1446" cy="1290"/>
          </a:xfrm>
        </p:grpSpPr>
        <p:sp>
          <p:nvSpPr>
            <p:cNvPr id="103531" name="AutoShape 107">
              <a:extLst>
                <a:ext uri="{FF2B5EF4-FFF2-40B4-BE49-F238E27FC236}">
                  <a16:creationId xmlns:a16="http://schemas.microsoft.com/office/drawing/2014/main" id="{7291F78F-D500-C93C-D32B-08A304D0A062}"/>
                </a:ext>
              </a:extLst>
            </p:cNvPr>
            <p:cNvSpPr>
              <a:spLocks noChangeArrowheads="1"/>
            </p:cNvSpPr>
            <p:nvPr/>
          </p:nvSpPr>
          <p:spPr bwMode="auto">
            <a:xfrm rot="16200000" flipH="1">
              <a:off x="3228" y="1344"/>
              <a:ext cx="218" cy="276"/>
            </a:xfrm>
            <a:prstGeom prst="rightArrow">
              <a:avLst>
                <a:gd name="adj1" fmla="val 50000"/>
                <a:gd name="adj2" fmla="val 50014"/>
              </a:avLst>
            </a:prstGeom>
            <a:solidFill>
              <a:schemeClr val="tx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2" name="Rectangle 108">
              <a:extLst>
                <a:ext uri="{FF2B5EF4-FFF2-40B4-BE49-F238E27FC236}">
                  <a16:creationId xmlns:a16="http://schemas.microsoft.com/office/drawing/2014/main" id="{EA228441-7C76-E3B6-22E6-9520F3B8C696}"/>
                </a:ext>
              </a:extLst>
            </p:cNvPr>
            <p:cNvSpPr>
              <a:spLocks noChangeArrowheads="1"/>
            </p:cNvSpPr>
            <p:nvPr/>
          </p:nvSpPr>
          <p:spPr bwMode="auto">
            <a:xfrm>
              <a:off x="2858" y="1599"/>
              <a:ext cx="957" cy="121"/>
            </a:xfrm>
            <a:prstGeom prst="rect">
              <a:avLst/>
            </a:prstGeom>
            <a:solidFill>
              <a:schemeClr val="bg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3" name="Freeform 109">
              <a:extLst>
                <a:ext uri="{FF2B5EF4-FFF2-40B4-BE49-F238E27FC236}">
                  <a16:creationId xmlns:a16="http://schemas.microsoft.com/office/drawing/2014/main" id="{6ABB4F1D-CBD7-1335-D526-20E5D202B52F}"/>
                </a:ext>
              </a:extLst>
            </p:cNvPr>
            <p:cNvSpPr>
              <a:spLocks/>
            </p:cNvSpPr>
            <p:nvPr/>
          </p:nvSpPr>
          <p:spPr bwMode="auto">
            <a:xfrm>
              <a:off x="3870" y="1818"/>
              <a:ext cx="254" cy="199"/>
            </a:xfrm>
            <a:custGeom>
              <a:avLst/>
              <a:gdLst>
                <a:gd name="T0" fmla="*/ 0 w 254"/>
                <a:gd name="T1" fmla="*/ 166 h 199"/>
                <a:gd name="T2" fmla="*/ 218 w 254"/>
                <a:gd name="T3" fmla="*/ 166 h 199"/>
                <a:gd name="T4" fmla="*/ 218 w 254"/>
                <a:gd name="T5" fmla="*/ 0 h 199"/>
                <a:gd name="T6" fmla="*/ 253 w 254"/>
                <a:gd name="T7" fmla="*/ 0 h 199"/>
                <a:gd name="T8" fmla="*/ 253 w 254"/>
                <a:gd name="T9" fmla="*/ 198 h 199"/>
                <a:gd name="T10" fmla="*/ 0 w 254"/>
                <a:gd name="T11" fmla="*/ 198 h 199"/>
                <a:gd name="T12" fmla="*/ 0 w 254"/>
                <a:gd name="T13" fmla="*/ 166 h 199"/>
              </a:gdLst>
              <a:ahLst/>
              <a:cxnLst>
                <a:cxn ang="0">
                  <a:pos x="T0" y="T1"/>
                </a:cxn>
                <a:cxn ang="0">
                  <a:pos x="T2" y="T3"/>
                </a:cxn>
                <a:cxn ang="0">
                  <a:pos x="T4" y="T5"/>
                </a:cxn>
                <a:cxn ang="0">
                  <a:pos x="T6" y="T7"/>
                </a:cxn>
                <a:cxn ang="0">
                  <a:pos x="T8" y="T9"/>
                </a:cxn>
                <a:cxn ang="0">
                  <a:pos x="T10" y="T11"/>
                </a:cxn>
                <a:cxn ang="0">
                  <a:pos x="T12" y="T13"/>
                </a:cxn>
              </a:cxnLst>
              <a:rect l="0" t="0" r="r" b="b"/>
              <a:pathLst>
                <a:path w="254" h="199">
                  <a:moveTo>
                    <a:pt x="0" y="166"/>
                  </a:moveTo>
                  <a:lnTo>
                    <a:pt x="218" y="166"/>
                  </a:lnTo>
                  <a:lnTo>
                    <a:pt x="218" y="0"/>
                  </a:lnTo>
                  <a:lnTo>
                    <a:pt x="253" y="0"/>
                  </a:lnTo>
                  <a:lnTo>
                    <a:pt x="253" y="198"/>
                  </a:lnTo>
                  <a:lnTo>
                    <a:pt x="0" y="198"/>
                  </a:lnTo>
                  <a:lnTo>
                    <a:pt x="0" y="166"/>
                  </a:lnTo>
                </a:path>
              </a:pathLst>
            </a:custGeom>
            <a:solidFill>
              <a:srgbClr val="DADADA"/>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34" name="Oval 110">
              <a:extLst>
                <a:ext uri="{FF2B5EF4-FFF2-40B4-BE49-F238E27FC236}">
                  <a16:creationId xmlns:a16="http://schemas.microsoft.com/office/drawing/2014/main" id="{07067ACB-95EB-801A-9392-49512E7189F6}"/>
                </a:ext>
              </a:extLst>
            </p:cNvPr>
            <p:cNvSpPr>
              <a:spLocks noChangeArrowheads="1"/>
            </p:cNvSpPr>
            <p:nvPr/>
          </p:nvSpPr>
          <p:spPr bwMode="auto">
            <a:xfrm>
              <a:off x="3940" y="1495"/>
              <a:ext cx="319" cy="319"/>
            </a:xfrm>
            <a:prstGeom prst="ellipse">
              <a:avLst/>
            </a:prstGeom>
            <a:solidFill>
              <a:srgbClr val="DADADA"/>
            </a:solidFill>
            <a:ln w="12700">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5" name="Line 111">
              <a:extLst>
                <a:ext uri="{FF2B5EF4-FFF2-40B4-BE49-F238E27FC236}">
                  <a16:creationId xmlns:a16="http://schemas.microsoft.com/office/drawing/2014/main" id="{F528C4C8-FF0A-36FE-0ADE-A2ED1243DB0A}"/>
                </a:ext>
              </a:extLst>
            </p:cNvPr>
            <p:cNvSpPr>
              <a:spLocks noChangeShapeType="1"/>
            </p:cNvSpPr>
            <p:nvPr/>
          </p:nvSpPr>
          <p:spPr bwMode="auto">
            <a:xfrm flipV="1">
              <a:off x="4062" y="1542"/>
              <a:ext cx="83" cy="241"/>
            </a:xfrm>
            <a:prstGeom prst="line">
              <a:avLst/>
            </a:prstGeom>
            <a:noFill/>
            <a:ln w="254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03536" name="Group 112">
              <a:extLst>
                <a:ext uri="{FF2B5EF4-FFF2-40B4-BE49-F238E27FC236}">
                  <a16:creationId xmlns:a16="http://schemas.microsoft.com/office/drawing/2014/main" id="{16DD1BA1-C83C-625B-C6B3-C3B53DDC29A4}"/>
                </a:ext>
              </a:extLst>
            </p:cNvPr>
            <p:cNvGrpSpPr>
              <a:grpSpLocks/>
            </p:cNvGrpSpPr>
            <p:nvPr/>
          </p:nvGrpSpPr>
          <p:grpSpPr bwMode="auto">
            <a:xfrm>
              <a:off x="2813" y="1713"/>
              <a:ext cx="1049" cy="950"/>
              <a:chOff x="2813" y="1713"/>
              <a:chExt cx="1049" cy="950"/>
            </a:xfrm>
          </p:grpSpPr>
          <p:sp>
            <p:nvSpPr>
              <p:cNvPr id="103537" name="AutoShape 113">
                <a:extLst>
                  <a:ext uri="{FF2B5EF4-FFF2-40B4-BE49-F238E27FC236}">
                    <a16:creationId xmlns:a16="http://schemas.microsoft.com/office/drawing/2014/main" id="{31B24066-3B1D-8A7B-2A8B-C1C10FC49B26}"/>
                  </a:ext>
                </a:extLst>
              </p:cNvPr>
              <p:cNvSpPr>
                <a:spLocks noChangeArrowheads="1"/>
              </p:cNvSpPr>
              <p:nvPr/>
            </p:nvSpPr>
            <p:spPr bwMode="auto">
              <a:xfrm rot="16200000">
                <a:off x="3235" y="2416"/>
                <a:ext cx="218" cy="276"/>
              </a:xfrm>
              <a:prstGeom prst="rightArrow">
                <a:avLst>
                  <a:gd name="adj1" fmla="val 50000"/>
                  <a:gd name="adj2" fmla="val 50014"/>
                </a:avLst>
              </a:prstGeom>
              <a:solidFill>
                <a:schemeClr val="tx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8" name="Rectangle 114">
                <a:extLst>
                  <a:ext uri="{FF2B5EF4-FFF2-40B4-BE49-F238E27FC236}">
                    <a16:creationId xmlns:a16="http://schemas.microsoft.com/office/drawing/2014/main" id="{98562C45-EF8F-64D6-DCA8-91CC7B67C7EA}"/>
                  </a:ext>
                </a:extLst>
              </p:cNvPr>
              <p:cNvSpPr>
                <a:spLocks noChangeArrowheads="1"/>
              </p:cNvSpPr>
              <p:nvPr/>
            </p:nvSpPr>
            <p:spPr bwMode="auto">
              <a:xfrm>
                <a:off x="2858" y="2319"/>
                <a:ext cx="957" cy="120"/>
              </a:xfrm>
              <a:prstGeom prst="rect">
                <a:avLst/>
              </a:prstGeom>
              <a:solidFill>
                <a:schemeClr val="bg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39" name="Rectangle 115">
                <a:extLst>
                  <a:ext uri="{FF2B5EF4-FFF2-40B4-BE49-F238E27FC236}">
                    <a16:creationId xmlns:a16="http://schemas.microsoft.com/office/drawing/2014/main" id="{06714E8E-1C70-4789-5824-FC3D1261B671}"/>
                  </a:ext>
                </a:extLst>
              </p:cNvPr>
              <p:cNvSpPr>
                <a:spLocks noChangeArrowheads="1"/>
              </p:cNvSpPr>
              <p:nvPr/>
            </p:nvSpPr>
            <p:spPr bwMode="auto">
              <a:xfrm>
                <a:off x="2813" y="1713"/>
                <a:ext cx="35" cy="617"/>
              </a:xfrm>
              <a:prstGeom prst="rect">
                <a:avLst/>
              </a:prstGeom>
              <a:solidFill>
                <a:schemeClr val="bg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540" name="Rectangle 116">
                <a:extLst>
                  <a:ext uri="{FF2B5EF4-FFF2-40B4-BE49-F238E27FC236}">
                    <a16:creationId xmlns:a16="http://schemas.microsoft.com/office/drawing/2014/main" id="{512FA4CA-9AD6-8D52-FD6E-B845E2D6A436}"/>
                  </a:ext>
                </a:extLst>
              </p:cNvPr>
              <p:cNvSpPr>
                <a:spLocks noChangeArrowheads="1"/>
              </p:cNvSpPr>
              <p:nvPr/>
            </p:nvSpPr>
            <p:spPr bwMode="auto">
              <a:xfrm>
                <a:off x="3827" y="1713"/>
                <a:ext cx="35" cy="617"/>
              </a:xfrm>
              <a:prstGeom prst="rect">
                <a:avLst/>
              </a:prstGeom>
              <a:solidFill>
                <a:schemeClr val="bg2"/>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103541" name="Group 117">
                <a:extLst>
                  <a:ext uri="{FF2B5EF4-FFF2-40B4-BE49-F238E27FC236}">
                    <a16:creationId xmlns:a16="http://schemas.microsoft.com/office/drawing/2014/main" id="{1E861762-AF7E-C392-7051-5E3DC7E04C12}"/>
                  </a:ext>
                </a:extLst>
              </p:cNvPr>
              <p:cNvGrpSpPr>
                <a:grpSpLocks/>
              </p:cNvGrpSpPr>
              <p:nvPr/>
            </p:nvGrpSpPr>
            <p:grpSpPr bwMode="auto">
              <a:xfrm>
                <a:off x="2984" y="1907"/>
                <a:ext cx="189" cy="215"/>
                <a:chOff x="2984" y="1907"/>
                <a:chExt cx="189" cy="215"/>
              </a:xfrm>
            </p:grpSpPr>
            <p:sp>
              <p:nvSpPr>
                <p:cNvPr id="103542" name="Freeform 118">
                  <a:extLst>
                    <a:ext uri="{FF2B5EF4-FFF2-40B4-BE49-F238E27FC236}">
                      <a16:creationId xmlns:a16="http://schemas.microsoft.com/office/drawing/2014/main" id="{12AA1D36-6289-AB39-12D3-DBF6CD7A0314}"/>
                    </a:ext>
                  </a:extLst>
                </p:cNvPr>
                <p:cNvSpPr>
                  <a:spLocks/>
                </p:cNvSpPr>
                <p:nvPr/>
              </p:nvSpPr>
              <p:spPr bwMode="auto">
                <a:xfrm>
                  <a:off x="2984" y="1907"/>
                  <a:ext cx="184" cy="204"/>
                </a:xfrm>
                <a:custGeom>
                  <a:avLst/>
                  <a:gdLst>
                    <a:gd name="T0" fmla="*/ 0 w 184"/>
                    <a:gd name="T1" fmla="*/ 80 h 204"/>
                    <a:gd name="T2" fmla="*/ 73 w 184"/>
                    <a:gd name="T3" fmla="*/ 0 h 204"/>
                    <a:gd name="T4" fmla="*/ 148 w 184"/>
                    <a:gd name="T5" fmla="*/ 83 h 204"/>
                    <a:gd name="T6" fmla="*/ 183 w 184"/>
                    <a:gd name="T7" fmla="*/ 189 h 204"/>
                    <a:gd name="T8" fmla="*/ 84 w 184"/>
                    <a:gd name="T9" fmla="*/ 203 h 204"/>
                    <a:gd name="T10" fmla="*/ 16 w 184"/>
                    <a:gd name="T11" fmla="*/ 140 h 204"/>
                    <a:gd name="T12" fmla="*/ 1 w 184"/>
                    <a:gd name="T13" fmla="*/ 88 h 204"/>
                    <a:gd name="T14" fmla="*/ 0 w 184"/>
                    <a:gd name="T15" fmla="*/ 8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204">
                      <a:moveTo>
                        <a:pt x="0" y="80"/>
                      </a:moveTo>
                      <a:lnTo>
                        <a:pt x="73" y="0"/>
                      </a:lnTo>
                      <a:lnTo>
                        <a:pt x="148" y="83"/>
                      </a:lnTo>
                      <a:lnTo>
                        <a:pt x="183" y="189"/>
                      </a:lnTo>
                      <a:lnTo>
                        <a:pt x="84" y="203"/>
                      </a:lnTo>
                      <a:lnTo>
                        <a:pt x="16" y="140"/>
                      </a:lnTo>
                      <a:lnTo>
                        <a:pt x="1" y="88"/>
                      </a:lnTo>
                      <a:lnTo>
                        <a:pt x="0" y="80"/>
                      </a:lnTo>
                    </a:path>
                  </a:pathLst>
                </a:custGeom>
                <a:solidFill>
                  <a:srgbClr val="CECECE"/>
                </a:solidFill>
                <a:ln w="12700" cap="rnd" cmpd="sng">
                  <a:solidFill>
                    <a:schemeClr val="bg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3" name="Freeform 119">
                  <a:extLst>
                    <a:ext uri="{FF2B5EF4-FFF2-40B4-BE49-F238E27FC236}">
                      <a16:creationId xmlns:a16="http://schemas.microsoft.com/office/drawing/2014/main" id="{DAD86497-3711-3417-C962-AA6862F695E0}"/>
                    </a:ext>
                  </a:extLst>
                </p:cNvPr>
                <p:cNvSpPr>
                  <a:spLocks/>
                </p:cNvSpPr>
                <p:nvPr/>
              </p:nvSpPr>
              <p:spPr bwMode="auto">
                <a:xfrm>
                  <a:off x="2984" y="1907"/>
                  <a:ext cx="189" cy="215"/>
                </a:xfrm>
                <a:custGeom>
                  <a:avLst/>
                  <a:gdLst>
                    <a:gd name="T0" fmla="*/ 0 w 189"/>
                    <a:gd name="T1" fmla="*/ 85 h 215"/>
                    <a:gd name="T2" fmla="*/ 75 w 189"/>
                    <a:gd name="T3" fmla="*/ 0 h 215"/>
                    <a:gd name="T4" fmla="*/ 152 w 189"/>
                    <a:gd name="T5" fmla="*/ 88 h 215"/>
                    <a:gd name="T6" fmla="*/ 188 w 189"/>
                    <a:gd name="T7" fmla="*/ 199 h 215"/>
                    <a:gd name="T8" fmla="*/ 86 w 189"/>
                    <a:gd name="T9" fmla="*/ 214 h 215"/>
                    <a:gd name="T10" fmla="*/ 16 w 189"/>
                    <a:gd name="T11" fmla="*/ 148 h 215"/>
                    <a:gd name="T12" fmla="*/ 1 w 189"/>
                    <a:gd name="T13" fmla="*/ 93 h 215"/>
                  </a:gdLst>
                  <a:ahLst/>
                  <a:cxnLst>
                    <a:cxn ang="0">
                      <a:pos x="T0" y="T1"/>
                    </a:cxn>
                    <a:cxn ang="0">
                      <a:pos x="T2" y="T3"/>
                    </a:cxn>
                    <a:cxn ang="0">
                      <a:pos x="T4" y="T5"/>
                    </a:cxn>
                    <a:cxn ang="0">
                      <a:pos x="T6" y="T7"/>
                    </a:cxn>
                    <a:cxn ang="0">
                      <a:pos x="T8" y="T9"/>
                    </a:cxn>
                    <a:cxn ang="0">
                      <a:pos x="T10" y="T11"/>
                    </a:cxn>
                    <a:cxn ang="0">
                      <a:pos x="T12" y="T13"/>
                    </a:cxn>
                  </a:cxnLst>
                  <a:rect l="0" t="0" r="r" b="b"/>
                  <a:pathLst>
                    <a:path w="189" h="215">
                      <a:moveTo>
                        <a:pt x="0" y="85"/>
                      </a:moveTo>
                      <a:lnTo>
                        <a:pt x="75" y="0"/>
                      </a:lnTo>
                      <a:lnTo>
                        <a:pt x="152" y="88"/>
                      </a:lnTo>
                      <a:lnTo>
                        <a:pt x="188" y="199"/>
                      </a:lnTo>
                      <a:lnTo>
                        <a:pt x="86" y="214"/>
                      </a:lnTo>
                      <a:lnTo>
                        <a:pt x="16" y="148"/>
                      </a:lnTo>
                      <a:lnTo>
                        <a:pt x="1" y="9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03544" name="Freeform 120">
                <a:extLst>
                  <a:ext uri="{FF2B5EF4-FFF2-40B4-BE49-F238E27FC236}">
                    <a16:creationId xmlns:a16="http://schemas.microsoft.com/office/drawing/2014/main" id="{EB2D0550-562F-9DDB-6963-D29484B77DB7}"/>
                  </a:ext>
                </a:extLst>
              </p:cNvPr>
              <p:cNvSpPr>
                <a:spLocks/>
              </p:cNvSpPr>
              <p:nvPr/>
            </p:nvSpPr>
            <p:spPr bwMode="auto">
              <a:xfrm>
                <a:off x="3008" y="1826"/>
                <a:ext cx="11" cy="21"/>
              </a:xfrm>
              <a:custGeom>
                <a:avLst/>
                <a:gdLst>
                  <a:gd name="T0" fmla="*/ 10 w 11"/>
                  <a:gd name="T1" fmla="*/ 0 h 21"/>
                  <a:gd name="T2" fmla="*/ 0 w 11"/>
                  <a:gd name="T3" fmla="*/ 11 h 21"/>
                  <a:gd name="T4" fmla="*/ 10 w 11"/>
                  <a:gd name="T5" fmla="*/ 20 h 21"/>
                  <a:gd name="T6" fmla="*/ 10 w 11"/>
                  <a:gd name="T7" fmla="*/ 0 h 21"/>
                </a:gdLst>
                <a:ahLst/>
                <a:cxnLst>
                  <a:cxn ang="0">
                    <a:pos x="T0" y="T1"/>
                  </a:cxn>
                  <a:cxn ang="0">
                    <a:pos x="T2" y="T3"/>
                  </a:cxn>
                  <a:cxn ang="0">
                    <a:pos x="T4" y="T5"/>
                  </a:cxn>
                  <a:cxn ang="0">
                    <a:pos x="T6" y="T7"/>
                  </a:cxn>
                </a:cxnLst>
                <a:rect l="0" t="0" r="r" b="b"/>
                <a:pathLst>
                  <a:path w="11" h="21">
                    <a:moveTo>
                      <a:pt x="10" y="0"/>
                    </a:moveTo>
                    <a:lnTo>
                      <a:pt x="0" y="11"/>
                    </a:lnTo>
                    <a:lnTo>
                      <a:pt x="10" y="20"/>
                    </a:lnTo>
                    <a:lnTo>
                      <a:pt x="1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5" name="Freeform 121">
                <a:extLst>
                  <a:ext uri="{FF2B5EF4-FFF2-40B4-BE49-F238E27FC236}">
                    <a16:creationId xmlns:a16="http://schemas.microsoft.com/office/drawing/2014/main" id="{F7EE1D53-E4CF-014E-D526-D4275FC1C375}"/>
                  </a:ext>
                </a:extLst>
              </p:cNvPr>
              <p:cNvSpPr>
                <a:spLocks/>
              </p:cNvSpPr>
              <p:nvPr/>
            </p:nvSpPr>
            <p:spPr bwMode="auto">
              <a:xfrm>
                <a:off x="3077" y="1869"/>
                <a:ext cx="51" cy="60"/>
              </a:xfrm>
              <a:custGeom>
                <a:avLst/>
                <a:gdLst>
                  <a:gd name="T0" fmla="*/ 26 w 51"/>
                  <a:gd name="T1" fmla="*/ 0 h 60"/>
                  <a:gd name="T2" fmla="*/ 0 w 51"/>
                  <a:gd name="T3" fmla="*/ 26 h 60"/>
                  <a:gd name="T4" fmla="*/ 4 w 51"/>
                  <a:gd name="T5" fmla="*/ 50 h 60"/>
                  <a:gd name="T6" fmla="*/ 17 w 51"/>
                  <a:gd name="T7" fmla="*/ 59 h 60"/>
                  <a:gd name="T8" fmla="*/ 39 w 51"/>
                  <a:gd name="T9" fmla="*/ 55 h 60"/>
                  <a:gd name="T10" fmla="*/ 50 w 51"/>
                  <a:gd name="T11" fmla="*/ 23 h 60"/>
                  <a:gd name="T12" fmla="*/ 39 w 51"/>
                  <a:gd name="T13" fmla="*/ 0 h 60"/>
                  <a:gd name="T14" fmla="*/ 26 w 51"/>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0">
                    <a:moveTo>
                      <a:pt x="26" y="0"/>
                    </a:moveTo>
                    <a:lnTo>
                      <a:pt x="0" y="26"/>
                    </a:lnTo>
                    <a:lnTo>
                      <a:pt x="4" y="50"/>
                    </a:lnTo>
                    <a:lnTo>
                      <a:pt x="17" y="59"/>
                    </a:lnTo>
                    <a:lnTo>
                      <a:pt x="39" y="55"/>
                    </a:lnTo>
                    <a:lnTo>
                      <a:pt x="50" y="23"/>
                    </a:lnTo>
                    <a:lnTo>
                      <a:pt x="39" y="0"/>
                    </a:lnTo>
                    <a:lnTo>
                      <a:pt x="2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6" name="Freeform 122">
                <a:extLst>
                  <a:ext uri="{FF2B5EF4-FFF2-40B4-BE49-F238E27FC236}">
                    <a16:creationId xmlns:a16="http://schemas.microsoft.com/office/drawing/2014/main" id="{33D1A407-AA5A-168A-7610-C4D0B540B2F6}"/>
                  </a:ext>
                </a:extLst>
              </p:cNvPr>
              <p:cNvSpPr>
                <a:spLocks/>
              </p:cNvSpPr>
              <p:nvPr/>
            </p:nvSpPr>
            <p:spPr bwMode="auto">
              <a:xfrm>
                <a:off x="2983" y="1852"/>
                <a:ext cx="58" cy="91"/>
              </a:xfrm>
              <a:custGeom>
                <a:avLst/>
                <a:gdLst>
                  <a:gd name="T0" fmla="*/ 57 w 58"/>
                  <a:gd name="T1" fmla="*/ 34 h 91"/>
                  <a:gd name="T2" fmla="*/ 26 w 58"/>
                  <a:gd name="T3" fmla="*/ 2 h 91"/>
                  <a:gd name="T4" fmla="*/ 4 w 58"/>
                  <a:gd name="T5" fmla="*/ 0 h 91"/>
                  <a:gd name="T6" fmla="*/ 0 w 58"/>
                  <a:gd name="T7" fmla="*/ 28 h 91"/>
                  <a:gd name="T8" fmla="*/ 0 w 58"/>
                  <a:gd name="T9" fmla="*/ 90 h 91"/>
                  <a:gd name="T10" fmla="*/ 53 w 58"/>
                  <a:gd name="T11" fmla="*/ 66 h 91"/>
                  <a:gd name="T12" fmla="*/ 57 w 58"/>
                  <a:gd name="T13" fmla="*/ 34 h 91"/>
                </a:gdLst>
                <a:ahLst/>
                <a:cxnLst>
                  <a:cxn ang="0">
                    <a:pos x="T0" y="T1"/>
                  </a:cxn>
                  <a:cxn ang="0">
                    <a:pos x="T2" y="T3"/>
                  </a:cxn>
                  <a:cxn ang="0">
                    <a:pos x="T4" y="T5"/>
                  </a:cxn>
                  <a:cxn ang="0">
                    <a:pos x="T6" y="T7"/>
                  </a:cxn>
                  <a:cxn ang="0">
                    <a:pos x="T8" y="T9"/>
                  </a:cxn>
                  <a:cxn ang="0">
                    <a:pos x="T10" y="T11"/>
                  </a:cxn>
                  <a:cxn ang="0">
                    <a:pos x="T12" y="T13"/>
                  </a:cxn>
                </a:cxnLst>
                <a:rect l="0" t="0" r="r" b="b"/>
                <a:pathLst>
                  <a:path w="58" h="91">
                    <a:moveTo>
                      <a:pt x="57" y="34"/>
                    </a:moveTo>
                    <a:lnTo>
                      <a:pt x="26" y="2"/>
                    </a:lnTo>
                    <a:lnTo>
                      <a:pt x="4" y="0"/>
                    </a:lnTo>
                    <a:lnTo>
                      <a:pt x="0" y="28"/>
                    </a:lnTo>
                    <a:lnTo>
                      <a:pt x="0" y="90"/>
                    </a:lnTo>
                    <a:lnTo>
                      <a:pt x="53" y="66"/>
                    </a:lnTo>
                    <a:lnTo>
                      <a:pt x="57" y="3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7" name="Freeform 123">
                <a:extLst>
                  <a:ext uri="{FF2B5EF4-FFF2-40B4-BE49-F238E27FC236}">
                    <a16:creationId xmlns:a16="http://schemas.microsoft.com/office/drawing/2014/main" id="{48DD79C8-C04E-EF9E-2735-7C92002976C5}"/>
                  </a:ext>
                </a:extLst>
              </p:cNvPr>
              <p:cNvSpPr>
                <a:spLocks/>
              </p:cNvSpPr>
              <p:nvPr/>
            </p:nvSpPr>
            <p:spPr bwMode="auto">
              <a:xfrm>
                <a:off x="3172" y="2036"/>
                <a:ext cx="88" cy="73"/>
              </a:xfrm>
              <a:custGeom>
                <a:avLst/>
                <a:gdLst>
                  <a:gd name="T0" fmla="*/ 0 w 88"/>
                  <a:gd name="T1" fmla="*/ 46 h 73"/>
                  <a:gd name="T2" fmla="*/ 18 w 88"/>
                  <a:gd name="T3" fmla="*/ 1 h 73"/>
                  <a:gd name="T4" fmla="*/ 49 w 88"/>
                  <a:gd name="T5" fmla="*/ 0 h 73"/>
                  <a:gd name="T6" fmla="*/ 80 w 88"/>
                  <a:gd name="T7" fmla="*/ 18 h 73"/>
                  <a:gd name="T8" fmla="*/ 87 w 88"/>
                  <a:gd name="T9" fmla="*/ 46 h 73"/>
                  <a:gd name="T10" fmla="*/ 71 w 88"/>
                  <a:gd name="T11" fmla="*/ 55 h 73"/>
                  <a:gd name="T12" fmla="*/ 54 w 88"/>
                  <a:gd name="T13" fmla="*/ 72 h 73"/>
                  <a:gd name="T14" fmla="*/ 31 w 88"/>
                  <a:gd name="T15" fmla="*/ 69 h 73"/>
                  <a:gd name="T16" fmla="*/ 20 w 88"/>
                  <a:gd name="T17" fmla="*/ 60 h 73"/>
                  <a:gd name="T18" fmla="*/ 0 w 88"/>
                  <a:gd name="T19" fmla="*/ 4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73">
                    <a:moveTo>
                      <a:pt x="0" y="46"/>
                    </a:moveTo>
                    <a:lnTo>
                      <a:pt x="18" y="1"/>
                    </a:lnTo>
                    <a:lnTo>
                      <a:pt x="49" y="0"/>
                    </a:lnTo>
                    <a:lnTo>
                      <a:pt x="80" y="18"/>
                    </a:lnTo>
                    <a:lnTo>
                      <a:pt x="87" y="46"/>
                    </a:lnTo>
                    <a:lnTo>
                      <a:pt x="71" y="55"/>
                    </a:lnTo>
                    <a:lnTo>
                      <a:pt x="54" y="72"/>
                    </a:lnTo>
                    <a:lnTo>
                      <a:pt x="31" y="69"/>
                    </a:lnTo>
                    <a:lnTo>
                      <a:pt x="20" y="60"/>
                    </a:lnTo>
                    <a:lnTo>
                      <a:pt x="0" y="4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8" name="Freeform 124">
                <a:extLst>
                  <a:ext uri="{FF2B5EF4-FFF2-40B4-BE49-F238E27FC236}">
                    <a16:creationId xmlns:a16="http://schemas.microsoft.com/office/drawing/2014/main" id="{B3B30C8C-3963-6EB8-2A6F-070EDD89FD9F}"/>
                  </a:ext>
                </a:extLst>
              </p:cNvPr>
              <p:cNvSpPr>
                <a:spLocks/>
              </p:cNvSpPr>
              <p:nvPr/>
            </p:nvSpPr>
            <p:spPr bwMode="auto">
              <a:xfrm>
                <a:off x="3129" y="1955"/>
                <a:ext cx="9" cy="17"/>
              </a:xfrm>
              <a:custGeom>
                <a:avLst/>
                <a:gdLst>
                  <a:gd name="T0" fmla="*/ 1 w 9"/>
                  <a:gd name="T1" fmla="*/ 0 h 17"/>
                  <a:gd name="T2" fmla="*/ 8 w 9"/>
                  <a:gd name="T3" fmla="*/ 6 h 17"/>
                  <a:gd name="T4" fmla="*/ 8 w 9"/>
                  <a:gd name="T5" fmla="*/ 15 h 17"/>
                  <a:gd name="T6" fmla="*/ 4 w 9"/>
                  <a:gd name="T7" fmla="*/ 16 h 17"/>
                  <a:gd name="T8" fmla="*/ 0 w 9"/>
                  <a:gd name="T9" fmla="*/ 12 h 17"/>
                  <a:gd name="T10" fmla="*/ 1 w 9"/>
                  <a:gd name="T11" fmla="*/ 0 h 17"/>
                </a:gdLst>
                <a:ahLst/>
                <a:cxnLst>
                  <a:cxn ang="0">
                    <a:pos x="T0" y="T1"/>
                  </a:cxn>
                  <a:cxn ang="0">
                    <a:pos x="T2" y="T3"/>
                  </a:cxn>
                  <a:cxn ang="0">
                    <a:pos x="T4" y="T5"/>
                  </a:cxn>
                  <a:cxn ang="0">
                    <a:pos x="T6" y="T7"/>
                  </a:cxn>
                  <a:cxn ang="0">
                    <a:pos x="T8" y="T9"/>
                  </a:cxn>
                  <a:cxn ang="0">
                    <a:pos x="T10" y="T11"/>
                  </a:cxn>
                </a:cxnLst>
                <a:rect l="0" t="0" r="r" b="b"/>
                <a:pathLst>
                  <a:path w="9" h="17">
                    <a:moveTo>
                      <a:pt x="1" y="0"/>
                    </a:moveTo>
                    <a:lnTo>
                      <a:pt x="8" y="6"/>
                    </a:lnTo>
                    <a:lnTo>
                      <a:pt x="8" y="15"/>
                    </a:lnTo>
                    <a:lnTo>
                      <a:pt x="4" y="16"/>
                    </a:lnTo>
                    <a:lnTo>
                      <a:pt x="0" y="12"/>
                    </a:lnTo>
                    <a:lnTo>
                      <a:pt x="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49" name="Freeform 125">
                <a:extLst>
                  <a:ext uri="{FF2B5EF4-FFF2-40B4-BE49-F238E27FC236}">
                    <a16:creationId xmlns:a16="http://schemas.microsoft.com/office/drawing/2014/main" id="{2DC3283C-8403-0A72-8BA6-D50B80836E64}"/>
                  </a:ext>
                </a:extLst>
              </p:cNvPr>
              <p:cNvSpPr>
                <a:spLocks/>
              </p:cNvSpPr>
              <p:nvPr/>
            </p:nvSpPr>
            <p:spPr bwMode="auto">
              <a:xfrm>
                <a:off x="2959" y="1925"/>
                <a:ext cx="19" cy="25"/>
              </a:xfrm>
              <a:custGeom>
                <a:avLst/>
                <a:gdLst>
                  <a:gd name="T0" fmla="*/ 0 w 19"/>
                  <a:gd name="T1" fmla="*/ 16 h 25"/>
                  <a:gd name="T2" fmla="*/ 7 w 19"/>
                  <a:gd name="T3" fmla="*/ 1 h 25"/>
                  <a:gd name="T4" fmla="*/ 13 w 19"/>
                  <a:gd name="T5" fmla="*/ 0 h 25"/>
                  <a:gd name="T6" fmla="*/ 18 w 19"/>
                  <a:gd name="T7" fmla="*/ 4 h 25"/>
                  <a:gd name="T8" fmla="*/ 18 w 19"/>
                  <a:gd name="T9" fmla="*/ 7 h 25"/>
                  <a:gd name="T10" fmla="*/ 14 w 19"/>
                  <a:gd name="T11" fmla="*/ 19 h 25"/>
                  <a:gd name="T12" fmla="*/ 7 w 19"/>
                  <a:gd name="T13" fmla="*/ 24 h 25"/>
                  <a:gd name="T14" fmla="*/ 0 w 19"/>
                  <a:gd name="T15" fmla="*/ 16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5">
                    <a:moveTo>
                      <a:pt x="0" y="16"/>
                    </a:moveTo>
                    <a:lnTo>
                      <a:pt x="7" y="1"/>
                    </a:lnTo>
                    <a:lnTo>
                      <a:pt x="13" y="0"/>
                    </a:lnTo>
                    <a:lnTo>
                      <a:pt x="18" y="4"/>
                    </a:lnTo>
                    <a:lnTo>
                      <a:pt x="18" y="7"/>
                    </a:lnTo>
                    <a:lnTo>
                      <a:pt x="14" y="19"/>
                    </a:lnTo>
                    <a:lnTo>
                      <a:pt x="7" y="24"/>
                    </a:lnTo>
                    <a:lnTo>
                      <a:pt x="0" y="1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0" name="Freeform 126">
                <a:extLst>
                  <a:ext uri="{FF2B5EF4-FFF2-40B4-BE49-F238E27FC236}">
                    <a16:creationId xmlns:a16="http://schemas.microsoft.com/office/drawing/2014/main" id="{EBADD566-1B52-F13D-8761-62EC0F4D021B}"/>
                  </a:ext>
                </a:extLst>
              </p:cNvPr>
              <p:cNvSpPr>
                <a:spLocks/>
              </p:cNvSpPr>
              <p:nvPr/>
            </p:nvSpPr>
            <p:spPr bwMode="auto">
              <a:xfrm>
                <a:off x="3053" y="1865"/>
                <a:ext cx="25" cy="28"/>
              </a:xfrm>
              <a:custGeom>
                <a:avLst/>
                <a:gdLst>
                  <a:gd name="T0" fmla="*/ 3 w 25"/>
                  <a:gd name="T1" fmla="*/ 1 h 28"/>
                  <a:gd name="T2" fmla="*/ 19 w 25"/>
                  <a:gd name="T3" fmla="*/ 0 h 28"/>
                  <a:gd name="T4" fmla="*/ 24 w 25"/>
                  <a:gd name="T5" fmla="*/ 18 h 28"/>
                  <a:gd name="T6" fmla="*/ 7 w 25"/>
                  <a:gd name="T7" fmla="*/ 27 h 28"/>
                  <a:gd name="T8" fmla="*/ 0 w 25"/>
                  <a:gd name="T9" fmla="*/ 13 h 28"/>
                  <a:gd name="T10" fmla="*/ 3 w 25"/>
                  <a:gd name="T11" fmla="*/ 1 h 28"/>
                </a:gdLst>
                <a:ahLst/>
                <a:cxnLst>
                  <a:cxn ang="0">
                    <a:pos x="T0" y="T1"/>
                  </a:cxn>
                  <a:cxn ang="0">
                    <a:pos x="T2" y="T3"/>
                  </a:cxn>
                  <a:cxn ang="0">
                    <a:pos x="T4" y="T5"/>
                  </a:cxn>
                  <a:cxn ang="0">
                    <a:pos x="T6" y="T7"/>
                  </a:cxn>
                  <a:cxn ang="0">
                    <a:pos x="T8" y="T9"/>
                  </a:cxn>
                  <a:cxn ang="0">
                    <a:pos x="T10" y="T11"/>
                  </a:cxn>
                </a:cxnLst>
                <a:rect l="0" t="0" r="r" b="b"/>
                <a:pathLst>
                  <a:path w="25" h="28">
                    <a:moveTo>
                      <a:pt x="3" y="1"/>
                    </a:moveTo>
                    <a:lnTo>
                      <a:pt x="19" y="0"/>
                    </a:lnTo>
                    <a:lnTo>
                      <a:pt x="24" y="18"/>
                    </a:lnTo>
                    <a:lnTo>
                      <a:pt x="7" y="27"/>
                    </a:lnTo>
                    <a:lnTo>
                      <a:pt x="0" y="13"/>
                    </a:lnTo>
                    <a:lnTo>
                      <a:pt x="3" y="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1" name="Freeform 127">
                <a:extLst>
                  <a:ext uri="{FF2B5EF4-FFF2-40B4-BE49-F238E27FC236}">
                    <a16:creationId xmlns:a16="http://schemas.microsoft.com/office/drawing/2014/main" id="{AEFFB97D-1D51-A03F-A498-93E60B7F49C8}"/>
                  </a:ext>
                </a:extLst>
              </p:cNvPr>
              <p:cNvSpPr>
                <a:spLocks/>
              </p:cNvSpPr>
              <p:nvPr/>
            </p:nvSpPr>
            <p:spPr bwMode="auto">
              <a:xfrm>
                <a:off x="3144" y="1928"/>
                <a:ext cx="77" cy="118"/>
              </a:xfrm>
              <a:custGeom>
                <a:avLst/>
                <a:gdLst>
                  <a:gd name="T0" fmla="*/ 3 w 77"/>
                  <a:gd name="T1" fmla="*/ 34 h 118"/>
                  <a:gd name="T2" fmla="*/ 14 w 77"/>
                  <a:gd name="T3" fmla="*/ 3 h 118"/>
                  <a:gd name="T4" fmla="*/ 25 w 77"/>
                  <a:gd name="T5" fmla="*/ 0 h 118"/>
                  <a:gd name="T6" fmla="*/ 57 w 77"/>
                  <a:gd name="T7" fmla="*/ 1 h 118"/>
                  <a:gd name="T8" fmla="*/ 76 w 77"/>
                  <a:gd name="T9" fmla="*/ 59 h 118"/>
                  <a:gd name="T10" fmla="*/ 26 w 77"/>
                  <a:gd name="T11" fmla="*/ 117 h 118"/>
                  <a:gd name="T12" fmla="*/ 0 w 77"/>
                  <a:gd name="T13" fmla="*/ 68 h 118"/>
                  <a:gd name="T14" fmla="*/ 3 w 77"/>
                  <a:gd name="T15" fmla="*/ 34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118">
                    <a:moveTo>
                      <a:pt x="3" y="34"/>
                    </a:moveTo>
                    <a:lnTo>
                      <a:pt x="14" y="3"/>
                    </a:lnTo>
                    <a:lnTo>
                      <a:pt x="25" y="0"/>
                    </a:lnTo>
                    <a:lnTo>
                      <a:pt x="57" y="1"/>
                    </a:lnTo>
                    <a:lnTo>
                      <a:pt x="76" y="59"/>
                    </a:lnTo>
                    <a:lnTo>
                      <a:pt x="26" y="117"/>
                    </a:lnTo>
                    <a:lnTo>
                      <a:pt x="0" y="68"/>
                    </a:lnTo>
                    <a:lnTo>
                      <a:pt x="3" y="3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2" name="Freeform 128">
                <a:extLst>
                  <a:ext uri="{FF2B5EF4-FFF2-40B4-BE49-F238E27FC236}">
                    <a16:creationId xmlns:a16="http://schemas.microsoft.com/office/drawing/2014/main" id="{0E58E578-DFE7-F909-9573-CFD53EE22F2E}"/>
                  </a:ext>
                </a:extLst>
              </p:cNvPr>
              <p:cNvSpPr>
                <a:spLocks/>
              </p:cNvSpPr>
              <p:nvPr/>
            </p:nvSpPr>
            <p:spPr bwMode="auto">
              <a:xfrm>
                <a:off x="2977" y="1947"/>
                <a:ext cx="22" cy="24"/>
              </a:xfrm>
              <a:custGeom>
                <a:avLst/>
                <a:gdLst>
                  <a:gd name="T0" fmla="*/ 8 w 22"/>
                  <a:gd name="T1" fmla="*/ 5 h 24"/>
                  <a:gd name="T2" fmla="*/ 15 w 22"/>
                  <a:gd name="T3" fmla="*/ 0 h 24"/>
                  <a:gd name="T4" fmla="*/ 21 w 22"/>
                  <a:gd name="T5" fmla="*/ 9 h 24"/>
                  <a:gd name="T6" fmla="*/ 16 w 22"/>
                  <a:gd name="T7" fmla="*/ 20 h 24"/>
                  <a:gd name="T8" fmla="*/ 4 w 22"/>
                  <a:gd name="T9" fmla="*/ 23 h 24"/>
                  <a:gd name="T10" fmla="*/ 0 w 22"/>
                  <a:gd name="T11" fmla="*/ 10 h 24"/>
                  <a:gd name="T12" fmla="*/ 8 w 22"/>
                  <a:gd name="T13" fmla="*/ 5 h 24"/>
                </a:gdLst>
                <a:ahLst/>
                <a:cxnLst>
                  <a:cxn ang="0">
                    <a:pos x="T0" y="T1"/>
                  </a:cxn>
                  <a:cxn ang="0">
                    <a:pos x="T2" y="T3"/>
                  </a:cxn>
                  <a:cxn ang="0">
                    <a:pos x="T4" y="T5"/>
                  </a:cxn>
                  <a:cxn ang="0">
                    <a:pos x="T6" y="T7"/>
                  </a:cxn>
                  <a:cxn ang="0">
                    <a:pos x="T8" y="T9"/>
                  </a:cxn>
                  <a:cxn ang="0">
                    <a:pos x="T10" y="T11"/>
                  </a:cxn>
                  <a:cxn ang="0">
                    <a:pos x="T12" y="T13"/>
                  </a:cxn>
                </a:cxnLst>
                <a:rect l="0" t="0" r="r" b="b"/>
                <a:pathLst>
                  <a:path w="22" h="24">
                    <a:moveTo>
                      <a:pt x="8" y="5"/>
                    </a:moveTo>
                    <a:lnTo>
                      <a:pt x="15" y="0"/>
                    </a:lnTo>
                    <a:lnTo>
                      <a:pt x="21" y="9"/>
                    </a:lnTo>
                    <a:lnTo>
                      <a:pt x="16" y="20"/>
                    </a:lnTo>
                    <a:lnTo>
                      <a:pt x="4" y="23"/>
                    </a:lnTo>
                    <a:lnTo>
                      <a:pt x="0" y="10"/>
                    </a:lnTo>
                    <a:lnTo>
                      <a:pt x="8"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3" name="Freeform 129">
                <a:extLst>
                  <a:ext uri="{FF2B5EF4-FFF2-40B4-BE49-F238E27FC236}">
                    <a16:creationId xmlns:a16="http://schemas.microsoft.com/office/drawing/2014/main" id="{082FE6F1-870A-CB1B-5E1A-B902A0EEA154}"/>
                  </a:ext>
                </a:extLst>
              </p:cNvPr>
              <p:cNvSpPr>
                <a:spLocks/>
              </p:cNvSpPr>
              <p:nvPr/>
            </p:nvSpPr>
            <p:spPr bwMode="auto">
              <a:xfrm>
                <a:off x="3029" y="1833"/>
                <a:ext cx="20" cy="36"/>
              </a:xfrm>
              <a:custGeom>
                <a:avLst/>
                <a:gdLst>
                  <a:gd name="T0" fmla="*/ 7 w 20"/>
                  <a:gd name="T1" fmla="*/ 0 h 36"/>
                  <a:gd name="T2" fmla="*/ 19 w 20"/>
                  <a:gd name="T3" fmla="*/ 8 h 36"/>
                  <a:gd name="T4" fmla="*/ 19 w 20"/>
                  <a:gd name="T5" fmla="*/ 27 h 36"/>
                  <a:gd name="T6" fmla="*/ 11 w 20"/>
                  <a:gd name="T7" fmla="*/ 35 h 36"/>
                  <a:gd name="T8" fmla="*/ 6 w 20"/>
                  <a:gd name="T9" fmla="*/ 32 h 36"/>
                  <a:gd name="T10" fmla="*/ 0 w 20"/>
                  <a:gd name="T11" fmla="*/ 18 h 36"/>
                  <a:gd name="T12" fmla="*/ 1 w 20"/>
                  <a:gd name="T13" fmla="*/ 2 h 36"/>
                  <a:gd name="T14" fmla="*/ 7 w 20"/>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6">
                    <a:moveTo>
                      <a:pt x="7" y="0"/>
                    </a:moveTo>
                    <a:lnTo>
                      <a:pt x="19" y="8"/>
                    </a:lnTo>
                    <a:lnTo>
                      <a:pt x="19" y="27"/>
                    </a:lnTo>
                    <a:lnTo>
                      <a:pt x="11" y="35"/>
                    </a:lnTo>
                    <a:lnTo>
                      <a:pt x="6" y="32"/>
                    </a:lnTo>
                    <a:lnTo>
                      <a:pt x="0" y="18"/>
                    </a:lnTo>
                    <a:lnTo>
                      <a:pt x="1" y="2"/>
                    </a:lnTo>
                    <a:lnTo>
                      <a:pt x="7"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4" name="Freeform 130">
                <a:extLst>
                  <a:ext uri="{FF2B5EF4-FFF2-40B4-BE49-F238E27FC236}">
                    <a16:creationId xmlns:a16="http://schemas.microsoft.com/office/drawing/2014/main" id="{A79593B4-C580-B530-E829-D935C9677D29}"/>
                  </a:ext>
                </a:extLst>
              </p:cNvPr>
              <p:cNvSpPr>
                <a:spLocks/>
              </p:cNvSpPr>
              <p:nvPr/>
            </p:nvSpPr>
            <p:spPr bwMode="auto">
              <a:xfrm>
                <a:off x="3123" y="1907"/>
                <a:ext cx="32" cy="33"/>
              </a:xfrm>
              <a:custGeom>
                <a:avLst/>
                <a:gdLst>
                  <a:gd name="T0" fmla="*/ 7 w 32"/>
                  <a:gd name="T1" fmla="*/ 5 h 33"/>
                  <a:gd name="T2" fmla="*/ 21 w 32"/>
                  <a:gd name="T3" fmla="*/ 0 h 33"/>
                  <a:gd name="T4" fmla="*/ 31 w 32"/>
                  <a:gd name="T5" fmla="*/ 9 h 33"/>
                  <a:gd name="T6" fmla="*/ 30 w 32"/>
                  <a:gd name="T7" fmla="*/ 17 h 33"/>
                  <a:gd name="T8" fmla="*/ 23 w 32"/>
                  <a:gd name="T9" fmla="*/ 26 h 33"/>
                  <a:gd name="T10" fmla="*/ 15 w 32"/>
                  <a:gd name="T11" fmla="*/ 32 h 33"/>
                  <a:gd name="T12" fmla="*/ 7 w 32"/>
                  <a:gd name="T13" fmla="*/ 32 h 33"/>
                  <a:gd name="T14" fmla="*/ 0 w 32"/>
                  <a:gd name="T15" fmla="*/ 20 h 33"/>
                  <a:gd name="T16" fmla="*/ 7 w 32"/>
                  <a:gd name="T17" fmla="*/ 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3">
                    <a:moveTo>
                      <a:pt x="7" y="5"/>
                    </a:moveTo>
                    <a:lnTo>
                      <a:pt x="21" y="0"/>
                    </a:lnTo>
                    <a:lnTo>
                      <a:pt x="31" y="9"/>
                    </a:lnTo>
                    <a:lnTo>
                      <a:pt x="30" y="17"/>
                    </a:lnTo>
                    <a:lnTo>
                      <a:pt x="23" y="26"/>
                    </a:lnTo>
                    <a:lnTo>
                      <a:pt x="15" y="32"/>
                    </a:lnTo>
                    <a:lnTo>
                      <a:pt x="7" y="32"/>
                    </a:lnTo>
                    <a:lnTo>
                      <a:pt x="0" y="20"/>
                    </a:lnTo>
                    <a:lnTo>
                      <a:pt x="7"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5" name="Freeform 131">
                <a:extLst>
                  <a:ext uri="{FF2B5EF4-FFF2-40B4-BE49-F238E27FC236}">
                    <a16:creationId xmlns:a16="http://schemas.microsoft.com/office/drawing/2014/main" id="{0E06E5BB-544B-B052-B250-DB4B7DF79D42}"/>
                  </a:ext>
                </a:extLst>
              </p:cNvPr>
              <p:cNvSpPr>
                <a:spLocks/>
              </p:cNvSpPr>
              <p:nvPr/>
            </p:nvSpPr>
            <p:spPr bwMode="auto">
              <a:xfrm>
                <a:off x="2947" y="1966"/>
                <a:ext cx="37" cy="85"/>
              </a:xfrm>
              <a:custGeom>
                <a:avLst/>
                <a:gdLst>
                  <a:gd name="T0" fmla="*/ 14 w 37"/>
                  <a:gd name="T1" fmla="*/ 0 h 85"/>
                  <a:gd name="T2" fmla="*/ 28 w 37"/>
                  <a:gd name="T3" fmla="*/ 20 h 85"/>
                  <a:gd name="T4" fmla="*/ 32 w 37"/>
                  <a:gd name="T5" fmla="*/ 41 h 85"/>
                  <a:gd name="T6" fmla="*/ 36 w 37"/>
                  <a:gd name="T7" fmla="*/ 72 h 85"/>
                  <a:gd name="T8" fmla="*/ 26 w 37"/>
                  <a:gd name="T9" fmla="*/ 84 h 85"/>
                  <a:gd name="T10" fmla="*/ 3 w 37"/>
                  <a:gd name="T11" fmla="*/ 82 h 85"/>
                  <a:gd name="T12" fmla="*/ 0 w 37"/>
                  <a:gd name="T13" fmla="*/ 38 h 85"/>
                  <a:gd name="T14" fmla="*/ 10 w 37"/>
                  <a:gd name="T15" fmla="*/ 24 h 85"/>
                  <a:gd name="T16" fmla="*/ 14 w 37"/>
                  <a:gd name="T1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85">
                    <a:moveTo>
                      <a:pt x="14" y="0"/>
                    </a:moveTo>
                    <a:lnTo>
                      <a:pt x="28" y="20"/>
                    </a:lnTo>
                    <a:lnTo>
                      <a:pt x="32" y="41"/>
                    </a:lnTo>
                    <a:lnTo>
                      <a:pt x="36" y="72"/>
                    </a:lnTo>
                    <a:lnTo>
                      <a:pt x="26" y="84"/>
                    </a:lnTo>
                    <a:lnTo>
                      <a:pt x="3" y="82"/>
                    </a:lnTo>
                    <a:lnTo>
                      <a:pt x="0" y="38"/>
                    </a:lnTo>
                    <a:lnTo>
                      <a:pt x="10" y="24"/>
                    </a:lnTo>
                    <a:lnTo>
                      <a:pt x="14"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6" name="Freeform 132">
                <a:extLst>
                  <a:ext uri="{FF2B5EF4-FFF2-40B4-BE49-F238E27FC236}">
                    <a16:creationId xmlns:a16="http://schemas.microsoft.com/office/drawing/2014/main" id="{5A9A74A3-BF0C-89FB-E04C-47803BF31BD2}"/>
                  </a:ext>
                </a:extLst>
              </p:cNvPr>
              <p:cNvSpPr>
                <a:spLocks/>
              </p:cNvSpPr>
              <p:nvPr/>
            </p:nvSpPr>
            <p:spPr bwMode="auto">
              <a:xfrm>
                <a:off x="2981" y="2048"/>
                <a:ext cx="13" cy="25"/>
              </a:xfrm>
              <a:custGeom>
                <a:avLst/>
                <a:gdLst>
                  <a:gd name="T0" fmla="*/ 0 w 13"/>
                  <a:gd name="T1" fmla="*/ 6 h 25"/>
                  <a:gd name="T2" fmla="*/ 7 w 13"/>
                  <a:gd name="T3" fmla="*/ 0 h 25"/>
                  <a:gd name="T4" fmla="*/ 12 w 13"/>
                  <a:gd name="T5" fmla="*/ 6 h 25"/>
                  <a:gd name="T6" fmla="*/ 12 w 13"/>
                  <a:gd name="T7" fmla="*/ 15 h 25"/>
                  <a:gd name="T8" fmla="*/ 11 w 13"/>
                  <a:gd name="T9" fmla="*/ 24 h 25"/>
                  <a:gd name="T10" fmla="*/ 2 w 13"/>
                  <a:gd name="T11" fmla="*/ 23 h 25"/>
                  <a:gd name="T12" fmla="*/ 0 w 13"/>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13" h="25">
                    <a:moveTo>
                      <a:pt x="0" y="6"/>
                    </a:moveTo>
                    <a:lnTo>
                      <a:pt x="7" y="0"/>
                    </a:lnTo>
                    <a:lnTo>
                      <a:pt x="12" y="6"/>
                    </a:lnTo>
                    <a:lnTo>
                      <a:pt x="12" y="15"/>
                    </a:lnTo>
                    <a:lnTo>
                      <a:pt x="11" y="24"/>
                    </a:lnTo>
                    <a:lnTo>
                      <a:pt x="2" y="23"/>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7" name="Freeform 133">
                <a:extLst>
                  <a:ext uri="{FF2B5EF4-FFF2-40B4-BE49-F238E27FC236}">
                    <a16:creationId xmlns:a16="http://schemas.microsoft.com/office/drawing/2014/main" id="{382D43BE-AE31-CD65-7684-B11B5CB41FCF}"/>
                  </a:ext>
                </a:extLst>
              </p:cNvPr>
              <p:cNvSpPr>
                <a:spLocks/>
              </p:cNvSpPr>
              <p:nvPr/>
            </p:nvSpPr>
            <p:spPr bwMode="auto">
              <a:xfrm>
                <a:off x="2954" y="2070"/>
                <a:ext cx="32" cy="44"/>
              </a:xfrm>
              <a:custGeom>
                <a:avLst/>
                <a:gdLst>
                  <a:gd name="T0" fmla="*/ 0 w 32"/>
                  <a:gd name="T1" fmla="*/ 0 h 44"/>
                  <a:gd name="T2" fmla="*/ 31 w 32"/>
                  <a:gd name="T3" fmla="*/ 19 h 44"/>
                  <a:gd name="T4" fmla="*/ 31 w 32"/>
                  <a:gd name="T5" fmla="*/ 43 h 44"/>
                  <a:gd name="T6" fmla="*/ 5 w 32"/>
                  <a:gd name="T7" fmla="*/ 17 h 44"/>
                  <a:gd name="T8" fmla="*/ 0 w 32"/>
                  <a:gd name="T9" fmla="*/ 0 h 44"/>
                </a:gdLst>
                <a:ahLst/>
                <a:cxnLst>
                  <a:cxn ang="0">
                    <a:pos x="T0" y="T1"/>
                  </a:cxn>
                  <a:cxn ang="0">
                    <a:pos x="T2" y="T3"/>
                  </a:cxn>
                  <a:cxn ang="0">
                    <a:pos x="T4" y="T5"/>
                  </a:cxn>
                  <a:cxn ang="0">
                    <a:pos x="T6" y="T7"/>
                  </a:cxn>
                  <a:cxn ang="0">
                    <a:pos x="T8" y="T9"/>
                  </a:cxn>
                </a:cxnLst>
                <a:rect l="0" t="0" r="r" b="b"/>
                <a:pathLst>
                  <a:path w="32" h="44">
                    <a:moveTo>
                      <a:pt x="0" y="0"/>
                    </a:moveTo>
                    <a:lnTo>
                      <a:pt x="31" y="19"/>
                    </a:lnTo>
                    <a:lnTo>
                      <a:pt x="31" y="43"/>
                    </a:lnTo>
                    <a:lnTo>
                      <a:pt x="5" y="17"/>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8" name="Freeform 134">
                <a:extLst>
                  <a:ext uri="{FF2B5EF4-FFF2-40B4-BE49-F238E27FC236}">
                    <a16:creationId xmlns:a16="http://schemas.microsoft.com/office/drawing/2014/main" id="{AC01DD3E-7B25-4A1D-DB92-9B1CC89E4FF3}"/>
                  </a:ext>
                </a:extLst>
              </p:cNvPr>
              <p:cNvSpPr>
                <a:spLocks/>
              </p:cNvSpPr>
              <p:nvPr/>
            </p:nvSpPr>
            <p:spPr bwMode="auto">
              <a:xfrm>
                <a:off x="2993" y="2074"/>
                <a:ext cx="26" cy="56"/>
              </a:xfrm>
              <a:custGeom>
                <a:avLst/>
                <a:gdLst>
                  <a:gd name="T0" fmla="*/ 0 w 26"/>
                  <a:gd name="T1" fmla="*/ 33 h 56"/>
                  <a:gd name="T2" fmla="*/ 3 w 26"/>
                  <a:gd name="T3" fmla="*/ 10 h 56"/>
                  <a:gd name="T4" fmla="*/ 6 w 26"/>
                  <a:gd name="T5" fmla="*/ 0 h 56"/>
                  <a:gd name="T6" fmla="*/ 15 w 26"/>
                  <a:gd name="T7" fmla="*/ 1 h 56"/>
                  <a:gd name="T8" fmla="*/ 20 w 26"/>
                  <a:gd name="T9" fmla="*/ 22 h 56"/>
                  <a:gd name="T10" fmla="*/ 25 w 26"/>
                  <a:gd name="T11" fmla="*/ 37 h 56"/>
                  <a:gd name="T12" fmla="*/ 9 w 26"/>
                  <a:gd name="T13" fmla="*/ 55 h 56"/>
                  <a:gd name="T14" fmla="*/ 0 w 26"/>
                  <a:gd name="T15" fmla="*/ 33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6">
                    <a:moveTo>
                      <a:pt x="0" y="33"/>
                    </a:moveTo>
                    <a:lnTo>
                      <a:pt x="3" y="10"/>
                    </a:lnTo>
                    <a:lnTo>
                      <a:pt x="6" y="0"/>
                    </a:lnTo>
                    <a:lnTo>
                      <a:pt x="15" y="1"/>
                    </a:lnTo>
                    <a:lnTo>
                      <a:pt x="20" y="22"/>
                    </a:lnTo>
                    <a:lnTo>
                      <a:pt x="25" y="37"/>
                    </a:lnTo>
                    <a:lnTo>
                      <a:pt x="9" y="55"/>
                    </a:lnTo>
                    <a:lnTo>
                      <a:pt x="0"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59" name="Freeform 135">
                <a:extLst>
                  <a:ext uri="{FF2B5EF4-FFF2-40B4-BE49-F238E27FC236}">
                    <a16:creationId xmlns:a16="http://schemas.microsoft.com/office/drawing/2014/main" id="{C55FA401-5CAD-1BC2-AA14-C3456CECED86}"/>
                  </a:ext>
                </a:extLst>
              </p:cNvPr>
              <p:cNvSpPr>
                <a:spLocks/>
              </p:cNvSpPr>
              <p:nvPr/>
            </p:nvSpPr>
            <p:spPr bwMode="auto">
              <a:xfrm>
                <a:off x="3011" y="2102"/>
                <a:ext cx="37" cy="88"/>
              </a:xfrm>
              <a:custGeom>
                <a:avLst/>
                <a:gdLst>
                  <a:gd name="T0" fmla="*/ 15 w 37"/>
                  <a:gd name="T1" fmla="*/ 0 h 88"/>
                  <a:gd name="T2" fmla="*/ 26 w 37"/>
                  <a:gd name="T3" fmla="*/ 0 h 88"/>
                  <a:gd name="T4" fmla="*/ 35 w 37"/>
                  <a:gd name="T5" fmla="*/ 9 h 88"/>
                  <a:gd name="T6" fmla="*/ 31 w 37"/>
                  <a:gd name="T7" fmla="*/ 25 h 88"/>
                  <a:gd name="T8" fmla="*/ 36 w 37"/>
                  <a:gd name="T9" fmla="*/ 63 h 88"/>
                  <a:gd name="T10" fmla="*/ 13 w 37"/>
                  <a:gd name="T11" fmla="*/ 87 h 88"/>
                  <a:gd name="T12" fmla="*/ 0 w 37"/>
                  <a:gd name="T13" fmla="*/ 58 h 88"/>
                  <a:gd name="T14" fmla="*/ 9 w 37"/>
                  <a:gd name="T15" fmla="*/ 40 h 88"/>
                  <a:gd name="T16" fmla="*/ 15 w 37"/>
                  <a:gd name="T1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88">
                    <a:moveTo>
                      <a:pt x="15" y="0"/>
                    </a:moveTo>
                    <a:lnTo>
                      <a:pt x="26" y="0"/>
                    </a:lnTo>
                    <a:lnTo>
                      <a:pt x="35" y="9"/>
                    </a:lnTo>
                    <a:lnTo>
                      <a:pt x="31" y="25"/>
                    </a:lnTo>
                    <a:lnTo>
                      <a:pt x="36" y="63"/>
                    </a:lnTo>
                    <a:lnTo>
                      <a:pt x="13" y="87"/>
                    </a:lnTo>
                    <a:lnTo>
                      <a:pt x="0" y="58"/>
                    </a:lnTo>
                    <a:lnTo>
                      <a:pt x="9" y="40"/>
                    </a:lnTo>
                    <a:lnTo>
                      <a:pt x="1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0" name="Freeform 136">
                <a:extLst>
                  <a:ext uri="{FF2B5EF4-FFF2-40B4-BE49-F238E27FC236}">
                    <a16:creationId xmlns:a16="http://schemas.microsoft.com/office/drawing/2014/main" id="{6D32394B-70E2-8269-3639-182B191133B3}"/>
                  </a:ext>
                </a:extLst>
              </p:cNvPr>
              <p:cNvSpPr>
                <a:spLocks/>
              </p:cNvSpPr>
              <p:nvPr/>
            </p:nvSpPr>
            <p:spPr bwMode="auto">
              <a:xfrm>
                <a:off x="3048" y="2119"/>
                <a:ext cx="13" cy="23"/>
              </a:xfrm>
              <a:custGeom>
                <a:avLst/>
                <a:gdLst>
                  <a:gd name="T0" fmla="*/ 7 w 13"/>
                  <a:gd name="T1" fmla="*/ 0 h 23"/>
                  <a:gd name="T2" fmla="*/ 12 w 13"/>
                  <a:gd name="T3" fmla="*/ 6 h 23"/>
                  <a:gd name="T4" fmla="*/ 9 w 13"/>
                  <a:gd name="T5" fmla="*/ 22 h 23"/>
                  <a:gd name="T6" fmla="*/ 2 w 13"/>
                  <a:gd name="T7" fmla="*/ 19 h 23"/>
                  <a:gd name="T8" fmla="*/ 0 w 13"/>
                  <a:gd name="T9" fmla="*/ 6 h 23"/>
                  <a:gd name="T10" fmla="*/ 7 w 13"/>
                  <a:gd name="T11" fmla="*/ 0 h 23"/>
                </a:gdLst>
                <a:ahLst/>
                <a:cxnLst>
                  <a:cxn ang="0">
                    <a:pos x="T0" y="T1"/>
                  </a:cxn>
                  <a:cxn ang="0">
                    <a:pos x="T2" y="T3"/>
                  </a:cxn>
                  <a:cxn ang="0">
                    <a:pos x="T4" y="T5"/>
                  </a:cxn>
                  <a:cxn ang="0">
                    <a:pos x="T6" y="T7"/>
                  </a:cxn>
                  <a:cxn ang="0">
                    <a:pos x="T8" y="T9"/>
                  </a:cxn>
                  <a:cxn ang="0">
                    <a:pos x="T10" y="T11"/>
                  </a:cxn>
                </a:cxnLst>
                <a:rect l="0" t="0" r="r" b="b"/>
                <a:pathLst>
                  <a:path w="13" h="23">
                    <a:moveTo>
                      <a:pt x="7" y="0"/>
                    </a:moveTo>
                    <a:lnTo>
                      <a:pt x="12" y="6"/>
                    </a:lnTo>
                    <a:lnTo>
                      <a:pt x="9" y="22"/>
                    </a:lnTo>
                    <a:lnTo>
                      <a:pt x="2" y="19"/>
                    </a:lnTo>
                    <a:lnTo>
                      <a:pt x="0" y="6"/>
                    </a:lnTo>
                    <a:lnTo>
                      <a:pt x="7"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1" name="Freeform 137">
                <a:extLst>
                  <a:ext uri="{FF2B5EF4-FFF2-40B4-BE49-F238E27FC236}">
                    <a16:creationId xmlns:a16="http://schemas.microsoft.com/office/drawing/2014/main" id="{3D524DA9-502D-D63D-3960-6FBF8F250070}"/>
                  </a:ext>
                </a:extLst>
              </p:cNvPr>
              <p:cNvSpPr>
                <a:spLocks/>
              </p:cNvSpPr>
              <p:nvPr/>
            </p:nvSpPr>
            <p:spPr bwMode="auto">
              <a:xfrm>
                <a:off x="3056" y="2133"/>
                <a:ext cx="44" cy="72"/>
              </a:xfrm>
              <a:custGeom>
                <a:avLst/>
                <a:gdLst>
                  <a:gd name="T0" fmla="*/ 0 w 44"/>
                  <a:gd name="T1" fmla="*/ 36 h 72"/>
                  <a:gd name="T2" fmla="*/ 17 w 44"/>
                  <a:gd name="T3" fmla="*/ 8 h 72"/>
                  <a:gd name="T4" fmla="*/ 34 w 44"/>
                  <a:gd name="T5" fmla="*/ 0 h 72"/>
                  <a:gd name="T6" fmla="*/ 42 w 44"/>
                  <a:gd name="T7" fmla="*/ 5 h 72"/>
                  <a:gd name="T8" fmla="*/ 43 w 44"/>
                  <a:gd name="T9" fmla="*/ 39 h 72"/>
                  <a:gd name="T10" fmla="*/ 23 w 44"/>
                  <a:gd name="T11" fmla="*/ 71 h 72"/>
                  <a:gd name="T12" fmla="*/ 3 w 44"/>
                  <a:gd name="T13" fmla="*/ 66 h 72"/>
                  <a:gd name="T14" fmla="*/ 0 w 44"/>
                  <a:gd name="T15" fmla="*/ 36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72">
                    <a:moveTo>
                      <a:pt x="0" y="36"/>
                    </a:moveTo>
                    <a:lnTo>
                      <a:pt x="17" y="8"/>
                    </a:lnTo>
                    <a:lnTo>
                      <a:pt x="34" y="0"/>
                    </a:lnTo>
                    <a:lnTo>
                      <a:pt x="42" y="5"/>
                    </a:lnTo>
                    <a:lnTo>
                      <a:pt x="43" y="39"/>
                    </a:lnTo>
                    <a:lnTo>
                      <a:pt x="23" y="71"/>
                    </a:lnTo>
                    <a:lnTo>
                      <a:pt x="3" y="66"/>
                    </a:lnTo>
                    <a:lnTo>
                      <a:pt x="0" y="3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2" name="Freeform 138">
                <a:extLst>
                  <a:ext uri="{FF2B5EF4-FFF2-40B4-BE49-F238E27FC236}">
                    <a16:creationId xmlns:a16="http://schemas.microsoft.com/office/drawing/2014/main" id="{02F6A2A4-F4B6-956D-009E-8F75B350C95D}"/>
                  </a:ext>
                </a:extLst>
              </p:cNvPr>
              <p:cNvSpPr>
                <a:spLocks/>
              </p:cNvSpPr>
              <p:nvPr/>
            </p:nvSpPr>
            <p:spPr bwMode="auto">
              <a:xfrm>
                <a:off x="3107" y="2129"/>
                <a:ext cx="18" cy="20"/>
              </a:xfrm>
              <a:custGeom>
                <a:avLst/>
                <a:gdLst>
                  <a:gd name="T0" fmla="*/ 0 w 18"/>
                  <a:gd name="T1" fmla="*/ 6 h 20"/>
                  <a:gd name="T2" fmla="*/ 5 w 18"/>
                  <a:gd name="T3" fmla="*/ 0 h 20"/>
                  <a:gd name="T4" fmla="*/ 10 w 18"/>
                  <a:gd name="T5" fmla="*/ 0 h 20"/>
                  <a:gd name="T6" fmla="*/ 15 w 18"/>
                  <a:gd name="T7" fmla="*/ 7 h 20"/>
                  <a:gd name="T8" fmla="*/ 17 w 18"/>
                  <a:gd name="T9" fmla="*/ 12 h 20"/>
                  <a:gd name="T10" fmla="*/ 16 w 18"/>
                  <a:gd name="T11" fmla="*/ 19 h 20"/>
                  <a:gd name="T12" fmla="*/ 11 w 18"/>
                  <a:gd name="T13" fmla="*/ 19 h 20"/>
                  <a:gd name="T14" fmla="*/ 3 w 18"/>
                  <a:gd name="T15" fmla="*/ 16 h 20"/>
                  <a:gd name="T16" fmla="*/ 0 w 18"/>
                  <a:gd name="T1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0">
                    <a:moveTo>
                      <a:pt x="0" y="6"/>
                    </a:moveTo>
                    <a:lnTo>
                      <a:pt x="5" y="0"/>
                    </a:lnTo>
                    <a:lnTo>
                      <a:pt x="10" y="0"/>
                    </a:lnTo>
                    <a:lnTo>
                      <a:pt x="15" y="7"/>
                    </a:lnTo>
                    <a:lnTo>
                      <a:pt x="17" y="12"/>
                    </a:lnTo>
                    <a:lnTo>
                      <a:pt x="16" y="19"/>
                    </a:lnTo>
                    <a:lnTo>
                      <a:pt x="11" y="19"/>
                    </a:lnTo>
                    <a:lnTo>
                      <a:pt x="3" y="1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3" name="Freeform 139">
                <a:extLst>
                  <a:ext uri="{FF2B5EF4-FFF2-40B4-BE49-F238E27FC236}">
                    <a16:creationId xmlns:a16="http://schemas.microsoft.com/office/drawing/2014/main" id="{13FD0098-2F83-842E-661D-AA93559695A3}"/>
                  </a:ext>
                </a:extLst>
              </p:cNvPr>
              <p:cNvSpPr>
                <a:spLocks/>
              </p:cNvSpPr>
              <p:nvPr/>
            </p:nvSpPr>
            <p:spPr bwMode="auto">
              <a:xfrm>
                <a:off x="3105" y="2171"/>
                <a:ext cx="13" cy="19"/>
              </a:xfrm>
              <a:custGeom>
                <a:avLst/>
                <a:gdLst>
                  <a:gd name="T0" fmla="*/ 5 w 13"/>
                  <a:gd name="T1" fmla="*/ 0 h 19"/>
                  <a:gd name="T2" fmla="*/ 0 w 13"/>
                  <a:gd name="T3" fmla="*/ 6 h 19"/>
                  <a:gd name="T4" fmla="*/ 4 w 13"/>
                  <a:gd name="T5" fmla="*/ 18 h 19"/>
                  <a:gd name="T6" fmla="*/ 10 w 13"/>
                  <a:gd name="T7" fmla="*/ 18 h 19"/>
                  <a:gd name="T8" fmla="*/ 12 w 13"/>
                  <a:gd name="T9" fmla="*/ 8 h 19"/>
                  <a:gd name="T10" fmla="*/ 5 w 13"/>
                  <a:gd name="T11" fmla="*/ 0 h 19"/>
                </a:gdLst>
                <a:ahLst/>
                <a:cxnLst>
                  <a:cxn ang="0">
                    <a:pos x="T0" y="T1"/>
                  </a:cxn>
                  <a:cxn ang="0">
                    <a:pos x="T2" y="T3"/>
                  </a:cxn>
                  <a:cxn ang="0">
                    <a:pos x="T4" y="T5"/>
                  </a:cxn>
                  <a:cxn ang="0">
                    <a:pos x="T6" y="T7"/>
                  </a:cxn>
                  <a:cxn ang="0">
                    <a:pos x="T8" y="T9"/>
                  </a:cxn>
                  <a:cxn ang="0">
                    <a:pos x="T10" y="T11"/>
                  </a:cxn>
                </a:cxnLst>
                <a:rect l="0" t="0" r="r" b="b"/>
                <a:pathLst>
                  <a:path w="13" h="19">
                    <a:moveTo>
                      <a:pt x="5" y="0"/>
                    </a:moveTo>
                    <a:lnTo>
                      <a:pt x="0" y="6"/>
                    </a:lnTo>
                    <a:lnTo>
                      <a:pt x="4" y="18"/>
                    </a:lnTo>
                    <a:lnTo>
                      <a:pt x="10" y="18"/>
                    </a:lnTo>
                    <a:lnTo>
                      <a:pt x="12" y="8"/>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4" name="Freeform 140">
                <a:extLst>
                  <a:ext uri="{FF2B5EF4-FFF2-40B4-BE49-F238E27FC236}">
                    <a16:creationId xmlns:a16="http://schemas.microsoft.com/office/drawing/2014/main" id="{03DAE9D7-CCE3-D14E-A268-3DC026D7F366}"/>
                  </a:ext>
                </a:extLst>
              </p:cNvPr>
              <p:cNvSpPr>
                <a:spLocks/>
              </p:cNvSpPr>
              <p:nvPr/>
            </p:nvSpPr>
            <p:spPr bwMode="auto">
              <a:xfrm>
                <a:off x="3129" y="2132"/>
                <a:ext cx="26" cy="39"/>
              </a:xfrm>
              <a:custGeom>
                <a:avLst/>
                <a:gdLst>
                  <a:gd name="T0" fmla="*/ 0 w 26"/>
                  <a:gd name="T1" fmla="*/ 38 h 39"/>
                  <a:gd name="T2" fmla="*/ 5 w 26"/>
                  <a:gd name="T3" fmla="*/ 15 h 39"/>
                  <a:gd name="T4" fmla="*/ 11 w 26"/>
                  <a:gd name="T5" fmla="*/ 0 h 39"/>
                  <a:gd name="T6" fmla="*/ 18 w 26"/>
                  <a:gd name="T7" fmla="*/ 3 h 39"/>
                  <a:gd name="T8" fmla="*/ 25 w 26"/>
                  <a:gd name="T9" fmla="*/ 15 h 39"/>
                  <a:gd name="T10" fmla="*/ 20 w 26"/>
                  <a:gd name="T11" fmla="*/ 20 h 39"/>
                  <a:gd name="T12" fmla="*/ 14 w 26"/>
                  <a:gd name="T13" fmla="*/ 37 h 39"/>
                  <a:gd name="T14" fmla="*/ 0 w 26"/>
                  <a:gd name="T15" fmla="*/ 38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9">
                    <a:moveTo>
                      <a:pt x="0" y="38"/>
                    </a:moveTo>
                    <a:lnTo>
                      <a:pt x="5" y="15"/>
                    </a:lnTo>
                    <a:lnTo>
                      <a:pt x="11" y="0"/>
                    </a:lnTo>
                    <a:lnTo>
                      <a:pt x="18" y="3"/>
                    </a:lnTo>
                    <a:lnTo>
                      <a:pt x="25" y="15"/>
                    </a:lnTo>
                    <a:lnTo>
                      <a:pt x="20" y="20"/>
                    </a:lnTo>
                    <a:lnTo>
                      <a:pt x="14" y="37"/>
                    </a:lnTo>
                    <a:lnTo>
                      <a:pt x="0" y="3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5" name="Freeform 141">
                <a:extLst>
                  <a:ext uri="{FF2B5EF4-FFF2-40B4-BE49-F238E27FC236}">
                    <a16:creationId xmlns:a16="http://schemas.microsoft.com/office/drawing/2014/main" id="{EC867A12-F95C-D231-BA6C-51DCE62833F9}"/>
                  </a:ext>
                </a:extLst>
              </p:cNvPr>
              <p:cNvSpPr>
                <a:spLocks/>
              </p:cNvSpPr>
              <p:nvPr/>
            </p:nvSpPr>
            <p:spPr bwMode="auto">
              <a:xfrm>
                <a:off x="3116" y="2180"/>
                <a:ext cx="57" cy="64"/>
              </a:xfrm>
              <a:custGeom>
                <a:avLst/>
                <a:gdLst>
                  <a:gd name="T0" fmla="*/ 11 w 57"/>
                  <a:gd name="T1" fmla="*/ 0 h 64"/>
                  <a:gd name="T2" fmla="*/ 42 w 57"/>
                  <a:gd name="T3" fmla="*/ 5 h 64"/>
                  <a:gd name="T4" fmla="*/ 56 w 57"/>
                  <a:gd name="T5" fmla="*/ 30 h 64"/>
                  <a:gd name="T6" fmla="*/ 53 w 57"/>
                  <a:gd name="T7" fmla="*/ 58 h 64"/>
                  <a:gd name="T8" fmla="*/ 25 w 57"/>
                  <a:gd name="T9" fmla="*/ 63 h 64"/>
                  <a:gd name="T10" fmla="*/ 0 w 57"/>
                  <a:gd name="T11" fmla="*/ 46 h 64"/>
                  <a:gd name="T12" fmla="*/ 6 w 57"/>
                  <a:gd name="T13" fmla="*/ 27 h 64"/>
                  <a:gd name="T14" fmla="*/ 11 w 57"/>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64">
                    <a:moveTo>
                      <a:pt x="11" y="0"/>
                    </a:moveTo>
                    <a:lnTo>
                      <a:pt x="42" y="5"/>
                    </a:lnTo>
                    <a:lnTo>
                      <a:pt x="56" y="30"/>
                    </a:lnTo>
                    <a:lnTo>
                      <a:pt x="53" y="58"/>
                    </a:lnTo>
                    <a:lnTo>
                      <a:pt x="25" y="63"/>
                    </a:lnTo>
                    <a:lnTo>
                      <a:pt x="0" y="46"/>
                    </a:lnTo>
                    <a:lnTo>
                      <a:pt x="6" y="27"/>
                    </a:lnTo>
                    <a:lnTo>
                      <a:pt x="1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6" name="Freeform 142">
                <a:extLst>
                  <a:ext uri="{FF2B5EF4-FFF2-40B4-BE49-F238E27FC236}">
                    <a16:creationId xmlns:a16="http://schemas.microsoft.com/office/drawing/2014/main" id="{4A09B84C-E593-547B-54B9-670666010AD2}"/>
                  </a:ext>
                </a:extLst>
              </p:cNvPr>
              <p:cNvSpPr>
                <a:spLocks/>
              </p:cNvSpPr>
              <p:nvPr/>
            </p:nvSpPr>
            <p:spPr bwMode="auto">
              <a:xfrm>
                <a:off x="3157" y="2119"/>
                <a:ext cx="17" cy="24"/>
              </a:xfrm>
              <a:custGeom>
                <a:avLst/>
                <a:gdLst>
                  <a:gd name="T0" fmla="*/ 0 w 17"/>
                  <a:gd name="T1" fmla="*/ 6 h 24"/>
                  <a:gd name="T2" fmla="*/ 5 w 17"/>
                  <a:gd name="T3" fmla="*/ 0 h 24"/>
                  <a:gd name="T4" fmla="*/ 16 w 17"/>
                  <a:gd name="T5" fmla="*/ 7 h 24"/>
                  <a:gd name="T6" fmla="*/ 13 w 17"/>
                  <a:gd name="T7" fmla="*/ 20 h 24"/>
                  <a:gd name="T8" fmla="*/ 8 w 17"/>
                  <a:gd name="T9" fmla="*/ 23 h 24"/>
                  <a:gd name="T10" fmla="*/ 4 w 17"/>
                  <a:gd name="T11" fmla="*/ 23 h 24"/>
                  <a:gd name="T12" fmla="*/ 2 w 17"/>
                  <a:gd name="T13" fmla="*/ 16 h 24"/>
                  <a:gd name="T14" fmla="*/ 0 w 17"/>
                  <a:gd name="T15" fmla="*/ 6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4">
                    <a:moveTo>
                      <a:pt x="0" y="6"/>
                    </a:moveTo>
                    <a:lnTo>
                      <a:pt x="5" y="0"/>
                    </a:lnTo>
                    <a:lnTo>
                      <a:pt x="16" y="7"/>
                    </a:lnTo>
                    <a:lnTo>
                      <a:pt x="13" y="20"/>
                    </a:lnTo>
                    <a:lnTo>
                      <a:pt x="8" y="23"/>
                    </a:lnTo>
                    <a:lnTo>
                      <a:pt x="4" y="23"/>
                    </a:lnTo>
                    <a:lnTo>
                      <a:pt x="2" y="1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7" name="Freeform 143">
                <a:extLst>
                  <a:ext uri="{FF2B5EF4-FFF2-40B4-BE49-F238E27FC236}">
                    <a16:creationId xmlns:a16="http://schemas.microsoft.com/office/drawing/2014/main" id="{A00BE404-93A4-8683-74AF-0C2FAD1414E7}"/>
                  </a:ext>
                </a:extLst>
              </p:cNvPr>
              <p:cNvSpPr>
                <a:spLocks/>
              </p:cNvSpPr>
              <p:nvPr/>
            </p:nvSpPr>
            <p:spPr bwMode="auto">
              <a:xfrm>
                <a:off x="3162" y="2160"/>
                <a:ext cx="8" cy="17"/>
              </a:xfrm>
              <a:custGeom>
                <a:avLst/>
                <a:gdLst>
                  <a:gd name="T0" fmla="*/ 0 w 8"/>
                  <a:gd name="T1" fmla="*/ 8 h 17"/>
                  <a:gd name="T2" fmla="*/ 3 w 8"/>
                  <a:gd name="T3" fmla="*/ 0 h 17"/>
                  <a:gd name="T4" fmla="*/ 7 w 8"/>
                  <a:gd name="T5" fmla="*/ 0 h 17"/>
                  <a:gd name="T6" fmla="*/ 7 w 8"/>
                  <a:gd name="T7" fmla="*/ 7 h 17"/>
                  <a:gd name="T8" fmla="*/ 7 w 8"/>
                  <a:gd name="T9" fmla="*/ 16 h 17"/>
                  <a:gd name="T10" fmla="*/ 0 w 8"/>
                  <a:gd name="T11" fmla="*/ 8 h 17"/>
                </a:gdLst>
                <a:ahLst/>
                <a:cxnLst>
                  <a:cxn ang="0">
                    <a:pos x="T0" y="T1"/>
                  </a:cxn>
                  <a:cxn ang="0">
                    <a:pos x="T2" y="T3"/>
                  </a:cxn>
                  <a:cxn ang="0">
                    <a:pos x="T4" y="T5"/>
                  </a:cxn>
                  <a:cxn ang="0">
                    <a:pos x="T6" y="T7"/>
                  </a:cxn>
                  <a:cxn ang="0">
                    <a:pos x="T8" y="T9"/>
                  </a:cxn>
                  <a:cxn ang="0">
                    <a:pos x="T10" y="T11"/>
                  </a:cxn>
                </a:cxnLst>
                <a:rect l="0" t="0" r="r" b="b"/>
                <a:pathLst>
                  <a:path w="8" h="17">
                    <a:moveTo>
                      <a:pt x="0" y="8"/>
                    </a:moveTo>
                    <a:lnTo>
                      <a:pt x="3" y="0"/>
                    </a:lnTo>
                    <a:lnTo>
                      <a:pt x="7" y="0"/>
                    </a:lnTo>
                    <a:lnTo>
                      <a:pt x="7" y="7"/>
                    </a:lnTo>
                    <a:lnTo>
                      <a:pt x="7" y="16"/>
                    </a:lnTo>
                    <a:lnTo>
                      <a:pt x="0"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8" name="Freeform 144">
                <a:extLst>
                  <a:ext uri="{FF2B5EF4-FFF2-40B4-BE49-F238E27FC236}">
                    <a16:creationId xmlns:a16="http://schemas.microsoft.com/office/drawing/2014/main" id="{FA4D8684-9FD2-09F0-B482-65CF247BFF0D}"/>
                  </a:ext>
                </a:extLst>
              </p:cNvPr>
              <p:cNvSpPr>
                <a:spLocks/>
              </p:cNvSpPr>
              <p:nvPr/>
            </p:nvSpPr>
            <p:spPr bwMode="auto">
              <a:xfrm>
                <a:off x="3178" y="2113"/>
                <a:ext cx="27" cy="48"/>
              </a:xfrm>
              <a:custGeom>
                <a:avLst/>
                <a:gdLst>
                  <a:gd name="T0" fmla="*/ 6 w 27"/>
                  <a:gd name="T1" fmla="*/ 0 h 48"/>
                  <a:gd name="T2" fmla="*/ 24 w 27"/>
                  <a:gd name="T3" fmla="*/ 9 h 48"/>
                  <a:gd name="T4" fmla="*/ 26 w 27"/>
                  <a:gd name="T5" fmla="*/ 29 h 48"/>
                  <a:gd name="T6" fmla="*/ 21 w 27"/>
                  <a:gd name="T7" fmla="*/ 46 h 48"/>
                  <a:gd name="T8" fmla="*/ 10 w 27"/>
                  <a:gd name="T9" fmla="*/ 47 h 48"/>
                  <a:gd name="T10" fmla="*/ 1 w 27"/>
                  <a:gd name="T11" fmla="*/ 43 h 48"/>
                  <a:gd name="T12" fmla="*/ 0 w 27"/>
                  <a:gd name="T13" fmla="*/ 29 h 48"/>
                  <a:gd name="T14" fmla="*/ 1 w 27"/>
                  <a:gd name="T15" fmla="*/ 13 h 48"/>
                  <a:gd name="T16" fmla="*/ 6 w 27"/>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8">
                    <a:moveTo>
                      <a:pt x="6" y="0"/>
                    </a:moveTo>
                    <a:lnTo>
                      <a:pt x="24" y="9"/>
                    </a:lnTo>
                    <a:lnTo>
                      <a:pt x="26" y="29"/>
                    </a:lnTo>
                    <a:lnTo>
                      <a:pt x="21" y="46"/>
                    </a:lnTo>
                    <a:lnTo>
                      <a:pt x="10" y="47"/>
                    </a:lnTo>
                    <a:lnTo>
                      <a:pt x="1" y="43"/>
                    </a:lnTo>
                    <a:lnTo>
                      <a:pt x="0" y="29"/>
                    </a:lnTo>
                    <a:lnTo>
                      <a:pt x="1" y="13"/>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69" name="Freeform 145">
                <a:extLst>
                  <a:ext uri="{FF2B5EF4-FFF2-40B4-BE49-F238E27FC236}">
                    <a16:creationId xmlns:a16="http://schemas.microsoft.com/office/drawing/2014/main" id="{DD326A4E-4AA2-E51E-E8DC-4020BCCC80C7}"/>
                  </a:ext>
                </a:extLst>
              </p:cNvPr>
              <p:cNvSpPr>
                <a:spLocks/>
              </p:cNvSpPr>
              <p:nvPr/>
            </p:nvSpPr>
            <p:spPr bwMode="auto">
              <a:xfrm>
                <a:off x="3175" y="2173"/>
                <a:ext cx="38" cy="32"/>
              </a:xfrm>
              <a:custGeom>
                <a:avLst/>
                <a:gdLst>
                  <a:gd name="T0" fmla="*/ 0 w 38"/>
                  <a:gd name="T1" fmla="*/ 23 h 32"/>
                  <a:gd name="T2" fmla="*/ 9 w 38"/>
                  <a:gd name="T3" fmla="*/ 0 h 32"/>
                  <a:gd name="T4" fmla="*/ 26 w 38"/>
                  <a:gd name="T5" fmla="*/ 0 h 32"/>
                  <a:gd name="T6" fmla="*/ 37 w 38"/>
                  <a:gd name="T7" fmla="*/ 20 h 32"/>
                  <a:gd name="T8" fmla="*/ 31 w 38"/>
                  <a:gd name="T9" fmla="*/ 31 h 32"/>
                  <a:gd name="T10" fmla="*/ 15 w 38"/>
                  <a:gd name="T11" fmla="*/ 23 h 32"/>
                  <a:gd name="T12" fmla="*/ 0 w 38"/>
                  <a:gd name="T13" fmla="*/ 23 h 32"/>
                </a:gdLst>
                <a:ahLst/>
                <a:cxnLst>
                  <a:cxn ang="0">
                    <a:pos x="T0" y="T1"/>
                  </a:cxn>
                  <a:cxn ang="0">
                    <a:pos x="T2" y="T3"/>
                  </a:cxn>
                  <a:cxn ang="0">
                    <a:pos x="T4" y="T5"/>
                  </a:cxn>
                  <a:cxn ang="0">
                    <a:pos x="T6" y="T7"/>
                  </a:cxn>
                  <a:cxn ang="0">
                    <a:pos x="T8" y="T9"/>
                  </a:cxn>
                  <a:cxn ang="0">
                    <a:pos x="T10" y="T11"/>
                  </a:cxn>
                  <a:cxn ang="0">
                    <a:pos x="T12" y="T13"/>
                  </a:cxn>
                </a:cxnLst>
                <a:rect l="0" t="0" r="r" b="b"/>
                <a:pathLst>
                  <a:path w="38" h="32">
                    <a:moveTo>
                      <a:pt x="0" y="23"/>
                    </a:moveTo>
                    <a:lnTo>
                      <a:pt x="9" y="0"/>
                    </a:lnTo>
                    <a:lnTo>
                      <a:pt x="26" y="0"/>
                    </a:lnTo>
                    <a:lnTo>
                      <a:pt x="37" y="20"/>
                    </a:lnTo>
                    <a:lnTo>
                      <a:pt x="31" y="31"/>
                    </a:lnTo>
                    <a:lnTo>
                      <a:pt x="15" y="23"/>
                    </a:lnTo>
                    <a:lnTo>
                      <a:pt x="0" y="2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0" name="Freeform 146">
                <a:extLst>
                  <a:ext uri="{FF2B5EF4-FFF2-40B4-BE49-F238E27FC236}">
                    <a16:creationId xmlns:a16="http://schemas.microsoft.com/office/drawing/2014/main" id="{4FA9CF99-BCBF-3555-1A32-B9C644FA8D4D}"/>
                  </a:ext>
                </a:extLst>
              </p:cNvPr>
              <p:cNvSpPr>
                <a:spLocks/>
              </p:cNvSpPr>
              <p:nvPr/>
            </p:nvSpPr>
            <p:spPr bwMode="auto">
              <a:xfrm>
                <a:off x="3031" y="1740"/>
                <a:ext cx="132" cy="126"/>
              </a:xfrm>
              <a:custGeom>
                <a:avLst/>
                <a:gdLst>
                  <a:gd name="T0" fmla="*/ 0 w 132"/>
                  <a:gd name="T1" fmla="*/ 63 h 126"/>
                  <a:gd name="T2" fmla="*/ 26 w 132"/>
                  <a:gd name="T3" fmla="*/ 95 h 126"/>
                  <a:gd name="T4" fmla="*/ 40 w 132"/>
                  <a:gd name="T5" fmla="*/ 107 h 126"/>
                  <a:gd name="T6" fmla="*/ 52 w 132"/>
                  <a:gd name="T7" fmla="*/ 125 h 126"/>
                  <a:gd name="T8" fmla="*/ 67 w 132"/>
                  <a:gd name="T9" fmla="*/ 116 h 126"/>
                  <a:gd name="T10" fmla="*/ 89 w 132"/>
                  <a:gd name="T11" fmla="*/ 108 h 126"/>
                  <a:gd name="T12" fmla="*/ 99 w 132"/>
                  <a:gd name="T13" fmla="*/ 96 h 126"/>
                  <a:gd name="T14" fmla="*/ 111 w 132"/>
                  <a:gd name="T15" fmla="*/ 74 h 126"/>
                  <a:gd name="T16" fmla="*/ 130 w 132"/>
                  <a:gd name="T17" fmla="*/ 66 h 126"/>
                  <a:gd name="T18" fmla="*/ 131 w 132"/>
                  <a:gd name="T19" fmla="*/ 5 h 126"/>
                  <a:gd name="T20" fmla="*/ 73 w 132"/>
                  <a:gd name="T21" fmla="*/ 0 h 126"/>
                  <a:gd name="T22" fmla="*/ 51 w 132"/>
                  <a:gd name="T23" fmla="*/ 9 h 126"/>
                  <a:gd name="T24" fmla="*/ 22 w 132"/>
                  <a:gd name="T25" fmla="*/ 29 h 126"/>
                  <a:gd name="T26" fmla="*/ 0 w 132"/>
                  <a:gd name="T27" fmla="*/ 6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26">
                    <a:moveTo>
                      <a:pt x="0" y="63"/>
                    </a:moveTo>
                    <a:lnTo>
                      <a:pt x="26" y="95"/>
                    </a:lnTo>
                    <a:lnTo>
                      <a:pt x="40" y="107"/>
                    </a:lnTo>
                    <a:lnTo>
                      <a:pt x="52" y="125"/>
                    </a:lnTo>
                    <a:lnTo>
                      <a:pt x="67" y="116"/>
                    </a:lnTo>
                    <a:lnTo>
                      <a:pt x="89" y="108"/>
                    </a:lnTo>
                    <a:lnTo>
                      <a:pt x="99" y="96"/>
                    </a:lnTo>
                    <a:lnTo>
                      <a:pt x="111" y="74"/>
                    </a:lnTo>
                    <a:lnTo>
                      <a:pt x="130" y="66"/>
                    </a:lnTo>
                    <a:lnTo>
                      <a:pt x="131" y="5"/>
                    </a:lnTo>
                    <a:lnTo>
                      <a:pt x="73" y="0"/>
                    </a:lnTo>
                    <a:lnTo>
                      <a:pt x="51" y="9"/>
                    </a:lnTo>
                    <a:lnTo>
                      <a:pt x="22" y="29"/>
                    </a:lnTo>
                    <a:lnTo>
                      <a:pt x="0" y="6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1" name="Freeform 147">
                <a:extLst>
                  <a:ext uri="{FF2B5EF4-FFF2-40B4-BE49-F238E27FC236}">
                    <a16:creationId xmlns:a16="http://schemas.microsoft.com/office/drawing/2014/main" id="{5315B38D-68C5-324F-E694-6982AE76890F}"/>
                  </a:ext>
                </a:extLst>
              </p:cNvPr>
              <p:cNvSpPr>
                <a:spLocks/>
              </p:cNvSpPr>
              <p:nvPr/>
            </p:nvSpPr>
            <p:spPr bwMode="auto">
              <a:xfrm>
                <a:off x="3121" y="1853"/>
                <a:ext cx="16" cy="24"/>
              </a:xfrm>
              <a:custGeom>
                <a:avLst/>
                <a:gdLst>
                  <a:gd name="T0" fmla="*/ 3 w 16"/>
                  <a:gd name="T1" fmla="*/ 4 h 24"/>
                  <a:gd name="T2" fmla="*/ 12 w 16"/>
                  <a:gd name="T3" fmla="*/ 0 h 24"/>
                  <a:gd name="T4" fmla="*/ 15 w 16"/>
                  <a:gd name="T5" fmla="*/ 13 h 24"/>
                  <a:gd name="T6" fmla="*/ 13 w 16"/>
                  <a:gd name="T7" fmla="*/ 23 h 24"/>
                  <a:gd name="T8" fmla="*/ 5 w 16"/>
                  <a:gd name="T9" fmla="*/ 23 h 24"/>
                  <a:gd name="T10" fmla="*/ 0 w 16"/>
                  <a:gd name="T11" fmla="*/ 16 h 24"/>
                  <a:gd name="T12" fmla="*/ 3 w 16"/>
                  <a:gd name="T13" fmla="*/ 4 h 24"/>
                </a:gdLst>
                <a:ahLst/>
                <a:cxnLst>
                  <a:cxn ang="0">
                    <a:pos x="T0" y="T1"/>
                  </a:cxn>
                  <a:cxn ang="0">
                    <a:pos x="T2" y="T3"/>
                  </a:cxn>
                  <a:cxn ang="0">
                    <a:pos x="T4" y="T5"/>
                  </a:cxn>
                  <a:cxn ang="0">
                    <a:pos x="T6" y="T7"/>
                  </a:cxn>
                  <a:cxn ang="0">
                    <a:pos x="T8" y="T9"/>
                  </a:cxn>
                  <a:cxn ang="0">
                    <a:pos x="T10" y="T11"/>
                  </a:cxn>
                  <a:cxn ang="0">
                    <a:pos x="T12" y="T13"/>
                  </a:cxn>
                </a:cxnLst>
                <a:rect l="0" t="0" r="r" b="b"/>
                <a:pathLst>
                  <a:path w="16" h="24">
                    <a:moveTo>
                      <a:pt x="3" y="4"/>
                    </a:moveTo>
                    <a:lnTo>
                      <a:pt x="12" y="0"/>
                    </a:lnTo>
                    <a:lnTo>
                      <a:pt x="15" y="13"/>
                    </a:lnTo>
                    <a:lnTo>
                      <a:pt x="13" y="23"/>
                    </a:lnTo>
                    <a:lnTo>
                      <a:pt x="5" y="23"/>
                    </a:lnTo>
                    <a:lnTo>
                      <a:pt x="0" y="16"/>
                    </a:lnTo>
                    <a:lnTo>
                      <a:pt x="3"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2" name="Freeform 148">
                <a:extLst>
                  <a:ext uri="{FF2B5EF4-FFF2-40B4-BE49-F238E27FC236}">
                    <a16:creationId xmlns:a16="http://schemas.microsoft.com/office/drawing/2014/main" id="{9AC95710-AD8A-A0EE-CF00-1E5F679B614E}"/>
                  </a:ext>
                </a:extLst>
              </p:cNvPr>
              <p:cNvSpPr>
                <a:spLocks/>
              </p:cNvSpPr>
              <p:nvPr/>
            </p:nvSpPr>
            <p:spPr bwMode="auto">
              <a:xfrm>
                <a:off x="3141" y="1821"/>
                <a:ext cx="43" cy="49"/>
              </a:xfrm>
              <a:custGeom>
                <a:avLst/>
                <a:gdLst>
                  <a:gd name="T0" fmla="*/ 2 w 43"/>
                  <a:gd name="T1" fmla="*/ 39 h 49"/>
                  <a:gd name="T2" fmla="*/ 0 w 43"/>
                  <a:gd name="T3" fmla="*/ 20 h 49"/>
                  <a:gd name="T4" fmla="*/ 4 w 43"/>
                  <a:gd name="T5" fmla="*/ 8 h 49"/>
                  <a:gd name="T6" fmla="*/ 18 w 43"/>
                  <a:gd name="T7" fmla="*/ 0 h 49"/>
                  <a:gd name="T8" fmla="*/ 24 w 43"/>
                  <a:gd name="T9" fmla="*/ 3 h 49"/>
                  <a:gd name="T10" fmla="*/ 31 w 43"/>
                  <a:gd name="T11" fmla="*/ 11 h 49"/>
                  <a:gd name="T12" fmla="*/ 42 w 43"/>
                  <a:gd name="T13" fmla="*/ 22 h 49"/>
                  <a:gd name="T14" fmla="*/ 38 w 43"/>
                  <a:gd name="T15" fmla="*/ 44 h 49"/>
                  <a:gd name="T16" fmla="*/ 20 w 43"/>
                  <a:gd name="T17" fmla="*/ 48 h 49"/>
                  <a:gd name="T18" fmla="*/ 2 w 43"/>
                  <a:gd name="T19" fmla="*/ 3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9">
                    <a:moveTo>
                      <a:pt x="2" y="39"/>
                    </a:moveTo>
                    <a:lnTo>
                      <a:pt x="0" y="20"/>
                    </a:lnTo>
                    <a:lnTo>
                      <a:pt x="4" y="8"/>
                    </a:lnTo>
                    <a:lnTo>
                      <a:pt x="18" y="0"/>
                    </a:lnTo>
                    <a:lnTo>
                      <a:pt x="24" y="3"/>
                    </a:lnTo>
                    <a:lnTo>
                      <a:pt x="31" y="11"/>
                    </a:lnTo>
                    <a:lnTo>
                      <a:pt x="42" y="22"/>
                    </a:lnTo>
                    <a:lnTo>
                      <a:pt x="38" y="44"/>
                    </a:lnTo>
                    <a:lnTo>
                      <a:pt x="20" y="48"/>
                    </a:lnTo>
                    <a:lnTo>
                      <a:pt x="2" y="3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3" name="Freeform 149">
                <a:extLst>
                  <a:ext uri="{FF2B5EF4-FFF2-40B4-BE49-F238E27FC236}">
                    <a16:creationId xmlns:a16="http://schemas.microsoft.com/office/drawing/2014/main" id="{85EFDA22-953D-9376-0388-EC29FF5B4DD3}"/>
                  </a:ext>
                </a:extLst>
              </p:cNvPr>
              <p:cNvSpPr>
                <a:spLocks/>
              </p:cNvSpPr>
              <p:nvPr/>
            </p:nvSpPr>
            <p:spPr bwMode="auto">
              <a:xfrm>
                <a:off x="3144" y="1877"/>
                <a:ext cx="19" cy="31"/>
              </a:xfrm>
              <a:custGeom>
                <a:avLst/>
                <a:gdLst>
                  <a:gd name="T0" fmla="*/ 0 w 19"/>
                  <a:gd name="T1" fmla="*/ 8 h 31"/>
                  <a:gd name="T2" fmla="*/ 5 w 19"/>
                  <a:gd name="T3" fmla="*/ 1 h 31"/>
                  <a:gd name="T4" fmla="*/ 15 w 19"/>
                  <a:gd name="T5" fmla="*/ 0 h 31"/>
                  <a:gd name="T6" fmla="*/ 18 w 19"/>
                  <a:gd name="T7" fmla="*/ 13 h 31"/>
                  <a:gd name="T8" fmla="*/ 17 w 19"/>
                  <a:gd name="T9" fmla="*/ 30 h 31"/>
                  <a:gd name="T10" fmla="*/ 7 w 19"/>
                  <a:gd name="T11" fmla="*/ 26 h 31"/>
                  <a:gd name="T12" fmla="*/ 0 w 19"/>
                  <a:gd name="T13" fmla="*/ 8 h 31"/>
                </a:gdLst>
                <a:ahLst/>
                <a:cxnLst>
                  <a:cxn ang="0">
                    <a:pos x="T0" y="T1"/>
                  </a:cxn>
                  <a:cxn ang="0">
                    <a:pos x="T2" y="T3"/>
                  </a:cxn>
                  <a:cxn ang="0">
                    <a:pos x="T4" y="T5"/>
                  </a:cxn>
                  <a:cxn ang="0">
                    <a:pos x="T6" y="T7"/>
                  </a:cxn>
                  <a:cxn ang="0">
                    <a:pos x="T8" y="T9"/>
                  </a:cxn>
                  <a:cxn ang="0">
                    <a:pos x="T10" y="T11"/>
                  </a:cxn>
                  <a:cxn ang="0">
                    <a:pos x="T12" y="T13"/>
                  </a:cxn>
                </a:cxnLst>
                <a:rect l="0" t="0" r="r" b="b"/>
                <a:pathLst>
                  <a:path w="19" h="31">
                    <a:moveTo>
                      <a:pt x="0" y="8"/>
                    </a:moveTo>
                    <a:lnTo>
                      <a:pt x="5" y="1"/>
                    </a:lnTo>
                    <a:lnTo>
                      <a:pt x="15" y="0"/>
                    </a:lnTo>
                    <a:lnTo>
                      <a:pt x="18" y="13"/>
                    </a:lnTo>
                    <a:lnTo>
                      <a:pt x="17" y="30"/>
                    </a:lnTo>
                    <a:lnTo>
                      <a:pt x="7" y="26"/>
                    </a:lnTo>
                    <a:lnTo>
                      <a:pt x="0"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4" name="Freeform 150">
                <a:extLst>
                  <a:ext uri="{FF2B5EF4-FFF2-40B4-BE49-F238E27FC236}">
                    <a16:creationId xmlns:a16="http://schemas.microsoft.com/office/drawing/2014/main" id="{7074EE09-122C-1DE2-E2D9-E99FAE4B08C3}"/>
                  </a:ext>
                </a:extLst>
              </p:cNvPr>
              <p:cNvSpPr>
                <a:spLocks/>
              </p:cNvSpPr>
              <p:nvPr/>
            </p:nvSpPr>
            <p:spPr bwMode="auto">
              <a:xfrm>
                <a:off x="3169" y="1881"/>
                <a:ext cx="36" cy="35"/>
              </a:xfrm>
              <a:custGeom>
                <a:avLst/>
                <a:gdLst>
                  <a:gd name="T0" fmla="*/ 0 w 36"/>
                  <a:gd name="T1" fmla="*/ 26 h 35"/>
                  <a:gd name="T2" fmla="*/ 3 w 36"/>
                  <a:gd name="T3" fmla="*/ 1 h 35"/>
                  <a:gd name="T4" fmla="*/ 20 w 36"/>
                  <a:gd name="T5" fmla="*/ 0 h 35"/>
                  <a:gd name="T6" fmla="*/ 35 w 36"/>
                  <a:gd name="T7" fmla="*/ 15 h 35"/>
                  <a:gd name="T8" fmla="*/ 19 w 36"/>
                  <a:gd name="T9" fmla="*/ 34 h 35"/>
                  <a:gd name="T10" fmla="*/ 0 w 36"/>
                  <a:gd name="T11" fmla="*/ 26 h 35"/>
                </a:gdLst>
                <a:ahLst/>
                <a:cxnLst>
                  <a:cxn ang="0">
                    <a:pos x="T0" y="T1"/>
                  </a:cxn>
                  <a:cxn ang="0">
                    <a:pos x="T2" y="T3"/>
                  </a:cxn>
                  <a:cxn ang="0">
                    <a:pos x="T4" y="T5"/>
                  </a:cxn>
                  <a:cxn ang="0">
                    <a:pos x="T6" y="T7"/>
                  </a:cxn>
                  <a:cxn ang="0">
                    <a:pos x="T8" y="T9"/>
                  </a:cxn>
                  <a:cxn ang="0">
                    <a:pos x="T10" y="T11"/>
                  </a:cxn>
                </a:cxnLst>
                <a:rect l="0" t="0" r="r" b="b"/>
                <a:pathLst>
                  <a:path w="36" h="35">
                    <a:moveTo>
                      <a:pt x="0" y="26"/>
                    </a:moveTo>
                    <a:lnTo>
                      <a:pt x="3" y="1"/>
                    </a:lnTo>
                    <a:lnTo>
                      <a:pt x="20" y="0"/>
                    </a:lnTo>
                    <a:lnTo>
                      <a:pt x="35" y="15"/>
                    </a:lnTo>
                    <a:lnTo>
                      <a:pt x="19" y="34"/>
                    </a:lnTo>
                    <a:lnTo>
                      <a:pt x="0" y="2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5" name="Freeform 151">
                <a:extLst>
                  <a:ext uri="{FF2B5EF4-FFF2-40B4-BE49-F238E27FC236}">
                    <a16:creationId xmlns:a16="http://schemas.microsoft.com/office/drawing/2014/main" id="{20898415-9E89-B7D3-CA9D-AD6F125C3461}"/>
                  </a:ext>
                </a:extLst>
              </p:cNvPr>
              <p:cNvSpPr>
                <a:spLocks/>
              </p:cNvSpPr>
              <p:nvPr/>
            </p:nvSpPr>
            <p:spPr bwMode="auto">
              <a:xfrm>
                <a:off x="3167" y="1749"/>
                <a:ext cx="25" cy="72"/>
              </a:xfrm>
              <a:custGeom>
                <a:avLst/>
                <a:gdLst>
                  <a:gd name="T0" fmla="*/ 4 w 25"/>
                  <a:gd name="T1" fmla="*/ 21 h 72"/>
                  <a:gd name="T2" fmla="*/ 8 w 25"/>
                  <a:gd name="T3" fmla="*/ 0 h 72"/>
                  <a:gd name="T4" fmla="*/ 21 w 25"/>
                  <a:gd name="T5" fmla="*/ 17 h 72"/>
                  <a:gd name="T6" fmla="*/ 24 w 25"/>
                  <a:gd name="T7" fmla="*/ 46 h 72"/>
                  <a:gd name="T8" fmla="*/ 21 w 25"/>
                  <a:gd name="T9" fmla="*/ 68 h 72"/>
                  <a:gd name="T10" fmla="*/ 11 w 25"/>
                  <a:gd name="T11" fmla="*/ 71 h 72"/>
                  <a:gd name="T12" fmla="*/ 2 w 25"/>
                  <a:gd name="T13" fmla="*/ 64 h 72"/>
                  <a:gd name="T14" fmla="*/ 0 w 25"/>
                  <a:gd name="T15" fmla="*/ 40 h 72"/>
                  <a:gd name="T16" fmla="*/ 4 w 25"/>
                  <a:gd name="T17" fmla="*/ 2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2">
                    <a:moveTo>
                      <a:pt x="4" y="21"/>
                    </a:moveTo>
                    <a:lnTo>
                      <a:pt x="8" y="0"/>
                    </a:lnTo>
                    <a:lnTo>
                      <a:pt x="21" y="17"/>
                    </a:lnTo>
                    <a:lnTo>
                      <a:pt x="24" y="46"/>
                    </a:lnTo>
                    <a:lnTo>
                      <a:pt x="21" y="68"/>
                    </a:lnTo>
                    <a:lnTo>
                      <a:pt x="11" y="71"/>
                    </a:lnTo>
                    <a:lnTo>
                      <a:pt x="2" y="64"/>
                    </a:lnTo>
                    <a:lnTo>
                      <a:pt x="0" y="40"/>
                    </a:lnTo>
                    <a:lnTo>
                      <a:pt x="4"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6" name="Freeform 152">
                <a:extLst>
                  <a:ext uri="{FF2B5EF4-FFF2-40B4-BE49-F238E27FC236}">
                    <a16:creationId xmlns:a16="http://schemas.microsoft.com/office/drawing/2014/main" id="{CA1E43F1-5BB8-61BE-B697-705484560205}"/>
                  </a:ext>
                </a:extLst>
              </p:cNvPr>
              <p:cNvSpPr>
                <a:spLocks/>
              </p:cNvSpPr>
              <p:nvPr/>
            </p:nvSpPr>
            <p:spPr bwMode="auto">
              <a:xfrm>
                <a:off x="3188" y="1824"/>
                <a:ext cx="12" cy="25"/>
              </a:xfrm>
              <a:custGeom>
                <a:avLst/>
                <a:gdLst>
                  <a:gd name="T0" fmla="*/ 0 w 12"/>
                  <a:gd name="T1" fmla="*/ 7 h 25"/>
                  <a:gd name="T2" fmla="*/ 5 w 12"/>
                  <a:gd name="T3" fmla="*/ 0 h 25"/>
                  <a:gd name="T4" fmla="*/ 11 w 12"/>
                  <a:gd name="T5" fmla="*/ 6 h 25"/>
                  <a:gd name="T6" fmla="*/ 11 w 12"/>
                  <a:gd name="T7" fmla="*/ 11 h 25"/>
                  <a:gd name="T8" fmla="*/ 9 w 12"/>
                  <a:gd name="T9" fmla="*/ 23 h 25"/>
                  <a:gd name="T10" fmla="*/ 2 w 12"/>
                  <a:gd name="T11" fmla="*/ 24 h 25"/>
                  <a:gd name="T12" fmla="*/ 0 w 12"/>
                  <a:gd name="T13" fmla="*/ 7 h 25"/>
                </a:gdLst>
                <a:ahLst/>
                <a:cxnLst>
                  <a:cxn ang="0">
                    <a:pos x="T0" y="T1"/>
                  </a:cxn>
                  <a:cxn ang="0">
                    <a:pos x="T2" y="T3"/>
                  </a:cxn>
                  <a:cxn ang="0">
                    <a:pos x="T4" y="T5"/>
                  </a:cxn>
                  <a:cxn ang="0">
                    <a:pos x="T6" y="T7"/>
                  </a:cxn>
                  <a:cxn ang="0">
                    <a:pos x="T8" y="T9"/>
                  </a:cxn>
                  <a:cxn ang="0">
                    <a:pos x="T10" y="T11"/>
                  </a:cxn>
                  <a:cxn ang="0">
                    <a:pos x="T12" y="T13"/>
                  </a:cxn>
                </a:cxnLst>
                <a:rect l="0" t="0" r="r" b="b"/>
                <a:pathLst>
                  <a:path w="12" h="25">
                    <a:moveTo>
                      <a:pt x="0" y="7"/>
                    </a:moveTo>
                    <a:lnTo>
                      <a:pt x="5" y="0"/>
                    </a:lnTo>
                    <a:lnTo>
                      <a:pt x="11" y="6"/>
                    </a:lnTo>
                    <a:lnTo>
                      <a:pt x="11" y="11"/>
                    </a:lnTo>
                    <a:lnTo>
                      <a:pt x="9" y="23"/>
                    </a:lnTo>
                    <a:lnTo>
                      <a:pt x="2" y="24"/>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7" name="Freeform 153">
                <a:extLst>
                  <a:ext uri="{FF2B5EF4-FFF2-40B4-BE49-F238E27FC236}">
                    <a16:creationId xmlns:a16="http://schemas.microsoft.com/office/drawing/2014/main" id="{13DA1848-4637-C059-B3AB-F335EE5325FB}"/>
                  </a:ext>
                </a:extLst>
              </p:cNvPr>
              <p:cNvSpPr>
                <a:spLocks/>
              </p:cNvSpPr>
              <p:nvPr/>
            </p:nvSpPr>
            <p:spPr bwMode="auto">
              <a:xfrm>
                <a:off x="3199" y="1820"/>
                <a:ext cx="73" cy="96"/>
              </a:xfrm>
              <a:custGeom>
                <a:avLst/>
                <a:gdLst>
                  <a:gd name="T0" fmla="*/ 0 w 73"/>
                  <a:gd name="T1" fmla="*/ 44 h 96"/>
                  <a:gd name="T2" fmla="*/ 14 w 73"/>
                  <a:gd name="T3" fmla="*/ 9 h 96"/>
                  <a:gd name="T4" fmla="*/ 39 w 73"/>
                  <a:gd name="T5" fmla="*/ 0 h 96"/>
                  <a:gd name="T6" fmla="*/ 66 w 73"/>
                  <a:gd name="T7" fmla="*/ 19 h 96"/>
                  <a:gd name="T8" fmla="*/ 72 w 73"/>
                  <a:gd name="T9" fmla="*/ 81 h 96"/>
                  <a:gd name="T10" fmla="*/ 40 w 73"/>
                  <a:gd name="T11" fmla="*/ 95 h 96"/>
                  <a:gd name="T12" fmla="*/ 15 w 73"/>
                  <a:gd name="T13" fmla="*/ 75 h 96"/>
                  <a:gd name="T14" fmla="*/ 0 w 73"/>
                  <a:gd name="T15" fmla="*/ 44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96">
                    <a:moveTo>
                      <a:pt x="0" y="44"/>
                    </a:moveTo>
                    <a:lnTo>
                      <a:pt x="14" y="9"/>
                    </a:lnTo>
                    <a:lnTo>
                      <a:pt x="39" y="0"/>
                    </a:lnTo>
                    <a:lnTo>
                      <a:pt x="66" y="19"/>
                    </a:lnTo>
                    <a:lnTo>
                      <a:pt x="72" y="81"/>
                    </a:lnTo>
                    <a:lnTo>
                      <a:pt x="40" y="95"/>
                    </a:lnTo>
                    <a:lnTo>
                      <a:pt x="15" y="75"/>
                    </a:lnTo>
                    <a:lnTo>
                      <a:pt x="0" y="4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8" name="Freeform 154">
                <a:extLst>
                  <a:ext uri="{FF2B5EF4-FFF2-40B4-BE49-F238E27FC236}">
                    <a16:creationId xmlns:a16="http://schemas.microsoft.com/office/drawing/2014/main" id="{E201B9EA-50DF-EE3E-6601-89362F877184}"/>
                  </a:ext>
                </a:extLst>
              </p:cNvPr>
              <p:cNvSpPr>
                <a:spLocks/>
              </p:cNvSpPr>
              <p:nvPr/>
            </p:nvSpPr>
            <p:spPr bwMode="auto">
              <a:xfrm>
                <a:off x="3206" y="1911"/>
                <a:ext cx="12" cy="17"/>
              </a:xfrm>
              <a:custGeom>
                <a:avLst/>
                <a:gdLst>
                  <a:gd name="T0" fmla="*/ 0 w 12"/>
                  <a:gd name="T1" fmla="*/ 3 h 17"/>
                  <a:gd name="T2" fmla="*/ 11 w 12"/>
                  <a:gd name="T3" fmla="*/ 0 h 17"/>
                  <a:gd name="T4" fmla="*/ 8 w 12"/>
                  <a:gd name="T5" fmla="*/ 16 h 17"/>
                  <a:gd name="T6" fmla="*/ 1 w 12"/>
                  <a:gd name="T7" fmla="*/ 15 h 17"/>
                  <a:gd name="T8" fmla="*/ 0 w 12"/>
                  <a:gd name="T9" fmla="*/ 3 h 17"/>
                </a:gdLst>
                <a:ahLst/>
                <a:cxnLst>
                  <a:cxn ang="0">
                    <a:pos x="T0" y="T1"/>
                  </a:cxn>
                  <a:cxn ang="0">
                    <a:pos x="T2" y="T3"/>
                  </a:cxn>
                  <a:cxn ang="0">
                    <a:pos x="T4" y="T5"/>
                  </a:cxn>
                  <a:cxn ang="0">
                    <a:pos x="T6" y="T7"/>
                  </a:cxn>
                  <a:cxn ang="0">
                    <a:pos x="T8" y="T9"/>
                  </a:cxn>
                </a:cxnLst>
                <a:rect l="0" t="0" r="r" b="b"/>
                <a:pathLst>
                  <a:path w="12" h="17">
                    <a:moveTo>
                      <a:pt x="0" y="3"/>
                    </a:moveTo>
                    <a:lnTo>
                      <a:pt x="11" y="0"/>
                    </a:lnTo>
                    <a:lnTo>
                      <a:pt x="8" y="16"/>
                    </a:lnTo>
                    <a:lnTo>
                      <a:pt x="1" y="15"/>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79" name="Freeform 155">
                <a:extLst>
                  <a:ext uri="{FF2B5EF4-FFF2-40B4-BE49-F238E27FC236}">
                    <a16:creationId xmlns:a16="http://schemas.microsoft.com/office/drawing/2014/main" id="{9C91E7B2-3469-BD62-BB5D-48E1D6B212F5}"/>
                  </a:ext>
                </a:extLst>
              </p:cNvPr>
              <p:cNvSpPr>
                <a:spLocks/>
              </p:cNvSpPr>
              <p:nvPr/>
            </p:nvSpPr>
            <p:spPr bwMode="auto">
              <a:xfrm>
                <a:off x="3217" y="1915"/>
                <a:ext cx="18" cy="24"/>
              </a:xfrm>
              <a:custGeom>
                <a:avLst/>
                <a:gdLst>
                  <a:gd name="T0" fmla="*/ 6 w 18"/>
                  <a:gd name="T1" fmla="*/ 0 h 24"/>
                  <a:gd name="T2" fmla="*/ 17 w 18"/>
                  <a:gd name="T3" fmla="*/ 5 h 24"/>
                  <a:gd name="T4" fmla="*/ 16 w 18"/>
                  <a:gd name="T5" fmla="*/ 20 h 24"/>
                  <a:gd name="T6" fmla="*/ 5 w 18"/>
                  <a:gd name="T7" fmla="*/ 23 h 24"/>
                  <a:gd name="T8" fmla="*/ 0 w 18"/>
                  <a:gd name="T9" fmla="*/ 18 h 24"/>
                  <a:gd name="T10" fmla="*/ 6 w 18"/>
                  <a:gd name="T11" fmla="*/ 0 h 24"/>
                </a:gdLst>
                <a:ahLst/>
                <a:cxnLst>
                  <a:cxn ang="0">
                    <a:pos x="T0" y="T1"/>
                  </a:cxn>
                  <a:cxn ang="0">
                    <a:pos x="T2" y="T3"/>
                  </a:cxn>
                  <a:cxn ang="0">
                    <a:pos x="T4" y="T5"/>
                  </a:cxn>
                  <a:cxn ang="0">
                    <a:pos x="T6" y="T7"/>
                  </a:cxn>
                  <a:cxn ang="0">
                    <a:pos x="T8" y="T9"/>
                  </a:cxn>
                  <a:cxn ang="0">
                    <a:pos x="T10" y="T11"/>
                  </a:cxn>
                </a:cxnLst>
                <a:rect l="0" t="0" r="r" b="b"/>
                <a:pathLst>
                  <a:path w="18" h="24">
                    <a:moveTo>
                      <a:pt x="6" y="0"/>
                    </a:moveTo>
                    <a:lnTo>
                      <a:pt x="17" y="5"/>
                    </a:lnTo>
                    <a:lnTo>
                      <a:pt x="16" y="20"/>
                    </a:lnTo>
                    <a:lnTo>
                      <a:pt x="5" y="23"/>
                    </a:lnTo>
                    <a:lnTo>
                      <a:pt x="0" y="18"/>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0" name="Freeform 156">
                <a:extLst>
                  <a:ext uri="{FF2B5EF4-FFF2-40B4-BE49-F238E27FC236}">
                    <a16:creationId xmlns:a16="http://schemas.microsoft.com/office/drawing/2014/main" id="{5E4963EC-F500-4F7F-321F-BCFB3AAEA3A2}"/>
                  </a:ext>
                </a:extLst>
              </p:cNvPr>
              <p:cNvSpPr>
                <a:spLocks/>
              </p:cNvSpPr>
              <p:nvPr/>
            </p:nvSpPr>
            <p:spPr bwMode="auto">
              <a:xfrm>
                <a:off x="3218" y="1947"/>
                <a:ext cx="19" cy="24"/>
              </a:xfrm>
              <a:custGeom>
                <a:avLst/>
                <a:gdLst>
                  <a:gd name="T0" fmla="*/ 0 w 19"/>
                  <a:gd name="T1" fmla="*/ 2 h 24"/>
                  <a:gd name="T2" fmla="*/ 12 w 19"/>
                  <a:gd name="T3" fmla="*/ 0 h 24"/>
                  <a:gd name="T4" fmla="*/ 18 w 19"/>
                  <a:gd name="T5" fmla="*/ 12 h 24"/>
                  <a:gd name="T6" fmla="*/ 9 w 19"/>
                  <a:gd name="T7" fmla="*/ 23 h 24"/>
                  <a:gd name="T8" fmla="*/ 1 w 19"/>
                  <a:gd name="T9" fmla="*/ 15 h 24"/>
                  <a:gd name="T10" fmla="*/ 0 w 19"/>
                  <a:gd name="T11" fmla="*/ 2 h 24"/>
                </a:gdLst>
                <a:ahLst/>
                <a:cxnLst>
                  <a:cxn ang="0">
                    <a:pos x="T0" y="T1"/>
                  </a:cxn>
                  <a:cxn ang="0">
                    <a:pos x="T2" y="T3"/>
                  </a:cxn>
                  <a:cxn ang="0">
                    <a:pos x="T4" y="T5"/>
                  </a:cxn>
                  <a:cxn ang="0">
                    <a:pos x="T6" y="T7"/>
                  </a:cxn>
                  <a:cxn ang="0">
                    <a:pos x="T8" y="T9"/>
                  </a:cxn>
                  <a:cxn ang="0">
                    <a:pos x="T10" y="T11"/>
                  </a:cxn>
                </a:cxnLst>
                <a:rect l="0" t="0" r="r" b="b"/>
                <a:pathLst>
                  <a:path w="19" h="24">
                    <a:moveTo>
                      <a:pt x="0" y="2"/>
                    </a:moveTo>
                    <a:lnTo>
                      <a:pt x="12" y="0"/>
                    </a:lnTo>
                    <a:lnTo>
                      <a:pt x="18" y="12"/>
                    </a:lnTo>
                    <a:lnTo>
                      <a:pt x="9" y="23"/>
                    </a:lnTo>
                    <a:lnTo>
                      <a:pt x="1" y="15"/>
                    </a:lnTo>
                    <a:lnTo>
                      <a:pt x="0" y="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1" name="Freeform 157">
                <a:extLst>
                  <a:ext uri="{FF2B5EF4-FFF2-40B4-BE49-F238E27FC236}">
                    <a16:creationId xmlns:a16="http://schemas.microsoft.com/office/drawing/2014/main" id="{CB2EC62C-9E8D-CB93-FCE8-9AA401C80343}"/>
                  </a:ext>
                </a:extLst>
              </p:cNvPr>
              <p:cNvSpPr>
                <a:spLocks/>
              </p:cNvSpPr>
              <p:nvPr/>
            </p:nvSpPr>
            <p:spPr bwMode="auto">
              <a:xfrm>
                <a:off x="3239" y="1931"/>
                <a:ext cx="16" cy="20"/>
              </a:xfrm>
              <a:custGeom>
                <a:avLst/>
                <a:gdLst>
                  <a:gd name="T0" fmla="*/ 5 w 16"/>
                  <a:gd name="T1" fmla="*/ 0 h 20"/>
                  <a:gd name="T2" fmla="*/ 15 w 16"/>
                  <a:gd name="T3" fmla="*/ 4 h 20"/>
                  <a:gd name="T4" fmla="*/ 15 w 16"/>
                  <a:gd name="T5" fmla="*/ 16 h 20"/>
                  <a:gd name="T6" fmla="*/ 8 w 16"/>
                  <a:gd name="T7" fmla="*/ 19 h 20"/>
                  <a:gd name="T8" fmla="*/ 0 w 16"/>
                  <a:gd name="T9" fmla="*/ 4 h 20"/>
                  <a:gd name="T10" fmla="*/ 5 w 16"/>
                  <a:gd name="T11" fmla="*/ 0 h 20"/>
                </a:gdLst>
                <a:ahLst/>
                <a:cxnLst>
                  <a:cxn ang="0">
                    <a:pos x="T0" y="T1"/>
                  </a:cxn>
                  <a:cxn ang="0">
                    <a:pos x="T2" y="T3"/>
                  </a:cxn>
                  <a:cxn ang="0">
                    <a:pos x="T4" y="T5"/>
                  </a:cxn>
                  <a:cxn ang="0">
                    <a:pos x="T6" y="T7"/>
                  </a:cxn>
                  <a:cxn ang="0">
                    <a:pos x="T8" y="T9"/>
                  </a:cxn>
                  <a:cxn ang="0">
                    <a:pos x="T10" y="T11"/>
                  </a:cxn>
                </a:cxnLst>
                <a:rect l="0" t="0" r="r" b="b"/>
                <a:pathLst>
                  <a:path w="16" h="20">
                    <a:moveTo>
                      <a:pt x="5" y="0"/>
                    </a:moveTo>
                    <a:lnTo>
                      <a:pt x="15" y="4"/>
                    </a:lnTo>
                    <a:lnTo>
                      <a:pt x="15" y="16"/>
                    </a:lnTo>
                    <a:lnTo>
                      <a:pt x="8" y="19"/>
                    </a:lnTo>
                    <a:lnTo>
                      <a:pt x="0" y="4"/>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2" name="Freeform 158">
                <a:extLst>
                  <a:ext uri="{FF2B5EF4-FFF2-40B4-BE49-F238E27FC236}">
                    <a16:creationId xmlns:a16="http://schemas.microsoft.com/office/drawing/2014/main" id="{2BF6FE7F-FA84-FFC4-7021-1C4F329219DE}"/>
                  </a:ext>
                </a:extLst>
              </p:cNvPr>
              <p:cNvSpPr>
                <a:spLocks/>
              </p:cNvSpPr>
              <p:nvPr/>
            </p:nvSpPr>
            <p:spPr bwMode="auto">
              <a:xfrm>
                <a:off x="3208" y="2006"/>
                <a:ext cx="19" cy="19"/>
              </a:xfrm>
              <a:custGeom>
                <a:avLst/>
                <a:gdLst>
                  <a:gd name="T0" fmla="*/ 1 w 19"/>
                  <a:gd name="T1" fmla="*/ 8 h 19"/>
                  <a:gd name="T2" fmla="*/ 10 w 19"/>
                  <a:gd name="T3" fmla="*/ 0 h 19"/>
                  <a:gd name="T4" fmla="*/ 18 w 19"/>
                  <a:gd name="T5" fmla="*/ 2 h 19"/>
                  <a:gd name="T6" fmla="*/ 17 w 19"/>
                  <a:gd name="T7" fmla="*/ 14 h 19"/>
                  <a:gd name="T8" fmla="*/ 9 w 19"/>
                  <a:gd name="T9" fmla="*/ 18 h 19"/>
                  <a:gd name="T10" fmla="*/ 0 w 19"/>
                  <a:gd name="T11" fmla="*/ 18 h 19"/>
                  <a:gd name="T12" fmla="*/ 1 w 19"/>
                  <a:gd name="T13" fmla="*/ 8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1" y="8"/>
                    </a:moveTo>
                    <a:lnTo>
                      <a:pt x="10" y="0"/>
                    </a:lnTo>
                    <a:lnTo>
                      <a:pt x="18" y="2"/>
                    </a:lnTo>
                    <a:lnTo>
                      <a:pt x="17" y="14"/>
                    </a:lnTo>
                    <a:lnTo>
                      <a:pt x="9" y="18"/>
                    </a:lnTo>
                    <a:lnTo>
                      <a:pt x="0" y="18"/>
                    </a:lnTo>
                    <a:lnTo>
                      <a:pt x="1"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3" name="Freeform 159">
                <a:extLst>
                  <a:ext uri="{FF2B5EF4-FFF2-40B4-BE49-F238E27FC236}">
                    <a16:creationId xmlns:a16="http://schemas.microsoft.com/office/drawing/2014/main" id="{72BE5301-FCE4-AB22-C549-8E9302405025}"/>
                  </a:ext>
                </a:extLst>
              </p:cNvPr>
              <p:cNvSpPr>
                <a:spLocks/>
              </p:cNvSpPr>
              <p:nvPr/>
            </p:nvSpPr>
            <p:spPr bwMode="auto">
              <a:xfrm>
                <a:off x="3230" y="1966"/>
                <a:ext cx="51" cy="59"/>
              </a:xfrm>
              <a:custGeom>
                <a:avLst/>
                <a:gdLst>
                  <a:gd name="T0" fmla="*/ 0 w 51"/>
                  <a:gd name="T1" fmla="*/ 18 h 59"/>
                  <a:gd name="T2" fmla="*/ 13 w 51"/>
                  <a:gd name="T3" fmla="*/ 2 h 59"/>
                  <a:gd name="T4" fmla="*/ 31 w 51"/>
                  <a:gd name="T5" fmla="*/ 0 h 59"/>
                  <a:gd name="T6" fmla="*/ 50 w 51"/>
                  <a:gd name="T7" fmla="*/ 36 h 59"/>
                  <a:gd name="T8" fmla="*/ 32 w 51"/>
                  <a:gd name="T9" fmla="*/ 55 h 59"/>
                  <a:gd name="T10" fmla="*/ 6 w 51"/>
                  <a:gd name="T11" fmla="*/ 58 h 59"/>
                  <a:gd name="T12" fmla="*/ 2 w 51"/>
                  <a:gd name="T13" fmla="*/ 46 h 59"/>
                  <a:gd name="T14" fmla="*/ 0 w 51"/>
                  <a:gd name="T15" fmla="*/ 18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9">
                    <a:moveTo>
                      <a:pt x="0" y="18"/>
                    </a:moveTo>
                    <a:lnTo>
                      <a:pt x="13" y="2"/>
                    </a:lnTo>
                    <a:lnTo>
                      <a:pt x="31" y="0"/>
                    </a:lnTo>
                    <a:lnTo>
                      <a:pt x="50" y="36"/>
                    </a:lnTo>
                    <a:lnTo>
                      <a:pt x="32" y="55"/>
                    </a:lnTo>
                    <a:lnTo>
                      <a:pt x="6" y="58"/>
                    </a:lnTo>
                    <a:lnTo>
                      <a:pt x="2" y="46"/>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4" name="Freeform 160">
                <a:extLst>
                  <a:ext uri="{FF2B5EF4-FFF2-40B4-BE49-F238E27FC236}">
                    <a16:creationId xmlns:a16="http://schemas.microsoft.com/office/drawing/2014/main" id="{7D47E3FD-E4EB-D7DB-64E9-D4B1EDCA9D75}"/>
                  </a:ext>
                </a:extLst>
              </p:cNvPr>
              <p:cNvSpPr>
                <a:spLocks/>
              </p:cNvSpPr>
              <p:nvPr/>
            </p:nvSpPr>
            <p:spPr bwMode="auto">
              <a:xfrm>
                <a:off x="3208" y="2105"/>
                <a:ext cx="91" cy="128"/>
              </a:xfrm>
              <a:custGeom>
                <a:avLst/>
                <a:gdLst>
                  <a:gd name="T0" fmla="*/ 0 w 91"/>
                  <a:gd name="T1" fmla="*/ 54 h 128"/>
                  <a:gd name="T2" fmla="*/ 4 w 91"/>
                  <a:gd name="T3" fmla="*/ 34 h 128"/>
                  <a:gd name="T4" fmla="*/ 5 w 91"/>
                  <a:gd name="T5" fmla="*/ 15 h 128"/>
                  <a:gd name="T6" fmla="*/ 20 w 91"/>
                  <a:gd name="T7" fmla="*/ 11 h 128"/>
                  <a:gd name="T8" fmla="*/ 36 w 91"/>
                  <a:gd name="T9" fmla="*/ 3 h 128"/>
                  <a:gd name="T10" fmla="*/ 53 w 91"/>
                  <a:gd name="T11" fmla="*/ 0 h 128"/>
                  <a:gd name="T12" fmla="*/ 68 w 91"/>
                  <a:gd name="T13" fmla="*/ 30 h 128"/>
                  <a:gd name="T14" fmla="*/ 87 w 91"/>
                  <a:gd name="T15" fmla="*/ 65 h 128"/>
                  <a:gd name="T16" fmla="*/ 90 w 91"/>
                  <a:gd name="T17" fmla="*/ 100 h 128"/>
                  <a:gd name="T18" fmla="*/ 70 w 91"/>
                  <a:gd name="T19" fmla="*/ 124 h 128"/>
                  <a:gd name="T20" fmla="*/ 28 w 91"/>
                  <a:gd name="T21" fmla="*/ 127 h 128"/>
                  <a:gd name="T22" fmla="*/ 19 w 91"/>
                  <a:gd name="T23" fmla="*/ 102 h 128"/>
                  <a:gd name="T24" fmla="*/ 7 w 91"/>
                  <a:gd name="T25" fmla="*/ 81 h 128"/>
                  <a:gd name="T26" fmla="*/ 0 w 91"/>
                  <a:gd name="T27" fmla="*/ 5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128">
                    <a:moveTo>
                      <a:pt x="0" y="54"/>
                    </a:moveTo>
                    <a:lnTo>
                      <a:pt x="4" y="34"/>
                    </a:lnTo>
                    <a:lnTo>
                      <a:pt x="5" y="15"/>
                    </a:lnTo>
                    <a:lnTo>
                      <a:pt x="20" y="11"/>
                    </a:lnTo>
                    <a:lnTo>
                      <a:pt x="36" y="3"/>
                    </a:lnTo>
                    <a:lnTo>
                      <a:pt x="53" y="0"/>
                    </a:lnTo>
                    <a:lnTo>
                      <a:pt x="68" y="30"/>
                    </a:lnTo>
                    <a:lnTo>
                      <a:pt x="87" y="65"/>
                    </a:lnTo>
                    <a:lnTo>
                      <a:pt x="90" y="100"/>
                    </a:lnTo>
                    <a:lnTo>
                      <a:pt x="70" y="124"/>
                    </a:lnTo>
                    <a:lnTo>
                      <a:pt x="28" y="127"/>
                    </a:lnTo>
                    <a:lnTo>
                      <a:pt x="19" y="102"/>
                    </a:lnTo>
                    <a:lnTo>
                      <a:pt x="7" y="81"/>
                    </a:lnTo>
                    <a:lnTo>
                      <a:pt x="0" y="5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5" name="Freeform 161">
                <a:extLst>
                  <a:ext uri="{FF2B5EF4-FFF2-40B4-BE49-F238E27FC236}">
                    <a16:creationId xmlns:a16="http://schemas.microsoft.com/office/drawing/2014/main" id="{9F533DFA-FCB7-18BE-54A8-A72B7AE14DEE}"/>
                  </a:ext>
                </a:extLst>
              </p:cNvPr>
              <p:cNvSpPr>
                <a:spLocks/>
              </p:cNvSpPr>
              <p:nvPr/>
            </p:nvSpPr>
            <p:spPr bwMode="auto">
              <a:xfrm>
                <a:off x="3177" y="2213"/>
                <a:ext cx="20" cy="27"/>
              </a:xfrm>
              <a:custGeom>
                <a:avLst/>
                <a:gdLst>
                  <a:gd name="T0" fmla="*/ 2 w 20"/>
                  <a:gd name="T1" fmla="*/ 7 h 27"/>
                  <a:gd name="T2" fmla="*/ 8 w 20"/>
                  <a:gd name="T3" fmla="*/ 0 h 27"/>
                  <a:gd name="T4" fmla="*/ 15 w 20"/>
                  <a:gd name="T5" fmla="*/ 7 h 27"/>
                  <a:gd name="T6" fmla="*/ 19 w 20"/>
                  <a:gd name="T7" fmla="*/ 20 h 27"/>
                  <a:gd name="T8" fmla="*/ 10 w 20"/>
                  <a:gd name="T9" fmla="*/ 23 h 27"/>
                  <a:gd name="T10" fmla="*/ 2 w 20"/>
                  <a:gd name="T11" fmla="*/ 26 h 27"/>
                  <a:gd name="T12" fmla="*/ 0 w 20"/>
                  <a:gd name="T13" fmla="*/ 19 h 27"/>
                  <a:gd name="T14" fmla="*/ 2 w 20"/>
                  <a:gd name="T15" fmla="*/ 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7">
                    <a:moveTo>
                      <a:pt x="2" y="7"/>
                    </a:moveTo>
                    <a:lnTo>
                      <a:pt x="8" y="0"/>
                    </a:lnTo>
                    <a:lnTo>
                      <a:pt x="15" y="7"/>
                    </a:lnTo>
                    <a:lnTo>
                      <a:pt x="19" y="20"/>
                    </a:lnTo>
                    <a:lnTo>
                      <a:pt x="10" y="23"/>
                    </a:lnTo>
                    <a:lnTo>
                      <a:pt x="2" y="26"/>
                    </a:lnTo>
                    <a:lnTo>
                      <a:pt x="0" y="19"/>
                    </a:lnTo>
                    <a:lnTo>
                      <a:pt x="2"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6" name="Freeform 162">
                <a:extLst>
                  <a:ext uri="{FF2B5EF4-FFF2-40B4-BE49-F238E27FC236}">
                    <a16:creationId xmlns:a16="http://schemas.microsoft.com/office/drawing/2014/main" id="{5E21B715-919E-6947-FEF2-2C18ECD0F61D}"/>
                  </a:ext>
                </a:extLst>
              </p:cNvPr>
              <p:cNvSpPr>
                <a:spLocks/>
              </p:cNvSpPr>
              <p:nvPr/>
            </p:nvSpPr>
            <p:spPr bwMode="auto">
              <a:xfrm>
                <a:off x="3207" y="2216"/>
                <a:ext cx="15" cy="23"/>
              </a:xfrm>
              <a:custGeom>
                <a:avLst/>
                <a:gdLst>
                  <a:gd name="T0" fmla="*/ 0 w 15"/>
                  <a:gd name="T1" fmla="*/ 7 h 23"/>
                  <a:gd name="T2" fmla="*/ 4 w 15"/>
                  <a:gd name="T3" fmla="*/ 0 h 23"/>
                  <a:gd name="T4" fmla="*/ 10 w 15"/>
                  <a:gd name="T5" fmla="*/ 0 h 23"/>
                  <a:gd name="T6" fmla="*/ 14 w 15"/>
                  <a:gd name="T7" fmla="*/ 9 h 23"/>
                  <a:gd name="T8" fmla="*/ 11 w 15"/>
                  <a:gd name="T9" fmla="*/ 17 h 23"/>
                  <a:gd name="T10" fmla="*/ 5 w 15"/>
                  <a:gd name="T11" fmla="*/ 22 h 23"/>
                  <a:gd name="T12" fmla="*/ 3 w 15"/>
                  <a:gd name="T13" fmla="*/ 17 h 23"/>
                  <a:gd name="T14" fmla="*/ 0 w 15"/>
                  <a:gd name="T15" fmla="*/ 13 h 23"/>
                  <a:gd name="T16" fmla="*/ 0 w 15"/>
                  <a:gd name="T17"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3">
                    <a:moveTo>
                      <a:pt x="0" y="7"/>
                    </a:moveTo>
                    <a:lnTo>
                      <a:pt x="4" y="0"/>
                    </a:lnTo>
                    <a:lnTo>
                      <a:pt x="10" y="0"/>
                    </a:lnTo>
                    <a:lnTo>
                      <a:pt x="14" y="9"/>
                    </a:lnTo>
                    <a:lnTo>
                      <a:pt x="11" y="17"/>
                    </a:lnTo>
                    <a:lnTo>
                      <a:pt x="5" y="22"/>
                    </a:lnTo>
                    <a:lnTo>
                      <a:pt x="3" y="17"/>
                    </a:lnTo>
                    <a:lnTo>
                      <a:pt x="0" y="13"/>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7" name="Freeform 163">
                <a:extLst>
                  <a:ext uri="{FF2B5EF4-FFF2-40B4-BE49-F238E27FC236}">
                    <a16:creationId xmlns:a16="http://schemas.microsoft.com/office/drawing/2014/main" id="{5E8426C7-51D2-1BEC-CDDC-6E57F13014A6}"/>
                  </a:ext>
                </a:extLst>
              </p:cNvPr>
              <p:cNvSpPr>
                <a:spLocks/>
              </p:cNvSpPr>
              <p:nvPr/>
            </p:nvSpPr>
            <p:spPr bwMode="auto">
              <a:xfrm>
                <a:off x="3255" y="2033"/>
                <a:ext cx="17" cy="27"/>
              </a:xfrm>
              <a:custGeom>
                <a:avLst/>
                <a:gdLst>
                  <a:gd name="T0" fmla="*/ 2 w 17"/>
                  <a:gd name="T1" fmla="*/ 2 h 27"/>
                  <a:gd name="T2" fmla="*/ 8 w 17"/>
                  <a:gd name="T3" fmla="*/ 0 h 27"/>
                  <a:gd name="T4" fmla="*/ 15 w 17"/>
                  <a:gd name="T5" fmla="*/ 5 h 27"/>
                  <a:gd name="T6" fmla="*/ 16 w 17"/>
                  <a:gd name="T7" fmla="*/ 17 h 27"/>
                  <a:gd name="T8" fmla="*/ 12 w 17"/>
                  <a:gd name="T9" fmla="*/ 26 h 27"/>
                  <a:gd name="T10" fmla="*/ 0 w 17"/>
                  <a:gd name="T11" fmla="*/ 18 h 27"/>
                  <a:gd name="T12" fmla="*/ 2 w 17"/>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17" h="27">
                    <a:moveTo>
                      <a:pt x="2" y="2"/>
                    </a:moveTo>
                    <a:lnTo>
                      <a:pt x="8" y="0"/>
                    </a:lnTo>
                    <a:lnTo>
                      <a:pt x="15" y="5"/>
                    </a:lnTo>
                    <a:lnTo>
                      <a:pt x="16" y="17"/>
                    </a:lnTo>
                    <a:lnTo>
                      <a:pt x="12" y="26"/>
                    </a:lnTo>
                    <a:lnTo>
                      <a:pt x="0" y="18"/>
                    </a:lnTo>
                    <a:lnTo>
                      <a:pt x="2" y="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8" name="Freeform 164">
                <a:extLst>
                  <a:ext uri="{FF2B5EF4-FFF2-40B4-BE49-F238E27FC236}">
                    <a16:creationId xmlns:a16="http://schemas.microsoft.com/office/drawing/2014/main" id="{D946854B-614B-E07D-D192-4568ABA11394}"/>
                  </a:ext>
                </a:extLst>
              </p:cNvPr>
              <p:cNvSpPr>
                <a:spLocks/>
              </p:cNvSpPr>
              <p:nvPr/>
            </p:nvSpPr>
            <p:spPr bwMode="auto">
              <a:xfrm>
                <a:off x="3266" y="2072"/>
                <a:ext cx="13" cy="22"/>
              </a:xfrm>
              <a:custGeom>
                <a:avLst/>
                <a:gdLst>
                  <a:gd name="T0" fmla="*/ 0 w 13"/>
                  <a:gd name="T1" fmla="*/ 9 h 22"/>
                  <a:gd name="T2" fmla="*/ 3 w 13"/>
                  <a:gd name="T3" fmla="*/ 1 h 22"/>
                  <a:gd name="T4" fmla="*/ 7 w 13"/>
                  <a:gd name="T5" fmla="*/ 0 h 22"/>
                  <a:gd name="T6" fmla="*/ 11 w 13"/>
                  <a:gd name="T7" fmla="*/ 4 h 22"/>
                  <a:gd name="T8" fmla="*/ 12 w 13"/>
                  <a:gd name="T9" fmla="*/ 13 h 22"/>
                  <a:gd name="T10" fmla="*/ 8 w 13"/>
                  <a:gd name="T11" fmla="*/ 21 h 22"/>
                  <a:gd name="T12" fmla="*/ 2 w 13"/>
                  <a:gd name="T13" fmla="*/ 21 h 22"/>
                  <a:gd name="T14" fmla="*/ 0 w 13"/>
                  <a:gd name="T15" fmla="*/ 9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2">
                    <a:moveTo>
                      <a:pt x="0" y="9"/>
                    </a:moveTo>
                    <a:lnTo>
                      <a:pt x="3" y="1"/>
                    </a:lnTo>
                    <a:lnTo>
                      <a:pt x="7" y="0"/>
                    </a:lnTo>
                    <a:lnTo>
                      <a:pt x="11" y="4"/>
                    </a:lnTo>
                    <a:lnTo>
                      <a:pt x="12" y="13"/>
                    </a:lnTo>
                    <a:lnTo>
                      <a:pt x="8" y="21"/>
                    </a:lnTo>
                    <a:lnTo>
                      <a:pt x="2" y="21"/>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89" name="Freeform 165">
                <a:extLst>
                  <a:ext uri="{FF2B5EF4-FFF2-40B4-BE49-F238E27FC236}">
                    <a16:creationId xmlns:a16="http://schemas.microsoft.com/office/drawing/2014/main" id="{81570845-1B54-2999-E8DA-849E88800200}"/>
                  </a:ext>
                </a:extLst>
              </p:cNvPr>
              <p:cNvSpPr>
                <a:spLocks/>
              </p:cNvSpPr>
              <p:nvPr/>
            </p:nvSpPr>
            <p:spPr bwMode="auto">
              <a:xfrm>
                <a:off x="3275" y="2014"/>
                <a:ext cx="15" cy="32"/>
              </a:xfrm>
              <a:custGeom>
                <a:avLst/>
                <a:gdLst>
                  <a:gd name="T0" fmla="*/ 0 w 15"/>
                  <a:gd name="T1" fmla="*/ 11 h 32"/>
                  <a:gd name="T2" fmla="*/ 4 w 15"/>
                  <a:gd name="T3" fmla="*/ 2 h 32"/>
                  <a:gd name="T4" fmla="*/ 13 w 15"/>
                  <a:gd name="T5" fmla="*/ 0 h 32"/>
                  <a:gd name="T6" fmla="*/ 14 w 15"/>
                  <a:gd name="T7" fmla="*/ 9 h 32"/>
                  <a:gd name="T8" fmla="*/ 14 w 15"/>
                  <a:gd name="T9" fmla="*/ 28 h 32"/>
                  <a:gd name="T10" fmla="*/ 5 w 15"/>
                  <a:gd name="T11" fmla="*/ 31 h 32"/>
                  <a:gd name="T12" fmla="*/ 0 w 15"/>
                  <a:gd name="T13" fmla="*/ 11 h 32"/>
                </a:gdLst>
                <a:ahLst/>
                <a:cxnLst>
                  <a:cxn ang="0">
                    <a:pos x="T0" y="T1"/>
                  </a:cxn>
                  <a:cxn ang="0">
                    <a:pos x="T2" y="T3"/>
                  </a:cxn>
                  <a:cxn ang="0">
                    <a:pos x="T4" y="T5"/>
                  </a:cxn>
                  <a:cxn ang="0">
                    <a:pos x="T6" y="T7"/>
                  </a:cxn>
                  <a:cxn ang="0">
                    <a:pos x="T8" y="T9"/>
                  </a:cxn>
                  <a:cxn ang="0">
                    <a:pos x="T10" y="T11"/>
                  </a:cxn>
                  <a:cxn ang="0">
                    <a:pos x="T12" y="T13"/>
                  </a:cxn>
                </a:cxnLst>
                <a:rect l="0" t="0" r="r" b="b"/>
                <a:pathLst>
                  <a:path w="15" h="32">
                    <a:moveTo>
                      <a:pt x="0" y="11"/>
                    </a:moveTo>
                    <a:lnTo>
                      <a:pt x="4" y="2"/>
                    </a:lnTo>
                    <a:lnTo>
                      <a:pt x="13" y="0"/>
                    </a:lnTo>
                    <a:lnTo>
                      <a:pt x="14" y="9"/>
                    </a:lnTo>
                    <a:lnTo>
                      <a:pt x="14" y="28"/>
                    </a:lnTo>
                    <a:lnTo>
                      <a:pt x="5" y="3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0" name="Freeform 166">
                <a:extLst>
                  <a:ext uri="{FF2B5EF4-FFF2-40B4-BE49-F238E27FC236}">
                    <a16:creationId xmlns:a16="http://schemas.microsoft.com/office/drawing/2014/main" id="{9C45198F-66F4-EC68-19BC-83F7BC511981}"/>
                  </a:ext>
                </a:extLst>
              </p:cNvPr>
              <p:cNvSpPr>
                <a:spLocks/>
              </p:cNvSpPr>
              <p:nvPr/>
            </p:nvSpPr>
            <p:spPr bwMode="auto">
              <a:xfrm>
                <a:off x="3280" y="2054"/>
                <a:ext cx="10" cy="16"/>
              </a:xfrm>
              <a:custGeom>
                <a:avLst/>
                <a:gdLst>
                  <a:gd name="T0" fmla="*/ 0 w 10"/>
                  <a:gd name="T1" fmla="*/ 4 h 16"/>
                  <a:gd name="T2" fmla="*/ 3 w 10"/>
                  <a:gd name="T3" fmla="*/ 3 h 16"/>
                  <a:gd name="T4" fmla="*/ 6 w 10"/>
                  <a:gd name="T5" fmla="*/ 0 h 16"/>
                  <a:gd name="T6" fmla="*/ 9 w 10"/>
                  <a:gd name="T7" fmla="*/ 1 h 16"/>
                  <a:gd name="T8" fmla="*/ 9 w 10"/>
                  <a:gd name="T9" fmla="*/ 9 h 16"/>
                  <a:gd name="T10" fmla="*/ 9 w 10"/>
                  <a:gd name="T11" fmla="*/ 12 h 16"/>
                  <a:gd name="T12" fmla="*/ 4 w 10"/>
                  <a:gd name="T13" fmla="*/ 15 h 16"/>
                  <a:gd name="T14" fmla="*/ 0 w 10"/>
                  <a:gd name="T15" fmla="*/ 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6">
                    <a:moveTo>
                      <a:pt x="0" y="4"/>
                    </a:moveTo>
                    <a:lnTo>
                      <a:pt x="3" y="3"/>
                    </a:lnTo>
                    <a:lnTo>
                      <a:pt x="6" y="0"/>
                    </a:lnTo>
                    <a:lnTo>
                      <a:pt x="9" y="1"/>
                    </a:lnTo>
                    <a:lnTo>
                      <a:pt x="9" y="9"/>
                    </a:lnTo>
                    <a:lnTo>
                      <a:pt x="9" y="12"/>
                    </a:lnTo>
                    <a:lnTo>
                      <a:pt x="4" y="15"/>
                    </a:lnTo>
                    <a:lnTo>
                      <a:pt x="0"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1" name="Freeform 167">
                <a:extLst>
                  <a:ext uri="{FF2B5EF4-FFF2-40B4-BE49-F238E27FC236}">
                    <a16:creationId xmlns:a16="http://schemas.microsoft.com/office/drawing/2014/main" id="{BC3F50A1-255C-4169-600F-F116B4BCF65F}"/>
                  </a:ext>
                </a:extLst>
              </p:cNvPr>
              <p:cNvSpPr>
                <a:spLocks/>
              </p:cNvSpPr>
              <p:nvPr/>
            </p:nvSpPr>
            <p:spPr bwMode="auto">
              <a:xfrm>
                <a:off x="3277" y="2076"/>
                <a:ext cx="31" cy="64"/>
              </a:xfrm>
              <a:custGeom>
                <a:avLst/>
                <a:gdLst>
                  <a:gd name="T0" fmla="*/ 0 w 31"/>
                  <a:gd name="T1" fmla="*/ 28 h 64"/>
                  <a:gd name="T2" fmla="*/ 8 w 31"/>
                  <a:gd name="T3" fmla="*/ 9 h 64"/>
                  <a:gd name="T4" fmla="*/ 15 w 31"/>
                  <a:gd name="T5" fmla="*/ 2 h 64"/>
                  <a:gd name="T6" fmla="*/ 22 w 31"/>
                  <a:gd name="T7" fmla="*/ 0 h 64"/>
                  <a:gd name="T8" fmla="*/ 27 w 31"/>
                  <a:gd name="T9" fmla="*/ 22 h 64"/>
                  <a:gd name="T10" fmla="*/ 30 w 31"/>
                  <a:gd name="T11" fmla="*/ 50 h 64"/>
                  <a:gd name="T12" fmla="*/ 22 w 31"/>
                  <a:gd name="T13" fmla="*/ 63 h 64"/>
                  <a:gd name="T14" fmla="*/ 4 w 31"/>
                  <a:gd name="T15" fmla="*/ 56 h 64"/>
                  <a:gd name="T16" fmla="*/ 0 w 31"/>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64">
                    <a:moveTo>
                      <a:pt x="0" y="28"/>
                    </a:moveTo>
                    <a:lnTo>
                      <a:pt x="8" y="9"/>
                    </a:lnTo>
                    <a:lnTo>
                      <a:pt x="15" y="2"/>
                    </a:lnTo>
                    <a:lnTo>
                      <a:pt x="22" y="0"/>
                    </a:lnTo>
                    <a:lnTo>
                      <a:pt x="27" y="22"/>
                    </a:lnTo>
                    <a:lnTo>
                      <a:pt x="30" y="50"/>
                    </a:lnTo>
                    <a:lnTo>
                      <a:pt x="22" y="63"/>
                    </a:lnTo>
                    <a:lnTo>
                      <a:pt x="4" y="56"/>
                    </a:lnTo>
                    <a:lnTo>
                      <a:pt x="0"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2" name="Freeform 168">
                <a:extLst>
                  <a:ext uri="{FF2B5EF4-FFF2-40B4-BE49-F238E27FC236}">
                    <a16:creationId xmlns:a16="http://schemas.microsoft.com/office/drawing/2014/main" id="{2D7FEAB2-E18B-0C2A-68FF-1BDFA50A6C6E}"/>
                  </a:ext>
                </a:extLst>
              </p:cNvPr>
              <p:cNvSpPr>
                <a:spLocks/>
              </p:cNvSpPr>
              <p:nvPr/>
            </p:nvSpPr>
            <p:spPr bwMode="auto">
              <a:xfrm>
                <a:off x="3198" y="1793"/>
                <a:ext cx="10" cy="20"/>
              </a:xfrm>
              <a:custGeom>
                <a:avLst/>
                <a:gdLst>
                  <a:gd name="T0" fmla="*/ 0 w 10"/>
                  <a:gd name="T1" fmla="*/ 0 h 20"/>
                  <a:gd name="T2" fmla="*/ 5 w 10"/>
                  <a:gd name="T3" fmla="*/ 0 h 20"/>
                  <a:gd name="T4" fmla="*/ 9 w 10"/>
                  <a:gd name="T5" fmla="*/ 12 h 20"/>
                  <a:gd name="T6" fmla="*/ 8 w 10"/>
                  <a:gd name="T7" fmla="*/ 19 h 20"/>
                  <a:gd name="T8" fmla="*/ 3 w 10"/>
                  <a:gd name="T9" fmla="*/ 18 h 20"/>
                  <a:gd name="T10" fmla="*/ 0 w 10"/>
                  <a:gd name="T11" fmla="*/ 10 h 20"/>
                  <a:gd name="T12" fmla="*/ 0 w 10"/>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0" h="20">
                    <a:moveTo>
                      <a:pt x="0" y="0"/>
                    </a:moveTo>
                    <a:lnTo>
                      <a:pt x="5" y="0"/>
                    </a:lnTo>
                    <a:lnTo>
                      <a:pt x="9" y="12"/>
                    </a:lnTo>
                    <a:lnTo>
                      <a:pt x="8" y="19"/>
                    </a:lnTo>
                    <a:lnTo>
                      <a:pt x="3" y="18"/>
                    </a:lnTo>
                    <a:lnTo>
                      <a:pt x="0" y="10"/>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3" name="Freeform 169">
                <a:extLst>
                  <a:ext uri="{FF2B5EF4-FFF2-40B4-BE49-F238E27FC236}">
                    <a16:creationId xmlns:a16="http://schemas.microsoft.com/office/drawing/2014/main" id="{011E69CB-20BA-CCAD-DDC7-64483C07C95B}"/>
                  </a:ext>
                </a:extLst>
              </p:cNvPr>
              <p:cNvSpPr>
                <a:spLocks/>
              </p:cNvSpPr>
              <p:nvPr/>
            </p:nvSpPr>
            <p:spPr bwMode="auto">
              <a:xfrm>
                <a:off x="3194" y="1748"/>
                <a:ext cx="40" cy="55"/>
              </a:xfrm>
              <a:custGeom>
                <a:avLst/>
                <a:gdLst>
                  <a:gd name="T0" fmla="*/ 3 w 40"/>
                  <a:gd name="T1" fmla="*/ 28 h 55"/>
                  <a:gd name="T2" fmla="*/ 0 w 40"/>
                  <a:gd name="T3" fmla="*/ 8 h 55"/>
                  <a:gd name="T4" fmla="*/ 12 w 40"/>
                  <a:gd name="T5" fmla="*/ 0 h 55"/>
                  <a:gd name="T6" fmla="*/ 20 w 40"/>
                  <a:gd name="T7" fmla="*/ 3 h 55"/>
                  <a:gd name="T8" fmla="*/ 33 w 40"/>
                  <a:gd name="T9" fmla="*/ 6 h 55"/>
                  <a:gd name="T10" fmla="*/ 39 w 40"/>
                  <a:gd name="T11" fmla="*/ 36 h 55"/>
                  <a:gd name="T12" fmla="*/ 39 w 40"/>
                  <a:gd name="T13" fmla="*/ 52 h 55"/>
                  <a:gd name="T14" fmla="*/ 25 w 40"/>
                  <a:gd name="T15" fmla="*/ 54 h 55"/>
                  <a:gd name="T16" fmla="*/ 17 w 40"/>
                  <a:gd name="T17" fmla="*/ 45 h 55"/>
                  <a:gd name="T18" fmla="*/ 3 w 40"/>
                  <a:gd name="T19"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5">
                    <a:moveTo>
                      <a:pt x="3" y="28"/>
                    </a:moveTo>
                    <a:lnTo>
                      <a:pt x="0" y="8"/>
                    </a:lnTo>
                    <a:lnTo>
                      <a:pt x="12" y="0"/>
                    </a:lnTo>
                    <a:lnTo>
                      <a:pt x="20" y="3"/>
                    </a:lnTo>
                    <a:lnTo>
                      <a:pt x="33" y="6"/>
                    </a:lnTo>
                    <a:lnTo>
                      <a:pt x="39" y="36"/>
                    </a:lnTo>
                    <a:lnTo>
                      <a:pt x="39" y="52"/>
                    </a:lnTo>
                    <a:lnTo>
                      <a:pt x="25" y="54"/>
                    </a:lnTo>
                    <a:lnTo>
                      <a:pt x="17" y="45"/>
                    </a:lnTo>
                    <a:lnTo>
                      <a:pt x="3"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4" name="Freeform 170">
                <a:extLst>
                  <a:ext uri="{FF2B5EF4-FFF2-40B4-BE49-F238E27FC236}">
                    <a16:creationId xmlns:a16="http://schemas.microsoft.com/office/drawing/2014/main" id="{34F40FBE-D612-8BF1-376D-BEF7DF6AF7A8}"/>
                  </a:ext>
                </a:extLst>
              </p:cNvPr>
              <p:cNvSpPr>
                <a:spLocks/>
              </p:cNvSpPr>
              <p:nvPr/>
            </p:nvSpPr>
            <p:spPr bwMode="auto">
              <a:xfrm>
                <a:off x="3239" y="1769"/>
                <a:ext cx="33" cy="44"/>
              </a:xfrm>
              <a:custGeom>
                <a:avLst/>
                <a:gdLst>
                  <a:gd name="T0" fmla="*/ 0 w 33"/>
                  <a:gd name="T1" fmla="*/ 5 h 44"/>
                  <a:gd name="T2" fmla="*/ 8 w 33"/>
                  <a:gd name="T3" fmla="*/ 0 h 44"/>
                  <a:gd name="T4" fmla="*/ 19 w 33"/>
                  <a:gd name="T5" fmla="*/ 5 h 44"/>
                  <a:gd name="T6" fmla="*/ 32 w 33"/>
                  <a:gd name="T7" fmla="*/ 30 h 44"/>
                  <a:gd name="T8" fmla="*/ 23 w 33"/>
                  <a:gd name="T9" fmla="*/ 43 h 44"/>
                  <a:gd name="T10" fmla="*/ 6 w 33"/>
                  <a:gd name="T11" fmla="*/ 42 h 44"/>
                  <a:gd name="T12" fmla="*/ 3 w 33"/>
                  <a:gd name="T13" fmla="*/ 30 h 44"/>
                  <a:gd name="T14" fmla="*/ 0 w 33"/>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44">
                    <a:moveTo>
                      <a:pt x="0" y="5"/>
                    </a:moveTo>
                    <a:lnTo>
                      <a:pt x="8" y="0"/>
                    </a:lnTo>
                    <a:lnTo>
                      <a:pt x="19" y="5"/>
                    </a:lnTo>
                    <a:lnTo>
                      <a:pt x="32" y="30"/>
                    </a:lnTo>
                    <a:lnTo>
                      <a:pt x="23" y="43"/>
                    </a:lnTo>
                    <a:lnTo>
                      <a:pt x="6" y="42"/>
                    </a:lnTo>
                    <a:lnTo>
                      <a:pt x="3" y="30"/>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5" name="Freeform 171">
                <a:extLst>
                  <a:ext uri="{FF2B5EF4-FFF2-40B4-BE49-F238E27FC236}">
                    <a16:creationId xmlns:a16="http://schemas.microsoft.com/office/drawing/2014/main" id="{1C6F13DD-F161-0FB5-4992-04561DA0CDB5}"/>
                  </a:ext>
                </a:extLst>
              </p:cNvPr>
              <p:cNvSpPr>
                <a:spLocks/>
              </p:cNvSpPr>
              <p:nvPr/>
            </p:nvSpPr>
            <p:spPr bwMode="auto">
              <a:xfrm>
                <a:off x="3259" y="1911"/>
                <a:ext cx="27" cy="45"/>
              </a:xfrm>
              <a:custGeom>
                <a:avLst/>
                <a:gdLst>
                  <a:gd name="T0" fmla="*/ 2 w 27"/>
                  <a:gd name="T1" fmla="*/ 8 h 45"/>
                  <a:gd name="T2" fmla="*/ 16 w 27"/>
                  <a:gd name="T3" fmla="*/ 0 h 45"/>
                  <a:gd name="T4" fmla="*/ 22 w 27"/>
                  <a:gd name="T5" fmla="*/ 1 h 45"/>
                  <a:gd name="T6" fmla="*/ 23 w 27"/>
                  <a:gd name="T7" fmla="*/ 14 h 45"/>
                  <a:gd name="T8" fmla="*/ 26 w 27"/>
                  <a:gd name="T9" fmla="*/ 33 h 45"/>
                  <a:gd name="T10" fmla="*/ 20 w 27"/>
                  <a:gd name="T11" fmla="*/ 42 h 45"/>
                  <a:gd name="T12" fmla="*/ 10 w 27"/>
                  <a:gd name="T13" fmla="*/ 44 h 45"/>
                  <a:gd name="T14" fmla="*/ 1 w 27"/>
                  <a:gd name="T15" fmla="*/ 41 h 45"/>
                  <a:gd name="T16" fmla="*/ 0 w 27"/>
                  <a:gd name="T17" fmla="*/ 27 h 45"/>
                  <a:gd name="T18" fmla="*/ 2 w 27"/>
                  <a:gd name="T19" fmla="*/ 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5">
                    <a:moveTo>
                      <a:pt x="2" y="8"/>
                    </a:moveTo>
                    <a:lnTo>
                      <a:pt x="16" y="0"/>
                    </a:lnTo>
                    <a:lnTo>
                      <a:pt x="22" y="1"/>
                    </a:lnTo>
                    <a:lnTo>
                      <a:pt x="23" y="14"/>
                    </a:lnTo>
                    <a:lnTo>
                      <a:pt x="26" y="33"/>
                    </a:lnTo>
                    <a:lnTo>
                      <a:pt x="20" y="42"/>
                    </a:lnTo>
                    <a:lnTo>
                      <a:pt x="10" y="44"/>
                    </a:lnTo>
                    <a:lnTo>
                      <a:pt x="1" y="41"/>
                    </a:lnTo>
                    <a:lnTo>
                      <a:pt x="0" y="27"/>
                    </a:lnTo>
                    <a:lnTo>
                      <a:pt x="2"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6" name="Freeform 172">
                <a:extLst>
                  <a:ext uri="{FF2B5EF4-FFF2-40B4-BE49-F238E27FC236}">
                    <a16:creationId xmlns:a16="http://schemas.microsoft.com/office/drawing/2014/main" id="{CC00DDDD-426B-1BF7-40C0-19CAD93029F1}"/>
                  </a:ext>
                </a:extLst>
              </p:cNvPr>
              <p:cNvSpPr>
                <a:spLocks/>
              </p:cNvSpPr>
              <p:nvPr/>
            </p:nvSpPr>
            <p:spPr bwMode="auto">
              <a:xfrm>
                <a:off x="3267" y="1810"/>
                <a:ext cx="14" cy="22"/>
              </a:xfrm>
              <a:custGeom>
                <a:avLst/>
                <a:gdLst>
                  <a:gd name="T0" fmla="*/ 0 w 14"/>
                  <a:gd name="T1" fmla="*/ 11 h 22"/>
                  <a:gd name="T2" fmla="*/ 4 w 14"/>
                  <a:gd name="T3" fmla="*/ 5 h 22"/>
                  <a:gd name="T4" fmla="*/ 7 w 14"/>
                  <a:gd name="T5" fmla="*/ 0 h 22"/>
                  <a:gd name="T6" fmla="*/ 10 w 14"/>
                  <a:gd name="T7" fmla="*/ 3 h 22"/>
                  <a:gd name="T8" fmla="*/ 13 w 14"/>
                  <a:gd name="T9" fmla="*/ 11 h 22"/>
                  <a:gd name="T10" fmla="*/ 11 w 14"/>
                  <a:gd name="T11" fmla="*/ 18 h 22"/>
                  <a:gd name="T12" fmla="*/ 5 w 14"/>
                  <a:gd name="T13" fmla="*/ 21 h 22"/>
                  <a:gd name="T14" fmla="*/ 0 w 14"/>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2">
                    <a:moveTo>
                      <a:pt x="0" y="11"/>
                    </a:moveTo>
                    <a:lnTo>
                      <a:pt x="4" y="5"/>
                    </a:lnTo>
                    <a:lnTo>
                      <a:pt x="7" y="0"/>
                    </a:lnTo>
                    <a:lnTo>
                      <a:pt x="10" y="3"/>
                    </a:lnTo>
                    <a:lnTo>
                      <a:pt x="13" y="11"/>
                    </a:lnTo>
                    <a:lnTo>
                      <a:pt x="11" y="18"/>
                    </a:lnTo>
                    <a:lnTo>
                      <a:pt x="5" y="2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7" name="Freeform 173">
                <a:extLst>
                  <a:ext uri="{FF2B5EF4-FFF2-40B4-BE49-F238E27FC236}">
                    <a16:creationId xmlns:a16="http://schemas.microsoft.com/office/drawing/2014/main" id="{D6DF994B-B308-6CDC-426E-9F094D18330E}"/>
                  </a:ext>
                </a:extLst>
              </p:cNvPr>
              <p:cNvSpPr>
                <a:spLocks/>
              </p:cNvSpPr>
              <p:nvPr/>
            </p:nvSpPr>
            <p:spPr bwMode="auto">
              <a:xfrm>
                <a:off x="3271" y="1841"/>
                <a:ext cx="15" cy="25"/>
              </a:xfrm>
              <a:custGeom>
                <a:avLst/>
                <a:gdLst>
                  <a:gd name="T0" fmla="*/ 4 w 15"/>
                  <a:gd name="T1" fmla="*/ 7 h 25"/>
                  <a:gd name="T2" fmla="*/ 0 w 15"/>
                  <a:gd name="T3" fmla="*/ 15 h 25"/>
                  <a:gd name="T4" fmla="*/ 3 w 15"/>
                  <a:gd name="T5" fmla="*/ 22 h 25"/>
                  <a:gd name="T6" fmla="*/ 8 w 15"/>
                  <a:gd name="T7" fmla="*/ 24 h 25"/>
                  <a:gd name="T8" fmla="*/ 14 w 15"/>
                  <a:gd name="T9" fmla="*/ 18 h 25"/>
                  <a:gd name="T10" fmla="*/ 14 w 15"/>
                  <a:gd name="T11" fmla="*/ 9 h 25"/>
                  <a:gd name="T12" fmla="*/ 9 w 15"/>
                  <a:gd name="T13" fmla="*/ 0 h 25"/>
                  <a:gd name="T14" fmla="*/ 4 w 15"/>
                  <a:gd name="T15" fmla="*/ 7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5">
                    <a:moveTo>
                      <a:pt x="4" y="7"/>
                    </a:moveTo>
                    <a:lnTo>
                      <a:pt x="0" y="15"/>
                    </a:lnTo>
                    <a:lnTo>
                      <a:pt x="3" y="22"/>
                    </a:lnTo>
                    <a:lnTo>
                      <a:pt x="8" y="24"/>
                    </a:lnTo>
                    <a:lnTo>
                      <a:pt x="14" y="18"/>
                    </a:lnTo>
                    <a:lnTo>
                      <a:pt x="14" y="9"/>
                    </a:lnTo>
                    <a:lnTo>
                      <a:pt x="9" y="0"/>
                    </a:lnTo>
                    <a:lnTo>
                      <a:pt x="4"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8" name="Freeform 174">
                <a:extLst>
                  <a:ext uri="{FF2B5EF4-FFF2-40B4-BE49-F238E27FC236}">
                    <a16:creationId xmlns:a16="http://schemas.microsoft.com/office/drawing/2014/main" id="{31E8C61B-7238-8B4E-FBEC-5C38F8BB30C5}"/>
                  </a:ext>
                </a:extLst>
              </p:cNvPr>
              <p:cNvSpPr>
                <a:spLocks/>
              </p:cNvSpPr>
              <p:nvPr/>
            </p:nvSpPr>
            <p:spPr bwMode="auto">
              <a:xfrm>
                <a:off x="3280" y="1877"/>
                <a:ext cx="14" cy="33"/>
              </a:xfrm>
              <a:custGeom>
                <a:avLst/>
                <a:gdLst>
                  <a:gd name="T0" fmla="*/ 0 w 14"/>
                  <a:gd name="T1" fmla="*/ 6 h 33"/>
                  <a:gd name="T2" fmla="*/ 6 w 14"/>
                  <a:gd name="T3" fmla="*/ 0 h 33"/>
                  <a:gd name="T4" fmla="*/ 11 w 14"/>
                  <a:gd name="T5" fmla="*/ 1 h 33"/>
                  <a:gd name="T6" fmla="*/ 13 w 14"/>
                  <a:gd name="T7" fmla="*/ 13 h 33"/>
                  <a:gd name="T8" fmla="*/ 13 w 14"/>
                  <a:gd name="T9" fmla="*/ 32 h 33"/>
                  <a:gd name="T10" fmla="*/ 5 w 14"/>
                  <a:gd name="T11" fmla="*/ 32 h 33"/>
                  <a:gd name="T12" fmla="*/ 2 w 14"/>
                  <a:gd name="T13" fmla="*/ 22 h 33"/>
                  <a:gd name="T14" fmla="*/ 0 w 14"/>
                  <a:gd name="T15" fmla="*/ 6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3">
                    <a:moveTo>
                      <a:pt x="0" y="6"/>
                    </a:moveTo>
                    <a:lnTo>
                      <a:pt x="6" y="0"/>
                    </a:lnTo>
                    <a:lnTo>
                      <a:pt x="11" y="1"/>
                    </a:lnTo>
                    <a:lnTo>
                      <a:pt x="13" y="13"/>
                    </a:lnTo>
                    <a:lnTo>
                      <a:pt x="13" y="32"/>
                    </a:lnTo>
                    <a:lnTo>
                      <a:pt x="5" y="32"/>
                    </a:lnTo>
                    <a:lnTo>
                      <a:pt x="2" y="22"/>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599" name="Freeform 175">
                <a:extLst>
                  <a:ext uri="{FF2B5EF4-FFF2-40B4-BE49-F238E27FC236}">
                    <a16:creationId xmlns:a16="http://schemas.microsoft.com/office/drawing/2014/main" id="{40C63E97-C926-03F6-AF25-27B338C7838C}"/>
                  </a:ext>
                </a:extLst>
              </p:cNvPr>
              <p:cNvSpPr>
                <a:spLocks/>
              </p:cNvSpPr>
              <p:nvPr/>
            </p:nvSpPr>
            <p:spPr bwMode="auto">
              <a:xfrm>
                <a:off x="3287" y="1923"/>
                <a:ext cx="34" cy="80"/>
              </a:xfrm>
              <a:custGeom>
                <a:avLst/>
                <a:gdLst>
                  <a:gd name="T0" fmla="*/ 0 w 34"/>
                  <a:gd name="T1" fmla="*/ 40 h 80"/>
                  <a:gd name="T2" fmla="*/ 5 w 34"/>
                  <a:gd name="T3" fmla="*/ 22 h 80"/>
                  <a:gd name="T4" fmla="*/ 16 w 34"/>
                  <a:gd name="T5" fmla="*/ 0 h 80"/>
                  <a:gd name="T6" fmla="*/ 27 w 34"/>
                  <a:gd name="T7" fmla="*/ 27 h 80"/>
                  <a:gd name="T8" fmla="*/ 33 w 34"/>
                  <a:gd name="T9" fmla="*/ 48 h 80"/>
                  <a:gd name="T10" fmla="*/ 32 w 34"/>
                  <a:gd name="T11" fmla="*/ 79 h 80"/>
                  <a:gd name="T12" fmla="*/ 8 w 34"/>
                  <a:gd name="T13" fmla="*/ 79 h 80"/>
                  <a:gd name="T14" fmla="*/ 3 w 34"/>
                  <a:gd name="T15" fmla="*/ 68 h 80"/>
                  <a:gd name="T16" fmla="*/ 0 w 34"/>
                  <a:gd name="T17" fmla="*/ 4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80">
                    <a:moveTo>
                      <a:pt x="0" y="40"/>
                    </a:moveTo>
                    <a:lnTo>
                      <a:pt x="5" y="22"/>
                    </a:lnTo>
                    <a:lnTo>
                      <a:pt x="16" y="0"/>
                    </a:lnTo>
                    <a:lnTo>
                      <a:pt x="27" y="27"/>
                    </a:lnTo>
                    <a:lnTo>
                      <a:pt x="33" y="48"/>
                    </a:lnTo>
                    <a:lnTo>
                      <a:pt x="32" y="79"/>
                    </a:lnTo>
                    <a:lnTo>
                      <a:pt x="8" y="79"/>
                    </a:lnTo>
                    <a:lnTo>
                      <a:pt x="3" y="68"/>
                    </a:lnTo>
                    <a:lnTo>
                      <a:pt x="0" y="4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0" name="Freeform 176">
                <a:extLst>
                  <a:ext uri="{FF2B5EF4-FFF2-40B4-BE49-F238E27FC236}">
                    <a16:creationId xmlns:a16="http://schemas.microsoft.com/office/drawing/2014/main" id="{D79B96F4-9443-31C3-33B1-1B97102FBFAD}"/>
                  </a:ext>
                </a:extLst>
              </p:cNvPr>
              <p:cNvSpPr>
                <a:spLocks/>
              </p:cNvSpPr>
              <p:nvPr/>
            </p:nvSpPr>
            <p:spPr bwMode="auto">
              <a:xfrm>
                <a:off x="3298" y="2022"/>
                <a:ext cx="28" cy="53"/>
              </a:xfrm>
              <a:custGeom>
                <a:avLst/>
                <a:gdLst>
                  <a:gd name="T0" fmla="*/ 3 w 28"/>
                  <a:gd name="T1" fmla="*/ 0 h 53"/>
                  <a:gd name="T2" fmla="*/ 24 w 28"/>
                  <a:gd name="T3" fmla="*/ 1 h 53"/>
                  <a:gd name="T4" fmla="*/ 27 w 28"/>
                  <a:gd name="T5" fmla="*/ 13 h 53"/>
                  <a:gd name="T6" fmla="*/ 27 w 28"/>
                  <a:gd name="T7" fmla="*/ 47 h 53"/>
                  <a:gd name="T8" fmla="*/ 13 w 28"/>
                  <a:gd name="T9" fmla="*/ 52 h 53"/>
                  <a:gd name="T10" fmla="*/ 7 w 28"/>
                  <a:gd name="T11" fmla="*/ 37 h 53"/>
                  <a:gd name="T12" fmla="*/ 0 w 28"/>
                  <a:gd name="T13" fmla="*/ 25 h 53"/>
                  <a:gd name="T14" fmla="*/ 3 w 28"/>
                  <a:gd name="T15" fmla="*/ 0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53">
                    <a:moveTo>
                      <a:pt x="3" y="0"/>
                    </a:moveTo>
                    <a:lnTo>
                      <a:pt x="24" y="1"/>
                    </a:lnTo>
                    <a:lnTo>
                      <a:pt x="27" y="13"/>
                    </a:lnTo>
                    <a:lnTo>
                      <a:pt x="27" y="47"/>
                    </a:lnTo>
                    <a:lnTo>
                      <a:pt x="13" y="52"/>
                    </a:lnTo>
                    <a:lnTo>
                      <a:pt x="7" y="37"/>
                    </a:lnTo>
                    <a:lnTo>
                      <a:pt x="0" y="25"/>
                    </a:lnTo>
                    <a:lnTo>
                      <a:pt x="3"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1" name="Freeform 177">
                <a:extLst>
                  <a:ext uri="{FF2B5EF4-FFF2-40B4-BE49-F238E27FC236}">
                    <a16:creationId xmlns:a16="http://schemas.microsoft.com/office/drawing/2014/main" id="{B4CF64FB-3A01-5C9C-72B3-42D6EA53F734}"/>
                  </a:ext>
                </a:extLst>
              </p:cNvPr>
              <p:cNvSpPr>
                <a:spLocks/>
              </p:cNvSpPr>
              <p:nvPr/>
            </p:nvSpPr>
            <p:spPr bwMode="auto">
              <a:xfrm>
                <a:off x="2935" y="1950"/>
                <a:ext cx="20" cy="36"/>
              </a:xfrm>
              <a:custGeom>
                <a:avLst/>
                <a:gdLst>
                  <a:gd name="T0" fmla="*/ 6 w 20"/>
                  <a:gd name="T1" fmla="*/ 0 h 36"/>
                  <a:gd name="T2" fmla="*/ 15 w 20"/>
                  <a:gd name="T3" fmla="*/ 0 h 36"/>
                  <a:gd name="T4" fmla="*/ 16 w 20"/>
                  <a:gd name="T5" fmla="*/ 12 h 36"/>
                  <a:gd name="T6" fmla="*/ 19 w 20"/>
                  <a:gd name="T7" fmla="*/ 23 h 36"/>
                  <a:gd name="T8" fmla="*/ 14 w 20"/>
                  <a:gd name="T9" fmla="*/ 32 h 36"/>
                  <a:gd name="T10" fmla="*/ 10 w 20"/>
                  <a:gd name="T11" fmla="*/ 35 h 36"/>
                  <a:gd name="T12" fmla="*/ 0 w 20"/>
                  <a:gd name="T13" fmla="*/ 29 h 36"/>
                  <a:gd name="T14" fmla="*/ 0 w 20"/>
                  <a:gd name="T15" fmla="*/ 19 h 36"/>
                  <a:gd name="T16" fmla="*/ 6 w 20"/>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6">
                    <a:moveTo>
                      <a:pt x="6" y="0"/>
                    </a:moveTo>
                    <a:lnTo>
                      <a:pt x="15" y="0"/>
                    </a:lnTo>
                    <a:lnTo>
                      <a:pt x="16" y="12"/>
                    </a:lnTo>
                    <a:lnTo>
                      <a:pt x="19" y="23"/>
                    </a:lnTo>
                    <a:lnTo>
                      <a:pt x="14" y="32"/>
                    </a:lnTo>
                    <a:lnTo>
                      <a:pt x="10" y="35"/>
                    </a:lnTo>
                    <a:lnTo>
                      <a:pt x="0" y="29"/>
                    </a:lnTo>
                    <a:lnTo>
                      <a:pt x="0" y="19"/>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2" name="Freeform 178">
                <a:extLst>
                  <a:ext uri="{FF2B5EF4-FFF2-40B4-BE49-F238E27FC236}">
                    <a16:creationId xmlns:a16="http://schemas.microsoft.com/office/drawing/2014/main" id="{52E74B10-69CF-511F-5197-45B8720D374E}"/>
                  </a:ext>
                </a:extLst>
              </p:cNvPr>
              <p:cNvSpPr>
                <a:spLocks/>
              </p:cNvSpPr>
              <p:nvPr/>
            </p:nvSpPr>
            <p:spPr bwMode="auto">
              <a:xfrm>
                <a:off x="2929" y="2006"/>
                <a:ext cx="17" cy="45"/>
              </a:xfrm>
              <a:custGeom>
                <a:avLst/>
                <a:gdLst>
                  <a:gd name="T0" fmla="*/ 0 w 17"/>
                  <a:gd name="T1" fmla="*/ 0 h 45"/>
                  <a:gd name="T2" fmla="*/ 8 w 17"/>
                  <a:gd name="T3" fmla="*/ 0 h 45"/>
                  <a:gd name="T4" fmla="*/ 16 w 17"/>
                  <a:gd name="T5" fmla="*/ 11 h 45"/>
                  <a:gd name="T6" fmla="*/ 14 w 17"/>
                  <a:gd name="T7" fmla="*/ 20 h 45"/>
                  <a:gd name="T8" fmla="*/ 13 w 17"/>
                  <a:gd name="T9" fmla="*/ 44 h 45"/>
                  <a:gd name="T10" fmla="*/ 4 w 17"/>
                  <a:gd name="T11" fmla="*/ 39 h 45"/>
                  <a:gd name="T12" fmla="*/ 0 w 17"/>
                  <a:gd name="T13" fmla="*/ 29 h 45"/>
                  <a:gd name="T14" fmla="*/ 3 w 17"/>
                  <a:gd name="T15" fmla="*/ 18 h 45"/>
                  <a:gd name="T16" fmla="*/ 0 w 17"/>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45">
                    <a:moveTo>
                      <a:pt x="0" y="0"/>
                    </a:moveTo>
                    <a:lnTo>
                      <a:pt x="8" y="0"/>
                    </a:lnTo>
                    <a:lnTo>
                      <a:pt x="16" y="11"/>
                    </a:lnTo>
                    <a:lnTo>
                      <a:pt x="14" y="20"/>
                    </a:lnTo>
                    <a:lnTo>
                      <a:pt x="13" y="44"/>
                    </a:lnTo>
                    <a:lnTo>
                      <a:pt x="4" y="39"/>
                    </a:lnTo>
                    <a:lnTo>
                      <a:pt x="0" y="29"/>
                    </a:lnTo>
                    <a:lnTo>
                      <a:pt x="3" y="18"/>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3" name="Freeform 179">
                <a:extLst>
                  <a:ext uri="{FF2B5EF4-FFF2-40B4-BE49-F238E27FC236}">
                    <a16:creationId xmlns:a16="http://schemas.microsoft.com/office/drawing/2014/main" id="{9CE717BE-6EE1-FFE1-1921-EF653C45CBCC}"/>
                  </a:ext>
                </a:extLst>
              </p:cNvPr>
              <p:cNvSpPr>
                <a:spLocks/>
              </p:cNvSpPr>
              <p:nvPr/>
            </p:nvSpPr>
            <p:spPr bwMode="auto">
              <a:xfrm>
                <a:off x="2932" y="2063"/>
                <a:ext cx="18" cy="28"/>
              </a:xfrm>
              <a:custGeom>
                <a:avLst/>
                <a:gdLst>
                  <a:gd name="T0" fmla="*/ 0 w 18"/>
                  <a:gd name="T1" fmla="*/ 3 h 28"/>
                  <a:gd name="T2" fmla="*/ 6 w 18"/>
                  <a:gd name="T3" fmla="*/ 0 h 28"/>
                  <a:gd name="T4" fmla="*/ 11 w 18"/>
                  <a:gd name="T5" fmla="*/ 0 h 28"/>
                  <a:gd name="T6" fmla="*/ 14 w 18"/>
                  <a:gd name="T7" fmla="*/ 15 h 28"/>
                  <a:gd name="T8" fmla="*/ 17 w 18"/>
                  <a:gd name="T9" fmla="*/ 24 h 28"/>
                  <a:gd name="T10" fmla="*/ 12 w 18"/>
                  <a:gd name="T11" fmla="*/ 27 h 28"/>
                  <a:gd name="T12" fmla="*/ 7 w 18"/>
                  <a:gd name="T13" fmla="*/ 27 h 28"/>
                  <a:gd name="T14" fmla="*/ 2 w 18"/>
                  <a:gd name="T15" fmla="*/ 19 h 28"/>
                  <a:gd name="T16" fmla="*/ 0 w 18"/>
                  <a:gd name="T17"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8">
                    <a:moveTo>
                      <a:pt x="0" y="3"/>
                    </a:moveTo>
                    <a:lnTo>
                      <a:pt x="6" y="0"/>
                    </a:lnTo>
                    <a:lnTo>
                      <a:pt x="11" y="0"/>
                    </a:lnTo>
                    <a:lnTo>
                      <a:pt x="14" y="15"/>
                    </a:lnTo>
                    <a:lnTo>
                      <a:pt x="17" y="24"/>
                    </a:lnTo>
                    <a:lnTo>
                      <a:pt x="12" y="27"/>
                    </a:lnTo>
                    <a:lnTo>
                      <a:pt x="7" y="27"/>
                    </a:lnTo>
                    <a:lnTo>
                      <a:pt x="2" y="19"/>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4" name="Freeform 180">
                <a:extLst>
                  <a:ext uri="{FF2B5EF4-FFF2-40B4-BE49-F238E27FC236}">
                    <a16:creationId xmlns:a16="http://schemas.microsoft.com/office/drawing/2014/main" id="{419FB871-E5F5-AD93-8CB4-406C2C04FAB6}"/>
                  </a:ext>
                </a:extLst>
              </p:cNvPr>
              <p:cNvSpPr>
                <a:spLocks/>
              </p:cNvSpPr>
              <p:nvPr/>
            </p:nvSpPr>
            <p:spPr bwMode="auto">
              <a:xfrm>
                <a:off x="2922" y="2101"/>
                <a:ext cx="54" cy="78"/>
              </a:xfrm>
              <a:custGeom>
                <a:avLst/>
                <a:gdLst>
                  <a:gd name="T0" fmla="*/ 17 w 54"/>
                  <a:gd name="T1" fmla="*/ 7 h 78"/>
                  <a:gd name="T2" fmla="*/ 27 w 54"/>
                  <a:gd name="T3" fmla="*/ 1 h 78"/>
                  <a:gd name="T4" fmla="*/ 33 w 54"/>
                  <a:gd name="T5" fmla="*/ 0 h 78"/>
                  <a:gd name="T6" fmla="*/ 44 w 54"/>
                  <a:gd name="T7" fmla="*/ 7 h 78"/>
                  <a:gd name="T8" fmla="*/ 49 w 54"/>
                  <a:gd name="T9" fmla="*/ 20 h 78"/>
                  <a:gd name="T10" fmla="*/ 53 w 54"/>
                  <a:gd name="T11" fmla="*/ 47 h 78"/>
                  <a:gd name="T12" fmla="*/ 52 w 54"/>
                  <a:gd name="T13" fmla="*/ 69 h 78"/>
                  <a:gd name="T14" fmla="*/ 41 w 54"/>
                  <a:gd name="T15" fmla="*/ 76 h 78"/>
                  <a:gd name="T16" fmla="*/ 22 w 54"/>
                  <a:gd name="T17" fmla="*/ 77 h 78"/>
                  <a:gd name="T18" fmla="*/ 8 w 54"/>
                  <a:gd name="T19" fmla="*/ 60 h 78"/>
                  <a:gd name="T20" fmla="*/ 0 w 54"/>
                  <a:gd name="T21" fmla="*/ 29 h 78"/>
                  <a:gd name="T22" fmla="*/ 5 w 54"/>
                  <a:gd name="T23" fmla="*/ 16 h 78"/>
                  <a:gd name="T24" fmla="*/ 17 w 54"/>
                  <a:gd name="T25" fmla="*/ 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78">
                    <a:moveTo>
                      <a:pt x="17" y="7"/>
                    </a:moveTo>
                    <a:lnTo>
                      <a:pt x="27" y="1"/>
                    </a:lnTo>
                    <a:lnTo>
                      <a:pt x="33" y="0"/>
                    </a:lnTo>
                    <a:lnTo>
                      <a:pt x="44" y="7"/>
                    </a:lnTo>
                    <a:lnTo>
                      <a:pt x="49" y="20"/>
                    </a:lnTo>
                    <a:lnTo>
                      <a:pt x="53" y="47"/>
                    </a:lnTo>
                    <a:lnTo>
                      <a:pt x="52" y="69"/>
                    </a:lnTo>
                    <a:lnTo>
                      <a:pt x="41" y="76"/>
                    </a:lnTo>
                    <a:lnTo>
                      <a:pt x="22" y="77"/>
                    </a:lnTo>
                    <a:lnTo>
                      <a:pt x="8" y="60"/>
                    </a:lnTo>
                    <a:lnTo>
                      <a:pt x="0" y="29"/>
                    </a:lnTo>
                    <a:lnTo>
                      <a:pt x="5" y="16"/>
                    </a:lnTo>
                    <a:lnTo>
                      <a:pt x="17"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5" name="Freeform 181">
                <a:extLst>
                  <a:ext uri="{FF2B5EF4-FFF2-40B4-BE49-F238E27FC236}">
                    <a16:creationId xmlns:a16="http://schemas.microsoft.com/office/drawing/2014/main" id="{EA762AE7-2F09-4046-E9AD-7C9D85E8AAF5}"/>
                  </a:ext>
                </a:extLst>
              </p:cNvPr>
              <p:cNvSpPr>
                <a:spLocks/>
              </p:cNvSpPr>
              <p:nvPr/>
            </p:nvSpPr>
            <p:spPr bwMode="auto">
              <a:xfrm>
                <a:off x="2981" y="2129"/>
                <a:ext cx="26" cy="52"/>
              </a:xfrm>
              <a:custGeom>
                <a:avLst/>
                <a:gdLst>
                  <a:gd name="T0" fmla="*/ 0 w 26"/>
                  <a:gd name="T1" fmla="*/ 6 h 52"/>
                  <a:gd name="T2" fmla="*/ 6 w 26"/>
                  <a:gd name="T3" fmla="*/ 0 h 52"/>
                  <a:gd name="T4" fmla="*/ 11 w 26"/>
                  <a:gd name="T5" fmla="*/ 3 h 52"/>
                  <a:gd name="T6" fmla="*/ 15 w 26"/>
                  <a:gd name="T7" fmla="*/ 9 h 52"/>
                  <a:gd name="T8" fmla="*/ 25 w 26"/>
                  <a:gd name="T9" fmla="*/ 32 h 52"/>
                  <a:gd name="T10" fmla="*/ 21 w 26"/>
                  <a:gd name="T11" fmla="*/ 42 h 52"/>
                  <a:gd name="T12" fmla="*/ 11 w 26"/>
                  <a:gd name="T13" fmla="*/ 51 h 52"/>
                  <a:gd name="T14" fmla="*/ 3 w 26"/>
                  <a:gd name="T15" fmla="*/ 45 h 52"/>
                  <a:gd name="T16" fmla="*/ 0 w 26"/>
                  <a:gd name="T17" fmla="*/ 26 h 52"/>
                  <a:gd name="T18" fmla="*/ 0 w 26"/>
                  <a:gd name="T19" fmla="*/ 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2">
                    <a:moveTo>
                      <a:pt x="0" y="6"/>
                    </a:moveTo>
                    <a:lnTo>
                      <a:pt x="6" y="0"/>
                    </a:lnTo>
                    <a:lnTo>
                      <a:pt x="11" y="3"/>
                    </a:lnTo>
                    <a:lnTo>
                      <a:pt x="15" y="9"/>
                    </a:lnTo>
                    <a:lnTo>
                      <a:pt x="25" y="32"/>
                    </a:lnTo>
                    <a:lnTo>
                      <a:pt x="21" y="42"/>
                    </a:lnTo>
                    <a:lnTo>
                      <a:pt x="11" y="51"/>
                    </a:lnTo>
                    <a:lnTo>
                      <a:pt x="3" y="45"/>
                    </a:lnTo>
                    <a:lnTo>
                      <a:pt x="0" y="2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6" name="Freeform 182">
                <a:extLst>
                  <a:ext uri="{FF2B5EF4-FFF2-40B4-BE49-F238E27FC236}">
                    <a16:creationId xmlns:a16="http://schemas.microsoft.com/office/drawing/2014/main" id="{582F36F3-C160-EDE7-7B3E-1247ADA9DD97}"/>
                  </a:ext>
                </a:extLst>
              </p:cNvPr>
              <p:cNvSpPr>
                <a:spLocks/>
              </p:cNvSpPr>
              <p:nvPr/>
            </p:nvSpPr>
            <p:spPr bwMode="auto">
              <a:xfrm>
                <a:off x="2953" y="2189"/>
                <a:ext cx="29" cy="28"/>
              </a:xfrm>
              <a:custGeom>
                <a:avLst/>
                <a:gdLst>
                  <a:gd name="T0" fmla="*/ 0 w 29"/>
                  <a:gd name="T1" fmla="*/ 6 h 28"/>
                  <a:gd name="T2" fmla="*/ 7 w 29"/>
                  <a:gd name="T3" fmla="*/ 1 h 28"/>
                  <a:gd name="T4" fmla="*/ 14 w 29"/>
                  <a:gd name="T5" fmla="*/ 1 h 28"/>
                  <a:gd name="T6" fmla="*/ 20 w 29"/>
                  <a:gd name="T7" fmla="*/ 0 h 28"/>
                  <a:gd name="T8" fmla="*/ 25 w 29"/>
                  <a:gd name="T9" fmla="*/ 3 h 28"/>
                  <a:gd name="T10" fmla="*/ 28 w 29"/>
                  <a:gd name="T11" fmla="*/ 10 h 28"/>
                  <a:gd name="T12" fmla="*/ 25 w 29"/>
                  <a:gd name="T13" fmla="*/ 21 h 28"/>
                  <a:gd name="T14" fmla="*/ 12 w 29"/>
                  <a:gd name="T15" fmla="*/ 27 h 28"/>
                  <a:gd name="T16" fmla="*/ 4 w 29"/>
                  <a:gd name="T17" fmla="*/ 27 h 28"/>
                  <a:gd name="T18" fmla="*/ 0 w 29"/>
                  <a:gd name="T19" fmla="*/ 14 h 28"/>
                  <a:gd name="T20" fmla="*/ 0 w 29"/>
                  <a:gd name="T21"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28">
                    <a:moveTo>
                      <a:pt x="0" y="6"/>
                    </a:moveTo>
                    <a:lnTo>
                      <a:pt x="7" y="1"/>
                    </a:lnTo>
                    <a:lnTo>
                      <a:pt x="14" y="1"/>
                    </a:lnTo>
                    <a:lnTo>
                      <a:pt x="20" y="0"/>
                    </a:lnTo>
                    <a:lnTo>
                      <a:pt x="25" y="3"/>
                    </a:lnTo>
                    <a:lnTo>
                      <a:pt x="28" y="10"/>
                    </a:lnTo>
                    <a:lnTo>
                      <a:pt x="25" y="21"/>
                    </a:lnTo>
                    <a:lnTo>
                      <a:pt x="12" y="27"/>
                    </a:lnTo>
                    <a:lnTo>
                      <a:pt x="4" y="27"/>
                    </a:lnTo>
                    <a:lnTo>
                      <a:pt x="0" y="14"/>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7" name="Freeform 183">
                <a:extLst>
                  <a:ext uri="{FF2B5EF4-FFF2-40B4-BE49-F238E27FC236}">
                    <a16:creationId xmlns:a16="http://schemas.microsoft.com/office/drawing/2014/main" id="{7E8B436F-CCF0-6BCD-A182-3D2614CEB7FE}"/>
                  </a:ext>
                </a:extLst>
              </p:cNvPr>
              <p:cNvSpPr>
                <a:spLocks/>
              </p:cNvSpPr>
              <p:nvPr/>
            </p:nvSpPr>
            <p:spPr bwMode="auto">
              <a:xfrm>
                <a:off x="2989" y="2192"/>
                <a:ext cx="12" cy="13"/>
              </a:xfrm>
              <a:custGeom>
                <a:avLst/>
                <a:gdLst>
                  <a:gd name="T0" fmla="*/ 0 w 12"/>
                  <a:gd name="T1" fmla="*/ 3 h 13"/>
                  <a:gd name="T2" fmla="*/ 3 w 12"/>
                  <a:gd name="T3" fmla="*/ 0 h 13"/>
                  <a:gd name="T4" fmla="*/ 10 w 12"/>
                  <a:gd name="T5" fmla="*/ 0 h 13"/>
                  <a:gd name="T6" fmla="*/ 11 w 12"/>
                  <a:gd name="T7" fmla="*/ 4 h 13"/>
                  <a:gd name="T8" fmla="*/ 6 w 12"/>
                  <a:gd name="T9" fmla="*/ 10 h 13"/>
                  <a:gd name="T10" fmla="*/ 0 w 12"/>
                  <a:gd name="T11" fmla="*/ 12 h 13"/>
                  <a:gd name="T12" fmla="*/ 0 w 12"/>
                  <a:gd name="T13" fmla="*/ 3 h 13"/>
                </a:gdLst>
                <a:ahLst/>
                <a:cxnLst>
                  <a:cxn ang="0">
                    <a:pos x="T0" y="T1"/>
                  </a:cxn>
                  <a:cxn ang="0">
                    <a:pos x="T2" y="T3"/>
                  </a:cxn>
                  <a:cxn ang="0">
                    <a:pos x="T4" y="T5"/>
                  </a:cxn>
                  <a:cxn ang="0">
                    <a:pos x="T6" y="T7"/>
                  </a:cxn>
                  <a:cxn ang="0">
                    <a:pos x="T8" y="T9"/>
                  </a:cxn>
                  <a:cxn ang="0">
                    <a:pos x="T10" y="T11"/>
                  </a:cxn>
                  <a:cxn ang="0">
                    <a:pos x="T12" y="T13"/>
                  </a:cxn>
                </a:cxnLst>
                <a:rect l="0" t="0" r="r" b="b"/>
                <a:pathLst>
                  <a:path w="12" h="13">
                    <a:moveTo>
                      <a:pt x="0" y="3"/>
                    </a:moveTo>
                    <a:lnTo>
                      <a:pt x="3" y="0"/>
                    </a:lnTo>
                    <a:lnTo>
                      <a:pt x="10" y="0"/>
                    </a:lnTo>
                    <a:lnTo>
                      <a:pt x="11" y="4"/>
                    </a:lnTo>
                    <a:lnTo>
                      <a:pt x="6" y="10"/>
                    </a:lnTo>
                    <a:lnTo>
                      <a:pt x="0" y="12"/>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8" name="Freeform 184">
                <a:extLst>
                  <a:ext uri="{FF2B5EF4-FFF2-40B4-BE49-F238E27FC236}">
                    <a16:creationId xmlns:a16="http://schemas.microsoft.com/office/drawing/2014/main" id="{9ABCAAD4-B41A-C525-5AB2-7EC36EA93297}"/>
                  </a:ext>
                </a:extLst>
              </p:cNvPr>
              <p:cNvSpPr>
                <a:spLocks/>
              </p:cNvSpPr>
              <p:nvPr/>
            </p:nvSpPr>
            <p:spPr bwMode="auto">
              <a:xfrm>
                <a:off x="3006" y="2189"/>
                <a:ext cx="11" cy="25"/>
              </a:xfrm>
              <a:custGeom>
                <a:avLst/>
                <a:gdLst>
                  <a:gd name="T0" fmla="*/ 1 w 11"/>
                  <a:gd name="T1" fmla="*/ 3 h 25"/>
                  <a:gd name="T2" fmla="*/ 3 w 11"/>
                  <a:gd name="T3" fmla="*/ 0 h 25"/>
                  <a:gd name="T4" fmla="*/ 10 w 11"/>
                  <a:gd name="T5" fmla="*/ 10 h 25"/>
                  <a:gd name="T6" fmla="*/ 10 w 11"/>
                  <a:gd name="T7" fmla="*/ 19 h 25"/>
                  <a:gd name="T8" fmla="*/ 5 w 11"/>
                  <a:gd name="T9" fmla="*/ 24 h 25"/>
                  <a:gd name="T10" fmla="*/ 0 w 11"/>
                  <a:gd name="T11" fmla="*/ 13 h 25"/>
                  <a:gd name="T12" fmla="*/ 1 w 11"/>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11" h="25">
                    <a:moveTo>
                      <a:pt x="1" y="3"/>
                    </a:moveTo>
                    <a:lnTo>
                      <a:pt x="3" y="0"/>
                    </a:lnTo>
                    <a:lnTo>
                      <a:pt x="10" y="10"/>
                    </a:lnTo>
                    <a:lnTo>
                      <a:pt x="10" y="19"/>
                    </a:lnTo>
                    <a:lnTo>
                      <a:pt x="5" y="24"/>
                    </a:lnTo>
                    <a:lnTo>
                      <a:pt x="0" y="13"/>
                    </a:lnTo>
                    <a:lnTo>
                      <a:pt x="1"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09" name="Freeform 185">
                <a:extLst>
                  <a:ext uri="{FF2B5EF4-FFF2-40B4-BE49-F238E27FC236}">
                    <a16:creationId xmlns:a16="http://schemas.microsoft.com/office/drawing/2014/main" id="{47CD908D-1688-E477-1478-3D1DC4151C04}"/>
                  </a:ext>
                </a:extLst>
              </p:cNvPr>
              <p:cNvSpPr>
                <a:spLocks/>
              </p:cNvSpPr>
              <p:nvPr/>
            </p:nvSpPr>
            <p:spPr bwMode="auto">
              <a:xfrm>
                <a:off x="2974" y="2216"/>
                <a:ext cx="38" cy="44"/>
              </a:xfrm>
              <a:custGeom>
                <a:avLst/>
                <a:gdLst>
                  <a:gd name="T0" fmla="*/ 10 w 38"/>
                  <a:gd name="T1" fmla="*/ 5 h 44"/>
                  <a:gd name="T2" fmla="*/ 15 w 38"/>
                  <a:gd name="T3" fmla="*/ 2 h 44"/>
                  <a:gd name="T4" fmla="*/ 24 w 38"/>
                  <a:gd name="T5" fmla="*/ 0 h 44"/>
                  <a:gd name="T6" fmla="*/ 35 w 38"/>
                  <a:gd name="T7" fmla="*/ 10 h 44"/>
                  <a:gd name="T8" fmla="*/ 37 w 38"/>
                  <a:gd name="T9" fmla="*/ 32 h 44"/>
                  <a:gd name="T10" fmla="*/ 33 w 38"/>
                  <a:gd name="T11" fmla="*/ 43 h 44"/>
                  <a:gd name="T12" fmla="*/ 17 w 38"/>
                  <a:gd name="T13" fmla="*/ 43 h 44"/>
                  <a:gd name="T14" fmla="*/ 0 w 38"/>
                  <a:gd name="T15" fmla="*/ 37 h 44"/>
                  <a:gd name="T16" fmla="*/ 0 w 38"/>
                  <a:gd name="T17" fmla="*/ 22 h 44"/>
                  <a:gd name="T18" fmla="*/ 5 w 38"/>
                  <a:gd name="T19" fmla="*/ 12 h 44"/>
                  <a:gd name="T20" fmla="*/ 10 w 38"/>
                  <a:gd name="T21" fmla="*/ 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4">
                    <a:moveTo>
                      <a:pt x="10" y="5"/>
                    </a:moveTo>
                    <a:lnTo>
                      <a:pt x="15" y="2"/>
                    </a:lnTo>
                    <a:lnTo>
                      <a:pt x="24" y="0"/>
                    </a:lnTo>
                    <a:lnTo>
                      <a:pt x="35" y="10"/>
                    </a:lnTo>
                    <a:lnTo>
                      <a:pt x="37" y="32"/>
                    </a:lnTo>
                    <a:lnTo>
                      <a:pt x="33" y="43"/>
                    </a:lnTo>
                    <a:lnTo>
                      <a:pt x="17" y="43"/>
                    </a:lnTo>
                    <a:lnTo>
                      <a:pt x="0" y="37"/>
                    </a:lnTo>
                    <a:lnTo>
                      <a:pt x="0" y="22"/>
                    </a:lnTo>
                    <a:lnTo>
                      <a:pt x="5" y="12"/>
                    </a:lnTo>
                    <a:lnTo>
                      <a:pt x="1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0" name="Freeform 186">
                <a:extLst>
                  <a:ext uri="{FF2B5EF4-FFF2-40B4-BE49-F238E27FC236}">
                    <a16:creationId xmlns:a16="http://schemas.microsoft.com/office/drawing/2014/main" id="{2FA2CCE1-8A22-6912-B317-C91A9AA13D1F}"/>
                  </a:ext>
                </a:extLst>
              </p:cNvPr>
              <p:cNvSpPr>
                <a:spLocks/>
              </p:cNvSpPr>
              <p:nvPr/>
            </p:nvSpPr>
            <p:spPr bwMode="auto">
              <a:xfrm>
                <a:off x="3021" y="2192"/>
                <a:ext cx="75" cy="113"/>
              </a:xfrm>
              <a:custGeom>
                <a:avLst/>
                <a:gdLst>
                  <a:gd name="T0" fmla="*/ 0 w 75"/>
                  <a:gd name="T1" fmla="*/ 33 h 113"/>
                  <a:gd name="T2" fmla="*/ 5 w 75"/>
                  <a:gd name="T3" fmla="*/ 17 h 113"/>
                  <a:gd name="T4" fmla="*/ 9 w 75"/>
                  <a:gd name="T5" fmla="*/ 8 h 113"/>
                  <a:gd name="T6" fmla="*/ 21 w 75"/>
                  <a:gd name="T7" fmla="*/ 0 h 113"/>
                  <a:gd name="T8" fmla="*/ 26 w 75"/>
                  <a:gd name="T9" fmla="*/ 12 h 113"/>
                  <a:gd name="T10" fmla="*/ 36 w 75"/>
                  <a:gd name="T11" fmla="*/ 25 h 113"/>
                  <a:gd name="T12" fmla="*/ 49 w 75"/>
                  <a:gd name="T13" fmla="*/ 34 h 113"/>
                  <a:gd name="T14" fmla="*/ 68 w 75"/>
                  <a:gd name="T15" fmla="*/ 67 h 113"/>
                  <a:gd name="T16" fmla="*/ 74 w 75"/>
                  <a:gd name="T17" fmla="*/ 107 h 113"/>
                  <a:gd name="T18" fmla="*/ 37 w 75"/>
                  <a:gd name="T19" fmla="*/ 112 h 113"/>
                  <a:gd name="T20" fmla="*/ 3 w 75"/>
                  <a:gd name="T21" fmla="*/ 112 h 113"/>
                  <a:gd name="T22" fmla="*/ 0 w 75"/>
                  <a:gd name="T23" fmla="*/ 66 h 113"/>
                  <a:gd name="T24" fmla="*/ 0 w 75"/>
                  <a:gd name="T25" fmla="*/ 3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3">
                    <a:moveTo>
                      <a:pt x="0" y="33"/>
                    </a:moveTo>
                    <a:lnTo>
                      <a:pt x="5" y="17"/>
                    </a:lnTo>
                    <a:lnTo>
                      <a:pt x="9" y="8"/>
                    </a:lnTo>
                    <a:lnTo>
                      <a:pt x="21" y="0"/>
                    </a:lnTo>
                    <a:lnTo>
                      <a:pt x="26" y="12"/>
                    </a:lnTo>
                    <a:lnTo>
                      <a:pt x="36" y="25"/>
                    </a:lnTo>
                    <a:lnTo>
                      <a:pt x="49" y="34"/>
                    </a:lnTo>
                    <a:lnTo>
                      <a:pt x="68" y="67"/>
                    </a:lnTo>
                    <a:lnTo>
                      <a:pt x="74" y="107"/>
                    </a:lnTo>
                    <a:lnTo>
                      <a:pt x="37" y="112"/>
                    </a:lnTo>
                    <a:lnTo>
                      <a:pt x="3" y="112"/>
                    </a:lnTo>
                    <a:lnTo>
                      <a:pt x="0" y="66"/>
                    </a:lnTo>
                    <a:lnTo>
                      <a:pt x="0"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1" name="Freeform 187">
                <a:extLst>
                  <a:ext uri="{FF2B5EF4-FFF2-40B4-BE49-F238E27FC236}">
                    <a16:creationId xmlns:a16="http://schemas.microsoft.com/office/drawing/2014/main" id="{266ABAC9-D340-4AED-DCC5-9FFFEDC664EA}"/>
                  </a:ext>
                </a:extLst>
              </p:cNvPr>
              <p:cNvSpPr>
                <a:spLocks/>
              </p:cNvSpPr>
              <p:nvPr/>
            </p:nvSpPr>
            <p:spPr bwMode="auto">
              <a:xfrm>
                <a:off x="3091" y="2208"/>
                <a:ext cx="20" cy="31"/>
              </a:xfrm>
              <a:custGeom>
                <a:avLst/>
                <a:gdLst>
                  <a:gd name="T0" fmla="*/ 0 w 20"/>
                  <a:gd name="T1" fmla="*/ 5 h 31"/>
                  <a:gd name="T2" fmla="*/ 5 w 20"/>
                  <a:gd name="T3" fmla="*/ 0 h 31"/>
                  <a:gd name="T4" fmla="*/ 19 w 20"/>
                  <a:gd name="T5" fmla="*/ 8 h 31"/>
                  <a:gd name="T6" fmla="*/ 16 w 20"/>
                  <a:gd name="T7" fmla="*/ 25 h 31"/>
                  <a:gd name="T8" fmla="*/ 3 w 20"/>
                  <a:gd name="T9" fmla="*/ 30 h 31"/>
                  <a:gd name="T10" fmla="*/ 0 w 20"/>
                  <a:gd name="T11" fmla="*/ 5 h 31"/>
                </a:gdLst>
                <a:ahLst/>
                <a:cxnLst>
                  <a:cxn ang="0">
                    <a:pos x="T0" y="T1"/>
                  </a:cxn>
                  <a:cxn ang="0">
                    <a:pos x="T2" y="T3"/>
                  </a:cxn>
                  <a:cxn ang="0">
                    <a:pos x="T4" y="T5"/>
                  </a:cxn>
                  <a:cxn ang="0">
                    <a:pos x="T6" y="T7"/>
                  </a:cxn>
                  <a:cxn ang="0">
                    <a:pos x="T8" y="T9"/>
                  </a:cxn>
                  <a:cxn ang="0">
                    <a:pos x="T10" y="T11"/>
                  </a:cxn>
                </a:cxnLst>
                <a:rect l="0" t="0" r="r" b="b"/>
                <a:pathLst>
                  <a:path w="20" h="31">
                    <a:moveTo>
                      <a:pt x="0" y="5"/>
                    </a:moveTo>
                    <a:lnTo>
                      <a:pt x="5" y="0"/>
                    </a:lnTo>
                    <a:lnTo>
                      <a:pt x="19" y="8"/>
                    </a:lnTo>
                    <a:lnTo>
                      <a:pt x="16" y="25"/>
                    </a:lnTo>
                    <a:lnTo>
                      <a:pt x="3" y="30"/>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2" name="Freeform 188">
                <a:extLst>
                  <a:ext uri="{FF2B5EF4-FFF2-40B4-BE49-F238E27FC236}">
                    <a16:creationId xmlns:a16="http://schemas.microsoft.com/office/drawing/2014/main" id="{ED99954E-13F2-4A0F-1143-27CABF67FEA6}"/>
                  </a:ext>
                </a:extLst>
              </p:cNvPr>
              <p:cNvSpPr>
                <a:spLocks/>
              </p:cNvSpPr>
              <p:nvPr/>
            </p:nvSpPr>
            <p:spPr bwMode="auto">
              <a:xfrm>
                <a:off x="3097" y="2248"/>
                <a:ext cx="14" cy="21"/>
              </a:xfrm>
              <a:custGeom>
                <a:avLst/>
                <a:gdLst>
                  <a:gd name="T0" fmla="*/ 0 w 14"/>
                  <a:gd name="T1" fmla="*/ 10 h 21"/>
                  <a:gd name="T2" fmla="*/ 1 w 14"/>
                  <a:gd name="T3" fmla="*/ 3 h 21"/>
                  <a:gd name="T4" fmla="*/ 5 w 14"/>
                  <a:gd name="T5" fmla="*/ 0 h 21"/>
                  <a:gd name="T6" fmla="*/ 13 w 14"/>
                  <a:gd name="T7" fmla="*/ 3 h 21"/>
                  <a:gd name="T8" fmla="*/ 11 w 14"/>
                  <a:gd name="T9" fmla="*/ 11 h 21"/>
                  <a:gd name="T10" fmla="*/ 9 w 14"/>
                  <a:gd name="T11" fmla="*/ 20 h 21"/>
                  <a:gd name="T12" fmla="*/ 0 w 14"/>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14" h="21">
                    <a:moveTo>
                      <a:pt x="0" y="10"/>
                    </a:moveTo>
                    <a:lnTo>
                      <a:pt x="1" y="3"/>
                    </a:lnTo>
                    <a:lnTo>
                      <a:pt x="5" y="0"/>
                    </a:lnTo>
                    <a:lnTo>
                      <a:pt x="13" y="3"/>
                    </a:lnTo>
                    <a:lnTo>
                      <a:pt x="11" y="11"/>
                    </a:lnTo>
                    <a:lnTo>
                      <a:pt x="9" y="20"/>
                    </a:lnTo>
                    <a:lnTo>
                      <a:pt x="0" y="1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3" name="Freeform 189">
                <a:extLst>
                  <a:ext uri="{FF2B5EF4-FFF2-40B4-BE49-F238E27FC236}">
                    <a16:creationId xmlns:a16="http://schemas.microsoft.com/office/drawing/2014/main" id="{EB3B2EA6-B898-23A7-1DF4-402D42535257}"/>
                  </a:ext>
                </a:extLst>
              </p:cNvPr>
              <p:cNvSpPr>
                <a:spLocks/>
              </p:cNvSpPr>
              <p:nvPr/>
            </p:nvSpPr>
            <p:spPr bwMode="auto">
              <a:xfrm>
                <a:off x="3115" y="2243"/>
                <a:ext cx="18" cy="26"/>
              </a:xfrm>
              <a:custGeom>
                <a:avLst/>
                <a:gdLst>
                  <a:gd name="T0" fmla="*/ 0 w 18"/>
                  <a:gd name="T1" fmla="*/ 7 h 26"/>
                  <a:gd name="T2" fmla="*/ 4 w 18"/>
                  <a:gd name="T3" fmla="*/ 0 h 26"/>
                  <a:gd name="T4" fmla="*/ 17 w 18"/>
                  <a:gd name="T5" fmla="*/ 8 h 26"/>
                  <a:gd name="T6" fmla="*/ 16 w 18"/>
                  <a:gd name="T7" fmla="*/ 18 h 26"/>
                  <a:gd name="T8" fmla="*/ 5 w 18"/>
                  <a:gd name="T9" fmla="*/ 25 h 26"/>
                  <a:gd name="T10" fmla="*/ 0 w 18"/>
                  <a:gd name="T11" fmla="*/ 7 h 26"/>
                </a:gdLst>
                <a:ahLst/>
                <a:cxnLst>
                  <a:cxn ang="0">
                    <a:pos x="T0" y="T1"/>
                  </a:cxn>
                  <a:cxn ang="0">
                    <a:pos x="T2" y="T3"/>
                  </a:cxn>
                  <a:cxn ang="0">
                    <a:pos x="T4" y="T5"/>
                  </a:cxn>
                  <a:cxn ang="0">
                    <a:pos x="T6" y="T7"/>
                  </a:cxn>
                  <a:cxn ang="0">
                    <a:pos x="T8" y="T9"/>
                  </a:cxn>
                  <a:cxn ang="0">
                    <a:pos x="T10" y="T11"/>
                  </a:cxn>
                </a:cxnLst>
                <a:rect l="0" t="0" r="r" b="b"/>
                <a:pathLst>
                  <a:path w="18" h="26">
                    <a:moveTo>
                      <a:pt x="0" y="7"/>
                    </a:moveTo>
                    <a:lnTo>
                      <a:pt x="4" y="0"/>
                    </a:lnTo>
                    <a:lnTo>
                      <a:pt x="17" y="8"/>
                    </a:lnTo>
                    <a:lnTo>
                      <a:pt x="16" y="18"/>
                    </a:lnTo>
                    <a:lnTo>
                      <a:pt x="5" y="25"/>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4" name="Freeform 190">
                <a:extLst>
                  <a:ext uri="{FF2B5EF4-FFF2-40B4-BE49-F238E27FC236}">
                    <a16:creationId xmlns:a16="http://schemas.microsoft.com/office/drawing/2014/main" id="{3247B9BA-4745-954A-A0C7-6F61AE1FEAE5}"/>
                  </a:ext>
                </a:extLst>
              </p:cNvPr>
              <p:cNvSpPr>
                <a:spLocks/>
              </p:cNvSpPr>
              <p:nvPr/>
            </p:nvSpPr>
            <p:spPr bwMode="auto">
              <a:xfrm>
                <a:off x="3105" y="2283"/>
                <a:ext cx="24" cy="25"/>
              </a:xfrm>
              <a:custGeom>
                <a:avLst/>
                <a:gdLst>
                  <a:gd name="T0" fmla="*/ 0 w 24"/>
                  <a:gd name="T1" fmla="*/ 12 h 25"/>
                  <a:gd name="T2" fmla="*/ 5 w 24"/>
                  <a:gd name="T3" fmla="*/ 0 h 25"/>
                  <a:gd name="T4" fmla="*/ 19 w 24"/>
                  <a:gd name="T5" fmla="*/ 0 h 25"/>
                  <a:gd name="T6" fmla="*/ 23 w 24"/>
                  <a:gd name="T7" fmla="*/ 24 h 25"/>
                  <a:gd name="T8" fmla="*/ 8 w 24"/>
                  <a:gd name="T9" fmla="*/ 24 h 25"/>
                  <a:gd name="T10" fmla="*/ 0 w 24"/>
                  <a:gd name="T11" fmla="*/ 12 h 25"/>
                </a:gdLst>
                <a:ahLst/>
                <a:cxnLst>
                  <a:cxn ang="0">
                    <a:pos x="T0" y="T1"/>
                  </a:cxn>
                  <a:cxn ang="0">
                    <a:pos x="T2" y="T3"/>
                  </a:cxn>
                  <a:cxn ang="0">
                    <a:pos x="T4" y="T5"/>
                  </a:cxn>
                  <a:cxn ang="0">
                    <a:pos x="T6" y="T7"/>
                  </a:cxn>
                  <a:cxn ang="0">
                    <a:pos x="T8" y="T9"/>
                  </a:cxn>
                  <a:cxn ang="0">
                    <a:pos x="T10" y="T11"/>
                  </a:cxn>
                </a:cxnLst>
                <a:rect l="0" t="0" r="r" b="b"/>
                <a:pathLst>
                  <a:path w="24" h="25">
                    <a:moveTo>
                      <a:pt x="0" y="12"/>
                    </a:moveTo>
                    <a:lnTo>
                      <a:pt x="5" y="0"/>
                    </a:lnTo>
                    <a:lnTo>
                      <a:pt x="19" y="0"/>
                    </a:lnTo>
                    <a:lnTo>
                      <a:pt x="23" y="24"/>
                    </a:lnTo>
                    <a:lnTo>
                      <a:pt x="8" y="24"/>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5" name="Freeform 191">
                <a:extLst>
                  <a:ext uri="{FF2B5EF4-FFF2-40B4-BE49-F238E27FC236}">
                    <a16:creationId xmlns:a16="http://schemas.microsoft.com/office/drawing/2014/main" id="{A002A3FD-D321-0D95-0896-E44C4ACCFFC1}"/>
                  </a:ext>
                </a:extLst>
              </p:cNvPr>
              <p:cNvSpPr>
                <a:spLocks/>
              </p:cNvSpPr>
              <p:nvPr/>
            </p:nvSpPr>
            <p:spPr bwMode="auto">
              <a:xfrm>
                <a:off x="3136" y="2252"/>
                <a:ext cx="50" cy="63"/>
              </a:xfrm>
              <a:custGeom>
                <a:avLst/>
                <a:gdLst>
                  <a:gd name="T0" fmla="*/ 0 w 50"/>
                  <a:gd name="T1" fmla="*/ 24 h 63"/>
                  <a:gd name="T2" fmla="*/ 7 w 50"/>
                  <a:gd name="T3" fmla="*/ 5 h 63"/>
                  <a:gd name="T4" fmla="*/ 15 w 50"/>
                  <a:gd name="T5" fmla="*/ 0 h 63"/>
                  <a:gd name="T6" fmla="*/ 29 w 50"/>
                  <a:gd name="T7" fmla="*/ 0 h 63"/>
                  <a:gd name="T8" fmla="*/ 36 w 50"/>
                  <a:gd name="T9" fmla="*/ 9 h 63"/>
                  <a:gd name="T10" fmla="*/ 49 w 50"/>
                  <a:gd name="T11" fmla="*/ 39 h 63"/>
                  <a:gd name="T12" fmla="*/ 46 w 50"/>
                  <a:gd name="T13" fmla="*/ 50 h 63"/>
                  <a:gd name="T14" fmla="*/ 15 w 50"/>
                  <a:gd name="T15" fmla="*/ 58 h 63"/>
                  <a:gd name="T16" fmla="*/ 3 w 50"/>
                  <a:gd name="T17" fmla="*/ 62 h 63"/>
                  <a:gd name="T18" fmla="*/ 0 w 50"/>
                  <a:gd name="T19" fmla="*/ 2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63">
                    <a:moveTo>
                      <a:pt x="0" y="24"/>
                    </a:moveTo>
                    <a:lnTo>
                      <a:pt x="7" y="5"/>
                    </a:lnTo>
                    <a:lnTo>
                      <a:pt x="15" y="0"/>
                    </a:lnTo>
                    <a:lnTo>
                      <a:pt x="29" y="0"/>
                    </a:lnTo>
                    <a:lnTo>
                      <a:pt x="36" y="9"/>
                    </a:lnTo>
                    <a:lnTo>
                      <a:pt x="49" y="39"/>
                    </a:lnTo>
                    <a:lnTo>
                      <a:pt x="46" y="50"/>
                    </a:lnTo>
                    <a:lnTo>
                      <a:pt x="15" y="58"/>
                    </a:lnTo>
                    <a:lnTo>
                      <a:pt x="3" y="62"/>
                    </a:lnTo>
                    <a:lnTo>
                      <a:pt x="0" y="2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nvGrpSpPr>
              <p:cNvPr id="103616" name="Group 192">
                <a:extLst>
                  <a:ext uri="{FF2B5EF4-FFF2-40B4-BE49-F238E27FC236}">
                    <a16:creationId xmlns:a16="http://schemas.microsoft.com/office/drawing/2014/main" id="{403CD785-EAE5-5EA2-809E-754896A43ED8}"/>
                  </a:ext>
                </a:extLst>
              </p:cNvPr>
              <p:cNvGrpSpPr>
                <a:grpSpLocks/>
              </p:cNvGrpSpPr>
              <p:nvPr/>
            </p:nvGrpSpPr>
            <p:grpSpPr bwMode="auto">
              <a:xfrm>
                <a:off x="3447" y="1903"/>
                <a:ext cx="189" cy="215"/>
                <a:chOff x="3447" y="1903"/>
                <a:chExt cx="189" cy="215"/>
              </a:xfrm>
            </p:grpSpPr>
            <p:sp>
              <p:nvSpPr>
                <p:cNvPr id="103617" name="Freeform 193">
                  <a:extLst>
                    <a:ext uri="{FF2B5EF4-FFF2-40B4-BE49-F238E27FC236}">
                      <a16:creationId xmlns:a16="http://schemas.microsoft.com/office/drawing/2014/main" id="{92DBB799-D0B1-06FD-C0A6-7DC5D7BC237E}"/>
                    </a:ext>
                  </a:extLst>
                </p:cNvPr>
                <p:cNvSpPr>
                  <a:spLocks/>
                </p:cNvSpPr>
                <p:nvPr/>
              </p:nvSpPr>
              <p:spPr bwMode="auto">
                <a:xfrm>
                  <a:off x="3447" y="1903"/>
                  <a:ext cx="184" cy="206"/>
                </a:xfrm>
                <a:custGeom>
                  <a:avLst/>
                  <a:gdLst>
                    <a:gd name="T0" fmla="*/ 0 w 184"/>
                    <a:gd name="T1" fmla="*/ 81 h 206"/>
                    <a:gd name="T2" fmla="*/ 73 w 184"/>
                    <a:gd name="T3" fmla="*/ 0 h 206"/>
                    <a:gd name="T4" fmla="*/ 148 w 184"/>
                    <a:gd name="T5" fmla="*/ 84 h 206"/>
                    <a:gd name="T6" fmla="*/ 183 w 184"/>
                    <a:gd name="T7" fmla="*/ 190 h 206"/>
                    <a:gd name="T8" fmla="*/ 83 w 184"/>
                    <a:gd name="T9" fmla="*/ 205 h 206"/>
                    <a:gd name="T10" fmla="*/ 16 w 184"/>
                    <a:gd name="T11" fmla="*/ 142 h 206"/>
                    <a:gd name="T12" fmla="*/ 1 w 184"/>
                    <a:gd name="T13" fmla="*/ 89 h 206"/>
                    <a:gd name="T14" fmla="*/ 0 w 184"/>
                    <a:gd name="T15" fmla="*/ 81 h 2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206">
                      <a:moveTo>
                        <a:pt x="0" y="81"/>
                      </a:moveTo>
                      <a:lnTo>
                        <a:pt x="73" y="0"/>
                      </a:lnTo>
                      <a:lnTo>
                        <a:pt x="148" y="84"/>
                      </a:lnTo>
                      <a:lnTo>
                        <a:pt x="183" y="190"/>
                      </a:lnTo>
                      <a:lnTo>
                        <a:pt x="83" y="205"/>
                      </a:lnTo>
                      <a:lnTo>
                        <a:pt x="16" y="142"/>
                      </a:lnTo>
                      <a:lnTo>
                        <a:pt x="1" y="89"/>
                      </a:lnTo>
                      <a:lnTo>
                        <a:pt x="0" y="81"/>
                      </a:lnTo>
                    </a:path>
                  </a:pathLst>
                </a:custGeom>
                <a:solidFill>
                  <a:srgbClr val="CECECE"/>
                </a:solidFill>
                <a:ln w="12700" cap="rnd" cmpd="sng">
                  <a:solidFill>
                    <a:schemeClr val="bg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18" name="Freeform 194">
                  <a:extLst>
                    <a:ext uri="{FF2B5EF4-FFF2-40B4-BE49-F238E27FC236}">
                      <a16:creationId xmlns:a16="http://schemas.microsoft.com/office/drawing/2014/main" id="{CC561CB3-0132-29A4-ABDD-C19E630C9410}"/>
                    </a:ext>
                  </a:extLst>
                </p:cNvPr>
                <p:cNvSpPr>
                  <a:spLocks/>
                </p:cNvSpPr>
                <p:nvPr/>
              </p:nvSpPr>
              <p:spPr bwMode="auto">
                <a:xfrm>
                  <a:off x="3447" y="1903"/>
                  <a:ext cx="189" cy="215"/>
                </a:xfrm>
                <a:custGeom>
                  <a:avLst/>
                  <a:gdLst>
                    <a:gd name="T0" fmla="*/ 0 w 189"/>
                    <a:gd name="T1" fmla="*/ 85 h 215"/>
                    <a:gd name="T2" fmla="*/ 75 w 189"/>
                    <a:gd name="T3" fmla="*/ 0 h 215"/>
                    <a:gd name="T4" fmla="*/ 152 w 189"/>
                    <a:gd name="T5" fmla="*/ 88 h 215"/>
                    <a:gd name="T6" fmla="*/ 188 w 189"/>
                    <a:gd name="T7" fmla="*/ 199 h 215"/>
                    <a:gd name="T8" fmla="*/ 86 w 189"/>
                    <a:gd name="T9" fmla="*/ 214 h 215"/>
                    <a:gd name="T10" fmla="*/ 16 w 189"/>
                    <a:gd name="T11" fmla="*/ 148 h 215"/>
                    <a:gd name="T12" fmla="*/ 1 w 189"/>
                    <a:gd name="T13" fmla="*/ 93 h 215"/>
                  </a:gdLst>
                  <a:ahLst/>
                  <a:cxnLst>
                    <a:cxn ang="0">
                      <a:pos x="T0" y="T1"/>
                    </a:cxn>
                    <a:cxn ang="0">
                      <a:pos x="T2" y="T3"/>
                    </a:cxn>
                    <a:cxn ang="0">
                      <a:pos x="T4" y="T5"/>
                    </a:cxn>
                    <a:cxn ang="0">
                      <a:pos x="T6" y="T7"/>
                    </a:cxn>
                    <a:cxn ang="0">
                      <a:pos x="T8" y="T9"/>
                    </a:cxn>
                    <a:cxn ang="0">
                      <a:pos x="T10" y="T11"/>
                    </a:cxn>
                    <a:cxn ang="0">
                      <a:pos x="T12" y="T13"/>
                    </a:cxn>
                  </a:cxnLst>
                  <a:rect l="0" t="0" r="r" b="b"/>
                  <a:pathLst>
                    <a:path w="189" h="215">
                      <a:moveTo>
                        <a:pt x="0" y="85"/>
                      </a:moveTo>
                      <a:lnTo>
                        <a:pt x="75" y="0"/>
                      </a:lnTo>
                      <a:lnTo>
                        <a:pt x="152" y="88"/>
                      </a:lnTo>
                      <a:lnTo>
                        <a:pt x="188" y="199"/>
                      </a:lnTo>
                      <a:lnTo>
                        <a:pt x="86" y="214"/>
                      </a:lnTo>
                      <a:lnTo>
                        <a:pt x="16" y="148"/>
                      </a:lnTo>
                      <a:lnTo>
                        <a:pt x="1" y="9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03619" name="Freeform 195">
                <a:extLst>
                  <a:ext uri="{FF2B5EF4-FFF2-40B4-BE49-F238E27FC236}">
                    <a16:creationId xmlns:a16="http://schemas.microsoft.com/office/drawing/2014/main" id="{46459BD2-C6FE-5013-2530-AB1C2BF8C708}"/>
                  </a:ext>
                </a:extLst>
              </p:cNvPr>
              <p:cNvSpPr>
                <a:spLocks/>
              </p:cNvSpPr>
              <p:nvPr/>
            </p:nvSpPr>
            <p:spPr bwMode="auto">
              <a:xfrm>
                <a:off x="3471" y="1823"/>
                <a:ext cx="11" cy="22"/>
              </a:xfrm>
              <a:custGeom>
                <a:avLst/>
                <a:gdLst>
                  <a:gd name="T0" fmla="*/ 10 w 11"/>
                  <a:gd name="T1" fmla="*/ 0 h 22"/>
                  <a:gd name="T2" fmla="*/ 0 w 11"/>
                  <a:gd name="T3" fmla="*/ 13 h 22"/>
                  <a:gd name="T4" fmla="*/ 10 w 11"/>
                  <a:gd name="T5" fmla="*/ 21 h 22"/>
                  <a:gd name="T6" fmla="*/ 10 w 11"/>
                  <a:gd name="T7" fmla="*/ 0 h 22"/>
                </a:gdLst>
                <a:ahLst/>
                <a:cxnLst>
                  <a:cxn ang="0">
                    <a:pos x="T0" y="T1"/>
                  </a:cxn>
                  <a:cxn ang="0">
                    <a:pos x="T2" y="T3"/>
                  </a:cxn>
                  <a:cxn ang="0">
                    <a:pos x="T4" y="T5"/>
                  </a:cxn>
                  <a:cxn ang="0">
                    <a:pos x="T6" y="T7"/>
                  </a:cxn>
                </a:cxnLst>
                <a:rect l="0" t="0" r="r" b="b"/>
                <a:pathLst>
                  <a:path w="11" h="22">
                    <a:moveTo>
                      <a:pt x="10" y="0"/>
                    </a:moveTo>
                    <a:lnTo>
                      <a:pt x="0" y="13"/>
                    </a:lnTo>
                    <a:lnTo>
                      <a:pt x="10" y="21"/>
                    </a:lnTo>
                    <a:lnTo>
                      <a:pt x="1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0" name="Freeform 196">
                <a:extLst>
                  <a:ext uri="{FF2B5EF4-FFF2-40B4-BE49-F238E27FC236}">
                    <a16:creationId xmlns:a16="http://schemas.microsoft.com/office/drawing/2014/main" id="{E40AF772-8EF0-A5BE-5B85-CAC5DB53E40E}"/>
                  </a:ext>
                </a:extLst>
              </p:cNvPr>
              <p:cNvSpPr>
                <a:spLocks/>
              </p:cNvSpPr>
              <p:nvPr/>
            </p:nvSpPr>
            <p:spPr bwMode="auto">
              <a:xfrm>
                <a:off x="3540" y="1866"/>
                <a:ext cx="51" cy="60"/>
              </a:xfrm>
              <a:custGeom>
                <a:avLst/>
                <a:gdLst>
                  <a:gd name="T0" fmla="*/ 26 w 51"/>
                  <a:gd name="T1" fmla="*/ 0 h 60"/>
                  <a:gd name="T2" fmla="*/ 0 w 51"/>
                  <a:gd name="T3" fmla="*/ 26 h 60"/>
                  <a:gd name="T4" fmla="*/ 4 w 51"/>
                  <a:gd name="T5" fmla="*/ 51 h 60"/>
                  <a:gd name="T6" fmla="*/ 17 w 51"/>
                  <a:gd name="T7" fmla="*/ 59 h 60"/>
                  <a:gd name="T8" fmla="*/ 39 w 51"/>
                  <a:gd name="T9" fmla="*/ 55 h 60"/>
                  <a:gd name="T10" fmla="*/ 50 w 51"/>
                  <a:gd name="T11" fmla="*/ 23 h 60"/>
                  <a:gd name="T12" fmla="*/ 39 w 51"/>
                  <a:gd name="T13" fmla="*/ 0 h 60"/>
                  <a:gd name="T14" fmla="*/ 26 w 51"/>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0">
                    <a:moveTo>
                      <a:pt x="26" y="0"/>
                    </a:moveTo>
                    <a:lnTo>
                      <a:pt x="0" y="26"/>
                    </a:lnTo>
                    <a:lnTo>
                      <a:pt x="4" y="51"/>
                    </a:lnTo>
                    <a:lnTo>
                      <a:pt x="17" y="59"/>
                    </a:lnTo>
                    <a:lnTo>
                      <a:pt x="39" y="55"/>
                    </a:lnTo>
                    <a:lnTo>
                      <a:pt x="50" y="23"/>
                    </a:lnTo>
                    <a:lnTo>
                      <a:pt x="39" y="0"/>
                    </a:lnTo>
                    <a:lnTo>
                      <a:pt x="2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1" name="Freeform 197">
                <a:extLst>
                  <a:ext uri="{FF2B5EF4-FFF2-40B4-BE49-F238E27FC236}">
                    <a16:creationId xmlns:a16="http://schemas.microsoft.com/office/drawing/2014/main" id="{5E4377EF-8ACF-85D6-4DDA-DB7DDFDDD3BC}"/>
                  </a:ext>
                </a:extLst>
              </p:cNvPr>
              <p:cNvSpPr>
                <a:spLocks/>
              </p:cNvSpPr>
              <p:nvPr/>
            </p:nvSpPr>
            <p:spPr bwMode="auto">
              <a:xfrm>
                <a:off x="3445" y="1849"/>
                <a:ext cx="60" cy="91"/>
              </a:xfrm>
              <a:custGeom>
                <a:avLst/>
                <a:gdLst>
                  <a:gd name="T0" fmla="*/ 59 w 60"/>
                  <a:gd name="T1" fmla="*/ 34 h 91"/>
                  <a:gd name="T2" fmla="*/ 27 w 60"/>
                  <a:gd name="T3" fmla="*/ 2 h 91"/>
                  <a:gd name="T4" fmla="*/ 5 w 60"/>
                  <a:gd name="T5" fmla="*/ 0 h 91"/>
                  <a:gd name="T6" fmla="*/ 0 w 60"/>
                  <a:gd name="T7" fmla="*/ 28 h 91"/>
                  <a:gd name="T8" fmla="*/ 0 w 60"/>
                  <a:gd name="T9" fmla="*/ 90 h 91"/>
                  <a:gd name="T10" fmla="*/ 55 w 60"/>
                  <a:gd name="T11" fmla="*/ 66 h 91"/>
                  <a:gd name="T12" fmla="*/ 59 w 60"/>
                  <a:gd name="T13" fmla="*/ 34 h 91"/>
                </a:gdLst>
                <a:ahLst/>
                <a:cxnLst>
                  <a:cxn ang="0">
                    <a:pos x="T0" y="T1"/>
                  </a:cxn>
                  <a:cxn ang="0">
                    <a:pos x="T2" y="T3"/>
                  </a:cxn>
                  <a:cxn ang="0">
                    <a:pos x="T4" y="T5"/>
                  </a:cxn>
                  <a:cxn ang="0">
                    <a:pos x="T6" y="T7"/>
                  </a:cxn>
                  <a:cxn ang="0">
                    <a:pos x="T8" y="T9"/>
                  </a:cxn>
                  <a:cxn ang="0">
                    <a:pos x="T10" y="T11"/>
                  </a:cxn>
                  <a:cxn ang="0">
                    <a:pos x="T12" y="T13"/>
                  </a:cxn>
                </a:cxnLst>
                <a:rect l="0" t="0" r="r" b="b"/>
                <a:pathLst>
                  <a:path w="60" h="91">
                    <a:moveTo>
                      <a:pt x="59" y="34"/>
                    </a:moveTo>
                    <a:lnTo>
                      <a:pt x="27" y="2"/>
                    </a:lnTo>
                    <a:lnTo>
                      <a:pt x="5" y="0"/>
                    </a:lnTo>
                    <a:lnTo>
                      <a:pt x="0" y="28"/>
                    </a:lnTo>
                    <a:lnTo>
                      <a:pt x="0" y="90"/>
                    </a:lnTo>
                    <a:lnTo>
                      <a:pt x="55" y="66"/>
                    </a:lnTo>
                    <a:lnTo>
                      <a:pt x="59" y="3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2" name="Freeform 198">
                <a:extLst>
                  <a:ext uri="{FF2B5EF4-FFF2-40B4-BE49-F238E27FC236}">
                    <a16:creationId xmlns:a16="http://schemas.microsoft.com/office/drawing/2014/main" id="{800E47BF-768A-CB7E-30CF-796FE06AB42B}"/>
                  </a:ext>
                </a:extLst>
              </p:cNvPr>
              <p:cNvSpPr>
                <a:spLocks/>
              </p:cNvSpPr>
              <p:nvPr/>
            </p:nvSpPr>
            <p:spPr bwMode="auto">
              <a:xfrm>
                <a:off x="3635" y="2033"/>
                <a:ext cx="88" cy="73"/>
              </a:xfrm>
              <a:custGeom>
                <a:avLst/>
                <a:gdLst>
                  <a:gd name="T0" fmla="*/ 0 w 88"/>
                  <a:gd name="T1" fmla="*/ 46 h 73"/>
                  <a:gd name="T2" fmla="*/ 18 w 88"/>
                  <a:gd name="T3" fmla="*/ 1 h 73"/>
                  <a:gd name="T4" fmla="*/ 49 w 88"/>
                  <a:gd name="T5" fmla="*/ 0 h 73"/>
                  <a:gd name="T6" fmla="*/ 80 w 88"/>
                  <a:gd name="T7" fmla="*/ 18 h 73"/>
                  <a:gd name="T8" fmla="*/ 87 w 88"/>
                  <a:gd name="T9" fmla="*/ 46 h 73"/>
                  <a:gd name="T10" fmla="*/ 71 w 88"/>
                  <a:gd name="T11" fmla="*/ 55 h 73"/>
                  <a:gd name="T12" fmla="*/ 54 w 88"/>
                  <a:gd name="T13" fmla="*/ 72 h 73"/>
                  <a:gd name="T14" fmla="*/ 32 w 88"/>
                  <a:gd name="T15" fmla="*/ 69 h 73"/>
                  <a:gd name="T16" fmla="*/ 21 w 88"/>
                  <a:gd name="T17" fmla="*/ 60 h 73"/>
                  <a:gd name="T18" fmla="*/ 0 w 88"/>
                  <a:gd name="T19" fmla="*/ 4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73">
                    <a:moveTo>
                      <a:pt x="0" y="46"/>
                    </a:moveTo>
                    <a:lnTo>
                      <a:pt x="18" y="1"/>
                    </a:lnTo>
                    <a:lnTo>
                      <a:pt x="49" y="0"/>
                    </a:lnTo>
                    <a:lnTo>
                      <a:pt x="80" y="18"/>
                    </a:lnTo>
                    <a:lnTo>
                      <a:pt x="87" y="46"/>
                    </a:lnTo>
                    <a:lnTo>
                      <a:pt x="71" y="55"/>
                    </a:lnTo>
                    <a:lnTo>
                      <a:pt x="54" y="72"/>
                    </a:lnTo>
                    <a:lnTo>
                      <a:pt x="32" y="69"/>
                    </a:lnTo>
                    <a:lnTo>
                      <a:pt x="21" y="60"/>
                    </a:lnTo>
                    <a:lnTo>
                      <a:pt x="0" y="4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3" name="Freeform 199">
                <a:extLst>
                  <a:ext uri="{FF2B5EF4-FFF2-40B4-BE49-F238E27FC236}">
                    <a16:creationId xmlns:a16="http://schemas.microsoft.com/office/drawing/2014/main" id="{7A6514E4-CC1D-CA57-F06B-41B08F5FE4C2}"/>
                  </a:ext>
                </a:extLst>
              </p:cNvPr>
              <p:cNvSpPr>
                <a:spLocks/>
              </p:cNvSpPr>
              <p:nvPr/>
            </p:nvSpPr>
            <p:spPr bwMode="auto">
              <a:xfrm>
                <a:off x="3593" y="1952"/>
                <a:ext cx="9" cy="16"/>
              </a:xfrm>
              <a:custGeom>
                <a:avLst/>
                <a:gdLst>
                  <a:gd name="T0" fmla="*/ 1 w 9"/>
                  <a:gd name="T1" fmla="*/ 0 h 16"/>
                  <a:gd name="T2" fmla="*/ 8 w 9"/>
                  <a:gd name="T3" fmla="*/ 6 h 16"/>
                  <a:gd name="T4" fmla="*/ 8 w 9"/>
                  <a:gd name="T5" fmla="*/ 14 h 16"/>
                  <a:gd name="T6" fmla="*/ 4 w 9"/>
                  <a:gd name="T7" fmla="*/ 15 h 16"/>
                  <a:gd name="T8" fmla="*/ 0 w 9"/>
                  <a:gd name="T9" fmla="*/ 11 h 16"/>
                  <a:gd name="T10" fmla="*/ 1 w 9"/>
                  <a:gd name="T11" fmla="*/ 0 h 16"/>
                </a:gdLst>
                <a:ahLst/>
                <a:cxnLst>
                  <a:cxn ang="0">
                    <a:pos x="T0" y="T1"/>
                  </a:cxn>
                  <a:cxn ang="0">
                    <a:pos x="T2" y="T3"/>
                  </a:cxn>
                  <a:cxn ang="0">
                    <a:pos x="T4" y="T5"/>
                  </a:cxn>
                  <a:cxn ang="0">
                    <a:pos x="T6" y="T7"/>
                  </a:cxn>
                  <a:cxn ang="0">
                    <a:pos x="T8" y="T9"/>
                  </a:cxn>
                  <a:cxn ang="0">
                    <a:pos x="T10" y="T11"/>
                  </a:cxn>
                </a:cxnLst>
                <a:rect l="0" t="0" r="r" b="b"/>
                <a:pathLst>
                  <a:path w="9" h="16">
                    <a:moveTo>
                      <a:pt x="1" y="0"/>
                    </a:moveTo>
                    <a:lnTo>
                      <a:pt x="8" y="6"/>
                    </a:lnTo>
                    <a:lnTo>
                      <a:pt x="8" y="14"/>
                    </a:lnTo>
                    <a:lnTo>
                      <a:pt x="4" y="15"/>
                    </a:lnTo>
                    <a:lnTo>
                      <a:pt x="0" y="11"/>
                    </a:lnTo>
                    <a:lnTo>
                      <a:pt x="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4" name="Freeform 200">
                <a:extLst>
                  <a:ext uri="{FF2B5EF4-FFF2-40B4-BE49-F238E27FC236}">
                    <a16:creationId xmlns:a16="http://schemas.microsoft.com/office/drawing/2014/main" id="{A076628E-C1BA-A8F0-6E81-FC584980DD5C}"/>
                  </a:ext>
                </a:extLst>
              </p:cNvPr>
              <p:cNvSpPr>
                <a:spLocks/>
              </p:cNvSpPr>
              <p:nvPr/>
            </p:nvSpPr>
            <p:spPr bwMode="auto">
              <a:xfrm>
                <a:off x="3423" y="1922"/>
                <a:ext cx="19" cy="25"/>
              </a:xfrm>
              <a:custGeom>
                <a:avLst/>
                <a:gdLst>
                  <a:gd name="T0" fmla="*/ 0 w 19"/>
                  <a:gd name="T1" fmla="*/ 16 h 25"/>
                  <a:gd name="T2" fmla="*/ 7 w 19"/>
                  <a:gd name="T3" fmla="*/ 1 h 25"/>
                  <a:gd name="T4" fmla="*/ 13 w 19"/>
                  <a:gd name="T5" fmla="*/ 0 h 25"/>
                  <a:gd name="T6" fmla="*/ 18 w 19"/>
                  <a:gd name="T7" fmla="*/ 4 h 25"/>
                  <a:gd name="T8" fmla="*/ 18 w 19"/>
                  <a:gd name="T9" fmla="*/ 7 h 25"/>
                  <a:gd name="T10" fmla="*/ 14 w 19"/>
                  <a:gd name="T11" fmla="*/ 19 h 25"/>
                  <a:gd name="T12" fmla="*/ 7 w 19"/>
                  <a:gd name="T13" fmla="*/ 24 h 25"/>
                  <a:gd name="T14" fmla="*/ 0 w 19"/>
                  <a:gd name="T15" fmla="*/ 16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5">
                    <a:moveTo>
                      <a:pt x="0" y="16"/>
                    </a:moveTo>
                    <a:lnTo>
                      <a:pt x="7" y="1"/>
                    </a:lnTo>
                    <a:lnTo>
                      <a:pt x="13" y="0"/>
                    </a:lnTo>
                    <a:lnTo>
                      <a:pt x="18" y="4"/>
                    </a:lnTo>
                    <a:lnTo>
                      <a:pt x="18" y="7"/>
                    </a:lnTo>
                    <a:lnTo>
                      <a:pt x="14" y="19"/>
                    </a:lnTo>
                    <a:lnTo>
                      <a:pt x="7" y="24"/>
                    </a:lnTo>
                    <a:lnTo>
                      <a:pt x="0" y="1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5" name="Freeform 201">
                <a:extLst>
                  <a:ext uri="{FF2B5EF4-FFF2-40B4-BE49-F238E27FC236}">
                    <a16:creationId xmlns:a16="http://schemas.microsoft.com/office/drawing/2014/main" id="{41600449-E159-C061-9791-EDAC88969407}"/>
                  </a:ext>
                </a:extLst>
              </p:cNvPr>
              <p:cNvSpPr>
                <a:spLocks/>
              </p:cNvSpPr>
              <p:nvPr/>
            </p:nvSpPr>
            <p:spPr bwMode="auto">
              <a:xfrm>
                <a:off x="3515" y="1863"/>
                <a:ext cx="26" cy="29"/>
              </a:xfrm>
              <a:custGeom>
                <a:avLst/>
                <a:gdLst>
                  <a:gd name="T0" fmla="*/ 3 w 26"/>
                  <a:gd name="T1" fmla="*/ 1 h 29"/>
                  <a:gd name="T2" fmla="*/ 19 w 26"/>
                  <a:gd name="T3" fmla="*/ 0 h 29"/>
                  <a:gd name="T4" fmla="*/ 25 w 26"/>
                  <a:gd name="T5" fmla="*/ 19 h 29"/>
                  <a:gd name="T6" fmla="*/ 7 w 26"/>
                  <a:gd name="T7" fmla="*/ 28 h 29"/>
                  <a:gd name="T8" fmla="*/ 0 w 26"/>
                  <a:gd name="T9" fmla="*/ 13 h 29"/>
                  <a:gd name="T10" fmla="*/ 3 w 26"/>
                  <a:gd name="T11" fmla="*/ 1 h 29"/>
                </a:gdLst>
                <a:ahLst/>
                <a:cxnLst>
                  <a:cxn ang="0">
                    <a:pos x="T0" y="T1"/>
                  </a:cxn>
                  <a:cxn ang="0">
                    <a:pos x="T2" y="T3"/>
                  </a:cxn>
                  <a:cxn ang="0">
                    <a:pos x="T4" y="T5"/>
                  </a:cxn>
                  <a:cxn ang="0">
                    <a:pos x="T6" y="T7"/>
                  </a:cxn>
                  <a:cxn ang="0">
                    <a:pos x="T8" y="T9"/>
                  </a:cxn>
                  <a:cxn ang="0">
                    <a:pos x="T10" y="T11"/>
                  </a:cxn>
                </a:cxnLst>
                <a:rect l="0" t="0" r="r" b="b"/>
                <a:pathLst>
                  <a:path w="26" h="29">
                    <a:moveTo>
                      <a:pt x="3" y="1"/>
                    </a:moveTo>
                    <a:lnTo>
                      <a:pt x="19" y="0"/>
                    </a:lnTo>
                    <a:lnTo>
                      <a:pt x="25" y="19"/>
                    </a:lnTo>
                    <a:lnTo>
                      <a:pt x="7" y="28"/>
                    </a:lnTo>
                    <a:lnTo>
                      <a:pt x="0" y="13"/>
                    </a:lnTo>
                    <a:lnTo>
                      <a:pt x="3" y="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6" name="Freeform 202">
                <a:extLst>
                  <a:ext uri="{FF2B5EF4-FFF2-40B4-BE49-F238E27FC236}">
                    <a16:creationId xmlns:a16="http://schemas.microsoft.com/office/drawing/2014/main" id="{F1698A36-0124-07A0-DD3B-CCA786521EE2}"/>
                  </a:ext>
                </a:extLst>
              </p:cNvPr>
              <p:cNvSpPr>
                <a:spLocks/>
              </p:cNvSpPr>
              <p:nvPr/>
            </p:nvSpPr>
            <p:spPr bwMode="auto">
              <a:xfrm>
                <a:off x="3607" y="1926"/>
                <a:ext cx="76" cy="117"/>
              </a:xfrm>
              <a:custGeom>
                <a:avLst/>
                <a:gdLst>
                  <a:gd name="T0" fmla="*/ 3 w 76"/>
                  <a:gd name="T1" fmla="*/ 34 h 117"/>
                  <a:gd name="T2" fmla="*/ 14 w 76"/>
                  <a:gd name="T3" fmla="*/ 3 h 117"/>
                  <a:gd name="T4" fmla="*/ 25 w 76"/>
                  <a:gd name="T5" fmla="*/ 0 h 117"/>
                  <a:gd name="T6" fmla="*/ 57 w 76"/>
                  <a:gd name="T7" fmla="*/ 1 h 117"/>
                  <a:gd name="T8" fmla="*/ 75 w 76"/>
                  <a:gd name="T9" fmla="*/ 58 h 117"/>
                  <a:gd name="T10" fmla="*/ 26 w 76"/>
                  <a:gd name="T11" fmla="*/ 116 h 117"/>
                  <a:gd name="T12" fmla="*/ 0 w 76"/>
                  <a:gd name="T13" fmla="*/ 67 h 117"/>
                  <a:gd name="T14" fmla="*/ 3 w 76"/>
                  <a:gd name="T15" fmla="*/ 34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17">
                    <a:moveTo>
                      <a:pt x="3" y="34"/>
                    </a:moveTo>
                    <a:lnTo>
                      <a:pt x="14" y="3"/>
                    </a:lnTo>
                    <a:lnTo>
                      <a:pt x="25" y="0"/>
                    </a:lnTo>
                    <a:lnTo>
                      <a:pt x="57" y="1"/>
                    </a:lnTo>
                    <a:lnTo>
                      <a:pt x="75" y="58"/>
                    </a:lnTo>
                    <a:lnTo>
                      <a:pt x="26" y="116"/>
                    </a:lnTo>
                    <a:lnTo>
                      <a:pt x="0" y="67"/>
                    </a:lnTo>
                    <a:lnTo>
                      <a:pt x="3" y="3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7" name="Freeform 203">
                <a:extLst>
                  <a:ext uri="{FF2B5EF4-FFF2-40B4-BE49-F238E27FC236}">
                    <a16:creationId xmlns:a16="http://schemas.microsoft.com/office/drawing/2014/main" id="{A7FF7812-08FF-54C2-5914-9B839AE395D3}"/>
                  </a:ext>
                </a:extLst>
              </p:cNvPr>
              <p:cNvSpPr>
                <a:spLocks/>
              </p:cNvSpPr>
              <p:nvPr/>
            </p:nvSpPr>
            <p:spPr bwMode="auto">
              <a:xfrm>
                <a:off x="3440" y="1946"/>
                <a:ext cx="21" cy="21"/>
              </a:xfrm>
              <a:custGeom>
                <a:avLst/>
                <a:gdLst>
                  <a:gd name="T0" fmla="*/ 8 w 21"/>
                  <a:gd name="T1" fmla="*/ 5 h 21"/>
                  <a:gd name="T2" fmla="*/ 15 w 21"/>
                  <a:gd name="T3" fmla="*/ 0 h 21"/>
                  <a:gd name="T4" fmla="*/ 20 w 21"/>
                  <a:gd name="T5" fmla="*/ 8 h 21"/>
                  <a:gd name="T6" fmla="*/ 16 w 21"/>
                  <a:gd name="T7" fmla="*/ 17 h 21"/>
                  <a:gd name="T8" fmla="*/ 4 w 21"/>
                  <a:gd name="T9" fmla="*/ 20 h 21"/>
                  <a:gd name="T10" fmla="*/ 0 w 21"/>
                  <a:gd name="T11" fmla="*/ 9 h 21"/>
                  <a:gd name="T12" fmla="*/ 8 w 21"/>
                  <a:gd name="T13" fmla="*/ 5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8" y="5"/>
                    </a:moveTo>
                    <a:lnTo>
                      <a:pt x="15" y="0"/>
                    </a:lnTo>
                    <a:lnTo>
                      <a:pt x="20" y="8"/>
                    </a:lnTo>
                    <a:lnTo>
                      <a:pt x="16" y="17"/>
                    </a:lnTo>
                    <a:lnTo>
                      <a:pt x="4" y="20"/>
                    </a:lnTo>
                    <a:lnTo>
                      <a:pt x="0" y="9"/>
                    </a:lnTo>
                    <a:lnTo>
                      <a:pt x="8"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8" name="Freeform 204">
                <a:extLst>
                  <a:ext uri="{FF2B5EF4-FFF2-40B4-BE49-F238E27FC236}">
                    <a16:creationId xmlns:a16="http://schemas.microsoft.com/office/drawing/2014/main" id="{D540201F-79E6-32FD-B6CB-E9CDBF4508A3}"/>
                  </a:ext>
                </a:extLst>
              </p:cNvPr>
              <p:cNvSpPr>
                <a:spLocks/>
              </p:cNvSpPr>
              <p:nvPr/>
            </p:nvSpPr>
            <p:spPr bwMode="auto">
              <a:xfrm>
                <a:off x="3491" y="1829"/>
                <a:ext cx="22" cy="37"/>
              </a:xfrm>
              <a:custGeom>
                <a:avLst/>
                <a:gdLst>
                  <a:gd name="T0" fmla="*/ 8 w 22"/>
                  <a:gd name="T1" fmla="*/ 0 h 37"/>
                  <a:gd name="T2" fmla="*/ 21 w 22"/>
                  <a:gd name="T3" fmla="*/ 8 h 37"/>
                  <a:gd name="T4" fmla="*/ 21 w 22"/>
                  <a:gd name="T5" fmla="*/ 28 h 37"/>
                  <a:gd name="T6" fmla="*/ 13 w 22"/>
                  <a:gd name="T7" fmla="*/ 36 h 37"/>
                  <a:gd name="T8" fmla="*/ 7 w 22"/>
                  <a:gd name="T9" fmla="*/ 33 h 37"/>
                  <a:gd name="T10" fmla="*/ 0 w 22"/>
                  <a:gd name="T11" fmla="*/ 19 h 37"/>
                  <a:gd name="T12" fmla="*/ 1 w 22"/>
                  <a:gd name="T13" fmla="*/ 3 h 37"/>
                  <a:gd name="T14" fmla="*/ 8 w 22"/>
                  <a:gd name="T15" fmla="*/ 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7">
                    <a:moveTo>
                      <a:pt x="8" y="0"/>
                    </a:moveTo>
                    <a:lnTo>
                      <a:pt x="21" y="8"/>
                    </a:lnTo>
                    <a:lnTo>
                      <a:pt x="21" y="28"/>
                    </a:lnTo>
                    <a:lnTo>
                      <a:pt x="13" y="36"/>
                    </a:lnTo>
                    <a:lnTo>
                      <a:pt x="7" y="33"/>
                    </a:lnTo>
                    <a:lnTo>
                      <a:pt x="0" y="19"/>
                    </a:lnTo>
                    <a:lnTo>
                      <a:pt x="1" y="3"/>
                    </a:lnTo>
                    <a:lnTo>
                      <a:pt x="8"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29" name="Freeform 205">
                <a:extLst>
                  <a:ext uri="{FF2B5EF4-FFF2-40B4-BE49-F238E27FC236}">
                    <a16:creationId xmlns:a16="http://schemas.microsoft.com/office/drawing/2014/main" id="{27008CB2-DB84-E4AA-AEEA-013E79CD112B}"/>
                  </a:ext>
                </a:extLst>
              </p:cNvPr>
              <p:cNvSpPr>
                <a:spLocks/>
              </p:cNvSpPr>
              <p:nvPr/>
            </p:nvSpPr>
            <p:spPr bwMode="auto">
              <a:xfrm>
                <a:off x="3586" y="1903"/>
                <a:ext cx="32" cy="34"/>
              </a:xfrm>
              <a:custGeom>
                <a:avLst/>
                <a:gdLst>
                  <a:gd name="T0" fmla="*/ 7 w 32"/>
                  <a:gd name="T1" fmla="*/ 5 h 34"/>
                  <a:gd name="T2" fmla="*/ 21 w 32"/>
                  <a:gd name="T3" fmla="*/ 0 h 34"/>
                  <a:gd name="T4" fmla="*/ 31 w 32"/>
                  <a:gd name="T5" fmla="*/ 9 h 34"/>
                  <a:gd name="T6" fmla="*/ 30 w 32"/>
                  <a:gd name="T7" fmla="*/ 18 h 34"/>
                  <a:gd name="T8" fmla="*/ 24 w 32"/>
                  <a:gd name="T9" fmla="*/ 27 h 34"/>
                  <a:gd name="T10" fmla="*/ 15 w 32"/>
                  <a:gd name="T11" fmla="*/ 33 h 34"/>
                  <a:gd name="T12" fmla="*/ 7 w 32"/>
                  <a:gd name="T13" fmla="*/ 33 h 34"/>
                  <a:gd name="T14" fmla="*/ 0 w 32"/>
                  <a:gd name="T15" fmla="*/ 21 h 34"/>
                  <a:gd name="T16" fmla="*/ 7 w 32"/>
                  <a:gd name="T1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4">
                    <a:moveTo>
                      <a:pt x="7" y="5"/>
                    </a:moveTo>
                    <a:lnTo>
                      <a:pt x="21" y="0"/>
                    </a:lnTo>
                    <a:lnTo>
                      <a:pt x="31" y="9"/>
                    </a:lnTo>
                    <a:lnTo>
                      <a:pt x="30" y="18"/>
                    </a:lnTo>
                    <a:lnTo>
                      <a:pt x="24" y="27"/>
                    </a:lnTo>
                    <a:lnTo>
                      <a:pt x="15" y="33"/>
                    </a:lnTo>
                    <a:lnTo>
                      <a:pt x="7" y="33"/>
                    </a:lnTo>
                    <a:lnTo>
                      <a:pt x="0" y="21"/>
                    </a:lnTo>
                    <a:lnTo>
                      <a:pt x="7"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0" name="Freeform 206">
                <a:extLst>
                  <a:ext uri="{FF2B5EF4-FFF2-40B4-BE49-F238E27FC236}">
                    <a16:creationId xmlns:a16="http://schemas.microsoft.com/office/drawing/2014/main" id="{9FB3F97A-2B88-AF42-D436-866E1FAE4D44}"/>
                  </a:ext>
                </a:extLst>
              </p:cNvPr>
              <p:cNvSpPr>
                <a:spLocks/>
              </p:cNvSpPr>
              <p:nvPr/>
            </p:nvSpPr>
            <p:spPr bwMode="auto">
              <a:xfrm>
                <a:off x="3406" y="1820"/>
                <a:ext cx="36" cy="83"/>
              </a:xfrm>
              <a:custGeom>
                <a:avLst/>
                <a:gdLst>
                  <a:gd name="T0" fmla="*/ 13 w 36"/>
                  <a:gd name="T1" fmla="*/ 0 h 83"/>
                  <a:gd name="T2" fmla="*/ 27 w 36"/>
                  <a:gd name="T3" fmla="*/ 19 h 83"/>
                  <a:gd name="T4" fmla="*/ 31 w 36"/>
                  <a:gd name="T5" fmla="*/ 40 h 83"/>
                  <a:gd name="T6" fmla="*/ 35 w 36"/>
                  <a:gd name="T7" fmla="*/ 70 h 83"/>
                  <a:gd name="T8" fmla="*/ 25 w 36"/>
                  <a:gd name="T9" fmla="*/ 82 h 83"/>
                  <a:gd name="T10" fmla="*/ 3 w 36"/>
                  <a:gd name="T11" fmla="*/ 80 h 83"/>
                  <a:gd name="T12" fmla="*/ 0 w 36"/>
                  <a:gd name="T13" fmla="*/ 37 h 83"/>
                  <a:gd name="T14" fmla="*/ 10 w 36"/>
                  <a:gd name="T15" fmla="*/ 22 h 83"/>
                  <a:gd name="T16" fmla="*/ 13 w 36"/>
                  <a:gd name="T1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83">
                    <a:moveTo>
                      <a:pt x="13" y="0"/>
                    </a:moveTo>
                    <a:lnTo>
                      <a:pt x="27" y="19"/>
                    </a:lnTo>
                    <a:lnTo>
                      <a:pt x="31" y="40"/>
                    </a:lnTo>
                    <a:lnTo>
                      <a:pt x="35" y="70"/>
                    </a:lnTo>
                    <a:lnTo>
                      <a:pt x="25" y="82"/>
                    </a:lnTo>
                    <a:lnTo>
                      <a:pt x="3" y="80"/>
                    </a:lnTo>
                    <a:lnTo>
                      <a:pt x="0" y="37"/>
                    </a:lnTo>
                    <a:lnTo>
                      <a:pt x="10" y="22"/>
                    </a:lnTo>
                    <a:lnTo>
                      <a:pt x="13"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1" name="Freeform 207">
                <a:extLst>
                  <a:ext uri="{FF2B5EF4-FFF2-40B4-BE49-F238E27FC236}">
                    <a16:creationId xmlns:a16="http://schemas.microsoft.com/office/drawing/2014/main" id="{8A0FDBDF-2715-4ED2-F20F-4FF1C8BD07BC}"/>
                  </a:ext>
                </a:extLst>
              </p:cNvPr>
              <p:cNvSpPr>
                <a:spLocks/>
              </p:cNvSpPr>
              <p:nvPr/>
            </p:nvSpPr>
            <p:spPr bwMode="auto">
              <a:xfrm>
                <a:off x="3444" y="2045"/>
                <a:ext cx="13" cy="26"/>
              </a:xfrm>
              <a:custGeom>
                <a:avLst/>
                <a:gdLst>
                  <a:gd name="T0" fmla="*/ 0 w 13"/>
                  <a:gd name="T1" fmla="*/ 6 h 26"/>
                  <a:gd name="T2" fmla="*/ 7 w 13"/>
                  <a:gd name="T3" fmla="*/ 0 h 26"/>
                  <a:gd name="T4" fmla="*/ 12 w 13"/>
                  <a:gd name="T5" fmla="*/ 6 h 26"/>
                  <a:gd name="T6" fmla="*/ 12 w 13"/>
                  <a:gd name="T7" fmla="*/ 16 h 26"/>
                  <a:gd name="T8" fmla="*/ 11 w 13"/>
                  <a:gd name="T9" fmla="*/ 25 h 26"/>
                  <a:gd name="T10" fmla="*/ 2 w 13"/>
                  <a:gd name="T11" fmla="*/ 24 h 26"/>
                  <a:gd name="T12" fmla="*/ 0 w 13"/>
                  <a:gd name="T13" fmla="*/ 6 h 26"/>
                </a:gdLst>
                <a:ahLst/>
                <a:cxnLst>
                  <a:cxn ang="0">
                    <a:pos x="T0" y="T1"/>
                  </a:cxn>
                  <a:cxn ang="0">
                    <a:pos x="T2" y="T3"/>
                  </a:cxn>
                  <a:cxn ang="0">
                    <a:pos x="T4" y="T5"/>
                  </a:cxn>
                  <a:cxn ang="0">
                    <a:pos x="T6" y="T7"/>
                  </a:cxn>
                  <a:cxn ang="0">
                    <a:pos x="T8" y="T9"/>
                  </a:cxn>
                  <a:cxn ang="0">
                    <a:pos x="T10" y="T11"/>
                  </a:cxn>
                  <a:cxn ang="0">
                    <a:pos x="T12" y="T13"/>
                  </a:cxn>
                </a:cxnLst>
                <a:rect l="0" t="0" r="r" b="b"/>
                <a:pathLst>
                  <a:path w="13" h="26">
                    <a:moveTo>
                      <a:pt x="0" y="6"/>
                    </a:moveTo>
                    <a:lnTo>
                      <a:pt x="7" y="0"/>
                    </a:lnTo>
                    <a:lnTo>
                      <a:pt x="12" y="6"/>
                    </a:lnTo>
                    <a:lnTo>
                      <a:pt x="12" y="16"/>
                    </a:lnTo>
                    <a:lnTo>
                      <a:pt x="11" y="25"/>
                    </a:lnTo>
                    <a:lnTo>
                      <a:pt x="2" y="24"/>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2" name="Freeform 208">
                <a:extLst>
                  <a:ext uri="{FF2B5EF4-FFF2-40B4-BE49-F238E27FC236}">
                    <a16:creationId xmlns:a16="http://schemas.microsoft.com/office/drawing/2014/main" id="{1920F9B4-AC4F-3B73-8FBD-21D83451338B}"/>
                  </a:ext>
                </a:extLst>
              </p:cNvPr>
              <p:cNvSpPr>
                <a:spLocks/>
              </p:cNvSpPr>
              <p:nvPr/>
            </p:nvSpPr>
            <p:spPr bwMode="auto">
              <a:xfrm>
                <a:off x="3417" y="2066"/>
                <a:ext cx="32" cy="45"/>
              </a:xfrm>
              <a:custGeom>
                <a:avLst/>
                <a:gdLst>
                  <a:gd name="T0" fmla="*/ 0 w 32"/>
                  <a:gd name="T1" fmla="*/ 0 h 45"/>
                  <a:gd name="T2" fmla="*/ 31 w 32"/>
                  <a:gd name="T3" fmla="*/ 19 h 45"/>
                  <a:gd name="T4" fmla="*/ 31 w 32"/>
                  <a:gd name="T5" fmla="*/ 44 h 45"/>
                  <a:gd name="T6" fmla="*/ 5 w 32"/>
                  <a:gd name="T7" fmla="*/ 18 h 45"/>
                  <a:gd name="T8" fmla="*/ 0 w 32"/>
                  <a:gd name="T9" fmla="*/ 0 h 45"/>
                </a:gdLst>
                <a:ahLst/>
                <a:cxnLst>
                  <a:cxn ang="0">
                    <a:pos x="T0" y="T1"/>
                  </a:cxn>
                  <a:cxn ang="0">
                    <a:pos x="T2" y="T3"/>
                  </a:cxn>
                  <a:cxn ang="0">
                    <a:pos x="T4" y="T5"/>
                  </a:cxn>
                  <a:cxn ang="0">
                    <a:pos x="T6" y="T7"/>
                  </a:cxn>
                  <a:cxn ang="0">
                    <a:pos x="T8" y="T9"/>
                  </a:cxn>
                </a:cxnLst>
                <a:rect l="0" t="0" r="r" b="b"/>
                <a:pathLst>
                  <a:path w="32" h="45">
                    <a:moveTo>
                      <a:pt x="0" y="0"/>
                    </a:moveTo>
                    <a:lnTo>
                      <a:pt x="31" y="19"/>
                    </a:lnTo>
                    <a:lnTo>
                      <a:pt x="31" y="44"/>
                    </a:lnTo>
                    <a:lnTo>
                      <a:pt x="5" y="18"/>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3" name="Freeform 209">
                <a:extLst>
                  <a:ext uri="{FF2B5EF4-FFF2-40B4-BE49-F238E27FC236}">
                    <a16:creationId xmlns:a16="http://schemas.microsoft.com/office/drawing/2014/main" id="{EB9C5C9C-F7F1-ED08-176B-A3A3E72CCAF7}"/>
                  </a:ext>
                </a:extLst>
              </p:cNvPr>
              <p:cNvSpPr>
                <a:spLocks/>
              </p:cNvSpPr>
              <p:nvPr/>
            </p:nvSpPr>
            <p:spPr bwMode="auto">
              <a:xfrm>
                <a:off x="3456" y="2072"/>
                <a:ext cx="26" cy="55"/>
              </a:xfrm>
              <a:custGeom>
                <a:avLst/>
                <a:gdLst>
                  <a:gd name="T0" fmla="*/ 0 w 26"/>
                  <a:gd name="T1" fmla="*/ 33 h 55"/>
                  <a:gd name="T2" fmla="*/ 3 w 26"/>
                  <a:gd name="T3" fmla="*/ 10 h 55"/>
                  <a:gd name="T4" fmla="*/ 6 w 26"/>
                  <a:gd name="T5" fmla="*/ 0 h 55"/>
                  <a:gd name="T6" fmla="*/ 15 w 26"/>
                  <a:gd name="T7" fmla="*/ 1 h 55"/>
                  <a:gd name="T8" fmla="*/ 20 w 26"/>
                  <a:gd name="T9" fmla="*/ 21 h 55"/>
                  <a:gd name="T10" fmla="*/ 25 w 26"/>
                  <a:gd name="T11" fmla="*/ 37 h 55"/>
                  <a:gd name="T12" fmla="*/ 9 w 26"/>
                  <a:gd name="T13" fmla="*/ 54 h 55"/>
                  <a:gd name="T14" fmla="*/ 0 w 26"/>
                  <a:gd name="T15" fmla="*/ 33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5">
                    <a:moveTo>
                      <a:pt x="0" y="33"/>
                    </a:moveTo>
                    <a:lnTo>
                      <a:pt x="3" y="10"/>
                    </a:lnTo>
                    <a:lnTo>
                      <a:pt x="6" y="0"/>
                    </a:lnTo>
                    <a:lnTo>
                      <a:pt x="15" y="1"/>
                    </a:lnTo>
                    <a:lnTo>
                      <a:pt x="20" y="21"/>
                    </a:lnTo>
                    <a:lnTo>
                      <a:pt x="25" y="37"/>
                    </a:lnTo>
                    <a:lnTo>
                      <a:pt x="9" y="54"/>
                    </a:lnTo>
                    <a:lnTo>
                      <a:pt x="0"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4" name="Freeform 210">
                <a:extLst>
                  <a:ext uri="{FF2B5EF4-FFF2-40B4-BE49-F238E27FC236}">
                    <a16:creationId xmlns:a16="http://schemas.microsoft.com/office/drawing/2014/main" id="{8D47DE6A-F701-488D-306B-93A68661A061}"/>
                  </a:ext>
                </a:extLst>
              </p:cNvPr>
              <p:cNvSpPr>
                <a:spLocks/>
              </p:cNvSpPr>
              <p:nvPr/>
            </p:nvSpPr>
            <p:spPr bwMode="auto">
              <a:xfrm>
                <a:off x="3474" y="2099"/>
                <a:ext cx="36" cy="88"/>
              </a:xfrm>
              <a:custGeom>
                <a:avLst/>
                <a:gdLst>
                  <a:gd name="T0" fmla="*/ 15 w 36"/>
                  <a:gd name="T1" fmla="*/ 0 h 88"/>
                  <a:gd name="T2" fmla="*/ 25 w 36"/>
                  <a:gd name="T3" fmla="*/ 0 h 88"/>
                  <a:gd name="T4" fmla="*/ 34 w 36"/>
                  <a:gd name="T5" fmla="*/ 9 h 88"/>
                  <a:gd name="T6" fmla="*/ 31 w 36"/>
                  <a:gd name="T7" fmla="*/ 25 h 88"/>
                  <a:gd name="T8" fmla="*/ 35 w 36"/>
                  <a:gd name="T9" fmla="*/ 63 h 88"/>
                  <a:gd name="T10" fmla="*/ 13 w 36"/>
                  <a:gd name="T11" fmla="*/ 87 h 88"/>
                  <a:gd name="T12" fmla="*/ 0 w 36"/>
                  <a:gd name="T13" fmla="*/ 58 h 88"/>
                  <a:gd name="T14" fmla="*/ 9 w 36"/>
                  <a:gd name="T15" fmla="*/ 40 h 88"/>
                  <a:gd name="T16" fmla="*/ 15 w 36"/>
                  <a:gd name="T1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88">
                    <a:moveTo>
                      <a:pt x="15" y="0"/>
                    </a:moveTo>
                    <a:lnTo>
                      <a:pt x="25" y="0"/>
                    </a:lnTo>
                    <a:lnTo>
                      <a:pt x="34" y="9"/>
                    </a:lnTo>
                    <a:lnTo>
                      <a:pt x="31" y="25"/>
                    </a:lnTo>
                    <a:lnTo>
                      <a:pt x="35" y="63"/>
                    </a:lnTo>
                    <a:lnTo>
                      <a:pt x="13" y="87"/>
                    </a:lnTo>
                    <a:lnTo>
                      <a:pt x="0" y="58"/>
                    </a:lnTo>
                    <a:lnTo>
                      <a:pt x="9" y="40"/>
                    </a:lnTo>
                    <a:lnTo>
                      <a:pt x="1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5" name="Freeform 211">
                <a:extLst>
                  <a:ext uri="{FF2B5EF4-FFF2-40B4-BE49-F238E27FC236}">
                    <a16:creationId xmlns:a16="http://schemas.microsoft.com/office/drawing/2014/main" id="{F5490739-A588-3FE2-12E7-611E4A413AE2}"/>
                  </a:ext>
                </a:extLst>
              </p:cNvPr>
              <p:cNvSpPr>
                <a:spLocks/>
              </p:cNvSpPr>
              <p:nvPr/>
            </p:nvSpPr>
            <p:spPr bwMode="auto">
              <a:xfrm>
                <a:off x="3510" y="2117"/>
                <a:ext cx="14" cy="21"/>
              </a:xfrm>
              <a:custGeom>
                <a:avLst/>
                <a:gdLst>
                  <a:gd name="T0" fmla="*/ 7 w 14"/>
                  <a:gd name="T1" fmla="*/ 0 h 21"/>
                  <a:gd name="T2" fmla="*/ 13 w 14"/>
                  <a:gd name="T3" fmla="*/ 6 h 21"/>
                  <a:gd name="T4" fmla="*/ 10 w 14"/>
                  <a:gd name="T5" fmla="*/ 20 h 21"/>
                  <a:gd name="T6" fmla="*/ 2 w 14"/>
                  <a:gd name="T7" fmla="*/ 17 h 21"/>
                  <a:gd name="T8" fmla="*/ 0 w 14"/>
                  <a:gd name="T9" fmla="*/ 6 h 21"/>
                  <a:gd name="T10" fmla="*/ 7 w 14"/>
                  <a:gd name="T11" fmla="*/ 0 h 21"/>
                </a:gdLst>
                <a:ahLst/>
                <a:cxnLst>
                  <a:cxn ang="0">
                    <a:pos x="T0" y="T1"/>
                  </a:cxn>
                  <a:cxn ang="0">
                    <a:pos x="T2" y="T3"/>
                  </a:cxn>
                  <a:cxn ang="0">
                    <a:pos x="T4" y="T5"/>
                  </a:cxn>
                  <a:cxn ang="0">
                    <a:pos x="T6" y="T7"/>
                  </a:cxn>
                  <a:cxn ang="0">
                    <a:pos x="T8" y="T9"/>
                  </a:cxn>
                  <a:cxn ang="0">
                    <a:pos x="T10" y="T11"/>
                  </a:cxn>
                </a:cxnLst>
                <a:rect l="0" t="0" r="r" b="b"/>
                <a:pathLst>
                  <a:path w="14" h="21">
                    <a:moveTo>
                      <a:pt x="7" y="0"/>
                    </a:moveTo>
                    <a:lnTo>
                      <a:pt x="13" y="6"/>
                    </a:lnTo>
                    <a:lnTo>
                      <a:pt x="10" y="20"/>
                    </a:lnTo>
                    <a:lnTo>
                      <a:pt x="2" y="17"/>
                    </a:lnTo>
                    <a:lnTo>
                      <a:pt x="0" y="6"/>
                    </a:lnTo>
                    <a:lnTo>
                      <a:pt x="7"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6" name="Freeform 212">
                <a:extLst>
                  <a:ext uri="{FF2B5EF4-FFF2-40B4-BE49-F238E27FC236}">
                    <a16:creationId xmlns:a16="http://schemas.microsoft.com/office/drawing/2014/main" id="{D3D5F495-D7E0-1E11-BCCB-64896FD35978}"/>
                  </a:ext>
                </a:extLst>
              </p:cNvPr>
              <p:cNvSpPr>
                <a:spLocks/>
              </p:cNvSpPr>
              <p:nvPr/>
            </p:nvSpPr>
            <p:spPr bwMode="auto">
              <a:xfrm>
                <a:off x="3520" y="2129"/>
                <a:ext cx="43" cy="72"/>
              </a:xfrm>
              <a:custGeom>
                <a:avLst/>
                <a:gdLst>
                  <a:gd name="T0" fmla="*/ 0 w 43"/>
                  <a:gd name="T1" fmla="*/ 36 h 72"/>
                  <a:gd name="T2" fmla="*/ 16 w 43"/>
                  <a:gd name="T3" fmla="*/ 8 h 72"/>
                  <a:gd name="T4" fmla="*/ 33 w 43"/>
                  <a:gd name="T5" fmla="*/ 0 h 72"/>
                  <a:gd name="T6" fmla="*/ 41 w 43"/>
                  <a:gd name="T7" fmla="*/ 5 h 72"/>
                  <a:gd name="T8" fmla="*/ 42 w 43"/>
                  <a:gd name="T9" fmla="*/ 40 h 72"/>
                  <a:gd name="T10" fmla="*/ 22 w 43"/>
                  <a:gd name="T11" fmla="*/ 71 h 72"/>
                  <a:gd name="T12" fmla="*/ 3 w 43"/>
                  <a:gd name="T13" fmla="*/ 66 h 72"/>
                  <a:gd name="T14" fmla="*/ 0 w 43"/>
                  <a:gd name="T15" fmla="*/ 36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72">
                    <a:moveTo>
                      <a:pt x="0" y="36"/>
                    </a:moveTo>
                    <a:lnTo>
                      <a:pt x="16" y="8"/>
                    </a:lnTo>
                    <a:lnTo>
                      <a:pt x="33" y="0"/>
                    </a:lnTo>
                    <a:lnTo>
                      <a:pt x="41" y="5"/>
                    </a:lnTo>
                    <a:lnTo>
                      <a:pt x="42" y="40"/>
                    </a:lnTo>
                    <a:lnTo>
                      <a:pt x="22" y="71"/>
                    </a:lnTo>
                    <a:lnTo>
                      <a:pt x="3" y="66"/>
                    </a:lnTo>
                    <a:lnTo>
                      <a:pt x="0" y="3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7" name="Freeform 213">
                <a:extLst>
                  <a:ext uri="{FF2B5EF4-FFF2-40B4-BE49-F238E27FC236}">
                    <a16:creationId xmlns:a16="http://schemas.microsoft.com/office/drawing/2014/main" id="{AC60F6CA-65ED-C46F-0C4D-C08CC8C0C4B6}"/>
                  </a:ext>
                </a:extLst>
              </p:cNvPr>
              <p:cNvSpPr>
                <a:spLocks/>
              </p:cNvSpPr>
              <p:nvPr/>
            </p:nvSpPr>
            <p:spPr bwMode="auto">
              <a:xfrm>
                <a:off x="3568" y="2126"/>
                <a:ext cx="20" cy="20"/>
              </a:xfrm>
              <a:custGeom>
                <a:avLst/>
                <a:gdLst>
                  <a:gd name="T0" fmla="*/ 0 w 20"/>
                  <a:gd name="T1" fmla="*/ 6 h 20"/>
                  <a:gd name="T2" fmla="*/ 5 w 20"/>
                  <a:gd name="T3" fmla="*/ 0 h 20"/>
                  <a:gd name="T4" fmla="*/ 11 w 20"/>
                  <a:gd name="T5" fmla="*/ 0 h 20"/>
                  <a:gd name="T6" fmla="*/ 17 w 20"/>
                  <a:gd name="T7" fmla="*/ 7 h 20"/>
                  <a:gd name="T8" fmla="*/ 19 w 20"/>
                  <a:gd name="T9" fmla="*/ 12 h 20"/>
                  <a:gd name="T10" fmla="*/ 18 w 20"/>
                  <a:gd name="T11" fmla="*/ 19 h 20"/>
                  <a:gd name="T12" fmla="*/ 12 w 20"/>
                  <a:gd name="T13" fmla="*/ 19 h 20"/>
                  <a:gd name="T14" fmla="*/ 4 w 20"/>
                  <a:gd name="T15" fmla="*/ 16 h 20"/>
                  <a:gd name="T16" fmla="*/ 0 w 20"/>
                  <a:gd name="T1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0">
                    <a:moveTo>
                      <a:pt x="0" y="6"/>
                    </a:moveTo>
                    <a:lnTo>
                      <a:pt x="5" y="0"/>
                    </a:lnTo>
                    <a:lnTo>
                      <a:pt x="11" y="0"/>
                    </a:lnTo>
                    <a:lnTo>
                      <a:pt x="17" y="7"/>
                    </a:lnTo>
                    <a:lnTo>
                      <a:pt x="19" y="12"/>
                    </a:lnTo>
                    <a:lnTo>
                      <a:pt x="18" y="19"/>
                    </a:lnTo>
                    <a:lnTo>
                      <a:pt x="12" y="19"/>
                    </a:lnTo>
                    <a:lnTo>
                      <a:pt x="4" y="1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8" name="Freeform 214">
                <a:extLst>
                  <a:ext uri="{FF2B5EF4-FFF2-40B4-BE49-F238E27FC236}">
                    <a16:creationId xmlns:a16="http://schemas.microsoft.com/office/drawing/2014/main" id="{7C3F8577-64F3-93D9-722C-8C7E066C4170}"/>
                  </a:ext>
                </a:extLst>
              </p:cNvPr>
              <p:cNvSpPr>
                <a:spLocks/>
              </p:cNvSpPr>
              <p:nvPr/>
            </p:nvSpPr>
            <p:spPr bwMode="auto">
              <a:xfrm>
                <a:off x="3568" y="2170"/>
                <a:ext cx="13" cy="18"/>
              </a:xfrm>
              <a:custGeom>
                <a:avLst/>
                <a:gdLst>
                  <a:gd name="T0" fmla="*/ 5 w 13"/>
                  <a:gd name="T1" fmla="*/ 0 h 18"/>
                  <a:gd name="T2" fmla="*/ 0 w 13"/>
                  <a:gd name="T3" fmla="*/ 5 h 18"/>
                  <a:gd name="T4" fmla="*/ 4 w 13"/>
                  <a:gd name="T5" fmla="*/ 17 h 18"/>
                  <a:gd name="T6" fmla="*/ 10 w 13"/>
                  <a:gd name="T7" fmla="*/ 17 h 18"/>
                  <a:gd name="T8" fmla="*/ 12 w 13"/>
                  <a:gd name="T9" fmla="*/ 7 h 18"/>
                  <a:gd name="T10" fmla="*/ 5 w 13"/>
                  <a:gd name="T11" fmla="*/ 0 h 18"/>
                </a:gdLst>
                <a:ahLst/>
                <a:cxnLst>
                  <a:cxn ang="0">
                    <a:pos x="T0" y="T1"/>
                  </a:cxn>
                  <a:cxn ang="0">
                    <a:pos x="T2" y="T3"/>
                  </a:cxn>
                  <a:cxn ang="0">
                    <a:pos x="T4" y="T5"/>
                  </a:cxn>
                  <a:cxn ang="0">
                    <a:pos x="T6" y="T7"/>
                  </a:cxn>
                  <a:cxn ang="0">
                    <a:pos x="T8" y="T9"/>
                  </a:cxn>
                  <a:cxn ang="0">
                    <a:pos x="T10" y="T11"/>
                  </a:cxn>
                </a:cxnLst>
                <a:rect l="0" t="0" r="r" b="b"/>
                <a:pathLst>
                  <a:path w="13" h="18">
                    <a:moveTo>
                      <a:pt x="5" y="0"/>
                    </a:moveTo>
                    <a:lnTo>
                      <a:pt x="0" y="5"/>
                    </a:lnTo>
                    <a:lnTo>
                      <a:pt x="4" y="17"/>
                    </a:lnTo>
                    <a:lnTo>
                      <a:pt x="10" y="17"/>
                    </a:lnTo>
                    <a:lnTo>
                      <a:pt x="12" y="7"/>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39" name="Freeform 215">
                <a:extLst>
                  <a:ext uri="{FF2B5EF4-FFF2-40B4-BE49-F238E27FC236}">
                    <a16:creationId xmlns:a16="http://schemas.microsoft.com/office/drawing/2014/main" id="{9544D487-9559-45C2-8286-3C545907D872}"/>
                  </a:ext>
                </a:extLst>
              </p:cNvPr>
              <p:cNvSpPr>
                <a:spLocks/>
              </p:cNvSpPr>
              <p:nvPr/>
            </p:nvSpPr>
            <p:spPr bwMode="auto">
              <a:xfrm>
                <a:off x="3593" y="2129"/>
                <a:ext cx="25" cy="39"/>
              </a:xfrm>
              <a:custGeom>
                <a:avLst/>
                <a:gdLst>
                  <a:gd name="T0" fmla="*/ 0 w 25"/>
                  <a:gd name="T1" fmla="*/ 38 h 39"/>
                  <a:gd name="T2" fmla="*/ 4 w 25"/>
                  <a:gd name="T3" fmla="*/ 15 h 39"/>
                  <a:gd name="T4" fmla="*/ 11 w 25"/>
                  <a:gd name="T5" fmla="*/ 0 h 39"/>
                  <a:gd name="T6" fmla="*/ 17 w 25"/>
                  <a:gd name="T7" fmla="*/ 3 h 39"/>
                  <a:gd name="T8" fmla="*/ 24 w 25"/>
                  <a:gd name="T9" fmla="*/ 15 h 39"/>
                  <a:gd name="T10" fmla="*/ 19 w 25"/>
                  <a:gd name="T11" fmla="*/ 20 h 39"/>
                  <a:gd name="T12" fmla="*/ 13 w 25"/>
                  <a:gd name="T13" fmla="*/ 37 h 39"/>
                  <a:gd name="T14" fmla="*/ 0 w 25"/>
                  <a:gd name="T15" fmla="*/ 38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9">
                    <a:moveTo>
                      <a:pt x="0" y="38"/>
                    </a:moveTo>
                    <a:lnTo>
                      <a:pt x="4" y="15"/>
                    </a:lnTo>
                    <a:lnTo>
                      <a:pt x="11" y="0"/>
                    </a:lnTo>
                    <a:lnTo>
                      <a:pt x="17" y="3"/>
                    </a:lnTo>
                    <a:lnTo>
                      <a:pt x="24" y="15"/>
                    </a:lnTo>
                    <a:lnTo>
                      <a:pt x="19" y="20"/>
                    </a:lnTo>
                    <a:lnTo>
                      <a:pt x="13" y="37"/>
                    </a:lnTo>
                    <a:lnTo>
                      <a:pt x="0" y="3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0" name="Freeform 216">
                <a:extLst>
                  <a:ext uri="{FF2B5EF4-FFF2-40B4-BE49-F238E27FC236}">
                    <a16:creationId xmlns:a16="http://schemas.microsoft.com/office/drawing/2014/main" id="{9EA8097C-CD5D-D31E-B644-D9A1CF51D3D7}"/>
                  </a:ext>
                </a:extLst>
              </p:cNvPr>
              <p:cNvSpPr>
                <a:spLocks/>
              </p:cNvSpPr>
              <p:nvPr/>
            </p:nvSpPr>
            <p:spPr bwMode="auto">
              <a:xfrm>
                <a:off x="3578" y="2178"/>
                <a:ext cx="58" cy="64"/>
              </a:xfrm>
              <a:custGeom>
                <a:avLst/>
                <a:gdLst>
                  <a:gd name="T0" fmla="*/ 12 w 58"/>
                  <a:gd name="T1" fmla="*/ 0 h 64"/>
                  <a:gd name="T2" fmla="*/ 43 w 58"/>
                  <a:gd name="T3" fmla="*/ 5 h 64"/>
                  <a:gd name="T4" fmla="*/ 57 w 58"/>
                  <a:gd name="T5" fmla="*/ 30 h 64"/>
                  <a:gd name="T6" fmla="*/ 54 w 58"/>
                  <a:gd name="T7" fmla="*/ 58 h 64"/>
                  <a:gd name="T8" fmla="*/ 26 w 58"/>
                  <a:gd name="T9" fmla="*/ 63 h 64"/>
                  <a:gd name="T10" fmla="*/ 0 w 58"/>
                  <a:gd name="T11" fmla="*/ 46 h 64"/>
                  <a:gd name="T12" fmla="*/ 6 w 58"/>
                  <a:gd name="T13" fmla="*/ 27 h 64"/>
                  <a:gd name="T14" fmla="*/ 12 w 58"/>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64">
                    <a:moveTo>
                      <a:pt x="12" y="0"/>
                    </a:moveTo>
                    <a:lnTo>
                      <a:pt x="43" y="5"/>
                    </a:lnTo>
                    <a:lnTo>
                      <a:pt x="57" y="30"/>
                    </a:lnTo>
                    <a:lnTo>
                      <a:pt x="54" y="58"/>
                    </a:lnTo>
                    <a:lnTo>
                      <a:pt x="26" y="63"/>
                    </a:lnTo>
                    <a:lnTo>
                      <a:pt x="0" y="46"/>
                    </a:lnTo>
                    <a:lnTo>
                      <a:pt x="6" y="27"/>
                    </a:lnTo>
                    <a:lnTo>
                      <a:pt x="12"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1" name="Freeform 217">
                <a:extLst>
                  <a:ext uri="{FF2B5EF4-FFF2-40B4-BE49-F238E27FC236}">
                    <a16:creationId xmlns:a16="http://schemas.microsoft.com/office/drawing/2014/main" id="{79581FDE-2204-D08C-5510-E0DA90FE2F0B}"/>
                  </a:ext>
                </a:extLst>
              </p:cNvPr>
              <p:cNvSpPr>
                <a:spLocks/>
              </p:cNvSpPr>
              <p:nvPr/>
            </p:nvSpPr>
            <p:spPr bwMode="auto">
              <a:xfrm>
                <a:off x="3621" y="2117"/>
                <a:ext cx="17" cy="23"/>
              </a:xfrm>
              <a:custGeom>
                <a:avLst/>
                <a:gdLst>
                  <a:gd name="T0" fmla="*/ 0 w 17"/>
                  <a:gd name="T1" fmla="*/ 6 h 23"/>
                  <a:gd name="T2" fmla="*/ 5 w 17"/>
                  <a:gd name="T3" fmla="*/ 0 h 23"/>
                  <a:gd name="T4" fmla="*/ 16 w 17"/>
                  <a:gd name="T5" fmla="*/ 7 h 23"/>
                  <a:gd name="T6" fmla="*/ 13 w 17"/>
                  <a:gd name="T7" fmla="*/ 19 h 23"/>
                  <a:gd name="T8" fmla="*/ 8 w 17"/>
                  <a:gd name="T9" fmla="*/ 22 h 23"/>
                  <a:gd name="T10" fmla="*/ 4 w 17"/>
                  <a:gd name="T11" fmla="*/ 22 h 23"/>
                  <a:gd name="T12" fmla="*/ 2 w 17"/>
                  <a:gd name="T13" fmla="*/ 15 h 23"/>
                  <a:gd name="T14" fmla="*/ 0 w 17"/>
                  <a:gd name="T15" fmla="*/ 6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3">
                    <a:moveTo>
                      <a:pt x="0" y="6"/>
                    </a:moveTo>
                    <a:lnTo>
                      <a:pt x="5" y="0"/>
                    </a:lnTo>
                    <a:lnTo>
                      <a:pt x="16" y="7"/>
                    </a:lnTo>
                    <a:lnTo>
                      <a:pt x="13" y="19"/>
                    </a:lnTo>
                    <a:lnTo>
                      <a:pt x="8" y="22"/>
                    </a:lnTo>
                    <a:lnTo>
                      <a:pt x="4" y="22"/>
                    </a:lnTo>
                    <a:lnTo>
                      <a:pt x="2" y="15"/>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2" name="Freeform 218">
                <a:extLst>
                  <a:ext uri="{FF2B5EF4-FFF2-40B4-BE49-F238E27FC236}">
                    <a16:creationId xmlns:a16="http://schemas.microsoft.com/office/drawing/2014/main" id="{F89FD0A8-1703-44AA-6F8E-3D6F2F616E73}"/>
                  </a:ext>
                </a:extLst>
              </p:cNvPr>
              <p:cNvSpPr>
                <a:spLocks/>
              </p:cNvSpPr>
              <p:nvPr/>
            </p:nvSpPr>
            <p:spPr bwMode="auto">
              <a:xfrm>
                <a:off x="3625" y="2156"/>
                <a:ext cx="8" cy="18"/>
              </a:xfrm>
              <a:custGeom>
                <a:avLst/>
                <a:gdLst>
                  <a:gd name="T0" fmla="*/ 0 w 8"/>
                  <a:gd name="T1" fmla="*/ 9 h 18"/>
                  <a:gd name="T2" fmla="*/ 3 w 8"/>
                  <a:gd name="T3" fmla="*/ 0 h 18"/>
                  <a:gd name="T4" fmla="*/ 7 w 8"/>
                  <a:gd name="T5" fmla="*/ 0 h 18"/>
                  <a:gd name="T6" fmla="*/ 7 w 8"/>
                  <a:gd name="T7" fmla="*/ 7 h 18"/>
                  <a:gd name="T8" fmla="*/ 7 w 8"/>
                  <a:gd name="T9" fmla="*/ 17 h 18"/>
                  <a:gd name="T10" fmla="*/ 0 w 8"/>
                  <a:gd name="T11" fmla="*/ 9 h 18"/>
                </a:gdLst>
                <a:ahLst/>
                <a:cxnLst>
                  <a:cxn ang="0">
                    <a:pos x="T0" y="T1"/>
                  </a:cxn>
                  <a:cxn ang="0">
                    <a:pos x="T2" y="T3"/>
                  </a:cxn>
                  <a:cxn ang="0">
                    <a:pos x="T4" y="T5"/>
                  </a:cxn>
                  <a:cxn ang="0">
                    <a:pos x="T6" y="T7"/>
                  </a:cxn>
                  <a:cxn ang="0">
                    <a:pos x="T8" y="T9"/>
                  </a:cxn>
                  <a:cxn ang="0">
                    <a:pos x="T10" y="T11"/>
                  </a:cxn>
                </a:cxnLst>
                <a:rect l="0" t="0" r="r" b="b"/>
                <a:pathLst>
                  <a:path w="8" h="18">
                    <a:moveTo>
                      <a:pt x="0" y="9"/>
                    </a:moveTo>
                    <a:lnTo>
                      <a:pt x="3" y="0"/>
                    </a:lnTo>
                    <a:lnTo>
                      <a:pt x="7" y="0"/>
                    </a:lnTo>
                    <a:lnTo>
                      <a:pt x="7" y="7"/>
                    </a:lnTo>
                    <a:lnTo>
                      <a:pt x="7" y="17"/>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3" name="Freeform 219">
                <a:extLst>
                  <a:ext uri="{FF2B5EF4-FFF2-40B4-BE49-F238E27FC236}">
                    <a16:creationId xmlns:a16="http://schemas.microsoft.com/office/drawing/2014/main" id="{71B6A2A4-93AD-B31D-111F-F613C2789CE0}"/>
                  </a:ext>
                </a:extLst>
              </p:cNvPr>
              <p:cNvSpPr>
                <a:spLocks/>
              </p:cNvSpPr>
              <p:nvPr/>
            </p:nvSpPr>
            <p:spPr bwMode="auto">
              <a:xfrm>
                <a:off x="3641" y="2110"/>
                <a:ext cx="27" cy="48"/>
              </a:xfrm>
              <a:custGeom>
                <a:avLst/>
                <a:gdLst>
                  <a:gd name="T0" fmla="*/ 6 w 27"/>
                  <a:gd name="T1" fmla="*/ 0 h 48"/>
                  <a:gd name="T2" fmla="*/ 24 w 27"/>
                  <a:gd name="T3" fmla="*/ 9 h 48"/>
                  <a:gd name="T4" fmla="*/ 26 w 27"/>
                  <a:gd name="T5" fmla="*/ 29 h 48"/>
                  <a:gd name="T6" fmla="*/ 21 w 27"/>
                  <a:gd name="T7" fmla="*/ 46 h 48"/>
                  <a:gd name="T8" fmla="*/ 10 w 27"/>
                  <a:gd name="T9" fmla="*/ 47 h 48"/>
                  <a:gd name="T10" fmla="*/ 1 w 27"/>
                  <a:gd name="T11" fmla="*/ 43 h 48"/>
                  <a:gd name="T12" fmla="*/ 0 w 27"/>
                  <a:gd name="T13" fmla="*/ 29 h 48"/>
                  <a:gd name="T14" fmla="*/ 1 w 27"/>
                  <a:gd name="T15" fmla="*/ 13 h 48"/>
                  <a:gd name="T16" fmla="*/ 6 w 27"/>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8">
                    <a:moveTo>
                      <a:pt x="6" y="0"/>
                    </a:moveTo>
                    <a:lnTo>
                      <a:pt x="24" y="9"/>
                    </a:lnTo>
                    <a:lnTo>
                      <a:pt x="26" y="29"/>
                    </a:lnTo>
                    <a:lnTo>
                      <a:pt x="21" y="46"/>
                    </a:lnTo>
                    <a:lnTo>
                      <a:pt x="10" y="47"/>
                    </a:lnTo>
                    <a:lnTo>
                      <a:pt x="1" y="43"/>
                    </a:lnTo>
                    <a:lnTo>
                      <a:pt x="0" y="29"/>
                    </a:lnTo>
                    <a:lnTo>
                      <a:pt x="1" y="13"/>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4" name="Freeform 220">
                <a:extLst>
                  <a:ext uri="{FF2B5EF4-FFF2-40B4-BE49-F238E27FC236}">
                    <a16:creationId xmlns:a16="http://schemas.microsoft.com/office/drawing/2014/main" id="{DCCAA2C2-C986-1A20-63C6-64D5823DA765}"/>
                  </a:ext>
                </a:extLst>
              </p:cNvPr>
              <p:cNvSpPr>
                <a:spLocks/>
              </p:cNvSpPr>
              <p:nvPr/>
            </p:nvSpPr>
            <p:spPr bwMode="auto">
              <a:xfrm>
                <a:off x="3639" y="2171"/>
                <a:ext cx="37" cy="30"/>
              </a:xfrm>
              <a:custGeom>
                <a:avLst/>
                <a:gdLst>
                  <a:gd name="T0" fmla="*/ 0 w 37"/>
                  <a:gd name="T1" fmla="*/ 21 h 30"/>
                  <a:gd name="T2" fmla="*/ 9 w 37"/>
                  <a:gd name="T3" fmla="*/ 0 h 30"/>
                  <a:gd name="T4" fmla="*/ 25 w 37"/>
                  <a:gd name="T5" fmla="*/ 0 h 30"/>
                  <a:gd name="T6" fmla="*/ 36 w 37"/>
                  <a:gd name="T7" fmla="*/ 18 h 30"/>
                  <a:gd name="T8" fmla="*/ 31 w 37"/>
                  <a:gd name="T9" fmla="*/ 29 h 30"/>
                  <a:gd name="T10" fmla="*/ 14 w 37"/>
                  <a:gd name="T11" fmla="*/ 21 h 30"/>
                  <a:gd name="T12" fmla="*/ 0 w 37"/>
                  <a:gd name="T13" fmla="*/ 21 h 30"/>
                </a:gdLst>
                <a:ahLst/>
                <a:cxnLst>
                  <a:cxn ang="0">
                    <a:pos x="T0" y="T1"/>
                  </a:cxn>
                  <a:cxn ang="0">
                    <a:pos x="T2" y="T3"/>
                  </a:cxn>
                  <a:cxn ang="0">
                    <a:pos x="T4" y="T5"/>
                  </a:cxn>
                  <a:cxn ang="0">
                    <a:pos x="T6" y="T7"/>
                  </a:cxn>
                  <a:cxn ang="0">
                    <a:pos x="T8" y="T9"/>
                  </a:cxn>
                  <a:cxn ang="0">
                    <a:pos x="T10" y="T11"/>
                  </a:cxn>
                  <a:cxn ang="0">
                    <a:pos x="T12" y="T13"/>
                  </a:cxn>
                </a:cxnLst>
                <a:rect l="0" t="0" r="r" b="b"/>
                <a:pathLst>
                  <a:path w="37" h="30">
                    <a:moveTo>
                      <a:pt x="0" y="21"/>
                    </a:moveTo>
                    <a:lnTo>
                      <a:pt x="9" y="0"/>
                    </a:lnTo>
                    <a:lnTo>
                      <a:pt x="25" y="0"/>
                    </a:lnTo>
                    <a:lnTo>
                      <a:pt x="36" y="18"/>
                    </a:lnTo>
                    <a:lnTo>
                      <a:pt x="31" y="29"/>
                    </a:lnTo>
                    <a:lnTo>
                      <a:pt x="14" y="21"/>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5" name="Freeform 221">
                <a:extLst>
                  <a:ext uri="{FF2B5EF4-FFF2-40B4-BE49-F238E27FC236}">
                    <a16:creationId xmlns:a16="http://schemas.microsoft.com/office/drawing/2014/main" id="{10D9C7D7-2413-B29D-5FAF-A183E3CDAADD}"/>
                  </a:ext>
                </a:extLst>
              </p:cNvPr>
              <p:cNvSpPr>
                <a:spLocks/>
              </p:cNvSpPr>
              <p:nvPr/>
            </p:nvSpPr>
            <p:spPr bwMode="auto">
              <a:xfrm>
                <a:off x="3494" y="1737"/>
                <a:ext cx="132" cy="127"/>
              </a:xfrm>
              <a:custGeom>
                <a:avLst/>
                <a:gdLst>
                  <a:gd name="T0" fmla="*/ 0 w 132"/>
                  <a:gd name="T1" fmla="*/ 64 h 127"/>
                  <a:gd name="T2" fmla="*/ 26 w 132"/>
                  <a:gd name="T3" fmla="*/ 96 h 127"/>
                  <a:gd name="T4" fmla="*/ 40 w 132"/>
                  <a:gd name="T5" fmla="*/ 108 h 127"/>
                  <a:gd name="T6" fmla="*/ 52 w 132"/>
                  <a:gd name="T7" fmla="*/ 126 h 127"/>
                  <a:gd name="T8" fmla="*/ 67 w 132"/>
                  <a:gd name="T9" fmla="*/ 117 h 127"/>
                  <a:gd name="T10" fmla="*/ 89 w 132"/>
                  <a:gd name="T11" fmla="*/ 109 h 127"/>
                  <a:gd name="T12" fmla="*/ 99 w 132"/>
                  <a:gd name="T13" fmla="*/ 97 h 127"/>
                  <a:gd name="T14" fmla="*/ 112 w 132"/>
                  <a:gd name="T15" fmla="*/ 75 h 127"/>
                  <a:gd name="T16" fmla="*/ 130 w 132"/>
                  <a:gd name="T17" fmla="*/ 67 h 127"/>
                  <a:gd name="T18" fmla="*/ 131 w 132"/>
                  <a:gd name="T19" fmla="*/ 5 h 127"/>
                  <a:gd name="T20" fmla="*/ 73 w 132"/>
                  <a:gd name="T21" fmla="*/ 0 h 127"/>
                  <a:gd name="T22" fmla="*/ 51 w 132"/>
                  <a:gd name="T23" fmla="*/ 9 h 127"/>
                  <a:gd name="T24" fmla="*/ 22 w 132"/>
                  <a:gd name="T25" fmla="*/ 30 h 127"/>
                  <a:gd name="T26" fmla="*/ 0 w 132"/>
                  <a:gd name="T27"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2" h="127">
                    <a:moveTo>
                      <a:pt x="0" y="64"/>
                    </a:moveTo>
                    <a:lnTo>
                      <a:pt x="26" y="96"/>
                    </a:lnTo>
                    <a:lnTo>
                      <a:pt x="40" y="108"/>
                    </a:lnTo>
                    <a:lnTo>
                      <a:pt x="52" y="126"/>
                    </a:lnTo>
                    <a:lnTo>
                      <a:pt x="67" y="117"/>
                    </a:lnTo>
                    <a:lnTo>
                      <a:pt x="89" y="109"/>
                    </a:lnTo>
                    <a:lnTo>
                      <a:pt x="99" y="97"/>
                    </a:lnTo>
                    <a:lnTo>
                      <a:pt x="112" y="75"/>
                    </a:lnTo>
                    <a:lnTo>
                      <a:pt x="130" y="67"/>
                    </a:lnTo>
                    <a:lnTo>
                      <a:pt x="131" y="5"/>
                    </a:lnTo>
                    <a:lnTo>
                      <a:pt x="73" y="0"/>
                    </a:lnTo>
                    <a:lnTo>
                      <a:pt x="51" y="9"/>
                    </a:lnTo>
                    <a:lnTo>
                      <a:pt x="22" y="30"/>
                    </a:lnTo>
                    <a:lnTo>
                      <a:pt x="0" y="6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6" name="Freeform 222">
                <a:extLst>
                  <a:ext uri="{FF2B5EF4-FFF2-40B4-BE49-F238E27FC236}">
                    <a16:creationId xmlns:a16="http://schemas.microsoft.com/office/drawing/2014/main" id="{893164BA-9218-815B-D697-E2954F588A73}"/>
                  </a:ext>
                </a:extLst>
              </p:cNvPr>
              <p:cNvSpPr>
                <a:spLocks/>
              </p:cNvSpPr>
              <p:nvPr/>
            </p:nvSpPr>
            <p:spPr bwMode="auto">
              <a:xfrm>
                <a:off x="3585" y="1850"/>
                <a:ext cx="15" cy="24"/>
              </a:xfrm>
              <a:custGeom>
                <a:avLst/>
                <a:gdLst>
                  <a:gd name="T0" fmla="*/ 3 w 15"/>
                  <a:gd name="T1" fmla="*/ 4 h 24"/>
                  <a:gd name="T2" fmla="*/ 11 w 15"/>
                  <a:gd name="T3" fmla="*/ 0 h 24"/>
                  <a:gd name="T4" fmla="*/ 14 w 15"/>
                  <a:gd name="T5" fmla="*/ 13 h 24"/>
                  <a:gd name="T6" fmla="*/ 12 w 15"/>
                  <a:gd name="T7" fmla="*/ 23 h 24"/>
                  <a:gd name="T8" fmla="*/ 5 w 15"/>
                  <a:gd name="T9" fmla="*/ 23 h 24"/>
                  <a:gd name="T10" fmla="*/ 0 w 15"/>
                  <a:gd name="T11" fmla="*/ 16 h 24"/>
                  <a:gd name="T12" fmla="*/ 3 w 15"/>
                  <a:gd name="T13" fmla="*/ 4 h 24"/>
                </a:gdLst>
                <a:ahLst/>
                <a:cxnLst>
                  <a:cxn ang="0">
                    <a:pos x="T0" y="T1"/>
                  </a:cxn>
                  <a:cxn ang="0">
                    <a:pos x="T2" y="T3"/>
                  </a:cxn>
                  <a:cxn ang="0">
                    <a:pos x="T4" y="T5"/>
                  </a:cxn>
                  <a:cxn ang="0">
                    <a:pos x="T6" y="T7"/>
                  </a:cxn>
                  <a:cxn ang="0">
                    <a:pos x="T8" y="T9"/>
                  </a:cxn>
                  <a:cxn ang="0">
                    <a:pos x="T10" y="T11"/>
                  </a:cxn>
                  <a:cxn ang="0">
                    <a:pos x="T12" y="T13"/>
                  </a:cxn>
                </a:cxnLst>
                <a:rect l="0" t="0" r="r" b="b"/>
                <a:pathLst>
                  <a:path w="15" h="24">
                    <a:moveTo>
                      <a:pt x="3" y="4"/>
                    </a:moveTo>
                    <a:lnTo>
                      <a:pt x="11" y="0"/>
                    </a:lnTo>
                    <a:lnTo>
                      <a:pt x="14" y="13"/>
                    </a:lnTo>
                    <a:lnTo>
                      <a:pt x="12" y="23"/>
                    </a:lnTo>
                    <a:lnTo>
                      <a:pt x="5" y="23"/>
                    </a:lnTo>
                    <a:lnTo>
                      <a:pt x="0" y="16"/>
                    </a:lnTo>
                    <a:lnTo>
                      <a:pt x="3"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7" name="Freeform 223">
                <a:extLst>
                  <a:ext uri="{FF2B5EF4-FFF2-40B4-BE49-F238E27FC236}">
                    <a16:creationId xmlns:a16="http://schemas.microsoft.com/office/drawing/2014/main" id="{F2310273-245A-C910-0C28-618D60253D01}"/>
                  </a:ext>
                </a:extLst>
              </p:cNvPr>
              <p:cNvSpPr>
                <a:spLocks/>
              </p:cNvSpPr>
              <p:nvPr/>
            </p:nvSpPr>
            <p:spPr bwMode="auto">
              <a:xfrm>
                <a:off x="3603" y="1820"/>
                <a:ext cx="45" cy="47"/>
              </a:xfrm>
              <a:custGeom>
                <a:avLst/>
                <a:gdLst>
                  <a:gd name="T0" fmla="*/ 2 w 45"/>
                  <a:gd name="T1" fmla="*/ 37 h 47"/>
                  <a:gd name="T2" fmla="*/ 0 w 45"/>
                  <a:gd name="T3" fmla="*/ 20 h 47"/>
                  <a:gd name="T4" fmla="*/ 4 w 45"/>
                  <a:gd name="T5" fmla="*/ 8 h 47"/>
                  <a:gd name="T6" fmla="*/ 18 w 45"/>
                  <a:gd name="T7" fmla="*/ 0 h 47"/>
                  <a:gd name="T8" fmla="*/ 26 w 45"/>
                  <a:gd name="T9" fmla="*/ 3 h 47"/>
                  <a:gd name="T10" fmla="*/ 33 w 45"/>
                  <a:gd name="T11" fmla="*/ 11 h 47"/>
                  <a:gd name="T12" fmla="*/ 44 w 45"/>
                  <a:gd name="T13" fmla="*/ 22 h 47"/>
                  <a:gd name="T14" fmla="*/ 40 w 45"/>
                  <a:gd name="T15" fmla="*/ 42 h 47"/>
                  <a:gd name="T16" fmla="*/ 21 w 45"/>
                  <a:gd name="T17" fmla="*/ 46 h 47"/>
                  <a:gd name="T18" fmla="*/ 2 w 45"/>
                  <a:gd name="T19"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7">
                    <a:moveTo>
                      <a:pt x="2" y="37"/>
                    </a:moveTo>
                    <a:lnTo>
                      <a:pt x="0" y="20"/>
                    </a:lnTo>
                    <a:lnTo>
                      <a:pt x="4" y="8"/>
                    </a:lnTo>
                    <a:lnTo>
                      <a:pt x="18" y="0"/>
                    </a:lnTo>
                    <a:lnTo>
                      <a:pt x="26" y="3"/>
                    </a:lnTo>
                    <a:lnTo>
                      <a:pt x="33" y="11"/>
                    </a:lnTo>
                    <a:lnTo>
                      <a:pt x="44" y="22"/>
                    </a:lnTo>
                    <a:lnTo>
                      <a:pt x="40" y="42"/>
                    </a:lnTo>
                    <a:lnTo>
                      <a:pt x="21" y="46"/>
                    </a:lnTo>
                    <a:lnTo>
                      <a:pt x="2" y="3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8" name="Freeform 224">
                <a:extLst>
                  <a:ext uri="{FF2B5EF4-FFF2-40B4-BE49-F238E27FC236}">
                    <a16:creationId xmlns:a16="http://schemas.microsoft.com/office/drawing/2014/main" id="{02C5E9C5-E6F4-D3B8-54FB-9C6211D8389A}"/>
                  </a:ext>
                </a:extLst>
              </p:cNvPr>
              <p:cNvSpPr>
                <a:spLocks/>
              </p:cNvSpPr>
              <p:nvPr/>
            </p:nvSpPr>
            <p:spPr bwMode="auto">
              <a:xfrm>
                <a:off x="3607" y="1874"/>
                <a:ext cx="19" cy="30"/>
              </a:xfrm>
              <a:custGeom>
                <a:avLst/>
                <a:gdLst>
                  <a:gd name="T0" fmla="*/ 0 w 19"/>
                  <a:gd name="T1" fmla="*/ 7 h 30"/>
                  <a:gd name="T2" fmla="*/ 5 w 19"/>
                  <a:gd name="T3" fmla="*/ 1 h 30"/>
                  <a:gd name="T4" fmla="*/ 15 w 19"/>
                  <a:gd name="T5" fmla="*/ 0 h 30"/>
                  <a:gd name="T6" fmla="*/ 18 w 19"/>
                  <a:gd name="T7" fmla="*/ 12 h 30"/>
                  <a:gd name="T8" fmla="*/ 17 w 19"/>
                  <a:gd name="T9" fmla="*/ 29 h 30"/>
                  <a:gd name="T10" fmla="*/ 7 w 19"/>
                  <a:gd name="T11" fmla="*/ 25 h 30"/>
                  <a:gd name="T12" fmla="*/ 0 w 19"/>
                  <a:gd name="T13" fmla="*/ 7 h 30"/>
                </a:gdLst>
                <a:ahLst/>
                <a:cxnLst>
                  <a:cxn ang="0">
                    <a:pos x="T0" y="T1"/>
                  </a:cxn>
                  <a:cxn ang="0">
                    <a:pos x="T2" y="T3"/>
                  </a:cxn>
                  <a:cxn ang="0">
                    <a:pos x="T4" y="T5"/>
                  </a:cxn>
                  <a:cxn ang="0">
                    <a:pos x="T6" y="T7"/>
                  </a:cxn>
                  <a:cxn ang="0">
                    <a:pos x="T8" y="T9"/>
                  </a:cxn>
                  <a:cxn ang="0">
                    <a:pos x="T10" y="T11"/>
                  </a:cxn>
                  <a:cxn ang="0">
                    <a:pos x="T12" y="T13"/>
                  </a:cxn>
                </a:cxnLst>
                <a:rect l="0" t="0" r="r" b="b"/>
                <a:pathLst>
                  <a:path w="19" h="30">
                    <a:moveTo>
                      <a:pt x="0" y="7"/>
                    </a:moveTo>
                    <a:lnTo>
                      <a:pt x="5" y="1"/>
                    </a:lnTo>
                    <a:lnTo>
                      <a:pt x="15" y="0"/>
                    </a:lnTo>
                    <a:lnTo>
                      <a:pt x="18" y="12"/>
                    </a:lnTo>
                    <a:lnTo>
                      <a:pt x="17" y="29"/>
                    </a:lnTo>
                    <a:lnTo>
                      <a:pt x="7" y="25"/>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49" name="Freeform 225">
                <a:extLst>
                  <a:ext uri="{FF2B5EF4-FFF2-40B4-BE49-F238E27FC236}">
                    <a16:creationId xmlns:a16="http://schemas.microsoft.com/office/drawing/2014/main" id="{2D45C0D4-ADE7-9186-90F5-7BC49FF5FEA8}"/>
                  </a:ext>
                </a:extLst>
              </p:cNvPr>
              <p:cNvSpPr>
                <a:spLocks/>
              </p:cNvSpPr>
              <p:nvPr/>
            </p:nvSpPr>
            <p:spPr bwMode="auto">
              <a:xfrm>
                <a:off x="3632" y="1877"/>
                <a:ext cx="36" cy="35"/>
              </a:xfrm>
              <a:custGeom>
                <a:avLst/>
                <a:gdLst>
                  <a:gd name="T0" fmla="*/ 0 w 36"/>
                  <a:gd name="T1" fmla="*/ 26 h 35"/>
                  <a:gd name="T2" fmla="*/ 3 w 36"/>
                  <a:gd name="T3" fmla="*/ 1 h 35"/>
                  <a:gd name="T4" fmla="*/ 20 w 36"/>
                  <a:gd name="T5" fmla="*/ 0 h 35"/>
                  <a:gd name="T6" fmla="*/ 35 w 36"/>
                  <a:gd name="T7" fmla="*/ 15 h 35"/>
                  <a:gd name="T8" fmla="*/ 19 w 36"/>
                  <a:gd name="T9" fmla="*/ 34 h 35"/>
                  <a:gd name="T10" fmla="*/ 0 w 36"/>
                  <a:gd name="T11" fmla="*/ 26 h 35"/>
                </a:gdLst>
                <a:ahLst/>
                <a:cxnLst>
                  <a:cxn ang="0">
                    <a:pos x="T0" y="T1"/>
                  </a:cxn>
                  <a:cxn ang="0">
                    <a:pos x="T2" y="T3"/>
                  </a:cxn>
                  <a:cxn ang="0">
                    <a:pos x="T4" y="T5"/>
                  </a:cxn>
                  <a:cxn ang="0">
                    <a:pos x="T6" y="T7"/>
                  </a:cxn>
                  <a:cxn ang="0">
                    <a:pos x="T8" y="T9"/>
                  </a:cxn>
                  <a:cxn ang="0">
                    <a:pos x="T10" y="T11"/>
                  </a:cxn>
                </a:cxnLst>
                <a:rect l="0" t="0" r="r" b="b"/>
                <a:pathLst>
                  <a:path w="36" h="35">
                    <a:moveTo>
                      <a:pt x="0" y="26"/>
                    </a:moveTo>
                    <a:lnTo>
                      <a:pt x="3" y="1"/>
                    </a:lnTo>
                    <a:lnTo>
                      <a:pt x="20" y="0"/>
                    </a:lnTo>
                    <a:lnTo>
                      <a:pt x="35" y="15"/>
                    </a:lnTo>
                    <a:lnTo>
                      <a:pt x="19" y="34"/>
                    </a:lnTo>
                    <a:lnTo>
                      <a:pt x="0" y="2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0" name="Freeform 226">
                <a:extLst>
                  <a:ext uri="{FF2B5EF4-FFF2-40B4-BE49-F238E27FC236}">
                    <a16:creationId xmlns:a16="http://schemas.microsoft.com/office/drawing/2014/main" id="{978231AA-EB6D-C0CA-B9CC-615A429510E0}"/>
                  </a:ext>
                </a:extLst>
              </p:cNvPr>
              <p:cNvSpPr>
                <a:spLocks/>
              </p:cNvSpPr>
              <p:nvPr/>
            </p:nvSpPr>
            <p:spPr bwMode="auto">
              <a:xfrm>
                <a:off x="3630" y="1747"/>
                <a:ext cx="26" cy="70"/>
              </a:xfrm>
              <a:custGeom>
                <a:avLst/>
                <a:gdLst>
                  <a:gd name="T0" fmla="*/ 4 w 26"/>
                  <a:gd name="T1" fmla="*/ 20 h 70"/>
                  <a:gd name="T2" fmla="*/ 8 w 26"/>
                  <a:gd name="T3" fmla="*/ 0 h 70"/>
                  <a:gd name="T4" fmla="*/ 22 w 26"/>
                  <a:gd name="T5" fmla="*/ 16 h 70"/>
                  <a:gd name="T6" fmla="*/ 25 w 26"/>
                  <a:gd name="T7" fmla="*/ 45 h 70"/>
                  <a:gd name="T8" fmla="*/ 22 w 26"/>
                  <a:gd name="T9" fmla="*/ 66 h 70"/>
                  <a:gd name="T10" fmla="*/ 11 w 26"/>
                  <a:gd name="T11" fmla="*/ 69 h 70"/>
                  <a:gd name="T12" fmla="*/ 2 w 26"/>
                  <a:gd name="T13" fmla="*/ 62 h 70"/>
                  <a:gd name="T14" fmla="*/ 0 w 26"/>
                  <a:gd name="T15" fmla="*/ 39 h 70"/>
                  <a:gd name="T16" fmla="*/ 4 w 26"/>
                  <a:gd name="T17" fmla="*/ 2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70">
                    <a:moveTo>
                      <a:pt x="4" y="20"/>
                    </a:moveTo>
                    <a:lnTo>
                      <a:pt x="8" y="0"/>
                    </a:lnTo>
                    <a:lnTo>
                      <a:pt x="22" y="16"/>
                    </a:lnTo>
                    <a:lnTo>
                      <a:pt x="25" y="45"/>
                    </a:lnTo>
                    <a:lnTo>
                      <a:pt x="22" y="66"/>
                    </a:lnTo>
                    <a:lnTo>
                      <a:pt x="11" y="69"/>
                    </a:lnTo>
                    <a:lnTo>
                      <a:pt x="2" y="62"/>
                    </a:lnTo>
                    <a:lnTo>
                      <a:pt x="0" y="39"/>
                    </a:lnTo>
                    <a:lnTo>
                      <a:pt x="4" y="2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1" name="Freeform 227">
                <a:extLst>
                  <a:ext uri="{FF2B5EF4-FFF2-40B4-BE49-F238E27FC236}">
                    <a16:creationId xmlns:a16="http://schemas.microsoft.com/office/drawing/2014/main" id="{C8E88763-BC2D-6C11-6379-DBC5147E0DA2}"/>
                  </a:ext>
                </a:extLst>
              </p:cNvPr>
              <p:cNvSpPr>
                <a:spLocks/>
              </p:cNvSpPr>
              <p:nvPr/>
            </p:nvSpPr>
            <p:spPr bwMode="auto">
              <a:xfrm>
                <a:off x="3651" y="1820"/>
                <a:ext cx="13" cy="26"/>
              </a:xfrm>
              <a:custGeom>
                <a:avLst/>
                <a:gdLst>
                  <a:gd name="T0" fmla="*/ 0 w 13"/>
                  <a:gd name="T1" fmla="*/ 7 h 26"/>
                  <a:gd name="T2" fmla="*/ 6 w 13"/>
                  <a:gd name="T3" fmla="*/ 0 h 26"/>
                  <a:gd name="T4" fmla="*/ 12 w 13"/>
                  <a:gd name="T5" fmla="*/ 6 h 26"/>
                  <a:gd name="T6" fmla="*/ 12 w 13"/>
                  <a:gd name="T7" fmla="*/ 13 h 26"/>
                  <a:gd name="T8" fmla="*/ 10 w 13"/>
                  <a:gd name="T9" fmla="*/ 24 h 26"/>
                  <a:gd name="T10" fmla="*/ 2 w 13"/>
                  <a:gd name="T11" fmla="*/ 25 h 26"/>
                  <a:gd name="T12" fmla="*/ 0 w 13"/>
                  <a:gd name="T13" fmla="*/ 7 h 26"/>
                </a:gdLst>
                <a:ahLst/>
                <a:cxnLst>
                  <a:cxn ang="0">
                    <a:pos x="T0" y="T1"/>
                  </a:cxn>
                  <a:cxn ang="0">
                    <a:pos x="T2" y="T3"/>
                  </a:cxn>
                  <a:cxn ang="0">
                    <a:pos x="T4" y="T5"/>
                  </a:cxn>
                  <a:cxn ang="0">
                    <a:pos x="T6" y="T7"/>
                  </a:cxn>
                  <a:cxn ang="0">
                    <a:pos x="T8" y="T9"/>
                  </a:cxn>
                  <a:cxn ang="0">
                    <a:pos x="T10" y="T11"/>
                  </a:cxn>
                  <a:cxn ang="0">
                    <a:pos x="T12" y="T13"/>
                  </a:cxn>
                </a:cxnLst>
                <a:rect l="0" t="0" r="r" b="b"/>
                <a:pathLst>
                  <a:path w="13" h="26">
                    <a:moveTo>
                      <a:pt x="0" y="7"/>
                    </a:moveTo>
                    <a:lnTo>
                      <a:pt x="6" y="0"/>
                    </a:lnTo>
                    <a:lnTo>
                      <a:pt x="12" y="6"/>
                    </a:lnTo>
                    <a:lnTo>
                      <a:pt x="12" y="13"/>
                    </a:lnTo>
                    <a:lnTo>
                      <a:pt x="10" y="24"/>
                    </a:lnTo>
                    <a:lnTo>
                      <a:pt x="2" y="25"/>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2" name="Freeform 228">
                <a:extLst>
                  <a:ext uri="{FF2B5EF4-FFF2-40B4-BE49-F238E27FC236}">
                    <a16:creationId xmlns:a16="http://schemas.microsoft.com/office/drawing/2014/main" id="{848A36CD-62A3-41A7-F14C-99123DBC72F4}"/>
                  </a:ext>
                </a:extLst>
              </p:cNvPr>
              <p:cNvSpPr>
                <a:spLocks/>
              </p:cNvSpPr>
              <p:nvPr/>
            </p:nvSpPr>
            <p:spPr bwMode="auto">
              <a:xfrm>
                <a:off x="3663" y="1816"/>
                <a:ext cx="71" cy="96"/>
              </a:xfrm>
              <a:custGeom>
                <a:avLst/>
                <a:gdLst>
                  <a:gd name="T0" fmla="*/ 0 w 71"/>
                  <a:gd name="T1" fmla="*/ 44 h 96"/>
                  <a:gd name="T2" fmla="*/ 13 w 71"/>
                  <a:gd name="T3" fmla="*/ 9 h 96"/>
                  <a:gd name="T4" fmla="*/ 38 w 71"/>
                  <a:gd name="T5" fmla="*/ 0 h 96"/>
                  <a:gd name="T6" fmla="*/ 65 w 71"/>
                  <a:gd name="T7" fmla="*/ 19 h 96"/>
                  <a:gd name="T8" fmla="*/ 70 w 71"/>
                  <a:gd name="T9" fmla="*/ 81 h 96"/>
                  <a:gd name="T10" fmla="*/ 39 w 71"/>
                  <a:gd name="T11" fmla="*/ 95 h 96"/>
                  <a:gd name="T12" fmla="*/ 14 w 71"/>
                  <a:gd name="T13" fmla="*/ 75 h 96"/>
                  <a:gd name="T14" fmla="*/ 0 w 71"/>
                  <a:gd name="T15" fmla="*/ 44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96">
                    <a:moveTo>
                      <a:pt x="0" y="44"/>
                    </a:moveTo>
                    <a:lnTo>
                      <a:pt x="13" y="9"/>
                    </a:lnTo>
                    <a:lnTo>
                      <a:pt x="38" y="0"/>
                    </a:lnTo>
                    <a:lnTo>
                      <a:pt x="65" y="19"/>
                    </a:lnTo>
                    <a:lnTo>
                      <a:pt x="70" y="81"/>
                    </a:lnTo>
                    <a:lnTo>
                      <a:pt x="39" y="95"/>
                    </a:lnTo>
                    <a:lnTo>
                      <a:pt x="14" y="75"/>
                    </a:lnTo>
                    <a:lnTo>
                      <a:pt x="0" y="4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3" name="Freeform 229">
                <a:extLst>
                  <a:ext uri="{FF2B5EF4-FFF2-40B4-BE49-F238E27FC236}">
                    <a16:creationId xmlns:a16="http://schemas.microsoft.com/office/drawing/2014/main" id="{4F7707BD-3C3F-DDFE-9444-C3084AE7EBCF}"/>
                  </a:ext>
                </a:extLst>
              </p:cNvPr>
              <p:cNvSpPr>
                <a:spLocks/>
              </p:cNvSpPr>
              <p:nvPr/>
            </p:nvSpPr>
            <p:spPr bwMode="auto">
              <a:xfrm>
                <a:off x="3669" y="1909"/>
                <a:ext cx="11" cy="15"/>
              </a:xfrm>
              <a:custGeom>
                <a:avLst/>
                <a:gdLst>
                  <a:gd name="T0" fmla="*/ 0 w 11"/>
                  <a:gd name="T1" fmla="*/ 3 h 15"/>
                  <a:gd name="T2" fmla="*/ 10 w 11"/>
                  <a:gd name="T3" fmla="*/ 0 h 15"/>
                  <a:gd name="T4" fmla="*/ 7 w 11"/>
                  <a:gd name="T5" fmla="*/ 14 h 15"/>
                  <a:gd name="T6" fmla="*/ 0 w 11"/>
                  <a:gd name="T7" fmla="*/ 13 h 15"/>
                  <a:gd name="T8" fmla="*/ 0 w 11"/>
                  <a:gd name="T9" fmla="*/ 3 h 15"/>
                </a:gdLst>
                <a:ahLst/>
                <a:cxnLst>
                  <a:cxn ang="0">
                    <a:pos x="T0" y="T1"/>
                  </a:cxn>
                  <a:cxn ang="0">
                    <a:pos x="T2" y="T3"/>
                  </a:cxn>
                  <a:cxn ang="0">
                    <a:pos x="T4" y="T5"/>
                  </a:cxn>
                  <a:cxn ang="0">
                    <a:pos x="T6" y="T7"/>
                  </a:cxn>
                  <a:cxn ang="0">
                    <a:pos x="T8" y="T9"/>
                  </a:cxn>
                </a:cxnLst>
                <a:rect l="0" t="0" r="r" b="b"/>
                <a:pathLst>
                  <a:path w="11" h="15">
                    <a:moveTo>
                      <a:pt x="0" y="3"/>
                    </a:moveTo>
                    <a:lnTo>
                      <a:pt x="10" y="0"/>
                    </a:lnTo>
                    <a:lnTo>
                      <a:pt x="7" y="14"/>
                    </a:lnTo>
                    <a:lnTo>
                      <a:pt x="0" y="13"/>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4" name="Freeform 230">
                <a:extLst>
                  <a:ext uri="{FF2B5EF4-FFF2-40B4-BE49-F238E27FC236}">
                    <a16:creationId xmlns:a16="http://schemas.microsoft.com/office/drawing/2014/main" id="{3648DA67-082B-E0AF-DA71-8AABF8E1CDF0}"/>
                  </a:ext>
                </a:extLst>
              </p:cNvPr>
              <p:cNvSpPr>
                <a:spLocks/>
              </p:cNvSpPr>
              <p:nvPr/>
            </p:nvSpPr>
            <p:spPr bwMode="auto">
              <a:xfrm>
                <a:off x="3680" y="1912"/>
                <a:ext cx="17" cy="24"/>
              </a:xfrm>
              <a:custGeom>
                <a:avLst/>
                <a:gdLst>
                  <a:gd name="T0" fmla="*/ 5 w 17"/>
                  <a:gd name="T1" fmla="*/ 0 h 24"/>
                  <a:gd name="T2" fmla="*/ 16 w 17"/>
                  <a:gd name="T3" fmla="*/ 6 h 24"/>
                  <a:gd name="T4" fmla="*/ 15 w 17"/>
                  <a:gd name="T5" fmla="*/ 20 h 24"/>
                  <a:gd name="T6" fmla="*/ 4 w 17"/>
                  <a:gd name="T7" fmla="*/ 23 h 24"/>
                  <a:gd name="T8" fmla="*/ 0 w 17"/>
                  <a:gd name="T9" fmla="*/ 18 h 24"/>
                  <a:gd name="T10" fmla="*/ 5 w 17"/>
                  <a:gd name="T11" fmla="*/ 0 h 24"/>
                </a:gdLst>
                <a:ahLst/>
                <a:cxnLst>
                  <a:cxn ang="0">
                    <a:pos x="T0" y="T1"/>
                  </a:cxn>
                  <a:cxn ang="0">
                    <a:pos x="T2" y="T3"/>
                  </a:cxn>
                  <a:cxn ang="0">
                    <a:pos x="T4" y="T5"/>
                  </a:cxn>
                  <a:cxn ang="0">
                    <a:pos x="T6" y="T7"/>
                  </a:cxn>
                  <a:cxn ang="0">
                    <a:pos x="T8" y="T9"/>
                  </a:cxn>
                  <a:cxn ang="0">
                    <a:pos x="T10" y="T11"/>
                  </a:cxn>
                </a:cxnLst>
                <a:rect l="0" t="0" r="r" b="b"/>
                <a:pathLst>
                  <a:path w="17" h="24">
                    <a:moveTo>
                      <a:pt x="5" y="0"/>
                    </a:moveTo>
                    <a:lnTo>
                      <a:pt x="16" y="6"/>
                    </a:lnTo>
                    <a:lnTo>
                      <a:pt x="15" y="20"/>
                    </a:lnTo>
                    <a:lnTo>
                      <a:pt x="4" y="23"/>
                    </a:lnTo>
                    <a:lnTo>
                      <a:pt x="0" y="18"/>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5" name="Freeform 231">
                <a:extLst>
                  <a:ext uri="{FF2B5EF4-FFF2-40B4-BE49-F238E27FC236}">
                    <a16:creationId xmlns:a16="http://schemas.microsoft.com/office/drawing/2014/main" id="{1239199A-5CA2-5004-05BE-EB831FBCA345}"/>
                  </a:ext>
                </a:extLst>
              </p:cNvPr>
              <p:cNvSpPr>
                <a:spLocks/>
              </p:cNvSpPr>
              <p:nvPr/>
            </p:nvSpPr>
            <p:spPr bwMode="auto">
              <a:xfrm>
                <a:off x="3682" y="1946"/>
                <a:ext cx="19" cy="21"/>
              </a:xfrm>
              <a:custGeom>
                <a:avLst/>
                <a:gdLst>
                  <a:gd name="T0" fmla="*/ 0 w 19"/>
                  <a:gd name="T1" fmla="*/ 2 h 21"/>
                  <a:gd name="T2" fmla="*/ 12 w 19"/>
                  <a:gd name="T3" fmla="*/ 0 h 21"/>
                  <a:gd name="T4" fmla="*/ 18 w 19"/>
                  <a:gd name="T5" fmla="*/ 10 h 21"/>
                  <a:gd name="T6" fmla="*/ 9 w 19"/>
                  <a:gd name="T7" fmla="*/ 20 h 21"/>
                  <a:gd name="T8" fmla="*/ 1 w 19"/>
                  <a:gd name="T9" fmla="*/ 13 h 21"/>
                  <a:gd name="T10" fmla="*/ 0 w 19"/>
                  <a:gd name="T11" fmla="*/ 2 h 21"/>
                </a:gdLst>
                <a:ahLst/>
                <a:cxnLst>
                  <a:cxn ang="0">
                    <a:pos x="T0" y="T1"/>
                  </a:cxn>
                  <a:cxn ang="0">
                    <a:pos x="T2" y="T3"/>
                  </a:cxn>
                  <a:cxn ang="0">
                    <a:pos x="T4" y="T5"/>
                  </a:cxn>
                  <a:cxn ang="0">
                    <a:pos x="T6" y="T7"/>
                  </a:cxn>
                  <a:cxn ang="0">
                    <a:pos x="T8" y="T9"/>
                  </a:cxn>
                  <a:cxn ang="0">
                    <a:pos x="T10" y="T11"/>
                  </a:cxn>
                </a:cxnLst>
                <a:rect l="0" t="0" r="r" b="b"/>
                <a:pathLst>
                  <a:path w="19" h="21">
                    <a:moveTo>
                      <a:pt x="0" y="2"/>
                    </a:moveTo>
                    <a:lnTo>
                      <a:pt x="12" y="0"/>
                    </a:lnTo>
                    <a:lnTo>
                      <a:pt x="18" y="10"/>
                    </a:lnTo>
                    <a:lnTo>
                      <a:pt x="9" y="20"/>
                    </a:lnTo>
                    <a:lnTo>
                      <a:pt x="1" y="13"/>
                    </a:lnTo>
                    <a:lnTo>
                      <a:pt x="0" y="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6" name="Freeform 232">
                <a:extLst>
                  <a:ext uri="{FF2B5EF4-FFF2-40B4-BE49-F238E27FC236}">
                    <a16:creationId xmlns:a16="http://schemas.microsoft.com/office/drawing/2014/main" id="{59C25042-02A5-5A61-5D83-8A9FC8278943}"/>
                  </a:ext>
                </a:extLst>
              </p:cNvPr>
              <p:cNvSpPr>
                <a:spLocks/>
              </p:cNvSpPr>
              <p:nvPr/>
            </p:nvSpPr>
            <p:spPr bwMode="auto">
              <a:xfrm>
                <a:off x="3702" y="1928"/>
                <a:ext cx="16" cy="20"/>
              </a:xfrm>
              <a:custGeom>
                <a:avLst/>
                <a:gdLst>
                  <a:gd name="T0" fmla="*/ 5 w 16"/>
                  <a:gd name="T1" fmla="*/ 0 h 20"/>
                  <a:gd name="T2" fmla="*/ 15 w 16"/>
                  <a:gd name="T3" fmla="*/ 4 h 20"/>
                  <a:gd name="T4" fmla="*/ 15 w 16"/>
                  <a:gd name="T5" fmla="*/ 16 h 20"/>
                  <a:gd name="T6" fmla="*/ 8 w 16"/>
                  <a:gd name="T7" fmla="*/ 19 h 20"/>
                  <a:gd name="T8" fmla="*/ 0 w 16"/>
                  <a:gd name="T9" fmla="*/ 4 h 20"/>
                  <a:gd name="T10" fmla="*/ 5 w 16"/>
                  <a:gd name="T11" fmla="*/ 0 h 20"/>
                </a:gdLst>
                <a:ahLst/>
                <a:cxnLst>
                  <a:cxn ang="0">
                    <a:pos x="T0" y="T1"/>
                  </a:cxn>
                  <a:cxn ang="0">
                    <a:pos x="T2" y="T3"/>
                  </a:cxn>
                  <a:cxn ang="0">
                    <a:pos x="T4" y="T5"/>
                  </a:cxn>
                  <a:cxn ang="0">
                    <a:pos x="T6" y="T7"/>
                  </a:cxn>
                  <a:cxn ang="0">
                    <a:pos x="T8" y="T9"/>
                  </a:cxn>
                  <a:cxn ang="0">
                    <a:pos x="T10" y="T11"/>
                  </a:cxn>
                </a:cxnLst>
                <a:rect l="0" t="0" r="r" b="b"/>
                <a:pathLst>
                  <a:path w="16" h="20">
                    <a:moveTo>
                      <a:pt x="5" y="0"/>
                    </a:moveTo>
                    <a:lnTo>
                      <a:pt x="15" y="4"/>
                    </a:lnTo>
                    <a:lnTo>
                      <a:pt x="15" y="16"/>
                    </a:lnTo>
                    <a:lnTo>
                      <a:pt x="8" y="19"/>
                    </a:lnTo>
                    <a:lnTo>
                      <a:pt x="0" y="4"/>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7" name="Freeform 233">
                <a:extLst>
                  <a:ext uri="{FF2B5EF4-FFF2-40B4-BE49-F238E27FC236}">
                    <a16:creationId xmlns:a16="http://schemas.microsoft.com/office/drawing/2014/main" id="{8E2E41D1-CD45-A3D3-B66A-498F33588985}"/>
                  </a:ext>
                </a:extLst>
              </p:cNvPr>
              <p:cNvSpPr>
                <a:spLocks/>
              </p:cNvSpPr>
              <p:nvPr/>
            </p:nvSpPr>
            <p:spPr bwMode="auto">
              <a:xfrm>
                <a:off x="3671" y="2002"/>
                <a:ext cx="20" cy="20"/>
              </a:xfrm>
              <a:custGeom>
                <a:avLst/>
                <a:gdLst>
                  <a:gd name="T0" fmla="*/ 1 w 20"/>
                  <a:gd name="T1" fmla="*/ 8 h 20"/>
                  <a:gd name="T2" fmla="*/ 10 w 20"/>
                  <a:gd name="T3" fmla="*/ 0 h 20"/>
                  <a:gd name="T4" fmla="*/ 19 w 20"/>
                  <a:gd name="T5" fmla="*/ 2 h 20"/>
                  <a:gd name="T6" fmla="*/ 18 w 20"/>
                  <a:gd name="T7" fmla="*/ 15 h 20"/>
                  <a:gd name="T8" fmla="*/ 9 w 20"/>
                  <a:gd name="T9" fmla="*/ 19 h 20"/>
                  <a:gd name="T10" fmla="*/ 0 w 20"/>
                  <a:gd name="T11" fmla="*/ 19 h 20"/>
                  <a:gd name="T12" fmla="*/ 1 w 20"/>
                  <a:gd name="T13" fmla="*/ 8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1" y="8"/>
                    </a:moveTo>
                    <a:lnTo>
                      <a:pt x="10" y="0"/>
                    </a:lnTo>
                    <a:lnTo>
                      <a:pt x="19" y="2"/>
                    </a:lnTo>
                    <a:lnTo>
                      <a:pt x="18" y="15"/>
                    </a:lnTo>
                    <a:lnTo>
                      <a:pt x="9" y="19"/>
                    </a:lnTo>
                    <a:lnTo>
                      <a:pt x="0" y="19"/>
                    </a:lnTo>
                    <a:lnTo>
                      <a:pt x="1"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8" name="Freeform 234">
                <a:extLst>
                  <a:ext uri="{FF2B5EF4-FFF2-40B4-BE49-F238E27FC236}">
                    <a16:creationId xmlns:a16="http://schemas.microsoft.com/office/drawing/2014/main" id="{BC1A0950-14EF-F3C3-F2B4-E0CAEE1CF429}"/>
                  </a:ext>
                </a:extLst>
              </p:cNvPr>
              <p:cNvSpPr>
                <a:spLocks/>
              </p:cNvSpPr>
              <p:nvPr/>
            </p:nvSpPr>
            <p:spPr bwMode="auto">
              <a:xfrm>
                <a:off x="3693" y="1964"/>
                <a:ext cx="50" cy="58"/>
              </a:xfrm>
              <a:custGeom>
                <a:avLst/>
                <a:gdLst>
                  <a:gd name="T0" fmla="*/ 0 w 50"/>
                  <a:gd name="T1" fmla="*/ 17 h 58"/>
                  <a:gd name="T2" fmla="*/ 12 w 50"/>
                  <a:gd name="T3" fmla="*/ 2 h 58"/>
                  <a:gd name="T4" fmla="*/ 30 w 50"/>
                  <a:gd name="T5" fmla="*/ 0 h 58"/>
                  <a:gd name="T6" fmla="*/ 49 w 50"/>
                  <a:gd name="T7" fmla="*/ 37 h 58"/>
                  <a:gd name="T8" fmla="*/ 31 w 50"/>
                  <a:gd name="T9" fmla="*/ 54 h 58"/>
                  <a:gd name="T10" fmla="*/ 6 w 50"/>
                  <a:gd name="T11" fmla="*/ 57 h 58"/>
                  <a:gd name="T12" fmla="*/ 2 w 50"/>
                  <a:gd name="T13" fmla="*/ 45 h 58"/>
                  <a:gd name="T14" fmla="*/ 0 w 50"/>
                  <a:gd name="T15" fmla="*/ 17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58">
                    <a:moveTo>
                      <a:pt x="0" y="17"/>
                    </a:moveTo>
                    <a:lnTo>
                      <a:pt x="12" y="2"/>
                    </a:lnTo>
                    <a:lnTo>
                      <a:pt x="30" y="0"/>
                    </a:lnTo>
                    <a:lnTo>
                      <a:pt x="49" y="37"/>
                    </a:lnTo>
                    <a:lnTo>
                      <a:pt x="31" y="54"/>
                    </a:lnTo>
                    <a:lnTo>
                      <a:pt x="6" y="57"/>
                    </a:lnTo>
                    <a:lnTo>
                      <a:pt x="2" y="45"/>
                    </a:lnTo>
                    <a:lnTo>
                      <a:pt x="0" y="1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59" name="Freeform 235">
                <a:extLst>
                  <a:ext uri="{FF2B5EF4-FFF2-40B4-BE49-F238E27FC236}">
                    <a16:creationId xmlns:a16="http://schemas.microsoft.com/office/drawing/2014/main" id="{A595DB0A-ACA8-53E2-CCA7-BC1747D02FB3}"/>
                  </a:ext>
                </a:extLst>
              </p:cNvPr>
              <p:cNvSpPr>
                <a:spLocks/>
              </p:cNvSpPr>
              <p:nvPr/>
            </p:nvSpPr>
            <p:spPr bwMode="auto">
              <a:xfrm>
                <a:off x="3671" y="2102"/>
                <a:ext cx="91" cy="127"/>
              </a:xfrm>
              <a:custGeom>
                <a:avLst/>
                <a:gdLst>
                  <a:gd name="T0" fmla="*/ 0 w 91"/>
                  <a:gd name="T1" fmla="*/ 54 h 127"/>
                  <a:gd name="T2" fmla="*/ 3 w 91"/>
                  <a:gd name="T3" fmla="*/ 34 h 127"/>
                  <a:gd name="T4" fmla="*/ 5 w 91"/>
                  <a:gd name="T5" fmla="*/ 15 h 127"/>
                  <a:gd name="T6" fmla="*/ 20 w 91"/>
                  <a:gd name="T7" fmla="*/ 11 h 127"/>
                  <a:gd name="T8" fmla="*/ 36 w 91"/>
                  <a:gd name="T9" fmla="*/ 3 h 127"/>
                  <a:gd name="T10" fmla="*/ 53 w 91"/>
                  <a:gd name="T11" fmla="*/ 0 h 127"/>
                  <a:gd name="T12" fmla="*/ 68 w 91"/>
                  <a:gd name="T13" fmla="*/ 29 h 127"/>
                  <a:gd name="T14" fmla="*/ 87 w 91"/>
                  <a:gd name="T15" fmla="*/ 64 h 127"/>
                  <a:gd name="T16" fmla="*/ 90 w 91"/>
                  <a:gd name="T17" fmla="*/ 100 h 127"/>
                  <a:gd name="T18" fmla="*/ 69 w 91"/>
                  <a:gd name="T19" fmla="*/ 123 h 127"/>
                  <a:gd name="T20" fmla="*/ 28 w 91"/>
                  <a:gd name="T21" fmla="*/ 126 h 127"/>
                  <a:gd name="T22" fmla="*/ 19 w 91"/>
                  <a:gd name="T23" fmla="*/ 102 h 127"/>
                  <a:gd name="T24" fmla="*/ 6 w 91"/>
                  <a:gd name="T25" fmla="*/ 80 h 127"/>
                  <a:gd name="T26" fmla="*/ 0 w 91"/>
                  <a:gd name="T27" fmla="*/ 5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127">
                    <a:moveTo>
                      <a:pt x="0" y="54"/>
                    </a:moveTo>
                    <a:lnTo>
                      <a:pt x="3" y="34"/>
                    </a:lnTo>
                    <a:lnTo>
                      <a:pt x="5" y="15"/>
                    </a:lnTo>
                    <a:lnTo>
                      <a:pt x="20" y="11"/>
                    </a:lnTo>
                    <a:lnTo>
                      <a:pt x="36" y="3"/>
                    </a:lnTo>
                    <a:lnTo>
                      <a:pt x="53" y="0"/>
                    </a:lnTo>
                    <a:lnTo>
                      <a:pt x="68" y="29"/>
                    </a:lnTo>
                    <a:lnTo>
                      <a:pt x="87" y="64"/>
                    </a:lnTo>
                    <a:lnTo>
                      <a:pt x="90" y="100"/>
                    </a:lnTo>
                    <a:lnTo>
                      <a:pt x="69" y="123"/>
                    </a:lnTo>
                    <a:lnTo>
                      <a:pt x="28" y="126"/>
                    </a:lnTo>
                    <a:lnTo>
                      <a:pt x="19" y="102"/>
                    </a:lnTo>
                    <a:lnTo>
                      <a:pt x="6" y="80"/>
                    </a:lnTo>
                    <a:lnTo>
                      <a:pt x="0" y="5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0" name="Freeform 236">
                <a:extLst>
                  <a:ext uri="{FF2B5EF4-FFF2-40B4-BE49-F238E27FC236}">
                    <a16:creationId xmlns:a16="http://schemas.microsoft.com/office/drawing/2014/main" id="{B5AAA8EE-134F-C39E-FC4B-94F18D223509}"/>
                  </a:ext>
                </a:extLst>
              </p:cNvPr>
              <p:cNvSpPr>
                <a:spLocks/>
              </p:cNvSpPr>
              <p:nvPr/>
            </p:nvSpPr>
            <p:spPr bwMode="auto">
              <a:xfrm>
                <a:off x="3640" y="2210"/>
                <a:ext cx="20" cy="26"/>
              </a:xfrm>
              <a:custGeom>
                <a:avLst/>
                <a:gdLst>
                  <a:gd name="T0" fmla="*/ 2 w 20"/>
                  <a:gd name="T1" fmla="*/ 7 h 26"/>
                  <a:gd name="T2" fmla="*/ 8 w 20"/>
                  <a:gd name="T3" fmla="*/ 0 h 26"/>
                  <a:gd name="T4" fmla="*/ 15 w 20"/>
                  <a:gd name="T5" fmla="*/ 7 h 26"/>
                  <a:gd name="T6" fmla="*/ 19 w 20"/>
                  <a:gd name="T7" fmla="*/ 19 h 26"/>
                  <a:gd name="T8" fmla="*/ 10 w 20"/>
                  <a:gd name="T9" fmla="*/ 22 h 26"/>
                  <a:gd name="T10" fmla="*/ 2 w 20"/>
                  <a:gd name="T11" fmla="*/ 25 h 26"/>
                  <a:gd name="T12" fmla="*/ 0 w 20"/>
                  <a:gd name="T13" fmla="*/ 18 h 26"/>
                  <a:gd name="T14" fmla="*/ 2 w 20"/>
                  <a:gd name="T15" fmla="*/ 7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6">
                    <a:moveTo>
                      <a:pt x="2" y="7"/>
                    </a:moveTo>
                    <a:lnTo>
                      <a:pt x="8" y="0"/>
                    </a:lnTo>
                    <a:lnTo>
                      <a:pt x="15" y="7"/>
                    </a:lnTo>
                    <a:lnTo>
                      <a:pt x="19" y="19"/>
                    </a:lnTo>
                    <a:lnTo>
                      <a:pt x="10" y="22"/>
                    </a:lnTo>
                    <a:lnTo>
                      <a:pt x="2" y="25"/>
                    </a:lnTo>
                    <a:lnTo>
                      <a:pt x="0" y="18"/>
                    </a:lnTo>
                    <a:lnTo>
                      <a:pt x="2"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1" name="Freeform 237">
                <a:extLst>
                  <a:ext uri="{FF2B5EF4-FFF2-40B4-BE49-F238E27FC236}">
                    <a16:creationId xmlns:a16="http://schemas.microsoft.com/office/drawing/2014/main" id="{79EA99B2-7848-75FB-D1EE-31D598A375E5}"/>
                  </a:ext>
                </a:extLst>
              </p:cNvPr>
              <p:cNvSpPr>
                <a:spLocks/>
              </p:cNvSpPr>
              <p:nvPr/>
            </p:nvSpPr>
            <p:spPr bwMode="auto">
              <a:xfrm>
                <a:off x="3670" y="2213"/>
                <a:ext cx="15" cy="22"/>
              </a:xfrm>
              <a:custGeom>
                <a:avLst/>
                <a:gdLst>
                  <a:gd name="T0" fmla="*/ 0 w 15"/>
                  <a:gd name="T1" fmla="*/ 7 h 22"/>
                  <a:gd name="T2" fmla="*/ 4 w 15"/>
                  <a:gd name="T3" fmla="*/ 0 h 22"/>
                  <a:gd name="T4" fmla="*/ 10 w 15"/>
                  <a:gd name="T5" fmla="*/ 0 h 22"/>
                  <a:gd name="T6" fmla="*/ 14 w 15"/>
                  <a:gd name="T7" fmla="*/ 9 h 22"/>
                  <a:gd name="T8" fmla="*/ 10 w 15"/>
                  <a:gd name="T9" fmla="*/ 16 h 22"/>
                  <a:gd name="T10" fmla="*/ 5 w 15"/>
                  <a:gd name="T11" fmla="*/ 21 h 22"/>
                  <a:gd name="T12" fmla="*/ 3 w 15"/>
                  <a:gd name="T13" fmla="*/ 16 h 22"/>
                  <a:gd name="T14" fmla="*/ 0 w 15"/>
                  <a:gd name="T15" fmla="*/ 12 h 22"/>
                  <a:gd name="T16" fmla="*/ 0 w 15"/>
                  <a:gd name="T1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2">
                    <a:moveTo>
                      <a:pt x="0" y="7"/>
                    </a:moveTo>
                    <a:lnTo>
                      <a:pt x="4" y="0"/>
                    </a:lnTo>
                    <a:lnTo>
                      <a:pt x="10" y="0"/>
                    </a:lnTo>
                    <a:lnTo>
                      <a:pt x="14" y="9"/>
                    </a:lnTo>
                    <a:lnTo>
                      <a:pt x="10" y="16"/>
                    </a:lnTo>
                    <a:lnTo>
                      <a:pt x="5" y="21"/>
                    </a:lnTo>
                    <a:lnTo>
                      <a:pt x="3" y="16"/>
                    </a:lnTo>
                    <a:lnTo>
                      <a:pt x="0" y="12"/>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2" name="Freeform 238">
                <a:extLst>
                  <a:ext uri="{FF2B5EF4-FFF2-40B4-BE49-F238E27FC236}">
                    <a16:creationId xmlns:a16="http://schemas.microsoft.com/office/drawing/2014/main" id="{3523C176-45AC-9493-7AEE-597F84603E9E}"/>
                  </a:ext>
                </a:extLst>
              </p:cNvPr>
              <p:cNvSpPr>
                <a:spLocks/>
              </p:cNvSpPr>
              <p:nvPr/>
            </p:nvSpPr>
            <p:spPr bwMode="auto">
              <a:xfrm>
                <a:off x="3719" y="2030"/>
                <a:ext cx="17" cy="27"/>
              </a:xfrm>
              <a:custGeom>
                <a:avLst/>
                <a:gdLst>
                  <a:gd name="T0" fmla="*/ 2 w 17"/>
                  <a:gd name="T1" fmla="*/ 2 h 27"/>
                  <a:gd name="T2" fmla="*/ 8 w 17"/>
                  <a:gd name="T3" fmla="*/ 0 h 27"/>
                  <a:gd name="T4" fmla="*/ 15 w 17"/>
                  <a:gd name="T5" fmla="*/ 5 h 27"/>
                  <a:gd name="T6" fmla="*/ 16 w 17"/>
                  <a:gd name="T7" fmla="*/ 17 h 27"/>
                  <a:gd name="T8" fmla="*/ 12 w 17"/>
                  <a:gd name="T9" fmla="*/ 26 h 27"/>
                  <a:gd name="T10" fmla="*/ 0 w 17"/>
                  <a:gd name="T11" fmla="*/ 18 h 27"/>
                  <a:gd name="T12" fmla="*/ 2 w 17"/>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17" h="27">
                    <a:moveTo>
                      <a:pt x="2" y="2"/>
                    </a:moveTo>
                    <a:lnTo>
                      <a:pt x="8" y="0"/>
                    </a:lnTo>
                    <a:lnTo>
                      <a:pt x="15" y="5"/>
                    </a:lnTo>
                    <a:lnTo>
                      <a:pt x="16" y="17"/>
                    </a:lnTo>
                    <a:lnTo>
                      <a:pt x="12" y="26"/>
                    </a:lnTo>
                    <a:lnTo>
                      <a:pt x="0" y="18"/>
                    </a:lnTo>
                    <a:lnTo>
                      <a:pt x="2" y="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3" name="Freeform 239">
                <a:extLst>
                  <a:ext uri="{FF2B5EF4-FFF2-40B4-BE49-F238E27FC236}">
                    <a16:creationId xmlns:a16="http://schemas.microsoft.com/office/drawing/2014/main" id="{33FCB359-6842-610C-D98E-BB66FD355613}"/>
                  </a:ext>
                </a:extLst>
              </p:cNvPr>
              <p:cNvSpPr>
                <a:spLocks/>
              </p:cNvSpPr>
              <p:nvPr/>
            </p:nvSpPr>
            <p:spPr bwMode="auto">
              <a:xfrm>
                <a:off x="3729" y="2069"/>
                <a:ext cx="13" cy="22"/>
              </a:xfrm>
              <a:custGeom>
                <a:avLst/>
                <a:gdLst>
                  <a:gd name="T0" fmla="*/ 0 w 13"/>
                  <a:gd name="T1" fmla="*/ 9 h 22"/>
                  <a:gd name="T2" fmla="*/ 3 w 13"/>
                  <a:gd name="T3" fmla="*/ 1 h 22"/>
                  <a:gd name="T4" fmla="*/ 7 w 13"/>
                  <a:gd name="T5" fmla="*/ 0 h 22"/>
                  <a:gd name="T6" fmla="*/ 11 w 13"/>
                  <a:gd name="T7" fmla="*/ 4 h 22"/>
                  <a:gd name="T8" fmla="*/ 12 w 13"/>
                  <a:gd name="T9" fmla="*/ 13 h 22"/>
                  <a:gd name="T10" fmla="*/ 8 w 13"/>
                  <a:gd name="T11" fmla="*/ 21 h 22"/>
                  <a:gd name="T12" fmla="*/ 2 w 13"/>
                  <a:gd name="T13" fmla="*/ 21 h 22"/>
                  <a:gd name="T14" fmla="*/ 0 w 13"/>
                  <a:gd name="T15" fmla="*/ 9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2">
                    <a:moveTo>
                      <a:pt x="0" y="9"/>
                    </a:moveTo>
                    <a:lnTo>
                      <a:pt x="3" y="1"/>
                    </a:lnTo>
                    <a:lnTo>
                      <a:pt x="7" y="0"/>
                    </a:lnTo>
                    <a:lnTo>
                      <a:pt x="11" y="4"/>
                    </a:lnTo>
                    <a:lnTo>
                      <a:pt x="12" y="13"/>
                    </a:lnTo>
                    <a:lnTo>
                      <a:pt x="8" y="21"/>
                    </a:lnTo>
                    <a:lnTo>
                      <a:pt x="2" y="21"/>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4" name="Freeform 240">
                <a:extLst>
                  <a:ext uri="{FF2B5EF4-FFF2-40B4-BE49-F238E27FC236}">
                    <a16:creationId xmlns:a16="http://schemas.microsoft.com/office/drawing/2014/main" id="{6F3920C2-FEB2-2E93-3686-7315DE00E8BB}"/>
                  </a:ext>
                </a:extLst>
              </p:cNvPr>
              <p:cNvSpPr>
                <a:spLocks/>
              </p:cNvSpPr>
              <p:nvPr/>
            </p:nvSpPr>
            <p:spPr bwMode="auto">
              <a:xfrm>
                <a:off x="3738" y="2011"/>
                <a:ext cx="16" cy="32"/>
              </a:xfrm>
              <a:custGeom>
                <a:avLst/>
                <a:gdLst>
                  <a:gd name="T0" fmla="*/ 0 w 16"/>
                  <a:gd name="T1" fmla="*/ 11 h 32"/>
                  <a:gd name="T2" fmla="*/ 4 w 16"/>
                  <a:gd name="T3" fmla="*/ 2 h 32"/>
                  <a:gd name="T4" fmla="*/ 14 w 16"/>
                  <a:gd name="T5" fmla="*/ 0 h 32"/>
                  <a:gd name="T6" fmla="*/ 15 w 16"/>
                  <a:gd name="T7" fmla="*/ 9 h 32"/>
                  <a:gd name="T8" fmla="*/ 15 w 16"/>
                  <a:gd name="T9" fmla="*/ 28 h 32"/>
                  <a:gd name="T10" fmla="*/ 5 w 16"/>
                  <a:gd name="T11" fmla="*/ 31 h 32"/>
                  <a:gd name="T12" fmla="*/ 0 w 16"/>
                  <a:gd name="T13" fmla="*/ 11 h 32"/>
                </a:gdLst>
                <a:ahLst/>
                <a:cxnLst>
                  <a:cxn ang="0">
                    <a:pos x="T0" y="T1"/>
                  </a:cxn>
                  <a:cxn ang="0">
                    <a:pos x="T2" y="T3"/>
                  </a:cxn>
                  <a:cxn ang="0">
                    <a:pos x="T4" y="T5"/>
                  </a:cxn>
                  <a:cxn ang="0">
                    <a:pos x="T6" y="T7"/>
                  </a:cxn>
                  <a:cxn ang="0">
                    <a:pos x="T8" y="T9"/>
                  </a:cxn>
                  <a:cxn ang="0">
                    <a:pos x="T10" y="T11"/>
                  </a:cxn>
                  <a:cxn ang="0">
                    <a:pos x="T12" y="T13"/>
                  </a:cxn>
                </a:cxnLst>
                <a:rect l="0" t="0" r="r" b="b"/>
                <a:pathLst>
                  <a:path w="16" h="32">
                    <a:moveTo>
                      <a:pt x="0" y="11"/>
                    </a:moveTo>
                    <a:lnTo>
                      <a:pt x="4" y="2"/>
                    </a:lnTo>
                    <a:lnTo>
                      <a:pt x="14" y="0"/>
                    </a:lnTo>
                    <a:lnTo>
                      <a:pt x="15" y="9"/>
                    </a:lnTo>
                    <a:lnTo>
                      <a:pt x="15" y="28"/>
                    </a:lnTo>
                    <a:lnTo>
                      <a:pt x="5" y="3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5" name="Freeform 241">
                <a:extLst>
                  <a:ext uri="{FF2B5EF4-FFF2-40B4-BE49-F238E27FC236}">
                    <a16:creationId xmlns:a16="http://schemas.microsoft.com/office/drawing/2014/main" id="{71CCF22B-975A-8AB4-D824-ED5CBE62FAEB}"/>
                  </a:ext>
                </a:extLst>
              </p:cNvPr>
              <p:cNvSpPr>
                <a:spLocks/>
              </p:cNvSpPr>
              <p:nvPr/>
            </p:nvSpPr>
            <p:spPr bwMode="auto">
              <a:xfrm>
                <a:off x="3743" y="2050"/>
                <a:ext cx="9" cy="16"/>
              </a:xfrm>
              <a:custGeom>
                <a:avLst/>
                <a:gdLst>
                  <a:gd name="T0" fmla="*/ 0 w 9"/>
                  <a:gd name="T1" fmla="*/ 4 h 16"/>
                  <a:gd name="T2" fmla="*/ 2 w 9"/>
                  <a:gd name="T3" fmla="*/ 3 h 16"/>
                  <a:gd name="T4" fmla="*/ 5 w 9"/>
                  <a:gd name="T5" fmla="*/ 0 h 16"/>
                  <a:gd name="T6" fmla="*/ 8 w 9"/>
                  <a:gd name="T7" fmla="*/ 1 h 16"/>
                  <a:gd name="T8" fmla="*/ 8 w 9"/>
                  <a:gd name="T9" fmla="*/ 9 h 16"/>
                  <a:gd name="T10" fmla="*/ 8 w 9"/>
                  <a:gd name="T11" fmla="*/ 12 h 16"/>
                  <a:gd name="T12" fmla="*/ 4 w 9"/>
                  <a:gd name="T13" fmla="*/ 15 h 16"/>
                  <a:gd name="T14" fmla="*/ 0 w 9"/>
                  <a:gd name="T15" fmla="*/ 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0" y="4"/>
                    </a:moveTo>
                    <a:lnTo>
                      <a:pt x="2" y="3"/>
                    </a:lnTo>
                    <a:lnTo>
                      <a:pt x="5" y="0"/>
                    </a:lnTo>
                    <a:lnTo>
                      <a:pt x="8" y="1"/>
                    </a:lnTo>
                    <a:lnTo>
                      <a:pt x="8" y="9"/>
                    </a:lnTo>
                    <a:lnTo>
                      <a:pt x="8" y="12"/>
                    </a:lnTo>
                    <a:lnTo>
                      <a:pt x="4" y="15"/>
                    </a:lnTo>
                    <a:lnTo>
                      <a:pt x="0"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6" name="Freeform 242">
                <a:extLst>
                  <a:ext uri="{FF2B5EF4-FFF2-40B4-BE49-F238E27FC236}">
                    <a16:creationId xmlns:a16="http://schemas.microsoft.com/office/drawing/2014/main" id="{B5CE326E-E548-3208-59E6-5DF8B7FD9E10}"/>
                  </a:ext>
                </a:extLst>
              </p:cNvPr>
              <p:cNvSpPr>
                <a:spLocks/>
              </p:cNvSpPr>
              <p:nvPr/>
            </p:nvSpPr>
            <p:spPr bwMode="auto">
              <a:xfrm>
                <a:off x="3738" y="2072"/>
                <a:ext cx="34" cy="64"/>
              </a:xfrm>
              <a:custGeom>
                <a:avLst/>
                <a:gdLst>
                  <a:gd name="T0" fmla="*/ 0 w 34"/>
                  <a:gd name="T1" fmla="*/ 28 h 64"/>
                  <a:gd name="T2" fmla="*/ 9 w 34"/>
                  <a:gd name="T3" fmla="*/ 9 h 64"/>
                  <a:gd name="T4" fmla="*/ 17 w 34"/>
                  <a:gd name="T5" fmla="*/ 2 h 64"/>
                  <a:gd name="T6" fmla="*/ 24 w 34"/>
                  <a:gd name="T7" fmla="*/ 0 h 64"/>
                  <a:gd name="T8" fmla="*/ 30 w 34"/>
                  <a:gd name="T9" fmla="*/ 22 h 64"/>
                  <a:gd name="T10" fmla="*/ 33 w 34"/>
                  <a:gd name="T11" fmla="*/ 50 h 64"/>
                  <a:gd name="T12" fmla="*/ 23 w 34"/>
                  <a:gd name="T13" fmla="*/ 63 h 64"/>
                  <a:gd name="T14" fmla="*/ 4 w 34"/>
                  <a:gd name="T15" fmla="*/ 56 h 64"/>
                  <a:gd name="T16" fmla="*/ 0 w 34"/>
                  <a:gd name="T1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64">
                    <a:moveTo>
                      <a:pt x="0" y="28"/>
                    </a:moveTo>
                    <a:lnTo>
                      <a:pt x="9" y="9"/>
                    </a:lnTo>
                    <a:lnTo>
                      <a:pt x="17" y="2"/>
                    </a:lnTo>
                    <a:lnTo>
                      <a:pt x="24" y="0"/>
                    </a:lnTo>
                    <a:lnTo>
                      <a:pt x="30" y="22"/>
                    </a:lnTo>
                    <a:lnTo>
                      <a:pt x="33" y="50"/>
                    </a:lnTo>
                    <a:lnTo>
                      <a:pt x="23" y="63"/>
                    </a:lnTo>
                    <a:lnTo>
                      <a:pt x="4" y="56"/>
                    </a:lnTo>
                    <a:lnTo>
                      <a:pt x="0"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7" name="Freeform 243">
                <a:extLst>
                  <a:ext uri="{FF2B5EF4-FFF2-40B4-BE49-F238E27FC236}">
                    <a16:creationId xmlns:a16="http://schemas.microsoft.com/office/drawing/2014/main" id="{790E31B1-C7D9-B412-F210-86FE9304DD5B}"/>
                  </a:ext>
                </a:extLst>
              </p:cNvPr>
              <p:cNvSpPr>
                <a:spLocks/>
              </p:cNvSpPr>
              <p:nvPr/>
            </p:nvSpPr>
            <p:spPr bwMode="auto">
              <a:xfrm>
                <a:off x="3661" y="1792"/>
                <a:ext cx="10" cy="19"/>
              </a:xfrm>
              <a:custGeom>
                <a:avLst/>
                <a:gdLst>
                  <a:gd name="T0" fmla="*/ 0 w 10"/>
                  <a:gd name="T1" fmla="*/ 0 h 19"/>
                  <a:gd name="T2" fmla="*/ 5 w 10"/>
                  <a:gd name="T3" fmla="*/ 0 h 19"/>
                  <a:gd name="T4" fmla="*/ 9 w 10"/>
                  <a:gd name="T5" fmla="*/ 11 h 19"/>
                  <a:gd name="T6" fmla="*/ 8 w 10"/>
                  <a:gd name="T7" fmla="*/ 18 h 19"/>
                  <a:gd name="T8" fmla="*/ 3 w 10"/>
                  <a:gd name="T9" fmla="*/ 17 h 19"/>
                  <a:gd name="T10" fmla="*/ 0 w 10"/>
                  <a:gd name="T11" fmla="*/ 9 h 19"/>
                  <a:gd name="T12" fmla="*/ 0 w 10"/>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0" h="19">
                    <a:moveTo>
                      <a:pt x="0" y="0"/>
                    </a:moveTo>
                    <a:lnTo>
                      <a:pt x="5" y="0"/>
                    </a:lnTo>
                    <a:lnTo>
                      <a:pt x="9" y="11"/>
                    </a:lnTo>
                    <a:lnTo>
                      <a:pt x="8" y="18"/>
                    </a:lnTo>
                    <a:lnTo>
                      <a:pt x="3" y="17"/>
                    </a:lnTo>
                    <a:lnTo>
                      <a:pt x="0" y="9"/>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8" name="Freeform 244">
                <a:extLst>
                  <a:ext uri="{FF2B5EF4-FFF2-40B4-BE49-F238E27FC236}">
                    <a16:creationId xmlns:a16="http://schemas.microsoft.com/office/drawing/2014/main" id="{7D22DFDB-1A88-F501-96B1-4EB60338A041}"/>
                  </a:ext>
                </a:extLst>
              </p:cNvPr>
              <p:cNvSpPr>
                <a:spLocks/>
              </p:cNvSpPr>
              <p:nvPr/>
            </p:nvSpPr>
            <p:spPr bwMode="auto">
              <a:xfrm>
                <a:off x="3657" y="1745"/>
                <a:ext cx="39" cy="56"/>
              </a:xfrm>
              <a:custGeom>
                <a:avLst/>
                <a:gdLst>
                  <a:gd name="T0" fmla="*/ 3 w 39"/>
                  <a:gd name="T1" fmla="*/ 28 h 56"/>
                  <a:gd name="T2" fmla="*/ 0 w 39"/>
                  <a:gd name="T3" fmla="*/ 8 h 56"/>
                  <a:gd name="T4" fmla="*/ 12 w 39"/>
                  <a:gd name="T5" fmla="*/ 0 h 56"/>
                  <a:gd name="T6" fmla="*/ 20 w 39"/>
                  <a:gd name="T7" fmla="*/ 3 h 56"/>
                  <a:gd name="T8" fmla="*/ 32 w 39"/>
                  <a:gd name="T9" fmla="*/ 6 h 56"/>
                  <a:gd name="T10" fmla="*/ 38 w 39"/>
                  <a:gd name="T11" fmla="*/ 36 h 56"/>
                  <a:gd name="T12" fmla="*/ 38 w 39"/>
                  <a:gd name="T13" fmla="*/ 53 h 56"/>
                  <a:gd name="T14" fmla="*/ 24 w 39"/>
                  <a:gd name="T15" fmla="*/ 55 h 56"/>
                  <a:gd name="T16" fmla="*/ 16 w 39"/>
                  <a:gd name="T17" fmla="*/ 46 h 56"/>
                  <a:gd name="T18" fmla="*/ 3 w 39"/>
                  <a:gd name="T19"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56">
                    <a:moveTo>
                      <a:pt x="3" y="28"/>
                    </a:moveTo>
                    <a:lnTo>
                      <a:pt x="0" y="8"/>
                    </a:lnTo>
                    <a:lnTo>
                      <a:pt x="12" y="0"/>
                    </a:lnTo>
                    <a:lnTo>
                      <a:pt x="20" y="3"/>
                    </a:lnTo>
                    <a:lnTo>
                      <a:pt x="32" y="6"/>
                    </a:lnTo>
                    <a:lnTo>
                      <a:pt x="38" y="36"/>
                    </a:lnTo>
                    <a:lnTo>
                      <a:pt x="38" y="53"/>
                    </a:lnTo>
                    <a:lnTo>
                      <a:pt x="24" y="55"/>
                    </a:lnTo>
                    <a:lnTo>
                      <a:pt x="16" y="46"/>
                    </a:lnTo>
                    <a:lnTo>
                      <a:pt x="3"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69" name="Freeform 245">
                <a:extLst>
                  <a:ext uri="{FF2B5EF4-FFF2-40B4-BE49-F238E27FC236}">
                    <a16:creationId xmlns:a16="http://schemas.microsoft.com/office/drawing/2014/main" id="{CC42EF4A-25F1-FFE1-FBCA-422E19960A16}"/>
                  </a:ext>
                </a:extLst>
              </p:cNvPr>
              <p:cNvSpPr>
                <a:spLocks/>
              </p:cNvSpPr>
              <p:nvPr/>
            </p:nvSpPr>
            <p:spPr bwMode="auto">
              <a:xfrm>
                <a:off x="3702" y="1766"/>
                <a:ext cx="32" cy="45"/>
              </a:xfrm>
              <a:custGeom>
                <a:avLst/>
                <a:gdLst>
                  <a:gd name="T0" fmla="*/ 0 w 32"/>
                  <a:gd name="T1" fmla="*/ 5 h 45"/>
                  <a:gd name="T2" fmla="*/ 8 w 32"/>
                  <a:gd name="T3" fmla="*/ 0 h 45"/>
                  <a:gd name="T4" fmla="*/ 18 w 32"/>
                  <a:gd name="T5" fmla="*/ 5 h 45"/>
                  <a:gd name="T6" fmla="*/ 31 w 32"/>
                  <a:gd name="T7" fmla="*/ 30 h 45"/>
                  <a:gd name="T8" fmla="*/ 22 w 32"/>
                  <a:gd name="T9" fmla="*/ 44 h 45"/>
                  <a:gd name="T10" fmla="*/ 5 w 32"/>
                  <a:gd name="T11" fmla="*/ 43 h 45"/>
                  <a:gd name="T12" fmla="*/ 3 w 32"/>
                  <a:gd name="T13" fmla="*/ 30 h 45"/>
                  <a:gd name="T14" fmla="*/ 0 w 32"/>
                  <a:gd name="T15" fmla="*/ 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45">
                    <a:moveTo>
                      <a:pt x="0" y="5"/>
                    </a:moveTo>
                    <a:lnTo>
                      <a:pt x="8" y="0"/>
                    </a:lnTo>
                    <a:lnTo>
                      <a:pt x="18" y="5"/>
                    </a:lnTo>
                    <a:lnTo>
                      <a:pt x="31" y="30"/>
                    </a:lnTo>
                    <a:lnTo>
                      <a:pt x="22" y="44"/>
                    </a:lnTo>
                    <a:lnTo>
                      <a:pt x="5" y="43"/>
                    </a:lnTo>
                    <a:lnTo>
                      <a:pt x="3" y="30"/>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0" name="Freeform 246">
                <a:extLst>
                  <a:ext uri="{FF2B5EF4-FFF2-40B4-BE49-F238E27FC236}">
                    <a16:creationId xmlns:a16="http://schemas.microsoft.com/office/drawing/2014/main" id="{99AD1FB2-FE62-E4B6-E81D-324EBAD5DC5B}"/>
                  </a:ext>
                </a:extLst>
              </p:cNvPr>
              <p:cNvSpPr>
                <a:spLocks/>
              </p:cNvSpPr>
              <p:nvPr/>
            </p:nvSpPr>
            <p:spPr bwMode="auto">
              <a:xfrm>
                <a:off x="3722" y="1909"/>
                <a:ext cx="26" cy="46"/>
              </a:xfrm>
              <a:custGeom>
                <a:avLst/>
                <a:gdLst>
                  <a:gd name="T0" fmla="*/ 2 w 26"/>
                  <a:gd name="T1" fmla="*/ 9 h 46"/>
                  <a:gd name="T2" fmla="*/ 15 w 26"/>
                  <a:gd name="T3" fmla="*/ 0 h 46"/>
                  <a:gd name="T4" fmla="*/ 21 w 26"/>
                  <a:gd name="T5" fmla="*/ 1 h 46"/>
                  <a:gd name="T6" fmla="*/ 22 w 26"/>
                  <a:gd name="T7" fmla="*/ 14 h 46"/>
                  <a:gd name="T8" fmla="*/ 25 w 26"/>
                  <a:gd name="T9" fmla="*/ 34 h 46"/>
                  <a:gd name="T10" fmla="*/ 19 w 26"/>
                  <a:gd name="T11" fmla="*/ 43 h 46"/>
                  <a:gd name="T12" fmla="*/ 10 w 26"/>
                  <a:gd name="T13" fmla="*/ 45 h 46"/>
                  <a:gd name="T14" fmla="*/ 1 w 26"/>
                  <a:gd name="T15" fmla="*/ 42 h 46"/>
                  <a:gd name="T16" fmla="*/ 0 w 26"/>
                  <a:gd name="T17" fmla="*/ 28 h 46"/>
                  <a:gd name="T18" fmla="*/ 2 w 26"/>
                  <a:gd name="T19" fmla="*/ 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6">
                    <a:moveTo>
                      <a:pt x="2" y="9"/>
                    </a:moveTo>
                    <a:lnTo>
                      <a:pt x="15" y="0"/>
                    </a:lnTo>
                    <a:lnTo>
                      <a:pt x="21" y="1"/>
                    </a:lnTo>
                    <a:lnTo>
                      <a:pt x="22" y="14"/>
                    </a:lnTo>
                    <a:lnTo>
                      <a:pt x="25" y="34"/>
                    </a:lnTo>
                    <a:lnTo>
                      <a:pt x="19" y="43"/>
                    </a:lnTo>
                    <a:lnTo>
                      <a:pt x="10" y="45"/>
                    </a:lnTo>
                    <a:lnTo>
                      <a:pt x="1" y="42"/>
                    </a:lnTo>
                    <a:lnTo>
                      <a:pt x="0" y="28"/>
                    </a:lnTo>
                    <a:lnTo>
                      <a:pt x="2"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1" name="Freeform 247">
                <a:extLst>
                  <a:ext uri="{FF2B5EF4-FFF2-40B4-BE49-F238E27FC236}">
                    <a16:creationId xmlns:a16="http://schemas.microsoft.com/office/drawing/2014/main" id="{586D95B3-634B-D4EF-84C5-04F4CE6BA24D}"/>
                  </a:ext>
                </a:extLst>
              </p:cNvPr>
              <p:cNvSpPr>
                <a:spLocks/>
              </p:cNvSpPr>
              <p:nvPr/>
            </p:nvSpPr>
            <p:spPr bwMode="auto">
              <a:xfrm>
                <a:off x="3729" y="1806"/>
                <a:ext cx="14" cy="23"/>
              </a:xfrm>
              <a:custGeom>
                <a:avLst/>
                <a:gdLst>
                  <a:gd name="T0" fmla="*/ 0 w 14"/>
                  <a:gd name="T1" fmla="*/ 12 h 23"/>
                  <a:gd name="T2" fmla="*/ 4 w 14"/>
                  <a:gd name="T3" fmla="*/ 5 h 23"/>
                  <a:gd name="T4" fmla="*/ 7 w 14"/>
                  <a:gd name="T5" fmla="*/ 0 h 23"/>
                  <a:gd name="T6" fmla="*/ 10 w 14"/>
                  <a:gd name="T7" fmla="*/ 3 h 23"/>
                  <a:gd name="T8" fmla="*/ 13 w 14"/>
                  <a:gd name="T9" fmla="*/ 12 h 23"/>
                  <a:gd name="T10" fmla="*/ 11 w 14"/>
                  <a:gd name="T11" fmla="*/ 19 h 23"/>
                  <a:gd name="T12" fmla="*/ 5 w 14"/>
                  <a:gd name="T13" fmla="*/ 22 h 23"/>
                  <a:gd name="T14" fmla="*/ 0 w 14"/>
                  <a:gd name="T15" fmla="*/ 1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3">
                    <a:moveTo>
                      <a:pt x="0" y="12"/>
                    </a:moveTo>
                    <a:lnTo>
                      <a:pt x="4" y="5"/>
                    </a:lnTo>
                    <a:lnTo>
                      <a:pt x="7" y="0"/>
                    </a:lnTo>
                    <a:lnTo>
                      <a:pt x="10" y="3"/>
                    </a:lnTo>
                    <a:lnTo>
                      <a:pt x="13" y="12"/>
                    </a:lnTo>
                    <a:lnTo>
                      <a:pt x="11" y="19"/>
                    </a:lnTo>
                    <a:lnTo>
                      <a:pt x="5" y="22"/>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2" name="Freeform 248">
                <a:extLst>
                  <a:ext uri="{FF2B5EF4-FFF2-40B4-BE49-F238E27FC236}">
                    <a16:creationId xmlns:a16="http://schemas.microsoft.com/office/drawing/2014/main" id="{3892A6F3-8BCD-55CD-03B1-DBC9C98C50E2}"/>
                  </a:ext>
                </a:extLst>
              </p:cNvPr>
              <p:cNvSpPr>
                <a:spLocks/>
              </p:cNvSpPr>
              <p:nvPr/>
            </p:nvSpPr>
            <p:spPr bwMode="auto">
              <a:xfrm>
                <a:off x="3734" y="1838"/>
                <a:ext cx="14" cy="26"/>
              </a:xfrm>
              <a:custGeom>
                <a:avLst/>
                <a:gdLst>
                  <a:gd name="T0" fmla="*/ 3 w 14"/>
                  <a:gd name="T1" fmla="*/ 7 h 26"/>
                  <a:gd name="T2" fmla="*/ 0 w 14"/>
                  <a:gd name="T3" fmla="*/ 16 h 26"/>
                  <a:gd name="T4" fmla="*/ 3 w 14"/>
                  <a:gd name="T5" fmla="*/ 23 h 26"/>
                  <a:gd name="T6" fmla="*/ 7 w 14"/>
                  <a:gd name="T7" fmla="*/ 25 h 26"/>
                  <a:gd name="T8" fmla="*/ 13 w 14"/>
                  <a:gd name="T9" fmla="*/ 19 h 26"/>
                  <a:gd name="T10" fmla="*/ 13 w 14"/>
                  <a:gd name="T11" fmla="*/ 9 h 26"/>
                  <a:gd name="T12" fmla="*/ 8 w 14"/>
                  <a:gd name="T13" fmla="*/ 0 h 26"/>
                  <a:gd name="T14" fmla="*/ 3 w 14"/>
                  <a:gd name="T15" fmla="*/ 7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6">
                    <a:moveTo>
                      <a:pt x="3" y="7"/>
                    </a:moveTo>
                    <a:lnTo>
                      <a:pt x="0" y="16"/>
                    </a:lnTo>
                    <a:lnTo>
                      <a:pt x="3" y="23"/>
                    </a:lnTo>
                    <a:lnTo>
                      <a:pt x="7" y="25"/>
                    </a:lnTo>
                    <a:lnTo>
                      <a:pt x="13" y="19"/>
                    </a:lnTo>
                    <a:lnTo>
                      <a:pt x="13" y="9"/>
                    </a:lnTo>
                    <a:lnTo>
                      <a:pt x="8" y="0"/>
                    </a:lnTo>
                    <a:lnTo>
                      <a:pt x="3"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3" name="Freeform 249">
                <a:extLst>
                  <a:ext uri="{FF2B5EF4-FFF2-40B4-BE49-F238E27FC236}">
                    <a16:creationId xmlns:a16="http://schemas.microsoft.com/office/drawing/2014/main" id="{5E2AC27A-3B05-9729-89A6-7AE49F82E2BB}"/>
                  </a:ext>
                </a:extLst>
              </p:cNvPr>
              <p:cNvSpPr>
                <a:spLocks/>
              </p:cNvSpPr>
              <p:nvPr/>
            </p:nvSpPr>
            <p:spPr bwMode="auto">
              <a:xfrm>
                <a:off x="3742" y="1874"/>
                <a:ext cx="15" cy="32"/>
              </a:xfrm>
              <a:custGeom>
                <a:avLst/>
                <a:gdLst>
                  <a:gd name="T0" fmla="*/ 0 w 15"/>
                  <a:gd name="T1" fmla="*/ 6 h 32"/>
                  <a:gd name="T2" fmla="*/ 7 w 15"/>
                  <a:gd name="T3" fmla="*/ 0 h 32"/>
                  <a:gd name="T4" fmla="*/ 12 w 15"/>
                  <a:gd name="T5" fmla="*/ 1 h 32"/>
                  <a:gd name="T6" fmla="*/ 14 w 15"/>
                  <a:gd name="T7" fmla="*/ 12 h 32"/>
                  <a:gd name="T8" fmla="*/ 14 w 15"/>
                  <a:gd name="T9" fmla="*/ 31 h 32"/>
                  <a:gd name="T10" fmla="*/ 6 w 15"/>
                  <a:gd name="T11" fmla="*/ 31 h 32"/>
                  <a:gd name="T12" fmla="*/ 2 w 15"/>
                  <a:gd name="T13" fmla="*/ 22 h 32"/>
                  <a:gd name="T14" fmla="*/ 0 w 15"/>
                  <a:gd name="T15" fmla="*/ 6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2">
                    <a:moveTo>
                      <a:pt x="0" y="6"/>
                    </a:moveTo>
                    <a:lnTo>
                      <a:pt x="7" y="0"/>
                    </a:lnTo>
                    <a:lnTo>
                      <a:pt x="12" y="1"/>
                    </a:lnTo>
                    <a:lnTo>
                      <a:pt x="14" y="12"/>
                    </a:lnTo>
                    <a:lnTo>
                      <a:pt x="14" y="31"/>
                    </a:lnTo>
                    <a:lnTo>
                      <a:pt x="6" y="31"/>
                    </a:lnTo>
                    <a:lnTo>
                      <a:pt x="2" y="22"/>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4" name="Freeform 250">
                <a:extLst>
                  <a:ext uri="{FF2B5EF4-FFF2-40B4-BE49-F238E27FC236}">
                    <a16:creationId xmlns:a16="http://schemas.microsoft.com/office/drawing/2014/main" id="{DBCC55BA-FC67-6E27-09BB-1B270F74569F}"/>
                  </a:ext>
                </a:extLst>
              </p:cNvPr>
              <p:cNvSpPr>
                <a:spLocks/>
              </p:cNvSpPr>
              <p:nvPr/>
            </p:nvSpPr>
            <p:spPr bwMode="auto">
              <a:xfrm>
                <a:off x="3749" y="1920"/>
                <a:ext cx="35" cy="81"/>
              </a:xfrm>
              <a:custGeom>
                <a:avLst/>
                <a:gdLst>
                  <a:gd name="T0" fmla="*/ 0 w 35"/>
                  <a:gd name="T1" fmla="*/ 40 h 81"/>
                  <a:gd name="T2" fmla="*/ 5 w 35"/>
                  <a:gd name="T3" fmla="*/ 22 h 81"/>
                  <a:gd name="T4" fmla="*/ 17 w 35"/>
                  <a:gd name="T5" fmla="*/ 0 h 81"/>
                  <a:gd name="T6" fmla="*/ 28 w 35"/>
                  <a:gd name="T7" fmla="*/ 27 h 81"/>
                  <a:gd name="T8" fmla="*/ 34 w 35"/>
                  <a:gd name="T9" fmla="*/ 48 h 81"/>
                  <a:gd name="T10" fmla="*/ 33 w 35"/>
                  <a:gd name="T11" fmla="*/ 80 h 81"/>
                  <a:gd name="T12" fmla="*/ 8 w 35"/>
                  <a:gd name="T13" fmla="*/ 80 h 81"/>
                  <a:gd name="T14" fmla="*/ 3 w 35"/>
                  <a:gd name="T15" fmla="*/ 68 h 81"/>
                  <a:gd name="T16" fmla="*/ 0 w 35"/>
                  <a:gd name="T17" fmla="*/ 4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81">
                    <a:moveTo>
                      <a:pt x="0" y="40"/>
                    </a:moveTo>
                    <a:lnTo>
                      <a:pt x="5" y="22"/>
                    </a:lnTo>
                    <a:lnTo>
                      <a:pt x="17" y="0"/>
                    </a:lnTo>
                    <a:lnTo>
                      <a:pt x="28" y="27"/>
                    </a:lnTo>
                    <a:lnTo>
                      <a:pt x="34" y="48"/>
                    </a:lnTo>
                    <a:lnTo>
                      <a:pt x="33" y="80"/>
                    </a:lnTo>
                    <a:lnTo>
                      <a:pt x="8" y="80"/>
                    </a:lnTo>
                    <a:lnTo>
                      <a:pt x="3" y="68"/>
                    </a:lnTo>
                    <a:lnTo>
                      <a:pt x="0" y="4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5" name="Freeform 251">
                <a:extLst>
                  <a:ext uri="{FF2B5EF4-FFF2-40B4-BE49-F238E27FC236}">
                    <a16:creationId xmlns:a16="http://schemas.microsoft.com/office/drawing/2014/main" id="{C816555E-3082-0512-57EC-420009D69B01}"/>
                  </a:ext>
                </a:extLst>
              </p:cNvPr>
              <p:cNvSpPr>
                <a:spLocks/>
              </p:cNvSpPr>
              <p:nvPr/>
            </p:nvSpPr>
            <p:spPr bwMode="auto">
              <a:xfrm>
                <a:off x="3760" y="2019"/>
                <a:ext cx="30" cy="54"/>
              </a:xfrm>
              <a:custGeom>
                <a:avLst/>
                <a:gdLst>
                  <a:gd name="T0" fmla="*/ 3 w 30"/>
                  <a:gd name="T1" fmla="*/ 0 h 54"/>
                  <a:gd name="T2" fmla="*/ 26 w 30"/>
                  <a:gd name="T3" fmla="*/ 1 h 54"/>
                  <a:gd name="T4" fmla="*/ 29 w 30"/>
                  <a:gd name="T5" fmla="*/ 14 h 54"/>
                  <a:gd name="T6" fmla="*/ 29 w 30"/>
                  <a:gd name="T7" fmla="*/ 48 h 54"/>
                  <a:gd name="T8" fmla="*/ 14 w 30"/>
                  <a:gd name="T9" fmla="*/ 53 h 54"/>
                  <a:gd name="T10" fmla="*/ 7 w 30"/>
                  <a:gd name="T11" fmla="*/ 37 h 54"/>
                  <a:gd name="T12" fmla="*/ 0 w 30"/>
                  <a:gd name="T13" fmla="*/ 26 h 54"/>
                  <a:gd name="T14" fmla="*/ 3 w 30"/>
                  <a:gd name="T15" fmla="*/ 0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4">
                    <a:moveTo>
                      <a:pt x="3" y="0"/>
                    </a:moveTo>
                    <a:lnTo>
                      <a:pt x="26" y="1"/>
                    </a:lnTo>
                    <a:lnTo>
                      <a:pt x="29" y="14"/>
                    </a:lnTo>
                    <a:lnTo>
                      <a:pt x="29" y="48"/>
                    </a:lnTo>
                    <a:lnTo>
                      <a:pt x="14" y="53"/>
                    </a:lnTo>
                    <a:lnTo>
                      <a:pt x="7" y="37"/>
                    </a:lnTo>
                    <a:lnTo>
                      <a:pt x="0" y="26"/>
                    </a:lnTo>
                    <a:lnTo>
                      <a:pt x="3"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6" name="Freeform 252">
                <a:extLst>
                  <a:ext uri="{FF2B5EF4-FFF2-40B4-BE49-F238E27FC236}">
                    <a16:creationId xmlns:a16="http://schemas.microsoft.com/office/drawing/2014/main" id="{A0199F4E-D4E9-8DF7-FD9F-7C58B46FA21B}"/>
                  </a:ext>
                </a:extLst>
              </p:cNvPr>
              <p:cNvSpPr>
                <a:spLocks/>
              </p:cNvSpPr>
              <p:nvPr/>
            </p:nvSpPr>
            <p:spPr bwMode="auto">
              <a:xfrm>
                <a:off x="3398" y="1947"/>
                <a:ext cx="20" cy="36"/>
              </a:xfrm>
              <a:custGeom>
                <a:avLst/>
                <a:gdLst>
                  <a:gd name="T0" fmla="*/ 6 w 20"/>
                  <a:gd name="T1" fmla="*/ 0 h 36"/>
                  <a:gd name="T2" fmla="*/ 15 w 20"/>
                  <a:gd name="T3" fmla="*/ 0 h 36"/>
                  <a:gd name="T4" fmla="*/ 16 w 20"/>
                  <a:gd name="T5" fmla="*/ 12 h 36"/>
                  <a:gd name="T6" fmla="*/ 19 w 20"/>
                  <a:gd name="T7" fmla="*/ 23 h 36"/>
                  <a:gd name="T8" fmla="*/ 15 w 20"/>
                  <a:gd name="T9" fmla="*/ 32 h 36"/>
                  <a:gd name="T10" fmla="*/ 10 w 20"/>
                  <a:gd name="T11" fmla="*/ 35 h 36"/>
                  <a:gd name="T12" fmla="*/ 0 w 20"/>
                  <a:gd name="T13" fmla="*/ 29 h 36"/>
                  <a:gd name="T14" fmla="*/ 0 w 20"/>
                  <a:gd name="T15" fmla="*/ 19 h 36"/>
                  <a:gd name="T16" fmla="*/ 6 w 20"/>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6">
                    <a:moveTo>
                      <a:pt x="6" y="0"/>
                    </a:moveTo>
                    <a:lnTo>
                      <a:pt x="15" y="0"/>
                    </a:lnTo>
                    <a:lnTo>
                      <a:pt x="16" y="12"/>
                    </a:lnTo>
                    <a:lnTo>
                      <a:pt x="19" y="23"/>
                    </a:lnTo>
                    <a:lnTo>
                      <a:pt x="15" y="32"/>
                    </a:lnTo>
                    <a:lnTo>
                      <a:pt x="10" y="35"/>
                    </a:lnTo>
                    <a:lnTo>
                      <a:pt x="0" y="29"/>
                    </a:lnTo>
                    <a:lnTo>
                      <a:pt x="0" y="19"/>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7" name="Freeform 253">
                <a:extLst>
                  <a:ext uri="{FF2B5EF4-FFF2-40B4-BE49-F238E27FC236}">
                    <a16:creationId xmlns:a16="http://schemas.microsoft.com/office/drawing/2014/main" id="{BEE25B59-1AFD-DAD0-C381-291FA4F41F72}"/>
                  </a:ext>
                </a:extLst>
              </p:cNvPr>
              <p:cNvSpPr>
                <a:spLocks/>
              </p:cNvSpPr>
              <p:nvPr/>
            </p:nvSpPr>
            <p:spPr bwMode="auto">
              <a:xfrm>
                <a:off x="3390" y="2002"/>
                <a:ext cx="18" cy="45"/>
              </a:xfrm>
              <a:custGeom>
                <a:avLst/>
                <a:gdLst>
                  <a:gd name="T0" fmla="*/ 0 w 18"/>
                  <a:gd name="T1" fmla="*/ 0 h 45"/>
                  <a:gd name="T2" fmla="*/ 9 w 18"/>
                  <a:gd name="T3" fmla="*/ 0 h 45"/>
                  <a:gd name="T4" fmla="*/ 17 w 18"/>
                  <a:gd name="T5" fmla="*/ 11 h 45"/>
                  <a:gd name="T6" fmla="*/ 15 w 18"/>
                  <a:gd name="T7" fmla="*/ 20 h 45"/>
                  <a:gd name="T8" fmla="*/ 14 w 18"/>
                  <a:gd name="T9" fmla="*/ 44 h 45"/>
                  <a:gd name="T10" fmla="*/ 5 w 18"/>
                  <a:gd name="T11" fmla="*/ 39 h 45"/>
                  <a:gd name="T12" fmla="*/ 0 w 18"/>
                  <a:gd name="T13" fmla="*/ 29 h 45"/>
                  <a:gd name="T14" fmla="*/ 3 w 18"/>
                  <a:gd name="T15" fmla="*/ 18 h 45"/>
                  <a:gd name="T16" fmla="*/ 0 w 18"/>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45">
                    <a:moveTo>
                      <a:pt x="0" y="0"/>
                    </a:moveTo>
                    <a:lnTo>
                      <a:pt x="9" y="0"/>
                    </a:lnTo>
                    <a:lnTo>
                      <a:pt x="17" y="11"/>
                    </a:lnTo>
                    <a:lnTo>
                      <a:pt x="15" y="20"/>
                    </a:lnTo>
                    <a:lnTo>
                      <a:pt x="14" y="44"/>
                    </a:lnTo>
                    <a:lnTo>
                      <a:pt x="5" y="39"/>
                    </a:lnTo>
                    <a:lnTo>
                      <a:pt x="0" y="29"/>
                    </a:lnTo>
                    <a:lnTo>
                      <a:pt x="3" y="18"/>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8" name="Freeform 254">
                <a:extLst>
                  <a:ext uri="{FF2B5EF4-FFF2-40B4-BE49-F238E27FC236}">
                    <a16:creationId xmlns:a16="http://schemas.microsoft.com/office/drawing/2014/main" id="{BF9007F7-C8BD-A9DF-CFA6-15B7FBCF24FC}"/>
                  </a:ext>
                </a:extLst>
              </p:cNvPr>
              <p:cNvSpPr>
                <a:spLocks/>
              </p:cNvSpPr>
              <p:nvPr/>
            </p:nvSpPr>
            <p:spPr bwMode="auto">
              <a:xfrm>
                <a:off x="3301" y="1887"/>
                <a:ext cx="18" cy="29"/>
              </a:xfrm>
              <a:custGeom>
                <a:avLst/>
                <a:gdLst>
                  <a:gd name="T0" fmla="*/ 0 w 18"/>
                  <a:gd name="T1" fmla="*/ 3 h 29"/>
                  <a:gd name="T2" fmla="*/ 6 w 18"/>
                  <a:gd name="T3" fmla="*/ 0 h 29"/>
                  <a:gd name="T4" fmla="*/ 11 w 18"/>
                  <a:gd name="T5" fmla="*/ 0 h 29"/>
                  <a:gd name="T6" fmla="*/ 14 w 18"/>
                  <a:gd name="T7" fmla="*/ 15 h 29"/>
                  <a:gd name="T8" fmla="*/ 17 w 18"/>
                  <a:gd name="T9" fmla="*/ 25 h 29"/>
                  <a:gd name="T10" fmla="*/ 12 w 18"/>
                  <a:gd name="T11" fmla="*/ 28 h 29"/>
                  <a:gd name="T12" fmla="*/ 6 w 18"/>
                  <a:gd name="T13" fmla="*/ 28 h 29"/>
                  <a:gd name="T14" fmla="*/ 2 w 18"/>
                  <a:gd name="T15" fmla="*/ 19 h 29"/>
                  <a:gd name="T16" fmla="*/ 0 w 18"/>
                  <a:gd name="T17" fmla="*/ 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9">
                    <a:moveTo>
                      <a:pt x="0" y="3"/>
                    </a:moveTo>
                    <a:lnTo>
                      <a:pt x="6" y="0"/>
                    </a:lnTo>
                    <a:lnTo>
                      <a:pt x="11" y="0"/>
                    </a:lnTo>
                    <a:lnTo>
                      <a:pt x="14" y="15"/>
                    </a:lnTo>
                    <a:lnTo>
                      <a:pt x="17" y="25"/>
                    </a:lnTo>
                    <a:lnTo>
                      <a:pt x="12" y="28"/>
                    </a:lnTo>
                    <a:lnTo>
                      <a:pt x="6" y="28"/>
                    </a:lnTo>
                    <a:lnTo>
                      <a:pt x="2" y="19"/>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79" name="Freeform 255">
                <a:extLst>
                  <a:ext uri="{FF2B5EF4-FFF2-40B4-BE49-F238E27FC236}">
                    <a16:creationId xmlns:a16="http://schemas.microsoft.com/office/drawing/2014/main" id="{B62C942A-A774-1338-F9AB-E393727C2A5E}"/>
                  </a:ext>
                </a:extLst>
              </p:cNvPr>
              <p:cNvSpPr>
                <a:spLocks/>
              </p:cNvSpPr>
              <p:nvPr/>
            </p:nvSpPr>
            <p:spPr bwMode="auto">
              <a:xfrm>
                <a:off x="3385" y="2098"/>
                <a:ext cx="55" cy="78"/>
              </a:xfrm>
              <a:custGeom>
                <a:avLst/>
                <a:gdLst>
                  <a:gd name="T0" fmla="*/ 17 w 55"/>
                  <a:gd name="T1" fmla="*/ 7 h 78"/>
                  <a:gd name="T2" fmla="*/ 28 w 55"/>
                  <a:gd name="T3" fmla="*/ 1 h 78"/>
                  <a:gd name="T4" fmla="*/ 34 w 55"/>
                  <a:gd name="T5" fmla="*/ 0 h 78"/>
                  <a:gd name="T6" fmla="*/ 45 w 55"/>
                  <a:gd name="T7" fmla="*/ 7 h 78"/>
                  <a:gd name="T8" fmla="*/ 50 w 55"/>
                  <a:gd name="T9" fmla="*/ 20 h 78"/>
                  <a:gd name="T10" fmla="*/ 54 w 55"/>
                  <a:gd name="T11" fmla="*/ 47 h 78"/>
                  <a:gd name="T12" fmla="*/ 53 w 55"/>
                  <a:gd name="T13" fmla="*/ 69 h 78"/>
                  <a:gd name="T14" fmla="*/ 42 w 55"/>
                  <a:gd name="T15" fmla="*/ 76 h 78"/>
                  <a:gd name="T16" fmla="*/ 23 w 55"/>
                  <a:gd name="T17" fmla="*/ 77 h 78"/>
                  <a:gd name="T18" fmla="*/ 8 w 55"/>
                  <a:gd name="T19" fmla="*/ 60 h 78"/>
                  <a:gd name="T20" fmla="*/ 0 w 55"/>
                  <a:gd name="T21" fmla="*/ 29 h 78"/>
                  <a:gd name="T22" fmla="*/ 5 w 55"/>
                  <a:gd name="T23" fmla="*/ 16 h 78"/>
                  <a:gd name="T24" fmla="*/ 17 w 55"/>
                  <a:gd name="T25" fmla="*/ 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78">
                    <a:moveTo>
                      <a:pt x="17" y="7"/>
                    </a:moveTo>
                    <a:lnTo>
                      <a:pt x="28" y="1"/>
                    </a:lnTo>
                    <a:lnTo>
                      <a:pt x="34" y="0"/>
                    </a:lnTo>
                    <a:lnTo>
                      <a:pt x="45" y="7"/>
                    </a:lnTo>
                    <a:lnTo>
                      <a:pt x="50" y="20"/>
                    </a:lnTo>
                    <a:lnTo>
                      <a:pt x="54" y="47"/>
                    </a:lnTo>
                    <a:lnTo>
                      <a:pt x="53" y="69"/>
                    </a:lnTo>
                    <a:lnTo>
                      <a:pt x="42" y="76"/>
                    </a:lnTo>
                    <a:lnTo>
                      <a:pt x="23" y="77"/>
                    </a:lnTo>
                    <a:lnTo>
                      <a:pt x="8" y="60"/>
                    </a:lnTo>
                    <a:lnTo>
                      <a:pt x="0" y="29"/>
                    </a:lnTo>
                    <a:lnTo>
                      <a:pt x="5" y="16"/>
                    </a:lnTo>
                    <a:lnTo>
                      <a:pt x="17"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0" name="Freeform 256">
                <a:extLst>
                  <a:ext uri="{FF2B5EF4-FFF2-40B4-BE49-F238E27FC236}">
                    <a16:creationId xmlns:a16="http://schemas.microsoft.com/office/drawing/2014/main" id="{02589A8E-0A0D-6049-CC83-88231CDEE106}"/>
                  </a:ext>
                </a:extLst>
              </p:cNvPr>
              <p:cNvSpPr>
                <a:spLocks/>
              </p:cNvSpPr>
              <p:nvPr/>
            </p:nvSpPr>
            <p:spPr bwMode="auto">
              <a:xfrm>
                <a:off x="3444" y="2126"/>
                <a:ext cx="26" cy="51"/>
              </a:xfrm>
              <a:custGeom>
                <a:avLst/>
                <a:gdLst>
                  <a:gd name="T0" fmla="*/ 0 w 26"/>
                  <a:gd name="T1" fmla="*/ 6 h 51"/>
                  <a:gd name="T2" fmla="*/ 6 w 26"/>
                  <a:gd name="T3" fmla="*/ 0 h 51"/>
                  <a:gd name="T4" fmla="*/ 11 w 26"/>
                  <a:gd name="T5" fmla="*/ 3 h 51"/>
                  <a:gd name="T6" fmla="*/ 15 w 26"/>
                  <a:gd name="T7" fmla="*/ 9 h 51"/>
                  <a:gd name="T8" fmla="*/ 25 w 26"/>
                  <a:gd name="T9" fmla="*/ 31 h 51"/>
                  <a:gd name="T10" fmla="*/ 21 w 26"/>
                  <a:gd name="T11" fmla="*/ 42 h 51"/>
                  <a:gd name="T12" fmla="*/ 11 w 26"/>
                  <a:gd name="T13" fmla="*/ 50 h 51"/>
                  <a:gd name="T14" fmla="*/ 3 w 26"/>
                  <a:gd name="T15" fmla="*/ 44 h 51"/>
                  <a:gd name="T16" fmla="*/ 0 w 26"/>
                  <a:gd name="T17" fmla="*/ 25 h 51"/>
                  <a:gd name="T18" fmla="*/ 0 w 26"/>
                  <a:gd name="T19" fmla="*/ 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1">
                    <a:moveTo>
                      <a:pt x="0" y="6"/>
                    </a:moveTo>
                    <a:lnTo>
                      <a:pt x="6" y="0"/>
                    </a:lnTo>
                    <a:lnTo>
                      <a:pt x="11" y="3"/>
                    </a:lnTo>
                    <a:lnTo>
                      <a:pt x="15" y="9"/>
                    </a:lnTo>
                    <a:lnTo>
                      <a:pt x="25" y="31"/>
                    </a:lnTo>
                    <a:lnTo>
                      <a:pt x="21" y="42"/>
                    </a:lnTo>
                    <a:lnTo>
                      <a:pt x="11" y="50"/>
                    </a:lnTo>
                    <a:lnTo>
                      <a:pt x="3" y="44"/>
                    </a:lnTo>
                    <a:lnTo>
                      <a:pt x="0" y="25"/>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1" name="Freeform 257">
                <a:extLst>
                  <a:ext uri="{FF2B5EF4-FFF2-40B4-BE49-F238E27FC236}">
                    <a16:creationId xmlns:a16="http://schemas.microsoft.com/office/drawing/2014/main" id="{0F6B04A0-97B9-0C9E-250C-4FE324E9090C}"/>
                  </a:ext>
                </a:extLst>
              </p:cNvPr>
              <p:cNvSpPr>
                <a:spLocks/>
              </p:cNvSpPr>
              <p:nvPr/>
            </p:nvSpPr>
            <p:spPr bwMode="auto">
              <a:xfrm>
                <a:off x="3415" y="2186"/>
                <a:ext cx="30" cy="30"/>
              </a:xfrm>
              <a:custGeom>
                <a:avLst/>
                <a:gdLst>
                  <a:gd name="T0" fmla="*/ 0 w 30"/>
                  <a:gd name="T1" fmla="*/ 6 h 30"/>
                  <a:gd name="T2" fmla="*/ 7 w 30"/>
                  <a:gd name="T3" fmla="*/ 1 h 30"/>
                  <a:gd name="T4" fmla="*/ 15 w 30"/>
                  <a:gd name="T5" fmla="*/ 1 h 30"/>
                  <a:gd name="T6" fmla="*/ 21 w 30"/>
                  <a:gd name="T7" fmla="*/ 0 h 30"/>
                  <a:gd name="T8" fmla="*/ 26 w 30"/>
                  <a:gd name="T9" fmla="*/ 3 h 30"/>
                  <a:gd name="T10" fmla="*/ 29 w 30"/>
                  <a:gd name="T11" fmla="*/ 10 h 30"/>
                  <a:gd name="T12" fmla="*/ 26 w 30"/>
                  <a:gd name="T13" fmla="*/ 23 h 30"/>
                  <a:gd name="T14" fmla="*/ 12 w 30"/>
                  <a:gd name="T15" fmla="*/ 29 h 30"/>
                  <a:gd name="T16" fmla="*/ 4 w 30"/>
                  <a:gd name="T17" fmla="*/ 29 h 30"/>
                  <a:gd name="T18" fmla="*/ 0 w 30"/>
                  <a:gd name="T19" fmla="*/ 16 h 30"/>
                  <a:gd name="T20" fmla="*/ 0 w 30"/>
                  <a:gd name="T21"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30">
                    <a:moveTo>
                      <a:pt x="0" y="6"/>
                    </a:moveTo>
                    <a:lnTo>
                      <a:pt x="7" y="1"/>
                    </a:lnTo>
                    <a:lnTo>
                      <a:pt x="15" y="1"/>
                    </a:lnTo>
                    <a:lnTo>
                      <a:pt x="21" y="0"/>
                    </a:lnTo>
                    <a:lnTo>
                      <a:pt x="26" y="3"/>
                    </a:lnTo>
                    <a:lnTo>
                      <a:pt x="29" y="10"/>
                    </a:lnTo>
                    <a:lnTo>
                      <a:pt x="26" y="23"/>
                    </a:lnTo>
                    <a:lnTo>
                      <a:pt x="12" y="29"/>
                    </a:lnTo>
                    <a:lnTo>
                      <a:pt x="4" y="29"/>
                    </a:lnTo>
                    <a:lnTo>
                      <a:pt x="0" y="1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2" name="Freeform 258">
                <a:extLst>
                  <a:ext uri="{FF2B5EF4-FFF2-40B4-BE49-F238E27FC236}">
                    <a16:creationId xmlns:a16="http://schemas.microsoft.com/office/drawing/2014/main" id="{9407993D-3554-3C87-3B38-5BC2255D8B6B}"/>
                  </a:ext>
                </a:extLst>
              </p:cNvPr>
              <p:cNvSpPr>
                <a:spLocks/>
              </p:cNvSpPr>
              <p:nvPr/>
            </p:nvSpPr>
            <p:spPr bwMode="auto">
              <a:xfrm>
                <a:off x="3452" y="2189"/>
                <a:ext cx="12" cy="12"/>
              </a:xfrm>
              <a:custGeom>
                <a:avLst/>
                <a:gdLst>
                  <a:gd name="T0" fmla="*/ 0 w 12"/>
                  <a:gd name="T1" fmla="*/ 3 h 12"/>
                  <a:gd name="T2" fmla="*/ 3 w 12"/>
                  <a:gd name="T3" fmla="*/ 0 h 12"/>
                  <a:gd name="T4" fmla="*/ 10 w 12"/>
                  <a:gd name="T5" fmla="*/ 0 h 12"/>
                  <a:gd name="T6" fmla="*/ 11 w 12"/>
                  <a:gd name="T7" fmla="*/ 4 h 12"/>
                  <a:gd name="T8" fmla="*/ 6 w 12"/>
                  <a:gd name="T9" fmla="*/ 9 h 12"/>
                  <a:gd name="T10" fmla="*/ 0 w 12"/>
                  <a:gd name="T11" fmla="*/ 11 h 12"/>
                  <a:gd name="T12" fmla="*/ 0 w 12"/>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0" y="3"/>
                    </a:moveTo>
                    <a:lnTo>
                      <a:pt x="3" y="0"/>
                    </a:lnTo>
                    <a:lnTo>
                      <a:pt x="10" y="0"/>
                    </a:lnTo>
                    <a:lnTo>
                      <a:pt x="11" y="4"/>
                    </a:lnTo>
                    <a:lnTo>
                      <a:pt x="6" y="9"/>
                    </a:lnTo>
                    <a:lnTo>
                      <a:pt x="0" y="11"/>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3" name="Freeform 259">
                <a:extLst>
                  <a:ext uri="{FF2B5EF4-FFF2-40B4-BE49-F238E27FC236}">
                    <a16:creationId xmlns:a16="http://schemas.microsoft.com/office/drawing/2014/main" id="{7DD91D45-3644-A652-805B-5B265840BD2B}"/>
                  </a:ext>
                </a:extLst>
              </p:cNvPr>
              <p:cNvSpPr>
                <a:spLocks/>
              </p:cNvSpPr>
              <p:nvPr/>
            </p:nvSpPr>
            <p:spPr bwMode="auto">
              <a:xfrm>
                <a:off x="3469" y="2186"/>
                <a:ext cx="11" cy="25"/>
              </a:xfrm>
              <a:custGeom>
                <a:avLst/>
                <a:gdLst>
                  <a:gd name="T0" fmla="*/ 1 w 11"/>
                  <a:gd name="T1" fmla="*/ 3 h 25"/>
                  <a:gd name="T2" fmla="*/ 3 w 11"/>
                  <a:gd name="T3" fmla="*/ 0 h 25"/>
                  <a:gd name="T4" fmla="*/ 10 w 11"/>
                  <a:gd name="T5" fmla="*/ 10 h 25"/>
                  <a:gd name="T6" fmla="*/ 10 w 11"/>
                  <a:gd name="T7" fmla="*/ 19 h 25"/>
                  <a:gd name="T8" fmla="*/ 5 w 11"/>
                  <a:gd name="T9" fmla="*/ 24 h 25"/>
                  <a:gd name="T10" fmla="*/ 0 w 11"/>
                  <a:gd name="T11" fmla="*/ 13 h 25"/>
                  <a:gd name="T12" fmla="*/ 1 w 11"/>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11" h="25">
                    <a:moveTo>
                      <a:pt x="1" y="3"/>
                    </a:moveTo>
                    <a:lnTo>
                      <a:pt x="3" y="0"/>
                    </a:lnTo>
                    <a:lnTo>
                      <a:pt x="10" y="10"/>
                    </a:lnTo>
                    <a:lnTo>
                      <a:pt x="10" y="19"/>
                    </a:lnTo>
                    <a:lnTo>
                      <a:pt x="5" y="24"/>
                    </a:lnTo>
                    <a:lnTo>
                      <a:pt x="0" y="13"/>
                    </a:lnTo>
                    <a:lnTo>
                      <a:pt x="1"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4" name="Freeform 260">
                <a:extLst>
                  <a:ext uri="{FF2B5EF4-FFF2-40B4-BE49-F238E27FC236}">
                    <a16:creationId xmlns:a16="http://schemas.microsoft.com/office/drawing/2014/main" id="{67EDACA9-597C-28CB-A3D1-7CF0832BEB8E}"/>
                  </a:ext>
                </a:extLst>
              </p:cNvPr>
              <p:cNvSpPr>
                <a:spLocks/>
              </p:cNvSpPr>
              <p:nvPr/>
            </p:nvSpPr>
            <p:spPr bwMode="auto">
              <a:xfrm>
                <a:off x="3437" y="2215"/>
                <a:ext cx="38" cy="41"/>
              </a:xfrm>
              <a:custGeom>
                <a:avLst/>
                <a:gdLst>
                  <a:gd name="T0" fmla="*/ 10 w 38"/>
                  <a:gd name="T1" fmla="*/ 5 h 41"/>
                  <a:gd name="T2" fmla="*/ 15 w 38"/>
                  <a:gd name="T3" fmla="*/ 2 h 41"/>
                  <a:gd name="T4" fmla="*/ 24 w 38"/>
                  <a:gd name="T5" fmla="*/ 0 h 41"/>
                  <a:gd name="T6" fmla="*/ 35 w 38"/>
                  <a:gd name="T7" fmla="*/ 9 h 41"/>
                  <a:gd name="T8" fmla="*/ 37 w 38"/>
                  <a:gd name="T9" fmla="*/ 30 h 41"/>
                  <a:gd name="T10" fmla="*/ 33 w 38"/>
                  <a:gd name="T11" fmla="*/ 40 h 41"/>
                  <a:gd name="T12" fmla="*/ 17 w 38"/>
                  <a:gd name="T13" fmla="*/ 40 h 41"/>
                  <a:gd name="T14" fmla="*/ 0 w 38"/>
                  <a:gd name="T15" fmla="*/ 35 h 41"/>
                  <a:gd name="T16" fmla="*/ 0 w 38"/>
                  <a:gd name="T17" fmla="*/ 20 h 41"/>
                  <a:gd name="T18" fmla="*/ 5 w 38"/>
                  <a:gd name="T19" fmla="*/ 11 h 41"/>
                  <a:gd name="T20" fmla="*/ 10 w 38"/>
                  <a:gd name="T21"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1">
                    <a:moveTo>
                      <a:pt x="10" y="5"/>
                    </a:moveTo>
                    <a:lnTo>
                      <a:pt x="15" y="2"/>
                    </a:lnTo>
                    <a:lnTo>
                      <a:pt x="24" y="0"/>
                    </a:lnTo>
                    <a:lnTo>
                      <a:pt x="35" y="9"/>
                    </a:lnTo>
                    <a:lnTo>
                      <a:pt x="37" y="30"/>
                    </a:lnTo>
                    <a:lnTo>
                      <a:pt x="33" y="40"/>
                    </a:lnTo>
                    <a:lnTo>
                      <a:pt x="17" y="40"/>
                    </a:lnTo>
                    <a:lnTo>
                      <a:pt x="0" y="35"/>
                    </a:lnTo>
                    <a:lnTo>
                      <a:pt x="0" y="20"/>
                    </a:lnTo>
                    <a:lnTo>
                      <a:pt x="5" y="11"/>
                    </a:lnTo>
                    <a:lnTo>
                      <a:pt x="1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5" name="Freeform 261">
                <a:extLst>
                  <a:ext uri="{FF2B5EF4-FFF2-40B4-BE49-F238E27FC236}">
                    <a16:creationId xmlns:a16="http://schemas.microsoft.com/office/drawing/2014/main" id="{FF3F5619-AC8D-1C49-F26F-73107A2A61E5}"/>
                  </a:ext>
                </a:extLst>
              </p:cNvPr>
              <p:cNvSpPr>
                <a:spLocks/>
              </p:cNvSpPr>
              <p:nvPr/>
            </p:nvSpPr>
            <p:spPr bwMode="auto">
              <a:xfrm>
                <a:off x="3485" y="2189"/>
                <a:ext cx="74" cy="113"/>
              </a:xfrm>
              <a:custGeom>
                <a:avLst/>
                <a:gdLst>
                  <a:gd name="T0" fmla="*/ 0 w 74"/>
                  <a:gd name="T1" fmla="*/ 33 h 113"/>
                  <a:gd name="T2" fmla="*/ 5 w 74"/>
                  <a:gd name="T3" fmla="*/ 17 h 113"/>
                  <a:gd name="T4" fmla="*/ 8 w 74"/>
                  <a:gd name="T5" fmla="*/ 8 h 113"/>
                  <a:gd name="T6" fmla="*/ 20 w 74"/>
                  <a:gd name="T7" fmla="*/ 0 h 113"/>
                  <a:gd name="T8" fmla="*/ 26 w 74"/>
                  <a:gd name="T9" fmla="*/ 12 h 113"/>
                  <a:gd name="T10" fmla="*/ 35 w 74"/>
                  <a:gd name="T11" fmla="*/ 25 h 113"/>
                  <a:gd name="T12" fmla="*/ 49 w 74"/>
                  <a:gd name="T13" fmla="*/ 34 h 113"/>
                  <a:gd name="T14" fmla="*/ 67 w 74"/>
                  <a:gd name="T15" fmla="*/ 67 h 113"/>
                  <a:gd name="T16" fmla="*/ 73 w 74"/>
                  <a:gd name="T17" fmla="*/ 107 h 113"/>
                  <a:gd name="T18" fmla="*/ 37 w 74"/>
                  <a:gd name="T19" fmla="*/ 112 h 113"/>
                  <a:gd name="T20" fmla="*/ 3 w 74"/>
                  <a:gd name="T21" fmla="*/ 112 h 113"/>
                  <a:gd name="T22" fmla="*/ 0 w 74"/>
                  <a:gd name="T23" fmla="*/ 66 h 113"/>
                  <a:gd name="T24" fmla="*/ 0 w 74"/>
                  <a:gd name="T25" fmla="*/ 3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113">
                    <a:moveTo>
                      <a:pt x="0" y="33"/>
                    </a:moveTo>
                    <a:lnTo>
                      <a:pt x="5" y="17"/>
                    </a:lnTo>
                    <a:lnTo>
                      <a:pt x="8" y="8"/>
                    </a:lnTo>
                    <a:lnTo>
                      <a:pt x="20" y="0"/>
                    </a:lnTo>
                    <a:lnTo>
                      <a:pt x="26" y="12"/>
                    </a:lnTo>
                    <a:lnTo>
                      <a:pt x="35" y="25"/>
                    </a:lnTo>
                    <a:lnTo>
                      <a:pt x="49" y="34"/>
                    </a:lnTo>
                    <a:lnTo>
                      <a:pt x="67" y="67"/>
                    </a:lnTo>
                    <a:lnTo>
                      <a:pt x="73" y="107"/>
                    </a:lnTo>
                    <a:lnTo>
                      <a:pt x="37" y="112"/>
                    </a:lnTo>
                    <a:lnTo>
                      <a:pt x="3" y="112"/>
                    </a:lnTo>
                    <a:lnTo>
                      <a:pt x="0" y="66"/>
                    </a:lnTo>
                    <a:lnTo>
                      <a:pt x="0"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6" name="Freeform 262">
                <a:extLst>
                  <a:ext uri="{FF2B5EF4-FFF2-40B4-BE49-F238E27FC236}">
                    <a16:creationId xmlns:a16="http://schemas.microsoft.com/office/drawing/2014/main" id="{8EEC7BB5-301E-A6FA-0CA7-BDE6BB23323F}"/>
                  </a:ext>
                </a:extLst>
              </p:cNvPr>
              <p:cNvSpPr>
                <a:spLocks/>
              </p:cNvSpPr>
              <p:nvPr/>
            </p:nvSpPr>
            <p:spPr bwMode="auto">
              <a:xfrm>
                <a:off x="3552" y="2205"/>
                <a:ext cx="22" cy="30"/>
              </a:xfrm>
              <a:custGeom>
                <a:avLst/>
                <a:gdLst>
                  <a:gd name="T0" fmla="*/ 0 w 22"/>
                  <a:gd name="T1" fmla="*/ 5 h 30"/>
                  <a:gd name="T2" fmla="*/ 6 w 22"/>
                  <a:gd name="T3" fmla="*/ 0 h 30"/>
                  <a:gd name="T4" fmla="*/ 21 w 22"/>
                  <a:gd name="T5" fmla="*/ 8 h 30"/>
                  <a:gd name="T6" fmla="*/ 18 w 22"/>
                  <a:gd name="T7" fmla="*/ 24 h 30"/>
                  <a:gd name="T8" fmla="*/ 4 w 22"/>
                  <a:gd name="T9" fmla="*/ 29 h 30"/>
                  <a:gd name="T10" fmla="*/ 0 w 22"/>
                  <a:gd name="T11" fmla="*/ 5 h 30"/>
                </a:gdLst>
                <a:ahLst/>
                <a:cxnLst>
                  <a:cxn ang="0">
                    <a:pos x="T0" y="T1"/>
                  </a:cxn>
                  <a:cxn ang="0">
                    <a:pos x="T2" y="T3"/>
                  </a:cxn>
                  <a:cxn ang="0">
                    <a:pos x="T4" y="T5"/>
                  </a:cxn>
                  <a:cxn ang="0">
                    <a:pos x="T6" y="T7"/>
                  </a:cxn>
                  <a:cxn ang="0">
                    <a:pos x="T8" y="T9"/>
                  </a:cxn>
                  <a:cxn ang="0">
                    <a:pos x="T10" y="T11"/>
                  </a:cxn>
                </a:cxnLst>
                <a:rect l="0" t="0" r="r" b="b"/>
                <a:pathLst>
                  <a:path w="22" h="30">
                    <a:moveTo>
                      <a:pt x="0" y="5"/>
                    </a:moveTo>
                    <a:lnTo>
                      <a:pt x="6" y="0"/>
                    </a:lnTo>
                    <a:lnTo>
                      <a:pt x="21" y="8"/>
                    </a:lnTo>
                    <a:lnTo>
                      <a:pt x="18" y="24"/>
                    </a:lnTo>
                    <a:lnTo>
                      <a:pt x="4" y="29"/>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7" name="Freeform 263">
                <a:extLst>
                  <a:ext uri="{FF2B5EF4-FFF2-40B4-BE49-F238E27FC236}">
                    <a16:creationId xmlns:a16="http://schemas.microsoft.com/office/drawing/2014/main" id="{2E424B88-B811-940D-3262-02809CD9685F}"/>
                  </a:ext>
                </a:extLst>
              </p:cNvPr>
              <p:cNvSpPr>
                <a:spLocks/>
              </p:cNvSpPr>
              <p:nvPr/>
            </p:nvSpPr>
            <p:spPr bwMode="auto">
              <a:xfrm>
                <a:off x="3559" y="2244"/>
                <a:ext cx="15" cy="22"/>
              </a:xfrm>
              <a:custGeom>
                <a:avLst/>
                <a:gdLst>
                  <a:gd name="T0" fmla="*/ 0 w 15"/>
                  <a:gd name="T1" fmla="*/ 11 h 22"/>
                  <a:gd name="T2" fmla="*/ 1 w 15"/>
                  <a:gd name="T3" fmla="*/ 3 h 22"/>
                  <a:gd name="T4" fmla="*/ 5 w 15"/>
                  <a:gd name="T5" fmla="*/ 0 h 22"/>
                  <a:gd name="T6" fmla="*/ 14 w 15"/>
                  <a:gd name="T7" fmla="*/ 3 h 22"/>
                  <a:gd name="T8" fmla="*/ 12 w 15"/>
                  <a:gd name="T9" fmla="*/ 12 h 22"/>
                  <a:gd name="T10" fmla="*/ 9 w 15"/>
                  <a:gd name="T11" fmla="*/ 21 h 22"/>
                  <a:gd name="T12" fmla="*/ 0 w 15"/>
                  <a:gd name="T13" fmla="*/ 11 h 22"/>
                </a:gdLst>
                <a:ahLst/>
                <a:cxnLst>
                  <a:cxn ang="0">
                    <a:pos x="T0" y="T1"/>
                  </a:cxn>
                  <a:cxn ang="0">
                    <a:pos x="T2" y="T3"/>
                  </a:cxn>
                  <a:cxn ang="0">
                    <a:pos x="T4" y="T5"/>
                  </a:cxn>
                  <a:cxn ang="0">
                    <a:pos x="T6" y="T7"/>
                  </a:cxn>
                  <a:cxn ang="0">
                    <a:pos x="T8" y="T9"/>
                  </a:cxn>
                  <a:cxn ang="0">
                    <a:pos x="T10" y="T11"/>
                  </a:cxn>
                  <a:cxn ang="0">
                    <a:pos x="T12" y="T13"/>
                  </a:cxn>
                </a:cxnLst>
                <a:rect l="0" t="0" r="r" b="b"/>
                <a:pathLst>
                  <a:path w="15" h="22">
                    <a:moveTo>
                      <a:pt x="0" y="11"/>
                    </a:moveTo>
                    <a:lnTo>
                      <a:pt x="1" y="3"/>
                    </a:lnTo>
                    <a:lnTo>
                      <a:pt x="5" y="0"/>
                    </a:lnTo>
                    <a:lnTo>
                      <a:pt x="14" y="3"/>
                    </a:lnTo>
                    <a:lnTo>
                      <a:pt x="12" y="12"/>
                    </a:lnTo>
                    <a:lnTo>
                      <a:pt x="9" y="2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8" name="Freeform 264">
                <a:extLst>
                  <a:ext uri="{FF2B5EF4-FFF2-40B4-BE49-F238E27FC236}">
                    <a16:creationId xmlns:a16="http://schemas.microsoft.com/office/drawing/2014/main" id="{3363C8BE-A8C7-4B80-579F-91B6983A32FC}"/>
                  </a:ext>
                </a:extLst>
              </p:cNvPr>
              <p:cNvSpPr>
                <a:spLocks/>
              </p:cNvSpPr>
              <p:nvPr/>
            </p:nvSpPr>
            <p:spPr bwMode="auto">
              <a:xfrm>
                <a:off x="3578" y="2241"/>
                <a:ext cx="18" cy="25"/>
              </a:xfrm>
              <a:custGeom>
                <a:avLst/>
                <a:gdLst>
                  <a:gd name="T0" fmla="*/ 0 w 18"/>
                  <a:gd name="T1" fmla="*/ 7 h 25"/>
                  <a:gd name="T2" fmla="*/ 4 w 18"/>
                  <a:gd name="T3" fmla="*/ 0 h 25"/>
                  <a:gd name="T4" fmla="*/ 17 w 18"/>
                  <a:gd name="T5" fmla="*/ 9 h 25"/>
                  <a:gd name="T6" fmla="*/ 16 w 18"/>
                  <a:gd name="T7" fmla="*/ 17 h 25"/>
                  <a:gd name="T8" fmla="*/ 5 w 18"/>
                  <a:gd name="T9" fmla="*/ 24 h 25"/>
                  <a:gd name="T10" fmla="*/ 0 w 18"/>
                  <a:gd name="T11" fmla="*/ 7 h 25"/>
                </a:gdLst>
                <a:ahLst/>
                <a:cxnLst>
                  <a:cxn ang="0">
                    <a:pos x="T0" y="T1"/>
                  </a:cxn>
                  <a:cxn ang="0">
                    <a:pos x="T2" y="T3"/>
                  </a:cxn>
                  <a:cxn ang="0">
                    <a:pos x="T4" y="T5"/>
                  </a:cxn>
                  <a:cxn ang="0">
                    <a:pos x="T6" y="T7"/>
                  </a:cxn>
                  <a:cxn ang="0">
                    <a:pos x="T8" y="T9"/>
                  </a:cxn>
                  <a:cxn ang="0">
                    <a:pos x="T10" y="T11"/>
                  </a:cxn>
                </a:cxnLst>
                <a:rect l="0" t="0" r="r" b="b"/>
                <a:pathLst>
                  <a:path w="18" h="25">
                    <a:moveTo>
                      <a:pt x="0" y="7"/>
                    </a:moveTo>
                    <a:lnTo>
                      <a:pt x="4" y="0"/>
                    </a:lnTo>
                    <a:lnTo>
                      <a:pt x="17" y="9"/>
                    </a:lnTo>
                    <a:lnTo>
                      <a:pt x="16" y="17"/>
                    </a:lnTo>
                    <a:lnTo>
                      <a:pt x="5" y="24"/>
                    </a:lnTo>
                    <a:lnTo>
                      <a:pt x="0"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89" name="Freeform 265">
                <a:extLst>
                  <a:ext uri="{FF2B5EF4-FFF2-40B4-BE49-F238E27FC236}">
                    <a16:creationId xmlns:a16="http://schemas.microsoft.com/office/drawing/2014/main" id="{66D71E47-44AC-33AE-7BC1-6BE1101AC904}"/>
                  </a:ext>
                </a:extLst>
              </p:cNvPr>
              <p:cNvSpPr>
                <a:spLocks/>
              </p:cNvSpPr>
              <p:nvPr/>
            </p:nvSpPr>
            <p:spPr bwMode="auto">
              <a:xfrm>
                <a:off x="3568" y="2279"/>
                <a:ext cx="25" cy="26"/>
              </a:xfrm>
              <a:custGeom>
                <a:avLst/>
                <a:gdLst>
                  <a:gd name="T0" fmla="*/ 0 w 25"/>
                  <a:gd name="T1" fmla="*/ 13 h 26"/>
                  <a:gd name="T2" fmla="*/ 5 w 25"/>
                  <a:gd name="T3" fmla="*/ 0 h 26"/>
                  <a:gd name="T4" fmla="*/ 20 w 25"/>
                  <a:gd name="T5" fmla="*/ 0 h 26"/>
                  <a:gd name="T6" fmla="*/ 24 w 25"/>
                  <a:gd name="T7" fmla="*/ 25 h 26"/>
                  <a:gd name="T8" fmla="*/ 8 w 25"/>
                  <a:gd name="T9" fmla="*/ 25 h 26"/>
                  <a:gd name="T10" fmla="*/ 0 w 25"/>
                  <a:gd name="T11" fmla="*/ 13 h 26"/>
                </a:gdLst>
                <a:ahLst/>
                <a:cxnLst>
                  <a:cxn ang="0">
                    <a:pos x="T0" y="T1"/>
                  </a:cxn>
                  <a:cxn ang="0">
                    <a:pos x="T2" y="T3"/>
                  </a:cxn>
                  <a:cxn ang="0">
                    <a:pos x="T4" y="T5"/>
                  </a:cxn>
                  <a:cxn ang="0">
                    <a:pos x="T6" y="T7"/>
                  </a:cxn>
                  <a:cxn ang="0">
                    <a:pos x="T8" y="T9"/>
                  </a:cxn>
                  <a:cxn ang="0">
                    <a:pos x="T10" y="T11"/>
                  </a:cxn>
                </a:cxnLst>
                <a:rect l="0" t="0" r="r" b="b"/>
                <a:pathLst>
                  <a:path w="25" h="26">
                    <a:moveTo>
                      <a:pt x="0" y="13"/>
                    </a:moveTo>
                    <a:lnTo>
                      <a:pt x="5" y="0"/>
                    </a:lnTo>
                    <a:lnTo>
                      <a:pt x="20" y="0"/>
                    </a:lnTo>
                    <a:lnTo>
                      <a:pt x="24" y="25"/>
                    </a:lnTo>
                    <a:lnTo>
                      <a:pt x="8" y="25"/>
                    </a:lnTo>
                    <a:lnTo>
                      <a:pt x="0" y="1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0" name="Freeform 266">
                <a:extLst>
                  <a:ext uri="{FF2B5EF4-FFF2-40B4-BE49-F238E27FC236}">
                    <a16:creationId xmlns:a16="http://schemas.microsoft.com/office/drawing/2014/main" id="{C1B87087-8A33-459D-9F7B-F997CEC4F135}"/>
                  </a:ext>
                </a:extLst>
              </p:cNvPr>
              <p:cNvSpPr>
                <a:spLocks/>
              </p:cNvSpPr>
              <p:nvPr/>
            </p:nvSpPr>
            <p:spPr bwMode="auto">
              <a:xfrm>
                <a:off x="3599" y="2251"/>
                <a:ext cx="50" cy="61"/>
              </a:xfrm>
              <a:custGeom>
                <a:avLst/>
                <a:gdLst>
                  <a:gd name="T0" fmla="*/ 0 w 50"/>
                  <a:gd name="T1" fmla="*/ 22 h 61"/>
                  <a:gd name="T2" fmla="*/ 7 w 50"/>
                  <a:gd name="T3" fmla="*/ 4 h 61"/>
                  <a:gd name="T4" fmla="*/ 15 w 50"/>
                  <a:gd name="T5" fmla="*/ 0 h 61"/>
                  <a:gd name="T6" fmla="*/ 29 w 50"/>
                  <a:gd name="T7" fmla="*/ 0 h 61"/>
                  <a:gd name="T8" fmla="*/ 36 w 50"/>
                  <a:gd name="T9" fmla="*/ 8 h 61"/>
                  <a:gd name="T10" fmla="*/ 49 w 50"/>
                  <a:gd name="T11" fmla="*/ 38 h 61"/>
                  <a:gd name="T12" fmla="*/ 46 w 50"/>
                  <a:gd name="T13" fmla="*/ 48 h 61"/>
                  <a:gd name="T14" fmla="*/ 15 w 50"/>
                  <a:gd name="T15" fmla="*/ 56 h 61"/>
                  <a:gd name="T16" fmla="*/ 3 w 50"/>
                  <a:gd name="T17" fmla="*/ 60 h 61"/>
                  <a:gd name="T18" fmla="*/ 0 w 50"/>
                  <a:gd name="T19" fmla="*/ 2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61">
                    <a:moveTo>
                      <a:pt x="0" y="22"/>
                    </a:moveTo>
                    <a:lnTo>
                      <a:pt x="7" y="4"/>
                    </a:lnTo>
                    <a:lnTo>
                      <a:pt x="15" y="0"/>
                    </a:lnTo>
                    <a:lnTo>
                      <a:pt x="29" y="0"/>
                    </a:lnTo>
                    <a:lnTo>
                      <a:pt x="36" y="8"/>
                    </a:lnTo>
                    <a:lnTo>
                      <a:pt x="49" y="38"/>
                    </a:lnTo>
                    <a:lnTo>
                      <a:pt x="46" y="48"/>
                    </a:lnTo>
                    <a:lnTo>
                      <a:pt x="15" y="56"/>
                    </a:lnTo>
                    <a:lnTo>
                      <a:pt x="3" y="60"/>
                    </a:lnTo>
                    <a:lnTo>
                      <a:pt x="0" y="2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nvGrpSpPr>
              <p:cNvPr id="103691" name="Group 267">
                <a:extLst>
                  <a:ext uri="{FF2B5EF4-FFF2-40B4-BE49-F238E27FC236}">
                    <a16:creationId xmlns:a16="http://schemas.microsoft.com/office/drawing/2014/main" id="{F2BD645B-E904-81F9-7183-C59D08D2B4E2}"/>
                  </a:ext>
                </a:extLst>
              </p:cNvPr>
              <p:cNvGrpSpPr>
                <a:grpSpLocks/>
              </p:cNvGrpSpPr>
              <p:nvPr/>
            </p:nvGrpSpPr>
            <p:grpSpPr bwMode="auto">
              <a:xfrm>
                <a:off x="3323" y="1847"/>
                <a:ext cx="84" cy="103"/>
                <a:chOff x="3323" y="1847"/>
                <a:chExt cx="84" cy="103"/>
              </a:xfrm>
            </p:grpSpPr>
            <p:sp>
              <p:nvSpPr>
                <p:cNvPr id="103692" name="Freeform 268">
                  <a:extLst>
                    <a:ext uri="{FF2B5EF4-FFF2-40B4-BE49-F238E27FC236}">
                      <a16:creationId xmlns:a16="http://schemas.microsoft.com/office/drawing/2014/main" id="{B23411A9-4537-3CEC-4625-7E7A992BA4A6}"/>
                    </a:ext>
                  </a:extLst>
                </p:cNvPr>
                <p:cNvSpPr>
                  <a:spLocks/>
                </p:cNvSpPr>
                <p:nvPr/>
              </p:nvSpPr>
              <p:spPr bwMode="auto">
                <a:xfrm>
                  <a:off x="3323" y="1847"/>
                  <a:ext cx="80" cy="100"/>
                </a:xfrm>
                <a:custGeom>
                  <a:avLst/>
                  <a:gdLst>
                    <a:gd name="T0" fmla="*/ 48 w 80"/>
                    <a:gd name="T1" fmla="*/ 99 h 100"/>
                    <a:gd name="T2" fmla="*/ 79 w 80"/>
                    <a:gd name="T3" fmla="*/ 60 h 100"/>
                    <a:gd name="T4" fmla="*/ 47 w 80"/>
                    <a:gd name="T5" fmla="*/ 19 h 100"/>
                    <a:gd name="T6" fmla="*/ 6 w 80"/>
                    <a:gd name="T7" fmla="*/ 0 h 100"/>
                    <a:gd name="T8" fmla="*/ 0 w 80"/>
                    <a:gd name="T9" fmla="*/ 54 h 100"/>
                    <a:gd name="T10" fmla="*/ 24 w 80"/>
                    <a:gd name="T11" fmla="*/ 90 h 100"/>
                    <a:gd name="T12" fmla="*/ 45 w 80"/>
                    <a:gd name="T13" fmla="*/ 99 h 100"/>
                    <a:gd name="T14" fmla="*/ 48 w 80"/>
                    <a:gd name="T15" fmla="*/ 99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100">
                      <a:moveTo>
                        <a:pt x="48" y="99"/>
                      </a:moveTo>
                      <a:lnTo>
                        <a:pt x="79" y="60"/>
                      </a:lnTo>
                      <a:lnTo>
                        <a:pt x="47" y="19"/>
                      </a:lnTo>
                      <a:lnTo>
                        <a:pt x="6" y="0"/>
                      </a:lnTo>
                      <a:lnTo>
                        <a:pt x="0" y="54"/>
                      </a:lnTo>
                      <a:lnTo>
                        <a:pt x="24" y="90"/>
                      </a:lnTo>
                      <a:lnTo>
                        <a:pt x="45" y="99"/>
                      </a:lnTo>
                      <a:lnTo>
                        <a:pt x="48" y="99"/>
                      </a:lnTo>
                    </a:path>
                  </a:pathLst>
                </a:custGeom>
                <a:solidFill>
                  <a:srgbClr val="CECECE"/>
                </a:solidFill>
                <a:ln w="12700" cap="rnd" cmpd="sng">
                  <a:solidFill>
                    <a:schemeClr val="bg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3" name="Freeform 269">
                  <a:extLst>
                    <a:ext uri="{FF2B5EF4-FFF2-40B4-BE49-F238E27FC236}">
                      <a16:creationId xmlns:a16="http://schemas.microsoft.com/office/drawing/2014/main" id="{882C9F04-B400-548D-4F3A-994B272ADBFC}"/>
                    </a:ext>
                  </a:extLst>
                </p:cNvPr>
                <p:cNvSpPr>
                  <a:spLocks/>
                </p:cNvSpPr>
                <p:nvPr/>
              </p:nvSpPr>
              <p:spPr bwMode="auto">
                <a:xfrm>
                  <a:off x="3323" y="1847"/>
                  <a:ext cx="84" cy="103"/>
                </a:xfrm>
                <a:custGeom>
                  <a:avLst/>
                  <a:gdLst>
                    <a:gd name="T0" fmla="*/ 50 w 84"/>
                    <a:gd name="T1" fmla="*/ 102 h 103"/>
                    <a:gd name="T2" fmla="*/ 83 w 84"/>
                    <a:gd name="T3" fmla="*/ 61 h 103"/>
                    <a:gd name="T4" fmla="*/ 49 w 84"/>
                    <a:gd name="T5" fmla="*/ 19 h 103"/>
                    <a:gd name="T6" fmla="*/ 6 w 84"/>
                    <a:gd name="T7" fmla="*/ 0 h 103"/>
                    <a:gd name="T8" fmla="*/ 0 w 84"/>
                    <a:gd name="T9" fmla="*/ 55 h 103"/>
                    <a:gd name="T10" fmla="*/ 26 w 84"/>
                    <a:gd name="T11" fmla="*/ 93 h 103"/>
                    <a:gd name="T12" fmla="*/ 47 w 84"/>
                    <a:gd name="T13" fmla="*/ 102 h 103"/>
                  </a:gdLst>
                  <a:ahLst/>
                  <a:cxnLst>
                    <a:cxn ang="0">
                      <a:pos x="T0" y="T1"/>
                    </a:cxn>
                    <a:cxn ang="0">
                      <a:pos x="T2" y="T3"/>
                    </a:cxn>
                    <a:cxn ang="0">
                      <a:pos x="T4" y="T5"/>
                    </a:cxn>
                    <a:cxn ang="0">
                      <a:pos x="T6" y="T7"/>
                    </a:cxn>
                    <a:cxn ang="0">
                      <a:pos x="T8" y="T9"/>
                    </a:cxn>
                    <a:cxn ang="0">
                      <a:pos x="T10" y="T11"/>
                    </a:cxn>
                    <a:cxn ang="0">
                      <a:pos x="T12" y="T13"/>
                    </a:cxn>
                  </a:cxnLst>
                  <a:rect l="0" t="0" r="r" b="b"/>
                  <a:pathLst>
                    <a:path w="84" h="103">
                      <a:moveTo>
                        <a:pt x="50" y="102"/>
                      </a:moveTo>
                      <a:lnTo>
                        <a:pt x="83" y="61"/>
                      </a:lnTo>
                      <a:lnTo>
                        <a:pt x="49" y="19"/>
                      </a:lnTo>
                      <a:lnTo>
                        <a:pt x="6" y="0"/>
                      </a:lnTo>
                      <a:lnTo>
                        <a:pt x="0" y="55"/>
                      </a:lnTo>
                      <a:lnTo>
                        <a:pt x="26" y="93"/>
                      </a:lnTo>
                      <a:lnTo>
                        <a:pt x="47" y="10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03694" name="Freeform 270">
                <a:extLst>
                  <a:ext uri="{FF2B5EF4-FFF2-40B4-BE49-F238E27FC236}">
                    <a16:creationId xmlns:a16="http://schemas.microsoft.com/office/drawing/2014/main" id="{A1E1D2E7-7073-D6C9-4835-33E3C6E5097D}"/>
                  </a:ext>
                </a:extLst>
              </p:cNvPr>
              <p:cNvSpPr>
                <a:spLocks/>
              </p:cNvSpPr>
              <p:nvPr/>
            </p:nvSpPr>
            <p:spPr bwMode="auto">
              <a:xfrm>
                <a:off x="3304" y="2157"/>
                <a:ext cx="87" cy="74"/>
              </a:xfrm>
              <a:custGeom>
                <a:avLst/>
                <a:gdLst>
                  <a:gd name="T0" fmla="*/ 0 w 87"/>
                  <a:gd name="T1" fmla="*/ 45 h 74"/>
                  <a:gd name="T2" fmla="*/ 17 w 87"/>
                  <a:gd name="T3" fmla="*/ 1 h 74"/>
                  <a:gd name="T4" fmla="*/ 48 w 87"/>
                  <a:gd name="T5" fmla="*/ 0 h 74"/>
                  <a:gd name="T6" fmla="*/ 79 w 87"/>
                  <a:gd name="T7" fmla="*/ 17 h 74"/>
                  <a:gd name="T8" fmla="*/ 86 w 87"/>
                  <a:gd name="T9" fmla="*/ 45 h 74"/>
                  <a:gd name="T10" fmla="*/ 70 w 87"/>
                  <a:gd name="T11" fmla="*/ 56 h 74"/>
                  <a:gd name="T12" fmla="*/ 53 w 87"/>
                  <a:gd name="T13" fmla="*/ 73 h 74"/>
                  <a:gd name="T14" fmla="*/ 31 w 87"/>
                  <a:gd name="T15" fmla="*/ 70 h 74"/>
                  <a:gd name="T16" fmla="*/ 20 w 87"/>
                  <a:gd name="T17" fmla="*/ 61 h 74"/>
                  <a:gd name="T18" fmla="*/ 0 w 87"/>
                  <a:gd name="T19" fmla="*/ 4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74">
                    <a:moveTo>
                      <a:pt x="0" y="45"/>
                    </a:moveTo>
                    <a:lnTo>
                      <a:pt x="17" y="1"/>
                    </a:lnTo>
                    <a:lnTo>
                      <a:pt x="48" y="0"/>
                    </a:lnTo>
                    <a:lnTo>
                      <a:pt x="79" y="17"/>
                    </a:lnTo>
                    <a:lnTo>
                      <a:pt x="86" y="45"/>
                    </a:lnTo>
                    <a:lnTo>
                      <a:pt x="70" y="56"/>
                    </a:lnTo>
                    <a:lnTo>
                      <a:pt x="53" y="73"/>
                    </a:lnTo>
                    <a:lnTo>
                      <a:pt x="31" y="70"/>
                    </a:lnTo>
                    <a:lnTo>
                      <a:pt x="20" y="61"/>
                    </a:lnTo>
                    <a:lnTo>
                      <a:pt x="0" y="4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5" name="Freeform 271">
                <a:extLst>
                  <a:ext uri="{FF2B5EF4-FFF2-40B4-BE49-F238E27FC236}">
                    <a16:creationId xmlns:a16="http://schemas.microsoft.com/office/drawing/2014/main" id="{0648C23D-3682-9B17-6BC0-CF811608B824}"/>
                  </a:ext>
                </a:extLst>
              </p:cNvPr>
              <p:cNvSpPr>
                <a:spLocks/>
              </p:cNvSpPr>
              <p:nvPr/>
            </p:nvSpPr>
            <p:spPr bwMode="auto">
              <a:xfrm>
                <a:off x="3312" y="2078"/>
                <a:ext cx="26" cy="45"/>
              </a:xfrm>
              <a:custGeom>
                <a:avLst/>
                <a:gdLst>
                  <a:gd name="T0" fmla="*/ 2 w 26"/>
                  <a:gd name="T1" fmla="*/ 8 h 45"/>
                  <a:gd name="T2" fmla="*/ 15 w 26"/>
                  <a:gd name="T3" fmla="*/ 0 h 45"/>
                  <a:gd name="T4" fmla="*/ 21 w 26"/>
                  <a:gd name="T5" fmla="*/ 1 h 45"/>
                  <a:gd name="T6" fmla="*/ 22 w 26"/>
                  <a:gd name="T7" fmla="*/ 14 h 45"/>
                  <a:gd name="T8" fmla="*/ 25 w 26"/>
                  <a:gd name="T9" fmla="*/ 33 h 45"/>
                  <a:gd name="T10" fmla="*/ 19 w 26"/>
                  <a:gd name="T11" fmla="*/ 42 h 45"/>
                  <a:gd name="T12" fmla="*/ 10 w 26"/>
                  <a:gd name="T13" fmla="*/ 44 h 45"/>
                  <a:gd name="T14" fmla="*/ 1 w 26"/>
                  <a:gd name="T15" fmla="*/ 41 h 45"/>
                  <a:gd name="T16" fmla="*/ 0 w 26"/>
                  <a:gd name="T17" fmla="*/ 27 h 45"/>
                  <a:gd name="T18" fmla="*/ 2 w 26"/>
                  <a:gd name="T19" fmla="*/ 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5">
                    <a:moveTo>
                      <a:pt x="2" y="8"/>
                    </a:moveTo>
                    <a:lnTo>
                      <a:pt x="15" y="0"/>
                    </a:lnTo>
                    <a:lnTo>
                      <a:pt x="21" y="1"/>
                    </a:lnTo>
                    <a:lnTo>
                      <a:pt x="22" y="14"/>
                    </a:lnTo>
                    <a:lnTo>
                      <a:pt x="25" y="33"/>
                    </a:lnTo>
                    <a:lnTo>
                      <a:pt x="19" y="42"/>
                    </a:lnTo>
                    <a:lnTo>
                      <a:pt x="10" y="44"/>
                    </a:lnTo>
                    <a:lnTo>
                      <a:pt x="1" y="41"/>
                    </a:lnTo>
                    <a:lnTo>
                      <a:pt x="0" y="27"/>
                    </a:lnTo>
                    <a:lnTo>
                      <a:pt x="2"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6" name="Freeform 272">
                <a:extLst>
                  <a:ext uri="{FF2B5EF4-FFF2-40B4-BE49-F238E27FC236}">
                    <a16:creationId xmlns:a16="http://schemas.microsoft.com/office/drawing/2014/main" id="{893E0C1C-ECBF-250B-2A25-7DF2327163C8}"/>
                  </a:ext>
                </a:extLst>
              </p:cNvPr>
              <p:cNvSpPr>
                <a:spLocks/>
              </p:cNvSpPr>
              <p:nvPr/>
            </p:nvSpPr>
            <p:spPr bwMode="auto">
              <a:xfrm>
                <a:off x="3337" y="2121"/>
                <a:ext cx="11" cy="24"/>
              </a:xfrm>
              <a:custGeom>
                <a:avLst/>
                <a:gdLst>
                  <a:gd name="T0" fmla="*/ 10 w 11"/>
                  <a:gd name="T1" fmla="*/ 0 h 24"/>
                  <a:gd name="T2" fmla="*/ 0 w 11"/>
                  <a:gd name="T3" fmla="*/ 13 h 24"/>
                  <a:gd name="T4" fmla="*/ 10 w 11"/>
                  <a:gd name="T5" fmla="*/ 23 h 24"/>
                  <a:gd name="T6" fmla="*/ 10 w 11"/>
                  <a:gd name="T7" fmla="*/ 0 h 24"/>
                </a:gdLst>
                <a:ahLst/>
                <a:cxnLst>
                  <a:cxn ang="0">
                    <a:pos x="T0" y="T1"/>
                  </a:cxn>
                  <a:cxn ang="0">
                    <a:pos x="T2" y="T3"/>
                  </a:cxn>
                  <a:cxn ang="0">
                    <a:pos x="T4" y="T5"/>
                  </a:cxn>
                  <a:cxn ang="0">
                    <a:pos x="T6" y="T7"/>
                  </a:cxn>
                </a:cxnLst>
                <a:rect l="0" t="0" r="r" b="b"/>
                <a:pathLst>
                  <a:path w="11" h="24">
                    <a:moveTo>
                      <a:pt x="10" y="0"/>
                    </a:moveTo>
                    <a:lnTo>
                      <a:pt x="0" y="13"/>
                    </a:lnTo>
                    <a:lnTo>
                      <a:pt x="10" y="23"/>
                    </a:lnTo>
                    <a:lnTo>
                      <a:pt x="1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7" name="Freeform 273">
                <a:extLst>
                  <a:ext uri="{FF2B5EF4-FFF2-40B4-BE49-F238E27FC236}">
                    <a16:creationId xmlns:a16="http://schemas.microsoft.com/office/drawing/2014/main" id="{EA4F771C-35D6-DEB4-1050-56252D9FF286}"/>
                  </a:ext>
                </a:extLst>
              </p:cNvPr>
              <p:cNvSpPr>
                <a:spLocks/>
              </p:cNvSpPr>
              <p:nvPr/>
            </p:nvSpPr>
            <p:spPr bwMode="auto">
              <a:xfrm>
                <a:off x="3267" y="1730"/>
                <a:ext cx="41" cy="77"/>
              </a:xfrm>
              <a:custGeom>
                <a:avLst/>
                <a:gdLst>
                  <a:gd name="T0" fmla="*/ 9 w 41"/>
                  <a:gd name="T1" fmla="*/ 6 h 77"/>
                  <a:gd name="T2" fmla="*/ 31 w 41"/>
                  <a:gd name="T3" fmla="*/ 0 h 77"/>
                  <a:gd name="T4" fmla="*/ 40 w 41"/>
                  <a:gd name="T5" fmla="*/ 15 h 77"/>
                  <a:gd name="T6" fmla="*/ 36 w 41"/>
                  <a:gd name="T7" fmla="*/ 42 h 77"/>
                  <a:gd name="T8" fmla="*/ 24 w 41"/>
                  <a:gd name="T9" fmla="*/ 76 h 77"/>
                  <a:gd name="T10" fmla="*/ 9 w 41"/>
                  <a:gd name="T11" fmla="*/ 48 h 77"/>
                  <a:gd name="T12" fmla="*/ 0 w 41"/>
                  <a:gd name="T13" fmla="*/ 30 h 77"/>
                  <a:gd name="T14" fmla="*/ 9 w 41"/>
                  <a:gd name="T15" fmla="*/ 6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77">
                    <a:moveTo>
                      <a:pt x="9" y="6"/>
                    </a:moveTo>
                    <a:lnTo>
                      <a:pt x="31" y="0"/>
                    </a:lnTo>
                    <a:lnTo>
                      <a:pt x="40" y="15"/>
                    </a:lnTo>
                    <a:lnTo>
                      <a:pt x="36" y="42"/>
                    </a:lnTo>
                    <a:lnTo>
                      <a:pt x="24" y="76"/>
                    </a:lnTo>
                    <a:lnTo>
                      <a:pt x="9" y="48"/>
                    </a:lnTo>
                    <a:lnTo>
                      <a:pt x="0" y="30"/>
                    </a:lnTo>
                    <a:lnTo>
                      <a:pt x="9"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8" name="Freeform 274">
                <a:extLst>
                  <a:ext uri="{FF2B5EF4-FFF2-40B4-BE49-F238E27FC236}">
                    <a16:creationId xmlns:a16="http://schemas.microsoft.com/office/drawing/2014/main" id="{D1CD9342-932A-376B-A5FB-8BB74D816801}"/>
                  </a:ext>
                </a:extLst>
              </p:cNvPr>
              <p:cNvSpPr>
                <a:spLocks/>
              </p:cNvSpPr>
              <p:nvPr/>
            </p:nvSpPr>
            <p:spPr bwMode="auto">
              <a:xfrm>
                <a:off x="3191" y="2248"/>
                <a:ext cx="30" cy="67"/>
              </a:xfrm>
              <a:custGeom>
                <a:avLst/>
                <a:gdLst>
                  <a:gd name="T0" fmla="*/ 0 w 30"/>
                  <a:gd name="T1" fmla="*/ 20 h 67"/>
                  <a:gd name="T2" fmla="*/ 3 w 30"/>
                  <a:gd name="T3" fmla="*/ 48 h 67"/>
                  <a:gd name="T4" fmla="*/ 6 w 30"/>
                  <a:gd name="T5" fmla="*/ 66 h 67"/>
                  <a:gd name="T6" fmla="*/ 25 w 30"/>
                  <a:gd name="T7" fmla="*/ 63 h 67"/>
                  <a:gd name="T8" fmla="*/ 26 w 30"/>
                  <a:gd name="T9" fmla="*/ 32 h 67"/>
                  <a:gd name="T10" fmla="*/ 29 w 30"/>
                  <a:gd name="T11" fmla="*/ 8 h 67"/>
                  <a:gd name="T12" fmla="*/ 12 w 30"/>
                  <a:gd name="T13" fmla="*/ 5 h 67"/>
                  <a:gd name="T14" fmla="*/ 3 w 30"/>
                  <a:gd name="T15" fmla="*/ 0 h 67"/>
                  <a:gd name="T16" fmla="*/ 0 w 30"/>
                  <a:gd name="T17" fmla="*/ 2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67">
                    <a:moveTo>
                      <a:pt x="0" y="20"/>
                    </a:moveTo>
                    <a:lnTo>
                      <a:pt x="3" y="48"/>
                    </a:lnTo>
                    <a:lnTo>
                      <a:pt x="6" y="66"/>
                    </a:lnTo>
                    <a:lnTo>
                      <a:pt x="25" y="63"/>
                    </a:lnTo>
                    <a:lnTo>
                      <a:pt x="26" y="32"/>
                    </a:lnTo>
                    <a:lnTo>
                      <a:pt x="29" y="8"/>
                    </a:lnTo>
                    <a:lnTo>
                      <a:pt x="12" y="5"/>
                    </a:lnTo>
                    <a:lnTo>
                      <a:pt x="3" y="0"/>
                    </a:lnTo>
                    <a:lnTo>
                      <a:pt x="0" y="2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699" name="Freeform 275">
                <a:extLst>
                  <a:ext uri="{FF2B5EF4-FFF2-40B4-BE49-F238E27FC236}">
                    <a16:creationId xmlns:a16="http://schemas.microsoft.com/office/drawing/2014/main" id="{7BDE42A4-EB77-B7BE-06AD-32CEC0425FDE}"/>
                  </a:ext>
                </a:extLst>
              </p:cNvPr>
              <p:cNvSpPr>
                <a:spLocks/>
              </p:cNvSpPr>
              <p:nvPr/>
            </p:nvSpPr>
            <p:spPr bwMode="auto">
              <a:xfrm>
                <a:off x="3291" y="1792"/>
                <a:ext cx="30" cy="82"/>
              </a:xfrm>
              <a:custGeom>
                <a:avLst/>
                <a:gdLst>
                  <a:gd name="T0" fmla="*/ 3 w 30"/>
                  <a:gd name="T1" fmla="*/ 57 h 82"/>
                  <a:gd name="T2" fmla="*/ 0 w 30"/>
                  <a:gd name="T3" fmla="*/ 36 h 82"/>
                  <a:gd name="T4" fmla="*/ 9 w 30"/>
                  <a:gd name="T5" fmla="*/ 21 h 82"/>
                  <a:gd name="T6" fmla="*/ 18 w 30"/>
                  <a:gd name="T7" fmla="*/ 0 h 82"/>
                  <a:gd name="T8" fmla="*/ 25 w 30"/>
                  <a:gd name="T9" fmla="*/ 15 h 82"/>
                  <a:gd name="T10" fmla="*/ 29 w 30"/>
                  <a:gd name="T11" fmla="*/ 33 h 82"/>
                  <a:gd name="T12" fmla="*/ 24 w 30"/>
                  <a:gd name="T13" fmla="*/ 63 h 82"/>
                  <a:gd name="T14" fmla="*/ 12 w 30"/>
                  <a:gd name="T15" fmla="*/ 81 h 82"/>
                  <a:gd name="T16" fmla="*/ 3 w 30"/>
                  <a:gd name="T17" fmla="*/ 5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82">
                    <a:moveTo>
                      <a:pt x="3" y="57"/>
                    </a:moveTo>
                    <a:lnTo>
                      <a:pt x="0" y="36"/>
                    </a:lnTo>
                    <a:lnTo>
                      <a:pt x="9" y="21"/>
                    </a:lnTo>
                    <a:lnTo>
                      <a:pt x="18" y="0"/>
                    </a:lnTo>
                    <a:lnTo>
                      <a:pt x="25" y="15"/>
                    </a:lnTo>
                    <a:lnTo>
                      <a:pt x="29" y="33"/>
                    </a:lnTo>
                    <a:lnTo>
                      <a:pt x="24" y="63"/>
                    </a:lnTo>
                    <a:lnTo>
                      <a:pt x="12" y="81"/>
                    </a:lnTo>
                    <a:lnTo>
                      <a:pt x="3" y="5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0" name="Freeform 276">
                <a:extLst>
                  <a:ext uri="{FF2B5EF4-FFF2-40B4-BE49-F238E27FC236}">
                    <a16:creationId xmlns:a16="http://schemas.microsoft.com/office/drawing/2014/main" id="{E0BDCE83-9365-364F-3ED1-D569B17989A9}"/>
                  </a:ext>
                </a:extLst>
              </p:cNvPr>
              <p:cNvSpPr>
                <a:spLocks/>
              </p:cNvSpPr>
              <p:nvPr/>
            </p:nvSpPr>
            <p:spPr bwMode="auto">
              <a:xfrm>
                <a:off x="3346" y="1729"/>
                <a:ext cx="15" cy="27"/>
              </a:xfrm>
              <a:custGeom>
                <a:avLst/>
                <a:gdLst>
                  <a:gd name="T0" fmla="*/ 0 w 15"/>
                  <a:gd name="T1" fmla="*/ 11 h 27"/>
                  <a:gd name="T2" fmla="*/ 6 w 15"/>
                  <a:gd name="T3" fmla="*/ 0 h 27"/>
                  <a:gd name="T4" fmla="*/ 14 w 15"/>
                  <a:gd name="T5" fmla="*/ 5 h 27"/>
                  <a:gd name="T6" fmla="*/ 14 w 15"/>
                  <a:gd name="T7" fmla="*/ 26 h 27"/>
                  <a:gd name="T8" fmla="*/ 0 w 15"/>
                  <a:gd name="T9" fmla="*/ 11 h 27"/>
                </a:gdLst>
                <a:ahLst/>
                <a:cxnLst>
                  <a:cxn ang="0">
                    <a:pos x="T0" y="T1"/>
                  </a:cxn>
                  <a:cxn ang="0">
                    <a:pos x="T2" y="T3"/>
                  </a:cxn>
                  <a:cxn ang="0">
                    <a:pos x="T4" y="T5"/>
                  </a:cxn>
                  <a:cxn ang="0">
                    <a:pos x="T6" y="T7"/>
                  </a:cxn>
                  <a:cxn ang="0">
                    <a:pos x="T8" y="T9"/>
                  </a:cxn>
                </a:cxnLst>
                <a:rect l="0" t="0" r="r" b="b"/>
                <a:pathLst>
                  <a:path w="15" h="27">
                    <a:moveTo>
                      <a:pt x="0" y="11"/>
                    </a:moveTo>
                    <a:lnTo>
                      <a:pt x="6" y="0"/>
                    </a:lnTo>
                    <a:lnTo>
                      <a:pt x="14" y="5"/>
                    </a:lnTo>
                    <a:lnTo>
                      <a:pt x="14" y="26"/>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1" name="Freeform 277">
                <a:extLst>
                  <a:ext uri="{FF2B5EF4-FFF2-40B4-BE49-F238E27FC236}">
                    <a16:creationId xmlns:a16="http://schemas.microsoft.com/office/drawing/2014/main" id="{A3B1E9C6-AD3D-A3E6-643D-C142232EA85E}"/>
                  </a:ext>
                </a:extLst>
              </p:cNvPr>
              <p:cNvSpPr>
                <a:spLocks/>
              </p:cNvSpPr>
              <p:nvPr/>
            </p:nvSpPr>
            <p:spPr bwMode="auto">
              <a:xfrm>
                <a:off x="3366" y="1729"/>
                <a:ext cx="26" cy="54"/>
              </a:xfrm>
              <a:custGeom>
                <a:avLst/>
                <a:gdLst>
                  <a:gd name="T0" fmla="*/ 0 w 26"/>
                  <a:gd name="T1" fmla="*/ 29 h 54"/>
                  <a:gd name="T2" fmla="*/ 5 w 26"/>
                  <a:gd name="T3" fmla="*/ 6 h 54"/>
                  <a:gd name="T4" fmla="*/ 21 w 26"/>
                  <a:gd name="T5" fmla="*/ 0 h 54"/>
                  <a:gd name="T6" fmla="*/ 25 w 26"/>
                  <a:gd name="T7" fmla="*/ 9 h 54"/>
                  <a:gd name="T8" fmla="*/ 22 w 26"/>
                  <a:gd name="T9" fmla="*/ 26 h 54"/>
                  <a:gd name="T10" fmla="*/ 7 w 26"/>
                  <a:gd name="T11" fmla="*/ 53 h 54"/>
                  <a:gd name="T12" fmla="*/ 0 w 26"/>
                  <a:gd name="T13" fmla="*/ 29 h 54"/>
                </a:gdLst>
                <a:ahLst/>
                <a:cxnLst>
                  <a:cxn ang="0">
                    <a:pos x="T0" y="T1"/>
                  </a:cxn>
                  <a:cxn ang="0">
                    <a:pos x="T2" y="T3"/>
                  </a:cxn>
                  <a:cxn ang="0">
                    <a:pos x="T4" y="T5"/>
                  </a:cxn>
                  <a:cxn ang="0">
                    <a:pos x="T6" y="T7"/>
                  </a:cxn>
                  <a:cxn ang="0">
                    <a:pos x="T8" y="T9"/>
                  </a:cxn>
                  <a:cxn ang="0">
                    <a:pos x="T10" y="T11"/>
                  </a:cxn>
                  <a:cxn ang="0">
                    <a:pos x="T12" y="T13"/>
                  </a:cxn>
                </a:cxnLst>
                <a:rect l="0" t="0" r="r" b="b"/>
                <a:pathLst>
                  <a:path w="26" h="54">
                    <a:moveTo>
                      <a:pt x="0" y="29"/>
                    </a:moveTo>
                    <a:lnTo>
                      <a:pt x="5" y="6"/>
                    </a:lnTo>
                    <a:lnTo>
                      <a:pt x="21" y="0"/>
                    </a:lnTo>
                    <a:lnTo>
                      <a:pt x="25" y="9"/>
                    </a:lnTo>
                    <a:lnTo>
                      <a:pt x="22" y="26"/>
                    </a:lnTo>
                    <a:lnTo>
                      <a:pt x="7" y="53"/>
                    </a:lnTo>
                    <a:lnTo>
                      <a:pt x="0" y="2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2" name="Freeform 278">
                <a:extLst>
                  <a:ext uri="{FF2B5EF4-FFF2-40B4-BE49-F238E27FC236}">
                    <a16:creationId xmlns:a16="http://schemas.microsoft.com/office/drawing/2014/main" id="{960FF395-CA87-54C3-2D12-91F4948163F9}"/>
                  </a:ext>
                </a:extLst>
              </p:cNvPr>
              <p:cNvSpPr>
                <a:spLocks/>
              </p:cNvSpPr>
              <p:nvPr/>
            </p:nvSpPr>
            <p:spPr bwMode="auto">
              <a:xfrm>
                <a:off x="3384" y="1776"/>
                <a:ext cx="15" cy="22"/>
              </a:xfrm>
              <a:custGeom>
                <a:avLst/>
                <a:gdLst>
                  <a:gd name="T0" fmla="*/ 0 w 15"/>
                  <a:gd name="T1" fmla="*/ 21 h 22"/>
                  <a:gd name="T2" fmla="*/ 7 w 15"/>
                  <a:gd name="T3" fmla="*/ 0 h 22"/>
                  <a:gd name="T4" fmla="*/ 13 w 15"/>
                  <a:gd name="T5" fmla="*/ 11 h 22"/>
                  <a:gd name="T6" fmla="*/ 14 w 15"/>
                  <a:gd name="T7" fmla="*/ 21 h 22"/>
                  <a:gd name="T8" fmla="*/ 0 w 15"/>
                  <a:gd name="T9" fmla="*/ 21 h 22"/>
                </a:gdLst>
                <a:ahLst/>
                <a:cxnLst>
                  <a:cxn ang="0">
                    <a:pos x="T0" y="T1"/>
                  </a:cxn>
                  <a:cxn ang="0">
                    <a:pos x="T2" y="T3"/>
                  </a:cxn>
                  <a:cxn ang="0">
                    <a:pos x="T4" y="T5"/>
                  </a:cxn>
                  <a:cxn ang="0">
                    <a:pos x="T6" y="T7"/>
                  </a:cxn>
                  <a:cxn ang="0">
                    <a:pos x="T8" y="T9"/>
                  </a:cxn>
                </a:cxnLst>
                <a:rect l="0" t="0" r="r" b="b"/>
                <a:pathLst>
                  <a:path w="15" h="22">
                    <a:moveTo>
                      <a:pt x="0" y="21"/>
                    </a:moveTo>
                    <a:lnTo>
                      <a:pt x="7" y="0"/>
                    </a:lnTo>
                    <a:lnTo>
                      <a:pt x="13" y="11"/>
                    </a:lnTo>
                    <a:lnTo>
                      <a:pt x="14" y="21"/>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3" name="Freeform 279">
                <a:extLst>
                  <a:ext uri="{FF2B5EF4-FFF2-40B4-BE49-F238E27FC236}">
                    <a16:creationId xmlns:a16="http://schemas.microsoft.com/office/drawing/2014/main" id="{994C4CB8-0979-FC86-BBD0-6162CF5AFA8F}"/>
                  </a:ext>
                </a:extLst>
              </p:cNvPr>
              <p:cNvSpPr>
                <a:spLocks/>
              </p:cNvSpPr>
              <p:nvPr/>
            </p:nvSpPr>
            <p:spPr bwMode="auto">
              <a:xfrm>
                <a:off x="3390" y="1806"/>
                <a:ext cx="23" cy="37"/>
              </a:xfrm>
              <a:custGeom>
                <a:avLst/>
                <a:gdLst>
                  <a:gd name="T0" fmla="*/ 0 w 23"/>
                  <a:gd name="T1" fmla="*/ 12 h 37"/>
                  <a:gd name="T2" fmla="*/ 6 w 23"/>
                  <a:gd name="T3" fmla="*/ 0 h 37"/>
                  <a:gd name="T4" fmla="*/ 22 w 23"/>
                  <a:gd name="T5" fmla="*/ 0 h 37"/>
                  <a:gd name="T6" fmla="*/ 18 w 23"/>
                  <a:gd name="T7" fmla="*/ 22 h 37"/>
                  <a:gd name="T8" fmla="*/ 10 w 23"/>
                  <a:gd name="T9" fmla="*/ 36 h 37"/>
                  <a:gd name="T10" fmla="*/ 0 w 23"/>
                  <a:gd name="T11" fmla="*/ 12 h 37"/>
                </a:gdLst>
                <a:ahLst/>
                <a:cxnLst>
                  <a:cxn ang="0">
                    <a:pos x="T0" y="T1"/>
                  </a:cxn>
                  <a:cxn ang="0">
                    <a:pos x="T2" y="T3"/>
                  </a:cxn>
                  <a:cxn ang="0">
                    <a:pos x="T4" y="T5"/>
                  </a:cxn>
                  <a:cxn ang="0">
                    <a:pos x="T6" y="T7"/>
                  </a:cxn>
                  <a:cxn ang="0">
                    <a:pos x="T8" y="T9"/>
                  </a:cxn>
                  <a:cxn ang="0">
                    <a:pos x="T10" y="T11"/>
                  </a:cxn>
                </a:cxnLst>
                <a:rect l="0" t="0" r="r" b="b"/>
                <a:pathLst>
                  <a:path w="23" h="37">
                    <a:moveTo>
                      <a:pt x="0" y="12"/>
                    </a:moveTo>
                    <a:lnTo>
                      <a:pt x="6" y="0"/>
                    </a:lnTo>
                    <a:lnTo>
                      <a:pt x="22" y="0"/>
                    </a:lnTo>
                    <a:lnTo>
                      <a:pt x="18" y="22"/>
                    </a:lnTo>
                    <a:lnTo>
                      <a:pt x="10" y="36"/>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4" name="Freeform 280">
                <a:extLst>
                  <a:ext uri="{FF2B5EF4-FFF2-40B4-BE49-F238E27FC236}">
                    <a16:creationId xmlns:a16="http://schemas.microsoft.com/office/drawing/2014/main" id="{7EA2C71A-1683-C103-0512-0775EC46BE49}"/>
                  </a:ext>
                </a:extLst>
              </p:cNvPr>
              <p:cNvSpPr>
                <a:spLocks/>
              </p:cNvSpPr>
              <p:nvPr/>
            </p:nvSpPr>
            <p:spPr bwMode="auto">
              <a:xfrm>
                <a:off x="3436" y="1792"/>
                <a:ext cx="20" cy="40"/>
              </a:xfrm>
              <a:custGeom>
                <a:avLst/>
                <a:gdLst>
                  <a:gd name="T0" fmla="*/ 0 w 20"/>
                  <a:gd name="T1" fmla="*/ 21 h 40"/>
                  <a:gd name="T2" fmla="*/ 5 w 20"/>
                  <a:gd name="T3" fmla="*/ 39 h 40"/>
                  <a:gd name="T4" fmla="*/ 16 w 20"/>
                  <a:gd name="T5" fmla="*/ 36 h 40"/>
                  <a:gd name="T6" fmla="*/ 19 w 20"/>
                  <a:gd name="T7" fmla="*/ 12 h 40"/>
                  <a:gd name="T8" fmla="*/ 11 w 20"/>
                  <a:gd name="T9" fmla="*/ 0 h 40"/>
                  <a:gd name="T10" fmla="*/ 0 w 20"/>
                  <a:gd name="T11" fmla="*/ 21 h 40"/>
                </a:gdLst>
                <a:ahLst/>
                <a:cxnLst>
                  <a:cxn ang="0">
                    <a:pos x="T0" y="T1"/>
                  </a:cxn>
                  <a:cxn ang="0">
                    <a:pos x="T2" y="T3"/>
                  </a:cxn>
                  <a:cxn ang="0">
                    <a:pos x="T4" y="T5"/>
                  </a:cxn>
                  <a:cxn ang="0">
                    <a:pos x="T6" y="T7"/>
                  </a:cxn>
                  <a:cxn ang="0">
                    <a:pos x="T8" y="T9"/>
                  </a:cxn>
                  <a:cxn ang="0">
                    <a:pos x="T10" y="T11"/>
                  </a:cxn>
                </a:cxnLst>
                <a:rect l="0" t="0" r="r" b="b"/>
                <a:pathLst>
                  <a:path w="20" h="40">
                    <a:moveTo>
                      <a:pt x="0" y="21"/>
                    </a:moveTo>
                    <a:lnTo>
                      <a:pt x="5" y="39"/>
                    </a:lnTo>
                    <a:lnTo>
                      <a:pt x="16" y="36"/>
                    </a:lnTo>
                    <a:lnTo>
                      <a:pt x="19" y="12"/>
                    </a:lnTo>
                    <a:lnTo>
                      <a:pt x="11" y="0"/>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5" name="Freeform 281">
                <a:extLst>
                  <a:ext uri="{FF2B5EF4-FFF2-40B4-BE49-F238E27FC236}">
                    <a16:creationId xmlns:a16="http://schemas.microsoft.com/office/drawing/2014/main" id="{A7E59C6A-3DCD-E035-9A3A-9D64C113F8F5}"/>
                  </a:ext>
                </a:extLst>
              </p:cNvPr>
              <p:cNvSpPr>
                <a:spLocks/>
              </p:cNvSpPr>
              <p:nvPr/>
            </p:nvSpPr>
            <p:spPr bwMode="auto">
              <a:xfrm>
                <a:off x="3402" y="1729"/>
                <a:ext cx="42" cy="64"/>
              </a:xfrm>
              <a:custGeom>
                <a:avLst/>
                <a:gdLst>
                  <a:gd name="T0" fmla="*/ 0 w 42"/>
                  <a:gd name="T1" fmla="*/ 36 h 64"/>
                  <a:gd name="T2" fmla="*/ 4 w 42"/>
                  <a:gd name="T3" fmla="*/ 3 h 64"/>
                  <a:gd name="T4" fmla="*/ 29 w 42"/>
                  <a:gd name="T5" fmla="*/ 0 h 64"/>
                  <a:gd name="T6" fmla="*/ 38 w 42"/>
                  <a:gd name="T7" fmla="*/ 18 h 64"/>
                  <a:gd name="T8" fmla="*/ 41 w 42"/>
                  <a:gd name="T9" fmla="*/ 45 h 64"/>
                  <a:gd name="T10" fmla="*/ 18 w 42"/>
                  <a:gd name="T11" fmla="*/ 63 h 64"/>
                  <a:gd name="T12" fmla="*/ 0 w 42"/>
                  <a:gd name="T13" fmla="*/ 36 h 64"/>
                </a:gdLst>
                <a:ahLst/>
                <a:cxnLst>
                  <a:cxn ang="0">
                    <a:pos x="T0" y="T1"/>
                  </a:cxn>
                  <a:cxn ang="0">
                    <a:pos x="T2" y="T3"/>
                  </a:cxn>
                  <a:cxn ang="0">
                    <a:pos x="T4" y="T5"/>
                  </a:cxn>
                  <a:cxn ang="0">
                    <a:pos x="T6" y="T7"/>
                  </a:cxn>
                  <a:cxn ang="0">
                    <a:pos x="T8" y="T9"/>
                  </a:cxn>
                  <a:cxn ang="0">
                    <a:pos x="T10" y="T11"/>
                  </a:cxn>
                  <a:cxn ang="0">
                    <a:pos x="T12" y="T13"/>
                  </a:cxn>
                </a:cxnLst>
                <a:rect l="0" t="0" r="r" b="b"/>
                <a:pathLst>
                  <a:path w="42" h="64">
                    <a:moveTo>
                      <a:pt x="0" y="36"/>
                    </a:moveTo>
                    <a:lnTo>
                      <a:pt x="4" y="3"/>
                    </a:lnTo>
                    <a:lnTo>
                      <a:pt x="29" y="0"/>
                    </a:lnTo>
                    <a:lnTo>
                      <a:pt x="38" y="18"/>
                    </a:lnTo>
                    <a:lnTo>
                      <a:pt x="41" y="45"/>
                    </a:lnTo>
                    <a:lnTo>
                      <a:pt x="18" y="63"/>
                    </a:lnTo>
                    <a:lnTo>
                      <a:pt x="0" y="3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6" name="Freeform 282">
                <a:extLst>
                  <a:ext uri="{FF2B5EF4-FFF2-40B4-BE49-F238E27FC236}">
                    <a16:creationId xmlns:a16="http://schemas.microsoft.com/office/drawing/2014/main" id="{7C6485B9-3C69-B929-75A2-8BA5979E6021}"/>
                  </a:ext>
                </a:extLst>
              </p:cNvPr>
              <p:cNvSpPr>
                <a:spLocks/>
              </p:cNvSpPr>
              <p:nvPr/>
            </p:nvSpPr>
            <p:spPr bwMode="auto">
              <a:xfrm>
                <a:off x="3463" y="1776"/>
                <a:ext cx="20" cy="31"/>
              </a:xfrm>
              <a:custGeom>
                <a:avLst/>
                <a:gdLst>
                  <a:gd name="T0" fmla="*/ 0 w 20"/>
                  <a:gd name="T1" fmla="*/ 12 h 31"/>
                  <a:gd name="T2" fmla="*/ 5 w 20"/>
                  <a:gd name="T3" fmla="*/ 27 h 31"/>
                  <a:gd name="T4" fmla="*/ 15 w 20"/>
                  <a:gd name="T5" fmla="*/ 30 h 31"/>
                  <a:gd name="T6" fmla="*/ 19 w 20"/>
                  <a:gd name="T7" fmla="*/ 15 h 31"/>
                  <a:gd name="T8" fmla="*/ 12 w 20"/>
                  <a:gd name="T9" fmla="*/ 0 h 31"/>
                  <a:gd name="T10" fmla="*/ 0 w 20"/>
                  <a:gd name="T11" fmla="*/ 12 h 31"/>
                </a:gdLst>
                <a:ahLst/>
                <a:cxnLst>
                  <a:cxn ang="0">
                    <a:pos x="T0" y="T1"/>
                  </a:cxn>
                  <a:cxn ang="0">
                    <a:pos x="T2" y="T3"/>
                  </a:cxn>
                  <a:cxn ang="0">
                    <a:pos x="T4" y="T5"/>
                  </a:cxn>
                  <a:cxn ang="0">
                    <a:pos x="T6" y="T7"/>
                  </a:cxn>
                  <a:cxn ang="0">
                    <a:pos x="T8" y="T9"/>
                  </a:cxn>
                  <a:cxn ang="0">
                    <a:pos x="T10" y="T11"/>
                  </a:cxn>
                </a:cxnLst>
                <a:rect l="0" t="0" r="r" b="b"/>
                <a:pathLst>
                  <a:path w="20" h="31">
                    <a:moveTo>
                      <a:pt x="0" y="12"/>
                    </a:moveTo>
                    <a:lnTo>
                      <a:pt x="5" y="27"/>
                    </a:lnTo>
                    <a:lnTo>
                      <a:pt x="15" y="30"/>
                    </a:lnTo>
                    <a:lnTo>
                      <a:pt x="19" y="15"/>
                    </a:lnTo>
                    <a:lnTo>
                      <a:pt x="12" y="0"/>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7" name="Freeform 283">
                <a:extLst>
                  <a:ext uri="{FF2B5EF4-FFF2-40B4-BE49-F238E27FC236}">
                    <a16:creationId xmlns:a16="http://schemas.microsoft.com/office/drawing/2014/main" id="{12EE12D0-9F1E-B8FA-0D31-147398AAC650}"/>
                  </a:ext>
                </a:extLst>
              </p:cNvPr>
              <p:cNvSpPr>
                <a:spLocks/>
              </p:cNvSpPr>
              <p:nvPr/>
            </p:nvSpPr>
            <p:spPr bwMode="auto">
              <a:xfrm>
                <a:off x="3447" y="1722"/>
                <a:ext cx="32" cy="45"/>
              </a:xfrm>
              <a:custGeom>
                <a:avLst/>
                <a:gdLst>
                  <a:gd name="T0" fmla="*/ 3 w 32"/>
                  <a:gd name="T1" fmla="*/ 44 h 45"/>
                  <a:gd name="T2" fmla="*/ 0 w 32"/>
                  <a:gd name="T3" fmla="*/ 15 h 45"/>
                  <a:gd name="T4" fmla="*/ 3 w 32"/>
                  <a:gd name="T5" fmla="*/ 6 h 45"/>
                  <a:gd name="T6" fmla="*/ 11 w 32"/>
                  <a:gd name="T7" fmla="*/ 0 h 45"/>
                  <a:gd name="T8" fmla="*/ 23 w 32"/>
                  <a:gd name="T9" fmla="*/ 0 h 45"/>
                  <a:gd name="T10" fmla="*/ 31 w 32"/>
                  <a:gd name="T11" fmla="*/ 15 h 45"/>
                  <a:gd name="T12" fmla="*/ 30 w 32"/>
                  <a:gd name="T13" fmla="*/ 29 h 45"/>
                  <a:gd name="T14" fmla="*/ 21 w 32"/>
                  <a:gd name="T15" fmla="*/ 38 h 45"/>
                  <a:gd name="T16" fmla="*/ 3 w 32"/>
                  <a:gd name="T17"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45">
                    <a:moveTo>
                      <a:pt x="3" y="44"/>
                    </a:moveTo>
                    <a:lnTo>
                      <a:pt x="0" y="15"/>
                    </a:lnTo>
                    <a:lnTo>
                      <a:pt x="3" y="6"/>
                    </a:lnTo>
                    <a:lnTo>
                      <a:pt x="11" y="0"/>
                    </a:lnTo>
                    <a:lnTo>
                      <a:pt x="23" y="0"/>
                    </a:lnTo>
                    <a:lnTo>
                      <a:pt x="31" y="15"/>
                    </a:lnTo>
                    <a:lnTo>
                      <a:pt x="30" y="29"/>
                    </a:lnTo>
                    <a:lnTo>
                      <a:pt x="21" y="38"/>
                    </a:lnTo>
                    <a:lnTo>
                      <a:pt x="3" y="4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8" name="Freeform 284">
                <a:extLst>
                  <a:ext uri="{FF2B5EF4-FFF2-40B4-BE49-F238E27FC236}">
                    <a16:creationId xmlns:a16="http://schemas.microsoft.com/office/drawing/2014/main" id="{A62034A8-C7D5-AD2E-0A09-CAE242F94C2F}"/>
                  </a:ext>
                </a:extLst>
              </p:cNvPr>
              <p:cNvSpPr>
                <a:spLocks/>
              </p:cNvSpPr>
              <p:nvPr/>
            </p:nvSpPr>
            <p:spPr bwMode="auto">
              <a:xfrm>
                <a:off x="3486" y="1751"/>
                <a:ext cx="20" cy="29"/>
              </a:xfrm>
              <a:custGeom>
                <a:avLst/>
                <a:gdLst>
                  <a:gd name="T0" fmla="*/ 0 w 20"/>
                  <a:gd name="T1" fmla="*/ 9 h 29"/>
                  <a:gd name="T2" fmla="*/ 3 w 20"/>
                  <a:gd name="T3" fmla="*/ 19 h 29"/>
                  <a:gd name="T4" fmla="*/ 4 w 20"/>
                  <a:gd name="T5" fmla="*/ 28 h 29"/>
                  <a:gd name="T6" fmla="*/ 11 w 20"/>
                  <a:gd name="T7" fmla="*/ 22 h 29"/>
                  <a:gd name="T8" fmla="*/ 19 w 20"/>
                  <a:gd name="T9" fmla="*/ 12 h 29"/>
                  <a:gd name="T10" fmla="*/ 11 w 20"/>
                  <a:gd name="T11" fmla="*/ 0 h 29"/>
                  <a:gd name="T12" fmla="*/ 0 w 20"/>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20" h="29">
                    <a:moveTo>
                      <a:pt x="0" y="9"/>
                    </a:moveTo>
                    <a:lnTo>
                      <a:pt x="3" y="19"/>
                    </a:lnTo>
                    <a:lnTo>
                      <a:pt x="4" y="28"/>
                    </a:lnTo>
                    <a:lnTo>
                      <a:pt x="11" y="22"/>
                    </a:lnTo>
                    <a:lnTo>
                      <a:pt x="19" y="12"/>
                    </a:lnTo>
                    <a:lnTo>
                      <a:pt x="11" y="0"/>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09" name="Freeform 285">
                <a:extLst>
                  <a:ext uri="{FF2B5EF4-FFF2-40B4-BE49-F238E27FC236}">
                    <a16:creationId xmlns:a16="http://schemas.microsoft.com/office/drawing/2014/main" id="{FF0C8750-5D3E-7D56-720B-A59807E100B6}"/>
                  </a:ext>
                </a:extLst>
              </p:cNvPr>
              <p:cNvSpPr>
                <a:spLocks/>
              </p:cNvSpPr>
              <p:nvPr/>
            </p:nvSpPr>
            <p:spPr bwMode="auto">
              <a:xfrm>
                <a:off x="3225" y="2248"/>
                <a:ext cx="22" cy="28"/>
              </a:xfrm>
              <a:custGeom>
                <a:avLst/>
                <a:gdLst>
                  <a:gd name="T0" fmla="*/ 0 w 22"/>
                  <a:gd name="T1" fmla="*/ 15 h 28"/>
                  <a:gd name="T2" fmla="*/ 16 w 22"/>
                  <a:gd name="T3" fmla="*/ 0 h 28"/>
                  <a:gd name="T4" fmla="*/ 18 w 22"/>
                  <a:gd name="T5" fmla="*/ 3 h 28"/>
                  <a:gd name="T6" fmla="*/ 21 w 22"/>
                  <a:gd name="T7" fmla="*/ 11 h 28"/>
                  <a:gd name="T8" fmla="*/ 16 w 22"/>
                  <a:gd name="T9" fmla="*/ 27 h 28"/>
                  <a:gd name="T10" fmla="*/ 0 w 22"/>
                  <a:gd name="T11" fmla="*/ 15 h 28"/>
                </a:gdLst>
                <a:ahLst/>
                <a:cxnLst>
                  <a:cxn ang="0">
                    <a:pos x="T0" y="T1"/>
                  </a:cxn>
                  <a:cxn ang="0">
                    <a:pos x="T2" y="T3"/>
                  </a:cxn>
                  <a:cxn ang="0">
                    <a:pos x="T4" y="T5"/>
                  </a:cxn>
                  <a:cxn ang="0">
                    <a:pos x="T6" y="T7"/>
                  </a:cxn>
                  <a:cxn ang="0">
                    <a:pos x="T8" y="T9"/>
                  </a:cxn>
                  <a:cxn ang="0">
                    <a:pos x="T10" y="T11"/>
                  </a:cxn>
                </a:cxnLst>
                <a:rect l="0" t="0" r="r" b="b"/>
                <a:pathLst>
                  <a:path w="22" h="28">
                    <a:moveTo>
                      <a:pt x="0" y="15"/>
                    </a:moveTo>
                    <a:lnTo>
                      <a:pt x="16" y="0"/>
                    </a:lnTo>
                    <a:lnTo>
                      <a:pt x="18" y="3"/>
                    </a:lnTo>
                    <a:lnTo>
                      <a:pt x="21" y="11"/>
                    </a:lnTo>
                    <a:lnTo>
                      <a:pt x="16" y="27"/>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0" name="Freeform 286">
                <a:extLst>
                  <a:ext uri="{FF2B5EF4-FFF2-40B4-BE49-F238E27FC236}">
                    <a16:creationId xmlns:a16="http://schemas.microsoft.com/office/drawing/2014/main" id="{D148C30A-D4B8-331D-24DA-B492174CC581}"/>
                  </a:ext>
                </a:extLst>
              </p:cNvPr>
              <p:cNvSpPr>
                <a:spLocks/>
              </p:cNvSpPr>
              <p:nvPr/>
            </p:nvSpPr>
            <p:spPr bwMode="auto">
              <a:xfrm>
                <a:off x="3226" y="2275"/>
                <a:ext cx="30" cy="43"/>
              </a:xfrm>
              <a:custGeom>
                <a:avLst/>
                <a:gdLst>
                  <a:gd name="T0" fmla="*/ 0 w 30"/>
                  <a:gd name="T1" fmla="*/ 17 h 43"/>
                  <a:gd name="T2" fmla="*/ 21 w 30"/>
                  <a:gd name="T3" fmla="*/ 21 h 43"/>
                  <a:gd name="T4" fmla="*/ 28 w 30"/>
                  <a:gd name="T5" fmla="*/ 0 h 43"/>
                  <a:gd name="T6" fmla="*/ 29 w 30"/>
                  <a:gd name="T7" fmla="*/ 29 h 43"/>
                  <a:gd name="T8" fmla="*/ 1 w 30"/>
                  <a:gd name="T9" fmla="*/ 42 h 43"/>
                  <a:gd name="T10" fmla="*/ 0 w 30"/>
                  <a:gd name="T11" fmla="*/ 17 h 43"/>
                </a:gdLst>
                <a:ahLst/>
                <a:cxnLst>
                  <a:cxn ang="0">
                    <a:pos x="T0" y="T1"/>
                  </a:cxn>
                  <a:cxn ang="0">
                    <a:pos x="T2" y="T3"/>
                  </a:cxn>
                  <a:cxn ang="0">
                    <a:pos x="T4" y="T5"/>
                  </a:cxn>
                  <a:cxn ang="0">
                    <a:pos x="T6" y="T7"/>
                  </a:cxn>
                  <a:cxn ang="0">
                    <a:pos x="T8" y="T9"/>
                  </a:cxn>
                  <a:cxn ang="0">
                    <a:pos x="T10" y="T11"/>
                  </a:cxn>
                </a:cxnLst>
                <a:rect l="0" t="0" r="r" b="b"/>
                <a:pathLst>
                  <a:path w="30" h="43">
                    <a:moveTo>
                      <a:pt x="0" y="17"/>
                    </a:moveTo>
                    <a:lnTo>
                      <a:pt x="21" y="21"/>
                    </a:lnTo>
                    <a:lnTo>
                      <a:pt x="28" y="0"/>
                    </a:lnTo>
                    <a:lnTo>
                      <a:pt x="29" y="29"/>
                    </a:lnTo>
                    <a:lnTo>
                      <a:pt x="1" y="42"/>
                    </a:lnTo>
                    <a:lnTo>
                      <a:pt x="0" y="1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1" name="Freeform 287">
                <a:extLst>
                  <a:ext uri="{FF2B5EF4-FFF2-40B4-BE49-F238E27FC236}">
                    <a16:creationId xmlns:a16="http://schemas.microsoft.com/office/drawing/2014/main" id="{2B8CAE6A-F6D9-5E97-A742-412B01613F22}"/>
                  </a:ext>
                </a:extLst>
              </p:cNvPr>
              <p:cNvSpPr>
                <a:spLocks/>
              </p:cNvSpPr>
              <p:nvPr/>
            </p:nvSpPr>
            <p:spPr bwMode="auto">
              <a:xfrm>
                <a:off x="3262" y="2243"/>
                <a:ext cx="38" cy="72"/>
              </a:xfrm>
              <a:custGeom>
                <a:avLst/>
                <a:gdLst>
                  <a:gd name="T0" fmla="*/ 0 w 38"/>
                  <a:gd name="T1" fmla="*/ 35 h 72"/>
                  <a:gd name="T2" fmla="*/ 4 w 38"/>
                  <a:gd name="T3" fmla="*/ 3 h 72"/>
                  <a:gd name="T4" fmla="*/ 23 w 38"/>
                  <a:gd name="T5" fmla="*/ 0 h 72"/>
                  <a:gd name="T6" fmla="*/ 30 w 38"/>
                  <a:gd name="T7" fmla="*/ 20 h 72"/>
                  <a:gd name="T8" fmla="*/ 37 w 38"/>
                  <a:gd name="T9" fmla="*/ 71 h 72"/>
                  <a:gd name="T10" fmla="*/ 10 w 38"/>
                  <a:gd name="T11" fmla="*/ 68 h 72"/>
                  <a:gd name="T12" fmla="*/ 0 w 38"/>
                  <a:gd name="T13" fmla="*/ 35 h 72"/>
                </a:gdLst>
                <a:ahLst/>
                <a:cxnLst>
                  <a:cxn ang="0">
                    <a:pos x="T0" y="T1"/>
                  </a:cxn>
                  <a:cxn ang="0">
                    <a:pos x="T2" y="T3"/>
                  </a:cxn>
                  <a:cxn ang="0">
                    <a:pos x="T4" y="T5"/>
                  </a:cxn>
                  <a:cxn ang="0">
                    <a:pos x="T6" y="T7"/>
                  </a:cxn>
                  <a:cxn ang="0">
                    <a:pos x="T8" y="T9"/>
                  </a:cxn>
                  <a:cxn ang="0">
                    <a:pos x="T10" y="T11"/>
                  </a:cxn>
                  <a:cxn ang="0">
                    <a:pos x="T12" y="T13"/>
                  </a:cxn>
                </a:cxnLst>
                <a:rect l="0" t="0" r="r" b="b"/>
                <a:pathLst>
                  <a:path w="38" h="72">
                    <a:moveTo>
                      <a:pt x="0" y="35"/>
                    </a:moveTo>
                    <a:lnTo>
                      <a:pt x="4" y="3"/>
                    </a:lnTo>
                    <a:lnTo>
                      <a:pt x="23" y="0"/>
                    </a:lnTo>
                    <a:lnTo>
                      <a:pt x="30" y="20"/>
                    </a:lnTo>
                    <a:lnTo>
                      <a:pt x="37" y="71"/>
                    </a:lnTo>
                    <a:lnTo>
                      <a:pt x="10" y="68"/>
                    </a:lnTo>
                    <a:lnTo>
                      <a:pt x="0" y="3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2" name="Freeform 288">
                <a:extLst>
                  <a:ext uri="{FF2B5EF4-FFF2-40B4-BE49-F238E27FC236}">
                    <a16:creationId xmlns:a16="http://schemas.microsoft.com/office/drawing/2014/main" id="{EF291D40-FC47-1EBB-A3FE-69E6093A1F5C}"/>
                  </a:ext>
                </a:extLst>
              </p:cNvPr>
              <p:cNvSpPr>
                <a:spLocks/>
              </p:cNvSpPr>
              <p:nvPr/>
            </p:nvSpPr>
            <p:spPr bwMode="auto">
              <a:xfrm>
                <a:off x="3295" y="2220"/>
                <a:ext cx="28" cy="40"/>
              </a:xfrm>
              <a:custGeom>
                <a:avLst/>
                <a:gdLst>
                  <a:gd name="T0" fmla="*/ 0 w 28"/>
                  <a:gd name="T1" fmla="*/ 15 h 40"/>
                  <a:gd name="T2" fmla="*/ 5 w 28"/>
                  <a:gd name="T3" fmla="*/ 6 h 40"/>
                  <a:gd name="T4" fmla="*/ 10 w 28"/>
                  <a:gd name="T5" fmla="*/ 0 h 40"/>
                  <a:gd name="T6" fmla="*/ 17 w 28"/>
                  <a:gd name="T7" fmla="*/ 9 h 40"/>
                  <a:gd name="T8" fmla="*/ 27 w 28"/>
                  <a:gd name="T9" fmla="*/ 15 h 40"/>
                  <a:gd name="T10" fmla="*/ 22 w 28"/>
                  <a:gd name="T11" fmla="*/ 28 h 40"/>
                  <a:gd name="T12" fmla="*/ 7 w 28"/>
                  <a:gd name="T13" fmla="*/ 39 h 40"/>
                  <a:gd name="T14" fmla="*/ 0 w 28"/>
                  <a:gd name="T15" fmla="*/ 1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40">
                    <a:moveTo>
                      <a:pt x="0" y="15"/>
                    </a:moveTo>
                    <a:lnTo>
                      <a:pt x="5" y="6"/>
                    </a:lnTo>
                    <a:lnTo>
                      <a:pt x="10" y="0"/>
                    </a:lnTo>
                    <a:lnTo>
                      <a:pt x="17" y="9"/>
                    </a:lnTo>
                    <a:lnTo>
                      <a:pt x="27" y="15"/>
                    </a:lnTo>
                    <a:lnTo>
                      <a:pt x="22" y="28"/>
                    </a:lnTo>
                    <a:lnTo>
                      <a:pt x="7" y="39"/>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3" name="Freeform 289">
                <a:extLst>
                  <a:ext uri="{FF2B5EF4-FFF2-40B4-BE49-F238E27FC236}">
                    <a16:creationId xmlns:a16="http://schemas.microsoft.com/office/drawing/2014/main" id="{DE07E9A5-7AB9-F4BC-539A-09DE3A51A878}"/>
                  </a:ext>
                </a:extLst>
              </p:cNvPr>
              <p:cNvSpPr>
                <a:spLocks/>
              </p:cNvSpPr>
              <p:nvPr/>
            </p:nvSpPr>
            <p:spPr bwMode="auto">
              <a:xfrm>
                <a:off x="3301" y="2259"/>
                <a:ext cx="38" cy="56"/>
              </a:xfrm>
              <a:custGeom>
                <a:avLst/>
                <a:gdLst>
                  <a:gd name="T0" fmla="*/ 5 w 38"/>
                  <a:gd name="T1" fmla="*/ 21 h 56"/>
                  <a:gd name="T2" fmla="*/ 16 w 38"/>
                  <a:gd name="T3" fmla="*/ 9 h 56"/>
                  <a:gd name="T4" fmla="*/ 25 w 38"/>
                  <a:gd name="T5" fmla="*/ 0 h 56"/>
                  <a:gd name="T6" fmla="*/ 30 w 38"/>
                  <a:gd name="T7" fmla="*/ 6 h 56"/>
                  <a:gd name="T8" fmla="*/ 37 w 38"/>
                  <a:gd name="T9" fmla="*/ 24 h 56"/>
                  <a:gd name="T10" fmla="*/ 36 w 38"/>
                  <a:gd name="T11" fmla="*/ 43 h 56"/>
                  <a:gd name="T12" fmla="*/ 25 w 38"/>
                  <a:gd name="T13" fmla="*/ 55 h 56"/>
                  <a:gd name="T14" fmla="*/ 0 w 38"/>
                  <a:gd name="T15" fmla="*/ 49 h 56"/>
                  <a:gd name="T16" fmla="*/ 5 w 38"/>
                  <a:gd name="T17" fmla="*/ 2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56">
                    <a:moveTo>
                      <a:pt x="5" y="21"/>
                    </a:moveTo>
                    <a:lnTo>
                      <a:pt x="16" y="9"/>
                    </a:lnTo>
                    <a:lnTo>
                      <a:pt x="25" y="0"/>
                    </a:lnTo>
                    <a:lnTo>
                      <a:pt x="30" y="6"/>
                    </a:lnTo>
                    <a:lnTo>
                      <a:pt x="37" y="24"/>
                    </a:lnTo>
                    <a:lnTo>
                      <a:pt x="36" y="43"/>
                    </a:lnTo>
                    <a:lnTo>
                      <a:pt x="25" y="55"/>
                    </a:lnTo>
                    <a:lnTo>
                      <a:pt x="0" y="49"/>
                    </a:lnTo>
                    <a:lnTo>
                      <a:pt x="5"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4" name="Freeform 290">
                <a:extLst>
                  <a:ext uri="{FF2B5EF4-FFF2-40B4-BE49-F238E27FC236}">
                    <a16:creationId xmlns:a16="http://schemas.microsoft.com/office/drawing/2014/main" id="{A5697DA6-AA21-92A8-2E52-1EDE5AC16B55}"/>
                  </a:ext>
                </a:extLst>
              </p:cNvPr>
              <p:cNvSpPr>
                <a:spLocks/>
              </p:cNvSpPr>
              <p:nvPr/>
            </p:nvSpPr>
            <p:spPr bwMode="auto">
              <a:xfrm>
                <a:off x="3338" y="2243"/>
                <a:ext cx="17" cy="29"/>
              </a:xfrm>
              <a:custGeom>
                <a:avLst/>
                <a:gdLst>
                  <a:gd name="T0" fmla="*/ 0 w 17"/>
                  <a:gd name="T1" fmla="*/ 14 h 29"/>
                  <a:gd name="T2" fmla="*/ 5 w 17"/>
                  <a:gd name="T3" fmla="*/ 3 h 29"/>
                  <a:gd name="T4" fmla="*/ 13 w 17"/>
                  <a:gd name="T5" fmla="*/ 0 h 29"/>
                  <a:gd name="T6" fmla="*/ 16 w 17"/>
                  <a:gd name="T7" fmla="*/ 11 h 29"/>
                  <a:gd name="T8" fmla="*/ 12 w 17"/>
                  <a:gd name="T9" fmla="*/ 28 h 29"/>
                  <a:gd name="T10" fmla="*/ 0 w 17"/>
                  <a:gd name="T11" fmla="*/ 14 h 29"/>
                </a:gdLst>
                <a:ahLst/>
                <a:cxnLst>
                  <a:cxn ang="0">
                    <a:pos x="T0" y="T1"/>
                  </a:cxn>
                  <a:cxn ang="0">
                    <a:pos x="T2" y="T3"/>
                  </a:cxn>
                  <a:cxn ang="0">
                    <a:pos x="T4" y="T5"/>
                  </a:cxn>
                  <a:cxn ang="0">
                    <a:pos x="T6" y="T7"/>
                  </a:cxn>
                  <a:cxn ang="0">
                    <a:pos x="T8" y="T9"/>
                  </a:cxn>
                  <a:cxn ang="0">
                    <a:pos x="T10" y="T11"/>
                  </a:cxn>
                </a:cxnLst>
                <a:rect l="0" t="0" r="r" b="b"/>
                <a:pathLst>
                  <a:path w="17" h="29">
                    <a:moveTo>
                      <a:pt x="0" y="14"/>
                    </a:moveTo>
                    <a:lnTo>
                      <a:pt x="5" y="3"/>
                    </a:lnTo>
                    <a:lnTo>
                      <a:pt x="13" y="0"/>
                    </a:lnTo>
                    <a:lnTo>
                      <a:pt x="16" y="11"/>
                    </a:lnTo>
                    <a:lnTo>
                      <a:pt x="12" y="28"/>
                    </a:lnTo>
                    <a:lnTo>
                      <a:pt x="0" y="1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5" name="Freeform 291">
                <a:extLst>
                  <a:ext uri="{FF2B5EF4-FFF2-40B4-BE49-F238E27FC236}">
                    <a16:creationId xmlns:a16="http://schemas.microsoft.com/office/drawing/2014/main" id="{870B4D24-7BC1-5B82-7E4B-D9AF20BE6131}"/>
                  </a:ext>
                </a:extLst>
              </p:cNvPr>
              <p:cNvSpPr>
                <a:spLocks/>
              </p:cNvSpPr>
              <p:nvPr/>
            </p:nvSpPr>
            <p:spPr bwMode="auto">
              <a:xfrm>
                <a:off x="3348" y="2268"/>
                <a:ext cx="29" cy="47"/>
              </a:xfrm>
              <a:custGeom>
                <a:avLst/>
                <a:gdLst>
                  <a:gd name="T0" fmla="*/ 0 w 29"/>
                  <a:gd name="T1" fmla="*/ 43 h 47"/>
                  <a:gd name="T2" fmla="*/ 0 w 29"/>
                  <a:gd name="T3" fmla="*/ 25 h 47"/>
                  <a:gd name="T4" fmla="*/ 8 w 29"/>
                  <a:gd name="T5" fmla="*/ 21 h 47"/>
                  <a:gd name="T6" fmla="*/ 13 w 29"/>
                  <a:gd name="T7" fmla="*/ 0 h 47"/>
                  <a:gd name="T8" fmla="*/ 23 w 29"/>
                  <a:gd name="T9" fmla="*/ 15 h 47"/>
                  <a:gd name="T10" fmla="*/ 28 w 29"/>
                  <a:gd name="T11" fmla="*/ 37 h 47"/>
                  <a:gd name="T12" fmla="*/ 11 w 29"/>
                  <a:gd name="T13" fmla="*/ 46 h 47"/>
                  <a:gd name="T14" fmla="*/ 0 w 29"/>
                  <a:gd name="T15" fmla="*/ 43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7">
                    <a:moveTo>
                      <a:pt x="0" y="43"/>
                    </a:moveTo>
                    <a:lnTo>
                      <a:pt x="0" y="25"/>
                    </a:lnTo>
                    <a:lnTo>
                      <a:pt x="8" y="21"/>
                    </a:lnTo>
                    <a:lnTo>
                      <a:pt x="13" y="0"/>
                    </a:lnTo>
                    <a:lnTo>
                      <a:pt x="23" y="15"/>
                    </a:lnTo>
                    <a:lnTo>
                      <a:pt x="28" y="37"/>
                    </a:lnTo>
                    <a:lnTo>
                      <a:pt x="11" y="46"/>
                    </a:lnTo>
                    <a:lnTo>
                      <a:pt x="0" y="4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6" name="Freeform 292">
                <a:extLst>
                  <a:ext uri="{FF2B5EF4-FFF2-40B4-BE49-F238E27FC236}">
                    <a16:creationId xmlns:a16="http://schemas.microsoft.com/office/drawing/2014/main" id="{1A2F7DB7-9F85-A450-0143-B51BBF48EC8B}"/>
                  </a:ext>
                </a:extLst>
              </p:cNvPr>
              <p:cNvSpPr>
                <a:spLocks/>
              </p:cNvSpPr>
              <p:nvPr/>
            </p:nvSpPr>
            <p:spPr bwMode="auto">
              <a:xfrm>
                <a:off x="3364" y="2233"/>
                <a:ext cx="17" cy="33"/>
              </a:xfrm>
              <a:custGeom>
                <a:avLst/>
                <a:gdLst>
                  <a:gd name="T0" fmla="*/ 0 w 17"/>
                  <a:gd name="T1" fmla="*/ 15 h 33"/>
                  <a:gd name="T2" fmla="*/ 1 w 17"/>
                  <a:gd name="T3" fmla="*/ 6 h 33"/>
                  <a:gd name="T4" fmla="*/ 8 w 17"/>
                  <a:gd name="T5" fmla="*/ 0 h 33"/>
                  <a:gd name="T6" fmla="*/ 13 w 17"/>
                  <a:gd name="T7" fmla="*/ 0 h 33"/>
                  <a:gd name="T8" fmla="*/ 16 w 17"/>
                  <a:gd name="T9" fmla="*/ 9 h 33"/>
                  <a:gd name="T10" fmla="*/ 15 w 17"/>
                  <a:gd name="T11" fmla="*/ 20 h 33"/>
                  <a:gd name="T12" fmla="*/ 7 w 17"/>
                  <a:gd name="T13" fmla="*/ 32 h 33"/>
                  <a:gd name="T14" fmla="*/ 0 w 17"/>
                  <a:gd name="T15" fmla="*/ 15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3">
                    <a:moveTo>
                      <a:pt x="0" y="15"/>
                    </a:moveTo>
                    <a:lnTo>
                      <a:pt x="1" y="6"/>
                    </a:lnTo>
                    <a:lnTo>
                      <a:pt x="8" y="0"/>
                    </a:lnTo>
                    <a:lnTo>
                      <a:pt x="13" y="0"/>
                    </a:lnTo>
                    <a:lnTo>
                      <a:pt x="16" y="9"/>
                    </a:lnTo>
                    <a:lnTo>
                      <a:pt x="15" y="20"/>
                    </a:lnTo>
                    <a:lnTo>
                      <a:pt x="7" y="32"/>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7" name="Freeform 293">
                <a:extLst>
                  <a:ext uri="{FF2B5EF4-FFF2-40B4-BE49-F238E27FC236}">
                    <a16:creationId xmlns:a16="http://schemas.microsoft.com/office/drawing/2014/main" id="{2A721242-565A-0482-A9E8-C027219AE94E}"/>
                  </a:ext>
                </a:extLst>
              </p:cNvPr>
              <p:cNvSpPr>
                <a:spLocks/>
              </p:cNvSpPr>
              <p:nvPr/>
            </p:nvSpPr>
            <p:spPr bwMode="auto">
              <a:xfrm>
                <a:off x="3396" y="2187"/>
                <a:ext cx="12" cy="44"/>
              </a:xfrm>
              <a:custGeom>
                <a:avLst/>
                <a:gdLst>
                  <a:gd name="T0" fmla="*/ 1 w 12"/>
                  <a:gd name="T1" fmla="*/ 0 h 44"/>
                  <a:gd name="T2" fmla="*/ 0 w 12"/>
                  <a:gd name="T3" fmla="*/ 22 h 44"/>
                  <a:gd name="T4" fmla="*/ 1 w 12"/>
                  <a:gd name="T5" fmla="*/ 43 h 44"/>
                  <a:gd name="T6" fmla="*/ 6 w 12"/>
                  <a:gd name="T7" fmla="*/ 40 h 44"/>
                  <a:gd name="T8" fmla="*/ 11 w 12"/>
                  <a:gd name="T9" fmla="*/ 25 h 44"/>
                  <a:gd name="T10" fmla="*/ 10 w 12"/>
                  <a:gd name="T11" fmla="*/ 6 h 44"/>
                  <a:gd name="T12" fmla="*/ 1 w 12"/>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12" h="44">
                    <a:moveTo>
                      <a:pt x="1" y="0"/>
                    </a:moveTo>
                    <a:lnTo>
                      <a:pt x="0" y="22"/>
                    </a:lnTo>
                    <a:lnTo>
                      <a:pt x="1" y="43"/>
                    </a:lnTo>
                    <a:lnTo>
                      <a:pt x="6" y="40"/>
                    </a:lnTo>
                    <a:lnTo>
                      <a:pt x="11" y="25"/>
                    </a:lnTo>
                    <a:lnTo>
                      <a:pt x="10" y="6"/>
                    </a:lnTo>
                    <a:lnTo>
                      <a:pt x="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8" name="Freeform 294">
                <a:extLst>
                  <a:ext uri="{FF2B5EF4-FFF2-40B4-BE49-F238E27FC236}">
                    <a16:creationId xmlns:a16="http://schemas.microsoft.com/office/drawing/2014/main" id="{1AB43B8C-0587-AF93-648D-E833620FBB66}"/>
                  </a:ext>
                </a:extLst>
              </p:cNvPr>
              <p:cNvSpPr>
                <a:spLocks/>
              </p:cNvSpPr>
              <p:nvPr/>
            </p:nvSpPr>
            <p:spPr bwMode="auto">
              <a:xfrm>
                <a:off x="3386" y="2248"/>
                <a:ext cx="32" cy="55"/>
              </a:xfrm>
              <a:custGeom>
                <a:avLst/>
                <a:gdLst>
                  <a:gd name="T0" fmla="*/ 3 w 32"/>
                  <a:gd name="T1" fmla="*/ 3 h 55"/>
                  <a:gd name="T2" fmla="*/ 13 w 32"/>
                  <a:gd name="T3" fmla="*/ 0 h 55"/>
                  <a:gd name="T4" fmla="*/ 24 w 32"/>
                  <a:gd name="T5" fmla="*/ 3 h 55"/>
                  <a:gd name="T6" fmla="*/ 31 w 32"/>
                  <a:gd name="T7" fmla="*/ 17 h 55"/>
                  <a:gd name="T8" fmla="*/ 27 w 32"/>
                  <a:gd name="T9" fmla="*/ 42 h 55"/>
                  <a:gd name="T10" fmla="*/ 16 w 32"/>
                  <a:gd name="T11" fmla="*/ 54 h 55"/>
                  <a:gd name="T12" fmla="*/ 7 w 32"/>
                  <a:gd name="T13" fmla="*/ 45 h 55"/>
                  <a:gd name="T14" fmla="*/ 0 w 32"/>
                  <a:gd name="T15" fmla="*/ 23 h 55"/>
                  <a:gd name="T16" fmla="*/ 3 w 32"/>
                  <a:gd name="T17" fmla="*/ 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5">
                    <a:moveTo>
                      <a:pt x="3" y="3"/>
                    </a:moveTo>
                    <a:lnTo>
                      <a:pt x="13" y="0"/>
                    </a:lnTo>
                    <a:lnTo>
                      <a:pt x="24" y="3"/>
                    </a:lnTo>
                    <a:lnTo>
                      <a:pt x="31" y="17"/>
                    </a:lnTo>
                    <a:lnTo>
                      <a:pt x="27" y="42"/>
                    </a:lnTo>
                    <a:lnTo>
                      <a:pt x="16" y="54"/>
                    </a:lnTo>
                    <a:lnTo>
                      <a:pt x="7" y="45"/>
                    </a:lnTo>
                    <a:lnTo>
                      <a:pt x="0" y="23"/>
                    </a:lnTo>
                    <a:lnTo>
                      <a:pt x="3"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19" name="Freeform 295">
                <a:extLst>
                  <a:ext uri="{FF2B5EF4-FFF2-40B4-BE49-F238E27FC236}">
                    <a16:creationId xmlns:a16="http://schemas.microsoft.com/office/drawing/2014/main" id="{12A90303-A3B5-F56C-D86F-53AF92B68111}"/>
                  </a:ext>
                </a:extLst>
              </p:cNvPr>
              <p:cNvSpPr>
                <a:spLocks/>
              </p:cNvSpPr>
              <p:nvPr/>
            </p:nvSpPr>
            <p:spPr bwMode="auto">
              <a:xfrm>
                <a:off x="3412" y="2226"/>
                <a:ext cx="18" cy="27"/>
              </a:xfrm>
              <a:custGeom>
                <a:avLst/>
                <a:gdLst>
                  <a:gd name="T0" fmla="*/ 0 w 18"/>
                  <a:gd name="T1" fmla="*/ 5 h 27"/>
                  <a:gd name="T2" fmla="*/ 15 w 18"/>
                  <a:gd name="T3" fmla="*/ 0 h 27"/>
                  <a:gd name="T4" fmla="*/ 17 w 18"/>
                  <a:gd name="T5" fmla="*/ 26 h 27"/>
                  <a:gd name="T6" fmla="*/ 0 w 18"/>
                  <a:gd name="T7" fmla="*/ 5 h 27"/>
                </a:gdLst>
                <a:ahLst/>
                <a:cxnLst>
                  <a:cxn ang="0">
                    <a:pos x="T0" y="T1"/>
                  </a:cxn>
                  <a:cxn ang="0">
                    <a:pos x="T2" y="T3"/>
                  </a:cxn>
                  <a:cxn ang="0">
                    <a:pos x="T4" y="T5"/>
                  </a:cxn>
                  <a:cxn ang="0">
                    <a:pos x="T6" y="T7"/>
                  </a:cxn>
                </a:cxnLst>
                <a:rect l="0" t="0" r="r" b="b"/>
                <a:pathLst>
                  <a:path w="18" h="27">
                    <a:moveTo>
                      <a:pt x="0" y="5"/>
                    </a:moveTo>
                    <a:lnTo>
                      <a:pt x="15" y="0"/>
                    </a:lnTo>
                    <a:lnTo>
                      <a:pt x="17" y="26"/>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0" name="Freeform 296">
                <a:extLst>
                  <a:ext uri="{FF2B5EF4-FFF2-40B4-BE49-F238E27FC236}">
                    <a16:creationId xmlns:a16="http://schemas.microsoft.com/office/drawing/2014/main" id="{586FDCA1-D603-BA26-4E49-F58F8E4751E6}"/>
                  </a:ext>
                </a:extLst>
              </p:cNvPr>
              <p:cNvSpPr>
                <a:spLocks/>
              </p:cNvSpPr>
              <p:nvPr/>
            </p:nvSpPr>
            <p:spPr bwMode="auto">
              <a:xfrm>
                <a:off x="3423" y="2271"/>
                <a:ext cx="20" cy="37"/>
              </a:xfrm>
              <a:custGeom>
                <a:avLst/>
                <a:gdLst>
                  <a:gd name="T0" fmla="*/ 0 w 20"/>
                  <a:gd name="T1" fmla="*/ 24 h 37"/>
                  <a:gd name="T2" fmla="*/ 4 w 20"/>
                  <a:gd name="T3" fmla="*/ 6 h 37"/>
                  <a:gd name="T4" fmla="*/ 11 w 20"/>
                  <a:gd name="T5" fmla="*/ 0 h 37"/>
                  <a:gd name="T6" fmla="*/ 16 w 20"/>
                  <a:gd name="T7" fmla="*/ 6 h 37"/>
                  <a:gd name="T8" fmla="*/ 19 w 20"/>
                  <a:gd name="T9" fmla="*/ 24 h 37"/>
                  <a:gd name="T10" fmla="*/ 11 w 20"/>
                  <a:gd name="T11" fmla="*/ 36 h 37"/>
                  <a:gd name="T12" fmla="*/ 0 w 20"/>
                  <a:gd name="T13" fmla="*/ 24 h 37"/>
                </a:gdLst>
                <a:ahLst/>
                <a:cxnLst>
                  <a:cxn ang="0">
                    <a:pos x="T0" y="T1"/>
                  </a:cxn>
                  <a:cxn ang="0">
                    <a:pos x="T2" y="T3"/>
                  </a:cxn>
                  <a:cxn ang="0">
                    <a:pos x="T4" y="T5"/>
                  </a:cxn>
                  <a:cxn ang="0">
                    <a:pos x="T6" y="T7"/>
                  </a:cxn>
                  <a:cxn ang="0">
                    <a:pos x="T8" y="T9"/>
                  </a:cxn>
                  <a:cxn ang="0">
                    <a:pos x="T10" y="T11"/>
                  </a:cxn>
                  <a:cxn ang="0">
                    <a:pos x="T12" y="T13"/>
                  </a:cxn>
                </a:cxnLst>
                <a:rect l="0" t="0" r="r" b="b"/>
                <a:pathLst>
                  <a:path w="20" h="37">
                    <a:moveTo>
                      <a:pt x="0" y="24"/>
                    </a:moveTo>
                    <a:lnTo>
                      <a:pt x="4" y="6"/>
                    </a:lnTo>
                    <a:lnTo>
                      <a:pt x="11" y="0"/>
                    </a:lnTo>
                    <a:lnTo>
                      <a:pt x="16" y="6"/>
                    </a:lnTo>
                    <a:lnTo>
                      <a:pt x="19" y="24"/>
                    </a:lnTo>
                    <a:lnTo>
                      <a:pt x="11" y="36"/>
                    </a:lnTo>
                    <a:lnTo>
                      <a:pt x="0" y="2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1" name="Freeform 297">
                <a:extLst>
                  <a:ext uri="{FF2B5EF4-FFF2-40B4-BE49-F238E27FC236}">
                    <a16:creationId xmlns:a16="http://schemas.microsoft.com/office/drawing/2014/main" id="{6E1D0F06-3A32-54CC-C706-30A65A2C288E}"/>
                  </a:ext>
                </a:extLst>
              </p:cNvPr>
              <p:cNvSpPr>
                <a:spLocks/>
              </p:cNvSpPr>
              <p:nvPr/>
            </p:nvSpPr>
            <p:spPr bwMode="auto">
              <a:xfrm>
                <a:off x="3448" y="2268"/>
                <a:ext cx="34" cy="44"/>
              </a:xfrm>
              <a:custGeom>
                <a:avLst/>
                <a:gdLst>
                  <a:gd name="T0" fmla="*/ 0 w 34"/>
                  <a:gd name="T1" fmla="*/ 12 h 44"/>
                  <a:gd name="T2" fmla="*/ 21 w 34"/>
                  <a:gd name="T3" fmla="*/ 0 h 44"/>
                  <a:gd name="T4" fmla="*/ 28 w 34"/>
                  <a:gd name="T5" fmla="*/ 22 h 44"/>
                  <a:gd name="T6" fmla="*/ 33 w 34"/>
                  <a:gd name="T7" fmla="*/ 43 h 44"/>
                  <a:gd name="T8" fmla="*/ 11 w 34"/>
                  <a:gd name="T9" fmla="*/ 34 h 44"/>
                  <a:gd name="T10" fmla="*/ 0 w 34"/>
                  <a:gd name="T11" fmla="*/ 12 h 44"/>
                </a:gdLst>
                <a:ahLst/>
                <a:cxnLst>
                  <a:cxn ang="0">
                    <a:pos x="T0" y="T1"/>
                  </a:cxn>
                  <a:cxn ang="0">
                    <a:pos x="T2" y="T3"/>
                  </a:cxn>
                  <a:cxn ang="0">
                    <a:pos x="T4" y="T5"/>
                  </a:cxn>
                  <a:cxn ang="0">
                    <a:pos x="T6" y="T7"/>
                  </a:cxn>
                  <a:cxn ang="0">
                    <a:pos x="T8" y="T9"/>
                  </a:cxn>
                  <a:cxn ang="0">
                    <a:pos x="T10" y="T11"/>
                  </a:cxn>
                </a:cxnLst>
                <a:rect l="0" t="0" r="r" b="b"/>
                <a:pathLst>
                  <a:path w="34" h="44">
                    <a:moveTo>
                      <a:pt x="0" y="12"/>
                    </a:moveTo>
                    <a:lnTo>
                      <a:pt x="21" y="0"/>
                    </a:lnTo>
                    <a:lnTo>
                      <a:pt x="28" y="22"/>
                    </a:lnTo>
                    <a:lnTo>
                      <a:pt x="33" y="43"/>
                    </a:lnTo>
                    <a:lnTo>
                      <a:pt x="11" y="34"/>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2" name="Freeform 298">
                <a:extLst>
                  <a:ext uri="{FF2B5EF4-FFF2-40B4-BE49-F238E27FC236}">
                    <a16:creationId xmlns:a16="http://schemas.microsoft.com/office/drawing/2014/main" id="{C9440C54-F6AB-5439-A892-0637D795177D}"/>
                  </a:ext>
                </a:extLst>
              </p:cNvPr>
              <p:cNvSpPr>
                <a:spLocks/>
              </p:cNvSpPr>
              <p:nvPr/>
            </p:nvSpPr>
            <p:spPr bwMode="auto">
              <a:xfrm>
                <a:off x="3415" y="2006"/>
                <a:ext cx="25" cy="46"/>
              </a:xfrm>
              <a:custGeom>
                <a:avLst/>
                <a:gdLst>
                  <a:gd name="T0" fmla="*/ 13 w 25"/>
                  <a:gd name="T1" fmla="*/ 0 h 46"/>
                  <a:gd name="T2" fmla="*/ 0 w 25"/>
                  <a:gd name="T3" fmla="*/ 9 h 46"/>
                  <a:gd name="T4" fmla="*/ 4 w 25"/>
                  <a:gd name="T5" fmla="*/ 27 h 46"/>
                  <a:gd name="T6" fmla="*/ 10 w 25"/>
                  <a:gd name="T7" fmla="*/ 45 h 46"/>
                  <a:gd name="T8" fmla="*/ 16 w 25"/>
                  <a:gd name="T9" fmla="*/ 36 h 46"/>
                  <a:gd name="T10" fmla="*/ 24 w 25"/>
                  <a:gd name="T11" fmla="*/ 21 h 46"/>
                  <a:gd name="T12" fmla="*/ 21 w 25"/>
                  <a:gd name="T13" fmla="*/ 3 h 46"/>
                  <a:gd name="T14" fmla="*/ 13 w 25"/>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46">
                    <a:moveTo>
                      <a:pt x="13" y="0"/>
                    </a:moveTo>
                    <a:lnTo>
                      <a:pt x="0" y="9"/>
                    </a:lnTo>
                    <a:lnTo>
                      <a:pt x="4" y="27"/>
                    </a:lnTo>
                    <a:lnTo>
                      <a:pt x="10" y="45"/>
                    </a:lnTo>
                    <a:lnTo>
                      <a:pt x="16" y="36"/>
                    </a:lnTo>
                    <a:lnTo>
                      <a:pt x="24" y="21"/>
                    </a:lnTo>
                    <a:lnTo>
                      <a:pt x="21" y="3"/>
                    </a:lnTo>
                    <a:lnTo>
                      <a:pt x="13"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3" name="Freeform 299">
                <a:extLst>
                  <a:ext uri="{FF2B5EF4-FFF2-40B4-BE49-F238E27FC236}">
                    <a16:creationId xmlns:a16="http://schemas.microsoft.com/office/drawing/2014/main" id="{2CB861B4-F7AA-799B-28B6-37E544CD3B06}"/>
                  </a:ext>
                </a:extLst>
              </p:cNvPr>
              <p:cNvSpPr>
                <a:spLocks/>
              </p:cNvSpPr>
              <p:nvPr/>
            </p:nvSpPr>
            <p:spPr bwMode="auto">
              <a:xfrm>
                <a:off x="3424" y="1964"/>
                <a:ext cx="20" cy="35"/>
              </a:xfrm>
              <a:custGeom>
                <a:avLst/>
                <a:gdLst>
                  <a:gd name="T0" fmla="*/ 0 w 20"/>
                  <a:gd name="T1" fmla="*/ 0 h 35"/>
                  <a:gd name="T2" fmla="*/ 4 w 20"/>
                  <a:gd name="T3" fmla="*/ 0 h 35"/>
                  <a:gd name="T4" fmla="*/ 11 w 20"/>
                  <a:gd name="T5" fmla="*/ 6 h 35"/>
                  <a:gd name="T6" fmla="*/ 19 w 20"/>
                  <a:gd name="T7" fmla="*/ 28 h 35"/>
                  <a:gd name="T8" fmla="*/ 16 w 20"/>
                  <a:gd name="T9" fmla="*/ 34 h 35"/>
                  <a:gd name="T10" fmla="*/ 7 w 20"/>
                  <a:gd name="T11" fmla="*/ 31 h 35"/>
                  <a:gd name="T12" fmla="*/ 0 w 20"/>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0" h="35">
                    <a:moveTo>
                      <a:pt x="0" y="0"/>
                    </a:moveTo>
                    <a:lnTo>
                      <a:pt x="4" y="0"/>
                    </a:lnTo>
                    <a:lnTo>
                      <a:pt x="11" y="6"/>
                    </a:lnTo>
                    <a:lnTo>
                      <a:pt x="19" y="28"/>
                    </a:lnTo>
                    <a:lnTo>
                      <a:pt x="16" y="34"/>
                    </a:lnTo>
                    <a:lnTo>
                      <a:pt x="7" y="31"/>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4" name="Freeform 300">
                <a:extLst>
                  <a:ext uri="{FF2B5EF4-FFF2-40B4-BE49-F238E27FC236}">
                    <a16:creationId xmlns:a16="http://schemas.microsoft.com/office/drawing/2014/main" id="{B0C9B594-6A73-83E1-3CB6-4D7F375D2990}"/>
                  </a:ext>
                </a:extLst>
              </p:cNvPr>
              <p:cNvSpPr>
                <a:spLocks/>
              </p:cNvSpPr>
              <p:nvPr/>
            </p:nvSpPr>
            <p:spPr bwMode="auto">
              <a:xfrm>
                <a:off x="3656" y="2243"/>
                <a:ext cx="35" cy="76"/>
              </a:xfrm>
              <a:custGeom>
                <a:avLst/>
                <a:gdLst>
                  <a:gd name="T0" fmla="*/ 17 w 35"/>
                  <a:gd name="T1" fmla="*/ 75 h 76"/>
                  <a:gd name="T2" fmla="*/ 9 w 35"/>
                  <a:gd name="T3" fmla="*/ 64 h 76"/>
                  <a:gd name="T4" fmla="*/ 0 w 35"/>
                  <a:gd name="T5" fmla="*/ 38 h 76"/>
                  <a:gd name="T6" fmla="*/ 11 w 35"/>
                  <a:gd name="T7" fmla="*/ 13 h 76"/>
                  <a:gd name="T8" fmla="*/ 20 w 35"/>
                  <a:gd name="T9" fmla="*/ 0 h 76"/>
                  <a:gd name="T10" fmla="*/ 34 w 35"/>
                  <a:gd name="T11" fmla="*/ 3 h 76"/>
                  <a:gd name="T12" fmla="*/ 34 w 35"/>
                  <a:gd name="T13" fmla="*/ 57 h 76"/>
                  <a:gd name="T14" fmla="*/ 29 w 35"/>
                  <a:gd name="T15" fmla="*/ 69 h 76"/>
                  <a:gd name="T16" fmla="*/ 17 w 35"/>
                  <a:gd name="T17" fmla="*/ 7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76">
                    <a:moveTo>
                      <a:pt x="17" y="75"/>
                    </a:moveTo>
                    <a:lnTo>
                      <a:pt x="9" y="64"/>
                    </a:lnTo>
                    <a:lnTo>
                      <a:pt x="0" y="38"/>
                    </a:lnTo>
                    <a:lnTo>
                      <a:pt x="11" y="13"/>
                    </a:lnTo>
                    <a:lnTo>
                      <a:pt x="20" y="0"/>
                    </a:lnTo>
                    <a:lnTo>
                      <a:pt x="34" y="3"/>
                    </a:lnTo>
                    <a:lnTo>
                      <a:pt x="34" y="57"/>
                    </a:lnTo>
                    <a:lnTo>
                      <a:pt x="29" y="69"/>
                    </a:lnTo>
                    <a:lnTo>
                      <a:pt x="17" y="7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5" name="Freeform 301">
                <a:extLst>
                  <a:ext uri="{FF2B5EF4-FFF2-40B4-BE49-F238E27FC236}">
                    <a16:creationId xmlns:a16="http://schemas.microsoft.com/office/drawing/2014/main" id="{573176E6-FA5A-D415-8046-A09BF5FA57E8}"/>
                  </a:ext>
                </a:extLst>
              </p:cNvPr>
              <p:cNvSpPr>
                <a:spLocks/>
              </p:cNvSpPr>
              <p:nvPr/>
            </p:nvSpPr>
            <p:spPr bwMode="auto">
              <a:xfrm>
                <a:off x="3645" y="2247"/>
                <a:ext cx="10" cy="15"/>
              </a:xfrm>
              <a:custGeom>
                <a:avLst/>
                <a:gdLst>
                  <a:gd name="T0" fmla="*/ 0 w 10"/>
                  <a:gd name="T1" fmla="*/ 4 h 15"/>
                  <a:gd name="T2" fmla="*/ 3 w 10"/>
                  <a:gd name="T3" fmla="*/ 3 h 15"/>
                  <a:gd name="T4" fmla="*/ 6 w 10"/>
                  <a:gd name="T5" fmla="*/ 0 h 15"/>
                  <a:gd name="T6" fmla="*/ 9 w 10"/>
                  <a:gd name="T7" fmla="*/ 1 h 15"/>
                  <a:gd name="T8" fmla="*/ 9 w 10"/>
                  <a:gd name="T9" fmla="*/ 8 h 15"/>
                  <a:gd name="T10" fmla="*/ 9 w 10"/>
                  <a:gd name="T11" fmla="*/ 11 h 15"/>
                  <a:gd name="T12" fmla="*/ 4 w 10"/>
                  <a:gd name="T13" fmla="*/ 14 h 15"/>
                  <a:gd name="T14" fmla="*/ 0 w 10"/>
                  <a:gd name="T15" fmla="*/ 4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5">
                    <a:moveTo>
                      <a:pt x="0" y="4"/>
                    </a:moveTo>
                    <a:lnTo>
                      <a:pt x="3" y="3"/>
                    </a:lnTo>
                    <a:lnTo>
                      <a:pt x="6" y="0"/>
                    </a:lnTo>
                    <a:lnTo>
                      <a:pt x="9" y="1"/>
                    </a:lnTo>
                    <a:lnTo>
                      <a:pt x="9" y="8"/>
                    </a:lnTo>
                    <a:lnTo>
                      <a:pt x="9" y="11"/>
                    </a:lnTo>
                    <a:lnTo>
                      <a:pt x="4" y="14"/>
                    </a:lnTo>
                    <a:lnTo>
                      <a:pt x="0" y="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6" name="Freeform 302">
                <a:extLst>
                  <a:ext uri="{FF2B5EF4-FFF2-40B4-BE49-F238E27FC236}">
                    <a16:creationId xmlns:a16="http://schemas.microsoft.com/office/drawing/2014/main" id="{5E5FE732-CDB8-31C2-0400-1FAAE185CEE7}"/>
                  </a:ext>
                </a:extLst>
              </p:cNvPr>
              <p:cNvSpPr>
                <a:spLocks/>
              </p:cNvSpPr>
              <p:nvPr/>
            </p:nvSpPr>
            <p:spPr bwMode="auto">
              <a:xfrm>
                <a:off x="3770" y="1734"/>
                <a:ext cx="50" cy="60"/>
              </a:xfrm>
              <a:custGeom>
                <a:avLst/>
                <a:gdLst>
                  <a:gd name="T0" fmla="*/ 26 w 50"/>
                  <a:gd name="T1" fmla="*/ 0 h 60"/>
                  <a:gd name="T2" fmla="*/ 0 w 50"/>
                  <a:gd name="T3" fmla="*/ 25 h 60"/>
                  <a:gd name="T4" fmla="*/ 4 w 50"/>
                  <a:gd name="T5" fmla="*/ 50 h 60"/>
                  <a:gd name="T6" fmla="*/ 16 w 50"/>
                  <a:gd name="T7" fmla="*/ 59 h 60"/>
                  <a:gd name="T8" fmla="*/ 38 w 50"/>
                  <a:gd name="T9" fmla="*/ 55 h 60"/>
                  <a:gd name="T10" fmla="*/ 49 w 50"/>
                  <a:gd name="T11" fmla="*/ 22 h 60"/>
                  <a:gd name="T12" fmla="*/ 38 w 50"/>
                  <a:gd name="T13" fmla="*/ 0 h 60"/>
                  <a:gd name="T14" fmla="*/ 26 w 50"/>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60">
                    <a:moveTo>
                      <a:pt x="26" y="0"/>
                    </a:moveTo>
                    <a:lnTo>
                      <a:pt x="0" y="25"/>
                    </a:lnTo>
                    <a:lnTo>
                      <a:pt x="4" y="50"/>
                    </a:lnTo>
                    <a:lnTo>
                      <a:pt x="16" y="59"/>
                    </a:lnTo>
                    <a:lnTo>
                      <a:pt x="38" y="55"/>
                    </a:lnTo>
                    <a:lnTo>
                      <a:pt x="49" y="22"/>
                    </a:lnTo>
                    <a:lnTo>
                      <a:pt x="38" y="0"/>
                    </a:lnTo>
                    <a:lnTo>
                      <a:pt x="2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7" name="Freeform 303">
                <a:extLst>
                  <a:ext uri="{FF2B5EF4-FFF2-40B4-BE49-F238E27FC236}">
                    <a16:creationId xmlns:a16="http://schemas.microsoft.com/office/drawing/2014/main" id="{BD2DCF14-E074-E4A6-47C3-E6D9433585AF}"/>
                  </a:ext>
                </a:extLst>
              </p:cNvPr>
              <p:cNvSpPr>
                <a:spLocks/>
              </p:cNvSpPr>
              <p:nvPr/>
            </p:nvSpPr>
            <p:spPr bwMode="auto">
              <a:xfrm>
                <a:off x="3730" y="1734"/>
                <a:ext cx="28" cy="49"/>
              </a:xfrm>
              <a:custGeom>
                <a:avLst/>
                <a:gdLst>
                  <a:gd name="T0" fmla="*/ 0 w 28"/>
                  <a:gd name="T1" fmla="*/ 15 h 49"/>
                  <a:gd name="T2" fmla="*/ 3 w 28"/>
                  <a:gd name="T3" fmla="*/ 9 h 49"/>
                  <a:gd name="T4" fmla="*/ 8 w 28"/>
                  <a:gd name="T5" fmla="*/ 0 h 49"/>
                  <a:gd name="T6" fmla="*/ 24 w 28"/>
                  <a:gd name="T7" fmla="*/ 0 h 49"/>
                  <a:gd name="T8" fmla="*/ 27 w 28"/>
                  <a:gd name="T9" fmla="*/ 15 h 49"/>
                  <a:gd name="T10" fmla="*/ 22 w 28"/>
                  <a:gd name="T11" fmla="*/ 48 h 49"/>
                  <a:gd name="T12" fmla="*/ 15 w 28"/>
                  <a:gd name="T13" fmla="*/ 39 h 49"/>
                  <a:gd name="T14" fmla="*/ 9 w 28"/>
                  <a:gd name="T15" fmla="*/ 36 h 49"/>
                  <a:gd name="T16" fmla="*/ 0 w 28"/>
                  <a:gd name="T17"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9">
                    <a:moveTo>
                      <a:pt x="0" y="15"/>
                    </a:moveTo>
                    <a:lnTo>
                      <a:pt x="3" y="9"/>
                    </a:lnTo>
                    <a:lnTo>
                      <a:pt x="8" y="0"/>
                    </a:lnTo>
                    <a:lnTo>
                      <a:pt x="24" y="0"/>
                    </a:lnTo>
                    <a:lnTo>
                      <a:pt x="27" y="15"/>
                    </a:lnTo>
                    <a:lnTo>
                      <a:pt x="22" y="48"/>
                    </a:lnTo>
                    <a:lnTo>
                      <a:pt x="15" y="39"/>
                    </a:lnTo>
                    <a:lnTo>
                      <a:pt x="9" y="36"/>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8" name="Freeform 304">
                <a:extLst>
                  <a:ext uri="{FF2B5EF4-FFF2-40B4-BE49-F238E27FC236}">
                    <a16:creationId xmlns:a16="http://schemas.microsoft.com/office/drawing/2014/main" id="{C2AB529B-ED84-DB55-8951-A4DADF85A1C5}"/>
                  </a:ext>
                </a:extLst>
              </p:cNvPr>
              <p:cNvSpPr>
                <a:spLocks/>
              </p:cNvSpPr>
              <p:nvPr/>
            </p:nvSpPr>
            <p:spPr bwMode="auto">
              <a:xfrm>
                <a:off x="3697" y="1722"/>
                <a:ext cx="23" cy="34"/>
              </a:xfrm>
              <a:custGeom>
                <a:avLst/>
                <a:gdLst>
                  <a:gd name="T0" fmla="*/ 0 w 23"/>
                  <a:gd name="T1" fmla="*/ 9 h 34"/>
                  <a:gd name="T2" fmla="*/ 1 w 23"/>
                  <a:gd name="T3" fmla="*/ 3 h 34"/>
                  <a:gd name="T4" fmla="*/ 22 w 23"/>
                  <a:gd name="T5" fmla="*/ 0 h 34"/>
                  <a:gd name="T6" fmla="*/ 22 w 23"/>
                  <a:gd name="T7" fmla="*/ 12 h 34"/>
                  <a:gd name="T8" fmla="*/ 18 w 23"/>
                  <a:gd name="T9" fmla="*/ 25 h 34"/>
                  <a:gd name="T10" fmla="*/ 10 w 23"/>
                  <a:gd name="T11" fmla="*/ 33 h 34"/>
                  <a:gd name="T12" fmla="*/ 0 w 23"/>
                  <a:gd name="T13" fmla="*/ 9 h 34"/>
                </a:gdLst>
                <a:ahLst/>
                <a:cxnLst>
                  <a:cxn ang="0">
                    <a:pos x="T0" y="T1"/>
                  </a:cxn>
                  <a:cxn ang="0">
                    <a:pos x="T2" y="T3"/>
                  </a:cxn>
                  <a:cxn ang="0">
                    <a:pos x="T4" y="T5"/>
                  </a:cxn>
                  <a:cxn ang="0">
                    <a:pos x="T6" y="T7"/>
                  </a:cxn>
                  <a:cxn ang="0">
                    <a:pos x="T8" y="T9"/>
                  </a:cxn>
                  <a:cxn ang="0">
                    <a:pos x="T10" y="T11"/>
                  </a:cxn>
                  <a:cxn ang="0">
                    <a:pos x="T12" y="T13"/>
                  </a:cxn>
                </a:cxnLst>
                <a:rect l="0" t="0" r="r" b="b"/>
                <a:pathLst>
                  <a:path w="23" h="34">
                    <a:moveTo>
                      <a:pt x="0" y="9"/>
                    </a:moveTo>
                    <a:lnTo>
                      <a:pt x="1" y="3"/>
                    </a:lnTo>
                    <a:lnTo>
                      <a:pt x="22" y="0"/>
                    </a:lnTo>
                    <a:lnTo>
                      <a:pt x="22" y="12"/>
                    </a:lnTo>
                    <a:lnTo>
                      <a:pt x="18" y="25"/>
                    </a:lnTo>
                    <a:lnTo>
                      <a:pt x="10" y="33"/>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29" name="Freeform 305">
                <a:extLst>
                  <a:ext uri="{FF2B5EF4-FFF2-40B4-BE49-F238E27FC236}">
                    <a16:creationId xmlns:a16="http://schemas.microsoft.com/office/drawing/2014/main" id="{092F8FB2-2595-7A30-CD92-5B936A814776}"/>
                  </a:ext>
                </a:extLst>
              </p:cNvPr>
              <p:cNvSpPr>
                <a:spLocks/>
              </p:cNvSpPr>
              <p:nvPr/>
            </p:nvSpPr>
            <p:spPr bwMode="auto">
              <a:xfrm>
                <a:off x="3753" y="1793"/>
                <a:ext cx="19" cy="47"/>
              </a:xfrm>
              <a:custGeom>
                <a:avLst/>
                <a:gdLst>
                  <a:gd name="T0" fmla="*/ 1 w 19"/>
                  <a:gd name="T1" fmla="*/ 16 h 47"/>
                  <a:gd name="T2" fmla="*/ 6 w 19"/>
                  <a:gd name="T3" fmla="*/ 0 h 47"/>
                  <a:gd name="T4" fmla="*/ 13 w 19"/>
                  <a:gd name="T5" fmla="*/ 3 h 47"/>
                  <a:gd name="T6" fmla="*/ 18 w 19"/>
                  <a:gd name="T7" fmla="*/ 19 h 47"/>
                  <a:gd name="T8" fmla="*/ 18 w 19"/>
                  <a:gd name="T9" fmla="*/ 31 h 47"/>
                  <a:gd name="T10" fmla="*/ 4 w 19"/>
                  <a:gd name="T11" fmla="*/ 46 h 47"/>
                  <a:gd name="T12" fmla="*/ 0 w 19"/>
                  <a:gd name="T13" fmla="*/ 35 h 47"/>
                  <a:gd name="T14" fmla="*/ 1 w 19"/>
                  <a:gd name="T15" fmla="*/ 16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7">
                    <a:moveTo>
                      <a:pt x="1" y="16"/>
                    </a:moveTo>
                    <a:lnTo>
                      <a:pt x="6" y="0"/>
                    </a:lnTo>
                    <a:lnTo>
                      <a:pt x="13" y="3"/>
                    </a:lnTo>
                    <a:lnTo>
                      <a:pt x="18" y="19"/>
                    </a:lnTo>
                    <a:lnTo>
                      <a:pt x="18" y="31"/>
                    </a:lnTo>
                    <a:lnTo>
                      <a:pt x="4" y="46"/>
                    </a:lnTo>
                    <a:lnTo>
                      <a:pt x="0" y="35"/>
                    </a:lnTo>
                    <a:lnTo>
                      <a:pt x="1" y="1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0" name="Freeform 306">
                <a:extLst>
                  <a:ext uri="{FF2B5EF4-FFF2-40B4-BE49-F238E27FC236}">
                    <a16:creationId xmlns:a16="http://schemas.microsoft.com/office/drawing/2014/main" id="{10DDF315-AD43-2171-D4D4-28A984DD4C6F}"/>
                  </a:ext>
                </a:extLst>
              </p:cNvPr>
              <p:cNvSpPr>
                <a:spLocks/>
              </p:cNvSpPr>
              <p:nvPr/>
            </p:nvSpPr>
            <p:spPr bwMode="auto">
              <a:xfrm>
                <a:off x="3777" y="1812"/>
                <a:ext cx="24" cy="68"/>
              </a:xfrm>
              <a:custGeom>
                <a:avLst/>
                <a:gdLst>
                  <a:gd name="T0" fmla="*/ 4 w 24"/>
                  <a:gd name="T1" fmla="*/ 0 h 68"/>
                  <a:gd name="T2" fmla="*/ 16 w 24"/>
                  <a:gd name="T3" fmla="*/ 3 h 68"/>
                  <a:gd name="T4" fmla="*/ 20 w 24"/>
                  <a:gd name="T5" fmla="*/ 19 h 68"/>
                  <a:gd name="T6" fmla="*/ 23 w 24"/>
                  <a:gd name="T7" fmla="*/ 39 h 68"/>
                  <a:gd name="T8" fmla="*/ 20 w 24"/>
                  <a:gd name="T9" fmla="*/ 52 h 68"/>
                  <a:gd name="T10" fmla="*/ 14 w 24"/>
                  <a:gd name="T11" fmla="*/ 64 h 68"/>
                  <a:gd name="T12" fmla="*/ 9 w 24"/>
                  <a:gd name="T13" fmla="*/ 67 h 68"/>
                  <a:gd name="T14" fmla="*/ 5 w 24"/>
                  <a:gd name="T15" fmla="*/ 61 h 68"/>
                  <a:gd name="T16" fmla="*/ 1 w 24"/>
                  <a:gd name="T17" fmla="*/ 55 h 68"/>
                  <a:gd name="T18" fmla="*/ 0 w 24"/>
                  <a:gd name="T19" fmla="*/ 36 h 68"/>
                  <a:gd name="T20" fmla="*/ 1 w 24"/>
                  <a:gd name="T21" fmla="*/ 22 h 68"/>
                  <a:gd name="T22" fmla="*/ 4 w 24"/>
                  <a:gd name="T23"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68">
                    <a:moveTo>
                      <a:pt x="4" y="0"/>
                    </a:moveTo>
                    <a:lnTo>
                      <a:pt x="16" y="3"/>
                    </a:lnTo>
                    <a:lnTo>
                      <a:pt x="20" y="19"/>
                    </a:lnTo>
                    <a:lnTo>
                      <a:pt x="23" y="39"/>
                    </a:lnTo>
                    <a:lnTo>
                      <a:pt x="20" y="52"/>
                    </a:lnTo>
                    <a:lnTo>
                      <a:pt x="14" y="64"/>
                    </a:lnTo>
                    <a:lnTo>
                      <a:pt x="9" y="67"/>
                    </a:lnTo>
                    <a:lnTo>
                      <a:pt x="5" y="61"/>
                    </a:lnTo>
                    <a:lnTo>
                      <a:pt x="1" y="55"/>
                    </a:lnTo>
                    <a:lnTo>
                      <a:pt x="0" y="36"/>
                    </a:lnTo>
                    <a:lnTo>
                      <a:pt x="1" y="22"/>
                    </a:lnTo>
                    <a:lnTo>
                      <a:pt x="4"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1" name="Freeform 307">
                <a:extLst>
                  <a:ext uri="{FF2B5EF4-FFF2-40B4-BE49-F238E27FC236}">
                    <a16:creationId xmlns:a16="http://schemas.microsoft.com/office/drawing/2014/main" id="{AE1B182A-A026-ACFE-1F24-16E6C8621DDF}"/>
                  </a:ext>
                </a:extLst>
              </p:cNvPr>
              <p:cNvSpPr>
                <a:spLocks/>
              </p:cNvSpPr>
              <p:nvPr/>
            </p:nvSpPr>
            <p:spPr bwMode="auto">
              <a:xfrm>
                <a:off x="3759" y="1852"/>
                <a:ext cx="17" cy="50"/>
              </a:xfrm>
              <a:custGeom>
                <a:avLst/>
                <a:gdLst>
                  <a:gd name="T0" fmla="*/ 5 w 17"/>
                  <a:gd name="T1" fmla="*/ 0 h 50"/>
                  <a:gd name="T2" fmla="*/ 3 w 17"/>
                  <a:gd name="T3" fmla="*/ 9 h 50"/>
                  <a:gd name="T4" fmla="*/ 0 w 17"/>
                  <a:gd name="T5" fmla="*/ 18 h 50"/>
                  <a:gd name="T6" fmla="*/ 4 w 17"/>
                  <a:gd name="T7" fmla="*/ 49 h 50"/>
                  <a:gd name="T8" fmla="*/ 16 w 17"/>
                  <a:gd name="T9" fmla="*/ 43 h 50"/>
                  <a:gd name="T10" fmla="*/ 16 w 17"/>
                  <a:gd name="T11" fmla="*/ 25 h 50"/>
                  <a:gd name="T12" fmla="*/ 5 w 1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7" h="50">
                    <a:moveTo>
                      <a:pt x="5" y="0"/>
                    </a:moveTo>
                    <a:lnTo>
                      <a:pt x="3" y="9"/>
                    </a:lnTo>
                    <a:lnTo>
                      <a:pt x="0" y="18"/>
                    </a:lnTo>
                    <a:lnTo>
                      <a:pt x="4" y="49"/>
                    </a:lnTo>
                    <a:lnTo>
                      <a:pt x="16" y="43"/>
                    </a:lnTo>
                    <a:lnTo>
                      <a:pt x="16" y="25"/>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2" name="Freeform 308">
                <a:extLst>
                  <a:ext uri="{FF2B5EF4-FFF2-40B4-BE49-F238E27FC236}">
                    <a16:creationId xmlns:a16="http://schemas.microsoft.com/office/drawing/2014/main" id="{74123C69-15DC-FF0E-A74A-B3DB78CC10CF}"/>
                  </a:ext>
                </a:extLst>
              </p:cNvPr>
              <p:cNvSpPr>
                <a:spLocks/>
              </p:cNvSpPr>
              <p:nvPr/>
            </p:nvSpPr>
            <p:spPr bwMode="auto">
              <a:xfrm>
                <a:off x="3781" y="1883"/>
                <a:ext cx="38" cy="82"/>
              </a:xfrm>
              <a:custGeom>
                <a:avLst/>
                <a:gdLst>
                  <a:gd name="T0" fmla="*/ 3 w 38"/>
                  <a:gd name="T1" fmla="*/ 30 h 82"/>
                  <a:gd name="T2" fmla="*/ 12 w 38"/>
                  <a:gd name="T3" fmla="*/ 18 h 82"/>
                  <a:gd name="T4" fmla="*/ 25 w 38"/>
                  <a:gd name="T5" fmla="*/ 0 h 82"/>
                  <a:gd name="T6" fmla="*/ 33 w 38"/>
                  <a:gd name="T7" fmla="*/ 12 h 82"/>
                  <a:gd name="T8" fmla="*/ 36 w 38"/>
                  <a:gd name="T9" fmla="*/ 33 h 82"/>
                  <a:gd name="T10" fmla="*/ 37 w 38"/>
                  <a:gd name="T11" fmla="*/ 63 h 82"/>
                  <a:gd name="T12" fmla="*/ 29 w 38"/>
                  <a:gd name="T13" fmla="*/ 81 h 82"/>
                  <a:gd name="T14" fmla="*/ 16 w 38"/>
                  <a:gd name="T15" fmla="*/ 66 h 82"/>
                  <a:gd name="T16" fmla="*/ 0 w 38"/>
                  <a:gd name="T17" fmla="*/ 57 h 82"/>
                  <a:gd name="T18" fmla="*/ 3 w 38"/>
                  <a:gd name="T19" fmla="*/ 3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82">
                    <a:moveTo>
                      <a:pt x="3" y="30"/>
                    </a:moveTo>
                    <a:lnTo>
                      <a:pt x="12" y="18"/>
                    </a:lnTo>
                    <a:lnTo>
                      <a:pt x="25" y="0"/>
                    </a:lnTo>
                    <a:lnTo>
                      <a:pt x="33" y="12"/>
                    </a:lnTo>
                    <a:lnTo>
                      <a:pt x="36" y="33"/>
                    </a:lnTo>
                    <a:lnTo>
                      <a:pt x="37" y="63"/>
                    </a:lnTo>
                    <a:lnTo>
                      <a:pt x="29" y="81"/>
                    </a:lnTo>
                    <a:lnTo>
                      <a:pt x="16" y="66"/>
                    </a:lnTo>
                    <a:lnTo>
                      <a:pt x="0" y="57"/>
                    </a:lnTo>
                    <a:lnTo>
                      <a:pt x="3" y="3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3" name="Freeform 309">
                <a:extLst>
                  <a:ext uri="{FF2B5EF4-FFF2-40B4-BE49-F238E27FC236}">
                    <a16:creationId xmlns:a16="http://schemas.microsoft.com/office/drawing/2014/main" id="{AF1B3BEC-C92E-134F-5F18-1DC62393961C}"/>
                  </a:ext>
                </a:extLst>
              </p:cNvPr>
              <p:cNvSpPr>
                <a:spLocks/>
              </p:cNvSpPr>
              <p:nvPr/>
            </p:nvSpPr>
            <p:spPr bwMode="auto">
              <a:xfrm>
                <a:off x="3805" y="1812"/>
                <a:ext cx="14" cy="31"/>
              </a:xfrm>
              <a:custGeom>
                <a:avLst/>
                <a:gdLst>
                  <a:gd name="T0" fmla="*/ 0 w 14"/>
                  <a:gd name="T1" fmla="*/ 0 h 31"/>
                  <a:gd name="T2" fmla="*/ 5 w 14"/>
                  <a:gd name="T3" fmla="*/ 3 h 31"/>
                  <a:gd name="T4" fmla="*/ 10 w 14"/>
                  <a:gd name="T5" fmla="*/ 12 h 31"/>
                  <a:gd name="T6" fmla="*/ 13 w 14"/>
                  <a:gd name="T7" fmla="*/ 22 h 31"/>
                  <a:gd name="T8" fmla="*/ 12 w 14"/>
                  <a:gd name="T9" fmla="*/ 30 h 31"/>
                  <a:gd name="T10" fmla="*/ 8 w 14"/>
                  <a:gd name="T11" fmla="*/ 30 h 31"/>
                  <a:gd name="T12" fmla="*/ 1 w 14"/>
                  <a:gd name="T13" fmla="*/ 30 h 31"/>
                  <a:gd name="T14" fmla="*/ 0 w 14"/>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1">
                    <a:moveTo>
                      <a:pt x="0" y="0"/>
                    </a:moveTo>
                    <a:lnTo>
                      <a:pt x="5" y="3"/>
                    </a:lnTo>
                    <a:lnTo>
                      <a:pt x="10" y="12"/>
                    </a:lnTo>
                    <a:lnTo>
                      <a:pt x="13" y="22"/>
                    </a:lnTo>
                    <a:lnTo>
                      <a:pt x="12" y="30"/>
                    </a:lnTo>
                    <a:lnTo>
                      <a:pt x="8" y="30"/>
                    </a:lnTo>
                    <a:lnTo>
                      <a:pt x="1" y="30"/>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4" name="Freeform 310">
                <a:extLst>
                  <a:ext uri="{FF2B5EF4-FFF2-40B4-BE49-F238E27FC236}">
                    <a16:creationId xmlns:a16="http://schemas.microsoft.com/office/drawing/2014/main" id="{3A33C260-9AA0-86C1-5A1C-E9FE4420E1B1}"/>
                  </a:ext>
                </a:extLst>
              </p:cNvPr>
              <p:cNvSpPr>
                <a:spLocks/>
              </p:cNvSpPr>
              <p:nvPr/>
            </p:nvSpPr>
            <p:spPr bwMode="auto">
              <a:xfrm>
                <a:off x="3693" y="2235"/>
                <a:ext cx="21" cy="34"/>
              </a:xfrm>
              <a:custGeom>
                <a:avLst/>
                <a:gdLst>
                  <a:gd name="T0" fmla="*/ 6 w 21"/>
                  <a:gd name="T1" fmla="*/ 9 h 34"/>
                  <a:gd name="T2" fmla="*/ 11 w 21"/>
                  <a:gd name="T3" fmla="*/ 0 h 34"/>
                  <a:gd name="T4" fmla="*/ 20 w 21"/>
                  <a:gd name="T5" fmla="*/ 6 h 34"/>
                  <a:gd name="T6" fmla="*/ 19 w 21"/>
                  <a:gd name="T7" fmla="*/ 21 h 34"/>
                  <a:gd name="T8" fmla="*/ 0 w 21"/>
                  <a:gd name="T9" fmla="*/ 33 h 34"/>
                  <a:gd name="T10" fmla="*/ 6 w 21"/>
                  <a:gd name="T11" fmla="*/ 9 h 34"/>
                </a:gdLst>
                <a:ahLst/>
                <a:cxnLst>
                  <a:cxn ang="0">
                    <a:pos x="T0" y="T1"/>
                  </a:cxn>
                  <a:cxn ang="0">
                    <a:pos x="T2" y="T3"/>
                  </a:cxn>
                  <a:cxn ang="0">
                    <a:pos x="T4" y="T5"/>
                  </a:cxn>
                  <a:cxn ang="0">
                    <a:pos x="T6" y="T7"/>
                  </a:cxn>
                  <a:cxn ang="0">
                    <a:pos x="T8" y="T9"/>
                  </a:cxn>
                  <a:cxn ang="0">
                    <a:pos x="T10" y="T11"/>
                  </a:cxn>
                </a:cxnLst>
                <a:rect l="0" t="0" r="r" b="b"/>
                <a:pathLst>
                  <a:path w="21" h="34">
                    <a:moveTo>
                      <a:pt x="6" y="9"/>
                    </a:moveTo>
                    <a:lnTo>
                      <a:pt x="11" y="0"/>
                    </a:lnTo>
                    <a:lnTo>
                      <a:pt x="20" y="6"/>
                    </a:lnTo>
                    <a:lnTo>
                      <a:pt x="19" y="21"/>
                    </a:lnTo>
                    <a:lnTo>
                      <a:pt x="0" y="33"/>
                    </a:lnTo>
                    <a:lnTo>
                      <a:pt x="6"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5" name="Freeform 311">
                <a:extLst>
                  <a:ext uri="{FF2B5EF4-FFF2-40B4-BE49-F238E27FC236}">
                    <a16:creationId xmlns:a16="http://schemas.microsoft.com/office/drawing/2014/main" id="{78976CCD-4AE5-4CDE-5B79-12443E748B7E}"/>
                  </a:ext>
                </a:extLst>
              </p:cNvPr>
              <p:cNvSpPr>
                <a:spLocks/>
              </p:cNvSpPr>
              <p:nvPr/>
            </p:nvSpPr>
            <p:spPr bwMode="auto">
              <a:xfrm>
                <a:off x="3697" y="2271"/>
                <a:ext cx="31" cy="44"/>
              </a:xfrm>
              <a:custGeom>
                <a:avLst/>
                <a:gdLst>
                  <a:gd name="T0" fmla="*/ 0 w 31"/>
                  <a:gd name="T1" fmla="*/ 18 h 44"/>
                  <a:gd name="T2" fmla="*/ 5 w 31"/>
                  <a:gd name="T3" fmla="*/ 12 h 44"/>
                  <a:gd name="T4" fmla="*/ 15 w 31"/>
                  <a:gd name="T5" fmla="*/ 6 h 44"/>
                  <a:gd name="T6" fmla="*/ 25 w 31"/>
                  <a:gd name="T7" fmla="*/ 0 h 44"/>
                  <a:gd name="T8" fmla="*/ 30 w 31"/>
                  <a:gd name="T9" fmla="*/ 9 h 44"/>
                  <a:gd name="T10" fmla="*/ 26 w 31"/>
                  <a:gd name="T11" fmla="*/ 25 h 44"/>
                  <a:gd name="T12" fmla="*/ 14 w 31"/>
                  <a:gd name="T13" fmla="*/ 43 h 44"/>
                  <a:gd name="T14" fmla="*/ 0 w 31"/>
                  <a:gd name="T15" fmla="*/ 18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44">
                    <a:moveTo>
                      <a:pt x="0" y="18"/>
                    </a:moveTo>
                    <a:lnTo>
                      <a:pt x="5" y="12"/>
                    </a:lnTo>
                    <a:lnTo>
                      <a:pt x="15" y="6"/>
                    </a:lnTo>
                    <a:lnTo>
                      <a:pt x="25" y="0"/>
                    </a:lnTo>
                    <a:lnTo>
                      <a:pt x="30" y="9"/>
                    </a:lnTo>
                    <a:lnTo>
                      <a:pt x="26" y="25"/>
                    </a:lnTo>
                    <a:lnTo>
                      <a:pt x="14" y="43"/>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6" name="Freeform 312">
                <a:extLst>
                  <a:ext uri="{FF2B5EF4-FFF2-40B4-BE49-F238E27FC236}">
                    <a16:creationId xmlns:a16="http://schemas.microsoft.com/office/drawing/2014/main" id="{FB6AFE80-4A4A-2D14-1A10-FCC00A4A0C09}"/>
                  </a:ext>
                </a:extLst>
              </p:cNvPr>
              <p:cNvSpPr>
                <a:spLocks/>
              </p:cNvSpPr>
              <p:nvPr/>
            </p:nvSpPr>
            <p:spPr bwMode="auto">
              <a:xfrm>
                <a:off x="3722" y="2243"/>
                <a:ext cx="26" cy="26"/>
              </a:xfrm>
              <a:custGeom>
                <a:avLst/>
                <a:gdLst>
                  <a:gd name="T0" fmla="*/ 0 w 26"/>
                  <a:gd name="T1" fmla="*/ 3 h 26"/>
                  <a:gd name="T2" fmla="*/ 8 w 26"/>
                  <a:gd name="T3" fmla="*/ 0 h 26"/>
                  <a:gd name="T4" fmla="*/ 24 w 26"/>
                  <a:gd name="T5" fmla="*/ 3 h 26"/>
                  <a:gd name="T6" fmla="*/ 25 w 26"/>
                  <a:gd name="T7" fmla="*/ 16 h 26"/>
                  <a:gd name="T8" fmla="*/ 15 w 26"/>
                  <a:gd name="T9" fmla="*/ 25 h 26"/>
                  <a:gd name="T10" fmla="*/ 0 w 26"/>
                  <a:gd name="T11" fmla="*/ 3 h 26"/>
                </a:gdLst>
                <a:ahLst/>
                <a:cxnLst>
                  <a:cxn ang="0">
                    <a:pos x="T0" y="T1"/>
                  </a:cxn>
                  <a:cxn ang="0">
                    <a:pos x="T2" y="T3"/>
                  </a:cxn>
                  <a:cxn ang="0">
                    <a:pos x="T4" y="T5"/>
                  </a:cxn>
                  <a:cxn ang="0">
                    <a:pos x="T6" y="T7"/>
                  </a:cxn>
                  <a:cxn ang="0">
                    <a:pos x="T8" y="T9"/>
                  </a:cxn>
                  <a:cxn ang="0">
                    <a:pos x="T10" y="T11"/>
                  </a:cxn>
                </a:cxnLst>
                <a:rect l="0" t="0" r="r" b="b"/>
                <a:pathLst>
                  <a:path w="26" h="26">
                    <a:moveTo>
                      <a:pt x="0" y="3"/>
                    </a:moveTo>
                    <a:lnTo>
                      <a:pt x="8" y="0"/>
                    </a:lnTo>
                    <a:lnTo>
                      <a:pt x="24" y="3"/>
                    </a:lnTo>
                    <a:lnTo>
                      <a:pt x="25" y="16"/>
                    </a:lnTo>
                    <a:lnTo>
                      <a:pt x="15" y="25"/>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7" name="Freeform 313">
                <a:extLst>
                  <a:ext uri="{FF2B5EF4-FFF2-40B4-BE49-F238E27FC236}">
                    <a16:creationId xmlns:a16="http://schemas.microsoft.com/office/drawing/2014/main" id="{9CA54695-2CA4-3ADB-0BDA-0F334A3BB079}"/>
                  </a:ext>
                </a:extLst>
              </p:cNvPr>
              <p:cNvSpPr>
                <a:spLocks/>
              </p:cNvSpPr>
              <p:nvPr/>
            </p:nvSpPr>
            <p:spPr bwMode="auto">
              <a:xfrm>
                <a:off x="3738" y="2278"/>
                <a:ext cx="37" cy="37"/>
              </a:xfrm>
              <a:custGeom>
                <a:avLst/>
                <a:gdLst>
                  <a:gd name="T0" fmla="*/ 0 w 37"/>
                  <a:gd name="T1" fmla="*/ 21 h 37"/>
                  <a:gd name="T2" fmla="*/ 5 w 37"/>
                  <a:gd name="T3" fmla="*/ 3 h 37"/>
                  <a:gd name="T4" fmla="*/ 27 w 37"/>
                  <a:gd name="T5" fmla="*/ 3 h 37"/>
                  <a:gd name="T6" fmla="*/ 36 w 37"/>
                  <a:gd name="T7" fmla="*/ 0 h 37"/>
                  <a:gd name="T8" fmla="*/ 31 w 37"/>
                  <a:gd name="T9" fmla="*/ 21 h 37"/>
                  <a:gd name="T10" fmla="*/ 21 w 37"/>
                  <a:gd name="T11" fmla="*/ 36 h 37"/>
                  <a:gd name="T12" fmla="*/ 8 w 37"/>
                  <a:gd name="T13" fmla="*/ 36 h 37"/>
                  <a:gd name="T14" fmla="*/ 0 w 37"/>
                  <a:gd name="T15" fmla="*/ 21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7">
                    <a:moveTo>
                      <a:pt x="0" y="21"/>
                    </a:moveTo>
                    <a:lnTo>
                      <a:pt x="5" y="3"/>
                    </a:lnTo>
                    <a:lnTo>
                      <a:pt x="27" y="3"/>
                    </a:lnTo>
                    <a:lnTo>
                      <a:pt x="36" y="0"/>
                    </a:lnTo>
                    <a:lnTo>
                      <a:pt x="31" y="21"/>
                    </a:lnTo>
                    <a:lnTo>
                      <a:pt x="21" y="36"/>
                    </a:lnTo>
                    <a:lnTo>
                      <a:pt x="8" y="36"/>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8" name="Freeform 314">
                <a:extLst>
                  <a:ext uri="{FF2B5EF4-FFF2-40B4-BE49-F238E27FC236}">
                    <a16:creationId xmlns:a16="http://schemas.microsoft.com/office/drawing/2014/main" id="{6249CAA8-F120-E55B-3C30-EB7D086A0499}"/>
                  </a:ext>
                </a:extLst>
              </p:cNvPr>
              <p:cNvSpPr>
                <a:spLocks/>
              </p:cNvSpPr>
              <p:nvPr/>
            </p:nvSpPr>
            <p:spPr bwMode="auto">
              <a:xfrm>
                <a:off x="3753" y="2224"/>
                <a:ext cx="13" cy="28"/>
              </a:xfrm>
              <a:custGeom>
                <a:avLst/>
                <a:gdLst>
                  <a:gd name="T0" fmla="*/ 0 w 13"/>
                  <a:gd name="T1" fmla="*/ 9 h 28"/>
                  <a:gd name="T2" fmla="*/ 4 w 13"/>
                  <a:gd name="T3" fmla="*/ 3 h 28"/>
                  <a:gd name="T4" fmla="*/ 11 w 13"/>
                  <a:gd name="T5" fmla="*/ 0 h 28"/>
                  <a:gd name="T6" fmla="*/ 12 w 13"/>
                  <a:gd name="T7" fmla="*/ 9 h 28"/>
                  <a:gd name="T8" fmla="*/ 11 w 13"/>
                  <a:gd name="T9" fmla="*/ 21 h 28"/>
                  <a:gd name="T10" fmla="*/ 1 w 13"/>
                  <a:gd name="T11" fmla="*/ 27 h 28"/>
                  <a:gd name="T12" fmla="*/ 0 w 13"/>
                  <a:gd name="T13" fmla="*/ 9 h 28"/>
                </a:gdLst>
                <a:ahLst/>
                <a:cxnLst>
                  <a:cxn ang="0">
                    <a:pos x="T0" y="T1"/>
                  </a:cxn>
                  <a:cxn ang="0">
                    <a:pos x="T2" y="T3"/>
                  </a:cxn>
                  <a:cxn ang="0">
                    <a:pos x="T4" y="T5"/>
                  </a:cxn>
                  <a:cxn ang="0">
                    <a:pos x="T6" y="T7"/>
                  </a:cxn>
                  <a:cxn ang="0">
                    <a:pos x="T8" y="T9"/>
                  </a:cxn>
                  <a:cxn ang="0">
                    <a:pos x="T10" y="T11"/>
                  </a:cxn>
                  <a:cxn ang="0">
                    <a:pos x="T12" y="T13"/>
                  </a:cxn>
                </a:cxnLst>
                <a:rect l="0" t="0" r="r" b="b"/>
                <a:pathLst>
                  <a:path w="13" h="28">
                    <a:moveTo>
                      <a:pt x="0" y="9"/>
                    </a:moveTo>
                    <a:lnTo>
                      <a:pt x="4" y="3"/>
                    </a:lnTo>
                    <a:lnTo>
                      <a:pt x="11" y="0"/>
                    </a:lnTo>
                    <a:lnTo>
                      <a:pt x="12" y="9"/>
                    </a:lnTo>
                    <a:lnTo>
                      <a:pt x="11" y="21"/>
                    </a:lnTo>
                    <a:lnTo>
                      <a:pt x="1" y="27"/>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39" name="Freeform 315">
                <a:extLst>
                  <a:ext uri="{FF2B5EF4-FFF2-40B4-BE49-F238E27FC236}">
                    <a16:creationId xmlns:a16="http://schemas.microsoft.com/office/drawing/2014/main" id="{D1752B3D-CC86-3CF2-4802-61042D1E8887}"/>
                  </a:ext>
                </a:extLst>
              </p:cNvPr>
              <p:cNvSpPr>
                <a:spLocks/>
              </p:cNvSpPr>
              <p:nvPr/>
            </p:nvSpPr>
            <p:spPr bwMode="auto">
              <a:xfrm>
                <a:off x="3765" y="2139"/>
                <a:ext cx="19" cy="40"/>
              </a:xfrm>
              <a:custGeom>
                <a:avLst/>
                <a:gdLst>
                  <a:gd name="T0" fmla="*/ 0 w 19"/>
                  <a:gd name="T1" fmla="*/ 18 h 40"/>
                  <a:gd name="T2" fmla="*/ 5 w 19"/>
                  <a:gd name="T3" fmla="*/ 6 h 40"/>
                  <a:gd name="T4" fmla="*/ 14 w 19"/>
                  <a:gd name="T5" fmla="*/ 0 h 40"/>
                  <a:gd name="T6" fmla="*/ 17 w 19"/>
                  <a:gd name="T7" fmla="*/ 6 h 40"/>
                  <a:gd name="T8" fmla="*/ 18 w 19"/>
                  <a:gd name="T9" fmla="*/ 22 h 40"/>
                  <a:gd name="T10" fmla="*/ 17 w 19"/>
                  <a:gd name="T11" fmla="*/ 36 h 40"/>
                  <a:gd name="T12" fmla="*/ 9 w 19"/>
                  <a:gd name="T13" fmla="*/ 39 h 40"/>
                  <a:gd name="T14" fmla="*/ 3 w 19"/>
                  <a:gd name="T15" fmla="*/ 39 h 40"/>
                  <a:gd name="T16" fmla="*/ 0 w 19"/>
                  <a:gd name="T17" fmla="*/ 1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40">
                    <a:moveTo>
                      <a:pt x="0" y="18"/>
                    </a:moveTo>
                    <a:lnTo>
                      <a:pt x="5" y="6"/>
                    </a:lnTo>
                    <a:lnTo>
                      <a:pt x="14" y="0"/>
                    </a:lnTo>
                    <a:lnTo>
                      <a:pt x="17" y="6"/>
                    </a:lnTo>
                    <a:lnTo>
                      <a:pt x="18" y="22"/>
                    </a:lnTo>
                    <a:lnTo>
                      <a:pt x="17" y="36"/>
                    </a:lnTo>
                    <a:lnTo>
                      <a:pt x="9" y="39"/>
                    </a:lnTo>
                    <a:lnTo>
                      <a:pt x="3" y="39"/>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0" name="Freeform 316">
                <a:extLst>
                  <a:ext uri="{FF2B5EF4-FFF2-40B4-BE49-F238E27FC236}">
                    <a16:creationId xmlns:a16="http://schemas.microsoft.com/office/drawing/2014/main" id="{E1D0B9B3-F4C3-DC84-BD52-FE9D72680FD0}"/>
                  </a:ext>
                </a:extLst>
              </p:cNvPr>
              <p:cNvSpPr>
                <a:spLocks/>
              </p:cNvSpPr>
              <p:nvPr/>
            </p:nvSpPr>
            <p:spPr bwMode="auto">
              <a:xfrm>
                <a:off x="3775" y="2085"/>
                <a:ext cx="21" cy="58"/>
              </a:xfrm>
              <a:custGeom>
                <a:avLst/>
                <a:gdLst>
                  <a:gd name="T0" fmla="*/ 0 w 21"/>
                  <a:gd name="T1" fmla="*/ 8 h 58"/>
                  <a:gd name="T2" fmla="*/ 10 w 21"/>
                  <a:gd name="T3" fmla="*/ 0 h 58"/>
                  <a:gd name="T4" fmla="*/ 16 w 21"/>
                  <a:gd name="T5" fmla="*/ 0 h 58"/>
                  <a:gd name="T6" fmla="*/ 17 w 21"/>
                  <a:gd name="T7" fmla="*/ 23 h 58"/>
                  <a:gd name="T8" fmla="*/ 20 w 21"/>
                  <a:gd name="T9" fmla="*/ 57 h 58"/>
                  <a:gd name="T10" fmla="*/ 7 w 21"/>
                  <a:gd name="T11" fmla="*/ 51 h 58"/>
                  <a:gd name="T12" fmla="*/ 0 w 21"/>
                  <a:gd name="T13" fmla="*/ 8 h 58"/>
                </a:gdLst>
                <a:ahLst/>
                <a:cxnLst>
                  <a:cxn ang="0">
                    <a:pos x="T0" y="T1"/>
                  </a:cxn>
                  <a:cxn ang="0">
                    <a:pos x="T2" y="T3"/>
                  </a:cxn>
                  <a:cxn ang="0">
                    <a:pos x="T4" y="T5"/>
                  </a:cxn>
                  <a:cxn ang="0">
                    <a:pos x="T6" y="T7"/>
                  </a:cxn>
                  <a:cxn ang="0">
                    <a:pos x="T8" y="T9"/>
                  </a:cxn>
                  <a:cxn ang="0">
                    <a:pos x="T10" y="T11"/>
                  </a:cxn>
                  <a:cxn ang="0">
                    <a:pos x="T12" y="T13"/>
                  </a:cxn>
                </a:cxnLst>
                <a:rect l="0" t="0" r="r" b="b"/>
                <a:pathLst>
                  <a:path w="21" h="58">
                    <a:moveTo>
                      <a:pt x="0" y="8"/>
                    </a:moveTo>
                    <a:lnTo>
                      <a:pt x="10" y="0"/>
                    </a:lnTo>
                    <a:lnTo>
                      <a:pt x="16" y="0"/>
                    </a:lnTo>
                    <a:lnTo>
                      <a:pt x="17" y="23"/>
                    </a:lnTo>
                    <a:lnTo>
                      <a:pt x="20" y="57"/>
                    </a:lnTo>
                    <a:lnTo>
                      <a:pt x="7" y="51"/>
                    </a:lnTo>
                    <a:lnTo>
                      <a:pt x="0" y="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1" name="Freeform 317">
                <a:extLst>
                  <a:ext uri="{FF2B5EF4-FFF2-40B4-BE49-F238E27FC236}">
                    <a16:creationId xmlns:a16="http://schemas.microsoft.com/office/drawing/2014/main" id="{458C1542-946B-B859-6AB5-76D6BB8AAAE8}"/>
                  </a:ext>
                </a:extLst>
              </p:cNvPr>
              <p:cNvSpPr>
                <a:spLocks/>
              </p:cNvSpPr>
              <p:nvPr/>
            </p:nvSpPr>
            <p:spPr bwMode="auto">
              <a:xfrm>
                <a:off x="3787" y="1964"/>
                <a:ext cx="19" cy="39"/>
              </a:xfrm>
              <a:custGeom>
                <a:avLst/>
                <a:gdLst>
                  <a:gd name="T0" fmla="*/ 1 w 19"/>
                  <a:gd name="T1" fmla="*/ 0 h 39"/>
                  <a:gd name="T2" fmla="*/ 10 w 19"/>
                  <a:gd name="T3" fmla="*/ 6 h 39"/>
                  <a:gd name="T4" fmla="*/ 18 w 19"/>
                  <a:gd name="T5" fmla="*/ 21 h 39"/>
                  <a:gd name="T6" fmla="*/ 17 w 19"/>
                  <a:gd name="T7" fmla="*/ 36 h 39"/>
                  <a:gd name="T8" fmla="*/ 3 w 19"/>
                  <a:gd name="T9" fmla="*/ 38 h 39"/>
                  <a:gd name="T10" fmla="*/ 0 w 19"/>
                  <a:gd name="T11" fmla="*/ 36 h 39"/>
                  <a:gd name="T12" fmla="*/ 1 w 19"/>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9" h="39">
                    <a:moveTo>
                      <a:pt x="1" y="0"/>
                    </a:moveTo>
                    <a:lnTo>
                      <a:pt x="10" y="6"/>
                    </a:lnTo>
                    <a:lnTo>
                      <a:pt x="18" y="21"/>
                    </a:lnTo>
                    <a:lnTo>
                      <a:pt x="17" y="36"/>
                    </a:lnTo>
                    <a:lnTo>
                      <a:pt x="3" y="38"/>
                    </a:lnTo>
                    <a:lnTo>
                      <a:pt x="0" y="36"/>
                    </a:lnTo>
                    <a:lnTo>
                      <a:pt x="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2" name="Freeform 318">
                <a:extLst>
                  <a:ext uri="{FF2B5EF4-FFF2-40B4-BE49-F238E27FC236}">
                    <a16:creationId xmlns:a16="http://schemas.microsoft.com/office/drawing/2014/main" id="{47BA21D0-7EA6-46BC-7703-F25527D05B65}"/>
                  </a:ext>
                </a:extLst>
              </p:cNvPr>
              <p:cNvSpPr>
                <a:spLocks/>
              </p:cNvSpPr>
              <p:nvPr/>
            </p:nvSpPr>
            <p:spPr bwMode="auto">
              <a:xfrm>
                <a:off x="3795" y="2006"/>
                <a:ext cx="24" cy="40"/>
              </a:xfrm>
              <a:custGeom>
                <a:avLst/>
                <a:gdLst>
                  <a:gd name="T0" fmla="*/ 3 w 24"/>
                  <a:gd name="T1" fmla="*/ 15 h 40"/>
                  <a:gd name="T2" fmla="*/ 7 w 24"/>
                  <a:gd name="T3" fmla="*/ 9 h 40"/>
                  <a:gd name="T4" fmla="*/ 12 w 24"/>
                  <a:gd name="T5" fmla="*/ 0 h 40"/>
                  <a:gd name="T6" fmla="*/ 19 w 24"/>
                  <a:gd name="T7" fmla="*/ 6 h 40"/>
                  <a:gd name="T8" fmla="*/ 23 w 24"/>
                  <a:gd name="T9" fmla="*/ 21 h 40"/>
                  <a:gd name="T10" fmla="*/ 22 w 24"/>
                  <a:gd name="T11" fmla="*/ 36 h 40"/>
                  <a:gd name="T12" fmla="*/ 0 w 24"/>
                  <a:gd name="T13" fmla="*/ 39 h 40"/>
                  <a:gd name="T14" fmla="*/ 3 w 24"/>
                  <a:gd name="T15" fmla="*/ 1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40">
                    <a:moveTo>
                      <a:pt x="3" y="15"/>
                    </a:moveTo>
                    <a:lnTo>
                      <a:pt x="7" y="9"/>
                    </a:lnTo>
                    <a:lnTo>
                      <a:pt x="12" y="0"/>
                    </a:lnTo>
                    <a:lnTo>
                      <a:pt x="19" y="6"/>
                    </a:lnTo>
                    <a:lnTo>
                      <a:pt x="23" y="21"/>
                    </a:lnTo>
                    <a:lnTo>
                      <a:pt x="22" y="36"/>
                    </a:lnTo>
                    <a:lnTo>
                      <a:pt x="0" y="39"/>
                    </a:lnTo>
                    <a:lnTo>
                      <a:pt x="3"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3" name="Freeform 319">
                <a:extLst>
                  <a:ext uri="{FF2B5EF4-FFF2-40B4-BE49-F238E27FC236}">
                    <a16:creationId xmlns:a16="http://schemas.microsoft.com/office/drawing/2014/main" id="{2BE0B264-EB00-20DE-9624-B94043B257D3}"/>
                  </a:ext>
                </a:extLst>
              </p:cNvPr>
              <p:cNvSpPr>
                <a:spLocks/>
              </p:cNvSpPr>
              <p:nvPr/>
            </p:nvSpPr>
            <p:spPr bwMode="auto">
              <a:xfrm>
                <a:off x="3797" y="2051"/>
                <a:ext cx="22" cy="31"/>
              </a:xfrm>
              <a:custGeom>
                <a:avLst/>
                <a:gdLst>
                  <a:gd name="T0" fmla="*/ 0 w 22"/>
                  <a:gd name="T1" fmla="*/ 18 h 31"/>
                  <a:gd name="T2" fmla="*/ 4 w 22"/>
                  <a:gd name="T3" fmla="*/ 6 h 31"/>
                  <a:gd name="T4" fmla="*/ 10 w 22"/>
                  <a:gd name="T5" fmla="*/ 0 h 31"/>
                  <a:gd name="T6" fmla="*/ 14 w 22"/>
                  <a:gd name="T7" fmla="*/ 6 h 31"/>
                  <a:gd name="T8" fmla="*/ 20 w 22"/>
                  <a:gd name="T9" fmla="*/ 18 h 31"/>
                  <a:gd name="T10" fmla="*/ 21 w 22"/>
                  <a:gd name="T11" fmla="*/ 30 h 31"/>
                  <a:gd name="T12" fmla="*/ 11 w 22"/>
                  <a:gd name="T13" fmla="*/ 30 h 31"/>
                  <a:gd name="T14" fmla="*/ 0 w 22"/>
                  <a:gd name="T15" fmla="*/ 1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1">
                    <a:moveTo>
                      <a:pt x="0" y="18"/>
                    </a:moveTo>
                    <a:lnTo>
                      <a:pt x="4" y="6"/>
                    </a:lnTo>
                    <a:lnTo>
                      <a:pt x="10" y="0"/>
                    </a:lnTo>
                    <a:lnTo>
                      <a:pt x="14" y="6"/>
                    </a:lnTo>
                    <a:lnTo>
                      <a:pt x="20" y="18"/>
                    </a:lnTo>
                    <a:lnTo>
                      <a:pt x="21" y="30"/>
                    </a:lnTo>
                    <a:lnTo>
                      <a:pt x="11" y="30"/>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4" name="Freeform 320">
                <a:extLst>
                  <a:ext uri="{FF2B5EF4-FFF2-40B4-BE49-F238E27FC236}">
                    <a16:creationId xmlns:a16="http://schemas.microsoft.com/office/drawing/2014/main" id="{C8C95663-2C45-5078-60AD-8882E97DE1BF}"/>
                  </a:ext>
                </a:extLst>
              </p:cNvPr>
              <p:cNvSpPr>
                <a:spLocks/>
              </p:cNvSpPr>
              <p:nvPr/>
            </p:nvSpPr>
            <p:spPr bwMode="auto">
              <a:xfrm>
                <a:off x="3801" y="2099"/>
                <a:ext cx="18" cy="50"/>
              </a:xfrm>
              <a:custGeom>
                <a:avLst/>
                <a:gdLst>
                  <a:gd name="T0" fmla="*/ 0 w 18"/>
                  <a:gd name="T1" fmla="*/ 3 h 50"/>
                  <a:gd name="T2" fmla="*/ 10 w 18"/>
                  <a:gd name="T3" fmla="*/ 0 h 50"/>
                  <a:gd name="T4" fmla="*/ 14 w 18"/>
                  <a:gd name="T5" fmla="*/ 12 h 50"/>
                  <a:gd name="T6" fmla="*/ 17 w 18"/>
                  <a:gd name="T7" fmla="*/ 31 h 50"/>
                  <a:gd name="T8" fmla="*/ 10 w 18"/>
                  <a:gd name="T9" fmla="*/ 49 h 50"/>
                  <a:gd name="T10" fmla="*/ 3 w 18"/>
                  <a:gd name="T11" fmla="*/ 37 h 50"/>
                  <a:gd name="T12" fmla="*/ 0 w 18"/>
                  <a:gd name="T13" fmla="*/ 3 h 50"/>
                </a:gdLst>
                <a:ahLst/>
                <a:cxnLst>
                  <a:cxn ang="0">
                    <a:pos x="T0" y="T1"/>
                  </a:cxn>
                  <a:cxn ang="0">
                    <a:pos x="T2" y="T3"/>
                  </a:cxn>
                  <a:cxn ang="0">
                    <a:pos x="T4" y="T5"/>
                  </a:cxn>
                  <a:cxn ang="0">
                    <a:pos x="T6" y="T7"/>
                  </a:cxn>
                  <a:cxn ang="0">
                    <a:pos x="T8" y="T9"/>
                  </a:cxn>
                  <a:cxn ang="0">
                    <a:pos x="T10" y="T11"/>
                  </a:cxn>
                  <a:cxn ang="0">
                    <a:pos x="T12" y="T13"/>
                  </a:cxn>
                </a:cxnLst>
                <a:rect l="0" t="0" r="r" b="b"/>
                <a:pathLst>
                  <a:path w="18" h="50">
                    <a:moveTo>
                      <a:pt x="0" y="3"/>
                    </a:moveTo>
                    <a:lnTo>
                      <a:pt x="10" y="0"/>
                    </a:lnTo>
                    <a:lnTo>
                      <a:pt x="14" y="12"/>
                    </a:lnTo>
                    <a:lnTo>
                      <a:pt x="17" y="31"/>
                    </a:lnTo>
                    <a:lnTo>
                      <a:pt x="10" y="49"/>
                    </a:lnTo>
                    <a:lnTo>
                      <a:pt x="3" y="37"/>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5" name="Freeform 321">
                <a:extLst>
                  <a:ext uri="{FF2B5EF4-FFF2-40B4-BE49-F238E27FC236}">
                    <a16:creationId xmlns:a16="http://schemas.microsoft.com/office/drawing/2014/main" id="{EB21D6AB-4200-5EE4-0184-71CB4E687DE4}"/>
                  </a:ext>
                </a:extLst>
              </p:cNvPr>
              <p:cNvSpPr>
                <a:spLocks/>
              </p:cNvSpPr>
              <p:nvPr/>
            </p:nvSpPr>
            <p:spPr bwMode="auto">
              <a:xfrm>
                <a:off x="3771" y="2184"/>
                <a:ext cx="47" cy="116"/>
              </a:xfrm>
              <a:custGeom>
                <a:avLst/>
                <a:gdLst>
                  <a:gd name="T0" fmla="*/ 0 w 47"/>
                  <a:gd name="T1" fmla="*/ 18 h 116"/>
                  <a:gd name="T2" fmla="*/ 9 w 47"/>
                  <a:gd name="T3" fmla="*/ 12 h 116"/>
                  <a:gd name="T4" fmla="*/ 28 w 47"/>
                  <a:gd name="T5" fmla="*/ 3 h 116"/>
                  <a:gd name="T6" fmla="*/ 39 w 47"/>
                  <a:gd name="T7" fmla="*/ 0 h 116"/>
                  <a:gd name="T8" fmla="*/ 42 w 47"/>
                  <a:gd name="T9" fmla="*/ 27 h 116"/>
                  <a:gd name="T10" fmla="*/ 46 w 47"/>
                  <a:gd name="T11" fmla="*/ 115 h 116"/>
                  <a:gd name="T12" fmla="*/ 30 w 47"/>
                  <a:gd name="T13" fmla="*/ 106 h 116"/>
                  <a:gd name="T14" fmla="*/ 5 w 47"/>
                  <a:gd name="T15" fmla="*/ 55 h 116"/>
                  <a:gd name="T16" fmla="*/ 0 w 47"/>
                  <a:gd name="T17" fmla="*/ 1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116">
                    <a:moveTo>
                      <a:pt x="0" y="18"/>
                    </a:moveTo>
                    <a:lnTo>
                      <a:pt x="9" y="12"/>
                    </a:lnTo>
                    <a:lnTo>
                      <a:pt x="28" y="3"/>
                    </a:lnTo>
                    <a:lnTo>
                      <a:pt x="39" y="0"/>
                    </a:lnTo>
                    <a:lnTo>
                      <a:pt x="42" y="27"/>
                    </a:lnTo>
                    <a:lnTo>
                      <a:pt x="46" y="115"/>
                    </a:lnTo>
                    <a:lnTo>
                      <a:pt x="30" y="106"/>
                    </a:lnTo>
                    <a:lnTo>
                      <a:pt x="5" y="55"/>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6" name="Freeform 322">
                <a:extLst>
                  <a:ext uri="{FF2B5EF4-FFF2-40B4-BE49-F238E27FC236}">
                    <a16:creationId xmlns:a16="http://schemas.microsoft.com/office/drawing/2014/main" id="{A59E4E1A-EF9A-26E4-FC64-D3A8955F5E76}"/>
                  </a:ext>
                </a:extLst>
              </p:cNvPr>
              <p:cNvSpPr>
                <a:spLocks/>
              </p:cNvSpPr>
              <p:nvPr/>
            </p:nvSpPr>
            <p:spPr bwMode="auto">
              <a:xfrm>
                <a:off x="3504" y="1722"/>
                <a:ext cx="17" cy="28"/>
              </a:xfrm>
              <a:custGeom>
                <a:avLst/>
                <a:gdLst>
                  <a:gd name="T0" fmla="*/ 0 w 17"/>
                  <a:gd name="T1" fmla="*/ 6 h 28"/>
                  <a:gd name="T2" fmla="*/ 7 w 17"/>
                  <a:gd name="T3" fmla="*/ 0 h 28"/>
                  <a:gd name="T4" fmla="*/ 16 w 17"/>
                  <a:gd name="T5" fmla="*/ 0 h 28"/>
                  <a:gd name="T6" fmla="*/ 15 w 17"/>
                  <a:gd name="T7" fmla="*/ 12 h 28"/>
                  <a:gd name="T8" fmla="*/ 12 w 17"/>
                  <a:gd name="T9" fmla="*/ 27 h 28"/>
                  <a:gd name="T10" fmla="*/ 7 w 17"/>
                  <a:gd name="T11" fmla="*/ 24 h 28"/>
                  <a:gd name="T12" fmla="*/ 0 w 17"/>
                  <a:gd name="T13" fmla="*/ 6 h 28"/>
                </a:gdLst>
                <a:ahLst/>
                <a:cxnLst>
                  <a:cxn ang="0">
                    <a:pos x="T0" y="T1"/>
                  </a:cxn>
                  <a:cxn ang="0">
                    <a:pos x="T2" y="T3"/>
                  </a:cxn>
                  <a:cxn ang="0">
                    <a:pos x="T4" y="T5"/>
                  </a:cxn>
                  <a:cxn ang="0">
                    <a:pos x="T6" y="T7"/>
                  </a:cxn>
                  <a:cxn ang="0">
                    <a:pos x="T8" y="T9"/>
                  </a:cxn>
                  <a:cxn ang="0">
                    <a:pos x="T10" y="T11"/>
                  </a:cxn>
                  <a:cxn ang="0">
                    <a:pos x="T12" y="T13"/>
                  </a:cxn>
                </a:cxnLst>
                <a:rect l="0" t="0" r="r" b="b"/>
                <a:pathLst>
                  <a:path w="17" h="28">
                    <a:moveTo>
                      <a:pt x="0" y="6"/>
                    </a:moveTo>
                    <a:lnTo>
                      <a:pt x="7" y="0"/>
                    </a:lnTo>
                    <a:lnTo>
                      <a:pt x="16" y="0"/>
                    </a:lnTo>
                    <a:lnTo>
                      <a:pt x="15" y="12"/>
                    </a:lnTo>
                    <a:lnTo>
                      <a:pt x="12" y="27"/>
                    </a:lnTo>
                    <a:lnTo>
                      <a:pt x="7" y="24"/>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7" name="Freeform 323">
                <a:extLst>
                  <a:ext uri="{FF2B5EF4-FFF2-40B4-BE49-F238E27FC236}">
                    <a16:creationId xmlns:a16="http://schemas.microsoft.com/office/drawing/2014/main" id="{B892C60E-E4F2-F0C2-6DAF-6617D2FB2AB8}"/>
                  </a:ext>
                </a:extLst>
              </p:cNvPr>
              <p:cNvSpPr>
                <a:spLocks/>
              </p:cNvSpPr>
              <p:nvPr/>
            </p:nvSpPr>
            <p:spPr bwMode="auto">
              <a:xfrm>
                <a:off x="2859" y="1730"/>
                <a:ext cx="19" cy="32"/>
              </a:xfrm>
              <a:custGeom>
                <a:avLst/>
                <a:gdLst>
                  <a:gd name="T0" fmla="*/ 0 w 19"/>
                  <a:gd name="T1" fmla="*/ 13 h 32"/>
                  <a:gd name="T2" fmla="*/ 7 w 19"/>
                  <a:gd name="T3" fmla="*/ 3 h 32"/>
                  <a:gd name="T4" fmla="*/ 14 w 19"/>
                  <a:gd name="T5" fmla="*/ 0 h 32"/>
                  <a:gd name="T6" fmla="*/ 18 w 19"/>
                  <a:gd name="T7" fmla="*/ 3 h 32"/>
                  <a:gd name="T8" fmla="*/ 17 w 19"/>
                  <a:gd name="T9" fmla="*/ 16 h 32"/>
                  <a:gd name="T10" fmla="*/ 8 w 19"/>
                  <a:gd name="T11" fmla="*/ 31 h 32"/>
                  <a:gd name="T12" fmla="*/ 0 w 19"/>
                  <a:gd name="T13" fmla="*/ 13 h 32"/>
                </a:gdLst>
                <a:ahLst/>
                <a:cxnLst>
                  <a:cxn ang="0">
                    <a:pos x="T0" y="T1"/>
                  </a:cxn>
                  <a:cxn ang="0">
                    <a:pos x="T2" y="T3"/>
                  </a:cxn>
                  <a:cxn ang="0">
                    <a:pos x="T4" y="T5"/>
                  </a:cxn>
                  <a:cxn ang="0">
                    <a:pos x="T6" y="T7"/>
                  </a:cxn>
                  <a:cxn ang="0">
                    <a:pos x="T8" y="T9"/>
                  </a:cxn>
                  <a:cxn ang="0">
                    <a:pos x="T10" y="T11"/>
                  </a:cxn>
                  <a:cxn ang="0">
                    <a:pos x="T12" y="T13"/>
                  </a:cxn>
                </a:cxnLst>
                <a:rect l="0" t="0" r="r" b="b"/>
                <a:pathLst>
                  <a:path w="19" h="32">
                    <a:moveTo>
                      <a:pt x="0" y="13"/>
                    </a:moveTo>
                    <a:lnTo>
                      <a:pt x="7" y="3"/>
                    </a:lnTo>
                    <a:lnTo>
                      <a:pt x="14" y="0"/>
                    </a:lnTo>
                    <a:lnTo>
                      <a:pt x="18" y="3"/>
                    </a:lnTo>
                    <a:lnTo>
                      <a:pt x="17" y="16"/>
                    </a:lnTo>
                    <a:lnTo>
                      <a:pt x="8" y="31"/>
                    </a:lnTo>
                    <a:lnTo>
                      <a:pt x="0" y="1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8" name="Freeform 324">
                <a:extLst>
                  <a:ext uri="{FF2B5EF4-FFF2-40B4-BE49-F238E27FC236}">
                    <a16:creationId xmlns:a16="http://schemas.microsoft.com/office/drawing/2014/main" id="{C634B5B4-7716-A3C4-C7BD-2547B0B9F051}"/>
                  </a:ext>
                </a:extLst>
              </p:cNvPr>
              <p:cNvSpPr>
                <a:spLocks/>
              </p:cNvSpPr>
              <p:nvPr/>
            </p:nvSpPr>
            <p:spPr bwMode="auto">
              <a:xfrm>
                <a:off x="2885" y="1730"/>
                <a:ext cx="40" cy="77"/>
              </a:xfrm>
              <a:custGeom>
                <a:avLst/>
                <a:gdLst>
                  <a:gd name="T0" fmla="*/ 0 w 40"/>
                  <a:gd name="T1" fmla="*/ 12 h 77"/>
                  <a:gd name="T2" fmla="*/ 4 w 40"/>
                  <a:gd name="T3" fmla="*/ 39 h 77"/>
                  <a:gd name="T4" fmla="*/ 9 w 40"/>
                  <a:gd name="T5" fmla="*/ 67 h 77"/>
                  <a:gd name="T6" fmla="*/ 24 w 40"/>
                  <a:gd name="T7" fmla="*/ 76 h 77"/>
                  <a:gd name="T8" fmla="*/ 35 w 40"/>
                  <a:gd name="T9" fmla="*/ 64 h 77"/>
                  <a:gd name="T10" fmla="*/ 39 w 40"/>
                  <a:gd name="T11" fmla="*/ 18 h 77"/>
                  <a:gd name="T12" fmla="*/ 36 w 40"/>
                  <a:gd name="T13" fmla="*/ 0 h 77"/>
                  <a:gd name="T14" fmla="*/ 17 w 40"/>
                  <a:gd name="T15" fmla="*/ 0 h 77"/>
                  <a:gd name="T16" fmla="*/ 0 w 40"/>
                  <a:gd name="T17" fmla="*/ 1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77">
                    <a:moveTo>
                      <a:pt x="0" y="12"/>
                    </a:moveTo>
                    <a:lnTo>
                      <a:pt x="4" y="39"/>
                    </a:lnTo>
                    <a:lnTo>
                      <a:pt x="9" y="67"/>
                    </a:lnTo>
                    <a:lnTo>
                      <a:pt x="24" y="76"/>
                    </a:lnTo>
                    <a:lnTo>
                      <a:pt x="35" y="64"/>
                    </a:lnTo>
                    <a:lnTo>
                      <a:pt x="39" y="18"/>
                    </a:lnTo>
                    <a:lnTo>
                      <a:pt x="36" y="0"/>
                    </a:lnTo>
                    <a:lnTo>
                      <a:pt x="17" y="0"/>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49" name="Freeform 325">
                <a:extLst>
                  <a:ext uri="{FF2B5EF4-FFF2-40B4-BE49-F238E27FC236}">
                    <a16:creationId xmlns:a16="http://schemas.microsoft.com/office/drawing/2014/main" id="{FE4070FC-EC8D-5668-A831-66E8CF245D32}"/>
                  </a:ext>
                </a:extLst>
              </p:cNvPr>
              <p:cNvSpPr>
                <a:spLocks/>
              </p:cNvSpPr>
              <p:nvPr/>
            </p:nvSpPr>
            <p:spPr bwMode="auto">
              <a:xfrm>
                <a:off x="2854" y="1891"/>
                <a:ext cx="77" cy="116"/>
              </a:xfrm>
              <a:custGeom>
                <a:avLst/>
                <a:gdLst>
                  <a:gd name="T0" fmla="*/ 3 w 77"/>
                  <a:gd name="T1" fmla="*/ 33 h 116"/>
                  <a:gd name="T2" fmla="*/ 14 w 77"/>
                  <a:gd name="T3" fmla="*/ 3 h 116"/>
                  <a:gd name="T4" fmla="*/ 25 w 77"/>
                  <a:gd name="T5" fmla="*/ 0 h 116"/>
                  <a:gd name="T6" fmla="*/ 57 w 77"/>
                  <a:gd name="T7" fmla="*/ 1 h 116"/>
                  <a:gd name="T8" fmla="*/ 76 w 77"/>
                  <a:gd name="T9" fmla="*/ 57 h 116"/>
                  <a:gd name="T10" fmla="*/ 26 w 77"/>
                  <a:gd name="T11" fmla="*/ 115 h 116"/>
                  <a:gd name="T12" fmla="*/ 0 w 77"/>
                  <a:gd name="T13" fmla="*/ 66 h 116"/>
                  <a:gd name="T14" fmla="*/ 3 w 77"/>
                  <a:gd name="T15" fmla="*/ 33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116">
                    <a:moveTo>
                      <a:pt x="3" y="33"/>
                    </a:moveTo>
                    <a:lnTo>
                      <a:pt x="14" y="3"/>
                    </a:lnTo>
                    <a:lnTo>
                      <a:pt x="25" y="0"/>
                    </a:lnTo>
                    <a:lnTo>
                      <a:pt x="57" y="1"/>
                    </a:lnTo>
                    <a:lnTo>
                      <a:pt x="76" y="57"/>
                    </a:lnTo>
                    <a:lnTo>
                      <a:pt x="26" y="115"/>
                    </a:lnTo>
                    <a:lnTo>
                      <a:pt x="0" y="66"/>
                    </a:lnTo>
                    <a:lnTo>
                      <a:pt x="3" y="3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0" name="Freeform 326">
                <a:extLst>
                  <a:ext uri="{FF2B5EF4-FFF2-40B4-BE49-F238E27FC236}">
                    <a16:creationId xmlns:a16="http://schemas.microsoft.com/office/drawing/2014/main" id="{3318AFF0-AE8A-01EB-B108-1DB58BF9E4C9}"/>
                  </a:ext>
                </a:extLst>
              </p:cNvPr>
              <p:cNvSpPr>
                <a:spLocks/>
              </p:cNvSpPr>
              <p:nvPr/>
            </p:nvSpPr>
            <p:spPr bwMode="auto">
              <a:xfrm>
                <a:off x="2864" y="2014"/>
                <a:ext cx="53" cy="170"/>
              </a:xfrm>
              <a:custGeom>
                <a:avLst/>
                <a:gdLst>
                  <a:gd name="T0" fmla="*/ 15 w 53"/>
                  <a:gd name="T1" fmla="*/ 163 h 170"/>
                  <a:gd name="T2" fmla="*/ 1 w 53"/>
                  <a:gd name="T3" fmla="*/ 138 h 170"/>
                  <a:gd name="T4" fmla="*/ 0 w 53"/>
                  <a:gd name="T5" fmla="*/ 114 h 170"/>
                  <a:gd name="T6" fmla="*/ 0 w 53"/>
                  <a:gd name="T7" fmla="*/ 42 h 170"/>
                  <a:gd name="T8" fmla="*/ 26 w 53"/>
                  <a:gd name="T9" fmla="*/ 0 h 170"/>
                  <a:gd name="T10" fmla="*/ 52 w 53"/>
                  <a:gd name="T11" fmla="*/ 112 h 170"/>
                  <a:gd name="T12" fmla="*/ 30 w 53"/>
                  <a:gd name="T13" fmla="*/ 169 h 170"/>
                  <a:gd name="T14" fmla="*/ 15 w 53"/>
                  <a:gd name="T15" fmla="*/ 163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70">
                    <a:moveTo>
                      <a:pt x="15" y="163"/>
                    </a:moveTo>
                    <a:lnTo>
                      <a:pt x="1" y="138"/>
                    </a:lnTo>
                    <a:lnTo>
                      <a:pt x="0" y="114"/>
                    </a:lnTo>
                    <a:lnTo>
                      <a:pt x="0" y="42"/>
                    </a:lnTo>
                    <a:lnTo>
                      <a:pt x="26" y="0"/>
                    </a:lnTo>
                    <a:lnTo>
                      <a:pt x="52" y="112"/>
                    </a:lnTo>
                    <a:lnTo>
                      <a:pt x="30" y="169"/>
                    </a:lnTo>
                    <a:lnTo>
                      <a:pt x="15" y="16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1" name="Freeform 327">
                <a:extLst>
                  <a:ext uri="{FF2B5EF4-FFF2-40B4-BE49-F238E27FC236}">
                    <a16:creationId xmlns:a16="http://schemas.microsoft.com/office/drawing/2014/main" id="{F45C2554-B184-44E4-62B5-E250682B570E}"/>
                  </a:ext>
                </a:extLst>
              </p:cNvPr>
              <p:cNvSpPr>
                <a:spLocks/>
              </p:cNvSpPr>
              <p:nvPr/>
            </p:nvSpPr>
            <p:spPr bwMode="auto">
              <a:xfrm>
                <a:off x="2894" y="1820"/>
                <a:ext cx="87" cy="72"/>
              </a:xfrm>
              <a:custGeom>
                <a:avLst/>
                <a:gdLst>
                  <a:gd name="T0" fmla="*/ 0 w 87"/>
                  <a:gd name="T1" fmla="*/ 44 h 72"/>
                  <a:gd name="T2" fmla="*/ 18 w 87"/>
                  <a:gd name="T3" fmla="*/ 1 h 72"/>
                  <a:gd name="T4" fmla="*/ 48 w 87"/>
                  <a:gd name="T5" fmla="*/ 0 h 72"/>
                  <a:gd name="T6" fmla="*/ 79 w 87"/>
                  <a:gd name="T7" fmla="*/ 17 h 72"/>
                  <a:gd name="T8" fmla="*/ 86 w 87"/>
                  <a:gd name="T9" fmla="*/ 44 h 72"/>
                  <a:gd name="T10" fmla="*/ 70 w 87"/>
                  <a:gd name="T11" fmla="*/ 54 h 72"/>
                  <a:gd name="T12" fmla="*/ 53 w 87"/>
                  <a:gd name="T13" fmla="*/ 71 h 72"/>
                  <a:gd name="T14" fmla="*/ 31 w 87"/>
                  <a:gd name="T15" fmla="*/ 68 h 72"/>
                  <a:gd name="T16" fmla="*/ 20 w 87"/>
                  <a:gd name="T17" fmla="*/ 59 h 72"/>
                  <a:gd name="T18" fmla="*/ 0 w 87"/>
                  <a:gd name="T19" fmla="*/ 4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72">
                    <a:moveTo>
                      <a:pt x="0" y="44"/>
                    </a:moveTo>
                    <a:lnTo>
                      <a:pt x="18" y="1"/>
                    </a:lnTo>
                    <a:lnTo>
                      <a:pt x="48" y="0"/>
                    </a:lnTo>
                    <a:lnTo>
                      <a:pt x="79" y="17"/>
                    </a:lnTo>
                    <a:lnTo>
                      <a:pt x="86" y="44"/>
                    </a:lnTo>
                    <a:lnTo>
                      <a:pt x="70" y="54"/>
                    </a:lnTo>
                    <a:lnTo>
                      <a:pt x="53" y="71"/>
                    </a:lnTo>
                    <a:lnTo>
                      <a:pt x="31" y="68"/>
                    </a:lnTo>
                    <a:lnTo>
                      <a:pt x="20" y="59"/>
                    </a:lnTo>
                    <a:lnTo>
                      <a:pt x="0" y="4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2" name="Freeform 328">
                <a:extLst>
                  <a:ext uri="{FF2B5EF4-FFF2-40B4-BE49-F238E27FC236}">
                    <a16:creationId xmlns:a16="http://schemas.microsoft.com/office/drawing/2014/main" id="{D722B00F-E1B9-80FB-04D2-78423923D137}"/>
                  </a:ext>
                </a:extLst>
              </p:cNvPr>
              <p:cNvSpPr>
                <a:spLocks/>
              </p:cNvSpPr>
              <p:nvPr/>
            </p:nvSpPr>
            <p:spPr bwMode="auto">
              <a:xfrm>
                <a:off x="2886" y="2204"/>
                <a:ext cx="55" cy="77"/>
              </a:xfrm>
              <a:custGeom>
                <a:avLst/>
                <a:gdLst>
                  <a:gd name="T0" fmla="*/ 17 w 55"/>
                  <a:gd name="T1" fmla="*/ 7 h 77"/>
                  <a:gd name="T2" fmla="*/ 28 w 55"/>
                  <a:gd name="T3" fmla="*/ 1 h 77"/>
                  <a:gd name="T4" fmla="*/ 34 w 55"/>
                  <a:gd name="T5" fmla="*/ 0 h 77"/>
                  <a:gd name="T6" fmla="*/ 45 w 55"/>
                  <a:gd name="T7" fmla="*/ 7 h 77"/>
                  <a:gd name="T8" fmla="*/ 50 w 55"/>
                  <a:gd name="T9" fmla="*/ 19 h 77"/>
                  <a:gd name="T10" fmla="*/ 54 w 55"/>
                  <a:gd name="T11" fmla="*/ 47 h 77"/>
                  <a:gd name="T12" fmla="*/ 53 w 55"/>
                  <a:gd name="T13" fmla="*/ 67 h 77"/>
                  <a:gd name="T14" fmla="*/ 42 w 55"/>
                  <a:gd name="T15" fmla="*/ 75 h 77"/>
                  <a:gd name="T16" fmla="*/ 23 w 55"/>
                  <a:gd name="T17" fmla="*/ 76 h 77"/>
                  <a:gd name="T18" fmla="*/ 8 w 55"/>
                  <a:gd name="T19" fmla="*/ 58 h 77"/>
                  <a:gd name="T20" fmla="*/ 0 w 55"/>
                  <a:gd name="T21" fmla="*/ 28 h 77"/>
                  <a:gd name="T22" fmla="*/ 5 w 55"/>
                  <a:gd name="T23" fmla="*/ 16 h 77"/>
                  <a:gd name="T24" fmla="*/ 17 w 55"/>
                  <a:gd name="T25" fmla="*/ 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77">
                    <a:moveTo>
                      <a:pt x="17" y="7"/>
                    </a:moveTo>
                    <a:lnTo>
                      <a:pt x="28" y="1"/>
                    </a:lnTo>
                    <a:lnTo>
                      <a:pt x="34" y="0"/>
                    </a:lnTo>
                    <a:lnTo>
                      <a:pt x="45" y="7"/>
                    </a:lnTo>
                    <a:lnTo>
                      <a:pt x="50" y="19"/>
                    </a:lnTo>
                    <a:lnTo>
                      <a:pt x="54" y="47"/>
                    </a:lnTo>
                    <a:lnTo>
                      <a:pt x="53" y="67"/>
                    </a:lnTo>
                    <a:lnTo>
                      <a:pt x="42" y="75"/>
                    </a:lnTo>
                    <a:lnTo>
                      <a:pt x="23" y="76"/>
                    </a:lnTo>
                    <a:lnTo>
                      <a:pt x="8" y="58"/>
                    </a:lnTo>
                    <a:lnTo>
                      <a:pt x="0" y="28"/>
                    </a:lnTo>
                    <a:lnTo>
                      <a:pt x="5" y="16"/>
                    </a:lnTo>
                    <a:lnTo>
                      <a:pt x="17" y="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3" name="Freeform 329">
                <a:extLst>
                  <a:ext uri="{FF2B5EF4-FFF2-40B4-BE49-F238E27FC236}">
                    <a16:creationId xmlns:a16="http://schemas.microsoft.com/office/drawing/2014/main" id="{AE7F5E88-F4B5-B89B-2EB7-AA8B72921FDB}"/>
                  </a:ext>
                </a:extLst>
              </p:cNvPr>
              <p:cNvSpPr>
                <a:spLocks/>
              </p:cNvSpPr>
              <p:nvPr/>
            </p:nvSpPr>
            <p:spPr bwMode="auto">
              <a:xfrm>
                <a:off x="2858" y="2279"/>
                <a:ext cx="37" cy="32"/>
              </a:xfrm>
              <a:custGeom>
                <a:avLst/>
                <a:gdLst>
                  <a:gd name="T0" fmla="*/ 0 w 37"/>
                  <a:gd name="T1" fmla="*/ 23 h 32"/>
                  <a:gd name="T2" fmla="*/ 9 w 37"/>
                  <a:gd name="T3" fmla="*/ 0 h 32"/>
                  <a:gd name="T4" fmla="*/ 25 w 37"/>
                  <a:gd name="T5" fmla="*/ 0 h 32"/>
                  <a:gd name="T6" fmla="*/ 36 w 37"/>
                  <a:gd name="T7" fmla="*/ 20 h 32"/>
                  <a:gd name="T8" fmla="*/ 30 w 37"/>
                  <a:gd name="T9" fmla="*/ 31 h 32"/>
                  <a:gd name="T10" fmla="*/ 14 w 37"/>
                  <a:gd name="T11" fmla="*/ 23 h 32"/>
                  <a:gd name="T12" fmla="*/ 0 w 37"/>
                  <a:gd name="T13" fmla="*/ 23 h 32"/>
                </a:gdLst>
                <a:ahLst/>
                <a:cxnLst>
                  <a:cxn ang="0">
                    <a:pos x="T0" y="T1"/>
                  </a:cxn>
                  <a:cxn ang="0">
                    <a:pos x="T2" y="T3"/>
                  </a:cxn>
                  <a:cxn ang="0">
                    <a:pos x="T4" y="T5"/>
                  </a:cxn>
                  <a:cxn ang="0">
                    <a:pos x="T6" y="T7"/>
                  </a:cxn>
                  <a:cxn ang="0">
                    <a:pos x="T8" y="T9"/>
                  </a:cxn>
                  <a:cxn ang="0">
                    <a:pos x="T10" y="T11"/>
                  </a:cxn>
                  <a:cxn ang="0">
                    <a:pos x="T12" y="T13"/>
                  </a:cxn>
                </a:cxnLst>
                <a:rect l="0" t="0" r="r" b="b"/>
                <a:pathLst>
                  <a:path w="37" h="32">
                    <a:moveTo>
                      <a:pt x="0" y="23"/>
                    </a:moveTo>
                    <a:lnTo>
                      <a:pt x="9" y="0"/>
                    </a:lnTo>
                    <a:lnTo>
                      <a:pt x="25" y="0"/>
                    </a:lnTo>
                    <a:lnTo>
                      <a:pt x="36" y="20"/>
                    </a:lnTo>
                    <a:lnTo>
                      <a:pt x="30" y="31"/>
                    </a:lnTo>
                    <a:lnTo>
                      <a:pt x="14" y="23"/>
                    </a:lnTo>
                    <a:lnTo>
                      <a:pt x="0" y="2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4" name="Freeform 330">
                <a:extLst>
                  <a:ext uri="{FF2B5EF4-FFF2-40B4-BE49-F238E27FC236}">
                    <a16:creationId xmlns:a16="http://schemas.microsoft.com/office/drawing/2014/main" id="{84F3E6B0-8204-5D68-9F5D-4B34117417A5}"/>
                  </a:ext>
                </a:extLst>
              </p:cNvPr>
              <p:cNvSpPr>
                <a:spLocks/>
              </p:cNvSpPr>
              <p:nvPr/>
            </p:nvSpPr>
            <p:spPr bwMode="auto">
              <a:xfrm>
                <a:off x="2931" y="1737"/>
                <a:ext cx="42" cy="75"/>
              </a:xfrm>
              <a:custGeom>
                <a:avLst/>
                <a:gdLst>
                  <a:gd name="T0" fmla="*/ 10 w 42"/>
                  <a:gd name="T1" fmla="*/ 68 h 75"/>
                  <a:gd name="T2" fmla="*/ 31 w 42"/>
                  <a:gd name="T3" fmla="*/ 74 h 75"/>
                  <a:gd name="T4" fmla="*/ 41 w 42"/>
                  <a:gd name="T5" fmla="*/ 59 h 75"/>
                  <a:gd name="T6" fmla="*/ 37 w 42"/>
                  <a:gd name="T7" fmla="*/ 32 h 75"/>
                  <a:gd name="T8" fmla="*/ 24 w 42"/>
                  <a:gd name="T9" fmla="*/ 0 h 75"/>
                  <a:gd name="T10" fmla="*/ 10 w 42"/>
                  <a:gd name="T11" fmla="*/ 26 h 75"/>
                  <a:gd name="T12" fmla="*/ 0 w 42"/>
                  <a:gd name="T13" fmla="*/ 44 h 75"/>
                  <a:gd name="T14" fmla="*/ 10 w 42"/>
                  <a:gd name="T15" fmla="*/ 68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75">
                    <a:moveTo>
                      <a:pt x="10" y="68"/>
                    </a:moveTo>
                    <a:lnTo>
                      <a:pt x="31" y="74"/>
                    </a:lnTo>
                    <a:lnTo>
                      <a:pt x="41" y="59"/>
                    </a:lnTo>
                    <a:lnTo>
                      <a:pt x="37" y="32"/>
                    </a:lnTo>
                    <a:lnTo>
                      <a:pt x="24" y="0"/>
                    </a:lnTo>
                    <a:lnTo>
                      <a:pt x="10" y="26"/>
                    </a:lnTo>
                    <a:lnTo>
                      <a:pt x="0" y="44"/>
                    </a:lnTo>
                    <a:lnTo>
                      <a:pt x="10" y="6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5" name="Freeform 331">
                <a:extLst>
                  <a:ext uri="{FF2B5EF4-FFF2-40B4-BE49-F238E27FC236}">
                    <a16:creationId xmlns:a16="http://schemas.microsoft.com/office/drawing/2014/main" id="{7197DAD5-54BE-60B9-3671-299916DF7CF4}"/>
                  </a:ext>
                </a:extLst>
              </p:cNvPr>
              <p:cNvSpPr>
                <a:spLocks/>
              </p:cNvSpPr>
              <p:nvPr/>
            </p:nvSpPr>
            <p:spPr bwMode="auto">
              <a:xfrm>
                <a:off x="2975" y="1724"/>
                <a:ext cx="30" cy="82"/>
              </a:xfrm>
              <a:custGeom>
                <a:avLst/>
                <a:gdLst>
                  <a:gd name="T0" fmla="*/ 3 w 30"/>
                  <a:gd name="T1" fmla="*/ 24 h 82"/>
                  <a:gd name="T2" fmla="*/ 0 w 30"/>
                  <a:gd name="T3" fmla="*/ 45 h 82"/>
                  <a:gd name="T4" fmla="*/ 9 w 30"/>
                  <a:gd name="T5" fmla="*/ 60 h 82"/>
                  <a:gd name="T6" fmla="*/ 18 w 30"/>
                  <a:gd name="T7" fmla="*/ 81 h 82"/>
                  <a:gd name="T8" fmla="*/ 25 w 30"/>
                  <a:gd name="T9" fmla="*/ 66 h 82"/>
                  <a:gd name="T10" fmla="*/ 29 w 30"/>
                  <a:gd name="T11" fmla="*/ 48 h 82"/>
                  <a:gd name="T12" fmla="*/ 24 w 30"/>
                  <a:gd name="T13" fmla="*/ 18 h 82"/>
                  <a:gd name="T14" fmla="*/ 12 w 30"/>
                  <a:gd name="T15" fmla="*/ 0 h 82"/>
                  <a:gd name="T16" fmla="*/ 3 w 30"/>
                  <a:gd name="T17" fmla="*/ 2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82">
                    <a:moveTo>
                      <a:pt x="3" y="24"/>
                    </a:moveTo>
                    <a:lnTo>
                      <a:pt x="0" y="45"/>
                    </a:lnTo>
                    <a:lnTo>
                      <a:pt x="9" y="60"/>
                    </a:lnTo>
                    <a:lnTo>
                      <a:pt x="18" y="81"/>
                    </a:lnTo>
                    <a:lnTo>
                      <a:pt x="25" y="66"/>
                    </a:lnTo>
                    <a:lnTo>
                      <a:pt x="29" y="48"/>
                    </a:lnTo>
                    <a:lnTo>
                      <a:pt x="24" y="18"/>
                    </a:lnTo>
                    <a:lnTo>
                      <a:pt x="12" y="0"/>
                    </a:lnTo>
                    <a:lnTo>
                      <a:pt x="3" y="2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6" name="Freeform 332">
                <a:extLst>
                  <a:ext uri="{FF2B5EF4-FFF2-40B4-BE49-F238E27FC236}">
                    <a16:creationId xmlns:a16="http://schemas.microsoft.com/office/drawing/2014/main" id="{A7309711-FA45-C520-D50A-248818B688FF}"/>
                  </a:ext>
                </a:extLst>
              </p:cNvPr>
              <p:cNvSpPr>
                <a:spLocks/>
              </p:cNvSpPr>
              <p:nvPr/>
            </p:nvSpPr>
            <p:spPr bwMode="auto">
              <a:xfrm>
                <a:off x="2854" y="1779"/>
                <a:ext cx="19" cy="42"/>
              </a:xfrm>
              <a:custGeom>
                <a:avLst/>
                <a:gdLst>
                  <a:gd name="T0" fmla="*/ 6 w 19"/>
                  <a:gd name="T1" fmla="*/ 0 h 42"/>
                  <a:gd name="T2" fmla="*/ 0 w 19"/>
                  <a:gd name="T3" fmla="*/ 13 h 42"/>
                  <a:gd name="T4" fmla="*/ 0 w 19"/>
                  <a:gd name="T5" fmla="*/ 32 h 42"/>
                  <a:gd name="T6" fmla="*/ 7 w 19"/>
                  <a:gd name="T7" fmla="*/ 38 h 42"/>
                  <a:gd name="T8" fmla="*/ 17 w 19"/>
                  <a:gd name="T9" fmla="*/ 41 h 42"/>
                  <a:gd name="T10" fmla="*/ 18 w 19"/>
                  <a:gd name="T11" fmla="*/ 19 h 42"/>
                  <a:gd name="T12" fmla="*/ 17 w 19"/>
                  <a:gd name="T13" fmla="*/ 6 h 42"/>
                  <a:gd name="T14" fmla="*/ 6 w 19"/>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2">
                    <a:moveTo>
                      <a:pt x="6" y="0"/>
                    </a:moveTo>
                    <a:lnTo>
                      <a:pt x="0" y="13"/>
                    </a:lnTo>
                    <a:lnTo>
                      <a:pt x="0" y="32"/>
                    </a:lnTo>
                    <a:lnTo>
                      <a:pt x="7" y="38"/>
                    </a:lnTo>
                    <a:lnTo>
                      <a:pt x="17" y="41"/>
                    </a:lnTo>
                    <a:lnTo>
                      <a:pt x="18" y="19"/>
                    </a:lnTo>
                    <a:lnTo>
                      <a:pt x="17" y="6"/>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7" name="Freeform 333">
                <a:extLst>
                  <a:ext uri="{FF2B5EF4-FFF2-40B4-BE49-F238E27FC236}">
                    <a16:creationId xmlns:a16="http://schemas.microsoft.com/office/drawing/2014/main" id="{8D0F99A2-09CE-D113-4F81-201AF902A2BB}"/>
                  </a:ext>
                </a:extLst>
              </p:cNvPr>
              <p:cNvSpPr>
                <a:spLocks/>
              </p:cNvSpPr>
              <p:nvPr/>
            </p:nvSpPr>
            <p:spPr bwMode="auto">
              <a:xfrm>
                <a:off x="2876" y="1769"/>
                <a:ext cx="9" cy="29"/>
              </a:xfrm>
              <a:custGeom>
                <a:avLst/>
                <a:gdLst>
                  <a:gd name="T0" fmla="*/ 0 w 9"/>
                  <a:gd name="T1" fmla="*/ 0 h 29"/>
                  <a:gd name="T2" fmla="*/ 7 w 9"/>
                  <a:gd name="T3" fmla="*/ 3 h 29"/>
                  <a:gd name="T4" fmla="*/ 8 w 9"/>
                  <a:gd name="T5" fmla="*/ 9 h 29"/>
                  <a:gd name="T6" fmla="*/ 7 w 9"/>
                  <a:gd name="T7" fmla="*/ 22 h 29"/>
                  <a:gd name="T8" fmla="*/ 4 w 9"/>
                  <a:gd name="T9" fmla="*/ 28 h 29"/>
                  <a:gd name="T10" fmla="*/ 0 w 9"/>
                  <a:gd name="T11" fmla="*/ 25 h 29"/>
                  <a:gd name="T12" fmla="*/ 0 w 9"/>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9" h="29">
                    <a:moveTo>
                      <a:pt x="0" y="0"/>
                    </a:moveTo>
                    <a:lnTo>
                      <a:pt x="7" y="3"/>
                    </a:lnTo>
                    <a:lnTo>
                      <a:pt x="8" y="9"/>
                    </a:lnTo>
                    <a:lnTo>
                      <a:pt x="7" y="22"/>
                    </a:lnTo>
                    <a:lnTo>
                      <a:pt x="4" y="28"/>
                    </a:lnTo>
                    <a:lnTo>
                      <a:pt x="0" y="25"/>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8" name="Freeform 334">
                <a:extLst>
                  <a:ext uri="{FF2B5EF4-FFF2-40B4-BE49-F238E27FC236}">
                    <a16:creationId xmlns:a16="http://schemas.microsoft.com/office/drawing/2014/main" id="{6023E751-7F9F-A86E-D128-480AF3089D42}"/>
                  </a:ext>
                </a:extLst>
              </p:cNvPr>
              <p:cNvSpPr>
                <a:spLocks/>
              </p:cNvSpPr>
              <p:nvPr/>
            </p:nvSpPr>
            <p:spPr bwMode="auto">
              <a:xfrm>
                <a:off x="2878" y="1816"/>
                <a:ext cx="17" cy="27"/>
              </a:xfrm>
              <a:custGeom>
                <a:avLst/>
                <a:gdLst>
                  <a:gd name="T0" fmla="*/ 0 w 17"/>
                  <a:gd name="T1" fmla="*/ 6 h 27"/>
                  <a:gd name="T2" fmla="*/ 4 w 17"/>
                  <a:gd name="T3" fmla="*/ 0 h 27"/>
                  <a:gd name="T4" fmla="*/ 15 w 17"/>
                  <a:gd name="T5" fmla="*/ 0 h 27"/>
                  <a:gd name="T6" fmla="*/ 16 w 17"/>
                  <a:gd name="T7" fmla="*/ 9 h 27"/>
                  <a:gd name="T8" fmla="*/ 10 w 17"/>
                  <a:gd name="T9" fmla="*/ 26 h 27"/>
                  <a:gd name="T10" fmla="*/ 4 w 17"/>
                  <a:gd name="T11" fmla="*/ 26 h 27"/>
                  <a:gd name="T12" fmla="*/ 0 w 17"/>
                  <a:gd name="T13" fmla="*/ 6 h 27"/>
                </a:gdLst>
                <a:ahLst/>
                <a:cxnLst>
                  <a:cxn ang="0">
                    <a:pos x="T0" y="T1"/>
                  </a:cxn>
                  <a:cxn ang="0">
                    <a:pos x="T2" y="T3"/>
                  </a:cxn>
                  <a:cxn ang="0">
                    <a:pos x="T4" y="T5"/>
                  </a:cxn>
                  <a:cxn ang="0">
                    <a:pos x="T6" y="T7"/>
                  </a:cxn>
                  <a:cxn ang="0">
                    <a:pos x="T8" y="T9"/>
                  </a:cxn>
                  <a:cxn ang="0">
                    <a:pos x="T10" y="T11"/>
                  </a:cxn>
                  <a:cxn ang="0">
                    <a:pos x="T12" y="T13"/>
                  </a:cxn>
                </a:cxnLst>
                <a:rect l="0" t="0" r="r" b="b"/>
                <a:pathLst>
                  <a:path w="17" h="27">
                    <a:moveTo>
                      <a:pt x="0" y="6"/>
                    </a:moveTo>
                    <a:lnTo>
                      <a:pt x="4" y="0"/>
                    </a:lnTo>
                    <a:lnTo>
                      <a:pt x="15" y="0"/>
                    </a:lnTo>
                    <a:lnTo>
                      <a:pt x="16" y="9"/>
                    </a:lnTo>
                    <a:lnTo>
                      <a:pt x="10" y="26"/>
                    </a:lnTo>
                    <a:lnTo>
                      <a:pt x="4" y="26"/>
                    </a:lnTo>
                    <a:lnTo>
                      <a:pt x="0" y="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59" name="Freeform 335">
                <a:extLst>
                  <a:ext uri="{FF2B5EF4-FFF2-40B4-BE49-F238E27FC236}">
                    <a16:creationId xmlns:a16="http://schemas.microsoft.com/office/drawing/2014/main" id="{70209242-DEF4-F8F4-8294-3A3345FC59F6}"/>
                  </a:ext>
                </a:extLst>
              </p:cNvPr>
              <p:cNvSpPr>
                <a:spLocks/>
              </p:cNvSpPr>
              <p:nvPr/>
            </p:nvSpPr>
            <p:spPr bwMode="auto">
              <a:xfrm>
                <a:off x="2931" y="1722"/>
                <a:ext cx="12" cy="28"/>
              </a:xfrm>
              <a:custGeom>
                <a:avLst/>
                <a:gdLst>
                  <a:gd name="T0" fmla="*/ 0 w 12"/>
                  <a:gd name="T1" fmla="*/ 0 h 28"/>
                  <a:gd name="T2" fmla="*/ 9 w 12"/>
                  <a:gd name="T3" fmla="*/ 3 h 28"/>
                  <a:gd name="T4" fmla="*/ 11 w 12"/>
                  <a:gd name="T5" fmla="*/ 12 h 28"/>
                  <a:gd name="T6" fmla="*/ 6 w 12"/>
                  <a:gd name="T7" fmla="*/ 27 h 28"/>
                  <a:gd name="T8" fmla="*/ 1 w 12"/>
                  <a:gd name="T9" fmla="*/ 24 h 28"/>
                  <a:gd name="T10" fmla="*/ 0 w 12"/>
                  <a:gd name="T11" fmla="*/ 0 h 28"/>
                </a:gdLst>
                <a:ahLst/>
                <a:cxnLst>
                  <a:cxn ang="0">
                    <a:pos x="T0" y="T1"/>
                  </a:cxn>
                  <a:cxn ang="0">
                    <a:pos x="T2" y="T3"/>
                  </a:cxn>
                  <a:cxn ang="0">
                    <a:pos x="T4" y="T5"/>
                  </a:cxn>
                  <a:cxn ang="0">
                    <a:pos x="T6" y="T7"/>
                  </a:cxn>
                  <a:cxn ang="0">
                    <a:pos x="T8" y="T9"/>
                  </a:cxn>
                  <a:cxn ang="0">
                    <a:pos x="T10" y="T11"/>
                  </a:cxn>
                </a:cxnLst>
                <a:rect l="0" t="0" r="r" b="b"/>
                <a:pathLst>
                  <a:path w="12" h="28">
                    <a:moveTo>
                      <a:pt x="0" y="0"/>
                    </a:moveTo>
                    <a:lnTo>
                      <a:pt x="9" y="3"/>
                    </a:lnTo>
                    <a:lnTo>
                      <a:pt x="11" y="12"/>
                    </a:lnTo>
                    <a:lnTo>
                      <a:pt x="6" y="27"/>
                    </a:lnTo>
                    <a:lnTo>
                      <a:pt x="1" y="24"/>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0" name="Freeform 336">
                <a:extLst>
                  <a:ext uri="{FF2B5EF4-FFF2-40B4-BE49-F238E27FC236}">
                    <a16:creationId xmlns:a16="http://schemas.microsoft.com/office/drawing/2014/main" id="{8C550910-EE5C-D4CB-FD1E-098DD642C210}"/>
                  </a:ext>
                </a:extLst>
              </p:cNvPr>
              <p:cNvSpPr>
                <a:spLocks/>
              </p:cNvSpPr>
              <p:nvPr/>
            </p:nvSpPr>
            <p:spPr bwMode="auto">
              <a:xfrm>
                <a:off x="2856" y="1836"/>
                <a:ext cx="17" cy="25"/>
              </a:xfrm>
              <a:custGeom>
                <a:avLst/>
                <a:gdLst>
                  <a:gd name="T0" fmla="*/ 0 w 17"/>
                  <a:gd name="T1" fmla="*/ 3 h 25"/>
                  <a:gd name="T2" fmla="*/ 6 w 17"/>
                  <a:gd name="T3" fmla="*/ 0 h 25"/>
                  <a:gd name="T4" fmla="*/ 13 w 17"/>
                  <a:gd name="T5" fmla="*/ 3 h 25"/>
                  <a:gd name="T6" fmla="*/ 16 w 17"/>
                  <a:gd name="T7" fmla="*/ 9 h 25"/>
                  <a:gd name="T8" fmla="*/ 10 w 17"/>
                  <a:gd name="T9" fmla="*/ 24 h 25"/>
                  <a:gd name="T10" fmla="*/ 4 w 17"/>
                  <a:gd name="T11" fmla="*/ 21 h 25"/>
                  <a:gd name="T12" fmla="*/ 0 w 17"/>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17" h="25">
                    <a:moveTo>
                      <a:pt x="0" y="3"/>
                    </a:moveTo>
                    <a:lnTo>
                      <a:pt x="6" y="0"/>
                    </a:lnTo>
                    <a:lnTo>
                      <a:pt x="13" y="3"/>
                    </a:lnTo>
                    <a:lnTo>
                      <a:pt x="16" y="9"/>
                    </a:lnTo>
                    <a:lnTo>
                      <a:pt x="10" y="24"/>
                    </a:lnTo>
                    <a:lnTo>
                      <a:pt x="4" y="21"/>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1" name="Freeform 337">
                <a:extLst>
                  <a:ext uri="{FF2B5EF4-FFF2-40B4-BE49-F238E27FC236}">
                    <a16:creationId xmlns:a16="http://schemas.microsoft.com/office/drawing/2014/main" id="{E404607A-042A-B9CF-D50A-53DCD7C7AE6C}"/>
                  </a:ext>
                </a:extLst>
              </p:cNvPr>
              <p:cNvSpPr>
                <a:spLocks/>
              </p:cNvSpPr>
              <p:nvPr/>
            </p:nvSpPr>
            <p:spPr bwMode="auto">
              <a:xfrm>
                <a:off x="2868" y="1857"/>
                <a:ext cx="22" cy="23"/>
              </a:xfrm>
              <a:custGeom>
                <a:avLst/>
                <a:gdLst>
                  <a:gd name="T0" fmla="*/ 0 w 22"/>
                  <a:gd name="T1" fmla="*/ 16 h 23"/>
                  <a:gd name="T2" fmla="*/ 7 w 22"/>
                  <a:gd name="T3" fmla="*/ 9 h 23"/>
                  <a:gd name="T4" fmla="*/ 10 w 22"/>
                  <a:gd name="T5" fmla="*/ 0 h 23"/>
                  <a:gd name="T6" fmla="*/ 15 w 22"/>
                  <a:gd name="T7" fmla="*/ 9 h 23"/>
                  <a:gd name="T8" fmla="*/ 21 w 22"/>
                  <a:gd name="T9" fmla="*/ 22 h 23"/>
                  <a:gd name="T10" fmla="*/ 0 w 22"/>
                  <a:gd name="T11" fmla="*/ 16 h 23"/>
                </a:gdLst>
                <a:ahLst/>
                <a:cxnLst>
                  <a:cxn ang="0">
                    <a:pos x="T0" y="T1"/>
                  </a:cxn>
                  <a:cxn ang="0">
                    <a:pos x="T2" y="T3"/>
                  </a:cxn>
                  <a:cxn ang="0">
                    <a:pos x="T4" y="T5"/>
                  </a:cxn>
                  <a:cxn ang="0">
                    <a:pos x="T6" y="T7"/>
                  </a:cxn>
                  <a:cxn ang="0">
                    <a:pos x="T8" y="T9"/>
                  </a:cxn>
                  <a:cxn ang="0">
                    <a:pos x="T10" y="T11"/>
                  </a:cxn>
                </a:cxnLst>
                <a:rect l="0" t="0" r="r" b="b"/>
                <a:pathLst>
                  <a:path w="22" h="23">
                    <a:moveTo>
                      <a:pt x="0" y="16"/>
                    </a:moveTo>
                    <a:lnTo>
                      <a:pt x="7" y="9"/>
                    </a:lnTo>
                    <a:lnTo>
                      <a:pt x="10" y="0"/>
                    </a:lnTo>
                    <a:lnTo>
                      <a:pt x="15" y="9"/>
                    </a:lnTo>
                    <a:lnTo>
                      <a:pt x="21" y="22"/>
                    </a:lnTo>
                    <a:lnTo>
                      <a:pt x="0" y="16"/>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2" name="Freeform 338">
                <a:extLst>
                  <a:ext uri="{FF2B5EF4-FFF2-40B4-BE49-F238E27FC236}">
                    <a16:creationId xmlns:a16="http://schemas.microsoft.com/office/drawing/2014/main" id="{097F6680-EF21-E019-D9EF-9C0358B8A979}"/>
                  </a:ext>
                </a:extLst>
              </p:cNvPr>
              <p:cNvSpPr>
                <a:spLocks/>
              </p:cNvSpPr>
              <p:nvPr/>
            </p:nvSpPr>
            <p:spPr bwMode="auto">
              <a:xfrm>
                <a:off x="2975" y="1806"/>
                <a:ext cx="17" cy="34"/>
              </a:xfrm>
              <a:custGeom>
                <a:avLst/>
                <a:gdLst>
                  <a:gd name="T0" fmla="*/ 0 w 17"/>
                  <a:gd name="T1" fmla="*/ 3 h 34"/>
                  <a:gd name="T2" fmla="*/ 7 w 17"/>
                  <a:gd name="T3" fmla="*/ 0 h 34"/>
                  <a:gd name="T4" fmla="*/ 13 w 17"/>
                  <a:gd name="T5" fmla="*/ 15 h 34"/>
                  <a:gd name="T6" fmla="*/ 16 w 17"/>
                  <a:gd name="T7" fmla="*/ 25 h 34"/>
                  <a:gd name="T8" fmla="*/ 9 w 17"/>
                  <a:gd name="T9" fmla="*/ 33 h 34"/>
                  <a:gd name="T10" fmla="*/ 1 w 17"/>
                  <a:gd name="T11" fmla="*/ 22 h 34"/>
                  <a:gd name="T12" fmla="*/ 0 w 17"/>
                  <a:gd name="T13" fmla="*/ 3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0" y="3"/>
                    </a:moveTo>
                    <a:lnTo>
                      <a:pt x="7" y="0"/>
                    </a:lnTo>
                    <a:lnTo>
                      <a:pt x="13" y="15"/>
                    </a:lnTo>
                    <a:lnTo>
                      <a:pt x="16" y="25"/>
                    </a:lnTo>
                    <a:lnTo>
                      <a:pt x="9" y="33"/>
                    </a:lnTo>
                    <a:lnTo>
                      <a:pt x="1" y="22"/>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3" name="Freeform 339">
                <a:extLst>
                  <a:ext uri="{FF2B5EF4-FFF2-40B4-BE49-F238E27FC236}">
                    <a16:creationId xmlns:a16="http://schemas.microsoft.com/office/drawing/2014/main" id="{14268CEE-B974-BDD2-B997-BE594819F88E}"/>
                  </a:ext>
                </a:extLst>
              </p:cNvPr>
              <p:cNvSpPr>
                <a:spLocks/>
              </p:cNvSpPr>
              <p:nvPr/>
            </p:nvSpPr>
            <p:spPr bwMode="auto">
              <a:xfrm>
                <a:off x="2856" y="2000"/>
                <a:ext cx="12" cy="28"/>
              </a:xfrm>
              <a:custGeom>
                <a:avLst/>
                <a:gdLst>
                  <a:gd name="T0" fmla="*/ 0 w 12"/>
                  <a:gd name="T1" fmla="*/ 0 h 28"/>
                  <a:gd name="T2" fmla="*/ 1 w 12"/>
                  <a:gd name="T3" fmla="*/ 24 h 28"/>
                  <a:gd name="T4" fmla="*/ 5 w 12"/>
                  <a:gd name="T5" fmla="*/ 27 h 28"/>
                  <a:gd name="T6" fmla="*/ 11 w 12"/>
                  <a:gd name="T7" fmla="*/ 24 h 28"/>
                  <a:gd name="T8" fmla="*/ 10 w 12"/>
                  <a:gd name="T9" fmla="*/ 5 h 28"/>
                  <a:gd name="T10" fmla="*/ 0 w 12"/>
                  <a:gd name="T11" fmla="*/ 0 h 28"/>
                </a:gdLst>
                <a:ahLst/>
                <a:cxnLst>
                  <a:cxn ang="0">
                    <a:pos x="T0" y="T1"/>
                  </a:cxn>
                  <a:cxn ang="0">
                    <a:pos x="T2" y="T3"/>
                  </a:cxn>
                  <a:cxn ang="0">
                    <a:pos x="T4" y="T5"/>
                  </a:cxn>
                  <a:cxn ang="0">
                    <a:pos x="T6" y="T7"/>
                  </a:cxn>
                  <a:cxn ang="0">
                    <a:pos x="T8" y="T9"/>
                  </a:cxn>
                  <a:cxn ang="0">
                    <a:pos x="T10" y="T11"/>
                  </a:cxn>
                </a:cxnLst>
                <a:rect l="0" t="0" r="r" b="b"/>
                <a:pathLst>
                  <a:path w="12" h="28">
                    <a:moveTo>
                      <a:pt x="0" y="0"/>
                    </a:moveTo>
                    <a:lnTo>
                      <a:pt x="1" y="24"/>
                    </a:lnTo>
                    <a:lnTo>
                      <a:pt x="5" y="27"/>
                    </a:lnTo>
                    <a:lnTo>
                      <a:pt x="11" y="24"/>
                    </a:lnTo>
                    <a:lnTo>
                      <a:pt x="10" y="5"/>
                    </a:lnTo>
                    <a:lnTo>
                      <a:pt x="0"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4" name="Freeform 340">
                <a:extLst>
                  <a:ext uri="{FF2B5EF4-FFF2-40B4-BE49-F238E27FC236}">
                    <a16:creationId xmlns:a16="http://schemas.microsoft.com/office/drawing/2014/main" id="{6FF68EF6-0AF7-850D-5F76-7351603A1F81}"/>
                  </a:ext>
                </a:extLst>
              </p:cNvPr>
              <p:cNvSpPr>
                <a:spLocks/>
              </p:cNvSpPr>
              <p:nvPr/>
            </p:nvSpPr>
            <p:spPr bwMode="auto">
              <a:xfrm>
                <a:off x="2900" y="1994"/>
                <a:ext cx="14" cy="40"/>
              </a:xfrm>
              <a:custGeom>
                <a:avLst/>
                <a:gdLst>
                  <a:gd name="T0" fmla="*/ 0 w 14"/>
                  <a:gd name="T1" fmla="*/ 11 h 40"/>
                  <a:gd name="T2" fmla="*/ 4 w 14"/>
                  <a:gd name="T3" fmla="*/ 3 h 40"/>
                  <a:gd name="T4" fmla="*/ 9 w 14"/>
                  <a:gd name="T5" fmla="*/ 0 h 40"/>
                  <a:gd name="T6" fmla="*/ 13 w 14"/>
                  <a:gd name="T7" fmla="*/ 6 h 40"/>
                  <a:gd name="T8" fmla="*/ 13 w 14"/>
                  <a:gd name="T9" fmla="*/ 27 h 40"/>
                  <a:gd name="T10" fmla="*/ 5 w 14"/>
                  <a:gd name="T11" fmla="*/ 39 h 40"/>
                  <a:gd name="T12" fmla="*/ 0 w 14"/>
                  <a:gd name="T13" fmla="*/ 11 h 40"/>
                </a:gdLst>
                <a:ahLst/>
                <a:cxnLst>
                  <a:cxn ang="0">
                    <a:pos x="T0" y="T1"/>
                  </a:cxn>
                  <a:cxn ang="0">
                    <a:pos x="T2" y="T3"/>
                  </a:cxn>
                  <a:cxn ang="0">
                    <a:pos x="T4" y="T5"/>
                  </a:cxn>
                  <a:cxn ang="0">
                    <a:pos x="T6" y="T7"/>
                  </a:cxn>
                  <a:cxn ang="0">
                    <a:pos x="T8" y="T9"/>
                  </a:cxn>
                  <a:cxn ang="0">
                    <a:pos x="T10" y="T11"/>
                  </a:cxn>
                  <a:cxn ang="0">
                    <a:pos x="T12" y="T13"/>
                  </a:cxn>
                </a:cxnLst>
                <a:rect l="0" t="0" r="r" b="b"/>
                <a:pathLst>
                  <a:path w="14" h="40">
                    <a:moveTo>
                      <a:pt x="0" y="11"/>
                    </a:moveTo>
                    <a:lnTo>
                      <a:pt x="4" y="3"/>
                    </a:lnTo>
                    <a:lnTo>
                      <a:pt x="9" y="0"/>
                    </a:lnTo>
                    <a:lnTo>
                      <a:pt x="13" y="6"/>
                    </a:lnTo>
                    <a:lnTo>
                      <a:pt x="13" y="27"/>
                    </a:lnTo>
                    <a:lnTo>
                      <a:pt x="5" y="39"/>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5" name="Freeform 341">
                <a:extLst>
                  <a:ext uri="{FF2B5EF4-FFF2-40B4-BE49-F238E27FC236}">
                    <a16:creationId xmlns:a16="http://schemas.microsoft.com/office/drawing/2014/main" id="{4F28B88D-11E1-E51A-72B7-971FE19D9A62}"/>
                  </a:ext>
                </a:extLst>
              </p:cNvPr>
              <p:cNvSpPr>
                <a:spLocks/>
              </p:cNvSpPr>
              <p:nvPr/>
            </p:nvSpPr>
            <p:spPr bwMode="auto">
              <a:xfrm>
                <a:off x="2927" y="1903"/>
                <a:ext cx="20" cy="31"/>
              </a:xfrm>
              <a:custGeom>
                <a:avLst/>
                <a:gdLst>
                  <a:gd name="T0" fmla="*/ 0 w 20"/>
                  <a:gd name="T1" fmla="*/ 3 h 31"/>
                  <a:gd name="T2" fmla="*/ 14 w 20"/>
                  <a:gd name="T3" fmla="*/ 0 h 31"/>
                  <a:gd name="T4" fmla="*/ 16 w 20"/>
                  <a:gd name="T5" fmla="*/ 12 h 31"/>
                  <a:gd name="T6" fmla="*/ 19 w 20"/>
                  <a:gd name="T7" fmla="*/ 30 h 31"/>
                  <a:gd name="T8" fmla="*/ 11 w 20"/>
                  <a:gd name="T9" fmla="*/ 30 h 31"/>
                  <a:gd name="T10" fmla="*/ 0 w 20"/>
                  <a:gd name="T11" fmla="*/ 3 h 31"/>
                </a:gdLst>
                <a:ahLst/>
                <a:cxnLst>
                  <a:cxn ang="0">
                    <a:pos x="T0" y="T1"/>
                  </a:cxn>
                  <a:cxn ang="0">
                    <a:pos x="T2" y="T3"/>
                  </a:cxn>
                  <a:cxn ang="0">
                    <a:pos x="T4" y="T5"/>
                  </a:cxn>
                  <a:cxn ang="0">
                    <a:pos x="T6" y="T7"/>
                  </a:cxn>
                  <a:cxn ang="0">
                    <a:pos x="T8" y="T9"/>
                  </a:cxn>
                  <a:cxn ang="0">
                    <a:pos x="T10" y="T11"/>
                  </a:cxn>
                </a:cxnLst>
                <a:rect l="0" t="0" r="r" b="b"/>
                <a:pathLst>
                  <a:path w="20" h="31">
                    <a:moveTo>
                      <a:pt x="0" y="3"/>
                    </a:moveTo>
                    <a:lnTo>
                      <a:pt x="14" y="0"/>
                    </a:lnTo>
                    <a:lnTo>
                      <a:pt x="16" y="12"/>
                    </a:lnTo>
                    <a:lnTo>
                      <a:pt x="19" y="30"/>
                    </a:lnTo>
                    <a:lnTo>
                      <a:pt x="11" y="30"/>
                    </a:lnTo>
                    <a:lnTo>
                      <a:pt x="0"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6" name="Freeform 342">
                <a:extLst>
                  <a:ext uri="{FF2B5EF4-FFF2-40B4-BE49-F238E27FC236}">
                    <a16:creationId xmlns:a16="http://schemas.microsoft.com/office/drawing/2014/main" id="{BBA4461D-3425-FE1B-CB53-5454E1CC59C8}"/>
                  </a:ext>
                </a:extLst>
              </p:cNvPr>
              <p:cNvSpPr>
                <a:spLocks/>
              </p:cNvSpPr>
              <p:nvPr/>
            </p:nvSpPr>
            <p:spPr bwMode="auto">
              <a:xfrm>
                <a:off x="2955" y="1891"/>
                <a:ext cx="21" cy="33"/>
              </a:xfrm>
              <a:custGeom>
                <a:avLst/>
                <a:gdLst>
                  <a:gd name="T0" fmla="*/ 0 w 21"/>
                  <a:gd name="T1" fmla="*/ 9 h 33"/>
                  <a:gd name="T2" fmla="*/ 16 w 21"/>
                  <a:gd name="T3" fmla="*/ 0 h 33"/>
                  <a:gd name="T4" fmla="*/ 20 w 21"/>
                  <a:gd name="T5" fmla="*/ 15 h 33"/>
                  <a:gd name="T6" fmla="*/ 0 w 21"/>
                  <a:gd name="T7" fmla="*/ 32 h 33"/>
                  <a:gd name="T8" fmla="*/ 0 w 21"/>
                  <a:gd name="T9" fmla="*/ 9 h 33"/>
                </a:gdLst>
                <a:ahLst/>
                <a:cxnLst>
                  <a:cxn ang="0">
                    <a:pos x="T0" y="T1"/>
                  </a:cxn>
                  <a:cxn ang="0">
                    <a:pos x="T2" y="T3"/>
                  </a:cxn>
                  <a:cxn ang="0">
                    <a:pos x="T4" y="T5"/>
                  </a:cxn>
                  <a:cxn ang="0">
                    <a:pos x="T6" y="T7"/>
                  </a:cxn>
                  <a:cxn ang="0">
                    <a:pos x="T8" y="T9"/>
                  </a:cxn>
                </a:cxnLst>
                <a:rect l="0" t="0" r="r" b="b"/>
                <a:pathLst>
                  <a:path w="21" h="33">
                    <a:moveTo>
                      <a:pt x="0" y="9"/>
                    </a:moveTo>
                    <a:lnTo>
                      <a:pt x="16" y="0"/>
                    </a:lnTo>
                    <a:lnTo>
                      <a:pt x="20" y="15"/>
                    </a:lnTo>
                    <a:lnTo>
                      <a:pt x="0" y="32"/>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7" name="Freeform 343">
                <a:extLst>
                  <a:ext uri="{FF2B5EF4-FFF2-40B4-BE49-F238E27FC236}">
                    <a16:creationId xmlns:a16="http://schemas.microsoft.com/office/drawing/2014/main" id="{37D10763-A2CB-F1D0-69C1-BBE571D5D23E}"/>
                  </a:ext>
                </a:extLst>
              </p:cNvPr>
              <p:cNvSpPr>
                <a:spLocks/>
              </p:cNvSpPr>
              <p:nvPr/>
            </p:nvSpPr>
            <p:spPr bwMode="auto">
              <a:xfrm>
                <a:off x="2915" y="1970"/>
                <a:ext cx="16" cy="42"/>
              </a:xfrm>
              <a:custGeom>
                <a:avLst/>
                <a:gdLst>
                  <a:gd name="T0" fmla="*/ 0 w 16"/>
                  <a:gd name="T1" fmla="*/ 15 h 42"/>
                  <a:gd name="T2" fmla="*/ 7 w 16"/>
                  <a:gd name="T3" fmla="*/ 9 h 42"/>
                  <a:gd name="T4" fmla="*/ 11 w 16"/>
                  <a:gd name="T5" fmla="*/ 0 h 42"/>
                  <a:gd name="T6" fmla="*/ 12 w 16"/>
                  <a:gd name="T7" fmla="*/ 12 h 42"/>
                  <a:gd name="T8" fmla="*/ 15 w 16"/>
                  <a:gd name="T9" fmla="*/ 24 h 42"/>
                  <a:gd name="T10" fmla="*/ 7 w 16"/>
                  <a:gd name="T11" fmla="*/ 41 h 42"/>
                  <a:gd name="T12" fmla="*/ 0 w 16"/>
                  <a:gd name="T13" fmla="*/ 15 h 42"/>
                </a:gdLst>
                <a:ahLst/>
                <a:cxnLst>
                  <a:cxn ang="0">
                    <a:pos x="T0" y="T1"/>
                  </a:cxn>
                  <a:cxn ang="0">
                    <a:pos x="T2" y="T3"/>
                  </a:cxn>
                  <a:cxn ang="0">
                    <a:pos x="T4" y="T5"/>
                  </a:cxn>
                  <a:cxn ang="0">
                    <a:pos x="T6" y="T7"/>
                  </a:cxn>
                  <a:cxn ang="0">
                    <a:pos x="T8" y="T9"/>
                  </a:cxn>
                  <a:cxn ang="0">
                    <a:pos x="T10" y="T11"/>
                  </a:cxn>
                  <a:cxn ang="0">
                    <a:pos x="T12" y="T13"/>
                  </a:cxn>
                </a:cxnLst>
                <a:rect l="0" t="0" r="r" b="b"/>
                <a:pathLst>
                  <a:path w="16" h="42">
                    <a:moveTo>
                      <a:pt x="0" y="15"/>
                    </a:moveTo>
                    <a:lnTo>
                      <a:pt x="7" y="9"/>
                    </a:lnTo>
                    <a:lnTo>
                      <a:pt x="11" y="0"/>
                    </a:lnTo>
                    <a:lnTo>
                      <a:pt x="12" y="12"/>
                    </a:lnTo>
                    <a:lnTo>
                      <a:pt x="15" y="24"/>
                    </a:lnTo>
                    <a:lnTo>
                      <a:pt x="7" y="41"/>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8" name="Freeform 344">
                <a:extLst>
                  <a:ext uri="{FF2B5EF4-FFF2-40B4-BE49-F238E27FC236}">
                    <a16:creationId xmlns:a16="http://schemas.microsoft.com/office/drawing/2014/main" id="{374BA49F-63B8-22CE-1978-502E4959498D}"/>
                  </a:ext>
                </a:extLst>
              </p:cNvPr>
              <p:cNvSpPr>
                <a:spLocks/>
              </p:cNvSpPr>
              <p:nvPr/>
            </p:nvSpPr>
            <p:spPr bwMode="auto">
              <a:xfrm>
                <a:off x="2908" y="2042"/>
                <a:ext cx="17" cy="44"/>
              </a:xfrm>
              <a:custGeom>
                <a:avLst/>
                <a:gdLst>
                  <a:gd name="T0" fmla="*/ 0 w 17"/>
                  <a:gd name="T1" fmla="*/ 25 h 44"/>
                  <a:gd name="T2" fmla="*/ 8 w 17"/>
                  <a:gd name="T3" fmla="*/ 0 h 44"/>
                  <a:gd name="T4" fmla="*/ 11 w 17"/>
                  <a:gd name="T5" fmla="*/ 12 h 44"/>
                  <a:gd name="T6" fmla="*/ 16 w 17"/>
                  <a:gd name="T7" fmla="*/ 34 h 44"/>
                  <a:gd name="T8" fmla="*/ 9 w 17"/>
                  <a:gd name="T9" fmla="*/ 43 h 44"/>
                  <a:gd name="T10" fmla="*/ 0 w 17"/>
                  <a:gd name="T11" fmla="*/ 25 h 44"/>
                </a:gdLst>
                <a:ahLst/>
                <a:cxnLst>
                  <a:cxn ang="0">
                    <a:pos x="T0" y="T1"/>
                  </a:cxn>
                  <a:cxn ang="0">
                    <a:pos x="T2" y="T3"/>
                  </a:cxn>
                  <a:cxn ang="0">
                    <a:pos x="T4" y="T5"/>
                  </a:cxn>
                  <a:cxn ang="0">
                    <a:pos x="T6" y="T7"/>
                  </a:cxn>
                  <a:cxn ang="0">
                    <a:pos x="T8" y="T9"/>
                  </a:cxn>
                  <a:cxn ang="0">
                    <a:pos x="T10" y="T11"/>
                  </a:cxn>
                </a:cxnLst>
                <a:rect l="0" t="0" r="r" b="b"/>
                <a:pathLst>
                  <a:path w="17" h="44">
                    <a:moveTo>
                      <a:pt x="0" y="25"/>
                    </a:moveTo>
                    <a:lnTo>
                      <a:pt x="8" y="0"/>
                    </a:lnTo>
                    <a:lnTo>
                      <a:pt x="11" y="12"/>
                    </a:lnTo>
                    <a:lnTo>
                      <a:pt x="16" y="34"/>
                    </a:lnTo>
                    <a:lnTo>
                      <a:pt x="9" y="43"/>
                    </a:lnTo>
                    <a:lnTo>
                      <a:pt x="0" y="2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69" name="Freeform 345">
                <a:extLst>
                  <a:ext uri="{FF2B5EF4-FFF2-40B4-BE49-F238E27FC236}">
                    <a16:creationId xmlns:a16="http://schemas.microsoft.com/office/drawing/2014/main" id="{1F84F533-0EEF-5C0D-6501-4B83F38E6206}"/>
                  </a:ext>
                </a:extLst>
              </p:cNvPr>
              <p:cNvSpPr>
                <a:spLocks/>
              </p:cNvSpPr>
              <p:nvPr/>
            </p:nvSpPr>
            <p:spPr bwMode="auto">
              <a:xfrm>
                <a:off x="2907" y="2163"/>
                <a:ext cx="20" cy="30"/>
              </a:xfrm>
              <a:custGeom>
                <a:avLst/>
                <a:gdLst>
                  <a:gd name="T0" fmla="*/ 4 w 20"/>
                  <a:gd name="T1" fmla="*/ 3 h 30"/>
                  <a:gd name="T2" fmla="*/ 18 w 20"/>
                  <a:gd name="T3" fmla="*/ 0 h 30"/>
                  <a:gd name="T4" fmla="*/ 19 w 20"/>
                  <a:gd name="T5" fmla="*/ 14 h 30"/>
                  <a:gd name="T6" fmla="*/ 0 w 20"/>
                  <a:gd name="T7" fmla="*/ 29 h 30"/>
                  <a:gd name="T8" fmla="*/ 4 w 20"/>
                  <a:gd name="T9" fmla="*/ 3 h 30"/>
                </a:gdLst>
                <a:ahLst/>
                <a:cxnLst>
                  <a:cxn ang="0">
                    <a:pos x="T0" y="T1"/>
                  </a:cxn>
                  <a:cxn ang="0">
                    <a:pos x="T2" y="T3"/>
                  </a:cxn>
                  <a:cxn ang="0">
                    <a:pos x="T4" y="T5"/>
                  </a:cxn>
                  <a:cxn ang="0">
                    <a:pos x="T6" y="T7"/>
                  </a:cxn>
                  <a:cxn ang="0">
                    <a:pos x="T8" y="T9"/>
                  </a:cxn>
                </a:cxnLst>
                <a:rect l="0" t="0" r="r" b="b"/>
                <a:pathLst>
                  <a:path w="20" h="30">
                    <a:moveTo>
                      <a:pt x="4" y="3"/>
                    </a:moveTo>
                    <a:lnTo>
                      <a:pt x="18" y="0"/>
                    </a:lnTo>
                    <a:lnTo>
                      <a:pt x="19" y="14"/>
                    </a:lnTo>
                    <a:lnTo>
                      <a:pt x="0" y="29"/>
                    </a:lnTo>
                    <a:lnTo>
                      <a:pt x="4" y="3"/>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0" name="Freeform 346">
                <a:extLst>
                  <a:ext uri="{FF2B5EF4-FFF2-40B4-BE49-F238E27FC236}">
                    <a16:creationId xmlns:a16="http://schemas.microsoft.com/office/drawing/2014/main" id="{665A9B44-6102-DABD-05A4-638F47509E09}"/>
                  </a:ext>
                </a:extLst>
              </p:cNvPr>
              <p:cNvSpPr>
                <a:spLocks/>
              </p:cNvSpPr>
              <p:nvPr/>
            </p:nvSpPr>
            <p:spPr bwMode="auto">
              <a:xfrm>
                <a:off x="3008" y="1725"/>
                <a:ext cx="22" cy="33"/>
              </a:xfrm>
              <a:custGeom>
                <a:avLst/>
                <a:gdLst>
                  <a:gd name="T0" fmla="*/ 0 w 22"/>
                  <a:gd name="T1" fmla="*/ 9 h 33"/>
                  <a:gd name="T2" fmla="*/ 10 w 22"/>
                  <a:gd name="T3" fmla="*/ 3 h 33"/>
                  <a:gd name="T4" fmla="*/ 18 w 22"/>
                  <a:gd name="T5" fmla="*/ 0 h 33"/>
                  <a:gd name="T6" fmla="*/ 21 w 22"/>
                  <a:gd name="T7" fmla="*/ 18 h 33"/>
                  <a:gd name="T8" fmla="*/ 14 w 22"/>
                  <a:gd name="T9" fmla="*/ 32 h 33"/>
                  <a:gd name="T10" fmla="*/ 7 w 22"/>
                  <a:gd name="T11" fmla="*/ 26 h 33"/>
                  <a:gd name="T12" fmla="*/ 0 w 22"/>
                  <a:gd name="T13" fmla="*/ 9 h 33"/>
                </a:gdLst>
                <a:ahLst/>
                <a:cxnLst>
                  <a:cxn ang="0">
                    <a:pos x="T0" y="T1"/>
                  </a:cxn>
                  <a:cxn ang="0">
                    <a:pos x="T2" y="T3"/>
                  </a:cxn>
                  <a:cxn ang="0">
                    <a:pos x="T4" y="T5"/>
                  </a:cxn>
                  <a:cxn ang="0">
                    <a:pos x="T6" y="T7"/>
                  </a:cxn>
                  <a:cxn ang="0">
                    <a:pos x="T8" y="T9"/>
                  </a:cxn>
                  <a:cxn ang="0">
                    <a:pos x="T10" y="T11"/>
                  </a:cxn>
                  <a:cxn ang="0">
                    <a:pos x="T12" y="T13"/>
                  </a:cxn>
                </a:cxnLst>
                <a:rect l="0" t="0" r="r" b="b"/>
                <a:pathLst>
                  <a:path w="22" h="33">
                    <a:moveTo>
                      <a:pt x="0" y="9"/>
                    </a:moveTo>
                    <a:lnTo>
                      <a:pt x="10" y="3"/>
                    </a:lnTo>
                    <a:lnTo>
                      <a:pt x="18" y="0"/>
                    </a:lnTo>
                    <a:lnTo>
                      <a:pt x="21" y="18"/>
                    </a:lnTo>
                    <a:lnTo>
                      <a:pt x="14" y="32"/>
                    </a:lnTo>
                    <a:lnTo>
                      <a:pt x="7" y="26"/>
                    </a:lnTo>
                    <a:lnTo>
                      <a:pt x="0" y="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1" name="Freeform 347">
                <a:extLst>
                  <a:ext uri="{FF2B5EF4-FFF2-40B4-BE49-F238E27FC236}">
                    <a16:creationId xmlns:a16="http://schemas.microsoft.com/office/drawing/2014/main" id="{D50B49BC-7CE5-86CE-F98B-C3DAC07FCF86}"/>
                  </a:ext>
                </a:extLst>
              </p:cNvPr>
              <p:cNvSpPr>
                <a:spLocks/>
              </p:cNvSpPr>
              <p:nvPr/>
            </p:nvSpPr>
            <p:spPr bwMode="auto">
              <a:xfrm>
                <a:off x="3036" y="1725"/>
                <a:ext cx="23" cy="19"/>
              </a:xfrm>
              <a:custGeom>
                <a:avLst/>
                <a:gdLst>
                  <a:gd name="T0" fmla="*/ 0 w 23"/>
                  <a:gd name="T1" fmla="*/ 18 h 19"/>
                  <a:gd name="T2" fmla="*/ 3 w 23"/>
                  <a:gd name="T3" fmla="*/ 3 h 19"/>
                  <a:gd name="T4" fmla="*/ 21 w 23"/>
                  <a:gd name="T5" fmla="*/ 0 h 19"/>
                  <a:gd name="T6" fmla="*/ 22 w 23"/>
                  <a:gd name="T7" fmla="*/ 9 h 19"/>
                  <a:gd name="T8" fmla="*/ 0 w 23"/>
                  <a:gd name="T9" fmla="*/ 18 h 19"/>
                </a:gdLst>
                <a:ahLst/>
                <a:cxnLst>
                  <a:cxn ang="0">
                    <a:pos x="T0" y="T1"/>
                  </a:cxn>
                  <a:cxn ang="0">
                    <a:pos x="T2" y="T3"/>
                  </a:cxn>
                  <a:cxn ang="0">
                    <a:pos x="T4" y="T5"/>
                  </a:cxn>
                  <a:cxn ang="0">
                    <a:pos x="T6" y="T7"/>
                  </a:cxn>
                  <a:cxn ang="0">
                    <a:pos x="T8" y="T9"/>
                  </a:cxn>
                </a:cxnLst>
                <a:rect l="0" t="0" r="r" b="b"/>
                <a:pathLst>
                  <a:path w="23" h="19">
                    <a:moveTo>
                      <a:pt x="0" y="18"/>
                    </a:moveTo>
                    <a:lnTo>
                      <a:pt x="3" y="3"/>
                    </a:lnTo>
                    <a:lnTo>
                      <a:pt x="21" y="0"/>
                    </a:lnTo>
                    <a:lnTo>
                      <a:pt x="22" y="9"/>
                    </a:lnTo>
                    <a:lnTo>
                      <a:pt x="0" y="1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2" name="Freeform 348">
                <a:extLst>
                  <a:ext uri="{FF2B5EF4-FFF2-40B4-BE49-F238E27FC236}">
                    <a16:creationId xmlns:a16="http://schemas.microsoft.com/office/drawing/2014/main" id="{87A9799A-4703-4091-8D11-F34D0C5E9ED7}"/>
                  </a:ext>
                </a:extLst>
              </p:cNvPr>
              <p:cNvSpPr>
                <a:spLocks/>
              </p:cNvSpPr>
              <p:nvPr/>
            </p:nvSpPr>
            <p:spPr bwMode="auto">
              <a:xfrm>
                <a:off x="3011" y="1764"/>
                <a:ext cx="19" cy="40"/>
              </a:xfrm>
              <a:custGeom>
                <a:avLst/>
                <a:gdLst>
                  <a:gd name="T0" fmla="*/ 0 w 19"/>
                  <a:gd name="T1" fmla="*/ 21 h 40"/>
                  <a:gd name="T2" fmla="*/ 1 w 19"/>
                  <a:gd name="T3" fmla="*/ 9 h 40"/>
                  <a:gd name="T4" fmla="*/ 12 w 19"/>
                  <a:gd name="T5" fmla="*/ 0 h 40"/>
                  <a:gd name="T6" fmla="*/ 18 w 19"/>
                  <a:gd name="T7" fmla="*/ 9 h 40"/>
                  <a:gd name="T8" fmla="*/ 17 w 19"/>
                  <a:gd name="T9" fmla="*/ 27 h 40"/>
                  <a:gd name="T10" fmla="*/ 8 w 19"/>
                  <a:gd name="T11" fmla="*/ 39 h 40"/>
                  <a:gd name="T12" fmla="*/ 0 w 19"/>
                  <a:gd name="T13" fmla="*/ 21 h 40"/>
                </a:gdLst>
                <a:ahLst/>
                <a:cxnLst>
                  <a:cxn ang="0">
                    <a:pos x="T0" y="T1"/>
                  </a:cxn>
                  <a:cxn ang="0">
                    <a:pos x="T2" y="T3"/>
                  </a:cxn>
                  <a:cxn ang="0">
                    <a:pos x="T4" y="T5"/>
                  </a:cxn>
                  <a:cxn ang="0">
                    <a:pos x="T6" y="T7"/>
                  </a:cxn>
                  <a:cxn ang="0">
                    <a:pos x="T8" y="T9"/>
                  </a:cxn>
                  <a:cxn ang="0">
                    <a:pos x="T10" y="T11"/>
                  </a:cxn>
                  <a:cxn ang="0">
                    <a:pos x="T12" y="T13"/>
                  </a:cxn>
                </a:cxnLst>
                <a:rect l="0" t="0" r="r" b="b"/>
                <a:pathLst>
                  <a:path w="19" h="40">
                    <a:moveTo>
                      <a:pt x="0" y="21"/>
                    </a:moveTo>
                    <a:lnTo>
                      <a:pt x="1" y="9"/>
                    </a:lnTo>
                    <a:lnTo>
                      <a:pt x="12" y="0"/>
                    </a:lnTo>
                    <a:lnTo>
                      <a:pt x="18" y="9"/>
                    </a:lnTo>
                    <a:lnTo>
                      <a:pt x="17" y="27"/>
                    </a:lnTo>
                    <a:lnTo>
                      <a:pt x="8" y="39"/>
                    </a:lnTo>
                    <a:lnTo>
                      <a:pt x="0" y="2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3" name="Freeform 349">
                <a:extLst>
                  <a:ext uri="{FF2B5EF4-FFF2-40B4-BE49-F238E27FC236}">
                    <a16:creationId xmlns:a16="http://schemas.microsoft.com/office/drawing/2014/main" id="{47D20F24-16D3-7451-23D5-D0AB45615D23}"/>
                  </a:ext>
                </a:extLst>
              </p:cNvPr>
              <p:cNvSpPr>
                <a:spLocks/>
              </p:cNvSpPr>
              <p:nvPr/>
            </p:nvSpPr>
            <p:spPr bwMode="auto">
              <a:xfrm>
                <a:off x="2856" y="2171"/>
                <a:ext cx="31" cy="63"/>
              </a:xfrm>
              <a:custGeom>
                <a:avLst/>
                <a:gdLst>
                  <a:gd name="T0" fmla="*/ 0 w 31"/>
                  <a:gd name="T1" fmla="*/ 19 h 63"/>
                  <a:gd name="T2" fmla="*/ 9 w 31"/>
                  <a:gd name="T3" fmla="*/ 0 h 63"/>
                  <a:gd name="T4" fmla="*/ 14 w 31"/>
                  <a:gd name="T5" fmla="*/ 22 h 63"/>
                  <a:gd name="T6" fmla="*/ 30 w 31"/>
                  <a:gd name="T7" fmla="*/ 28 h 63"/>
                  <a:gd name="T8" fmla="*/ 13 w 31"/>
                  <a:gd name="T9" fmla="*/ 62 h 63"/>
                  <a:gd name="T10" fmla="*/ 4 w 31"/>
                  <a:gd name="T11" fmla="*/ 59 h 63"/>
                  <a:gd name="T12" fmla="*/ 0 w 31"/>
                  <a:gd name="T13" fmla="*/ 19 h 63"/>
                </a:gdLst>
                <a:ahLst/>
                <a:cxnLst>
                  <a:cxn ang="0">
                    <a:pos x="T0" y="T1"/>
                  </a:cxn>
                  <a:cxn ang="0">
                    <a:pos x="T2" y="T3"/>
                  </a:cxn>
                  <a:cxn ang="0">
                    <a:pos x="T4" y="T5"/>
                  </a:cxn>
                  <a:cxn ang="0">
                    <a:pos x="T6" y="T7"/>
                  </a:cxn>
                  <a:cxn ang="0">
                    <a:pos x="T8" y="T9"/>
                  </a:cxn>
                  <a:cxn ang="0">
                    <a:pos x="T10" y="T11"/>
                  </a:cxn>
                  <a:cxn ang="0">
                    <a:pos x="T12" y="T13"/>
                  </a:cxn>
                </a:cxnLst>
                <a:rect l="0" t="0" r="r" b="b"/>
                <a:pathLst>
                  <a:path w="31" h="63">
                    <a:moveTo>
                      <a:pt x="0" y="19"/>
                    </a:moveTo>
                    <a:lnTo>
                      <a:pt x="9" y="0"/>
                    </a:lnTo>
                    <a:lnTo>
                      <a:pt x="14" y="22"/>
                    </a:lnTo>
                    <a:lnTo>
                      <a:pt x="30" y="28"/>
                    </a:lnTo>
                    <a:lnTo>
                      <a:pt x="13" y="62"/>
                    </a:lnTo>
                    <a:lnTo>
                      <a:pt x="4" y="59"/>
                    </a:lnTo>
                    <a:lnTo>
                      <a:pt x="0" y="1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4" name="Freeform 350">
                <a:extLst>
                  <a:ext uri="{FF2B5EF4-FFF2-40B4-BE49-F238E27FC236}">
                    <a16:creationId xmlns:a16="http://schemas.microsoft.com/office/drawing/2014/main" id="{0B597932-5EFD-1279-68D5-C04ABCE592E6}"/>
                  </a:ext>
                </a:extLst>
              </p:cNvPr>
              <p:cNvSpPr>
                <a:spLocks/>
              </p:cNvSpPr>
              <p:nvPr/>
            </p:nvSpPr>
            <p:spPr bwMode="auto">
              <a:xfrm>
                <a:off x="2856" y="2244"/>
                <a:ext cx="29" cy="25"/>
              </a:xfrm>
              <a:custGeom>
                <a:avLst/>
                <a:gdLst>
                  <a:gd name="T0" fmla="*/ 1 w 29"/>
                  <a:gd name="T1" fmla="*/ 24 h 25"/>
                  <a:gd name="T2" fmla="*/ 0 w 29"/>
                  <a:gd name="T3" fmla="*/ 6 h 25"/>
                  <a:gd name="T4" fmla="*/ 7 w 29"/>
                  <a:gd name="T5" fmla="*/ 0 h 25"/>
                  <a:gd name="T6" fmla="*/ 20 w 29"/>
                  <a:gd name="T7" fmla="*/ 0 h 25"/>
                  <a:gd name="T8" fmla="*/ 28 w 29"/>
                  <a:gd name="T9" fmla="*/ 15 h 25"/>
                  <a:gd name="T10" fmla="*/ 22 w 29"/>
                  <a:gd name="T11" fmla="*/ 24 h 25"/>
                  <a:gd name="T12" fmla="*/ 1 w 29"/>
                  <a:gd name="T13" fmla="*/ 24 h 25"/>
                </a:gdLst>
                <a:ahLst/>
                <a:cxnLst>
                  <a:cxn ang="0">
                    <a:pos x="T0" y="T1"/>
                  </a:cxn>
                  <a:cxn ang="0">
                    <a:pos x="T2" y="T3"/>
                  </a:cxn>
                  <a:cxn ang="0">
                    <a:pos x="T4" y="T5"/>
                  </a:cxn>
                  <a:cxn ang="0">
                    <a:pos x="T6" y="T7"/>
                  </a:cxn>
                  <a:cxn ang="0">
                    <a:pos x="T8" y="T9"/>
                  </a:cxn>
                  <a:cxn ang="0">
                    <a:pos x="T10" y="T11"/>
                  </a:cxn>
                  <a:cxn ang="0">
                    <a:pos x="T12" y="T13"/>
                  </a:cxn>
                </a:cxnLst>
                <a:rect l="0" t="0" r="r" b="b"/>
                <a:pathLst>
                  <a:path w="29" h="25">
                    <a:moveTo>
                      <a:pt x="1" y="24"/>
                    </a:moveTo>
                    <a:lnTo>
                      <a:pt x="0" y="6"/>
                    </a:lnTo>
                    <a:lnTo>
                      <a:pt x="7" y="0"/>
                    </a:lnTo>
                    <a:lnTo>
                      <a:pt x="20" y="0"/>
                    </a:lnTo>
                    <a:lnTo>
                      <a:pt x="28" y="15"/>
                    </a:lnTo>
                    <a:lnTo>
                      <a:pt x="22" y="24"/>
                    </a:lnTo>
                    <a:lnTo>
                      <a:pt x="1" y="2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5" name="Freeform 351">
                <a:extLst>
                  <a:ext uri="{FF2B5EF4-FFF2-40B4-BE49-F238E27FC236}">
                    <a16:creationId xmlns:a16="http://schemas.microsoft.com/office/drawing/2014/main" id="{BD950973-D898-424A-4885-C7C2B8C244A0}"/>
                  </a:ext>
                </a:extLst>
              </p:cNvPr>
              <p:cNvSpPr>
                <a:spLocks/>
              </p:cNvSpPr>
              <p:nvPr/>
            </p:nvSpPr>
            <p:spPr bwMode="auto">
              <a:xfrm>
                <a:off x="2945" y="2233"/>
                <a:ext cx="22" cy="36"/>
              </a:xfrm>
              <a:custGeom>
                <a:avLst/>
                <a:gdLst>
                  <a:gd name="T0" fmla="*/ 0 w 22"/>
                  <a:gd name="T1" fmla="*/ 15 h 36"/>
                  <a:gd name="T2" fmla="*/ 5 w 22"/>
                  <a:gd name="T3" fmla="*/ 0 h 36"/>
                  <a:gd name="T4" fmla="*/ 17 w 22"/>
                  <a:gd name="T5" fmla="*/ 0 h 36"/>
                  <a:gd name="T6" fmla="*/ 18 w 22"/>
                  <a:gd name="T7" fmla="*/ 15 h 36"/>
                  <a:gd name="T8" fmla="*/ 21 w 22"/>
                  <a:gd name="T9" fmla="*/ 32 h 36"/>
                  <a:gd name="T10" fmla="*/ 8 w 22"/>
                  <a:gd name="T11" fmla="*/ 35 h 36"/>
                  <a:gd name="T12" fmla="*/ 0 w 22"/>
                  <a:gd name="T13" fmla="*/ 15 h 36"/>
                </a:gdLst>
                <a:ahLst/>
                <a:cxnLst>
                  <a:cxn ang="0">
                    <a:pos x="T0" y="T1"/>
                  </a:cxn>
                  <a:cxn ang="0">
                    <a:pos x="T2" y="T3"/>
                  </a:cxn>
                  <a:cxn ang="0">
                    <a:pos x="T4" y="T5"/>
                  </a:cxn>
                  <a:cxn ang="0">
                    <a:pos x="T6" y="T7"/>
                  </a:cxn>
                  <a:cxn ang="0">
                    <a:pos x="T8" y="T9"/>
                  </a:cxn>
                  <a:cxn ang="0">
                    <a:pos x="T10" y="T11"/>
                  </a:cxn>
                  <a:cxn ang="0">
                    <a:pos x="T12" y="T13"/>
                  </a:cxn>
                </a:cxnLst>
                <a:rect l="0" t="0" r="r" b="b"/>
                <a:pathLst>
                  <a:path w="22" h="36">
                    <a:moveTo>
                      <a:pt x="0" y="15"/>
                    </a:moveTo>
                    <a:lnTo>
                      <a:pt x="5" y="0"/>
                    </a:lnTo>
                    <a:lnTo>
                      <a:pt x="17" y="0"/>
                    </a:lnTo>
                    <a:lnTo>
                      <a:pt x="18" y="15"/>
                    </a:lnTo>
                    <a:lnTo>
                      <a:pt x="21" y="32"/>
                    </a:lnTo>
                    <a:lnTo>
                      <a:pt x="8" y="35"/>
                    </a:lnTo>
                    <a:lnTo>
                      <a:pt x="0" y="1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6" name="Freeform 352">
                <a:extLst>
                  <a:ext uri="{FF2B5EF4-FFF2-40B4-BE49-F238E27FC236}">
                    <a16:creationId xmlns:a16="http://schemas.microsoft.com/office/drawing/2014/main" id="{8EF72145-F067-00B1-B394-185E9EF85D3F}"/>
                  </a:ext>
                </a:extLst>
              </p:cNvPr>
              <p:cNvSpPr>
                <a:spLocks/>
              </p:cNvSpPr>
              <p:nvPr/>
            </p:nvSpPr>
            <p:spPr bwMode="auto">
              <a:xfrm>
                <a:off x="2908" y="2287"/>
                <a:ext cx="30" cy="28"/>
              </a:xfrm>
              <a:custGeom>
                <a:avLst/>
                <a:gdLst>
                  <a:gd name="T0" fmla="*/ 0 w 30"/>
                  <a:gd name="T1" fmla="*/ 27 h 28"/>
                  <a:gd name="T2" fmla="*/ 1 w 30"/>
                  <a:gd name="T3" fmla="*/ 9 h 28"/>
                  <a:gd name="T4" fmla="*/ 10 w 30"/>
                  <a:gd name="T5" fmla="*/ 6 h 28"/>
                  <a:gd name="T6" fmla="*/ 23 w 30"/>
                  <a:gd name="T7" fmla="*/ 0 h 28"/>
                  <a:gd name="T8" fmla="*/ 29 w 30"/>
                  <a:gd name="T9" fmla="*/ 15 h 28"/>
                  <a:gd name="T10" fmla="*/ 22 w 30"/>
                  <a:gd name="T11" fmla="*/ 27 h 28"/>
                  <a:gd name="T12" fmla="*/ 0 w 30"/>
                  <a:gd name="T13" fmla="*/ 27 h 28"/>
                </a:gdLst>
                <a:ahLst/>
                <a:cxnLst>
                  <a:cxn ang="0">
                    <a:pos x="T0" y="T1"/>
                  </a:cxn>
                  <a:cxn ang="0">
                    <a:pos x="T2" y="T3"/>
                  </a:cxn>
                  <a:cxn ang="0">
                    <a:pos x="T4" y="T5"/>
                  </a:cxn>
                  <a:cxn ang="0">
                    <a:pos x="T6" y="T7"/>
                  </a:cxn>
                  <a:cxn ang="0">
                    <a:pos x="T8" y="T9"/>
                  </a:cxn>
                  <a:cxn ang="0">
                    <a:pos x="T10" y="T11"/>
                  </a:cxn>
                  <a:cxn ang="0">
                    <a:pos x="T12" y="T13"/>
                  </a:cxn>
                </a:cxnLst>
                <a:rect l="0" t="0" r="r" b="b"/>
                <a:pathLst>
                  <a:path w="30" h="28">
                    <a:moveTo>
                      <a:pt x="0" y="27"/>
                    </a:moveTo>
                    <a:lnTo>
                      <a:pt x="1" y="9"/>
                    </a:lnTo>
                    <a:lnTo>
                      <a:pt x="10" y="6"/>
                    </a:lnTo>
                    <a:lnTo>
                      <a:pt x="23" y="0"/>
                    </a:lnTo>
                    <a:lnTo>
                      <a:pt x="29" y="15"/>
                    </a:lnTo>
                    <a:lnTo>
                      <a:pt x="22" y="27"/>
                    </a:lnTo>
                    <a:lnTo>
                      <a:pt x="0" y="27"/>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7" name="Freeform 353">
                <a:extLst>
                  <a:ext uri="{FF2B5EF4-FFF2-40B4-BE49-F238E27FC236}">
                    <a16:creationId xmlns:a16="http://schemas.microsoft.com/office/drawing/2014/main" id="{90A29923-D9C1-B584-E53E-52B1B7AC61A1}"/>
                  </a:ext>
                </a:extLst>
              </p:cNvPr>
              <p:cNvSpPr>
                <a:spLocks/>
              </p:cNvSpPr>
              <p:nvPr/>
            </p:nvSpPr>
            <p:spPr bwMode="auto">
              <a:xfrm>
                <a:off x="2943" y="2280"/>
                <a:ext cx="23" cy="32"/>
              </a:xfrm>
              <a:custGeom>
                <a:avLst/>
                <a:gdLst>
                  <a:gd name="T0" fmla="*/ 1 w 23"/>
                  <a:gd name="T1" fmla="*/ 31 h 32"/>
                  <a:gd name="T2" fmla="*/ 0 w 23"/>
                  <a:gd name="T3" fmla="*/ 3 h 32"/>
                  <a:gd name="T4" fmla="*/ 11 w 23"/>
                  <a:gd name="T5" fmla="*/ 0 h 32"/>
                  <a:gd name="T6" fmla="*/ 22 w 23"/>
                  <a:gd name="T7" fmla="*/ 9 h 32"/>
                  <a:gd name="T8" fmla="*/ 22 w 23"/>
                  <a:gd name="T9" fmla="*/ 28 h 32"/>
                  <a:gd name="T10" fmla="*/ 1 w 23"/>
                  <a:gd name="T11" fmla="*/ 31 h 32"/>
                </a:gdLst>
                <a:ahLst/>
                <a:cxnLst>
                  <a:cxn ang="0">
                    <a:pos x="T0" y="T1"/>
                  </a:cxn>
                  <a:cxn ang="0">
                    <a:pos x="T2" y="T3"/>
                  </a:cxn>
                  <a:cxn ang="0">
                    <a:pos x="T4" y="T5"/>
                  </a:cxn>
                  <a:cxn ang="0">
                    <a:pos x="T6" y="T7"/>
                  </a:cxn>
                  <a:cxn ang="0">
                    <a:pos x="T8" y="T9"/>
                  </a:cxn>
                  <a:cxn ang="0">
                    <a:pos x="T10" y="T11"/>
                  </a:cxn>
                </a:cxnLst>
                <a:rect l="0" t="0" r="r" b="b"/>
                <a:pathLst>
                  <a:path w="23" h="32">
                    <a:moveTo>
                      <a:pt x="1" y="31"/>
                    </a:moveTo>
                    <a:lnTo>
                      <a:pt x="0" y="3"/>
                    </a:lnTo>
                    <a:lnTo>
                      <a:pt x="11" y="0"/>
                    </a:lnTo>
                    <a:lnTo>
                      <a:pt x="22" y="9"/>
                    </a:lnTo>
                    <a:lnTo>
                      <a:pt x="22" y="28"/>
                    </a:lnTo>
                    <a:lnTo>
                      <a:pt x="1" y="3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8" name="Freeform 354">
                <a:extLst>
                  <a:ext uri="{FF2B5EF4-FFF2-40B4-BE49-F238E27FC236}">
                    <a16:creationId xmlns:a16="http://schemas.microsoft.com/office/drawing/2014/main" id="{93C6A9A8-F541-9374-0B89-CE4F9CAD9DBE}"/>
                  </a:ext>
                </a:extLst>
              </p:cNvPr>
              <p:cNvSpPr>
                <a:spLocks/>
              </p:cNvSpPr>
              <p:nvPr/>
            </p:nvSpPr>
            <p:spPr bwMode="auto">
              <a:xfrm>
                <a:off x="2973" y="2271"/>
                <a:ext cx="20" cy="32"/>
              </a:xfrm>
              <a:custGeom>
                <a:avLst/>
                <a:gdLst>
                  <a:gd name="T0" fmla="*/ 0 w 20"/>
                  <a:gd name="T1" fmla="*/ 19 h 32"/>
                  <a:gd name="T2" fmla="*/ 5 w 20"/>
                  <a:gd name="T3" fmla="*/ 6 h 32"/>
                  <a:gd name="T4" fmla="*/ 15 w 20"/>
                  <a:gd name="T5" fmla="*/ 0 h 32"/>
                  <a:gd name="T6" fmla="*/ 19 w 20"/>
                  <a:gd name="T7" fmla="*/ 19 h 32"/>
                  <a:gd name="T8" fmla="*/ 8 w 20"/>
                  <a:gd name="T9" fmla="*/ 31 h 32"/>
                  <a:gd name="T10" fmla="*/ 0 w 20"/>
                  <a:gd name="T11" fmla="*/ 19 h 32"/>
                </a:gdLst>
                <a:ahLst/>
                <a:cxnLst>
                  <a:cxn ang="0">
                    <a:pos x="T0" y="T1"/>
                  </a:cxn>
                  <a:cxn ang="0">
                    <a:pos x="T2" y="T3"/>
                  </a:cxn>
                  <a:cxn ang="0">
                    <a:pos x="T4" y="T5"/>
                  </a:cxn>
                  <a:cxn ang="0">
                    <a:pos x="T6" y="T7"/>
                  </a:cxn>
                  <a:cxn ang="0">
                    <a:pos x="T8" y="T9"/>
                  </a:cxn>
                  <a:cxn ang="0">
                    <a:pos x="T10" y="T11"/>
                  </a:cxn>
                </a:cxnLst>
                <a:rect l="0" t="0" r="r" b="b"/>
                <a:pathLst>
                  <a:path w="20" h="32">
                    <a:moveTo>
                      <a:pt x="0" y="19"/>
                    </a:moveTo>
                    <a:lnTo>
                      <a:pt x="5" y="6"/>
                    </a:lnTo>
                    <a:lnTo>
                      <a:pt x="15" y="0"/>
                    </a:lnTo>
                    <a:lnTo>
                      <a:pt x="19" y="19"/>
                    </a:lnTo>
                    <a:lnTo>
                      <a:pt x="8" y="31"/>
                    </a:lnTo>
                    <a:lnTo>
                      <a:pt x="0" y="19"/>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79" name="Freeform 355">
                <a:extLst>
                  <a:ext uri="{FF2B5EF4-FFF2-40B4-BE49-F238E27FC236}">
                    <a16:creationId xmlns:a16="http://schemas.microsoft.com/office/drawing/2014/main" id="{859C38B4-683C-F501-CE5F-8AD7AEFE8D31}"/>
                  </a:ext>
                </a:extLst>
              </p:cNvPr>
              <p:cNvSpPr>
                <a:spLocks/>
              </p:cNvSpPr>
              <p:nvPr/>
            </p:nvSpPr>
            <p:spPr bwMode="auto">
              <a:xfrm>
                <a:off x="2996" y="2275"/>
                <a:ext cx="20" cy="32"/>
              </a:xfrm>
              <a:custGeom>
                <a:avLst/>
                <a:gdLst>
                  <a:gd name="T0" fmla="*/ 0 w 20"/>
                  <a:gd name="T1" fmla="*/ 28 h 32"/>
                  <a:gd name="T2" fmla="*/ 3 w 20"/>
                  <a:gd name="T3" fmla="*/ 6 h 32"/>
                  <a:gd name="T4" fmla="*/ 16 w 20"/>
                  <a:gd name="T5" fmla="*/ 0 h 32"/>
                  <a:gd name="T6" fmla="*/ 19 w 20"/>
                  <a:gd name="T7" fmla="*/ 16 h 32"/>
                  <a:gd name="T8" fmla="*/ 11 w 20"/>
                  <a:gd name="T9" fmla="*/ 31 h 32"/>
                  <a:gd name="T10" fmla="*/ 0 w 20"/>
                  <a:gd name="T11" fmla="*/ 28 h 32"/>
                </a:gdLst>
                <a:ahLst/>
                <a:cxnLst>
                  <a:cxn ang="0">
                    <a:pos x="T0" y="T1"/>
                  </a:cxn>
                  <a:cxn ang="0">
                    <a:pos x="T2" y="T3"/>
                  </a:cxn>
                  <a:cxn ang="0">
                    <a:pos x="T4" y="T5"/>
                  </a:cxn>
                  <a:cxn ang="0">
                    <a:pos x="T6" y="T7"/>
                  </a:cxn>
                  <a:cxn ang="0">
                    <a:pos x="T8" y="T9"/>
                  </a:cxn>
                  <a:cxn ang="0">
                    <a:pos x="T10" y="T11"/>
                  </a:cxn>
                </a:cxnLst>
                <a:rect l="0" t="0" r="r" b="b"/>
                <a:pathLst>
                  <a:path w="20" h="32">
                    <a:moveTo>
                      <a:pt x="0" y="28"/>
                    </a:moveTo>
                    <a:lnTo>
                      <a:pt x="3" y="6"/>
                    </a:lnTo>
                    <a:lnTo>
                      <a:pt x="16" y="0"/>
                    </a:lnTo>
                    <a:lnTo>
                      <a:pt x="19" y="16"/>
                    </a:lnTo>
                    <a:lnTo>
                      <a:pt x="11" y="31"/>
                    </a:lnTo>
                    <a:lnTo>
                      <a:pt x="0" y="28"/>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0" name="Freeform 356">
                <a:extLst>
                  <a:ext uri="{FF2B5EF4-FFF2-40B4-BE49-F238E27FC236}">
                    <a16:creationId xmlns:a16="http://schemas.microsoft.com/office/drawing/2014/main" id="{A0E203BF-3946-8A11-7C5D-B866F738F9B6}"/>
                  </a:ext>
                </a:extLst>
              </p:cNvPr>
              <p:cNvSpPr>
                <a:spLocks/>
              </p:cNvSpPr>
              <p:nvPr/>
            </p:nvSpPr>
            <p:spPr bwMode="auto">
              <a:xfrm>
                <a:off x="3324" y="1931"/>
                <a:ext cx="27" cy="49"/>
              </a:xfrm>
              <a:custGeom>
                <a:avLst/>
                <a:gdLst>
                  <a:gd name="T0" fmla="*/ 6 w 27"/>
                  <a:gd name="T1" fmla="*/ 0 h 49"/>
                  <a:gd name="T2" fmla="*/ 24 w 27"/>
                  <a:gd name="T3" fmla="*/ 9 h 49"/>
                  <a:gd name="T4" fmla="*/ 26 w 27"/>
                  <a:gd name="T5" fmla="*/ 29 h 49"/>
                  <a:gd name="T6" fmla="*/ 21 w 27"/>
                  <a:gd name="T7" fmla="*/ 47 h 49"/>
                  <a:gd name="T8" fmla="*/ 10 w 27"/>
                  <a:gd name="T9" fmla="*/ 48 h 49"/>
                  <a:gd name="T10" fmla="*/ 1 w 27"/>
                  <a:gd name="T11" fmla="*/ 44 h 49"/>
                  <a:gd name="T12" fmla="*/ 0 w 27"/>
                  <a:gd name="T13" fmla="*/ 29 h 49"/>
                  <a:gd name="T14" fmla="*/ 1 w 27"/>
                  <a:gd name="T15" fmla="*/ 14 h 49"/>
                  <a:gd name="T16" fmla="*/ 6 w 27"/>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49">
                    <a:moveTo>
                      <a:pt x="6" y="0"/>
                    </a:moveTo>
                    <a:lnTo>
                      <a:pt x="24" y="9"/>
                    </a:lnTo>
                    <a:lnTo>
                      <a:pt x="26" y="29"/>
                    </a:lnTo>
                    <a:lnTo>
                      <a:pt x="21" y="47"/>
                    </a:lnTo>
                    <a:lnTo>
                      <a:pt x="10" y="48"/>
                    </a:lnTo>
                    <a:lnTo>
                      <a:pt x="1" y="44"/>
                    </a:lnTo>
                    <a:lnTo>
                      <a:pt x="0" y="29"/>
                    </a:lnTo>
                    <a:lnTo>
                      <a:pt x="1" y="14"/>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1" name="Freeform 357">
                <a:extLst>
                  <a:ext uri="{FF2B5EF4-FFF2-40B4-BE49-F238E27FC236}">
                    <a16:creationId xmlns:a16="http://schemas.microsoft.com/office/drawing/2014/main" id="{9533081D-7CB6-F922-46EF-B385771631E7}"/>
                  </a:ext>
                </a:extLst>
              </p:cNvPr>
              <p:cNvSpPr>
                <a:spLocks/>
              </p:cNvSpPr>
              <p:nvPr/>
            </p:nvSpPr>
            <p:spPr bwMode="auto">
              <a:xfrm>
                <a:off x="3382" y="2054"/>
                <a:ext cx="26" cy="47"/>
              </a:xfrm>
              <a:custGeom>
                <a:avLst/>
                <a:gdLst>
                  <a:gd name="T0" fmla="*/ 6 w 26"/>
                  <a:gd name="T1" fmla="*/ 0 h 47"/>
                  <a:gd name="T2" fmla="*/ 23 w 26"/>
                  <a:gd name="T3" fmla="*/ 9 h 47"/>
                  <a:gd name="T4" fmla="*/ 25 w 26"/>
                  <a:gd name="T5" fmla="*/ 28 h 47"/>
                  <a:gd name="T6" fmla="*/ 20 w 26"/>
                  <a:gd name="T7" fmla="*/ 45 h 47"/>
                  <a:gd name="T8" fmla="*/ 9 w 26"/>
                  <a:gd name="T9" fmla="*/ 46 h 47"/>
                  <a:gd name="T10" fmla="*/ 1 w 26"/>
                  <a:gd name="T11" fmla="*/ 42 h 47"/>
                  <a:gd name="T12" fmla="*/ 0 w 26"/>
                  <a:gd name="T13" fmla="*/ 28 h 47"/>
                  <a:gd name="T14" fmla="*/ 1 w 26"/>
                  <a:gd name="T15" fmla="*/ 13 h 47"/>
                  <a:gd name="T16" fmla="*/ 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6" y="0"/>
                    </a:moveTo>
                    <a:lnTo>
                      <a:pt x="23" y="9"/>
                    </a:lnTo>
                    <a:lnTo>
                      <a:pt x="25" y="28"/>
                    </a:lnTo>
                    <a:lnTo>
                      <a:pt x="20" y="45"/>
                    </a:lnTo>
                    <a:lnTo>
                      <a:pt x="9" y="46"/>
                    </a:lnTo>
                    <a:lnTo>
                      <a:pt x="1" y="42"/>
                    </a:lnTo>
                    <a:lnTo>
                      <a:pt x="0" y="28"/>
                    </a:lnTo>
                    <a:lnTo>
                      <a:pt x="1" y="13"/>
                    </a:lnTo>
                    <a:lnTo>
                      <a:pt x="6"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2" name="Freeform 358">
                <a:extLst>
                  <a:ext uri="{FF2B5EF4-FFF2-40B4-BE49-F238E27FC236}">
                    <a16:creationId xmlns:a16="http://schemas.microsoft.com/office/drawing/2014/main" id="{95D8E694-9D48-0D00-C751-D03F8E5A4326}"/>
                  </a:ext>
                </a:extLst>
              </p:cNvPr>
              <p:cNvSpPr>
                <a:spLocks/>
              </p:cNvSpPr>
              <p:nvPr/>
            </p:nvSpPr>
            <p:spPr bwMode="auto">
              <a:xfrm>
                <a:off x="3326" y="1988"/>
                <a:ext cx="33" cy="43"/>
              </a:xfrm>
              <a:custGeom>
                <a:avLst/>
                <a:gdLst>
                  <a:gd name="T0" fmla="*/ 0 w 33"/>
                  <a:gd name="T1" fmla="*/ 5 h 43"/>
                  <a:gd name="T2" fmla="*/ 8 w 33"/>
                  <a:gd name="T3" fmla="*/ 0 h 43"/>
                  <a:gd name="T4" fmla="*/ 19 w 33"/>
                  <a:gd name="T5" fmla="*/ 5 h 43"/>
                  <a:gd name="T6" fmla="*/ 32 w 33"/>
                  <a:gd name="T7" fmla="*/ 29 h 43"/>
                  <a:gd name="T8" fmla="*/ 23 w 33"/>
                  <a:gd name="T9" fmla="*/ 42 h 43"/>
                  <a:gd name="T10" fmla="*/ 6 w 33"/>
                  <a:gd name="T11" fmla="*/ 41 h 43"/>
                  <a:gd name="T12" fmla="*/ 3 w 33"/>
                  <a:gd name="T13" fmla="*/ 29 h 43"/>
                  <a:gd name="T14" fmla="*/ 0 w 33"/>
                  <a:gd name="T15" fmla="*/ 5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43">
                    <a:moveTo>
                      <a:pt x="0" y="5"/>
                    </a:moveTo>
                    <a:lnTo>
                      <a:pt x="8" y="0"/>
                    </a:lnTo>
                    <a:lnTo>
                      <a:pt x="19" y="5"/>
                    </a:lnTo>
                    <a:lnTo>
                      <a:pt x="32" y="29"/>
                    </a:lnTo>
                    <a:lnTo>
                      <a:pt x="23" y="42"/>
                    </a:lnTo>
                    <a:lnTo>
                      <a:pt x="6" y="41"/>
                    </a:lnTo>
                    <a:lnTo>
                      <a:pt x="3" y="29"/>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3" name="Freeform 359">
                <a:extLst>
                  <a:ext uri="{FF2B5EF4-FFF2-40B4-BE49-F238E27FC236}">
                    <a16:creationId xmlns:a16="http://schemas.microsoft.com/office/drawing/2014/main" id="{E7994333-8C23-EC2D-8D16-6BDE53B296A0}"/>
                  </a:ext>
                </a:extLst>
              </p:cNvPr>
              <p:cNvSpPr>
                <a:spLocks/>
              </p:cNvSpPr>
              <p:nvPr/>
            </p:nvSpPr>
            <p:spPr bwMode="auto">
              <a:xfrm>
                <a:off x="3314" y="1732"/>
                <a:ext cx="32" cy="44"/>
              </a:xfrm>
              <a:custGeom>
                <a:avLst/>
                <a:gdLst>
                  <a:gd name="T0" fmla="*/ 0 w 32"/>
                  <a:gd name="T1" fmla="*/ 5 h 44"/>
                  <a:gd name="T2" fmla="*/ 8 w 32"/>
                  <a:gd name="T3" fmla="*/ 0 h 44"/>
                  <a:gd name="T4" fmla="*/ 18 w 32"/>
                  <a:gd name="T5" fmla="*/ 5 h 44"/>
                  <a:gd name="T6" fmla="*/ 31 w 32"/>
                  <a:gd name="T7" fmla="*/ 30 h 44"/>
                  <a:gd name="T8" fmla="*/ 22 w 32"/>
                  <a:gd name="T9" fmla="*/ 43 h 44"/>
                  <a:gd name="T10" fmla="*/ 5 w 32"/>
                  <a:gd name="T11" fmla="*/ 42 h 44"/>
                  <a:gd name="T12" fmla="*/ 3 w 32"/>
                  <a:gd name="T13" fmla="*/ 30 h 44"/>
                  <a:gd name="T14" fmla="*/ 0 w 32"/>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44">
                    <a:moveTo>
                      <a:pt x="0" y="5"/>
                    </a:moveTo>
                    <a:lnTo>
                      <a:pt x="8" y="0"/>
                    </a:lnTo>
                    <a:lnTo>
                      <a:pt x="18" y="5"/>
                    </a:lnTo>
                    <a:lnTo>
                      <a:pt x="31" y="30"/>
                    </a:lnTo>
                    <a:lnTo>
                      <a:pt x="22" y="43"/>
                    </a:lnTo>
                    <a:lnTo>
                      <a:pt x="5" y="42"/>
                    </a:lnTo>
                    <a:lnTo>
                      <a:pt x="3" y="30"/>
                    </a:lnTo>
                    <a:lnTo>
                      <a:pt x="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4" name="Freeform 360">
                <a:extLst>
                  <a:ext uri="{FF2B5EF4-FFF2-40B4-BE49-F238E27FC236}">
                    <a16:creationId xmlns:a16="http://schemas.microsoft.com/office/drawing/2014/main" id="{3861382F-DB8D-86FD-59E0-080C8014012A}"/>
                  </a:ext>
                </a:extLst>
              </p:cNvPr>
              <p:cNvSpPr>
                <a:spLocks/>
              </p:cNvSpPr>
              <p:nvPr/>
            </p:nvSpPr>
            <p:spPr bwMode="auto">
              <a:xfrm>
                <a:off x="3334" y="2040"/>
                <a:ext cx="31" cy="44"/>
              </a:xfrm>
              <a:custGeom>
                <a:avLst/>
                <a:gdLst>
                  <a:gd name="T0" fmla="*/ 30 w 31"/>
                  <a:gd name="T1" fmla="*/ 5 h 44"/>
                  <a:gd name="T2" fmla="*/ 22 w 31"/>
                  <a:gd name="T3" fmla="*/ 0 h 44"/>
                  <a:gd name="T4" fmla="*/ 12 w 31"/>
                  <a:gd name="T5" fmla="*/ 5 h 44"/>
                  <a:gd name="T6" fmla="*/ 0 w 31"/>
                  <a:gd name="T7" fmla="*/ 30 h 44"/>
                  <a:gd name="T8" fmla="*/ 8 w 31"/>
                  <a:gd name="T9" fmla="*/ 43 h 44"/>
                  <a:gd name="T10" fmla="*/ 25 w 31"/>
                  <a:gd name="T11" fmla="*/ 42 h 44"/>
                  <a:gd name="T12" fmla="*/ 27 w 31"/>
                  <a:gd name="T13" fmla="*/ 30 h 44"/>
                  <a:gd name="T14" fmla="*/ 30 w 31"/>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44">
                    <a:moveTo>
                      <a:pt x="30" y="5"/>
                    </a:moveTo>
                    <a:lnTo>
                      <a:pt x="22" y="0"/>
                    </a:lnTo>
                    <a:lnTo>
                      <a:pt x="12" y="5"/>
                    </a:lnTo>
                    <a:lnTo>
                      <a:pt x="0" y="30"/>
                    </a:lnTo>
                    <a:lnTo>
                      <a:pt x="8" y="43"/>
                    </a:lnTo>
                    <a:lnTo>
                      <a:pt x="25" y="42"/>
                    </a:lnTo>
                    <a:lnTo>
                      <a:pt x="27" y="30"/>
                    </a:lnTo>
                    <a:lnTo>
                      <a:pt x="30" y="5"/>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5" name="Freeform 361">
                <a:extLst>
                  <a:ext uri="{FF2B5EF4-FFF2-40B4-BE49-F238E27FC236}">
                    <a16:creationId xmlns:a16="http://schemas.microsoft.com/office/drawing/2014/main" id="{6E9882A2-240B-AF77-7E2E-91C4077C3C4E}"/>
                  </a:ext>
                </a:extLst>
              </p:cNvPr>
              <p:cNvSpPr>
                <a:spLocks/>
              </p:cNvSpPr>
              <p:nvPr/>
            </p:nvSpPr>
            <p:spPr bwMode="auto">
              <a:xfrm>
                <a:off x="3326" y="1773"/>
                <a:ext cx="36" cy="75"/>
              </a:xfrm>
              <a:custGeom>
                <a:avLst/>
                <a:gdLst>
                  <a:gd name="T0" fmla="*/ 18 w 36"/>
                  <a:gd name="T1" fmla="*/ 74 h 75"/>
                  <a:gd name="T2" fmla="*/ 10 w 36"/>
                  <a:gd name="T3" fmla="*/ 63 h 75"/>
                  <a:gd name="T4" fmla="*/ 0 w 36"/>
                  <a:gd name="T5" fmla="*/ 38 h 75"/>
                  <a:gd name="T6" fmla="*/ 12 w 36"/>
                  <a:gd name="T7" fmla="*/ 13 h 75"/>
                  <a:gd name="T8" fmla="*/ 21 w 36"/>
                  <a:gd name="T9" fmla="*/ 0 h 75"/>
                  <a:gd name="T10" fmla="*/ 35 w 36"/>
                  <a:gd name="T11" fmla="*/ 3 h 75"/>
                  <a:gd name="T12" fmla="*/ 35 w 36"/>
                  <a:gd name="T13" fmla="*/ 56 h 75"/>
                  <a:gd name="T14" fmla="*/ 30 w 36"/>
                  <a:gd name="T15" fmla="*/ 68 h 75"/>
                  <a:gd name="T16" fmla="*/ 18 w 36"/>
                  <a:gd name="T17" fmla="*/ 7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75">
                    <a:moveTo>
                      <a:pt x="18" y="74"/>
                    </a:moveTo>
                    <a:lnTo>
                      <a:pt x="10" y="63"/>
                    </a:lnTo>
                    <a:lnTo>
                      <a:pt x="0" y="38"/>
                    </a:lnTo>
                    <a:lnTo>
                      <a:pt x="12" y="13"/>
                    </a:lnTo>
                    <a:lnTo>
                      <a:pt x="21" y="0"/>
                    </a:lnTo>
                    <a:lnTo>
                      <a:pt x="35" y="3"/>
                    </a:lnTo>
                    <a:lnTo>
                      <a:pt x="35" y="56"/>
                    </a:lnTo>
                    <a:lnTo>
                      <a:pt x="30" y="68"/>
                    </a:lnTo>
                    <a:lnTo>
                      <a:pt x="18" y="74"/>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6" name="Freeform 362">
                <a:extLst>
                  <a:ext uri="{FF2B5EF4-FFF2-40B4-BE49-F238E27FC236}">
                    <a16:creationId xmlns:a16="http://schemas.microsoft.com/office/drawing/2014/main" id="{0D4779C4-3799-C807-84B2-8CDCC196A116}"/>
                  </a:ext>
                </a:extLst>
              </p:cNvPr>
              <p:cNvSpPr>
                <a:spLocks/>
              </p:cNvSpPr>
              <p:nvPr/>
            </p:nvSpPr>
            <p:spPr bwMode="auto">
              <a:xfrm>
                <a:off x="3369" y="1804"/>
                <a:ext cx="14" cy="33"/>
              </a:xfrm>
              <a:custGeom>
                <a:avLst/>
                <a:gdLst>
                  <a:gd name="T0" fmla="*/ 0 w 14"/>
                  <a:gd name="T1" fmla="*/ 12 h 33"/>
                  <a:gd name="T2" fmla="*/ 4 w 14"/>
                  <a:gd name="T3" fmla="*/ 2 h 33"/>
                  <a:gd name="T4" fmla="*/ 12 w 14"/>
                  <a:gd name="T5" fmla="*/ 0 h 33"/>
                  <a:gd name="T6" fmla="*/ 13 w 14"/>
                  <a:gd name="T7" fmla="*/ 10 h 33"/>
                  <a:gd name="T8" fmla="*/ 13 w 14"/>
                  <a:gd name="T9" fmla="*/ 29 h 33"/>
                  <a:gd name="T10" fmla="*/ 4 w 14"/>
                  <a:gd name="T11" fmla="*/ 32 h 33"/>
                  <a:gd name="T12" fmla="*/ 0 w 14"/>
                  <a:gd name="T13" fmla="*/ 12 h 33"/>
                </a:gdLst>
                <a:ahLst/>
                <a:cxnLst>
                  <a:cxn ang="0">
                    <a:pos x="T0" y="T1"/>
                  </a:cxn>
                  <a:cxn ang="0">
                    <a:pos x="T2" y="T3"/>
                  </a:cxn>
                  <a:cxn ang="0">
                    <a:pos x="T4" y="T5"/>
                  </a:cxn>
                  <a:cxn ang="0">
                    <a:pos x="T6" y="T7"/>
                  </a:cxn>
                  <a:cxn ang="0">
                    <a:pos x="T8" y="T9"/>
                  </a:cxn>
                  <a:cxn ang="0">
                    <a:pos x="T10" y="T11"/>
                  </a:cxn>
                  <a:cxn ang="0">
                    <a:pos x="T12" y="T13"/>
                  </a:cxn>
                </a:cxnLst>
                <a:rect l="0" t="0" r="r" b="b"/>
                <a:pathLst>
                  <a:path w="14" h="33">
                    <a:moveTo>
                      <a:pt x="0" y="12"/>
                    </a:moveTo>
                    <a:lnTo>
                      <a:pt x="4" y="2"/>
                    </a:lnTo>
                    <a:lnTo>
                      <a:pt x="12" y="0"/>
                    </a:lnTo>
                    <a:lnTo>
                      <a:pt x="13" y="10"/>
                    </a:lnTo>
                    <a:lnTo>
                      <a:pt x="13" y="29"/>
                    </a:lnTo>
                    <a:lnTo>
                      <a:pt x="4" y="32"/>
                    </a:lnTo>
                    <a:lnTo>
                      <a:pt x="0" y="12"/>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7" name="Freeform 363">
                <a:extLst>
                  <a:ext uri="{FF2B5EF4-FFF2-40B4-BE49-F238E27FC236}">
                    <a16:creationId xmlns:a16="http://schemas.microsoft.com/office/drawing/2014/main" id="{1584BD8B-6267-1178-3842-A76AA022AB6D}"/>
                  </a:ext>
                </a:extLst>
              </p:cNvPr>
              <p:cNvSpPr>
                <a:spLocks/>
              </p:cNvSpPr>
              <p:nvPr/>
            </p:nvSpPr>
            <p:spPr bwMode="auto">
              <a:xfrm>
                <a:off x="3299" y="2141"/>
                <a:ext cx="15" cy="31"/>
              </a:xfrm>
              <a:custGeom>
                <a:avLst/>
                <a:gdLst>
                  <a:gd name="T0" fmla="*/ 0 w 15"/>
                  <a:gd name="T1" fmla="*/ 11 h 31"/>
                  <a:gd name="T2" fmla="*/ 4 w 15"/>
                  <a:gd name="T3" fmla="*/ 2 h 31"/>
                  <a:gd name="T4" fmla="*/ 13 w 15"/>
                  <a:gd name="T5" fmla="*/ 0 h 31"/>
                  <a:gd name="T6" fmla="*/ 14 w 15"/>
                  <a:gd name="T7" fmla="*/ 9 h 31"/>
                  <a:gd name="T8" fmla="*/ 14 w 15"/>
                  <a:gd name="T9" fmla="*/ 27 h 31"/>
                  <a:gd name="T10" fmla="*/ 5 w 15"/>
                  <a:gd name="T11" fmla="*/ 30 h 31"/>
                  <a:gd name="T12" fmla="*/ 0 w 15"/>
                  <a:gd name="T13" fmla="*/ 11 h 31"/>
                </a:gdLst>
                <a:ahLst/>
                <a:cxnLst>
                  <a:cxn ang="0">
                    <a:pos x="T0" y="T1"/>
                  </a:cxn>
                  <a:cxn ang="0">
                    <a:pos x="T2" y="T3"/>
                  </a:cxn>
                  <a:cxn ang="0">
                    <a:pos x="T4" y="T5"/>
                  </a:cxn>
                  <a:cxn ang="0">
                    <a:pos x="T6" y="T7"/>
                  </a:cxn>
                  <a:cxn ang="0">
                    <a:pos x="T8" y="T9"/>
                  </a:cxn>
                  <a:cxn ang="0">
                    <a:pos x="T10" y="T11"/>
                  </a:cxn>
                  <a:cxn ang="0">
                    <a:pos x="T12" y="T13"/>
                  </a:cxn>
                </a:cxnLst>
                <a:rect l="0" t="0" r="r" b="b"/>
                <a:pathLst>
                  <a:path w="15" h="31">
                    <a:moveTo>
                      <a:pt x="0" y="11"/>
                    </a:moveTo>
                    <a:lnTo>
                      <a:pt x="4" y="2"/>
                    </a:lnTo>
                    <a:lnTo>
                      <a:pt x="13" y="0"/>
                    </a:lnTo>
                    <a:lnTo>
                      <a:pt x="14" y="9"/>
                    </a:lnTo>
                    <a:lnTo>
                      <a:pt x="14" y="27"/>
                    </a:lnTo>
                    <a:lnTo>
                      <a:pt x="5" y="30"/>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8" name="Freeform 364">
                <a:extLst>
                  <a:ext uri="{FF2B5EF4-FFF2-40B4-BE49-F238E27FC236}">
                    <a16:creationId xmlns:a16="http://schemas.microsoft.com/office/drawing/2014/main" id="{331B6AD0-40B6-5DDB-8F94-AAA4CA8AF095}"/>
                  </a:ext>
                </a:extLst>
              </p:cNvPr>
              <p:cNvSpPr>
                <a:spLocks/>
              </p:cNvSpPr>
              <p:nvPr/>
            </p:nvSpPr>
            <p:spPr bwMode="auto">
              <a:xfrm>
                <a:off x="3355" y="1957"/>
                <a:ext cx="28" cy="32"/>
              </a:xfrm>
              <a:custGeom>
                <a:avLst/>
                <a:gdLst>
                  <a:gd name="T0" fmla="*/ 0 w 28"/>
                  <a:gd name="T1" fmla="*/ 11 h 32"/>
                  <a:gd name="T2" fmla="*/ 8 w 28"/>
                  <a:gd name="T3" fmla="*/ 2 h 32"/>
                  <a:gd name="T4" fmla="*/ 24 w 28"/>
                  <a:gd name="T5" fmla="*/ 0 h 32"/>
                  <a:gd name="T6" fmla="*/ 27 w 28"/>
                  <a:gd name="T7" fmla="*/ 9 h 32"/>
                  <a:gd name="T8" fmla="*/ 27 w 28"/>
                  <a:gd name="T9" fmla="*/ 28 h 32"/>
                  <a:gd name="T10" fmla="*/ 9 w 28"/>
                  <a:gd name="T11" fmla="*/ 31 h 32"/>
                  <a:gd name="T12" fmla="*/ 0 w 28"/>
                  <a:gd name="T13" fmla="*/ 11 h 32"/>
                </a:gdLst>
                <a:ahLst/>
                <a:cxnLst>
                  <a:cxn ang="0">
                    <a:pos x="T0" y="T1"/>
                  </a:cxn>
                  <a:cxn ang="0">
                    <a:pos x="T2" y="T3"/>
                  </a:cxn>
                  <a:cxn ang="0">
                    <a:pos x="T4" y="T5"/>
                  </a:cxn>
                  <a:cxn ang="0">
                    <a:pos x="T6" y="T7"/>
                  </a:cxn>
                  <a:cxn ang="0">
                    <a:pos x="T8" y="T9"/>
                  </a:cxn>
                  <a:cxn ang="0">
                    <a:pos x="T10" y="T11"/>
                  </a:cxn>
                  <a:cxn ang="0">
                    <a:pos x="T12" y="T13"/>
                  </a:cxn>
                </a:cxnLst>
                <a:rect l="0" t="0" r="r" b="b"/>
                <a:pathLst>
                  <a:path w="28" h="32">
                    <a:moveTo>
                      <a:pt x="0" y="11"/>
                    </a:moveTo>
                    <a:lnTo>
                      <a:pt x="8" y="2"/>
                    </a:lnTo>
                    <a:lnTo>
                      <a:pt x="24" y="0"/>
                    </a:lnTo>
                    <a:lnTo>
                      <a:pt x="27" y="9"/>
                    </a:lnTo>
                    <a:lnTo>
                      <a:pt x="27" y="28"/>
                    </a:lnTo>
                    <a:lnTo>
                      <a:pt x="9" y="31"/>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89" name="Freeform 365">
                <a:extLst>
                  <a:ext uri="{FF2B5EF4-FFF2-40B4-BE49-F238E27FC236}">
                    <a16:creationId xmlns:a16="http://schemas.microsoft.com/office/drawing/2014/main" id="{B2117DCF-FB41-CAC9-BCD8-93531B7E0E31}"/>
                  </a:ext>
                </a:extLst>
              </p:cNvPr>
              <p:cNvSpPr>
                <a:spLocks/>
              </p:cNvSpPr>
              <p:nvPr/>
            </p:nvSpPr>
            <p:spPr bwMode="auto">
              <a:xfrm>
                <a:off x="3366" y="1838"/>
                <a:ext cx="32" cy="31"/>
              </a:xfrm>
              <a:custGeom>
                <a:avLst/>
                <a:gdLst>
                  <a:gd name="T0" fmla="*/ 0 w 32"/>
                  <a:gd name="T1" fmla="*/ 11 h 31"/>
                  <a:gd name="T2" fmla="*/ 9 w 32"/>
                  <a:gd name="T3" fmla="*/ 2 h 31"/>
                  <a:gd name="T4" fmla="*/ 28 w 32"/>
                  <a:gd name="T5" fmla="*/ 0 h 31"/>
                  <a:gd name="T6" fmla="*/ 31 w 32"/>
                  <a:gd name="T7" fmla="*/ 9 h 31"/>
                  <a:gd name="T8" fmla="*/ 31 w 32"/>
                  <a:gd name="T9" fmla="*/ 27 h 31"/>
                  <a:gd name="T10" fmla="*/ 10 w 32"/>
                  <a:gd name="T11" fmla="*/ 30 h 31"/>
                  <a:gd name="T12" fmla="*/ 0 w 32"/>
                  <a:gd name="T13" fmla="*/ 11 h 31"/>
                </a:gdLst>
                <a:ahLst/>
                <a:cxnLst>
                  <a:cxn ang="0">
                    <a:pos x="T0" y="T1"/>
                  </a:cxn>
                  <a:cxn ang="0">
                    <a:pos x="T2" y="T3"/>
                  </a:cxn>
                  <a:cxn ang="0">
                    <a:pos x="T4" y="T5"/>
                  </a:cxn>
                  <a:cxn ang="0">
                    <a:pos x="T6" y="T7"/>
                  </a:cxn>
                  <a:cxn ang="0">
                    <a:pos x="T8" y="T9"/>
                  </a:cxn>
                  <a:cxn ang="0">
                    <a:pos x="T10" y="T11"/>
                  </a:cxn>
                  <a:cxn ang="0">
                    <a:pos x="T12" y="T13"/>
                  </a:cxn>
                </a:cxnLst>
                <a:rect l="0" t="0" r="r" b="b"/>
                <a:pathLst>
                  <a:path w="32" h="31">
                    <a:moveTo>
                      <a:pt x="0" y="11"/>
                    </a:moveTo>
                    <a:lnTo>
                      <a:pt x="9" y="2"/>
                    </a:lnTo>
                    <a:lnTo>
                      <a:pt x="28" y="0"/>
                    </a:lnTo>
                    <a:lnTo>
                      <a:pt x="31" y="9"/>
                    </a:lnTo>
                    <a:lnTo>
                      <a:pt x="31" y="27"/>
                    </a:lnTo>
                    <a:lnTo>
                      <a:pt x="10" y="30"/>
                    </a:lnTo>
                    <a:lnTo>
                      <a:pt x="0" y="11"/>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90" name="Freeform 366">
                <a:extLst>
                  <a:ext uri="{FF2B5EF4-FFF2-40B4-BE49-F238E27FC236}">
                    <a16:creationId xmlns:a16="http://schemas.microsoft.com/office/drawing/2014/main" id="{420439E6-6B2F-490F-BC3D-3DEE5938E833}"/>
                  </a:ext>
                </a:extLst>
              </p:cNvPr>
              <p:cNvSpPr>
                <a:spLocks/>
              </p:cNvSpPr>
              <p:nvPr/>
            </p:nvSpPr>
            <p:spPr bwMode="auto">
              <a:xfrm>
                <a:off x="3345" y="2090"/>
                <a:ext cx="35" cy="36"/>
              </a:xfrm>
              <a:custGeom>
                <a:avLst/>
                <a:gdLst>
                  <a:gd name="T0" fmla="*/ 11 w 35"/>
                  <a:gd name="T1" fmla="*/ 0 h 36"/>
                  <a:gd name="T2" fmla="*/ 34 w 35"/>
                  <a:gd name="T3" fmla="*/ 8 h 36"/>
                  <a:gd name="T4" fmla="*/ 31 w 35"/>
                  <a:gd name="T5" fmla="*/ 30 h 36"/>
                  <a:gd name="T6" fmla="*/ 9 w 35"/>
                  <a:gd name="T7" fmla="*/ 35 h 36"/>
                  <a:gd name="T8" fmla="*/ 0 w 35"/>
                  <a:gd name="T9" fmla="*/ 27 h 36"/>
                  <a:gd name="T10" fmla="*/ 11 w 35"/>
                  <a:gd name="T11" fmla="*/ 0 h 36"/>
                </a:gdLst>
                <a:ahLst/>
                <a:cxnLst>
                  <a:cxn ang="0">
                    <a:pos x="T0" y="T1"/>
                  </a:cxn>
                  <a:cxn ang="0">
                    <a:pos x="T2" y="T3"/>
                  </a:cxn>
                  <a:cxn ang="0">
                    <a:pos x="T4" y="T5"/>
                  </a:cxn>
                  <a:cxn ang="0">
                    <a:pos x="T6" y="T7"/>
                  </a:cxn>
                  <a:cxn ang="0">
                    <a:pos x="T8" y="T9"/>
                  </a:cxn>
                  <a:cxn ang="0">
                    <a:pos x="T10" y="T11"/>
                  </a:cxn>
                </a:cxnLst>
                <a:rect l="0" t="0" r="r" b="b"/>
                <a:pathLst>
                  <a:path w="35" h="36">
                    <a:moveTo>
                      <a:pt x="11" y="0"/>
                    </a:moveTo>
                    <a:lnTo>
                      <a:pt x="34" y="8"/>
                    </a:lnTo>
                    <a:lnTo>
                      <a:pt x="31" y="30"/>
                    </a:lnTo>
                    <a:lnTo>
                      <a:pt x="9" y="35"/>
                    </a:lnTo>
                    <a:lnTo>
                      <a:pt x="0" y="27"/>
                    </a:lnTo>
                    <a:lnTo>
                      <a:pt x="11"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03791" name="Freeform 367">
                <a:extLst>
                  <a:ext uri="{FF2B5EF4-FFF2-40B4-BE49-F238E27FC236}">
                    <a16:creationId xmlns:a16="http://schemas.microsoft.com/office/drawing/2014/main" id="{65E429BE-3E56-18DB-E12E-95C35A9DFCBF}"/>
                  </a:ext>
                </a:extLst>
              </p:cNvPr>
              <p:cNvSpPr>
                <a:spLocks/>
              </p:cNvSpPr>
              <p:nvPr/>
            </p:nvSpPr>
            <p:spPr bwMode="auto">
              <a:xfrm>
                <a:off x="3366" y="2001"/>
                <a:ext cx="17" cy="24"/>
              </a:xfrm>
              <a:custGeom>
                <a:avLst/>
                <a:gdLst>
                  <a:gd name="T0" fmla="*/ 5 w 17"/>
                  <a:gd name="T1" fmla="*/ 0 h 24"/>
                  <a:gd name="T2" fmla="*/ 16 w 17"/>
                  <a:gd name="T3" fmla="*/ 5 h 24"/>
                  <a:gd name="T4" fmla="*/ 15 w 17"/>
                  <a:gd name="T5" fmla="*/ 20 h 24"/>
                  <a:gd name="T6" fmla="*/ 4 w 17"/>
                  <a:gd name="T7" fmla="*/ 23 h 24"/>
                  <a:gd name="T8" fmla="*/ 0 w 17"/>
                  <a:gd name="T9" fmla="*/ 18 h 24"/>
                  <a:gd name="T10" fmla="*/ 5 w 17"/>
                  <a:gd name="T11" fmla="*/ 0 h 24"/>
                </a:gdLst>
                <a:ahLst/>
                <a:cxnLst>
                  <a:cxn ang="0">
                    <a:pos x="T0" y="T1"/>
                  </a:cxn>
                  <a:cxn ang="0">
                    <a:pos x="T2" y="T3"/>
                  </a:cxn>
                  <a:cxn ang="0">
                    <a:pos x="T4" y="T5"/>
                  </a:cxn>
                  <a:cxn ang="0">
                    <a:pos x="T6" y="T7"/>
                  </a:cxn>
                  <a:cxn ang="0">
                    <a:pos x="T8" y="T9"/>
                  </a:cxn>
                  <a:cxn ang="0">
                    <a:pos x="T10" y="T11"/>
                  </a:cxn>
                </a:cxnLst>
                <a:rect l="0" t="0" r="r" b="b"/>
                <a:pathLst>
                  <a:path w="17" h="24">
                    <a:moveTo>
                      <a:pt x="5" y="0"/>
                    </a:moveTo>
                    <a:lnTo>
                      <a:pt x="16" y="5"/>
                    </a:lnTo>
                    <a:lnTo>
                      <a:pt x="15" y="20"/>
                    </a:lnTo>
                    <a:lnTo>
                      <a:pt x="4" y="23"/>
                    </a:lnTo>
                    <a:lnTo>
                      <a:pt x="0" y="18"/>
                    </a:lnTo>
                    <a:lnTo>
                      <a:pt x="5" y="0"/>
                    </a:lnTo>
                  </a:path>
                </a:pathLst>
              </a:custGeom>
              <a:solidFill>
                <a:srgbClr val="CECECE"/>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sp>
        <p:nvSpPr>
          <p:cNvPr id="103793" name="AutoShape 369">
            <a:extLst>
              <a:ext uri="{FF2B5EF4-FFF2-40B4-BE49-F238E27FC236}">
                <a16:creationId xmlns:a16="http://schemas.microsoft.com/office/drawing/2014/main" id="{349B01F8-F3ED-F8CA-DCA9-A40F028D72D1}"/>
              </a:ext>
            </a:extLst>
          </p:cNvPr>
          <p:cNvSpPr>
            <a:spLocks noChangeArrowheads="1"/>
          </p:cNvSpPr>
          <p:nvPr/>
        </p:nvSpPr>
        <p:spPr bwMode="auto">
          <a:xfrm>
            <a:off x="7105651" y="2222500"/>
            <a:ext cx="650875" cy="895350"/>
          </a:xfrm>
          <a:prstGeom prst="downArrow">
            <a:avLst>
              <a:gd name="adj1" fmla="val 50000"/>
              <a:gd name="adj2" fmla="val 34390"/>
            </a:avLst>
          </a:prstGeom>
          <a:solidFill>
            <a:srgbClr val="EDFD55"/>
          </a:solidFill>
          <a:ln w="25400">
            <a:solidFill>
              <a:srgbClr val="EDFD5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03794" name="AutoShape 370">
            <a:extLst>
              <a:ext uri="{FF2B5EF4-FFF2-40B4-BE49-F238E27FC236}">
                <a16:creationId xmlns:a16="http://schemas.microsoft.com/office/drawing/2014/main" id="{AA26F8AB-80D5-9ECB-4095-8B372720EC05}"/>
              </a:ext>
            </a:extLst>
          </p:cNvPr>
          <p:cNvSpPr>
            <a:spLocks noChangeArrowheads="1"/>
          </p:cNvSpPr>
          <p:nvPr/>
        </p:nvSpPr>
        <p:spPr bwMode="auto">
          <a:xfrm>
            <a:off x="7105651" y="4902200"/>
            <a:ext cx="588963" cy="996950"/>
          </a:xfrm>
          <a:prstGeom prst="upArrow">
            <a:avLst>
              <a:gd name="adj1" fmla="val 50000"/>
              <a:gd name="adj2" fmla="val 42318"/>
            </a:avLst>
          </a:prstGeom>
          <a:solidFill>
            <a:srgbClr val="EDFD55"/>
          </a:solidFill>
          <a:ln w="25400">
            <a:solidFill>
              <a:srgbClr val="EDFD5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61747664"/>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1D7B558-584D-5AAA-DF35-2F803B7AE954}"/>
              </a:ext>
            </a:extLst>
          </p:cNvPr>
          <p:cNvSpPr>
            <a:spLocks noGrp="1" noChangeArrowheads="1"/>
          </p:cNvSpPr>
          <p:nvPr>
            <p:ph type="title"/>
          </p:nvPr>
        </p:nvSpPr>
        <p:spPr/>
        <p:txBody>
          <a:bodyPr>
            <a:normAutofit/>
          </a:bodyPr>
          <a:lstStyle/>
          <a:p>
            <a:r>
              <a:rPr lang="en-US" altLang="pl-PL" sz="3200" dirty="0">
                <a:solidFill>
                  <a:srgbClr val="F26211"/>
                </a:solidFill>
                <a:latin typeface="Montserrat"/>
              </a:rPr>
              <a:t>Hveem Mix Design Method</a:t>
            </a:r>
          </a:p>
        </p:txBody>
      </p:sp>
      <p:sp>
        <p:nvSpPr>
          <p:cNvPr id="15363" name="Rectangle 3">
            <a:extLst>
              <a:ext uri="{FF2B5EF4-FFF2-40B4-BE49-F238E27FC236}">
                <a16:creationId xmlns:a16="http://schemas.microsoft.com/office/drawing/2014/main" id="{801A0E4C-FE4A-8D65-F1C1-A3707D5B617F}"/>
              </a:ext>
            </a:extLst>
          </p:cNvPr>
          <p:cNvSpPr>
            <a:spLocks noGrp="1" noChangeArrowheads="1"/>
          </p:cNvSpPr>
          <p:nvPr>
            <p:ph type="body" idx="11"/>
          </p:nvPr>
        </p:nvSpPr>
        <p:spPr/>
        <p:txBody>
          <a:bodyPr/>
          <a:lstStyle/>
          <a:p>
            <a:r>
              <a:rPr lang="en-US" altLang="pl-PL" sz="2400" dirty="0">
                <a:latin typeface="Montserrat"/>
              </a:rPr>
              <a:t>Francis Hveem developed for California DOT in mid 1920’s</a:t>
            </a:r>
          </a:p>
          <a:p>
            <a:r>
              <a:rPr lang="en-US" altLang="pl-PL" sz="2400" dirty="0">
                <a:latin typeface="Montserrat"/>
              </a:rPr>
              <a:t>Limited use</a:t>
            </a:r>
          </a:p>
          <a:p>
            <a:pPr lvl="1"/>
            <a:r>
              <a:rPr lang="en-US" altLang="pl-PL" sz="2400" dirty="0">
                <a:latin typeface="Montserrat"/>
              </a:rPr>
              <a:t>Primarily in West coast states</a:t>
            </a:r>
          </a:p>
          <a:p>
            <a:r>
              <a:rPr lang="en-US" altLang="pl-PL" sz="2400" dirty="0">
                <a:latin typeface="Montserrat"/>
              </a:rPr>
              <a:t>Addresses similar design considerations as Marshall</a:t>
            </a:r>
          </a:p>
          <a:p>
            <a:r>
              <a:rPr lang="en-US" altLang="pl-PL" sz="2400" dirty="0">
                <a:latin typeface="Montserrat"/>
              </a:rPr>
              <a:t>Considers asphalt absorption by aggregate</a:t>
            </a:r>
          </a:p>
        </p:txBody>
      </p:sp>
    </p:spTree>
    <p:extLst>
      <p:ext uri="{BB962C8B-B14F-4D97-AF65-F5344CB8AC3E}">
        <p14:creationId xmlns:p14="http://schemas.microsoft.com/office/powerpoint/2010/main" val="3989135966"/>
      </p:ext>
    </p:extLst>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0B7DD50-0B98-2088-52BE-59B2C92AA4F3}"/>
              </a:ext>
            </a:extLst>
          </p:cNvPr>
          <p:cNvSpPr>
            <a:spLocks noGrp="1" noChangeArrowheads="1"/>
          </p:cNvSpPr>
          <p:nvPr>
            <p:ph type="title"/>
          </p:nvPr>
        </p:nvSpPr>
        <p:spPr/>
        <p:txBody>
          <a:bodyPr/>
          <a:lstStyle/>
          <a:p>
            <a:r>
              <a:rPr lang="en-US" altLang="pl-PL" sz="3200" dirty="0">
                <a:solidFill>
                  <a:srgbClr val="F26211"/>
                </a:solidFill>
                <a:latin typeface="Montserrat"/>
              </a:rPr>
              <a:t>Hveem Mix Design Method</a:t>
            </a:r>
          </a:p>
        </p:txBody>
      </p:sp>
      <p:sp>
        <p:nvSpPr>
          <p:cNvPr id="16387" name="Rectangle 3">
            <a:extLst>
              <a:ext uri="{FF2B5EF4-FFF2-40B4-BE49-F238E27FC236}">
                <a16:creationId xmlns:a16="http://schemas.microsoft.com/office/drawing/2014/main" id="{D8960EC1-A120-8EF6-E57A-01F30756AB18}"/>
              </a:ext>
            </a:extLst>
          </p:cNvPr>
          <p:cNvSpPr>
            <a:spLocks noGrp="1" noChangeArrowheads="1"/>
          </p:cNvSpPr>
          <p:nvPr>
            <p:ph type="body" idx="11"/>
          </p:nvPr>
        </p:nvSpPr>
        <p:spPr/>
        <p:txBody>
          <a:bodyPr/>
          <a:lstStyle/>
          <a:p>
            <a:r>
              <a:rPr lang="en-US" altLang="pl-PL" sz="2400" dirty="0">
                <a:latin typeface="Montserrat"/>
              </a:rPr>
              <a:t>Selection and testing of aggregates</a:t>
            </a:r>
          </a:p>
          <a:p>
            <a:r>
              <a:rPr lang="en-US" altLang="pl-PL" sz="2400" dirty="0">
                <a:latin typeface="Montserrat"/>
              </a:rPr>
              <a:t>Selection and testing of binders</a:t>
            </a:r>
          </a:p>
          <a:p>
            <a:r>
              <a:rPr lang="en-US" altLang="pl-PL" sz="2400" dirty="0">
                <a:latin typeface="Montserrat"/>
              </a:rPr>
              <a:t>Centrifuge kerosene equivalent (CKE)</a:t>
            </a:r>
          </a:p>
          <a:p>
            <a:pPr lvl="1"/>
            <a:r>
              <a:rPr lang="en-US" altLang="pl-PL" sz="2400" dirty="0">
                <a:latin typeface="Montserrat"/>
              </a:rPr>
              <a:t>Surface capacity of aggregate</a:t>
            </a:r>
          </a:p>
          <a:p>
            <a:pPr lvl="1"/>
            <a:r>
              <a:rPr lang="en-US" altLang="pl-PL" sz="2400" dirty="0">
                <a:latin typeface="Montserrat"/>
              </a:rPr>
              <a:t>Estimate optimum asphalt content</a:t>
            </a:r>
          </a:p>
        </p:txBody>
      </p:sp>
    </p:spTree>
    <p:extLst>
      <p:ext uri="{BB962C8B-B14F-4D97-AF65-F5344CB8AC3E}">
        <p14:creationId xmlns:p14="http://schemas.microsoft.com/office/powerpoint/2010/main" val="3516010506"/>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AC8F5151-A9A0-AD45-FA4A-35B226144A9A}"/>
              </a:ext>
            </a:extLst>
          </p:cNvPr>
          <p:cNvSpPr>
            <a:spLocks noGrp="1" noChangeArrowheads="1"/>
          </p:cNvSpPr>
          <p:nvPr>
            <p:ph type="body" idx="11"/>
          </p:nvPr>
        </p:nvSpPr>
        <p:spPr/>
        <p:txBody>
          <a:bodyPr>
            <a:noAutofit/>
          </a:bodyPr>
          <a:lstStyle/>
          <a:p>
            <a:r>
              <a:rPr lang="en-US" altLang="pl-PL" sz="2400" dirty="0">
                <a:latin typeface="Montserrat"/>
              </a:rPr>
              <a:t>Use kneading compactor to prepare specimens</a:t>
            </a:r>
          </a:p>
          <a:p>
            <a:r>
              <a:rPr lang="en-US" altLang="pl-PL" sz="2400" dirty="0">
                <a:latin typeface="Montserrat"/>
              </a:rPr>
              <a:t>Determine stability with Hveem </a:t>
            </a:r>
            <a:r>
              <a:rPr lang="en-US" altLang="pl-PL" sz="2400" dirty="0" err="1">
                <a:latin typeface="Montserrat"/>
              </a:rPr>
              <a:t>stabilometer</a:t>
            </a:r>
            <a:endParaRPr lang="en-US" altLang="pl-PL" sz="2400" dirty="0">
              <a:latin typeface="Montserrat"/>
            </a:endParaRPr>
          </a:p>
          <a:p>
            <a:pPr lvl="1"/>
            <a:r>
              <a:rPr lang="en-US" altLang="pl-PL" sz="2400" dirty="0">
                <a:latin typeface="Montserrat"/>
              </a:rPr>
              <a:t>Evaluates horizontal deformation under axial load </a:t>
            </a:r>
          </a:p>
          <a:p>
            <a:pPr lvl="1"/>
            <a:r>
              <a:rPr lang="en-US" altLang="pl-PL" sz="2400" dirty="0">
                <a:latin typeface="Montserrat"/>
              </a:rPr>
              <a:t>Specimen loaded along axis of compaction</a:t>
            </a:r>
          </a:p>
          <a:p>
            <a:r>
              <a:rPr lang="en-US" altLang="pl-PL" sz="2400" dirty="0">
                <a:latin typeface="Montserrat"/>
              </a:rPr>
              <a:t>Visual observation, volumetrics, and stability used to select optimum asphalt content</a:t>
            </a:r>
          </a:p>
        </p:txBody>
      </p:sp>
      <p:sp>
        <p:nvSpPr>
          <p:cNvPr id="17412" name="Rectangle 4">
            <a:extLst>
              <a:ext uri="{FF2B5EF4-FFF2-40B4-BE49-F238E27FC236}">
                <a16:creationId xmlns:a16="http://schemas.microsoft.com/office/drawing/2014/main" id="{5D998E4A-F0E8-666D-31DD-1AD9198D593E}"/>
              </a:ext>
            </a:extLst>
          </p:cNvPr>
          <p:cNvSpPr>
            <a:spLocks noGrp="1" noChangeArrowheads="1"/>
          </p:cNvSpPr>
          <p:nvPr>
            <p:ph type="title"/>
          </p:nvPr>
        </p:nvSpPr>
        <p:spPr>
          <a:noFill/>
          <a:ln/>
        </p:spPr>
        <p:txBody>
          <a:bodyPr/>
          <a:lstStyle/>
          <a:p>
            <a:r>
              <a:rPr lang="en-US" altLang="pl-PL" sz="3200" dirty="0">
                <a:solidFill>
                  <a:srgbClr val="F26211"/>
                </a:solidFill>
                <a:latin typeface="Montserrat"/>
              </a:rPr>
              <a:t>Hveem Mix Design Method</a:t>
            </a:r>
          </a:p>
        </p:txBody>
      </p:sp>
    </p:spTree>
    <p:extLst>
      <p:ext uri="{BB962C8B-B14F-4D97-AF65-F5344CB8AC3E}">
        <p14:creationId xmlns:p14="http://schemas.microsoft.com/office/powerpoint/2010/main" val="2961671331"/>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80" name="Rectangle 4">
            <a:extLst>
              <a:ext uri="{FF2B5EF4-FFF2-40B4-BE49-F238E27FC236}">
                <a16:creationId xmlns:a16="http://schemas.microsoft.com/office/drawing/2014/main" id="{DCD9DC1C-0A8C-3759-CD75-CD9F8FF0B37D}"/>
              </a:ext>
            </a:extLst>
          </p:cNvPr>
          <p:cNvSpPr>
            <a:spLocks noChangeArrowheads="1"/>
          </p:cNvSpPr>
          <p:nvPr/>
        </p:nvSpPr>
        <p:spPr bwMode="auto">
          <a:xfrm>
            <a:off x="2341563" y="231775"/>
            <a:ext cx="7772400"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3600" b="1" i="1">
                <a:solidFill>
                  <a:srgbClr val="EDFD55"/>
                </a:solidFill>
                <a:latin typeface="Arial" panose="020B0604020202020204" pitchFamily="34" charset="0"/>
              </a:defRPr>
            </a:lvl1pPr>
            <a:lvl2pPr algn="ctr">
              <a:defRPr sz="3600" b="1" i="1">
                <a:solidFill>
                  <a:srgbClr val="EDFD55"/>
                </a:solidFill>
                <a:latin typeface="Arial" panose="020B0604020202020204" pitchFamily="34" charset="0"/>
              </a:defRPr>
            </a:lvl2pPr>
            <a:lvl3pPr algn="ctr">
              <a:defRPr sz="3600" b="1" i="1">
                <a:solidFill>
                  <a:srgbClr val="EDFD55"/>
                </a:solidFill>
                <a:latin typeface="Arial" panose="020B0604020202020204" pitchFamily="34" charset="0"/>
              </a:defRPr>
            </a:lvl3pPr>
            <a:lvl4pPr algn="ctr">
              <a:defRPr sz="3600" b="1" i="1">
                <a:solidFill>
                  <a:srgbClr val="EDFD55"/>
                </a:solidFill>
                <a:latin typeface="Arial" panose="020B0604020202020204" pitchFamily="34" charset="0"/>
              </a:defRPr>
            </a:lvl4pPr>
            <a:lvl5pPr algn="ctr">
              <a:defRPr sz="3600" b="1" i="1">
                <a:solidFill>
                  <a:srgbClr val="EDFD55"/>
                </a:solidFill>
                <a:latin typeface="Arial" panose="020B0604020202020204" pitchFamily="34" charset="0"/>
              </a:defRPr>
            </a:lvl5pPr>
            <a:lvl6pPr marL="457200" algn="ctr" eaLnBrk="0" fontAlgn="base" hangingPunct="0">
              <a:spcBef>
                <a:spcPct val="0"/>
              </a:spcBef>
              <a:spcAft>
                <a:spcPct val="0"/>
              </a:spcAft>
              <a:defRPr sz="3600" b="1" i="1">
                <a:solidFill>
                  <a:srgbClr val="EDFD55"/>
                </a:solidFill>
                <a:latin typeface="Arial" panose="020B0604020202020204" pitchFamily="34" charset="0"/>
              </a:defRPr>
            </a:lvl6pPr>
            <a:lvl7pPr marL="914400" algn="ctr" eaLnBrk="0" fontAlgn="base" hangingPunct="0">
              <a:spcBef>
                <a:spcPct val="0"/>
              </a:spcBef>
              <a:spcAft>
                <a:spcPct val="0"/>
              </a:spcAft>
              <a:defRPr sz="3600" b="1" i="1">
                <a:solidFill>
                  <a:srgbClr val="EDFD55"/>
                </a:solidFill>
                <a:latin typeface="Arial" panose="020B0604020202020204" pitchFamily="34" charset="0"/>
              </a:defRPr>
            </a:lvl7pPr>
            <a:lvl8pPr marL="1371600" algn="ctr" eaLnBrk="0" fontAlgn="base" hangingPunct="0">
              <a:spcBef>
                <a:spcPct val="0"/>
              </a:spcBef>
              <a:spcAft>
                <a:spcPct val="0"/>
              </a:spcAft>
              <a:defRPr sz="3600" b="1" i="1">
                <a:solidFill>
                  <a:srgbClr val="EDFD55"/>
                </a:solidFill>
                <a:latin typeface="Arial" panose="020B0604020202020204" pitchFamily="34" charset="0"/>
              </a:defRPr>
            </a:lvl8pPr>
            <a:lvl9pPr marL="1828800" algn="ctr" eaLnBrk="0" fontAlgn="base" hangingPunct="0">
              <a:spcBef>
                <a:spcPct val="0"/>
              </a:spcBef>
              <a:spcAft>
                <a:spcPct val="0"/>
              </a:spcAft>
              <a:defRPr sz="3600" b="1" i="1">
                <a:solidFill>
                  <a:srgbClr val="EDFD55"/>
                </a:solidFill>
                <a:latin typeface="Arial" panose="020B0604020202020204" pitchFamily="34" charset="0"/>
              </a:defRPr>
            </a:lvl9pPr>
          </a:lstStyle>
          <a:p>
            <a:r>
              <a:rPr lang="en-US" altLang="pl-PL" sz="3200" dirty="0">
                <a:solidFill>
                  <a:srgbClr val="F26211"/>
                </a:solidFill>
                <a:latin typeface="Montserrat"/>
              </a:rPr>
              <a:t>Hveem Kneading Compactor</a:t>
            </a:r>
          </a:p>
        </p:txBody>
      </p:sp>
      <p:pic>
        <p:nvPicPr>
          <p:cNvPr id="357381" name="Picture 5">
            <a:extLst>
              <a:ext uri="{FF2B5EF4-FFF2-40B4-BE49-F238E27FC236}">
                <a16:creationId xmlns:a16="http://schemas.microsoft.com/office/drawing/2014/main" id="{1380F3F3-FB1D-2346-C6B5-FAB0677EB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725" y="1287464"/>
            <a:ext cx="6630988" cy="530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5146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31F1B42A-1E36-FD19-C1A6-819F4A9E5C7D}"/>
              </a:ext>
            </a:extLst>
          </p:cNvPr>
          <p:cNvSpPr>
            <a:spLocks noGrp="1" noChangeArrowheads="1"/>
          </p:cNvSpPr>
          <p:nvPr>
            <p:ph type="title"/>
          </p:nvPr>
        </p:nvSpPr>
        <p:spPr/>
        <p:txBody>
          <a:bodyPr/>
          <a:lstStyle/>
          <a:p>
            <a:r>
              <a:rPr lang="en-US" altLang="pl-PL" sz="3200" dirty="0">
                <a:solidFill>
                  <a:srgbClr val="F26211"/>
                </a:solidFill>
                <a:latin typeface="Montserrat"/>
              </a:rPr>
              <a:t>Hveem </a:t>
            </a:r>
            <a:r>
              <a:rPr lang="en-US" altLang="pl-PL" sz="3200" dirty="0" err="1">
                <a:solidFill>
                  <a:srgbClr val="F26211"/>
                </a:solidFill>
                <a:latin typeface="Montserrat"/>
              </a:rPr>
              <a:t>Stabilometer</a:t>
            </a:r>
            <a:endParaRPr lang="en-US" altLang="pl-PL" sz="3200" dirty="0">
              <a:solidFill>
                <a:srgbClr val="F26211"/>
              </a:solidFill>
              <a:latin typeface="Montserrat"/>
            </a:endParaRPr>
          </a:p>
        </p:txBody>
      </p:sp>
      <p:pic>
        <p:nvPicPr>
          <p:cNvPr id="44036" name="Picture 4">
            <a:extLst>
              <a:ext uri="{FF2B5EF4-FFF2-40B4-BE49-F238E27FC236}">
                <a16:creationId xmlns:a16="http://schemas.microsoft.com/office/drawing/2014/main" id="{DC864216-CAA1-F77E-FD36-FEA57F28B3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018" t="38223" r="33809" b="7021"/>
          <a:stretch>
            <a:fillRect/>
          </a:stretch>
        </p:blipFill>
        <p:spPr bwMode="auto">
          <a:xfrm>
            <a:off x="3325813" y="1116014"/>
            <a:ext cx="5581650" cy="507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7336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130" name="Picture 1026">
            <a:extLst>
              <a:ext uri="{FF2B5EF4-FFF2-40B4-BE49-F238E27FC236}">
                <a16:creationId xmlns:a16="http://schemas.microsoft.com/office/drawing/2014/main" id="{B8E04D06-491C-9CD5-52EF-1A3F1481B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9884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3154" name="Picture 1026">
            <a:extLst>
              <a:ext uri="{FF2B5EF4-FFF2-40B4-BE49-F238E27FC236}">
                <a16:creationId xmlns:a16="http://schemas.microsoft.com/office/drawing/2014/main" id="{F7E58E25-1489-3776-0D0C-7728D26BE2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7551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4178" name="Picture 2">
            <a:extLst>
              <a:ext uri="{FF2B5EF4-FFF2-40B4-BE49-F238E27FC236}">
                <a16:creationId xmlns:a16="http://schemas.microsoft.com/office/drawing/2014/main" id="{6B06DFE8-877C-878F-99BE-462DBEC12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4272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5202" name="Picture 2050">
            <a:extLst>
              <a:ext uri="{FF2B5EF4-FFF2-40B4-BE49-F238E27FC236}">
                <a16:creationId xmlns:a16="http://schemas.microsoft.com/office/drawing/2014/main" id="{883485FA-5F7A-78E6-C4BF-D10C5F79F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829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86E9E-39F7-913A-F699-3BA88FE5EC95}"/>
              </a:ext>
            </a:extLst>
          </p:cNvPr>
          <p:cNvSpPr>
            <a:spLocks noGrp="1"/>
          </p:cNvSpPr>
          <p:nvPr>
            <p:ph type="title"/>
          </p:nvPr>
        </p:nvSpPr>
        <p:spPr/>
        <p:txBody>
          <a:bodyPr/>
          <a:lstStyle/>
          <a:p>
            <a:r>
              <a:rPr lang="en-GB" sz="3200" dirty="0" err="1">
                <a:latin typeface="Montserrat"/>
              </a:rPr>
              <a:t>Bitulithic</a:t>
            </a:r>
            <a:r>
              <a:rPr lang="en-GB" sz="3200" dirty="0">
                <a:latin typeface="Montserrat"/>
              </a:rPr>
              <a:t> Pavement</a:t>
            </a:r>
          </a:p>
        </p:txBody>
      </p:sp>
      <p:sp>
        <p:nvSpPr>
          <p:cNvPr id="388098" name="Rectangle 2">
            <a:extLst>
              <a:ext uri="{FF2B5EF4-FFF2-40B4-BE49-F238E27FC236}">
                <a16:creationId xmlns:a16="http://schemas.microsoft.com/office/drawing/2014/main" id="{E2D111F6-4DB4-46D9-EC0A-10B3195A0728}"/>
              </a:ext>
            </a:extLst>
          </p:cNvPr>
          <p:cNvSpPr>
            <a:spLocks noGrp="1" noChangeArrowheads="1"/>
          </p:cNvSpPr>
          <p:nvPr>
            <p:ph type="body" sz="quarter" idx="11"/>
          </p:nvPr>
        </p:nvSpPr>
        <p:spPr/>
        <p:txBody>
          <a:bodyPr>
            <a:normAutofit/>
          </a:bodyPr>
          <a:lstStyle/>
          <a:p>
            <a:pPr>
              <a:lnSpc>
                <a:spcPct val="120000"/>
              </a:lnSpc>
              <a:buClr>
                <a:schemeClr val="tx1"/>
              </a:buClr>
            </a:pPr>
            <a:r>
              <a:rPr lang="en-US" altLang="pl-PL" sz="2400">
                <a:latin typeface="Montserrat"/>
              </a:rPr>
              <a:t>Mixes with 12 mm top size used to avoid patent infringements</a:t>
            </a:r>
          </a:p>
          <a:p>
            <a:pPr>
              <a:lnSpc>
                <a:spcPct val="120000"/>
              </a:lnSpc>
              <a:buClr>
                <a:schemeClr val="tx1"/>
              </a:buClr>
            </a:pPr>
            <a:r>
              <a:rPr lang="en-US" altLang="pl-PL" sz="2400" dirty="0">
                <a:latin typeface="Montserrat"/>
              </a:rPr>
              <a:t>Performance satisfactory due to advent of pneumatic tire</a:t>
            </a:r>
          </a:p>
          <a:p>
            <a:pPr>
              <a:lnSpc>
                <a:spcPct val="120000"/>
              </a:lnSpc>
              <a:buClr>
                <a:schemeClr val="tx1"/>
              </a:buClr>
            </a:pPr>
            <a:r>
              <a:rPr lang="en-US" altLang="pl-PL" sz="2400" dirty="0">
                <a:latin typeface="Montserrat"/>
              </a:rPr>
              <a:t>Suitable for mechanized paving</a:t>
            </a:r>
          </a:p>
          <a:p>
            <a:pPr>
              <a:buClr>
                <a:schemeClr val="tx1"/>
              </a:buClr>
            </a:pPr>
            <a:endParaRPr lang="en-US" altLang="pl-PL" sz="2400" dirty="0">
              <a:latin typeface="Montserrat"/>
            </a:endParaRPr>
          </a:p>
        </p:txBody>
      </p:sp>
    </p:spTree>
    <p:extLst>
      <p:ext uri="{BB962C8B-B14F-4D97-AF65-F5344CB8AC3E}">
        <p14:creationId xmlns:p14="http://schemas.microsoft.com/office/powerpoint/2010/main" val="3161270777"/>
      </p:ext>
    </p:extLst>
  </p:cSld>
  <p:clrMapOvr>
    <a:masterClrMapping/>
  </p:clrMapOvr>
  <p:transition spd="med">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6226" name="Picture 2">
            <a:extLst>
              <a:ext uri="{FF2B5EF4-FFF2-40B4-BE49-F238E27FC236}">
                <a16:creationId xmlns:a16="http://schemas.microsoft.com/office/drawing/2014/main" id="{074BBABB-5F14-127C-6C7C-2A1FC6D78F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0349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7250" name="Picture 2">
            <a:extLst>
              <a:ext uri="{FF2B5EF4-FFF2-40B4-BE49-F238E27FC236}">
                <a16:creationId xmlns:a16="http://schemas.microsoft.com/office/drawing/2014/main" id="{BEE4BDD4-5420-9211-CB21-0957223E9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034" y="342900"/>
            <a:ext cx="902193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7374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a:extLst>
              <a:ext uri="{FF2B5EF4-FFF2-40B4-BE49-F238E27FC236}">
                <a16:creationId xmlns:a16="http://schemas.microsoft.com/office/drawing/2014/main" id="{C02F1185-7892-BF72-1690-9F6806BC9A76}"/>
              </a:ext>
            </a:extLst>
          </p:cNvPr>
          <p:cNvSpPr>
            <a:spLocks noGrp="1" noChangeArrowheads="1"/>
          </p:cNvSpPr>
          <p:nvPr>
            <p:ph type="title"/>
          </p:nvPr>
        </p:nvSpPr>
        <p:spPr>
          <a:noFill/>
          <a:ln/>
        </p:spPr>
        <p:txBody>
          <a:bodyPr>
            <a:normAutofit/>
          </a:bodyPr>
          <a:lstStyle/>
          <a:p>
            <a:r>
              <a:rPr lang="en-US" altLang="pl-PL" sz="3200" dirty="0">
                <a:solidFill>
                  <a:srgbClr val="F26211"/>
                </a:solidFill>
                <a:latin typeface="Montserrat"/>
              </a:rPr>
              <a:t>Hveem Mix Design Method</a:t>
            </a:r>
          </a:p>
        </p:txBody>
      </p:sp>
      <p:sp>
        <p:nvSpPr>
          <p:cNvPr id="18438" name="Rectangle 6">
            <a:extLst>
              <a:ext uri="{FF2B5EF4-FFF2-40B4-BE49-F238E27FC236}">
                <a16:creationId xmlns:a16="http://schemas.microsoft.com/office/drawing/2014/main" id="{0EF1D2D0-0D67-DDB5-8530-4F90B8E98A0D}"/>
              </a:ext>
            </a:extLst>
          </p:cNvPr>
          <p:cNvSpPr>
            <a:spLocks noChangeArrowheads="1"/>
          </p:cNvSpPr>
          <p:nvPr/>
        </p:nvSpPr>
        <p:spPr bwMode="auto">
          <a:xfrm>
            <a:off x="3705226" y="938213"/>
            <a:ext cx="2011363"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39" name="Text Box 7">
            <a:extLst>
              <a:ext uri="{FF2B5EF4-FFF2-40B4-BE49-F238E27FC236}">
                <a16:creationId xmlns:a16="http://schemas.microsoft.com/office/drawing/2014/main" id="{180A0A34-8EEE-C841-4BC6-9DF32AEA5090}"/>
              </a:ext>
            </a:extLst>
          </p:cNvPr>
          <p:cNvSpPr txBox="1">
            <a:spLocks noChangeArrowheads="1"/>
          </p:cNvSpPr>
          <p:nvPr/>
        </p:nvSpPr>
        <p:spPr bwMode="auto">
          <a:xfrm>
            <a:off x="2386014" y="1427164"/>
            <a:ext cx="11763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Stability</a:t>
            </a:r>
          </a:p>
        </p:txBody>
      </p:sp>
      <p:sp>
        <p:nvSpPr>
          <p:cNvPr id="18440" name="Text Box 8">
            <a:extLst>
              <a:ext uri="{FF2B5EF4-FFF2-40B4-BE49-F238E27FC236}">
                <a16:creationId xmlns:a16="http://schemas.microsoft.com/office/drawing/2014/main" id="{9D179104-F0A7-167D-EA52-082A646608DA}"/>
              </a:ext>
            </a:extLst>
          </p:cNvPr>
          <p:cNvSpPr txBox="1">
            <a:spLocks noChangeArrowheads="1"/>
          </p:cNvSpPr>
          <p:nvPr/>
        </p:nvSpPr>
        <p:spPr bwMode="auto">
          <a:xfrm>
            <a:off x="3616325" y="2984500"/>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sp>
        <p:nvSpPr>
          <p:cNvPr id="18441" name="Rectangle 9">
            <a:extLst>
              <a:ext uri="{FF2B5EF4-FFF2-40B4-BE49-F238E27FC236}">
                <a16:creationId xmlns:a16="http://schemas.microsoft.com/office/drawing/2014/main" id="{ABADD278-44CB-B22C-BD78-C1AC5B89E8F0}"/>
              </a:ext>
            </a:extLst>
          </p:cNvPr>
          <p:cNvSpPr>
            <a:spLocks noChangeArrowheads="1"/>
          </p:cNvSpPr>
          <p:nvPr/>
        </p:nvSpPr>
        <p:spPr bwMode="auto">
          <a:xfrm>
            <a:off x="7642226" y="914400"/>
            <a:ext cx="2011363"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42" name="Text Box 10">
            <a:extLst>
              <a:ext uri="{FF2B5EF4-FFF2-40B4-BE49-F238E27FC236}">
                <a16:creationId xmlns:a16="http://schemas.microsoft.com/office/drawing/2014/main" id="{4D29A6E9-A8D7-B362-19DD-1F0F08F1CC37}"/>
              </a:ext>
            </a:extLst>
          </p:cNvPr>
          <p:cNvSpPr txBox="1">
            <a:spLocks noChangeArrowheads="1"/>
          </p:cNvSpPr>
          <p:nvPr/>
        </p:nvSpPr>
        <p:spPr bwMode="auto">
          <a:xfrm>
            <a:off x="6289676" y="1600200"/>
            <a:ext cx="107791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Air Voids, %</a:t>
            </a:r>
          </a:p>
        </p:txBody>
      </p:sp>
      <p:sp>
        <p:nvSpPr>
          <p:cNvPr id="18443" name="Text Box 11">
            <a:extLst>
              <a:ext uri="{FF2B5EF4-FFF2-40B4-BE49-F238E27FC236}">
                <a16:creationId xmlns:a16="http://schemas.microsoft.com/office/drawing/2014/main" id="{79D8D606-EE27-F389-0101-6FD7102B5265}"/>
              </a:ext>
            </a:extLst>
          </p:cNvPr>
          <p:cNvSpPr txBox="1">
            <a:spLocks noChangeArrowheads="1"/>
          </p:cNvSpPr>
          <p:nvPr/>
        </p:nvSpPr>
        <p:spPr bwMode="auto">
          <a:xfrm>
            <a:off x="7289800" y="2886075"/>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sp>
        <p:nvSpPr>
          <p:cNvPr id="18447" name="Rectangle 15">
            <a:extLst>
              <a:ext uri="{FF2B5EF4-FFF2-40B4-BE49-F238E27FC236}">
                <a16:creationId xmlns:a16="http://schemas.microsoft.com/office/drawing/2014/main" id="{31375F9C-D2AA-61DD-0182-14796D014531}"/>
              </a:ext>
            </a:extLst>
          </p:cNvPr>
          <p:cNvSpPr>
            <a:spLocks noChangeArrowheads="1"/>
          </p:cNvSpPr>
          <p:nvPr/>
        </p:nvSpPr>
        <p:spPr bwMode="auto">
          <a:xfrm>
            <a:off x="5813425" y="3582988"/>
            <a:ext cx="2109788" cy="1981200"/>
          </a:xfrm>
          <a:prstGeom prst="rect">
            <a:avLst/>
          </a:prstGeom>
          <a:solidFill>
            <a:schemeClr val="bg1"/>
          </a:solidFill>
          <a:ln w="2540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48" name="Text Box 16">
            <a:extLst>
              <a:ext uri="{FF2B5EF4-FFF2-40B4-BE49-F238E27FC236}">
                <a16:creationId xmlns:a16="http://schemas.microsoft.com/office/drawing/2014/main" id="{5F7E34A3-3A7D-A2A9-917B-C2BA19A70CB2}"/>
              </a:ext>
            </a:extLst>
          </p:cNvPr>
          <p:cNvSpPr txBox="1">
            <a:spLocks noChangeArrowheads="1"/>
          </p:cNvSpPr>
          <p:nvPr/>
        </p:nvSpPr>
        <p:spPr bwMode="auto">
          <a:xfrm>
            <a:off x="4460876" y="4421188"/>
            <a:ext cx="10779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pl-PL" sz="1600" b="1">
                <a:latin typeface="Montserrat"/>
              </a:rPr>
              <a:t>VMA</a:t>
            </a:r>
          </a:p>
        </p:txBody>
      </p:sp>
      <p:sp>
        <p:nvSpPr>
          <p:cNvPr id="18449" name="Text Box 17">
            <a:extLst>
              <a:ext uri="{FF2B5EF4-FFF2-40B4-BE49-F238E27FC236}">
                <a16:creationId xmlns:a16="http://schemas.microsoft.com/office/drawing/2014/main" id="{E59E6203-9A88-586A-BF2B-62539C5B9311}"/>
              </a:ext>
            </a:extLst>
          </p:cNvPr>
          <p:cNvSpPr txBox="1">
            <a:spLocks noChangeArrowheads="1"/>
          </p:cNvSpPr>
          <p:nvPr/>
        </p:nvSpPr>
        <p:spPr bwMode="auto">
          <a:xfrm>
            <a:off x="5738813" y="5689600"/>
            <a:ext cx="27542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latin typeface="Montserrat"/>
              </a:rPr>
              <a:t>Asphalt Content, %</a:t>
            </a:r>
          </a:p>
        </p:txBody>
      </p:sp>
      <p:sp>
        <p:nvSpPr>
          <p:cNvPr id="18451" name="Text Box 19">
            <a:extLst>
              <a:ext uri="{FF2B5EF4-FFF2-40B4-BE49-F238E27FC236}">
                <a16:creationId xmlns:a16="http://schemas.microsoft.com/office/drawing/2014/main" id="{C3751FF5-7C33-867F-70D8-30BFE3CB23E1}"/>
              </a:ext>
            </a:extLst>
          </p:cNvPr>
          <p:cNvSpPr txBox="1">
            <a:spLocks noChangeArrowheads="1"/>
          </p:cNvSpPr>
          <p:nvPr/>
        </p:nvSpPr>
        <p:spPr bwMode="auto">
          <a:xfrm>
            <a:off x="1524001" y="5851525"/>
            <a:ext cx="3922713" cy="1790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pl-PL" sz="1800" b="1">
                <a:latin typeface="Montserrat"/>
              </a:rPr>
              <a:t>Heavy traffic = 37 stability min.</a:t>
            </a:r>
          </a:p>
          <a:p>
            <a:r>
              <a:rPr lang="en-US" altLang="pl-PL" sz="1800" b="1">
                <a:latin typeface="Montserrat"/>
              </a:rPr>
              <a:t>Medium = 35 min.</a:t>
            </a:r>
          </a:p>
          <a:p>
            <a:r>
              <a:rPr lang="en-US" altLang="pl-PL" sz="1800" b="1">
                <a:latin typeface="Montserrat"/>
              </a:rPr>
              <a:t>Light  = 30 min.</a:t>
            </a:r>
          </a:p>
        </p:txBody>
      </p:sp>
      <p:sp>
        <p:nvSpPr>
          <p:cNvPr id="18452" name="Freeform 20">
            <a:extLst>
              <a:ext uri="{FF2B5EF4-FFF2-40B4-BE49-F238E27FC236}">
                <a16:creationId xmlns:a16="http://schemas.microsoft.com/office/drawing/2014/main" id="{71FD4D9B-D8F3-B710-51E4-9BA183C552B8}"/>
              </a:ext>
            </a:extLst>
          </p:cNvPr>
          <p:cNvSpPr>
            <a:spLocks/>
          </p:cNvSpPr>
          <p:nvPr/>
        </p:nvSpPr>
        <p:spPr bwMode="auto">
          <a:xfrm>
            <a:off x="3973514" y="1549400"/>
            <a:ext cx="1417637" cy="941388"/>
          </a:xfrm>
          <a:custGeom>
            <a:avLst/>
            <a:gdLst>
              <a:gd name="T0" fmla="*/ 0 w 890"/>
              <a:gd name="T1" fmla="*/ 14 h 594"/>
              <a:gd name="T2" fmla="*/ 466 w 890"/>
              <a:gd name="T3" fmla="*/ 97 h 594"/>
              <a:gd name="T4" fmla="*/ 890 w 890"/>
              <a:gd name="T5" fmla="*/ 594 h 594"/>
            </a:gdLst>
            <a:ahLst/>
            <a:cxnLst>
              <a:cxn ang="0">
                <a:pos x="T0" y="T1"/>
              </a:cxn>
              <a:cxn ang="0">
                <a:pos x="T2" y="T3"/>
              </a:cxn>
              <a:cxn ang="0">
                <a:pos x="T4" y="T5"/>
              </a:cxn>
            </a:cxnLst>
            <a:rect l="0" t="0" r="r" b="b"/>
            <a:pathLst>
              <a:path w="890" h="594">
                <a:moveTo>
                  <a:pt x="0" y="14"/>
                </a:moveTo>
                <a:cubicBezTo>
                  <a:pt x="159" y="7"/>
                  <a:pt x="318" y="0"/>
                  <a:pt x="466" y="97"/>
                </a:cubicBezTo>
                <a:cubicBezTo>
                  <a:pt x="614" y="194"/>
                  <a:pt x="819" y="511"/>
                  <a:pt x="890" y="594"/>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53" name="Arc 21">
            <a:extLst>
              <a:ext uri="{FF2B5EF4-FFF2-40B4-BE49-F238E27FC236}">
                <a16:creationId xmlns:a16="http://schemas.microsoft.com/office/drawing/2014/main" id="{2719A725-F1C2-C97D-4142-6509173D5B1A}"/>
              </a:ext>
            </a:extLst>
          </p:cNvPr>
          <p:cNvSpPr>
            <a:spLocks/>
          </p:cNvSpPr>
          <p:nvPr/>
        </p:nvSpPr>
        <p:spPr bwMode="auto">
          <a:xfrm rot="16200000" flipH="1">
            <a:off x="7649369" y="1281906"/>
            <a:ext cx="1739900" cy="1182688"/>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55" name="Text Box 23">
            <a:extLst>
              <a:ext uri="{FF2B5EF4-FFF2-40B4-BE49-F238E27FC236}">
                <a16:creationId xmlns:a16="http://schemas.microsoft.com/office/drawing/2014/main" id="{39B25627-B438-5BD2-2833-85DBC8E44DE0}"/>
              </a:ext>
            </a:extLst>
          </p:cNvPr>
          <p:cNvSpPr txBox="1">
            <a:spLocks noChangeArrowheads="1"/>
          </p:cNvSpPr>
          <p:nvPr/>
        </p:nvSpPr>
        <p:spPr bwMode="auto">
          <a:xfrm>
            <a:off x="4289425" y="4797425"/>
            <a:ext cx="150073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Minimum</a:t>
            </a:r>
          </a:p>
        </p:txBody>
      </p:sp>
      <p:sp>
        <p:nvSpPr>
          <p:cNvPr id="18456" name="Freeform 24">
            <a:extLst>
              <a:ext uri="{FF2B5EF4-FFF2-40B4-BE49-F238E27FC236}">
                <a16:creationId xmlns:a16="http://schemas.microsoft.com/office/drawing/2014/main" id="{5463E3A6-8829-4169-76AA-27DD0935DE83}"/>
              </a:ext>
            </a:extLst>
          </p:cNvPr>
          <p:cNvSpPr>
            <a:spLocks/>
          </p:cNvSpPr>
          <p:nvPr/>
        </p:nvSpPr>
        <p:spPr bwMode="auto">
          <a:xfrm>
            <a:off x="6253164" y="4418014"/>
            <a:ext cx="1462087" cy="447675"/>
          </a:xfrm>
          <a:custGeom>
            <a:avLst/>
            <a:gdLst>
              <a:gd name="T0" fmla="*/ 0 w 921"/>
              <a:gd name="T1" fmla="*/ 21 h 282"/>
              <a:gd name="T2" fmla="*/ 455 w 921"/>
              <a:gd name="T3" fmla="*/ 279 h 282"/>
              <a:gd name="T4" fmla="*/ 921 w 921"/>
              <a:gd name="T5" fmla="*/ 0 h 282"/>
            </a:gdLst>
            <a:ahLst/>
            <a:cxnLst>
              <a:cxn ang="0">
                <a:pos x="T0" y="T1"/>
              </a:cxn>
              <a:cxn ang="0">
                <a:pos x="T2" y="T3"/>
              </a:cxn>
              <a:cxn ang="0">
                <a:pos x="T4" y="T5"/>
              </a:cxn>
            </a:cxnLst>
            <a:rect l="0" t="0" r="r" b="b"/>
            <a:pathLst>
              <a:path w="921" h="282">
                <a:moveTo>
                  <a:pt x="0" y="21"/>
                </a:moveTo>
                <a:cubicBezTo>
                  <a:pt x="151" y="151"/>
                  <a:pt x="302" y="282"/>
                  <a:pt x="455" y="279"/>
                </a:cubicBezTo>
                <a:cubicBezTo>
                  <a:pt x="608" y="276"/>
                  <a:pt x="843" y="48"/>
                  <a:pt x="921" y="0"/>
                </a:cubicBezTo>
              </a:path>
            </a:pathLst>
          </a:custGeom>
          <a:noFill/>
          <a:ln w="2540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57" name="Line 25">
            <a:extLst>
              <a:ext uri="{FF2B5EF4-FFF2-40B4-BE49-F238E27FC236}">
                <a16:creationId xmlns:a16="http://schemas.microsoft.com/office/drawing/2014/main" id="{81E1D3A8-B692-B641-9F0E-16267ECBF166}"/>
              </a:ext>
            </a:extLst>
          </p:cNvPr>
          <p:cNvSpPr>
            <a:spLocks noChangeShapeType="1"/>
          </p:cNvSpPr>
          <p:nvPr/>
        </p:nvSpPr>
        <p:spPr bwMode="auto">
          <a:xfrm>
            <a:off x="5792789" y="4991100"/>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
        <p:nvSpPr>
          <p:cNvPr id="18460" name="Text Box 28">
            <a:extLst>
              <a:ext uri="{FF2B5EF4-FFF2-40B4-BE49-F238E27FC236}">
                <a16:creationId xmlns:a16="http://schemas.microsoft.com/office/drawing/2014/main" id="{0A3F8237-9E89-9FF1-B2AD-73A9A0F58A68}"/>
              </a:ext>
            </a:extLst>
          </p:cNvPr>
          <p:cNvSpPr txBox="1">
            <a:spLocks noChangeArrowheads="1"/>
          </p:cNvSpPr>
          <p:nvPr/>
        </p:nvSpPr>
        <p:spPr bwMode="auto">
          <a:xfrm>
            <a:off x="2143125" y="1962150"/>
            <a:ext cx="1500732"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a:solidFill>
                  <a:srgbClr val="FF3300"/>
                </a:solidFill>
                <a:latin typeface="Montserrat"/>
              </a:rPr>
              <a:t>Minimum</a:t>
            </a:r>
          </a:p>
        </p:txBody>
      </p:sp>
      <p:sp>
        <p:nvSpPr>
          <p:cNvPr id="18461" name="Line 29">
            <a:extLst>
              <a:ext uri="{FF2B5EF4-FFF2-40B4-BE49-F238E27FC236}">
                <a16:creationId xmlns:a16="http://schemas.microsoft.com/office/drawing/2014/main" id="{4F801F47-597B-CBAD-22D1-9646807BF942}"/>
              </a:ext>
            </a:extLst>
          </p:cNvPr>
          <p:cNvSpPr>
            <a:spLocks noChangeShapeType="1"/>
          </p:cNvSpPr>
          <p:nvPr/>
        </p:nvSpPr>
        <p:spPr bwMode="auto">
          <a:xfrm>
            <a:off x="3646489" y="2155825"/>
            <a:ext cx="2135187" cy="0"/>
          </a:xfrm>
          <a:prstGeom prst="line">
            <a:avLst/>
          </a:prstGeom>
          <a:noFill/>
          <a:ln w="25400">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600">
              <a:latin typeface="Montserrat"/>
            </a:endParaRPr>
          </a:p>
        </p:txBody>
      </p:sp>
    </p:spTree>
    <p:extLst>
      <p:ext uri="{BB962C8B-B14F-4D97-AF65-F5344CB8AC3E}">
        <p14:creationId xmlns:p14="http://schemas.microsoft.com/office/powerpoint/2010/main" val="508587104"/>
      </p:ext>
    </p:extLst>
  </p:cSld>
  <p:clrMapOvr>
    <a:masterClrMapping/>
  </p:clrMapOvr>
  <p:transition spd="med">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77" name="Rectangle 21">
            <a:extLst>
              <a:ext uri="{FF2B5EF4-FFF2-40B4-BE49-F238E27FC236}">
                <a16:creationId xmlns:a16="http://schemas.microsoft.com/office/drawing/2014/main" id="{6BB76505-E105-E67D-27CE-FD2EB5F24C39}"/>
              </a:ext>
            </a:extLst>
          </p:cNvPr>
          <p:cNvSpPr>
            <a:spLocks noChangeArrowheads="1"/>
          </p:cNvSpPr>
          <p:nvPr/>
        </p:nvSpPr>
        <p:spPr bwMode="auto">
          <a:xfrm>
            <a:off x="6234114" y="1535114"/>
            <a:ext cx="1266825" cy="1081087"/>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73" name="Rectangle 17">
            <a:extLst>
              <a:ext uri="{FF2B5EF4-FFF2-40B4-BE49-F238E27FC236}">
                <a16:creationId xmlns:a16="http://schemas.microsoft.com/office/drawing/2014/main" id="{2C59E391-4A81-22FB-C15D-F1FFA455FE6D}"/>
              </a:ext>
            </a:extLst>
          </p:cNvPr>
          <p:cNvSpPr>
            <a:spLocks noChangeArrowheads="1"/>
          </p:cNvSpPr>
          <p:nvPr/>
        </p:nvSpPr>
        <p:spPr bwMode="auto">
          <a:xfrm>
            <a:off x="5595939" y="2611439"/>
            <a:ext cx="1266825" cy="1081087"/>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74" name="Rectangle 18">
            <a:extLst>
              <a:ext uri="{FF2B5EF4-FFF2-40B4-BE49-F238E27FC236}">
                <a16:creationId xmlns:a16="http://schemas.microsoft.com/office/drawing/2014/main" id="{64628EE3-9B37-89CF-2300-8937E479E9C1}"/>
              </a:ext>
            </a:extLst>
          </p:cNvPr>
          <p:cNvSpPr>
            <a:spLocks noChangeArrowheads="1"/>
          </p:cNvSpPr>
          <p:nvPr/>
        </p:nvSpPr>
        <p:spPr bwMode="auto">
          <a:xfrm>
            <a:off x="6861176" y="2609850"/>
            <a:ext cx="1266825" cy="1081088"/>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7" name="Rectangle 11">
            <a:extLst>
              <a:ext uri="{FF2B5EF4-FFF2-40B4-BE49-F238E27FC236}">
                <a16:creationId xmlns:a16="http://schemas.microsoft.com/office/drawing/2014/main" id="{D68B03D2-EAA2-12EC-AF24-AB8DCF7532E4}"/>
              </a:ext>
            </a:extLst>
          </p:cNvPr>
          <p:cNvSpPr>
            <a:spLocks noChangeArrowheads="1"/>
          </p:cNvSpPr>
          <p:nvPr/>
        </p:nvSpPr>
        <p:spPr bwMode="auto">
          <a:xfrm>
            <a:off x="5102226" y="3670300"/>
            <a:ext cx="1266825" cy="1081088"/>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8" name="Rectangle 12">
            <a:extLst>
              <a:ext uri="{FF2B5EF4-FFF2-40B4-BE49-F238E27FC236}">
                <a16:creationId xmlns:a16="http://schemas.microsoft.com/office/drawing/2014/main" id="{9F6471AB-4EE5-CA3E-CDAD-262A55AF9207}"/>
              </a:ext>
            </a:extLst>
          </p:cNvPr>
          <p:cNvSpPr>
            <a:spLocks noChangeArrowheads="1"/>
          </p:cNvSpPr>
          <p:nvPr/>
        </p:nvSpPr>
        <p:spPr bwMode="auto">
          <a:xfrm>
            <a:off x="6369051" y="3667125"/>
            <a:ext cx="1266825" cy="1081088"/>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9" name="Rectangle 13">
            <a:extLst>
              <a:ext uri="{FF2B5EF4-FFF2-40B4-BE49-F238E27FC236}">
                <a16:creationId xmlns:a16="http://schemas.microsoft.com/office/drawing/2014/main" id="{CE59F41A-9A1C-E03C-3507-5D4A75539EC1}"/>
              </a:ext>
            </a:extLst>
          </p:cNvPr>
          <p:cNvSpPr>
            <a:spLocks noChangeArrowheads="1"/>
          </p:cNvSpPr>
          <p:nvPr/>
        </p:nvSpPr>
        <p:spPr bwMode="auto">
          <a:xfrm>
            <a:off x="7634289" y="3665539"/>
            <a:ext cx="1266825" cy="1081087"/>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59" name="Rectangle 3">
            <a:extLst>
              <a:ext uri="{FF2B5EF4-FFF2-40B4-BE49-F238E27FC236}">
                <a16:creationId xmlns:a16="http://schemas.microsoft.com/office/drawing/2014/main" id="{28886B21-2C45-3CFE-D4D1-4D56234B2B81}"/>
              </a:ext>
            </a:extLst>
          </p:cNvPr>
          <p:cNvSpPr>
            <a:spLocks noGrp="1" noChangeArrowheads="1"/>
          </p:cNvSpPr>
          <p:nvPr>
            <p:ph type="title"/>
          </p:nvPr>
        </p:nvSpPr>
        <p:spPr>
          <a:noFill/>
          <a:ln/>
        </p:spPr>
        <p:txBody>
          <a:bodyPr/>
          <a:lstStyle/>
          <a:p>
            <a:r>
              <a:rPr lang="en-US" altLang="pl-PL" sz="3200" dirty="0">
                <a:solidFill>
                  <a:srgbClr val="F26211"/>
                </a:solidFill>
                <a:latin typeface="Montserrat"/>
              </a:rPr>
              <a:t>Hveem Mix Design Method</a:t>
            </a:r>
          </a:p>
        </p:txBody>
      </p:sp>
      <p:grpSp>
        <p:nvGrpSpPr>
          <p:cNvPr id="19464" name="Group 8">
            <a:extLst>
              <a:ext uri="{FF2B5EF4-FFF2-40B4-BE49-F238E27FC236}">
                <a16:creationId xmlns:a16="http://schemas.microsoft.com/office/drawing/2014/main" id="{9083A304-944D-87D7-CF78-436AEAB73489}"/>
              </a:ext>
            </a:extLst>
          </p:cNvPr>
          <p:cNvGrpSpPr>
            <a:grpSpLocks/>
          </p:cNvGrpSpPr>
          <p:nvPr/>
        </p:nvGrpSpPr>
        <p:grpSpPr bwMode="auto">
          <a:xfrm>
            <a:off x="4533901" y="4724401"/>
            <a:ext cx="5064125" cy="1089025"/>
            <a:chOff x="1135" y="3045"/>
            <a:chExt cx="3888" cy="686"/>
          </a:xfrm>
        </p:grpSpPr>
        <p:sp>
          <p:nvSpPr>
            <p:cNvPr id="19460" name="Rectangle 4">
              <a:extLst>
                <a:ext uri="{FF2B5EF4-FFF2-40B4-BE49-F238E27FC236}">
                  <a16:creationId xmlns:a16="http://schemas.microsoft.com/office/drawing/2014/main" id="{A0F66700-D10E-83CD-D485-AD523D59F3CD}"/>
                </a:ext>
              </a:extLst>
            </p:cNvPr>
            <p:cNvSpPr>
              <a:spLocks noChangeArrowheads="1"/>
            </p:cNvSpPr>
            <p:nvPr/>
          </p:nvSpPr>
          <p:spPr bwMode="auto">
            <a:xfrm>
              <a:off x="1135" y="3050"/>
              <a:ext cx="973" cy="681"/>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1" name="Rectangle 5">
              <a:extLst>
                <a:ext uri="{FF2B5EF4-FFF2-40B4-BE49-F238E27FC236}">
                  <a16:creationId xmlns:a16="http://schemas.microsoft.com/office/drawing/2014/main" id="{5EE4E64D-61BC-7060-A3DC-FF87CBDE07C4}"/>
                </a:ext>
              </a:extLst>
            </p:cNvPr>
            <p:cNvSpPr>
              <a:spLocks noChangeArrowheads="1"/>
            </p:cNvSpPr>
            <p:nvPr/>
          </p:nvSpPr>
          <p:spPr bwMode="auto">
            <a:xfrm>
              <a:off x="2106" y="3048"/>
              <a:ext cx="973" cy="681"/>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2" name="Rectangle 6">
              <a:extLst>
                <a:ext uri="{FF2B5EF4-FFF2-40B4-BE49-F238E27FC236}">
                  <a16:creationId xmlns:a16="http://schemas.microsoft.com/office/drawing/2014/main" id="{DB904CCA-10EC-B150-7BE1-7AFDFDAA0728}"/>
                </a:ext>
              </a:extLst>
            </p:cNvPr>
            <p:cNvSpPr>
              <a:spLocks noChangeArrowheads="1"/>
            </p:cNvSpPr>
            <p:nvPr/>
          </p:nvSpPr>
          <p:spPr bwMode="auto">
            <a:xfrm>
              <a:off x="3079" y="3046"/>
              <a:ext cx="973" cy="681"/>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sp>
          <p:nvSpPr>
            <p:cNvPr id="19463" name="Rectangle 7">
              <a:extLst>
                <a:ext uri="{FF2B5EF4-FFF2-40B4-BE49-F238E27FC236}">
                  <a16:creationId xmlns:a16="http://schemas.microsoft.com/office/drawing/2014/main" id="{527A5A0B-E0CF-7327-A808-DA6650A71456}"/>
                </a:ext>
              </a:extLst>
            </p:cNvPr>
            <p:cNvSpPr>
              <a:spLocks noChangeArrowheads="1"/>
            </p:cNvSpPr>
            <p:nvPr/>
          </p:nvSpPr>
          <p:spPr bwMode="auto">
            <a:xfrm>
              <a:off x="4050" y="3045"/>
              <a:ext cx="973" cy="681"/>
            </a:xfrm>
            <a:prstGeom prst="rect">
              <a:avLst/>
            </a:prstGeom>
            <a:solidFill>
              <a:srgbClr val="CCFFCC"/>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2000">
                <a:latin typeface="Montserrat"/>
              </a:endParaRPr>
            </a:p>
          </p:txBody>
        </p:sp>
      </p:grpSp>
      <p:sp>
        <p:nvSpPr>
          <p:cNvPr id="19480" name="Text Box 24">
            <a:extLst>
              <a:ext uri="{FF2B5EF4-FFF2-40B4-BE49-F238E27FC236}">
                <a16:creationId xmlns:a16="http://schemas.microsoft.com/office/drawing/2014/main" id="{F3BB7C5D-13A1-A9AF-0290-3A39E469F9FB}"/>
              </a:ext>
            </a:extLst>
          </p:cNvPr>
          <p:cNvSpPr txBox="1">
            <a:spLocks noChangeArrowheads="1"/>
          </p:cNvSpPr>
          <p:nvPr/>
        </p:nvSpPr>
        <p:spPr bwMode="auto">
          <a:xfrm>
            <a:off x="1490600" y="4949826"/>
            <a:ext cx="2278188"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latin typeface="Montserrat"/>
              </a:rPr>
              <a:t>Step 1</a:t>
            </a:r>
          </a:p>
          <a:p>
            <a:pPr algn="ctr"/>
            <a:r>
              <a:rPr lang="en-US" altLang="pl-PL" sz="2000">
                <a:latin typeface="Montserrat"/>
              </a:rPr>
              <a:t>Design Series</a:t>
            </a:r>
          </a:p>
        </p:txBody>
      </p:sp>
      <p:sp>
        <p:nvSpPr>
          <p:cNvPr id="19481" name="Text Box 25">
            <a:extLst>
              <a:ext uri="{FF2B5EF4-FFF2-40B4-BE49-F238E27FC236}">
                <a16:creationId xmlns:a16="http://schemas.microsoft.com/office/drawing/2014/main" id="{617C8AED-9184-A331-E0E9-8096F50740C8}"/>
              </a:ext>
            </a:extLst>
          </p:cNvPr>
          <p:cNvSpPr txBox="1">
            <a:spLocks noChangeArrowheads="1"/>
          </p:cNvSpPr>
          <p:nvPr/>
        </p:nvSpPr>
        <p:spPr bwMode="auto">
          <a:xfrm>
            <a:off x="2293511" y="3803651"/>
            <a:ext cx="1532792"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latin typeface="Montserrat"/>
              </a:rPr>
              <a:t>Step 2</a:t>
            </a:r>
          </a:p>
          <a:p>
            <a:pPr algn="ctr"/>
            <a:r>
              <a:rPr lang="en-US" altLang="pl-PL" sz="2000">
                <a:latin typeface="Montserrat"/>
              </a:rPr>
              <a:t>Flushing</a:t>
            </a:r>
          </a:p>
        </p:txBody>
      </p:sp>
      <p:sp>
        <p:nvSpPr>
          <p:cNvPr id="19482" name="Text Box 26">
            <a:extLst>
              <a:ext uri="{FF2B5EF4-FFF2-40B4-BE49-F238E27FC236}">
                <a16:creationId xmlns:a16="http://schemas.microsoft.com/office/drawing/2014/main" id="{F631227C-DE03-3587-B471-E6734851CF03}"/>
              </a:ext>
            </a:extLst>
          </p:cNvPr>
          <p:cNvSpPr txBox="1">
            <a:spLocks noChangeArrowheads="1"/>
          </p:cNvSpPr>
          <p:nvPr/>
        </p:nvSpPr>
        <p:spPr bwMode="auto">
          <a:xfrm>
            <a:off x="2177761" y="2646364"/>
            <a:ext cx="2161169"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latin typeface="Montserrat"/>
              </a:rPr>
              <a:t>Step 3</a:t>
            </a:r>
          </a:p>
          <a:p>
            <a:pPr algn="ctr"/>
            <a:r>
              <a:rPr lang="en-US" altLang="pl-PL" sz="2000">
                <a:latin typeface="Montserrat"/>
              </a:rPr>
              <a:t>Min. Stability</a:t>
            </a:r>
          </a:p>
        </p:txBody>
      </p:sp>
      <p:sp>
        <p:nvSpPr>
          <p:cNvPr id="19483" name="Text Box 27">
            <a:extLst>
              <a:ext uri="{FF2B5EF4-FFF2-40B4-BE49-F238E27FC236}">
                <a16:creationId xmlns:a16="http://schemas.microsoft.com/office/drawing/2014/main" id="{D87CFCDB-3D64-49D7-1B13-4AF531FE9D22}"/>
              </a:ext>
            </a:extLst>
          </p:cNvPr>
          <p:cNvSpPr txBox="1">
            <a:spLocks noChangeArrowheads="1"/>
          </p:cNvSpPr>
          <p:nvPr/>
        </p:nvSpPr>
        <p:spPr bwMode="auto">
          <a:xfrm>
            <a:off x="1877672" y="1435101"/>
            <a:ext cx="3648756" cy="1052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latin typeface="Montserrat"/>
              </a:rPr>
              <a:t>Step 4</a:t>
            </a:r>
          </a:p>
          <a:p>
            <a:pPr algn="ctr"/>
            <a:r>
              <a:rPr lang="en-US" altLang="pl-PL" sz="2000">
                <a:latin typeface="Montserrat"/>
              </a:rPr>
              <a:t>Max. AC with 4% Voids</a:t>
            </a:r>
          </a:p>
        </p:txBody>
      </p:sp>
    </p:spTree>
    <p:extLst>
      <p:ext uri="{BB962C8B-B14F-4D97-AF65-F5344CB8AC3E}">
        <p14:creationId xmlns:p14="http://schemas.microsoft.com/office/powerpoint/2010/main" val="20005032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B853098-4F03-4A5A-A4D3-DD4783EA7F63}"/>
              </a:ext>
            </a:extLst>
          </p:cNvPr>
          <p:cNvSpPr>
            <a:spLocks noGrp="1" noChangeArrowheads="1"/>
          </p:cNvSpPr>
          <p:nvPr>
            <p:ph type="title"/>
          </p:nvPr>
        </p:nvSpPr>
        <p:spPr/>
        <p:txBody>
          <a:bodyPr/>
          <a:lstStyle/>
          <a:p>
            <a:r>
              <a:rPr lang="en-US" altLang="pl-PL" sz="3200" dirty="0">
                <a:latin typeface="Montserrat"/>
              </a:rPr>
              <a:t>Hveem Mix Design</a:t>
            </a:r>
            <a:endParaRPr lang="en-US" altLang="pl-PL" sz="3200" dirty="0">
              <a:solidFill>
                <a:srgbClr val="F26211"/>
              </a:solidFill>
              <a:latin typeface="Montserrat"/>
            </a:endParaRPr>
          </a:p>
        </p:txBody>
      </p:sp>
      <p:sp>
        <p:nvSpPr>
          <p:cNvPr id="20483" name="Rectangle 3">
            <a:extLst>
              <a:ext uri="{FF2B5EF4-FFF2-40B4-BE49-F238E27FC236}">
                <a16:creationId xmlns:a16="http://schemas.microsoft.com/office/drawing/2014/main" id="{E44D53F4-1C6E-81A7-D414-8CB68E2CC866}"/>
              </a:ext>
            </a:extLst>
          </p:cNvPr>
          <p:cNvSpPr>
            <a:spLocks noGrp="1" noChangeArrowheads="1"/>
          </p:cNvSpPr>
          <p:nvPr>
            <p:ph type="body" idx="11"/>
          </p:nvPr>
        </p:nvSpPr>
        <p:spPr/>
        <p:txBody>
          <a:bodyPr>
            <a:noAutofit/>
          </a:bodyPr>
          <a:lstStyle/>
          <a:p>
            <a:r>
              <a:rPr lang="en-US" altLang="pl-PL" sz="2400" dirty="0">
                <a:solidFill>
                  <a:srgbClr val="FF3300"/>
                </a:solidFill>
                <a:latin typeface="Montserrat"/>
              </a:rPr>
              <a:t>Advantages</a:t>
            </a:r>
            <a:endParaRPr lang="en-US" altLang="pl-PL" sz="2400" dirty="0">
              <a:latin typeface="Montserrat"/>
            </a:endParaRPr>
          </a:p>
          <a:p>
            <a:pPr lvl="1"/>
            <a:r>
              <a:rPr lang="en-US" altLang="pl-PL" sz="2400" dirty="0">
                <a:latin typeface="Montserrat"/>
              </a:rPr>
              <a:t>Attention to voids, strength, durability</a:t>
            </a:r>
          </a:p>
          <a:p>
            <a:pPr lvl="1"/>
            <a:r>
              <a:rPr lang="en-US" altLang="pl-PL" sz="2400" dirty="0">
                <a:latin typeface="Montserrat"/>
              </a:rPr>
              <a:t>Kneading compaction similar to field</a:t>
            </a:r>
          </a:p>
          <a:p>
            <a:pPr lvl="1"/>
            <a:r>
              <a:rPr lang="en-US" altLang="pl-PL" sz="2400" dirty="0">
                <a:latin typeface="Montserrat"/>
              </a:rPr>
              <a:t>Strength parameter direct indication of internal friction component of shear strength</a:t>
            </a:r>
          </a:p>
          <a:p>
            <a:pPr>
              <a:lnSpc>
                <a:spcPct val="220000"/>
              </a:lnSpc>
            </a:pPr>
            <a:r>
              <a:rPr lang="en-US" altLang="pl-PL" sz="2400" dirty="0">
                <a:solidFill>
                  <a:srgbClr val="FF3300"/>
                </a:solidFill>
                <a:latin typeface="Montserrat"/>
              </a:rPr>
              <a:t>Disadvantages</a:t>
            </a:r>
            <a:endParaRPr lang="en-US" altLang="pl-PL" sz="2400" dirty="0">
              <a:latin typeface="Montserrat"/>
            </a:endParaRPr>
          </a:p>
          <a:p>
            <a:pPr lvl="1"/>
            <a:r>
              <a:rPr lang="en-US" altLang="pl-PL" sz="2400" dirty="0">
                <a:latin typeface="Montserrat"/>
              </a:rPr>
              <a:t>Equipment expensive and not easily portable</a:t>
            </a:r>
          </a:p>
          <a:p>
            <a:pPr lvl="1"/>
            <a:r>
              <a:rPr lang="en-US" altLang="pl-PL" sz="2400" dirty="0">
                <a:latin typeface="Montserrat"/>
              </a:rPr>
              <a:t>Not wide range in stability measurements</a:t>
            </a:r>
          </a:p>
        </p:txBody>
      </p:sp>
    </p:spTree>
    <p:extLst>
      <p:ext uri="{BB962C8B-B14F-4D97-AF65-F5344CB8AC3E}">
        <p14:creationId xmlns:p14="http://schemas.microsoft.com/office/powerpoint/2010/main" val="178973038"/>
      </p:ext>
    </p:extLst>
  </p:cSld>
  <p:clrMapOvr>
    <a:masterClrMapping/>
  </p:clrMapOvr>
  <p:transition spd="med">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965C8-2FC4-9A3B-B45A-FD372A6F1EF9}"/>
              </a:ext>
            </a:extLst>
          </p:cNvPr>
          <p:cNvSpPr>
            <a:spLocks noGrp="1"/>
          </p:cNvSpPr>
          <p:nvPr>
            <p:ph type="title"/>
          </p:nvPr>
        </p:nvSpPr>
        <p:spPr/>
        <p:txBody>
          <a:bodyPr/>
          <a:lstStyle/>
          <a:p>
            <a:r>
              <a:rPr lang="en-GB" sz="3200" dirty="0">
                <a:latin typeface="Montserrat"/>
              </a:rPr>
              <a:t>Hveem Mix Design</a:t>
            </a:r>
          </a:p>
        </p:txBody>
      </p:sp>
      <p:sp>
        <p:nvSpPr>
          <p:cNvPr id="3" name="Text Placeholder 2">
            <a:extLst>
              <a:ext uri="{FF2B5EF4-FFF2-40B4-BE49-F238E27FC236}">
                <a16:creationId xmlns:a16="http://schemas.microsoft.com/office/drawing/2014/main" id="{7FB6B720-69D2-3884-AA19-494CC9382B04}"/>
              </a:ext>
            </a:extLst>
          </p:cNvPr>
          <p:cNvSpPr>
            <a:spLocks noGrp="1"/>
          </p:cNvSpPr>
          <p:nvPr>
            <p:ph type="body" sz="quarter" idx="11"/>
          </p:nvPr>
        </p:nvSpPr>
        <p:spPr/>
        <p:txBody>
          <a:bodyPr/>
          <a:lstStyle/>
          <a:p>
            <a:r>
              <a:rPr lang="en-GB" sz="2400" dirty="0">
                <a:latin typeface="Montserrat"/>
              </a:rPr>
              <a:t>1984 Survey - 75% states used Marshall, 25% states used Hveem</a:t>
            </a:r>
          </a:p>
          <a:p>
            <a:r>
              <a:rPr lang="en-GB" sz="2400" dirty="0">
                <a:latin typeface="Montserrat"/>
              </a:rPr>
              <a:t>Both Marshall and Hveem methods are empirical</a:t>
            </a:r>
          </a:p>
          <a:p>
            <a:r>
              <a:rPr lang="en-GB" sz="2400" dirty="0">
                <a:latin typeface="Montserrat"/>
              </a:rPr>
              <a:t>No longer adequate for increased traffic loadings</a:t>
            </a:r>
          </a:p>
          <a:p>
            <a:r>
              <a:rPr lang="en-GB" sz="2400" dirty="0">
                <a:latin typeface="Montserrat"/>
              </a:rPr>
              <a:t>Rational mix design method needed based on engineering principles</a:t>
            </a:r>
          </a:p>
          <a:p>
            <a:endParaRPr lang="en-GB" sz="2400" dirty="0">
              <a:latin typeface="Montserrat"/>
            </a:endParaRPr>
          </a:p>
        </p:txBody>
      </p:sp>
    </p:spTree>
    <p:extLst>
      <p:ext uri="{BB962C8B-B14F-4D97-AF65-F5344CB8AC3E}">
        <p14:creationId xmlns:p14="http://schemas.microsoft.com/office/powerpoint/2010/main" val="609121684"/>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1026">
            <a:extLst>
              <a:ext uri="{FF2B5EF4-FFF2-40B4-BE49-F238E27FC236}">
                <a16:creationId xmlns:a16="http://schemas.microsoft.com/office/drawing/2014/main" id="{1330E40F-74E1-B7B6-A353-23A8FE7DCD67}"/>
              </a:ext>
            </a:extLst>
          </p:cNvPr>
          <p:cNvSpPr>
            <a:spLocks noGrp="1" noChangeArrowheads="1"/>
          </p:cNvSpPr>
          <p:nvPr>
            <p:ph type="body" idx="11"/>
          </p:nvPr>
        </p:nvSpPr>
        <p:spPr/>
        <p:txBody>
          <a:bodyPr>
            <a:normAutofit lnSpcReduction="10000"/>
          </a:bodyPr>
          <a:lstStyle/>
          <a:p>
            <a:pPr>
              <a:lnSpc>
                <a:spcPct val="120000"/>
              </a:lnSpc>
            </a:pPr>
            <a:r>
              <a:rPr lang="en-US" altLang="pl-PL" sz="2400" dirty="0">
                <a:latin typeface="Montserrat"/>
              </a:rPr>
              <a:t>Result of strategic highway research program (SHRP)</a:t>
            </a:r>
          </a:p>
          <a:p>
            <a:pPr>
              <a:lnSpc>
                <a:spcPct val="120000"/>
              </a:lnSpc>
            </a:pPr>
            <a:r>
              <a:rPr lang="en-US" altLang="pl-PL" sz="2400" dirty="0">
                <a:latin typeface="Montserrat"/>
              </a:rPr>
              <a:t>5-year, $50 million research completed in 1992</a:t>
            </a:r>
          </a:p>
          <a:p>
            <a:pPr>
              <a:lnSpc>
                <a:spcPct val="120000"/>
              </a:lnSpc>
            </a:pPr>
            <a:r>
              <a:rPr lang="en-US" altLang="pl-PL" sz="2400" dirty="0">
                <a:latin typeface="Montserrat"/>
              </a:rPr>
              <a:t>Volumetric mix design using a gyratory compactor</a:t>
            </a:r>
          </a:p>
          <a:p>
            <a:pPr>
              <a:lnSpc>
                <a:spcPct val="120000"/>
              </a:lnSpc>
            </a:pPr>
            <a:r>
              <a:rPr lang="en-US" altLang="pl-PL" sz="2400" dirty="0">
                <a:latin typeface="Montserrat"/>
              </a:rPr>
              <a:t>Implementation by 2000 by most states</a:t>
            </a:r>
          </a:p>
        </p:txBody>
      </p:sp>
      <p:sp>
        <p:nvSpPr>
          <p:cNvPr id="440323" name="Rectangle 1027">
            <a:extLst>
              <a:ext uri="{FF2B5EF4-FFF2-40B4-BE49-F238E27FC236}">
                <a16:creationId xmlns:a16="http://schemas.microsoft.com/office/drawing/2014/main" id="{85E54EAD-57B4-EFB5-F335-83F78FEC1A01}"/>
              </a:ext>
            </a:extLst>
          </p:cNvPr>
          <p:cNvSpPr>
            <a:spLocks noGrp="1" noChangeArrowheads="1"/>
          </p:cNvSpPr>
          <p:nvPr>
            <p:ph type="title"/>
          </p:nvPr>
        </p:nvSpPr>
        <p:spPr>
          <a:noFill/>
          <a:ln/>
        </p:spPr>
        <p:txBody>
          <a:bodyPr/>
          <a:lstStyle/>
          <a:p>
            <a:r>
              <a:rPr lang="en-US" altLang="pl-PL" sz="3200" dirty="0">
                <a:latin typeface="Montserrat"/>
              </a:rPr>
              <a:t>Superpave Mix Design Method</a:t>
            </a:r>
          </a:p>
        </p:txBody>
      </p:sp>
    </p:spTree>
    <p:extLst>
      <p:ext uri="{BB962C8B-B14F-4D97-AF65-F5344CB8AC3E}">
        <p14:creationId xmlns:p14="http://schemas.microsoft.com/office/powerpoint/2010/main" val="1344597926"/>
      </p:ext>
    </p:extLst>
  </p:cSld>
  <p:clrMapOvr>
    <a:masterClrMapping/>
  </p:clrMapOvr>
  <p:transition spd="med">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a:extLst>
              <a:ext uri="{FF2B5EF4-FFF2-40B4-BE49-F238E27FC236}">
                <a16:creationId xmlns:a16="http://schemas.microsoft.com/office/drawing/2014/main" id="{AC4F5DB8-17E4-F009-F12D-71ACA6A6B69B}"/>
              </a:ext>
            </a:extLst>
          </p:cNvPr>
          <p:cNvSpPr>
            <a:spLocks noGrp="1" noChangeArrowheads="1"/>
          </p:cNvSpPr>
          <p:nvPr>
            <p:ph type="body" idx="11"/>
          </p:nvPr>
        </p:nvSpPr>
        <p:spPr/>
        <p:txBody>
          <a:bodyPr>
            <a:normAutofit/>
          </a:bodyPr>
          <a:lstStyle/>
          <a:p>
            <a:pPr>
              <a:lnSpc>
                <a:spcPct val="130000"/>
              </a:lnSpc>
            </a:pPr>
            <a:r>
              <a:rPr lang="en-US" altLang="pl-PL" sz="2400">
                <a:latin typeface="Montserrat"/>
              </a:rPr>
              <a:t>Developed in 1920s to determine optimum AC of sheet asphalt surface and sand asphalt bases</a:t>
            </a:r>
          </a:p>
          <a:p>
            <a:pPr>
              <a:lnSpc>
                <a:spcPct val="120000"/>
              </a:lnSpc>
              <a:buClr>
                <a:schemeClr val="tx1"/>
              </a:buClr>
            </a:pPr>
            <a:r>
              <a:rPr lang="en-US" altLang="pl-PL" sz="2400">
                <a:latin typeface="Montserrat"/>
              </a:rPr>
              <a:t>Specimen 2 inches diameter by 1 inch high forced through a 1.75 inch diameter orifice</a:t>
            </a:r>
          </a:p>
          <a:p>
            <a:pPr>
              <a:lnSpc>
                <a:spcPct val="120000"/>
              </a:lnSpc>
              <a:buClr>
                <a:schemeClr val="tx1"/>
              </a:buClr>
            </a:pPr>
            <a:r>
              <a:rPr lang="en-US" altLang="pl-PL" sz="2400">
                <a:latin typeface="Montserrat"/>
              </a:rPr>
              <a:t>Maximum load reported as stability</a:t>
            </a:r>
          </a:p>
        </p:txBody>
      </p:sp>
      <p:sp>
        <p:nvSpPr>
          <p:cNvPr id="390147" name="Rectangle 3">
            <a:extLst>
              <a:ext uri="{FF2B5EF4-FFF2-40B4-BE49-F238E27FC236}">
                <a16:creationId xmlns:a16="http://schemas.microsoft.com/office/drawing/2014/main" id="{053ABC90-2C39-D3BC-3E63-7E70CC6BC0F7}"/>
              </a:ext>
            </a:extLst>
          </p:cNvPr>
          <p:cNvSpPr>
            <a:spLocks noGrp="1" noChangeArrowheads="1"/>
          </p:cNvSpPr>
          <p:nvPr>
            <p:ph type="title"/>
          </p:nvPr>
        </p:nvSpPr>
        <p:spPr/>
        <p:txBody>
          <a:bodyPr/>
          <a:lstStyle/>
          <a:p>
            <a:r>
              <a:rPr lang="en-US" altLang="pl-PL" sz="3200" dirty="0">
                <a:solidFill>
                  <a:srgbClr val="F26211"/>
                </a:solidFill>
                <a:latin typeface="Montserrat"/>
              </a:rPr>
              <a:t>Hubbard-Field Method</a:t>
            </a:r>
          </a:p>
        </p:txBody>
      </p:sp>
    </p:spTree>
    <p:extLst>
      <p:ext uri="{BB962C8B-B14F-4D97-AF65-F5344CB8AC3E}">
        <p14:creationId xmlns:p14="http://schemas.microsoft.com/office/powerpoint/2010/main" val="3921210710"/>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a:extLst>
              <a:ext uri="{FF2B5EF4-FFF2-40B4-BE49-F238E27FC236}">
                <a16:creationId xmlns:a16="http://schemas.microsoft.com/office/drawing/2014/main" id="{1494983F-BA48-2138-DC68-DFAF30706FB6}"/>
              </a:ext>
            </a:extLst>
          </p:cNvPr>
          <p:cNvSpPr>
            <a:spLocks noGrp="1" noChangeArrowheads="1"/>
          </p:cNvSpPr>
          <p:nvPr>
            <p:ph type="body" idx="11"/>
          </p:nvPr>
        </p:nvSpPr>
        <p:spPr/>
        <p:txBody>
          <a:bodyPr/>
          <a:lstStyle/>
          <a:p>
            <a:pPr>
              <a:lnSpc>
                <a:spcPct val="120000"/>
              </a:lnSpc>
              <a:buClr>
                <a:schemeClr val="tx1"/>
              </a:buClr>
            </a:pPr>
            <a:r>
              <a:rPr lang="en-US" altLang="pl-PL" sz="2400">
                <a:latin typeface="Montserrat"/>
              </a:rPr>
              <a:t>First attempt to quantify stability at different binder contents</a:t>
            </a:r>
          </a:p>
          <a:p>
            <a:pPr>
              <a:lnSpc>
                <a:spcPct val="120000"/>
              </a:lnSpc>
              <a:buClr>
                <a:schemeClr val="tx1"/>
              </a:buClr>
            </a:pPr>
            <a:r>
              <a:rPr lang="en-US" altLang="pl-PL" sz="2400">
                <a:latin typeface="Montserrat"/>
              </a:rPr>
              <a:t>Modified in 1950s to test 6 inch HMA specimens containing coarse aggregates</a:t>
            </a:r>
          </a:p>
        </p:txBody>
      </p:sp>
      <p:sp>
        <p:nvSpPr>
          <p:cNvPr id="392195" name="Rectangle 3">
            <a:extLst>
              <a:ext uri="{FF2B5EF4-FFF2-40B4-BE49-F238E27FC236}">
                <a16:creationId xmlns:a16="http://schemas.microsoft.com/office/drawing/2014/main" id="{CF287F00-21A9-1115-31DB-40BE8C70AD3C}"/>
              </a:ext>
            </a:extLst>
          </p:cNvPr>
          <p:cNvSpPr>
            <a:spLocks noGrp="1" noChangeArrowheads="1"/>
          </p:cNvSpPr>
          <p:nvPr>
            <p:ph type="title"/>
          </p:nvPr>
        </p:nvSpPr>
        <p:spPr>
          <a:noFill/>
          <a:ln/>
        </p:spPr>
        <p:txBody>
          <a:bodyPr/>
          <a:lstStyle/>
          <a:p>
            <a:r>
              <a:rPr lang="en-US" altLang="pl-PL" sz="3200" dirty="0">
                <a:solidFill>
                  <a:srgbClr val="F26211"/>
                </a:solidFill>
                <a:latin typeface="Montserrat"/>
              </a:rPr>
              <a:t>Hubbard-Field Method (Cont.)</a:t>
            </a:r>
          </a:p>
        </p:txBody>
      </p:sp>
    </p:spTree>
    <p:extLst>
      <p:ext uri="{BB962C8B-B14F-4D97-AF65-F5344CB8AC3E}">
        <p14:creationId xmlns:p14="http://schemas.microsoft.com/office/powerpoint/2010/main" val="1720146928"/>
      </p:ext>
    </p:extLst>
  </p:cSld>
  <p:clrMapOvr>
    <a:masterClrMapping/>
  </p:clrMapOvr>
  <p:transition spd="med">
    <p:fade/>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9181562-4F4D-466C-A96F-10A4003DEA17}">
  <we:reference id="WA200010001" version="1.0.0.1" store="Omex" storeType="OMEX"/>
  <we:alternateReferences>
    <we:reference id="WA200010001" version="1.0.0.1" store="WA200010001" storeType="OMEX"/>
  </we:alternateReferences>
  <we:properties>
    <we:property name="claude.fileId" value="&quot;8ea6ed38-8b0e-46c5-aae8-96459b975bd0&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7CAE1B7F-6A4A-4EC1-B597-B4049EBEC2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473</TotalTime>
  <Words>3354</Words>
  <Application>Microsoft Office PowerPoint</Application>
  <PresentationFormat>Widescreen</PresentationFormat>
  <Paragraphs>318</Paragraphs>
  <Slides>77</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77</vt:i4>
      </vt:variant>
    </vt:vector>
  </HeadingPairs>
  <TitlesOfParts>
    <vt:vector size="86" baseType="lpstr">
      <vt:lpstr>Aptos</vt:lpstr>
      <vt:lpstr>Arial</vt:lpstr>
      <vt:lpstr>Arial Rounded MT Bold</vt:lpstr>
      <vt:lpstr>Calibri</vt:lpstr>
      <vt:lpstr>Helvetica Neue</vt:lpstr>
      <vt:lpstr>Helvetica Neue Medium</vt:lpstr>
      <vt:lpstr>Montserrat</vt:lpstr>
      <vt:lpstr>Montserrat Regular</vt:lpstr>
      <vt:lpstr>21_BasicWhite</vt:lpstr>
      <vt:lpstr>Course C.03.06.01 Asphalt mixture – history of design</vt:lpstr>
      <vt:lpstr>Road Transportation Systems Engineering Development in the Sub-Saharan Africa – Modern EU Master Programme &amp; Capacity Building</vt:lpstr>
      <vt:lpstr>PowerPoint Presentation</vt:lpstr>
      <vt:lpstr>Asphalt mixture </vt:lpstr>
      <vt:lpstr>The Pat Test</vt:lpstr>
      <vt:lpstr>Bitulithic Pavement</vt:lpstr>
      <vt:lpstr>Bitulithic Pavement</vt:lpstr>
      <vt:lpstr>Hubbard-Field Method</vt:lpstr>
      <vt:lpstr>Hubbard-Field Method (Cont.)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Hot Mix Asphalt Concrete (HMA) Mix Designs</vt:lpstr>
      <vt:lpstr>Requirements in Common</vt:lpstr>
      <vt:lpstr>Marshall Mix Design Method</vt:lpstr>
      <vt:lpstr>PowerPoint Presentation</vt:lpstr>
      <vt:lpstr>PowerPoint Presentation</vt:lpstr>
      <vt:lpstr>Marshall Mix Design</vt:lpstr>
      <vt:lpstr>Automatic Marshall Hammer</vt:lpstr>
      <vt:lpstr>Marshall Mix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Marshall Stability and Flow</vt:lpstr>
      <vt:lpstr>PowerPoint Presentation</vt:lpstr>
      <vt:lpstr>PowerPoint Presentation</vt:lpstr>
      <vt:lpstr>PowerPoint Presentation</vt:lpstr>
      <vt:lpstr>PowerPoint Presentation</vt:lpstr>
      <vt:lpstr>PowerPoint Presentation</vt:lpstr>
      <vt:lpstr>Mixing/Compaction Temps</vt:lpstr>
      <vt:lpstr>Marshall Design Criteria</vt:lpstr>
      <vt:lpstr>Minimum VMA Requirements</vt:lpstr>
      <vt:lpstr>Marshall Mix Design Tests</vt:lpstr>
      <vt:lpstr>Marshall Design Use of Data Asphalt Institute Procedure</vt:lpstr>
      <vt:lpstr>Marshall Design Use of Data Asphalt Institute Procedure</vt:lpstr>
      <vt:lpstr>Marshall Design Use of Data NAPA Procedure</vt:lpstr>
      <vt:lpstr>Marshall Design Use of Data NAPA Procedure</vt:lpstr>
      <vt:lpstr>Marshall Design Use of Data NAPA Procedure</vt:lpstr>
      <vt:lpstr>Marshall Design Method</vt:lpstr>
      <vt:lpstr>Hveem mix design</vt:lpstr>
      <vt:lpstr>Hveem Mix Design Method</vt:lpstr>
      <vt:lpstr>Hveem Mix Design Method</vt:lpstr>
      <vt:lpstr>Hveem Mix Design Method</vt:lpstr>
      <vt:lpstr>PowerPoint Presentation</vt:lpstr>
      <vt:lpstr>Hveem Stabilometer</vt:lpstr>
      <vt:lpstr>PowerPoint Presentation</vt:lpstr>
      <vt:lpstr>PowerPoint Presentation</vt:lpstr>
      <vt:lpstr>PowerPoint Presentation</vt:lpstr>
      <vt:lpstr>PowerPoint Presentation</vt:lpstr>
      <vt:lpstr>PowerPoint Presentation</vt:lpstr>
      <vt:lpstr>PowerPoint Presentation</vt:lpstr>
      <vt:lpstr>Hveem Mix Design Method</vt:lpstr>
      <vt:lpstr>Hveem Mix Design Method</vt:lpstr>
      <vt:lpstr>Hveem Mix Design</vt:lpstr>
      <vt:lpstr>Hveem Mix Design</vt:lpstr>
      <vt:lpstr>Superpave Mix Design Method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21</cp:revision>
  <dcterms:modified xsi:type="dcterms:W3CDTF">2026-05-31T15:34:52Z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