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89" r:id="rId5"/>
  </p:sldMasterIdLst>
  <p:notesMasterIdLst>
    <p:notesMasterId r:id="rId46"/>
  </p:notesMasterIdLst>
  <p:handoutMasterIdLst>
    <p:handoutMasterId r:id="rId47"/>
  </p:handoutMasterIdLst>
  <p:sldIdLst>
    <p:sldId id="306" r:id="rId6"/>
    <p:sldId id="307" r:id="rId7"/>
    <p:sldId id="399" r:id="rId8"/>
    <p:sldId id="320" r:id="rId9"/>
    <p:sldId id="392" r:id="rId10"/>
    <p:sldId id="326" r:id="rId11"/>
    <p:sldId id="325" r:id="rId12"/>
    <p:sldId id="328" r:id="rId13"/>
    <p:sldId id="329" r:id="rId14"/>
    <p:sldId id="393" r:id="rId15"/>
    <p:sldId id="331" r:id="rId16"/>
    <p:sldId id="332" r:id="rId17"/>
    <p:sldId id="333" r:id="rId18"/>
    <p:sldId id="354" r:id="rId19"/>
    <p:sldId id="355" r:id="rId20"/>
    <p:sldId id="394" r:id="rId21"/>
    <p:sldId id="357" r:id="rId22"/>
    <p:sldId id="335" r:id="rId23"/>
    <p:sldId id="356" r:id="rId24"/>
    <p:sldId id="358" r:id="rId25"/>
    <p:sldId id="395" r:id="rId26"/>
    <p:sldId id="339" r:id="rId27"/>
    <p:sldId id="340" r:id="rId28"/>
    <p:sldId id="341" r:id="rId29"/>
    <p:sldId id="359" r:id="rId30"/>
    <p:sldId id="396" r:id="rId31"/>
    <p:sldId id="343" r:id="rId32"/>
    <p:sldId id="344" r:id="rId33"/>
    <p:sldId id="345" r:id="rId34"/>
    <p:sldId id="360" r:id="rId35"/>
    <p:sldId id="397" r:id="rId36"/>
    <p:sldId id="347" r:id="rId37"/>
    <p:sldId id="348" r:id="rId38"/>
    <p:sldId id="349" r:id="rId39"/>
    <p:sldId id="361" r:id="rId40"/>
    <p:sldId id="398" r:id="rId41"/>
    <p:sldId id="351" r:id="rId42"/>
    <p:sldId id="362" r:id="rId43"/>
    <p:sldId id="352" r:id="rId44"/>
    <p:sldId id="353" r:id="rId45"/>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001F"/>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6B687CC-DDA8-4285-AAF9-03566A45FF5C}" v="3" dt="2026-05-10T11:42:57.054"/>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87055" autoAdjust="0"/>
  </p:normalViewPr>
  <p:slideViewPr>
    <p:cSldViewPr snapToGrid="0">
      <p:cViewPr varScale="1">
        <p:scale>
          <a:sx n="70" d="100"/>
          <a:sy n="70" d="100"/>
        </p:scale>
        <p:origin x="90" y="1506"/>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microsoft.com/office/2015/10/relationships/revisionInfo" Target="revisionInfo.xml"/><Relationship Id="rId5" Type="http://schemas.openxmlformats.org/officeDocument/2006/relationships/slideMaster" Target="slideMasters/slideMaster2.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presProps" Target="presProps.xml"/><Relationship Id="rId8" Type="http://schemas.openxmlformats.org/officeDocument/2006/relationships/slide" Target="slides/slide3.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notesMaster" Target="notesMasters/notesMaster1.xml"/><Relationship Id="rId20" Type="http://schemas.openxmlformats.org/officeDocument/2006/relationships/slide" Target="slides/slide15.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modMainMaster">
      <pc:chgData name="Wojciech Kustra" userId="afebd3d0-216b-4c4f-8992-1bf1fda6d5e8" providerId="ADAL" clId="{1D307E72-7901-4E61-A01B-3C4232ABCF63}" dt="2026-05-10T11:42:57.054" v="2"/>
      <pc:docMkLst>
        <pc:docMk/>
      </pc:docMkLst>
      <pc:sldMasterChg chg="modSldLayout">
        <pc:chgData name="Wojciech Kustra" userId="afebd3d0-216b-4c4f-8992-1bf1fda6d5e8" providerId="ADAL" clId="{1D307E72-7901-4E61-A01B-3C4232ABCF63}" dt="2026-05-10T11:42:57.054" v="2"/>
        <pc:sldMasterMkLst>
          <pc:docMk/>
          <pc:sldMasterMk cId="0" sldId="2147483648"/>
        </pc:sldMasterMkLst>
        <pc:sldLayoutChg chg="addSp delSp modSp">
          <pc:chgData name="Wojciech Kustra" userId="afebd3d0-216b-4c4f-8992-1bf1fda6d5e8" providerId="ADAL" clId="{1D307E72-7901-4E61-A01B-3C4232ABCF63}" dt="2026-05-10T11:42:57.054" v="2"/>
          <pc:sldLayoutMkLst>
            <pc:docMk/>
            <pc:sldMasterMk cId="0" sldId="2147483648"/>
            <pc:sldLayoutMk cId="0" sldId="2147483650"/>
          </pc:sldLayoutMkLst>
          <pc:spChg chg="mod">
            <ac:chgData name="Wojciech Kustra" userId="afebd3d0-216b-4c4f-8992-1bf1fda6d5e8" providerId="ADAL" clId="{1D307E72-7901-4E61-A01B-3C4232ABCF63}" dt="2026-05-10T11:42:57.054" v="2"/>
            <ac:spMkLst>
              <pc:docMk/>
              <pc:sldMasterMk cId="0" sldId="2147483648"/>
              <pc:sldLayoutMk cId="0" sldId="2147483650"/>
              <ac:spMk id="5" creationId="{B9B22666-5B24-0A4C-DB32-0755B25003A8}"/>
            </ac:spMkLst>
          </pc:spChg>
          <pc:grpChg chg="add mod">
            <ac:chgData name="Wojciech Kustra" userId="afebd3d0-216b-4c4f-8992-1bf1fda6d5e8" providerId="ADAL" clId="{1D307E72-7901-4E61-A01B-3C4232ABCF63}" dt="2026-05-10T11:42:57.054" v="2"/>
            <ac:grpSpMkLst>
              <pc:docMk/>
              <pc:sldMasterMk cId="0" sldId="2147483648"/>
              <pc:sldLayoutMk cId="0" sldId="2147483650"/>
              <ac:grpSpMk id="3" creationId="{E53A5A9E-D5D8-B93E-375E-B6F26BE5B484}"/>
            </ac:grpSpMkLst>
          </pc:grpChg>
          <pc:picChg chg="mod">
            <ac:chgData name="Wojciech Kustra" userId="afebd3d0-216b-4c4f-8992-1bf1fda6d5e8" providerId="ADAL" clId="{1D307E72-7901-4E61-A01B-3C4232ABCF63}" dt="2026-05-10T11:42:57.054" v="2"/>
            <ac:picMkLst>
              <pc:docMk/>
              <pc:sldMasterMk cId="0" sldId="2147483648"/>
              <pc:sldLayoutMk cId="0" sldId="2147483650"/>
              <ac:picMk id="4" creationId="{A69CCC51-47F5-D5E1-6A45-5E8778248310}"/>
            </ac:picMkLst>
          </pc:picChg>
          <pc:picChg chg="del mod">
            <ac:chgData name="Wojciech Kustra" userId="afebd3d0-216b-4c4f-8992-1bf1fda6d5e8" providerId="ADAL" clId="{1D307E72-7901-4E61-A01B-3C4232ABCF63}" dt="2026-05-10T11:42:56.430" v="1" actId="478"/>
            <ac:picMkLst>
              <pc:docMk/>
              <pc:sldMasterMk cId="0" sldId="2147483648"/>
              <pc:sldLayoutMk cId="0" sldId="2147483650"/>
              <ac:picMk id="13" creationId="{5579A081-27D5-3F5C-43AA-86A9D68BD6A5}"/>
            </ac:picMkLst>
          </pc:pic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10.05.2026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Question 1 :</a:t>
            </a:r>
          </a:p>
          <a:p>
            <a:r>
              <a:rPr lang="en-US" dirty="0"/>
              <a:t>Réponse : d) Validité</a:t>
            </a:r>
          </a:p>
          <a:p>
            <a:endParaRPr lang="en-US" dirty="0"/>
          </a:p>
          <a:p>
            <a:r>
              <a:rPr lang="en-US" dirty="0"/>
              <a:t>Question 2 :</a:t>
            </a:r>
          </a:p>
          <a:p>
            <a:r>
              <a:rPr lang="en-US" dirty="0"/>
              <a:t>Réponse courte :</a:t>
            </a:r>
          </a:p>
          <a:p>
            <a:r>
              <a:rPr lang="en-US" dirty="0"/>
              <a:t>Détection des incidents en temps réel, analyse des points chauds d'accidents, analyse prédictive de la sécurité, etc.</a:t>
            </a:r>
          </a:p>
          <a:p>
            <a:endParaRPr lang="en-US" dirty="0"/>
          </a:p>
          <a:p>
            <a:r>
              <a:rPr lang="en-US" dirty="0"/>
              <a:t>Question 3 :</a:t>
            </a:r>
          </a:p>
          <a:p>
            <a:r>
              <a:rPr lang="en-US" dirty="0"/>
              <a:t>Réponse : Faux</a:t>
            </a:r>
          </a:p>
          <a:p>
            <a:r>
              <a:rPr lang="en-US" dirty="0"/>
              <a:t>Il complète les modèles traditionnels, mais ne les remplace pas encore entièrement.</a:t>
            </a:r>
          </a:p>
        </p:txBody>
      </p:sp>
    </p:spTree>
    <p:extLst>
      <p:ext uri="{BB962C8B-B14F-4D97-AF65-F5344CB8AC3E}">
        <p14:creationId xmlns:p14="http://schemas.microsoft.com/office/powerpoint/2010/main" val="29362122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DB02C5-7CF5-584B-445F-2470D59B70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80E50E-34C5-8DDB-74C9-45CC8263A5C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DEEFCC-4B23-6B91-8758-B7E86EA67389}"/>
              </a:ext>
            </a:extLst>
          </p:cNvPr>
          <p:cNvSpPr>
            <a:spLocks noGrp="1"/>
          </p:cNvSpPr>
          <p:nvPr>
            <p:ph type="body" idx="1"/>
          </p:nvPr>
        </p:nvSpPr>
        <p:spPr/>
        <p:txBody>
          <a:bodyPr/>
          <a:lstStyle/>
          <a:p>
            <a:r>
              <a:rPr lang="en-US" dirty="0"/>
              <a:t>Question 4 :</a:t>
            </a:r>
          </a:p>
          <a:p>
            <a:r>
              <a:rPr lang="en-US" dirty="0"/>
              <a:t>Réponse : Edge Computing</a:t>
            </a:r>
          </a:p>
          <a:p>
            <a:endParaRPr lang="en-US" dirty="0"/>
          </a:p>
          <a:p>
            <a:r>
              <a:rPr lang="en-US" dirty="0"/>
              <a:t>Question 5 :</a:t>
            </a:r>
          </a:p>
          <a:p>
            <a:r>
              <a:rPr lang="en-US" dirty="0"/>
              <a:t>Réponse : c) Amélioration de l'efficacité et prise de décision en temps réel</a:t>
            </a:r>
          </a:p>
          <a:p>
            <a:endParaRPr lang="en-US" dirty="0"/>
          </a:p>
          <a:p>
            <a:r>
              <a:rPr lang="en-US" dirty="0"/>
              <a:t>Question 6 :</a:t>
            </a:r>
          </a:p>
          <a:p>
            <a:r>
              <a:rPr lang="en-US" dirty="0"/>
              <a:t>Réponse courte :</a:t>
            </a:r>
          </a:p>
          <a:p>
            <a:r>
              <a:rPr lang="en-US" dirty="0"/>
              <a:t>Suivi de localisation sans consentement, risque de réidentification des données anonymisées, utilisation abusive des données, etc.</a:t>
            </a:r>
          </a:p>
        </p:txBody>
      </p:sp>
    </p:spTree>
    <p:extLst>
      <p:ext uri="{BB962C8B-B14F-4D97-AF65-F5344CB8AC3E}">
        <p14:creationId xmlns:p14="http://schemas.microsoft.com/office/powerpoint/2010/main" val="33431312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2BEE46-24D1-F2E7-D40A-07F0DC5534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87D493-9325-C0BC-6639-B94EE863F1E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3A1794-59CD-BA6B-525D-D2D33DF8C010}"/>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56964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F9B7B4-C048-ED13-C924-62FD3A22AF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84369A-46D0-229D-9ACF-FF98A99486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08411C-EE14-5F33-F920-5AF29C673DA0}"/>
              </a:ext>
            </a:extLst>
          </p:cNvPr>
          <p:cNvSpPr>
            <a:spLocks noGrp="1"/>
          </p:cNvSpPr>
          <p:nvPr>
            <p:ph type="body" idx="1"/>
          </p:nvPr>
        </p:nvSpPr>
        <p:spPr/>
        <p:txBody>
          <a:bodyPr/>
          <a:lstStyle/>
          <a:p>
            <a:r>
              <a:rPr lang="en-US" dirty="0"/>
              <a:t>1. Définissez les données relatives aux transports et donnez deux exemples.</a:t>
            </a:r>
          </a:p>
          <a:p>
            <a:endParaRPr lang="en-US" dirty="0"/>
          </a:p>
          <a:p>
            <a:r>
              <a:rPr lang="en-US" dirty="0"/>
              <a:t>	Les données relatives aux transports désignent les informations liées à la circulation des personnes, des véhicules et des marchandises au sein d'un système de transport. Il s'agit par exemple des données sur le flux de circulation (nombre de véhicules, vitesses) et des données sur la fréquentation des transports en commun (nombre de passagers dans les transports publics).</a:t>
            </a:r>
          </a:p>
          <a:p>
            <a:endParaRPr lang="en-US" dirty="0"/>
          </a:p>
          <a:p>
            <a:r>
              <a:rPr lang="en-US" dirty="0"/>
              <a:t>2. Quel est l'objectif principal de l'analyse descriptive dans le domaine des transports ?</a:t>
            </a:r>
          </a:p>
          <a:p>
            <a:endParaRPr lang="en-US" dirty="0"/>
          </a:p>
          <a:p>
            <a:r>
              <a:rPr lang="en-US" dirty="0"/>
              <a:t>	Résumer et interpréter les données historiques afin de comprendre les tendances passées et actuelles au sein des systèmes de transport, afin de faciliter la prise de décisions éclairées.</a:t>
            </a:r>
          </a:p>
          <a:p>
            <a:endParaRPr lang="en-US" dirty="0"/>
          </a:p>
          <a:p>
            <a:r>
              <a:rPr lang="en-US" dirty="0"/>
              <a:t>3. Citez deux méthodes statistiques utilisées dans l'analyse inférentielle.</a:t>
            </a:r>
          </a:p>
          <a:p>
            <a:endParaRPr lang="en-US" dirty="0"/>
          </a:p>
          <a:p>
            <a:r>
              <a:rPr lang="en-US" dirty="0"/>
              <a:t>	Les tests d'hypothèse et les intervalles de confiance.</a:t>
            </a:r>
          </a:p>
          <a:p>
            <a:endParaRPr lang="en-US" dirty="0"/>
          </a:p>
          <a:p>
            <a:r>
              <a:rPr lang="en-US" dirty="0"/>
              <a:t>4. En quoi l'analyse des séries chronologiques est-elle utile pour les prévisions en matière de transport ?</a:t>
            </a:r>
          </a:p>
          <a:p>
            <a:endParaRPr lang="en-US" dirty="0"/>
          </a:p>
          <a:p>
            <a:r>
              <a:rPr lang="en-US" dirty="0"/>
              <a:t>	En examinant les points de données collectés à des intervalles de temps spécifiques, elle permet d'identifier les tendances et les modèles, ce qui permet de faire des prévisions précises sur les conditions de transport futures.</a:t>
            </a:r>
          </a:p>
          <a:p>
            <a:endParaRPr lang="en-US" dirty="0"/>
          </a:p>
          <a:p>
            <a:r>
              <a:rPr lang="en-US" dirty="0"/>
              <a:t>5. Donnez un exemple de la manière dont l'analyse prédictive peut améliorer la gestion du trafic.</a:t>
            </a:r>
          </a:p>
          <a:p>
            <a:endParaRPr lang="en-US" dirty="0"/>
          </a:p>
          <a:p>
            <a:r>
              <a:rPr lang="en-US" dirty="0"/>
              <a:t>	L'analyse prédictive permet de prévoir les embouteillages, ce qui permet d'ajuster dynamiquement les feux de circulation afin de réduire les embouteillages et d'améliorer la fluidité du trafic.</a:t>
            </a:r>
          </a:p>
        </p:txBody>
      </p:sp>
    </p:spTree>
    <p:extLst>
      <p:ext uri="{BB962C8B-B14F-4D97-AF65-F5344CB8AC3E}">
        <p14:creationId xmlns:p14="http://schemas.microsoft.com/office/powerpoint/2010/main" val="4220733210"/>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jpeg"/><Relationship Id="rId11" Type="http://schemas.openxmlformats.org/officeDocument/2006/relationships/image" Target="../media/image12.tiff"/><Relationship Id="rId5" Type="http://schemas.openxmlformats.org/officeDocument/2006/relationships/image" Target="../media/image6.jpe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276999"/>
          </a:xfrm>
          <a:prstGeom prst="rect">
            <a:avLst/>
          </a:prstGeom>
        </p:spPr>
        <p:txBody>
          <a:bodyPr wrap="square" lIns="0" tIns="0" rIns="0" bIns="0">
            <a:spAutoFit/>
          </a:bodyPr>
          <a:lstStyle>
            <a:lvl1pPr>
              <a:defRPr sz="1800" b="0" i="1">
                <a:solidFill>
                  <a:srgbClr val="FD001F"/>
                </a:solidFill>
                <a:latin typeface="Calibri"/>
                <a:cs typeface="Calibri"/>
              </a:defRPr>
            </a:lvl1pPr>
          </a:lstStyle>
          <a:p>
            <a:endParaRPr/>
          </a:p>
        </p:txBody>
      </p:sp>
      <p:sp>
        <p:nvSpPr>
          <p:cNvPr id="3" name="Holder 3"/>
          <p:cNvSpPr>
            <a:spLocks noGrp="1"/>
          </p:cNvSpPr>
          <p:nvPr>
            <p:ph type="subTitle" idx="4"/>
          </p:nvPr>
        </p:nvSpPr>
        <p:spPr>
          <a:xfrm>
            <a:off x="1828800" y="3840480"/>
            <a:ext cx="8534400" cy="168188"/>
          </a:xfrm>
          <a:prstGeom prst="rect">
            <a:avLst/>
          </a:prstGeom>
        </p:spPr>
        <p:txBody>
          <a:bodyPr wrap="square" lIns="0" tIns="0" rIns="0" bIns="0">
            <a:spAutoFit/>
          </a:bodyPr>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r>
              <a:rPr lang="en-US" dirty="0" err="1"/>
              <a:t>Collecte</a:t>
            </a:r>
            <a:r>
              <a:rPr lang="en-US" dirty="0"/>
              <a:t> et gestion des données relatives aux transports</a:t>
            </a: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F50F992-09C1-4120-B55D-166BA7EB8753}" type="datetime1">
              <a:rPr lang="en-US" smtClean="0"/>
              <a:t>5/10/2026</a:t>
            </a:fld>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6331769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68188"/>
          </a:xfrm>
        </p:spPr>
        <p:txBody>
          <a:bodyPr lIns="0" tIns="0" rIns="0" bIns="0"/>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r>
              <a:rPr lang="en-US" dirty="0" err="1"/>
              <a:t>Collecte</a:t>
            </a:r>
            <a:r>
              <a:rPr lang="en-US" dirty="0"/>
              <a:t> et gestion des données relatives aux transports</a:t>
            </a: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47EC14D-B81A-40B8-952B-703EEC96DE80}" type="datetime1">
              <a:rPr lang="en-US" smtClean="0"/>
              <a:t>5/10/2026</a:t>
            </a:fld>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2019541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sz="half" idx="2"/>
          </p:nvPr>
        </p:nvSpPr>
        <p:spPr>
          <a:xfrm>
            <a:off x="609601" y="1577340"/>
            <a:ext cx="5303519" cy="130805"/>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19" cy="130805"/>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r>
              <a:rPr lang="en-US" dirty="0" err="1"/>
              <a:t>Collecte</a:t>
            </a:r>
            <a:r>
              <a:rPr lang="en-US" dirty="0"/>
              <a:t> et gestion des données relatives aux transports</a:t>
            </a: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F76BBD8E-A179-4AC9-B439-5B2915E8E5E1}" type="datetime1">
              <a:rPr lang="en-US" smtClean="0"/>
              <a:t>5/10/2026</a:t>
            </a:fld>
            <a:endParaRPr lang="en-US"/>
          </a:p>
        </p:txBody>
      </p:sp>
      <p:sp>
        <p:nvSpPr>
          <p:cNvPr id="7" name="Holder 7"/>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7713300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r>
              <a:rPr lang="en-US" dirty="0" err="1"/>
              <a:t>Collecte</a:t>
            </a:r>
            <a:r>
              <a:rPr lang="en-US" dirty="0"/>
              <a:t> et gestion des données relatives aux transports</a:t>
            </a: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604E94E1-F77D-4595-9C40-4EEA6D83060E}" type="datetime1">
              <a:rPr lang="en-US" smtClean="0"/>
              <a:t>5/10/2026</a:t>
            </a:fld>
            <a:endParaRPr lang="en-US"/>
          </a:p>
        </p:txBody>
      </p:sp>
      <p:sp>
        <p:nvSpPr>
          <p:cNvPr id="5" name="Holder 5"/>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2193445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18" name="bg object 18"/>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2" name="Holder 2"/>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r>
              <a:rPr lang="en-US" dirty="0" err="1"/>
              <a:t>Collecte</a:t>
            </a:r>
            <a:r>
              <a:rPr lang="en-US" dirty="0"/>
              <a:t> et gestion des données relatives aux transports</a:t>
            </a: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B44BF9AD-EA28-4F57-8202-09DB2326C865}" type="datetime1">
              <a:rPr lang="en-US" smtClean="0"/>
              <a:t>5/10/2026</a:t>
            </a:fld>
            <a:endParaRPr lang="en-US"/>
          </a:p>
        </p:txBody>
      </p:sp>
      <p:sp>
        <p:nvSpPr>
          <p:cNvPr id="4" name="Holder 4"/>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3833998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4"/>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5"/>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6"/>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7"/>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8"/>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9"/>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0"/>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1"/>
            <a:stretch>
              <a:fillRect/>
            </a:stretch>
          </p:blipFill>
          <p:spPr>
            <a:xfrm>
              <a:off x="19102586" y="10228752"/>
              <a:ext cx="3170090" cy="1861587"/>
            </a:xfrm>
            <a:prstGeom prst="rect">
              <a:avLst/>
            </a:prstGeom>
          </p:spPr>
        </p:pic>
      </p:grpSp>
      <p:grpSp>
        <p:nvGrpSpPr>
          <p:cNvPr id="3" name="Group 2">
            <a:extLst>
              <a:ext uri="{FF2B5EF4-FFF2-40B4-BE49-F238E27FC236}">
                <a16:creationId xmlns:a16="http://schemas.microsoft.com/office/drawing/2014/main" id="{E53A5A9E-D5D8-B93E-375E-B6F26BE5B484}"/>
              </a:ext>
            </a:extLst>
          </p:cNvPr>
          <p:cNvGrpSpPr/>
          <p:nvPr userDrawn="1"/>
        </p:nvGrpSpPr>
        <p:grpSpPr>
          <a:xfrm>
            <a:off x="3064024" y="1650945"/>
            <a:ext cx="5797172" cy="1937484"/>
            <a:chOff x="3064024" y="1650945"/>
            <a:chExt cx="5797172" cy="1937484"/>
          </a:xfrm>
        </p:grpSpPr>
        <p:pic>
          <p:nvPicPr>
            <p:cNvPr id="4" name="Picture 3" descr="A screenshot of a computer&#10;&#10;Description automatically generated">
              <a:extLst>
                <a:ext uri="{FF2B5EF4-FFF2-40B4-BE49-F238E27FC236}">
                  <a16:creationId xmlns:a16="http://schemas.microsoft.com/office/drawing/2014/main" id="{A69CCC51-47F5-D5E1-6A45-5E8778248310}"/>
                </a:ext>
              </a:extLst>
            </p:cNvPr>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B9B22666-5B24-0A4C-DB32-0755B25003A8}"/>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theme" Target="../theme/theme2.xml"/><Relationship Id="rId5" Type="http://schemas.openxmlformats.org/officeDocument/2006/relationships/slideLayout" Target="../slideLayouts/slideLayout15.xml"/><Relationship Id="rId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50800" tIns="50800" rIns="50800" bIns="50800">
            <a:normAutofit/>
          </a:bodyPr>
          <a:lstStyle/>
          <a:p>
            <a:r>
              <a:t>Titre de la diapositive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50800" tIns="50800" rIns="50800" bIns="50800">
            <a:normAutofit/>
          </a:bodyPr>
          <a:lstStyle/>
          <a:p>
            <a:r>
              <a:t>Texte des puces de la diapositive</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Lst>
  <p:transition spd="med"/>
  <p:hf sldNum="0" hdr="0" dt="0"/>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15444"/>
          </a:xfrm>
          <a:prstGeom prst="rect">
            <a:avLst/>
          </a:prstGeom>
        </p:spPr>
        <p:txBody>
          <a:bodyPr wrap="square" lIns="0" tIns="0" rIns="0" bIns="0">
            <a:spAutoFit/>
          </a:bodyPr>
          <a:lstStyle>
            <a:lvl1pPr>
              <a:defRPr sz="14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30805"/>
          </a:xfrm>
          <a:prstGeom prst="rect">
            <a:avLst/>
          </a:prstGeom>
        </p:spPr>
        <p:txBody>
          <a:bodyPr wrap="square" lIns="0" tIns="0" rIns="0" bIns="0">
            <a:spAutoFit/>
          </a:bodyPr>
          <a:lstStyle>
            <a:lvl1pPr>
              <a:defRPr sz="850" b="0" i="0">
                <a:solidFill>
                  <a:schemeClr val="tx1"/>
                </a:solidFill>
                <a:latin typeface="Arial"/>
                <a:cs typeface="Arial"/>
              </a:defRPr>
            </a:lvl1pPr>
          </a:lstStyle>
          <a:p>
            <a:endParaRPr/>
          </a:p>
        </p:txBody>
      </p:sp>
      <p:sp>
        <p:nvSpPr>
          <p:cNvPr id="4" name="Holder 4"/>
          <p:cNvSpPr>
            <a:spLocks noGrp="1"/>
          </p:cNvSpPr>
          <p:nvPr>
            <p:ph type="ftr" sz="quarter" idx="5"/>
          </p:nvPr>
        </p:nvSpPr>
        <p:spPr>
          <a:xfrm>
            <a:off x="8842375" y="6355949"/>
            <a:ext cx="2650479" cy="356123"/>
          </a:xfrm>
          <a:prstGeom prst="rect">
            <a:avLst/>
          </a:prstGeom>
        </p:spPr>
        <p:txBody>
          <a:bodyPr wrap="square" lIns="0" tIns="0" rIns="0" bIns="0">
            <a:spAutoFit/>
          </a:bodyPr>
          <a:lstStyle>
            <a:lvl1pPr>
              <a:defRPr sz="1286" b="0" i="1">
                <a:solidFill>
                  <a:schemeClr val="tx1"/>
                </a:solidFill>
                <a:latin typeface="Calibri"/>
                <a:cs typeface="Calibri"/>
              </a:defRPr>
            </a:lvl1pPr>
          </a:lstStyle>
          <a:p>
            <a:r>
              <a:rPr lang="en-US" dirty="0" err="1"/>
              <a:t>Collecte</a:t>
            </a:r>
            <a:r>
              <a:rPr lang="en-US" dirty="0"/>
              <a:t> et gestion des données relatives aux transports</a:t>
            </a:r>
          </a:p>
        </p:txBody>
      </p:sp>
      <p:sp>
        <p:nvSpPr>
          <p:cNvPr id="5" name="Holder 5"/>
          <p:cNvSpPr>
            <a:spLocks noGrp="1"/>
          </p:cNvSpPr>
          <p:nvPr>
            <p:ph type="dt" sz="half" idx="6"/>
          </p:nvPr>
        </p:nvSpPr>
        <p:spPr>
          <a:xfrm>
            <a:off x="609601"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FFFC78D7-DD9B-496A-9D25-445209078E18}" type="datetime1">
              <a:rPr lang="en-US" smtClean="0"/>
              <a:t>5/10/2026</a:t>
            </a:fld>
            <a:endParaRPr lang="en-US"/>
          </a:p>
        </p:txBody>
      </p:sp>
      <p:sp>
        <p:nvSpPr>
          <p:cNvPr id="6" name="Holder 6"/>
          <p:cNvSpPr>
            <a:spLocks noGrp="1"/>
          </p:cNvSpPr>
          <p:nvPr>
            <p:ph type="sldNum" sz="quarter" idx="7"/>
          </p:nvPr>
        </p:nvSpPr>
        <p:spPr>
          <a:xfrm>
            <a:off x="5902361" y="6317876"/>
            <a:ext cx="405717" cy="205184"/>
          </a:xfrm>
          <a:prstGeom prst="rect">
            <a:avLst/>
          </a:prstGeom>
        </p:spPr>
        <p:txBody>
          <a:bodyPr wrap="square" lIns="0" tIns="0" rIns="0" bIns="0">
            <a:spAutoFit/>
          </a:bodyPr>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t>‹#›</a:t>
            </a:fld>
            <a:endParaRPr lang="en-AT" spc="-64" dirty="0"/>
          </a:p>
        </p:txBody>
      </p:sp>
    </p:spTree>
    <p:extLst>
      <p:ext uri="{BB962C8B-B14F-4D97-AF65-F5344CB8AC3E}">
        <p14:creationId xmlns:p14="http://schemas.microsoft.com/office/powerpoint/2010/main" val="334003315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Lst>
  <p:hf sldNum="0" hdr="0" dt="0"/>
  <p:txStyles>
    <p:titleStyle>
      <a:lvl1pPr>
        <a:defRPr>
          <a:latin typeface="+mj-lt"/>
          <a:ea typeface="+mj-ea"/>
          <a:cs typeface="+mj-cs"/>
        </a:defRPr>
      </a:lvl1pPr>
    </p:titleStyle>
    <p:body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bodyStyle>
    <p:other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normAutofit/>
          </a:bodyPr>
          <a:lstStyle/>
          <a:p>
            <a:r>
              <a:rPr lang="pl-PL" sz="4400" dirty="0">
                <a:latin typeface="Calibri" panose="020F0502020204030204" pitchFamily="34" charset="0"/>
                <a:ea typeface="Calibri" panose="020F0502020204030204" pitchFamily="34" charset="0"/>
                <a:cs typeface="Calibri" panose="020F0502020204030204" pitchFamily="34" charset="0"/>
              </a:rPr>
              <a:t>Recherche et analyse dans le domaine des transports</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767347" y="3907639"/>
            <a:ext cx="9376397" cy="573865"/>
          </a:xfrm>
        </p:spPr>
        <p:txBody>
          <a:bodyPr/>
          <a:lstStyle/>
          <a:p>
            <a:pPr algn="l"/>
            <a:r>
              <a:rPr lang="en-US" sz="2800" dirty="0">
                <a:solidFill>
                  <a:srgbClr val="0070C0"/>
                </a:solidFill>
              </a:rPr>
              <a:t>Module 2 : Collecte et gestion des données sur les transports</a:t>
            </a:r>
            <a:endParaRPr lang="pl-PL" sz="2800" dirty="0">
              <a:solidFill>
                <a:srgbClr val="0070C0"/>
              </a:solidFill>
            </a:endParaRPr>
          </a:p>
        </p:txBody>
      </p:sp>
      <p:sp>
        <p:nvSpPr>
          <p:cNvPr id="4" name="Text Placeholder 2">
            <a:extLst>
              <a:ext uri="{FF2B5EF4-FFF2-40B4-BE49-F238E27FC236}">
                <a16:creationId xmlns:a16="http://schemas.microsoft.com/office/drawing/2014/main" id="{DC78A803-9C7A-ED31-625D-3FCCCA6E40A8}"/>
              </a:ext>
            </a:extLst>
          </p:cNvPr>
          <p:cNvSpPr txBox="1">
            <a:spLocks/>
          </p:cNvSpPr>
          <p:nvPr/>
        </p:nvSpPr>
        <p:spPr>
          <a:xfrm>
            <a:off x="756196" y="4481504"/>
            <a:ext cx="8898903" cy="57386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p14="http://schemas.microsoft.com/office/powerpoint/2010/main" xmlns:a16="http://schemas.microsoft.com/office/drawing/2014/main" xmlns="" val="1"/>
            </a:ext>
          </a:extLst>
        </p:spPr>
        <p:txBody>
          <a:bodyPr lIns="50800" tIns="50800" rIns="50800" bIns="50800">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l" hangingPunct="1"/>
            <a:r>
              <a:rPr lang="pl-PL" sz="2800" dirty="0">
                <a:solidFill>
                  <a:srgbClr val="0070C0"/>
                </a:solidFill>
                <a:highlight>
                  <a:srgbClr val="FFFF00"/>
                </a:highlight>
              </a:rPr>
              <a:t>Cours </a:t>
            </a:r>
            <a:r>
              <a:rPr lang="en-US" sz="2800" dirty="0">
                <a:solidFill>
                  <a:srgbClr val="0070C0"/>
                </a:solidFill>
                <a:highlight>
                  <a:srgbClr val="FFFF00"/>
                </a:highlight>
              </a:rPr>
              <a:t>n° 8 </a:t>
            </a:r>
            <a:r>
              <a:rPr lang="pl-PL" sz="2800" dirty="0">
                <a:solidFill>
                  <a:srgbClr val="0070C0"/>
                </a:solidFill>
                <a:highlight>
                  <a:srgbClr val="FFFF00"/>
                </a:highlight>
              </a:rPr>
              <a:t>: Le Big Data dans les transports</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54FF53-37E5-0D36-03FA-BEB31BACA90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02 :</a:t>
            </a:r>
          </a:p>
          <a:p>
            <a:pPr algn="ctr"/>
            <a:r>
              <a:rPr lang="en-US" sz="3200" b="1" dirty="0">
                <a:solidFill>
                  <a:schemeClr val="bg1"/>
                </a:solidFill>
              </a:rPr>
              <a:t>Applications du Big Data dans les transports</a:t>
            </a:r>
            <a:endParaRPr lang="en-US" sz="3200" b="1" dirty="0">
              <a:solidFill>
                <a:schemeClr val="bg1"/>
              </a:solidFill>
              <a:latin typeface="Calibri" panose="020F0502020204030204" pitchFamily="34" charset="0"/>
              <a:cs typeface="Calibri" panose="020F0502020204030204" pitchFamily="34" charset="0"/>
            </a:endParaRPr>
          </a:p>
        </p:txBody>
      </p:sp>
      <p:sp>
        <p:nvSpPr>
          <p:cNvPr id="4" name="object 6">
            <a:extLst>
              <a:ext uri="{FF2B5EF4-FFF2-40B4-BE49-F238E27FC236}">
                <a16:creationId xmlns:a16="http://schemas.microsoft.com/office/drawing/2014/main" id="{BB0ED5ED-C631-F582-178E-8C4B007662AF}"/>
              </a:ext>
            </a:extLst>
          </p:cNvPr>
          <p:cNvSpPr txBox="1">
            <a:spLocks noGrp="1"/>
          </p:cNvSpPr>
          <p:nvPr>
            <p:ph type="ftr" sz="quarter" idx="5"/>
          </p:nvPr>
        </p:nvSpPr>
        <p:spPr>
          <a:xfrm>
            <a:off x="763501" y="6349505"/>
            <a:ext cx="3958811" cy="178062"/>
          </a:xfrm>
          <a:prstGeom prst="rect">
            <a:avLst/>
          </a:prstGeom>
        </p:spPr>
        <p:txBody>
          <a:bodyPr vert="horz" wrap="square" lIns="0" tIns="0" rIns="0" bIns="0" rtlCol="0">
            <a:spAutoFit/>
          </a:bodyPr>
          <a:lstStyle/>
          <a:p>
            <a:r>
              <a:rPr lang="en-US" dirty="0" err="1"/>
              <a:t>Collecte</a:t>
            </a:r>
            <a:r>
              <a:rPr lang="en-US" dirty="0"/>
              <a:t> et gestion des données relatives aux transports</a:t>
            </a:r>
          </a:p>
        </p:txBody>
      </p:sp>
      <p:sp>
        <p:nvSpPr>
          <p:cNvPr id="5" name="object 6">
            <a:extLst>
              <a:ext uri="{FF2B5EF4-FFF2-40B4-BE49-F238E27FC236}">
                <a16:creationId xmlns:a16="http://schemas.microsoft.com/office/drawing/2014/main" id="{05E44FAC-FC39-0403-CC2D-9DF64CCDCEC0}"/>
              </a:ext>
            </a:extLst>
          </p:cNvPr>
          <p:cNvSpPr txBox="1">
            <a:spLocks/>
          </p:cNvSpPr>
          <p:nvPr/>
        </p:nvSpPr>
        <p:spPr>
          <a:xfrm>
            <a:off x="7805855" y="633738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Le Big Data dans les transports</a:t>
            </a:r>
          </a:p>
        </p:txBody>
      </p:sp>
    </p:spTree>
    <p:extLst>
      <p:ext uri="{BB962C8B-B14F-4D97-AF65-F5344CB8AC3E}">
        <p14:creationId xmlns:p14="http://schemas.microsoft.com/office/powerpoint/2010/main" val="20160564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6918D3-12E6-7CFF-1837-B94F76367277}"/>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8E0F70B4-F18F-D387-2468-2033CE6E07AE}"/>
              </a:ext>
            </a:extLst>
          </p:cNvPr>
          <p:cNvSpPr txBox="1">
            <a:spLocks noGrp="1"/>
          </p:cNvSpPr>
          <p:nvPr>
            <p:ph type="title"/>
          </p:nvPr>
        </p:nvSpPr>
        <p:spPr>
          <a:xfrm>
            <a:off x="726280" y="412869"/>
            <a:ext cx="5836565"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2. Applications du Big Data dans les transports</a:t>
            </a:r>
            <a:endParaRPr sz="2400" b="1" spc="-13" dirty="0">
              <a:solidFill>
                <a:schemeClr val="bg1"/>
              </a:solidFill>
            </a:endParaRPr>
          </a:p>
        </p:txBody>
      </p:sp>
      <p:sp>
        <p:nvSpPr>
          <p:cNvPr id="8" name="TextBox 7">
            <a:extLst>
              <a:ext uri="{FF2B5EF4-FFF2-40B4-BE49-F238E27FC236}">
                <a16:creationId xmlns:a16="http://schemas.microsoft.com/office/drawing/2014/main" id="{4B5F775F-9F81-E2CE-4D4B-B9BD6A5C8893}"/>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7</a:t>
            </a:r>
            <a:endParaRPr lang="LID4096" sz="1500" dirty="0">
              <a:solidFill>
                <a:schemeClr val="bg1"/>
              </a:solidFill>
            </a:endParaRPr>
          </a:p>
        </p:txBody>
      </p:sp>
      <p:sp>
        <p:nvSpPr>
          <p:cNvPr id="7" name="object 3">
            <a:extLst>
              <a:ext uri="{FF2B5EF4-FFF2-40B4-BE49-F238E27FC236}">
                <a16:creationId xmlns:a16="http://schemas.microsoft.com/office/drawing/2014/main" id="{219661AF-3E44-22D7-D51B-3D8D31D131CA}"/>
              </a:ext>
            </a:extLst>
          </p:cNvPr>
          <p:cNvSpPr txBox="1"/>
          <p:nvPr/>
        </p:nvSpPr>
        <p:spPr>
          <a:xfrm>
            <a:off x="726280" y="1228874"/>
            <a:ext cx="5692295" cy="5071142"/>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550" b="1" dirty="0">
                <a:solidFill>
                  <a:sysClr val="windowText" lastClr="000000"/>
                </a:solidFill>
                <a:latin typeface="Arial"/>
                <a:cs typeface="Arial"/>
              </a:rPr>
              <a:t> Données des capteurs et flux GPS</a:t>
            </a:r>
          </a:p>
          <a:p>
            <a:pPr marL="361950" indent="-171450" defTabSz="1175644" hangingPunct="1">
              <a:lnSpc>
                <a:spcPct val="150000"/>
              </a:lnSpc>
              <a:spcBef>
                <a:spcPts val="129"/>
              </a:spcBef>
              <a:buFont typeface="Arial" panose="020B0604020202020204" pitchFamily="34" charset="0"/>
              <a:buChar char="•"/>
            </a:pPr>
            <a:r>
              <a:rPr lang="en-US" sz="1550" dirty="0">
                <a:solidFill>
                  <a:sysClr val="windowText" lastClr="000000"/>
                </a:solidFill>
                <a:latin typeface="Arial"/>
                <a:cs typeface="Arial"/>
              </a:rPr>
              <a:t>Le Big Data permet de suivre en temps réel le flux de circulation à l'aide du GPS, de caméras, de détecteurs à boucle et des données des véhicules connectés.</a:t>
            </a:r>
          </a:p>
          <a:p>
            <a:pPr marL="361950" indent="-171450" defTabSz="1175644" hangingPunct="1">
              <a:lnSpc>
                <a:spcPct val="150000"/>
              </a:lnSpc>
              <a:spcBef>
                <a:spcPts val="129"/>
              </a:spcBef>
              <a:buFont typeface="Wingdings 2" panose="05020102010507070707" pitchFamily="18" charset="2"/>
              <a:buChar char="R"/>
            </a:pPr>
            <a:endParaRPr lang="en-US" sz="155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550" b="1" dirty="0">
                <a:solidFill>
                  <a:sysClr val="windowText" lastClr="000000"/>
                </a:solidFill>
                <a:latin typeface="Arial"/>
                <a:cs typeface="Arial"/>
              </a:rPr>
              <a:t> Modèles de prévision du trafic</a:t>
            </a:r>
          </a:p>
          <a:p>
            <a:pPr marL="361950" indent="-171450" defTabSz="1175644" hangingPunct="1">
              <a:lnSpc>
                <a:spcPct val="150000"/>
              </a:lnSpc>
              <a:spcBef>
                <a:spcPts val="129"/>
              </a:spcBef>
              <a:buFont typeface="Arial" panose="020B0604020202020204" pitchFamily="34" charset="0"/>
              <a:buChar char="•"/>
            </a:pPr>
            <a:r>
              <a:rPr lang="en-US" sz="1550" dirty="0">
                <a:solidFill>
                  <a:sysClr val="windowText" lastClr="000000"/>
                </a:solidFill>
                <a:latin typeface="Arial"/>
                <a:cs typeface="Arial"/>
              </a:rPr>
              <a:t>Des algorithmes d'apprentissage automatique analysent les données historiques et en temps réel afin de prévoir les embouteillages et de suggérer des itinéraires alternatifs.</a:t>
            </a:r>
          </a:p>
          <a:p>
            <a:pPr marL="361950" indent="-171450" defTabSz="1175644" hangingPunct="1">
              <a:lnSpc>
                <a:spcPct val="150000"/>
              </a:lnSpc>
              <a:spcBef>
                <a:spcPts val="129"/>
              </a:spcBef>
              <a:buFont typeface="Wingdings 2" panose="05020102010507070707" pitchFamily="18" charset="2"/>
              <a:buChar char="R"/>
            </a:pPr>
            <a:endParaRPr lang="en-US" sz="155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550" b="1" dirty="0">
                <a:solidFill>
                  <a:sysClr val="windowText" lastClr="000000"/>
                </a:solidFill>
                <a:latin typeface="Arial"/>
                <a:cs typeface="Arial"/>
              </a:rPr>
              <a:t> Détection et gestion des incidents</a:t>
            </a:r>
          </a:p>
          <a:p>
            <a:pPr marL="361950" indent="-171450" defTabSz="1175644" hangingPunct="1">
              <a:lnSpc>
                <a:spcPct val="150000"/>
              </a:lnSpc>
              <a:spcBef>
                <a:spcPts val="129"/>
              </a:spcBef>
              <a:buFont typeface="Arial" panose="020B0604020202020204" pitchFamily="34" charset="0"/>
              <a:buChar char="•"/>
            </a:pPr>
            <a:r>
              <a:rPr lang="en-US" sz="1550" dirty="0">
                <a:solidFill>
                  <a:sysClr val="windowText" lastClr="000000"/>
                </a:solidFill>
                <a:latin typeface="Arial"/>
                <a:cs typeface="Arial"/>
              </a:rPr>
              <a:t>Les données en temps réel permettent une détection plus rapide des accidents ou des perturbations, ce qui permet un réacheminement et une réponse dynamiques.</a:t>
            </a:r>
            <a:endParaRPr lang="en-GB" sz="1550" dirty="0">
              <a:solidFill>
                <a:sysClr val="windowText" lastClr="000000"/>
              </a:solidFill>
              <a:latin typeface="Arial"/>
              <a:cs typeface="Arial"/>
            </a:endParaRPr>
          </a:p>
        </p:txBody>
      </p:sp>
      <p:pic>
        <p:nvPicPr>
          <p:cNvPr id="3074" name="Picture 2">
            <a:extLst>
              <a:ext uri="{FF2B5EF4-FFF2-40B4-BE49-F238E27FC236}">
                <a16:creationId xmlns:a16="http://schemas.microsoft.com/office/drawing/2014/main" id="{0E8B331D-8863-F285-991A-D715B4D56CA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37890" y="1969970"/>
            <a:ext cx="3626566" cy="4264226"/>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B7CB5126-5CFE-40F5-E56D-BB9B62FECCE0}"/>
              </a:ext>
            </a:extLst>
          </p:cNvPr>
          <p:cNvSpPr txBox="1"/>
          <p:nvPr/>
        </p:nvSpPr>
        <p:spPr>
          <a:xfrm>
            <a:off x="740566" y="83993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2.1 Surveillance et prévision du trafic en temps réel</a:t>
            </a:r>
            <a:endParaRPr lang="en-GB" b="1" dirty="0">
              <a:solidFill>
                <a:schemeClr val="tx1"/>
              </a:solidFill>
              <a:latin typeface="Arial"/>
              <a:cs typeface="Arial"/>
            </a:endParaRPr>
          </a:p>
        </p:txBody>
      </p:sp>
      <p:sp>
        <p:nvSpPr>
          <p:cNvPr id="6" name="object 6">
            <a:extLst>
              <a:ext uri="{FF2B5EF4-FFF2-40B4-BE49-F238E27FC236}">
                <a16:creationId xmlns:a16="http://schemas.microsoft.com/office/drawing/2014/main" id="{57430E91-E759-DAF4-5DE1-0101691B14A3}"/>
              </a:ext>
            </a:extLst>
          </p:cNvPr>
          <p:cNvSpPr txBox="1">
            <a:spLocks noGrp="1"/>
          </p:cNvSpPr>
          <p:nvPr>
            <p:ph type="ftr" sz="quarter" idx="5"/>
          </p:nvPr>
        </p:nvSpPr>
        <p:spPr>
          <a:xfrm>
            <a:off x="763501" y="6349505"/>
            <a:ext cx="3958811" cy="178062"/>
          </a:xfrm>
          <a:prstGeom prst="rect">
            <a:avLst/>
          </a:prstGeom>
        </p:spPr>
        <p:txBody>
          <a:bodyPr vert="horz" wrap="square" lIns="0" tIns="0" rIns="0" bIns="0" rtlCol="0">
            <a:spAutoFit/>
          </a:bodyPr>
          <a:lstStyle/>
          <a:p>
            <a:r>
              <a:rPr lang="en-US" dirty="0" err="1"/>
              <a:t>Collecte</a:t>
            </a:r>
            <a:r>
              <a:rPr lang="en-US" dirty="0"/>
              <a:t> et gestion des données relatives aux transports</a:t>
            </a:r>
          </a:p>
        </p:txBody>
      </p:sp>
      <p:sp>
        <p:nvSpPr>
          <p:cNvPr id="9" name="object 6">
            <a:extLst>
              <a:ext uri="{FF2B5EF4-FFF2-40B4-BE49-F238E27FC236}">
                <a16:creationId xmlns:a16="http://schemas.microsoft.com/office/drawing/2014/main" id="{6C5173A6-63B0-E8E4-AFF5-A10502B8096E}"/>
              </a:ext>
            </a:extLst>
          </p:cNvPr>
          <p:cNvSpPr txBox="1">
            <a:spLocks/>
          </p:cNvSpPr>
          <p:nvPr/>
        </p:nvSpPr>
        <p:spPr>
          <a:xfrm>
            <a:off x="7805855" y="633738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Le Big Data dans les transports</a:t>
            </a:r>
          </a:p>
        </p:txBody>
      </p:sp>
    </p:spTree>
    <p:extLst>
      <p:ext uri="{BB962C8B-B14F-4D97-AF65-F5344CB8AC3E}">
        <p14:creationId xmlns:p14="http://schemas.microsoft.com/office/powerpoint/2010/main" val="20087821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571EB1-7996-4BFB-D264-F8F57D1E127F}"/>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D9B9CA16-F906-2E53-1AD8-8AB26609E3A7}"/>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8</a:t>
            </a:r>
            <a:endParaRPr lang="LID4096" sz="1500" dirty="0">
              <a:solidFill>
                <a:schemeClr val="bg1"/>
              </a:solidFill>
            </a:endParaRPr>
          </a:p>
        </p:txBody>
      </p:sp>
      <p:sp>
        <p:nvSpPr>
          <p:cNvPr id="7" name="object 3">
            <a:extLst>
              <a:ext uri="{FF2B5EF4-FFF2-40B4-BE49-F238E27FC236}">
                <a16:creationId xmlns:a16="http://schemas.microsoft.com/office/drawing/2014/main" id="{2867DF8B-F20C-8FE2-5E36-0D5D68059365}"/>
              </a:ext>
            </a:extLst>
          </p:cNvPr>
          <p:cNvSpPr txBox="1"/>
          <p:nvPr/>
        </p:nvSpPr>
        <p:spPr>
          <a:xfrm>
            <a:off x="726281" y="1336659"/>
            <a:ext cx="5574311" cy="4910970"/>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500" b="1" dirty="0">
                <a:solidFill>
                  <a:sysClr val="windowText" lastClr="000000"/>
                </a:solidFill>
                <a:latin typeface="Arial"/>
                <a:cs typeface="Arial"/>
              </a:rPr>
              <a:t> Intégration des systèmes</a:t>
            </a:r>
          </a:p>
          <a:p>
            <a:pPr marL="361950" indent="-171450" defTabSz="1175644" hangingPunct="1">
              <a:lnSpc>
                <a:spcPct val="150000"/>
              </a:lnSpc>
              <a:spcBef>
                <a:spcPts val="129"/>
              </a:spcBef>
              <a:buFont typeface="Arial" panose="020B0604020202020204" pitchFamily="34" charset="0"/>
              <a:buChar char="•"/>
            </a:pPr>
            <a:r>
              <a:rPr lang="en-US" sz="1500" dirty="0">
                <a:solidFill>
                  <a:sysClr val="windowText" lastClr="000000"/>
                </a:solidFill>
                <a:latin typeface="Arial"/>
                <a:cs typeface="Arial"/>
              </a:rPr>
              <a:t>Les villes intelligentes utilisent le big data pour intégrer les transports publics, le contrôle du trafic, la consommation d'énergie et les données environnementales.</a:t>
            </a:r>
          </a:p>
          <a:p>
            <a:pPr marL="361950" indent="-171450" defTabSz="1175644" hangingPunct="1">
              <a:lnSpc>
                <a:spcPct val="150000"/>
              </a:lnSpc>
              <a:spcBef>
                <a:spcPts val="129"/>
              </a:spcBef>
              <a:buFont typeface="Wingdings 2" panose="05020102010507070707" pitchFamily="18" charset="2"/>
              <a:buChar char="R"/>
            </a:pPr>
            <a:endParaRPr lang="en-US" sz="15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500" b="1" dirty="0">
                <a:solidFill>
                  <a:sysClr val="windowText" lastClr="000000"/>
                </a:solidFill>
                <a:latin typeface="Arial"/>
                <a:cs typeface="Arial"/>
              </a:rPr>
              <a:t> Systèmes adaptatifs</a:t>
            </a:r>
          </a:p>
          <a:p>
            <a:pPr marL="361950" indent="-171450" defTabSz="1175644" hangingPunct="1">
              <a:lnSpc>
                <a:spcPct val="150000"/>
              </a:lnSpc>
              <a:spcBef>
                <a:spcPts val="129"/>
              </a:spcBef>
              <a:buFont typeface="Arial" panose="020B0604020202020204" pitchFamily="34" charset="0"/>
              <a:buChar char="•"/>
            </a:pPr>
            <a:r>
              <a:rPr lang="en-US" sz="1500" dirty="0">
                <a:solidFill>
                  <a:sysClr val="windowText" lastClr="000000"/>
                </a:solidFill>
                <a:latin typeface="Arial"/>
                <a:cs typeface="Arial"/>
              </a:rPr>
              <a:t>Les villes ajustent de manière dynamique la synchronisation des feux de signalisation, l'utilisation des voies et le prix des péages en fonction des données en temps réel.</a:t>
            </a:r>
          </a:p>
          <a:p>
            <a:pPr marL="361950" indent="-171450" defTabSz="1175644" hangingPunct="1">
              <a:lnSpc>
                <a:spcPct val="150000"/>
              </a:lnSpc>
              <a:spcBef>
                <a:spcPts val="129"/>
              </a:spcBef>
              <a:buFont typeface="Wingdings 2" panose="05020102010507070707" pitchFamily="18" charset="2"/>
              <a:buChar char="R"/>
            </a:pPr>
            <a:endParaRPr lang="en-US" sz="15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500" b="1" dirty="0">
                <a:solidFill>
                  <a:sysClr val="windowText" lastClr="000000"/>
                </a:solidFill>
                <a:latin typeface="Arial"/>
                <a:cs typeface="Arial"/>
              </a:rPr>
              <a:t> Infrastructure connectée</a:t>
            </a:r>
          </a:p>
          <a:p>
            <a:pPr marL="361950" indent="-171450" defTabSz="1175644" hangingPunct="1">
              <a:lnSpc>
                <a:spcPct val="150000"/>
              </a:lnSpc>
              <a:spcBef>
                <a:spcPts val="129"/>
              </a:spcBef>
              <a:buFont typeface="Arial" panose="020B0604020202020204" pitchFamily="34" charset="0"/>
              <a:buChar char="•"/>
            </a:pPr>
            <a:r>
              <a:rPr lang="en-US" sz="1500" dirty="0">
                <a:solidFill>
                  <a:sysClr val="windowText" lastClr="000000"/>
                </a:solidFill>
                <a:latin typeface="Arial"/>
                <a:cs typeface="Arial"/>
              </a:rPr>
              <a:t>Les appareils connectés à l'Internet des objets (IoT) communiquent en temps réel avec les systèmes de circulation et les centres de contrôle.</a:t>
            </a:r>
            <a:endParaRPr lang="en-GB" sz="1500" dirty="0">
              <a:solidFill>
                <a:sysClr val="windowText" lastClr="000000"/>
              </a:solidFill>
              <a:latin typeface="Arial"/>
              <a:cs typeface="Arial"/>
            </a:endParaRPr>
          </a:p>
        </p:txBody>
      </p:sp>
      <p:pic>
        <p:nvPicPr>
          <p:cNvPr id="4098" name="Picture 2">
            <a:extLst>
              <a:ext uri="{FF2B5EF4-FFF2-40B4-BE49-F238E27FC236}">
                <a16:creationId xmlns:a16="http://schemas.microsoft.com/office/drawing/2014/main" id="{D372ACC9-0185-1E5F-B4DC-211E5D57387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23982" y="1541779"/>
            <a:ext cx="3595500" cy="4758750"/>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DA575288-DC2E-3F6E-8876-4BACAEED58A0}"/>
              </a:ext>
            </a:extLst>
          </p:cNvPr>
          <p:cNvSpPr txBox="1"/>
          <p:nvPr/>
        </p:nvSpPr>
        <p:spPr>
          <a:xfrm>
            <a:off x="740566" y="85246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2.2 Mobilité urbaine et villes intelligentes</a:t>
            </a:r>
            <a:endParaRPr lang="en-GB" b="1" dirty="0">
              <a:solidFill>
                <a:schemeClr val="tx1"/>
              </a:solidFill>
              <a:latin typeface="Arial"/>
              <a:cs typeface="Arial"/>
            </a:endParaRPr>
          </a:p>
        </p:txBody>
      </p:sp>
      <p:sp>
        <p:nvSpPr>
          <p:cNvPr id="11" name="object 2">
            <a:extLst>
              <a:ext uri="{FF2B5EF4-FFF2-40B4-BE49-F238E27FC236}">
                <a16:creationId xmlns:a16="http://schemas.microsoft.com/office/drawing/2014/main" id="{A1850D20-03FF-0A06-9B61-2BDED33C228C}"/>
              </a:ext>
            </a:extLst>
          </p:cNvPr>
          <p:cNvSpPr txBox="1">
            <a:spLocks noGrp="1"/>
          </p:cNvSpPr>
          <p:nvPr>
            <p:ph type="title"/>
          </p:nvPr>
        </p:nvSpPr>
        <p:spPr>
          <a:xfrm>
            <a:off x="726280" y="412869"/>
            <a:ext cx="6075353"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2. Applications du Big Data dans les transports</a:t>
            </a:r>
            <a:endParaRPr sz="2400" b="1" spc="-13" dirty="0">
              <a:solidFill>
                <a:schemeClr val="bg1"/>
              </a:solidFill>
            </a:endParaRPr>
          </a:p>
        </p:txBody>
      </p:sp>
      <p:sp>
        <p:nvSpPr>
          <p:cNvPr id="2" name="object 6">
            <a:extLst>
              <a:ext uri="{FF2B5EF4-FFF2-40B4-BE49-F238E27FC236}">
                <a16:creationId xmlns:a16="http://schemas.microsoft.com/office/drawing/2014/main" id="{89E89CF4-F5E3-5FB4-4EE4-45FF7D969BCB}"/>
              </a:ext>
            </a:extLst>
          </p:cNvPr>
          <p:cNvSpPr txBox="1">
            <a:spLocks noGrp="1"/>
          </p:cNvSpPr>
          <p:nvPr>
            <p:ph type="ftr" sz="quarter" idx="5"/>
          </p:nvPr>
        </p:nvSpPr>
        <p:spPr>
          <a:xfrm>
            <a:off x="763501" y="6349505"/>
            <a:ext cx="3958811" cy="178062"/>
          </a:xfrm>
          <a:prstGeom prst="rect">
            <a:avLst/>
          </a:prstGeom>
        </p:spPr>
        <p:txBody>
          <a:bodyPr vert="horz" wrap="square" lIns="0" tIns="0" rIns="0" bIns="0" rtlCol="0">
            <a:spAutoFit/>
          </a:bodyPr>
          <a:lstStyle/>
          <a:p>
            <a:r>
              <a:rPr lang="en-US" dirty="0" err="1"/>
              <a:t>Collecte</a:t>
            </a:r>
            <a:r>
              <a:rPr lang="en-US" dirty="0"/>
              <a:t> et gestion des données relatives aux transports</a:t>
            </a:r>
          </a:p>
        </p:txBody>
      </p:sp>
      <p:sp>
        <p:nvSpPr>
          <p:cNvPr id="6" name="object 6">
            <a:extLst>
              <a:ext uri="{FF2B5EF4-FFF2-40B4-BE49-F238E27FC236}">
                <a16:creationId xmlns:a16="http://schemas.microsoft.com/office/drawing/2014/main" id="{63CB7D09-8BCB-72A3-1CEF-0EC5139DA31C}"/>
              </a:ext>
            </a:extLst>
          </p:cNvPr>
          <p:cNvSpPr txBox="1">
            <a:spLocks/>
          </p:cNvSpPr>
          <p:nvPr/>
        </p:nvSpPr>
        <p:spPr>
          <a:xfrm>
            <a:off x="7805855" y="633738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Le Big Data dans les transports</a:t>
            </a:r>
          </a:p>
        </p:txBody>
      </p:sp>
    </p:spTree>
    <p:extLst>
      <p:ext uri="{BB962C8B-B14F-4D97-AF65-F5344CB8AC3E}">
        <p14:creationId xmlns:p14="http://schemas.microsoft.com/office/powerpoint/2010/main" val="42344408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37D71-888E-6390-E500-DB5331C885D4}"/>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C5E00462-AAF8-AC6A-8606-2BE4065FE7FC}"/>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9</a:t>
            </a:r>
            <a:endParaRPr lang="LID4096" sz="1500" dirty="0">
              <a:solidFill>
                <a:schemeClr val="bg1"/>
              </a:solidFill>
            </a:endParaRPr>
          </a:p>
        </p:txBody>
      </p:sp>
      <p:sp>
        <p:nvSpPr>
          <p:cNvPr id="7" name="object 3">
            <a:extLst>
              <a:ext uri="{FF2B5EF4-FFF2-40B4-BE49-F238E27FC236}">
                <a16:creationId xmlns:a16="http://schemas.microsoft.com/office/drawing/2014/main" id="{B58840D4-9FAF-8988-79EC-2C1658C2E72E}"/>
              </a:ext>
            </a:extLst>
          </p:cNvPr>
          <p:cNvSpPr txBox="1"/>
          <p:nvPr/>
        </p:nvSpPr>
        <p:spPr>
          <a:xfrm>
            <a:off x="603618" y="1507684"/>
            <a:ext cx="6511166" cy="4492586"/>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Plateformes basées sur des applications</a:t>
            </a:r>
          </a:p>
          <a:p>
            <a:pPr marL="361950" indent="-1714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Le big data alimente les applications </a:t>
            </a:r>
            <a:r>
              <a:rPr lang="en-US" sz="1600" dirty="0" err="1">
                <a:solidFill>
                  <a:sysClr val="windowText" lastClr="000000"/>
                </a:solidFill>
                <a:latin typeface="Arial"/>
                <a:cs typeface="Arial"/>
              </a:rPr>
              <a:t>MaaS </a:t>
            </a:r>
            <a:r>
              <a:rPr lang="en-US" sz="1600" dirty="0">
                <a:solidFill>
                  <a:sysClr val="windowText" lastClr="000000"/>
                </a:solidFill>
                <a:latin typeface="Arial"/>
                <a:cs typeface="Arial"/>
              </a:rPr>
              <a:t>telles qu'Uber, </a:t>
            </a:r>
            <a:r>
              <a:rPr lang="en-US" sz="1600" dirty="0" err="1">
                <a:solidFill>
                  <a:sysClr val="windowText" lastClr="000000"/>
                </a:solidFill>
                <a:latin typeface="Arial"/>
                <a:cs typeface="Arial"/>
              </a:rPr>
              <a:t>Moovit </a:t>
            </a:r>
            <a:r>
              <a:rPr lang="en-US" sz="1600" dirty="0">
                <a:solidFill>
                  <a:sysClr val="windowText" lastClr="000000"/>
                </a:solidFill>
                <a:latin typeface="Arial"/>
                <a:cs typeface="Arial"/>
              </a:rPr>
              <a:t>ou </a:t>
            </a:r>
            <a:r>
              <a:rPr lang="en-US" sz="1600" dirty="0" err="1">
                <a:solidFill>
                  <a:sysClr val="windowText" lastClr="000000"/>
                </a:solidFill>
                <a:latin typeface="Arial"/>
                <a:cs typeface="Arial"/>
              </a:rPr>
              <a:t>Citymapper</a:t>
            </a:r>
            <a:r>
              <a:rPr lang="en-US" sz="1600" dirty="0">
                <a:solidFill>
                  <a:sysClr val="windowText" lastClr="000000"/>
                </a:solidFill>
                <a:latin typeface="Arial"/>
                <a:cs typeface="Arial"/>
              </a:rPr>
              <a:t>, qui regroupent plusieurs modes de transport.</a:t>
            </a:r>
          </a:p>
          <a:p>
            <a:pPr marL="361950" indent="-171450" defTabSz="1175644" hangingPunct="1">
              <a:lnSpc>
                <a:spcPct val="150000"/>
              </a:lnSpc>
              <a:spcBef>
                <a:spcPts val="129"/>
              </a:spcBef>
              <a:buFont typeface="Wingdings 2" panose="05020102010507070707" pitchFamily="18" charset="2"/>
              <a:buChar char="R"/>
            </a:pPr>
            <a:endParaRPr lang="en-US" sz="16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Intégration multimodale</a:t>
            </a:r>
          </a:p>
          <a:p>
            <a:pPr marL="361950" indent="-1714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Combine le covoiturage, les transports en commun, le partage de vélos et la location de voitures pour une planification de trajet fluide.</a:t>
            </a:r>
          </a:p>
          <a:p>
            <a:pPr marL="361950" indent="-171450" defTabSz="1175644" hangingPunct="1">
              <a:lnSpc>
                <a:spcPct val="150000"/>
              </a:lnSpc>
              <a:spcBef>
                <a:spcPts val="129"/>
              </a:spcBef>
              <a:buFont typeface="Wingdings 2" panose="05020102010507070707" pitchFamily="18" charset="2"/>
              <a:buChar char="R"/>
            </a:pPr>
            <a:endParaRPr lang="en-US" sz="16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Analyse de l'utilisation</a:t>
            </a:r>
          </a:p>
          <a:p>
            <a:pPr marL="361950" indent="-1714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L'analyse des données de déplacement aide les prestataires à prévoir la demande, à optimiser la répartition de leur flotte et à réduire les temps d'attente.</a:t>
            </a:r>
            <a:endParaRPr lang="en-GB" sz="1600" dirty="0">
              <a:solidFill>
                <a:sysClr val="windowText" lastClr="000000"/>
              </a:solidFill>
              <a:latin typeface="Arial"/>
              <a:cs typeface="Arial"/>
            </a:endParaRPr>
          </a:p>
        </p:txBody>
      </p:sp>
      <p:pic>
        <p:nvPicPr>
          <p:cNvPr id="5122" name="Picture 2">
            <a:extLst>
              <a:ext uri="{FF2B5EF4-FFF2-40B4-BE49-F238E27FC236}">
                <a16:creationId xmlns:a16="http://schemas.microsoft.com/office/drawing/2014/main" id="{CFC5271B-38FE-4496-DE31-D87F858F006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16644" y="1167187"/>
            <a:ext cx="3440887" cy="4523625"/>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ED1D97FF-746F-3091-8343-2CF79BABFC35}"/>
              </a:ext>
            </a:extLst>
          </p:cNvPr>
          <p:cNvSpPr txBox="1"/>
          <p:nvPr/>
        </p:nvSpPr>
        <p:spPr>
          <a:xfrm>
            <a:off x="740566" y="864989"/>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2.3 Mobilité en tant que service (</a:t>
            </a:r>
            <a:r>
              <a:rPr lang="en-US" b="1" dirty="0" err="1">
                <a:solidFill>
                  <a:schemeClr val="tx1"/>
                </a:solidFill>
              </a:rPr>
              <a:t>MaaS</a:t>
            </a:r>
            <a:r>
              <a:rPr lang="en-US" b="1" dirty="0">
                <a:solidFill>
                  <a:schemeClr val="tx1"/>
                </a:solidFill>
              </a:rPr>
              <a:t>) et transport partagé</a:t>
            </a:r>
            <a:endParaRPr lang="en-GB" b="1" dirty="0">
              <a:solidFill>
                <a:schemeClr val="tx1"/>
              </a:solidFill>
              <a:latin typeface="Arial"/>
              <a:cs typeface="Arial"/>
            </a:endParaRPr>
          </a:p>
        </p:txBody>
      </p:sp>
      <p:sp>
        <p:nvSpPr>
          <p:cNvPr id="11" name="object 2">
            <a:extLst>
              <a:ext uri="{FF2B5EF4-FFF2-40B4-BE49-F238E27FC236}">
                <a16:creationId xmlns:a16="http://schemas.microsoft.com/office/drawing/2014/main" id="{55AB3B50-CD59-9064-14D6-F42458E6DC54}"/>
              </a:ext>
            </a:extLst>
          </p:cNvPr>
          <p:cNvSpPr txBox="1">
            <a:spLocks noGrp="1"/>
          </p:cNvSpPr>
          <p:nvPr>
            <p:ph type="title"/>
          </p:nvPr>
        </p:nvSpPr>
        <p:spPr>
          <a:xfrm>
            <a:off x="726280" y="412869"/>
            <a:ext cx="6150509"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2. Applications du Big Data dans les transports</a:t>
            </a:r>
            <a:endParaRPr sz="2400" b="1" spc="-13" dirty="0">
              <a:solidFill>
                <a:schemeClr val="bg1"/>
              </a:solidFill>
            </a:endParaRPr>
          </a:p>
        </p:txBody>
      </p:sp>
      <p:sp>
        <p:nvSpPr>
          <p:cNvPr id="2" name="object 6">
            <a:extLst>
              <a:ext uri="{FF2B5EF4-FFF2-40B4-BE49-F238E27FC236}">
                <a16:creationId xmlns:a16="http://schemas.microsoft.com/office/drawing/2014/main" id="{CB753D3A-8C30-E32F-7C74-1ECDCD6BE228}"/>
              </a:ext>
            </a:extLst>
          </p:cNvPr>
          <p:cNvSpPr txBox="1">
            <a:spLocks noGrp="1"/>
          </p:cNvSpPr>
          <p:nvPr>
            <p:ph type="ftr" sz="quarter" idx="5"/>
          </p:nvPr>
        </p:nvSpPr>
        <p:spPr>
          <a:xfrm>
            <a:off x="763501" y="6349505"/>
            <a:ext cx="3958811" cy="178062"/>
          </a:xfrm>
          <a:prstGeom prst="rect">
            <a:avLst/>
          </a:prstGeom>
        </p:spPr>
        <p:txBody>
          <a:bodyPr vert="horz" wrap="square" lIns="0" tIns="0" rIns="0" bIns="0" rtlCol="0">
            <a:spAutoFit/>
          </a:bodyPr>
          <a:lstStyle/>
          <a:p>
            <a:r>
              <a:rPr lang="en-US" dirty="0" err="1"/>
              <a:t>Collecte</a:t>
            </a:r>
            <a:r>
              <a:rPr lang="en-US" dirty="0"/>
              <a:t> et gestion des données relatives aux transports</a:t>
            </a:r>
          </a:p>
        </p:txBody>
      </p:sp>
      <p:sp>
        <p:nvSpPr>
          <p:cNvPr id="6" name="object 6">
            <a:extLst>
              <a:ext uri="{FF2B5EF4-FFF2-40B4-BE49-F238E27FC236}">
                <a16:creationId xmlns:a16="http://schemas.microsoft.com/office/drawing/2014/main" id="{79801AA5-1DAF-4354-C3AB-071081F2F42C}"/>
              </a:ext>
            </a:extLst>
          </p:cNvPr>
          <p:cNvSpPr txBox="1">
            <a:spLocks/>
          </p:cNvSpPr>
          <p:nvPr/>
        </p:nvSpPr>
        <p:spPr>
          <a:xfrm>
            <a:off x="7805855" y="633738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Le Big Data dans les transports</a:t>
            </a:r>
          </a:p>
        </p:txBody>
      </p:sp>
    </p:spTree>
    <p:extLst>
      <p:ext uri="{BB962C8B-B14F-4D97-AF65-F5344CB8AC3E}">
        <p14:creationId xmlns:p14="http://schemas.microsoft.com/office/powerpoint/2010/main" val="31317140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B43A8C-C338-E253-8973-341E2BF6EEDA}"/>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A8571CF2-2AFD-46E2-A91E-8AF4121E6933}"/>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10</a:t>
            </a:r>
            <a:endParaRPr lang="LID4096" sz="1500" dirty="0">
              <a:solidFill>
                <a:schemeClr val="bg1"/>
              </a:solidFill>
            </a:endParaRPr>
          </a:p>
        </p:txBody>
      </p:sp>
      <p:sp>
        <p:nvSpPr>
          <p:cNvPr id="7" name="object 3">
            <a:extLst>
              <a:ext uri="{FF2B5EF4-FFF2-40B4-BE49-F238E27FC236}">
                <a16:creationId xmlns:a16="http://schemas.microsoft.com/office/drawing/2014/main" id="{7D1A9B85-6DC0-08C5-A085-CF7AD8F4FAC4}"/>
              </a:ext>
            </a:extLst>
          </p:cNvPr>
          <p:cNvSpPr txBox="1"/>
          <p:nvPr/>
        </p:nvSpPr>
        <p:spPr>
          <a:xfrm>
            <a:off x="603618" y="1237090"/>
            <a:ext cx="5335241" cy="4861917"/>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Modèles basés sur l'activité</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Au-delà des déplacements, ces modèles analysent pourquoi, quand et comment les gens se déplacent.</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Traces de localisation et données mobiles</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Les données GPS et les signaux mobiles révèlent les habitudes de déplacement, les déplacements de loisirs et les heures de pointe.</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Informations personnalisées</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Permet d'offrir des services de mobilité sur mesure, tels que des notifications ou des itinéraires personnalisés.</a:t>
            </a:r>
            <a:endParaRPr lang="en-GB" sz="1600" dirty="0">
              <a:solidFill>
                <a:sysClr val="windowText" lastClr="000000"/>
              </a:solidFill>
              <a:latin typeface="Arial"/>
              <a:cs typeface="Arial"/>
            </a:endParaRPr>
          </a:p>
        </p:txBody>
      </p:sp>
      <p:pic>
        <p:nvPicPr>
          <p:cNvPr id="6146" name="Picture 2">
            <a:extLst>
              <a:ext uri="{FF2B5EF4-FFF2-40B4-BE49-F238E27FC236}">
                <a16:creationId xmlns:a16="http://schemas.microsoft.com/office/drawing/2014/main" id="{35D6E58E-DA19-2950-3EF1-05E872AEA7C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38859" y="1894489"/>
            <a:ext cx="5874898" cy="3069022"/>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4BBD6E2E-0C81-9769-1AB1-46D6B0B71190}"/>
              </a:ext>
            </a:extLst>
          </p:cNvPr>
          <p:cNvSpPr txBox="1"/>
          <p:nvPr/>
        </p:nvSpPr>
        <p:spPr>
          <a:xfrm>
            <a:off x="740566" y="85246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2.4 Analyse des comportements et des habitudes des voyageurs</a:t>
            </a:r>
            <a:endParaRPr lang="en-GB" b="1" dirty="0">
              <a:solidFill>
                <a:schemeClr val="tx1"/>
              </a:solidFill>
              <a:latin typeface="Arial"/>
              <a:cs typeface="Arial"/>
            </a:endParaRPr>
          </a:p>
        </p:txBody>
      </p:sp>
      <p:sp>
        <p:nvSpPr>
          <p:cNvPr id="11" name="object 2">
            <a:extLst>
              <a:ext uri="{FF2B5EF4-FFF2-40B4-BE49-F238E27FC236}">
                <a16:creationId xmlns:a16="http://schemas.microsoft.com/office/drawing/2014/main" id="{B6ADB073-609E-D199-BED4-57888713FA4C}"/>
              </a:ext>
            </a:extLst>
          </p:cNvPr>
          <p:cNvSpPr txBox="1">
            <a:spLocks noGrp="1"/>
          </p:cNvSpPr>
          <p:nvPr>
            <p:ph type="title"/>
          </p:nvPr>
        </p:nvSpPr>
        <p:spPr>
          <a:xfrm>
            <a:off x="726280" y="412869"/>
            <a:ext cx="6125457"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2. Applications du Big Data dans les transports</a:t>
            </a:r>
            <a:endParaRPr sz="2400" b="1" spc="-13" dirty="0">
              <a:solidFill>
                <a:schemeClr val="bg1"/>
              </a:solidFill>
            </a:endParaRPr>
          </a:p>
        </p:txBody>
      </p:sp>
      <p:sp>
        <p:nvSpPr>
          <p:cNvPr id="2" name="object 6">
            <a:extLst>
              <a:ext uri="{FF2B5EF4-FFF2-40B4-BE49-F238E27FC236}">
                <a16:creationId xmlns:a16="http://schemas.microsoft.com/office/drawing/2014/main" id="{93DE7007-E96C-511F-7F28-489862254634}"/>
              </a:ext>
            </a:extLst>
          </p:cNvPr>
          <p:cNvSpPr txBox="1">
            <a:spLocks noGrp="1"/>
          </p:cNvSpPr>
          <p:nvPr>
            <p:ph type="ftr" sz="quarter" idx="5"/>
          </p:nvPr>
        </p:nvSpPr>
        <p:spPr>
          <a:xfrm>
            <a:off x="763501" y="6349505"/>
            <a:ext cx="3958811" cy="178062"/>
          </a:xfrm>
          <a:prstGeom prst="rect">
            <a:avLst/>
          </a:prstGeom>
        </p:spPr>
        <p:txBody>
          <a:bodyPr vert="horz" wrap="square" lIns="0" tIns="0" rIns="0" bIns="0" rtlCol="0">
            <a:spAutoFit/>
          </a:bodyPr>
          <a:lstStyle/>
          <a:p>
            <a:r>
              <a:rPr lang="en-US" dirty="0" err="1"/>
              <a:t>Collecte</a:t>
            </a:r>
            <a:r>
              <a:rPr lang="en-US" dirty="0"/>
              <a:t> et gestion des données relatives aux transports</a:t>
            </a:r>
          </a:p>
        </p:txBody>
      </p:sp>
      <p:sp>
        <p:nvSpPr>
          <p:cNvPr id="6" name="object 6">
            <a:extLst>
              <a:ext uri="{FF2B5EF4-FFF2-40B4-BE49-F238E27FC236}">
                <a16:creationId xmlns:a16="http://schemas.microsoft.com/office/drawing/2014/main" id="{205E2713-3385-626C-398C-12E068BB1575}"/>
              </a:ext>
            </a:extLst>
          </p:cNvPr>
          <p:cNvSpPr txBox="1">
            <a:spLocks/>
          </p:cNvSpPr>
          <p:nvPr/>
        </p:nvSpPr>
        <p:spPr>
          <a:xfrm>
            <a:off x="7805855" y="633738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Le Big Data dans les transports</a:t>
            </a:r>
          </a:p>
        </p:txBody>
      </p:sp>
    </p:spTree>
    <p:extLst>
      <p:ext uri="{BB962C8B-B14F-4D97-AF65-F5344CB8AC3E}">
        <p14:creationId xmlns:p14="http://schemas.microsoft.com/office/powerpoint/2010/main" val="40540168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7AA35E-1110-1BC8-D5A4-706C7CDF3B25}"/>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0F7390F8-ADA4-5665-9102-5171907E2688}"/>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11</a:t>
            </a:r>
            <a:endParaRPr lang="LID4096" sz="1500" dirty="0">
              <a:solidFill>
                <a:schemeClr val="bg1"/>
              </a:solidFill>
            </a:endParaRPr>
          </a:p>
        </p:txBody>
      </p:sp>
      <p:sp>
        <p:nvSpPr>
          <p:cNvPr id="7" name="object 3">
            <a:extLst>
              <a:ext uri="{FF2B5EF4-FFF2-40B4-BE49-F238E27FC236}">
                <a16:creationId xmlns:a16="http://schemas.microsoft.com/office/drawing/2014/main" id="{4CE372D9-0B24-A893-0C0D-C0E6BAFD379D}"/>
              </a:ext>
            </a:extLst>
          </p:cNvPr>
          <p:cNvSpPr txBox="1"/>
          <p:nvPr/>
        </p:nvSpPr>
        <p:spPr>
          <a:xfrm>
            <a:off x="615193" y="1312246"/>
            <a:ext cx="6112931" cy="4861917"/>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Surveillance des actifs</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Des capteurs intégrés dans les routes, les ponts et les tunnels collectent des données sur l'usure, l'utilisation et l'état structurel.</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Maintenance basée sur l'utilisation</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Le big data facilite la maintenance prédictive en identifiant les zones à haut risque ou à forte utilisation.</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Analyse des points sensibles en matière de sécurité</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Les données relatives aux accidents, aux conditions météorologiques, à la vitesse et aux flux de circulation sont utilisées pour identifier et prévenir les scénarios à haut risque.</a:t>
            </a:r>
            <a:endParaRPr lang="en-GB" sz="1600" dirty="0">
              <a:solidFill>
                <a:sysClr val="windowText" lastClr="000000"/>
              </a:solidFill>
              <a:latin typeface="Arial"/>
              <a:cs typeface="Arial"/>
            </a:endParaRPr>
          </a:p>
        </p:txBody>
      </p:sp>
      <p:pic>
        <p:nvPicPr>
          <p:cNvPr id="7170" name="Picture 2">
            <a:extLst>
              <a:ext uri="{FF2B5EF4-FFF2-40B4-BE49-F238E27FC236}">
                <a16:creationId xmlns:a16="http://schemas.microsoft.com/office/drawing/2014/main" id="{3855B295-0668-63AF-3C90-D77750C9334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96000" y="1732562"/>
            <a:ext cx="5572521" cy="3771469"/>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867DB4E2-8D53-E3E2-63E5-CAF963A3BB22}"/>
              </a:ext>
            </a:extLst>
          </p:cNvPr>
          <p:cNvSpPr txBox="1"/>
          <p:nvPr/>
        </p:nvSpPr>
        <p:spPr>
          <a:xfrm>
            <a:off x="740566" y="890041"/>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2.5 Gestion des infrastructures et analyse de la sécurité routière</a:t>
            </a:r>
            <a:endParaRPr lang="en-GB" b="1" dirty="0">
              <a:solidFill>
                <a:schemeClr val="tx1"/>
              </a:solidFill>
              <a:latin typeface="Arial"/>
              <a:cs typeface="Arial"/>
            </a:endParaRPr>
          </a:p>
        </p:txBody>
      </p:sp>
      <p:sp>
        <p:nvSpPr>
          <p:cNvPr id="11" name="object 2">
            <a:extLst>
              <a:ext uri="{FF2B5EF4-FFF2-40B4-BE49-F238E27FC236}">
                <a16:creationId xmlns:a16="http://schemas.microsoft.com/office/drawing/2014/main" id="{599DCD48-983E-97CC-F5BB-54F36CF73245}"/>
              </a:ext>
            </a:extLst>
          </p:cNvPr>
          <p:cNvSpPr txBox="1">
            <a:spLocks noGrp="1"/>
          </p:cNvSpPr>
          <p:nvPr>
            <p:ph type="title"/>
          </p:nvPr>
        </p:nvSpPr>
        <p:spPr>
          <a:xfrm>
            <a:off x="726280" y="412869"/>
            <a:ext cx="6112931"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2. Applications du Big Data dans les transports</a:t>
            </a:r>
            <a:endParaRPr sz="2400" b="1" spc="-13" dirty="0">
              <a:solidFill>
                <a:schemeClr val="bg1"/>
              </a:solidFill>
            </a:endParaRPr>
          </a:p>
        </p:txBody>
      </p:sp>
      <p:sp>
        <p:nvSpPr>
          <p:cNvPr id="2" name="object 6">
            <a:extLst>
              <a:ext uri="{FF2B5EF4-FFF2-40B4-BE49-F238E27FC236}">
                <a16:creationId xmlns:a16="http://schemas.microsoft.com/office/drawing/2014/main" id="{2F44444E-BEA6-2486-8DED-DEF3F7C6EF04}"/>
              </a:ext>
            </a:extLst>
          </p:cNvPr>
          <p:cNvSpPr txBox="1">
            <a:spLocks noGrp="1"/>
          </p:cNvSpPr>
          <p:nvPr>
            <p:ph type="ftr" sz="quarter" idx="5"/>
          </p:nvPr>
        </p:nvSpPr>
        <p:spPr>
          <a:xfrm>
            <a:off x="763501" y="6349505"/>
            <a:ext cx="3958811" cy="178062"/>
          </a:xfrm>
          <a:prstGeom prst="rect">
            <a:avLst/>
          </a:prstGeom>
        </p:spPr>
        <p:txBody>
          <a:bodyPr vert="horz" wrap="square" lIns="0" tIns="0" rIns="0" bIns="0" rtlCol="0">
            <a:spAutoFit/>
          </a:bodyPr>
          <a:lstStyle/>
          <a:p>
            <a:r>
              <a:rPr lang="en-US" dirty="0" err="1"/>
              <a:t>Collecte</a:t>
            </a:r>
            <a:r>
              <a:rPr lang="en-US" dirty="0"/>
              <a:t> et gestion des données relatives aux transports</a:t>
            </a:r>
          </a:p>
        </p:txBody>
      </p:sp>
      <p:sp>
        <p:nvSpPr>
          <p:cNvPr id="6" name="object 6">
            <a:extLst>
              <a:ext uri="{FF2B5EF4-FFF2-40B4-BE49-F238E27FC236}">
                <a16:creationId xmlns:a16="http://schemas.microsoft.com/office/drawing/2014/main" id="{5A35E987-F630-0A55-76D2-A30099341A2B}"/>
              </a:ext>
            </a:extLst>
          </p:cNvPr>
          <p:cNvSpPr txBox="1">
            <a:spLocks/>
          </p:cNvSpPr>
          <p:nvPr/>
        </p:nvSpPr>
        <p:spPr>
          <a:xfrm>
            <a:off x="7805855" y="633738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Le Big Data dans les transports</a:t>
            </a:r>
          </a:p>
        </p:txBody>
      </p:sp>
    </p:spTree>
    <p:extLst>
      <p:ext uri="{BB962C8B-B14F-4D97-AF65-F5344CB8AC3E}">
        <p14:creationId xmlns:p14="http://schemas.microsoft.com/office/powerpoint/2010/main" val="39022813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54FF53-37E5-0D36-03FA-BEB31BACA90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03 :</a:t>
            </a:r>
          </a:p>
          <a:p>
            <a:pPr algn="ctr"/>
            <a:r>
              <a:rPr lang="en-US" sz="3200" b="1" dirty="0">
                <a:solidFill>
                  <a:schemeClr val="bg1"/>
                </a:solidFill>
              </a:rPr>
              <a:t>Les défis du Big Data dans le domaine des transports</a:t>
            </a:r>
            <a:endParaRPr lang="en-US" sz="3200" b="1" dirty="0">
              <a:solidFill>
                <a:schemeClr val="bg1"/>
              </a:solidFill>
              <a:latin typeface="Calibri" panose="020F0502020204030204" pitchFamily="34" charset="0"/>
              <a:cs typeface="Calibri" panose="020F0502020204030204" pitchFamily="34" charset="0"/>
            </a:endParaRPr>
          </a:p>
        </p:txBody>
      </p:sp>
      <p:sp>
        <p:nvSpPr>
          <p:cNvPr id="4" name="object 6">
            <a:extLst>
              <a:ext uri="{FF2B5EF4-FFF2-40B4-BE49-F238E27FC236}">
                <a16:creationId xmlns:a16="http://schemas.microsoft.com/office/drawing/2014/main" id="{3722AE5A-325F-A1D2-475F-8C4569763628}"/>
              </a:ext>
            </a:extLst>
          </p:cNvPr>
          <p:cNvSpPr txBox="1">
            <a:spLocks noGrp="1"/>
          </p:cNvSpPr>
          <p:nvPr>
            <p:ph type="ftr" sz="quarter" idx="5"/>
          </p:nvPr>
        </p:nvSpPr>
        <p:spPr>
          <a:xfrm>
            <a:off x="763501" y="6349505"/>
            <a:ext cx="3958811" cy="178062"/>
          </a:xfrm>
          <a:prstGeom prst="rect">
            <a:avLst/>
          </a:prstGeom>
        </p:spPr>
        <p:txBody>
          <a:bodyPr vert="horz" wrap="square" lIns="0" tIns="0" rIns="0" bIns="0" rtlCol="0">
            <a:spAutoFit/>
          </a:bodyPr>
          <a:lstStyle/>
          <a:p>
            <a:r>
              <a:rPr lang="en-US" dirty="0" err="1"/>
              <a:t>Collecte</a:t>
            </a:r>
            <a:r>
              <a:rPr lang="en-US" dirty="0"/>
              <a:t> et gestion des données relatives aux transports</a:t>
            </a:r>
          </a:p>
        </p:txBody>
      </p:sp>
      <p:sp>
        <p:nvSpPr>
          <p:cNvPr id="5" name="object 6">
            <a:extLst>
              <a:ext uri="{FF2B5EF4-FFF2-40B4-BE49-F238E27FC236}">
                <a16:creationId xmlns:a16="http://schemas.microsoft.com/office/drawing/2014/main" id="{0F042D7E-DC5A-EBC6-4BCD-B0D8ACEF14D9}"/>
              </a:ext>
            </a:extLst>
          </p:cNvPr>
          <p:cNvSpPr txBox="1">
            <a:spLocks/>
          </p:cNvSpPr>
          <p:nvPr/>
        </p:nvSpPr>
        <p:spPr>
          <a:xfrm>
            <a:off x="7805855" y="633738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Le Big Data dans les transports</a:t>
            </a:r>
          </a:p>
        </p:txBody>
      </p:sp>
    </p:spTree>
    <p:extLst>
      <p:ext uri="{BB962C8B-B14F-4D97-AF65-F5344CB8AC3E}">
        <p14:creationId xmlns:p14="http://schemas.microsoft.com/office/powerpoint/2010/main" val="3396451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C3AC41-2CB6-959D-5E79-50E1EED49753}"/>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A01D9306-69CA-1F74-D25E-53057AFCD106}"/>
              </a:ext>
            </a:extLst>
          </p:cNvPr>
          <p:cNvSpPr txBox="1">
            <a:spLocks noGrp="1"/>
          </p:cNvSpPr>
          <p:nvPr>
            <p:ph type="title"/>
          </p:nvPr>
        </p:nvSpPr>
        <p:spPr>
          <a:xfrm>
            <a:off x="726282" y="412869"/>
            <a:ext cx="5500898"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3. Les défis du Big Data dans les transports</a:t>
            </a:r>
            <a:endParaRPr sz="2400" b="1" spc="-13" dirty="0">
              <a:solidFill>
                <a:schemeClr val="bg1"/>
              </a:solidFill>
            </a:endParaRPr>
          </a:p>
        </p:txBody>
      </p:sp>
      <p:sp>
        <p:nvSpPr>
          <p:cNvPr id="8" name="TextBox 7">
            <a:extLst>
              <a:ext uri="{FF2B5EF4-FFF2-40B4-BE49-F238E27FC236}">
                <a16:creationId xmlns:a16="http://schemas.microsoft.com/office/drawing/2014/main" id="{4CD23B33-C9C9-0320-9C9D-40E4E47D32FF}"/>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13</a:t>
            </a:r>
            <a:endParaRPr lang="LID4096" sz="1500" dirty="0">
              <a:solidFill>
                <a:schemeClr val="bg1"/>
              </a:solidFill>
            </a:endParaRPr>
          </a:p>
        </p:txBody>
      </p:sp>
      <p:sp>
        <p:nvSpPr>
          <p:cNvPr id="7" name="object 3">
            <a:extLst>
              <a:ext uri="{FF2B5EF4-FFF2-40B4-BE49-F238E27FC236}">
                <a16:creationId xmlns:a16="http://schemas.microsoft.com/office/drawing/2014/main" id="{C5D5084A-E36F-684F-D3E7-100FDA1320D4}"/>
              </a:ext>
            </a:extLst>
          </p:cNvPr>
          <p:cNvSpPr txBox="1"/>
          <p:nvPr/>
        </p:nvSpPr>
        <p:spPr>
          <a:xfrm>
            <a:off x="609800" y="1344083"/>
            <a:ext cx="6115092" cy="4518234"/>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Formats de données multiples</a:t>
            </a:r>
          </a:p>
          <a:p>
            <a:pPr marL="361950" indent="-1714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Le Big Data provient de sources diverses : GPS, capteurs, cartes à puce, applications mobiles, réseaux sociaux, etc.  </a:t>
            </a:r>
          </a:p>
          <a:p>
            <a:pPr marL="361950" indent="-171450" defTabSz="1175644" hangingPunct="1">
              <a:lnSpc>
                <a:spcPct val="150000"/>
              </a:lnSpc>
              <a:spcBef>
                <a:spcPts val="129"/>
              </a:spcBef>
              <a:buFont typeface="Arial" panose="020B0604020202020204" pitchFamily="34" charset="0"/>
              <a:buChar cha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Données incohérentes et incomplètes</a:t>
            </a:r>
          </a:p>
          <a:p>
            <a:pPr marL="361950" indent="-1714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Signaux GPS manquants dans les tunnels  </a:t>
            </a:r>
          </a:p>
          <a:p>
            <a:pPr marL="361950" indent="-1714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Lectures de capteurs dupliquées ou corrompues  </a:t>
            </a:r>
          </a:p>
          <a:p>
            <a:pPr marL="361950" indent="-1714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 Erreurs de saisie manuelle des données dans les enquêtes</a:t>
            </a:r>
          </a:p>
          <a:p>
            <a:pPr marL="190500" defTabSz="1175644" hangingPunct="1">
              <a:lnSpc>
                <a:spcPct val="150000"/>
              </a:lnSpc>
              <a:spcBef>
                <a:spcPts val="129"/>
              </a:spcBef>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Nettoyage et normalisation</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Le prétraitement (par exemple, fusion des données, filtrage, déduplication) devient </a:t>
            </a:r>
            <a:r>
              <a:rPr lang="en-US" sz="1600" b="1" dirty="0">
                <a:solidFill>
                  <a:sysClr val="windowText" lastClr="000000"/>
                </a:solidFill>
                <a:latin typeface="Arial"/>
                <a:cs typeface="Arial"/>
              </a:rPr>
              <a:t>une charge de travail importante </a:t>
            </a:r>
            <a:r>
              <a:rPr lang="en-US" sz="1600" dirty="0">
                <a:solidFill>
                  <a:sysClr val="windowText" lastClr="000000"/>
                </a:solidFill>
                <a:latin typeface="Arial"/>
                <a:cs typeface="Arial"/>
              </a:rPr>
              <a:t>avant que toute analyse puisse avoir lieu</a:t>
            </a:r>
            <a:r>
              <a:rPr lang="en-US" sz="1600" b="1" dirty="0">
                <a:solidFill>
                  <a:sysClr val="windowText" lastClr="000000"/>
                </a:solidFill>
                <a:latin typeface="Arial"/>
                <a:cs typeface="Arial"/>
              </a:rPr>
              <a:t>.</a:t>
            </a:r>
            <a:endParaRPr lang="en-GB" sz="1600" dirty="0">
              <a:solidFill>
                <a:sysClr val="windowText" lastClr="000000"/>
              </a:solidFill>
              <a:latin typeface="Arial"/>
              <a:cs typeface="Arial"/>
            </a:endParaRPr>
          </a:p>
        </p:txBody>
      </p:sp>
      <p:pic>
        <p:nvPicPr>
          <p:cNvPr id="3" name="Picture 2">
            <a:extLst>
              <a:ext uri="{FF2B5EF4-FFF2-40B4-BE49-F238E27FC236}">
                <a16:creationId xmlns:a16="http://schemas.microsoft.com/office/drawing/2014/main" id="{09049043-8D1D-910A-DDA3-238C06371DB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87405" y="2091619"/>
            <a:ext cx="5273997" cy="3384886"/>
          </a:xfrm>
          <a:prstGeom prst="rect">
            <a:avLst/>
          </a:prstGeom>
          <a:noFill/>
          <a:extLst>
            <a:ext uri="{909E8E84-426E-40DD-AFC4-6F175D3DCCD1}">
              <a14:hiddenFill xmlns:a14="http://schemas.microsoft.com/office/drawing/2010/main">
                <a:solidFill>
                  <a:srgbClr val="FFFFFF"/>
                </a:solidFill>
              </a14:hiddenFill>
            </a:ext>
          </a:extLst>
        </p:spPr>
      </p:pic>
      <p:sp>
        <p:nvSpPr>
          <p:cNvPr id="4" name="object 3">
            <a:extLst>
              <a:ext uri="{FF2B5EF4-FFF2-40B4-BE49-F238E27FC236}">
                <a16:creationId xmlns:a16="http://schemas.microsoft.com/office/drawing/2014/main" id="{4D767572-B86A-22DC-87C4-A7B6284A3DC5}"/>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3.1 Hétérogénéité des données et problèmes de qualité</a:t>
            </a:r>
            <a:endParaRPr lang="en-GB" b="1" dirty="0">
              <a:solidFill>
                <a:schemeClr val="tx1"/>
              </a:solidFill>
              <a:latin typeface="Arial"/>
              <a:cs typeface="Arial"/>
            </a:endParaRPr>
          </a:p>
        </p:txBody>
      </p:sp>
      <p:sp>
        <p:nvSpPr>
          <p:cNvPr id="6" name="object 6">
            <a:extLst>
              <a:ext uri="{FF2B5EF4-FFF2-40B4-BE49-F238E27FC236}">
                <a16:creationId xmlns:a16="http://schemas.microsoft.com/office/drawing/2014/main" id="{24B5CB19-144C-8CBF-5850-A54E62A7991E}"/>
              </a:ext>
            </a:extLst>
          </p:cNvPr>
          <p:cNvSpPr txBox="1">
            <a:spLocks noGrp="1"/>
          </p:cNvSpPr>
          <p:nvPr>
            <p:ph type="ftr" sz="quarter" idx="5"/>
          </p:nvPr>
        </p:nvSpPr>
        <p:spPr>
          <a:xfrm>
            <a:off x="763501" y="6349505"/>
            <a:ext cx="3958811" cy="178062"/>
          </a:xfrm>
          <a:prstGeom prst="rect">
            <a:avLst/>
          </a:prstGeom>
        </p:spPr>
        <p:txBody>
          <a:bodyPr vert="horz" wrap="square" lIns="0" tIns="0" rIns="0" bIns="0" rtlCol="0">
            <a:spAutoFit/>
          </a:bodyPr>
          <a:lstStyle/>
          <a:p>
            <a:r>
              <a:rPr lang="en-US" dirty="0" err="1"/>
              <a:t>Collecte</a:t>
            </a:r>
            <a:r>
              <a:rPr lang="en-US" dirty="0"/>
              <a:t> et gestion des données relatives aux transports</a:t>
            </a:r>
          </a:p>
        </p:txBody>
      </p:sp>
      <p:sp>
        <p:nvSpPr>
          <p:cNvPr id="10" name="object 6">
            <a:extLst>
              <a:ext uri="{FF2B5EF4-FFF2-40B4-BE49-F238E27FC236}">
                <a16:creationId xmlns:a16="http://schemas.microsoft.com/office/drawing/2014/main" id="{B4BDB59C-B345-8B8E-0EB4-41712A5CDB30}"/>
              </a:ext>
            </a:extLst>
          </p:cNvPr>
          <p:cNvSpPr txBox="1">
            <a:spLocks/>
          </p:cNvSpPr>
          <p:nvPr/>
        </p:nvSpPr>
        <p:spPr>
          <a:xfrm>
            <a:off x="7805855" y="633738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Le Big Data dans les transports</a:t>
            </a:r>
          </a:p>
        </p:txBody>
      </p:sp>
    </p:spTree>
    <p:extLst>
      <p:ext uri="{BB962C8B-B14F-4D97-AF65-F5344CB8AC3E}">
        <p14:creationId xmlns:p14="http://schemas.microsoft.com/office/powerpoint/2010/main" val="32236195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C832A5-5592-7AFB-EDD9-DDFB58ABEAA1}"/>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A5DB8E98-17F8-47A0-BCEE-33193CF86CE8}"/>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14</a:t>
            </a:r>
            <a:endParaRPr lang="LID4096" sz="1500" dirty="0">
              <a:solidFill>
                <a:schemeClr val="bg1"/>
              </a:solidFill>
            </a:endParaRPr>
          </a:p>
        </p:txBody>
      </p:sp>
      <p:sp>
        <p:nvSpPr>
          <p:cNvPr id="7" name="object 3">
            <a:extLst>
              <a:ext uri="{FF2B5EF4-FFF2-40B4-BE49-F238E27FC236}">
                <a16:creationId xmlns:a16="http://schemas.microsoft.com/office/drawing/2014/main" id="{BB31E80A-7A77-916B-5CC7-47F5EDBAC650}"/>
              </a:ext>
            </a:extLst>
          </p:cNvPr>
          <p:cNvSpPr txBox="1"/>
          <p:nvPr/>
        </p:nvSpPr>
        <p:spPr>
          <a:xfrm>
            <a:off x="726282" y="1243665"/>
            <a:ext cx="7112616" cy="4861917"/>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Volume élevé, vitesse élevée</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Les flux de données continus nécessitent une infrastructure informatique haute performance.</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Exemple : réseaux de capteurs à l'échelle d'une ville générant des téraoctets par jour.</a:t>
            </a: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Besoins en infrastructures avancées</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Stockage de données volumineuses (par exemple, Hadoop, stockage dans le cloud)</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Moteurs de traitement en temps réel (par exemple, Apache Spark, Flink)</a:t>
            </a: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Coûts des ressources</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Ces systèmes nécessitent des compétences spécialisées et des investissements budgétaires, qui font souvent défaut aux agences de transport public.</a:t>
            </a:r>
            <a:endParaRPr lang="en-GB" sz="1600" dirty="0">
              <a:solidFill>
                <a:sysClr val="windowText" lastClr="000000"/>
              </a:solidFill>
              <a:latin typeface="Arial"/>
              <a:cs typeface="Arial"/>
            </a:endParaRPr>
          </a:p>
        </p:txBody>
      </p:sp>
      <p:pic>
        <p:nvPicPr>
          <p:cNvPr id="8196" name="Picture 4">
            <a:extLst>
              <a:ext uri="{FF2B5EF4-FFF2-40B4-BE49-F238E27FC236}">
                <a16:creationId xmlns:a16="http://schemas.microsoft.com/office/drawing/2014/main" id="{49B972F8-835E-662D-1A78-38B05BAB413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14054" y="1684245"/>
            <a:ext cx="2494280" cy="4595008"/>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AEE1822E-CB1C-9724-0EF5-AC73C46A1EFC}"/>
              </a:ext>
            </a:extLst>
          </p:cNvPr>
          <p:cNvSpPr txBox="1"/>
          <p:nvPr/>
        </p:nvSpPr>
        <p:spPr>
          <a:xfrm>
            <a:off x="740566" y="85246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3.2 Évolutivité et exigences en matière de traitement</a:t>
            </a:r>
            <a:endParaRPr lang="en-GB" b="1" dirty="0">
              <a:solidFill>
                <a:schemeClr val="tx1"/>
              </a:solidFill>
              <a:latin typeface="Arial"/>
              <a:cs typeface="Arial"/>
            </a:endParaRPr>
          </a:p>
        </p:txBody>
      </p:sp>
      <p:sp>
        <p:nvSpPr>
          <p:cNvPr id="11" name="object 2">
            <a:extLst>
              <a:ext uri="{FF2B5EF4-FFF2-40B4-BE49-F238E27FC236}">
                <a16:creationId xmlns:a16="http://schemas.microsoft.com/office/drawing/2014/main" id="{BBBA78E4-59DE-ECF6-25F9-73D14675A1FB}"/>
              </a:ext>
            </a:extLst>
          </p:cNvPr>
          <p:cNvSpPr txBox="1">
            <a:spLocks noGrp="1"/>
          </p:cNvSpPr>
          <p:nvPr>
            <p:ph type="title"/>
          </p:nvPr>
        </p:nvSpPr>
        <p:spPr>
          <a:xfrm>
            <a:off x="726282" y="412869"/>
            <a:ext cx="5500898"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3. Les défis du Big Data dans les transports</a:t>
            </a:r>
            <a:endParaRPr sz="2400" b="1" spc="-13" dirty="0">
              <a:solidFill>
                <a:schemeClr val="bg1"/>
              </a:solidFill>
            </a:endParaRPr>
          </a:p>
        </p:txBody>
      </p:sp>
      <p:sp>
        <p:nvSpPr>
          <p:cNvPr id="2" name="object 6">
            <a:extLst>
              <a:ext uri="{FF2B5EF4-FFF2-40B4-BE49-F238E27FC236}">
                <a16:creationId xmlns:a16="http://schemas.microsoft.com/office/drawing/2014/main" id="{0416E3F0-93C7-A43A-14B5-E0A953D3D9B1}"/>
              </a:ext>
            </a:extLst>
          </p:cNvPr>
          <p:cNvSpPr txBox="1">
            <a:spLocks noGrp="1"/>
          </p:cNvSpPr>
          <p:nvPr>
            <p:ph type="ftr" sz="quarter" idx="5"/>
          </p:nvPr>
        </p:nvSpPr>
        <p:spPr>
          <a:xfrm>
            <a:off x="763501" y="6349505"/>
            <a:ext cx="3958811" cy="178062"/>
          </a:xfrm>
          <a:prstGeom prst="rect">
            <a:avLst/>
          </a:prstGeom>
        </p:spPr>
        <p:txBody>
          <a:bodyPr vert="horz" wrap="square" lIns="0" tIns="0" rIns="0" bIns="0" rtlCol="0">
            <a:spAutoFit/>
          </a:bodyPr>
          <a:lstStyle/>
          <a:p>
            <a:r>
              <a:rPr lang="en-US" dirty="0" err="1"/>
              <a:t>Collecte</a:t>
            </a:r>
            <a:r>
              <a:rPr lang="en-US" dirty="0"/>
              <a:t> et gestion des données relatives aux transports</a:t>
            </a:r>
          </a:p>
        </p:txBody>
      </p:sp>
      <p:sp>
        <p:nvSpPr>
          <p:cNvPr id="6" name="object 6">
            <a:extLst>
              <a:ext uri="{FF2B5EF4-FFF2-40B4-BE49-F238E27FC236}">
                <a16:creationId xmlns:a16="http://schemas.microsoft.com/office/drawing/2014/main" id="{7C4A28A4-F607-2DC4-A1D5-CC97D703CF2B}"/>
              </a:ext>
            </a:extLst>
          </p:cNvPr>
          <p:cNvSpPr txBox="1">
            <a:spLocks/>
          </p:cNvSpPr>
          <p:nvPr/>
        </p:nvSpPr>
        <p:spPr>
          <a:xfrm>
            <a:off x="7805855" y="633738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Le Big Data dans les transports</a:t>
            </a:r>
          </a:p>
        </p:txBody>
      </p:sp>
    </p:spTree>
    <p:extLst>
      <p:ext uri="{BB962C8B-B14F-4D97-AF65-F5344CB8AC3E}">
        <p14:creationId xmlns:p14="http://schemas.microsoft.com/office/powerpoint/2010/main" val="30618886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D72613-5346-004E-A40E-6E4480546A61}"/>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5299E472-53F7-09F5-4C46-993C85B17A2E}"/>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15</a:t>
            </a:r>
            <a:endParaRPr lang="LID4096" sz="1500" dirty="0">
              <a:solidFill>
                <a:schemeClr val="bg1"/>
              </a:solidFill>
            </a:endParaRPr>
          </a:p>
        </p:txBody>
      </p:sp>
      <p:sp>
        <p:nvSpPr>
          <p:cNvPr id="7" name="object 3">
            <a:extLst>
              <a:ext uri="{FF2B5EF4-FFF2-40B4-BE49-F238E27FC236}">
                <a16:creationId xmlns:a16="http://schemas.microsoft.com/office/drawing/2014/main" id="{8AAD9E07-6309-8C89-448B-C9F1E5959E33}"/>
              </a:ext>
            </a:extLst>
          </p:cNvPr>
          <p:cNvSpPr txBox="1"/>
          <p:nvPr/>
        </p:nvSpPr>
        <p:spPr>
          <a:xfrm>
            <a:off x="632949" y="1248170"/>
            <a:ext cx="5675254" cy="4923794"/>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500" b="1" dirty="0">
                <a:solidFill>
                  <a:sysClr val="windowText" lastClr="000000"/>
                </a:solidFill>
                <a:latin typeface="Arial"/>
                <a:cs typeface="Arial"/>
              </a:rPr>
              <a:t> Risques liés aux données personnelles</a:t>
            </a:r>
          </a:p>
          <a:p>
            <a:pPr marL="476250" indent="-285750" defTabSz="1175644" hangingPunct="1">
              <a:lnSpc>
                <a:spcPct val="150000"/>
              </a:lnSpc>
              <a:spcBef>
                <a:spcPts val="129"/>
              </a:spcBef>
              <a:buFont typeface="Arial" panose="020B0604020202020204" pitchFamily="34" charset="0"/>
              <a:buChar char="•"/>
            </a:pPr>
            <a:r>
              <a:rPr lang="en-US" sz="1500" dirty="0">
                <a:solidFill>
                  <a:sysClr val="windowText" lastClr="000000"/>
                </a:solidFill>
                <a:latin typeface="Arial"/>
                <a:cs typeface="Arial"/>
              </a:rPr>
              <a:t>Les mégadonnées comprennent souvent des informations personnelles identifiables (PII) : début/fin du trajet, identifiant de l'appareil, comportement de déplacement.</a:t>
            </a:r>
          </a:p>
          <a:p>
            <a:pPr marL="190500" defTabSz="1175644" hangingPunct="1">
              <a:lnSpc>
                <a:spcPct val="150000"/>
              </a:lnSpc>
              <a:spcBef>
                <a:spcPts val="129"/>
              </a:spcBef>
            </a:pPr>
            <a:endParaRPr lang="en-US" sz="15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500" b="1" dirty="0">
                <a:solidFill>
                  <a:sysClr val="windowText" lastClr="000000"/>
                </a:solidFill>
                <a:latin typeface="Arial"/>
                <a:cs typeface="Arial"/>
              </a:rPr>
              <a:t> Préoccupations liées à la surveillance</a:t>
            </a:r>
          </a:p>
          <a:p>
            <a:pPr marL="476250" indent="-285750" defTabSz="1175644" hangingPunct="1">
              <a:lnSpc>
                <a:spcPct val="150000"/>
              </a:lnSpc>
              <a:spcBef>
                <a:spcPts val="129"/>
              </a:spcBef>
              <a:buFont typeface="Arial" panose="020B0604020202020204" pitchFamily="34" charset="0"/>
              <a:buChar char="•"/>
            </a:pPr>
            <a:r>
              <a:rPr lang="en-US" sz="1500" dirty="0">
                <a:solidFill>
                  <a:sysClr val="windowText" lastClr="000000"/>
                </a:solidFill>
                <a:latin typeface="Arial"/>
                <a:cs typeface="Arial"/>
              </a:rPr>
              <a:t>Inquiétudes du public quant au fait d'être constamment suivi par les systèmes des villes intelligentes.</a:t>
            </a:r>
          </a:p>
          <a:p>
            <a:pPr marL="190500" defTabSz="1175644" hangingPunct="1">
              <a:lnSpc>
                <a:spcPct val="150000"/>
              </a:lnSpc>
              <a:spcBef>
                <a:spcPts val="129"/>
              </a:spcBef>
            </a:pPr>
            <a:endParaRPr lang="en-US" sz="15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500" b="1" dirty="0">
                <a:solidFill>
                  <a:sysClr val="windowText" lastClr="000000"/>
                </a:solidFill>
                <a:latin typeface="Arial"/>
                <a:cs typeface="Arial"/>
              </a:rPr>
              <a:t> Cadres juridiques et éthiques</a:t>
            </a:r>
          </a:p>
          <a:p>
            <a:pPr marL="476250" indent="-285750" defTabSz="1175644" hangingPunct="1">
              <a:lnSpc>
                <a:spcPct val="150000"/>
              </a:lnSpc>
              <a:spcBef>
                <a:spcPts val="129"/>
              </a:spcBef>
              <a:buFont typeface="Arial" panose="020B0604020202020204" pitchFamily="34" charset="0"/>
              <a:buChar char="•"/>
            </a:pPr>
            <a:r>
              <a:rPr lang="en-US" sz="1500" dirty="0">
                <a:solidFill>
                  <a:sysClr val="windowText" lastClr="000000"/>
                </a:solidFill>
                <a:latin typeface="Arial"/>
                <a:cs typeface="Arial"/>
              </a:rPr>
              <a:t>Le RGPD (Europe) et les lois similaires exigent le consentement de l'utilisateur.</a:t>
            </a:r>
          </a:p>
          <a:p>
            <a:pPr marL="476250" indent="-285750" defTabSz="1175644" hangingPunct="1">
              <a:lnSpc>
                <a:spcPct val="150000"/>
              </a:lnSpc>
              <a:spcBef>
                <a:spcPts val="129"/>
              </a:spcBef>
              <a:buFont typeface="Arial" panose="020B0604020202020204" pitchFamily="34" charset="0"/>
              <a:buChar char="•"/>
            </a:pPr>
            <a:r>
              <a:rPr lang="en-US" sz="1500" dirty="0">
                <a:solidFill>
                  <a:sysClr val="windowText" lastClr="000000"/>
                </a:solidFill>
                <a:latin typeface="Arial"/>
                <a:cs typeface="Arial"/>
              </a:rPr>
              <a:t>Des techniques d'anonymisation des données doivent être mises en œuvre, mais le risque de réidentification demeure.</a:t>
            </a:r>
            <a:endParaRPr lang="en-GB" sz="1500" dirty="0">
              <a:solidFill>
                <a:sysClr val="windowText" lastClr="000000"/>
              </a:solidFill>
              <a:latin typeface="Arial"/>
              <a:cs typeface="Arial"/>
            </a:endParaRPr>
          </a:p>
        </p:txBody>
      </p:sp>
      <p:pic>
        <p:nvPicPr>
          <p:cNvPr id="9218" name="Picture 2">
            <a:extLst>
              <a:ext uri="{FF2B5EF4-FFF2-40B4-BE49-F238E27FC236}">
                <a16:creationId xmlns:a16="http://schemas.microsoft.com/office/drawing/2014/main" id="{359AACE0-0ECF-9F3F-668F-77B66739578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65649" y="1415264"/>
            <a:ext cx="5781857" cy="4337146"/>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1CF367AC-DC7D-3F2C-357F-9F6BCF12DE3D}"/>
              </a:ext>
            </a:extLst>
          </p:cNvPr>
          <p:cNvSpPr txBox="1"/>
          <p:nvPr/>
        </p:nvSpPr>
        <p:spPr>
          <a:xfrm>
            <a:off x="740566" y="83993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3.3 Préoccupations en matière de confidentialité, de sécurité et d'éthique</a:t>
            </a:r>
            <a:endParaRPr lang="en-GB" b="1" dirty="0">
              <a:solidFill>
                <a:schemeClr val="tx1"/>
              </a:solidFill>
              <a:latin typeface="Arial"/>
              <a:cs typeface="Arial"/>
            </a:endParaRPr>
          </a:p>
        </p:txBody>
      </p:sp>
      <p:sp>
        <p:nvSpPr>
          <p:cNvPr id="11" name="object 2">
            <a:extLst>
              <a:ext uri="{FF2B5EF4-FFF2-40B4-BE49-F238E27FC236}">
                <a16:creationId xmlns:a16="http://schemas.microsoft.com/office/drawing/2014/main" id="{1B423E2E-4B00-41F7-C125-EEC47BFEC41D}"/>
              </a:ext>
            </a:extLst>
          </p:cNvPr>
          <p:cNvSpPr txBox="1">
            <a:spLocks noGrp="1"/>
          </p:cNvSpPr>
          <p:nvPr>
            <p:ph type="title"/>
          </p:nvPr>
        </p:nvSpPr>
        <p:spPr>
          <a:xfrm>
            <a:off x="726282" y="412869"/>
            <a:ext cx="5500898"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3. Défis liés au Big Data dans les transports</a:t>
            </a:r>
            <a:endParaRPr sz="2400" b="1" spc="-13" dirty="0">
              <a:solidFill>
                <a:schemeClr val="bg1"/>
              </a:solidFill>
            </a:endParaRPr>
          </a:p>
        </p:txBody>
      </p:sp>
      <p:sp>
        <p:nvSpPr>
          <p:cNvPr id="2" name="object 6">
            <a:extLst>
              <a:ext uri="{FF2B5EF4-FFF2-40B4-BE49-F238E27FC236}">
                <a16:creationId xmlns:a16="http://schemas.microsoft.com/office/drawing/2014/main" id="{4E3B5C4E-A7F1-1168-885B-472B59F47723}"/>
              </a:ext>
            </a:extLst>
          </p:cNvPr>
          <p:cNvSpPr txBox="1">
            <a:spLocks noGrp="1"/>
          </p:cNvSpPr>
          <p:nvPr>
            <p:ph type="ftr" sz="quarter" idx="5"/>
          </p:nvPr>
        </p:nvSpPr>
        <p:spPr>
          <a:xfrm>
            <a:off x="763501" y="6349505"/>
            <a:ext cx="3958811" cy="178062"/>
          </a:xfrm>
          <a:prstGeom prst="rect">
            <a:avLst/>
          </a:prstGeom>
        </p:spPr>
        <p:txBody>
          <a:bodyPr vert="horz" wrap="square" lIns="0" tIns="0" rIns="0" bIns="0" rtlCol="0">
            <a:spAutoFit/>
          </a:bodyPr>
          <a:lstStyle/>
          <a:p>
            <a:r>
              <a:rPr lang="en-US" dirty="0" err="1"/>
              <a:t>Collecte</a:t>
            </a:r>
            <a:r>
              <a:rPr lang="en-US" dirty="0"/>
              <a:t> et gestion des données relatives aux transports</a:t>
            </a:r>
          </a:p>
        </p:txBody>
      </p:sp>
      <p:sp>
        <p:nvSpPr>
          <p:cNvPr id="6" name="object 6">
            <a:extLst>
              <a:ext uri="{FF2B5EF4-FFF2-40B4-BE49-F238E27FC236}">
                <a16:creationId xmlns:a16="http://schemas.microsoft.com/office/drawing/2014/main" id="{EC14C227-F13D-0880-C0EA-0B8EB38A5549}"/>
              </a:ext>
            </a:extLst>
          </p:cNvPr>
          <p:cNvSpPr txBox="1">
            <a:spLocks/>
          </p:cNvSpPr>
          <p:nvPr/>
        </p:nvSpPr>
        <p:spPr>
          <a:xfrm>
            <a:off x="7805855" y="633738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Le Big Data dans les transports</a:t>
            </a:r>
          </a:p>
        </p:txBody>
      </p:sp>
    </p:spTree>
    <p:extLst>
      <p:ext uri="{BB962C8B-B14F-4D97-AF65-F5344CB8AC3E}">
        <p14:creationId xmlns:p14="http://schemas.microsoft.com/office/powerpoint/2010/main" val="28890403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5EB708-7D79-F45C-6A2E-2115ABAEB25F}"/>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D5572635-9F3F-E4C1-BA6C-224EF691D061}"/>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16</a:t>
            </a:r>
            <a:endParaRPr lang="LID4096" sz="1500" dirty="0">
              <a:solidFill>
                <a:schemeClr val="bg1"/>
              </a:solidFill>
            </a:endParaRPr>
          </a:p>
        </p:txBody>
      </p:sp>
      <p:sp>
        <p:nvSpPr>
          <p:cNvPr id="7" name="object 3">
            <a:extLst>
              <a:ext uri="{FF2B5EF4-FFF2-40B4-BE49-F238E27FC236}">
                <a16:creationId xmlns:a16="http://schemas.microsoft.com/office/drawing/2014/main" id="{20E5047D-7938-71E6-D4FD-F1BADACD0FF1}"/>
              </a:ext>
            </a:extLst>
          </p:cNvPr>
          <p:cNvSpPr txBox="1"/>
          <p:nvPr/>
        </p:nvSpPr>
        <p:spPr>
          <a:xfrm>
            <a:off x="726282" y="1315907"/>
            <a:ext cx="6426080" cy="4577545"/>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500" b="1" dirty="0">
                <a:solidFill>
                  <a:sysClr val="windowText" lastClr="000000"/>
                </a:solidFill>
                <a:latin typeface="Arial"/>
                <a:cs typeface="Arial"/>
              </a:rPr>
              <a:t> Incompatibilité des modèles</a:t>
            </a:r>
          </a:p>
          <a:p>
            <a:pPr marL="476250" indent="-285750" defTabSz="1175644" hangingPunct="1">
              <a:lnSpc>
                <a:spcPct val="150000"/>
              </a:lnSpc>
              <a:spcBef>
                <a:spcPts val="129"/>
              </a:spcBef>
              <a:buFont typeface="Arial" panose="020B0604020202020204" pitchFamily="34" charset="0"/>
              <a:buChar char="•"/>
            </a:pPr>
            <a:r>
              <a:rPr lang="en-US" sz="1500" dirty="0">
                <a:solidFill>
                  <a:sysClr val="windowText" lastClr="000000"/>
                </a:solidFill>
                <a:latin typeface="Arial"/>
                <a:cs typeface="Arial"/>
              </a:rPr>
              <a:t>Les modèles traditionnels (par exemple, les modèles en 4 étapes) ne sont pas conçus pour les données haute résolution en temps réel.</a:t>
            </a:r>
          </a:p>
          <a:p>
            <a:pPr marL="190500" defTabSz="1175644" hangingPunct="1">
              <a:lnSpc>
                <a:spcPct val="150000"/>
              </a:lnSpc>
              <a:spcBef>
                <a:spcPts val="129"/>
              </a:spcBef>
            </a:pPr>
            <a:endParaRPr lang="en-US" sz="15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500" b="1" dirty="0">
                <a:solidFill>
                  <a:sysClr val="windowText" lastClr="000000"/>
                </a:solidFill>
                <a:latin typeface="Arial"/>
                <a:cs typeface="Arial"/>
              </a:rPr>
              <a:t> Défis liés à la fusion des données</a:t>
            </a:r>
          </a:p>
          <a:p>
            <a:pPr marL="476250" indent="-285750" defTabSz="1175644" hangingPunct="1">
              <a:lnSpc>
                <a:spcPct val="150000"/>
              </a:lnSpc>
              <a:spcBef>
                <a:spcPts val="129"/>
              </a:spcBef>
              <a:buFont typeface="Arial" panose="020B0604020202020204" pitchFamily="34" charset="0"/>
              <a:buChar char="•"/>
            </a:pPr>
            <a:r>
              <a:rPr lang="en-US" sz="1500" dirty="0">
                <a:solidFill>
                  <a:sysClr val="windowText" lastClr="000000"/>
                </a:solidFill>
                <a:latin typeface="Arial"/>
                <a:cs typeface="Arial"/>
              </a:rPr>
              <a:t>La combinaison de mégadonnées avec des données historiques ou issues d'enquêtes n'est pas une mince affaire.</a:t>
            </a:r>
          </a:p>
          <a:p>
            <a:pPr marL="476250" indent="-285750" defTabSz="1175644" hangingPunct="1">
              <a:lnSpc>
                <a:spcPct val="150000"/>
              </a:lnSpc>
              <a:spcBef>
                <a:spcPts val="129"/>
              </a:spcBef>
              <a:buFont typeface="Arial" panose="020B0604020202020204" pitchFamily="34" charset="0"/>
              <a:buChar char="•"/>
            </a:pPr>
            <a:r>
              <a:rPr lang="en-US" sz="1500" dirty="0">
                <a:solidFill>
                  <a:sysClr val="windowText" lastClr="000000"/>
                </a:solidFill>
                <a:latin typeface="Arial"/>
                <a:cs typeface="Arial"/>
              </a:rPr>
              <a:t>Exemple : faire correspondre les données GPS des voitures en circulation aux matrices OD.</a:t>
            </a:r>
          </a:p>
          <a:p>
            <a:pPr marL="361950" indent="-171450" defTabSz="1175644" hangingPunct="1">
              <a:lnSpc>
                <a:spcPct val="150000"/>
              </a:lnSpc>
              <a:spcBef>
                <a:spcPts val="129"/>
              </a:spcBef>
              <a:buFont typeface="Wingdings 2" panose="05020102010507070707" pitchFamily="18" charset="2"/>
              <a:buChar char="R"/>
            </a:pPr>
            <a:endParaRPr lang="en-US" sz="15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500" b="1" dirty="0">
                <a:solidFill>
                  <a:sysClr val="windowText" lastClr="000000"/>
                </a:solidFill>
                <a:latin typeface="Arial"/>
                <a:cs typeface="Arial"/>
              </a:rPr>
              <a:t> Résistance au changement</a:t>
            </a:r>
          </a:p>
          <a:p>
            <a:pPr marL="361950" indent="-171450" defTabSz="1175644" hangingPunct="1">
              <a:lnSpc>
                <a:spcPct val="150000"/>
              </a:lnSpc>
              <a:spcBef>
                <a:spcPts val="129"/>
              </a:spcBef>
              <a:buFont typeface="Wingdings 2" panose="05020102010507070707" pitchFamily="18" charset="2"/>
              <a:buChar char="R"/>
            </a:pPr>
            <a:r>
              <a:rPr lang="en-US" sz="1500" dirty="0">
                <a:solidFill>
                  <a:sysClr val="windowText" lastClr="000000"/>
                </a:solidFill>
                <a:latin typeface="Arial"/>
                <a:cs typeface="Arial"/>
              </a:rPr>
              <a:t> Les systèmes hérités et les cadres institutionnels obsolètes ralentissent l'adoption des méthodes basées sur les données.</a:t>
            </a:r>
            <a:endParaRPr lang="en-GB" sz="1500" dirty="0">
              <a:solidFill>
                <a:sysClr val="windowText" lastClr="000000"/>
              </a:solidFill>
              <a:latin typeface="Arial"/>
              <a:cs typeface="Arial"/>
            </a:endParaRPr>
          </a:p>
        </p:txBody>
      </p:sp>
      <p:pic>
        <p:nvPicPr>
          <p:cNvPr id="10242" name="Picture 2">
            <a:extLst>
              <a:ext uri="{FF2B5EF4-FFF2-40B4-BE49-F238E27FC236}">
                <a16:creationId xmlns:a16="http://schemas.microsoft.com/office/drawing/2014/main" id="{F6872AE9-A2EF-A1A8-C214-F0BBCF67B91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90791" y="1637437"/>
            <a:ext cx="4999447" cy="3865690"/>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C6057F19-9464-26C6-B53C-BF6023C2D872}"/>
              </a:ext>
            </a:extLst>
          </p:cNvPr>
          <p:cNvSpPr txBox="1"/>
          <p:nvPr/>
        </p:nvSpPr>
        <p:spPr>
          <a:xfrm>
            <a:off x="740566" y="83993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3.4 Intégration avec les modèles de transport traditionnels</a:t>
            </a:r>
            <a:endParaRPr lang="en-GB" b="1" dirty="0">
              <a:solidFill>
                <a:schemeClr val="tx1"/>
              </a:solidFill>
              <a:latin typeface="Arial"/>
              <a:cs typeface="Arial"/>
            </a:endParaRPr>
          </a:p>
        </p:txBody>
      </p:sp>
      <p:sp>
        <p:nvSpPr>
          <p:cNvPr id="11" name="object 2">
            <a:extLst>
              <a:ext uri="{FF2B5EF4-FFF2-40B4-BE49-F238E27FC236}">
                <a16:creationId xmlns:a16="http://schemas.microsoft.com/office/drawing/2014/main" id="{71558D6D-8F55-372D-B9A5-3D5F204027AF}"/>
              </a:ext>
            </a:extLst>
          </p:cNvPr>
          <p:cNvSpPr txBox="1">
            <a:spLocks noGrp="1"/>
          </p:cNvSpPr>
          <p:nvPr>
            <p:ph type="title"/>
          </p:nvPr>
        </p:nvSpPr>
        <p:spPr>
          <a:xfrm>
            <a:off x="726282" y="412869"/>
            <a:ext cx="5500898"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3. Les défis du Big Data dans les transports</a:t>
            </a:r>
            <a:endParaRPr sz="2400" b="1" spc="-13" dirty="0">
              <a:solidFill>
                <a:schemeClr val="bg1"/>
              </a:solidFill>
            </a:endParaRPr>
          </a:p>
        </p:txBody>
      </p:sp>
      <p:sp>
        <p:nvSpPr>
          <p:cNvPr id="2" name="object 6">
            <a:extLst>
              <a:ext uri="{FF2B5EF4-FFF2-40B4-BE49-F238E27FC236}">
                <a16:creationId xmlns:a16="http://schemas.microsoft.com/office/drawing/2014/main" id="{7739B16F-0BB4-A7AE-99BE-95F1F8B08845}"/>
              </a:ext>
            </a:extLst>
          </p:cNvPr>
          <p:cNvSpPr txBox="1">
            <a:spLocks noGrp="1"/>
          </p:cNvSpPr>
          <p:nvPr>
            <p:ph type="ftr" sz="quarter" idx="5"/>
          </p:nvPr>
        </p:nvSpPr>
        <p:spPr>
          <a:xfrm>
            <a:off x="763501" y="6349505"/>
            <a:ext cx="3958811" cy="178062"/>
          </a:xfrm>
          <a:prstGeom prst="rect">
            <a:avLst/>
          </a:prstGeom>
        </p:spPr>
        <p:txBody>
          <a:bodyPr vert="horz" wrap="square" lIns="0" tIns="0" rIns="0" bIns="0" rtlCol="0">
            <a:spAutoFit/>
          </a:bodyPr>
          <a:lstStyle/>
          <a:p>
            <a:r>
              <a:rPr lang="en-US" dirty="0" err="1"/>
              <a:t>Collecte</a:t>
            </a:r>
            <a:r>
              <a:rPr lang="en-US" dirty="0"/>
              <a:t> et gestion des données relatives aux transports</a:t>
            </a:r>
          </a:p>
        </p:txBody>
      </p:sp>
      <p:sp>
        <p:nvSpPr>
          <p:cNvPr id="6" name="object 6">
            <a:extLst>
              <a:ext uri="{FF2B5EF4-FFF2-40B4-BE49-F238E27FC236}">
                <a16:creationId xmlns:a16="http://schemas.microsoft.com/office/drawing/2014/main" id="{EDBD8044-F268-D10E-E538-ADE8E4A24B85}"/>
              </a:ext>
            </a:extLst>
          </p:cNvPr>
          <p:cNvSpPr txBox="1">
            <a:spLocks/>
          </p:cNvSpPr>
          <p:nvPr/>
        </p:nvSpPr>
        <p:spPr>
          <a:xfrm>
            <a:off x="7805855" y="633738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Le Big Data dans les transports</a:t>
            </a:r>
          </a:p>
        </p:txBody>
      </p:sp>
    </p:spTree>
    <p:extLst>
      <p:ext uri="{BB962C8B-B14F-4D97-AF65-F5344CB8AC3E}">
        <p14:creationId xmlns:p14="http://schemas.microsoft.com/office/powerpoint/2010/main" val="9282395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54FF53-37E5-0D36-03FA-BEB31BACA90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04 :</a:t>
            </a:r>
          </a:p>
          <a:p>
            <a:pPr algn="ctr"/>
            <a:r>
              <a:rPr lang="en-US" sz="3200" b="1" dirty="0">
                <a:solidFill>
                  <a:schemeClr val="bg1"/>
                </a:solidFill>
              </a:rPr>
              <a:t>Les opportunités du Big Data dans les transports</a:t>
            </a:r>
            <a:endParaRPr lang="en-US" sz="3200" b="1" dirty="0">
              <a:solidFill>
                <a:schemeClr val="bg1"/>
              </a:solidFill>
              <a:latin typeface="Calibri" panose="020F0502020204030204" pitchFamily="34" charset="0"/>
              <a:cs typeface="Calibri" panose="020F0502020204030204" pitchFamily="34" charset="0"/>
            </a:endParaRPr>
          </a:p>
        </p:txBody>
      </p:sp>
      <p:sp>
        <p:nvSpPr>
          <p:cNvPr id="4" name="object 6">
            <a:extLst>
              <a:ext uri="{FF2B5EF4-FFF2-40B4-BE49-F238E27FC236}">
                <a16:creationId xmlns:a16="http://schemas.microsoft.com/office/drawing/2014/main" id="{A37FC1B9-011D-568B-6E2A-E89204A3C483}"/>
              </a:ext>
            </a:extLst>
          </p:cNvPr>
          <p:cNvSpPr txBox="1">
            <a:spLocks noGrp="1"/>
          </p:cNvSpPr>
          <p:nvPr>
            <p:ph type="ftr" sz="quarter" idx="5"/>
          </p:nvPr>
        </p:nvSpPr>
        <p:spPr>
          <a:xfrm>
            <a:off x="763501" y="6349505"/>
            <a:ext cx="3958811" cy="178062"/>
          </a:xfrm>
          <a:prstGeom prst="rect">
            <a:avLst/>
          </a:prstGeom>
        </p:spPr>
        <p:txBody>
          <a:bodyPr vert="horz" wrap="square" lIns="0" tIns="0" rIns="0" bIns="0" rtlCol="0">
            <a:spAutoFit/>
          </a:bodyPr>
          <a:lstStyle/>
          <a:p>
            <a:r>
              <a:rPr lang="en-US" dirty="0" err="1"/>
              <a:t>Collecte</a:t>
            </a:r>
            <a:r>
              <a:rPr lang="en-US" dirty="0"/>
              <a:t> et gestion des données relatives aux transports</a:t>
            </a:r>
          </a:p>
        </p:txBody>
      </p:sp>
      <p:sp>
        <p:nvSpPr>
          <p:cNvPr id="5" name="object 6">
            <a:extLst>
              <a:ext uri="{FF2B5EF4-FFF2-40B4-BE49-F238E27FC236}">
                <a16:creationId xmlns:a16="http://schemas.microsoft.com/office/drawing/2014/main" id="{4424FEB6-8E13-681C-5781-E8A4CA4EA3D5}"/>
              </a:ext>
            </a:extLst>
          </p:cNvPr>
          <p:cNvSpPr txBox="1">
            <a:spLocks/>
          </p:cNvSpPr>
          <p:nvPr/>
        </p:nvSpPr>
        <p:spPr>
          <a:xfrm>
            <a:off x="7805855" y="633738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Le Big Data dans les transports</a:t>
            </a:r>
          </a:p>
        </p:txBody>
      </p:sp>
    </p:spTree>
    <p:extLst>
      <p:ext uri="{BB962C8B-B14F-4D97-AF65-F5344CB8AC3E}">
        <p14:creationId xmlns:p14="http://schemas.microsoft.com/office/powerpoint/2010/main" val="31235623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8E675E-30BE-4DCC-81C7-9E421C210EA9}"/>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C17BFF8D-D603-CC51-F882-C8BADE118C47}"/>
              </a:ext>
            </a:extLst>
          </p:cNvPr>
          <p:cNvSpPr txBox="1">
            <a:spLocks noGrp="1"/>
          </p:cNvSpPr>
          <p:nvPr>
            <p:ph type="title"/>
          </p:nvPr>
        </p:nvSpPr>
        <p:spPr>
          <a:xfrm>
            <a:off x="726281" y="412869"/>
            <a:ext cx="7480170"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4. Opportunités offertes par le Big Data dans le domaine des transports</a:t>
            </a:r>
            <a:endParaRPr sz="2400" b="1" spc="-13" dirty="0">
              <a:solidFill>
                <a:schemeClr val="bg1"/>
              </a:solidFill>
            </a:endParaRPr>
          </a:p>
        </p:txBody>
      </p:sp>
      <p:sp>
        <p:nvSpPr>
          <p:cNvPr id="8" name="TextBox 7">
            <a:extLst>
              <a:ext uri="{FF2B5EF4-FFF2-40B4-BE49-F238E27FC236}">
                <a16:creationId xmlns:a16="http://schemas.microsoft.com/office/drawing/2014/main" id="{DEC25E4E-C6EB-2348-44AF-AAF05F0E90C2}"/>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18</a:t>
            </a:r>
            <a:endParaRPr lang="LID4096" sz="1500" dirty="0">
              <a:solidFill>
                <a:schemeClr val="bg1"/>
              </a:solidFill>
            </a:endParaRPr>
          </a:p>
        </p:txBody>
      </p:sp>
      <p:sp>
        <p:nvSpPr>
          <p:cNvPr id="7" name="object 3">
            <a:extLst>
              <a:ext uri="{FF2B5EF4-FFF2-40B4-BE49-F238E27FC236}">
                <a16:creationId xmlns:a16="http://schemas.microsoft.com/office/drawing/2014/main" id="{865B4DBC-C57D-9A8B-9D65-CC3BF23AE573}"/>
              </a:ext>
            </a:extLst>
          </p:cNvPr>
          <p:cNvSpPr txBox="1"/>
          <p:nvPr/>
        </p:nvSpPr>
        <p:spPr>
          <a:xfrm>
            <a:off x="726281" y="1315764"/>
            <a:ext cx="6664075" cy="4861917"/>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Expérience de voyage personnalisée</a:t>
            </a:r>
          </a:p>
          <a:p>
            <a:pPr marL="361950" indent="-1714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Le Big Data permet aux plateformes de recommander des itinéraires, des heures de départ ou des combinaisons de modes de transport personnalisés en fonction des préférences et du comportement passé des utilisateurs</a:t>
            </a:r>
            <a:r>
              <a:rPr lang="en-US" sz="1600" b="1" dirty="0">
                <a:solidFill>
                  <a:sysClr val="windowText" lastClr="000000"/>
                </a:solidFill>
                <a:latin typeface="Arial"/>
                <a:cs typeface="Arial"/>
              </a:rPr>
              <a:t>.</a:t>
            </a: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Capacités prédictives</a:t>
            </a:r>
          </a:p>
          <a:p>
            <a:pPr marL="361950" indent="-1714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Les modèles d'apprentissage automatique peuvent anticiper :</a:t>
            </a:r>
            <a:endParaRPr lang="en-US" sz="1600" b="1" dirty="0">
              <a:solidFill>
                <a:sysClr val="windowText" lastClr="000000"/>
              </a:solidFill>
              <a:latin typeface="Arial"/>
              <a:cs typeface="Arial"/>
            </a:endParaRPr>
          </a:p>
          <a:p>
            <a:pPr marL="19050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Les embouteillages</a:t>
            </a:r>
          </a:p>
          <a:p>
            <a:pPr marL="190500" defTabSz="1175644" hangingPunct="1">
              <a:lnSpc>
                <a:spcPct val="150000"/>
              </a:lnSpc>
              <a:spcBef>
                <a:spcPts val="129"/>
              </a:spcBef>
            </a:pPr>
            <a:r>
              <a:rPr lang="en-US" sz="1600" dirty="0">
                <a:solidFill>
                  <a:sysClr val="windowText" lastClr="000000"/>
                </a:solidFill>
                <a:latin typeface="Arial"/>
                <a:cs typeface="Arial"/>
              </a:rPr>
              <a:t>	ii. Les pics de demande de transport à la demande</a:t>
            </a:r>
          </a:p>
          <a:p>
            <a:pPr marL="190500" defTabSz="1175644" hangingPunct="1">
              <a:lnSpc>
                <a:spcPct val="150000"/>
              </a:lnSpc>
              <a:spcBef>
                <a:spcPts val="129"/>
              </a:spcBef>
            </a:pPr>
            <a:r>
              <a:rPr lang="en-US" sz="1600" dirty="0">
                <a:solidFill>
                  <a:sysClr val="windowText" lastClr="000000"/>
                </a:solidFill>
                <a:latin typeface="Arial"/>
                <a:cs typeface="Arial"/>
              </a:rPr>
              <a:t>	iii. Les tendances en matière d'affluence dans les trains/bus</a:t>
            </a:r>
            <a:endParaRPr lang="en-US" sz="16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Exemple : </a:t>
            </a:r>
            <a:r>
              <a:rPr lang="en-US" sz="1600" dirty="0">
                <a:solidFill>
                  <a:sysClr val="windowText" lastClr="000000"/>
                </a:solidFill>
                <a:latin typeface="Arial"/>
                <a:cs typeface="Arial"/>
              </a:rPr>
              <a:t>des applications telles que Google Maps ou Transit proposent des alternatives en temps réel en cas de perturbations, en s'adaptant aux habitudes individuelles.</a:t>
            </a:r>
            <a:endParaRPr lang="en-GB" sz="1600" dirty="0">
              <a:solidFill>
                <a:sysClr val="windowText" lastClr="000000"/>
              </a:solidFill>
              <a:latin typeface="Arial"/>
              <a:cs typeface="Arial"/>
            </a:endParaRPr>
          </a:p>
        </p:txBody>
      </p:sp>
      <p:pic>
        <p:nvPicPr>
          <p:cNvPr id="3" name="Picture 2">
            <a:extLst>
              <a:ext uri="{FF2B5EF4-FFF2-40B4-BE49-F238E27FC236}">
                <a16:creationId xmlns:a16="http://schemas.microsoft.com/office/drawing/2014/main" id="{0DFD1EE2-434F-47D2-D1EA-0174D75C9E8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32616" y="1578810"/>
            <a:ext cx="3922222" cy="4669055"/>
          </a:xfrm>
          <a:prstGeom prst="rect">
            <a:avLst/>
          </a:prstGeom>
          <a:noFill/>
          <a:extLst>
            <a:ext uri="{909E8E84-426E-40DD-AFC4-6F175D3DCCD1}">
              <a14:hiddenFill xmlns:a14="http://schemas.microsoft.com/office/drawing/2010/main">
                <a:solidFill>
                  <a:srgbClr val="FFFFFF"/>
                </a:solidFill>
              </a14:hiddenFill>
            </a:ext>
          </a:extLst>
        </p:spPr>
      </p:pic>
      <p:sp>
        <p:nvSpPr>
          <p:cNvPr id="4" name="object 3">
            <a:extLst>
              <a:ext uri="{FF2B5EF4-FFF2-40B4-BE49-F238E27FC236}">
                <a16:creationId xmlns:a16="http://schemas.microsoft.com/office/drawing/2014/main" id="{E6A0DFD4-6649-5039-E092-AF61053C2EF2}"/>
              </a:ext>
            </a:extLst>
          </p:cNvPr>
          <p:cNvSpPr txBox="1"/>
          <p:nvPr/>
        </p:nvSpPr>
        <p:spPr>
          <a:xfrm>
            <a:off x="740566" y="85246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4.1 Permettre des services de mobilité personnalisés et prédictifs</a:t>
            </a:r>
            <a:endParaRPr lang="en-GB" b="1" dirty="0">
              <a:solidFill>
                <a:schemeClr val="tx1"/>
              </a:solidFill>
              <a:latin typeface="Arial"/>
              <a:cs typeface="Arial"/>
            </a:endParaRPr>
          </a:p>
        </p:txBody>
      </p:sp>
      <p:sp>
        <p:nvSpPr>
          <p:cNvPr id="6" name="object 6">
            <a:extLst>
              <a:ext uri="{FF2B5EF4-FFF2-40B4-BE49-F238E27FC236}">
                <a16:creationId xmlns:a16="http://schemas.microsoft.com/office/drawing/2014/main" id="{60282187-A1BB-BC6F-C62C-443C71E0777F}"/>
              </a:ext>
            </a:extLst>
          </p:cNvPr>
          <p:cNvSpPr txBox="1">
            <a:spLocks noGrp="1"/>
          </p:cNvSpPr>
          <p:nvPr>
            <p:ph type="ftr" sz="quarter" idx="5"/>
          </p:nvPr>
        </p:nvSpPr>
        <p:spPr>
          <a:xfrm>
            <a:off x="763501" y="6349505"/>
            <a:ext cx="3958811" cy="178062"/>
          </a:xfrm>
          <a:prstGeom prst="rect">
            <a:avLst/>
          </a:prstGeom>
        </p:spPr>
        <p:txBody>
          <a:bodyPr vert="horz" wrap="square" lIns="0" tIns="0" rIns="0" bIns="0" rtlCol="0">
            <a:spAutoFit/>
          </a:bodyPr>
          <a:lstStyle/>
          <a:p>
            <a:r>
              <a:rPr lang="en-US" dirty="0" err="1"/>
              <a:t>Collecte</a:t>
            </a:r>
            <a:r>
              <a:rPr lang="en-US" dirty="0"/>
              <a:t> et gestion des données relatives aux transports</a:t>
            </a:r>
          </a:p>
        </p:txBody>
      </p:sp>
      <p:sp>
        <p:nvSpPr>
          <p:cNvPr id="10" name="object 6">
            <a:extLst>
              <a:ext uri="{FF2B5EF4-FFF2-40B4-BE49-F238E27FC236}">
                <a16:creationId xmlns:a16="http://schemas.microsoft.com/office/drawing/2014/main" id="{9DEAB23C-233D-168C-4128-6E719CFBF6EA}"/>
              </a:ext>
            </a:extLst>
          </p:cNvPr>
          <p:cNvSpPr txBox="1">
            <a:spLocks/>
          </p:cNvSpPr>
          <p:nvPr/>
        </p:nvSpPr>
        <p:spPr>
          <a:xfrm>
            <a:off x="7805855" y="633738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Le Big Data dans les transports</a:t>
            </a:r>
          </a:p>
        </p:txBody>
      </p:sp>
    </p:spTree>
    <p:extLst>
      <p:ext uri="{BB962C8B-B14F-4D97-AF65-F5344CB8AC3E}">
        <p14:creationId xmlns:p14="http://schemas.microsoft.com/office/powerpoint/2010/main" val="29179855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E78107-0AB4-0CFA-256D-042089697BAA}"/>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837CECE8-8846-013B-22BA-6C209CF67D16}"/>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19</a:t>
            </a:r>
            <a:endParaRPr lang="LID4096" sz="1500" dirty="0">
              <a:solidFill>
                <a:schemeClr val="bg1"/>
              </a:solidFill>
            </a:endParaRPr>
          </a:p>
        </p:txBody>
      </p:sp>
      <p:sp>
        <p:nvSpPr>
          <p:cNvPr id="7" name="object 3">
            <a:extLst>
              <a:ext uri="{FF2B5EF4-FFF2-40B4-BE49-F238E27FC236}">
                <a16:creationId xmlns:a16="http://schemas.microsoft.com/office/drawing/2014/main" id="{F36665CF-2AD5-8A21-88C9-DFE59C971236}"/>
              </a:ext>
            </a:extLst>
          </p:cNvPr>
          <p:cNvSpPr txBox="1"/>
          <p:nvPr/>
        </p:nvSpPr>
        <p:spPr>
          <a:xfrm>
            <a:off x="726281" y="1312062"/>
            <a:ext cx="6075351" cy="4910970"/>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500" b="1" dirty="0">
                <a:solidFill>
                  <a:sysClr val="windowText" lastClr="000000"/>
                </a:solidFill>
                <a:latin typeface="Arial"/>
                <a:cs typeface="Arial"/>
              </a:rPr>
              <a:t> Feux de circulation intelligents</a:t>
            </a:r>
          </a:p>
          <a:p>
            <a:pPr marL="361950" indent="-171450" defTabSz="1175644" hangingPunct="1">
              <a:lnSpc>
                <a:spcPct val="150000"/>
              </a:lnSpc>
              <a:spcBef>
                <a:spcPts val="129"/>
              </a:spcBef>
              <a:buFont typeface="Arial" panose="020B0604020202020204" pitchFamily="34" charset="0"/>
              <a:buChar char="•"/>
            </a:pPr>
            <a:r>
              <a:rPr lang="en-US" sz="1500" dirty="0">
                <a:solidFill>
                  <a:sysClr val="windowText" lastClr="000000"/>
                </a:solidFill>
                <a:latin typeface="Arial"/>
                <a:cs typeface="Arial"/>
              </a:rPr>
              <a:t>Le big data fournit des informations en temps réel aux systèmes de contrôle adaptatif des feux de signalisation, qui s'ajustent en fonction du volume de trafic en temps réel.</a:t>
            </a:r>
          </a:p>
          <a:p>
            <a:pPr marL="361950" indent="-171450" defTabSz="1175644" hangingPunct="1">
              <a:lnSpc>
                <a:spcPct val="150000"/>
              </a:lnSpc>
              <a:spcBef>
                <a:spcPts val="129"/>
              </a:spcBef>
              <a:buFont typeface="Wingdings 2" panose="05020102010507070707" pitchFamily="18" charset="2"/>
              <a:buChar char="R"/>
            </a:pPr>
            <a:endParaRPr lang="en-US" sz="15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500" b="1" dirty="0">
                <a:solidFill>
                  <a:sysClr val="windowText" lastClr="000000"/>
                </a:solidFill>
                <a:latin typeface="Arial"/>
                <a:cs typeface="Arial"/>
              </a:rPr>
              <a:t> Gestion dynamique des routes</a:t>
            </a:r>
          </a:p>
          <a:p>
            <a:pPr marL="361950" indent="-171450" defTabSz="1175644" hangingPunct="1">
              <a:lnSpc>
                <a:spcPct val="150000"/>
              </a:lnSpc>
              <a:spcBef>
                <a:spcPts val="129"/>
              </a:spcBef>
              <a:buFont typeface="Arial" panose="020B0604020202020204" pitchFamily="34" charset="0"/>
              <a:buChar char="•"/>
            </a:pPr>
            <a:r>
              <a:rPr lang="en-US" sz="1500" dirty="0">
                <a:solidFill>
                  <a:sysClr val="windowText" lastClr="000000"/>
                </a:solidFill>
                <a:latin typeface="Arial"/>
                <a:cs typeface="Arial"/>
              </a:rPr>
              <a:t>Les inversions de voies, les péages dynamiques et les modifications des limitations de vitesse basées sur les données améliorent la fluidité et la sécurité.</a:t>
            </a:r>
          </a:p>
          <a:p>
            <a:pPr marL="361950" indent="-171450" defTabSz="1175644" hangingPunct="1">
              <a:lnSpc>
                <a:spcPct val="150000"/>
              </a:lnSpc>
              <a:spcBef>
                <a:spcPts val="129"/>
              </a:spcBef>
              <a:buFont typeface="Wingdings 2" panose="05020102010507070707" pitchFamily="18" charset="2"/>
              <a:buChar char="R"/>
            </a:pPr>
            <a:endParaRPr lang="en-US" sz="15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500" b="1" dirty="0">
                <a:solidFill>
                  <a:sysClr val="windowText" lastClr="000000"/>
                </a:solidFill>
                <a:latin typeface="Arial"/>
                <a:cs typeface="Arial"/>
              </a:rPr>
              <a:t> Intégration de l'IoT</a:t>
            </a:r>
          </a:p>
          <a:p>
            <a:pPr marL="361950" indent="-171450" defTabSz="1175644" hangingPunct="1">
              <a:lnSpc>
                <a:spcPct val="150000"/>
              </a:lnSpc>
              <a:spcBef>
                <a:spcPts val="129"/>
              </a:spcBef>
              <a:buFont typeface="Arial" panose="020B0604020202020204" pitchFamily="34" charset="0"/>
              <a:buChar char="•"/>
            </a:pPr>
            <a:r>
              <a:rPr lang="en-US" sz="1500" dirty="0">
                <a:solidFill>
                  <a:sysClr val="windowText" lastClr="000000"/>
                </a:solidFill>
                <a:latin typeface="Arial"/>
                <a:cs typeface="Arial"/>
              </a:rPr>
              <a:t>Des capteurs intégrés aux routes, aux feux de signalisation et aux véhicules communiquent entre eux pour optimiser les performances en temps réel.</a:t>
            </a:r>
            <a:endParaRPr lang="en-GB" sz="1500" dirty="0">
              <a:solidFill>
                <a:sysClr val="windowText" lastClr="000000"/>
              </a:solidFill>
              <a:latin typeface="Arial"/>
              <a:cs typeface="Arial"/>
            </a:endParaRPr>
          </a:p>
        </p:txBody>
      </p:sp>
      <p:pic>
        <p:nvPicPr>
          <p:cNvPr id="3" name="Picture 2">
            <a:extLst>
              <a:ext uri="{FF2B5EF4-FFF2-40B4-BE49-F238E27FC236}">
                <a16:creationId xmlns:a16="http://schemas.microsoft.com/office/drawing/2014/main" id="{CF13E4F1-5BE1-23DD-E71B-9956ECA693D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14208" y="2033162"/>
            <a:ext cx="5208246" cy="3566274"/>
          </a:xfrm>
          <a:prstGeom prst="rect">
            <a:avLst/>
          </a:prstGeom>
          <a:noFill/>
          <a:extLst>
            <a:ext uri="{909E8E84-426E-40DD-AFC4-6F175D3DCCD1}">
              <a14:hiddenFill xmlns:a14="http://schemas.microsoft.com/office/drawing/2010/main">
                <a:solidFill>
                  <a:srgbClr val="FFFFFF"/>
                </a:solidFill>
              </a14:hiddenFill>
            </a:ext>
          </a:extLst>
        </p:spPr>
      </p:pic>
      <p:sp>
        <p:nvSpPr>
          <p:cNvPr id="4" name="object 3">
            <a:extLst>
              <a:ext uri="{FF2B5EF4-FFF2-40B4-BE49-F238E27FC236}">
                <a16:creationId xmlns:a16="http://schemas.microsoft.com/office/drawing/2014/main" id="{FD3B718A-DC5A-D991-7790-ACAF942BB0B7}"/>
              </a:ext>
            </a:extLst>
          </p:cNvPr>
          <p:cNvSpPr txBox="1"/>
          <p:nvPr/>
        </p:nvSpPr>
        <p:spPr>
          <a:xfrm>
            <a:off x="740566" y="85246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4.2 Soutien aux systèmes de contrôle adaptatif du trafic</a:t>
            </a:r>
            <a:endParaRPr lang="en-GB" b="1" dirty="0">
              <a:solidFill>
                <a:schemeClr val="tx1"/>
              </a:solidFill>
              <a:latin typeface="Arial"/>
              <a:cs typeface="Arial"/>
            </a:endParaRPr>
          </a:p>
        </p:txBody>
      </p:sp>
      <p:sp>
        <p:nvSpPr>
          <p:cNvPr id="12" name="object 2">
            <a:extLst>
              <a:ext uri="{FF2B5EF4-FFF2-40B4-BE49-F238E27FC236}">
                <a16:creationId xmlns:a16="http://schemas.microsoft.com/office/drawing/2014/main" id="{4C6A58E7-F45C-9588-8B15-00B4B0DD7EC6}"/>
              </a:ext>
            </a:extLst>
          </p:cNvPr>
          <p:cNvSpPr txBox="1">
            <a:spLocks noGrp="1"/>
          </p:cNvSpPr>
          <p:nvPr>
            <p:ph type="title"/>
          </p:nvPr>
        </p:nvSpPr>
        <p:spPr>
          <a:xfrm>
            <a:off x="726281" y="412869"/>
            <a:ext cx="7480170"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4. Opportunités offertes par le Big Data dans les transports</a:t>
            </a:r>
            <a:endParaRPr sz="2400" b="1" spc="-13" dirty="0">
              <a:solidFill>
                <a:schemeClr val="bg1"/>
              </a:solidFill>
            </a:endParaRPr>
          </a:p>
        </p:txBody>
      </p:sp>
      <p:sp>
        <p:nvSpPr>
          <p:cNvPr id="2" name="object 6">
            <a:extLst>
              <a:ext uri="{FF2B5EF4-FFF2-40B4-BE49-F238E27FC236}">
                <a16:creationId xmlns:a16="http://schemas.microsoft.com/office/drawing/2014/main" id="{9EEDC32E-C83F-FAD6-82DC-93D5452259F6}"/>
              </a:ext>
            </a:extLst>
          </p:cNvPr>
          <p:cNvSpPr txBox="1">
            <a:spLocks noGrp="1"/>
          </p:cNvSpPr>
          <p:nvPr>
            <p:ph type="ftr" sz="quarter" idx="5"/>
          </p:nvPr>
        </p:nvSpPr>
        <p:spPr>
          <a:xfrm>
            <a:off x="763501" y="6349505"/>
            <a:ext cx="3958811" cy="178062"/>
          </a:xfrm>
          <a:prstGeom prst="rect">
            <a:avLst/>
          </a:prstGeom>
        </p:spPr>
        <p:txBody>
          <a:bodyPr vert="horz" wrap="square" lIns="0" tIns="0" rIns="0" bIns="0" rtlCol="0">
            <a:spAutoFit/>
          </a:bodyPr>
          <a:lstStyle/>
          <a:p>
            <a:r>
              <a:rPr lang="en-US" dirty="0" err="1"/>
              <a:t>Collecte</a:t>
            </a:r>
            <a:r>
              <a:rPr lang="en-US" dirty="0"/>
              <a:t> et gestion des données relatives aux transports</a:t>
            </a:r>
          </a:p>
        </p:txBody>
      </p:sp>
      <p:sp>
        <p:nvSpPr>
          <p:cNvPr id="6" name="object 6">
            <a:extLst>
              <a:ext uri="{FF2B5EF4-FFF2-40B4-BE49-F238E27FC236}">
                <a16:creationId xmlns:a16="http://schemas.microsoft.com/office/drawing/2014/main" id="{3BDC1698-57C3-7108-1099-8144107F67D6}"/>
              </a:ext>
            </a:extLst>
          </p:cNvPr>
          <p:cNvSpPr txBox="1">
            <a:spLocks/>
          </p:cNvSpPr>
          <p:nvPr/>
        </p:nvSpPr>
        <p:spPr>
          <a:xfrm>
            <a:off x="7805855" y="633738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Le Big Data dans les transports</a:t>
            </a:r>
          </a:p>
        </p:txBody>
      </p:sp>
    </p:spTree>
    <p:extLst>
      <p:ext uri="{BB962C8B-B14F-4D97-AF65-F5344CB8AC3E}">
        <p14:creationId xmlns:p14="http://schemas.microsoft.com/office/powerpoint/2010/main" val="37546298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401232-6EE0-13CD-6438-53912F26D821}"/>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F8DB5BDB-53C3-9295-4FD2-9DFF5A6FA36E}"/>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20</a:t>
            </a:r>
            <a:endParaRPr lang="LID4096" sz="1500" dirty="0">
              <a:solidFill>
                <a:schemeClr val="bg1"/>
              </a:solidFill>
            </a:endParaRPr>
          </a:p>
        </p:txBody>
      </p:sp>
      <p:sp>
        <p:nvSpPr>
          <p:cNvPr id="7" name="object 3">
            <a:extLst>
              <a:ext uri="{FF2B5EF4-FFF2-40B4-BE49-F238E27FC236}">
                <a16:creationId xmlns:a16="http://schemas.microsoft.com/office/drawing/2014/main" id="{874BC040-763A-6C67-2998-2F3CCF05F073}"/>
              </a:ext>
            </a:extLst>
          </p:cNvPr>
          <p:cNvSpPr txBox="1"/>
          <p:nvPr/>
        </p:nvSpPr>
        <p:spPr>
          <a:xfrm>
            <a:off x="726281" y="1408184"/>
            <a:ext cx="6263242" cy="4564721"/>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500" b="1" dirty="0">
                <a:solidFill>
                  <a:sysClr val="windowText" lastClr="000000"/>
                </a:solidFill>
                <a:latin typeface="Arial"/>
                <a:cs typeface="Arial"/>
              </a:rPr>
              <a:t> Identification des zones mal desservies</a:t>
            </a:r>
          </a:p>
          <a:p>
            <a:pPr marL="361950" indent="-171450" defTabSz="1175644" hangingPunct="1">
              <a:lnSpc>
                <a:spcPct val="150000"/>
              </a:lnSpc>
              <a:spcBef>
                <a:spcPts val="129"/>
              </a:spcBef>
              <a:buFont typeface="Arial" panose="020B0604020202020204" pitchFamily="34" charset="0"/>
              <a:buChar char="•"/>
            </a:pPr>
            <a:r>
              <a:rPr lang="en-US" sz="1500" dirty="0">
                <a:solidFill>
                  <a:sysClr val="windowText" lastClr="000000"/>
                </a:solidFill>
                <a:latin typeface="Arial"/>
                <a:cs typeface="Arial"/>
              </a:rPr>
              <a:t>L'analyse des comportements en matière de déplacement met en évidence les communautés ayant un accès limité aux transports publics, ce qui permet d'apporter des améliorations ciblées.</a:t>
            </a:r>
          </a:p>
          <a:p>
            <a:pPr marL="361950" indent="-171450" defTabSz="1175644" hangingPunct="1">
              <a:lnSpc>
                <a:spcPct val="150000"/>
              </a:lnSpc>
              <a:spcBef>
                <a:spcPts val="129"/>
              </a:spcBef>
              <a:buFont typeface="Wingdings 2" panose="05020102010507070707" pitchFamily="18" charset="2"/>
              <a:buChar char="R"/>
            </a:pPr>
            <a:endParaRPr lang="en-US" sz="15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500" b="1" dirty="0">
                <a:solidFill>
                  <a:sysClr val="windowText" lastClr="000000"/>
                </a:solidFill>
                <a:latin typeface="Arial"/>
                <a:cs typeface="Arial"/>
              </a:rPr>
              <a:t> Planification inclusive</a:t>
            </a:r>
          </a:p>
          <a:p>
            <a:pPr marL="361950" indent="-171450" defTabSz="1175644" hangingPunct="1">
              <a:lnSpc>
                <a:spcPct val="150000"/>
              </a:lnSpc>
              <a:spcBef>
                <a:spcPts val="129"/>
              </a:spcBef>
              <a:buFont typeface="Arial" panose="020B0604020202020204" pitchFamily="34" charset="0"/>
              <a:buChar char="•"/>
            </a:pPr>
            <a:r>
              <a:rPr lang="en-US" sz="1500" dirty="0">
                <a:solidFill>
                  <a:sysClr val="windowText" lastClr="000000"/>
                </a:solidFill>
                <a:latin typeface="Arial"/>
                <a:cs typeface="Arial"/>
              </a:rPr>
              <a:t>Les données sur les utilisateurs à mobilité réduite ou les ménages à faibles revenus aident les planificateurs à concevoir des systèmes plus accessibles et plus équitables.</a:t>
            </a:r>
          </a:p>
          <a:p>
            <a:pPr marL="361950" indent="-171450" defTabSz="1175644" hangingPunct="1">
              <a:lnSpc>
                <a:spcPct val="150000"/>
              </a:lnSpc>
              <a:spcBef>
                <a:spcPts val="129"/>
              </a:spcBef>
              <a:buFont typeface="Wingdings 2" panose="05020102010507070707" pitchFamily="18" charset="2"/>
              <a:buChar char="R"/>
            </a:pPr>
            <a:endParaRPr lang="en-US" sz="15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500" b="1" dirty="0">
                <a:solidFill>
                  <a:sysClr val="windowText" lastClr="000000"/>
                </a:solidFill>
                <a:latin typeface="Arial"/>
                <a:cs typeface="Arial"/>
              </a:rPr>
              <a:t> Répartition équitable des ressources</a:t>
            </a:r>
          </a:p>
          <a:p>
            <a:pPr marL="361950" indent="-171450" defTabSz="1175644" hangingPunct="1">
              <a:lnSpc>
                <a:spcPct val="150000"/>
              </a:lnSpc>
              <a:spcBef>
                <a:spcPts val="129"/>
              </a:spcBef>
              <a:buFont typeface="Arial" panose="020B0604020202020204" pitchFamily="34" charset="0"/>
              <a:buChar char="•"/>
            </a:pPr>
            <a:r>
              <a:rPr lang="en-US" sz="1500" dirty="0">
                <a:solidFill>
                  <a:sysClr val="windowText" lastClr="000000"/>
                </a:solidFill>
                <a:latin typeface="Arial"/>
                <a:cs typeface="Arial"/>
              </a:rPr>
              <a:t>La tarification dynamique et la fréquence des services peuvent être ajustées afin d'équilibrer l'accessibilité financière et la disponibilité.</a:t>
            </a:r>
            <a:endParaRPr lang="en-GB" sz="1500" dirty="0">
              <a:solidFill>
                <a:sysClr val="windowText" lastClr="000000"/>
              </a:solidFill>
              <a:latin typeface="Arial"/>
              <a:cs typeface="Arial"/>
            </a:endParaRPr>
          </a:p>
        </p:txBody>
      </p:sp>
      <p:pic>
        <p:nvPicPr>
          <p:cNvPr id="3" name="Picture 2">
            <a:extLst>
              <a:ext uri="{FF2B5EF4-FFF2-40B4-BE49-F238E27FC236}">
                <a16:creationId xmlns:a16="http://schemas.microsoft.com/office/drawing/2014/main" id="{633B92AC-F0C2-BCC2-A5F1-6DD1AB58F13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64094" y="1591233"/>
            <a:ext cx="4325293" cy="4388273"/>
          </a:xfrm>
          <a:prstGeom prst="rect">
            <a:avLst/>
          </a:prstGeom>
          <a:noFill/>
          <a:extLst>
            <a:ext uri="{909E8E84-426E-40DD-AFC4-6F175D3DCCD1}">
              <a14:hiddenFill xmlns:a14="http://schemas.microsoft.com/office/drawing/2010/main">
                <a:solidFill>
                  <a:srgbClr val="FFFFFF"/>
                </a:solidFill>
              </a14:hiddenFill>
            </a:ext>
          </a:extLst>
        </p:spPr>
      </p:pic>
      <p:sp>
        <p:nvSpPr>
          <p:cNvPr id="4" name="object 3">
            <a:extLst>
              <a:ext uri="{FF2B5EF4-FFF2-40B4-BE49-F238E27FC236}">
                <a16:creationId xmlns:a16="http://schemas.microsoft.com/office/drawing/2014/main" id="{C8914026-A9B9-32E8-F012-8FC74354025B}"/>
              </a:ext>
            </a:extLst>
          </p:cNvPr>
          <p:cNvSpPr txBox="1"/>
          <p:nvPr/>
        </p:nvSpPr>
        <p:spPr>
          <a:xfrm>
            <a:off x="740566" y="864989"/>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4.3 Améliorer l'équité et l'accessibilité dans les transports</a:t>
            </a:r>
            <a:endParaRPr lang="en-GB" b="1" dirty="0">
              <a:solidFill>
                <a:schemeClr val="tx1"/>
              </a:solidFill>
              <a:latin typeface="Arial"/>
              <a:cs typeface="Arial"/>
            </a:endParaRPr>
          </a:p>
        </p:txBody>
      </p:sp>
      <p:sp>
        <p:nvSpPr>
          <p:cNvPr id="13" name="object 2">
            <a:extLst>
              <a:ext uri="{FF2B5EF4-FFF2-40B4-BE49-F238E27FC236}">
                <a16:creationId xmlns:a16="http://schemas.microsoft.com/office/drawing/2014/main" id="{C58E0A2C-09F7-756C-2120-8B85F2F3F59F}"/>
              </a:ext>
            </a:extLst>
          </p:cNvPr>
          <p:cNvSpPr txBox="1">
            <a:spLocks/>
          </p:cNvSpPr>
          <p:nvPr/>
        </p:nvSpPr>
        <p:spPr>
          <a:xfrm>
            <a:off x="726281" y="412869"/>
            <a:ext cx="7480170"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algn="l" defTabSz="914400" hangingPunct="1">
              <a:lnSpc>
                <a:spcPct val="100000"/>
              </a:lnSpc>
              <a:spcBef>
                <a:spcPts val="129"/>
              </a:spcBef>
            </a:pPr>
            <a:r>
              <a:rPr lang="en-GB" sz="2400" b="1" dirty="0">
                <a:solidFill>
                  <a:schemeClr val="bg1"/>
                </a:solidFill>
              </a:rPr>
              <a:t>4. </a:t>
            </a:r>
            <a:r>
              <a:rPr lang="en-GB" sz="2400" b="1" dirty="0" err="1">
                <a:solidFill>
                  <a:schemeClr val="bg1"/>
                </a:solidFill>
              </a:rPr>
              <a:t>Opportunités</a:t>
            </a:r>
            <a:r>
              <a:rPr lang="en-GB" sz="2400" b="1" dirty="0">
                <a:solidFill>
                  <a:schemeClr val="bg1"/>
                </a:solidFill>
              </a:rPr>
              <a:t> </a:t>
            </a:r>
            <a:r>
              <a:rPr lang="en-GB" sz="2400" b="1" dirty="0" err="1">
                <a:solidFill>
                  <a:schemeClr val="bg1"/>
                </a:solidFill>
              </a:rPr>
              <a:t>offertes</a:t>
            </a:r>
            <a:r>
              <a:rPr lang="en-GB" sz="2400" b="1" dirty="0">
                <a:solidFill>
                  <a:schemeClr val="bg1"/>
                </a:solidFill>
              </a:rPr>
              <a:t> par le Big Data dans les transports</a:t>
            </a:r>
            <a:endParaRPr lang="en-GB" sz="2400" b="1" spc="-13" dirty="0">
              <a:solidFill>
                <a:schemeClr val="bg1"/>
              </a:solidFill>
            </a:endParaRPr>
          </a:p>
        </p:txBody>
      </p:sp>
      <p:sp>
        <p:nvSpPr>
          <p:cNvPr id="2" name="object 6">
            <a:extLst>
              <a:ext uri="{FF2B5EF4-FFF2-40B4-BE49-F238E27FC236}">
                <a16:creationId xmlns:a16="http://schemas.microsoft.com/office/drawing/2014/main" id="{E936686C-1115-4AE8-EBDF-03D77EBF3C95}"/>
              </a:ext>
            </a:extLst>
          </p:cNvPr>
          <p:cNvSpPr txBox="1">
            <a:spLocks noGrp="1"/>
          </p:cNvSpPr>
          <p:nvPr>
            <p:ph type="ftr" sz="quarter" idx="5"/>
          </p:nvPr>
        </p:nvSpPr>
        <p:spPr>
          <a:xfrm>
            <a:off x="763501" y="6349505"/>
            <a:ext cx="3958811" cy="178062"/>
          </a:xfrm>
          <a:prstGeom prst="rect">
            <a:avLst/>
          </a:prstGeom>
        </p:spPr>
        <p:txBody>
          <a:bodyPr vert="horz" wrap="square" lIns="0" tIns="0" rIns="0" bIns="0" rtlCol="0">
            <a:spAutoFit/>
          </a:bodyPr>
          <a:lstStyle/>
          <a:p>
            <a:r>
              <a:rPr lang="en-US" dirty="0" err="1"/>
              <a:t>Collecte</a:t>
            </a:r>
            <a:r>
              <a:rPr lang="en-US" dirty="0"/>
              <a:t> et gestion des données relatives aux transports</a:t>
            </a:r>
          </a:p>
        </p:txBody>
      </p:sp>
      <p:sp>
        <p:nvSpPr>
          <p:cNvPr id="6" name="object 6">
            <a:extLst>
              <a:ext uri="{FF2B5EF4-FFF2-40B4-BE49-F238E27FC236}">
                <a16:creationId xmlns:a16="http://schemas.microsoft.com/office/drawing/2014/main" id="{C1F304FF-5129-B281-7974-534DC8089092}"/>
              </a:ext>
            </a:extLst>
          </p:cNvPr>
          <p:cNvSpPr txBox="1">
            <a:spLocks/>
          </p:cNvSpPr>
          <p:nvPr/>
        </p:nvSpPr>
        <p:spPr>
          <a:xfrm>
            <a:off x="7805855" y="633738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Le Big Data dans les transports</a:t>
            </a:r>
          </a:p>
        </p:txBody>
      </p:sp>
    </p:spTree>
    <p:extLst>
      <p:ext uri="{BB962C8B-B14F-4D97-AF65-F5344CB8AC3E}">
        <p14:creationId xmlns:p14="http://schemas.microsoft.com/office/powerpoint/2010/main" val="22702068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C9AF6C-59D0-2AC5-7F63-F955C5DE5B72}"/>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CDF3879A-DA0F-7AE6-27D9-B7D2D14D0E00}"/>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21</a:t>
            </a:r>
            <a:endParaRPr lang="LID4096" sz="1500" dirty="0">
              <a:solidFill>
                <a:schemeClr val="bg1"/>
              </a:solidFill>
            </a:endParaRPr>
          </a:p>
        </p:txBody>
      </p:sp>
      <p:sp>
        <p:nvSpPr>
          <p:cNvPr id="7" name="object 3">
            <a:extLst>
              <a:ext uri="{FF2B5EF4-FFF2-40B4-BE49-F238E27FC236}">
                <a16:creationId xmlns:a16="http://schemas.microsoft.com/office/drawing/2014/main" id="{57541EA2-3887-F812-94DA-55C9EBEF7F26}"/>
              </a:ext>
            </a:extLst>
          </p:cNvPr>
          <p:cNvSpPr txBox="1"/>
          <p:nvPr/>
        </p:nvSpPr>
        <p:spPr>
          <a:xfrm>
            <a:off x="740566" y="1582840"/>
            <a:ext cx="5530825" cy="4564721"/>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500" b="1" dirty="0">
                <a:solidFill>
                  <a:sysClr val="windowText" lastClr="000000"/>
                </a:solidFill>
                <a:latin typeface="Arial"/>
                <a:cs typeface="Arial"/>
              </a:rPr>
              <a:t> Réponse aux incidents et reprise après sinistre</a:t>
            </a:r>
          </a:p>
          <a:p>
            <a:pPr marL="476250" indent="-285750" defTabSz="1175644" hangingPunct="1">
              <a:lnSpc>
                <a:spcPct val="150000"/>
              </a:lnSpc>
              <a:spcBef>
                <a:spcPts val="129"/>
              </a:spcBef>
              <a:buFont typeface="Arial" panose="020B0604020202020204" pitchFamily="34" charset="0"/>
              <a:buChar char="•"/>
            </a:pPr>
            <a:r>
              <a:rPr lang="en-US" sz="1500" dirty="0">
                <a:solidFill>
                  <a:sysClr val="windowText" lastClr="000000"/>
                </a:solidFill>
                <a:latin typeface="Arial"/>
                <a:cs typeface="Arial"/>
              </a:rPr>
              <a:t>Les données en temps réel permettent de réagir plus rapidement à des événements tels que les accidents, les conditions météorologiques ou les perturbations.</a:t>
            </a:r>
          </a:p>
          <a:p>
            <a:pPr marL="361950" indent="-171450" defTabSz="1175644" hangingPunct="1">
              <a:lnSpc>
                <a:spcPct val="150000"/>
              </a:lnSpc>
              <a:spcBef>
                <a:spcPts val="129"/>
              </a:spcBef>
              <a:buFont typeface="Wingdings 2" panose="05020102010507070707" pitchFamily="18" charset="2"/>
              <a:buChar char="R"/>
            </a:pPr>
            <a:endParaRPr lang="en-US" sz="15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500" b="1" dirty="0">
                <a:solidFill>
                  <a:sysClr val="windowText" lastClr="000000"/>
                </a:solidFill>
                <a:latin typeface="Arial"/>
                <a:cs typeface="Arial"/>
              </a:rPr>
              <a:t> Redondance et robustesse du système</a:t>
            </a:r>
          </a:p>
          <a:p>
            <a:pPr marL="476250" indent="-285750" defTabSz="1175644" hangingPunct="1">
              <a:lnSpc>
                <a:spcPct val="150000"/>
              </a:lnSpc>
              <a:spcBef>
                <a:spcPts val="129"/>
              </a:spcBef>
              <a:buFont typeface="Arial" panose="020B0604020202020204" pitchFamily="34" charset="0"/>
              <a:buChar char="•"/>
            </a:pPr>
            <a:r>
              <a:rPr lang="en-US" sz="1500" dirty="0">
                <a:solidFill>
                  <a:sysClr val="windowText" lastClr="000000"/>
                </a:solidFill>
                <a:latin typeface="Arial"/>
                <a:cs typeface="Arial"/>
              </a:rPr>
              <a:t>L'analyse des modèles permet de concevoir des systèmes offrant plusieurs alternatives en cas de défaillance.</a:t>
            </a:r>
          </a:p>
          <a:p>
            <a:pPr marL="361950" indent="-171450" defTabSz="1175644" hangingPunct="1">
              <a:lnSpc>
                <a:spcPct val="150000"/>
              </a:lnSpc>
              <a:spcBef>
                <a:spcPts val="129"/>
              </a:spcBef>
              <a:buFont typeface="Wingdings 2" panose="05020102010507070707" pitchFamily="18" charset="2"/>
              <a:buChar char="R"/>
            </a:pPr>
            <a:endParaRPr lang="en-US" sz="15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500" b="1" dirty="0">
                <a:solidFill>
                  <a:sysClr val="windowText" lastClr="000000"/>
                </a:solidFill>
                <a:latin typeface="Arial"/>
                <a:cs typeface="Arial"/>
              </a:rPr>
              <a:t> Simulation de scénarios</a:t>
            </a:r>
          </a:p>
          <a:p>
            <a:pPr marL="476250" indent="-285750" defTabSz="1175644" hangingPunct="1">
              <a:lnSpc>
                <a:spcPct val="150000"/>
              </a:lnSpc>
              <a:spcBef>
                <a:spcPts val="129"/>
              </a:spcBef>
              <a:buFont typeface="Arial" panose="020B0604020202020204" pitchFamily="34" charset="0"/>
              <a:buChar char="•"/>
            </a:pPr>
            <a:r>
              <a:rPr lang="en-US" sz="1500" dirty="0">
                <a:solidFill>
                  <a:sysClr val="windowText" lastClr="000000"/>
                </a:solidFill>
                <a:latin typeface="Arial"/>
                <a:cs typeface="Arial"/>
              </a:rPr>
              <a:t>Le big data améliore la modélisation de la résilience en simulant le comportement des systèmes en situation de stress ou de changement.</a:t>
            </a:r>
            <a:endParaRPr lang="en-GB" sz="1500" dirty="0">
              <a:solidFill>
                <a:sysClr val="windowText" lastClr="000000"/>
              </a:solidFill>
              <a:latin typeface="Arial"/>
              <a:cs typeface="Arial"/>
            </a:endParaRPr>
          </a:p>
        </p:txBody>
      </p:sp>
      <p:pic>
        <p:nvPicPr>
          <p:cNvPr id="14338" name="Picture 2">
            <a:extLst>
              <a:ext uri="{FF2B5EF4-FFF2-40B4-BE49-F238E27FC236}">
                <a16:creationId xmlns:a16="http://schemas.microsoft.com/office/drawing/2014/main" id="{B02567DD-8DA2-CE79-1D9A-865125CA0F8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12458" y="1302254"/>
            <a:ext cx="5530825" cy="4611690"/>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8935FA47-D5A2-C40A-0330-22341F1D1398}"/>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4.4 Amélioration de la résilience des réseaux de transport</a:t>
            </a:r>
            <a:endParaRPr lang="en-GB" b="1" dirty="0">
              <a:solidFill>
                <a:schemeClr val="tx1"/>
              </a:solidFill>
              <a:latin typeface="Arial"/>
              <a:cs typeface="Arial"/>
            </a:endParaRPr>
          </a:p>
        </p:txBody>
      </p:sp>
      <p:sp>
        <p:nvSpPr>
          <p:cNvPr id="11" name="object 2">
            <a:extLst>
              <a:ext uri="{FF2B5EF4-FFF2-40B4-BE49-F238E27FC236}">
                <a16:creationId xmlns:a16="http://schemas.microsoft.com/office/drawing/2014/main" id="{A2F421F4-837D-3510-254E-260BF370B086}"/>
              </a:ext>
            </a:extLst>
          </p:cNvPr>
          <p:cNvSpPr txBox="1">
            <a:spLocks/>
          </p:cNvSpPr>
          <p:nvPr/>
        </p:nvSpPr>
        <p:spPr>
          <a:xfrm>
            <a:off x="726281" y="412869"/>
            <a:ext cx="7480170"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algn="l" defTabSz="914400" hangingPunct="1">
              <a:lnSpc>
                <a:spcPct val="100000"/>
              </a:lnSpc>
              <a:spcBef>
                <a:spcPts val="129"/>
              </a:spcBef>
            </a:pPr>
            <a:r>
              <a:rPr lang="en-GB" sz="2400" b="1">
                <a:solidFill>
                  <a:schemeClr val="bg1"/>
                </a:solidFill>
              </a:rPr>
              <a:t>4. Opportunités offertes par le big data dans les transports</a:t>
            </a:r>
            <a:endParaRPr lang="en-GB" sz="2400" b="1" spc="-13" dirty="0">
              <a:solidFill>
                <a:schemeClr val="bg1"/>
              </a:solidFill>
            </a:endParaRPr>
          </a:p>
        </p:txBody>
      </p:sp>
      <p:sp>
        <p:nvSpPr>
          <p:cNvPr id="2" name="object 6">
            <a:extLst>
              <a:ext uri="{FF2B5EF4-FFF2-40B4-BE49-F238E27FC236}">
                <a16:creationId xmlns:a16="http://schemas.microsoft.com/office/drawing/2014/main" id="{1D5C85AC-1F9C-F3A2-328E-CB4336D5A377}"/>
              </a:ext>
            </a:extLst>
          </p:cNvPr>
          <p:cNvSpPr txBox="1">
            <a:spLocks noGrp="1"/>
          </p:cNvSpPr>
          <p:nvPr>
            <p:ph type="ftr" sz="quarter" idx="5"/>
          </p:nvPr>
        </p:nvSpPr>
        <p:spPr>
          <a:xfrm>
            <a:off x="763501" y="6349505"/>
            <a:ext cx="3958811" cy="178062"/>
          </a:xfrm>
          <a:prstGeom prst="rect">
            <a:avLst/>
          </a:prstGeom>
        </p:spPr>
        <p:txBody>
          <a:bodyPr vert="horz" wrap="square" lIns="0" tIns="0" rIns="0" bIns="0" rtlCol="0">
            <a:spAutoFit/>
          </a:bodyPr>
          <a:lstStyle/>
          <a:p>
            <a:r>
              <a:rPr lang="en-US" dirty="0" err="1"/>
              <a:t>Collecte</a:t>
            </a:r>
            <a:r>
              <a:rPr lang="en-US" dirty="0"/>
              <a:t> et gestion des données relatives aux transports</a:t>
            </a:r>
          </a:p>
        </p:txBody>
      </p:sp>
      <p:sp>
        <p:nvSpPr>
          <p:cNvPr id="6" name="object 6">
            <a:extLst>
              <a:ext uri="{FF2B5EF4-FFF2-40B4-BE49-F238E27FC236}">
                <a16:creationId xmlns:a16="http://schemas.microsoft.com/office/drawing/2014/main" id="{84915111-5D5B-7167-9608-13F07FF17AE0}"/>
              </a:ext>
            </a:extLst>
          </p:cNvPr>
          <p:cNvSpPr txBox="1">
            <a:spLocks/>
          </p:cNvSpPr>
          <p:nvPr/>
        </p:nvSpPr>
        <p:spPr>
          <a:xfrm>
            <a:off x="7805855" y="633738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Le Big Data dans les transports</a:t>
            </a:r>
          </a:p>
        </p:txBody>
      </p:sp>
    </p:spTree>
    <p:extLst>
      <p:ext uri="{BB962C8B-B14F-4D97-AF65-F5344CB8AC3E}">
        <p14:creationId xmlns:p14="http://schemas.microsoft.com/office/powerpoint/2010/main" val="17645851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54FF53-37E5-0D36-03FA-BEB31BACA90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05 :</a:t>
            </a:r>
          </a:p>
          <a:p>
            <a:pPr algn="ctr"/>
            <a:r>
              <a:rPr lang="en-US" sz="3200" b="1" dirty="0">
                <a:solidFill>
                  <a:schemeClr val="bg1"/>
                </a:solidFill>
              </a:rPr>
              <a:t>Avantages du Big Data dans le domaine des transports</a:t>
            </a:r>
            <a:endParaRPr lang="en-US" sz="3200" b="1" dirty="0">
              <a:solidFill>
                <a:schemeClr val="bg1"/>
              </a:solidFill>
              <a:latin typeface="Calibri" panose="020F0502020204030204" pitchFamily="34" charset="0"/>
              <a:cs typeface="Calibri" panose="020F0502020204030204" pitchFamily="34" charset="0"/>
            </a:endParaRPr>
          </a:p>
        </p:txBody>
      </p:sp>
      <p:sp>
        <p:nvSpPr>
          <p:cNvPr id="4" name="object 6">
            <a:extLst>
              <a:ext uri="{FF2B5EF4-FFF2-40B4-BE49-F238E27FC236}">
                <a16:creationId xmlns:a16="http://schemas.microsoft.com/office/drawing/2014/main" id="{5C3E4759-EBF5-7C4F-F795-5F0674409A37}"/>
              </a:ext>
            </a:extLst>
          </p:cNvPr>
          <p:cNvSpPr txBox="1">
            <a:spLocks noGrp="1"/>
          </p:cNvSpPr>
          <p:nvPr>
            <p:ph type="ftr" sz="quarter" idx="5"/>
          </p:nvPr>
        </p:nvSpPr>
        <p:spPr>
          <a:xfrm>
            <a:off x="763501" y="6349505"/>
            <a:ext cx="3958811" cy="178062"/>
          </a:xfrm>
          <a:prstGeom prst="rect">
            <a:avLst/>
          </a:prstGeom>
        </p:spPr>
        <p:txBody>
          <a:bodyPr vert="horz" wrap="square" lIns="0" tIns="0" rIns="0" bIns="0" rtlCol="0">
            <a:spAutoFit/>
          </a:bodyPr>
          <a:lstStyle/>
          <a:p>
            <a:r>
              <a:rPr lang="en-US" dirty="0" err="1"/>
              <a:t>Collecte</a:t>
            </a:r>
            <a:r>
              <a:rPr lang="en-US" dirty="0"/>
              <a:t> et gestion des données relatives aux transports</a:t>
            </a:r>
          </a:p>
        </p:txBody>
      </p:sp>
      <p:sp>
        <p:nvSpPr>
          <p:cNvPr id="5" name="object 6">
            <a:extLst>
              <a:ext uri="{FF2B5EF4-FFF2-40B4-BE49-F238E27FC236}">
                <a16:creationId xmlns:a16="http://schemas.microsoft.com/office/drawing/2014/main" id="{629031A5-80CB-F417-661F-6FCE840EDDEE}"/>
              </a:ext>
            </a:extLst>
          </p:cNvPr>
          <p:cNvSpPr txBox="1">
            <a:spLocks/>
          </p:cNvSpPr>
          <p:nvPr/>
        </p:nvSpPr>
        <p:spPr>
          <a:xfrm>
            <a:off x="7805855" y="633738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Le Big Data dans les transports</a:t>
            </a:r>
          </a:p>
        </p:txBody>
      </p:sp>
    </p:spTree>
    <p:extLst>
      <p:ext uri="{BB962C8B-B14F-4D97-AF65-F5344CB8AC3E}">
        <p14:creationId xmlns:p14="http://schemas.microsoft.com/office/powerpoint/2010/main" val="11169285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695F1D-E9F8-41BB-B8D4-034B640FD7F8}"/>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35DD6BC5-57FE-7680-E8A5-B30DABBC242A}"/>
              </a:ext>
            </a:extLst>
          </p:cNvPr>
          <p:cNvSpPr txBox="1">
            <a:spLocks noGrp="1"/>
          </p:cNvSpPr>
          <p:nvPr>
            <p:ph type="title"/>
          </p:nvPr>
        </p:nvSpPr>
        <p:spPr>
          <a:xfrm>
            <a:off x="726281" y="412869"/>
            <a:ext cx="5799779"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5. Avantages du Big Data dans les transports</a:t>
            </a:r>
            <a:endParaRPr sz="2400" b="1" spc="-13" dirty="0">
              <a:solidFill>
                <a:schemeClr val="bg1"/>
              </a:solidFill>
            </a:endParaRPr>
          </a:p>
        </p:txBody>
      </p:sp>
      <p:sp>
        <p:nvSpPr>
          <p:cNvPr id="8" name="TextBox 7">
            <a:extLst>
              <a:ext uri="{FF2B5EF4-FFF2-40B4-BE49-F238E27FC236}">
                <a16:creationId xmlns:a16="http://schemas.microsoft.com/office/drawing/2014/main" id="{4196750F-3AD0-E066-1BA7-340B108002EF}"/>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23</a:t>
            </a:r>
            <a:endParaRPr lang="LID4096" sz="1500" dirty="0">
              <a:solidFill>
                <a:schemeClr val="bg1"/>
              </a:solidFill>
            </a:endParaRPr>
          </a:p>
        </p:txBody>
      </p:sp>
      <p:sp>
        <p:nvSpPr>
          <p:cNvPr id="7" name="object 3">
            <a:extLst>
              <a:ext uri="{FF2B5EF4-FFF2-40B4-BE49-F238E27FC236}">
                <a16:creationId xmlns:a16="http://schemas.microsoft.com/office/drawing/2014/main" id="{5E18C46F-6CCB-EF99-6A12-7208A1EAC89B}"/>
              </a:ext>
            </a:extLst>
          </p:cNvPr>
          <p:cNvSpPr txBox="1"/>
          <p:nvPr/>
        </p:nvSpPr>
        <p:spPr>
          <a:xfrm>
            <a:off x="676922" y="1313364"/>
            <a:ext cx="5419078" cy="4936618"/>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500" b="1" dirty="0">
                <a:solidFill>
                  <a:sysClr val="windowText" lastClr="000000"/>
                </a:solidFill>
                <a:latin typeface="Arial"/>
                <a:cs typeface="Arial"/>
              </a:rPr>
              <a:t> Opérations basées sur les données</a:t>
            </a:r>
          </a:p>
          <a:p>
            <a:pPr marL="361950" indent="-171450" defTabSz="1175644" hangingPunct="1">
              <a:lnSpc>
                <a:spcPct val="150000"/>
              </a:lnSpc>
              <a:spcBef>
                <a:spcPts val="129"/>
              </a:spcBef>
              <a:buFont typeface="Arial" panose="020B0604020202020204" pitchFamily="34" charset="0"/>
              <a:buChar char="•"/>
            </a:pPr>
            <a:r>
              <a:rPr lang="en-US" sz="1500" dirty="0">
                <a:solidFill>
                  <a:sysClr val="windowText" lastClr="000000"/>
                </a:solidFill>
                <a:latin typeface="Arial"/>
                <a:cs typeface="Arial"/>
              </a:rPr>
              <a:t>Les systèmes de transport peuvent ajuster de manière dynamique les itinéraires, les fréquences et l'allocation des ressources en fonction de la demande en temps réel.</a:t>
            </a:r>
          </a:p>
          <a:p>
            <a:pPr marL="361950" indent="-171450" defTabSz="1175644" hangingPunct="1">
              <a:lnSpc>
                <a:spcPct val="150000"/>
              </a:lnSpc>
              <a:spcBef>
                <a:spcPts val="129"/>
              </a:spcBef>
              <a:buFont typeface="Wingdings 2" panose="05020102010507070707" pitchFamily="18" charset="2"/>
              <a:buChar char="R"/>
            </a:pPr>
            <a:endParaRPr lang="en-US" sz="15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500" b="1" dirty="0">
                <a:solidFill>
                  <a:sysClr val="windowText" lastClr="000000"/>
                </a:solidFill>
                <a:latin typeface="Arial"/>
                <a:cs typeface="Arial"/>
              </a:rPr>
              <a:t> Optimisation des transports publics</a:t>
            </a:r>
          </a:p>
          <a:p>
            <a:pPr marL="361950" indent="-171450" defTabSz="1175644" hangingPunct="1">
              <a:lnSpc>
                <a:spcPct val="150000"/>
              </a:lnSpc>
              <a:spcBef>
                <a:spcPts val="129"/>
              </a:spcBef>
              <a:buFont typeface="Arial" panose="020B0604020202020204" pitchFamily="34" charset="0"/>
              <a:buChar char="•"/>
            </a:pPr>
            <a:r>
              <a:rPr lang="en-US" sz="1500" dirty="0">
                <a:solidFill>
                  <a:sysClr val="windowText" lastClr="000000"/>
                </a:solidFill>
                <a:latin typeface="Arial"/>
                <a:cs typeface="Arial"/>
              </a:rPr>
              <a:t>Réduction des temps d'inactivité</a:t>
            </a:r>
          </a:p>
          <a:p>
            <a:pPr marL="361950" indent="-171450" defTabSz="1175644" hangingPunct="1">
              <a:lnSpc>
                <a:spcPct val="150000"/>
              </a:lnSpc>
              <a:spcBef>
                <a:spcPts val="129"/>
              </a:spcBef>
              <a:buFont typeface="Arial" panose="020B0604020202020204" pitchFamily="34" charset="0"/>
              <a:buChar char="•"/>
            </a:pPr>
            <a:r>
              <a:rPr lang="en-US" sz="1500" dirty="0">
                <a:solidFill>
                  <a:sysClr val="windowText" lastClr="000000"/>
                </a:solidFill>
                <a:latin typeface="Arial"/>
                <a:cs typeface="Arial"/>
              </a:rPr>
              <a:t>Améliorez la ponctualité</a:t>
            </a:r>
          </a:p>
          <a:p>
            <a:pPr marL="361950" indent="-171450" defTabSz="1175644" hangingPunct="1">
              <a:lnSpc>
                <a:spcPct val="150000"/>
              </a:lnSpc>
              <a:spcBef>
                <a:spcPts val="129"/>
              </a:spcBef>
              <a:buFont typeface="Arial" panose="020B0604020202020204" pitchFamily="34" charset="0"/>
              <a:buChar char="•"/>
            </a:pPr>
            <a:r>
              <a:rPr lang="en-US" sz="1500" dirty="0">
                <a:solidFill>
                  <a:sysClr val="windowText" lastClr="000000"/>
                </a:solidFill>
                <a:latin typeface="Arial"/>
                <a:cs typeface="Arial"/>
              </a:rPr>
              <a:t>Optimiser l'utilisation de la flotte</a:t>
            </a:r>
          </a:p>
          <a:p>
            <a:pPr marL="361950" indent="-171450" defTabSz="1175644" hangingPunct="1">
              <a:lnSpc>
                <a:spcPct val="150000"/>
              </a:lnSpc>
              <a:spcBef>
                <a:spcPts val="129"/>
              </a:spcBef>
              <a:buFont typeface="Wingdings 2" panose="05020102010507070707" pitchFamily="18" charset="2"/>
              <a:buChar char="R"/>
            </a:pPr>
            <a:endParaRPr lang="en-US" sz="15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500" b="1" dirty="0">
                <a:solidFill>
                  <a:sysClr val="windowText" lastClr="000000"/>
                </a:solidFill>
                <a:latin typeface="Arial"/>
                <a:cs typeface="Arial"/>
              </a:rPr>
              <a:t> Avantages pour la logistique et le fret</a:t>
            </a:r>
          </a:p>
          <a:p>
            <a:pPr marL="361950" indent="-171450" defTabSz="1175644" hangingPunct="1">
              <a:lnSpc>
                <a:spcPct val="150000"/>
              </a:lnSpc>
              <a:spcBef>
                <a:spcPts val="129"/>
              </a:spcBef>
              <a:buFont typeface="Arial" panose="020B0604020202020204" pitchFamily="34" charset="0"/>
              <a:buChar char="•"/>
            </a:pPr>
            <a:r>
              <a:rPr lang="en-US" sz="1500" dirty="0">
                <a:solidFill>
                  <a:sysClr val="windowText" lastClr="000000"/>
                </a:solidFill>
                <a:latin typeface="Arial"/>
                <a:cs typeface="Arial"/>
              </a:rPr>
              <a:t>Le calcul d'itinéraires en temps réel minimise la consommation de carburant et améliore les délais de livraison.</a:t>
            </a:r>
            <a:endParaRPr lang="en-GB" sz="1500" dirty="0">
              <a:solidFill>
                <a:sysClr val="windowText" lastClr="000000"/>
              </a:solidFill>
              <a:latin typeface="Arial"/>
              <a:cs typeface="Arial"/>
            </a:endParaRPr>
          </a:p>
        </p:txBody>
      </p:sp>
      <p:pic>
        <p:nvPicPr>
          <p:cNvPr id="15362" name="Picture 2">
            <a:extLst>
              <a:ext uri="{FF2B5EF4-FFF2-40B4-BE49-F238E27FC236}">
                <a16:creationId xmlns:a16="http://schemas.microsoft.com/office/drawing/2014/main" id="{5A16E884-8040-B3B7-EB80-CDF13C1FDD7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27804" y="1766262"/>
            <a:ext cx="5605754" cy="4207237"/>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C501F33E-6F5F-F70A-F542-949CB2675D03}"/>
              </a:ext>
            </a:extLst>
          </p:cNvPr>
          <p:cNvSpPr txBox="1"/>
          <p:nvPr/>
        </p:nvSpPr>
        <p:spPr>
          <a:xfrm>
            <a:off x="740566" y="83993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5.1 Amélioration de l'efficacité et optimisation</a:t>
            </a:r>
            <a:endParaRPr lang="en-GB" b="1" dirty="0">
              <a:solidFill>
                <a:schemeClr val="tx1"/>
              </a:solidFill>
              <a:latin typeface="Arial"/>
              <a:cs typeface="Arial"/>
            </a:endParaRPr>
          </a:p>
        </p:txBody>
      </p:sp>
      <p:sp>
        <p:nvSpPr>
          <p:cNvPr id="6" name="object 6">
            <a:extLst>
              <a:ext uri="{FF2B5EF4-FFF2-40B4-BE49-F238E27FC236}">
                <a16:creationId xmlns:a16="http://schemas.microsoft.com/office/drawing/2014/main" id="{D5F5DDD8-3D2B-109F-C2BB-E64C201E4602}"/>
              </a:ext>
            </a:extLst>
          </p:cNvPr>
          <p:cNvSpPr txBox="1">
            <a:spLocks noGrp="1"/>
          </p:cNvSpPr>
          <p:nvPr>
            <p:ph type="ftr" sz="quarter" idx="5"/>
          </p:nvPr>
        </p:nvSpPr>
        <p:spPr>
          <a:xfrm>
            <a:off x="763501" y="6349505"/>
            <a:ext cx="3958811" cy="178062"/>
          </a:xfrm>
          <a:prstGeom prst="rect">
            <a:avLst/>
          </a:prstGeom>
        </p:spPr>
        <p:txBody>
          <a:bodyPr vert="horz" wrap="square" lIns="0" tIns="0" rIns="0" bIns="0" rtlCol="0">
            <a:spAutoFit/>
          </a:bodyPr>
          <a:lstStyle/>
          <a:p>
            <a:r>
              <a:rPr lang="en-US" dirty="0" err="1"/>
              <a:t>Collecte</a:t>
            </a:r>
            <a:r>
              <a:rPr lang="en-US" dirty="0"/>
              <a:t> et gestion des données relatives aux transports</a:t>
            </a:r>
          </a:p>
        </p:txBody>
      </p:sp>
      <p:sp>
        <p:nvSpPr>
          <p:cNvPr id="9" name="object 6">
            <a:extLst>
              <a:ext uri="{FF2B5EF4-FFF2-40B4-BE49-F238E27FC236}">
                <a16:creationId xmlns:a16="http://schemas.microsoft.com/office/drawing/2014/main" id="{3F8E72D7-7C8E-7DD2-027E-669E71056887}"/>
              </a:ext>
            </a:extLst>
          </p:cNvPr>
          <p:cNvSpPr txBox="1">
            <a:spLocks/>
          </p:cNvSpPr>
          <p:nvPr/>
        </p:nvSpPr>
        <p:spPr>
          <a:xfrm>
            <a:off x="7805855" y="633738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Le Big Data dans les transports</a:t>
            </a:r>
          </a:p>
        </p:txBody>
      </p:sp>
    </p:spTree>
    <p:extLst>
      <p:ext uri="{BB962C8B-B14F-4D97-AF65-F5344CB8AC3E}">
        <p14:creationId xmlns:p14="http://schemas.microsoft.com/office/powerpoint/2010/main" val="4766568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549A0D-5A56-28D7-27E6-0BE355546BD8}"/>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B5F70A8B-C4FD-1324-47FC-D451A94E604E}"/>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24</a:t>
            </a:r>
            <a:endParaRPr lang="LID4096" sz="1500" dirty="0">
              <a:solidFill>
                <a:schemeClr val="bg1"/>
              </a:solidFill>
            </a:endParaRPr>
          </a:p>
        </p:txBody>
      </p:sp>
      <p:sp>
        <p:nvSpPr>
          <p:cNvPr id="7" name="object 3">
            <a:extLst>
              <a:ext uri="{FF2B5EF4-FFF2-40B4-BE49-F238E27FC236}">
                <a16:creationId xmlns:a16="http://schemas.microsoft.com/office/drawing/2014/main" id="{D8BA6E4E-3407-85C7-22ED-9D3C92D8700C}"/>
              </a:ext>
            </a:extLst>
          </p:cNvPr>
          <p:cNvSpPr txBox="1"/>
          <p:nvPr/>
        </p:nvSpPr>
        <p:spPr>
          <a:xfrm>
            <a:off x="726281" y="1286763"/>
            <a:ext cx="6050300" cy="4590369"/>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500" b="1" dirty="0">
                <a:solidFill>
                  <a:sysClr val="windowText" lastClr="000000"/>
                </a:solidFill>
                <a:latin typeface="Arial"/>
                <a:cs typeface="Arial"/>
              </a:rPr>
              <a:t> Des hypothèses à l'analyse</a:t>
            </a:r>
          </a:p>
          <a:p>
            <a:pPr marL="361950" indent="-171450" defTabSz="1175644" hangingPunct="1">
              <a:lnSpc>
                <a:spcPct val="150000"/>
              </a:lnSpc>
              <a:spcBef>
                <a:spcPts val="129"/>
              </a:spcBef>
              <a:buFont typeface="Arial" panose="020B0604020202020204" pitchFamily="34" charset="0"/>
              <a:buChar char="•"/>
            </a:pPr>
            <a:r>
              <a:rPr lang="en-US" sz="1500" dirty="0">
                <a:solidFill>
                  <a:sysClr val="windowText" lastClr="000000"/>
                </a:solidFill>
                <a:latin typeface="Arial"/>
                <a:cs typeface="Arial"/>
              </a:rPr>
              <a:t>Les politiques traditionnelles s'appuyaient sur des enquêtes et des tendances historiques, tandis que le big data offre des données actualisées et riches en informations comportementales.</a:t>
            </a:r>
          </a:p>
          <a:p>
            <a:pPr marL="361950" indent="-171450" defTabSz="1175644" hangingPunct="1">
              <a:lnSpc>
                <a:spcPct val="150000"/>
              </a:lnSpc>
              <a:spcBef>
                <a:spcPts val="129"/>
              </a:spcBef>
              <a:buFont typeface="Wingdings 2" panose="05020102010507070707" pitchFamily="18" charset="2"/>
              <a:buChar char="R"/>
            </a:pPr>
            <a:endParaRPr lang="en-US" sz="15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500" b="1" dirty="0">
                <a:solidFill>
                  <a:sysClr val="windowText" lastClr="000000"/>
                </a:solidFill>
                <a:latin typeface="Arial"/>
                <a:cs typeface="Arial"/>
              </a:rPr>
              <a:t> Améliore la précision de la planification</a:t>
            </a:r>
          </a:p>
          <a:p>
            <a:pPr marL="361950" indent="-171450" defTabSz="1175644" hangingPunct="1">
              <a:lnSpc>
                <a:spcPct val="150000"/>
              </a:lnSpc>
              <a:spcBef>
                <a:spcPts val="129"/>
              </a:spcBef>
              <a:buFont typeface="Arial" panose="020B0604020202020204" pitchFamily="34" charset="0"/>
              <a:buChar char="•"/>
            </a:pPr>
            <a:r>
              <a:rPr lang="en-US" sz="1500" dirty="0">
                <a:solidFill>
                  <a:sysClr val="windowText" lastClr="000000"/>
                </a:solidFill>
                <a:latin typeface="Arial"/>
                <a:cs typeface="Arial"/>
              </a:rPr>
              <a:t>Prévoir avec précision la demande en matière de transport</a:t>
            </a:r>
          </a:p>
          <a:p>
            <a:pPr marL="361950" indent="-171450" defTabSz="1175644" hangingPunct="1">
              <a:lnSpc>
                <a:spcPct val="150000"/>
              </a:lnSpc>
              <a:spcBef>
                <a:spcPts val="129"/>
              </a:spcBef>
              <a:buFont typeface="Arial" panose="020B0604020202020204" pitchFamily="34" charset="0"/>
              <a:buChar char="•"/>
            </a:pPr>
            <a:r>
              <a:rPr lang="en-US" sz="1500" dirty="0">
                <a:solidFill>
                  <a:sysClr val="windowText" lastClr="000000"/>
                </a:solidFill>
                <a:latin typeface="Arial"/>
                <a:cs typeface="Arial"/>
              </a:rPr>
              <a:t>Justifier les investissements dans les infrastructures</a:t>
            </a:r>
          </a:p>
          <a:p>
            <a:pPr marL="361950" indent="-171450" defTabSz="1175644" hangingPunct="1">
              <a:lnSpc>
                <a:spcPct val="150000"/>
              </a:lnSpc>
              <a:spcBef>
                <a:spcPts val="129"/>
              </a:spcBef>
              <a:buFont typeface="Arial" panose="020B0604020202020204" pitchFamily="34" charset="0"/>
              <a:buChar char="•"/>
            </a:pPr>
            <a:r>
              <a:rPr lang="en-US" sz="1500" dirty="0">
                <a:solidFill>
                  <a:sysClr val="windowText" lastClr="000000"/>
                </a:solidFill>
                <a:latin typeface="Arial"/>
                <a:cs typeface="Arial"/>
              </a:rPr>
              <a:t>Évaluer l'impact des changements de politique en temps quasi réel</a:t>
            </a:r>
          </a:p>
          <a:p>
            <a:pPr marL="361950" indent="-171450" defTabSz="1175644" hangingPunct="1">
              <a:lnSpc>
                <a:spcPct val="150000"/>
              </a:lnSpc>
              <a:spcBef>
                <a:spcPts val="129"/>
              </a:spcBef>
              <a:buFont typeface="Wingdings 2" panose="05020102010507070707" pitchFamily="18" charset="2"/>
              <a:buChar char="R"/>
            </a:pPr>
            <a:endParaRPr lang="en-US" sz="15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500" b="1" dirty="0">
                <a:solidFill>
                  <a:sysClr val="windowText" lastClr="000000"/>
                </a:solidFill>
                <a:latin typeface="Arial"/>
                <a:cs typeface="Arial"/>
              </a:rPr>
              <a:t> Simulation et évaluation des politiques</a:t>
            </a:r>
          </a:p>
          <a:p>
            <a:pPr marL="361950" indent="-171450" defTabSz="1175644" hangingPunct="1">
              <a:lnSpc>
                <a:spcPct val="150000"/>
              </a:lnSpc>
              <a:spcBef>
                <a:spcPts val="129"/>
              </a:spcBef>
              <a:buFont typeface="Arial" panose="020B0604020202020204" pitchFamily="34" charset="0"/>
              <a:buChar char="•"/>
            </a:pPr>
            <a:r>
              <a:rPr lang="en-US" sz="1500" dirty="0">
                <a:solidFill>
                  <a:sysClr val="windowText" lastClr="000000"/>
                </a:solidFill>
                <a:latin typeface="Arial"/>
                <a:cs typeface="Arial"/>
              </a:rPr>
              <a:t>Testez des scénarios hypothétiques à l'aide de simulations basées sur le big data avant leur mise en œuvre effective.</a:t>
            </a:r>
            <a:endParaRPr lang="en-GB" sz="1500" dirty="0">
              <a:solidFill>
                <a:sysClr val="windowText" lastClr="000000"/>
              </a:solidFill>
              <a:latin typeface="Arial"/>
              <a:cs typeface="Arial"/>
            </a:endParaRPr>
          </a:p>
        </p:txBody>
      </p:sp>
      <p:pic>
        <p:nvPicPr>
          <p:cNvPr id="16386" name="Picture 2">
            <a:extLst>
              <a:ext uri="{FF2B5EF4-FFF2-40B4-BE49-F238E27FC236}">
                <a16:creationId xmlns:a16="http://schemas.microsoft.com/office/drawing/2014/main" id="{44072500-E8BE-A5A8-5156-5987F190145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08862" y="2291787"/>
            <a:ext cx="4533982" cy="3094771"/>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523AE696-4FF7-ED54-B19A-D845C5C56DE0}"/>
              </a:ext>
            </a:extLst>
          </p:cNvPr>
          <p:cNvSpPr txBox="1"/>
          <p:nvPr/>
        </p:nvSpPr>
        <p:spPr>
          <a:xfrm>
            <a:off x="740566" y="902567"/>
            <a:ext cx="10958744"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sz="2000" b="1" dirty="0">
                <a:solidFill>
                  <a:schemeClr val="tx1"/>
                </a:solidFill>
              </a:rPr>
              <a:t> 5.2 Améliorer l'élaboration des politiques grâce à des informations fondées sur des données probantes</a:t>
            </a:r>
            <a:endParaRPr lang="en-GB" sz="2000" b="1" dirty="0">
              <a:solidFill>
                <a:schemeClr val="tx1"/>
              </a:solidFill>
              <a:latin typeface="Arial"/>
              <a:cs typeface="Arial"/>
            </a:endParaRPr>
          </a:p>
        </p:txBody>
      </p:sp>
      <p:sp>
        <p:nvSpPr>
          <p:cNvPr id="11" name="object 2">
            <a:extLst>
              <a:ext uri="{FF2B5EF4-FFF2-40B4-BE49-F238E27FC236}">
                <a16:creationId xmlns:a16="http://schemas.microsoft.com/office/drawing/2014/main" id="{8DF956E2-0A8A-E938-BFB8-A3861F11A212}"/>
              </a:ext>
            </a:extLst>
          </p:cNvPr>
          <p:cNvSpPr txBox="1">
            <a:spLocks noGrp="1"/>
          </p:cNvSpPr>
          <p:nvPr>
            <p:ph type="title"/>
          </p:nvPr>
        </p:nvSpPr>
        <p:spPr>
          <a:xfrm>
            <a:off x="726281" y="412869"/>
            <a:ext cx="5894438"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5. Avantages du big data dans les transports</a:t>
            </a:r>
            <a:endParaRPr sz="2400" b="1" spc="-13" dirty="0">
              <a:solidFill>
                <a:schemeClr val="bg1"/>
              </a:solidFill>
            </a:endParaRPr>
          </a:p>
        </p:txBody>
      </p:sp>
      <p:sp>
        <p:nvSpPr>
          <p:cNvPr id="2" name="object 6">
            <a:extLst>
              <a:ext uri="{FF2B5EF4-FFF2-40B4-BE49-F238E27FC236}">
                <a16:creationId xmlns:a16="http://schemas.microsoft.com/office/drawing/2014/main" id="{183D8155-5917-DF32-F82E-6D916E07D397}"/>
              </a:ext>
            </a:extLst>
          </p:cNvPr>
          <p:cNvSpPr txBox="1">
            <a:spLocks noGrp="1"/>
          </p:cNvSpPr>
          <p:nvPr>
            <p:ph type="ftr" sz="quarter" idx="5"/>
          </p:nvPr>
        </p:nvSpPr>
        <p:spPr>
          <a:xfrm>
            <a:off x="763501" y="6349505"/>
            <a:ext cx="3958811" cy="178062"/>
          </a:xfrm>
          <a:prstGeom prst="rect">
            <a:avLst/>
          </a:prstGeom>
        </p:spPr>
        <p:txBody>
          <a:bodyPr vert="horz" wrap="square" lIns="0" tIns="0" rIns="0" bIns="0" rtlCol="0">
            <a:spAutoFit/>
          </a:bodyPr>
          <a:lstStyle/>
          <a:p>
            <a:r>
              <a:rPr lang="en-US" dirty="0" err="1"/>
              <a:t>Collecte</a:t>
            </a:r>
            <a:r>
              <a:rPr lang="en-US" dirty="0"/>
              <a:t> et gestion des données relatives aux transports</a:t>
            </a:r>
          </a:p>
        </p:txBody>
      </p:sp>
      <p:sp>
        <p:nvSpPr>
          <p:cNvPr id="6" name="object 6">
            <a:extLst>
              <a:ext uri="{FF2B5EF4-FFF2-40B4-BE49-F238E27FC236}">
                <a16:creationId xmlns:a16="http://schemas.microsoft.com/office/drawing/2014/main" id="{20BBF7D2-E473-32B0-C4ED-707865865363}"/>
              </a:ext>
            </a:extLst>
          </p:cNvPr>
          <p:cNvSpPr txBox="1">
            <a:spLocks/>
          </p:cNvSpPr>
          <p:nvPr/>
        </p:nvSpPr>
        <p:spPr>
          <a:xfrm>
            <a:off x="7805855" y="633738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Le Big Data dans les transports</a:t>
            </a:r>
          </a:p>
        </p:txBody>
      </p:sp>
    </p:spTree>
    <p:extLst>
      <p:ext uri="{BB962C8B-B14F-4D97-AF65-F5344CB8AC3E}">
        <p14:creationId xmlns:p14="http://schemas.microsoft.com/office/powerpoint/2010/main" val="10560443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5D9766-CE0C-DBF5-6CD0-ED7E3FA52E79}"/>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1F1A8EF5-2ACA-FFD7-9736-AED53F7931E2}"/>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25</a:t>
            </a:r>
            <a:endParaRPr lang="LID4096" sz="1500" dirty="0">
              <a:solidFill>
                <a:schemeClr val="bg1"/>
              </a:solidFill>
            </a:endParaRPr>
          </a:p>
        </p:txBody>
      </p:sp>
      <p:sp>
        <p:nvSpPr>
          <p:cNvPr id="7" name="object 3">
            <a:extLst>
              <a:ext uri="{FF2B5EF4-FFF2-40B4-BE49-F238E27FC236}">
                <a16:creationId xmlns:a16="http://schemas.microsoft.com/office/drawing/2014/main" id="{765DB105-DC5D-CA3D-8A8E-DF69CE5CDE0A}"/>
              </a:ext>
            </a:extLst>
          </p:cNvPr>
          <p:cNvSpPr txBox="1"/>
          <p:nvPr/>
        </p:nvSpPr>
        <p:spPr>
          <a:xfrm>
            <a:off x="726279" y="1253028"/>
            <a:ext cx="6952176" cy="4962266"/>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500" b="1" dirty="0">
                <a:solidFill>
                  <a:sysClr val="windowText" lastClr="000000"/>
                </a:solidFill>
                <a:latin typeface="Arial"/>
                <a:cs typeface="Arial"/>
              </a:rPr>
              <a:t> Services personnalisés</a:t>
            </a:r>
          </a:p>
          <a:p>
            <a:pPr marL="361950" indent="-171450" defTabSz="1175644" hangingPunct="1">
              <a:lnSpc>
                <a:spcPct val="150000"/>
              </a:lnSpc>
              <a:spcBef>
                <a:spcPts val="129"/>
              </a:spcBef>
              <a:buFont typeface="Arial" panose="020B0604020202020204" pitchFamily="34" charset="0"/>
              <a:buChar char="•"/>
            </a:pPr>
            <a:r>
              <a:rPr lang="en-US" sz="1500" dirty="0">
                <a:solidFill>
                  <a:sysClr val="windowText" lastClr="000000"/>
                </a:solidFill>
                <a:latin typeface="Arial"/>
                <a:cs typeface="Arial"/>
              </a:rPr>
              <a:t>Mises à jour en temps réel sur les retards</a:t>
            </a:r>
          </a:p>
          <a:p>
            <a:pPr marL="361950" indent="-171450" defTabSz="1175644" hangingPunct="1">
              <a:lnSpc>
                <a:spcPct val="150000"/>
              </a:lnSpc>
              <a:spcBef>
                <a:spcPts val="129"/>
              </a:spcBef>
              <a:buFont typeface="Arial" panose="020B0604020202020204" pitchFamily="34" charset="0"/>
              <a:buChar char="•"/>
            </a:pPr>
            <a:r>
              <a:rPr lang="en-US" sz="1500" dirty="0">
                <a:solidFill>
                  <a:sysClr val="windowText" lastClr="000000"/>
                </a:solidFill>
                <a:latin typeface="Arial"/>
                <a:cs typeface="Arial"/>
              </a:rPr>
              <a:t>Suggestions multimodales basées sur les préférences</a:t>
            </a:r>
          </a:p>
          <a:p>
            <a:pPr marL="361950" indent="-171450" defTabSz="1175644" hangingPunct="1">
              <a:lnSpc>
                <a:spcPct val="150000"/>
              </a:lnSpc>
              <a:spcBef>
                <a:spcPts val="129"/>
              </a:spcBef>
              <a:buFont typeface="Arial" panose="020B0604020202020204" pitchFamily="34" charset="0"/>
              <a:buChar char="•"/>
            </a:pPr>
            <a:r>
              <a:rPr lang="en-US" sz="1500" dirty="0">
                <a:solidFill>
                  <a:sysClr val="windowText" lastClr="000000"/>
                </a:solidFill>
                <a:latin typeface="Arial"/>
                <a:cs typeface="Arial"/>
              </a:rPr>
              <a:t>Options de billetterie adaptatives (par exemple, plafonds tarifaires journaliers)</a:t>
            </a:r>
          </a:p>
          <a:p>
            <a:pPr marL="361950" indent="-171450" defTabSz="1175644" hangingPunct="1">
              <a:lnSpc>
                <a:spcPct val="150000"/>
              </a:lnSpc>
              <a:spcBef>
                <a:spcPts val="129"/>
              </a:spcBef>
              <a:buFont typeface="Wingdings 2" panose="05020102010507070707" pitchFamily="18" charset="2"/>
              <a:buChar char="R"/>
            </a:pPr>
            <a:endParaRPr lang="en-US" sz="15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500" b="1" dirty="0">
                <a:solidFill>
                  <a:sysClr val="windowText" lastClr="000000"/>
                </a:solidFill>
                <a:latin typeface="Arial"/>
                <a:cs typeface="Arial"/>
              </a:rPr>
              <a:t> Améliorations en matière de sécurité</a:t>
            </a:r>
          </a:p>
          <a:p>
            <a:pPr marL="361950" indent="-171450" defTabSz="1175644" hangingPunct="1">
              <a:lnSpc>
                <a:spcPct val="150000"/>
              </a:lnSpc>
              <a:spcBef>
                <a:spcPts val="129"/>
              </a:spcBef>
              <a:buFont typeface="Arial" panose="020B0604020202020204" pitchFamily="34" charset="0"/>
              <a:buChar char="•"/>
            </a:pPr>
            <a:r>
              <a:rPr lang="en-US" sz="1500" dirty="0">
                <a:solidFill>
                  <a:sysClr val="windowText" lastClr="000000"/>
                </a:solidFill>
                <a:latin typeface="Arial"/>
                <a:cs typeface="Arial"/>
              </a:rPr>
              <a:t>Modèles prédictifs de risque d'accident</a:t>
            </a:r>
          </a:p>
          <a:p>
            <a:pPr marL="361950" indent="-171450" defTabSz="1175644" hangingPunct="1">
              <a:lnSpc>
                <a:spcPct val="150000"/>
              </a:lnSpc>
              <a:spcBef>
                <a:spcPts val="129"/>
              </a:spcBef>
              <a:buFont typeface="Arial" panose="020B0604020202020204" pitchFamily="34" charset="0"/>
              <a:buChar char="•"/>
            </a:pPr>
            <a:r>
              <a:rPr lang="en-US" sz="1500" dirty="0">
                <a:solidFill>
                  <a:sysClr val="windowText" lastClr="000000"/>
                </a:solidFill>
                <a:latin typeface="Arial"/>
                <a:cs typeface="Arial"/>
              </a:rPr>
              <a:t>Systèmes d'alerte précoce en cas de fatigue du conducteur ou de zones à haut risque</a:t>
            </a:r>
          </a:p>
          <a:p>
            <a:pPr marL="361950" indent="-171450" defTabSz="1175644" hangingPunct="1">
              <a:lnSpc>
                <a:spcPct val="150000"/>
              </a:lnSpc>
              <a:spcBef>
                <a:spcPts val="129"/>
              </a:spcBef>
              <a:buFont typeface="Arial" panose="020B0604020202020204" pitchFamily="34" charset="0"/>
              <a:buChar char="•"/>
            </a:pPr>
            <a:r>
              <a:rPr lang="en-US" sz="1500" dirty="0">
                <a:solidFill>
                  <a:sysClr val="windowText" lastClr="000000"/>
                </a:solidFill>
                <a:latin typeface="Arial"/>
                <a:cs typeface="Arial"/>
              </a:rPr>
              <a:t>Réponse d'urgence plus rapide basée sur la détection des incidents</a:t>
            </a:r>
          </a:p>
          <a:p>
            <a:pPr marL="361950" indent="-171450" defTabSz="1175644" hangingPunct="1">
              <a:lnSpc>
                <a:spcPct val="150000"/>
              </a:lnSpc>
              <a:spcBef>
                <a:spcPts val="129"/>
              </a:spcBef>
              <a:buFont typeface="Wingdings 2" panose="05020102010507070707" pitchFamily="18" charset="2"/>
              <a:buChar char="R"/>
            </a:pPr>
            <a:endParaRPr lang="en-US" sz="15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500" b="1" dirty="0">
                <a:solidFill>
                  <a:sysClr val="windowText" lastClr="000000"/>
                </a:solidFill>
                <a:latin typeface="Arial"/>
                <a:cs typeface="Arial"/>
              </a:rPr>
              <a:t> Gestion des foules</a:t>
            </a:r>
          </a:p>
          <a:p>
            <a:pPr marL="361950" indent="-171450" defTabSz="1175644" hangingPunct="1">
              <a:lnSpc>
                <a:spcPct val="150000"/>
              </a:lnSpc>
              <a:spcBef>
                <a:spcPts val="129"/>
              </a:spcBef>
              <a:buFont typeface="Arial" panose="020B0604020202020204" pitchFamily="34" charset="0"/>
              <a:buChar char="•"/>
            </a:pPr>
            <a:r>
              <a:rPr lang="en-US" sz="1500" dirty="0">
                <a:solidFill>
                  <a:sysClr val="windowText" lastClr="000000"/>
                </a:solidFill>
                <a:latin typeface="Arial"/>
                <a:cs typeface="Arial"/>
              </a:rPr>
              <a:t>Surveiller le niveau d'affluence dans les gares/lors d'événements afin de rediriger les passagers et d'éviter les encombrements dangereux.</a:t>
            </a:r>
            <a:endParaRPr lang="en-GB" sz="1500" dirty="0">
              <a:solidFill>
                <a:sysClr val="windowText" lastClr="000000"/>
              </a:solidFill>
              <a:latin typeface="Arial"/>
              <a:cs typeface="Arial"/>
            </a:endParaRPr>
          </a:p>
        </p:txBody>
      </p:sp>
      <p:pic>
        <p:nvPicPr>
          <p:cNvPr id="17410" name="Picture 2">
            <a:extLst>
              <a:ext uri="{FF2B5EF4-FFF2-40B4-BE49-F238E27FC236}">
                <a16:creationId xmlns:a16="http://schemas.microsoft.com/office/drawing/2014/main" id="{50966EA8-D716-A53F-F9CD-6B6ADE1A357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28438" y="2391748"/>
            <a:ext cx="4631636" cy="2861242"/>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16872826-E24C-7FD6-2270-8AB04BDA8556}"/>
              </a:ext>
            </a:extLst>
          </p:cNvPr>
          <p:cNvSpPr txBox="1"/>
          <p:nvPr/>
        </p:nvSpPr>
        <p:spPr>
          <a:xfrm>
            <a:off x="740566" y="83993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5.3 Amélioration de l'expérience utilisateur et de la sécurité</a:t>
            </a:r>
            <a:endParaRPr lang="en-GB" b="1" dirty="0">
              <a:solidFill>
                <a:schemeClr val="tx1"/>
              </a:solidFill>
              <a:latin typeface="Arial"/>
              <a:cs typeface="Arial"/>
            </a:endParaRPr>
          </a:p>
        </p:txBody>
      </p:sp>
      <p:sp>
        <p:nvSpPr>
          <p:cNvPr id="11" name="object 2">
            <a:extLst>
              <a:ext uri="{FF2B5EF4-FFF2-40B4-BE49-F238E27FC236}">
                <a16:creationId xmlns:a16="http://schemas.microsoft.com/office/drawing/2014/main" id="{F167D622-598C-79D9-A5C8-E07C9536998C}"/>
              </a:ext>
            </a:extLst>
          </p:cNvPr>
          <p:cNvSpPr txBox="1">
            <a:spLocks noGrp="1"/>
          </p:cNvSpPr>
          <p:nvPr>
            <p:ph type="title"/>
          </p:nvPr>
        </p:nvSpPr>
        <p:spPr>
          <a:xfrm>
            <a:off x="726281" y="412869"/>
            <a:ext cx="5887461"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5. Avantages du Big Data dans les transports</a:t>
            </a:r>
            <a:endParaRPr sz="2400" b="1" spc="-13" dirty="0">
              <a:solidFill>
                <a:schemeClr val="bg1"/>
              </a:solidFill>
            </a:endParaRPr>
          </a:p>
        </p:txBody>
      </p:sp>
      <p:sp>
        <p:nvSpPr>
          <p:cNvPr id="2" name="object 6">
            <a:extLst>
              <a:ext uri="{FF2B5EF4-FFF2-40B4-BE49-F238E27FC236}">
                <a16:creationId xmlns:a16="http://schemas.microsoft.com/office/drawing/2014/main" id="{6088AA89-7BEE-AED3-AE2B-17F1D12F0F2B}"/>
              </a:ext>
            </a:extLst>
          </p:cNvPr>
          <p:cNvSpPr txBox="1">
            <a:spLocks noGrp="1"/>
          </p:cNvSpPr>
          <p:nvPr>
            <p:ph type="ftr" sz="quarter" idx="5"/>
          </p:nvPr>
        </p:nvSpPr>
        <p:spPr>
          <a:xfrm>
            <a:off x="763501" y="6349505"/>
            <a:ext cx="3958811" cy="178062"/>
          </a:xfrm>
          <a:prstGeom prst="rect">
            <a:avLst/>
          </a:prstGeom>
        </p:spPr>
        <p:txBody>
          <a:bodyPr vert="horz" wrap="square" lIns="0" tIns="0" rIns="0" bIns="0" rtlCol="0">
            <a:spAutoFit/>
          </a:bodyPr>
          <a:lstStyle/>
          <a:p>
            <a:r>
              <a:rPr lang="en-US" dirty="0" err="1"/>
              <a:t>Collecte</a:t>
            </a:r>
            <a:r>
              <a:rPr lang="en-US" dirty="0"/>
              <a:t> et gestion des données relatives aux transports</a:t>
            </a:r>
          </a:p>
        </p:txBody>
      </p:sp>
      <p:sp>
        <p:nvSpPr>
          <p:cNvPr id="6" name="object 6">
            <a:extLst>
              <a:ext uri="{FF2B5EF4-FFF2-40B4-BE49-F238E27FC236}">
                <a16:creationId xmlns:a16="http://schemas.microsoft.com/office/drawing/2014/main" id="{AAC2778E-3366-6683-DC7D-8FFF4D68A700}"/>
              </a:ext>
            </a:extLst>
          </p:cNvPr>
          <p:cNvSpPr txBox="1">
            <a:spLocks/>
          </p:cNvSpPr>
          <p:nvPr/>
        </p:nvSpPr>
        <p:spPr>
          <a:xfrm>
            <a:off x="7805855" y="633738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Le Big Data dans les transports</a:t>
            </a:r>
          </a:p>
        </p:txBody>
      </p:sp>
    </p:spTree>
    <p:extLst>
      <p:ext uri="{BB962C8B-B14F-4D97-AF65-F5344CB8AC3E}">
        <p14:creationId xmlns:p14="http://schemas.microsoft.com/office/powerpoint/2010/main" val="37674902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26282" y="480941"/>
            <a:ext cx="2524126" cy="324265"/>
          </a:xfrm>
          <a:prstGeom prst="rect">
            <a:avLst/>
          </a:prstGeom>
          <a:solidFill>
            <a:srgbClr val="FD001F"/>
          </a:solidFill>
        </p:spPr>
        <p:txBody>
          <a:bodyPr vert="horz" wrap="square" lIns="0" tIns="16329" rIns="0" bIns="0" rtlCol="0">
            <a:spAutoFit/>
          </a:bodyPr>
          <a:lstStyle/>
          <a:p>
            <a:pPr marL="22043">
              <a:spcBef>
                <a:spcPts val="129"/>
              </a:spcBef>
            </a:pPr>
            <a:r>
              <a:rPr sz="2000" b="1" dirty="0">
                <a:solidFill>
                  <a:schemeClr val="bg1"/>
                </a:solidFill>
              </a:rPr>
              <a:t>Table </a:t>
            </a:r>
            <a:r>
              <a:rPr lang="en-GB" sz="2000" b="1" dirty="0">
                <a:solidFill>
                  <a:schemeClr val="bg1"/>
                </a:solidFill>
              </a:rPr>
              <a:t>des matières</a:t>
            </a:r>
            <a:endParaRPr sz="2000" b="1" spc="-13" dirty="0">
              <a:solidFill>
                <a:schemeClr val="bg1"/>
              </a:solidFill>
            </a:endParaRPr>
          </a:p>
        </p:txBody>
      </p:sp>
      <p:sp>
        <p:nvSpPr>
          <p:cNvPr id="8" name="TextBox 7">
            <a:extLst>
              <a:ext uri="{FF2B5EF4-FFF2-40B4-BE49-F238E27FC236}">
                <a16:creationId xmlns:a16="http://schemas.microsoft.com/office/drawing/2014/main" id="{F47EDC7A-AD2C-C9E5-2A1D-0A52BEA6D4A9}"/>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i</a:t>
            </a:r>
            <a:endParaRPr lang="LID4096" sz="1500" dirty="0">
              <a:solidFill>
                <a:schemeClr val="bg1"/>
              </a:solidFill>
            </a:endParaRPr>
          </a:p>
        </p:txBody>
      </p:sp>
      <p:sp>
        <p:nvSpPr>
          <p:cNvPr id="5" name="Text Placeholder 2">
            <a:extLst>
              <a:ext uri="{FF2B5EF4-FFF2-40B4-BE49-F238E27FC236}">
                <a16:creationId xmlns:a16="http://schemas.microsoft.com/office/drawing/2014/main" id="{61F45F8F-A4C2-F92D-BAC6-CD6DF08979CA}"/>
              </a:ext>
            </a:extLst>
          </p:cNvPr>
          <p:cNvSpPr txBox="1">
            <a:spLocks/>
          </p:cNvSpPr>
          <p:nvPr/>
        </p:nvSpPr>
        <p:spPr>
          <a:xfrm>
            <a:off x="5218771" y="435025"/>
            <a:ext cx="6246947" cy="57386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p14="http://schemas.microsoft.com/office/powerpoint/2010/main" xmlns:a16="http://schemas.microsoft.com/office/drawing/2014/main" xmlns="" val="1"/>
            </a:ext>
          </a:extLst>
        </p:spPr>
        <p:txBody>
          <a:bodyPr lIns="50800" tIns="50800" rIns="50800" bIns="50800">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r" hangingPunct="1"/>
            <a:r>
              <a:rPr lang="en-GB" dirty="0">
                <a:solidFill>
                  <a:srgbClr val="FF0000"/>
                </a:solidFill>
              </a:rPr>
              <a:t>Cours n° 8 : Le Big Data dans les transports</a:t>
            </a:r>
            <a:endParaRPr lang="pl-PL" dirty="0">
              <a:solidFill>
                <a:srgbClr val="FF0000"/>
              </a:solidFill>
            </a:endParaRPr>
          </a:p>
        </p:txBody>
      </p:sp>
      <p:graphicFrame>
        <p:nvGraphicFramePr>
          <p:cNvPr id="9" name="Table 8">
            <a:extLst>
              <a:ext uri="{FF2B5EF4-FFF2-40B4-BE49-F238E27FC236}">
                <a16:creationId xmlns:a16="http://schemas.microsoft.com/office/drawing/2014/main" id="{3086BA86-618E-67B3-F808-EC39A00BAE1E}"/>
              </a:ext>
            </a:extLst>
          </p:cNvPr>
          <p:cNvGraphicFramePr>
            <a:graphicFrameLocks noGrp="1"/>
          </p:cNvGraphicFramePr>
          <p:nvPr>
            <p:extLst>
              <p:ext uri="{D42A27DB-BD31-4B8C-83A1-F6EECF244321}">
                <p14:modId xmlns:p14="http://schemas.microsoft.com/office/powerpoint/2010/main" val="866086322"/>
              </p:ext>
            </p:extLst>
          </p:nvPr>
        </p:nvGraphicFramePr>
        <p:xfrm>
          <a:off x="726282" y="803153"/>
          <a:ext cx="5195016" cy="5497617"/>
        </p:xfrm>
        <a:graphic>
          <a:graphicData uri="http://schemas.openxmlformats.org/drawingml/2006/table">
            <a:tbl>
              <a:tblPr firstRow="1" bandRow="1">
                <a:tableStyleId>{5940675A-B579-460E-94D1-54222C63F5DA}</a:tableStyleId>
              </a:tblPr>
              <a:tblGrid>
                <a:gridCol w="4408979">
                  <a:extLst>
                    <a:ext uri="{9D8B030D-6E8A-4147-A177-3AD203B41FA5}">
                      <a16:colId xmlns:a16="http://schemas.microsoft.com/office/drawing/2014/main" val="3157834447"/>
                    </a:ext>
                  </a:extLst>
                </a:gridCol>
                <a:gridCol w="786037">
                  <a:extLst>
                    <a:ext uri="{9D8B030D-6E8A-4147-A177-3AD203B41FA5}">
                      <a16:colId xmlns:a16="http://schemas.microsoft.com/office/drawing/2014/main" val="3568564237"/>
                    </a:ext>
                  </a:extLst>
                </a:gridCol>
              </a:tblGrid>
              <a:tr h="344099">
                <a:tc>
                  <a:txBody>
                    <a:bodyPr/>
                    <a:lstStyle/>
                    <a:p>
                      <a:r>
                        <a:rPr lang="en-GB" sz="1600" b="1" dirty="0">
                          <a:solidFill>
                            <a:sysClr val="windowText" lastClr="000000"/>
                          </a:solidFill>
                          <a:latin typeface="Arial"/>
                          <a:cs typeface="Arial"/>
                        </a:rPr>
                        <a:t>1. Introduction au Big Data</a:t>
                      </a:r>
                      <a:endParaRPr lang="en-AT" sz="16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1" dirty="0">
                          <a:latin typeface="Arial" panose="020B0604020202020204" pitchFamily="34" charset="0"/>
                          <a:cs typeface="Arial" panose="020B0604020202020204" pitchFamily="34" charset="0"/>
                        </a:rPr>
                        <a:t>1</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79205527"/>
                  </a:ext>
                </a:extLst>
              </a:tr>
              <a:tr h="344099">
                <a:tc>
                  <a:txBody>
                    <a:bodyPr/>
                    <a:lstStyle/>
                    <a:p>
                      <a:r>
                        <a:rPr lang="en-GB" sz="1400" spc="64" dirty="0">
                          <a:solidFill>
                            <a:sysClr val="windowText" lastClr="000000"/>
                          </a:solidFill>
                          <a:latin typeface="Arial"/>
                          <a:cs typeface="Arial"/>
                        </a:rPr>
                        <a:t> </a:t>
                      </a:r>
                      <a:r>
                        <a:rPr lang="en-US" sz="1400" spc="64" dirty="0">
                          <a:solidFill>
                            <a:sysClr val="windowText" lastClr="000000"/>
                          </a:solidFill>
                          <a:latin typeface="Arial"/>
                          <a:cs typeface="Arial"/>
                        </a:rPr>
                        <a:t>1.1 Définition du Big Data</a:t>
                      </a:r>
                      <a:endParaRPr lang="en-AT"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09608218"/>
                  </a:ext>
                </a:extLst>
              </a:tr>
              <a:tr h="311221">
                <a:tc>
                  <a:txBody>
                    <a:bodyPr/>
                    <a:lstStyle/>
                    <a:p>
                      <a:r>
                        <a:rPr lang="en-US" sz="1400" spc="64" dirty="0">
                          <a:solidFill>
                            <a:sysClr val="windowText" lastClr="000000"/>
                          </a:solidFill>
                          <a:latin typeface="Arial"/>
                          <a:cs typeface="Arial"/>
                        </a:rPr>
                        <a:t> 1.2 Les 5 V du Big Data</a:t>
                      </a:r>
                      <a:endParaRPr lang="en-AT"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3</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28788252"/>
                  </a:ext>
                </a:extLst>
              </a:tr>
              <a:tr h="344099">
                <a:tc>
                  <a:txBody>
                    <a:bodyPr/>
                    <a:lstStyle/>
                    <a:p>
                      <a:r>
                        <a:rPr lang="en-GB" sz="1400" b="1" dirty="0">
                          <a:solidFill>
                            <a:sysClr val="windowText" lastClr="000000"/>
                          </a:solidFill>
                          <a:latin typeface="Arial"/>
                          <a:cs typeface="Arial"/>
                        </a:rPr>
                        <a:t> </a:t>
                      </a:r>
                      <a:r>
                        <a:rPr lang="en-GB" sz="1400" spc="64" dirty="0">
                          <a:solidFill>
                            <a:sysClr val="windowText" lastClr="000000"/>
                          </a:solidFill>
                          <a:latin typeface="Arial"/>
                          <a:cs typeface="Arial"/>
                        </a:rPr>
                        <a:t>1.3 </a:t>
                      </a:r>
                      <a:r>
                        <a:rPr lang="en-US" sz="1400" spc="64" dirty="0">
                          <a:solidFill>
                            <a:sysClr val="windowText" lastClr="000000"/>
                          </a:solidFill>
                          <a:latin typeface="Arial"/>
                          <a:cs typeface="Arial"/>
                        </a:rPr>
                        <a:t>Pourquoi le Big Data est-il important dans le domaine des transports ? </a:t>
                      </a:r>
                      <a:endParaRPr lang="en-AT"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b="0" dirty="0">
                          <a:latin typeface="Arial" panose="020B0604020202020204" pitchFamily="34" charset="0"/>
                          <a:cs typeface="Arial" panose="020B0604020202020204" pitchFamily="34" charset="0"/>
                        </a:rPr>
                        <a:t>4</a:t>
                      </a:r>
                      <a:endParaRPr lang="en-AT" sz="1400" b="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2859530"/>
                  </a:ext>
                </a:extLst>
              </a:tr>
              <a:tr h="344099">
                <a:tc>
                  <a:txBody>
                    <a:bodyPr/>
                    <a:lstStyle/>
                    <a:p>
                      <a:r>
                        <a:rPr lang="en-GB" sz="1400" dirty="0"/>
                        <a:t> </a:t>
                      </a:r>
                      <a:r>
                        <a:rPr lang="en-GB" sz="1400" spc="64" dirty="0">
                          <a:solidFill>
                            <a:sysClr val="windowText" lastClr="000000"/>
                          </a:solidFill>
                          <a:latin typeface="Arial"/>
                          <a:cs typeface="Arial"/>
                        </a:rPr>
                        <a:t>1.4 Émergence des paradigmes axés sur les données</a:t>
                      </a:r>
                      <a:endParaRPr lang="en-AT"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b="0" dirty="0">
                          <a:latin typeface="Arial" panose="020B0604020202020204" pitchFamily="34" charset="0"/>
                          <a:cs typeface="Arial" panose="020B0604020202020204" pitchFamily="34" charset="0"/>
                        </a:rPr>
                        <a:t>5</a:t>
                      </a:r>
                      <a:endParaRPr lang="en-AT" sz="1400" b="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19309728"/>
                  </a:ext>
                </a:extLst>
              </a:tr>
              <a:tr h="344099">
                <a:tc>
                  <a:txBody>
                    <a:bodyPr/>
                    <a:lstStyle/>
                    <a:p>
                      <a:r>
                        <a:rPr lang="en-GB" sz="1400" dirty="0">
                          <a:latin typeface="Arial" panose="020B0604020202020204" pitchFamily="34" charset="0"/>
                          <a:cs typeface="Arial" panose="020B0604020202020204" pitchFamily="34" charset="0"/>
                        </a:rPr>
                        <a:t> </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2831387"/>
                  </a:ext>
                </a:extLst>
              </a:tr>
              <a:tr h="344099">
                <a:tc>
                  <a:txBody>
                    <a:bodyPr/>
                    <a:lstStyle/>
                    <a:p>
                      <a:r>
                        <a:rPr lang="en-GB" sz="1600" b="1" dirty="0">
                          <a:solidFill>
                            <a:sysClr val="windowText" lastClr="000000"/>
                          </a:solidFill>
                          <a:latin typeface="Arial"/>
                          <a:cs typeface="Arial"/>
                        </a:rPr>
                        <a:t>2. </a:t>
                      </a:r>
                      <a:r>
                        <a:rPr lang="en-US" sz="1600" b="1" dirty="0">
                          <a:solidFill>
                            <a:sysClr val="windowText" lastClr="000000"/>
                          </a:solidFill>
                          <a:latin typeface="Arial"/>
                          <a:cs typeface="Arial"/>
                        </a:rPr>
                        <a:t>Applications du Big Data dans les transports </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1" dirty="0">
                          <a:latin typeface="Arial" panose="020B0604020202020204" pitchFamily="34" charset="0"/>
                          <a:cs typeface="Arial" panose="020B0604020202020204" pitchFamily="34" charset="0"/>
                        </a:rPr>
                        <a:t>6</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86782534"/>
                  </a:ext>
                </a:extLst>
              </a:tr>
              <a:tr h="344099">
                <a:tc>
                  <a:txBody>
                    <a:bodyPr/>
                    <a:lstStyle/>
                    <a:p>
                      <a:r>
                        <a:rPr lang="en-GB" sz="1400" dirty="0">
                          <a:latin typeface="Arial" panose="020B0604020202020204" pitchFamily="34" charset="0"/>
                          <a:cs typeface="Arial" panose="020B0604020202020204" pitchFamily="34" charset="0"/>
                        </a:rPr>
                        <a:t> </a:t>
                      </a:r>
                      <a:r>
                        <a:rPr lang="en-US" sz="1400" spc="64" dirty="0">
                          <a:solidFill>
                            <a:sysClr val="windowText" lastClr="000000"/>
                          </a:solidFill>
                          <a:latin typeface="Arial"/>
                          <a:cs typeface="Arial"/>
                        </a:rPr>
                        <a:t>2.1 Surveillance et prévision du trafic en temps réel</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7</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73739701"/>
                  </a:ext>
                </a:extLst>
              </a:tr>
              <a:tr h="344099">
                <a:tc>
                  <a:txBody>
                    <a:bodyPr/>
                    <a:lstStyle/>
                    <a:p>
                      <a:r>
                        <a:rPr lang="en-GB" sz="1400" dirty="0">
                          <a:latin typeface="Arial" panose="020B0604020202020204" pitchFamily="34" charset="0"/>
                          <a:cs typeface="Arial" panose="020B0604020202020204" pitchFamily="34" charset="0"/>
                        </a:rPr>
                        <a:t> </a:t>
                      </a:r>
                      <a:r>
                        <a:rPr lang="en-GB" sz="1400" spc="64" dirty="0">
                          <a:solidFill>
                            <a:sysClr val="windowText" lastClr="000000"/>
                          </a:solidFill>
                          <a:latin typeface="Arial"/>
                          <a:cs typeface="Arial"/>
                        </a:rPr>
                        <a:t>2.2 </a:t>
                      </a:r>
                      <a:r>
                        <a:rPr lang="en-US" sz="1400" spc="64" dirty="0">
                          <a:solidFill>
                            <a:sysClr val="windowText" lastClr="000000"/>
                          </a:solidFill>
                          <a:latin typeface="Arial"/>
                          <a:cs typeface="Arial"/>
                        </a:rPr>
                        <a:t>Mobilité urbaine et villes intelligentes </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8</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8330843"/>
                  </a:ext>
                </a:extLst>
              </a:tr>
              <a:tr h="344099">
                <a:tc>
                  <a:txBody>
                    <a:bodyPr/>
                    <a:lstStyle/>
                    <a:p>
                      <a:r>
                        <a:rPr lang="en-GB" dirty="0"/>
                        <a:t> </a:t>
                      </a:r>
                      <a:r>
                        <a:rPr lang="en-GB" sz="1400" spc="64" dirty="0">
                          <a:solidFill>
                            <a:sysClr val="windowText" lastClr="000000"/>
                          </a:solidFill>
                          <a:latin typeface="Arial"/>
                          <a:cs typeface="Arial"/>
                        </a:rPr>
                        <a:t>2.3 </a:t>
                      </a:r>
                      <a:r>
                        <a:rPr lang="en-US" sz="1400" spc="64" dirty="0">
                          <a:solidFill>
                            <a:sysClr val="windowText" lastClr="000000"/>
                          </a:solidFill>
                          <a:latin typeface="Arial"/>
                          <a:cs typeface="Arial"/>
                        </a:rPr>
                        <a:t>Mobilité en tant que service (</a:t>
                      </a:r>
                      <a:r>
                        <a:rPr lang="en-US" sz="1400" spc="64" dirty="0" err="1">
                          <a:solidFill>
                            <a:sysClr val="windowText" lastClr="000000"/>
                          </a:solidFill>
                          <a:latin typeface="Arial"/>
                          <a:cs typeface="Arial"/>
                        </a:rPr>
                        <a:t>MaaS</a:t>
                      </a:r>
                      <a:r>
                        <a:rPr lang="en-US" sz="1400" spc="64" dirty="0">
                          <a:solidFill>
                            <a:sysClr val="windowText" lastClr="000000"/>
                          </a:solidFill>
                          <a:latin typeface="Arial"/>
                          <a:cs typeface="Arial"/>
                        </a:rPr>
                        <a:t>) et transport partagé </a:t>
                      </a:r>
                      <a:endParaRPr lang="en-AT"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9</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36977138"/>
                  </a:ext>
                </a:extLst>
              </a:tr>
              <a:tr h="344099">
                <a:tc>
                  <a:txBody>
                    <a:bodyPr/>
                    <a:lstStyle/>
                    <a:p>
                      <a:r>
                        <a:rPr lang="en-GB" sz="1600" b="1" dirty="0">
                          <a:latin typeface="Arial" panose="020B0604020202020204" pitchFamily="34" charset="0"/>
                          <a:cs typeface="Arial" panose="020B0604020202020204" pitchFamily="34" charset="0"/>
                        </a:rPr>
                        <a:t> </a:t>
                      </a:r>
                      <a:r>
                        <a:rPr lang="en-GB" sz="1400" spc="64" dirty="0">
                          <a:solidFill>
                            <a:sysClr val="windowText" lastClr="000000"/>
                          </a:solidFill>
                          <a:latin typeface="Arial"/>
                          <a:cs typeface="Arial"/>
                        </a:rPr>
                        <a:t>2.4 </a:t>
                      </a:r>
                      <a:r>
                        <a:rPr lang="en-US" sz="1400" spc="64" dirty="0">
                          <a:solidFill>
                            <a:sysClr val="windowText" lastClr="000000"/>
                          </a:solidFill>
                          <a:latin typeface="Arial"/>
                          <a:cs typeface="Arial"/>
                        </a:rPr>
                        <a:t>Comportement des voyageurs et analyse des modèles d'activité </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b="0" dirty="0">
                          <a:latin typeface="Arial" panose="020B0604020202020204" pitchFamily="34" charset="0"/>
                          <a:cs typeface="Arial" panose="020B0604020202020204" pitchFamily="34" charset="0"/>
                        </a:rPr>
                        <a:t>10</a:t>
                      </a:r>
                      <a:endParaRPr lang="en-AT" sz="1400" b="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6297302"/>
                  </a:ext>
                </a:extLst>
              </a:tr>
              <a:tr h="344099">
                <a:tc>
                  <a:txBody>
                    <a:bodyPr/>
                    <a:lstStyle/>
                    <a:p>
                      <a:r>
                        <a:rPr lang="en-GB" sz="1600" b="1" dirty="0">
                          <a:latin typeface="Arial" panose="020B0604020202020204" pitchFamily="34" charset="0"/>
                          <a:cs typeface="Arial" panose="020B0604020202020204" pitchFamily="34" charset="0"/>
                        </a:rPr>
                        <a:t> </a:t>
                      </a:r>
                      <a:r>
                        <a:rPr lang="en-GB" sz="1400" spc="64" dirty="0">
                          <a:solidFill>
                            <a:sysClr val="windowText" lastClr="000000"/>
                          </a:solidFill>
                          <a:latin typeface="Arial"/>
                          <a:cs typeface="Arial"/>
                        </a:rPr>
                        <a:t>2.5 </a:t>
                      </a:r>
                      <a:r>
                        <a:rPr lang="en-US" sz="1400" spc="64" dirty="0">
                          <a:solidFill>
                            <a:sysClr val="windowText" lastClr="000000"/>
                          </a:solidFill>
                          <a:latin typeface="Arial"/>
                          <a:cs typeface="Arial"/>
                        </a:rPr>
                        <a:t>Gestion des infrastructures et analyse de la sécurité routière </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b="0" dirty="0">
                          <a:latin typeface="Arial" panose="020B0604020202020204" pitchFamily="34" charset="0"/>
                          <a:cs typeface="Arial" panose="020B0604020202020204" pitchFamily="34" charset="0"/>
                        </a:rPr>
                        <a:t>11</a:t>
                      </a:r>
                      <a:endParaRPr lang="en-AT" sz="1400" b="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3660487"/>
                  </a:ext>
                </a:extLst>
              </a:tr>
            </a:tbl>
          </a:graphicData>
        </a:graphic>
      </p:graphicFrame>
      <p:graphicFrame>
        <p:nvGraphicFramePr>
          <p:cNvPr id="11" name="Table 10">
            <a:extLst>
              <a:ext uri="{FF2B5EF4-FFF2-40B4-BE49-F238E27FC236}">
                <a16:creationId xmlns:a16="http://schemas.microsoft.com/office/drawing/2014/main" id="{6C4C57B7-F536-DBDA-9E9D-221E20C05F57}"/>
              </a:ext>
            </a:extLst>
          </p:cNvPr>
          <p:cNvGraphicFramePr>
            <a:graphicFrameLocks noGrp="1"/>
          </p:cNvGraphicFramePr>
          <p:nvPr>
            <p:extLst>
              <p:ext uri="{D42A27DB-BD31-4B8C-83A1-F6EECF244321}">
                <p14:modId xmlns:p14="http://schemas.microsoft.com/office/powerpoint/2010/main" val="4059802412"/>
              </p:ext>
            </p:extLst>
          </p:nvPr>
        </p:nvGraphicFramePr>
        <p:xfrm>
          <a:off x="6096000" y="803153"/>
          <a:ext cx="4902005" cy="5130726"/>
        </p:xfrm>
        <a:graphic>
          <a:graphicData uri="http://schemas.openxmlformats.org/drawingml/2006/table">
            <a:tbl>
              <a:tblPr firstRow="1" bandRow="1">
                <a:tableStyleId>{5940675A-B579-460E-94D1-54222C63F5DA}</a:tableStyleId>
              </a:tblPr>
              <a:tblGrid>
                <a:gridCol w="4160302">
                  <a:extLst>
                    <a:ext uri="{9D8B030D-6E8A-4147-A177-3AD203B41FA5}">
                      <a16:colId xmlns:a16="http://schemas.microsoft.com/office/drawing/2014/main" val="3157834447"/>
                    </a:ext>
                  </a:extLst>
                </a:gridCol>
                <a:gridCol w="741703">
                  <a:extLst>
                    <a:ext uri="{9D8B030D-6E8A-4147-A177-3AD203B41FA5}">
                      <a16:colId xmlns:a16="http://schemas.microsoft.com/office/drawing/2014/main" val="3568564237"/>
                    </a:ext>
                  </a:extLst>
                </a:gridCol>
              </a:tblGrid>
              <a:tr h="345366">
                <a:tc>
                  <a:txBody>
                    <a:bodyPr/>
                    <a:lstStyle/>
                    <a:p>
                      <a:r>
                        <a:rPr lang="en-GB" sz="1600" b="1" dirty="0">
                          <a:solidFill>
                            <a:sysClr val="windowText" lastClr="000000"/>
                          </a:solidFill>
                          <a:latin typeface="Arial"/>
                          <a:cs typeface="Arial"/>
                        </a:rPr>
                        <a:t>3. Opportunités offertes par le Big Data </a:t>
                      </a:r>
                      <a:endParaRPr lang="en-AT" sz="16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1" dirty="0">
                          <a:latin typeface="Arial" panose="020B0604020202020204" pitchFamily="34" charset="0"/>
                          <a:cs typeface="Arial" panose="020B0604020202020204" pitchFamily="34" charset="0"/>
                        </a:rPr>
                        <a:t>12</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79205527"/>
                  </a:ext>
                </a:extLst>
              </a:tr>
              <a:tr h="268051">
                <a:tc>
                  <a:txBody>
                    <a:bodyPr/>
                    <a:lstStyle/>
                    <a:p>
                      <a:r>
                        <a:rPr lang="en-GB" sz="1400" spc="64" dirty="0">
                          <a:solidFill>
                            <a:sysClr val="windowText" lastClr="000000"/>
                          </a:solidFill>
                          <a:latin typeface="Arial" panose="020B0604020202020204" pitchFamily="34" charset="0"/>
                          <a:cs typeface="Arial" panose="020B0604020202020204" pitchFamily="34" charset="0"/>
                        </a:rPr>
                        <a:t> </a:t>
                      </a:r>
                      <a:r>
                        <a:rPr lang="en-US" sz="1400" spc="64" dirty="0">
                          <a:solidFill>
                            <a:sysClr val="windowText" lastClr="000000"/>
                          </a:solidFill>
                          <a:latin typeface="Arial"/>
                          <a:cs typeface="Arial"/>
                        </a:rPr>
                        <a:t>3.1 Rôle des données dans la prise de décision </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13</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09608218"/>
                  </a:ext>
                </a:extLst>
              </a:tr>
              <a:tr h="285769">
                <a:tc>
                  <a:txBody>
                    <a:bodyPr/>
                    <a:lstStyle/>
                    <a:p>
                      <a:r>
                        <a:rPr lang="en-GB" sz="1400" dirty="0">
                          <a:latin typeface="Arial" panose="020B0604020202020204" pitchFamily="34" charset="0"/>
                          <a:cs typeface="Arial" panose="020B0604020202020204" pitchFamily="34" charset="0"/>
                        </a:rPr>
                        <a:t> </a:t>
                      </a:r>
                      <a:r>
                        <a:rPr lang="en-GB" sz="1400" spc="64" dirty="0">
                          <a:solidFill>
                            <a:sysClr val="windowText" lastClr="000000"/>
                          </a:solidFill>
                          <a:latin typeface="Arial"/>
                          <a:cs typeface="Arial"/>
                        </a:rPr>
                        <a:t>3.2 Planification et politique des transports fondées sur les données </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14</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28788252"/>
                  </a:ext>
                </a:extLst>
              </a:tr>
              <a:tr h="314346">
                <a:tc>
                  <a:txBody>
                    <a:bodyPr/>
                    <a:lstStyle/>
                    <a:p>
                      <a:r>
                        <a:rPr lang="en-GB" sz="1400" dirty="0">
                          <a:latin typeface="Arial" panose="020B0604020202020204" pitchFamily="34" charset="0"/>
                          <a:cs typeface="Arial" panose="020B0604020202020204" pitchFamily="34" charset="0"/>
                        </a:rPr>
                        <a:t> </a:t>
                      </a:r>
                      <a:r>
                        <a:rPr lang="en-US" sz="1400" spc="64" dirty="0">
                          <a:solidFill>
                            <a:sysClr val="windowText" lastClr="000000"/>
                          </a:solidFill>
                          <a:latin typeface="Arial"/>
                          <a:cs typeface="Arial"/>
                        </a:rPr>
                        <a:t>3.3 Difficultés liées au maintien de la confidentialité des données techniques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b="0" dirty="0">
                          <a:latin typeface="Arial" panose="020B0604020202020204" pitchFamily="34" charset="0"/>
                          <a:cs typeface="Arial" panose="020B0604020202020204" pitchFamily="34" charset="0"/>
                        </a:rPr>
                        <a:t>15</a:t>
                      </a:r>
                      <a:endParaRPr lang="en-AT" sz="1400" b="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2859530"/>
                  </a:ext>
                </a:extLst>
              </a:tr>
              <a:tr h="314346">
                <a:tc>
                  <a:txBody>
                    <a:bodyPr/>
                    <a:lstStyle/>
                    <a:p>
                      <a:r>
                        <a:rPr lang="en-GB" sz="1400" dirty="0">
                          <a:latin typeface="Arial" panose="020B0604020202020204" pitchFamily="34" charset="0"/>
                          <a:cs typeface="Arial" panose="020B0604020202020204" pitchFamily="34" charset="0"/>
                        </a:rPr>
                        <a:t> </a:t>
                      </a:r>
                      <a:r>
                        <a:rPr lang="en-GB" sz="1400" spc="64" dirty="0">
                          <a:solidFill>
                            <a:sysClr val="windowText" lastClr="000000"/>
                          </a:solidFill>
                          <a:latin typeface="Arial"/>
                          <a:cs typeface="Arial"/>
                        </a:rPr>
                        <a:t>3.4 Intégration avec les modèles de transport traditionnels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b="0" dirty="0">
                          <a:latin typeface="Arial" panose="020B0604020202020204" pitchFamily="34" charset="0"/>
                          <a:cs typeface="Arial" panose="020B0604020202020204" pitchFamily="34" charset="0"/>
                        </a:rPr>
                        <a:t>16</a:t>
                      </a:r>
                      <a:endParaRPr lang="en-AT" sz="1400" b="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56407078"/>
                  </a:ext>
                </a:extLst>
              </a:tr>
              <a:tr h="285769">
                <a:tc>
                  <a:txBody>
                    <a:bodyPr/>
                    <a:lstStyle/>
                    <a:p>
                      <a:r>
                        <a:rPr lang="en-GB" sz="1400" dirty="0">
                          <a:latin typeface="Arial" panose="020B0604020202020204" pitchFamily="34" charset="0"/>
                          <a:cs typeface="Arial" panose="020B0604020202020204" pitchFamily="34" charset="0"/>
                        </a:rPr>
                        <a:t> </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2831387"/>
                  </a:ext>
                </a:extLst>
              </a:tr>
              <a:tr h="285769">
                <a:tc>
                  <a:txBody>
                    <a:bodyPr/>
                    <a:lstStyle/>
                    <a:p>
                      <a:r>
                        <a:rPr lang="en-GB" sz="1600" b="1" dirty="0">
                          <a:solidFill>
                            <a:sysClr val="windowText" lastClr="000000"/>
                          </a:solidFill>
                          <a:latin typeface="Arial"/>
                          <a:cs typeface="Arial"/>
                        </a:rPr>
                        <a:t>4. Opportunités offertes par le Big Data</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1" dirty="0">
                          <a:latin typeface="Arial" panose="020B0604020202020204" pitchFamily="34" charset="0"/>
                          <a:cs typeface="Arial" panose="020B0604020202020204" pitchFamily="34" charset="0"/>
                        </a:rPr>
                        <a:t>17</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07098451"/>
                  </a:ext>
                </a:extLst>
              </a:tr>
              <a:tr h="442850">
                <a:tc>
                  <a:txBody>
                    <a:bodyPr/>
                    <a:lstStyle/>
                    <a:p>
                      <a:r>
                        <a:rPr lang="en-GB" sz="1400" dirty="0">
                          <a:latin typeface="Arial" panose="020B0604020202020204" pitchFamily="34" charset="0"/>
                          <a:cs typeface="Arial" panose="020B0604020202020204" pitchFamily="34" charset="0"/>
                        </a:rPr>
                        <a:t> </a:t>
                      </a:r>
                      <a:r>
                        <a:rPr lang="en-GB" sz="1400" spc="64" dirty="0">
                          <a:solidFill>
                            <a:sysClr val="windowText" lastClr="000000"/>
                          </a:solidFill>
                          <a:latin typeface="Arial"/>
                          <a:cs typeface="Arial"/>
                        </a:rPr>
                        <a:t>4.1 </a:t>
                      </a:r>
                      <a:r>
                        <a:rPr lang="en-US" sz="1400" spc="64" dirty="0">
                          <a:solidFill>
                            <a:sysClr val="windowText" lastClr="000000"/>
                          </a:solidFill>
                          <a:latin typeface="Arial"/>
                          <a:cs typeface="Arial"/>
                        </a:rPr>
                        <a:t>Permettre des services de mobilité personnalisés et prédictifs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18</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21154312"/>
                  </a:ext>
                </a:extLst>
              </a:tr>
              <a:tr h="285769">
                <a:tc>
                  <a:txBody>
                    <a:bodyPr/>
                    <a:lstStyle/>
                    <a:p>
                      <a:r>
                        <a:rPr lang="en-GB" sz="1400" dirty="0">
                          <a:latin typeface="Arial" panose="020B0604020202020204" pitchFamily="34" charset="0"/>
                          <a:cs typeface="Arial" panose="020B0604020202020204" pitchFamily="34" charset="0"/>
                        </a:rPr>
                        <a:t> </a:t>
                      </a:r>
                      <a:r>
                        <a:rPr lang="en-GB" sz="1400" spc="64" dirty="0">
                          <a:solidFill>
                            <a:sysClr val="windowText" lastClr="000000"/>
                          </a:solidFill>
                          <a:latin typeface="Arial"/>
                          <a:cs typeface="Arial"/>
                        </a:rPr>
                        <a:t>4.2 </a:t>
                      </a:r>
                      <a:r>
                        <a:rPr lang="en-US" sz="1400" spc="64" dirty="0">
                          <a:solidFill>
                            <a:sysClr val="windowText" lastClr="000000"/>
                          </a:solidFill>
                          <a:latin typeface="Arial"/>
                          <a:cs typeface="Arial"/>
                        </a:rPr>
                        <a:t>Soutenir les systèmes de contrôle adaptatif du trafic</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19</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34202645"/>
                  </a:ext>
                </a:extLst>
              </a:tr>
              <a:tr h="285769">
                <a:tc>
                  <a:txBody>
                    <a:bodyPr/>
                    <a:lstStyle/>
                    <a:p>
                      <a:r>
                        <a:rPr lang="en-GB" sz="1400" dirty="0">
                          <a:latin typeface="Arial" panose="020B0604020202020204" pitchFamily="34" charset="0"/>
                          <a:cs typeface="Arial" panose="020B0604020202020204" pitchFamily="34" charset="0"/>
                        </a:rPr>
                        <a:t> </a:t>
                      </a:r>
                      <a:r>
                        <a:rPr lang="en-GB" sz="1400" spc="64" dirty="0">
                          <a:solidFill>
                            <a:sysClr val="windowText" lastClr="000000"/>
                          </a:solidFill>
                          <a:latin typeface="Arial"/>
                          <a:cs typeface="Arial"/>
                        </a:rPr>
                        <a:t>4.3 </a:t>
                      </a:r>
                      <a:r>
                        <a:rPr lang="en-US" sz="1400" spc="64" dirty="0">
                          <a:solidFill>
                            <a:sysClr val="windowText" lastClr="000000"/>
                          </a:solidFill>
                          <a:latin typeface="Arial"/>
                          <a:cs typeface="Arial"/>
                        </a:rPr>
                        <a:t>Amélioration de l'équité et de l'accessibilité dans les transports </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20</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76793150"/>
                  </a:ext>
                </a:extLst>
              </a:tr>
              <a:tr h="285769">
                <a:tc>
                  <a:txBody>
                    <a:bodyPr/>
                    <a:lstStyle/>
                    <a:p>
                      <a:r>
                        <a:rPr lang="en-GB" sz="1400" dirty="0">
                          <a:latin typeface="Arial" panose="020B0604020202020204" pitchFamily="34" charset="0"/>
                          <a:cs typeface="Arial" panose="020B0604020202020204" pitchFamily="34" charset="0"/>
                        </a:rPr>
                        <a:t> </a:t>
                      </a:r>
                      <a:r>
                        <a:rPr lang="en-GB" sz="1400" spc="64" dirty="0">
                          <a:solidFill>
                            <a:sysClr val="windowText" lastClr="000000"/>
                          </a:solidFill>
                          <a:latin typeface="Arial"/>
                          <a:cs typeface="Arial"/>
                        </a:rPr>
                        <a:t>4.4 </a:t>
                      </a:r>
                      <a:r>
                        <a:rPr lang="en-US" sz="1400" spc="64" dirty="0">
                          <a:solidFill>
                            <a:sysClr val="windowText" lastClr="000000"/>
                          </a:solidFill>
                          <a:latin typeface="Arial"/>
                          <a:cs typeface="Arial"/>
                        </a:rPr>
                        <a:t>Amélioration de la résilience des réseaux de transport</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21</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33285885"/>
                  </a:ext>
                </a:extLst>
              </a:tr>
            </a:tbl>
          </a:graphicData>
        </a:graphic>
      </p:graphicFrame>
      <p:sp>
        <p:nvSpPr>
          <p:cNvPr id="3" name="object 6">
            <a:extLst>
              <a:ext uri="{FF2B5EF4-FFF2-40B4-BE49-F238E27FC236}">
                <a16:creationId xmlns:a16="http://schemas.microsoft.com/office/drawing/2014/main" id="{34D0C56A-5046-AFAC-9BD6-70C0B5ECB0F5}"/>
              </a:ext>
            </a:extLst>
          </p:cNvPr>
          <p:cNvSpPr txBox="1">
            <a:spLocks noGrp="1"/>
          </p:cNvSpPr>
          <p:nvPr>
            <p:ph type="ftr" sz="quarter" idx="5"/>
          </p:nvPr>
        </p:nvSpPr>
        <p:spPr>
          <a:xfrm>
            <a:off x="763501" y="6349505"/>
            <a:ext cx="3958811" cy="178062"/>
          </a:xfrm>
          <a:prstGeom prst="rect">
            <a:avLst/>
          </a:prstGeom>
        </p:spPr>
        <p:txBody>
          <a:bodyPr vert="horz" wrap="square" lIns="0" tIns="0" rIns="0" bIns="0" rtlCol="0">
            <a:spAutoFit/>
          </a:bodyPr>
          <a:lstStyle/>
          <a:p>
            <a:r>
              <a:rPr lang="en-US" dirty="0" err="1"/>
              <a:t>Collecte</a:t>
            </a:r>
            <a:r>
              <a:rPr lang="en-US" dirty="0"/>
              <a:t> et gestion des données relatives aux transports</a:t>
            </a:r>
          </a:p>
        </p:txBody>
      </p:sp>
      <p:sp>
        <p:nvSpPr>
          <p:cNvPr id="4" name="object 6">
            <a:extLst>
              <a:ext uri="{FF2B5EF4-FFF2-40B4-BE49-F238E27FC236}">
                <a16:creationId xmlns:a16="http://schemas.microsoft.com/office/drawing/2014/main" id="{EB2A3E5A-1234-49AF-7FAC-0C31EBB5D095}"/>
              </a:ext>
            </a:extLst>
          </p:cNvPr>
          <p:cNvSpPr txBox="1">
            <a:spLocks/>
          </p:cNvSpPr>
          <p:nvPr/>
        </p:nvSpPr>
        <p:spPr>
          <a:xfrm>
            <a:off x="7805855" y="633738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Le Big Data dans les transports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4DBFF8-0A4D-104B-DCB5-84DEB49446E7}"/>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CFADF296-3356-E236-D9B1-FDA5D3C306A2}"/>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26</a:t>
            </a:r>
            <a:endParaRPr lang="LID4096" sz="1500" dirty="0">
              <a:solidFill>
                <a:schemeClr val="bg1"/>
              </a:solidFill>
            </a:endParaRPr>
          </a:p>
        </p:txBody>
      </p:sp>
      <p:sp>
        <p:nvSpPr>
          <p:cNvPr id="7" name="object 3">
            <a:extLst>
              <a:ext uri="{FF2B5EF4-FFF2-40B4-BE49-F238E27FC236}">
                <a16:creationId xmlns:a16="http://schemas.microsoft.com/office/drawing/2014/main" id="{2A26A428-0CE2-E57E-FCEF-6E1806EBA215}"/>
              </a:ext>
            </a:extLst>
          </p:cNvPr>
          <p:cNvSpPr txBox="1"/>
          <p:nvPr/>
        </p:nvSpPr>
        <p:spPr>
          <a:xfrm>
            <a:off x="726279" y="1286403"/>
            <a:ext cx="6150509" cy="4861917"/>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Centres de contrôle intelligents</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Des tableaux de bord centralisés alimentés par des flux de données en temps réel permettent de réagir rapidement et de manière éclairée aux incidents.</a:t>
            </a:r>
          </a:p>
          <a:p>
            <a:pPr marL="361950" indent="-171450" defTabSz="1175644" hangingPunct="1">
              <a:lnSpc>
                <a:spcPct val="150000"/>
              </a:lnSpc>
              <a:spcBef>
                <a:spcPts val="129"/>
              </a:spcBef>
              <a:buFont typeface="Wingdings 2" panose="05020102010507070707" pitchFamily="18" charset="2"/>
              <a:buChar char="R"/>
            </a:pPr>
            <a:endParaRPr lang="en-US" sz="16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Meilleur contrôle du trafic et de la signalisation</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Réagissez instantanément aux embouteillages, aux changements de flux de circulation et aux retards de service.</a:t>
            </a:r>
          </a:p>
          <a:p>
            <a:pPr marL="361950" indent="-171450" defTabSz="1175644" hangingPunct="1">
              <a:lnSpc>
                <a:spcPct val="150000"/>
              </a:lnSpc>
              <a:spcBef>
                <a:spcPts val="129"/>
              </a:spcBef>
              <a:buFont typeface="Wingdings 2" panose="05020102010507070707" pitchFamily="18" charset="2"/>
              <a:buChar char="R"/>
            </a:pPr>
            <a:endParaRPr lang="en-US" sz="16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Suivi des performances</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Les autorités peuvent comparer et ajuster les opérations entre les différents modes de transport en fonction d'indicateurs clés de performance (KPI).</a:t>
            </a:r>
            <a:endParaRPr lang="en-GB" sz="1600" dirty="0">
              <a:solidFill>
                <a:sysClr val="windowText" lastClr="000000"/>
              </a:solidFill>
              <a:latin typeface="Arial"/>
              <a:cs typeface="Arial"/>
            </a:endParaRPr>
          </a:p>
        </p:txBody>
      </p:sp>
      <p:pic>
        <p:nvPicPr>
          <p:cNvPr id="18436" name="Picture 4">
            <a:extLst>
              <a:ext uri="{FF2B5EF4-FFF2-40B4-BE49-F238E27FC236}">
                <a16:creationId xmlns:a16="http://schemas.microsoft.com/office/drawing/2014/main" id="{07E74B65-657E-1A61-5E3F-23A7ECF216B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03031" y="1984036"/>
            <a:ext cx="4844999" cy="3178979"/>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EE2D521B-53CC-AB72-689F-432ED41481C2}"/>
              </a:ext>
            </a:extLst>
          </p:cNvPr>
          <p:cNvSpPr txBox="1"/>
          <p:nvPr/>
        </p:nvSpPr>
        <p:spPr>
          <a:xfrm>
            <a:off x="740566" y="83993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5.4 Aide à la décision en temps réel pour les autorités chargées des transports</a:t>
            </a:r>
            <a:endParaRPr lang="en-GB" b="1" dirty="0">
              <a:solidFill>
                <a:schemeClr val="tx1"/>
              </a:solidFill>
              <a:latin typeface="Arial"/>
              <a:cs typeface="Arial"/>
            </a:endParaRPr>
          </a:p>
        </p:txBody>
      </p:sp>
      <p:sp>
        <p:nvSpPr>
          <p:cNvPr id="11" name="object 2">
            <a:extLst>
              <a:ext uri="{FF2B5EF4-FFF2-40B4-BE49-F238E27FC236}">
                <a16:creationId xmlns:a16="http://schemas.microsoft.com/office/drawing/2014/main" id="{222DCAA3-4FF8-19D9-4747-C1BF5C3CE4FE}"/>
              </a:ext>
            </a:extLst>
          </p:cNvPr>
          <p:cNvSpPr txBox="1">
            <a:spLocks noGrp="1"/>
          </p:cNvSpPr>
          <p:nvPr>
            <p:ph type="title"/>
          </p:nvPr>
        </p:nvSpPr>
        <p:spPr>
          <a:xfrm>
            <a:off x="726281" y="412869"/>
            <a:ext cx="5692295"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5. Avantages du Big Data dans les transports</a:t>
            </a:r>
            <a:endParaRPr sz="2400" b="1" spc="-13" dirty="0">
              <a:solidFill>
                <a:schemeClr val="bg1"/>
              </a:solidFill>
            </a:endParaRPr>
          </a:p>
        </p:txBody>
      </p:sp>
      <p:sp>
        <p:nvSpPr>
          <p:cNvPr id="2" name="object 6">
            <a:extLst>
              <a:ext uri="{FF2B5EF4-FFF2-40B4-BE49-F238E27FC236}">
                <a16:creationId xmlns:a16="http://schemas.microsoft.com/office/drawing/2014/main" id="{2AB7B68D-07A4-87FC-32C8-E8554803341B}"/>
              </a:ext>
            </a:extLst>
          </p:cNvPr>
          <p:cNvSpPr txBox="1">
            <a:spLocks noGrp="1"/>
          </p:cNvSpPr>
          <p:nvPr>
            <p:ph type="ftr" sz="quarter" idx="5"/>
          </p:nvPr>
        </p:nvSpPr>
        <p:spPr>
          <a:xfrm>
            <a:off x="763501" y="6349505"/>
            <a:ext cx="3958811" cy="178062"/>
          </a:xfrm>
          <a:prstGeom prst="rect">
            <a:avLst/>
          </a:prstGeom>
        </p:spPr>
        <p:txBody>
          <a:bodyPr vert="horz" wrap="square" lIns="0" tIns="0" rIns="0" bIns="0" rtlCol="0">
            <a:spAutoFit/>
          </a:bodyPr>
          <a:lstStyle/>
          <a:p>
            <a:r>
              <a:rPr lang="en-US" dirty="0" err="1"/>
              <a:t>Collecte</a:t>
            </a:r>
            <a:r>
              <a:rPr lang="en-US" dirty="0"/>
              <a:t> et gestion des données relatives aux transports</a:t>
            </a:r>
          </a:p>
        </p:txBody>
      </p:sp>
      <p:sp>
        <p:nvSpPr>
          <p:cNvPr id="6" name="object 6">
            <a:extLst>
              <a:ext uri="{FF2B5EF4-FFF2-40B4-BE49-F238E27FC236}">
                <a16:creationId xmlns:a16="http://schemas.microsoft.com/office/drawing/2014/main" id="{7B5DF638-3A84-2833-7F95-06CD0CCB8FE5}"/>
              </a:ext>
            </a:extLst>
          </p:cNvPr>
          <p:cNvSpPr txBox="1">
            <a:spLocks/>
          </p:cNvSpPr>
          <p:nvPr/>
        </p:nvSpPr>
        <p:spPr>
          <a:xfrm>
            <a:off x="7805855" y="633738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Le Big Data dans les transports</a:t>
            </a:r>
          </a:p>
        </p:txBody>
      </p:sp>
    </p:spTree>
    <p:extLst>
      <p:ext uri="{BB962C8B-B14F-4D97-AF65-F5344CB8AC3E}">
        <p14:creationId xmlns:p14="http://schemas.microsoft.com/office/powerpoint/2010/main" val="31033634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54FF53-37E5-0D36-03FA-BEB31BACA90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06 :</a:t>
            </a:r>
          </a:p>
          <a:p>
            <a:pPr algn="ctr"/>
            <a:r>
              <a:rPr lang="en-US" sz="3200" b="1" dirty="0">
                <a:solidFill>
                  <a:schemeClr val="bg1"/>
                </a:solidFill>
              </a:rPr>
              <a:t>L'avenir du Big Data dans les transports</a:t>
            </a:r>
            <a:endParaRPr lang="en-US" sz="3200" b="1" dirty="0">
              <a:solidFill>
                <a:schemeClr val="bg1"/>
              </a:solidFill>
              <a:latin typeface="Calibri" panose="020F0502020204030204" pitchFamily="34" charset="0"/>
              <a:cs typeface="Calibri" panose="020F0502020204030204" pitchFamily="34" charset="0"/>
            </a:endParaRPr>
          </a:p>
        </p:txBody>
      </p:sp>
      <p:sp>
        <p:nvSpPr>
          <p:cNvPr id="4" name="object 6">
            <a:extLst>
              <a:ext uri="{FF2B5EF4-FFF2-40B4-BE49-F238E27FC236}">
                <a16:creationId xmlns:a16="http://schemas.microsoft.com/office/drawing/2014/main" id="{C79FEFCC-9EC9-EF76-AD1F-15F526F73CEC}"/>
              </a:ext>
            </a:extLst>
          </p:cNvPr>
          <p:cNvSpPr txBox="1">
            <a:spLocks noGrp="1"/>
          </p:cNvSpPr>
          <p:nvPr>
            <p:ph type="ftr" sz="quarter" idx="5"/>
          </p:nvPr>
        </p:nvSpPr>
        <p:spPr>
          <a:xfrm>
            <a:off x="763501" y="6349505"/>
            <a:ext cx="3958811" cy="178062"/>
          </a:xfrm>
          <a:prstGeom prst="rect">
            <a:avLst/>
          </a:prstGeom>
        </p:spPr>
        <p:txBody>
          <a:bodyPr vert="horz" wrap="square" lIns="0" tIns="0" rIns="0" bIns="0" rtlCol="0">
            <a:spAutoFit/>
          </a:bodyPr>
          <a:lstStyle/>
          <a:p>
            <a:r>
              <a:rPr lang="en-US" dirty="0" err="1"/>
              <a:t>Collecte</a:t>
            </a:r>
            <a:r>
              <a:rPr lang="en-US" dirty="0"/>
              <a:t> et gestion des données relatives aux transports</a:t>
            </a:r>
          </a:p>
        </p:txBody>
      </p:sp>
      <p:sp>
        <p:nvSpPr>
          <p:cNvPr id="5" name="object 6">
            <a:extLst>
              <a:ext uri="{FF2B5EF4-FFF2-40B4-BE49-F238E27FC236}">
                <a16:creationId xmlns:a16="http://schemas.microsoft.com/office/drawing/2014/main" id="{70C7F7CF-2514-F503-5E6A-D5FD78473FDB}"/>
              </a:ext>
            </a:extLst>
          </p:cNvPr>
          <p:cNvSpPr txBox="1">
            <a:spLocks/>
          </p:cNvSpPr>
          <p:nvPr/>
        </p:nvSpPr>
        <p:spPr>
          <a:xfrm>
            <a:off x="7805855" y="633738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Le Big Data dans les transports</a:t>
            </a:r>
          </a:p>
        </p:txBody>
      </p:sp>
    </p:spTree>
    <p:extLst>
      <p:ext uri="{BB962C8B-B14F-4D97-AF65-F5344CB8AC3E}">
        <p14:creationId xmlns:p14="http://schemas.microsoft.com/office/powerpoint/2010/main" val="7656031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08FDFC-AD0C-9E2C-C5E9-673276A89A62}"/>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67668096-A9B7-AE9F-7FE7-9704AAFDEEEB}"/>
              </a:ext>
            </a:extLst>
          </p:cNvPr>
          <p:cNvSpPr txBox="1">
            <a:spLocks noGrp="1"/>
          </p:cNvSpPr>
          <p:nvPr>
            <p:ph type="title"/>
          </p:nvPr>
        </p:nvSpPr>
        <p:spPr>
          <a:xfrm>
            <a:off x="726280" y="412869"/>
            <a:ext cx="5369719"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6. L'avenir du Big Data dans les transports</a:t>
            </a:r>
            <a:endParaRPr sz="2400" b="1" spc="-13" dirty="0">
              <a:solidFill>
                <a:schemeClr val="bg1"/>
              </a:solidFill>
            </a:endParaRPr>
          </a:p>
        </p:txBody>
      </p:sp>
      <p:sp>
        <p:nvSpPr>
          <p:cNvPr id="8" name="TextBox 7">
            <a:extLst>
              <a:ext uri="{FF2B5EF4-FFF2-40B4-BE49-F238E27FC236}">
                <a16:creationId xmlns:a16="http://schemas.microsoft.com/office/drawing/2014/main" id="{FB09FBC1-74C8-440E-C683-3BB3A2B62B6E}"/>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28</a:t>
            </a:r>
            <a:endParaRPr lang="LID4096" sz="1500" dirty="0">
              <a:solidFill>
                <a:schemeClr val="bg1"/>
              </a:solidFill>
            </a:endParaRPr>
          </a:p>
        </p:txBody>
      </p:sp>
      <p:sp>
        <p:nvSpPr>
          <p:cNvPr id="7" name="object 3">
            <a:extLst>
              <a:ext uri="{FF2B5EF4-FFF2-40B4-BE49-F238E27FC236}">
                <a16:creationId xmlns:a16="http://schemas.microsoft.com/office/drawing/2014/main" id="{6E7549C1-8D2A-7997-2F71-93A3761074FA}"/>
              </a:ext>
            </a:extLst>
          </p:cNvPr>
          <p:cNvSpPr txBox="1"/>
          <p:nvPr/>
        </p:nvSpPr>
        <p:spPr>
          <a:xfrm>
            <a:off x="726281" y="1373727"/>
            <a:ext cx="6369000" cy="4910970"/>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500" b="1" dirty="0">
                <a:solidFill>
                  <a:sysClr val="windowText" lastClr="000000"/>
                </a:solidFill>
                <a:latin typeface="Arial"/>
                <a:cs typeface="Arial"/>
              </a:rPr>
              <a:t> Intelligence artificielle (IA)</a:t>
            </a:r>
          </a:p>
          <a:p>
            <a:pPr marL="361950" indent="-171450" defTabSz="1175644" hangingPunct="1">
              <a:lnSpc>
                <a:spcPct val="150000"/>
              </a:lnSpc>
              <a:spcBef>
                <a:spcPts val="129"/>
              </a:spcBef>
              <a:buFont typeface="Arial" panose="020B0604020202020204" pitchFamily="34" charset="0"/>
              <a:buChar char="•"/>
            </a:pPr>
            <a:r>
              <a:rPr lang="en-US" sz="1500" dirty="0">
                <a:solidFill>
                  <a:sysClr val="windowText" lastClr="000000"/>
                </a:solidFill>
                <a:latin typeface="Arial"/>
                <a:cs typeface="Arial"/>
              </a:rPr>
              <a:t>L'apprentissage automatique améliore la reconnaissance des modèles dans les flux de trafic, la détection des anomalies et la prévision de la demande.</a:t>
            </a:r>
          </a:p>
          <a:p>
            <a:pPr marL="361950" indent="-171450" defTabSz="1175644" hangingPunct="1">
              <a:lnSpc>
                <a:spcPct val="150000"/>
              </a:lnSpc>
              <a:spcBef>
                <a:spcPts val="129"/>
              </a:spcBef>
              <a:buFont typeface="Wingdings 2" panose="05020102010507070707" pitchFamily="18" charset="2"/>
              <a:buChar char="R"/>
            </a:pPr>
            <a:endParaRPr lang="en-US" sz="15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500" b="1" dirty="0">
                <a:solidFill>
                  <a:sysClr val="windowText" lastClr="000000"/>
                </a:solidFill>
                <a:latin typeface="Arial"/>
                <a:cs typeface="Arial"/>
              </a:rPr>
              <a:t> Internet des objets (IoT)</a:t>
            </a:r>
          </a:p>
          <a:p>
            <a:pPr marL="361950" indent="-171450" defTabSz="1175644" hangingPunct="1">
              <a:lnSpc>
                <a:spcPct val="150000"/>
              </a:lnSpc>
              <a:spcBef>
                <a:spcPts val="129"/>
              </a:spcBef>
              <a:buFont typeface="Arial" panose="020B0604020202020204" pitchFamily="34" charset="0"/>
              <a:buChar char="•"/>
            </a:pPr>
            <a:r>
              <a:rPr lang="en-US" sz="1500" dirty="0">
                <a:solidFill>
                  <a:sysClr val="windowText" lastClr="000000"/>
                </a:solidFill>
                <a:latin typeface="Arial"/>
                <a:cs typeface="Arial"/>
              </a:rPr>
              <a:t>Les capteurs connectés aux véhicules, aux infrastructures et aux appareils mobiles créent un environnement riche en données pour la gestion de la mobilité en temps réel.</a:t>
            </a:r>
          </a:p>
          <a:p>
            <a:pPr marL="361950" indent="-171450" defTabSz="1175644" hangingPunct="1">
              <a:lnSpc>
                <a:spcPct val="150000"/>
              </a:lnSpc>
              <a:spcBef>
                <a:spcPts val="129"/>
              </a:spcBef>
              <a:buFont typeface="Wingdings 2" panose="05020102010507070707" pitchFamily="18" charset="2"/>
              <a:buChar char="R"/>
            </a:pPr>
            <a:endParaRPr lang="en-US" sz="15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500" b="1" dirty="0">
                <a:solidFill>
                  <a:sysClr val="windowText" lastClr="000000"/>
                </a:solidFill>
                <a:latin typeface="Arial"/>
                <a:cs typeface="Arial"/>
              </a:rPr>
              <a:t> Informatique en périphérie</a:t>
            </a:r>
          </a:p>
          <a:p>
            <a:pPr marL="361950" indent="-171450" defTabSz="1175644" hangingPunct="1">
              <a:lnSpc>
                <a:spcPct val="150000"/>
              </a:lnSpc>
              <a:spcBef>
                <a:spcPts val="129"/>
              </a:spcBef>
              <a:buFont typeface="Arial" panose="020B0604020202020204" pitchFamily="34" charset="0"/>
              <a:buChar char="•"/>
            </a:pPr>
            <a:r>
              <a:rPr lang="en-US" sz="1500" dirty="0">
                <a:solidFill>
                  <a:sysClr val="windowText" lastClr="000000"/>
                </a:solidFill>
                <a:latin typeface="Arial"/>
                <a:cs typeface="Arial"/>
              </a:rPr>
              <a:t>Les données sont traitées plus près de leur source (par exemple, à bord des véhicules ou aux feux de circulation) afin de réduire la latence et de permettre une prise de décision ultra-rapide.</a:t>
            </a:r>
            <a:endParaRPr lang="en-GB" sz="1500" dirty="0">
              <a:solidFill>
                <a:sysClr val="windowText" lastClr="000000"/>
              </a:solidFill>
              <a:latin typeface="Arial"/>
              <a:cs typeface="Arial"/>
            </a:endParaRPr>
          </a:p>
        </p:txBody>
      </p:sp>
      <p:pic>
        <p:nvPicPr>
          <p:cNvPr id="19458" name="Picture 2">
            <a:extLst>
              <a:ext uri="{FF2B5EF4-FFF2-40B4-BE49-F238E27FC236}">
                <a16:creationId xmlns:a16="http://schemas.microsoft.com/office/drawing/2014/main" id="{DB020E13-A824-EB38-8E6F-89BC558B925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60828" y="2349661"/>
            <a:ext cx="3919944" cy="3051750"/>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93233889-3FCC-7AB6-5CA3-934FD1038665}"/>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6.1 Définition</a:t>
            </a:r>
            <a:endParaRPr lang="en-GB" b="1" dirty="0">
              <a:solidFill>
                <a:schemeClr val="tx1"/>
              </a:solidFill>
              <a:latin typeface="Arial"/>
              <a:cs typeface="Arial"/>
            </a:endParaRPr>
          </a:p>
        </p:txBody>
      </p:sp>
      <p:sp>
        <p:nvSpPr>
          <p:cNvPr id="6" name="object 6">
            <a:extLst>
              <a:ext uri="{FF2B5EF4-FFF2-40B4-BE49-F238E27FC236}">
                <a16:creationId xmlns:a16="http://schemas.microsoft.com/office/drawing/2014/main" id="{69791E90-A3B5-F64D-D839-A21E86E1D2F6}"/>
              </a:ext>
            </a:extLst>
          </p:cNvPr>
          <p:cNvSpPr txBox="1">
            <a:spLocks noGrp="1"/>
          </p:cNvSpPr>
          <p:nvPr>
            <p:ph type="ftr" sz="quarter" idx="5"/>
          </p:nvPr>
        </p:nvSpPr>
        <p:spPr>
          <a:xfrm>
            <a:off x="763501" y="6349505"/>
            <a:ext cx="3958811" cy="178062"/>
          </a:xfrm>
          <a:prstGeom prst="rect">
            <a:avLst/>
          </a:prstGeom>
        </p:spPr>
        <p:txBody>
          <a:bodyPr vert="horz" wrap="square" lIns="0" tIns="0" rIns="0" bIns="0" rtlCol="0">
            <a:spAutoFit/>
          </a:bodyPr>
          <a:lstStyle/>
          <a:p>
            <a:r>
              <a:rPr lang="en-US" dirty="0" err="1"/>
              <a:t>Collecte</a:t>
            </a:r>
            <a:r>
              <a:rPr lang="en-US" dirty="0"/>
              <a:t> et gestion des données relatives aux transports</a:t>
            </a:r>
          </a:p>
        </p:txBody>
      </p:sp>
      <p:sp>
        <p:nvSpPr>
          <p:cNvPr id="9" name="object 6">
            <a:extLst>
              <a:ext uri="{FF2B5EF4-FFF2-40B4-BE49-F238E27FC236}">
                <a16:creationId xmlns:a16="http://schemas.microsoft.com/office/drawing/2014/main" id="{D387007A-5F5C-6215-08D0-0F7A289171AD}"/>
              </a:ext>
            </a:extLst>
          </p:cNvPr>
          <p:cNvSpPr txBox="1">
            <a:spLocks/>
          </p:cNvSpPr>
          <p:nvPr/>
        </p:nvSpPr>
        <p:spPr>
          <a:xfrm>
            <a:off x="7805855" y="633738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Le Big Data dans les transports</a:t>
            </a:r>
          </a:p>
        </p:txBody>
      </p:sp>
    </p:spTree>
    <p:extLst>
      <p:ext uri="{BB962C8B-B14F-4D97-AF65-F5344CB8AC3E}">
        <p14:creationId xmlns:p14="http://schemas.microsoft.com/office/powerpoint/2010/main" val="26080658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10EDF1-0F35-BE5A-E47C-52E254157AB0}"/>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457666E1-4517-B62C-0782-7ACD39C1F158}"/>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29</a:t>
            </a:r>
            <a:endParaRPr lang="LID4096" sz="1500" dirty="0">
              <a:solidFill>
                <a:schemeClr val="bg1"/>
              </a:solidFill>
            </a:endParaRPr>
          </a:p>
        </p:txBody>
      </p:sp>
      <p:sp>
        <p:nvSpPr>
          <p:cNvPr id="7" name="object 3">
            <a:extLst>
              <a:ext uri="{FF2B5EF4-FFF2-40B4-BE49-F238E27FC236}">
                <a16:creationId xmlns:a16="http://schemas.microsoft.com/office/drawing/2014/main" id="{92209EA3-7C60-AC53-DFC1-13467CA9FE72}"/>
              </a:ext>
            </a:extLst>
          </p:cNvPr>
          <p:cNvSpPr txBox="1"/>
          <p:nvPr/>
        </p:nvSpPr>
        <p:spPr>
          <a:xfrm>
            <a:off x="733423" y="1366011"/>
            <a:ext cx="6155891" cy="4910970"/>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500" b="1" dirty="0">
                <a:solidFill>
                  <a:sysClr val="windowText" lastClr="000000"/>
                </a:solidFill>
                <a:latin typeface="Arial"/>
                <a:cs typeface="Arial"/>
              </a:rPr>
              <a:t> Les véhicules autonomes comme générateurs de données</a:t>
            </a:r>
          </a:p>
          <a:p>
            <a:pPr marL="361950" indent="-171450" defTabSz="1175644" hangingPunct="1">
              <a:lnSpc>
                <a:spcPct val="150000"/>
              </a:lnSpc>
              <a:spcBef>
                <a:spcPts val="129"/>
              </a:spcBef>
              <a:buFont typeface="Arial" panose="020B0604020202020204" pitchFamily="34" charset="0"/>
              <a:buChar char="•"/>
            </a:pPr>
            <a:r>
              <a:rPr lang="en-US" sz="1500" dirty="0">
                <a:solidFill>
                  <a:sysClr val="windowText" lastClr="000000"/>
                </a:solidFill>
                <a:latin typeface="Arial"/>
                <a:cs typeface="Arial"/>
              </a:rPr>
              <a:t>Les voitures autonomes produisent d'énormes flux de données provenant de capteurs, de LiDAR et de caméras qui alimentent les systèmes à l'échelle de la ville.</a:t>
            </a:r>
          </a:p>
          <a:p>
            <a:pPr marL="361950" indent="-171450" defTabSz="1175644" hangingPunct="1">
              <a:lnSpc>
                <a:spcPct val="150000"/>
              </a:lnSpc>
              <a:spcBef>
                <a:spcPts val="129"/>
              </a:spcBef>
              <a:buFont typeface="Wingdings 2" panose="05020102010507070707" pitchFamily="18" charset="2"/>
              <a:buChar char="R"/>
            </a:pPr>
            <a:endParaRPr lang="en-US" sz="15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500" b="1" dirty="0">
                <a:solidFill>
                  <a:sysClr val="windowText" lastClr="000000"/>
                </a:solidFill>
                <a:latin typeface="Arial"/>
                <a:cs typeface="Arial"/>
              </a:rPr>
              <a:t> Vehicle-to-Everything (V2X)</a:t>
            </a:r>
          </a:p>
          <a:p>
            <a:pPr marL="361950" indent="-171450" defTabSz="1175644" hangingPunct="1">
              <a:lnSpc>
                <a:spcPct val="150000"/>
              </a:lnSpc>
              <a:spcBef>
                <a:spcPts val="129"/>
              </a:spcBef>
              <a:buFont typeface="Arial" panose="020B0604020202020204" pitchFamily="34" charset="0"/>
              <a:buChar char="•"/>
            </a:pPr>
            <a:r>
              <a:rPr lang="en-US" sz="1500" dirty="0">
                <a:solidFill>
                  <a:sysClr val="windowText" lastClr="000000"/>
                </a:solidFill>
                <a:latin typeface="Arial"/>
                <a:cs typeface="Arial"/>
              </a:rPr>
              <a:t>Les véhicules autonomes communiquent avec d'autres véhicules, les infrastructures et le cloud pour une mobilité plus sûre et mieux coordonnée.</a:t>
            </a:r>
          </a:p>
          <a:p>
            <a:pPr marL="361950" indent="-171450" defTabSz="1175644" hangingPunct="1">
              <a:lnSpc>
                <a:spcPct val="150000"/>
              </a:lnSpc>
              <a:spcBef>
                <a:spcPts val="129"/>
              </a:spcBef>
              <a:buFont typeface="Wingdings 2" panose="05020102010507070707" pitchFamily="18" charset="2"/>
              <a:buChar char="R"/>
            </a:pPr>
            <a:endParaRPr lang="en-US" sz="15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500" b="1" dirty="0">
                <a:solidFill>
                  <a:sysClr val="windowText" lastClr="000000"/>
                </a:solidFill>
                <a:latin typeface="Arial"/>
                <a:cs typeface="Arial"/>
              </a:rPr>
              <a:t> Collaboration au sein de l'écosystème</a:t>
            </a:r>
          </a:p>
          <a:p>
            <a:pPr marL="361950" indent="-171450" defTabSz="1175644" hangingPunct="1">
              <a:lnSpc>
                <a:spcPct val="150000"/>
              </a:lnSpc>
              <a:spcBef>
                <a:spcPts val="129"/>
              </a:spcBef>
              <a:buFont typeface="Arial" panose="020B0604020202020204" pitchFamily="34" charset="0"/>
              <a:buChar char="•"/>
            </a:pPr>
            <a:r>
              <a:rPr lang="en-US" sz="1500" dirty="0">
                <a:solidFill>
                  <a:sysClr val="windowText" lastClr="000000"/>
                </a:solidFill>
                <a:latin typeface="Arial"/>
                <a:cs typeface="Arial"/>
              </a:rPr>
              <a:t>La mobilité future dépend de l'intégration entre les équipementiers, les agences de transport, les fournisseurs de télécommunications et les entreprises technologiques.</a:t>
            </a:r>
            <a:endParaRPr lang="en-GB" sz="1500" dirty="0">
              <a:solidFill>
                <a:sysClr val="windowText" lastClr="000000"/>
              </a:solidFill>
              <a:latin typeface="Arial"/>
              <a:cs typeface="Arial"/>
            </a:endParaRPr>
          </a:p>
        </p:txBody>
      </p:sp>
      <p:pic>
        <p:nvPicPr>
          <p:cNvPr id="20482" name="Picture 2">
            <a:extLst>
              <a:ext uri="{FF2B5EF4-FFF2-40B4-BE49-F238E27FC236}">
                <a16:creationId xmlns:a16="http://schemas.microsoft.com/office/drawing/2014/main" id="{08F31DEE-99C2-F1EF-7D86-010A3FFD474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97533" y="1493250"/>
            <a:ext cx="4842076" cy="4607438"/>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0296B114-90A0-4914-B4F0-FA891A891127}"/>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6.2 Véhicules autonomes et écosystèmes de données</a:t>
            </a:r>
            <a:endParaRPr lang="en-GB" b="1" dirty="0">
              <a:solidFill>
                <a:schemeClr val="tx1"/>
              </a:solidFill>
              <a:latin typeface="Arial"/>
              <a:cs typeface="Arial"/>
            </a:endParaRPr>
          </a:p>
        </p:txBody>
      </p:sp>
      <p:sp>
        <p:nvSpPr>
          <p:cNvPr id="11" name="object 2">
            <a:extLst>
              <a:ext uri="{FF2B5EF4-FFF2-40B4-BE49-F238E27FC236}">
                <a16:creationId xmlns:a16="http://schemas.microsoft.com/office/drawing/2014/main" id="{69494E60-8B1B-6AC6-C9AA-7AF65AD7CEC7}"/>
              </a:ext>
            </a:extLst>
          </p:cNvPr>
          <p:cNvSpPr txBox="1">
            <a:spLocks noGrp="1"/>
          </p:cNvSpPr>
          <p:nvPr>
            <p:ph type="title"/>
          </p:nvPr>
        </p:nvSpPr>
        <p:spPr>
          <a:xfrm>
            <a:off x="726281" y="412869"/>
            <a:ext cx="5369720"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6. L'avenir du Big Data dans les transports</a:t>
            </a:r>
            <a:endParaRPr sz="2400" b="1" spc="-13" dirty="0">
              <a:solidFill>
                <a:schemeClr val="bg1"/>
              </a:solidFill>
            </a:endParaRPr>
          </a:p>
        </p:txBody>
      </p:sp>
      <p:sp>
        <p:nvSpPr>
          <p:cNvPr id="2" name="object 6">
            <a:extLst>
              <a:ext uri="{FF2B5EF4-FFF2-40B4-BE49-F238E27FC236}">
                <a16:creationId xmlns:a16="http://schemas.microsoft.com/office/drawing/2014/main" id="{EDF5E1D7-0E22-2816-11F0-7880A2E72ECC}"/>
              </a:ext>
            </a:extLst>
          </p:cNvPr>
          <p:cNvSpPr txBox="1">
            <a:spLocks noGrp="1"/>
          </p:cNvSpPr>
          <p:nvPr>
            <p:ph type="ftr" sz="quarter" idx="5"/>
          </p:nvPr>
        </p:nvSpPr>
        <p:spPr>
          <a:xfrm>
            <a:off x="763501" y="6349505"/>
            <a:ext cx="3958811" cy="178062"/>
          </a:xfrm>
          <a:prstGeom prst="rect">
            <a:avLst/>
          </a:prstGeom>
        </p:spPr>
        <p:txBody>
          <a:bodyPr vert="horz" wrap="square" lIns="0" tIns="0" rIns="0" bIns="0" rtlCol="0">
            <a:spAutoFit/>
          </a:bodyPr>
          <a:lstStyle/>
          <a:p>
            <a:r>
              <a:rPr lang="en-US" dirty="0" err="1"/>
              <a:t>Collecte</a:t>
            </a:r>
            <a:r>
              <a:rPr lang="en-US" dirty="0"/>
              <a:t> et gestion des données relatives aux transports</a:t>
            </a:r>
          </a:p>
        </p:txBody>
      </p:sp>
      <p:sp>
        <p:nvSpPr>
          <p:cNvPr id="6" name="object 6">
            <a:extLst>
              <a:ext uri="{FF2B5EF4-FFF2-40B4-BE49-F238E27FC236}">
                <a16:creationId xmlns:a16="http://schemas.microsoft.com/office/drawing/2014/main" id="{9F681384-A0E8-649F-7250-59D3A677A58B}"/>
              </a:ext>
            </a:extLst>
          </p:cNvPr>
          <p:cNvSpPr txBox="1">
            <a:spLocks/>
          </p:cNvSpPr>
          <p:nvPr/>
        </p:nvSpPr>
        <p:spPr>
          <a:xfrm>
            <a:off x="7805855" y="633738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Le Big Data dans les transports</a:t>
            </a:r>
          </a:p>
        </p:txBody>
      </p:sp>
    </p:spTree>
    <p:extLst>
      <p:ext uri="{BB962C8B-B14F-4D97-AF65-F5344CB8AC3E}">
        <p14:creationId xmlns:p14="http://schemas.microsoft.com/office/powerpoint/2010/main" val="390253097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20D161-65F9-F286-8879-86D6407286DA}"/>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BD579B2C-8457-536A-77C9-3337F4620EFD}"/>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30</a:t>
            </a:r>
            <a:endParaRPr lang="LID4096" sz="1500" dirty="0">
              <a:solidFill>
                <a:schemeClr val="bg1"/>
              </a:solidFill>
            </a:endParaRPr>
          </a:p>
        </p:txBody>
      </p:sp>
      <p:sp>
        <p:nvSpPr>
          <p:cNvPr id="7" name="object 3">
            <a:extLst>
              <a:ext uri="{FF2B5EF4-FFF2-40B4-BE49-F238E27FC236}">
                <a16:creationId xmlns:a16="http://schemas.microsoft.com/office/drawing/2014/main" id="{F470D8CF-4EBF-50F5-E35E-70E0344257CC}"/>
              </a:ext>
            </a:extLst>
          </p:cNvPr>
          <p:cNvSpPr txBox="1"/>
          <p:nvPr/>
        </p:nvSpPr>
        <p:spPr>
          <a:xfrm>
            <a:off x="743323" y="1325300"/>
            <a:ext cx="5569795" cy="4861917"/>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Contrôle décentralisé des données</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La blockchain offre un système transparent et inviolable pour gérer les transactions de mobilité et la propriété des données.</a:t>
            </a:r>
          </a:p>
          <a:p>
            <a:pPr marL="361950" indent="-171450" defTabSz="1175644" hangingPunct="1">
              <a:lnSpc>
                <a:spcPct val="150000"/>
              </a:lnSpc>
              <a:spcBef>
                <a:spcPts val="129"/>
              </a:spcBef>
              <a:buFont typeface="Wingdings 2" panose="05020102010507070707" pitchFamily="18" charset="2"/>
              <a:buChar char="R"/>
            </a:pPr>
            <a:endParaRPr lang="en-US" sz="16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Échange de données fiables</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Permet le partage sécurisé des données relatives à la fréquentation, aux paiements et à l'identité entre les plateformes </a:t>
            </a:r>
            <a:r>
              <a:rPr lang="en-US" sz="1600" dirty="0" err="1">
                <a:solidFill>
                  <a:sysClr val="windowText" lastClr="000000"/>
                </a:solidFill>
                <a:latin typeface="Arial"/>
                <a:cs typeface="Arial"/>
              </a:rPr>
              <a:t>MaaS </a:t>
            </a:r>
            <a:r>
              <a:rPr lang="en-US" sz="1600" dirty="0">
                <a:solidFill>
                  <a:sysClr val="windowText" lastClr="000000"/>
                </a:solidFill>
                <a:latin typeface="Arial"/>
                <a:cs typeface="Arial"/>
              </a:rPr>
              <a:t>et les agences.</a:t>
            </a:r>
          </a:p>
          <a:p>
            <a:pPr marL="361950" indent="-171450" defTabSz="1175644" hangingPunct="1">
              <a:lnSpc>
                <a:spcPct val="150000"/>
              </a:lnSpc>
              <a:spcBef>
                <a:spcPts val="129"/>
              </a:spcBef>
              <a:buFont typeface="Wingdings 2" panose="05020102010507070707" pitchFamily="18" charset="2"/>
              <a:buChar char="R"/>
            </a:pPr>
            <a:endParaRPr lang="en-US" sz="16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Contrats intelligents dans le domaine de la mobilité</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Automatisation des accords de niveau de service entre les fournisseurs de mobilité et les utilisateurs.</a:t>
            </a:r>
            <a:endParaRPr lang="en-GB" sz="1600" dirty="0">
              <a:solidFill>
                <a:sysClr val="windowText" lastClr="000000"/>
              </a:solidFill>
              <a:latin typeface="Arial"/>
              <a:cs typeface="Arial"/>
            </a:endParaRPr>
          </a:p>
        </p:txBody>
      </p:sp>
      <p:pic>
        <p:nvPicPr>
          <p:cNvPr id="21506" name="Picture 2">
            <a:extLst>
              <a:ext uri="{FF2B5EF4-FFF2-40B4-BE49-F238E27FC236}">
                <a16:creationId xmlns:a16="http://schemas.microsoft.com/office/drawing/2014/main" id="{B3A7CCA2-08CA-B325-4530-EB96EF9839B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84514" y="1486922"/>
            <a:ext cx="5352677" cy="4231210"/>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681A5C05-F72E-DAED-FB7D-1CD0A1ACD4E5}"/>
              </a:ext>
            </a:extLst>
          </p:cNvPr>
          <p:cNvSpPr txBox="1"/>
          <p:nvPr/>
        </p:nvSpPr>
        <p:spPr>
          <a:xfrm>
            <a:off x="740566" y="852463"/>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6.3 Prévision de la demande de transport, des embouteillages et des incidents</a:t>
            </a:r>
            <a:endParaRPr lang="en-GB" b="1" dirty="0">
              <a:solidFill>
                <a:schemeClr val="tx1"/>
              </a:solidFill>
              <a:latin typeface="Arial"/>
              <a:cs typeface="Arial"/>
            </a:endParaRPr>
          </a:p>
        </p:txBody>
      </p:sp>
      <p:sp>
        <p:nvSpPr>
          <p:cNvPr id="11" name="object 2">
            <a:extLst>
              <a:ext uri="{FF2B5EF4-FFF2-40B4-BE49-F238E27FC236}">
                <a16:creationId xmlns:a16="http://schemas.microsoft.com/office/drawing/2014/main" id="{92BBEDDA-E58B-9162-36C1-41502785B377}"/>
              </a:ext>
            </a:extLst>
          </p:cNvPr>
          <p:cNvSpPr txBox="1">
            <a:spLocks noGrp="1"/>
          </p:cNvSpPr>
          <p:nvPr>
            <p:ph type="title"/>
          </p:nvPr>
        </p:nvSpPr>
        <p:spPr>
          <a:xfrm>
            <a:off x="726281" y="412869"/>
            <a:ext cx="5369720"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6. L'avenir du Big Data dans les transports</a:t>
            </a:r>
            <a:endParaRPr sz="2400" b="1" spc="-13" dirty="0">
              <a:solidFill>
                <a:schemeClr val="bg1"/>
              </a:solidFill>
            </a:endParaRPr>
          </a:p>
        </p:txBody>
      </p:sp>
      <p:sp>
        <p:nvSpPr>
          <p:cNvPr id="2" name="object 6">
            <a:extLst>
              <a:ext uri="{FF2B5EF4-FFF2-40B4-BE49-F238E27FC236}">
                <a16:creationId xmlns:a16="http://schemas.microsoft.com/office/drawing/2014/main" id="{0A6F6C40-79B1-D6BD-6517-55C66DA5ABB6}"/>
              </a:ext>
            </a:extLst>
          </p:cNvPr>
          <p:cNvSpPr txBox="1">
            <a:spLocks noGrp="1"/>
          </p:cNvSpPr>
          <p:nvPr>
            <p:ph type="ftr" sz="quarter" idx="5"/>
          </p:nvPr>
        </p:nvSpPr>
        <p:spPr>
          <a:xfrm>
            <a:off x="763501" y="6349505"/>
            <a:ext cx="3958811" cy="178062"/>
          </a:xfrm>
          <a:prstGeom prst="rect">
            <a:avLst/>
          </a:prstGeom>
        </p:spPr>
        <p:txBody>
          <a:bodyPr vert="horz" wrap="square" lIns="0" tIns="0" rIns="0" bIns="0" rtlCol="0">
            <a:spAutoFit/>
          </a:bodyPr>
          <a:lstStyle/>
          <a:p>
            <a:r>
              <a:rPr lang="en-US" dirty="0" err="1"/>
              <a:t>Collecte</a:t>
            </a:r>
            <a:r>
              <a:rPr lang="en-US" dirty="0"/>
              <a:t> et gestion des données relatives aux transports</a:t>
            </a:r>
          </a:p>
        </p:txBody>
      </p:sp>
      <p:sp>
        <p:nvSpPr>
          <p:cNvPr id="6" name="object 6">
            <a:extLst>
              <a:ext uri="{FF2B5EF4-FFF2-40B4-BE49-F238E27FC236}">
                <a16:creationId xmlns:a16="http://schemas.microsoft.com/office/drawing/2014/main" id="{BC459615-F291-174E-625C-0E02ADA0AD2D}"/>
              </a:ext>
            </a:extLst>
          </p:cNvPr>
          <p:cNvSpPr txBox="1">
            <a:spLocks/>
          </p:cNvSpPr>
          <p:nvPr/>
        </p:nvSpPr>
        <p:spPr>
          <a:xfrm>
            <a:off x="7805855" y="633738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Le Big Data dans les transports</a:t>
            </a:r>
          </a:p>
        </p:txBody>
      </p:sp>
    </p:spTree>
    <p:extLst>
      <p:ext uri="{BB962C8B-B14F-4D97-AF65-F5344CB8AC3E}">
        <p14:creationId xmlns:p14="http://schemas.microsoft.com/office/powerpoint/2010/main" val="29006457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B25A80-10F5-E319-907C-9B553AD2B1B5}"/>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ACB936C0-0D16-6E35-E700-B952721FA837}"/>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31</a:t>
            </a:r>
            <a:endParaRPr lang="LID4096" sz="1500" dirty="0">
              <a:solidFill>
                <a:schemeClr val="bg1"/>
              </a:solidFill>
            </a:endParaRPr>
          </a:p>
        </p:txBody>
      </p:sp>
      <p:sp>
        <p:nvSpPr>
          <p:cNvPr id="7" name="object 3">
            <a:extLst>
              <a:ext uri="{FF2B5EF4-FFF2-40B4-BE49-F238E27FC236}">
                <a16:creationId xmlns:a16="http://schemas.microsoft.com/office/drawing/2014/main" id="{744D2554-E57D-219B-E897-11CBC0E6D21F}"/>
              </a:ext>
            </a:extLst>
          </p:cNvPr>
          <p:cNvSpPr txBox="1"/>
          <p:nvPr/>
        </p:nvSpPr>
        <p:spPr>
          <a:xfrm>
            <a:off x="726281" y="1364065"/>
            <a:ext cx="5536732" cy="4910970"/>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500" b="1" dirty="0">
                <a:solidFill>
                  <a:sysClr val="windowText" lastClr="000000"/>
                </a:solidFill>
                <a:latin typeface="Arial"/>
                <a:cs typeface="Arial"/>
              </a:rPr>
              <a:t> Gouvernance fondée sur des données probantes</a:t>
            </a:r>
          </a:p>
          <a:p>
            <a:pPr marL="476250" indent="-285750" defTabSz="1175644" hangingPunct="1">
              <a:lnSpc>
                <a:spcPct val="150000"/>
              </a:lnSpc>
              <a:spcBef>
                <a:spcPts val="129"/>
              </a:spcBef>
              <a:buFont typeface="Arial" panose="020B0604020202020204" pitchFamily="34" charset="0"/>
              <a:buChar char="•"/>
            </a:pPr>
            <a:r>
              <a:rPr lang="en-US" sz="1500" dirty="0">
                <a:solidFill>
                  <a:sysClr val="windowText" lastClr="000000"/>
                </a:solidFill>
                <a:latin typeface="Arial"/>
                <a:cs typeface="Arial"/>
              </a:rPr>
              <a:t>Le big data permet une élaboration de politiques itérative et fondée sur les données plutôt que des plans à long terme ponctuels.</a:t>
            </a:r>
          </a:p>
          <a:p>
            <a:pPr marL="361950" indent="-171450" defTabSz="1175644" hangingPunct="1">
              <a:lnSpc>
                <a:spcPct val="150000"/>
              </a:lnSpc>
              <a:spcBef>
                <a:spcPts val="129"/>
              </a:spcBef>
              <a:buFont typeface="Wingdings 2" panose="05020102010507070707" pitchFamily="18" charset="2"/>
              <a:buChar char="R"/>
            </a:pPr>
            <a:endParaRPr lang="en-US" sz="15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500" b="1" dirty="0">
                <a:solidFill>
                  <a:sysClr val="windowText" lastClr="000000"/>
                </a:solidFill>
                <a:latin typeface="Arial"/>
                <a:cs typeface="Arial"/>
              </a:rPr>
              <a:t> Jumeaux numériques pour la mobilité urbaine</a:t>
            </a:r>
          </a:p>
          <a:p>
            <a:pPr marL="476250" indent="-285750" defTabSz="1175644" hangingPunct="1">
              <a:lnSpc>
                <a:spcPct val="150000"/>
              </a:lnSpc>
              <a:spcBef>
                <a:spcPts val="129"/>
              </a:spcBef>
              <a:buFont typeface="Arial" panose="020B0604020202020204" pitchFamily="34" charset="0"/>
              <a:buChar char="•"/>
            </a:pPr>
            <a:r>
              <a:rPr lang="en-US" sz="1500" dirty="0">
                <a:solidFill>
                  <a:sysClr val="windowText" lastClr="000000"/>
                </a:solidFill>
                <a:latin typeface="Arial"/>
                <a:cs typeface="Arial"/>
              </a:rPr>
              <a:t>Simulez l'ensemble des réseaux de transport en temps réel à l'aide de répliques numériques pour la planification et l'expérimentation.</a:t>
            </a:r>
          </a:p>
          <a:p>
            <a:pPr marL="361950" indent="-171450" defTabSz="1175644" hangingPunct="1">
              <a:lnSpc>
                <a:spcPct val="150000"/>
              </a:lnSpc>
              <a:spcBef>
                <a:spcPts val="129"/>
              </a:spcBef>
              <a:buFont typeface="Wingdings 2" panose="05020102010507070707" pitchFamily="18" charset="2"/>
              <a:buChar char="R"/>
            </a:pPr>
            <a:endParaRPr lang="en-US" sz="1500" b="1"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500" b="1" dirty="0">
                <a:solidFill>
                  <a:sysClr val="windowText" lastClr="000000"/>
                </a:solidFill>
                <a:latin typeface="Arial"/>
                <a:cs typeface="Arial"/>
              </a:rPr>
              <a:t> Transitions vers des transports durables</a:t>
            </a:r>
          </a:p>
          <a:p>
            <a:pPr marL="476250" indent="-285750" defTabSz="1175644" hangingPunct="1">
              <a:lnSpc>
                <a:spcPct val="150000"/>
              </a:lnSpc>
              <a:spcBef>
                <a:spcPts val="129"/>
              </a:spcBef>
              <a:buFont typeface="Arial" panose="020B0604020202020204" pitchFamily="34" charset="0"/>
              <a:buChar char="•"/>
            </a:pPr>
            <a:r>
              <a:rPr lang="en-US" sz="1500" dirty="0">
                <a:solidFill>
                  <a:sysClr val="windowText" lastClr="000000"/>
                </a:solidFill>
                <a:latin typeface="Arial"/>
                <a:cs typeface="Arial"/>
              </a:rPr>
              <a:t>Les informations tirées des données guideront les stratégies d'électrification équitable, de tarification de la congestion et de réduction des émissions.</a:t>
            </a:r>
            <a:endParaRPr lang="en-GB" sz="1500" dirty="0">
              <a:solidFill>
                <a:sysClr val="windowText" lastClr="000000"/>
              </a:solidFill>
              <a:latin typeface="Arial"/>
              <a:cs typeface="Arial"/>
            </a:endParaRPr>
          </a:p>
        </p:txBody>
      </p:sp>
      <p:pic>
        <p:nvPicPr>
          <p:cNvPr id="22530" name="Picture 2">
            <a:extLst>
              <a:ext uri="{FF2B5EF4-FFF2-40B4-BE49-F238E27FC236}">
                <a16:creationId xmlns:a16="http://schemas.microsoft.com/office/drawing/2014/main" id="{A1DD42AC-6F69-5E72-F016-AD3133B5F81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67776" y="1830880"/>
            <a:ext cx="5146660" cy="4103649"/>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850E079F-1DF6-147B-C6A0-440EF27D24EA}"/>
              </a:ext>
            </a:extLst>
          </p:cNvPr>
          <p:cNvSpPr txBox="1"/>
          <p:nvPr/>
        </p:nvSpPr>
        <p:spPr>
          <a:xfrm>
            <a:off x="740566" y="864989"/>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6.4 Planification et gouvernance des transports fondées sur les données</a:t>
            </a:r>
            <a:endParaRPr lang="en-GB" b="1" dirty="0">
              <a:solidFill>
                <a:schemeClr val="tx1"/>
              </a:solidFill>
              <a:latin typeface="Arial"/>
              <a:cs typeface="Arial"/>
            </a:endParaRPr>
          </a:p>
        </p:txBody>
      </p:sp>
      <p:sp>
        <p:nvSpPr>
          <p:cNvPr id="11" name="object 2">
            <a:extLst>
              <a:ext uri="{FF2B5EF4-FFF2-40B4-BE49-F238E27FC236}">
                <a16:creationId xmlns:a16="http://schemas.microsoft.com/office/drawing/2014/main" id="{49B5A206-99BE-3ABB-0A05-86BF8525C56C}"/>
              </a:ext>
            </a:extLst>
          </p:cNvPr>
          <p:cNvSpPr txBox="1">
            <a:spLocks noGrp="1"/>
          </p:cNvSpPr>
          <p:nvPr>
            <p:ph type="title"/>
          </p:nvPr>
        </p:nvSpPr>
        <p:spPr>
          <a:xfrm>
            <a:off x="726281" y="412869"/>
            <a:ext cx="5369720"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6. L'avenir du Big Data dans les transports</a:t>
            </a:r>
            <a:endParaRPr sz="2400" b="1" spc="-13" dirty="0">
              <a:solidFill>
                <a:schemeClr val="bg1"/>
              </a:solidFill>
            </a:endParaRPr>
          </a:p>
        </p:txBody>
      </p:sp>
      <p:sp>
        <p:nvSpPr>
          <p:cNvPr id="2" name="object 6">
            <a:extLst>
              <a:ext uri="{FF2B5EF4-FFF2-40B4-BE49-F238E27FC236}">
                <a16:creationId xmlns:a16="http://schemas.microsoft.com/office/drawing/2014/main" id="{22E6CAAD-974D-2188-A347-14BC1D4CE137}"/>
              </a:ext>
            </a:extLst>
          </p:cNvPr>
          <p:cNvSpPr txBox="1">
            <a:spLocks noGrp="1"/>
          </p:cNvSpPr>
          <p:nvPr>
            <p:ph type="ftr" sz="quarter" idx="5"/>
          </p:nvPr>
        </p:nvSpPr>
        <p:spPr>
          <a:xfrm>
            <a:off x="763501" y="6349505"/>
            <a:ext cx="3958811" cy="178062"/>
          </a:xfrm>
          <a:prstGeom prst="rect">
            <a:avLst/>
          </a:prstGeom>
        </p:spPr>
        <p:txBody>
          <a:bodyPr vert="horz" wrap="square" lIns="0" tIns="0" rIns="0" bIns="0" rtlCol="0">
            <a:spAutoFit/>
          </a:bodyPr>
          <a:lstStyle/>
          <a:p>
            <a:r>
              <a:rPr lang="en-US" dirty="0" err="1"/>
              <a:t>Collecte</a:t>
            </a:r>
            <a:r>
              <a:rPr lang="en-US" dirty="0"/>
              <a:t> et gestion des données relatives aux transports</a:t>
            </a:r>
          </a:p>
        </p:txBody>
      </p:sp>
      <p:sp>
        <p:nvSpPr>
          <p:cNvPr id="6" name="object 6">
            <a:extLst>
              <a:ext uri="{FF2B5EF4-FFF2-40B4-BE49-F238E27FC236}">
                <a16:creationId xmlns:a16="http://schemas.microsoft.com/office/drawing/2014/main" id="{49446368-1D6A-5F83-A6E1-1327F7E3C60A}"/>
              </a:ext>
            </a:extLst>
          </p:cNvPr>
          <p:cNvSpPr txBox="1">
            <a:spLocks/>
          </p:cNvSpPr>
          <p:nvPr/>
        </p:nvSpPr>
        <p:spPr>
          <a:xfrm>
            <a:off x="7805855" y="633738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Le Big Data dans les transports</a:t>
            </a:r>
          </a:p>
        </p:txBody>
      </p:sp>
    </p:spTree>
    <p:extLst>
      <p:ext uri="{BB962C8B-B14F-4D97-AF65-F5344CB8AC3E}">
        <p14:creationId xmlns:p14="http://schemas.microsoft.com/office/powerpoint/2010/main" val="378391821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54FF53-37E5-0D36-03FA-BEB31BACA90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07 :</a:t>
            </a:r>
          </a:p>
          <a:p>
            <a:pPr algn="ctr"/>
            <a:r>
              <a:rPr lang="en-US" sz="3200" b="1" dirty="0">
                <a:solidFill>
                  <a:schemeClr val="bg1"/>
                </a:solidFill>
              </a:rPr>
              <a:t>Quiz et remarques finales</a:t>
            </a:r>
            <a:endParaRPr lang="en-US" sz="3200" b="1" dirty="0">
              <a:solidFill>
                <a:schemeClr val="bg1"/>
              </a:solidFill>
              <a:latin typeface="Calibri" panose="020F0502020204030204" pitchFamily="34" charset="0"/>
              <a:cs typeface="Calibri" panose="020F0502020204030204" pitchFamily="34" charset="0"/>
            </a:endParaRPr>
          </a:p>
        </p:txBody>
      </p:sp>
      <p:sp>
        <p:nvSpPr>
          <p:cNvPr id="4" name="object 6">
            <a:extLst>
              <a:ext uri="{FF2B5EF4-FFF2-40B4-BE49-F238E27FC236}">
                <a16:creationId xmlns:a16="http://schemas.microsoft.com/office/drawing/2014/main" id="{7E12F3FC-E54E-888B-48BC-F24302DCB5B6}"/>
              </a:ext>
            </a:extLst>
          </p:cNvPr>
          <p:cNvSpPr txBox="1">
            <a:spLocks noGrp="1"/>
          </p:cNvSpPr>
          <p:nvPr>
            <p:ph type="ftr" sz="quarter" idx="5"/>
          </p:nvPr>
        </p:nvSpPr>
        <p:spPr>
          <a:xfrm>
            <a:off x="763501" y="6349505"/>
            <a:ext cx="3958811" cy="178062"/>
          </a:xfrm>
          <a:prstGeom prst="rect">
            <a:avLst/>
          </a:prstGeom>
        </p:spPr>
        <p:txBody>
          <a:bodyPr vert="horz" wrap="square" lIns="0" tIns="0" rIns="0" bIns="0" rtlCol="0">
            <a:spAutoFit/>
          </a:bodyPr>
          <a:lstStyle/>
          <a:p>
            <a:r>
              <a:rPr lang="en-US" dirty="0" err="1"/>
              <a:t>Collecte</a:t>
            </a:r>
            <a:r>
              <a:rPr lang="en-US" dirty="0"/>
              <a:t> et gestion des données relatives aux transports</a:t>
            </a:r>
          </a:p>
        </p:txBody>
      </p:sp>
      <p:sp>
        <p:nvSpPr>
          <p:cNvPr id="5" name="object 6">
            <a:extLst>
              <a:ext uri="{FF2B5EF4-FFF2-40B4-BE49-F238E27FC236}">
                <a16:creationId xmlns:a16="http://schemas.microsoft.com/office/drawing/2014/main" id="{3F4A7CAE-04A4-9C0D-F5A7-D5C8EC17E26C}"/>
              </a:ext>
            </a:extLst>
          </p:cNvPr>
          <p:cNvSpPr txBox="1">
            <a:spLocks/>
          </p:cNvSpPr>
          <p:nvPr/>
        </p:nvSpPr>
        <p:spPr>
          <a:xfrm>
            <a:off x="7805855" y="633738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Le Big Data dans les transports</a:t>
            </a:r>
          </a:p>
        </p:txBody>
      </p:sp>
    </p:spTree>
    <p:extLst>
      <p:ext uri="{BB962C8B-B14F-4D97-AF65-F5344CB8AC3E}">
        <p14:creationId xmlns:p14="http://schemas.microsoft.com/office/powerpoint/2010/main" val="87925470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F4D423-A7B1-B9E7-629A-7A641E9071FF}"/>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F13E64AE-288A-C9C2-92E2-37D1873ACFC7}"/>
              </a:ext>
            </a:extLst>
          </p:cNvPr>
          <p:cNvSpPr txBox="1">
            <a:spLocks noGrp="1"/>
          </p:cNvSpPr>
          <p:nvPr>
            <p:ph type="title"/>
          </p:nvPr>
        </p:nvSpPr>
        <p:spPr>
          <a:xfrm>
            <a:off x="726280" y="412869"/>
            <a:ext cx="3707934" cy="385820"/>
          </a:xfrm>
          <a:prstGeom prst="rect">
            <a:avLst/>
          </a:prstGeom>
          <a:solidFill>
            <a:srgbClr val="FD001F"/>
          </a:solidFill>
        </p:spPr>
        <p:txBody>
          <a:bodyPr vert="horz" wrap="square" lIns="0" tIns="16329" rIns="0" bIns="0" rtlCol="0">
            <a:spAutoFit/>
          </a:bodyPr>
          <a:lstStyle/>
          <a:p>
            <a:pPr marL="22043" algn="ctr">
              <a:spcBef>
                <a:spcPts val="129"/>
              </a:spcBef>
            </a:pPr>
            <a:r>
              <a:rPr lang="en-US" sz="2400" b="1" dirty="0">
                <a:solidFill>
                  <a:schemeClr val="bg1"/>
                </a:solidFill>
              </a:rPr>
              <a:t>7. Quiz et remarques finales</a:t>
            </a:r>
            <a:endParaRPr sz="2400" b="1" spc="-13" dirty="0">
              <a:solidFill>
                <a:schemeClr val="bg1"/>
              </a:solidFill>
            </a:endParaRPr>
          </a:p>
        </p:txBody>
      </p:sp>
      <p:sp>
        <p:nvSpPr>
          <p:cNvPr id="8" name="TextBox 7">
            <a:extLst>
              <a:ext uri="{FF2B5EF4-FFF2-40B4-BE49-F238E27FC236}">
                <a16:creationId xmlns:a16="http://schemas.microsoft.com/office/drawing/2014/main" id="{CCEB5D30-5684-F6DF-8B7E-27B73B948FEB}"/>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33</a:t>
            </a:r>
            <a:endParaRPr lang="LID4096" sz="1500" dirty="0">
              <a:solidFill>
                <a:schemeClr val="bg1"/>
              </a:solidFill>
            </a:endParaRPr>
          </a:p>
        </p:txBody>
      </p:sp>
      <p:sp>
        <p:nvSpPr>
          <p:cNvPr id="7" name="object 3">
            <a:extLst>
              <a:ext uri="{FF2B5EF4-FFF2-40B4-BE49-F238E27FC236}">
                <a16:creationId xmlns:a16="http://schemas.microsoft.com/office/drawing/2014/main" id="{2F1FF917-B709-B058-FF47-FC72573A0CD5}"/>
              </a:ext>
            </a:extLst>
          </p:cNvPr>
          <p:cNvSpPr txBox="1"/>
          <p:nvPr/>
        </p:nvSpPr>
        <p:spPr>
          <a:xfrm>
            <a:off x="726280" y="1366114"/>
            <a:ext cx="10083233" cy="4926038"/>
          </a:xfrm>
          <a:prstGeom prst="rect">
            <a:avLst/>
          </a:prstGeom>
        </p:spPr>
        <p:txBody>
          <a:bodyPr vert="horz" wrap="square" lIns="0" tIns="16329" rIns="0" bIns="0" rtlCol="0">
            <a:spAutoFit/>
          </a:bodyPr>
          <a:lstStyle/>
          <a:p>
            <a:pPr marL="190500" defTabSz="1175644" hangingPunct="1">
              <a:lnSpc>
                <a:spcPct val="150000"/>
              </a:lnSpc>
              <a:spcBef>
                <a:spcPts val="129"/>
              </a:spcBef>
            </a:pPr>
            <a:r>
              <a:rPr lang="en-US" sz="1600" b="1" dirty="0">
                <a:solidFill>
                  <a:sysClr val="windowText" lastClr="000000"/>
                </a:solidFill>
                <a:latin typeface="Arial"/>
                <a:cs typeface="Arial"/>
              </a:rPr>
              <a:t>Question 1 :</a:t>
            </a:r>
          </a:p>
          <a:p>
            <a:pPr marL="190500" defTabSz="1175644" hangingPunct="1">
              <a:lnSpc>
                <a:spcPct val="150000"/>
              </a:lnSpc>
              <a:spcBef>
                <a:spcPts val="129"/>
              </a:spcBef>
            </a:pPr>
            <a:r>
              <a:rPr lang="en-US" sz="1600" dirty="0">
                <a:solidFill>
                  <a:sysClr val="windowText" lastClr="000000"/>
                </a:solidFill>
                <a:latin typeface="Arial"/>
                <a:cs typeface="Arial"/>
              </a:rPr>
              <a:t>Lequel des éléments suivants ne fait PAS partie des 5 V du Big Data ?</a:t>
            </a:r>
          </a:p>
          <a:p>
            <a:pPr marL="190500" defTabSz="1175644" hangingPunct="1">
              <a:lnSpc>
                <a:spcPct val="150000"/>
              </a:lnSpc>
              <a:spcBef>
                <a:spcPts val="129"/>
              </a:spcBef>
            </a:pPr>
            <a:r>
              <a:rPr lang="en-US" sz="1600" dirty="0">
                <a:solidFill>
                  <a:sysClr val="windowText" lastClr="000000"/>
                </a:solidFill>
                <a:latin typeface="Arial"/>
                <a:cs typeface="Arial"/>
              </a:rPr>
              <a:t>a) Volume</a:t>
            </a:r>
          </a:p>
          <a:p>
            <a:pPr marL="190500" defTabSz="1175644" hangingPunct="1">
              <a:lnSpc>
                <a:spcPct val="150000"/>
              </a:lnSpc>
              <a:spcBef>
                <a:spcPts val="129"/>
              </a:spcBef>
            </a:pPr>
            <a:r>
              <a:rPr lang="en-US" sz="1600" dirty="0">
                <a:solidFill>
                  <a:sysClr val="windowText" lastClr="000000"/>
                </a:solidFill>
                <a:latin typeface="Arial"/>
                <a:cs typeface="Arial"/>
              </a:rPr>
              <a:t>b) Vitesse</a:t>
            </a:r>
          </a:p>
          <a:p>
            <a:pPr marL="190500" defTabSz="1175644" hangingPunct="1">
              <a:lnSpc>
                <a:spcPct val="150000"/>
              </a:lnSpc>
              <a:spcBef>
                <a:spcPts val="129"/>
              </a:spcBef>
            </a:pPr>
            <a:r>
              <a:rPr lang="en-US" sz="1600" dirty="0">
                <a:solidFill>
                  <a:sysClr val="windowText" lastClr="000000"/>
                </a:solidFill>
                <a:latin typeface="Arial"/>
                <a:cs typeface="Arial"/>
              </a:rPr>
              <a:t>c) Variété</a:t>
            </a:r>
          </a:p>
          <a:p>
            <a:pPr marL="190500" defTabSz="1175644" hangingPunct="1">
              <a:lnSpc>
                <a:spcPct val="150000"/>
              </a:lnSpc>
              <a:spcBef>
                <a:spcPts val="129"/>
              </a:spcBef>
            </a:pPr>
            <a:r>
              <a:rPr lang="en-US" sz="1600" dirty="0">
                <a:solidFill>
                  <a:sysClr val="windowText" lastClr="000000"/>
                </a:solidFill>
                <a:latin typeface="Arial"/>
                <a:cs typeface="Arial"/>
              </a:rPr>
              <a:t>d) Validité</a:t>
            </a:r>
          </a:p>
          <a:p>
            <a:pPr marL="190500" defTabSz="1175644" hangingPunct="1">
              <a:lnSpc>
                <a:spcPct val="150000"/>
              </a:lnSpc>
              <a:spcBef>
                <a:spcPts val="129"/>
              </a:spcBef>
            </a:pPr>
            <a:endParaRPr lang="en-US" sz="1600" dirty="0">
              <a:solidFill>
                <a:sysClr val="windowText" lastClr="000000"/>
              </a:solidFill>
              <a:latin typeface="Arial"/>
              <a:cs typeface="Arial"/>
            </a:endParaRPr>
          </a:p>
          <a:p>
            <a:pPr marL="190500" defTabSz="1175644" hangingPunct="1">
              <a:lnSpc>
                <a:spcPct val="150000"/>
              </a:lnSpc>
              <a:spcBef>
                <a:spcPts val="129"/>
              </a:spcBef>
            </a:pPr>
            <a:r>
              <a:rPr lang="en-US" sz="1600" b="1" dirty="0">
                <a:solidFill>
                  <a:sysClr val="windowText" lastClr="000000"/>
                </a:solidFill>
                <a:latin typeface="Arial"/>
                <a:cs typeface="Arial"/>
              </a:rPr>
              <a:t>Question 2 :</a:t>
            </a:r>
          </a:p>
          <a:p>
            <a:pPr marL="190500" defTabSz="1175644" hangingPunct="1">
              <a:lnSpc>
                <a:spcPct val="150000"/>
              </a:lnSpc>
              <a:spcBef>
                <a:spcPts val="129"/>
              </a:spcBef>
            </a:pPr>
            <a:r>
              <a:rPr lang="en-US" sz="1600" dirty="0">
                <a:solidFill>
                  <a:sysClr val="windowText" lastClr="000000"/>
                </a:solidFill>
                <a:latin typeface="Arial"/>
                <a:cs typeface="Arial"/>
              </a:rPr>
              <a:t>Citez une application du big data dans le domaine des transports liée à la sécurité publique.</a:t>
            </a:r>
          </a:p>
          <a:p>
            <a:pPr marL="190500" defTabSz="1175644" hangingPunct="1">
              <a:lnSpc>
                <a:spcPct val="150000"/>
              </a:lnSpc>
              <a:spcBef>
                <a:spcPts val="129"/>
              </a:spcBef>
            </a:pPr>
            <a:endParaRPr lang="en-US" sz="1600" dirty="0">
              <a:solidFill>
                <a:sysClr val="windowText" lastClr="000000"/>
              </a:solidFill>
              <a:latin typeface="Arial"/>
              <a:cs typeface="Arial"/>
            </a:endParaRPr>
          </a:p>
          <a:p>
            <a:pPr marL="190500" defTabSz="1175644" hangingPunct="1">
              <a:lnSpc>
                <a:spcPct val="150000"/>
              </a:lnSpc>
              <a:spcBef>
                <a:spcPts val="129"/>
              </a:spcBef>
            </a:pPr>
            <a:r>
              <a:rPr lang="en-US" sz="1600" b="1" dirty="0">
                <a:solidFill>
                  <a:sysClr val="windowText" lastClr="000000"/>
                </a:solidFill>
                <a:latin typeface="Arial"/>
                <a:cs typeface="Arial"/>
              </a:rPr>
              <a:t>Question 3 :</a:t>
            </a:r>
          </a:p>
          <a:p>
            <a:pPr marL="190500" defTabSz="1175644" hangingPunct="1">
              <a:lnSpc>
                <a:spcPct val="150000"/>
              </a:lnSpc>
              <a:spcBef>
                <a:spcPts val="129"/>
              </a:spcBef>
            </a:pPr>
            <a:r>
              <a:rPr lang="en-US" sz="1600" dirty="0">
                <a:solidFill>
                  <a:sysClr val="windowText" lastClr="000000"/>
                </a:solidFill>
                <a:latin typeface="Arial"/>
                <a:cs typeface="Arial"/>
              </a:rPr>
              <a:t>Vrai ou faux :</a:t>
            </a:r>
          </a:p>
          <a:p>
            <a:pPr marL="190500" defTabSz="1175644" hangingPunct="1">
              <a:lnSpc>
                <a:spcPct val="150000"/>
              </a:lnSpc>
              <a:spcBef>
                <a:spcPts val="129"/>
              </a:spcBef>
            </a:pPr>
            <a:r>
              <a:rPr lang="en-US" sz="1600" dirty="0">
                <a:solidFill>
                  <a:sysClr val="windowText" lastClr="000000"/>
                </a:solidFill>
                <a:latin typeface="Arial"/>
                <a:cs typeface="Arial"/>
              </a:rPr>
              <a:t>Le big data rend les modèles de transport traditionnels inutiles.</a:t>
            </a:r>
            <a:endParaRPr lang="en-GB" sz="1600" dirty="0">
              <a:solidFill>
                <a:sysClr val="windowText" lastClr="000000"/>
              </a:solidFill>
              <a:latin typeface="Arial"/>
              <a:cs typeface="Arial"/>
            </a:endParaRPr>
          </a:p>
        </p:txBody>
      </p:sp>
      <p:sp>
        <p:nvSpPr>
          <p:cNvPr id="3" name="object 3">
            <a:extLst>
              <a:ext uri="{FF2B5EF4-FFF2-40B4-BE49-F238E27FC236}">
                <a16:creationId xmlns:a16="http://schemas.microsoft.com/office/drawing/2014/main" id="{23DF71BA-40BA-4802-B3FD-B46F384BD655}"/>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7.1 Petit quiz</a:t>
            </a:r>
            <a:endParaRPr lang="en-GB" b="1" dirty="0">
              <a:solidFill>
                <a:schemeClr val="tx1"/>
              </a:solidFill>
              <a:latin typeface="Arial"/>
              <a:cs typeface="Arial"/>
            </a:endParaRPr>
          </a:p>
        </p:txBody>
      </p:sp>
      <p:sp>
        <p:nvSpPr>
          <p:cNvPr id="4" name="object 6">
            <a:extLst>
              <a:ext uri="{FF2B5EF4-FFF2-40B4-BE49-F238E27FC236}">
                <a16:creationId xmlns:a16="http://schemas.microsoft.com/office/drawing/2014/main" id="{05E15134-5F36-8D07-A8B4-B16F5DCD94D2}"/>
              </a:ext>
            </a:extLst>
          </p:cNvPr>
          <p:cNvSpPr txBox="1">
            <a:spLocks noGrp="1"/>
          </p:cNvSpPr>
          <p:nvPr>
            <p:ph type="ftr" sz="quarter" idx="5"/>
          </p:nvPr>
        </p:nvSpPr>
        <p:spPr>
          <a:xfrm>
            <a:off x="763501" y="6349505"/>
            <a:ext cx="3958811" cy="178062"/>
          </a:xfrm>
          <a:prstGeom prst="rect">
            <a:avLst/>
          </a:prstGeom>
        </p:spPr>
        <p:txBody>
          <a:bodyPr vert="horz" wrap="square" lIns="0" tIns="0" rIns="0" bIns="0" rtlCol="0">
            <a:spAutoFit/>
          </a:bodyPr>
          <a:lstStyle/>
          <a:p>
            <a:r>
              <a:rPr lang="en-US" dirty="0" err="1"/>
              <a:t>Collecte</a:t>
            </a:r>
            <a:r>
              <a:rPr lang="en-US" dirty="0"/>
              <a:t> et gestion des données relatives aux transports</a:t>
            </a:r>
          </a:p>
        </p:txBody>
      </p:sp>
      <p:sp>
        <p:nvSpPr>
          <p:cNvPr id="5" name="object 6">
            <a:extLst>
              <a:ext uri="{FF2B5EF4-FFF2-40B4-BE49-F238E27FC236}">
                <a16:creationId xmlns:a16="http://schemas.microsoft.com/office/drawing/2014/main" id="{72FCCC91-9D10-2C92-B4EF-B1173488B170}"/>
              </a:ext>
            </a:extLst>
          </p:cNvPr>
          <p:cNvSpPr txBox="1">
            <a:spLocks/>
          </p:cNvSpPr>
          <p:nvPr/>
        </p:nvSpPr>
        <p:spPr>
          <a:xfrm>
            <a:off x="7805855" y="633738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Le Big Data dans les transports</a:t>
            </a:r>
          </a:p>
        </p:txBody>
      </p:sp>
    </p:spTree>
    <p:extLst>
      <p:ext uri="{BB962C8B-B14F-4D97-AF65-F5344CB8AC3E}">
        <p14:creationId xmlns:p14="http://schemas.microsoft.com/office/powerpoint/2010/main" val="33223925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E18CCC-68E7-9CC6-15ED-6FA4D9C602AE}"/>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F898F079-65F4-B10D-17FC-25A1FAA12C8C}"/>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34</a:t>
            </a:r>
            <a:endParaRPr lang="LID4096" sz="1500" dirty="0">
              <a:solidFill>
                <a:schemeClr val="bg1"/>
              </a:solidFill>
            </a:endParaRPr>
          </a:p>
        </p:txBody>
      </p:sp>
      <p:sp>
        <p:nvSpPr>
          <p:cNvPr id="7" name="object 3">
            <a:extLst>
              <a:ext uri="{FF2B5EF4-FFF2-40B4-BE49-F238E27FC236}">
                <a16:creationId xmlns:a16="http://schemas.microsoft.com/office/drawing/2014/main" id="{1C982C76-141F-9CD8-496B-84245EBF4182}"/>
              </a:ext>
            </a:extLst>
          </p:cNvPr>
          <p:cNvSpPr txBox="1"/>
          <p:nvPr/>
        </p:nvSpPr>
        <p:spPr>
          <a:xfrm>
            <a:off x="731807" y="1443896"/>
            <a:ext cx="10083233" cy="4616017"/>
          </a:xfrm>
          <a:prstGeom prst="rect">
            <a:avLst/>
          </a:prstGeom>
        </p:spPr>
        <p:txBody>
          <a:bodyPr vert="horz" wrap="square" lIns="0" tIns="16329" rIns="0" bIns="0" rtlCol="0">
            <a:spAutoFit/>
          </a:bodyPr>
          <a:lstStyle/>
          <a:p>
            <a:pPr marL="190500" defTabSz="1175644" hangingPunct="1">
              <a:lnSpc>
                <a:spcPct val="150000"/>
              </a:lnSpc>
              <a:spcBef>
                <a:spcPts val="129"/>
              </a:spcBef>
            </a:pPr>
            <a:r>
              <a:rPr lang="en-US" sz="1500" b="1" dirty="0">
                <a:solidFill>
                  <a:sysClr val="windowText" lastClr="000000"/>
                </a:solidFill>
                <a:latin typeface="Arial"/>
                <a:cs typeface="Arial"/>
              </a:rPr>
              <a:t>Question 4 :</a:t>
            </a:r>
          </a:p>
          <a:p>
            <a:pPr marL="190500" defTabSz="1175644" hangingPunct="1">
              <a:lnSpc>
                <a:spcPct val="150000"/>
              </a:lnSpc>
              <a:spcBef>
                <a:spcPts val="129"/>
              </a:spcBef>
            </a:pPr>
            <a:r>
              <a:rPr lang="en-US" sz="1500" dirty="0">
                <a:solidFill>
                  <a:sysClr val="windowText" lastClr="000000"/>
                </a:solidFill>
                <a:latin typeface="Arial"/>
                <a:cs typeface="Arial"/>
              </a:rPr>
              <a:t>Quelle technologie permet de traiter les données plus près de leur source (par exemple, aux feux de circulation) ?</a:t>
            </a:r>
          </a:p>
          <a:p>
            <a:pPr marL="190500" defTabSz="1175644" hangingPunct="1">
              <a:lnSpc>
                <a:spcPct val="150000"/>
              </a:lnSpc>
              <a:spcBef>
                <a:spcPts val="129"/>
              </a:spcBef>
            </a:pPr>
            <a:endParaRPr lang="en-US" sz="1500" dirty="0">
              <a:solidFill>
                <a:sysClr val="windowText" lastClr="000000"/>
              </a:solidFill>
              <a:latin typeface="Arial"/>
              <a:cs typeface="Arial"/>
            </a:endParaRPr>
          </a:p>
          <a:p>
            <a:pPr marL="190500" defTabSz="1175644" hangingPunct="1">
              <a:lnSpc>
                <a:spcPct val="150000"/>
              </a:lnSpc>
              <a:spcBef>
                <a:spcPts val="129"/>
              </a:spcBef>
            </a:pPr>
            <a:r>
              <a:rPr lang="en-US" sz="1500" b="1" dirty="0">
                <a:solidFill>
                  <a:sysClr val="windowText" lastClr="000000"/>
                </a:solidFill>
                <a:latin typeface="Arial"/>
                <a:cs typeface="Arial"/>
              </a:rPr>
              <a:t>Question 5 :</a:t>
            </a:r>
          </a:p>
          <a:p>
            <a:pPr marL="190500" defTabSz="1175644" hangingPunct="1">
              <a:lnSpc>
                <a:spcPct val="150000"/>
              </a:lnSpc>
              <a:spcBef>
                <a:spcPts val="129"/>
              </a:spcBef>
            </a:pPr>
            <a:r>
              <a:rPr lang="en-US" sz="1500" dirty="0">
                <a:solidFill>
                  <a:sysClr val="windowText" lastClr="000000"/>
                </a:solidFill>
                <a:latin typeface="Arial"/>
                <a:cs typeface="Arial"/>
              </a:rPr>
              <a:t>Parmi les éléments suivants, lequel constitue un avantage de l'utilisation du big data dans la planification des transports ?</a:t>
            </a:r>
          </a:p>
          <a:p>
            <a:pPr marL="190500" defTabSz="1175644" hangingPunct="1">
              <a:lnSpc>
                <a:spcPct val="150000"/>
              </a:lnSpc>
              <a:spcBef>
                <a:spcPts val="129"/>
              </a:spcBef>
            </a:pPr>
            <a:r>
              <a:rPr lang="en-US" sz="1500" dirty="0">
                <a:solidFill>
                  <a:sysClr val="windowText" lastClr="000000"/>
                </a:solidFill>
                <a:latin typeface="Arial"/>
                <a:cs typeface="Arial"/>
              </a:rPr>
              <a:t>a) Réduction de la personnalisation des services</a:t>
            </a:r>
          </a:p>
          <a:p>
            <a:pPr marL="190500" defTabSz="1175644" hangingPunct="1">
              <a:lnSpc>
                <a:spcPct val="150000"/>
              </a:lnSpc>
              <a:spcBef>
                <a:spcPts val="129"/>
              </a:spcBef>
            </a:pPr>
            <a:r>
              <a:rPr lang="en-US" sz="1500" dirty="0">
                <a:solidFill>
                  <a:sysClr val="windowText" lastClr="000000"/>
                </a:solidFill>
                <a:latin typeface="Arial"/>
                <a:cs typeface="Arial"/>
              </a:rPr>
              <a:t>b) Réponse plus lente aux incidents</a:t>
            </a:r>
          </a:p>
          <a:p>
            <a:pPr marL="190500" defTabSz="1175644" hangingPunct="1">
              <a:lnSpc>
                <a:spcPct val="150000"/>
              </a:lnSpc>
              <a:spcBef>
                <a:spcPts val="129"/>
              </a:spcBef>
            </a:pPr>
            <a:r>
              <a:rPr lang="en-US" sz="1500" dirty="0">
                <a:solidFill>
                  <a:sysClr val="windowText" lastClr="000000"/>
                </a:solidFill>
                <a:latin typeface="Arial"/>
                <a:cs typeface="Arial"/>
              </a:rPr>
              <a:t>c) Amélioration de l'efficacité et prise de décision en temps réel</a:t>
            </a:r>
          </a:p>
          <a:p>
            <a:pPr marL="190500" defTabSz="1175644" hangingPunct="1">
              <a:lnSpc>
                <a:spcPct val="150000"/>
              </a:lnSpc>
              <a:spcBef>
                <a:spcPts val="129"/>
              </a:spcBef>
            </a:pPr>
            <a:r>
              <a:rPr lang="en-US" sz="1500" dirty="0">
                <a:solidFill>
                  <a:sysClr val="windowText" lastClr="000000"/>
                </a:solidFill>
                <a:latin typeface="Arial"/>
                <a:cs typeface="Arial"/>
              </a:rPr>
              <a:t>d) Augmentation des embouteillages</a:t>
            </a:r>
          </a:p>
          <a:p>
            <a:pPr marL="190500" defTabSz="1175644" hangingPunct="1">
              <a:lnSpc>
                <a:spcPct val="150000"/>
              </a:lnSpc>
              <a:spcBef>
                <a:spcPts val="129"/>
              </a:spcBef>
            </a:pPr>
            <a:endParaRPr lang="en-US" sz="1500" dirty="0">
              <a:solidFill>
                <a:sysClr val="windowText" lastClr="000000"/>
              </a:solidFill>
              <a:latin typeface="Arial"/>
              <a:cs typeface="Arial"/>
            </a:endParaRPr>
          </a:p>
          <a:p>
            <a:pPr marL="190500" defTabSz="1175644" hangingPunct="1">
              <a:lnSpc>
                <a:spcPct val="150000"/>
              </a:lnSpc>
              <a:spcBef>
                <a:spcPts val="129"/>
              </a:spcBef>
            </a:pPr>
            <a:r>
              <a:rPr lang="en-US" sz="1500" b="1" dirty="0">
                <a:solidFill>
                  <a:sysClr val="windowText" lastClr="000000"/>
                </a:solidFill>
                <a:latin typeface="Arial"/>
                <a:cs typeface="Arial"/>
              </a:rPr>
              <a:t>Question 6 :</a:t>
            </a:r>
          </a:p>
          <a:p>
            <a:pPr marL="190500" defTabSz="1175644" hangingPunct="1">
              <a:lnSpc>
                <a:spcPct val="150000"/>
              </a:lnSpc>
              <a:spcBef>
                <a:spcPts val="129"/>
              </a:spcBef>
            </a:pPr>
            <a:r>
              <a:rPr lang="en-US" sz="1500" dirty="0">
                <a:solidFill>
                  <a:sysClr val="windowText" lastClr="000000"/>
                </a:solidFill>
                <a:latin typeface="Arial"/>
                <a:cs typeface="Arial"/>
              </a:rPr>
              <a:t>Citez un problème éthique ou lié à la confidentialité concernant le big data dans les transports.</a:t>
            </a:r>
            <a:endParaRPr lang="en-GB" sz="1500" dirty="0">
              <a:solidFill>
                <a:sysClr val="windowText" lastClr="000000"/>
              </a:solidFill>
              <a:latin typeface="Arial"/>
              <a:cs typeface="Arial"/>
            </a:endParaRPr>
          </a:p>
        </p:txBody>
      </p:sp>
      <p:sp>
        <p:nvSpPr>
          <p:cNvPr id="3" name="object 3">
            <a:extLst>
              <a:ext uri="{FF2B5EF4-FFF2-40B4-BE49-F238E27FC236}">
                <a16:creationId xmlns:a16="http://schemas.microsoft.com/office/drawing/2014/main" id="{F66D8F88-F1D3-9D0E-1731-7663DF206084}"/>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7.1 Petit quiz</a:t>
            </a:r>
            <a:endParaRPr lang="en-GB" b="1" dirty="0">
              <a:solidFill>
                <a:schemeClr val="tx1"/>
              </a:solidFill>
              <a:latin typeface="Arial"/>
              <a:cs typeface="Arial"/>
            </a:endParaRPr>
          </a:p>
        </p:txBody>
      </p:sp>
      <p:sp>
        <p:nvSpPr>
          <p:cNvPr id="11" name="object 2">
            <a:extLst>
              <a:ext uri="{FF2B5EF4-FFF2-40B4-BE49-F238E27FC236}">
                <a16:creationId xmlns:a16="http://schemas.microsoft.com/office/drawing/2014/main" id="{88F22E20-001E-E43C-A79E-219D233D3DF7}"/>
              </a:ext>
            </a:extLst>
          </p:cNvPr>
          <p:cNvSpPr txBox="1">
            <a:spLocks noGrp="1"/>
          </p:cNvSpPr>
          <p:nvPr>
            <p:ph type="title"/>
          </p:nvPr>
        </p:nvSpPr>
        <p:spPr>
          <a:xfrm>
            <a:off x="726280" y="412869"/>
            <a:ext cx="3732986" cy="385820"/>
          </a:xfrm>
          <a:prstGeom prst="rect">
            <a:avLst/>
          </a:prstGeom>
          <a:solidFill>
            <a:srgbClr val="FD001F"/>
          </a:solidFill>
        </p:spPr>
        <p:txBody>
          <a:bodyPr vert="horz" wrap="square" lIns="0" tIns="16329" rIns="0" bIns="0" rtlCol="0">
            <a:spAutoFit/>
          </a:bodyPr>
          <a:lstStyle/>
          <a:p>
            <a:pPr marL="22043" algn="ctr">
              <a:spcBef>
                <a:spcPts val="129"/>
              </a:spcBef>
            </a:pPr>
            <a:r>
              <a:rPr lang="en-US" sz="2400" b="1" dirty="0">
                <a:solidFill>
                  <a:schemeClr val="bg1"/>
                </a:solidFill>
              </a:rPr>
              <a:t>7. Quiz et remarques finales</a:t>
            </a:r>
            <a:endParaRPr sz="2400" b="1" spc="-13" dirty="0">
              <a:solidFill>
                <a:schemeClr val="bg1"/>
              </a:solidFill>
            </a:endParaRPr>
          </a:p>
        </p:txBody>
      </p:sp>
      <p:sp>
        <p:nvSpPr>
          <p:cNvPr id="2" name="object 6">
            <a:extLst>
              <a:ext uri="{FF2B5EF4-FFF2-40B4-BE49-F238E27FC236}">
                <a16:creationId xmlns:a16="http://schemas.microsoft.com/office/drawing/2014/main" id="{64EF7949-86B6-A410-675E-5B616FAF29A4}"/>
              </a:ext>
            </a:extLst>
          </p:cNvPr>
          <p:cNvSpPr txBox="1">
            <a:spLocks noGrp="1"/>
          </p:cNvSpPr>
          <p:nvPr>
            <p:ph type="ftr" sz="quarter" idx="5"/>
          </p:nvPr>
        </p:nvSpPr>
        <p:spPr>
          <a:xfrm>
            <a:off x="763501" y="6349505"/>
            <a:ext cx="3958811" cy="178062"/>
          </a:xfrm>
          <a:prstGeom prst="rect">
            <a:avLst/>
          </a:prstGeom>
        </p:spPr>
        <p:txBody>
          <a:bodyPr vert="horz" wrap="square" lIns="0" tIns="0" rIns="0" bIns="0" rtlCol="0">
            <a:spAutoFit/>
          </a:bodyPr>
          <a:lstStyle/>
          <a:p>
            <a:r>
              <a:rPr lang="en-US" dirty="0" err="1"/>
              <a:t>Collecte</a:t>
            </a:r>
            <a:r>
              <a:rPr lang="en-US" dirty="0"/>
              <a:t> et gestion des données relatives aux transports</a:t>
            </a:r>
          </a:p>
        </p:txBody>
      </p:sp>
      <p:sp>
        <p:nvSpPr>
          <p:cNvPr id="6" name="object 6">
            <a:extLst>
              <a:ext uri="{FF2B5EF4-FFF2-40B4-BE49-F238E27FC236}">
                <a16:creationId xmlns:a16="http://schemas.microsoft.com/office/drawing/2014/main" id="{97F74F91-9AB0-782E-93D8-9D337B43492E}"/>
              </a:ext>
            </a:extLst>
          </p:cNvPr>
          <p:cNvSpPr txBox="1">
            <a:spLocks/>
          </p:cNvSpPr>
          <p:nvPr/>
        </p:nvSpPr>
        <p:spPr>
          <a:xfrm>
            <a:off x="7805855" y="633738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Le Big Data dans les transports</a:t>
            </a:r>
          </a:p>
        </p:txBody>
      </p:sp>
    </p:spTree>
    <p:extLst>
      <p:ext uri="{BB962C8B-B14F-4D97-AF65-F5344CB8AC3E}">
        <p14:creationId xmlns:p14="http://schemas.microsoft.com/office/powerpoint/2010/main" val="128886658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21366B-DAA3-3505-DA10-C0195CDD5D4B}"/>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84ACC747-CEF4-6B59-1C64-F698C47EFFC2}"/>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35</a:t>
            </a:r>
            <a:endParaRPr lang="LID4096" sz="1500" dirty="0">
              <a:solidFill>
                <a:schemeClr val="bg1"/>
              </a:solidFill>
            </a:endParaRPr>
          </a:p>
        </p:txBody>
      </p:sp>
      <p:sp>
        <p:nvSpPr>
          <p:cNvPr id="7" name="object 3">
            <a:extLst>
              <a:ext uri="{FF2B5EF4-FFF2-40B4-BE49-F238E27FC236}">
                <a16:creationId xmlns:a16="http://schemas.microsoft.com/office/drawing/2014/main" id="{E0F850E8-9324-AF6E-6813-F5C8DFE7295B}"/>
              </a:ext>
            </a:extLst>
          </p:cNvPr>
          <p:cNvSpPr txBox="1"/>
          <p:nvPr/>
        </p:nvSpPr>
        <p:spPr>
          <a:xfrm>
            <a:off x="731807" y="1526330"/>
            <a:ext cx="10083233" cy="2250946"/>
          </a:xfrm>
          <a:prstGeom prst="rect">
            <a:avLst/>
          </a:prstGeom>
        </p:spPr>
        <p:txBody>
          <a:bodyPr vert="horz" wrap="square" lIns="0" tIns="16329" rIns="0" bIns="0" rtlCol="0">
            <a:spAutoFit/>
          </a:bodyPr>
          <a:lstStyle/>
          <a:p>
            <a:pPr marL="476250" indent="-285750" defTabSz="1175644" hangingPunct="1">
              <a:lnSpc>
                <a:spcPct val="150000"/>
              </a:lnSpc>
              <a:spcBef>
                <a:spcPts val="129"/>
              </a:spcBef>
              <a:buFont typeface="Arial" panose="020B0604020202020204" pitchFamily="34" charset="0"/>
              <a:buChar char="•"/>
            </a:pPr>
            <a:r>
              <a:rPr lang="en-US" sz="1600" b="1" dirty="0">
                <a:solidFill>
                  <a:sysClr val="windowText" lastClr="000000"/>
                </a:solidFill>
                <a:latin typeface="Arial"/>
                <a:cs typeface="Arial"/>
              </a:rPr>
              <a:t>Le Big Data </a:t>
            </a:r>
            <a:r>
              <a:rPr lang="en-US" sz="1600" dirty="0">
                <a:solidFill>
                  <a:sysClr val="windowText" lastClr="000000"/>
                </a:solidFill>
                <a:latin typeface="Arial"/>
                <a:cs typeface="Arial"/>
              </a:rPr>
              <a:t>transforme les systèmes de transport grâce à des données en temps réel, volumineuses et très variées.</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Les applications vont de </a:t>
            </a:r>
            <a:r>
              <a:rPr lang="en-US" sz="1600" b="1" dirty="0">
                <a:solidFill>
                  <a:sysClr val="windowText" lastClr="000000"/>
                </a:solidFill>
                <a:latin typeface="Arial"/>
                <a:cs typeface="Arial"/>
              </a:rPr>
              <a:t>l'optimisation du trafic </a:t>
            </a:r>
            <a:r>
              <a:rPr lang="en-US" sz="1600" dirty="0">
                <a:solidFill>
                  <a:sysClr val="windowText" lastClr="000000"/>
                </a:solidFill>
                <a:latin typeface="Arial"/>
                <a:cs typeface="Arial"/>
              </a:rPr>
              <a:t>à </a:t>
            </a:r>
            <a:r>
              <a:rPr lang="en-US" sz="1600" b="1" dirty="0">
                <a:solidFill>
                  <a:sysClr val="windowText" lastClr="000000"/>
                </a:solidFill>
                <a:latin typeface="Arial"/>
                <a:cs typeface="Arial"/>
              </a:rPr>
              <a:t>la mobilité personnalisée </a:t>
            </a:r>
            <a:r>
              <a:rPr lang="en-US" sz="1600" dirty="0">
                <a:solidFill>
                  <a:sysClr val="windowText" lastClr="000000"/>
                </a:solidFill>
                <a:latin typeface="Arial"/>
                <a:cs typeface="Arial"/>
              </a:rPr>
              <a:t>en passant par </a:t>
            </a:r>
            <a:r>
              <a:rPr lang="en-US" sz="1600" b="1" dirty="0">
                <a:solidFill>
                  <a:sysClr val="windowText" lastClr="000000"/>
                </a:solidFill>
                <a:latin typeface="Arial"/>
                <a:cs typeface="Arial"/>
              </a:rPr>
              <a:t>les infrastructures résilientes</a:t>
            </a:r>
            <a:r>
              <a:rPr lang="en-US" sz="1600" dirty="0">
                <a:solidFill>
                  <a:sysClr val="windowText" lastClr="000000"/>
                </a:solidFill>
                <a:latin typeface="Arial"/>
                <a:cs typeface="Arial"/>
              </a:rPr>
              <a:t>.</a:t>
            </a:r>
          </a:p>
          <a:p>
            <a:pPr marL="476250" indent="-2857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Les défis à relever concernent notamment </a:t>
            </a:r>
            <a:r>
              <a:rPr lang="en-US" sz="1600" b="1" dirty="0">
                <a:solidFill>
                  <a:sysClr val="windowText" lastClr="000000"/>
                </a:solidFill>
                <a:latin typeface="Arial"/>
                <a:cs typeface="Arial"/>
              </a:rPr>
              <a:t>la qualité des données, la confidentialité </a:t>
            </a:r>
            <a:r>
              <a:rPr lang="en-US" sz="1600" dirty="0">
                <a:solidFill>
                  <a:sysClr val="windowText" lastClr="000000"/>
                </a:solidFill>
                <a:latin typeface="Arial"/>
                <a:cs typeface="Arial"/>
              </a:rPr>
              <a:t>et </a:t>
            </a:r>
            <a:r>
              <a:rPr lang="en-US" sz="1600" b="1" dirty="0">
                <a:solidFill>
                  <a:sysClr val="windowText" lastClr="000000"/>
                </a:solidFill>
                <a:latin typeface="Arial"/>
                <a:cs typeface="Arial"/>
              </a:rPr>
              <a:t>l'intégration </a:t>
            </a:r>
            <a:r>
              <a:rPr lang="en-US" sz="1600" dirty="0">
                <a:solidFill>
                  <a:sysClr val="windowText" lastClr="000000"/>
                </a:solidFill>
                <a:latin typeface="Arial"/>
                <a:cs typeface="Arial"/>
              </a:rPr>
              <a:t>avec les systèmes existants.</a:t>
            </a:r>
          </a:p>
          <a:p>
            <a:pPr marL="476250" indent="-285750" defTabSz="1175644" hangingPunct="1">
              <a:lnSpc>
                <a:spcPct val="150000"/>
              </a:lnSpc>
              <a:spcBef>
                <a:spcPts val="129"/>
              </a:spcBef>
              <a:buFont typeface="Arial" panose="020B0604020202020204" pitchFamily="34" charset="0"/>
              <a:buChar char="•"/>
            </a:pPr>
            <a:r>
              <a:rPr lang="en-US" sz="1600" b="1" dirty="0">
                <a:solidFill>
                  <a:sysClr val="windowText" lastClr="000000"/>
                </a:solidFill>
                <a:latin typeface="Arial"/>
                <a:cs typeface="Arial"/>
              </a:rPr>
              <a:t>L'avenir est axé sur l'IA</a:t>
            </a:r>
            <a:r>
              <a:rPr lang="en-US" sz="1600" dirty="0">
                <a:solidFill>
                  <a:sysClr val="windowText" lastClr="000000"/>
                </a:solidFill>
                <a:latin typeface="Arial"/>
                <a:cs typeface="Arial"/>
              </a:rPr>
              <a:t>, décentralisé et repose sur des plateformes de données sécurisées et évolutives.</a:t>
            </a:r>
          </a:p>
          <a:p>
            <a:pPr marL="476250" indent="-285750" defTabSz="1175644" hangingPunct="1">
              <a:lnSpc>
                <a:spcPct val="150000"/>
              </a:lnSpc>
              <a:spcBef>
                <a:spcPts val="129"/>
              </a:spcBef>
              <a:buFont typeface="Arial" panose="020B0604020202020204" pitchFamily="34" charset="0"/>
              <a:buChar char="•"/>
            </a:pPr>
            <a:endParaRPr lang="en-US" sz="1600" dirty="0">
              <a:solidFill>
                <a:sysClr val="windowText" lastClr="000000"/>
              </a:solidFill>
              <a:latin typeface="Arial"/>
              <a:cs typeface="Arial"/>
            </a:endParaRPr>
          </a:p>
          <a:p>
            <a:pPr marL="190500" defTabSz="1175644" hangingPunct="1">
              <a:lnSpc>
                <a:spcPct val="150000"/>
              </a:lnSpc>
              <a:spcBef>
                <a:spcPts val="129"/>
              </a:spcBef>
            </a:pPr>
            <a:r>
              <a:rPr lang="en-US" sz="1600" i="1" dirty="0">
                <a:solidFill>
                  <a:sysClr val="windowText" lastClr="000000"/>
                </a:solidFill>
                <a:latin typeface="Arial"/>
                <a:cs typeface="Arial"/>
              </a:rPr>
              <a:t>« Les données sont le nouveau carburant, mais c'est la manière dont nous les affinons et les utilisons qui détermine jusqu'où nous irons. »</a:t>
            </a:r>
            <a:endParaRPr lang="en-GB" sz="1600" i="1" dirty="0">
              <a:solidFill>
                <a:sysClr val="windowText" lastClr="000000"/>
              </a:solidFill>
              <a:latin typeface="Arial"/>
              <a:cs typeface="Arial"/>
            </a:endParaRPr>
          </a:p>
        </p:txBody>
      </p:sp>
      <p:sp>
        <p:nvSpPr>
          <p:cNvPr id="3" name="object 3">
            <a:extLst>
              <a:ext uri="{FF2B5EF4-FFF2-40B4-BE49-F238E27FC236}">
                <a16:creationId xmlns:a16="http://schemas.microsoft.com/office/drawing/2014/main" id="{A88E79D2-62FF-2A2E-EE83-AF35C20F9DE4}"/>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7.2 Résumé des points clés</a:t>
            </a:r>
            <a:endParaRPr lang="en-GB" b="1" dirty="0">
              <a:solidFill>
                <a:schemeClr val="tx1"/>
              </a:solidFill>
              <a:latin typeface="Arial"/>
              <a:cs typeface="Arial"/>
            </a:endParaRPr>
          </a:p>
        </p:txBody>
      </p:sp>
      <p:sp>
        <p:nvSpPr>
          <p:cNvPr id="11" name="object 2">
            <a:extLst>
              <a:ext uri="{FF2B5EF4-FFF2-40B4-BE49-F238E27FC236}">
                <a16:creationId xmlns:a16="http://schemas.microsoft.com/office/drawing/2014/main" id="{4D1FC828-E518-AD58-A5D8-BCF0F3707C1A}"/>
              </a:ext>
            </a:extLst>
          </p:cNvPr>
          <p:cNvSpPr txBox="1">
            <a:spLocks noGrp="1"/>
          </p:cNvSpPr>
          <p:nvPr>
            <p:ph type="title"/>
          </p:nvPr>
        </p:nvSpPr>
        <p:spPr>
          <a:xfrm>
            <a:off x="726280" y="412869"/>
            <a:ext cx="3695408" cy="385820"/>
          </a:xfrm>
          <a:prstGeom prst="rect">
            <a:avLst/>
          </a:prstGeom>
          <a:solidFill>
            <a:srgbClr val="FD001F"/>
          </a:solidFill>
        </p:spPr>
        <p:txBody>
          <a:bodyPr vert="horz" wrap="square" lIns="0" tIns="16329" rIns="0" bIns="0" rtlCol="0">
            <a:spAutoFit/>
          </a:bodyPr>
          <a:lstStyle/>
          <a:p>
            <a:pPr marL="22043" algn="ctr">
              <a:spcBef>
                <a:spcPts val="129"/>
              </a:spcBef>
            </a:pPr>
            <a:r>
              <a:rPr lang="en-US" sz="2400" b="1" dirty="0">
                <a:solidFill>
                  <a:schemeClr val="bg1"/>
                </a:solidFill>
              </a:rPr>
              <a:t>7. Quiz et remarques finales</a:t>
            </a:r>
            <a:endParaRPr sz="2400" b="1" spc="-13" dirty="0">
              <a:solidFill>
                <a:schemeClr val="bg1"/>
              </a:solidFill>
            </a:endParaRPr>
          </a:p>
        </p:txBody>
      </p:sp>
      <p:sp>
        <p:nvSpPr>
          <p:cNvPr id="2" name="object 6">
            <a:extLst>
              <a:ext uri="{FF2B5EF4-FFF2-40B4-BE49-F238E27FC236}">
                <a16:creationId xmlns:a16="http://schemas.microsoft.com/office/drawing/2014/main" id="{D3C9C394-F10B-85A9-E034-292737520F8A}"/>
              </a:ext>
            </a:extLst>
          </p:cNvPr>
          <p:cNvSpPr txBox="1">
            <a:spLocks noGrp="1"/>
          </p:cNvSpPr>
          <p:nvPr>
            <p:ph type="ftr" sz="quarter" idx="5"/>
          </p:nvPr>
        </p:nvSpPr>
        <p:spPr>
          <a:xfrm>
            <a:off x="763501" y="6349505"/>
            <a:ext cx="3958811" cy="178062"/>
          </a:xfrm>
          <a:prstGeom prst="rect">
            <a:avLst/>
          </a:prstGeom>
        </p:spPr>
        <p:txBody>
          <a:bodyPr vert="horz" wrap="square" lIns="0" tIns="0" rIns="0" bIns="0" rtlCol="0">
            <a:spAutoFit/>
          </a:bodyPr>
          <a:lstStyle/>
          <a:p>
            <a:r>
              <a:rPr lang="en-US" dirty="0" err="1"/>
              <a:t>Collecte</a:t>
            </a:r>
            <a:r>
              <a:rPr lang="en-US" dirty="0"/>
              <a:t> et gestion des données relatives aux transports</a:t>
            </a:r>
          </a:p>
        </p:txBody>
      </p:sp>
      <p:sp>
        <p:nvSpPr>
          <p:cNvPr id="6" name="object 6">
            <a:extLst>
              <a:ext uri="{FF2B5EF4-FFF2-40B4-BE49-F238E27FC236}">
                <a16:creationId xmlns:a16="http://schemas.microsoft.com/office/drawing/2014/main" id="{FEC1CE64-F3B1-A5C5-4A4D-9CDB5C54E5C9}"/>
              </a:ext>
            </a:extLst>
          </p:cNvPr>
          <p:cNvSpPr txBox="1">
            <a:spLocks/>
          </p:cNvSpPr>
          <p:nvPr/>
        </p:nvSpPr>
        <p:spPr>
          <a:xfrm>
            <a:off x="7805855" y="633738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Le Big Data dans les transports</a:t>
            </a:r>
          </a:p>
        </p:txBody>
      </p:sp>
    </p:spTree>
    <p:extLst>
      <p:ext uri="{BB962C8B-B14F-4D97-AF65-F5344CB8AC3E}">
        <p14:creationId xmlns:p14="http://schemas.microsoft.com/office/powerpoint/2010/main" val="5206307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F72F49-1ABA-4370-0502-F28097854705}"/>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06E6FE66-029C-7785-E0F9-B8F2B04857AF}"/>
              </a:ext>
            </a:extLst>
          </p:cNvPr>
          <p:cNvSpPr txBox="1">
            <a:spLocks noGrp="1"/>
          </p:cNvSpPr>
          <p:nvPr>
            <p:ph type="title"/>
          </p:nvPr>
        </p:nvSpPr>
        <p:spPr>
          <a:xfrm>
            <a:off x="726282" y="399916"/>
            <a:ext cx="2524126" cy="385820"/>
          </a:xfrm>
          <a:prstGeom prst="rect">
            <a:avLst/>
          </a:prstGeom>
          <a:solidFill>
            <a:srgbClr val="FD001F"/>
          </a:solidFill>
        </p:spPr>
        <p:txBody>
          <a:bodyPr vert="horz" wrap="square" lIns="0" tIns="16329" rIns="0" bIns="0" rtlCol="0">
            <a:spAutoFit/>
          </a:bodyPr>
          <a:lstStyle/>
          <a:p>
            <a:pPr marL="22043">
              <a:spcBef>
                <a:spcPts val="129"/>
              </a:spcBef>
            </a:pPr>
            <a:r>
              <a:rPr sz="2400" b="1" dirty="0">
                <a:solidFill>
                  <a:schemeClr val="bg1"/>
                </a:solidFill>
              </a:rPr>
              <a:t>Table </a:t>
            </a:r>
            <a:r>
              <a:rPr lang="en-GB" sz="2400" b="1" dirty="0">
                <a:solidFill>
                  <a:schemeClr val="bg1"/>
                </a:solidFill>
              </a:rPr>
              <a:t>des matières</a:t>
            </a:r>
            <a:endParaRPr sz="2400" b="1" spc="-13" dirty="0">
              <a:solidFill>
                <a:schemeClr val="bg1"/>
              </a:solidFill>
            </a:endParaRPr>
          </a:p>
        </p:txBody>
      </p:sp>
      <p:sp>
        <p:nvSpPr>
          <p:cNvPr id="8" name="TextBox 7">
            <a:extLst>
              <a:ext uri="{FF2B5EF4-FFF2-40B4-BE49-F238E27FC236}">
                <a16:creationId xmlns:a16="http://schemas.microsoft.com/office/drawing/2014/main" id="{C301A146-94FF-BC0B-08A6-D906C8BC083A}"/>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ii</a:t>
            </a:r>
            <a:endParaRPr lang="LID4096" sz="1500" dirty="0">
              <a:solidFill>
                <a:schemeClr val="bg1"/>
              </a:solidFill>
            </a:endParaRPr>
          </a:p>
        </p:txBody>
      </p:sp>
      <p:graphicFrame>
        <p:nvGraphicFramePr>
          <p:cNvPr id="5" name="Table 4">
            <a:extLst>
              <a:ext uri="{FF2B5EF4-FFF2-40B4-BE49-F238E27FC236}">
                <a16:creationId xmlns:a16="http://schemas.microsoft.com/office/drawing/2014/main" id="{E0D50E25-64B4-7C92-9F9E-08DFBC1688ED}"/>
              </a:ext>
            </a:extLst>
          </p:cNvPr>
          <p:cNvGraphicFramePr>
            <a:graphicFrameLocks noGrp="1"/>
          </p:cNvGraphicFramePr>
          <p:nvPr>
            <p:extLst>
              <p:ext uri="{D42A27DB-BD31-4B8C-83A1-F6EECF244321}">
                <p14:modId xmlns:p14="http://schemas.microsoft.com/office/powerpoint/2010/main" val="2456950770"/>
              </p:ext>
            </p:extLst>
          </p:nvPr>
        </p:nvGraphicFramePr>
        <p:xfrm>
          <a:off x="726282" y="938601"/>
          <a:ext cx="5195016" cy="5308316"/>
        </p:xfrm>
        <a:graphic>
          <a:graphicData uri="http://schemas.openxmlformats.org/drawingml/2006/table">
            <a:tbl>
              <a:tblPr firstRow="1" bandRow="1">
                <a:tableStyleId>{5940675A-B579-460E-94D1-54222C63F5DA}</a:tableStyleId>
              </a:tblPr>
              <a:tblGrid>
                <a:gridCol w="4408979">
                  <a:extLst>
                    <a:ext uri="{9D8B030D-6E8A-4147-A177-3AD203B41FA5}">
                      <a16:colId xmlns:a16="http://schemas.microsoft.com/office/drawing/2014/main" val="3157834447"/>
                    </a:ext>
                  </a:extLst>
                </a:gridCol>
                <a:gridCol w="786037">
                  <a:extLst>
                    <a:ext uri="{9D8B030D-6E8A-4147-A177-3AD203B41FA5}">
                      <a16:colId xmlns:a16="http://schemas.microsoft.com/office/drawing/2014/main" val="3568564237"/>
                    </a:ext>
                  </a:extLst>
                </a:gridCol>
              </a:tblGrid>
              <a:tr h="344099">
                <a:tc>
                  <a:txBody>
                    <a:bodyPr/>
                    <a:lstStyle/>
                    <a:p>
                      <a:r>
                        <a:rPr lang="en-GB" sz="1600" b="1" dirty="0">
                          <a:solidFill>
                            <a:sysClr val="windowText" lastClr="000000"/>
                          </a:solidFill>
                          <a:latin typeface="Arial"/>
                          <a:cs typeface="Arial"/>
                        </a:rPr>
                        <a:t>5. Avantages du Big Data</a:t>
                      </a:r>
                      <a:endParaRPr lang="en-AT" sz="16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1" dirty="0">
                          <a:latin typeface="Arial" panose="020B0604020202020204" pitchFamily="34" charset="0"/>
                          <a:cs typeface="Arial" panose="020B0604020202020204" pitchFamily="34" charset="0"/>
                        </a:rPr>
                        <a:t>22</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79205527"/>
                  </a:ext>
                </a:extLst>
              </a:tr>
              <a:tr h="344099">
                <a:tc>
                  <a:txBody>
                    <a:bodyPr/>
                    <a:lstStyle/>
                    <a:p>
                      <a:r>
                        <a:rPr lang="en-GB" sz="1400" spc="64" dirty="0">
                          <a:solidFill>
                            <a:sysClr val="windowText" lastClr="000000"/>
                          </a:solidFill>
                          <a:latin typeface="Arial"/>
                          <a:cs typeface="Arial"/>
                        </a:rPr>
                        <a:t> 5.1 Amélioration de l'efficacité et optimisation </a:t>
                      </a:r>
                      <a:endParaRPr lang="en-AT"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23</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09608218"/>
                  </a:ext>
                </a:extLst>
              </a:tr>
              <a:tr h="311221">
                <a:tc>
                  <a:txBody>
                    <a:bodyPr/>
                    <a:lstStyle/>
                    <a:p>
                      <a:r>
                        <a:rPr lang="en-US" sz="1400" spc="64" dirty="0">
                          <a:solidFill>
                            <a:sysClr val="windowText" lastClr="000000"/>
                          </a:solidFill>
                          <a:latin typeface="Arial"/>
                          <a:cs typeface="Arial"/>
                        </a:rPr>
                        <a:t> </a:t>
                      </a:r>
                      <a:r>
                        <a:rPr lang="en-GB" sz="1400" spc="64" dirty="0">
                          <a:solidFill>
                            <a:sysClr val="windowText" lastClr="000000"/>
                          </a:solidFill>
                          <a:latin typeface="Arial"/>
                          <a:cs typeface="Arial"/>
                        </a:rPr>
                        <a:t>5.2 </a:t>
                      </a:r>
                      <a:r>
                        <a:rPr lang="en-US" sz="1400" spc="64" dirty="0">
                          <a:solidFill>
                            <a:sysClr val="windowText" lastClr="000000"/>
                          </a:solidFill>
                          <a:latin typeface="Arial"/>
                          <a:cs typeface="Arial"/>
                        </a:rPr>
                        <a:t>Amélioration de l'élaboration des politiques grâce à des informations fondées sur des données probantes</a:t>
                      </a:r>
                      <a:endParaRPr lang="en-AT"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24</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28788252"/>
                  </a:ext>
                </a:extLst>
              </a:tr>
              <a:tr h="344099">
                <a:tc>
                  <a:txBody>
                    <a:bodyPr/>
                    <a:lstStyle/>
                    <a:p>
                      <a:r>
                        <a:rPr lang="en-GB" sz="1400" b="1" dirty="0">
                          <a:solidFill>
                            <a:sysClr val="windowText" lastClr="000000"/>
                          </a:solidFill>
                          <a:latin typeface="Arial"/>
                          <a:cs typeface="Arial"/>
                        </a:rPr>
                        <a:t> </a:t>
                      </a:r>
                      <a:r>
                        <a:rPr lang="en-GB" sz="1400" spc="64" dirty="0">
                          <a:solidFill>
                            <a:sysClr val="windowText" lastClr="000000"/>
                          </a:solidFill>
                          <a:latin typeface="Arial"/>
                          <a:cs typeface="Arial"/>
                        </a:rPr>
                        <a:t>5.3 </a:t>
                      </a:r>
                      <a:r>
                        <a:rPr lang="en-US" sz="1400" spc="64" dirty="0">
                          <a:solidFill>
                            <a:sysClr val="windowText" lastClr="000000"/>
                          </a:solidFill>
                          <a:latin typeface="Arial"/>
                          <a:cs typeface="Arial"/>
                        </a:rPr>
                        <a:t>Amélioration de l'expérience utilisateur et de la sécurité </a:t>
                      </a:r>
                      <a:endParaRPr lang="en-AT"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b="0" dirty="0">
                          <a:latin typeface="Arial" panose="020B0604020202020204" pitchFamily="34" charset="0"/>
                          <a:cs typeface="Arial" panose="020B0604020202020204" pitchFamily="34" charset="0"/>
                        </a:rPr>
                        <a:t>25</a:t>
                      </a:r>
                      <a:endParaRPr lang="en-AT" sz="1400" b="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2859530"/>
                  </a:ext>
                </a:extLst>
              </a:tr>
              <a:tr h="344099">
                <a:tc>
                  <a:txBody>
                    <a:bodyPr/>
                    <a:lstStyle/>
                    <a:p>
                      <a:r>
                        <a:rPr lang="en-GB" sz="1400" dirty="0"/>
                        <a:t> </a:t>
                      </a:r>
                      <a:r>
                        <a:rPr lang="en-GB" sz="1400" spc="64" dirty="0">
                          <a:solidFill>
                            <a:sysClr val="windowText" lastClr="000000"/>
                          </a:solidFill>
                          <a:latin typeface="Arial"/>
                          <a:cs typeface="Arial"/>
                        </a:rPr>
                        <a:t>5.4 </a:t>
                      </a:r>
                      <a:r>
                        <a:rPr lang="en-US" sz="1400" spc="64" dirty="0">
                          <a:solidFill>
                            <a:sysClr val="windowText" lastClr="000000"/>
                          </a:solidFill>
                          <a:latin typeface="Arial"/>
                          <a:cs typeface="Arial"/>
                        </a:rPr>
                        <a:t>Aide à la décision en temps réel pour les autorités chargées des transports</a:t>
                      </a:r>
                      <a:endParaRPr lang="en-AT"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b="0" dirty="0">
                          <a:latin typeface="Arial" panose="020B0604020202020204" pitchFamily="34" charset="0"/>
                          <a:cs typeface="Arial" panose="020B0604020202020204" pitchFamily="34" charset="0"/>
                        </a:rPr>
                        <a:t>26</a:t>
                      </a:r>
                      <a:endParaRPr lang="en-AT" sz="1400" b="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19309728"/>
                  </a:ext>
                </a:extLst>
              </a:tr>
              <a:tr h="344099">
                <a:tc>
                  <a:txBody>
                    <a:bodyPr/>
                    <a:lstStyle/>
                    <a:p>
                      <a:r>
                        <a:rPr lang="en-GB" sz="1400" dirty="0">
                          <a:latin typeface="Arial" panose="020B0604020202020204" pitchFamily="34" charset="0"/>
                          <a:cs typeface="Arial" panose="020B0604020202020204" pitchFamily="34" charset="0"/>
                        </a:rPr>
                        <a:t> </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2831387"/>
                  </a:ext>
                </a:extLst>
              </a:tr>
              <a:tr h="344099">
                <a:tc>
                  <a:txBody>
                    <a:bodyPr/>
                    <a:lstStyle/>
                    <a:p>
                      <a:r>
                        <a:rPr lang="en-GB" sz="1600" b="1" dirty="0">
                          <a:solidFill>
                            <a:sysClr val="windowText" lastClr="000000"/>
                          </a:solidFill>
                          <a:latin typeface="Arial"/>
                          <a:cs typeface="Arial"/>
                        </a:rPr>
                        <a:t>6. </a:t>
                      </a:r>
                      <a:r>
                        <a:rPr lang="en-US" sz="1600" b="1" dirty="0">
                          <a:solidFill>
                            <a:sysClr val="windowText" lastClr="000000"/>
                          </a:solidFill>
                          <a:latin typeface="Arial"/>
                          <a:cs typeface="Arial"/>
                        </a:rPr>
                        <a:t>L'avenir du Big Data dans les transports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1" dirty="0">
                          <a:latin typeface="Arial" panose="020B0604020202020204" pitchFamily="34" charset="0"/>
                          <a:cs typeface="Arial" panose="020B0604020202020204" pitchFamily="34" charset="0"/>
                        </a:rPr>
                        <a:t>27</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86782534"/>
                  </a:ext>
                </a:extLst>
              </a:tr>
              <a:tr h="344099">
                <a:tc>
                  <a:txBody>
                    <a:bodyPr/>
                    <a:lstStyle/>
                    <a:p>
                      <a:r>
                        <a:rPr lang="en-GB" sz="1400" dirty="0">
                          <a:latin typeface="Arial" panose="020B0604020202020204" pitchFamily="34" charset="0"/>
                          <a:cs typeface="Arial" panose="020B0604020202020204" pitchFamily="34" charset="0"/>
                        </a:rPr>
                        <a:t> </a:t>
                      </a:r>
                      <a:r>
                        <a:rPr lang="en-GB" sz="1400" spc="64" dirty="0">
                          <a:solidFill>
                            <a:sysClr val="windowText" lastClr="000000"/>
                          </a:solidFill>
                          <a:latin typeface="Arial"/>
                          <a:cs typeface="Arial"/>
                        </a:rPr>
                        <a:t>6.</a:t>
                      </a:r>
                      <a:r>
                        <a:rPr lang="en-US" sz="1400" spc="64" dirty="0">
                          <a:solidFill>
                            <a:sysClr val="windowText" lastClr="000000"/>
                          </a:solidFill>
                          <a:latin typeface="Arial"/>
                          <a:cs typeface="Arial"/>
                        </a:rPr>
                        <a:t>1 Intégration avec l'IA, l'IoT et l'Edge Computing</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28</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73739701"/>
                  </a:ext>
                </a:extLst>
              </a:tr>
              <a:tr h="344099">
                <a:tc>
                  <a:txBody>
                    <a:bodyPr/>
                    <a:lstStyle/>
                    <a:p>
                      <a:r>
                        <a:rPr lang="en-GB" sz="1400" dirty="0">
                          <a:latin typeface="Arial" panose="020B0604020202020204" pitchFamily="34" charset="0"/>
                          <a:cs typeface="Arial" panose="020B0604020202020204" pitchFamily="34" charset="0"/>
                        </a:rPr>
                        <a:t> </a:t>
                      </a:r>
                      <a:r>
                        <a:rPr lang="en-GB" sz="1400" spc="64" dirty="0">
                          <a:solidFill>
                            <a:sysClr val="windowText" lastClr="000000"/>
                          </a:solidFill>
                          <a:latin typeface="Arial"/>
                          <a:cs typeface="Arial"/>
                        </a:rPr>
                        <a:t>6.2 </a:t>
                      </a:r>
                      <a:r>
                        <a:rPr lang="en-US" sz="1400" spc="64" dirty="0">
                          <a:solidFill>
                            <a:sysClr val="windowText" lastClr="000000"/>
                          </a:solidFill>
                          <a:latin typeface="Arial"/>
                          <a:cs typeface="Arial"/>
                        </a:rPr>
                        <a:t>Véhicules autonomes et écosystèmes de données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29</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8330843"/>
                  </a:ext>
                </a:extLst>
              </a:tr>
              <a:tr h="344099">
                <a:tc>
                  <a:txBody>
                    <a:bodyPr/>
                    <a:lstStyle/>
                    <a:p>
                      <a:r>
                        <a:rPr lang="en-GB" dirty="0"/>
                        <a:t> </a:t>
                      </a:r>
                      <a:r>
                        <a:rPr lang="en-GB" sz="1400" spc="64" dirty="0">
                          <a:solidFill>
                            <a:sysClr val="windowText" lastClr="000000"/>
                          </a:solidFill>
                          <a:latin typeface="Arial"/>
                          <a:cs typeface="Arial"/>
                        </a:rPr>
                        <a:t>6.3 </a:t>
                      </a:r>
                      <a:r>
                        <a:rPr lang="en-US" sz="1400" spc="64" dirty="0">
                          <a:solidFill>
                            <a:sysClr val="windowText" lastClr="000000"/>
                          </a:solidFill>
                          <a:latin typeface="Arial"/>
                          <a:cs typeface="Arial"/>
                        </a:rPr>
                        <a:t>La blockchain pour un partage sécurisé des données de mobilité</a:t>
                      </a:r>
                      <a:endParaRPr lang="en-AT"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30</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36977138"/>
                  </a:ext>
                </a:extLst>
              </a:tr>
              <a:tr h="344099">
                <a:tc>
                  <a:txBody>
                    <a:bodyPr/>
                    <a:lstStyle/>
                    <a:p>
                      <a:r>
                        <a:rPr lang="en-GB" sz="1600" b="1" dirty="0">
                          <a:latin typeface="Arial" panose="020B0604020202020204" pitchFamily="34" charset="0"/>
                          <a:cs typeface="Arial" panose="020B0604020202020204" pitchFamily="34" charset="0"/>
                        </a:rPr>
                        <a:t> </a:t>
                      </a:r>
                      <a:r>
                        <a:rPr lang="en-GB" sz="1400" spc="64" dirty="0">
                          <a:solidFill>
                            <a:sysClr val="windowText" lastClr="000000"/>
                          </a:solidFill>
                          <a:latin typeface="Arial"/>
                          <a:cs typeface="Arial"/>
                        </a:rPr>
                        <a:t>6.4 Planification et gouvernance des transports fondées sur les données</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b="0" dirty="0">
                          <a:latin typeface="Arial" panose="020B0604020202020204" pitchFamily="34" charset="0"/>
                          <a:cs typeface="Arial" panose="020B0604020202020204" pitchFamily="34" charset="0"/>
                        </a:rPr>
                        <a:t>31</a:t>
                      </a:r>
                      <a:endParaRPr lang="en-AT" sz="1400" b="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6297302"/>
                  </a:ext>
                </a:extLst>
              </a:tr>
            </a:tbl>
          </a:graphicData>
        </a:graphic>
      </p:graphicFrame>
      <p:sp>
        <p:nvSpPr>
          <p:cNvPr id="9" name="Text Placeholder 2">
            <a:extLst>
              <a:ext uri="{FF2B5EF4-FFF2-40B4-BE49-F238E27FC236}">
                <a16:creationId xmlns:a16="http://schemas.microsoft.com/office/drawing/2014/main" id="{CA2D7475-5280-DFD7-1C42-B8CFBE704E5F}"/>
              </a:ext>
            </a:extLst>
          </p:cNvPr>
          <p:cNvSpPr txBox="1">
            <a:spLocks/>
          </p:cNvSpPr>
          <p:nvPr/>
        </p:nvSpPr>
        <p:spPr>
          <a:xfrm>
            <a:off x="5218771" y="435025"/>
            <a:ext cx="6246947" cy="57386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p14="http://schemas.microsoft.com/office/powerpoint/2010/main" xmlns:a16="http://schemas.microsoft.com/office/drawing/2014/main" xmlns="" val="1"/>
            </a:ext>
          </a:extLst>
        </p:spPr>
        <p:txBody>
          <a:bodyPr lIns="50800" tIns="50800" rIns="50800" bIns="50800">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r" hangingPunct="1"/>
            <a:r>
              <a:rPr lang="en-GB" dirty="0">
                <a:solidFill>
                  <a:srgbClr val="FF0000"/>
                </a:solidFill>
              </a:rPr>
              <a:t>Cours n° 8 : Le big data dans les transports</a:t>
            </a:r>
            <a:endParaRPr lang="pl-PL" dirty="0">
              <a:solidFill>
                <a:srgbClr val="FF0000"/>
              </a:solidFill>
            </a:endParaRPr>
          </a:p>
        </p:txBody>
      </p:sp>
      <p:graphicFrame>
        <p:nvGraphicFramePr>
          <p:cNvPr id="15" name="Table 14">
            <a:extLst>
              <a:ext uri="{FF2B5EF4-FFF2-40B4-BE49-F238E27FC236}">
                <a16:creationId xmlns:a16="http://schemas.microsoft.com/office/drawing/2014/main" id="{29F7844F-491C-AEAD-33F1-436EACB71CD6}"/>
              </a:ext>
            </a:extLst>
          </p:cNvPr>
          <p:cNvGraphicFramePr>
            <a:graphicFrameLocks noGrp="1"/>
          </p:cNvGraphicFramePr>
          <p:nvPr>
            <p:extLst>
              <p:ext uri="{D42A27DB-BD31-4B8C-83A1-F6EECF244321}">
                <p14:modId xmlns:p14="http://schemas.microsoft.com/office/powerpoint/2010/main" val="1738660285"/>
              </p:ext>
            </p:extLst>
          </p:nvPr>
        </p:nvGraphicFramePr>
        <p:xfrm>
          <a:off x="6096000" y="938601"/>
          <a:ext cx="5195016" cy="1343518"/>
        </p:xfrm>
        <a:graphic>
          <a:graphicData uri="http://schemas.openxmlformats.org/drawingml/2006/table">
            <a:tbl>
              <a:tblPr firstRow="1" bandRow="1">
                <a:tableStyleId>{5940675A-B579-460E-94D1-54222C63F5DA}</a:tableStyleId>
              </a:tblPr>
              <a:tblGrid>
                <a:gridCol w="4408979">
                  <a:extLst>
                    <a:ext uri="{9D8B030D-6E8A-4147-A177-3AD203B41FA5}">
                      <a16:colId xmlns:a16="http://schemas.microsoft.com/office/drawing/2014/main" val="3157834447"/>
                    </a:ext>
                  </a:extLst>
                </a:gridCol>
                <a:gridCol w="786037">
                  <a:extLst>
                    <a:ext uri="{9D8B030D-6E8A-4147-A177-3AD203B41FA5}">
                      <a16:colId xmlns:a16="http://schemas.microsoft.com/office/drawing/2014/main" val="3568564237"/>
                    </a:ext>
                  </a:extLst>
                </a:gridCol>
              </a:tblGrid>
              <a:tr h="344099">
                <a:tc>
                  <a:txBody>
                    <a:bodyPr/>
                    <a:lstStyle/>
                    <a:p>
                      <a:r>
                        <a:rPr lang="en-GB" sz="1600" b="1" i="0" u="none" strike="noStrike" dirty="0">
                          <a:solidFill>
                            <a:schemeClr val="tx1"/>
                          </a:solidFill>
                          <a:effectLst/>
                          <a:latin typeface="Arial" panose="020B0604020202020204" pitchFamily="34" charset="0"/>
                          <a:ea typeface="+mn-ea"/>
                          <a:cs typeface="Arial" panose="020B0604020202020204" pitchFamily="34" charset="0"/>
                        </a:rPr>
                        <a:t>7. Quiz et remarques finales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1" dirty="0">
                          <a:latin typeface="Arial" panose="020B0604020202020204" pitchFamily="34" charset="0"/>
                          <a:cs typeface="Arial" panose="020B0604020202020204" pitchFamily="34" charset="0"/>
                        </a:rPr>
                        <a:t>32</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79205527"/>
                  </a:ext>
                </a:extLst>
              </a:tr>
              <a:tr h="344099">
                <a:tc>
                  <a:txBody>
                    <a:bodyPr/>
                    <a:lstStyle/>
                    <a:p>
                      <a:r>
                        <a:rPr lang="en-GB" sz="1400" spc="64" dirty="0">
                          <a:solidFill>
                            <a:sysClr val="windowText" lastClr="000000"/>
                          </a:solidFill>
                          <a:latin typeface="Arial" panose="020B0604020202020204" pitchFamily="34" charset="0"/>
                          <a:cs typeface="Arial" panose="020B0604020202020204" pitchFamily="34" charset="0"/>
                        </a:rPr>
                        <a:t> </a:t>
                      </a:r>
                      <a:r>
                        <a:rPr lang="en-GB" sz="1400" b="0" i="0" u="none" strike="noStrike" dirty="0">
                          <a:solidFill>
                            <a:schemeClr val="tx1"/>
                          </a:solidFill>
                          <a:effectLst/>
                          <a:latin typeface="Arial" panose="020B0604020202020204" pitchFamily="34" charset="0"/>
                          <a:ea typeface="+mn-ea"/>
                          <a:cs typeface="Arial" panose="020B0604020202020204" pitchFamily="34" charset="0"/>
                        </a:rPr>
                        <a:t>7.1 Petit quiz</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33</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09608218"/>
                  </a:ext>
                </a:extLst>
              </a:tr>
              <a:tr h="311221">
                <a:tc>
                  <a:txBody>
                    <a:bodyPr/>
                    <a:lstStyle/>
                    <a:p>
                      <a:r>
                        <a:rPr lang="en-US" sz="1400" spc="64" dirty="0">
                          <a:solidFill>
                            <a:sysClr val="windowText" lastClr="000000"/>
                          </a:solidFill>
                          <a:latin typeface="Arial" panose="020B0604020202020204" pitchFamily="34" charset="0"/>
                          <a:cs typeface="Arial" panose="020B0604020202020204" pitchFamily="34" charset="0"/>
                        </a:rPr>
                        <a:t> </a:t>
                      </a:r>
                      <a:r>
                        <a:rPr lang="en-GB" sz="1400" b="0" i="0" u="none" strike="noStrike" dirty="0">
                          <a:solidFill>
                            <a:schemeClr val="tx1"/>
                          </a:solidFill>
                          <a:effectLst/>
                          <a:latin typeface="Arial" panose="020B0604020202020204" pitchFamily="34" charset="0"/>
                          <a:ea typeface="+mn-ea"/>
                          <a:cs typeface="Arial" panose="020B0604020202020204" pitchFamily="34" charset="0"/>
                        </a:rPr>
                        <a:t>7.2 Résumé des points clés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35</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28788252"/>
                  </a:ext>
                </a:extLst>
              </a:tr>
              <a:tr h="344099">
                <a:tc>
                  <a:txBody>
                    <a:bodyPr/>
                    <a:lstStyle/>
                    <a:p>
                      <a:r>
                        <a:rPr lang="en-GB" sz="1400" b="1" dirty="0">
                          <a:solidFill>
                            <a:sysClr val="windowText" lastClr="000000"/>
                          </a:solidFill>
                          <a:latin typeface="Arial" panose="020B0604020202020204" pitchFamily="34" charset="0"/>
                          <a:cs typeface="Arial" panose="020B0604020202020204" pitchFamily="34" charset="0"/>
                        </a:rPr>
                        <a:t> </a:t>
                      </a:r>
                      <a:r>
                        <a:rPr lang="en-GB" sz="1400" b="0" i="0" u="none" strike="noStrike" dirty="0">
                          <a:solidFill>
                            <a:schemeClr val="tx1"/>
                          </a:solidFill>
                          <a:effectLst/>
                          <a:latin typeface="Arial" panose="020B0604020202020204" pitchFamily="34" charset="0"/>
                          <a:ea typeface="+mn-ea"/>
                          <a:cs typeface="Arial" panose="020B0604020202020204" pitchFamily="34" charset="0"/>
                        </a:rPr>
                        <a:t>7.3 Réflexions finales et discussion</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b="0" dirty="0">
                          <a:latin typeface="Arial" panose="020B0604020202020204" pitchFamily="34" charset="0"/>
                          <a:cs typeface="Arial" panose="020B0604020202020204" pitchFamily="34" charset="0"/>
                        </a:rPr>
                        <a:t>36</a:t>
                      </a:r>
                      <a:endParaRPr lang="en-AT" sz="1400" b="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2859530"/>
                  </a:ext>
                </a:extLst>
              </a:tr>
            </a:tbl>
          </a:graphicData>
        </a:graphic>
      </p:graphicFrame>
      <p:sp>
        <p:nvSpPr>
          <p:cNvPr id="3" name="object 6">
            <a:extLst>
              <a:ext uri="{FF2B5EF4-FFF2-40B4-BE49-F238E27FC236}">
                <a16:creationId xmlns:a16="http://schemas.microsoft.com/office/drawing/2014/main" id="{9E7AB14F-C9BD-6B6C-38A1-C85D0E3A55F5}"/>
              </a:ext>
            </a:extLst>
          </p:cNvPr>
          <p:cNvSpPr txBox="1">
            <a:spLocks noGrp="1"/>
          </p:cNvSpPr>
          <p:nvPr>
            <p:ph type="ftr" sz="quarter" idx="5"/>
          </p:nvPr>
        </p:nvSpPr>
        <p:spPr>
          <a:xfrm>
            <a:off x="763501" y="6349505"/>
            <a:ext cx="3958811" cy="178062"/>
          </a:xfrm>
          <a:prstGeom prst="rect">
            <a:avLst/>
          </a:prstGeom>
        </p:spPr>
        <p:txBody>
          <a:bodyPr vert="horz" wrap="square" lIns="0" tIns="0" rIns="0" bIns="0" rtlCol="0">
            <a:spAutoFit/>
          </a:bodyPr>
          <a:lstStyle/>
          <a:p>
            <a:r>
              <a:rPr lang="en-US" dirty="0" err="1"/>
              <a:t>Collecte</a:t>
            </a:r>
            <a:r>
              <a:rPr lang="en-US" dirty="0"/>
              <a:t> et gestion des données relatives aux transports</a:t>
            </a:r>
          </a:p>
        </p:txBody>
      </p:sp>
      <p:sp>
        <p:nvSpPr>
          <p:cNvPr id="4" name="object 6">
            <a:extLst>
              <a:ext uri="{FF2B5EF4-FFF2-40B4-BE49-F238E27FC236}">
                <a16:creationId xmlns:a16="http://schemas.microsoft.com/office/drawing/2014/main" id="{80EB2485-C60A-70AB-12E9-CC9A169FF518}"/>
              </a:ext>
            </a:extLst>
          </p:cNvPr>
          <p:cNvSpPr txBox="1">
            <a:spLocks/>
          </p:cNvSpPr>
          <p:nvPr/>
        </p:nvSpPr>
        <p:spPr>
          <a:xfrm>
            <a:off x="7805855" y="633738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Le Big Data dans les transports</a:t>
            </a:r>
          </a:p>
        </p:txBody>
      </p:sp>
    </p:spTree>
    <p:extLst>
      <p:ext uri="{BB962C8B-B14F-4D97-AF65-F5344CB8AC3E}">
        <p14:creationId xmlns:p14="http://schemas.microsoft.com/office/powerpoint/2010/main" val="82554009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629DC0-6AF7-E113-15BB-C6DD60501380}"/>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198ED38F-6B57-AA2F-8417-EF02C0E7AA1F}"/>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36</a:t>
            </a:r>
            <a:endParaRPr lang="LID4096" sz="1500" dirty="0">
              <a:solidFill>
                <a:schemeClr val="bg1"/>
              </a:solidFill>
            </a:endParaRPr>
          </a:p>
        </p:txBody>
      </p:sp>
      <p:sp>
        <p:nvSpPr>
          <p:cNvPr id="7" name="object 3">
            <a:extLst>
              <a:ext uri="{FF2B5EF4-FFF2-40B4-BE49-F238E27FC236}">
                <a16:creationId xmlns:a16="http://schemas.microsoft.com/office/drawing/2014/main" id="{257ADE9D-2069-4173-BE9F-0EE5D1499D2F}"/>
              </a:ext>
            </a:extLst>
          </p:cNvPr>
          <p:cNvSpPr txBox="1"/>
          <p:nvPr/>
        </p:nvSpPr>
        <p:spPr>
          <a:xfrm>
            <a:off x="731807" y="1480031"/>
            <a:ext cx="10083233" cy="3002434"/>
          </a:xfrm>
          <a:prstGeom prst="rect">
            <a:avLst/>
          </a:prstGeom>
        </p:spPr>
        <p:txBody>
          <a:bodyPr vert="horz" wrap="square" lIns="0" tIns="16329" rIns="0" bIns="0" rtlCol="0">
            <a:spAutoFit/>
          </a:bodyPr>
          <a:lstStyle/>
          <a:p>
            <a:pPr marL="190500" defTabSz="1175644" hangingPunct="1">
              <a:lnSpc>
                <a:spcPct val="150000"/>
              </a:lnSpc>
              <a:spcBef>
                <a:spcPts val="129"/>
              </a:spcBef>
            </a:pPr>
            <a:r>
              <a:rPr lang="en-US" sz="1600" dirty="0">
                <a:solidFill>
                  <a:sysClr val="windowText" lastClr="000000"/>
                </a:solidFill>
                <a:latin typeface="Arial"/>
                <a:cs typeface="Arial"/>
              </a:rPr>
              <a:t>💬 Sujet de discussion en classe :</a:t>
            </a:r>
          </a:p>
          <a:p>
            <a:pPr marL="190500" defTabSz="1175644" hangingPunct="1">
              <a:lnSpc>
                <a:spcPct val="150000"/>
              </a:lnSpc>
              <a:spcBef>
                <a:spcPts val="129"/>
              </a:spcBef>
            </a:pPr>
            <a:r>
              <a:rPr lang="en-US" sz="1600" dirty="0">
                <a:solidFill>
                  <a:sysClr val="windowText" lastClr="000000"/>
                </a:solidFill>
                <a:latin typeface="Arial"/>
                <a:cs typeface="Arial"/>
              </a:rPr>
              <a:t>	Comment les villes devraient-elles trouver un équilibre entre les avantages du big data et la nécessité de protéger la vie privée des individus ?</a:t>
            </a:r>
          </a:p>
          <a:p>
            <a:pPr marL="190500" defTabSz="1175644" hangingPunct="1">
              <a:lnSpc>
                <a:spcPct val="150000"/>
              </a:lnSpc>
              <a:spcBef>
                <a:spcPts val="129"/>
              </a:spcBef>
            </a:pPr>
            <a:endParaRPr lang="en-US" sz="1600" dirty="0">
              <a:solidFill>
                <a:sysClr val="windowText" lastClr="000000"/>
              </a:solidFill>
              <a:latin typeface="Arial"/>
              <a:cs typeface="Arial"/>
            </a:endParaRPr>
          </a:p>
          <a:p>
            <a:pPr marL="190500" defTabSz="1175644" hangingPunct="1">
              <a:lnSpc>
                <a:spcPct val="150000"/>
              </a:lnSpc>
              <a:spcBef>
                <a:spcPts val="129"/>
              </a:spcBef>
            </a:pPr>
            <a:r>
              <a:rPr lang="en-US" sz="1600" dirty="0">
                <a:solidFill>
                  <a:sysClr val="windowText" lastClr="000000"/>
                </a:solidFill>
                <a:latin typeface="Arial"/>
                <a:cs typeface="Arial"/>
              </a:rPr>
              <a:t>👥 Encouragez 2 ou 3 élèves à partager leurs réflexions ou à donner des exemples.</a:t>
            </a:r>
          </a:p>
          <a:p>
            <a:pPr marL="190500" defTabSz="1175644" hangingPunct="1">
              <a:lnSpc>
                <a:spcPct val="150000"/>
              </a:lnSpc>
              <a:spcBef>
                <a:spcPts val="129"/>
              </a:spcBef>
            </a:pPr>
            <a:endParaRPr lang="en-US" sz="1600" dirty="0">
              <a:solidFill>
                <a:sysClr val="windowText" lastClr="000000"/>
              </a:solidFill>
              <a:latin typeface="Arial"/>
              <a:cs typeface="Arial"/>
            </a:endParaRPr>
          </a:p>
          <a:p>
            <a:pPr marL="190500" defTabSz="1175644" hangingPunct="1">
              <a:lnSpc>
                <a:spcPct val="150000"/>
              </a:lnSpc>
              <a:spcBef>
                <a:spcPts val="129"/>
              </a:spcBef>
            </a:pPr>
            <a:r>
              <a:rPr lang="en-US" sz="1600" dirty="0">
                <a:solidFill>
                  <a:sysClr val="windowText" lastClr="000000"/>
                </a:solidFill>
                <a:latin typeface="Arial"/>
                <a:cs typeface="Arial"/>
              </a:rPr>
              <a:t>📌 Remarque finale :</a:t>
            </a:r>
          </a:p>
          <a:p>
            <a:pPr marL="190500" defTabSz="1175644" hangingPunct="1">
              <a:lnSpc>
                <a:spcPct val="150000"/>
              </a:lnSpc>
              <a:spcBef>
                <a:spcPts val="129"/>
              </a:spcBef>
            </a:pPr>
            <a:r>
              <a:rPr lang="en-US" sz="1600" dirty="0">
                <a:solidFill>
                  <a:sysClr val="windowText" lastClr="000000"/>
                </a:solidFill>
                <a:latin typeface="Arial"/>
                <a:cs typeface="Arial"/>
              </a:rPr>
              <a:t>	En tant que futurs ingénieurs et urbanistes, votre rôle ne consiste pas seulement à utiliser les données, mais à les utiliser de manière responsable, intelligente et équitable.</a:t>
            </a:r>
            <a:endParaRPr lang="en-GB" sz="1600" dirty="0">
              <a:solidFill>
                <a:sysClr val="windowText" lastClr="000000"/>
              </a:solidFill>
              <a:latin typeface="Arial"/>
              <a:cs typeface="Arial"/>
            </a:endParaRPr>
          </a:p>
        </p:txBody>
      </p:sp>
      <p:sp>
        <p:nvSpPr>
          <p:cNvPr id="3" name="object 3">
            <a:extLst>
              <a:ext uri="{FF2B5EF4-FFF2-40B4-BE49-F238E27FC236}">
                <a16:creationId xmlns:a16="http://schemas.microsoft.com/office/drawing/2014/main" id="{6FE8B902-6CAE-B0CB-092A-6DDDD2E9678B}"/>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7.3 Réflexions finales et discussion</a:t>
            </a:r>
            <a:endParaRPr lang="en-GB" b="1" dirty="0">
              <a:solidFill>
                <a:schemeClr val="tx1"/>
              </a:solidFill>
              <a:latin typeface="Arial"/>
              <a:cs typeface="Arial"/>
            </a:endParaRPr>
          </a:p>
        </p:txBody>
      </p:sp>
      <p:sp>
        <p:nvSpPr>
          <p:cNvPr id="11" name="object 2">
            <a:extLst>
              <a:ext uri="{FF2B5EF4-FFF2-40B4-BE49-F238E27FC236}">
                <a16:creationId xmlns:a16="http://schemas.microsoft.com/office/drawing/2014/main" id="{CC33E609-08E2-185D-91C5-BF279E41F232}"/>
              </a:ext>
            </a:extLst>
          </p:cNvPr>
          <p:cNvSpPr txBox="1">
            <a:spLocks noGrp="1"/>
          </p:cNvSpPr>
          <p:nvPr>
            <p:ph type="title"/>
          </p:nvPr>
        </p:nvSpPr>
        <p:spPr>
          <a:xfrm>
            <a:off x="726280" y="412869"/>
            <a:ext cx="3720460" cy="385820"/>
          </a:xfrm>
          <a:prstGeom prst="rect">
            <a:avLst/>
          </a:prstGeom>
          <a:solidFill>
            <a:srgbClr val="FD001F"/>
          </a:solidFill>
        </p:spPr>
        <p:txBody>
          <a:bodyPr vert="horz" wrap="square" lIns="0" tIns="16329" rIns="0" bIns="0" rtlCol="0">
            <a:spAutoFit/>
          </a:bodyPr>
          <a:lstStyle/>
          <a:p>
            <a:pPr marL="22043" algn="ctr">
              <a:spcBef>
                <a:spcPts val="129"/>
              </a:spcBef>
            </a:pPr>
            <a:r>
              <a:rPr lang="en-US" sz="2400" b="1" dirty="0">
                <a:solidFill>
                  <a:schemeClr val="bg1"/>
                </a:solidFill>
              </a:rPr>
              <a:t>7. Quiz et remarques finales</a:t>
            </a:r>
            <a:endParaRPr sz="2400" b="1" spc="-13" dirty="0">
              <a:solidFill>
                <a:schemeClr val="bg1"/>
              </a:solidFill>
            </a:endParaRPr>
          </a:p>
        </p:txBody>
      </p:sp>
      <p:sp>
        <p:nvSpPr>
          <p:cNvPr id="2" name="object 6">
            <a:extLst>
              <a:ext uri="{FF2B5EF4-FFF2-40B4-BE49-F238E27FC236}">
                <a16:creationId xmlns:a16="http://schemas.microsoft.com/office/drawing/2014/main" id="{0540136C-ECE1-410E-F06C-189CE473AC93}"/>
              </a:ext>
            </a:extLst>
          </p:cNvPr>
          <p:cNvSpPr txBox="1">
            <a:spLocks noGrp="1"/>
          </p:cNvSpPr>
          <p:nvPr>
            <p:ph type="ftr" sz="quarter" idx="5"/>
          </p:nvPr>
        </p:nvSpPr>
        <p:spPr>
          <a:xfrm>
            <a:off x="763501" y="6349505"/>
            <a:ext cx="3958811" cy="178062"/>
          </a:xfrm>
          <a:prstGeom prst="rect">
            <a:avLst/>
          </a:prstGeom>
        </p:spPr>
        <p:txBody>
          <a:bodyPr vert="horz" wrap="square" lIns="0" tIns="0" rIns="0" bIns="0" rtlCol="0">
            <a:spAutoFit/>
          </a:bodyPr>
          <a:lstStyle/>
          <a:p>
            <a:r>
              <a:rPr lang="en-US" dirty="0" err="1"/>
              <a:t>Collecte</a:t>
            </a:r>
            <a:r>
              <a:rPr lang="en-US" dirty="0"/>
              <a:t> et gestion des données relatives aux transports</a:t>
            </a:r>
          </a:p>
        </p:txBody>
      </p:sp>
      <p:sp>
        <p:nvSpPr>
          <p:cNvPr id="6" name="object 6">
            <a:extLst>
              <a:ext uri="{FF2B5EF4-FFF2-40B4-BE49-F238E27FC236}">
                <a16:creationId xmlns:a16="http://schemas.microsoft.com/office/drawing/2014/main" id="{CA465E72-9043-A32C-2507-FD308523B4F6}"/>
              </a:ext>
            </a:extLst>
          </p:cNvPr>
          <p:cNvSpPr txBox="1">
            <a:spLocks/>
          </p:cNvSpPr>
          <p:nvPr/>
        </p:nvSpPr>
        <p:spPr>
          <a:xfrm>
            <a:off x="7805855" y="633738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Le Big Data dans les transports</a:t>
            </a:r>
          </a:p>
        </p:txBody>
      </p:sp>
    </p:spTree>
    <p:extLst>
      <p:ext uri="{BB962C8B-B14F-4D97-AF65-F5344CB8AC3E}">
        <p14:creationId xmlns:p14="http://schemas.microsoft.com/office/powerpoint/2010/main" val="25985482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54FF53-37E5-0D36-03FA-BEB31BACA90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01 :</a:t>
            </a:r>
          </a:p>
          <a:p>
            <a:pPr algn="ctr"/>
            <a:r>
              <a:rPr lang="en-US" sz="3200" b="1" dirty="0">
                <a:solidFill>
                  <a:schemeClr val="bg1"/>
                </a:solidFill>
              </a:rPr>
              <a:t>Introduction au Big Data</a:t>
            </a:r>
            <a:endParaRPr lang="en-US" sz="3200" b="1" dirty="0">
              <a:solidFill>
                <a:schemeClr val="bg1"/>
              </a:solidFill>
              <a:latin typeface="Calibri" panose="020F0502020204030204" pitchFamily="34" charset="0"/>
              <a:cs typeface="Calibri" panose="020F0502020204030204" pitchFamily="34" charset="0"/>
            </a:endParaRPr>
          </a:p>
        </p:txBody>
      </p:sp>
      <p:sp>
        <p:nvSpPr>
          <p:cNvPr id="5" name="object 6">
            <a:extLst>
              <a:ext uri="{FF2B5EF4-FFF2-40B4-BE49-F238E27FC236}">
                <a16:creationId xmlns:a16="http://schemas.microsoft.com/office/drawing/2014/main" id="{0B62A4C6-64BA-AEB9-C144-8A0D3C0BFF28}"/>
              </a:ext>
            </a:extLst>
          </p:cNvPr>
          <p:cNvSpPr txBox="1">
            <a:spLocks noGrp="1"/>
          </p:cNvSpPr>
          <p:nvPr>
            <p:ph type="ftr" sz="quarter" idx="5"/>
          </p:nvPr>
        </p:nvSpPr>
        <p:spPr>
          <a:xfrm>
            <a:off x="763501" y="6349505"/>
            <a:ext cx="3958811" cy="178062"/>
          </a:xfrm>
          <a:prstGeom prst="rect">
            <a:avLst/>
          </a:prstGeom>
        </p:spPr>
        <p:txBody>
          <a:bodyPr vert="horz" wrap="square" lIns="0" tIns="0" rIns="0" bIns="0" rtlCol="0">
            <a:spAutoFit/>
          </a:bodyPr>
          <a:lstStyle/>
          <a:p>
            <a:r>
              <a:rPr lang="en-US" dirty="0" err="1"/>
              <a:t>Collecte</a:t>
            </a:r>
            <a:r>
              <a:rPr lang="en-US" dirty="0"/>
              <a:t> et gestion des données relatives aux transports</a:t>
            </a:r>
          </a:p>
        </p:txBody>
      </p:sp>
      <p:sp>
        <p:nvSpPr>
          <p:cNvPr id="7" name="object 6">
            <a:extLst>
              <a:ext uri="{FF2B5EF4-FFF2-40B4-BE49-F238E27FC236}">
                <a16:creationId xmlns:a16="http://schemas.microsoft.com/office/drawing/2014/main" id="{FF86F36A-9353-2C4F-8C33-0F993E6D226B}"/>
              </a:ext>
            </a:extLst>
          </p:cNvPr>
          <p:cNvSpPr txBox="1">
            <a:spLocks/>
          </p:cNvSpPr>
          <p:nvPr/>
        </p:nvSpPr>
        <p:spPr>
          <a:xfrm>
            <a:off x="7805855" y="633738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Le Big Data dans les transports</a:t>
            </a:r>
          </a:p>
        </p:txBody>
      </p:sp>
    </p:spTree>
    <p:extLst>
      <p:ext uri="{BB962C8B-B14F-4D97-AF65-F5344CB8AC3E}">
        <p14:creationId xmlns:p14="http://schemas.microsoft.com/office/powerpoint/2010/main" val="2311328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F6D0EB-1F88-A35E-E212-8E96751EBAB5}"/>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40163D78-74C5-F7AF-34DA-3A9CF3E4D980}"/>
              </a:ext>
            </a:extLst>
          </p:cNvPr>
          <p:cNvSpPr txBox="1">
            <a:spLocks noGrp="1"/>
          </p:cNvSpPr>
          <p:nvPr>
            <p:ph type="title"/>
          </p:nvPr>
        </p:nvSpPr>
        <p:spPr>
          <a:xfrm>
            <a:off x="726282" y="412869"/>
            <a:ext cx="4389728"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1. Introduction au Big Data</a:t>
            </a:r>
            <a:endParaRPr sz="2400" b="1" spc="-13" dirty="0">
              <a:solidFill>
                <a:schemeClr val="bg1"/>
              </a:solidFill>
            </a:endParaRPr>
          </a:p>
        </p:txBody>
      </p:sp>
      <p:sp>
        <p:nvSpPr>
          <p:cNvPr id="8" name="TextBox 7">
            <a:extLst>
              <a:ext uri="{FF2B5EF4-FFF2-40B4-BE49-F238E27FC236}">
                <a16:creationId xmlns:a16="http://schemas.microsoft.com/office/drawing/2014/main" id="{B7CD64E0-8036-0445-FBF1-FDF443F5BA46}"/>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a:t>
            </a:r>
            <a:endParaRPr lang="LID4096" sz="1500" dirty="0">
              <a:solidFill>
                <a:schemeClr val="bg1"/>
              </a:solidFill>
            </a:endParaRPr>
          </a:p>
        </p:txBody>
      </p:sp>
      <p:sp>
        <p:nvSpPr>
          <p:cNvPr id="7" name="object 3">
            <a:extLst>
              <a:ext uri="{FF2B5EF4-FFF2-40B4-BE49-F238E27FC236}">
                <a16:creationId xmlns:a16="http://schemas.microsoft.com/office/drawing/2014/main" id="{298A624B-D5F7-1CD7-FF96-89FC7954EABA}"/>
              </a:ext>
            </a:extLst>
          </p:cNvPr>
          <p:cNvSpPr txBox="1"/>
          <p:nvPr/>
        </p:nvSpPr>
        <p:spPr>
          <a:xfrm>
            <a:off x="733424" y="1726658"/>
            <a:ext cx="10725152" cy="3661589"/>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Le Big Data désigne des ensembles de données trop volumineux, trop complexes et évoluant trop rapidement pour être traités à l'aide des méthodes traditionnelles de traitement des données.</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Dans le contexte des transports, le Big Data comprend les données provenant des appareils GPS, des applications mobiles, des cartes à puce, des capteurs de trafic, des réseaux sociaux, etc.</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Il ne s'agit pas seulement de volume, mais aussi de la valeur extraite pour comprendre et gérer les systèmes de mobilité.</a:t>
            </a:r>
          </a:p>
          <a:p>
            <a:pPr marL="361950" indent="-171450" defTabSz="1175644" hangingPunct="1">
              <a:lnSpc>
                <a:spcPct val="150000"/>
              </a:lnSpc>
              <a:spcBef>
                <a:spcPts val="129"/>
              </a:spcBef>
              <a:buFont typeface="Wingdings 2" panose="05020102010507070707" pitchFamily="18" charset="2"/>
              <a:buChar char="R"/>
            </a:pPr>
            <a:endParaRPr lang="en-US" sz="1200" dirty="0">
              <a:solidFill>
                <a:sysClr val="windowText" lastClr="000000"/>
              </a:solidFill>
              <a:latin typeface="Arial"/>
              <a:cs typeface="Arial"/>
            </a:endParaRPr>
          </a:p>
          <a:p>
            <a:pPr marL="190500" defTabSz="1175644" hangingPunct="1">
              <a:lnSpc>
                <a:spcPct val="150000"/>
              </a:lnSpc>
              <a:spcBef>
                <a:spcPts val="129"/>
              </a:spcBef>
            </a:pPr>
            <a:r>
              <a:rPr lang="en-US" sz="1600" i="1" dirty="0">
                <a:solidFill>
                  <a:sysClr val="windowText" lastClr="000000"/>
                </a:solidFill>
                <a:latin typeface="Arial"/>
                <a:cs typeface="Arial"/>
              </a:rPr>
              <a:t>« Le Big Data dans les transports n'est pas seulement une question de taille, mais aussi de diversité, de rapidité et d'intégration dans la prise de décision. »</a:t>
            </a:r>
          </a:p>
          <a:p>
            <a:pPr marL="190500" defTabSz="1175644" hangingPunct="1">
              <a:lnSpc>
                <a:spcPct val="150000"/>
              </a:lnSpc>
              <a:spcBef>
                <a:spcPts val="129"/>
              </a:spcBef>
            </a:pPr>
            <a:r>
              <a:rPr lang="en-US" sz="1600" dirty="0">
                <a:solidFill>
                  <a:sysClr val="windowText" lastClr="000000"/>
                </a:solidFill>
                <a:latin typeface="Arial"/>
                <a:cs typeface="Arial"/>
              </a:rPr>
              <a:t>(Antoniou et al., 2018)</a:t>
            </a:r>
          </a:p>
        </p:txBody>
      </p:sp>
      <p:sp>
        <p:nvSpPr>
          <p:cNvPr id="3" name="object 3">
            <a:extLst>
              <a:ext uri="{FF2B5EF4-FFF2-40B4-BE49-F238E27FC236}">
                <a16:creationId xmlns:a16="http://schemas.microsoft.com/office/drawing/2014/main" id="{4F72C2FE-9E93-7B5E-0EB6-0378ABFF337D}"/>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1.1 Définition du big data</a:t>
            </a:r>
            <a:endParaRPr lang="en-GB" b="1" dirty="0">
              <a:solidFill>
                <a:schemeClr val="tx1"/>
              </a:solidFill>
              <a:latin typeface="Arial"/>
              <a:cs typeface="Arial"/>
            </a:endParaRPr>
          </a:p>
        </p:txBody>
      </p:sp>
      <p:sp>
        <p:nvSpPr>
          <p:cNvPr id="6" name="object 6">
            <a:extLst>
              <a:ext uri="{FF2B5EF4-FFF2-40B4-BE49-F238E27FC236}">
                <a16:creationId xmlns:a16="http://schemas.microsoft.com/office/drawing/2014/main" id="{62CB344B-9137-A89A-702C-D7FACFFDD324}"/>
              </a:ext>
            </a:extLst>
          </p:cNvPr>
          <p:cNvSpPr txBox="1">
            <a:spLocks noGrp="1"/>
          </p:cNvSpPr>
          <p:nvPr>
            <p:ph type="ftr" sz="quarter" idx="5"/>
          </p:nvPr>
        </p:nvSpPr>
        <p:spPr>
          <a:xfrm>
            <a:off x="763501" y="6349505"/>
            <a:ext cx="3958811" cy="178062"/>
          </a:xfrm>
          <a:prstGeom prst="rect">
            <a:avLst/>
          </a:prstGeom>
        </p:spPr>
        <p:txBody>
          <a:bodyPr vert="horz" wrap="square" lIns="0" tIns="0" rIns="0" bIns="0" rtlCol="0">
            <a:spAutoFit/>
          </a:bodyPr>
          <a:lstStyle/>
          <a:p>
            <a:r>
              <a:rPr lang="en-US" dirty="0" err="1"/>
              <a:t>Collecte</a:t>
            </a:r>
            <a:r>
              <a:rPr lang="en-US" dirty="0"/>
              <a:t> et gestion des données relatives aux transports</a:t>
            </a:r>
          </a:p>
        </p:txBody>
      </p:sp>
      <p:sp>
        <p:nvSpPr>
          <p:cNvPr id="9" name="object 6">
            <a:extLst>
              <a:ext uri="{FF2B5EF4-FFF2-40B4-BE49-F238E27FC236}">
                <a16:creationId xmlns:a16="http://schemas.microsoft.com/office/drawing/2014/main" id="{D87BD7A2-A28F-86BF-D402-67E2237465B1}"/>
              </a:ext>
            </a:extLst>
          </p:cNvPr>
          <p:cNvSpPr txBox="1">
            <a:spLocks/>
          </p:cNvSpPr>
          <p:nvPr/>
        </p:nvSpPr>
        <p:spPr>
          <a:xfrm>
            <a:off x="7805855" y="633738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Le Big Data dans les transports</a:t>
            </a:r>
          </a:p>
        </p:txBody>
      </p:sp>
    </p:spTree>
    <p:extLst>
      <p:ext uri="{BB962C8B-B14F-4D97-AF65-F5344CB8AC3E}">
        <p14:creationId xmlns:p14="http://schemas.microsoft.com/office/powerpoint/2010/main" val="4690529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6FCFF2-46A3-07E9-2413-3BE4AA8CA82B}"/>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E4962789-C667-DFBD-E25D-16E4550E4562}"/>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3</a:t>
            </a:r>
            <a:endParaRPr lang="LID4096" sz="1500" dirty="0">
              <a:solidFill>
                <a:schemeClr val="bg1"/>
              </a:solidFill>
            </a:endParaRPr>
          </a:p>
        </p:txBody>
      </p:sp>
      <p:graphicFrame>
        <p:nvGraphicFramePr>
          <p:cNvPr id="3" name="Table 2">
            <a:extLst>
              <a:ext uri="{FF2B5EF4-FFF2-40B4-BE49-F238E27FC236}">
                <a16:creationId xmlns:a16="http://schemas.microsoft.com/office/drawing/2014/main" id="{87458216-1989-57B2-45F8-F3B1D3CA176D}"/>
              </a:ext>
            </a:extLst>
          </p:cNvPr>
          <p:cNvGraphicFramePr>
            <a:graphicFrameLocks noGrp="1"/>
          </p:cNvGraphicFramePr>
          <p:nvPr>
            <p:extLst>
              <p:ext uri="{D42A27DB-BD31-4B8C-83A1-F6EECF244321}">
                <p14:modId xmlns:p14="http://schemas.microsoft.com/office/powerpoint/2010/main" val="1671229186"/>
              </p:ext>
            </p:extLst>
          </p:nvPr>
        </p:nvGraphicFramePr>
        <p:xfrm>
          <a:off x="726281" y="1875740"/>
          <a:ext cx="10881112" cy="4026830"/>
        </p:xfrm>
        <a:graphic>
          <a:graphicData uri="http://schemas.openxmlformats.org/drawingml/2006/table">
            <a:tbl>
              <a:tblPr firstRow="1" bandRow="1">
                <a:tableStyleId>{2D5ABB26-0587-4C30-8999-92F81FD0307C}</a:tableStyleId>
              </a:tblPr>
              <a:tblGrid>
                <a:gridCol w="2718420">
                  <a:extLst>
                    <a:ext uri="{9D8B030D-6E8A-4147-A177-3AD203B41FA5}">
                      <a16:colId xmlns:a16="http://schemas.microsoft.com/office/drawing/2014/main" val="4021686379"/>
                    </a:ext>
                  </a:extLst>
                </a:gridCol>
                <a:gridCol w="8162692">
                  <a:extLst>
                    <a:ext uri="{9D8B030D-6E8A-4147-A177-3AD203B41FA5}">
                      <a16:colId xmlns:a16="http://schemas.microsoft.com/office/drawing/2014/main" val="1849735012"/>
                    </a:ext>
                  </a:extLst>
                </a:gridCol>
              </a:tblGrid>
              <a:tr h="641815">
                <a:tc>
                  <a:txBody>
                    <a:bodyPr/>
                    <a:lstStyle/>
                    <a:p>
                      <a:r>
                        <a:rPr lang="en-US" b="1" dirty="0"/>
                        <a:t>Volume</a:t>
                      </a:r>
                    </a:p>
                  </a:txBody>
                  <a:tcPr/>
                </a:tc>
                <a:tc>
                  <a:txBody>
                    <a:bodyPr/>
                    <a:lstStyle/>
                    <a:p>
                      <a:r>
                        <a:rPr lang="en-US" dirty="0"/>
                        <a:t>Des quantités massives de données générées à partir de sources telles que le GPS, les capteurs et les applications.</a:t>
                      </a:r>
                    </a:p>
                    <a:p>
                      <a:endParaRPr lang="en-US" dirty="0"/>
                    </a:p>
                  </a:txBody>
                  <a:tcPr/>
                </a:tc>
                <a:extLst>
                  <a:ext uri="{0D108BD9-81ED-4DB2-BD59-A6C34878D82A}">
                    <a16:rowId xmlns:a16="http://schemas.microsoft.com/office/drawing/2014/main" val="3911600058"/>
                  </a:ext>
                </a:extLst>
              </a:tr>
              <a:tr h="641815">
                <a:tc>
                  <a:txBody>
                    <a:bodyPr/>
                    <a:lstStyle/>
                    <a:p>
                      <a:r>
                        <a:rPr lang="en-US" b="1" dirty="0"/>
                        <a:t>Vitesse</a:t>
                      </a:r>
                    </a:p>
                  </a:txBody>
                  <a:tcPr/>
                </a:tc>
                <a:tc>
                  <a:txBody>
                    <a:bodyPr/>
                    <a:lstStyle/>
                    <a:p>
                      <a:r>
                        <a:rPr lang="en-US" dirty="0"/>
                        <a:t>Capture et traitement des données en temps réel ou quasi réel.</a:t>
                      </a:r>
                    </a:p>
                    <a:p>
                      <a:endParaRPr lang="en-US" dirty="0"/>
                    </a:p>
                  </a:txBody>
                  <a:tcPr/>
                </a:tc>
                <a:extLst>
                  <a:ext uri="{0D108BD9-81ED-4DB2-BD59-A6C34878D82A}">
                    <a16:rowId xmlns:a16="http://schemas.microsoft.com/office/drawing/2014/main" val="3188393927"/>
                  </a:ext>
                </a:extLst>
              </a:tr>
              <a:tr h="641815">
                <a:tc>
                  <a:txBody>
                    <a:bodyPr/>
                    <a:lstStyle/>
                    <a:p>
                      <a:r>
                        <a:rPr lang="en-US" b="1" dirty="0"/>
                        <a:t>Variété</a:t>
                      </a:r>
                      <a:r>
                        <a:rPr lang="en-US" dirty="0"/>
                        <a:t>	</a:t>
                      </a:r>
                    </a:p>
                  </a:txBody>
                  <a:tcPr/>
                </a:tc>
                <a:tc>
                  <a:txBody>
                    <a:bodyPr/>
                    <a:lstStyle/>
                    <a:p>
                      <a:r>
                        <a:rPr lang="en-US" dirty="0"/>
                        <a:t>Différents types de données : structurées (bases de données), semi-structurées (JSON/XML) et non structurées (vidéos, réseaux sociaux).</a:t>
                      </a:r>
                    </a:p>
                    <a:p>
                      <a:endParaRPr lang="en-US" dirty="0"/>
                    </a:p>
                  </a:txBody>
                  <a:tcPr/>
                </a:tc>
                <a:extLst>
                  <a:ext uri="{0D108BD9-81ED-4DB2-BD59-A6C34878D82A}">
                    <a16:rowId xmlns:a16="http://schemas.microsoft.com/office/drawing/2014/main" val="1124089135"/>
                  </a:ext>
                </a:extLst>
              </a:tr>
              <a:tr h="641815">
                <a:tc>
                  <a:txBody>
                    <a:bodyPr/>
                    <a:lstStyle/>
                    <a:p>
                      <a:r>
                        <a:rPr lang="en-US" b="1" dirty="0"/>
                        <a:t>Véracité</a:t>
                      </a:r>
                    </a:p>
                  </a:txBody>
                  <a:tcPr/>
                </a:tc>
                <a:tc>
                  <a:txBody>
                    <a:bodyPr/>
                    <a:lstStyle/>
                    <a:p>
                      <a:r>
                        <a:rPr lang="en-US" dirty="0"/>
                        <a:t>Fiabilité et exactitude des données, essentielles pour prendre des décisions fiables en matière de transport.</a:t>
                      </a:r>
                    </a:p>
                    <a:p>
                      <a:endParaRPr lang="en-US" dirty="0"/>
                    </a:p>
                  </a:txBody>
                  <a:tcPr/>
                </a:tc>
                <a:extLst>
                  <a:ext uri="{0D108BD9-81ED-4DB2-BD59-A6C34878D82A}">
                    <a16:rowId xmlns:a16="http://schemas.microsoft.com/office/drawing/2014/main" val="1126113195"/>
                  </a:ext>
                </a:extLst>
              </a:tr>
              <a:tr h="641815">
                <a:tc>
                  <a:txBody>
                    <a:bodyPr/>
                    <a:lstStyle/>
                    <a:p>
                      <a:r>
                        <a:rPr lang="en-US" b="1" dirty="0"/>
                        <a:t>Valeur</a:t>
                      </a:r>
                      <a:r>
                        <a:rPr lang="en-US" dirty="0"/>
                        <a:t>	</a:t>
                      </a:r>
                    </a:p>
                  </a:txBody>
                  <a:tcPr/>
                </a:tc>
                <a:tc>
                  <a:txBody>
                    <a:bodyPr/>
                    <a:lstStyle/>
                    <a:p>
                      <a:r>
                        <a:rPr lang="en-US" dirty="0"/>
                        <a:t>Informations tirées du big data qui facilitent la planification et les opérations de transport.</a:t>
                      </a:r>
                    </a:p>
                  </a:txBody>
                  <a:tcPr/>
                </a:tc>
                <a:extLst>
                  <a:ext uri="{0D108BD9-81ED-4DB2-BD59-A6C34878D82A}">
                    <a16:rowId xmlns:a16="http://schemas.microsoft.com/office/drawing/2014/main" val="2324641515"/>
                  </a:ext>
                </a:extLst>
              </a:tr>
            </a:tbl>
          </a:graphicData>
        </a:graphic>
      </p:graphicFrame>
      <p:sp>
        <p:nvSpPr>
          <p:cNvPr id="4" name="object 3">
            <a:extLst>
              <a:ext uri="{FF2B5EF4-FFF2-40B4-BE49-F238E27FC236}">
                <a16:creationId xmlns:a16="http://schemas.microsoft.com/office/drawing/2014/main" id="{B256202F-BFCE-8F02-68E9-26D0F8F70B46}"/>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1.2 Les 5 V du big data</a:t>
            </a:r>
            <a:endParaRPr lang="en-GB" b="1" dirty="0">
              <a:solidFill>
                <a:schemeClr val="tx1"/>
              </a:solidFill>
              <a:latin typeface="Arial"/>
              <a:cs typeface="Arial"/>
            </a:endParaRPr>
          </a:p>
        </p:txBody>
      </p:sp>
      <p:sp>
        <p:nvSpPr>
          <p:cNvPr id="11" name="object 2">
            <a:extLst>
              <a:ext uri="{FF2B5EF4-FFF2-40B4-BE49-F238E27FC236}">
                <a16:creationId xmlns:a16="http://schemas.microsoft.com/office/drawing/2014/main" id="{0A21BACF-F6A8-299A-B25E-F0CB82572DFB}"/>
              </a:ext>
            </a:extLst>
          </p:cNvPr>
          <p:cNvSpPr txBox="1">
            <a:spLocks noGrp="1"/>
          </p:cNvSpPr>
          <p:nvPr>
            <p:ph type="title"/>
          </p:nvPr>
        </p:nvSpPr>
        <p:spPr>
          <a:xfrm>
            <a:off x="726282" y="412869"/>
            <a:ext cx="4389728"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1. Introduction au big data</a:t>
            </a:r>
            <a:endParaRPr sz="2400" b="1" spc="-13" dirty="0">
              <a:solidFill>
                <a:schemeClr val="bg1"/>
              </a:solidFill>
            </a:endParaRPr>
          </a:p>
        </p:txBody>
      </p:sp>
      <p:sp>
        <p:nvSpPr>
          <p:cNvPr id="2" name="object 6">
            <a:extLst>
              <a:ext uri="{FF2B5EF4-FFF2-40B4-BE49-F238E27FC236}">
                <a16:creationId xmlns:a16="http://schemas.microsoft.com/office/drawing/2014/main" id="{499A9F3B-E64B-E31B-382B-7648D125ABCF}"/>
              </a:ext>
            </a:extLst>
          </p:cNvPr>
          <p:cNvSpPr txBox="1">
            <a:spLocks noGrp="1"/>
          </p:cNvSpPr>
          <p:nvPr>
            <p:ph type="ftr" sz="quarter" idx="5"/>
          </p:nvPr>
        </p:nvSpPr>
        <p:spPr>
          <a:xfrm>
            <a:off x="763501" y="6349505"/>
            <a:ext cx="3958811" cy="178062"/>
          </a:xfrm>
          <a:prstGeom prst="rect">
            <a:avLst/>
          </a:prstGeom>
        </p:spPr>
        <p:txBody>
          <a:bodyPr vert="horz" wrap="square" lIns="0" tIns="0" rIns="0" bIns="0" rtlCol="0">
            <a:spAutoFit/>
          </a:bodyPr>
          <a:lstStyle/>
          <a:p>
            <a:r>
              <a:rPr lang="en-US" dirty="0" err="1"/>
              <a:t>Collecte</a:t>
            </a:r>
            <a:r>
              <a:rPr lang="en-US" dirty="0"/>
              <a:t> et gestion des données relatives aux transports</a:t>
            </a:r>
          </a:p>
        </p:txBody>
      </p:sp>
      <p:sp>
        <p:nvSpPr>
          <p:cNvPr id="6" name="object 6">
            <a:extLst>
              <a:ext uri="{FF2B5EF4-FFF2-40B4-BE49-F238E27FC236}">
                <a16:creationId xmlns:a16="http://schemas.microsoft.com/office/drawing/2014/main" id="{88FA6D6B-930F-F07A-FA49-16CF7DED2399}"/>
              </a:ext>
            </a:extLst>
          </p:cNvPr>
          <p:cNvSpPr txBox="1">
            <a:spLocks/>
          </p:cNvSpPr>
          <p:nvPr/>
        </p:nvSpPr>
        <p:spPr>
          <a:xfrm>
            <a:off x="7805855" y="633738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Le Big Data dans les transports</a:t>
            </a:r>
          </a:p>
        </p:txBody>
      </p:sp>
    </p:spTree>
    <p:extLst>
      <p:ext uri="{BB962C8B-B14F-4D97-AF65-F5344CB8AC3E}">
        <p14:creationId xmlns:p14="http://schemas.microsoft.com/office/powerpoint/2010/main" val="41040491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93815F-ECD1-42A3-0D40-B56C0F7D8FCD}"/>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78CE5D7B-1E4E-9575-35FD-0E0D9170E488}"/>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4</a:t>
            </a:r>
            <a:endParaRPr lang="LID4096" sz="1500" dirty="0">
              <a:solidFill>
                <a:schemeClr val="bg1"/>
              </a:solidFill>
            </a:endParaRPr>
          </a:p>
        </p:txBody>
      </p:sp>
      <p:sp>
        <p:nvSpPr>
          <p:cNvPr id="7" name="object 3">
            <a:extLst>
              <a:ext uri="{FF2B5EF4-FFF2-40B4-BE49-F238E27FC236}">
                <a16:creationId xmlns:a16="http://schemas.microsoft.com/office/drawing/2014/main" id="{8BE535B9-D575-D67F-CF10-A9517BA6540F}"/>
              </a:ext>
            </a:extLst>
          </p:cNvPr>
          <p:cNvSpPr txBox="1"/>
          <p:nvPr/>
        </p:nvSpPr>
        <p:spPr>
          <a:xfrm>
            <a:off x="726280" y="1489427"/>
            <a:ext cx="5836565" cy="4521376"/>
          </a:xfrm>
          <a:prstGeom prst="rect">
            <a:avLst/>
          </a:prstGeom>
        </p:spPr>
        <p:txBody>
          <a:bodyPr vert="horz" wrap="square" lIns="0" tIns="16329" rIns="0" bIns="0" rtlCol="0">
            <a:spAutoFit/>
          </a:bodyPr>
          <a:lstStyle/>
          <a:p>
            <a:pPr marL="190500" defTabSz="1175644" hangingPunct="1">
              <a:lnSpc>
                <a:spcPct val="150000"/>
              </a:lnSpc>
              <a:spcBef>
                <a:spcPts val="129"/>
              </a:spcBef>
            </a:pPr>
            <a:endParaRPr lang="en-US" sz="1100" dirty="0">
              <a:solidFill>
                <a:sysClr val="windowText" lastClr="000000"/>
              </a:solidFill>
              <a:latin typeface="Arial"/>
              <a:cs typeface="Arial"/>
            </a:endParaRPr>
          </a:p>
          <a:p>
            <a:pPr marL="361950" lvl="3"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Complexité accrue de la mobilité : </a:t>
            </a:r>
            <a:r>
              <a:rPr lang="en-US" sz="1400" dirty="0">
                <a:solidFill>
                  <a:sysClr val="windowText" lastClr="000000"/>
                </a:solidFill>
                <a:latin typeface="Arial"/>
                <a:cs typeface="Arial"/>
              </a:rPr>
              <a:t>les systèmes urbains sont dynamiques ; les modèles traditionnels ont du mal à suivre le rythme.</a:t>
            </a:r>
          </a:p>
          <a:p>
            <a:pPr marL="361950" lvl="3" indent="-171450" defTabSz="1175644" hangingPunct="1">
              <a:lnSpc>
                <a:spcPct val="15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361950" lvl="3"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Prise de décision en temps réel : </a:t>
            </a:r>
            <a:r>
              <a:rPr lang="en-US" sz="1400" dirty="0">
                <a:solidFill>
                  <a:sysClr val="windowText" lastClr="000000"/>
                </a:solidFill>
                <a:latin typeface="Arial"/>
                <a:cs typeface="Arial"/>
              </a:rPr>
              <a:t>permet la gestion du trafic, la surveillance des transports publics et l'optimisation des services.</a:t>
            </a:r>
          </a:p>
          <a:p>
            <a:pPr marL="361950" lvl="3" indent="-171450" defTabSz="1175644" hangingPunct="1">
              <a:lnSpc>
                <a:spcPct val="15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361950" lvl="3"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Planification centrée sur l'utilisateur : </a:t>
            </a:r>
            <a:r>
              <a:rPr lang="en-US" sz="1400" dirty="0">
                <a:solidFill>
                  <a:sysClr val="windowText" lastClr="000000"/>
                </a:solidFill>
                <a:latin typeface="Arial"/>
                <a:cs typeface="Arial"/>
              </a:rPr>
              <a:t>le big data reflète les comportements réels en matière de déplacement, aidant les planificateurs à concevoir des solutions adaptées aux besoins réels.</a:t>
            </a:r>
          </a:p>
          <a:p>
            <a:pPr marL="361950" lvl="3" indent="-171450" defTabSz="1175644" hangingPunct="1">
              <a:lnSpc>
                <a:spcPct val="150000"/>
              </a:lnSpc>
              <a:spcBef>
                <a:spcPts val="129"/>
              </a:spcBef>
              <a:buFont typeface="Wingdings 2" panose="05020102010507070707" pitchFamily="18" charset="2"/>
              <a:buChar char="R"/>
            </a:pPr>
            <a:endParaRPr lang="en-US" sz="1400" dirty="0">
              <a:solidFill>
                <a:sysClr val="windowText" lastClr="000000"/>
              </a:solidFill>
              <a:latin typeface="Arial"/>
              <a:cs typeface="Arial"/>
            </a:endParaRPr>
          </a:p>
          <a:p>
            <a:pPr marL="361950" lvl="3" indent="-171450" defTabSz="1175644" hangingPunct="1">
              <a:lnSpc>
                <a:spcPct val="150000"/>
              </a:lnSpc>
              <a:spcBef>
                <a:spcPts val="129"/>
              </a:spcBef>
              <a:buFont typeface="Wingdings 2" panose="05020102010507070707" pitchFamily="18" charset="2"/>
              <a:buChar char="R"/>
            </a:pPr>
            <a:r>
              <a:rPr lang="en-US" sz="1400" b="1" dirty="0">
                <a:solidFill>
                  <a:sysClr val="windowText" lastClr="000000"/>
                </a:solidFill>
                <a:latin typeface="Arial"/>
                <a:cs typeface="Arial"/>
              </a:rPr>
              <a:t> Intégration avec les villes intelligentes : </a:t>
            </a:r>
            <a:r>
              <a:rPr lang="en-US" sz="1400" dirty="0">
                <a:solidFill>
                  <a:sysClr val="windowText" lastClr="000000"/>
                </a:solidFill>
                <a:latin typeface="Arial"/>
                <a:cs typeface="Arial"/>
              </a:rPr>
              <a:t>les transports sont l'un des premiers domaines touchés par la gouvernance urbaine basée sur les données.</a:t>
            </a:r>
          </a:p>
        </p:txBody>
      </p:sp>
      <p:pic>
        <p:nvPicPr>
          <p:cNvPr id="1026" name="Picture 2">
            <a:extLst>
              <a:ext uri="{FF2B5EF4-FFF2-40B4-BE49-F238E27FC236}">
                <a16:creationId xmlns:a16="http://schemas.microsoft.com/office/drawing/2014/main" id="{D307253C-CA1F-5054-05A4-34D04348A9E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96000" y="2112848"/>
            <a:ext cx="5926912" cy="3988824"/>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ADCC0E7C-68F3-C56F-F737-D101BC1541F8}"/>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1.3 Pourquoi le big data est-il important dans les transports ?</a:t>
            </a:r>
            <a:endParaRPr lang="en-GB" b="1" dirty="0">
              <a:solidFill>
                <a:schemeClr val="tx1"/>
              </a:solidFill>
              <a:latin typeface="Arial"/>
              <a:cs typeface="Arial"/>
            </a:endParaRPr>
          </a:p>
        </p:txBody>
      </p:sp>
      <p:sp>
        <p:nvSpPr>
          <p:cNvPr id="11" name="object 2">
            <a:extLst>
              <a:ext uri="{FF2B5EF4-FFF2-40B4-BE49-F238E27FC236}">
                <a16:creationId xmlns:a16="http://schemas.microsoft.com/office/drawing/2014/main" id="{8D975F48-2EED-9276-A261-3C612F2B1EF7}"/>
              </a:ext>
            </a:extLst>
          </p:cNvPr>
          <p:cNvSpPr txBox="1">
            <a:spLocks noGrp="1"/>
          </p:cNvSpPr>
          <p:nvPr>
            <p:ph type="title"/>
          </p:nvPr>
        </p:nvSpPr>
        <p:spPr>
          <a:xfrm>
            <a:off x="726282" y="412869"/>
            <a:ext cx="4389728"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1. Introduction au big data</a:t>
            </a:r>
            <a:endParaRPr sz="2400" b="1" spc="-13" dirty="0">
              <a:solidFill>
                <a:schemeClr val="bg1"/>
              </a:solidFill>
            </a:endParaRPr>
          </a:p>
        </p:txBody>
      </p:sp>
      <p:sp>
        <p:nvSpPr>
          <p:cNvPr id="2" name="object 6">
            <a:extLst>
              <a:ext uri="{FF2B5EF4-FFF2-40B4-BE49-F238E27FC236}">
                <a16:creationId xmlns:a16="http://schemas.microsoft.com/office/drawing/2014/main" id="{BEEE63E0-95D8-5563-BA7A-8E24441BCE56}"/>
              </a:ext>
            </a:extLst>
          </p:cNvPr>
          <p:cNvSpPr txBox="1">
            <a:spLocks noGrp="1"/>
          </p:cNvSpPr>
          <p:nvPr>
            <p:ph type="ftr" sz="quarter" idx="5"/>
          </p:nvPr>
        </p:nvSpPr>
        <p:spPr>
          <a:xfrm>
            <a:off x="763501" y="6349505"/>
            <a:ext cx="3958811" cy="178062"/>
          </a:xfrm>
          <a:prstGeom prst="rect">
            <a:avLst/>
          </a:prstGeom>
        </p:spPr>
        <p:txBody>
          <a:bodyPr vert="horz" wrap="square" lIns="0" tIns="0" rIns="0" bIns="0" rtlCol="0">
            <a:spAutoFit/>
          </a:bodyPr>
          <a:lstStyle/>
          <a:p>
            <a:r>
              <a:rPr lang="en-US" dirty="0" err="1"/>
              <a:t>Collecte</a:t>
            </a:r>
            <a:r>
              <a:rPr lang="en-US" dirty="0"/>
              <a:t> et gestion des données relatives aux transports</a:t>
            </a:r>
          </a:p>
        </p:txBody>
      </p:sp>
      <p:sp>
        <p:nvSpPr>
          <p:cNvPr id="6" name="object 6">
            <a:extLst>
              <a:ext uri="{FF2B5EF4-FFF2-40B4-BE49-F238E27FC236}">
                <a16:creationId xmlns:a16="http://schemas.microsoft.com/office/drawing/2014/main" id="{DB4CB249-BF4F-2C2B-5FBA-AB1AA4D5754D}"/>
              </a:ext>
            </a:extLst>
          </p:cNvPr>
          <p:cNvSpPr txBox="1">
            <a:spLocks/>
          </p:cNvSpPr>
          <p:nvPr/>
        </p:nvSpPr>
        <p:spPr>
          <a:xfrm>
            <a:off x="7805855" y="633738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Le Big Data dans les transports</a:t>
            </a:r>
          </a:p>
        </p:txBody>
      </p:sp>
    </p:spTree>
    <p:extLst>
      <p:ext uri="{BB962C8B-B14F-4D97-AF65-F5344CB8AC3E}">
        <p14:creationId xmlns:p14="http://schemas.microsoft.com/office/powerpoint/2010/main" val="38287990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45902B-1092-9FDE-F8FF-468A679F13DB}"/>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F25A2D76-90E3-624E-995F-D05BC7F7B973}"/>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5</a:t>
            </a:r>
            <a:endParaRPr lang="LID4096" sz="1500" dirty="0">
              <a:solidFill>
                <a:schemeClr val="bg1"/>
              </a:solidFill>
            </a:endParaRPr>
          </a:p>
        </p:txBody>
      </p:sp>
      <p:sp>
        <p:nvSpPr>
          <p:cNvPr id="7" name="object 3">
            <a:extLst>
              <a:ext uri="{FF2B5EF4-FFF2-40B4-BE49-F238E27FC236}">
                <a16:creationId xmlns:a16="http://schemas.microsoft.com/office/drawing/2014/main" id="{C59801C1-DAFA-D2C4-E745-DC8145677B13}"/>
              </a:ext>
            </a:extLst>
          </p:cNvPr>
          <p:cNvSpPr txBox="1"/>
          <p:nvPr/>
        </p:nvSpPr>
        <p:spPr>
          <a:xfrm>
            <a:off x="726281" y="1445419"/>
            <a:ext cx="4927387" cy="4874742"/>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La science des données dans les transports :</a:t>
            </a:r>
          </a:p>
          <a:p>
            <a:pPr marL="361950" indent="-1714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Combine les statistiques, l'apprentissage automatique et l'informatique pour mettre en évidence des tendances à partir d'ensembles de données volumineux sur les transports</a:t>
            </a:r>
          </a:p>
          <a:p>
            <a:pPr marL="190500" defTabSz="1175644" hangingPunct="1">
              <a:lnSpc>
                <a:spcPct val="150000"/>
              </a:lnSpc>
              <a:spcBef>
                <a:spcPts val="129"/>
              </a:spcBef>
            </a:pPr>
            <a:endParaRPr lang="en-US" sz="1600" dirty="0">
              <a:solidFill>
                <a:sysClr val="windowText" lastClr="000000"/>
              </a:solidFill>
              <a:latin typeface="Arial"/>
              <a:cs typeface="Arial"/>
            </a:endParaRPr>
          </a:p>
          <a:p>
            <a:pPr marL="361950" lvl="1"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Analyse des transports :</a:t>
            </a:r>
          </a:p>
          <a:p>
            <a:pPr marL="361950" lvl="1" indent="-1714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Utilise le big data pour :</a:t>
            </a:r>
          </a:p>
          <a:p>
            <a:pPr marL="190500" lvl="5" indent="0" defTabSz="1175644" hangingPunct="1">
              <a:lnSpc>
                <a:spcPct val="150000"/>
              </a:lnSpc>
              <a:spcBef>
                <a:spcPts val="129"/>
              </a:spcBef>
            </a:pPr>
            <a:r>
              <a:rPr lang="en-US" sz="1600" dirty="0">
                <a:solidFill>
                  <a:sysClr val="windowText" lastClr="000000"/>
                </a:solidFill>
                <a:latin typeface="Arial"/>
                <a:cs typeface="Arial"/>
              </a:rPr>
              <a:t>	</a:t>
            </a:r>
            <a:r>
              <a:rPr lang="en-US" sz="1600" dirty="0" err="1">
                <a:solidFill>
                  <a:sysClr val="windowText" lastClr="000000"/>
                </a:solidFill>
                <a:latin typeface="Arial"/>
                <a:cs typeface="Arial"/>
              </a:rPr>
              <a:t>i</a:t>
            </a:r>
            <a:r>
              <a:rPr lang="en-US" sz="1600" dirty="0">
                <a:solidFill>
                  <a:sysClr val="windowText" lastClr="000000"/>
                </a:solidFill>
                <a:latin typeface="Arial"/>
                <a:cs typeface="Arial"/>
              </a:rPr>
              <a:t>. Améliorer l'efficacité du système</a:t>
            </a:r>
          </a:p>
          <a:p>
            <a:pPr marL="190500" lvl="5" indent="0" defTabSz="1175644" hangingPunct="1">
              <a:lnSpc>
                <a:spcPct val="150000"/>
              </a:lnSpc>
              <a:spcBef>
                <a:spcPts val="129"/>
              </a:spcBef>
            </a:pPr>
            <a:r>
              <a:rPr lang="en-US" sz="1600" dirty="0">
                <a:solidFill>
                  <a:sysClr val="windowText" lastClr="000000"/>
                </a:solidFill>
                <a:latin typeface="Arial"/>
                <a:cs typeface="Arial"/>
              </a:rPr>
              <a:t>	ii. Modéliser la demande de mobilité</a:t>
            </a:r>
          </a:p>
          <a:p>
            <a:pPr marL="190500" lvl="5" indent="0" defTabSz="1175644" hangingPunct="1">
              <a:lnSpc>
                <a:spcPct val="150000"/>
              </a:lnSpc>
              <a:spcBef>
                <a:spcPts val="129"/>
              </a:spcBef>
            </a:pPr>
            <a:r>
              <a:rPr lang="en-US" sz="1600" dirty="0">
                <a:solidFill>
                  <a:sysClr val="windowText" lastClr="000000"/>
                </a:solidFill>
                <a:latin typeface="Arial"/>
                <a:cs typeface="Arial"/>
              </a:rPr>
              <a:t>	iii. Comprendre les comportements </a:t>
            </a:r>
            <a:r>
              <a:rPr lang="en-US" sz="1600" dirty="0" err="1">
                <a:solidFill>
                  <a:sysClr val="windowText" lastClr="000000"/>
                </a:solidFill>
                <a:latin typeface="Arial"/>
                <a:cs typeface="Arial"/>
              </a:rPr>
              <a:t>liés</a:t>
            </a:r>
            <a:r>
              <a:rPr lang="en-US" sz="1600" dirty="0">
                <a:solidFill>
                  <a:sysClr val="windowText" lastClr="000000"/>
                </a:solidFill>
                <a:latin typeface="Arial"/>
                <a:cs typeface="Arial"/>
              </a:rPr>
              <a:t> 	aux activités</a:t>
            </a:r>
          </a:p>
        </p:txBody>
      </p:sp>
      <p:pic>
        <p:nvPicPr>
          <p:cNvPr id="2050" name="Picture 2">
            <a:extLst>
              <a:ext uri="{FF2B5EF4-FFF2-40B4-BE49-F238E27FC236}">
                <a16:creationId xmlns:a16="http://schemas.microsoft.com/office/drawing/2014/main" id="{AEB4A913-0B94-9B24-4924-B1DBDEE305B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52585" y="1878490"/>
            <a:ext cx="6571081" cy="3470352"/>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2CD17F63-072D-4CE8-D593-0E827EF47C7C}"/>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 1.4 Émergence des paradigmes basés sur les données</a:t>
            </a:r>
            <a:endParaRPr lang="en-GB" b="1" dirty="0">
              <a:solidFill>
                <a:schemeClr val="tx1"/>
              </a:solidFill>
              <a:latin typeface="Arial"/>
              <a:cs typeface="Arial"/>
            </a:endParaRPr>
          </a:p>
        </p:txBody>
      </p:sp>
      <p:sp>
        <p:nvSpPr>
          <p:cNvPr id="11" name="object 2">
            <a:extLst>
              <a:ext uri="{FF2B5EF4-FFF2-40B4-BE49-F238E27FC236}">
                <a16:creationId xmlns:a16="http://schemas.microsoft.com/office/drawing/2014/main" id="{440D5050-6603-8495-D065-A58FF1FB0E10}"/>
              </a:ext>
            </a:extLst>
          </p:cNvPr>
          <p:cNvSpPr txBox="1">
            <a:spLocks noGrp="1"/>
          </p:cNvSpPr>
          <p:nvPr>
            <p:ph type="title"/>
          </p:nvPr>
        </p:nvSpPr>
        <p:spPr>
          <a:xfrm>
            <a:off x="726282" y="412869"/>
            <a:ext cx="4389728"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1. Introduction au Big Data</a:t>
            </a:r>
            <a:endParaRPr sz="2400" b="1" spc="-13" dirty="0">
              <a:solidFill>
                <a:schemeClr val="bg1"/>
              </a:solidFill>
            </a:endParaRPr>
          </a:p>
        </p:txBody>
      </p:sp>
      <p:sp>
        <p:nvSpPr>
          <p:cNvPr id="2" name="object 6">
            <a:extLst>
              <a:ext uri="{FF2B5EF4-FFF2-40B4-BE49-F238E27FC236}">
                <a16:creationId xmlns:a16="http://schemas.microsoft.com/office/drawing/2014/main" id="{CB7CEE96-EA49-8BC6-46F6-217A8B821024}"/>
              </a:ext>
            </a:extLst>
          </p:cNvPr>
          <p:cNvSpPr txBox="1">
            <a:spLocks noGrp="1"/>
          </p:cNvSpPr>
          <p:nvPr>
            <p:ph type="ftr" sz="quarter" idx="5"/>
          </p:nvPr>
        </p:nvSpPr>
        <p:spPr>
          <a:xfrm>
            <a:off x="763501" y="6349505"/>
            <a:ext cx="3958811" cy="178062"/>
          </a:xfrm>
          <a:prstGeom prst="rect">
            <a:avLst/>
          </a:prstGeom>
        </p:spPr>
        <p:txBody>
          <a:bodyPr vert="horz" wrap="square" lIns="0" tIns="0" rIns="0" bIns="0" rtlCol="0">
            <a:spAutoFit/>
          </a:bodyPr>
          <a:lstStyle/>
          <a:p>
            <a:r>
              <a:rPr lang="en-US" dirty="0" err="1"/>
              <a:t>Collecte</a:t>
            </a:r>
            <a:r>
              <a:rPr lang="en-US" dirty="0"/>
              <a:t> et gestion des données relatives aux transports</a:t>
            </a:r>
          </a:p>
        </p:txBody>
      </p:sp>
      <p:sp>
        <p:nvSpPr>
          <p:cNvPr id="6" name="object 6">
            <a:extLst>
              <a:ext uri="{FF2B5EF4-FFF2-40B4-BE49-F238E27FC236}">
                <a16:creationId xmlns:a16="http://schemas.microsoft.com/office/drawing/2014/main" id="{62FEE45D-1DA4-4B3E-F998-07274BB2CF75}"/>
              </a:ext>
            </a:extLst>
          </p:cNvPr>
          <p:cNvSpPr txBox="1">
            <a:spLocks/>
          </p:cNvSpPr>
          <p:nvPr/>
        </p:nvSpPr>
        <p:spPr>
          <a:xfrm>
            <a:off x="7805855" y="6337383"/>
            <a:ext cx="3659864"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t>Le Big Data dans les transports</a:t>
            </a:r>
          </a:p>
        </p:txBody>
      </p:sp>
    </p:spTree>
    <p:extLst>
      <p:ext uri="{BB962C8B-B14F-4D97-AF65-F5344CB8AC3E}">
        <p14:creationId xmlns:p14="http://schemas.microsoft.com/office/powerpoint/2010/main" val="1298588065"/>
      </p:ext>
    </p:extLst>
  </p:cSld>
  <p:clrMapOvr>
    <a:masterClrMapping/>
  </p:clrMapOvr>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2.xml><?xml version="1.0" encoding="utf-8"?>
<ds:datastoreItem xmlns:ds="http://schemas.openxmlformats.org/officeDocument/2006/customXml" ds:itemID="{065DF086-0EAC-4629-BE9C-33DF98D26663}">
  <ds:schemaRefs>
    <ds:schemaRef ds:uri="http://purl.org/dc/elements/1.1/"/>
    <ds:schemaRef ds:uri="d7c2d7e5-d637-40e7-a03d-32f79b35a394"/>
    <ds:schemaRef ds:uri="http://schemas.microsoft.com/office/2006/metadata/properties"/>
    <ds:schemaRef ds:uri="http://purl.org/dc/dcmitype/"/>
    <ds:schemaRef ds:uri="http://schemas.microsoft.com/office/2006/documentManagement/types"/>
    <ds:schemaRef ds:uri="http://purl.org/dc/terms/"/>
    <ds:schemaRef ds:uri="http://schemas.microsoft.com/office/infopath/2007/PartnerControls"/>
    <ds:schemaRef ds:uri="http://schemas.openxmlformats.org/package/2006/metadata/core-properties"/>
    <ds:schemaRef ds:uri="597320a7-26c9-4ada-a5d3-9ce4cfbbe2be"/>
    <ds:schemaRef ds:uri="http://www.w3.org/XML/1998/namespace"/>
  </ds:schemaRefs>
</ds:datastoreItem>
</file>

<file path=customXml/itemProps3.xml><?xml version="1.0" encoding="utf-8"?>
<ds:datastoreItem xmlns:ds="http://schemas.openxmlformats.org/officeDocument/2006/customXml" ds:itemID="{53A9034A-2ABF-4AD6-B966-9CF570238A3D}"/>
</file>

<file path=docProps/app.xml><?xml version="1.0" encoding="utf-8"?>
<Properties xmlns="http://schemas.openxmlformats.org/officeDocument/2006/extended-properties" xmlns:vt="http://schemas.openxmlformats.org/officeDocument/2006/docPropsVTypes">
  <TotalTime>5092</TotalTime>
  <Words>4564</Words>
  <Application>Microsoft Office PowerPoint</Application>
  <PresentationFormat>Widescreen</PresentationFormat>
  <Paragraphs>550</Paragraphs>
  <Slides>40</Slides>
  <Notes>4</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40</vt:i4>
      </vt:variant>
    </vt:vector>
  </HeadingPairs>
  <TitlesOfParts>
    <vt:vector size="50" baseType="lpstr">
      <vt:lpstr>Aptos</vt:lpstr>
      <vt:lpstr>Arial</vt:lpstr>
      <vt:lpstr>Arial Rounded MT Bold</vt:lpstr>
      <vt:lpstr>Calibri</vt:lpstr>
      <vt:lpstr>Helvetica Neue</vt:lpstr>
      <vt:lpstr>Helvetica Neue Medium</vt:lpstr>
      <vt:lpstr>Montserrat Regular</vt:lpstr>
      <vt:lpstr>Wingdings 2</vt:lpstr>
      <vt:lpstr>21_BasicWhite</vt:lpstr>
      <vt:lpstr>Office Theme</vt:lpstr>
      <vt:lpstr>Recherche et analyse dans le domaine des transports</vt:lpstr>
      <vt:lpstr>PowerPoint Presentation</vt:lpstr>
      <vt:lpstr>Table des matières</vt:lpstr>
      <vt:lpstr>Table des matières</vt:lpstr>
      <vt:lpstr>PowerPoint Presentation</vt:lpstr>
      <vt:lpstr>1. Introduction au Big Data</vt:lpstr>
      <vt:lpstr>1. Introduction au big data</vt:lpstr>
      <vt:lpstr>1. Introduction au big data</vt:lpstr>
      <vt:lpstr>1. Introduction au Big Data</vt:lpstr>
      <vt:lpstr>PowerPoint Presentation</vt:lpstr>
      <vt:lpstr>2. Applications du Big Data dans les transports</vt:lpstr>
      <vt:lpstr>2. Applications du Big Data dans les transports</vt:lpstr>
      <vt:lpstr>2. Applications du Big Data dans les transports</vt:lpstr>
      <vt:lpstr>2. Applications du Big Data dans les transports</vt:lpstr>
      <vt:lpstr>2. Applications du Big Data dans les transports</vt:lpstr>
      <vt:lpstr>PowerPoint Presentation</vt:lpstr>
      <vt:lpstr>3. Les défis du Big Data dans les transports</vt:lpstr>
      <vt:lpstr>3. Les défis du Big Data dans les transports</vt:lpstr>
      <vt:lpstr>3. Défis liés au Big Data dans les transports</vt:lpstr>
      <vt:lpstr>3. Les défis du Big Data dans les transports</vt:lpstr>
      <vt:lpstr>PowerPoint Presentation</vt:lpstr>
      <vt:lpstr>4. Opportunités offertes par le Big Data dans le domaine des transports</vt:lpstr>
      <vt:lpstr>4. Opportunités offertes par le Big Data dans les transports</vt:lpstr>
      <vt:lpstr>PowerPoint Presentation</vt:lpstr>
      <vt:lpstr>PowerPoint Presentation</vt:lpstr>
      <vt:lpstr>PowerPoint Presentation</vt:lpstr>
      <vt:lpstr>5. Avantages du Big Data dans les transports</vt:lpstr>
      <vt:lpstr>5. Avantages du big data dans les transports</vt:lpstr>
      <vt:lpstr>5. Avantages du Big Data dans les transports</vt:lpstr>
      <vt:lpstr>5. Avantages du Big Data dans les transports</vt:lpstr>
      <vt:lpstr>PowerPoint Presentation</vt:lpstr>
      <vt:lpstr>6. L'avenir du Big Data dans les transports</vt:lpstr>
      <vt:lpstr>6. L'avenir du Big Data dans les transports</vt:lpstr>
      <vt:lpstr>6. L'avenir du Big Data dans les transports</vt:lpstr>
      <vt:lpstr>6. L'avenir du Big Data dans les transports</vt:lpstr>
      <vt:lpstr>PowerPoint Presentation</vt:lpstr>
      <vt:lpstr>7. Quiz et remarques finales</vt:lpstr>
      <vt:lpstr>7. Quiz et remarques finales</vt:lpstr>
      <vt:lpstr>7. Quiz et remarques finales</vt:lpstr>
      <vt:lpstr>7. Quiz et remarques finales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keywords>, docId:463038FEA81D42883E13340241DE5694</cp:keywords>
  <cp:lastModifiedBy>Wojciech Kustra</cp:lastModifiedBy>
  <cp:revision>202</cp:revision>
  <dcterms:modified xsi:type="dcterms:W3CDTF">2026-05-10T11:43:00Z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