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1"/>
  </p:notesMasterIdLst>
  <p:handoutMasterIdLst>
    <p:handoutMasterId r:id="rId62"/>
  </p:handoutMasterIdLst>
  <p:sldIdLst>
    <p:sldId id="306" r:id="rId5"/>
    <p:sldId id="1877" r:id="rId6"/>
    <p:sldId id="1875" r:id="rId7"/>
    <p:sldId id="1876" r:id="rId8"/>
    <p:sldId id="1831" r:id="rId9"/>
    <p:sldId id="1620" r:id="rId10"/>
    <p:sldId id="1785" r:id="rId11"/>
    <p:sldId id="1834" r:id="rId12"/>
    <p:sldId id="1874" r:id="rId13"/>
    <p:sldId id="1836" r:id="rId14"/>
    <p:sldId id="1786" r:id="rId15"/>
    <p:sldId id="1787" r:id="rId16"/>
    <p:sldId id="1835" r:id="rId17"/>
    <p:sldId id="1788" r:id="rId18"/>
    <p:sldId id="1837" r:id="rId19"/>
    <p:sldId id="1839" r:id="rId20"/>
    <p:sldId id="1792" r:id="rId21"/>
    <p:sldId id="1793" r:id="rId22"/>
    <p:sldId id="1794" r:id="rId23"/>
    <p:sldId id="1838" r:id="rId24"/>
    <p:sldId id="1797" r:id="rId25"/>
    <p:sldId id="1840" r:id="rId26"/>
    <p:sldId id="1843" r:id="rId27"/>
    <p:sldId id="1844" r:id="rId28"/>
    <p:sldId id="1845" r:id="rId29"/>
    <p:sldId id="1846" r:id="rId30"/>
    <p:sldId id="1848" r:id="rId31"/>
    <p:sldId id="1849" r:id="rId32"/>
    <p:sldId id="1851" r:id="rId33"/>
    <p:sldId id="1850" r:id="rId34"/>
    <p:sldId id="1847" r:id="rId35"/>
    <p:sldId id="1852" r:id="rId36"/>
    <p:sldId id="1855" r:id="rId37"/>
    <p:sldId id="1854" r:id="rId38"/>
    <p:sldId id="1841" r:id="rId39"/>
    <p:sldId id="1856" r:id="rId40"/>
    <p:sldId id="1857" r:id="rId41"/>
    <p:sldId id="1859" r:id="rId42"/>
    <p:sldId id="1860" r:id="rId43"/>
    <p:sldId id="1861" r:id="rId44"/>
    <p:sldId id="1862" r:id="rId45"/>
    <p:sldId id="1853" r:id="rId46"/>
    <p:sldId id="1863" r:id="rId47"/>
    <p:sldId id="1864" r:id="rId48"/>
    <p:sldId id="1865" r:id="rId49"/>
    <p:sldId id="1866" r:id="rId50"/>
    <p:sldId id="1867" r:id="rId51"/>
    <p:sldId id="1868" r:id="rId52"/>
    <p:sldId id="1842" r:id="rId53"/>
    <p:sldId id="1869" r:id="rId54"/>
    <p:sldId id="1870" r:id="rId55"/>
    <p:sldId id="1871" r:id="rId56"/>
    <p:sldId id="1872" r:id="rId57"/>
    <p:sldId id="1873" r:id="rId58"/>
    <p:sldId id="1829" r:id="rId59"/>
    <p:sldId id="309" r:id="rId6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E5E"/>
    <a:srgbClr val="C3F164"/>
    <a:srgbClr val="5BEAA5"/>
    <a:srgbClr val="45D1FF"/>
    <a:srgbClr val="FFFFFF"/>
    <a:srgbClr val="2167BA"/>
    <a:srgbClr val="7248BD"/>
    <a:srgbClr val="D1C4E4"/>
    <a:srgbClr val="020502"/>
    <a:srgbClr val="0206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401615-AEC0-4A33-AE98-674C121CAE8C}" v="1" dt="2026-05-10T11:43:36.6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81507" autoAdjust="0"/>
  </p:normalViewPr>
  <p:slideViewPr>
    <p:cSldViewPr snapToGrid="0">
      <p:cViewPr varScale="1">
        <p:scale>
          <a:sx n="71" d="100"/>
          <a:sy n="71" d="100"/>
        </p:scale>
        <p:origin x="72" y="12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10T11:43:45.350" v="1" actId="700"/>
      <pc:docMkLst>
        <pc:docMk/>
      </pc:docMkLst>
      <pc:sldChg chg="delSp mod modClrScheme chgLayout">
        <pc:chgData name="Wojciech Kustra" userId="afebd3d0-216b-4c4f-8992-1bf1fda6d5e8" providerId="ADAL" clId="{1D307E72-7901-4E61-A01B-3C4232ABCF63}" dt="2026-05-10T11:43:45.350" v="1" actId="700"/>
        <pc:sldMkLst>
          <pc:docMk/>
          <pc:sldMk cId="3102794503" sldId="1877"/>
        </pc:sldMkLst>
        <pc:spChg chg="del">
          <ac:chgData name="Wojciech Kustra" userId="afebd3d0-216b-4c4f-8992-1bf1fda6d5e8" providerId="ADAL" clId="{1D307E72-7901-4E61-A01B-3C4232ABCF63}" dt="2026-05-10T11:43:45.350" v="1" actId="700"/>
          <ac:spMkLst>
            <pc:docMk/>
            <pc:sldMk cId="3102794503" sldId="1877"/>
            <ac:spMk id="2" creationId="{CA7CF833-793A-A2DF-11F6-6B21CD0D9AEA}"/>
          </ac:spMkLst>
        </pc:spChg>
        <pc:spChg chg="del">
          <ac:chgData name="Wojciech Kustra" userId="afebd3d0-216b-4c4f-8992-1bf1fda6d5e8" providerId="ADAL" clId="{1D307E72-7901-4E61-A01B-3C4232ABCF63}" dt="2026-05-10T11:43:45.350" v="1" actId="700"/>
          <ac:spMkLst>
            <pc:docMk/>
            <pc:sldMk cId="3102794503" sldId="1877"/>
            <ac:spMk id="3" creationId="{89BD25E7-0D99-3567-7474-E59217152FD1}"/>
          </ac:spMkLst>
        </pc:spChg>
        <pc:picChg chg="del">
          <ac:chgData name="Wojciech Kustra" userId="afebd3d0-216b-4c4f-8992-1bf1fda6d5e8" providerId="ADAL" clId="{1D307E72-7901-4E61-A01B-3C4232ABCF63}" dt="2026-05-10T11:43:42.604" v="0" actId="478"/>
          <ac:picMkLst>
            <pc:docMk/>
            <pc:sldMk cId="3102794503" sldId="1877"/>
            <ac:picMk id="5" creationId="{58BCF5B6-A586-9838-2732-2F84C39147A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 Bonjour à tous. Bienvenue. Lors de notre dernier cours, nous nous sommes intéressés aux différentes méthodes de collecte de données. Aujourd'hui, dans le cours n° 7, nous abordons l'étape cruciale suivante : </a:t>
            </a:r>
            <a:r>
              <a:rPr lang="en-US" sz="1100" b="1" i="0" dirty="0">
                <a:effectLst/>
                <a:latin typeface="+mn-lt"/>
                <a:ea typeface="+mn-ea"/>
                <a:cs typeface="+mn-cs"/>
                <a:sym typeface="Helvetica Neue"/>
              </a:rPr>
              <a:t>la gestion et le nettoyage des données</a:t>
            </a:r>
            <a:r>
              <a:rPr lang="en-US" sz="1100" b="0" i="0" dirty="0">
                <a:effectLst/>
                <a:latin typeface="+mn-lt"/>
                <a:ea typeface="+mn-ea"/>
                <a:cs typeface="+mn-cs"/>
                <a:sym typeface="Helvetica Neue"/>
              </a:rPr>
              <a:t>. Il s'agit sans doute de l'une des étapes les plus importantes, mais souvent négligées, du processus de recherche. C'est à ce stade que nous transformons des données brutes, désordonnées et souvent peu fiables en un atout de grande qualité et fiable, capable de soutenir une analyse solide et de mener à des conclusions crédibles. Ce que nous faisons à cette étape détermine la validité de tout ce qui suit. Au cours des 135 prochaines minutes, nous aborderons les principes, les stratégies et les outils essentiels à ce processus de transformation. Commençons. »</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 Pourquoi ce processus est-il si nécessaire ? Parce que les données brutes relatives au transport sont intrinsèquement « sales ». Identifions les suspects habituels, c'est-à-dire les problèmes courants liés à la qualité des données que nous essayons de résoudre.</a:t>
            </a:r>
            <a:br>
              <a:rPr lang="en-US" dirty="0"/>
            </a:br>
            <a:r>
              <a:rPr lang="en-US" sz="1100" b="1" i="0" dirty="0">
                <a:effectLst/>
                <a:latin typeface="+mn-lt"/>
                <a:ea typeface="+mn-ea"/>
                <a:cs typeface="+mn-cs"/>
                <a:sym typeface="Helvetica Neue"/>
              </a:rPr>
              <a:t>L'incohérence </a:t>
            </a:r>
            <a:r>
              <a:rPr lang="en-US" sz="1100" b="0" i="0" dirty="0">
                <a:effectLst/>
                <a:latin typeface="+mn-lt"/>
                <a:ea typeface="+mn-ea"/>
                <a:cs typeface="+mn-cs"/>
                <a:sym typeface="Helvetica Neue"/>
              </a:rPr>
              <a:t>est l'un des principaux problèmes. Un ensemble de données peut enregistrer la vitesse en miles par heure, tandis qu'un autre utilise les kilomètres par heure. Une partie d'une base de données peut utiliser « St. » pour désigner une rue, tandis qu'une autre écrit le mot en entier. Ces variations peuvent fausser notre analyse si elles ne sont pas normalisées.</a:t>
            </a:r>
            <a:br>
              <a:rPr lang="en-US" dirty="0"/>
            </a:br>
            <a:r>
              <a:rPr lang="en-US" sz="1100" b="1" i="0" dirty="0">
                <a:effectLst/>
                <a:latin typeface="+mn-lt"/>
                <a:ea typeface="+mn-ea"/>
                <a:cs typeface="+mn-cs"/>
                <a:sym typeface="Helvetica Neue"/>
              </a:rPr>
              <a:t>Les valeurs manquantes </a:t>
            </a:r>
            <a:r>
              <a:rPr lang="en-US" sz="1100" b="0" i="0" dirty="0">
                <a:effectLst/>
                <a:latin typeface="+mn-lt"/>
                <a:ea typeface="+mn-ea"/>
                <a:cs typeface="+mn-cs"/>
                <a:sym typeface="Helvetica Neue"/>
              </a:rPr>
              <a:t>sont inévitables. Un capteur de trafic peut subir une coupure de courant, ou un participant à une enquête peut sauter une question. Ces lacunes peuvent conduire à des modèles biaisés si elles ne sont pas traitées correctement.</a:t>
            </a:r>
            <a:br>
              <a:rPr lang="en-US" dirty="0"/>
            </a:br>
            <a:r>
              <a:rPr lang="en-US" sz="1100" b="0" i="0" dirty="0">
                <a:effectLst/>
                <a:latin typeface="+mn-lt"/>
                <a:ea typeface="+mn-ea"/>
                <a:cs typeface="+mn-cs"/>
                <a:sym typeface="Helvetica Neue"/>
              </a:rPr>
              <a:t>Nous rencontrons également fréquemment </a:t>
            </a:r>
            <a:r>
              <a:rPr lang="en-US" sz="1100" b="1" i="0" dirty="0">
                <a:effectLst/>
                <a:latin typeface="+mn-lt"/>
                <a:ea typeface="+mn-ea"/>
                <a:cs typeface="+mn-cs"/>
                <a:sym typeface="Helvetica Neue"/>
              </a:rPr>
              <a:t>des valeurs aberrantes et des anomalies</a:t>
            </a:r>
            <a:r>
              <a:rPr lang="en-US" sz="1100" b="0" i="0" dirty="0">
                <a:effectLst/>
                <a:latin typeface="+mn-lt"/>
                <a:ea typeface="+mn-ea"/>
                <a:cs typeface="+mn-cs"/>
                <a:sym typeface="Helvetica Neue"/>
              </a:rPr>
              <a:t>. Il s'agit de points de données qui sont clairement des erreurs, comme un dysfonctionnement du GPS indiquant une vitesse de véhicule de 500 kilomètres par heure ou une durée de trajet négative. Ces valeurs extrêmes peuvent fausser considérablement les mesures statistiques telles que les moyennes.</a:t>
            </a:r>
            <a:br>
              <a:rPr lang="en-US" dirty="0"/>
            </a:br>
            <a:r>
              <a:rPr lang="en-US" sz="1100" b="1" i="0" dirty="0">
                <a:effectLst/>
                <a:latin typeface="+mn-lt"/>
                <a:ea typeface="+mn-ea"/>
                <a:cs typeface="+mn-cs"/>
                <a:sym typeface="Helvetica Neue"/>
              </a:rPr>
              <a:t>Les doublons </a:t>
            </a:r>
            <a:r>
              <a:rPr lang="en-US" sz="1100" b="0" i="0" dirty="0">
                <a:effectLst/>
                <a:latin typeface="+mn-lt"/>
                <a:ea typeface="+mn-ea"/>
                <a:cs typeface="+mn-cs"/>
                <a:sym typeface="Helvetica Neue"/>
              </a:rPr>
              <a:t>sont également fréquents, le même trajet ou enregistrement étant consigné plusieurs fois, ce qui peut gonfler artificiellement nos chiffres et conduire à des conclusions erronées.</a:t>
            </a:r>
            <a:br>
              <a:rPr lang="en-US" dirty="0"/>
            </a:br>
            <a:r>
              <a:rPr lang="en-US" sz="1100" b="0" i="0" dirty="0">
                <a:effectLst/>
                <a:latin typeface="+mn-lt"/>
                <a:ea typeface="+mn-ea"/>
                <a:cs typeface="+mn-cs"/>
                <a:sym typeface="Helvetica Neue"/>
              </a:rPr>
              <a:t>Enfin, le </a:t>
            </a:r>
            <a:r>
              <a:rPr lang="en-US" sz="1100" b="1" i="0" dirty="0">
                <a:effectLst/>
                <a:latin typeface="+mn-lt"/>
                <a:ea typeface="+mn-ea"/>
                <a:cs typeface="+mn-cs"/>
                <a:sym typeface="Helvetica Neue"/>
              </a:rPr>
              <a:t>volume</a:t>
            </a:r>
            <a:r>
              <a:rPr lang="en-US" sz="1100" b="0" i="0" dirty="0">
                <a:effectLst/>
                <a:latin typeface="+mn-lt"/>
                <a:ea typeface="+mn-ea"/>
                <a:cs typeface="+mn-cs"/>
                <a:sym typeface="Helvetica Neue"/>
              </a:rPr>
              <a:t> considérable de données provenant des capteurs et des GPS constitue un défi en soi, nécessitant des outils puissants rien que pour ouvrir et inspecter les fichiers, sans parler de les nettoyer. Notre travail dans le domaine du nettoyage des données consiste à rechercher et à résoudre systématiquement chacun de ces problèmes.</a:t>
            </a:r>
          </a:p>
        </p:txBody>
      </p:sp>
    </p:spTree>
    <p:extLst>
      <p:ext uri="{BB962C8B-B14F-4D97-AF65-F5344CB8AC3E}">
        <p14:creationId xmlns:p14="http://schemas.microsoft.com/office/powerpoint/2010/main" val="87157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 Compte tenu de ces défis, une gestion efficace des données devient absolument essentielle. Il ne s'agit pas d'une tâche ponctuelle à accomplir à la fin d'un projet, mais d'un processus continu qui apporte une valeur ajoutée à chaque étape du cycle de vie de la recherche, comme le montre ce diagramme.</a:t>
            </a:r>
            <a:br>
              <a:rPr lang="en-US" dirty="0"/>
            </a:br>
            <a:r>
              <a:rPr lang="en-US" sz="1100" b="0" i="0" dirty="0">
                <a:effectLst/>
                <a:latin typeface="+mn-lt"/>
                <a:ea typeface="+mn-ea"/>
                <a:cs typeface="+mn-cs"/>
                <a:sym typeface="Helvetica Neue"/>
              </a:rPr>
              <a:t>En gérant soigneusement chaque étape, de la création du plan du projet à la collecte et au traitement des données, en passant par leur conservation pour l'avenir, nous obtenons plusieurs avantages essentiels. Le plus évident est </a:t>
            </a:r>
            <a:r>
              <a:rPr lang="en-US" sz="1100" b="1" i="0" dirty="0">
                <a:effectLst/>
                <a:latin typeface="+mn-lt"/>
                <a:ea typeface="+mn-ea"/>
                <a:cs typeface="+mn-cs"/>
                <a:sym typeface="Helvetica Neue"/>
              </a:rPr>
              <a:t>la réduction des erreurs et l'amélioration spectaculaire </a:t>
            </a:r>
            <a:r>
              <a:rPr lang="en-US" sz="1100" b="0" i="0" dirty="0">
                <a:effectLst/>
                <a:latin typeface="+mn-lt"/>
                <a:ea typeface="+mn-ea"/>
                <a:cs typeface="+mn-cs"/>
                <a:sym typeface="Helvetica Neue"/>
              </a:rPr>
              <a:t>de</a:t>
            </a:r>
            <a:r>
              <a:rPr lang="en-US" sz="1100" b="1" i="0" dirty="0">
                <a:effectLst/>
                <a:latin typeface="+mn-lt"/>
                <a:ea typeface="+mn-ea"/>
                <a:cs typeface="+mn-cs"/>
                <a:sym typeface="Helvetica Neue"/>
              </a:rPr>
              <a:t> la fiabilité </a:t>
            </a:r>
            <a:r>
              <a:rPr lang="en-US" sz="1100" b="0" i="0" dirty="0">
                <a:effectLst/>
                <a:latin typeface="+mn-lt"/>
                <a:ea typeface="+mn-ea"/>
                <a:cs typeface="+mn-cs"/>
                <a:sym typeface="Helvetica Neue"/>
              </a:rPr>
              <a:t>de notre étude. Cela garantit que les données que nous collectons aujourd'hui </a:t>
            </a:r>
            <a:r>
              <a:rPr lang="en-US" sz="1100" b="1" i="0" dirty="0">
                <a:effectLst/>
                <a:latin typeface="+mn-lt"/>
                <a:ea typeface="+mn-ea"/>
                <a:cs typeface="+mn-cs"/>
                <a:sym typeface="Helvetica Neue"/>
              </a:rPr>
              <a:t>resteront utilisables à long terme</a:t>
            </a:r>
            <a:r>
              <a:rPr lang="en-US" sz="1100" b="0" i="0" dirty="0">
                <a:effectLst/>
                <a:latin typeface="+mn-lt"/>
                <a:ea typeface="+mn-ea"/>
                <a:cs typeface="+mn-cs"/>
                <a:sym typeface="Helvetica Neue"/>
              </a:rPr>
              <a:t>, afin qu'elles puissent être réanalysées ou vérifiées dans plusieurs années. Cela </a:t>
            </a:r>
            <a:r>
              <a:rPr lang="en-US" sz="1100" b="1" i="0" dirty="0">
                <a:effectLst/>
                <a:latin typeface="+mn-lt"/>
                <a:ea typeface="+mn-ea"/>
                <a:cs typeface="+mn-cs"/>
                <a:sym typeface="Helvetica Neue"/>
              </a:rPr>
              <a:t>facilite la collaboration</a:t>
            </a:r>
            <a:r>
              <a:rPr lang="en-US" sz="1100" b="0" i="0" dirty="0">
                <a:effectLst/>
                <a:latin typeface="+mn-lt"/>
                <a:ea typeface="+mn-ea"/>
                <a:cs typeface="+mn-cs"/>
                <a:sym typeface="Helvetica Neue"/>
              </a:rPr>
              <a:t>, car un ensemble de données bien documenté peut être compris et utilisé par d'autres membres de l'équipe ou de futurs chercheurs. Et surtout, cela </a:t>
            </a:r>
            <a:r>
              <a:rPr lang="en-US" sz="1100" b="1" i="0" dirty="0">
                <a:effectLst/>
                <a:latin typeface="+mn-lt"/>
                <a:ea typeface="+mn-ea"/>
                <a:cs typeface="+mn-cs"/>
                <a:sym typeface="Helvetica Neue"/>
              </a:rPr>
              <a:t>permet d'éviter la perte accidentelle de données </a:t>
            </a:r>
            <a:r>
              <a:rPr lang="en-US" sz="1100" b="0" i="0" dirty="0">
                <a:effectLst/>
                <a:latin typeface="+mn-lt"/>
                <a:ea typeface="+mn-ea"/>
                <a:cs typeface="+mn-cs"/>
                <a:sym typeface="Helvetica Neue"/>
              </a:rPr>
              <a:t>grâce au contrôle des versions et à des procédures de sauvegarde appropriées. En bref, une bonne gestion des données est la norme professionnelle qui distingue une recherche rigoureuse et reproductible d'analyses ponctuelles et peu fiables.</a:t>
            </a:r>
          </a:p>
        </p:txBody>
      </p:sp>
    </p:spTree>
    <p:extLst>
      <p:ext uri="{BB962C8B-B14F-4D97-AF65-F5344CB8AC3E}">
        <p14:creationId xmlns:p14="http://schemas.microsoft.com/office/powerpoint/2010/main" val="900204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 Les défis dont nous avons discuté sont aggravés par la grande diversité de nos sources de données. Comme l'illustre ce diagramme, une étude type sur les transports ne repose pas sur un seul ensemble de données.</a:t>
            </a:r>
            <a:br>
              <a:rPr lang="en-US" dirty="0"/>
            </a:br>
            <a:r>
              <a:rPr lang="en-US" sz="1100" b="0" i="0" dirty="0">
                <a:effectLst/>
                <a:latin typeface="+mn-lt"/>
                <a:ea typeface="+mn-ea"/>
                <a:cs typeface="+mn-cs"/>
                <a:sym typeface="Helvetica Neue"/>
              </a:rPr>
              <a:t>Nous pouvons disposer de </a:t>
            </a:r>
            <a:r>
              <a:rPr lang="en-US" sz="1100" b="1" i="0" dirty="0">
                <a:effectLst/>
                <a:latin typeface="+mn-lt"/>
                <a:ea typeface="+mn-ea"/>
                <a:cs typeface="+mn-cs"/>
                <a:sym typeface="Helvetica Neue"/>
              </a:rPr>
              <a:t>données d'enquête </a:t>
            </a:r>
            <a:r>
              <a:rPr lang="en-US" sz="1100" b="0" i="0" dirty="0">
                <a:effectLst/>
                <a:latin typeface="+mn-lt"/>
                <a:ea typeface="+mn-ea"/>
                <a:cs typeface="+mn-cs"/>
                <a:sym typeface="Helvetica Neue"/>
              </a:rPr>
              <a:t>provenant de carnets de voyage, de</a:t>
            </a:r>
            <a:r>
              <a:rPr lang="en-US" sz="1100" b="1" i="0" dirty="0">
                <a:effectLst/>
                <a:latin typeface="+mn-lt"/>
                <a:ea typeface="+mn-ea"/>
                <a:cs typeface="+mn-cs"/>
                <a:sym typeface="Helvetica Neue"/>
              </a:rPr>
              <a:t> données </a:t>
            </a:r>
            <a:r>
              <a:rPr lang="en-US" sz="1100" b="0" i="0" dirty="0">
                <a:effectLst/>
                <a:latin typeface="+mn-lt"/>
                <a:ea typeface="+mn-ea"/>
                <a:cs typeface="+mn-cs"/>
                <a:sym typeface="Helvetica Neue"/>
              </a:rPr>
              <a:t>de</a:t>
            </a:r>
            <a:r>
              <a:rPr lang="en-US" sz="1100" b="1" i="0" dirty="0">
                <a:effectLst/>
                <a:latin typeface="+mn-lt"/>
                <a:ea typeface="+mn-ea"/>
                <a:cs typeface="+mn-cs"/>
                <a:sym typeface="Helvetica Neue"/>
              </a:rPr>
              <a:t> capteurs </a:t>
            </a:r>
            <a:r>
              <a:rPr lang="en-US" sz="1100" b="0" i="0" dirty="0">
                <a:effectLst/>
                <a:latin typeface="+mn-lt"/>
                <a:ea typeface="+mn-ea"/>
                <a:cs typeface="+mn-cs"/>
                <a:sym typeface="Helvetica Neue"/>
              </a:rPr>
              <a:t>GPS et de comptages de trafic, de</a:t>
            </a:r>
            <a:r>
              <a:rPr lang="en-US" sz="1100" b="1" i="0" dirty="0">
                <a:effectLst/>
                <a:latin typeface="+mn-lt"/>
                <a:ea typeface="+mn-ea"/>
                <a:cs typeface="+mn-cs"/>
                <a:sym typeface="Helvetica Neue"/>
              </a:rPr>
              <a:t> données de transport </a:t>
            </a:r>
            <a:r>
              <a:rPr lang="en-US" sz="1100" b="0" i="0" dirty="0">
                <a:effectLst/>
                <a:latin typeface="+mn-lt"/>
                <a:ea typeface="+mn-ea"/>
                <a:cs typeface="+mn-cs"/>
                <a:sym typeface="Helvetica Neue"/>
              </a:rPr>
              <a:t>provenant de transactions par carte à puce, ainsi que </a:t>
            </a:r>
            <a:r>
              <a:rPr lang="en-US" sz="1100" b="1" i="0" dirty="0">
                <a:effectLst/>
                <a:latin typeface="+mn-lt"/>
                <a:ea typeface="+mn-ea"/>
                <a:cs typeface="+mn-cs"/>
                <a:sym typeface="Helvetica Neue"/>
              </a:rPr>
              <a:t>de facteurs externes </a:t>
            </a:r>
            <a:r>
              <a:rPr lang="en-US" sz="1100" b="0" i="0" dirty="0">
                <a:effectLst/>
                <a:latin typeface="+mn-lt"/>
                <a:ea typeface="+mn-ea"/>
                <a:cs typeface="+mn-cs"/>
                <a:sym typeface="Helvetica Neue"/>
              </a:rPr>
              <a:t>tels que les conditions météorologiques et les données sociodémographiques.</a:t>
            </a:r>
            <a:br>
              <a:rPr lang="en-US" dirty="0"/>
            </a:br>
            <a:r>
              <a:rPr lang="en-US" sz="1100" b="0" i="0" dirty="0">
                <a:effectLst/>
                <a:latin typeface="+mn-lt"/>
                <a:ea typeface="+mn-ea"/>
                <a:cs typeface="+mn-cs"/>
                <a:sym typeface="Helvetica Neue"/>
              </a:rPr>
              <a:t>Chacune de ces sources a sa propre structure, son propre format et ses propres problèmes de qualité potentiels. Les données d'enquête sont riches en texte, les données GPS sont spatiales et les données des capteurs sont des séries chronologiques. L'intégration de ces sources disparates est un défi majeur et constitue la principale raison pour laquelle une approche systématique de la gestion des données est si cruciale. La complexité de nos données exige une sophistication correspondante dans la manière dont nous les gérons. »</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5EE9-9A5B-CD78-F4E3-0E087DC3C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8B5BB-9BD2-B66F-4639-4E413CCEE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2C5D5-DE90-5FD0-7E64-7BAF4981EB08}"/>
              </a:ext>
            </a:extLst>
          </p:cNvPr>
          <p:cNvSpPr>
            <a:spLocks noGrp="1"/>
          </p:cNvSpPr>
          <p:nvPr>
            <p:ph type="body" idx="1"/>
          </p:nvPr>
        </p:nvSpPr>
        <p:spPr/>
        <p:txBody>
          <a:bodyPr/>
          <a:lstStyle/>
          <a:p>
            <a:r>
              <a:rPr lang="en-US" sz="1100" b="0" i="0" dirty="0">
                <a:effectLst/>
                <a:latin typeface="+mn-lt"/>
                <a:ea typeface="+mn-ea"/>
                <a:cs typeface="+mn-cs"/>
                <a:sym typeface="Helvetica Neue"/>
              </a:rPr>
              <a:t>« Rassemblons donc tous ces éléments à l'aide d'un exemple concret afin d'illustrer les conséquences réelles d'un manque de nettoyage de nos données.</a:t>
            </a:r>
            <a:br>
              <a:rPr lang="en-US" dirty="0"/>
            </a:br>
            <a:r>
              <a:rPr lang="en-US" sz="1100" b="0" i="0" dirty="0">
                <a:effectLst/>
                <a:latin typeface="+mn-lt"/>
                <a:ea typeface="+mn-ea"/>
                <a:cs typeface="+mn-cs"/>
                <a:sym typeface="Helvetica Neue"/>
              </a:rPr>
              <a:t>Imaginez que vous analysiez les données de trafic provenant d'un ensemble de capteurs routiers. Sous leur forme brute, ces données constituent un handicap. </a:t>
            </a:r>
            <a:r>
              <a:rPr lang="en-US" sz="1100" b="1" i="0" dirty="0">
                <a:effectLst/>
                <a:latin typeface="+mn-lt"/>
                <a:ea typeface="+mn-ea"/>
                <a:cs typeface="+mn-cs"/>
                <a:sym typeface="Helvetica Neue"/>
              </a:rPr>
              <a:t>Les comptages manquants </a:t>
            </a:r>
            <a:r>
              <a:rPr lang="en-US" sz="1100" b="0" i="0" dirty="0">
                <a:effectLst/>
                <a:latin typeface="+mn-lt"/>
                <a:ea typeface="+mn-ea"/>
                <a:cs typeface="+mn-cs"/>
                <a:sym typeface="Helvetica Neue"/>
              </a:rPr>
              <a:t>provenant d'un capteur temporairement hors service vous amèneront à sous-estimer le volume de trafic, ce qui pourrait vous conduire à conclure à tort qu'une route est sous-utilisée. </a:t>
            </a:r>
            <a:r>
              <a:rPr lang="en-US" sz="1100" b="1" i="0" dirty="0">
                <a:effectLst/>
                <a:latin typeface="+mn-lt"/>
                <a:ea typeface="+mn-ea"/>
                <a:cs typeface="+mn-cs"/>
                <a:sym typeface="Helvetica Neue"/>
              </a:rPr>
              <a:t>Des dysfonctionnements des capteurs </a:t>
            </a:r>
            <a:r>
              <a:rPr lang="en-US" sz="1100" b="0" i="0" dirty="0">
                <a:effectLst/>
                <a:latin typeface="+mn-lt"/>
                <a:ea typeface="+mn-ea"/>
                <a:cs typeface="+mn-cs"/>
                <a:sym typeface="Helvetica Neue"/>
              </a:rPr>
              <a:t>pourraient signaler quelques voitures roulant à des vitesses impossibles, ce qui gonflerait artificiellement la vitesse moyenne pour l'ensemble du tronçon routier, masquant ainsi un réel problème de congestion.</a:t>
            </a:r>
            <a:br>
              <a:rPr lang="en-US" dirty="0"/>
            </a:br>
            <a:r>
              <a:rPr lang="en-US" sz="1100" b="0" i="0" dirty="0">
                <a:effectLst/>
                <a:latin typeface="+mn-lt"/>
                <a:ea typeface="+mn-ea"/>
                <a:cs typeface="+mn-cs"/>
                <a:sym typeface="Helvetica Neue"/>
              </a:rPr>
              <a:t>Le résultat cumulé est un </a:t>
            </a:r>
            <a:r>
              <a:rPr lang="en-US" sz="1100" b="1" i="0" dirty="0">
                <a:effectLst/>
                <a:latin typeface="+mn-lt"/>
                <a:ea typeface="+mn-ea"/>
                <a:cs typeface="+mn-cs"/>
                <a:sym typeface="Helvetica Neue"/>
              </a:rPr>
              <a:t>impact négatif</a:t>
            </a:r>
            <a:r>
              <a:rPr lang="en-US" sz="1100" b="0" i="0" dirty="0">
                <a:effectLst/>
                <a:latin typeface="+mn-lt"/>
                <a:ea typeface="+mn-ea"/>
                <a:cs typeface="+mn-cs"/>
                <a:sym typeface="Helvetica Neue"/>
              </a:rPr>
              <a:t> significatif </a:t>
            </a:r>
            <a:r>
              <a:rPr lang="en-US" sz="1100" b="1" i="0" dirty="0">
                <a:effectLst/>
                <a:latin typeface="+mn-lt"/>
                <a:ea typeface="+mn-ea"/>
                <a:cs typeface="+mn-cs"/>
                <a:sym typeface="Helvetica Neue"/>
              </a:rPr>
              <a:t>sur votre analyse</a:t>
            </a:r>
            <a:r>
              <a:rPr lang="en-US" sz="1100" b="0" i="0" dirty="0">
                <a:effectLst/>
                <a:latin typeface="+mn-lt"/>
                <a:ea typeface="+mn-ea"/>
                <a:cs typeface="+mn-cs"/>
                <a:sym typeface="Helvetica Neue"/>
              </a:rPr>
              <a:t>. Vos statistiques récapitulatives seront erronées et vos interprétations seront biaisées.</a:t>
            </a:r>
            <a:br>
              <a:rPr lang="en-US" dirty="0"/>
            </a:br>
            <a:r>
              <a:rPr lang="en-US" sz="1100" b="0" i="0" dirty="0">
                <a:effectLst/>
                <a:latin typeface="+mn-lt"/>
                <a:ea typeface="+mn-ea"/>
                <a:cs typeface="+mn-cs"/>
                <a:sym typeface="Helvetica Neue"/>
              </a:rPr>
              <a:t>Cela entraîne directement </a:t>
            </a:r>
            <a:r>
              <a:rPr lang="en-US" sz="1100" b="1" i="0" dirty="0">
                <a:effectLst/>
                <a:latin typeface="+mn-lt"/>
                <a:ea typeface="+mn-ea"/>
                <a:cs typeface="+mn-cs"/>
                <a:sym typeface="Helvetica Neue"/>
              </a:rPr>
              <a:t>des risques </a:t>
            </a:r>
            <a:r>
              <a:rPr lang="en-US" sz="1100" b="0" i="0" dirty="0">
                <a:effectLst/>
                <a:latin typeface="+mn-lt"/>
                <a:ea typeface="+mn-ea"/>
                <a:cs typeface="+mn-cs"/>
                <a:sym typeface="Helvetica Neue"/>
              </a:rPr>
              <a:t>importants </a:t>
            </a:r>
            <a:r>
              <a:rPr lang="en-US" sz="1100" b="1" i="0" dirty="0">
                <a:effectLst/>
                <a:latin typeface="+mn-lt"/>
                <a:ea typeface="+mn-ea"/>
                <a:cs typeface="+mn-cs"/>
                <a:sym typeface="Helvetica Neue"/>
              </a:rPr>
              <a:t>en matière de prise de décision</a:t>
            </a:r>
            <a:r>
              <a:rPr lang="en-US" sz="1100" b="0" i="0" dirty="0">
                <a:effectLst/>
                <a:latin typeface="+mn-lt"/>
                <a:ea typeface="+mn-ea"/>
                <a:cs typeface="+mn-cs"/>
                <a:sym typeface="Helvetica Neue"/>
              </a:rPr>
              <a:t>. Si vous utilisez ces données erronées pour formuler des recommandations, vous pourriez finir par déconseiller une mise à niveau routière nécessaire ou investir dans une solution qui ne résout pas le véritable problème. C'est ainsi que de petites erreurs dans les données peuvent entraîner des erreurs politiques coûtant plusieurs millions de dollars. C'est pourquoi nous nettoyons nos données.</a:t>
            </a:r>
          </a:p>
        </p:txBody>
      </p:sp>
    </p:spTree>
    <p:extLst>
      <p:ext uri="{BB962C8B-B14F-4D97-AF65-F5344CB8AC3E}">
        <p14:creationId xmlns:p14="http://schemas.microsoft.com/office/powerpoint/2010/main" val="3422976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110F-AC33-EB8C-5534-E1382500F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2743C-ADCF-C924-FC14-2DEDAFA65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19D9B9-6EC6-AE34-854B-57EAEA2592E3}"/>
              </a:ext>
            </a:extLst>
          </p:cNvPr>
          <p:cNvSpPr>
            <a:spLocks noGrp="1"/>
          </p:cNvSpPr>
          <p:nvPr>
            <p:ph type="body" idx="1"/>
          </p:nvPr>
        </p:nvSpPr>
        <p:spPr/>
        <p:txBody>
          <a:bodyPr/>
          <a:lstStyle/>
          <a:p>
            <a:r>
              <a:rPr lang="en-US" sz="1100" b="0" i="0" dirty="0">
                <a:effectLst/>
                <a:latin typeface="+mn-lt"/>
                <a:ea typeface="+mn-ea"/>
                <a:cs typeface="+mn-cs"/>
                <a:sym typeface="Helvetica Neue"/>
              </a:rPr>
              <a:t>« Maintenant que nous avons clairement établi le « pourquoi », nous allons consacrer le reste de ce cours au « comment ». Nous aborderons cela sous la forme d'un processus structuré en trois étapes qui vous guidera depuis un ensemble de données brutes et désordonnées jusqu'à un produit propre et prêt à être analysé.</a:t>
            </a:r>
            <a:br>
              <a:rPr lang="en-US" dirty="0"/>
            </a:br>
            <a:r>
              <a:rPr lang="en-US" sz="1100" b="1" i="0" dirty="0">
                <a:effectLst/>
                <a:latin typeface="+mn-lt"/>
                <a:ea typeface="+mn-ea"/>
                <a:cs typeface="+mn-cs"/>
                <a:sym typeface="Helvetica Neue"/>
              </a:rPr>
              <a:t>La première étape est le stockage et la structuration. </a:t>
            </a:r>
            <a:r>
              <a:rPr lang="en-US" sz="1100" b="0" i="0" dirty="0">
                <a:effectLst/>
                <a:latin typeface="+mn-lt"/>
                <a:ea typeface="+mn-ea"/>
                <a:cs typeface="+mn-cs"/>
                <a:sym typeface="Helvetica Neue"/>
              </a:rPr>
              <a:t>Il s'agit de la phase fondamentale au cours de laquelle nous prenons des décisions cruciales sur la manière de stocker nos données, ce qui aura un impact sur tout ce qui suivra.</a:t>
            </a:r>
            <a:br>
              <a:rPr lang="en-US" dirty="0"/>
            </a:br>
            <a:r>
              <a:rPr lang="en-US" sz="1100" b="1" i="0" dirty="0">
                <a:effectLst/>
                <a:latin typeface="+mn-lt"/>
                <a:ea typeface="+mn-ea"/>
                <a:cs typeface="+mn-cs"/>
                <a:sym typeface="Helvetica Neue"/>
              </a:rPr>
              <a:t>La deuxième étape est le cœur du travail : le nettoyage et le traitement. </a:t>
            </a:r>
            <a:r>
              <a:rPr lang="en-US" sz="1100" b="0" i="0" dirty="0">
                <a:effectLst/>
                <a:latin typeface="+mn-lt"/>
                <a:ea typeface="+mn-ea"/>
                <a:cs typeface="+mn-cs"/>
                <a:sym typeface="Helvetica Neue"/>
              </a:rPr>
              <a:t>Ici, nous allons retrousser nos manches et mettre en œuvre des techniques étape par étape pour corriger les problèmes de qualité des données que nous avons identifiés.</a:t>
            </a:r>
            <a:br>
              <a:rPr lang="en-US" dirty="0"/>
            </a:br>
            <a:r>
              <a:rPr lang="en-US" sz="1100" b="1" i="0" dirty="0">
                <a:effectLst/>
                <a:latin typeface="+mn-lt"/>
                <a:ea typeface="+mn-ea"/>
                <a:cs typeface="+mn-cs"/>
                <a:sym typeface="Helvetica Neue"/>
              </a:rPr>
              <a:t>La troisième étape est la dernière étape de contrôle : la validation et l'utilisation. </a:t>
            </a:r>
            <a:r>
              <a:rPr lang="en-US" sz="1100" b="0" i="0" dirty="0">
                <a:effectLst/>
                <a:latin typeface="+mn-lt"/>
                <a:ea typeface="+mn-ea"/>
                <a:cs typeface="+mn-cs"/>
                <a:sym typeface="Helvetica Neue"/>
              </a:rPr>
              <a:t>Au cours de cette dernière étape, nous effectuons une série de vérifications afin de certifier la qualité de nos données nettoyées avant de les publier pour une analyse approfondie.</a:t>
            </a:r>
            <a:br>
              <a:rPr lang="en-US" dirty="0"/>
            </a:br>
            <a:r>
              <a:rPr lang="en-US" sz="1100" b="0" i="0" dirty="0">
                <a:effectLst/>
                <a:latin typeface="+mn-lt"/>
                <a:ea typeface="+mn-ea"/>
                <a:cs typeface="+mn-cs"/>
                <a:sym typeface="Helvetica Neue"/>
              </a:rPr>
              <a:t>Nous allons maintenant passer en revue ce flux de travail étape par étape, en commençant par la première étape cruciale : le stockage des données.</a:t>
            </a:r>
          </a:p>
        </p:txBody>
      </p:sp>
    </p:spTree>
    <p:extLst>
      <p:ext uri="{BB962C8B-B14F-4D97-AF65-F5344CB8AC3E}">
        <p14:creationId xmlns:p14="http://schemas.microsoft.com/office/powerpoint/2010/main" val="1944442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dirty="0"/>
              <a:t>Section 02 : Préparation des bases : stockage et structure des données</a:t>
            </a:r>
            <a:br>
              <a:rPr lang="fr-FR" dirty="0"/>
            </a:b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 Nous entamons maintenant la première étape de notre processus : la préparation des bases. Avant de pouvoir procéder au nettoyage, nous devons décider où et comment nos données seront stockées. Ce choix n'est pas anodin : la solution de stockage que vous choisirez peut faciliter ou entraver l'ensemble de votre processus de recherche.</a:t>
            </a:r>
            <a:br>
              <a:rPr lang="en-US" dirty="0"/>
            </a:br>
            <a:r>
              <a:rPr lang="en-US" sz="1100" b="0" i="0" dirty="0">
                <a:effectLst/>
                <a:latin typeface="+mn-lt"/>
                <a:ea typeface="+mn-ea"/>
                <a:cs typeface="+mn-cs"/>
                <a:sym typeface="Helvetica Neue"/>
              </a:rPr>
              <a:t>Vous devez tenir compte de quatre facteurs clés. Premièrement, </a:t>
            </a:r>
            <a:r>
              <a:rPr lang="en-US" sz="1100" b="1" i="0" dirty="0">
                <a:effectLst/>
                <a:latin typeface="+mn-lt"/>
                <a:ea typeface="+mn-ea"/>
                <a:cs typeface="+mn-cs"/>
                <a:sym typeface="Helvetica Neue"/>
              </a:rPr>
              <a:t>la taille de l'ensemble de données</a:t>
            </a:r>
            <a:r>
              <a:rPr lang="en-US" sz="1100" b="0" i="0" dirty="0">
                <a:effectLst/>
                <a:latin typeface="+mn-lt"/>
                <a:ea typeface="+mn-ea"/>
                <a:cs typeface="+mn-cs"/>
                <a:sym typeface="Helvetica Neue"/>
              </a:rPr>
              <a:t>. Une petite enquête peut facilement tenir dans un fichier Excel, mais des téraoctets de données de capteurs submergeront un ordinateur personnel et nécessiteront une solution plus puissante.</a:t>
            </a:r>
            <a:br>
              <a:rPr lang="en-US" dirty="0"/>
            </a:br>
            <a:r>
              <a:rPr lang="en-US" sz="1100" b="0" i="0" dirty="0">
                <a:effectLst/>
                <a:latin typeface="+mn-lt"/>
                <a:ea typeface="+mn-ea"/>
                <a:cs typeface="+mn-cs"/>
                <a:sym typeface="Helvetica Neue"/>
              </a:rPr>
              <a:t>Deuxièmement, la </a:t>
            </a:r>
            <a:r>
              <a:rPr lang="en-US" sz="1100" b="1" i="0" dirty="0">
                <a:effectLst/>
                <a:latin typeface="+mn-lt"/>
                <a:ea typeface="+mn-ea"/>
                <a:cs typeface="+mn-cs"/>
                <a:sym typeface="Helvetica Neue"/>
              </a:rPr>
              <a:t>fréquence des mises à jour</a:t>
            </a:r>
            <a:r>
              <a:rPr lang="en-US" sz="1100" b="0" i="0" dirty="0">
                <a:effectLst/>
                <a:latin typeface="+mn-lt"/>
                <a:ea typeface="+mn-ea"/>
                <a:cs typeface="+mn-cs"/>
                <a:sym typeface="Helvetica Neue"/>
              </a:rPr>
              <a:t>. S'agit-il d'un transfert de données ponctuel ou d'un flux en direct de données de transit qui est constamment enrichi ? Les données en temps réel nécessitent un système, tel qu'une base de données, capable de gérer efficacement des écritures fréquentes.</a:t>
            </a:r>
            <a:br>
              <a:rPr lang="en-US" dirty="0"/>
            </a:br>
            <a:r>
              <a:rPr lang="en-US" sz="1100" b="0" i="0" dirty="0">
                <a:effectLst/>
                <a:latin typeface="+mn-lt"/>
                <a:ea typeface="+mn-ea"/>
                <a:cs typeface="+mn-cs"/>
                <a:sym typeface="Helvetica Neue"/>
              </a:rPr>
              <a:t>Troisièmement, </a:t>
            </a:r>
            <a:r>
              <a:rPr lang="en-US" sz="1100" b="1" i="0" dirty="0">
                <a:effectLst/>
                <a:latin typeface="+mn-lt"/>
                <a:ea typeface="+mn-ea"/>
                <a:cs typeface="+mn-cs"/>
                <a:sym typeface="Helvetica Neue"/>
              </a:rPr>
              <a:t>les besoins en matière de collaboration</a:t>
            </a:r>
            <a:r>
              <a:rPr lang="en-US" sz="1100" b="0" i="0" dirty="0">
                <a:effectLst/>
                <a:latin typeface="+mn-lt"/>
                <a:ea typeface="+mn-ea"/>
                <a:cs typeface="+mn-cs"/>
                <a:sym typeface="Helvetica Neue"/>
              </a:rPr>
              <a:t>. Êtes-vous un chercheur indépendant ou faites-vous partie d'une équipe qui a besoin d'un accès simultané aux données ? La collaboration nécessite un environnement partagé, comme une plateforme de stockage dans le cloud ou une base de données centralisée.</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la complexité des données</a:t>
            </a:r>
            <a:r>
              <a:rPr lang="en-US" sz="1100" b="0" i="0" dirty="0">
                <a:effectLst/>
                <a:latin typeface="+mn-lt"/>
                <a:ea typeface="+mn-ea"/>
                <a:cs typeface="+mn-cs"/>
                <a:sym typeface="Helvetica Neue"/>
              </a:rPr>
              <a:t>. Vos données se trouvent-elles dans un tableau unique et plat, ou s'agit-il d'un ensemble complexe de tableaux liés, comme un ensemble d'horaires de transport avec des tableaux liés pour les itinéraires, les arrêts et les trajets ? C'est à ce niveau de complexité que les bases de données relationnelles deviennent indispensables.</a:t>
            </a:r>
            <a:br>
              <a:rPr lang="en-US" dirty="0"/>
            </a:br>
            <a:r>
              <a:rPr lang="en-US" sz="1100" b="0" i="0" dirty="0">
                <a:effectLst/>
                <a:latin typeface="+mn-lt"/>
                <a:ea typeface="+mn-ea"/>
                <a:cs typeface="+mn-cs"/>
                <a:sym typeface="Helvetica Neue"/>
              </a:rPr>
              <a:t>Réfléchir à ces quatre facteurs vous aidera à trouver la solution de stockage la plus appropriée pour votre projet.</a:t>
            </a:r>
          </a:p>
        </p:txBody>
      </p:sp>
    </p:spTree>
    <p:extLst>
      <p:ext uri="{BB962C8B-B14F-4D97-AF65-F5344CB8AC3E}">
        <p14:creationId xmlns:p14="http://schemas.microsoft.com/office/powerpoint/2010/main" val="4143058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AE387-F8C0-6D9B-0FC2-18AEED3EA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BA369-1100-F6C4-2FCE-C32EF4289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02F32-E90D-2030-61BC-51A1DDC59131}"/>
              </a:ext>
            </a:extLst>
          </p:cNvPr>
          <p:cNvSpPr>
            <a:spLocks noGrp="1"/>
          </p:cNvSpPr>
          <p:nvPr>
            <p:ph type="body" idx="1"/>
          </p:nvPr>
        </p:nvSpPr>
        <p:spPr/>
        <p:txBody>
          <a:bodyPr/>
          <a:lstStyle/>
          <a:p>
            <a:r>
              <a:rPr lang="en-US" sz="1100" b="0" i="0" dirty="0">
                <a:effectLst/>
                <a:latin typeface="+mn-lt"/>
                <a:ea typeface="+mn-ea"/>
                <a:cs typeface="+mn-cs"/>
                <a:sym typeface="Helvetica Neue"/>
              </a:rPr>
              <a:t>« Lorsque vous évaluez vos options en fonction de ces quatre facteurs, trois principes fondamentaux doivent toujours être au premier plan de vos préoccupations : l'évolutivité, la sécurité et l'accessibilité.</a:t>
            </a:r>
            <a:br>
              <a:rPr lang="en-US" dirty="0"/>
            </a:br>
            <a:r>
              <a:rPr lang="en-US" sz="1100" b="0" i="0" dirty="0">
                <a:effectLst/>
                <a:latin typeface="+mn-lt"/>
                <a:ea typeface="+mn-ea"/>
                <a:cs typeface="+mn-cs"/>
                <a:sym typeface="Helvetica Neue"/>
              </a:rPr>
              <a:t>Tout d'abord, </a:t>
            </a:r>
            <a:r>
              <a:rPr lang="en-US" sz="1100" b="1" i="0" dirty="0">
                <a:effectLst/>
                <a:latin typeface="+mn-lt"/>
                <a:ea typeface="+mn-ea"/>
                <a:cs typeface="+mn-cs"/>
                <a:sym typeface="Helvetica Neue"/>
              </a:rPr>
              <a:t>l'évolutivité</a:t>
            </a:r>
            <a:r>
              <a:rPr lang="en-US" sz="1100" b="0" i="0" dirty="0">
                <a:effectLst/>
                <a:latin typeface="+mn-lt"/>
                <a:ea typeface="+mn-ea"/>
                <a:cs typeface="+mn-cs"/>
                <a:sym typeface="Helvetica Neue"/>
              </a:rPr>
              <a:t>. La solution que vous choisissez doit pouvoir évoluer avec votre projet. Les ensembles de données sur les transports diminuent rarement. Un système qui fonctionne pour une année de données peut échouer lorsque vous essayez d'en ajouter une deuxième. Les bonnes solutions sont évolutives, ce qui signifie qu'elles peuvent gérer ce volume croissant sans baisse significative des performances.</a:t>
            </a:r>
            <a:br>
              <a:rPr lang="en-US" dirty="0"/>
            </a:br>
            <a:r>
              <a:rPr lang="en-US" sz="1100" b="0" i="0" dirty="0">
                <a:effectLst/>
                <a:latin typeface="+mn-lt"/>
                <a:ea typeface="+mn-ea"/>
                <a:cs typeface="+mn-cs"/>
                <a:sym typeface="Helvetica Neue"/>
              </a:rPr>
              <a:t>Deuxièmement, </a:t>
            </a:r>
            <a:r>
              <a:rPr lang="en-US" sz="1100" b="1" i="0" dirty="0">
                <a:effectLst/>
                <a:latin typeface="+mn-lt"/>
                <a:ea typeface="+mn-ea"/>
                <a:cs typeface="+mn-cs"/>
                <a:sym typeface="Helvetica Neue"/>
              </a:rPr>
              <a:t>la sécurité</a:t>
            </a:r>
            <a:r>
              <a:rPr lang="en-US" sz="1100" b="0" i="0" dirty="0">
                <a:effectLst/>
                <a:latin typeface="+mn-lt"/>
                <a:ea typeface="+mn-ea"/>
                <a:cs typeface="+mn-cs"/>
                <a:sym typeface="Helvetica Neue"/>
              </a:rPr>
              <a:t>. Ce point n'est pas négociable, en particulier lorsqu'il s'agit de données contenant des informations personnelles identifiables. Votre système de stockage doit disposer de fonctionnalités de protection contre les accès non autorisés, telles que le cryptage et les contrôles d'accès des utilisateurs. Il s'agit d'un élément clé de notre responsabilité éthique en tant que chercheurs.</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l'accessibilité</a:t>
            </a:r>
            <a:r>
              <a:rPr lang="en-US" sz="1100" b="0" i="0" dirty="0">
                <a:effectLst/>
                <a:latin typeface="+mn-lt"/>
                <a:ea typeface="+mn-ea"/>
                <a:cs typeface="+mn-cs"/>
                <a:sym typeface="Helvetica Neue"/>
              </a:rPr>
              <a:t>. Un système parfaitement sécurisé et évolutif est inutile si les chercheurs ne peuvent pas obtenir les données dont ils ont besoin en temps voulu. Le système doit permettre une recherche et une récupération efficaces des données. L'objectif est de mettre les données à la disposition des utilisateurs </a:t>
            </a:r>
            <a:r>
              <a:rPr lang="en-US" sz="1100" b="0" i="1" dirty="0">
                <a:effectLst/>
                <a:latin typeface="+mn-lt"/>
                <a:ea typeface="+mn-ea"/>
                <a:cs typeface="+mn-cs"/>
                <a:sym typeface="Helvetica Neue"/>
              </a:rPr>
              <a:t>autorisés </a:t>
            </a:r>
            <a:r>
              <a:rPr lang="en-US" sz="1100" b="0" i="0" dirty="0">
                <a:effectLst/>
                <a:latin typeface="+mn-lt"/>
                <a:ea typeface="+mn-ea"/>
                <a:cs typeface="+mn-cs"/>
                <a:sym typeface="Helvetica Neue"/>
              </a:rPr>
              <a:t>avec un minimum de friction. Une bonne solution de stockage concilie efficacement ces trois principes.</a:t>
            </a:r>
          </a:p>
        </p:txBody>
      </p:sp>
    </p:spTree>
    <p:extLst>
      <p:ext uri="{BB962C8B-B14F-4D97-AF65-F5344CB8AC3E}">
        <p14:creationId xmlns:p14="http://schemas.microsoft.com/office/powerpoint/2010/main" val="1610974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C824-82EC-1CFF-7F46-BB4C459BD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D2D21-F503-1D75-A993-218D97549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62E3B-5155-EB69-25BF-881003AAF3B4}"/>
              </a:ext>
            </a:extLst>
          </p:cNvPr>
          <p:cNvSpPr>
            <a:spLocks noGrp="1"/>
          </p:cNvSpPr>
          <p:nvPr>
            <p:ph type="body" idx="1"/>
          </p:nvPr>
        </p:nvSpPr>
        <p:spPr/>
        <p:txBody>
          <a:bodyPr/>
          <a:lstStyle/>
          <a:p>
            <a:r>
              <a:rPr lang="en-US" sz="1100" b="0" i="0" dirty="0">
                <a:effectLst/>
                <a:latin typeface="+mn-lt"/>
                <a:ea typeface="+mn-ea"/>
                <a:cs typeface="+mn-cs"/>
                <a:sym typeface="Helvetica Neue"/>
              </a:rPr>
              <a:t>« Alors, quelles sont les options réelles ? Elles se répartissent généralement en quatre catégories.</a:t>
            </a:r>
            <a:br>
              <a:rPr lang="en-US" dirty="0"/>
            </a:br>
            <a:r>
              <a:rPr lang="en-US" sz="1100" b="0" i="0" dirty="0">
                <a:effectLst/>
                <a:latin typeface="+mn-lt"/>
                <a:ea typeface="+mn-ea"/>
                <a:cs typeface="+mn-cs"/>
                <a:sym typeface="Helvetica Neue"/>
              </a:rPr>
              <a:t>Tout d'abord, nous avons le stockage simple </a:t>
            </a:r>
            <a:r>
              <a:rPr lang="en-US" sz="1100" b="1" i="0" dirty="0">
                <a:effectLst/>
                <a:latin typeface="+mn-lt"/>
                <a:ea typeface="+mn-ea"/>
                <a:cs typeface="+mn-cs"/>
                <a:sym typeface="Helvetica Neue"/>
              </a:rPr>
              <a:t>basé sur des fichiers</a:t>
            </a:r>
            <a:r>
              <a:rPr lang="en-US" sz="1100" b="0" i="0" dirty="0">
                <a:effectLst/>
                <a:latin typeface="+mn-lt"/>
                <a:ea typeface="+mn-ea"/>
                <a:cs typeface="+mn-cs"/>
                <a:sym typeface="Helvetica Neue"/>
              </a:rPr>
              <a:t>, comme les fichiers CSV ou les feuilles de calcul Excel. Ceux-ci sont parfaits pour les ensembles de données petits et simples. Ils sont faciles à ouvrir, à lire et à comprendre. Cependant, ils ont du mal à gérer les fichiers volumineux et sont très peu adaptés à la collaboration, ce qui entraîne souvent des cauchemars en matière de contrôle des versions.</a:t>
            </a:r>
            <a:br>
              <a:rPr lang="en-US" dirty="0"/>
            </a:br>
            <a:r>
              <a:rPr lang="en-US" sz="1100" b="0" i="0" dirty="0">
                <a:effectLst/>
                <a:latin typeface="+mn-lt"/>
                <a:ea typeface="+mn-ea"/>
                <a:cs typeface="+mn-cs"/>
                <a:sym typeface="Helvetica Neue"/>
              </a:rPr>
              <a:t>Viennent ensuite </a:t>
            </a:r>
            <a:r>
              <a:rPr lang="en-US" sz="1100" b="1" i="0" dirty="0">
                <a:effectLst/>
                <a:latin typeface="+mn-lt"/>
                <a:ea typeface="+mn-ea"/>
                <a:cs typeface="+mn-cs"/>
                <a:sym typeface="Helvetica Neue"/>
              </a:rPr>
              <a:t>les bases de données relationnelles</a:t>
            </a:r>
            <a:r>
              <a:rPr lang="en-US" sz="1100" b="0" i="0" dirty="0">
                <a:effectLst/>
                <a:latin typeface="+mn-lt"/>
                <a:ea typeface="+mn-ea"/>
                <a:cs typeface="+mn-cs"/>
                <a:sym typeface="Helvetica Neue"/>
              </a:rPr>
              <a:t>, qui utilisent le langage SQL (Structured Query Language). Elles sont les piliers de la gestion des données. Elles sont excellentes pour stocker des données structurées dans des tables liées et disposent de fonctionnalités puissantes pour garantir l'intégrité des données. Leur principal inconvénient est qu'elles nécessitent des connaissances spécialisées pour leur configuration et leur interrogation.</a:t>
            </a:r>
            <a:br>
              <a:rPr lang="en-US" dirty="0"/>
            </a:br>
            <a:r>
              <a:rPr lang="en-US" sz="1100" b="1" i="0" dirty="0">
                <a:effectLst/>
                <a:latin typeface="+mn-lt"/>
                <a:ea typeface="+mn-ea"/>
                <a:cs typeface="+mn-cs"/>
                <a:sym typeface="Helvetica Neue"/>
              </a:rPr>
              <a:t>Les bases de données NoSQL</a:t>
            </a:r>
            <a:r>
              <a:rPr lang="en-US" sz="1100" b="0" i="0" dirty="0">
                <a:effectLst/>
                <a:latin typeface="+mn-lt"/>
                <a:ea typeface="+mn-ea"/>
                <a:cs typeface="+mn-cs"/>
                <a:sym typeface="Helvetica Neue"/>
              </a:rPr>
              <a:t> constituent une alternative plus récente. Elles sont beaucoup plus flexibles et sont conçues pour traiter des données non structurées ou semi-structurées. Cependant, cette flexibilité peut être à double tranchant, car elle impose à l'utilisateur une plus grande responsabilité en matière de gestion de la cohérence.</a:t>
            </a:r>
            <a:br>
              <a:rPr lang="en-US" dirty="0"/>
            </a:br>
            <a:r>
              <a:rPr lang="en-US" sz="1100" b="0" i="0" dirty="0">
                <a:effectLst/>
                <a:latin typeface="+mn-lt"/>
                <a:ea typeface="+mn-ea"/>
                <a:cs typeface="+mn-cs"/>
                <a:sym typeface="Helvetica Neue"/>
              </a:rPr>
              <a:t>Enfin, les plateformes </a:t>
            </a:r>
            <a:r>
              <a:rPr lang="en-US" sz="1100" b="1" i="0" dirty="0">
                <a:effectLst/>
                <a:latin typeface="+mn-lt"/>
                <a:ea typeface="+mn-ea"/>
                <a:cs typeface="+mn-cs"/>
                <a:sym typeface="Helvetica Neue"/>
              </a:rPr>
              <a:t>de stockage dans le cloud </a:t>
            </a:r>
            <a:r>
              <a:rPr lang="en-US" sz="1100" b="0" i="0" dirty="0">
                <a:effectLst/>
                <a:latin typeface="+mn-lt"/>
                <a:ea typeface="+mn-ea"/>
                <a:cs typeface="+mn-cs"/>
                <a:sym typeface="Helvetica Neue"/>
              </a:rPr>
              <a:t>telles qu'Amazon Web Services ou Microsoft Azure offrent une évolutivité quasi infinie et sont conçues pour les données en temps réel et la collaboration. Les principaux éléments à prendre en compte ici sont la gestion des coûts et la garantie que vos politiques de sécurité et de confidentialité des données sont conformes au stockage des données sur un serveur tiers.</a:t>
            </a:r>
            <a:br>
              <a:rPr lang="en-US" dirty="0"/>
            </a:br>
            <a:r>
              <a:rPr lang="en-US" sz="1100" b="0" i="0" dirty="0">
                <a:effectLst/>
                <a:latin typeface="+mn-lt"/>
                <a:ea typeface="+mn-ea"/>
                <a:cs typeface="+mn-cs"/>
                <a:sym typeface="Helvetica Neue"/>
              </a:rPr>
              <a:t>La progression des fichiers vers les bases de données puis vers le cloud suit généralement l'augmentation de l'échelle et de la complexité d'un projet.</a:t>
            </a:r>
          </a:p>
        </p:txBody>
      </p:sp>
    </p:spTree>
    <p:extLst>
      <p:ext uri="{BB962C8B-B14F-4D97-AF65-F5344CB8AC3E}">
        <p14:creationId xmlns:p14="http://schemas.microsoft.com/office/powerpoint/2010/main" val="2222824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C7AD7-FF27-3AD2-6196-7D6E115A7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FCE2D-3F19-A754-C2A1-14FBDE5F2A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6A3AB-097C-BF64-7EC9-F2753AE9467C}"/>
              </a:ext>
            </a:extLst>
          </p:cNvPr>
          <p:cNvSpPr>
            <a:spLocks noGrp="1"/>
          </p:cNvSpPr>
          <p:nvPr>
            <p:ph type="body" idx="1"/>
          </p:nvPr>
        </p:nvSpPr>
        <p:spPr/>
        <p:txBody>
          <a:bodyPr/>
          <a:lstStyle/>
          <a:p>
            <a:r>
              <a:rPr lang="en-US" sz="1100" b="0" i="0" dirty="0">
                <a:effectLst/>
                <a:latin typeface="+mn-lt"/>
                <a:ea typeface="+mn-ea"/>
                <a:cs typeface="+mn-cs"/>
                <a:sym typeface="Helvetica Neue"/>
              </a:rPr>
              <a:t>« Très bien, faisons une pause et mettons cela en pratique. Je voudrais que vous vous mettiez par deux.</a:t>
            </a:r>
            <a:br>
              <a:rPr lang="en-US" dirty="0"/>
            </a:br>
            <a:r>
              <a:rPr lang="en-US" sz="1100" b="0" i="0" dirty="0">
                <a:effectLst/>
                <a:latin typeface="+mn-lt"/>
                <a:ea typeface="+mn-ea"/>
                <a:cs typeface="+mn-cs"/>
                <a:sym typeface="Helvetica Neue"/>
              </a:rPr>
              <a:t>Voici le scénario : vous faites partie d'une équipe de recherche qui collecte quotidiennement des données GPS sur les arrivées des bus. Vous suivez 1 000 arrêts de bus et le projet durera au moins un an.</a:t>
            </a:r>
            <a:br>
              <a:rPr lang="en-US" dirty="0"/>
            </a:br>
            <a:r>
              <a:rPr lang="en-US" sz="1100" b="0" i="0" dirty="0">
                <a:effectLst/>
                <a:latin typeface="+mn-lt"/>
                <a:ea typeface="+mn-ea"/>
                <a:cs typeface="+mn-cs"/>
                <a:sym typeface="Helvetica Neue"/>
              </a:rPr>
              <a:t>D'après ce que nous venons de voir, quel type de solution de stockage vous semble le plus approprié ? Réfléchissez aux facteurs que nous avons abordés : le volume considérable de données que vous allez accumuler, le fait que vous travaillez en équipe et les coûts potentiels.</a:t>
            </a:r>
            <a:br>
              <a:rPr lang="en-US" dirty="0"/>
            </a:br>
            <a:r>
              <a:rPr lang="en-US" sz="1100" b="0" i="0" dirty="0">
                <a:effectLst/>
                <a:latin typeface="+mn-lt"/>
                <a:ea typeface="+mn-ea"/>
                <a:cs typeface="+mn-cs"/>
                <a:sym typeface="Helvetica Neue"/>
              </a:rPr>
              <a:t>Prenez deux minutes pour en discuter avec votre partenaire, puis je demanderai à quelques groupes de partager leurs conclusions et, surtout, leur raisonnement.</a:t>
            </a:r>
            <a:br>
              <a:rPr lang="en-US" dirty="0"/>
            </a:br>
            <a:r>
              <a:rPr lang="en-US" sz="1100" b="0" i="1" dirty="0">
                <a:effectLst/>
                <a:latin typeface="+mn-lt"/>
                <a:ea typeface="+mn-ea"/>
                <a:cs typeface="+mn-cs"/>
                <a:sym typeface="Helvetica Neue"/>
              </a:rPr>
              <a:t>(Animez l'activité, puis guidez la discussion en classe. La réponse idéale pencherait vers une base de données relationnelle (SQL) pour sa structure et ses capacités de requête, probablement hébergée sur une plateforme cloud pour des raisons d'évolutivité et de collaboration, excluant le simple stockage basé sur des fichiers en raison du volume de données et de la nature collaborative du projet.)</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16332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9485-F0D6-1C30-B8C6-3906863A4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12506-84DB-FB77-833A-F8C426224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7C6ED-3357-EE73-36FF-0ED8ED4799FC}"/>
              </a:ext>
            </a:extLst>
          </p:cNvPr>
          <p:cNvSpPr>
            <a:spLocks noGrp="1"/>
          </p:cNvSpPr>
          <p:nvPr>
            <p:ph type="body" idx="1"/>
          </p:nvPr>
        </p:nvSpPr>
        <p:spPr/>
        <p:txBody>
          <a:bodyPr/>
          <a:lstStyle/>
          <a:p>
            <a:r>
              <a:rPr lang="en-US" sz="1100" b="0" i="0" dirty="0">
                <a:effectLst/>
                <a:latin typeface="+mn-lt"/>
                <a:ea typeface="+mn-ea"/>
                <a:cs typeface="+mn-cs"/>
                <a:sym typeface="Helvetica Neue"/>
              </a:rPr>
              <a:t>« Excellent. Cette discussion montre que vous raisonnez déjà comme des gestionnaires de données. Vous avez pris en compte l'ampleur et les besoins collaboratifs d'un projet afin de choisir une infrastructure de stockage appropriée.</a:t>
            </a:r>
            <a:br>
              <a:rPr lang="en-US" dirty="0"/>
            </a:br>
            <a:r>
              <a:rPr lang="en-US" sz="1100" b="0" i="0" dirty="0">
                <a:effectLst/>
                <a:latin typeface="+mn-lt"/>
                <a:ea typeface="+mn-ea"/>
                <a:cs typeface="+mn-cs"/>
                <a:sym typeface="Helvetica Neue"/>
              </a:rPr>
              <a:t>Cela conclut la première étape de notre flux de travail. Nous avons réussi à stocker nos données.</a:t>
            </a:r>
            <a:br>
              <a:rPr lang="en-US" dirty="0"/>
            </a:br>
            <a:r>
              <a:rPr lang="en-US" sz="1100" b="0" i="0" dirty="0">
                <a:effectLst/>
                <a:latin typeface="+mn-lt"/>
                <a:ea typeface="+mn-ea"/>
                <a:cs typeface="+mn-cs"/>
                <a:sym typeface="Helvetica Neue"/>
              </a:rPr>
              <a:t>Nous passons maintenant à la deuxième étape, qui est au cœur de notre cours d'aujourd'hui : le processus de nettoyage des données. Il est indispensable de disposer de données dans un système adapté, mais cela ne garantit pas leur qualité. Nous allons maintenant nous atteler à la tâche minutieuse qui consiste à identifier et à corriger les erreurs dans l'ensemble de données afin de le préparer pour l'analyse. Plongeons-nous dans ce processus. »</a:t>
            </a:r>
          </a:p>
        </p:txBody>
      </p:sp>
    </p:spTree>
    <p:extLst>
      <p:ext uri="{BB962C8B-B14F-4D97-AF65-F5344CB8AC3E}">
        <p14:creationId xmlns:p14="http://schemas.microsoft.com/office/powerpoint/2010/main" val="214404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dirty="0"/>
              <a:t>Section 03 : Le processus de travail principal : guide étape par étape pour le nettoyage des données</a:t>
            </a:r>
          </a:p>
          <a:p>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9E31-5E5B-0C5E-994C-1C564DE06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1CDF3-41B2-5E8B-7529-CED77B344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09650C-0F84-0720-61C0-6DBEEBA902D7}"/>
              </a:ext>
            </a:extLst>
          </p:cNvPr>
          <p:cNvSpPr>
            <a:spLocks noGrp="1"/>
          </p:cNvSpPr>
          <p:nvPr>
            <p:ph type="body" idx="1"/>
          </p:nvPr>
        </p:nvSpPr>
        <p:spPr/>
        <p:txBody>
          <a:bodyPr/>
          <a:lstStyle/>
          <a:p>
            <a:r>
              <a:rPr lang="en-US" sz="1100" b="0" i="0" dirty="0">
                <a:effectLst/>
                <a:latin typeface="+mn-lt"/>
                <a:ea typeface="+mn-ea"/>
                <a:cs typeface="+mn-cs"/>
                <a:sym typeface="Helvetica Neue"/>
              </a:rPr>
              <a:t>« Nous aborderons le nettoyage des données non pas comme un ensemble aléatoire de tâches, mais comme un processus systématique en plusieurs étapes. Vous pouvez le comparer au raffinage du pétrole brut : nous prenons un produit brut, inutilisable, et nous le purifions progressivement.</a:t>
            </a:r>
            <a:br>
              <a:rPr lang="en-US" dirty="0"/>
            </a:br>
            <a:r>
              <a:rPr lang="en-US" sz="1100" b="0" i="0" dirty="0">
                <a:effectLst/>
                <a:latin typeface="+mn-lt"/>
                <a:ea typeface="+mn-ea"/>
                <a:cs typeface="+mn-cs"/>
                <a:sym typeface="Helvetica Neue"/>
              </a:rPr>
              <a:t>La première étape consiste toujours à </a:t>
            </a:r>
            <a:r>
              <a:rPr lang="en-US" sz="1100" b="1" i="0" dirty="0">
                <a:effectLst/>
                <a:latin typeface="+mn-lt"/>
                <a:ea typeface="+mn-ea"/>
                <a:cs typeface="+mn-cs"/>
                <a:sym typeface="Helvetica Neue"/>
              </a:rPr>
              <a:t>identifier les problèmes</a:t>
            </a:r>
            <a:r>
              <a:rPr lang="en-US" sz="1100" b="0" i="0" dirty="0">
                <a:effectLst/>
                <a:latin typeface="+mn-lt"/>
                <a:ea typeface="+mn-ea"/>
                <a:cs typeface="+mn-cs"/>
                <a:sym typeface="Helvetica Neue"/>
              </a:rPr>
              <a:t>. Il s'agit de la phase de diagnostic. Nous ne changeons encore rien ; nous effectuons simplement des vérifications et des analyses exploratoires pour déterminer ce qui ne va pas dans nos données. Où se trouvent les erreurs, les lacunes, les incohérences ?</a:t>
            </a:r>
            <a:br>
              <a:rPr lang="en-US" dirty="0"/>
            </a:br>
            <a:r>
              <a:rPr lang="en-US" sz="1100" b="0" i="0" dirty="0">
                <a:effectLst/>
                <a:latin typeface="+mn-lt"/>
                <a:ea typeface="+mn-ea"/>
                <a:cs typeface="+mn-cs"/>
                <a:sym typeface="Helvetica Neue"/>
              </a:rPr>
              <a:t>La deuxième étape consiste à </a:t>
            </a:r>
            <a:r>
              <a:rPr lang="en-US" sz="1100" b="1" i="0" dirty="0">
                <a:effectLst/>
                <a:latin typeface="+mn-lt"/>
                <a:ea typeface="+mn-ea"/>
                <a:cs typeface="+mn-cs"/>
                <a:sym typeface="Helvetica Neue"/>
              </a:rPr>
              <a:t>normaliser et </a:t>
            </a:r>
            <a:r>
              <a:rPr lang="en-US" sz="1100" b="0" i="0" dirty="0">
                <a:effectLst/>
                <a:latin typeface="+mn-lt"/>
                <a:ea typeface="+mn-ea"/>
                <a:cs typeface="+mn-cs"/>
                <a:sym typeface="Helvetica Neue"/>
              </a:rPr>
              <a:t>à </a:t>
            </a:r>
            <a:r>
              <a:rPr lang="en-US" sz="1100" b="1" i="0" dirty="0">
                <a:effectLst/>
                <a:latin typeface="+mn-lt"/>
                <a:ea typeface="+mn-ea"/>
                <a:cs typeface="+mn-cs"/>
                <a:sym typeface="Helvetica Neue"/>
              </a:rPr>
              <a:t>corriger</a:t>
            </a:r>
            <a:r>
              <a:rPr lang="en-US" sz="1100" b="0" i="0" dirty="0">
                <a:effectLst/>
                <a:latin typeface="+mn-lt"/>
                <a:ea typeface="+mn-ea"/>
                <a:cs typeface="+mn-cs"/>
                <a:sym typeface="Helvetica Neue"/>
              </a:rPr>
              <a:t>. Une fois le diagnostic établi, nous pouvons commencer le traitement. C'est à ce stade que nous corrigeons les problèmes que nous avons détectés : correction des fautes de frappe, normalisation des unités et des formats, résolution des contradictions dans les données.</a:t>
            </a:r>
            <a:br>
              <a:rPr lang="en-US" dirty="0"/>
            </a:br>
            <a:r>
              <a:rPr lang="en-US" sz="1100" b="0" i="0" dirty="0">
                <a:effectLst/>
                <a:latin typeface="+mn-lt"/>
                <a:ea typeface="+mn-ea"/>
                <a:cs typeface="+mn-cs"/>
                <a:sym typeface="Helvetica Neue"/>
              </a:rPr>
              <a:t>La dernière étape consiste à </a:t>
            </a:r>
            <a:r>
              <a:rPr lang="en-US" sz="1100" b="1" i="0" dirty="0">
                <a:effectLst/>
                <a:latin typeface="+mn-lt"/>
                <a:ea typeface="+mn-ea"/>
                <a:cs typeface="+mn-cs"/>
                <a:sym typeface="Helvetica Neue"/>
              </a:rPr>
              <a:t>traiter les valeurs aberrantes et les doublons</a:t>
            </a:r>
            <a:r>
              <a:rPr lang="en-US" sz="1100" b="0" i="0" dirty="0">
                <a:effectLst/>
                <a:latin typeface="+mn-lt"/>
                <a:ea typeface="+mn-ea"/>
                <a:cs typeface="+mn-cs"/>
                <a:sym typeface="Helvetica Neue"/>
              </a:rPr>
              <a:t>. Une fois les erreurs les plus évidentes corrigées, nous effectuons une dernière vérification pour supprimer les valeurs extrêmes et invraisemblables (valeurs aberrantes) et les enregistrements répétés (doublons) qui pourraient biaiser notre analyse.</a:t>
            </a:r>
            <a:br>
              <a:rPr lang="en-US" dirty="0"/>
            </a:br>
            <a:r>
              <a:rPr lang="en-US" sz="1100" b="0" i="0" dirty="0">
                <a:effectLst/>
                <a:latin typeface="+mn-lt"/>
                <a:ea typeface="+mn-ea"/>
                <a:cs typeface="+mn-cs"/>
                <a:sym typeface="Helvetica Neue"/>
              </a:rPr>
              <a:t>Nous allons maintenant passer en revue chacune de ces étapes en détail.</a:t>
            </a:r>
          </a:p>
        </p:txBody>
      </p:sp>
    </p:spTree>
    <p:extLst>
      <p:ext uri="{BB962C8B-B14F-4D97-AF65-F5344CB8AC3E}">
        <p14:creationId xmlns:p14="http://schemas.microsoft.com/office/powerpoint/2010/main" val="8481142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C4FD4-2F28-FD17-BE24-062D44215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2EFB5-2B73-7098-E109-EBD33C6E8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92CDB-23FB-B0FB-678A-B1A798D4287E}"/>
              </a:ext>
            </a:extLst>
          </p:cNvPr>
          <p:cNvSpPr>
            <a:spLocks noGrp="1"/>
          </p:cNvSpPr>
          <p:nvPr>
            <p:ph type="body" idx="1"/>
          </p:nvPr>
        </p:nvSpPr>
        <p:spPr/>
        <p:txBody>
          <a:bodyPr/>
          <a:lstStyle/>
          <a:p>
            <a:r>
              <a:rPr lang="en-US" sz="1100" b="0" i="0" dirty="0">
                <a:effectLst/>
                <a:latin typeface="+mn-lt"/>
                <a:ea typeface="+mn-ea"/>
                <a:cs typeface="+mn-cs"/>
                <a:sym typeface="Helvetica Neue"/>
              </a:rPr>
              <a:t>« Alors, dans cette première étape « Identifier », que recherchons-nous exactement ? Examinons quelques exemples très courants que vous rencontrerez dans les données relatives aux transports.</a:t>
            </a:r>
            <a:br>
              <a:rPr lang="en-US" dirty="0"/>
            </a:br>
            <a:r>
              <a:rPr lang="en-US" sz="1100" b="1" i="0" dirty="0">
                <a:effectLst/>
                <a:latin typeface="+mn-lt"/>
                <a:ea typeface="+mn-ea"/>
                <a:cs typeface="+mn-cs"/>
                <a:sym typeface="Helvetica Neue"/>
              </a:rPr>
              <a:t>Les doublons </a:t>
            </a:r>
            <a:r>
              <a:rPr lang="en-US" sz="1100" b="0" i="0" dirty="0">
                <a:effectLst/>
                <a:latin typeface="+mn-lt"/>
                <a:ea typeface="+mn-ea"/>
                <a:cs typeface="+mn-cs"/>
                <a:sym typeface="Helvetica Neue"/>
              </a:rPr>
              <a:t>sont un problème classique. Un capteur défectueux peut enregistrer deux fois le passage d'un même véhicule, ou un utilisateur peut accidentellement soumettre plusieurs fois un formulaire d'enquête sur ses déplacements. Si nous ne supprimons pas ces doublons, nous surestimons nos totaux.</a:t>
            </a:r>
            <a:br>
              <a:rPr lang="en-US" dirty="0"/>
            </a:br>
            <a:r>
              <a:rPr lang="en-US" sz="1100" b="1" i="0" dirty="0">
                <a:effectLst/>
                <a:latin typeface="+mn-lt"/>
                <a:ea typeface="+mn-ea"/>
                <a:cs typeface="+mn-cs"/>
                <a:sym typeface="Helvetica Neue"/>
              </a:rPr>
              <a:t>Des incohérences de format </a:t>
            </a:r>
            <a:r>
              <a:rPr lang="en-US" sz="1100" b="0" i="0" dirty="0">
                <a:effectLst/>
                <a:latin typeface="+mn-lt"/>
                <a:ea typeface="+mn-ea"/>
                <a:cs typeface="+mn-cs"/>
                <a:sym typeface="Helvetica Neue"/>
              </a:rPr>
              <a:t>apparaîtront inévitablement lorsque vous combinerez des données provenant de plusieurs sources. Vous trouverez des dates écrites de différentes manières, ce qui empêchera le tri chronologique. Vous trouverez peut-être des données catégorielles, comme le type de véhicule, saisies sous la forme « voiture », « Voiture » et « VOITURE », que l'ordinateur traitera comme trois catégories différentes à moins que vous ne les normalisiez.</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les incompatibilités d'unités </a:t>
            </a:r>
            <a:r>
              <a:rPr lang="en-US" sz="1100" b="0" i="0" dirty="0">
                <a:effectLst/>
                <a:latin typeface="+mn-lt"/>
                <a:ea typeface="+mn-ea"/>
                <a:cs typeface="+mn-cs"/>
                <a:sym typeface="Helvetica Neue"/>
              </a:rPr>
              <a:t>constituent un problème subtil mais dangereux. Si un ensemble de données GPS enregistre la vitesse en miles par heure et un autre en kilomètres par heure, et que vous les combinez sans les convertir en une unité standard, tout calcul de la vitesse moyenne sera complètement inutile et erroné. Cette phase de diagnostic consiste à trouver ces types d'erreurs spécifiques avant de tenter de les corriger.</a:t>
            </a:r>
          </a:p>
        </p:txBody>
      </p:sp>
    </p:spTree>
    <p:extLst>
      <p:ext uri="{BB962C8B-B14F-4D97-AF65-F5344CB8AC3E}">
        <p14:creationId xmlns:p14="http://schemas.microsoft.com/office/powerpoint/2010/main" val="3453577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CC57E-96E0-C30C-4AB9-BD00C1D1F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DBB32-B246-A585-C24D-5007ABD712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FB88F-ABAC-D2F5-57E7-0A9C69FF7AE1}"/>
              </a:ext>
            </a:extLst>
          </p:cNvPr>
          <p:cNvSpPr>
            <a:spLocks noGrp="1"/>
          </p:cNvSpPr>
          <p:nvPr>
            <p:ph type="body" idx="1"/>
          </p:nvPr>
        </p:nvSpPr>
        <p:spPr/>
        <p:txBody>
          <a:bodyPr/>
          <a:lstStyle/>
          <a:p>
            <a:r>
              <a:rPr lang="en-US" sz="1100" b="0" i="0" dirty="0">
                <a:effectLst/>
                <a:latin typeface="+mn-lt"/>
                <a:ea typeface="+mn-ea"/>
                <a:cs typeface="+mn-cs"/>
                <a:sym typeface="Helvetica Neue"/>
              </a:rPr>
              <a:t>« Il est essentiel que le nettoyage des données ne soit pas un processus aléatoire. </a:t>
            </a:r>
            <a:r>
              <a:rPr lang="en-US" sz="1100" b="0" i="1" dirty="0">
                <a:effectLst/>
                <a:latin typeface="+mn-lt"/>
                <a:ea typeface="+mn-ea"/>
                <a:cs typeface="+mn-cs"/>
                <a:sym typeface="Helvetica Neue"/>
              </a:rPr>
              <a:t>L'ordre </a:t>
            </a:r>
            <a:r>
              <a:rPr lang="en-US" sz="1100" b="0" i="0" dirty="0">
                <a:effectLst/>
                <a:latin typeface="+mn-lt"/>
                <a:ea typeface="+mn-ea"/>
                <a:cs typeface="+mn-cs"/>
                <a:sym typeface="Helvetica Neue"/>
              </a:rPr>
              <a:t>dans lequel vous effectuez ces tâches est important. Par exemple, si vous essayez de trouver des valeurs aberrantes avant d'avoir normalisé vos unités, vous risquez de signaler à tort une valeur en kilomètres comme aberrante par rapport aux valeurs en miles.</a:t>
            </a:r>
            <a:br>
              <a:rPr lang="en-US" dirty="0"/>
            </a:br>
            <a:r>
              <a:rPr lang="en-US" sz="1100" b="0" i="0" dirty="0">
                <a:effectLst/>
                <a:latin typeface="+mn-lt"/>
                <a:ea typeface="+mn-ea"/>
                <a:cs typeface="+mn-cs"/>
                <a:sym typeface="Helvetica Neue"/>
              </a:rPr>
              <a:t>Nous recommandons donc de suivre un processus stratégique, comme illustré ici.</a:t>
            </a:r>
            <a:br>
              <a:rPr lang="en-US" dirty="0"/>
            </a:br>
            <a:r>
              <a:rPr lang="en-US" sz="1100" b="0" i="0" dirty="0">
                <a:effectLst/>
                <a:latin typeface="+mn-lt"/>
                <a:ea typeface="+mn-ea"/>
                <a:cs typeface="+mn-cs"/>
                <a:sym typeface="Helvetica Neue"/>
              </a:rPr>
              <a:t>Tout d'abord, </a:t>
            </a:r>
            <a:r>
              <a:rPr lang="en-US" sz="1100" b="1" i="0" dirty="0">
                <a:effectLst/>
                <a:latin typeface="+mn-lt"/>
                <a:ea typeface="+mn-ea"/>
                <a:cs typeface="+mn-cs"/>
                <a:sym typeface="Helvetica Neue"/>
              </a:rPr>
              <a:t>vérifiez et corrigez </a:t>
            </a:r>
            <a:r>
              <a:rPr lang="en-US" sz="1100" b="0" i="0" dirty="0">
                <a:effectLst/>
                <a:latin typeface="+mn-lt"/>
                <a:ea typeface="+mn-ea"/>
                <a:cs typeface="+mn-cs"/>
                <a:sym typeface="Helvetica Neue"/>
              </a:rPr>
              <a:t>toujours </a:t>
            </a:r>
            <a:r>
              <a:rPr lang="en-US" sz="1100" b="1" i="0" dirty="0">
                <a:effectLst/>
                <a:latin typeface="+mn-lt"/>
                <a:ea typeface="+mn-ea"/>
                <a:cs typeface="+mn-cs"/>
                <a:sym typeface="Helvetica Neue"/>
              </a:rPr>
              <a:t>les types de données</a:t>
            </a:r>
            <a:r>
              <a:rPr lang="en-US" sz="1100" b="0" i="0" dirty="0">
                <a:effectLst/>
                <a:latin typeface="+mn-lt"/>
                <a:ea typeface="+mn-ea"/>
                <a:cs typeface="+mn-cs"/>
                <a:sym typeface="Helvetica Neue"/>
              </a:rPr>
              <a:t>. Assurez-vous que vos colonnes numériques sont bien stockées sous forme de chiffres et non de texte, et que les dates sont au format approprié. De nombreuses erreurs proviennent de types de données incorrects.</a:t>
            </a:r>
            <a:br>
              <a:rPr lang="en-US" dirty="0"/>
            </a:br>
            <a:r>
              <a:rPr lang="en-US" sz="1100" b="0" i="0" dirty="0">
                <a:effectLst/>
                <a:latin typeface="+mn-lt"/>
                <a:ea typeface="+mn-ea"/>
                <a:cs typeface="+mn-cs"/>
                <a:sym typeface="Helvetica Neue"/>
              </a:rPr>
              <a:t>Ensuite, </a:t>
            </a:r>
            <a:r>
              <a:rPr lang="en-US" sz="1100" b="1" i="0" dirty="0">
                <a:effectLst/>
                <a:latin typeface="+mn-lt"/>
                <a:ea typeface="+mn-ea"/>
                <a:cs typeface="+mn-cs"/>
                <a:sym typeface="Helvetica Neue"/>
              </a:rPr>
              <a:t>supprimez les doublons</a:t>
            </a:r>
            <a:r>
              <a:rPr lang="en-US" sz="1100" b="0" i="0" dirty="0">
                <a:effectLst/>
                <a:latin typeface="+mn-lt"/>
                <a:ea typeface="+mn-ea"/>
                <a:cs typeface="+mn-cs"/>
                <a:sym typeface="Helvetica Neue"/>
              </a:rPr>
              <a:t>. Il est préférable de le faire dès le début afin de ne pas perdre de temps à nettoyer des enregistrements qui seront supprimés par la suite.</a:t>
            </a:r>
            <a:br>
              <a:rPr lang="en-US" dirty="0"/>
            </a:br>
            <a:r>
              <a:rPr lang="en-US" sz="1100" b="0" i="0" dirty="0">
                <a:effectLst/>
                <a:latin typeface="+mn-lt"/>
                <a:ea typeface="+mn-ea"/>
                <a:cs typeface="+mn-cs"/>
                <a:sym typeface="Helvetica Neue"/>
              </a:rPr>
              <a:t>Troisièmement, </a:t>
            </a:r>
            <a:r>
              <a:rPr lang="en-US" sz="1100" b="1" i="0" dirty="0">
                <a:effectLst/>
                <a:latin typeface="+mn-lt"/>
                <a:ea typeface="+mn-ea"/>
                <a:cs typeface="+mn-cs"/>
                <a:sym typeface="Helvetica Neue"/>
              </a:rPr>
              <a:t>normalisez vos formats</a:t>
            </a:r>
            <a:r>
              <a:rPr lang="en-US" sz="1100" b="0" i="0" dirty="0">
                <a:effectLst/>
                <a:latin typeface="+mn-lt"/>
                <a:ea typeface="+mn-ea"/>
                <a:cs typeface="+mn-cs"/>
                <a:sym typeface="Helvetica Neue"/>
              </a:rPr>
              <a:t>. C'est là l'essentiel du travail : vous assurer que toutes les dates, catégories et unités sont cohérentes dans l'ensemble du jeu de données.</a:t>
            </a:r>
            <a:br>
              <a:rPr lang="en-US" dirty="0"/>
            </a:br>
            <a:r>
              <a:rPr lang="en-US" sz="1100" b="0" i="0" dirty="0">
                <a:effectLst/>
                <a:latin typeface="+mn-lt"/>
                <a:ea typeface="+mn-ea"/>
                <a:cs typeface="+mn-cs"/>
                <a:sym typeface="Helvetica Neue"/>
              </a:rPr>
              <a:t>Quatrièmement, une fois les données normalisées, vous pouvez </a:t>
            </a:r>
            <a:r>
              <a:rPr lang="en-US" sz="1100" b="1" i="0" dirty="0">
                <a:effectLst/>
                <a:latin typeface="+mn-lt"/>
                <a:ea typeface="+mn-ea"/>
                <a:cs typeface="+mn-cs"/>
                <a:sym typeface="Helvetica Neue"/>
              </a:rPr>
              <a:t>traiter les valeurs aberrantes </a:t>
            </a:r>
            <a:r>
              <a:rPr lang="en-US" sz="1100" b="0" i="0" dirty="0">
                <a:effectLst/>
                <a:latin typeface="+mn-lt"/>
                <a:ea typeface="+mn-ea"/>
                <a:cs typeface="+mn-cs"/>
                <a:sym typeface="Helvetica Neue"/>
              </a:rPr>
              <a:t>de manière fiable.</a:t>
            </a:r>
            <a:br>
              <a:rPr lang="en-US" dirty="0"/>
            </a:br>
            <a:r>
              <a:rPr lang="en-US" sz="1100" b="0" i="0" dirty="0">
                <a:effectLst/>
                <a:latin typeface="+mn-lt"/>
                <a:ea typeface="+mn-ea"/>
                <a:cs typeface="+mn-cs"/>
                <a:sym typeface="Helvetica Neue"/>
              </a:rPr>
              <a:t>La dernière étape, qui consiste à traiter les données manquantes, est un sujet complexe que nous aborderons dans une section distincte plus tard. Pour l'instant, nous allons nous concentrer sur les quatre premières étapes de ce processus, en commençant par les types de données et les doublons.</a:t>
            </a:r>
          </a:p>
        </p:txBody>
      </p:sp>
    </p:spTree>
    <p:extLst>
      <p:ext uri="{BB962C8B-B14F-4D97-AF65-F5344CB8AC3E}">
        <p14:creationId xmlns:p14="http://schemas.microsoft.com/office/powerpoint/2010/main" val="888807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Commençons par notre première technique pratique : </a:t>
            </a:r>
            <a:r>
              <a:rPr lang="en-US" sz="1100" b="1" i="0" dirty="0">
                <a:effectLst/>
                <a:latin typeface="+mn-lt"/>
                <a:ea typeface="+mn-ea"/>
                <a:cs typeface="+mn-cs"/>
                <a:sym typeface="Helvetica Neue"/>
              </a:rPr>
              <a:t>la déduplication</a:t>
            </a:r>
            <a:r>
              <a:rPr lang="en-US" sz="1100" b="0" i="0" dirty="0">
                <a:effectLst/>
                <a:latin typeface="+mn-lt"/>
                <a:ea typeface="+mn-ea"/>
                <a:cs typeface="+mn-cs"/>
                <a:sym typeface="Helvetica Neue"/>
              </a:rPr>
              <a:t>. L'objectif ici est simple : trouver et supprimer toutes les lignes de notre ensemble de données qui sont des copies identiques d'une autre ligne.</a:t>
            </a:r>
            <a:br>
              <a:rPr lang="en-US" dirty="0"/>
            </a:br>
            <a:r>
              <a:rPr lang="en-US" sz="1100" b="0" i="0" dirty="0">
                <a:effectLst/>
                <a:latin typeface="+mn-lt"/>
                <a:ea typeface="+mn-ea"/>
                <a:cs typeface="+mn-cs"/>
                <a:sym typeface="Helvetica Neue"/>
              </a:rPr>
              <a:t>Il s'agit d'une première étape cruciale, car les doublons peuvent fausser considérablement notre analyse. Si 10 % de nos enregistrements de fréquentation des transports en commun sont des doublons, notre estimation de la fréquentation totale sera surévaluée de 10 %.</a:t>
            </a:r>
            <a:br>
              <a:rPr lang="en-US" dirty="0"/>
            </a:br>
            <a:r>
              <a:rPr lang="en-US" sz="1100" b="0" i="0" dirty="0">
                <a:effectLst/>
                <a:latin typeface="+mn-lt"/>
                <a:ea typeface="+mn-ea"/>
                <a:cs typeface="+mn-cs"/>
                <a:sym typeface="Helvetica Neue"/>
              </a:rPr>
              <a:t>Heureusement, nous disposons d'outils puissants pour traiter efficacement ce problème. Pour ceux d'entre vous qui travaillent avec des ensembles de données plus petits dans </a:t>
            </a:r>
            <a:r>
              <a:rPr lang="en-US" sz="1100" b="1" i="0" dirty="0">
                <a:effectLst/>
                <a:latin typeface="+mn-lt"/>
                <a:ea typeface="+mn-ea"/>
                <a:cs typeface="+mn-cs"/>
                <a:sym typeface="Helvetica Neue"/>
              </a:rPr>
              <a:t>Excel</a:t>
            </a:r>
            <a:r>
              <a:rPr lang="en-US" sz="1100" b="0" i="0" dirty="0">
                <a:effectLst/>
                <a:latin typeface="+mn-lt"/>
                <a:ea typeface="+mn-ea"/>
                <a:cs typeface="+mn-cs"/>
                <a:sym typeface="Helvetica Neue"/>
              </a:rPr>
              <a:t>, il existe un bouton « Supprimer les doublons » intégré et très simple d'utilisation. Pour ceux qui travaillent avec </a:t>
            </a:r>
            <a:r>
              <a:rPr lang="en-US" sz="1100" b="1" i="0" dirty="0">
                <a:effectLst/>
                <a:latin typeface="+mn-lt"/>
                <a:ea typeface="+mn-ea"/>
                <a:cs typeface="+mn-cs"/>
                <a:sym typeface="Helvetica Neue"/>
              </a:rPr>
              <a:t>de</a:t>
            </a:r>
            <a:r>
              <a:rPr lang="en-US" sz="1100" b="0" i="0" dirty="0">
                <a:effectLst/>
                <a:latin typeface="+mn-lt"/>
                <a:ea typeface="+mn-ea"/>
                <a:cs typeface="+mn-cs"/>
                <a:sym typeface="Helvetica Neue"/>
              </a:rPr>
              <a:t> grandes </a:t>
            </a:r>
            <a:r>
              <a:rPr lang="en-US" sz="1100" b="1" i="0" dirty="0">
                <a:effectLst/>
                <a:latin typeface="+mn-lt"/>
                <a:ea typeface="+mn-ea"/>
                <a:cs typeface="+mn-cs"/>
                <a:sym typeface="Helvetica Neue"/>
              </a:rPr>
              <a:t>bases de données relationnelles</a:t>
            </a:r>
            <a:r>
              <a:rPr lang="en-US" sz="1100" b="0" i="0" dirty="0">
                <a:effectLst/>
                <a:latin typeface="+mn-lt"/>
                <a:ea typeface="+mn-ea"/>
                <a:cs typeface="+mn-cs"/>
                <a:sym typeface="Helvetica Neue"/>
              </a:rPr>
              <a:t>, le langage de requête SQL dispose d'une commande fondamentale, SELECT DISTINCT, qui demande à la base de données de ne renvoyer que les lignes uniques, ignorant ainsi tous les doublons. Et pour ceux d'entre vous qui travaillent par programmation, la </a:t>
            </a:r>
            <a:r>
              <a:rPr lang="en-US" sz="1100" b="1" i="0" dirty="0">
                <a:effectLst/>
                <a:latin typeface="+mn-lt"/>
                <a:ea typeface="+mn-ea"/>
                <a:cs typeface="+mn-cs"/>
                <a:sym typeface="Helvetica Neue"/>
              </a:rPr>
              <a:t>bibliothèque pandas de Python </a:t>
            </a:r>
            <a:r>
              <a:rPr lang="en-US" sz="1100" b="0" i="0" dirty="0">
                <a:effectLst/>
                <a:latin typeface="+mn-lt"/>
                <a:ea typeface="+mn-ea"/>
                <a:cs typeface="+mn-cs"/>
                <a:sym typeface="Helvetica Neue"/>
              </a:rPr>
              <a:t>dispose d'une méthode très efficace et personnalisable appelée </a:t>
            </a:r>
            <a:r>
              <a:rPr lang="en-US" sz="1100" b="0" i="0" dirty="0" err="1">
                <a:effectLst/>
                <a:latin typeface="+mn-lt"/>
                <a:ea typeface="+mn-ea"/>
                <a:cs typeface="+mn-cs"/>
                <a:sym typeface="Helvetica Neue"/>
              </a:rPr>
              <a:t>drop_duplicates</a:t>
            </a:r>
            <a:r>
              <a:rPr lang="en-US" sz="1100" b="0" i="0" dirty="0">
                <a:effectLst/>
                <a:latin typeface="+mn-lt"/>
                <a:ea typeface="+mn-ea"/>
                <a:cs typeface="+mn-cs"/>
                <a:sym typeface="Helvetica Neue"/>
              </a:rPr>
              <a:t>, qui est la norme pour traiter cette tâche dans le cadre d'analyses de données à grande échelle. Le choix de l'outil dépend de l'échelle et du contexte de vos données, mais le principe reste le même.</a:t>
            </a:r>
          </a:p>
        </p:txBody>
      </p:sp>
    </p:spTree>
    <p:extLst>
      <p:ext uri="{BB962C8B-B14F-4D97-AF65-F5344CB8AC3E}">
        <p14:creationId xmlns:p14="http://schemas.microsoft.com/office/powerpoint/2010/main" val="648820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7DE95-CD4C-0784-9C1D-267FC28F7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60982-29BB-07A9-47D1-032F42F80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F8A79D-05C7-F9B4-7485-084AEB932221}"/>
              </a:ext>
            </a:extLst>
          </p:cNvPr>
          <p:cNvSpPr>
            <a:spLocks noGrp="1"/>
          </p:cNvSpPr>
          <p:nvPr>
            <p:ph type="body" idx="1"/>
          </p:nvPr>
        </p:nvSpPr>
        <p:spPr/>
        <p:txBody>
          <a:bodyPr/>
          <a:lstStyle/>
          <a:p>
            <a:r>
              <a:rPr lang="en-US" sz="1100" b="0" i="0" dirty="0">
                <a:effectLst/>
                <a:latin typeface="+mn-lt"/>
                <a:ea typeface="+mn-ea"/>
                <a:cs typeface="+mn-cs"/>
                <a:sym typeface="Helvetica Neue"/>
              </a:rPr>
              <a:t>« Même si les outils facilitent la suppression des doublons, un chercheur professionnel suit toujours un processus sûr et fiable pour éviter les erreurs. Ce processus comprend quatre étapes.</a:t>
            </a:r>
            <a:br>
              <a:rPr lang="en-US" dirty="0"/>
            </a:br>
            <a:r>
              <a:rPr lang="en-US" sz="1100" b="1" i="0" dirty="0">
                <a:effectLst/>
                <a:latin typeface="+mn-lt"/>
                <a:ea typeface="+mn-ea"/>
                <a:cs typeface="+mn-cs"/>
                <a:sym typeface="Helvetica Neue"/>
              </a:rPr>
              <a:t>La première étape consiste à identifier</a:t>
            </a:r>
            <a:r>
              <a:rPr lang="en-US" sz="1100" b="0" i="0" dirty="0">
                <a:effectLst/>
                <a:latin typeface="+mn-lt"/>
                <a:ea typeface="+mn-ea"/>
                <a:cs typeface="+mn-cs"/>
                <a:sym typeface="Helvetica Neue"/>
              </a:rPr>
              <a:t>. Avant de supprimer quoi que ce soit, vous devez d'abord confirmer que les doublons existent réellement et, plus important encore, définir ce qui constitue un doublon. S'agit-il d'une ligne où </a:t>
            </a:r>
            <a:r>
              <a:rPr lang="en-US" sz="1100" b="0" i="1" dirty="0">
                <a:effectLst/>
                <a:latin typeface="+mn-lt"/>
                <a:ea typeface="+mn-ea"/>
                <a:cs typeface="+mn-cs"/>
                <a:sym typeface="Helvetica Neue"/>
              </a:rPr>
              <a:t>toutes les colonnes </a:t>
            </a:r>
            <a:r>
              <a:rPr lang="en-US" sz="1100" b="0" i="0" dirty="0">
                <a:effectLst/>
                <a:latin typeface="+mn-lt"/>
                <a:ea typeface="+mn-ea"/>
                <a:cs typeface="+mn-cs"/>
                <a:sym typeface="Helvetica Neue"/>
              </a:rPr>
              <a:t>sont identiques, ou d'une ligne où une clé spécifique, comme un « identifiant de voyage », est répétée ?</a:t>
            </a:r>
            <a:br>
              <a:rPr lang="en-US" dirty="0"/>
            </a:br>
            <a:r>
              <a:rPr lang="en-US" sz="1100" b="1" i="0" dirty="0">
                <a:effectLst/>
                <a:latin typeface="+mn-lt"/>
                <a:ea typeface="+mn-ea"/>
                <a:cs typeface="+mn-cs"/>
                <a:sym typeface="Helvetica Neue"/>
              </a:rPr>
              <a:t>La deuxième étape est la règle la plus importante dans le nettoyage des données : sauvegarder vos données d'origine. </a:t>
            </a:r>
            <a:r>
              <a:rPr lang="en-US" sz="1100" b="0" i="0" dirty="0">
                <a:effectLst/>
                <a:latin typeface="+mn-lt"/>
                <a:ea typeface="+mn-ea"/>
                <a:cs typeface="+mn-cs"/>
                <a:sym typeface="Helvetica Neue"/>
              </a:rPr>
              <a:t>Avant d'apporter des modifications, en particulier des suppressions, enregistrez toujours une copie du fichier brut, non modifié. C'est votre filet de sécurité. Vous devez être en mesure d'annuler toute erreur.</a:t>
            </a:r>
            <a:br>
              <a:rPr lang="en-US" dirty="0"/>
            </a:br>
            <a:r>
              <a:rPr lang="en-US" sz="1100" b="1" i="0" dirty="0">
                <a:effectLst/>
                <a:latin typeface="+mn-lt"/>
                <a:ea typeface="+mn-ea"/>
                <a:cs typeface="+mn-cs"/>
                <a:sym typeface="Helvetica Neue"/>
              </a:rPr>
              <a:t>L'étape 3 consiste à supprimer les doublons </a:t>
            </a:r>
            <a:r>
              <a:rPr lang="en-US" sz="1100" b="0" i="0" dirty="0">
                <a:effectLst/>
                <a:latin typeface="+mn-lt"/>
                <a:ea typeface="+mn-ea"/>
                <a:cs typeface="+mn-cs"/>
                <a:sym typeface="Helvetica Neue"/>
              </a:rPr>
              <a:t>à l'aide de l'un des outils que nous venons d'évoquer. Comme vous pouvez le voir dans l'exemple, l'outil identifie et supprime les lignes répétées.</a:t>
            </a:r>
            <a:br>
              <a:rPr lang="en-US" dirty="0"/>
            </a:br>
            <a:r>
              <a:rPr lang="en-US" sz="1100" b="1" i="0" dirty="0">
                <a:effectLst/>
                <a:latin typeface="+mn-lt"/>
                <a:ea typeface="+mn-ea"/>
                <a:cs typeface="+mn-cs"/>
                <a:sym typeface="Helvetica Neue"/>
              </a:rPr>
              <a:t>L'étape 4 consiste à vérifier</a:t>
            </a:r>
            <a:r>
              <a:rPr lang="en-US" sz="1100" b="0" i="0" dirty="0">
                <a:effectLst/>
                <a:latin typeface="+mn-lt"/>
                <a:ea typeface="+mn-ea"/>
                <a:cs typeface="+mn-cs"/>
                <a:sym typeface="Helvetica Neue"/>
              </a:rPr>
              <a:t>. Après la suppression, vous devez effectuer un contrôle de cohérence. Le nouveau nombre de lignes, inférieur, est-il logique ? Inspectez rapidement les données nettoyées pour vous assurer qu'aucun enregistrement non dupliqué n'a été supprimé accidentellement.</a:t>
            </a:r>
            <a:br>
              <a:rPr lang="en-US" dirty="0"/>
            </a:br>
            <a:r>
              <a:rPr lang="en-US" sz="1100" b="0" i="0" dirty="0">
                <a:effectLst/>
                <a:latin typeface="+mn-lt"/>
                <a:ea typeface="+mn-ea"/>
                <a:cs typeface="+mn-cs"/>
                <a:sym typeface="Helvetica Neue"/>
              </a:rPr>
              <a:t>En suivant ce processus simple et minutieux, vous vous prémunirez contre les erreurs irréversibles.</a:t>
            </a:r>
          </a:p>
        </p:txBody>
      </p:sp>
    </p:spTree>
    <p:extLst>
      <p:ext uri="{BB962C8B-B14F-4D97-AF65-F5344CB8AC3E}">
        <p14:creationId xmlns:p14="http://schemas.microsoft.com/office/powerpoint/2010/main" val="1831411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1719B-0678-5566-6181-653625592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BCAB4-DE04-2BD8-693B-35D04677BC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27FAA-FA4E-E685-D428-25E43F6D297E}"/>
              </a:ext>
            </a:extLst>
          </p:cNvPr>
          <p:cNvSpPr>
            <a:spLocks noGrp="1"/>
          </p:cNvSpPr>
          <p:nvPr>
            <p:ph type="body" idx="1"/>
          </p:nvPr>
        </p:nvSpPr>
        <p:spPr/>
        <p:txBody>
          <a:bodyPr/>
          <a:lstStyle/>
          <a:p>
            <a:r>
              <a:rPr lang="en-US" sz="1100" b="0" i="0" dirty="0">
                <a:effectLst/>
                <a:latin typeface="+mn-lt"/>
                <a:ea typeface="+mn-ea"/>
                <a:cs typeface="+mn-cs"/>
                <a:sym typeface="Helvetica Neue"/>
              </a:rPr>
              <a:t>« Après avoir supprimé les doublons, la prochaine étape importante de notre processus de nettoyage consiste à </a:t>
            </a:r>
            <a:r>
              <a:rPr lang="en-US" sz="1100" b="1" i="0" dirty="0">
                <a:effectLst/>
                <a:latin typeface="+mn-lt"/>
                <a:ea typeface="+mn-ea"/>
                <a:cs typeface="+mn-cs"/>
                <a:sym typeface="Helvetica Neue"/>
              </a:rPr>
              <a:t>normaliser les formats</a:t>
            </a:r>
            <a:r>
              <a:rPr lang="en-US" sz="1100" b="0" i="0" dirty="0">
                <a:effectLst/>
                <a:latin typeface="+mn-lt"/>
                <a:ea typeface="+mn-ea"/>
                <a:cs typeface="+mn-cs"/>
                <a:sym typeface="Helvetica Neue"/>
              </a:rPr>
              <a:t>. Il s'agit d'imposer un format unique et cohérent pour nos valeurs de données, ce qui est absolument essentiel pour garantir la précision de l'analyse.</a:t>
            </a:r>
            <a:br>
              <a:rPr lang="en-US" dirty="0"/>
            </a:br>
            <a:r>
              <a:rPr lang="en-US" sz="1100" b="0" i="0" dirty="0">
                <a:effectLst/>
                <a:latin typeface="+mn-lt"/>
                <a:ea typeface="+mn-ea"/>
                <a:cs typeface="+mn-cs"/>
                <a:sym typeface="Helvetica Neue"/>
              </a:rPr>
              <a:t>La raison pour laquelle cela est si important est que les ordinateurs sont littéraux. Contrairement à un être humain, un ordinateur ne comprend pas que « St. » et « Street » signifient la même chose. Il les traitera comme deux catégories distinctes, ce qui fragmentera vos données et invalidera votre analyse.</a:t>
            </a:r>
            <a:br>
              <a:rPr lang="en-US" dirty="0"/>
            </a:br>
            <a:r>
              <a:rPr lang="en-US" sz="1100" b="0" i="0" dirty="0">
                <a:effectLst/>
                <a:latin typeface="+mn-lt"/>
                <a:ea typeface="+mn-ea"/>
                <a:cs typeface="+mn-cs"/>
                <a:sym typeface="Helvetica Neue"/>
              </a:rPr>
              <a:t>Nous nous concentrons sur trois domaines principaux. Premièrement, </a:t>
            </a:r>
            <a:r>
              <a:rPr lang="en-US" sz="1100" b="1" i="0" dirty="0">
                <a:effectLst/>
                <a:latin typeface="+mn-lt"/>
                <a:ea typeface="+mn-ea"/>
                <a:cs typeface="+mn-cs"/>
                <a:sym typeface="Helvetica Neue"/>
              </a:rPr>
              <a:t>les dates</a:t>
            </a:r>
            <a:r>
              <a:rPr lang="en-US" sz="1100" b="0" i="0" dirty="0">
                <a:effectLst/>
                <a:latin typeface="+mn-lt"/>
                <a:ea typeface="+mn-ea"/>
                <a:cs typeface="+mn-cs"/>
                <a:sym typeface="Helvetica Neue"/>
              </a:rPr>
              <a:t>. Vous devez choisir un format standard, tel que la norme internationale AAAA-MM-JJ, et convertir toutes vos colonnes de dates pour qu'elles correspondent. Cela vous permet de trier chronologiquement et d'effectuer correctement des calculs basés sur le temps. Deuxièmement, </a:t>
            </a:r>
            <a:r>
              <a:rPr lang="en-US" sz="1100" b="1" i="0" dirty="0">
                <a:effectLst/>
                <a:latin typeface="+mn-lt"/>
                <a:ea typeface="+mn-ea"/>
                <a:cs typeface="+mn-cs"/>
                <a:sym typeface="Helvetica Neue"/>
              </a:rPr>
              <a:t>le texte</a:t>
            </a:r>
            <a:r>
              <a:rPr lang="en-US" sz="1100" b="0" i="0" dirty="0">
                <a:effectLst/>
                <a:latin typeface="+mn-lt"/>
                <a:ea typeface="+mn-ea"/>
                <a:cs typeface="+mn-cs"/>
                <a:sym typeface="Helvetica Neue"/>
              </a:rPr>
              <a:t>, en particulier les données catégorielles. Vous devez appliquer une capitalisation cohérente (une pratique courante consiste à tout convertir en minuscules) et supprimer les espaces accidentels avant ou après le texte. Et troisièmement, </a:t>
            </a:r>
            <a:r>
              <a:rPr lang="en-US" sz="1100" b="1" i="0" dirty="0">
                <a:effectLst/>
                <a:latin typeface="+mn-lt"/>
                <a:ea typeface="+mn-ea"/>
                <a:cs typeface="+mn-cs"/>
                <a:sym typeface="Helvetica Neue"/>
              </a:rPr>
              <a:t>les unités</a:t>
            </a:r>
            <a:r>
              <a:rPr lang="en-US" sz="1100" b="0" i="0" dirty="0">
                <a:effectLst/>
                <a:latin typeface="+mn-lt"/>
                <a:ea typeface="+mn-ea"/>
                <a:cs typeface="+mn-cs"/>
                <a:sym typeface="Helvetica Neue"/>
              </a:rPr>
              <a:t>. Comme nous l'avons vu, vous devez convertir toutes les mesures en une norme. Si vous travaillez avec la vitesse, choisissez soit les kilomètres par heure, soit les miles par heure, et convertissez toutes les valeurs en conséquence. Ce processus de cohérence est la base du nettoyage des données.</a:t>
            </a:r>
          </a:p>
        </p:txBody>
      </p:sp>
    </p:spTree>
    <p:extLst>
      <p:ext uri="{BB962C8B-B14F-4D97-AF65-F5344CB8AC3E}">
        <p14:creationId xmlns:p14="http://schemas.microsoft.com/office/powerpoint/2010/main" val="35383237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F3B52-E40E-18A6-B406-66C390A298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61751-991F-4904-3D9F-CF04E3A481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1E6E2-9853-9C6C-D97C-9785D4F9C7BB}"/>
              </a:ext>
            </a:extLst>
          </p:cNvPr>
          <p:cNvSpPr>
            <a:spLocks noGrp="1"/>
          </p:cNvSpPr>
          <p:nvPr>
            <p:ph type="body" idx="1"/>
          </p:nvPr>
        </p:nvSpPr>
        <p:spPr/>
        <p:txBody>
          <a:bodyPr/>
          <a:lstStyle/>
          <a:p>
            <a:r>
              <a:rPr lang="en-US" sz="1100" b="0" i="0" dirty="0">
                <a:effectLst/>
                <a:latin typeface="+mn-lt"/>
                <a:ea typeface="+mn-ea"/>
                <a:cs typeface="+mn-cs"/>
                <a:sym typeface="Helvetica Neue"/>
              </a:rPr>
              <a:t>« Concrétisons ce concept. Vous pouvez voir ici une comparaison directe entre un ensemble de données incohérent et « sale » et un ensemble de données propre et normalisé.</a:t>
            </a:r>
            <a:br>
              <a:rPr lang="en-US" dirty="0"/>
            </a:br>
            <a:r>
              <a:rPr lang="en-US" sz="1100" b="0" i="0" dirty="0">
                <a:effectLst/>
                <a:latin typeface="+mn-lt"/>
                <a:ea typeface="+mn-ea"/>
                <a:cs typeface="+mn-cs"/>
                <a:sym typeface="Helvetica Neue"/>
              </a:rPr>
              <a:t>Dans les </a:t>
            </a:r>
            <a:r>
              <a:rPr lang="en-US" sz="1100" b="1" i="0" dirty="0">
                <a:effectLst/>
                <a:latin typeface="+mn-lt"/>
                <a:ea typeface="+mn-ea"/>
                <a:cs typeface="+mn-cs"/>
                <a:sym typeface="Helvetica Neue"/>
              </a:rPr>
              <a:t>mauvaises données</a:t>
            </a:r>
            <a:r>
              <a:rPr lang="en-US" sz="1100" b="0" i="0" dirty="0">
                <a:effectLst/>
                <a:latin typeface="+mn-lt"/>
                <a:ea typeface="+mn-ea"/>
                <a:cs typeface="+mn-cs"/>
                <a:sym typeface="Helvetica Neue"/>
              </a:rPr>
              <a:t>, observez les problèmes. La colonne « date » comporte plusieurs formats. La colonne « direction » présente des majuscules incohérentes et une abréviation. La colonne « vitesse » contient à la fois des chiffres et du texte. Et la colonne </a:t>
            </a:r>
            <a:r>
              <a:rPr lang="en-US" sz="1100" b="0" i="0" dirty="0" err="1">
                <a:effectLst/>
                <a:latin typeface="+mn-lt"/>
                <a:ea typeface="+mn-ea"/>
                <a:cs typeface="+mn-cs"/>
                <a:sym typeface="Helvetica Neue"/>
              </a:rPr>
              <a:t>« location_id » </a:t>
            </a:r>
            <a:r>
              <a:rPr lang="en-US" sz="1100" b="0" i="0" dirty="0">
                <a:effectLst/>
                <a:latin typeface="+mn-lt"/>
                <a:ea typeface="+mn-ea"/>
                <a:cs typeface="+mn-cs"/>
                <a:sym typeface="Helvetica Neue"/>
              </a:rPr>
              <a:t>utilise la chaîne « N/A » pour représenter une valeur manquante, ce qui entraînera des erreurs si vous essayez d'effectuer des calculs numériques.</a:t>
            </a:r>
            <a:br>
              <a:rPr lang="en-US" dirty="0"/>
            </a:br>
            <a:r>
              <a:rPr lang="en-US" sz="1100" b="0" i="0" dirty="0">
                <a:effectLst/>
                <a:latin typeface="+mn-lt"/>
                <a:ea typeface="+mn-ea"/>
                <a:cs typeface="+mn-cs"/>
                <a:sym typeface="Helvetica Neue"/>
              </a:rPr>
              <a:t>Examinez maintenant les </a:t>
            </a:r>
            <a:r>
              <a:rPr lang="en-US" sz="1100" b="1" i="0" dirty="0">
                <a:effectLst/>
                <a:latin typeface="+mn-lt"/>
                <a:ea typeface="+mn-ea"/>
                <a:cs typeface="+mn-cs"/>
                <a:sym typeface="Helvetica Neue"/>
              </a:rPr>
              <a:t>données correctes</a:t>
            </a:r>
            <a:r>
              <a:rPr lang="en-US" sz="1100" b="0" i="0" dirty="0">
                <a:effectLst/>
                <a:latin typeface="+mn-lt"/>
                <a:ea typeface="+mn-ea"/>
                <a:cs typeface="+mn-cs"/>
                <a:sym typeface="Helvetica Neue"/>
              </a:rPr>
              <a:t>. C'est notre objectif. Tous les noms de rue et toutes les directions sont normalisés. Le format de l'heure a été converti à la norme universelle ISO 8601, qui est sans ambiguïté et lisible par machine. Et surtout, nous avons adopté une règle cohérente pour représenter les données manquantes, en utilisant une valeur nulle appropriée comme None au lieu d'une chaîne de caractères ou d'un zéro. Ceci est crucial : un trafic routier de zéro est une donnée réelle qui signifie « aucune voiture », tandis qu'une valeur manquante signifie « nous ne savons pas ». Ce n'est pas la même chose, et nos données normalisées doivent refléter cette distinction. C'est ce niveau de cohérence qui rend un ensemble de données prêt à être analysé.</a:t>
            </a:r>
          </a:p>
        </p:txBody>
      </p:sp>
    </p:spTree>
    <p:extLst>
      <p:ext uri="{BB962C8B-B14F-4D97-AF65-F5344CB8AC3E}">
        <p14:creationId xmlns:p14="http://schemas.microsoft.com/office/powerpoint/2010/main" val="12833318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10798-B08A-1085-4E9B-4F5A42578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CD6AD-7312-0763-EA36-834981EAE1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7936E4-010B-36BD-F16F-D0C80130ADBF}"/>
              </a:ext>
            </a:extLst>
          </p:cNvPr>
          <p:cNvSpPr>
            <a:spLocks noGrp="1"/>
          </p:cNvSpPr>
          <p:nvPr>
            <p:ph type="body" idx="1"/>
          </p:nvPr>
        </p:nvSpPr>
        <p:spPr/>
        <p:txBody>
          <a:bodyPr/>
          <a:lstStyle/>
          <a:p>
            <a:r>
              <a:rPr lang="en-US" sz="1100" b="0" i="0" dirty="0">
                <a:effectLst/>
                <a:latin typeface="+mn-lt"/>
                <a:ea typeface="+mn-ea"/>
                <a:cs typeface="+mn-cs"/>
                <a:sym typeface="Helvetica Neue"/>
              </a:rPr>
              <a:t>« Concrétisons ce concept. Vous pouvez voir ici une comparaison directe entre un ensemble de données incohérent et « sale » et un ensemble de données propre et normalisé.</a:t>
            </a:r>
            <a:br>
              <a:rPr lang="en-US" dirty="0"/>
            </a:br>
            <a:r>
              <a:rPr lang="en-US" sz="1100" b="0" i="0" dirty="0">
                <a:effectLst/>
                <a:latin typeface="+mn-lt"/>
                <a:ea typeface="+mn-ea"/>
                <a:cs typeface="+mn-cs"/>
                <a:sym typeface="Helvetica Neue"/>
              </a:rPr>
              <a:t>Dans les </a:t>
            </a:r>
            <a:r>
              <a:rPr lang="en-US" sz="1100" b="1" i="0" dirty="0">
                <a:effectLst/>
                <a:latin typeface="+mn-lt"/>
                <a:ea typeface="+mn-ea"/>
                <a:cs typeface="+mn-cs"/>
                <a:sym typeface="Helvetica Neue"/>
              </a:rPr>
              <a:t>mauvaises données</a:t>
            </a:r>
            <a:r>
              <a:rPr lang="en-US" sz="1100" b="0" i="0" dirty="0">
                <a:effectLst/>
                <a:latin typeface="+mn-lt"/>
                <a:ea typeface="+mn-ea"/>
                <a:cs typeface="+mn-cs"/>
                <a:sym typeface="Helvetica Neue"/>
              </a:rPr>
              <a:t>, observez les problèmes. La colonne « date » comporte plusieurs formats. La colonne « direction » présente des majuscules incohérentes et une abréviation. La colonne « vitesse » contient à la fois des chiffres et du texte. Et la colonne </a:t>
            </a:r>
            <a:r>
              <a:rPr lang="en-US" sz="1100" b="0" i="0" dirty="0" err="1">
                <a:effectLst/>
                <a:latin typeface="+mn-lt"/>
                <a:ea typeface="+mn-ea"/>
                <a:cs typeface="+mn-cs"/>
                <a:sym typeface="Helvetica Neue"/>
              </a:rPr>
              <a:t>« location_id » </a:t>
            </a:r>
            <a:r>
              <a:rPr lang="en-US" sz="1100" b="0" i="0" dirty="0">
                <a:effectLst/>
                <a:latin typeface="+mn-lt"/>
                <a:ea typeface="+mn-ea"/>
                <a:cs typeface="+mn-cs"/>
                <a:sym typeface="Helvetica Neue"/>
              </a:rPr>
              <a:t>utilise la chaîne « N/A » pour représenter une valeur manquante, ce qui entraînera des erreurs si vous essayez d'effectuer des calculs numériques.</a:t>
            </a:r>
            <a:br>
              <a:rPr lang="en-US" dirty="0"/>
            </a:br>
            <a:r>
              <a:rPr lang="en-US" sz="1100" b="0" i="0" dirty="0">
                <a:effectLst/>
                <a:latin typeface="+mn-lt"/>
                <a:ea typeface="+mn-ea"/>
                <a:cs typeface="+mn-cs"/>
                <a:sym typeface="Helvetica Neue"/>
              </a:rPr>
              <a:t>Examinez maintenant les </a:t>
            </a:r>
            <a:r>
              <a:rPr lang="en-US" sz="1100" b="1" i="0" dirty="0">
                <a:effectLst/>
                <a:latin typeface="+mn-lt"/>
                <a:ea typeface="+mn-ea"/>
                <a:cs typeface="+mn-cs"/>
                <a:sym typeface="Helvetica Neue"/>
              </a:rPr>
              <a:t>données correctes</a:t>
            </a:r>
            <a:r>
              <a:rPr lang="en-US" sz="1100" b="0" i="0" dirty="0">
                <a:effectLst/>
                <a:latin typeface="+mn-lt"/>
                <a:ea typeface="+mn-ea"/>
                <a:cs typeface="+mn-cs"/>
                <a:sym typeface="Helvetica Neue"/>
              </a:rPr>
              <a:t>. C'est notre objectif. Tous les noms de rue et toutes les directions sont normalisés. Le format de l'heure a été converti à la norme universelle ISO 8601, qui est sans ambiguïté et lisible par machine. Et surtout, nous avons adopté une règle cohérente pour représenter les données manquantes, en utilisant une valeur nulle appropriée comme None au lieu d'une chaîne de caractères ou d'un zéro. Ceci est crucial : un trafic routier de zéro est une donnée réelle qui signifie « aucune voiture », tandis qu'une valeur manquante signifie « nous ne savons pas ». Ce n'est pas la même chose, et nos données normalisées doivent refléter cette distinction. C'est ce niveau de cohérence qui rend un ensemble de données prêt à être analysé.</a:t>
            </a:r>
          </a:p>
        </p:txBody>
      </p:sp>
    </p:spTree>
    <p:extLst>
      <p:ext uri="{BB962C8B-B14F-4D97-AF65-F5344CB8AC3E}">
        <p14:creationId xmlns:p14="http://schemas.microsoft.com/office/powerpoint/2010/main" val="187249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634F-7C2B-F614-B731-880F6840C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B3365-D81A-51AE-9042-AE4C7D99F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DD19E-F85B-9CDF-442C-31F0899D8492}"/>
              </a:ext>
            </a:extLst>
          </p:cNvPr>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193201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D3EC1-1E82-E8E3-61EC-E1B97F7C0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B646-F1C4-4BBA-1AAC-34CDF7DEF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55166-A27C-B1E1-B2F6-98A8E367CA56}"/>
              </a:ext>
            </a:extLst>
          </p:cNvPr>
          <p:cNvSpPr>
            <a:spLocks noGrp="1"/>
          </p:cNvSpPr>
          <p:nvPr>
            <p:ph type="body" idx="1"/>
          </p:nvPr>
        </p:nvSpPr>
        <p:spPr/>
        <p:txBody>
          <a:bodyPr/>
          <a:lstStyle/>
          <a:p>
            <a:r>
              <a:rPr lang="en-US" sz="1100" b="0" i="0" dirty="0">
                <a:effectLst/>
                <a:latin typeface="+mn-lt"/>
                <a:ea typeface="+mn-ea"/>
                <a:cs typeface="+mn-cs"/>
                <a:sym typeface="Helvetica Neue"/>
              </a:rPr>
              <a:t>« Une fois que nos données sont formatées de manière cohérente, nous pouvons passer au traitement </a:t>
            </a:r>
            <a:r>
              <a:rPr lang="en-US" sz="1100" b="1" i="0" dirty="0">
                <a:effectLst/>
                <a:latin typeface="+mn-lt"/>
                <a:ea typeface="+mn-ea"/>
                <a:cs typeface="+mn-cs"/>
                <a:sym typeface="Helvetica Neue"/>
              </a:rPr>
              <a:t>des valeurs aberrantes</a:t>
            </a:r>
            <a:r>
              <a:rPr lang="en-US" sz="1100" b="0" i="0" dirty="0">
                <a:effectLst/>
                <a:latin typeface="+mn-lt"/>
                <a:ea typeface="+mn-ea"/>
                <a:cs typeface="+mn-cs"/>
                <a:sym typeface="Helvetica Neue"/>
              </a:rPr>
              <a:t>. Une valeur aberrante est un point de données qui se trouve à une distance anormale des autres valeurs. Prenons l'exemple d'un capteur GPS sur un bus indiquant une vitesse de 200 kilomètres à l'heure : il s'agit clairement d'une valeur aberrante et très certainement d'une erreur.</a:t>
            </a:r>
            <a:br>
              <a:rPr lang="en-US" dirty="0"/>
            </a:br>
            <a:r>
              <a:rPr lang="en-US" sz="1100" b="0" i="0" dirty="0">
                <a:effectLst/>
                <a:latin typeface="+mn-lt"/>
                <a:ea typeface="+mn-ea"/>
                <a:cs typeface="+mn-cs"/>
                <a:sym typeface="Helvetica Neue"/>
              </a:rPr>
              <a:t>Cependant, toutes les valeurs aberrantes ne sont pas des erreurs, c'est pourquoi nous devons utiliser une approche prudente en trois volets pour les identifier et les évaluer.</a:t>
            </a:r>
            <a:br>
              <a:rPr lang="en-US" dirty="0"/>
            </a:br>
            <a:r>
              <a:rPr lang="en-US" sz="1100" b="0" i="0" dirty="0">
                <a:effectLst/>
                <a:latin typeface="+mn-lt"/>
                <a:ea typeface="+mn-ea"/>
                <a:cs typeface="+mn-cs"/>
                <a:sym typeface="Helvetica Neue"/>
              </a:rPr>
              <a:t>Tout d'abord, nous pouvons utiliser </a:t>
            </a:r>
            <a:r>
              <a:rPr lang="en-US" sz="1100" b="1" i="0" dirty="0">
                <a:effectLst/>
                <a:latin typeface="+mn-lt"/>
                <a:ea typeface="+mn-ea"/>
                <a:cs typeface="+mn-cs"/>
                <a:sym typeface="Helvetica Neue"/>
              </a:rPr>
              <a:t>des méthodes statistiques</a:t>
            </a:r>
            <a:r>
              <a:rPr lang="en-US" sz="1100" b="0" i="0" dirty="0">
                <a:effectLst/>
                <a:latin typeface="+mn-lt"/>
                <a:ea typeface="+mn-ea"/>
                <a:cs typeface="+mn-cs"/>
                <a:sym typeface="Helvetica Neue"/>
              </a:rPr>
              <a:t>. Nous pouvons calculer un score Z pour chaque point de données afin de déterminer son écart type par rapport à la moyenne. En règle générale, tout écart supérieur à 3 écarts types est considéré comme une valeur aberrante potentielle.</a:t>
            </a:r>
            <a:br>
              <a:rPr lang="en-US" dirty="0"/>
            </a:br>
            <a:r>
              <a:rPr lang="en-US" sz="1100" b="0" i="0" dirty="0">
                <a:effectLst/>
                <a:latin typeface="+mn-lt"/>
                <a:ea typeface="+mn-ea"/>
                <a:cs typeface="+mn-cs"/>
                <a:sym typeface="Helvetica Neue"/>
              </a:rPr>
              <a:t>Deuxièmement, </a:t>
            </a:r>
            <a:r>
              <a:rPr lang="en-US" sz="1100" b="1" i="0" dirty="0">
                <a:effectLst/>
                <a:latin typeface="+mn-lt"/>
                <a:ea typeface="+mn-ea"/>
                <a:cs typeface="+mn-cs"/>
                <a:sym typeface="Helvetica Neue"/>
              </a:rPr>
              <a:t>l'inspection visuelle </a:t>
            </a:r>
            <a:r>
              <a:rPr lang="en-US" sz="1100" b="0" i="0" dirty="0">
                <a:effectLst/>
                <a:latin typeface="+mn-lt"/>
                <a:ea typeface="+mn-ea"/>
                <a:cs typeface="+mn-cs"/>
                <a:sym typeface="Helvetica Neue"/>
              </a:rPr>
              <a:t>est extrêmement puissante. En créant un simple nuage de points ou un diagramme en boîte, les valeurs aberrantes deviennent immédiatement visibles à l'œil nu : ce sont les points qui sont éloignés du groupe principal de données.</a:t>
            </a:r>
            <a:br>
              <a:rPr lang="en-US" dirty="0"/>
            </a:br>
            <a:r>
              <a:rPr lang="en-US" sz="1100" b="0" i="0" dirty="0">
                <a:effectLst/>
                <a:latin typeface="+mn-lt"/>
                <a:ea typeface="+mn-ea"/>
                <a:cs typeface="+mn-cs"/>
                <a:sym typeface="Helvetica Neue"/>
              </a:rPr>
              <a:t>Mais la troisième méthode est la plus importante : </a:t>
            </a:r>
            <a:r>
              <a:rPr lang="en-US" sz="1100" b="1" i="0" dirty="0">
                <a:effectLst/>
                <a:latin typeface="+mn-lt"/>
                <a:ea typeface="+mn-ea"/>
                <a:cs typeface="+mn-cs"/>
                <a:sym typeface="Helvetica Neue"/>
              </a:rPr>
              <a:t>la connaissance du domaine</a:t>
            </a:r>
            <a:r>
              <a:rPr lang="en-US" sz="1100" b="0" i="0" dirty="0">
                <a:effectLst/>
                <a:latin typeface="+mn-lt"/>
                <a:ea typeface="+mn-ea"/>
                <a:cs typeface="+mn-cs"/>
                <a:sym typeface="Helvetica Neue"/>
              </a:rPr>
              <a:t>. Il s'agit de votre expertise en tant que chercheur dans le domaine des transports. Une valeur peut être une valeur aberrante statistique, mais votre connaissance du domaine vous permettra de déterminer si elle est réellement plausible. Par exemple, une enquête sur les déplacements peut indiquer un temps de trajet de 4 heures. Statistiquement, il s'agit d'une valeur aberrante majeure. Mais est-ce impossible ? Non. La personne peut habiter très loin de son lieu de travail. À l'inverse, un temps de trajet de -10 minutes est une valeur aberrante statistique et est </a:t>
            </a:r>
            <a:r>
              <a:rPr lang="en-US" sz="1100" b="0" i="1" dirty="0">
                <a:effectLst/>
                <a:latin typeface="+mn-lt"/>
                <a:ea typeface="+mn-ea"/>
                <a:cs typeface="+mn-cs"/>
                <a:sym typeface="Helvetica Neue"/>
              </a:rPr>
              <a:t>également </a:t>
            </a:r>
            <a:r>
              <a:rPr lang="en-US" sz="1100" b="0" i="0" dirty="0">
                <a:effectLst/>
                <a:latin typeface="+mn-lt"/>
                <a:ea typeface="+mn-ea"/>
                <a:cs typeface="+mn-cs"/>
                <a:sym typeface="Helvetica Neue"/>
              </a:rPr>
              <a:t>impossible selon la connaissance du domaine. C'est la combinaison de ces trois méthodes, en s'appuyant fortement sur votre expertise du monde réel, qui vous permet d'identifier et de traiter correctement les valeurs aberrantes.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394279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6AF6C-120A-D39E-06D3-2CAF5FD64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AAB3D-B805-6D11-D3E9-6DCCE989C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1B003-BF45-FF54-BC41-3B8BF5BA5DB1}"/>
              </a:ext>
            </a:extLst>
          </p:cNvPr>
          <p:cNvSpPr>
            <a:spLocks noGrp="1"/>
          </p:cNvSpPr>
          <p:nvPr>
            <p:ph type="body" idx="1"/>
          </p:nvPr>
        </p:nvSpPr>
        <p:spPr/>
        <p:txBody>
          <a:bodyPr/>
          <a:lstStyle/>
          <a:p>
            <a:r>
              <a:rPr lang="en-US" sz="1100" b="0" i="0" dirty="0">
                <a:effectLst/>
                <a:latin typeface="+mn-lt"/>
                <a:ea typeface="+mn-ea"/>
                <a:cs typeface="+mn-cs"/>
                <a:sym typeface="Helvetica Neue"/>
              </a:rPr>
              <a:t>« Une dernière tâche de nettoyage fondamentale consiste à garantir </a:t>
            </a:r>
            <a:r>
              <a:rPr lang="en-US" sz="1100" b="1" i="0" dirty="0">
                <a:effectLst/>
                <a:latin typeface="+mn-lt"/>
                <a:ea typeface="+mn-ea"/>
                <a:cs typeface="+mn-cs"/>
                <a:sym typeface="Helvetica Neue"/>
              </a:rPr>
              <a:t>la cohérence des types de données</a:t>
            </a:r>
            <a:r>
              <a:rPr lang="en-US" sz="1100" b="0" i="0" dirty="0">
                <a:effectLst/>
                <a:latin typeface="+mn-lt"/>
                <a:ea typeface="+mn-ea"/>
                <a:cs typeface="+mn-cs"/>
                <a:sym typeface="Helvetica Neue"/>
              </a:rPr>
              <a:t>. Cela signifie que vous devez vous assurer que chaque colonne de votre tableau de données est stockée dans le format correct qui reflète son contenu. Les erreurs à ce niveau sont très courantes et peuvent compromettre l'ensemble de votre analyse.</a:t>
            </a:r>
            <a:br>
              <a:rPr lang="en-US" dirty="0"/>
            </a:br>
            <a:r>
              <a:rPr lang="en-US" sz="1100" b="0" i="0" dirty="0">
                <a:effectLst/>
                <a:latin typeface="+mn-lt"/>
                <a:ea typeface="+mn-ea"/>
                <a:cs typeface="+mn-cs"/>
                <a:sym typeface="Helvetica Neue"/>
              </a:rPr>
              <a:t>L'un des problèmes les plus fréquents est </a:t>
            </a:r>
            <a:r>
              <a:rPr lang="en-US" sz="1100" b="1" i="0" dirty="0">
                <a:effectLst/>
                <a:latin typeface="+mn-lt"/>
                <a:ea typeface="+mn-ea"/>
                <a:cs typeface="+mn-cs"/>
                <a:sym typeface="Helvetica Neue"/>
              </a:rPr>
              <a:t>le stockage de colonnes numériques sous forme de texte</a:t>
            </a:r>
            <a:r>
              <a:rPr lang="en-US" sz="1100" b="0" i="0" dirty="0">
                <a:effectLst/>
                <a:latin typeface="+mn-lt"/>
                <a:ea typeface="+mn-ea"/>
                <a:cs typeface="+mn-cs"/>
                <a:sym typeface="Helvetica Neue"/>
              </a:rPr>
              <a:t>. Cela se produit généralement lorsqu'une colonne qui devrait contenir uniquement des chiffres, comme « passenger_count », contient une seule entrée de texte telle que « missing » ou « N/A ». Cette entrée de texte unique obligera l'ensemble de la colonne à être traitée comme du texte, vous empêchant ainsi de calculer une somme ou une moyenne. Pour y remédier, il faut trouver et traiter correctement les valeurs non numériques, puis convertir le type de colonne.</a:t>
            </a:r>
            <a:br>
              <a:rPr lang="en-US" dirty="0"/>
            </a:br>
            <a:r>
              <a:rPr lang="en-US" sz="1100" b="0" i="0" dirty="0">
                <a:effectLst/>
                <a:latin typeface="+mn-lt"/>
                <a:ea typeface="+mn-ea"/>
                <a:cs typeface="+mn-cs"/>
                <a:sym typeface="Helvetica Neue"/>
              </a:rPr>
              <a:t>De même, vous trouverez souvent </a:t>
            </a:r>
            <a:r>
              <a:rPr lang="en-US" sz="1100" b="1" i="0" dirty="0">
                <a:effectLst/>
                <a:latin typeface="+mn-lt"/>
                <a:ea typeface="+mn-ea"/>
                <a:cs typeface="+mn-cs"/>
                <a:sym typeface="Helvetica Neue"/>
              </a:rPr>
              <a:t>des dates stockées sous forme de chaînes de caractères </a:t>
            </a:r>
            <a:r>
              <a:rPr lang="en-US" sz="1100" b="0" i="0" dirty="0">
                <a:effectLst/>
                <a:latin typeface="+mn-lt"/>
                <a:ea typeface="+mn-ea"/>
                <a:cs typeface="+mn-cs"/>
                <a:sym typeface="Helvetica Neue"/>
              </a:rPr>
              <a:t>ou de texte brut. Vous pouvez regarder « 2023-10-27 » et savoir qu'il s'agit d'une date, mais tant que vous ne l'avez pas convertie en un type de données date/heure formel, l'ordinateur ne peut pas la trier chronologiquement.</a:t>
            </a:r>
            <a:br>
              <a:rPr lang="en-US" dirty="0"/>
            </a:br>
            <a:r>
              <a:rPr lang="en-US" sz="1100" b="0" i="0" dirty="0">
                <a:effectLst/>
                <a:latin typeface="+mn-lt"/>
                <a:ea typeface="+mn-ea"/>
                <a:cs typeface="+mn-cs"/>
                <a:sym typeface="Helvetica Neue"/>
              </a:rPr>
              <a:t>Enfin, vous pouvez rencontrer </a:t>
            </a:r>
            <a:r>
              <a:rPr lang="en-US" sz="1100" b="1" i="0" dirty="0">
                <a:effectLst/>
                <a:latin typeface="+mn-lt"/>
                <a:ea typeface="+mn-ea"/>
                <a:cs typeface="+mn-cs"/>
                <a:sym typeface="Helvetica Neue"/>
              </a:rPr>
              <a:t>des données mixtes dans une même colonne</a:t>
            </a:r>
            <a:r>
              <a:rPr lang="en-US" sz="1100" b="0" i="0" dirty="0">
                <a:effectLst/>
                <a:latin typeface="+mn-lt"/>
                <a:ea typeface="+mn-ea"/>
                <a:cs typeface="+mn-cs"/>
                <a:sym typeface="Helvetica Neue"/>
              </a:rPr>
              <a:t>. Par exemple, une colonne peut contenir des entrées telles que « Route 55 ». Cela mélange du texte (« Route ») et un nombre (55). La meilleure pratique consiste ici à diviser cette colonne en deux : une pour le préfixe de la route et une pour le numéro de la route. S'assurer que chaque colonne a un type de données unique et cohérent est une condition préalable à presque toutes les analyses.</a:t>
            </a:r>
          </a:p>
        </p:txBody>
      </p:sp>
    </p:spTree>
    <p:extLst>
      <p:ext uri="{BB962C8B-B14F-4D97-AF65-F5344CB8AC3E}">
        <p14:creationId xmlns:p14="http://schemas.microsoft.com/office/powerpoint/2010/main" val="662664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C8CA5-C93A-4FE8-D3DE-32F6ECED6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DA05D0-5A45-68E7-9F13-41C7CB69EA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A8146-6394-2D0C-0F69-724B9BA6D87C}"/>
              </a:ext>
            </a:extLst>
          </p:cNvPr>
          <p:cNvSpPr>
            <a:spLocks noGrp="1"/>
          </p:cNvSpPr>
          <p:nvPr>
            <p:ph type="body" idx="1"/>
          </p:nvPr>
        </p:nvSpPr>
        <p:spPr/>
        <p:txBody>
          <a:bodyPr/>
          <a:lstStyle/>
          <a:p>
            <a:r>
              <a:rPr lang="en-US" sz="1100" b="0" i="0" dirty="0">
                <a:effectLst/>
                <a:latin typeface="+mn-lt"/>
                <a:ea typeface="+mn-ea"/>
                <a:cs typeface="+mn-cs"/>
                <a:sym typeface="Helvetica Neue"/>
              </a:rPr>
              <a:t>« Nous avons maintenant abordé plusieurs techniques de nettoyage, mais quel outil utiliser pour les mettre en œuvre ? Le choix se résume généralement à un compromis entre facilité d'utilisation et puissance.</a:t>
            </a:r>
            <a:br>
              <a:rPr lang="en-US" dirty="0"/>
            </a:br>
            <a:r>
              <a:rPr lang="en-US" sz="1100" b="0" i="0" dirty="0">
                <a:effectLst/>
                <a:latin typeface="+mn-lt"/>
                <a:ea typeface="+mn-ea"/>
                <a:cs typeface="+mn-cs"/>
                <a:sym typeface="Helvetica Neue"/>
              </a:rPr>
              <a:t>Pour les petits ensembles de données et les tâches de nettoyage simples, </a:t>
            </a:r>
            <a:r>
              <a:rPr lang="en-US" sz="1100" b="1" i="0" dirty="0">
                <a:effectLst/>
                <a:latin typeface="+mn-lt"/>
                <a:ea typeface="+mn-ea"/>
                <a:cs typeface="+mn-cs"/>
                <a:sym typeface="Helvetica Neue"/>
              </a:rPr>
              <a:t>Microsoft Excel </a:t>
            </a:r>
            <a:r>
              <a:rPr lang="en-US" sz="1100" b="0" i="0" dirty="0">
                <a:effectLst/>
                <a:latin typeface="+mn-lt"/>
                <a:ea typeface="+mn-ea"/>
                <a:cs typeface="+mn-cs"/>
                <a:sym typeface="Helvetica Neue"/>
              </a:rPr>
              <a:t>ou d'autres tableurs peuvent être un excellent choix. Ils offrent une interface visuelle conviviale et vous permettent d'effectuer bon nombre des tâches que nous avons abordées, comme supprimer les doublons ou rechercher et remplacer du texte incohérent, à l'aide de fonctionnalités intégrées. Leur principale limite est qu'ils ont du mal à traiter de très grands ensembles de données et qu'il est difficile de documenter et de reproduire vos étapes de nettoyage.</a:t>
            </a:r>
            <a:br>
              <a:rPr lang="en-US" dirty="0"/>
            </a:br>
            <a:r>
              <a:rPr lang="en-US" sz="1100" b="0" i="0" dirty="0">
                <a:effectLst/>
                <a:latin typeface="+mn-lt"/>
                <a:ea typeface="+mn-ea"/>
                <a:cs typeface="+mn-cs"/>
                <a:sym typeface="Helvetica Neue"/>
              </a:rPr>
              <a:t>Pour les tâches plus importantes, plus complexes ou répétitives, la norme professionnelle consiste à utiliser un langage de programmation tel que </a:t>
            </a:r>
            <a:r>
              <a:rPr lang="en-US" sz="1100" b="1" i="0" dirty="0">
                <a:effectLst/>
                <a:latin typeface="+mn-lt"/>
                <a:ea typeface="+mn-ea"/>
                <a:cs typeface="+mn-cs"/>
                <a:sym typeface="Helvetica Neue"/>
              </a:rPr>
              <a:t>Python ou R</a:t>
            </a:r>
            <a:r>
              <a:rPr lang="en-US" sz="1100" b="0" i="0" dirty="0">
                <a:effectLst/>
                <a:latin typeface="+mn-lt"/>
                <a:ea typeface="+mn-ea"/>
                <a:cs typeface="+mn-cs"/>
                <a:sym typeface="Helvetica Neue"/>
              </a:rPr>
              <a:t>. Ces langages disposent de bibliothèques spécialisées, telles que </a:t>
            </a:r>
            <a:r>
              <a:rPr lang="en-US" sz="1100" b="1" i="0" dirty="0">
                <a:effectLst/>
                <a:latin typeface="+mn-lt"/>
                <a:ea typeface="+mn-ea"/>
                <a:cs typeface="+mn-cs"/>
                <a:sym typeface="Helvetica Neue"/>
              </a:rPr>
              <a:t>pandas </a:t>
            </a:r>
            <a:r>
              <a:rPr lang="en-US" sz="1100" b="0" i="0" dirty="0">
                <a:effectLst/>
                <a:latin typeface="+mn-lt"/>
                <a:ea typeface="+mn-ea"/>
                <a:cs typeface="+mn-cs"/>
                <a:sym typeface="Helvetica Neue"/>
              </a:rPr>
              <a:t>dans Python ou </a:t>
            </a:r>
            <a:r>
              <a:rPr lang="en-US" sz="1100" b="1" i="0" dirty="0" err="1">
                <a:effectLst/>
                <a:latin typeface="+mn-lt"/>
                <a:ea typeface="+mn-ea"/>
                <a:cs typeface="+mn-cs"/>
                <a:sym typeface="Helvetica Neue"/>
              </a:rPr>
              <a:t>dplyr </a:t>
            </a:r>
            <a:r>
              <a:rPr lang="en-US" sz="1100" b="0" i="0" dirty="0">
                <a:effectLst/>
                <a:latin typeface="+mn-lt"/>
                <a:ea typeface="+mn-ea"/>
                <a:cs typeface="+mn-cs"/>
                <a:sym typeface="Helvetica Neue"/>
              </a:rPr>
              <a:t>dans R, qui sont spécialement conçues pour traiter et nettoyer de grands ensembles de données avec une rapidité et une efficacité incroyables. Le principal avantage de l'utilisation du code est </a:t>
            </a:r>
            <a:r>
              <a:rPr lang="en-US" sz="1100" b="1" i="0" dirty="0">
                <a:effectLst/>
                <a:latin typeface="+mn-lt"/>
                <a:ea typeface="+mn-ea"/>
                <a:cs typeface="+mn-cs"/>
                <a:sym typeface="Helvetica Neue"/>
              </a:rPr>
              <a:t>la reproductibilité</a:t>
            </a:r>
            <a:r>
              <a:rPr lang="en-US" sz="1100" b="0" i="0" dirty="0">
                <a:effectLst/>
                <a:latin typeface="+mn-lt"/>
                <a:ea typeface="+mn-ea"/>
                <a:cs typeface="+mn-cs"/>
                <a:sym typeface="Helvetica Neue"/>
              </a:rPr>
              <a:t>. Votre code constitue un enregistrement parfait de chaque étape de nettoyage que vous avez effectuée, ce qui est essentiel pour une recherche transparente et vérifiable. Bien que la courbe d'apprentissage soit plus raide, la puissance et la reproductibilité du code en font le choix idéal pour une analyse sérieuse des données.</a:t>
            </a:r>
          </a:p>
        </p:txBody>
      </p:sp>
    </p:spTree>
    <p:extLst>
      <p:ext uri="{BB962C8B-B14F-4D97-AF65-F5344CB8AC3E}">
        <p14:creationId xmlns:p14="http://schemas.microsoft.com/office/powerpoint/2010/main" val="2714187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1456D-8FB6-7F3A-B768-10022DEA8E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0D4BB-9570-4381-735B-F20E327DA8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EA6A8A-8586-3F9A-27F3-81CEAD0856AE}"/>
              </a:ext>
            </a:extLst>
          </p:cNvPr>
          <p:cNvSpPr>
            <a:spLocks noGrp="1"/>
          </p:cNvSpPr>
          <p:nvPr>
            <p:ph type="body" idx="1"/>
          </p:nvPr>
        </p:nvSpPr>
        <p:spPr/>
        <p:txBody>
          <a:bodyPr/>
          <a:lstStyle/>
          <a:p>
            <a:r>
              <a:rPr lang="en-US" sz="1100" b="0" i="0" dirty="0">
                <a:effectLst/>
                <a:latin typeface="+mn-lt"/>
                <a:ea typeface="+mn-ea"/>
                <a:cs typeface="+mn-cs"/>
                <a:sym typeface="Helvetica Neue"/>
              </a:rPr>
              <a:t>« Lorsque vous choisissez de travailler avec du code, vous exploitez réellement la puissance de bibliothèques spécialisées qui ont été conçues précisément pour ces tâches. Soulignons les plus importantes.</a:t>
            </a:r>
            <a:br>
              <a:rPr lang="en-US" dirty="0"/>
            </a:br>
            <a:r>
              <a:rPr lang="en-US" sz="1100" b="0" i="0" dirty="0">
                <a:effectLst/>
                <a:latin typeface="+mn-lt"/>
                <a:ea typeface="+mn-ea"/>
                <a:cs typeface="+mn-cs"/>
                <a:sym typeface="Helvetica Neue"/>
              </a:rPr>
              <a:t>Dans l'écosystème </a:t>
            </a:r>
            <a:r>
              <a:rPr lang="en-US" sz="1100" b="1" i="0" dirty="0">
                <a:effectLst/>
                <a:latin typeface="+mn-lt"/>
                <a:ea typeface="+mn-ea"/>
                <a:cs typeface="+mn-cs"/>
                <a:sym typeface="Helvetica Neue"/>
              </a:rPr>
              <a:t>Python</a:t>
            </a:r>
            <a:r>
              <a:rPr lang="en-US" sz="1100" b="0" i="0" dirty="0">
                <a:effectLst/>
                <a:latin typeface="+mn-lt"/>
                <a:ea typeface="+mn-ea"/>
                <a:cs typeface="+mn-cs"/>
                <a:sym typeface="Helvetica Neue"/>
              </a:rPr>
              <a:t>, </a:t>
            </a:r>
            <a:r>
              <a:rPr lang="en-US" sz="1100" b="1" i="0" dirty="0">
                <a:effectLst/>
                <a:latin typeface="+mn-lt"/>
                <a:ea typeface="+mn-ea"/>
                <a:cs typeface="+mn-cs"/>
                <a:sym typeface="Helvetica Neue"/>
              </a:rPr>
              <a:t>Pandas </a:t>
            </a:r>
            <a:r>
              <a:rPr lang="en-US" sz="1100" b="0" i="0" dirty="0">
                <a:effectLst/>
                <a:latin typeface="+mn-lt"/>
                <a:ea typeface="+mn-ea"/>
                <a:cs typeface="+mn-cs"/>
                <a:sym typeface="Helvetica Neue"/>
              </a:rPr>
              <a:t>est absolument fondamental. C'est l'outil indispensable pour presque toutes les manipulations de données et il fournit les fonctions que vous utiliserez pour la déduplication, la normalisation, le traitement des valeurs manquantes, etc. Un outil connexe est </a:t>
            </a:r>
            <a:r>
              <a:rPr lang="en-US" sz="1100" b="1" i="0" dirty="0" err="1">
                <a:effectLst/>
                <a:latin typeface="+mn-lt"/>
                <a:ea typeface="+mn-ea"/>
                <a:cs typeface="+mn-cs"/>
                <a:sym typeface="Helvetica Neue"/>
              </a:rPr>
              <a:t>OpenRefine</a:t>
            </a:r>
            <a:r>
              <a:rPr lang="en-US" sz="1100" b="0" i="0" dirty="0">
                <a:effectLst/>
                <a:latin typeface="+mn-lt"/>
                <a:ea typeface="+mn-ea"/>
                <a:cs typeface="+mn-cs"/>
                <a:sym typeface="Helvetica Neue"/>
              </a:rPr>
              <a:t>, une puissante application autonome qui vous permet d'explorer et de nettoyer vos données à l'aide d'une interface graphique, mais qui peut également exporter les étapes sous forme de code pour assurer la reproductibilité.</a:t>
            </a:r>
            <a:br>
              <a:rPr lang="en-US" dirty="0"/>
            </a:br>
            <a:r>
              <a:rPr lang="en-US" sz="1100" b="0" i="0" dirty="0">
                <a:effectLst/>
                <a:latin typeface="+mn-lt"/>
                <a:ea typeface="+mn-ea"/>
                <a:cs typeface="+mn-cs"/>
                <a:sym typeface="Helvetica Neue"/>
              </a:rPr>
              <a:t>Dans l'écosystème </a:t>
            </a:r>
            <a:r>
              <a:rPr lang="en-US" sz="1100" b="1" i="0" dirty="0">
                <a:effectLst/>
                <a:latin typeface="+mn-lt"/>
                <a:ea typeface="+mn-ea"/>
                <a:cs typeface="+mn-cs"/>
                <a:sym typeface="Helvetica Neue"/>
              </a:rPr>
              <a:t>R</a:t>
            </a:r>
            <a:r>
              <a:rPr lang="en-US" sz="1100" b="0" i="0" dirty="0">
                <a:effectLst/>
                <a:latin typeface="+mn-lt"/>
                <a:ea typeface="+mn-ea"/>
                <a:cs typeface="+mn-cs"/>
                <a:sym typeface="Helvetica Neue"/>
              </a:rPr>
              <a:t>, « Tidyverse » est une collection de bibliothèques qui fonctionnent ensemble de manière transparente. Plus précisément, </a:t>
            </a:r>
            <a:r>
              <a:rPr lang="en-US" sz="1100" b="1" i="0" dirty="0" err="1">
                <a:effectLst/>
                <a:latin typeface="+mn-lt"/>
                <a:ea typeface="+mn-ea"/>
                <a:cs typeface="+mn-cs"/>
                <a:sym typeface="Helvetica Neue"/>
              </a:rPr>
              <a:t>Tidyr </a:t>
            </a:r>
            <a:r>
              <a:rPr lang="en-US" sz="1100" b="0" i="0" dirty="0">
                <a:effectLst/>
                <a:latin typeface="+mn-lt"/>
                <a:ea typeface="+mn-ea"/>
                <a:cs typeface="+mn-cs"/>
                <a:sym typeface="Helvetica Neue"/>
              </a:rPr>
              <a:t>vous aide à créer des structures de données « ordonnées », et </a:t>
            </a:r>
            <a:r>
              <a:rPr lang="en-US" sz="1100" b="1" i="0" dirty="0" err="1">
                <a:effectLst/>
                <a:latin typeface="+mn-lt"/>
                <a:ea typeface="+mn-ea"/>
                <a:cs typeface="+mn-cs"/>
                <a:sym typeface="Helvetica Neue"/>
              </a:rPr>
              <a:t>Dplyr </a:t>
            </a:r>
            <a:r>
              <a:rPr lang="en-US" sz="1100" b="0" i="0" dirty="0">
                <a:effectLst/>
                <a:latin typeface="+mn-lt"/>
                <a:ea typeface="+mn-ea"/>
                <a:cs typeface="+mn-cs"/>
                <a:sym typeface="Helvetica Neue"/>
              </a:rPr>
              <a:t>fournit un ensemble très puissant et intuitif de verbes ou de commandes pour filtrer, modifier et résumer vos données.</a:t>
            </a:r>
            <a:br>
              <a:rPr lang="en-US" dirty="0"/>
            </a:br>
            <a:r>
              <a:rPr lang="en-US" sz="1100" b="0" i="0" dirty="0">
                <a:effectLst/>
                <a:latin typeface="+mn-lt"/>
                <a:ea typeface="+mn-ea"/>
                <a:cs typeface="+mn-cs"/>
                <a:sym typeface="Helvetica Neue"/>
              </a:rPr>
              <a:t>Enfin, il convient de noter que si vous utilisez une </a:t>
            </a:r>
            <a:r>
              <a:rPr lang="en-US" sz="1100" b="1" i="0" dirty="0">
                <a:effectLst/>
                <a:latin typeface="+mn-lt"/>
                <a:ea typeface="+mn-ea"/>
                <a:cs typeface="+mn-cs"/>
                <a:sym typeface="Helvetica Neue"/>
              </a:rPr>
              <a:t>base de données SQL</a:t>
            </a:r>
            <a:r>
              <a:rPr lang="en-US" sz="1100" b="0" i="0" dirty="0">
                <a:effectLst/>
                <a:latin typeface="+mn-lt"/>
                <a:ea typeface="+mn-ea"/>
                <a:cs typeface="+mn-cs"/>
                <a:sym typeface="Helvetica Neue"/>
              </a:rPr>
              <a:t>, vous pouvez appliquer de nombreuses règles de nettoyage à la source en définissant </a:t>
            </a:r>
            <a:r>
              <a:rPr lang="en-US" sz="1100" b="1" i="0" dirty="0">
                <a:effectLst/>
                <a:latin typeface="+mn-lt"/>
                <a:ea typeface="+mn-ea"/>
                <a:cs typeface="+mn-cs"/>
                <a:sym typeface="Helvetica Neue"/>
              </a:rPr>
              <a:t>des contraintes de base de données</a:t>
            </a:r>
            <a:r>
              <a:rPr lang="en-US" sz="1100" b="0" i="0" dirty="0">
                <a:effectLst/>
                <a:latin typeface="+mn-lt"/>
                <a:ea typeface="+mn-ea"/>
                <a:cs typeface="+mn-cs"/>
                <a:sym typeface="Helvetica Neue"/>
              </a:rPr>
              <a:t>. Par exemple, vous pouvez définir une règle stipulant qu'une colonne spécifique ne peut pas contenir de valeurs nulles ou que toutes les entrées d'une autre colonne doivent être uniques. Il s'agit d'un moyen très efficace de maintenir l'intégrité des données dès le début.</a:t>
            </a:r>
          </a:p>
        </p:txBody>
      </p:sp>
    </p:spTree>
    <p:extLst>
      <p:ext uri="{BB962C8B-B14F-4D97-AF65-F5344CB8AC3E}">
        <p14:creationId xmlns:p14="http://schemas.microsoft.com/office/powerpoint/2010/main" val="17715095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11A0D-EF99-A2A9-B9D6-A2EDE3692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725FC-1E1D-6AE0-DB64-2FA6E0610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AF182-778D-005D-2C43-BAA8ABFC474A}"/>
              </a:ext>
            </a:extLst>
          </p:cNvPr>
          <p:cNvSpPr>
            <a:spLocks noGrp="1"/>
          </p:cNvSpPr>
          <p:nvPr>
            <p:ph type="body" idx="1"/>
          </p:nvPr>
        </p:nvSpPr>
        <p:spPr/>
        <p:txBody>
          <a:bodyPr/>
          <a:lstStyle/>
          <a:p>
            <a:r>
              <a:rPr lang="fr-FR" dirty="0"/>
              <a:t>Section 04 : </a:t>
            </a:r>
            <a:r>
              <a:rPr lang="fr-FR" dirty="0" err="1"/>
              <a:t>Garantir l'intégrité </a:t>
            </a:r>
            <a:r>
              <a:rPr lang="fr-FR" dirty="0"/>
              <a:t>: gestion des données </a:t>
            </a:r>
            <a:r>
              <a:rPr lang="fr-FR" dirty="0" err="1"/>
              <a:t>manquantes </a:t>
            </a:r>
            <a:r>
              <a:rPr lang="fr-FR" dirty="0"/>
              <a:t>et validation</a:t>
            </a:r>
          </a:p>
          <a:p>
            <a:endParaRPr lang="en-AT" dirty="0"/>
          </a:p>
        </p:txBody>
      </p:sp>
    </p:spTree>
    <p:extLst>
      <p:ext uri="{BB962C8B-B14F-4D97-AF65-F5344CB8AC3E}">
        <p14:creationId xmlns:p14="http://schemas.microsoft.com/office/powerpoint/2010/main" val="6119113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78B97-769C-F12B-6147-EF4AAFAF5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3268E-CBFC-F4BE-A3AB-02B5B3864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E67F0-B135-7D5C-C684-246D5BFD8E76}"/>
              </a:ext>
            </a:extLst>
          </p:cNvPr>
          <p:cNvSpPr>
            <a:spLocks noGrp="1"/>
          </p:cNvSpPr>
          <p:nvPr>
            <p:ph type="body" idx="1"/>
          </p:nvPr>
        </p:nvSpPr>
        <p:spPr/>
        <p:txBody>
          <a:bodyPr/>
          <a:lstStyle/>
          <a:p>
            <a:r>
              <a:rPr lang="en-US" sz="1100" b="0" i="0" dirty="0">
                <a:effectLst/>
                <a:latin typeface="+mn-lt"/>
                <a:ea typeface="+mn-ea"/>
                <a:cs typeface="+mn-cs"/>
                <a:sym typeface="Helvetica Neue"/>
              </a:rPr>
              <a:t>Commençons par le problème omniprésent des données manquantes. Il est rare et heureux qu'un projet ne comporte aucune valeur manquante. La présence de ces lacunes peut entraîner de graves problèmes.</a:t>
            </a:r>
            <a:br>
              <a:rPr lang="en-US" dirty="0"/>
            </a:br>
            <a:r>
              <a:rPr lang="en-US" sz="1100" b="0" i="0" dirty="0">
                <a:effectLst/>
                <a:latin typeface="+mn-lt"/>
                <a:ea typeface="+mn-ea"/>
                <a:cs typeface="+mn-cs"/>
                <a:sym typeface="Helvetica Neue"/>
              </a:rPr>
              <a:t>Tout d'abord, et c'est le plus dangereux, les données manquantes peuvent conduire à </a:t>
            </a:r>
            <a:r>
              <a:rPr lang="en-US" sz="1100" b="1" i="0" dirty="0">
                <a:effectLst/>
                <a:latin typeface="+mn-lt"/>
                <a:ea typeface="+mn-ea"/>
                <a:cs typeface="+mn-cs"/>
                <a:sym typeface="Helvetica Neue"/>
              </a:rPr>
              <a:t>des modèles biaisés</a:t>
            </a:r>
            <a:r>
              <a:rPr lang="en-US" sz="1100" b="0" i="0" dirty="0">
                <a:effectLst/>
                <a:latin typeface="+mn-lt"/>
                <a:ea typeface="+mn-ea"/>
                <a:cs typeface="+mn-cs"/>
                <a:sym typeface="Helvetica Neue"/>
              </a:rPr>
              <a:t>. Si, par exemple, les personnes à revenus élevés sont moins susceptibles de répondre à une question sur leurs frais de déplacement, toute analyse de cette variable sera systématiquement biaisée. Deuxièmement, cela peut conduire à </a:t>
            </a:r>
            <a:r>
              <a:rPr lang="en-US" sz="1100" b="1" i="0" dirty="0">
                <a:effectLst/>
                <a:latin typeface="+mn-lt"/>
                <a:ea typeface="+mn-ea"/>
                <a:cs typeface="+mn-cs"/>
                <a:sym typeface="Helvetica Neue"/>
              </a:rPr>
              <a:t>des conclusions moins fiables, </a:t>
            </a:r>
            <a:r>
              <a:rPr lang="en-US" sz="1100" b="0" i="0" dirty="0">
                <a:effectLst/>
                <a:latin typeface="+mn-lt"/>
                <a:ea typeface="+mn-ea"/>
                <a:cs typeface="+mn-cs"/>
                <a:sym typeface="Helvetica Neue"/>
              </a:rPr>
              <a:t>simplement parce que cela réduit la quantité de données utilisables dont vous disposez. Et troisièmement, d'un point de vue purement technique, de nombreux algorithmes statistiques et d'apprentissage automatique ne peuvent tout simplement pas fonctionner lorsqu'ils rencontrent une valeur manquante ; ils génèrent une erreur.</a:t>
            </a:r>
            <a:br>
              <a:rPr lang="en-US" dirty="0"/>
            </a:br>
            <a:r>
              <a:rPr lang="en-US" sz="1100" b="0" i="0" dirty="0">
                <a:effectLst/>
                <a:latin typeface="+mn-lt"/>
                <a:ea typeface="+mn-ea"/>
                <a:cs typeface="+mn-cs"/>
                <a:sym typeface="Helvetica Neue"/>
              </a:rPr>
              <a:t>Dans notre domaine, les causes sont généralement simples. Nous avons </a:t>
            </a:r>
            <a:r>
              <a:rPr lang="en-US" sz="1100" b="1" i="0" dirty="0">
                <a:effectLst/>
                <a:latin typeface="+mn-lt"/>
                <a:ea typeface="+mn-ea"/>
                <a:cs typeface="+mn-cs"/>
                <a:sym typeface="Helvetica Neue"/>
              </a:rPr>
              <a:t>des temps d'arrêt des capteurs </a:t>
            </a:r>
            <a:r>
              <a:rPr lang="en-US" sz="1100" b="0" i="0" dirty="0">
                <a:effectLst/>
                <a:latin typeface="+mn-lt"/>
                <a:ea typeface="+mn-ea"/>
                <a:cs typeface="+mn-cs"/>
                <a:sym typeface="Helvetica Neue"/>
              </a:rPr>
              <a:t>dus à des pannes de courant ou à la maintenance. Nous avons </a:t>
            </a:r>
            <a:r>
              <a:rPr lang="en-US" sz="1100" b="1" i="0" dirty="0">
                <a:effectLst/>
                <a:latin typeface="+mn-lt"/>
                <a:ea typeface="+mn-ea"/>
                <a:cs typeface="+mn-cs"/>
                <a:sym typeface="Helvetica Neue"/>
              </a:rPr>
              <a:t>des enquêtes incomplètes</a:t>
            </a:r>
            <a:r>
              <a:rPr lang="en-US" sz="1100" b="0" i="0" dirty="0">
                <a:effectLst/>
                <a:latin typeface="+mn-lt"/>
                <a:ea typeface="+mn-ea"/>
                <a:cs typeface="+mn-cs"/>
                <a:sym typeface="Helvetica Neue"/>
              </a:rPr>
              <a:t>, dans lesquelles les participants sautent intentionnellement ou accidentellement des questions. Et nous avons </a:t>
            </a:r>
            <a:r>
              <a:rPr lang="en-US" sz="1100" b="1" i="0" dirty="0">
                <a:effectLst/>
                <a:latin typeface="+mn-lt"/>
                <a:ea typeface="+mn-ea"/>
                <a:cs typeface="+mn-cs"/>
                <a:sym typeface="Helvetica Neue"/>
              </a:rPr>
              <a:t>de </a:t>
            </a:r>
            <a:r>
              <a:rPr lang="en-US" sz="1100" b="0" i="0" dirty="0">
                <a:effectLst/>
                <a:latin typeface="+mn-lt"/>
                <a:ea typeface="+mn-ea"/>
                <a:cs typeface="+mn-cs"/>
                <a:sym typeface="Helvetica Neue"/>
              </a:rPr>
              <a:t>simples </a:t>
            </a:r>
            <a:r>
              <a:rPr lang="en-US" sz="1100" b="1" i="0" dirty="0">
                <a:effectLst/>
                <a:latin typeface="+mn-lt"/>
                <a:ea typeface="+mn-ea"/>
                <a:cs typeface="+mn-cs"/>
                <a:sym typeface="Helvetica Neue"/>
              </a:rPr>
              <a:t>erreurs de saisie des données</a:t>
            </a:r>
            <a:r>
              <a:rPr lang="en-US" sz="1100" b="0" i="0" dirty="0">
                <a:effectLst/>
                <a:latin typeface="+mn-lt"/>
                <a:ea typeface="+mn-ea"/>
                <a:cs typeface="+mn-cs"/>
                <a:sym typeface="Helvetica Neue"/>
              </a:rPr>
              <a:t>, dans lesquelles des données sont perdues pendant le transfert ou le traitement. Comprendre </a:t>
            </a:r>
            <a:r>
              <a:rPr lang="en-US" sz="1100" b="0" i="1" dirty="0">
                <a:effectLst/>
                <a:latin typeface="+mn-lt"/>
                <a:ea typeface="+mn-ea"/>
                <a:cs typeface="+mn-cs"/>
                <a:sym typeface="Helvetica Neue"/>
              </a:rPr>
              <a:t>pourquoi </a:t>
            </a:r>
            <a:r>
              <a:rPr lang="en-US" sz="1100" b="0" i="0" dirty="0">
                <a:effectLst/>
                <a:latin typeface="+mn-lt"/>
                <a:ea typeface="+mn-ea"/>
                <a:cs typeface="+mn-cs"/>
                <a:sym typeface="Helvetica Neue"/>
              </a:rPr>
              <a:t>des données peuvent être manquantes est la première étape pour décider comment les traiter.</a:t>
            </a:r>
          </a:p>
        </p:txBody>
      </p:sp>
    </p:spTree>
    <p:extLst>
      <p:ext uri="{BB962C8B-B14F-4D97-AF65-F5344CB8AC3E}">
        <p14:creationId xmlns:p14="http://schemas.microsoft.com/office/powerpoint/2010/main" val="6851536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642D7-0724-0F40-4713-32FC14B8F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244D7-ACC2-94BE-F5EF-B77D65123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A8F1A3-9D06-3DDC-64B5-C175E19CF587}"/>
              </a:ext>
            </a:extLst>
          </p:cNvPr>
          <p:cNvSpPr>
            <a:spLocks noGrp="1"/>
          </p:cNvSpPr>
          <p:nvPr>
            <p:ph type="body" idx="1"/>
          </p:nvPr>
        </p:nvSpPr>
        <p:spPr/>
        <p:txBody>
          <a:bodyPr/>
          <a:lstStyle/>
          <a:p>
            <a:r>
              <a:rPr lang="en-US" sz="1100" b="0" i="0" dirty="0">
                <a:effectLst/>
                <a:latin typeface="+mn-lt"/>
                <a:ea typeface="+mn-ea"/>
                <a:cs typeface="+mn-cs"/>
                <a:sym typeface="Helvetica Neue"/>
              </a:rPr>
              <a:t>Les statisticiens disposent d'un cadre formel pour classer </a:t>
            </a:r>
            <a:r>
              <a:rPr lang="en-US" sz="1100" b="0" i="1" dirty="0">
                <a:effectLst/>
                <a:latin typeface="+mn-lt"/>
                <a:ea typeface="+mn-ea"/>
                <a:cs typeface="+mn-cs"/>
                <a:sym typeface="Helvetica Neue"/>
              </a:rPr>
              <a:t>les raisons pour lesquelles </a:t>
            </a:r>
            <a:r>
              <a:rPr lang="en-US" sz="1100" b="0" i="0" dirty="0">
                <a:effectLst/>
                <a:latin typeface="+mn-lt"/>
                <a:ea typeface="+mn-ea"/>
                <a:cs typeface="+mn-cs"/>
                <a:sym typeface="Helvetica Neue"/>
              </a:rPr>
              <a:t>des données sont manquantes, et il est essentiel de bien comprendre ce cadre, car la raison détermine la meilleure façon de traiter ces données.</a:t>
            </a:r>
            <a:br>
              <a:rPr lang="en-US" dirty="0"/>
            </a:br>
            <a:r>
              <a:rPr lang="en-US" sz="1100" b="0" i="0" dirty="0">
                <a:effectLst/>
                <a:latin typeface="+mn-lt"/>
                <a:ea typeface="+mn-ea"/>
                <a:cs typeface="+mn-cs"/>
                <a:sym typeface="Helvetica Neue"/>
              </a:rPr>
              <a:t>Le premier type est </a:t>
            </a:r>
            <a:r>
              <a:rPr lang="en-US" sz="1100" b="1" i="0" dirty="0">
                <a:effectLst/>
                <a:latin typeface="+mn-lt"/>
                <a:ea typeface="+mn-ea"/>
                <a:cs typeface="+mn-cs"/>
                <a:sym typeface="Helvetica Neue"/>
              </a:rPr>
              <a:t>le MCAR, ou Missing Completely at Random </a:t>
            </a:r>
            <a:r>
              <a:rPr lang="en-US" sz="1100" b="0" i="0" dirty="0">
                <a:effectLst/>
                <a:latin typeface="+mn-lt"/>
                <a:ea typeface="+mn-ea"/>
                <a:cs typeface="+mn-cs"/>
                <a:sym typeface="Helvetica Neue"/>
              </a:rPr>
              <a:t>(données manquantes complètement aléatoires). C'est le scénario idéal. Cela signifie que le fait qu'un point de données soit manquant est complètement aléatoire et n'a aucun lien avec une autre variable de votre ensemble de données. L'exemple classique est celui d'un chercheur qui laisse accidentellement tomber quelques formulaires d'enquête dans un égout. C'est de la pure malchance. C'est le cas le moins problématique, car il n'introduit pas de biais systématique.</a:t>
            </a:r>
            <a:br>
              <a:rPr lang="en-US" dirty="0"/>
            </a:br>
            <a:r>
              <a:rPr lang="en-US" sz="1100" b="0" i="0" dirty="0">
                <a:effectLst/>
                <a:latin typeface="+mn-lt"/>
                <a:ea typeface="+mn-ea"/>
                <a:cs typeface="+mn-cs"/>
                <a:sym typeface="Helvetica Neue"/>
              </a:rPr>
              <a:t>Le deuxième type est </a:t>
            </a:r>
            <a:r>
              <a:rPr lang="en-US" sz="1100" b="1" i="0" dirty="0">
                <a:effectLst/>
                <a:latin typeface="+mn-lt"/>
                <a:ea typeface="+mn-ea"/>
                <a:cs typeface="+mn-cs"/>
                <a:sym typeface="Helvetica Neue"/>
              </a:rPr>
              <a:t>le MAR, ou « Missing at Random </a:t>
            </a:r>
            <a:r>
              <a:rPr lang="en-US" sz="1100" b="0" i="0" dirty="0">
                <a:effectLst/>
                <a:latin typeface="+mn-lt"/>
                <a:ea typeface="+mn-ea"/>
                <a:cs typeface="+mn-cs"/>
                <a:sym typeface="Helvetica Neue"/>
              </a:rPr>
              <a:t>» (données manquantes aléatoires). Ce terme est quelque peu impropre. Il signifie que les données manquantes ne sont pas complètement aléatoires, mais qu'elles </a:t>
            </a:r>
            <a:r>
              <a:rPr lang="en-US" sz="1100" b="0" i="1" dirty="0">
                <a:effectLst/>
                <a:latin typeface="+mn-lt"/>
                <a:ea typeface="+mn-ea"/>
                <a:cs typeface="+mn-cs"/>
                <a:sym typeface="Helvetica Neue"/>
              </a:rPr>
              <a:t>peuvent </a:t>
            </a:r>
            <a:r>
              <a:rPr lang="en-US" sz="1100" b="0" i="0" dirty="0">
                <a:effectLst/>
                <a:latin typeface="+mn-lt"/>
                <a:ea typeface="+mn-ea"/>
                <a:cs typeface="+mn-cs"/>
                <a:sym typeface="Helvetica Neue"/>
              </a:rPr>
              <a:t>s'expliquer par d'autres variables que vous </a:t>
            </a:r>
            <a:r>
              <a:rPr lang="en-US" sz="1100" b="0" i="1" dirty="0">
                <a:effectLst/>
                <a:latin typeface="+mn-lt"/>
                <a:ea typeface="+mn-ea"/>
                <a:cs typeface="+mn-cs"/>
                <a:sym typeface="Helvetica Neue"/>
              </a:rPr>
              <a:t>avez </a:t>
            </a:r>
            <a:r>
              <a:rPr lang="en-US" sz="1100" b="0" i="0" dirty="0">
                <a:effectLst/>
                <a:latin typeface="+mn-lt"/>
                <a:ea typeface="+mn-ea"/>
                <a:cs typeface="+mn-cs"/>
                <a:sym typeface="Helvetica Neue"/>
              </a:rPr>
              <a:t>mesurées. L'exemple suivant est essentiel : si les hommes sont moins susceptibles que les femmes de répondre à une certaine question, la « valeur manquante » est liée à la variable « sexe ». C'est une bonne chose, car cela signifie que nous pouvons utiliser la variable sexe pour nous aider à prendre en compte de manière intelligente les données manquantes.</a:t>
            </a:r>
            <a:br>
              <a:rPr lang="en-US" dirty="0"/>
            </a:br>
            <a:r>
              <a:rPr lang="en-US" sz="1100" b="0" i="0" dirty="0">
                <a:effectLst/>
                <a:latin typeface="+mn-lt"/>
                <a:ea typeface="+mn-ea"/>
                <a:cs typeface="+mn-cs"/>
                <a:sym typeface="Helvetica Neue"/>
              </a:rPr>
              <a:t>Le troisième type, le plus difficile</a:t>
            </a:r>
            <a:r>
              <a:rPr lang="en-US" sz="1100" b="1" i="0" dirty="0">
                <a:effectLst/>
                <a:latin typeface="+mn-lt"/>
                <a:ea typeface="+mn-ea"/>
                <a:cs typeface="+mn-cs"/>
                <a:sym typeface="Helvetica Neue"/>
              </a:rPr>
              <a:t>,</a:t>
            </a:r>
            <a:r>
              <a:rPr lang="en-US" sz="1100" b="0" i="0" dirty="0">
                <a:effectLst/>
                <a:latin typeface="+mn-lt"/>
                <a:ea typeface="+mn-ea"/>
                <a:cs typeface="+mn-cs"/>
                <a:sym typeface="Helvetica Neue"/>
              </a:rPr>
              <a:t> est </a:t>
            </a:r>
            <a:r>
              <a:rPr lang="en-US" sz="1100" b="1" i="0" dirty="0">
                <a:effectLst/>
                <a:latin typeface="+mn-lt"/>
                <a:ea typeface="+mn-ea"/>
                <a:cs typeface="+mn-cs"/>
                <a:sym typeface="Helvetica Neue"/>
              </a:rPr>
              <a:t>le MNAR, ou « Missing Not at Random </a:t>
            </a:r>
            <a:r>
              <a:rPr lang="en-US" sz="1100" b="0" i="0" dirty="0">
                <a:effectLst/>
                <a:latin typeface="+mn-lt"/>
                <a:ea typeface="+mn-ea"/>
                <a:cs typeface="+mn-cs"/>
                <a:sym typeface="Helvetica Neue"/>
              </a:rPr>
              <a:t>» (données manquantes non aléatoires). C'est le cas lorsque la raison pour laquelle une valeur est manquante est liée à la valeur elle-même. L'exemple classique est celui du revenu : les personnes ayant des revenus très élevés ou très faibles sont souvent les moins susceptibles de le déclarer. Les « données manquantes » dépendent de la valeur non observée. C'est un problème majeur, car cela crée un biais systématique dans vos données qui est très difficile à corriger. Identifier le type de données manquantes auquel vous êtes confronté est une étape diagnostique cruciale.</a:t>
            </a:r>
          </a:p>
        </p:txBody>
      </p:sp>
    </p:spTree>
    <p:extLst>
      <p:ext uri="{BB962C8B-B14F-4D97-AF65-F5344CB8AC3E}">
        <p14:creationId xmlns:p14="http://schemas.microsoft.com/office/powerpoint/2010/main" val="21255550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1E20-2E61-5970-5F5B-12059CDAE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52F37-56A7-481C-5BCC-A188EF175D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0E28B-68F9-E4DC-12B5-2CA6686CEF4E}"/>
              </a:ext>
            </a:extLst>
          </p:cNvPr>
          <p:cNvSpPr>
            <a:spLocks noGrp="1"/>
          </p:cNvSpPr>
          <p:nvPr>
            <p:ph type="body" idx="1"/>
          </p:nvPr>
        </p:nvSpPr>
        <p:spPr/>
        <p:txBody>
          <a:bodyPr/>
          <a:lstStyle/>
          <a:p>
            <a:r>
              <a:rPr lang="en-US" sz="1100" b="0" i="0" dirty="0">
                <a:effectLst/>
                <a:latin typeface="+mn-lt"/>
                <a:ea typeface="+mn-ea"/>
                <a:cs typeface="+mn-cs"/>
                <a:sym typeface="Helvetica Neue"/>
              </a:rPr>
              <a:t>« Maintenant que nous pouvons classer les </a:t>
            </a:r>
            <a:r>
              <a:rPr lang="en-US" sz="1100" b="0" i="1" dirty="0">
                <a:effectLst/>
                <a:latin typeface="+mn-lt"/>
                <a:ea typeface="+mn-ea"/>
                <a:cs typeface="+mn-cs"/>
                <a:sym typeface="Helvetica Neue"/>
              </a:rPr>
              <a:t>types </a:t>
            </a:r>
            <a:r>
              <a:rPr lang="en-US" sz="1100" b="0" i="0" dirty="0">
                <a:effectLst/>
                <a:latin typeface="+mn-lt"/>
                <a:ea typeface="+mn-ea"/>
                <a:cs typeface="+mn-cs"/>
                <a:sym typeface="Helvetica Neue"/>
              </a:rPr>
              <a:t>de données manquantes, examinons les stratégies permettant de les traiter. Celles-ci vont des plus simples, mais potentiellement problématiques, aux plus avancées et robustes.</a:t>
            </a:r>
            <a:br>
              <a:rPr lang="en-US" dirty="0"/>
            </a:br>
            <a:r>
              <a:rPr lang="en-US" sz="1100" b="0" i="0" dirty="0">
                <a:effectLst/>
                <a:latin typeface="+mn-lt"/>
                <a:ea typeface="+mn-ea"/>
                <a:cs typeface="+mn-cs"/>
                <a:sym typeface="Helvetica Neue"/>
              </a:rPr>
              <a:t>Commençons par les méthodes simples, que vous devez toujours utiliser avec prudence. </a:t>
            </a:r>
            <a:r>
              <a:rPr lang="en-US" sz="1100" b="1" i="0" dirty="0">
                <a:effectLst/>
                <a:latin typeface="+mn-lt"/>
                <a:ea typeface="+mn-ea"/>
                <a:cs typeface="+mn-cs"/>
                <a:sym typeface="Helvetica Neue"/>
              </a:rPr>
              <a:t>La suppression par liste </a:t>
            </a:r>
            <a:r>
              <a:rPr lang="en-US" sz="1100" b="0" i="0" dirty="0">
                <a:effectLst/>
                <a:latin typeface="+mn-lt"/>
                <a:ea typeface="+mn-ea"/>
                <a:cs typeface="+mn-cs"/>
                <a:sym typeface="Helvetica Neue"/>
              </a:rPr>
              <a:t>est l'approche la plus brutale : si une ligne comporte des données manquantes, vous supprimez la ligne entière. Cela n'est acceptable que si les données sont manquantes de manière complètement aléatoire (MCAR) et que vous ne perdez qu'une infime partie de votre ensemble de données, disons moins de 5 %. Sinon, vous jetez des informations précieuses et risquez de biaiser votre échantillon.</a:t>
            </a:r>
            <a:br>
              <a:rPr lang="en-US" dirty="0"/>
            </a:br>
            <a:r>
              <a:rPr lang="en-US" sz="1100" b="0" i="0" dirty="0">
                <a:effectLst/>
                <a:latin typeface="+mn-lt"/>
                <a:ea typeface="+mn-ea"/>
                <a:cs typeface="+mn-cs"/>
                <a:sym typeface="Helvetica Neue"/>
              </a:rPr>
              <a:t>Une approche légèrement meilleure, mais toujours imparfaite, est </a:t>
            </a:r>
            <a:r>
              <a:rPr lang="en-US" sz="1100" b="1" i="0" dirty="0">
                <a:effectLst/>
                <a:latin typeface="+mn-lt"/>
                <a:ea typeface="+mn-ea"/>
                <a:cs typeface="+mn-cs"/>
                <a:sym typeface="Helvetica Neue"/>
              </a:rPr>
              <a:t>l'imputation par la moyenne, le mode ou la médiane</a:t>
            </a:r>
            <a:r>
              <a:rPr lang="en-US" sz="1100" b="0" i="0" dirty="0">
                <a:effectLst/>
                <a:latin typeface="+mn-lt"/>
                <a:ea typeface="+mn-ea"/>
                <a:cs typeface="+mn-cs"/>
                <a:sym typeface="Helvetica Neue"/>
              </a:rPr>
              <a:t>. Ici, vous remplacez la valeur manquante par une valeur calculée à partir du reste de la colonne. Pour une colonne numérique comme « âge », vous pouvez remplir les valeurs manquantes avec l'âge moyen. Cette méthode est rapide et facile, mais elle réduit artificiellement la variance de vos données et peut affaiblir les corrélations entre les variables.</a:t>
            </a:r>
            <a:br>
              <a:rPr lang="en-US" dirty="0"/>
            </a:br>
            <a:r>
              <a:rPr lang="en-US" sz="1100" b="0" i="0" dirty="0">
                <a:effectLst/>
                <a:latin typeface="+mn-lt"/>
                <a:ea typeface="+mn-ea"/>
                <a:cs typeface="+mn-cs"/>
                <a:sym typeface="Helvetica Neue"/>
              </a:rPr>
              <a:t>C'est pourquoi nous préférons souvent </a:t>
            </a:r>
            <a:r>
              <a:rPr lang="en-US" sz="1100" b="1" i="0" dirty="0">
                <a:effectLst/>
                <a:latin typeface="+mn-lt"/>
                <a:ea typeface="+mn-ea"/>
                <a:cs typeface="+mn-cs"/>
                <a:sym typeface="Helvetica Neue"/>
              </a:rPr>
              <a:t>des méthodes </a:t>
            </a:r>
            <a:r>
              <a:rPr lang="en-US" sz="1100" b="0" i="0" dirty="0">
                <a:effectLst/>
                <a:latin typeface="+mn-lt"/>
                <a:ea typeface="+mn-ea"/>
                <a:cs typeface="+mn-cs"/>
                <a:sym typeface="Helvetica Neue"/>
              </a:rPr>
              <a:t>plus </a:t>
            </a:r>
            <a:r>
              <a:rPr lang="en-US" sz="1100" b="1" i="0" dirty="0">
                <a:effectLst/>
                <a:latin typeface="+mn-lt"/>
                <a:ea typeface="+mn-ea"/>
                <a:cs typeface="+mn-cs"/>
                <a:sym typeface="Helvetica Neue"/>
              </a:rPr>
              <a:t>avancées</a:t>
            </a:r>
            <a:r>
              <a:rPr lang="en-US" sz="1100" b="0" i="0" dirty="0">
                <a:effectLst/>
                <a:latin typeface="+mn-lt"/>
                <a:ea typeface="+mn-ea"/>
                <a:cs typeface="+mn-cs"/>
                <a:sym typeface="Helvetica Neue"/>
              </a:rPr>
              <a:t>. </a:t>
            </a:r>
            <a:r>
              <a:rPr lang="en-US" sz="1100" b="1" i="0" dirty="0">
                <a:effectLst/>
                <a:latin typeface="+mn-lt"/>
                <a:ea typeface="+mn-ea"/>
                <a:cs typeface="+mn-cs"/>
                <a:sym typeface="Helvetica Neue"/>
              </a:rPr>
              <a:t>L'imputation par régression </a:t>
            </a:r>
            <a:r>
              <a:rPr lang="en-US" sz="1100" b="0" i="0" dirty="0">
                <a:effectLst/>
                <a:latin typeface="+mn-lt"/>
                <a:ea typeface="+mn-ea"/>
                <a:cs typeface="+mn-cs"/>
                <a:sym typeface="Helvetica Neue"/>
              </a:rPr>
              <a:t>est une technique puissante qui consiste à construire un modèle statistique pour prédire la valeur manquante à partir des autres variables </a:t>
            </a:r>
            <a:r>
              <a:rPr lang="en-US" sz="1100" b="0" i="1" dirty="0">
                <a:effectLst/>
                <a:latin typeface="+mn-lt"/>
                <a:ea typeface="+mn-ea"/>
                <a:cs typeface="+mn-cs"/>
                <a:sym typeface="Helvetica Neue"/>
              </a:rPr>
              <a:t>dont</a:t>
            </a:r>
            <a:r>
              <a:rPr lang="en-US" sz="1100" b="0" i="0" dirty="0">
                <a:effectLst/>
                <a:latin typeface="+mn-lt"/>
                <a:ea typeface="+mn-ea"/>
                <a:cs typeface="+mn-cs"/>
                <a:sym typeface="Helvetica Neue"/>
              </a:rPr>
              <a:t> vous disposez pour cette observation. Cela permet de préserver beaucoup plus efficacement les relations entre les variables. L'approche la plus sophistiquée est souvent </a:t>
            </a:r>
            <a:r>
              <a:rPr lang="en-US" sz="1100" b="1" i="0" dirty="0">
                <a:effectLst/>
                <a:latin typeface="+mn-lt"/>
                <a:ea typeface="+mn-ea"/>
                <a:cs typeface="+mn-cs"/>
                <a:sym typeface="Helvetica Neue"/>
              </a:rPr>
              <a:t>celle des méthodes spécifiques à un domaine</a:t>
            </a:r>
            <a:r>
              <a:rPr lang="en-US" sz="1100" b="0" i="0" dirty="0">
                <a:effectLst/>
                <a:latin typeface="+mn-lt"/>
                <a:ea typeface="+mn-ea"/>
                <a:cs typeface="+mn-cs"/>
                <a:sym typeface="Helvetica Neue"/>
              </a:rPr>
              <a:t>. Par exemple, si les données d'un capteur de trafic sont manquantes pendant une heure, vous pouvez utiliser les données du même capteur pour le même jour de la semaine du mois précédent afin de faire une estimation très fiable. Cela permet de tirer parti de vos connaissances d'expert pour effectuer l'imputation la plus intelligente possible.</a:t>
            </a:r>
          </a:p>
        </p:txBody>
      </p:sp>
    </p:spTree>
    <p:extLst>
      <p:ext uri="{BB962C8B-B14F-4D97-AF65-F5344CB8AC3E}">
        <p14:creationId xmlns:p14="http://schemas.microsoft.com/office/powerpoint/2010/main" val="16096078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CA5A-8DC6-83C5-BB1A-98C99726A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6EA82-00B1-591E-31F3-4B112EA44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CD4-8571-67BE-F8BF-08AE4D43310E}"/>
              </a:ext>
            </a:extLst>
          </p:cNvPr>
          <p:cNvSpPr>
            <a:spLocks noGrp="1"/>
          </p:cNvSpPr>
          <p:nvPr>
            <p:ph type="body" idx="1"/>
          </p:nvPr>
        </p:nvSpPr>
        <p:spPr/>
        <p:txBody>
          <a:bodyPr/>
          <a:lstStyle/>
          <a:p>
            <a:r>
              <a:rPr lang="en-US" sz="1100" b="0" i="0" dirty="0">
                <a:effectLst/>
                <a:latin typeface="+mn-lt"/>
                <a:ea typeface="+mn-ea"/>
                <a:cs typeface="+mn-cs"/>
                <a:sym typeface="Helvetica Neue"/>
              </a:rPr>
              <a:t>« Cet organigramme présente une procédure pratique, étape par étape, pour décider laquelle de ces stratégies appliquer.</a:t>
            </a:r>
            <a:br>
              <a:rPr lang="en-US" dirty="0"/>
            </a:br>
            <a:r>
              <a:rPr lang="en-US" sz="1100" b="0" i="0" dirty="0">
                <a:effectLst/>
                <a:latin typeface="+mn-lt"/>
                <a:ea typeface="+mn-ea"/>
                <a:cs typeface="+mn-cs"/>
                <a:sym typeface="Helvetica Neue"/>
              </a:rPr>
              <a:t>Tout d'abord, vous devez évidemment </a:t>
            </a:r>
            <a:r>
              <a:rPr lang="en-US" sz="1100" b="1" i="0" dirty="0">
                <a:effectLst/>
                <a:latin typeface="+mn-lt"/>
                <a:ea typeface="+mn-ea"/>
                <a:cs typeface="+mn-cs"/>
                <a:sym typeface="Helvetica Neue"/>
              </a:rPr>
              <a:t>identifier </a:t>
            </a:r>
            <a:r>
              <a:rPr lang="en-US" sz="1100" b="0" i="0" dirty="0">
                <a:effectLst/>
                <a:latin typeface="+mn-lt"/>
                <a:ea typeface="+mn-ea"/>
                <a:cs typeface="+mn-cs"/>
                <a:sym typeface="Helvetica Neue"/>
              </a:rPr>
              <a:t>les données manquantes dans votre ensemble de données.</a:t>
            </a:r>
            <a:br>
              <a:rPr lang="en-US" dirty="0"/>
            </a:br>
            <a:r>
              <a:rPr lang="en-US" sz="1100" b="0" i="0" dirty="0">
                <a:effectLst/>
                <a:latin typeface="+mn-lt"/>
                <a:ea typeface="+mn-ea"/>
                <a:cs typeface="+mn-cs"/>
                <a:sym typeface="Helvetica Neue"/>
              </a:rPr>
              <a:t>La question suivante que vous devez vous poser concerne la </a:t>
            </a:r>
            <a:r>
              <a:rPr lang="en-US" sz="1100" b="1" i="0" dirty="0">
                <a:effectLst/>
                <a:latin typeface="+mn-lt"/>
                <a:ea typeface="+mn-ea"/>
                <a:cs typeface="+mn-cs"/>
                <a:sym typeface="Helvetica Neue"/>
              </a:rPr>
              <a:t>quantité</a:t>
            </a:r>
            <a:r>
              <a:rPr lang="en-US" sz="1100" b="0" i="0" dirty="0">
                <a:effectLst/>
                <a:latin typeface="+mn-lt"/>
                <a:ea typeface="+mn-ea"/>
                <a:cs typeface="+mn-cs"/>
                <a:sym typeface="Helvetica Neue"/>
              </a:rPr>
              <a:t>. La quantité de données manquantes est-elle insignifiante, inférieure à 5 % ? Si la réponse est oui </a:t>
            </a:r>
            <a:r>
              <a:rPr lang="en-US" sz="1100" b="0" i="1" dirty="0">
                <a:effectLst/>
                <a:latin typeface="+mn-lt"/>
                <a:ea typeface="+mn-ea"/>
                <a:cs typeface="+mn-cs"/>
                <a:sym typeface="Helvetica Neue"/>
              </a:rPr>
              <a:t>et que </a:t>
            </a:r>
            <a:r>
              <a:rPr lang="en-US" sz="1100" b="0" i="0" dirty="0">
                <a:effectLst/>
                <a:latin typeface="+mn-lt"/>
                <a:ea typeface="+mn-ea"/>
                <a:cs typeface="+mn-cs"/>
                <a:sym typeface="Helvetica Neue"/>
              </a:rPr>
              <a:t>vous êtes certain que les données sont manquantes de manière complètement aléatoire, alors la simple approche de la suppression par liste peut être une option acceptable.</a:t>
            </a:r>
            <a:br>
              <a:rPr lang="en-US" dirty="0"/>
            </a:br>
            <a:r>
              <a:rPr lang="en-US" sz="1100" b="0" i="0" dirty="0">
                <a:effectLst/>
                <a:latin typeface="+mn-lt"/>
                <a:ea typeface="+mn-ea"/>
                <a:cs typeface="+mn-cs"/>
                <a:sym typeface="Helvetica Neue"/>
              </a:rPr>
              <a:t>Si la quantité de données manquantes est plus importante, vous devez utiliser une méthode d'imputation. Votre prochain point de décision concerne le </a:t>
            </a:r>
            <a:r>
              <a:rPr lang="en-US" sz="1100" b="1" i="0" dirty="0">
                <a:effectLst/>
                <a:latin typeface="+mn-lt"/>
                <a:ea typeface="+mn-ea"/>
                <a:cs typeface="+mn-cs"/>
                <a:sym typeface="Helvetica Neue"/>
              </a:rPr>
              <a:t>type de données</a:t>
            </a:r>
            <a:r>
              <a:rPr lang="en-US" sz="1100" b="0" i="0" dirty="0">
                <a:effectLst/>
                <a:latin typeface="+mn-lt"/>
                <a:ea typeface="+mn-ea"/>
                <a:cs typeface="+mn-cs"/>
                <a:sym typeface="Helvetica Neue"/>
              </a:rPr>
              <a:t>. Si la colonne est numérique, vous pouvez envisager l'imputation de la moyenne pour une correction simple, ou l'imputation par régression pour une correction plus sophistiquée. Si la colonne est catégorielle, l'imputation du mode (remplissage avec la catégorie la plus fréquente) est le choix le plus simple.</a:t>
            </a:r>
            <a:br>
              <a:rPr lang="en-US" dirty="0"/>
            </a:br>
            <a:r>
              <a:rPr lang="en-US" sz="1100" b="0" i="0" dirty="0">
                <a:effectLst/>
                <a:latin typeface="+mn-lt"/>
                <a:ea typeface="+mn-ea"/>
                <a:cs typeface="+mn-cs"/>
                <a:sym typeface="Helvetica Neue"/>
              </a:rPr>
              <a:t>Enfin, et cela devrait s'appliquer à l'ensemble du processus, demandez-vous toujours si vous pouvez </a:t>
            </a:r>
            <a:r>
              <a:rPr lang="en-US" sz="1100" b="1" i="0" dirty="0">
                <a:effectLst/>
                <a:latin typeface="+mn-lt"/>
                <a:ea typeface="+mn-ea"/>
                <a:cs typeface="+mn-cs"/>
                <a:sym typeface="Helvetica Neue"/>
              </a:rPr>
              <a:t>intégrer des connaissances du domaine</a:t>
            </a:r>
            <a:r>
              <a:rPr lang="en-US" sz="1100" b="0" i="0" dirty="0">
                <a:effectLst/>
                <a:latin typeface="+mn-lt"/>
                <a:ea typeface="+mn-ea"/>
                <a:cs typeface="+mn-cs"/>
                <a:sym typeface="Helvetica Neue"/>
              </a:rPr>
              <a:t>. Avez-vous accès à des données historiques ou à des données provenant d'un capteur proche qui pourraient fournir une imputation plus précise et plus adaptée au contexte ? L'utilisation de données connexes est presque toujours préférable à un simple remplissage statistique. Cette réflexion structurée vous mènera à une solution plus défendable et plus robuste.</a:t>
            </a:r>
          </a:p>
        </p:txBody>
      </p:sp>
    </p:spTree>
    <p:extLst>
      <p:ext uri="{BB962C8B-B14F-4D97-AF65-F5344CB8AC3E}">
        <p14:creationId xmlns:p14="http://schemas.microsoft.com/office/powerpoint/2010/main" val="40251847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19C26-3BF1-BB22-F944-DDAABB107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93025-3F3A-F52D-A51E-8B921F30D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114913-7CF1-EF31-8173-A8806F406746}"/>
              </a:ext>
            </a:extLst>
          </p:cNvPr>
          <p:cNvSpPr>
            <a:spLocks noGrp="1"/>
          </p:cNvSpPr>
          <p:nvPr>
            <p:ph type="body" idx="1"/>
          </p:nvPr>
        </p:nvSpPr>
        <p:spPr/>
        <p:txBody>
          <a:bodyPr/>
          <a:lstStyle/>
          <a:p>
            <a:r>
              <a:rPr lang="en-US" sz="1100" b="0" i="0" dirty="0">
                <a:effectLst/>
                <a:latin typeface="+mn-lt"/>
                <a:ea typeface="+mn-ea"/>
                <a:cs typeface="+mn-cs"/>
                <a:sym typeface="Helvetica Neue"/>
              </a:rPr>
              <a:t>« Discutons rapidement en groupe pour examiner les compromis possibles. Je vous invite à réfléchir à la question suivante :</a:t>
            </a:r>
            <a:br>
              <a:rPr lang="en-US" dirty="0"/>
            </a:br>
            <a:r>
              <a:rPr lang="en-US" sz="1100" b="0" i="0" dirty="0">
                <a:effectLst/>
                <a:latin typeface="+mn-lt"/>
                <a:ea typeface="+mn-ea"/>
                <a:cs typeface="+mn-cs"/>
                <a:sym typeface="Helvetica Neue"/>
              </a:rPr>
              <a:t>Vous analysez un ensemble de données sur la ponctualité des bus et vous découvrez qu'il manque 20 % des enregistrements sur les heures d'arrivée des bus. Que faites-vous ? Supprimez-vous ces lignes ou essayez-vous d'imputer les valeurs ?</a:t>
            </a:r>
            <a:br>
              <a:rPr lang="en-US" dirty="0"/>
            </a:br>
            <a:r>
              <a:rPr lang="en-US" sz="1100" b="0" i="0" dirty="0">
                <a:effectLst/>
                <a:latin typeface="+mn-lt"/>
                <a:ea typeface="+mn-ea"/>
                <a:cs typeface="+mn-cs"/>
                <a:sym typeface="Helvetica Neue"/>
              </a:rPr>
              <a:t>Il n'y a pas une seule bonne réponse. Je voudrais que vous réfléchissiez aux avantages et aux inconvénients de chaque choix. Quels sont les risques liés à la suppression ? Quels sont les risques liés à l'imputation ? De quelles autres informations pourriez-vous avoir besoin pour prendre la meilleure décision ?</a:t>
            </a:r>
            <a:br>
              <a:rPr lang="en-US" dirty="0"/>
            </a:br>
            <a:r>
              <a:rPr lang="en-US" sz="1100" b="0" i="0" dirty="0">
                <a:effectLst/>
                <a:latin typeface="+mn-lt"/>
                <a:ea typeface="+mn-ea"/>
                <a:cs typeface="+mn-cs"/>
                <a:sym typeface="Helvetica Neue"/>
              </a:rPr>
              <a:t>Prenez quelques minutes pour en discuter en groupe, puis nous partagerons quelques points de vue avec toute la classe.</a:t>
            </a:r>
            <a:br>
              <a:rPr lang="en-US" dirty="0"/>
            </a:br>
            <a:r>
              <a:rPr lang="en-US" sz="1100" b="0" i="1" dirty="0">
                <a:effectLst/>
                <a:latin typeface="+mn-lt"/>
                <a:ea typeface="+mn-ea"/>
                <a:cs typeface="+mn-cs"/>
                <a:sym typeface="Helvetica Neue"/>
              </a:rPr>
              <a:t>(Animez une discussion. Points clés à aborder : la suppression de 20 % des données représente une perte massive d'informations et pourrait introduire un biais si les données manquantes ne sont pas aléatoires. L'imputation est préférable, mais la méthode utilisée est importante. Une simple imputation de la moyenne peut être inexacte, tandis qu'un modèle plus sophistiqué utilisant l'heure d'arrivée prévue, l'heure d'arrivée à l'arrêt précédent et l'heure de la journée peut être très efficace.)</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2681520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r>
              <a:rPr lang="en-AT" dirty="0"/>
              <a:t>Section 00 : Introduction et objectifs</a:t>
            </a:r>
          </a:p>
        </p:txBody>
      </p:sp>
    </p:spTree>
    <p:extLst>
      <p:ext uri="{BB962C8B-B14F-4D97-AF65-F5344CB8AC3E}">
        <p14:creationId xmlns:p14="http://schemas.microsoft.com/office/powerpoint/2010/main" val="732496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D55F0-583E-0978-9AB2-3DB3C28F7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2751A-916F-DBB6-1EE1-9B84FB17F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C9AB8-5095-5BEF-4D92-8D989BDFD494}"/>
              </a:ext>
            </a:extLst>
          </p:cNvPr>
          <p:cNvSpPr>
            <a:spLocks noGrp="1"/>
          </p:cNvSpPr>
          <p:nvPr>
            <p:ph type="body" idx="1"/>
          </p:nvPr>
        </p:nvSpPr>
        <p:spPr/>
        <p:txBody>
          <a:bodyPr/>
          <a:lstStyle/>
          <a:p>
            <a:r>
              <a:rPr lang="en-US" sz="1100" b="0" i="0" dirty="0">
                <a:effectLst/>
                <a:latin typeface="+mn-lt"/>
                <a:ea typeface="+mn-ea"/>
                <a:cs typeface="+mn-cs"/>
                <a:sym typeface="Helvetica Neue"/>
              </a:rPr>
              <a:t>« Nous arrivons maintenant à la dernière étape cruciale de notre flux de travail : </a:t>
            </a:r>
            <a:r>
              <a:rPr lang="en-US" sz="1100" b="1" i="0" dirty="0">
                <a:effectLst/>
                <a:latin typeface="+mn-lt"/>
                <a:ea typeface="+mn-ea"/>
                <a:cs typeface="+mn-cs"/>
                <a:sym typeface="Helvetica Neue"/>
              </a:rPr>
              <a:t>la validation des données</a:t>
            </a:r>
            <a:r>
              <a:rPr lang="en-US" sz="1100" b="0" i="0" dirty="0">
                <a:effectLst/>
                <a:latin typeface="+mn-lt"/>
                <a:ea typeface="+mn-ea"/>
                <a:cs typeface="+mn-cs"/>
                <a:sym typeface="Helvetica Neue"/>
              </a:rPr>
              <a:t>. Vous avez stocké vos données et vous avez suivi un processus intensif pour les nettoyer. Mais avant de commencer votre analyse, vous devez effectuer un dernier contrôle qualité. La validation consiste à confirmer que votre ensemble de données nettoyé est non seulement propre, mais aussi correct et logique.</a:t>
            </a:r>
            <a:br>
              <a:rPr lang="en-US" dirty="0"/>
            </a:br>
            <a:r>
              <a:rPr lang="en-US" sz="1100" b="0" i="0" dirty="0">
                <a:effectLst/>
                <a:latin typeface="+mn-lt"/>
                <a:ea typeface="+mn-ea"/>
                <a:cs typeface="+mn-cs"/>
                <a:sym typeface="Helvetica Neue"/>
              </a:rPr>
              <a:t>Nous pouvons considérer cela comme un processus en quatre étapes. Tout d'abord, vous devez </a:t>
            </a:r>
            <a:r>
              <a:rPr lang="en-US" sz="1100" b="1" i="0" dirty="0">
                <a:effectLst/>
                <a:latin typeface="+mn-lt"/>
                <a:ea typeface="+mn-ea"/>
                <a:cs typeface="+mn-cs"/>
                <a:sym typeface="Helvetica Neue"/>
              </a:rPr>
              <a:t>définir</a:t>
            </a:r>
            <a:r>
              <a:rPr lang="en-US" sz="1100" b="0" i="0" dirty="0">
                <a:effectLst/>
                <a:latin typeface="+mn-lt"/>
                <a:ea typeface="+mn-ea"/>
                <a:cs typeface="+mn-cs"/>
                <a:sym typeface="Helvetica Neue"/>
              </a:rPr>
              <a:t> explicitement </a:t>
            </a:r>
            <a:r>
              <a:rPr lang="en-US" sz="1100" b="1" i="0" dirty="0">
                <a:effectLst/>
                <a:latin typeface="+mn-lt"/>
                <a:ea typeface="+mn-ea"/>
                <a:cs typeface="+mn-cs"/>
                <a:sym typeface="Helvetica Neue"/>
              </a:rPr>
              <a:t>les règles </a:t>
            </a:r>
            <a:r>
              <a:rPr lang="en-US" sz="1100" b="0" i="0" dirty="0">
                <a:effectLst/>
                <a:latin typeface="+mn-lt"/>
                <a:ea typeface="+mn-ea"/>
                <a:cs typeface="+mn-cs"/>
                <a:sym typeface="Helvetica Neue"/>
              </a:rPr>
              <a:t>applicables à votre ensemble de données. Cela revient à créer un contrat pour vos données. Quels sont les critères de validité ? Par exemple, une règle pourrait stipuler que la durée d'un trajet ne peut jamais être négative.</a:t>
            </a:r>
            <a:br>
              <a:rPr lang="en-US" dirty="0"/>
            </a:br>
            <a:r>
              <a:rPr lang="en-US" sz="1100" b="0" i="0" dirty="0">
                <a:effectLst/>
                <a:latin typeface="+mn-lt"/>
                <a:ea typeface="+mn-ea"/>
                <a:cs typeface="+mn-cs"/>
                <a:sym typeface="Helvetica Neue"/>
              </a:rPr>
              <a:t>Deuxièmement, vous </a:t>
            </a:r>
            <a:r>
              <a:rPr lang="en-US" sz="1100" b="1" i="0" dirty="0">
                <a:effectLst/>
                <a:latin typeface="+mn-lt"/>
                <a:ea typeface="+mn-ea"/>
                <a:cs typeface="+mn-cs"/>
                <a:sym typeface="Helvetica Neue"/>
              </a:rPr>
              <a:t>appliquez des contrôles de plage</a:t>
            </a:r>
            <a:r>
              <a:rPr lang="en-US" sz="1100" b="0" i="0" dirty="0">
                <a:effectLst/>
                <a:latin typeface="+mn-lt"/>
                <a:ea typeface="+mn-ea"/>
                <a:cs typeface="+mn-cs"/>
                <a:sym typeface="Helvetica Neue"/>
              </a:rPr>
              <a:t>. Cela implique de vérifier vos valeurs numériques par rapport à des limites plausibles. Par exemple, une vitesse enregistrée de 500 km/h peut être un chiffre propre, mais il n'est pas valide. Vous définiriez une règle pour signaler toute vitesse en dehors d'une plage plausible, disons de 0 à 150 km/h.</a:t>
            </a:r>
            <a:br>
              <a:rPr lang="en-US" dirty="0"/>
            </a:br>
            <a:r>
              <a:rPr lang="en-US" sz="1100" b="0" i="0" dirty="0">
                <a:effectLst/>
                <a:latin typeface="+mn-lt"/>
                <a:ea typeface="+mn-ea"/>
                <a:cs typeface="+mn-cs"/>
                <a:sym typeface="Helvetica Neue"/>
              </a:rPr>
              <a:t>Troisièmement, vous effectuez </a:t>
            </a:r>
            <a:r>
              <a:rPr lang="en-US" sz="1100" b="1" i="0" dirty="0">
                <a:effectLst/>
                <a:latin typeface="+mn-lt"/>
                <a:ea typeface="+mn-ea"/>
                <a:cs typeface="+mn-cs"/>
                <a:sym typeface="Helvetica Neue"/>
              </a:rPr>
              <a:t>des recoupements</a:t>
            </a:r>
            <a:r>
              <a:rPr lang="en-US" sz="1100" b="0" i="0" dirty="0">
                <a:effectLst/>
                <a:latin typeface="+mn-lt"/>
                <a:ea typeface="+mn-ea"/>
                <a:cs typeface="+mn-cs"/>
                <a:sym typeface="Helvetica Neue"/>
              </a:rPr>
              <a:t>. Vous vérifiez ici vos données par rapport à une source externe faisant autorité. Par exemple, vous vérifiez tous les identifiants des arrêts de transport en commun dans votre ensemble de données pour vous assurer qu'ils figurent tous dans la liste officielle des arrêts fournie par la société de transport.</a:t>
            </a:r>
            <a:br>
              <a:rPr lang="en-US" dirty="0"/>
            </a:br>
            <a:r>
              <a:rPr lang="en-US" sz="1100" b="0" i="0" dirty="0">
                <a:effectLst/>
                <a:latin typeface="+mn-lt"/>
                <a:ea typeface="+mn-ea"/>
                <a:cs typeface="+mn-cs"/>
                <a:sym typeface="Helvetica Neue"/>
              </a:rPr>
              <a:t>Enfin, vous effectuez </a:t>
            </a:r>
            <a:r>
              <a:rPr lang="en-US" sz="1100" b="1" i="0" dirty="0">
                <a:effectLst/>
                <a:latin typeface="+mn-lt"/>
                <a:ea typeface="+mn-ea"/>
                <a:cs typeface="+mn-cs"/>
                <a:sym typeface="Helvetica Neue"/>
              </a:rPr>
              <a:t>des contrôles logiques</a:t>
            </a:r>
            <a:r>
              <a:rPr lang="en-US" sz="1100" b="0" i="0" dirty="0">
                <a:effectLst/>
                <a:latin typeface="+mn-lt"/>
                <a:ea typeface="+mn-ea"/>
                <a:cs typeface="+mn-cs"/>
                <a:sym typeface="Helvetica Neue"/>
              </a:rPr>
              <a:t>. Il s'agit de vérifier la cohérence interne. L'exemple classique consiste à vérifier que l'heure de fin d'un trajet est toujours postérieure à son heure de départ. Les données qui enfreignent ces règles fondamentales ne sont pas valides, et la validation consiste à trouver et à signaler ces problèmes.</a:t>
            </a:r>
          </a:p>
        </p:txBody>
      </p:sp>
    </p:spTree>
    <p:extLst>
      <p:ext uri="{BB962C8B-B14F-4D97-AF65-F5344CB8AC3E}">
        <p14:creationId xmlns:p14="http://schemas.microsoft.com/office/powerpoint/2010/main" val="32572685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1DCB-3B3D-EED4-74EA-672072C6C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BEB2C-CF75-F50C-6879-6B45213C7A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7CC5B-0D08-A28B-1BE0-865B15290D14}"/>
              </a:ext>
            </a:extLst>
          </p:cNvPr>
          <p:cNvSpPr>
            <a:spLocks noGrp="1"/>
          </p:cNvSpPr>
          <p:nvPr>
            <p:ph type="body" idx="1"/>
          </p:nvPr>
        </p:nvSpPr>
        <p:spPr/>
        <p:txBody>
          <a:bodyPr/>
          <a:lstStyle/>
          <a:p>
            <a:r>
              <a:rPr lang="en-US" sz="1100" b="0" i="0" dirty="0">
                <a:effectLst/>
                <a:latin typeface="+mn-lt"/>
                <a:ea typeface="+mn-ea"/>
                <a:cs typeface="+mn-cs"/>
                <a:sym typeface="Helvetica Neue"/>
              </a:rPr>
              <a:t>Tout comme le cycle de vie des données à grande échelle, la validation est un cycle itératif. Il ne s'agit pas toujours d'un processus linéaire où vous effectuez vos vérifications une seule fois et le tour est joué.</a:t>
            </a:r>
            <a:br>
              <a:rPr lang="en-US" dirty="0"/>
            </a:br>
            <a:r>
              <a:rPr lang="en-US" sz="1100" b="0" i="0" dirty="0">
                <a:effectLst/>
                <a:latin typeface="+mn-lt"/>
                <a:ea typeface="+mn-ea"/>
                <a:cs typeface="+mn-cs"/>
                <a:sym typeface="Helvetica Neue"/>
              </a:rPr>
              <a:t>Comme l'illustre ce diagramme, vous commencez par </a:t>
            </a:r>
            <a:r>
              <a:rPr lang="en-US" sz="1100" b="1" i="0" dirty="0">
                <a:effectLst/>
                <a:latin typeface="+mn-lt"/>
                <a:ea typeface="+mn-ea"/>
                <a:cs typeface="+mn-cs"/>
                <a:sym typeface="Helvetica Neue"/>
              </a:rPr>
              <a:t>définir vos règles </a:t>
            </a:r>
            <a:r>
              <a:rPr lang="en-US" sz="1100" b="0" i="0" dirty="0">
                <a:effectLst/>
                <a:latin typeface="+mn-lt"/>
                <a:ea typeface="+mn-ea"/>
                <a:cs typeface="+mn-cs"/>
                <a:sym typeface="Helvetica Neue"/>
              </a:rPr>
              <a:t>et effectuer vos différents contrôles. Ce faisant, vous </a:t>
            </a:r>
            <a:r>
              <a:rPr lang="en-US" sz="1100" b="1" i="0" dirty="0">
                <a:effectLst/>
                <a:latin typeface="+mn-lt"/>
                <a:ea typeface="+mn-ea"/>
                <a:cs typeface="+mn-cs"/>
                <a:sym typeface="Helvetica Neue"/>
              </a:rPr>
              <a:t>identifierez</a:t>
            </a:r>
            <a:r>
              <a:rPr lang="en-US" sz="1100" b="0" i="0" dirty="0">
                <a:effectLst/>
                <a:latin typeface="+mn-lt"/>
                <a:ea typeface="+mn-ea"/>
                <a:cs typeface="+mn-cs"/>
                <a:sym typeface="Helvetica Neue"/>
              </a:rPr>
              <a:t> inévitablement </a:t>
            </a:r>
            <a:r>
              <a:rPr lang="en-US" sz="1100" b="1" i="0" dirty="0">
                <a:effectLst/>
                <a:latin typeface="+mn-lt"/>
                <a:ea typeface="+mn-ea"/>
                <a:cs typeface="+mn-cs"/>
                <a:sym typeface="Helvetica Neue"/>
              </a:rPr>
              <a:t>des erreurs</a:t>
            </a:r>
            <a:r>
              <a:rPr lang="en-US" sz="1100" b="0" i="0" dirty="0">
                <a:effectLst/>
                <a:latin typeface="+mn-lt"/>
                <a:ea typeface="+mn-ea"/>
                <a:cs typeface="+mn-cs"/>
                <a:sym typeface="Helvetica Neue"/>
              </a:rPr>
              <a:t>, c'est-à-dire des données qui enfreignent vos règles. Vous devrez alors revenir en arrière et </a:t>
            </a:r>
            <a:r>
              <a:rPr lang="en-US" sz="1100" b="1" i="0" dirty="0">
                <a:effectLst/>
                <a:latin typeface="+mn-lt"/>
                <a:ea typeface="+mn-ea"/>
                <a:cs typeface="+mn-cs"/>
                <a:sym typeface="Helvetica Neue"/>
              </a:rPr>
              <a:t>corriger ces erreurs</a:t>
            </a:r>
            <a:r>
              <a:rPr lang="en-US" sz="1100" b="0" i="0" dirty="0">
                <a:effectLst/>
                <a:latin typeface="+mn-lt"/>
                <a:ea typeface="+mn-ea"/>
                <a:cs typeface="+mn-cs"/>
                <a:sym typeface="Helvetica Neue"/>
              </a:rPr>
              <a:t>, ce qui peut vous obliger à affiner vos scripts de nettoyage ou vos hypothèses initiales. Vous pourriez découvrir, par exemple, que ce que vous pensiez être une valeur aberrante est en fait une nouvelle catégorie de données valide qui vous oblige à mettre à jour vos règles.</a:t>
            </a:r>
            <a:br>
              <a:rPr lang="en-US" dirty="0"/>
            </a:br>
            <a:r>
              <a:rPr lang="en-US" sz="1100" b="0" i="0" dirty="0">
                <a:effectLst/>
                <a:latin typeface="+mn-lt"/>
                <a:ea typeface="+mn-ea"/>
                <a:cs typeface="+mn-cs"/>
                <a:sym typeface="Helvetica Neue"/>
              </a:rPr>
              <a:t>Ce cycle de définition, de vérification, d'identification et de correction se poursuit jusqu'à ce que l'ensemble de votre jeu de données passe toutes vos règles de validation sans soulever d'autres problèmes. Ce n'est qu'à ce moment-là que vous pouvez certifier que les données sont entièrement validées et prêtes à être analysées. Cette approche cyclique garantit un produit final beaucoup plus robuste et fiable.</a:t>
            </a:r>
          </a:p>
        </p:txBody>
      </p:sp>
    </p:spTree>
    <p:extLst>
      <p:ext uri="{BB962C8B-B14F-4D97-AF65-F5344CB8AC3E}">
        <p14:creationId xmlns:p14="http://schemas.microsoft.com/office/powerpoint/2010/main" val="5138513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B7682-01A8-F89B-49CC-3EF13B758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E339F-1EC4-A9C2-4AF2-92BB0B2B07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54E979-2D68-494B-18B2-49F51F72C9AF}"/>
              </a:ext>
            </a:extLst>
          </p:cNvPr>
          <p:cNvSpPr>
            <a:spLocks noGrp="1"/>
          </p:cNvSpPr>
          <p:nvPr>
            <p:ph type="body" idx="1"/>
          </p:nvPr>
        </p:nvSpPr>
        <p:spPr/>
        <p:txBody>
          <a:bodyPr/>
          <a:lstStyle/>
          <a:p>
            <a:r>
              <a:rPr lang="en-US" sz="1100" b="0" i="0" dirty="0">
                <a:effectLst/>
                <a:latin typeface="+mn-lt"/>
                <a:ea typeface="+mn-ea"/>
                <a:cs typeface="+mn-cs"/>
                <a:sym typeface="Helvetica Neue"/>
              </a:rPr>
              <a:t>« Examinons de plus près trois des contrôles de validation les plus courants et les plus puissants que vous utiliserez.</a:t>
            </a:r>
            <a:br>
              <a:rPr lang="en-US" dirty="0"/>
            </a:br>
            <a:r>
              <a:rPr lang="en-US" sz="1100" b="1" i="0" dirty="0">
                <a:effectLst/>
                <a:latin typeface="+mn-lt"/>
                <a:ea typeface="+mn-ea"/>
                <a:cs typeface="+mn-cs"/>
                <a:sym typeface="Helvetica Neue"/>
              </a:rPr>
              <a:t>Les contrôles de plage </a:t>
            </a:r>
            <a:r>
              <a:rPr lang="en-US" sz="1100" b="0" i="0" dirty="0">
                <a:effectLst/>
                <a:latin typeface="+mn-lt"/>
                <a:ea typeface="+mn-ea"/>
                <a:cs typeface="+mn-cs"/>
                <a:sym typeface="Helvetica Neue"/>
              </a:rPr>
              <a:t>constituent votre première ligne de défense contre les valeurs invraisemblables qui auraient pu échapper au nettoyage initial des valeurs aberrantes. Vous définissez un minimum et un maximum réalistes pour une variable en fonction de votre connaissance du domaine. Par exemple, un bus urbain standard a une capacité maximale d'environ 80 à 100 personnes. Tout enregistrement de trajet unique avec un nombre de passagers de 200 est clairement une erreur, et un contrôle de plage le signalera automatiquement pour enquête.</a:t>
            </a:r>
            <a:br>
              <a:rPr lang="en-US" dirty="0"/>
            </a:br>
            <a:r>
              <a:rPr lang="en-US" sz="1100" b="1" i="0" dirty="0">
                <a:effectLst/>
                <a:latin typeface="+mn-lt"/>
                <a:ea typeface="+mn-ea"/>
                <a:cs typeface="+mn-cs"/>
                <a:sym typeface="Helvetica Neue"/>
              </a:rPr>
              <a:t>Le recoupement </a:t>
            </a:r>
            <a:r>
              <a:rPr lang="en-US" sz="1100" b="0" i="0" dirty="0">
                <a:effectLst/>
                <a:latin typeface="+mn-lt"/>
                <a:ea typeface="+mn-ea"/>
                <a:cs typeface="+mn-cs"/>
                <a:sym typeface="Helvetica Neue"/>
              </a:rPr>
              <a:t>consiste à vérifier vos données par rapport à une « source de vérité » connue. Cette méthode est extrêmement efficace pour valider les données catégorielles ou d'identification. Si vous disposez d'un ensemble de données sur les vols, vous devez valider les codes d'aéroport en les recoupant avec la liste officielle des codes IATA. Tout code présent dans vos données qui n'apparaît pas dans la liste principale est une erreur.</a:t>
            </a:r>
            <a:br>
              <a:rPr lang="en-US" dirty="0"/>
            </a:br>
            <a:r>
              <a:rPr lang="en-US" sz="1100" b="0" i="0" dirty="0">
                <a:effectLst/>
                <a:latin typeface="+mn-lt"/>
                <a:ea typeface="+mn-ea"/>
                <a:cs typeface="+mn-cs"/>
                <a:sym typeface="Helvetica Neue"/>
              </a:rPr>
              <a:t>Enfin, pour toutes les données spatiales, vous devez appliquer </a:t>
            </a:r>
            <a:r>
              <a:rPr lang="en-US" sz="1100" b="1" i="0" dirty="0">
                <a:effectLst/>
                <a:latin typeface="+mn-lt"/>
                <a:ea typeface="+mn-ea"/>
                <a:cs typeface="+mn-cs"/>
                <a:sym typeface="Helvetica Neue"/>
              </a:rPr>
              <a:t>des contraintes géographiques</a:t>
            </a:r>
            <a:r>
              <a:rPr lang="en-US" sz="1100" b="0" i="0" dirty="0">
                <a:effectLst/>
                <a:latin typeface="+mn-lt"/>
                <a:ea typeface="+mn-ea"/>
                <a:cs typeface="+mn-cs"/>
                <a:sym typeface="Helvetica Neue"/>
              </a:rPr>
              <a:t>. Cela permet de garantir que vos coordonnées de latitude et de longitude sont cohérentes. Dans un système de vélos en libre-service, une application courante consiste à vérifier que tous les points de départ et d'arrivée des trajets se trouvent dans la zone de service définie de la ville. Tout point situé en dehors de cette limite, par exemple dans une ville voisine ou au milieu d'une rivière, est clairement le résultat d'une erreur GPS et doit être signalé comme non valide.</a:t>
            </a:r>
          </a:p>
        </p:txBody>
      </p:sp>
    </p:spTree>
    <p:extLst>
      <p:ext uri="{BB962C8B-B14F-4D97-AF65-F5344CB8AC3E}">
        <p14:creationId xmlns:p14="http://schemas.microsoft.com/office/powerpoint/2010/main" val="3606540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43BF0-B418-3FBE-39CA-BA74B3D65E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408F3C-9810-12B1-20A6-EED69FD87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6A756-EDF9-3CFD-F8EB-B2BAEDCC802D}"/>
              </a:ext>
            </a:extLst>
          </p:cNvPr>
          <p:cNvSpPr>
            <a:spLocks noGrp="1"/>
          </p:cNvSpPr>
          <p:nvPr>
            <p:ph type="body" idx="1"/>
          </p:nvPr>
        </p:nvSpPr>
        <p:spPr/>
        <p:txBody>
          <a:bodyPr/>
          <a:lstStyle/>
          <a:p>
            <a:r>
              <a:rPr lang="en-US" sz="1100" b="0" i="0" dirty="0">
                <a:effectLst/>
                <a:latin typeface="+mn-lt"/>
                <a:ea typeface="+mn-ea"/>
                <a:cs typeface="+mn-cs"/>
                <a:sym typeface="Helvetica Neue"/>
              </a:rPr>
              <a:t>« Examinons un cas pratique pour voir comment ces contrôles fonctionnent ensemble dans un système automatisé réel.</a:t>
            </a:r>
            <a:br>
              <a:rPr lang="en-US" dirty="0"/>
            </a:br>
            <a:r>
              <a:rPr lang="en-US" sz="1100" b="0" i="0" dirty="0">
                <a:effectLst/>
                <a:latin typeface="+mn-lt"/>
                <a:ea typeface="+mn-ea"/>
                <a:cs typeface="+mn-cs"/>
                <a:sym typeface="Helvetica Neue"/>
              </a:rPr>
              <a:t>Imaginez que vous disposiez d'un réseau de capteurs de trafic. À l'étape 1, un capteur situé sur l'autoroute signale un véhicule roulant à 250 km/h. Cela déclenche immédiatement un </a:t>
            </a:r>
            <a:r>
              <a:rPr lang="en-US" sz="1100" b="1" i="0" dirty="0">
                <a:effectLst/>
                <a:latin typeface="+mn-lt"/>
                <a:ea typeface="+mn-ea"/>
                <a:cs typeface="+mn-cs"/>
                <a:sym typeface="Helvetica Neue"/>
              </a:rPr>
              <a:t>contrôle de plage</a:t>
            </a:r>
            <a:r>
              <a:rPr lang="en-US" sz="1100" b="0" i="0" dirty="0">
                <a:effectLst/>
                <a:latin typeface="+mn-lt"/>
                <a:ea typeface="+mn-ea"/>
                <a:cs typeface="+mn-cs"/>
                <a:sym typeface="Helvetica Neue"/>
              </a:rPr>
              <a:t>, car cette valeur dépasse la limite plausible que vous avez définie.</a:t>
            </a:r>
            <a:br>
              <a:rPr lang="en-US" dirty="0"/>
            </a:br>
            <a:r>
              <a:rPr lang="en-US" sz="1100" b="0" i="0" dirty="0">
                <a:effectLst/>
                <a:latin typeface="+mn-lt"/>
                <a:ea typeface="+mn-ea"/>
                <a:cs typeface="+mn-cs"/>
                <a:sym typeface="Helvetica Neue"/>
              </a:rPr>
              <a:t>À l'étape 2, le système effectue automatiquement une </a:t>
            </a:r>
            <a:r>
              <a:rPr lang="en-US" sz="1100" b="1" i="0" dirty="0">
                <a:effectLst/>
                <a:latin typeface="+mn-lt"/>
                <a:ea typeface="+mn-ea"/>
                <a:cs typeface="+mn-cs"/>
                <a:sym typeface="Helvetica Neue"/>
              </a:rPr>
              <a:t>vérification croisée</a:t>
            </a:r>
            <a:r>
              <a:rPr lang="en-US" sz="1100" b="0" i="0" dirty="0">
                <a:effectLst/>
                <a:latin typeface="+mn-lt"/>
                <a:ea typeface="+mn-ea"/>
                <a:cs typeface="+mn-cs"/>
                <a:sym typeface="Helvetica Neue"/>
              </a:rPr>
              <a:t>. Il extrait les données d'une caméra vidéo située à proximité qui surveille également le même tronçon de route. L'analyse vidéo estime que la vitesse du véhicule n'était que de 120 km/h.</a:t>
            </a:r>
            <a:br>
              <a:rPr lang="en-US" dirty="0"/>
            </a:br>
            <a:r>
              <a:rPr lang="en-US" sz="1100" b="0" i="0" dirty="0">
                <a:effectLst/>
                <a:latin typeface="+mn-lt"/>
                <a:ea typeface="+mn-ea"/>
                <a:cs typeface="+mn-cs"/>
                <a:sym typeface="Helvetica Neue"/>
              </a:rPr>
              <a:t>À l'étape 3, le système enregistre cette divergence. Comme les données de la caméra contredisent celles du capteur, il signale un </a:t>
            </a:r>
            <a:r>
              <a:rPr lang="en-US" sz="1100" b="1" i="0" dirty="0">
                <a:effectLst/>
                <a:latin typeface="+mn-lt"/>
                <a:ea typeface="+mn-ea"/>
                <a:cs typeface="+mn-cs"/>
                <a:sym typeface="Helvetica Neue"/>
              </a:rPr>
              <a:t>dysfonctionnement </a:t>
            </a:r>
            <a:r>
              <a:rPr lang="en-US" sz="1100" b="0" i="0" dirty="0">
                <a:effectLst/>
                <a:latin typeface="+mn-lt"/>
                <a:ea typeface="+mn-ea"/>
                <a:cs typeface="+mn-cs"/>
                <a:sym typeface="Helvetica Neue"/>
              </a:rPr>
              <a:t>probable </a:t>
            </a:r>
            <a:r>
              <a:rPr lang="en-US" sz="1100" b="1" i="0" dirty="0">
                <a:effectLst/>
                <a:latin typeface="+mn-lt"/>
                <a:ea typeface="+mn-ea"/>
                <a:cs typeface="+mn-cs"/>
                <a:sym typeface="Helvetica Neue"/>
              </a:rPr>
              <a:t>du capteur</a:t>
            </a:r>
            <a:r>
              <a:rPr lang="en-US" sz="1100" b="0" i="0" dirty="0">
                <a:effectLst/>
                <a:latin typeface="+mn-lt"/>
                <a:ea typeface="+mn-ea"/>
                <a:cs typeface="+mn-cs"/>
                <a:sym typeface="Helvetica Neue"/>
              </a:rPr>
              <a:t>. L'une des sources de données est erronée.</a:t>
            </a:r>
            <a:br>
              <a:rPr lang="en-US" dirty="0"/>
            </a:br>
            <a:r>
              <a:rPr lang="en-US" sz="1100" b="0" i="0" dirty="0">
                <a:effectLst/>
                <a:latin typeface="+mn-lt"/>
                <a:ea typeface="+mn-ea"/>
                <a:cs typeface="+mn-cs"/>
                <a:sym typeface="Helvetica Neue"/>
              </a:rPr>
              <a:t>Enfin, à l'étape 4, le système applique une </a:t>
            </a:r>
            <a:r>
              <a:rPr lang="en-US" sz="1100" b="1" i="0" dirty="0">
                <a:effectLst/>
                <a:latin typeface="+mn-lt"/>
                <a:ea typeface="+mn-ea"/>
                <a:cs typeface="+mn-cs"/>
                <a:sym typeface="Helvetica Neue"/>
              </a:rPr>
              <a:t>règle métier</a:t>
            </a:r>
            <a:r>
              <a:rPr lang="en-US" sz="1100" b="0" i="0" dirty="0">
                <a:effectLst/>
                <a:latin typeface="+mn-lt"/>
                <a:ea typeface="+mn-ea"/>
                <a:cs typeface="+mn-cs"/>
                <a:sym typeface="Helvetica Neue"/>
              </a:rPr>
              <a:t>. Il accepte les données de la caméra comme source la plus fiable et rejette automatiquement la lecture erronée du capteur. De plus, il peut appliquer une règle temporaire à ce capteur spécifique afin de rejeter </a:t>
            </a:r>
            <a:r>
              <a:rPr lang="en-US" sz="1100" b="0" i="1" dirty="0">
                <a:effectLst/>
                <a:latin typeface="+mn-lt"/>
                <a:ea typeface="+mn-ea"/>
                <a:cs typeface="+mn-cs"/>
                <a:sym typeface="Helvetica Neue"/>
              </a:rPr>
              <a:t>toutes </a:t>
            </a:r>
            <a:r>
              <a:rPr lang="en-US" sz="1100" b="0" i="0" dirty="0">
                <a:effectLst/>
                <a:latin typeface="+mn-lt"/>
                <a:ea typeface="+mn-ea"/>
                <a:cs typeface="+mn-cs"/>
                <a:sym typeface="Helvetica Neue"/>
              </a:rPr>
              <a:t>les lectures futures supérieures à 150 km/h et signaler l'unité pour un contrôle de maintenance. Il s'agit là d'un exemple parfait d'un processus de validation robuste en plusieurs étapes.</a:t>
            </a:r>
          </a:p>
        </p:txBody>
      </p:sp>
    </p:spTree>
    <p:extLst>
      <p:ext uri="{BB962C8B-B14F-4D97-AF65-F5344CB8AC3E}">
        <p14:creationId xmlns:p14="http://schemas.microsoft.com/office/powerpoint/2010/main" val="27341420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51BF4-2231-85FA-DB62-32C8EB4B8F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3FC46C-961C-DF02-D41D-8636ECC64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28539-E56A-9760-6AD0-C854A0C87699}"/>
              </a:ext>
            </a:extLst>
          </p:cNvPr>
          <p:cNvSpPr>
            <a:spLocks noGrp="1"/>
          </p:cNvSpPr>
          <p:nvPr>
            <p:ph type="body" idx="1"/>
          </p:nvPr>
        </p:nvSpPr>
        <p:spPr/>
        <p:txBody>
          <a:bodyPr/>
          <a:lstStyle/>
          <a:p>
            <a:r>
              <a:rPr lang="en-US" sz="1100" b="0" i="0" dirty="0">
                <a:effectLst/>
                <a:latin typeface="+mn-lt"/>
                <a:ea typeface="+mn-ea"/>
                <a:cs typeface="+mn-cs"/>
                <a:sym typeface="Helvetica Neue"/>
              </a:rPr>
              <a:t>« Examinons un cas pratique pour voir comment ces contrôles fonctionnent ensemble dans un système automatisé réel.</a:t>
            </a:r>
            <a:br>
              <a:rPr lang="en-US" dirty="0"/>
            </a:br>
            <a:r>
              <a:rPr lang="en-US" sz="1100" b="0" i="0" dirty="0">
                <a:effectLst/>
                <a:latin typeface="+mn-lt"/>
                <a:ea typeface="+mn-ea"/>
                <a:cs typeface="+mn-cs"/>
                <a:sym typeface="Helvetica Neue"/>
              </a:rPr>
              <a:t>Imaginez que vous disposiez d'un réseau de capteurs de trafic. À l'étape 1, un capteur situé sur l'autoroute signale un véhicule roulant à 250 km/h. Cela déclenche immédiatement un </a:t>
            </a:r>
            <a:r>
              <a:rPr lang="en-US" sz="1100" b="1" i="0" dirty="0">
                <a:effectLst/>
                <a:latin typeface="+mn-lt"/>
                <a:ea typeface="+mn-ea"/>
                <a:cs typeface="+mn-cs"/>
                <a:sym typeface="Helvetica Neue"/>
              </a:rPr>
              <a:t>contrôle de plage</a:t>
            </a:r>
            <a:r>
              <a:rPr lang="en-US" sz="1100" b="0" i="0" dirty="0">
                <a:effectLst/>
                <a:latin typeface="+mn-lt"/>
                <a:ea typeface="+mn-ea"/>
                <a:cs typeface="+mn-cs"/>
                <a:sym typeface="Helvetica Neue"/>
              </a:rPr>
              <a:t>, car cette valeur dépasse la limite plausible que vous avez définie.</a:t>
            </a:r>
            <a:br>
              <a:rPr lang="en-US" dirty="0"/>
            </a:br>
            <a:r>
              <a:rPr lang="en-US" sz="1100" b="0" i="0" dirty="0">
                <a:effectLst/>
                <a:latin typeface="+mn-lt"/>
                <a:ea typeface="+mn-ea"/>
                <a:cs typeface="+mn-cs"/>
                <a:sym typeface="Helvetica Neue"/>
              </a:rPr>
              <a:t>À l'étape 2, le système effectue automatiquement une </a:t>
            </a:r>
            <a:r>
              <a:rPr lang="en-US" sz="1100" b="1" i="0" dirty="0">
                <a:effectLst/>
                <a:latin typeface="+mn-lt"/>
                <a:ea typeface="+mn-ea"/>
                <a:cs typeface="+mn-cs"/>
                <a:sym typeface="Helvetica Neue"/>
              </a:rPr>
              <a:t>vérification croisée</a:t>
            </a:r>
            <a:r>
              <a:rPr lang="en-US" sz="1100" b="0" i="0" dirty="0">
                <a:effectLst/>
                <a:latin typeface="+mn-lt"/>
                <a:ea typeface="+mn-ea"/>
                <a:cs typeface="+mn-cs"/>
                <a:sym typeface="Helvetica Neue"/>
              </a:rPr>
              <a:t>. Il extrait les données d'une caméra vidéo située à proximité qui surveille également le même tronçon de route. L'analyse vidéo estime que la vitesse du véhicule n'était que de 120 km/h.</a:t>
            </a:r>
            <a:br>
              <a:rPr lang="en-US" dirty="0"/>
            </a:br>
            <a:r>
              <a:rPr lang="en-US" sz="1100" b="0" i="0" dirty="0">
                <a:effectLst/>
                <a:latin typeface="+mn-lt"/>
                <a:ea typeface="+mn-ea"/>
                <a:cs typeface="+mn-cs"/>
                <a:sym typeface="Helvetica Neue"/>
              </a:rPr>
              <a:t>À l'étape 3, le système enregistre cette divergence. Comme les données de la caméra contredisent celles du capteur, il signale un </a:t>
            </a:r>
            <a:r>
              <a:rPr lang="en-US" sz="1100" b="1" i="0" dirty="0">
                <a:effectLst/>
                <a:latin typeface="+mn-lt"/>
                <a:ea typeface="+mn-ea"/>
                <a:cs typeface="+mn-cs"/>
                <a:sym typeface="Helvetica Neue"/>
              </a:rPr>
              <a:t>dysfonctionnement </a:t>
            </a:r>
            <a:r>
              <a:rPr lang="en-US" sz="1100" b="0" i="0" dirty="0">
                <a:effectLst/>
                <a:latin typeface="+mn-lt"/>
                <a:ea typeface="+mn-ea"/>
                <a:cs typeface="+mn-cs"/>
                <a:sym typeface="Helvetica Neue"/>
              </a:rPr>
              <a:t>probable </a:t>
            </a:r>
            <a:r>
              <a:rPr lang="en-US" sz="1100" b="1" i="0" dirty="0">
                <a:effectLst/>
                <a:latin typeface="+mn-lt"/>
                <a:ea typeface="+mn-ea"/>
                <a:cs typeface="+mn-cs"/>
                <a:sym typeface="Helvetica Neue"/>
              </a:rPr>
              <a:t>du capteur</a:t>
            </a:r>
            <a:r>
              <a:rPr lang="en-US" sz="1100" b="0" i="0" dirty="0">
                <a:effectLst/>
                <a:latin typeface="+mn-lt"/>
                <a:ea typeface="+mn-ea"/>
                <a:cs typeface="+mn-cs"/>
                <a:sym typeface="Helvetica Neue"/>
              </a:rPr>
              <a:t>. L'une des sources de données est erronée.</a:t>
            </a:r>
            <a:br>
              <a:rPr lang="en-US" dirty="0"/>
            </a:br>
            <a:r>
              <a:rPr lang="en-US" sz="1100" b="0" i="0" dirty="0">
                <a:effectLst/>
                <a:latin typeface="+mn-lt"/>
                <a:ea typeface="+mn-ea"/>
                <a:cs typeface="+mn-cs"/>
                <a:sym typeface="Helvetica Neue"/>
              </a:rPr>
              <a:t>Enfin, à l'étape 4, le système applique une </a:t>
            </a:r>
            <a:r>
              <a:rPr lang="en-US" sz="1100" b="1" i="0" dirty="0">
                <a:effectLst/>
                <a:latin typeface="+mn-lt"/>
                <a:ea typeface="+mn-ea"/>
                <a:cs typeface="+mn-cs"/>
                <a:sym typeface="Helvetica Neue"/>
              </a:rPr>
              <a:t>règle métier</a:t>
            </a:r>
            <a:r>
              <a:rPr lang="en-US" sz="1100" b="0" i="0" dirty="0">
                <a:effectLst/>
                <a:latin typeface="+mn-lt"/>
                <a:ea typeface="+mn-ea"/>
                <a:cs typeface="+mn-cs"/>
                <a:sym typeface="Helvetica Neue"/>
              </a:rPr>
              <a:t>. Il accepte les données de la caméra comme source la plus fiable et rejette automatiquement la lecture erronée du capteur. De plus, il peut appliquer une règle temporaire à ce capteur spécifique afin de rejeter </a:t>
            </a:r>
            <a:r>
              <a:rPr lang="en-US" sz="1100" b="0" i="1" dirty="0">
                <a:effectLst/>
                <a:latin typeface="+mn-lt"/>
                <a:ea typeface="+mn-ea"/>
                <a:cs typeface="+mn-cs"/>
                <a:sym typeface="Helvetica Neue"/>
              </a:rPr>
              <a:t>toutes </a:t>
            </a:r>
            <a:r>
              <a:rPr lang="en-US" sz="1100" b="0" i="0" dirty="0">
                <a:effectLst/>
                <a:latin typeface="+mn-lt"/>
                <a:ea typeface="+mn-ea"/>
                <a:cs typeface="+mn-cs"/>
                <a:sym typeface="Helvetica Neue"/>
              </a:rPr>
              <a:t>les lectures futures supérieures à 150 km/h et signaler l'unité pour un contrôle de maintenance. Il s'agit là d'un exemple parfait d'un processus de validation robuste en plusieurs étapes.</a:t>
            </a:r>
          </a:p>
        </p:txBody>
      </p:sp>
    </p:spTree>
    <p:extLst>
      <p:ext uri="{BB962C8B-B14F-4D97-AF65-F5344CB8AC3E}">
        <p14:creationId xmlns:p14="http://schemas.microsoft.com/office/powerpoint/2010/main" val="22467536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5D961-D5D2-9767-BF18-8257C1612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46EFB-012A-388B-8EA8-8206FC2ED6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B64CF-7D67-6C1C-8CB4-1FF3799A0CBA}"/>
              </a:ext>
            </a:extLst>
          </p:cNvPr>
          <p:cNvSpPr>
            <a:spLocks noGrp="1"/>
          </p:cNvSpPr>
          <p:nvPr>
            <p:ph type="body" idx="1"/>
          </p:nvPr>
        </p:nvSpPr>
        <p:spPr/>
        <p:txBody>
          <a:bodyPr/>
          <a:lstStyle/>
          <a:p>
            <a:r>
              <a:rPr lang="en-US" sz="1100" b="0" i="0" dirty="0">
                <a:effectLst/>
                <a:latin typeface="+mn-lt"/>
                <a:ea typeface="+mn-ea"/>
                <a:cs typeface="+mn-cs"/>
                <a:sym typeface="Helvetica Neue"/>
              </a:rPr>
              <a:t>« Nous pouvons représenter la logique de cette étude de cas à l'aide d'un organigramme simple, qui correspond souvent à la manière dont ces règles de validation sont conçues et programmées.</a:t>
            </a:r>
          </a:p>
          <a:p>
            <a:r>
              <a:rPr lang="en-US" sz="1100" b="0" i="0" dirty="0">
                <a:effectLst/>
                <a:latin typeface="+mn-lt"/>
                <a:ea typeface="+mn-ea"/>
                <a:cs typeface="+mn-cs"/>
                <a:sym typeface="Helvetica Neue"/>
              </a:rPr>
              <a:t>Le processus commence lorsque des données à haut débit sont transmises. La première étape consiste à les recouper avec notre source de vérification, les caméras.</a:t>
            </a:r>
          </a:p>
          <a:p>
            <a:r>
              <a:rPr lang="en-US" sz="1100" b="0" i="0" dirty="0">
                <a:effectLst/>
                <a:latin typeface="+mn-lt"/>
                <a:ea typeface="+mn-ea"/>
                <a:cs typeface="+mn-cs"/>
                <a:sym typeface="Helvetica Neue"/>
              </a:rPr>
              <a:t>Cela nous amène à un point de décision critique. Sur la base de la vérification croisée, détectons-nous un dysfonctionnement ?</a:t>
            </a:r>
          </a:p>
          <a:p>
            <a:r>
              <a:rPr lang="en-US" sz="1100" b="0" i="0" dirty="0">
                <a:effectLst/>
                <a:latin typeface="+mn-lt"/>
                <a:ea typeface="+mn-ea"/>
                <a:cs typeface="+mn-cs"/>
                <a:sym typeface="Helvetica Neue"/>
              </a:rPr>
              <a:t>Si la réponse est OUI, ce qui signifie que les données du capteur et de la caméra ne concordent pas, nous suivons la voie « Oui ». Nous appliquons notre règle de rejet et rejetons la lecture invalide du capteur.</a:t>
            </a:r>
          </a:p>
          <a:p>
            <a:r>
              <a:rPr lang="en-US" sz="1100" b="0" i="0" dirty="0">
                <a:effectLst/>
                <a:latin typeface="+mn-lt"/>
                <a:ea typeface="+mn-ea"/>
                <a:cs typeface="+mn-cs"/>
                <a:sym typeface="Helvetica Neue"/>
              </a:rPr>
              <a:t>Si la réponse est NON, ce qui signifie que le capteur et la caméra signalent tous deux une vitesse élevée mais cohérente (il s'agissait peut-être d'un véhicule très performant sur une route déserte), nous suivons la voie « Non » et les données sont acceptées comme valides.</a:t>
            </a:r>
          </a:p>
          <a:p>
            <a:r>
              <a:rPr lang="en-US" sz="1100" b="0" i="0" dirty="0">
                <a:effectLst/>
                <a:latin typeface="+mn-lt"/>
                <a:ea typeface="+mn-ea"/>
                <a:cs typeface="+mn-cs"/>
                <a:sym typeface="Helvetica Neue"/>
              </a:rPr>
              <a:t>La logique de cet organigramme est à la base de la création de pipelines automatisés de qualité des données. Il s'agit d'une série de vérifications et de décisions qui garantissent que seules les données fiables passent à l'étape finale de l'analyse.</a:t>
            </a:r>
          </a:p>
        </p:txBody>
      </p:sp>
    </p:spTree>
    <p:extLst>
      <p:ext uri="{BB962C8B-B14F-4D97-AF65-F5344CB8AC3E}">
        <p14:creationId xmlns:p14="http://schemas.microsoft.com/office/powerpoint/2010/main" val="34032791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6297A-6C91-D99A-F53A-3237C55F0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2A9F8D-5AC1-27BF-2F7C-E306BE482F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C5603D-E079-3FDD-3F0F-E65CBED9D967}"/>
              </a:ext>
            </a:extLst>
          </p:cNvPr>
          <p:cNvSpPr>
            <a:spLocks noGrp="1"/>
          </p:cNvSpPr>
          <p:nvPr>
            <p:ph type="body" idx="1"/>
          </p:nvPr>
        </p:nvSpPr>
        <p:spPr/>
        <p:txBody>
          <a:bodyPr/>
          <a:lstStyle/>
          <a:p>
            <a:r>
              <a:rPr lang="en-US" sz="1100" b="0" i="0" dirty="0">
                <a:effectLst/>
                <a:latin typeface="+mn-lt"/>
                <a:ea typeface="+mn-ea"/>
                <a:cs typeface="+mn-cs"/>
                <a:sym typeface="Helvetica Neue"/>
              </a:rPr>
              <a:t>« Enfin, comment mettre en œuvre ces routines de validation dans la pratique ? Nous utilisons une combinaison d'outils pour automatiser autant que possible le processus.</a:t>
            </a:r>
            <a:br>
              <a:rPr lang="en-US" dirty="0"/>
            </a:br>
            <a:r>
              <a:rPr lang="en-US" sz="1100" b="0" i="0" dirty="0">
                <a:effectLst/>
                <a:latin typeface="+mn-lt"/>
                <a:ea typeface="+mn-ea"/>
                <a:cs typeface="+mn-cs"/>
                <a:sym typeface="Helvetica Neue"/>
              </a:rPr>
              <a:t>Si vous travaillez avec une </a:t>
            </a:r>
            <a:r>
              <a:rPr lang="en-US" sz="1100" b="1" i="0" dirty="0">
                <a:effectLst/>
                <a:latin typeface="+mn-lt"/>
                <a:ea typeface="+mn-ea"/>
                <a:cs typeface="+mn-cs"/>
                <a:sym typeface="Helvetica Neue"/>
              </a:rPr>
              <a:t>base de données SQL</a:t>
            </a:r>
            <a:r>
              <a:rPr lang="en-US" sz="1100" b="0" i="0" dirty="0">
                <a:effectLst/>
                <a:latin typeface="+mn-lt"/>
                <a:ea typeface="+mn-ea"/>
                <a:cs typeface="+mn-cs"/>
                <a:sym typeface="Helvetica Neue"/>
              </a:rPr>
              <a:t>, la méthode la plus robuste consiste à définir </a:t>
            </a:r>
            <a:r>
              <a:rPr lang="en-US" sz="1100" b="1" i="0" dirty="0">
                <a:effectLst/>
                <a:latin typeface="+mn-lt"/>
                <a:ea typeface="+mn-ea"/>
                <a:cs typeface="+mn-cs"/>
                <a:sym typeface="Helvetica Neue"/>
              </a:rPr>
              <a:t>des contraintes </a:t>
            </a:r>
            <a:r>
              <a:rPr lang="en-US" sz="1100" b="0" i="0" dirty="0">
                <a:effectLst/>
                <a:latin typeface="+mn-lt"/>
                <a:ea typeface="+mn-ea"/>
                <a:cs typeface="+mn-cs"/>
                <a:sym typeface="Helvetica Neue"/>
              </a:rPr>
              <a:t>directement dans le schéma de la base de données. Vous pouvez créer une contrainte CHECK qui, par exemple, empêche physiquement tout enregistrement dont la durée du trajet est inférieure à zéro d'être écrit dans la table. Cela garantit l'intégrité des données au moment de leur saisie.</a:t>
            </a:r>
            <a:br>
              <a:rPr lang="en-US" dirty="0"/>
            </a:br>
            <a:r>
              <a:rPr lang="en-US" sz="1100" b="0" i="0" dirty="0">
                <a:effectLst/>
                <a:latin typeface="+mn-lt"/>
                <a:ea typeface="+mn-ea"/>
                <a:cs typeface="+mn-cs"/>
                <a:sym typeface="Helvetica Neue"/>
              </a:rPr>
              <a:t>Pour des vérifications personnalisées plus complexes, vous devrez généralement écrire </a:t>
            </a:r>
            <a:r>
              <a:rPr lang="en-US" sz="1100" b="1" i="0" dirty="0">
                <a:effectLst/>
                <a:latin typeface="+mn-lt"/>
                <a:ea typeface="+mn-ea"/>
                <a:cs typeface="+mn-cs"/>
                <a:sym typeface="Helvetica Neue"/>
              </a:rPr>
              <a:t>des scripts Python</a:t>
            </a:r>
            <a:r>
              <a:rPr lang="en-US" sz="1100" b="0" i="0" dirty="0">
                <a:effectLst/>
                <a:latin typeface="+mn-lt"/>
                <a:ea typeface="+mn-ea"/>
                <a:cs typeface="+mn-cs"/>
                <a:sym typeface="Helvetica Neue"/>
              </a:rPr>
              <a:t>. À l'aide de bibliothèques telles que Pandas, vous pouvez créer un script qui s'exécute chaque nuit, charge les dernières données, effectue toutes les vérifications de plage, de recoupement et logiques dont nous avons parlé, et génère un rapport détaillé sur la qualité des données.</a:t>
            </a:r>
            <a:br>
              <a:rPr lang="en-US" dirty="0"/>
            </a:br>
            <a:r>
              <a:rPr lang="en-US" sz="1100" b="0" i="0" dirty="0">
                <a:effectLst/>
                <a:latin typeface="+mn-lt"/>
                <a:ea typeface="+mn-ea"/>
                <a:cs typeface="+mn-cs"/>
                <a:sym typeface="Helvetica Neue"/>
              </a:rPr>
              <a:t>Enfin, </a:t>
            </a:r>
            <a:r>
              <a:rPr lang="en-US" sz="1100" b="1" i="0" dirty="0">
                <a:effectLst/>
                <a:latin typeface="+mn-lt"/>
                <a:ea typeface="+mn-ea"/>
                <a:cs typeface="+mn-cs"/>
                <a:sym typeface="Helvetica Neue"/>
              </a:rPr>
              <a:t>les tableaux de bord</a:t>
            </a:r>
            <a:r>
              <a:rPr lang="en-US" sz="1100" b="0" i="0" dirty="0">
                <a:effectLst/>
                <a:latin typeface="+mn-lt"/>
                <a:ea typeface="+mn-ea"/>
                <a:cs typeface="+mn-cs"/>
                <a:sym typeface="Helvetica Neue"/>
              </a:rPr>
              <a:t> constituent un outil très puissant pour la surveillance continue. À l'aide d'un outil tel que Tableau ou Power BI, vous pouvez créer des tableaux de bord visuels directement connectés à votre source de données. Vous pouvez créer des graphiques qui suivent le nombre de valeurs manquantes au fil du temps ou signalent les valeurs aberrantes en temps réel, fournissant ainsi un aperçu visuel constant de la santé de votre pipeline de données.</a:t>
            </a:r>
          </a:p>
        </p:txBody>
      </p:sp>
    </p:spTree>
    <p:extLst>
      <p:ext uri="{BB962C8B-B14F-4D97-AF65-F5344CB8AC3E}">
        <p14:creationId xmlns:p14="http://schemas.microsoft.com/office/powerpoint/2010/main" val="19992869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59B65-88FC-3C2C-87F1-D10C845F0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E11A2-C096-A22A-A80A-2985319B80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79F08F-FD60-BDAD-B8C1-0DFE9A123849}"/>
              </a:ext>
            </a:extLst>
          </p:cNvPr>
          <p:cNvSpPr>
            <a:spLocks noGrp="1"/>
          </p:cNvSpPr>
          <p:nvPr>
            <p:ph type="body" idx="1"/>
          </p:nvPr>
        </p:nvSpPr>
        <p:spPr/>
        <p:txBody>
          <a:bodyPr/>
          <a:lstStyle/>
          <a:p>
            <a:r>
              <a:rPr lang="en-US" sz="1100" b="0" i="0" dirty="0">
                <a:effectLst/>
                <a:latin typeface="+mn-lt"/>
                <a:ea typeface="+mn-ea"/>
                <a:cs typeface="+mn-cs"/>
                <a:sym typeface="Helvetica Neue"/>
              </a:rPr>
              <a:t>« Passons en revue un dernier exemple concret de routine de validation, cette fois-ci pour un ensemble de données sur les transports publics.</a:t>
            </a:r>
            <a:br>
              <a:rPr lang="en-US" dirty="0"/>
            </a:br>
            <a:r>
              <a:rPr lang="en-US" sz="1100" b="1" i="0" dirty="0">
                <a:effectLst/>
                <a:latin typeface="+mn-lt"/>
                <a:ea typeface="+mn-ea"/>
                <a:cs typeface="+mn-cs"/>
                <a:sym typeface="Helvetica Neue"/>
              </a:rPr>
              <a:t>L'étape 1 </a:t>
            </a:r>
            <a:r>
              <a:rPr lang="en-US" sz="1100" b="0" i="0" dirty="0">
                <a:effectLst/>
                <a:latin typeface="+mn-lt"/>
                <a:ea typeface="+mn-ea"/>
                <a:cs typeface="+mn-cs"/>
                <a:sym typeface="Helvetica Neue"/>
              </a:rPr>
              <a:t>consiste en une vérification croisée classique. Vous prenez tous les identifiants de station issus de vos données quotidiennes sur la fréquentation et vous les comparez à votre liste officielle de tous les identifiants de station valides. Tout identifiant présent dans vos données qui ne figure pas dans la liste officielle est une erreur et doit faire l'objet d'une enquête.</a:t>
            </a:r>
            <a:br>
              <a:rPr lang="en-US" dirty="0"/>
            </a:br>
            <a:r>
              <a:rPr lang="en-US" sz="1100" b="1" i="0" dirty="0">
                <a:effectLst/>
                <a:latin typeface="+mn-lt"/>
                <a:ea typeface="+mn-ea"/>
                <a:cs typeface="+mn-cs"/>
                <a:sym typeface="Helvetica Neue"/>
              </a:rPr>
              <a:t>L'étape 2 </a:t>
            </a:r>
            <a:r>
              <a:rPr lang="en-US" sz="1100" b="0" i="0" dirty="0">
                <a:effectLst/>
                <a:latin typeface="+mn-lt"/>
                <a:ea typeface="+mn-ea"/>
                <a:cs typeface="+mn-cs"/>
                <a:sym typeface="Helvetica Neue"/>
              </a:rPr>
              <a:t>consiste en une vérification plus nuancée. Au lieu d'appliquer une règle unique à toutes les stations, vous signalez tout nombre quotidien de passagers pour une station spécifique qui constitue une valeur statistique aberrante par rapport à ses </a:t>
            </a:r>
            <a:r>
              <a:rPr lang="en-US" sz="1100" b="0" i="1" dirty="0">
                <a:effectLst/>
                <a:latin typeface="+mn-lt"/>
                <a:ea typeface="+mn-ea"/>
                <a:cs typeface="+mn-cs"/>
                <a:sym typeface="Helvetica Neue"/>
              </a:rPr>
              <a:t>propres </a:t>
            </a:r>
            <a:r>
              <a:rPr lang="en-US" sz="1100" b="0" i="0" dirty="0">
                <a:effectLst/>
                <a:latin typeface="+mn-lt"/>
                <a:ea typeface="+mn-ea"/>
                <a:cs typeface="+mn-cs"/>
                <a:sym typeface="Helvetica Neue"/>
              </a:rPr>
              <a:t>données historiques. Une petite station qui signale soudainement 50 000 embarquements est une valeur suspecte qui doit être signalée.</a:t>
            </a:r>
            <a:br>
              <a:rPr lang="en-US" dirty="0"/>
            </a:br>
            <a:r>
              <a:rPr lang="en-US" sz="1100" b="1" i="0" dirty="0">
                <a:effectLst/>
                <a:latin typeface="+mn-lt"/>
                <a:ea typeface="+mn-ea"/>
                <a:cs typeface="+mn-cs"/>
                <a:sym typeface="Helvetica Neue"/>
              </a:rPr>
              <a:t>L'étape 3 </a:t>
            </a:r>
            <a:r>
              <a:rPr lang="en-US" sz="1100" b="0" i="0" dirty="0">
                <a:effectLst/>
                <a:latin typeface="+mn-lt"/>
                <a:ea typeface="+mn-ea"/>
                <a:cs typeface="+mn-cs"/>
                <a:sym typeface="Helvetica Neue"/>
              </a:rPr>
              <a:t>consiste en une autre vérification croisée, cette fois-ci à un niveau agrégé. Vous additionnez le nombre total de passagers de toutes les stations de votre ensemble de données pour un jour donné et comparez ce chiffre au nombre total officiel de passagers publié par la société de transport pour ce même jour. Si les chiffres ne correspondent pas étroitement, cela signifie qu'il y a un problème quelque part dans vos données.</a:t>
            </a:r>
            <a:br>
              <a:rPr lang="en-US" dirty="0"/>
            </a:br>
            <a:r>
              <a:rPr lang="en-US" sz="1100" b="0" i="0" dirty="0">
                <a:effectLst/>
                <a:latin typeface="+mn-lt"/>
                <a:ea typeface="+mn-ea"/>
                <a:cs typeface="+mn-cs"/>
                <a:sym typeface="Helvetica Neue"/>
              </a:rPr>
              <a:t>Ce n'est qu'après avoir passé toutes ces vérifications que vous passez à </a:t>
            </a:r>
            <a:r>
              <a:rPr lang="en-US" sz="1100" b="1" i="0" dirty="0">
                <a:effectLst/>
                <a:latin typeface="+mn-lt"/>
                <a:ea typeface="+mn-ea"/>
                <a:cs typeface="+mn-cs"/>
                <a:sym typeface="Helvetica Neue"/>
              </a:rPr>
              <a:t>l'étape 4</a:t>
            </a:r>
            <a:r>
              <a:rPr lang="en-US" sz="1100" b="0" i="0" dirty="0">
                <a:effectLst/>
                <a:latin typeface="+mn-lt"/>
                <a:ea typeface="+mn-ea"/>
                <a:cs typeface="+mn-cs"/>
                <a:sym typeface="Helvetica Neue"/>
              </a:rPr>
              <a:t>, où vous pouvez enfin considérer que l'ensemble de données est validé et prêt pour votre analyse.</a:t>
            </a:r>
          </a:p>
        </p:txBody>
      </p:sp>
    </p:spTree>
    <p:extLst>
      <p:ext uri="{BB962C8B-B14F-4D97-AF65-F5344CB8AC3E}">
        <p14:creationId xmlns:p14="http://schemas.microsoft.com/office/powerpoint/2010/main" val="41966159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B56DA-D792-B35A-3680-6D8471510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6A184-B212-4F8E-4597-3003F64EB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0C1AD-29D4-B43A-11D3-300ACF2269D6}"/>
              </a:ext>
            </a:extLst>
          </p:cNvPr>
          <p:cNvSpPr>
            <a:spLocks noGrp="1"/>
          </p:cNvSpPr>
          <p:nvPr>
            <p:ph type="body" idx="1"/>
          </p:nvPr>
        </p:nvSpPr>
        <p:spPr/>
        <p:txBody>
          <a:bodyPr/>
          <a:lstStyle/>
          <a:p>
            <a:r>
              <a:rPr lang="fr-FR" dirty="0"/>
              <a:t>Section 05 : </a:t>
            </a:r>
            <a:r>
              <a:rPr lang="fr-FR" dirty="0" err="1"/>
              <a:t>Synthèse</a:t>
            </a:r>
            <a:r>
              <a:rPr lang="fr-FR" dirty="0"/>
              <a:t>, application et conclusion</a:t>
            </a:r>
            <a:br>
              <a:rPr lang="fr-FR" dirty="0"/>
            </a:br>
            <a:endParaRPr lang="en-AT" dirty="0"/>
          </a:p>
        </p:txBody>
      </p:sp>
    </p:spTree>
    <p:extLst>
      <p:ext uri="{BB962C8B-B14F-4D97-AF65-F5344CB8AC3E}">
        <p14:creationId xmlns:p14="http://schemas.microsoft.com/office/powerpoint/2010/main" val="26900242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4275D-B67F-7C0C-A8C4-CAD77BD4F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41A3E-8B67-1681-F1AD-A8D004B82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10E844-396F-27CC-09C5-4B9DD688581F}"/>
              </a:ext>
            </a:extLst>
          </p:cNvPr>
          <p:cNvSpPr>
            <a:spLocks noGrp="1"/>
          </p:cNvSpPr>
          <p:nvPr>
            <p:ph type="body" idx="1"/>
          </p:nvPr>
        </p:nvSpPr>
        <p:spPr/>
        <p:txBody>
          <a:bodyPr/>
          <a:lstStyle/>
          <a:p>
            <a:r>
              <a:rPr lang="en-US" sz="1100" b="0" i="0" dirty="0">
                <a:effectLst/>
                <a:latin typeface="+mn-lt"/>
                <a:ea typeface="+mn-ea"/>
                <a:cs typeface="+mn-cs"/>
                <a:sym typeface="Helvetica Neue"/>
              </a:rPr>
              <a:t>« Faisons un petit exercice de réflexion pour conclure notre section sur la validation. Imaginez le scénario suivant :</a:t>
            </a:r>
            <a:br>
              <a:rPr lang="en-US" dirty="0"/>
            </a:br>
            <a:r>
              <a:rPr lang="en-US" sz="1100" b="0" i="0" dirty="0">
                <a:effectLst/>
                <a:latin typeface="+mn-lt"/>
                <a:ea typeface="+mn-ea"/>
                <a:cs typeface="+mn-cs"/>
                <a:sym typeface="Helvetica Neue"/>
              </a:rPr>
              <a:t>Vous avez terminé votre processus de nettoyage et de validation. Votre ensemble de données final et fiable indique une fréquentation quotidienne moyenne de 10 000 passagers. Mais lorsque vous consultez le rapport annuel officiel de la société de transport, celui-ci indique une moyenne de 20 000 passagers. Que faites-vous ?</a:t>
            </a:r>
            <a:br>
              <a:rPr lang="en-US" dirty="0"/>
            </a:br>
            <a:r>
              <a:rPr lang="en-US" sz="1100" b="0" i="0" dirty="0">
                <a:effectLst/>
                <a:latin typeface="+mn-lt"/>
                <a:ea typeface="+mn-ea"/>
                <a:cs typeface="+mn-cs"/>
                <a:sym typeface="Helvetica Neue"/>
              </a:rPr>
              <a:t>(Faites une pause pour laisser les étudiants réfléchir.)</a:t>
            </a:r>
            <a:br>
              <a:rPr lang="en-US" dirty="0"/>
            </a:br>
            <a:r>
              <a:rPr lang="en-US" sz="1100" b="0" i="0" dirty="0">
                <a:effectLst/>
                <a:latin typeface="+mn-lt"/>
                <a:ea typeface="+mn-ea"/>
                <a:cs typeface="+mn-cs"/>
                <a:sym typeface="Helvetica Neue"/>
              </a:rPr>
              <a:t>La première règle, et la plus importante, est la suivante : </a:t>
            </a:r>
            <a:r>
              <a:rPr lang="en-US" sz="1100" b="1" i="0" dirty="0">
                <a:effectLst/>
                <a:latin typeface="+mn-lt"/>
                <a:ea typeface="+mn-ea"/>
                <a:cs typeface="+mn-cs"/>
                <a:sym typeface="Helvetica Neue"/>
              </a:rPr>
              <a:t>ne présumez pas immédiatement que le rapport officiel est erroné. </a:t>
            </a:r>
            <a:r>
              <a:rPr lang="en-US" sz="1100" b="0" i="0" dirty="0">
                <a:effectLst/>
                <a:latin typeface="+mn-lt"/>
                <a:ea typeface="+mn-ea"/>
                <a:cs typeface="+mn-cs"/>
                <a:sym typeface="Helvetica Neue"/>
              </a:rPr>
              <a:t>Bien que cela soit possible, il est beaucoup plus probable que l'erreur se trouve quelque part dans votre propre pipeline de données. Votre premier réflexe doit être de revenir en arrière et de réexaminer votre travail de manière critique.</a:t>
            </a:r>
            <a:br>
              <a:rPr lang="en-US" dirty="0"/>
            </a:br>
            <a:r>
              <a:rPr lang="en-US" sz="1100" b="0" i="0" dirty="0">
                <a:effectLst/>
                <a:latin typeface="+mn-lt"/>
                <a:ea typeface="+mn-ea"/>
                <a:cs typeface="+mn-cs"/>
                <a:sym typeface="Helvetica Neue"/>
              </a:rPr>
              <a:t>Revenez en arrière et vérifiez vos scripts de nettoyage. Est-il possible que vous ayez été trop agressif dans la suppression des valeurs aberrantes et que vous ayez accidentellement supprimé une grande quantité de données valides ? Vérifiez à nouveau votre méthode de traitement des données manquantes. Et surtout, consultez la documentation de la source externe. Peut-être que la définition de « fréquentation » de l'agence de transport inclut les passagers en correspondance, contrairement à la vôtre. Ce processus de rapprochement de vos données avec une source externe fiable est un élément central du processus de validation.</a:t>
            </a:r>
          </a:p>
        </p:txBody>
      </p:sp>
    </p:spTree>
    <p:extLst>
      <p:ext uri="{BB962C8B-B14F-4D97-AF65-F5344CB8AC3E}">
        <p14:creationId xmlns:p14="http://schemas.microsoft.com/office/powerpoint/2010/main" val="404258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 Pour vous donner une idée claire de ce que nous allons faire aujourd'hui, voici notre programme. Nous commencerons par établir </a:t>
            </a:r>
            <a:r>
              <a:rPr lang="en-US" sz="1100" b="1" i="0" dirty="0">
                <a:effectLst/>
                <a:latin typeface="+mn-lt"/>
                <a:ea typeface="+mn-ea"/>
                <a:cs typeface="+mn-cs"/>
                <a:sym typeface="Helvetica Neue"/>
              </a:rPr>
              <a:t>la nécessité impérative de la gestion des données</a:t>
            </a:r>
            <a:r>
              <a:rPr lang="en-US" sz="1100" b="0" i="0" dirty="0">
                <a:effectLst/>
                <a:latin typeface="+mn-lt"/>
                <a:ea typeface="+mn-ea"/>
                <a:cs typeface="+mn-cs"/>
                <a:sym typeface="Helvetica Neue"/>
              </a:rPr>
              <a:t>, en répondant à la question fondamentale suivante : </a:t>
            </a:r>
            <a:r>
              <a:rPr lang="en-US" sz="1100" b="0" i="1" dirty="0">
                <a:effectLst/>
                <a:latin typeface="+mn-lt"/>
                <a:ea typeface="+mn-ea"/>
                <a:cs typeface="+mn-cs"/>
                <a:sym typeface="Helvetica Neue"/>
              </a:rPr>
              <a:t>pourquoi </a:t>
            </a:r>
            <a:r>
              <a:rPr lang="en-US" sz="1100" b="0" i="0" dirty="0">
                <a:effectLst/>
                <a:latin typeface="+mn-lt"/>
                <a:ea typeface="+mn-ea"/>
                <a:cs typeface="+mn-cs"/>
                <a:sym typeface="Helvetica Neue"/>
              </a:rPr>
              <a:t>ce processus est-il si crucial dans la recherche sur les transports ?</a:t>
            </a:r>
            <a:br>
              <a:rPr lang="en-US" dirty="0"/>
            </a:br>
            <a:r>
              <a:rPr lang="en-US" sz="1100" b="0" i="0" dirty="0">
                <a:effectLst/>
                <a:latin typeface="+mn-lt"/>
                <a:ea typeface="+mn-ea"/>
                <a:cs typeface="+mn-cs"/>
                <a:sym typeface="Helvetica Neue"/>
              </a:rPr>
              <a:t>Ensuite, nous passerons à la première phase pratique : </a:t>
            </a:r>
            <a:r>
              <a:rPr lang="en-US" sz="1100" b="1" i="0" dirty="0">
                <a:effectLst/>
                <a:latin typeface="+mn-lt"/>
                <a:ea typeface="+mn-ea"/>
                <a:cs typeface="+mn-cs"/>
                <a:sym typeface="Helvetica Neue"/>
              </a:rPr>
              <a:t>la préparation des bases</a:t>
            </a:r>
            <a:r>
              <a:rPr lang="en-US" sz="1100" b="0" i="0" dirty="0">
                <a:effectLst/>
                <a:latin typeface="+mn-lt"/>
                <a:ea typeface="+mn-ea"/>
                <a:cs typeface="+mn-cs"/>
                <a:sym typeface="Helvetica Neue"/>
              </a:rPr>
              <a:t>. Avant de pouvoir nettoyer nos données, nous devons nous assurer qu'elles sont stockées correctement et structurées de manière logique.</a:t>
            </a:r>
            <a:br>
              <a:rPr lang="en-US" dirty="0"/>
            </a:br>
            <a:r>
              <a:rPr lang="en-US" sz="1100" b="0" i="0" dirty="0">
                <a:effectLst/>
                <a:latin typeface="+mn-lt"/>
                <a:ea typeface="+mn-ea"/>
                <a:cs typeface="+mn-cs"/>
                <a:sym typeface="Helvetica Neue"/>
              </a:rPr>
              <a:t>Nous aborderons ensuite le cœur du sujet : </a:t>
            </a:r>
            <a:r>
              <a:rPr lang="en-US" sz="1100" b="1" i="0" dirty="0">
                <a:effectLst/>
                <a:latin typeface="+mn-lt"/>
                <a:ea typeface="+mn-ea"/>
                <a:cs typeface="+mn-cs"/>
                <a:sym typeface="Helvetica Neue"/>
              </a:rPr>
              <a:t>le processus de nettoyage des données</a:t>
            </a:r>
            <a:r>
              <a:rPr lang="en-US" sz="1100" b="0" i="0" dirty="0">
                <a:effectLst/>
                <a:latin typeface="+mn-lt"/>
                <a:ea typeface="+mn-ea"/>
                <a:cs typeface="+mn-cs"/>
                <a:sym typeface="Helvetica Neue"/>
              </a:rPr>
              <a:t>. Il s'agira d'un guide détaillé, étape par étape, des techniques que vous utiliserez pour identifier et corriger les problèmes courants liés à la qualité des données.</a:t>
            </a:r>
            <a:br>
              <a:rPr lang="en-US" dirty="0"/>
            </a:br>
            <a:r>
              <a:rPr lang="en-US" sz="1100" b="0" i="0" dirty="0">
                <a:effectLst/>
                <a:latin typeface="+mn-lt"/>
                <a:ea typeface="+mn-ea"/>
                <a:cs typeface="+mn-cs"/>
                <a:sym typeface="Helvetica Neue"/>
              </a:rPr>
              <a:t>Nous aborderons ensuite deux sujets avancés mais essentiels pour </a:t>
            </a:r>
            <a:r>
              <a:rPr lang="en-US" sz="1100" b="1" i="0" dirty="0">
                <a:effectLst/>
                <a:latin typeface="+mn-lt"/>
                <a:ea typeface="+mn-ea"/>
                <a:cs typeface="+mn-cs"/>
                <a:sym typeface="Helvetica Neue"/>
              </a:rPr>
              <a:t>garantir l'intégrité des données </a:t>
            </a:r>
            <a:r>
              <a:rPr lang="en-US" sz="1100" b="0" i="0" dirty="0">
                <a:effectLst/>
                <a:latin typeface="+mn-lt"/>
                <a:ea typeface="+mn-ea"/>
                <a:cs typeface="+mn-cs"/>
                <a:sym typeface="Helvetica Neue"/>
              </a:rPr>
              <a:t>: que faire lorsque des données sont manquantes et comment valider votre ensemble de données final pour certifier son exactitude.</a:t>
            </a:r>
            <a:br>
              <a:rPr lang="en-US" dirty="0"/>
            </a:br>
            <a:r>
              <a:rPr lang="en-US" sz="1100" b="0" i="0" dirty="0">
                <a:effectLst/>
                <a:latin typeface="+mn-lt"/>
                <a:ea typeface="+mn-ea"/>
                <a:cs typeface="+mn-cs"/>
                <a:sym typeface="Helvetica Neue"/>
              </a:rPr>
              <a:t>Enfin, nous conclurons par une section </a:t>
            </a:r>
            <a:r>
              <a:rPr lang="en-US" sz="1100" b="1" i="0" dirty="0">
                <a:effectLst/>
                <a:latin typeface="+mn-lt"/>
                <a:ea typeface="+mn-ea"/>
                <a:cs typeface="+mn-cs"/>
                <a:sym typeface="Helvetica Neue"/>
              </a:rPr>
              <a:t>de synthèse et d'application</a:t>
            </a:r>
            <a:r>
              <a:rPr lang="en-US" sz="1100" b="0" i="0" dirty="0">
                <a:effectLst/>
                <a:latin typeface="+mn-lt"/>
                <a:ea typeface="+mn-ea"/>
                <a:cs typeface="+mn-cs"/>
                <a:sym typeface="Helvetica Neue"/>
              </a:rPr>
              <a:t>, où nous renforcerons ces concepts à l'aide de quelques exercices pratiques et résumerons les points clés à retenir. Cette structure est conçue pour développer vos compétences de manière logique, du conceptuel au pratique.</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C8DD4-93E5-82AF-44E7-114D664AB5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546B2-8834-2829-F888-4D293D875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9AE149-06A8-279A-C4F2-7F31B52CAFD6}"/>
              </a:ext>
            </a:extLst>
          </p:cNvPr>
          <p:cNvSpPr>
            <a:spLocks noGrp="1"/>
          </p:cNvSpPr>
          <p:nvPr>
            <p:ph type="body" idx="1"/>
          </p:nvPr>
        </p:nvSpPr>
        <p:spPr/>
        <p:txBody>
          <a:bodyPr/>
          <a:lstStyle/>
          <a:p>
            <a:r>
              <a:rPr lang="en-US" sz="1100" b="0" i="0" dirty="0">
                <a:effectLst/>
                <a:latin typeface="+mn-lt"/>
                <a:ea typeface="+mn-ea"/>
                <a:cs typeface="+mn-cs"/>
                <a:sym typeface="Helvetica Neue"/>
              </a:rPr>
              <a:t>« Très bien, faisons un petit quiz rapide pour renforcer certains des concepts clés que nous avons abordés aujourd'hui. Je vais vous lire trois questions, réfléchissez simplement aux réponses.</a:t>
            </a:r>
            <a:br>
              <a:rPr lang="en-US" dirty="0"/>
            </a:br>
            <a:r>
              <a:rPr lang="en-US" sz="1100" b="0" i="0" dirty="0">
                <a:effectLst/>
                <a:latin typeface="+mn-lt"/>
                <a:ea typeface="+mn-ea"/>
                <a:cs typeface="+mn-cs"/>
                <a:sym typeface="Helvetica Neue"/>
              </a:rPr>
              <a:t>Premièrement, quel type de solution de stockage est le plus approprié pour un grand projet collaboratif ?</a:t>
            </a:r>
            <a:br>
              <a:rPr lang="en-US" dirty="0"/>
            </a:br>
            <a:r>
              <a:rPr lang="en-US" sz="1100" b="0" i="0" dirty="0">
                <a:effectLst/>
                <a:latin typeface="+mn-lt"/>
                <a:ea typeface="+mn-ea"/>
                <a:cs typeface="+mn-cs"/>
                <a:sym typeface="Helvetica Neue"/>
              </a:rPr>
              <a:t>Deuxièmement, quelle est la meilleure façon de traiter un grand nombre de données manquantes sur la fréquentation des transports en commun, et pourquoi est-il déconseillé de simplement supprimer les lignes concernées ?</a:t>
            </a:r>
            <a:br>
              <a:rPr lang="en-US" dirty="0"/>
            </a:br>
            <a:r>
              <a:rPr lang="en-US" sz="1100" b="0" i="0" dirty="0">
                <a:effectLst/>
                <a:latin typeface="+mn-lt"/>
                <a:ea typeface="+mn-ea"/>
                <a:cs typeface="+mn-cs"/>
                <a:sym typeface="Helvetica Neue"/>
              </a:rPr>
              <a:t>Et troisièmement, donnez-moi un exemple concret de ce qui serait considéré comme une valeur aberrante dans un ensemble de données sur la durée des trajets en bus. »</a:t>
            </a:r>
          </a:p>
        </p:txBody>
      </p:sp>
    </p:spTree>
    <p:extLst>
      <p:ext uri="{BB962C8B-B14F-4D97-AF65-F5344CB8AC3E}">
        <p14:creationId xmlns:p14="http://schemas.microsoft.com/office/powerpoint/2010/main" val="4865249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96BE-D8F3-80AB-77B1-44427175D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04354-68A0-223D-C349-0FD2FBA8B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6FC71-69A1-2AC8-FC13-A29C09B8EEF5}"/>
              </a:ext>
            </a:extLst>
          </p:cNvPr>
          <p:cNvSpPr>
            <a:spLocks noGrp="1"/>
          </p:cNvSpPr>
          <p:nvPr>
            <p:ph type="body" idx="1"/>
          </p:nvPr>
        </p:nvSpPr>
        <p:spPr/>
        <p:txBody>
          <a:bodyPr/>
          <a:lstStyle/>
          <a:p>
            <a:r>
              <a:rPr lang="en-US" sz="1100" b="0" i="0" dirty="0">
                <a:effectLst/>
                <a:latin typeface="+mn-lt"/>
                <a:ea typeface="+mn-ea"/>
                <a:cs typeface="+mn-cs"/>
                <a:sym typeface="Helvetica Neue"/>
              </a:rPr>
              <a:t>« Bon, passons rapidement en revue les réponses.</a:t>
            </a:r>
            <a:br>
              <a:rPr lang="en-US" dirty="0"/>
            </a:br>
            <a:r>
              <a:rPr lang="en-US" sz="1100" b="0" i="0" dirty="0">
                <a:effectLst/>
                <a:latin typeface="+mn-lt"/>
                <a:ea typeface="+mn-ea"/>
                <a:cs typeface="+mn-cs"/>
                <a:sym typeface="Helvetica Neue"/>
              </a:rPr>
              <a:t>Pour la première question, les meilleures solutions de stockage pour les grands projets collaboratifs sont </a:t>
            </a:r>
            <a:r>
              <a:rPr lang="en-US" sz="1100" b="1" i="0" dirty="0">
                <a:effectLst/>
                <a:latin typeface="+mn-lt"/>
                <a:ea typeface="+mn-ea"/>
                <a:cs typeface="+mn-cs"/>
                <a:sym typeface="Helvetica Neue"/>
              </a:rPr>
              <a:t>les bases de données SQL ou les plateformes cloud </a:t>
            </a:r>
            <a:r>
              <a:rPr lang="en-US" sz="1100" b="0" i="0" dirty="0">
                <a:effectLst/>
                <a:latin typeface="+mn-lt"/>
                <a:ea typeface="+mn-ea"/>
                <a:cs typeface="+mn-cs"/>
                <a:sym typeface="Helvetica Neue"/>
              </a:rPr>
              <a:t>en raison de leur évolutivité et de leur prise en charge de plusieurs utilisateurs.</a:t>
            </a:r>
            <a:br>
              <a:rPr lang="en-US" dirty="0"/>
            </a:br>
            <a:r>
              <a:rPr lang="en-US" sz="1100" b="0" i="0" dirty="0">
                <a:effectLst/>
                <a:latin typeface="+mn-lt"/>
                <a:ea typeface="+mn-ea"/>
                <a:cs typeface="+mn-cs"/>
                <a:sym typeface="Helvetica Neue"/>
              </a:rPr>
              <a:t>Pour la question n° 2, la méthode privilégiée pour traiter les données manquantes importantes est </a:t>
            </a:r>
            <a:r>
              <a:rPr lang="en-US" sz="1100" b="1" i="0" dirty="0">
                <a:effectLst/>
                <a:latin typeface="+mn-lt"/>
                <a:ea typeface="+mn-ea"/>
                <a:cs typeface="+mn-cs"/>
                <a:sym typeface="Helvetica Neue"/>
              </a:rPr>
              <a:t>l'imputation</a:t>
            </a:r>
            <a:r>
              <a:rPr lang="en-US" sz="1100" b="0" i="0" dirty="0">
                <a:effectLst/>
                <a:latin typeface="+mn-lt"/>
                <a:ea typeface="+mn-ea"/>
                <a:cs typeface="+mn-cs"/>
                <a:sym typeface="Helvetica Neue"/>
              </a:rPr>
              <a:t>. La simple suppression est une mauvaise idée, car vous perdez une grande quantité d'informations et, plus important encore, vous risquez d'introduire un biais dans vos résultats.</a:t>
            </a:r>
            <a:br>
              <a:rPr lang="en-US" dirty="0"/>
            </a:br>
            <a:r>
              <a:rPr lang="en-US" sz="1100" b="0" i="0" dirty="0">
                <a:effectLst/>
                <a:latin typeface="+mn-lt"/>
                <a:ea typeface="+mn-ea"/>
                <a:cs typeface="+mn-cs"/>
                <a:sym typeface="Helvetica Neue"/>
              </a:rPr>
              <a:t>Et pour la question trois, un excellent exemple d'aberration dans les données relatives à la durée des trajets serait une </a:t>
            </a:r>
            <a:r>
              <a:rPr lang="en-US" sz="1100" b="1" i="0" dirty="0">
                <a:effectLst/>
                <a:latin typeface="+mn-lt"/>
                <a:ea typeface="+mn-ea"/>
                <a:cs typeface="+mn-cs"/>
                <a:sym typeface="Helvetica Neue"/>
              </a:rPr>
              <a:t>valeur négative</a:t>
            </a:r>
            <a:r>
              <a:rPr lang="en-US" sz="1100" b="0" i="0" dirty="0">
                <a:effectLst/>
                <a:latin typeface="+mn-lt"/>
                <a:ea typeface="+mn-ea"/>
                <a:cs typeface="+mn-cs"/>
                <a:sym typeface="Helvetica Neue"/>
              </a:rPr>
              <a:t>, ce qui est physiquement impossible, ou une valeur extrêmement longue, par exemple 24 heures, ce qui indiquerait probablement qu'un appareil GPS n'a pas été éteint correctement.</a:t>
            </a:r>
            <a:br>
              <a:rPr lang="en-US" dirty="0"/>
            </a:br>
            <a:r>
              <a:rPr lang="en-US" sz="1100" b="0" i="0" dirty="0">
                <a:effectLst/>
                <a:latin typeface="+mn-lt"/>
                <a:ea typeface="+mn-ea"/>
                <a:cs typeface="+mn-cs"/>
                <a:sym typeface="Helvetica Neue"/>
              </a:rPr>
              <a:t>Le point le plus important à retenir de toute cette présentation est que c'est l'application systématique de ces techniques qui nous permet de transformer des données brutes désordonnées en informations fiables et dignes de confiance, sur lesquelles reposent une bonne politique et une bonne planification.</a:t>
            </a:r>
          </a:p>
        </p:txBody>
      </p:sp>
    </p:spTree>
    <p:extLst>
      <p:ext uri="{BB962C8B-B14F-4D97-AF65-F5344CB8AC3E}">
        <p14:creationId xmlns:p14="http://schemas.microsoft.com/office/powerpoint/2010/main" val="29945778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53EA-3668-87FD-5DC9-FDABD09B2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EA099-0EA0-6E19-F3CD-B3DEB219A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85D34-D020-CF7D-6DD5-D19142BF4320}"/>
              </a:ext>
            </a:extLst>
          </p:cNvPr>
          <p:cNvSpPr>
            <a:spLocks noGrp="1"/>
          </p:cNvSpPr>
          <p:nvPr>
            <p:ph type="body" idx="1"/>
          </p:nvPr>
        </p:nvSpPr>
        <p:spPr/>
        <p:txBody>
          <a:bodyPr/>
          <a:lstStyle/>
          <a:p>
            <a:r>
              <a:rPr lang="en-US" sz="1100" b="0" i="0" dirty="0">
                <a:effectLst/>
                <a:latin typeface="+mn-lt"/>
                <a:ea typeface="+mn-ea"/>
                <a:cs typeface="+mn-cs"/>
                <a:sym typeface="Helvetica Neue"/>
              </a:rPr>
              <a:t>« Pour conclure notre présentation, résumons les quatre piliers fondamentaux dont nous avons discuté aujourd'hui.</a:t>
            </a:r>
            <a:br>
              <a:rPr lang="en-US" dirty="0"/>
            </a:br>
            <a:r>
              <a:rPr lang="en-US" sz="1100" b="0" i="0" dirty="0">
                <a:effectLst/>
                <a:latin typeface="+mn-lt"/>
                <a:ea typeface="+mn-ea"/>
                <a:cs typeface="+mn-cs"/>
                <a:sym typeface="Helvetica Neue"/>
              </a:rPr>
              <a:t>Tout d'abord, nous avons établi que </a:t>
            </a:r>
            <a:r>
              <a:rPr lang="en-US" sz="1100" b="1" i="0" dirty="0">
                <a:effectLst/>
                <a:latin typeface="+mn-lt"/>
                <a:ea typeface="+mn-ea"/>
                <a:cs typeface="+mn-cs"/>
                <a:sym typeface="Helvetica Neue"/>
              </a:rPr>
              <a:t>la gestion des données </a:t>
            </a:r>
            <a:r>
              <a:rPr lang="en-US" sz="1100" b="0" i="0" dirty="0">
                <a:effectLst/>
                <a:latin typeface="+mn-lt"/>
                <a:ea typeface="+mn-ea"/>
                <a:cs typeface="+mn-cs"/>
                <a:sym typeface="Helvetica Neue"/>
              </a:rPr>
              <a:t>est le cadre systématique de haut niveau que vous devez mettre en place pour garantir la sécurité et l'utilisabilité de vos ressources de données tout au long de leur cycle de vie.</a:t>
            </a:r>
            <a:br>
              <a:rPr lang="en-US" dirty="0"/>
            </a:br>
            <a:r>
              <a:rPr lang="en-US" sz="1100" b="0" i="0" dirty="0">
                <a:effectLst/>
                <a:latin typeface="+mn-lt"/>
                <a:ea typeface="+mn-ea"/>
                <a:cs typeface="+mn-cs"/>
                <a:sym typeface="Helvetica Neue"/>
              </a:rPr>
              <a:t>Deuxièmement, nous avons défini </a:t>
            </a:r>
            <a:r>
              <a:rPr lang="en-US" sz="1100" b="1" i="0" dirty="0">
                <a:effectLst/>
                <a:latin typeface="+mn-lt"/>
                <a:ea typeface="+mn-ea"/>
                <a:cs typeface="+mn-cs"/>
                <a:sym typeface="Helvetica Neue"/>
              </a:rPr>
              <a:t>le nettoyage des données </a:t>
            </a:r>
            <a:r>
              <a:rPr lang="en-US" sz="1100" b="0" i="0" dirty="0">
                <a:effectLst/>
                <a:latin typeface="+mn-lt"/>
                <a:ea typeface="+mn-ea"/>
                <a:cs typeface="+mn-cs"/>
                <a:sym typeface="Helvetica Neue"/>
              </a:rPr>
              <a:t>comme le processus technique pratique consistant à examiner un ensemble de données afin de corriger les erreurs, de normaliser les formats et de supprimer les incohérences.</a:t>
            </a:r>
            <a:br>
              <a:rPr lang="en-US" dirty="0"/>
            </a:br>
            <a:r>
              <a:rPr lang="en-US" sz="1100" b="0" i="0" dirty="0">
                <a:effectLst/>
                <a:latin typeface="+mn-lt"/>
                <a:ea typeface="+mn-ea"/>
                <a:cs typeface="+mn-cs"/>
                <a:sym typeface="Helvetica Neue"/>
              </a:rPr>
              <a:t>Troisièmement, nous avons abordé l'importance cruciale de </a:t>
            </a:r>
            <a:r>
              <a:rPr lang="en-US" sz="1100" b="1" i="0" dirty="0">
                <a:effectLst/>
                <a:latin typeface="+mn-lt"/>
                <a:ea typeface="+mn-ea"/>
                <a:cs typeface="+mn-cs"/>
                <a:sym typeface="Helvetica Neue"/>
              </a:rPr>
              <a:t>traiter les données manquantes </a:t>
            </a:r>
            <a:r>
              <a:rPr lang="en-US" sz="1100" b="0" i="0" dirty="0">
                <a:effectLst/>
                <a:latin typeface="+mn-lt"/>
                <a:ea typeface="+mn-ea"/>
                <a:cs typeface="+mn-cs"/>
                <a:sym typeface="Helvetica Neue"/>
              </a:rPr>
              <a:t>avec soin, en utilisant des méthodes qui évitent d'introduire des biais dans nos résultats.</a:t>
            </a:r>
            <a:br>
              <a:rPr lang="en-US" dirty="0"/>
            </a:br>
            <a:r>
              <a:rPr lang="en-US" sz="1100" b="0" i="0" dirty="0">
                <a:effectLst/>
                <a:latin typeface="+mn-lt"/>
                <a:ea typeface="+mn-ea"/>
                <a:cs typeface="+mn-cs"/>
                <a:sym typeface="Helvetica Neue"/>
              </a:rPr>
              <a:t>Enfin, nous avons abordé </a:t>
            </a:r>
            <a:r>
              <a:rPr lang="en-US" sz="1100" b="1" i="0" dirty="0">
                <a:effectLst/>
                <a:latin typeface="+mn-lt"/>
                <a:ea typeface="+mn-ea"/>
                <a:cs typeface="+mn-cs"/>
                <a:sym typeface="Helvetica Neue"/>
              </a:rPr>
              <a:t>la validation des données </a:t>
            </a:r>
            <a:r>
              <a:rPr lang="en-US" sz="1100" b="0" i="0" dirty="0">
                <a:effectLst/>
                <a:latin typeface="+mn-lt"/>
                <a:ea typeface="+mn-ea"/>
                <a:cs typeface="+mn-cs"/>
                <a:sym typeface="Helvetica Neue"/>
              </a:rPr>
              <a:t>comme dernière étape essentielle, un contrôle qualité final qui certifie que nos données sont logiques et correctes avant de nous lancer dans une analyse.</a:t>
            </a:r>
            <a:br>
              <a:rPr lang="en-US" dirty="0"/>
            </a:br>
            <a:r>
              <a:rPr lang="en-US" sz="1100" b="0" i="0" dirty="0">
                <a:effectLst/>
                <a:latin typeface="+mn-lt"/>
                <a:ea typeface="+mn-ea"/>
                <a:cs typeface="+mn-cs"/>
                <a:sym typeface="Helvetica Neue"/>
              </a:rPr>
              <a:t>La maîtrise de ces quatre domaines est une compétence fondamentale pour tout chercheur dans le domaine des transports.</a:t>
            </a:r>
          </a:p>
        </p:txBody>
      </p:sp>
    </p:spTree>
    <p:extLst>
      <p:ext uri="{BB962C8B-B14F-4D97-AF65-F5344CB8AC3E}">
        <p14:creationId xmlns:p14="http://schemas.microsoft.com/office/powerpoint/2010/main" val="27576158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8F58-BDFE-E4C2-E477-F6AFF3DC6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BB893-6233-3F57-2DB9-0519D4443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94194-8661-CC8C-22B7-E4B8E64E9AB0}"/>
              </a:ext>
            </a:extLst>
          </p:cNvPr>
          <p:cNvSpPr>
            <a:spLocks noGrp="1"/>
          </p:cNvSpPr>
          <p:nvPr>
            <p:ph type="body" idx="1"/>
          </p:nvPr>
        </p:nvSpPr>
        <p:spPr/>
        <p:txBody>
          <a:bodyPr/>
          <a:lstStyle/>
          <a:p>
            <a:r>
              <a:rPr lang="en-US" sz="1100" b="0" i="0" dirty="0">
                <a:effectLst/>
                <a:latin typeface="+mn-lt"/>
                <a:ea typeface="+mn-ea"/>
                <a:cs typeface="+mn-cs"/>
                <a:sym typeface="Helvetica Neue"/>
              </a:rPr>
              <a:t>« Je voudrais terminer par une dernière question de réflexion à méditer.</a:t>
            </a:r>
            <a:br>
              <a:rPr lang="en-US" dirty="0"/>
            </a:br>
            <a:r>
              <a:rPr lang="en-US" sz="1100" b="0" i="0" dirty="0">
                <a:effectLst/>
                <a:latin typeface="+mn-lt"/>
                <a:ea typeface="+mn-ea"/>
                <a:cs typeface="+mn-cs"/>
                <a:sym typeface="Helvetica Neue"/>
              </a:rPr>
              <a:t>Lorsque vous aborderez votre prochain projet, qu'il s'agisse d'un devoir, d'un travail de laboratoire ou d'une thèse, je voudrais que vous réfléchissiez de manière critique à cette question : « Comment les méthodes systématiques de nettoyage et de validation dont nous avons discuté aujourd'hui peuvent-elles améliorer la qualité et, tout aussi important, la crédibilité de votre travail ? »</a:t>
            </a:r>
            <a:br>
              <a:rPr lang="en-US" dirty="0"/>
            </a:br>
            <a:r>
              <a:rPr lang="en-US" sz="1100" b="0" i="0" dirty="0">
                <a:effectLst/>
                <a:latin typeface="+mn-lt"/>
                <a:ea typeface="+mn-ea"/>
                <a:cs typeface="+mn-cs"/>
                <a:sym typeface="Helvetica Neue"/>
              </a:rPr>
              <a:t>La réponse est qu'en adoptant ces pratiques professionnelles, vous passez de la simple analyse des données à la production de recherches solides, transparentes, reproductibles et fiables. Et c'est là l'objectif ultime. Merci. »</a:t>
            </a:r>
          </a:p>
        </p:txBody>
      </p:sp>
    </p:spTree>
    <p:extLst>
      <p:ext uri="{BB962C8B-B14F-4D97-AF65-F5344CB8AC3E}">
        <p14:creationId xmlns:p14="http://schemas.microsoft.com/office/powerpoint/2010/main" val="12935131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 Enfin, pour ceux qui souhaitent approfondir leurs connaissances, ces ressources constituent d'excellents points de départ. L'article de Hadley Wickham sur les « données bien organisées » est un texte fondamental sur la manière de structurer correctement les données. Dasu et Johnson fournissent un aperçu complet du nettoyage des données. Le manuel d'</a:t>
            </a:r>
            <a:r>
              <a:rPr lang="en-US" sz="1100" b="0" i="0" dirty="0" err="1">
                <a:effectLst/>
                <a:latin typeface="+mn-lt"/>
                <a:ea typeface="+mn-ea"/>
                <a:cs typeface="+mn-cs"/>
                <a:sym typeface="Helvetica Neue"/>
              </a:rPr>
              <a:t>Ortúzar </a:t>
            </a:r>
            <a:r>
              <a:rPr lang="en-US" sz="1100" b="0" i="0" dirty="0">
                <a:effectLst/>
                <a:latin typeface="+mn-lt"/>
                <a:ea typeface="+mn-ea"/>
                <a:cs typeface="+mn-cs"/>
                <a:sym typeface="Helvetica Neue"/>
              </a:rPr>
              <a:t>et Willumsen est un classique dans notre domaine. Et pour ceux d'entre vous qui souhaitent apprendre la mise en œuvre pratique en Python, le livre de Wes McKinney est le guide de référence. Merci encore pour votre temps et votre attention. »</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Merci</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 Relions explicitement le sujet d'aujourd'hui à notre cours précédent. La dernière fois, nous avons exploré les nombreuses façons dont nous collectons les données sur les transports, qu'il s'agisse de questions posées aux personnes dans le cadre d'enquêtes, du suivi passif des déplacements à l'aide du GPS ou de l'observation des comportements à un carrefour. Toutes ces méthodes ont pour résultat commun la génération de données brutes.</a:t>
            </a:r>
            <a:br>
              <a:rPr lang="en-US" dirty="0"/>
            </a:br>
            <a:r>
              <a:rPr lang="en-US" sz="1100" b="0" i="0" dirty="0">
                <a:effectLst/>
                <a:latin typeface="+mn-lt"/>
                <a:ea typeface="+mn-ea"/>
                <a:cs typeface="+mn-cs"/>
                <a:sym typeface="Helvetica Neue"/>
              </a:rPr>
              <a:t>Or, par nature, les données brutes sont rarement parfaites. Elles contiennent des erreurs, des incohérences et des lacunes. Notre objectif aujourd'hui est donc de combler ce fossé critique entre les données brutes que nous collectons et les informations fiables que nous devons générer. Nous passons de la </a:t>
            </a:r>
            <a:r>
              <a:rPr lang="en-US" sz="1100" b="0" i="1" dirty="0">
                <a:effectLst/>
                <a:latin typeface="+mn-lt"/>
                <a:ea typeface="+mn-ea"/>
                <a:cs typeface="+mn-cs"/>
                <a:sym typeface="Helvetica Neue"/>
              </a:rPr>
              <a:t>collecte </a:t>
            </a:r>
            <a:r>
              <a:rPr lang="en-US" sz="1100" b="0" i="0" dirty="0">
                <a:effectLst/>
                <a:latin typeface="+mn-lt"/>
                <a:ea typeface="+mn-ea"/>
                <a:cs typeface="+mn-cs"/>
                <a:sym typeface="Helvetica Neue"/>
              </a:rPr>
              <a:t>d'informations à leur </a:t>
            </a:r>
            <a:r>
              <a:rPr lang="en-US" sz="1100" b="0" i="1" dirty="0">
                <a:effectLst/>
                <a:latin typeface="+mn-lt"/>
                <a:ea typeface="+mn-ea"/>
                <a:cs typeface="+mn-cs"/>
                <a:sym typeface="Helvetica Neue"/>
              </a:rPr>
              <a:t>conservation </a:t>
            </a:r>
            <a:r>
              <a:rPr lang="en-US" sz="1100" b="0" i="0" dirty="0">
                <a:effectLst/>
                <a:latin typeface="+mn-lt"/>
                <a:ea typeface="+mn-ea"/>
                <a:cs typeface="+mn-cs"/>
                <a:sym typeface="Helvetica Neue"/>
              </a:rPr>
              <a:t>et à leur</a:t>
            </a:r>
            <a:r>
              <a:rPr lang="en-US" sz="1100" b="0" i="1" dirty="0">
                <a:effectLst/>
                <a:latin typeface="+mn-lt"/>
                <a:ea typeface="+mn-ea"/>
                <a:cs typeface="+mn-cs"/>
                <a:sym typeface="Helvetica Neue"/>
              </a:rPr>
              <a:t> préparation </a:t>
            </a:r>
            <a:r>
              <a:rPr lang="en-US" sz="1100" b="0" i="0" dirty="0">
                <a:effectLst/>
                <a:latin typeface="+mn-lt"/>
                <a:ea typeface="+mn-ea"/>
                <a:cs typeface="+mn-cs"/>
                <a:sym typeface="Helvetica Neue"/>
              </a:rPr>
              <a:t>en vue de leur analyse. Sans cette étape, même les données les mieux collectées peuvent mener à des conclusions erronées. »</a:t>
            </a:r>
          </a:p>
        </p:txBody>
      </p:sp>
    </p:spTree>
    <p:extLst>
      <p:ext uri="{BB962C8B-B14F-4D97-AF65-F5344CB8AC3E}">
        <p14:creationId xmlns:p14="http://schemas.microsoft.com/office/powerpoint/2010/main" val="365688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 Pour être très clair sur ce que nous souhaitons accomplir, voici les compétences clés que vous devriez avoir acquises à la fin de ce cours.</a:t>
            </a:r>
            <a:br>
              <a:rPr lang="en-US" dirty="0"/>
            </a:br>
            <a:r>
              <a:rPr lang="en-US" sz="1100" b="0" i="0" dirty="0">
                <a:effectLst/>
                <a:latin typeface="+mn-lt"/>
                <a:ea typeface="+mn-ea"/>
                <a:cs typeface="+mn-cs"/>
                <a:sym typeface="Helvetica Neue"/>
              </a:rPr>
              <a:t>Tout d'abord, vous serez en mesure d'expliquer </a:t>
            </a:r>
            <a:r>
              <a:rPr lang="en-US" sz="1100" b="0" i="1" dirty="0">
                <a:effectLst/>
                <a:latin typeface="+mn-lt"/>
                <a:ea typeface="+mn-ea"/>
                <a:cs typeface="+mn-cs"/>
                <a:sym typeface="Helvetica Neue"/>
              </a:rPr>
              <a:t>pourquoi </a:t>
            </a:r>
            <a:r>
              <a:rPr lang="en-US" sz="1100" b="0" i="0" dirty="0">
                <a:effectLst/>
                <a:latin typeface="+mn-lt"/>
                <a:ea typeface="+mn-ea"/>
                <a:cs typeface="+mn-cs"/>
                <a:sym typeface="Helvetica Neue"/>
              </a:rPr>
              <a:t>la gestion des données est un élément incontournable du processus de recherche.</a:t>
            </a:r>
            <a:br>
              <a:rPr lang="en-US" dirty="0"/>
            </a:br>
            <a:r>
              <a:rPr lang="en-US" sz="1100" b="0" i="0" dirty="0">
                <a:effectLst/>
                <a:latin typeface="+mn-lt"/>
                <a:ea typeface="+mn-ea"/>
                <a:cs typeface="+mn-cs"/>
                <a:sym typeface="Helvetica Neue"/>
              </a:rPr>
              <a:t>Deuxièmement, vous serez en mesure d'évaluer différentes options de stockage des données et de faire un choix éclairé en fonction des besoins d'un projet.</a:t>
            </a:r>
            <a:br>
              <a:rPr lang="en-US" dirty="0"/>
            </a:br>
            <a:r>
              <a:rPr lang="en-US" sz="1100" b="0" i="0" dirty="0">
                <a:effectLst/>
                <a:latin typeface="+mn-lt"/>
                <a:ea typeface="+mn-ea"/>
                <a:cs typeface="+mn-cs"/>
                <a:sym typeface="Helvetica Neue"/>
              </a:rPr>
              <a:t>Troisièmement, et c'est là le cœur de notre cours, vous serez en mesure d'appliquer des techniques fondamentales de nettoyage des données pour corriger les erreurs courantes.</a:t>
            </a:r>
            <a:br>
              <a:rPr lang="en-US" dirty="0"/>
            </a:br>
            <a:r>
              <a:rPr lang="en-US" sz="1100" b="0" i="0" dirty="0">
                <a:effectLst/>
                <a:latin typeface="+mn-lt"/>
                <a:ea typeface="+mn-ea"/>
                <a:cs typeface="+mn-cs"/>
                <a:sym typeface="Helvetica Neue"/>
              </a:rPr>
              <a:t>Quatrièmement, vous comprendrez les différents types de données manquantes et apprendrez un cadre permettant de les traiter de manière responsable.</a:t>
            </a:r>
            <a:br>
              <a:rPr lang="en-US" dirty="0"/>
            </a:br>
            <a:r>
              <a:rPr lang="en-US" sz="1100" b="0" i="0" dirty="0">
                <a:effectLst/>
                <a:latin typeface="+mn-lt"/>
                <a:ea typeface="+mn-ea"/>
                <a:cs typeface="+mn-cs"/>
                <a:sym typeface="Helvetica Neue"/>
              </a:rPr>
              <a:t>Enfin, vous serez en mesure d'effectuer des contrôles de validation afin de certifier que vos données sont exactes et prêtes à être analysées. Ces objectifs constituent un flux de travail complet, du stockage des données brutes à la production d'un ensemble de données final et validé.</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r>
              <a:rPr lang="en-US" dirty="0"/>
              <a:t>Section 01 : L'impératif de la gestion des données</a:t>
            </a:r>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 Avant de poursuivre, définissons précisément nos deux thèmes principaux, car ils sont liés mais distincts.</a:t>
            </a:r>
            <a:br>
              <a:rPr lang="en-US" dirty="0"/>
            </a:br>
            <a:r>
              <a:rPr lang="en-US" sz="1100" b="1" i="0" dirty="0">
                <a:effectLst/>
                <a:latin typeface="+mn-lt"/>
                <a:ea typeface="+mn-ea"/>
                <a:cs typeface="+mn-cs"/>
                <a:sym typeface="Helvetica Neue"/>
              </a:rPr>
              <a:t>La gestion des données </a:t>
            </a:r>
            <a:r>
              <a:rPr lang="en-US" sz="1100" b="0" i="0" dirty="0">
                <a:effectLst/>
                <a:latin typeface="+mn-lt"/>
                <a:ea typeface="+mn-ea"/>
                <a:cs typeface="+mn-cs"/>
                <a:sym typeface="Helvetica Neue"/>
              </a:rPr>
              <a:t>est une vision globale. Il s'agit de la stratégie et de l'infrastructure de haut niveau que vous mettez en place pour l'ensemble du cycle de vie de vos données. Cela inclut la manière dont vous organisez vos fichiers, l'endroit où vous les stockez, les mesures de sécurité que vous mettez en œuvre et, surtout, la manière dont vous documentez tout afin que quelqu'un d'autre (ou vous-même, dans cinq ans) puisse comprendre et utiliser les données. Considérez cela comme l'architecture et la bibliothéconomie de votre projet de recherche.</a:t>
            </a:r>
            <a:br>
              <a:rPr lang="en-US" dirty="0"/>
            </a:br>
            <a:r>
              <a:rPr lang="en-US" sz="1100" b="1" i="0" dirty="0">
                <a:effectLst/>
                <a:latin typeface="+mn-lt"/>
                <a:ea typeface="+mn-ea"/>
                <a:cs typeface="+mn-cs"/>
                <a:sym typeface="Helvetica Neue"/>
              </a:rPr>
              <a:t>Le nettoyage des données</a:t>
            </a:r>
            <a:r>
              <a:rPr lang="en-US" sz="1100" b="0" i="0" dirty="0">
                <a:effectLst/>
                <a:latin typeface="+mn-lt"/>
                <a:ea typeface="+mn-ea"/>
                <a:cs typeface="+mn-cs"/>
                <a:sym typeface="Helvetica Neue"/>
              </a:rPr>
              <a:t>, en revanche, est un </a:t>
            </a:r>
            <a:r>
              <a:rPr lang="en-US" sz="1100" b="0" i="1" dirty="0">
                <a:effectLst/>
                <a:latin typeface="+mn-lt"/>
                <a:ea typeface="+mn-ea"/>
                <a:cs typeface="+mn-cs"/>
                <a:sym typeface="Helvetica Neue"/>
              </a:rPr>
              <a:t>processus</a:t>
            </a:r>
            <a:r>
              <a:rPr lang="en-US" sz="1100" b="0" i="0" dirty="0">
                <a:effectLst/>
                <a:latin typeface="+mn-lt"/>
                <a:ea typeface="+mn-ea"/>
                <a:cs typeface="+mn-cs"/>
                <a:sym typeface="Helvetica Neue"/>
              </a:rPr>
              <a:t> spécifique et pratique qui s'inscrit dans le cadre plus large de la gestion des données. Il s'agit du travail technique qui consiste à examiner un ensemble de données et à corriger ce qui ne va pas : corriger les erreurs, combler les lacunes et supprimer les incohérences. C'est le travail d'entretien, de réparation et de contrôle qualité qui rend les données réellement utilisables.</a:t>
            </a:r>
            <a:br>
              <a:rPr lang="en-US" dirty="0"/>
            </a:br>
            <a:r>
              <a:rPr lang="en-US" sz="1100" b="0" i="0" dirty="0">
                <a:effectLst/>
                <a:latin typeface="+mn-lt"/>
                <a:ea typeface="+mn-ea"/>
                <a:cs typeface="+mn-cs"/>
                <a:sym typeface="Helvetica Neue"/>
              </a:rPr>
              <a:t>La gestion est donc le système global ; le nettoyage est une activité clé au sein de ce système.</a:t>
            </a:r>
            <a:endParaRPr lang="en-US" dirty="0"/>
          </a:p>
        </p:txBody>
      </p:sp>
    </p:spTree>
    <p:extLst>
      <p:ext uri="{BB962C8B-B14F-4D97-AF65-F5344CB8AC3E}">
        <p14:creationId xmlns:p14="http://schemas.microsoft.com/office/powerpoint/2010/main" val="213150124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jpeg"/><Relationship Id="rId11" Type="http://schemas.openxmlformats.org/officeDocument/2006/relationships/image" Target="../media/image22.tiff"/><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1714"/>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sz="1240" dirty="0" err="1"/>
              <a:t>Collecte</a:t>
            </a:r>
            <a:r>
              <a:rPr lang="en-US" sz="1240" dirty="0"/>
              <a:t> et gestion des données sur les transports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536724" y="6343524"/>
            <a:ext cx="492880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40" b="1" dirty="0">
                <a:solidFill>
                  <a:prstClr val="black"/>
                </a:solidFill>
              </a:rPr>
              <a:t>Gestion et </a:t>
            </a:r>
            <a:r>
              <a:rPr lang="en-US" sz="1240" b="1" dirty="0" err="1">
                <a:solidFill>
                  <a:prstClr val="black"/>
                </a:solidFill>
              </a:rPr>
              <a:t>nettoyage</a:t>
            </a:r>
            <a:r>
              <a:rPr lang="en-US" sz="1240" b="1" dirty="0">
                <a:solidFill>
                  <a:prstClr val="black"/>
                </a:solidFill>
              </a:rPr>
              <a:t> des données dans la recherche sur les transports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4" name="object 6">
            <a:extLst>
              <a:ext uri="{FF2B5EF4-FFF2-40B4-BE49-F238E27FC236}">
                <a16:creationId xmlns:a16="http://schemas.microsoft.com/office/drawing/2014/main" id="{229B9E8E-B87C-DE49-FE13-7B92F4CDCCD7}"/>
              </a:ext>
            </a:extLst>
          </p:cNvPr>
          <p:cNvSpPr txBox="1">
            <a:spLocks/>
          </p:cNvSpPr>
          <p:nvPr userDrawn="1"/>
        </p:nvSpPr>
        <p:spPr>
          <a:xfrm>
            <a:off x="726470" y="6350540"/>
            <a:ext cx="4193488" cy="171714"/>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sz="1240" dirty="0" err="1"/>
              <a:t>Collecte</a:t>
            </a:r>
            <a:r>
              <a:rPr lang="en-US" sz="1240" dirty="0"/>
              <a:t> et gestion des données sur les transports</a:t>
            </a:r>
          </a:p>
        </p:txBody>
      </p:sp>
      <p:sp>
        <p:nvSpPr>
          <p:cNvPr id="8" name="object 6">
            <a:extLst>
              <a:ext uri="{FF2B5EF4-FFF2-40B4-BE49-F238E27FC236}">
                <a16:creationId xmlns:a16="http://schemas.microsoft.com/office/drawing/2014/main" id="{F6C71678-ED79-2AE7-96E2-6A18E2A005FA}"/>
              </a:ext>
            </a:extLst>
          </p:cNvPr>
          <p:cNvSpPr txBox="1">
            <a:spLocks/>
          </p:cNvSpPr>
          <p:nvPr userDrawn="1"/>
        </p:nvSpPr>
        <p:spPr>
          <a:xfrm>
            <a:off x="6536724" y="6343524"/>
            <a:ext cx="492880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40" b="1" dirty="0">
                <a:solidFill>
                  <a:prstClr val="black"/>
                </a:solidFill>
              </a:rPr>
              <a:t>Gestion et </a:t>
            </a:r>
            <a:r>
              <a:rPr lang="en-US" sz="1240" b="1" dirty="0" err="1">
                <a:solidFill>
                  <a:prstClr val="black"/>
                </a:solidFill>
              </a:rPr>
              <a:t>nettoyage</a:t>
            </a:r>
            <a:r>
              <a:rPr lang="en-US" sz="1240" b="1" dirty="0">
                <a:solidFill>
                  <a:prstClr val="black"/>
                </a:solidFill>
              </a:rPr>
              <a:t> des données dans la recherche sur les transports</a:t>
            </a:r>
          </a:p>
        </p:txBody>
      </p:sp>
    </p:spTree>
    <p:extLst>
      <p:ext uri="{BB962C8B-B14F-4D97-AF65-F5344CB8AC3E}">
        <p14:creationId xmlns:p14="http://schemas.microsoft.com/office/powerpoint/2010/main" val="124372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E1850F4-371C-701E-886C-5B506A1A6925}"/>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DC29437-CB25-00A8-10C5-71F0CD4CEE0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848D3CE-E6A3-249F-37FD-99D774888302}"/>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1570582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7"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48.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hyperlink" Target="https://library.ethz.ch/en/researching-and-publishing/data-management-and-policies/research-data-management/research-data-life-cycle.html" TargetMode="External"/><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9513122"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GB" sz="2800" dirty="0">
                <a:solidFill>
                  <a:srgbClr val="0070C0"/>
                </a:solidFill>
              </a:rPr>
              <a:t>Module 2 : Collecte et gestion des données sur les transports </a:t>
            </a:r>
            <a:endParaRPr sz="2800" dirty="0"/>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10563191" cy="573865"/>
          </a:xfrm>
          <a:prstGeom prst="rect">
            <a:avLst/>
          </a:prstGeom>
          <a:noFill/>
          <a:ln>
            <a:noFill/>
          </a:ln>
        </p:spPr>
        <p:txBody>
          <a:bodyPr spcFirstLastPara="1" wrap="square" lIns="50800" tIns="50800" rIns="50800" bIns="50800" anchor="t" anchorCtr="0">
            <a:noAutofit/>
          </a:bodyPr>
          <a:lstStyle/>
          <a:p>
            <a:pPr marL="0" marR="0" lvl="0" indent="0" algn="l" rtl="0">
              <a:lnSpc>
                <a:spcPct val="100000"/>
              </a:lnSpc>
              <a:spcBef>
                <a:spcPts val="0"/>
              </a:spcBef>
              <a:spcAft>
                <a:spcPts val="0"/>
              </a:spcAft>
              <a:buClr>
                <a:srgbClr val="0070C0"/>
              </a:buClr>
              <a:buSzPts val="2000"/>
              <a:buFont typeface="Calibri"/>
              <a:buNone/>
            </a:pPr>
            <a:r>
              <a:rPr lang="en-GB" sz="2800" b="1" dirty="0">
                <a:solidFill>
                  <a:srgbClr val="0070C0"/>
                </a:solidFill>
                <a:highlight>
                  <a:srgbClr val="FFFF00"/>
                </a:highlight>
                <a:latin typeface="Calibri"/>
                <a:ea typeface="Calibri"/>
                <a:cs typeface="Calibri"/>
                <a:sym typeface="Calibri"/>
              </a:rPr>
              <a:t>Cours n° 7 : Gestion et nettoyage des données dans la recherche sur les transports</a:t>
            </a:r>
            <a:endParaRPr sz="2800" b="0" i="0" u="none" strike="noStrike" cap="none" dirty="0">
              <a:solidFill>
                <a:srgbClr val="000000"/>
              </a:solidFill>
              <a:highlight>
                <a:srgbClr val="FFFF00"/>
              </a:highlight>
              <a:latin typeface="Arial"/>
              <a:ea typeface="Arial"/>
              <a:cs typeface="Arial"/>
              <a:sym typeface="Aria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Définition des termes</a:t>
            </a:r>
            <a:r>
              <a:rPr lang="en-GB" b="1" dirty="0">
                <a:solidFill>
                  <a:sysClr val="windowText" lastClr="000000"/>
                </a:solidFill>
                <a:latin typeface="Arial"/>
                <a:cs typeface="Arial"/>
              </a:rPr>
              <a:t>.</a:t>
            </a:r>
          </a:p>
        </p:txBody>
      </p:sp>
      <p:sp>
        <p:nvSpPr>
          <p:cNvPr id="5" name="object 3">
            <a:extLst>
              <a:ext uri="{FF2B5EF4-FFF2-40B4-BE49-F238E27FC236}">
                <a16:creationId xmlns:a16="http://schemas.microsoft.com/office/drawing/2014/main" id="{35A9886F-6C9F-A3BF-BD04-C1FB8E498BAA}"/>
              </a:ext>
            </a:extLst>
          </p:cNvPr>
          <p:cNvSpPr txBox="1"/>
          <p:nvPr/>
        </p:nvSpPr>
        <p:spPr>
          <a:xfrm>
            <a:off x="726468" y="1539562"/>
            <a:ext cx="7184677"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Gestion vs nettoyage :</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L'impératif de la gestion des données</a:t>
            </a:r>
            <a:endParaRPr lang="en-GB" sz="2400" b="1" dirty="0">
              <a:solidFill>
                <a:schemeClr val="bg1"/>
              </a:solidFill>
            </a:endParaRPr>
          </a:p>
        </p:txBody>
      </p:sp>
      <p:sp>
        <p:nvSpPr>
          <p:cNvPr id="4" name="Content Placeholder 2">
            <a:extLst>
              <a:ext uri="{FF2B5EF4-FFF2-40B4-BE49-F238E27FC236}">
                <a16:creationId xmlns:a16="http://schemas.microsoft.com/office/drawing/2014/main" id="{BCC21543-0922-80B4-911A-A67D2E2E3267}"/>
              </a:ext>
            </a:extLst>
          </p:cNvPr>
          <p:cNvSpPr txBox="1">
            <a:spLocks/>
          </p:cNvSpPr>
          <p:nvPr/>
        </p:nvSpPr>
        <p:spPr>
          <a:xfrm>
            <a:off x="740380" y="2067676"/>
            <a:ext cx="6280852" cy="28649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Gestion des données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Processus systématique d'organisation, de stockage, de sécurisation et de documentation des ensembles de données afin d'en garantir l'intégrité, l'accessibilité et la fiabilité à long terme.</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Nettoyage des données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Processus consistant à détecter et à corriger les données incomplètes, inexactes ou non pertinentes afin de garantir la qualité et la cohérence des données.</a:t>
            </a:r>
          </a:p>
        </p:txBody>
      </p:sp>
      <p:pic>
        <p:nvPicPr>
          <p:cNvPr id="2050" name="Picture 2">
            <a:extLst>
              <a:ext uri="{FF2B5EF4-FFF2-40B4-BE49-F238E27FC236}">
                <a16:creationId xmlns:a16="http://schemas.microsoft.com/office/drawing/2014/main" id="{A044E5CD-7BE7-FBD8-D4D5-9A3E0FC89A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03" t="35193" r="4470" b="22450"/>
          <a:stretch>
            <a:fillRect/>
          </a:stretch>
        </p:blipFill>
        <p:spPr bwMode="auto">
          <a:xfrm>
            <a:off x="7007320" y="2610259"/>
            <a:ext cx="4444300" cy="2165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465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50C37CD6-66EC-80A0-54F2-450E766E6A96}"/>
              </a:ext>
            </a:extLst>
          </p:cNvPr>
          <p:cNvSpPr txBox="1">
            <a:spLocks/>
          </p:cNvSpPr>
          <p:nvPr/>
        </p:nvSpPr>
        <p:spPr>
          <a:xfrm>
            <a:off x="726466" y="1539562"/>
            <a:ext cx="8970427" cy="42126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Les données brutes sont rarement parfaites. Voici quelques problèmes courants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Incohérence </a:t>
            </a:r>
            <a:r>
              <a:rPr kumimoji="0" lang="en-US" sz="2000" i="0" u="none" strike="noStrike" kern="1200" cap="none" spc="0" normalizeH="0" baseline="0" noProof="0" dirty="0">
                <a:ln>
                  <a:noFill/>
                </a:ln>
                <a:solidFill>
                  <a:sysClr val="windowText" lastClr="000000"/>
                </a:solidFill>
                <a:effectLst/>
                <a:uLnTx/>
                <a:uFillTx/>
                <a:ea typeface="+mn-ea"/>
                <a:cs typeface="+mn-cs"/>
              </a:rPr>
              <a:t>: variations dans les formats de données, les unités ou les conventions de dénomination (par exemple, « Street » vs « St. »).</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Valeurs manquantes </a:t>
            </a:r>
            <a:r>
              <a:rPr kumimoji="0" lang="en-US" sz="2000" i="0" u="none" strike="noStrike" kern="1200" cap="none" spc="0" normalizeH="0" baseline="0" noProof="0" dirty="0">
                <a:ln>
                  <a:noFill/>
                </a:ln>
                <a:solidFill>
                  <a:sysClr val="windowText" lastClr="000000"/>
                </a:solidFill>
                <a:effectLst/>
                <a:uLnTx/>
                <a:uFillTx/>
                <a:ea typeface="+mn-ea"/>
                <a:cs typeface="+mn-cs"/>
              </a:rPr>
              <a:t>: lacunes dans les données résultant d'une panne des capteurs ou d'entrées incomplètes dans les enquêtes.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Valeurs aberrantes et anomalies </a:t>
            </a:r>
            <a:r>
              <a:rPr kumimoji="0" lang="en-US" sz="2000" i="0" u="none" strike="noStrike" kern="1200" cap="none" spc="0" normalizeH="0" baseline="0" noProof="0" dirty="0">
                <a:ln>
                  <a:noFill/>
                </a:ln>
                <a:solidFill>
                  <a:sysClr val="windowText" lastClr="000000"/>
                </a:solidFill>
                <a:effectLst/>
                <a:uLnTx/>
                <a:uFillTx/>
                <a:ea typeface="+mn-ea"/>
                <a:cs typeface="+mn-cs"/>
              </a:rPr>
              <a:t>: valeurs invraisemblables ou erronées qui faussent l'analyse (par exemple, une durée de trajet en bus de -10 minutes).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Doublons </a:t>
            </a:r>
            <a:r>
              <a:rPr kumimoji="0" lang="en-US" sz="2000" i="0" u="none" strike="noStrike" kern="1200" cap="none" spc="0" normalizeH="0" baseline="0" noProof="0" dirty="0">
                <a:ln>
                  <a:noFill/>
                </a:ln>
                <a:solidFill>
                  <a:sysClr val="windowText" lastClr="000000"/>
                </a:solidFill>
                <a:effectLst/>
                <a:uLnTx/>
                <a:uFillTx/>
                <a:ea typeface="+mn-ea"/>
                <a:cs typeface="+mn-cs"/>
              </a:rPr>
              <a:t>: enregistrements répétés qui entraînent des redondances et gonflent les chiffres.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Volume </a:t>
            </a:r>
            <a:r>
              <a:rPr kumimoji="0" lang="en-US" sz="2000" i="0" u="none" strike="noStrike" kern="1200" cap="none" spc="0" normalizeH="0" baseline="0" noProof="0" dirty="0">
                <a:ln>
                  <a:noFill/>
                </a:ln>
                <a:solidFill>
                  <a:sysClr val="windowText" lastClr="000000"/>
                </a:solidFill>
                <a:effectLst/>
                <a:uLnTx/>
                <a:uFillTx/>
                <a:ea typeface="+mn-ea"/>
                <a:cs typeface="+mn-cs"/>
              </a:rPr>
              <a:t>: la taille considérable des ensembles de données modernes pose des défis importants en matière de stockage et de traitement.</a:t>
            </a:r>
          </a:p>
          <a:p>
            <a:pPr lvl="1">
              <a:buFont typeface="Wingdings" panose="05000000000000000000" pitchFamily="2" charset="2"/>
              <a:buChar char="§"/>
              <a:defRPr/>
            </a:pPr>
            <a:r>
              <a:rPr lang="en-US" sz="2000" b="1" dirty="0">
                <a:solidFill>
                  <a:sysClr val="windowText" lastClr="000000"/>
                </a:solidFill>
              </a:rPr>
              <a:t>Valeurs aberrantes et anomalies </a:t>
            </a:r>
            <a:r>
              <a:rPr lang="en-US" sz="2000" dirty="0">
                <a:solidFill>
                  <a:sysClr val="windowText" lastClr="000000"/>
                </a:solidFill>
              </a:rPr>
              <a:t>: les dysfonctionnements du GPS et les valeurs irréalistes peuvent fausser l'analyse des données.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Le problème des « données sales » : problèmes de qualité courants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D38BCF46-3092-64EB-70B0-A7A9AF1EF79F}"/>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L'impératif de la gestion des données</a:t>
            </a:r>
            <a:endParaRPr lang="en-GB" sz="2400" b="1" dirty="0">
              <a:solidFill>
                <a:schemeClr val="bg1"/>
              </a:solidFill>
            </a:endParaRPr>
          </a:p>
        </p:txBody>
      </p:sp>
    </p:spTree>
    <p:extLst>
      <p:ext uri="{BB962C8B-B14F-4D97-AF65-F5344CB8AC3E}">
        <p14:creationId xmlns:p14="http://schemas.microsoft.com/office/powerpoint/2010/main" val="3270822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8" y="1539561"/>
            <a:ext cx="5251760" cy="37979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Une bonne gestion des données est un processus continu, et non une étape unique.</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Principaux avantages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Réduit les erreurs et améliore la fiabilité des études.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Garantit la pérennité des données.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Améliore la collaboration entre les membres de l'équipe.</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Empêche la perte accidentelle et irréversible de données.</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Pourquoi la gestion des données est-elle importante : le cycle de vie</a:t>
            </a:r>
            <a:endParaRPr lang="en-GB" b="1" dirty="0">
              <a:solidFill>
                <a:sysClr val="windowText" lastClr="000000"/>
              </a:solidFill>
              <a:latin typeface="Arial"/>
              <a:cs typeface="Arial"/>
            </a:endParaRPr>
          </a:p>
        </p:txBody>
      </p:sp>
      <p:pic>
        <p:nvPicPr>
          <p:cNvPr id="2" name="Google Shape;282;g33fc1a270c4_0_48">
            <a:extLst>
              <a:ext uri="{FF2B5EF4-FFF2-40B4-BE49-F238E27FC236}">
                <a16:creationId xmlns:a16="http://schemas.microsoft.com/office/drawing/2014/main" id="{FE7EC92E-86B3-B34F-37FF-C1B25BD4EA3B}"/>
              </a:ext>
            </a:extLst>
          </p:cNvPr>
          <p:cNvPicPr preferRelativeResize="0"/>
          <p:nvPr/>
        </p:nvPicPr>
        <p:blipFill>
          <a:blip r:embed="rId3">
            <a:alphaModFix/>
          </a:blip>
          <a:stretch>
            <a:fillRect/>
          </a:stretch>
        </p:blipFill>
        <p:spPr>
          <a:xfrm>
            <a:off x="6213773" y="1539561"/>
            <a:ext cx="5237847" cy="4127736"/>
          </a:xfrm>
          <a:prstGeom prst="rect">
            <a:avLst/>
          </a:prstGeom>
          <a:noFill/>
          <a:ln>
            <a:noFill/>
          </a:ln>
        </p:spPr>
      </p:pic>
      <p:sp>
        <p:nvSpPr>
          <p:cNvPr id="5" name="Google Shape;283;g33fc1a270c4_0_48">
            <a:extLst>
              <a:ext uri="{FF2B5EF4-FFF2-40B4-BE49-F238E27FC236}">
                <a16:creationId xmlns:a16="http://schemas.microsoft.com/office/drawing/2014/main" id="{67CE11D9-5668-4B10-938F-C595630A8C06}"/>
              </a:ext>
            </a:extLst>
          </p:cNvPr>
          <p:cNvSpPr txBox="1"/>
          <p:nvPr/>
        </p:nvSpPr>
        <p:spPr>
          <a:xfrm>
            <a:off x="6932836" y="5667297"/>
            <a:ext cx="3799719" cy="33698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dirty="0"/>
              <a:t>Source : Bibliothèque de l'ETH Zurich, « Le cycle de vie des données de recherche ».</a:t>
            </a:r>
            <a:endParaRPr sz="1100" dirty="0"/>
          </a:p>
        </p:txBody>
      </p:sp>
      <p:sp>
        <p:nvSpPr>
          <p:cNvPr id="16" name="object 2">
            <a:extLst>
              <a:ext uri="{FF2B5EF4-FFF2-40B4-BE49-F238E27FC236}">
                <a16:creationId xmlns:a16="http://schemas.microsoft.com/office/drawing/2014/main" id="{0E1CDD9B-BE17-1C1B-CF17-0D3B5E050D29}"/>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L'impératif de la gestion des données</a:t>
            </a:r>
            <a:endParaRPr lang="en-GB" sz="2400" b="1" dirty="0">
              <a:solidFill>
                <a:schemeClr val="bg1"/>
              </a:solidFill>
            </a:endParaRPr>
          </a:p>
        </p:txBody>
      </p:sp>
    </p:spTree>
    <p:extLst>
      <p:ext uri="{BB962C8B-B14F-4D97-AF65-F5344CB8AC3E}">
        <p14:creationId xmlns:p14="http://schemas.microsoft.com/office/powerpoint/2010/main" val="1179505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1.3. </a:t>
            </a:r>
            <a:r>
              <a:rPr lang="en-US" b="1" dirty="0">
                <a:solidFill>
                  <a:sysClr val="windowText" lastClr="000000"/>
                </a:solidFill>
                <a:latin typeface="Arial"/>
                <a:cs typeface="Arial"/>
              </a:rPr>
              <a:t>Sources de complexité</a:t>
            </a:r>
            <a:r>
              <a:rPr lang="en-GB" b="1" dirty="0">
                <a:solidFill>
                  <a:sysClr val="windowText" lastClr="000000"/>
                </a:solidFill>
                <a:latin typeface="Arial"/>
                <a:cs typeface="Arial"/>
              </a:rPr>
              <a:t>.</a:t>
            </a:r>
          </a:p>
        </p:txBody>
      </p:sp>
      <p:pic>
        <p:nvPicPr>
          <p:cNvPr id="7" name="Google Shape;263;g33fc1a270c4_0_32">
            <a:extLst>
              <a:ext uri="{FF2B5EF4-FFF2-40B4-BE49-F238E27FC236}">
                <a16:creationId xmlns:a16="http://schemas.microsoft.com/office/drawing/2014/main" id="{45B1B5D3-8FAB-1BCD-0207-E45FAB82BEDB}"/>
              </a:ext>
            </a:extLst>
          </p:cNvPr>
          <p:cNvPicPr preferRelativeResize="0"/>
          <p:nvPr/>
        </p:nvPicPr>
        <p:blipFill rotWithShape="1">
          <a:blip r:embed="rId3">
            <a:alphaModFix/>
          </a:blip>
          <a:srcRect l="3309" t="18097" r="5769" b="5048"/>
          <a:stretch>
            <a:fillRect/>
          </a:stretch>
        </p:blipFill>
        <p:spPr>
          <a:xfrm>
            <a:off x="733325" y="1539562"/>
            <a:ext cx="4295554" cy="4736052"/>
          </a:xfrm>
          <a:prstGeom prst="rect">
            <a:avLst/>
          </a:prstGeom>
          <a:noFill/>
          <a:ln>
            <a:noFill/>
          </a:ln>
        </p:spPr>
      </p:pic>
      <p:pic>
        <p:nvPicPr>
          <p:cNvPr id="8" name="Google Shape;264;g33fc1a270c4_0_32">
            <a:extLst>
              <a:ext uri="{FF2B5EF4-FFF2-40B4-BE49-F238E27FC236}">
                <a16:creationId xmlns:a16="http://schemas.microsoft.com/office/drawing/2014/main" id="{41A2363F-535F-9693-7685-8186F0068B55}"/>
              </a:ext>
            </a:extLst>
          </p:cNvPr>
          <p:cNvPicPr preferRelativeResize="0"/>
          <p:nvPr/>
        </p:nvPicPr>
        <p:blipFill rotWithShape="1">
          <a:blip r:embed="rId4">
            <a:alphaModFix/>
          </a:blip>
          <a:srcRect l="9826" t="9826" r="9826" b="9826"/>
          <a:stretch/>
        </p:blipFill>
        <p:spPr>
          <a:xfrm>
            <a:off x="7660525" y="1374825"/>
            <a:ext cx="3798150" cy="3798150"/>
          </a:xfrm>
          <a:prstGeom prst="rect">
            <a:avLst/>
          </a:prstGeom>
          <a:noFill/>
          <a:ln>
            <a:noFill/>
          </a:ln>
        </p:spPr>
      </p:pic>
      <p:sp>
        <p:nvSpPr>
          <p:cNvPr id="9" name="Google Shape;265;g33fc1a270c4_0_32">
            <a:extLst>
              <a:ext uri="{FF2B5EF4-FFF2-40B4-BE49-F238E27FC236}">
                <a16:creationId xmlns:a16="http://schemas.microsoft.com/office/drawing/2014/main" id="{E651B364-84BA-3364-0964-1585B6813581}"/>
              </a:ext>
            </a:extLst>
          </p:cNvPr>
          <p:cNvSpPr/>
          <p:nvPr/>
        </p:nvSpPr>
        <p:spPr>
          <a:xfrm>
            <a:off x="5454502" y="5172975"/>
            <a:ext cx="6004173" cy="1008650"/>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800" dirty="0">
                <a:solidFill>
                  <a:schemeClr val="dk1"/>
                </a:solidFill>
              </a:rPr>
              <a:t>La multiplicité des sources de données entraîne une grande diversité de formats, de structures et de niveaux de qualité, ce qui accroît la complexité de la gestion et du nettoyage des données.</a:t>
            </a:r>
            <a:endParaRPr sz="1800" dirty="0">
              <a:solidFill>
                <a:schemeClr val="dk1"/>
              </a:solidFill>
            </a:endParaRPr>
          </a:p>
        </p:txBody>
      </p:sp>
      <p:sp>
        <p:nvSpPr>
          <p:cNvPr id="13" name="object 2">
            <a:extLst>
              <a:ext uri="{FF2B5EF4-FFF2-40B4-BE49-F238E27FC236}">
                <a16:creationId xmlns:a16="http://schemas.microsoft.com/office/drawing/2014/main" id="{B40F3439-7295-94AC-52C1-EA27F37759E5}"/>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L'impératif de la gestion des données</a:t>
            </a:r>
            <a:endParaRPr lang="en-GB" sz="2400" b="1" dirty="0">
              <a:solidFill>
                <a:schemeClr val="bg1"/>
              </a:solidFill>
            </a:endParaRPr>
          </a:p>
        </p:txBody>
      </p:sp>
    </p:spTree>
    <p:extLst>
      <p:ext uri="{BB962C8B-B14F-4D97-AF65-F5344CB8AC3E}">
        <p14:creationId xmlns:p14="http://schemas.microsoft.com/office/powerpoint/2010/main" val="3104973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5985D-9ABE-DDC4-B11B-DAF22400639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F45171D-E4A0-629F-EAD4-49A7F0D26BD7}"/>
              </a:ext>
            </a:extLst>
          </p:cNvPr>
          <p:cNvSpPr txBox="1">
            <a:spLocks/>
          </p:cNvSpPr>
          <p:nvPr/>
        </p:nvSpPr>
        <p:spPr>
          <a:xfrm>
            <a:off x="726467" y="1539563"/>
            <a:ext cx="10725151" cy="4420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Les données brutes constituent un handicap. Leur utilisation directe entraîne :</a:t>
            </a:r>
          </a:p>
        </p:txBody>
      </p:sp>
      <p:sp>
        <p:nvSpPr>
          <p:cNvPr id="6" name="object 3">
            <a:extLst>
              <a:ext uri="{FF2B5EF4-FFF2-40B4-BE49-F238E27FC236}">
                <a16:creationId xmlns:a16="http://schemas.microsoft.com/office/drawing/2014/main" id="{104E1E86-9876-50AE-AF1F-8415BDFB7F5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L'impact des problèmes liés aux données brutes</a:t>
            </a:r>
            <a:endParaRPr lang="en-GB" b="1" dirty="0">
              <a:solidFill>
                <a:sysClr val="windowText" lastClr="000000"/>
              </a:solidFill>
              <a:latin typeface="Arial"/>
              <a:cs typeface="Arial"/>
            </a:endParaRPr>
          </a:p>
        </p:txBody>
      </p:sp>
      <p:grpSp>
        <p:nvGrpSpPr>
          <p:cNvPr id="11" name="Group 10">
            <a:extLst>
              <a:ext uri="{FF2B5EF4-FFF2-40B4-BE49-F238E27FC236}">
                <a16:creationId xmlns:a16="http://schemas.microsoft.com/office/drawing/2014/main" id="{8E4A5B48-DC5B-2930-DDAE-6E4F48AA9914}"/>
              </a:ext>
            </a:extLst>
          </p:cNvPr>
          <p:cNvGrpSpPr/>
          <p:nvPr/>
        </p:nvGrpSpPr>
        <p:grpSpPr>
          <a:xfrm>
            <a:off x="2072847" y="1981599"/>
            <a:ext cx="9055395" cy="4235948"/>
            <a:chOff x="2072847" y="1981599"/>
            <a:chExt cx="9055395" cy="4235948"/>
          </a:xfrm>
        </p:grpSpPr>
        <p:pic>
          <p:nvPicPr>
            <p:cNvPr id="2" name="Google Shape;337;g33fc1a270c4_0_112" title="Slide 16_ Activity – Pair &amp; Share - visual selection (2).png">
              <a:extLst>
                <a:ext uri="{FF2B5EF4-FFF2-40B4-BE49-F238E27FC236}">
                  <a16:creationId xmlns:a16="http://schemas.microsoft.com/office/drawing/2014/main" id="{FB38995F-D7FA-B073-E734-6C98A7170E3B}"/>
                </a:ext>
              </a:extLst>
            </p:cNvPr>
            <p:cNvPicPr preferRelativeResize="0"/>
            <p:nvPr/>
          </p:nvPicPr>
          <p:blipFill>
            <a:blip r:embed="rId3">
              <a:alphaModFix/>
            </a:blip>
            <a:srcRect l="3787" t="16207" r="3602" b="7564"/>
            <a:stretch>
              <a:fillRect/>
            </a:stretch>
          </p:blipFill>
          <p:spPr>
            <a:xfrm>
              <a:off x="2072847" y="1981599"/>
              <a:ext cx="8046306" cy="4235948"/>
            </a:xfrm>
            <a:prstGeom prst="rect">
              <a:avLst/>
            </a:prstGeom>
            <a:noFill/>
            <a:ln>
              <a:noFill/>
            </a:ln>
          </p:spPr>
        </p:pic>
        <p:sp>
          <p:nvSpPr>
            <p:cNvPr id="7" name="TextBox 6">
              <a:extLst>
                <a:ext uri="{FF2B5EF4-FFF2-40B4-BE49-F238E27FC236}">
                  <a16:creationId xmlns:a16="http://schemas.microsoft.com/office/drawing/2014/main" id="{D7DE71CC-205B-54DF-3399-ADCFCB1F30DD}"/>
                </a:ext>
              </a:extLst>
            </p:cNvPr>
            <p:cNvSpPr txBox="1"/>
            <p:nvPr/>
          </p:nvSpPr>
          <p:spPr>
            <a:xfrm>
              <a:off x="2072847" y="3132732"/>
              <a:ext cx="3338624" cy="56477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700" dirty="0"/>
                <a:t>Une sous-estimation de la demande ou de l'activité.</a:t>
              </a:r>
              <a:endParaRPr lang="en-AT" sz="1700" dirty="0"/>
            </a:p>
          </p:txBody>
        </p:sp>
        <p:sp>
          <p:nvSpPr>
            <p:cNvPr id="8" name="TextBox 7">
              <a:extLst>
                <a:ext uri="{FF2B5EF4-FFF2-40B4-BE49-F238E27FC236}">
                  <a16:creationId xmlns:a16="http://schemas.microsoft.com/office/drawing/2014/main" id="{BD4A1598-A62C-8966-419F-7EFECCCEE50D}"/>
                </a:ext>
              </a:extLst>
            </p:cNvPr>
            <p:cNvSpPr txBox="1"/>
            <p:nvPr/>
          </p:nvSpPr>
          <p:spPr>
            <a:xfrm>
              <a:off x="2072847" y="4675139"/>
              <a:ext cx="3338624" cy="56477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700" dirty="0"/>
                <a:t>Des résultats biaisés et des interprétations erronées.</a:t>
              </a:r>
              <a:endParaRPr lang="en-AT" sz="1700" dirty="0"/>
            </a:p>
          </p:txBody>
        </p:sp>
        <p:sp>
          <p:nvSpPr>
            <p:cNvPr id="9" name="TextBox 8">
              <a:extLst>
                <a:ext uri="{FF2B5EF4-FFF2-40B4-BE49-F238E27FC236}">
                  <a16:creationId xmlns:a16="http://schemas.microsoft.com/office/drawing/2014/main" id="{F86CCC8B-A289-5962-0957-FE3E3514F3D4}"/>
                </a:ext>
              </a:extLst>
            </p:cNvPr>
            <p:cNvSpPr txBox="1"/>
            <p:nvPr/>
          </p:nvSpPr>
          <p:spPr>
            <a:xfrm>
              <a:off x="7711647" y="3803305"/>
              <a:ext cx="3338624" cy="80021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700" dirty="0"/>
                <a:t>L'introduction de valeurs impossibles (valeurs aberrantes) qui faussent les statistiques.</a:t>
              </a:r>
              <a:endParaRPr lang="en-AT" sz="1700" dirty="0"/>
            </a:p>
          </p:txBody>
        </p:sp>
        <p:sp>
          <p:nvSpPr>
            <p:cNvPr id="10" name="TextBox 9">
              <a:extLst>
                <a:ext uri="{FF2B5EF4-FFF2-40B4-BE49-F238E27FC236}">
                  <a16:creationId xmlns:a16="http://schemas.microsoft.com/office/drawing/2014/main" id="{E1B689B3-FFDA-1023-7FC2-043ADCF84060}"/>
                </a:ext>
              </a:extLst>
            </p:cNvPr>
            <p:cNvSpPr txBox="1"/>
            <p:nvPr/>
          </p:nvSpPr>
          <p:spPr>
            <a:xfrm>
              <a:off x="7789618" y="5267674"/>
              <a:ext cx="3338624" cy="80021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700" dirty="0"/>
                <a:t>Des choix politiques ou d'investissement potentiellement erronés et coûteux.</a:t>
              </a:r>
              <a:endParaRPr lang="en-AT" sz="1700" dirty="0"/>
            </a:p>
          </p:txBody>
        </p:sp>
      </p:grpSp>
      <p:sp>
        <p:nvSpPr>
          <p:cNvPr id="14" name="object 2">
            <a:extLst>
              <a:ext uri="{FF2B5EF4-FFF2-40B4-BE49-F238E27FC236}">
                <a16:creationId xmlns:a16="http://schemas.microsoft.com/office/drawing/2014/main" id="{EFA59157-7C89-53B1-FA45-919354FECFDA}"/>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L'impératif de la gestion des données</a:t>
            </a:r>
            <a:endParaRPr lang="en-GB" sz="2400" b="1" dirty="0">
              <a:solidFill>
                <a:schemeClr val="bg1"/>
              </a:solidFill>
            </a:endParaRPr>
          </a:p>
        </p:txBody>
      </p:sp>
    </p:spTree>
    <p:extLst>
      <p:ext uri="{BB962C8B-B14F-4D97-AF65-F5344CB8AC3E}">
        <p14:creationId xmlns:p14="http://schemas.microsoft.com/office/powerpoint/2010/main" val="2572994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9C36-9AEE-BBB8-15A2-87A694409A3A}"/>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DCCB1F40-D5A2-5815-EA37-2D20FFDB700B}"/>
              </a:ext>
            </a:extLst>
          </p:cNvPr>
          <p:cNvSpPr txBox="1">
            <a:spLocks/>
          </p:cNvSpPr>
          <p:nvPr/>
        </p:nvSpPr>
        <p:spPr>
          <a:xfrm>
            <a:off x="726467" y="1539562"/>
            <a:ext cx="10725152" cy="24370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Du problème à la solution : un processus en trois étapes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Étape 1 : Stockage et structuration</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Choisissez la solution de stockage adaptée et comprenez le format de vos données.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Étape 2 : Nettoyage et traitement</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Identifiez et corrigez systématiquement les erreurs, les incohérences et les doublons.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Étape 3 : Validation et utilisation</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Effectuez des vérifications finales pour garantir l'intégrité des données et préparer l'analyse.</a:t>
            </a:r>
          </a:p>
        </p:txBody>
      </p:sp>
      <p:sp>
        <p:nvSpPr>
          <p:cNvPr id="6" name="object 3">
            <a:extLst>
              <a:ext uri="{FF2B5EF4-FFF2-40B4-BE49-F238E27FC236}">
                <a16:creationId xmlns:a16="http://schemas.microsoft.com/office/drawing/2014/main" id="{ED3D59CC-E214-6EBE-D1BC-B89E8FA664F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1.5. Introduction au flux de travail</a:t>
            </a:r>
            <a:endParaRPr lang="en-GB" b="1"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3F80B749-6C56-353E-C888-9EC5B2D822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76" t="38915" r="4626" b="33023"/>
          <a:stretch>
            <a:fillRect/>
          </a:stretch>
        </p:blipFill>
        <p:spPr bwMode="auto">
          <a:xfrm>
            <a:off x="2985976" y="4118872"/>
            <a:ext cx="6220047" cy="1924493"/>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4A824665-C8A9-B9C1-DEE9-514F70C739CC}"/>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L'impératif de la gestion des données</a:t>
            </a:r>
            <a:endParaRPr lang="en-GB" sz="2400" b="1" dirty="0">
              <a:solidFill>
                <a:schemeClr val="bg1"/>
              </a:solidFill>
            </a:endParaRPr>
          </a:p>
        </p:txBody>
      </p:sp>
    </p:spTree>
    <p:extLst>
      <p:ext uri="{BB962C8B-B14F-4D97-AF65-F5344CB8AC3E}">
        <p14:creationId xmlns:p14="http://schemas.microsoft.com/office/powerpoint/2010/main" val="768760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Préparation des bases : stockage et structure des données</a:t>
            </a:r>
          </a:p>
        </p:txBody>
      </p:sp>
    </p:spTree>
    <p:extLst>
      <p:ext uri="{BB962C8B-B14F-4D97-AF65-F5344CB8AC3E}">
        <p14:creationId xmlns:p14="http://schemas.microsoft.com/office/powerpoint/2010/main" val="4108486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79847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Solutions de stockage des données</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7" y="493611"/>
            <a:ext cx="7281064"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Préparation des bases : stockage et structure des données</a:t>
            </a:r>
            <a:endParaRPr lang="en-GB" sz="2400" b="1" dirty="0">
              <a:solidFill>
                <a:schemeClr val="bg1"/>
              </a:solidFill>
            </a:endParaRPr>
          </a:p>
        </p:txBody>
      </p:sp>
      <p:pic>
        <p:nvPicPr>
          <p:cNvPr id="2" name="Google Shape;297;g33fc1a270c4_0_72">
            <a:extLst>
              <a:ext uri="{FF2B5EF4-FFF2-40B4-BE49-F238E27FC236}">
                <a16:creationId xmlns:a16="http://schemas.microsoft.com/office/drawing/2014/main" id="{75B9DC4B-EC6F-7584-B3E0-192CB711985C}"/>
              </a:ext>
            </a:extLst>
          </p:cNvPr>
          <p:cNvPicPr preferRelativeResize="0"/>
          <p:nvPr/>
        </p:nvPicPr>
        <p:blipFill rotWithShape="1">
          <a:blip r:embed="rId3">
            <a:alphaModFix/>
          </a:blip>
          <a:srcRect l="5444" t="27571" r="15158" b="16659"/>
          <a:stretch>
            <a:fillRect/>
          </a:stretch>
        </p:blipFill>
        <p:spPr>
          <a:xfrm>
            <a:off x="2117905" y="2269102"/>
            <a:ext cx="7970101" cy="3817089"/>
          </a:xfrm>
          <a:prstGeom prst="rect">
            <a:avLst/>
          </a:prstGeom>
          <a:noFill/>
          <a:ln>
            <a:noFill/>
          </a:ln>
        </p:spPr>
      </p:pic>
      <p:sp>
        <p:nvSpPr>
          <p:cNvPr id="4" name="TextBox 3">
            <a:extLst>
              <a:ext uri="{FF2B5EF4-FFF2-40B4-BE49-F238E27FC236}">
                <a16:creationId xmlns:a16="http://schemas.microsoft.com/office/drawing/2014/main" id="{53003CFF-3A30-3CA7-B3C6-3FD1A4D6AB61}"/>
              </a:ext>
            </a:extLst>
          </p:cNvPr>
          <p:cNvSpPr txBox="1"/>
          <p:nvPr/>
        </p:nvSpPr>
        <p:spPr>
          <a:xfrm>
            <a:off x="4120210" y="4562335"/>
            <a:ext cx="2389283" cy="154792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b="1" dirty="0"/>
              <a:t>Complexité des données </a:t>
            </a:r>
            <a:r>
              <a:rPr lang="en-US" sz="1500" dirty="0"/>
              <a:t>: les ensembles de données complexes comportant plusieurs tables sont mieux gérés par des bases de données relationnelles.</a:t>
            </a:r>
            <a:endParaRPr lang="en-AT" sz="1500" dirty="0"/>
          </a:p>
        </p:txBody>
      </p:sp>
      <p:sp>
        <p:nvSpPr>
          <p:cNvPr id="5" name="TextBox 4">
            <a:extLst>
              <a:ext uri="{FF2B5EF4-FFF2-40B4-BE49-F238E27FC236}">
                <a16:creationId xmlns:a16="http://schemas.microsoft.com/office/drawing/2014/main" id="{D788A069-DCB9-946E-EAB4-CB027FCDBC92}"/>
              </a:ext>
            </a:extLst>
          </p:cNvPr>
          <p:cNvSpPr txBox="1"/>
          <p:nvPr/>
        </p:nvSpPr>
        <p:spPr>
          <a:xfrm>
            <a:off x="1544294" y="2451252"/>
            <a:ext cx="2269958" cy="175567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b="1" dirty="0"/>
              <a:t>Taille des ensembles de données </a:t>
            </a:r>
            <a:r>
              <a:rPr lang="en-US" sz="1500" dirty="0"/>
              <a:t>: les ensembles de données volumineux nécessitent des solutions plus robustes et évolutives que de simples feuilles de calcul.</a:t>
            </a:r>
            <a:endParaRPr lang="en-AT" sz="1500" dirty="0"/>
          </a:p>
        </p:txBody>
      </p:sp>
      <p:sp>
        <p:nvSpPr>
          <p:cNvPr id="8" name="TextBox 7">
            <a:extLst>
              <a:ext uri="{FF2B5EF4-FFF2-40B4-BE49-F238E27FC236}">
                <a16:creationId xmlns:a16="http://schemas.microsoft.com/office/drawing/2014/main" id="{51BF589D-E306-6B05-6C38-28ACE3979703}"/>
              </a:ext>
            </a:extLst>
          </p:cNvPr>
          <p:cNvSpPr txBox="1"/>
          <p:nvPr/>
        </p:nvSpPr>
        <p:spPr>
          <a:xfrm>
            <a:off x="4120210" y="2477204"/>
            <a:ext cx="2269957" cy="154792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b="1" dirty="0"/>
              <a:t>Fréquence des mises à jour </a:t>
            </a:r>
            <a:r>
              <a:rPr lang="en-US" sz="1500" dirty="0"/>
              <a:t>: les ensembles de données mis à jour en temps réel nécessitent un stockage plus dynamique que les fichiers statiques.</a:t>
            </a:r>
            <a:endParaRPr lang="en-AT" sz="1500" dirty="0"/>
          </a:p>
        </p:txBody>
      </p:sp>
      <p:sp>
        <p:nvSpPr>
          <p:cNvPr id="9" name="TextBox 8">
            <a:extLst>
              <a:ext uri="{FF2B5EF4-FFF2-40B4-BE49-F238E27FC236}">
                <a16:creationId xmlns:a16="http://schemas.microsoft.com/office/drawing/2014/main" id="{F08E4B61-D056-D58E-B035-F046CABF5FE3}"/>
              </a:ext>
            </a:extLst>
          </p:cNvPr>
          <p:cNvSpPr txBox="1"/>
          <p:nvPr/>
        </p:nvSpPr>
        <p:spPr>
          <a:xfrm>
            <a:off x="1490284" y="4496460"/>
            <a:ext cx="2389283" cy="154792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b="1" dirty="0"/>
              <a:t>Besoins en matière de collaboration </a:t>
            </a:r>
            <a:r>
              <a:rPr lang="en-US" sz="1500" dirty="0"/>
              <a:t>: les projets impliquant plusieurs utilisateurs nécessitent des solutions partagées, basées sur le cloud ou sur serveur.</a:t>
            </a:r>
            <a:endParaRPr lang="en-AT" sz="1500" dirty="0"/>
          </a:p>
        </p:txBody>
      </p:sp>
      <p:sp>
        <p:nvSpPr>
          <p:cNvPr id="10" name="Content Placeholder 2">
            <a:extLst>
              <a:ext uri="{FF2B5EF4-FFF2-40B4-BE49-F238E27FC236}">
                <a16:creationId xmlns:a16="http://schemas.microsoft.com/office/drawing/2014/main" id="{1933CE56-37C0-83F7-29C9-3EF8D6CF2C82}"/>
              </a:ext>
            </a:extLst>
          </p:cNvPr>
          <p:cNvSpPr txBox="1">
            <a:spLocks/>
          </p:cNvSpPr>
          <p:nvPr/>
        </p:nvSpPr>
        <p:spPr>
          <a:xfrm>
            <a:off x="740380" y="1382806"/>
            <a:ext cx="10725152" cy="72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Le choix du stockage approprié est la première décision cruciale dans la gestion des données.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Facteurs clés influençant votre choix :</a:t>
            </a:r>
            <a:endParaRPr kumimoji="0" lang="en-US"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3815944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F15E9-E450-1D89-8B7E-361F0B56B7C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F7567B0-3ED4-CA62-8830-6194FE55D1B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Considérations clés relatives au stockage</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EA1693F0-FA28-0EB1-7DEC-9D23F8DBDA00}"/>
              </a:ext>
            </a:extLst>
          </p:cNvPr>
          <p:cNvSpPr txBox="1">
            <a:spLocks/>
          </p:cNvSpPr>
          <p:nvPr/>
        </p:nvSpPr>
        <p:spPr>
          <a:xfrm>
            <a:off x="726466" y="1539563"/>
            <a:ext cx="10725152" cy="319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Trois principes doivent guider votre choix d'une solution de stockage :</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pic>
        <p:nvPicPr>
          <p:cNvPr id="4098" name="Picture 2">
            <a:extLst>
              <a:ext uri="{FF2B5EF4-FFF2-40B4-BE49-F238E27FC236}">
                <a16:creationId xmlns:a16="http://schemas.microsoft.com/office/drawing/2014/main" id="{35046F84-5614-EDFA-7963-B4FD98F7D1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753" b="11421"/>
          <a:stretch>
            <a:fillRect/>
          </a:stretch>
        </p:blipFill>
        <p:spPr bwMode="auto">
          <a:xfrm>
            <a:off x="740382" y="2291891"/>
            <a:ext cx="10711236" cy="30265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B1DDFF3-C759-A1D1-AD4F-A9F0CC24B0EC}"/>
              </a:ext>
            </a:extLst>
          </p:cNvPr>
          <p:cNvSpPr txBox="1"/>
          <p:nvPr/>
        </p:nvSpPr>
        <p:spPr>
          <a:xfrm>
            <a:off x="8213745" y="2437713"/>
            <a:ext cx="2376281" cy="48263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800" b="1" dirty="0"/>
              <a:t>Accessibilité</a:t>
            </a:r>
            <a:endParaRPr lang="en-AT" sz="2800" dirty="0"/>
          </a:p>
        </p:txBody>
      </p:sp>
      <p:sp>
        <p:nvSpPr>
          <p:cNvPr id="3" name="TextBox 2">
            <a:extLst>
              <a:ext uri="{FF2B5EF4-FFF2-40B4-BE49-F238E27FC236}">
                <a16:creationId xmlns:a16="http://schemas.microsoft.com/office/drawing/2014/main" id="{F78EC55A-DD6E-01B9-A439-52903A31B077}"/>
              </a:ext>
            </a:extLst>
          </p:cNvPr>
          <p:cNvSpPr txBox="1"/>
          <p:nvPr/>
        </p:nvSpPr>
        <p:spPr>
          <a:xfrm>
            <a:off x="878604" y="4080432"/>
            <a:ext cx="2927851" cy="71692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dirty="0"/>
              <a:t>Le système est-il capable de gérer de manière transparente la croissance future des données ?</a:t>
            </a:r>
            <a:endParaRPr lang="en-AT" sz="1500" dirty="0"/>
          </a:p>
        </p:txBody>
      </p:sp>
      <p:sp>
        <p:nvSpPr>
          <p:cNvPr id="9" name="object 2">
            <a:extLst>
              <a:ext uri="{FF2B5EF4-FFF2-40B4-BE49-F238E27FC236}">
                <a16:creationId xmlns:a16="http://schemas.microsoft.com/office/drawing/2014/main" id="{454B976A-A685-7A67-03CD-215AF7B620BB}"/>
              </a:ext>
            </a:extLst>
          </p:cNvPr>
          <p:cNvSpPr txBox="1">
            <a:spLocks noGrp="1"/>
          </p:cNvSpPr>
          <p:nvPr>
            <p:ph type="title"/>
          </p:nvPr>
        </p:nvSpPr>
        <p:spPr>
          <a:xfrm>
            <a:off x="726467" y="493611"/>
            <a:ext cx="790808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Préparation des fondations : stockage et structure des données</a:t>
            </a:r>
            <a:endParaRPr lang="en-GB" sz="2400" b="1" dirty="0">
              <a:solidFill>
                <a:schemeClr val="bg1"/>
              </a:solidFill>
            </a:endParaRPr>
          </a:p>
        </p:txBody>
      </p:sp>
    </p:spTree>
    <p:extLst>
      <p:ext uri="{BB962C8B-B14F-4D97-AF65-F5344CB8AC3E}">
        <p14:creationId xmlns:p14="http://schemas.microsoft.com/office/powerpoint/2010/main" val="1741391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21A6-B163-E230-2B08-D20BE75842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5E608E1-2792-8D7B-9AD1-4F01231FACA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Formats de données courants et systèmes de stockage</a:t>
            </a:r>
            <a:endParaRPr lang="en-GB" b="1" dirty="0">
              <a:solidFill>
                <a:sysClr val="windowText" lastClr="000000"/>
              </a:solidFill>
              <a:latin typeface="Arial"/>
              <a:cs typeface="Arial"/>
            </a:endParaRPr>
          </a:p>
        </p:txBody>
      </p:sp>
      <p:graphicFrame>
        <p:nvGraphicFramePr>
          <p:cNvPr id="7" name="Table 6">
            <a:extLst>
              <a:ext uri="{FF2B5EF4-FFF2-40B4-BE49-F238E27FC236}">
                <a16:creationId xmlns:a16="http://schemas.microsoft.com/office/drawing/2014/main" id="{086E8937-A4DF-B83C-24ED-F7AC9F9ABCDC}"/>
              </a:ext>
            </a:extLst>
          </p:cNvPr>
          <p:cNvGraphicFramePr>
            <a:graphicFrameLocks noGrp="1"/>
          </p:cNvGraphicFramePr>
          <p:nvPr>
            <p:extLst>
              <p:ext uri="{D42A27DB-BD31-4B8C-83A1-F6EECF244321}">
                <p14:modId xmlns:p14="http://schemas.microsoft.com/office/powerpoint/2010/main" val="3479508366"/>
              </p:ext>
            </p:extLst>
          </p:nvPr>
        </p:nvGraphicFramePr>
        <p:xfrm>
          <a:off x="726467" y="1539562"/>
          <a:ext cx="10725153" cy="4628081"/>
        </p:xfrm>
        <a:graphic>
          <a:graphicData uri="http://schemas.openxmlformats.org/drawingml/2006/table">
            <a:tbl>
              <a:tblPr firstRow="1" bandRow="1">
                <a:tableStyleId>{EEE7283C-3CF3-47DC-8721-378D4A62B228}</a:tableStyleId>
              </a:tblPr>
              <a:tblGrid>
                <a:gridCol w="3575051">
                  <a:extLst>
                    <a:ext uri="{9D8B030D-6E8A-4147-A177-3AD203B41FA5}">
                      <a16:colId xmlns:a16="http://schemas.microsoft.com/office/drawing/2014/main" val="278065113"/>
                    </a:ext>
                  </a:extLst>
                </a:gridCol>
                <a:gridCol w="3575051">
                  <a:extLst>
                    <a:ext uri="{9D8B030D-6E8A-4147-A177-3AD203B41FA5}">
                      <a16:colId xmlns:a16="http://schemas.microsoft.com/office/drawing/2014/main" val="2174705613"/>
                    </a:ext>
                  </a:extLst>
                </a:gridCol>
                <a:gridCol w="3575051">
                  <a:extLst>
                    <a:ext uri="{9D8B030D-6E8A-4147-A177-3AD203B41FA5}">
                      <a16:colId xmlns:a16="http://schemas.microsoft.com/office/drawing/2014/main" val="3061430483"/>
                    </a:ext>
                  </a:extLst>
                </a:gridCol>
              </a:tblGrid>
              <a:tr h="488585">
                <a:tc>
                  <a:txBody>
                    <a:bodyPr/>
                    <a:lstStyle/>
                    <a:p>
                      <a:pPr algn="l"/>
                      <a:r>
                        <a:rPr lang="en-US" sz="2000" b="1" dirty="0"/>
                        <a:t>Type de données</a:t>
                      </a:r>
                      <a:endParaRPr lang="en-AT" sz="2000" b="1" dirty="0"/>
                    </a:p>
                  </a:txBody>
                  <a:tcPr marL="120473" marR="120473" marT="60237" marB="60237" anchor="ctr">
                    <a:solidFill>
                      <a:srgbClr val="00B0F0"/>
                    </a:solidFill>
                  </a:tcPr>
                </a:tc>
                <a:tc>
                  <a:txBody>
                    <a:bodyPr/>
                    <a:lstStyle/>
                    <a:p>
                      <a:pPr algn="l"/>
                      <a:r>
                        <a:rPr lang="en-US" sz="2000" b="1" dirty="0"/>
                        <a:t>Avantages</a:t>
                      </a:r>
                      <a:endParaRPr lang="en-AT" sz="2000" b="1" dirty="0"/>
                    </a:p>
                  </a:txBody>
                  <a:tcPr marL="120473" marR="120473" marT="60237" marB="60237" anchor="ctr">
                    <a:solidFill>
                      <a:srgbClr val="00B0F0"/>
                    </a:solidFill>
                  </a:tcPr>
                </a:tc>
                <a:tc>
                  <a:txBody>
                    <a:bodyPr/>
                    <a:lstStyle/>
                    <a:p>
                      <a:pPr algn="l"/>
                      <a:r>
                        <a:rPr lang="en-US" sz="2000" b="1" dirty="0"/>
                        <a:t>Inconvénients</a:t>
                      </a:r>
                      <a:endParaRPr lang="en-AT" sz="2000" b="1" dirty="0"/>
                    </a:p>
                  </a:txBody>
                  <a:tcPr marL="120473" marR="120473" marT="60237" marB="60237" anchor="ctr">
                    <a:solidFill>
                      <a:srgbClr val="00B0F0"/>
                    </a:solidFill>
                  </a:tcPr>
                </a:tc>
                <a:extLst>
                  <a:ext uri="{0D108BD9-81ED-4DB2-BD59-A6C34878D82A}">
                    <a16:rowId xmlns:a16="http://schemas.microsoft.com/office/drawing/2014/main" val="3563118259"/>
                  </a:ext>
                </a:extLst>
              </a:tr>
              <a:tr h="488585">
                <a:tc>
                  <a:txBody>
                    <a:bodyPr/>
                    <a:lstStyle/>
                    <a:p>
                      <a:pPr algn="l"/>
                      <a:r>
                        <a:rPr lang="en-US" sz="2000" b="1" dirty="0"/>
                        <a:t>Basé sur des fichiers (Excel, CSV, JSON)</a:t>
                      </a:r>
                    </a:p>
                  </a:txBody>
                  <a:tcPr marL="120473" marR="120473" marT="60237" marB="60237" anchor="ctr"/>
                </a:tc>
                <a:tc>
                  <a:txBody>
                    <a:bodyPr/>
                    <a:lstStyle/>
                    <a:p>
                      <a:pPr algn="l"/>
                      <a:r>
                        <a:rPr lang="en-US" sz="2000" dirty="0"/>
                        <a:t>Simple, lisible par l'homme.</a:t>
                      </a:r>
                      <a:endParaRPr lang="en-AT" sz="2000" dirty="0"/>
                    </a:p>
                  </a:txBody>
                  <a:tcPr marL="120473" marR="120473" marT="60237" marB="60237" anchor="ctr"/>
                </a:tc>
                <a:tc>
                  <a:txBody>
                    <a:bodyPr/>
                    <a:lstStyle/>
                    <a:p>
                      <a:pPr algn="l"/>
                      <a:r>
                        <a:rPr lang="en-US" sz="2000" dirty="0"/>
                        <a:t>Pas idéal pour les grands ensembles de données ; peu adapté à la collaboration.</a:t>
                      </a:r>
                      <a:endParaRPr lang="en-AT" sz="2000" dirty="0"/>
                    </a:p>
                  </a:txBody>
                  <a:tcPr marL="120473" marR="120473" marT="60237" marB="60237" anchor="ctr"/>
                </a:tc>
                <a:extLst>
                  <a:ext uri="{0D108BD9-81ED-4DB2-BD59-A6C34878D82A}">
                    <a16:rowId xmlns:a16="http://schemas.microsoft.com/office/drawing/2014/main" val="2920788550"/>
                  </a:ext>
                </a:extLst>
              </a:tr>
              <a:tr h="488585">
                <a:tc>
                  <a:txBody>
                    <a:bodyPr/>
                    <a:lstStyle/>
                    <a:p>
                      <a:pPr algn="l"/>
                      <a:r>
                        <a:rPr lang="fr-FR" sz="2000" b="1" dirty="0" err="1"/>
                        <a:t>Bases de données relationnelles </a:t>
                      </a:r>
                      <a:r>
                        <a:rPr lang="fr-FR" sz="2000" dirty="0"/>
                        <a:t>(SQL : MySQL, PostgreSQL)</a:t>
                      </a:r>
                      <a:endParaRPr lang="en-AT" sz="2000" dirty="0"/>
                    </a:p>
                  </a:txBody>
                  <a:tcPr marL="120473" marR="120473" marT="60237" marB="60237" anchor="ctr"/>
                </a:tc>
                <a:tc>
                  <a:txBody>
                    <a:bodyPr/>
                    <a:lstStyle/>
                    <a:p>
                      <a:pPr algn="l"/>
                      <a:r>
                        <a:rPr lang="en-US" sz="2000" dirty="0"/>
                        <a:t>Stockage structuré ; requêtes efficaces ; garantit l'intégrité des données.</a:t>
                      </a:r>
                      <a:endParaRPr lang="en-AT" sz="2000" dirty="0"/>
                    </a:p>
                  </a:txBody>
                  <a:tcPr marL="120473" marR="120473" marT="60237" marB="60237" anchor="ctr"/>
                </a:tc>
                <a:tc>
                  <a:txBody>
                    <a:bodyPr/>
                    <a:lstStyle/>
                    <a:p>
                      <a:pPr algn="l"/>
                      <a:r>
                        <a:rPr lang="en-US" sz="2000" dirty="0"/>
                        <a:t>Nécessite des connaissances en bases de données ; schéma moins flexible.</a:t>
                      </a:r>
                      <a:endParaRPr lang="en-AT" sz="2000" dirty="0"/>
                    </a:p>
                  </a:txBody>
                  <a:tcPr marL="120473" marR="120473" marT="60237" marB="60237" anchor="ctr"/>
                </a:tc>
                <a:extLst>
                  <a:ext uri="{0D108BD9-81ED-4DB2-BD59-A6C34878D82A}">
                    <a16:rowId xmlns:a16="http://schemas.microsoft.com/office/drawing/2014/main" val="2497584597"/>
                  </a:ext>
                </a:extLst>
              </a:tr>
              <a:tr h="488585">
                <a:tc>
                  <a:txBody>
                    <a:bodyPr/>
                    <a:lstStyle/>
                    <a:p>
                      <a:pPr algn="l"/>
                      <a:r>
                        <a:rPr lang="en-US" sz="2000" b="1" dirty="0"/>
                        <a:t>Bases de données NoSQL </a:t>
                      </a:r>
                      <a:r>
                        <a:rPr lang="en-US" sz="2000" dirty="0"/>
                        <a:t>(MongoDB, etc.)</a:t>
                      </a:r>
                    </a:p>
                  </a:txBody>
                  <a:tcPr marL="120473" marR="120473" marT="60237" marB="60237" anchor="ctr"/>
                </a:tc>
                <a:tc>
                  <a:txBody>
                    <a:bodyPr/>
                    <a:lstStyle/>
                    <a:p>
                      <a:pPr algn="l"/>
                      <a:r>
                        <a:rPr lang="en-US" sz="2000" dirty="0"/>
                        <a:t>Flexibles avec les données non structurées.</a:t>
                      </a:r>
                      <a:endParaRPr lang="en-AT" sz="2000" dirty="0"/>
                    </a:p>
                  </a:txBody>
                  <a:tcPr marL="120473" marR="120473" marT="60237" marB="60237" anchor="ctr"/>
                </a:tc>
                <a:tc>
                  <a:txBody>
                    <a:bodyPr/>
                    <a:lstStyle/>
                    <a:p>
                      <a:pPr algn="l"/>
                      <a:r>
                        <a:rPr lang="en-US" sz="2000" dirty="0"/>
                        <a:t>Peuvent être trop non structurées ; nécessitent une gestion minutieuse.</a:t>
                      </a:r>
                      <a:endParaRPr lang="en-AT" sz="2000" dirty="0"/>
                    </a:p>
                  </a:txBody>
                  <a:tcPr marL="120473" marR="120473" marT="60237" marB="60237" anchor="ctr"/>
                </a:tc>
                <a:extLst>
                  <a:ext uri="{0D108BD9-81ED-4DB2-BD59-A6C34878D82A}">
                    <a16:rowId xmlns:a16="http://schemas.microsoft.com/office/drawing/2014/main" val="318414347"/>
                  </a:ext>
                </a:extLst>
              </a:tr>
              <a:tr h="488585">
                <a:tc>
                  <a:txBody>
                    <a:bodyPr/>
                    <a:lstStyle/>
                    <a:p>
                      <a:pPr algn="l"/>
                      <a:r>
                        <a:rPr lang="en-US" sz="2000" b="1" dirty="0"/>
                        <a:t>Stockage dans le cloud </a:t>
                      </a:r>
                      <a:r>
                        <a:rPr lang="en-US" sz="2000" dirty="0"/>
                        <a:t>(AWS, Google, Azure)</a:t>
                      </a:r>
                      <a:endParaRPr lang="en-AT" sz="2000" dirty="0"/>
                    </a:p>
                  </a:txBody>
                  <a:tcPr marL="120473" marR="120473" marT="60237" marB="60237" anchor="ctr"/>
                </a:tc>
                <a:tc>
                  <a:txBody>
                    <a:bodyPr/>
                    <a:lstStyle/>
                    <a:p>
                      <a:pPr algn="l"/>
                      <a:r>
                        <a:rPr lang="en-US" sz="2000" dirty="0"/>
                        <a:t>Très évolutif ; conçu pour la collaboration et les données en temps réel.</a:t>
                      </a:r>
                      <a:endParaRPr lang="en-AT" sz="2000" dirty="0"/>
                    </a:p>
                  </a:txBody>
                  <a:tcPr marL="120473" marR="120473" marT="60237" marB="60237" anchor="ctr"/>
                </a:tc>
                <a:tc>
                  <a:txBody>
                    <a:bodyPr/>
                    <a:lstStyle/>
                    <a:p>
                      <a:pPr algn="l"/>
                      <a:r>
                        <a:rPr lang="en-US" sz="2000" dirty="0"/>
                        <a:t>Les coûts peuvent augmenter ; problèmes potentiels de confidentialité/sécurité.</a:t>
                      </a:r>
                      <a:endParaRPr lang="en-AT" sz="2000" dirty="0"/>
                    </a:p>
                  </a:txBody>
                  <a:tcPr marL="120473" marR="120473" marT="60237" marB="60237" anchor="ctr"/>
                </a:tc>
                <a:extLst>
                  <a:ext uri="{0D108BD9-81ED-4DB2-BD59-A6C34878D82A}">
                    <a16:rowId xmlns:a16="http://schemas.microsoft.com/office/drawing/2014/main" val="1342532393"/>
                  </a:ext>
                </a:extLst>
              </a:tr>
            </a:tbl>
          </a:graphicData>
        </a:graphic>
      </p:graphicFrame>
      <p:sp>
        <p:nvSpPr>
          <p:cNvPr id="10" name="object 2">
            <a:extLst>
              <a:ext uri="{FF2B5EF4-FFF2-40B4-BE49-F238E27FC236}">
                <a16:creationId xmlns:a16="http://schemas.microsoft.com/office/drawing/2014/main" id="{55C524CB-112C-30A2-5C69-2EB95A54DCBA}"/>
              </a:ext>
            </a:extLst>
          </p:cNvPr>
          <p:cNvSpPr txBox="1">
            <a:spLocks noGrp="1"/>
          </p:cNvSpPr>
          <p:nvPr>
            <p:ph type="title"/>
          </p:nvPr>
        </p:nvSpPr>
        <p:spPr>
          <a:xfrm>
            <a:off x="726466" y="493611"/>
            <a:ext cx="738556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Préparation des bases : stockage et structure des données</a:t>
            </a:r>
            <a:endParaRPr lang="en-GB" sz="2400" b="1" dirty="0">
              <a:solidFill>
                <a:schemeClr val="bg1"/>
              </a:solidFill>
            </a:endParaRPr>
          </a:p>
        </p:txBody>
      </p:sp>
    </p:spTree>
    <p:extLst>
      <p:ext uri="{BB962C8B-B14F-4D97-AF65-F5344CB8AC3E}">
        <p14:creationId xmlns:p14="http://schemas.microsoft.com/office/powerpoint/2010/main" val="32004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79450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E0DD-1B23-CE1A-4D09-FA3B859EA58B}"/>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A9F51AD-4625-A615-0533-B0ECE7898B03}"/>
              </a:ext>
            </a:extLst>
          </p:cNvPr>
          <p:cNvSpPr txBox="1">
            <a:spLocks/>
          </p:cNvSpPr>
          <p:nvPr/>
        </p:nvSpPr>
        <p:spPr>
          <a:xfrm>
            <a:off x="726468" y="2985356"/>
            <a:ext cx="7364909" cy="18566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Question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Quelle solution de stockage convient le mieux et pourquoi ?</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Instructions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Discutez par deux (2 minutes).</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Prenez en compte : le volume de données, les besoins en matière de collaboration et le coût.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Soyez prêt à partager votre raisonnement.</a:t>
            </a:r>
          </a:p>
        </p:txBody>
      </p:sp>
      <p:sp>
        <p:nvSpPr>
          <p:cNvPr id="6" name="object 3">
            <a:extLst>
              <a:ext uri="{FF2B5EF4-FFF2-40B4-BE49-F238E27FC236}">
                <a16:creationId xmlns:a16="http://schemas.microsoft.com/office/drawing/2014/main" id="{7F5FF5AD-B676-C441-557B-B59A201B794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Activité 1 : choisir une solution de stockage</a:t>
            </a:r>
            <a:endParaRPr lang="en-GB" b="1"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A773F2D7-87E7-BB2C-0911-3576F46ABC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336" t="13928" r="19819" b="25426"/>
          <a:stretch>
            <a:fillRect/>
          </a:stretch>
        </p:blipFill>
        <p:spPr bwMode="auto">
          <a:xfrm>
            <a:off x="8254501" y="2289675"/>
            <a:ext cx="3402418" cy="344789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C49976E-AF13-A8A0-4BED-BEBA014CAF17}"/>
              </a:ext>
            </a:extLst>
          </p:cNvPr>
          <p:cNvSpPr txBox="1">
            <a:spLocks/>
          </p:cNvSpPr>
          <p:nvPr/>
        </p:nvSpPr>
        <p:spPr>
          <a:xfrm>
            <a:off x="698205" y="1539562"/>
            <a:ext cx="10725152" cy="7191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Scénario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vous faites partie d'une équipe qui collecte des données sur l'arrivée des bus à partir de traceurs GPS installés à 1 000 arrêts de bus. Les données sont collectées quotidiennement et le projet durera un an.</a:t>
            </a:r>
          </a:p>
        </p:txBody>
      </p:sp>
      <p:sp>
        <p:nvSpPr>
          <p:cNvPr id="8" name="object 2">
            <a:extLst>
              <a:ext uri="{FF2B5EF4-FFF2-40B4-BE49-F238E27FC236}">
                <a16:creationId xmlns:a16="http://schemas.microsoft.com/office/drawing/2014/main" id="{16D583C4-65C4-03E6-B5D9-4BEA871FF40E}"/>
              </a:ext>
            </a:extLst>
          </p:cNvPr>
          <p:cNvSpPr txBox="1">
            <a:spLocks noGrp="1"/>
          </p:cNvSpPr>
          <p:nvPr>
            <p:ph type="title"/>
          </p:nvPr>
        </p:nvSpPr>
        <p:spPr>
          <a:xfrm>
            <a:off x="726467" y="493611"/>
            <a:ext cx="736491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Préparation des bases : stockage et structure des données</a:t>
            </a:r>
            <a:endParaRPr lang="en-GB" sz="2400" b="1" dirty="0">
              <a:solidFill>
                <a:schemeClr val="bg1"/>
              </a:solidFill>
            </a:endParaRPr>
          </a:p>
        </p:txBody>
      </p:sp>
    </p:spTree>
    <p:extLst>
      <p:ext uri="{BB962C8B-B14F-4D97-AF65-F5344CB8AC3E}">
        <p14:creationId xmlns:p14="http://schemas.microsoft.com/office/powerpoint/2010/main" val="1194923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7A709-0A2F-6750-6455-9367C109CD9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F05CDAA-8930-980B-E5A7-C5FF79F4225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Transition vers le nettoyage des données</a:t>
            </a:r>
            <a:endParaRPr lang="en-GB" b="1"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C309368F-ABCA-F5D4-1194-9E69AE5576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97" t="33178" r="4936" b="34108"/>
          <a:stretch>
            <a:fillRect/>
          </a:stretch>
        </p:blipFill>
        <p:spPr bwMode="auto">
          <a:xfrm>
            <a:off x="2410047" y="1861165"/>
            <a:ext cx="7371906" cy="26864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63FE22E-267C-1DE0-A269-CA8491CF19ED}"/>
              </a:ext>
            </a:extLst>
          </p:cNvPr>
          <p:cNvSpPr txBox="1"/>
          <p:nvPr/>
        </p:nvSpPr>
        <p:spPr>
          <a:xfrm>
            <a:off x="1219749" y="4668309"/>
            <a:ext cx="4876251" cy="3432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Étape 1 terminée : les données sont stockées</a:t>
            </a:r>
            <a:endParaRPr lang="en-AT" sz="1800" dirty="0"/>
          </a:p>
        </p:txBody>
      </p:sp>
      <p:sp>
        <p:nvSpPr>
          <p:cNvPr id="3" name="TextBox 2">
            <a:extLst>
              <a:ext uri="{FF2B5EF4-FFF2-40B4-BE49-F238E27FC236}">
                <a16:creationId xmlns:a16="http://schemas.microsoft.com/office/drawing/2014/main" id="{FE536C4A-B918-7F65-635E-F451D8C401E6}"/>
              </a:ext>
            </a:extLst>
          </p:cNvPr>
          <p:cNvSpPr txBox="1"/>
          <p:nvPr/>
        </p:nvSpPr>
        <p:spPr>
          <a:xfrm>
            <a:off x="6096000" y="4668308"/>
            <a:ext cx="4770474" cy="3432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Suivant : Étape 2 - Le processus de nettoyage principal</a:t>
            </a:r>
            <a:endParaRPr lang="en-AT" sz="1800" dirty="0"/>
          </a:p>
        </p:txBody>
      </p:sp>
      <p:sp>
        <p:nvSpPr>
          <p:cNvPr id="5" name="TextBox 4">
            <a:extLst>
              <a:ext uri="{FF2B5EF4-FFF2-40B4-BE49-F238E27FC236}">
                <a16:creationId xmlns:a16="http://schemas.microsoft.com/office/drawing/2014/main" id="{90E2C48E-7107-0C5E-F37F-95A3966BF4F6}"/>
              </a:ext>
            </a:extLst>
          </p:cNvPr>
          <p:cNvSpPr txBox="1"/>
          <p:nvPr/>
        </p:nvSpPr>
        <p:spPr>
          <a:xfrm>
            <a:off x="726467" y="5267277"/>
            <a:ext cx="10725153" cy="3432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 Une fois les données correctement stockées et structurées, le processus d'amélioration de leur qualité peut commencer. »</a:t>
            </a:r>
            <a:endParaRPr lang="en-AT" sz="1800" dirty="0"/>
          </a:p>
        </p:txBody>
      </p:sp>
      <p:sp>
        <p:nvSpPr>
          <p:cNvPr id="10" name="object 2">
            <a:extLst>
              <a:ext uri="{FF2B5EF4-FFF2-40B4-BE49-F238E27FC236}">
                <a16:creationId xmlns:a16="http://schemas.microsoft.com/office/drawing/2014/main" id="{82AF6765-79B1-12DE-EA07-4F25EECD3136}"/>
              </a:ext>
            </a:extLst>
          </p:cNvPr>
          <p:cNvSpPr txBox="1">
            <a:spLocks noGrp="1"/>
          </p:cNvSpPr>
          <p:nvPr>
            <p:ph type="title"/>
          </p:nvPr>
        </p:nvSpPr>
        <p:spPr>
          <a:xfrm>
            <a:off x="726467" y="493611"/>
            <a:ext cx="721575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Préparation des bases : stockage et structure des données</a:t>
            </a:r>
            <a:endParaRPr lang="en-GB" sz="2400" b="1" dirty="0">
              <a:solidFill>
                <a:schemeClr val="bg1"/>
              </a:solidFill>
            </a:endParaRPr>
          </a:p>
        </p:txBody>
      </p:sp>
    </p:spTree>
    <p:extLst>
      <p:ext uri="{BB962C8B-B14F-4D97-AF65-F5344CB8AC3E}">
        <p14:creationId xmlns:p14="http://schemas.microsoft.com/office/powerpoint/2010/main" val="3530248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13133" y="2410305"/>
            <a:ext cx="6365734" cy="2037389"/>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Le flux de travail principal : guide étape par étape pour le nettoyage des données</a:t>
            </a:r>
          </a:p>
        </p:txBody>
      </p:sp>
    </p:spTree>
    <p:extLst>
      <p:ext uri="{BB962C8B-B14F-4D97-AF65-F5344CB8AC3E}">
        <p14:creationId xmlns:p14="http://schemas.microsoft.com/office/powerpoint/2010/main" val="2640344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31E15-609F-4CEA-FFC7-39C1BF445CC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1875EEC-F22C-F355-AC14-CAC31084FCEE}"/>
              </a:ext>
            </a:extLst>
          </p:cNvPr>
          <p:cNvSpPr txBox="1">
            <a:spLocks/>
          </p:cNvSpPr>
          <p:nvPr/>
        </p:nvSpPr>
        <p:spPr>
          <a:xfrm>
            <a:off x="726467" y="1539562"/>
            <a:ext cx="7449970" cy="39468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Un processus systématique pour transformer les données brutes en un actif de haute qualité.</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Étapes clés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Identifier les problèmes </a:t>
            </a:r>
            <a:r>
              <a:rPr kumimoji="0" lang="en-US" sz="2000" i="0" u="none" strike="noStrike" kern="1200" cap="none" spc="0" normalizeH="0" baseline="0" noProof="0" dirty="0">
                <a:ln>
                  <a:noFill/>
                </a:ln>
                <a:solidFill>
                  <a:sysClr val="windowText" lastClr="000000"/>
                </a:solidFill>
                <a:effectLst/>
                <a:uLnTx/>
                <a:uFillTx/>
                <a:ea typeface="+mn-ea"/>
                <a:cs typeface="+mn-cs"/>
              </a:rPr>
              <a:t>: détecter les erreurs, les anomalies, les incohérences et autres problèmes liés à la qualité des données.</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Normaliser et corriger </a:t>
            </a:r>
            <a:r>
              <a:rPr kumimoji="0" lang="en-US" sz="2000" i="0" u="none" strike="noStrike" kern="1200" cap="none" spc="0" normalizeH="0" baseline="0" noProof="0" dirty="0">
                <a:ln>
                  <a:noFill/>
                </a:ln>
                <a:solidFill>
                  <a:sysClr val="windowText" lastClr="000000"/>
                </a:solidFill>
                <a:effectLst/>
                <a:uLnTx/>
                <a:uFillTx/>
                <a:ea typeface="+mn-ea"/>
                <a:cs typeface="+mn-cs"/>
              </a:rPr>
              <a:t>: corriger les inexactitudes identifiées et appliquer des formats cohérents.</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Traiter les valeurs aberrantes et les doublons </a:t>
            </a:r>
            <a:r>
              <a:rPr kumimoji="0" lang="en-US" sz="2000" i="0" u="none" strike="noStrike" kern="1200" cap="none" spc="0" normalizeH="0" baseline="0" noProof="0" dirty="0">
                <a:ln>
                  <a:noFill/>
                </a:ln>
                <a:solidFill>
                  <a:sysClr val="windowText" lastClr="000000"/>
                </a:solidFill>
                <a:effectLst/>
                <a:uLnTx/>
                <a:uFillTx/>
                <a:ea typeface="+mn-ea"/>
                <a:cs typeface="+mn-cs"/>
              </a:rPr>
              <a:t>: éliminer les points de données qui faussent les résultats et supprimer les enregistrements redondants.</a:t>
            </a:r>
          </a:p>
        </p:txBody>
      </p:sp>
      <p:sp>
        <p:nvSpPr>
          <p:cNvPr id="6" name="object 3">
            <a:extLst>
              <a:ext uri="{FF2B5EF4-FFF2-40B4-BE49-F238E27FC236}">
                <a16:creationId xmlns:a16="http://schemas.microsoft.com/office/drawing/2014/main" id="{24FA7832-7AE3-5056-2B8C-4B5F952563B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Le processus de nettoyage des données : aperçu général</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4AF0C40F-92D9-0CA2-4319-5141AB0967A2}"/>
              </a:ext>
            </a:extLst>
          </p:cNvPr>
          <p:cNvSpPr txBox="1">
            <a:spLocks noGrp="1"/>
          </p:cNvSpPr>
          <p:nvPr>
            <p:ph type="title"/>
          </p:nvPr>
        </p:nvSpPr>
        <p:spPr>
          <a:xfrm>
            <a:off x="726467" y="493611"/>
            <a:ext cx="897923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workflow principal : guide étape par étape du nettoyage des données</a:t>
            </a:r>
            <a:endParaRPr lang="en-GB" sz="2400" b="1" dirty="0">
              <a:solidFill>
                <a:schemeClr val="bg1"/>
              </a:solidFill>
            </a:endParaRPr>
          </a:p>
        </p:txBody>
      </p:sp>
      <p:pic>
        <p:nvPicPr>
          <p:cNvPr id="8194" name="Picture 2">
            <a:extLst>
              <a:ext uri="{FF2B5EF4-FFF2-40B4-BE49-F238E27FC236}">
                <a16:creationId xmlns:a16="http://schemas.microsoft.com/office/drawing/2014/main" id="{1226ABB6-E0A8-01AB-A28C-11ABCAE4D2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976" t="13928" r="29741" b="5117"/>
          <a:stretch>
            <a:fillRect/>
          </a:stretch>
        </p:blipFill>
        <p:spPr bwMode="auto">
          <a:xfrm>
            <a:off x="8380326" y="1397267"/>
            <a:ext cx="2401088" cy="4875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325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8C75A-420B-0BC1-FC68-F6BD446A19F8}"/>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3F8948EE-0A49-8AE6-DF50-9E15DC94DA14}"/>
              </a:ext>
            </a:extLst>
          </p:cNvPr>
          <p:cNvSpPr txBox="1">
            <a:spLocks/>
          </p:cNvSpPr>
          <p:nvPr/>
        </p:nvSpPr>
        <p:spPr>
          <a:xfrm>
            <a:off x="726467" y="1539562"/>
            <a:ext cx="10725152"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Au cours de la phase « Identifier », nous recherchons des problèmes spécifiques :</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F5D0C0C4-8AC8-E8BF-2FDC-FBAF3703060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Problèmes courants liés aux données en détail</a:t>
            </a:r>
            <a:endParaRPr lang="en-GB" b="1"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4DE442D3-9E98-8007-9BC2-C33A966AF9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997" b="12150"/>
          <a:stretch>
            <a:fillRect/>
          </a:stretch>
        </p:blipFill>
        <p:spPr bwMode="auto">
          <a:xfrm>
            <a:off x="726467" y="2123891"/>
            <a:ext cx="10739066" cy="29969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670E0D-9B49-89B8-83EE-7379ADAD98C9}"/>
              </a:ext>
            </a:extLst>
          </p:cNvPr>
          <p:cNvSpPr txBox="1"/>
          <p:nvPr/>
        </p:nvSpPr>
        <p:spPr>
          <a:xfrm>
            <a:off x="8118052" y="2257485"/>
            <a:ext cx="2822850" cy="42684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1" dirty="0"/>
              <a:t>Incohérences entre les unités</a:t>
            </a:r>
            <a:endParaRPr lang="en-AT" dirty="0"/>
          </a:p>
        </p:txBody>
      </p:sp>
      <p:sp>
        <p:nvSpPr>
          <p:cNvPr id="7" name="object 2">
            <a:extLst>
              <a:ext uri="{FF2B5EF4-FFF2-40B4-BE49-F238E27FC236}">
                <a16:creationId xmlns:a16="http://schemas.microsoft.com/office/drawing/2014/main" id="{3A3B286D-3B80-8E5B-23F1-E8407EB5FAFC}"/>
              </a:ext>
            </a:extLst>
          </p:cNvPr>
          <p:cNvSpPr txBox="1">
            <a:spLocks noGrp="1"/>
          </p:cNvSpPr>
          <p:nvPr>
            <p:ph type="title"/>
          </p:nvPr>
        </p:nvSpPr>
        <p:spPr>
          <a:xfrm>
            <a:off x="726467" y="493611"/>
            <a:ext cx="1072515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processus de travail principal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2023417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23DE-EC6F-6B65-1822-3A67230B04EA}"/>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D88AAABE-0A5B-73D6-ABC7-F204B5334741}"/>
              </a:ext>
            </a:extLst>
          </p:cNvPr>
          <p:cNvSpPr txBox="1">
            <a:spLocks/>
          </p:cNvSpPr>
          <p:nvPr/>
        </p:nvSpPr>
        <p:spPr>
          <a:xfrm>
            <a:off x="726467" y="1539562"/>
            <a:ext cx="10725151" cy="7783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Suivez un ordre logique pour éviter de créer de nouveaux problèmes.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Un processus de travail recommandé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p:txBody>
      </p:sp>
      <p:sp>
        <p:nvSpPr>
          <p:cNvPr id="6" name="object 3">
            <a:extLst>
              <a:ext uri="{FF2B5EF4-FFF2-40B4-BE49-F238E27FC236}">
                <a16:creationId xmlns:a16="http://schemas.microsoft.com/office/drawing/2014/main" id="{90AEE2EE-C1C3-5A7A-C0B5-5B0AEE8F263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Une approche stratégique du nettoyage</a:t>
            </a:r>
            <a:endParaRPr lang="en-GB" b="1" dirty="0">
              <a:solidFill>
                <a:sysClr val="windowText" lastClr="000000"/>
              </a:solidFill>
              <a:latin typeface="Arial"/>
              <a:cs typeface="Arial"/>
            </a:endParaRPr>
          </a:p>
        </p:txBody>
      </p:sp>
      <p:pic>
        <p:nvPicPr>
          <p:cNvPr id="2" name="Google Shape;367;g33fc1a270c4_0_136" title="Slide 16_ Activity – Pair &amp; Share - visual selection (5).png">
            <a:extLst>
              <a:ext uri="{FF2B5EF4-FFF2-40B4-BE49-F238E27FC236}">
                <a16:creationId xmlns:a16="http://schemas.microsoft.com/office/drawing/2014/main" id="{5D305414-2C83-2F08-CD73-F4F994A294B2}"/>
              </a:ext>
            </a:extLst>
          </p:cNvPr>
          <p:cNvPicPr preferRelativeResize="0"/>
          <p:nvPr/>
        </p:nvPicPr>
        <p:blipFill>
          <a:blip r:embed="rId3">
            <a:alphaModFix/>
          </a:blip>
          <a:srcRect l="6216" t="33648" r="6577" b="24308"/>
          <a:stretch>
            <a:fillRect/>
          </a:stretch>
        </p:blipFill>
        <p:spPr>
          <a:xfrm>
            <a:off x="2661683" y="3237868"/>
            <a:ext cx="6868633" cy="2275367"/>
          </a:xfrm>
          <a:prstGeom prst="rect">
            <a:avLst/>
          </a:prstGeom>
          <a:noFill/>
          <a:ln>
            <a:noFill/>
          </a:ln>
        </p:spPr>
      </p:pic>
      <p:sp>
        <p:nvSpPr>
          <p:cNvPr id="3" name="TextBox 2">
            <a:extLst>
              <a:ext uri="{FF2B5EF4-FFF2-40B4-BE49-F238E27FC236}">
                <a16:creationId xmlns:a16="http://schemas.microsoft.com/office/drawing/2014/main" id="{14DCD37A-EBDA-FB3D-F9D5-A11174D62710}"/>
              </a:ext>
            </a:extLst>
          </p:cNvPr>
          <p:cNvSpPr txBox="1"/>
          <p:nvPr/>
        </p:nvSpPr>
        <p:spPr>
          <a:xfrm>
            <a:off x="1392864" y="2483525"/>
            <a:ext cx="3136605" cy="120180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1. Vérifiez et corrigez les types de données </a:t>
            </a:r>
            <a:r>
              <a:rPr lang="en-US" sz="1600" dirty="0"/>
              <a:t>: assurez-vous que les chiffres sont numériques, que les dates sont bien des dates, etc.</a:t>
            </a:r>
            <a:endParaRPr lang="en-AT" sz="1600" dirty="0"/>
          </a:p>
        </p:txBody>
      </p:sp>
      <p:sp>
        <p:nvSpPr>
          <p:cNvPr id="4" name="TextBox 3">
            <a:extLst>
              <a:ext uri="{FF2B5EF4-FFF2-40B4-BE49-F238E27FC236}">
                <a16:creationId xmlns:a16="http://schemas.microsoft.com/office/drawing/2014/main" id="{11DB7C49-1848-D287-8829-A40FE93F1B98}"/>
              </a:ext>
            </a:extLst>
          </p:cNvPr>
          <p:cNvSpPr txBox="1"/>
          <p:nvPr/>
        </p:nvSpPr>
        <p:spPr>
          <a:xfrm>
            <a:off x="2984026" y="5426456"/>
            <a:ext cx="3136604" cy="7586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2. Identifiez et supprimez les doublons </a:t>
            </a:r>
            <a:r>
              <a:rPr lang="en-US" sz="1600" dirty="0"/>
              <a:t>: éliminez rapidement les entrées redondantes.</a:t>
            </a:r>
            <a:endParaRPr lang="en-AT" sz="1600" dirty="0"/>
          </a:p>
        </p:txBody>
      </p:sp>
      <p:sp>
        <p:nvSpPr>
          <p:cNvPr id="5" name="TextBox 4">
            <a:extLst>
              <a:ext uri="{FF2B5EF4-FFF2-40B4-BE49-F238E27FC236}">
                <a16:creationId xmlns:a16="http://schemas.microsoft.com/office/drawing/2014/main" id="{B7A530B0-750B-CF40-476E-27985C551CB1}"/>
              </a:ext>
            </a:extLst>
          </p:cNvPr>
          <p:cNvSpPr txBox="1"/>
          <p:nvPr/>
        </p:nvSpPr>
        <p:spPr>
          <a:xfrm>
            <a:off x="4722725" y="2482813"/>
            <a:ext cx="2927851" cy="98020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3. Standardisez les formats </a:t>
            </a:r>
            <a:r>
              <a:rPr lang="en-US" sz="1600" dirty="0"/>
              <a:t>: appliquez des formats uniformes pour les dates, le texte et les unités.</a:t>
            </a:r>
            <a:endParaRPr lang="en-AT" sz="1600" dirty="0"/>
          </a:p>
        </p:txBody>
      </p:sp>
      <p:sp>
        <p:nvSpPr>
          <p:cNvPr id="7" name="TextBox 6">
            <a:extLst>
              <a:ext uri="{FF2B5EF4-FFF2-40B4-BE49-F238E27FC236}">
                <a16:creationId xmlns:a16="http://schemas.microsoft.com/office/drawing/2014/main" id="{CACE3D1D-D7F6-BDE2-B4EF-E78B00BAFDB9}"/>
              </a:ext>
            </a:extLst>
          </p:cNvPr>
          <p:cNvSpPr txBox="1"/>
          <p:nvPr/>
        </p:nvSpPr>
        <p:spPr>
          <a:xfrm>
            <a:off x="6089042" y="5384272"/>
            <a:ext cx="2757556" cy="9802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4. Traiter les valeurs aberrantes </a:t>
            </a:r>
            <a:r>
              <a:rPr lang="en-US" sz="1600" dirty="0"/>
              <a:t>: évaluer et supprimer ou ajuster les valeurs extrêmes.</a:t>
            </a:r>
            <a:endParaRPr lang="en-AT" sz="1600" dirty="0"/>
          </a:p>
        </p:txBody>
      </p:sp>
      <p:sp>
        <p:nvSpPr>
          <p:cNvPr id="8" name="TextBox 7">
            <a:extLst>
              <a:ext uri="{FF2B5EF4-FFF2-40B4-BE49-F238E27FC236}">
                <a16:creationId xmlns:a16="http://schemas.microsoft.com/office/drawing/2014/main" id="{AAF95114-1F19-6387-6549-C8C98C1814D2}"/>
              </a:ext>
            </a:extLst>
          </p:cNvPr>
          <p:cNvSpPr txBox="1"/>
          <p:nvPr/>
        </p:nvSpPr>
        <p:spPr>
          <a:xfrm>
            <a:off x="7747236" y="2941055"/>
            <a:ext cx="2927851" cy="53700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5. Traiter les données manquantes :</a:t>
            </a:r>
            <a:endParaRPr lang="en-AT" sz="1600" b="1" dirty="0"/>
          </a:p>
        </p:txBody>
      </p:sp>
      <p:sp>
        <p:nvSpPr>
          <p:cNvPr id="11" name="object 2">
            <a:extLst>
              <a:ext uri="{FF2B5EF4-FFF2-40B4-BE49-F238E27FC236}">
                <a16:creationId xmlns:a16="http://schemas.microsoft.com/office/drawing/2014/main" id="{D0B1D5E9-8D8B-8EE9-DDF0-E6FBB5939E88}"/>
              </a:ext>
            </a:extLst>
          </p:cNvPr>
          <p:cNvSpPr txBox="1">
            <a:spLocks noGrp="1"/>
          </p:cNvSpPr>
          <p:nvPr>
            <p:ph type="title"/>
          </p:nvPr>
        </p:nvSpPr>
        <p:spPr>
          <a:xfrm>
            <a:off x="726467" y="493611"/>
            <a:ext cx="9948619"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flux de travail principal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3082094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8" y="1461183"/>
            <a:ext cx="10739064" cy="27829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Objectif </a:t>
            </a:r>
            <a:r>
              <a:rPr kumimoji="0" lang="en-US" sz="1800" i="0" u="none" strike="noStrike" kern="1200" cap="none" spc="0" normalizeH="0" baseline="0" noProof="0" dirty="0">
                <a:ln>
                  <a:noFill/>
                </a:ln>
                <a:solidFill>
                  <a:sysClr val="windowText" lastClr="000000"/>
                </a:solidFill>
                <a:effectLst/>
                <a:uLnTx/>
                <a:uFillTx/>
                <a:ea typeface="+mn-ea"/>
                <a:cs typeface="+mn-cs"/>
              </a:rPr>
              <a:t>: identifier et supprimer les entrées répétées ou redondantes dans l'ensemble de données.</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Pourquoi est-ce important </a:t>
            </a:r>
            <a:r>
              <a:rPr kumimoji="0" lang="en-US" sz="1800" i="0" u="none" strike="noStrike" kern="1200" cap="none" spc="0" normalizeH="0" baseline="0" noProof="0" dirty="0">
                <a:ln>
                  <a:noFill/>
                </a:ln>
                <a:solidFill>
                  <a:sysClr val="windowText" lastClr="000000"/>
                </a:solidFill>
                <a:effectLst/>
                <a:uLnTx/>
                <a:uFillTx/>
                <a:ea typeface="+mn-ea"/>
                <a:cs typeface="+mn-cs"/>
              </a:rPr>
              <a:t>? Les doublons peuvent gonfler artificiellement les chiffres et fausser les résultats statistiques.</a:t>
            </a:r>
          </a:p>
          <a:p>
            <a:pPr>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ea typeface="+mn-ea"/>
                <a:cs typeface="+mn-cs"/>
              </a:rPr>
              <a:t>Outils courants pour cette tâche :</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Excel </a:t>
            </a:r>
            <a:r>
              <a:rPr kumimoji="0" lang="en-US" sz="1800" i="0" u="none" strike="noStrike" kern="1200" cap="none" spc="0" normalizeH="0" baseline="0" noProof="0" dirty="0">
                <a:ln>
                  <a:noFill/>
                </a:ln>
                <a:solidFill>
                  <a:sysClr val="windowText" lastClr="000000"/>
                </a:solidFill>
                <a:effectLst/>
                <a:uLnTx/>
                <a:uFillTx/>
                <a:ea typeface="+mn-ea"/>
                <a:cs typeface="+mn-cs"/>
              </a:rPr>
              <a:t>: utilisez la fonction intégrée « Supprimer les doublons » pour les données simples sous forme de tableur.</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SQL </a:t>
            </a:r>
            <a:r>
              <a:rPr kumimoji="0" lang="en-US" sz="1800" i="0" u="none" strike="noStrike" kern="1200" cap="none" spc="0" normalizeH="0" baseline="0" noProof="0" dirty="0">
                <a:ln>
                  <a:noFill/>
                </a:ln>
                <a:solidFill>
                  <a:sysClr val="windowText" lastClr="000000"/>
                </a:solidFill>
                <a:effectLst/>
                <a:uLnTx/>
                <a:uFillTx/>
                <a:ea typeface="+mn-ea"/>
                <a:cs typeface="+mn-cs"/>
              </a:rPr>
              <a:t>: utilisez la commande SELECT DISTINCT dans les bases de données relationnelles pour récupérer uniquement les enregistrements uniques.</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Python (pandas) </a:t>
            </a:r>
            <a:r>
              <a:rPr kumimoji="0" lang="en-US" sz="1800" i="0" u="none" strike="noStrike" kern="1200" cap="none" spc="0" normalizeH="0" baseline="0" noProof="0" dirty="0">
                <a:ln>
                  <a:noFill/>
                </a:ln>
                <a:solidFill>
                  <a:sysClr val="windowText" lastClr="000000"/>
                </a:solidFill>
                <a:effectLst/>
                <a:uLnTx/>
                <a:uFillTx/>
                <a:ea typeface="+mn-ea"/>
                <a:cs typeface="+mn-cs"/>
              </a:rPr>
              <a:t>: utilisez la méthode .</a:t>
            </a:r>
            <a:r>
              <a:rPr kumimoji="0" lang="en-US" sz="1800" i="0" u="none" strike="noStrike" kern="1200" cap="none" spc="0" normalizeH="0" baseline="0" noProof="0" dirty="0" err="1">
                <a:ln>
                  <a:noFill/>
                </a:ln>
                <a:solidFill>
                  <a:sysClr val="windowText" lastClr="000000"/>
                </a:solidFill>
                <a:effectLst/>
                <a:uLnTx/>
                <a:uFillTx/>
                <a:ea typeface="+mn-ea"/>
                <a:cs typeface="+mn-cs"/>
              </a:rPr>
              <a:t>drop_duplicates</a:t>
            </a:r>
            <a:r>
              <a:rPr kumimoji="0" lang="en-US" sz="1800" i="0" u="none" strike="noStrike" kern="1200" cap="none" spc="0" normalizeH="0" baseline="0" noProof="0" dirty="0">
                <a:ln>
                  <a:noFill/>
                </a:ln>
                <a:solidFill>
                  <a:sysClr val="windowText" lastClr="000000"/>
                </a:solidFill>
                <a:effectLst/>
                <a:uLnTx/>
                <a:uFillTx/>
                <a:ea typeface="+mn-ea"/>
                <a:cs typeface="+mn-cs"/>
              </a:rPr>
              <a:t>() pour une déduplication puissante et flexible dans les grands ensembles de données.</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876855"/>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Méthode 1 : Déduplication</a:t>
            </a:r>
            <a:endParaRPr lang="en-GB" b="1"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F4DED4E7-1FB5-A970-CC4B-41D06FFA65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71" t="31473" r="3074" b="41203"/>
          <a:stretch>
            <a:fillRect/>
          </a:stretch>
        </p:blipFill>
        <p:spPr bwMode="auto">
          <a:xfrm>
            <a:off x="3160857" y="4464839"/>
            <a:ext cx="5870286" cy="1707200"/>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EAE5FDA4-CA78-7084-8B2D-46F256E1423A}"/>
              </a:ext>
            </a:extLst>
          </p:cNvPr>
          <p:cNvSpPr txBox="1">
            <a:spLocks noGrp="1"/>
          </p:cNvSpPr>
          <p:nvPr>
            <p:ph type="title"/>
          </p:nvPr>
        </p:nvSpPr>
        <p:spPr>
          <a:xfrm>
            <a:off x="726467" y="493611"/>
            <a:ext cx="92796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processus de base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473459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803C3-0058-A340-5381-35EBE22F6D37}"/>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5DED1679-851A-4B36-1910-35C89A1E2193}"/>
              </a:ext>
            </a:extLst>
          </p:cNvPr>
          <p:cNvSpPr txBox="1">
            <a:spLocks/>
          </p:cNvSpPr>
          <p:nvPr/>
        </p:nvSpPr>
        <p:spPr>
          <a:xfrm>
            <a:off x="726468" y="1539562"/>
            <a:ext cx="10739064" cy="4420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Un processus sûr et fiable en quatre étapes :</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C626141D-0C75-B05A-0C35-7A3F0EAD07B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Le processus de déduplication en pratique</a:t>
            </a:r>
            <a:endParaRPr lang="en-GB" b="1" dirty="0">
              <a:solidFill>
                <a:sysClr val="windowText" lastClr="000000"/>
              </a:solidFill>
              <a:latin typeface="Arial"/>
              <a:cs typeface="Arial"/>
            </a:endParaRPr>
          </a:p>
        </p:txBody>
      </p:sp>
      <p:grpSp>
        <p:nvGrpSpPr>
          <p:cNvPr id="7" name="Group 6">
            <a:extLst>
              <a:ext uri="{FF2B5EF4-FFF2-40B4-BE49-F238E27FC236}">
                <a16:creationId xmlns:a16="http://schemas.microsoft.com/office/drawing/2014/main" id="{6A92EEC2-B005-FE01-0677-9B14D02F3179}"/>
              </a:ext>
            </a:extLst>
          </p:cNvPr>
          <p:cNvGrpSpPr/>
          <p:nvPr/>
        </p:nvGrpSpPr>
        <p:grpSpPr>
          <a:xfrm>
            <a:off x="605187" y="2844670"/>
            <a:ext cx="10981625" cy="1168659"/>
            <a:chOff x="605187" y="2123890"/>
            <a:chExt cx="10981625" cy="1168659"/>
          </a:xfrm>
        </p:grpSpPr>
        <p:pic>
          <p:nvPicPr>
            <p:cNvPr id="2" name="Google Shape;391;g33fc1a270c4_0_160" title="Slide 16_ Activity – Pair &amp; Share - visual selection (8).png">
              <a:extLst>
                <a:ext uri="{FF2B5EF4-FFF2-40B4-BE49-F238E27FC236}">
                  <a16:creationId xmlns:a16="http://schemas.microsoft.com/office/drawing/2014/main" id="{9E8FFE4C-F35B-867E-28C8-CE7852B1D4F9}"/>
                </a:ext>
              </a:extLst>
            </p:cNvPr>
            <p:cNvPicPr preferRelativeResize="0"/>
            <p:nvPr/>
          </p:nvPicPr>
          <p:blipFill rotWithShape="1">
            <a:blip r:embed="rId3">
              <a:alphaModFix/>
            </a:blip>
            <a:srcRect t="47947" b="15196"/>
            <a:stretch/>
          </p:blipFill>
          <p:spPr>
            <a:xfrm>
              <a:off x="605187" y="2123891"/>
              <a:ext cx="10981625" cy="1140401"/>
            </a:xfrm>
            <a:prstGeom prst="rect">
              <a:avLst/>
            </a:prstGeom>
            <a:noFill/>
            <a:ln>
              <a:noFill/>
            </a:ln>
          </p:spPr>
        </p:pic>
        <p:pic>
          <p:nvPicPr>
            <p:cNvPr id="3" name="Google Shape;391;g33fc1a270c4_0_160" title="Slide 16_ Activity – Pair &amp; Share - visual selection (8).png">
              <a:extLst>
                <a:ext uri="{FF2B5EF4-FFF2-40B4-BE49-F238E27FC236}">
                  <a16:creationId xmlns:a16="http://schemas.microsoft.com/office/drawing/2014/main" id="{5A6742C4-4D4C-DC86-68D5-5F07FD6A0E00}"/>
                </a:ext>
              </a:extLst>
            </p:cNvPr>
            <p:cNvPicPr preferRelativeResize="0"/>
            <p:nvPr/>
          </p:nvPicPr>
          <p:blipFill rotWithShape="1">
            <a:blip r:embed="rId3">
              <a:alphaModFix/>
            </a:blip>
            <a:srcRect l="52349" t="47947" r="27706" b="15196"/>
            <a:stretch>
              <a:fillRect/>
            </a:stretch>
          </p:blipFill>
          <p:spPr>
            <a:xfrm>
              <a:off x="3627571" y="2152148"/>
              <a:ext cx="2190308" cy="1140401"/>
            </a:xfrm>
            <a:prstGeom prst="rect">
              <a:avLst/>
            </a:prstGeom>
            <a:noFill/>
            <a:ln>
              <a:noFill/>
            </a:ln>
          </p:spPr>
        </p:pic>
        <p:pic>
          <p:nvPicPr>
            <p:cNvPr id="4" name="Google Shape;391;g33fc1a270c4_0_160" title="Slide 16_ Activity – Pair &amp; Share - visual selection (8).png">
              <a:extLst>
                <a:ext uri="{FF2B5EF4-FFF2-40B4-BE49-F238E27FC236}">
                  <a16:creationId xmlns:a16="http://schemas.microsoft.com/office/drawing/2014/main" id="{EB9101E6-4795-FF0F-57AF-F2403E089DD2}"/>
                </a:ext>
              </a:extLst>
            </p:cNvPr>
            <p:cNvPicPr preferRelativeResize="0"/>
            <p:nvPr/>
          </p:nvPicPr>
          <p:blipFill rotWithShape="1">
            <a:blip r:embed="rId3">
              <a:alphaModFix/>
            </a:blip>
            <a:srcRect l="27473" t="47947" r="53744" b="15196"/>
            <a:stretch>
              <a:fillRect/>
            </a:stretch>
          </p:blipFill>
          <p:spPr>
            <a:xfrm>
              <a:off x="6374123" y="2123890"/>
              <a:ext cx="2286192" cy="1140401"/>
            </a:xfrm>
            <a:prstGeom prst="rect">
              <a:avLst/>
            </a:prstGeom>
            <a:noFill/>
            <a:ln>
              <a:noFill/>
            </a:ln>
          </p:spPr>
        </p:pic>
      </p:grpSp>
      <p:sp>
        <p:nvSpPr>
          <p:cNvPr id="10" name="object 2">
            <a:extLst>
              <a:ext uri="{FF2B5EF4-FFF2-40B4-BE49-F238E27FC236}">
                <a16:creationId xmlns:a16="http://schemas.microsoft.com/office/drawing/2014/main" id="{7BB057BC-13D1-B389-EA93-92B91D5091DC}"/>
              </a:ext>
            </a:extLst>
          </p:cNvPr>
          <p:cNvSpPr txBox="1">
            <a:spLocks noGrp="1"/>
          </p:cNvSpPr>
          <p:nvPr>
            <p:ph type="title"/>
          </p:nvPr>
        </p:nvSpPr>
        <p:spPr>
          <a:xfrm>
            <a:off x="726468" y="493611"/>
            <a:ext cx="942337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flux de travail principal : guide étape par étape du nettoyage des données</a:t>
            </a:r>
            <a:endParaRPr lang="en-GB" sz="2400" b="1" dirty="0">
              <a:solidFill>
                <a:schemeClr val="bg1"/>
              </a:solidFill>
            </a:endParaRPr>
          </a:p>
        </p:txBody>
      </p:sp>
    </p:spTree>
    <p:extLst>
      <p:ext uri="{BB962C8B-B14F-4D97-AF65-F5344CB8AC3E}">
        <p14:creationId xmlns:p14="http://schemas.microsoft.com/office/powerpoint/2010/main" val="1151920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4B27D-E1EC-8C83-CE42-C2062BE0A1B1}"/>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4804EF1-6A1E-50E4-8C35-D6D31391D9D0}"/>
              </a:ext>
            </a:extLst>
          </p:cNvPr>
          <p:cNvSpPr txBox="1">
            <a:spLocks/>
          </p:cNvSpPr>
          <p:nvPr/>
        </p:nvSpPr>
        <p:spPr>
          <a:xfrm>
            <a:off x="726468" y="1539561"/>
            <a:ext cx="10739064" cy="29252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Objectif </a:t>
            </a:r>
            <a:r>
              <a:rPr kumimoji="0" lang="en-US" sz="2000" i="0" u="none" strike="noStrike" kern="1200" cap="none" spc="0" normalizeH="0" baseline="0" noProof="0" dirty="0">
                <a:ln>
                  <a:noFill/>
                </a:ln>
                <a:solidFill>
                  <a:sysClr val="windowText" lastClr="000000"/>
                </a:solidFill>
                <a:effectLst/>
                <a:uLnTx/>
                <a:uFillTx/>
                <a:ea typeface="+mn-ea"/>
                <a:cs typeface="+mn-cs"/>
              </a:rPr>
              <a:t>: garantir la cohérence du format des données dans l'ensemble du jeu de données.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Pourquoi est-ce important </a:t>
            </a:r>
            <a:r>
              <a:rPr kumimoji="0" lang="en-US" sz="2000" i="0" u="none" strike="noStrike" kern="1200" cap="none" spc="0" normalizeH="0" baseline="0" noProof="0" dirty="0">
                <a:ln>
                  <a:noFill/>
                </a:ln>
                <a:solidFill>
                  <a:sysClr val="windowText" lastClr="000000"/>
                </a:solidFill>
                <a:effectLst/>
                <a:uLnTx/>
                <a:uFillTx/>
                <a:ea typeface="+mn-ea"/>
                <a:cs typeface="+mn-cs"/>
              </a:rPr>
              <a:t>? Des formats incohérents empêchent un tri, un filtrage et une analyse précis. Un ordinateur traite « USA » et « </a:t>
            </a:r>
            <a:r>
              <a:rPr kumimoji="0" lang="en-US" sz="2000" i="0" u="none" strike="noStrike" kern="1200" cap="none" spc="0" normalizeH="0" baseline="0" noProof="0" dirty="0" err="1">
                <a:ln>
                  <a:noFill/>
                </a:ln>
                <a:solidFill>
                  <a:sysClr val="windowText" lastClr="000000"/>
                </a:solidFill>
                <a:effectLst/>
                <a:uLnTx/>
                <a:uFillTx/>
                <a:ea typeface="+mn-ea"/>
                <a:cs typeface="+mn-cs"/>
              </a:rPr>
              <a:t>usa </a:t>
            </a:r>
            <a:r>
              <a:rPr kumimoji="0" lang="en-US" sz="2000" i="0" u="none" strike="noStrike" kern="1200" cap="none" spc="0" normalizeH="0" baseline="0" noProof="0" dirty="0">
                <a:ln>
                  <a:noFill/>
                </a:ln>
                <a:solidFill>
                  <a:sysClr val="windowText" lastClr="000000"/>
                </a:solidFill>
                <a:effectLst/>
                <a:uLnTx/>
                <a:uFillTx/>
                <a:ea typeface="+mn-ea"/>
                <a:cs typeface="+mn-cs"/>
              </a:rPr>
              <a:t>» comme deux pays différents.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Domaines clés pour la normalisation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Dates </a:t>
            </a:r>
            <a:r>
              <a:rPr kumimoji="0" lang="en-US" sz="2000" i="0" u="none" strike="noStrike" kern="1200" cap="none" spc="0" normalizeH="0" baseline="0" noProof="0" dirty="0">
                <a:ln>
                  <a:noFill/>
                </a:ln>
                <a:solidFill>
                  <a:sysClr val="windowText" lastClr="000000"/>
                </a:solidFill>
                <a:effectLst/>
                <a:uLnTx/>
                <a:uFillTx/>
                <a:ea typeface="+mn-ea"/>
                <a:cs typeface="+mn-cs"/>
              </a:rPr>
              <a:t>: imposer un format unique (par exemple, AAAA-MM-JJ).</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Texte (données catégorielles) </a:t>
            </a:r>
            <a:r>
              <a:rPr kumimoji="0" lang="en-US" sz="2000" i="0" u="none" strike="noStrike" kern="1200" cap="none" spc="0" normalizeH="0" baseline="0" noProof="0" dirty="0">
                <a:ln>
                  <a:noFill/>
                </a:ln>
                <a:solidFill>
                  <a:sysClr val="windowText" lastClr="000000"/>
                </a:solidFill>
                <a:effectLst/>
                <a:uLnTx/>
                <a:uFillTx/>
                <a:ea typeface="+mn-ea"/>
                <a:cs typeface="+mn-cs"/>
              </a:rPr>
              <a:t>: appliquer une capitalisation cohérente (par exemple, minuscules) et supprimer les espaces blancs au début et à la fin.</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Unités </a:t>
            </a:r>
            <a:r>
              <a:rPr kumimoji="0" lang="en-US" sz="2000" i="0" u="none" strike="noStrike" kern="1200" cap="none" spc="0" normalizeH="0" baseline="0" noProof="0" dirty="0">
                <a:ln>
                  <a:noFill/>
                </a:ln>
                <a:solidFill>
                  <a:sysClr val="windowText" lastClr="000000"/>
                </a:solidFill>
                <a:effectLst/>
                <a:uLnTx/>
                <a:uFillTx/>
                <a:ea typeface="+mn-ea"/>
                <a:cs typeface="+mn-cs"/>
              </a:rPr>
              <a:t>: convertir toutes les mesures en une seule unité standard (par exemple, toutes les distances en kilomètres).</a:t>
            </a:r>
          </a:p>
        </p:txBody>
      </p:sp>
      <p:sp>
        <p:nvSpPr>
          <p:cNvPr id="6" name="object 3">
            <a:extLst>
              <a:ext uri="{FF2B5EF4-FFF2-40B4-BE49-F238E27FC236}">
                <a16:creationId xmlns:a16="http://schemas.microsoft.com/office/drawing/2014/main" id="{B8126FF5-E048-182F-95C6-936B56FEA6E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Méthode 2 : normalisation des formats</a:t>
            </a:r>
            <a:endParaRPr lang="en-GB" b="1" dirty="0">
              <a:solidFill>
                <a:sysClr val="windowText" lastClr="000000"/>
              </a:solidFill>
              <a:latin typeface="Arial"/>
              <a:cs typeface="Arial"/>
            </a:endParaRPr>
          </a:p>
        </p:txBody>
      </p:sp>
      <p:pic>
        <p:nvPicPr>
          <p:cNvPr id="2" name="Google Shape;400;g33fc1a270c4_0_168" title="Slide 16_ Activity – Pair &amp; Share - visual selection (9).png">
            <a:extLst>
              <a:ext uri="{FF2B5EF4-FFF2-40B4-BE49-F238E27FC236}">
                <a16:creationId xmlns:a16="http://schemas.microsoft.com/office/drawing/2014/main" id="{F4FC1594-1C0B-AFB7-189A-493EC0896CC2}"/>
              </a:ext>
            </a:extLst>
          </p:cNvPr>
          <p:cNvPicPr preferRelativeResize="0"/>
          <p:nvPr/>
        </p:nvPicPr>
        <p:blipFill rotWithShape="1">
          <a:blip r:embed="rId3">
            <a:alphaModFix/>
          </a:blip>
          <a:srcRect l="6473" t="31118" r="6873" b="19040"/>
          <a:stretch>
            <a:fillRect/>
          </a:stretch>
        </p:blipFill>
        <p:spPr>
          <a:xfrm>
            <a:off x="4529824" y="4210493"/>
            <a:ext cx="6921796" cy="2062717"/>
          </a:xfrm>
          <a:prstGeom prst="rect">
            <a:avLst/>
          </a:prstGeom>
          <a:noFill/>
          <a:ln>
            <a:noFill/>
          </a:ln>
        </p:spPr>
      </p:pic>
      <p:sp>
        <p:nvSpPr>
          <p:cNvPr id="5" name="object 2">
            <a:extLst>
              <a:ext uri="{FF2B5EF4-FFF2-40B4-BE49-F238E27FC236}">
                <a16:creationId xmlns:a16="http://schemas.microsoft.com/office/drawing/2014/main" id="{2217A3D4-7AB5-F657-83DC-4CFDBC4CAA3D}"/>
              </a:ext>
            </a:extLst>
          </p:cNvPr>
          <p:cNvSpPr txBox="1">
            <a:spLocks noGrp="1"/>
          </p:cNvSpPr>
          <p:nvPr>
            <p:ph type="title"/>
          </p:nvPr>
        </p:nvSpPr>
        <p:spPr>
          <a:xfrm>
            <a:off x="726468" y="493611"/>
            <a:ext cx="988057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flux de travail principal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1396699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08FF5-852B-3516-D40C-A200CC841326}"/>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9874E16C-AEE6-2AFD-D4C6-C64E721EB514}"/>
              </a:ext>
            </a:extLst>
          </p:cNvPr>
          <p:cNvSpPr txBox="1">
            <a:spLocks/>
          </p:cNvSpPr>
          <p:nvPr/>
        </p:nvSpPr>
        <p:spPr>
          <a:xfrm>
            <a:off x="726468" y="1539560"/>
            <a:ext cx="10739064" cy="41807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Données erronées (incohérentes)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date : 26/11/2019</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direction : gauche, gauche, </a:t>
            </a:r>
            <a:r>
              <a:rPr kumimoji="0" lang="en-US" sz="2000" i="0" u="none" strike="noStrike" kern="1200" cap="none" spc="0" normalizeH="0" baseline="0" noProof="0" dirty="0" err="1">
                <a:ln>
                  <a:noFill/>
                </a:ln>
                <a:solidFill>
                  <a:sysClr val="windowText" lastClr="000000"/>
                </a:solidFill>
                <a:effectLst/>
                <a:uLnTx/>
                <a:uFillTx/>
                <a:ea typeface="+mn-ea"/>
                <a:cs typeface="+mn-cs"/>
              </a:rPr>
              <a:t>gauche</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vitesse : 15, « 15 mph »</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identifiant_emplacement </a:t>
            </a:r>
            <a:r>
              <a:rPr kumimoji="0" lang="en-US" sz="2000" i="0" u="none" strike="noStrike" kern="1200" cap="none" spc="0" normalizeH="0" baseline="0" noProof="0" dirty="0">
                <a:ln>
                  <a:noFill/>
                </a:ln>
                <a:solidFill>
                  <a:sysClr val="windowText" lastClr="000000"/>
                </a:solidFill>
                <a:effectLst/>
                <a:uLnTx/>
                <a:uFillTx/>
                <a:ea typeface="+mn-ea"/>
                <a:cs typeface="+mn-cs"/>
              </a:rPr>
              <a:t>: 9, « N/A »</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Données correctes (normalisées)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Abréviations des rues </a:t>
            </a:r>
            <a:r>
              <a:rPr kumimoji="0" lang="en-US" sz="2000" i="0" u="none" strike="noStrike" kern="1200" cap="none" spc="0" normalizeH="0" baseline="0" noProof="0" dirty="0">
                <a:ln>
                  <a:noFill/>
                </a:ln>
                <a:solidFill>
                  <a:sysClr val="windowText" lastClr="000000"/>
                </a:solidFill>
                <a:effectLst/>
                <a:uLnTx/>
                <a:uFillTx/>
                <a:ea typeface="+mn-ea"/>
                <a:cs typeface="+mn-cs"/>
              </a:rPr>
              <a:t>: utilisez-les de manière cohérente (par exemple, « St. » pour Street).</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Format de l'heure </a:t>
            </a:r>
            <a:r>
              <a:rPr kumimoji="0" lang="en-US" sz="2000" i="0" u="none" strike="noStrike" kern="1200" cap="none" spc="0" normalizeH="0" baseline="0" noProof="0" dirty="0">
                <a:ln>
                  <a:noFill/>
                </a:ln>
                <a:solidFill>
                  <a:sysClr val="windowText" lastClr="000000"/>
                </a:solidFill>
                <a:effectLst/>
                <a:uLnTx/>
                <a:uFillTx/>
                <a:ea typeface="+mn-ea"/>
                <a:cs typeface="+mn-cs"/>
              </a:rPr>
              <a:t>: utilisez le format 24 heures standard ISO 8601 (par exemple, HH:MM:SS). 2012-09-27T15:15 PM devient 2012-09-27 15:15:00.</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Représentation des données </a:t>
            </a:r>
            <a:r>
              <a:rPr kumimoji="0" lang="en-US" sz="2000" i="0" u="none" strike="noStrike" kern="1200" cap="none" spc="0" normalizeH="0" baseline="0" noProof="0" dirty="0">
                <a:ln>
                  <a:noFill/>
                </a:ln>
                <a:solidFill>
                  <a:sysClr val="windowText" lastClr="000000"/>
                </a:solidFill>
                <a:effectLst/>
                <a:uLnTx/>
                <a:uFillTx/>
                <a:ea typeface="+mn-ea"/>
                <a:cs typeface="+mn-cs"/>
              </a:rPr>
              <a:t>: utilisez « Aucune » ou une valeur nulle standard pour les données manquantes, et non « N/A » ou zéro. Faites clairement la distinction entre un compte nul et une information manquante.</a:t>
            </a:r>
          </a:p>
        </p:txBody>
      </p:sp>
      <p:sp>
        <p:nvSpPr>
          <p:cNvPr id="6" name="object 3">
            <a:extLst>
              <a:ext uri="{FF2B5EF4-FFF2-40B4-BE49-F238E27FC236}">
                <a16:creationId xmlns:a16="http://schemas.microsoft.com/office/drawing/2014/main" id="{452CB225-5149-CAA2-9145-1E85511AF7C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3.6. Normalisation dans la pratique : exemples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E13D5DC7-8740-92ED-3F23-77A0C32BB820}"/>
              </a:ext>
            </a:extLst>
          </p:cNvPr>
          <p:cNvSpPr txBox="1">
            <a:spLocks noGrp="1"/>
          </p:cNvSpPr>
          <p:nvPr>
            <p:ph type="title"/>
          </p:nvPr>
        </p:nvSpPr>
        <p:spPr>
          <a:xfrm>
            <a:off x="726467" y="493611"/>
            <a:ext cx="989363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flux de travail de base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4281540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3278777" y="425292"/>
            <a:ext cx="8186941" cy="355043"/>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200" b="1" dirty="0">
                <a:solidFill>
                  <a:schemeClr val="bg1"/>
                </a:solidFill>
              </a:rPr>
              <a:t>Gestion et nettoyage des données dans la recherche sur les transports</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4" y="921225"/>
            <a:ext cx="5451241" cy="4747523"/>
          </a:xfrm>
          <a:prstGeom prst="rect">
            <a:avLst/>
          </a:prstGeom>
          <a:noFill/>
          <a:ln>
            <a:noFill/>
          </a:ln>
        </p:spPr>
        <p:txBody>
          <a:bodyPr spcFirstLastPara="1" wrap="square" lIns="0" tIns="16325" rIns="0" bIns="0" anchor="t" anchorCtr="0">
            <a:spAutoFit/>
          </a:bodyPr>
          <a:lstStyle/>
          <a:p>
            <a:pPr marL="139700" lvl="0" algn="l" rtl="0">
              <a:spcBef>
                <a:spcPts val="0"/>
              </a:spcBef>
              <a:spcAft>
                <a:spcPts val="0"/>
              </a:spcAft>
              <a:buClr>
                <a:schemeClr val="dk1"/>
              </a:buClr>
              <a:buSzPts val="1100"/>
              <a:buFont typeface="Arial"/>
              <a:buNone/>
              <a:tabLst>
                <a:tab pos="4910138" algn="l"/>
                <a:tab pos="5130800" algn="l"/>
              </a:tabLst>
            </a:pPr>
            <a:r>
              <a:rPr lang="en-GB" sz="1400" b="1" dirty="0">
                <a:solidFill>
                  <a:schemeClr val="dk1"/>
                </a:solidFill>
                <a:latin typeface="Helvetica" panose="020B0604020202020204" pitchFamily="34" charset="0"/>
                <a:cs typeface="Helvetica" panose="020B0604020202020204" pitchFamily="34" charset="0"/>
              </a:rPr>
              <a:t>00 : Introduction et </a:t>
            </a:r>
            <a:r>
              <a:rPr lang="en-GB" sz="1400" b="1" dirty="0" err="1">
                <a:solidFill>
                  <a:schemeClr val="dk1"/>
                </a:solidFill>
                <a:latin typeface="Helvetica" panose="020B0604020202020204" pitchFamily="34" charset="0"/>
                <a:cs typeface="Helvetica" panose="020B0604020202020204" pitchFamily="34" charset="0"/>
              </a:rPr>
              <a:t>objectifs</a:t>
            </a:r>
            <a:r>
              <a:rPr lang="en-GB" sz="1400" b="1" dirty="0">
                <a:solidFill>
                  <a:schemeClr val="dk1"/>
                </a:solidFill>
                <a:latin typeface="Helvetica" panose="020B0604020202020204" pitchFamily="34" charset="0"/>
                <a:cs typeface="Helvetica" panose="020B0604020202020204" pitchFamily="34" charset="0"/>
              </a:rPr>
              <a:t>……</a:t>
            </a:r>
            <a:r>
              <a:rPr lang="en-GB" sz="1400" b="1" i="0" u="none" strike="noStrike" cap="none" dirty="0">
                <a:solidFill>
                  <a:schemeClr val="dk1"/>
                </a:solidFill>
                <a:latin typeface="Helvetica" panose="020B0604020202020204" pitchFamily="34" charset="0"/>
                <a:ea typeface="Arial"/>
                <a:cs typeface="Helvetica" panose="020B0604020202020204" pitchFamily="34" charset="0"/>
                <a:sym typeface="Arial"/>
              </a:rPr>
              <a:t>...........................................	</a:t>
            </a:r>
            <a:r>
              <a:rPr lang="en-GB" sz="1400" b="1" dirty="0">
                <a:solidFill>
                  <a:schemeClr val="dk1"/>
                </a:solidFill>
                <a:latin typeface="Helvetica" panose="020B0604020202020204" pitchFamily="34" charset="0"/>
                <a:ea typeface="Arial"/>
                <a:cs typeface="Helvetica" panose="020B0604020202020204" pitchFamily="34" charset="0"/>
                <a:sym typeface="Arial"/>
              </a:rPr>
              <a:t>4</a:t>
            </a:r>
            <a:endParaRPr sz="14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910138" algn="l"/>
                <a:tab pos="5130800" algn="l"/>
              </a:tabLst>
            </a:pPr>
            <a:r>
              <a:rPr lang="en-GB" sz="1400" dirty="0">
                <a:latin typeface="Helvetica" panose="020B0604020202020204" pitchFamily="34" charset="0"/>
                <a:cs typeface="Helvetica" panose="020B0604020202020204" pitchFamily="34" charset="0"/>
              </a:rPr>
              <a:t>0.0. Aperçu du </a:t>
            </a:r>
            <a:r>
              <a:rPr lang="en-GB" sz="1400" dirty="0" err="1">
                <a:latin typeface="Helvetica" panose="020B0604020202020204" pitchFamily="34" charset="0"/>
                <a:cs typeface="Helvetica" panose="020B0604020202020204" pitchFamily="34" charset="0"/>
              </a:rPr>
              <a:t>cours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dirty="0">
                <a:latin typeface="Helvetica" panose="020B0604020202020204" pitchFamily="34" charset="0"/>
                <a:ea typeface="Arial"/>
                <a:cs typeface="Helvetica" panose="020B0604020202020204" pitchFamily="34" charset="0"/>
                <a:sym typeface="Arial"/>
              </a:rPr>
              <a:t>5</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910138" algn="l"/>
                <a:tab pos="5130800" algn="l"/>
              </a:tabLst>
            </a:pPr>
            <a:r>
              <a:rPr lang="en-GB" sz="1400" dirty="0">
                <a:latin typeface="Helvetica" panose="020B0604020202020204" pitchFamily="34" charset="0"/>
                <a:cs typeface="Helvetica" panose="020B0604020202020204" pitchFamily="34" charset="0"/>
              </a:rPr>
              <a:t>0.1. Lien avec le cours </a:t>
            </a:r>
            <a:r>
              <a:rPr lang="en-GB" sz="1400" dirty="0" err="1">
                <a:latin typeface="Helvetica" panose="020B0604020202020204" pitchFamily="34" charset="0"/>
                <a:cs typeface="Helvetica" panose="020B0604020202020204" pitchFamily="34" charset="0"/>
              </a:rPr>
              <a:t>précédent</a:t>
            </a:r>
            <a:r>
              <a:rPr lang="en-GB" sz="1400" dirty="0">
                <a:latin typeface="Helvetica" panose="020B0604020202020204" pitchFamily="34" charset="0"/>
                <a:ea typeface="Arial"/>
                <a:cs typeface="Helvetica" panose="020B0604020202020204" pitchFamily="34" charset="0"/>
                <a:sym typeface="Arial"/>
              </a:rPr>
              <a:t>..........................................	6</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910138" algn="l"/>
                <a:tab pos="5130800" algn="l"/>
              </a:tabLst>
            </a:pPr>
            <a:r>
              <a:rPr lang="en-US" sz="1400" dirty="0">
                <a:latin typeface="Helvetica" panose="020B0604020202020204" pitchFamily="34" charset="0"/>
                <a:cs typeface="Helvetica" panose="020B0604020202020204" pitchFamily="34" charset="0"/>
              </a:rPr>
              <a:t>0.2. Objectifs </a:t>
            </a:r>
            <a:r>
              <a:rPr lang="en-US" sz="1400" dirty="0" err="1">
                <a:latin typeface="Helvetica" panose="020B0604020202020204" pitchFamily="34" charset="0"/>
                <a:cs typeface="Helvetica" panose="020B0604020202020204" pitchFamily="34" charset="0"/>
              </a:rPr>
              <a:t>pédagogiques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dirty="0">
                <a:latin typeface="Helvetica" panose="020B0604020202020204" pitchFamily="34" charset="0"/>
                <a:ea typeface="Arial"/>
                <a:cs typeface="Helvetica" panose="020B0604020202020204" pitchFamily="34" charset="0"/>
                <a:sym typeface="Arial"/>
              </a:rPr>
              <a:t>7</a:t>
            </a:r>
            <a:endParaRPr sz="1400" dirty="0">
              <a:latin typeface="Helvetica" panose="020B0604020202020204" pitchFamily="34" charset="0"/>
              <a:cs typeface="Helvetica" panose="020B0604020202020204" pitchFamily="34" charset="0"/>
            </a:endParaRPr>
          </a:p>
          <a:p>
            <a:pPr marL="139700" marR="0" lvl="0" algn="l" rtl="0">
              <a:lnSpc>
                <a:spcPct val="100000"/>
              </a:lnSpc>
              <a:spcBef>
                <a:spcPts val="129"/>
              </a:spcBef>
              <a:spcAft>
                <a:spcPts val="0"/>
              </a:spcAft>
              <a:buClr>
                <a:schemeClr val="dk1"/>
              </a:buClr>
              <a:buSzPts val="1200"/>
              <a:buFont typeface="Arial"/>
              <a:buNone/>
              <a:tabLst>
                <a:tab pos="4910138" algn="l"/>
                <a:tab pos="5130800" algn="l"/>
              </a:tabLst>
            </a:pPr>
            <a:r>
              <a:rPr lang="en-GB" sz="14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400" b="1" dirty="0">
                <a:solidFill>
                  <a:schemeClr val="dk1"/>
                </a:solidFill>
                <a:latin typeface="Helvetica" panose="020B0604020202020204" pitchFamily="34" charset="0"/>
                <a:cs typeface="Helvetica" panose="020B0604020202020204" pitchFamily="34" charset="0"/>
              </a:rPr>
              <a:t>L'impératif de la gestion des données</a:t>
            </a:r>
            <a:r>
              <a:rPr lang="en-GB" sz="1400" b="1" dirty="0">
                <a:solidFill>
                  <a:schemeClr val="dk1"/>
                </a:solidFill>
                <a:latin typeface="Helvetica" panose="020B0604020202020204" pitchFamily="34" charset="0"/>
                <a:cs typeface="Helvetica" panose="020B0604020202020204" pitchFamily="34" charset="0"/>
              </a:rPr>
              <a:t>..............................	8</a:t>
            </a:r>
          </a:p>
          <a:p>
            <a:pPr marL="139700" marR="7348" lvl="0">
              <a:lnSpc>
                <a:spcPct val="100000"/>
              </a:lnSpc>
              <a:spcBef>
                <a:spcPts val="600"/>
              </a:spcBef>
              <a:buClr>
                <a:schemeClr val="dk1"/>
              </a:buClr>
              <a:buSzPts val="1200"/>
              <a:tabLst>
                <a:tab pos="4910138" algn="l"/>
                <a:tab pos="5130800" algn="l"/>
              </a:tabLst>
            </a:pPr>
            <a:r>
              <a:rPr lang="en-US" sz="1400" dirty="0">
                <a:solidFill>
                  <a:schemeClr val="dk1"/>
                </a:solidFill>
                <a:latin typeface="Helvetica" panose="020B0604020202020204" pitchFamily="34" charset="0"/>
                <a:cs typeface="Helvetica" panose="020B0604020202020204" pitchFamily="34" charset="0"/>
              </a:rPr>
              <a:t>1.0. Définition des </a:t>
            </a:r>
            <a:r>
              <a:rPr lang="en-US" sz="1400" dirty="0" err="1">
                <a:solidFill>
                  <a:schemeClr val="dk1"/>
                </a:solidFill>
                <a:latin typeface="Helvetica" panose="020B0604020202020204" pitchFamily="34" charset="0"/>
                <a:cs typeface="Helvetica" panose="020B0604020202020204" pitchFamily="34" charset="0"/>
              </a:rPr>
              <a:t>termes</a:t>
            </a:r>
            <a:r>
              <a:rPr lang="en-US" sz="1400" dirty="0">
                <a:solidFill>
                  <a:schemeClr val="dk1"/>
                </a:solidFill>
                <a:latin typeface="Helvetica" panose="020B0604020202020204" pitchFamily="34" charset="0"/>
                <a:ea typeface="Arial"/>
                <a:cs typeface="Helvetica" panose="020B0604020202020204" pitchFamily="34" charset="0"/>
                <a:sym typeface="Arial"/>
              </a:rPr>
              <a:t>......................................................	</a:t>
            </a:r>
            <a:r>
              <a:rPr lang="en-US" sz="1400" dirty="0">
                <a:solidFill>
                  <a:schemeClr val="dk1"/>
                </a:solidFill>
                <a:latin typeface="Helvetica" panose="020B0604020202020204" pitchFamily="34" charset="0"/>
                <a:cs typeface="Helvetica" panose="020B0604020202020204" pitchFamily="34" charset="0"/>
              </a:rPr>
              <a:t>9</a:t>
            </a:r>
            <a:endParaRPr lang="en-US" sz="1400" dirty="0">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10138" algn="l"/>
                <a:tab pos="5130800" algn="l"/>
              </a:tabLst>
            </a:pPr>
            <a:r>
              <a:rPr lang="en-US" sz="1400" dirty="0">
                <a:solidFill>
                  <a:schemeClr val="dk1"/>
                </a:solidFill>
                <a:latin typeface="Helvetica" panose="020B0604020202020204" pitchFamily="34" charset="0"/>
                <a:cs typeface="Helvetica" panose="020B0604020202020204" pitchFamily="34" charset="0"/>
              </a:rPr>
              <a:t>1.1. Le problème des « données sales »…</a:t>
            </a:r>
            <a:r>
              <a:rPr lang="en-US" sz="1400" dirty="0">
                <a:solidFill>
                  <a:schemeClr val="dk1"/>
                </a:solidFill>
                <a:latin typeface="Helvetica" panose="020B0604020202020204" pitchFamily="34" charset="0"/>
                <a:ea typeface="Arial"/>
                <a:cs typeface="Helvetica" panose="020B0604020202020204" pitchFamily="34" charset="0"/>
                <a:sym typeface="Arial"/>
              </a:rPr>
              <a:t>........................</a:t>
            </a:r>
            <a:r>
              <a:rPr lang="en-US" sz="1400" dirty="0">
                <a:solidFill>
                  <a:schemeClr val="dk1"/>
                </a:solidFill>
                <a:latin typeface="Helvetica" panose="020B0604020202020204" pitchFamily="34" charset="0"/>
                <a:cs typeface="Helvetica" panose="020B0604020202020204" pitchFamily="34" charset="0"/>
              </a:rPr>
              <a:t>...	10</a:t>
            </a:r>
            <a:endParaRPr lang="en-US" sz="1400" dirty="0">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10138" algn="l"/>
                <a:tab pos="5130800" algn="l"/>
              </a:tabLst>
            </a:pPr>
            <a:r>
              <a:rPr lang="en-US" sz="1400" dirty="0">
                <a:solidFill>
                  <a:schemeClr val="dk1"/>
                </a:solidFill>
                <a:latin typeface="Helvetica" panose="020B0604020202020204" pitchFamily="34" charset="0"/>
                <a:cs typeface="Helvetica" panose="020B0604020202020204" pitchFamily="34" charset="0"/>
              </a:rPr>
              <a:t>1.2. Pourquoi la gestion des données est-elle </a:t>
            </a:r>
            <a:r>
              <a:rPr lang="en-US" sz="1400" dirty="0" err="1">
                <a:solidFill>
                  <a:schemeClr val="dk1"/>
                </a:solidFill>
                <a:latin typeface="Helvetica" panose="020B0604020202020204" pitchFamily="34" charset="0"/>
                <a:cs typeface="Helvetica" panose="020B0604020202020204" pitchFamily="34" charset="0"/>
              </a:rPr>
              <a:t>importante</a:t>
            </a:r>
            <a:r>
              <a:rPr lang="en-US" sz="1400" dirty="0">
                <a:solidFill>
                  <a:schemeClr val="dk1"/>
                </a:solidFill>
                <a:latin typeface="Helvetica" panose="020B0604020202020204" pitchFamily="34" charset="0"/>
                <a:cs typeface="Helvetica" panose="020B0604020202020204" pitchFamily="34" charset="0"/>
              </a:rPr>
              <a:t> ?</a:t>
            </a:r>
            <a:r>
              <a:rPr lang="en-US" sz="1400" dirty="0">
                <a:solidFill>
                  <a:schemeClr val="dk1"/>
                </a:solidFill>
                <a:latin typeface="Helvetica" panose="020B0604020202020204" pitchFamily="34" charset="0"/>
                <a:ea typeface="Arial"/>
                <a:cs typeface="Helvetica" panose="020B0604020202020204" pitchFamily="34" charset="0"/>
                <a:sym typeface="Arial"/>
              </a:rPr>
              <a:t>.	11</a:t>
            </a:r>
            <a:endParaRPr lang="en-US" sz="1400" dirty="0">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10138" algn="l"/>
                <a:tab pos="5130800" algn="l"/>
              </a:tabLst>
            </a:pPr>
            <a:r>
              <a:rPr lang="en-US" sz="1400" dirty="0">
                <a:solidFill>
                  <a:schemeClr val="dk1"/>
                </a:solidFill>
                <a:latin typeface="Helvetica" panose="020B0604020202020204" pitchFamily="34" charset="0"/>
                <a:cs typeface="Helvetica" panose="020B0604020202020204" pitchFamily="34" charset="0"/>
              </a:rPr>
              <a:t>1.3. Sources de </a:t>
            </a:r>
            <a:r>
              <a:rPr lang="en-US" sz="1400" dirty="0" err="1">
                <a:solidFill>
                  <a:schemeClr val="dk1"/>
                </a:solidFill>
                <a:latin typeface="Helvetica" panose="020B0604020202020204" pitchFamily="34" charset="0"/>
                <a:cs typeface="Helvetica" panose="020B0604020202020204" pitchFamily="34" charset="0"/>
              </a:rPr>
              <a:t>complexité</a:t>
            </a:r>
            <a:r>
              <a:rPr lang="en-US" sz="1400" dirty="0">
                <a:solidFill>
                  <a:schemeClr val="dk1"/>
                </a:solidFill>
                <a:latin typeface="Helvetica" panose="020B0604020202020204" pitchFamily="34" charset="0"/>
                <a:ea typeface="Arial"/>
                <a:cs typeface="Helvetica" panose="020B0604020202020204" pitchFamily="34" charset="0"/>
                <a:sym typeface="Arial"/>
              </a:rPr>
              <a:t>...................................................	12</a:t>
            </a:r>
            <a:endParaRPr lang="en-US" sz="1400" dirty="0">
              <a:solidFill>
                <a:schemeClr val="dk1"/>
              </a:solidFill>
              <a:latin typeface="Helvetica" panose="020B0604020202020204" pitchFamily="34" charset="0"/>
              <a:cs typeface="Helvetica" panose="020B0604020202020204" pitchFamily="34" charset="0"/>
            </a:endParaRPr>
          </a:p>
          <a:p>
            <a:pPr marL="139700" marR="7348" lvl="0">
              <a:lnSpc>
                <a:spcPct val="100000"/>
              </a:lnSpc>
              <a:spcBef>
                <a:spcPts val="600"/>
              </a:spcBef>
              <a:buClr>
                <a:schemeClr val="dk1"/>
              </a:buClr>
              <a:buSzPts val="1200"/>
              <a:tabLst>
                <a:tab pos="4910138" algn="l"/>
                <a:tab pos="5130800" algn="l"/>
              </a:tabLst>
            </a:pPr>
            <a:r>
              <a:rPr lang="en-US" sz="1400" dirty="0">
                <a:solidFill>
                  <a:schemeClr val="dk1"/>
                </a:solidFill>
                <a:latin typeface="Helvetica" panose="020B0604020202020204" pitchFamily="34" charset="0"/>
                <a:cs typeface="Helvetica" panose="020B0604020202020204" pitchFamily="34" charset="0"/>
              </a:rPr>
              <a:t>1.4. L'impact des problèmes liés aux données brutes..........	13</a:t>
            </a:r>
          </a:p>
          <a:p>
            <a:pPr marL="139700" marR="7348" lvl="0">
              <a:lnSpc>
                <a:spcPct val="100000"/>
              </a:lnSpc>
              <a:spcBef>
                <a:spcPts val="600"/>
              </a:spcBef>
              <a:buClr>
                <a:schemeClr val="dk1"/>
              </a:buClr>
              <a:buSzPts val="1200"/>
              <a:tabLst>
                <a:tab pos="4910138" algn="l"/>
                <a:tab pos="5130800" algn="l"/>
              </a:tabLst>
            </a:pPr>
            <a:r>
              <a:rPr lang="en-US" sz="1400" dirty="0">
                <a:solidFill>
                  <a:schemeClr val="dk1"/>
                </a:solidFill>
                <a:latin typeface="Helvetica" panose="020B0604020202020204" pitchFamily="34" charset="0"/>
                <a:cs typeface="Helvetica" panose="020B0604020202020204" pitchFamily="34" charset="0"/>
              </a:rPr>
              <a:t>1.5. Introduction au flux de travail.........................................	14</a:t>
            </a:r>
            <a:endParaRPr lang="en-GB" sz="1400" b="1" dirty="0">
              <a:solidFill>
                <a:schemeClr val="dk1"/>
              </a:solidFill>
              <a:latin typeface="Helvetica" panose="020B0604020202020204" pitchFamily="34" charset="0"/>
              <a:cs typeface="Helvetica" panose="020B0604020202020204" pitchFamily="34" charset="0"/>
            </a:endParaRPr>
          </a:p>
          <a:p>
            <a:pPr marL="139700" lvl="0">
              <a:lnSpc>
                <a:spcPct val="100000"/>
              </a:lnSpc>
              <a:spcBef>
                <a:spcPts val="0"/>
              </a:spcBef>
              <a:buClr>
                <a:srgbClr val="000000"/>
              </a:buClr>
              <a:buSzPts val="1200"/>
              <a:tabLst>
                <a:tab pos="4910138" algn="l"/>
                <a:tab pos="5130800" algn="l"/>
              </a:tabLst>
            </a:pPr>
            <a:r>
              <a:rPr lang="en-US" sz="1400" b="1" dirty="0">
                <a:latin typeface="Helvetica" panose="020B0604020202020204" pitchFamily="34" charset="0"/>
                <a:ea typeface="Arial"/>
                <a:cs typeface="Helvetica" panose="020B0604020202020204" pitchFamily="34" charset="0"/>
                <a:sym typeface="Arial"/>
              </a:rPr>
              <a:t>02 </a:t>
            </a:r>
            <a:r>
              <a:rPr lang="en-US" sz="1400" b="1" dirty="0">
                <a:latin typeface="Helvetica" panose="020B0604020202020204" pitchFamily="34" charset="0"/>
                <a:cs typeface="Helvetica" panose="020B0604020202020204" pitchFamily="34" charset="0"/>
              </a:rPr>
              <a:t>Préparation des bases</a:t>
            </a:r>
            <a:r>
              <a:rPr lang="en-US" sz="1400" b="1" dirty="0">
                <a:latin typeface="Helvetica" panose="020B0604020202020204" pitchFamily="34" charset="0"/>
                <a:ea typeface="Arial"/>
                <a:cs typeface="Helvetica" panose="020B0604020202020204" pitchFamily="34" charset="0"/>
                <a:sym typeface="Arial"/>
              </a:rPr>
              <a:t>........................................................	15</a:t>
            </a:r>
          </a:p>
          <a:p>
            <a:pPr marL="139700" marR="7348" lvl="0">
              <a:lnSpc>
                <a:spcPct val="100000"/>
              </a:lnSpc>
              <a:spcBef>
                <a:spcPts val="600"/>
              </a:spcBef>
              <a:buClr>
                <a:srgbClr val="000000"/>
              </a:buClr>
              <a:buSzPts val="1200"/>
              <a:tabLst>
                <a:tab pos="4910138" algn="l"/>
                <a:tab pos="5130800" algn="l"/>
              </a:tabLst>
            </a:pPr>
            <a:r>
              <a:rPr lang="en-US" sz="1400" dirty="0">
                <a:latin typeface="Helvetica" panose="020B0604020202020204" pitchFamily="34" charset="0"/>
                <a:cs typeface="Helvetica" panose="020B0604020202020204" pitchFamily="34" charset="0"/>
              </a:rPr>
              <a:t>2.0. Solutions de stockage des données...............................	16</a:t>
            </a:r>
          </a:p>
          <a:p>
            <a:pPr marL="139700" marR="7348" lvl="0">
              <a:lnSpc>
                <a:spcPct val="100000"/>
              </a:lnSpc>
              <a:spcBef>
                <a:spcPts val="600"/>
              </a:spcBef>
              <a:buClr>
                <a:srgbClr val="000000"/>
              </a:buClr>
              <a:buSzPts val="1200"/>
              <a:tabLst>
                <a:tab pos="4910138" algn="l"/>
                <a:tab pos="5130800" algn="l"/>
              </a:tabLst>
            </a:pPr>
            <a:r>
              <a:rPr lang="en-US" sz="1400" dirty="0">
                <a:latin typeface="Helvetica" panose="020B0604020202020204" pitchFamily="34" charset="0"/>
                <a:cs typeface="Helvetica" panose="020B0604020202020204" pitchFamily="34" charset="0"/>
              </a:rPr>
              <a:t>2.1. Considérations clés en matière de stockage .................	17</a:t>
            </a:r>
          </a:p>
          <a:p>
            <a:pPr marL="139700" marR="7348" lvl="0">
              <a:lnSpc>
                <a:spcPct val="100000"/>
              </a:lnSpc>
              <a:spcBef>
                <a:spcPts val="600"/>
              </a:spcBef>
              <a:buClr>
                <a:srgbClr val="000000"/>
              </a:buClr>
              <a:buSzPts val="1200"/>
              <a:tabLst>
                <a:tab pos="4910138" algn="l"/>
                <a:tab pos="5130800" algn="l"/>
              </a:tabLst>
            </a:pPr>
            <a:r>
              <a:rPr lang="en-US" sz="1400" dirty="0">
                <a:latin typeface="Helvetica" panose="020B0604020202020204" pitchFamily="34" charset="0"/>
                <a:cs typeface="Helvetica" panose="020B0604020202020204" pitchFamily="34" charset="0"/>
              </a:rPr>
              <a:t>2.2. Formats de données et systèmes de stockage courants.	18</a:t>
            </a:r>
          </a:p>
          <a:p>
            <a:pPr marL="139700" marR="7348" lvl="0">
              <a:lnSpc>
                <a:spcPct val="100000"/>
              </a:lnSpc>
              <a:spcBef>
                <a:spcPts val="600"/>
              </a:spcBef>
              <a:buClr>
                <a:srgbClr val="000000"/>
              </a:buClr>
              <a:buSzPts val="1200"/>
              <a:tabLst>
                <a:tab pos="4910138" algn="l"/>
                <a:tab pos="5130800" algn="l"/>
              </a:tabLst>
            </a:pPr>
            <a:r>
              <a:rPr lang="en-US" sz="1400" dirty="0">
                <a:latin typeface="Helvetica" panose="020B0604020202020204" pitchFamily="34" charset="0"/>
                <a:cs typeface="Helvetica" panose="020B0604020202020204" pitchFamily="34" charset="0"/>
              </a:rPr>
              <a:t>2.3. Activité 1 : choisir une solution de stockage…….............	19</a:t>
            </a:r>
          </a:p>
          <a:p>
            <a:pPr marL="139700" marR="7348" lvl="0">
              <a:lnSpc>
                <a:spcPct val="100000"/>
              </a:lnSpc>
              <a:spcBef>
                <a:spcPts val="600"/>
              </a:spcBef>
              <a:buClr>
                <a:srgbClr val="000000"/>
              </a:buClr>
              <a:buSzPts val="1200"/>
              <a:tabLst>
                <a:tab pos="4910138" algn="l"/>
                <a:tab pos="5130800" algn="l"/>
              </a:tabLst>
            </a:pPr>
            <a:r>
              <a:rPr lang="en-US" sz="1400" dirty="0">
                <a:latin typeface="Helvetica" panose="020B0604020202020204" pitchFamily="34" charset="0"/>
                <a:cs typeface="Helvetica" panose="020B0604020202020204" pitchFamily="34" charset="0"/>
              </a:rPr>
              <a:t>2.4. Transition vers le nettoyage des données……………….	20</a:t>
            </a:r>
            <a:endParaRPr sz="14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274108" cy="4845499"/>
          </a:xfrm>
          <a:prstGeom prst="rect">
            <a:avLst/>
          </a:prstGeom>
          <a:noFill/>
          <a:ln>
            <a:noFill/>
          </a:ln>
        </p:spPr>
        <p:txBody>
          <a:bodyPr spcFirstLastPara="1" wrap="square" lIns="0" tIns="16325" rIns="0" bIns="0" anchor="t" anchorCtr="0">
            <a:spAutoFit/>
          </a:bodyPr>
          <a:lstStyle/>
          <a:p>
            <a:pPr marL="139700" marR="0" lvl="0" algn="l" rtl="0">
              <a:lnSpc>
                <a:spcPct val="100000"/>
              </a:lnSpc>
              <a:spcBef>
                <a:spcPts val="0"/>
              </a:spcBef>
              <a:spcAft>
                <a:spcPts val="0"/>
              </a:spcAft>
              <a:buClr>
                <a:srgbClr val="000000"/>
              </a:buClr>
              <a:buSzPts val="1200"/>
              <a:buFont typeface="Arial"/>
              <a:buNone/>
              <a:tabLst>
                <a:tab pos="4794250" algn="l"/>
                <a:tab pos="5027613" algn="l"/>
              </a:tabLst>
            </a:pP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03 </a:t>
            </a:r>
            <a:r>
              <a:rPr lang="en-US" sz="1400" b="1" dirty="0">
                <a:latin typeface="Helvetica" panose="020B0604020202020204" pitchFamily="34" charset="0"/>
                <a:cs typeface="Helvetica" panose="020B0604020202020204" pitchFamily="34" charset="0"/>
              </a:rPr>
              <a:t>Le flux de travail principal</a:t>
            </a: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b="1" dirty="0">
                <a:latin typeface="Helvetica" panose="020B0604020202020204" pitchFamily="34" charset="0"/>
                <a:ea typeface="Arial"/>
                <a:cs typeface="Helvetica" panose="020B0604020202020204" pitchFamily="34" charset="0"/>
                <a:sym typeface="Arial"/>
              </a:rPr>
              <a:t>	</a:t>
            </a:r>
            <a:r>
              <a:rPr lang="en-GB" sz="1400" b="1" i="0" u="none" strike="noStrike" cap="none" dirty="0">
                <a:solidFill>
                  <a:srgbClr val="000000"/>
                </a:solidFill>
                <a:latin typeface="Helvetica" panose="020B0604020202020204" pitchFamily="34" charset="0"/>
                <a:cs typeface="Helvetica" panose="020B0604020202020204" pitchFamily="34" charset="0"/>
              </a:rPr>
              <a:t>21</a:t>
            </a:r>
            <a:endParaRPr sz="14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3.0. Le processus de nettoyage des données</a:t>
            </a:r>
            <a:r>
              <a:rPr lang="en-GB" sz="1400" dirty="0">
                <a:latin typeface="Helvetica" panose="020B0604020202020204" pitchFamily="34" charset="0"/>
                <a:cs typeface="Helvetica" panose="020B0604020202020204" pitchFamily="34" charset="0"/>
              </a:rPr>
              <a:t>.....................	22</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3.1. Problèmes courants liés aux données en </a:t>
            </a:r>
            <a:r>
              <a:rPr lang="en-US" sz="1400" dirty="0" err="1">
                <a:latin typeface="Helvetica" panose="020B0604020202020204" pitchFamily="34" charset="0"/>
                <a:cs typeface="Helvetica" panose="020B0604020202020204" pitchFamily="34" charset="0"/>
              </a:rPr>
              <a:t>détail</a:t>
            </a:r>
            <a:r>
              <a:rPr lang="en-US" sz="1400" dirty="0">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23</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3.2. Une approche stratégique du </a:t>
            </a:r>
            <a:r>
              <a:rPr lang="en-US" sz="1400" dirty="0" err="1">
                <a:latin typeface="Helvetica" panose="020B0604020202020204" pitchFamily="34" charset="0"/>
                <a:cs typeface="Helvetica" panose="020B0604020202020204" pitchFamily="34" charset="0"/>
              </a:rPr>
              <a:t>nettoyage</a:t>
            </a:r>
            <a:r>
              <a:rPr lang="en-GB" sz="1400" dirty="0">
                <a:latin typeface="Helvetica" panose="020B0604020202020204" pitchFamily="34" charset="0"/>
                <a:cs typeface="Helvetica" panose="020B0604020202020204" pitchFamily="34" charset="0"/>
              </a:rPr>
              <a:t>............………	24</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3.3. Méthode 1 : déduplication………</a:t>
            </a:r>
            <a:r>
              <a:rPr lang="en-GB" sz="1400" dirty="0">
                <a:latin typeface="Helvetica" panose="020B0604020202020204" pitchFamily="34" charset="0"/>
                <a:cs typeface="Helvetica" panose="020B0604020202020204" pitchFamily="34" charset="0"/>
              </a:rPr>
              <a:t>..................................	25</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GB" sz="1400" dirty="0">
                <a:latin typeface="Helvetica" panose="020B0604020202020204" pitchFamily="34" charset="0"/>
                <a:cs typeface="Helvetica" panose="020B0604020202020204" pitchFamily="34" charset="0"/>
              </a:rPr>
              <a:t>3.4. </a:t>
            </a:r>
            <a:r>
              <a:rPr lang="en-US" sz="1400" dirty="0">
                <a:latin typeface="Helvetica" panose="020B0604020202020204" pitchFamily="34" charset="0"/>
                <a:cs typeface="Helvetica" panose="020B0604020202020204" pitchFamily="34" charset="0"/>
              </a:rPr>
              <a:t>Le processus de déduplication en pratique</a:t>
            </a:r>
            <a:r>
              <a:rPr lang="en-GB" sz="1400" dirty="0">
                <a:latin typeface="Helvetica" panose="020B0604020202020204" pitchFamily="34" charset="0"/>
                <a:cs typeface="Helvetica" panose="020B0604020202020204" pitchFamily="34" charset="0"/>
              </a:rPr>
              <a:t>……………	26</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3.5. Méthode 2 : Normalisation des formats</a:t>
            </a:r>
            <a:r>
              <a:rPr lang="en-GB" sz="1400" dirty="0">
                <a:latin typeface="Helvetica" panose="020B0604020202020204" pitchFamily="34" charset="0"/>
                <a:cs typeface="Helvetica" panose="020B0604020202020204" pitchFamily="34" charset="0"/>
              </a:rPr>
              <a:t>........................	27</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GB" sz="1400" dirty="0">
                <a:latin typeface="Helvetica" panose="020B0604020202020204" pitchFamily="34" charset="0"/>
                <a:cs typeface="Helvetica" panose="020B0604020202020204" pitchFamily="34" charset="0"/>
              </a:rPr>
              <a:t>3.6. Normalisation dans la pratique......................................	28</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3.7. Méthode 3 : Traitement des valeurs </a:t>
            </a:r>
            <a:r>
              <a:rPr lang="en-US" sz="1400" dirty="0" err="1">
                <a:latin typeface="Helvetica" panose="020B0604020202020204" pitchFamily="34" charset="0"/>
                <a:cs typeface="Helvetica" panose="020B0604020202020204" pitchFamily="34" charset="0"/>
              </a:rPr>
              <a:t>aberrantes</a:t>
            </a:r>
            <a:r>
              <a:rPr lang="en-GB" sz="1400" dirty="0">
                <a:latin typeface="Helvetica" panose="020B0604020202020204" pitchFamily="34" charset="0"/>
                <a:cs typeface="Helvetica" panose="020B0604020202020204" pitchFamily="34" charset="0"/>
              </a:rPr>
              <a:t>............	30</a:t>
            </a:r>
          </a:p>
          <a:p>
            <a:pPr marL="139700" marR="7348" lvl="0">
              <a:spcBef>
                <a:spcPts val="600"/>
              </a:spcBef>
              <a:buClr>
                <a:schemeClr val="dk1"/>
              </a:buClr>
              <a:buSzPts val="1200"/>
              <a:tabLst>
                <a:tab pos="4794250" algn="l"/>
                <a:tab pos="5027613" algn="l"/>
              </a:tabLst>
            </a:pPr>
            <a:r>
              <a:rPr lang="en-US" sz="1400" dirty="0">
                <a:solidFill>
                  <a:schemeClr val="dk1"/>
                </a:solidFill>
                <a:latin typeface="Helvetica" panose="020B0604020202020204" pitchFamily="34" charset="0"/>
                <a:cs typeface="Helvetica" panose="020B0604020202020204" pitchFamily="34" charset="0"/>
              </a:rPr>
              <a:t>3.8. Méthode 4 : garantir la cohérence des types de données...31</a:t>
            </a:r>
          </a:p>
          <a:p>
            <a:pPr marL="139700" marR="7348" lvl="0">
              <a:spcBef>
                <a:spcPts val="600"/>
              </a:spcBef>
              <a:buClr>
                <a:schemeClr val="dk1"/>
              </a:buClr>
              <a:buSzPts val="1200"/>
              <a:tabLst>
                <a:tab pos="4794250" algn="l"/>
                <a:tab pos="5027613" algn="l"/>
              </a:tabLst>
            </a:pPr>
            <a:r>
              <a:rPr lang="en-US" sz="1400" dirty="0">
                <a:solidFill>
                  <a:schemeClr val="dk1"/>
                </a:solidFill>
                <a:latin typeface="Helvetica" panose="020B0604020202020204" pitchFamily="34" charset="0"/>
                <a:cs typeface="Helvetica" panose="020B0604020202020204" pitchFamily="34" charset="0"/>
              </a:rPr>
              <a:t>3.9. Choisir le bon outil : Excel ou code...............................	32</a:t>
            </a:r>
          </a:p>
          <a:p>
            <a:pPr marL="139700" marR="7348" lvl="0">
              <a:spcBef>
                <a:spcPts val="600"/>
              </a:spcBef>
              <a:buClr>
                <a:schemeClr val="dk1"/>
              </a:buClr>
              <a:buSzPts val="1200"/>
              <a:tabLst>
                <a:tab pos="4794250" algn="l"/>
                <a:tab pos="5027613" algn="l"/>
              </a:tabLst>
            </a:pPr>
            <a:r>
              <a:rPr lang="en-US" sz="1400" dirty="0">
                <a:solidFill>
                  <a:schemeClr val="dk1"/>
                </a:solidFill>
                <a:latin typeface="Helvetica" panose="020B0604020202020204" pitchFamily="34" charset="0"/>
                <a:cs typeface="Helvetica" panose="020B0604020202020204" pitchFamily="34" charset="0"/>
              </a:rPr>
              <a:t>3.10. Automatisation du processus : bibliothèques </a:t>
            </a:r>
            <a:r>
              <a:rPr lang="en-US" sz="1400" dirty="0" err="1">
                <a:solidFill>
                  <a:schemeClr val="dk1"/>
                </a:solidFill>
                <a:latin typeface="Helvetica" panose="020B0604020202020204" pitchFamily="34" charset="0"/>
                <a:cs typeface="Helvetica" panose="020B0604020202020204" pitchFamily="34" charset="0"/>
              </a:rPr>
              <a:t>clés</a:t>
            </a:r>
            <a:r>
              <a:rPr lang="en-US" sz="1400" dirty="0">
                <a:solidFill>
                  <a:schemeClr val="dk1"/>
                </a:solidFill>
                <a:latin typeface="Helvetica" panose="020B0604020202020204" pitchFamily="34" charset="0"/>
                <a:cs typeface="Helvetica" panose="020B0604020202020204" pitchFamily="34" charset="0"/>
              </a:rPr>
              <a:t>....... 33</a:t>
            </a:r>
            <a:endParaRPr lang="en-US" sz="1400" dirty="0">
              <a:latin typeface="Helvetica" panose="020B0604020202020204" pitchFamily="34" charset="0"/>
              <a:cs typeface="Helvetica" panose="020B0604020202020204" pitchFamily="34" charset="0"/>
            </a:endParaRPr>
          </a:p>
          <a:p>
            <a:pPr marL="139700" marR="0" lvl="0" algn="l" rtl="0">
              <a:lnSpc>
                <a:spcPct val="100000"/>
              </a:lnSpc>
              <a:spcBef>
                <a:spcPts val="600"/>
              </a:spcBef>
              <a:spcAft>
                <a:spcPts val="0"/>
              </a:spcAft>
              <a:buClr>
                <a:srgbClr val="000000"/>
              </a:buClr>
              <a:buSzPts val="1200"/>
              <a:buFont typeface="Arial"/>
              <a:buNone/>
              <a:tabLst>
                <a:tab pos="4794250" algn="l"/>
                <a:tab pos="5027613" algn="l"/>
              </a:tabLst>
            </a:pPr>
            <a:r>
              <a:rPr lang="en-GB" sz="1400" b="1" dirty="0">
                <a:latin typeface="Helvetica" panose="020B0604020202020204" pitchFamily="34" charset="0"/>
                <a:cs typeface="Helvetica" panose="020B0604020202020204" pitchFamily="34" charset="0"/>
              </a:rPr>
              <a:t>04 Garantir </a:t>
            </a:r>
            <a:r>
              <a:rPr lang="en-GB" sz="1400" b="1" dirty="0" err="1">
                <a:latin typeface="Helvetica" panose="020B0604020202020204" pitchFamily="34" charset="0"/>
                <a:cs typeface="Helvetica" panose="020B0604020202020204" pitchFamily="34" charset="0"/>
              </a:rPr>
              <a:t>l'intégrité</a:t>
            </a:r>
            <a:r>
              <a:rPr lang="en-GB" sz="1400" b="1" i="0" u="none" strike="noStrike" cap="none" dirty="0">
                <a:solidFill>
                  <a:srgbClr val="000000"/>
                </a:solidFill>
                <a:latin typeface="Helvetica" panose="020B0604020202020204" pitchFamily="34" charset="0"/>
                <a:ea typeface="Arial"/>
                <a:cs typeface="Helvetica" panose="020B0604020202020204" pitchFamily="34" charset="0"/>
                <a:sym typeface="Arial"/>
              </a:rPr>
              <a:t>..............................................................	34</a:t>
            </a:r>
            <a:endParaRPr sz="14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GB" sz="1400" dirty="0">
                <a:latin typeface="Helvetica" panose="020B0604020202020204" pitchFamily="34" charset="0"/>
                <a:cs typeface="Helvetica" panose="020B0604020202020204" pitchFamily="34" charset="0"/>
              </a:rPr>
              <a:t>4.0. Traitement des données </a:t>
            </a:r>
            <a:r>
              <a:rPr lang="en-GB" sz="1400" dirty="0" err="1">
                <a:latin typeface="Helvetica" panose="020B0604020202020204" pitchFamily="34" charset="0"/>
                <a:cs typeface="Helvetica" panose="020B0604020202020204" pitchFamily="34" charset="0"/>
              </a:rPr>
              <a:t>manquantes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35</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GB" sz="1400" dirty="0">
                <a:latin typeface="Helvetica" panose="020B0604020202020204" pitchFamily="34" charset="0"/>
                <a:cs typeface="Helvetica" panose="020B0604020202020204" pitchFamily="34" charset="0"/>
              </a:rPr>
              <a:t>4.1. Types de données </a:t>
            </a:r>
            <a:r>
              <a:rPr lang="en-GB" sz="1400" dirty="0" err="1">
                <a:latin typeface="Helvetica" panose="020B0604020202020204" pitchFamily="34" charset="0"/>
                <a:cs typeface="Helvetica" panose="020B0604020202020204" pitchFamily="34" charset="0"/>
              </a:rPr>
              <a:t>manquantes</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36</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GB" sz="1400" dirty="0">
                <a:latin typeface="Helvetica" panose="020B0604020202020204" pitchFamily="34" charset="0"/>
                <a:cs typeface="Helvetica" panose="020B0604020202020204" pitchFamily="34" charset="0"/>
              </a:rPr>
              <a:t>4.2. Stratégies de traitement des données </a:t>
            </a:r>
            <a:r>
              <a:rPr lang="en-GB" sz="1400" dirty="0" err="1">
                <a:latin typeface="Helvetica" panose="020B0604020202020204" pitchFamily="34" charset="0"/>
                <a:cs typeface="Helvetica" panose="020B0604020202020204" pitchFamily="34" charset="0"/>
              </a:rPr>
              <a:t>manquantes</a:t>
            </a:r>
            <a:r>
              <a:rPr lang="en-GB" sz="1400" dirty="0">
                <a:latin typeface="Helvetica" panose="020B0604020202020204" pitchFamily="34" charset="0"/>
                <a:cs typeface="Helvetica" panose="020B0604020202020204" pitchFamily="34" charset="0"/>
              </a:rPr>
              <a:t>…..	37</a:t>
            </a:r>
          </a:p>
          <a:p>
            <a:pPr marL="139700" marR="7348" lvl="0">
              <a:lnSpc>
                <a:spcPct val="100000"/>
              </a:lnSpc>
              <a:spcBef>
                <a:spcPts val="600"/>
              </a:spcBef>
              <a:buClr>
                <a:srgbClr val="000000"/>
              </a:buClr>
              <a:buSzPts val="1200"/>
              <a:tabLst>
                <a:tab pos="4794250" algn="l"/>
                <a:tab pos="5027613" algn="l"/>
              </a:tabLst>
            </a:pPr>
            <a:r>
              <a:rPr lang="en-GB" sz="1400" dirty="0">
                <a:latin typeface="Helvetica" panose="020B0604020202020204" pitchFamily="34" charset="0"/>
                <a:cs typeface="Helvetica" panose="020B0604020202020204" pitchFamily="34" charset="0"/>
              </a:rPr>
              <a:t>4.3. </a:t>
            </a:r>
            <a:r>
              <a:rPr lang="en-US" sz="1400" dirty="0">
                <a:latin typeface="Helvetica" panose="020B0604020202020204" pitchFamily="34" charset="0"/>
                <a:cs typeface="Helvetica" panose="020B0604020202020204" pitchFamily="34" charset="0"/>
              </a:rPr>
              <a:t>Processus décisionnel pour les données </a:t>
            </a:r>
            <a:r>
              <a:rPr lang="en-US" sz="1400" dirty="0" err="1">
                <a:latin typeface="Helvetica" panose="020B0604020202020204" pitchFamily="34" charset="0"/>
                <a:cs typeface="Helvetica" panose="020B0604020202020204" pitchFamily="34" charset="0"/>
              </a:rPr>
              <a:t>manquantes</a:t>
            </a:r>
            <a:r>
              <a:rPr lang="en-GB" sz="1400" dirty="0">
                <a:latin typeface="Helvetica" panose="020B0604020202020204" pitchFamily="34" charset="0"/>
                <a:ea typeface="Arial"/>
                <a:cs typeface="Helvetica" panose="020B0604020202020204" pitchFamily="34" charset="0"/>
                <a:sym typeface="Arial"/>
              </a:rPr>
              <a:t>..	38</a:t>
            </a:r>
            <a:endParaRPr lang="en-GB" sz="1400" dirty="0">
              <a:latin typeface="Helvetica" panose="020B0604020202020204" pitchFamily="34" charset="0"/>
              <a:cs typeface="Helvetica"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7A86C-314A-3B0D-A092-4FDBC4A71B74}"/>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7DFB645F-827F-9F31-ADFB-0BBA8F25B45D}"/>
              </a:ext>
            </a:extLst>
          </p:cNvPr>
          <p:cNvSpPr txBox="1">
            <a:spLocks/>
          </p:cNvSpPr>
          <p:nvPr/>
        </p:nvSpPr>
        <p:spPr>
          <a:xfrm>
            <a:off x="726468" y="1539561"/>
            <a:ext cx="10739064"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Les images ci-dessous présentent des feuilles de calcul correctement formatées pour faciliter leur traitement.</a:t>
            </a:r>
          </a:p>
        </p:txBody>
      </p:sp>
      <p:sp>
        <p:nvSpPr>
          <p:cNvPr id="6" name="object 3">
            <a:extLst>
              <a:ext uri="{FF2B5EF4-FFF2-40B4-BE49-F238E27FC236}">
                <a16:creationId xmlns:a16="http://schemas.microsoft.com/office/drawing/2014/main" id="{A9501632-34CB-21D5-FB2D-650C7AAA32C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3.6. La normalisation en pratique : exemples</a:t>
            </a:r>
            <a:endParaRPr lang="en-GB" b="1" dirty="0">
              <a:solidFill>
                <a:sysClr val="windowText" lastClr="000000"/>
              </a:solidFill>
              <a:latin typeface="Arial"/>
              <a:cs typeface="Arial"/>
            </a:endParaRPr>
          </a:p>
        </p:txBody>
      </p:sp>
      <p:pic>
        <p:nvPicPr>
          <p:cNvPr id="3" name="Google Shape;410;g345906a2eab_0_18">
            <a:extLst>
              <a:ext uri="{FF2B5EF4-FFF2-40B4-BE49-F238E27FC236}">
                <a16:creationId xmlns:a16="http://schemas.microsoft.com/office/drawing/2014/main" id="{5895B168-AF55-065E-33FF-9D7F5F79C755}"/>
              </a:ext>
            </a:extLst>
          </p:cNvPr>
          <p:cNvPicPr preferRelativeResize="0"/>
          <p:nvPr/>
        </p:nvPicPr>
        <p:blipFill>
          <a:blip r:embed="rId3">
            <a:alphaModFix/>
          </a:blip>
          <a:stretch>
            <a:fillRect/>
          </a:stretch>
        </p:blipFill>
        <p:spPr>
          <a:xfrm>
            <a:off x="2264318" y="2123889"/>
            <a:ext cx="7649452" cy="4175814"/>
          </a:xfrm>
          <a:prstGeom prst="rect">
            <a:avLst/>
          </a:prstGeom>
          <a:noFill/>
          <a:ln>
            <a:noFill/>
          </a:ln>
        </p:spPr>
      </p:pic>
      <p:sp>
        <p:nvSpPr>
          <p:cNvPr id="8" name="object 2">
            <a:extLst>
              <a:ext uri="{FF2B5EF4-FFF2-40B4-BE49-F238E27FC236}">
                <a16:creationId xmlns:a16="http://schemas.microsoft.com/office/drawing/2014/main" id="{A9A42E2E-6FE4-38BF-1BED-E65694703D48}"/>
              </a:ext>
            </a:extLst>
          </p:cNvPr>
          <p:cNvSpPr txBox="1">
            <a:spLocks noGrp="1"/>
          </p:cNvSpPr>
          <p:nvPr>
            <p:ph type="title"/>
          </p:nvPr>
        </p:nvSpPr>
        <p:spPr>
          <a:xfrm>
            <a:off x="726468" y="493611"/>
            <a:ext cx="990669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flux de travail principal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358267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62152-3940-F02F-4434-AB54396C76A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F95D76D-B89C-286D-5EA8-EC65C3A4796B}"/>
              </a:ext>
            </a:extLst>
          </p:cNvPr>
          <p:cNvSpPr txBox="1"/>
          <p:nvPr/>
        </p:nvSpPr>
        <p:spPr>
          <a:xfrm>
            <a:off x="726468" y="85072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3.7. Méthode 3 : Traitement des valeurs aberrantes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FDB12D01-D639-E908-C868-17AC57FDE3E6}"/>
              </a:ext>
            </a:extLst>
          </p:cNvPr>
          <p:cNvSpPr txBox="1">
            <a:spLocks/>
          </p:cNvSpPr>
          <p:nvPr/>
        </p:nvSpPr>
        <p:spPr>
          <a:xfrm>
            <a:off x="726467" y="1265238"/>
            <a:ext cx="10725151" cy="10335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Qu'est-ce qu'une valeur aberrante ? Il s'agit </a:t>
            </a:r>
            <a:r>
              <a:rPr kumimoji="0" lang="en-US" sz="2000" i="0" u="none" strike="noStrike" kern="1200" cap="none" spc="0" normalizeH="0" baseline="0" noProof="0" dirty="0">
                <a:ln>
                  <a:noFill/>
                </a:ln>
                <a:solidFill>
                  <a:sysClr val="windowText" lastClr="000000"/>
                </a:solidFill>
                <a:effectLst/>
                <a:uLnTx/>
                <a:uFillTx/>
                <a:ea typeface="+mn-ea"/>
                <a:cs typeface="+mn-cs"/>
              </a:rPr>
              <a:t>d'un point de données qui s'écarte de manière anormale des autres valeurs d'un ensemble de données. Il s'agit souvent, mais pas toujours, d'une erreur.</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Une approche en trois volets pour l'identification :</a:t>
            </a:r>
          </a:p>
        </p:txBody>
      </p:sp>
      <p:grpSp>
        <p:nvGrpSpPr>
          <p:cNvPr id="10" name="Group 9">
            <a:extLst>
              <a:ext uri="{FF2B5EF4-FFF2-40B4-BE49-F238E27FC236}">
                <a16:creationId xmlns:a16="http://schemas.microsoft.com/office/drawing/2014/main" id="{99B1A9DA-B9CB-5437-461C-17CECE498B1F}"/>
              </a:ext>
            </a:extLst>
          </p:cNvPr>
          <p:cNvGrpSpPr/>
          <p:nvPr/>
        </p:nvGrpSpPr>
        <p:grpSpPr>
          <a:xfrm>
            <a:off x="922198" y="2492486"/>
            <a:ext cx="10347604" cy="3750604"/>
            <a:chOff x="922198" y="2492486"/>
            <a:chExt cx="10347604" cy="3750604"/>
          </a:xfrm>
        </p:grpSpPr>
        <p:pic>
          <p:nvPicPr>
            <p:cNvPr id="3" name="Google Shape;419;g33fc1a270c4_0_176" title="Slide 16_ Activity – Pair &amp; Share - visual selection (10).png">
              <a:extLst>
                <a:ext uri="{FF2B5EF4-FFF2-40B4-BE49-F238E27FC236}">
                  <a16:creationId xmlns:a16="http://schemas.microsoft.com/office/drawing/2014/main" id="{EA55FBAD-0947-B00B-C354-D3475D9227F3}"/>
                </a:ext>
              </a:extLst>
            </p:cNvPr>
            <p:cNvPicPr preferRelativeResize="0"/>
            <p:nvPr/>
          </p:nvPicPr>
          <p:blipFill rotWithShape="1">
            <a:blip r:embed="rId3">
              <a:alphaModFix/>
            </a:blip>
            <a:srcRect l="3374" t="17845" r="3538" b="11870"/>
            <a:stretch>
              <a:fillRect/>
            </a:stretch>
          </p:blipFill>
          <p:spPr>
            <a:xfrm>
              <a:off x="1104013" y="2492486"/>
              <a:ext cx="9983974" cy="3584869"/>
            </a:xfrm>
            <a:prstGeom prst="rect">
              <a:avLst/>
            </a:prstGeom>
            <a:noFill/>
            <a:ln>
              <a:noFill/>
            </a:ln>
          </p:spPr>
        </p:pic>
        <p:sp>
          <p:nvSpPr>
            <p:cNvPr id="7" name="TextBox 6">
              <a:extLst>
                <a:ext uri="{FF2B5EF4-FFF2-40B4-BE49-F238E27FC236}">
                  <a16:creationId xmlns:a16="http://schemas.microsoft.com/office/drawing/2014/main" id="{9238A346-64DF-A135-899C-527D72439135}"/>
                </a:ext>
              </a:extLst>
            </p:cNvPr>
            <p:cNvSpPr txBox="1"/>
            <p:nvPr/>
          </p:nvSpPr>
          <p:spPr>
            <a:xfrm>
              <a:off x="922198" y="3658760"/>
              <a:ext cx="3335082" cy="109113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Méthodes statistiques </a:t>
              </a:r>
              <a:r>
                <a:rPr lang="en-US" sz="1800" dirty="0"/>
                <a:t>: utilisez les scores Z ou l'écart interquartile (IQR) pour identifier mathématiquement les valeurs extrêmes.</a:t>
              </a:r>
              <a:endParaRPr lang="en-AT" sz="1800" dirty="0"/>
            </a:p>
          </p:txBody>
        </p:sp>
        <p:sp>
          <p:nvSpPr>
            <p:cNvPr id="8" name="TextBox 7">
              <a:extLst>
                <a:ext uri="{FF2B5EF4-FFF2-40B4-BE49-F238E27FC236}">
                  <a16:creationId xmlns:a16="http://schemas.microsoft.com/office/drawing/2014/main" id="{E1A24FE1-ECE0-37A0-57C1-F45998441827}"/>
                </a:ext>
              </a:extLst>
            </p:cNvPr>
            <p:cNvSpPr txBox="1"/>
            <p:nvPr/>
          </p:nvSpPr>
          <p:spPr>
            <a:xfrm>
              <a:off x="2817628" y="5401256"/>
              <a:ext cx="6719777" cy="84183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Connaissance du domaine : (le plus important) </a:t>
              </a:r>
              <a:r>
                <a:rPr lang="en-US" sz="1800" dirty="0"/>
                <a:t>Évaluez si la valeur est réaliste en fonction du contexte réel. Un trajet en bus de 10 heures est-il possible, même s'il est statistiquement rare ?</a:t>
              </a:r>
              <a:endParaRPr lang="en-AT" sz="1800" dirty="0"/>
            </a:p>
          </p:txBody>
        </p:sp>
        <p:sp>
          <p:nvSpPr>
            <p:cNvPr id="9" name="TextBox 8">
              <a:extLst>
                <a:ext uri="{FF2B5EF4-FFF2-40B4-BE49-F238E27FC236}">
                  <a16:creationId xmlns:a16="http://schemas.microsoft.com/office/drawing/2014/main" id="{4FCF7A5E-F536-CC7A-0AA3-391BE5F03DDE}"/>
                </a:ext>
              </a:extLst>
            </p:cNvPr>
            <p:cNvSpPr txBox="1"/>
            <p:nvPr/>
          </p:nvSpPr>
          <p:spPr>
            <a:xfrm>
              <a:off x="7934721" y="3658760"/>
              <a:ext cx="3335081" cy="109113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Inspection visuelle </a:t>
              </a:r>
              <a:r>
                <a:rPr lang="en-US" sz="1800" dirty="0"/>
                <a:t>: utilisez des nuages de points et des boîtes à moustaches pour repérer intuitivement les points de données qui s'éloignent du groupe principal.</a:t>
              </a:r>
              <a:endParaRPr lang="en-AT" sz="1800" dirty="0"/>
            </a:p>
          </p:txBody>
        </p:sp>
      </p:grpSp>
      <p:sp>
        <p:nvSpPr>
          <p:cNvPr id="13" name="object 2">
            <a:extLst>
              <a:ext uri="{FF2B5EF4-FFF2-40B4-BE49-F238E27FC236}">
                <a16:creationId xmlns:a16="http://schemas.microsoft.com/office/drawing/2014/main" id="{FB9A4534-F667-E533-B97E-9CD24E8E8460}"/>
              </a:ext>
            </a:extLst>
          </p:cNvPr>
          <p:cNvSpPr txBox="1">
            <a:spLocks noGrp="1"/>
          </p:cNvSpPr>
          <p:nvPr>
            <p:ph type="title"/>
          </p:nvPr>
        </p:nvSpPr>
        <p:spPr>
          <a:xfrm>
            <a:off x="726467" y="493611"/>
            <a:ext cx="991976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flux de travail principal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2140909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77A72-E76E-F807-C52C-36C7BCEFD67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0D99009-F45A-B6A8-F15C-2EDB3BE341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3.8. Méthode 4 : garantir la cohérence des types de données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98971F4E-6BD1-6CED-A35A-2D2987E6FB7A}"/>
              </a:ext>
            </a:extLst>
          </p:cNvPr>
          <p:cNvSpPr txBox="1">
            <a:spLocks/>
          </p:cNvSpPr>
          <p:nvPr/>
        </p:nvSpPr>
        <p:spPr>
          <a:xfrm>
            <a:off x="726467" y="1539561"/>
            <a:ext cx="10725151" cy="42232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Objectif </a:t>
            </a:r>
            <a:r>
              <a:rPr kumimoji="0" lang="en-US" sz="2000" i="0" u="none" strike="noStrike" kern="1200" cap="none" spc="0" normalizeH="0" baseline="0" noProof="0" dirty="0">
                <a:ln>
                  <a:noFill/>
                </a:ln>
                <a:solidFill>
                  <a:sysClr val="windowText" lastClr="000000"/>
                </a:solidFill>
                <a:effectLst/>
                <a:uLnTx/>
                <a:uFillTx/>
                <a:ea typeface="+mn-ea"/>
                <a:cs typeface="+mn-cs"/>
              </a:rPr>
              <a:t>: s'assurer que chaque colonne d'un ensemble de données est stockée dans le format de type de données approprié (par exemple, numérique, texte, date).</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Incohérences courantes et comment les corriger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Colonnes numériques sous forme de texte </a:t>
            </a:r>
            <a:r>
              <a:rPr kumimoji="0" lang="en-US" sz="2000" i="0" u="none" strike="noStrike" kern="1200" cap="none" spc="0" normalizeH="0" baseline="0" noProof="0" dirty="0">
                <a:ln>
                  <a:noFill/>
                </a:ln>
                <a:solidFill>
                  <a:sysClr val="windowText" lastClr="000000"/>
                </a:solidFill>
                <a:effectLst/>
                <a:uLnTx/>
                <a:uFillTx/>
                <a:ea typeface="+mn-ea"/>
                <a:cs typeface="+mn-cs"/>
              </a:rPr>
              <a:t>: se produit souvent lorsqu'une colonne numérique contient des caractères non numériques (par exemple, « N/A »).</a:t>
            </a:r>
          </a:p>
          <a:p>
            <a:pPr lvl="2">
              <a:defRPr/>
            </a:pPr>
            <a:r>
              <a:rPr kumimoji="0" lang="en-US" b="1" i="0" u="none" strike="noStrike" kern="1200" cap="none" spc="0" normalizeH="0" baseline="0" noProof="0" dirty="0">
                <a:ln>
                  <a:noFill/>
                </a:ln>
                <a:solidFill>
                  <a:sysClr val="windowText" lastClr="000000"/>
                </a:solidFill>
                <a:effectLst/>
                <a:uLnTx/>
                <a:uFillTx/>
                <a:ea typeface="+mn-ea"/>
                <a:cs typeface="+mn-cs"/>
              </a:rPr>
              <a:t>Solution </a:t>
            </a:r>
            <a:r>
              <a:rPr kumimoji="0" lang="en-US" i="0" u="none" strike="noStrike" kern="1200" cap="none" spc="0" normalizeH="0" baseline="0" noProof="0" dirty="0">
                <a:ln>
                  <a:noFill/>
                </a:ln>
                <a:solidFill>
                  <a:sysClr val="windowText" lastClr="000000"/>
                </a:solidFill>
                <a:effectLst/>
                <a:uLnTx/>
                <a:uFillTx/>
                <a:ea typeface="+mn-ea"/>
                <a:cs typeface="+mn-cs"/>
              </a:rPr>
              <a:t>: identifiez et traitez les entrées non numériques, puis convertissez la colonne au format numérique.</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Dates sous forme de chaînes (texte) </a:t>
            </a:r>
            <a:r>
              <a:rPr kumimoji="0" lang="en-US" sz="2000" i="0" u="none" strike="noStrike" kern="1200" cap="none" spc="0" normalizeH="0" baseline="0" noProof="0" dirty="0">
                <a:ln>
                  <a:noFill/>
                </a:ln>
                <a:solidFill>
                  <a:sysClr val="windowText" lastClr="000000"/>
                </a:solidFill>
                <a:effectLst/>
                <a:uLnTx/>
                <a:uFillTx/>
                <a:ea typeface="+mn-ea"/>
                <a:cs typeface="+mn-cs"/>
              </a:rPr>
              <a:t>: empêche le tri chronologique et les calculs basés sur le temps.</a:t>
            </a:r>
          </a:p>
          <a:p>
            <a:pPr lvl="2">
              <a:defRPr/>
            </a:pPr>
            <a:r>
              <a:rPr kumimoji="0" lang="en-US" b="1" i="0" u="none" strike="noStrike" kern="1200" cap="none" spc="0" normalizeH="0" baseline="0" noProof="0" dirty="0">
                <a:ln>
                  <a:noFill/>
                </a:ln>
                <a:solidFill>
                  <a:sysClr val="windowText" lastClr="000000"/>
                </a:solidFill>
                <a:effectLst/>
                <a:uLnTx/>
                <a:uFillTx/>
                <a:ea typeface="+mn-ea"/>
                <a:cs typeface="+mn-cs"/>
              </a:rPr>
              <a:t>Solution </a:t>
            </a:r>
            <a:r>
              <a:rPr kumimoji="0" lang="en-US" i="0" u="none" strike="noStrike" kern="1200" cap="none" spc="0" normalizeH="0" baseline="0" noProof="0" dirty="0">
                <a:ln>
                  <a:noFill/>
                </a:ln>
                <a:solidFill>
                  <a:sysClr val="windowText" lastClr="000000"/>
                </a:solidFill>
                <a:effectLst/>
                <a:uLnTx/>
                <a:uFillTx/>
                <a:ea typeface="+mn-ea"/>
                <a:cs typeface="+mn-cs"/>
              </a:rPr>
              <a:t>: utilisez des fonctions de conversion pour analyser la chaîne et la convertir au format date/heure approprié.</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Données mixtes dans les colonnes </a:t>
            </a:r>
            <a:r>
              <a:rPr kumimoji="0" lang="en-US" sz="2000" i="0" u="none" strike="noStrike" kern="1200" cap="none" spc="0" normalizeH="0" baseline="0" noProof="0" dirty="0">
                <a:ln>
                  <a:noFill/>
                </a:ln>
                <a:solidFill>
                  <a:sysClr val="windowText" lastClr="000000"/>
                </a:solidFill>
                <a:effectLst/>
                <a:uLnTx/>
                <a:uFillTx/>
                <a:ea typeface="+mn-ea"/>
                <a:cs typeface="+mn-cs"/>
              </a:rPr>
              <a:t>: une seule colonne contient plusieurs types d'informations (par exemple, « Stop ID 123 »).</a:t>
            </a:r>
          </a:p>
          <a:p>
            <a:pPr lvl="2">
              <a:defRPr/>
            </a:pPr>
            <a:r>
              <a:rPr kumimoji="0" lang="en-US" b="1" i="0" u="none" strike="noStrike" kern="1200" cap="none" spc="0" normalizeH="0" baseline="0" noProof="0" dirty="0">
                <a:ln>
                  <a:noFill/>
                </a:ln>
                <a:solidFill>
                  <a:sysClr val="windowText" lastClr="000000"/>
                </a:solidFill>
                <a:effectLst/>
                <a:uLnTx/>
                <a:uFillTx/>
                <a:ea typeface="+mn-ea"/>
                <a:cs typeface="+mn-cs"/>
              </a:rPr>
              <a:t>Solution </a:t>
            </a:r>
            <a:r>
              <a:rPr kumimoji="0" lang="en-US" i="0" u="none" strike="noStrike" kern="1200" cap="none" spc="0" normalizeH="0" baseline="0" noProof="0" dirty="0">
                <a:ln>
                  <a:noFill/>
                </a:ln>
                <a:solidFill>
                  <a:sysClr val="windowText" lastClr="000000"/>
                </a:solidFill>
                <a:effectLst/>
                <a:uLnTx/>
                <a:uFillTx/>
                <a:ea typeface="+mn-ea"/>
                <a:cs typeface="+mn-cs"/>
              </a:rPr>
              <a:t>: séparez les différentes informations dans des colonnes distinctes.</a:t>
            </a:r>
          </a:p>
        </p:txBody>
      </p:sp>
      <p:sp>
        <p:nvSpPr>
          <p:cNvPr id="9" name="object 2">
            <a:extLst>
              <a:ext uri="{FF2B5EF4-FFF2-40B4-BE49-F238E27FC236}">
                <a16:creationId xmlns:a16="http://schemas.microsoft.com/office/drawing/2014/main" id="{0FE3FE0E-B1C9-8B25-BF5D-B69E8A64B96A}"/>
              </a:ext>
            </a:extLst>
          </p:cNvPr>
          <p:cNvSpPr txBox="1">
            <a:spLocks noGrp="1"/>
          </p:cNvSpPr>
          <p:nvPr>
            <p:ph type="title"/>
          </p:nvPr>
        </p:nvSpPr>
        <p:spPr>
          <a:xfrm>
            <a:off x="726468" y="493611"/>
            <a:ext cx="93580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workflow de base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635475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FD748-1A30-0203-4ADD-31F67FD4B4B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417B3A8-9986-E8A3-7EE5-83E09F0D25EF}"/>
              </a:ext>
            </a:extLst>
          </p:cNvPr>
          <p:cNvSpPr txBox="1"/>
          <p:nvPr/>
        </p:nvSpPr>
        <p:spPr>
          <a:xfrm>
            <a:off x="726468" y="85072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3.9. Choisir le bon outil : Excel ou code</a:t>
            </a:r>
            <a:endParaRPr lang="en-GB" b="1" dirty="0">
              <a:solidFill>
                <a:sysClr val="windowText" lastClr="000000"/>
              </a:solidFill>
              <a:latin typeface="Arial"/>
              <a:cs typeface="Arial"/>
            </a:endParaRPr>
          </a:p>
        </p:txBody>
      </p:sp>
      <p:sp>
        <p:nvSpPr>
          <p:cNvPr id="16" name="Content Placeholder 2">
            <a:extLst>
              <a:ext uri="{FF2B5EF4-FFF2-40B4-BE49-F238E27FC236}">
                <a16:creationId xmlns:a16="http://schemas.microsoft.com/office/drawing/2014/main" id="{DA6D1CE7-0126-B41A-EA55-531B33D7BAB1}"/>
              </a:ext>
            </a:extLst>
          </p:cNvPr>
          <p:cNvSpPr txBox="1">
            <a:spLocks/>
          </p:cNvSpPr>
          <p:nvPr/>
        </p:nvSpPr>
        <p:spPr>
          <a:xfrm>
            <a:off x="726466" y="1771189"/>
            <a:ext cx="5224223" cy="16294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rPr>
              <a:t>Excel / Tableurs :</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rPr>
              <a:t>Idéal pour : les tâches simples et à petite échelle sur des ensembles de données qui tiennent dans la mémoire.</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rPr>
              <a:t>Caractéristiques : interface conviviale, fonctions intégrées pour un nettoyage simple.</a:t>
            </a:r>
          </a:p>
        </p:txBody>
      </p:sp>
      <p:sp>
        <p:nvSpPr>
          <p:cNvPr id="17" name="Content Placeholder 2">
            <a:extLst>
              <a:ext uri="{FF2B5EF4-FFF2-40B4-BE49-F238E27FC236}">
                <a16:creationId xmlns:a16="http://schemas.microsoft.com/office/drawing/2014/main" id="{B9E1C9E3-8758-28B2-4281-93A6BECA3CBA}"/>
              </a:ext>
            </a:extLst>
          </p:cNvPr>
          <p:cNvSpPr txBox="1">
            <a:spLocks/>
          </p:cNvSpPr>
          <p:nvPr/>
        </p:nvSpPr>
        <p:spPr>
          <a:xfrm>
            <a:off x="6241312" y="1640561"/>
            <a:ext cx="5217265" cy="21503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rPr>
              <a:t>Python / R (programmation) :</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rPr>
              <a:t>Idéal pour : les tâches de nettoyage volumineuses, complexes ou répétitives.</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rPr>
              <a:t>Caractéristiques : bibliothèques puissantes (par exemple, pandas, </a:t>
            </a:r>
            <a:r>
              <a:rPr kumimoji="0" lang="en-US" sz="2000" i="0" u="none" strike="noStrike" kern="1200" cap="none" spc="0" normalizeH="0" baseline="0" noProof="0" dirty="0" err="1">
                <a:ln>
                  <a:noFill/>
                </a:ln>
                <a:solidFill>
                  <a:sysClr val="windowText" lastClr="000000"/>
                </a:solidFill>
                <a:effectLst/>
                <a:uLnTx/>
                <a:uFillTx/>
              </a:rPr>
              <a:t>dplyr</a:t>
            </a:r>
            <a:r>
              <a:rPr kumimoji="0" lang="en-US" sz="2000" i="0" u="none" strike="noStrike" kern="1200" cap="none" spc="0" normalizeH="0" baseline="0" noProof="0" dirty="0">
                <a:ln>
                  <a:noFill/>
                </a:ln>
                <a:solidFill>
                  <a:sysClr val="windowText" lastClr="000000"/>
                </a:solidFill>
                <a:effectLst/>
                <a:uLnTx/>
                <a:uFillTx/>
              </a:rPr>
              <a:t>) pour le traitement de données volumineuses ; permet l'automatisation et crée un script reproductible.</a:t>
            </a:r>
          </a:p>
        </p:txBody>
      </p:sp>
      <p:sp>
        <p:nvSpPr>
          <p:cNvPr id="2" name="Content Placeholder 2">
            <a:extLst>
              <a:ext uri="{FF2B5EF4-FFF2-40B4-BE49-F238E27FC236}">
                <a16:creationId xmlns:a16="http://schemas.microsoft.com/office/drawing/2014/main" id="{9F078BDC-1698-E7FC-B0BF-2536FE97DAED}"/>
              </a:ext>
            </a:extLst>
          </p:cNvPr>
          <p:cNvSpPr txBox="1">
            <a:spLocks/>
          </p:cNvSpPr>
          <p:nvPr/>
        </p:nvSpPr>
        <p:spPr>
          <a:xfrm>
            <a:off x="726466" y="1304427"/>
            <a:ext cx="10725151" cy="4420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Le meilleur outil dépend de l'ampleur et de la complexité de votre tâche.</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pic>
        <p:nvPicPr>
          <p:cNvPr id="12290" name="Picture 2" descr="undefined">
            <a:extLst>
              <a:ext uri="{FF2B5EF4-FFF2-40B4-BE49-F238E27FC236}">
                <a16:creationId xmlns:a16="http://schemas.microsoft.com/office/drawing/2014/main" id="{F6319D9E-735B-6479-0AD7-7EE3303278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892" y="3895588"/>
            <a:ext cx="2119420" cy="2183094"/>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undefined">
            <a:extLst>
              <a:ext uri="{FF2B5EF4-FFF2-40B4-BE49-F238E27FC236}">
                <a16:creationId xmlns:a16="http://schemas.microsoft.com/office/drawing/2014/main" id="{3DC67EE0-26C4-FCA1-A112-D44B64A884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7889" y="4326540"/>
            <a:ext cx="1928038" cy="1928038"/>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488;g337aa1b7533_1_45">
            <a:extLst>
              <a:ext uri="{FF2B5EF4-FFF2-40B4-BE49-F238E27FC236}">
                <a16:creationId xmlns:a16="http://schemas.microsoft.com/office/drawing/2014/main" id="{9D3E7751-BD31-19B0-977B-3F8DAB6FDAFF}"/>
              </a:ext>
            </a:extLst>
          </p:cNvPr>
          <p:cNvPicPr preferRelativeResize="0"/>
          <p:nvPr/>
        </p:nvPicPr>
        <p:blipFill rotWithShape="1">
          <a:blip r:embed="rId5">
            <a:alphaModFix/>
          </a:blip>
          <a:srcRect l="20070" r="18923"/>
          <a:stretch/>
        </p:blipFill>
        <p:spPr>
          <a:xfrm>
            <a:off x="9257810" y="4576267"/>
            <a:ext cx="1686101" cy="1554667"/>
          </a:xfrm>
          <a:prstGeom prst="rect">
            <a:avLst/>
          </a:prstGeom>
          <a:noFill/>
          <a:ln>
            <a:noFill/>
          </a:ln>
        </p:spPr>
      </p:pic>
      <p:sp>
        <p:nvSpPr>
          <p:cNvPr id="8" name="object 2">
            <a:extLst>
              <a:ext uri="{FF2B5EF4-FFF2-40B4-BE49-F238E27FC236}">
                <a16:creationId xmlns:a16="http://schemas.microsoft.com/office/drawing/2014/main" id="{43708B92-0871-294A-2398-BC64048106AD}"/>
              </a:ext>
            </a:extLst>
          </p:cNvPr>
          <p:cNvSpPr txBox="1">
            <a:spLocks noGrp="1"/>
          </p:cNvSpPr>
          <p:nvPr>
            <p:ph type="title"/>
          </p:nvPr>
        </p:nvSpPr>
        <p:spPr>
          <a:xfrm>
            <a:off x="726467" y="493611"/>
            <a:ext cx="974994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flux de travail de base : guide étape par étape pour le nettoyage des données</a:t>
            </a:r>
            <a:endParaRPr lang="en-GB" sz="2400" b="1" dirty="0">
              <a:solidFill>
                <a:schemeClr val="bg1"/>
              </a:solidFill>
            </a:endParaRPr>
          </a:p>
        </p:txBody>
      </p:sp>
    </p:spTree>
    <p:extLst>
      <p:ext uri="{BB962C8B-B14F-4D97-AF65-F5344CB8AC3E}">
        <p14:creationId xmlns:p14="http://schemas.microsoft.com/office/powerpoint/2010/main" val="2018860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4E50B-ADF1-A5CE-CA63-2AD636E1938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AEC3C60-6C88-BED4-6280-2D37E016144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3.10. Automatisation du processus : bibliothèques clés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09773DD-9319-4AA3-5BA3-40644BC61E0F}"/>
              </a:ext>
            </a:extLst>
          </p:cNvPr>
          <p:cNvSpPr txBox="1">
            <a:spLocks/>
          </p:cNvSpPr>
          <p:nvPr/>
        </p:nvSpPr>
        <p:spPr>
          <a:xfrm>
            <a:off x="726467" y="1539561"/>
            <a:ext cx="10725151" cy="42232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Pour un nettoyage des données reproductible et évolutif, utilisez des bibliothèques de programmation.</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Bibliothèques Python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Pandas </a:t>
            </a:r>
            <a:r>
              <a:rPr kumimoji="0" lang="en-US" sz="2000" i="0" u="none" strike="noStrike" kern="1200" cap="none" spc="0" normalizeH="0" baseline="0" noProof="0" dirty="0">
                <a:ln>
                  <a:noFill/>
                </a:ln>
                <a:solidFill>
                  <a:sysClr val="windowText" lastClr="000000"/>
                </a:solidFill>
                <a:effectLst/>
                <a:uLnTx/>
                <a:uFillTx/>
                <a:ea typeface="+mn-ea"/>
                <a:cs typeface="+mn-cs"/>
              </a:rPr>
              <a:t>: bibliothèque indispensable pour la manipulation et l'analyse des données. Fournit des outils puissants pour nettoyer, transformer et fusionner les données.</a:t>
            </a:r>
          </a:p>
          <a:p>
            <a:pPr lvl="1">
              <a:buFont typeface="Wingdings" panose="05000000000000000000" pitchFamily="2" charset="2"/>
              <a:buChar char="§"/>
              <a:defRPr/>
            </a:pPr>
            <a:r>
              <a:rPr kumimoji="0" lang="en-US" sz="2000" b="1" i="0" u="none" strike="noStrike" kern="1200" cap="none" spc="0" normalizeH="0" baseline="0" noProof="0" dirty="0" err="1">
                <a:ln>
                  <a:noFill/>
                </a:ln>
                <a:solidFill>
                  <a:sysClr val="windowText" lastClr="000000"/>
                </a:solidFill>
                <a:effectLst/>
                <a:uLnTx/>
                <a:uFillTx/>
                <a:ea typeface="+mn-ea"/>
                <a:cs typeface="+mn-cs"/>
              </a:rPr>
              <a:t>OpenRefine </a:t>
            </a:r>
            <a:r>
              <a:rPr kumimoji="0" lang="en-US" sz="2000" i="0" u="none" strike="noStrike" kern="1200" cap="none" spc="0" normalizeH="0" baseline="0" noProof="0" dirty="0">
                <a:ln>
                  <a:noFill/>
                </a:ln>
                <a:solidFill>
                  <a:sysClr val="windowText" lastClr="000000"/>
                </a:solidFill>
                <a:effectLst/>
                <a:uLnTx/>
                <a:uFillTx/>
                <a:ea typeface="+mn-ea"/>
                <a:cs typeface="+mn-cs"/>
              </a:rPr>
              <a:t>: outil autonome qui fournit une interface graphique pour un nettoyage puissant des données et qui est particulièrement adapté aux données textuelles désordonnées.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Bibliothèques R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b="1" i="0" u="none" strike="noStrike" kern="1200" cap="none" spc="0" normalizeH="0" baseline="0" noProof="0" dirty="0" err="1">
                <a:ln>
                  <a:noFill/>
                </a:ln>
                <a:solidFill>
                  <a:sysClr val="windowText" lastClr="000000"/>
                </a:solidFill>
                <a:effectLst/>
                <a:uLnTx/>
                <a:uFillTx/>
                <a:ea typeface="+mn-ea"/>
                <a:cs typeface="+mn-cs"/>
              </a:rPr>
              <a:t>Tidyr </a:t>
            </a:r>
            <a:r>
              <a:rPr kumimoji="0" lang="en-US" sz="2000" b="1" i="0" u="none" strike="noStrike" kern="1200" cap="none" spc="0" normalizeH="0" baseline="0" noProof="0" dirty="0">
                <a:ln>
                  <a:noFill/>
                </a:ln>
                <a:solidFill>
                  <a:sysClr val="windowText" lastClr="000000"/>
                </a:solidFill>
                <a:effectLst/>
                <a:uLnTx/>
                <a:uFillTx/>
                <a:ea typeface="+mn-ea"/>
                <a:cs typeface="+mn-cs"/>
              </a:rPr>
              <a:t>&amp; </a:t>
            </a:r>
            <a:r>
              <a:rPr kumimoji="0" lang="en-US" sz="2000" b="1" i="0" u="none" strike="noStrike" kern="1200" cap="none" spc="0" normalizeH="0" baseline="0" noProof="0" dirty="0" err="1">
                <a:ln>
                  <a:noFill/>
                </a:ln>
                <a:solidFill>
                  <a:sysClr val="windowText" lastClr="000000"/>
                </a:solidFill>
                <a:effectLst/>
                <a:uLnTx/>
                <a:uFillTx/>
                <a:ea typeface="+mn-ea"/>
                <a:cs typeface="+mn-cs"/>
              </a:rPr>
              <a:t>Dplyr </a:t>
            </a:r>
            <a:r>
              <a:rPr kumimoji="0" lang="en-US" sz="2000" i="0" u="none" strike="noStrike" kern="1200" cap="none" spc="0" normalizeH="0" baseline="0" noProof="0" dirty="0">
                <a:ln>
                  <a:noFill/>
                </a:ln>
                <a:solidFill>
                  <a:sysClr val="windowText" lastClr="000000"/>
                </a:solidFill>
                <a:effectLst/>
                <a:uLnTx/>
                <a:uFillTx/>
                <a:ea typeface="+mn-ea"/>
                <a:cs typeface="+mn-cs"/>
              </a:rPr>
              <a:t>: une suite de bibliothèques (le « </a:t>
            </a:r>
            <a:r>
              <a:rPr kumimoji="0" lang="en-US" sz="2000" i="0" u="none" strike="noStrike" kern="1200" cap="none" spc="0" normalizeH="0" baseline="0" noProof="0" dirty="0" err="1">
                <a:ln>
                  <a:noFill/>
                </a:ln>
                <a:solidFill>
                  <a:sysClr val="windowText" lastClr="000000"/>
                </a:solidFill>
                <a:effectLst/>
                <a:uLnTx/>
                <a:uFillTx/>
                <a:ea typeface="+mn-ea"/>
                <a:cs typeface="+mn-cs"/>
              </a:rPr>
              <a:t>Tidyverse </a:t>
            </a:r>
            <a:r>
              <a:rPr kumimoji="0" lang="en-US" sz="2000" i="0" u="none" strike="noStrike" kern="1200" cap="none" spc="0" normalizeH="0" baseline="0" noProof="0" dirty="0">
                <a:ln>
                  <a:noFill/>
                </a:ln>
                <a:solidFill>
                  <a:sysClr val="windowText" lastClr="000000"/>
                </a:solidFill>
                <a:effectLst/>
                <a:uLnTx/>
                <a:uFillTx/>
                <a:ea typeface="+mn-ea"/>
                <a:cs typeface="+mn-cs"/>
              </a:rPr>
              <a:t>») qui fournit une grammaire intuitive et puissante pour la manipulation et le nettoyage des données.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Contraintes de base de données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Définissez des règles directement dans une base de données SQL (par exemple, NOT NULL, UNIQUE) pour garantir l'intégrité des données à la source.</a:t>
            </a:r>
          </a:p>
        </p:txBody>
      </p:sp>
      <p:sp>
        <p:nvSpPr>
          <p:cNvPr id="5" name="object 2">
            <a:extLst>
              <a:ext uri="{FF2B5EF4-FFF2-40B4-BE49-F238E27FC236}">
                <a16:creationId xmlns:a16="http://schemas.microsoft.com/office/drawing/2014/main" id="{2B754452-475A-98B7-71D5-5EEEDF36795B}"/>
              </a:ext>
            </a:extLst>
          </p:cNvPr>
          <p:cNvSpPr txBox="1">
            <a:spLocks noGrp="1"/>
          </p:cNvSpPr>
          <p:nvPr>
            <p:ph type="title"/>
          </p:nvPr>
        </p:nvSpPr>
        <p:spPr>
          <a:xfrm>
            <a:off x="726468" y="493611"/>
            <a:ext cx="8940046"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Le workflow de base : guide étape par étape du nettoyage des données</a:t>
            </a:r>
            <a:endParaRPr lang="en-GB" sz="2400" b="1" dirty="0">
              <a:solidFill>
                <a:schemeClr val="bg1"/>
              </a:solidFill>
            </a:endParaRPr>
          </a:p>
        </p:txBody>
      </p:sp>
    </p:spTree>
    <p:extLst>
      <p:ext uri="{BB962C8B-B14F-4D97-AF65-F5344CB8AC3E}">
        <p14:creationId xmlns:p14="http://schemas.microsoft.com/office/powerpoint/2010/main" val="1053978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49DF-C41C-EBFB-32DE-0FA97B2817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804A25-A2E7-E63E-6F74-7DFEE8F053A3}"/>
              </a:ext>
            </a:extLst>
          </p:cNvPr>
          <p:cNvSpPr/>
          <p:nvPr/>
        </p:nvSpPr>
        <p:spPr>
          <a:xfrm>
            <a:off x="2902247" y="2390711"/>
            <a:ext cx="6387506" cy="207657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Garantir l'intégrité : gestion des données manquantes et validation</a:t>
            </a:r>
          </a:p>
        </p:txBody>
      </p:sp>
    </p:spTree>
    <p:extLst>
      <p:ext uri="{BB962C8B-B14F-4D97-AF65-F5344CB8AC3E}">
        <p14:creationId xmlns:p14="http://schemas.microsoft.com/office/powerpoint/2010/main" val="2360715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EA810-EFB6-0085-B000-91A8F1ECEE7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2812DE7-5555-8CA1-A884-422CD54CB118}"/>
              </a:ext>
            </a:extLst>
          </p:cNvPr>
          <p:cNvSpPr txBox="1"/>
          <p:nvPr/>
        </p:nvSpPr>
        <p:spPr>
          <a:xfrm>
            <a:off x="726468" y="85072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Traitement des données manquantes : problème et causes</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0F13F9B0-6D3A-710B-830E-A46C7DD1751E}"/>
              </a:ext>
            </a:extLst>
          </p:cNvPr>
          <p:cNvSpPr txBox="1">
            <a:spLocks noGrp="1"/>
          </p:cNvSpPr>
          <p:nvPr>
            <p:ph type="title"/>
          </p:nvPr>
        </p:nvSpPr>
        <p:spPr>
          <a:xfrm>
            <a:off x="726467" y="493612"/>
            <a:ext cx="866572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traitement des données manquantes et validation</a:t>
            </a:r>
          </a:p>
        </p:txBody>
      </p:sp>
      <p:sp>
        <p:nvSpPr>
          <p:cNvPr id="4" name="Content Placeholder 2">
            <a:extLst>
              <a:ext uri="{FF2B5EF4-FFF2-40B4-BE49-F238E27FC236}">
                <a16:creationId xmlns:a16="http://schemas.microsoft.com/office/drawing/2014/main" id="{17EFD06E-1636-6502-3F6A-6646ABCF8B58}"/>
              </a:ext>
            </a:extLst>
          </p:cNvPr>
          <p:cNvSpPr txBox="1">
            <a:spLocks/>
          </p:cNvSpPr>
          <p:nvPr/>
        </p:nvSpPr>
        <p:spPr>
          <a:xfrm>
            <a:off x="726467" y="1296725"/>
            <a:ext cx="10725152" cy="30432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7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Le problème des données manquantes </a:t>
            </a: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Peut conduire à </a:t>
            </a:r>
            <a:r>
              <a:rPr kumimoji="0" lang="en-US" sz="17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des modèles biaisés </a:t>
            </a: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si les données manquantes ne sont pas aléatoires.</a:t>
            </a:r>
          </a:p>
          <a:p>
            <a:pPr lvl="1">
              <a:defRPr/>
            </a:pP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Il en résulte </a:t>
            </a:r>
            <a:r>
              <a:rPr kumimoji="0" lang="en-US" sz="17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des conclusions médiocres ou peu fiables </a:t>
            </a: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en raison de la réduction de la taille de l'échantillon.</a:t>
            </a:r>
          </a:p>
          <a:p>
            <a:pPr lvl="1">
              <a:defRPr/>
            </a:pP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Peut entraîner </a:t>
            </a:r>
            <a:r>
              <a:rPr kumimoji="0" lang="en-US" sz="17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des erreurs techniques</a:t>
            </a: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car de nombreux algorithmes ne peuvent pas traiter les entrées manquantes.</a:t>
            </a:r>
          </a:p>
          <a:p>
            <a:pPr marL="0" indent="0">
              <a:buNone/>
              <a:defRPr/>
            </a:pPr>
            <a:r>
              <a:rPr kumimoji="0" lang="en-US" sz="17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Causes courantes dans le domaine des transports </a:t>
            </a: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17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Panne des capteurs </a:t>
            </a: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un détecteur de boucle de circulation perd de la puissance ou fonctionne mal.</a:t>
            </a:r>
          </a:p>
          <a:p>
            <a:pPr lvl="1">
              <a:defRPr/>
            </a:pPr>
            <a:r>
              <a:rPr kumimoji="0" lang="en-US" sz="17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Enquêtes incomplètes </a:t>
            </a: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un répondant choisit d'ignorer une question sensible ou difficile.</a:t>
            </a:r>
          </a:p>
          <a:p>
            <a:pPr lvl="1">
              <a:defRPr/>
            </a:pPr>
            <a:r>
              <a:rPr kumimoji="0" lang="en-US" sz="17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Erreurs de saisie des données </a:t>
            </a:r>
            <a:r>
              <a:rPr kumimoji="0" lang="en-US" sz="17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une valeur est accidentellement supprimée pendant le traitement des données.</a:t>
            </a:r>
          </a:p>
        </p:txBody>
      </p:sp>
      <p:pic>
        <p:nvPicPr>
          <p:cNvPr id="3" name="Google Shape;466;g33fc1a270c4_0_208">
            <a:extLst>
              <a:ext uri="{FF2B5EF4-FFF2-40B4-BE49-F238E27FC236}">
                <a16:creationId xmlns:a16="http://schemas.microsoft.com/office/drawing/2014/main" id="{FA898D5D-86B6-45B8-2895-3A95D6B460C0}"/>
              </a:ext>
            </a:extLst>
          </p:cNvPr>
          <p:cNvPicPr preferRelativeResize="0"/>
          <p:nvPr/>
        </p:nvPicPr>
        <p:blipFill rotWithShape="1">
          <a:blip r:embed="rId3">
            <a:alphaModFix/>
          </a:blip>
          <a:srcRect l="3398" t="37389" r="2547" b="13106"/>
          <a:stretch>
            <a:fillRect/>
          </a:stretch>
        </p:blipFill>
        <p:spPr>
          <a:xfrm>
            <a:off x="1999052" y="4369884"/>
            <a:ext cx="8193896" cy="1897110"/>
          </a:xfrm>
          <a:prstGeom prst="rect">
            <a:avLst/>
          </a:prstGeom>
          <a:noFill/>
          <a:ln>
            <a:noFill/>
          </a:ln>
        </p:spPr>
      </p:pic>
    </p:spTree>
    <p:extLst>
      <p:ext uri="{BB962C8B-B14F-4D97-AF65-F5344CB8AC3E}">
        <p14:creationId xmlns:p14="http://schemas.microsoft.com/office/powerpoint/2010/main" val="2618461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220C1-BEB5-0C89-6E44-F1F540866F5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7E3FD5B-08DC-EA3B-709C-B8DF6C410E2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Types de données manquantes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29374BCF-CBD9-B12E-3144-350222D07FAE}"/>
              </a:ext>
            </a:extLst>
          </p:cNvPr>
          <p:cNvSpPr txBox="1">
            <a:spLocks/>
          </p:cNvSpPr>
          <p:nvPr/>
        </p:nvSpPr>
        <p:spPr>
          <a:xfrm>
            <a:off x="726467" y="1539562"/>
            <a:ext cx="10725152" cy="48080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Il est essentiel de comprendre le type de données manquantes pour choisir la bonne stratégie.</a:t>
            </a:r>
          </a:p>
          <a:p>
            <a:pPr>
              <a:buFont typeface="Wingdings" panose="05000000000000000000" pitchFamily="2" charset="2"/>
              <a:buChar char="q"/>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MCAR (données manquantes complètement aléatoires) </a:t>
            </a: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Les données manquantes sont purement aléatoires et n'ont aucun rapport avec les autres données.</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Exemple : quelques pages d'une enquête aléatoire sont perdues dans un incendie.</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Implication : il s'agit du type le moins problématique.</a:t>
            </a:r>
          </a:p>
          <a:p>
            <a:pPr>
              <a:buFont typeface="Wingdings" panose="05000000000000000000" pitchFamily="2" charset="2"/>
              <a:buChar char="q"/>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MAR (données manquantes aléatoires) </a:t>
            </a: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Les données manquantes peuvent s'expliquer par une autre variable dans l'ensemble de données.</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Exemple : les hommes sont moins susceptibles de répondre à une question sur leur satisfaction à l'égard des transports publics (les données manquantes sont liées à la variable « sexe »).</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Implication : nous pouvons utiliser les autres variables pour aider à prédire et à remplir les valeurs manquantes.</a:t>
            </a:r>
          </a:p>
          <a:p>
            <a:pPr>
              <a:buFont typeface="Wingdings" panose="05000000000000000000" pitchFamily="2" charset="2"/>
              <a:buChar char="q"/>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MNAR (données manquantes non aléatoires) </a:t>
            </a: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Les données manquantes sont liées à la valeur des données manquantes elles-mêmes. Ce phénomène est systématique.</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Exemple : les personnes ayant des revenus très élevés sont moins susceptibles de déclarer leurs revenus.</a:t>
            </a:r>
          </a:p>
          <a:p>
            <a:pPr lvl="1">
              <a:buFont typeface="Wingdings" panose="05000000000000000000" pitchFamily="2" charset="2"/>
              <a:buChar char="§"/>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Implication : il s'agit du type le plus problématique, qui peut introduire un biais important.</a:t>
            </a:r>
          </a:p>
        </p:txBody>
      </p:sp>
      <p:sp>
        <p:nvSpPr>
          <p:cNvPr id="7" name="object 2">
            <a:extLst>
              <a:ext uri="{FF2B5EF4-FFF2-40B4-BE49-F238E27FC236}">
                <a16:creationId xmlns:a16="http://schemas.microsoft.com/office/drawing/2014/main" id="{51E69F38-FF46-DA76-5C68-C31DA51D113C}"/>
              </a:ext>
            </a:extLst>
          </p:cNvPr>
          <p:cNvSpPr txBox="1">
            <a:spLocks noGrp="1"/>
          </p:cNvSpPr>
          <p:nvPr>
            <p:ph type="title"/>
          </p:nvPr>
        </p:nvSpPr>
        <p:spPr>
          <a:xfrm>
            <a:off x="726467" y="493612"/>
            <a:ext cx="869185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traitement des données manquantes et validation</a:t>
            </a:r>
          </a:p>
        </p:txBody>
      </p:sp>
    </p:spTree>
    <p:extLst>
      <p:ext uri="{BB962C8B-B14F-4D97-AF65-F5344CB8AC3E}">
        <p14:creationId xmlns:p14="http://schemas.microsoft.com/office/powerpoint/2010/main" val="797171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781C-E040-CBE0-87AF-EF6EF4FBEAD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E32876D-6652-3D68-161E-242688B667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Stratégies pour traiter les données manquantes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758A40D-0170-A34E-4D16-FF1CB953E4BD}"/>
              </a:ext>
            </a:extLst>
          </p:cNvPr>
          <p:cNvSpPr txBox="1">
            <a:spLocks/>
          </p:cNvSpPr>
          <p:nvPr/>
        </p:nvSpPr>
        <p:spPr>
          <a:xfrm>
            <a:off x="726467" y="1539562"/>
            <a:ext cx="10725152" cy="48080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Une fois que vous avez compris le type de données manquantes, vous pouvez choisir une stratégie.</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Méthodes simples (à utiliser avec prudence)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Suppression par ligne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supprimez toute ligne contenant une valeur manquante.</a:t>
            </a:r>
          </a:p>
          <a:p>
            <a:pPr lvl="2">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Cas d'utilisation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uniquement acceptable pour les données MCAR lorsque le nombre de lignes manquantes est très faible (&lt;5 %).</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Imputation par la moyenne/le mode/la médiane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remplacez la valeur manquante par la moyenne (pour les données numériques) ou la valeur la plus fréquente (pour les données catégorielles) de la colonne.</a:t>
            </a:r>
          </a:p>
          <a:p>
            <a:pPr lvl="2">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Cas d'utilisation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simple et rapide, mais réduit la variabilité des données et peut fausser les relations entre les variables.</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Méthodes avancées (souvent préférées)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Imputation par régression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utiliser un modèle de régression pour prédire la valeur manquante à partir d'autres variables du jeu de données.</a:t>
            </a:r>
          </a:p>
          <a:p>
            <a:pPr lvl="1">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Méthodes spécifiques au domaine </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utiliser des sources de données externes ou des connaissances d'experts pour éclairer l'imputation (par exemple, en utilisant les données historiques du même capteur).</a:t>
            </a:r>
          </a:p>
        </p:txBody>
      </p:sp>
      <p:sp>
        <p:nvSpPr>
          <p:cNvPr id="5" name="object 2">
            <a:extLst>
              <a:ext uri="{FF2B5EF4-FFF2-40B4-BE49-F238E27FC236}">
                <a16:creationId xmlns:a16="http://schemas.microsoft.com/office/drawing/2014/main" id="{A1A55C52-F147-524E-B2C4-C130A05BB2A7}"/>
              </a:ext>
            </a:extLst>
          </p:cNvPr>
          <p:cNvSpPr txBox="1">
            <a:spLocks noGrp="1"/>
          </p:cNvSpPr>
          <p:nvPr>
            <p:ph type="title"/>
          </p:nvPr>
        </p:nvSpPr>
        <p:spPr>
          <a:xfrm>
            <a:off x="726467" y="493612"/>
            <a:ext cx="873104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traitement des données manquantes et validation</a:t>
            </a:r>
          </a:p>
        </p:txBody>
      </p:sp>
    </p:spTree>
    <p:extLst>
      <p:ext uri="{BB962C8B-B14F-4D97-AF65-F5344CB8AC3E}">
        <p14:creationId xmlns:p14="http://schemas.microsoft.com/office/powerpoint/2010/main" val="2601418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CD53-6E52-D6DF-1C22-BE3130B0CB1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3CC4A92-F07E-FD6A-CCA8-4F6DCF8DC0E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Processus décisionnel pour les données manquantes</a:t>
            </a:r>
            <a:endParaRPr lang="en-GB" b="1" dirty="0">
              <a:solidFill>
                <a:sysClr val="windowText" lastClr="000000"/>
              </a:solidFill>
              <a:latin typeface="Arial"/>
              <a:cs typeface="Arial"/>
            </a:endParaRPr>
          </a:p>
        </p:txBody>
      </p:sp>
      <p:grpSp>
        <p:nvGrpSpPr>
          <p:cNvPr id="13" name="Group 12">
            <a:extLst>
              <a:ext uri="{FF2B5EF4-FFF2-40B4-BE49-F238E27FC236}">
                <a16:creationId xmlns:a16="http://schemas.microsoft.com/office/drawing/2014/main" id="{0E86AF80-3355-F257-C34A-163B24339D37}"/>
              </a:ext>
            </a:extLst>
          </p:cNvPr>
          <p:cNvGrpSpPr/>
          <p:nvPr/>
        </p:nvGrpSpPr>
        <p:grpSpPr>
          <a:xfrm>
            <a:off x="655499" y="2197246"/>
            <a:ext cx="10796120" cy="2822430"/>
            <a:chOff x="655499" y="2197246"/>
            <a:chExt cx="10796120" cy="2822430"/>
          </a:xfrm>
        </p:grpSpPr>
        <p:pic>
          <p:nvPicPr>
            <p:cNvPr id="2" name="Google Shape;498;g345906a2eab_0_60">
              <a:extLst>
                <a:ext uri="{FF2B5EF4-FFF2-40B4-BE49-F238E27FC236}">
                  <a16:creationId xmlns:a16="http://schemas.microsoft.com/office/drawing/2014/main" id="{95FF997E-E7CB-20F3-37EA-D6FB85129120}"/>
                </a:ext>
              </a:extLst>
            </p:cNvPr>
            <p:cNvPicPr preferRelativeResize="0"/>
            <p:nvPr/>
          </p:nvPicPr>
          <p:blipFill rotWithShape="1">
            <a:blip r:embed="rId3">
              <a:alphaModFix/>
            </a:blip>
            <a:srcRect l="2132" t="30645" r="3020" b="11930"/>
            <a:stretch>
              <a:fillRect/>
            </a:stretch>
          </p:blipFill>
          <p:spPr>
            <a:xfrm>
              <a:off x="726466" y="2358474"/>
              <a:ext cx="10725153" cy="2661202"/>
            </a:xfrm>
            <a:prstGeom prst="rect">
              <a:avLst/>
            </a:prstGeom>
            <a:noFill/>
            <a:ln>
              <a:noFill/>
            </a:ln>
          </p:spPr>
        </p:pic>
        <p:sp>
          <p:nvSpPr>
            <p:cNvPr id="3" name="TextBox 2">
              <a:extLst>
                <a:ext uri="{FF2B5EF4-FFF2-40B4-BE49-F238E27FC236}">
                  <a16:creationId xmlns:a16="http://schemas.microsoft.com/office/drawing/2014/main" id="{84DF02BC-CF67-74F2-8AD5-DDFE6AFCF9BF}"/>
                </a:ext>
              </a:extLst>
            </p:cNvPr>
            <p:cNvSpPr txBox="1"/>
            <p:nvPr/>
          </p:nvSpPr>
          <p:spPr>
            <a:xfrm>
              <a:off x="655499" y="3640911"/>
              <a:ext cx="1459052" cy="1353897"/>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300" dirty="0"/>
                <a:t>Commencez par repérer toutes les valeurs manquantes dans votre ensemble de données.</a:t>
              </a:r>
              <a:endParaRPr lang="en-AT" sz="1300" dirty="0"/>
            </a:p>
          </p:txBody>
        </p:sp>
        <p:sp>
          <p:nvSpPr>
            <p:cNvPr id="5" name="TextBox 4">
              <a:extLst>
                <a:ext uri="{FF2B5EF4-FFF2-40B4-BE49-F238E27FC236}">
                  <a16:creationId xmlns:a16="http://schemas.microsoft.com/office/drawing/2014/main" id="{268D2D6E-6D6E-F5FA-78CF-4107B9B44F85}"/>
                </a:ext>
              </a:extLst>
            </p:cNvPr>
            <p:cNvSpPr txBox="1"/>
            <p:nvPr/>
          </p:nvSpPr>
          <p:spPr>
            <a:xfrm>
              <a:off x="2185518" y="3640911"/>
              <a:ext cx="1544776" cy="99379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300" dirty="0"/>
                <a:t>Évaluez la quantité : le pourcentage de données manquantes est-il faible (&lt;5 %) ?</a:t>
              </a:r>
              <a:endParaRPr lang="en-AT" sz="1300" dirty="0"/>
            </a:p>
          </p:txBody>
        </p:sp>
        <p:sp>
          <p:nvSpPr>
            <p:cNvPr id="7" name="TextBox 6">
              <a:extLst>
                <a:ext uri="{FF2B5EF4-FFF2-40B4-BE49-F238E27FC236}">
                  <a16:creationId xmlns:a16="http://schemas.microsoft.com/office/drawing/2014/main" id="{246529C1-9069-BCBD-2961-C387B3F07278}"/>
                </a:ext>
              </a:extLst>
            </p:cNvPr>
            <p:cNvSpPr txBox="1"/>
            <p:nvPr/>
          </p:nvSpPr>
          <p:spPr>
            <a:xfrm>
              <a:off x="4292268" y="2554396"/>
              <a:ext cx="1612143" cy="99379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300" dirty="0"/>
                <a:t>Si oui : envisagez la suppression par liste (si les données sont également MCAR).</a:t>
              </a:r>
              <a:endParaRPr lang="en-AT" sz="1300" dirty="0"/>
            </a:p>
          </p:txBody>
        </p:sp>
        <p:sp>
          <p:nvSpPr>
            <p:cNvPr id="8" name="TextBox 7">
              <a:extLst>
                <a:ext uri="{FF2B5EF4-FFF2-40B4-BE49-F238E27FC236}">
                  <a16:creationId xmlns:a16="http://schemas.microsoft.com/office/drawing/2014/main" id="{E36D1CFA-EDDA-2257-96FD-3C9136903671}"/>
                </a:ext>
              </a:extLst>
            </p:cNvPr>
            <p:cNvSpPr txBox="1"/>
            <p:nvPr/>
          </p:nvSpPr>
          <p:spPr>
            <a:xfrm>
              <a:off x="4292268" y="3546328"/>
              <a:ext cx="1279857" cy="63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300" dirty="0"/>
                <a:t>Si non : passez aux méthodes d'imputation.</a:t>
              </a:r>
              <a:endParaRPr lang="en-AT" sz="1300" dirty="0"/>
            </a:p>
          </p:txBody>
        </p:sp>
        <p:sp>
          <p:nvSpPr>
            <p:cNvPr id="9" name="TextBox 8">
              <a:extLst>
                <a:ext uri="{FF2B5EF4-FFF2-40B4-BE49-F238E27FC236}">
                  <a16:creationId xmlns:a16="http://schemas.microsoft.com/office/drawing/2014/main" id="{EF7AB811-391C-0970-7A43-8047D81A0980}"/>
                </a:ext>
              </a:extLst>
            </p:cNvPr>
            <p:cNvSpPr txBox="1"/>
            <p:nvPr/>
          </p:nvSpPr>
          <p:spPr>
            <a:xfrm>
              <a:off x="6194708" y="2677116"/>
              <a:ext cx="1434817" cy="1173847"/>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300" dirty="0"/>
                <a:t>Déterminez le type de données : les données sont-elles numériques ou catégorielles ?</a:t>
              </a:r>
              <a:endParaRPr lang="en-AT" sz="1300" dirty="0"/>
            </a:p>
          </p:txBody>
        </p:sp>
        <p:sp>
          <p:nvSpPr>
            <p:cNvPr id="10" name="TextBox 9">
              <a:extLst>
                <a:ext uri="{FF2B5EF4-FFF2-40B4-BE49-F238E27FC236}">
                  <a16:creationId xmlns:a16="http://schemas.microsoft.com/office/drawing/2014/main" id="{75F024A5-7786-C1AC-B60F-79E86FC95FE9}"/>
                </a:ext>
              </a:extLst>
            </p:cNvPr>
            <p:cNvSpPr txBox="1"/>
            <p:nvPr/>
          </p:nvSpPr>
          <p:spPr>
            <a:xfrm>
              <a:off x="8185432" y="2197246"/>
              <a:ext cx="1990725" cy="81374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300" dirty="0"/>
                <a:t>Numériques : envisagez l'imputation par la moyenne ou par régression.</a:t>
              </a:r>
              <a:endParaRPr lang="en-AT" sz="1300" dirty="0"/>
            </a:p>
          </p:txBody>
        </p:sp>
        <p:sp>
          <p:nvSpPr>
            <p:cNvPr id="11" name="TextBox 10">
              <a:extLst>
                <a:ext uri="{FF2B5EF4-FFF2-40B4-BE49-F238E27FC236}">
                  <a16:creationId xmlns:a16="http://schemas.microsoft.com/office/drawing/2014/main" id="{52F5E431-3AE2-A794-5994-B1C904353B29}"/>
                </a:ext>
              </a:extLst>
            </p:cNvPr>
            <p:cNvSpPr txBox="1"/>
            <p:nvPr/>
          </p:nvSpPr>
          <p:spPr>
            <a:xfrm>
              <a:off x="8185433" y="3173855"/>
              <a:ext cx="1434817" cy="81374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300" dirty="0"/>
                <a:t>Catégorielles : envisagez l'imputation modale.</a:t>
              </a:r>
              <a:endParaRPr lang="en-AT" sz="1300" dirty="0"/>
            </a:p>
          </p:txBody>
        </p:sp>
      </p:grpSp>
      <p:sp>
        <p:nvSpPr>
          <p:cNvPr id="12" name="TextBox 11">
            <a:extLst>
              <a:ext uri="{FF2B5EF4-FFF2-40B4-BE49-F238E27FC236}">
                <a16:creationId xmlns:a16="http://schemas.microsoft.com/office/drawing/2014/main" id="{4B1C8836-B5AD-8C4F-039F-D4B8FC146937}"/>
              </a:ext>
            </a:extLst>
          </p:cNvPr>
          <p:cNvSpPr txBox="1"/>
          <p:nvPr/>
        </p:nvSpPr>
        <p:spPr>
          <a:xfrm>
            <a:off x="6096000" y="5127074"/>
            <a:ext cx="5355619" cy="9251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1" dirty="0">
                <a:latin typeface="Helvetica" panose="020B0604020202020204" pitchFamily="34" charset="0"/>
                <a:cs typeface="Helvetica" panose="020B0604020202020204" pitchFamily="34" charset="0"/>
              </a:rPr>
              <a:t>Intégrer les connaissances du domaine </a:t>
            </a:r>
            <a:r>
              <a:rPr lang="en-US" sz="2000" dirty="0">
                <a:latin typeface="Helvetica" panose="020B0604020202020204" pitchFamily="34" charset="0"/>
                <a:cs typeface="Helvetica" panose="020B0604020202020204" pitchFamily="34" charset="0"/>
              </a:rPr>
              <a:t>: pouvez-vous utiliser des données historiques ou des données de capteurs connexes pour effectuer une imputation plus précise ?</a:t>
            </a:r>
            <a:endParaRPr lang="en-AT" sz="2000" dirty="0">
              <a:latin typeface="Helvetica" panose="020B0604020202020204" pitchFamily="34" charset="0"/>
              <a:cs typeface="Helvetica" panose="020B0604020202020204" pitchFamily="34" charset="0"/>
            </a:endParaRPr>
          </a:p>
        </p:txBody>
      </p:sp>
      <p:sp>
        <p:nvSpPr>
          <p:cNvPr id="17" name="object 2">
            <a:extLst>
              <a:ext uri="{FF2B5EF4-FFF2-40B4-BE49-F238E27FC236}">
                <a16:creationId xmlns:a16="http://schemas.microsoft.com/office/drawing/2014/main" id="{EAA5794B-E300-0E8E-DFAA-4C109AE131F4}"/>
              </a:ext>
            </a:extLst>
          </p:cNvPr>
          <p:cNvSpPr txBox="1">
            <a:spLocks noGrp="1"/>
          </p:cNvSpPr>
          <p:nvPr>
            <p:ph type="title"/>
          </p:nvPr>
        </p:nvSpPr>
        <p:spPr>
          <a:xfrm>
            <a:off x="726467" y="493612"/>
            <a:ext cx="8339156"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traiter les données manquantes et la validation</a:t>
            </a:r>
          </a:p>
        </p:txBody>
      </p:sp>
    </p:spTree>
    <p:extLst>
      <p:ext uri="{BB962C8B-B14F-4D97-AF65-F5344CB8AC3E}">
        <p14:creationId xmlns:p14="http://schemas.microsoft.com/office/powerpoint/2010/main" val="267838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06FC4-C830-940D-6BC4-92B5715C16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4A7FE0C-CAFE-6CF6-DFD2-1F53A537B280}"/>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3" name="Google Shape;170;g352ec21a4af_0_51">
            <a:extLst>
              <a:ext uri="{FF2B5EF4-FFF2-40B4-BE49-F238E27FC236}">
                <a16:creationId xmlns:a16="http://schemas.microsoft.com/office/drawing/2014/main" id="{A7A7E071-2292-9171-3F7D-110B5578A711}"/>
              </a:ext>
            </a:extLst>
          </p:cNvPr>
          <p:cNvSpPr txBox="1"/>
          <p:nvPr/>
        </p:nvSpPr>
        <p:spPr>
          <a:xfrm>
            <a:off x="726275" y="921225"/>
            <a:ext cx="5362674" cy="4971687"/>
          </a:xfrm>
          <a:prstGeom prst="rect">
            <a:avLst/>
          </a:prstGeom>
          <a:noFill/>
          <a:ln>
            <a:noFill/>
          </a:ln>
        </p:spPr>
        <p:txBody>
          <a:bodyPr spcFirstLastPara="1" wrap="square" lIns="0" tIns="16325" rIns="0" bIns="0" anchor="t" anchorCtr="0">
            <a:spAutoFit/>
          </a:bodyPr>
          <a:lstStyle/>
          <a:p>
            <a:pPr marL="139700" marR="7348" lvl="0">
              <a:lnSpc>
                <a:spcPct val="100000"/>
              </a:lnSpc>
              <a:spcBef>
                <a:spcPts val="600"/>
              </a:spcBef>
              <a:buSzPts val="1200"/>
              <a:tabLst>
                <a:tab pos="4794250" algn="l"/>
                <a:tab pos="5027613" algn="l"/>
              </a:tabLst>
            </a:pPr>
            <a:r>
              <a:rPr lang="en-US" sz="1400" dirty="0">
                <a:latin typeface="Helvetica" panose="020B0604020202020204" pitchFamily="34" charset="0"/>
                <a:cs typeface="Helvetica" panose="020B0604020202020204" pitchFamily="34" charset="0"/>
              </a:rPr>
              <a:t>4.4. Activité 2 : Discussion de groupe sur les données </a:t>
            </a:r>
            <a:r>
              <a:rPr lang="en-US" sz="1400" dirty="0" err="1">
                <a:latin typeface="Helvetica" panose="020B0604020202020204" pitchFamily="34" charset="0"/>
                <a:cs typeface="Helvetica" panose="020B0604020202020204" pitchFamily="34" charset="0"/>
              </a:rPr>
              <a:t>manquantes</a:t>
            </a:r>
            <a:r>
              <a:rPr lang="en-US" sz="1400" dirty="0">
                <a:latin typeface="Helvetica" panose="020B0604020202020204" pitchFamily="34" charset="0"/>
                <a:cs typeface="Helvetica" panose="020B0604020202020204" pitchFamily="34" charset="0"/>
              </a:rPr>
              <a:t>……………………………………………...........	39</a:t>
            </a:r>
          </a:p>
          <a:p>
            <a:pPr marL="139700" marR="7348" lvl="0">
              <a:lnSpc>
                <a:spcPct val="100000"/>
              </a:lnSpc>
              <a:spcBef>
                <a:spcPts val="600"/>
              </a:spcBef>
              <a:buSzPts val="1200"/>
              <a:tabLst>
                <a:tab pos="4794250" algn="l"/>
                <a:tab pos="5027613" algn="l"/>
              </a:tabLst>
            </a:pPr>
            <a:r>
              <a:rPr lang="en-US" sz="1400" dirty="0">
                <a:latin typeface="Helvetica" panose="020B0604020202020204" pitchFamily="34" charset="0"/>
                <a:cs typeface="Helvetica" panose="020B0604020202020204" pitchFamily="34" charset="0"/>
              </a:rPr>
              <a:t>4.5. Validation des données : contrôle qualité final............	40</a:t>
            </a:r>
          </a:p>
          <a:p>
            <a:pPr marL="139700" marR="7348" lvl="0">
              <a:lnSpc>
                <a:spcPct val="100000"/>
              </a:lnSpc>
              <a:spcBef>
                <a:spcPts val="600"/>
              </a:spcBef>
              <a:buSzPts val="1200"/>
              <a:tabLst>
                <a:tab pos="4794250" algn="l"/>
                <a:tab pos="5027613" algn="l"/>
              </a:tabLst>
            </a:pPr>
            <a:r>
              <a:rPr lang="en-US" sz="1400" dirty="0">
                <a:latin typeface="Helvetica" panose="020B0604020202020204" pitchFamily="34" charset="0"/>
                <a:cs typeface="Helvetica" panose="020B0604020202020204" pitchFamily="34" charset="0"/>
              </a:rPr>
              <a:t>4.6. Le cycle de validation des données.............................	40</a:t>
            </a:r>
          </a:p>
          <a:p>
            <a:pPr marL="139700" marR="7348" lvl="0">
              <a:spcBef>
                <a:spcPts val="600"/>
              </a:spcBef>
              <a:buSzPts val="1200"/>
              <a:tabLst>
                <a:tab pos="4794250" algn="l"/>
                <a:tab pos="5027613" algn="l"/>
              </a:tabLst>
            </a:pPr>
            <a:r>
              <a:rPr lang="en-US" sz="1400" dirty="0">
                <a:latin typeface="Helvetica" panose="020B0604020202020204" pitchFamily="34" charset="0"/>
                <a:cs typeface="Helvetica" panose="020B0604020202020204" pitchFamily="34" charset="0"/>
              </a:rPr>
              <a:t>4.7. Contrôles de validation courants en </a:t>
            </a:r>
            <a:r>
              <a:rPr lang="en-US" sz="1400" dirty="0" err="1">
                <a:latin typeface="Helvetica" panose="020B0604020202020204" pitchFamily="34" charset="0"/>
                <a:cs typeface="Helvetica" panose="020B0604020202020204" pitchFamily="34" charset="0"/>
              </a:rPr>
              <a:t>détail</a:t>
            </a:r>
            <a:r>
              <a:rPr lang="en-US" sz="1400" dirty="0">
                <a:latin typeface="Helvetica" panose="020B0604020202020204" pitchFamily="34" charset="0"/>
                <a:cs typeface="Helvetica" panose="020B0604020202020204" pitchFamily="34" charset="0"/>
              </a:rPr>
              <a:t>....................	41</a:t>
            </a:r>
          </a:p>
          <a:p>
            <a:pPr marL="139700" marR="7348" lvl="0">
              <a:spcBef>
                <a:spcPts val="600"/>
              </a:spcBef>
              <a:buSzPts val="1200"/>
              <a:tabLst>
                <a:tab pos="4794250" algn="l"/>
                <a:tab pos="5027613" algn="l"/>
              </a:tabLst>
            </a:pPr>
            <a:r>
              <a:rPr lang="en-US" sz="1400" dirty="0">
                <a:latin typeface="Helvetica" panose="020B0604020202020204" pitchFamily="34" charset="0"/>
                <a:cs typeface="Helvetica" panose="020B0604020202020204" pitchFamily="34" charset="0"/>
              </a:rPr>
              <a:t>4.8. Étude de cas n° 1 : validation des données des capteurs de </a:t>
            </a:r>
            <a:r>
              <a:rPr lang="en-US" sz="1400" dirty="0" err="1">
                <a:latin typeface="Helvetica" panose="020B0604020202020204" pitchFamily="34" charset="0"/>
                <a:cs typeface="Helvetica" panose="020B0604020202020204" pitchFamily="34" charset="0"/>
              </a:rPr>
              <a:t>trafic</a:t>
            </a:r>
            <a:r>
              <a:rPr lang="en-US" sz="1400" dirty="0">
                <a:latin typeface="Helvetica" panose="020B0604020202020204" pitchFamily="34" charset="0"/>
                <a:cs typeface="Helvetica" panose="020B0604020202020204" pitchFamily="34" charset="0"/>
              </a:rPr>
              <a:t>.....................................................................................	43</a:t>
            </a:r>
          </a:p>
          <a:p>
            <a:pPr marL="139700" marR="7348" lvl="0">
              <a:spcBef>
                <a:spcPts val="600"/>
              </a:spcBef>
              <a:buSzPts val="1200"/>
              <a:tabLst>
                <a:tab pos="4794250" algn="l"/>
                <a:tab pos="5027613" algn="l"/>
              </a:tabLst>
            </a:pPr>
            <a:r>
              <a:rPr lang="en-US" sz="1400" dirty="0">
                <a:latin typeface="Helvetica" panose="020B0604020202020204" pitchFamily="34" charset="0"/>
                <a:cs typeface="Helvetica" panose="020B0604020202020204" pitchFamily="34" charset="0"/>
              </a:rPr>
              <a:t>4.9. Étude de cas : organigramme de validation.................	45</a:t>
            </a:r>
          </a:p>
          <a:p>
            <a:pPr marL="139700" marR="7348" lvl="0">
              <a:lnSpc>
                <a:spcPct val="100000"/>
              </a:lnSpc>
              <a:spcBef>
                <a:spcPts val="600"/>
              </a:spcBef>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4.10. Outils d'automatisation de la validation......................	46</a:t>
            </a:r>
          </a:p>
          <a:p>
            <a:pPr marL="139700" marR="7348" lvl="0">
              <a:lnSpc>
                <a:spcPct val="100000"/>
              </a:lnSpc>
              <a:spcBef>
                <a:spcPts val="600"/>
              </a:spcBef>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4.11. Exemple de routine de validation : identifiants de station</a:t>
            </a:r>
            <a:r>
              <a:rPr lang="en-US" sz="1400" dirty="0">
                <a:latin typeface="Helvetica" panose="020B0604020202020204" pitchFamily="34" charset="0"/>
                <a:ea typeface="Arial"/>
                <a:cs typeface="Helvetica" panose="020B0604020202020204" pitchFamily="34" charset="0"/>
                <a:sym typeface="Arial"/>
              </a:rPr>
              <a:t> ........</a:t>
            </a:r>
            <a:r>
              <a:rPr lang="en-US" sz="1400" dirty="0">
                <a:latin typeface="Helvetica" panose="020B0604020202020204" pitchFamily="34" charset="0"/>
                <a:cs typeface="Helvetica" panose="020B0604020202020204" pitchFamily="34" charset="0"/>
              </a:rPr>
              <a:t>....................................................................................	47</a:t>
            </a:r>
            <a:endParaRPr lang="en-GB" sz="1400" b="1" dirty="0">
              <a:solidFill>
                <a:schemeClr val="dk1"/>
              </a:solidFill>
              <a:latin typeface="Helvetica" panose="020B0604020202020204" pitchFamily="34" charset="0"/>
              <a:cs typeface="Helvetica" panose="020B0604020202020204" pitchFamily="34" charset="0"/>
            </a:endParaRPr>
          </a:p>
          <a:p>
            <a:pPr marL="139700" lvl="0">
              <a:lnSpc>
                <a:spcPct val="150000"/>
              </a:lnSpc>
              <a:spcBef>
                <a:spcPts val="0"/>
              </a:spcBef>
              <a:buClr>
                <a:schemeClr val="dk1"/>
              </a:buClr>
              <a:buSzPts val="1100"/>
              <a:tabLst>
                <a:tab pos="4794250" algn="l"/>
                <a:tab pos="5027613" algn="l"/>
              </a:tabLst>
            </a:pPr>
            <a:r>
              <a:rPr lang="en-US" sz="1400" b="1" dirty="0">
                <a:solidFill>
                  <a:schemeClr val="dk1"/>
                </a:solidFill>
                <a:latin typeface="Helvetica" panose="020B0604020202020204" pitchFamily="34" charset="0"/>
                <a:cs typeface="Helvetica" panose="020B0604020202020204" pitchFamily="34" charset="0"/>
              </a:rPr>
              <a:t>05 : Synthèse, application et conclusion.............................	48</a:t>
            </a:r>
            <a:endParaRPr lang="en-US" sz="1400" b="1" dirty="0">
              <a:solidFill>
                <a:schemeClr val="dk1"/>
              </a:solidFill>
              <a:latin typeface="Helvetica" panose="020B0604020202020204" pitchFamily="34" charset="0"/>
              <a:ea typeface="Arial"/>
              <a:cs typeface="Helvetica" panose="020B0604020202020204" pitchFamily="34" charset="0"/>
              <a:sym typeface="Arial"/>
            </a:endParaRPr>
          </a:p>
          <a:p>
            <a:pPr marL="139700" marR="7348" lvl="0">
              <a:lnSpc>
                <a:spcPct val="100000"/>
              </a:lnSpc>
              <a:spcBef>
                <a:spcPts val="600"/>
              </a:spcBef>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5.1. Questions-réponses </a:t>
            </a:r>
            <a:r>
              <a:rPr lang="en-US" sz="1400" dirty="0" err="1">
                <a:latin typeface="Helvetica" panose="020B0604020202020204" pitchFamily="34" charset="0"/>
                <a:cs typeface="Helvetica" panose="020B0604020202020204" pitchFamily="34" charset="0"/>
              </a:rPr>
              <a:t>réflexives</a:t>
            </a:r>
            <a:r>
              <a:rPr lang="en-US" sz="1400" dirty="0">
                <a:latin typeface="Helvetica" panose="020B0604020202020204" pitchFamily="34" charset="0"/>
                <a:ea typeface="Arial"/>
                <a:cs typeface="Helvetica" panose="020B0604020202020204" pitchFamily="34" charset="0"/>
                <a:sym typeface="Arial"/>
              </a:rPr>
              <a:t>.....................................	</a:t>
            </a:r>
            <a:r>
              <a:rPr lang="en-US" sz="1400" dirty="0">
                <a:latin typeface="Helvetica" panose="020B0604020202020204" pitchFamily="34" charset="0"/>
                <a:cs typeface="Helvetica" panose="020B0604020202020204" pitchFamily="34" charset="0"/>
              </a:rPr>
              <a:t>49</a:t>
            </a:r>
          </a:p>
          <a:p>
            <a:pPr marL="139700" marR="7348" lvl="0">
              <a:lnSpc>
                <a:spcPct val="100000"/>
              </a:lnSpc>
              <a:spcBef>
                <a:spcPts val="600"/>
              </a:spcBef>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5.2. Quiz </a:t>
            </a:r>
            <a:r>
              <a:rPr lang="en-US" sz="1400" dirty="0" err="1">
                <a:latin typeface="Helvetica" panose="020B0604020202020204" pitchFamily="34" charset="0"/>
                <a:cs typeface="Helvetica" panose="020B0604020202020204" pitchFamily="34" charset="0"/>
              </a:rPr>
              <a:t>rapide</a:t>
            </a:r>
            <a:r>
              <a:rPr lang="en-US" sz="1400" dirty="0">
                <a:latin typeface="Helvetica" panose="020B0604020202020204" pitchFamily="34" charset="0"/>
                <a:ea typeface="Arial"/>
                <a:cs typeface="Helvetica" panose="020B0604020202020204" pitchFamily="34" charset="0"/>
                <a:sym typeface="Arial"/>
              </a:rPr>
              <a:t>...................................................................	50</a:t>
            </a:r>
            <a:endParaRPr lang="en-GB" sz="1400" b="1" dirty="0">
              <a:solidFill>
                <a:schemeClr val="dk1"/>
              </a:solidFill>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GB" sz="1400" dirty="0">
                <a:latin typeface="Helvetica" panose="020B0604020202020204" pitchFamily="34" charset="0"/>
                <a:cs typeface="Helvetica" panose="020B0604020202020204" pitchFamily="34" charset="0"/>
              </a:rPr>
              <a:t>5.3. Réponses au quiz et discussion</a:t>
            </a:r>
            <a:r>
              <a:rPr lang="en-GB" sz="1400" dirty="0">
                <a:latin typeface="Helvetica" panose="020B0604020202020204" pitchFamily="34" charset="0"/>
                <a:ea typeface="Arial"/>
                <a:cs typeface="Helvetica" panose="020B0604020202020204" pitchFamily="34" charset="0"/>
                <a:sym typeface="Arial"/>
              </a:rPr>
              <a:t>...................................	51</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US" sz="1400" dirty="0">
                <a:latin typeface="Helvetica" panose="020B0604020202020204" pitchFamily="34" charset="0"/>
                <a:cs typeface="Helvetica" panose="020B0604020202020204" pitchFamily="34" charset="0"/>
              </a:rPr>
              <a:t>5.4. Conclusion et points clés à </a:t>
            </a:r>
            <a:r>
              <a:rPr lang="en-US" sz="1400" dirty="0" err="1">
                <a:latin typeface="Helvetica" panose="020B0604020202020204" pitchFamily="34" charset="0"/>
                <a:cs typeface="Helvetica" panose="020B0604020202020204" pitchFamily="34" charset="0"/>
              </a:rPr>
              <a:t>retenir</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52</a:t>
            </a:r>
            <a:endParaRPr sz="1400" dirty="0">
              <a:latin typeface="Helvetica" panose="020B0604020202020204" pitchFamily="34" charset="0"/>
              <a:cs typeface="Helvetica" panose="020B0604020202020204" pitchFamily="34" charset="0"/>
            </a:endParaRPr>
          </a:p>
          <a:p>
            <a:pPr marL="139700" marR="7348" lvl="0" algn="l" rtl="0">
              <a:lnSpc>
                <a:spcPct val="100000"/>
              </a:lnSpc>
              <a:spcBef>
                <a:spcPts val="600"/>
              </a:spcBef>
              <a:spcAft>
                <a:spcPts val="0"/>
              </a:spcAft>
              <a:buClr>
                <a:srgbClr val="000000"/>
              </a:buClr>
              <a:buSzPts val="1200"/>
              <a:tabLst>
                <a:tab pos="4794250" algn="l"/>
                <a:tab pos="5027613" algn="l"/>
              </a:tabLst>
            </a:pPr>
            <a:r>
              <a:rPr lang="en-GB" sz="1400" dirty="0">
                <a:latin typeface="Helvetica" panose="020B0604020202020204" pitchFamily="34" charset="0"/>
                <a:cs typeface="Helvetica" panose="020B0604020202020204" pitchFamily="34" charset="0"/>
              </a:rPr>
              <a:t>5.5. Réflexion finale</a:t>
            </a:r>
            <a:r>
              <a:rPr lang="en-GB" sz="1400" b="0"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400" b="0" i="0" u="none" strike="noStrike" cap="none" dirty="0">
                <a:solidFill>
                  <a:srgbClr val="000000"/>
                </a:solidFill>
                <a:latin typeface="Helvetica" panose="020B0604020202020204" pitchFamily="34" charset="0"/>
                <a:cs typeface="Helvetica" panose="020B0604020202020204" pitchFamily="34" charset="0"/>
              </a:rPr>
              <a:t>53</a:t>
            </a:r>
            <a:endParaRPr lang="en-GB" sz="1400" dirty="0">
              <a:latin typeface="Helvetica" panose="020B0604020202020204" pitchFamily="34" charset="0"/>
              <a:cs typeface="Helvetica" panose="020B0604020202020204" pitchFamily="34" charset="0"/>
            </a:endParaRPr>
          </a:p>
          <a:p>
            <a:pPr marL="139700" marR="7348">
              <a:spcBef>
                <a:spcPts val="600"/>
              </a:spcBef>
              <a:buSzPts val="1200"/>
              <a:tabLst>
                <a:tab pos="4794250" algn="l"/>
                <a:tab pos="5027613" algn="l"/>
              </a:tabLst>
            </a:pPr>
            <a:r>
              <a:rPr lang="en-US" sz="1400" dirty="0">
                <a:solidFill>
                  <a:schemeClr val="dk1"/>
                </a:solidFill>
                <a:latin typeface="Helvetica" panose="020B0604020202020204" pitchFamily="34" charset="0"/>
                <a:cs typeface="Helvetica" panose="020B0604020202020204" pitchFamily="34" charset="0"/>
              </a:rPr>
              <a:t>5.6. Références et lectures </a:t>
            </a:r>
            <a:r>
              <a:rPr lang="en-US" sz="1400" dirty="0" err="1">
                <a:solidFill>
                  <a:schemeClr val="dk1"/>
                </a:solidFill>
                <a:latin typeface="Helvetica" panose="020B0604020202020204" pitchFamily="34" charset="0"/>
                <a:cs typeface="Helvetica" panose="020B0604020202020204" pitchFamily="34" charset="0"/>
              </a:rPr>
              <a:t>complémentaires</a:t>
            </a:r>
            <a:r>
              <a:rPr lang="en-US" sz="1400" dirty="0">
                <a:solidFill>
                  <a:schemeClr val="dk1"/>
                </a:solidFill>
                <a:latin typeface="Helvetica" panose="020B0604020202020204" pitchFamily="34" charset="0"/>
                <a:cs typeface="Helvetica" panose="020B0604020202020204" pitchFamily="34" charset="0"/>
              </a:rPr>
              <a:t> ......................	54</a:t>
            </a:r>
            <a:endParaRPr sz="1400" dirty="0">
              <a:latin typeface="Helvetica" panose="020B0604020202020204" pitchFamily="34" charset="0"/>
              <a:cs typeface="Helvetica" panose="020B0604020202020204" pitchFamily="34" charset="0"/>
            </a:endParaRPr>
          </a:p>
        </p:txBody>
      </p:sp>
      <p:sp>
        <p:nvSpPr>
          <p:cNvPr id="5" name="object 2">
            <a:extLst>
              <a:ext uri="{FF2B5EF4-FFF2-40B4-BE49-F238E27FC236}">
                <a16:creationId xmlns:a16="http://schemas.microsoft.com/office/drawing/2014/main" id="{AD0CC792-493B-EBB1-ABAA-6D00C338179B}"/>
              </a:ext>
            </a:extLst>
          </p:cNvPr>
          <p:cNvSpPr txBox="1">
            <a:spLocks/>
          </p:cNvSpPr>
          <p:nvPr/>
        </p:nvSpPr>
        <p:spPr>
          <a:xfrm>
            <a:off x="3168502" y="428560"/>
            <a:ext cx="892162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Gestion et nettoyage des données dans la recherche sur les transports</a:t>
            </a:r>
          </a:p>
        </p:txBody>
      </p:sp>
    </p:spTree>
    <p:extLst>
      <p:ext uri="{BB962C8B-B14F-4D97-AF65-F5344CB8AC3E}">
        <p14:creationId xmlns:p14="http://schemas.microsoft.com/office/powerpoint/2010/main" val="7706380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4AD36-F25B-0D93-FAF7-9FB47E110DD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4009240-49D1-DC24-8F2D-FE62F9B077A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4.4. Activité 2 : Discussion de groupe sur les données manquantes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4433A7B9-E062-9C33-9203-A9C72E581AFA}"/>
              </a:ext>
            </a:extLst>
          </p:cNvPr>
          <p:cNvSpPr txBox="1">
            <a:spLocks/>
          </p:cNvSpPr>
          <p:nvPr/>
        </p:nvSpPr>
        <p:spPr>
          <a:xfrm>
            <a:off x="726467" y="2261322"/>
            <a:ext cx="10725152" cy="23275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Question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Si 20 % des enregistrements relatifs aux heures d'arrivée des bus sont manquants dans votre ensemble de données, supprimeriez-vous ces lignes ou imputeriez-vous les valeurs manquantes ? Expliquez votre raisonnement. »</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Objectif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Encourager la réflexion critique sur le compromis entre la quantité de données et leur exactitude/intégrité.</a:t>
            </a:r>
          </a:p>
        </p:txBody>
      </p:sp>
      <p:sp>
        <p:nvSpPr>
          <p:cNvPr id="5" name="object 2">
            <a:extLst>
              <a:ext uri="{FF2B5EF4-FFF2-40B4-BE49-F238E27FC236}">
                <a16:creationId xmlns:a16="http://schemas.microsoft.com/office/drawing/2014/main" id="{7C467301-8111-5A22-D45D-2A675EEEC4E1}"/>
              </a:ext>
            </a:extLst>
          </p:cNvPr>
          <p:cNvSpPr txBox="1">
            <a:spLocks noGrp="1"/>
          </p:cNvSpPr>
          <p:nvPr>
            <p:ph type="title"/>
          </p:nvPr>
        </p:nvSpPr>
        <p:spPr>
          <a:xfrm>
            <a:off x="726467" y="493612"/>
            <a:ext cx="8835544"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traitement des données manquantes et validation</a:t>
            </a:r>
          </a:p>
        </p:txBody>
      </p:sp>
    </p:spTree>
    <p:extLst>
      <p:ext uri="{BB962C8B-B14F-4D97-AF65-F5344CB8AC3E}">
        <p14:creationId xmlns:p14="http://schemas.microsoft.com/office/powerpoint/2010/main" val="3265408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1A08D-6A89-F2E4-DE7B-D81245D2F74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7C7F3AF-3B50-A357-6045-9A7DA06854D5}"/>
              </a:ext>
            </a:extLst>
          </p:cNvPr>
          <p:cNvSpPr txBox="1"/>
          <p:nvPr/>
        </p:nvSpPr>
        <p:spPr>
          <a:xfrm>
            <a:off x="726468" y="863792"/>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4.5. Validation des données : le contrôle qualité final</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0CA6F3E4-337B-471E-9276-335C8964E8E9}"/>
              </a:ext>
            </a:extLst>
          </p:cNvPr>
          <p:cNvSpPr txBox="1">
            <a:spLocks/>
          </p:cNvSpPr>
          <p:nvPr/>
        </p:nvSpPr>
        <p:spPr>
          <a:xfrm>
            <a:off x="726467" y="1448122"/>
            <a:ext cx="10725152" cy="11083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La validation des données consiste à vérifier vos données nettoyées par rapport à un ensemble de règles afin de garantir leur exactitude, leur cohérence logique et leur intégrité avant leur analyse.</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Un processus en quatre étapes </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p:txBody>
      </p:sp>
      <p:pic>
        <p:nvPicPr>
          <p:cNvPr id="2" name="Google Shape;528;g33fc1a270c4_0_240">
            <a:extLst>
              <a:ext uri="{FF2B5EF4-FFF2-40B4-BE49-F238E27FC236}">
                <a16:creationId xmlns:a16="http://schemas.microsoft.com/office/drawing/2014/main" id="{2269A3DC-96E5-3792-D013-9C7A82AFA60A}"/>
              </a:ext>
            </a:extLst>
          </p:cNvPr>
          <p:cNvPicPr preferRelativeResize="0"/>
          <p:nvPr/>
        </p:nvPicPr>
        <p:blipFill rotWithShape="1">
          <a:blip r:embed="rId3">
            <a:alphaModFix/>
          </a:blip>
          <a:srcRect l="2652" t="25525" r="2954" b="13289"/>
          <a:stretch>
            <a:fillRect/>
          </a:stretch>
        </p:blipFill>
        <p:spPr>
          <a:xfrm>
            <a:off x="1089817" y="2714626"/>
            <a:ext cx="10012365" cy="3600450"/>
          </a:xfrm>
          <a:prstGeom prst="rect">
            <a:avLst/>
          </a:prstGeom>
          <a:noFill/>
          <a:ln>
            <a:noFill/>
          </a:ln>
        </p:spPr>
      </p:pic>
      <p:sp>
        <p:nvSpPr>
          <p:cNvPr id="3" name="TextBox 2">
            <a:extLst>
              <a:ext uri="{FF2B5EF4-FFF2-40B4-BE49-F238E27FC236}">
                <a16:creationId xmlns:a16="http://schemas.microsoft.com/office/drawing/2014/main" id="{AD14B133-DE5A-3FD0-7504-449A2876D480}"/>
              </a:ext>
            </a:extLst>
          </p:cNvPr>
          <p:cNvSpPr txBox="1"/>
          <p:nvPr/>
        </p:nvSpPr>
        <p:spPr>
          <a:xfrm>
            <a:off x="1904999" y="2919074"/>
            <a:ext cx="4238624" cy="675313"/>
          </a:xfrm>
          <a:prstGeom prst="rect">
            <a:avLst/>
          </a:prstGeom>
          <a:solidFill>
            <a:srgbClr val="45D1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Définir les règles </a:t>
            </a:r>
            <a:r>
              <a:rPr lang="en-US" sz="1400" dirty="0"/>
              <a:t>: établir les critères qui déterminent ce qui constitue des données « correctes » (par exemple, la durée du trajet doit être positive).</a:t>
            </a:r>
            <a:endParaRPr lang="en-AT" sz="1400" dirty="0"/>
          </a:p>
        </p:txBody>
      </p:sp>
      <p:sp>
        <p:nvSpPr>
          <p:cNvPr id="5" name="TextBox 4">
            <a:extLst>
              <a:ext uri="{FF2B5EF4-FFF2-40B4-BE49-F238E27FC236}">
                <a16:creationId xmlns:a16="http://schemas.microsoft.com/office/drawing/2014/main" id="{C9C39A2A-8922-BD55-039A-EA1123EB180D}"/>
              </a:ext>
            </a:extLst>
          </p:cNvPr>
          <p:cNvSpPr txBox="1"/>
          <p:nvPr/>
        </p:nvSpPr>
        <p:spPr>
          <a:xfrm>
            <a:off x="1904999" y="3757212"/>
            <a:ext cx="4486275" cy="675313"/>
          </a:xfrm>
          <a:prstGeom prst="rect">
            <a:avLst/>
          </a:prstGeom>
          <a:solidFill>
            <a:srgbClr val="5BEAA5"/>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Appliquer des contrôles de plage </a:t>
            </a:r>
            <a:r>
              <a:rPr lang="en-US" sz="1400" dirty="0"/>
              <a:t>: vérifiez que les données se situent dans les limites attendues et plausibles (par exemple, la vitesse du véhicule doit être comprise entre 0 et 150 km/h).</a:t>
            </a:r>
            <a:endParaRPr lang="en-AT" sz="1400" dirty="0"/>
          </a:p>
        </p:txBody>
      </p:sp>
      <p:sp>
        <p:nvSpPr>
          <p:cNvPr id="7" name="TextBox 6">
            <a:extLst>
              <a:ext uri="{FF2B5EF4-FFF2-40B4-BE49-F238E27FC236}">
                <a16:creationId xmlns:a16="http://schemas.microsoft.com/office/drawing/2014/main" id="{37A8BD9D-0CD7-8E04-C48D-5F7728E43FE9}"/>
              </a:ext>
            </a:extLst>
          </p:cNvPr>
          <p:cNvSpPr txBox="1"/>
          <p:nvPr/>
        </p:nvSpPr>
        <p:spPr>
          <a:xfrm>
            <a:off x="1904999" y="4636973"/>
            <a:ext cx="4486275" cy="675313"/>
          </a:xfrm>
          <a:prstGeom prst="rect">
            <a:avLst/>
          </a:prstGeom>
          <a:solidFill>
            <a:srgbClr val="C3F164"/>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Recoupement </a:t>
            </a:r>
            <a:r>
              <a:rPr lang="en-US" sz="1400" dirty="0"/>
              <a:t>: comparez les données avec d'autres sources fiables pour vérifier leur cohérence (par exemple, vérifiez les identifiants de vos stations par rapport à une liste officielle).</a:t>
            </a:r>
            <a:endParaRPr lang="en-AT" sz="1400" dirty="0"/>
          </a:p>
        </p:txBody>
      </p:sp>
      <p:sp>
        <p:nvSpPr>
          <p:cNvPr id="8" name="TextBox 7">
            <a:extLst>
              <a:ext uri="{FF2B5EF4-FFF2-40B4-BE49-F238E27FC236}">
                <a16:creationId xmlns:a16="http://schemas.microsoft.com/office/drawing/2014/main" id="{58FA45A5-BC3E-98DE-AA72-C070B5B17E84}"/>
              </a:ext>
            </a:extLst>
          </p:cNvPr>
          <p:cNvSpPr txBox="1"/>
          <p:nvPr/>
        </p:nvSpPr>
        <p:spPr>
          <a:xfrm>
            <a:off x="1904999" y="5516734"/>
            <a:ext cx="4314826" cy="675313"/>
          </a:xfrm>
          <a:prstGeom prst="rect">
            <a:avLst/>
          </a:prstGeom>
          <a:solidFill>
            <a:srgbClr val="FFEE5E"/>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Contrôles logiques </a:t>
            </a:r>
            <a:r>
              <a:rPr lang="en-US" sz="1400" dirty="0"/>
              <a:t>: s'assurer que les données suivent des schémas logiques (par exemple, l'heure de fin d'un trajet doit être postérieure à son heure de départ).</a:t>
            </a:r>
            <a:endParaRPr lang="en-AT" sz="1400" dirty="0"/>
          </a:p>
        </p:txBody>
      </p:sp>
      <p:sp>
        <p:nvSpPr>
          <p:cNvPr id="11" name="object 2">
            <a:extLst>
              <a:ext uri="{FF2B5EF4-FFF2-40B4-BE49-F238E27FC236}">
                <a16:creationId xmlns:a16="http://schemas.microsoft.com/office/drawing/2014/main" id="{539D3D5F-5B97-6CF3-0935-B53FF5622D11}"/>
              </a:ext>
            </a:extLst>
          </p:cNvPr>
          <p:cNvSpPr txBox="1">
            <a:spLocks noGrp="1"/>
          </p:cNvSpPr>
          <p:nvPr>
            <p:ph type="title"/>
          </p:nvPr>
        </p:nvSpPr>
        <p:spPr>
          <a:xfrm>
            <a:off x="726467" y="493612"/>
            <a:ext cx="8064836"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traiter les données manquantes et les valider</a:t>
            </a:r>
          </a:p>
        </p:txBody>
      </p:sp>
    </p:spTree>
    <p:extLst>
      <p:ext uri="{BB962C8B-B14F-4D97-AF65-F5344CB8AC3E}">
        <p14:creationId xmlns:p14="http://schemas.microsoft.com/office/powerpoint/2010/main" val="895774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E4D5E-D3C9-26A2-15A0-FB4514B3872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BD6018B-49F3-6592-0070-D0E96EAB100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4.6 Le cycle de validation des données</a:t>
            </a:r>
            <a:endParaRPr lang="en-GB" b="1" dirty="0">
              <a:solidFill>
                <a:sysClr val="windowText" lastClr="000000"/>
              </a:solidFill>
              <a:latin typeface="Arial"/>
              <a:cs typeface="Arial"/>
            </a:endParaRPr>
          </a:p>
        </p:txBody>
      </p:sp>
      <p:pic>
        <p:nvPicPr>
          <p:cNvPr id="3" name="Google Shape;536;g345906a2eab_0_77" title="Slide 16_ Activity – Pair &amp; Share - visual selection (17).png">
            <a:extLst>
              <a:ext uri="{FF2B5EF4-FFF2-40B4-BE49-F238E27FC236}">
                <a16:creationId xmlns:a16="http://schemas.microsoft.com/office/drawing/2014/main" id="{3C708688-AD87-0A84-9AF4-15E57F69FED2}"/>
              </a:ext>
            </a:extLst>
          </p:cNvPr>
          <p:cNvPicPr preferRelativeResize="0"/>
          <p:nvPr/>
        </p:nvPicPr>
        <p:blipFill rotWithShape="1">
          <a:blip r:embed="rId3">
            <a:alphaModFix/>
          </a:blip>
          <a:srcRect l="26022" t="12932" r="26504" b="6325"/>
          <a:stretch>
            <a:fillRect/>
          </a:stretch>
        </p:blipFill>
        <p:spPr>
          <a:xfrm>
            <a:off x="4200524" y="1539562"/>
            <a:ext cx="3752851" cy="4585014"/>
          </a:xfrm>
          <a:prstGeom prst="rect">
            <a:avLst/>
          </a:prstGeom>
          <a:noFill/>
          <a:ln>
            <a:noFill/>
          </a:ln>
        </p:spPr>
      </p:pic>
      <p:sp>
        <p:nvSpPr>
          <p:cNvPr id="4" name="TextBox 3">
            <a:extLst>
              <a:ext uri="{FF2B5EF4-FFF2-40B4-BE49-F238E27FC236}">
                <a16:creationId xmlns:a16="http://schemas.microsoft.com/office/drawing/2014/main" id="{0A9F2D30-2504-733F-57BB-E2DC69EB6D91}"/>
              </a:ext>
            </a:extLst>
          </p:cNvPr>
          <p:cNvSpPr txBox="1"/>
          <p:nvPr/>
        </p:nvSpPr>
        <p:spPr>
          <a:xfrm>
            <a:off x="1676401" y="2016266"/>
            <a:ext cx="2633886" cy="140981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900" b="1" dirty="0"/>
              <a:t>Corriger les erreurs : </a:t>
            </a:r>
            <a:r>
              <a:rPr lang="en-US" sz="1900" dirty="0"/>
              <a:t>mettre en œuvre des correctifs pour résoudre les problèmes</a:t>
            </a:r>
            <a:endParaRPr lang="en-AT" sz="1900" dirty="0"/>
          </a:p>
        </p:txBody>
      </p:sp>
      <p:sp>
        <p:nvSpPr>
          <p:cNvPr id="7" name="TextBox 6">
            <a:extLst>
              <a:ext uri="{FF2B5EF4-FFF2-40B4-BE49-F238E27FC236}">
                <a16:creationId xmlns:a16="http://schemas.microsoft.com/office/drawing/2014/main" id="{2B4EFD3A-D489-6244-CC03-04BA7DCCFD30}"/>
              </a:ext>
            </a:extLst>
          </p:cNvPr>
          <p:cNvSpPr txBox="1"/>
          <p:nvPr/>
        </p:nvSpPr>
        <p:spPr>
          <a:xfrm>
            <a:off x="1566638" y="3491108"/>
            <a:ext cx="2633886" cy="114666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900" b="1" dirty="0"/>
              <a:t>Identifier les erreurs : </a:t>
            </a:r>
            <a:r>
              <a:rPr lang="en-US" sz="1900" dirty="0"/>
              <a:t>détecter les incohérences cachées dans les données</a:t>
            </a:r>
            <a:endParaRPr lang="en-AT" sz="1900" dirty="0"/>
          </a:p>
        </p:txBody>
      </p:sp>
      <p:sp>
        <p:nvSpPr>
          <p:cNvPr id="8" name="TextBox 7">
            <a:extLst>
              <a:ext uri="{FF2B5EF4-FFF2-40B4-BE49-F238E27FC236}">
                <a16:creationId xmlns:a16="http://schemas.microsoft.com/office/drawing/2014/main" id="{43516372-71E9-C9D7-0C19-A148E83B6F18}"/>
              </a:ext>
            </a:extLst>
          </p:cNvPr>
          <p:cNvSpPr txBox="1"/>
          <p:nvPr/>
        </p:nvSpPr>
        <p:spPr>
          <a:xfrm>
            <a:off x="1676401" y="4965948"/>
            <a:ext cx="2733675" cy="114666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900" b="1" dirty="0"/>
              <a:t>Appliquer des règles logiques : </a:t>
            </a:r>
            <a:r>
              <a:rPr lang="en-US" sz="1900" dirty="0"/>
              <a:t>s'assurer que les données respectent les normes logiques</a:t>
            </a:r>
            <a:endParaRPr lang="en-AT" sz="1900" dirty="0"/>
          </a:p>
        </p:txBody>
      </p:sp>
      <p:sp>
        <p:nvSpPr>
          <p:cNvPr id="9" name="TextBox 8">
            <a:extLst>
              <a:ext uri="{FF2B5EF4-FFF2-40B4-BE49-F238E27FC236}">
                <a16:creationId xmlns:a16="http://schemas.microsoft.com/office/drawing/2014/main" id="{9C34BBBA-7971-0B83-4FC7-E172E75BF580}"/>
              </a:ext>
            </a:extLst>
          </p:cNvPr>
          <p:cNvSpPr txBox="1"/>
          <p:nvPr/>
        </p:nvSpPr>
        <p:spPr>
          <a:xfrm>
            <a:off x="7953374" y="4965949"/>
            <a:ext cx="2895601" cy="8835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900" b="1" dirty="0"/>
              <a:t>Recouper les données : </a:t>
            </a:r>
            <a:r>
              <a:rPr lang="en-US" sz="1900" dirty="0"/>
              <a:t>comparer les données avec d'autres sources</a:t>
            </a:r>
            <a:endParaRPr lang="en-AT" sz="1900" dirty="0"/>
          </a:p>
        </p:txBody>
      </p:sp>
      <p:sp>
        <p:nvSpPr>
          <p:cNvPr id="10" name="TextBox 9">
            <a:extLst>
              <a:ext uri="{FF2B5EF4-FFF2-40B4-BE49-F238E27FC236}">
                <a16:creationId xmlns:a16="http://schemas.microsoft.com/office/drawing/2014/main" id="{C3C7867B-8B50-D201-4A9E-97626EAE2E34}"/>
              </a:ext>
            </a:extLst>
          </p:cNvPr>
          <p:cNvSpPr txBox="1"/>
          <p:nvPr/>
        </p:nvSpPr>
        <p:spPr>
          <a:xfrm>
            <a:off x="7953374" y="3491108"/>
            <a:ext cx="3067051" cy="140981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900" b="1" dirty="0"/>
              <a:t>Effectuer des vérifications de plage : </a:t>
            </a:r>
            <a:r>
              <a:rPr lang="en-US" sz="1900" dirty="0"/>
              <a:t>vérifier que les données se situent dans les limites attendues</a:t>
            </a:r>
            <a:endParaRPr lang="en-AT" sz="1900" dirty="0"/>
          </a:p>
        </p:txBody>
      </p:sp>
      <p:sp>
        <p:nvSpPr>
          <p:cNvPr id="11" name="TextBox 10">
            <a:extLst>
              <a:ext uri="{FF2B5EF4-FFF2-40B4-BE49-F238E27FC236}">
                <a16:creationId xmlns:a16="http://schemas.microsoft.com/office/drawing/2014/main" id="{CE8BE45E-D6A8-E9EE-416C-58146E0F39CC}"/>
              </a:ext>
            </a:extLst>
          </p:cNvPr>
          <p:cNvSpPr txBox="1"/>
          <p:nvPr/>
        </p:nvSpPr>
        <p:spPr>
          <a:xfrm>
            <a:off x="7953374" y="2016267"/>
            <a:ext cx="2633887" cy="140981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900" b="1" dirty="0"/>
              <a:t>Définir des règles : </a:t>
            </a:r>
            <a:r>
              <a:rPr lang="en-US" sz="1900" dirty="0"/>
              <a:t>établir des critères pour garantir l'exactitude des données</a:t>
            </a:r>
            <a:endParaRPr lang="en-AT" sz="1900" b="1" dirty="0"/>
          </a:p>
        </p:txBody>
      </p:sp>
      <p:sp>
        <p:nvSpPr>
          <p:cNvPr id="15" name="object 2">
            <a:extLst>
              <a:ext uri="{FF2B5EF4-FFF2-40B4-BE49-F238E27FC236}">
                <a16:creationId xmlns:a16="http://schemas.microsoft.com/office/drawing/2014/main" id="{9E1166A6-EFA9-D897-69F8-678915854523}"/>
              </a:ext>
            </a:extLst>
          </p:cNvPr>
          <p:cNvSpPr txBox="1">
            <a:spLocks noGrp="1"/>
          </p:cNvSpPr>
          <p:nvPr>
            <p:ph type="title"/>
          </p:nvPr>
        </p:nvSpPr>
        <p:spPr>
          <a:xfrm>
            <a:off x="726467" y="493612"/>
            <a:ext cx="8156276"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traiter les données manquantes et les valider</a:t>
            </a:r>
          </a:p>
        </p:txBody>
      </p:sp>
    </p:spTree>
    <p:extLst>
      <p:ext uri="{BB962C8B-B14F-4D97-AF65-F5344CB8AC3E}">
        <p14:creationId xmlns:p14="http://schemas.microsoft.com/office/powerpoint/2010/main" val="30172872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F1038-83C7-70C6-9C66-52E618E1588C}"/>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26305C6-A69F-BDEB-AE70-B8BBE64D030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4.7. Contrôles de validation courants en détail</a:t>
            </a:r>
            <a:endParaRPr lang="en-GB" b="1" dirty="0">
              <a:solidFill>
                <a:sysClr val="windowText" lastClr="000000"/>
              </a:solidFill>
              <a:latin typeface="Arial"/>
              <a:cs typeface="Arial"/>
            </a:endParaRPr>
          </a:p>
        </p:txBody>
      </p:sp>
      <p:pic>
        <p:nvPicPr>
          <p:cNvPr id="3" name="Google Shape;560;g33fc1a270c4_0_256">
            <a:extLst>
              <a:ext uri="{FF2B5EF4-FFF2-40B4-BE49-F238E27FC236}">
                <a16:creationId xmlns:a16="http://schemas.microsoft.com/office/drawing/2014/main" id="{581A9897-94CF-F3CD-E66D-E70363FD5BF1}"/>
              </a:ext>
            </a:extLst>
          </p:cNvPr>
          <p:cNvPicPr preferRelativeResize="0"/>
          <p:nvPr/>
        </p:nvPicPr>
        <p:blipFill rotWithShape="1">
          <a:blip r:embed="rId3">
            <a:alphaModFix/>
          </a:blip>
          <a:srcRect t="9211" b="10692"/>
          <a:stretch/>
        </p:blipFill>
        <p:spPr>
          <a:xfrm>
            <a:off x="733400" y="1539562"/>
            <a:ext cx="10725199" cy="4630873"/>
          </a:xfrm>
          <a:prstGeom prst="rect">
            <a:avLst/>
          </a:prstGeom>
          <a:noFill/>
          <a:ln>
            <a:noFill/>
          </a:ln>
        </p:spPr>
      </p:pic>
      <p:sp>
        <p:nvSpPr>
          <p:cNvPr id="5" name="TextBox 4">
            <a:extLst>
              <a:ext uri="{FF2B5EF4-FFF2-40B4-BE49-F238E27FC236}">
                <a16:creationId xmlns:a16="http://schemas.microsoft.com/office/drawing/2014/main" id="{2A99A9D9-1F68-705E-16D2-931A1B59FB36}"/>
              </a:ext>
            </a:extLst>
          </p:cNvPr>
          <p:cNvSpPr txBox="1"/>
          <p:nvPr/>
        </p:nvSpPr>
        <p:spPr>
          <a:xfrm>
            <a:off x="7134225" y="1536818"/>
            <a:ext cx="4114799" cy="13401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b="1" dirty="0"/>
              <a:t>Contrôles de plage </a:t>
            </a:r>
            <a:r>
              <a:rPr lang="en-US" sz="1500" dirty="0"/>
              <a:t>: garantissent que les valeurs des données se situent dans des limites réalistes et plausibles, empêchant ainsi l'influence des valeurs aberrantes extrêmes. </a:t>
            </a:r>
          </a:p>
          <a:p>
            <a:pPr>
              <a:spcBef>
                <a:spcPts val="0"/>
              </a:spcBef>
            </a:pPr>
            <a:r>
              <a:rPr lang="en-US" sz="1500" b="1" dirty="0"/>
              <a:t>Exemple </a:t>
            </a:r>
            <a:r>
              <a:rPr lang="en-US" sz="1500" dirty="0"/>
              <a:t>: signaler tout nombre de passagers supérieur à 100 dans un seul bus.</a:t>
            </a:r>
            <a:endParaRPr lang="en-AT" sz="1500" dirty="0"/>
          </a:p>
        </p:txBody>
      </p:sp>
      <p:sp>
        <p:nvSpPr>
          <p:cNvPr id="9" name="TextBox 8">
            <a:extLst>
              <a:ext uri="{FF2B5EF4-FFF2-40B4-BE49-F238E27FC236}">
                <a16:creationId xmlns:a16="http://schemas.microsoft.com/office/drawing/2014/main" id="{BC7E9467-3826-1D4E-39EB-C3DB0292586F}"/>
              </a:ext>
            </a:extLst>
          </p:cNvPr>
          <p:cNvSpPr txBox="1"/>
          <p:nvPr/>
        </p:nvSpPr>
        <p:spPr>
          <a:xfrm>
            <a:off x="7134222" y="2942160"/>
            <a:ext cx="4557035" cy="13401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b="1" dirty="0"/>
              <a:t>Références croisées </a:t>
            </a:r>
            <a:r>
              <a:rPr lang="en-US" sz="1500" dirty="0"/>
              <a:t>: valide les données en les comparant à des sources externes fiables ou à d'autres parties de votre ensemble de données. </a:t>
            </a:r>
            <a:r>
              <a:rPr lang="en-US" sz="1500" b="1" dirty="0"/>
              <a:t>Exemple </a:t>
            </a:r>
            <a:r>
              <a:rPr lang="en-US" sz="1500" dirty="0"/>
              <a:t>: vérification que tous les codes d'aéroport de votre ensemble de données correspondent à la liste officielle des codes d'aéroport de l'IATA.</a:t>
            </a:r>
            <a:endParaRPr lang="en-AT" sz="1500" dirty="0"/>
          </a:p>
        </p:txBody>
      </p:sp>
      <p:sp>
        <p:nvSpPr>
          <p:cNvPr id="10" name="TextBox 9">
            <a:extLst>
              <a:ext uri="{FF2B5EF4-FFF2-40B4-BE49-F238E27FC236}">
                <a16:creationId xmlns:a16="http://schemas.microsoft.com/office/drawing/2014/main" id="{65F48714-FCA7-1317-2DB3-BBBF642BCFAA}"/>
              </a:ext>
            </a:extLst>
          </p:cNvPr>
          <p:cNvSpPr txBox="1"/>
          <p:nvPr/>
        </p:nvSpPr>
        <p:spPr>
          <a:xfrm>
            <a:off x="7219950" y="4429452"/>
            <a:ext cx="3676650" cy="175567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500" b="1" dirty="0"/>
              <a:t>Contraintes géographiques </a:t>
            </a:r>
            <a:r>
              <a:rPr lang="en-US" sz="1500" dirty="0"/>
              <a:t>: garantit que les points de données spatiales se trouvent dans des limites géographiques définies. </a:t>
            </a:r>
            <a:r>
              <a:rPr lang="en-US" sz="1500" b="1" dirty="0"/>
              <a:t>Exemple </a:t>
            </a:r>
            <a:r>
              <a:rPr lang="en-US" sz="1500" dirty="0"/>
              <a:t>: signaler tout trajet en vélo partagé qui commence ou se termine dans un endroit situé en dehors de la zone de service officielle (par exemple, au milieu d'un lac).</a:t>
            </a:r>
            <a:endParaRPr lang="en-AT" sz="1500" dirty="0"/>
          </a:p>
        </p:txBody>
      </p:sp>
      <p:sp>
        <p:nvSpPr>
          <p:cNvPr id="13" name="object 2">
            <a:extLst>
              <a:ext uri="{FF2B5EF4-FFF2-40B4-BE49-F238E27FC236}">
                <a16:creationId xmlns:a16="http://schemas.microsoft.com/office/drawing/2014/main" id="{2D520A7F-84C6-92F8-465C-D39B2F96C1ED}"/>
              </a:ext>
            </a:extLst>
          </p:cNvPr>
          <p:cNvSpPr txBox="1">
            <a:spLocks noGrp="1"/>
          </p:cNvSpPr>
          <p:nvPr>
            <p:ph type="title"/>
          </p:nvPr>
        </p:nvSpPr>
        <p:spPr>
          <a:xfrm>
            <a:off x="726467" y="493612"/>
            <a:ext cx="809096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traiter les données manquantes et les valider</a:t>
            </a:r>
          </a:p>
        </p:txBody>
      </p:sp>
    </p:spTree>
    <p:extLst>
      <p:ext uri="{BB962C8B-B14F-4D97-AF65-F5344CB8AC3E}">
        <p14:creationId xmlns:p14="http://schemas.microsoft.com/office/powerpoint/2010/main" val="8354860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2FB40-96D6-1F0C-E98C-8F5B6B05945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AE98AAB-CACF-8B5F-2D8F-B810999289F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4.8. Étude de cas n° 1 : validation des données des capteurs de trafic</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975F854D-2C32-7AE8-78F1-C2285C5EFBC6}"/>
              </a:ext>
            </a:extLst>
          </p:cNvPr>
          <p:cNvSpPr txBox="1">
            <a:spLocks/>
          </p:cNvSpPr>
          <p:nvPr/>
        </p:nvSpPr>
        <p:spPr>
          <a:xfrm>
            <a:off x="740380" y="1539561"/>
            <a:ext cx="10711240" cy="36134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rPr>
              <a:t>Un processus de validation des données dans le monde réel </a:t>
            </a:r>
            <a:r>
              <a:rPr kumimoji="0" lang="en-US" sz="2000" i="0" u="none" strike="noStrike" kern="1200" cap="none" spc="0" normalizeH="0" baseline="0" noProof="0" dirty="0">
                <a:ln>
                  <a:noFill/>
                </a:ln>
                <a:solidFill>
                  <a:sysClr val="windowText" lastClr="000000"/>
                </a:solidFill>
                <a:effectLst/>
                <a:uLnTx/>
                <a:uFillTx/>
              </a:rPr>
              <a:t>:</a:t>
            </a:r>
          </a:p>
          <a:p>
            <a:pPr marL="0" indent="0">
              <a:buNone/>
              <a:defRPr/>
            </a:pPr>
            <a:endParaRPr kumimoji="0" lang="en-US" sz="2000" i="0" u="none" strike="noStrike" kern="1200" cap="none" spc="0" normalizeH="0" baseline="0" noProof="0" dirty="0">
              <a:ln>
                <a:noFill/>
              </a:ln>
              <a:solidFill>
                <a:sysClr val="windowText" lastClr="000000"/>
              </a:solidFill>
              <a:effectLst/>
              <a:uLnTx/>
              <a:uFillTx/>
            </a:endParaRP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rPr>
              <a:t>Rapport initial </a:t>
            </a:r>
            <a:r>
              <a:rPr kumimoji="0" lang="en-US" sz="2000" i="0" u="none" strike="noStrike" kern="1200" cap="none" spc="0" normalizeH="0" baseline="0" noProof="0" dirty="0">
                <a:ln>
                  <a:noFill/>
                </a:ln>
                <a:solidFill>
                  <a:sysClr val="windowText" lastClr="000000"/>
                </a:solidFill>
                <a:effectLst/>
                <a:uLnTx/>
                <a:uFillTx/>
              </a:rPr>
              <a:t>: un capteur de vitesse signale une vitesse impossible (par exemple, 250 km/h). Cela est signalé par un contrôle de plage.</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rPr>
              <a:t>Vérification croisée </a:t>
            </a:r>
            <a:r>
              <a:rPr kumimoji="0" lang="en-US" sz="2000" i="0" u="none" strike="noStrike" kern="1200" cap="none" spc="0" normalizeH="0" baseline="0" noProof="0" dirty="0">
                <a:ln>
                  <a:noFill/>
                </a:ln>
                <a:solidFill>
                  <a:sysClr val="windowText" lastClr="000000"/>
                </a:solidFill>
                <a:effectLst/>
                <a:uLnTx/>
                <a:uFillTx/>
              </a:rPr>
              <a:t>: le système vérifie automatiquement cette lecture à l'aide des données provenant d'une caméra de circulation située à proximité qui estime également la vitesse. La caméra signale une vitesse normale.</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rPr>
              <a:t>Identification du dysfonctionnement </a:t>
            </a:r>
            <a:r>
              <a:rPr kumimoji="0" lang="en-US" sz="2000" i="0" u="none" strike="noStrike" kern="1200" cap="none" spc="0" normalizeH="0" baseline="0" noProof="0" dirty="0">
                <a:ln>
                  <a:noFill/>
                </a:ln>
                <a:solidFill>
                  <a:sysClr val="windowText" lastClr="000000"/>
                </a:solidFill>
                <a:effectLst/>
                <a:uLnTx/>
                <a:uFillTx/>
              </a:rPr>
              <a:t>: la différence entre le capteur et la caméra indique un probable dysfonctionnement du capteur.</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rPr>
              <a:t>Mise en œuvre </a:t>
            </a:r>
            <a:r>
              <a:rPr kumimoji="0" lang="en-US" sz="2000" i="0" u="none" strike="noStrike" kern="1200" cap="none" spc="0" normalizeH="0" baseline="0" noProof="0" dirty="0">
                <a:ln>
                  <a:noFill/>
                </a:ln>
                <a:solidFill>
                  <a:sysClr val="windowText" lastClr="000000"/>
                </a:solidFill>
                <a:effectLst/>
                <a:uLnTx/>
                <a:uFillTx/>
              </a:rPr>
              <a:t>d'une</a:t>
            </a:r>
            <a:r>
              <a:rPr kumimoji="0" lang="en-US" sz="2000" b="1" i="0" u="none" strike="noStrike" kern="1200" cap="none" spc="0" normalizeH="0" baseline="0" noProof="0" dirty="0">
                <a:ln>
                  <a:noFill/>
                </a:ln>
                <a:solidFill>
                  <a:sysClr val="windowText" lastClr="000000"/>
                </a:solidFill>
                <a:effectLst/>
                <a:uLnTx/>
                <a:uFillTx/>
              </a:rPr>
              <a:t> règle de rejet </a:t>
            </a:r>
            <a:r>
              <a:rPr kumimoji="0" lang="en-US" sz="2000" i="0" u="none" strike="noStrike" kern="1200" cap="none" spc="0" normalizeH="0" baseline="0" noProof="0" dirty="0">
                <a:ln>
                  <a:noFill/>
                </a:ln>
                <a:solidFill>
                  <a:sysClr val="windowText" lastClr="000000"/>
                </a:solidFill>
                <a:effectLst/>
                <a:uLnTx/>
                <a:uFillTx/>
              </a:rPr>
              <a:t>: une règle est mise en œuvre pour rejeter automatiquement toute lecture de vitesse provenant de ce capteur supérieure à un seuil défini (par exemple, 150 km/h) jusqu'à ce qu'il puisse être réparé physiquement.</a:t>
            </a:r>
          </a:p>
        </p:txBody>
      </p:sp>
      <p:sp>
        <p:nvSpPr>
          <p:cNvPr id="5" name="object 2">
            <a:extLst>
              <a:ext uri="{FF2B5EF4-FFF2-40B4-BE49-F238E27FC236}">
                <a16:creationId xmlns:a16="http://schemas.microsoft.com/office/drawing/2014/main" id="{E0339B96-2F32-5E16-5262-3C61BFBAC31A}"/>
              </a:ext>
            </a:extLst>
          </p:cNvPr>
          <p:cNvSpPr txBox="1">
            <a:spLocks noGrp="1"/>
          </p:cNvSpPr>
          <p:nvPr>
            <p:ph type="title"/>
          </p:nvPr>
        </p:nvSpPr>
        <p:spPr>
          <a:xfrm>
            <a:off x="726467" y="493612"/>
            <a:ext cx="8809419"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traitement des données manquantes et validation</a:t>
            </a:r>
          </a:p>
        </p:txBody>
      </p:sp>
    </p:spTree>
    <p:extLst>
      <p:ext uri="{BB962C8B-B14F-4D97-AF65-F5344CB8AC3E}">
        <p14:creationId xmlns:p14="http://schemas.microsoft.com/office/powerpoint/2010/main" val="808840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26D7D-5267-FCE3-DEB9-61F6A9FDCAC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DD8EF13-0C4D-096C-5929-A68B896DE33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4.8. Étude de cas : validation des données des capteurs de trafic</a:t>
            </a:r>
            <a:endParaRPr lang="en-GB" b="1" dirty="0">
              <a:solidFill>
                <a:sysClr val="windowText" lastClr="000000"/>
              </a:solidFill>
              <a:latin typeface="Arial"/>
              <a:cs typeface="Arial"/>
            </a:endParaRPr>
          </a:p>
        </p:txBody>
      </p:sp>
      <p:pic>
        <p:nvPicPr>
          <p:cNvPr id="3" name="Google Shape;544;g33fc1a270c4_0_248">
            <a:extLst>
              <a:ext uri="{FF2B5EF4-FFF2-40B4-BE49-F238E27FC236}">
                <a16:creationId xmlns:a16="http://schemas.microsoft.com/office/drawing/2014/main" id="{B135BD8D-7A96-EE7A-7575-9B7F31F4F8AF}"/>
              </a:ext>
            </a:extLst>
          </p:cNvPr>
          <p:cNvPicPr preferRelativeResize="0"/>
          <p:nvPr/>
        </p:nvPicPr>
        <p:blipFill rotWithShape="1">
          <a:blip r:embed="rId3">
            <a:alphaModFix/>
          </a:blip>
          <a:srcRect l="7594" t="20044" r="8704" b="8437"/>
          <a:stretch>
            <a:fillRect/>
          </a:stretch>
        </p:blipFill>
        <p:spPr>
          <a:xfrm>
            <a:off x="2028548" y="1539562"/>
            <a:ext cx="8134904" cy="4681020"/>
          </a:xfrm>
          <a:prstGeom prst="rect">
            <a:avLst/>
          </a:prstGeom>
          <a:noFill/>
          <a:ln>
            <a:noFill/>
          </a:ln>
        </p:spPr>
      </p:pic>
      <p:sp>
        <p:nvSpPr>
          <p:cNvPr id="8" name="object 2">
            <a:extLst>
              <a:ext uri="{FF2B5EF4-FFF2-40B4-BE49-F238E27FC236}">
                <a16:creationId xmlns:a16="http://schemas.microsoft.com/office/drawing/2014/main" id="{923E3EA2-10E6-FE46-6158-BE9952DA98C8}"/>
              </a:ext>
            </a:extLst>
          </p:cNvPr>
          <p:cNvSpPr txBox="1">
            <a:spLocks noGrp="1"/>
          </p:cNvSpPr>
          <p:nvPr>
            <p:ph type="title"/>
          </p:nvPr>
        </p:nvSpPr>
        <p:spPr>
          <a:xfrm>
            <a:off x="726467" y="493612"/>
            <a:ext cx="887473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traitement des données manquantes et validation</a:t>
            </a:r>
          </a:p>
        </p:txBody>
      </p:sp>
    </p:spTree>
    <p:extLst>
      <p:ext uri="{BB962C8B-B14F-4D97-AF65-F5344CB8AC3E}">
        <p14:creationId xmlns:p14="http://schemas.microsoft.com/office/powerpoint/2010/main" val="21384897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51D73-3EC4-BC58-ADD8-6FDA83F13D8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43F37A9-8F50-3AA1-355C-364EC666EBF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4.9. Étude de cas : organigramme de validation</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04B5CBD7-565A-0B82-CF27-632E37D5B469}"/>
              </a:ext>
            </a:extLst>
          </p:cNvPr>
          <p:cNvSpPr txBox="1">
            <a:spLocks/>
          </p:cNvSpPr>
          <p:nvPr/>
        </p:nvSpPr>
        <p:spPr>
          <a:xfrm>
            <a:off x="726467" y="2020008"/>
            <a:ext cx="6898670" cy="36134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rPr>
              <a:t>La logique de la validation automatisée </a:t>
            </a:r>
            <a:r>
              <a:rPr kumimoji="0" lang="en-US" sz="2000" i="0" u="none" strike="noStrike" kern="1200" cap="none" spc="0" normalizeH="0" baseline="0" noProof="0" dirty="0">
                <a:ln>
                  <a:noFill/>
                </a:ln>
                <a:solidFill>
                  <a:sysClr val="windowText" lastClr="000000"/>
                </a:solidFill>
                <a:effectLst/>
                <a:uLnTx/>
                <a:uFillTx/>
              </a:rPr>
              <a:t>:</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rPr>
              <a:t>Les données à haut débit sont transmises par un capteur.</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rPr>
              <a:t>Les données sont recoupées avec une deuxième source (par exemple, des caméras).</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rPr>
              <a:t>Une décision est prise : un dysfonctionnement du capteur est-il détecté ?</a:t>
            </a:r>
          </a:p>
          <a:p>
            <a:pPr lvl="2">
              <a:defRPr/>
            </a:pPr>
            <a:r>
              <a:rPr kumimoji="0" lang="en-US" b="1" i="0" u="none" strike="noStrike" kern="1200" cap="none" spc="0" normalizeH="0" baseline="0" noProof="0" dirty="0">
                <a:ln>
                  <a:noFill/>
                </a:ln>
                <a:solidFill>
                  <a:sysClr val="windowText" lastClr="000000"/>
                </a:solidFill>
                <a:effectLst/>
                <a:uLnTx/>
                <a:uFillTx/>
              </a:rPr>
              <a:t>Si OUI </a:t>
            </a:r>
            <a:r>
              <a:rPr kumimoji="0" lang="en-US" i="0" u="none" strike="noStrike" kern="1200" cap="none" spc="0" normalizeH="0" baseline="0" noProof="0" dirty="0">
                <a:ln>
                  <a:noFill/>
                </a:ln>
                <a:solidFill>
                  <a:sysClr val="windowText" lastClr="000000"/>
                </a:solidFill>
                <a:effectLst/>
                <a:uLnTx/>
                <a:uFillTx/>
              </a:rPr>
              <a:t>: appliquer une règle de rejet et marquer les données comme non valides.</a:t>
            </a:r>
          </a:p>
          <a:p>
            <a:pPr lvl="2">
              <a:defRPr/>
            </a:pPr>
            <a:r>
              <a:rPr kumimoji="0" lang="en-US" b="1" i="0" u="none" strike="noStrike" kern="1200" cap="none" spc="0" normalizeH="0" baseline="0" noProof="0" dirty="0">
                <a:ln>
                  <a:noFill/>
                </a:ln>
                <a:solidFill>
                  <a:sysClr val="windowText" lastClr="000000"/>
                </a:solidFill>
                <a:effectLst/>
                <a:uLnTx/>
                <a:uFillTx/>
              </a:rPr>
              <a:t>Si NON </a:t>
            </a:r>
            <a:r>
              <a:rPr kumimoji="0" lang="en-US" i="0" u="none" strike="noStrike" kern="1200" cap="none" spc="0" normalizeH="0" baseline="0" noProof="0" dirty="0">
                <a:ln>
                  <a:noFill/>
                </a:ln>
                <a:solidFill>
                  <a:sysClr val="windowText" lastClr="000000"/>
                </a:solidFill>
                <a:effectLst/>
                <a:uLnTx/>
                <a:uFillTx/>
              </a:rPr>
              <a:t>: les données sont acceptées comme valides.</a:t>
            </a:r>
          </a:p>
        </p:txBody>
      </p:sp>
      <p:pic>
        <p:nvPicPr>
          <p:cNvPr id="3" name="Google Shape;552;g345906a2eab_0_86">
            <a:extLst>
              <a:ext uri="{FF2B5EF4-FFF2-40B4-BE49-F238E27FC236}">
                <a16:creationId xmlns:a16="http://schemas.microsoft.com/office/drawing/2014/main" id="{DB69886D-EBC8-D015-4270-3220F880A5AD}"/>
              </a:ext>
            </a:extLst>
          </p:cNvPr>
          <p:cNvPicPr preferRelativeResize="0"/>
          <p:nvPr/>
        </p:nvPicPr>
        <p:blipFill rotWithShape="1">
          <a:blip r:embed="rId3">
            <a:alphaModFix/>
          </a:blip>
          <a:srcRect l="3852" t="16376" r="4700" b="5529"/>
          <a:stretch>
            <a:fillRect/>
          </a:stretch>
        </p:blipFill>
        <p:spPr>
          <a:xfrm>
            <a:off x="7715250" y="1463943"/>
            <a:ext cx="3076575" cy="4725595"/>
          </a:xfrm>
          <a:prstGeom prst="rect">
            <a:avLst/>
          </a:prstGeom>
          <a:noFill/>
          <a:ln>
            <a:noFill/>
          </a:ln>
        </p:spPr>
      </p:pic>
      <p:sp>
        <p:nvSpPr>
          <p:cNvPr id="8" name="object 2">
            <a:extLst>
              <a:ext uri="{FF2B5EF4-FFF2-40B4-BE49-F238E27FC236}">
                <a16:creationId xmlns:a16="http://schemas.microsoft.com/office/drawing/2014/main" id="{AB70D528-D31D-080D-BB30-DD6418FB731B}"/>
              </a:ext>
            </a:extLst>
          </p:cNvPr>
          <p:cNvSpPr txBox="1">
            <a:spLocks noGrp="1"/>
          </p:cNvSpPr>
          <p:nvPr>
            <p:ph type="title"/>
          </p:nvPr>
        </p:nvSpPr>
        <p:spPr>
          <a:xfrm>
            <a:off x="726467" y="493612"/>
            <a:ext cx="8796356"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traitement des données manquantes et validation</a:t>
            </a:r>
          </a:p>
        </p:txBody>
      </p:sp>
    </p:spTree>
    <p:extLst>
      <p:ext uri="{BB962C8B-B14F-4D97-AF65-F5344CB8AC3E}">
        <p14:creationId xmlns:p14="http://schemas.microsoft.com/office/powerpoint/2010/main" val="15418550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9CA67-F590-052F-B382-5600FE74E30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95403EB-6C84-90D5-6EDE-70A6BED6AD0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4.10. Outils d'automatisation de la validation</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4E27C371-6F24-2A4A-7955-BF54243E736E}"/>
              </a:ext>
            </a:extLst>
          </p:cNvPr>
          <p:cNvSpPr txBox="1">
            <a:spLocks/>
          </p:cNvSpPr>
          <p:nvPr/>
        </p:nvSpPr>
        <p:spPr>
          <a:xfrm>
            <a:off x="726465" y="1539563"/>
            <a:ext cx="10725151" cy="4420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rPr>
              <a:t>Plusieurs outils permettent d'intégrer directement des contrôles de validation dans votre pipeline de données.</a:t>
            </a:r>
            <a:endParaRPr kumimoji="0" lang="en-US" i="0" u="none" strike="noStrike" kern="1200" cap="none" spc="0" normalizeH="0" baseline="0" noProof="0" dirty="0">
              <a:ln>
                <a:noFill/>
              </a:ln>
              <a:solidFill>
                <a:sysClr val="windowText" lastClr="000000"/>
              </a:solidFill>
              <a:effectLst/>
              <a:uLnTx/>
              <a:uFillTx/>
            </a:endParaRPr>
          </a:p>
        </p:txBody>
      </p:sp>
      <p:pic>
        <p:nvPicPr>
          <p:cNvPr id="4" name="Google Shape;568;g345906a2eab_0_96">
            <a:extLst>
              <a:ext uri="{FF2B5EF4-FFF2-40B4-BE49-F238E27FC236}">
                <a16:creationId xmlns:a16="http://schemas.microsoft.com/office/drawing/2014/main" id="{464A115A-061D-4735-7475-8D1DF74CE047}"/>
              </a:ext>
            </a:extLst>
          </p:cNvPr>
          <p:cNvPicPr preferRelativeResize="0"/>
          <p:nvPr/>
        </p:nvPicPr>
        <p:blipFill rotWithShape="1">
          <a:blip r:embed="rId3">
            <a:alphaModFix/>
          </a:blip>
          <a:srcRect l="5416" t="27568" r="5939" b="7804"/>
          <a:stretch>
            <a:fillRect/>
          </a:stretch>
        </p:blipFill>
        <p:spPr>
          <a:xfrm>
            <a:off x="2021127" y="2123892"/>
            <a:ext cx="8149746" cy="3429000"/>
          </a:xfrm>
          <a:prstGeom prst="rect">
            <a:avLst/>
          </a:prstGeom>
          <a:noFill/>
          <a:ln>
            <a:noFill/>
          </a:ln>
        </p:spPr>
      </p:pic>
      <p:sp>
        <p:nvSpPr>
          <p:cNvPr id="5" name="TextBox 4">
            <a:extLst>
              <a:ext uri="{FF2B5EF4-FFF2-40B4-BE49-F238E27FC236}">
                <a16:creationId xmlns:a16="http://schemas.microsoft.com/office/drawing/2014/main" id="{F33B758E-6ED3-105A-FDF4-66983E0C9820}"/>
              </a:ext>
            </a:extLst>
          </p:cNvPr>
          <p:cNvSpPr txBox="1"/>
          <p:nvPr/>
        </p:nvSpPr>
        <p:spPr>
          <a:xfrm>
            <a:off x="7696200" y="4694521"/>
            <a:ext cx="2381250" cy="3154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Par exemple, Tableau, Power BI</a:t>
            </a:r>
            <a:endParaRPr lang="en-AT" sz="1600" dirty="0"/>
          </a:p>
        </p:txBody>
      </p:sp>
      <p:sp>
        <p:nvSpPr>
          <p:cNvPr id="10" name="object 2">
            <a:extLst>
              <a:ext uri="{FF2B5EF4-FFF2-40B4-BE49-F238E27FC236}">
                <a16:creationId xmlns:a16="http://schemas.microsoft.com/office/drawing/2014/main" id="{4669087D-B58C-1F94-7E7C-5DDB7137238C}"/>
              </a:ext>
            </a:extLst>
          </p:cNvPr>
          <p:cNvSpPr txBox="1">
            <a:spLocks noGrp="1"/>
          </p:cNvSpPr>
          <p:nvPr>
            <p:ph type="title"/>
          </p:nvPr>
        </p:nvSpPr>
        <p:spPr>
          <a:xfrm>
            <a:off x="726467" y="493612"/>
            <a:ext cx="827384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gestion des données manquantes et validation</a:t>
            </a:r>
          </a:p>
        </p:txBody>
      </p:sp>
    </p:spTree>
    <p:extLst>
      <p:ext uri="{BB962C8B-B14F-4D97-AF65-F5344CB8AC3E}">
        <p14:creationId xmlns:p14="http://schemas.microsoft.com/office/powerpoint/2010/main" val="37491053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C198A-9B34-0BED-F5FF-1BEAD2AB1C61}"/>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BB96225-7ED1-F5C5-7C48-493D826C20E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4.11. Exemple de routine de validation : identifiants de station</a:t>
            </a:r>
            <a:endParaRPr lang="en-GB" b="1" dirty="0">
              <a:solidFill>
                <a:sysClr val="windowText" lastClr="000000"/>
              </a:solidFill>
              <a:latin typeface="Arial"/>
              <a:cs typeface="Arial"/>
            </a:endParaRPr>
          </a:p>
        </p:txBody>
      </p:sp>
      <p:pic>
        <p:nvPicPr>
          <p:cNvPr id="4" name="Google Shape;576;g33fc1a270c4_0_264" title="Slide 16_ Activity – Pair &amp; Share - visual selection (19).png">
            <a:extLst>
              <a:ext uri="{FF2B5EF4-FFF2-40B4-BE49-F238E27FC236}">
                <a16:creationId xmlns:a16="http://schemas.microsoft.com/office/drawing/2014/main" id="{7830BBA5-BCCC-F78B-D8AB-6E5103BD432B}"/>
              </a:ext>
            </a:extLst>
          </p:cNvPr>
          <p:cNvPicPr preferRelativeResize="0"/>
          <p:nvPr/>
        </p:nvPicPr>
        <p:blipFill rotWithShape="1">
          <a:blip r:embed="rId3">
            <a:alphaModFix/>
          </a:blip>
          <a:srcRect l="1887" t="16255" r="3555" b="7946"/>
          <a:stretch>
            <a:fillRect/>
          </a:stretch>
        </p:blipFill>
        <p:spPr>
          <a:xfrm>
            <a:off x="2095205" y="1539562"/>
            <a:ext cx="8001590" cy="4559928"/>
          </a:xfrm>
          <a:prstGeom prst="rect">
            <a:avLst/>
          </a:prstGeom>
          <a:noFill/>
          <a:ln>
            <a:noFill/>
          </a:ln>
        </p:spPr>
      </p:pic>
      <p:sp>
        <p:nvSpPr>
          <p:cNvPr id="9" name="object 2">
            <a:extLst>
              <a:ext uri="{FF2B5EF4-FFF2-40B4-BE49-F238E27FC236}">
                <a16:creationId xmlns:a16="http://schemas.microsoft.com/office/drawing/2014/main" id="{F95B304A-9C0D-B453-E3AB-846A58B0E262}"/>
              </a:ext>
            </a:extLst>
          </p:cNvPr>
          <p:cNvSpPr txBox="1">
            <a:spLocks noGrp="1"/>
          </p:cNvSpPr>
          <p:nvPr>
            <p:ph type="title"/>
          </p:nvPr>
        </p:nvSpPr>
        <p:spPr>
          <a:xfrm>
            <a:off x="726467" y="493612"/>
            <a:ext cx="884860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Garantir l'intégrité : traitement des données manquantes et validation</a:t>
            </a:r>
          </a:p>
        </p:txBody>
      </p:sp>
    </p:spTree>
    <p:extLst>
      <p:ext uri="{BB962C8B-B14F-4D97-AF65-F5344CB8AC3E}">
        <p14:creationId xmlns:p14="http://schemas.microsoft.com/office/powerpoint/2010/main" val="2224141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0F0F5-4802-DB40-7AF6-681D6208E1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72E1F3-DE2A-91CF-5D98-4066090F24E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solidFill>
                  <a:schemeClr val="bg1"/>
                </a:solidFill>
              </a:rPr>
              <a:t>Synthèse, application et conclusion</a:t>
            </a:r>
          </a:p>
        </p:txBody>
      </p:sp>
    </p:spTree>
    <p:extLst>
      <p:ext uri="{BB962C8B-B14F-4D97-AF65-F5344CB8AC3E}">
        <p14:creationId xmlns:p14="http://schemas.microsoft.com/office/powerpoint/2010/main" val="3044341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 :</a:t>
            </a:r>
          </a:p>
          <a:p>
            <a:pPr algn="ctr"/>
            <a:r>
              <a:rPr lang="en-US" sz="3200" b="1" dirty="0">
                <a:solidFill>
                  <a:schemeClr val="bg1"/>
                </a:solidFill>
              </a:rPr>
              <a:t>Introduction et objectifs</a:t>
            </a:r>
          </a:p>
        </p:txBody>
      </p:sp>
    </p:spTree>
    <p:extLst>
      <p:ext uri="{BB962C8B-B14F-4D97-AF65-F5344CB8AC3E}">
        <p14:creationId xmlns:p14="http://schemas.microsoft.com/office/powerpoint/2010/main" val="3545970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BE6CB-E34E-17EB-47B0-BEEC0241E9E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71C2653-F6CF-2298-C44A-309C2999BEE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5.0. Questions-réponses réflexives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BF45A673-0799-AE93-FF5B-271DC854B2D4}"/>
              </a:ext>
            </a:extLst>
          </p:cNvPr>
          <p:cNvSpPr txBox="1">
            <a:spLocks/>
          </p:cNvSpPr>
          <p:nvPr/>
        </p:nvSpPr>
        <p:spPr>
          <a:xfrm>
            <a:off x="726467" y="1539562"/>
            <a:ext cx="10725152" cy="12893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900" b="1" i="0" u="none" strike="noStrike" kern="1200" cap="none" spc="0" normalizeH="0" baseline="0" noProof="0" dirty="0">
                <a:ln>
                  <a:noFill/>
                </a:ln>
                <a:solidFill>
                  <a:sysClr val="windowText" lastClr="000000"/>
                </a:solidFill>
                <a:effectLst/>
                <a:uLnTx/>
                <a:uFillTx/>
              </a:rPr>
              <a:t>Question </a:t>
            </a:r>
            <a:r>
              <a:rPr kumimoji="0" lang="en-US" sz="1900" i="0" u="none" strike="noStrike" kern="1200" cap="none" spc="0" normalizeH="0" baseline="0" noProof="0" dirty="0">
                <a:ln>
                  <a:noFill/>
                </a:ln>
                <a:solidFill>
                  <a:sysClr val="windowText" lastClr="000000"/>
                </a:solidFill>
                <a:effectLst/>
                <a:uLnTx/>
                <a:uFillTx/>
              </a:rPr>
              <a:t>:</a:t>
            </a:r>
          </a:p>
          <a:p>
            <a:pPr lvl="1">
              <a:buFont typeface="Courier New" panose="02070309020205020404" pitchFamily="49" charset="0"/>
              <a:buChar char="o"/>
              <a:defRPr/>
            </a:pPr>
            <a:r>
              <a:rPr kumimoji="0" lang="en-US" sz="1900" i="0" u="none" strike="noStrike" kern="1200" cap="none" spc="0" normalizeH="0" baseline="0" noProof="0" dirty="0">
                <a:ln>
                  <a:noFill/>
                </a:ln>
                <a:solidFill>
                  <a:sysClr val="windowText" lastClr="000000"/>
                </a:solidFill>
                <a:effectLst/>
                <a:uLnTx/>
                <a:uFillTx/>
              </a:rPr>
              <a:t>« Votre analyse d'un ensemble de données nettoyées montre que la fréquentation quotidienne moyenne d'un réseau de transport en commun est de 10 000 passagers. Cependant, les chiffres officiels publiés par l'agence de transport en commun indiquent que ce nombre est de 20 000. Que faire maintenant ? »</a:t>
            </a:r>
          </a:p>
        </p:txBody>
      </p:sp>
      <p:sp>
        <p:nvSpPr>
          <p:cNvPr id="7" name="object 2">
            <a:extLst>
              <a:ext uri="{FF2B5EF4-FFF2-40B4-BE49-F238E27FC236}">
                <a16:creationId xmlns:a16="http://schemas.microsoft.com/office/drawing/2014/main" id="{AC4FC624-4FCE-7EF2-6A14-2BB250D4CCF7}"/>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Synthèse, application et conclusion</a:t>
            </a:r>
          </a:p>
        </p:txBody>
      </p:sp>
      <p:pic>
        <p:nvPicPr>
          <p:cNvPr id="4" name="Google Shape;599;g345906a2eab_0_105" title="q-and-a-icon-33-removebg-preview.png">
            <a:extLst>
              <a:ext uri="{FF2B5EF4-FFF2-40B4-BE49-F238E27FC236}">
                <a16:creationId xmlns:a16="http://schemas.microsoft.com/office/drawing/2014/main" id="{4A33810F-A1DC-CDE8-7EE3-BF05216435EA}"/>
              </a:ext>
            </a:extLst>
          </p:cNvPr>
          <p:cNvPicPr preferRelativeResize="0"/>
          <p:nvPr/>
        </p:nvPicPr>
        <p:blipFill rotWithShape="1">
          <a:blip r:embed="rId3">
            <a:alphaModFix/>
          </a:blip>
          <a:srcRect l="14639" t="11256" r="15214" b="11256"/>
          <a:stretch>
            <a:fillRect/>
          </a:stretch>
        </p:blipFill>
        <p:spPr>
          <a:xfrm>
            <a:off x="9673705" y="4463498"/>
            <a:ext cx="1777914" cy="1709880"/>
          </a:xfrm>
          <a:prstGeom prst="rect">
            <a:avLst/>
          </a:prstGeom>
          <a:noFill/>
          <a:ln>
            <a:noFill/>
          </a:ln>
        </p:spPr>
      </p:pic>
      <p:sp>
        <p:nvSpPr>
          <p:cNvPr id="5" name="Content Placeholder 2">
            <a:extLst>
              <a:ext uri="{FF2B5EF4-FFF2-40B4-BE49-F238E27FC236}">
                <a16:creationId xmlns:a16="http://schemas.microsoft.com/office/drawing/2014/main" id="{E8EEB3F1-46A2-7EF9-A170-5AAC2637A9D8}"/>
              </a:ext>
            </a:extLst>
          </p:cNvPr>
          <p:cNvSpPr txBox="1">
            <a:spLocks/>
          </p:cNvSpPr>
          <p:nvPr/>
        </p:nvSpPr>
        <p:spPr>
          <a:xfrm>
            <a:off x="726467" y="2971219"/>
            <a:ext cx="8947238" cy="32021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900" b="1" i="0" u="none" strike="noStrike" kern="1200" cap="none" spc="0" normalizeH="0" baseline="0" noProof="0" dirty="0">
                <a:ln>
                  <a:noFill/>
                </a:ln>
                <a:solidFill>
                  <a:sysClr val="windowText" lastClr="000000"/>
                </a:solidFill>
                <a:effectLst/>
                <a:uLnTx/>
                <a:uFillTx/>
              </a:rPr>
              <a:t>Réponse / Prochaines étapes </a:t>
            </a:r>
            <a:r>
              <a:rPr kumimoji="0" lang="en-US" sz="1900" i="0" u="none" strike="noStrike" kern="1200" cap="none" spc="0" normalizeH="0" baseline="0" noProof="0" dirty="0">
                <a:ln>
                  <a:noFill/>
                </a:ln>
                <a:solidFill>
                  <a:sysClr val="windowText" lastClr="000000"/>
                </a:solidFill>
                <a:effectLst/>
                <a:uLnTx/>
                <a:uFillTx/>
              </a:rPr>
              <a:t>:</a:t>
            </a:r>
          </a:p>
          <a:p>
            <a:pPr lvl="1">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rPr>
              <a:t>Ne présumez pas que les données officielles sont erronées</a:t>
            </a:r>
            <a:r>
              <a:rPr kumimoji="0" lang="en-US" sz="1900" i="0" u="none" strike="noStrike" kern="1200" cap="none" spc="0" normalizeH="0" baseline="0" noProof="0" dirty="0">
                <a:ln>
                  <a:noFill/>
                </a:ln>
                <a:solidFill>
                  <a:sysClr val="windowText" lastClr="000000"/>
                </a:solidFill>
                <a:effectLst/>
                <a:uLnTx/>
                <a:uFillTx/>
              </a:rPr>
              <a:t>. La différence provient probablement d'une erreur dans vos données ou votre processus.</a:t>
            </a:r>
          </a:p>
          <a:p>
            <a:pPr lvl="1">
              <a:buFont typeface="Courier New" panose="02070309020205020404" pitchFamily="49" charset="0"/>
              <a:buChar char="o"/>
              <a:defRPr/>
            </a:pPr>
            <a:r>
              <a:rPr kumimoji="0" lang="en-US" sz="1900" b="1" i="0" u="none" strike="noStrike" kern="1200" cap="none" spc="0" normalizeH="0" baseline="0" noProof="0" dirty="0">
                <a:ln>
                  <a:noFill/>
                </a:ln>
                <a:solidFill>
                  <a:sysClr val="windowText" lastClr="000000"/>
                </a:solidFill>
                <a:effectLst/>
                <a:uLnTx/>
                <a:uFillTx/>
              </a:rPr>
              <a:t>Vérifiez systématiquement votre travail </a:t>
            </a:r>
            <a:r>
              <a:rPr kumimoji="0" lang="en-US" sz="1900" i="0" u="none" strike="noStrike" kern="1200" cap="none" spc="0" normalizeH="0" baseline="0" noProof="0" dirty="0">
                <a:ln>
                  <a:noFill/>
                </a:ln>
                <a:solidFill>
                  <a:sysClr val="windowText" lastClr="000000"/>
                </a:solidFill>
                <a:effectLst/>
                <a:uLnTx/>
                <a:uFillTx/>
              </a:rPr>
              <a:t>:</a:t>
            </a:r>
          </a:p>
          <a:p>
            <a:pPr lvl="2">
              <a:buFont typeface="Courier New" panose="02070309020205020404" pitchFamily="49" charset="0"/>
              <a:buChar char="o"/>
              <a:defRPr/>
            </a:pPr>
            <a:r>
              <a:rPr kumimoji="0" lang="en-US" sz="1900" i="0" u="none" strike="noStrike" kern="1200" cap="none" spc="0" normalizeH="0" baseline="0" noProof="0" dirty="0">
                <a:ln>
                  <a:noFill/>
                </a:ln>
                <a:solidFill>
                  <a:sysClr val="windowText" lastClr="000000"/>
                </a:solidFill>
                <a:effectLst/>
                <a:uLnTx/>
                <a:uFillTx/>
              </a:rPr>
              <a:t>Réexaminez vos étapes de nettoyage des données. Avez-vous accidentellement filtré des données valides ?</a:t>
            </a:r>
          </a:p>
          <a:p>
            <a:pPr lvl="2">
              <a:buFont typeface="Courier New" panose="02070309020205020404" pitchFamily="49" charset="0"/>
              <a:buChar char="o"/>
              <a:defRPr/>
            </a:pPr>
            <a:r>
              <a:rPr kumimoji="0" lang="en-US" sz="1900" i="0" u="none" strike="noStrike" kern="1200" cap="none" spc="0" normalizeH="0" baseline="0" noProof="0" dirty="0">
                <a:ln>
                  <a:noFill/>
                </a:ln>
                <a:solidFill>
                  <a:sysClr val="windowText" lastClr="000000"/>
                </a:solidFill>
                <a:effectLst/>
                <a:uLnTx/>
                <a:uFillTx/>
              </a:rPr>
              <a:t>Réexaminez votre traitement des données manquantes. Votre méthode d'imputation a-t-elle introduit un biais à la baisse ?</a:t>
            </a:r>
          </a:p>
          <a:p>
            <a:pPr lvl="2">
              <a:buFont typeface="Courier New" panose="02070309020205020404" pitchFamily="49" charset="0"/>
              <a:buChar char="o"/>
              <a:defRPr/>
            </a:pPr>
            <a:r>
              <a:rPr kumimoji="0" lang="en-US" sz="1900" i="0" u="none" strike="noStrike" kern="1200" cap="none" spc="0" normalizeH="0" baseline="0" noProof="0" dirty="0">
                <a:ln>
                  <a:noFill/>
                </a:ln>
                <a:solidFill>
                  <a:sysClr val="windowText" lastClr="000000"/>
                </a:solidFill>
                <a:effectLst/>
                <a:uLnTx/>
                <a:uFillTx/>
              </a:rPr>
              <a:t>Consultez la documentation de la source externe. Définissez-vous le terme « fréquentation » de la même manière ?</a:t>
            </a:r>
          </a:p>
        </p:txBody>
      </p:sp>
    </p:spTree>
    <p:extLst>
      <p:ext uri="{BB962C8B-B14F-4D97-AF65-F5344CB8AC3E}">
        <p14:creationId xmlns:p14="http://schemas.microsoft.com/office/powerpoint/2010/main" val="244145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E75E2-3971-100D-8EA1-8F64D6FE000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6C7B96D-B17C-8140-0480-47415EAE2E2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5.1. Quiz rapide</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733561E8-0D8D-87BB-2C4A-55045E2A92D8}"/>
              </a:ext>
            </a:extLst>
          </p:cNvPr>
          <p:cNvSpPr txBox="1">
            <a:spLocks/>
          </p:cNvSpPr>
          <p:nvPr/>
        </p:nvSpPr>
        <p:spPr>
          <a:xfrm>
            <a:off x="726467" y="2074706"/>
            <a:ext cx="6855433" cy="27085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Vérifions notre compréhension </a:t>
            </a:r>
            <a:r>
              <a:rPr lang="en-US" sz="2000" dirty="0">
                <a:solidFill>
                  <a:sysClr val="windowText" lastClr="000000"/>
                </a:solidFill>
              </a:rPr>
              <a:t>:</a:t>
            </a:r>
          </a:p>
          <a:p>
            <a:pPr marL="914400" lvl="1" indent="-457200">
              <a:buFont typeface="+mj-lt"/>
              <a:buAutoNum type="arabicPeriod"/>
              <a:defRPr/>
            </a:pPr>
            <a:r>
              <a:rPr lang="en-US" sz="2000" dirty="0">
                <a:solidFill>
                  <a:sysClr val="windowText" lastClr="000000"/>
                </a:solidFill>
              </a:rPr>
              <a:t>Quelle solution de stockage (par exemple, basée sur des fichiers, SQL) fonctionne le mieux pour les projets collaboratifs à grande échelle dans le domaine des données de transport ?</a:t>
            </a:r>
          </a:p>
          <a:p>
            <a:pPr marL="914400" lvl="1" indent="-457200">
              <a:buFont typeface="+mj-lt"/>
              <a:buAutoNum type="arabicPeriod"/>
              <a:defRPr/>
            </a:pPr>
            <a:r>
              <a:rPr lang="en-US" sz="2000" dirty="0">
                <a:solidFill>
                  <a:sysClr val="windowText" lastClr="000000"/>
                </a:solidFill>
              </a:rPr>
              <a:t>Citez une méthode privilégiée pour traiter un nombre important de données manquantes sur le nombre de passagers et expliquez pourquoi la simple suppression est problématique.</a:t>
            </a:r>
          </a:p>
          <a:p>
            <a:pPr marL="914400" lvl="1" indent="-457200">
              <a:buFont typeface="+mj-lt"/>
              <a:buAutoNum type="arabicPeriod"/>
              <a:defRPr/>
            </a:pPr>
            <a:r>
              <a:rPr lang="en-US" sz="2000" dirty="0">
                <a:solidFill>
                  <a:sysClr val="windowText" lastClr="000000"/>
                </a:solidFill>
              </a:rPr>
              <a:t>Donnez un exemple plausible et concret d'une valeur aberrante dans les données relatives à la durée des trajets en bus.</a:t>
            </a:r>
            <a:endParaRPr kumimoji="0" lang="en-US" sz="2000" i="0" u="none" strike="noStrike" kern="1200" cap="none" spc="0" normalizeH="0" baseline="0" noProof="0" dirty="0">
              <a:ln>
                <a:noFill/>
              </a:ln>
              <a:solidFill>
                <a:sysClr val="windowText" lastClr="000000"/>
              </a:solidFill>
              <a:effectLst/>
              <a:uLnTx/>
              <a:uFillTx/>
            </a:endParaRPr>
          </a:p>
        </p:txBody>
      </p:sp>
      <p:pic>
        <p:nvPicPr>
          <p:cNvPr id="3" name="Google Shape;609;g33fc1a270c4_0_280" title="istockphoto-1186357899-612x612-removebg-preview.png">
            <a:extLst>
              <a:ext uri="{FF2B5EF4-FFF2-40B4-BE49-F238E27FC236}">
                <a16:creationId xmlns:a16="http://schemas.microsoft.com/office/drawing/2014/main" id="{894B4F09-19F7-EB01-AF9A-ACEF8683716E}"/>
              </a:ext>
            </a:extLst>
          </p:cNvPr>
          <p:cNvPicPr preferRelativeResize="0"/>
          <p:nvPr/>
        </p:nvPicPr>
        <p:blipFill rotWithShape="1">
          <a:blip r:embed="rId3">
            <a:alphaModFix/>
          </a:blip>
          <a:srcRect l="18810" t="14937" r="18500" b="11591"/>
          <a:stretch>
            <a:fillRect/>
          </a:stretch>
        </p:blipFill>
        <p:spPr>
          <a:xfrm>
            <a:off x="7987641" y="1443037"/>
            <a:ext cx="3389044" cy="3971924"/>
          </a:xfrm>
          <a:prstGeom prst="rect">
            <a:avLst/>
          </a:prstGeom>
          <a:noFill/>
          <a:ln>
            <a:noFill/>
          </a:ln>
        </p:spPr>
      </p:pic>
      <p:sp>
        <p:nvSpPr>
          <p:cNvPr id="10" name="object 2">
            <a:extLst>
              <a:ext uri="{FF2B5EF4-FFF2-40B4-BE49-F238E27FC236}">
                <a16:creationId xmlns:a16="http://schemas.microsoft.com/office/drawing/2014/main" id="{99A1C648-4D93-64EE-15E8-35285CF67B68}"/>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Synthèse, application et conclusion</a:t>
            </a:r>
          </a:p>
        </p:txBody>
      </p:sp>
    </p:spTree>
    <p:extLst>
      <p:ext uri="{BB962C8B-B14F-4D97-AF65-F5344CB8AC3E}">
        <p14:creationId xmlns:p14="http://schemas.microsoft.com/office/powerpoint/2010/main" val="316876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4BBF-E813-509A-D2A5-1608822A1AF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0ECC8CC-32DF-ED40-CB82-53F5A8FD24E6}"/>
              </a:ext>
            </a:extLst>
          </p:cNvPr>
          <p:cNvSpPr txBox="1"/>
          <p:nvPr/>
        </p:nvSpPr>
        <p:spPr>
          <a:xfrm>
            <a:off x="726468" y="85072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5.2. Réponses au quiz et discussion</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9A622A38-7C9B-9AD4-0A92-3297A68A3449}"/>
              </a:ext>
            </a:extLst>
          </p:cNvPr>
          <p:cNvSpPr txBox="1">
            <a:spLocks/>
          </p:cNvSpPr>
          <p:nvPr/>
        </p:nvSpPr>
        <p:spPr>
          <a:xfrm>
            <a:off x="726467" y="1252176"/>
            <a:ext cx="7261174" cy="42421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Points importants des réponses </a:t>
            </a:r>
            <a:r>
              <a:rPr lang="en-US" sz="2000" dirty="0">
                <a:solidFill>
                  <a:sysClr val="windowText" lastClr="000000"/>
                </a:solidFill>
              </a:rPr>
              <a:t>:</a:t>
            </a:r>
          </a:p>
          <a:p>
            <a:pPr marL="914400" lvl="1" indent="-457200">
              <a:buFont typeface="+mj-lt"/>
              <a:buAutoNum type="arabicPeriod"/>
              <a:defRPr/>
            </a:pPr>
            <a:r>
              <a:rPr lang="en-US" sz="2000" b="1" dirty="0">
                <a:solidFill>
                  <a:sysClr val="windowText" lastClr="000000"/>
                </a:solidFill>
              </a:rPr>
              <a:t>Solution de stockage </a:t>
            </a:r>
            <a:r>
              <a:rPr lang="en-US" sz="2000" dirty="0">
                <a:solidFill>
                  <a:sysClr val="windowText" lastClr="000000"/>
                </a:solidFill>
              </a:rPr>
              <a:t>: solutions SQL ou basées sur le cloud, car elles sont évolutives et conçues pour la collaboration.</a:t>
            </a:r>
          </a:p>
          <a:p>
            <a:pPr marL="914400" lvl="1" indent="-457200">
              <a:buFont typeface="+mj-lt"/>
              <a:buAutoNum type="arabicPeriod"/>
              <a:defRPr/>
            </a:pPr>
            <a:r>
              <a:rPr lang="en-US" sz="2000" b="1" dirty="0">
                <a:solidFill>
                  <a:sysClr val="windowText" lastClr="000000"/>
                </a:solidFill>
              </a:rPr>
              <a:t>Valeurs manquantes </a:t>
            </a:r>
            <a:r>
              <a:rPr lang="en-US" sz="2000" dirty="0">
                <a:solidFill>
                  <a:sysClr val="windowText" lastClr="000000"/>
                </a:solidFill>
              </a:rPr>
              <a:t>: utilisez l'imputation (par exemple, régression ou spécifique au domaine). La suppression est problématique, car elle réduit la quantité de données et peut introduire un biais important si les données ne sont pas manquantes de manière totalement aléatoire.</a:t>
            </a:r>
          </a:p>
          <a:p>
            <a:pPr marL="914400" lvl="1" indent="-457200">
              <a:buFont typeface="+mj-lt"/>
              <a:buAutoNum type="arabicPeriod"/>
              <a:defRPr/>
            </a:pPr>
            <a:r>
              <a:rPr lang="en-US" sz="2000" b="1" dirty="0">
                <a:solidFill>
                  <a:sysClr val="windowText" lastClr="000000"/>
                </a:solidFill>
              </a:rPr>
              <a:t>Exemple d'aberration </a:t>
            </a:r>
            <a:r>
              <a:rPr lang="en-US" sz="2000" dirty="0">
                <a:solidFill>
                  <a:sysClr val="windowText" lastClr="000000"/>
                </a:solidFill>
              </a:rPr>
              <a:t>: une durée de trajet négative (par exemple, -600 secondes) due à une erreur d'horloge, ou une durée extrêmement longue (par exemple, 24 heures) due à un traceur GPS laissé allumé toute la nuit.</a:t>
            </a:r>
          </a:p>
          <a:p>
            <a:pPr marL="0" indent="0">
              <a:buNone/>
              <a:defRPr/>
            </a:pPr>
            <a:r>
              <a:rPr lang="en-US" sz="2000" b="1" dirty="0">
                <a:solidFill>
                  <a:sysClr val="windowText" lastClr="000000"/>
                </a:solidFill>
              </a:rPr>
              <a:t>Point essentiel à retenir </a:t>
            </a:r>
            <a:r>
              <a:rPr lang="en-US" sz="2000" dirty="0">
                <a:solidFill>
                  <a:sysClr val="windowText" lastClr="000000"/>
                </a:solidFill>
              </a:rPr>
              <a:t>: vous devez appliquer ces techniques de nettoyage et de validation à des ensembles de données réels pour passer de données brutes à des informations fiables.</a:t>
            </a:r>
            <a:endParaRPr kumimoji="0" lang="en-US" sz="2000" i="0" u="none" strike="noStrike" kern="1200" cap="none" spc="0" normalizeH="0" baseline="0" noProof="0" dirty="0">
              <a:ln>
                <a:noFill/>
              </a:ln>
              <a:solidFill>
                <a:sysClr val="windowText" lastClr="000000"/>
              </a:solidFill>
              <a:effectLst/>
              <a:uLnTx/>
              <a:uFillTx/>
            </a:endParaRPr>
          </a:p>
        </p:txBody>
      </p:sp>
      <p:pic>
        <p:nvPicPr>
          <p:cNvPr id="3" name="Google Shape;609;g33fc1a270c4_0_280" title="istockphoto-1186357899-612x612-removebg-preview.png">
            <a:extLst>
              <a:ext uri="{FF2B5EF4-FFF2-40B4-BE49-F238E27FC236}">
                <a16:creationId xmlns:a16="http://schemas.microsoft.com/office/drawing/2014/main" id="{204D4D9F-9685-F3B7-BABE-3C7BC2987F92}"/>
              </a:ext>
            </a:extLst>
          </p:cNvPr>
          <p:cNvPicPr preferRelativeResize="0"/>
          <p:nvPr/>
        </p:nvPicPr>
        <p:blipFill rotWithShape="1">
          <a:blip r:embed="rId3">
            <a:alphaModFix/>
          </a:blip>
          <a:srcRect l="18810" t="14937" r="18500" b="11591"/>
          <a:stretch>
            <a:fillRect/>
          </a:stretch>
        </p:blipFill>
        <p:spPr>
          <a:xfrm>
            <a:off x="7987641" y="1443037"/>
            <a:ext cx="3389044" cy="3971924"/>
          </a:xfrm>
          <a:prstGeom prst="rect">
            <a:avLst/>
          </a:prstGeom>
          <a:noFill/>
          <a:ln>
            <a:noFill/>
          </a:ln>
        </p:spPr>
      </p:pic>
      <p:sp>
        <p:nvSpPr>
          <p:cNvPr id="8" name="object 2">
            <a:extLst>
              <a:ext uri="{FF2B5EF4-FFF2-40B4-BE49-F238E27FC236}">
                <a16:creationId xmlns:a16="http://schemas.microsoft.com/office/drawing/2014/main" id="{158EF317-E13B-8F15-D0A3-1D4B47C9E3C9}"/>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Synthèse, application et conclusion</a:t>
            </a:r>
          </a:p>
        </p:txBody>
      </p:sp>
    </p:spTree>
    <p:extLst>
      <p:ext uri="{BB962C8B-B14F-4D97-AF65-F5344CB8AC3E}">
        <p14:creationId xmlns:p14="http://schemas.microsoft.com/office/powerpoint/2010/main" val="324568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06FD-F668-71FC-1E2C-2ED03953A9F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73D7458-A4CF-9E5B-B547-3D4A8DE494E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5.3. Conclusion et points clés à retenir</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A6F273B8-E8CD-6218-CD45-B6E03150F77F}"/>
              </a:ext>
            </a:extLst>
          </p:cNvPr>
          <p:cNvSpPr txBox="1">
            <a:spLocks/>
          </p:cNvSpPr>
          <p:nvPr/>
        </p:nvSpPr>
        <p:spPr>
          <a:xfrm>
            <a:off x="726467" y="2238376"/>
            <a:ext cx="7885921" cy="2844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En résumé </a:t>
            </a:r>
            <a:r>
              <a:rPr lang="en-US" sz="2000" dirty="0">
                <a:solidFill>
                  <a:sysClr val="windowText" lastClr="000000"/>
                </a:solidFill>
              </a:rPr>
              <a:t>:</a:t>
            </a:r>
          </a:p>
          <a:p>
            <a:pPr lvl="1">
              <a:buFont typeface="Courier New" panose="02070309020205020404" pitchFamily="49" charset="0"/>
              <a:buChar char="o"/>
              <a:defRPr/>
            </a:pPr>
            <a:r>
              <a:rPr lang="en-US" sz="2000" b="1" dirty="0">
                <a:solidFill>
                  <a:sysClr val="windowText" lastClr="000000"/>
                </a:solidFill>
              </a:rPr>
              <a:t>La gestion des données </a:t>
            </a:r>
            <a:r>
              <a:rPr lang="en-US" sz="2000" dirty="0">
                <a:solidFill>
                  <a:sysClr val="windowText" lastClr="000000"/>
                </a:solidFill>
              </a:rPr>
              <a:t>est le cadre stratégique qui garantit l'utilisabilité et la fiabilité des données à long terme.</a:t>
            </a:r>
          </a:p>
          <a:p>
            <a:pPr lvl="1">
              <a:buFont typeface="Courier New" panose="02070309020205020404" pitchFamily="49" charset="0"/>
              <a:buChar char="o"/>
              <a:defRPr/>
            </a:pPr>
            <a:r>
              <a:rPr lang="en-US" sz="2000" b="1" dirty="0">
                <a:solidFill>
                  <a:sysClr val="windowText" lastClr="000000"/>
                </a:solidFill>
              </a:rPr>
              <a:t>Le nettoyage des données </a:t>
            </a:r>
            <a:r>
              <a:rPr lang="en-US" sz="2000" dirty="0">
                <a:solidFill>
                  <a:sysClr val="windowText" lastClr="000000"/>
                </a:solidFill>
              </a:rPr>
              <a:t>est le processus technique qui consiste à corriger les erreurs et à préparer les données pour l'analyse.</a:t>
            </a:r>
          </a:p>
          <a:p>
            <a:pPr lvl="1">
              <a:buFont typeface="Courier New" panose="02070309020205020404" pitchFamily="49" charset="0"/>
              <a:buChar char="o"/>
              <a:defRPr/>
            </a:pPr>
            <a:r>
              <a:rPr lang="en-US" sz="2000" dirty="0">
                <a:solidFill>
                  <a:sysClr val="windowText" lastClr="000000"/>
                </a:solidFill>
              </a:rPr>
              <a:t>Il est essentiel de </a:t>
            </a:r>
            <a:r>
              <a:rPr lang="en-US" sz="2000" b="1" dirty="0">
                <a:solidFill>
                  <a:sysClr val="windowText" lastClr="000000"/>
                </a:solidFill>
              </a:rPr>
              <a:t>traiter les données manquantes </a:t>
            </a:r>
            <a:r>
              <a:rPr lang="en-US" sz="2000" dirty="0">
                <a:solidFill>
                  <a:sysClr val="windowText" lastClr="000000"/>
                </a:solidFill>
              </a:rPr>
              <a:t>de manière responsable afin d'éviter les conclusions biaisées ou incomplètes.</a:t>
            </a:r>
          </a:p>
          <a:p>
            <a:pPr lvl="1">
              <a:buFont typeface="Courier New" panose="02070309020205020404" pitchFamily="49" charset="0"/>
              <a:buChar char="o"/>
              <a:defRPr/>
            </a:pPr>
            <a:r>
              <a:rPr lang="en-US" sz="2000" b="1" dirty="0">
                <a:solidFill>
                  <a:sysClr val="windowText" lastClr="000000"/>
                </a:solidFill>
              </a:rPr>
              <a:t>La validation des données </a:t>
            </a:r>
            <a:r>
              <a:rPr lang="en-US" sz="2000" dirty="0">
                <a:solidFill>
                  <a:sysClr val="windowText" lastClr="000000"/>
                </a:solidFill>
              </a:rPr>
              <a:t>est la vérification finale qui confirme que vos données nettoyées sont logiques, cohérentes et correctes.</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99E4B71D-8662-9E55-1921-E2078A8B5B77}"/>
              </a:ext>
            </a:extLst>
          </p:cNvPr>
          <p:cNvPicPr preferRelativeResize="0"/>
          <p:nvPr/>
        </p:nvPicPr>
        <p:blipFill>
          <a:blip r:embed="rId3">
            <a:alphaModFix/>
          </a:blip>
          <a:srcRect l="10760" t="11053" r="11491" b="11053"/>
          <a:stretch>
            <a:fillRect/>
          </a:stretch>
        </p:blipFill>
        <p:spPr>
          <a:xfrm>
            <a:off x="8612388" y="2238376"/>
            <a:ext cx="2839232" cy="2844484"/>
          </a:xfrm>
          <a:prstGeom prst="rect">
            <a:avLst/>
          </a:prstGeom>
          <a:noFill/>
          <a:ln>
            <a:noFill/>
          </a:ln>
        </p:spPr>
      </p:pic>
      <p:sp>
        <p:nvSpPr>
          <p:cNvPr id="9" name="object 2">
            <a:extLst>
              <a:ext uri="{FF2B5EF4-FFF2-40B4-BE49-F238E27FC236}">
                <a16:creationId xmlns:a16="http://schemas.microsoft.com/office/drawing/2014/main" id="{45687134-5A13-9EE7-6151-B7B735FCD90C}"/>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Synthèse, application et conclusion</a:t>
            </a:r>
          </a:p>
        </p:txBody>
      </p:sp>
    </p:spTree>
    <p:extLst>
      <p:ext uri="{BB962C8B-B14F-4D97-AF65-F5344CB8AC3E}">
        <p14:creationId xmlns:p14="http://schemas.microsoft.com/office/powerpoint/2010/main" val="148092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68510-F0AD-90BB-CAA9-4F8DF4250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BF20ECD-805B-715D-C786-F1F192B2B15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5.4. Réflexion finale</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D11A5956-13FE-C200-672B-A0D2BA62DC17}"/>
              </a:ext>
            </a:extLst>
          </p:cNvPr>
          <p:cNvSpPr txBox="1">
            <a:spLocks/>
          </p:cNvSpPr>
          <p:nvPr/>
        </p:nvSpPr>
        <p:spPr>
          <a:xfrm>
            <a:off x="726467" y="2831943"/>
            <a:ext cx="7885921" cy="16573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Une dernière question pour vous </a:t>
            </a:r>
            <a:r>
              <a:rPr lang="en-US" sz="2000" dirty="0">
                <a:solidFill>
                  <a:sysClr val="windowText" lastClr="000000"/>
                </a:solidFill>
              </a:rPr>
              <a:t>:</a:t>
            </a:r>
          </a:p>
          <a:p>
            <a:pPr>
              <a:buFont typeface="Courier New" panose="02070309020205020404" pitchFamily="49" charset="0"/>
              <a:buChar char="o"/>
              <a:defRPr/>
            </a:pPr>
            <a:r>
              <a:rPr lang="en-US" sz="2000" dirty="0">
                <a:solidFill>
                  <a:sysClr val="windowText" lastClr="000000"/>
                </a:solidFill>
              </a:rPr>
              <a:t>« Comment ces méthodes de nettoyage et de validation peuvent-elles améliorer la qualité et la crédibilité de votre prochain projet de recherche ou travail de laboratoire ? »</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4B0ABADD-8AF1-05C5-1EF5-29C40516A661}"/>
              </a:ext>
            </a:extLst>
          </p:cNvPr>
          <p:cNvPicPr preferRelativeResize="0"/>
          <p:nvPr/>
        </p:nvPicPr>
        <p:blipFill>
          <a:blip r:embed="rId3">
            <a:alphaModFix/>
          </a:blip>
          <a:srcRect l="10760" t="11053" r="11491" b="11053"/>
          <a:stretch>
            <a:fillRect/>
          </a:stretch>
        </p:blipFill>
        <p:spPr>
          <a:xfrm>
            <a:off x="8612388" y="2238376"/>
            <a:ext cx="2839232" cy="2844484"/>
          </a:xfrm>
          <a:prstGeom prst="rect">
            <a:avLst/>
          </a:prstGeom>
          <a:noFill/>
          <a:ln>
            <a:noFill/>
          </a:ln>
        </p:spPr>
      </p:pic>
      <p:sp>
        <p:nvSpPr>
          <p:cNvPr id="8" name="object 2">
            <a:extLst>
              <a:ext uri="{FF2B5EF4-FFF2-40B4-BE49-F238E27FC236}">
                <a16:creationId xmlns:a16="http://schemas.microsoft.com/office/drawing/2014/main" id="{3291A8DD-B836-6E8C-BD86-D7216C332063}"/>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Synthèse, application et conclusion</a:t>
            </a:r>
          </a:p>
        </p:txBody>
      </p:sp>
    </p:spTree>
    <p:extLst>
      <p:ext uri="{BB962C8B-B14F-4D97-AF65-F5344CB8AC3E}">
        <p14:creationId xmlns:p14="http://schemas.microsoft.com/office/powerpoint/2010/main" val="281428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5.5. Références et lectures complémentaires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680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Gestion des données et cycle de vie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Bibliothèque de l'ETH Zurich. « Le cycle de vie des données de recherche ». Extrait de</a:t>
            </a:r>
            <a:r>
              <a:rPr kumimoji="0" lang="en-US" sz="2000" i="0" u="none" strike="noStrike" kern="1200" cap="none" spc="0" normalizeH="0" baseline="0" noProof="0" dirty="0">
                <a:ln>
                  <a:noFill/>
                </a:ln>
                <a:solidFill>
                  <a:sysClr val="windowText" lastClr="000000"/>
                </a:solidFill>
                <a:effectLst/>
                <a:uLnTx/>
                <a:uFillTx/>
                <a:ea typeface="+mn-ea"/>
                <a:cs typeface="+mn-cs"/>
                <a:hlinkClick r:id="rId3"/>
              </a:rPr>
              <a:t> https://library.ethz.ch/en/researching-and-publishing/data-management-and-policies/research-data-management/research-data-life-cycle.html</a:t>
            </a:r>
            <a:r>
              <a:rPr kumimoji="0" lang="en-US" sz="2000" i="0" u="none" strike="noStrike" kern="1200" cap="none" spc="0" normalizeH="0" baseline="0" noProof="0" dirty="0">
                <a:ln>
                  <a:noFill/>
                </a:ln>
                <a:solidFill>
                  <a:sysClr val="windowText" lastClr="000000"/>
                </a:solidFill>
                <a:effectLst/>
                <a:uLnTx/>
                <a:uFillTx/>
                <a:ea typeface="+mn-ea"/>
                <a:cs typeface="+mn-cs"/>
              </a:rPr>
              <a:t> </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Nettoyage et préparation des données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Wickham, H. (2014). Tidy Data. Journal of Statistical Software, 59(10).</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Dasu, T., &amp; Johnson, T. (2003). Exploratory Data Mining and Data Cleaning. John Wiley &amp; Sons.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Analyse des données sur les transports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err="1">
                <a:ln>
                  <a:noFill/>
                </a:ln>
                <a:solidFill>
                  <a:sysClr val="windowText" lastClr="000000"/>
                </a:solidFill>
                <a:effectLst/>
                <a:uLnTx/>
                <a:uFillTx/>
                <a:ea typeface="+mn-ea"/>
                <a:cs typeface="+mn-cs"/>
              </a:rPr>
              <a:t>Ortúzar</a:t>
            </a:r>
            <a:r>
              <a:rPr kumimoji="0" lang="en-US" sz="2000" i="0" u="none" strike="noStrike" kern="1200" cap="none" spc="0" normalizeH="0" baseline="0" noProof="0" dirty="0">
                <a:ln>
                  <a:noFill/>
                </a:ln>
                <a:solidFill>
                  <a:sysClr val="windowText" lastClr="000000"/>
                </a:solidFill>
                <a:effectLst/>
                <a:uLnTx/>
                <a:uFillTx/>
                <a:ea typeface="+mn-ea"/>
                <a:cs typeface="+mn-cs"/>
              </a:rPr>
              <a:t>, J. de D., &amp; Willumsen, L. G. (2011). Modeling Transport (4e éd.). John Wiley &amp; Sons.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Mise en œuvre pratique </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McKinney, W. (2017). Python for Data Analysis: Data Wrangling with Pandas, NumPy, and </a:t>
            </a:r>
            <a:r>
              <a:rPr kumimoji="0" lang="en-US" sz="2000" i="0" u="none" strike="noStrike" kern="1200" cap="none" spc="0" normalizeH="0" baseline="0" noProof="0" dirty="0" err="1">
                <a:ln>
                  <a:noFill/>
                </a:ln>
                <a:solidFill>
                  <a:sysClr val="windowText" lastClr="000000"/>
                </a:solidFill>
                <a:effectLst/>
                <a:uLnTx/>
                <a:uFillTx/>
                <a:ea typeface="+mn-ea"/>
                <a:cs typeface="+mn-cs"/>
              </a:rPr>
              <a:t>IPython </a:t>
            </a:r>
            <a:r>
              <a:rPr kumimoji="0" lang="en-US" sz="2000" i="0" u="none" strike="noStrike" kern="1200" cap="none" spc="0" normalizeH="0" baseline="0" noProof="0" dirty="0">
                <a:ln>
                  <a:noFill/>
                </a:ln>
                <a:solidFill>
                  <a:sysClr val="windowText" lastClr="000000"/>
                </a:solidFill>
                <a:effectLst/>
                <a:uLnTx/>
                <a:uFillTx/>
                <a:ea typeface="+mn-ea"/>
                <a:cs typeface="+mn-cs"/>
              </a:rPr>
              <a:t>(2e éd.). O'Reilly Media.</a:t>
            </a:r>
          </a:p>
        </p:txBody>
      </p:sp>
      <p:sp>
        <p:nvSpPr>
          <p:cNvPr id="5" name="object 2">
            <a:extLst>
              <a:ext uri="{FF2B5EF4-FFF2-40B4-BE49-F238E27FC236}">
                <a16:creationId xmlns:a16="http://schemas.microsoft.com/office/drawing/2014/main" id="{2BA6B35D-88EC-F7AB-E23B-4B143FAA89A5}"/>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Synthèse, application et conclusion</a:t>
            </a:r>
          </a:p>
        </p:txBody>
      </p:sp>
    </p:spTree>
    <p:extLst>
      <p:ext uri="{BB962C8B-B14F-4D97-AF65-F5344CB8AC3E}">
        <p14:creationId xmlns:p14="http://schemas.microsoft.com/office/powerpoint/2010/main" val="8041610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Aperçu du cours.</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Plan du cours</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10725152" cy="2704404"/>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L'impératif de la gestion des données </a:t>
            </a:r>
            <a:r>
              <a:rPr lang="en-US" sz="2000" dirty="0">
                <a:solidFill>
                  <a:sysClr val="windowText" lastClr="000000"/>
                </a:solidFill>
                <a:latin typeface="Arial"/>
                <a:cs typeface="Arial"/>
              </a:rPr>
              <a:t>: pourquoi des données « propres » sont-elles la base d'une recherche fiable ?</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Préparer les bases </a:t>
            </a:r>
            <a:r>
              <a:rPr lang="en-US" sz="2000" dirty="0">
                <a:solidFill>
                  <a:sysClr val="windowText" lastClr="000000"/>
                </a:solidFill>
                <a:latin typeface="Arial"/>
                <a:cs typeface="Arial"/>
              </a:rPr>
              <a:t>: stocker et structurer correctement vos données.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Le workflow de base </a:t>
            </a:r>
            <a:r>
              <a:rPr lang="en-US" sz="2000" dirty="0">
                <a:solidFill>
                  <a:sysClr val="windowText" lastClr="000000"/>
                </a:solidFill>
                <a:latin typeface="Arial"/>
                <a:cs typeface="Arial"/>
              </a:rPr>
              <a:t>: guide étape par étape du processus de nettoyage des données.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Garantir l'intégrité </a:t>
            </a:r>
            <a:r>
              <a:rPr lang="en-US" sz="2000" dirty="0">
                <a:solidFill>
                  <a:sysClr val="windowText" lastClr="000000"/>
                </a:solidFill>
                <a:latin typeface="Arial"/>
                <a:cs typeface="Arial"/>
              </a:rPr>
              <a:t>: traiter les données manquantes et effectuer la validation des données.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Synthèse et application </a:t>
            </a:r>
            <a:r>
              <a:rPr lang="en-US" sz="2000" dirty="0">
                <a:solidFill>
                  <a:sysClr val="windowText" lastClr="000000"/>
                </a:solidFill>
                <a:latin typeface="Arial"/>
                <a:cs typeface="Arial"/>
              </a:rPr>
              <a:t>: tout mettre en place.</a:t>
            </a:r>
          </a:p>
        </p:txBody>
      </p:sp>
    </p:spTree>
    <p:extLst>
      <p:ext uri="{BB962C8B-B14F-4D97-AF65-F5344CB8AC3E}">
        <p14:creationId xmlns:p14="http://schemas.microsoft.com/office/powerpoint/2010/main" val="383759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435058"/>
            <a:ext cx="10725152" cy="22881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Récapitulatif : Collecte de données</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Nous avons examiné différentes méthodes de collecte de données (enquêtes, capteurs/GPS, observation).</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Ces méthodes produisent des ensembles de données volumineux, complexes et souvent « bruts ».</a:t>
            </a:r>
          </a:p>
          <a:p>
            <a:pPr>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Objectif du jour : passer des données brutes à des informations fiables</a:t>
            </a:r>
          </a:p>
          <a:p>
            <a:pPr lvl="1">
              <a:defRPr/>
            </a:pPr>
            <a:r>
              <a:rPr kumimoji="0" lang="en-US" sz="1800" i="0" u="none" strike="noStrike" kern="1200" cap="none" spc="0" normalizeH="0" baseline="0" noProof="0" dirty="0">
                <a:ln>
                  <a:noFill/>
                </a:ln>
                <a:solidFill>
                  <a:sysClr val="windowText" lastClr="000000"/>
                </a:solidFill>
                <a:effectLst/>
                <a:uLnTx/>
                <a:uFillTx/>
                <a:ea typeface="+mn-ea"/>
                <a:cs typeface="+mn-cs"/>
              </a:rPr>
              <a:t>Notre objectif est désormais de gérer et de nettoyer ces ensembles de données afin de garantir la fiabilité et la précision de notre analyse.</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889918"/>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Lien avec le cours précédent.</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pic>
        <p:nvPicPr>
          <p:cNvPr id="1026" name="Picture 2">
            <a:extLst>
              <a:ext uri="{FF2B5EF4-FFF2-40B4-BE49-F238E27FC236}">
                <a16:creationId xmlns:a16="http://schemas.microsoft.com/office/drawing/2014/main" id="{A5B3A4C9-D97F-A476-6119-4E6654B8E7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852" b="33023"/>
          <a:stretch>
            <a:fillRect/>
          </a:stretch>
        </p:blipFill>
        <p:spPr bwMode="auto">
          <a:xfrm>
            <a:off x="2680063" y="3790659"/>
            <a:ext cx="6858000" cy="2477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E6EEEF1C-5989-AC16-2D58-FE5BD2E5349E}"/>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Objectifs pédagogiques.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8156275"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À la fin de cette leçon, vous devriez être capable de :</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et objectifs</a:t>
            </a:r>
          </a:p>
        </p:txBody>
      </p:sp>
      <p:sp>
        <p:nvSpPr>
          <p:cNvPr id="6" name="object 3">
            <a:extLst>
              <a:ext uri="{FF2B5EF4-FFF2-40B4-BE49-F238E27FC236}">
                <a16:creationId xmlns:a16="http://schemas.microsoft.com/office/drawing/2014/main" id="{231E0456-4706-1349-8C71-3D1C93335FBE}"/>
              </a:ext>
            </a:extLst>
          </p:cNvPr>
          <p:cNvSpPr txBox="1"/>
          <p:nvPr/>
        </p:nvSpPr>
        <p:spPr>
          <a:xfrm>
            <a:off x="726468" y="2133664"/>
            <a:ext cx="7829703" cy="3535400"/>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1800" dirty="0">
                <a:solidFill>
                  <a:sysClr val="windowText" lastClr="000000"/>
                </a:solidFill>
                <a:latin typeface="Arial"/>
                <a:cs typeface="Arial"/>
              </a:rPr>
              <a:t>Comprendre pourquoi la gestion des données est essentielle dans la recherche sur les transports.</a:t>
            </a:r>
          </a:p>
          <a:p>
            <a:pPr marL="457200" indent="-457200" defTabSz="1175644" hangingPunct="1">
              <a:spcBef>
                <a:spcPts val="2000"/>
              </a:spcBef>
              <a:buFont typeface="+mj-lt"/>
              <a:buAutoNum type="arabicPeriod"/>
            </a:pPr>
            <a:r>
              <a:rPr lang="en-US" sz="1800" dirty="0">
                <a:solidFill>
                  <a:sysClr val="windowText" lastClr="000000"/>
                </a:solidFill>
                <a:latin typeface="Arial"/>
                <a:cs typeface="Arial"/>
              </a:rPr>
              <a:t>Identifier les solutions de stockage de données appropriées et décider quand les utiliser.</a:t>
            </a:r>
          </a:p>
          <a:p>
            <a:pPr marL="457200" indent="-457200" defTabSz="1175644" hangingPunct="1">
              <a:spcBef>
                <a:spcPts val="2000"/>
              </a:spcBef>
              <a:buFont typeface="+mj-lt"/>
              <a:buAutoNum type="arabicPeriod"/>
            </a:pPr>
            <a:r>
              <a:rPr lang="en-US" sz="1800" dirty="0">
                <a:solidFill>
                  <a:sysClr val="windowText" lastClr="000000"/>
                </a:solidFill>
                <a:latin typeface="Arial"/>
                <a:cs typeface="Arial"/>
              </a:rPr>
              <a:t>Appliquer des stratégies de base de nettoyage des données afin d'améliorer la qualité des ensembles de données.</a:t>
            </a:r>
          </a:p>
          <a:p>
            <a:pPr marL="457200" indent="-457200" defTabSz="1175644" hangingPunct="1">
              <a:spcBef>
                <a:spcPts val="2000"/>
              </a:spcBef>
              <a:buFont typeface="+mj-lt"/>
              <a:buAutoNum type="arabicPeriod"/>
            </a:pPr>
            <a:r>
              <a:rPr lang="en-US" sz="1800" dirty="0">
                <a:solidFill>
                  <a:sysClr val="windowText" lastClr="000000"/>
                </a:solidFill>
                <a:latin typeface="Arial"/>
                <a:cs typeface="Arial"/>
              </a:rPr>
              <a:t>Traiter les données manquantes de manière responsable à l'aide de techniques adaptées au domaine.</a:t>
            </a:r>
          </a:p>
          <a:p>
            <a:pPr marL="457200" indent="-457200" defTabSz="1175644" hangingPunct="1">
              <a:spcBef>
                <a:spcPts val="2000"/>
              </a:spcBef>
              <a:buFont typeface="+mj-lt"/>
              <a:buAutoNum type="arabicPeriod"/>
            </a:pPr>
            <a:r>
              <a:rPr lang="en-US" sz="1800" dirty="0">
                <a:solidFill>
                  <a:sysClr val="windowText" lastClr="000000"/>
                </a:solidFill>
                <a:latin typeface="Arial"/>
                <a:cs typeface="Arial"/>
              </a:rPr>
              <a:t>Valider les données afin d'en garantir l'exactitude avant de </a:t>
            </a:r>
            <a:r>
              <a:rPr lang="en-US" sz="1800" dirty="0" err="1">
                <a:solidFill>
                  <a:sysClr val="windowText" lastClr="000000"/>
                </a:solidFill>
                <a:latin typeface="Arial"/>
                <a:cs typeface="Arial"/>
              </a:rPr>
              <a:t>procéder</a:t>
            </a:r>
            <a:r>
              <a:rPr lang="en-US" sz="1800" dirty="0">
                <a:solidFill>
                  <a:sysClr val="windowText" lastClr="000000"/>
                </a:solidFill>
                <a:latin typeface="Arial"/>
                <a:cs typeface="Arial"/>
              </a:rPr>
              <a:t> à </a:t>
            </a:r>
            <a:r>
              <a:rPr lang="en-US" sz="1800" dirty="0" err="1">
                <a:solidFill>
                  <a:sysClr val="windowText" lastClr="000000"/>
                </a:solidFill>
                <a:latin typeface="Arial"/>
                <a:cs typeface="Arial"/>
              </a:rPr>
              <a:t>une</a:t>
            </a:r>
            <a:r>
              <a:rPr lang="en-US" sz="1800" dirty="0">
                <a:solidFill>
                  <a:sysClr val="windowText" lastClr="000000"/>
                </a:solidFill>
                <a:latin typeface="Arial"/>
                <a:cs typeface="Arial"/>
              </a:rPr>
              <a:t> </a:t>
            </a:r>
            <a:r>
              <a:rPr lang="en-US" sz="1800" dirty="0" err="1">
                <a:solidFill>
                  <a:sysClr val="windowText" lastClr="000000"/>
                </a:solidFill>
                <a:latin typeface="Arial"/>
                <a:cs typeface="Arial"/>
              </a:rPr>
              <a:t>analyse</a:t>
            </a:r>
            <a:r>
              <a:rPr lang="en-US" sz="1800" dirty="0">
                <a:solidFill>
                  <a:sysClr val="windowText" lastClr="000000"/>
                </a:solidFill>
                <a:latin typeface="Arial"/>
                <a:cs typeface="Arial"/>
              </a:rPr>
              <a:t> </a:t>
            </a:r>
            <a:r>
              <a:rPr lang="en-US" sz="1800" dirty="0" err="1">
                <a:solidFill>
                  <a:sysClr val="windowText" lastClr="000000"/>
                </a:solidFill>
                <a:latin typeface="Arial"/>
                <a:cs typeface="Arial"/>
              </a:rPr>
              <a:t>approfondie</a:t>
            </a:r>
            <a:r>
              <a:rPr lang="en-US" sz="1800" dirty="0">
                <a:solidFill>
                  <a:sysClr val="windowText" lastClr="000000"/>
                </a:solidFill>
                <a:latin typeface="Arial"/>
                <a:cs typeface="Arial"/>
              </a:rPr>
              <a:t>.</a:t>
            </a:r>
          </a:p>
        </p:txBody>
      </p:sp>
    </p:spTree>
    <p:extLst>
      <p:ext uri="{BB962C8B-B14F-4D97-AF65-F5344CB8AC3E}">
        <p14:creationId xmlns:p14="http://schemas.microsoft.com/office/powerpoint/2010/main" val="3756461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L'impératif de la gestion des données</a:t>
            </a:r>
          </a:p>
        </p:txBody>
      </p:sp>
    </p:spTree>
    <p:extLst>
      <p:ext uri="{BB962C8B-B14F-4D97-AF65-F5344CB8AC3E}">
        <p14:creationId xmlns:p14="http://schemas.microsoft.com/office/powerpoint/2010/main" val="275181655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AB00D5E3-A100-480F-94CF-1ACE55F2790D}"/>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schemas.microsoft.com/office/2006/documentManagement/types"/>
    <ds:schemaRef ds:uri="http://schemas.openxmlformats.org/package/2006/metadata/core-properties"/>
    <ds:schemaRef ds:uri="http://purl.org/dc/elements/1.1/"/>
    <ds:schemaRef ds:uri="http://www.w3.org/XML/1998/namespace"/>
    <ds:schemaRef ds:uri="http://schemas.microsoft.com/office/infopath/2007/PartnerControls"/>
    <ds:schemaRef ds:uri="d7c2d7e5-d637-40e7-a03d-32f79b35a394"/>
    <ds:schemaRef ds:uri="597320a7-26c9-4ada-a5d3-9ce4cfbbe2b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60</TotalTime>
  <Words>16555</Words>
  <Application>Microsoft Office PowerPoint</Application>
  <PresentationFormat>Widescreen</PresentationFormat>
  <Paragraphs>469</Paragraphs>
  <Slides>56</Slides>
  <Notes>55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des matières</vt:lpstr>
      <vt:lpstr>Table des matières</vt:lpstr>
      <vt:lpstr>PowerPoint Presentation</vt:lpstr>
      <vt:lpstr>00. Introduction et objectifs</vt:lpstr>
      <vt:lpstr>00. Introduction et objectifs</vt:lpstr>
      <vt:lpstr>00. Introduction et objectifs</vt:lpstr>
      <vt:lpstr>PowerPoint Presentation</vt:lpstr>
      <vt:lpstr>01. L'impératif de la gestion des données</vt:lpstr>
      <vt:lpstr>01. L'impératif de la gestion des données</vt:lpstr>
      <vt:lpstr>01. L'impératif de la gestion des données</vt:lpstr>
      <vt:lpstr>01. L'impératif de la gestion des données</vt:lpstr>
      <vt:lpstr>01. L'impératif de la gestion des données</vt:lpstr>
      <vt:lpstr>01. L'impératif de la gestion des données</vt:lpstr>
      <vt:lpstr>PowerPoint Presentation</vt:lpstr>
      <vt:lpstr>02. Préparation des bases : stockage et structure des données</vt:lpstr>
      <vt:lpstr>02. Préparation des fondations : stockage et structure des données</vt:lpstr>
      <vt:lpstr>02. Préparation des bases : stockage et structure des données</vt:lpstr>
      <vt:lpstr>02. Préparation des bases : stockage et structure des données</vt:lpstr>
      <vt:lpstr>02. Préparation des bases : stockage et structure des données</vt:lpstr>
      <vt:lpstr>PowerPoint Presentation</vt:lpstr>
      <vt:lpstr>03. Le workflow principal : guide étape par étape du nettoyage des données</vt:lpstr>
      <vt:lpstr>03. Le processus de travail principal : guide étape par étape pour le nettoyage des données</vt:lpstr>
      <vt:lpstr>03. Le flux de travail principal : guide étape par étape pour le nettoyage des données</vt:lpstr>
      <vt:lpstr>03. Le processus de base : guide étape par étape pour le nettoyage des données</vt:lpstr>
      <vt:lpstr>03. Le flux de travail principal : guide étape par étape du nettoyage des données</vt:lpstr>
      <vt:lpstr>03. Le flux de travail principal : guide étape par étape pour le nettoyage des données</vt:lpstr>
      <vt:lpstr>03. Le flux de travail de base : guide étape par étape pour le nettoyage des données</vt:lpstr>
      <vt:lpstr>03. Le flux de travail principal : guide étape par étape pour le nettoyage des données</vt:lpstr>
      <vt:lpstr>03. Le flux de travail principal : guide étape par étape pour le nettoyage des données</vt:lpstr>
      <vt:lpstr>03. Le workflow de base : guide étape par étape pour le nettoyage des données</vt:lpstr>
      <vt:lpstr>03. Le flux de travail de base : guide étape par étape pour le nettoyage des données</vt:lpstr>
      <vt:lpstr>03. Le workflow de base : guide étape par étape du nettoyage des données</vt:lpstr>
      <vt:lpstr>PowerPoint Presentation</vt:lpstr>
      <vt:lpstr>04. Garantir l'intégrité : traitement des données manquantes et validation</vt:lpstr>
      <vt:lpstr>04. Garantir l'intégrité : traitement des données manquantes et validation</vt:lpstr>
      <vt:lpstr>04. Garantir l'intégrité : traitement des données manquantes et validation</vt:lpstr>
      <vt:lpstr>04. Garantir l'intégrité : traiter les données manquantes et la validation</vt:lpstr>
      <vt:lpstr>04. Garantir l'intégrité : traitement des données manquantes et validation</vt:lpstr>
      <vt:lpstr>04. Garantir l'intégrité : traiter les données manquantes et les valider</vt:lpstr>
      <vt:lpstr>04. Garantir l'intégrité : traiter les données manquantes et les valider</vt:lpstr>
      <vt:lpstr>04. Garantir l'intégrité : traiter les données manquantes et les valider</vt:lpstr>
      <vt:lpstr>04. Garantir l'intégrité : traitement des données manquantes et validation</vt:lpstr>
      <vt:lpstr>04. Garantir l'intégrité : traitement des données manquantes et validation</vt:lpstr>
      <vt:lpstr>04. Garantir l'intégrité : traitement des données manquantes et validation</vt:lpstr>
      <vt:lpstr>04. Garantir l'intégrité : gestion des données manquantes et validation</vt:lpstr>
      <vt:lpstr>04. Garantir l'intégrité : traitement des données manquantes et validation</vt:lpstr>
      <vt:lpstr>PowerPoint Presentation</vt:lpstr>
      <vt:lpstr>05. Synthèse, application et conclusion</vt:lpstr>
      <vt:lpstr>05. Synthèse, application et conclusion</vt:lpstr>
      <vt:lpstr>05. Synthèse, application et conclusion</vt:lpstr>
      <vt:lpstr>05. Synthèse, application et conclusion</vt:lpstr>
      <vt:lpstr>05. Synthèse, application et conclusion</vt:lpstr>
      <vt:lpstr>05. Synthèse, application et conclusion</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keywords>, docId:DB0073C1B0071396D947767681393644</cp:keywords>
  <cp:lastModifiedBy>Wojciech Kustra</cp:lastModifiedBy>
  <cp:revision>1675</cp:revision>
  <dcterms:modified xsi:type="dcterms:W3CDTF">2026-05-10T11:43:45Z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