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50"/>
  </p:notesMasterIdLst>
  <p:handoutMasterIdLst>
    <p:handoutMasterId r:id="rId51"/>
  </p:handoutMasterIdLst>
  <p:sldIdLst>
    <p:sldId id="306" r:id="rId6"/>
    <p:sldId id="1787" r:id="rId7"/>
    <p:sldId id="1661" r:id="rId8"/>
    <p:sldId id="1730" r:id="rId9"/>
    <p:sldId id="389" r:id="rId10"/>
    <p:sldId id="419" r:id="rId11"/>
    <p:sldId id="1780" r:id="rId12"/>
    <p:sldId id="1781" r:id="rId13"/>
    <p:sldId id="1748" r:id="rId14"/>
    <p:sldId id="1749" r:id="rId15"/>
    <p:sldId id="1663" r:id="rId16"/>
    <p:sldId id="1665" r:id="rId17"/>
    <p:sldId id="1750" r:id="rId18"/>
    <p:sldId id="1751" r:id="rId19"/>
    <p:sldId id="1752" r:id="rId20"/>
    <p:sldId id="1753" r:id="rId21"/>
    <p:sldId id="1754" r:id="rId22"/>
    <p:sldId id="1783" r:id="rId23"/>
    <p:sldId id="1782" r:id="rId24"/>
    <p:sldId id="1784" r:id="rId25"/>
    <p:sldId id="1785" r:id="rId26"/>
    <p:sldId id="1759" r:id="rId27"/>
    <p:sldId id="1760" r:id="rId28"/>
    <p:sldId id="1761" r:id="rId29"/>
    <p:sldId id="1762" r:id="rId30"/>
    <p:sldId id="1786" r:id="rId31"/>
    <p:sldId id="1764" r:id="rId32"/>
    <p:sldId id="1765" r:id="rId33"/>
    <p:sldId id="1667" r:id="rId34"/>
    <p:sldId id="1766" r:id="rId35"/>
    <p:sldId id="1768" r:id="rId36"/>
    <p:sldId id="1767" r:id="rId37"/>
    <p:sldId id="1769" r:id="rId38"/>
    <p:sldId id="1770" r:id="rId39"/>
    <p:sldId id="1771" r:id="rId40"/>
    <p:sldId id="1772" r:id="rId41"/>
    <p:sldId id="1773" r:id="rId42"/>
    <p:sldId id="1774" r:id="rId43"/>
    <p:sldId id="1775" r:id="rId44"/>
    <p:sldId id="1777" r:id="rId45"/>
    <p:sldId id="1778" r:id="rId46"/>
    <p:sldId id="659" r:id="rId47"/>
    <p:sldId id="650" r:id="rId48"/>
    <p:sldId id="309" r:id="rId49"/>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20502"/>
    <a:srgbClr val="020603"/>
    <a:srgbClr val="010502"/>
    <a:srgbClr val="010401"/>
    <a:srgbClr val="D1FAE5"/>
    <a:srgbClr val="8D4309"/>
    <a:srgbClr val="214DD2"/>
    <a:srgbClr val="087C5A"/>
    <a:srgbClr val="DBEA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758CD3-8CDC-408F-B73B-D0E6BECCB97C}" v="1" dt="2026-05-10T11:42:29.20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4" autoAdjust="0"/>
    <p:restoredTop sz="96301" autoAdjust="0"/>
  </p:normalViewPr>
  <p:slideViewPr>
    <p:cSldViewPr snapToGrid="0">
      <p:cViewPr varScale="1">
        <p:scale>
          <a:sx n="71" d="100"/>
          <a:sy n="71" d="100"/>
        </p:scale>
        <p:origin x="72" y="181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4548" y="9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viewProps" Target="viewProps.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microsoft.com/office/2016/11/relationships/changesInfo" Target="changesInfos/changesInfo1.xml"/><Relationship Id="rId8" Type="http://schemas.openxmlformats.org/officeDocument/2006/relationships/slide" Target="slides/slide3.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microsoft.com/office/2015/10/relationships/revisionInfo" Target="revisionInfo.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addSld">
      <pc:chgData name="Wojciech Kustra" userId="afebd3d0-216b-4c4f-8992-1bf1fda6d5e8" providerId="ADAL" clId="{1D307E72-7901-4E61-A01B-3C4232ABCF63}" dt="2026-05-10T11:42:33.627" v="0" actId="680"/>
      <pc:docMkLst>
        <pc:docMk/>
      </pc:docMkLst>
      <pc:sldChg chg="new">
        <pc:chgData name="Wojciech Kustra" userId="afebd3d0-216b-4c4f-8992-1bf1fda6d5e8" providerId="ADAL" clId="{1D307E72-7901-4E61-A01B-3C4232ABCF63}" dt="2026-05-10T11:42:33.627" v="0" actId="680"/>
        <pc:sldMkLst>
          <pc:docMk/>
          <pc:sldMk cId="1360806211" sldId="178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92804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1DC1C-8D22-D61D-A42F-3E038F78D2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D9B753-45C9-4FB2-C384-47EE520ABC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8E7FF3-3B35-7054-173F-C35714BC048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861929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910600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005339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978481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820281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498223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763615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110929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073522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02883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5822932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753030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454839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380747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067420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486099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558914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085820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524092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97469-2B04-BE81-AC3F-055531B297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441C09-993B-0928-15DC-BED6DAACDD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4B6F35-9891-191B-ADA6-8984682D3030}"/>
              </a:ext>
            </a:extLst>
          </p:cNvPr>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33329606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890938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DAD93-9209-9A47-CA9D-F4022664A0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251385-8BDB-FBFF-93A4-A8BE799314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63E337-77EB-A2AF-8295-BC4CFFD57229}"/>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9918812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D5FB4-20F9-82BC-E2A9-9C11344907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5DCE42-F3E9-147B-3D40-8DFBE51CA2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A5A73E-2CC4-4FDE-BF71-DEDCD94B10FD}"/>
              </a:ext>
            </a:extLst>
          </p:cNvPr>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28510881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86032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868684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664805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807659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88717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458096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84941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374156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907015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42181106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76754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E6B9B-4905-540D-2506-5FD4C8409C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57CC9D-5185-5B93-D4F6-1394A4DAA8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55477B-61B2-BB5E-1381-928037133307}"/>
              </a:ext>
            </a:extLst>
          </p:cNvPr>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338061831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6906A-36E3-CD0C-1196-BE15748E6C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5AB59F-0CE4-74B8-DE59-F42033DD37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EDEFBA-84D0-ADED-C98F-4CB4436A27A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149734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14442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3251355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2162B-D70D-BBE1-F6D7-2D5AFA74DB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53BF51-1436-24F4-0937-287D316187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5D6A62-3370-F531-A2E1-14C37C3EF08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72731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A0F58-3035-7F7B-E244-D7645D4560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91F0B2-0369-805F-4134-7AAAEA2EA1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AEE4D2-D3E0-AD8C-F3C7-185FC52DBE24}"/>
              </a:ext>
            </a:extLst>
          </p:cNvPr>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1517963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099662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3007508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png"/><Relationship Id="rId7" Type="http://schemas.openxmlformats.org/officeDocument/2006/relationships/image" Target="../media/image18.jpeg"/><Relationship Id="rId12"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jpeg"/><Relationship Id="rId11" Type="http://schemas.openxmlformats.org/officeDocument/2006/relationships/image" Target="../media/image22.tiff"/><Relationship Id="rId5" Type="http://schemas.openxmlformats.org/officeDocument/2006/relationships/image" Target="../media/image16.jpe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r>
              <a:rPr lang="en-US" dirty="0"/>
              <a:t>Potential of Future AI-Supported E-Learning</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lang="en-US" dirty="0"/>
              <a:t>Focus on Transportation Engineering</a:t>
            </a:r>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288072"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cSld name="1_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9" name="object 6">
            <a:extLst>
              <a:ext uri="{FF2B5EF4-FFF2-40B4-BE49-F238E27FC236}">
                <a16:creationId xmlns:a16="http://schemas.microsoft.com/office/drawing/2014/main" id="{6AAF3A8D-1DAF-BBCD-0818-A3247E1778C5}"/>
              </a:ext>
            </a:extLst>
          </p:cNvPr>
          <p:cNvSpPr txBox="1">
            <a:spLocks/>
          </p:cNvSpPr>
          <p:nvPr userDrawn="1"/>
        </p:nvSpPr>
        <p:spPr>
          <a:xfrm>
            <a:off x="726470" y="6350540"/>
            <a:ext cx="4193488"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a:t>Recherche et </a:t>
            </a:r>
            <a:r>
              <a:rPr lang="en-US" dirty="0" err="1"/>
              <a:t>analyse</a:t>
            </a:r>
            <a:r>
              <a:rPr lang="en-US" dirty="0"/>
              <a:t> dans le </a:t>
            </a:r>
            <a:r>
              <a:rPr lang="en-US" dirty="0" err="1"/>
              <a:t>domaine</a:t>
            </a:r>
            <a:r>
              <a:rPr lang="en-US" dirty="0"/>
              <a:t> des transports</a:t>
            </a:r>
          </a:p>
        </p:txBody>
      </p:sp>
      <p:sp>
        <p:nvSpPr>
          <p:cNvPr id="11" name="object 6">
            <a:extLst>
              <a:ext uri="{FF2B5EF4-FFF2-40B4-BE49-F238E27FC236}">
                <a16:creationId xmlns:a16="http://schemas.microsoft.com/office/drawing/2014/main" id="{224B2A70-DF09-0798-88C6-610663BDD43B}"/>
              </a:ext>
            </a:extLst>
          </p:cNvPr>
          <p:cNvSpPr txBox="1">
            <a:spLocks/>
          </p:cNvSpPr>
          <p:nvPr userDrawn="1"/>
        </p:nvSpPr>
        <p:spPr>
          <a:xfrm>
            <a:off x="6879772" y="6343524"/>
            <a:ext cx="458575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Lab 3 : </a:t>
            </a:r>
            <a:r>
              <a:rPr lang="en-US" b="1" dirty="0" err="1">
                <a:solidFill>
                  <a:prstClr val="black"/>
                </a:solidFill>
              </a:rPr>
              <a:t>Collecte</a:t>
            </a:r>
            <a:r>
              <a:rPr lang="en-US" b="1" dirty="0">
                <a:solidFill>
                  <a:prstClr val="black"/>
                </a:solidFill>
              </a:rPr>
              <a:t> de données sur le terrain</a:t>
            </a:r>
          </a:p>
        </p:txBody>
      </p:sp>
      <p:sp>
        <p:nvSpPr>
          <p:cNvPr id="12" name="object 6">
            <a:extLst>
              <a:ext uri="{FF2B5EF4-FFF2-40B4-BE49-F238E27FC236}">
                <a16:creationId xmlns:a16="http://schemas.microsoft.com/office/drawing/2014/main" id="{DDE58B8E-5C70-D12D-817D-485E18761AB2}"/>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14976263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12" name="bg object 17">
            <a:extLst>
              <a:ext uri="{FF2B5EF4-FFF2-40B4-BE49-F238E27FC236}">
                <a16:creationId xmlns:a16="http://schemas.microsoft.com/office/drawing/2014/main" id="{70C76DF0-C2EC-1C00-DCD2-B6D936AB7F0C}"/>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3" name="bg object 18">
            <a:extLst>
              <a:ext uri="{FF2B5EF4-FFF2-40B4-BE49-F238E27FC236}">
                <a16:creationId xmlns:a16="http://schemas.microsoft.com/office/drawing/2014/main" id="{E7C96158-3CD3-2A9E-39A7-4F57AE3FE8E4}"/>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4" name="object 6">
            <a:extLst>
              <a:ext uri="{FF2B5EF4-FFF2-40B4-BE49-F238E27FC236}">
                <a16:creationId xmlns:a16="http://schemas.microsoft.com/office/drawing/2014/main" id="{50F28BFD-0175-7CD7-F7A6-3B3C9ACE088C}"/>
              </a:ext>
            </a:extLst>
          </p:cNvPr>
          <p:cNvSpPr txBox="1">
            <a:spLocks/>
          </p:cNvSpPr>
          <p:nvPr userDrawn="1"/>
        </p:nvSpPr>
        <p:spPr>
          <a:xfrm>
            <a:off x="726470" y="6350540"/>
            <a:ext cx="394263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a:t>Recherche et </a:t>
            </a:r>
            <a:r>
              <a:rPr lang="en-US" dirty="0" err="1"/>
              <a:t>analyse</a:t>
            </a:r>
            <a:r>
              <a:rPr lang="en-US" dirty="0"/>
              <a:t> dans le </a:t>
            </a:r>
            <a:r>
              <a:rPr lang="en-US" dirty="0" err="1"/>
              <a:t>domaine</a:t>
            </a:r>
            <a:r>
              <a:rPr lang="en-US" dirty="0"/>
              <a:t> des transports</a:t>
            </a:r>
          </a:p>
        </p:txBody>
      </p:sp>
      <p:sp>
        <p:nvSpPr>
          <p:cNvPr id="15" name="object 6">
            <a:extLst>
              <a:ext uri="{FF2B5EF4-FFF2-40B4-BE49-F238E27FC236}">
                <a16:creationId xmlns:a16="http://schemas.microsoft.com/office/drawing/2014/main" id="{9D0DAE9E-C336-8508-0DF3-6E0059E98749}"/>
              </a:ext>
            </a:extLst>
          </p:cNvPr>
          <p:cNvSpPr txBox="1">
            <a:spLocks/>
          </p:cNvSpPr>
          <p:nvPr userDrawn="1"/>
        </p:nvSpPr>
        <p:spPr>
          <a:xfrm>
            <a:off x="6942966" y="6343524"/>
            <a:ext cx="4522565"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Lab 3 : </a:t>
            </a:r>
            <a:r>
              <a:rPr lang="en-US" b="1" dirty="0" err="1">
                <a:solidFill>
                  <a:prstClr val="black"/>
                </a:solidFill>
              </a:rPr>
              <a:t>Collecte</a:t>
            </a:r>
            <a:r>
              <a:rPr lang="en-US" b="1" dirty="0">
                <a:solidFill>
                  <a:prstClr val="black"/>
                </a:solidFill>
              </a:rPr>
              <a:t> de données sur le terrain</a:t>
            </a:r>
          </a:p>
        </p:txBody>
      </p:sp>
      <p:sp>
        <p:nvSpPr>
          <p:cNvPr id="19" name="object 6">
            <a:extLst>
              <a:ext uri="{FF2B5EF4-FFF2-40B4-BE49-F238E27FC236}">
                <a16:creationId xmlns:a16="http://schemas.microsoft.com/office/drawing/2014/main" id="{9DE235A9-BD93-D4A3-7089-64CA3D179496}"/>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22019541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12" name="object 6">
            <a:extLst>
              <a:ext uri="{FF2B5EF4-FFF2-40B4-BE49-F238E27FC236}">
                <a16:creationId xmlns:a16="http://schemas.microsoft.com/office/drawing/2014/main" id="{DDE58B8E-5C70-D12D-817D-485E18761AB2}"/>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5" name="object 6">
            <a:extLst>
              <a:ext uri="{FF2B5EF4-FFF2-40B4-BE49-F238E27FC236}">
                <a16:creationId xmlns:a16="http://schemas.microsoft.com/office/drawing/2014/main" id="{F798B18C-C42C-51D9-608B-85F8F550930A}"/>
              </a:ext>
            </a:extLst>
          </p:cNvPr>
          <p:cNvSpPr txBox="1">
            <a:spLocks/>
          </p:cNvSpPr>
          <p:nvPr userDrawn="1"/>
        </p:nvSpPr>
        <p:spPr>
          <a:xfrm>
            <a:off x="726470" y="6350540"/>
            <a:ext cx="394263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a:t>Recherche et </a:t>
            </a:r>
            <a:r>
              <a:rPr lang="en-US" dirty="0" err="1"/>
              <a:t>analyse</a:t>
            </a:r>
            <a:r>
              <a:rPr lang="en-US" dirty="0"/>
              <a:t> dans le </a:t>
            </a:r>
            <a:r>
              <a:rPr lang="en-US" dirty="0" err="1"/>
              <a:t>domaine</a:t>
            </a:r>
            <a:r>
              <a:rPr lang="en-US" dirty="0"/>
              <a:t> des transports</a:t>
            </a:r>
          </a:p>
        </p:txBody>
      </p:sp>
      <p:sp>
        <p:nvSpPr>
          <p:cNvPr id="6" name="object 6">
            <a:extLst>
              <a:ext uri="{FF2B5EF4-FFF2-40B4-BE49-F238E27FC236}">
                <a16:creationId xmlns:a16="http://schemas.microsoft.com/office/drawing/2014/main" id="{9C82BAC6-6AAC-5756-6FC7-7C8F05B59050}"/>
              </a:ext>
            </a:extLst>
          </p:cNvPr>
          <p:cNvSpPr txBox="1">
            <a:spLocks/>
          </p:cNvSpPr>
          <p:nvPr userDrawn="1"/>
        </p:nvSpPr>
        <p:spPr>
          <a:xfrm>
            <a:off x="6942966" y="6343524"/>
            <a:ext cx="4522565"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Lab 3 : </a:t>
            </a:r>
            <a:r>
              <a:rPr lang="en-US" b="1" dirty="0" err="1">
                <a:solidFill>
                  <a:prstClr val="black"/>
                </a:solidFill>
              </a:rPr>
              <a:t>Collecte</a:t>
            </a:r>
            <a:r>
              <a:rPr lang="en-US" b="1" dirty="0">
                <a:solidFill>
                  <a:prstClr val="black"/>
                </a:solidFill>
              </a:rPr>
              <a:t> de données sur le terrain</a:t>
            </a:r>
          </a:p>
        </p:txBody>
      </p:sp>
    </p:spTree>
    <p:extLst>
      <p:ext uri="{BB962C8B-B14F-4D97-AF65-F5344CB8AC3E}">
        <p14:creationId xmlns:p14="http://schemas.microsoft.com/office/powerpoint/2010/main" val="771330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bg object 17">
            <a:extLst>
              <a:ext uri="{FF2B5EF4-FFF2-40B4-BE49-F238E27FC236}">
                <a16:creationId xmlns:a16="http://schemas.microsoft.com/office/drawing/2014/main" id="{74C6E545-07BF-151F-1AE9-D43D402FDBCC}"/>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6" name="bg object 18">
            <a:extLst>
              <a:ext uri="{FF2B5EF4-FFF2-40B4-BE49-F238E27FC236}">
                <a16:creationId xmlns:a16="http://schemas.microsoft.com/office/drawing/2014/main" id="{4937A292-7857-5FAD-1953-434A7A24D838}"/>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9" name="object 6">
            <a:extLst>
              <a:ext uri="{FF2B5EF4-FFF2-40B4-BE49-F238E27FC236}">
                <a16:creationId xmlns:a16="http://schemas.microsoft.com/office/drawing/2014/main" id="{26313B61-472B-AB8F-950F-EC438C6309F3}"/>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2" name="object 6">
            <a:extLst>
              <a:ext uri="{FF2B5EF4-FFF2-40B4-BE49-F238E27FC236}">
                <a16:creationId xmlns:a16="http://schemas.microsoft.com/office/drawing/2014/main" id="{D4113E70-67E5-D3DC-97E9-B599026F03F1}"/>
              </a:ext>
            </a:extLst>
          </p:cNvPr>
          <p:cNvSpPr txBox="1">
            <a:spLocks/>
          </p:cNvSpPr>
          <p:nvPr userDrawn="1"/>
        </p:nvSpPr>
        <p:spPr>
          <a:xfrm>
            <a:off x="726470" y="6350540"/>
            <a:ext cx="394263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a:t>Recherche et </a:t>
            </a:r>
            <a:r>
              <a:rPr lang="en-US" dirty="0" err="1"/>
              <a:t>analyse</a:t>
            </a:r>
            <a:r>
              <a:rPr lang="en-US" dirty="0"/>
              <a:t> dans le </a:t>
            </a:r>
            <a:r>
              <a:rPr lang="en-US" dirty="0" err="1"/>
              <a:t>domaine</a:t>
            </a:r>
            <a:r>
              <a:rPr lang="en-US" dirty="0"/>
              <a:t> des transports</a:t>
            </a:r>
          </a:p>
        </p:txBody>
      </p:sp>
      <p:sp>
        <p:nvSpPr>
          <p:cNvPr id="3" name="object 6">
            <a:extLst>
              <a:ext uri="{FF2B5EF4-FFF2-40B4-BE49-F238E27FC236}">
                <a16:creationId xmlns:a16="http://schemas.microsoft.com/office/drawing/2014/main" id="{AA0675C7-92A5-A6CB-8DEC-DB9743FDBEE3}"/>
              </a:ext>
            </a:extLst>
          </p:cNvPr>
          <p:cNvSpPr txBox="1">
            <a:spLocks/>
          </p:cNvSpPr>
          <p:nvPr userDrawn="1"/>
        </p:nvSpPr>
        <p:spPr>
          <a:xfrm>
            <a:off x="6942966" y="6343524"/>
            <a:ext cx="4522565"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Lab 3 : </a:t>
            </a:r>
            <a:r>
              <a:rPr lang="en-US" b="1" dirty="0" err="1">
                <a:solidFill>
                  <a:prstClr val="black"/>
                </a:solidFill>
              </a:rPr>
              <a:t>Collecte</a:t>
            </a:r>
            <a:r>
              <a:rPr lang="en-US" b="1" dirty="0">
                <a:solidFill>
                  <a:prstClr val="black"/>
                </a:solidFill>
              </a:rPr>
              <a:t> de données sur le terrain</a:t>
            </a:r>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BE1850F4-371C-701E-886C-5B506A1A6925}"/>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9DC29437-CB25-00A8-10C5-71F0CD4CEE07}"/>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848D3CE-E6A3-249F-37FD-99D774888302}"/>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200556511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Texte des puces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96"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5"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 de base du GPS </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image" Target="../media/image33.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image" Target="../media/image50.png"/></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2.xml"/><Relationship Id="rId1" Type="http://schemas.openxmlformats.org/officeDocument/2006/relationships/slideLayout" Target="../slideLayouts/slideLayout14.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2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7.xml"/><Relationship Id="rId1" Type="http://schemas.openxmlformats.org/officeDocument/2006/relationships/slideLayout" Target="../slideLayouts/slideLayout14.xml"/><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2.xml"/><Relationship Id="rId1" Type="http://schemas.openxmlformats.org/officeDocument/2006/relationships/slideLayout" Target="../slideLayouts/slideLayout14.xml"/><Relationship Id="rId4" Type="http://schemas.openxmlformats.org/officeDocument/2006/relationships/hyperlink" Target="https://gpx-viewer.com/"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5.xml"/><Relationship Id="rId1" Type="http://schemas.openxmlformats.org/officeDocument/2006/relationships/slideLayout" Target="../slideLayouts/slideLayout14.xml"/><Relationship Id="rId4" Type="http://schemas.openxmlformats.org/officeDocument/2006/relationships/image" Target="../media/image66.png"/></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6.xml"/><Relationship Id="rId1" Type="http://schemas.openxmlformats.org/officeDocument/2006/relationships/slideLayout" Target="../slideLayouts/slideLayout14.xml"/><Relationship Id="rId5" Type="http://schemas.openxmlformats.org/officeDocument/2006/relationships/image" Target="../media/image67.png"/><Relationship Id="rId4" Type="http://schemas.openxmlformats.org/officeDocument/2006/relationships/image" Target="../media/image33.png"/></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8E05BE27-D7E7-E5E7-73C5-2C65F7ADE839}"/>
              </a:ext>
            </a:extLst>
          </p:cNvPr>
          <p:cNvSpPr txBox="1"/>
          <p:nvPr/>
        </p:nvSpPr>
        <p:spPr>
          <a:xfrm>
            <a:off x="713377" y="3832755"/>
            <a:ext cx="10138843" cy="4801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800" b="1" dirty="0">
                <a:solidFill>
                  <a:srgbClr val="0070C0"/>
                </a:solidFill>
                <a:latin typeface="Calibri" panose="020F0502020204030204" pitchFamily="34" charset="0"/>
                <a:ea typeface="Calibri" panose="020F0502020204030204" pitchFamily="34" charset="0"/>
                <a:cs typeface="Calibri" panose="020F0502020204030204" pitchFamily="34" charset="0"/>
              </a:rPr>
              <a:t>Laboratoire 3 : Collecte de données sur le terrain</a:t>
            </a:r>
          </a:p>
        </p:txBody>
      </p:sp>
      <p:sp>
        <p:nvSpPr>
          <p:cNvPr id="5" name="Text Placeholder 4">
            <a:extLst>
              <a:ext uri="{FF2B5EF4-FFF2-40B4-BE49-F238E27FC236}">
                <a16:creationId xmlns:a16="http://schemas.microsoft.com/office/drawing/2014/main" id="{2D654DE6-6D54-990F-9392-B8ED7FD7F2BF}"/>
              </a:ext>
            </a:extLst>
          </p:cNvPr>
          <p:cNvSpPr>
            <a:spLocks noGrp="1"/>
          </p:cNvSpPr>
          <p:nvPr>
            <p:ph type="body" sz="quarter" idx="1"/>
          </p:nvPr>
        </p:nvSpPr>
        <p:spPr>
          <a:xfrm>
            <a:off x="756196" y="4312886"/>
            <a:ext cx="9675241" cy="573865"/>
          </a:xfrm>
        </p:spPr>
        <p:txBody>
          <a:bodyPr/>
          <a:lstStyle/>
          <a:p>
            <a:pPr algn="l"/>
            <a:r>
              <a:rPr lang="en-US" dirty="0"/>
              <a:t>Techniques numériques et manuelles</a:t>
            </a:r>
            <a:endParaRPr lang="en-AT" dirty="0"/>
          </a:p>
        </p:txBody>
      </p:sp>
      <p:sp>
        <p:nvSpPr>
          <p:cNvPr id="7" name="Title 1">
            <a:extLst>
              <a:ext uri="{FF2B5EF4-FFF2-40B4-BE49-F238E27FC236}">
                <a16:creationId xmlns:a16="http://schemas.microsoft.com/office/drawing/2014/main" id="{1C577BB1-F0D5-136F-8660-1809927841BF}"/>
              </a:ext>
            </a:extLst>
          </p:cNvPr>
          <p:cNvSpPr txBox="1">
            <a:spLocks/>
          </p:cNvSpPr>
          <p:nvPr/>
        </p:nvSpPr>
        <p:spPr>
          <a:xfrm>
            <a:off x="908596" y="2090159"/>
            <a:ext cx="8910054" cy="13706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p14="http://schemas.microsoft.com/office/powerpoint/2010/main" xmlns:a16="http://schemas.microsoft.com/office/drawing/2014/main" xmlns="" val="1"/>
            </a:ext>
          </a:extLst>
        </p:spPr>
        <p:txBody>
          <a:bodyPr lIns="50800" tIns="50800" rIns="50800" bIns="50800" anchor="ctr">
            <a:normAutofit/>
          </a:bodyPr>
          <a:lstStyle>
            <a:lvl1pPr marL="0" marR="0" indent="0" algn="ctr" defTabSz="1219154" rtl="0" latinLnBrk="0">
              <a:lnSpc>
                <a:spcPct val="80000"/>
              </a:lnSpc>
              <a:spcBef>
                <a:spcPts val="0"/>
              </a:spcBef>
              <a:spcAft>
                <a:spcPts val="0"/>
              </a:spcAft>
              <a:buClrTx/>
              <a:buSzTx/>
              <a:buFontTx/>
              <a:buNone/>
              <a:tabLst/>
              <a:defRPr sz="3600" b="1" i="0" u="none" strike="noStrike" cap="none" spc="-232" baseline="0">
                <a:solidFill>
                  <a:srgbClr val="F78722"/>
                </a:solidFill>
                <a:uFillTx/>
                <a:latin typeface="Montserrat Regular" panose="00000500000000000000" pitchFamily="2" charset="-18"/>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pl-PL" sz="4400" dirty="0">
                <a:latin typeface="Calibri" panose="020F0502020204030204" pitchFamily="34" charset="0"/>
                <a:ea typeface="Calibri" panose="020F0502020204030204" pitchFamily="34" charset="0"/>
                <a:cs typeface="Calibri" panose="020F0502020204030204" pitchFamily="34" charset="0"/>
              </a:rPr>
              <a:t>Recherche et analyse sur les transports</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 Activité 1 : Indicateurs clés</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618768"/>
            <a:ext cx="5950378"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Indicateurs clés à partir des données GPS</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6" name="object 3">
            <a:extLst>
              <a:ext uri="{FF2B5EF4-FFF2-40B4-BE49-F238E27FC236}">
                <a16:creationId xmlns:a16="http://schemas.microsoft.com/office/drawing/2014/main" id="{88E78E5B-DC7A-0445-C347-2DC4920A4775}"/>
              </a:ext>
            </a:extLst>
          </p:cNvPr>
          <p:cNvSpPr txBox="1"/>
          <p:nvPr/>
        </p:nvSpPr>
        <p:spPr>
          <a:xfrm>
            <a:off x="726467" y="2226088"/>
            <a:ext cx="6157411" cy="2748005"/>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Trace de l'itinéraire </a:t>
            </a:r>
            <a:r>
              <a:rPr lang="en-US" sz="2000" dirty="0">
                <a:solidFill>
                  <a:sysClr val="windowText" lastClr="000000"/>
                </a:solidFill>
                <a:latin typeface="Arial"/>
                <a:cs typeface="Arial"/>
              </a:rPr>
              <a:t>: parcours exact emprunté, visualisé sur une carte.</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Durée du trajet </a:t>
            </a:r>
            <a:r>
              <a:rPr lang="en-US" sz="2000" dirty="0">
                <a:solidFill>
                  <a:sysClr val="windowText" lastClr="000000"/>
                </a:solidFill>
                <a:latin typeface="Arial"/>
                <a:cs typeface="Arial"/>
              </a:rPr>
              <a:t>: durée totale entre le départ et l'arrivée.</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Profil de vitesse </a:t>
            </a:r>
            <a:r>
              <a:rPr lang="en-US" sz="2000" dirty="0">
                <a:solidFill>
                  <a:sysClr val="windowText" lastClr="000000"/>
                </a:solidFill>
                <a:latin typeface="Arial"/>
                <a:cs typeface="Arial"/>
              </a:rPr>
              <a:t>: vitesse instantanée et moyenne, calculée entre les points de suivi.</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Temps d'arrêt/retard </a:t>
            </a:r>
            <a:r>
              <a:rPr lang="en-US" sz="2000" dirty="0">
                <a:solidFill>
                  <a:sysClr val="windowText" lastClr="000000"/>
                </a:solidFill>
                <a:latin typeface="Arial"/>
                <a:cs typeface="Arial"/>
              </a:rPr>
              <a:t>: temps passé à l'arrêt ou en déplacement très lent, indiquant les points de congestion ou les arrêts.</a:t>
            </a:r>
          </a:p>
        </p:txBody>
      </p:sp>
      <p:pic>
        <p:nvPicPr>
          <p:cNvPr id="21" name="Picture 20" descr="A map of a city&#10;&#10;AI-generated content may be incorrect.">
            <a:extLst>
              <a:ext uri="{FF2B5EF4-FFF2-40B4-BE49-F238E27FC236}">
                <a16:creationId xmlns:a16="http://schemas.microsoft.com/office/drawing/2014/main" id="{9D59DFD9-371F-AC72-9FD6-36C0B592E6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30562" y="1539562"/>
            <a:ext cx="4121058" cy="4121058"/>
          </a:xfrm>
          <a:prstGeom prst="rect">
            <a:avLst/>
          </a:prstGeom>
        </p:spPr>
      </p:pic>
      <p:sp>
        <p:nvSpPr>
          <p:cNvPr id="8" name="object 2">
            <a:extLst>
              <a:ext uri="{FF2B5EF4-FFF2-40B4-BE49-F238E27FC236}">
                <a16:creationId xmlns:a16="http://schemas.microsoft.com/office/drawing/2014/main" id="{56532C02-3B96-25FB-BAE1-1EBC876DC140}"/>
              </a:ext>
            </a:extLst>
          </p:cNvPr>
          <p:cNvSpPr txBox="1">
            <a:spLocks noGrp="1"/>
          </p:cNvSpPr>
          <p:nvPr>
            <p:ph type="title"/>
          </p:nvPr>
        </p:nvSpPr>
        <p:spPr>
          <a:xfrm>
            <a:off x="726467" y="427119"/>
            <a:ext cx="52483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Briefing et formation avant l'activité</a:t>
            </a:r>
          </a:p>
        </p:txBody>
      </p:sp>
    </p:spTree>
    <p:extLst>
      <p:ext uri="{BB962C8B-B14F-4D97-AF65-F5344CB8AC3E}">
        <p14:creationId xmlns:p14="http://schemas.microsoft.com/office/powerpoint/2010/main" val="21351628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A7980-AE0E-5E8D-126C-ADB915D34E1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789262B-FC8D-7BBB-C561-6FB3A7832AFC}"/>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1.2. Activité 2 : </a:t>
            </a:r>
            <a:r>
              <a:rPr lang="en-US" b="1" dirty="0">
                <a:solidFill>
                  <a:sysClr val="windowText" lastClr="000000"/>
                </a:solidFill>
                <a:latin typeface="Arial"/>
                <a:cs typeface="Arial"/>
              </a:rPr>
              <a:t>Vue d'ensemble (comptage eulérien)</a:t>
            </a:r>
            <a:endParaRPr lang="en-GB" b="1" dirty="0">
              <a:solidFill>
                <a:sysClr val="windowText" lastClr="000000"/>
              </a:solidFill>
              <a:latin typeface="Arial"/>
              <a:cs typeface="Arial"/>
            </a:endParaRPr>
          </a:p>
        </p:txBody>
      </p:sp>
      <p:sp>
        <p:nvSpPr>
          <p:cNvPr id="6" name="object 3">
            <a:extLst>
              <a:ext uri="{FF2B5EF4-FFF2-40B4-BE49-F238E27FC236}">
                <a16:creationId xmlns:a16="http://schemas.microsoft.com/office/drawing/2014/main" id="{54D5F951-8DAC-D2BD-9E6C-4F169EAD5C28}"/>
              </a:ext>
            </a:extLst>
          </p:cNvPr>
          <p:cNvSpPr txBox="1"/>
          <p:nvPr/>
        </p:nvSpPr>
        <p:spPr>
          <a:xfrm>
            <a:off x="726468" y="2007395"/>
            <a:ext cx="5716862" cy="3022440"/>
          </a:xfrm>
          <a:prstGeom prst="rect">
            <a:avLst/>
          </a:prstGeom>
        </p:spPr>
        <p:txBody>
          <a:bodyPr vert="horz" wrap="square" lIns="0" tIns="16329" rIns="0" bIns="0" rtlCol="0">
            <a:spAutoFit/>
          </a:bodyPr>
          <a:lstStyle/>
          <a:p>
            <a:pPr marL="342900" indent="-342900" defTabSz="1175644" hangingPunct="1">
              <a:spcBef>
                <a:spcPts val="2000"/>
              </a:spcBef>
              <a:buFont typeface="Courier New" panose="02070309020205020404" pitchFamily="49" charset="0"/>
              <a:buChar char="o"/>
            </a:pPr>
            <a:r>
              <a:rPr lang="en-US" sz="2000" b="1" dirty="0">
                <a:solidFill>
                  <a:sysClr val="windowText" lastClr="000000"/>
                </a:solidFill>
                <a:latin typeface="Arial"/>
                <a:cs typeface="Arial"/>
              </a:rPr>
              <a:t>La tâche </a:t>
            </a:r>
            <a:r>
              <a:rPr lang="en-US" sz="2000" dirty="0">
                <a:solidFill>
                  <a:sysClr val="windowText" lastClr="000000"/>
                </a:solidFill>
                <a:latin typeface="Arial"/>
                <a:cs typeface="Arial"/>
              </a:rPr>
              <a:t>: Mesurer le volume et la composition du trafic passant par un « point de contrôle » fixe, c'est-à-dire l'approche d'intersection que vous avez choisie.</a:t>
            </a:r>
          </a:p>
          <a:p>
            <a:pPr marL="342900" indent="-342900" defTabSz="1175644" hangingPunct="1">
              <a:spcBef>
                <a:spcPts val="2000"/>
              </a:spcBef>
              <a:buFont typeface="Courier New" panose="02070309020205020404" pitchFamily="49" charset="0"/>
              <a:buChar char="o"/>
            </a:pPr>
            <a:r>
              <a:rPr lang="en-US" sz="2000" b="1" dirty="0">
                <a:solidFill>
                  <a:sysClr val="windowText" lastClr="000000"/>
                </a:solidFill>
                <a:latin typeface="Arial"/>
                <a:cs typeface="Arial"/>
              </a:rPr>
              <a:t>Les données </a:t>
            </a:r>
            <a:r>
              <a:rPr lang="en-US" sz="2000" dirty="0">
                <a:solidFill>
                  <a:sysClr val="windowText" lastClr="000000"/>
                </a:solidFill>
                <a:latin typeface="Arial"/>
                <a:cs typeface="Arial"/>
              </a:rPr>
              <a:t>: il s'agit de données eulériennes, c'est-à-dire l'observation du flux à un point fixe.</a:t>
            </a:r>
          </a:p>
          <a:p>
            <a:pPr marL="342900" indent="-342900" defTabSz="1175644" hangingPunct="1">
              <a:spcBef>
                <a:spcPts val="2000"/>
              </a:spcBef>
              <a:buFont typeface="Courier New" panose="02070309020205020404" pitchFamily="49" charset="0"/>
              <a:buChar char="o"/>
            </a:pPr>
            <a:r>
              <a:rPr lang="en-US" sz="2000" b="1" dirty="0">
                <a:solidFill>
                  <a:sysClr val="windowText" lastClr="000000"/>
                </a:solidFill>
                <a:latin typeface="Arial"/>
                <a:cs typeface="Arial"/>
              </a:rPr>
              <a:t>Utilisation pratique </a:t>
            </a:r>
            <a:r>
              <a:rPr lang="en-US" sz="2000" dirty="0">
                <a:solidFill>
                  <a:sysClr val="windowText" lastClr="000000"/>
                </a:solidFill>
                <a:latin typeface="Arial"/>
                <a:cs typeface="Arial"/>
              </a:rPr>
              <a:t>: ces données sont essentielles pour justifier la mise en place de nouvelles infrastructures de transport, telles qu'une nouvelle piste cyclable, le réajustement d'un feu de signalisation ou la réalisation d'une analyse de sécurité.</a:t>
            </a:r>
          </a:p>
        </p:txBody>
      </p:sp>
      <p:pic>
        <p:nvPicPr>
          <p:cNvPr id="7" name="Picture 6">
            <a:extLst>
              <a:ext uri="{FF2B5EF4-FFF2-40B4-BE49-F238E27FC236}">
                <a16:creationId xmlns:a16="http://schemas.microsoft.com/office/drawing/2014/main" id="{8A0AA5F4-AA3F-0D2C-CB5F-53A77BF04385}"/>
              </a:ext>
            </a:extLst>
          </p:cNvPr>
          <p:cNvPicPr>
            <a:picLocks noChangeAspect="1"/>
          </p:cNvPicPr>
          <p:nvPr/>
        </p:nvPicPr>
        <p:blipFill>
          <a:blip r:embed="rId3"/>
          <a:stretch>
            <a:fillRect/>
          </a:stretch>
        </p:blipFill>
        <p:spPr>
          <a:xfrm>
            <a:off x="6567466" y="1879185"/>
            <a:ext cx="4884154" cy="2417830"/>
          </a:xfrm>
          <a:prstGeom prst="rect">
            <a:avLst/>
          </a:prstGeom>
        </p:spPr>
      </p:pic>
      <p:sp>
        <p:nvSpPr>
          <p:cNvPr id="10" name="TextBox 9">
            <a:extLst>
              <a:ext uri="{FF2B5EF4-FFF2-40B4-BE49-F238E27FC236}">
                <a16:creationId xmlns:a16="http://schemas.microsoft.com/office/drawing/2014/main" id="{396CFF17-039E-6498-EA82-D966C341B4A7}"/>
              </a:ext>
            </a:extLst>
          </p:cNvPr>
          <p:cNvSpPr txBox="1"/>
          <p:nvPr/>
        </p:nvSpPr>
        <p:spPr>
          <a:xfrm>
            <a:off x="6567466" y="4481220"/>
            <a:ext cx="4884154" cy="757130"/>
          </a:xfrm>
          <a:prstGeom prst="rect">
            <a:avLst/>
          </a:prstGeom>
          <a:noFill/>
        </p:spPr>
        <p:txBody>
          <a:bodyPr wrap="square">
            <a:spAutoFit/>
          </a:bodyPr>
          <a:lstStyle/>
          <a:p>
            <a:r>
              <a:rPr lang="en-US" sz="1600" dirty="0"/>
              <a:t>Illustration d'un carrefour composé de 4 approches avec les voies correspondantes et 8 phases valides.  Source : Zhang et al.</a:t>
            </a:r>
            <a:endParaRPr lang="en-AT" sz="1600" dirty="0"/>
          </a:p>
        </p:txBody>
      </p:sp>
      <p:sp>
        <p:nvSpPr>
          <p:cNvPr id="8" name="object 2">
            <a:extLst>
              <a:ext uri="{FF2B5EF4-FFF2-40B4-BE49-F238E27FC236}">
                <a16:creationId xmlns:a16="http://schemas.microsoft.com/office/drawing/2014/main" id="{94BE73D8-A8F3-80E0-6771-74EFA460CF25}"/>
              </a:ext>
            </a:extLst>
          </p:cNvPr>
          <p:cNvSpPr txBox="1">
            <a:spLocks noGrp="1"/>
          </p:cNvSpPr>
          <p:nvPr>
            <p:ph type="title"/>
          </p:nvPr>
        </p:nvSpPr>
        <p:spPr>
          <a:xfrm>
            <a:off x="726467" y="427119"/>
            <a:ext cx="606918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Briefing et formation préalables à l'activité</a:t>
            </a:r>
          </a:p>
        </p:txBody>
      </p:sp>
    </p:spTree>
    <p:extLst>
      <p:ext uri="{BB962C8B-B14F-4D97-AF65-F5344CB8AC3E}">
        <p14:creationId xmlns:p14="http://schemas.microsoft.com/office/powerpoint/2010/main" val="6164075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1.3. Indicateurs clés issus des comptages manuels</a:t>
            </a:r>
            <a:endParaRPr lang="en-GB" b="1" dirty="0">
              <a:solidFill>
                <a:sysClr val="windowText" lastClr="000000"/>
              </a:solidFill>
              <a:latin typeface="Arial"/>
              <a:cs typeface="Arial"/>
            </a:endParaRPr>
          </a:p>
        </p:txBody>
      </p:sp>
      <p:sp>
        <p:nvSpPr>
          <p:cNvPr id="6" name="object 3">
            <a:extLst>
              <a:ext uri="{FF2B5EF4-FFF2-40B4-BE49-F238E27FC236}">
                <a16:creationId xmlns:a16="http://schemas.microsoft.com/office/drawing/2014/main" id="{88E78E5B-DC7A-0445-C347-2DC4920A4775}"/>
              </a:ext>
            </a:extLst>
          </p:cNvPr>
          <p:cNvSpPr txBox="1"/>
          <p:nvPr/>
        </p:nvSpPr>
        <p:spPr>
          <a:xfrm>
            <a:off x="622627" y="1853266"/>
            <a:ext cx="5789057" cy="3671335"/>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Volume </a:t>
            </a:r>
            <a:r>
              <a:rPr lang="en-US" sz="2000" dirty="0">
                <a:solidFill>
                  <a:sysClr val="windowText" lastClr="000000"/>
                </a:solidFill>
                <a:latin typeface="Arial"/>
                <a:cs typeface="Arial"/>
              </a:rPr>
              <a:t>: nombre total d'unités (véhicules, personnes) passant par un point donné.</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Répartition modale </a:t>
            </a:r>
            <a:r>
              <a:rPr lang="en-US" sz="2000" dirty="0">
                <a:solidFill>
                  <a:sysClr val="windowText" lastClr="000000"/>
                </a:solidFill>
                <a:latin typeface="Arial"/>
                <a:cs typeface="Arial"/>
              </a:rPr>
              <a:t>: répartition en pourcentage des différents modes de transport (voitures, bus, vélos, piétons).</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Pourcentages des mouvements de virage </a:t>
            </a:r>
            <a:r>
              <a:rPr lang="en-US" sz="2000" dirty="0">
                <a:solidFill>
                  <a:sysClr val="windowText" lastClr="000000"/>
                </a:solidFill>
                <a:latin typeface="Arial"/>
                <a:cs typeface="Arial"/>
              </a:rPr>
              <a:t>: proportion du trafic tournant à gauche, tout droit ou à droite.</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Facteur d'heure de pointe (PHF) : </a:t>
            </a:r>
            <a:r>
              <a:rPr lang="en-US" sz="2000" dirty="0">
                <a:solidFill>
                  <a:sysClr val="windowText" lastClr="000000"/>
                </a:solidFill>
                <a:latin typeface="Arial"/>
                <a:cs typeface="Arial"/>
              </a:rPr>
              <a:t>mesure de la fluctuation du flux. Un PHF plus faible signifie que le trafic est plus </a:t>
            </a:r>
            <a:r>
              <a:rPr lang="en-US" sz="2000" dirty="0">
                <a:solidFill>
                  <a:sysClr val="windowText" lastClr="000000"/>
                </a:solidFill>
                <a:highlight>
                  <a:srgbClr val="FFFF00"/>
                </a:highlight>
                <a:latin typeface="Arial"/>
                <a:cs typeface="Arial"/>
              </a:rPr>
              <a:t>« irrégulier ». </a:t>
            </a:r>
            <a:r>
              <a:rPr lang="en-US" sz="2000" dirty="0">
                <a:solidFill>
                  <a:sysClr val="windowText" lastClr="000000"/>
                </a:solidFill>
                <a:latin typeface="Arial"/>
                <a:cs typeface="Arial"/>
              </a:rPr>
              <a:t>(Source : </a:t>
            </a:r>
            <a:r>
              <a:rPr lang="en-US" sz="2000" dirty="0" err="1">
                <a:solidFill>
                  <a:sysClr val="windowText" lastClr="000000"/>
                </a:solidFill>
                <a:latin typeface="Arial"/>
                <a:cs typeface="Arial"/>
              </a:rPr>
              <a:t>UrbanLogiq</a:t>
            </a:r>
            <a:r>
              <a:rPr lang="en-US" sz="2000" dirty="0">
                <a:solidFill>
                  <a:sysClr val="windowText" lastClr="000000"/>
                </a:solidFill>
                <a:latin typeface="Arial"/>
                <a:cs typeface="Arial"/>
              </a:rPr>
              <a:t>, 2022)</a:t>
            </a:r>
          </a:p>
        </p:txBody>
      </p:sp>
      <p:grpSp>
        <p:nvGrpSpPr>
          <p:cNvPr id="38" name="Group 37">
            <a:extLst>
              <a:ext uri="{FF2B5EF4-FFF2-40B4-BE49-F238E27FC236}">
                <a16:creationId xmlns:a16="http://schemas.microsoft.com/office/drawing/2014/main" id="{052D6CEB-8D5A-2FFD-1CF1-5F8686284BFE}"/>
              </a:ext>
            </a:extLst>
          </p:cNvPr>
          <p:cNvGrpSpPr/>
          <p:nvPr/>
        </p:nvGrpSpPr>
        <p:grpSpPr>
          <a:xfrm>
            <a:off x="7097564" y="1901890"/>
            <a:ext cx="1045028" cy="790589"/>
            <a:chOff x="9459686" y="1616810"/>
            <a:chExt cx="1045028" cy="790589"/>
          </a:xfrm>
        </p:grpSpPr>
        <p:pic>
          <p:nvPicPr>
            <p:cNvPr id="23" name="Picture 22">
              <a:extLst>
                <a:ext uri="{FF2B5EF4-FFF2-40B4-BE49-F238E27FC236}">
                  <a16:creationId xmlns:a16="http://schemas.microsoft.com/office/drawing/2014/main" id="{82273AE5-845A-DB46-715B-4D124277033C}"/>
                </a:ext>
              </a:extLst>
            </p:cNvPr>
            <p:cNvPicPr>
              <a:picLocks noChangeAspect="1"/>
            </p:cNvPicPr>
            <p:nvPr/>
          </p:nvPicPr>
          <p:blipFill>
            <a:blip r:embed="rId3"/>
            <a:stretch>
              <a:fillRect/>
            </a:stretch>
          </p:blipFill>
          <p:spPr>
            <a:xfrm>
              <a:off x="9459686" y="1616810"/>
              <a:ext cx="1045028" cy="641120"/>
            </a:xfrm>
            <a:prstGeom prst="rect">
              <a:avLst/>
            </a:prstGeom>
          </p:spPr>
        </p:pic>
        <p:pic>
          <p:nvPicPr>
            <p:cNvPr id="25" name="Picture 24">
              <a:extLst>
                <a:ext uri="{FF2B5EF4-FFF2-40B4-BE49-F238E27FC236}">
                  <a16:creationId xmlns:a16="http://schemas.microsoft.com/office/drawing/2014/main" id="{72A4917C-AE26-B476-FD57-BCBF4335DFA5}"/>
                </a:ext>
              </a:extLst>
            </p:cNvPr>
            <p:cNvPicPr>
              <a:picLocks noChangeAspect="1"/>
            </p:cNvPicPr>
            <p:nvPr/>
          </p:nvPicPr>
          <p:blipFill>
            <a:blip r:embed="rId4"/>
            <a:stretch>
              <a:fillRect/>
            </a:stretch>
          </p:blipFill>
          <p:spPr>
            <a:xfrm>
              <a:off x="9636107" y="2229590"/>
              <a:ext cx="692186" cy="177809"/>
            </a:xfrm>
            <a:prstGeom prst="rect">
              <a:avLst/>
            </a:prstGeom>
          </p:spPr>
        </p:pic>
      </p:grpSp>
      <p:grpSp>
        <p:nvGrpSpPr>
          <p:cNvPr id="42" name="Group 41">
            <a:extLst>
              <a:ext uri="{FF2B5EF4-FFF2-40B4-BE49-F238E27FC236}">
                <a16:creationId xmlns:a16="http://schemas.microsoft.com/office/drawing/2014/main" id="{E88CB66F-1756-52DB-94E8-ED86A4260DDC}"/>
              </a:ext>
            </a:extLst>
          </p:cNvPr>
          <p:cNvGrpSpPr/>
          <p:nvPr/>
        </p:nvGrpSpPr>
        <p:grpSpPr>
          <a:xfrm>
            <a:off x="9720794" y="1853266"/>
            <a:ext cx="1200212" cy="1397072"/>
            <a:chOff x="6725980" y="1643253"/>
            <a:chExt cx="1200212" cy="1397072"/>
          </a:xfrm>
        </p:grpSpPr>
        <p:pic>
          <p:nvPicPr>
            <p:cNvPr id="27" name="Picture 26">
              <a:extLst>
                <a:ext uri="{FF2B5EF4-FFF2-40B4-BE49-F238E27FC236}">
                  <a16:creationId xmlns:a16="http://schemas.microsoft.com/office/drawing/2014/main" id="{3B70C47D-AEC1-2D5A-0306-E9BAED92226E}"/>
                </a:ext>
              </a:extLst>
            </p:cNvPr>
            <p:cNvPicPr>
              <a:picLocks noChangeAspect="1"/>
            </p:cNvPicPr>
            <p:nvPr/>
          </p:nvPicPr>
          <p:blipFill>
            <a:blip r:embed="rId5"/>
            <a:stretch>
              <a:fillRect/>
            </a:stretch>
          </p:blipFill>
          <p:spPr>
            <a:xfrm>
              <a:off x="6725980" y="1643253"/>
              <a:ext cx="1200212" cy="1200212"/>
            </a:xfrm>
            <a:prstGeom prst="rect">
              <a:avLst/>
            </a:prstGeom>
          </p:spPr>
        </p:pic>
        <p:pic>
          <p:nvPicPr>
            <p:cNvPr id="29" name="Picture 28">
              <a:extLst>
                <a:ext uri="{FF2B5EF4-FFF2-40B4-BE49-F238E27FC236}">
                  <a16:creationId xmlns:a16="http://schemas.microsoft.com/office/drawing/2014/main" id="{50365499-104D-DD29-91E0-CFDD19FB2AC3}"/>
                </a:ext>
              </a:extLst>
            </p:cNvPr>
            <p:cNvPicPr>
              <a:picLocks noChangeAspect="1"/>
            </p:cNvPicPr>
            <p:nvPr/>
          </p:nvPicPr>
          <p:blipFill>
            <a:blip r:embed="rId6"/>
            <a:stretch>
              <a:fillRect/>
            </a:stretch>
          </p:blipFill>
          <p:spPr>
            <a:xfrm>
              <a:off x="6859337" y="2843465"/>
              <a:ext cx="933498" cy="196860"/>
            </a:xfrm>
            <a:prstGeom prst="rect">
              <a:avLst/>
            </a:prstGeom>
          </p:spPr>
        </p:pic>
      </p:grpSp>
      <p:grpSp>
        <p:nvGrpSpPr>
          <p:cNvPr id="43" name="Group 42">
            <a:extLst>
              <a:ext uri="{FF2B5EF4-FFF2-40B4-BE49-F238E27FC236}">
                <a16:creationId xmlns:a16="http://schemas.microsoft.com/office/drawing/2014/main" id="{941BCF94-42BA-65CD-6B0F-B5394546D74C}"/>
              </a:ext>
            </a:extLst>
          </p:cNvPr>
          <p:cNvGrpSpPr/>
          <p:nvPr/>
        </p:nvGrpSpPr>
        <p:grpSpPr>
          <a:xfrm>
            <a:off x="9489007" y="3937020"/>
            <a:ext cx="1663786" cy="1587581"/>
            <a:chOff x="9173827" y="2735408"/>
            <a:chExt cx="1663786" cy="1587581"/>
          </a:xfrm>
        </p:grpSpPr>
        <p:pic>
          <p:nvPicPr>
            <p:cNvPr id="31" name="Picture 30">
              <a:extLst>
                <a:ext uri="{FF2B5EF4-FFF2-40B4-BE49-F238E27FC236}">
                  <a16:creationId xmlns:a16="http://schemas.microsoft.com/office/drawing/2014/main" id="{D231CCF6-0232-3705-ECF8-CCA47ADCAF9A}"/>
                </a:ext>
              </a:extLst>
            </p:cNvPr>
            <p:cNvPicPr>
              <a:picLocks noChangeAspect="1"/>
            </p:cNvPicPr>
            <p:nvPr/>
          </p:nvPicPr>
          <p:blipFill>
            <a:blip r:embed="rId7"/>
            <a:stretch>
              <a:fillRect/>
            </a:stretch>
          </p:blipFill>
          <p:spPr>
            <a:xfrm>
              <a:off x="9173827" y="2735408"/>
              <a:ext cx="1663786" cy="1390721"/>
            </a:xfrm>
            <a:prstGeom prst="rect">
              <a:avLst/>
            </a:prstGeom>
          </p:spPr>
        </p:pic>
        <p:pic>
          <p:nvPicPr>
            <p:cNvPr id="33" name="Picture 32">
              <a:extLst>
                <a:ext uri="{FF2B5EF4-FFF2-40B4-BE49-F238E27FC236}">
                  <a16:creationId xmlns:a16="http://schemas.microsoft.com/office/drawing/2014/main" id="{8985AFEF-452C-9B9E-02A9-7A521059915B}"/>
                </a:ext>
              </a:extLst>
            </p:cNvPr>
            <p:cNvPicPr>
              <a:picLocks noChangeAspect="1"/>
            </p:cNvPicPr>
            <p:nvPr/>
          </p:nvPicPr>
          <p:blipFill>
            <a:blip r:embed="rId8"/>
            <a:stretch>
              <a:fillRect/>
            </a:stretch>
          </p:blipFill>
          <p:spPr>
            <a:xfrm>
              <a:off x="9192878" y="4126129"/>
              <a:ext cx="1625684" cy="196860"/>
            </a:xfrm>
            <a:prstGeom prst="rect">
              <a:avLst/>
            </a:prstGeom>
          </p:spPr>
        </p:pic>
      </p:grpSp>
      <p:grpSp>
        <p:nvGrpSpPr>
          <p:cNvPr id="41" name="Group 40">
            <a:extLst>
              <a:ext uri="{FF2B5EF4-FFF2-40B4-BE49-F238E27FC236}">
                <a16:creationId xmlns:a16="http://schemas.microsoft.com/office/drawing/2014/main" id="{B1506FF7-4CB1-F191-8785-C00AF12F894F}"/>
              </a:ext>
            </a:extLst>
          </p:cNvPr>
          <p:cNvGrpSpPr/>
          <p:nvPr/>
        </p:nvGrpSpPr>
        <p:grpSpPr>
          <a:xfrm>
            <a:off x="6921542" y="3835414"/>
            <a:ext cx="1397072" cy="1689187"/>
            <a:chOff x="6779347" y="3436089"/>
            <a:chExt cx="1397072" cy="1689187"/>
          </a:xfrm>
        </p:grpSpPr>
        <p:pic>
          <p:nvPicPr>
            <p:cNvPr id="35" name="Picture 34">
              <a:extLst>
                <a:ext uri="{FF2B5EF4-FFF2-40B4-BE49-F238E27FC236}">
                  <a16:creationId xmlns:a16="http://schemas.microsoft.com/office/drawing/2014/main" id="{C87170C6-CB56-1D0C-E96E-EB25D5C25479}"/>
                </a:ext>
              </a:extLst>
            </p:cNvPr>
            <p:cNvPicPr>
              <a:picLocks noChangeAspect="1"/>
            </p:cNvPicPr>
            <p:nvPr/>
          </p:nvPicPr>
          <p:blipFill>
            <a:blip r:embed="rId9"/>
            <a:stretch>
              <a:fillRect/>
            </a:stretch>
          </p:blipFill>
          <p:spPr>
            <a:xfrm>
              <a:off x="6798398" y="3436089"/>
              <a:ext cx="1358970" cy="1282766"/>
            </a:xfrm>
            <a:prstGeom prst="rect">
              <a:avLst/>
            </a:prstGeom>
          </p:spPr>
        </p:pic>
        <p:pic>
          <p:nvPicPr>
            <p:cNvPr id="37" name="Picture 36">
              <a:extLst>
                <a:ext uri="{FF2B5EF4-FFF2-40B4-BE49-F238E27FC236}">
                  <a16:creationId xmlns:a16="http://schemas.microsoft.com/office/drawing/2014/main" id="{DF91653C-2394-8793-2931-E0B09639CAEF}"/>
                </a:ext>
              </a:extLst>
            </p:cNvPr>
            <p:cNvPicPr>
              <a:picLocks noChangeAspect="1"/>
            </p:cNvPicPr>
            <p:nvPr/>
          </p:nvPicPr>
          <p:blipFill>
            <a:blip r:embed="rId10"/>
            <a:stretch>
              <a:fillRect/>
            </a:stretch>
          </p:blipFill>
          <p:spPr>
            <a:xfrm>
              <a:off x="6779347" y="4718855"/>
              <a:ext cx="1397072" cy="406421"/>
            </a:xfrm>
            <a:prstGeom prst="rect">
              <a:avLst/>
            </a:prstGeom>
          </p:spPr>
        </p:pic>
      </p:grpSp>
      <p:sp>
        <p:nvSpPr>
          <p:cNvPr id="7" name="object 2">
            <a:extLst>
              <a:ext uri="{FF2B5EF4-FFF2-40B4-BE49-F238E27FC236}">
                <a16:creationId xmlns:a16="http://schemas.microsoft.com/office/drawing/2014/main" id="{290AAE15-D01F-7FD8-6BD5-BD4A96D7C23A}"/>
              </a:ext>
            </a:extLst>
          </p:cNvPr>
          <p:cNvSpPr txBox="1">
            <a:spLocks noGrp="1"/>
          </p:cNvSpPr>
          <p:nvPr>
            <p:ph type="title"/>
          </p:nvPr>
        </p:nvSpPr>
        <p:spPr>
          <a:xfrm>
            <a:off x="726468" y="427119"/>
            <a:ext cx="6371096"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Briefing et formation préalables à l'activité</a:t>
            </a:r>
          </a:p>
        </p:txBody>
      </p:sp>
    </p:spTree>
    <p:extLst>
      <p:ext uri="{BB962C8B-B14F-4D97-AF65-F5344CB8AC3E}">
        <p14:creationId xmlns:p14="http://schemas.microsoft.com/office/powerpoint/2010/main" val="34959791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1.4. Comment les deux ensembles de données se complètent</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40380" y="1689012"/>
            <a:ext cx="613153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Relier les ensembles de données</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6" name="object 3">
            <a:extLst>
              <a:ext uri="{FF2B5EF4-FFF2-40B4-BE49-F238E27FC236}">
                <a16:creationId xmlns:a16="http://schemas.microsoft.com/office/drawing/2014/main" id="{88E78E5B-DC7A-0445-C347-2DC4920A4775}"/>
              </a:ext>
            </a:extLst>
          </p:cNvPr>
          <p:cNvSpPr txBox="1"/>
          <p:nvPr/>
        </p:nvSpPr>
        <p:spPr>
          <a:xfrm>
            <a:off x="726468" y="2366577"/>
            <a:ext cx="6131532" cy="2748005"/>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Courier New" panose="02070309020205020404" pitchFamily="49" charset="0"/>
              <a:buChar char="o"/>
            </a:pPr>
            <a:r>
              <a:rPr lang="en-US" sz="2000" dirty="0">
                <a:solidFill>
                  <a:sysClr val="windowText" lastClr="000000"/>
                </a:solidFill>
                <a:latin typeface="Arial"/>
                <a:cs typeface="Arial"/>
              </a:rPr>
              <a:t>Aucun des deux ensembles de données ne donne à lui seul une image complète de la situation.</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La trace GPS </a:t>
            </a:r>
            <a:r>
              <a:rPr lang="en-US" sz="2000" dirty="0">
                <a:solidFill>
                  <a:sysClr val="windowText" lastClr="000000"/>
                </a:solidFill>
                <a:latin typeface="Arial"/>
                <a:cs typeface="Arial"/>
              </a:rPr>
              <a:t>montre où un retard s'est produit (par exemple, à l'intersection X).</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Le comptage manuel </a:t>
            </a:r>
            <a:r>
              <a:rPr lang="en-US" sz="2000" dirty="0">
                <a:solidFill>
                  <a:sysClr val="windowText" lastClr="000000"/>
                </a:solidFill>
                <a:latin typeface="Arial"/>
                <a:cs typeface="Arial"/>
              </a:rPr>
              <a:t>montre pourquoi le retard s'est probablement produit (par exemple, un volume de trafic élevé et conflictuel à l'intersection X à ce moment précis).</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dirty="0">
                <a:solidFill>
                  <a:sysClr val="windowText" lastClr="000000"/>
                </a:solidFill>
                <a:latin typeface="Arial"/>
                <a:cs typeface="Arial"/>
              </a:rPr>
              <a:t>En les combinant, on obtient une analyse beaucoup plus riche et plus défendable.</a:t>
            </a:r>
          </a:p>
        </p:txBody>
      </p:sp>
      <p:pic>
        <p:nvPicPr>
          <p:cNvPr id="21" name="Picture 20" descr="A map with a cross and arrows&#10;&#10;AI-generated content may be incorrect.">
            <a:extLst>
              <a:ext uri="{FF2B5EF4-FFF2-40B4-BE49-F238E27FC236}">
                <a16:creationId xmlns:a16="http://schemas.microsoft.com/office/drawing/2014/main" id="{BFC9F85B-2357-1FF5-3D5B-36F6B4905A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57898" y="1539562"/>
            <a:ext cx="4393722" cy="4393722"/>
          </a:xfrm>
          <a:prstGeom prst="rect">
            <a:avLst/>
          </a:prstGeom>
        </p:spPr>
      </p:pic>
      <p:sp>
        <p:nvSpPr>
          <p:cNvPr id="8" name="object 2">
            <a:extLst>
              <a:ext uri="{FF2B5EF4-FFF2-40B4-BE49-F238E27FC236}">
                <a16:creationId xmlns:a16="http://schemas.microsoft.com/office/drawing/2014/main" id="{357AD88A-A670-9929-2EC0-0E6A22D95BD3}"/>
              </a:ext>
            </a:extLst>
          </p:cNvPr>
          <p:cNvSpPr txBox="1">
            <a:spLocks noGrp="1"/>
          </p:cNvSpPr>
          <p:nvPr>
            <p:ph type="title"/>
          </p:nvPr>
        </p:nvSpPr>
        <p:spPr>
          <a:xfrm>
            <a:off x="726467" y="427119"/>
            <a:ext cx="60484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Briefing et formation préalables à l'activité</a:t>
            </a:r>
          </a:p>
        </p:txBody>
      </p:sp>
    </p:spTree>
    <p:extLst>
      <p:ext uri="{BB962C8B-B14F-4D97-AF65-F5344CB8AC3E}">
        <p14:creationId xmlns:p14="http://schemas.microsoft.com/office/powerpoint/2010/main" val="1823094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1.5. Sécurité sur le terrain : votre priorité n° 1</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709553"/>
            <a:ext cx="6635634"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Protocole de sécurité sur le terrain.</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6" name="object 3">
            <a:extLst>
              <a:ext uri="{FF2B5EF4-FFF2-40B4-BE49-F238E27FC236}">
                <a16:creationId xmlns:a16="http://schemas.microsoft.com/office/drawing/2014/main" id="{88E78E5B-DC7A-0445-C347-2DC4920A4775}"/>
              </a:ext>
            </a:extLst>
          </p:cNvPr>
          <p:cNvSpPr txBox="1"/>
          <p:nvPr/>
        </p:nvSpPr>
        <p:spPr>
          <a:xfrm>
            <a:off x="726468" y="2407658"/>
            <a:ext cx="6635634" cy="2042684"/>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Courier New" panose="02070309020205020404" pitchFamily="49" charset="0"/>
              <a:buChar char="o"/>
            </a:pPr>
            <a:r>
              <a:rPr lang="en-US" sz="2000" dirty="0">
                <a:solidFill>
                  <a:sysClr val="windowText" lastClr="000000"/>
                </a:solidFill>
                <a:latin typeface="Arial"/>
                <a:cs typeface="Arial"/>
              </a:rPr>
              <a:t>Le travail sur le terrain est une tâche d'ingénierie professionnelle qui comporte des risques réels. Votre sécurité n'est pas négociable.</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Mandat principal </a:t>
            </a:r>
            <a:r>
              <a:rPr lang="en-US" sz="2000" dirty="0">
                <a:solidFill>
                  <a:sysClr val="windowText" lastClr="000000"/>
                </a:solidFill>
                <a:latin typeface="Arial"/>
                <a:cs typeface="Arial"/>
              </a:rPr>
              <a:t>: restez toujours conscient de la situation. Les données sont secondaires par rapport à votre sécurité.</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dirty="0">
                <a:solidFill>
                  <a:sysClr val="windowText" lastClr="000000"/>
                </a:solidFill>
                <a:latin typeface="Arial"/>
                <a:cs typeface="Arial"/>
              </a:rPr>
              <a:t>Vous êtes responsable de vous-même et de vos coéquipiers.</a:t>
            </a:r>
          </a:p>
        </p:txBody>
      </p:sp>
      <p:pic>
        <p:nvPicPr>
          <p:cNvPr id="21" name="Picture 20" descr="A group of safety vests and a helmet&#10;&#10;AI-generated content may be incorrect.">
            <a:extLst>
              <a:ext uri="{FF2B5EF4-FFF2-40B4-BE49-F238E27FC236}">
                <a16:creationId xmlns:a16="http://schemas.microsoft.com/office/drawing/2014/main" id="{2C862C5A-CC41-1446-1266-9224E56548FC}"/>
              </a:ext>
            </a:extLst>
          </p:cNvPr>
          <p:cNvPicPr>
            <a:picLocks noChangeAspect="1"/>
          </p:cNvPicPr>
          <p:nvPr/>
        </p:nvPicPr>
        <p:blipFill>
          <a:blip r:embed="rId3">
            <a:extLst>
              <a:ext uri="{28A0092B-C50C-407E-A947-70E740481C1C}">
                <a14:useLocalDpi xmlns:a14="http://schemas.microsoft.com/office/drawing/2010/main" val="0"/>
              </a:ext>
            </a:extLst>
          </a:blip>
          <a:srcRect l="11426" t="15598" r="10713" b="20503"/>
          <a:stretch>
            <a:fillRect/>
          </a:stretch>
        </p:blipFill>
        <p:spPr>
          <a:xfrm>
            <a:off x="7362102" y="2067676"/>
            <a:ext cx="4089518" cy="3356180"/>
          </a:xfrm>
          <a:prstGeom prst="rect">
            <a:avLst/>
          </a:prstGeom>
        </p:spPr>
      </p:pic>
      <p:sp>
        <p:nvSpPr>
          <p:cNvPr id="8" name="object 2">
            <a:extLst>
              <a:ext uri="{FF2B5EF4-FFF2-40B4-BE49-F238E27FC236}">
                <a16:creationId xmlns:a16="http://schemas.microsoft.com/office/drawing/2014/main" id="{F7D0EB37-EB4C-AB93-FD3C-8348128988A7}"/>
              </a:ext>
            </a:extLst>
          </p:cNvPr>
          <p:cNvSpPr txBox="1">
            <a:spLocks noGrp="1"/>
          </p:cNvSpPr>
          <p:nvPr>
            <p:ph type="title"/>
          </p:nvPr>
        </p:nvSpPr>
        <p:spPr>
          <a:xfrm>
            <a:off x="726468" y="427119"/>
            <a:ext cx="5237914"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Briefing et formation avant l'activité</a:t>
            </a:r>
          </a:p>
        </p:txBody>
      </p:sp>
    </p:spTree>
    <p:extLst>
      <p:ext uri="{BB962C8B-B14F-4D97-AF65-F5344CB8AC3E}">
        <p14:creationId xmlns:p14="http://schemas.microsoft.com/office/powerpoint/2010/main" val="29101466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11257"/>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2200" b="1" dirty="0">
                <a:solidFill>
                  <a:sysClr val="windowText" lastClr="000000"/>
                </a:solidFill>
                <a:latin typeface="Arial"/>
                <a:cs typeface="Arial"/>
              </a:rPr>
              <a:t>1.6. Liste de contrôle de sécurité avant intervention sur le terrain (tâche active)</a:t>
            </a:r>
            <a:endParaRPr lang="en-GB" sz="22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47243"/>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Prendre connaissance du protocole</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6" name="object 3">
            <a:extLst>
              <a:ext uri="{FF2B5EF4-FFF2-40B4-BE49-F238E27FC236}">
                <a16:creationId xmlns:a16="http://schemas.microsoft.com/office/drawing/2014/main" id="{88E78E5B-DC7A-0445-C347-2DC4920A4775}"/>
              </a:ext>
            </a:extLst>
          </p:cNvPr>
          <p:cNvSpPr txBox="1"/>
          <p:nvPr/>
        </p:nvSpPr>
        <p:spPr>
          <a:xfrm>
            <a:off x="719511" y="2197340"/>
            <a:ext cx="5369533" cy="2748005"/>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Courier New" panose="02070309020205020404" pitchFamily="49" charset="0"/>
              <a:buChar char="o"/>
            </a:pPr>
            <a:r>
              <a:rPr lang="en-US" sz="2000" dirty="0">
                <a:solidFill>
                  <a:sysClr val="windowText" lastClr="000000"/>
                </a:solidFill>
                <a:latin typeface="Arial"/>
                <a:cs typeface="Arial"/>
              </a:rPr>
              <a:t>Ouvrez votre fiche de travail à </a:t>
            </a:r>
            <a:r>
              <a:rPr lang="en-US" sz="2000" b="1" dirty="0">
                <a:solidFill>
                  <a:sysClr val="windowText" lastClr="000000"/>
                </a:solidFill>
                <a:latin typeface="Arial"/>
                <a:cs typeface="Arial"/>
              </a:rPr>
              <a:t>la partie 0</a:t>
            </a:r>
            <a:r>
              <a:rPr lang="en-US" sz="2000" dirty="0">
                <a:solidFill>
                  <a:sysClr val="windowText" lastClr="000000"/>
                </a:solidFill>
                <a:latin typeface="Arial"/>
                <a:cs typeface="Arial"/>
              </a:rPr>
              <a:t>.</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dirty="0">
                <a:solidFill>
                  <a:sysClr val="windowText" lastClr="000000"/>
                </a:solidFill>
                <a:latin typeface="Arial"/>
                <a:cs typeface="Arial"/>
              </a:rPr>
              <a:t>Individuellement, lisez et cochez chaque élément de la liste de contrôle de sécurité.</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dirty="0">
                <a:solidFill>
                  <a:sysClr val="windowText" lastClr="000000"/>
                </a:solidFill>
                <a:latin typeface="Arial"/>
                <a:cs typeface="Arial"/>
              </a:rPr>
              <a:t>Il s'agit de votre acceptation formelle de comprendre et de respecter ces règles.</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dirty="0">
                <a:solidFill>
                  <a:sysClr val="windowText" lastClr="000000"/>
                </a:solidFill>
                <a:latin typeface="Arial"/>
                <a:cs typeface="Arial"/>
              </a:rPr>
              <a:t>Nous ne commencerons pas tant que tout le monde n'aura pas terminé cette tâche.</a:t>
            </a:r>
          </a:p>
        </p:txBody>
      </p:sp>
      <p:pic>
        <p:nvPicPr>
          <p:cNvPr id="21" name="Picture 20">
            <a:extLst>
              <a:ext uri="{FF2B5EF4-FFF2-40B4-BE49-F238E27FC236}">
                <a16:creationId xmlns:a16="http://schemas.microsoft.com/office/drawing/2014/main" id="{F7D72F19-00AD-D9B5-B90B-B8897AA47FA2}"/>
              </a:ext>
            </a:extLst>
          </p:cNvPr>
          <p:cNvPicPr>
            <a:picLocks noChangeAspect="1"/>
          </p:cNvPicPr>
          <p:nvPr/>
        </p:nvPicPr>
        <p:blipFill>
          <a:blip r:embed="rId3"/>
          <a:stretch>
            <a:fillRect/>
          </a:stretch>
        </p:blipFill>
        <p:spPr>
          <a:xfrm>
            <a:off x="6650773" y="2182953"/>
            <a:ext cx="4800847" cy="2762392"/>
          </a:xfrm>
          <a:prstGeom prst="rect">
            <a:avLst/>
          </a:prstGeom>
        </p:spPr>
      </p:pic>
      <p:sp>
        <p:nvSpPr>
          <p:cNvPr id="22" name="Arrow: Right 21">
            <a:extLst>
              <a:ext uri="{FF2B5EF4-FFF2-40B4-BE49-F238E27FC236}">
                <a16:creationId xmlns:a16="http://schemas.microsoft.com/office/drawing/2014/main" id="{CBA9DFC8-57B5-BB76-09AA-837EF7ADDE45}"/>
              </a:ext>
            </a:extLst>
          </p:cNvPr>
          <p:cNvSpPr/>
          <p:nvPr/>
        </p:nvSpPr>
        <p:spPr>
          <a:xfrm rot="1931219">
            <a:off x="5457719" y="1678583"/>
            <a:ext cx="1276563" cy="508959"/>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8" name="object 2">
            <a:extLst>
              <a:ext uri="{FF2B5EF4-FFF2-40B4-BE49-F238E27FC236}">
                <a16:creationId xmlns:a16="http://schemas.microsoft.com/office/drawing/2014/main" id="{665A749A-0C5D-94E8-A0A4-66138A6B2ED9}"/>
              </a:ext>
            </a:extLst>
          </p:cNvPr>
          <p:cNvSpPr txBox="1">
            <a:spLocks noGrp="1"/>
          </p:cNvSpPr>
          <p:nvPr>
            <p:ph type="title"/>
          </p:nvPr>
        </p:nvSpPr>
        <p:spPr>
          <a:xfrm>
            <a:off x="726467" y="427119"/>
            <a:ext cx="604527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Briefing et formation préalables à l'activité</a:t>
            </a:r>
          </a:p>
        </p:txBody>
      </p:sp>
    </p:spTree>
    <p:extLst>
      <p:ext uri="{BB962C8B-B14F-4D97-AF65-F5344CB8AC3E}">
        <p14:creationId xmlns:p14="http://schemas.microsoft.com/office/powerpoint/2010/main" val="33711013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1.7. Votre boîte à outils numérique : l'application GPS Logger</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Boîte à outils numérique : l'enregistreur GPS</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6" name="object 3">
            <a:extLst>
              <a:ext uri="{FF2B5EF4-FFF2-40B4-BE49-F238E27FC236}">
                <a16:creationId xmlns:a16="http://schemas.microsoft.com/office/drawing/2014/main" id="{88E78E5B-DC7A-0445-C347-2DC4920A4775}"/>
              </a:ext>
            </a:extLst>
          </p:cNvPr>
          <p:cNvSpPr txBox="1"/>
          <p:nvPr/>
        </p:nvSpPr>
        <p:spPr>
          <a:xfrm>
            <a:off x="726468" y="2067676"/>
            <a:ext cx="10725152" cy="1119354"/>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Courier New" panose="02070309020205020404" pitchFamily="49" charset="0"/>
              <a:buChar char="o"/>
            </a:pPr>
            <a:r>
              <a:rPr lang="en-US" sz="2000" dirty="0">
                <a:solidFill>
                  <a:sysClr val="windowText" lastClr="000000"/>
                </a:solidFill>
                <a:latin typeface="Arial"/>
                <a:cs typeface="Arial"/>
              </a:rPr>
              <a:t>Nous utiliserons </a:t>
            </a:r>
            <a:r>
              <a:rPr lang="en-US" sz="2000" b="1" dirty="0">
                <a:solidFill>
                  <a:sysClr val="windowText" lastClr="000000"/>
                </a:solidFill>
                <a:latin typeface="Arial"/>
                <a:cs typeface="Arial"/>
              </a:rPr>
              <a:t>Geo Tracker</a:t>
            </a:r>
            <a:r>
              <a:rPr lang="en-US" sz="2000" dirty="0">
                <a:solidFill>
                  <a:sysClr val="windowText" lastClr="000000"/>
                </a:solidFill>
                <a:latin typeface="Arial"/>
                <a:cs typeface="Arial"/>
              </a:rPr>
              <a:t>, une application gratuite qui fonctionne comme un enregistreur GPS de qualité professionnelle.</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dirty="0">
                <a:solidFill>
                  <a:sysClr val="windowText" lastClr="000000"/>
                </a:solidFill>
                <a:latin typeface="Arial"/>
                <a:cs typeface="Arial"/>
              </a:rPr>
              <a:t>Elle enregistre une série de coordonnées géographiques horodatées (latitude, longitude).</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dirty="0">
                <a:solidFill>
                  <a:sysClr val="windowText" lastClr="000000"/>
                </a:solidFill>
                <a:latin typeface="Arial"/>
                <a:cs typeface="Arial"/>
              </a:rPr>
              <a:t>Sa fonction principale pour le laboratoire est </a:t>
            </a:r>
            <a:r>
              <a:rPr lang="en-US" sz="2000" b="1" dirty="0">
                <a:solidFill>
                  <a:sysClr val="windowText" lastClr="000000"/>
                </a:solidFill>
                <a:latin typeface="Arial"/>
                <a:cs typeface="Arial"/>
              </a:rPr>
              <a:t>l'exportation de données GPX</a:t>
            </a:r>
            <a:r>
              <a:rPr lang="en-US" sz="2000" dirty="0">
                <a:solidFill>
                  <a:sysClr val="windowText" lastClr="000000"/>
                </a:solidFill>
                <a:latin typeface="Arial"/>
                <a:cs typeface="Arial"/>
              </a:rPr>
              <a:t> propres et universelles.</a:t>
            </a:r>
          </a:p>
        </p:txBody>
      </p:sp>
      <p:pic>
        <p:nvPicPr>
          <p:cNvPr id="24" name="Picture 23">
            <a:extLst>
              <a:ext uri="{FF2B5EF4-FFF2-40B4-BE49-F238E27FC236}">
                <a16:creationId xmlns:a16="http://schemas.microsoft.com/office/drawing/2014/main" id="{FB87B7DC-BAAF-F79D-C6C4-CA735CA90126}"/>
              </a:ext>
            </a:extLst>
          </p:cNvPr>
          <p:cNvPicPr>
            <a:picLocks noChangeAspect="1"/>
          </p:cNvPicPr>
          <p:nvPr/>
        </p:nvPicPr>
        <p:blipFill>
          <a:blip r:embed="rId3"/>
          <a:srcRect l="5346" t="2340" r="1691"/>
          <a:stretch>
            <a:fillRect/>
          </a:stretch>
        </p:blipFill>
        <p:spPr>
          <a:xfrm>
            <a:off x="740380" y="3552305"/>
            <a:ext cx="2337758" cy="2350462"/>
          </a:xfrm>
          <a:prstGeom prst="rect">
            <a:avLst/>
          </a:prstGeom>
        </p:spPr>
      </p:pic>
      <p:pic>
        <p:nvPicPr>
          <p:cNvPr id="26" name="Picture 25">
            <a:extLst>
              <a:ext uri="{FF2B5EF4-FFF2-40B4-BE49-F238E27FC236}">
                <a16:creationId xmlns:a16="http://schemas.microsoft.com/office/drawing/2014/main" id="{EC9899B6-D352-D617-812A-BA5361E5DAED}"/>
              </a:ext>
            </a:extLst>
          </p:cNvPr>
          <p:cNvPicPr>
            <a:picLocks noChangeAspect="1"/>
          </p:cNvPicPr>
          <p:nvPr/>
        </p:nvPicPr>
        <p:blipFill>
          <a:blip r:embed="rId4"/>
          <a:stretch>
            <a:fillRect/>
          </a:stretch>
        </p:blipFill>
        <p:spPr>
          <a:xfrm>
            <a:off x="5522524" y="3429000"/>
            <a:ext cx="5929096" cy="2602878"/>
          </a:xfrm>
          <a:prstGeom prst="rect">
            <a:avLst/>
          </a:prstGeom>
        </p:spPr>
      </p:pic>
      <p:sp>
        <p:nvSpPr>
          <p:cNvPr id="8" name="object 2">
            <a:extLst>
              <a:ext uri="{FF2B5EF4-FFF2-40B4-BE49-F238E27FC236}">
                <a16:creationId xmlns:a16="http://schemas.microsoft.com/office/drawing/2014/main" id="{A30614BC-2FDC-C337-6574-24520C7534B7}"/>
              </a:ext>
            </a:extLst>
          </p:cNvPr>
          <p:cNvSpPr txBox="1">
            <a:spLocks noGrp="1"/>
          </p:cNvSpPr>
          <p:nvPr>
            <p:ph type="title"/>
          </p:nvPr>
        </p:nvSpPr>
        <p:spPr>
          <a:xfrm>
            <a:off x="726468" y="427119"/>
            <a:ext cx="6006841"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Briefing et formation préalables à l'activité</a:t>
            </a:r>
          </a:p>
        </p:txBody>
      </p:sp>
    </p:spTree>
    <p:extLst>
      <p:ext uri="{BB962C8B-B14F-4D97-AF65-F5344CB8AC3E}">
        <p14:creationId xmlns:p14="http://schemas.microsoft.com/office/powerpoint/2010/main" val="11741184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1.8. Étape 1 : Installation et premier lancement</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7304724"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Installation et premier lancement</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6" name="object 3">
            <a:extLst>
              <a:ext uri="{FF2B5EF4-FFF2-40B4-BE49-F238E27FC236}">
                <a16:creationId xmlns:a16="http://schemas.microsoft.com/office/drawing/2014/main" id="{88E78E5B-DC7A-0445-C347-2DC4920A4775}"/>
              </a:ext>
            </a:extLst>
          </p:cNvPr>
          <p:cNvSpPr txBox="1"/>
          <p:nvPr/>
        </p:nvSpPr>
        <p:spPr>
          <a:xfrm>
            <a:off x="726468" y="2067676"/>
            <a:ext cx="7968958" cy="2658237"/>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Tâche </a:t>
            </a:r>
            <a:r>
              <a:rPr lang="en-US" sz="2000" dirty="0">
                <a:solidFill>
                  <a:sysClr val="windowText" lastClr="000000"/>
                </a:solidFill>
                <a:latin typeface="Arial"/>
                <a:cs typeface="Arial"/>
              </a:rPr>
              <a:t>: installez « </a:t>
            </a:r>
            <a:r>
              <a:rPr lang="en-US" sz="2000" b="1" dirty="0">
                <a:solidFill>
                  <a:sysClr val="windowText" lastClr="000000"/>
                </a:solidFill>
                <a:latin typeface="Arial"/>
                <a:cs typeface="Arial"/>
              </a:rPr>
              <a:t>Geo Tracker - GPS tracker </a:t>
            </a:r>
            <a:r>
              <a:rPr lang="en-US" sz="2000" dirty="0">
                <a:solidFill>
                  <a:sysClr val="windowText" lastClr="000000"/>
                </a:solidFill>
                <a:latin typeface="Arial"/>
                <a:cs typeface="Arial"/>
              </a:rPr>
              <a:t>» depuis la boutique d'applications de votre appareil.</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Important </a:t>
            </a:r>
            <a:r>
              <a:rPr lang="en-US" sz="2000" dirty="0">
                <a:solidFill>
                  <a:sysClr val="windowText" lastClr="000000"/>
                </a:solidFill>
                <a:latin typeface="Arial"/>
                <a:cs typeface="Arial"/>
              </a:rPr>
              <a:t>: lorsque vous ouvrez l'application pour la première fois, elle vous demandera l'autorisation d'accéder à votre position. Vous devez sélectionner « </a:t>
            </a:r>
            <a:r>
              <a:rPr lang="en-US" sz="2000" i="1" dirty="0">
                <a:solidFill>
                  <a:sysClr val="windowText" lastClr="000000"/>
                </a:solidFill>
                <a:latin typeface="Arial"/>
                <a:cs typeface="Arial"/>
              </a:rPr>
              <a:t>Autoriser pendant l'utilisation de l'application </a:t>
            </a:r>
            <a:r>
              <a:rPr lang="en-US" sz="2000" dirty="0">
                <a:solidFill>
                  <a:sysClr val="windowText" lastClr="000000"/>
                </a:solidFill>
                <a:latin typeface="Arial"/>
                <a:cs typeface="Arial"/>
              </a:rPr>
              <a:t>». Si vous refusez, l'application ne fonctionnera pas.</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Premier aperçu </a:t>
            </a:r>
            <a:r>
              <a:rPr lang="en-US" sz="2000" dirty="0">
                <a:solidFill>
                  <a:sysClr val="windowText" lastClr="000000"/>
                </a:solidFill>
                <a:latin typeface="Arial"/>
                <a:cs typeface="Arial"/>
              </a:rPr>
              <a:t>: l'application s'ouvrira sur une vue cartographique. Familiarisez-vous avec l'écran principal. Vous devriez voir un gros bouton circulaire rouge en bas à droite ; il s'agit de votre bouton principal </a:t>
            </a:r>
            <a:r>
              <a:rPr lang="en-US" sz="2000" i="1" dirty="0">
                <a:solidFill>
                  <a:sysClr val="windowText" lastClr="000000"/>
                </a:solidFill>
                <a:latin typeface="Arial"/>
                <a:cs typeface="Arial"/>
              </a:rPr>
              <a:t>START/STOP (DÉMARRER/ARRÊTER)</a:t>
            </a:r>
            <a:r>
              <a:rPr lang="en-US" sz="2000" dirty="0">
                <a:solidFill>
                  <a:sysClr val="windowText" lastClr="000000"/>
                </a:solidFill>
                <a:latin typeface="Arial"/>
                <a:cs typeface="Arial"/>
              </a:rPr>
              <a:t>.</a:t>
            </a:r>
          </a:p>
        </p:txBody>
      </p:sp>
      <p:pic>
        <p:nvPicPr>
          <p:cNvPr id="21" name="Picture 20" descr="A qr code with a square in the middle&#10;&#10;AI-generated content may be incorrect.">
            <a:extLst>
              <a:ext uri="{FF2B5EF4-FFF2-40B4-BE49-F238E27FC236}">
                <a16:creationId xmlns:a16="http://schemas.microsoft.com/office/drawing/2014/main" id="{7117E4D5-9608-9195-99EE-1C1726A2AA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95426" y="2000250"/>
            <a:ext cx="2857500" cy="2857500"/>
          </a:xfrm>
          <a:prstGeom prst="rect">
            <a:avLst/>
          </a:prstGeom>
        </p:spPr>
      </p:pic>
      <p:sp>
        <p:nvSpPr>
          <p:cNvPr id="8" name="object 2">
            <a:extLst>
              <a:ext uri="{FF2B5EF4-FFF2-40B4-BE49-F238E27FC236}">
                <a16:creationId xmlns:a16="http://schemas.microsoft.com/office/drawing/2014/main" id="{CF59FECB-3DAE-3B6A-435D-0A31560CD680}"/>
              </a:ext>
            </a:extLst>
          </p:cNvPr>
          <p:cNvSpPr txBox="1">
            <a:spLocks noGrp="1"/>
          </p:cNvSpPr>
          <p:nvPr>
            <p:ph type="title"/>
          </p:nvPr>
        </p:nvSpPr>
        <p:spPr>
          <a:xfrm>
            <a:off x="726467" y="427119"/>
            <a:ext cx="6121141"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Briefing et formation préalables à l'activité</a:t>
            </a:r>
          </a:p>
        </p:txBody>
      </p:sp>
    </p:spTree>
    <p:extLst>
      <p:ext uri="{BB962C8B-B14F-4D97-AF65-F5344CB8AC3E}">
        <p14:creationId xmlns:p14="http://schemas.microsoft.com/office/powerpoint/2010/main" val="2916042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5" name="object 3">
            <a:extLst>
              <a:ext uri="{FF2B5EF4-FFF2-40B4-BE49-F238E27FC236}">
                <a16:creationId xmlns:a16="http://schemas.microsoft.com/office/drawing/2014/main" id="{AE89BC91-E665-826F-D573-084AA3164154}"/>
              </a:ext>
            </a:extLst>
          </p:cNvPr>
          <p:cNvSpPr txBox="1"/>
          <p:nvPr/>
        </p:nvSpPr>
        <p:spPr>
          <a:xfrm>
            <a:off x="726468" y="1337493"/>
            <a:ext cx="10725152" cy="683504"/>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De mauvais réglages = des données de mauvaise qualité. Configurons l'application pour obtenir des données de qualité.</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20" name="Content Placeholder 2">
            <a:extLst>
              <a:ext uri="{FF2B5EF4-FFF2-40B4-BE49-F238E27FC236}">
                <a16:creationId xmlns:a16="http://schemas.microsoft.com/office/drawing/2014/main" id="{0D5571B9-4167-103B-75A1-B9D56A4D78A8}"/>
              </a:ext>
            </a:extLst>
          </p:cNvPr>
          <p:cNvSpPr txBox="1">
            <a:spLocks/>
          </p:cNvSpPr>
          <p:nvPr/>
        </p:nvSpPr>
        <p:spPr>
          <a:xfrm>
            <a:off x="726468" y="2081508"/>
            <a:ext cx="10725152" cy="6583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kumimoji="0" lang="en-US" sz="2000" i="0" u="none" strike="noStrike" kern="1200" cap="none" spc="0" normalizeH="0" baseline="0" noProof="0" dirty="0">
                <a:ln>
                  <a:noFill/>
                </a:ln>
                <a:solidFill>
                  <a:sysClr val="windowText" lastClr="000000"/>
                </a:solidFill>
                <a:effectLst/>
                <a:uLnTx/>
                <a:uFillTx/>
                <a:ea typeface="+mn-ea"/>
                <a:cs typeface="+mn-cs"/>
              </a:rPr>
              <a:t>Objectif : nous allons maintenant vérifier les paramètres de l'application. Notre objectif est de comprendre les paramètres par défaut, pas de les modifier. Les paramètres par défaut sont excellents pour notre promenade.</a:t>
            </a:r>
          </a:p>
        </p:txBody>
      </p:sp>
      <p:sp>
        <p:nvSpPr>
          <p:cNvPr id="6" name="object 3">
            <a:extLst>
              <a:ext uri="{FF2B5EF4-FFF2-40B4-BE49-F238E27FC236}">
                <a16:creationId xmlns:a16="http://schemas.microsoft.com/office/drawing/2014/main" id="{13555469-98D6-6929-3463-8AFB543A6B32}"/>
              </a:ext>
            </a:extLst>
          </p:cNvPr>
          <p:cNvSpPr txBox="1"/>
          <p:nvPr/>
        </p:nvSpPr>
        <p:spPr>
          <a:xfrm>
            <a:off x="726468" y="861714"/>
            <a:ext cx="10725152" cy="411257"/>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2200" b="1" dirty="0">
                <a:solidFill>
                  <a:sysClr val="windowText" lastClr="000000"/>
                </a:solidFill>
                <a:latin typeface="Arial"/>
                <a:cs typeface="Arial"/>
              </a:rPr>
              <a:t>1.9. Étape 2 : configuration de l'application pour obtenir des données de qualité</a:t>
            </a:r>
            <a:endParaRPr lang="en-GB" sz="2200" b="1" dirty="0">
              <a:solidFill>
                <a:sysClr val="windowText" lastClr="000000"/>
              </a:solidFill>
              <a:latin typeface="Arial"/>
              <a:cs typeface="Arial"/>
            </a:endParaRPr>
          </a:p>
        </p:txBody>
      </p:sp>
      <p:pic>
        <p:nvPicPr>
          <p:cNvPr id="4" name="Picture 3" descr="A map of the united states&#10;&#10;AI-generated content may be incorrect.">
            <a:extLst>
              <a:ext uri="{FF2B5EF4-FFF2-40B4-BE49-F238E27FC236}">
                <a16:creationId xmlns:a16="http://schemas.microsoft.com/office/drawing/2014/main" id="{67AE0344-3A51-B72F-F8B4-BE198DA95277}"/>
              </a:ext>
            </a:extLst>
          </p:cNvPr>
          <p:cNvPicPr>
            <a:picLocks noChangeAspect="1"/>
          </p:cNvPicPr>
          <p:nvPr/>
        </p:nvPicPr>
        <p:blipFill>
          <a:blip r:embed="rId3" cstate="print">
            <a:extLst>
              <a:ext uri="{28A0092B-C50C-407E-A947-70E740481C1C}">
                <a14:useLocalDpi xmlns:a14="http://schemas.microsoft.com/office/drawing/2010/main" val="0"/>
              </a:ext>
            </a:extLst>
          </a:blip>
          <a:srcRect t="3143"/>
          <a:stretch>
            <a:fillRect/>
          </a:stretch>
        </p:blipFill>
        <p:spPr>
          <a:xfrm>
            <a:off x="4774444" y="3067867"/>
            <a:ext cx="1496658" cy="3221387"/>
          </a:xfrm>
          <a:prstGeom prst="rect">
            <a:avLst/>
          </a:prstGeom>
        </p:spPr>
      </p:pic>
      <p:pic>
        <p:nvPicPr>
          <p:cNvPr id="8" name="Picture 7" descr="A screenshot of a phone&#10;&#10;AI-generated content may be incorrect.">
            <a:extLst>
              <a:ext uri="{FF2B5EF4-FFF2-40B4-BE49-F238E27FC236}">
                <a16:creationId xmlns:a16="http://schemas.microsoft.com/office/drawing/2014/main" id="{2A256C9E-2A19-C904-00FD-22C0A1206032}"/>
              </a:ext>
            </a:extLst>
          </p:cNvPr>
          <p:cNvPicPr>
            <a:picLocks noChangeAspect="1"/>
          </p:cNvPicPr>
          <p:nvPr/>
        </p:nvPicPr>
        <p:blipFill>
          <a:blip r:embed="rId4" cstate="print">
            <a:extLst>
              <a:ext uri="{28A0092B-C50C-407E-A947-70E740481C1C}">
                <a14:useLocalDpi xmlns:a14="http://schemas.microsoft.com/office/drawing/2010/main" val="0"/>
              </a:ext>
            </a:extLst>
          </a:blip>
          <a:srcRect t="3520"/>
          <a:stretch>
            <a:fillRect/>
          </a:stretch>
        </p:blipFill>
        <p:spPr>
          <a:xfrm>
            <a:off x="8222378" y="3067866"/>
            <a:ext cx="1508822" cy="3234904"/>
          </a:xfrm>
          <a:prstGeom prst="rect">
            <a:avLst/>
          </a:prstGeom>
        </p:spPr>
      </p:pic>
      <p:pic>
        <p:nvPicPr>
          <p:cNvPr id="10" name="Picture 9" descr="A screenshot of a black screen&#10;&#10;AI-generated content may be incorrect.">
            <a:extLst>
              <a:ext uri="{FF2B5EF4-FFF2-40B4-BE49-F238E27FC236}">
                <a16:creationId xmlns:a16="http://schemas.microsoft.com/office/drawing/2014/main" id="{989EA371-D7B8-3CE7-5BDA-BFE3547E9880}"/>
              </a:ext>
            </a:extLst>
          </p:cNvPr>
          <p:cNvPicPr>
            <a:picLocks noChangeAspect="1"/>
          </p:cNvPicPr>
          <p:nvPr/>
        </p:nvPicPr>
        <p:blipFill>
          <a:blip r:embed="rId5" cstate="print">
            <a:extLst>
              <a:ext uri="{28A0092B-C50C-407E-A947-70E740481C1C}">
                <a14:useLocalDpi xmlns:a14="http://schemas.microsoft.com/office/drawing/2010/main" val="0"/>
              </a:ext>
            </a:extLst>
          </a:blip>
          <a:srcRect t="3222"/>
          <a:stretch>
            <a:fillRect/>
          </a:stretch>
        </p:blipFill>
        <p:spPr>
          <a:xfrm>
            <a:off x="9952426" y="3067865"/>
            <a:ext cx="1499194" cy="3224207"/>
          </a:xfrm>
          <a:prstGeom prst="rect">
            <a:avLst/>
          </a:prstGeom>
        </p:spPr>
      </p:pic>
      <p:pic>
        <p:nvPicPr>
          <p:cNvPr id="23" name="Picture 22" descr="A screenshot of a map&#10;&#10;AI-generated content may be incorrect.">
            <a:extLst>
              <a:ext uri="{FF2B5EF4-FFF2-40B4-BE49-F238E27FC236}">
                <a16:creationId xmlns:a16="http://schemas.microsoft.com/office/drawing/2014/main" id="{01F3214A-8750-9933-FB84-A16097195ECC}"/>
              </a:ext>
            </a:extLst>
          </p:cNvPr>
          <p:cNvPicPr>
            <a:picLocks noChangeAspect="1"/>
          </p:cNvPicPr>
          <p:nvPr/>
        </p:nvPicPr>
        <p:blipFill>
          <a:blip r:embed="rId6" cstate="print">
            <a:extLst>
              <a:ext uri="{28A0092B-C50C-407E-A947-70E740481C1C}">
                <a14:useLocalDpi xmlns:a14="http://schemas.microsoft.com/office/drawing/2010/main" val="0"/>
              </a:ext>
            </a:extLst>
          </a:blip>
          <a:srcRect t="3520"/>
          <a:stretch>
            <a:fillRect/>
          </a:stretch>
        </p:blipFill>
        <p:spPr>
          <a:xfrm>
            <a:off x="6492329" y="3067866"/>
            <a:ext cx="1508822" cy="3234903"/>
          </a:xfrm>
          <a:prstGeom prst="rect">
            <a:avLst/>
          </a:prstGeom>
        </p:spPr>
      </p:pic>
      <p:sp>
        <p:nvSpPr>
          <p:cNvPr id="37" name="TextBox 36">
            <a:extLst>
              <a:ext uri="{FF2B5EF4-FFF2-40B4-BE49-F238E27FC236}">
                <a16:creationId xmlns:a16="http://schemas.microsoft.com/office/drawing/2014/main" id="{AD1A3002-D217-7E4A-A836-A4FB182CE6C7}"/>
              </a:ext>
            </a:extLst>
          </p:cNvPr>
          <p:cNvSpPr txBox="1"/>
          <p:nvPr/>
        </p:nvSpPr>
        <p:spPr>
          <a:xfrm>
            <a:off x="726467" y="2928438"/>
            <a:ext cx="3966303" cy="1392689"/>
          </a:xfrm>
          <a:prstGeom prst="rect">
            <a:avLst/>
          </a:prstGeom>
          <a:noFill/>
        </p:spPr>
        <p:txBody>
          <a:bodyPr wrap="square" rtlCol="0">
            <a:spAutoFit/>
          </a:bodyPr>
          <a:lstStyle/>
          <a:p>
            <a:pPr>
              <a:defRPr/>
            </a:pPr>
            <a:r>
              <a:rPr lang="en-US" sz="2000" b="1" kern="1200" dirty="0">
                <a:solidFill>
                  <a:sysClr val="windowText" lastClr="000000"/>
                </a:solidFill>
              </a:rPr>
              <a:t>Accédez aux paramètres :</a:t>
            </a:r>
            <a:endParaRPr lang="en-US" sz="2000" kern="1200" dirty="0">
              <a:solidFill>
                <a:sysClr val="windowText" lastClr="000000"/>
              </a:solidFill>
            </a:endParaRPr>
          </a:p>
          <a:p>
            <a:pPr marL="914400" lvl="1" indent="-457200" defTabSz="914400" hangingPunct="1">
              <a:spcBef>
                <a:spcPts val="500"/>
              </a:spcBef>
              <a:buFont typeface="+mj-lt"/>
              <a:buAutoNum type="arabicPeriod"/>
              <a:defRPr/>
            </a:pPr>
            <a:r>
              <a:rPr lang="en-US" sz="2000" kern="1200" dirty="0">
                <a:solidFill>
                  <a:sysClr val="windowText" lastClr="000000"/>
                </a:solidFill>
              </a:rPr>
              <a:t>Appuyez sur l'icône Menu.</a:t>
            </a:r>
          </a:p>
          <a:p>
            <a:pPr marL="914400" lvl="1" indent="-457200" defTabSz="914400" hangingPunct="1">
              <a:spcBef>
                <a:spcPts val="500"/>
              </a:spcBef>
              <a:buFont typeface="+mj-lt"/>
              <a:buAutoNum type="arabicPeriod"/>
              <a:defRPr/>
            </a:pPr>
            <a:r>
              <a:rPr lang="en-US" sz="2000" kern="1200" dirty="0">
                <a:solidFill>
                  <a:sysClr val="windowText" lastClr="000000"/>
                </a:solidFill>
              </a:rPr>
              <a:t>Appuyez sur Paramètres.</a:t>
            </a:r>
          </a:p>
          <a:p>
            <a:pPr marL="914400" lvl="1" indent="-457200" defTabSz="914400" hangingPunct="1">
              <a:spcBef>
                <a:spcPts val="500"/>
              </a:spcBef>
              <a:buFont typeface="+mj-lt"/>
              <a:buAutoNum type="arabicPeriod"/>
              <a:defRPr/>
            </a:pPr>
            <a:r>
              <a:rPr lang="en-US" sz="2000" kern="1200" dirty="0">
                <a:solidFill>
                  <a:sysClr val="windowText" lastClr="000000"/>
                </a:solidFill>
              </a:rPr>
              <a:t>Appuyez sur Paramètres d'enregistrement.</a:t>
            </a:r>
            <a:endParaRPr lang="en-GB" sz="2000" kern="1200" dirty="0">
              <a:solidFill>
                <a:sysClr val="windowText" lastClr="000000"/>
              </a:solidFill>
            </a:endParaRPr>
          </a:p>
        </p:txBody>
      </p:sp>
      <p:cxnSp>
        <p:nvCxnSpPr>
          <p:cNvPr id="39" name="Straight Arrow Connector 38">
            <a:extLst>
              <a:ext uri="{FF2B5EF4-FFF2-40B4-BE49-F238E27FC236}">
                <a16:creationId xmlns:a16="http://schemas.microsoft.com/office/drawing/2014/main" id="{CB780B70-7884-9FBE-66AF-2E2D2B1E5333}"/>
              </a:ext>
            </a:extLst>
          </p:cNvPr>
          <p:cNvCxnSpPr>
            <a:cxnSpLocks/>
          </p:cNvCxnSpPr>
          <p:nvPr/>
        </p:nvCxnSpPr>
        <p:spPr>
          <a:xfrm flipV="1">
            <a:off x="4447309" y="3162758"/>
            <a:ext cx="1746457" cy="26624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42" name="Straight Arrow Connector 41">
            <a:extLst>
              <a:ext uri="{FF2B5EF4-FFF2-40B4-BE49-F238E27FC236}">
                <a16:creationId xmlns:a16="http://schemas.microsoft.com/office/drawing/2014/main" id="{51681F9A-A7AF-1BE0-19DD-CB4451B9939B}"/>
              </a:ext>
            </a:extLst>
          </p:cNvPr>
          <p:cNvCxnSpPr>
            <a:cxnSpLocks/>
          </p:cNvCxnSpPr>
          <p:nvPr/>
        </p:nvCxnSpPr>
        <p:spPr>
          <a:xfrm>
            <a:off x="4312227" y="3741942"/>
            <a:ext cx="3037479"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54" name="Connector: Elbow 53">
            <a:extLst>
              <a:ext uri="{FF2B5EF4-FFF2-40B4-BE49-F238E27FC236}">
                <a16:creationId xmlns:a16="http://schemas.microsoft.com/office/drawing/2014/main" id="{6BF9F051-4B93-4A13-664A-8F521DD7A09E}"/>
              </a:ext>
            </a:extLst>
          </p:cNvPr>
          <p:cNvCxnSpPr>
            <a:cxnSpLocks/>
          </p:cNvCxnSpPr>
          <p:nvPr/>
        </p:nvCxnSpPr>
        <p:spPr>
          <a:xfrm>
            <a:off x="4312227" y="4128918"/>
            <a:ext cx="4434958" cy="970804"/>
          </a:xfrm>
          <a:prstGeom prst="bentConnector3">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59" name="Straight Arrow Connector 58">
            <a:extLst>
              <a:ext uri="{FF2B5EF4-FFF2-40B4-BE49-F238E27FC236}">
                <a16:creationId xmlns:a16="http://schemas.microsoft.com/office/drawing/2014/main" id="{BBDBED6E-67C1-BACF-EFE0-79544CB74948}"/>
              </a:ext>
            </a:extLst>
          </p:cNvPr>
          <p:cNvCxnSpPr>
            <a:cxnSpLocks/>
          </p:cNvCxnSpPr>
          <p:nvPr/>
        </p:nvCxnSpPr>
        <p:spPr>
          <a:xfrm flipH="1" flipV="1">
            <a:off x="8333117" y="3250814"/>
            <a:ext cx="414068" cy="1765780"/>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sp>
        <p:nvSpPr>
          <p:cNvPr id="9" name="object 2">
            <a:extLst>
              <a:ext uri="{FF2B5EF4-FFF2-40B4-BE49-F238E27FC236}">
                <a16:creationId xmlns:a16="http://schemas.microsoft.com/office/drawing/2014/main" id="{5241E094-35E6-1D30-AECA-F3A523FE7218}"/>
              </a:ext>
            </a:extLst>
          </p:cNvPr>
          <p:cNvSpPr txBox="1">
            <a:spLocks noGrp="1"/>
          </p:cNvSpPr>
          <p:nvPr>
            <p:ph type="title"/>
          </p:nvPr>
        </p:nvSpPr>
        <p:spPr>
          <a:xfrm>
            <a:off x="726467" y="427119"/>
            <a:ext cx="606918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Briefing et formation préalables à l'activité</a:t>
            </a:r>
          </a:p>
        </p:txBody>
      </p:sp>
    </p:spTree>
    <p:extLst>
      <p:ext uri="{BB962C8B-B14F-4D97-AF65-F5344CB8AC3E}">
        <p14:creationId xmlns:p14="http://schemas.microsoft.com/office/powerpoint/2010/main" val="34956054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0D5571B9-4167-103B-75A1-B9D56A4D78A8}"/>
              </a:ext>
            </a:extLst>
          </p:cNvPr>
          <p:cNvSpPr txBox="1">
            <a:spLocks/>
          </p:cNvSpPr>
          <p:nvPr/>
        </p:nvSpPr>
        <p:spPr>
          <a:xfrm>
            <a:off x="726468" y="1644892"/>
            <a:ext cx="8046596" cy="38846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Avant de commencer : obtenez un signal GPS.</a:t>
            </a:r>
            <a:endParaRPr kumimoji="0" lang="en-US" sz="2000" i="0" u="none" strike="noStrike" kern="1200" cap="none" spc="0" normalizeH="0" baseline="0" noProof="0" dirty="0">
              <a:ln>
                <a:noFill/>
              </a:ln>
              <a:solidFill>
                <a:sysClr val="windowText" lastClr="000000"/>
              </a:solidFill>
              <a:effectLst/>
              <a:uLnTx/>
              <a:uFillTx/>
              <a:ea typeface="+mn-ea"/>
              <a:cs typeface="+mn-cs"/>
            </a:endParaRPr>
          </a:p>
          <a:p>
            <a:pPr marR="0" lvl="1" algn="l" defTabSz="914400" rtl="0" eaLnBrk="1" fontAlgn="auto" latinLnBrk="0" hangingPunct="1">
              <a:lnSpc>
                <a:spcPct val="90000"/>
              </a:lnSpc>
              <a:spcBef>
                <a:spcPts val="500"/>
              </a:spcBef>
              <a:spcAft>
                <a:spcPts val="0"/>
              </a:spcAft>
              <a:buClrTx/>
              <a:buSzTx/>
              <a:tabLst/>
              <a:defRPr/>
            </a:pPr>
            <a:r>
              <a:rPr kumimoji="0" lang="en-US" sz="2000" i="0" u="none" strike="noStrike" kern="1200" cap="none" spc="0" normalizeH="0" baseline="0" noProof="0" dirty="0">
                <a:ln>
                  <a:noFill/>
                </a:ln>
                <a:solidFill>
                  <a:sysClr val="windowText" lastClr="000000"/>
                </a:solidFill>
                <a:effectLst/>
                <a:uLnTx/>
                <a:uFillTx/>
                <a:ea typeface="+mn-ea"/>
                <a:cs typeface="+mn-cs"/>
              </a:rPr>
              <a:t>Placez-vous à l'extérieur avec une vue dégagée sur le ciel.</a:t>
            </a:r>
          </a:p>
          <a:p>
            <a:pPr marR="0" lvl="1" algn="l" defTabSz="914400" rtl="0" eaLnBrk="1" fontAlgn="auto" latinLnBrk="0" hangingPunct="1">
              <a:lnSpc>
                <a:spcPct val="90000"/>
              </a:lnSpc>
              <a:spcBef>
                <a:spcPts val="500"/>
              </a:spcBef>
              <a:spcAft>
                <a:spcPts val="0"/>
              </a:spcAft>
              <a:buClrTx/>
              <a:buSzTx/>
              <a:tabLst/>
              <a:defRPr/>
            </a:pPr>
            <a:r>
              <a:rPr kumimoji="0" lang="en-US" sz="2000" i="0" u="none" strike="noStrike" kern="1200" cap="none" spc="0" normalizeH="0" baseline="0" noProof="0" dirty="0">
                <a:ln>
                  <a:noFill/>
                </a:ln>
                <a:solidFill>
                  <a:sysClr val="windowText" lastClr="000000"/>
                </a:solidFill>
                <a:effectLst/>
                <a:uLnTx/>
                <a:uFillTx/>
                <a:ea typeface="+mn-ea"/>
                <a:cs typeface="+mn-cs"/>
              </a:rPr>
              <a:t>Observez le haut de l'écran de l'application. Attendez que l'icône satellite affiche un chiffre stable et que la précision soit inférieure à 10 m (33 pieds). Ne commencez pas avant d'avoir un bon signal.</a:t>
            </a:r>
          </a:p>
          <a:p>
            <a:pPr>
              <a:buFont typeface="Courier New" panose="02070309020205020404" pitchFamily="49" charset="0"/>
              <a:buChar char="o"/>
              <a:defRPr/>
            </a:pPr>
            <a:r>
              <a:rPr lang="en-US" sz="2000" b="1" dirty="0">
                <a:solidFill>
                  <a:sysClr val="windowText" lastClr="000000"/>
                </a:solidFill>
              </a:rPr>
              <a:t>Pour démarrer l'enregistrement :</a:t>
            </a:r>
            <a:endParaRPr lang="en-US" sz="2000" dirty="0">
              <a:solidFill>
                <a:sysClr val="windowText" lastClr="000000"/>
              </a:solidFill>
            </a:endParaRPr>
          </a:p>
          <a:p>
            <a:pPr lvl="1">
              <a:defRPr/>
            </a:pPr>
            <a:r>
              <a:rPr lang="en-US" sz="2000" dirty="0">
                <a:solidFill>
                  <a:sysClr val="windowText" lastClr="000000"/>
                </a:solidFill>
              </a:rPr>
              <a:t>Lorsque vous êtes prêt à commencer votre marche, appuyez une fois sur le gros bouton rouge circulaire START. Il changera probablement pour indiquer qu'il est en cours d'enregistrement (par exemple, une icône carrée « stop »).</a:t>
            </a:r>
            <a:endParaRPr lang="en-US" sz="2000" b="1" dirty="0">
              <a:solidFill>
                <a:sysClr val="windowText" lastClr="000000"/>
              </a:solidFill>
            </a:endParaRPr>
          </a:p>
          <a:p>
            <a:pPr>
              <a:buFont typeface="Courier New" panose="02070309020205020404" pitchFamily="49" charset="0"/>
              <a:buChar char="o"/>
              <a:defRPr/>
            </a:pPr>
            <a:r>
              <a:rPr lang="en-US" sz="2000" b="1" dirty="0">
                <a:solidFill>
                  <a:sysClr val="windowText" lastClr="000000"/>
                </a:solidFill>
              </a:rPr>
              <a:t>Pour ARRÊTER l'enregistrement :</a:t>
            </a:r>
            <a:endParaRPr lang="en-US" sz="2000" dirty="0">
              <a:solidFill>
                <a:sysClr val="windowText" lastClr="000000"/>
              </a:solidFill>
            </a:endParaRPr>
          </a:p>
          <a:p>
            <a:pPr lvl="1">
              <a:defRPr/>
            </a:pPr>
            <a:r>
              <a:rPr lang="en-US" sz="2000" dirty="0">
                <a:solidFill>
                  <a:sysClr val="windowText" lastClr="000000"/>
                </a:solidFill>
              </a:rPr>
              <a:t>Une fois votre parcours terminé, appuyez à nouveau sur le bouton d'enregistrement pour arrêter. Le tracé sera automatiquement enregistré.</a:t>
            </a:r>
          </a:p>
        </p:txBody>
      </p:sp>
      <p:sp>
        <p:nvSpPr>
          <p:cNvPr id="6" name="object 3">
            <a:extLst>
              <a:ext uri="{FF2B5EF4-FFF2-40B4-BE49-F238E27FC236}">
                <a16:creationId xmlns:a16="http://schemas.microsoft.com/office/drawing/2014/main" id="{13555469-98D6-6929-3463-8AFB543A6B32}"/>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1.10. Étape 3 : Enregistrement d'un itinéraire - Bonnes pratiques</a:t>
            </a:r>
            <a:endParaRPr lang="en-GB" b="1" dirty="0">
              <a:solidFill>
                <a:sysClr val="windowText" lastClr="000000"/>
              </a:solidFill>
              <a:latin typeface="Arial"/>
              <a:cs typeface="Arial"/>
            </a:endParaRPr>
          </a:p>
        </p:txBody>
      </p:sp>
      <p:pic>
        <p:nvPicPr>
          <p:cNvPr id="26" name="Picture 25" descr="A map of the united states&#10;&#10;AI-generated content may be incorrect.">
            <a:extLst>
              <a:ext uri="{FF2B5EF4-FFF2-40B4-BE49-F238E27FC236}">
                <a16:creationId xmlns:a16="http://schemas.microsoft.com/office/drawing/2014/main" id="{895DBF9E-F100-A0C6-4A7E-9A1D1783E76E}"/>
              </a:ext>
            </a:extLst>
          </p:cNvPr>
          <p:cNvPicPr>
            <a:picLocks noChangeAspect="1"/>
          </p:cNvPicPr>
          <p:nvPr/>
        </p:nvPicPr>
        <p:blipFill>
          <a:blip r:embed="rId3" cstate="print">
            <a:extLst>
              <a:ext uri="{28A0092B-C50C-407E-A947-70E740481C1C}">
                <a14:useLocalDpi xmlns:a14="http://schemas.microsoft.com/office/drawing/2010/main" val="0"/>
              </a:ext>
            </a:extLst>
          </a:blip>
          <a:srcRect t="3271"/>
          <a:stretch>
            <a:fillRect/>
          </a:stretch>
        </p:blipFill>
        <p:spPr>
          <a:xfrm>
            <a:off x="9290650" y="1582801"/>
            <a:ext cx="2095636" cy="4504632"/>
          </a:xfrm>
          <a:prstGeom prst="rect">
            <a:avLst/>
          </a:prstGeom>
        </p:spPr>
      </p:pic>
      <p:sp>
        <p:nvSpPr>
          <p:cNvPr id="28" name="TextBox 27">
            <a:extLst>
              <a:ext uri="{FF2B5EF4-FFF2-40B4-BE49-F238E27FC236}">
                <a16:creationId xmlns:a16="http://schemas.microsoft.com/office/drawing/2014/main" id="{FB708F22-1A0C-2AA4-599B-71932C803FBE}"/>
              </a:ext>
            </a:extLst>
          </p:cNvPr>
          <p:cNvSpPr txBox="1"/>
          <p:nvPr/>
        </p:nvSpPr>
        <p:spPr>
          <a:xfrm>
            <a:off x="5213330" y="5718101"/>
            <a:ext cx="2423776" cy="369332"/>
          </a:xfrm>
          <a:prstGeom prst="rect">
            <a:avLst/>
          </a:prstGeom>
          <a:noFill/>
        </p:spPr>
        <p:txBody>
          <a:bodyPr wrap="square" rtlCol="0">
            <a:spAutoFit/>
          </a:bodyPr>
          <a:lstStyle/>
          <a:p>
            <a:pPr>
              <a:defRPr/>
            </a:pPr>
            <a:r>
              <a:rPr lang="en-US" sz="2000" b="1" kern="1200" dirty="0">
                <a:solidFill>
                  <a:sysClr val="windowText" lastClr="000000"/>
                </a:solidFill>
              </a:rPr>
              <a:t>Appuyez ici pour DÉMARRER.</a:t>
            </a:r>
            <a:endParaRPr lang="en-GB" sz="2000" kern="1200" dirty="0">
              <a:solidFill>
                <a:sysClr val="windowText" lastClr="000000"/>
              </a:solidFill>
            </a:endParaRPr>
          </a:p>
        </p:txBody>
      </p:sp>
      <p:cxnSp>
        <p:nvCxnSpPr>
          <p:cNvPr id="29" name="Straight Arrow Connector 28">
            <a:extLst>
              <a:ext uri="{FF2B5EF4-FFF2-40B4-BE49-F238E27FC236}">
                <a16:creationId xmlns:a16="http://schemas.microsoft.com/office/drawing/2014/main" id="{A69961A4-FA20-880A-1048-EB3859EBA90A}"/>
              </a:ext>
            </a:extLst>
          </p:cNvPr>
          <p:cNvCxnSpPr>
            <a:cxnSpLocks/>
          </p:cNvCxnSpPr>
          <p:nvPr/>
        </p:nvCxnSpPr>
        <p:spPr>
          <a:xfrm flipV="1">
            <a:off x="7192900" y="5601084"/>
            <a:ext cx="3866164" cy="30168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 name="object 2">
            <a:extLst>
              <a:ext uri="{FF2B5EF4-FFF2-40B4-BE49-F238E27FC236}">
                <a16:creationId xmlns:a16="http://schemas.microsoft.com/office/drawing/2014/main" id="{76BE540E-DAAB-419C-3265-3A23963DD11D}"/>
              </a:ext>
            </a:extLst>
          </p:cNvPr>
          <p:cNvSpPr txBox="1">
            <a:spLocks noGrp="1"/>
          </p:cNvSpPr>
          <p:nvPr>
            <p:ph type="title"/>
          </p:nvPr>
        </p:nvSpPr>
        <p:spPr>
          <a:xfrm>
            <a:off x="726468" y="427119"/>
            <a:ext cx="536953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Briefing et formation avant l'activité</a:t>
            </a:r>
          </a:p>
        </p:txBody>
      </p:sp>
    </p:spTree>
    <p:extLst>
      <p:ext uri="{BB962C8B-B14F-4D97-AF65-F5344CB8AC3E}">
        <p14:creationId xmlns:p14="http://schemas.microsoft.com/office/powerpoint/2010/main" val="2160995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0806211"/>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0D5571B9-4167-103B-75A1-B9D56A4D78A8}"/>
              </a:ext>
            </a:extLst>
          </p:cNvPr>
          <p:cNvSpPr txBox="1">
            <a:spLocks/>
          </p:cNvSpPr>
          <p:nvPr/>
        </p:nvSpPr>
        <p:spPr>
          <a:xfrm>
            <a:off x="726468" y="1644893"/>
            <a:ext cx="8046596" cy="37656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lang="en-US" sz="2000" b="1" dirty="0">
                <a:solidFill>
                  <a:sysClr val="windowText" lastClr="000000"/>
                </a:solidFill>
              </a:rPr>
              <a:t>Accédez à votre parcours : </a:t>
            </a:r>
            <a:r>
              <a:rPr lang="en-US" sz="2000" dirty="0">
                <a:solidFill>
                  <a:sysClr val="windowText" lastClr="000000"/>
                </a:solidFill>
              </a:rPr>
              <a:t>une fois l'enregistrement terminé, votre parcours est enregistré. Pour le retrouver, appuyez sur l'icône </a:t>
            </a:r>
            <a:r>
              <a:rPr lang="en-US" sz="2000" b="1" dirty="0">
                <a:solidFill>
                  <a:sysClr val="windowText" lastClr="000000"/>
                </a:solidFill>
              </a:rPr>
              <a:t>Menu </a:t>
            </a:r>
            <a:r>
              <a:rPr lang="en-US" sz="2000" dirty="0">
                <a:solidFill>
                  <a:sysClr val="windowText" lastClr="000000"/>
                </a:solidFill>
              </a:rPr>
              <a:t>(en haut à gauche) et sélectionnez </a:t>
            </a:r>
            <a:r>
              <a:rPr lang="en-US" sz="2000" i="1" dirty="0">
                <a:solidFill>
                  <a:sysClr val="windowText" lastClr="000000"/>
                </a:solidFill>
              </a:rPr>
              <a:t>Liste des parcours </a:t>
            </a:r>
            <a:r>
              <a:rPr lang="en-US" sz="2000" dirty="0">
                <a:solidFill>
                  <a:sysClr val="windowText" lastClr="000000"/>
                </a:solidFill>
              </a:rPr>
              <a:t>(ou une option similaire telle que « Historique »).</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Partager la piste :</a:t>
            </a:r>
            <a:endParaRPr kumimoji="0" lang="en-US" sz="2000" i="0" u="none" strike="noStrike" kern="1200" cap="none" spc="0" normalizeH="0" baseline="0" noProof="0" dirty="0">
              <a:ln>
                <a:noFill/>
              </a:ln>
              <a:solidFill>
                <a:sysClr val="windowText" lastClr="000000"/>
              </a:solidFill>
              <a:effectLst/>
              <a:uLnTx/>
              <a:uFillTx/>
              <a:ea typeface="+mn-ea"/>
              <a:cs typeface="+mn-cs"/>
            </a:endParaRP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en-US" sz="2000" i="0" u="none" strike="noStrike" kern="1200" cap="none" spc="0" normalizeH="0" baseline="0" noProof="0" dirty="0">
                <a:ln>
                  <a:noFill/>
                </a:ln>
                <a:solidFill>
                  <a:sysClr val="windowText" lastClr="000000"/>
                </a:solidFill>
                <a:effectLst/>
                <a:uLnTx/>
                <a:uFillTx/>
                <a:ea typeface="+mn-ea"/>
                <a:cs typeface="+mn-cs"/>
              </a:rPr>
              <a:t>Dans la liste des pistes, recherchez la piste que vous venez d'enregistrer (elle sera nommée par date et heure).</a:t>
            </a: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en-US" sz="2000" i="0" u="none" strike="noStrike" kern="1200" cap="none" spc="0" normalizeH="0" baseline="0" noProof="0" dirty="0">
                <a:ln>
                  <a:noFill/>
                </a:ln>
                <a:solidFill>
                  <a:sysClr val="windowText" lastClr="000000"/>
                </a:solidFill>
                <a:effectLst/>
                <a:uLnTx/>
                <a:uFillTx/>
                <a:ea typeface="+mn-ea"/>
                <a:cs typeface="+mn-cs"/>
              </a:rPr>
              <a:t>Appuyez dessus pour ouvrir ses détails.</a:t>
            </a: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en-US" sz="2000" i="0" u="none" strike="noStrike" kern="1200" cap="none" spc="0" normalizeH="0" baseline="0" noProof="0" dirty="0">
                <a:ln>
                  <a:noFill/>
                </a:ln>
                <a:solidFill>
                  <a:sysClr val="windowText" lastClr="000000"/>
                </a:solidFill>
                <a:effectLst/>
                <a:uLnTx/>
                <a:uFillTx/>
                <a:ea typeface="+mn-ea"/>
                <a:cs typeface="+mn-cs"/>
              </a:rPr>
              <a:t>Recherchez l'icône Partager ou Exporter (souvent représentée par trois points connectés).</a:t>
            </a: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en-US" sz="2000" i="0" u="none" strike="noStrike" kern="1200" cap="none" spc="0" normalizeH="0" baseline="0" noProof="0" dirty="0">
                <a:ln>
                  <a:noFill/>
                </a:ln>
                <a:solidFill>
                  <a:sysClr val="windowText" lastClr="000000"/>
                </a:solidFill>
                <a:effectLst/>
                <a:uLnTx/>
                <a:uFillTx/>
                <a:ea typeface="+mn-ea"/>
                <a:cs typeface="+mn-cs"/>
              </a:rPr>
              <a:t>Important : lorsque le format vous est demandé, sélectionnez GPX.</a:t>
            </a:r>
          </a:p>
          <a:p>
            <a:pPr>
              <a:buFont typeface="Courier New" panose="02070309020205020404" pitchFamily="49" charset="0"/>
              <a:buChar char="o"/>
              <a:defRPr/>
            </a:pPr>
            <a:r>
              <a:rPr lang="en-US" sz="2000" b="1" dirty="0">
                <a:solidFill>
                  <a:sysClr val="windowText" lastClr="000000"/>
                </a:solidFill>
              </a:rPr>
              <a:t>Envoyez le fichier par e-mail : </a:t>
            </a:r>
            <a:r>
              <a:rPr lang="en-US" sz="2000" dirty="0">
                <a:solidFill>
                  <a:sysClr val="windowText" lastClr="000000"/>
                </a:solidFill>
              </a:rPr>
              <a:t>Partagez immédiatement le fichier </a:t>
            </a:r>
            <a:r>
              <a:rPr lang="en-US" sz="2000" b="1" dirty="0">
                <a:solidFill>
                  <a:sysClr val="windowText" lastClr="000000"/>
                </a:solidFill>
              </a:rPr>
              <a:t>GPX </a:t>
            </a:r>
            <a:r>
              <a:rPr lang="en-US" sz="2000" dirty="0">
                <a:solidFill>
                  <a:sysClr val="windowText" lastClr="000000"/>
                </a:solidFill>
              </a:rPr>
              <a:t>par e-mail avec tous les membres de votre groupe. Cela permet de créer une sauvegarde et de distribuer les données pour analyse.</a:t>
            </a:r>
          </a:p>
        </p:txBody>
      </p:sp>
      <p:sp>
        <p:nvSpPr>
          <p:cNvPr id="6" name="object 3">
            <a:extLst>
              <a:ext uri="{FF2B5EF4-FFF2-40B4-BE49-F238E27FC236}">
                <a16:creationId xmlns:a16="http://schemas.microsoft.com/office/drawing/2014/main" id="{13555469-98D6-6929-3463-8AFB543A6B32}"/>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1.11. Étape 4 : Exportation du fichier de données GPX</a:t>
            </a:r>
            <a:endParaRPr lang="en-GB" b="1" dirty="0">
              <a:solidFill>
                <a:sysClr val="windowText" lastClr="000000"/>
              </a:solidFill>
              <a:latin typeface="Arial"/>
              <a:cs typeface="Arial"/>
            </a:endParaRPr>
          </a:p>
        </p:txBody>
      </p:sp>
      <p:pic>
        <p:nvPicPr>
          <p:cNvPr id="26" name="Picture 25" descr="A map of the united states&#10;&#10;AI-generated content may be incorrect.">
            <a:extLst>
              <a:ext uri="{FF2B5EF4-FFF2-40B4-BE49-F238E27FC236}">
                <a16:creationId xmlns:a16="http://schemas.microsoft.com/office/drawing/2014/main" id="{895DBF9E-F100-A0C6-4A7E-9A1D1783E76E}"/>
              </a:ext>
            </a:extLst>
          </p:cNvPr>
          <p:cNvPicPr>
            <a:picLocks noChangeAspect="1"/>
          </p:cNvPicPr>
          <p:nvPr/>
        </p:nvPicPr>
        <p:blipFill>
          <a:blip r:embed="rId3" cstate="print">
            <a:extLst>
              <a:ext uri="{28A0092B-C50C-407E-A947-70E740481C1C}">
                <a14:useLocalDpi xmlns:a14="http://schemas.microsoft.com/office/drawing/2010/main" val="0"/>
              </a:ext>
            </a:extLst>
          </a:blip>
          <a:srcRect t="3271"/>
          <a:stretch>
            <a:fillRect/>
          </a:stretch>
        </p:blipFill>
        <p:spPr>
          <a:xfrm>
            <a:off x="9889656" y="2053086"/>
            <a:ext cx="1561964" cy="3357488"/>
          </a:xfrm>
          <a:prstGeom prst="rect">
            <a:avLst/>
          </a:prstGeom>
        </p:spPr>
      </p:pic>
      <p:sp>
        <p:nvSpPr>
          <p:cNvPr id="28" name="TextBox 27">
            <a:extLst>
              <a:ext uri="{FF2B5EF4-FFF2-40B4-BE49-F238E27FC236}">
                <a16:creationId xmlns:a16="http://schemas.microsoft.com/office/drawing/2014/main" id="{FB708F22-1A0C-2AA4-599B-71932C803FBE}"/>
              </a:ext>
            </a:extLst>
          </p:cNvPr>
          <p:cNvSpPr txBox="1"/>
          <p:nvPr/>
        </p:nvSpPr>
        <p:spPr>
          <a:xfrm>
            <a:off x="9808233" y="1575924"/>
            <a:ext cx="1643387" cy="369332"/>
          </a:xfrm>
          <a:prstGeom prst="rect">
            <a:avLst/>
          </a:prstGeom>
          <a:noFill/>
        </p:spPr>
        <p:txBody>
          <a:bodyPr wrap="square" rtlCol="0">
            <a:spAutoFit/>
          </a:bodyPr>
          <a:lstStyle/>
          <a:p>
            <a:pPr>
              <a:defRPr/>
            </a:pPr>
            <a:r>
              <a:rPr lang="en-US" sz="2000" b="1" kern="1200" dirty="0">
                <a:solidFill>
                  <a:sysClr val="windowText" lastClr="000000"/>
                </a:solidFill>
              </a:rPr>
              <a:t>Icône Menu</a:t>
            </a:r>
            <a:endParaRPr lang="en-GB" sz="2000" kern="1200" dirty="0">
              <a:solidFill>
                <a:sysClr val="windowText" lastClr="000000"/>
              </a:solidFill>
            </a:endParaRPr>
          </a:p>
        </p:txBody>
      </p:sp>
      <p:cxnSp>
        <p:nvCxnSpPr>
          <p:cNvPr id="29" name="Straight Arrow Connector 28">
            <a:extLst>
              <a:ext uri="{FF2B5EF4-FFF2-40B4-BE49-F238E27FC236}">
                <a16:creationId xmlns:a16="http://schemas.microsoft.com/office/drawing/2014/main" id="{A69961A4-FA20-880A-1048-EB3859EBA90A}"/>
              </a:ext>
            </a:extLst>
          </p:cNvPr>
          <p:cNvCxnSpPr>
            <a:cxnSpLocks/>
          </p:cNvCxnSpPr>
          <p:nvPr/>
        </p:nvCxnSpPr>
        <p:spPr>
          <a:xfrm flipH="1">
            <a:off x="10067026" y="1837426"/>
            <a:ext cx="250166" cy="28467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 name="object 2">
            <a:extLst>
              <a:ext uri="{FF2B5EF4-FFF2-40B4-BE49-F238E27FC236}">
                <a16:creationId xmlns:a16="http://schemas.microsoft.com/office/drawing/2014/main" id="{814DD162-16C3-F22B-5C66-6D59129AA82F}"/>
              </a:ext>
            </a:extLst>
          </p:cNvPr>
          <p:cNvSpPr txBox="1">
            <a:spLocks noGrp="1"/>
          </p:cNvSpPr>
          <p:nvPr>
            <p:ph type="title"/>
          </p:nvPr>
        </p:nvSpPr>
        <p:spPr>
          <a:xfrm>
            <a:off x="726468" y="427119"/>
            <a:ext cx="5237914"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Briefing et formation avant l'activité</a:t>
            </a:r>
          </a:p>
        </p:txBody>
      </p:sp>
    </p:spTree>
    <p:extLst>
      <p:ext uri="{BB962C8B-B14F-4D97-AF65-F5344CB8AC3E}">
        <p14:creationId xmlns:p14="http://schemas.microsoft.com/office/powerpoint/2010/main" val="35516914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0D5571B9-4167-103B-75A1-B9D56A4D78A8}"/>
              </a:ext>
            </a:extLst>
          </p:cNvPr>
          <p:cNvSpPr txBox="1">
            <a:spLocks/>
          </p:cNvSpPr>
          <p:nvPr/>
        </p:nvSpPr>
        <p:spPr>
          <a:xfrm>
            <a:off x="644236" y="1654308"/>
            <a:ext cx="8288362" cy="335748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lang="en-US" sz="2000" b="1" dirty="0">
                <a:solidFill>
                  <a:sysClr val="windowText" lastClr="000000"/>
                </a:solidFill>
              </a:rPr>
              <a:t>Problème : l'application cesse d'enregistrer en arrière-plan.</a:t>
            </a:r>
            <a:endParaRPr lang="en-US" sz="2000" dirty="0">
              <a:solidFill>
                <a:sysClr val="windowText" lastClr="000000"/>
              </a:solidFill>
            </a:endParaRPr>
          </a:p>
          <a:p>
            <a:pPr lvl="1">
              <a:defRPr/>
            </a:pPr>
            <a:r>
              <a:rPr lang="en-US" sz="2000" dirty="0">
                <a:solidFill>
                  <a:sysClr val="windowText" lastClr="000000"/>
                </a:solidFill>
              </a:rPr>
              <a:t>Solution : dans les paramètres d'enregistrement, activez l'option « Ignorer les optimisations de la batterie ». Cela indique à votre téléphone de ne pas fermer l'application pour économiser de l'énergie.</a:t>
            </a:r>
          </a:p>
          <a:p>
            <a:pPr>
              <a:buFont typeface="Courier New" panose="02070309020205020404" pitchFamily="49" charset="0"/>
              <a:buChar char="o"/>
              <a:defRPr/>
            </a:pPr>
            <a:r>
              <a:rPr lang="en-US" sz="2000" b="1" dirty="0">
                <a:solidFill>
                  <a:sysClr val="windowText" lastClr="000000"/>
                </a:solidFill>
              </a:rPr>
              <a:t>Problème : ma trace GPS est très imprécise ou ne se verrouille pas.</a:t>
            </a:r>
            <a:endParaRPr lang="en-US" sz="2000" dirty="0">
              <a:solidFill>
                <a:sysClr val="windowText" lastClr="000000"/>
              </a:solidFill>
            </a:endParaRPr>
          </a:p>
          <a:p>
            <a:pPr lvl="1">
              <a:defRPr/>
            </a:pPr>
            <a:r>
              <a:rPr lang="en-US" sz="2000" b="1" dirty="0">
                <a:solidFill>
                  <a:sysClr val="windowText" lastClr="000000"/>
                </a:solidFill>
              </a:rPr>
              <a:t>Solution 1 </a:t>
            </a:r>
            <a:r>
              <a:rPr lang="en-US" sz="2000" dirty="0">
                <a:solidFill>
                  <a:sysClr val="windowText" lastClr="000000"/>
                </a:solidFill>
              </a:rPr>
              <a:t>: attendez toujours d'avoir un bon signal avant de commencer.</a:t>
            </a:r>
          </a:p>
          <a:p>
            <a:pPr lvl="1">
              <a:defRPr/>
            </a:pPr>
            <a:r>
              <a:rPr lang="en-US" sz="2000" b="1" dirty="0">
                <a:solidFill>
                  <a:sysClr val="windowText" lastClr="000000"/>
                </a:solidFill>
              </a:rPr>
              <a:t>Solution 2 </a:t>
            </a:r>
            <a:r>
              <a:rPr lang="en-US" sz="2000" dirty="0">
                <a:solidFill>
                  <a:sysClr val="windowText" lastClr="000000"/>
                </a:solidFill>
              </a:rPr>
              <a:t>: dans les paramètres d'enregistrement, utilisez la fonction Réinitialiser les données A-GPS. Cela peut aider votre téléphone à trouver les satellites plus rapidement.</a:t>
            </a:r>
            <a:endParaRPr kumimoji="0" lang="en-US" sz="2000" b="1" i="0" u="none" strike="noStrike" kern="1200" cap="none" spc="0" normalizeH="0" baseline="0" noProof="0" dirty="0">
              <a:ln>
                <a:noFill/>
              </a:ln>
              <a:solidFill>
                <a:sysClr val="windowText" lastClr="000000"/>
              </a:solidFill>
              <a:effectLst/>
              <a:uLnTx/>
              <a:uFillTx/>
              <a:ea typeface="+mn-ea"/>
              <a:cs typeface="+mn-cs"/>
            </a:endParaRP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Problème : l'application a créé de nombreux tracés courts et indésirables.</a:t>
            </a:r>
            <a:endParaRPr kumimoji="0" lang="en-US" sz="2000" i="0" u="none" strike="noStrike" kern="1200" cap="none" spc="0" normalizeH="0" baseline="0" noProof="0" dirty="0">
              <a:ln>
                <a:noFill/>
              </a:ln>
              <a:solidFill>
                <a:sysClr val="windowText" lastClr="000000"/>
              </a:solidFill>
              <a:effectLst/>
              <a:uLnTx/>
              <a:uFillTx/>
              <a:ea typeface="+mn-ea"/>
              <a:cs typeface="+mn-cs"/>
            </a:endParaRP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Cause : vous avez peut-être activé accidentellement le démarrage automatique de l'enregistrement des traces. Dans les paramètres d'enregistrement, assurez-vous que cette option est désactivée.</a:t>
            </a:r>
          </a:p>
        </p:txBody>
      </p:sp>
      <p:sp>
        <p:nvSpPr>
          <p:cNvPr id="6" name="object 3">
            <a:extLst>
              <a:ext uri="{FF2B5EF4-FFF2-40B4-BE49-F238E27FC236}">
                <a16:creationId xmlns:a16="http://schemas.microsoft.com/office/drawing/2014/main" id="{13555469-98D6-6929-3463-8AFB543A6B32}"/>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1.12. Problèmes courants et dépannage</a:t>
            </a:r>
            <a:endParaRPr lang="en-GB" b="1" dirty="0">
              <a:solidFill>
                <a:sysClr val="windowText" lastClr="000000"/>
              </a:solidFill>
              <a:latin typeface="Arial"/>
              <a:cs typeface="Arial"/>
            </a:endParaRPr>
          </a:p>
        </p:txBody>
      </p:sp>
      <p:pic>
        <p:nvPicPr>
          <p:cNvPr id="3" name="Picture 2" descr="A screenshot of a black screen&#10;&#10;AI-generated content may be incorrect.">
            <a:extLst>
              <a:ext uri="{FF2B5EF4-FFF2-40B4-BE49-F238E27FC236}">
                <a16:creationId xmlns:a16="http://schemas.microsoft.com/office/drawing/2014/main" id="{7CAD0FD2-8F11-4312-93FA-4CCB403463BF}"/>
              </a:ext>
            </a:extLst>
          </p:cNvPr>
          <p:cNvPicPr>
            <a:picLocks noChangeAspect="1"/>
          </p:cNvPicPr>
          <p:nvPr/>
        </p:nvPicPr>
        <p:blipFill>
          <a:blip r:embed="rId3" cstate="print">
            <a:extLst>
              <a:ext uri="{28A0092B-C50C-407E-A947-70E740481C1C}">
                <a14:useLocalDpi xmlns:a14="http://schemas.microsoft.com/office/drawing/2010/main" val="0"/>
              </a:ext>
            </a:extLst>
          </a:blip>
          <a:srcRect t="3222"/>
          <a:stretch>
            <a:fillRect/>
          </a:stretch>
        </p:blipFill>
        <p:spPr>
          <a:xfrm>
            <a:off x="9738279" y="2706934"/>
            <a:ext cx="1565178" cy="3366114"/>
          </a:xfrm>
          <a:prstGeom prst="rect">
            <a:avLst/>
          </a:prstGeom>
        </p:spPr>
      </p:pic>
      <p:pic>
        <p:nvPicPr>
          <p:cNvPr id="24" name="Picture 23" descr="A qr code with a white background&#10;&#10;AI-generated content may be incorrect.">
            <a:extLst>
              <a:ext uri="{FF2B5EF4-FFF2-40B4-BE49-F238E27FC236}">
                <a16:creationId xmlns:a16="http://schemas.microsoft.com/office/drawing/2014/main" id="{A6528564-0BF3-DAC9-1870-C31C3DF7E8D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01420" y="1468038"/>
            <a:ext cx="1238896" cy="1238896"/>
          </a:xfrm>
          <a:prstGeom prst="rect">
            <a:avLst/>
          </a:prstGeom>
        </p:spPr>
      </p:pic>
      <p:cxnSp>
        <p:nvCxnSpPr>
          <p:cNvPr id="29" name="Straight Arrow Connector 28">
            <a:extLst>
              <a:ext uri="{FF2B5EF4-FFF2-40B4-BE49-F238E27FC236}">
                <a16:creationId xmlns:a16="http://schemas.microsoft.com/office/drawing/2014/main" id="{A69961A4-FA20-880A-1048-EB3859EBA90A}"/>
              </a:ext>
            </a:extLst>
          </p:cNvPr>
          <p:cNvCxnSpPr>
            <a:cxnSpLocks/>
          </p:cNvCxnSpPr>
          <p:nvPr/>
        </p:nvCxnSpPr>
        <p:spPr>
          <a:xfrm>
            <a:off x="8506542" y="2529585"/>
            <a:ext cx="2633774" cy="98136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86408D45-B699-5E25-8F66-70F6BC5AA26C}"/>
              </a:ext>
            </a:extLst>
          </p:cNvPr>
          <p:cNvCxnSpPr>
            <a:cxnSpLocks/>
          </p:cNvCxnSpPr>
          <p:nvPr/>
        </p:nvCxnSpPr>
        <p:spPr>
          <a:xfrm>
            <a:off x="8258251" y="5590309"/>
            <a:ext cx="1565178" cy="31245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7" name="object 2">
            <a:extLst>
              <a:ext uri="{FF2B5EF4-FFF2-40B4-BE49-F238E27FC236}">
                <a16:creationId xmlns:a16="http://schemas.microsoft.com/office/drawing/2014/main" id="{BC4A76C1-542C-F5FF-427C-F29F322B373C}"/>
              </a:ext>
            </a:extLst>
          </p:cNvPr>
          <p:cNvSpPr txBox="1">
            <a:spLocks noGrp="1"/>
          </p:cNvSpPr>
          <p:nvPr>
            <p:ph type="title"/>
          </p:nvPr>
        </p:nvSpPr>
        <p:spPr>
          <a:xfrm>
            <a:off x="726467" y="427119"/>
            <a:ext cx="519711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Briefing et formation avant l'activité</a:t>
            </a:r>
          </a:p>
        </p:txBody>
      </p:sp>
    </p:spTree>
    <p:extLst>
      <p:ext uri="{BB962C8B-B14F-4D97-AF65-F5344CB8AC3E}">
        <p14:creationId xmlns:p14="http://schemas.microsoft.com/office/powerpoint/2010/main" val="7000071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1.13. Activité en classe n° 1 : la piste d'entraînement</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Activité en classe n° 1 : entraînement</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20" name="Content Placeholder 2">
            <a:extLst>
              <a:ext uri="{FF2B5EF4-FFF2-40B4-BE49-F238E27FC236}">
                <a16:creationId xmlns:a16="http://schemas.microsoft.com/office/drawing/2014/main" id="{0D5571B9-4167-103B-75A1-B9D56A4D78A8}"/>
              </a:ext>
            </a:extLst>
          </p:cNvPr>
          <p:cNvSpPr txBox="1">
            <a:spLocks/>
          </p:cNvSpPr>
          <p:nvPr/>
        </p:nvSpPr>
        <p:spPr>
          <a:xfrm>
            <a:off x="690535" y="2112228"/>
            <a:ext cx="7797857" cy="275733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kumimoji="0" lang="en-US" sz="2000" i="0" u="none" strike="noStrike" kern="1200" cap="none" spc="0" normalizeH="0" baseline="0" noProof="0" dirty="0">
                <a:ln>
                  <a:noFill/>
                </a:ln>
                <a:solidFill>
                  <a:sysClr val="windowText" lastClr="000000"/>
                </a:solidFill>
                <a:effectLst/>
                <a:uLnTx/>
                <a:uFillTx/>
                <a:ea typeface="+mn-ea"/>
                <a:cs typeface="+mn-cs"/>
              </a:rPr>
              <a:t>Pour s'assurer </a:t>
            </a:r>
            <a:r>
              <a:rPr lang="en-US" sz="2000" dirty="0">
                <a:solidFill>
                  <a:sysClr val="windowText" lastClr="000000"/>
                </a:solidFill>
              </a:rPr>
              <a:t>que la </a:t>
            </a:r>
            <a:r>
              <a:rPr kumimoji="0" lang="en-US" sz="2000" i="0" u="none" strike="noStrike" kern="1200" cap="none" spc="0" normalizeH="0" baseline="0" noProof="0" dirty="0">
                <a:ln>
                  <a:noFill/>
                </a:ln>
                <a:solidFill>
                  <a:sysClr val="windowText" lastClr="000000"/>
                </a:solidFill>
                <a:effectLst/>
                <a:uLnTx/>
                <a:uFillTx/>
                <a:ea typeface="+mn-ea"/>
                <a:cs typeface="+mn-cs"/>
              </a:rPr>
              <a:t>configuration fonctionne avant </a:t>
            </a:r>
            <a:r>
              <a:rPr lang="en-US" sz="2000" dirty="0">
                <a:solidFill>
                  <a:sysClr val="windowText" lastClr="000000"/>
                </a:solidFill>
              </a:rPr>
              <a:t>de </a:t>
            </a:r>
            <a:r>
              <a:rPr kumimoji="0" lang="en-US" sz="2000" i="0" u="none" strike="noStrike" kern="1200" cap="none" spc="0" normalizeH="0" baseline="0" noProof="0" dirty="0">
                <a:ln>
                  <a:noFill/>
                </a:ln>
                <a:solidFill>
                  <a:sysClr val="windowText" lastClr="000000"/>
                </a:solidFill>
                <a:effectLst/>
                <a:uLnTx/>
                <a:uFillTx/>
                <a:ea typeface="+mn-ea"/>
                <a:cs typeface="+mn-cs"/>
              </a:rPr>
              <a:t>sortir.</a:t>
            </a:r>
          </a:p>
          <a:p>
            <a:pPr>
              <a:defRPr/>
            </a:pPr>
            <a:r>
              <a:rPr kumimoji="0" lang="en-US" sz="2000" b="1" i="0" u="none" strike="noStrike" kern="1200" cap="none" spc="0" normalizeH="0" baseline="0" noProof="0" dirty="0">
                <a:ln>
                  <a:noFill/>
                </a:ln>
                <a:solidFill>
                  <a:sysClr val="windowText" lastClr="000000"/>
                </a:solidFill>
                <a:effectLst/>
                <a:uLnTx/>
                <a:uFillTx/>
                <a:ea typeface="+mn-ea"/>
                <a:cs typeface="+mn-cs"/>
              </a:rPr>
              <a:t>Tâche en direct (2 minutes)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en-US" sz="2000" i="0" u="none" strike="noStrike" kern="1200" cap="none" spc="0" normalizeH="0" baseline="0" noProof="0" dirty="0">
                <a:ln>
                  <a:noFill/>
                </a:ln>
                <a:solidFill>
                  <a:sysClr val="windowText" lastClr="000000"/>
                </a:solidFill>
                <a:effectLst/>
                <a:uLnTx/>
                <a:uFillTx/>
                <a:ea typeface="+mn-ea"/>
                <a:cs typeface="+mn-cs"/>
              </a:rPr>
              <a:t>Élèves, </a:t>
            </a:r>
            <a:r>
              <a:rPr kumimoji="0" lang="en-US" sz="2000" b="1" i="0" u="none" strike="noStrike" kern="1200" cap="none" spc="0" normalizeH="0" baseline="0" noProof="0" dirty="0">
                <a:ln>
                  <a:noFill/>
                </a:ln>
                <a:solidFill>
                  <a:sysClr val="windowText" lastClr="000000"/>
                </a:solidFill>
                <a:effectLst/>
                <a:uLnTx/>
                <a:uFillTx/>
                <a:ea typeface="+mn-ea"/>
                <a:cs typeface="+mn-cs"/>
              </a:rPr>
              <a:t>démarrez </a:t>
            </a:r>
            <a:r>
              <a:rPr kumimoji="0" lang="en-US" sz="2000" i="0" u="none" strike="noStrike" kern="1200" cap="none" spc="0" normalizeH="0" baseline="0" noProof="0" dirty="0">
                <a:ln>
                  <a:noFill/>
                </a:ln>
                <a:solidFill>
                  <a:sysClr val="windowText" lastClr="000000"/>
                </a:solidFill>
                <a:effectLst/>
                <a:uLnTx/>
                <a:uFillTx/>
                <a:ea typeface="+mn-ea"/>
                <a:cs typeface="+mn-cs"/>
              </a:rPr>
              <a:t>vos trackers.</a:t>
            </a: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en-US" sz="2000" i="0" u="none" strike="noStrike" kern="1200" cap="none" spc="0" normalizeH="0" baseline="0" noProof="0" dirty="0">
                <a:ln>
                  <a:noFill/>
                </a:ln>
                <a:solidFill>
                  <a:sysClr val="windowText" lastClr="000000"/>
                </a:solidFill>
                <a:effectLst/>
                <a:uLnTx/>
                <a:uFillTx/>
                <a:ea typeface="+mn-ea"/>
                <a:cs typeface="+mn-cs"/>
              </a:rPr>
              <a:t>Sortez de la salle de classe, traversez le couloir et retournez à votre place.</a:t>
            </a: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en-US" sz="2000" b="1" i="0" u="none" strike="noStrike" kern="1200" cap="none" spc="0" normalizeH="0" baseline="0" noProof="0" dirty="0">
                <a:ln>
                  <a:noFill/>
                </a:ln>
                <a:solidFill>
                  <a:sysClr val="windowText" lastClr="000000"/>
                </a:solidFill>
                <a:effectLst/>
                <a:uLnTx/>
                <a:uFillTx/>
                <a:ea typeface="+mn-ea"/>
                <a:cs typeface="+mn-cs"/>
              </a:rPr>
              <a:t>ARRÊTEZ </a:t>
            </a:r>
            <a:r>
              <a:rPr kumimoji="0" lang="en-US" sz="2000" i="0" u="none" strike="noStrike" kern="1200" cap="none" spc="0" normalizeH="0" baseline="0" noProof="0" dirty="0">
                <a:ln>
                  <a:noFill/>
                </a:ln>
                <a:solidFill>
                  <a:sysClr val="windowText" lastClr="000000"/>
                </a:solidFill>
                <a:effectLst/>
                <a:uLnTx/>
                <a:uFillTx/>
                <a:ea typeface="+mn-ea"/>
                <a:cs typeface="+mn-cs"/>
              </a:rPr>
              <a:t>le suivi.</a:t>
            </a: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en-US" sz="2000" b="1" i="0" u="none" strike="noStrike" kern="1200" cap="none" spc="0" normalizeH="0" baseline="0" noProof="0" dirty="0">
                <a:ln>
                  <a:noFill/>
                </a:ln>
                <a:solidFill>
                  <a:sysClr val="windowText" lastClr="000000"/>
                </a:solidFill>
                <a:effectLst/>
                <a:uLnTx/>
                <a:uFillTx/>
                <a:ea typeface="+mn-ea"/>
                <a:cs typeface="+mn-cs"/>
              </a:rPr>
              <a:t>EXPORTEZ </a:t>
            </a:r>
            <a:r>
              <a:rPr kumimoji="0" lang="en-US" sz="2000" i="0" u="none" strike="noStrike" kern="1200" cap="none" spc="0" normalizeH="0" baseline="0" noProof="0" dirty="0">
                <a:ln>
                  <a:noFill/>
                </a:ln>
                <a:solidFill>
                  <a:sysClr val="windowText" lastClr="000000"/>
                </a:solidFill>
                <a:effectLst/>
                <a:uLnTx/>
                <a:uFillTx/>
                <a:ea typeface="+mn-ea"/>
                <a:cs typeface="+mn-cs"/>
              </a:rPr>
              <a:t>le fichier GPX et envoyez-le par e-mail à votre adresse.</a:t>
            </a:r>
          </a:p>
          <a:p>
            <a:pPr>
              <a:defRPr/>
            </a:pPr>
            <a:r>
              <a:rPr kumimoji="0" lang="en-US" sz="2000" i="0" u="none" strike="noStrike" kern="1200" cap="none" spc="0" normalizeH="0" baseline="0" noProof="0" dirty="0">
                <a:ln>
                  <a:noFill/>
                </a:ln>
                <a:solidFill>
                  <a:sysClr val="windowText" lastClr="000000"/>
                </a:solidFill>
                <a:effectLst/>
                <a:uLnTx/>
                <a:uFillTx/>
                <a:ea typeface="+mn-ea"/>
                <a:cs typeface="+mn-cs"/>
              </a:rPr>
              <a:t>Résolvez tout problème éventuel dès maintenant.</a:t>
            </a:r>
          </a:p>
        </p:txBody>
      </p:sp>
      <p:pic>
        <p:nvPicPr>
          <p:cNvPr id="21" name="Picture 20" descr="A person walking in a circle with a red arrow&#10;&#10;AI-generated content may be incorrect.">
            <a:extLst>
              <a:ext uri="{FF2B5EF4-FFF2-40B4-BE49-F238E27FC236}">
                <a16:creationId xmlns:a16="http://schemas.microsoft.com/office/drawing/2014/main" id="{938664F2-92B1-381D-8A12-1C6511C2C23F}"/>
              </a:ext>
            </a:extLst>
          </p:cNvPr>
          <p:cNvPicPr>
            <a:picLocks noChangeAspect="1"/>
          </p:cNvPicPr>
          <p:nvPr/>
        </p:nvPicPr>
        <p:blipFill>
          <a:blip r:embed="rId3">
            <a:extLst>
              <a:ext uri="{28A0092B-C50C-407E-A947-70E740481C1C}">
                <a14:useLocalDpi xmlns:a14="http://schemas.microsoft.com/office/drawing/2010/main" val="0"/>
              </a:ext>
            </a:extLst>
          </a:blip>
          <a:srcRect l="29665" t="23522" r="30084" b="29815"/>
          <a:stretch>
            <a:fillRect/>
          </a:stretch>
        </p:blipFill>
        <p:spPr>
          <a:xfrm>
            <a:off x="8655234" y="1828926"/>
            <a:ext cx="2760453" cy="3200147"/>
          </a:xfrm>
          <a:prstGeom prst="rect">
            <a:avLst/>
          </a:prstGeom>
        </p:spPr>
      </p:pic>
      <p:sp>
        <p:nvSpPr>
          <p:cNvPr id="6" name="object 2">
            <a:extLst>
              <a:ext uri="{FF2B5EF4-FFF2-40B4-BE49-F238E27FC236}">
                <a16:creationId xmlns:a16="http://schemas.microsoft.com/office/drawing/2014/main" id="{6C435DBF-9E2A-10E4-B20C-9ABCE66262CE}"/>
              </a:ext>
            </a:extLst>
          </p:cNvPr>
          <p:cNvSpPr txBox="1">
            <a:spLocks noGrp="1"/>
          </p:cNvSpPr>
          <p:nvPr>
            <p:ph type="title"/>
          </p:nvPr>
        </p:nvSpPr>
        <p:spPr>
          <a:xfrm>
            <a:off x="726468" y="427119"/>
            <a:ext cx="536953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Briefing et formation avant l'activité</a:t>
            </a:r>
          </a:p>
        </p:txBody>
      </p:sp>
    </p:spTree>
    <p:extLst>
      <p:ext uri="{BB962C8B-B14F-4D97-AF65-F5344CB8AC3E}">
        <p14:creationId xmlns:p14="http://schemas.microsoft.com/office/powerpoint/2010/main" val="3555768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892887"/>
            <a:ext cx="10725152" cy="411257"/>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2200" b="1" dirty="0">
                <a:solidFill>
                  <a:sysClr val="windowText" lastClr="000000"/>
                </a:solidFill>
                <a:latin typeface="Arial"/>
                <a:cs typeface="Arial"/>
              </a:rPr>
              <a:t>1.14. Votre boîte à outils manuelle : la feuille de pointage et le chronomètre</a:t>
            </a:r>
            <a:endParaRPr lang="en-GB" sz="22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425261"/>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Trousse à outils manuelle : feuille de pointage et chronomètre</a:t>
            </a:r>
          </a:p>
        </p:txBody>
      </p:sp>
      <p:sp>
        <p:nvSpPr>
          <p:cNvPr id="6" name="object 3">
            <a:extLst>
              <a:ext uri="{FF2B5EF4-FFF2-40B4-BE49-F238E27FC236}">
                <a16:creationId xmlns:a16="http://schemas.microsoft.com/office/drawing/2014/main" id="{88E78E5B-DC7A-0445-C347-2DC4920A4775}"/>
              </a:ext>
            </a:extLst>
          </p:cNvPr>
          <p:cNvSpPr txBox="1"/>
          <p:nvPr/>
        </p:nvSpPr>
        <p:spPr>
          <a:xfrm>
            <a:off x="726467" y="1873889"/>
            <a:ext cx="10725151" cy="1516899"/>
          </a:xfrm>
          <a:prstGeom prst="rect">
            <a:avLst/>
          </a:prstGeom>
        </p:spPr>
        <p:txBody>
          <a:bodyPr vert="horz" wrap="square" lIns="0" tIns="16329" rIns="0" bIns="0" rtlCol="0">
            <a:spAutoFit/>
          </a:bodyPr>
          <a:lstStyle/>
          <a:p>
            <a:pPr marL="180975" defTabSz="1175644" hangingPunct="1">
              <a:lnSpc>
                <a:spcPct val="100000"/>
              </a:lnSpc>
              <a:spcBef>
                <a:spcPts val="100"/>
              </a:spcBef>
              <a:spcAft>
                <a:spcPts val="600"/>
              </a:spcAft>
            </a:pPr>
            <a:r>
              <a:rPr lang="en-US" sz="2000" dirty="0">
                <a:solidFill>
                  <a:sysClr val="windowText" lastClr="000000"/>
                </a:solidFill>
                <a:latin typeface="Arial"/>
                <a:cs typeface="Arial"/>
              </a:rPr>
              <a:t>Vos outils principaux sont simples, mais exigent de la précision.</a:t>
            </a:r>
          </a:p>
          <a:p>
            <a:pPr marL="638175" indent="-457200" defTabSz="1175644" hangingPunct="1">
              <a:lnSpc>
                <a:spcPct val="100000"/>
              </a:lnSpc>
              <a:spcBef>
                <a:spcPts val="100"/>
              </a:spcBef>
              <a:spcAft>
                <a:spcPts val="600"/>
              </a:spcAft>
              <a:buFont typeface="Arial" panose="020B0604020202020204" pitchFamily="34" charset="0"/>
              <a:buChar char="•"/>
            </a:pPr>
            <a:r>
              <a:rPr lang="en-US" sz="2000" b="1" dirty="0">
                <a:solidFill>
                  <a:sysClr val="windowText" lastClr="000000"/>
                </a:solidFill>
                <a:latin typeface="Arial"/>
                <a:cs typeface="Arial"/>
              </a:rPr>
              <a:t>La feuille de pointage </a:t>
            </a:r>
            <a:r>
              <a:rPr lang="en-US" sz="2000" dirty="0">
                <a:solidFill>
                  <a:sysClr val="windowText" lastClr="000000"/>
                </a:solidFill>
                <a:latin typeface="Arial"/>
                <a:cs typeface="Arial"/>
              </a:rPr>
              <a:t>: une grille structurée permettant de saisir des données multimodales à intervalles réguliers.</a:t>
            </a:r>
          </a:p>
          <a:p>
            <a:pPr marL="638175" indent="-457200" defTabSz="1175644" hangingPunct="1">
              <a:lnSpc>
                <a:spcPct val="100000"/>
              </a:lnSpc>
              <a:spcBef>
                <a:spcPts val="100"/>
              </a:spcBef>
              <a:spcAft>
                <a:spcPts val="600"/>
              </a:spcAft>
              <a:buFont typeface="Arial" panose="020B0604020202020204" pitchFamily="34" charset="0"/>
              <a:buChar char="•"/>
            </a:pPr>
            <a:r>
              <a:rPr lang="en-US" sz="2000" b="1" dirty="0">
                <a:solidFill>
                  <a:sysClr val="windowText" lastClr="000000"/>
                </a:solidFill>
                <a:latin typeface="Arial"/>
                <a:cs typeface="Arial"/>
              </a:rPr>
              <a:t>Le chronomètre </a:t>
            </a:r>
            <a:r>
              <a:rPr lang="en-US" sz="2000" dirty="0">
                <a:solidFill>
                  <a:sysClr val="windowText" lastClr="000000"/>
                </a:solidFill>
                <a:latin typeface="Arial"/>
                <a:cs typeface="Arial"/>
              </a:rPr>
              <a:t>: un chronomètre ou une application pour téléphone est indispensable pour marquer les intervalles avec précision.</a:t>
            </a:r>
          </a:p>
          <a:p>
            <a:pPr marL="638175" indent="-457200" defTabSz="1175644" hangingPunct="1">
              <a:lnSpc>
                <a:spcPct val="100000"/>
              </a:lnSpc>
              <a:spcBef>
                <a:spcPts val="100"/>
              </a:spcBef>
              <a:spcAft>
                <a:spcPts val="600"/>
              </a:spcAft>
              <a:buFont typeface="Arial" panose="020B0604020202020204" pitchFamily="34" charset="0"/>
              <a:buChar char="•"/>
            </a:pPr>
            <a:r>
              <a:rPr lang="en-US" sz="2000" b="1" dirty="0">
                <a:solidFill>
                  <a:sysClr val="windowText" lastClr="000000"/>
                </a:solidFill>
                <a:latin typeface="Arial"/>
                <a:cs typeface="Arial"/>
              </a:rPr>
              <a:t>Le bloc-notes et le stylo </a:t>
            </a:r>
            <a:r>
              <a:rPr lang="en-US" sz="2000" dirty="0">
                <a:solidFill>
                  <a:sysClr val="windowText" lastClr="000000"/>
                </a:solidFill>
                <a:latin typeface="Arial"/>
                <a:cs typeface="Arial"/>
              </a:rPr>
              <a:t>: une surface d'écriture stable pour prendre des notes.</a:t>
            </a:r>
          </a:p>
        </p:txBody>
      </p:sp>
      <p:pic>
        <p:nvPicPr>
          <p:cNvPr id="2054" name="Picture 6">
            <a:extLst>
              <a:ext uri="{FF2B5EF4-FFF2-40B4-BE49-F238E27FC236}">
                <a16:creationId xmlns:a16="http://schemas.microsoft.com/office/drawing/2014/main" id="{E766CECC-E1FA-FE66-1DE1-0E80495BB1A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690" t="27044" r="33606" b="28075"/>
          <a:stretch>
            <a:fillRect/>
          </a:stretch>
        </p:blipFill>
        <p:spPr bwMode="auto">
          <a:xfrm>
            <a:off x="2507412" y="4103025"/>
            <a:ext cx="1414731" cy="194147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7DCC8434-9E6B-A6CF-00A9-D75825B2F090}"/>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0293" t="25534" r="30461" b="25409"/>
          <a:stretch>
            <a:fillRect/>
          </a:stretch>
        </p:blipFill>
        <p:spPr bwMode="auto">
          <a:xfrm>
            <a:off x="5345501" y="4168247"/>
            <a:ext cx="1500998" cy="1876248"/>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 20">
            <a:extLst>
              <a:ext uri="{FF2B5EF4-FFF2-40B4-BE49-F238E27FC236}">
                <a16:creationId xmlns:a16="http://schemas.microsoft.com/office/drawing/2014/main" id="{85A3DC72-FFE1-A05C-1443-8342AC0B045C}"/>
              </a:ext>
            </a:extLst>
          </p:cNvPr>
          <p:cNvGrpSpPr/>
          <p:nvPr/>
        </p:nvGrpSpPr>
        <p:grpSpPr>
          <a:xfrm>
            <a:off x="8269858" y="4123765"/>
            <a:ext cx="1414732" cy="1920730"/>
            <a:chOff x="6101753" y="4010923"/>
            <a:chExt cx="1414732" cy="1920730"/>
          </a:xfrm>
        </p:grpSpPr>
        <p:pic>
          <p:nvPicPr>
            <p:cNvPr id="2050" name="Picture 2">
              <a:extLst>
                <a:ext uri="{FF2B5EF4-FFF2-40B4-BE49-F238E27FC236}">
                  <a16:creationId xmlns:a16="http://schemas.microsoft.com/office/drawing/2014/main" id="{F006074A-8FF5-D8D0-8EC2-283166B436F9}"/>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2684" t="26667" r="32850" b="26541"/>
            <a:stretch>
              <a:fillRect/>
            </a:stretch>
          </p:blipFill>
          <p:spPr bwMode="auto">
            <a:xfrm>
              <a:off x="6101753" y="4010923"/>
              <a:ext cx="1414732" cy="192073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09C2F00E-4975-6E25-AC9E-85C2C5B1DA83}"/>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7778" t="23774" r="27820" b="23774"/>
            <a:stretch>
              <a:fillRect/>
            </a:stretch>
          </p:blipFill>
          <p:spPr bwMode="auto">
            <a:xfrm>
              <a:off x="6501445" y="4703697"/>
              <a:ext cx="710238" cy="839006"/>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object 2">
            <a:extLst>
              <a:ext uri="{FF2B5EF4-FFF2-40B4-BE49-F238E27FC236}">
                <a16:creationId xmlns:a16="http://schemas.microsoft.com/office/drawing/2014/main" id="{6A07BE5B-6CCF-8F3D-2368-C05099BFA175}"/>
              </a:ext>
            </a:extLst>
          </p:cNvPr>
          <p:cNvSpPr txBox="1">
            <a:spLocks noGrp="1"/>
          </p:cNvSpPr>
          <p:nvPr>
            <p:ph type="title"/>
          </p:nvPr>
        </p:nvSpPr>
        <p:spPr>
          <a:xfrm>
            <a:off x="726468" y="427119"/>
            <a:ext cx="5237914"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Briefing et formation avant l'activité</a:t>
            </a:r>
          </a:p>
        </p:txBody>
      </p:sp>
    </p:spTree>
    <p:extLst>
      <p:ext uri="{BB962C8B-B14F-4D97-AF65-F5344CB8AC3E}">
        <p14:creationId xmlns:p14="http://schemas.microsoft.com/office/powerpoint/2010/main" val="6541309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1.15. La feuille de pointage</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8698087"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Décomposons cet outil. Reportez-vous à votre feuille de travail.</a:t>
            </a:r>
          </a:p>
        </p:txBody>
      </p:sp>
      <p:sp>
        <p:nvSpPr>
          <p:cNvPr id="6" name="object 3">
            <a:extLst>
              <a:ext uri="{FF2B5EF4-FFF2-40B4-BE49-F238E27FC236}">
                <a16:creationId xmlns:a16="http://schemas.microsoft.com/office/drawing/2014/main" id="{88E78E5B-DC7A-0445-C347-2DC4920A4775}"/>
              </a:ext>
            </a:extLst>
          </p:cNvPr>
          <p:cNvSpPr txBox="1"/>
          <p:nvPr/>
        </p:nvSpPr>
        <p:spPr>
          <a:xfrm>
            <a:off x="726468" y="2067676"/>
            <a:ext cx="6174664" cy="3055782"/>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Arial" panose="020B0604020202020204" pitchFamily="34" charset="0"/>
              <a:buChar char="•"/>
            </a:pPr>
            <a:r>
              <a:rPr lang="en-US" sz="2000" b="1" dirty="0">
                <a:solidFill>
                  <a:sysClr val="windowText" lastClr="000000"/>
                </a:solidFill>
                <a:latin typeface="Arial"/>
                <a:cs typeface="Arial"/>
              </a:rPr>
              <a:t>En-tête </a:t>
            </a:r>
            <a:r>
              <a:rPr lang="en-US" sz="2000" dirty="0">
                <a:solidFill>
                  <a:sysClr val="windowText" lastClr="000000"/>
                </a:solidFill>
                <a:latin typeface="Arial"/>
                <a:cs typeface="Arial"/>
              </a:rPr>
              <a:t>: Emplacement, Approche, Heure, Météo. Remplissez-la entièrement avant de commencer. Des métadonnées incomplètes rendent les données inutiles.</a:t>
            </a:r>
          </a:p>
          <a:p>
            <a:pPr marL="638175" indent="-457200" defTabSz="1175644" hangingPunct="1">
              <a:lnSpc>
                <a:spcPct val="100000"/>
              </a:lnSpc>
              <a:spcBef>
                <a:spcPts val="100"/>
              </a:spcBef>
              <a:spcAft>
                <a:spcPts val="600"/>
              </a:spcAft>
              <a:buFont typeface="Arial" panose="020B0604020202020204" pitchFamily="34" charset="0"/>
              <a:buChar char="•"/>
            </a:pPr>
            <a:r>
              <a:rPr lang="en-US" sz="2000" b="1" dirty="0">
                <a:solidFill>
                  <a:sysClr val="windowText" lastClr="000000"/>
                </a:solidFill>
                <a:latin typeface="Arial"/>
                <a:cs typeface="Arial"/>
              </a:rPr>
              <a:t>Colonnes </a:t>
            </a:r>
            <a:r>
              <a:rPr lang="en-US" sz="2000" dirty="0">
                <a:solidFill>
                  <a:sysClr val="windowText" lastClr="000000"/>
                </a:solidFill>
                <a:latin typeface="Arial"/>
                <a:cs typeface="Arial"/>
              </a:rPr>
              <a:t>: mouvements de virage (gauche, droit, droite).</a:t>
            </a:r>
          </a:p>
          <a:p>
            <a:pPr marL="638175" indent="-457200" defTabSz="1175644" hangingPunct="1">
              <a:lnSpc>
                <a:spcPct val="100000"/>
              </a:lnSpc>
              <a:spcBef>
                <a:spcPts val="100"/>
              </a:spcBef>
              <a:spcAft>
                <a:spcPts val="600"/>
              </a:spcAft>
              <a:buFont typeface="Arial" panose="020B0604020202020204" pitchFamily="34" charset="0"/>
              <a:buChar char="•"/>
            </a:pPr>
            <a:r>
              <a:rPr lang="en-US" sz="2000" b="1" dirty="0">
                <a:solidFill>
                  <a:sysClr val="windowText" lastClr="000000"/>
                </a:solidFill>
                <a:latin typeface="Arial"/>
                <a:cs typeface="Arial"/>
              </a:rPr>
              <a:t>Lignes </a:t>
            </a:r>
            <a:r>
              <a:rPr lang="en-US" sz="2000" dirty="0">
                <a:solidFill>
                  <a:sysClr val="windowText" lastClr="000000"/>
                </a:solidFill>
                <a:latin typeface="Arial"/>
                <a:cs typeface="Arial"/>
              </a:rPr>
              <a:t>: modes de déplacement (voitures, camions, bus, vélos, piétons). Soyez précis dans votre classification.</a:t>
            </a:r>
          </a:p>
          <a:p>
            <a:pPr marL="638175" indent="-457200" defTabSz="1175644" hangingPunct="1">
              <a:lnSpc>
                <a:spcPct val="100000"/>
              </a:lnSpc>
              <a:spcBef>
                <a:spcPts val="100"/>
              </a:spcBef>
              <a:spcAft>
                <a:spcPts val="600"/>
              </a:spcAft>
              <a:buFont typeface="Arial" panose="020B0604020202020204" pitchFamily="34" charset="0"/>
              <a:buChar char="•"/>
            </a:pPr>
            <a:r>
              <a:rPr lang="en-US" sz="2000" b="1" dirty="0">
                <a:solidFill>
                  <a:sysClr val="windowText" lastClr="000000"/>
                </a:solidFill>
                <a:latin typeface="Arial"/>
                <a:cs typeface="Arial"/>
              </a:rPr>
              <a:t>Blocs horaires </a:t>
            </a:r>
            <a:r>
              <a:rPr lang="en-US" sz="2000" dirty="0">
                <a:solidFill>
                  <a:sysClr val="windowText" lastClr="000000"/>
                </a:solidFill>
                <a:latin typeface="Arial"/>
                <a:cs typeface="Arial"/>
              </a:rPr>
              <a:t>: sections pour chaque intervalle de 5 minutes.</a:t>
            </a:r>
          </a:p>
        </p:txBody>
      </p:sp>
      <p:pic>
        <p:nvPicPr>
          <p:cNvPr id="22" name="Picture 21">
            <a:extLst>
              <a:ext uri="{FF2B5EF4-FFF2-40B4-BE49-F238E27FC236}">
                <a16:creationId xmlns:a16="http://schemas.microsoft.com/office/drawing/2014/main" id="{0AB988A9-EDFB-8E23-81FF-C98C85260DB5}"/>
              </a:ext>
            </a:extLst>
          </p:cNvPr>
          <p:cNvPicPr>
            <a:picLocks noChangeAspect="1"/>
          </p:cNvPicPr>
          <p:nvPr/>
        </p:nvPicPr>
        <p:blipFill>
          <a:blip r:embed="rId3"/>
          <a:stretch>
            <a:fillRect/>
          </a:stretch>
        </p:blipFill>
        <p:spPr>
          <a:xfrm>
            <a:off x="7311207" y="2067676"/>
            <a:ext cx="4140413" cy="3378374"/>
          </a:xfrm>
          <a:prstGeom prst="rect">
            <a:avLst/>
          </a:prstGeom>
        </p:spPr>
      </p:pic>
      <p:sp>
        <p:nvSpPr>
          <p:cNvPr id="8" name="object 2">
            <a:extLst>
              <a:ext uri="{FF2B5EF4-FFF2-40B4-BE49-F238E27FC236}">
                <a16:creationId xmlns:a16="http://schemas.microsoft.com/office/drawing/2014/main" id="{478630D9-4385-2F76-CCF1-3F344831344C}"/>
              </a:ext>
            </a:extLst>
          </p:cNvPr>
          <p:cNvSpPr txBox="1">
            <a:spLocks noGrp="1"/>
          </p:cNvSpPr>
          <p:nvPr>
            <p:ph type="title"/>
          </p:nvPr>
        </p:nvSpPr>
        <p:spPr>
          <a:xfrm>
            <a:off x="726468" y="427119"/>
            <a:ext cx="536953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Briefing et formation avant l'activité</a:t>
            </a:r>
          </a:p>
        </p:txBody>
      </p:sp>
    </p:spTree>
    <p:extLst>
      <p:ext uri="{BB962C8B-B14F-4D97-AF65-F5344CB8AC3E}">
        <p14:creationId xmlns:p14="http://schemas.microsoft.com/office/powerpoint/2010/main" val="5446198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1366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1.16. Exécution sur le terrain</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Meilleures pratiques d'exécution sur le terrain</a:t>
            </a:r>
          </a:p>
        </p:txBody>
      </p:sp>
      <p:sp>
        <p:nvSpPr>
          <p:cNvPr id="20" name="Content Placeholder 2">
            <a:extLst>
              <a:ext uri="{FF2B5EF4-FFF2-40B4-BE49-F238E27FC236}">
                <a16:creationId xmlns:a16="http://schemas.microsoft.com/office/drawing/2014/main" id="{7FBC3942-5AAA-D189-CEFD-6322C390A906}"/>
              </a:ext>
            </a:extLst>
          </p:cNvPr>
          <p:cNvSpPr txBox="1">
            <a:spLocks/>
          </p:cNvSpPr>
          <p:nvPr/>
        </p:nvSpPr>
        <p:spPr>
          <a:xfrm>
            <a:off x="726468" y="2067676"/>
            <a:ext cx="9012755" cy="42454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lang="en-US" sz="1800" b="1" dirty="0">
                <a:solidFill>
                  <a:sysClr val="windowText" lastClr="000000"/>
                </a:solidFill>
              </a:rPr>
              <a:t>Positionnement </a:t>
            </a:r>
            <a:r>
              <a:rPr lang="en-US" sz="1800" dirty="0">
                <a:solidFill>
                  <a:sysClr val="windowText" lastClr="000000"/>
                </a:solidFill>
              </a:rPr>
              <a:t>:</a:t>
            </a:r>
          </a:p>
          <a:p>
            <a:pPr lvl="1">
              <a:defRPr/>
            </a:pPr>
            <a:r>
              <a:rPr lang="en-US" sz="1800" dirty="0">
                <a:solidFill>
                  <a:sysClr val="windowText" lastClr="000000"/>
                </a:solidFill>
              </a:rPr>
              <a:t>Adoptez une position offrant une vue claire et dégagée.</a:t>
            </a:r>
            <a:endParaRPr lang="en-US" sz="1800" b="1" dirty="0">
              <a:solidFill>
                <a:sysClr val="windowText" lastClr="000000"/>
              </a:solidFill>
            </a:endParaRPr>
          </a:p>
          <a:p>
            <a:pPr>
              <a:buFont typeface="Courier New" panose="02070309020205020404" pitchFamily="49" charset="0"/>
              <a:buChar char="o"/>
              <a:defRPr/>
            </a:pPr>
            <a:r>
              <a:rPr lang="en-US" sz="1800" b="1" dirty="0">
                <a:solidFill>
                  <a:sysClr val="windowText" lastClr="000000"/>
                </a:solidFill>
              </a:rPr>
              <a:t>Utilisez une ligne de comptage </a:t>
            </a:r>
            <a:r>
              <a:rPr lang="en-US" sz="1800" dirty="0">
                <a:solidFill>
                  <a:sysClr val="windowText" lastClr="000000"/>
                </a:solidFill>
              </a:rPr>
              <a:t>:</a:t>
            </a:r>
          </a:p>
          <a:p>
            <a:pPr lvl="1">
              <a:defRPr/>
            </a:pPr>
            <a:r>
              <a:rPr lang="en-US" sz="1800" dirty="0">
                <a:solidFill>
                  <a:sysClr val="windowText" lastClr="000000"/>
                </a:solidFill>
              </a:rPr>
              <a:t>Tracez mentalement une ligne sur la chaussée (par exemple, la ligne d'arrêt).</a:t>
            </a:r>
          </a:p>
          <a:p>
            <a:pPr lvl="1">
              <a:defRPr/>
            </a:pPr>
            <a:r>
              <a:rPr lang="en-US" sz="1800" dirty="0">
                <a:solidFill>
                  <a:sysClr val="windowText" lastClr="000000"/>
                </a:solidFill>
              </a:rPr>
              <a:t>Ne comptez un véhicule que lorsque son essieu avant franchit cette ligne. Cela élimine toute ambiguïté.</a:t>
            </a:r>
          </a:p>
          <a:p>
            <a:pPr>
              <a:buFont typeface="Courier New" panose="02070309020205020404" pitchFamily="49" charset="0"/>
              <a:buChar char="o"/>
              <a:defRPr/>
            </a:pPr>
            <a:r>
              <a:rPr lang="en-US" sz="1800" b="1" dirty="0">
                <a:solidFill>
                  <a:sysClr val="windowText" lastClr="000000"/>
                </a:solidFill>
              </a:rPr>
              <a:t>Gérer l'occlusion :</a:t>
            </a:r>
            <a:endParaRPr lang="en-US" sz="1800" dirty="0">
              <a:solidFill>
                <a:sysClr val="windowText" lastClr="000000"/>
              </a:solidFill>
            </a:endParaRPr>
          </a:p>
          <a:p>
            <a:pPr lvl="1">
              <a:defRPr/>
            </a:pPr>
            <a:r>
              <a:rPr lang="en-US" sz="1800" dirty="0">
                <a:solidFill>
                  <a:sysClr val="windowText" lastClr="000000"/>
                </a:solidFill>
              </a:rPr>
              <a:t>Si un gros camion vous bloque la vue, faites de votre mieux.</a:t>
            </a:r>
          </a:p>
          <a:p>
            <a:pPr lvl="1">
              <a:defRPr/>
            </a:pPr>
            <a:r>
              <a:rPr kumimoji="0" lang="en-US" sz="1800" i="0" u="none" strike="noStrike" kern="1200" cap="none" spc="0" normalizeH="0" baseline="0" noProof="0" dirty="0">
                <a:ln>
                  <a:noFill/>
                </a:ln>
                <a:solidFill>
                  <a:sysClr val="windowText" lastClr="000000"/>
                </a:solidFill>
                <a:effectLst/>
                <a:uLnTx/>
                <a:uFillTx/>
                <a:ea typeface="+mn-ea"/>
                <a:cs typeface="+mn-cs"/>
              </a:rPr>
              <a:t>Si vous êtes certain d'avoir manqué des véhicules, notez-le dans votre journal ; ne faites pas de suppositions.</a:t>
            </a:r>
          </a:p>
          <a:p>
            <a:pPr>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Gestion des pics :</a:t>
            </a:r>
            <a:endParaRPr kumimoji="0" lang="en-US" sz="1800" i="0" u="none" strike="noStrike" kern="1200" cap="none" spc="0" normalizeH="0" baseline="0" noProof="0" dirty="0">
              <a:ln>
                <a:noFill/>
              </a:ln>
              <a:solidFill>
                <a:sysClr val="windowText" lastClr="000000"/>
              </a:solidFill>
              <a:effectLst/>
              <a:uLnTx/>
              <a:uFillTx/>
              <a:ea typeface="+mn-ea"/>
              <a:cs typeface="+mn-cs"/>
            </a:endParaRPr>
          </a:p>
          <a:p>
            <a:pPr lvl="1">
              <a:defRPr/>
            </a:pPr>
            <a:r>
              <a:rPr kumimoji="0" lang="en-US" sz="1800" i="0" u="none" strike="noStrike" kern="1200" cap="none" spc="0" normalizeH="0" baseline="0" noProof="0" dirty="0">
                <a:ln>
                  <a:noFill/>
                </a:ln>
                <a:solidFill>
                  <a:sysClr val="windowText" lastClr="000000"/>
                </a:solidFill>
                <a:effectLst/>
                <a:uLnTx/>
                <a:uFillTx/>
                <a:ea typeface="+mn-ea"/>
                <a:cs typeface="+mn-cs"/>
              </a:rPr>
              <a:t>Si un grand convoi arrive, concentrez-vous sur le comptage parfait d'un seul mouvement plutôt que sur le comptage approximatif des trois. Notez l'événement.</a:t>
            </a:r>
          </a:p>
        </p:txBody>
      </p:sp>
      <p:pic>
        <p:nvPicPr>
          <p:cNvPr id="22" name="Picture 21" descr="A miniature people crossing a street&#10;&#10;AI-generated content may be incorrect.">
            <a:extLst>
              <a:ext uri="{FF2B5EF4-FFF2-40B4-BE49-F238E27FC236}">
                <a16:creationId xmlns:a16="http://schemas.microsoft.com/office/drawing/2014/main" id="{AB86BF43-F830-A3F0-39BD-173473A7A98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56064" y="1539562"/>
            <a:ext cx="2795556" cy="1860008"/>
          </a:xfrm>
          <a:prstGeom prst="rect">
            <a:avLst/>
          </a:prstGeom>
        </p:spPr>
      </p:pic>
      <p:sp>
        <p:nvSpPr>
          <p:cNvPr id="23" name="TextBox 22">
            <a:extLst>
              <a:ext uri="{FF2B5EF4-FFF2-40B4-BE49-F238E27FC236}">
                <a16:creationId xmlns:a16="http://schemas.microsoft.com/office/drawing/2014/main" id="{E10A8F33-C7AD-4CB6-8DDC-485776016747}"/>
              </a:ext>
            </a:extLst>
          </p:cNvPr>
          <p:cNvSpPr txBox="1"/>
          <p:nvPr/>
        </p:nvSpPr>
        <p:spPr>
          <a:xfrm>
            <a:off x="10303499" y="3810390"/>
            <a:ext cx="1573309" cy="369332"/>
          </a:xfrm>
          <a:prstGeom prst="rect">
            <a:avLst/>
          </a:prstGeom>
          <a:noFill/>
        </p:spPr>
        <p:txBody>
          <a:bodyPr wrap="square" rtlCol="0">
            <a:spAutoFit/>
          </a:bodyPr>
          <a:lstStyle/>
          <a:p>
            <a:pPr algn="ctr">
              <a:defRPr/>
            </a:pPr>
            <a:r>
              <a:rPr lang="en-US" sz="2000" b="1" kern="1200" dirty="0">
                <a:solidFill>
                  <a:sysClr val="windowText" lastClr="000000"/>
                </a:solidFill>
              </a:rPr>
              <a:t>Barre d'arrêt</a:t>
            </a:r>
            <a:endParaRPr lang="en-GB" sz="2000" kern="1200" dirty="0">
              <a:solidFill>
                <a:sysClr val="windowText" lastClr="000000"/>
              </a:solidFill>
            </a:endParaRPr>
          </a:p>
        </p:txBody>
      </p:sp>
      <p:cxnSp>
        <p:nvCxnSpPr>
          <p:cNvPr id="24" name="Straight Arrow Connector 23">
            <a:extLst>
              <a:ext uri="{FF2B5EF4-FFF2-40B4-BE49-F238E27FC236}">
                <a16:creationId xmlns:a16="http://schemas.microsoft.com/office/drawing/2014/main" id="{A95D9A2F-B54D-8F96-2D03-822171CFB32B}"/>
              </a:ext>
            </a:extLst>
          </p:cNvPr>
          <p:cNvCxnSpPr>
            <a:cxnSpLocks/>
          </p:cNvCxnSpPr>
          <p:nvPr/>
        </p:nvCxnSpPr>
        <p:spPr>
          <a:xfrm flipH="1" flipV="1">
            <a:off x="10256808" y="2656936"/>
            <a:ext cx="603849" cy="115345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7" name="object 2">
            <a:extLst>
              <a:ext uri="{FF2B5EF4-FFF2-40B4-BE49-F238E27FC236}">
                <a16:creationId xmlns:a16="http://schemas.microsoft.com/office/drawing/2014/main" id="{FC802BA2-8E4F-FD52-3C99-A62DF8D9C38B}"/>
              </a:ext>
            </a:extLst>
          </p:cNvPr>
          <p:cNvSpPr txBox="1">
            <a:spLocks noGrp="1"/>
          </p:cNvSpPr>
          <p:nvPr>
            <p:ph type="title"/>
          </p:nvPr>
        </p:nvSpPr>
        <p:spPr>
          <a:xfrm>
            <a:off x="726468" y="427119"/>
            <a:ext cx="6152314"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Briefing et formation préalables à l'activité</a:t>
            </a:r>
          </a:p>
        </p:txBody>
      </p:sp>
    </p:spTree>
    <p:extLst>
      <p:ext uri="{BB962C8B-B14F-4D97-AF65-F5344CB8AC3E}">
        <p14:creationId xmlns:p14="http://schemas.microsoft.com/office/powerpoint/2010/main" val="32221111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33424" y="1027622"/>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1.17. Problèmes courants liés au comptage manuel et comment les éviter</a:t>
            </a:r>
            <a:endParaRPr lang="en-GB" b="1" dirty="0">
              <a:solidFill>
                <a:sysClr val="windowText" lastClr="000000"/>
              </a:solidFill>
              <a:latin typeface="Arial"/>
              <a:cs typeface="Arial"/>
            </a:endParaRPr>
          </a:p>
        </p:txBody>
      </p:sp>
      <p:graphicFrame>
        <p:nvGraphicFramePr>
          <p:cNvPr id="4" name="Table 3">
            <a:extLst>
              <a:ext uri="{FF2B5EF4-FFF2-40B4-BE49-F238E27FC236}">
                <a16:creationId xmlns:a16="http://schemas.microsoft.com/office/drawing/2014/main" id="{0294C8E0-012F-8DF2-C477-29716AE5BB19}"/>
              </a:ext>
            </a:extLst>
          </p:cNvPr>
          <p:cNvGraphicFramePr>
            <a:graphicFrameLocks noGrp="1"/>
          </p:cNvGraphicFramePr>
          <p:nvPr>
            <p:extLst>
              <p:ext uri="{D42A27DB-BD31-4B8C-83A1-F6EECF244321}">
                <p14:modId xmlns:p14="http://schemas.microsoft.com/office/powerpoint/2010/main" val="3886591888"/>
              </p:ext>
            </p:extLst>
          </p:nvPr>
        </p:nvGraphicFramePr>
        <p:xfrm>
          <a:off x="733423" y="2126377"/>
          <a:ext cx="10725153" cy="3092926"/>
        </p:xfrm>
        <a:graphic>
          <a:graphicData uri="http://schemas.openxmlformats.org/drawingml/2006/table">
            <a:tbl>
              <a:tblPr firstRow="1" bandRow="1">
                <a:tableStyleId>{C7B018BB-80A7-4F77-B60F-C8B233D01FF8}</a:tableStyleId>
              </a:tblPr>
              <a:tblGrid>
                <a:gridCol w="1714993">
                  <a:extLst>
                    <a:ext uri="{9D8B030D-6E8A-4147-A177-3AD203B41FA5}">
                      <a16:colId xmlns:a16="http://schemas.microsoft.com/office/drawing/2014/main" val="3455634156"/>
                    </a:ext>
                  </a:extLst>
                </a:gridCol>
                <a:gridCol w="4589253">
                  <a:extLst>
                    <a:ext uri="{9D8B030D-6E8A-4147-A177-3AD203B41FA5}">
                      <a16:colId xmlns:a16="http://schemas.microsoft.com/office/drawing/2014/main" val="2953285964"/>
                    </a:ext>
                  </a:extLst>
                </a:gridCol>
                <a:gridCol w="4420907">
                  <a:extLst>
                    <a:ext uri="{9D8B030D-6E8A-4147-A177-3AD203B41FA5}">
                      <a16:colId xmlns:a16="http://schemas.microsoft.com/office/drawing/2014/main" val="827554269"/>
                    </a:ext>
                  </a:extLst>
                </a:gridCol>
              </a:tblGrid>
              <a:tr h="380206">
                <a:tc>
                  <a:txBody>
                    <a:bodyPr/>
                    <a:lstStyle/>
                    <a:p>
                      <a:r>
                        <a:rPr lang="en-US" sz="1600" dirty="0"/>
                        <a:t>Problème</a:t>
                      </a:r>
                      <a:endParaRPr lang="en-US" sz="1600" dirty="0">
                        <a:latin typeface="Aptos" panose="020B0004020202020204" pitchFamily="34" charset="0"/>
                      </a:endParaRPr>
                    </a:p>
                  </a:txBody>
                  <a:tcPr anchor="ctr"/>
                </a:tc>
                <a:tc>
                  <a:txBody>
                    <a:bodyPr/>
                    <a:lstStyle/>
                    <a:p>
                      <a:r>
                        <a:rPr lang="en-US" sz="1600" dirty="0"/>
                        <a:t>Description</a:t>
                      </a:r>
                      <a:endParaRPr lang="en-US" sz="1600" dirty="0">
                        <a:latin typeface="Aptos" panose="020B0004020202020204" pitchFamily="34" charset="0"/>
                      </a:endParaRPr>
                    </a:p>
                  </a:txBody>
                  <a:tcPr anchor="ctr"/>
                </a:tc>
                <a:tc>
                  <a:txBody>
                    <a:bodyPr/>
                    <a:lstStyle/>
                    <a:p>
                      <a:r>
                        <a:rPr lang="en-US" sz="1600" dirty="0"/>
                        <a:t>Solution</a:t>
                      </a:r>
                      <a:endParaRPr lang="en-US" sz="1600" dirty="0">
                        <a:latin typeface="Aptos" panose="020B0004020202020204" pitchFamily="34" charset="0"/>
                      </a:endParaRPr>
                    </a:p>
                  </a:txBody>
                  <a:tcPr anchor="ctr"/>
                </a:tc>
                <a:extLst>
                  <a:ext uri="{0D108BD9-81ED-4DB2-BD59-A6C34878D82A}">
                    <a16:rowId xmlns:a16="http://schemas.microsoft.com/office/drawing/2014/main" val="3468008137"/>
                  </a:ext>
                </a:extLst>
              </a:tr>
              <a:tr h="370840">
                <a:tc>
                  <a:txBody>
                    <a:bodyPr/>
                    <a:lstStyle/>
                    <a:p>
                      <a:pPr algn="l"/>
                      <a:r>
                        <a:rPr lang="en-US" sz="1600" b="0" dirty="0"/>
                        <a:t>Perte du décompte</a:t>
                      </a:r>
                      <a:endParaRPr lang="en-US" sz="1600" b="0" dirty="0">
                        <a:latin typeface="Aptos" panose="020B0004020202020204" pitchFamily="34" charset="0"/>
                      </a:endParaRPr>
                    </a:p>
                  </a:txBody>
                  <a:tcPr anchor="ctr"/>
                </a:tc>
                <a:tc>
                  <a:txBody>
                    <a:bodyPr/>
                    <a:lstStyle/>
                    <a:p>
                      <a:pPr algn="l"/>
                      <a:r>
                        <a:rPr lang="en-US" sz="1600" dirty="0"/>
                        <a:t>Une distraction momentanée ou une augmentation soudaine du trafic vous fait perdre le fil de votre comptage.</a:t>
                      </a:r>
                      <a:endParaRPr lang="en-US" sz="1600" dirty="0">
                        <a:latin typeface="Aptos" panose="020B0004020202020204" pitchFamily="34" charset="0"/>
                      </a:endParaRPr>
                    </a:p>
                  </a:txBody>
                  <a:tcPr anchor="ctr"/>
                </a:tc>
                <a:tc>
                  <a:txBody>
                    <a:bodyPr/>
                    <a:lstStyle/>
                    <a:p>
                      <a:pPr algn="l"/>
                      <a:r>
                        <a:rPr lang="en-US" sz="1600" dirty="0"/>
                        <a:t>Arrêtez-vous, notez-le sur votre feuille (par exemple, « compte perdu à 10 h 32 ») et recommencez votre comptage à zéro. </a:t>
                      </a:r>
                      <a:r>
                        <a:rPr lang="en-US" sz="1600" b="1" dirty="0"/>
                        <a:t>N'inventez pas de données.</a:t>
                      </a:r>
                      <a:endParaRPr lang="en-US" sz="1600" b="1" dirty="0">
                        <a:latin typeface="Aptos" panose="020B0004020202020204" pitchFamily="34" charset="0"/>
                      </a:endParaRPr>
                    </a:p>
                  </a:txBody>
                  <a:tcPr anchor="ctr"/>
                </a:tc>
                <a:extLst>
                  <a:ext uri="{0D108BD9-81ED-4DB2-BD59-A6C34878D82A}">
                    <a16:rowId xmlns:a16="http://schemas.microsoft.com/office/drawing/2014/main" val="308558350"/>
                  </a:ext>
                </a:extLst>
              </a:tr>
              <a:tr h="370840">
                <a:tc>
                  <a:txBody>
                    <a:bodyPr/>
                    <a:lstStyle/>
                    <a:p>
                      <a:pPr algn="l"/>
                      <a:r>
                        <a:rPr lang="en-US" sz="1600" b="0" dirty="0"/>
                        <a:t>Erreur de parallaxe</a:t>
                      </a:r>
                      <a:endParaRPr lang="en-US" sz="1600" b="0" dirty="0">
                        <a:latin typeface="Aptos" panose="020B0004020202020204" pitchFamily="34" charset="0"/>
                      </a:endParaRPr>
                    </a:p>
                  </a:txBody>
                  <a:tcPr anchor="ctr"/>
                </a:tc>
                <a:tc>
                  <a:txBody>
                    <a:bodyPr/>
                    <a:lstStyle/>
                    <a:p>
                      <a:pPr algn="l"/>
                      <a:r>
                        <a:rPr lang="en-US" sz="1600" dirty="0"/>
                        <a:t>Compter depuis un angle aigu rend difficile l'évaluation précise du mouvement de virage d'un véhicule.</a:t>
                      </a:r>
                      <a:endParaRPr lang="en-US" sz="1600" dirty="0">
                        <a:latin typeface="Aptos" panose="020B0004020202020204" pitchFamily="34" charset="0"/>
                      </a:endParaRPr>
                    </a:p>
                  </a:txBody>
                  <a:tcPr anchor="ct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600" dirty="0"/>
                        <a:t>Placez-vous le plus perpendiculairement possible à l'approche afin d'avoir une vue dégagée.</a:t>
                      </a:r>
                      <a:endParaRPr lang="en-US" sz="1600" dirty="0">
                        <a:latin typeface="Aptos" panose="020B0004020202020204" pitchFamily="34" charset="0"/>
                      </a:endParaRPr>
                    </a:p>
                  </a:txBody>
                  <a:tcPr anchor="ctr"/>
                </a:tc>
                <a:extLst>
                  <a:ext uri="{0D108BD9-81ED-4DB2-BD59-A6C34878D82A}">
                    <a16:rowId xmlns:a16="http://schemas.microsoft.com/office/drawing/2014/main" val="2201246615"/>
                  </a:ext>
                </a:extLst>
              </a:tr>
              <a:tr h="370840">
                <a:tc>
                  <a:txBody>
                    <a:bodyPr/>
                    <a:lstStyle/>
                    <a:p>
                      <a:pPr algn="l"/>
                      <a:r>
                        <a:rPr lang="en-US" sz="1600" b="0" dirty="0"/>
                        <a:t>Dérive de l'observateur</a:t>
                      </a:r>
                      <a:endParaRPr lang="en-US" sz="1600" b="0" dirty="0">
                        <a:latin typeface="Aptos" panose="020B0004020202020204" pitchFamily="34" charset="0"/>
                      </a:endParaRPr>
                    </a:p>
                  </a:txBody>
                  <a:tcPr anchor="ctr"/>
                </a:tc>
                <a:tc>
                  <a:txBody>
                    <a:bodyPr/>
                    <a:lstStyle/>
                    <a:p>
                      <a:pPr algn="l"/>
                      <a:r>
                        <a:rPr lang="en-US" sz="1600" dirty="0"/>
                        <a:t>Après 15 minutes de comptage répétitif, la concentration naturelle commence à faiblir, ce qui augmente le risque d'erreurs.</a:t>
                      </a:r>
                      <a:endParaRPr lang="en-US" sz="1600" dirty="0">
                        <a:latin typeface="Aptos" panose="020B0004020202020204" pitchFamily="34" charset="0"/>
                      </a:endParaRPr>
                    </a:p>
                  </a:txBody>
                  <a:tcPr anchor="ctr"/>
                </a:tc>
                <a:tc>
                  <a:txBody>
                    <a:bodyPr/>
                    <a:lstStyle/>
                    <a:p>
                      <a:pPr algn="l"/>
                      <a:r>
                        <a:rPr lang="en-US" sz="1600" dirty="0"/>
                        <a:t>Restez concentré. Si vous travaillez à deux, demandez à une personne de compter et à l'autre d'enregistrer les résultats afin de rester concentré.</a:t>
                      </a:r>
                      <a:endParaRPr lang="en-US" sz="1600" dirty="0">
                        <a:latin typeface="Aptos" panose="020B0004020202020204" pitchFamily="34" charset="0"/>
                      </a:endParaRPr>
                    </a:p>
                  </a:txBody>
                  <a:tcPr anchor="ctr"/>
                </a:tc>
                <a:extLst>
                  <a:ext uri="{0D108BD9-81ED-4DB2-BD59-A6C34878D82A}">
                    <a16:rowId xmlns:a16="http://schemas.microsoft.com/office/drawing/2014/main" val="129778243"/>
                  </a:ext>
                </a:extLst>
              </a:tr>
            </a:tbl>
          </a:graphicData>
        </a:graphic>
      </p:graphicFrame>
      <p:sp>
        <p:nvSpPr>
          <p:cNvPr id="7" name="object 2">
            <a:extLst>
              <a:ext uri="{FF2B5EF4-FFF2-40B4-BE49-F238E27FC236}">
                <a16:creationId xmlns:a16="http://schemas.microsoft.com/office/drawing/2014/main" id="{79B92760-0156-7F55-8E3A-F32889C45B5A}"/>
              </a:ext>
            </a:extLst>
          </p:cNvPr>
          <p:cNvSpPr txBox="1">
            <a:spLocks noGrp="1"/>
          </p:cNvSpPr>
          <p:nvPr>
            <p:ph type="title"/>
          </p:nvPr>
        </p:nvSpPr>
        <p:spPr>
          <a:xfrm>
            <a:off x="726468" y="427119"/>
            <a:ext cx="528986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Briefing et formation avant l'activité</a:t>
            </a:r>
          </a:p>
        </p:txBody>
      </p:sp>
    </p:spTree>
    <p:extLst>
      <p:ext uri="{BB962C8B-B14F-4D97-AF65-F5344CB8AC3E}">
        <p14:creationId xmlns:p14="http://schemas.microsoft.com/office/powerpoint/2010/main" val="35375143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1.18. Définition des rôles et responsabilités de l'équipe sur le terrain</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Activité en classe n° 2 : définir le plan de votre équipe</a:t>
            </a:r>
          </a:p>
        </p:txBody>
      </p:sp>
      <p:sp>
        <p:nvSpPr>
          <p:cNvPr id="20" name="Content Placeholder 2">
            <a:extLst>
              <a:ext uri="{FF2B5EF4-FFF2-40B4-BE49-F238E27FC236}">
                <a16:creationId xmlns:a16="http://schemas.microsoft.com/office/drawing/2014/main" id="{15CF1245-4A74-5DAF-996A-99314ACB39CB}"/>
              </a:ext>
            </a:extLst>
          </p:cNvPr>
          <p:cNvSpPr txBox="1">
            <a:spLocks/>
          </p:cNvSpPr>
          <p:nvPr/>
        </p:nvSpPr>
        <p:spPr>
          <a:xfrm>
            <a:off x="720356" y="2246686"/>
            <a:ext cx="5365632" cy="294285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Formez des groupes et, au sein de ceux-ci, décidez :</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Qui sera le marcheur GPS ? (1 personne)</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Qui est le compteur principal / chronométreur ? (1 personne)</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Qui sont les compteurs de soutien ? (1 à 2 personnes, affectées à des mouvements ou modes spécifiques).</a:t>
            </a:r>
          </a:p>
          <a:p>
            <a:pPr>
              <a:defRPr/>
            </a:pPr>
            <a:r>
              <a:rPr kumimoji="0" lang="en-US" sz="2000" i="0" u="none" strike="noStrike" kern="1200" cap="none" spc="0" normalizeH="0" baseline="0" noProof="0" dirty="0">
                <a:ln>
                  <a:noFill/>
                </a:ln>
                <a:solidFill>
                  <a:sysClr val="windowText" lastClr="000000"/>
                </a:solidFill>
                <a:effectLst/>
                <a:uLnTx/>
                <a:uFillTx/>
                <a:ea typeface="+mn-ea"/>
                <a:cs typeface="+mn-cs"/>
              </a:rPr>
              <a:t>Notez ces rôles dans la partie 1 de votre feuille de travail.</a:t>
            </a:r>
          </a:p>
        </p:txBody>
      </p:sp>
      <p:pic>
        <p:nvPicPr>
          <p:cNvPr id="3076" name="Picture 4">
            <a:extLst>
              <a:ext uri="{FF2B5EF4-FFF2-40B4-BE49-F238E27FC236}">
                <a16:creationId xmlns:a16="http://schemas.microsoft.com/office/drawing/2014/main" id="{FDF03A62-BD6B-30D4-74AC-7C62C8B3169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413" t="19371" r="12347" b="25535"/>
          <a:stretch>
            <a:fillRect/>
          </a:stretch>
        </p:blipFill>
        <p:spPr bwMode="auto">
          <a:xfrm>
            <a:off x="6106014" y="2132354"/>
            <a:ext cx="5365632" cy="3778370"/>
          </a:xfrm>
          <a:prstGeom prst="rect">
            <a:avLst/>
          </a:prstGeom>
          <a:noFill/>
          <a:extLst>
            <a:ext uri="{909E8E84-426E-40DD-AFC4-6F175D3DCCD1}">
              <a14:hiddenFill xmlns:a14="http://schemas.microsoft.com/office/drawing/2010/main">
                <a:solidFill>
                  <a:srgbClr val="FFFFFF"/>
                </a:solidFill>
              </a14:hiddenFill>
            </a:ext>
          </a:extLst>
        </p:spPr>
      </p:pic>
      <p:sp>
        <p:nvSpPr>
          <p:cNvPr id="7" name="object 2">
            <a:extLst>
              <a:ext uri="{FF2B5EF4-FFF2-40B4-BE49-F238E27FC236}">
                <a16:creationId xmlns:a16="http://schemas.microsoft.com/office/drawing/2014/main" id="{A090ABE7-AB70-7AAD-17E9-803823189BEB}"/>
              </a:ext>
            </a:extLst>
          </p:cNvPr>
          <p:cNvSpPr txBox="1">
            <a:spLocks noGrp="1"/>
          </p:cNvSpPr>
          <p:nvPr>
            <p:ph type="title"/>
          </p:nvPr>
        </p:nvSpPr>
        <p:spPr>
          <a:xfrm>
            <a:off x="726467" y="427119"/>
            <a:ext cx="527947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Briefing et formation avant l'activité</a:t>
            </a:r>
          </a:p>
        </p:txBody>
      </p:sp>
    </p:spTree>
    <p:extLst>
      <p:ext uri="{BB962C8B-B14F-4D97-AF65-F5344CB8AC3E}">
        <p14:creationId xmlns:p14="http://schemas.microsoft.com/office/powerpoint/2010/main" val="28451922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1.19. Briefing final et synchronisation horaire</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Briefing final</a:t>
            </a:r>
          </a:p>
        </p:txBody>
      </p:sp>
      <p:sp>
        <p:nvSpPr>
          <p:cNvPr id="20" name="Content Placeholder 2">
            <a:extLst>
              <a:ext uri="{FF2B5EF4-FFF2-40B4-BE49-F238E27FC236}">
                <a16:creationId xmlns:a16="http://schemas.microsoft.com/office/drawing/2014/main" id="{15CF1245-4A74-5DAF-996A-99314ACB39CB}"/>
              </a:ext>
            </a:extLst>
          </p:cNvPr>
          <p:cNvSpPr txBox="1">
            <a:spLocks/>
          </p:cNvSpPr>
          <p:nvPr/>
        </p:nvSpPr>
        <p:spPr>
          <a:xfrm>
            <a:off x="690535" y="2112228"/>
            <a:ext cx="5598122" cy="34173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kumimoji="0" lang="en-US" sz="2000" b="1" i="0" u="none" strike="noStrike" kern="1200" cap="none" spc="0" normalizeH="0" baseline="0" noProof="0" dirty="0">
                <a:ln>
                  <a:noFill/>
                </a:ln>
                <a:solidFill>
                  <a:sysClr val="windowText" lastClr="000000"/>
                </a:solidFill>
                <a:effectLst/>
                <a:uLnTx/>
                <a:uFillTx/>
                <a:ea typeface="+mn-ea"/>
                <a:cs typeface="+mn-cs"/>
              </a:rPr>
              <a:t>Attribution des lieux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Groupe 1 : intersection A, approche nord...</a:t>
            </a:r>
          </a:p>
          <a:p>
            <a:pPr>
              <a:defRPr/>
            </a:pPr>
            <a:r>
              <a:rPr kumimoji="0" lang="en-US" sz="2000" b="1" i="0" u="none" strike="noStrike" kern="1200" cap="none" spc="0" normalizeH="0" baseline="0" noProof="0" dirty="0">
                <a:ln>
                  <a:noFill/>
                </a:ln>
                <a:solidFill>
                  <a:sysClr val="windowText" lastClr="000000"/>
                </a:solidFill>
                <a:effectLst/>
                <a:uLnTx/>
                <a:uFillTx/>
                <a:ea typeface="+mn-ea"/>
                <a:cs typeface="+mn-cs"/>
              </a:rPr>
              <a:t>Synchronisation horaire </a:t>
            </a:r>
            <a:r>
              <a:rPr kumimoji="0" lang="en-US" sz="2000" i="0" u="none" strike="noStrike" kern="1200" cap="none" spc="0" normalizeH="0" baseline="0" noProof="0" dirty="0">
                <a:ln>
                  <a:noFill/>
                </a:ln>
                <a:solidFill>
                  <a:sysClr val="windowText" lastClr="000000"/>
                </a:solidFill>
                <a:effectLst/>
                <a:uLnTx/>
                <a:uFillTx/>
                <a:ea typeface="+mn-ea"/>
                <a:cs typeface="+mn-cs"/>
              </a:rPr>
              <a:t>: </a:t>
            </a:r>
            <a:r>
              <a:rPr kumimoji="0" lang="en-US" sz="2000" i="0" u="none" strike="noStrike" kern="1200" cap="none" spc="0" normalizeH="0" baseline="0" noProof="0" dirty="0" err="1">
                <a:ln>
                  <a:noFill/>
                </a:ln>
                <a:solidFill>
                  <a:sysClr val="windowText" lastClr="000000"/>
                </a:solidFill>
                <a:effectLst/>
                <a:uLnTx/>
                <a:uFillTx/>
                <a:ea typeface="+mn-ea"/>
                <a:cs typeface="+mn-cs"/>
              </a:rPr>
              <a:t>synchronisez </a:t>
            </a:r>
            <a:r>
              <a:rPr kumimoji="0" lang="en-US" sz="2000" i="0" u="none" strike="noStrike" kern="1200" cap="none" spc="0" normalizeH="0" baseline="0" noProof="0" dirty="0">
                <a:ln>
                  <a:noFill/>
                </a:ln>
                <a:solidFill>
                  <a:sysClr val="windowText" lastClr="000000"/>
                </a:solidFill>
                <a:effectLst/>
                <a:uLnTx/>
                <a:uFillTx/>
                <a:ea typeface="+mn-ea"/>
                <a:cs typeface="+mn-cs"/>
              </a:rPr>
              <a:t>vos montres. La session sur le terrain commence et se termine à l'heure prévue.</a:t>
            </a:r>
          </a:p>
          <a:p>
            <a:pPr>
              <a:defRPr/>
            </a:pPr>
            <a:r>
              <a:rPr kumimoji="0" lang="en-US" sz="2000" b="1" i="0" u="none" strike="noStrike" kern="1200" cap="none" spc="0" normalizeH="0" baseline="0" noProof="0" dirty="0">
                <a:ln>
                  <a:noFill/>
                </a:ln>
                <a:solidFill>
                  <a:sysClr val="windowText" lastClr="000000"/>
                </a:solidFill>
                <a:effectLst/>
                <a:uLnTx/>
                <a:uFillTx/>
                <a:ea typeface="+mn-ea"/>
                <a:cs typeface="+mn-cs"/>
              </a:rPr>
              <a:t>Plan </a:t>
            </a:r>
            <a:r>
              <a:rPr kumimoji="0" lang="en-US" sz="2000" i="0" u="none" strike="noStrike" kern="1200" cap="none" spc="0" normalizeH="0" baseline="0" noProof="0" dirty="0">
                <a:ln>
                  <a:noFill/>
                </a:ln>
                <a:solidFill>
                  <a:sysClr val="windowText" lastClr="000000"/>
                </a:solidFill>
                <a:effectLst/>
                <a:uLnTx/>
                <a:uFillTx/>
                <a:ea typeface="+mn-ea"/>
                <a:cs typeface="+mn-cs"/>
              </a:rPr>
              <a:t>: Rendez-vous sur votre site. Le GPS Walker et les compteurs commencent leurs tâches exactement au même moment. Les deux tâches durent 20 minutes. Retournez en classe lorsque vous avez terminé.</a:t>
            </a:r>
          </a:p>
        </p:txBody>
      </p:sp>
      <p:pic>
        <p:nvPicPr>
          <p:cNvPr id="5122" name="Picture 2">
            <a:extLst>
              <a:ext uri="{FF2B5EF4-FFF2-40B4-BE49-F238E27FC236}">
                <a16:creationId xmlns:a16="http://schemas.microsoft.com/office/drawing/2014/main" id="{B99EE357-5A2C-56C8-D3BC-6589A6C27C0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300" t="6228" r="5807" b="5059"/>
          <a:stretch>
            <a:fillRect/>
          </a:stretch>
        </p:blipFill>
        <p:spPr bwMode="auto">
          <a:xfrm>
            <a:off x="9159664" y="2603552"/>
            <a:ext cx="2291956" cy="2452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1D47722D-73CA-A280-FF16-5116C50873BD}"/>
              </a:ext>
            </a:extLst>
          </p:cNvPr>
          <p:cNvPicPr>
            <a:picLocks noChangeAspect="1"/>
          </p:cNvPicPr>
          <p:nvPr/>
        </p:nvPicPr>
        <p:blipFill>
          <a:blip r:embed="rId4"/>
          <a:srcRect r="44421"/>
          <a:stretch>
            <a:fillRect/>
          </a:stretch>
        </p:blipFill>
        <p:spPr>
          <a:xfrm>
            <a:off x="6366882" y="2621063"/>
            <a:ext cx="2714557" cy="2417830"/>
          </a:xfrm>
          <a:prstGeom prst="rect">
            <a:avLst/>
          </a:prstGeom>
        </p:spPr>
      </p:pic>
      <p:sp>
        <p:nvSpPr>
          <p:cNvPr id="8" name="object 2">
            <a:extLst>
              <a:ext uri="{FF2B5EF4-FFF2-40B4-BE49-F238E27FC236}">
                <a16:creationId xmlns:a16="http://schemas.microsoft.com/office/drawing/2014/main" id="{0E37DF3B-5E7A-8C7C-F942-F690503BEA19}"/>
              </a:ext>
            </a:extLst>
          </p:cNvPr>
          <p:cNvSpPr txBox="1">
            <a:spLocks noGrp="1"/>
          </p:cNvSpPr>
          <p:nvPr>
            <p:ph type="title"/>
          </p:nvPr>
        </p:nvSpPr>
        <p:spPr>
          <a:xfrm>
            <a:off x="726468" y="427119"/>
            <a:ext cx="5237914"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Briefing et formation avant l'activité</a:t>
            </a:r>
          </a:p>
        </p:txBody>
      </p:sp>
    </p:spTree>
    <p:extLst>
      <p:ext uri="{BB962C8B-B14F-4D97-AF65-F5344CB8AC3E}">
        <p14:creationId xmlns:p14="http://schemas.microsoft.com/office/powerpoint/2010/main" val="6883348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8779-B6A1-0940-56FA-B2CEB869A38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4E6FD87-8BEF-5227-AA53-9034C9B360F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 :</a:t>
            </a:r>
          </a:p>
          <a:p>
            <a:pPr algn="ctr"/>
            <a:r>
              <a:rPr lang="en-US" sz="3200" b="1" dirty="0">
                <a:solidFill>
                  <a:schemeClr val="bg1"/>
                </a:solidFill>
              </a:rPr>
              <a:t>Exécution des activités sur le terrain</a:t>
            </a:r>
          </a:p>
        </p:txBody>
      </p:sp>
    </p:spTree>
    <p:extLst>
      <p:ext uri="{BB962C8B-B14F-4D97-AF65-F5344CB8AC3E}">
        <p14:creationId xmlns:p14="http://schemas.microsoft.com/office/powerpoint/2010/main" val="1052274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28560"/>
            <a:ext cx="2442220" cy="385820"/>
          </a:xfrm>
          <a:prstGeom prst="rect">
            <a:avLst/>
          </a:prstGeom>
          <a:solidFill>
            <a:srgbClr val="FD001F"/>
          </a:solidFill>
        </p:spPr>
        <p:txBody>
          <a:bodyPr vert="horz" wrap="square" lIns="0" tIns="16329" rIns="0" bIns="0" rtlCol="0">
            <a:spAutoFit/>
          </a:bodyPr>
          <a:lstStyle/>
          <a:p>
            <a:pPr marL="22043">
              <a:spcBef>
                <a:spcPts val="129"/>
              </a:spcBef>
            </a:pPr>
            <a:r>
              <a:rPr sz="2400" b="1" dirty="0">
                <a:solidFill>
                  <a:schemeClr val="bg1"/>
                </a:solidFill>
              </a:rPr>
              <a:t>Table </a:t>
            </a:r>
            <a:r>
              <a:rPr lang="en-GB" sz="2400" b="1" dirty="0">
                <a:solidFill>
                  <a:schemeClr val="bg1"/>
                </a:solidFill>
              </a:rPr>
              <a:t>des matières</a:t>
            </a:r>
            <a:endParaRPr sz="2400" b="1" spc="-13" dirty="0">
              <a:solidFill>
                <a:schemeClr val="bg1"/>
              </a:solidFill>
            </a:endParaRPr>
          </a:p>
        </p:txBody>
      </p:sp>
      <p:sp>
        <p:nvSpPr>
          <p:cNvPr id="5" name="object 2">
            <a:extLst>
              <a:ext uri="{FF2B5EF4-FFF2-40B4-BE49-F238E27FC236}">
                <a16:creationId xmlns:a16="http://schemas.microsoft.com/office/drawing/2014/main" id="{AFE1DC46-6185-D491-242C-36E3BE3D1ECC}"/>
              </a:ext>
            </a:extLst>
          </p:cNvPr>
          <p:cNvSpPr txBox="1">
            <a:spLocks/>
          </p:cNvSpPr>
          <p:nvPr/>
        </p:nvSpPr>
        <p:spPr>
          <a:xfrm>
            <a:off x="4970107" y="428560"/>
            <a:ext cx="6506078"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US" sz="2400" b="1" dirty="0">
                <a:solidFill>
                  <a:schemeClr val="bg1"/>
                </a:solidFill>
              </a:rPr>
              <a:t>Laboratoire 3 : Collecte de données sur le terrain</a:t>
            </a:r>
          </a:p>
        </p:txBody>
      </p:sp>
      <p:sp>
        <p:nvSpPr>
          <p:cNvPr id="6" name="object 4">
            <a:extLst>
              <a:ext uri="{FF2B5EF4-FFF2-40B4-BE49-F238E27FC236}">
                <a16:creationId xmlns:a16="http://schemas.microsoft.com/office/drawing/2014/main" id="{3CE0F00C-E1F5-09E1-990F-AB1F147122AF}"/>
              </a:ext>
            </a:extLst>
          </p:cNvPr>
          <p:cNvSpPr txBox="1"/>
          <p:nvPr/>
        </p:nvSpPr>
        <p:spPr>
          <a:xfrm>
            <a:off x="6085533" y="814380"/>
            <a:ext cx="5380185" cy="4470721"/>
          </a:xfrm>
          <a:prstGeom prst="rect">
            <a:avLst/>
          </a:prstGeom>
        </p:spPr>
        <p:txBody>
          <a:bodyPr vert="horz" wrap="square" lIns="0" tIns="16329" rIns="0" bIns="0" rtlCol="0">
            <a:spAutoFit/>
          </a:bodyPr>
          <a:lstStyle/>
          <a:p>
            <a:pPr marL="88900" marR="7348" defTabSz="1175644" hangingPunct="1">
              <a:lnSpc>
                <a:spcPct val="150000"/>
              </a:lnSpc>
              <a:spcBef>
                <a:spcPts val="100"/>
              </a:spcBef>
              <a:spcAft>
                <a:spcPts val="100"/>
              </a:spcAft>
              <a:tabLst>
                <a:tab pos="4667250" algn="r"/>
                <a:tab pos="4676775" algn="l"/>
                <a:tab pos="4913313" algn="l"/>
                <a:tab pos="5038725" algn="r"/>
              </a:tabLst>
            </a:pPr>
            <a:r>
              <a:rPr lang="en-GB" sz="1200" kern="1200" spc="64" dirty="0">
                <a:solidFill>
                  <a:sysClr val="windowText" lastClr="000000"/>
                </a:solidFill>
                <a:latin typeface="Arial"/>
                <a:cs typeface="Arial"/>
              </a:rPr>
              <a:t>1.10 </a:t>
            </a:r>
            <a:r>
              <a:rPr lang="en-US" sz="1200" kern="1200" spc="64" dirty="0">
                <a:solidFill>
                  <a:sysClr val="windowText" lastClr="000000"/>
                </a:solidFill>
                <a:latin typeface="Arial"/>
                <a:cs typeface="Arial"/>
              </a:rPr>
              <a:t>Étape 3 : Enregistrement d'un itinéraire - Meilleures pratiques </a:t>
            </a:r>
            <a:r>
              <a:rPr lang="en-GB" sz="1200" kern="1200" spc="64" dirty="0">
                <a:solidFill>
                  <a:sysClr val="windowText" lastClr="000000"/>
                </a:solidFill>
                <a:latin typeface="Arial"/>
                <a:cs typeface="Arial"/>
              </a:rPr>
              <a:t>....................................................................................	18</a:t>
            </a:r>
            <a:endParaRPr lang="en-US" sz="1200" kern="1200" spc="64" dirty="0">
              <a:solidFill>
                <a:sysClr val="windowText" lastClr="000000"/>
              </a:solidFill>
              <a:latin typeface="Arial"/>
              <a:cs typeface="Arial"/>
            </a:endParaRPr>
          </a:p>
          <a:p>
            <a:pPr marL="90000" marR="7348" defTabSz="1175644" hangingPunct="1">
              <a:lnSpc>
                <a:spcPct val="150000"/>
              </a:lnSpc>
              <a:spcBef>
                <a:spcPts val="100"/>
              </a:spcBef>
              <a:spcAft>
                <a:spcPts val="100"/>
              </a:spcAft>
              <a:tabLst>
                <a:tab pos="4667250" algn="r"/>
                <a:tab pos="5038725" algn="r"/>
              </a:tabLst>
            </a:pPr>
            <a:r>
              <a:rPr lang="en-GB" sz="1200" kern="1200" spc="64" dirty="0">
                <a:solidFill>
                  <a:sysClr val="windowText" lastClr="000000"/>
                </a:solidFill>
                <a:latin typeface="Arial"/>
                <a:cs typeface="Arial"/>
              </a:rPr>
              <a:t>1.11 </a:t>
            </a:r>
            <a:r>
              <a:rPr lang="en-US" sz="1200" kern="1200" spc="64" dirty="0">
                <a:solidFill>
                  <a:sysClr val="windowText" lastClr="000000"/>
                </a:solidFill>
                <a:latin typeface="Arial"/>
                <a:cs typeface="Arial"/>
              </a:rPr>
              <a:t>Étape 4 : Exportation du fichier de données GPX</a:t>
            </a:r>
            <a:r>
              <a:rPr lang="en-GB" sz="1200" kern="1200" spc="64" dirty="0">
                <a:solidFill>
                  <a:sysClr val="windowText" lastClr="000000"/>
                </a:solidFill>
                <a:latin typeface="Arial"/>
                <a:cs typeface="Arial"/>
              </a:rPr>
              <a:t>.....	19</a:t>
            </a:r>
          </a:p>
          <a:p>
            <a:pPr marL="90000" marR="7348" defTabSz="1175644" hangingPunct="1">
              <a:lnSpc>
                <a:spcPct val="150000"/>
              </a:lnSpc>
              <a:spcBef>
                <a:spcPts val="100"/>
              </a:spcBef>
              <a:spcAft>
                <a:spcPts val="100"/>
              </a:spcAft>
              <a:tabLst>
                <a:tab pos="4667250" algn="r"/>
                <a:tab pos="5038725" algn="r"/>
              </a:tabLst>
            </a:pPr>
            <a:r>
              <a:rPr lang="en-GB" sz="1200" kern="1200" spc="64" dirty="0">
                <a:solidFill>
                  <a:sysClr val="windowText" lastClr="000000"/>
                </a:solidFill>
                <a:latin typeface="Arial"/>
                <a:cs typeface="Arial"/>
              </a:rPr>
              <a:t>1.12 Problèmes courants et </a:t>
            </a:r>
            <a:r>
              <a:rPr lang="en-GB" sz="1200" kern="1200" spc="64" dirty="0" err="1">
                <a:solidFill>
                  <a:sysClr val="windowText" lastClr="000000"/>
                </a:solidFill>
                <a:latin typeface="Arial"/>
                <a:cs typeface="Arial"/>
              </a:rPr>
              <a:t>dépannage</a:t>
            </a:r>
            <a:r>
              <a:rPr lang="en-GB" sz="1200" kern="1200" spc="64" dirty="0">
                <a:solidFill>
                  <a:sysClr val="windowText" lastClr="000000"/>
                </a:solidFill>
                <a:latin typeface="Arial"/>
                <a:cs typeface="Arial"/>
              </a:rPr>
              <a:t>………….............	20</a:t>
            </a:r>
          </a:p>
          <a:p>
            <a:pPr marL="90000" marR="7348" defTabSz="1175644" hangingPunct="1">
              <a:lnSpc>
                <a:spcPct val="150000"/>
              </a:lnSpc>
              <a:spcBef>
                <a:spcPts val="100"/>
              </a:spcBef>
              <a:spcAft>
                <a:spcPts val="100"/>
              </a:spcAft>
              <a:tabLst>
                <a:tab pos="4667250" algn="r"/>
                <a:tab pos="5038725" algn="r"/>
              </a:tabLst>
            </a:pPr>
            <a:r>
              <a:rPr lang="en-GB" sz="1200" kern="1200" spc="64" dirty="0">
                <a:solidFill>
                  <a:sysClr val="windowText" lastClr="000000"/>
                </a:solidFill>
                <a:latin typeface="Arial"/>
                <a:cs typeface="Arial"/>
              </a:rPr>
              <a:t>1.13 </a:t>
            </a:r>
            <a:r>
              <a:rPr lang="en-US" sz="1200" kern="1200" spc="64" dirty="0">
                <a:solidFill>
                  <a:sysClr val="windowText" lastClr="000000"/>
                </a:solidFill>
                <a:latin typeface="Arial"/>
                <a:cs typeface="Arial"/>
              </a:rPr>
              <a:t>Activité en classe 1 : la piste </a:t>
            </a:r>
            <a:r>
              <a:rPr lang="en-US" sz="1200" kern="1200" spc="64" dirty="0" err="1">
                <a:solidFill>
                  <a:sysClr val="windowText" lastClr="000000"/>
                </a:solidFill>
                <a:latin typeface="Arial"/>
                <a:cs typeface="Arial"/>
              </a:rPr>
              <a:t>d'entraînement</a:t>
            </a:r>
            <a:r>
              <a:rPr lang="en-GB" sz="1200" kern="1200" spc="64" dirty="0">
                <a:solidFill>
                  <a:sysClr val="windowText" lastClr="000000"/>
                </a:solidFill>
                <a:latin typeface="Arial"/>
                <a:cs typeface="Arial"/>
              </a:rPr>
              <a:t>...........	21</a:t>
            </a:r>
          </a:p>
          <a:p>
            <a:pPr marL="90000" marR="7348" defTabSz="1175644" hangingPunct="1">
              <a:lnSpc>
                <a:spcPct val="150000"/>
              </a:lnSpc>
              <a:spcBef>
                <a:spcPts val="100"/>
              </a:spcBef>
              <a:spcAft>
                <a:spcPts val="100"/>
              </a:spcAft>
              <a:tabLst>
                <a:tab pos="4667250" algn="r"/>
                <a:tab pos="5038725" algn="r"/>
              </a:tabLst>
            </a:pPr>
            <a:r>
              <a:rPr lang="en-GB" sz="1200" kern="1200" spc="64" dirty="0">
                <a:solidFill>
                  <a:sysClr val="windowText" lastClr="000000"/>
                </a:solidFill>
                <a:latin typeface="Arial"/>
                <a:cs typeface="Arial"/>
              </a:rPr>
              <a:t>1.14 </a:t>
            </a:r>
            <a:r>
              <a:rPr lang="en-US" sz="1200" kern="1200" spc="64" dirty="0">
                <a:solidFill>
                  <a:sysClr val="windowText" lastClr="000000"/>
                </a:solidFill>
                <a:latin typeface="Arial"/>
                <a:cs typeface="Arial"/>
              </a:rPr>
              <a:t>Votre boîte à outils </a:t>
            </a:r>
            <a:r>
              <a:rPr lang="en-US" sz="1200" kern="1200" spc="64" dirty="0" err="1">
                <a:solidFill>
                  <a:sysClr val="windowText" lastClr="000000"/>
                </a:solidFill>
                <a:latin typeface="Arial"/>
                <a:cs typeface="Arial"/>
              </a:rPr>
              <a:t>manuelle</a:t>
            </a:r>
            <a:r>
              <a:rPr lang="en-GB" sz="1200" kern="1200" spc="64" dirty="0">
                <a:solidFill>
                  <a:sysClr val="windowText" lastClr="000000"/>
                </a:solidFill>
                <a:latin typeface="Arial"/>
                <a:cs typeface="Arial"/>
              </a:rPr>
              <a:t>..................................	22</a:t>
            </a:r>
          </a:p>
          <a:p>
            <a:pPr marL="90000" marR="7348" defTabSz="1175644" hangingPunct="1">
              <a:lnSpc>
                <a:spcPct val="150000"/>
              </a:lnSpc>
              <a:spcBef>
                <a:spcPts val="100"/>
              </a:spcBef>
              <a:spcAft>
                <a:spcPts val="100"/>
              </a:spcAft>
              <a:tabLst>
                <a:tab pos="4667250" algn="r"/>
                <a:tab pos="5038725" algn="r"/>
              </a:tabLst>
            </a:pPr>
            <a:r>
              <a:rPr lang="en-GB" sz="1200" kern="1200" spc="64" dirty="0">
                <a:solidFill>
                  <a:sysClr val="windowText" lastClr="000000"/>
                </a:solidFill>
                <a:latin typeface="Arial"/>
                <a:cs typeface="Arial"/>
              </a:rPr>
              <a:t>1.15 </a:t>
            </a:r>
            <a:r>
              <a:rPr lang="en-US" sz="1200" kern="1200" spc="64" dirty="0">
                <a:solidFill>
                  <a:sysClr val="windowText" lastClr="000000"/>
                </a:solidFill>
                <a:latin typeface="Arial"/>
                <a:cs typeface="Arial"/>
              </a:rPr>
              <a:t>La feuille de </a:t>
            </a:r>
            <a:r>
              <a:rPr lang="en-US" sz="1200" kern="1200" spc="64" dirty="0" err="1">
                <a:solidFill>
                  <a:sysClr val="windowText" lastClr="000000"/>
                </a:solidFill>
                <a:latin typeface="Arial"/>
                <a:cs typeface="Arial"/>
              </a:rPr>
              <a:t>pointage</a:t>
            </a:r>
            <a:r>
              <a:rPr lang="en-GB" sz="1200" kern="1200" spc="64" dirty="0">
                <a:solidFill>
                  <a:sysClr val="windowText" lastClr="000000"/>
                </a:solidFill>
                <a:latin typeface="Arial"/>
                <a:cs typeface="Arial"/>
              </a:rPr>
              <a:t>............................................	23</a:t>
            </a:r>
          </a:p>
          <a:p>
            <a:pPr marL="90000" marR="7348" defTabSz="1175644" hangingPunct="1">
              <a:lnSpc>
                <a:spcPct val="150000"/>
              </a:lnSpc>
              <a:spcBef>
                <a:spcPts val="100"/>
              </a:spcBef>
              <a:spcAft>
                <a:spcPts val="100"/>
              </a:spcAft>
              <a:tabLst>
                <a:tab pos="4667250" algn="r"/>
                <a:tab pos="5038725" algn="r"/>
              </a:tabLst>
            </a:pPr>
            <a:r>
              <a:rPr lang="en-GB" sz="1200" kern="1200" spc="64" dirty="0">
                <a:solidFill>
                  <a:sysClr val="windowText" lastClr="000000"/>
                </a:solidFill>
                <a:latin typeface="Arial"/>
                <a:cs typeface="Arial"/>
              </a:rPr>
              <a:t>1.16 </a:t>
            </a:r>
            <a:r>
              <a:rPr lang="en-US" sz="1200" kern="1200" spc="64" dirty="0">
                <a:solidFill>
                  <a:sysClr val="windowText" lastClr="000000"/>
                </a:solidFill>
                <a:latin typeface="Arial"/>
                <a:cs typeface="Arial"/>
              </a:rPr>
              <a:t>Exécution sur le terrain</a:t>
            </a:r>
            <a:r>
              <a:rPr lang="en-GB" sz="1200" kern="1200" spc="64" dirty="0">
                <a:solidFill>
                  <a:sysClr val="windowText" lastClr="000000"/>
                </a:solidFill>
                <a:latin typeface="Arial"/>
                <a:cs typeface="Arial"/>
              </a:rPr>
              <a:t>.........................................	24</a:t>
            </a:r>
          </a:p>
          <a:p>
            <a:pPr marL="90000" marR="7348" defTabSz="1175644" hangingPunct="1">
              <a:lnSpc>
                <a:spcPct val="150000"/>
              </a:lnSpc>
              <a:spcBef>
                <a:spcPts val="100"/>
              </a:spcBef>
              <a:spcAft>
                <a:spcPts val="100"/>
              </a:spcAft>
              <a:tabLst>
                <a:tab pos="4667250" algn="r"/>
                <a:tab pos="5038725" algn="r"/>
              </a:tabLst>
            </a:pPr>
            <a:r>
              <a:rPr lang="en-GB" sz="1200" kern="1200" spc="64" dirty="0">
                <a:solidFill>
                  <a:sysClr val="windowText" lastClr="000000"/>
                </a:solidFill>
                <a:latin typeface="Arial"/>
                <a:cs typeface="Arial"/>
              </a:rPr>
              <a:t>1.17 Problèmes courants et </a:t>
            </a:r>
            <a:r>
              <a:rPr lang="en-GB" sz="1200" kern="1200" spc="64" dirty="0" err="1">
                <a:solidFill>
                  <a:sysClr val="windowText" lastClr="000000"/>
                </a:solidFill>
                <a:latin typeface="Arial"/>
                <a:cs typeface="Arial"/>
              </a:rPr>
              <a:t>dépannage</a:t>
            </a:r>
            <a:r>
              <a:rPr lang="en-GB" sz="1200" kern="1200" spc="64" dirty="0">
                <a:solidFill>
                  <a:sysClr val="windowText" lastClr="000000"/>
                </a:solidFill>
                <a:latin typeface="Arial"/>
                <a:cs typeface="Arial"/>
              </a:rPr>
              <a:t>.........................	25</a:t>
            </a:r>
          </a:p>
          <a:p>
            <a:pPr marL="90000" marR="7348" defTabSz="1175644" hangingPunct="1">
              <a:lnSpc>
                <a:spcPct val="150000"/>
              </a:lnSpc>
              <a:spcBef>
                <a:spcPts val="100"/>
              </a:spcBef>
              <a:spcAft>
                <a:spcPts val="100"/>
              </a:spcAft>
              <a:tabLst>
                <a:tab pos="4667250" algn="r"/>
                <a:tab pos="5038725" algn="r"/>
              </a:tabLst>
            </a:pPr>
            <a:r>
              <a:rPr lang="en-GB" sz="1200" kern="1200" spc="64" dirty="0">
                <a:solidFill>
                  <a:sysClr val="windowText" lastClr="000000"/>
                </a:solidFill>
                <a:latin typeface="Arial"/>
                <a:cs typeface="Arial"/>
              </a:rPr>
              <a:t>1.18 </a:t>
            </a:r>
            <a:r>
              <a:rPr lang="en-US" sz="1200" kern="1200" spc="64" dirty="0">
                <a:solidFill>
                  <a:sysClr val="windowText" lastClr="000000"/>
                </a:solidFill>
                <a:latin typeface="Arial"/>
                <a:cs typeface="Arial"/>
              </a:rPr>
              <a:t>Définition des rôles et responsabilités de </a:t>
            </a:r>
            <a:r>
              <a:rPr lang="en-US" sz="1200" kern="1200" spc="64" dirty="0" err="1">
                <a:solidFill>
                  <a:sysClr val="windowText" lastClr="000000"/>
                </a:solidFill>
                <a:latin typeface="Arial"/>
                <a:cs typeface="Arial"/>
              </a:rPr>
              <a:t>l'équipe</a:t>
            </a:r>
            <a:r>
              <a:rPr lang="en-GB" sz="1200" kern="1200" spc="64" dirty="0">
                <a:solidFill>
                  <a:sysClr val="windowText" lastClr="000000"/>
                </a:solidFill>
                <a:latin typeface="Arial"/>
                <a:cs typeface="Arial"/>
              </a:rPr>
              <a:t> ..	26</a:t>
            </a:r>
          </a:p>
          <a:p>
            <a:pPr marL="90000" marR="7348" defTabSz="1175644" hangingPunct="1">
              <a:lnSpc>
                <a:spcPct val="150000"/>
              </a:lnSpc>
              <a:spcBef>
                <a:spcPts val="100"/>
              </a:spcBef>
              <a:spcAft>
                <a:spcPts val="100"/>
              </a:spcAft>
              <a:tabLst>
                <a:tab pos="4667250" algn="r"/>
                <a:tab pos="5038725" algn="r"/>
              </a:tabLst>
            </a:pPr>
            <a:r>
              <a:rPr lang="en-GB" sz="1200" kern="1200" spc="64" dirty="0">
                <a:solidFill>
                  <a:sysClr val="windowText" lastClr="000000"/>
                </a:solidFill>
                <a:latin typeface="Arial"/>
                <a:cs typeface="Arial"/>
              </a:rPr>
              <a:t>1.19 </a:t>
            </a:r>
            <a:r>
              <a:rPr lang="en-US" sz="1200" kern="1200" spc="64" dirty="0">
                <a:solidFill>
                  <a:sysClr val="windowText" lastClr="000000"/>
                </a:solidFill>
                <a:latin typeface="Arial"/>
                <a:cs typeface="Arial"/>
              </a:rPr>
              <a:t>Briefing final et synchronisation </a:t>
            </a:r>
            <a:r>
              <a:rPr lang="en-US" sz="1200" kern="1200" spc="64" dirty="0" err="1">
                <a:solidFill>
                  <a:sysClr val="windowText" lastClr="000000"/>
                </a:solidFill>
                <a:latin typeface="Arial"/>
                <a:cs typeface="Arial"/>
              </a:rPr>
              <a:t>horaire</a:t>
            </a:r>
            <a:r>
              <a:rPr lang="en-GB" sz="1200" kern="1200" spc="64" dirty="0">
                <a:solidFill>
                  <a:sysClr val="windowText" lastClr="000000"/>
                </a:solidFill>
                <a:latin typeface="Arial"/>
                <a:cs typeface="Arial"/>
              </a:rPr>
              <a:t> .................	27</a:t>
            </a:r>
          </a:p>
          <a:p>
            <a:pPr marL="16328" defTabSz="1175644" hangingPunct="1">
              <a:lnSpc>
                <a:spcPct val="150000"/>
              </a:lnSpc>
              <a:spcBef>
                <a:spcPts val="100"/>
              </a:spcBef>
              <a:spcAft>
                <a:spcPts val="100"/>
              </a:spcAft>
              <a:tabLst>
                <a:tab pos="4667250" algn="r"/>
                <a:tab pos="5038725" algn="r"/>
              </a:tabLst>
            </a:pPr>
            <a:r>
              <a:rPr lang="en-GB" sz="1200" b="1" kern="1200" dirty="0">
                <a:solidFill>
                  <a:sysClr val="windowText" lastClr="000000"/>
                </a:solidFill>
                <a:latin typeface="Arial"/>
                <a:cs typeface="Arial"/>
              </a:rPr>
              <a:t>02 : </a:t>
            </a:r>
            <a:r>
              <a:rPr lang="en-US" sz="1200" b="1" kern="1200" dirty="0">
                <a:solidFill>
                  <a:sysClr val="windowText" lastClr="000000"/>
                </a:solidFill>
                <a:latin typeface="Arial"/>
                <a:cs typeface="Arial"/>
              </a:rPr>
              <a:t> Exécution des activités sur le terrain ………………………........	28</a:t>
            </a:r>
            <a:endParaRPr lang="en-GB" sz="1200" b="1" kern="1200" dirty="0">
              <a:solidFill>
                <a:sysClr val="windowText" lastClr="000000"/>
              </a:solidFill>
              <a:latin typeface="Arial"/>
              <a:cs typeface="Arial"/>
            </a:endParaRPr>
          </a:p>
          <a:p>
            <a:pPr marL="90000" marR="7348" defTabSz="1175644" hangingPunct="1">
              <a:lnSpc>
                <a:spcPct val="150000"/>
              </a:lnSpc>
              <a:spcBef>
                <a:spcPts val="100"/>
              </a:spcBef>
              <a:spcAft>
                <a:spcPts val="100"/>
              </a:spcAft>
              <a:tabLst>
                <a:tab pos="4667250" algn="r"/>
                <a:tab pos="5038725" algn="r"/>
              </a:tabLst>
            </a:pPr>
            <a:r>
              <a:rPr lang="en-US" sz="1200" kern="1200" spc="64" dirty="0">
                <a:solidFill>
                  <a:sysClr val="windowText" lastClr="000000"/>
                </a:solidFill>
                <a:latin typeface="Arial"/>
                <a:cs typeface="Arial"/>
              </a:rPr>
              <a:t>2.0 Exécution des activités sur le terrain………………….	</a:t>
            </a:r>
            <a:r>
              <a:rPr lang="en-GB" sz="1200" kern="1200" spc="64" dirty="0">
                <a:solidFill>
                  <a:sysClr val="windowText" lastClr="000000"/>
                </a:solidFill>
                <a:latin typeface="Arial"/>
                <a:cs typeface="Arial"/>
              </a:rPr>
              <a:t>29</a:t>
            </a:r>
          </a:p>
          <a:p>
            <a:pPr marL="16328" defTabSz="1175644" hangingPunct="1">
              <a:lnSpc>
                <a:spcPct val="150000"/>
              </a:lnSpc>
              <a:spcBef>
                <a:spcPts val="100"/>
              </a:spcBef>
              <a:spcAft>
                <a:spcPts val="100"/>
              </a:spcAft>
              <a:tabLst>
                <a:tab pos="4667250" algn="r"/>
                <a:tab pos="5038725" algn="r"/>
              </a:tabLst>
            </a:pPr>
            <a:r>
              <a:rPr lang="en-GB" sz="1200" b="1" kern="1200" dirty="0">
                <a:solidFill>
                  <a:sysClr val="windowText" lastClr="000000"/>
                </a:solidFill>
                <a:latin typeface="Arial"/>
                <a:cs typeface="Arial"/>
              </a:rPr>
              <a:t>03 : </a:t>
            </a:r>
            <a:r>
              <a:rPr lang="en-US" sz="1200" b="1" kern="1200" dirty="0">
                <a:solidFill>
                  <a:sysClr val="windowText" lastClr="000000"/>
                </a:solidFill>
                <a:latin typeface="Arial"/>
                <a:cs typeface="Arial"/>
              </a:rPr>
              <a:t> Analyse des données et réflexion.</a:t>
            </a:r>
            <a:r>
              <a:rPr lang="en-GB" sz="1200" b="1" kern="1200" spc="-13" dirty="0">
                <a:solidFill>
                  <a:sysClr val="windowText" lastClr="000000"/>
                </a:solidFill>
                <a:latin typeface="Arial"/>
                <a:cs typeface="Arial"/>
              </a:rPr>
              <a:t>…………………………………	30</a:t>
            </a:r>
            <a:endParaRPr lang="en-GB" sz="1200" b="1" kern="1200" dirty="0">
              <a:solidFill>
                <a:sysClr val="windowText" lastClr="000000"/>
              </a:solidFill>
              <a:latin typeface="Arial"/>
              <a:cs typeface="Arial"/>
            </a:endParaRPr>
          </a:p>
          <a:p>
            <a:pPr marL="90000" marR="7348" defTabSz="1175644" hangingPunct="1">
              <a:lnSpc>
                <a:spcPct val="150000"/>
              </a:lnSpc>
              <a:spcBef>
                <a:spcPts val="100"/>
              </a:spcBef>
              <a:spcAft>
                <a:spcPts val="100"/>
              </a:spcAft>
              <a:tabLst>
                <a:tab pos="4667250" algn="r"/>
                <a:tab pos="5038725" algn="r"/>
              </a:tabLst>
            </a:pPr>
            <a:r>
              <a:rPr lang="en-US" sz="1200" kern="1200" spc="64" dirty="0">
                <a:solidFill>
                  <a:sysClr val="windowText" lastClr="000000"/>
                </a:solidFill>
                <a:latin typeface="Arial"/>
                <a:cs typeface="Arial"/>
              </a:rPr>
              <a:t>3.0 Transformer les données en </a:t>
            </a:r>
            <a:r>
              <a:rPr lang="en-US" sz="1200" kern="1200" spc="64" dirty="0" err="1">
                <a:solidFill>
                  <a:sysClr val="windowText" lastClr="000000"/>
                </a:solidFill>
                <a:latin typeface="Arial"/>
                <a:cs typeface="Arial"/>
              </a:rPr>
              <a:t>informations</a:t>
            </a:r>
            <a:r>
              <a:rPr lang="en-US" sz="1200" kern="1200" spc="64" dirty="0">
                <a:solidFill>
                  <a:sysClr val="windowText" lastClr="000000"/>
                </a:solidFill>
                <a:latin typeface="Arial"/>
                <a:cs typeface="Arial"/>
              </a:rPr>
              <a:t>……………	</a:t>
            </a:r>
            <a:r>
              <a:rPr lang="en-GB" sz="1200" kern="1200" spc="64" dirty="0">
                <a:solidFill>
                  <a:sysClr val="windowText" lastClr="000000"/>
                </a:solidFill>
                <a:latin typeface="Arial"/>
                <a:cs typeface="Arial"/>
              </a:rPr>
              <a:t>31</a:t>
            </a:r>
          </a:p>
        </p:txBody>
      </p:sp>
      <p:sp>
        <p:nvSpPr>
          <p:cNvPr id="7" name="object 3">
            <a:extLst>
              <a:ext uri="{FF2B5EF4-FFF2-40B4-BE49-F238E27FC236}">
                <a16:creationId xmlns:a16="http://schemas.microsoft.com/office/drawing/2014/main" id="{E2A6CBEE-7FD4-7998-AB89-51D5577820AB}"/>
              </a:ext>
            </a:extLst>
          </p:cNvPr>
          <p:cNvSpPr txBox="1"/>
          <p:nvPr/>
        </p:nvSpPr>
        <p:spPr>
          <a:xfrm>
            <a:off x="715815" y="814380"/>
            <a:ext cx="5252488" cy="4747720"/>
          </a:xfrm>
          <a:prstGeom prst="rect">
            <a:avLst/>
          </a:prstGeom>
        </p:spPr>
        <p:txBody>
          <a:bodyPr vert="horz" wrap="square" lIns="0" tIns="16329" rIns="0" bIns="0" rtlCol="0">
            <a:spAutoFit/>
          </a:bodyPr>
          <a:lstStyle/>
          <a:p>
            <a:pPr marL="88900" defTabSz="1175644" hangingPunct="1">
              <a:lnSpc>
                <a:spcPct val="150000"/>
              </a:lnSpc>
              <a:spcBef>
                <a:spcPts val="100"/>
              </a:spcBef>
              <a:spcAft>
                <a:spcPts val="100"/>
              </a:spcAft>
              <a:tabLst>
                <a:tab pos="4562475" algn="l"/>
                <a:tab pos="4624388" algn="r"/>
                <a:tab pos="4789488" algn="l"/>
                <a:tab pos="5038725" algn="r"/>
              </a:tabLst>
            </a:pPr>
            <a:r>
              <a:rPr lang="en-GB" sz="1200" b="1" kern="1200" dirty="0">
                <a:solidFill>
                  <a:sysClr val="windowText" lastClr="000000"/>
                </a:solidFill>
                <a:latin typeface="Arial"/>
                <a:cs typeface="Arial"/>
              </a:rPr>
              <a:t>00 : Introduction et </a:t>
            </a:r>
            <a:r>
              <a:rPr lang="en-GB" sz="1200" b="1" kern="1200" dirty="0" err="1">
                <a:solidFill>
                  <a:sysClr val="windowText" lastClr="000000"/>
                </a:solidFill>
                <a:latin typeface="Arial"/>
                <a:cs typeface="Arial"/>
              </a:rPr>
              <a:t>objectifs</a:t>
            </a:r>
            <a:r>
              <a:rPr lang="en-GB" sz="1200" b="1" kern="1200" spc="-13" dirty="0">
                <a:solidFill>
                  <a:sysClr val="windowText" lastClr="000000"/>
                </a:solidFill>
                <a:latin typeface="Arial"/>
                <a:cs typeface="Arial"/>
              </a:rPr>
              <a:t>.....…………………..…........................	..	4</a:t>
            </a:r>
            <a:endParaRPr lang="en-GB" sz="1200" b="1" kern="1200" dirty="0">
              <a:solidFill>
                <a:sysClr val="windowText" lastClr="000000"/>
              </a:solidFill>
              <a:latin typeface="Arial"/>
              <a:cs typeface="Arial"/>
            </a:endParaRPr>
          </a:p>
          <a:p>
            <a:pPr marL="88900" marR="7348" defTabSz="1175644" hangingPunct="1">
              <a:lnSpc>
                <a:spcPct val="150000"/>
              </a:lnSpc>
              <a:spcBef>
                <a:spcPts val="100"/>
              </a:spcBef>
              <a:spcAft>
                <a:spcPts val="100"/>
              </a:spcAft>
              <a:tabLst>
                <a:tab pos="4562475" algn="l"/>
                <a:tab pos="4624388" algn="r"/>
                <a:tab pos="4789488" algn="l"/>
                <a:tab pos="5038725" algn="r"/>
              </a:tabLst>
            </a:pPr>
            <a:r>
              <a:rPr lang="en-GB" sz="1200" kern="1200" spc="64" dirty="0">
                <a:solidFill>
                  <a:sysClr val="windowText" lastClr="000000"/>
                </a:solidFill>
                <a:latin typeface="Arial"/>
                <a:cs typeface="Arial"/>
              </a:rPr>
              <a:t>0.0 </a:t>
            </a:r>
            <a:r>
              <a:rPr lang="en-US" sz="1200" kern="1200" spc="64" dirty="0">
                <a:solidFill>
                  <a:sysClr val="windowText" lastClr="000000"/>
                </a:solidFill>
                <a:latin typeface="Arial"/>
                <a:cs typeface="Arial"/>
              </a:rPr>
              <a:t>Objectif…....…………………........................................	</a:t>
            </a:r>
            <a:r>
              <a:rPr lang="en-GB" sz="1200" kern="1200" spc="64" dirty="0">
                <a:solidFill>
                  <a:sysClr val="windowText" lastClr="000000"/>
                </a:solidFill>
                <a:latin typeface="Arial"/>
                <a:cs typeface="Arial"/>
              </a:rPr>
              <a:t>5</a:t>
            </a:r>
          </a:p>
          <a:p>
            <a:pPr marL="88900" marR="7348" defTabSz="1175644" hangingPunct="1">
              <a:lnSpc>
                <a:spcPct val="150000"/>
              </a:lnSpc>
              <a:spcBef>
                <a:spcPts val="100"/>
              </a:spcBef>
              <a:spcAft>
                <a:spcPts val="100"/>
              </a:spcAft>
              <a:tabLst>
                <a:tab pos="4562475" algn="l"/>
                <a:tab pos="4624388" algn="r"/>
                <a:tab pos="4789488" algn="l"/>
                <a:tab pos="5038725" algn="r"/>
              </a:tabLst>
            </a:pPr>
            <a:r>
              <a:rPr lang="en-GB" sz="1200" kern="1200" spc="64" dirty="0">
                <a:solidFill>
                  <a:sysClr val="windowText" lastClr="000000"/>
                </a:solidFill>
                <a:latin typeface="Arial"/>
                <a:cs typeface="Arial"/>
              </a:rPr>
              <a:t>0.1 </a:t>
            </a:r>
            <a:r>
              <a:rPr lang="en-US" sz="1200" kern="1200" spc="64" dirty="0">
                <a:solidFill>
                  <a:sysClr val="windowText" lastClr="000000"/>
                </a:solidFill>
                <a:latin typeface="Arial"/>
                <a:cs typeface="Arial"/>
              </a:rPr>
              <a:t>Objectifs et activités…………………...…</a:t>
            </a:r>
            <a:r>
              <a:rPr lang="en-GB" sz="1200" kern="1200" spc="64" dirty="0">
                <a:solidFill>
                  <a:sysClr val="windowText" lastClr="000000"/>
                </a:solidFill>
                <a:latin typeface="Arial"/>
                <a:cs typeface="Arial"/>
              </a:rPr>
              <a:t>......................	6</a:t>
            </a:r>
          </a:p>
          <a:p>
            <a:pPr marL="88900" defTabSz="1175644" hangingPunct="1">
              <a:lnSpc>
                <a:spcPct val="150000"/>
              </a:lnSpc>
              <a:spcBef>
                <a:spcPts val="100"/>
              </a:spcBef>
              <a:spcAft>
                <a:spcPts val="100"/>
              </a:spcAft>
              <a:tabLst>
                <a:tab pos="4562475" algn="l"/>
                <a:tab pos="4624388" algn="r"/>
                <a:tab pos="4789488" algn="l"/>
                <a:tab pos="5038725" algn="r"/>
              </a:tabLst>
            </a:pPr>
            <a:r>
              <a:rPr lang="en-GB" sz="1200" b="1" kern="1200" dirty="0">
                <a:solidFill>
                  <a:sysClr val="windowText" lastClr="000000"/>
                </a:solidFill>
                <a:latin typeface="Arial"/>
                <a:cs typeface="Arial"/>
              </a:rPr>
              <a:t>01 : Briefing et formation préalables à </a:t>
            </a:r>
            <a:r>
              <a:rPr lang="en-GB" sz="1200" b="1" kern="1200" dirty="0" err="1">
                <a:solidFill>
                  <a:sysClr val="windowText" lastClr="000000"/>
                </a:solidFill>
                <a:latin typeface="Arial"/>
                <a:cs typeface="Arial"/>
              </a:rPr>
              <a:t>l'activité</a:t>
            </a:r>
            <a:r>
              <a:rPr lang="en-GB" sz="1200" b="1" kern="1200" dirty="0">
                <a:solidFill>
                  <a:sysClr val="windowText" lastClr="000000"/>
                </a:solidFill>
                <a:latin typeface="Arial"/>
                <a:cs typeface="Arial"/>
              </a:rPr>
              <a:t>.............................	7</a:t>
            </a:r>
          </a:p>
          <a:p>
            <a:pPr marL="88900" marR="7348" defTabSz="1175644" hangingPunct="1">
              <a:lnSpc>
                <a:spcPct val="150000"/>
              </a:lnSpc>
              <a:spcBef>
                <a:spcPts val="100"/>
              </a:spcBef>
              <a:spcAft>
                <a:spcPts val="100"/>
              </a:spcAft>
              <a:tabLst>
                <a:tab pos="4562475" algn="l"/>
                <a:tab pos="4624388" algn="r"/>
                <a:tab pos="4789488" algn="l"/>
                <a:tab pos="5038725" algn="r"/>
              </a:tabLst>
            </a:pPr>
            <a:r>
              <a:rPr lang="en-GB" sz="1200" kern="1200" spc="64" dirty="0">
                <a:solidFill>
                  <a:sysClr val="windowText" lastClr="000000"/>
                </a:solidFill>
                <a:latin typeface="Arial"/>
                <a:cs typeface="Arial"/>
              </a:rPr>
              <a:t>1.0 </a:t>
            </a:r>
            <a:r>
              <a:rPr lang="en-US" sz="1200" kern="1200" spc="64" dirty="0">
                <a:solidFill>
                  <a:sysClr val="windowText" lastClr="000000"/>
                </a:solidFill>
                <a:latin typeface="Arial"/>
                <a:cs typeface="Arial"/>
              </a:rPr>
              <a:t>Activité 1</a:t>
            </a:r>
            <a:r>
              <a:rPr lang="en-GB" sz="1200" kern="1200" spc="64" dirty="0">
                <a:solidFill>
                  <a:sysClr val="windowText" lastClr="000000"/>
                </a:solidFill>
                <a:latin typeface="Arial"/>
                <a:cs typeface="Arial"/>
              </a:rPr>
              <a:t>...................................................................	8</a:t>
            </a:r>
          </a:p>
          <a:p>
            <a:pPr marL="88900" marR="7348" defTabSz="1175644" hangingPunct="1">
              <a:lnSpc>
                <a:spcPct val="150000"/>
              </a:lnSpc>
              <a:spcBef>
                <a:spcPts val="100"/>
              </a:spcBef>
              <a:spcAft>
                <a:spcPts val="100"/>
              </a:spcAft>
              <a:tabLst>
                <a:tab pos="4562475" algn="l"/>
                <a:tab pos="4624388" algn="r"/>
                <a:tab pos="4789488" algn="l"/>
                <a:tab pos="5038725" algn="r"/>
              </a:tabLst>
            </a:pPr>
            <a:r>
              <a:rPr lang="en-GB" sz="1200" kern="1200" spc="64" dirty="0">
                <a:solidFill>
                  <a:sysClr val="windowText" lastClr="000000"/>
                </a:solidFill>
                <a:latin typeface="Arial"/>
                <a:cs typeface="Arial"/>
              </a:rPr>
              <a:t>1.1 Activité 1 : Indicateur </a:t>
            </a:r>
            <a:r>
              <a:rPr lang="en-GB" sz="1200" kern="1200" spc="64" dirty="0" err="1">
                <a:solidFill>
                  <a:sysClr val="windowText" lastClr="000000"/>
                </a:solidFill>
                <a:latin typeface="Arial"/>
                <a:cs typeface="Arial"/>
              </a:rPr>
              <a:t>clé</a:t>
            </a:r>
            <a:r>
              <a:rPr lang="en-GB" sz="1200" kern="1200" spc="64" dirty="0">
                <a:solidFill>
                  <a:sysClr val="windowText" lastClr="000000"/>
                </a:solidFill>
                <a:latin typeface="Arial"/>
                <a:cs typeface="Arial"/>
              </a:rPr>
              <a:t>……….…..............................	9</a:t>
            </a:r>
          </a:p>
          <a:p>
            <a:pPr marL="88900" marR="7348" defTabSz="1175644" hangingPunct="1">
              <a:lnSpc>
                <a:spcPct val="150000"/>
              </a:lnSpc>
              <a:spcBef>
                <a:spcPts val="100"/>
              </a:spcBef>
              <a:spcAft>
                <a:spcPts val="100"/>
              </a:spcAft>
              <a:tabLst>
                <a:tab pos="4562475" algn="l"/>
                <a:tab pos="4624388" algn="r"/>
                <a:tab pos="4789488" algn="l"/>
                <a:tab pos="5038725" algn="r"/>
              </a:tabLst>
            </a:pPr>
            <a:r>
              <a:rPr lang="en-GB" sz="1200" kern="1200" spc="64" dirty="0">
                <a:solidFill>
                  <a:sysClr val="windowText" lastClr="000000"/>
                </a:solidFill>
                <a:latin typeface="Arial"/>
                <a:cs typeface="Arial"/>
              </a:rPr>
              <a:t>1.2 Activité 2...................................................................	10</a:t>
            </a:r>
          </a:p>
          <a:p>
            <a:pPr marL="88900" marR="7348" defTabSz="1175644" hangingPunct="1">
              <a:lnSpc>
                <a:spcPct val="150000"/>
              </a:lnSpc>
              <a:spcBef>
                <a:spcPts val="100"/>
              </a:spcBef>
              <a:spcAft>
                <a:spcPts val="100"/>
              </a:spcAft>
              <a:tabLst>
                <a:tab pos="4562475" algn="l"/>
                <a:tab pos="4624388" algn="r"/>
                <a:tab pos="4789488" algn="l"/>
                <a:tab pos="5038725" algn="r"/>
              </a:tabLst>
            </a:pPr>
            <a:r>
              <a:rPr lang="en-GB" sz="1200" kern="1200" spc="64" dirty="0">
                <a:solidFill>
                  <a:sysClr val="windowText" lastClr="000000"/>
                </a:solidFill>
                <a:latin typeface="Arial"/>
                <a:cs typeface="Arial"/>
              </a:rPr>
              <a:t>1.3 </a:t>
            </a:r>
            <a:r>
              <a:rPr lang="en-US" sz="1200" kern="1200" spc="64" dirty="0">
                <a:solidFill>
                  <a:sysClr val="windowText" lastClr="000000"/>
                </a:solidFill>
                <a:latin typeface="Arial"/>
                <a:cs typeface="Arial"/>
              </a:rPr>
              <a:t>Activité 2 : Indicateur </a:t>
            </a:r>
            <a:r>
              <a:rPr lang="en-US" sz="1200" kern="1200" spc="64" dirty="0" err="1">
                <a:solidFill>
                  <a:sysClr val="windowText" lastClr="000000"/>
                </a:solidFill>
                <a:latin typeface="Arial"/>
                <a:cs typeface="Arial"/>
              </a:rPr>
              <a:t>clé</a:t>
            </a:r>
            <a:r>
              <a:rPr lang="en-GB" sz="1200" kern="1200" spc="64" dirty="0">
                <a:solidFill>
                  <a:sysClr val="windowText" lastClr="000000"/>
                </a:solidFill>
                <a:latin typeface="Arial"/>
                <a:cs typeface="Arial"/>
              </a:rPr>
              <a:t>............................................	11</a:t>
            </a:r>
          </a:p>
          <a:p>
            <a:pPr marL="88900" marR="7348" defTabSz="1175644" hangingPunct="1">
              <a:lnSpc>
                <a:spcPct val="150000"/>
              </a:lnSpc>
              <a:spcBef>
                <a:spcPts val="100"/>
              </a:spcBef>
              <a:spcAft>
                <a:spcPts val="100"/>
              </a:spcAft>
              <a:tabLst>
                <a:tab pos="4562475" algn="l"/>
                <a:tab pos="4624388" algn="r"/>
                <a:tab pos="4789488" algn="l"/>
                <a:tab pos="5038725" algn="r"/>
              </a:tabLst>
            </a:pPr>
            <a:r>
              <a:rPr lang="en-GB" sz="1200" kern="1200" spc="64" dirty="0">
                <a:solidFill>
                  <a:sysClr val="windowText" lastClr="000000"/>
                </a:solidFill>
                <a:latin typeface="Arial"/>
                <a:cs typeface="Arial"/>
              </a:rPr>
              <a:t>1.4 </a:t>
            </a:r>
            <a:r>
              <a:rPr lang="en-US" sz="1200" kern="1200" spc="64" dirty="0">
                <a:solidFill>
                  <a:sysClr val="windowText" lastClr="000000"/>
                </a:solidFill>
                <a:latin typeface="Arial"/>
                <a:cs typeface="Arial"/>
              </a:rPr>
              <a:t>Comment les deux ensembles de données se complètent</a:t>
            </a:r>
            <a:r>
              <a:rPr lang="en-GB" sz="1200" kern="1200" spc="64" dirty="0">
                <a:solidFill>
                  <a:sysClr val="windowText" lastClr="000000"/>
                </a:solidFill>
                <a:latin typeface="Arial"/>
                <a:cs typeface="Arial"/>
              </a:rPr>
              <a:t>...12</a:t>
            </a:r>
          </a:p>
          <a:p>
            <a:pPr marL="88900" marR="7348" defTabSz="1175644" hangingPunct="1">
              <a:lnSpc>
                <a:spcPct val="150000"/>
              </a:lnSpc>
              <a:spcBef>
                <a:spcPts val="100"/>
              </a:spcBef>
              <a:spcAft>
                <a:spcPts val="100"/>
              </a:spcAft>
              <a:tabLst>
                <a:tab pos="4562475" algn="l"/>
                <a:tab pos="4624388" algn="r"/>
                <a:tab pos="4789488" algn="l"/>
                <a:tab pos="5038725" algn="r"/>
              </a:tabLst>
            </a:pPr>
            <a:r>
              <a:rPr lang="en-GB" sz="1200" kern="1200" spc="64" dirty="0">
                <a:solidFill>
                  <a:sysClr val="windowText" lastClr="000000"/>
                </a:solidFill>
                <a:latin typeface="Arial"/>
                <a:cs typeface="Arial"/>
              </a:rPr>
              <a:t>1.5 </a:t>
            </a:r>
            <a:r>
              <a:rPr lang="en-US" sz="1200" kern="1200" spc="64" dirty="0">
                <a:solidFill>
                  <a:sysClr val="windowText" lastClr="000000"/>
                </a:solidFill>
                <a:latin typeface="Arial"/>
                <a:cs typeface="Arial"/>
              </a:rPr>
              <a:t>Sécurité sur le terrain : votre priorité n° 1...</a:t>
            </a:r>
            <a:r>
              <a:rPr lang="en-GB" sz="1200" kern="1200" spc="64" dirty="0">
                <a:solidFill>
                  <a:sysClr val="windowText" lastClr="000000"/>
                </a:solidFill>
                <a:latin typeface="Arial"/>
                <a:cs typeface="Arial"/>
              </a:rPr>
              <a:t>................	13</a:t>
            </a:r>
          </a:p>
          <a:p>
            <a:pPr marL="88900" marR="7348" defTabSz="1175644" hangingPunct="1">
              <a:lnSpc>
                <a:spcPct val="150000"/>
              </a:lnSpc>
              <a:spcBef>
                <a:spcPts val="100"/>
              </a:spcBef>
              <a:spcAft>
                <a:spcPts val="100"/>
              </a:spcAft>
              <a:tabLst>
                <a:tab pos="4562475" algn="l"/>
                <a:tab pos="4624388" algn="r"/>
                <a:tab pos="4789488" algn="l"/>
                <a:tab pos="5038725" algn="r"/>
              </a:tabLst>
            </a:pPr>
            <a:r>
              <a:rPr lang="en-GB" sz="1200" kern="1200" spc="64" dirty="0">
                <a:solidFill>
                  <a:sysClr val="windowText" lastClr="000000"/>
                </a:solidFill>
                <a:latin typeface="Arial"/>
                <a:cs typeface="Arial"/>
              </a:rPr>
              <a:t>1.6 </a:t>
            </a:r>
            <a:r>
              <a:rPr lang="en-US" sz="1200" kern="1200" spc="64" dirty="0">
                <a:solidFill>
                  <a:sysClr val="windowText" lastClr="000000"/>
                </a:solidFill>
                <a:latin typeface="Arial"/>
                <a:cs typeface="Arial"/>
              </a:rPr>
              <a:t>Liste de contrôle de sécurité avant intervention sur le terrain............................................................................	</a:t>
            </a:r>
            <a:r>
              <a:rPr lang="en-GB" sz="1200" kern="1200" spc="64" dirty="0">
                <a:solidFill>
                  <a:sysClr val="windowText" lastClr="000000"/>
                </a:solidFill>
                <a:latin typeface="Arial"/>
                <a:cs typeface="Arial"/>
              </a:rPr>
              <a:t>14</a:t>
            </a:r>
            <a:endParaRPr lang="en-GB" sz="1200" b="1" kern="1200" dirty="0">
              <a:solidFill>
                <a:sysClr val="windowText" lastClr="000000"/>
              </a:solidFill>
              <a:latin typeface="Arial"/>
              <a:cs typeface="Arial"/>
            </a:endParaRPr>
          </a:p>
          <a:p>
            <a:pPr marL="88900" marR="7348" defTabSz="1175644" hangingPunct="1">
              <a:lnSpc>
                <a:spcPct val="150000"/>
              </a:lnSpc>
              <a:spcBef>
                <a:spcPts val="100"/>
              </a:spcBef>
              <a:spcAft>
                <a:spcPts val="100"/>
              </a:spcAft>
              <a:tabLst>
                <a:tab pos="4562475" algn="l"/>
                <a:tab pos="4624388" algn="r"/>
                <a:tab pos="4789488" algn="l"/>
                <a:tab pos="5038725" algn="r"/>
              </a:tabLst>
            </a:pPr>
            <a:r>
              <a:rPr lang="en-GB" sz="1200" kern="1200" spc="64" dirty="0">
                <a:solidFill>
                  <a:sysClr val="windowText" lastClr="000000"/>
                </a:solidFill>
                <a:latin typeface="Arial"/>
                <a:cs typeface="Arial"/>
              </a:rPr>
              <a:t>1.7 </a:t>
            </a:r>
            <a:r>
              <a:rPr lang="en-US" sz="1200" kern="1200" spc="64" dirty="0">
                <a:solidFill>
                  <a:sysClr val="windowText" lastClr="000000"/>
                </a:solidFill>
                <a:latin typeface="Arial"/>
                <a:cs typeface="Arial"/>
              </a:rPr>
              <a:t>Votre boîte à outils numérique…................................</a:t>
            </a:r>
            <a:r>
              <a:rPr lang="en-GB" sz="1200" kern="1200" spc="64" dirty="0">
                <a:solidFill>
                  <a:sysClr val="windowText" lastClr="000000"/>
                </a:solidFill>
                <a:latin typeface="Arial"/>
                <a:cs typeface="Arial"/>
              </a:rPr>
              <a:t>	15</a:t>
            </a:r>
            <a:endParaRPr lang="en-GB" sz="1200" b="1" kern="1200" dirty="0">
              <a:solidFill>
                <a:sysClr val="windowText" lastClr="000000"/>
              </a:solidFill>
              <a:latin typeface="Arial"/>
              <a:cs typeface="Arial"/>
            </a:endParaRPr>
          </a:p>
          <a:p>
            <a:pPr marL="88900" marR="7348" defTabSz="1175644" hangingPunct="1">
              <a:lnSpc>
                <a:spcPct val="150000"/>
              </a:lnSpc>
              <a:spcBef>
                <a:spcPts val="100"/>
              </a:spcBef>
              <a:spcAft>
                <a:spcPts val="100"/>
              </a:spcAft>
              <a:tabLst>
                <a:tab pos="4562475" algn="l"/>
                <a:tab pos="4624388" algn="r"/>
                <a:tab pos="4789488" algn="l"/>
                <a:tab pos="5038725" algn="r"/>
              </a:tabLst>
            </a:pPr>
            <a:r>
              <a:rPr lang="en-GB" sz="1200" kern="1200" spc="64" dirty="0">
                <a:solidFill>
                  <a:sysClr val="windowText" lastClr="000000"/>
                </a:solidFill>
                <a:latin typeface="Arial"/>
                <a:cs typeface="Arial"/>
              </a:rPr>
              <a:t>1.8 </a:t>
            </a:r>
            <a:r>
              <a:rPr lang="en-US" sz="1200" kern="1200" spc="64" dirty="0">
                <a:solidFill>
                  <a:sysClr val="windowText" lastClr="000000"/>
                </a:solidFill>
                <a:latin typeface="Arial"/>
                <a:cs typeface="Arial"/>
              </a:rPr>
              <a:t>Étape 1 : Installation et premier lancement................</a:t>
            </a:r>
            <a:r>
              <a:rPr lang="en-GB" sz="1200" kern="1200" spc="64" dirty="0">
                <a:solidFill>
                  <a:sysClr val="windowText" lastClr="000000"/>
                </a:solidFill>
                <a:latin typeface="Arial"/>
                <a:cs typeface="Arial"/>
              </a:rPr>
              <a:t>.	16</a:t>
            </a:r>
          </a:p>
          <a:p>
            <a:pPr marL="88900" marR="7348" defTabSz="1175644" hangingPunct="1">
              <a:lnSpc>
                <a:spcPct val="150000"/>
              </a:lnSpc>
              <a:spcBef>
                <a:spcPts val="100"/>
              </a:spcBef>
              <a:spcAft>
                <a:spcPts val="100"/>
              </a:spcAft>
              <a:tabLst>
                <a:tab pos="4562475" algn="l"/>
                <a:tab pos="4624388" algn="r"/>
                <a:tab pos="4789488" algn="l"/>
                <a:tab pos="5038725" algn="r"/>
              </a:tabLst>
            </a:pPr>
            <a:r>
              <a:rPr lang="en-GB" sz="1200" kern="1200" spc="64" dirty="0">
                <a:solidFill>
                  <a:sysClr val="windowText" lastClr="000000"/>
                </a:solidFill>
                <a:latin typeface="Arial"/>
                <a:cs typeface="Arial"/>
              </a:rPr>
              <a:t>1.9 </a:t>
            </a:r>
            <a:r>
              <a:rPr lang="en-US" sz="1200" kern="1200" spc="64" dirty="0">
                <a:solidFill>
                  <a:sysClr val="windowText" lastClr="000000"/>
                </a:solidFill>
                <a:latin typeface="Arial"/>
                <a:cs typeface="Arial"/>
              </a:rPr>
              <a:t>Étape 2 : configuration de l'application pour obtenir des données de </a:t>
            </a:r>
            <a:r>
              <a:rPr lang="en-US" sz="1200" kern="1200" spc="64" dirty="0" err="1">
                <a:solidFill>
                  <a:sysClr val="windowText" lastClr="000000"/>
                </a:solidFill>
                <a:latin typeface="Arial"/>
                <a:cs typeface="Arial"/>
              </a:rPr>
              <a:t>qualité</a:t>
            </a:r>
            <a:r>
              <a:rPr lang="en-GB" sz="1200" kern="1200" spc="64" dirty="0">
                <a:solidFill>
                  <a:sysClr val="windowText" lastClr="000000"/>
                </a:solidFill>
                <a:latin typeface="Arial"/>
                <a:cs typeface="Arial"/>
              </a:rPr>
              <a:t>......................................................................	17</a:t>
            </a:r>
            <a:endParaRPr lang="en-GB" sz="1200" b="1" kern="1200" dirty="0">
              <a:solidFill>
                <a:sysClr val="windowText" lastClr="000000"/>
              </a:solidFill>
              <a:latin typeface="Arial"/>
              <a:cs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2.0. Activité sur le terrain : exécuter le plan de collecte des données</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Activité sur le terrain : exécution</a:t>
            </a:r>
          </a:p>
        </p:txBody>
      </p:sp>
      <p:sp>
        <p:nvSpPr>
          <p:cNvPr id="11" name="object 2">
            <a:extLst>
              <a:ext uri="{FF2B5EF4-FFF2-40B4-BE49-F238E27FC236}">
                <a16:creationId xmlns:a16="http://schemas.microsoft.com/office/drawing/2014/main" id="{7AD17522-D30B-92CF-71DC-35787E9C116A}"/>
              </a:ext>
            </a:extLst>
          </p:cNvPr>
          <p:cNvSpPr txBox="1">
            <a:spLocks noGrp="1"/>
          </p:cNvSpPr>
          <p:nvPr>
            <p:ph type="title"/>
          </p:nvPr>
        </p:nvSpPr>
        <p:spPr>
          <a:xfrm>
            <a:off x="726468" y="427119"/>
            <a:ext cx="354419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Exécution sur le terrain</a:t>
            </a:r>
          </a:p>
        </p:txBody>
      </p:sp>
      <p:sp>
        <p:nvSpPr>
          <p:cNvPr id="20" name="Content Placeholder 2">
            <a:extLst>
              <a:ext uri="{FF2B5EF4-FFF2-40B4-BE49-F238E27FC236}">
                <a16:creationId xmlns:a16="http://schemas.microsoft.com/office/drawing/2014/main" id="{15CF1245-4A74-5DAF-996A-99314ACB39CB}"/>
              </a:ext>
            </a:extLst>
          </p:cNvPr>
          <p:cNvSpPr txBox="1">
            <a:spLocks/>
          </p:cNvSpPr>
          <p:nvPr/>
        </p:nvSpPr>
        <p:spPr>
          <a:xfrm>
            <a:off x="664656" y="2276130"/>
            <a:ext cx="6693676" cy="25295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Vérifications finales :</a:t>
            </a:r>
            <a:endParaRPr kumimoji="0" lang="en-US" sz="2000" i="0" u="none" strike="noStrike" kern="1200" cap="none" spc="0" normalizeH="0" baseline="0" noProof="0" dirty="0">
              <a:ln>
                <a:noFill/>
              </a:ln>
              <a:solidFill>
                <a:sysClr val="windowText" lastClr="000000"/>
              </a:solidFill>
              <a:effectLst/>
              <a:uLnTx/>
              <a:uFillTx/>
              <a:ea typeface="+mn-ea"/>
              <a:cs typeface="+mn-cs"/>
            </a:endParaRPr>
          </a:p>
          <a:p>
            <a:pPr lvl="1">
              <a:buFont typeface="Wingdings" panose="05000000000000000000" pitchFamily="2" charset="2"/>
              <a:buChar char="ü"/>
              <a:defRPr/>
            </a:pPr>
            <a:r>
              <a:rPr kumimoji="0" lang="en-US" sz="2000" i="0" u="none" strike="noStrike" kern="1200" cap="none" spc="0" normalizeH="0" baseline="0" noProof="0" dirty="0">
                <a:ln>
                  <a:noFill/>
                </a:ln>
                <a:solidFill>
                  <a:sysClr val="windowText" lastClr="000000"/>
                </a:solidFill>
                <a:effectLst/>
                <a:uLnTx/>
                <a:uFillTx/>
                <a:ea typeface="+mn-ea"/>
                <a:cs typeface="+mn-cs"/>
              </a:rPr>
              <a:t>Feuille de travail, bloc-notes, stylo ?</a:t>
            </a:r>
          </a:p>
          <a:p>
            <a:pPr lvl="1">
              <a:buFont typeface="Wingdings" panose="05000000000000000000" pitchFamily="2" charset="2"/>
              <a:buChar char="ü"/>
              <a:defRPr/>
            </a:pPr>
            <a:r>
              <a:rPr kumimoji="0" lang="en-US" sz="2000" i="0" u="none" strike="noStrike" kern="1200" cap="none" spc="0" normalizeH="0" baseline="0" noProof="0" dirty="0">
                <a:ln>
                  <a:noFill/>
                </a:ln>
                <a:solidFill>
                  <a:sysClr val="windowText" lastClr="000000"/>
                </a:solidFill>
                <a:effectLst/>
                <a:uLnTx/>
                <a:uFillTx/>
                <a:ea typeface="+mn-ea"/>
                <a:cs typeface="+mn-cs"/>
              </a:rPr>
              <a:t>Minuterie prête ?</a:t>
            </a:r>
          </a:p>
          <a:p>
            <a:pPr lvl="1">
              <a:buFont typeface="Wingdings" panose="05000000000000000000" pitchFamily="2" charset="2"/>
              <a:buChar char="ü"/>
              <a:defRPr/>
            </a:pPr>
            <a:r>
              <a:rPr kumimoji="0" lang="en-US" sz="2000" i="0" u="none" strike="noStrike" kern="1200" cap="none" spc="0" normalizeH="0" baseline="0" noProof="0" dirty="0">
                <a:ln>
                  <a:noFill/>
                </a:ln>
                <a:solidFill>
                  <a:sysClr val="windowText" lastClr="000000"/>
                </a:solidFill>
                <a:effectLst/>
                <a:uLnTx/>
                <a:uFillTx/>
                <a:ea typeface="+mn-ea"/>
                <a:cs typeface="+mn-cs"/>
              </a:rPr>
              <a:t>Téléphone GPS chargé et configuré ?</a:t>
            </a:r>
          </a:p>
          <a:p>
            <a:pPr lvl="1">
              <a:buFont typeface="Wingdings" panose="05000000000000000000" pitchFamily="2" charset="2"/>
              <a:buChar char="ü"/>
              <a:defRPr/>
            </a:pPr>
            <a:r>
              <a:rPr kumimoji="0" lang="en-US" sz="2000" i="0" u="none" strike="noStrike" kern="1200" cap="none" spc="0" normalizeH="0" baseline="0" noProof="0" dirty="0">
                <a:ln>
                  <a:noFill/>
                </a:ln>
                <a:solidFill>
                  <a:sysClr val="windowText" lastClr="000000"/>
                </a:solidFill>
                <a:effectLst/>
                <a:uLnTx/>
                <a:uFillTx/>
                <a:ea typeface="+mn-ea"/>
                <a:cs typeface="+mn-cs"/>
              </a:rPr>
              <a:t>Rôles compris ?</a:t>
            </a:r>
          </a:p>
          <a:p>
            <a:pPr>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N'oubliez pas votre protocole de sécurité. Soyez professionnel et vigilant.</a:t>
            </a:r>
          </a:p>
          <a:p>
            <a:pPr>
              <a:buFont typeface="Courier New" panose="02070309020205020404" pitchFamily="49" charset="0"/>
              <a:buChar char="o"/>
              <a:defRPr/>
            </a:pPr>
            <a:r>
              <a:rPr lang="en-US" sz="2000" dirty="0">
                <a:solidFill>
                  <a:sysClr val="windowText" lastClr="000000"/>
                </a:solidFill>
              </a:rPr>
              <a:t>Reportez-vous au manuel de laboratoire.</a:t>
            </a:r>
            <a:endParaRPr kumimoji="0" lang="en-US" sz="2000" i="0" u="none" strike="noStrike" kern="1200" cap="none" spc="0" normalizeH="0" baseline="0" noProof="0" dirty="0">
              <a:ln>
                <a:noFill/>
              </a:ln>
              <a:solidFill>
                <a:sysClr val="windowText" lastClr="000000"/>
              </a:solidFill>
              <a:effectLst/>
              <a:uLnTx/>
              <a:uFillTx/>
              <a:ea typeface="+mn-ea"/>
              <a:cs typeface="+mn-cs"/>
            </a:endParaRPr>
          </a:p>
        </p:txBody>
      </p:sp>
      <p:pic>
        <p:nvPicPr>
          <p:cNvPr id="6148" name="Picture 4">
            <a:extLst>
              <a:ext uri="{FF2B5EF4-FFF2-40B4-BE49-F238E27FC236}">
                <a16:creationId xmlns:a16="http://schemas.microsoft.com/office/drawing/2014/main" id="{F1F61DFC-26CB-66C9-FE84-1A0E44F6942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193" t="33459" r="14487" b="34340"/>
          <a:stretch>
            <a:fillRect/>
          </a:stretch>
        </p:blipFill>
        <p:spPr bwMode="auto">
          <a:xfrm>
            <a:off x="8324490" y="3023558"/>
            <a:ext cx="2596552" cy="1172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67445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65F1B-51F9-EDF5-B850-EE63A026F20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D5D2AFA-68D6-3B8B-64F4-411990E2D85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 :</a:t>
            </a:r>
          </a:p>
          <a:p>
            <a:pPr algn="ctr"/>
            <a:r>
              <a:rPr lang="en-US" sz="3200" b="1" dirty="0">
                <a:solidFill>
                  <a:schemeClr val="bg1"/>
                </a:solidFill>
              </a:rPr>
              <a:t>Analyse des données et réflexion</a:t>
            </a:r>
          </a:p>
        </p:txBody>
      </p:sp>
    </p:spTree>
    <p:extLst>
      <p:ext uri="{BB962C8B-B14F-4D97-AF65-F5344CB8AC3E}">
        <p14:creationId xmlns:p14="http://schemas.microsoft.com/office/powerpoint/2010/main" val="37683853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3.0. Transformer les données en informations exploitables</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Processus de traitement des données</a:t>
            </a:r>
          </a:p>
        </p:txBody>
      </p:sp>
      <p:sp>
        <p:nvSpPr>
          <p:cNvPr id="11" name="object 2">
            <a:extLst>
              <a:ext uri="{FF2B5EF4-FFF2-40B4-BE49-F238E27FC236}">
                <a16:creationId xmlns:a16="http://schemas.microsoft.com/office/drawing/2014/main" id="{7AD17522-D30B-92CF-71DC-35787E9C116A}"/>
              </a:ext>
            </a:extLst>
          </p:cNvPr>
          <p:cNvSpPr txBox="1">
            <a:spLocks noGrp="1"/>
          </p:cNvSpPr>
          <p:nvPr>
            <p:ph type="title"/>
          </p:nvPr>
        </p:nvSpPr>
        <p:spPr>
          <a:xfrm>
            <a:off x="726468" y="427119"/>
            <a:ext cx="475993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Analyse des données et réflexion</a:t>
            </a:r>
          </a:p>
        </p:txBody>
      </p:sp>
      <p:sp>
        <p:nvSpPr>
          <p:cNvPr id="20" name="Content Placeholder 2">
            <a:extLst>
              <a:ext uri="{FF2B5EF4-FFF2-40B4-BE49-F238E27FC236}">
                <a16:creationId xmlns:a16="http://schemas.microsoft.com/office/drawing/2014/main" id="{F06B7821-0FF8-912D-C932-3216687C5FA2}"/>
              </a:ext>
            </a:extLst>
          </p:cNvPr>
          <p:cNvSpPr txBox="1">
            <a:spLocks/>
          </p:cNvSpPr>
          <p:nvPr/>
        </p:nvSpPr>
        <p:spPr>
          <a:xfrm>
            <a:off x="740380" y="2271195"/>
            <a:ext cx="5563616" cy="212334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highlight>
                  <a:srgbClr val="FFFF00"/>
                </a:highlight>
                <a:uLnTx/>
                <a:uFillTx/>
                <a:ea typeface="+mn-ea"/>
                <a:cs typeface="+mn-cs"/>
              </a:rPr>
              <a:t>Vous devriez maintenant disposer de vos deux ensembles de données brutes </a:t>
            </a:r>
            <a:r>
              <a:rPr kumimoji="0" lang="en-US" sz="2000" b="1" i="0" u="none" strike="noStrike" kern="1200" cap="none" spc="0" normalizeH="0" baseline="0" noProof="0" dirty="0">
                <a:ln>
                  <a:noFill/>
                </a:ln>
                <a:solidFill>
                  <a:sysClr val="windowText" lastClr="000000"/>
                </a:solidFill>
                <a:effectLst/>
                <a:uLnTx/>
                <a:uFillTx/>
                <a:ea typeface="+mn-ea"/>
                <a:cs typeface="+mn-cs"/>
              </a:rPr>
              <a:t>:</a:t>
            </a:r>
            <a:endParaRPr kumimoji="0" lang="en-US" sz="2000" i="0" u="none" strike="noStrike" kern="1200" cap="none" spc="0" normalizeH="0" baseline="0" noProof="0" dirty="0">
              <a:ln>
                <a:noFill/>
              </a:ln>
              <a:solidFill>
                <a:sysClr val="windowText" lastClr="000000"/>
              </a:solidFill>
              <a:effectLst/>
              <a:uLnTx/>
              <a:uFillTx/>
              <a:ea typeface="+mn-ea"/>
              <a:cs typeface="+mn-cs"/>
            </a:endParaRPr>
          </a:p>
          <a:p>
            <a:pPr marL="914400" lvl="1" indent="-457200">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ea typeface="+mn-ea"/>
                <a:cs typeface="+mn-cs"/>
              </a:rPr>
              <a:t>Un fichier GPX issu de votre promenade.</a:t>
            </a:r>
          </a:p>
          <a:p>
            <a:pPr marL="914400" lvl="1" indent="-457200">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ea typeface="+mn-ea"/>
                <a:cs typeface="+mn-cs"/>
              </a:rPr>
              <a:t>Une feuille de comptage remplie.</a:t>
            </a:r>
          </a:p>
          <a:p>
            <a:pPr>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Les 25 prochaines minutes seront consacrées à l'enregistrement, au traitement et à la visualisation de ces données. Suivez précisément les étapes décrites dans la fiche de travail.</a:t>
            </a:r>
          </a:p>
        </p:txBody>
      </p:sp>
      <p:pic>
        <p:nvPicPr>
          <p:cNvPr id="7170" name="Picture 2">
            <a:extLst>
              <a:ext uri="{FF2B5EF4-FFF2-40B4-BE49-F238E27FC236}">
                <a16:creationId xmlns:a16="http://schemas.microsoft.com/office/drawing/2014/main" id="{5E95BA8E-EF22-75C6-6318-9CB1EAC8BA4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828" t="32327" r="15996" b="32075"/>
          <a:stretch>
            <a:fillRect/>
          </a:stretch>
        </p:blipFill>
        <p:spPr bwMode="auto">
          <a:xfrm>
            <a:off x="6776102" y="2112228"/>
            <a:ext cx="4675518" cy="2441276"/>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C9F6CC74-592D-472E-A5D5-2EF1B7663077}"/>
              </a:ext>
            </a:extLst>
          </p:cNvPr>
          <p:cNvSpPr txBox="1"/>
          <p:nvPr/>
        </p:nvSpPr>
        <p:spPr>
          <a:xfrm>
            <a:off x="6862367" y="4553504"/>
            <a:ext cx="1858940" cy="590931"/>
          </a:xfrm>
          <a:prstGeom prst="rect">
            <a:avLst/>
          </a:prstGeom>
          <a:noFill/>
        </p:spPr>
        <p:txBody>
          <a:bodyPr wrap="square">
            <a:spAutoFit/>
          </a:bodyPr>
          <a:lstStyle/>
          <a:p>
            <a:pPr algn="ctr"/>
            <a:r>
              <a:rPr kumimoji="0" lang="en-US" sz="1800" i="0" u="none" strike="noStrike" kern="1200" cap="none" spc="0" normalizeH="0" baseline="0" noProof="0" dirty="0">
                <a:ln>
                  <a:noFill/>
                </a:ln>
                <a:solidFill>
                  <a:sysClr val="windowText" lastClr="000000"/>
                </a:solidFill>
                <a:effectLst/>
                <a:uLnTx/>
                <a:uFillTx/>
                <a:ea typeface="+mn-ea"/>
                <a:cs typeface="+mn-cs"/>
              </a:rPr>
              <a:t>Un fichier GPX de votre randonnée</a:t>
            </a:r>
            <a:endParaRPr lang="en-AT" sz="1800" dirty="0"/>
          </a:p>
        </p:txBody>
      </p:sp>
      <p:sp>
        <p:nvSpPr>
          <p:cNvPr id="24" name="TextBox 23">
            <a:extLst>
              <a:ext uri="{FF2B5EF4-FFF2-40B4-BE49-F238E27FC236}">
                <a16:creationId xmlns:a16="http://schemas.microsoft.com/office/drawing/2014/main" id="{6D730117-5095-4F51-9477-30A3E3143DBE}"/>
              </a:ext>
            </a:extLst>
          </p:cNvPr>
          <p:cNvSpPr txBox="1"/>
          <p:nvPr/>
        </p:nvSpPr>
        <p:spPr>
          <a:xfrm>
            <a:off x="9592680" y="4553503"/>
            <a:ext cx="1858940" cy="590931"/>
          </a:xfrm>
          <a:prstGeom prst="rect">
            <a:avLst/>
          </a:prstGeom>
          <a:noFill/>
        </p:spPr>
        <p:txBody>
          <a:bodyPr wrap="square">
            <a:spAutoFit/>
          </a:bodyPr>
          <a:lstStyle/>
          <a:p>
            <a:pPr algn="ctr"/>
            <a:r>
              <a:rPr kumimoji="0" lang="en-US" sz="1800" i="0" u="none" strike="noStrike" kern="1200" cap="none" spc="0" normalizeH="0" baseline="0" noProof="0" dirty="0">
                <a:ln>
                  <a:noFill/>
                </a:ln>
                <a:solidFill>
                  <a:sysClr val="windowText" lastClr="000000"/>
                </a:solidFill>
                <a:effectLst/>
                <a:uLnTx/>
                <a:uFillTx/>
                <a:ea typeface="+mn-ea"/>
                <a:cs typeface="+mn-cs"/>
              </a:rPr>
              <a:t>Une feuille de comptage remplie</a:t>
            </a:r>
          </a:p>
        </p:txBody>
      </p:sp>
    </p:spTree>
    <p:extLst>
      <p:ext uri="{BB962C8B-B14F-4D97-AF65-F5344CB8AC3E}">
        <p14:creationId xmlns:p14="http://schemas.microsoft.com/office/powerpoint/2010/main" val="25942022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3.1. Tâche d'analyse 1 : visualisation de la trace GPS</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Tâche 1 : Visualiser la trace GPS</a:t>
            </a:r>
          </a:p>
        </p:txBody>
      </p:sp>
      <p:sp>
        <p:nvSpPr>
          <p:cNvPr id="6" name="object 3">
            <a:extLst>
              <a:ext uri="{FF2B5EF4-FFF2-40B4-BE49-F238E27FC236}">
                <a16:creationId xmlns:a16="http://schemas.microsoft.com/office/drawing/2014/main" id="{88E78E5B-DC7A-0445-C347-2DC4920A4775}"/>
              </a:ext>
            </a:extLst>
          </p:cNvPr>
          <p:cNvSpPr txBox="1"/>
          <p:nvPr/>
        </p:nvSpPr>
        <p:spPr>
          <a:xfrm>
            <a:off x="726467" y="2133664"/>
            <a:ext cx="10725151" cy="1824676"/>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Arial" panose="020B0604020202020204" pitchFamily="34" charset="0"/>
              <a:buChar char="•"/>
            </a:pPr>
            <a:r>
              <a:rPr lang="en-US" sz="2000" b="1" dirty="0">
                <a:solidFill>
                  <a:sysClr val="windowText" lastClr="000000"/>
                </a:solidFill>
                <a:latin typeface="Arial"/>
                <a:cs typeface="Arial"/>
              </a:rPr>
              <a:t>Outil </a:t>
            </a:r>
            <a:r>
              <a:rPr lang="en-US" sz="2000" dirty="0">
                <a:solidFill>
                  <a:sysClr val="windowText" lastClr="000000"/>
                </a:solidFill>
                <a:latin typeface="Arial"/>
                <a:cs typeface="Arial"/>
              </a:rPr>
              <a:t>: utilisez un visualiseur en ligne gratuit.</a:t>
            </a:r>
          </a:p>
          <a:p>
            <a:pPr marL="638175" indent="-457200" defTabSz="1175644" hangingPunct="1">
              <a:lnSpc>
                <a:spcPct val="100000"/>
              </a:lnSpc>
              <a:spcBef>
                <a:spcPts val="100"/>
              </a:spcBef>
              <a:spcAft>
                <a:spcPts val="600"/>
              </a:spcAft>
              <a:buFont typeface="Arial" panose="020B0604020202020204" pitchFamily="34" charset="0"/>
              <a:buChar char="•"/>
            </a:pPr>
            <a:r>
              <a:rPr lang="en-US" sz="2000" b="1" dirty="0">
                <a:solidFill>
                  <a:sysClr val="windowText" lastClr="000000"/>
                </a:solidFill>
                <a:latin typeface="Arial"/>
                <a:cs typeface="Arial"/>
              </a:rPr>
              <a:t>Action </a:t>
            </a:r>
            <a:r>
              <a:rPr lang="en-US" sz="2000" dirty="0">
                <a:solidFill>
                  <a:sysClr val="windowText" lastClr="000000"/>
                </a:solidFill>
                <a:latin typeface="Arial"/>
                <a:cs typeface="Arial"/>
              </a:rPr>
              <a:t>: glissez-déposez le fichier GPX de votre groupe sur la carte du site web.</a:t>
            </a:r>
          </a:p>
          <a:p>
            <a:pPr marL="638175" indent="-457200" defTabSz="1175644" hangingPunct="1">
              <a:lnSpc>
                <a:spcPct val="100000"/>
              </a:lnSpc>
              <a:spcBef>
                <a:spcPts val="100"/>
              </a:spcBef>
              <a:spcAft>
                <a:spcPts val="600"/>
              </a:spcAft>
              <a:buFont typeface="Arial" panose="020B0604020202020204" pitchFamily="34" charset="0"/>
              <a:buChar char="•"/>
            </a:pPr>
            <a:r>
              <a:rPr lang="en-US" sz="2000" b="1" dirty="0">
                <a:solidFill>
                  <a:sysClr val="windowText" lastClr="000000"/>
                </a:solidFill>
                <a:latin typeface="Arial"/>
                <a:cs typeface="Arial"/>
              </a:rPr>
              <a:t>Objectif </a:t>
            </a:r>
            <a:r>
              <a:rPr lang="en-US" sz="2000" dirty="0">
                <a:solidFill>
                  <a:sysClr val="windowText" lastClr="000000"/>
                </a:solidFill>
                <a:latin typeface="Arial"/>
                <a:cs typeface="Arial"/>
              </a:rPr>
              <a:t>: inspecter visuellement la qualité et la précision de la trace. Identifier les zones présentant une dérive ou une erreur de signal.</a:t>
            </a:r>
          </a:p>
          <a:p>
            <a:pPr marL="638175" indent="-457200" defTabSz="1175644" hangingPunct="1">
              <a:lnSpc>
                <a:spcPct val="100000"/>
              </a:lnSpc>
              <a:spcBef>
                <a:spcPts val="100"/>
              </a:spcBef>
              <a:spcAft>
                <a:spcPts val="600"/>
              </a:spcAft>
              <a:buFont typeface="Arial" panose="020B0604020202020204" pitchFamily="34" charset="0"/>
              <a:buChar char="•"/>
            </a:pPr>
            <a:r>
              <a:rPr lang="en-US" sz="2000" b="1" dirty="0">
                <a:solidFill>
                  <a:sysClr val="windowText" lastClr="000000"/>
                </a:solidFill>
                <a:latin typeface="Arial"/>
                <a:cs typeface="Arial"/>
              </a:rPr>
              <a:t>Résultat attendu </a:t>
            </a:r>
            <a:r>
              <a:rPr lang="en-US" sz="2000" dirty="0">
                <a:solidFill>
                  <a:sysClr val="windowText" lastClr="000000"/>
                </a:solidFill>
                <a:latin typeface="Arial"/>
                <a:cs typeface="Arial"/>
              </a:rPr>
              <a:t>: soumettez votre feuille de travail et vos résultats, y compris la carte finale avec l'analyse finale.</a:t>
            </a:r>
          </a:p>
        </p:txBody>
      </p:sp>
      <p:pic>
        <p:nvPicPr>
          <p:cNvPr id="21" name="Picture 20">
            <a:extLst>
              <a:ext uri="{FF2B5EF4-FFF2-40B4-BE49-F238E27FC236}">
                <a16:creationId xmlns:a16="http://schemas.microsoft.com/office/drawing/2014/main" id="{14596581-4D62-4D1D-9A5F-C99FD9A4AB89}"/>
              </a:ext>
            </a:extLst>
          </p:cNvPr>
          <p:cNvPicPr>
            <a:picLocks noChangeAspect="1"/>
          </p:cNvPicPr>
          <p:nvPr/>
        </p:nvPicPr>
        <p:blipFill>
          <a:blip r:embed="rId3"/>
          <a:stretch>
            <a:fillRect/>
          </a:stretch>
        </p:blipFill>
        <p:spPr>
          <a:xfrm>
            <a:off x="1339464" y="4534172"/>
            <a:ext cx="5493032" cy="1568531"/>
          </a:xfrm>
          <a:prstGeom prst="rect">
            <a:avLst/>
          </a:prstGeom>
        </p:spPr>
      </p:pic>
      <p:sp>
        <p:nvSpPr>
          <p:cNvPr id="4" name="TextBox 3">
            <a:extLst>
              <a:ext uri="{FF2B5EF4-FFF2-40B4-BE49-F238E27FC236}">
                <a16:creationId xmlns:a16="http://schemas.microsoft.com/office/drawing/2014/main" id="{CBE92923-144F-E2F1-57F2-DBD302A26B54}"/>
              </a:ext>
            </a:extLst>
          </p:cNvPr>
          <p:cNvSpPr txBox="1"/>
          <p:nvPr/>
        </p:nvSpPr>
        <p:spPr>
          <a:xfrm>
            <a:off x="7366000" y="5120640"/>
            <a:ext cx="3749040" cy="424732"/>
          </a:xfrm>
          <a:prstGeom prst="rect">
            <a:avLst/>
          </a:prstGeom>
          <a:noFill/>
        </p:spPr>
        <p:txBody>
          <a:bodyPr wrap="square" rtlCol="0">
            <a:spAutoFit/>
          </a:bodyPr>
          <a:lstStyle/>
          <a:p>
            <a:r>
              <a:rPr lang="en-US" dirty="0"/>
              <a:t> </a:t>
            </a:r>
            <a:r>
              <a:rPr lang="en-US" dirty="0">
                <a:hlinkClick r:id="rId4"/>
              </a:rPr>
              <a:t>https://gpx-viewer.com/</a:t>
            </a:r>
            <a:r>
              <a:rPr lang="en-US" dirty="0"/>
              <a:t> </a:t>
            </a:r>
            <a:endParaRPr lang="en-AT" dirty="0"/>
          </a:p>
        </p:txBody>
      </p:sp>
      <p:sp>
        <p:nvSpPr>
          <p:cNvPr id="12" name="object 2">
            <a:extLst>
              <a:ext uri="{FF2B5EF4-FFF2-40B4-BE49-F238E27FC236}">
                <a16:creationId xmlns:a16="http://schemas.microsoft.com/office/drawing/2014/main" id="{67549839-7729-5C4A-719A-3DEB09D508DB}"/>
              </a:ext>
            </a:extLst>
          </p:cNvPr>
          <p:cNvSpPr txBox="1">
            <a:spLocks noGrp="1"/>
          </p:cNvSpPr>
          <p:nvPr>
            <p:ph type="title"/>
          </p:nvPr>
        </p:nvSpPr>
        <p:spPr>
          <a:xfrm>
            <a:off x="726467" y="427119"/>
            <a:ext cx="47911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Analyse des données et réflexion</a:t>
            </a:r>
          </a:p>
        </p:txBody>
      </p:sp>
    </p:spTree>
    <p:extLst>
      <p:ext uri="{BB962C8B-B14F-4D97-AF65-F5344CB8AC3E}">
        <p14:creationId xmlns:p14="http://schemas.microsoft.com/office/powerpoint/2010/main" val="21757283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973696" cy="411257"/>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2200" b="1" dirty="0">
                <a:solidFill>
                  <a:sysClr val="windowText" lastClr="000000"/>
                </a:solidFill>
                <a:latin typeface="Arial"/>
                <a:cs typeface="Arial"/>
              </a:rPr>
              <a:t>3.2. Tâche d'analyse n° 2 : numérisation des données issues du comptage manuel</a:t>
            </a:r>
            <a:endParaRPr lang="en-GB" sz="22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Tâche 2 : Numériser le comptage manuel</a:t>
            </a:r>
          </a:p>
        </p:txBody>
      </p:sp>
      <p:sp>
        <p:nvSpPr>
          <p:cNvPr id="6" name="object 3">
            <a:extLst>
              <a:ext uri="{FF2B5EF4-FFF2-40B4-BE49-F238E27FC236}">
                <a16:creationId xmlns:a16="http://schemas.microsoft.com/office/drawing/2014/main" id="{88E78E5B-DC7A-0445-C347-2DC4920A4775}"/>
              </a:ext>
            </a:extLst>
          </p:cNvPr>
          <p:cNvSpPr txBox="1"/>
          <p:nvPr/>
        </p:nvSpPr>
        <p:spPr>
          <a:xfrm>
            <a:off x="726467" y="2133664"/>
            <a:ext cx="10725152" cy="1427131"/>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Outil </a:t>
            </a:r>
            <a:r>
              <a:rPr lang="en-US" sz="2000" dirty="0">
                <a:solidFill>
                  <a:sysClr val="windowText" lastClr="000000"/>
                </a:solidFill>
                <a:latin typeface="Arial"/>
                <a:cs typeface="Arial"/>
              </a:rPr>
              <a:t>: Google Sheets ou Excel.</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Action </a:t>
            </a:r>
            <a:r>
              <a:rPr lang="en-US" sz="2000" dirty="0">
                <a:solidFill>
                  <a:sysClr val="windowText" lastClr="000000"/>
                </a:solidFill>
                <a:latin typeface="Arial"/>
                <a:cs typeface="Arial"/>
              </a:rPr>
              <a:t>: créez un tableau qui reflète exactement votre feuille de comptage papier. Additionnez vos comptages et entrez les chiffres finaux dans les cellules.</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Objectif </a:t>
            </a:r>
            <a:r>
              <a:rPr lang="en-US" sz="2000" dirty="0">
                <a:solidFill>
                  <a:sysClr val="windowText" lastClr="000000"/>
                </a:solidFill>
                <a:latin typeface="Arial"/>
                <a:cs typeface="Arial"/>
              </a:rPr>
              <a:t>: créer un enregistrement numérique clair et sans erreur de vos observations.</a:t>
            </a:r>
          </a:p>
        </p:txBody>
      </p:sp>
      <p:pic>
        <p:nvPicPr>
          <p:cNvPr id="8194" name="Picture 2">
            <a:extLst>
              <a:ext uri="{FF2B5EF4-FFF2-40B4-BE49-F238E27FC236}">
                <a16:creationId xmlns:a16="http://schemas.microsoft.com/office/drawing/2014/main" id="{36909A28-BFF7-EAC4-D595-39962FED483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4969" b="34615"/>
          <a:stretch>
            <a:fillRect/>
          </a:stretch>
        </p:blipFill>
        <p:spPr bwMode="auto">
          <a:xfrm>
            <a:off x="2667000" y="3838528"/>
            <a:ext cx="6858000" cy="2085983"/>
          </a:xfrm>
          <a:prstGeom prst="rect">
            <a:avLst/>
          </a:prstGeom>
          <a:noFill/>
          <a:extLst>
            <a:ext uri="{909E8E84-426E-40DD-AFC4-6F175D3DCCD1}">
              <a14:hiddenFill xmlns:a14="http://schemas.microsoft.com/office/drawing/2010/main">
                <a:solidFill>
                  <a:srgbClr val="FFFFFF"/>
                </a:solidFill>
              </a14:hiddenFill>
            </a:ext>
          </a:extLst>
        </p:spPr>
      </p:pic>
      <p:sp>
        <p:nvSpPr>
          <p:cNvPr id="8" name="object 2">
            <a:extLst>
              <a:ext uri="{FF2B5EF4-FFF2-40B4-BE49-F238E27FC236}">
                <a16:creationId xmlns:a16="http://schemas.microsoft.com/office/drawing/2014/main" id="{B2BD44D6-44BE-F1F1-9C39-7E90DEF8868A}"/>
              </a:ext>
            </a:extLst>
          </p:cNvPr>
          <p:cNvSpPr txBox="1">
            <a:spLocks noGrp="1"/>
          </p:cNvSpPr>
          <p:nvPr>
            <p:ph type="title"/>
          </p:nvPr>
        </p:nvSpPr>
        <p:spPr>
          <a:xfrm>
            <a:off x="726467" y="427119"/>
            <a:ext cx="47911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Analyse des données et réflexion</a:t>
            </a:r>
          </a:p>
        </p:txBody>
      </p:sp>
    </p:spTree>
    <p:extLst>
      <p:ext uri="{BB962C8B-B14F-4D97-AF65-F5344CB8AC3E}">
        <p14:creationId xmlns:p14="http://schemas.microsoft.com/office/powerpoint/2010/main" val="26351452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3.3. Contrôle de la qualité des données</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Tâche 3 : Contrôle de la qualité des données</a:t>
            </a:r>
          </a:p>
        </p:txBody>
      </p:sp>
      <p:sp>
        <p:nvSpPr>
          <p:cNvPr id="6" name="object 3">
            <a:extLst>
              <a:ext uri="{FF2B5EF4-FFF2-40B4-BE49-F238E27FC236}">
                <a16:creationId xmlns:a16="http://schemas.microsoft.com/office/drawing/2014/main" id="{88E78E5B-DC7A-0445-C347-2DC4920A4775}"/>
              </a:ext>
            </a:extLst>
          </p:cNvPr>
          <p:cNvSpPr txBox="1"/>
          <p:nvPr/>
        </p:nvSpPr>
        <p:spPr>
          <a:xfrm>
            <a:off x="726467" y="2133664"/>
            <a:ext cx="6010763" cy="3591826"/>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Courier New" panose="02070309020205020404" pitchFamily="49" charset="0"/>
              <a:buChar char="o"/>
            </a:pPr>
            <a:r>
              <a:rPr lang="en-US" sz="1900" dirty="0">
                <a:solidFill>
                  <a:sysClr val="windowText" lastClr="000000"/>
                </a:solidFill>
                <a:latin typeface="Arial"/>
                <a:cs typeface="Arial"/>
              </a:rPr>
              <a:t>Avant de procéder à l'analyse, vérifiez que vos données ne contiennent pas d'erreurs manifestes.</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1900" dirty="0">
                <a:solidFill>
                  <a:sysClr val="windowText" lastClr="000000"/>
                </a:solidFill>
                <a:latin typeface="Arial"/>
                <a:cs typeface="Arial"/>
              </a:rPr>
              <a:t>Dans votre feuille de calcul, utilisez la fonction SUM().</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1900" b="1" dirty="0">
                <a:solidFill>
                  <a:sysClr val="windowText" lastClr="000000"/>
                </a:solidFill>
                <a:latin typeface="Arial"/>
                <a:cs typeface="Arial"/>
              </a:rPr>
              <a:t>Vérification 1 </a:t>
            </a:r>
            <a:r>
              <a:rPr lang="en-US" sz="1900" dirty="0">
                <a:solidFill>
                  <a:sysClr val="windowText" lastClr="000000"/>
                </a:solidFill>
                <a:latin typeface="Arial"/>
                <a:cs typeface="Arial"/>
              </a:rPr>
              <a:t>: la somme des quatre totaux par intervalle de 5 minutes correspond-elle au total général que vous avez calculé ?</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1900" b="1" dirty="0">
                <a:solidFill>
                  <a:sysClr val="windowText" lastClr="000000"/>
                </a:solidFill>
                <a:latin typeface="Arial"/>
                <a:cs typeface="Arial"/>
              </a:rPr>
              <a:t>Vérification 2 </a:t>
            </a:r>
            <a:r>
              <a:rPr lang="en-US" sz="1900" dirty="0">
                <a:solidFill>
                  <a:sysClr val="windowText" lastClr="000000"/>
                </a:solidFill>
                <a:latin typeface="Arial"/>
                <a:cs typeface="Arial"/>
              </a:rPr>
              <a:t>: la somme de tous les modes pour un mouvement donné est-elle égale au total pour ce mouvement ?</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1900" dirty="0">
                <a:solidFill>
                  <a:sysClr val="windowText" lastClr="000000"/>
                </a:solidFill>
                <a:latin typeface="Arial"/>
                <a:cs typeface="Arial"/>
              </a:rPr>
              <a:t>Corrigez les erreurs de saisie avant de continuer.</a:t>
            </a:r>
          </a:p>
        </p:txBody>
      </p:sp>
      <p:pic>
        <p:nvPicPr>
          <p:cNvPr id="9218" name="Picture 2">
            <a:extLst>
              <a:ext uri="{FF2B5EF4-FFF2-40B4-BE49-F238E27FC236}">
                <a16:creationId xmlns:a16="http://schemas.microsoft.com/office/drawing/2014/main" id="{E3B26A6E-CE49-AFC1-1B04-10DDFFF3800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772" t="9309" r="7820" b="25912"/>
          <a:stretch>
            <a:fillRect/>
          </a:stretch>
        </p:blipFill>
        <p:spPr bwMode="auto">
          <a:xfrm>
            <a:off x="6915476" y="1828142"/>
            <a:ext cx="4550056" cy="3451072"/>
          </a:xfrm>
          <a:prstGeom prst="rect">
            <a:avLst/>
          </a:prstGeom>
          <a:noFill/>
          <a:extLst>
            <a:ext uri="{909E8E84-426E-40DD-AFC4-6F175D3DCCD1}">
              <a14:hiddenFill xmlns:a14="http://schemas.microsoft.com/office/drawing/2010/main">
                <a:solidFill>
                  <a:srgbClr val="FFFFFF"/>
                </a:solidFill>
              </a14:hiddenFill>
            </a:ext>
          </a:extLst>
        </p:spPr>
      </p:pic>
      <p:sp>
        <p:nvSpPr>
          <p:cNvPr id="8" name="object 2">
            <a:extLst>
              <a:ext uri="{FF2B5EF4-FFF2-40B4-BE49-F238E27FC236}">
                <a16:creationId xmlns:a16="http://schemas.microsoft.com/office/drawing/2014/main" id="{37E1C5EC-CFE4-634B-0684-710AB186358B}"/>
              </a:ext>
            </a:extLst>
          </p:cNvPr>
          <p:cNvSpPr txBox="1">
            <a:spLocks noGrp="1"/>
          </p:cNvSpPr>
          <p:nvPr>
            <p:ph type="title"/>
          </p:nvPr>
        </p:nvSpPr>
        <p:spPr>
          <a:xfrm>
            <a:off x="726467" y="427119"/>
            <a:ext cx="481188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Analyse des données et réflexion</a:t>
            </a:r>
          </a:p>
        </p:txBody>
      </p:sp>
    </p:spTree>
    <p:extLst>
      <p:ext uri="{BB962C8B-B14F-4D97-AF65-F5344CB8AC3E}">
        <p14:creationId xmlns:p14="http://schemas.microsoft.com/office/powerpoint/2010/main" val="17155121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3.4. Tâche d'analyse n° 4 : calcul des indicateurs clés</a:t>
            </a:r>
            <a:endParaRPr lang="en-GB" b="1" dirty="0">
              <a:solidFill>
                <a:sysClr val="windowText" lastClr="000000"/>
              </a:solidFill>
              <a:latin typeface="Arial"/>
              <a:cs typeface="Arial"/>
            </a:endParaRPr>
          </a:p>
        </p:txBody>
      </p:sp>
      <p:sp>
        <p:nvSpPr>
          <p:cNvPr id="20" name="Content Placeholder 2">
            <a:extLst>
              <a:ext uri="{FF2B5EF4-FFF2-40B4-BE49-F238E27FC236}">
                <a16:creationId xmlns:a16="http://schemas.microsoft.com/office/drawing/2014/main" id="{35C6FA0B-AD7B-3373-F5A3-B11C3AD5F1F6}"/>
              </a:ext>
            </a:extLst>
          </p:cNvPr>
          <p:cNvSpPr txBox="1">
            <a:spLocks/>
          </p:cNvSpPr>
          <p:nvPr/>
        </p:nvSpPr>
        <p:spPr>
          <a:xfrm>
            <a:off x="690535" y="1551537"/>
            <a:ext cx="11092756" cy="47802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lang="en-US" sz="2000" b="1" dirty="0">
                <a:solidFill>
                  <a:sysClr val="windowText" lastClr="000000"/>
                </a:solidFill>
              </a:rPr>
              <a:t>Répartition modale (pourcentage) :</a:t>
            </a:r>
            <a:endParaRPr lang="en-US" sz="2000" dirty="0">
              <a:solidFill>
                <a:sysClr val="windowText" lastClr="000000"/>
              </a:solidFill>
            </a:endParaRPr>
          </a:p>
          <a:p>
            <a:pPr marL="914400" lvl="1" indent="-457200">
              <a:buFont typeface="+mj-lt"/>
              <a:buAutoNum type="arabicPeriod"/>
              <a:defRPr/>
            </a:pPr>
            <a:r>
              <a:rPr lang="en-US" sz="2000" dirty="0">
                <a:solidFill>
                  <a:sysClr val="windowText" lastClr="000000"/>
                </a:solidFill>
              </a:rPr>
              <a:t>Ce calcul indique la proportion de chaque mode de transport que vous avez observé.</a:t>
            </a:r>
          </a:p>
          <a:p>
            <a:pPr marL="914400" lvl="1" indent="-457200">
              <a:buFont typeface="+mj-lt"/>
              <a:buAutoNum type="arabicPeriod"/>
              <a:defRPr/>
            </a:pPr>
            <a:r>
              <a:rPr lang="en-US" sz="2000" dirty="0">
                <a:solidFill>
                  <a:sysClr val="windowText" lastClr="000000"/>
                </a:solidFill>
              </a:rPr>
              <a:t>Utilisez les données de la ligne « Total » de votre feuille de calcul.</a:t>
            </a:r>
          </a:p>
          <a:p>
            <a:pPr marL="914400" lvl="1" indent="-457200">
              <a:buFont typeface="+mj-lt"/>
              <a:buAutoNum type="arabicPeriod"/>
              <a:defRPr/>
            </a:pPr>
            <a:r>
              <a:rPr lang="en-US" sz="2000" dirty="0">
                <a:solidFill>
                  <a:sysClr val="windowText" lastClr="000000"/>
                </a:solidFill>
              </a:rPr>
              <a:t>Formule :</a:t>
            </a:r>
          </a:p>
          <a:p>
            <a:pPr marL="914400" lvl="1" indent="-457200">
              <a:buFont typeface="+mj-lt"/>
              <a:buAutoNum type="arabicPeriod"/>
              <a:defRPr/>
            </a:pPr>
            <a:r>
              <a:rPr lang="en-US" sz="2000" dirty="0">
                <a:solidFill>
                  <a:sysClr val="windowText" lastClr="000000"/>
                </a:solidFill>
              </a:rPr>
              <a:t>Où </a:t>
            </a:r>
            <a:r>
              <a:rPr lang="en-US" sz="2000" dirty="0" err="1">
                <a:solidFill>
                  <a:sysClr val="windowText" lastClr="000000"/>
                </a:solidFill>
              </a:rPr>
              <a:t>Count_i </a:t>
            </a:r>
            <a:r>
              <a:rPr lang="en-US" sz="2000" dirty="0">
                <a:solidFill>
                  <a:sysClr val="windowText" lastClr="000000"/>
                </a:solidFill>
              </a:rPr>
              <a:t>est le nombre total pour un seul mode (par exemple, le nombre total de voitures).</a:t>
            </a:r>
          </a:p>
          <a:p>
            <a:pPr>
              <a:buFont typeface="Courier New" panose="02070309020205020404" pitchFamily="49" charset="0"/>
              <a:buChar char="o"/>
              <a:defRPr/>
            </a:pPr>
            <a:r>
              <a:rPr lang="en-US" sz="2000" b="1" dirty="0">
                <a:solidFill>
                  <a:sysClr val="windowText" lastClr="000000"/>
                </a:solidFill>
              </a:rPr>
              <a:t>Facteur d'heure de pointe (PHF) :</a:t>
            </a:r>
            <a:endParaRPr lang="en-US" sz="2000" dirty="0">
              <a:solidFill>
                <a:sysClr val="windowText" lastClr="000000"/>
              </a:solidFill>
            </a:endParaRPr>
          </a:p>
          <a:p>
            <a:pPr marL="914400" lvl="1" indent="-457200">
              <a:buFont typeface="+mj-lt"/>
              <a:buAutoNum type="arabicPeriod"/>
              <a:defRPr/>
            </a:pPr>
            <a:r>
              <a:rPr lang="en-US" sz="2000" dirty="0">
                <a:solidFill>
                  <a:sysClr val="windowText" lastClr="000000"/>
                </a:solidFill>
              </a:rPr>
              <a:t>Cet indicateur mesure l'</a:t>
            </a:r>
            <a:r>
              <a:rPr lang="en-US" sz="2000" dirty="0" err="1">
                <a:solidFill>
                  <a:sysClr val="windowText" lastClr="000000"/>
                </a:solidFill>
              </a:rPr>
              <a:t>intensité </a:t>
            </a:r>
            <a:r>
              <a:rPr lang="en-US" sz="2000" dirty="0">
                <a:solidFill>
                  <a:sysClr val="windowText" lastClr="000000"/>
                </a:solidFill>
              </a:rPr>
              <a:t>du trafic pendant votre période de comptage.</a:t>
            </a:r>
          </a:p>
          <a:p>
            <a:pPr marL="914400" lvl="1" indent="-457200">
              <a:buFont typeface="+mj-lt"/>
              <a:buAutoNum type="arabicPeriod"/>
              <a:defRPr/>
            </a:pPr>
            <a:r>
              <a:rPr lang="en-US" sz="2000" dirty="0">
                <a:solidFill>
                  <a:sysClr val="windowText" lastClr="000000"/>
                </a:solidFill>
              </a:rPr>
              <a:t>Un PHF proche de 1,0 signifie que le trafic était régulier ; une valeur inférieure signifie qu'il était très concentré sur une courte période.</a:t>
            </a:r>
          </a:p>
          <a:p>
            <a:pPr>
              <a:buFont typeface="Courier New" panose="02070309020205020404" pitchFamily="49" charset="0"/>
              <a:buChar char="o"/>
              <a:defRPr/>
            </a:pPr>
            <a:r>
              <a:rPr lang="en-US" sz="2000" b="1" dirty="0">
                <a:solidFill>
                  <a:sysClr val="windowText" lastClr="000000"/>
                </a:solidFill>
              </a:rPr>
              <a:t>Formule :</a:t>
            </a:r>
          </a:p>
          <a:p>
            <a:pPr>
              <a:buFont typeface="Courier New" panose="02070309020205020404" pitchFamily="49" charset="0"/>
              <a:buChar char="o"/>
              <a:defRPr/>
            </a:pPr>
            <a:r>
              <a:rPr lang="en-US" sz="2000" b="1" dirty="0">
                <a:solidFill>
                  <a:sysClr val="windowText" lastClr="000000"/>
                </a:solidFill>
              </a:rPr>
              <a:t>Où :</a:t>
            </a:r>
            <a:endParaRPr lang="en-US" sz="2000" dirty="0">
              <a:solidFill>
                <a:sysClr val="windowText" lastClr="000000"/>
              </a:solidFill>
            </a:endParaRPr>
          </a:p>
          <a:p>
            <a:pPr marL="914400" lvl="1" indent="-457200">
              <a:buFont typeface="+mj-lt"/>
              <a:buAutoNum type="arabicPeriod"/>
              <a:defRPr/>
            </a:pPr>
            <a:r>
              <a:rPr lang="en-US" sz="1900" dirty="0">
                <a:solidFill>
                  <a:sysClr val="windowText" lastClr="000000"/>
                </a:solidFill>
              </a:rPr>
              <a:t>V est le volume total de trafic horaire  </a:t>
            </a:r>
          </a:p>
          <a:p>
            <a:pPr marL="914400" lvl="1" indent="-457200">
              <a:buFont typeface="+mj-lt"/>
              <a:buAutoNum type="arabicPeriod"/>
              <a:defRPr/>
            </a:pPr>
            <a:r>
              <a:rPr lang="en-US" sz="1900" dirty="0" err="1">
                <a:solidFill>
                  <a:sysClr val="windowText" lastClr="000000"/>
                </a:solidFill>
              </a:rPr>
              <a:t>V_Peak </a:t>
            </a:r>
            <a:r>
              <a:rPr lang="en-US" sz="1900" dirty="0">
                <a:solidFill>
                  <a:sysClr val="windowText" lastClr="000000"/>
                </a:solidFill>
              </a:rPr>
              <a:t>est le volume de trafic pendant l'intervalle de 15 minutes le plus intense au cours de cette heure.</a:t>
            </a:r>
          </a:p>
        </p:txBody>
      </p:sp>
      <p:pic>
        <p:nvPicPr>
          <p:cNvPr id="27" name="Picture 26">
            <a:extLst>
              <a:ext uri="{FF2B5EF4-FFF2-40B4-BE49-F238E27FC236}">
                <a16:creationId xmlns:a16="http://schemas.microsoft.com/office/drawing/2014/main" id="{3487960B-7F3E-60CB-4312-D11AA46A4FCB}"/>
              </a:ext>
            </a:extLst>
          </p:cNvPr>
          <p:cNvPicPr>
            <a:picLocks noChangeAspect="1"/>
          </p:cNvPicPr>
          <p:nvPr/>
        </p:nvPicPr>
        <p:blipFill>
          <a:blip r:embed="rId3"/>
          <a:stretch>
            <a:fillRect/>
          </a:stretch>
        </p:blipFill>
        <p:spPr>
          <a:xfrm>
            <a:off x="2744020" y="2496687"/>
            <a:ext cx="2940474" cy="415192"/>
          </a:xfrm>
          <a:prstGeom prst="rect">
            <a:avLst/>
          </a:prstGeom>
        </p:spPr>
      </p:pic>
      <p:pic>
        <p:nvPicPr>
          <p:cNvPr id="29" name="Picture 28">
            <a:extLst>
              <a:ext uri="{FF2B5EF4-FFF2-40B4-BE49-F238E27FC236}">
                <a16:creationId xmlns:a16="http://schemas.microsoft.com/office/drawing/2014/main" id="{B4158F5F-20A7-E3CA-944A-196500920472}"/>
              </a:ext>
            </a:extLst>
          </p:cNvPr>
          <p:cNvPicPr>
            <a:picLocks noChangeAspect="1"/>
          </p:cNvPicPr>
          <p:nvPr/>
        </p:nvPicPr>
        <p:blipFill>
          <a:blip r:embed="rId4"/>
          <a:srcRect t="60336"/>
          <a:stretch>
            <a:fillRect/>
          </a:stretch>
        </p:blipFill>
        <p:spPr>
          <a:xfrm>
            <a:off x="2114264" y="4687412"/>
            <a:ext cx="1610266" cy="489668"/>
          </a:xfrm>
          <a:prstGeom prst="rect">
            <a:avLst/>
          </a:prstGeom>
        </p:spPr>
      </p:pic>
      <p:sp>
        <p:nvSpPr>
          <p:cNvPr id="6" name="object 2">
            <a:extLst>
              <a:ext uri="{FF2B5EF4-FFF2-40B4-BE49-F238E27FC236}">
                <a16:creationId xmlns:a16="http://schemas.microsoft.com/office/drawing/2014/main" id="{C398CC9F-BE3A-886A-5300-0367F1614B0B}"/>
              </a:ext>
            </a:extLst>
          </p:cNvPr>
          <p:cNvSpPr txBox="1">
            <a:spLocks noGrp="1"/>
          </p:cNvSpPr>
          <p:nvPr>
            <p:ph type="title"/>
          </p:nvPr>
        </p:nvSpPr>
        <p:spPr>
          <a:xfrm>
            <a:off x="726468" y="427119"/>
            <a:ext cx="473915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Analyse des données et réflexion</a:t>
            </a:r>
          </a:p>
        </p:txBody>
      </p:sp>
    </p:spTree>
    <p:extLst>
      <p:ext uri="{BB962C8B-B14F-4D97-AF65-F5344CB8AC3E}">
        <p14:creationId xmlns:p14="http://schemas.microsoft.com/office/powerpoint/2010/main" val="41727262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11257"/>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2200" b="1" dirty="0">
                <a:solidFill>
                  <a:sysClr val="windowText" lastClr="000000"/>
                </a:solidFill>
                <a:latin typeface="Arial"/>
                <a:cs typeface="Arial"/>
              </a:rPr>
              <a:t>3.5. Tâche d'analyse n° 5 : création d'un graphique sur la répartition modale</a:t>
            </a:r>
            <a:endParaRPr lang="en-GB" sz="22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Tâche 5 : Créer un graphique de répartition modale</a:t>
            </a:r>
          </a:p>
        </p:txBody>
      </p:sp>
      <p:sp>
        <p:nvSpPr>
          <p:cNvPr id="20" name="Content Placeholder 2">
            <a:extLst>
              <a:ext uri="{FF2B5EF4-FFF2-40B4-BE49-F238E27FC236}">
                <a16:creationId xmlns:a16="http://schemas.microsoft.com/office/drawing/2014/main" id="{466F8891-216A-3511-5050-1AE8357FB316}"/>
              </a:ext>
            </a:extLst>
          </p:cNvPr>
          <p:cNvSpPr txBox="1">
            <a:spLocks/>
          </p:cNvSpPr>
          <p:nvPr/>
        </p:nvSpPr>
        <p:spPr>
          <a:xfrm>
            <a:off x="726468" y="2067675"/>
            <a:ext cx="6709502" cy="331520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lang="en-US" sz="2000" b="1" dirty="0">
                <a:solidFill>
                  <a:sysClr val="windowText" lastClr="000000"/>
                </a:solidFill>
              </a:rPr>
              <a:t>Action :</a:t>
            </a:r>
            <a:endParaRPr lang="en-US" sz="2000" dirty="0">
              <a:solidFill>
                <a:sysClr val="windowText" lastClr="000000"/>
              </a:solidFill>
            </a:endParaRPr>
          </a:p>
          <a:p>
            <a:pPr marL="914400" lvl="1" indent="-457200">
              <a:buFont typeface="+mj-lt"/>
              <a:buAutoNum type="arabicPeriod"/>
              <a:defRPr/>
            </a:pPr>
            <a:r>
              <a:rPr lang="en-US" sz="2000" dirty="0">
                <a:solidFill>
                  <a:sysClr val="windowText" lastClr="000000"/>
                </a:solidFill>
              </a:rPr>
              <a:t>Dans Google Sheets ou Excel, sélectionnez vos données pour le volume total par mode.</a:t>
            </a:r>
          </a:p>
          <a:p>
            <a:pPr marL="914400" lvl="1" indent="-457200">
              <a:buFont typeface="+mj-lt"/>
              <a:buAutoNum type="arabicPeriod"/>
              <a:defRPr/>
            </a:pPr>
            <a:r>
              <a:rPr lang="en-US" sz="2000" dirty="0">
                <a:solidFill>
                  <a:sysClr val="windowText" lastClr="000000"/>
                </a:solidFill>
              </a:rPr>
              <a:t>Allez dans Insertion &gt; Graphique et sélectionnez un graphique à colonnes.</a:t>
            </a:r>
            <a:endParaRPr kumimoji="0" lang="en-US" sz="2000" b="1" i="0" u="none" strike="noStrike" kern="1200" cap="none" spc="0" normalizeH="0" baseline="0" noProof="0" dirty="0">
              <a:ln>
                <a:noFill/>
              </a:ln>
              <a:solidFill>
                <a:sysClr val="windowText" lastClr="000000"/>
              </a:solidFill>
              <a:effectLst/>
              <a:uLnTx/>
              <a:uFillTx/>
              <a:ea typeface="+mn-ea"/>
              <a:cs typeface="+mn-cs"/>
            </a:endParaRPr>
          </a:p>
          <a:p>
            <a:pPr>
              <a:buFont typeface="Courier New" panose="02070309020205020404" pitchFamily="49" charset="0"/>
              <a:buChar char="o"/>
              <a:defRPr/>
            </a:pPr>
            <a:r>
              <a:rPr lang="en-US" sz="2000" b="1" dirty="0">
                <a:solidFill>
                  <a:sysClr val="windowText" lastClr="000000"/>
                </a:solidFill>
              </a:rPr>
              <a:t>Objectif : créer une visualisation claire et professionnelle de la composition modale sur votre site.</a:t>
            </a:r>
            <a:endParaRPr kumimoji="0" lang="en-US" sz="2000" b="1" i="0" u="none" strike="noStrike" kern="1200" cap="none" spc="0" normalizeH="0" baseline="0" noProof="0" dirty="0">
              <a:ln>
                <a:noFill/>
              </a:ln>
              <a:solidFill>
                <a:sysClr val="windowText" lastClr="000000"/>
              </a:solidFill>
              <a:effectLst/>
              <a:uLnTx/>
              <a:uFillTx/>
              <a:ea typeface="+mn-ea"/>
              <a:cs typeface="+mn-cs"/>
            </a:endParaRP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Non négociable : votre graphique DOIT comporter un titre clair (par exemple, « Répartition modale à [intersection] le [date] ») et des axes X et Y étiquetés.</a:t>
            </a:r>
            <a:endParaRPr kumimoji="0" lang="en-US" sz="2000" i="0" u="none" strike="noStrike" kern="1200" cap="none" spc="0" normalizeH="0" baseline="0" noProof="0" dirty="0">
              <a:ln>
                <a:noFill/>
              </a:ln>
              <a:solidFill>
                <a:sysClr val="windowText" lastClr="000000"/>
              </a:solidFill>
              <a:effectLst/>
              <a:uLnTx/>
              <a:uFillTx/>
              <a:ea typeface="+mn-ea"/>
              <a:cs typeface="+mn-cs"/>
            </a:endParaRPr>
          </a:p>
        </p:txBody>
      </p:sp>
      <p:grpSp>
        <p:nvGrpSpPr>
          <p:cNvPr id="21" name="Group 20">
            <a:extLst>
              <a:ext uri="{FF2B5EF4-FFF2-40B4-BE49-F238E27FC236}">
                <a16:creationId xmlns:a16="http://schemas.microsoft.com/office/drawing/2014/main" id="{8A043AF7-10B3-E73A-E6F2-19EBCCFABC4E}"/>
              </a:ext>
            </a:extLst>
          </p:cNvPr>
          <p:cNvGrpSpPr/>
          <p:nvPr/>
        </p:nvGrpSpPr>
        <p:grpSpPr>
          <a:xfrm>
            <a:off x="9194547" y="1732472"/>
            <a:ext cx="1683362" cy="1959468"/>
            <a:chOff x="6725980" y="1643253"/>
            <a:chExt cx="1200212" cy="1397072"/>
          </a:xfrm>
        </p:grpSpPr>
        <p:pic>
          <p:nvPicPr>
            <p:cNvPr id="22" name="Picture 21">
              <a:extLst>
                <a:ext uri="{FF2B5EF4-FFF2-40B4-BE49-F238E27FC236}">
                  <a16:creationId xmlns:a16="http://schemas.microsoft.com/office/drawing/2014/main" id="{2847E706-D4F9-BF85-4524-8D53D75F7D05}"/>
                </a:ext>
              </a:extLst>
            </p:cNvPr>
            <p:cNvPicPr>
              <a:picLocks noChangeAspect="1"/>
            </p:cNvPicPr>
            <p:nvPr/>
          </p:nvPicPr>
          <p:blipFill>
            <a:blip r:embed="rId3"/>
            <a:stretch>
              <a:fillRect/>
            </a:stretch>
          </p:blipFill>
          <p:spPr>
            <a:xfrm>
              <a:off x="6725980" y="1643253"/>
              <a:ext cx="1200212" cy="1200212"/>
            </a:xfrm>
            <a:prstGeom prst="rect">
              <a:avLst/>
            </a:prstGeom>
          </p:spPr>
        </p:pic>
        <p:pic>
          <p:nvPicPr>
            <p:cNvPr id="23" name="Picture 22">
              <a:extLst>
                <a:ext uri="{FF2B5EF4-FFF2-40B4-BE49-F238E27FC236}">
                  <a16:creationId xmlns:a16="http://schemas.microsoft.com/office/drawing/2014/main" id="{BC064931-6280-A047-6BB8-91F9BD4450D6}"/>
                </a:ext>
              </a:extLst>
            </p:cNvPr>
            <p:cNvPicPr>
              <a:picLocks noChangeAspect="1"/>
            </p:cNvPicPr>
            <p:nvPr/>
          </p:nvPicPr>
          <p:blipFill>
            <a:blip r:embed="rId4"/>
            <a:stretch>
              <a:fillRect/>
            </a:stretch>
          </p:blipFill>
          <p:spPr>
            <a:xfrm>
              <a:off x="6859337" y="2843465"/>
              <a:ext cx="933498" cy="196860"/>
            </a:xfrm>
            <a:prstGeom prst="rect">
              <a:avLst/>
            </a:prstGeom>
          </p:spPr>
        </p:pic>
      </p:grpSp>
      <p:pic>
        <p:nvPicPr>
          <p:cNvPr id="10242" name="Picture 2">
            <a:extLst>
              <a:ext uri="{FF2B5EF4-FFF2-40B4-BE49-F238E27FC236}">
                <a16:creationId xmlns:a16="http://schemas.microsoft.com/office/drawing/2014/main" id="{C182BBDE-4EE0-0633-DB45-7D6A14D70DD0}"/>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381"/>
          <a:stretch>
            <a:fillRect/>
          </a:stretch>
        </p:blipFill>
        <p:spPr bwMode="auto">
          <a:xfrm>
            <a:off x="8712679" y="4011282"/>
            <a:ext cx="2513162" cy="2227157"/>
          </a:xfrm>
          <a:prstGeom prst="rect">
            <a:avLst/>
          </a:prstGeom>
          <a:noFill/>
          <a:extLst>
            <a:ext uri="{909E8E84-426E-40DD-AFC4-6F175D3DCCD1}">
              <a14:hiddenFill xmlns:a14="http://schemas.microsoft.com/office/drawing/2010/main">
                <a:solidFill>
                  <a:srgbClr val="FFFFFF"/>
                </a:solidFill>
              </a14:hiddenFill>
            </a:ext>
          </a:extLst>
        </p:spPr>
      </p:pic>
      <p:sp>
        <p:nvSpPr>
          <p:cNvPr id="7" name="object 2">
            <a:extLst>
              <a:ext uri="{FF2B5EF4-FFF2-40B4-BE49-F238E27FC236}">
                <a16:creationId xmlns:a16="http://schemas.microsoft.com/office/drawing/2014/main" id="{35DF2F31-E24A-AC57-BC5B-B41FE37BD3A3}"/>
              </a:ext>
            </a:extLst>
          </p:cNvPr>
          <p:cNvSpPr txBox="1">
            <a:spLocks noGrp="1"/>
          </p:cNvSpPr>
          <p:nvPr>
            <p:ph type="title"/>
          </p:nvPr>
        </p:nvSpPr>
        <p:spPr>
          <a:xfrm>
            <a:off x="726467" y="427119"/>
            <a:ext cx="47911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Analyse des données et réflexion</a:t>
            </a:r>
          </a:p>
        </p:txBody>
      </p:sp>
    </p:spTree>
    <p:extLst>
      <p:ext uri="{BB962C8B-B14F-4D97-AF65-F5344CB8AC3E}">
        <p14:creationId xmlns:p14="http://schemas.microsoft.com/office/powerpoint/2010/main" val="38234332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3.6. Discussion de groupe : qu'est-ce que votre trace GPS a révélé ?</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Débriefing de groupe 3.2 : informations issues de la trace GPS</a:t>
            </a:r>
          </a:p>
        </p:txBody>
      </p:sp>
      <p:sp>
        <p:nvSpPr>
          <p:cNvPr id="6" name="object 3">
            <a:extLst>
              <a:ext uri="{FF2B5EF4-FFF2-40B4-BE49-F238E27FC236}">
                <a16:creationId xmlns:a16="http://schemas.microsoft.com/office/drawing/2014/main" id="{88E78E5B-DC7A-0445-C347-2DC4920A4775}"/>
              </a:ext>
            </a:extLst>
          </p:cNvPr>
          <p:cNvSpPr txBox="1"/>
          <p:nvPr/>
        </p:nvSpPr>
        <p:spPr>
          <a:xfrm>
            <a:off x="726468" y="2133664"/>
            <a:ext cx="6174664" cy="1952916"/>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Question 1 </a:t>
            </a:r>
            <a:r>
              <a:rPr lang="en-US" sz="2000" dirty="0">
                <a:solidFill>
                  <a:sysClr val="windowText" lastClr="000000"/>
                </a:solidFill>
                <a:latin typeface="Arial"/>
                <a:cs typeface="Arial"/>
              </a:rPr>
              <a:t>: Où avez-vous constaté le plus d'erreurs GPS ? Pourquoi pensez-vous que cela s'est produit à cet endroit ?</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Question 2 </a:t>
            </a:r>
            <a:r>
              <a:rPr lang="en-US" sz="2000" dirty="0">
                <a:solidFill>
                  <a:sysClr val="windowText" lastClr="000000"/>
                </a:solidFill>
                <a:latin typeface="Arial"/>
                <a:cs typeface="Arial"/>
              </a:rPr>
              <a:t>: D'après le profil de vitesse de votre trace, où votre marcheur a-t-il subi le plus grand retard ? Comment cet outil pourrait-il être utilisé pour évaluer la qualité de service des piétons ?</a:t>
            </a:r>
          </a:p>
        </p:txBody>
      </p:sp>
      <p:pic>
        <p:nvPicPr>
          <p:cNvPr id="20" name="Picture 19" descr="A map of a city&#10;&#10;AI-generated content may be incorrect.">
            <a:extLst>
              <a:ext uri="{FF2B5EF4-FFF2-40B4-BE49-F238E27FC236}">
                <a16:creationId xmlns:a16="http://schemas.microsoft.com/office/drawing/2014/main" id="{9BAF6181-3B82-CAD8-8982-A20B853E6C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30562" y="2048721"/>
            <a:ext cx="4121058" cy="4121058"/>
          </a:xfrm>
          <a:prstGeom prst="rect">
            <a:avLst/>
          </a:prstGeom>
        </p:spPr>
      </p:pic>
      <p:sp>
        <p:nvSpPr>
          <p:cNvPr id="8" name="object 2">
            <a:extLst>
              <a:ext uri="{FF2B5EF4-FFF2-40B4-BE49-F238E27FC236}">
                <a16:creationId xmlns:a16="http://schemas.microsoft.com/office/drawing/2014/main" id="{1DD9ED50-ABE0-4AE3-0714-B0344B0E86A7}"/>
              </a:ext>
            </a:extLst>
          </p:cNvPr>
          <p:cNvSpPr txBox="1">
            <a:spLocks noGrp="1"/>
          </p:cNvSpPr>
          <p:nvPr>
            <p:ph type="title"/>
          </p:nvPr>
        </p:nvSpPr>
        <p:spPr>
          <a:xfrm>
            <a:off x="726468" y="427119"/>
            <a:ext cx="4801496"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Analyse des données et réflexion</a:t>
            </a:r>
          </a:p>
        </p:txBody>
      </p:sp>
    </p:spTree>
    <p:extLst>
      <p:ext uri="{BB962C8B-B14F-4D97-AF65-F5344CB8AC3E}">
        <p14:creationId xmlns:p14="http://schemas.microsoft.com/office/powerpoint/2010/main" val="39832458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11257"/>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2200" b="1" dirty="0">
                <a:solidFill>
                  <a:sysClr val="windowText" lastClr="000000"/>
                </a:solidFill>
                <a:latin typeface="Arial"/>
                <a:cs typeface="Arial"/>
              </a:rPr>
              <a:t>3.7. Discussion de groupe : qu'est-ce que votre comptage manuel a révélé ?</a:t>
            </a:r>
            <a:endParaRPr lang="en-GB" sz="22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Débriefing de groupe 3.2 : Conclusions du comptage manuel</a:t>
            </a:r>
          </a:p>
        </p:txBody>
      </p:sp>
      <p:sp>
        <p:nvSpPr>
          <p:cNvPr id="6" name="object 3">
            <a:extLst>
              <a:ext uri="{FF2B5EF4-FFF2-40B4-BE49-F238E27FC236}">
                <a16:creationId xmlns:a16="http://schemas.microsoft.com/office/drawing/2014/main" id="{88E78E5B-DC7A-0445-C347-2DC4920A4775}"/>
              </a:ext>
            </a:extLst>
          </p:cNvPr>
          <p:cNvSpPr txBox="1"/>
          <p:nvPr/>
        </p:nvSpPr>
        <p:spPr>
          <a:xfrm>
            <a:off x="726468" y="2275935"/>
            <a:ext cx="7503133" cy="1952916"/>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Question 1 </a:t>
            </a:r>
            <a:r>
              <a:rPr lang="en-US" sz="2000" dirty="0">
                <a:solidFill>
                  <a:sysClr val="windowText" lastClr="000000"/>
                </a:solidFill>
                <a:latin typeface="Arial"/>
                <a:cs typeface="Arial"/>
              </a:rPr>
              <a:t>: Quel a été le plus grand défi pratique auquel votre groupe a été confronté pendant le comptage ? Comment l'avez-vous résolu ?</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Question 2 </a:t>
            </a:r>
            <a:r>
              <a:rPr lang="en-US" sz="2000" dirty="0">
                <a:solidFill>
                  <a:sysClr val="windowText" lastClr="000000"/>
                </a:solidFill>
                <a:latin typeface="Arial"/>
                <a:cs typeface="Arial"/>
              </a:rPr>
              <a:t>: Regardez votre graphique sur la répartition modale. Cette intersection est-elle dominée par les voitures ou y a-t-il une présence significative d'autres modes de transport ? Qu'est-ce que cela implique pour la conception future ?</a:t>
            </a:r>
          </a:p>
        </p:txBody>
      </p:sp>
      <p:pic>
        <p:nvPicPr>
          <p:cNvPr id="21" name="Picture 20" descr="A green question mark on a black background&#10;&#10;AI-generated content may be incorrect.">
            <a:extLst>
              <a:ext uri="{FF2B5EF4-FFF2-40B4-BE49-F238E27FC236}">
                <a16:creationId xmlns:a16="http://schemas.microsoft.com/office/drawing/2014/main" id="{EC6AACEB-526D-689D-35FC-9038E09AFE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57403" y="2275935"/>
            <a:ext cx="2530416" cy="2530416"/>
          </a:xfrm>
          <a:prstGeom prst="rect">
            <a:avLst/>
          </a:prstGeom>
        </p:spPr>
      </p:pic>
      <p:sp>
        <p:nvSpPr>
          <p:cNvPr id="8" name="object 2">
            <a:extLst>
              <a:ext uri="{FF2B5EF4-FFF2-40B4-BE49-F238E27FC236}">
                <a16:creationId xmlns:a16="http://schemas.microsoft.com/office/drawing/2014/main" id="{E76981C2-916D-43A3-1CFE-14AACDC86AC3}"/>
              </a:ext>
            </a:extLst>
          </p:cNvPr>
          <p:cNvSpPr txBox="1">
            <a:spLocks noGrp="1"/>
          </p:cNvSpPr>
          <p:nvPr>
            <p:ph type="title"/>
          </p:nvPr>
        </p:nvSpPr>
        <p:spPr>
          <a:xfrm>
            <a:off x="726468" y="427119"/>
            <a:ext cx="4780714"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Analyse des données et réflexion</a:t>
            </a:r>
          </a:p>
        </p:txBody>
      </p:sp>
    </p:spTree>
    <p:extLst>
      <p:ext uri="{BB962C8B-B14F-4D97-AF65-F5344CB8AC3E}">
        <p14:creationId xmlns:p14="http://schemas.microsoft.com/office/powerpoint/2010/main" val="1488167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5DAE1-EDCB-4606-3D24-D14FFA1CE48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C721FB2-D72A-C162-B483-BE9AAA3DE473}"/>
              </a:ext>
            </a:extLst>
          </p:cNvPr>
          <p:cNvSpPr txBox="1">
            <a:spLocks noGrp="1"/>
          </p:cNvSpPr>
          <p:nvPr>
            <p:ph type="title"/>
          </p:nvPr>
        </p:nvSpPr>
        <p:spPr>
          <a:xfrm>
            <a:off x="726282" y="428560"/>
            <a:ext cx="2442220" cy="385820"/>
          </a:xfrm>
          <a:prstGeom prst="rect">
            <a:avLst/>
          </a:prstGeom>
          <a:solidFill>
            <a:srgbClr val="FD001F"/>
          </a:solidFill>
        </p:spPr>
        <p:txBody>
          <a:bodyPr vert="horz" wrap="square" lIns="0" tIns="16329" rIns="0" bIns="0" rtlCol="0">
            <a:spAutoFit/>
          </a:bodyPr>
          <a:lstStyle/>
          <a:p>
            <a:pPr marL="22043">
              <a:spcBef>
                <a:spcPts val="129"/>
              </a:spcBef>
            </a:pPr>
            <a:r>
              <a:rPr sz="2400" b="1" dirty="0">
                <a:solidFill>
                  <a:schemeClr val="bg1"/>
                </a:solidFill>
              </a:rPr>
              <a:t>Table </a:t>
            </a:r>
            <a:r>
              <a:rPr lang="en-GB" sz="2400" b="1" dirty="0">
                <a:solidFill>
                  <a:schemeClr val="bg1"/>
                </a:solidFill>
              </a:rPr>
              <a:t>des matières</a:t>
            </a:r>
            <a:endParaRPr sz="2400" b="1" spc="-13" dirty="0">
              <a:solidFill>
                <a:schemeClr val="bg1"/>
              </a:solidFill>
            </a:endParaRPr>
          </a:p>
        </p:txBody>
      </p:sp>
      <p:sp>
        <p:nvSpPr>
          <p:cNvPr id="7" name="object 3">
            <a:extLst>
              <a:ext uri="{FF2B5EF4-FFF2-40B4-BE49-F238E27FC236}">
                <a16:creationId xmlns:a16="http://schemas.microsoft.com/office/drawing/2014/main" id="{9DD247D5-C6DD-5111-87EA-12D88CFC2484}"/>
              </a:ext>
            </a:extLst>
          </p:cNvPr>
          <p:cNvSpPr txBox="1"/>
          <p:nvPr/>
        </p:nvSpPr>
        <p:spPr>
          <a:xfrm>
            <a:off x="726281" y="966237"/>
            <a:ext cx="5369719" cy="4408525"/>
          </a:xfrm>
          <a:prstGeom prst="rect">
            <a:avLst/>
          </a:prstGeom>
        </p:spPr>
        <p:txBody>
          <a:bodyPr vert="horz" wrap="square" lIns="0" tIns="16329" rIns="0" bIns="0" rtlCol="0">
            <a:spAutoFit/>
          </a:bodyPr>
          <a:lstStyle/>
          <a:p>
            <a:pPr marL="88900" defTabSz="1175644" hangingPunct="1">
              <a:lnSpc>
                <a:spcPct val="150000"/>
              </a:lnSpc>
              <a:spcBef>
                <a:spcPts val="100"/>
              </a:spcBef>
              <a:spcAft>
                <a:spcPts val="100"/>
              </a:spcAft>
              <a:tabLst>
                <a:tab pos="4667250" algn="r"/>
                <a:tab pos="4851400" algn="l"/>
                <a:tab pos="5038725" algn="r"/>
                <a:tab pos="5141913" algn="l"/>
                <a:tab pos="6276975" algn="l"/>
              </a:tabLst>
            </a:pPr>
            <a:r>
              <a:rPr lang="en-US" sz="1400" kern="1200" spc="64" dirty="0">
                <a:solidFill>
                  <a:sysClr val="windowText" lastClr="000000"/>
                </a:solidFill>
                <a:latin typeface="Arial"/>
                <a:cs typeface="Arial"/>
              </a:rPr>
              <a:t>3.1 Tâche d'analyse 1 : Visualisation de la trace GPS .	32</a:t>
            </a:r>
          </a:p>
          <a:p>
            <a:pPr marL="88900" defTabSz="1175644" hangingPunct="1">
              <a:lnSpc>
                <a:spcPct val="150000"/>
              </a:lnSpc>
              <a:spcBef>
                <a:spcPts val="100"/>
              </a:spcBef>
              <a:spcAft>
                <a:spcPts val="100"/>
              </a:spcAft>
              <a:tabLst>
                <a:tab pos="4667250" algn="r"/>
                <a:tab pos="4851400" algn="l"/>
                <a:tab pos="5038725" algn="r"/>
                <a:tab pos="5141913" algn="l"/>
                <a:tab pos="6276975" algn="l"/>
              </a:tabLst>
            </a:pPr>
            <a:r>
              <a:rPr lang="en-US" sz="1400" kern="1200" spc="64" dirty="0">
                <a:solidFill>
                  <a:sysClr val="windowText" lastClr="000000"/>
                </a:solidFill>
                <a:latin typeface="Arial"/>
                <a:cs typeface="Arial"/>
              </a:rPr>
              <a:t>3.2 Tâche d'analyse 2 : Numérisation du comptage </a:t>
            </a:r>
            <a:r>
              <a:rPr lang="en-US" sz="1400" kern="1200" spc="64" dirty="0" err="1">
                <a:solidFill>
                  <a:sysClr val="windowText" lastClr="000000"/>
                </a:solidFill>
                <a:latin typeface="Arial"/>
                <a:cs typeface="Arial"/>
              </a:rPr>
              <a:t>manuel</a:t>
            </a:r>
            <a:r>
              <a:rPr lang="en-US" sz="1400" kern="1200" spc="64" dirty="0">
                <a:solidFill>
                  <a:sysClr val="windowText" lastClr="000000"/>
                </a:solidFill>
                <a:latin typeface="Arial"/>
                <a:cs typeface="Arial"/>
              </a:rPr>
              <a:t>………………………………………………………..	33</a:t>
            </a:r>
          </a:p>
          <a:p>
            <a:pPr marL="88900" defTabSz="1175644" hangingPunct="1">
              <a:lnSpc>
                <a:spcPct val="150000"/>
              </a:lnSpc>
              <a:spcBef>
                <a:spcPts val="100"/>
              </a:spcBef>
              <a:spcAft>
                <a:spcPts val="100"/>
              </a:spcAft>
              <a:tabLst>
                <a:tab pos="4667250" algn="r"/>
                <a:tab pos="4851400" algn="l"/>
                <a:tab pos="5038725" algn="r"/>
                <a:tab pos="5141913" algn="l"/>
                <a:tab pos="6276975" algn="l"/>
              </a:tabLst>
            </a:pPr>
            <a:r>
              <a:rPr lang="en-US" sz="1400" kern="1200" spc="64" dirty="0">
                <a:solidFill>
                  <a:sysClr val="windowText" lastClr="000000"/>
                </a:solidFill>
                <a:latin typeface="Arial"/>
                <a:cs typeface="Arial"/>
              </a:rPr>
              <a:t>3.3 Contrôle de la qualité des données...................................................................		34</a:t>
            </a:r>
          </a:p>
          <a:p>
            <a:pPr marL="88900" defTabSz="1175644" hangingPunct="1">
              <a:lnSpc>
                <a:spcPct val="150000"/>
              </a:lnSpc>
              <a:spcBef>
                <a:spcPts val="100"/>
              </a:spcBef>
              <a:spcAft>
                <a:spcPts val="100"/>
              </a:spcAft>
              <a:tabLst>
                <a:tab pos="4667250" algn="r"/>
                <a:tab pos="4851400" algn="l"/>
                <a:tab pos="5038725" algn="r"/>
                <a:tab pos="5141913" algn="l"/>
                <a:tab pos="6276975" algn="l"/>
              </a:tabLst>
            </a:pPr>
            <a:r>
              <a:rPr lang="en-US" sz="1400" kern="1200" spc="64" dirty="0">
                <a:solidFill>
                  <a:sysClr val="windowText" lastClr="000000"/>
                </a:solidFill>
                <a:latin typeface="Arial"/>
                <a:cs typeface="Arial"/>
              </a:rPr>
              <a:t>3.4 Tâche d'analyse 4 : Calcul des </a:t>
            </a:r>
            <a:r>
              <a:rPr lang="en-US" sz="1400" kern="1200" spc="64" dirty="0" err="1">
                <a:solidFill>
                  <a:sysClr val="windowText" lastClr="000000"/>
                </a:solidFill>
                <a:latin typeface="Arial"/>
                <a:cs typeface="Arial"/>
              </a:rPr>
              <a:t>indicateurs</a:t>
            </a:r>
            <a:r>
              <a:rPr lang="en-US" sz="1400" kern="1200" spc="64" dirty="0">
                <a:solidFill>
                  <a:sysClr val="windowText" lastClr="000000"/>
                </a:solidFill>
                <a:latin typeface="Arial"/>
                <a:cs typeface="Arial"/>
              </a:rPr>
              <a:t> </a:t>
            </a:r>
            <a:r>
              <a:rPr lang="en-GB" sz="1400" kern="1200" spc="64" dirty="0" err="1">
                <a:solidFill>
                  <a:sysClr val="windowText" lastClr="000000"/>
                </a:solidFill>
                <a:latin typeface="Arial"/>
                <a:cs typeface="Arial"/>
              </a:rPr>
              <a:t>clés</a:t>
            </a:r>
            <a:r>
              <a:rPr lang="en-GB" sz="1400" kern="1200" spc="64" dirty="0">
                <a:solidFill>
                  <a:sysClr val="windowText" lastClr="000000"/>
                </a:solidFill>
                <a:latin typeface="Arial"/>
                <a:cs typeface="Arial"/>
              </a:rPr>
              <a:t> ..		35</a:t>
            </a:r>
          </a:p>
          <a:p>
            <a:pPr marL="88900" defTabSz="1175644" hangingPunct="1">
              <a:lnSpc>
                <a:spcPct val="150000"/>
              </a:lnSpc>
              <a:spcBef>
                <a:spcPts val="100"/>
              </a:spcBef>
              <a:spcAft>
                <a:spcPts val="100"/>
              </a:spcAft>
              <a:tabLst>
                <a:tab pos="4667250" algn="r"/>
                <a:tab pos="4851400" algn="l"/>
                <a:tab pos="5038725" algn="r"/>
                <a:tab pos="5141913" algn="l"/>
                <a:tab pos="6276975" algn="l"/>
              </a:tabLst>
            </a:pPr>
            <a:r>
              <a:rPr lang="en-US" sz="1400" kern="1200" spc="64" dirty="0">
                <a:solidFill>
                  <a:sysClr val="windowText" lastClr="000000"/>
                </a:solidFill>
                <a:latin typeface="Arial"/>
                <a:cs typeface="Arial"/>
              </a:rPr>
              <a:t>3.5 Tâche d'analyse 5 : Création d'un graphique de répartition </a:t>
            </a:r>
            <a:r>
              <a:rPr lang="en-US" sz="1400" kern="1200" spc="64" dirty="0" err="1">
                <a:solidFill>
                  <a:sysClr val="windowText" lastClr="000000"/>
                </a:solidFill>
                <a:latin typeface="Arial"/>
                <a:cs typeface="Arial"/>
              </a:rPr>
              <a:t>modale</a:t>
            </a:r>
            <a:r>
              <a:rPr lang="en-US" sz="1400" kern="1200" spc="64" dirty="0">
                <a:solidFill>
                  <a:sysClr val="windowText" lastClr="000000"/>
                </a:solidFill>
                <a:latin typeface="Arial"/>
                <a:cs typeface="Arial"/>
              </a:rPr>
              <a:t>………………………………………….	36</a:t>
            </a:r>
          </a:p>
          <a:p>
            <a:pPr marL="88900" defTabSz="1175644" hangingPunct="1">
              <a:lnSpc>
                <a:spcPct val="150000"/>
              </a:lnSpc>
              <a:spcBef>
                <a:spcPts val="100"/>
              </a:spcBef>
              <a:spcAft>
                <a:spcPts val="100"/>
              </a:spcAft>
              <a:tabLst>
                <a:tab pos="4667250" algn="r"/>
                <a:tab pos="4851400" algn="l"/>
                <a:tab pos="5038725" algn="r"/>
                <a:tab pos="5141913" algn="l"/>
                <a:tab pos="6276975" algn="l"/>
              </a:tabLst>
            </a:pPr>
            <a:r>
              <a:rPr lang="en-US" sz="1400" kern="1200" spc="64" dirty="0">
                <a:solidFill>
                  <a:sysClr val="windowText" lastClr="000000"/>
                </a:solidFill>
                <a:latin typeface="Arial"/>
                <a:cs typeface="Arial"/>
              </a:rPr>
              <a:t>3.6 Discussion de </a:t>
            </a:r>
            <a:r>
              <a:rPr lang="en-US" sz="1400" kern="1200" spc="64" dirty="0" err="1">
                <a:solidFill>
                  <a:sysClr val="windowText" lastClr="000000"/>
                </a:solidFill>
                <a:latin typeface="Arial"/>
                <a:cs typeface="Arial"/>
              </a:rPr>
              <a:t>groupe</a:t>
            </a:r>
            <a:r>
              <a:rPr lang="en-US" sz="1400" kern="1200" spc="64" dirty="0">
                <a:solidFill>
                  <a:sysClr val="windowText" lastClr="000000"/>
                </a:solidFill>
                <a:latin typeface="Arial"/>
                <a:cs typeface="Arial"/>
              </a:rPr>
              <a:t>………………………….……..	</a:t>
            </a:r>
            <a:r>
              <a:rPr lang="en-GB" sz="1400" kern="1200" spc="64" dirty="0">
                <a:solidFill>
                  <a:sysClr val="windowText" lastClr="000000"/>
                </a:solidFill>
                <a:latin typeface="Arial"/>
                <a:cs typeface="Arial"/>
              </a:rPr>
              <a:t>37</a:t>
            </a:r>
          </a:p>
          <a:p>
            <a:pPr marL="88900" defTabSz="1175644" hangingPunct="1">
              <a:lnSpc>
                <a:spcPct val="150000"/>
              </a:lnSpc>
              <a:spcBef>
                <a:spcPts val="100"/>
              </a:spcBef>
              <a:spcAft>
                <a:spcPts val="100"/>
              </a:spcAft>
              <a:tabLst>
                <a:tab pos="4667250" algn="r"/>
                <a:tab pos="4851400" algn="l"/>
                <a:tab pos="5038725" algn="r"/>
                <a:tab pos="5141913" algn="l"/>
                <a:tab pos="6276975" algn="l"/>
              </a:tabLst>
            </a:pPr>
            <a:r>
              <a:rPr lang="en-US" sz="1400" kern="1200" spc="64" dirty="0">
                <a:solidFill>
                  <a:sysClr val="windowText" lastClr="000000"/>
                </a:solidFill>
                <a:latin typeface="Arial"/>
                <a:cs typeface="Arial"/>
              </a:rPr>
              <a:t>3.7 Résumé et points clés à </a:t>
            </a:r>
            <a:r>
              <a:rPr lang="en-US" sz="1400" kern="1200" spc="64" dirty="0" err="1">
                <a:solidFill>
                  <a:sysClr val="windowText" lastClr="000000"/>
                </a:solidFill>
                <a:latin typeface="Arial"/>
                <a:cs typeface="Arial"/>
              </a:rPr>
              <a:t>retenir</a:t>
            </a:r>
            <a:r>
              <a:rPr lang="en-US" sz="1400" kern="1200" spc="64" dirty="0">
                <a:solidFill>
                  <a:sysClr val="windowText" lastClr="000000"/>
                </a:solidFill>
                <a:latin typeface="Arial"/>
                <a:cs typeface="Arial"/>
              </a:rPr>
              <a:t>………………….....	38</a:t>
            </a:r>
            <a:endParaRPr lang="en-GB" sz="1400" b="1" kern="1200" dirty="0">
              <a:solidFill>
                <a:sysClr val="windowText" lastClr="000000"/>
              </a:solidFill>
              <a:latin typeface="Arial"/>
              <a:cs typeface="Arial"/>
            </a:endParaRPr>
          </a:p>
          <a:p>
            <a:pPr marL="88900" defTabSz="1175644" hangingPunct="1">
              <a:lnSpc>
                <a:spcPct val="150000"/>
              </a:lnSpc>
              <a:spcBef>
                <a:spcPts val="100"/>
              </a:spcBef>
              <a:spcAft>
                <a:spcPts val="100"/>
              </a:spcAft>
              <a:tabLst>
                <a:tab pos="4667250" algn="r"/>
                <a:tab pos="4851400" algn="l"/>
                <a:tab pos="5038725" algn="r"/>
                <a:tab pos="5141913" algn="l"/>
                <a:tab pos="6276975" algn="l"/>
              </a:tabLst>
            </a:pPr>
            <a:r>
              <a:rPr lang="en-US" sz="1400" kern="1200" spc="64" dirty="0">
                <a:solidFill>
                  <a:sysClr val="windowText" lastClr="000000"/>
                </a:solidFill>
                <a:latin typeface="Arial"/>
                <a:cs typeface="Arial"/>
              </a:rPr>
              <a:t>3.8 Devoir et </a:t>
            </a:r>
            <a:r>
              <a:rPr lang="en-GB" sz="1400" kern="1200" spc="64" dirty="0">
                <a:solidFill>
                  <a:sysClr val="windowText" lastClr="000000"/>
                </a:solidFill>
                <a:latin typeface="Arial"/>
                <a:cs typeface="Arial"/>
              </a:rPr>
              <a:t>remise</a:t>
            </a:r>
            <a:endParaRPr lang="en-US" sz="1400" kern="1200" spc="64" dirty="0">
              <a:solidFill>
                <a:sysClr val="windowText" lastClr="000000"/>
              </a:solidFill>
              <a:latin typeface="Arial"/>
              <a:cs typeface="Arial"/>
            </a:endParaRPr>
          </a:p>
          <a:p>
            <a:pPr marL="88900" defTabSz="1175644" hangingPunct="1">
              <a:lnSpc>
                <a:spcPct val="150000"/>
              </a:lnSpc>
              <a:spcBef>
                <a:spcPts val="100"/>
              </a:spcBef>
              <a:spcAft>
                <a:spcPts val="100"/>
              </a:spcAft>
              <a:tabLst>
                <a:tab pos="4667250" algn="r"/>
                <a:tab pos="4851400" algn="l"/>
                <a:tab pos="5038725" algn="r"/>
                <a:tab pos="5141913" algn="l"/>
                <a:tab pos="6276975" algn="l"/>
              </a:tabLst>
            </a:pPr>
            <a:r>
              <a:rPr lang="en-GB" sz="1400" b="1" kern="1200" dirty="0">
                <a:solidFill>
                  <a:sysClr val="windowText" lastClr="000000"/>
                </a:solidFill>
                <a:latin typeface="Arial"/>
                <a:cs typeface="Arial"/>
              </a:rPr>
              <a:t>04 : </a:t>
            </a:r>
            <a:r>
              <a:rPr lang="en-US" sz="1400" b="1" kern="1200" dirty="0" err="1">
                <a:solidFill>
                  <a:sysClr val="windowText" lastClr="000000"/>
                </a:solidFill>
                <a:latin typeface="Arial"/>
                <a:cs typeface="Arial"/>
              </a:rPr>
              <a:t>Références</a:t>
            </a:r>
            <a:r>
              <a:rPr lang="en-US" sz="1400" b="1" kern="1200" dirty="0">
                <a:solidFill>
                  <a:sysClr val="windowText" lastClr="000000"/>
                </a:solidFill>
                <a:latin typeface="Arial"/>
                <a:cs typeface="Arial"/>
              </a:rPr>
              <a:t>……..................................................................		</a:t>
            </a:r>
            <a:r>
              <a:rPr lang="en-GB" sz="1400" b="1" kern="1200" spc="-13" dirty="0">
                <a:solidFill>
                  <a:sysClr val="windowText" lastClr="000000"/>
                </a:solidFill>
                <a:latin typeface="Arial"/>
                <a:cs typeface="Arial"/>
              </a:rPr>
              <a:t>41</a:t>
            </a:r>
            <a:endParaRPr lang="en-GB" sz="1400" b="1" kern="1200" dirty="0">
              <a:solidFill>
                <a:sysClr val="windowText" lastClr="000000"/>
              </a:solidFill>
              <a:latin typeface="Arial"/>
              <a:cs typeface="Arial"/>
            </a:endParaRPr>
          </a:p>
          <a:p>
            <a:pPr marL="88900" defTabSz="1175644" hangingPunct="1">
              <a:lnSpc>
                <a:spcPct val="150000"/>
              </a:lnSpc>
              <a:spcBef>
                <a:spcPts val="100"/>
              </a:spcBef>
              <a:spcAft>
                <a:spcPts val="100"/>
              </a:spcAft>
              <a:tabLst>
                <a:tab pos="4667250" algn="r"/>
                <a:tab pos="4851400" algn="l"/>
                <a:tab pos="5038725" algn="r"/>
                <a:tab pos="5141913" algn="l"/>
                <a:tab pos="6276975" algn="l"/>
              </a:tabLst>
            </a:pPr>
            <a:r>
              <a:rPr lang="en-US" sz="1400" kern="1200" spc="64" dirty="0">
                <a:solidFill>
                  <a:sysClr val="windowText" lastClr="000000"/>
                </a:solidFill>
                <a:latin typeface="Arial"/>
                <a:cs typeface="Arial"/>
              </a:rPr>
              <a:t>4.0 Références….</a:t>
            </a:r>
            <a:r>
              <a:rPr lang="en-GB" sz="1400" kern="1200" spc="64" dirty="0">
                <a:solidFill>
                  <a:sysClr val="windowText" lastClr="000000"/>
                </a:solidFill>
                <a:latin typeface="Arial"/>
                <a:cs typeface="Arial"/>
              </a:rPr>
              <a:t>………………………………………….	42</a:t>
            </a:r>
          </a:p>
        </p:txBody>
      </p:sp>
      <p:sp>
        <p:nvSpPr>
          <p:cNvPr id="3" name="object 2">
            <a:extLst>
              <a:ext uri="{FF2B5EF4-FFF2-40B4-BE49-F238E27FC236}">
                <a16:creationId xmlns:a16="http://schemas.microsoft.com/office/drawing/2014/main" id="{6135EEF4-BA18-10E0-5890-820A65A6987B}"/>
              </a:ext>
            </a:extLst>
          </p:cNvPr>
          <p:cNvSpPr txBox="1">
            <a:spLocks/>
          </p:cNvSpPr>
          <p:nvPr/>
        </p:nvSpPr>
        <p:spPr>
          <a:xfrm>
            <a:off x="5934269" y="428560"/>
            <a:ext cx="5541915"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US" sz="2400" b="1" dirty="0">
                <a:solidFill>
                  <a:schemeClr val="bg1"/>
                </a:solidFill>
              </a:rPr>
              <a:t>Labo 3 : Collecte de données sur le terrain</a:t>
            </a:r>
          </a:p>
        </p:txBody>
      </p:sp>
    </p:spTree>
    <p:extLst>
      <p:ext uri="{BB962C8B-B14F-4D97-AF65-F5344CB8AC3E}">
        <p14:creationId xmlns:p14="http://schemas.microsoft.com/office/powerpoint/2010/main" val="21528424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3.8. Résumé et points clés à retenir</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a:ln>
                  <a:noFill/>
                </a:ln>
                <a:solidFill>
                  <a:srgbClr val="000000"/>
                </a:solidFill>
                <a:effectLst/>
                <a:uLnTx/>
                <a:uFillTx/>
                <a:latin typeface="Calibri"/>
                <a:ea typeface="+mn-ea"/>
                <a:cs typeface="+mn-cs"/>
                <a:sym typeface="Helvetica Neue"/>
              </a:rPr>
              <a:t>Résumé et points clés à retenir</a:t>
            </a:r>
            <a:endParaRPr kumimoji="0" lang="en-US" b="1"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6" name="object 3">
            <a:extLst>
              <a:ext uri="{FF2B5EF4-FFF2-40B4-BE49-F238E27FC236}">
                <a16:creationId xmlns:a16="http://schemas.microsoft.com/office/drawing/2014/main" id="{88E78E5B-DC7A-0445-C347-2DC4920A4775}"/>
              </a:ext>
            </a:extLst>
          </p:cNvPr>
          <p:cNvSpPr txBox="1"/>
          <p:nvPr/>
        </p:nvSpPr>
        <p:spPr>
          <a:xfrm>
            <a:off x="726467" y="2133664"/>
            <a:ext cx="10725151" cy="2042684"/>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Réalisation du jour </a:t>
            </a:r>
            <a:r>
              <a:rPr lang="en-US" sz="2000" dirty="0">
                <a:solidFill>
                  <a:sysClr val="windowText" lastClr="000000"/>
                </a:solidFill>
                <a:latin typeface="Arial"/>
                <a:cs typeface="Arial"/>
              </a:rPr>
              <a:t>: vous avez mis en œuvre un processus de collecte de données professionnel utilisant plusieurs méthodes.</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Point clé à retenir n° 1 </a:t>
            </a:r>
            <a:r>
              <a:rPr lang="en-US" sz="2000" dirty="0">
                <a:solidFill>
                  <a:sysClr val="windowText" lastClr="000000"/>
                </a:solidFill>
                <a:latin typeface="Arial"/>
                <a:cs typeface="Arial"/>
              </a:rPr>
              <a:t>: la qualité des données est déterminée sur le terrain. Une bonne préparation et un protocole adéquat permettent d'éviter les mauvaises performances.</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Point clé à retenir n° 2 </a:t>
            </a:r>
            <a:r>
              <a:rPr lang="en-US" sz="2000" dirty="0">
                <a:solidFill>
                  <a:sysClr val="windowText" lastClr="000000"/>
                </a:solidFill>
                <a:latin typeface="Arial"/>
                <a:cs typeface="Arial"/>
              </a:rPr>
              <a:t>: les différents types de données (eulériennes et </a:t>
            </a:r>
            <a:r>
              <a:rPr lang="en-US" sz="2000" dirty="0" err="1">
                <a:solidFill>
                  <a:sysClr val="windowText" lastClr="000000"/>
                </a:solidFill>
                <a:latin typeface="Arial"/>
                <a:cs typeface="Arial"/>
              </a:rPr>
              <a:t>lagrangiennes</a:t>
            </a:r>
            <a:r>
              <a:rPr lang="en-US" sz="2000" dirty="0">
                <a:solidFill>
                  <a:sysClr val="windowText" lastClr="000000"/>
                </a:solidFill>
                <a:latin typeface="Arial"/>
                <a:cs typeface="Arial"/>
              </a:rPr>
              <a:t>) répondent à des questions différentes, mais sont plus efficaces lorsqu'ils sont utilisés conjointement.</a:t>
            </a:r>
          </a:p>
        </p:txBody>
      </p:sp>
      <p:sp>
        <p:nvSpPr>
          <p:cNvPr id="8" name="object 2">
            <a:extLst>
              <a:ext uri="{FF2B5EF4-FFF2-40B4-BE49-F238E27FC236}">
                <a16:creationId xmlns:a16="http://schemas.microsoft.com/office/drawing/2014/main" id="{4E2D603B-A7C0-EA84-6243-B26EFAC06890}"/>
              </a:ext>
            </a:extLst>
          </p:cNvPr>
          <p:cNvSpPr txBox="1">
            <a:spLocks noGrp="1"/>
          </p:cNvSpPr>
          <p:nvPr>
            <p:ph type="title"/>
          </p:nvPr>
        </p:nvSpPr>
        <p:spPr>
          <a:xfrm>
            <a:off x="726468" y="427119"/>
            <a:ext cx="4687196"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Analyse des données et réflexion</a:t>
            </a:r>
          </a:p>
        </p:txBody>
      </p:sp>
    </p:spTree>
    <p:extLst>
      <p:ext uri="{BB962C8B-B14F-4D97-AF65-F5344CB8AC3E}">
        <p14:creationId xmlns:p14="http://schemas.microsoft.com/office/powerpoint/2010/main" val="23853877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3.9. Attribution et soumission</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Prochaines étapes et remise</a:t>
            </a:r>
          </a:p>
        </p:txBody>
      </p:sp>
      <p:sp>
        <p:nvSpPr>
          <p:cNvPr id="6" name="object 3">
            <a:extLst>
              <a:ext uri="{FF2B5EF4-FFF2-40B4-BE49-F238E27FC236}">
                <a16:creationId xmlns:a16="http://schemas.microsoft.com/office/drawing/2014/main" id="{88E78E5B-DC7A-0445-C347-2DC4920A4775}"/>
              </a:ext>
            </a:extLst>
          </p:cNvPr>
          <p:cNvSpPr txBox="1"/>
          <p:nvPr/>
        </p:nvSpPr>
        <p:spPr>
          <a:xfrm>
            <a:off x="726467" y="2133664"/>
            <a:ext cx="10725151" cy="1427131"/>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Wingdings" panose="05000000000000000000" pitchFamily="2" charset="2"/>
              <a:buChar char="Ø"/>
            </a:pPr>
            <a:r>
              <a:rPr lang="en-US" sz="2000" b="1" dirty="0">
                <a:solidFill>
                  <a:sysClr val="windowText" lastClr="000000"/>
                </a:solidFill>
                <a:latin typeface="Arial"/>
                <a:cs typeface="Arial"/>
              </a:rPr>
              <a:t>Tâche </a:t>
            </a:r>
            <a:r>
              <a:rPr lang="en-US" sz="2000" dirty="0">
                <a:solidFill>
                  <a:sysClr val="windowText" lastClr="000000"/>
                </a:solidFill>
                <a:latin typeface="Arial"/>
                <a:cs typeface="Arial"/>
              </a:rPr>
              <a:t>: Remplissez toutes les sections de la fiche de travail de l'étudiant, y compris les questions de réflexion.</a:t>
            </a:r>
          </a:p>
          <a:p>
            <a:pPr marL="638175" indent="-457200" defTabSz="1175644" hangingPunct="1">
              <a:lnSpc>
                <a:spcPct val="100000"/>
              </a:lnSpc>
              <a:spcBef>
                <a:spcPts val="100"/>
              </a:spcBef>
              <a:spcAft>
                <a:spcPts val="600"/>
              </a:spcAft>
              <a:buFont typeface="Wingdings" panose="05000000000000000000" pitchFamily="2" charset="2"/>
              <a:buChar char="Ø"/>
            </a:pPr>
            <a:r>
              <a:rPr lang="en-US" sz="2000" b="1" dirty="0">
                <a:solidFill>
                  <a:sysClr val="windowText" lastClr="000000"/>
                </a:solidFill>
                <a:latin typeface="Arial"/>
                <a:cs typeface="Arial"/>
              </a:rPr>
              <a:t>Livrables </a:t>
            </a:r>
            <a:r>
              <a:rPr lang="en-US" sz="2000" dirty="0">
                <a:solidFill>
                  <a:sysClr val="windowText" lastClr="000000"/>
                </a:solidFill>
                <a:latin typeface="Arial"/>
                <a:cs typeface="Arial"/>
              </a:rPr>
              <a:t>: assurez-vous que votre capture d'écran GPS, votre carte annotée, votre tableau de répartition modale et vos réponses aux questions de réflexion sont complets.</a:t>
            </a:r>
          </a:p>
          <a:p>
            <a:pPr marL="638175" indent="-457200" defTabSz="1175644" hangingPunct="1">
              <a:lnSpc>
                <a:spcPct val="100000"/>
              </a:lnSpc>
              <a:spcBef>
                <a:spcPts val="100"/>
              </a:spcBef>
              <a:spcAft>
                <a:spcPts val="600"/>
              </a:spcAft>
              <a:buFont typeface="Wingdings" panose="05000000000000000000" pitchFamily="2" charset="2"/>
              <a:buChar char="Ø"/>
            </a:pPr>
            <a:r>
              <a:rPr lang="en-US" sz="2000" b="1" dirty="0">
                <a:solidFill>
                  <a:sysClr val="windowText" lastClr="000000"/>
                </a:solidFill>
                <a:latin typeface="Arial"/>
                <a:cs typeface="Arial"/>
              </a:rPr>
              <a:t>Soumission </a:t>
            </a:r>
            <a:r>
              <a:rPr lang="en-US" sz="2000" dirty="0">
                <a:solidFill>
                  <a:sysClr val="windowText" lastClr="000000"/>
                </a:solidFill>
                <a:latin typeface="Arial"/>
                <a:cs typeface="Arial"/>
              </a:rPr>
              <a:t>: soumettez la fiche de travail sous forme d'un seul fichier PDF sur le portail du cours dans un délai de w semaines.</a:t>
            </a:r>
            <a:endParaRPr lang="en-US" sz="2000" b="1" dirty="0">
              <a:solidFill>
                <a:sysClr val="windowText" lastClr="000000"/>
              </a:solidFill>
              <a:highlight>
                <a:srgbClr val="FFFF00"/>
              </a:highlight>
              <a:latin typeface="Arial"/>
              <a:cs typeface="Arial"/>
            </a:endParaRPr>
          </a:p>
        </p:txBody>
      </p:sp>
      <p:sp>
        <p:nvSpPr>
          <p:cNvPr id="8" name="object 2">
            <a:extLst>
              <a:ext uri="{FF2B5EF4-FFF2-40B4-BE49-F238E27FC236}">
                <a16:creationId xmlns:a16="http://schemas.microsoft.com/office/drawing/2014/main" id="{1A4C5AAD-0329-1290-474E-159063B6749A}"/>
              </a:ext>
            </a:extLst>
          </p:cNvPr>
          <p:cNvSpPr txBox="1">
            <a:spLocks noGrp="1"/>
          </p:cNvSpPr>
          <p:nvPr>
            <p:ph type="title"/>
          </p:nvPr>
        </p:nvSpPr>
        <p:spPr>
          <a:xfrm>
            <a:off x="726468" y="427119"/>
            <a:ext cx="471836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Analyse des données et réflexion</a:t>
            </a:r>
          </a:p>
        </p:txBody>
      </p:sp>
    </p:spTree>
    <p:extLst>
      <p:ext uri="{BB962C8B-B14F-4D97-AF65-F5344CB8AC3E}">
        <p14:creationId xmlns:p14="http://schemas.microsoft.com/office/powerpoint/2010/main" val="41278489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3DB09-92EE-D5B8-A945-8D7AEE422F8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7B806C7-BB38-618E-F57C-F4F2E2D7584E}"/>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08 :</a:t>
            </a:r>
          </a:p>
          <a:p>
            <a:pPr algn="ctr"/>
            <a:r>
              <a:rPr lang="en-US" sz="3200" b="1" dirty="0">
                <a:solidFill>
                  <a:schemeClr val="bg1"/>
                </a:solidFill>
              </a:rPr>
              <a:t>Références</a:t>
            </a:r>
          </a:p>
        </p:txBody>
      </p:sp>
    </p:spTree>
    <p:extLst>
      <p:ext uri="{BB962C8B-B14F-4D97-AF65-F5344CB8AC3E}">
        <p14:creationId xmlns:p14="http://schemas.microsoft.com/office/powerpoint/2010/main" val="6578275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8010C-7A1B-ADDF-63C6-F774A5A9082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8E37E93-D9E3-FBD4-F8FC-D91537F48BB1}"/>
              </a:ext>
            </a:extLst>
          </p:cNvPr>
          <p:cNvSpPr txBox="1"/>
          <p:nvPr/>
        </p:nvSpPr>
        <p:spPr>
          <a:xfrm>
            <a:off x="733424" y="88991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4.0. Références</a:t>
            </a:r>
          </a:p>
        </p:txBody>
      </p:sp>
      <p:sp>
        <p:nvSpPr>
          <p:cNvPr id="4" name="object 2">
            <a:extLst>
              <a:ext uri="{FF2B5EF4-FFF2-40B4-BE49-F238E27FC236}">
                <a16:creationId xmlns:a16="http://schemas.microsoft.com/office/drawing/2014/main" id="{8292E58D-9464-EF28-D658-4439628CF39C}"/>
              </a:ext>
            </a:extLst>
          </p:cNvPr>
          <p:cNvSpPr txBox="1">
            <a:spLocks/>
          </p:cNvSpPr>
          <p:nvPr/>
        </p:nvSpPr>
        <p:spPr>
          <a:xfrm>
            <a:off x="733424" y="426555"/>
            <a:ext cx="765061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04 : </a:t>
            </a:r>
            <a:r>
              <a:rPr lang="en-US" sz="2400" b="1" dirty="0">
                <a:solidFill>
                  <a:schemeClr val="bg1"/>
                </a:solidFill>
              </a:rPr>
              <a:t>Références</a:t>
            </a:r>
            <a:endParaRPr lang="en-GB" sz="2400" b="1" dirty="0">
              <a:solidFill>
                <a:schemeClr val="bg1"/>
              </a:solidFill>
            </a:endParaRPr>
          </a:p>
        </p:txBody>
      </p:sp>
      <p:sp>
        <p:nvSpPr>
          <p:cNvPr id="2" name="Content Placeholder 2">
            <a:extLst>
              <a:ext uri="{FF2B5EF4-FFF2-40B4-BE49-F238E27FC236}">
                <a16:creationId xmlns:a16="http://schemas.microsoft.com/office/drawing/2014/main" id="{498CEBE2-0B34-E33E-781C-2D761B31231E}"/>
              </a:ext>
            </a:extLst>
          </p:cNvPr>
          <p:cNvSpPr txBox="1">
            <a:spLocks/>
          </p:cNvSpPr>
          <p:nvPr/>
        </p:nvSpPr>
        <p:spPr>
          <a:xfrm>
            <a:off x="733424" y="161674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5" name="Content Placeholder 2">
            <a:extLst>
              <a:ext uri="{FF2B5EF4-FFF2-40B4-BE49-F238E27FC236}">
                <a16:creationId xmlns:a16="http://schemas.microsoft.com/office/drawing/2014/main" id="{B255B522-E0D4-2B2F-BFB2-9D350CB8E557}"/>
              </a:ext>
            </a:extLst>
          </p:cNvPr>
          <p:cNvSpPr txBox="1">
            <a:spLocks/>
          </p:cNvSpPr>
          <p:nvPr/>
        </p:nvSpPr>
        <p:spPr>
          <a:xfrm>
            <a:off x="838200" y="1616745"/>
            <a:ext cx="10515600" cy="435133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i="0" u="none" strike="noStrike" kern="1200" cap="none" spc="0" normalizeH="0" baseline="0" noProof="0" dirty="0">
                <a:ln>
                  <a:noFill/>
                </a:ln>
                <a:solidFill>
                  <a:sysClr val="windowText" lastClr="000000"/>
                </a:solidFill>
                <a:effectLst/>
                <a:uLnTx/>
                <a:uFillTx/>
                <a:latin typeface="Aptos" panose="02110004020202020204"/>
                <a:ea typeface="+mn-ea"/>
                <a:cs typeface="+mn-cs"/>
              </a:rPr>
              <a:t>Guide de surveillance du trafic de la FHWA</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i="0" u="none" strike="noStrike" kern="1200" cap="none" spc="0" normalizeH="0" baseline="0" noProof="0" dirty="0">
                <a:ln>
                  <a:noFill/>
                </a:ln>
                <a:solidFill>
                  <a:sysClr val="windowText" lastClr="000000"/>
                </a:solidFill>
                <a:effectLst/>
                <a:uLnTx/>
                <a:uFillTx/>
                <a:latin typeface="Aptos" panose="02110004020202020204"/>
                <a:ea typeface="+mn-ea"/>
                <a:cs typeface="+mn-cs"/>
              </a:rPr>
              <a:t>NYSDOT, Normes de collecte des données sur les mouvements de virage (2020)</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i="0" u="none" strike="noStrike" kern="1200" cap="none" spc="0" normalizeH="0" baseline="0" noProof="0" dirty="0" err="1">
                <a:ln>
                  <a:noFill/>
                </a:ln>
                <a:solidFill>
                  <a:sysClr val="windowText" lastClr="000000"/>
                </a:solidFill>
                <a:effectLst/>
                <a:uLnTx/>
                <a:uFillTx/>
                <a:latin typeface="Aptos" panose="02110004020202020204"/>
                <a:ea typeface="+mn-ea"/>
                <a:cs typeface="+mn-cs"/>
              </a:rPr>
              <a:t>UrbanLogiq</a:t>
            </a:r>
            <a:r>
              <a:rPr kumimoji="0" lang="en-US" sz="2400" i="0" u="none" strike="noStrike" kern="1200" cap="none" spc="0" normalizeH="0" baseline="0" noProof="0" dirty="0">
                <a:ln>
                  <a:noFill/>
                </a:ln>
                <a:solidFill>
                  <a:sysClr val="windowText" lastClr="000000"/>
                </a:solidFill>
                <a:effectLst/>
                <a:uLnTx/>
                <a:uFillTx/>
                <a:latin typeface="Aptos" panose="02110004020202020204"/>
                <a:ea typeface="+mn-ea"/>
                <a:cs typeface="+mn-cs"/>
              </a:rPr>
              <a:t>, « Qu'est-ce que le facteur d'heure de pointe (PHF) ? » (2022)</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i="0" u="none" strike="noStrike" kern="1200" cap="none" spc="0" normalizeH="0" baseline="0" noProof="0" dirty="0">
                <a:ln>
                  <a:noFill/>
                </a:ln>
                <a:solidFill>
                  <a:sysClr val="windowText" lastClr="000000"/>
                </a:solidFill>
                <a:effectLst/>
                <a:uLnTx/>
                <a:uFillTx/>
                <a:latin typeface="Aptos" panose="02110004020202020204"/>
                <a:ea typeface="+mn-ea"/>
                <a:cs typeface="+mn-cs"/>
              </a:rPr>
              <a:t>Wikipédia, « Données flottantes sur les véhicules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i="0" u="none" strike="noStrike" kern="1200" cap="none" spc="0" normalizeH="0" baseline="0" noProof="0" dirty="0">
                <a:ln>
                  <a:noFill/>
                </a:ln>
                <a:solidFill>
                  <a:sysClr val="windowText" lastClr="000000"/>
                </a:solidFill>
                <a:effectLst/>
                <a:uLnTx/>
                <a:uFillTx/>
                <a:latin typeface="Aptos" panose="02110004020202020204"/>
                <a:ea typeface="+mn-ea"/>
                <a:cs typeface="+mn-cs"/>
              </a:rPr>
              <a:t>GPS Visualizer : </a:t>
            </a:r>
            <a:r>
              <a:rPr kumimoji="0" lang="en-US" sz="2400" i="0" u="none" strike="noStrike" kern="1200" cap="none" spc="0" normalizeH="0" baseline="0" noProof="0" dirty="0">
                <a:ln>
                  <a:noFill/>
                </a:ln>
                <a:solidFill>
                  <a:sysClr val="windowText" lastClr="000000"/>
                </a:solidFill>
                <a:effectLst/>
                <a:highlight>
                  <a:srgbClr val="FFFF00"/>
                </a:highlight>
                <a:uLnTx/>
                <a:uFillTx/>
                <a:latin typeface="Aptos" panose="02110004020202020204"/>
                <a:ea typeface="+mn-ea"/>
                <a:cs typeface="+mn-cs"/>
              </a:rPr>
              <a:t>cartographie à faire soi-même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ysClr val="windowText" lastClr="000000"/>
                </a:solidFill>
                <a:effectLst/>
                <a:highlight>
                  <a:srgbClr val="00FF00"/>
                </a:highlight>
                <a:uLnTx/>
                <a:uFillTx/>
                <a:latin typeface="Aptos" panose="02110004020202020204"/>
                <a:ea typeface="+mn-ea"/>
                <a:cs typeface="+mn-cs"/>
              </a:rPr>
              <a:t>Lectures complémentaires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ysClr val="windowText" lastClr="000000"/>
                </a:solidFill>
                <a:effectLst/>
                <a:uLnTx/>
                <a:uFillTx/>
                <a:latin typeface="Aptos" panose="02110004020202020204"/>
                <a:ea typeface="+mn-ea"/>
                <a:cs typeface="+mn-cs"/>
              </a:rPr>
              <a:t>« L'IA dans les transports et l'éducation : </a:t>
            </a:r>
            <a:r>
              <a:rPr kumimoji="0" lang="en-US" sz="24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tirer parti de la maintenance prédictive, de l'apprentissage adaptatif et de la notation automatisée pour améliorer l'efficacité », ResearchGate, décembre 2022. </a:t>
            </a:r>
            <a:r>
              <a:rPr kumimoji="0" lang="en-US" sz="2400" b="0" i="0" u="none" strike="noStrike" kern="1200" cap="none" spc="0" normalizeH="0" baseline="0" noProof="0" dirty="0" err="1">
                <a:ln>
                  <a:noFill/>
                </a:ln>
                <a:solidFill>
                  <a:sysClr val="windowText" lastClr="000000"/>
                </a:solidFill>
                <a:effectLst/>
                <a:uLnTx/>
                <a:uFillTx/>
                <a:latin typeface="Aptos" panose="02110004020202020204"/>
                <a:ea typeface="+mn-ea"/>
                <a:cs typeface="+mn-cs"/>
              </a:rPr>
              <a:t>doi </a:t>
            </a:r>
            <a:r>
              <a:rPr kumimoji="0" lang="en-US" sz="24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 10.13140/RG.2.2.13801.71528.</a:t>
            </a:r>
          </a:p>
        </p:txBody>
      </p:sp>
    </p:spTree>
    <p:extLst>
      <p:ext uri="{BB962C8B-B14F-4D97-AF65-F5344CB8AC3E}">
        <p14:creationId xmlns:p14="http://schemas.microsoft.com/office/powerpoint/2010/main" val="12303793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Merci de votre attention !</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00 :</a:t>
            </a:r>
          </a:p>
          <a:p>
            <a:pPr algn="ctr"/>
            <a:r>
              <a:rPr lang="en-US" sz="3200" b="1" dirty="0">
                <a:solidFill>
                  <a:schemeClr val="bg1"/>
                </a:solidFill>
              </a:rPr>
              <a:t>Introduction et objectifs</a:t>
            </a:r>
          </a:p>
        </p:txBody>
      </p:sp>
    </p:spTree>
    <p:extLst>
      <p:ext uri="{BB962C8B-B14F-4D97-AF65-F5344CB8AC3E}">
        <p14:creationId xmlns:p14="http://schemas.microsoft.com/office/powerpoint/2010/main" val="2157255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3FA94-CC09-476F-C027-6D85D92A4CF1}"/>
            </a:ext>
          </a:extLst>
        </p:cNvPr>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16C70B76-A5AD-4305-883C-941E61DBB9B5}"/>
              </a:ext>
            </a:extLst>
          </p:cNvPr>
          <p:cNvGraphicFramePr>
            <a:graphicFrameLocks noGrp="1"/>
          </p:cNvGraphicFramePr>
          <p:nvPr>
            <p:extLst>
              <p:ext uri="{D42A27DB-BD31-4B8C-83A1-F6EECF244321}">
                <p14:modId xmlns:p14="http://schemas.microsoft.com/office/powerpoint/2010/main" val="4154423282"/>
              </p:ext>
            </p:extLst>
          </p:nvPr>
        </p:nvGraphicFramePr>
        <p:xfrm>
          <a:off x="726282" y="1398408"/>
          <a:ext cx="10733192" cy="4795520"/>
        </p:xfrm>
        <a:graphic>
          <a:graphicData uri="http://schemas.openxmlformats.org/drawingml/2006/table">
            <a:tbl>
              <a:tblPr firstRow="1" bandRow="1">
                <a:tableStyleId>{C7B018BB-80A7-4F77-B60F-C8B233D01FF8}</a:tableStyleId>
              </a:tblPr>
              <a:tblGrid>
                <a:gridCol w="440879">
                  <a:extLst>
                    <a:ext uri="{9D8B030D-6E8A-4147-A177-3AD203B41FA5}">
                      <a16:colId xmlns:a16="http://schemas.microsoft.com/office/drawing/2014/main" val="2398772228"/>
                    </a:ext>
                  </a:extLst>
                </a:gridCol>
                <a:gridCol w="3010829">
                  <a:extLst>
                    <a:ext uri="{9D8B030D-6E8A-4147-A177-3AD203B41FA5}">
                      <a16:colId xmlns:a16="http://schemas.microsoft.com/office/drawing/2014/main" val="3455634156"/>
                    </a:ext>
                  </a:extLst>
                </a:gridCol>
                <a:gridCol w="2356625">
                  <a:extLst>
                    <a:ext uri="{9D8B030D-6E8A-4147-A177-3AD203B41FA5}">
                      <a16:colId xmlns:a16="http://schemas.microsoft.com/office/drawing/2014/main" val="2953285964"/>
                    </a:ext>
                  </a:extLst>
                </a:gridCol>
                <a:gridCol w="2579648">
                  <a:extLst>
                    <a:ext uri="{9D8B030D-6E8A-4147-A177-3AD203B41FA5}">
                      <a16:colId xmlns:a16="http://schemas.microsoft.com/office/drawing/2014/main" val="827554269"/>
                    </a:ext>
                  </a:extLst>
                </a:gridCol>
                <a:gridCol w="1367883">
                  <a:extLst>
                    <a:ext uri="{9D8B030D-6E8A-4147-A177-3AD203B41FA5}">
                      <a16:colId xmlns:a16="http://schemas.microsoft.com/office/drawing/2014/main" val="1965303475"/>
                    </a:ext>
                  </a:extLst>
                </a:gridCol>
                <a:gridCol w="977328">
                  <a:extLst>
                    <a:ext uri="{9D8B030D-6E8A-4147-A177-3AD203B41FA5}">
                      <a16:colId xmlns:a16="http://schemas.microsoft.com/office/drawing/2014/main" val="2194624732"/>
                    </a:ext>
                  </a:extLst>
                </a:gridCol>
              </a:tblGrid>
              <a:tr h="380206">
                <a:tc>
                  <a:txBody>
                    <a:bodyPr/>
                    <a:lstStyle/>
                    <a:p>
                      <a:r>
                        <a:rPr lang="en-US" sz="1600" dirty="0"/>
                        <a:t>Non</a:t>
                      </a:r>
                      <a:endParaRPr lang="en-US" sz="1600" dirty="0">
                        <a:latin typeface="Aptos" panose="020B0004020202020204" pitchFamily="34" charset="0"/>
                      </a:endParaRPr>
                    </a:p>
                  </a:txBody>
                  <a:tcPr anchor="ctr"/>
                </a:tc>
                <a:tc>
                  <a:txBody>
                    <a:bodyPr/>
                    <a:lstStyle/>
                    <a:p>
                      <a:r>
                        <a:rPr lang="en-US" sz="1600" dirty="0"/>
                        <a:t>Activité</a:t>
                      </a:r>
                      <a:endParaRPr lang="en-US" sz="1600" dirty="0">
                        <a:latin typeface="Aptos" panose="020B0004020202020204" pitchFamily="34" charset="0"/>
                      </a:endParaRPr>
                    </a:p>
                  </a:txBody>
                  <a:tcPr anchor="ctr"/>
                </a:tc>
                <a:tc>
                  <a:txBody>
                    <a:bodyPr/>
                    <a:lstStyle/>
                    <a:p>
                      <a:r>
                        <a:rPr lang="en-US" sz="1600" dirty="0"/>
                        <a:t>Outil(s)</a:t>
                      </a:r>
                      <a:endParaRPr lang="en-US" sz="1600" dirty="0">
                        <a:latin typeface="Aptos" panose="020B0004020202020204" pitchFamily="34" charset="0"/>
                      </a:endParaRPr>
                    </a:p>
                  </a:txBody>
                  <a:tcPr anchor="ctr"/>
                </a:tc>
                <a:tc>
                  <a:txBody>
                    <a:bodyPr/>
                    <a:lstStyle/>
                    <a:p>
                      <a:r>
                        <a:rPr lang="en-US" sz="1600"/>
                        <a:t>Type d'activité</a:t>
                      </a:r>
                      <a:endParaRPr lang="en-US" sz="1600" dirty="0">
                        <a:latin typeface="Aptos" panose="020B0004020202020204" pitchFamily="34" charset="0"/>
                      </a:endParaRPr>
                    </a:p>
                  </a:txBody>
                  <a:tcPr anchor="ctr"/>
                </a:tc>
                <a:tc>
                  <a:txBody>
                    <a:bodyPr/>
                    <a:lstStyle/>
                    <a:p>
                      <a:r>
                        <a:rPr lang="en-US" sz="1600"/>
                        <a:t>Activité réalisée par</a:t>
                      </a:r>
                      <a:endParaRPr lang="en-US" sz="1600" dirty="0">
                        <a:latin typeface="Aptos" panose="020B0004020202020204" pitchFamily="34" charset="0"/>
                      </a:endParaRPr>
                    </a:p>
                  </a:txBody>
                  <a:tcPr anchor="ctr"/>
                </a:tc>
                <a:tc>
                  <a:txBody>
                    <a:bodyPr/>
                    <a:lstStyle/>
                    <a:p>
                      <a:r>
                        <a:rPr lang="en-US" sz="1600"/>
                        <a:t>Durée</a:t>
                      </a:r>
                      <a:endParaRPr lang="en-US" sz="1600" dirty="0">
                        <a:latin typeface="Aptos" panose="020B0004020202020204" pitchFamily="34" charset="0"/>
                      </a:endParaRPr>
                    </a:p>
                  </a:txBody>
                  <a:tcPr anchor="ctr"/>
                </a:tc>
                <a:extLst>
                  <a:ext uri="{0D108BD9-81ED-4DB2-BD59-A6C34878D82A}">
                    <a16:rowId xmlns:a16="http://schemas.microsoft.com/office/drawing/2014/main" val="3468008137"/>
                  </a:ext>
                </a:extLst>
              </a:tr>
              <a:tr h="370840">
                <a:tc>
                  <a:txBody>
                    <a:bodyPr/>
                    <a:lstStyle/>
                    <a:p>
                      <a:pPr algn="ctr"/>
                      <a:r>
                        <a:rPr lang="en-US" sz="1600" dirty="0"/>
                        <a:t>1</a:t>
                      </a:r>
                      <a:endParaRPr lang="en-US" sz="1600" dirty="0">
                        <a:latin typeface="Aptos" panose="020B0004020202020204" pitchFamily="34" charset="0"/>
                      </a:endParaRPr>
                    </a:p>
                  </a:txBody>
                  <a:tcPr anchor="ctr"/>
                </a:tc>
                <a:tc>
                  <a:txBody>
                    <a:bodyPr/>
                    <a:lstStyle/>
                    <a:p>
                      <a:pPr algn="l"/>
                      <a:r>
                        <a:rPr lang="en-US" sz="1600" b="0" dirty="0"/>
                        <a:t>Profil et indicateurs de l'activité</a:t>
                      </a:r>
                      <a:endParaRPr lang="en-US" sz="1600" b="0" dirty="0">
                        <a:latin typeface="Aptos" panose="020B0004020202020204" pitchFamily="34" charset="0"/>
                      </a:endParaRPr>
                    </a:p>
                  </a:txBody>
                  <a:tcPr anchor="ctr"/>
                </a:tc>
                <a:tc>
                  <a:txBody>
                    <a:bodyPr/>
                    <a:lstStyle/>
                    <a:p>
                      <a:pPr algn="l"/>
                      <a:r>
                        <a:rPr lang="en-US" sz="1600" dirty="0"/>
                        <a:t>Diapositives</a:t>
                      </a:r>
                      <a:endParaRPr lang="en-US" sz="1600" dirty="0">
                        <a:latin typeface="Aptos" panose="020B0004020202020204" pitchFamily="34" charset="0"/>
                      </a:endParaRPr>
                    </a:p>
                  </a:txBody>
                  <a:tcPr anchor="ctr"/>
                </a:tc>
                <a:tc>
                  <a:txBody>
                    <a:bodyPr/>
                    <a:lstStyle/>
                    <a:p>
                      <a:pPr algn="l"/>
                      <a:r>
                        <a:rPr lang="en-US" sz="1600" dirty="0"/>
                        <a:t>Présentation</a:t>
                      </a:r>
                      <a:endParaRPr lang="en-US" sz="1600" dirty="0">
                        <a:latin typeface="Aptos" panose="020B0004020202020204" pitchFamily="34" charset="0"/>
                      </a:endParaRPr>
                    </a:p>
                  </a:txBody>
                  <a:tcPr anchor="ctr"/>
                </a:tc>
                <a:tc>
                  <a:txBody>
                    <a:bodyPr/>
                    <a:lstStyle/>
                    <a:p>
                      <a:pPr algn="l"/>
                      <a:r>
                        <a:rPr lang="en-US" sz="1600" dirty="0"/>
                        <a:t>Enseignant</a:t>
                      </a:r>
                      <a:endParaRPr lang="en-US" sz="1600" dirty="0">
                        <a:latin typeface="Aptos" panose="020B0004020202020204" pitchFamily="34" charset="0"/>
                      </a:endParaRPr>
                    </a:p>
                  </a:txBody>
                  <a:tcPr anchor="ctr"/>
                </a:tc>
                <a:tc>
                  <a:txBody>
                    <a:bodyPr/>
                    <a:lstStyle/>
                    <a:p>
                      <a:pPr algn="l"/>
                      <a:r>
                        <a:rPr lang="en-US" sz="1600" dirty="0"/>
                        <a:t>15 min</a:t>
                      </a:r>
                      <a:endParaRPr lang="en-US" sz="1600" dirty="0">
                        <a:latin typeface="Aptos" panose="020B0004020202020204" pitchFamily="34" charset="0"/>
                      </a:endParaRPr>
                    </a:p>
                  </a:txBody>
                  <a:tcPr anchor="ctr"/>
                </a:tc>
                <a:extLst>
                  <a:ext uri="{0D108BD9-81ED-4DB2-BD59-A6C34878D82A}">
                    <a16:rowId xmlns:a16="http://schemas.microsoft.com/office/drawing/2014/main" val="308558350"/>
                  </a:ext>
                </a:extLst>
              </a:tr>
              <a:tr h="370840">
                <a:tc>
                  <a:txBody>
                    <a:bodyPr/>
                    <a:lstStyle/>
                    <a:p>
                      <a:pPr algn="ctr"/>
                      <a:r>
                        <a:rPr lang="en-US" sz="1600" dirty="0"/>
                        <a:t>2</a:t>
                      </a:r>
                      <a:endParaRPr lang="en-US" sz="1600" dirty="0">
                        <a:latin typeface="Aptos" panose="020B0004020202020204" pitchFamily="34" charset="0"/>
                      </a:endParaRPr>
                    </a:p>
                  </a:txBody>
                  <a:tcPr anchor="ctr"/>
                </a:tc>
                <a:tc>
                  <a:txBody>
                    <a:bodyPr/>
                    <a:lstStyle/>
                    <a:p>
                      <a:pPr algn="l"/>
                      <a:r>
                        <a:rPr lang="en-US" sz="1600" b="0" dirty="0"/>
                        <a:t>Protocole de sécurité sur le terrain et liste de contrôle</a:t>
                      </a:r>
                      <a:endParaRPr lang="en-US" sz="1600" b="0" dirty="0">
                        <a:latin typeface="Aptos" panose="020B0004020202020204" pitchFamily="34" charset="0"/>
                      </a:endParaRPr>
                    </a:p>
                  </a:txBody>
                  <a:tcPr anchor="ctr"/>
                </a:tc>
                <a:tc>
                  <a:txBody>
                    <a:bodyPr/>
                    <a:lstStyle/>
                    <a:p>
                      <a:pPr algn="l"/>
                      <a:r>
                        <a:rPr lang="en-US" sz="1600" dirty="0"/>
                        <a:t>Diapositives, fiche de travail</a:t>
                      </a:r>
                      <a:endParaRPr lang="en-US" sz="1600" dirty="0">
                        <a:latin typeface="Aptos" panose="020B0004020202020204" pitchFamily="34" charset="0"/>
                      </a:endParaRPr>
                    </a:p>
                  </a:txBody>
                  <a:tcPr anchor="ct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600" dirty="0"/>
                        <a:t>Présentation + tâche individuelle</a:t>
                      </a:r>
                      <a:endParaRPr lang="en-US" sz="1600" dirty="0">
                        <a:latin typeface="Aptos" panose="020B0004020202020204" pitchFamily="34" charset="0"/>
                      </a:endParaRPr>
                    </a:p>
                  </a:txBody>
                  <a:tcPr anchor="ctr"/>
                </a:tc>
                <a:tc>
                  <a:txBody>
                    <a:bodyPr/>
                    <a:lstStyle/>
                    <a:p>
                      <a:pPr algn="l"/>
                      <a:r>
                        <a:rPr lang="en-US" sz="1600" dirty="0"/>
                        <a:t>Enseignant + élève</a:t>
                      </a:r>
                      <a:endParaRPr lang="en-US" sz="1600" dirty="0">
                        <a:latin typeface="Aptos" panose="020B0004020202020204" pitchFamily="34" charset="0"/>
                      </a:endParaRPr>
                    </a:p>
                  </a:txBody>
                  <a:tcPr anchor="ctr"/>
                </a:tc>
                <a:tc>
                  <a:txBody>
                    <a:bodyPr/>
                    <a:lstStyle/>
                    <a:p>
                      <a:pPr algn="l"/>
                      <a:r>
                        <a:rPr lang="en-US" sz="1600" dirty="0"/>
                        <a:t>10 min</a:t>
                      </a:r>
                      <a:endParaRPr lang="en-US" sz="1600" dirty="0">
                        <a:latin typeface="Aptos" panose="020B0004020202020204" pitchFamily="34" charset="0"/>
                      </a:endParaRPr>
                    </a:p>
                  </a:txBody>
                  <a:tcPr anchor="ctr"/>
                </a:tc>
                <a:extLst>
                  <a:ext uri="{0D108BD9-81ED-4DB2-BD59-A6C34878D82A}">
                    <a16:rowId xmlns:a16="http://schemas.microsoft.com/office/drawing/2014/main" val="2201246615"/>
                  </a:ext>
                </a:extLst>
              </a:tr>
              <a:tr h="370840">
                <a:tc>
                  <a:txBody>
                    <a:bodyPr/>
                    <a:lstStyle/>
                    <a:p>
                      <a:pPr marL="0" indent="0" algn="ctr">
                        <a:buFont typeface="Arial" panose="020B0604020202020204" pitchFamily="34" charset="0"/>
                        <a:buNone/>
                      </a:pPr>
                      <a:r>
                        <a:rPr lang="en-US" sz="1600" dirty="0"/>
                        <a:t>3</a:t>
                      </a:r>
                      <a:endParaRPr lang="en-US" sz="1600" dirty="0">
                        <a:latin typeface="Aptos" panose="020B0004020202020204" pitchFamily="34" charset="0"/>
                      </a:endParaRPr>
                    </a:p>
                  </a:txBody>
                  <a:tcPr anchor="ctr"/>
                </a:tc>
                <a:tc>
                  <a:txBody>
                    <a:bodyPr/>
                    <a:lstStyle/>
                    <a:p>
                      <a:pPr algn="l"/>
                      <a:r>
                        <a:rPr lang="en-US" sz="1600" b="0" dirty="0"/>
                        <a:t>Formation aux outils numériques</a:t>
                      </a:r>
                      <a:endParaRPr lang="en-US" sz="1600" b="0" dirty="0">
                        <a:latin typeface="Aptos" panose="020B0004020202020204" pitchFamily="34" charset="0"/>
                      </a:endParaRPr>
                    </a:p>
                  </a:txBody>
                  <a:tcPr anchor="ctr"/>
                </a:tc>
                <a:tc>
                  <a:txBody>
                    <a:bodyPr/>
                    <a:lstStyle/>
                    <a:p>
                      <a:pPr algn="l"/>
                      <a:r>
                        <a:rPr lang="en-US" sz="1600" dirty="0"/>
                        <a:t>Diapositives, smartphone</a:t>
                      </a:r>
                      <a:endParaRPr lang="en-US" sz="1600" dirty="0">
                        <a:latin typeface="Aptos" panose="020B0004020202020204" pitchFamily="34" charset="0"/>
                      </a:endParaRPr>
                    </a:p>
                  </a:txBody>
                  <a:tcPr anchor="ctr"/>
                </a:tc>
                <a:tc>
                  <a:txBody>
                    <a:bodyPr/>
                    <a:lstStyle/>
                    <a:p>
                      <a:pPr algn="l"/>
                      <a:r>
                        <a:rPr lang="en-US" sz="1600" dirty="0"/>
                        <a:t>Présentation + Pratique </a:t>
                      </a:r>
                      <a:endParaRPr lang="en-US" sz="1600" dirty="0">
                        <a:latin typeface="Aptos" panose="020B0004020202020204" pitchFamily="34" charset="0"/>
                      </a:endParaRPr>
                    </a:p>
                  </a:txBody>
                  <a:tcPr anchor="ctr"/>
                </a:tc>
                <a:tc>
                  <a:txBody>
                    <a:bodyPr/>
                    <a:lstStyle/>
                    <a:p>
                      <a:pPr algn="l"/>
                      <a:r>
                        <a:rPr lang="en-US" sz="1600" dirty="0"/>
                        <a:t>Enseignant + Élève</a:t>
                      </a:r>
                      <a:endParaRPr lang="en-US" sz="1600" dirty="0">
                        <a:latin typeface="Aptos" panose="020B0004020202020204" pitchFamily="34" charset="0"/>
                      </a:endParaRPr>
                    </a:p>
                  </a:txBody>
                  <a:tcPr anchor="ctr"/>
                </a:tc>
                <a:tc>
                  <a:txBody>
                    <a:bodyPr/>
                    <a:lstStyle/>
                    <a:p>
                      <a:pPr algn="l"/>
                      <a:r>
                        <a:rPr lang="en-US" sz="1600" dirty="0"/>
                        <a:t>30 min</a:t>
                      </a:r>
                      <a:endParaRPr lang="en-US" sz="1600" dirty="0">
                        <a:latin typeface="Aptos" panose="020B0004020202020204" pitchFamily="34" charset="0"/>
                      </a:endParaRPr>
                    </a:p>
                  </a:txBody>
                  <a:tcPr anchor="ctr"/>
                </a:tc>
                <a:extLst>
                  <a:ext uri="{0D108BD9-81ED-4DB2-BD59-A6C34878D82A}">
                    <a16:rowId xmlns:a16="http://schemas.microsoft.com/office/drawing/2014/main" val="129778243"/>
                  </a:ext>
                </a:extLst>
              </a:tr>
              <a:tr h="370840">
                <a:tc>
                  <a:txBody>
                    <a:bodyPr/>
                    <a:lstStyle/>
                    <a:p>
                      <a:pPr marL="0" indent="0" algn="ctr">
                        <a:buFont typeface="Arial" panose="020B0604020202020204" pitchFamily="34" charset="0"/>
                        <a:buNone/>
                      </a:pPr>
                      <a:r>
                        <a:rPr lang="en-US" sz="1600" dirty="0"/>
                        <a:t>4</a:t>
                      </a:r>
                      <a:endParaRPr lang="en-US" sz="1600" dirty="0">
                        <a:latin typeface="Aptos" panose="020B0004020202020204" pitchFamily="34" charset="0"/>
                      </a:endParaRPr>
                    </a:p>
                  </a:txBody>
                  <a:tcPr anchor="ctr"/>
                </a:tc>
                <a:tc>
                  <a:txBody>
                    <a:bodyPr/>
                    <a:lstStyle/>
                    <a:p>
                      <a:pPr algn="l"/>
                      <a:r>
                        <a:rPr lang="en-US" sz="1600" b="0" dirty="0"/>
                        <a:t>Formation sur les outils manuels</a:t>
                      </a:r>
                      <a:endParaRPr lang="en-US" sz="1600" b="0" dirty="0">
                        <a:latin typeface="Aptos" panose="020B0004020202020204" pitchFamily="34" charset="0"/>
                      </a:endParaRPr>
                    </a:p>
                  </a:txBody>
                  <a:tcPr anchor="ctr"/>
                </a:tc>
                <a:tc>
                  <a:txBody>
                    <a:bodyPr/>
                    <a:lstStyle/>
                    <a:p>
                      <a:pPr algn="l"/>
                      <a:r>
                        <a:rPr lang="en-US" sz="1600" dirty="0"/>
                        <a:t>Diapositives, fiche de travail</a:t>
                      </a:r>
                      <a:endParaRPr lang="en-US" sz="1600" dirty="0">
                        <a:latin typeface="Aptos" panose="020B0004020202020204" pitchFamily="34" charset="0"/>
                      </a:endParaRPr>
                    </a:p>
                  </a:txBody>
                  <a:tcPr anchor="ctr"/>
                </a:tc>
                <a:tc>
                  <a:txBody>
                    <a:bodyPr/>
                    <a:lstStyle/>
                    <a:p>
                      <a:pPr algn="l"/>
                      <a:r>
                        <a:rPr lang="en-US" sz="1600" dirty="0"/>
                        <a:t>Présentation + Travail en groupe</a:t>
                      </a:r>
                      <a:endParaRPr lang="en-US" sz="1600" dirty="0">
                        <a:latin typeface="Aptos" panose="020B0004020202020204" pitchFamily="34" charset="0"/>
                      </a:endParaRPr>
                    </a:p>
                  </a:txBody>
                  <a:tcPr anchor="ctr"/>
                </a:tc>
                <a:tc>
                  <a:txBody>
                    <a:bodyPr/>
                    <a:lstStyle/>
                    <a:p>
                      <a:pPr algn="l"/>
                      <a:r>
                        <a:rPr lang="en-US" sz="1600" dirty="0"/>
                        <a:t>Enseignant + Élève</a:t>
                      </a:r>
                      <a:endParaRPr lang="en-US" sz="1600" dirty="0">
                        <a:latin typeface="Aptos" panose="020B0004020202020204" pitchFamily="34" charset="0"/>
                      </a:endParaRPr>
                    </a:p>
                  </a:txBody>
                  <a:tcPr anchor="ctr"/>
                </a:tc>
                <a:tc>
                  <a:txBody>
                    <a:bodyPr/>
                    <a:lstStyle/>
                    <a:p>
                      <a:pPr algn="l"/>
                      <a:r>
                        <a:rPr lang="en-US" sz="1600" dirty="0"/>
                        <a:t>35 min</a:t>
                      </a:r>
                      <a:endParaRPr lang="en-US" sz="1600" dirty="0">
                        <a:latin typeface="Aptos" panose="020B0004020202020204" pitchFamily="34" charset="0"/>
                      </a:endParaRPr>
                    </a:p>
                  </a:txBody>
                  <a:tcPr anchor="ctr"/>
                </a:tc>
                <a:extLst>
                  <a:ext uri="{0D108BD9-81ED-4DB2-BD59-A6C34878D82A}">
                    <a16:rowId xmlns:a16="http://schemas.microsoft.com/office/drawing/2014/main" val="2174629930"/>
                  </a:ext>
                </a:extLst>
              </a:tr>
              <a:tr h="120050">
                <a:tc>
                  <a:txBody>
                    <a:bodyPr/>
                    <a:lstStyle/>
                    <a:p>
                      <a:pPr algn="ctr"/>
                      <a:r>
                        <a:rPr lang="en-US" sz="1600" dirty="0">
                          <a:latin typeface="Aptos" panose="020B0004020202020204" pitchFamily="34" charset="0"/>
                        </a:rPr>
                        <a:t>5</a:t>
                      </a:r>
                    </a:p>
                  </a:txBody>
                  <a:tcPr anchor="ctr"/>
                </a:tc>
                <a:tc>
                  <a:txBody>
                    <a:bodyPr/>
                    <a:lstStyle/>
                    <a:p>
                      <a:pPr algn="l"/>
                      <a:r>
                        <a:rPr lang="en-US" sz="1600" b="0" dirty="0"/>
                        <a:t>Exécution des données sur le terrain</a:t>
                      </a:r>
                      <a:endParaRPr lang="en-US" sz="1600" b="0" dirty="0">
                        <a:latin typeface="Aptos" panose="020B0004020202020204" pitchFamily="34" charset="0"/>
                      </a:endParaRPr>
                    </a:p>
                  </a:txBody>
                  <a:tcPr anchor="ctr"/>
                </a:tc>
                <a:tc>
                  <a:txBody>
                    <a:bodyPr/>
                    <a:lstStyle/>
                    <a:p>
                      <a:pPr algn="l"/>
                      <a:r>
                        <a:rPr lang="en-US" sz="1600" dirty="0"/>
                        <a:t>Application GPS, feuille de pointage</a:t>
                      </a:r>
                      <a:endParaRPr lang="en-US" sz="1600" dirty="0">
                        <a:latin typeface="Aptos" panose="020B0004020202020204" pitchFamily="34" charset="0"/>
                      </a:endParaRPr>
                    </a:p>
                  </a:txBody>
                  <a:tcPr anchor="ctr"/>
                </a:tc>
                <a:tc>
                  <a:txBody>
                    <a:bodyPr/>
                    <a:lstStyle/>
                    <a:p>
                      <a:pPr algn="l"/>
                      <a:r>
                        <a:rPr lang="en-US" sz="1600" dirty="0"/>
                        <a:t>Travail sur le terrain</a:t>
                      </a:r>
                      <a:endParaRPr lang="en-US" sz="1600" dirty="0">
                        <a:latin typeface="Aptos" panose="020B0004020202020204" pitchFamily="34" charset="0"/>
                      </a:endParaRPr>
                    </a:p>
                  </a:txBody>
                  <a:tcPr anchor="ctr"/>
                </a:tc>
                <a:tc>
                  <a:txBody>
                    <a:bodyPr/>
                    <a:lstStyle/>
                    <a:p>
                      <a:pPr algn="l"/>
                      <a:r>
                        <a:rPr lang="en-US" sz="1600" dirty="0"/>
                        <a:t>Étudiant</a:t>
                      </a:r>
                      <a:endParaRPr lang="en-US" sz="1600" dirty="0">
                        <a:latin typeface="Aptos" panose="020B0004020202020204" pitchFamily="34" charset="0"/>
                      </a:endParaRPr>
                    </a:p>
                  </a:txBody>
                  <a:tcPr anchor="ctr"/>
                </a:tc>
                <a:tc>
                  <a:txBody>
                    <a:bodyPr/>
                    <a:lstStyle/>
                    <a:p>
                      <a:pPr algn="l"/>
                      <a:r>
                        <a:rPr lang="en-US" sz="1600" dirty="0"/>
                        <a:t>45 min</a:t>
                      </a:r>
                      <a:endParaRPr lang="en-US" sz="1600" dirty="0">
                        <a:latin typeface="Aptos" panose="020B0004020202020204" pitchFamily="34" charset="0"/>
                      </a:endParaRPr>
                    </a:p>
                  </a:txBody>
                  <a:tcPr anchor="ctr"/>
                </a:tc>
                <a:extLst>
                  <a:ext uri="{0D108BD9-81ED-4DB2-BD59-A6C34878D82A}">
                    <a16:rowId xmlns:a16="http://schemas.microsoft.com/office/drawing/2014/main" val="4099790155"/>
                  </a:ext>
                </a:extLst>
              </a:tr>
              <a:tr h="370840">
                <a:tc>
                  <a:txBody>
                    <a:bodyPr/>
                    <a:lstStyle/>
                    <a:p>
                      <a:pPr algn="ctr"/>
                      <a:r>
                        <a:rPr lang="en-US" sz="1600" dirty="0">
                          <a:latin typeface="Aptos" panose="020B0004020202020204" pitchFamily="34" charset="0"/>
                        </a:rPr>
                        <a:t>6</a:t>
                      </a:r>
                    </a:p>
                  </a:txBody>
                  <a:tcPr anchor="ctr"/>
                </a:tc>
                <a:tc>
                  <a:txBody>
                    <a:bodyPr/>
                    <a:lstStyle/>
                    <a:p>
                      <a:pPr algn="l"/>
                      <a:r>
                        <a:rPr lang="en-US" sz="1600" b="0" dirty="0"/>
                        <a:t>Traitement des données et contrôle qualité</a:t>
                      </a:r>
                      <a:endParaRPr lang="en-US" sz="1600" b="0" dirty="0">
                        <a:latin typeface="Aptos" panose="020B0004020202020204" pitchFamily="34" charset="0"/>
                      </a:endParaRPr>
                    </a:p>
                  </a:txBody>
                  <a:tcPr anchor="ctr"/>
                </a:tc>
                <a:tc>
                  <a:txBody>
                    <a:bodyPr/>
                    <a:lstStyle/>
                    <a:p>
                      <a:pPr algn="l"/>
                      <a:r>
                        <a:rPr lang="en-US" sz="1600" dirty="0"/>
                        <a:t>GPX Viewer, tableur</a:t>
                      </a:r>
                      <a:endParaRPr lang="en-US" sz="1600" dirty="0">
                        <a:latin typeface="Aptos" panose="020B0004020202020204" pitchFamily="34" charset="0"/>
                      </a:endParaRPr>
                    </a:p>
                  </a:txBody>
                  <a:tcPr anchor="ct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600" dirty="0"/>
                        <a:t>Pratique</a:t>
                      </a:r>
                      <a:endParaRPr lang="en-US" sz="1600" dirty="0">
                        <a:latin typeface="Aptos" panose="020B0004020202020204" pitchFamily="34" charset="0"/>
                      </a:endParaRPr>
                    </a:p>
                  </a:txBody>
                  <a:tcPr anchor="ctr"/>
                </a:tc>
                <a:tc>
                  <a:txBody>
                    <a:bodyPr/>
                    <a:lstStyle/>
                    <a:p>
                      <a:pPr algn="l"/>
                      <a:r>
                        <a:rPr lang="en-US" sz="1600" dirty="0"/>
                        <a:t>Étudiant</a:t>
                      </a:r>
                      <a:endParaRPr lang="en-US" sz="1600" dirty="0">
                        <a:latin typeface="Aptos" panose="020B0004020202020204" pitchFamily="34" charset="0"/>
                      </a:endParaRPr>
                    </a:p>
                  </a:txBody>
                  <a:tcPr anchor="ctr"/>
                </a:tc>
                <a:tc>
                  <a:txBody>
                    <a:bodyPr/>
                    <a:lstStyle/>
                    <a:p>
                      <a:pPr algn="l"/>
                      <a:r>
                        <a:rPr lang="en-US" sz="1600" dirty="0"/>
                        <a:t>25 min</a:t>
                      </a:r>
                      <a:endParaRPr lang="en-US" sz="1600" dirty="0">
                        <a:latin typeface="Aptos" panose="020B0004020202020204" pitchFamily="34" charset="0"/>
                      </a:endParaRPr>
                    </a:p>
                  </a:txBody>
                  <a:tcPr anchor="ctr"/>
                </a:tc>
                <a:extLst>
                  <a:ext uri="{0D108BD9-81ED-4DB2-BD59-A6C34878D82A}">
                    <a16:rowId xmlns:a16="http://schemas.microsoft.com/office/drawing/2014/main" val="3163788475"/>
                  </a:ext>
                </a:extLst>
              </a:tr>
              <a:tr h="370840">
                <a:tc>
                  <a:txBody>
                    <a:bodyPr/>
                    <a:lstStyle/>
                    <a:p>
                      <a:pPr algn="ctr"/>
                      <a:r>
                        <a:rPr lang="en-US" sz="1600" dirty="0">
                          <a:latin typeface="Aptos" panose="020B0004020202020204" pitchFamily="34" charset="0"/>
                        </a:rPr>
                        <a:t>7</a:t>
                      </a:r>
                    </a:p>
                  </a:txBody>
                  <a:tcPr anchor="ctr"/>
                </a:tc>
                <a:tc>
                  <a:txBody>
                    <a:bodyPr/>
                    <a:lstStyle/>
                    <a:p>
                      <a:pPr algn="l"/>
                      <a:r>
                        <a:rPr lang="en-US" sz="1600" b="0" dirty="0"/>
                        <a:t>Discussion de groupe et devoirs</a:t>
                      </a:r>
                      <a:endParaRPr lang="en-US" sz="1600" b="0" dirty="0">
                        <a:latin typeface="Aptos" panose="020B0004020202020204" pitchFamily="34" charset="0"/>
                      </a:endParaRPr>
                    </a:p>
                  </a:txBody>
                  <a:tcPr anchor="ctr"/>
                </a:tc>
                <a:tc>
                  <a:txBody>
                    <a:bodyPr/>
                    <a:lstStyle/>
                    <a:p>
                      <a:pPr algn="l"/>
                      <a:r>
                        <a:rPr lang="en-US" sz="1600" dirty="0"/>
                        <a:t>Diapositives</a:t>
                      </a:r>
                      <a:endParaRPr lang="en-US" sz="1600" dirty="0">
                        <a:latin typeface="Aptos" panose="020B0004020202020204" pitchFamily="34" charset="0"/>
                      </a:endParaRPr>
                    </a:p>
                  </a:txBody>
                  <a:tcPr anchor="ct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600" dirty="0"/>
                        <a:t>Discussion</a:t>
                      </a:r>
                      <a:endParaRPr lang="en-US" sz="1600" dirty="0">
                        <a:latin typeface="Aptos" panose="020B0004020202020204" pitchFamily="34" charset="0"/>
                      </a:endParaRPr>
                    </a:p>
                  </a:txBody>
                  <a:tcPr anchor="ctr"/>
                </a:tc>
                <a:tc>
                  <a:txBody>
                    <a:bodyPr/>
                    <a:lstStyle/>
                    <a:p>
                      <a:pPr algn="l"/>
                      <a:r>
                        <a:rPr lang="en-US" sz="1600" dirty="0"/>
                        <a:t>Enseignant + Élève</a:t>
                      </a:r>
                      <a:endParaRPr lang="en-US" sz="1600" dirty="0">
                        <a:latin typeface="Aptos" panose="020B0004020202020204" pitchFamily="34" charset="0"/>
                      </a:endParaRPr>
                    </a:p>
                  </a:txBody>
                  <a:tcPr anchor="ctr"/>
                </a:tc>
                <a:tc>
                  <a:txBody>
                    <a:bodyPr/>
                    <a:lstStyle/>
                    <a:p>
                      <a:pPr algn="l"/>
                      <a:r>
                        <a:rPr lang="en-US" sz="1600" dirty="0"/>
                        <a:t>20 min</a:t>
                      </a:r>
                      <a:endParaRPr lang="en-US" sz="1600" dirty="0">
                        <a:latin typeface="Aptos" panose="020B0004020202020204" pitchFamily="34" charset="0"/>
                      </a:endParaRPr>
                    </a:p>
                  </a:txBody>
                  <a:tcPr anchor="ctr"/>
                </a:tc>
                <a:extLst>
                  <a:ext uri="{0D108BD9-81ED-4DB2-BD59-A6C34878D82A}">
                    <a16:rowId xmlns:a16="http://schemas.microsoft.com/office/drawing/2014/main" val="374259788"/>
                  </a:ext>
                </a:extLst>
              </a:tr>
              <a:tr h="370840">
                <a:tc gridSpan="5">
                  <a:txBody>
                    <a:bodyPr/>
                    <a:lstStyle/>
                    <a:p>
                      <a:pPr algn="l"/>
                      <a:r>
                        <a:rPr lang="en-US" sz="1600" b="1" dirty="0"/>
                        <a:t>Total</a:t>
                      </a:r>
                      <a:endParaRPr lang="en-US" sz="1600" b="1" dirty="0">
                        <a:latin typeface="Aptos" panose="020B0004020202020204" pitchFamily="34" charset="0"/>
                      </a:endParaRPr>
                    </a:p>
                  </a:txBody>
                  <a:tcPr anchor="ctr"/>
                </a:tc>
                <a:tc hMerge="1">
                  <a:txBody>
                    <a:bodyPr/>
                    <a:lstStyle/>
                    <a:p>
                      <a:pPr algn="l"/>
                      <a:endParaRPr lang="en-US" sz="1400" dirty="0">
                        <a:latin typeface="Aptos" panose="020B0004020202020204" pitchFamily="34" charset="0"/>
                      </a:endParaRPr>
                    </a:p>
                  </a:txBody>
                  <a:tcPr/>
                </a:tc>
                <a:tc hMerge="1">
                  <a:txBody>
                    <a:bodyPr/>
                    <a:lstStyle/>
                    <a:p>
                      <a:pPr algn="l"/>
                      <a:endParaRPr lang="en-US" sz="1400" dirty="0">
                        <a:latin typeface="Aptos" panose="020B0004020202020204" pitchFamily="34" charset="0"/>
                      </a:endParaRPr>
                    </a:p>
                  </a:txBody>
                  <a:tcPr/>
                </a:tc>
                <a:tc hMerge="1">
                  <a: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lang="en-US" sz="1400" dirty="0">
                        <a:latin typeface="Aptos" panose="020B0004020202020204" pitchFamily="34" charset="0"/>
                      </a:endParaRPr>
                    </a:p>
                  </a:txBody>
                  <a:tcPr/>
                </a:tc>
                <a:tc hMerge="1">
                  <a:txBody>
                    <a:bodyPr/>
                    <a:lstStyle/>
                    <a:p>
                      <a:pPr algn="l"/>
                      <a:endParaRPr lang="en-US" sz="1400" dirty="0">
                        <a:latin typeface="Aptos" panose="020B0004020202020204" pitchFamily="34" charset="0"/>
                      </a:endParaRPr>
                    </a:p>
                  </a:txBody>
                  <a:tcPr/>
                </a:tc>
                <a:tc>
                  <a:txBody>
                    <a:bodyPr/>
                    <a:lstStyle/>
                    <a:p>
                      <a:pPr algn="l"/>
                      <a:r>
                        <a:rPr lang="en-US" sz="1600" b="1" dirty="0"/>
                        <a:t>180 min</a:t>
                      </a:r>
                      <a:endParaRPr lang="en-US" sz="1600" b="1" dirty="0">
                        <a:latin typeface="Aptos" panose="020B0004020202020204" pitchFamily="34" charset="0"/>
                      </a:endParaRPr>
                    </a:p>
                  </a:txBody>
                  <a:tcPr anchor="ctr"/>
                </a:tc>
                <a:extLst>
                  <a:ext uri="{0D108BD9-81ED-4DB2-BD59-A6C34878D82A}">
                    <a16:rowId xmlns:a16="http://schemas.microsoft.com/office/drawing/2014/main" val="995313712"/>
                  </a:ext>
                </a:extLst>
              </a:tr>
            </a:tbl>
          </a:graphicData>
        </a:graphic>
      </p:graphicFrame>
      <p:sp>
        <p:nvSpPr>
          <p:cNvPr id="3" name="object 3">
            <a:extLst>
              <a:ext uri="{FF2B5EF4-FFF2-40B4-BE49-F238E27FC236}">
                <a16:creationId xmlns:a16="http://schemas.microsoft.com/office/drawing/2014/main" id="{A1EA888E-E2AF-08BD-D937-C8F05869DF3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0.0. Objectifs et activités</a:t>
            </a:r>
            <a:endParaRPr lang="en-GB" sz="3200" b="1" dirty="0">
              <a:solidFill>
                <a:schemeClr val="tx1"/>
              </a:solidFill>
              <a:latin typeface="Aptos" panose="020B0004020202020204" pitchFamily="34" charset="0"/>
              <a:cs typeface="Arial"/>
            </a:endParaRPr>
          </a:p>
        </p:txBody>
      </p:sp>
      <p:sp>
        <p:nvSpPr>
          <p:cNvPr id="9" name="object 2">
            <a:extLst>
              <a:ext uri="{FF2B5EF4-FFF2-40B4-BE49-F238E27FC236}">
                <a16:creationId xmlns:a16="http://schemas.microsoft.com/office/drawing/2014/main" id="{7E459734-DBBD-A7EE-6D82-34D9C897EE64}"/>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et objectifs</a:t>
            </a:r>
          </a:p>
        </p:txBody>
      </p:sp>
    </p:spTree>
    <p:extLst>
      <p:ext uri="{BB962C8B-B14F-4D97-AF65-F5344CB8AC3E}">
        <p14:creationId xmlns:p14="http://schemas.microsoft.com/office/powerpoint/2010/main" val="2717534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9C58B-803D-6201-4F9F-F80C1A977A9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FF67DA2-2EE8-7695-7F72-BE9DC1128853}"/>
              </a:ext>
            </a:extLst>
          </p:cNvPr>
          <p:cNvSpPr txBox="1"/>
          <p:nvPr/>
        </p:nvSpPr>
        <p:spPr>
          <a:xfrm>
            <a:off x="726468" y="955233"/>
            <a:ext cx="10739064" cy="811367"/>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0.1. Objectif : mettre en place un processus de collecte de données numérique et manuel</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D2BBA283-2806-394D-7695-407747803C46}"/>
              </a:ext>
            </a:extLst>
          </p:cNvPr>
          <p:cNvSpPr txBox="1"/>
          <p:nvPr/>
        </p:nvSpPr>
        <p:spPr>
          <a:xfrm>
            <a:off x="726468" y="1840901"/>
            <a:ext cx="10739064"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Plan d'action en trois étapes</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11" name="object 2">
            <a:extLst>
              <a:ext uri="{FF2B5EF4-FFF2-40B4-BE49-F238E27FC236}">
                <a16:creationId xmlns:a16="http://schemas.microsoft.com/office/drawing/2014/main" id="{ABF2B74C-7862-2E6A-F7DF-1AB5D91D2479}"/>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et objectifs</a:t>
            </a:r>
          </a:p>
        </p:txBody>
      </p:sp>
      <p:pic>
        <p:nvPicPr>
          <p:cNvPr id="9" name="Picture 8" descr="A diagram of a process">
            <a:extLst>
              <a:ext uri="{FF2B5EF4-FFF2-40B4-BE49-F238E27FC236}">
                <a16:creationId xmlns:a16="http://schemas.microsoft.com/office/drawing/2014/main" id="{E1093842-327D-D099-05D4-7B94F520859D}"/>
              </a:ext>
            </a:extLst>
          </p:cNvPr>
          <p:cNvPicPr>
            <a:picLocks noChangeAspect="1"/>
          </p:cNvPicPr>
          <p:nvPr/>
        </p:nvPicPr>
        <p:blipFill>
          <a:blip r:embed="rId3">
            <a:extLst>
              <a:ext uri="{28A0092B-C50C-407E-A947-70E740481C1C}">
                <a14:useLocalDpi xmlns:a14="http://schemas.microsoft.com/office/drawing/2010/main" val="0"/>
              </a:ext>
            </a:extLst>
          </a:blip>
          <a:srcRect t="32222" b="32584"/>
          <a:stretch>
            <a:fillRect/>
          </a:stretch>
        </p:blipFill>
        <p:spPr>
          <a:xfrm>
            <a:off x="2303721" y="2367744"/>
            <a:ext cx="7584558" cy="2669296"/>
          </a:xfrm>
          <a:prstGeom prst="rect">
            <a:avLst/>
          </a:prstGeom>
        </p:spPr>
      </p:pic>
      <p:sp>
        <p:nvSpPr>
          <p:cNvPr id="4" name="TextBox 3">
            <a:extLst>
              <a:ext uri="{FF2B5EF4-FFF2-40B4-BE49-F238E27FC236}">
                <a16:creationId xmlns:a16="http://schemas.microsoft.com/office/drawing/2014/main" id="{0264C1F2-7A1F-79F5-DF0A-11B815F8CDDF}"/>
              </a:ext>
            </a:extLst>
          </p:cNvPr>
          <p:cNvSpPr txBox="1"/>
          <p:nvPr/>
        </p:nvSpPr>
        <p:spPr>
          <a:xfrm>
            <a:off x="2615610" y="4973132"/>
            <a:ext cx="1884624" cy="840230"/>
          </a:xfrm>
          <a:prstGeom prst="rect">
            <a:avLst/>
          </a:prstGeom>
          <a:noFill/>
        </p:spPr>
        <p:txBody>
          <a:bodyPr wrap="square" rtlCol="0" anchor="ctr">
            <a:spAutoFit/>
          </a:bodyPr>
          <a:lstStyle/>
          <a:p>
            <a:pPr algn="ctr"/>
            <a:r>
              <a:rPr lang="en-US" sz="1800" dirty="0"/>
              <a:t>1. Préparer les outils et les protocoles.</a:t>
            </a:r>
            <a:endParaRPr lang="en-AT" sz="1800" dirty="0"/>
          </a:p>
        </p:txBody>
      </p:sp>
      <p:sp>
        <p:nvSpPr>
          <p:cNvPr id="7" name="TextBox 6">
            <a:extLst>
              <a:ext uri="{FF2B5EF4-FFF2-40B4-BE49-F238E27FC236}">
                <a16:creationId xmlns:a16="http://schemas.microsoft.com/office/drawing/2014/main" id="{82C4108C-9DEB-67BC-B1F4-430D41A0264A}"/>
              </a:ext>
            </a:extLst>
          </p:cNvPr>
          <p:cNvSpPr txBox="1"/>
          <p:nvPr/>
        </p:nvSpPr>
        <p:spPr>
          <a:xfrm>
            <a:off x="4975594" y="4848482"/>
            <a:ext cx="2161956" cy="1089529"/>
          </a:xfrm>
          <a:prstGeom prst="rect">
            <a:avLst/>
          </a:prstGeom>
          <a:noFill/>
        </p:spPr>
        <p:txBody>
          <a:bodyPr wrap="square" rtlCol="0" anchor="ctr">
            <a:spAutoFit/>
          </a:bodyPr>
          <a:lstStyle/>
          <a:p>
            <a:pPr algn="ctr"/>
            <a:r>
              <a:rPr lang="en-US" sz="1800" dirty="0"/>
              <a:t>2. Exécuter le processus de manière sûre et précise sur le terrain.</a:t>
            </a:r>
            <a:endParaRPr lang="en-AT" sz="1800" dirty="0"/>
          </a:p>
        </p:txBody>
      </p:sp>
      <p:sp>
        <p:nvSpPr>
          <p:cNvPr id="8" name="TextBox 7">
            <a:extLst>
              <a:ext uri="{FF2B5EF4-FFF2-40B4-BE49-F238E27FC236}">
                <a16:creationId xmlns:a16="http://schemas.microsoft.com/office/drawing/2014/main" id="{D4D78553-01E3-56B8-087D-F7812B74E425}"/>
              </a:ext>
            </a:extLst>
          </p:cNvPr>
          <p:cNvSpPr txBox="1"/>
          <p:nvPr/>
        </p:nvSpPr>
        <p:spPr>
          <a:xfrm>
            <a:off x="7557981" y="4848482"/>
            <a:ext cx="2216886" cy="1089529"/>
          </a:xfrm>
          <a:prstGeom prst="rect">
            <a:avLst/>
          </a:prstGeom>
          <a:noFill/>
        </p:spPr>
        <p:txBody>
          <a:bodyPr wrap="square" rtlCol="0" anchor="ctr">
            <a:spAutoFit/>
          </a:bodyPr>
          <a:lstStyle/>
          <a:p>
            <a:pPr algn="ctr"/>
            <a:r>
              <a:rPr lang="en-US" sz="1800" dirty="0"/>
              <a:t>3. Transformer les données brutes en informations exploitables.</a:t>
            </a:r>
            <a:endParaRPr lang="en-AT" sz="1800" dirty="0"/>
          </a:p>
        </p:txBody>
      </p:sp>
    </p:spTree>
    <p:extLst>
      <p:ext uri="{BB962C8B-B14F-4D97-AF65-F5344CB8AC3E}">
        <p14:creationId xmlns:p14="http://schemas.microsoft.com/office/powerpoint/2010/main" val="161531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67383-A273-9CAA-68E2-D839F21FD10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0F9B98-66B3-88F3-B60E-F76716D42930}"/>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 :</a:t>
            </a:r>
          </a:p>
          <a:p>
            <a:pPr algn="ctr"/>
            <a:r>
              <a:rPr lang="en-US" sz="3200" b="1" dirty="0">
                <a:solidFill>
                  <a:schemeClr val="bg1"/>
                </a:solidFill>
              </a:rPr>
              <a:t>Briefing et formation préalables à l'activité</a:t>
            </a:r>
          </a:p>
        </p:txBody>
      </p:sp>
    </p:spTree>
    <p:extLst>
      <p:ext uri="{BB962C8B-B14F-4D97-AF65-F5344CB8AC3E}">
        <p14:creationId xmlns:p14="http://schemas.microsoft.com/office/powerpoint/2010/main" val="1839908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1.0. Activité 1 : Le point de vue du voyageur (trajectoire </a:t>
            </a:r>
            <a:r>
              <a:rPr lang="en-US" b="1" dirty="0" err="1">
                <a:solidFill>
                  <a:sysClr val="windowText" lastClr="000000"/>
                </a:solidFill>
                <a:latin typeface="Arial"/>
                <a:cs typeface="Arial"/>
              </a:rPr>
              <a:t>lagrangienne</a:t>
            </a:r>
            <a:r>
              <a:rPr lang="en-US" b="1" dirty="0">
                <a:solidFill>
                  <a:sysClr val="windowText" lastClr="000000"/>
                </a:solidFill>
                <a:latin typeface="Arial"/>
                <a:cs typeface="Arial"/>
              </a:rPr>
              <a:t>)</a:t>
            </a:r>
            <a:endParaRPr lang="en-GB" b="1" dirty="0">
              <a:solidFill>
                <a:sysClr val="windowText" lastClr="000000"/>
              </a:solidFill>
              <a:latin typeface="Arial"/>
              <a:cs typeface="Arial"/>
            </a:endParaRPr>
          </a:p>
        </p:txBody>
      </p:sp>
      <p:sp>
        <p:nvSpPr>
          <p:cNvPr id="11" name="object 2">
            <a:extLst>
              <a:ext uri="{FF2B5EF4-FFF2-40B4-BE49-F238E27FC236}">
                <a16:creationId xmlns:a16="http://schemas.microsoft.com/office/drawing/2014/main" id="{7AD17522-D30B-92CF-71DC-35787E9C116A}"/>
              </a:ext>
            </a:extLst>
          </p:cNvPr>
          <p:cNvSpPr txBox="1">
            <a:spLocks noGrp="1"/>
          </p:cNvSpPr>
          <p:nvPr>
            <p:ph type="title"/>
          </p:nvPr>
        </p:nvSpPr>
        <p:spPr>
          <a:xfrm>
            <a:off x="726468" y="427119"/>
            <a:ext cx="608996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Briefing et formation préalables à l'activité</a:t>
            </a:r>
          </a:p>
        </p:txBody>
      </p:sp>
      <p:sp>
        <p:nvSpPr>
          <p:cNvPr id="6" name="object 3">
            <a:extLst>
              <a:ext uri="{FF2B5EF4-FFF2-40B4-BE49-F238E27FC236}">
                <a16:creationId xmlns:a16="http://schemas.microsoft.com/office/drawing/2014/main" id="{88E78E5B-DC7A-0445-C347-2DC4920A4775}"/>
              </a:ext>
            </a:extLst>
          </p:cNvPr>
          <p:cNvSpPr txBox="1"/>
          <p:nvPr/>
        </p:nvSpPr>
        <p:spPr>
          <a:xfrm>
            <a:off x="726468" y="2265473"/>
            <a:ext cx="6373072" cy="2658237"/>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La tâche </a:t>
            </a:r>
            <a:r>
              <a:rPr lang="en-US" sz="2000" dirty="0">
                <a:solidFill>
                  <a:sysClr val="windowText" lastClr="000000"/>
                </a:solidFill>
                <a:latin typeface="Arial"/>
                <a:cs typeface="Arial"/>
              </a:rPr>
              <a:t>: enregistrer l'intégralité du trajet d'un seul voyageur (un marcheur, dans le cas présent) du début à la fin.</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Les données </a:t>
            </a:r>
            <a:r>
              <a:rPr lang="en-US" sz="2000" dirty="0">
                <a:solidFill>
                  <a:sysClr val="windowText" lastClr="000000"/>
                </a:solidFill>
                <a:latin typeface="Arial"/>
                <a:cs typeface="Arial"/>
              </a:rPr>
              <a:t>: il s'agit de données </a:t>
            </a:r>
            <a:r>
              <a:rPr lang="en-US" sz="2000" dirty="0" err="1">
                <a:solidFill>
                  <a:sysClr val="windowText" lastClr="000000"/>
                </a:solidFill>
                <a:latin typeface="Arial"/>
                <a:cs typeface="Arial"/>
              </a:rPr>
              <a:t>lagrangiennes</a:t>
            </a:r>
            <a:r>
              <a:rPr lang="en-US" sz="2000" dirty="0">
                <a:solidFill>
                  <a:sysClr val="windowText" lastClr="000000"/>
                </a:solidFill>
                <a:latin typeface="Arial"/>
                <a:cs typeface="Arial"/>
              </a:rPr>
              <a:t>, qui suivent le déplacement d'un élément afin d'en tracer la trajectoire.</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Utilisation pratique </a:t>
            </a:r>
            <a:r>
              <a:rPr lang="en-US" sz="2000" dirty="0">
                <a:solidFill>
                  <a:sysClr val="windowText" lastClr="000000"/>
                </a:solidFill>
                <a:latin typeface="Arial"/>
                <a:cs typeface="Arial"/>
              </a:rPr>
              <a:t>: ces données révèlent les chemins préférés, identifient les emplacements spécifiques de goulots d'étranglement (où la vitesse diminue) et aident à comprendre l'expérience réelle des utilisateurs.</a:t>
            </a:r>
          </a:p>
        </p:txBody>
      </p:sp>
      <p:pic>
        <p:nvPicPr>
          <p:cNvPr id="21" name="Picture 20" descr="A map of a city&#10;&#10;AI-generated content may be incorrect.">
            <a:extLst>
              <a:ext uri="{FF2B5EF4-FFF2-40B4-BE49-F238E27FC236}">
                <a16:creationId xmlns:a16="http://schemas.microsoft.com/office/drawing/2014/main" id="{3FDE056C-BAEB-C686-CB84-D718E8F08B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94970" y="1616267"/>
            <a:ext cx="3956650" cy="3956650"/>
          </a:xfrm>
          <a:prstGeom prst="rect">
            <a:avLst/>
          </a:prstGeom>
        </p:spPr>
      </p:pic>
    </p:spTree>
    <p:extLst>
      <p:ext uri="{BB962C8B-B14F-4D97-AF65-F5344CB8AC3E}">
        <p14:creationId xmlns:p14="http://schemas.microsoft.com/office/powerpoint/2010/main" val="1800429635"/>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ptos for Afrotrans">
      <a:majorFont>
        <a:latin typeface="Aptos"/>
        <a:ea typeface="Helvetica Neue"/>
        <a:cs typeface="Helvetica Neue"/>
      </a:majorFont>
      <a:minorFont>
        <a:latin typeface="Aptos"/>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2402467B-9586-4B96-A098-10E8C101C445}"/>
</file>

<file path=customXml/itemProps3.xml><?xml version="1.0" encoding="utf-8"?>
<ds:datastoreItem xmlns:ds="http://schemas.openxmlformats.org/officeDocument/2006/customXml" ds:itemID="{065DF086-0EAC-4629-BE9C-33DF98D26663}">
  <ds:schemaRefs>
    <ds:schemaRef ds:uri="http://www.w3.org/XML/1998/namespace"/>
    <ds:schemaRef ds:uri="http://schemas.microsoft.com/office/infopath/2007/PartnerControls"/>
    <ds:schemaRef ds:uri="http://purl.org/dc/terms/"/>
    <ds:schemaRef ds:uri="http://purl.org/dc/dcmitype/"/>
    <ds:schemaRef ds:uri="http://schemas.microsoft.com/office/2006/metadata/properties"/>
    <ds:schemaRef ds:uri="http://schemas.microsoft.com/office/2006/documentManagement/types"/>
    <ds:schemaRef ds:uri="http://schemas.openxmlformats.org/package/2006/metadata/core-properties"/>
    <ds:schemaRef ds:uri="d7c2d7e5-d637-40e7-a03d-32f79b35a394"/>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37</TotalTime>
  <Words>4038</Words>
  <Application>Microsoft Office PowerPoint</Application>
  <PresentationFormat>Widescreen</PresentationFormat>
  <Paragraphs>368</Paragraphs>
  <Slides>44</Slides>
  <Notes>43</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44</vt:i4>
      </vt:variant>
    </vt:vector>
  </HeadingPairs>
  <TitlesOfParts>
    <vt:vector size="55" baseType="lpstr">
      <vt:lpstr>Aptos</vt:lpstr>
      <vt:lpstr>Arial</vt:lpstr>
      <vt:lpstr>Arial Rounded MT Bold</vt:lpstr>
      <vt:lpstr>Calibri</vt:lpstr>
      <vt:lpstr>Courier New</vt:lpstr>
      <vt:lpstr>Helvetica Neue</vt:lpstr>
      <vt:lpstr>Helvetica Neue Medium</vt:lpstr>
      <vt:lpstr>Montserrat Regular</vt:lpstr>
      <vt:lpstr>Wingdings</vt:lpstr>
      <vt:lpstr>21_BasicWhite</vt:lpstr>
      <vt:lpstr>Office Theme</vt:lpstr>
      <vt:lpstr>PowerPoint Presentation</vt:lpstr>
      <vt:lpstr>PowerPoint Presentation</vt:lpstr>
      <vt:lpstr>Table des matières</vt:lpstr>
      <vt:lpstr>Table des matières</vt:lpstr>
      <vt:lpstr>PowerPoint Presentation</vt:lpstr>
      <vt:lpstr>00. Introduction et objectifs</vt:lpstr>
      <vt:lpstr>00. Introduction et objectifs</vt:lpstr>
      <vt:lpstr>PowerPoint Presentation</vt:lpstr>
      <vt:lpstr>01. Briefing et formation préalables à l'activité</vt:lpstr>
      <vt:lpstr>01. Briefing et formation avant l'activité</vt:lpstr>
      <vt:lpstr>01. Briefing et formation préalables à l'activité</vt:lpstr>
      <vt:lpstr>01. Briefing et formation préalables à l'activité</vt:lpstr>
      <vt:lpstr>01. Briefing et formation préalables à l'activité</vt:lpstr>
      <vt:lpstr>01. Briefing et formation avant l'activité</vt:lpstr>
      <vt:lpstr>01. Briefing et formation préalables à l'activité</vt:lpstr>
      <vt:lpstr>01. Briefing et formation préalables à l'activité</vt:lpstr>
      <vt:lpstr>01. Briefing et formation préalables à l'activité</vt:lpstr>
      <vt:lpstr>01. Briefing et formation préalables à l'activité</vt:lpstr>
      <vt:lpstr>01. Briefing et formation avant l'activité</vt:lpstr>
      <vt:lpstr>01. Briefing et formation avant l'activité</vt:lpstr>
      <vt:lpstr>01. Briefing et formation avant l'activité</vt:lpstr>
      <vt:lpstr>01. Briefing et formation avant l'activité</vt:lpstr>
      <vt:lpstr>01. Briefing et formation avant l'activité</vt:lpstr>
      <vt:lpstr>01. Briefing et formation avant l'activité</vt:lpstr>
      <vt:lpstr>01. Briefing et formation préalables à l'activité</vt:lpstr>
      <vt:lpstr>01. Briefing et formation avant l'activité</vt:lpstr>
      <vt:lpstr>01. Briefing et formation avant l'activité</vt:lpstr>
      <vt:lpstr>01. Briefing et formation avant l'activité</vt:lpstr>
      <vt:lpstr>PowerPoint Presentation</vt:lpstr>
      <vt:lpstr>02. Exécution sur le terrain</vt:lpstr>
      <vt:lpstr>PowerPoint Presentation</vt:lpstr>
      <vt:lpstr>03. Analyse des données et réflexion</vt:lpstr>
      <vt:lpstr>03. Analyse des données et réflexion</vt:lpstr>
      <vt:lpstr>03. Analyse des données et réflexion</vt:lpstr>
      <vt:lpstr>03. Analyse des données et réflexion</vt:lpstr>
      <vt:lpstr>03. Analyse des données et réflexion</vt:lpstr>
      <vt:lpstr>03. Analyse des données et réflexion</vt:lpstr>
      <vt:lpstr>03. Analyse des données et réflexion</vt:lpstr>
      <vt:lpstr>03. Analyse des données et réflexion</vt:lpstr>
      <vt:lpstr>03. Analyse des données et réflexion</vt:lpstr>
      <vt:lpstr>03. Analyse des données et réflexion</vt:lpstr>
      <vt:lpstr>PowerPoint Presentation</vt:lpstr>
      <vt:lpstr>PowerPoint Presentation</vt:lpstr>
      <vt:lpstr>Merci de votre attention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KelvinEg</dc:creator>
  <cp:keywords>, docId:8FE0F250B2D8665F7937E13E753D0254</cp:keywords>
  <cp:lastModifiedBy>Wojciech Kustra</cp:lastModifiedBy>
  <cp:revision>1609</cp:revision>
  <dcterms:modified xsi:type="dcterms:W3CDTF">2026-05-10T11:42:35Z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