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1"/>
  </p:notesMasterIdLst>
  <p:handoutMasterIdLst>
    <p:handoutMasterId r:id="rId32"/>
  </p:handoutMasterIdLst>
  <p:sldIdLst>
    <p:sldId id="306" r:id="rId6"/>
    <p:sldId id="307" r:id="rId7"/>
    <p:sldId id="409" r:id="rId8"/>
    <p:sldId id="420" r:id="rId9"/>
    <p:sldId id="419" r:id="rId10"/>
    <p:sldId id="421" r:id="rId11"/>
    <p:sldId id="389" r:id="rId12"/>
    <p:sldId id="403" r:id="rId13"/>
    <p:sldId id="405" r:id="rId14"/>
    <p:sldId id="406" r:id="rId15"/>
    <p:sldId id="407" r:id="rId16"/>
    <p:sldId id="390" r:id="rId17"/>
    <p:sldId id="422" r:id="rId18"/>
    <p:sldId id="426" r:id="rId19"/>
    <p:sldId id="424" r:id="rId20"/>
    <p:sldId id="423" r:id="rId21"/>
    <p:sldId id="425" r:id="rId22"/>
    <p:sldId id="400" r:id="rId23"/>
    <p:sldId id="398" r:id="rId24"/>
    <p:sldId id="408" r:id="rId25"/>
    <p:sldId id="427" r:id="rId26"/>
    <p:sldId id="428" r:id="rId27"/>
    <p:sldId id="430" r:id="rId28"/>
    <p:sldId id="429" r:id="rId29"/>
    <p:sldId id="309" r:id="rId3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134D42-0338-433B-86B2-228483F5217E}" v="1" dt="2026-05-10T12:15:44.29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2:15:44.294" v="0"/>
      <pc:docMkLst>
        <pc:docMk/>
      </pc:docMkLst>
      <pc:sldMasterChg chg="modSldLayout">
        <pc:chgData name="Wojciech Kustra" userId="afebd3d0-216b-4c4f-8992-1bf1fda6d5e8" providerId="ADAL" clId="{1D307E72-7901-4E61-A01B-3C4232ABCF63}" dt="2026-05-10T12:15:44.294" v="0"/>
        <pc:sldMasterMkLst>
          <pc:docMk/>
          <pc:sldMasterMk cId="0" sldId="2147483648"/>
        </pc:sldMasterMkLst>
        <pc:sldLayoutChg chg="addSp modSp">
          <pc:chgData name="Wojciech Kustra" userId="afebd3d0-216b-4c4f-8992-1bf1fda6d5e8" providerId="ADAL" clId="{1D307E72-7901-4E61-A01B-3C4232ABCF63}" dt="2026-05-10T12:15:44.294" v="0"/>
          <pc:sldLayoutMkLst>
            <pc:docMk/>
            <pc:sldMasterMk cId="0" sldId="2147483648"/>
            <pc:sldLayoutMk cId="0" sldId="2147483650"/>
          </pc:sldLayoutMkLst>
          <pc:spChg chg="mod">
            <ac:chgData name="Wojciech Kustra" userId="afebd3d0-216b-4c4f-8992-1bf1fda6d5e8" providerId="ADAL" clId="{1D307E72-7901-4E61-A01B-3C4232ABCF63}" dt="2026-05-10T12:15:44.294" v="0"/>
            <ac:spMkLst>
              <pc:docMk/>
              <pc:sldMasterMk cId="0" sldId="2147483648"/>
              <pc:sldLayoutMk cId="0" sldId="2147483650"/>
              <ac:spMk id="5" creationId="{B1DE9724-66B3-453A-374B-CA67E1014E5D}"/>
            </ac:spMkLst>
          </pc:spChg>
          <pc:grpChg chg="add mod">
            <ac:chgData name="Wojciech Kustra" userId="afebd3d0-216b-4c4f-8992-1bf1fda6d5e8" providerId="ADAL" clId="{1D307E72-7901-4E61-A01B-3C4232ABCF63}" dt="2026-05-10T12:15:44.294" v="0"/>
            <ac:grpSpMkLst>
              <pc:docMk/>
              <pc:sldMasterMk cId="0" sldId="2147483648"/>
              <pc:sldLayoutMk cId="0" sldId="2147483650"/>
              <ac:grpSpMk id="3" creationId="{AF9A60E0-6EF9-A96F-4334-682CA4B2D0AB}"/>
            </ac:grpSpMkLst>
          </pc:grpChg>
          <pc:picChg chg="mod">
            <ac:chgData name="Wojciech Kustra" userId="afebd3d0-216b-4c4f-8992-1bf1fda6d5e8" providerId="ADAL" clId="{1D307E72-7901-4E61-A01B-3C4232ABCF63}" dt="2026-05-10T12:15:44.294" v="0"/>
            <ac:picMkLst>
              <pc:docMk/>
              <pc:sldMasterMk cId="0" sldId="2147483648"/>
              <pc:sldLayoutMk cId="0" sldId="2147483650"/>
              <ac:picMk id="4" creationId="{20167C34-DC5A-C05C-B56D-1CD6656CD9B1}"/>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83C93686-6E99-48E0-AB7C-DBFFBED8466B}"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540579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66169B-159E-4733-B5B1-722ABB427CBD}"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18359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80BA6943-F71C-49A6-9F15-F4C67F73F584}"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B706A405-D015-45A4-88F9-4ABCC3C80E0E}"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AF639ABC-AAC4-44F5-9661-B69C97F6C09F}"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A176D64C-3CD9-49A3-AA04-A5FC22E1CF9B}" type="datetime1">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AD2EE827-9A45-420A-802E-548E09461B16}"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AF9A60E0-6EF9-A96F-4334-682CA4B2D0AB}"/>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20167C34-DC5A-C05C-B56D-1CD6656CD9B1}"/>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1DE9724-66B3-453A-374B-CA67E1014E5D}"/>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 id="2147483696" r:id="rId12"/>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Sujets avancés et études de cas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55D616E5-73E8-46B1-9C10-3C51CCB5B4EA}" type="datetime1">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dirty="0">
                <a:solidFill>
                  <a:srgbClr val="0070C0"/>
                </a:solidFill>
              </a:rPr>
              <a:t>Module 5 : Thèmes avancés et études de cas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dirty="0">
                <a:solidFill>
                  <a:srgbClr val="0070C0"/>
                </a:solidFill>
              </a:rPr>
              <a:t>Laboratoire 14 </a:t>
            </a:r>
            <a:r>
              <a:rPr lang="pl-PL" dirty="0">
                <a:solidFill>
                  <a:srgbClr val="0070C0"/>
                </a:solidFill>
              </a:rPr>
              <a:t>: </a:t>
            </a:r>
            <a:r>
              <a:rPr lang="en-US" dirty="0">
                <a:solidFill>
                  <a:srgbClr val="0070C0"/>
                </a:solidFill>
              </a:rPr>
              <a:t>Mobilité urbaine et villes intelligentes</a:t>
            </a:r>
            <a:endParaRPr lang="pl-PL"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D39E7-1545-782E-5A6E-4A8312FF7C7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3819DEC-7D35-AA2E-3218-22FDDC4E2F3C}"/>
              </a:ext>
            </a:extLst>
          </p:cNvPr>
          <p:cNvSpPr txBox="1">
            <a:spLocks noGrp="1"/>
          </p:cNvSpPr>
          <p:nvPr>
            <p:ph type="title"/>
          </p:nvPr>
        </p:nvSpPr>
        <p:spPr>
          <a:xfrm>
            <a:off x="726282" y="432621"/>
            <a:ext cx="3478074" cy="385820"/>
          </a:xfrm>
          <a:prstGeom prst="rect">
            <a:avLst/>
          </a:prstGeom>
          <a:solidFill>
            <a:srgbClr val="FD001F"/>
          </a:solidFill>
        </p:spPr>
        <p:txBody>
          <a:bodyPr vert="horz" wrap="square" lIns="0" tIns="16329" rIns="0" bIns="0" rtlCol="0">
            <a:spAutoFit/>
          </a:bodyPr>
          <a:lstStyle/>
          <a:p>
            <a:pPr marL="57150" algn="l"/>
            <a:r>
              <a:rPr lang="en-US" sz="2400" b="1" dirty="0">
                <a:solidFill>
                  <a:schemeClr val="bg1"/>
                </a:solidFill>
              </a:rPr>
              <a:t>2. Fondements conceptuels</a:t>
            </a:r>
          </a:p>
        </p:txBody>
      </p:sp>
      <p:sp>
        <p:nvSpPr>
          <p:cNvPr id="5" name="object 3">
            <a:extLst>
              <a:ext uri="{FF2B5EF4-FFF2-40B4-BE49-F238E27FC236}">
                <a16:creationId xmlns:a16="http://schemas.microsoft.com/office/drawing/2014/main" id="{D0B50C19-D044-65AC-6EE1-9A96C5C38293}"/>
              </a:ext>
            </a:extLst>
          </p:cNvPr>
          <p:cNvSpPr txBox="1"/>
          <p:nvPr/>
        </p:nvSpPr>
        <p:spPr>
          <a:xfrm>
            <a:off x="740568" y="1924058"/>
            <a:ext cx="7679532" cy="4237900"/>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400" b="1" dirty="0">
                <a:solidFill>
                  <a:sysClr val="windowText" lastClr="000000"/>
                </a:solidFill>
                <a:latin typeface="Aptos" panose="020B0004020202020204" pitchFamily="34" charset="0"/>
                <a:cs typeface="Arial"/>
              </a:rPr>
              <a:t>Congestion routière : </a:t>
            </a:r>
            <a:r>
              <a:rPr lang="en-US" sz="1400" dirty="0">
                <a:solidFill>
                  <a:sysClr val="windowText" lastClr="000000"/>
                </a:solidFill>
                <a:latin typeface="Aptos" panose="020B0004020202020204" pitchFamily="34" charset="0"/>
                <a:cs typeface="Arial"/>
              </a:rPr>
              <a:t>l'urbanisation rapide et l'augmentation du nombre de véhicules privés entraînent des retards chroniques, allongeant les temps de trajet et réduisant la productivité.</a:t>
            </a:r>
          </a:p>
          <a:p>
            <a:pPr marL="302078" indent="-285750" defTabSz="1175644" hangingPunct="1">
              <a:lnSpc>
                <a:spcPct val="150000"/>
              </a:lnSpc>
              <a:spcBef>
                <a:spcPts val="129"/>
              </a:spcBef>
              <a:buFont typeface="Arial" panose="020B0604020202020204" pitchFamily="34" charset="0"/>
              <a:buChar char="•"/>
            </a:pPr>
            <a:r>
              <a:rPr lang="en-US" sz="1400" b="1" dirty="0">
                <a:solidFill>
                  <a:sysClr val="windowText" lastClr="000000"/>
                </a:solidFill>
                <a:latin typeface="Aptos" panose="020B0004020202020204" pitchFamily="34" charset="0"/>
                <a:cs typeface="Arial"/>
              </a:rPr>
              <a:t>Retards dans les transports publics : </a:t>
            </a:r>
            <a:r>
              <a:rPr lang="en-US" sz="1400" dirty="0">
                <a:solidFill>
                  <a:sysClr val="windowText" lastClr="000000"/>
                </a:solidFill>
                <a:latin typeface="Aptos" panose="020B0004020202020204" pitchFamily="34" charset="0"/>
                <a:cs typeface="Arial"/>
              </a:rPr>
              <a:t>les horaires fixes des bus ne permettent pas de répondre aux pics soudains de la demande, en particulier aux heures de pointe, ce qui entraîne une surcharge et de longs temps d'attente pour les passagers.</a:t>
            </a:r>
          </a:p>
          <a:p>
            <a:pPr marL="302078" indent="-285750" defTabSz="1175644" hangingPunct="1">
              <a:lnSpc>
                <a:spcPct val="150000"/>
              </a:lnSpc>
              <a:spcBef>
                <a:spcPts val="129"/>
              </a:spcBef>
              <a:buFont typeface="Arial" panose="020B0604020202020204" pitchFamily="34" charset="0"/>
              <a:buChar char="•"/>
            </a:pPr>
            <a:r>
              <a:rPr lang="en-US" sz="1400" b="1" dirty="0">
                <a:solidFill>
                  <a:sysClr val="windowText" lastClr="000000"/>
                </a:solidFill>
                <a:latin typeface="Aptos" panose="020B0004020202020204" pitchFamily="34" charset="0"/>
                <a:cs typeface="Arial"/>
              </a:rPr>
              <a:t>Capacité sous-utilisée : </a:t>
            </a:r>
            <a:r>
              <a:rPr lang="en-US" sz="1400" dirty="0">
                <a:solidFill>
                  <a:sysClr val="windowText" lastClr="000000"/>
                </a:solidFill>
                <a:latin typeface="Aptos" panose="020B0004020202020204" pitchFamily="34" charset="0"/>
                <a:cs typeface="Arial"/>
              </a:rPr>
              <a:t>en dehors des heures de pointe, de nombreux bus circulent à capacité réduite, ce qui entraîne un gaspillage de carburant et de ressources opérationnelles.</a:t>
            </a:r>
          </a:p>
          <a:p>
            <a:pPr marL="302078" indent="-285750" defTabSz="1175644" hangingPunct="1">
              <a:lnSpc>
                <a:spcPct val="150000"/>
              </a:lnSpc>
              <a:spcBef>
                <a:spcPts val="129"/>
              </a:spcBef>
              <a:buFont typeface="Arial" panose="020B0604020202020204" pitchFamily="34" charset="0"/>
              <a:buChar char="•"/>
            </a:pPr>
            <a:r>
              <a:rPr lang="en-US" sz="1400" b="1" dirty="0">
                <a:solidFill>
                  <a:sysClr val="windowText" lastClr="000000"/>
                </a:solidFill>
                <a:latin typeface="Aptos" panose="020B0004020202020204" pitchFamily="34" charset="0"/>
                <a:cs typeface="Arial"/>
              </a:rPr>
              <a:t>Impact environnemental : </a:t>
            </a:r>
            <a:r>
              <a:rPr lang="en-US" sz="1400" dirty="0">
                <a:solidFill>
                  <a:sysClr val="windowText" lastClr="000000"/>
                </a:solidFill>
                <a:latin typeface="Aptos" panose="020B0004020202020204" pitchFamily="34" charset="0"/>
                <a:cs typeface="Arial"/>
              </a:rPr>
              <a:t>la forte dépendance à l'égard des voitures et l'inefficacité des services de bus contribuent à d'importantes émissions de gaz à effet de serre et à la pollution atmosphérique urbaine.</a:t>
            </a:r>
          </a:p>
          <a:p>
            <a:pPr marL="302078" indent="-285750" defTabSz="1175644" hangingPunct="1">
              <a:lnSpc>
                <a:spcPct val="150000"/>
              </a:lnSpc>
              <a:spcBef>
                <a:spcPts val="129"/>
              </a:spcBef>
              <a:buFont typeface="Arial" panose="020B0604020202020204" pitchFamily="34" charset="0"/>
              <a:buChar char="•"/>
            </a:pPr>
            <a:r>
              <a:rPr lang="en-US" sz="1400" b="1" dirty="0">
                <a:solidFill>
                  <a:sysClr val="windowText" lastClr="000000"/>
                </a:solidFill>
                <a:latin typeface="Aptos" panose="020B0004020202020204" pitchFamily="34" charset="0"/>
                <a:cs typeface="Arial"/>
              </a:rPr>
              <a:t>Problèmes d'équité : </a:t>
            </a:r>
            <a:r>
              <a:rPr lang="en-US" sz="1400" dirty="0">
                <a:solidFill>
                  <a:sysClr val="windowText" lastClr="000000"/>
                </a:solidFill>
                <a:latin typeface="Aptos" panose="020B0004020202020204" pitchFamily="34" charset="0"/>
                <a:cs typeface="Arial"/>
              </a:rPr>
              <a:t>les horaires et les itinéraires fixes peuvent ne pas desservir toutes les communautés de manière égale, laissant les zones suburbaines et à faibles revenus mal desservies.</a:t>
            </a:r>
          </a:p>
        </p:txBody>
      </p:sp>
      <p:sp>
        <p:nvSpPr>
          <p:cNvPr id="4" name="Slide Number Placeholder 3">
            <a:extLst>
              <a:ext uri="{FF2B5EF4-FFF2-40B4-BE49-F238E27FC236}">
                <a16:creationId xmlns:a16="http://schemas.microsoft.com/office/drawing/2014/main" id="{C592501A-B376-FC8F-38B7-0E3BBD507859}"/>
              </a:ext>
            </a:extLst>
          </p:cNvPr>
          <p:cNvSpPr>
            <a:spLocks noGrp="1"/>
          </p:cNvSpPr>
          <p:nvPr>
            <p:ph type="sldNum" sz="quarter" idx="7"/>
          </p:nvPr>
        </p:nvSpPr>
        <p:spPr/>
        <p:txBody>
          <a:bodyPr/>
          <a:lstStyle/>
          <a:p>
            <a:pPr marL="103685">
              <a:lnSpc>
                <a:spcPts val="1633"/>
              </a:lnSpc>
            </a:pPr>
            <a:fld id="{81D60167-4931-47E6-BA6A-407CBD079E47}" type="slidenum">
              <a:rPr lang="en-AT" spc="-64" smtClean="0"/>
              <a:t>10</a:t>
            </a:fld>
            <a:endParaRPr lang="en-AT" spc="-64" dirty="0"/>
          </a:p>
        </p:txBody>
      </p:sp>
      <p:sp>
        <p:nvSpPr>
          <p:cNvPr id="7" name="object 3">
            <a:extLst>
              <a:ext uri="{FF2B5EF4-FFF2-40B4-BE49-F238E27FC236}">
                <a16:creationId xmlns:a16="http://schemas.microsoft.com/office/drawing/2014/main" id="{70F61966-BFA5-2BA4-ADC7-76E3358D1C60}"/>
              </a:ext>
            </a:extLst>
          </p:cNvPr>
          <p:cNvSpPr txBox="1"/>
          <p:nvPr/>
        </p:nvSpPr>
        <p:spPr>
          <a:xfrm>
            <a:off x="726280" y="1353572"/>
            <a:ext cx="10725152" cy="570486"/>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Les systèmes de transport urbain des villes modernes sont confrontés à une complexité et à des contraintes croissantes en raison de multiples défis interdépendants :</a:t>
            </a:r>
          </a:p>
        </p:txBody>
      </p:sp>
      <p:sp>
        <p:nvSpPr>
          <p:cNvPr id="3" name="object 3">
            <a:extLst>
              <a:ext uri="{FF2B5EF4-FFF2-40B4-BE49-F238E27FC236}">
                <a16:creationId xmlns:a16="http://schemas.microsoft.com/office/drawing/2014/main" id="{29225884-BA3A-2E96-BD63-8BDBC50B18E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2.1. Défis liés à la mobilité urbaine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93E4FFA3-2E54-EC32-8CB6-EEA6B058DC5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C3D72A30-8F33-EE63-DAFC-5CD95205AD9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pic>
        <p:nvPicPr>
          <p:cNvPr id="1032" name="Picture 8">
            <a:extLst>
              <a:ext uri="{FF2B5EF4-FFF2-40B4-BE49-F238E27FC236}">
                <a16:creationId xmlns:a16="http://schemas.microsoft.com/office/drawing/2014/main" id="{A17B330A-D7C1-5624-55D6-7F22395593C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632" t="13031" r="13684" b="19737"/>
          <a:stretch>
            <a:fillRect/>
          </a:stretch>
        </p:blipFill>
        <p:spPr bwMode="auto">
          <a:xfrm>
            <a:off x="8362343" y="2543351"/>
            <a:ext cx="3810439" cy="3186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464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A4E3F-92F9-71BC-C3BA-A8B7DE5901F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D123CF-2F9A-5631-8320-5390F10ABA36}"/>
              </a:ext>
            </a:extLst>
          </p:cNvPr>
          <p:cNvSpPr txBox="1">
            <a:spLocks noGrp="1"/>
          </p:cNvSpPr>
          <p:nvPr>
            <p:ph type="title"/>
          </p:nvPr>
        </p:nvSpPr>
        <p:spPr>
          <a:xfrm>
            <a:off x="726281" y="432621"/>
            <a:ext cx="349692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 Fondements conceptuels</a:t>
            </a:r>
            <a:endParaRPr sz="2400" b="1" spc="-13" dirty="0">
              <a:solidFill>
                <a:schemeClr val="bg1"/>
              </a:solidFill>
              <a:latin typeface="Aptos" panose="020B0004020202020204" pitchFamily="34" charset="0"/>
            </a:endParaRPr>
          </a:p>
        </p:txBody>
      </p:sp>
      <p:sp>
        <p:nvSpPr>
          <p:cNvPr id="5" name="object 3">
            <a:extLst>
              <a:ext uri="{FF2B5EF4-FFF2-40B4-BE49-F238E27FC236}">
                <a16:creationId xmlns:a16="http://schemas.microsoft.com/office/drawing/2014/main" id="{CDC17745-C364-A337-0BF9-32C219A4FEC8}"/>
              </a:ext>
            </a:extLst>
          </p:cNvPr>
          <p:cNvSpPr txBox="1"/>
          <p:nvPr/>
        </p:nvSpPr>
        <p:spPr>
          <a:xfrm>
            <a:off x="1053619" y="2122113"/>
            <a:ext cx="10725152" cy="3654920"/>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200" b="1" dirty="0">
                <a:solidFill>
                  <a:sysClr val="windowText" lastClr="000000"/>
                </a:solidFill>
                <a:latin typeface="Aptos" panose="020B0004020202020204" pitchFamily="34" charset="0"/>
                <a:cs typeface="Arial"/>
              </a:rPr>
              <a:t>Planification dynamique : </a:t>
            </a:r>
            <a:r>
              <a:rPr lang="en-US" sz="1200" dirty="0">
                <a:solidFill>
                  <a:sysClr val="windowText" lastClr="000000"/>
                </a:solidFill>
                <a:latin typeface="Aptos" panose="020B0004020202020204" pitchFamily="34" charset="0"/>
                <a:cs typeface="Arial"/>
              </a:rPr>
              <a:t>utilise les données de demande en temps réel pour ajuster la fréquence des bus, en augmentant le déploiement de la flotte pendant les heures de pointe et en le réduisant pendant les périodes creuses. Cela permet de réduire les temps d'attente des passagers et d'optimiser la consommation d'énergie.</a:t>
            </a:r>
          </a:p>
          <a:p>
            <a:pPr marL="302078" indent="-285750" defTabSz="1175644" hangingPunct="1">
              <a:lnSpc>
                <a:spcPct val="150000"/>
              </a:lnSpc>
              <a:spcBef>
                <a:spcPts val="129"/>
              </a:spcBef>
              <a:buFont typeface="Arial" panose="020B0604020202020204" pitchFamily="34" charset="0"/>
              <a:buChar char="•"/>
            </a:pPr>
            <a:r>
              <a:rPr lang="en-US" sz="1200" b="1" dirty="0">
                <a:solidFill>
                  <a:sysClr val="windowText" lastClr="000000"/>
                </a:solidFill>
                <a:latin typeface="Aptos" panose="020B0004020202020204" pitchFamily="34" charset="0"/>
                <a:cs typeface="Arial"/>
              </a:rPr>
              <a:t>Prévision du nombre de passagers : </a:t>
            </a:r>
            <a:r>
              <a:rPr lang="en-US" sz="1200" dirty="0">
                <a:solidFill>
                  <a:sysClr val="windowText" lastClr="000000"/>
                </a:solidFill>
                <a:latin typeface="Aptos" panose="020B0004020202020204" pitchFamily="34" charset="0"/>
                <a:cs typeface="Arial"/>
              </a:rPr>
              <a:t>en exploitant les données historiques et les données des capteurs, les modèles d'IA prédisent les tendances en matière de volume de passagers par arrêt, heure et jour. Cela permet d'anticiper la planification des horaires et la planification des capacités.</a:t>
            </a:r>
          </a:p>
          <a:p>
            <a:pPr marL="302078" indent="-285750" defTabSz="1175644" hangingPunct="1">
              <a:lnSpc>
                <a:spcPct val="150000"/>
              </a:lnSpc>
              <a:spcBef>
                <a:spcPts val="129"/>
              </a:spcBef>
              <a:buFont typeface="Arial" panose="020B0604020202020204" pitchFamily="34" charset="0"/>
              <a:buChar char="•"/>
            </a:pPr>
            <a:r>
              <a:rPr lang="en-US" sz="1200" b="1" dirty="0">
                <a:solidFill>
                  <a:sysClr val="windowText" lastClr="000000"/>
                </a:solidFill>
                <a:latin typeface="Aptos" panose="020B0004020202020204" pitchFamily="34" charset="0"/>
                <a:cs typeface="Arial"/>
              </a:rPr>
              <a:t>Algorithmes de routage optimisés : </a:t>
            </a:r>
            <a:r>
              <a:rPr lang="en-US" sz="1200" dirty="0">
                <a:solidFill>
                  <a:sysClr val="windowText" lastClr="000000"/>
                </a:solidFill>
                <a:latin typeface="Aptos" panose="020B0004020202020204" pitchFamily="34" charset="0"/>
                <a:cs typeface="Arial"/>
              </a:rPr>
              <a:t>les outils de surveillance du trafic et de localisation GPS permettent de rediriger les bus en temps réel en fonction des niveaux d'encombrement, des fermetures de routes ou des perturbations, garantissant ainsi un minimum de retards.</a:t>
            </a:r>
          </a:p>
          <a:p>
            <a:pPr marL="302078" indent="-285750" defTabSz="1175644" hangingPunct="1">
              <a:lnSpc>
                <a:spcPct val="150000"/>
              </a:lnSpc>
              <a:spcBef>
                <a:spcPts val="129"/>
              </a:spcBef>
              <a:buFont typeface="Arial" panose="020B0604020202020204" pitchFamily="34" charset="0"/>
              <a:buChar char="•"/>
            </a:pPr>
            <a:r>
              <a:rPr lang="en-US" sz="1200" b="1" dirty="0">
                <a:solidFill>
                  <a:sysClr val="windowText" lastClr="000000"/>
                </a:solidFill>
                <a:latin typeface="Aptos" panose="020B0004020202020204" pitchFamily="34" charset="0"/>
                <a:cs typeface="Arial"/>
              </a:rPr>
              <a:t>Déploiement d'infrastructures intelligentes : </a:t>
            </a:r>
            <a:r>
              <a:rPr lang="en-US" sz="1200" dirty="0">
                <a:solidFill>
                  <a:sysClr val="windowText" lastClr="000000"/>
                </a:solidFill>
                <a:latin typeface="Aptos" panose="020B0004020202020204" pitchFamily="34" charset="0"/>
                <a:cs typeface="Arial"/>
              </a:rPr>
              <a:t>des infrastructures avancées telles que les affichages d'informations en temps réel pour les passagers, la billetterie sans contact et les systèmes de localisation automatique des véhicules (AVL) améliorent l'expérience des passagers et la visibilité opérationnelle.</a:t>
            </a:r>
          </a:p>
          <a:p>
            <a:pPr marL="302078" indent="-285750" defTabSz="1175644" hangingPunct="1">
              <a:lnSpc>
                <a:spcPct val="150000"/>
              </a:lnSpc>
              <a:spcBef>
                <a:spcPts val="129"/>
              </a:spcBef>
              <a:buFont typeface="Arial" panose="020B0604020202020204" pitchFamily="34" charset="0"/>
              <a:buChar char="•"/>
            </a:pPr>
            <a:r>
              <a:rPr lang="en-US" sz="1200" b="1" dirty="0">
                <a:solidFill>
                  <a:sysClr val="windowText" lastClr="000000"/>
                </a:solidFill>
                <a:latin typeface="Aptos" panose="020B0004020202020204" pitchFamily="34" charset="0"/>
                <a:cs typeface="Arial"/>
              </a:rPr>
              <a:t>Intégration avec des plateformes multimodales : </a:t>
            </a:r>
            <a:r>
              <a:rPr lang="en-US" sz="1200" dirty="0">
                <a:solidFill>
                  <a:sysClr val="windowText" lastClr="000000"/>
                </a:solidFill>
                <a:latin typeface="Aptos" panose="020B0004020202020204" pitchFamily="34" charset="0"/>
                <a:cs typeface="Arial"/>
              </a:rPr>
              <a:t>des liaisons fluides avec les services de vélos en libre-service, de métro et de VTC favorisent la connectivité du premier et du dernier kilomètre.</a:t>
            </a:r>
          </a:p>
          <a:p>
            <a:pPr marL="302078" indent="-285750" defTabSz="1175644" hangingPunct="1">
              <a:lnSpc>
                <a:spcPct val="150000"/>
              </a:lnSpc>
              <a:spcBef>
                <a:spcPts val="129"/>
              </a:spcBef>
              <a:buFont typeface="Arial" panose="020B0604020202020204" pitchFamily="34" charset="0"/>
              <a:buChar char="•"/>
            </a:pPr>
            <a:r>
              <a:rPr lang="en-US" sz="1200" b="1" dirty="0">
                <a:solidFill>
                  <a:sysClr val="windowText" lastClr="000000"/>
                </a:solidFill>
                <a:latin typeface="Aptos" panose="020B0004020202020204" pitchFamily="34" charset="0"/>
                <a:cs typeface="Arial"/>
              </a:rPr>
              <a:t>Opérations basées sur les données : </a:t>
            </a:r>
            <a:r>
              <a:rPr lang="en-US" sz="1200" dirty="0">
                <a:solidFill>
                  <a:sysClr val="windowText" lastClr="000000"/>
                </a:solidFill>
                <a:latin typeface="Aptos" panose="020B0004020202020204" pitchFamily="34" charset="0"/>
                <a:cs typeface="Arial"/>
              </a:rPr>
              <a:t>les autorités de transport peuvent surveiller les performances, ajuster les services et effectuer des analyses de scénarios à l'aide de tableaux de bord de données.</a:t>
            </a:r>
          </a:p>
        </p:txBody>
      </p:sp>
      <p:sp>
        <p:nvSpPr>
          <p:cNvPr id="4" name="Slide Number Placeholder 3">
            <a:extLst>
              <a:ext uri="{FF2B5EF4-FFF2-40B4-BE49-F238E27FC236}">
                <a16:creationId xmlns:a16="http://schemas.microsoft.com/office/drawing/2014/main" id="{486B8C5A-2F0A-C931-6305-1CACD54CF994}"/>
              </a:ext>
            </a:extLst>
          </p:cNvPr>
          <p:cNvSpPr>
            <a:spLocks noGrp="1"/>
          </p:cNvSpPr>
          <p:nvPr>
            <p:ph type="sldNum" sz="quarter" idx="7"/>
          </p:nvPr>
        </p:nvSpPr>
        <p:spPr/>
        <p:txBody>
          <a:bodyPr/>
          <a:lstStyle/>
          <a:p>
            <a:pPr marL="103685">
              <a:lnSpc>
                <a:spcPts val="1633"/>
              </a:lnSpc>
            </a:pPr>
            <a:fld id="{81D60167-4931-47E6-BA6A-407CBD079E47}" type="slidenum">
              <a:rPr lang="en-AT" spc="-64" smtClean="0"/>
              <a:t>11</a:t>
            </a:fld>
            <a:endParaRPr lang="en-AT" spc="-64" dirty="0"/>
          </a:p>
        </p:txBody>
      </p:sp>
      <p:sp>
        <p:nvSpPr>
          <p:cNvPr id="7" name="object 3">
            <a:extLst>
              <a:ext uri="{FF2B5EF4-FFF2-40B4-BE49-F238E27FC236}">
                <a16:creationId xmlns:a16="http://schemas.microsoft.com/office/drawing/2014/main" id="{8AB21D56-752B-46D2-B9C8-3295A8AEF544}"/>
              </a:ext>
            </a:extLst>
          </p:cNvPr>
          <p:cNvSpPr txBox="1"/>
          <p:nvPr/>
        </p:nvSpPr>
        <p:spPr>
          <a:xfrm>
            <a:off x="726280" y="1354777"/>
            <a:ext cx="10725152" cy="570486"/>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Pour relever les défis complexes de la mobilité urbaine, les systèmes de transport intelligents appliquent toute une série d'innovations numériques :</a:t>
            </a:r>
          </a:p>
        </p:txBody>
      </p:sp>
      <p:sp>
        <p:nvSpPr>
          <p:cNvPr id="3" name="object 3">
            <a:extLst>
              <a:ext uri="{FF2B5EF4-FFF2-40B4-BE49-F238E27FC236}">
                <a16:creationId xmlns:a16="http://schemas.microsoft.com/office/drawing/2014/main" id="{4A38BA89-9E4E-F2B2-06DA-D78D82D50BB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2.2. Solutions intelligentes dans les transports publics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4F831E1D-074D-FDD2-D983-D62536268F9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B2480DBC-2520-4AC1-4D89-E6C246E6E0D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2243066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solidFill>
                  <a:schemeClr val="bg1"/>
                </a:solidFill>
              </a:rPr>
              <a:t>Conception et configuration de la simulation</a:t>
            </a:r>
          </a:p>
        </p:txBody>
      </p:sp>
      <p:sp>
        <p:nvSpPr>
          <p:cNvPr id="5" name="Slide Number Placeholder 4">
            <a:extLst>
              <a:ext uri="{FF2B5EF4-FFF2-40B4-BE49-F238E27FC236}">
                <a16:creationId xmlns:a16="http://schemas.microsoft.com/office/drawing/2014/main" id="{2D6D805E-7F02-292A-E208-CD672EB92279}"/>
              </a:ext>
            </a:extLst>
          </p:cNvPr>
          <p:cNvSpPr>
            <a:spLocks noGrp="1"/>
          </p:cNvSpPr>
          <p:nvPr>
            <p:ph type="sldNum" sz="quarter" idx="7"/>
          </p:nvPr>
        </p:nvSpPr>
        <p:spPr/>
        <p:txBody>
          <a:bodyPr/>
          <a:lstStyle/>
          <a:p>
            <a:pPr marL="103685">
              <a:lnSpc>
                <a:spcPts val="1633"/>
              </a:lnSpc>
            </a:pPr>
            <a:fld id="{81D60167-4931-47E6-BA6A-407CBD079E47}" type="slidenum">
              <a:rPr lang="en-AT" spc="-64" smtClean="0"/>
              <a:t>12</a:t>
            </a:fld>
            <a:endParaRPr lang="en-AT" spc="-64" dirty="0"/>
          </a:p>
        </p:txBody>
      </p:sp>
      <p:sp>
        <p:nvSpPr>
          <p:cNvPr id="2" name="object 6">
            <a:extLst>
              <a:ext uri="{FF2B5EF4-FFF2-40B4-BE49-F238E27FC236}">
                <a16:creationId xmlns:a16="http://schemas.microsoft.com/office/drawing/2014/main" id="{4CAA5DCA-BA17-202D-2FFA-6CA9CDBEF58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400D61AD-9590-E13F-571B-21AD5E5841E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289209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1775B-35F8-1C98-61BB-54713FC48A9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40A744F-0B0E-4455-0307-27C52F0A335E}"/>
              </a:ext>
            </a:extLst>
          </p:cNvPr>
          <p:cNvSpPr txBox="1">
            <a:spLocks noGrp="1"/>
          </p:cNvSpPr>
          <p:nvPr>
            <p:ph type="title"/>
          </p:nvPr>
        </p:nvSpPr>
        <p:spPr>
          <a:xfrm>
            <a:off x="726281" y="432621"/>
            <a:ext cx="417565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Conception et configuration de la simulation</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19BAA892-2081-EDDD-2521-077FCD32D5CF}"/>
              </a:ext>
            </a:extLst>
          </p:cNvPr>
          <p:cNvSpPr>
            <a:spLocks noGrp="1"/>
          </p:cNvSpPr>
          <p:nvPr>
            <p:ph type="sldNum" sz="quarter" idx="7"/>
          </p:nvPr>
        </p:nvSpPr>
        <p:spPr/>
        <p:txBody>
          <a:bodyPr/>
          <a:lstStyle/>
          <a:p>
            <a:pPr marL="103685">
              <a:lnSpc>
                <a:spcPts val="1633"/>
              </a:lnSpc>
            </a:pPr>
            <a:fld id="{81D60167-4931-47E6-BA6A-407CBD079E47}" type="slidenum">
              <a:rPr lang="en-AT" spc="-64" smtClean="0"/>
              <a:t>13</a:t>
            </a:fld>
            <a:endParaRPr lang="en-AT" spc="-64" dirty="0"/>
          </a:p>
        </p:txBody>
      </p:sp>
      <p:sp>
        <p:nvSpPr>
          <p:cNvPr id="7" name="object 3">
            <a:extLst>
              <a:ext uri="{FF2B5EF4-FFF2-40B4-BE49-F238E27FC236}">
                <a16:creationId xmlns:a16="http://schemas.microsoft.com/office/drawing/2014/main" id="{975C79DB-B742-591C-CACC-FDA71972CD1A}"/>
              </a:ext>
            </a:extLst>
          </p:cNvPr>
          <p:cNvSpPr txBox="1"/>
          <p:nvPr/>
        </p:nvSpPr>
        <p:spPr>
          <a:xfrm>
            <a:off x="945502" y="1411904"/>
            <a:ext cx="10725152" cy="2370979"/>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Plateforme : </a:t>
            </a:r>
            <a:r>
              <a:rPr lang="en-US" sz="1600" dirty="0">
                <a:solidFill>
                  <a:sysClr val="windowText" lastClr="000000"/>
                </a:solidFill>
                <a:latin typeface="Aptos" panose="020B0004020202020204" pitchFamily="34" charset="0"/>
                <a:cs typeface="Arial"/>
              </a:rPr>
              <a:t>Google Colab (de préférence) ou </a:t>
            </a:r>
            <a:r>
              <a:rPr lang="en-US" sz="1600" dirty="0" err="1">
                <a:solidFill>
                  <a:sysClr val="windowText" lastClr="000000"/>
                </a:solidFill>
                <a:latin typeface="Aptos" panose="020B0004020202020204" pitchFamily="34" charset="0"/>
                <a:cs typeface="Arial"/>
              </a:rPr>
              <a:t>Jupyter</a:t>
            </a:r>
            <a:r>
              <a:rPr lang="en-US" sz="1600" dirty="0">
                <a:solidFill>
                  <a:sysClr val="windowText" lastClr="000000"/>
                </a:solidFill>
                <a:latin typeface="Aptos" panose="020B0004020202020204" pitchFamily="34" charset="0"/>
                <a:cs typeface="Arial"/>
              </a:rPr>
              <a:t> local (Python 3.10+).</a:t>
            </a:r>
          </a:p>
          <a:p>
            <a:pPr marL="302078" indent="-285750" defTabSz="1175644" hangingPunct="1">
              <a:lnSpc>
                <a:spcPct val="100000"/>
              </a:lnSpc>
              <a:spcBef>
                <a:spcPts val="600"/>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Nom du fichier : </a:t>
            </a:r>
            <a:r>
              <a:rPr lang="en-US" sz="1600" i="1" u="sng" dirty="0" err="1">
                <a:solidFill>
                  <a:sysClr val="windowText" lastClr="000000"/>
                </a:solidFill>
                <a:highlight>
                  <a:srgbClr val="00FF00"/>
                </a:highlight>
                <a:latin typeface="Aptos" panose="020B0004020202020204" pitchFamily="34" charset="0"/>
                <a:cs typeface="Arial"/>
              </a:rPr>
              <a:t>Urban_Mobilities_and_Smart_Cities_Lab_Session.ipynb</a:t>
            </a:r>
            <a:r>
              <a:rPr lang="en-US" sz="1600" i="1" u="sng" dirty="0">
                <a:solidFill>
                  <a:sysClr val="windowText" lastClr="000000"/>
                </a:solidFill>
                <a:highlight>
                  <a:srgbClr val="00FF00"/>
                </a:highlight>
                <a:latin typeface="Aptos" panose="020B0004020202020204" pitchFamily="34" charset="0"/>
                <a:cs typeface="Arial"/>
              </a:rPr>
              <a:t>.</a:t>
            </a:r>
          </a:p>
          <a:p>
            <a:pPr marL="302078" indent="-285750" defTabSz="1175644" hangingPunct="1">
              <a:lnSpc>
                <a:spcPct val="100000"/>
              </a:lnSpc>
              <a:spcBef>
                <a:spcPts val="600"/>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Bibliothèques : </a:t>
            </a:r>
            <a:r>
              <a:rPr lang="en-US" sz="1600" i="1" dirty="0" err="1">
                <a:solidFill>
                  <a:sysClr val="windowText" lastClr="000000"/>
                </a:solidFill>
                <a:latin typeface="Aptos" panose="020B0004020202020204" pitchFamily="34" charset="0"/>
                <a:cs typeface="Arial"/>
              </a:rPr>
              <a:t>numpy</a:t>
            </a:r>
            <a:r>
              <a:rPr lang="en-US" sz="1600" i="1" dirty="0">
                <a:solidFill>
                  <a:sysClr val="windowText" lastClr="000000"/>
                </a:solidFill>
                <a:latin typeface="Aptos" panose="020B0004020202020204" pitchFamily="34" charset="0"/>
                <a:cs typeface="Arial"/>
              </a:rPr>
              <a:t>, pandas, matplotlib </a:t>
            </a:r>
            <a:r>
              <a:rPr lang="en-US" sz="1600" dirty="0">
                <a:solidFill>
                  <a:sysClr val="windowText" lastClr="000000"/>
                </a:solidFill>
                <a:latin typeface="Aptos" panose="020B0004020202020204" pitchFamily="34" charset="0"/>
                <a:cs typeface="Arial"/>
              </a:rPr>
              <a:t>(préinstallées sur Colab).</a:t>
            </a:r>
          </a:p>
          <a:p>
            <a:pPr marL="302078" indent="-285750" defTabSz="1175644" hangingPunct="1">
              <a:lnSpc>
                <a:spcPct val="100000"/>
              </a:lnSpc>
              <a:spcBef>
                <a:spcPts val="600"/>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Contenu : </a:t>
            </a:r>
            <a:r>
              <a:rPr lang="en-US" sz="1600" dirty="0">
                <a:solidFill>
                  <a:sysClr val="windowText" lastClr="000000"/>
                </a:solidFill>
                <a:latin typeface="Aptos" panose="020B0004020202020204" pitchFamily="34" charset="0"/>
                <a:cs typeface="Arial"/>
              </a:rPr>
              <a:t>cellules de paramètres (intervalles, période de pointe, capacité), cellule d'exécution, cellules de traçage/exportation.</a:t>
            </a:r>
          </a:p>
          <a:p>
            <a:pPr marL="302078" indent="-285750" defTabSz="1175644" hangingPunct="1">
              <a:lnSpc>
                <a:spcPct val="100000"/>
              </a:lnSpc>
              <a:spcBef>
                <a:spcPts val="600"/>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Résultats : </a:t>
            </a:r>
            <a:r>
              <a:rPr lang="en-US" sz="1600" dirty="0">
                <a:solidFill>
                  <a:sysClr val="windowText" lastClr="000000"/>
                </a:solidFill>
                <a:latin typeface="Aptos" panose="020B0004020202020204" pitchFamily="34" charset="0"/>
                <a:cs typeface="Arial"/>
              </a:rPr>
              <a:t>tableaux + graphiques de l'attente moyenne/maximale, des passagers desservis, des tendances horaires, carte thermique au niveau des arrêts.</a:t>
            </a:r>
          </a:p>
          <a:p>
            <a:pPr marL="302078" indent="-285750" defTabSz="1175644" hangingPunct="1">
              <a:lnSpc>
                <a:spcPct val="100000"/>
              </a:lnSpc>
              <a:spcBef>
                <a:spcPts val="600"/>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Scénario :</a:t>
            </a:r>
          </a:p>
        </p:txBody>
      </p:sp>
      <p:sp>
        <p:nvSpPr>
          <p:cNvPr id="3" name="object 3">
            <a:extLst>
              <a:ext uri="{FF2B5EF4-FFF2-40B4-BE49-F238E27FC236}">
                <a16:creationId xmlns:a16="http://schemas.microsoft.com/office/drawing/2014/main" id="{E2608EE4-0F5A-C45F-956D-2A0C32F97B0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latin typeface="Aptos" panose="020B0004020202020204" pitchFamily="34" charset="0"/>
              </a:rPr>
              <a:t>Outils, fichiers et scénario</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9F10E4D3-41D2-BA9F-AC2A-B75D164B385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CCFA01ED-98DE-22F8-9411-82A20167350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9" name="TextBox 8">
            <a:extLst>
              <a:ext uri="{FF2B5EF4-FFF2-40B4-BE49-F238E27FC236}">
                <a16:creationId xmlns:a16="http://schemas.microsoft.com/office/drawing/2014/main" id="{895EE1DD-DEEB-5227-B3CF-7D28CC48F1B6}"/>
              </a:ext>
            </a:extLst>
          </p:cNvPr>
          <p:cNvSpPr txBox="1"/>
          <p:nvPr/>
        </p:nvSpPr>
        <p:spPr>
          <a:xfrm>
            <a:off x="830947" y="3955003"/>
            <a:ext cx="10620485" cy="2394502"/>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sz="1600" b="1" dirty="0"/>
              <a:t>Contexte : </a:t>
            </a:r>
            <a:r>
              <a:rPr lang="en-US" sz="1600" dirty="0"/>
              <a:t>une seule ligne de bus desservant 20 arrêts entre le quartier central des affaires (CBD) et la banlieue. Heures de pointe le matin et le soir ; midi.</a:t>
            </a:r>
          </a:p>
          <a:p>
            <a:pPr marL="285750" indent="-285750">
              <a:spcBef>
                <a:spcPts val="600"/>
              </a:spcBef>
              <a:buFont typeface="Arial" panose="020B0604020202020204" pitchFamily="34" charset="0"/>
              <a:buChar char="•"/>
            </a:pPr>
            <a:r>
              <a:rPr lang="en-US" sz="1600" b="1" dirty="0"/>
              <a:t>Question : </a:t>
            </a:r>
            <a:r>
              <a:rPr lang="en-US" sz="1600" dirty="0"/>
              <a:t>Devrions-nous passer d'un intervalle statique à un intervalle intelligent pour gérer les heures de pointe sans surcharger le service en dehors des heures de pointe ?</a:t>
            </a:r>
          </a:p>
          <a:p>
            <a:pPr marL="285750" indent="-285750">
              <a:spcBef>
                <a:spcPts val="600"/>
              </a:spcBef>
              <a:buFont typeface="Arial" panose="020B0604020202020204" pitchFamily="34" charset="0"/>
              <a:buChar char="•"/>
            </a:pPr>
            <a:r>
              <a:rPr lang="en-US" sz="1600" b="1" dirty="0"/>
              <a:t>Essai 1 (référence) : </a:t>
            </a:r>
            <a:r>
              <a:rPr lang="en-US" sz="1600" dirty="0"/>
              <a:t>intervalle statique de 20 minutes toute la journée → enregistrement des indicateurs clés de performance.</a:t>
            </a:r>
          </a:p>
          <a:p>
            <a:pPr marL="285750" indent="-285750">
              <a:spcBef>
                <a:spcPts val="600"/>
              </a:spcBef>
              <a:buFont typeface="Arial" panose="020B0604020202020204" pitchFamily="34" charset="0"/>
              <a:buChar char="•"/>
            </a:pPr>
            <a:r>
              <a:rPr lang="en-US" sz="1600" b="1" dirty="0"/>
              <a:t>Essai 2 (politique) : </a:t>
            </a:r>
            <a:r>
              <a:rPr lang="en-US" sz="1600" dirty="0"/>
              <a:t>intelligent : 10 minutes aux heures de pointe, 20 minutes en dehors des heures de pointe → enregistrer les indicateurs clés de performance.</a:t>
            </a:r>
          </a:p>
          <a:p>
            <a:pPr marL="285750" indent="-285750">
              <a:spcBef>
                <a:spcPts val="600"/>
              </a:spcBef>
              <a:buFont typeface="Arial" panose="020B0604020202020204" pitchFamily="34" charset="0"/>
              <a:buChar char="•"/>
            </a:pPr>
            <a:r>
              <a:rPr lang="en-US" sz="1600" b="1" dirty="0"/>
              <a:t>Comparaison : </a:t>
            </a:r>
            <a:r>
              <a:rPr lang="en-US" sz="1600" dirty="0"/>
              <a:t>courbes d'attente horaires, équilibre d'occupation, temps d'attente le plus long (équité).</a:t>
            </a:r>
          </a:p>
        </p:txBody>
      </p:sp>
    </p:spTree>
    <p:extLst>
      <p:ext uri="{BB962C8B-B14F-4D97-AF65-F5344CB8AC3E}">
        <p14:creationId xmlns:p14="http://schemas.microsoft.com/office/powerpoint/2010/main" val="3265804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82E98-76F1-5C54-B65D-065087FBF1C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8387C78-0410-AF6D-C3A3-38F843A61B1C}"/>
              </a:ext>
            </a:extLst>
          </p:cNvPr>
          <p:cNvSpPr txBox="1">
            <a:spLocks noGrp="1"/>
          </p:cNvSpPr>
          <p:nvPr>
            <p:ph type="title"/>
          </p:nvPr>
        </p:nvSpPr>
        <p:spPr>
          <a:xfrm>
            <a:off x="726281" y="432621"/>
            <a:ext cx="417565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Conception et configuration de la simulation</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EC37FB67-789A-5AD4-AFC2-2F243998B1A1}"/>
              </a:ext>
            </a:extLst>
          </p:cNvPr>
          <p:cNvSpPr>
            <a:spLocks noGrp="1"/>
          </p:cNvSpPr>
          <p:nvPr>
            <p:ph type="sldNum" sz="quarter" idx="7"/>
          </p:nvPr>
        </p:nvSpPr>
        <p:spPr/>
        <p:txBody>
          <a:bodyPr/>
          <a:lstStyle/>
          <a:p>
            <a:pPr marL="103685">
              <a:lnSpc>
                <a:spcPts val="1633"/>
              </a:lnSpc>
            </a:pPr>
            <a:fld id="{81D60167-4931-47E6-BA6A-407CBD079E47}" type="slidenum">
              <a:rPr lang="en-AT" spc="-64" smtClean="0"/>
              <a:t>14</a:t>
            </a:fld>
            <a:endParaRPr lang="en-AT" spc="-64" dirty="0"/>
          </a:p>
        </p:txBody>
      </p:sp>
      <p:sp>
        <p:nvSpPr>
          <p:cNvPr id="3" name="object 3">
            <a:extLst>
              <a:ext uri="{FF2B5EF4-FFF2-40B4-BE49-F238E27FC236}">
                <a16:creationId xmlns:a16="http://schemas.microsoft.com/office/drawing/2014/main" id="{DD22583E-BE96-F31E-3F6A-8F3A11A1C97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a:t>
            </a:r>
            <a:r>
              <a:rPr lang="en-US" b="1" dirty="0">
                <a:latin typeface="Aptos" panose="020B0004020202020204" pitchFamily="34" charset="0"/>
              </a:rPr>
              <a:t>Activité 1 — Référence statique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B30BDE5-AF5E-D67B-D237-246BCFA6FD7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A03B14FA-9665-B81D-0F88-E0D5BCE1068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9" name="Content Placeholder 2">
            <a:extLst>
              <a:ext uri="{FF2B5EF4-FFF2-40B4-BE49-F238E27FC236}">
                <a16:creationId xmlns:a16="http://schemas.microsoft.com/office/drawing/2014/main" id="{787505A7-E8A1-067F-D27F-ED1C7C1C081F}"/>
              </a:ext>
            </a:extLst>
          </p:cNvPr>
          <p:cNvSpPr txBox="1">
            <a:spLocks/>
          </p:cNvSpPr>
          <p:nvPr/>
        </p:nvSpPr>
        <p:spPr>
          <a:xfrm>
            <a:off x="726280" y="1354777"/>
            <a:ext cx="10515600" cy="4351338"/>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Objectif : </a:t>
            </a:r>
            <a:r>
              <a:rPr lang="en-US" sz="1800" dirty="0">
                <a:solidFill>
                  <a:sysClr val="windowText" lastClr="000000"/>
                </a:solidFill>
              </a:rPr>
              <a:t>établir une base de référence reproductible à comparer à la politique intelligente.</a:t>
            </a: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Paramètres à définir </a:t>
            </a:r>
            <a:r>
              <a:rPr lang="en-US" sz="1800" dirty="0">
                <a:solidFill>
                  <a:sysClr val="windowText" lastClr="000000"/>
                </a:solidFill>
              </a:rPr>
              <a:t>(dans la cellule Paramètres) :</a:t>
            </a:r>
          </a:p>
          <a:p>
            <a:pPr marL="873572" lvl="1" indent="-285750" defTabSz="914400" hangingPunct="1">
              <a:lnSpc>
                <a:spcPct val="100000"/>
              </a:lnSpc>
              <a:spcBef>
                <a:spcPts val="0"/>
              </a:spcBef>
              <a:buFont typeface="Arial" panose="020B0604020202020204" pitchFamily="34" charset="0"/>
              <a:buChar char="•"/>
            </a:pPr>
            <a:r>
              <a:rPr lang="en-US" sz="1800" b="1" i="1" dirty="0" err="1">
                <a:solidFill>
                  <a:sysClr val="windowText" lastClr="000000"/>
                </a:solidFill>
              </a:rPr>
              <a:t>simulation_time </a:t>
            </a:r>
            <a:r>
              <a:rPr lang="en-US" sz="1800" i="1" dirty="0">
                <a:solidFill>
                  <a:sysClr val="windowText" lastClr="000000"/>
                </a:solidFill>
              </a:rPr>
              <a:t>= 1440 (conserver tel quel)</a:t>
            </a:r>
          </a:p>
          <a:p>
            <a:pPr marL="873572" lvl="1" indent="-285750" defTabSz="914400" hangingPunct="1">
              <a:lnSpc>
                <a:spcPct val="100000"/>
              </a:lnSpc>
              <a:spcBef>
                <a:spcPts val="0"/>
              </a:spcBef>
              <a:buFont typeface="Arial" panose="020B0604020202020204" pitchFamily="34" charset="0"/>
              <a:buChar char="•"/>
            </a:pPr>
            <a:r>
              <a:rPr lang="en-US" sz="1800" b="1" i="1" dirty="0" err="1">
                <a:solidFill>
                  <a:sysClr val="windowText" lastClr="000000"/>
                </a:solidFill>
              </a:rPr>
              <a:t>initial_bus_interval </a:t>
            </a:r>
            <a:r>
              <a:rPr lang="en-US" sz="1800" i="1" dirty="0">
                <a:solidFill>
                  <a:sysClr val="windowText" lastClr="000000"/>
                </a:solidFill>
              </a:rPr>
              <a:t>= 20 (intervalle statique ; base de référence)</a:t>
            </a:r>
          </a:p>
          <a:p>
            <a:pPr marL="873572" lvl="1" indent="-285750" defTabSz="914400" hangingPunct="1">
              <a:lnSpc>
                <a:spcPct val="100000"/>
              </a:lnSpc>
              <a:spcBef>
                <a:spcPts val="0"/>
              </a:spcBef>
              <a:buFont typeface="Arial" panose="020B0604020202020204" pitchFamily="34" charset="0"/>
              <a:buChar char="•"/>
            </a:pPr>
            <a:r>
              <a:rPr lang="en-US" sz="1800" b="1" i="1" dirty="0" err="1">
                <a:solidFill>
                  <a:sysClr val="windowText" lastClr="000000"/>
                </a:solidFill>
              </a:rPr>
              <a:t>bus_capacity </a:t>
            </a:r>
            <a:r>
              <a:rPr lang="en-US" sz="1800" i="1" dirty="0">
                <a:solidFill>
                  <a:sysClr val="windowText" lastClr="000000"/>
                </a:solidFill>
              </a:rPr>
              <a:t>= 80 (conserver tel quel pour la base de référence)</a:t>
            </a:r>
          </a:p>
          <a:p>
            <a:pPr marL="873572" lvl="1" indent="-285750" defTabSz="914400" hangingPunct="1">
              <a:lnSpc>
                <a:spcPct val="100000"/>
              </a:lnSpc>
              <a:spcBef>
                <a:spcPts val="0"/>
              </a:spcBef>
              <a:buFont typeface="Arial" panose="020B0604020202020204" pitchFamily="34" charset="0"/>
              <a:buChar char="•"/>
            </a:pPr>
            <a:r>
              <a:rPr lang="en-US" sz="1800" b="1" i="1" dirty="0" err="1">
                <a:solidFill>
                  <a:sysClr val="windowText" lastClr="000000"/>
                </a:solidFill>
              </a:rPr>
              <a:t>stop_positions </a:t>
            </a:r>
            <a:r>
              <a:rPr lang="en-US" sz="1800" i="1" dirty="0">
                <a:solidFill>
                  <a:sysClr val="windowText" lastClr="000000"/>
                </a:solidFill>
              </a:rPr>
              <a:t>= </a:t>
            </a:r>
            <a:r>
              <a:rPr lang="en-US" sz="1800" i="1" dirty="0" err="1">
                <a:solidFill>
                  <a:sysClr val="windowText" lastClr="000000"/>
                </a:solidFill>
              </a:rPr>
              <a:t>np.arange</a:t>
            </a:r>
            <a:r>
              <a:rPr lang="en-US" sz="1800" i="1" dirty="0">
                <a:solidFill>
                  <a:sysClr val="windowText" lastClr="000000"/>
                </a:solidFill>
              </a:rPr>
              <a:t>(0, 20, 1) (conserver tel quel)</a:t>
            </a:r>
          </a:p>
          <a:p>
            <a:pPr marL="873572" lvl="1" indent="-285750" defTabSz="914400" hangingPunct="1">
              <a:lnSpc>
                <a:spcPct val="100000"/>
              </a:lnSpc>
              <a:spcBef>
                <a:spcPts val="0"/>
              </a:spcBef>
              <a:buFont typeface="Arial" panose="020B0604020202020204" pitchFamily="34" charset="0"/>
              <a:buChar char="•"/>
            </a:pPr>
            <a:r>
              <a:rPr lang="en-US" sz="1800" b="1" i="1" dirty="0" err="1">
                <a:solidFill>
                  <a:sysClr val="windowText" lastClr="000000"/>
                </a:solidFill>
              </a:rPr>
              <a:t>passenger_arrival_rate </a:t>
            </a:r>
            <a:r>
              <a:rPr lang="en-US" sz="1800" i="1" dirty="0">
                <a:solidFill>
                  <a:sysClr val="windowText" lastClr="000000"/>
                </a:solidFill>
              </a:rPr>
              <a:t>= 5 (conserver tel quel)</a:t>
            </a:r>
          </a:p>
          <a:p>
            <a:pPr marL="873572" lvl="1" indent="-285750" defTabSz="914400" hangingPunct="1">
              <a:lnSpc>
                <a:spcPct val="100000"/>
              </a:lnSpc>
              <a:spcBef>
                <a:spcPts val="0"/>
              </a:spcBef>
              <a:buFont typeface="Arial" panose="020B0604020202020204" pitchFamily="34" charset="0"/>
              <a:buChar char="•"/>
            </a:pPr>
            <a:r>
              <a:rPr lang="en-US" sz="1800" b="1" i="1" dirty="0" err="1">
                <a:solidFill>
                  <a:sysClr val="windowText" lastClr="000000"/>
                </a:solidFill>
              </a:rPr>
              <a:t>np.random.seed</a:t>
            </a:r>
            <a:r>
              <a:rPr lang="en-US" sz="1800" i="1" dirty="0">
                <a:solidFill>
                  <a:sysClr val="windowText" lastClr="000000"/>
                </a:solidFill>
              </a:rPr>
              <a:t>(42) (déjà défini ; ne pas modifier)</a:t>
            </a:r>
            <a:endParaRPr lang="en-US" sz="1800" dirty="0">
              <a:solidFill>
                <a:sysClr val="windowText" lastClr="000000"/>
              </a:solidFill>
            </a:endParaRP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Tâches des étudiants </a:t>
            </a:r>
            <a:r>
              <a:rPr lang="en-US" sz="1800" dirty="0">
                <a:solidFill>
                  <a:sysClr val="windowText" lastClr="000000"/>
                </a:solidFill>
              </a:rPr>
              <a:t>(étape par étape) :</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Redémarrer et exécuter tout pour garantir un état propre.</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Définir </a:t>
            </a:r>
            <a:r>
              <a:rPr lang="en-US" sz="1800" dirty="0" err="1">
                <a:solidFill>
                  <a:sysClr val="windowText" lastClr="000000"/>
                </a:solidFill>
              </a:rPr>
              <a:t>initial_bus_interval </a:t>
            </a:r>
            <a:r>
              <a:rPr lang="en-US" sz="1800" dirty="0">
                <a:solidFill>
                  <a:sysClr val="windowText" lastClr="000000"/>
                </a:solidFill>
              </a:rPr>
              <a:t>= 20 (laisser toutes les autres valeurs par défaut).</a:t>
            </a:r>
          </a:p>
          <a:p>
            <a:pPr marL="873572" lvl="1"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Exécutez le notebook ; il affichera :</a:t>
            </a:r>
          </a:p>
          <a:p>
            <a:pPr marL="1461394" lvl="2" indent="-285750" defTabSz="914400" hangingPunct="1">
              <a:lnSpc>
                <a:spcPct val="100000"/>
              </a:lnSpc>
              <a:spcBef>
                <a:spcPts val="0"/>
              </a:spcBef>
              <a:buFont typeface="Arial" panose="020B0604020202020204" pitchFamily="34" charset="0"/>
              <a:buChar char="•"/>
            </a:pPr>
            <a:r>
              <a:rPr lang="en-US" sz="1800" dirty="0" err="1">
                <a:solidFill>
                  <a:sysClr val="windowText" lastClr="000000"/>
                </a:solidFill>
              </a:rPr>
              <a:t>combined_df </a:t>
            </a:r>
            <a:r>
              <a:rPr lang="en-US" sz="1800" dirty="0">
                <a:solidFill>
                  <a:sysClr val="windowText" lastClr="000000"/>
                </a:solidFill>
              </a:rPr>
              <a:t>avec les deux modes étiquetés dans la colonne type = « Static » ou « Smart ».</a:t>
            </a:r>
          </a:p>
          <a:p>
            <a:pPr marL="1461394" lvl="2" indent="-285750" defTabSz="914400" hangingPunct="1">
              <a:lnSpc>
                <a:spcPct val="100000"/>
              </a:lnSpc>
              <a:spcBef>
                <a:spcPts val="0"/>
              </a:spcBef>
              <a:buFont typeface="Arial" panose="020B0604020202020204" pitchFamily="34" charset="0"/>
              <a:buChar char="•"/>
            </a:pPr>
            <a:r>
              <a:rPr lang="en-US" sz="1800" dirty="0" err="1">
                <a:solidFill>
                  <a:sysClr val="windowText" lastClr="000000"/>
                </a:solidFill>
              </a:rPr>
              <a:t>summary_df </a:t>
            </a:r>
            <a:r>
              <a:rPr lang="en-US" sz="1800" dirty="0">
                <a:solidFill>
                  <a:sysClr val="windowText" lastClr="000000"/>
                </a:solidFill>
              </a:rPr>
              <a:t>avec le temps d'attente moyen/maximal et le nombre de passagers desservis pour les deux modes.</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Boxplot, graphique linéaire horaire et plusieurs visuels Smart uniquement.</a:t>
            </a:r>
          </a:p>
        </p:txBody>
      </p:sp>
    </p:spTree>
    <p:extLst>
      <p:ext uri="{BB962C8B-B14F-4D97-AF65-F5344CB8AC3E}">
        <p14:creationId xmlns:p14="http://schemas.microsoft.com/office/powerpoint/2010/main" val="853730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8AD24-FBF3-CF80-724F-B92D8748782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FA82E00-2CD2-3356-A4AA-2E42C39C0C62}"/>
              </a:ext>
            </a:extLst>
          </p:cNvPr>
          <p:cNvSpPr txBox="1">
            <a:spLocks noGrp="1"/>
          </p:cNvSpPr>
          <p:nvPr>
            <p:ph type="title"/>
          </p:nvPr>
        </p:nvSpPr>
        <p:spPr>
          <a:xfrm>
            <a:off x="726281" y="432621"/>
            <a:ext cx="417565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Conception et configuration de la simulation</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C3CA0060-80DA-DC35-A2CB-5D18C349D0CF}"/>
              </a:ext>
            </a:extLst>
          </p:cNvPr>
          <p:cNvSpPr>
            <a:spLocks noGrp="1"/>
          </p:cNvSpPr>
          <p:nvPr>
            <p:ph type="sldNum" sz="quarter" idx="7"/>
          </p:nvPr>
        </p:nvSpPr>
        <p:spPr/>
        <p:txBody>
          <a:bodyPr/>
          <a:lstStyle/>
          <a:p>
            <a:pPr marL="103685">
              <a:lnSpc>
                <a:spcPts val="1633"/>
              </a:lnSpc>
            </a:pPr>
            <a:fld id="{81D60167-4931-47E6-BA6A-407CBD079E47}" type="slidenum">
              <a:rPr lang="en-AT" spc="-64" smtClean="0"/>
              <a:t>15</a:t>
            </a:fld>
            <a:endParaRPr lang="en-AT" spc="-64" dirty="0"/>
          </a:p>
        </p:txBody>
      </p:sp>
      <p:sp>
        <p:nvSpPr>
          <p:cNvPr id="3" name="object 3">
            <a:extLst>
              <a:ext uri="{FF2B5EF4-FFF2-40B4-BE49-F238E27FC236}">
                <a16:creationId xmlns:a16="http://schemas.microsoft.com/office/drawing/2014/main" id="{C82D937B-2858-88F2-86B8-EB0EAF86A69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a:t>
            </a:r>
            <a:r>
              <a:rPr lang="en-US" b="1" dirty="0">
                <a:latin typeface="Aptos" panose="020B0004020202020204" pitchFamily="34" charset="0"/>
              </a:rPr>
              <a:t>Activité 1 — Référence statique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4C6C99A-0EEA-1710-8387-A728576E566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A7C92103-4D11-4B20-851D-8336D5333E0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9" name="Content Placeholder 2">
            <a:extLst>
              <a:ext uri="{FF2B5EF4-FFF2-40B4-BE49-F238E27FC236}">
                <a16:creationId xmlns:a16="http://schemas.microsoft.com/office/drawing/2014/main" id="{FC02CF64-5A90-7A20-CD54-4403E762ECEB}"/>
              </a:ext>
            </a:extLst>
          </p:cNvPr>
          <p:cNvSpPr txBox="1">
            <a:spLocks/>
          </p:cNvSpPr>
          <p:nvPr/>
        </p:nvSpPr>
        <p:spPr>
          <a:xfrm>
            <a:off x="726280" y="1354777"/>
            <a:ext cx="10515600" cy="4351338"/>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600" b="1" dirty="0">
                <a:solidFill>
                  <a:sysClr val="windowText" lastClr="000000"/>
                </a:solidFill>
              </a:rPr>
              <a:t>Éléments à représenter/interpréter (à l'aide des fonctions intégrées) :</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Boîte à moustaches « Comparaison des temps d'attente : statique vs intelligent » → lire la distribution statique.</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Graphique linéaire des temps d'attente moyens par heure (il superpose les deux ; veuillez lire la courbe statique).</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(Facultatif) Produisez une ligne statique uniquement en représentant à nouveau </a:t>
            </a:r>
            <a:r>
              <a:rPr lang="en-US" sz="1600" dirty="0" err="1">
                <a:solidFill>
                  <a:sysClr val="windowText" lastClr="000000"/>
                </a:solidFill>
              </a:rPr>
              <a:t>static_df </a:t>
            </a:r>
            <a:r>
              <a:rPr lang="en-US" sz="1600" dirty="0">
                <a:solidFill>
                  <a:sysClr val="windowText" lastClr="000000"/>
                </a:solidFill>
              </a:rPr>
              <a:t>si vous souhaitez obtenir un chiffre de référence clair.</a:t>
            </a:r>
          </a:p>
          <a:p>
            <a:pPr marL="285750" indent="-285750" defTabSz="914400" hangingPunct="1">
              <a:lnSpc>
                <a:spcPct val="100000"/>
              </a:lnSpc>
              <a:spcBef>
                <a:spcPts val="600"/>
              </a:spcBef>
              <a:buFont typeface="Arial" panose="020B0604020202020204" pitchFamily="34" charset="0"/>
              <a:buChar char="•"/>
            </a:pPr>
            <a:r>
              <a:rPr lang="en-US" sz="1600" b="1" dirty="0">
                <a:solidFill>
                  <a:sysClr val="windowText" lastClr="000000"/>
                </a:solidFill>
              </a:rPr>
              <a:t>Résultats attendus (référence) :</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Une ligne KPI intitulée Statique (à partir de </a:t>
            </a:r>
            <a:r>
              <a:rPr lang="en-US" sz="1600" dirty="0" err="1">
                <a:solidFill>
                  <a:sysClr val="windowText" lastClr="000000"/>
                </a:solidFill>
              </a:rPr>
              <a:t>summary_df</a:t>
            </a:r>
            <a:r>
              <a:rPr lang="en-US" sz="1600" dirty="0">
                <a:solidFill>
                  <a:sysClr val="windowText" lastClr="000000"/>
                </a:solidFill>
              </a:rPr>
              <a:t>).</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Un chiffre faisant référence à la base de référence statique (soit le graphique superposé, soit un graphique statique uniquement que vous générez).</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Une analyse de référence en 1 à 2 phrases (par exemple, « Static donne une attente moyenne de X, une attente maximale de Y ; les heures de pointe affichent les pics les plus importants »).</a:t>
            </a:r>
          </a:p>
          <a:p>
            <a:pPr marL="285750" indent="-285750" defTabSz="914400" hangingPunct="1">
              <a:lnSpc>
                <a:spcPct val="100000"/>
              </a:lnSpc>
              <a:spcBef>
                <a:spcPts val="600"/>
              </a:spcBef>
              <a:buFont typeface="Arial" panose="020B0604020202020204" pitchFamily="34" charset="0"/>
              <a:buChar char="•"/>
            </a:pPr>
            <a:r>
              <a:rPr lang="en-US" sz="1600" b="1" dirty="0">
                <a:solidFill>
                  <a:sysClr val="windowText" lastClr="000000"/>
                </a:solidFill>
              </a:rPr>
              <a:t>Remarque importante concernant ce cahier :</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Il simule automatiquement les deux modes pour tous les paramètres que vous définissez :</a:t>
            </a:r>
          </a:p>
          <a:p>
            <a:pPr marL="1461394" lvl="2"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Bus statiques : </a:t>
            </a:r>
            <a:r>
              <a:rPr lang="en-US" sz="1600" dirty="0" err="1">
                <a:solidFill>
                  <a:sysClr val="windowText" lastClr="000000"/>
                </a:solidFill>
              </a:rPr>
              <a:t>bus_times_static </a:t>
            </a:r>
            <a:r>
              <a:rPr lang="en-US" sz="1600" dirty="0">
                <a:solidFill>
                  <a:sysClr val="windowText" lastClr="000000"/>
                </a:solidFill>
              </a:rPr>
              <a:t>= </a:t>
            </a:r>
            <a:r>
              <a:rPr lang="en-US" sz="1600" dirty="0" err="1">
                <a:solidFill>
                  <a:sysClr val="windowText" lastClr="000000"/>
                </a:solidFill>
              </a:rPr>
              <a:t>np.arange</a:t>
            </a:r>
            <a:r>
              <a:rPr lang="en-US" sz="1600" dirty="0">
                <a:solidFill>
                  <a:sysClr val="windowText" lastClr="000000"/>
                </a:solidFill>
              </a:rPr>
              <a:t>(0, </a:t>
            </a:r>
            <a:r>
              <a:rPr lang="en-US" sz="1600" dirty="0" err="1">
                <a:solidFill>
                  <a:sysClr val="windowText" lastClr="000000"/>
                </a:solidFill>
              </a:rPr>
              <a:t>simulation_time</a:t>
            </a:r>
            <a:r>
              <a:rPr lang="en-US" sz="1600" dirty="0">
                <a:solidFill>
                  <a:sysClr val="windowText" lastClr="000000"/>
                </a:solidFill>
              </a:rPr>
              <a:t>, </a:t>
            </a:r>
            <a:r>
              <a:rPr lang="en-US" sz="1600" dirty="0" err="1">
                <a:solidFill>
                  <a:sysClr val="windowText" lastClr="000000"/>
                </a:solidFill>
              </a:rPr>
              <a:t>initial_bus_interval</a:t>
            </a:r>
            <a:r>
              <a:rPr lang="en-US" sz="1600" dirty="0">
                <a:solidFill>
                  <a:sysClr val="windowText" lastClr="000000"/>
                </a:solidFill>
              </a:rPr>
              <a:t>)</a:t>
            </a:r>
          </a:p>
          <a:p>
            <a:pPr marL="1461394" lvl="2"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Bus intelligents : </a:t>
            </a:r>
            <a:r>
              <a:rPr lang="en-US" sz="1600" dirty="0" err="1">
                <a:solidFill>
                  <a:sysClr val="windowText" lastClr="000000"/>
                </a:solidFill>
              </a:rPr>
              <a:t>bus_times_smart </a:t>
            </a:r>
            <a:r>
              <a:rPr lang="en-US" sz="1600" dirty="0">
                <a:solidFill>
                  <a:sysClr val="windowText" lastClr="000000"/>
                </a:solidFill>
              </a:rPr>
              <a:t>avec un intervalle réduit pendant les heures de pointe : interval = initial_bus_interval/2 si 480 &lt;= t &lt;= 1080, sinon </a:t>
            </a:r>
            <a:r>
              <a:rPr lang="en-US" sz="1600" dirty="0" err="1">
                <a:solidFill>
                  <a:sysClr val="windowText" lastClr="000000"/>
                </a:solidFill>
              </a:rPr>
              <a:t>initial_bus_interval </a:t>
            </a:r>
            <a:r>
              <a:rPr lang="en-US" sz="1600" dirty="0">
                <a:solidFill>
                  <a:sysClr val="windowText" lastClr="000000"/>
                </a:solidFill>
              </a:rPr>
              <a:t>(c'est-à-dire 08h00-18h00).</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Ainsi, pour l'activité 1, vous exécuterez une fois et lirez les résultats statiques à partir des sorties combinées.</a:t>
            </a:r>
          </a:p>
        </p:txBody>
      </p:sp>
    </p:spTree>
    <p:extLst>
      <p:ext uri="{BB962C8B-B14F-4D97-AF65-F5344CB8AC3E}">
        <p14:creationId xmlns:p14="http://schemas.microsoft.com/office/powerpoint/2010/main" val="4265042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1613E-DC1F-06F7-7E55-2DD23A0232B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7EC9D3F-C355-9D3E-20A0-27EAC2202FD2}"/>
              </a:ext>
            </a:extLst>
          </p:cNvPr>
          <p:cNvSpPr txBox="1">
            <a:spLocks noGrp="1"/>
          </p:cNvSpPr>
          <p:nvPr>
            <p:ph type="title"/>
          </p:nvPr>
        </p:nvSpPr>
        <p:spPr>
          <a:xfrm>
            <a:off x="726281" y="432621"/>
            <a:ext cx="417565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Conception et configuration de la simulation</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5268DD09-697E-8250-1993-252981DACEE0}"/>
              </a:ext>
            </a:extLst>
          </p:cNvPr>
          <p:cNvSpPr>
            <a:spLocks noGrp="1"/>
          </p:cNvSpPr>
          <p:nvPr>
            <p:ph type="sldNum" sz="quarter" idx="7"/>
          </p:nvPr>
        </p:nvSpPr>
        <p:spPr/>
        <p:txBody>
          <a:bodyPr/>
          <a:lstStyle/>
          <a:p>
            <a:pPr marL="103685">
              <a:lnSpc>
                <a:spcPts val="1633"/>
              </a:lnSpc>
            </a:pPr>
            <a:fld id="{81D60167-4931-47E6-BA6A-407CBD079E47}" type="slidenum">
              <a:rPr lang="en-AT" spc="-64" smtClean="0"/>
              <a:t>16</a:t>
            </a:fld>
            <a:endParaRPr lang="en-AT" spc="-64" dirty="0"/>
          </a:p>
        </p:txBody>
      </p:sp>
      <p:sp>
        <p:nvSpPr>
          <p:cNvPr id="3" name="object 3">
            <a:extLst>
              <a:ext uri="{FF2B5EF4-FFF2-40B4-BE49-F238E27FC236}">
                <a16:creationId xmlns:a16="http://schemas.microsoft.com/office/drawing/2014/main" id="{ECF42D80-0C93-B6FE-857A-3D5DBEE584A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a:t>
            </a:r>
            <a:r>
              <a:rPr lang="en-US" b="1" dirty="0">
                <a:latin typeface="Aptos" panose="020B0004020202020204" pitchFamily="34" charset="0"/>
              </a:rPr>
              <a:t>Activité 2 — Politique de distance de sécurité intelligente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59DAE3CF-8C52-62AA-2887-9DB31D02949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0CBAC44E-B9F3-9D81-3317-A6ADEEAEDD5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9" name="Content Placeholder 2">
            <a:extLst>
              <a:ext uri="{FF2B5EF4-FFF2-40B4-BE49-F238E27FC236}">
                <a16:creationId xmlns:a16="http://schemas.microsoft.com/office/drawing/2014/main" id="{E92831B4-2DEA-4B76-95D9-07283EF94C55}"/>
              </a:ext>
            </a:extLst>
          </p:cNvPr>
          <p:cNvSpPr txBox="1">
            <a:spLocks/>
          </p:cNvSpPr>
          <p:nvPr/>
        </p:nvSpPr>
        <p:spPr>
          <a:xfrm>
            <a:off x="726280" y="1354777"/>
            <a:ext cx="10515600" cy="4351338"/>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600" b="1" dirty="0"/>
              <a:t>Objectif : </a:t>
            </a:r>
            <a:r>
              <a:rPr lang="en-US" sz="1600" dirty="0"/>
              <a:t>tester une politique intelligente simple (service plus dense aux heures de pointe, moins dense en dehors des heures de pointe) par rapport à la base de référence statique.</a:t>
            </a:r>
            <a:endParaRPr lang="en-US" sz="1600" dirty="0">
              <a:solidFill>
                <a:sysClr val="windowText" lastClr="000000"/>
              </a:solidFill>
            </a:endParaRPr>
          </a:p>
          <a:p>
            <a:pPr marL="285750" indent="-285750" defTabSz="914400" hangingPunct="1">
              <a:lnSpc>
                <a:spcPct val="100000"/>
              </a:lnSpc>
              <a:spcBef>
                <a:spcPts val="600"/>
              </a:spcBef>
              <a:buFont typeface="Arial" panose="020B0604020202020204" pitchFamily="34" charset="0"/>
              <a:buChar char="•"/>
            </a:pPr>
            <a:r>
              <a:rPr lang="en-US" sz="1600" b="1" dirty="0">
                <a:solidFill>
                  <a:sysClr val="windowText" lastClr="000000"/>
                </a:solidFill>
              </a:rPr>
              <a:t>Paramètres à définir (dans la même cellule Paramètres) :</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Ne modifiez pas </a:t>
            </a:r>
            <a:r>
              <a:rPr lang="en-US" sz="1600" dirty="0" err="1">
                <a:solidFill>
                  <a:sysClr val="windowText" lastClr="000000"/>
                </a:solidFill>
              </a:rPr>
              <a:t>initial_bus_interval </a:t>
            </a:r>
            <a:r>
              <a:rPr lang="en-US" sz="1600" dirty="0">
                <a:solidFill>
                  <a:sysClr val="windowText" lastClr="000000"/>
                </a:solidFill>
              </a:rPr>
              <a:t>(conservez la valeur 20 afin que Smart peak passe automatiquement à 10).</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Conservez </a:t>
            </a:r>
            <a:r>
              <a:rPr lang="en-US" sz="1600" dirty="0" err="1">
                <a:solidFill>
                  <a:sysClr val="windowText" lastClr="000000"/>
                </a:solidFill>
              </a:rPr>
              <a:t>bus_capacity</a:t>
            </a:r>
            <a:r>
              <a:rPr lang="en-US" sz="1600" dirty="0">
                <a:solidFill>
                  <a:sysClr val="windowText" lastClr="000000"/>
                </a:solidFill>
              </a:rPr>
              <a:t>, </a:t>
            </a:r>
            <a:r>
              <a:rPr lang="en-US" sz="1600" dirty="0" err="1">
                <a:solidFill>
                  <a:sysClr val="windowText" lastClr="000000"/>
                </a:solidFill>
              </a:rPr>
              <a:t>passenger_arrival_rate </a:t>
            </a:r>
            <a:r>
              <a:rPr lang="en-US" sz="1600" dirty="0">
                <a:solidFill>
                  <a:sysClr val="windowText" lastClr="000000"/>
                </a:solidFill>
              </a:rPr>
              <a:t>et seed inchangés pour un A/B équitable.</a:t>
            </a:r>
          </a:p>
          <a:p>
            <a:pPr marL="285750" indent="-285750" defTabSz="914400" hangingPunct="1">
              <a:lnSpc>
                <a:spcPct val="100000"/>
              </a:lnSpc>
              <a:spcBef>
                <a:spcPts val="600"/>
              </a:spcBef>
              <a:buFont typeface="Arial" panose="020B0604020202020204" pitchFamily="34" charset="0"/>
              <a:buChar char="•"/>
            </a:pPr>
            <a:r>
              <a:rPr lang="en-US" sz="1600" b="1" dirty="0">
                <a:solidFill>
                  <a:sysClr val="windowText" lastClr="000000"/>
                </a:solidFill>
              </a:rPr>
              <a:t>Ce que fait le notebook pour Smart :</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Il crée </a:t>
            </a:r>
            <a:r>
              <a:rPr lang="en-US" sz="1600" dirty="0" err="1">
                <a:solidFill>
                  <a:sysClr val="windowText" lastClr="000000"/>
                </a:solidFill>
              </a:rPr>
              <a:t>bus_times_smart </a:t>
            </a:r>
            <a:r>
              <a:rPr lang="en-US" sz="1600" dirty="0">
                <a:solidFill>
                  <a:sysClr val="windowText" lastClr="000000"/>
                </a:solidFill>
              </a:rPr>
              <a:t>où 08:00-18:00 (480-1080 minutes) utilise </a:t>
            </a:r>
            <a:r>
              <a:rPr lang="en-US" sz="1600" dirty="0" err="1">
                <a:solidFill>
                  <a:sysClr val="windowText" lastClr="000000"/>
                </a:solidFill>
              </a:rPr>
              <a:t>initial_bus_interval </a:t>
            </a:r>
            <a:r>
              <a:rPr lang="en-US" sz="1600" dirty="0">
                <a:solidFill>
                  <a:sysClr val="windowText" lastClr="000000"/>
                </a:solidFill>
              </a:rPr>
              <a:t>/ 2.</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Exécute simulate(</a:t>
            </a:r>
            <a:r>
              <a:rPr lang="en-US" sz="1600" dirty="0" err="1">
                <a:solidFill>
                  <a:sysClr val="windowText" lastClr="000000"/>
                </a:solidFill>
              </a:rPr>
              <a:t>bus_times_smart</a:t>
            </a:r>
            <a:r>
              <a:rPr lang="en-US" sz="1600" dirty="0">
                <a:solidFill>
                  <a:sysClr val="windowText" lastClr="000000"/>
                </a:solidFill>
              </a:rPr>
              <a:t>, « Smart ») et fusionne avec Static dans </a:t>
            </a:r>
            <a:r>
              <a:rPr lang="en-US" sz="1600" dirty="0" err="1">
                <a:solidFill>
                  <a:sysClr val="windowText" lastClr="000000"/>
                </a:solidFill>
              </a:rPr>
              <a:t>combined_df</a:t>
            </a:r>
            <a:r>
              <a:rPr lang="en-US" sz="1600" dirty="0">
                <a:solidFill>
                  <a:sysClr val="windowText" lastClr="000000"/>
                </a:solidFill>
              </a:rPr>
              <a:t>.</a:t>
            </a:r>
          </a:p>
          <a:p>
            <a:pPr marL="285750" indent="-285750" defTabSz="914400" hangingPunct="1">
              <a:lnSpc>
                <a:spcPct val="100000"/>
              </a:lnSpc>
              <a:spcBef>
                <a:spcPts val="600"/>
              </a:spcBef>
              <a:buFont typeface="Arial" panose="020B0604020202020204" pitchFamily="34" charset="0"/>
              <a:buChar char="•"/>
            </a:pPr>
            <a:r>
              <a:rPr lang="en-US" sz="1600" b="1" dirty="0">
                <a:solidFill>
                  <a:sysClr val="windowText" lastClr="000000"/>
                </a:solidFill>
              </a:rPr>
              <a:t>Tâches des étudiants (étape par étape) :</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Avec les mêmes paramètres que l'activité 1, exécutez tout (ou seulement les cellules de simulation et de traçage).</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Utilisez les résultats intégrés pour comparer Smart et Static :</a:t>
            </a:r>
          </a:p>
          <a:p>
            <a:pPr marL="1461394" lvl="2" indent="-285750" defTabSz="914400" hangingPunct="1">
              <a:lnSpc>
                <a:spcPct val="100000"/>
              </a:lnSpc>
              <a:spcBef>
                <a:spcPts val="0"/>
              </a:spcBef>
              <a:buFont typeface="Arial" panose="020B0604020202020204" pitchFamily="34" charset="0"/>
              <a:buChar char="•"/>
            </a:pPr>
            <a:r>
              <a:rPr lang="en-US" sz="1600" dirty="0" err="1">
                <a:solidFill>
                  <a:sysClr val="windowText" lastClr="000000"/>
                </a:solidFill>
              </a:rPr>
              <a:t>summary_df </a:t>
            </a:r>
            <a:r>
              <a:rPr lang="en-US" sz="1600" dirty="0">
                <a:solidFill>
                  <a:sysClr val="windowText" lastClr="000000"/>
                </a:solidFill>
              </a:rPr>
              <a:t>pour Avg/Max Wait et Passengers Served par mode.</a:t>
            </a:r>
          </a:p>
          <a:p>
            <a:pPr marL="1461394" lvl="2"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Superposition de l'attente moyenne par heure (les deux modes).</a:t>
            </a:r>
          </a:p>
          <a:p>
            <a:pPr marL="1461394" lvl="2"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Superposition du diagramme en boîte (les deux modes).</a:t>
            </a:r>
          </a:p>
          <a:p>
            <a:pPr marL="1461394" lvl="2"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Visuels Smart uniquement (attente moyenne par heure, nombre de passagers par bus, volumes par arrêt, carte thermique Smart des temps d'attente).</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Vérification de l'équité : identifiez les arrêts les moins performants dans le cadre du système intelligent (à partir de la carte thermique du système intelligent) et comparez-les qualitativement au système statique.</a:t>
            </a:r>
          </a:p>
        </p:txBody>
      </p:sp>
    </p:spTree>
    <p:extLst>
      <p:ext uri="{BB962C8B-B14F-4D97-AF65-F5344CB8AC3E}">
        <p14:creationId xmlns:p14="http://schemas.microsoft.com/office/powerpoint/2010/main" val="1583606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036D9-E45F-9DFC-3E40-C4386A63412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7C63A83-CA4E-D5F6-A7A5-E969BBF2A9D1}"/>
              </a:ext>
            </a:extLst>
          </p:cNvPr>
          <p:cNvSpPr txBox="1">
            <a:spLocks noGrp="1"/>
          </p:cNvSpPr>
          <p:nvPr>
            <p:ph type="title"/>
          </p:nvPr>
        </p:nvSpPr>
        <p:spPr>
          <a:xfrm>
            <a:off x="726281" y="432621"/>
            <a:ext cx="417565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Conception et configuration de la simulation</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6BDB11D2-5F57-F72A-3777-FA020FF8A80F}"/>
              </a:ext>
            </a:extLst>
          </p:cNvPr>
          <p:cNvSpPr>
            <a:spLocks noGrp="1"/>
          </p:cNvSpPr>
          <p:nvPr>
            <p:ph type="sldNum" sz="quarter" idx="7"/>
          </p:nvPr>
        </p:nvSpPr>
        <p:spPr/>
        <p:txBody>
          <a:bodyPr/>
          <a:lstStyle/>
          <a:p>
            <a:pPr marL="103685">
              <a:lnSpc>
                <a:spcPts val="1633"/>
              </a:lnSpc>
            </a:pPr>
            <a:fld id="{81D60167-4931-47E6-BA6A-407CBD079E47}" type="slidenum">
              <a:rPr lang="en-AT" spc="-64" smtClean="0"/>
              <a:t>17</a:t>
            </a:fld>
            <a:endParaRPr lang="en-AT" spc="-64" dirty="0"/>
          </a:p>
        </p:txBody>
      </p:sp>
      <p:sp>
        <p:nvSpPr>
          <p:cNvPr id="3" name="object 3">
            <a:extLst>
              <a:ext uri="{FF2B5EF4-FFF2-40B4-BE49-F238E27FC236}">
                <a16:creationId xmlns:a16="http://schemas.microsoft.com/office/drawing/2014/main" id="{6557FB70-32F5-6653-E686-3CA6CAEF729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a:t>
            </a:r>
            <a:r>
              <a:rPr lang="en-US" b="1" dirty="0">
                <a:latin typeface="Aptos" panose="020B0004020202020204" pitchFamily="34" charset="0"/>
              </a:rPr>
              <a:t>Activité 2 — Politique de distance de sécurité intelligente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45DB794D-217A-7E8D-4368-E217AFEF1D3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1CA92709-379E-2B61-E15F-614017E09FE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9" name="Content Placeholder 2">
            <a:extLst>
              <a:ext uri="{FF2B5EF4-FFF2-40B4-BE49-F238E27FC236}">
                <a16:creationId xmlns:a16="http://schemas.microsoft.com/office/drawing/2014/main" id="{87E951D8-3FDD-964D-5BD6-05FF592B9626}"/>
              </a:ext>
            </a:extLst>
          </p:cNvPr>
          <p:cNvSpPr txBox="1">
            <a:spLocks/>
          </p:cNvSpPr>
          <p:nvPr/>
        </p:nvSpPr>
        <p:spPr>
          <a:xfrm>
            <a:off x="726280" y="1354776"/>
            <a:ext cx="10515600" cy="4963099"/>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400" b="1" dirty="0">
                <a:solidFill>
                  <a:sysClr val="windowText" lastClr="000000"/>
                </a:solidFill>
                <a:latin typeface="Aptos" panose="020B0004020202020204" pitchFamily="34" charset="0"/>
              </a:rPr>
              <a:t>Éléments à représenter/interpréter :</a:t>
            </a:r>
          </a:p>
          <a:p>
            <a:pPr marL="873572" lvl="1" indent="-285750" defTabSz="914400" hangingPunct="1">
              <a:lnSpc>
                <a:spcPct val="100000"/>
              </a:lnSpc>
              <a:spcBef>
                <a:spcPts val="0"/>
              </a:spcBef>
              <a:buFont typeface="Arial" panose="020B0604020202020204" pitchFamily="34" charset="0"/>
              <a:buChar char="•"/>
            </a:pPr>
            <a:r>
              <a:rPr lang="en-US" sz="1400" dirty="0">
                <a:solidFill>
                  <a:sysClr val="windowText" lastClr="000000"/>
                </a:solidFill>
                <a:latin typeface="Aptos" panose="020B0004020202020204" pitchFamily="34" charset="0"/>
              </a:rPr>
              <a:t>Attente moyenne par heure (superposition) : intelligente vs statique sur les mêmes axes (déjà produite).</a:t>
            </a:r>
          </a:p>
          <a:p>
            <a:pPr marL="873572" lvl="1" indent="-285750" defTabSz="914400" hangingPunct="1">
              <a:lnSpc>
                <a:spcPct val="100000"/>
              </a:lnSpc>
              <a:spcBef>
                <a:spcPts val="0"/>
              </a:spcBef>
              <a:buFont typeface="Arial" panose="020B0604020202020204" pitchFamily="34" charset="0"/>
              <a:buChar char="•"/>
            </a:pPr>
            <a:r>
              <a:rPr lang="en-US" sz="1400" dirty="0">
                <a:solidFill>
                  <a:sysClr val="windowText" lastClr="000000"/>
                </a:solidFill>
                <a:latin typeface="Aptos" panose="020B0004020202020204" pitchFamily="34" charset="0"/>
              </a:rPr>
              <a:t>Superposition de boîtes à moustaches : comparaison des distributions.</a:t>
            </a:r>
          </a:p>
          <a:p>
            <a:pPr marL="873572" lvl="1" indent="-285750" defTabSz="914400" hangingPunct="1">
              <a:lnSpc>
                <a:spcPct val="100000"/>
              </a:lnSpc>
              <a:spcBef>
                <a:spcPts val="0"/>
              </a:spcBef>
              <a:buFont typeface="Arial" panose="020B0604020202020204" pitchFamily="34" charset="0"/>
              <a:buChar char="•"/>
            </a:pPr>
            <a:r>
              <a:rPr lang="en-US" sz="1400" dirty="0">
                <a:solidFill>
                  <a:sysClr val="windowText" lastClr="000000"/>
                </a:solidFill>
                <a:latin typeface="Aptos" panose="020B0004020202020204" pitchFamily="34" charset="0"/>
              </a:rPr>
              <a:t>Carte thermique ou tableau delta (code facultatif ci-dessus) : où le mode intelligent a amélioré/détérioré la situation par arrêt.</a:t>
            </a:r>
          </a:p>
          <a:p>
            <a:pPr marL="873572" lvl="1" indent="-285750" defTabSz="914400" hangingPunct="1">
              <a:lnSpc>
                <a:spcPct val="100000"/>
              </a:lnSpc>
              <a:spcBef>
                <a:spcPts val="0"/>
              </a:spcBef>
              <a:buFont typeface="Arial" panose="020B0604020202020204" pitchFamily="34" charset="0"/>
              <a:buChar char="•"/>
            </a:pPr>
            <a:r>
              <a:rPr lang="en-US" sz="1400" dirty="0">
                <a:solidFill>
                  <a:sysClr val="windowText" lastClr="000000"/>
                </a:solidFill>
                <a:latin typeface="Aptos" panose="020B0004020202020204" pitchFamily="34" charset="0"/>
              </a:rPr>
              <a:t>Citer les indicateurs clés de performance (KPI) de </a:t>
            </a:r>
            <a:r>
              <a:rPr lang="en-US" sz="1400" dirty="0" err="1">
                <a:solidFill>
                  <a:sysClr val="windowText" lastClr="000000"/>
                </a:solidFill>
                <a:latin typeface="Aptos" panose="020B0004020202020204" pitchFamily="34" charset="0"/>
              </a:rPr>
              <a:t>summary_df </a:t>
            </a:r>
            <a:r>
              <a:rPr lang="en-US" sz="1400" dirty="0">
                <a:solidFill>
                  <a:sysClr val="windowText" lastClr="000000"/>
                </a:solidFill>
                <a:latin typeface="Aptos" panose="020B0004020202020204" pitchFamily="34" charset="0"/>
              </a:rPr>
              <a:t>pour les deux modes et calculer/mentionner les deltas.</a:t>
            </a:r>
          </a:p>
          <a:p>
            <a:pPr marL="285750" indent="-285750" defTabSz="914400" hangingPunct="1">
              <a:lnSpc>
                <a:spcPct val="100000"/>
              </a:lnSpc>
              <a:spcBef>
                <a:spcPts val="600"/>
              </a:spcBef>
              <a:buFont typeface="Arial" panose="020B0604020202020204" pitchFamily="34" charset="0"/>
              <a:buChar char="•"/>
            </a:pPr>
            <a:r>
              <a:rPr lang="en-US" sz="1400" b="1" dirty="0">
                <a:solidFill>
                  <a:sysClr val="windowText" lastClr="000000"/>
                </a:solidFill>
                <a:latin typeface="Aptos" panose="020B0004020202020204" pitchFamily="34" charset="0"/>
              </a:rPr>
              <a:t>Livrables (politique) :</a:t>
            </a:r>
          </a:p>
          <a:p>
            <a:pPr marL="873572" lvl="1" indent="-285750" defTabSz="914400" hangingPunct="1">
              <a:lnSpc>
                <a:spcPct val="100000"/>
              </a:lnSpc>
              <a:spcBef>
                <a:spcPts val="0"/>
              </a:spcBef>
              <a:buFont typeface="Arial" panose="020B0604020202020204" pitchFamily="34" charset="0"/>
              <a:buChar char="•"/>
            </a:pPr>
            <a:r>
              <a:rPr lang="en-US" sz="1400" dirty="0">
                <a:solidFill>
                  <a:sysClr val="windowText" lastClr="000000"/>
                </a:solidFill>
                <a:latin typeface="Aptos" panose="020B0004020202020204" pitchFamily="34" charset="0"/>
              </a:rPr>
              <a:t>Figure(s) superposée(s) (attente moyenne horaire et/ou diagramme en boîte).</a:t>
            </a:r>
          </a:p>
          <a:p>
            <a:pPr marL="873572" lvl="1" indent="-285750" defTabSz="914400" hangingPunct="1">
              <a:lnSpc>
                <a:spcPct val="100000"/>
              </a:lnSpc>
              <a:spcBef>
                <a:spcPts val="0"/>
              </a:spcBef>
              <a:buFont typeface="Arial" panose="020B0604020202020204" pitchFamily="34" charset="0"/>
              <a:buChar char="•"/>
            </a:pPr>
            <a:r>
              <a:rPr lang="en-US" sz="1400" dirty="0">
                <a:solidFill>
                  <a:sysClr val="windowText" lastClr="000000"/>
                </a:solidFill>
                <a:latin typeface="Aptos" panose="020B0004020202020204" pitchFamily="34" charset="0"/>
              </a:rPr>
              <a:t>Brève note sur l'équité (par exemple, « les 10 % d'arrêts les moins performants se sont améliorés de... ; quelques arrêts à faible demande affichent des temps d'attente neutres/légèrement moins bons »).</a:t>
            </a:r>
          </a:p>
          <a:p>
            <a:pPr marL="873572" lvl="1" indent="-285750" defTabSz="914400" hangingPunct="1">
              <a:lnSpc>
                <a:spcPct val="100000"/>
              </a:lnSpc>
              <a:spcBef>
                <a:spcPts val="0"/>
              </a:spcBef>
              <a:buFont typeface="Arial" panose="020B0604020202020204" pitchFamily="34" charset="0"/>
              <a:buChar char="•"/>
            </a:pPr>
            <a:r>
              <a:rPr lang="en-US" sz="1400" dirty="0">
                <a:solidFill>
                  <a:sysClr val="windowText" lastClr="000000"/>
                </a:solidFill>
                <a:latin typeface="Aptos" panose="020B0004020202020204" pitchFamily="34" charset="0"/>
              </a:rPr>
              <a:t>Trois points à retenir :</a:t>
            </a:r>
          </a:p>
          <a:p>
            <a:pPr marL="1461394" lvl="2" indent="-285750" defTabSz="914400" hangingPunct="1">
              <a:lnSpc>
                <a:spcPct val="100000"/>
              </a:lnSpc>
              <a:spcBef>
                <a:spcPts val="0"/>
              </a:spcBef>
              <a:buFont typeface="Arial" panose="020B0604020202020204" pitchFamily="34" charset="0"/>
              <a:buChar char="•"/>
            </a:pPr>
            <a:r>
              <a:rPr lang="en-US" sz="1400" dirty="0">
                <a:solidFill>
                  <a:sysClr val="windowText" lastClr="000000"/>
                </a:solidFill>
                <a:latin typeface="Aptos" panose="020B0004020202020204" pitchFamily="34" charset="0"/>
              </a:rPr>
              <a:t>Ce qui a changé (quantifier les écarts des indicateurs clés de performance).</a:t>
            </a:r>
          </a:p>
          <a:p>
            <a:pPr marL="1461394" lvl="2" indent="-285750" defTabSz="914400" hangingPunct="1">
              <a:lnSpc>
                <a:spcPct val="100000"/>
              </a:lnSpc>
              <a:spcBef>
                <a:spcPts val="0"/>
              </a:spcBef>
              <a:buFont typeface="Arial" panose="020B0604020202020204" pitchFamily="34" charset="0"/>
              <a:buChar char="•"/>
            </a:pPr>
            <a:r>
              <a:rPr lang="en-US" sz="1400" dirty="0">
                <a:solidFill>
                  <a:sysClr val="windowText" lastClr="000000"/>
                </a:solidFill>
                <a:latin typeface="Aptos" panose="020B0004020202020204" pitchFamily="34" charset="0"/>
              </a:rPr>
              <a:t>Pourquoi cela a-t-il changé (lien avec la réduction de moitié de l'intervalle maximal) ?</a:t>
            </a:r>
          </a:p>
          <a:p>
            <a:pPr marL="1461394" lvl="2" indent="-285750" defTabSz="914400" hangingPunct="1">
              <a:lnSpc>
                <a:spcPct val="100000"/>
              </a:lnSpc>
              <a:spcBef>
                <a:spcPts val="0"/>
              </a:spcBef>
              <a:buFont typeface="Arial" panose="020B0604020202020204" pitchFamily="34" charset="0"/>
              <a:buChar char="•"/>
            </a:pPr>
            <a:r>
              <a:rPr lang="en-US" sz="1400" dirty="0">
                <a:solidFill>
                  <a:sysClr val="windowText" lastClr="000000"/>
                </a:solidFill>
                <a:latin typeface="Aptos" panose="020B0004020202020204" pitchFamily="34" charset="0"/>
              </a:rPr>
              <a:t>Qui en a bénéficié/a été lésé (arrêts/fenêtres horaires).</a:t>
            </a:r>
          </a:p>
          <a:p>
            <a:pPr marL="285750" indent="-285750" defTabSz="914400" hangingPunct="1">
              <a:lnSpc>
                <a:spcPct val="100000"/>
              </a:lnSpc>
              <a:spcBef>
                <a:spcPts val="600"/>
              </a:spcBef>
              <a:buFont typeface="Arial" panose="020B0604020202020204" pitchFamily="34" charset="0"/>
              <a:buChar char="•"/>
            </a:pPr>
            <a:r>
              <a:rPr lang="en-US" sz="1400" b="1" dirty="0">
                <a:latin typeface="Aptos" panose="020B0004020202020204" pitchFamily="34" charset="0"/>
              </a:rPr>
              <a:t>Comparez les résultats entre :</a:t>
            </a:r>
          </a:p>
          <a:p>
            <a:pPr marL="873572" lvl="1" indent="-285750" hangingPunct="1">
              <a:lnSpc>
                <a:spcPct val="100000"/>
              </a:lnSpc>
              <a:spcBef>
                <a:spcPts val="0"/>
              </a:spcBef>
              <a:buFont typeface="Arial" panose="020B0604020202020204" pitchFamily="34" charset="0"/>
              <a:buChar char="•"/>
            </a:pPr>
            <a:r>
              <a:rPr lang="en-US" sz="1400" dirty="0">
                <a:latin typeface="Aptos" panose="020B0004020202020204" pitchFamily="34" charset="0"/>
              </a:rPr>
              <a:t>Répartition des temps d'attente</a:t>
            </a:r>
          </a:p>
          <a:p>
            <a:pPr marL="873572" lvl="1" indent="-285750" hangingPunct="1">
              <a:lnSpc>
                <a:spcPct val="100000"/>
              </a:lnSpc>
              <a:spcBef>
                <a:spcPts val="0"/>
              </a:spcBef>
              <a:buFont typeface="Arial" panose="020B0604020202020204" pitchFamily="34" charset="0"/>
              <a:buChar char="•"/>
            </a:pPr>
            <a:r>
              <a:rPr lang="en-US" sz="1400" dirty="0">
                <a:latin typeface="Aptos" panose="020B0004020202020204" pitchFamily="34" charset="0"/>
              </a:rPr>
              <a:t>Nombre de passagers par bus</a:t>
            </a:r>
          </a:p>
          <a:p>
            <a:pPr marL="873572" lvl="1" indent="-285750" hangingPunct="1">
              <a:lnSpc>
                <a:spcPct val="100000"/>
              </a:lnSpc>
              <a:spcBef>
                <a:spcPts val="0"/>
              </a:spcBef>
              <a:buFont typeface="Arial" panose="020B0604020202020204" pitchFamily="34" charset="0"/>
              <a:buChar char="•"/>
            </a:pPr>
            <a:r>
              <a:rPr lang="en-US" sz="1400" dirty="0">
                <a:latin typeface="Aptos" panose="020B0004020202020204" pitchFamily="34" charset="0"/>
              </a:rPr>
              <a:t>Embarquement et retards par arrêt</a:t>
            </a:r>
          </a:p>
          <a:p>
            <a:pPr marL="889900" lvl="1" indent="-285750" defTabSz="1175644" hangingPunct="1">
              <a:lnSpc>
                <a:spcPct val="100000"/>
              </a:lnSpc>
              <a:spcBef>
                <a:spcPts val="129"/>
              </a:spcBef>
              <a:buFont typeface="Arial" panose="020B0604020202020204" pitchFamily="34" charset="0"/>
              <a:buChar char="•"/>
            </a:pPr>
            <a:r>
              <a:rPr lang="en-US" sz="1400" dirty="0">
                <a:solidFill>
                  <a:sysClr val="windowText" lastClr="000000"/>
                </a:solidFill>
                <a:latin typeface="Aptos" panose="020B0004020202020204" pitchFamily="34" charset="0"/>
                <a:cs typeface="Arial"/>
              </a:rPr>
              <a:t>Quel type de planification est le plus performant en période de pointe ?</a:t>
            </a:r>
          </a:p>
          <a:p>
            <a:pPr marL="889900" lvl="1" indent="-285750" defTabSz="1175644" hangingPunct="1">
              <a:lnSpc>
                <a:spcPct val="100000"/>
              </a:lnSpc>
              <a:spcBef>
                <a:spcPts val="129"/>
              </a:spcBef>
              <a:buFont typeface="Arial" panose="020B0604020202020204" pitchFamily="34" charset="0"/>
              <a:buChar char="•"/>
            </a:pPr>
            <a:r>
              <a:rPr lang="en-US" sz="1400" dirty="0">
                <a:solidFill>
                  <a:sysClr val="windowText" lastClr="000000"/>
                </a:solidFill>
                <a:latin typeface="Aptos" panose="020B0004020202020204" pitchFamily="34" charset="0"/>
                <a:cs typeface="Arial"/>
              </a:rPr>
              <a:t>Le système intelligent est-il toujours supérieur ?</a:t>
            </a:r>
            <a:endParaRPr lang="en-US" sz="1400" dirty="0">
              <a:latin typeface="Aptos" panose="020B0004020202020204" pitchFamily="34" charset="0"/>
            </a:endParaRPr>
          </a:p>
        </p:txBody>
      </p:sp>
    </p:spTree>
    <p:extLst>
      <p:ext uri="{BB962C8B-B14F-4D97-AF65-F5344CB8AC3E}">
        <p14:creationId xmlns:p14="http://schemas.microsoft.com/office/powerpoint/2010/main" val="3870832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3E5CC-BE2C-CBAD-B906-F0383B5A616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1422A18-1EA3-9A8B-3F89-554F48337B4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solidFill>
                  <a:schemeClr val="bg1"/>
                </a:solidFill>
              </a:rPr>
              <a:t>Défis et opportunités</a:t>
            </a:r>
          </a:p>
        </p:txBody>
      </p:sp>
      <p:sp>
        <p:nvSpPr>
          <p:cNvPr id="5" name="Slide Number Placeholder 4">
            <a:extLst>
              <a:ext uri="{FF2B5EF4-FFF2-40B4-BE49-F238E27FC236}">
                <a16:creationId xmlns:a16="http://schemas.microsoft.com/office/drawing/2014/main" id="{344AD06C-DC3D-6926-DB5F-14D9AD92BC68}"/>
              </a:ext>
            </a:extLst>
          </p:cNvPr>
          <p:cNvSpPr>
            <a:spLocks noGrp="1"/>
          </p:cNvSpPr>
          <p:nvPr>
            <p:ph type="sldNum" sz="quarter" idx="7"/>
          </p:nvPr>
        </p:nvSpPr>
        <p:spPr/>
        <p:txBody>
          <a:bodyPr/>
          <a:lstStyle/>
          <a:p>
            <a:pPr marL="103685">
              <a:lnSpc>
                <a:spcPts val="1633"/>
              </a:lnSpc>
            </a:pPr>
            <a:fld id="{81D60167-4931-47E6-BA6A-407CBD079E47}" type="slidenum">
              <a:rPr lang="en-AT" spc="-64" smtClean="0"/>
              <a:t>18</a:t>
            </a:fld>
            <a:endParaRPr lang="en-AT" spc="-64" dirty="0"/>
          </a:p>
        </p:txBody>
      </p:sp>
      <p:sp>
        <p:nvSpPr>
          <p:cNvPr id="2" name="object 6">
            <a:extLst>
              <a:ext uri="{FF2B5EF4-FFF2-40B4-BE49-F238E27FC236}">
                <a16:creationId xmlns:a16="http://schemas.microsoft.com/office/drawing/2014/main" id="{CFC4B734-6F37-55CE-2250-BD787A8C706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E7DA7393-E394-0034-0ACE-6828E19578A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250595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A01C4-EEFA-8B6F-AE53-3668D901AFE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D54DC0-9C3A-60BE-B1FA-930B79AC9769}"/>
              </a:ext>
            </a:extLst>
          </p:cNvPr>
          <p:cNvSpPr txBox="1">
            <a:spLocks noGrp="1"/>
          </p:cNvSpPr>
          <p:nvPr>
            <p:ph type="title"/>
          </p:nvPr>
        </p:nvSpPr>
        <p:spPr>
          <a:xfrm>
            <a:off x="726282" y="432621"/>
            <a:ext cx="4529006" cy="385820"/>
          </a:xfrm>
          <a:prstGeom prst="rect">
            <a:avLst/>
          </a:prstGeom>
          <a:solidFill>
            <a:srgbClr val="FD001F"/>
          </a:solidFill>
        </p:spPr>
        <p:txBody>
          <a:bodyPr vert="horz" wrap="square" lIns="0" tIns="16329" rIns="0" bIns="0" rtlCol="0">
            <a:spAutoFit/>
          </a:bodyPr>
          <a:lstStyle/>
          <a:p>
            <a:pPr marL="57150" algn="l"/>
            <a:r>
              <a:rPr lang="en-US" sz="2400" b="1" dirty="0">
                <a:solidFill>
                  <a:schemeClr val="bg1"/>
                </a:solidFill>
              </a:rPr>
              <a:t>4. Défis et opportunités</a:t>
            </a:r>
          </a:p>
        </p:txBody>
      </p:sp>
      <p:sp>
        <p:nvSpPr>
          <p:cNvPr id="3" name="object 3">
            <a:extLst>
              <a:ext uri="{FF2B5EF4-FFF2-40B4-BE49-F238E27FC236}">
                <a16:creationId xmlns:a16="http://schemas.microsoft.com/office/drawing/2014/main" id="{2A3D93BC-9930-3DA9-AFCD-05B1E98C206A}"/>
              </a:ext>
            </a:extLst>
          </p:cNvPr>
          <p:cNvSpPr txBox="1"/>
          <p:nvPr/>
        </p:nvSpPr>
        <p:spPr>
          <a:xfrm>
            <a:off x="726280" y="1345980"/>
            <a:ext cx="9693859" cy="570486"/>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La mise en œuvre de systèmes de mobilité intelligente dans les transports publics se heurte à plusieurs obstacles concrets :</a:t>
            </a:r>
            <a:endParaRPr lang="en-GB" dirty="0">
              <a:solidFill>
                <a:sysClr val="windowText" lastClr="000000"/>
              </a:solidFill>
              <a:latin typeface="Aptos" panose="020B0004020202020204" pitchFamily="34" charset="0"/>
              <a:cs typeface="Arial"/>
            </a:endParaRPr>
          </a:p>
        </p:txBody>
      </p:sp>
      <p:sp>
        <p:nvSpPr>
          <p:cNvPr id="4" name="object 3">
            <a:extLst>
              <a:ext uri="{FF2B5EF4-FFF2-40B4-BE49-F238E27FC236}">
                <a16:creationId xmlns:a16="http://schemas.microsoft.com/office/drawing/2014/main" id="{20AB5B22-60D9-49AE-966D-1A0F1CE84B47}"/>
              </a:ext>
            </a:extLst>
          </p:cNvPr>
          <p:cNvSpPr txBox="1"/>
          <p:nvPr/>
        </p:nvSpPr>
        <p:spPr>
          <a:xfrm>
            <a:off x="1021378" y="1998753"/>
            <a:ext cx="10149241" cy="2740311"/>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Coût et investissement : </a:t>
            </a:r>
            <a:r>
              <a:rPr lang="en-US" sz="1800" dirty="0">
                <a:solidFill>
                  <a:sysClr val="windowText" lastClr="000000"/>
                </a:solidFill>
                <a:latin typeface="Aptos" panose="020B0004020202020204" pitchFamily="34" charset="0"/>
                <a:cs typeface="Arial"/>
              </a:rPr>
              <a:t>le coût initial du déploiement des appareils IoT (par exemple, GPS, capteurs), des infrastructures de communication et des centres de contrôle est élevé. Les organismes publics peuvent manquer de capitaux ou être confrontés à des retards dans les achats.</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Confidentialité des données : </a:t>
            </a:r>
            <a:r>
              <a:rPr lang="en-US" sz="1800" dirty="0">
                <a:solidFill>
                  <a:sysClr val="windowText" lastClr="000000"/>
                </a:solidFill>
                <a:latin typeface="Aptos" panose="020B0004020202020204" pitchFamily="34" charset="0"/>
                <a:cs typeface="Arial"/>
              </a:rPr>
              <a:t>la collecte de données de localisation et de comportement de déplacement soulève des questions relatives à la confidentialité des utilisateurs. Des politiques strictes et des mécanismes d'anonymisation sont nécessaires pour gagner la confiance du public.</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Intégration des systèmes : </a:t>
            </a:r>
            <a:r>
              <a:rPr lang="en-US" sz="1800" dirty="0">
                <a:solidFill>
                  <a:sysClr val="windowText" lastClr="000000"/>
                </a:solidFill>
                <a:latin typeface="Aptos" panose="020B0004020202020204" pitchFamily="34" charset="0"/>
                <a:cs typeface="Arial"/>
              </a:rPr>
              <a:t>les anciens systèmes de transport peuvent ne pas être compatibles avec les API ou les systèmes cloud modernes, ce qui nécessite des mises à niveau coûteuses ou le développement de middleware.</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Résistance humaine et institutionnelle : </a:t>
            </a:r>
            <a:r>
              <a:rPr lang="en-US" sz="1800" dirty="0">
                <a:solidFill>
                  <a:sysClr val="windowText" lastClr="000000"/>
                </a:solidFill>
                <a:latin typeface="Aptos" panose="020B0004020202020204" pitchFamily="34" charset="0"/>
                <a:cs typeface="Arial"/>
              </a:rPr>
              <a:t>les opérateurs et le personnel peuvent résister à l'automatisation et à la prise de décision centrée sur les données. Les cloisonnements institutionnels (par exemple, entre les autorités de transport et les services informatiques) peuvent ralentir les progrès.</a:t>
            </a:r>
            <a:endParaRPr lang="en-GB" dirty="0">
              <a:solidFill>
                <a:sysClr val="windowText" lastClr="000000"/>
              </a:solidFill>
              <a:latin typeface="Aptos" panose="020B0004020202020204" pitchFamily="34" charset="0"/>
              <a:cs typeface="Arial"/>
            </a:endParaRPr>
          </a:p>
        </p:txBody>
      </p:sp>
      <p:sp>
        <p:nvSpPr>
          <p:cNvPr id="5" name="Slide Number Placeholder 4">
            <a:extLst>
              <a:ext uri="{FF2B5EF4-FFF2-40B4-BE49-F238E27FC236}">
                <a16:creationId xmlns:a16="http://schemas.microsoft.com/office/drawing/2014/main" id="{B24499E1-7AD8-93BE-D79A-A49C7A37F10F}"/>
              </a:ext>
            </a:extLst>
          </p:cNvPr>
          <p:cNvSpPr>
            <a:spLocks noGrp="1"/>
          </p:cNvSpPr>
          <p:nvPr>
            <p:ph type="sldNum" sz="quarter" idx="7"/>
          </p:nvPr>
        </p:nvSpPr>
        <p:spPr/>
        <p:txBody>
          <a:bodyPr/>
          <a:lstStyle/>
          <a:p>
            <a:pPr marL="103685">
              <a:lnSpc>
                <a:spcPts val="1633"/>
              </a:lnSpc>
            </a:pPr>
            <a:fld id="{81D60167-4931-47E6-BA6A-407CBD079E47}" type="slidenum">
              <a:rPr lang="en-AT" spc="-64" smtClean="0"/>
              <a:t>19</a:t>
            </a:fld>
            <a:endParaRPr lang="en-AT" spc="-64" dirty="0"/>
          </a:p>
        </p:txBody>
      </p:sp>
      <p:sp>
        <p:nvSpPr>
          <p:cNvPr id="6" name="object 6">
            <a:extLst>
              <a:ext uri="{FF2B5EF4-FFF2-40B4-BE49-F238E27FC236}">
                <a16:creationId xmlns:a16="http://schemas.microsoft.com/office/drawing/2014/main" id="{994806DA-262C-028A-CB10-9F2DD0A97AC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7" name="object 6">
            <a:extLst>
              <a:ext uri="{FF2B5EF4-FFF2-40B4-BE49-F238E27FC236}">
                <a16:creationId xmlns:a16="http://schemas.microsoft.com/office/drawing/2014/main" id="{DEA49680-8B98-B1E9-0537-450DEAF68EE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14F70B42-58FD-AF69-3F32-C65AADF534A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GB" b="1" dirty="0">
                <a:solidFill>
                  <a:schemeClr val="tx1"/>
                </a:solidFill>
                <a:latin typeface="Aptos" panose="020B0004020202020204" pitchFamily="34" charset="0"/>
              </a:rPr>
              <a:t>Défis liés à la mise en œuvre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105821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0F007-2ACF-0A3F-38E4-0B805780B12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EE80303-BC56-1629-13FB-1F0CAFA32896}"/>
              </a:ext>
            </a:extLst>
          </p:cNvPr>
          <p:cNvSpPr txBox="1">
            <a:spLocks noGrp="1"/>
          </p:cNvSpPr>
          <p:nvPr>
            <p:ph type="title"/>
          </p:nvPr>
        </p:nvSpPr>
        <p:spPr>
          <a:xfrm>
            <a:off x="726282" y="432621"/>
            <a:ext cx="4515021"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4. Défis et opportunités</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BA3AC850-0D8A-7A59-3BB6-96C9E87C6949}"/>
              </a:ext>
            </a:extLst>
          </p:cNvPr>
          <p:cNvSpPr txBox="1"/>
          <p:nvPr/>
        </p:nvSpPr>
        <p:spPr>
          <a:xfrm>
            <a:off x="726280" y="1354777"/>
            <a:ext cx="9693859" cy="293487"/>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Malgré les défis à relever, la mobilité intelligente offre de nombreuses opportunités en matière d'innovation et d'équité :</a:t>
            </a:r>
            <a:endParaRPr lang="en-GB" dirty="0">
              <a:solidFill>
                <a:sysClr val="windowText" lastClr="000000"/>
              </a:solidFill>
              <a:latin typeface="Aptos" panose="020B0004020202020204" pitchFamily="34" charset="0"/>
              <a:cs typeface="Arial"/>
            </a:endParaRPr>
          </a:p>
        </p:txBody>
      </p:sp>
      <p:sp>
        <p:nvSpPr>
          <p:cNvPr id="4" name="object 3">
            <a:extLst>
              <a:ext uri="{FF2B5EF4-FFF2-40B4-BE49-F238E27FC236}">
                <a16:creationId xmlns:a16="http://schemas.microsoft.com/office/drawing/2014/main" id="{D11A02A0-A31B-3165-B026-77BCBD84F9C5}"/>
              </a:ext>
            </a:extLst>
          </p:cNvPr>
          <p:cNvSpPr txBox="1"/>
          <p:nvPr/>
        </p:nvSpPr>
        <p:spPr>
          <a:xfrm>
            <a:off x="1018254" y="2007550"/>
            <a:ext cx="10149241" cy="2817255"/>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Optimisation opérationnelle : </a:t>
            </a:r>
            <a:r>
              <a:rPr lang="en-US" sz="1600" dirty="0">
                <a:solidFill>
                  <a:sysClr val="windowText" lastClr="000000"/>
                </a:solidFill>
                <a:latin typeface="Aptos" panose="020B0004020202020204" pitchFamily="34" charset="0"/>
                <a:cs typeface="Arial"/>
              </a:rPr>
              <a:t>une meilleure planification des horaires, des itinéraires et de la gestion de la flotte permet de réduire les coûts de carburant et les inefficacités liées à la main-d'œuvre.</a:t>
            </a:r>
          </a:p>
          <a:p>
            <a:pPr marL="302078" indent="-285750" defTabSz="1175644" hangingPunct="1">
              <a:lnSpc>
                <a:spcPct val="100000"/>
              </a:lnSpc>
              <a:spcBef>
                <a:spcPts val="600"/>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Équité et accessibilité : </a:t>
            </a:r>
            <a:r>
              <a:rPr lang="en-US" sz="1600" dirty="0">
                <a:solidFill>
                  <a:sysClr val="windowText" lastClr="000000"/>
                </a:solidFill>
                <a:latin typeface="Aptos" panose="020B0004020202020204" pitchFamily="34" charset="0"/>
                <a:cs typeface="Arial"/>
              </a:rPr>
              <a:t>les mises à jour en temps réel, les itinéraires accessibles et les services à la demande aident les utilisateurs marginalisés et à mobilité réduite.</a:t>
            </a:r>
          </a:p>
          <a:p>
            <a:pPr marL="302078" indent="-285750" defTabSz="1175644" hangingPunct="1">
              <a:lnSpc>
                <a:spcPct val="100000"/>
              </a:lnSpc>
              <a:spcBef>
                <a:spcPts val="600"/>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Avantages environnementaux : </a:t>
            </a:r>
            <a:r>
              <a:rPr lang="en-US" sz="1600" dirty="0">
                <a:solidFill>
                  <a:sysClr val="windowText" lastClr="000000"/>
                </a:solidFill>
                <a:latin typeface="Aptos" panose="020B0004020202020204" pitchFamily="34" charset="0"/>
                <a:cs typeface="Arial"/>
              </a:rPr>
              <a:t>l'optimisation des opérations et la réduction des embouteillages contribuent à la réduction des émissions et à la réalisation des objectifs de durabilité urbaine.</a:t>
            </a:r>
          </a:p>
          <a:p>
            <a:pPr marL="302078" indent="-285750" defTabSz="1175644" hangingPunct="1">
              <a:lnSpc>
                <a:spcPct val="100000"/>
              </a:lnSpc>
              <a:spcBef>
                <a:spcPts val="600"/>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Planification basée sur les données : </a:t>
            </a:r>
            <a:r>
              <a:rPr lang="en-US" sz="1600" dirty="0">
                <a:solidFill>
                  <a:sysClr val="windowText" lastClr="000000"/>
                </a:solidFill>
                <a:latin typeface="Aptos" panose="020B0004020202020204" pitchFamily="34" charset="0"/>
                <a:cs typeface="Arial"/>
              </a:rPr>
              <a:t>les données détaillées sur les déplacements permettent une planification urbaine et des transports à long terme, des prévisions de la demande et la modélisation de la résilience.</a:t>
            </a:r>
          </a:p>
          <a:p>
            <a:pPr marL="302078" indent="-285750" defTabSz="1175644"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cs typeface="Arial"/>
              </a:rPr>
              <a:t>Exemples de réussite :</a:t>
            </a:r>
            <a:endParaRPr lang="en-GB" sz="2000" dirty="0">
              <a:solidFill>
                <a:sysClr val="windowText" lastClr="000000"/>
              </a:solidFill>
              <a:latin typeface="Aptos" panose="020B0004020202020204" pitchFamily="34" charset="0"/>
              <a:cs typeface="Arial"/>
            </a:endParaRPr>
          </a:p>
        </p:txBody>
      </p:sp>
      <p:sp>
        <p:nvSpPr>
          <p:cNvPr id="5" name="Slide Number Placeholder 4">
            <a:extLst>
              <a:ext uri="{FF2B5EF4-FFF2-40B4-BE49-F238E27FC236}">
                <a16:creationId xmlns:a16="http://schemas.microsoft.com/office/drawing/2014/main" id="{36538D31-C265-D131-BEDB-CCCF8BEDB32A}"/>
              </a:ext>
            </a:extLst>
          </p:cNvPr>
          <p:cNvSpPr>
            <a:spLocks noGrp="1"/>
          </p:cNvSpPr>
          <p:nvPr>
            <p:ph type="sldNum" sz="quarter" idx="7"/>
          </p:nvPr>
        </p:nvSpPr>
        <p:spPr/>
        <p:txBody>
          <a:bodyPr/>
          <a:lstStyle/>
          <a:p>
            <a:pPr marL="103685">
              <a:lnSpc>
                <a:spcPts val="1633"/>
              </a:lnSpc>
            </a:pPr>
            <a:fld id="{81D60167-4931-47E6-BA6A-407CBD079E47}" type="slidenum">
              <a:rPr lang="en-AT" spc="-64" smtClean="0"/>
              <a:t>20</a:t>
            </a:fld>
            <a:endParaRPr lang="en-AT" spc="-64" dirty="0"/>
          </a:p>
        </p:txBody>
      </p:sp>
      <p:sp>
        <p:nvSpPr>
          <p:cNvPr id="6" name="object 3">
            <a:extLst>
              <a:ext uri="{FF2B5EF4-FFF2-40B4-BE49-F238E27FC236}">
                <a16:creationId xmlns:a16="http://schemas.microsoft.com/office/drawing/2014/main" id="{EFF53A0A-F74F-F1E6-55AD-864763EEA571}"/>
              </a:ext>
            </a:extLst>
          </p:cNvPr>
          <p:cNvSpPr txBox="1"/>
          <p:nvPr/>
        </p:nvSpPr>
        <p:spPr>
          <a:xfrm>
            <a:off x="1197360" y="4962803"/>
            <a:ext cx="9693859" cy="924429"/>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Wingdings" panose="05000000000000000000" pitchFamily="2" charset="2"/>
              <a:buChar char="§"/>
            </a:pPr>
            <a:r>
              <a:rPr lang="en-US" sz="1800" dirty="0">
                <a:solidFill>
                  <a:sysClr val="windowText" lastClr="000000"/>
                </a:solidFill>
                <a:latin typeface="Aptos" panose="020B0004020202020204" pitchFamily="34" charset="0"/>
                <a:cs typeface="Arial"/>
              </a:rPr>
              <a:t>Application Whim d'Helsinki : combine taxis, bus, vélos et locations de voitures sur une seule plateforme.</a:t>
            </a:r>
          </a:p>
          <a:p>
            <a:pPr marL="302078" indent="-285750" defTabSz="1175644" hangingPunct="1">
              <a:lnSpc>
                <a:spcPct val="100000"/>
              </a:lnSpc>
              <a:spcBef>
                <a:spcPts val="600"/>
              </a:spcBef>
              <a:buFont typeface="Wingdings" panose="05000000000000000000" pitchFamily="2" charset="2"/>
              <a:buChar char="§"/>
            </a:pPr>
            <a:r>
              <a:rPr lang="en-US" sz="1800" dirty="0">
                <a:solidFill>
                  <a:sysClr val="windowText" lastClr="000000"/>
                </a:solidFill>
                <a:latin typeface="Aptos" panose="020B0004020202020204" pitchFamily="34" charset="0"/>
                <a:cs typeface="Arial"/>
              </a:rPr>
              <a:t>Système de bus intelligent de Singapour : utilise des données en temps réel pour gérer les intervalles entre les bus et optimiser l'utilisation de la flotte.</a:t>
            </a:r>
            <a:endParaRPr lang="en-GB" dirty="0">
              <a:solidFill>
                <a:sysClr val="windowText" lastClr="000000"/>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13DA7928-4504-E127-27FE-E7198C21F35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C0390065-77B4-6130-F957-A536E8B20A3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36432D84-FEEA-D9A3-5DE1-96BE40738BE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a:t>
            </a:r>
            <a:r>
              <a:rPr lang="en-GB" b="1" dirty="0">
                <a:solidFill>
                  <a:schemeClr val="tx1"/>
                </a:solidFill>
                <a:latin typeface="Aptos" panose="020B0004020202020204" pitchFamily="34" charset="0"/>
              </a:rPr>
              <a:t>Opportunités dans le domaine de la mobilité intelligente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902996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5BA64-FFCA-856B-D706-77DBA38F8F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BF9BCC9-6544-BC67-B6BF-CE3B3532552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solidFill>
                  <a:schemeClr val="bg1"/>
                </a:solidFill>
              </a:rPr>
              <a:t>Devoirs à la maison</a:t>
            </a:r>
          </a:p>
        </p:txBody>
      </p:sp>
      <p:sp>
        <p:nvSpPr>
          <p:cNvPr id="5" name="Slide Number Placeholder 4">
            <a:extLst>
              <a:ext uri="{FF2B5EF4-FFF2-40B4-BE49-F238E27FC236}">
                <a16:creationId xmlns:a16="http://schemas.microsoft.com/office/drawing/2014/main" id="{39216618-07FB-0971-CC9D-CBB9F8952684}"/>
              </a:ext>
            </a:extLst>
          </p:cNvPr>
          <p:cNvSpPr>
            <a:spLocks noGrp="1"/>
          </p:cNvSpPr>
          <p:nvPr>
            <p:ph type="sldNum" sz="quarter" idx="7"/>
          </p:nvPr>
        </p:nvSpPr>
        <p:spPr/>
        <p:txBody>
          <a:bodyPr/>
          <a:lstStyle/>
          <a:p>
            <a:pPr marL="103685">
              <a:lnSpc>
                <a:spcPts val="1633"/>
              </a:lnSpc>
            </a:pPr>
            <a:fld id="{81D60167-4931-47E6-BA6A-407CBD079E47}" type="slidenum">
              <a:rPr lang="en-AT" spc="-64" smtClean="0"/>
              <a:t>21</a:t>
            </a:fld>
            <a:endParaRPr lang="en-AT" spc="-64" dirty="0"/>
          </a:p>
        </p:txBody>
      </p:sp>
      <p:sp>
        <p:nvSpPr>
          <p:cNvPr id="2" name="object 6">
            <a:extLst>
              <a:ext uri="{FF2B5EF4-FFF2-40B4-BE49-F238E27FC236}">
                <a16:creationId xmlns:a16="http://schemas.microsoft.com/office/drawing/2014/main" id="{8634B8A2-80DE-B6DC-5BCE-DD5143A47C7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D898B4DC-98FE-6C4D-A210-F36066D6ABA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1137656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4485E-4915-BB1D-5E2F-5D435854C2A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0581B7B-6A7C-29F7-9DF1-2B6E15CC37BE}"/>
              </a:ext>
            </a:extLst>
          </p:cNvPr>
          <p:cNvSpPr txBox="1">
            <a:spLocks noGrp="1"/>
          </p:cNvSpPr>
          <p:nvPr>
            <p:ph type="title"/>
          </p:nvPr>
        </p:nvSpPr>
        <p:spPr>
          <a:xfrm>
            <a:off x="726281" y="432621"/>
            <a:ext cx="338380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4. </a:t>
            </a:r>
            <a:r>
              <a:rPr lang="en-US" sz="2400" b="1" dirty="0">
                <a:solidFill>
                  <a:schemeClr val="bg1"/>
                </a:solidFill>
              </a:rPr>
              <a:t>Devoirs à la maison</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BA1E7905-72B6-A1F6-4287-55E8A4550464}"/>
              </a:ext>
            </a:extLst>
          </p:cNvPr>
          <p:cNvSpPr>
            <a:spLocks noGrp="1"/>
          </p:cNvSpPr>
          <p:nvPr>
            <p:ph type="sldNum" sz="quarter" idx="7"/>
          </p:nvPr>
        </p:nvSpPr>
        <p:spPr/>
        <p:txBody>
          <a:bodyPr/>
          <a:lstStyle/>
          <a:p>
            <a:pPr marL="103685">
              <a:lnSpc>
                <a:spcPts val="1633"/>
              </a:lnSpc>
            </a:pPr>
            <a:fld id="{81D60167-4931-47E6-BA6A-407CBD079E47}" type="slidenum">
              <a:rPr lang="en-AT" spc="-64" smtClean="0"/>
              <a:t>22</a:t>
            </a:fld>
            <a:endParaRPr lang="en-AT" spc="-64" dirty="0"/>
          </a:p>
        </p:txBody>
      </p:sp>
      <p:sp>
        <p:nvSpPr>
          <p:cNvPr id="3" name="object 3">
            <a:extLst>
              <a:ext uri="{FF2B5EF4-FFF2-40B4-BE49-F238E27FC236}">
                <a16:creationId xmlns:a16="http://schemas.microsoft.com/office/drawing/2014/main" id="{DEC7A08B-503C-50EB-998E-BBA476653A86}"/>
              </a:ext>
            </a:extLst>
          </p:cNvPr>
          <p:cNvSpPr txBox="1"/>
          <p:nvPr/>
        </p:nvSpPr>
        <p:spPr>
          <a:xfrm>
            <a:off x="726280" y="893699"/>
            <a:ext cx="10733192" cy="755152"/>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latin typeface="Aptos" panose="020B0004020202020204" pitchFamily="34" charset="0"/>
              </a:rPr>
              <a:t>Devoirs : « Réglage et test de la route R12 » (individuellement ou par groupes de deux)</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77F2EC9-D846-F5FE-EEEB-961D3BD36BC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94AE9DC1-F875-84E9-8C5A-B7DECF01CBA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9" name="Content Placeholder 2">
            <a:extLst>
              <a:ext uri="{FF2B5EF4-FFF2-40B4-BE49-F238E27FC236}">
                <a16:creationId xmlns:a16="http://schemas.microsoft.com/office/drawing/2014/main" id="{DDAF7BA8-B92B-7252-44B9-81AACBDD01C6}"/>
              </a:ext>
            </a:extLst>
          </p:cNvPr>
          <p:cNvSpPr txBox="1">
            <a:spLocks/>
          </p:cNvSpPr>
          <p:nvPr/>
        </p:nvSpPr>
        <p:spPr>
          <a:xfrm>
            <a:off x="436630" y="1854589"/>
            <a:ext cx="11312489" cy="4351338"/>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800" b="1" dirty="0"/>
              <a:t>Objectif (ce que vous apprendrez)</a:t>
            </a:r>
          </a:p>
          <a:p>
            <a:pPr marL="873572" lvl="1" indent="-285750" defTabSz="914400" hangingPunct="1">
              <a:lnSpc>
                <a:spcPct val="100000"/>
              </a:lnSpc>
              <a:spcBef>
                <a:spcPts val="600"/>
              </a:spcBef>
              <a:buFont typeface="Arial" panose="020B0604020202020204" pitchFamily="34" charset="0"/>
              <a:buChar char="•"/>
            </a:pPr>
            <a:r>
              <a:rPr lang="en-US" sz="1800" dirty="0"/>
              <a:t>Démontrer que vous êtes capable (</a:t>
            </a:r>
            <a:r>
              <a:rPr lang="en-US" sz="1800" dirty="0" err="1"/>
              <a:t>i</a:t>
            </a:r>
            <a:r>
              <a:rPr lang="en-US" sz="1800" dirty="0"/>
              <a:t>) d'utiliser le simulateur de manière reproductible, (ii) d'apporter une modification simple et justifiée aux opérations, et (iii) de comparer les résultats à la référence statique/intelligente utilisée en classe à l'aide d'indicateurs clés de performance et de graphiques clairs.</a:t>
            </a:r>
            <a:endParaRPr lang="en-US" sz="1800" dirty="0">
              <a:solidFill>
                <a:sysClr val="windowText" lastClr="000000"/>
              </a:solidFill>
            </a:endParaRPr>
          </a:p>
          <a:p>
            <a:pPr marL="285750" indent="-285750" defTabSz="914400" hangingPunct="1">
              <a:lnSpc>
                <a:spcPct val="100000"/>
              </a:lnSpc>
              <a:spcBef>
                <a:spcPts val="600"/>
              </a:spcBef>
              <a:buFont typeface="Arial" panose="020B0604020202020204" pitchFamily="34" charset="0"/>
              <a:buChar char="•"/>
            </a:pPr>
            <a:r>
              <a:rPr lang="en-US" sz="1800" b="1" dirty="0">
                <a:solidFill>
                  <a:sysClr val="windowText" lastClr="000000"/>
                </a:solidFill>
              </a:rPr>
              <a:t>Que faire :</a:t>
            </a:r>
          </a:p>
          <a:p>
            <a:pPr marL="873572" lvl="1" indent="-285750" defTabSz="914400" hangingPunct="1">
              <a:lnSpc>
                <a:spcPct val="100000"/>
              </a:lnSpc>
              <a:spcBef>
                <a:spcPts val="0"/>
              </a:spcBef>
              <a:buFont typeface="Arial" panose="020B0604020202020204" pitchFamily="34" charset="0"/>
              <a:buChar char="•"/>
            </a:pPr>
            <a:r>
              <a:rPr lang="en-US" sz="1800" b="1" dirty="0">
                <a:solidFill>
                  <a:sysClr val="windowText" lastClr="000000"/>
                </a:solidFill>
              </a:rPr>
              <a:t>Piste A — Réglage de l'intervalle</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Conservez la logique intelligente, mais modifiez l'intervalle de base :</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Dans la cellule Config/Paramètres, modifiez uniquement :</a:t>
            </a:r>
          </a:p>
          <a:p>
            <a:pPr marL="1461394" lvl="2" indent="-285750" defTabSz="914400" hangingPunct="1">
              <a:lnSpc>
                <a:spcPct val="100000"/>
              </a:lnSpc>
              <a:spcBef>
                <a:spcPts val="0"/>
              </a:spcBef>
              <a:buFont typeface="Arial" panose="020B0604020202020204" pitchFamily="34" charset="0"/>
              <a:buChar char="•"/>
            </a:pPr>
            <a:r>
              <a:rPr lang="en-US" sz="1800" dirty="0" err="1">
                <a:solidFill>
                  <a:sysClr val="windowText" lastClr="000000"/>
                </a:solidFill>
              </a:rPr>
              <a:t>initial_bus_interval </a:t>
            </a:r>
            <a:r>
              <a:rPr lang="en-US" sz="1800" dirty="0">
                <a:solidFill>
                  <a:sysClr val="windowText" lastClr="000000"/>
                </a:solidFill>
              </a:rPr>
              <a:t>= 18 (afin que le pic intelligent passe automatiquement à 9 minutes)</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Ne modifiez pas la graine, la capacité ou la fenêtre de pointe.</a:t>
            </a:r>
          </a:p>
          <a:p>
            <a:pPr marL="873572" lvl="1" indent="-285750" defTabSz="914400" hangingPunct="1">
              <a:lnSpc>
                <a:spcPct val="100000"/>
              </a:lnSpc>
              <a:spcBef>
                <a:spcPts val="0"/>
              </a:spcBef>
              <a:buFont typeface="Arial" panose="020B0604020202020204" pitchFamily="34" charset="0"/>
              <a:buChar char="•"/>
            </a:pPr>
            <a:endParaRPr lang="en-US" sz="1800" dirty="0">
              <a:solidFill>
                <a:sysClr val="windowText" lastClr="000000"/>
              </a:solidFill>
            </a:endParaRPr>
          </a:p>
          <a:p>
            <a:pPr marL="873572" lvl="1" indent="-285750" defTabSz="914400" hangingPunct="1">
              <a:lnSpc>
                <a:spcPct val="100000"/>
              </a:lnSpc>
              <a:spcBef>
                <a:spcPts val="0"/>
              </a:spcBef>
              <a:buFont typeface="Arial" panose="020B0604020202020204" pitchFamily="34" charset="0"/>
              <a:buChar char="•"/>
            </a:pPr>
            <a:r>
              <a:rPr lang="en-US" sz="1800" b="1" dirty="0">
                <a:solidFill>
                  <a:sysClr val="windowText" lastClr="000000"/>
                </a:solidFill>
              </a:rPr>
              <a:t>Piste B — Sensibilité à la capacité</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Conservez des horaires identiques à ceux de la classe ; modifiez la capacité des véhicules :</a:t>
            </a:r>
          </a:p>
          <a:p>
            <a:pPr marL="1461394" lvl="2" indent="-285750" defTabSz="914400" hangingPunct="1">
              <a:lnSpc>
                <a:spcPct val="100000"/>
              </a:lnSpc>
              <a:spcBef>
                <a:spcPts val="0"/>
              </a:spcBef>
              <a:buFont typeface="Arial" panose="020B0604020202020204" pitchFamily="34" charset="0"/>
              <a:buChar char="•"/>
            </a:pPr>
            <a:r>
              <a:rPr lang="en-US" sz="1800" dirty="0">
                <a:solidFill>
                  <a:sysClr val="windowText" lastClr="000000"/>
                </a:solidFill>
              </a:rPr>
              <a:t>Modifiez uniquement :</a:t>
            </a:r>
          </a:p>
          <a:p>
            <a:pPr marL="2049216" lvl="3" indent="-285750" defTabSz="914400" hangingPunct="1">
              <a:lnSpc>
                <a:spcPct val="100000"/>
              </a:lnSpc>
              <a:spcBef>
                <a:spcPts val="0"/>
              </a:spcBef>
              <a:buFont typeface="Arial" panose="020B0604020202020204" pitchFamily="34" charset="0"/>
              <a:buChar char="•"/>
            </a:pPr>
            <a:r>
              <a:rPr lang="en-US" sz="1800" dirty="0" err="1">
                <a:solidFill>
                  <a:sysClr val="windowText" lastClr="000000"/>
                </a:solidFill>
              </a:rPr>
              <a:t>bus_capacity </a:t>
            </a:r>
            <a:r>
              <a:rPr lang="en-US" sz="1800" dirty="0">
                <a:solidFill>
                  <a:sysClr val="windowText" lastClr="000000"/>
                </a:solidFill>
              </a:rPr>
              <a:t>= 60 (ou 100 si vous préférez une vérification de « surapprovisionnement »)</a:t>
            </a:r>
          </a:p>
        </p:txBody>
      </p:sp>
    </p:spTree>
    <p:extLst>
      <p:ext uri="{BB962C8B-B14F-4D97-AF65-F5344CB8AC3E}">
        <p14:creationId xmlns:p14="http://schemas.microsoft.com/office/powerpoint/2010/main" val="1074910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3DDA1-4481-F903-A313-E8409E1E249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BB90877-EC4A-C451-32F1-D7DED373EF14}"/>
              </a:ext>
            </a:extLst>
          </p:cNvPr>
          <p:cNvSpPr txBox="1">
            <a:spLocks noGrp="1"/>
          </p:cNvSpPr>
          <p:nvPr>
            <p:ph type="title"/>
          </p:nvPr>
        </p:nvSpPr>
        <p:spPr>
          <a:xfrm>
            <a:off x="726281" y="432621"/>
            <a:ext cx="293131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4. </a:t>
            </a:r>
            <a:r>
              <a:rPr lang="en-US" sz="2400" b="1" dirty="0">
                <a:solidFill>
                  <a:schemeClr val="bg1"/>
                </a:solidFill>
              </a:rPr>
              <a:t>Devoirs à la maison</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C22CE333-670D-D480-0F33-306CD794E3A7}"/>
              </a:ext>
            </a:extLst>
          </p:cNvPr>
          <p:cNvSpPr>
            <a:spLocks noGrp="1"/>
          </p:cNvSpPr>
          <p:nvPr>
            <p:ph type="sldNum" sz="quarter" idx="7"/>
          </p:nvPr>
        </p:nvSpPr>
        <p:spPr/>
        <p:txBody>
          <a:bodyPr/>
          <a:lstStyle/>
          <a:p>
            <a:pPr marL="103685">
              <a:lnSpc>
                <a:spcPts val="1633"/>
              </a:lnSpc>
            </a:pPr>
            <a:fld id="{81D60167-4931-47E6-BA6A-407CBD079E47}" type="slidenum">
              <a:rPr lang="en-AT" spc="-64" smtClean="0"/>
              <a:t>23</a:t>
            </a:fld>
            <a:endParaRPr lang="en-AT" spc="-64" dirty="0"/>
          </a:p>
        </p:txBody>
      </p:sp>
      <p:sp>
        <p:nvSpPr>
          <p:cNvPr id="3" name="object 3">
            <a:extLst>
              <a:ext uri="{FF2B5EF4-FFF2-40B4-BE49-F238E27FC236}">
                <a16:creationId xmlns:a16="http://schemas.microsoft.com/office/drawing/2014/main" id="{4B6B6AB0-DB03-9E6E-6ED9-4CFDA11B1923}"/>
              </a:ext>
            </a:extLst>
          </p:cNvPr>
          <p:cNvSpPr txBox="1"/>
          <p:nvPr/>
        </p:nvSpPr>
        <p:spPr>
          <a:xfrm>
            <a:off x="726280" y="893698"/>
            <a:ext cx="10733192" cy="755152"/>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latin typeface="Aptos" panose="020B0004020202020204" pitchFamily="34" charset="0"/>
              </a:rPr>
              <a:t>Devoirs : « Réglage et test de la route R12 » (individuellement ou par groupes de deux)</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5DABF9A-EC0B-2CE3-2AA1-DEAED99D5A7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04FA2D7F-B627-C8F3-3D88-70837F2CD85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9" name="Content Placeholder 2">
            <a:extLst>
              <a:ext uri="{FF2B5EF4-FFF2-40B4-BE49-F238E27FC236}">
                <a16:creationId xmlns:a16="http://schemas.microsoft.com/office/drawing/2014/main" id="{4D8D42A4-6FA9-052C-C4B8-11C30027E900}"/>
              </a:ext>
            </a:extLst>
          </p:cNvPr>
          <p:cNvSpPr txBox="1">
            <a:spLocks/>
          </p:cNvSpPr>
          <p:nvPr/>
        </p:nvSpPr>
        <p:spPr>
          <a:xfrm>
            <a:off x="644560" y="1648850"/>
            <a:ext cx="11128339" cy="4351338"/>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600" b="1" dirty="0">
                <a:solidFill>
                  <a:sysClr val="windowText" lastClr="000000"/>
                </a:solidFill>
              </a:rPr>
              <a:t>Activités à réaliser :</a:t>
            </a:r>
          </a:p>
          <a:p>
            <a:pPr marL="873572" lvl="1" indent="-285750" defTabSz="914400" hangingPunct="1">
              <a:lnSpc>
                <a:spcPct val="100000"/>
              </a:lnSpc>
              <a:spcBef>
                <a:spcPts val="0"/>
              </a:spcBef>
              <a:buFont typeface="Arial" panose="020B0604020202020204" pitchFamily="34" charset="0"/>
              <a:buChar char="•"/>
            </a:pPr>
            <a:r>
              <a:rPr lang="en-US" sz="1600" b="1" dirty="0">
                <a:solidFill>
                  <a:sysClr val="windowText" lastClr="000000"/>
                </a:solidFill>
              </a:rPr>
              <a:t>Piste C — Décalage des heures de pointe</a:t>
            </a:r>
          </a:p>
          <a:p>
            <a:pPr marL="1461394" lvl="2"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Conservez des intervalles identiques ; ajustez les heures de pointe pour refléter un pic urbain plus tardif :</a:t>
            </a:r>
          </a:p>
          <a:p>
            <a:pPr marL="1461394" lvl="2"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Dans la boucle de construction intelligente, modifiez la condition de</a:t>
            </a:r>
          </a:p>
          <a:p>
            <a:pPr marL="1461394" lvl="2"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480 &lt;= t &lt;= 1080 (08h00-18h00) à 540 &lt;= t &lt;= 1110 (09h00-18h30)</a:t>
            </a:r>
          </a:p>
          <a:p>
            <a:pPr marL="1461394" lvl="2"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Tout le reste reste inchangé.</a:t>
            </a:r>
          </a:p>
          <a:p>
            <a:pPr marL="285750" indent="-285750" defTabSz="914400" hangingPunct="1">
              <a:lnSpc>
                <a:spcPct val="100000"/>
              </a:lnSpc>
              <a:spcBef>
                <a:spcPts val="600"/>
              </a:spcBef>
              <a:buFont typeface="Arial" panose="020B0604020202020204" pitchFamily="34" charset="0"/>
              <a:buChar char="•"/>
            </a:pPr>
            <a:r>
              <a:rPr lang="en-US" sz="1600" b="1" dirty="0">
                <a:solidFill>
                  <a:sysClr val="windowText" lastClr="000000"/>
                </a:solidFill>
              </a:rPr>
              <a:t>Étapes d'exécution (identiques pour toutes les pistes)</a:t>
            </a:r>
            <a:endParaRPr lang="en-US" sz="1600" dirty="0">
              <a:solidFill>
                <a:sysClr val="windowText" lastClr="000000"/>
              </a:solidFill>
            </a:endParaRP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Redémarrez et exécutez toutes les pistes séparément.</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Appliquez votre modification de paramètre.</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Exécutez le notebook pour obtenir les résultats statiques et intelligents (le notebook le fait déjà).</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Exportez les résultats (si des cellules sont présentes) :</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r12_results.csv et r12_summary.csv</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Enregistrez les figures superposées avec des noms clairs (par exemple, overlay_hourly_wait.png, boxplot_static_smart.png).</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(Facultatif) Exécutez la petite cellule delta, si elle est présente, pour résumer les améliorations/détériorations au niveau des arrêts.</a:t>
            </a:r>
          </a:p>
          <a:p>
            <a:pPr marL="285750" indent="-285750" defTabSz="914400" hangingPunct="1">
              <a:lnSpc>
                <a:spcPct val="100000"/>
              </a:lnSpc>
              <a:spcBef>
                <a:spcPts val="600"/>
              </a:spcBef>
              <a:buFont typeface="Arial" panose="020B0604020202020204" pitchFamily="34" charset="0"/>
              <a:buChar char="•"/>
            </a:pPr>
            <a:r>
              <a:rPr lang="en-US" sz="1600" b="1" dirty="0">
                <a:solidFill>
                  <a:sysClr val="windowText" lastClr="000000"/>
                </a:solidFill>
              </a:rPr>
              <a:t>À soumettre :</a:t>
            </a:r>
          </a:p>
          <a:p>
            <a:pPr marL="873572" lvl="1" indent="-285750" defTabSz="914400" hangingPunct="1">
              <a:lnSpc>
                <a:spcPct val="100000"/>
              </a:lnSpc>
              <a:spcBef>
                <a:spcPts val="0"/>
              </a:spcBef>
              <a:buFont typeface="Arial" panose="020B0604020202020204" pitchFamily="34" charset="0"/>
              <a:buChar char="•"/>
            </a:pPr>
            <a:r>
              <a:rPr lang="en-US" sz="1600" dirty="0">
                <a:solidFill>
                  <a:sysClr val="windowText" lastClr="000000"/>
                </a:solidFill>
              </a:rPr>
              <a:t>Rapport</a:t>
            </a:r>
            <a:r>
              <a:rPr lang="en-AT" sz="1600" dirty="0">
                <a:solidFill>
                  <a:sysClr val="windowText" lastClr="000000"/>
                </a:solidFill>
              </a:rPr>
              <a:t>, </a:t>
            </a:r>
            <a:r>
              <a:rPr lang="en-US" sz="1600" dirty="0">
                <a:solidFill>
                  <a:sysClr val="windowText" lastClr="000000"/>
                </a:solidFill>
              </a:rPr>
              <a:t>Carnet</a:t>
            </a:r>
          </a:p>
        </p:txBody>
      </p:sp>
    </p:spTree>
    <p:extLst>
      <p:ext uri="{BB962C8B-B14F-4D97-AF65-F5344CB8AC3E}">
        <p14:creationId xmlns:p14="http://schemas.microsoft.com/office/powerpoint/2010/main" val="1087165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60A84-3DC7-5532-F3B0-02ECE760C1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2C2A8DA-DC0C-8E10-8E18-CCF1A48F6090}"/>
              </a:ext>
            </a:extLst>
          </p:cNvPr>
          <p:cNvSpPr txBox="1">
            <a:spLocks noGrp="1"/>
          </p:cNvSpPr>
          <p:nvPr>
            <p:ph type="title"/>
          </p:nvPr>
        </p:nvSpPr>
        <p:spPr>
          <a:xfrm>
            <a:off x="726282" y="432621"/>
            <a:ext cx="337344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Devoirs à la maison</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511674D9-DAA1-74AE-A530-9E71F351D2F4}"/>
              </a:ext>
            </a:extLst>
          </p:cNvPr>
          <p:cNvSpPr>
            <a:spLocks noGrp="1"/>
          </p:cNvSpPr>
          <p:nvPr>
            <p:ph type="sldNum" sz="quarter" idx="7"/>
          </p:nvPr>
        </p:nvSpPr>
        <p:spPr>
          <a:xfrm>
            <a:off x="5878286" y="6331263"/>
            <a:ext cx="341228" cy="244413"/>
          </a:xfrm>
        </p:spPr>
        <p:txBody>
          <a:bodyPr/>
          <a:lstStyle/>
          <a:p>
            <a:pPr marL="103685">
              <a:lnSpc>
                <a:spcPts val="1633"/>
              </a:lnSpc>
            </a:pPr>
            <a:fld id="{81D60167-4931-47E6-BA6A-407CBD079E47}" type="slidenum">
              <a:rPr lang="en-AT" spc="-64" smtClean="0"/>
              <a:t>24</a:t>
            </a:fld>
            <a:endParaRPr lang="en-AT" spc="-64" dirty="0"/>
          </a:p>
        </p:txBody>
      </p:sp>
      <p:graphicFrame>
        <p:nvGraphicFramePr>
          <p:cNvPr id="5" name="Table 4">
            <a:extLst>
              <a:ext uri="{FF2B5EF4-FFF2-40B4-BE49-F238E27FC236}">
                <a16:creationId xmlns:a16="http://schemas.microsoft.com/office/drawing/2014/main" id="{4B2F04B7-8893-E823-6D77-0CB8324332EC}"/>
              </a:ext>
            </a:extLst>
          </p:cNvPr>
          <p:cNvGraphicFramePr>
            <a:graphicFrameLocks noGrp="1"/>
          </p:cNvGraphicFramePr>
          <p:nvPr>
            <p:extLst>
              <p:ext uri="{D42A27DB-BD31-4B8C-83A1-F6EECF244321}">
                <p14:modId xmlns:p14="http://schemas.microsoft.com/office/powerpoint/2010/main" val="1820471226"/>
              </p:ext>
            </p:extLst>
          </p:nvPr>
        </p:nvGraphicFramePr>
        <p:xfrm>
          <a:off x="726279" y="1305780"/>
          <a:ext cx="10659271" cy="4975651"/>
        </p:xfrm>
        <a:graphic>
          <a:graphicData uri="http://schemas.openxmlformats.org/drawingml/2006/table">
            <a:tbl>
              <a:tblPr firstRow="1" bandRow="1">
                <a:tableStyleId>{EEE7283C-3CF3-47DC-8721-378D4A62B228}</a:tableStyleId>
              </a:tblPr>
              <a:tblGrid>
                <a:gridCol w="798533">
                  <a:extLst>
                    <a:ext uri="{9D8B030D-6E8A-4147-A177-3AD203B41FA5}">
                      <a16:colId xmlns:a16="http://schemas.microsoft.com/office/drawing/2014/main" val="306479142"/>
                    </a:ext>
                  </a:extLst>
                </a:gridCol>
                <a:gridCol w="1576567">
                  <a:extLst>
                    <a:ext uri="{9D8B030D-6E8A-4147-A177-3AD203B41FA5}">
                      <a16:colId xmlns:a16="http://schemas.microsoft.com/office/drawing/2014/main" val="3374657307"/>
                    </a:ext>
                  </a:extLst>
                </a:gridCol>
                <a:gridCol w="8284171">
                  <a:extLst>
                    <a:ext uri="{9D8B030D-6E8A-4147-A177-3AD203B41FA5}">
                      <a16:colId xmlns:a16="http://schemas.microsoft.com/office/drawing/2014/main" val="715852961"/>
                    </a:ext>
                  </a:extLst>
                </a:gridCol>
              </a:tblGrid>
              <a:tr h="354217">
                <a:tc>
                  <a:txBody>
                    <a:bodyPr/>
                    <a:lstStyle/>
                    <a:p>
                      <a:r>
                        <a:rPr lang="en-US" sz="1400" dirty="0"/>
                        <a:t>Section</a:t>
                      </a:r>
                      <a:endParaRPr lang="en-US" sz="1200" dirty="0"/>
                    </a:p>
                  </a:txBody>
                  <a:tcPr/>
                </a:tc>
                <a:tc>
                  <a:txBody>
                    <a:bodyPr/>
                    <a:lstStyle/>
                    <a:p>
                      <a:r>
                        <a:rPr lang="en-US" sz="1200" dirty="0"/>
                        <a:t>Titre</a:t>
                      </a:r>
                    </a:p>
                  </a:txBody>
                  <a:tcPr/>
                </a:tc>
                <a:tc>
                  <a:txBody>
                    <a:bodyPr/>
                    <a:lstStyle/>
                    <a:p>
                      <a:r>
                        <a:rPr lang="en-US" sz="1200" dirty="0"/>
                        <a:t>Description</a:t>
                      </a:r>
                    </a:p>
                  </a:txBody>
                  <a:tcPr/>
                </a:tc>
                <a:extLst>
                  <a:ext uri="{0D108BD9-81ED-4DB2-BD59-A6C34878D82A}">
                    <a16:rowId xmlns:a16="http://schemas.microsoft.com/office/drawing/2014/main" val="2802839418"/>
                  </a:ext>
                </a:extLst>
              </a:tr>
              <a:tr h="354217">
                <a:tc>
                  <a:txBody>
                    <a:bodyPr/>
                    <a:lstStyle/>
                    <a:p>
                      <a:pPr algn="ctr"/>
                      <a:r>
                        <a:rPr lang="en-US" sz="1200" dirty="0"/>
                        <a:t>1</a:t>
                      </a:r>
                    </a:p>
                  </a:txBody>
                  <a:tcPr/>
                </a:tc>
                <a:tc>
                  <a:txBody>
                    <a:bodyPr/>
                    <a:lstStyle/>
                    <a:p>
                      <a:r>
                        <a:rPr lang="en-US" sz="1200" dirty="0"/>
                        <a:t>Page de titre</a:t>
                      </a:r>
                    </a:p>
                  </a:txBody>
                  <a:tcPr/>
                </a:tc>
                <a:tc>
                  <a:txBody>
                    <a:bodyPr/>
                    <a:lstStyle/>
                    <a:p>
                      <a:r>
                        <a:rPr lang="en-US" sz="1200" dirty="0"/>
                        <a:t>Titre du laboratoire, cours, nom de l'étudiant, identifiant, date</a:t>
                      </a:r>
                    </a:p>
                  </a:txBody>
                  <a:tcPr/>
                </a:tc>
                <a:extLst>
                  <a:ext uri="{0D108BD9-81ED-4DB2-BD59-A6C34878D82A}">
                    <a16:rowId xmlns:a16="http://schemas.microsoft.com/office/drawing/2014/main" val="539689978"/>
                  </a:ext>
                </a:extLst>
              </a:tr>
              <a:tr h="494934">
                <a:tc>
                  <a:txBody>
                    <a:bodyPr/>
                    <a:lstStyle/>
                    <a:p>
                      <a:pPr algn="ctr"/>
                      <a:r>
                        <a:rPr lang="en-US" sz="1200" dirty="0"/>
                        <a:t>2</a:t>
                      </a:r>
                    </a:p>
                  </a:txBody>
                  <a:tcPr/>
                </a:tc>
                <a:tc>
                  <a:txBody>
                    <a:bodyPr/>
                    <a:lstStyle/>
                    <a:p>
                      <a:r>
                        <a:rPr lang="en-US" sz="1200" dirty="0"/>
                        <a:t>Objectifs</a:t>
                      </a:r>
                    </a:p>
                  </a:txBody>
                  <a:tcPr/>
                </a:tc>
                <a:tc>
                  <a:txBody>
                    <a:bodyPr/>
                    <a:lstStyle/>
                    <a:p>
                      <a:r>
                        <a:rPr lang="en-US" sz="1200" dirty="0"/>
                        <a:t>3 à 5 objectifs pour les devoirs : reproduire Static vs Smart, appliquer un changement contrôlé, quantifier les indicateurs clés de performance, évaluer l'équité et formuler une recommandation opérationnelle.</a:t>
                      </a:r>
                    </a:p>
                  </a:txBody>
                  <a:tcPr/>
                </a:tc>
                <a:extLst>
                  <a:ext uri="{0D108BD9-81ED-4DB2-BD59-A6C34878D82A}">
                    <a16:rowId xmlns:a16="http://schemas.microsoft.com/office/drawing/2014/main" val="629551756"/>
                  </a:ext>
                </a:extLst>
              </a:tr>
              <a:tr h="620389">
                <a:tc>
                  <a:txBody>
                    <a:bodyPr/>
                    <a:lstStyle/>
                    <a:p>
                      <a:pPr algn="ctr"/>
                      <a:r>
                        <a:rPr lang="en-US" sz="1200" dirty="0"/>
                        <a:t>3</a:t>
                      </a:r>
                    </a:p>
                  </a:txBody>
                  <a:tcPr/>
                </a:tc>
                <a:tc>
                  <a:txBody>
                    <a:bodyPr/>
                    <a:lstStyle/>
                    <a:p>
                      <a:r>
                        <a:rPr lang="en-US" sz="1200" dirty="0"/>
                        <a:t>Introduction</a:t>
                      </a:r>
                    </a:p>
                  </a:txBody>
                  <a:tcPr/>
                </a:tc>
                <a:tc>
                  <a:txBody>
                    <a:bodyPr/>
                    <a:lstStyle/>
                    <a:p>
                      <a:r>
                        <a:rPr lang="en-US" sz="1200" dirty="0"/>
                        <a:t>Brève description de la ligne R12 (24 h, 20 arrêts, heures de pointe), de la politique statique de référence, de la politique intelligente (intervalle de passage réduit de moitié aux heures de pointe) et des raisons pour lesquelles la ligne choisie est importante sur le plan opérationnel.</a:t>
                      </a:r>
                    </a:p>
                  </a:txBody>
                  <a:tcPr/>
                </a:tc>
                <a:extLst>
                  <a:ext uri="{0D108BD9-81ED-4DB2-BD59-A6C34878D82A}">
                    <a16:rowId xmlns:a16="http://schemas.microsoft.com/office/drawing/2014/main" val="2800324533"/>
                  </a:ext>
                </a:extLst>
              </a:tr>
              <a:tr h="494934">
                <a:tc>
                  <a:txBody>
                    <a:bodyPr/>
                    <a:lstStyle/>
                    <a:p>
                      <a:pPr algn="ctr"/>
                      <a:r>
                        <a:rPr lang="en-US" sz="1200" dirty="0"/>
                        <a:t>4</a:t>
                      </a:r>
                    </a:p>
                  </a:txBody>
                  <a:tcPr/>
                </a:tc>
                <a:tc>
                  <a:txBody>
                    <a:bodyPr/>
                    <a:lstStyle/>
                    <a:p>
                      <a:r>
                        <a:rPr lang="en-US" sz="1200" dirty="0"/>
                        <a:t>Méthodologie</a:t>
                      </a:r>
                    </a:p>
                  </a:txBody>
                  <a:tcPr/>
                </a:tc>
                <a:tc>
                  <a:txBody>
                    <a:bodyPr/>
                    <a:lstStyle/>
                    <a:p>
                      <a:r>
                        <a:rPr lang="en-US" sz="1200" dirty="0"/>
                        <a:t>Nom du cahier, environnement (Colab/local), graine fixe, paramètres maintenus constants, paramètre unique modifié (quel et quelle valeur) et emplacement où il a été modifié.</a:t>
                      </a:r>
                    </a:p>
                  </a:txBody>
                  <a:tcPr/>
                </a:tc>
                <a:extLst>
                  <a:ext uri="{0D108BD9-81ED-4DB2-BD59-A6C34878D82A}">
                    <a16:rowId xmlns:a16="http://schemas.microsoft.com/office/drawing/2014/main" val="311750034"/>
                  </a:ext>
                </a:extLst>
              </a:tr>
              <a:tr h="494934">
                <a:tc>
                  <a:txBody>
                    <a:bodyPr/>
                    <a:lstStyle/>
                    <a:p>
                      <a:pPr algn="ctr"/>
                      <a:r>
                        <a:rPr lang="en-US" sz="1200" dirty="0"/>
                        <a:t>5</a:t>
                      </a:r>
                    </a:p>
                  </a:txBody>
                  <a:tcPr/>
                </a:tc>
                <a:tc>
                  <a:txBody>
                    <a:bodyPr/>
                    <a:lstStyle/>
                    <a:p>
                      <a:r>
                        <a:rPr lang="en-US" sz="1200" dirty="0"/>
                        <a:t>Conception de l'expérience</a:t>
                      </a:r>
                    </a:p>
                  </a:txBody>
                  <a:tcPr/>
                </a:tc>
                <a:tc>
                  <a:txBody>
                    <a:bodyPr/>
                    <a:lstStyle/>
                    <a:p>
                      <a:r>
                        <a:rPr lang="en-US" sz="1200" dirty="0"/>
                        <a:t>Structure A/B (Statique vs Intelligent dans des conditions identiques), toute variante supplémentaire explorée (enregistrée séparément), données capturées (résultats combinés + résumé).</a:t>
                      </a:r>
                    </a:p>
                  </a:txBody>
                  <a:tcPr/>
                </a:tc>
                <a:extLst>
                  <a:ext uri="{0D108BD9-81ED-4DB2-BD59-A6C34878D82A}">
                    <a16:rowId xmlns:a16="http://schemas.microsoft.com/office/drawing/2014/main" val="483923416"/>
                  </a:ext>
                </a:extLst>
              </a:tr>
              <a:tr h="620389">
                <a:tc>
                  <a:txBody>
                    <a:bodyPr/>
                    <a:lstStyle/>
                    <a:p>
                      <a:pPr algn="ctr"/>
                      <a:r>
                        <a:rPr lang="en-US" sz="1200" dirty="0"/>
                        <a:t>6</a:t>
                      </a:r>
                    </a:p>
                  </a:txBody>
                  <a:tcPr/>
                </a:tc>
                <a:tc>
                  <a:txBody>
                    <a:bodyPr/>
                    <a:lstStyle/>
                    <a:p>
                      <a:r>
                        <a:rPr lang="en-US" sz="1200" dirty="0"/>
                        <a:t>Résultats (base vs refonte)</a:t>
                      </a:r>
                    </a:p>
                  </a:txBody>
                  <a:tcPr/>
                </a:tc>
                <a:tc>
                  <a:txBody>
                    <a:bodyPr/>
                    <a:lstStyle/>
                    <a:p>
                      <a:r>
                        <a:rPr lang="en-US" sz="1200" dirty="0"/>
                        <a:t>Tableau avec les lignes </a:t>
                      </a:r>
                      <a:r>
                        <a:rPr lang="en-US" sz="1200" b="1" dirty="0"/>
                        <a:t>Statique </a:t>
                      </a:r>
                      <a:r>
                        <a:rPr lang="en-US" sz="1200" dirty="0"/>
                        <a:t>et </a:t>
                      </a:r>
                      <a:r>
                        <a:rPr lang="en-US" sz="1200" b="1" dirty="0"/>
                        <a:t>Intelligent </a:t>
                      </a:r>
                      <a:r>
                        <a:rPr lang="en-US" sz="1200" dirty="0"/>
                        <a:t>: temps d'attente moyen, 95e/temps d'attente maximal (si disponible), passagers desservis, taux d'occupation moyen. Veuillez inclure un graphique superposé de l'attente horaire, un diagramme en boîte et (facultatif) un delta/une carte thermique au niveau des arrêts.</a:t>
                      </a:r>
                    </a:p>
                  </a:txBody>
                  <a:tcPr/>
                </a:tc>
                <a:extLst>
                  <a:ext uri="{0D108BD9-81ED-4DB2-BD59-A6C34878D82A}">
                    <a16:rowId xmlns:a16="http://schemas.microsoft.com/office/drawing/2014/main" val="263467457"/>
                  </a:ext>
                </a:extLst>
              </a:tr>
              <a:tr h="494934">
                <a:tc>
                  <a:txBody>
                    <a:bodyPr/>
                    <a:lstStyle/>
                    <a:p>
                      <a:pPr algn="ctr"/>
                      <a:r>
                        <a:rPr lang="en-US" sz="1200" dirty="0"/>
                        <a:t>7</a:t>
                      </a:r>
                    </a:p>
                  </a:txBody>
                  <a:tcPr/>
                </a:tc>
                <a:tc>
                  <a:txBody>
                    <a:bodyPr/>
                    <a:lstStyle/>
                    <a:p>
                      <a:r>
                        <a:rPr lang="en-US" sz="1200" dirty="0"/>
                        <a:t>Analyse et interprétation</a:t>
                      </a:r>
                    </a:p>
                  </a:txBody>
                  <a:tcPr/>
                </a:tc>
                <a:tc>
                  <a:txBody>
                    <a:bodyPr/>
                    <a:lstStyle/>
                    <a:p>
                      <a:pPr marL="0" indent="0">
                        <a:buFont typeface="Arial" panose="020B0604020202020204" pitchFamily="34" charset="0"/>
                        <a:buNone/>
                      </a:pPr>
                      <a:r>
                        <a:rPr lang="en-US" sz="1200" dirty="0"/>
                        <a:t>Quantifier les deltas (ampleur et moment du changement), explication causale liée au paramètre unique, note d'équité (pires arrêts / 95e centile) et compromis opérationnels.</a:t>
                      </a:r>
                    </a:p>
                  </a:txBody>
                  <a:tcPr/>
                </a:tc>
                <a:extLst>
                  <a:ext uri="{0D108BD9-81ED-4DB2-BD59-A6C34878D82A}">
                    <a16:rowId xmlns:a16="http://schemas.microsoft.com/office/drawing/2014/main" val="1738223014"/>
                  </a:ext>
                </a:extLst>
              </a:tr>
              <a:tr h="354217">
                <a:tc>
                  <a:txBody>
                    <a:bodyPr/>
                    <a:lstStyle/>
                    <a:p>
                      <a:pPr algn="ctr"/>
                      <a:r>
                        <a:rPr lang="en-US" sz="1200" dirty="0"/>
                        <a:t>8</a:t>
                      </a:r>
                    </a:p>
                  </a:txBody>
                  <a:tcPr/>
                </a:tc>
                <a:tc>
                  <a:txBody>
                    <a:bodyPr/>
                    <a:lstStyle/>
                    <a:p>
                      <a:r>
                        <a:rPr lang="en-US" sz="1200" dirty="0"/>
                        <a:t>Conclusion</a:t>
                      </a:r>
                    </a:p>
                  </a:txBody>
                  <a:tcPr/>
                </a:tc>
                <a:tc>
                  <a:txBody>
                    <a:bodyPr/>
                    <a:lstStyle/>
                    <a:p>
                      <a:r>
                        <a:rPr lang="en-US" sz="1200" dirty="0"/>
                        <a:t>Résumé des conclusions, réflexion sur le processus de refonte et points clés.</a:t>
                      </a:r>
                    </a:p>
                  </a:txBody>
                  <a:tcPr/>
                </a:tc>
                <a:extLst>
                  <a:ext uri="{0D108BD9-81ED-4DB2-BD59-A6C34878D82A}">
                    <a16:rowId xmlns:a16="http://schemas.microsoft.com/office/drawing/2014/main" val="1831655391"/>
                  </a:ext>
                </a:extLst>
              </a:tr>
              <a:tr h="354217">
                <a:tc>
                  <a:txBody>
                    <a:bodyPr/>
                    <a:lstStyle/>
                    <a:p>
                      <a:pPr algn="ctr"/>
                      <a:r>
                        <a:rPr lang="en-US" sz="1200" dirty="0"/>
                        <a:t>9</a:t>
                      </a:r>
                    </a:p>
                  </a:txBody>
                  <a:tcPr/>
                </a:tc>
                <a:tc>
                  <a:txBody>
                    <a:bodyPr/>
                    <a:lstStyle/>
                    <a:p>
                      <a:r>
                        <a:rPr lang="en-US" sz="1200" dirty="0"/>
                        <a:t>Références</a:t>
                      </a:r>
                    </a:p>
                  </a:txBody>
                  <a:tcPr/>
                </a:tc>
                <a:tc>
                  <a:txBody>
                    <a:bodyPr/>
                    <a:lstStyle/>
                    <a:p>
                      <a:r>
                        <a:rPr lang="en-US" sz="1200" dirty="0"/>
                        <a:t>Liste de toutes les sources citées : ensembles de données utilisés, valeurs officielles des impacts économiques, tutoriels, etc.</a:t>
                      </a:r>
                    </a:p>
                  </a:txBody>
                  <a:tcPr/>
                </a:tc>
                <a:extLst>
                  <a:ext uri="{0D108BD9-81ED-4DB2-BD59-A6C34878D82A}">
                    <a16:rowId xmlns:a16="http://schemas.microsoft.com/office/drawing/2014/main" val="2159485567"/>
                  </a:ext>
                </a:extLst>
              </a:tr>
              <a:tr h="298887">
                <a:tc>
                  <a:txBody>
                    <a:bodyPr/>
                    <a:lstStyle/>
                    <a:p>
                      <a:pPr algn="ctr"/>
                      <a:r>
                        <a:rPr lang="en-US" sz="1200" dirty="0"/>
                        <a:t>10</a:t>
                      </a:r>
                    </a:p>
                  </a:txBody>
                  <a:tcPr/>
                </a:tc>
                <a:tc>
                  <a:txBody>
                    <a:bodyPr/>
                    <a:lstStyle/>
                    <a:p>
                      <a:r>
                        <a:rPr lang="en-US" sz="1200" dirty="0"/>
                        <a:t>Annexes</a:t>
                      </a:r>
                    </a:p>
                  </a:txBody>
                  <a:tcPr/>
                </a:tc>
                <a:tc>
                  <a:txBody>
                    <a:bodyPr/>
                    <a:lstStyle/>
                    <a:p>
                      <a:r>
                        <a:rPr lang="en-US" sz="1200" dirty="0"/>
                        <a:t>Facultatif : captures d'écran du code, résultats, tableaux, graphiques supplémentaires ou résultats de sensibilité.</a:t>
                      </a:r>
                    </a:p>
                  </a:txBody>
                  <a:tcPr/>
                </a:tc>
                <a:extLst>
                  <a:ext uri="{0D108BD9-81ED-4DB2-BD59-A6C34878D82A}">
                    <a16:rowId xmlns:a16="http://schemas.microsoft.com/office/drawing/2014/main" val="2246080761"/>
                  </a:ext>
                </a:extLst>
              </a:tr>
            </a:tbl>
          </a:graphicData>
        </a:graphic>
      </p:graphicFrame>
      <p:sp>
        <p:nvSpPr>
          <p:cNvPr id="3" name="object 3">
            <a:extLst>
              <a:ext uri="{FF2B5EF4-FFF2-40B4-BE49-F238E27FC236}">
                <a16:creationId xmlns:a16="http://schemas.microsoft.com/office/drawing/2014/main" id="{9C79F434-3ECD-7C54-4997-D6F831F525C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Structure du rapport de laboratoire</a:t>
            </a:r>
            <a:endParaRPr lang="en-US" b="1" dirty="0">
              <a:solidFill>
                <a:schemeClr val="tx1"/>
              </a:solidFill>
            </a:endParaRPr>
          </a:p>
        </p:txBody>
      </p:sp>
      <p:sp>
        <p:nvSpPr>
          <p:cNvPr id="6" name="object 6">
            <a:extLst>
              <a:ext uri="{FF2B5EF4-FFF2-40B4-BE49-F238E27FC236}">
                <a16:creationId xmlns:a16="http://schemas.microsoft.com/office/drawing/2014/main" id="{DCC33F27-E18C-B2CD-D3F1-9E9F749776C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7" name="object 6">
            <a:extLst>
              <a:ext uri="{FF2B5EF4-FFF2-40B4-BE49-F238E27FC236}">
                <a16:creationId xmlns:a16="http://schemas.microsoft.com/office/drawing/2014/main" id="{DD8F0818-9E26-CA82-93AF-DDB205A0C3B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646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Nous vous remercions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99795"/>
            <a:ext cx="2252588" cy="324265"/>
          </a:xfrm>
          <a:prstGeom prst="rect">
            <a:avLst/>
          </a:prstGeom>
          <a:solidFill>
            <a:srgbClr val="FD001F"/>
          </a:solidFill>
        </p:spPr>
        <p:txBody>
          <a:bodyPr vert="horz" wrap="square" lIns="0" tIns="16329" rIns="0" bIns="0" rtlCol="0" anchor="ctr">
            <a:spAutoFit/>
          </a:bodyPr>
          <a:lstStyle/>
          <a:p>
            <a:pPr marL="22043" hangingPunct="1">
              <a:lnSpc>
                <a:spcPct val="100000"/>
              </a:lnSpc>
              <a:spcBef>
                <a:spcPts val="129"/>
              </a:spcBef>
            </a:pPr>
            <a:r>
              <a:rPr lang="en-US" sz="2000" b="1" dirty="0">
                <a:solidFill>
                  <a:schemeClr val="bg1"/>
                </a:solidFill>
              </a:rPr>
              <a:t>Table des matières</a:t>
            </a:r>
            <a:endParaRPr lang="en-US" sz="2000" b="1" spc="-13" dirty="0">
              <a:solidFill>
                <a:schemeClr val="bg1"/>
              </a:solidFill>
            </a:endParaRPr>
          </a:p>
        </p:txBody>
      </p:sp>
      <p:sp>
        <p:nvSpPr>
          <p:cNvPr id="5" name="Slide Number Placeholder 4">
            <a:extLst>
              <a:ext uri="{FF2B5EF4-FFF2-40B4-BE49-F238E27FC236}">
                <a16:creationId xmlns:a16="http://schemas.microsoft.com/office/drawing/2014/main" id="{6EF6435A-880E-FBF3-C9C4-D3A3C216DD57}"/>
              </a:ext>
            </a:extLst>
          </p:cNvPr>
          <p:cNvSpPr>
            <a:spLocks noGrp="1"/>
          </p:cNvSpPr>
          <p:nvPr>
            <p:ph type="sldNum" sz="quarter" idx="7"/>
          </p:nvPr>
        </p:nvSpPr>
        <p:spPr>
          <a:xfrm>
            <a:off x="5842726" y="6290446"/>
            <a:ext cx="253274" cy="241092"/>
          </a:xfrm>
        </p:spPr>
        <p:txBody>
          <a:bodyPr/>
          <a:lstStyle/>
          <a:p>
            <a:pPr marL="103685">
              <a:lnSpc>
                <a:spcPts val="1633"/>
              </a:lnSpc>
            </a:pPr>
            <a:fld id="{81D60167-4931-47E6-BA6A-407CBD079E47}" type="slidenum">
              <a:rPr lang="en-AT" spc="-64" smtClean="0"/>
              <a:t>3</a:t>
            </a:fld>
            <a:endParaRPr lang="en-AT" spc="-64" dirty="0"/>
          </a:p>
        </p:txBody>
      </p:sp>
      <p:graphicFrame>
        <p:nvGraphicFramePr>
          <p:cNvPr id="4" name="Table 3">
            <a:extLst>
              <a:ext uri="{FF2B5EF4-FFF2-40B4-BE49-F238E27FC236}">
                <a16:creationId xmlns:a16="http://schemas.microsoft.com/office/drawing/2014/main" id="{0A967C4F-0A90-3946-A838-7A4D13F64F00}"/>
              </a:ext>
            </a:extLst>
          </p:cNvPr>
          <p:cNvGraphicFramePr>
            <a:graphicFrameLocks noGrp="1"/>
          </p:cNvGraphicFramePr>
          <p:nvPr>
            <p:extLst>
              <p:ext uri="{D42A27DB-BD31-4B8C-83A1-F6EECF244321}">
                <p14:modId xmlns:p14="http://schemas.microsoft.com/office/powerpoint/2010/main" val="1874092494"/>
              </p:ext>
            </p:extLst>
          </p:nvPr>
        </p:nvGraphicFramePr>
        <p:xfrm>
          <a:off x="726282" y="930042"/>
          <a:ext cx="5369718" cy="5443489"/>
        </p:xfrm>
        <a:graphic>
          <a:graphicData uri="http://schemas.openxmlformats.org/drawingml/2006/table">
            <a:tbl>
              <a:tblPr firstRow="1" bandRow="1">
                <a:tableStyleId>{5940675A-B579-460E-94D1-54222C63F5DA}</a:tableStyleId>
              </a:tblPr>
              <a:tblGrid>
                <a:gridCol w="4961085">
                  <a:extLst>
                    <a:ext uri="{9D8B030D-6E8A-4147-A177-3AD203B41FA5}">
                      <a16:colId xmlns:a16="http://schemas.microsoft.com/office/drawing/2014/main" val="3157834447"/>
                    </a:ext>
                  </a:extLst>
                </a:gridCol>
                <a:gridCol w="408633">
                  <a:extLst>
                    <a:ext uri="{9D8B030D-6E8A-4147-A177-3AD203B41FA5}">
                      <a16:colId xmlns:a16="http://schemas.microsoft.com/office/drawing/2014/main" val="3568564237"/>
                    </a:ext>
                  </a:extLst>
                </a:gridCol>
              </a:tblGrid>
              <a:tr h="339013">
                <a:tc>
                  <a:txBody>
                    <a:bodyPr/>
                    <a:lstStyle/>
                    <a:p>
                      <a:pPr algn="l"/>
                      <a:r>
                        <a:rPr lang="en-US" sz="1400" b="1" i="0" baseline="0" dirty="0">
                          <a:solidFill>
                            <a:schemeClr val="tx1"/>
                          </a:solidFill>
                          <a:effectLst/>
                          <a:latin typeface="Aptos" panose="020B0004020202020204" pitchFamily="34" charset="0"/>
                          <a:ea typeface="+mn-ea"/>
                          <a:cs typeface="+mn-cs"/>
                        </a:rPr>
                        <a:t>Section 0 : Objectifs et résultats d'apprentissage </a:t>
                      </a:r>
                      <a:endParaRPr lang="en-AT" sz="1400" dirty="0">
                        <a:solidFill>
                          <a:schemeClr val="tx1"/>
                        </a:solidFill>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400" b="1" dirty="0">
                          <a:solidFill>
                            <a:schemeClr val="tx1"/>
                          </a:solidFill>
                          <a:latin typeface="Aptos" panose="020B0004020202020204" pitchFamily="34" charset="0"/>
                          <a:cs typeface="Arial" panose="020B0604020202020204" pitchFamily="34" charset="0"/>
                        </a:rPr>
                        <a:t>3</a:t>
                      </a:r>
                      <a:endParaRPr lang="en-AT" sz="1400" b="1"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39013">
                <a:tc>
                  <a:txBody>
                    <a:bodyPr/>
                    <a:lstStyle/>
                    <a:p>
                      <a:pPr marL="111125" marR="7348" lvl="0" indent="0" algn="l" defTabSz="1175644" hangingPunct="1">
                        <a:lnSpc>
                          <a:spcPct val="100000"/>
                        </a:lnSpc>
                        <a:spcBef>
                          <a:spcPts val="1093"/>
                        </a:spcBef>
                        <a:buFont typeface="Arial" panose="020B0604020202020204" pitchFamily="34" charset="0"/>
                        <a:buNone/>
                        <a:tabLst>
                          <a:tab pos="4803775" algn="l"/>
                        </a:tabLst>
                      </a:pPr>
                      <a:r>
                        <a:rPr lang="en-US" sz="1400" spc="64" dirty="0">
                          <a:solidFill>
                            <a:schemeClr val="tx1"/>
                          </a:solidFill>
                          <a:latin typeface="Aptos" panose="020B0004020202020204" pitchFamily="34" charset="0"/>
                          <a:cs typeface="Arial"/>
                        </a:rPr>
                        <a:t>0.1. Objectifs</a:t>
                      </a:r>
                      <a:endParaRPr lang="en-AT" sz="1400" dirty="0">
                        <a:solidFill>
                          <a:schemeClr val="tx1"/>
                        </a:solidFill>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400" dirty="0">
                          <a:solidFill>
                            <a:schemeClr val="tx1"/>
                          </a:solidFill>
                          <a:latin typeface="Aptos" panose="020B0004020202020204" pitchFamily="34" charset="0"/>
                          <a:cs typeface="Arial" panose="020B0604020202020204" pitchFamily="34" charset="0"/>
                        </a:rPr>
                        <a:t>4</a:t>
                      </a:r>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39013">
                <a:tc>
                  <a:txBody>
                    <a:bodyPr/>
                    <a:lstStyle/>
                    <a:p>
                      <a:pPr marL="111125" indent="0" algn="l"/>
                      <a:r>
                        <a:rPr lang="en-US" sz="1400" spc="64" dirty="0">
                          <a:solidFill>
                            <a:schemeClr val="tx1"/>
                          </a:solidFill>
                          <a:latin typeface="Aptos" panose="020B0004020202020204" pitchFamily="34" charset="0"/>
                          <a:cs typeface="Arial"/>
                        </a:rPr>
                        <a:t>0.2. Résultats d'apprentissage </a:t>
                      </a:r>
                      <a:endParaRPr lang="en-AT" sz="1400" dirty="0">
                        <a:solidFill>
                          <a:schemeClr val="tx1"/>
                        </a:solidFill>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dirty="0">
                          <a:solidFill>
                            <a:schemeClr val="tx1"/>
                          </a:solidFill>
                          <a:latin typeface="Aptos" panose="020B0004020202020204" pitchFamily="34" charset="0"/>
                          <a:cs typeface="Arial" panose="020B0604020202020204" pitchFamily="34" charset="0"/>
                        </a:rPr>
                        <a:t>5</a:t>
                      </a:r>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39013">
                <a:tc>
                  <a:txBody>
                    <a:bodyPr/>
                    <a:lstStyle/>
                    <a:p>
                      <a:pPr marL="111125" indent="0" algn="l"/>
                      <a:endParaRPr lang="en-AT" sz="1400" dirty="0">
                        <a:solidFill>
                          <a:schemeClr val="tx1"/>
                        </a:solidFill>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559819"/>
                  </a:ext>
                </a:extLst>
              </a:tr>
              <a:tr h="510501">
                <a:tc>
                  <a:txBody>
                    <a:bodyPr/>
                    <a:lstStyle/>
                    <a:p>
                      <a:pPr marL="0" marR="0" lvl="0" indent="0" algn="l" defTabSz="292097" rtl="0" eaLnBrk="1" fontAlgn="auto" latinLnBrk="0" hangingPunct="1">
                        <a:lnSpc>
                          <a:spcPct val="100000"/>
                        </a:lnSpc>
                        <a:spcBef>
                          <a:spcPts val="0"/>
                        </a:spcBef>
                        <a:spcAft>
                          <a:spcPts val="0"/>
                        </a:spcAft>
                        <a:buClrTx/>
                        <a:buSzTx/>
                        <a:buFontTx/>
                        <a:buNone/>
                        <a:tabLst/>
                        <a:defRPr/>
                      </a:pPr>
                      <a:r>
                        <a:rPr lang="en-US" sz="1400" b="1" dirty="0">
                          <a:solidFill>
                            <a:schemeClr val="tx1"/>
                          </a:solidFill>
                          <a:latin typeface="Aptos" panose="020B0004020202020204" pitchFamily="34" charset="0"/>
                          <a:cs typeface="Arial"/>
                        </a:rPr>
                        <a:t>Section 1 : </a:t>
                      </a:r>
                      <a:r>
                        <a:rPr lang="en-US" sz="1400" b="1" dirty="0">
                          <a:solidFill>
                            <a:schemeClr val="tx1"/>
                          </a:solidFill>
                          <a:latin typeface="Aptos" panose="020B0004020202020204" pitchFamily="34" charset="0"/>
                        </a:rPr>
                        <a:t>Récapitulatif : Mobilité urbaine intelligente (Cours n° 22)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400" b="1" dirty="0">
                          <a:solidFill>
                            <a:schemeClr val="tx1"/>
                          </a:solidFill>
                          <a:latin typeface="Aptos" panose="020B0004020202020204" pitchFamily="34" charset="0"/>
                          <a:cs typeface="Arial" panose="020B0604020202020204" pitchFamily="34" charset="0"/>
                        </a:rPr>
                        <a:t>7</a:t>
                      </a:r>
                      <a:endParaRPr lang="en-AT" sz="1400" b="1"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39013">
                <a:tc>
                  <a:txBody>
                    <a:bodyPr/>
                    <a:lstStyle/>
                    <a:p>
                      <a:pPr marL="111125" indent="0" algn="l"/>
                      <a:r>
                        <a:rPr lang="en-GB" sz="1400" spc="64" dirty="0">
                          <a:solidFill>
                            <a:schemeClr val="tx1"/>
                          </a:solidFill>
                          <a:latin typeface="Aptos" panose="020B0004020202020204" pitchFamily="34" charset="0"/>
                          <a:cs typeface="Arial"/>
                        </a:rPr>
                        <a:t>1.1. </a:t>
                      </a:r>
                      <a:r>
                        <a:rPr lang="en-US" sz="1400" b="0" dirty="0">
                          <a:solidFill>
                            <a:schemeClr val="tx1"/>
                          </a:solidFill>
                          <a:latin typeface="Aptos" panose="020B0004020202020204" pitchFamily="34" charset="0"/>
                        </a:rPr>
                        <a:t>Récapitulatif – Qu'est-ce que la mobilité intelligente ?</a:t>
                      </a:r>
                      <a:endParaRPr lang="en-AT" sz="1400" b="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dirty="0">
                          <a:solidFill>
                            <a:schemeClr val="tx1"/>
                          </a:solidFill>
                          <a:latin typeface="Aptos" panose="020B0004020202020204" pitchFamily="34" charset="0"/>
                          <a:cs typeface="Arial" panose="020B0604020202020204" pitchFamily="34" charset="0"/>
                        </a:rPr>
                        <a:t>8</a:t>
                      </a:r>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39013">
                <a:tc>
                  <a:txBody>
                    <a:bodyPr/>
                    <a:lstStyle/>
                    <a:p>
                      <a:pPr algn="l"/>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39013">
                <a:tc>
                  <a:txBody>
                    <a:bodyPr/>
                    <a:lstStyle/>
                    <a:p>
                      <a:pPr algn="l"/>
                      <a:r>
                        <a:rPr lang="en-GB" sz="1400" b="1" dirty="0">
                          <a:solidFill>
                            <a:schemeClr val="tx1"/>
                          </a:solidFill>
                          <a:latin typeface="Aptos" panose="020B0004020202020204" pitchFamily="34" charset="0"/>
                          <a:cs typeface="Arial"/>
                        </a:rPr>
                        <a:t>Section 2 : Fondements conceptuels</a:t>
                      </a:r>
                      <a:endParaRPr lang="en-AT" sz="1400" dirty="0">
                        <a:solidFill>
                          <a:schemeClr val="tx1"/>
                        </a:solidFill>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dirty="0">
                          <a:solidFill>
                            <a:schemeClr val="tx1"/>
                          </a:solidFill>
                          <a:latin typeface="Aptos" panose="020B0004020202020204" pitchFamily="34" charset="0"/>
                          <a:cs typeface="Arial" panose="020B0604020202020204" pitchFamily="34" charset="0"/>
                        </a:rPr>
                        <a:t>10</a:t>
                      </a:r>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39013">
                <a:tc>
                  <a:txBody>
                    <a:bodyPr/>
                    <a:lstStyle/>
                    <a:p>
                      <a:pPr marL="111125" indent="0" algn="l"/>
                      <a:r>
                        <a:rPr lang="en-US" sz="1400" spc="64" dirty="0">
                          <a:solidFill>
                            <a:schemeClr val="tx1"/>
                          </a:solidFill>
                          <a:latin typeface="Aptos" panose="020B0004020202020204" pitchFamily="34" charset="0"/>
                          <a:cs typeface="Arial"/>
                        </a:rPr>
                        <a:t>2.1. Les défis de la mobilité urbaine</a:t>
                      </a:r>
                      <a:endParaRPr lang="en-AT" sz="1400" b="1"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400" b="0" dirty="0">
                          <a:solidFill>
                            <a:schemeClr val="tx1"/>
                          </a:solidFill>
                          <a:latin typeface="Aptos" panose="020B0004020202020204" pitchFamily="34" charset="0"/>
                          <a:cs typeface="Arial" panose="020B0604020202020204" pitchFamily="34" charset="0"/>
                        </a:rPr>
                        <a:t>11</a:t>
                      </a:r>
                      <a:endParaRPr lang="en-AT" sz="1400" b="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39013">
                <a:tc>
                  <a:txBody>
                    <a:bodyPr/>
                    <a:lstStyle/>
                    <a:p>
                      <a:pPr marL="111125" indent="0" algn="l"/>
                      <a:r>
                        <a:rPr lang="en-US" sz="1400" spc="64" dirty="0">
                          <a:solidFill>
                            <a:schemeClr val="tx1"/>
                          </a:solidFill>
                          <a:latin typeface="Aptos" panose="020B0004020202020204" pitchFamily="34" charset="0"/>
                          <a:cs typeface="Arial"/>
                        </a:rPr>
                        <a:t>2.2. Solutions intelligentes dans les transports publics</a:t>
                      </a:r>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400" dirty="0">
                          <a:solidFill>
                            <a:schemeClr val="tx1"/>
                          </a:solidFill>
                          <a:latin typeface="Aptos" panose="020B0004020202020204" pitchFamily="34" charset="0"/>
                          <a:cs typeface="Arial" panose="020B0604020202020204" pitchFamily="34" charset="0"/>
                        </a:rPr>
                        <a:t>12</a:t>
                      </a:r>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39013">
                <a:tc>
                  <a:txBody>
                    <a:bodyPr/>
                    <a:lstStyle/>
                    <a:p>
                      <a:pPr marL="111125" indent="0" algn="l"/>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400" dirty="0">
                          <a:solidFill>
                            <a:schemeClr val="tx1"/>
                          </a:solidFill>
                          <a:latin typeface="Aptos" panose="020B0004020202020204" pitchFamily="34" charset="0"/>
                          <a:cs typeface="Arial" panose="020B0604020202020204" pitchFamily="34" charset="0"/>
                        </a:rPr>
                        <a:t>13</a:t>
                      </a:r>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510501">
                <a:tc>
                  <a:txBody>
                    <a:bodyPr/>
                    <a:lstStyle/>
                    <a:p>
                      <a:pPr marL="0" indent="0" algn="l"/>
                      <a:r>
                        <a:rPr lang="en-GB" sz="1400" b="1" spc="64" dirty="0">
                          <a:solidFill>
                            <a:schemeClr val="tx1"/>
                          </a:solidFill>
                          <a:latin typeface="Aptos" panose="020B0004020202020204" pitchFamily="34" charset="0"/>
                          <a:cs typeface="Arial"/>
                        </a:rPr>
                        <a:t>Section 3 : Conception et configuration de la simulation (pratique)</a:t>
                      </a:r>
                      <a:endParaRPr lang="en-AT" sz="1400" b="1"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dirty="0">
                          <a:solidFill>
                            <a:schemeClr val="tx1"/>
                          </a:solidFill>
                          <a:latin typeface="Aptos" panose="020B0004020202020204" pitchFamily="34" charset="0"/>
                          <a:cs typeface="Arial" panose="020B0604020202020204" pitchFamily="34" charset="0"/>
                        </a:rPr>
                        <a:t>14</a:t>
                      </a:r>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39013">
                <a:tc>
                  <a:txBody>
                    <a:bodyPr/>
                    <a:lstStyle/>
                    <a:p>
                      <a:pPr marL="111125" indent="0" algn="l">
                        <a:tabLst>
                          <a:tab pos="111125" algn="l"/>
                        </a:tabLst>
                      </a:pPr>
                      <a:r>
                        <a:rPr lang="en-US" sz="1400" dirty="0">
                          <a:solidFill>
                            <a:schemeClr val="tx1"/>
                          </a:solidFill>
                          <a:latin typeface="Aptos" panose="020B0004020202020204" pitchFamily="34" charset="0"/>
                          <a:cs typeface="Arial" panose="020B0604020202020204" pitchFamily="34" charset="0"/>
                        </a:rPr>
                        <a:t>3.1. </a:t>
                      </a:r>
                      <a:r>
                        <a:rPr lang="en-GB" sz="1400" spc="64" dirty="0">
                          <a:solidFill>
                            <a:schemeClr val="tx1"/>
                          </a:solidFill>
                          <a:latin typeface="Aptos" panose="020B0004020202020204" pitchFamily="34" charset="0"/>
                          <a:cs typeface="Arial"/>
                        </a:rPr>
                        <a:t>Outils, fichiers et scénario</a:t>
                      </a:r>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dirty="0">
                          <a:solidFill>
                            <a:schemeClr val="tx1"/>
                          </a:solidFill>
                          <a:latin typeface="Aptos" panose="020B0004020202020204" pitchFamily="34" charset="0"/>
                          <a:cs typeface="Arial" panose="020B0604020202020204" pitchFamily="34" charset="0"/>
                        </a:rPr>
                        <a:t>15</a:t>
                      </a:r>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r h="339013">
                <a:tc>
                  <a:txBody>
                    <a:bodyPr/>
                    <a:lstStyle/>
                    <a:p>
                      <a:pPr marL="111125" indent="0" algn="l">
                        <a:tabLst>
                          <a:tab pos="111125" algn="l"/>
                        </a:tabLst>
                      </a:pPr>
                      <a:r>
                        <a:rPr lang="en-US" sz="1400" dirty="0">
                          <a:solidFill>
                            <a:schemeClr val="tx1"/>
                          </a:solidFill>
                          <a:latin typeface="Aptos" panose="020B0004020202020204" pitchFamily="34" charset="0"/>
                          <a:cs typeface="Arial" panose="020B0604020202020204" pitchFamily="34" charset="0"/>
                        </a:rPr>
                        <a:t>3.2. Activité 1 : Référence statique</a:t>
                      </a:r>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6074074"/>
                  </a:ext>
                </a:extLst>
              </a:tr>
              <a:tr h="339013">
                <a:tc>
                  <a:txBody>
                    <a:bodyPr/>
                    <a:lstStyle/>
                    <a:p>
                      <a:pPr marL="111125" indent="0" algn="l">
                        <a:tabLst>
                          <a:tab pos="111125" algn="l"/>
                        </a:tabLst>
                      </a:pPr>
                      <a:r>
                        <a:rPr lang="en-US" sz="1400" dirty="0">
                          <a:solidFill>
                            <a:schemeClr val="tx1"/>
                          </a:solidFill>
                          <a:latin typeface="Aptos" panose="020B0004020202020204" pitchFamily="34" charset="0"/>
                          <a:cs typeface="Arial" panose="020B0604020202020204" pitchFamily="34" charset="0"/>
                        </a:rPr>
                        <a:t>3.3. Activité 2 : Politique d'espacement intelligent</a:t>
                      </a:r>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400" dirty="0">
                        <a:solidFill>
                          <a:schemeClr val="tx1"/>
                        </a:solidFill>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9414493"/>
                  </a:ext>
                </a:extLst>
              </a:tr>
            </a:tbl>
          </a:graphicData>
        </a:graphic>
      </p:graphicFrame>
      <p:graphicFrame>
        <p:nvGraphicFramePr>
          <p:cNvPr id="6" name="Table 5">
            <a:extLst>
              <a:ext uri="{FF2B5EF4-FFF2-40B4-BE49-F238E27FC236}">
                <a16:creationId xmlns:a16="http://schemas.microsoft.com/office/drawing/2014/main" id="{ECC8597D-C7CF-1B5E-056A-691AC5AA917A}"/>
              </a:ext>
            </a:extLst>
          </p:cNvPr>
          <p:cNvGraphicFramePr>
            <a:graphicFrameLocks noGrp="1"/>
          </p:cNvGraphicFramePr>
          <p:nvPr>
            <p:extLst>
              <p:ext uri="{D42A27DB-BD31-4B8C-83A1-F6EECF244321}">
                <p14:modId xmlns:p14="http://schemas.microsoft.com/office/powerpoint/2010/main" val="2520387772"/>
              </p:ext>
            </p:extLst>
          </p:nvPr>
        </p:nvGraphicFramePr>
        <p:xfrm>
          <a:off x="6308078" y="921331"/>
          <a:ext cx="5369718" cy="5043588"/>
        </p:xfrm>
        <a:graphic>
          <a:graphicData uri="http://schemas.openxmlformats.org/drawingml/2006/table">
            <a:tbl>
              <a:tblPr firstRow="1" bandRow="1">
                <a:tableStyleId>{5940675A-B579-460E-94D1-54222C63F5DA}</a:tableStyleId>
              </a:tblPr>
              <a:tblGrid>
                <a:gridCol w="4961085">
                  <a:extLst>
                    <a:ext uri="{9D8B030D-6E8A-4147-A177-3AD203B41FA5}">
                      <a16:colId xmlns:a16="http://schemas.microsoft.com/office/drawing/2014/main" val="3157834447"/>
                    </a:ext>
                  </a:extLst>
                </a:gridCol>
                <a:gridCol w="408633">
                  <a:extLst>
                    <a:ext uri="{9D8B030D-6E8A-4147-A177-3AD203B41FA5}">
                      <a16:colId xmlns:a16="http://schemas.microsoft.com/office/drawing/2014/main" val="3568564237"/>
                    </a:ext>
                  </a:extLst>
                </a:gridCol>
              </a:tblGrid>
              <a:tr h="344099">
                <a:tc>
                  <a:txBody>
                    <a:bodyPr/>
                    <a:lstStyle/>
                    <a:p>
                      <a:pPr algn="l"/>
                      <a:r>
                        <a:rPr lang="en-US" sz="1600" b="1" i="0" baseline="0" dirty="0">
                          <a:solidFill>
                            <a:schemeClr val="tx1"/>
                          </a:solidFill>
                          <a:effectLst/>
                          <a:latin typeface="Aptos" panose="020B0004020202020204" pitchFamily="34" charset="0"/>
                          <a:ea typeface="+mn-ea"/>
                          <a:cs typeface="+mn-cs"/>
                        </a:rPr>
                        <a:t>Section 4 : </a:t>
                      </a:r>
                      <a:r>
                        <a:rPr lang="en-GB" sz="1600" b="1" i="0" baseline="0" dirty="0">
                          <a:solidFill>
                            <a:sysClr val="windowText" lastClr="000000"/>
                          </a:solidFill>
                          <a:effectLst/>
                          <a:latin typeface="Aptos" panose="020B0004020202020204" pitchFamily="34" charset="0"/>
                          <a:ea typeface="+mn-ea"/>
                          <a:cs typeface="Arial"/>
                        </a:rPr>
                        <a:t>Défis et opportunités</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b="1" dirty="0">
                          <a:latin typeface="Aptos" panose="020B0004020202020204" pitchFamily="34" charset="0"/>
                          <a:cs typeface="Arial" panose="020B0604020202020204" pitchFamily="34" charset="0"/>
                        </a:rPr>
                        <a:t>16</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marR="7348" lvl="0" indent="0" algn="l" defTabSz="1175644" hangingPunct="1">
                        <a:lnSpc>
                          <a:spcPct val="100000"/>
                        </a:lnSpc>
                        <a:spcBef>
                          <a:spcPts val="1093"/>
                        </a:spcBef>
                        <a:buFont typeface="Arial" panose="020B0604020202020204" pitchFamily="34" charset="0"/>
                        <a:buNone/>
                        <a:tabLst>
                          <a:tab pos="4803775" algn="l"/>
                        </a:tabLst>
                      </a:pPr>
                      <a:r>
                        <a:rPr lang="en-US" sz="1600" spc="64" dirty="0">
                          <a:solidFill>
                            <a:sysClr val="windowText" lastClr="000000"/>
                          </a:solidFill>
                          <a:latin typeface="Aptos" panose="020B0004020202020204" pitchFamily="34" charset="0"/>
                          <a:cs typeface="Arial"/>
                        </a:rPr>
                        <a:t>4.1. </a:t>
                      </a:r>
                      <a:r>
                        <a:rPr lang="en-GB" sz="1600" spc="64" dirty="0">
                          <a:solidFill>
                            <a:sysClr val="windowText" lastClr="000000"/>
                          </a:solidFill>
                          <a:latin typeface="Aptos" panose="020B0004020202020204" pitchFamily="34" charset="0"/>
                          <a:cs typeface="Arial"/>
                        </a:rPr>
                        <a:t>Défis liés à la mise en œuvre</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dirty="0">
                          <a:latin typeface="Aptos" panose="020B0004020202020204" pitchFamily="34" charset="0"/>
                          <a:cs typeface="Arial" panose="020B0604020202020204" pitchFamily="34" charset="0"/>
                        </a:rPr>
                        <a:t>18</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lgn="l"/>
                      <a:r>
                        <a:rPr lang="en-US" sz="1600" spc="64" dirty="0">
                          <a:solidFill>
                            <a:sysClr val="windowText" lastClr="000000"/>
                          </a:solidFill>
                          <a:latin typeface="Aptos" panose="020B0004020202020204" pitchFamily="34" charset="0"/>
                          <a:cs typeface="Arial"/>
                        </a:rPr>
                        <a:t>4.2. Opportunités dans le domaine de la mobilité intelligente</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dirty="0">
                          <a:latin typeface="Aptos" panose="020B0004020202020204" pitchFamily="34" charset="0"/>
                          <a:cs typeface="Arial" panose="020B0604020202020204" pitchFamily="34" charset="0"/>
                        </a:rPr>
                        <a:t>19</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pPr marL="111125" indent="0" algn="l"/>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559819"/>
                  </a:ext>
                </a:extLst>
              </a:tr>
              <a:tr h="344099">
                <a:tc>
                  <a:txBody>
                    <a:bodyPr/>
                    <a:lstStyle/>
                    <a:p>
                      <a:pPr algn="l"/>
                      <a:r>
                        <a:rPr lang="en-US" sz="1600" b="1" dirty="0">
                          <a:solidFill>
                            <a:sysClr val="windowText" lastClr="000000"/>
                          </a:solidFill>
                          <a:latin typeface="Aptos" panose="020B0004020202020204" pitchFamily="34" charset="0"/>
                          <a:cs typeface="Arial"/>
                        </a:rPr>
                        <a:t>Section 4 : </a:t>
                      </a:r>
                      <a:r>
                        <a:rPr lang="en-GB" sz="1600" b="1" dirty="0">
                          <a:solidFill>
                            <a:sysClr val="windowText" lastClr="000000"/>
                          </a:solidFill>
                          <a:latin typeface="Aptos" panose="020B0004020202020204" pitchFamily="34" charset="0"/>
                          <a:cs typeface="Arial"/>
                        </a:rPr>
                        <a:t>Devoirs à la maison</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b="1" dirty="0">
                          <a:latin typeface="Aptos" panose="020B0004020202020204" pitchFamily="34" charset="0"/>
                          <a:cs typeface="Arial" panose="020B0604020202020204" pitchFamily="34" charset="0"/>
                        </a:rPr>
                        <a:t>20</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lgn="l"/>
                      <a:r>
                        <a:rPr lang="en-GB" sz="1600" spc="64" dirty="0">
                          <a:solidFill>
                            <a:sysClr val="windowText" lastClr="000000"/>
                          </a:solidFill>
                          <a:latin typeface="Aptos" panose="020B0004020202020204" pitchFamily="34" charset="0"/>
                          <a:cs typeface="Arial"/>
                        </a:rPr>
                        <a:t>4.1. Tâches assignées </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dirty="0">
                          <a:latin typeface="Aptos" panose="020B0004020202020204" pitchFamily="34" charset="0"/>
                          <a:cs typeface="Arial" panose="020B0604020202020204" pitchFamily="34" charset="0"/>
                        </a:rPr>
                        <a:t>21</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marL="111125" indent="0" algn="l"/>
                      <a:r>
                        <a:rPr lang="en-GB" sz="1600" spc="64" dirty="0">
                          <a:solidFill>
                            <a:sysClr val="windowText" lastClr="000000"/>
                          </a:solidFill>
                          <a:latin typeface="Aptos" panose="020B0004020202020204" pitchFamily="34" charset="0"/>
                          <a:cs typeface="Arial"/>
                        </a:rPr>
                        <a:t>4.2. Structure et remise du rapport </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GB" sz="1600" dirty="0">
                          <a:latin typeface="Aptos" panose="020B0004020202020204" pitchFamily="34" charset="0"/>
                          <a:cs typeface="Arial" panose="020B0604020202020204" pitchFamily="34" charset="0"/>
                        </a:rPr>
                        <a:t>25</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pPr algn="l"/>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lgn="l"/>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b="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pPr marL="111125" indent="0"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0">
                <a:tc>
                  <a:txBody>
                    <a:bodyPr/>
                    <a:lstStyle/>
                    <a:p>
                      <a:pPr marL="111125" indent="0"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pPr marL="111125" indent="0" algn="l">
                        <a:tabLst>
                          <a:tab pos="111125" algn="l"/>
                        </a:tabLst>
                      </a:pP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sp>
        <p:nvSpPr>
          <p:cNvPr id="7" name="object 6">
            <a:extLst>
              <a:ext uri="{FF2B5EF4-FFF2-40B4-BE49-F238E27FC236}">
                <a16:creationId xmlns:a16="http://schemas.microsoft.com/office/drawing/2014/main" id="{33034B7C-310A-4EB3-1DC7-0E7F24D962A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Thèmes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B9725467-DA28-A4C3-C15D-AF0641ED8E4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10" name="Text Placeholder 2">
            <a:extLst>
              <a:ext uri="{FF2B5EF4-FFF2-40B4-BE49-F238E27FC236}">
                <a16:creationId xmlns:a16="http://schemas.microsoft.com/office/drawing/2014/main" id="{2CBD4EBC-E63D-C57F-57A2-A7C02861D5D8}"/>
              </a:ext>
            </a:extLst>
          </p:cNvPr>
          <p:cNvSpPr txBox="1">
            <a:spLocks/>
          </p:cNvSpPr>
          <p:nvPr/>
        </p:nvSpPr>
        <p:spPr>
          <a:xfrm>
            <a:off x="7188200" y="459219"/>
            <a:ext cx="4277517" cy="357302"/>
          </a:xfrm>
          <a:prstGeom prst="rect">
            <a:avLst/>
          </a:prstGeom>
          <a:solidFill>
            <a:srgbClr val="FF0000"/>
          </a:solidFill>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US" sz="1800" dirty="0">
                <a:solidFill>
                  <a:schemeClr val="bg1"/>
                </a:solidFill>
              </a:rPr>
              <a:t>Laboratoire 14 </a:t>
            </a:r>
            <a:r>
              <a:rPr lang="pl-PL" sz="1800" dirty="0">
                <a:solidFill>
                  <a:schemeClr val="bg1"/>
                </a:solidFill>
              </a:rPr>
              <a:t>: Analyse coûts-avantages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8ECC-119A-6716-ABA4-24348E19C1F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E550E7E-F5A1-62C9-C96A-6EAAF9F98E8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00 :</a:t>
            </a:r>
          </a:p>
          <a:p>
            <a:pPr algn="ctr"/>
            <a:r>
              <a:rPr lang="en-US" sz="3200" b="1" dirty="0">
                <a:solidFill>
                  <a:schemeClr val="bg1"/>
                </a:solidFill>
                <a:latin typeface="Calibri" panose="020F0502020204030204" pitchFamily="34" charset="0"/>
                <a:cs typeface="Calibri" panose="020F0502020204030204" pitchFamily="34" charset="0"/>
              </a:rPr>
              <a:t>Objectifs et résultats d'apprentissage</a:t>
            </a:r>
          </a:p>
        </p:txBody>
      </p:sp>
      <p:sp>
        <p:nvSpPr>
          <p:cNvPr id="7" name="Slide Number Placeholder 6">
            <a:extLst>
              <a:ext uri="{FF2B5EF4-FFF2-40B4-BE49-F238E27FC236}">
                <a16:creationId xmlns:a16="http://schemas.microsoft.com/office/drawing/2014/main" id="{EC2C9CB4-3CFF-E932-5AD7-246258618A2F}"/>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4</a:t>
            </a:fld>
            <a:endParaRPr lang="en-AT" spc="-64" dirty="0"/>
          </a:p>
        </p:txBody>
      </p:sp>
      <p:sp>
        <p:nvSpPr>
          <p:cNvPr id="5" name="object 6">
            <a:extLst>
              <a:ext uri="{FF2B5EF4-FFF2-40B4-BE49-F238E27FC236}">
                <a16:creationId xmlns:a16="http://schemas.microsoft.com/office/drawing/2014/main" id="{352D981A-E455-2CD6-2315-7FAC9D479B2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6" name="object 6">
            <a:extLst>
              <a:ext uri="{FF2B5EF4-FFF2-40B4-BE49-F238E27FC236}">
                <a16:creationId xmlns:a16="http://schemas.microsoft.com/office/drawing/2014/main" id="{19962AAD-F97C-933D-B366-9FC16D98478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Thèmes avancés et études de cas</a:t>
            </a:r>
            <a:endParaRPr spc="-13" dirty="0">
              <a:solidFill>
                <a:prstClr val="black"/>
              </a:solidFill>
            </a:endParaRPr>
          </a:p>
        </p:txBody>
      </p:sp>
    </p:spTree>
    <p:extLst>
      <p:ext uri="{BB962C8B-B14F-4D97-AF65-F5344CB8AC3E}">
        <p14:creationId xmlns:p14="http://schemas.microsoft.com/office/powerpoint/2010/main" val="212633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B7AC7A-A800-E071-2261-A42EE9EC7DB1}"/>
              </a:ext>
            </a:extLst>
          </p:cNvPr>
          <p:cNvSpPr txBox="1">
            <a:spLocks noGrp="1"/>
          </p:cNvSpPr>
          <p:nvPr>
            <p:ph type="title"/>
          </p:nvPr>
        </p:nvSpPr>
        <p:spPr>
          <a:xfrm>
            <a:off x="726281" y="432621"/>
            <a:ext cx="4719926"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Objectifs et acquis d'apprentissage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3E934E13-0ADC-1B2F-1912-1C22C72C3826}"/>
              </a:ext>
            </a:extLst>
          </p:cNvPr>
          <p:cNvSpPr>
            <a:spLocks noGrp="1"/>
          </p:cNvSpPr>
          <p:nvPr>
            <p:ph type="sldNum" sz="quarter" idx="7"/>
          </p:nvPr>
        </p:nvSpPr>
        <p:spPr>
          <a:xfrm>
            <a:off x="5966240" y="6301120"/>
            <a:ext cx="253274" cy="241092"/>
          </a:xfrm>
        </p:spPr>
        <p:txBody>
          <a:bodyPr/>
          <a:lstStyle/>
          <a:p>
            <a:pPr marL="103685">
              <a:lnSpc>
                <a:spcPts val="1633"/>
              </a:lnSpc>
            </a:pPr>
            <a:fld id="{81D60167-4931-47E6-BA6A-407CBD079E47}" type="slidenum">
              <a:rPr lang="en-AT" spc="-64" smtClean="0"/>
              <a:t>5</a:t>
            </a:fld>
            <a:endParaRPr lang="en-AT" spc="-64" dirty="0"/>
          </a:p>
        </p:txBody>
      </p:sp>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1840456913"/>
              </p:ext>
            </p:extLst>
          </p:nvPr>
        </p:nvGraphicFramePr>
        <p:xfrm>
          <a:off x="726282" y="1398408"/>
          <a:ext cx="10733192" cy="4038600"/>
        </p:xfrm>
        <a:graphic>
          <a:graphicData uri="http://schemas.openxmlformats.org/drawingml/2006/table">
            <a:tbl>
              <a:tblPr firstRow="1" bandRow="1">
                <a:tableStyleId>{C7B018BB-80A7-4F77-B60F-C8B233D01FF8}</a:tableStyleId>
              </a:tblPr>
              <a:tblGrid>
                <a:gridCol w="931696">
                  <a:extLst>
                    <a:ext uri="{9D8B030D-6E8A-4147-A177-3AD203B41FA5}">
                      <a16:colId xmlns:a16="http://schemas.microsoft.com/office/drawing/2014/main" val="2398772228"/>
                    </a:ext>
                  </a:extLst>
                </a:gridCol>
                <a:gridCol w="5084466">
                  <a:extLst>
                    <a:ext uri="{9D8B030D-6E8A-4147-A177-3AD203B41FA5}">
                      <a16:colId xmlns:a16="http://schemas.microsoft.com/office/drawing/2014/main" val="3455634156"/>
                    </a:ext>
                  </a:extLst>
                </a:gridCol>
                <a:gridCol w="1125415">
                  <a:extLst>
                    <a:ext uri="{9D8B030D-6E8A-4147-A177-3AD203B41FA5}">
                      <a16:colId xmlns:a16="http://schemas.microsoft.com/office/drawing/2014/main" val="2953285964"/>
                    </a:ext>
                  </a:extLst>
                </a:gridCol>
                <a:gridCol w="1507253">
                  <a:extLst>
                    <a:ext uri="{9D8B030D-6E8A-4147-A177-3AD203B41FA5}">
                      <a16:colId xmlns:a16="http://schemas.microsoft.com/office/drawing/2014/main" val="827554269"/>
                    </a:ext>
                  </a:extLst>
                </a:gridCol>
                <a:gridCol w="1075174">
                  <a:extLst>
                    <a:ext uri="{9D8B030D-6E8A-4147-A177-3AD203B41FA5}">
                      <a16:colId xmlns:a16="http://schemas.microsoft.com/office/drawing/2014/main" val="1965303475"/>
                    </a:ext>
                  </a:extLst>
                </a:gridCol>
                <a:gridCol w="1009188">
                  <a:extLst>
                    <a:ext uri="{9D8B030D-6E8A-4147-A177-3AD203B41FA5}">
                      <a16:colId xmlns:a16="http://schemas.microsoft.com/office/drawing/2014/main" val="2194624732"/>
                    </a:ext>
                  </a:extLst>
                </a:gridCol>
              </a:tblGrid>
              <a:tr h="380206">
                <a:tc>
                  <a:txBody>
                    <a:bodyPr/>
                    <a:lstStyle/>
                    <a:p>
                      <a:r>
                        <a:rPr lang="en-US" sz="1200" dirty="0" err="1">
                          <a:latin typeface="Aptos" panose="020B0004020202020204" pitchFamily="34" charset="0"/>
                        </a:rPr>
                        <a:t>Numéro</a:t>
                      </a:r>
                      <a:r>
                        <a:rPr lang="en-US" sz="1200" dirty="0">
                          <a:latin typeface="Aptos" panose="020B0004020202020204" pitchFamily="34" charset="0"/>
                        </a:rPr>
                        <a:t> de section</a:t>
                      </a:r>
                    </a:p>
                  </a:txBody>
                  <a:tcPr>
                    <a:solidFill>
                      <a:srgbClr val="FFC000"/>
                    </a:solidFill>
                  </a:tcPr>
                </a:tc>
                <a:tc>
                  <a:txBody>
                    <a:bodyPr/>
                    <a:lstStyle/>
                    <a:p>
                      <a:r>
                        <a:rPr lang="en-US" sz="1200" dirty="0">
                          <a:latin typeface="Aptos" panose="020B0004020202020204" pitchFamily="34" charset="0"/>
                        </a:rPr>
                        <a:t>Activité</a:t>
                      </a:r>
                    </a:p>
                  </a:txBody>
                  <a:tcPr>
                    <a:solidFill>
                      <a:srgbClr val="FFC000"/>
                    </a:solidFill>
                  </a:tcPr>
                </a:tc>
                <a:tc>
                  <a:txBody>
                    <a:bodyPr/>
                    <a:lstStyle/>
                    <a:p>
                      <a:r>
                        <a:rPr lang="en-US" sz="1200" dirty="0">
                          <a:latin typeface="Aptos" panose="020B0004020202020204" pitchFamily="34" charset="0"/>
                        </a:rPr>
                        <a:t>Outil(s)</a:t>
                      </a:r>
                    </a:p>
                  </a:txBody>
                  <a:tcPr>
                    <a:solidFill>
                      <a:srgbClr val="FFC000"/>
                    </a:solidFill>
                  </a:tcPr>
                </a:tc>
                <a:tc>
                  <a:txBody>
                    <a:bodyPr/>
                    <a:lstStyle/>
                    <a:p>
                      <a:r>
                        <a:rPr lang="en-US" sz="1200">
                          <a:latin typeface="Aptos" panose="020B0004020202020204" pitchFamily="34" charset="0"/>
                        </a:rPr>
                        <a:t>Type d'activité</a:t>
                      </a:r>
                      <a:endParaRPr lang="en-US" sz="1200" dirty="0">
                        <a:latin typeface="Aptos" panose="020B0004020202020204" pitchFamily="34" charset="0"/>
                      </a:endParaRPr>
                    </a:p>
                  </a:txBody>
                  <a:tcPr>
                    <a:solidFill>
                      <a:srgbClr val="FFC000"/>
                    </a:solidFill>
                  </a:tcPr>
                </a:tc>
                <a:tc>
                  <a:txBody>
                    <a:bodyPr/>
                    <a:lstStyle/>
                    <a:p>
                      <a:r>
                        <a:rPr lang="en-US" sz="1200">
                          <a:latin typeface="Aptos" panose="020B0004020202020204" pitchFamily="34" charset="0"/>
                        </a:rPr>
                        <a:t>Activité réalisée par</a:t>
                      </a:r>
                      <a:endParaRPr lang="en-US" sz="1200" dirty="0">
                        <a:latin typeface="Aptos" panose="020B0004020202020204" pitchFamily="34" charset="0"/>
                      </a:endParaRPr>
                    </a:p>
                  </a:txBody>
                  <a:tcPr>
                    <a:solidFill>
                      <a:srgbClr val="FFC000"/>
                    </a:solidFill>
                  </a:tcPr>
                </a:tc>
                <a:tc>
                  <a:txBody>
                    <a:bodyPr/>
                    <a:lstStyle/>
                    <a:p>
                      <a:r>
                        <a:rPr lang="en-US" sz="1200">
                          <a:latin typeface="Aptos" panose="020B0004020202020204" pitchFamily="34" charset="0"/>
                        </a:rPr>
                        <a:t>Durée</a:t>
                      </a:r>
                      <a:endParaRPr lang="en-US" sz="1200" dirty="0">
                        <a:latin typeface="Aptos" panose="020B0004020202020204" pitchFamily="34" charset="0"/>
                      </a:endParaRPr>
                    </a:p>
                  </a:txBody>
                  <a:tcPr>
                    <a:solidFill>
                      <a:srgbClr val="FFC000"/>
                    </a:solidFill>
                  </a:tcPr>
                </a:tc>
                <a:extLst>
                  <a:ext uri="{0D108BD9-81ED-4DB2-BD59-A6C34878D82A}">
                    <a16:rowId xmlns:a16="http://schemas.microsoft.com/office/drawing/2014/main" val="3468008137"/>
                  </a:ext>
                </a:extLst>
              </a:tr>
              <a:tr h="370840">
                <a:tc>
                  <a:txBody>
                    <a:bodyPr/>
                    <a:lstStyle/>
                    <a:p>
                      <a:pPr algn="ctr"/>
                      <a:r>
                        <a:rPr lang="en-US" sz="1200" dirty="0">
                          <a:latin typeface="Aptos" panose="020B0004020202020204" pitchFamily="34" charset="0"/>
                        </a:rPr>
                        <a:t>0</a:t>
                      </a:r>
                    </a:p>
                  </a:txBody>
                  <a:tcPr/>
                </a:tc>
                <a:tc>
                  <a:txBody>
                    <a:bodyPr/>
                    <a:lstStyle/>
                    <a:p>
                      <a:pPr algn="l"/>
                      <a:r>
                        <a:rPr lang="en-US" sz="1200" b="0" dirty="0">
                          <a:latin typeface="Aptos" panose="020B0004020202020204" pitchFamily="34" charset="0"/>
                        </a:rPr>
                        <a:t>Objectifs, portée du laboratoire</a:t>
                      </a:r>
                    </a:p>
                  </a:txBody>
                  <a:tcPr/>
                </a:tc>
                <a:tc>
                  <a:txBody>
                    <a:bodyPr/>
                    <a:lstStyle/>
                    <a:p>
                      <a:pPr algn="l"/>
                      <a:r>
                        <a:rPr lang="en-US" sz="1200" dirty="0">
                          <a:latin typeface="Aptos" panose="020B0004020202020204" pitchFamily="34" charset="0"/>
                        </a:rPr>
                        <a:t>Diapositives</a:t>
                      </a:r>
                    </a:p>
                  </a:txBody>
                  <a:tcPr/>
                </a:tc>
                <a:tc>
                  <a:txBody>
                    <a:bodyPr/>
                    <a:lstStyle/>
                    <a:p>
                      <a:pPr algn="l"/>
                      <a:r>
                        <a:rPr lang="en-US" sz="1200" dirty="0">
                          <a:latin typeface="Aptos" panose="020B0004020202020204" pitchFamily="34" charset="0"/>
                        </a:rPr>
                        <a:t>Présentation</a:t>
                      </a:r>
                    </a:p>
                  </a:txBody>
                  <a:tcPr/>
                </a:tc>
                <a:tc>
                  <a:txBody>
                    <a:bodyPr/>
                    <a:lstStyle/>
                    <a:p>
                      <a:pPr algn="l"/>
                      <a:r>
                        <a:rPr lang="en-US" sz="1200" dirty="0">
                          <a:latin typeface="Aptos" panose="020B0004020202020204" pitchFamily="34" charset="0"/>
                        </a:rPr>
                        <a:t>Enseignant</a:t>
                      </a:r>
                    </a:p>
                  </a:txBody>
                  <a:tcPr/>
                </a:tc>
                <a:tc>
                  <a:txBody>
                    <a:bodyPr/>
                    <a:lstStyle/>
                    <a:p>
                      <a:pPr algn="l"/>
                      <a:r>
                        <a:rPr lang="en-US" sz="1200" dirty="0">
                          <a:latin typeface="Aptos" panose="020B0004020202020204" pitchFamily="34" charset="0"/>
                        </a:rPr>
                        <a:t>10 minutes</a:t>
                      </a:r>
                    </a:p>
                  </a:txBody>
                  <a:tcPr/>
                </a:tc>
                <a:extLst>
                  <a:ext uri="{0D108BD9-81ED-4DB2-BD59-A6C34878D82A}">
                    <a16:rowId xmlns:a16="http://schemas.microsoft.com/office/drawing/2014/main" val="308558350"/>
                  </a:ext>
                </a:extLst>
              </a:tr>
              <a:tr h="370840">
                <a:tc>
                  <a:txBody>
                    <a:bodyPr/>
                    <a:lstStyle/>
                    <a:p>
                      <a:pPr algn="ctr"/>
                      <a:r>
                        <a:rPr lang="en-US" sz="1200" dirty="0">
                          <a:latin typeface="Aptos" panose="020B0004020202020204" pitchFamily="34" charset="0"/>
                        </a:rPr>
                        <a:t>1</a:t>
                      </a:r>
                    </a:p>
                  </a:txBody>
                  <a:tcPr/>
                </a:tc>
                <a:tc>
                  <a:txBody>
                    <a:bodyPr/>
                    <a:lstStyle/>
                    <a:p>
                      <a:pPr algn="l"/>
                      <a:r>
                        <a:rPr lang="en-US" sz="1200" dirty="0">
                          <a:latin typeface="Aptos" panose="020B0004020202020204" pitchFamily="34" charset="0"/>
                        </a:rPr>
                        <a:t>Récapitulatif : qu'est-ce que la « mobilité intelligente » et pourquoi est-elle importante ?</a:t>
                      </a:r>
                    </a:p>
                  </a:txBody>
                  <a:tcPr/>
                </a:tc>
                <a:tc>
                  <a:txBody>
                    <a:bodyPr/>
                    <a:lstStyle/>
                    <a:p>
                      <a:pPr algn="l"/>
                      <a:r>
                        <a:rPr lang="en-US" sz="1200" dirty="0">
                          <a:latin typeface="Aptos" panose="020B0004020202020204" pitchFamily="34" charset="0"/>
                        </a:rPr>
                        <a:t>Diapositives</a:t>
                      </a:r>
                    </a:p>
                  </a:txBody>
                  <a:tcPr/>
                </a:tc>
                <a:tc>
                  <a:txBody>
                    <a:bodyPr/>
                    <a:lstStyle/>
                    <a:p>
                      <a:pPr algn="l"/>
                      <a:r>
                        <a:rPr lang="en-US" sz="1200" dirty="0">
                          <a:latin typeface="Aptos" panose="020B0004020202020204" pitchFamily="34" charset="0"/>
                        </a:rPr>
                        <a:t>Présentation</a:t>
                      </a:r>
                    </a:p>
                  </a:txBody>
                  <a:tcPr/>
                </a:tc>
                <a:tc>
                  <a:txBody>
                    <a:bodyPr/>
                    <a:lstStyle/>
                    <a:p>
                      <a:pPr algn="l"/>
                      <a:r>
                        <a:rPr lang="en-US" sz="1200" dirty="0">
                          <a:latin typeface="Aptos" panose="020B0004020202020204" pitchFamily="34" charset="0"/>
                        </a:rPr>
                        <a:t>Enseignant</a:t>
                      </a:r>
                    </a:p>
                  </a:txBody>
                  <a:tcPr/>
                </a:tc>
                <a:tc>
                  <a:txBody>
                    <a:bodyPr/>
                    <a:lstStyle/>
                    <a:p>
                      <a:pPr algn="l"/>
                      <a:r>
                        <a:rPr lang="en-US" sz="1200" dirty="0">
                          <a:latin typeface="Aptos" panose="020B0004020202020204" pitchFamily="34" charset="0"/>
                        </a:rPr>
                        <a:t>10 minutes</a:t>
                      </a:r>
                    </a:p>
                  </a:txBody>
                  <a:tcP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200" dirty="0">
                          <a:latin typeface="Aptos" panose="020B0004020202020204" pitchFamily="34" charset="0"/>
                        </a:rPr>
                        <a:t>2</a:t>
                      </a:r>
                    </a:p>
                  </a:txBody>
                  <a:tcPr/>
                </a:tc>
                <a:tc>
                  <a:txBody>
                    <a:bodyPr/>
                    <a:lstStyle/>
                    <a:p>
                      <a:pPr algn="l"/>
                      <a:r>
                        <a:rPr lang="en-US" sz="1200" dirty="0">
                          <a:latin typeface="Aptos" panose="020B0004020202020204" pitchFamily="34" charset="0"/>
                        </a:rPr>
                        <a:t>Présentation et configuration du notebook : paramètres, mode d'exécution, emplacement d'enregistrement des résultats/graphiques</a:t>
                      </a:r>
                    </a:p>
                  </a:txBody>
                  <a:tcPr/>
                </a:tc>
                <a:tc>
                  <a:txBody>
                    <a:bodyPr/>
                    <a:lstStyle/>
                    <a:p>
                      <a:pPr algn="l"/>
                      <a:r>
                        <a:rPr lang="en-US" sz="1200" dirty="0" err="1">
                          <a:latin typeface="Aptos" panose="020B0004020202020204" pitchFamily="34" charset="0"/>
                        </a:rPr>
                        <a:t>Colab </a:t>
                      </a:r>
                      <a:r>
                        <a:rPr lang="en-US" sz="1200" dirty="0">
                          <a:latin typeface="Aptos" panose="020B0004020202020204" pitchFamily="34" charset="0"/>
                        </a:rPr>
                        <a:t>(Python)</a:t>
                      </a:r>
                    </a:p>
                  </a:txBody>
                  <a:tcPr/>
                </a:tc>
                <a:tc>
                  <a:txBody>
                    <a:bodyPr/>
                    <a:lstStyle/>
                    <a:p>
                      <a:pPr algn="l"/>
                      <a:r>
                        <a:rPr lang="en-US" sz="1200" dirty="0">
                          <a:latin typeface="Aptos" panose="020B0004020202020204" pitchFamily="34" charset="0"/>
                        </a:rPr>
                        <a:t>Démonstration</a:t>
                      </a:r>
                    </a:p>
                  </a:txBody>
                  <a:tcPr/>
                </a:tc>
                <a:tc>
                  <a:txBody>
                    <a:bodyPr/>
                    <a:lstStyle/>
                    <a:p>
                      <a:pPr algn="l"/>
                      <a:r>
                        <a:rPr lang="en-US" sz="1200" dirty="0">
                          <a:latin typeface="Aptos" panose="020B0004020202020204" pitchFamily="34" charset="0"/>
                        </a:rPr>
                        <a:t>Enseignant + Élève</a:t>
                      </a:r>
                    </a:p>
                  </a:txBody>
                  <a:tcPr/>
                </a:tc>
                <a:tc>
                  <a:txBody>
                    <a:bodyPr/>
                    <a:lstStyle/>
                    <a:p>
                      <a:pPr algn="l"/>
                      <a:r>
                        <a:rPr lang="en-US" sz="1200" dirty="0">
                          <a:latin typeface="Aptos" panose="020B0004020202020204" pitchFamily="34" charset="0"/>
                        </a:rPr>
                        <a:t>10 minutes</a:t>
                      </a:r>
                    </a:p>
                  </a:txBody>
                  <a:tcPr/>
                </a:tc>
                <a:extLst>
                  <a:ext uri="{0D108BD9-81ED-4DB2-BD59-A6C34878D82A}">
                    <a16:rowId xmlns:a16="http://schemas.microsoft.com/office/drawing/2014/main" val="129778243"/>
                  </a:ext>
                </a:extLst>
              </a:tr>
              <a:tr h="370840">
                <a:tc>
                  <a:txBody>
                    <a:bodyPr/>
                    <a:lstStyle/>
                    <a:p>
                      <a:pPr algn="ctr"/>
                      <a:r>
                        <a:rPr lang="en-US" sz="1200" dirty="0">
                          <a:latin typeface="Aptos" panose="020B0004020202020204" pitchFamily="34" charset="0"/>
                        </a:rPr>
                        <a:t>2</a:t>
                      </a:r>
                    </a:p>
                  </a:txBody>
                  <a:tcPr/>
                </a:tc>
                <a:tc>
                  <a:txBody>
                    <a:bodyPr/>
                    <a:lstStyle/>
                    <a:p>
                      <a:pPr algn="l"/>
                      <a:r>
                        <a:rPr lang="en-US" sz="1200" dirty="0">
                          <a:latin typeface="Aptos" panose="020B0004020202020204" pitchFamily="34" charset="0"/>
                        </a:rPr>
                        <a:t>Expérience guidée par l'enseignant : exécuter des programmes statiques et intelligents ; enregistrer les indicateurs clés de performance ; discuter des conclusions rapides</a:t>
                      </a:r>
                    </a:p>
                  </a:txBody>
                  <a:tcPr/>
                </a:tc>
                <a:tc>
                  <a:txBody>
                    <a:bodyPr/>
                    <a:lstStyle/>
                    <a:p>
                      <a:pPr algn="l"/>
                      <a:r>
                        <a:rPr lang="en-US" sz="1200" dirty="0" err="1">
                          <a:latin typeface="Aptos" panose="020B0004020202020204" pitchFamily="34" charset="0"/>
                        </a:rPr>
                        <a:t>Colab </a:t>
                      </a:r>
                      <a:r>
                        <a:rPr lang="en-US" sz="1200" dirty="0">
                          <a:latin typeface="Aptos" panose="020B0004020202020204" pitchFamily="34" charset="0"/>
                        </a:rPr>
                        <a:t>(Python)</a:t>
                      </a:r>
                    </a:p>
                  </a:txBody>
                  <a:tcPr/>
                </a:tc>
                <a:tc>
                  <a:txBody>
                    <a:bodyPr/>
                    <a:lstStyle/>
                    <a:p>
                      <a:pPr algn="l"/>
                      <a:r>
                        <a:rPr lang="en-US" sz="1200" dirty="0">
                          <a:latin typeface="Aptos" panose="020B0004020202020204" pitchFamily="34" charset="0"/>
                        </a:rPr>
                        <a:t>Démonstration</a:t>
                      </a:r>
                    </a:p>
                  </a:txBody>
                  <a:tcPr/>
                </a:tc>
                <a:tc>
                  <a:txBody>
                    <a:bodyPr/>
                    <a:lstStyle/>
                    <a:p>
                      <a:pPr algn="l"/>
                      <a:r>
                        <a:rPr lang="en-US" sz="1200" dirty="0">
                          <a:latin typeface="Aptos" panose="020B0004020202020204" pitchFamily="34" charset="0"/>
                        </a:rPr>
                        <a:t>Enseignant + Étudiant</a:t>
                      </a:r>
                    </a:p>
                  </a:txBody>
                  <a:tcPr/>
                </a:tc>
                <a:tc>
                  <a:txBody>
                    <a:bodyPr/>
                    <a:lstStyle/>
                    <a:p>
                      <a:pPr algn="l"/>
                      <a:r>
                        <a:rPr lang="en-US" sz="1200" dirty="0">
                          <a:latin typeface="Aptos" panose="020B0004020202020204" pitchFamily="34" charset="0"/>
                        </a:rPr>
                        <a:t>25 minutes</a:t>
                      </a:r>
                    </a:p>
                  </a:txBody>
                  <a:tcPr/>
                </a:tc>
                <a:extLst>
                  <a:ext uri="{0D108BD9-81ED-4DB2-BD59-A6C34878D82A}">
                    <a16:rowId xmlns:a16="http://schemas.microsoft.com/office/drawing/2014/main" val="4099790155"/>
                  </a:ext>
                </a:extLst>
              </a:tr>
              <a:tr h="370840">
                <a:tc>
                  <a:txBody>
                    <a:bodyPr/>
                    <a:lstStyle/>
                    <a:p>
                      <a:pPr algn="ctr"/>
                      <a:r>
                        <a:rPr lang="en-US" sz="1200" dirty="0">
                          <a:latin typeface="Aptos" panose="020B0004020202020204" pitchFamily="34" charset="0"/>
                        </a:rPr>
                        <a:t>2</a:t>
                      </a:r>
                    </a:p>
                  </a:txBody>
                  <a:tcPr/>
                </a:tc>
                <a:tc>
                  <a:txBody>
                    <a:bodyPr/>
                    <a:lstStyle/>
                    <a:p>
                      <a:pPr algn="l"/>
                      <a:r>
                        <a:rPr lang="en-US" sz="1200" dirty="0">
                          <a:latin typeface="Aptos" panose="020B0004020202020204" pitchFamily="34" charset="0"/>
                        </a:rPr>
                        <a:t>Activité élève A : balayage contrôlé des paramètres (par exemple, intervalle, capacité, fenêtre de pointe) avec tableau KPI + 1 graphique</a:t>
                      </a:r>
                    </a:p>
                  </a:txBody>
                  <a:tcPr/>
                </a:tc>
                <a:tc>
                  <a:txBody>
                    <a:bodyPr/>
                    <a:lstStyle/>
                    <a:p>
                      <a:pPr algn="l"/>
                      <a:r>
                        <a:rPr lang="en-US" sz="1200" dirty="0" err="1">
                          <a:latin typeface="Aptos" panose="020B0004020202020204" pitchFamily="34" charset="0"/>
                        </a:rPr>
                        <a:t>Colab </a:t>
                      </a:r>
                      <a:r>
                        <a:rPr lang="en-US" sz="1200" dirty="0">
                          <a:latin typeface="Aptos" panose="020B0004020202020204" pitchFamily="34" charset="0"/>
                        </a:rPr>
                        <a:t>(Python)</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Démonstration + pratique</a:t>
                      </a:r>
                    </a:p>
                  </a:txBody>
                  <a:tcPr/>
                </a:tc>
                <a:tc>
                  <a:txBody>
                    <a:bodyPr/>
                    <a:lstStyle/>
                    <a:p>
                      <a:pPr algn="l"/>
                      <a:r>
                        <a:rPr lang="en-US" sz="1200" dirty="0">
                          <a:latin typeface="Aptos" panose="020B0004020202020204" pitchFamily="34" charset="0"/>
                        </a:rPr>
                        <a:t>Étudiant</a:t>
                      </a:r>
                    </a:p>
                  </a:txBody>
                  <a:tcPr/>
                </a:tc>
                <a:tc>
                  <a:txBody>
                    <a:bodyPr/>
                    <a:lstStyle/>
                    <a:p>
                      <a:pPr algn="l"/>
                      <a:r>
                        <a:rPr lang="en-US" sz="1200" dirty="0">
                          <a:latin typeface="Aptos" panose="020B0004020202020204" pitchFamily="34" charset="0"/>
                        </a:rPr>
                        <a:t>25 minutes</a:t>
                      </a:r>
                    </a:p>
                  </a:txBody>
                  <a:tcPr/>
                </a:tc>
                <a:extLst>
                  <a:ext uri="{0D108BD9-81ED-4DB2-BD59-A6C34878D82A}">
                    <a16:rowId xmlns:a16="http://schemas.microsoft.com/office/drawing/2014/main" val="3163788475"/>
                  </a:ext>
                </a:extLst>
              </a:tr>
              <a:tr h="370840">
                <a:tc>
                  <a:txBody>
                    <a:bodyPr/>
                    <a:lstStyle/>
                    <a:p>
                      <a:pPr algn="ctr"/>
                      <a:r>
                        <a:rPr lang="en-US" sz="1200" dirty="0">
                          <a:latin typeface="Aptos" panose="020B0004020202020204" pitchFamily="34" charset="0"/>
                        </a:rPr>
                        <a:t>2</a:t>
                      </a:r>
                    </a:p>
                  </a:txBody>
                  <a:tcPr/>
                </a:tc>
                <a:tc>
                  <a:txBody>
                    <a:bodyPr/>
                    <a:lstStyle/>
                    <a:p>
                      <a:pPr algn="l"/>
                      <a:r>
                        <a:rPr lang="en-US" sz="1200" dirty="0">
                          <a:latin typeface="Aptos" panose="020B0004020202020204" pitchFamily="34" charset="0"/>
                        </a:rPr>
                        <a:t>Activité élève B : test de résistance/vérification de l'équité (choc de la demande ou arrêts inégaux) ; comparer le pire arrêt d'attente</a:t>
                      </a:r>
                    </a:p>
                  </a:txBody>
                  <a:tcPr/>
                </a:tc>
                <a:tc>
                  <a:txBody>
                    <a:bodyPr/>
                    <a:lstStyle/>
                    <a:p>
                      <a:pPr marL="0" marR="0" lvl="0" indent="0" algn="l" defTabSz="292097"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Colab (Python)</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Démonstration + présentation</a:t>
                      </a:r>
                    </a:p>
                  </a:txBody>
                  <a:tcPr/>
                </a:tc>
                <a:tc>
                  <a:txBody>
                    <a:bodyPr/>
                    <a:lstStyle/>
                    <a:p>
                      <a:pPr algn="l"/>
                      <a:r>
                        <a:rPr lang="en-US" sz="1200" dirty="0">
                          <a:latin typeface="Aptos" panose="020B0004020202020204" pitchFamily="34" charset="0"/>
                        </a:rPr>
                        <a:t>Étudiant</a:t>
                      </a:r>
                    </a:p>
                  </a:txBody>
                  <a:tcPr/>
                </a:tc>
                <a:tc>
                  <a:txBody>
                    <a:bodyPr/>
                    <a:lstStyle/>
                    <a:p>
                      <a:pPr algn="l"/>
                      <a:r>
                        <a:rPr lang="en-US" sz="1200" dirty="0">
                          <a:latin typeface="Aptos" panose="020B0004020202020204" pitchFamily="34" charset="0"/>
                        </a:rPr>
                        <a:t>25 minutes</a:t>
                      </a:r>
                    </a:p>
                  </a:txBody>
                  <a:tcPr/>
                </a:tc>
                <a:extLst>
                  <a:ext uri="{0D108BD9-81ED-4DB2-BD59-A6C34878D82A}">
                    <a16:rowId xmlns:a16="http://schemas.microsoft.com/office/drawing/2014/main" val="2468227930"/>
                  </a:ext>
                </a:extLst>
              </a:tr>
              <a:tr h="370840">
                <a:tc>
                  <a:txBody>
                    <a:bodyPr/>
                    <a:lstStyle/>
                    <a:p>
                      <a:pPr algn="ctr"/>
                      <a:r>
                        <a:rPr lang="en-US" sz="1200" dirty="0">
                          <a:latin typeface="Aptos" panose="020B0004020202020204" pitchFamily="34" charset="0"/>
                        </a:rPr>
                        <a:t>3</a:t>
                      </a:r>
                    </a:p>
                  </a:txBody>
                  <a:tcPr/>
                </a:tc>
                <a:tc>
                  <a:txBody>
                    <a:bodyPr/>
                    <a:lstStyle/>
                    <a:p>
                      <a:pPr algn="l"/>
                      <a:r>
                        <a:rPr lang="en-US" sz="1200" dirty="0">
                          <a:latin typeface="Aptos" panose="020B0004020202020204" pitchFamily="34" charset="0"/>
                        </a:rPr>
                        <a:t>Partage rapide et synthèse des défis/opportunités</a:t>
                      </a:r>
                    </a:p>
                  </a:txBody>
                  <a:tcPr/>
                </a:tc>
                <a:tc>
                  <a:txBody>
                    <a:bodyPr/>
                    <a:lstStyle/>
                    <a:p>
                      <a:pPr algn="l"/>
                      <a:r>
                        <a:rPr lang="en-US" sz="1200" dirty="0">
                          <a:latin typeface="Aptos" panose="020B0004020202020204" pitchFamily="34" charset="0"/>
                        </a:rPr>
                        <a:t>Diapositives</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Présentation</a:t>
                      </a:r>
                    </a:p>
                  </a:txBody>
                  <a:tcPr/>
                </a:tc>
                <a:tc>
                  <a:txBody>
                    <a:bodyPr/>
                    <a:lstStyle/>
                    <a:p>
                      <a:pPr algn="l"/>
                      <a:r>
                        <a:rPr lang="en-US" sz="1200" dirty="0">
                          <a:latin typeface="Aptos" panose="020B0004020202020204" pitchFamily="34" charset="0"/>
                        </a:rPr>
                        <a:t>Enseignant</a:t>
                      </a:r>
                    </a:p>
                  </a:txBody>
                  <a:tcPr/>
                </a:tc>
                <a:tc>
                  <a:txBody>
                    <a:bodyPr/>
                    <a:lstStyle/>
                    <a:p>
                      <a:pPr algn="l"/>
                      <a:r>
                        <a:rPr lang="en-US" sz="1200" dirty="0">
                          <a:latin typeface="Aptos" panose="020B0004020202020204" pitchFamily="34" charset="0"/>
                        </a:rPr>
                        <a:t>15 min</a:t>
                      </a:r>
                    </a:p>
                  </a:txBody>
                  <a:tcPr/>
                </a:tc>
                <a:extLst>
                  <a:ext uri="{0D108BD9-81ED-4DB2-BD59-A6C34878D82A}">
                    <a16:rowId xmlns:a16="http://schemas.microsoft.com/office/drawing/2014/main" val="3885783813"/>
                  </a:ext>
                </a:extLst>
              </a:tr>
              <a:tr h="370840">
                <a:tc>
                  <a:txBody>
                    <a:bodyPr/>
                    <a:lstStyle/>
                    <a:p>
                      <a:pPr algn="ctr"/>
                      <a:r>
                        <a:rPr lang="en-US" sz="1200" dirty="0">
                          <a:latin typeface="Aptos" panose="020B0004020202020204" pitchFamily="34" charset="0"/>
                        </a:rPr>
                        <a:t>4</a:t>
                      </a:r>
                    </a:p>
                  </a:txBody>
                  <a:tcPr/>
                </a:tc>
                <a:tc>
                  <a:txBody>
                    <a:bodyPr/>
                    <a:lstStyle/>
                    <a:p>
                      <a:pPr algn="l"/>
                      <a:r>
                        <a:rPr lang="en-US" sz="1200" dirty="0">
                          <a:latin typeface="Aptos" panose="020B0004020202020204" pitchFamily="34" charset="0"/>
                        </a:rPr>
                        <a:t>Résumé et consignes pour les devoirs</a:t>
                      </a:r>
                    </a:p>
                  </a:txBody>
                  <a:tcPr/>
                </a:tc>
                <a:tc>
                  <a:txBody>
                    <a:bodyPr/>
                    <a:lstStyle/>
                    <a:p>
                      <a:pPr algn="l"/>
                      <a:r>
                        <a:rPr lang="en-US" sz="1200" dirty="0">
                          <a:latin typeface="Aptos" panose="020B0004020202020204" pitchFamily="34" charset="0"/>
                        </a:rPr>
                        <a:t>Diapositives</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Présentation</a:t>
                      </a:r>
                    </a:p>
                  </a:txBody>
                  <a:tcPr/>
                </a:tc>
                <a:tc>
                  <a:txBody>
                    <a:bodyPr/>
                    <a:lstStyle/>
                    <a:p>
                      <a:pPr algn="l"/>
                      <a:r>
                        <a:rPr lang="en-US" sz="1200" dirty="0">
                          <a:latin typeface="Aptos" panose="020B0004020202020204" pitchFamily="34" charset="0"/>
                        </a:rPr>
                        <a:t>Enseignant</a:t>
                      </a:r>
                    </a:p>
                  </a:txBody>
                  <a:tcPr/>
                </a:tc>
                <a:tc>
                  <a:txBody>
                    <a:bodyPr/>
                    <a:lstStyle/>
                    <a:p>
                      <a:pPr algn="l"/>
                      <a:r>
                        <a:rPr lang="en-US" sz="1200" dirty="0">
                          <a:latin typeface="Aptos" panose="020B0004020202020204" pitchFamily="34" charset="0"/>
                        </a:rPr>
                        <a:t>10 min</a:t>
                      </a:r>
                    </a:p>
                  </a:txBody>
                  <a:tcPr/>
                </a:tc>
                <a:extLst>
                  <a:ext uri="{0D108BD9-81ED-4DB2-BD59-A6C34878D82A}">
                    <a16:rowId xmlns:a16="http://schemas.microsoft.com/office/drawing/2014/main" val="182019703"/>
                  </a:ext>
                </a:extLst>
              </a:tr>
            </a:tbl>
          </a:graphicData>
        </a:graphic>
      </p:graphicFrame>
      <p:sp>
        <p:nvSpPr>
          <p:cNvPr id="5" name="object 6">
            <a:extLst>
              <a:ext uri="{FF2B5EF4-FFF2-40B4-BE49-F238E27FC236}">
                <a16:creationId xmlns:a16="http://schemas.microsoft.com/office/drawing/2014/main" id="{53AD8563-443E-E445-E720-1E1E57478C2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Objectifs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5DF02EF-EE97-582D-21FB-1AB9122D710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2717534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5B877-CA06-8F2C-DED4-BF2FC8BF828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367DC29-E2D7-A020-A052-814365873652}"/>
              </a:ext>
            </a:extLst>
          </p:cNvPr>
          <p:cNvSpPr txBox="1">
            <a:spLocks noGrp="1"/>
          </p:cNvSpPr>
          <p:nvPr>
            <p:ph type="title"/>
          </p:nvPr>
        </p:nvSpPr>
        <p:spPr>
          <a:xfrm>
            <a:off x="726282" y="423194"/>
            <a:ext cx="4729973" cy="385820"/>
          </a:xfrm>
          <a:prstGeom prst="rect">
            <a:avLst/>
          </a:prstGeom>
          <a:solidFill>
            <a:srgbClr val="FD001F"/>
          </a:solidFill>
        </p:spPr>
        <p:txBody>
          <a:bodyPr vert="horz" wrap="square" lIns="0" tIns="16329" rIns="0" bIns="0" rtlCol="0" anchor="ctr">
            <a:spAutoFit/>
          </a:bodyPr>
          <a:lstStyle/>
          <a:p>
            <a:pPr marL="22043">
              <a:lnSpc>
                <a:spcPct val="100000"/>
              </a:lnSpc>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Objectifs et acquis d'apprentissage</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2EFE921A-E775-DC0A-C71B-96381E77E472}"/>
              </a:ext>
            </a:extLst>
          </p:cNvPr>
          <p:cNvSpPr>
            <a:spLocks noGrp="1"/>
          </p:cNvSpPr>
          <p:nvPr>
            <p:ph type="sldNum" sz="quarter" idx="7"/>
          </p:nvPr>
        </p:nvSpPr>
        <p:spPr/>
        <p:txBody>
          <a:bodyPr/>
          <a:lstStyle/>
          <a:p>
            <a:pPr marL="103685">
              <a:lnSpc>
                <a:spcPts val="1633"/>
              </a:lnSpc>
            </a:pPr>
            <a:fld id="{81D60167-4931-47E6-BA6A-407CBD079E47}" type="slidenum">
              <a:rPr lang="en-AT" spc="-64" smtClean="0"/>
              <a:t>6</a:t>
            </a:fld>
            <a:endParaRPr lang="en-AT" spc="-64" dirty="0"/>
          </a:p>
        </p:txBody>
      </p:sp>
      <p:sp>
        <p:nvSpPr>
          <p:cNvPr id="6" name="Content Placeholder 2">
            <a:extLst>
              <a:ext uri="{FF2B5EF4-FFF2-40B4-BE49-F238E27FC236}">
                <a16:creationId xmlns:a16="http://schemas.microsoft.com/office/drawing/2014/main" id="{8796DED2-2A02-BAF6-6540-CE5709687423}"/>
              </a:ext>
            </a:extLst>
          </p:cNvPr>
          <p:cNvSpPr txBox="1">
            <a:spLocks/>
          </p:cNvSpPr>
          <p:nvPr/>
        </p:nvSpPr>
        <p:spPr>
          <a:xfrm>
            <a:off x="726280" y="1279519"/>
            <a:ext cx="10515600" cy="4810257"/>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defTabSz="914400" hangingPunct="1">
              <a:lnSpc>
                <a:spcPct val="100000"/>
              </a:lnSpc>
              <a:spcBef>
                <a:spcPts val="600"/>
              </a:spcBef>
            </a:pPr>
            <a:r>
              <a:rPr lang="en-US" sz="1600" b="1" dirty="0">
                <a:solidFill>
                  <a:sysClr val="windowText" lastClr="000000"/>
                </a:solidFill>
                <a:latin typeface="Aptos" panose="020B0004020202020204" pitchFamily="34" charset="0"/>
              </a:rPr>
              <a:t>À l'issue de cette session pratique, les étudiants seront en mesure de :</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Décrire comment la planification intelligente répond aux défis de la mobilité urbaine et définir les indicateurs clés de performance (KPI) que nous utilisons (temps d'attente moyen/maximal et 95e centile, taux d'occupation, nombre de passagers desservis, indicateurs des arrêts les plus fréquentés).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Exécuter et reproduire le simulateur Python/Colab fourni (horaires de référence vs horaires intelligents) avec des graines fixes et des paramètres enregistrés.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Calculer et visualiser les indicateurs clés de performance et interpréter les graphiques/tableaux pour les performances au niveau des itinéraires et des arrêts.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Concevoir et exécuter des expériences contrôlées (balayages de paramètres) et des tests de résistance (chocs de demande/arrêts irréguliers) tout en conservant la reproductibilité des méthodes.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Analyser les compromis entre efficacité et équité ; identifier quand le « smart » améliore les extrêmes par rapport à la simple moyenne.</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Évaluer les configurations alternatives et justifier les recommandations (quand préférer les intervalles statiques par rapport aux intervalles intelligents).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Communiquer les résultats via une mini-présentation concise et un rapport court et reproductible (méthodes, résultats, discussion, limites).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rPr>
              <a:t>Réfléchir à l'éthique et à l'accessibilité : risques pour la vie privée dans les systèmes en temps réel, hypothèses transparentes et chiffres clairs/accessibles.</a:t>
            </a:r>
          </a:p>
        </p:txBody>
      </p:sp>
      <p:sp>
        <p:nvSpPr>
          <p:cNvPr id="7" name="object 3">
            <a:extLst>
              <a:ext uri="{FF2B5EF4-FFF2-40B4-BE49-F238E27FC236}">
                <a16:creationId xmlns:a16="http://schemas.microsoft.com/office/drawing/2014/main" id="{341F062A-8178-550A-04DA-092E7238DB6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0.2. Résultats d'apprentissage</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CC742164-5239-466C-B721-819CAB8E45B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9" name="object 6">
            <a:extLst>
              <a:ext uri="{FF2B5EF4-FFF2-40B4-BE49-F238E27FC236}">
                <a16:creationId xmlns:a16="http://schemas.microsoft.com/office/drawing/2014/main" id="{6FC6E3E4-49EC-67A4-D4FD-8FC2E968F11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3603801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Récapitulatif : Mobilité urbaine intelligente (Cours n° 22)</a:t>
            </a:r>
          </a:p>
        </p:txBody>
      </p:sp>
      <p:sp>
        <p:nvSpPr>
          <p:cNvPr id="5" name="Slide Number Placeholder 4">
            <a:extLst>
              <a:ext uri="{FF2B5EF4-FFF2-40B4-BE49-F238E27FC236}">
                <a16:creationId xmlns:a16="http://schemas.microsoft.com/office/drawing/2014/main" id="{F01E3B1B-666E-D9B7-3838-759B0B231FBE}"/>
              </a:ext>
            </a:extLst>
          </p:cNvPr>
          <p:cNvSpPr>
            <a:spLocks noGrp="1"/>
          </p:cNvSpPr>
          <p:nvPr>
            <p:ph type="sldNum" sz="quarter" idx="7"/>
          </p:nvPr>
        </p:nvSpPr>
        <p:spPr/>
        <p:txBody>
          <a:bodyPr/>
          <a:lstStyle/>
          <a:p>
            <a:pPr marL="103685">
              <a:lnSpc>
                <a:spcPts val="1633"/>
              </a:lnSpc>
            </a:pPr>
            <a:fld id="{81D60167-4931-47E6-BA6A-407CBD079E47}" type="slidenum">
              <a:rPr lang="en-AT" spc="-64" smtClean="0"/>
              <a:t>7</a:t>
            </a:fld>
            <a:endParaRPr lang="en-AT" spc="-64" dirty="0"/>
          </a:p>
        </p:txBody>
      </p:sp>
      <p:sp>
        <p:nvSpPr>
          <p:cNvPr id="2" name="object 6">
            <a:extLst>
              <a:ext uri="{FF2B5EF4-FFF2-40B4-BE49-F238E27FC236}">
                <a16:creationId xmlns:a16="http://schemas.microsoft.com/office/drawing/2014/main" id="{AC5A1269-814A-7F2A-8B14-A78D3452D7F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D25E60F7-A56E-0688-2F79-A7F926F2144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60CC9-D199-2E01-922D-FAF8AA74DB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BB6784-7076-4462-F60F-B29102773541}"/>
              </a:ext>
            </a:extLst>
          </p:cNvPr>
          <p:cNvSpPr txBox="1">
            <a:spLocks noGrp="1"/>
          </p:cNvSpPr>
          <p:nvPr>
            <p:ph type="title"/>
          </p:nvPr>
        </p:nvSpPr>
        <p:spPr>
          <a:xfrm>
            <a:off x="726281" y="432621"/>
            <a:ext cx="578764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1. </a:t>
            </a:r>
            <a:r>
              <a:rPr lang="en-US" sz="2400" b="1" dirty="0">
                <a:solidFill>
                  <a:schemeClr val="bg1"/>
                </a:solidFill>
              </a:rPr>
              <a:t>Récapitulatif : Mobilité urbaine intelligente (Cours 22)</a:t>
            </a:r>
            <a:endParaRPr sz="2400" b="1" spc="-13" dirty="0">
              <a:solidFill>
                <a:schemeClr val="bg1"/>
              </a:solidFill>
              <a:latin typeface="Aptos" panose="020B0004020202020204" pitchFamily="34" charset="0"/>
            </a:endParaRPr>
          </a:p>
        </p:txBody>
      </p:sp>
      <p:sp>
        <p:nvSpPr>
          <p:cNvPr id="5" name="object 3">
            <a:extLst>
              <a:ext uri="{FF2B5EF4-FFF2-40B4-BE49-F238E27FC236}">
                <a16:creationId xmlns:a16="http://schemas.microsoft.com/office/drawing/2014/main" id="{5D2390BE-4C97-6DE8-06F2-262FCC86FC62}"/>
              </a:ext>
            </a:extLst>
          </p:cNvPr>
          <p:cNvSpPr txBox="1"/>
          <p:nvPr/>
        </p:nvSpPr>
        <p:spPr>
          <a:xfrm>
            <a:off x="945502" y="2547885"/>
            <a:ext cx="10725152" cy="3356314"/>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Intégration numérique : </a:t>
            </a:r>
            <a:r>
              <a:rPr lang="en-US" sz="1600" dirty="0">
                <a:solidFill>
                  <a:sysClr val="windowText" lastClr="000000"/>
                </a:solidFill>
                <a:latin typeface="Aptos" panose="020B0004020202020204" pitchFamily="34" charset="0"/>
                <a:cs typeface="Arial"/>
              </a:rPr>
              <a:t>combine divers modes de transport (bus, métros, vélos, taxis) en une seule expérience utilisateur fluide.</a:t>
            </a:r>
          </a:p>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Informations en temps réel : </a:t>
            </a:r>
            <a:r>
              <a:rPr lang="en-US" sz="1600" dirty="0">
                <a:solidFill>
                  <a:sysClr val="windowText" lastClr="000000"/>
                </a:solidFill>
                <a:latin typeface="Aptos" panose="020B0004020202020204" pitchFamily="34" charset="0"/>
                <a:cs typeface="Arial"/>
              </a:rPr>
              <a:t>utilise des capteurs, le GPS et des applications mobiles pour fournir des mises à jour en direct sur les arrivées des bus, les niveaux de congestion et les itinéraires optimaux.</a:t>
            </a:r>
          </a:p>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Systèmes centrés sur l'utilisateur : </a:t>
            </a:r>
            <a:r>
              <a:rPr lang="en-US" sz="1600" dirty="0">
                <a:solidFill>
                  <a:sysClr val="windowText" lastClr="000000"/>
                </a:solidFill>
                <a:latin typeface="Aptos" panose="020B0004020202020204" pitchFamily="34" charset="0"/>
                <a:cs typeface="Arial"/>
              </a:rPr>
              <a:t>offre aux passagers un choix (par exemple, planification de trajets multimodaux, options de paiement) et s'adapte aux modèles de demande.</a:t>
            </a:r>
          </a:p>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Automatisation et IA : </a:t>
            </a:r>
            <a:r>
              <a:rPr lang="en-US" sz="1600" dirty="0">
                <a:solidFill>
                  <a:sysClr val="windowText" lastClr="000000"/>
                </a:solidFill>
                <a:latin typeface="Aptos" panose="020B0004020202020204" pitchFamily="34" charset="0"/>
                <a:cs typeface="Arial"/>
              </a:rPr>
              <a:t>intègre l'apprentissage automatique et l'IA pour optimiser la planification, prévoir la demande et gérer les flottes.</a:t>
            </a:r>
          </a:p>
          <a:p>
            <a:pPr marL="302078"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ptos" panose="020B0004020202020204" pitchFamily="34" charset="0"/>
                <a:cs typeface="Arial"/>
              </a:rPr>
              <a:t>Accent mis sur la durabilité : </a:t>
            </a:r>
            <a:r>
              <a:rPr lang="en-US" sz="1600" dirty="0">
                <a:solidFill>
                  <a:sysClr val="windowText" lastClr="000000"/>
                </a:solidFill>
                <a:latin typeface="Aptos" panose="020B0004020202020204" pitchFamily="34" charset="0"/>
                <a:cs typeface="Arial"/>
              </a:rPr>
              <a:t>vise à réduire les émissions, la consommation d'énergie et la congestion routière grâce à une planification intelligente et à des opérations efficaces.</a:t>
            </a:r>
          </a:p>
        </p:txBody>
      </p:sp>
      <p:sp>
        <p:nvSpPr>
          <p:cNvPr id="4" name="Slide Number Placeholder 3">
            <a:extLst>
              <a:ext uri="{FF2B5EF4-FFF2-40B4-BE49-F238E27FC236}">
                <a16:creationId xmlns:a16="http://schemas.microsoft.com/office/drawing/2014/main" id="{24AFCE58-9A29-5F94-66FC-2C07C3468468}"/>
              </a:ext>
            </a:extLst>
          </p:cNvPr>
          <p:cNvSpPr>
            <a:spLocks noGrp="1"/>
          </p:cNvSpPr>
          <p:nvPr>
            <p:ph type="sldNum" sz="quarter" idx="7"/>
          </p:nvPr>
        </p:nvSpPr>
        <p:spPr/>
        <p:txBody>
          <a:bodyPr/>
          <a:lstStyle/>
          <a:p>
            <a:pPr marL="103685">
              <a:lnSpc>
                <a:spcPts val="1633"/>
              </a:lnSpc>
            </a:pPr>
            <a:fld id="{81D60167-4931-47E6-BA6A-407CBD079E47}" type="slidenum">
              <a:rPr lang="en-AT" spc="-64" smtClean="0"/>
              <a:t>8</a:t>
            </a:fld>
            <a:endParaRPr lang="en-AT" spc="-64" dirty="0"/>
          </a:p>
        </p:txBody>
      </p:sp>
      <p:sp>
        <p:nvSpPr>
          <p:cNvPr id="7" name="object 3">
            <a:extLst>
              <a:ext uri="{FF2B5EF4-FFF2-40B4-BE49-F238E27FC236}">
                <a16:creationId xmlns:a16="http://schemas.microsoft.com/office/drawing/2014/main" id="{7877C0FF-3F50-A487-1792-7B7B4298056C}"/>
              </a:ext>
            </a:extLst>
          </p:cNvPr>
          <p:cNvSpPr txBox="1"/>
          <p:nvPr/>
        </p:nvSpPr>
        <p:spPr>
          <a:xfrm>
            <a:off x="726280" y="1351460"/>
            <a:ext cx="10725152" cy="1124484"/>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La mobilité intelligente désigne l'utilisation des technologies numériques et de communication modernes pour créer des systèmes de transport urbain plus efficaces, intégrés et durables. Elle combine la prise de décision basée sur les données, l'automatisation et la connectivité pour répondre de manière dynamique aux besoins des navetteurs et à l'environnement urbain.</a:t>
            </a:r>
          </a:p>
        </p:txBody>
      </p:sp>
      <p:sp>
        <p:nvSpPr>
          <p:cNvPr id="3" name="object 3">
            <a:extLst>
              <a:ext uri="{FF2B5EF4-FFF2-40B4-BE49-F238E27FC236}">
                <a16:creationId xmlns:a16="http://schemas.microsoft.com/office/drawing/2014/main" id="{E72761E2-5FF9-DBB4-8046-3AFA9D63865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Récapitulatif – Qu'est-ce que la mobilité intelligente ?</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969B065E-FC09-8C02-EB22-448F7E6BC66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A063B51E-188C-770B-E414-8C0AEF47809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265848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27049-F7AA-B68D-B75C-AC360F08933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7BC1FB2-788F-35D9-291D-B7F324769F2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Fondements conceptuels</a:t>
            </a:r>
          </a:p>
        </p:txBody>
      </p:sp>
      <p:sp>
        <p:nvSpPr>
          <p:cNvPr id="5" name="Slide Number Placeholder 4">
            <a:extLst>
              <a:ext uri="{FF2B5EF4-FFF2-40B4-BE49-F238E27FC236}">
                <a16:creationId xmlns:a16="http://schemas.microsoft.com/office/drawing/2014/main" id="{5B2B1281-D6D6-B1BC-8281-B3814682DC10}"/>
              </a:ext>
            </a:extLst>
          </p:cNvPr>
          <p:cNvSpPr>
            <a:spLocks noGrp="1"/>
          </p:cNvSpPr>
          <p:nvPr>
            <p:ph type="sldNum" sz="quarter" idx="7"/>
          </p:nvPr>
        </p:nvSpPr>
        <p:spPr/>
        <p:txBody>
          <a:bodyPr/>
          <a:lstStyle/>
          <a:p>
            <a:pPr marL="103685">
              <a:lnSpc>
                <a:spcPts val="1633"/>
              </a:lnSpc>
            </a:pPr>
            <a:fld id="{81D60167-4931-47E6-BA6A-407CBD079E47}" type="slidenum">
              <a:rPr lang="en-AT" spc="-64" smtClean="0"/>
              <a:t>9</a:t>
            </a:fld>
            <a:endParaRPr lang="en-AT" spc="-64" dirty="0"/>
          </a:p>
        </p:txBody>
      </p:sp>
      <p:sp>
        <p:nvSpPr>
          <p:cNvPr id="2" name="object 6">
            <a:extLst>
              <a:ext uri="{FF2B5EF4-FFF2-40B4-BE49-F238E27FC236}">
                <a16:creationId xmlns:a16="http://schemas.microsoft.com/office/drawing/2014/main" id="{7BC1001C-C436-DB04-A38A-FBD34780AD7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9562D7B7-78C6-86E7-F058-90D9E389959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484037868"/>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B5588842-60AC-4230-A3A7-95159D22F3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infopath/2007/PartnerControls"/>
    <ds:schemaRef ds:uri="http://schemas.microsoft.com/office/2006/documentManagement/types"/>
    <ds:schemaRef ds:uri="http://purl.org/dc/terms/"/>
    <ds:schemaRef ds:uri="597320a7-26c9-4ada-a5d3-9ce4cfbbe2be"/>
    <ds:schemaRef ds:uri="http://www.w3.org/XML/1998/namespace"/>
    <ds:schemaRef ds:uri="http://purl.org/dc/elements/1.1/"/>
    <ds:schemaRef ds:uri="http://purl.org/dc/dcmitype/"/>
    <ds:schemaRef ds:uri="http://schemas.openxmlformats.org/package/2006/metadata/core-properties"/>
    <ds:schemaRef ds:uri="d7c2d7e5-d637-40e7-a03d-32f79b35a39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1133</TotalTime>
  <Words>4152</Words>
  <Application>Microsoft Office PowerPoint</Application>
  <PresentationFormat>Widescreen</PresentationFormat>
  <Paragraphs>378</Paragraphs>
  <Slides>25</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25</vt:i4>
      </vt:variant>
    </vt:vector>
  </HeadingPairs>
  <TitlesOfParts>
    <vt:vector size="35" baseType="lpstr">
      <vt:lpstr>Aptos</vt:lpstr>
      <vt:lpstr>Arial</vt:lpstr>
      <vt:lpstr>Arial Rounded MT Bold</vt:lpstr>
      <vt:lpstr>Calibri</vt:lpstr>
      <vt:lpstr>Helvetica Neue</vt:lpstr>
      <vt:lpstr>Helvetica Neue Medium</vt:lpstr>
      <vt:lpstr>Montserrat Regular</vt:lpstr>
      <vt:lpstr>Wingdings</vt:lpstr>
      <vt:lpstr>21_BasicWhite</vt:lpstr>
      <vt:lpstr>Office Theme</vt:lpstr>
      <vt:lpstr>Recherche et analyse dans le domaine des transports</vt:lpstr>
      <vt:lpstr>PowerPoint Presentation</vt:lpstr>
      <vt:lpstr>Table des matières</vt:lpstr>
      <vt:lpstr>PowerPoint Presentation</vt:lpstr>
      <vt:lpstr>0. Objectifs et acquis d'apprentissage</vt:lpstr>
      <vt:lpstr>0. Objectifs et acquis d'apprentissage</vt:lpstr>
      <vt:lpstr>PowerPoint Presentation</vt:lpstr>
      <vt:lpstr>1. Récapitulatif : Mobilité urbaine intelligente (Cours 22)</vt:lpstr>
      <vt:lpstr>PowerPoint Presentation</vt:lpstr>
      <vt:lpstr>2. Fondements conceptuels</vt:lpstr>
      <vt:lpstr>2. Fondements conceptuels</vt:lpstr>
      <vt:lpstr>PowerPoint Presentation</vt:lpstr>
      <vt:lpstr>3. Conception et configuration de la simulation</vt:lpstr>
      <vt:lpstr>3. Conception et configuration de la simulation</vt:lpstr>
      <vt:lpstr>3. Conception et configuration de la simulation</vt:lpstr>
      <vt:lpstr>3. Conception et configuration de la simulation</vt:lpstr>
      <vt:lpstr>3. Conception et configuration de la simulation</vt:lpstr>
      <vt:lpstr>PowerPoint Presentation</vt:lpstr>
      <vt:lpstr>4. Défis et opportunités</vt:lpstr>
      <vt:lpstr>4. Défis et opportunités</vt:lpstr>
      <vt:lpstr>PowerPoint Presentation</vt:lpstr>
      <vt:lpstr>4. Devoirs à la maison</vt:lpstr>
      <vt:lpstr>4. Devoirs à la maison</vt:lpstr>
      <vt:lpstr>4. Devoirs à la maison</vt:lpstr>
      <vt:lpstr>Nous vous remercions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docId:234D81283D67160882DD47D01997712E</cp:keywords>
  <cp:lastModifiedBy>Wojciech Kustra</cp:lastModifiedBy>
  <cp:revision>59</cp:revision>
  <dcterms:modified xsi:type="dcterms:W3CDTF">2026-05-10T12:15:46Z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