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46"/>
  </p:notesMasterIdLst>
  <p:handoutMasterIdLst>
    <p:handoutMasterId r:id="rId47"/>
  </p:handoutMasterIdLst>
  <p:sldIdLst>
    <p:sldId id="306" r:id="rId6"/>
    <p:sldId id="650" r:id="rId7"/>
    <p:sldId id="494" r:id="rId8"/>
    <p:sldId id="649" r:id="rId9"/>
    <p:sldId id="622" r:id="rId10"/>
    <p:sldId id="623" r:id="rId11"/>
    <p:sldId id="628" r:id="rId12"/>
    <p:sldId id="629" r:id="rId13"/>
    <p:sldId id="418" r:id="rId14"/>
    <p:sldId id="423" r:id="rId15"/>
    <p:sldId id="631" r:id="rId16"/>
    <p:sldId id="376" r:id="rId17"/>
    <p:sldId id="380" r:id="rId18"/>
    <p:sldId id="633" r:id="rId19"/>
    <p:sldId id="634" r:id="rId20"/>
    <p:sldId id="635" r:id="rId21"/>
    <p:sldId id="428" r:id="rId22"/>
    <p:sldId id="640" r:id="rId23"/>
    <p:sldId id="639" r:id="rId24"/>
    <p:sldId id="641" r:id="rId25"/>
    <p:sldId id="642" r:id="rId26"/>
    <p:sldId id="431" r:id="rId27"/>
    <p:sldId id="432" r:id="rId28"/>
    <p:sldId id="433" r:id="rId29"/>
    <p:sldId id="643" r:id="rId30"/>
    <p:sldId id="435" r:id="rId31"/>
    <p:sldId id="626" r:id="rId32"/>
    <p:sldId id="436" r:id="rId33"/>
    <p:sldId id="437" r:id="rId34"/>
    <p:sldId id="644" r:id="rId35"/>
    <p:sldId id="439" r:id="rId36"/>
    <p:sldId id="627" r:id="rId37"/>
    <p:sldId id="440" r:id="rId38"/>
    <p:sldId id="441" r:id="rId39"/>
    <p:sldId id="646" r:id="rId40"/>
    <p:sldId id="370" r:id="rId41"/>
    <p:sldId id="415" r:id="rId42"/>
    <p:sldId id="416" r:id="rId43"/>
    <p:sldId id="417" r:id="rId44"/>
    <p:sldId id="309" r:id="rId45"/>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F1100"/>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44566F-FB89-4AB4-85EC-703CD0C804D3}" v="1" dt="2026-05-10T12:17:45.69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1889" autoAdjust="0"/>
  </p:normalViewPr>
  <p:slideViewPr>
    <p:cSldViewPr snapToGrid="0">
      <p:cViewPr varScale="1">
        <p:scale>
          <a:sx n="144" d="100"/>
          <a:sy n="144" d="100"/>
        </p:scale>
        <p:origin x="114" y="3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5-10T12:17:50.826" v="1" actId="700"/>
      <pc:docMkLst>
        <pc:docMk/>
      </pc:docMkLst>
      <pc:sldChg chg="delSp mod modClrScheme chgLayout">
        <pc:chgData name="Wojciech Kustra" userId="afebd3d0-216b-4c4f-8992-1bf1fda6d5e8" providerId="ADAL" clId="{1D307E72-7901-4E61-A01B-3C4232ABCF63}" dt="2026-05-10T12:17:50.826" v="1" actId="700"/>
        <pc:sldMkLst>
          <pc:docMk/>
          <pc:sldMk cId="3295552456" sldId="650"/>
        </pc:sldMkLst>
        <pc:spChg chg="del">
          <ac:chgData name="Wojciech Kustra" userId="afebd3d0-216b-4c4f-8992-1bf1fda6d5e8" providerId="ADAL" clId="{1D307E72-7901-4E61-A01B-3C4232ABCF63}" dt="2026-05-10T12:17:50.826" v="1" actId="700"/>
          <ac:spMkLst>
            <pc:docMk/>
            <pc:sldMk cId="3295552456" sldId="650"/>
            <ac:spMk id="2" creationId="{221DFE81-3A98-080A-49D0-E3F3101364C7}"/>
          </ac:spMkLst>
        </pc:spChg>
        <pc:spChg chg="del">
          <ac:chgData name="Wojciech Kustra" userId="afebd3d0-216b-4c4f-8992-1bf1fda6d5e8" providerId="ADAL" clId="{1D307E72-7901-4E61-A01B-3C4232ABCF63}" dt="2026-05-10T12:17:50.826" v="1" actId="700"/>
          <ac:spMkLst>
            <pc:docMk/>
            <pc:sldMk cId="3295552456" sldId="650"/>
            <ac:spMk id="3" creationId="{9186BFC9-B493-CB1A-A65B-F3DCAA24D087}"/>
          </ac:spMkLst>
        </pc:spChg>
        <pc:picChg chg="del">
          <ac:chgData name="Wojciech Kustra" userId="afebd3d0-216b-4c4f-8992-1bf1fda6d5e8" providerId="ADAL" clId="{1D307E72-7901-4E61-A01B-3C4232ABCF63}" dt="2026-05-10T12:17:48.120" v="0" actId="478"/>
          <ac:picMkLst>
            <pc:docMk/>
            <pc:sldMk cId="3295552456" sldId="650"/>
            <ac:picMk id="5" creationId="{C4096736-BF15-50D6-4D7E-2C2338642849}"/>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examinons le contenu de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commencerons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E7BD1-542C-19AE-D9FA-C79755770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7D90B-33EC-8691-761D-71558145D6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624E58-006D-8018-DCC5-DAD66CEB90D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Anglais</a:t>
            </a:r>
          </a:p>
          <a:p>
            <a:r>
              <a:rPr lang="en-GB" b="1" dirty="0"/>
              <a:t>Tout d'abord, examinons le contenu de ce laboratoire.</a:t>
            </a:r>
          </a:p>
          <a:p>
            <a:r>
              <a:rPr lang="en-GB" dirty="0"/>
              <a:t>Nous commencerons par </a:t>
            </a:r>
            <a:r>
              <a:rPr lang="en-GB" b="1" dirty="0"/>
              <a:t>la section 1 : Présentation du laboratoire et outils requis</a:t>
            </a:r>
            <a:r>
              <a:rPr lang="en-GB" dirty="0"/>
              <a:t>, où nous aborderons les objectifs du laboratoire, son contenu général et les outils qui seront utilisés.</a:t>
            </a:r>
          </a:p>
          <a:p>
            <a:r>
              <a:rPr lang="en-GB" dirty="0"/>
              <a:t>Ensuite, dans </a:t>
            </a:r>
            <a:r>
              <a:rPr lang="en-GB" b="1" dirty="0"/>
              <a:t>la section 2 : Techniques de prétraitement des données</a:t>
            </a:r>
            <a:r>
              <a:rPr lang="en-GB" dirty="0"/>
              <a:t>, nous explorerons les étapes clés utilisées pour nettoyer et préparer les ensembles de données brutes.</a:t>
            </a:r>
          </a:p>
          <a:p>
            <a:r>
              <a:rPr lang="en-GB" dirty="0"/>
              <a:t>Après cela, dans </a:t>
            </a:r>
            <a:r>
              <a:rPr lang="en-GB" b="1" dirty="0"/>
              <a:t>la section 3 : Normalisation du format des données</a:t>
            </a:r>
            <a:r>
              <a:rPr lang="en-GB" dirty="0"/>
              <a:t>, nous apprendrons comment rendre les données cohérentes, par exemple en harmonisant les formats horaires, les devises et les unités de mesure entre différentes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commencerons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38864507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actuellement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et outils.</a:t>
            </a:r>
          </a:p>
          <a:p>
            <a:r>
              <a:rPr lang="fr-FR" dirty="0"/>
              <a:t>Veuillez noter que le présent atelier est destiné aux personnes ayant déjà une expérience préalable de la programmation.</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3CE51-B88D-2FF0-B817-51CF32093B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A73FAD-E9EA-D290-7026-D37C03B803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5FA85B-823C-873D-F4EB-4D88F4B05A82}"/>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maintenant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et outils.</a:t>
            </a:r>
          </a:p>
          <a:p>
            <a:r>
              <a:rPr lang="fr-FR" dirty="0"/>
              <a:t>Veuillez noter que le présent atelier est destiné aux personnes ayant déjà une expérience préalable de la programmation.</a:t>
            </a:r>
          </a:p>
        </p:txBody>
      </p:sp>
    </p:spTree>
    <p:extLst>
      <p:ext uri="{BB962C8B-B14F-4D97-AF65-F5344CB8AC3E}">
        <p14:creationId xmlns:p14="http://schemas.microsoft.com/office/powerpoint/2010/main" val="4043257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DC20B-46CB-CF69-0046-74DB04D611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8100C8-0064-9D1A-4834-78FC96F433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B0277B-21BC-4D09-0C29-87308517E90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actuellement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3278212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1EE46-26A8-94B2-D388-18F38BDD9D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AFEB06-8BEF-1920-9AFF-83062EE197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8EB650-3FED-71AD-33D5-BDF5C2EFE95F}"/>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actuellement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et outils.</a:t>
            </a:r>
          </a:p>
          <a:p>
            <a:r>
              <a:rPr lang="fr-FR" dirty="0"/>
              <a:t>Veuillez noter que le présent atelier est destiné aux personnes ayant déjà une expérience préalable de la programmation.</a:t>
            </a:r>
          </a:p>
        </p:txBody>
      </p:sp>
    </p:spTree>
    <p:extLst>
      <p:ext uri="{BB962C8B-B14F-4D97-AF65-F5344CB8AC3E}">
        <p14:creationId xmlns:p14="http://schemas.microsoft.com/office/powerpoint/2010/main" val="1032885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25E1-CFC2-7388-D723-BE375C0DEA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5B6AE7-8A23-5862-D856-186A87E5D9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16EEB1-146F-FB3B-34A7-04273A3528E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actuellement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et outils.</a:t>
            </a:r>
          </a:p>
          <a:p>
            <a:r>
              <a:rPr lang="fr-FR" dirty="0"/>
              <a:t>Veuillez noter que le présent atelier est destiné aux personnes ayant déjà une expérience préalable de la programmation.</a:t>
            </a:r>
          </a:p>
        </p:txBody>
      </p:sp>
    </p:spTree>
    <p:extLst>
      <p:ext uri="{BB962C8B-B14F-4D97-AF65-F5344CB8AC3E}">
        <p14:creationId xmlns:p14="http://schemas.microsoft.com/office/powerpoint/2010/main" val="955272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8A71B-77DE-CCC4-FC67-5B94B507E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011C0E-831B-59CB-B51C-F30E977B7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645D2-50D9-07A2-4EF3-991EE31D4125}"/>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actuellement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et outils.</a:t>
            </a:r>
          </a:p>
          <a:p>
            <a:r>
              <a:rPr lang="fr-FR" dirty="0"/>
              <a:t>Veuillez noter que le texte original est en anglais et que la traduction est en français.</a:t>
            </a:r>
          </a:p>
        </p:txBody>
      </p:sp>
    </p:spTree>
    <p:extLst>
      <p:ext uri="{BB962C8B-B14F-4D97-AF65-F5344CB8AC3E}">
        <p14:creationId xmlns:p14="http://schemas.microsoft.com/office/powerpoint/2010/main" val="1183521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Français</a:t>
            </a:r>
          </a:p>
          <a:p>
            <a:pPr marL="0" marR="0" lvl="0" indent="0" defTabSz="228589" eaLnBrk="1" fontAlgn="auto" latinLnBrk="0" hangingPunct="1">
              <a:lnSpc>
                <a:spcPct val="117999"/>
              </a:lnSpc>
              <a:spcBef>
                <a:spcPts val="0"/>
              </a:spcBef>
              <a:spcAft>
                <a:spcPts val="0"/>
              </a:spcAft>
              <a:buClrTx/>
              <a:buSzTx/>
              <a:buFontTx/>
              <a:buNone/>
              <a:tabLst/>
              <a:defRPr/>
            </a:pPr>
            <a:r>
              <a:rPr lang="en-GB" dirty="0"/>
              <a:t>Nous sommes actuellement dans </a:t>
            </a:r>
            <a:r>
              <a:rPr lang="en-GB" b="1" dirty="0"/>
              <a:t>la section 1 : Présentation générale et outils.</a:t>
            </a:r>
          </a:p>
          <a:p>
            <a:pPr marL="0" marR="0" lvl="0" indent="0" defTabSz="228589" eaLnBrk="1" fontAlgn="auto" latinLnBrk="0" hangingPunct="1">
              <a:lnSpc>
                <a:spcPct val="117999"/>
              </a:lnSpc>
              <a:spcBef>
                <a:spcPts val="0"/>
              </a:spcBef>
              <a:spcAft>
                <a:spcPts val="0"/>
              </a:spcAft>
              <a:buClrTx/>
              <a:buSzTx/>
              <a:buFontTx/>
              <a:buNone/>
              <a:tabLst/>
              <a:defRPr/>
            </a:pPr>
            <a:r>
              <a:rPr lang="en-GB" dirty="0"/>
              <a:t>Examinons rapidement le sujet de ce laboratoire et les outils que nous utiliserons.</a:t>
            </a:r>
          </a:p>
          <a:p>
            <a:endParaRPr lang="en-GB" dirty="0"/>
          </a:p>
          <a:p>
            <a:endParaRPr lang="en-GB" dirty="0"/>
          </a:p>
          <a:p>
            <a:r>
              <a:rPr lang="en-GB" dirty="0"/>
              <a:t># Français</a:t>
            </a:r>
          </a:p>
          <a:p>
            <a:r>
              <a:rPr lang="fr-FR" dirty="0"/>
              <a:t>Nous voici maintenant à la section 1 : Présentation et outils.</a:t>
            </a:r>
          </a:p>
          <a:p>
            <a:r>
              <a:rPr lang="fr-FR" dirty="0"/>
              <a:t>Veuillez noter que le présent atelier est destiné aux personnes ayant déjà une expérience préalable de la programmation.</a:t>
            </a:r>
          </a:p>
        </p:txBody>
      </p:sp>
    </p:spTree>
    <p:extLst>
      <p:ext uri="{BB962C8B-B14F-4D97-AF65-F5344CB8AC3E}">
        <p14:creationId xmlns:p14="http://schemas.microsoft.com/office/powerpoint/2010/main" val="6471745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bg object 18">
            <a:extLst>
              <a:ext uri="{FF2B5EF4-FFF2-40B4-BE49-F238E27FC236}">
                <a16:creationId xmlns:a16="http://schemas.microsoft.com/office/drawing/2014/main" id="{8D4BD8E6-A640-655E-6D18-D76F8CBBE5E1}"/>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Holder 2">
            <a:extLst>
              <a:ext uri="{FF2B5EF4-FFF2-40B4-BE49-F238E27FC236}">
                <a16:creationId xmlns:a16="http://schemas.microsoft.com/office/drawing/2014/main" id="{81580577-6BEE-8285-02E2-24932B1D132A}"/>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9" name="bg object 17">
            <a:extLst>
              <a:ext uri="{FF2B5EF4-FFF2-40B4-BE49-F238E27FC236}">
                <a16:creationId xmlns:a16="http://schemas.microsoft.com/office/drawing/2014/main" id="{34B9D860-F5B2-7DF7-10F9-5B41EE2B1C68}"/>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0" name="bg object 18">
            <a:extLst>
              <a:ext uri="{FF2B5EF4-FFF2-40B4-BE49-F238E27FC236}">
                <a16:creationId xmlns:a16="http://schemas.microsoft.com/office/drawing/2014/main" id="{79F59F54-2EF6-D3A2-5CAB-FBA9D839F712}"/>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35119648-BF51-57FF-E9C3-20BFC74581A5}"/>
              </a:ext>
            </a:extLst>
          </p:cNvPr>
          <p:cNvSpPr txBox="1">
            <a:spLocks/>
          </p:cNvSpPr>
          <p:nvPr userDrawn="1"/>
        </p:nvSpPr>
        <p:spPr>
          <a:xfrm>
            <a:off x="726470" y="6350540"/>
            <a:ext cx="261620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US" sz="1286" b="0" i="0" u="none" strike="noStrike" cap="none" spc="0" normalizeH="0" baseline="0" dirty="0">
                <a:ln>
                  <a:noFill/>
                </a:ln>
                <a:solidFill>
                  <a:schemeClr val="tx1"/>
                </a:solidFill>
                <a:effectLst/>
                <a:uFillTx/>
                <a:latin typeface="Calibri"/>
                <a:ea typeface="+mn-ea"/>
                <a:cs typeface="Calibri"/>
                <a:sym typeface="Helvetica Neue"/>
              </a:rPr>
              <a:t>Advanced Topics and Case Studies</a:t>
            </a:r>
            <a:endParaRPr lang="en-AT" dirty="0">
              <a:effectLst/>
            </a:endParaRPr>
          </a:p>
        </p:txBody>
      </p:sp>
      <p:sp>
        <p:nvSpPr>
          <p:cNvPr id="12" name="object 6">
            <a:extLst>
              <a:ext uri="{FF2B5EF4-FFF2-40B4-BE49-F238E27FC236}">
                <a16:creationId xmlns:a16="http://schemas.microsoft.com/office/drawing/2014/main" id="{563B8A23-2103-1ACB-0D79-0D0779451883}"/>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&amp; Connected Vehicles</a:t>
            </a:r>
          </a:p>
        </p:txBody>
      </p:sp>
      <p:sp>
        <p:nvSpPr>
          <p:cNvPr id="13" name="object 6">
            <a:extLst>
              <a:ext uri="{FF2B5EF4-FFF2-40B4-BE49-F238E27FC236}">
                <a16:creationId xmlns:a16="http://schemas.microsoft.com/office/drawing/2014/main" id="{6C05783B-48B6-06E8-6DCB-6D4F99BE8E5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8">
            <a:extLst>
              <a:ext uri="{FF2B5EF4-FFF2-40B4-BE49-F238E27FC236}">
                <a16:creationId xmlns:a16="http://schemas.microsoft.com/office/drawing/2014/main" id="{BE6A7C64-7828-2787-7CE4-EFEFAA2634AA}"/>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Holder 2">
            <a:extLst>
              <a:ext uri="{FF2B5EF4-FFF2-40B4-BE49-F238E27FC236}">
                <a16:creationId xmlns:a16="http://schemas.microsoft.com/office/drawing/2014/main" id="{6931145B-7ADB-340E-2041-3739088CE0FC}"/>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10" name="bg object 17">
            <a:extLst>
              <a:ext uri="{FF2B5EF4-FFF2-40B4-BE49-F238E27FC236}">
                <a16:creationId xmlns:a16="http://schemas.microsoft.com/office/drawing/2014/main" id="{3C138452-B91D-E326-4196-A88477835C9B}"/>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1" name="bg object 18">
            <a:extLst>
              <a:ext uri="{FF2B5EF4-FFF2-40B4-BE49-F238E27FC236}">
                <a16:creationId xmlns:a16="http://schemas.microsoft.com/office/drawing/2014/main" id="{1E68BE9E-DC12-E1AA-F361-01DE627C64E3}"/>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DE916F3C-D5B7-5D41-E403-00A367CD4EF8}"/>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US" sz="1286" b="0" i="0" u="none" strike="noStrike" cap="none" spc="0" normalizeH="0" baseline="0" dirty="0">
                <a:ln>
                  <a:noFill/>
                </a:ln>
                <a:solidFill>
                  <a:schemeClr val="tx1"/>
                </a:solidFill>
                <a:effectLst/>
                <a:uFillTx/>
                <a:latin typeface="Calibri"/>
                <a:ea typeface="+mn-ea"/>
                <a:cs typeface="Calibri"/>
                <a:sym typeface="Helvetica Neue"/>
              </a:rPr>
              <a:t>Advanced Topics and Case Studies</a:t>
            </a:r>
            <a:endParaRPr lang="en-AT" dirty="0">
              <a:effectLst/>
            </a:endParaRPr>
          </a:p>
        </p:txBody>
      </p:sp>
      <p:sp>
        <p:nvSpPr>
          <p:cNvPr id="13" name="object 6">
            <a:extLst>
              <a:ext uri="{FF2B5EF4-FFF2-40B4-BE49-F238E27FC236}">
                <a16:creationId xmlns:a16="http://schemas.microsoft.com/office/drawing/2014/main" id="{665C929B-95EF-4B85-5879-607EA206EA70}"/>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&amp; Connected Vehicles</a:t>
            </a:r>
          </a:p>
        </p:txBody>
      </p:sp>
      <p:sp>
        <p:nvSpPr>
          <p:cNvPr id="14" name="object 6">
            <a:extLst>
              <a:ext uri="{FF2B5EF4-FFF2-40B4-BE49-F238E27FC236}">
                <a16:creationId xmlns:a16="http://schemas.microsoft.com/office/drawing/2014/main" id="{EF63669C-6C5A-1083-FD04-C1FD068AC5F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5" name="bg object 18">
            <a:extLst>
              <a:ext uri="{FF2B5EF4-FFF2-40B4-BE49-F238E27FC236}">
                <a16:creationId xmlns:a16="http://schemas.microsoft.com/office/drawing/2014/main" id="{0DE7005D-8DAB-F503-CC66-43E89F8F8F91}"/>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6" name="Holder 2">
            <a:extLst>
              <a:ext uri="{FF2B5EF4-FFF2-40B4-BE49-F238E27FC236}">
                <a16:creationId xmlns:a16="http://schemas.microsoft.com/office/drawing/2014/main" id="{F6102237-A948-8586-EDC8-160105229EA5}"/>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7" name="bg object 17">
            <a:extLst>
              <a:ext uri="{FF2B5EF4-FFF2-40B4-BE49-F238E27FC236}">
                <a16:creationId xmlns:a16="http://schemas.microsoft.com/office/drawing/2014/main" id="{E1022543-8257-FB9C-5024-CB7E73570BFE}"/>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8" name="bg object 18">
            <a:extLst>
              <a:ext uri="{FF2B5EF4-FFF2-40B4-BE49-F238E27FC236}">
                <a16:creationId xmlns:a16="http://schemas.microsoft.com/office/drawing/2014/main" id="{C922C369-E8A5-1EE1-A702-7E6046A18A9C}"/>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9" name="object 6">
            <a:extLst>
              <a:ext uri="{FF2B5EF4-FFF2-40B4-BE49-F238E27FC236}">
                <a16:creationId xmlns:a16="http://schemas.microsoft.com/office/drawing/2014/main" id="{4DDA3B73-2FBF-0D7D-8E3B-3950B5B1030C}"/>
              </a:ext>
            </a:extLst>
          </p:cNvPr>
          <p:cNvSpPr txBox="1">
            <a:spLocks/>
          </p:cNvSpPr>
          <p:nvPr userDrawn="1"/>
        </p:nvSpPr>
        <p:spPr>
          <a:xfrm>
            <a:off x="726470" y="6350540"/>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rtl="0" fontAlgn="auto" latinLnBrk="0" hangingPunct="1"/>
            <a:r>
              <a:rPr kumimoji="0" lang="en-US" sz="1286" b="0" i="0" u="none" strike="noStrike" cap="none" spc="0" normalizeH="0" baseline="0" dirty="0">
                <a:ln>
                  <a:noFill/>
                </a:ln>
                <a:solidFill>
                  <a:schemeClr val="tx1"/>
                </a:solidFill>
                <a:effectLst/>
                <a:uFillTx/>
                <a:latin typeface="Calibri"/>
                <a:ea typeface="+mn-ea"/>
                <a:cs typeface="Calibri"/>
                <a:sym typeface="Helvetica Neue"/>
              </a:rPr>
              <a:t>Advanced Topics and Case Studies</a:t>
            </a:r>
            <a:endParaRPr lang="en-AT" dirty="0">
              <a:effectLst/>
            </a:endParaRPr>
          </a:p>
        </p:txBody>
      </p:sp>
      <p:sp>
        <p:nvSpPr>
          <p:cNvPr id="10" name="object 6">
            <a:extLst>
              <a:ext uri="{FF2B5EF4-FFF2-40B4-BE49-F238E27FC236}">
                <a16:creationId xmlns:a16="http://schemas.microsoft.com/office/drawing/2014/main" id="{70425B88-A097-84CD-3006-745058E91CA5}"/>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Autonomous &amp; Connected Vehicles</a:t>
            </a:r>
          </a:p>
        </p:txBody>
      </p:sp>
      <p:sp>
        <p:nvSpPr>
          <p:cNvPr id="11" name="object 6">
            <a:extLst>
              <a:ext uri="{FF2B5EF4-FFF2-40B4-BE49-F238E27FC236}">
                <a16:creationId xmlns:a16="http://schemas.microsoft.com/office/drawing/2014/main" id="{E44D3A86-9F39-4487-1DB0-802E4AD7BE2F}"/>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1B5A8F5B-73B3-031E-4A63-11148EE755E3}"/>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FD134513-C6D7-C03A-5C88-BE5FFBA2BC4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98B3765-85E3-3ACB-EE59-AC247A2C1926}"/>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62507609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5"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 de base du GPS </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13.xml"/><Relationship Id="rId4" Type="http://schemas.openxmlformats.org/officeDocument/2006/relationships/image" Target="../media/image22.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600" dirty="0">
                <a:solidFill>
                  <a:srgbClr val="0070C0"/>
                </a:solidFill>
              </a:rPr>
              <a:t>Module 3 : </a:t>
            </a:r>
            <a:r>
              <a:rPr lang="en-GB" sz="2600" dirty="0">
                <a:solidFill>
                  <a:srgbClr val="0070C0"/>
                </a:solidFill>
              </a:rPr>
              <a:t>Thèmes avancés et études de cas</a:t>
            </a:r>
            <a:endParaRPr lang="pl-PL" sz="26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6693475"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600" dirty="0">
                <a:solidFill>
                  <a:srgbClr val="0070C0"/>
                </a:solidFill>
              </a:rPr>
              <a:t>Cours n° 21 : Véhicules autonomes et connectés</a:t>
            </a:r>
            <a:endParaRPr lang="pl-PL" sz="2600"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D3FA5-8B83-AB9F-6D15-1AD1E1C7E6F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130F1C2-5654-02DD-D9C7-F5279842EFAE}"/>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2.2 Niveaux d'autonomie (classification SAE)</a:t>
            </a:r>
          </a:p>
        </p:txBody>
      </p:sp>
      <p:sp>
        <p:nvSpPr>
          <p:cNvPr id="7" name="object 3">
            <a:extLst>
              <a:ext uri="{FF2B5EF4-FFF2-40B4-BE49-F238E27FC236}">
                <a16:creationId xmlns:a16="http://schemas.microsoft.com/office/drawing/2014/main" id="{AC5B607E-5CB8-E042-22D0-FE9CE08B394E}"/>
              </a:ext>
            </a:extLst>
          </p:cNvPr>
          <p:cNvSpPr txBox="1"/>
          <p:nvPr/>
        </p:nvSpPr>
        <p:spPr>
          <a:xfrm>
            <a:off x="726282" y="1516282"/>
            <a:ext cx="10933812" cy="1519464"/>
          </a:xfrm>
          <a:prstGeom prst="rect">
            <a:avLst/>
          </a:prstGeom>
        </p:spPr>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niveaux d'autonomie décrivent le degré de contrôle qu'un véhicule peut prendre à la place d'un conducteur humain. </a:t>
            </a:r>
          </a:p>
          <a:p>
            <a:pPr marL="302078"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Ils vont du niveau 0, où le conducteur gère tout, au niveau 5, où le véhicule peut rouler seul dans toutes les conditions sans aucune intervention humaine. </a:t>
            </a:r>
          </a:p>
          <a:p>
            <a:pPr marL="302078" indent="-285750"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Ces niveaux permettent de classer les technologies actuelles, de définir des normes industrielles et d'orienter le développement des futurs systèmes autonomes.</a:t>
            </a:r>
          </a:p>
        </p:txBody>
      </p:sp>
      <p:graphicFrame>
        <p:nvGraphicFramePr>
          <p:cNvPr id="9" name="Table 8">
            <a:extLst>
              <a:ext uri="{FF2B5EF4-FFF2-40B4-BE49-F238E27FC236}">
                <a16:creationId xmlns:a16="http://schemas.microsoft.com/office/drawing/2014/main" id="{669F70F4-F6A6-0C8E-A72E-157DDE86D9D2}"/>
              </a:ext>
            </a:extLst>
          </p:cNvPr>
          <p:cNvGraphicFramePr>
            <a:graphicFrameLocks noGrp="1"/>
          </p:cNvGraphicFramePr>
          <p:nvPr>
            <p:extLst>
              <p:ext uri="{D42A27DB-BD31-4B8C-83A1-F6EECF244321}">
                <p14:modId xmlns:p14="http://schemas.microsoft.com/office/powerpoint/2010/main" val="78807044"/>
              </p:ext>
            </p:extLst>
          </p:nvPr>
        </p:nvGraphicFramePr>
        <p:xfrm>
          <a:off x="848798" y="3035746"/>
          <a:ext cx="10351107" cy="2576065"/>
        </p:xfrm>
        <a:graphic>
          <a:graphicData uri="http://schemas.openxmlformats.org/drawingml/2006/table">
            <a:tbl>
              <a:tblPr firstRow="1" bandRow="1">
                <a:tableStyleId>{5C22544A-7EE6-4342-B048-85BDC9FD1C3A}</a:tableStyleId>
              </a:tblPr>
              <a:tblGrid>
                <a:gridCol w="788755">
                  <a:extLst>
                    <a:ext uri="{9D8B030D-6E8A-4147-A177-3AD203B41FA5}">
                      <a16:colId xmlns:a16="http://schemas.microsoft.com/office/drawing/2014/main" val="1755482268"/>
                    </a:ext>
                  </a:extLst>
                </a:gridCol>
                <a:gridCol w="2755153">
                  <a:extLst>
                    <a:ext uri="{9D8B030D-6E8A-4147-A177-3AD203B41FA5}">
                      <a16:colId xmlns:a16="http://schemas.microsoft.com/office/drawing/2014/main" val="938120323"/>
                    </a:ext>
                  </a:extLst>
                </a:gridCol>
                <a:gridCol w="6807199">
                  <a:extLst>
                    <a:ext uri="{9D8B030D-6E8A-4147-A177-3AD203B41FA5}">
                      <a16:colId xmlns:a16="http://schemas.microsoft.com/office/drawing/2014/main" val="3705453515"/>
                    </a:ext>
                  </a:extLst>
                </a:gridCol>
              </a:tblGrid>
              <a:tr h="231836">
                <a:tc>
                  <a:txBody>
                    <a:bodyPr/>
                    <a:lstStyle/>
                    <a:p>
                      <a:pPr algn="ctr"/>
                      <a:r>
                        <a:rPr lang="en-GB" sz="1600" dirty="0"/>
                        <a:t>Niveau</a:t>
                      </a:r>
                      <a:endParaRPr lang="LID4096" sz="1600" dirty="0"/>
                    </a:p>
                  </a:txBody>
                  <a:tcPr/>
                </a:tc>
                <a:tc>
                  <a:txBody>
                    <a:bodyPr/>
                    <a:lstStyle/>
                    <a:p>
                      <a:r>
                        <a:rPr lang="en-GB" sz="1600" dirty="0"/>
                        <a:t>Nom</a:t>
                      </a:r>
                    </a:p>
                  </a:txBody>
                  <a:tcPr/>
                </a:tc>
                <a:tc>
                  <a:txBody>
                    <a:bodyPr/>
                    <a:lstStyle/>
                    <a:p>
                      <a:r>
                        <a:rPr lang="en-GB" sz="1600" dirty="0"/>
                        <a:t>Description</a:t>
                      </a:r>
                    </a:p>
                  </a:txBody>
                  <a:tcPr/>
                </a:tc>
                <a:extLst>
                  <a:ext uri="{0D108BD9-81ED-4DB2-BD59-A6C34878D82A}">
                    <a16:rowId xmlns:a16="http://schemas.microsoft.com/office/drawing/2014/main" val="2509159265"/>
                  </a:ext>
                </a:extLst>
              </a:tr>
              <a:tr h="231836">
                <a:tc>
                  <a:txBody>
                    <a:bodyPr/>
                    <a:lstStyle/>
                    <a:p>
                      <a:pPr algn="ctr"/>
                      <a:r>
                        <a:rPr lang="en-GB" sz="1600" b="0" dirty="0"/>
                        <a:t>0</a:t>
                      </a:r>
                      <a:endParaRPr lang="LID4096" sz="1600" b="0" dirty="0"/>
                    </a:p>
                  </a:txBody>
                  <a:tcPr/>
                </a:tc>
                <a:tc>
                  <a:txBody>
                    <a:bodyPr/>
                    <a:lstStyle/>
                    <a:p>
                      <a:r>
                        <a:rPr lang="en-GB" sz="1600" b="0" dirty="0"/>
                        <a:t>Aucune automatisation</a:t>
                      </a:r>
                      <a:endParaRPr lang="LID4096" sz="1600" b="0" dirty="0"/>
                    </a:p>
                  </a:txBody>
                  <a:tcPr/>
                </a:tc>
                <a:tc>
                  <a:txBody>
                    <a:bodyPr/>
                    <a:lstStyle/>
                    <a:p>
                      <a:r>
                        <a:rPr lang="en-GB" sz="1600" dirty="0"/>
                        <a:t>Le conducteur humain contrôle tout</a:t>
                      </a:r>
                      <a:endParaRPr lang="LID4096" sz="1600" dirty="0"/>
                    </a:p>
                  </a:txBody>
                  <a:tcPr/>
                </a:tc>
                <a:extLst>
                  <a:ext uri="{0D108BD9-81ED-4DB2-BD59-A6C34878D82A}">
                    <a16:rowId xmlns:a16="http://schemas.microsoft.com/office/drawing/2014/main" val="2175920149"/>
                  </a:ext>
                </a:extLst>
              </a:tr>
              <a:tr h="381101">
                <a:tc>
                  <a:txBody>
                    <a:bodyPr/>
                    <a:lstStyle/>
                    <a:p>
                      <a:pPr algn="ctr"/>
                      <a:r>
                        <a:rPr lang="en-GB" sz="1600" b="0" dirty="0"/>
                        <a:t>1</a:t>
                      </a:r>
                      <a:endParaRPr lang="LID4096" sz="1600" b="0" dirty="0"/>
                    </a:p>
                  </a:txBody>
                  <a:tcPr/>
                </a:tc>
                <a:tc>
                  <a:txBody>
                    <a:bodyPr/>
                    <a:lstStyle/>
                    <a:p>
                      <a:r>
                        <a:rPr lang="en-GB" sz="1600" b="0" dirty="0"/>
                        <a:t>Assistance au conducteur</a:t>
                      </a:r>
                    </a:p>
                  </a:txBody>
                  <a:tcPr/>
                </a:tc>
                <a:tc>
                  <a:txBody>
                    <a:bodyPr/>
                    <a:lstStyle/>
                    <a:p>
                      <a:r>
                        <a:rPr lang="en-GB" sz="1600" dirty="0"/>
                        <a:t>Un système automatisé (par exemple, régulateur de vitesse)</a:t>
                      </a:r>
                      <a:endParaRPr lang="LID4096" sz="1600" dirty="0"/>
                    </a:p>
                  </a:txBody>
                  <a:tcPr/>
                </a:tc>
                <a:extLst>
                  <a:ext uri="{0D108BD9-81ED-4DB2-BD59-A6C34878D82A}">
                    <a16:rowId xmlns:a16="http://schemas.microsoft.com/office/drawing/2014/main" val="667188357"/>
                  </a:ext>
                </a:extLst>
              </a:tr>
              <a:tr h="381101">
                <a:tc>
                  <a:txBody>
                    <a:bodyPr/>
                    <a:lstStyle/>
                    <a:p>
                      <a:pPr algn="ctr"/>
                      <a:r>
                        <a:rPr lang="en-GB" sz="1600" b="0" dirty="0"/>
                        <a:t>2</a:t>
                      </a:r>
                      <a:endParaRPr lang="LID4096" sz="1600" b="0" dirty="0"/>
                    </a:p>
                  </a:txBody>
                  <a:tcPr/>
                </a:tc>
                <a:tc>
                  <a:txBody>
                    <a:bodyPr/>
                    <a:lstStyle/>
                    <a:p>
                      <a:r>
                        <a:rPr lang="en-GB" sz="1600" b="0" dirty="0"/>
                        <a:t>Automatisation partielle</a:t>
                      </a:r>
                    </a:p>
                  </a:txBody>
                  <a:tcPr/>
                </a:tc>
                <a:tc>
                  <a:txBody>
                    <a:bodyPr/>
                    <a:lstStyle/>
                    <a:p>
                      <a:r>
                        <a:rPr lang="en-GB" sz="1600" dirty="0"/>
                        <a:t>Le véhicule peut diriger et accélérer, mais le conducteur doit rester vigilant.</a:t>
                      </a:r>
                    </a:p>
                  </a:txBody>
                  <a:tcPr/>
                </a:tc>
                <a:extLst>
                  <a:ext uri="{0D108BD9-81ED-4DB2-BD59-A6C34878D82A}">
                    <a16:rowId xmlns:a16="http://schemas.microsoft.com/office/drawing/2014/main" val="1341259936"/>
                  </a:ext>
                </a:extLst>
              </a:tr>
              <a:tr h="381101">
                <a:tc>
                  <a:txBody>
                    <a:bodyPr/>
                    <a:lstStyle/>
                    <a:p>
                      <a:pPr algn="ctr"/>
                      <a:r>
                        <a:rPr lang="en-GB" sz="1600" b="0" dirty="0"/>
                        <a:t>3</a:t>
                      </a:r>
                      <a:endParaRPr lang="LID4096" sz="1600" b="0" dirty="0"/>
                    </a:p>
                  </a:txBody>
                  <a:tcPr/>
                </a:tc>
                <a:tc>
                  <a:txBody>
                    <a:bodyPr/>
                    <a:lstStyle/>
                    <a:p>
                      <a:r>
                        <a:rPr lang="en-GB" sz="1600" b="0" dirty="0"/>
                        <a:t>Automatisation conditionnelle</a:t>
                      </a:r>
                    </a:p>
                  </a:txBody>
                  <a:tcPr/>
                </a:tc>
                <a:tc>
                  <a:txBody>
                    <a:bodyPr/>
                    <a:lstStyle/>
                    <a:p>
                      <a:r>
                        <a:rPr lang="en-GB" sz="1600" dirty="0"/>
                        <a:t>Le véhicule se conduit tout seul, mais l'intervention d'un humain est requise.</a:t>
                      </a:r>
                    </a:p>
                  </a:txBody>
                  <a:tcPr/>
                </a:tc>
                <a:extLst>
                  <a:ext uri="{0D108BD9-81ED-4DB2-BD59-A6C34878D82A}">
                    <a16:rowId xmlns:a16="http://schemas.microsoft.com/office/drawing/2014/main" val="1430705026"/>
                  </a:ext>
                </a:extLst>
              </a:tr>
              <a:tr h="381101">
                <a:tc>
                  <a:txBody>
                    <a:bodyPr/>
                    <a:lstStyle/>
                    <a:p>
                      <a:pPr algn="ctr"/>
                      <a:r>
                        <a:rPr lang="en-GB" sz="1600" b="0" dirty="0"/>
                        <a:t>4</a:t>
                      </a:r>
                      <a:endParaRPr lang="LID4096" sz="1600" b="0" dirty="0"/>
                    </a:p>
                  </a:txBody>
                  <a:tcPr/>
                </a:tc>
                <a:tc>
                  <a:txBody>
                    <a:bodyPr/>
                    <a:lstStyle/>
                    <a:p>
                      <a:r>
                        <a:rPr lang="en-GB" sz="1600" b="0" dirty="0"/>
                        <a:t>Automatisation élevée</a:t>
                      </a:r>
                    </a:p>
                  </a:txBody>
                  <a:tcPr/>
                </a:tc>
                <a:tc>
                  <a:txBody>
                    <a:bodyPr/>
                    <a:lstStyle/>
                    <a:p>
                      <a:r>
                        <a:rPr lang="en-GB" sz="1600" dirty="0"/>
                        <a:t>Entièrement autonome dans des zones ou des conditions spécifiques</a:t>
                      </a:r>
                    </a:p>
                  </a:txBody>
                  <a:tcPr/>
                </a:tc>
                <a:extLst>
                  <a:ext uri="{0D108BD9-81ED-4DB2-BD59-A6C34878D82A}">
                    <a16:rowId xmlns:a16="http://schemas.microsoft.com/office/drawing/2014/main" val="1667060229"/>
                  </a:ext>
                </a:extLst>
              </a:tr>
              <a:tr h="381101">
                <a:tc>
                  <a:txBody>
                    <a:bodyPr/>
                    <a:lstStyle/>
                    <a:p>
                      <a:pPr algn="ctr"/>
                      <a:r>
                        <a:rPr lang="en-GB" sz="1600" b="0" dirty="0"/>
                        <a:t>5</a:t>
                      </a:r>
                      <a:endParaRPr lang="LID4096" sz="1600" b="0" dirty="0"/>
                    </a:p>
                  </a:txBody>
                  <a:tcPr/>
                </a:tc>
                <a:tc>
                  <a:txBody>
                    <a:bodyPr/>
                    <a:lstStyle/>
                    <a:p>
                      <a:r>
                        <a:rPr lang="en-GB" sz="1600" b="0" dirty="0"/>
                        <a:t>Automatisation complète</a:t>
                      </a:r>
                    </a:p>
                  </a:txBody>
                  <a:tcPr/>
                </a:tc>
                <a:tc>
                  <a:txBody>
                    <a:bodyPr/>
                    <a:lstStyle/>
                    <a:p>
                      <a:r>
                        <a:rPr lang="en-GB" sz="1600" dirty="0"/>
                        <a:t>Aucune intervention humaine nécessaire, en tout lieu et à tout moment</a:t>
                      </a:r>
                    </a:p>
                  </a:txBody>
                  <a:tcPr/>
                </a:tc>
                <a:extLst>
                  <a:ext uri="{0D108BD9-81ED-4DB2-BD59-A6C34878D82A}">
                    <a16:rowId xmlns:a16="http://schemas.microsoft.com/office/drawing/2014/main" val="830302030"/>
                  </a:ext>
                </a:extLst>
              </a:tr>
            </a:tbl>
          </a:graphicData>
        </a:graphic>
      </p:graphicFrame>
      <p:sp>
        <p:nvSpPr>
          <p:cNvPr id="12" name="object 3">
            <a:extLst>
              <a:ext uri="{FF2B5EF4-FFF2-40B4-BE49-F238E27FC236}">
                <a16:creationId xmlns:a16="http://schemas.microsoft.com/office/drawing/2014/main" id="{10375B66-6204-A15B-D29A-E603E7717800}"/>
              </a:ext>
            </a:extLst>
          </p:cNvPr>
          <p:cNvSpPr txBox="1"/>
          <p:nvPr/>
        </p:nvSpPr>
        <p:spPr>
          <a:xfrm>
            <a:off x="733424" y="568617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plupart des systèmes commerciaux actuels fonctionnent aux niveaux 1 et 2, le niveau 3 étant en cours de développement.</a:t>
            </a:r>
          </a:p>
        </p:txBody>
      </p:sp>
      <p:sp>
        <p:nvSpPr>
          <p:cNvPr id="5" name="Title 4">
            <a:extLst>
              <a:ext uri="{FF2B5EF4-FFF2-40B4-BE49-F238E27FC236}">
                <a16:creationId xmlns:a16="http://schemas.microsoft.com/office/drawing/2014/main" id="{EF29A5CF-EC7B-4035-752A-6BAEAF04802E}"/>
              </a:ext>
            </a:extLst>
          </p:cNvPr>
          <p:cNvSpPr>
            <a:spLocks noGrp="1"/>
          </p:cNvSpPr>
          <p:nvPr>
            <p:ph type="title"/>
          </p:nvPr>
        </p:nvSpPr>
        <p:spPr>
          <a:xfrm>
            <a:off x="727200" y="432000"/>
            <a:ext cx="3096000" cy="369332"/>
          </a:xfrm>
        </p:spPr>
        <p:txBody>
          <a:bodyPr/>
          <a:lstStyle/>
          <a:p>
            <a:r>
              <a:rPr lang="en-US" dirty="0"/>
              <a:t>2. Véhicules autonomes</a:t>
            </a:r>
            <a:endParaRPr lang="LID4096" dirty="0"/>
          </a:p>
        </p:txBody>
      </p:sp>
    </p:spTree>
    <p:extLst>
      <p:ext uri="{BB962C8B-B14F-4D97-AF65-F5344CB8AC3E}">
        <p14:creationId xmlns:p14="http://schemas.microsoft.com/office/powerpoint/2010/main" val="4081424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46C3B-FA5B-7B4C-6508-65843A5250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A0B5428-3ADB-7E5D-1878-35C6CD728E2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2.3 Technologies clés dans les véhicules autonomes</a:t>
            </a:r>
          </a:p>
        </p:txBody>
      </p:sp>
      <p:sp>
        <p:nvSpPr>
          <p:cNvPr id="7" name="object 3">
            <a:extLst>
              <a:ext uri="{FF2B5EF4-FFF2-40B4-BE49-F238E27FC236}">
                <a16:creationId xmlns:a16="http://schemas.microsoft.com/office/drawing/2014/main" id="{5D5EED28-8BEB-8038-36D4-A19861C3F597}"/>
              </a:ext>
            </a:extLst>
          </p:cNvPr>
          <p:cNvSpPr txBox="1"/>
          <p:nvPr/>
        </p:nvSpPr>
        <p:spPr>
          <a:xfrm>
            <a:off x="727200" y="3948291"/>
            <a:ext cx="10725152" cy="1729778"/>
          </a:xfrm>
          <a:prstGeom prst="rect">
            <a:avLst/>
          </a:prstGeom>
        </p:spPr>
        <p:txBody>
          <a:bodyPr vert="horz" wrap="square" lIns="0" tIns="16329" rIns="0" bIns="0" rtlCol="0">
            <a:spAutoFit/>
          </a:bodyPr>
          <a:lstStyle/>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Caméras pour la détection visuelle</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Radars pour le suivi de la distance/vitesse</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LiDAR pour la cartographie 3D de l'environnement</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Capteurs à ultrasons pour les situations à faible vitesse</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Cartes haute définition et GPSIAI/apprentissage profond pour la perception et la prise de décision</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Systèmes de contrôle du véhicule (direction, freinage, accélération)</a:t>
            </a:r>
          </a:p>
        </p:txBody>
      </p:sp>
      <p:sp>
        <p:nvSpPr>
          <p:cNvPr id="12" name="object 3">
            <a:extLst>
              <a:ext uri="{FF2B5EF4-FFF2-40B4-BE49-F238E27FC236}">
                <a16:creationId xmlns:a16="http://schemas.microsoft.com/office/drawing/2014/main" id="{FE96125D-76EE-F0D7-F68E-0A2B80BA0E52}"/>
              </a:ext>
            </a:extLst>
          </p:cNvPr>
          <p:cNvSpPr txBox="1"/>
          <p:nvPr/>
        </p:nvSpPr>
        <p:spPr>
          <a:xfrm>
            <a:off x="740566" y="1516282"/>
            <a:ext cx="10725152" cy="167848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s'appuient sur une combinaison de capteurs avancés, de systèmes de cartographie et d'intelligence artificielle pour percevoir leur environnement et prendre des décisions de conduite. Des caméras, des radars et des LiDAR capturent des informations détaillées sur l'environnement routier, tandis que le GPS et les cartes haute définition aident le véhicule à déterminer sa position exacte. Des algorithmes d'apprentissage automatique interprètent les données des capteurs, prédisent les mouvements des autres usagers de la route et planifient des itinéraires sûrs. Ensemble, ces technologies permettent aux véhicules autonomes de comprendre, de naviguer et de réagir à des conditions réelles complexes.</a:t>
            </a:r>
          </a:p>
        </p:txBody>
      </p:sp>
      <p:sp>
        <p:nvSpPr>
          <p:cNvPr id="5" name="Title 4">
            <a:extLst>
              <a:ext uri="{FF2B5EF4-FFF2-40B4-BE49-F238E27FC236}">
                <a16:creationId xmlns:a16="http://schemas.microsoft.com/office/drawing/2014/main" id="{6ACA3BEB-0E8B-15EC-2514-89AADCB6731F}"/>
              </a:ext>
            </a:extLst>
          </p:cNvPr>
          <p:cNvSpPr>
            <a:spLocks noGrp="1"/>
          </p:cNvSpPr>
          <p:nvPr>
            <p:ph type="title"/>
          </p:nvPr>
        </p:nvSpPr>
        <p:spPr>
          <a:xfrm>
            <a:off x="727200" y="432000"/>
            <a:ext cx="3096000" cy="369332"/>
          </a:xfrm>
        </p:spPr>
        <p:txBody>
          <a:bodyPr/>
          <a:lstStyle/>
          <a:p>
            <a:r>
              <a:rPr lang="en-US" dirty="0"/>
              <a:t>2. Véhicules autonomes</a:t>
            </a:r>
            <a:endParaRPr lang="LID4096" dirty="0"/>
          </a:p>
        </p:txBody>
      </p:sp>
    </p:spTree>
    <p:extLst>
      <p:ext uri="{BB962C8B-B14F-4D97-AF65-F5344CB8AC3E}">
        <p14:creationId xmlns:p14="http://schemas.microsoft.com/office/powerpoint/2010/main" val="937663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83F02-A78C-5B46-D17E-848104A4417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95BAE78-C9FB-C5FB-203C-3146E7ABD85C}"/>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3C5DFE3B-1459-CA52-47AC-02D0CD272868}"/>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2.4 Pourquoi les véhicules autonomes sont-ils importants dans le domaine des transports ?</a:t>
            </a:r>
          </a:p>
        </p:txBody>
      </p:sp>
      <p:sp>
        <p:nvSpPr>
          <p:cNvPr id="5" name="object 3">
            <a:extLst>
              <a:ext uri="{FF2B5EF4-FFF2-40B4-BE49-F238E27FC236}">
                <a16:creationId xmlns:a16="http://schemas.microsoft.com/office/drawing/2014/main" id="{2B6C10FA-10AB-BC35-D45B-79D46C4C43D8}"/>
              </a:ext>
            </a:extLst>
          </p:cNvPr>
          <p:cNvSpPr txBox="1"/>
          <p:nvPr/>
        </p:nvSpPr>
        <p:spPr>
          <a:xfrm>
            <a:off x="733424" y="1514807"/>
            <a:ext cx="10725152" cy="755152"/>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Le secteur des transports connaît actuellement une transformation majeure. Les véhicules traditionnels sont remplacés ou complétés par des technologies intelligentes. Les véhicules autonomes et les véhicules connectés sont au cœur de cette </a:t>
            </a:r>
            <a:r>
              <a:rPr lang="en-GB" sz="1600" dirty="0" err="1">
                <a:solidFill>
                  <a:sysClr val="windowText" lastClr="000000"/>
                </a:solidFill>
                <a:latin typeface="Arial"/>
                <a:cs typeface="Arial"/>
              </a:rPr>
              <a:t>évolution</a:t>
            </a:r>
            <a:r>
              <a:rPr lang="en-GB" sz="1600" dirty="0">
                <a:solidFill>
                  <a:sysClr val="windowText" lastClr="000000"/>
                </a:solidFill>
                <a:latin typeface="Arial"/>
                <a:cs typeface="Arial"/>
              </a:rPr>
              <a:t>.</a:t>
            </a:r>
          </a:p>
        </p:txBody>
      </p:sp>
      <p:grpSp>
        <p:nvGrpSpPr>
          <p:cNvPr id="58" name="Group">
            <a:extLst>
              <a:ext uri="{FF2B5EF4-FFF2-40B4-BE49-F238E27FC236}">
                <a16:creationId xmlns:a16="http://schemas.microsoft.com/office/drawing/2014/main" id="{53DF0C2C-EE37-E550-D369-4E3ADC33B49E}"/>
              </a:ext>
            </a:extLst>
          </p:cNvPr>
          <p:cNvGrpSpPr/>
          <p:nvPr/>
        </p:nvGrpSpPr>
        <p:grpSpPr>
          <a:xfrm>
            <a:off x="-667909" y="2278135"/>
            <a:ext cx="3880442" cy="3880440"/>
            <a:chOff x="0" y="0"/>
            <a:chExt cx="8388307" cy="8388307"/>
          </a:xfrm>
        </p:grpSpPr>
        <p:sp>
          <p:nvSpPr>
            <p:cNvPr id="59" name="Circle">
              <a:extLst>
                <a:ext uri="{FF2B5EF4-FFF2-40B4-BE49-F238E27FC236}">
                  <a16:creationId xmlns:a16="http://schemas.microsoft.com/office/drawing/2014/main" id="{60C29D4D-1742-3386-81A5-B2C3CC87EA72}"/>
                </a:ext>
              </a:extLst>
            </p:cNvPr>
            <p:cNvSpPr/>
            <p:nvPr/>
          </p:nvSpPr>
          <p:spPr>
            <a:xfrm>
              <a:off x="1458705" y="1459322"/>
              <a:ext cx="5469663" cy="5469663"/>
            </a:xfrm>
            <a:prstGeom prst="ellipse">
              <a:avLst/>
            </a:prstGeom>
            <a:noFill/>
            <a:ln w="25400" cap="flat">
              <a:solidFill>
                <a:srgbClr val="B2B2B2">
                  <a:lumOff val="16690"/>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0" name="Circle">
              <a:extLst>
                <a:ext uri="{FF2B5EF4-FFF2-40B4-BE49-F238E27FC236}">
                  <a16:creationId xmlns:a16="http://schemas.microsoft.com/office/drawing/2014/main" id="{0C98FE03-30FC-D29F-869D-AB81CEE02354}"/>
                </a:ext>
              </a:extLst>
            </p:cNvPr>
            <p:cNvSpPr/>
            <p:nvPr/>
          </p:nvSpPr>
          <p:spPr>
            <a:xfrm>
              <a:off x="1202714" y="1202714"/>
              <a:ext cx="5982879" cy="5982879"/>
            </a:xfrm>
            <a:prstGeom prst="ellipse">
              <a:avLst/>
            </a:prstGeom>
            <a:noFill/>
            <a:ln w="25400" cap="flat">
              <a:solidFill>
                <a:srgbClr val="B2B2B2">
                  <a:lumOff val="16690"/>
                  <a:alpha val="75772"/>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1" name="Circle">
              <a:extLst>
                <a:ext uri="{FF2B5EF4-FFF2-40B4-BE49-F238E27FC236}">
                  <a16:creationId xmlns:a16="http://schemas.microsoft.com/office/drawing/2014/main" id="{339D8D53-CED5-FCF8-C0D1-4D8D19BE04B5}"/>
                </a:ext>
              </a:extLst>
            </p:cNvPr>
            <p:cNvSpPr/>
            <p:nvPr/>
          </p:nvSpPr>
          <p:spPr>
            <a:xfrm>
              <a:off x="949082" y="949699"/>
              <a:ext cx="6488909" cy="6488909"/>
            </a:xfrm>
            <a:prstGeom prst="ellipse">
              <a:avLst/>
            </a:prstGeom>
            <a:noFill/>
            <a:ln w="25400" cap="flat">
              <a:solidFill>
                <a:srgbClr val="B2B2B2">
                  <a:lumOff val="16690"/>
                  <a:alpha val="57926"/>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2" name="Circle">
              <a:extLst>
                <a:ext uri="{FF2B5EF4-FFF2-40B4-BE49-F238E27FC236}">
                  <a16:creationId xmlns:a16="http://schemas.microsoft.com/office/drawing/2014/main" id="{01FEF2AD-2A97-6F71-FA1D-239FD384FB81}"/>
                </a:ext>
              </a:extLst>
            </p:cNvPr>
            <p:cNvSpPr/>
            <p:nvPr/>
          </p:nvSpPr>
          <p:spPr>
            <a:xfrm>
              <a:off x="696901" y="697518"/>
              <a:ext cx="6993270" cy="6993271"/>
            </a:xfrm>
            <a:prstGeom prst="ellipse">
              <a:avLst/>
            </a:prstGeom>
            <a:noFill/>
            <a:ln w="25400" cap="flat">
              <a:solidFill>
                <a:srgbClr val="B2B2B2">
                  <a:lumOff val="16690"/>
                  <a:alpha val="41900"/>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3" name="Circle">
              <a:extLst>
                <a:ext uri="{FF2B5EF4-FFF2-40B4-BE49-F238E27FC236}">
                  <a16:creationId xmlns:a16="http://schemas.microsoft.com/office/drawing/2014/main" id="{101FAB6A-BE6C-DEC1-347D-DF54975A3E7F}"/>
                </a:ext>
              </a:extLst>
            </p:cNvPr>
            <p:cNvSpPr/>
            <p:nvPr/>
          </p:nvSpPr>
          <p:spPr>
            <a:xfrm>
              <a:off x="459851" y="460468"/>
              <a:ext cx="7467371" cy="7467371"/>
            </a:xfrm>
            <a:prstGeom prst="ellipse">
              <a:avLst/>
            </a:prstGeom>
            <a:noFill/>
            <a:ln w="25400" cap="flat">
              <a:solidFill>
                <a:srgbClr val="B2B2B2">
                  <a:lumOff val="16690"/>
                  <a:alpha val="29685"/>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4" name="Circle">
              <a:extLst>
                <a:ext uri="{FF2B5EF4-FFF2-40B4-BE49-F238E27FC236}">
                  <a16:creationId xmlns:a16="http://schemas.microsoft.com/office/drawing/2014/main" id="{913D73BB-92BC-D6EB-DB7F-354D6B1B0F51}"/>
                </a:ext>
              </a:extLst>
            </p:cNvPr>
            <p:cNvSpPr/>
            <p:nvPr/>
          </p:nvSpPr>
          <p:spPr>
            <a:xfrm>
              <a:off x="224843" y="226961"/>
              <a:ext cx="7934385" cy="7934385"/>
            </a:xfrm>
            <a:prstGeom prst="ellipse">
              <a:avLst/>
            </a:prstGeom>
            <a:noFill/>
            <a:ln w="25400" cap="flat">
              <a:solidFill>
                <a:srgbClr val="B2B2B2">
                  <a:lumOff val="16690"/>
                  <a:alpha val="17133"/>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sp>
          <p:nvSpPr>
            <p:cNvPr id="65" name="Circle">
              <a:extLst>
                <a:ext uri="{FF2B5EF4-FFF2-40B4-BE49-F238E27FC236}">
                  <a16:creationId xmlns:a16="http://schemas.microsoft.com/office/drawing/2014/main" id="{402B86A6-28D9-A661-CEAE-EB417279077D}"/>
                </a:ext>
              </a:extLst>
            </p:cNvPr>
            <p:cNvSpPr/>
            <p:nvPr/>
          </p:nvSpPr>
          <p:spPr>
            <a:xfrm>
              <a:off x="0" y="0"/>
              <a:ext cx="8388308" cy="8388308"/>
            </a:xfrm>
            <a:prstGeom prst="ellipse">
              <a:avLst/>
            </a:prstGeom>
            <a:noFill/>
            <a:ln w="25400" cap="flat">
              <a:solidFill>
                <a:srgbClr val="B2B2B2">
                  <a:lumOff val="16690"/>
                  <a:alpha val="8601"/>
                </a:srgbClr>
              </a:solidFill>
              <a:prstDash val="solid"/>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500" b="0" i="0" u="none" strike="noStrike" kern="0" cap="none" spc="0" normalizeH="0" baseline="0" noProof="0">
                <a:ln>
                  <a:noFill/>
                </a:ln>
                <a:solidFill>
                  <a:srgbClr val="1A1A1A"/>
                </a:solidFill>
                <a:effectLst/>
                <a:uLnTx/>
                <a:uFillTx/>
                <a:latin typeface="DM Sans Medium"/>
                <a:sym typeface="DM Sans Medium"/>
              </a:endParaRPr>
            </a:p>
          </p:txBody>
        </p:sp>
      </p:grpSp>
      <p:sp>
        <p:nvSpPr>
          <p:cNvPr id="66" name="Line">
            <a:extLst>
              <a:ext uri="{FF2B5EF4-FFF2-40B4-BE49-F238E27FC236}">
                <a16:creationId xmlns:a16="http://schemas.microsoft.com/office/drawing/2014/main" id="{F5B66BF7-BBE2-9B39-E381-A4848C421821}"/>
              </a:ext>
            </a:extLst>
          </p:cNvPr>
          <p:cNvSpPr/>
          <p:nvPr/>
        </p:nvSpPr>
        <p:spPr>
          <a:xfrm>
            <a:off x="1401553" y="2549207"/>
            <a:ext cx="1371363" cy="156526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8334" y="948"/>
                </a:lnTo>
                <a:cubicBezTo>
                  <a:pt x="8458" y="695"/>
                  <a:pt x="8617" y="483"/>
                  <a:pt x="8801" y="323"/>
                </a:cubicBezTo>
                <a:cubicBezTo>
                  <a:pt x="9025" y="129"/>
                  <a:pt x="9278" y="18"/>
                  <a:pt x="9539" y="0"/>
                </a:cubicBezTo>
                <a:lnTo>
                  <a:pt x="21600" y="0"/>
                </a:lnTo>
              </a:path>
            </a:pathLst>
          </a:cu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67" name="Line">
            <a:extLst>
              <a:ext uri="{FF2B5EF4-FFF2-40B4-BE49-F238E27FC236}">
                <a16:creationId xmlns:a16="http://schemas.microsoft.com/office/drawing/2014/main" id="{F72F4B3D-9CF0-6E0F-C447-7513165F044B}"/>
              </a:ext>
            </a:extLst>
          </p:cNvPr>
          <p:cNvSpPr/>
          <p:nvPr/>
        </p:nvSpPr>
        <p:spPr>
          <a:xfrm>
            <a:off x="1387320" y="4296717"/>
            <a:ext cx="1430242" cy="1565260"/>
          </a:xfrm>
          <a:custGeom>
            <a:avLst/>
            <a:gdLst/>
            <a:ahLst/>
            <a:cxnLst>
              <a:cxn ang="0">
                <a:pos x="wd2" y="hd2"/>
              </a:cxn>
              <a:cxn ang="5400000">
                <a:pos x="wd2" y="hd2"/>
              </a:cxn>
              <a:cxn ang="10800000">
                <a:pos x="wd2" y="hd2"/>
              </a:cxn>
              <a:cxn ang="16200000">
                <a:pos x="wd2" y="hd2"/>
              </a:cxn>
            </a:cxnLst>
            <a:rect l="0" t="0" r="r" b="b"/>
            <a:pathLst>
              <a:path w="21600" h="21593" extrusionOk="0">
                <a:moveTo>
                  <a:pt x="0" y="0"/>
                </a:moveTo>
                <a:lnTo>
                  <a:pt x="8866" y="20477"/>
                </a:lnTo>
                <a:cubicBezTo>
                  <a:pt x="8987" y="20800"/>
                  <a:pt x="9171" y="21073"/>
                  <a:pt x="9398" y="21269"/>
                </a:cubicBezTo>
                <a:cubicBezTo>
                  <a:pt x="9650" y="21487"/>
                  <a:pt x="9946" y="21600"/>
                  <a:pt x="10247" y="21593"/>
                </a:cubicBezTo>
                <a:lnTo>
                  <a:pt x="21600" y="21593"/>
                </a:lnTo>
              </a:path>
            </a:pathLst>
          </a:cu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68" name="Line">
            <a:extLst>
              <a:ext uri="{FF2B5EF4-FFF2-40B4-BE49-F238E27FC236}">
                <a16:creationId xmlns:a16="http://schemas.microsoft.com/office/drawing/2014/main" id="{8A9698BA-6203-4818-3133-ABAC5A8491D2}"/>
              </a:ext>
            </a:extLst>
          </p:cNvPr>
          <p:cNvSpPr/>
          <p:nvPr/>
        </p:nvSpPr>
        <p:spPr>
          <a:xfrm>
            <a:off x="1401395" y="4233949"/>
            <a:ext cx="1642486" cy="796835"/>
          </a:xfrm>
          <a:custGeom>
            <a:avLst/>
            <a:gdLst/>
            <a:ahLst/>
            <a:cxnLst>
              <a:cxn ang="0">
                <a:pos x="wd2" y="hd2"/>
              </a:cxn>
              <a:cxn ang="5400000">
                <a:pos x="wd2" y="hd2"/>
              </a:cxn>
              <a:cxn ang="10800000">
                <a:pos x="wd2" y="hd2"/>
              </a:cxn>
              <a:cxn ang="16200000">
                <a:pos x="wd2" y="hd2"/>
              </a:cxn>
            </a:cxnLst>
            <a:rect l="0" t="0" r="r" b="b"/>
            <a:pathLst>
              <a:path w="21600" h="21579" extrusionOk="0">
                <a:moveTo>
                  <a:pt x="0" y="0"/>
                </a:moveTo>
                <a:lnTo>
                  <a:pt x="13040" y="20896"/>
                </a:lnTo>
                <a:cubicBezTo>
                  <a:pt x="13179" y="21152"/>
                  <a:pt x="13333" y="21342"/>
                  <a:pt x="13496" y="21455"/>
                </a:cubicBezTo>
                <a:cubicBezTo>
                  <a:pt x="13649" y="21562"/>
                  <a:pt x="13807" y="21600"/>
                  <a:pt x="13965" y="21568"/>
                </a:cubicBezTo>
                <a:lnTo>
                  <a:pt x="21600" y="21568"/>
                </a:lnTo>
              </a:path>
            </a:pathLst>
          </a:cu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69" name="Line">
            <a:extLst>
              <a:ext uri="{FF2B5EF4-FFF2-40B4-BE49-F238E27FC236}">
                <a16:creationId xmlns:a16="http://schemas.microsoft.com/office/drawing/2014/main" id="{D321DFE8-F27F-C194-D95E-DA74368EC9CF}"/>
              </a:ext>
            </a:extLst>
          </p:cNvPr>
          <p:cNvSpPr/>
          <p:nvPr/>
        </p:nvSpPr>
        <p:spPr>
          <a:xfrm flipV="1">
            <a:off x="1407582" y="4213131"/>
            <a:ext cx="1554393" cy="3239"/>
          </a:xfrm>
          <a:prstGeom prst="line">
            <a:avLst/>
          </a:pr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70" name="Line">
            <a:extLst>
              <a:ext uri="{FF2B5EF4-FFF2-40B4-BE49-F238E27FC236}">
                <a16:creationId xmlns:a16="http://schemas.microsoft.com/office/drawing/2014/main" id="{EA9FC2A1-9564-8E55-A6E3-A6EC683CAD7C}"/>
              </a:ext>
            </a:extLst>
          </p:cNvPr>
          <p:cNvSpPr/>
          <p:nvPr/>
        </p:nvSpPr>
        <p:spPr>
          <a:xfrm>
            <a:off x="1430971" y="3410622"/>
            <a:ext cx="1458603" cy="79683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2631" y="1063"/>
                </a:lnTo>
                <a:cubicBezTo>
                  <a:pt x="12795" y="761"/>
                  <a:pt x="12971" y="519"/>
                  <a:pt x="13155" y="342"/>
                </a:cubicBezTo>
                <a:cubicBezTo>
                  <a:pt x="13376" y="131"/>
                  <a:pt x="13607" y="16"/>
                  <a:pt x="13839" y="0"/>
                </a:cubicBezTo>
                <a:lnTo>
                  <a:pt x="21600" y="0"/>
                </a:lnTo>
              </a:path>
            </a:pathLst>
          </a:custGeom>
          <a:ln w="25400">
            <a:solidFill>
              <a:srgbClr val="A7A7A7"/>
            </a:solidFill>
          </a:ln>
        </p:spPr>
        <p:txBody>
          <a:bodyPr lIns="22859" tIns="22859" rIns="22859" bIns="22859"/>
          <a:lstStyle/>
          <a:p>
            <a:pPr algn="ctr" defTabSz="412750">
              <a:lnSpc>
                <a:spcPct val="100000"/>
              </a:lnSpc>
              <a:spcBef>
                <a:spcPts val="0"/>
              </a:spcBef>
            </a:pPr>
            <a:endParaRPr sz="1800">
              <a:solidFill>
                <a:srgbClr val="1A1A1A"/>
              </a:solidFill>
              <a:latin typeface="DM Sans Medium"/>
              <a:sym typeface="DM Sans Medium"/>
            </a:endParaRPr>
          </a:p>
        </p:txBody>
      </p:sp>
      <p:sp>
        <p:nvSpPr>
          <p:cNvPr id="72" name="Operational optimization and forecasting">
            <a:extLst>
              <a:ext uri="{FF2B5EF4-FFF2-40B4-BE49-F238E27FC236}">
                <a16:creationId xmlns:a16="http://schemas.microsoft.com/office/drawing/2014/main" id="{105C73B5-BE28-751B-112C-B2B3035CD3BB}"/>
              </a:ext>
            </a:extLst>
          </p:cNvPr>
          <p:cNvSpPr txBox="1"/>
          <p:nvPr/>
        </p:nvSpPr>
        <p:spPr>
          <a:xfrm>
            <a:off x="2797647" y="2289248"/>
            <a:ext cx="1253172" cy="605294"/>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200" b="1" dirty="0">
                <a:solidFill>
                  <a:srgbClr val="656565"/>
                </a:solidFill>
                <a:latin typeface="Arial" panose="020B0604020202020204" pitchFamily="34" charset="0"/>
                <a:cs typeface="Arial" panose="020B0604020202020204" pitchFamily="34" charset="0"/>
              </a:rPr>
              <a:t>1. Améliorations en matière de sécurité</a:t>
            </a:r>
          </a:p>
        </p:txBody>
      </p:sp>
      <p:sp>
        <p:nvSpPr>
          <p:cNvPr id="76" name="Streamlined procurement processes">
            <a:extLst>
              <a:ext uri="{FF2B5EF4-FFF2-40B4-BE49-F238E27FC236}">
                <a16:creationId xmlns:a16="http://schemas.microsoft.com/office/drawing/2014/main" id="{68C2D22D-2AA7-AC3E-20DE-9BCD59A5828E}"/>
              </a:ext>
            </a:extLst>
          </p:cNvPr>
          <p:cNvSpPr txBox="1"/>
          <p:nvPr/>
        </p:nvSpPr>
        <p:spPr>
          <a:xfrm>
            <a:off x="2868291" y="3196072"/>
            <a:ext cx="1364172" cy="420628"/>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200" b="1" dirty="0">
                <a:solidFill>
                  <a:srgbClr val="656565"/>
                </a:solidFill>
                <a:latin typeface="Arial" panose="020B0604020202020204" pitchFamily="34" charset="0"/>
                <a:cs typeface="Arial" panose="020B0604020202020204" pitchFamily="34" charset="0"/>
              </a:rPr>
              <a:t>2. Efficacité du flux de circulation</a:t>
            </a:r>
            <a:endParaRPr lang="en-GB" sz="1200" dirty="0">
              <a:solidFill>
                <a:srgbClr val="656565"/>
              </a:solidFill>
              <a:latin typeface="Arial" panose="020B0604020202020204" pitchFamily="34" charset="0"/>
              <a:cs typeface="Arial" panose="020B0604020202020204" pitchFamily="34" charset="0"/>
            </a:endParaRPr>
          </a:p>
        </p:txBody>
      </p:sp>
      <p:sp>
        <p:nvSpPr>
          <p:cNvPr id="79" name="Customer analysis and behavioural prediction">
            <a:extLst>
              <a:ext uri="{FF2B5EF4-FFF2-40B4-BE49-F238E27FC236}">
                <a16:creationId xmlns:a16="http://schemas.microsoft.com/office/drawing/2014/main" id="{0BB85D5D-D7E3-AAA5-09C9-4274B163A4F9}"/>
              </a:ext>
            </a:extLst>
          </p:cNvPr>
          <p:cNvSpPr txBox="1"/>
          <p:nvPr/>
        </p:nvSpPr>
        <p:spPr>
          <a:xfrm>
            <a:off x="3046687" y="3983462"/>
            <a:ext cx="1589962" cy="420628"/>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200" b="1" dirty="0">
                <a:solidFill>
                  <a:srgbClr val="656565"/>
                </a:solidFill>
                <a:latin typeface="Arial" panose="020B0604020202020204" pitchFamily="34" charset="0"/>
                <a:cs typeface="Arial" panose="020B0604020202020204" pitchFamily="34" charset="0"/>
              </a:rPr>
              <a:t>3. Avantages environnementaux</a:t>
            </a:r>
            <a:endParaRPr lang="en-GB" sz="1200" dirty="0">
              <a:solidFill>
                <a:srgbClr val="656565"/>
              </a:solidFill>
              <a:latin typeface="Arial" panose="020B0604020202020204" pitchFamily="34" charset="0"/>
              <a:cs typeface="Arial" panose="020B0604020202020204" pitchFamily="34" charset="0"/>
            </a:endParaRPr>
          </a:p>
        </p:txBody>
      </p:sp>
      <p:sp>
        <p:nvSpPr>
          <p:cNvPr id="82" name="Utilisation of real-time and historical data">
            <a:extLst>
              <a:ext uri="{FF2B5EF4-FFF2-40B4-BE49-F238E27FC236}">
                <a16:creationId xmlns:a16="http://schemas.microsoft.com/office/drawing/2014/main" id="{D401A176-0B5A-0D41-7477-A2F9D60D1FA5}"/>
              </a:ext>
            </a:extLst>
          </p:cNvPr>
          <p:cNvSpPr txBox="1"/>
          <p:nvPr/>
        </p:nvSpPr>
        <p:spPr>
          <a:xfrm>
            <a:off x="3091371" y="4880500"/>
            <a:ext cx="2483275" cy="235962"/>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200" b="1" dirty="0">
                <a:solidFill>
                  <a:srgbClr val="656565"/>
                </a:solidFill>
                <a:latin typeface="Arial" panose="020B0604020202020204" pitchFamily="34" charset="0"/>
                <a:cs typeface="Arial" panose="020B0604020202020204" pitchFamily="34" charset="0"/>
              </a:rPr>
              <a:t>4. Accessibilité</a:t>
            </a:r>
            <a:endParaRPr lang="en-GB" sz="1200" dirty="0">
              <a:solidFill>
                <a:srgbClr val="656565"/>
              </a:solidFill>
              <a:latin typeface="Arial" panose="020B0604020202020204" pitchFamily="34" charset="0"/>
              <a:cs typeface="Arial" panose="020B0604020202020204" pitchFamily="34" charset="0"/>
            </a:endParaRPr>
          </a:p>
        </p:txBody>
      </p:sp>
      <p:sp>
        <p:nvSpPr>
          <p:cNvPr id="85" name="Informed strategic decision-making">
            <a:extLst>
              <a:ext uri="{FF2B5EF4-FFF2-40B4-BE49-F238E27FC236}">
                <a16:creationId xmlns:a16="http://schemas.microsoft.com/office/drawing/2014/main" id="{3CD7F1BC-B64A-A141-7D6A-56EC9C8B4911}"/>
              </a:ext>
            </a:extLst>
          </p:cNvPr>
          <p:cNvSpPr txBox="1"/>
          <p:nvPr/>
        </p:nvSpPr>
        <p:spPr>
          <a:xfrm>
            <a:off x="2871951" y="5602198"/>
            <a:ext cx="1708334" cy="420628"/>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http://schemas.openxmlformats.org/officeDocument/2006/math" xmlns:a14="http://schemas.microsoft.com/office/drawing/2010/main" xmlns:ma14="http://schemas.microsoft.com/office/mac/drawingml/2011/main" val="1"/>
            </a:ext>
          </a:extLst>
        </p:spPr>
        <p:txBody>
          <a:bodyPr wrap="square" lIns="25400" tIns="25400" rIns="25400" bIns="25400" anchor="ctr">
            <a:spAutoFit/>
          </a:bodyPr>
          <a:lstStyle>
            <a:lvl1pPr algn="l">
              <a:defRPr sz="2400">
                <a:solidFill>
                  <a:srgbClr val="535353"/>
                </a:solidFill>
                <a:latin typeface="+mn-lt"/>
                <a:ea typeface="+mn-ea"/>
                <a:cs typeface="+mn-cs"/>
                <a:sym typeface="DM Sans Regular"/>
              </a:defRPr>
            </a:lvl1pPr>
          </a:lstStyle>
          <a:p>
            <a:pPr defTabSz="412750">
              <a:lnSpc>
                <a:spcPct val="100000"/>
              </a:lnSpc>
              <a:spcBef>
                <a:spcPts val="0"/>
              </a:spcBef>
            </a:pPr>
            <a:r>
              <a:rPr lang="en-GB" sz="1200" b="1" dirty="0">
                <a:solidFill>
                  <a:srgbClr val="656565"/>
                </a:solidFill>
                <a:latin typeface="Arial" panose="020B0604020202020204" pitchFamily="34" charset="0"/>
                <a:cs typeface="Arial" panose="020B0604020202020204" pitchFamily="34" charset="0"/>
              </a:rPr>
              <a:t>5. Implications en matière d'urbanisme</a:t>
            </a:r>
            <a:endParaRPr lang="en-GB" sz="1200" dirty="0">
              <a:solidFill>
                <a:srgbClr val="656565"/>
              </a:solidFill>
              <a:latin typeface="Arial" panose="020B0604020202020204" pitchFamily="34" charset="0"/>
              <a:cs typeface="Arial" panose="020B0604020202020204" pitchFamily="34" charset="0"/>
            </a:endParaRPr>
          </a:p>
        </p:txBody>
      </p:sp>
      <p:sp>
        <p:nvSpPr>
          <p:cNvPr id="87" name="Circle">
            <a:extLst>
              <a:ext uri="{FF2B5EF4-FFF2-40B4-BE49-F238E27FC236}">
                <a16:creationId xmlns:a16="http://schemas.microsoft.com/office/drawing/2014/main" id="{D624178E-3A17-EFCA-DED6-D49E1947AD9F}"/>
              </a:ext>
            </a:extLst>
          </p:cNvPr>
          <p:cNvSpPr/>
          <p:nvPr/>
        </p:nvSpPr>
        <p:spPr>
          <a:xfrm>
            <a:off x="232706" y="3179025"/>
            <a:ext cx="2078658" cy="2078658"/>
          </a:xfrm>
          <a:prstGeom prst="ellipse">
            <a:avLst/>
          </a:prstGeom>
          <a:solidFill>
            <a:srgbClr val="F2F2F2"/>
          </a:solidFill>
          <a:ln w="12700">
            <a:miter lim="400000"/>
          </a:ln>
        </p:spPr>
        <p:txBody>
          <a:bodyPr lIns="0" tIns="0" rIns="0" bIns="0" anchor="ct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88" name="Venn diagram">
            <a:extLst>
              <a:ext uri="{FF2B5EF4-FFF2-40B4-BE49-F238E27FC236}">
                <a16:creationId xmlns:a16="http://schemas.microsoft.com/office/drawing/2014/main" id="{9804B964-1D9B-A8F0-A0A6-B44B603CB83C}"/>
              </a:ext>
            </a:extLst>
          </p:cNvPr>
          <p:cNvSpPr txBox="1"/>
          <p:nvPr/>
        </p:nvSpPr>
        <p:spPr>
          <a:xfrm>
            <a:off x="188060" y="3853743"/>
            <a:ext cx="2004632" cy="1036181"/>
          </a:xfrm>
          <a:prstGeom prst="rect">
            <a:avLst/>
          </a:prstGeom>
          <a:ln w="12700">
            <a:miter lim="400000"/>
          </a:ln>
          <a:extLst>
            <a:ext uri="{C572A759-6A51-4108-AA02-DFA0A04FC94B}">
              <ma14:wrappingTextBoxFlag xmlns="" xmlns:a16="http://schemas.microsoft.com/office/drawing/2014/main" xmlns:asvg="http://schemas.microsoft.com/office/drawing/2016/SVG/main" xmlns:p14="http://schemas.microsoft.com/office/powerpoint/2010/main" xmlns:m="http://schemas.openxmlformats.org/officeDocument/2006/math" xmlns:a14="http://schemas.microsoft.com/office/drawing/2010/main" xmlns:ma14="http://schemas.microsoft.com/office/mac/drawingml/2011/main" val="1"/>
            </a:ext>
          </a:extLst>
        </p:spPr>
        <p:txBody>
          <a:bodyPr wrap="square" lIns="25400" tIns="25400" rIns="25400" bIns="25400" anchor="b">
            <a:spAutoFit/>
          </a:bodyPr>
          <a:lstStyle>
            <a:lvl1pPr>
              <a:defRPr>
                <a:solidFill>
                  <a:srgbClr val="000000"/>
                </a:solidFill>
              </a:defRPr>
            </a:lvl1pPr>
          </a:lstStyle>
          <a:p>
            <a:pPr algn="ctr" defTabSz="412750">
              <a:lnSpc>
                <a:spcPct val="100000"/>
              </a:lnSpc>
              <a:spcBef>
                <a:spcPts val="0"/>
              </a:spcBef>
            </a:pPr>
            <a:r>
              <a:rPr lang="en-GB" sz="1600" b="1" dirty="0">
                <a:solidFill>
                  <a:srgbClr val="1A1A1A"/>
                </a:solidFill>
                <a:latin typeface="Arial" panose="020B0604020202020204" pitchFamily="34" charset="0"/>
                <a:cs typeface="Arial" panose="020B0604020202020204" pitchFamily="34" charset="0"/>
                <a:sym typeface="DM Sans Medium"/>
              </a:rPr>
              <a:t>Pourquoi les véhicules autonomes sont-ils importants ?</a:t>
            </a:r>
          </a:p>
        </p:txBody>
      </p:sp>
      <p:grpSp>
        <p:nvGrpSpPr>
          <p:cNvPr id="94" name="Group">
            <a:extLst>
              <a:ext uri="{FF2B5EF4-FFF2-40B4-BE49-F238E27FC236}">
                <a16:creationId xmlns:a16="http://schemas.microsoft.com/office/drawing/2014/main" id="{C3A82227-7110-5C3C-F91E-420483CE1517}"/>
              </a:ext>
            </a:extLst>
          </p:cNvPr>
          <p:cNvGrpSpPr/>
          <p:nvPr/>
        </p:nvGrpSpPr>
        <p:grpSpPr>
          <a:xfrm rot="10800000">
            <a:off x="2258747" y="4096906"/>
            <a:ext cx="242896" cy="242896"/>
            <a:chOff x="0" y="0"/>
            <a:chExt cx="525065" cy="525065"/>
          </a:xfrm>
        </p:grpSpPr>
        <p:sp>
          <p:nvSpPr>
            <p:cNvPr id="95" name="Circle">
              <a:extLst>
                <a:ext uri="{FF2B5EF4-FFF2-40B4-BE49-F238E27FC236}">
                  <a16:creationId xmlns:a16="http://schemas.microsoft.com/office/drawing/2014/main" id="{137E0BC8-D345-9243-DC4A-8A00365AEE9B}"/>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96" name="Graphic 2">
              <a:extLst>
                <a:ext uri="{FF2B5EF4-FFF2-40B4-BE49-F238E27FC236}">
                  <a16:creationId xmlns:a16="http://schemas.microsoft.com/office/drawing/2014/main" id="{15E1D2B2-0D47-398A-932C-7A557B749E9C}"/>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0089BA"/>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97" name="Group">
            <a:extLst>
              <a:ext uri="{FF2B5EF4-FFF2-40B4-BE49-F238E27FC236}">
                <a16:creationId xmlns:a16="http://schemas.microsoft.com/office/drawing/2014/main" id="{FBFA3E64-0641-E125-EDCA-6B61482C8893}"/>
              </a:ext>
            </a:extLst>
          </p:cNvPr>
          <p:cNvGrpSpPr/>
          <p:nvPr/>
        </p:nvGrpSpPr>
        <p:grpSpPr>
          <a:xfrm rot="9115795">
            <a:off x="2125397" y="3544456"/>
            <a:ext cx="242896" cy="242896"/>
            <a:chOff x="0" y="0"/>
            <a:chExt cx="525065" cy="525065"/>
          </a:xfrm>
        </p:grpSpPr>
        <p:sp>
          <p:nvSpPr>
            <p:cNvPr id="98" name="Circle">
              <a:extLst>
                <a:ext uri="{FF2B5EF4-FFF2-40B4-BE49-F238E27FC236}">
                  <a16:creationId xmlns:a16="http://schemas.microsoft.com/office/drawing/2014/main" id="{AE4DB55F-5EF2-04EB-3E27-94570E9F589E}"/>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99" name="Graphic 2">
              <a:extLst>
                <a:ext uri="{FF2B5EF4-FFF2-40B4-BE49-F238E27FC236}">
                  <a16:creationId xmlns:a16="http://schemas.microsoft.com/office/drawing/2014/main" id="{ACC1D7FD-7A5B-1C5F-E293-0DC676EFD88D}"/>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2B72D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0" name="Group">
            <a:extLst>
              <a:ext uri="{FF2B5EF4-FFF2-40B4-BE49-F238E27FC236}">
                <a16:creationId xmlns:a16="http://schemas.microsoft.com/office/drawing/2014/main" id="{95877C13-85D1-ADCD-2D21-9546EA8C64B4}"/>
              </a:ext>
            </a:extLst>
          </p:cNvPr>
          <p:cNvGrpSpPr/>
          <p:nvPr/>
        </p:nvGrpSpPr>
        <p:grpSpPr>
          <a:xfrm rot="7185699">
            <a:off x="1725731" y="3131707"/>
            <a:ext cx="242894" cy="242894"/>
            <a:chOff x="0" y="0"/>
            <a:chExt cx="525065" cy="525065"/>
          </a:xfrm>
        </p:grpSpPr>
        <p:sp>
          <p:nvSpPr>
            <p:cNvPr id="101" name="Circle">
              <a:extLst>
                <a:ext uri="{FF2B5EF4-FFF2-40B4-BE49-F238E27FC236}">
                  <a16:creationId xmlns:a16="http://schemas.microsoft.com/office/drawing/2014/main" id="{9E6FE0A1-6895-C797-72FB-A875979BA719}"/>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102" name="Graphic 2">
              <a:extLst>
                <a:ext uri="{FF2B5EF4-FFF2-40B4-BE49-F238E27FC236}">
                  <a16:creationId xmlns:a16="http://schemas.microsoft.com/office/drawing/2014/main" id="{FD596150-B78A-B428-ECFF-2A9F87BD609C}"/>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845CC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3" name="Group">
            <a:extLst>
              <a:ext uri="{FF2B5EF4-FFF2-40B4-BE49-F238E27FC236}">
                <a16:creationId xmlns:a16="http://schemas.microsoft.com/office/drawing/2014/main" id="{A45D1808-C02A-7A71-03C3-1E4504E91E30}"/>
              </a:ext>
            </a:extLst>
          </p:cNvPr>
          <p:cNvGrpSpPr/>
          <p:nvPr/>
        </p:nvGrpSpPr>
        <p:grpSpPr>
          <a:xfrm rot="14319716">
            <a:off x="1725730" y="5067849"/>
            <a:ext cx="242896" cy="242896"/>
            <a:chOff x="0" y="0"/>
            <a:chExt cx="525065" cy="525065"/>
          </a:xfrm>
        </p:grpSpPr>
        <p:sp>
          <p:nvSpPr>
            <p:cNvPr id="104" name="Circle">
              <a:extLst>
                <a:ext uri="{FF2B5EF4-FFF2-40B4-BE49-F238E27FC236}">
                  <a16:creationId xmlns:a16="http://schemas.microsoft.com/office/drawing/2014/main" id="{1C2C517B-65B0-D0AD-70B0-769220C2FD54}"/>
                </a:ext>
              </a:extLst>
            </p:cNvPr>
            <p:cNvSpPr/>
            <p:nvPr/>
          </p:nvSpPr>
          <p:spPr>
            <a:xfrm>
              <a:off x="2181" y="2181"/>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105" name="Graphic 2">
              <a:extLst>
                <a:ext uri="{FF2B5EF4-FFF2-40B4-BE49-F238E27FC236}">
                  <a16:creationId xmlns:a16="http://schemas.microsoft.com/office/drawing/2014/main" id="{B6A93C27-67A9-C283-CB9A-2E1DB7993C27}"/>
                </a:ext>
              </a:extLst>
            </p:cNvPr>
            <p:cNvSpPr/>
            <p:nvPr/>
          </p:nvSpPr>
          <p:spPr>
            <a:xfrm rot="5400000">
              <a:off x="0" y="-1"/>
              <a:ext cx="525066" cy="52506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845CC1"/>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grpSp>
        <p:nvGrpSpPr>
          <p:cNvPr id="106" name="Group">
            <a:extLst>
              <a:ext uri="{FF2B5EF4-FFF2-40B4-BE49-F238E27FC236}">
                <a16:creationId xmlns:a16="http://schemas.microsoft.com/office/drawing/2014/main" id="{9DBBFF93-E168-D645-D21D-6F97E6552981}"/>
              </a:ext>
            </a:extLst>
          </p:cNvPr>
          <p:cNvGrpSpPr/>
          <p:nvPr/>
        </p:nvGrpSpPr>
        <p:grpSpPr>
          <a:xfrm rot="12513124">
            <a:off x="2119219" y="4618297"/>
            <a:ext cx="242896" cy="268144"/>
            <a:chOff x="0" y="0"/>
            <a:chExt cx="525065" cy="579645"/>
          </a:xfrm>
        </p:grpSpPr>
        <p:sp>
          <p:nvSpPr>
            <p:cNvPr id="107" name="Circle">
              <a:extLst>
                <a:ext uri="{FF2B5EF4-FFF2-40B4-BE49-F238E27FC236}">
                  <a16:creationId xmlns:a16="http://schemas.microsoft.com/office/drawing/2014/main" id="{D4A83B64-F79D-0275-6FE7-BE45006C670B}"/>
                </a:ext>
              </a:extLst>
            </p:cNvPr>
            <p:cNvSpPr/>
            <p:nvPr/>
          </p:nvSpPr>
          <p:spPr>
            <a:xfrm>
              <a:off x="4150" y="58943"/>
              <a:ext cx="520703" cy="520703"/>
            </a:xfrm>
            <a:prstGeom prst="ellipse">
              <a:avLst/>
            </a:prstGeom>
            <a:solidFill>
              <a:srgbClr val="FCFFFF"/>
            </a:solidFill>
            <a:ln w="12700" cap="flat">
              <a:noFill/>
              <a:miter lim="400000"/>
            </a:ln>
            <a:effectLst/>
          </p:spPr>
          <p:txBody>
            <a:bodyPr wrap="square" lIns="0" tIns="0" rIns="0" bIns="0" numCol="1" anchor="ctr">
              <a:noAutofit/>
            </a:bodyPr>
            <a:lstStyle/>
            <a:p>
              <a:pPr marL="0" marR="0" lvl="0" indent="0" algn="ctr" defTabSz="41275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1A1A1A"/>
                </a:solidFill>
                <a:effectLst/>
                <a:uLnTx/>
                <a:uFillTx/>
                <a:latin typeface="DM Sans Medium"/>
                <a:sym typeface="DM Sans Medium"/>
              </a:endParaRPr>
            </a:p>
          </p:txBody>
        </p:sp>
        <p:sp>
          <p:nvSpPr>
            <p:cNvPr id="108" name="Graphic 2">
              <a:extLst>
                <a:ext uri="{FF2B5EF4-FFF2-40B4-BE49-F238E27FC236}">
                  <a16:creationId xmlns:a16="http://schemas.microsoft.com/office/drawing/2014/main" id="{776392E9-006B-0A25-FA47-CCAA752A4810}"/>
                </a:ext>
              </a:extLst>
            </p:cNvPr>
            <p:cNvSpPr/>
            <p:nvPr/>
          </p:nvSpPr>
          <p:spPr>
            <a:xfrm rot="5400000">
              <a:off x="-1" y="0"/>
              <a:ext cx="525067" cy="525066"/>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6" y="0"/>
                    <a:pt x="0" y="4836"/>
                    <a:pt x="0" y="10800"/>
                  </a:cubicBezTo>
                  <a:cubicBezTo>
                    <a:pt x="0" y="16764"/>
                    <a:pt x="4836" y="21600"/>
                    <a:pt x="10800" y="21600"/>
                  </a:cubicBezTo>
                  <a:cubicBezTo>
                    <a:pt x="16764" y="21600"/>
                    <a:pt x="21600" y="16764"/>
                    <a:pt x="21600" y="10800"/>
                  </a:cubicBezTo>
                  <a:cubicBezTo>
                    <a:pt x="21600" y="4836"/>
                    <a:pt x="16764" y="0"/>
                    <a:pt x="10800" y="0"/>
                  </a:cubicBezTo>
                  <a:close/>
                  <a:moveTo>
                    <a:pt x="15036" y="13236"/>
                  </a:moveTo>
                  <a:lnTo>
                    <a:pt x="11436" y="16836"/>
                  </a:lnTo>
                  <a:cubicBezTo>
                    <a:pt x="11084" y="17188"/>
                    <a:pt x="10516" y="17188"/>
                    <a:pt x="10164" y="16836"/>
                  </a:cubicBezTo>
                  <a:lnTo>
                    <a:pt x="6564" y="13236"/>
                  </a:lnTo>
                  <a:cubicBezTo>
                    <a:pt x="6306" y="12979"/>
                    <a:pt x="6229" y="12592"/>
                    <a:pt x="6368" y="12255"/>
                  </a:cubicBezTo>
                  <a:cubicBezTo>
                    <a:pt x="6508" y="11920"/>
                    <a:pt x="6836" y="11700"/>
                    <a:pt x="7200" y="11700"/>
                  </a:cubicBezTo>
                  <a:lnTo>
                    <a:pt x="9900" y="11700"/>
                  </a:lnTo>
                  <a:lnTo>
                    <a:pt x="9900" y="5400"/>
                  </a:lnTo>
                  <a:cubicBezTo>
                    <a:pt x="9900" y="4903"/>
                    <a:pt x="10303" y="4500"/>
                    <a:pt x="10800" y="4500"/>
                  </a:cubicBezTo>
                  <a:cubicBezTo>
                    <a:pt x="11297" y="4500"/>
                    <a:pt x="11700" y="4903"/>
                    <a:pt x="11700" y="5400"/>
                  </a:cubicBezTo>
                  <a:lnTo>
                    <a:pt x="11700" y="11700"/>
                  </a:lnTo>
                  <a:lnTo>
                    <a:pt x="14400" y="11700"/>
                  </a:lnTo>
                  <a:cubicBezTo>
                    <a:pt x="14764" y="11700"/>
                    <a:pt x="15092" y="11920"/>
                    <a:pt x="15232" y="12255"/>
                  </a:cubicBezTo>
                  <a:cubicBezTo>
                    <a:pt x="15371" y="12592"/>
                    <a:pt x="15294" y="12979"/>
                    <a:pt x="15036" y="13236"/>
                  </a:cubicBezTo>
                  <a:close/>
                </a:path>
              </a:pathLst>
            </a:custGeom>
            <a:solidFill>
              <a:srgbClr val="058D7A"/>
            </a:solidFill>
            <a:ln w="12700" cap="flat">
              <a:noFill/>
              <a:miter lim="400000"/>
            </a:ln>
            <a:effectLst/>
          </p:spPr>
          <p:txBody>
            <a:bodyPr wrap="square" lIns="22860" tIns="22860" rIns="22860" bIns="22860" numCol="1" anchor="ctr">
              <a:noAutofit/>
            </a:bodyPr>
            <a:lstStyle/>
            <a:p>
              <a:pPr marL="0" marR="0" lvl="0" indent="0" defTabSz="457200" eaLnBrk="1" fontAlgn="auto" latinLnBrk="0" hangingPunct="1">
                <a:lnSpc>
                  <a:spcPct val="100000"/>
                </a:lnSpc>
                <a:spcBef>
                  <a:spcPts val="0"/>
                </a:spcBef>
                <a:spcAft>
                  <a:spcPts val="0"/>
                </a:spcAft>
                <a:buClrTx/>
                <a:buSzTx/>
                <a:buFontTx/>
                <a:buNone/>
                <a:tabLst/>
                <a:defRPr sz="1800">
                  <a:solidFill>
                    <a:srgbClr val="000000"/>
                  </a:solidFill>
                  <a:latin typeface="+mn-lt"/>
                  <a:ea typeface="+mn-ea"/>
                  <a:cs typeface="+mn-cs"/>
                  <a:sym typeface="DM Sans Regular"/>
                </a:defRPr>
              </a:pPr>
              <a:endParaRPr kumimoji="0" sz="1800" b="0" i="0" u="none" strike="noStrike" kern="0" cap="none" spc="0" normalizeH="0" baseline="0" noProof="0">
                <a:ln>
                  <a:noFill/>
                </a:ln>
                <a:solidFill>
                  <a:srgbClr val="000000"/>
                </a:solidFill>
                <a:effectLst/>
                <a:uLnTx/>
                <a:uFillTx/>
                <a:latin typeface="DM Sans Regular"/>
                <a:sym typeface="DM Sans Regular"/>
              </a:endParaRPr>
            </a:p>
          </p:txBody>
        </p:sp>
      </p:grpSp>
      <p:pic>
        <p:nvPicPr>
          <p:cNvPr id="109" name="Graphic 108" descr="Taxi with solid fill">
            <a:extLst>
              <a:ext uri="{FF2B5EF4-FFF2-40B4-BE49-F238E27FC236}">
                <a16:creationId xmlns:a16="http://schemas.microsoft.com/office/drawing/2014/main" id="{A2227897-7755-88C6-9220-0D33AE5BD45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1000072" y="3288768"/>
            <a:ext cx="660104" cy="660104"/>
          </a:xfrm>
          <a:prstGeom prst="rect">
            <a:avLst/>
          </a:prstGeom>
        </p:spPr>
      </p:pic>
      <p:sp>
        <p:nvSpPr>
          <p:cNvPr id="4" name="object 3">
            <a:extLst>
              <a:ext uri="{FF2B5EF4-FFF2-40B4-BE49-F238E27FC236}">
                <a16:creationId xmlns:a16="http://schemas.microsoft.com/office/drawing/2014/main" id="{D7C541CC-A52C-5544-6912-24DE5D1E712E}"/>
              </a:ext>
            </a:extLst>
          </p:cNvPr>
          <p:cNvSpPr txBox="1"/>
          <p:nvPr/>
        </p:nvSpPr>
        <p:spPr>
          <a:xfrm>
            <a:off x="4097184" y="2098270"/>
            <a:ext cx="8022282" cy="639672"/>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900" b="1" dirty="0">
                <a:solidFill>
                  <a:sysClr val="windowText" lastClr="000000"/>
                </a:solidFill>
                <a:latin typeface="Arial"/>
                <a:cs typeface="Arial"/>
              </a:rPr>
              <a:t>✅</a:t>
            </a:r>
            <a:r>
              <a:rPr lang="en-GB" sz="900" dirty="0">
                <a:solidFill>
                  <a:sysClr val="windowText" lastClr="000000"/>
                </a:solidFill>
                <a:latin typeface="Arial"/>
                <a:cs typeface="Arial"/>
              </a:rPr>
              <a:t> 94 % des accidents de la route sont causés par des erreurs humaines (par exemple : distraction, fatigue, excès de vitesse).</a:t>
            </a:r>
          </a:p>
          <a:p>
            <a:pPr marL="15875" lvl="1" indent="-15875" defTabSz="1175644" hangingPunct="1">
              <a:lnSpc>
                <a:spcPct val="150000"/>
              </a:lnSpc>
              <a:spcBef>
                <a:spcPts val="129"/>
              </a:spcBef>
            </a:pPr>
            <a:r>
              <a:rPr lang="en-US" sz="900" b="1" dirty="0">
                <a:solidFill>
                  <a:sysClr val="windowText" lastClr="000000"/>
                </a:solidFill>
                <a:latin typeface="Arial"/>
                <a:cs typeface="Arial"/>
              </a:rPr>
              <a:t>✅ </a:t>
            </a:r>
            <a:r>
              <a:rPr lang="en-GB" sz="900" dirty="0">
                <a:solidFill>
                  <a:sysClr val="windowText" lastClr="000000"/>
                </a:solidFill>
                <a:latin typeface="Arial"/>
                <a:cs typeface="Arial"/>
              </a:rPr>
              <a:t>Les véhicules autonomes peuvent réduire le nombre d'accidents en prenant des décisions cohérentes et sûres basées sur des données et des capteurs.</a:t>
            </a:r>
          </a:p>
          <a:p>
            <a:pPr marL="15875" lvl="1" indent="-15875" defTabSz="1175644" hangingPunct="1">
              <a:lnSpc>
                <a:spcPct val="150000"/>
              </a:lnSpc>
              <a:spcBef>
                <a:spcPts val="129"/>
              </a:spcBef>
            </a:pPr>
            <a:r>
              <a:rPr lang="en-US" sz="900" b="1" dirty="0">
                <a:solidFill>
                  <a:sysClr val="windowText" lastClr="000000"/>
                </a:solidFill>
                <a:latin typeface="Arial"/>
                <a:cs typeface="Arial"/>
              </a:rPr>
              <a:t>✅ </a:t>
            </a:r>
            <a:r>
              <a:rPr lang="en-GB" sz="900" dirty="0">
                <a:solidFill>
                  <a:sysClr val="windowText" lastClr="000000"/>
                </a:solidFill>
                <a:latin typeface="Arial"/>
                <a:cs typeface="Arial"/>
              </a:rPr>
              <a:t>Les véhicules connectés permettent aux véhicules de s'alerter mutuellement en cas de danger ou d'arrêt brusque, ce qui améliore le temps de réaction.</a:t>
            </a:r>
          </a:p>
        </p:txBody>
      </p:sp>
      <p:sp>
        <p:nvSpPr>
          <p:cNvPr id="7" name="object 3">
            <a:extLst>
              <a:ext uri="{FF2B5EF4-FFF2-40B4-BE49-F238E27FC236}">
                <a16:creationId xmlns:a16="http://schemas.microsoft.com/office/drawing/2014/main" id="{7DFC3381-5A91-21A1-57CC-1F35F104BD1C}"/>
              </a:ext>
            </a:extLst>
          </p:cNvPr>
          <p:cNvSpPr txBox="1"/>
          <p:nvPr/>
        </p:nvSpPr>
        <p:spPr>
          <a:xfrm>
            <a:off x="4232462" y="3119415"/>
            <a:ext cx="7952647" cy="693277"/>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000" b="1" dirty="0">
                <a:solidFill>
                  <a:sysClr val="windowText" lastClr="000000"/>
                </a:solidFill>
                <a:latin typeface="Arial"/>
                <a:cs typeface="Arial"/>
              </a:rPr>
              <a:t>✅ </a:t>
            </a:r>
            <a:r>
              <a:rPr lang="en-GB" sz="1000" dirty="0">
                <a:solidFill>
                  <a:sysClr val="windowText" lastClr="000000"/>
                </a:solidFill>
                <a:latin typeface="Arial"/>
                <a:cs typeface="Arial"/>
              </a:rPr>
              <a:t>Les véhicules autonomes maintiennent une vitesse et une distance de sécurité optimales, ce qui réduit les embouteillages.</a:t>
            </a:r>
          </a:p>
          <a:p>
            <a:pPr marL="15875" lvl="1" indent="-15875" defTabSz="1175644" hangingPunct="1">
              <a:lnSpc>
                <a:spcPct val="150000"/>
              </a:lnSpc>
              <a:spcBef>
                <a:spcPts val="129"/>
              </a:spcBef>
            </a:pPr>
            <a:r>
              <a:rPr lang="en-US" sz="1000" b="1" dirty="0">
                <a:solidFill>
                  <a:sysClr val="windowText" lastClr="000000"/>
                </a:solidFill>
                <a:latin typeface="Arial"/>
                <a:cs typeface="Arial"/>
              </a:rPr>
              <a:t>✅ </a:t>
            </a:r>
            <a:r>
              <a:rPr lang="en-GB" sz="1000" dirty="0">
                <a:solidFill>
                  <a:sysClr val="windowText" lastClr="000000"/>
                </a:solidFill>
                <a:latin typeface="Arial"/>
                <a:cs typeface="Arial"/>
              </a:rPr>
              <a:t>Les véhicules connectés peuvent se coordonner avec les feux de signalisation afin de réduire les arrêts inutiles, en particulier aux intersections.</a:t>
            </a:r>
          </a:p>
        </p:txBody>
      </p:sp>
      <p:sp>
        <p:nvSpPr>
          <p:cNvPr id="9" name="object 3">
            <a:extLst>
              <a:ext uri="{FF2B5EF4-FFF2-40B4-BE49-F238E27FC236}">
                <a16:creationId xmlns:a16="http://schemas.microsoft.com/office/drawing/2014/main" id="{0FD2782B-5B4A-C0A5-5487-A001F842F8ED}"/>
              </a:ext>
            </a:extLst>
          </p:cNvPr>
          <p:cNvSpPr txBox="1"/>
          <p:nvPr/>
        </p:nvSpPr>
        <p:spPr>
          <a:xfrm>
            <a:off x="4498086" y="3936050"/>
            <a:ext cx="7786457" cy="505725"/>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100" b="1" dirty="0">
                <a:solidFill>
                  <a:sysClr val="windowText" lastClr="000000"/>
                </a:solidFill>
                <a:latin typeface="Arial"/>
                <a:cs typeface="Arial"/>
              </a:rPr>
              <a:t>✅ </a:t>
            </a:r>
            <a:r>
              <a:rPr lang="en-GB" sz="1100" dirty="0">
                <a:solidFill>
                  <a:sysClr val="windowText" lastClr="000000"/>
                </a:solidFill>
                <a:latin typeface="Arial"/>
                <a:cs typeface="Arial"/>
              </a:rPr>
              <a:t>Une </a:t>
            </a:r>
            <a:r>
              <a:rPr lang="en-GB" sz="1100" dirty="0" err="1">
                <a:solidFill>
                  <a:sysClr val="windowText" lastClr="000000"/>
                </a:solidFill>
                <a:latin typeface="Arial"/>
                <a:cs typeface="Arial"/>
              </a:rPr>
              <a:t>conduite</a:t>
            </a:r>
            <a:r>
              <a:rPr lang="en-GB" sz="1100" dirty="0">
                <a:solidFill>
                  <a:sysClr val="windowText" lastClr="000000"/>
                </a:solidFill>
                <a:latin typeface="Arial"/>
                <a:cs typeface="Arial"/>
              </a:rPr>
              <a:t> plus </a:t>
            </a:r>
            <a:r>
              <a:rPr lang="en-GB" sz="1100" dirty="0" err="1">
                <a:solidFill>
                  <a:sysClr val="windowText" lastClr="000000"/>
                </a:solidFill>
                <a:latin typeface="Arial"/>
                <a:cs typeface="Arial"/>
              </a:rPr>
              <a:t>fluide</a:t>
            </a:r>
            <a:r>
              <a:rPr lang="en-GB" sz="1100" dirty="0">
                <a:solidFill>
                  <a:sysClr val="windowText" lastClr="000000"/>
                </a:solidFill>
                <a:latin typeface="Arial"/>
                <a:cs typeface="Arial"/>
              </a:rPr>
              <a:t> et </a:t>
            </a:r>
            <a:r>
              <a:rPr lang="en-GB" sz="1100" dirty="0" err="1">
                <a:solidFill>
                  <a:sysClr val="windowText" lastClr="000000"/>
                </a:solidFill>
                <a:latin typeface="Arial"/>
                <a:cs typeface="Arial"/>
              </a:rPr>
              <a:t>moins</a:t>
            </a:r>
            <a:r>
              <a:rPr lang="en-GB" sz="1100" dirty="0">
                <a:solidFill>
                  <a:sysClr val="windowText" lastClr="000000"/>
                </a:solidFill>
                <a:latin typeface="Arial"/>
                <a:cs typeface="Arial"/>
              </a:rPr>
              <a:t> </a:t>
            </a:r>
            <a:r>
              <a:rPr lang="en-GB" sz="1100" dirty="0" err="1">
                <a:solidFill>
                  <a:sysClr val="windowText" lastClr="000000"/>
                </a:solidFill>
                <a:latin typeface="Arial"/>
                <a:cs typeface="Arial"/>
              </a:rPr>
              <a:t>d'arrêts</a:t>
            </a:r>
            <a:r>
              <a:rPr lang="en-GB" sz="1100" dirty="0">
                <a:solidFill>
                  <a:sysClr val="windowText" lastClr="000000"/>
                </a:solidFill>
                <a:latin typeface="Arial"/>
                <a:cs typeface="Arial"/>
              </a:rPr>
              <a:t> et de </a:t>
            </a:r>
            <a:r>
              <a:rPr lang="en-GB" sz="1100" dirty="0" err="1">
                <a:solidFill>
                  <a:sysClr val="windowText" lastClr="000000"/>
                </a:solidFill>
                <a:latin typeface="Arial"/>
                <a:cs typeface="Arial"/>
              </a:rPr>
              <a:t>redémarrages</a:t>
            </a:r>
            <a:r>
              <a:rPr lang="en-GB" sz="1100" dirty="0">
                <a:solidFill>
                  <a:sysClr val="windowText" lastClr="000000"/>
                </a:solidFill>
                <a:latin typeface="Arial"/>
                <a:cs typeface="Arial"/>
              </a:rPr>
              <a:t> </a:t>
            </a:r>
            <a:r>
              <a:rPr lang="en-GB" sz="1100" dirty="0" err="1">
                <a:solidFill>
                  <a:sysClr val="windowText" lastClr="000000"/>
                </a:solidFill>
                <a:latin typeface="Arial"/>
                <a:cs typeface="Arial"/>
              </a:rPr>
              <a:t>réduisent</a:t>
            </a:r>
            <a:r>
              <a:rPr lang="en-GB" sz="1100" dirty="0">
                <a:solidFill>
                  <a:sysClr val="windowText" lastClr="000000"/>
                </a:solidFill>
                <a:latin typeface="Arial"/>
                <a:cs typeface="Arial"/>
              </a:rPr>
              <a:t> la </a:t>
            </a:r>
            <a:r>
              <a:rPr lang="en-GB" sz="1100" dirty="0" err="1">
                <a:solidFill>
                  <a:sysClr val="windowText" lastClr="000000"/>
                </a:solidFill>
                <a:latin typeface="Arial"/>
                <a:cs typeface="Arial"/>
              </a:rPr>
              <a:t>consommation</a:t>
            </a:r>
            <a:r>
              <a:rPr lang="en-GB" sz="1100" dirty="0">
                <a:solidFill>
                  <a:sysClr val="windowText" lastClr="000000"/>
                </a:solidFill>
                <a:latin typeface="Arial"/>
                <a:cs typeface="Arial"/>
              </a:rPr>
              <a:t> de carburant et les </a:t>
            </a:r>
            <a:r>
              <a:rPr lang="en-GB" sz="1100" dirty="0" err="1">
                <a:solidFill>
                  <a:sysClr val="windowText" lastClr="000000"/>
                </a:solidFill>
                <a:latin typeface="Arial"/>
                <a:cs typeface="Arial"/>
              </a:rPr>
              <a:t>émissions</a:t>
            </a:r>
            <a:r>
              <a:rPr lang="en-GB" sz="1100" dirty="0">
                <a:solidFill>
                  <a:sysClr val="windowText" lastClr="000000"/>
                </a:solidFill>
                <a:latin typeface="Arial"/>
                <a:cs typeface="Arial"/>
              </a:rPr>
              <a:t>.</a:t>
            </a:r>
          </a:p>
          <a:p>
            <a:pPr marL="15875" lvl="1" indent="-15875" defTabSz="1175644" hangingPunct="1">
              <a:lnSpc>
                <a:spcPct val="150000"/>
              </a:lnSpc>
              <a:spcBef>
                <a:spcPts val="129"/>
              </a:spcBef>
            </a:pPr>
            <a:r>
              <a:rPr lang="en-US" sz="1100" b="1" dirty="0">
                <a:solidFill>
                  <a:sysClr val="windowText" lastClr="000000"/>
                </a:solidFill>
                <a:latin typeface="Arial"/>
                <a:cs typeface="Arial"/>
              </a:rPr>
              <a:t>✅ </a:t>
            </a:r>
            <a:r>
              <a:rPr lang="en-GB" sz="1100" dirty="0" err="1">
                <a:solidFill>
                  <a:sysClr val="windowText" lastClr="000000"/>
                </a:solidFill>
                <a:latin typeface="Arial"/>
                <a:cs typeface="Arial"/>
              </a:rPr>
              <a:t>L'optimisation</a:t>
            </a:r>
            <a:r>
              <a:rPr lang="en-GB" sz="1100" dirty="0">
                <a:solidFill>
                  <a:sysClr val="windowText" lastClr="000000"/>
                </a:solidFill>
                <a:latin typeface="Arial"/>
                <a:cs typeface="Arial"/>
              </a:rPr>
              <a:t> des </a:t>
            </a:r>
            <a:r>
              <a:rPr lang="en-GB" sz="1100" dirty="0" err="1">
                <a:solidFill>
                  <a:sysClr val="windowText" lastClr="000000"/>
                </a:solidFill>
                <a:latin typeface="Arial"/>
                <a:cs typeface="Arial"/>
              </a:rPr>
              <a:t>itinéraires</a:t>
            </a:r>
            <a:r>
              <a:rPr lang="en-GB" sz="1100" dirty="0">
                <a:solidFill>
                  <a:sysClr val="windowText" lastClr="000000"/>
                </a:solidFill>
                <a:latin typeface="Arial"/>
                <a:cs typeface="Arial"/>
              </a:rPr>
              <a:t> </a:t>
            </a:r>
            <a:r>
              <a:rPr lang="en-GB" sz="1100" dirty="0" err="1">
                <a:solidFill>
                  <a:sysClr val="windowText" lastClr="000000"/>
                </a:solidFill>
                <a:latin typeface="Arial"/>
                <a:cs typeface="Arial"/>
              </a:rPr>
              <a:t>peut</a:t>
            </a:r>
            <a:r>
              <a:rPr lang="en-GB" sz="1100" dirty="0">
                <a:solidFill>
                  <a:sysClr val="windowText" lastClr="000000"/>
                </a:solidFill>
                <a:latin typeface="Arial"/>
                <a:cs typeface="Arial"/>
              </a:rPr>
              <a:t> </a:t>
            </a:r>
            <a:r>
              <a:rPr lang="en-GB" sz="1100" dirty="0" err="1">
                <a:solidFill>
                  <a:sysClr val="windowText" lastClr="000000"/>
                </a:solidFill>
                <a:latin typeface="Arial"/>
                <a:cs typeface="Arial"/>
              </a:rPr>
              <a:t>réduire</a:t>
            </a:r>
            <a:r>
              <a:rPr lang="en-GB" sz="1100" dirty="0">
                <a:solidFill>
                  <a:sysClr val="windowText" lastClr="000000"/>
                </a:solidFill>
                <a:latin typeface="Arial"/>
                <a:cs typeface="Arial"/>
              </a:rPr>
              <a:t> les temps de </a:t>
            </a:r>
            <a:r>
              <a:rPr lang="en-GB" sz="1100" dirty="0" err="1">
                <a:solidFill>
                  <a:sysClr val="windowText" lastClr="000000"/>
                </a:solidFill>
                <a:latin typeface="Arial"/>
                <a:cs typeface="Arial"/>
              </a:rPr>
              <a:t>trajet</a:t>
            </a:r>
            <a:r>
              <a:rPr lang="en-GB" sz="1100" dirty="0">
                <a:solidFill>
                  <a:sysClr val="windowText" lastClr="000000"/>
                </a:solidFill>
                <a:latin typeface="Arial"/>
                <a:cs typeface="Arial"/>
              </a:rPr>
              <a:t> et </a:t>
            </a:r>
            <a:r>
              <a:rPr lang="en-GB" sz="1100" dirty="0" err="1">
                <a:solidFill>
                  <a:sysClr val="windowText" lastClr="000000"/>
                </a:solidFill>
                <a:latin typeface="Arial"/>
                <a:cs typeface="Arial"/>
              </a:rPr>
              <a:t>l'empreinte</a:t>
            </a:r>
            <a:r>
              <a:rPr lang="en-GB" sz="1100" dirty="0">
                <a:solidFill>
                  <a:sysClr val="windowText" lastClr="000000"/>
                </a:solidFill>
                <a:latin typeface="Arial"/>
                <a:cs typeface="Arial"/>
              </a:rPr>
              <a:t> </a:t>
            </a:r>
            <a:r>
              <a:rPr lang="en-GB" sz="1100" dirty="0" err="1">
                <a:solidFill>
                  <a:sysClr val="windowText" lastClr="000000"/>
                </a:solidFill>
                <a:latin typeface="Arial"/>
                <a:cs typeface="Arial"/>
              </a:rPr>
              <a:t>carbone</a:t>
            </a:r>
            <a:r>
              <a:rPr lang="en-GB" sz="1100" dirty="0">
                <a:solidFill>
                  <a:sysClr val="windowText" lastClr="000000"/>
                </a:solidFill>
                <a:latin typeface="Arial"/>
                <a:cs typeface="Arial"/>
              </a:rPr>
              <a:t>.</a:t>
            </a:r>
          </a:p>
        </p:txBody>
      </p:sp>
      <p:sp>
        <p:nvSpPr>
          <p:cNvPr id="10" name="object 3">
            <a:extLst>
              <a:ext uri="{FF2B5EF4-FFF2-40B4-BE49-F238E27FC236}">
                <a16:creationId xmlns:a16="http://schemas.microsoft.com/office/drawing/2014/main" id="{6750E2C7-976E-FED9-AE31-C4A72B903057}"/>
              </a:ext>
            </a:extLst>
          </p:cNvPr>
          <p:cNvSpPr txBox="1"/>
          <p:nvPr/>
        </p:nvSpPr>
        <p:spPr>
          <a:xfrm>
            <a:off x="4333008" y="4704502"/>
            <a:ext cx="7786458" cy="644866"/>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000" b="1" dirty="0">
                <a:solidFill>
                  <a:sysClr val="windowText" lastClr="000000"/>
                </a:solidFill>
                <a:latin typeface="Arial"/>
                <a:cs typeface="Arial"/>
              </a:rPr>
              <a:t>✅ </a:t>
            </a:r>
            <a:r>
              <a:rPr lang="en-GB" sz="1000" dirty="0">
                <a:solidFill>
                  <a:sysClr val="windowText" lastClr="000000"/>
                </a:solidFill>
                <a:latin typeface="Arial"/>
                <a:cs typeface="Arial"/>
              </a:rPr>
              <a:t>Les </a:t>
            </a:r>
            <a:r>
              <a:rPr lang="en-GB" sz="1000" dirty="0" err="1">
                <a:solidFill>
                  <a:sysClr val="windowText" lastClr="000000"/>
                </a:solidFill>
                <a:latin typeface="Arial"/>
                <a:cs typeface="Arial"/>
              </a:rPr>
              <a:t>véhicules</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autonomes</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peuvent</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offrir</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une</a:t>
            </a:r>
            <a:r>
              <a:rPr lang="en-GB" sz="1000" dirty="0">
                <a:solidFill>
                  <a:sysClr val="windowText" lastClr="000000"/>
                </a:solidFill>
                <a:latin typeface="Arial"/>
                <a:cs typeface="Arial"/>
              </a:rPr>
              <a:t> solution de </a:t>
            </a:r>
            <a:r>
              <a:rPr lang="en-GB" sz="1000" dirty="0" err="1">
                <a:solidFill>
                  <a:sysClr val="windowText" lastClr="000000"/>
                </a:solidFill>
                <a:latin typeface="Arial"/>
                <a:cs typeface="Arial"/>
              </a:rPr>
              <a:t>mobilité</a:t>
            </a:r>
            <a:r>
              <a:rPr lang="en-GB" sz="1000" dirty="0">
                <a:solidFill>
                  <a:sysClr val="windowText" lastClr="000000"/>
                </a:solidFill>
                <a:latin typeface="Arial"/>
                <a:cs typeface="Arial"/>
              </a:rPr>
              <a:t> aux </a:t>
            </a:r>
            <a:r>
              <a:rPr lang="en-GB" sz="1000" dirty="0" err="1">
                <a:solidFill>
                  <a:sysClr val="windowText" lastClr="000000"/>
                </a:solidFill>
                <a:latin typeface="Arial"/>
                <a:cs typeface="Arial"/>
              </a:rPr>
              <a:t>personnes</a:t>
            </a:r>
            <a:r>
              <a:rPr lang="en-GB" sz="1000" dirty="0">
                <a:solidFill>
                  <a:sysClr val="windowText" lastClr="000000"/>
                </a:solidFill>
                <a:latin typeface="Arial"/>
                <a:cs typeface="Arial"/>
              </a:rPr>
              <a:t> qui ne </a:t>
            </a:r>
            <a:r>
              <a:rPr lang="en-GB" sz="1000" dirty="0" err="1">
                <a:solidFill>
                  <a:sysClr val="windowText" lastClr="000000"/>
                </a:solidFill>
                <a:latin typeface="Arial"/>
                <a:cs typeface="Arial"/>
              </a:rPr>
              <a:t>peuvent</a:t>
            </a:r>
            <a:r>
              <a:rPr lang="en-GB" sz="1000" dirty="0">
                <a:solidFill>
                  <a:sysClr val="windowText" lastClr="000000"/>
                </a:solidFill>
                <a:latin typeface="Arial"/>
                <a:cs typeface="Arial"/>
              </a:rPr>
              <a:t> pas </a:t>
            </a:r>
            <a:r>
              <a:rPr lang="en-GB" sz="1000" dirty="0" err="1">
                <a:solidFill>
                  <a:sysClr val="windowText" lastClr="000000"/>
                </a:solidFill>
                <a:latin typeface="Arial"/>
                <a:cs typeface="Arial"/>
              </a:rPr>
              <a:t>conduire</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telles</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que</a:t>
            </a:r>
            <a:r>
              <a:rPr lang="en-GB" sz="1000" dirty="0">
                <a:solidFill>
                  <a:sysClr val="windowText" lastClr="000000"/>
                </a:solidFill>
                <a:latin typeface="Arial"/>
                <a:cs typeface="Arial"/>
              </a:rPr>
              <a:t> les </a:t>
            </a:r>
            <a:r>
              <a:rPr lang="en-GB" sz="1000" dirty="0" err="1">
                <a:solidFill>
                  <a:sysClr val="windowText" lastClr="000000"/>
                </a:solidFill>
                <a:latin typeface="Arial"/>
                <a:cs typeface="Arial"/>
              </a:rPr>
              <a:t>personnes</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âgées</a:t>
            </a:r>
            <a:r>
              <a:rPr lang="en-GB" sz="1000" dirty="0">
                <a:solidFill>
                  <a:sysClr val="windowText" lastClr="000000"/>
                </a:solidFill>
                <a:latin typeface="Arial"/>
                <a:cs typeface="Arial"/>
              </a:rPr>
              <a:t>, les </a:t>
            </a:r>
            <a:r>
              <a:rPr lang="en-GB" sz="1000" dirty="0" err="1">
                <a:solidFill>
                  <a:sysClr val="windowText" lastClr="000000"/>
                </a:solidFill>
                <a:latin typeface="Arial"/>
                <a:cs typeface="Arial"/>
              </a:rPr>
              <a:t>personnes</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handicapées</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ou</a:t>
            </a:r>
            <a:r>
              <a:rPr lang="en-GB" sz="1000" dirty="0">
                <a:solidFill>
                  <a:sysClr val="windowText" lastClr="000000"/>
                </a:solidFill>
                <a:latin typeface="Arial"/>
                <a:cs typeface="Arial"/>
              </a:rPr>
              <a:t> </a:t>
            </a:r>
            <a:r>
              <a:rPr lang="en-GB" sz="1000" dirty="0" err="1">
                <a:solidFill>
                  <a:sysClr val="windowText" lastClr="000000"/>
                </a:solidFill>
                <a:latin typeface="Arial"/>
                <a:cs typeface="Arial"/>
              </a:rPr>
              <a:t>celles</a:t>
            </a:r>
            <a:r>
              <a:rPr lang="en-GB" sz="1000" dirty="0">
                <a:solidFill>
                  <a:sysClr val="windowText" lastClr="000000"/>
                </a:solidFill>
                <a:latin typeface="Arial"/>
                <a:cs typeface="Arial"/>
              </a:rPr>
              <a:t> qui </a:t>
            </a:r>
            <a:r>
              <a:rPr lang="en-GB" sz="1000" dirty="0" err="1">
                <a:solidFill>
                  <a:sysClr val="windowText" lastClr="000000"/>
                </a:solidFill>
                <a:latin typeface="Arial"/>
                <a:cs typeface="Arial"/>
              </a:rPr>
              <a:t>n'ont</a:t>
            </a:r>
            <a:r>
              <a:rPr lang="en-GB" sz="1000" dirty="0">
                <a:solidFill>
                  <a:sysClr val="windowText" lastClr="000000"/>
                </a:solidFill>
                <a:latin typeface="Arial"/>
                <a:cs typeface="Arial"/>
              </a:rPr>
              <a:t> pas de </a:t>
            </a:r>
            <a:r>
              <a:rPr lang="en-GB" sz="1000" dirty="0" err="1">
                <a:solidFill>
                  <a:sysClr val="windowText" lastClr="000000"/>
                </a:solidFill>
                <a:latin typeface="Arial"/>
                <a:cs typeface="Arial"/>
              </a:rPr>
              <a:t>permis</a:t>
            </a:r>
            <a:r>
              <a:rPr lang="en-GB" sz="1000" dirty="0">
                <a:solidFill>
                  <a:sysClr val="windowText" lastClr="000000"/>
                </a:solidFill>
                <a:latin typeface="Arial"/>
                <a:cs typeface="Arial"/>
              </a:rPr>
              <a:t> de </a:t>
            </a:r>
            <a:r>
              <a:rPr lang="en-GB" sz="1000" dirty="0" err="1">
                <a:solidFill>
                  <a:sysClr val="windowText" lastClr="000000"/>
                </a:solidFill>
                <a:latin typeface="Arial"/>
                <a:cs typeface="Arial"/>
              </a:rPr>
              <a:t>conduire</a:t>
            </a:r>
            <a:r>
              <a:rPr lang="en-GB" sz="1000" dirty="0">
                <a:solidFill>
                  <a:sysClr val="windowText" lastClr="000000"/>
                </a:solidFill>
                <a:latin typeface="Arial"/>
                <a:cs typeface="Arial"/>
              </a:rPr>
              <a:t>.</a:t>
            </a:r>
          </a:p>
          <a:p>
            <a:pPr marL="268288" lvl="1" indent="-268288" defTabSz="1175644" hangingPunct="1">
              <a:lnSpc>
                <a:spcPct val="100000"/>
              </a:lnSpc>
              <a:spcBef>
                <a:spcPts val="129"/>
              </a:spcBef>
            </a:pPr>
            <a:r>
              <a:rPr lang="en-US" sz="1000" b="1" dirty="0">
                <a:solidFill>
                  <a:sysClr val="windowText" lastClr="000000"/>
                </a:solidFill>
                <a:latin typeface="Arial"/>
                <a:cs typeface="Arial"/>
              </a:rPr>
              <a:t>✅ </a:t>
            </a:r>
            <a:r>
              <a:rPr lang="en-GB" sz="1000" dirty="0">
                <a:solidFill>
                  <a:sysClr val="windowText" lastClr="000000"/>
                </a:solidFill>
                <a:latin typeface="Arial"/>
                <a:cs typeface="Arial"/>
              </a:rPr>
              <a:t>Une connectivité améliorée favorise l'intégration des transports publics, le calcul d'itinéraires en temps réel et la mobilité </a:t>
            </a:r>
            <a:r>
              <a:rPr lang="en-GB" sz="1000" dirty="0" err="1">
                <a:solidFill>
                  <a:sysClr val="windowText" lastClr="000000"/>
                </a:solidFill>
                <a:latin typeface="Arial"/>
                <a:cs typeface="Arial"/>
              </a:rPr>
              <a:t>partagée</a:t>
            </a:r>
            <a:r>
              <a:rPr lang="en-GB" sz="1000" dirty="0">
                <a:solidFill>
                  <a:sysClr val="windowText" lastClr="000000"/>
                </a:solidFill>
                <a:latin typeface="Arial"/>
                <a:cs typeface="Arial"/>
              </a:rPr>
              <a:t>.</a:t>
            </a:r>
          </a:p>
        </p:txBody>
      </p:sp>
      <p:sp>
        <p:nvSpPr>
          <p:cNvPr id="11" name="object 3">
            <a:extLst>
              <a:ext uri="{FF2B5EF4-FFF2-40B4-BE49-F238E27FC236}">
                <a16:creationId xmlns:a16="http://schemas.microsoft.com/office/drawing/2014/main" id="{6BEE6BDB-BC75-01D9-604E-EEAAA056505F}"/>
              </a:ext>
            </a:extLst>
          </p:cNvPr>
          <p:cNvSpPr txBox="1"/>
          <p:nvPr/>
        </p:nvSpPr>
        <p:spPr>
          <a:xfrm>
            <a:off x="4433744" y="5558385"/>
            <a:ext cx="7629069" cy="462444"/>
          </a:xfrm>
          <a:prstGeom prst="rect">
            <a:avLst/>
          </a:prstGeom>
        </p:spPr>
        <p:txBody>
          <a:bodyPr vert="horz" wrap="square" lIns="0" tIns="16329" rIns="0" bIns="0" rtlCol="0">
            <a:spAutoFit/>
          </a:bodyPr>
          <a:lstStyle/>
          <a:p>
            <a:pPr marL="15875" lvl="1" indent="-15875" defTabSz="1175644" hangingPunct="1">
              <a:lnSpc>
                <a:spcPct val="150000"/>
              </a:lnSpc>
              <a:spcBef>
                <a:spcPts val="129"/>
              </a:spcBef>
            </a:pPr>
            <a:r>
              <a:rPr lang="en-US" sz="1000" b="1" dirty="0">
                <a:solidFill>
                  <a:sysClr val="windowText" lastClr="000000"/>
                </a:solidFill>
                <a:latin typeface="Arial"/>
                <a:cs typeface="Arial"/>
              </a:rPr>
              <a:t>✅ </a:t>
            </a:r>
            <a:r>
              <a:rPr lang="en-GB" sz="1000" dirty="0">
                <a:solidFill>
                  <a:sysClr val="windowText" lastClr="000000"/>
                </a:solidFill>
                <a:latin typeface="Arial"/>
                <a:cs typeface="Arial"/>
              </a:rPr>
              <a:t>Réduction du besoin de grands espaces de stationnement (si les véhicules autonomes peuvent déposer les passagers et repartir).</a:t>
            </a:r>
          </a:p>
          <a:p>
            <a:pPr marL="15875" lvl="1" indent="-15875" defTabSz="1175644" hangingPunct="1">
              <a:lnSpc>
                <a:spcPct val="150000"/>
              </a:lnSpc>
              <a:spcBef>
                <a:spcPts val="129"/>
              </a:spcBef>
            </a:pPr>
            <a:r>
              <a:rPr lang="en-US" sz="1000" b="1" dirty="0">
                <a:solidFill>
                  <a:sysClr val="windowText" lastClr="000000"/>
                </a:solidFill>
                <a:latin typeface="Arial"/>
                <a:cs typeface="Arial"/>
              </a:rPr>
              <a:t>✅ </a:t>
            </a:r>
            <a:r>
              <a:rPr lang="en-GB" sz="1000" dirty="0">
                <a:solidFill>
                  <a:sysClr val="windowText" lastClr="000000"/>
                </a:solidFill>
                <a:latin typeface="Arial"/>
                <a:cs typeface="Arial"/>
              </a:rPr>
              <a:t>Possibilité de repenser les villes pour les axer davantage sur les personnes et non sur les voitures.</a:t>
            </a:r>
          </a:p>
        </p:txBody>
      </p:sp>
      <p:sp>
        <p:nvSpPr>
          <p:cNvPr id="33" name="Title 4">
            <a:extLst>
              <a:ext uri="{FF2B5EF4-FFF2-40B4-BE49-F238E27FC236}">
                <a16:creationId xmlns:a16="http://schemas.microsoft.com/office/drawing/2014/main" id="{F9E5379D-483E-1275-351C-3CFCC00394A5}"/>
              </a:ext>
            </a:extLst>
          </p:cNvPr>
          <p:cNvSpPr txBox="1">
            <a:spLocks/>
          </p:cNvSpPr>
          <p:nvPr/>
        </p:nvSpPr>
        <p:spPr>
          <a:xfrm>
            <a:off x="727200" y="432000"/>
            <a:ext cx="3096000" cy="369332"/>
          </a:xfrm>
          <a:prstGeom prst="rect">
            <a:avLst/>
          </a:prstGeom>
          <a:solidFill>
            <a:srgbClr val="FF1100"/>
          </a:solidFill>
        </p:spPr>
        <p:txBody>
          <a:bodyPr wrap="square" lIns="0" tIns="0" rIns="0" bIns="0">
            <a:spAutoFit/>
          </a:bodyPr>
          <a:lstStyle>
            <a:lvl1pPr>
              <a:defRPr sz="2400" b="1" i="1">
                <a:solidFill>
                  <a:schemeClr val="bg1"/>
                </a:solidFill>
                <a:latin typeface="Calibri"/>
                <a:ea typeface="+mj-ea"/>
                <a:cs typeface="Calibri"/>
              </a:defRPr>
            </a:lvl1pPr>
          </a:lstStyle>
          <a:p>
            <a:pPr defTabSz="914400" hangingPunct="1">
              <a:lnSpc>
                <a:spcPct val="100000"/>
              </a:lnSpc>
              <a:spcBef>
                <a:spcPts val="0"/>
              </a:spcBef>
            </a:pPr>
            <a:r>
              <a:rPr lang="en-US"/>
              <a:t>2. Véhicules autonomes</a:t>
            </a:r>
            <a:endParaRPr lang="LID4096" dirty="0"/>
          </a:p>
        </p:txBody>
      </p:sp>
    </p:spTree>
    <p:extLst>
      <p:ext uri="{BB962C8B-B14F-4D97-AF65-F5344CB8AC3E}">
        <p14:creationId xmlns:p14="http://schemas.microsoft.com/office/powerpoint/2010/main" val="2628924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08B78-42C0-DDE3-6005-B95F9746AE4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DAD96C2-C1CF-32B9-C0DF-3486B484BE8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2.5 Avantages des véhicules autonomes</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CF7163C1-E6A5-FFC5-60B6-188048C0D575}"/>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offrent la possibilité de rendre les routes plus sûres, de réduire les embouteillages et d'améliorer la mobilité des personnes qui ne peuvent pas conduire. En éliminant l'erreur humaine et en optimisant </a:t>
            </a:r>
            <a:r>
              <a:rPr lang="en-GB" sz="1800" dirty="0" err="1">
                <a:solidFill>
                  <a:sysClr val="windowText" lastClr="000000"/>
                </a:solidFill>
                <a:latin typeface="Arial"/>
                <a:cs typeface="Arial"/>
              </a:rPr>
              <a:t>le comportement</a:t>
            </a:r>
            <a:r>
              <a:rPr lang="en-GB" sz="1800" dirty="0">
                <a:solidFill>
                  <a:sysClr val="windowText" lastClr="000000"/>
                </a:solidFill>
                <a:latin typeface="Arial"/>
                <a:cs typeface="Arial"/>
              </a:rPr>
              <a:t> au volant, les véhicules autonomes peuvent créer des systèmes de transport plus fluides, plus efficaces et plus accessibles.</a:t>
            </a:r>
          </a:p>
        </p:txBody>
      </p:sp>
      <p:sp>
        <p:nvSpPr>
          <p:cNvPr id="73" name="object 3">
            <a:extLst>
              <a:ext uri="{FF2B5EF4-FFF2-40B4-BE49-F238E27FC236}">
                <a16:creationId xmlns:a16="http://schemas.microsoft.com/office/drawing/2014/main" id="{1124CCA4-48F4-C8E9-E43A-7EE5195B7E1E}"/>
              </a:ext>
            </a:extLst>
          </p:cNvPr>
          <p:cNvSpPr txBox="1"/>
          <p:nvPr/>
        </p:nvSpPr>
        <p:spPr>
          <a:xfrm>
            <a:off x="681317" y="3063998"/>
            <a:ext cx="7208140" cy="2863422"/>
          </a:xfrm>
          <a:prstGeom prst="rect">
            <a:avLst/>
          </a:prstGeom>
        </p:spPr>
        <p:txBody>
          <a:bodyPr vert="horz" wrap="square" lIns="0" tIns="16329" rIns="0" bIns="0" rtlCol="0">
            <a:spAutoFit/>
          </a:bodyPr>
          <a:lstStyle/>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Réduire les accidents liés à l'erreur humaine</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Amélioration de la mobilité des personnes âgées et handicapées</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Réduction des embouteillages grâce à une conduite plus fluide</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Augmenter le rendement énergétique</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Réduire les besoins en stationnement grâce au partage des véhicules autonomes</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Promouvoir des transports urbains plus propres et plus durables</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Réduire l'agressivité au volant, les excès de vitesse et les comportements dangereux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a:t>
            </a:r>
          </a:p>
        </p:txBody>
      </p:sp>
      <p:sp>
        <p:nvSpPr>
          <p:cNvPr id="6" name="Title 5">
            <a:extLst>
              <a:ext uri="{FF2B5EF4-FFF2-40B4-BE49-F238E27FC236}">
                <a16:creationId xmlns:a16="http://schemas.microsoft.com/office/drawing/2014/main" id="{99BA0C79-39D8-2012-D1F5-E5EB710E1626}"/>
              </a:ext>
            </a:extLst>
          </p:cNvPr>
          <p:cNvSpPr>
            <a:spLocks noGrp="1"/>
          </p:cNvSpPr>
          <p:nvPr>
            <p:ph type="title"/>
          </p:nvPr>
        </p:nvSpPr>
        <p:spPr>
          <a:xfrm>
            <a:off x="727200" y="432000"/>
            <a:ext cx="3096000" cy="369332"/>
          </a:xfrm>
        </p:spPr>
        <p:txBody>
          <a:bodyPr/>
          <a:lstStyle/>
          <a:p>
            <a:r>
              <a:rPr lang="en-US" dirty="0"/>
              <a:t>2. Véhicules autonomes</a:t>
            </a:r>
            <a:endParaRPr lang="LID4096" dirty="0"/>
          </a:p>
        </p:txBody>
      </p:sp>
      <p:pic>
        <p:nvPicPr>
          <p:cNvPr id="1028" name="Picture 4" descr="Suraaa | FIRMENWAGEN">
            <a:extLst>
              <a:ext uri="{FF2B5EF4-FFF2-40B4-BE49-F238E27FC236}">
                <a16:creationId xmlns:a16="http://schemas.microsoft.com/office/drawing/2014/main" id="{09AB2783-EF79-8783-285B-B7227D9409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1547" y="3188084"/>
            <a:ext cx="4350453" cy="2900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7925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07FEE0-54D5-9267-ECDC-8655B88D538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276CCDB-6751-5585-0606-A7870A85EFCB}"/>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sz="1800" b="1" dirty="0">
                <a:solidFill>
                  <a:sysClr val="windowText" lastClr="000000"/>
                </a:solidFill>
                <a:latin typeface="Arial"/>
                <a:cs typeface="Arial"/>
              </a:rPr>
              <a:t>2.6 </a:t>
            </a:r>
            <a:r>
              <a:rPr lang="en-GB" sz="1800" b="1" dirty="0">
                <a:solidFill>
                  <a:sysClr val="windowText" lastClr="000000"/>
                </a:solidFill>
                <a:latin typeface="Arial"/>
                <a:cs typeface="Arial"/>
              </a:rPr>
              <a:t>Limites et défis des véhicules autonomes</a:t>
            </a:r>
          </a:p>
        </p:txBody>
      </p:sp>
      <p:sp>
        <p:nvSpPr>
          <p:cNvPr id="5" name="object 3">
            <a:extLst>
              <a:ext uri="{FF2B5EF4-FFF2-40B4-BE49-F238E27FC236}">
                <a16:creationId xmlns:a16="http://schemas.microsoft.com/office/drawing/2014/main" id="{09C005D1-DE7A-D50D-35FE-97C9C2BFEB9F}"/>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Malgré leur potentiel, les véhicules autonomes sont encore confrontés à des défis majeurs tels que les limites des capteurs, les conditions routières imprévisibles, les risques liés à la cybersécurité et les difficultés à gérer des situations rares ou complexes. Ces problèmes ralentissent leur déploiement à grande échelle et nécessitent des recherches et une réglementation continues.</a:t>
            </a:r>
          </a:p>
        </p:txBody>
      </p:sp>
      <p:sp>
        <p:nvSpPr>
          <p:cNvPr id="73" name="object 3">
            <a:extLst>
              <a:ext uri="{FF2B5EF4-FFF2-40B4-BE49-F238E27FC236}">
                <a16:creationId xmlns:a16="http://schemas.microsoft.com/office/drawing/2014/main" id="{225311ED-348A-5D2E-0702-1DBB4E35D56F}"/>
              </a:ext>
            </a:extLst>
          </p:cNvPr>
          <p:cNvSpPr txBox="1"/>
          <p:nvPr/>
        </p:nvSpPr>
        <p:spPr>
          <a:xfrm>
            <a:off x="660540" y="2969698"/>
            <a:ext cx="10725152" cy="1742602"/>
          </a:xfrm>
          <a:prstGeom prst="rect">
            <a:avLst/>
          </a:prstGeom>
        </p:spPr>
        <p:txBody>
          <a:bodyPr vert="horz" wrap="square" lIns="0" tIns="16329" rIns="0" bIns="0" rtlCol="0">
            <a:spAutoFit/>
          </a:bodyPr>
          <a:lstStyle/>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Difficultés en cas de mauvaises conditions météorologiques (brouillard, forte pluie)</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Scénarios complexes « limites »</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Problèmes de cybersécurité et de sécurité</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Coût élevé des capteurs et du développement</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Besoin de cartes numériques fiables et de connectivité</a:t>
            </a:r>
          </a:p>
          <a:p>
            <a:pPr marL="442913" lvl="1"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Lenteur des processus d'approbation et de certification réglementaires</a:t>
            </a:r>
          </a:p>
        </p:txBody>
      </p:sp>
      <p:sp>
        <p:nvSpPr>
          <p:cNvPr id="6" name="Title 5">
            <a:extLst>
              <a:ext uri="{FF2B5EF4-FFF2-40B4-BE49-F238E27FC236}">
                <a16:creationId xmlns:a16="http://schemas.microsoft.com/office/drawing/2014/main" id="{717F383B-08A2-952C-9459-B91C2F255E05}"/>
              </a:ext>
            </a:extLst>
          </p:cNvPr>
          <p:cNvSpPr>
            <a:spLocks noGrp="1"/>
          </p:cNvSpPr>
          <p:nvPr>
            <p:ph type="title"/>
          </p:nvPr>
        </p:nvSpPr>
        <p:spPr>
          <a:xfrm>
            <a:off x="727200" y="432000"/>
            <a:ext cx="3096000" cy="369332"/>
          </a:xfrm>
        </p:spPr>
        <p:txBody>
          <a:bodyPr/>
          <a:lstStyle/>
          <a:p>
            <a:r>
              <a:rPr lang="en-US" dirty="0"/>
              <a:t>2. Véhicules autonomes</a:t>
            </a:r>
            <a:endParaRPr lang="LID4096" dirty="0"/>
          </a:p>
        </p:txBody>
      </p:sp>
    </p:spTree>
    <p:extLst>
      <p:ext uri="{BB962C8B-B14F-4D97-AF65-F5344CB8AC3E}">
        <p14:creationId xmlns:p14="http://schemas.microsoft.com/office/powerpoint/2010/main" val="1579802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F4968-CB27-096C-5C34-437E5176CA1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826BCE0-439F-9054-4A38-9BFFFEEB6CC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03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Véhicules connectés</a:t>
            </a:r>
          </a:p>
        </p:txBody>
      </p:sp>
    </p:spTree>
    <p:extLst>
      <p:ext uri="{BB962C8B-B14F-4D97-AF65-F5344CB8AC3E}">
        <p14:creationId xmlns:p14="http://schemas.microsoft.com/office/powerpoint/2010/main" val="7445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B2822-CB8D-B40F-FD9A-4C9673D69B25}"/>
            </a:ext>
          </a:extLst>
        </p:cNvPr>
        <p:cNvGrpSpPr/>
        <p:nvPr/>
      </p:nvGrpSpPr>
      <p:grpSpPr>
        <a:xfrm>
          <a:off x="0" y="0"/>
          <a:ext cx="0" cy="0"/>
          <a:chOff x="0" y="0"/>
          <a:chExt cx="0" cy="0"/>
        </a:xfrm>
      </p:grpSpPr>
      <p:pic>
        <p:nvPicPr>
          <p:cNvPr id="10" name="Picture 9" descr="A person sitting in a car&#10;&#10;AI-generated content may be incorrect.">
            <a:extLst>
              <a:ext uri="{FF2B5EF4-FFF2-40B4-BE49-F238E27FC236}">
                <a16:creationId xmlns:a16="http://schemas.microsoft.com/office/drawing/2014/main" id="{F5657870-2615-AE62-75B6-7D1723E23C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8771" y="3559675"/>
            <a:ext cx="4051275" cy="2700850"/>
          </a:xfrm>
          <a:prstGeom prst="rect">
            <a:avLst/>
          </a:prstGeom>
        </p:spPr>
      </p:pic>
      <p:sp>
        <p:nvSpPr>
          <p:cNvPr id="3" name="object 3">
            <a:extLst>
              <a:ext uri="{FF2B5EF4-FFF2-40B4-BE49-F238E27FC236}">
                <a16:creationId xmlns:a16="http://schemas.microsoft.com/office/drawing/2014/main" id="{DFE5015C-434D-BAF3-86B2-64C2B77C552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3.1 Que sont les véhicules connectés ?</a:t>
            </a:r>
          </a:p>
        </p:txBody>
      </p:sp>
      <p:sp>
        <p:nvSpPr>
          <p:cNvPr id="5" name="object 3">
            <a:extLst>
              <a:ext uri="{FF2B5EF4-FFF2-40B4-BE49-F238E27FC236}">
                <a16:creationId xmlns:a16="http://schemas.microsoft.com/office/drawing/2014/main" id="{81F07BBA-E109-46C9-B91C-CD277DDACC7F}"/>
              </a:ext>
            </a:extLst>
          </p:cNvPr>
          <p:cNvSpPr txBox="1"/>
          <p:nvPr/>
        </p:nvSpPr>
        <p:spPr>
          <a:xfrm>
            <a:off x="275959" y="3866548"/>
            <a:ext cx="7122912" cy="1993953"/>
          </a:xfrm>
          <a:prstGeom prst="rect">
            <a:avLst/>
          </a:prstGeom>
        </p:spPr>
        <p:txBody>
          <a:bodyPr vert="horz" wrap="square" lIns="0" tIns="16329" rIns="0" bIns="0" rtlCol="0">
            <a:spAutoFit/>
          </a:bodyPr>
          <a:lstStyle/>
          <a:p>
            <a:pPr defTabSz="1175644" hangingPunct="1">
              <a:lnSpc>
                <a:spcPct val="100000"/>
              </a:lnSpc>
              <a:spcBef>
                <a:spcPts val="129"/>
              </a:spcBef>
            </a:pPr>
            <a:r>
              <a:rPr lang="en-GB" sz="1800" dirty="0">
                <a:solidFill>
                  <a:sysClr val="windowText" lastClr="000000"/>
                </a:solidFill>
                <a:latin typeface="Arial"/>
                <a:cs typeface="Arial"/>
              </a:rPr>
              <a:t>Imaginez un véhicule connecté approchant d'un feu de signalisation :</a:t>
            </a:r>
          </a:p>
          <a:p>
            <a:pPr defTabSz="1175644" hangingPunct="1">
              <a:lnSpc>
                <a:spcPct val="100000"/>
              </a:lnSpc>
              <a:spcBef>
                <a:spcPts val="129"/>
              </a:spcBef>
            </a:pPr>
            <a:r>
              <a:rPr lang="en-GB" sz="1800" dirty="0">
                <a:solidFill>
                  <a:sysClr val="windowText" lastClr="000000"/>
                </a:solidFill>
                <a:latin typeface="Arial"/>
                <a:cs typeface="Arial"/>
              </a:rPr>
              <a:t>✅ Le feu transmet son état actuel (vert/orange/rouge) et son timing.</a:t>
            </a:r>
          </a:p>
          <a:p>
            <a:pPr defTabSz="1175644" hangingPunct="1">
              <a:lnSpc>
                <a:spcPct val="100000"/>
              </a:lnSpc>
              <a:spcBef>
                <a:spcPts val="129"/>
              </a:spcBef>
            </a:pPr>
            <a:r>
              <a:rPr lang="en-GB" sz="1800" dirty="0">
                <a:solidFill>
                  <a:sysClr val="windowText" lastClr="000000"/>
                </a:solidFill>
                <a:latin typeface="Arial"/>
                <a:cs typeface="Arial"/>
              </a:rPr>
              <a:t>✅ La voiture reçoit ces informations en temps réel et ajuste sa vitesse en conséquence.</a:t>
            </a:r>
          </a:p>
          <a:p>
            <a:pPr marL="358775" indent="-358775" defTabSz="1175644" hangingPunct="1">
              <a:lnSpc>
                <a:spcPct val="100000"/>
              </a:lnSpc>
              <a:spcBef>
                <a:spcPts val="129"/>
              </a:spcBef>
            </a:pPr>
            <a:r>
              <a:rPr lang="en-GB" sz="1800" dirty="0">
                <a:solidFill>
                  <a:sysClr val="windowText" lastClr="000000"/>
                </a:solidFill>
                <a:latin typeface="Arial"/>
                <a:cs typeface="Arial"/>
              </a:rPr>
              <a:t>✅ Si un autre véhicule s'approche du même carrefour, </a:t>
            </a:r>
            <a:br>
              <a:rPr lang="en-GB" sz="1800" dirty="0">
                <a:solidFill>
                  <a:sysClr val="windowText" lastClr="000000"/>
                </a:solidFill>
                <a:latin typeface="Arial"/>
                <a:cs typeface="Arial"/>
              </a:rPr>
            </a:br>
            <a:r>
              <a:rPr lang="en-GB" sz="1800" dirty="0">
                <a:solidFill>
                  <a:sysClr val="windowText" lastClr="000000"/>
                </a:solidFill>
                <a:latin typeface="Arial"/>
                <a:cs typeface="Arial"/>
              </a:rPr>
              <a:t>leurs systèmes de véhicules connectés communiquent entre eux pour garantir un passage en toute sécurité.</a:t>
            </a:r>
          </a:p>
        </p:txBody>
      </p:sp>
      <p:sp>
        <p:nvSpPr>
          <p:cNvPr id="4" name="object 3">
            <a:extLst>
              <a:ext uri="{FF2B5EF4-FFF2-40B4-BE49-F238E27FC236}">
                <a16:creationId xmlns:a16="http://schemas.microsoft.com/office/drawing/2014/main" id="{61196D82-002D-3503-629E-8446872ED8BA}"/>
              </a:ext>
            </a:extLst>
          </p:cNvPr>
          <p:cNvSpPr txBox="1"/>
          <p:nvPr/>
        </p:nvSpPr>
        <p:spPr>
          <a:xfrm>
            <a:off x="476436" y="299145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fonctionnent les véhicules connectés (CV) ?</a:t>
            </a:r>
          </a:p>
        </p:txBody>
      </p:sp>
      <p:sp>
        <p:nvSpPr>
          <p:cNvPr id="7" name="object 3">
            <a:extLst>
              <a:ext uri="{FF2B5EF4-FFF2-40B4-BE49-F238E27FC236}">
                <a16:creationId xmlns:a16="http://schemas.microsoft.com/office/drawing/2014/main" id="{98C8A1D4-939B-25E3-38E4-E671896DB652}"/>
              </a:ext>
            </a:extLst>
          </p:cNvPr>
          <p:cNvSpPr txBox="1"/>
          <p:nvPr/>
        </p:nvSpPr>
        <p:spPr>
          <a:xfrm>
            <a:off x="726282" y="1516282"/>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connectés (CV) échangent des informations avec d'autres véhicules, les infrastructures routières, les piétons et les réseaux. Cette communication améliore la sécurité, la fluidité du trafic et la connaissance de la situation.</a:t>
            </a:r>
          </a:p>
        </p:txBody>
      </p:sp>
      <p:sp>
        <p:nvSpPr>
          <p:cNvPr id="11" name="Title 10">
            <a:extLst>
              <a:ext uri="{FF2B5EF4-FFF2-40B4-BE49-F238E27FC236}">
                <a16:creationId xmlns:a16="http://schemas.microsoft.com/office/drawing/2014/main" id="{DAC529D3-D835-268B-8B05-79ECBDD77BF4}"/>
              </a:ext>
            </a:extLst>
          </p:cNvPr>
          <p:cNvSpPr>
            <a:spLocks noGrp="1"/>
          </p:cNvSpPr>
          <p:nvPr>
            <p:ph type="title"/>
          </p:nvPr>
        </p:nvSpPr>
        <p:spPr>
          <a:xfrm>
            <a:off x="727199" y="432000"/>
            <a:ext cx="3199341" cy="369332"/>
          </a:xfrm>
        </p:spPr>
        <p:txBody>
          <a:bodyPr/>
          <a:lstStyle/>
          <a:p>
            <a:r>
              <a:rPr lang="en-US" dirty="0"/>
              <a:t>3. Véhicules connectés</a:t>
            </a:r>
          </a:p>
        </p:txBody>
      </p:sp>
      <p:sp>
        <p:nvSpPr>
          <p:cNvPr id="6" name="object 3">
            <a:extLst>
              <a:ext uri="{FF2B5EF4-FFF2-40B4-BE49-F238E27FC236}">
                <a16:creationId xmlns:a16="http://schemas.microsoft.com/office/drawing/2014/main" id="{461968B9-1761-64C3-72D4-3AC85BAFEB4D}"/>
              </a:ext>
            </a:extLst>
          </p:cNvPr>
          <p:cNvSpPr txBox="1"/>
          <p:nvPr/>
        </p:nvSpPr>
        <p:spPr>
          <a:xfrm>
            <a:off x="476436" y="255390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VC = « Véhicule qui communique avec la route et les autres véhicules »</a:t>
            </a:r>
          </a:p>
        </p:txBody>
      </p:sp>
    </p:spTree>
    <p:extLst>
      <p:ext uri="{BB962C8B-B14F-4D97-AF65-F5344CB8AC3E}">
        <p14:creationId xmlns:p14="http://schemas.microsoft.com/office/powerpoint/2010/main" val="1855999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DA86D-AFC8-DBB5-61B4-CEC6A1D190D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67E7F81-1DA9-E0A1-F0EE-2C8E32936636}"/>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3.2 Types de communication V2X</a:t>
            </a:r>
          </a:p>
        </p:txBody>
      </p:sp>
      <p:graphicFrame>
        <p:nvGraphicFramePr>
          <p:cNvPr id="4" name="Table 3">
            <a:extLst>
              <a:ext uri="{FF2B5EF4-FFF2-40B4-BE49-F238E27FC236}">
                <a16:creationId xmlns:a16="http://schemas.microsoft.com/office/drawing/2014/main" id="{C69A9D1F-584A-2267-714F-A5DC3E88ADCD}"/>
              </a:ext>
            </a:extLst>
          </p:cNvPr>
          <p:cNvGraphicFramePr>
            <a:graphicFrameLocks noGrp="1"/>
          </p:cNvGraphicFramePr>
          <p:nvPr>
            <p:extLst>
              <p:ext uri="{D42A27DB-BD31-4B8C-83A1-F6EECF244321}">
                <p14:modId xmlns:p14="http://schemas.microsoft.com/office/powerpoint/2010/main" val="2580352223"/>
              </p:ext>
            </p:extLst>
          </p:nvPr>
        </p:nvGraphicFramePr>
        <p:xfrm>
          <a:off x="643777" y="3110972"/>
          <a:ext cx="10732293" cy="3032760"/>
        </p:xfrm>
        <a:graphic>
          <a:graphicData uri="http://schemas.openxmlformats.org/drawingml/2006/table">
            <a:tbl>
              <a:tblPr firstRow="1" bandRow="1">
                <a:tableStyleId>{5C22544A-7EE6-4342-B048-85BDC9FD1C3A}</a:tableStyleId>
              </a:tblPr>
              <a:tblGrid>
                <a:gridCol w="1030936">
                  <a:extLst>
                    <a:ext uri="{9D8B030D-6E8A-4147-A177-3AD203B41FA5}">
                      <a16:colId xmlns:a16="http://schemas.microsoft.com/office/drawing/2014/main" val="1755482268"/>
                    </a:ext>
                  </a:extLst>
                </a:gridCol>
                <a:gridCol w="2907764">
                  <a:extLst>
                    <a:ext uri="{9D8B030D-6E8A-4147-A177-3AD203B41FA5}">
                      <a16:colId xmlns:a16="http://schemas.microsoft.com/office/drawing/2014/main" val="938120323"/>
                    </a:ext>
                  </a:extLst>
                </a:gridCol>
                <a:gridCol w="6793593">
                  <a:extLst>
                    <a:ext uri="{9D8B030D-6E8A-4147-A177-3AD203B41FA5}">
                      <a16:colId xmlns:a16="http://schemas.microsoft.com/office/drawing/2014/main" val="3705453515"/>
                    </a:ext>
                  </a:extLst>
                </a:gridCol>
              </a:tblGrid>
              <a:tr h="370840">
                <a:tc>
                  <a:txBody>
                    <a:bodyPr/>
                    <a:lstStyle/>
                    <a:p>
                      <a:pPr algn="ctr"/>
                      <a:r>
                        <a:rPr lang="en-GB" sz="1800" dirty="0"/>
                        <a:t>Type</a:t>
                      </a:r>
                      <a:endParaRPr lang="LID4096" sz="1800" dirty="0"/>
                    </a:p>
                  </a:txBody>
                  <a:tcPr/>
                </a:tc>
                <a:tc>
                  <a:txBody>
                    <a:bodyPr/>
                    <a:lstStyle/>
                    <a:p>
                      <a:r>
                        <a:rPr lang="en-GB" sz="1800" dirty="0"/>
                        <a:t>Forme complète</a:t>
                      </a:r>
                    </a:p>
                  </a:txBody>
                  <a:tcPr/>
                </a:tc>
                <a:tc>
                  <a:txBody>
                    <a:bodyPr/>
                    <a:lstStyle/>
                    <a:p>
                      <a:r>
                        <a:rPr lang="en-GB" sz="1800" dirty="0"/>
                        <a:t>Objectif</a:t>
                      </a:r>
                    </a:p>
                  </a:txBody>
                  <a:tcPr/>
                </a:tc>
                <a:extLst>
                  <a:ext uri="{0D108BD9-81ED-4DB2-BD59-A6C34878D82A}">
                    <a16:rowId xmlns:a16="http://schemas.microsoft.com/office/drawing/2014/main" val="2509159265"/>
                  </a:ext>
                </a:extLst>
              </a:tr>
              <a:tr h="370840">
                <a:tc>
                  <a:txBody>
                    <a:bodyPr/>
                    <a:lstStyle/>
                    <a:p>
                      <a:pPr algn="ctr"/>
                      <a:r>
                        <a:rPr lang="en-GB" sz="1800" b="0" dirty="0"/>
                        <a:t>V2V</a:t>
                      </a:r>
                      <a:endParaRPr lang="LID4096" sz="1800" b="0" dirty="0"/>
                    </a:p>
                  </a:txBody>
                  <a:tcPr/>
                </a:tc>
                <a:tc>
                  <a:txBody>
                    <a:bodyPr/>
                    <a:lstStyle/>
                    <a:p>
                      <a:r>
                        <a:rPr lang="en-GB" sz="1800" b="0" dirty="0"/>
                        <a:t>Véhicule à véhicule</a:t>
                      </a:r>
                      <a:endParaRPr lang="LID4096" sz="1800" b="0" dirty="0"/>
                    </a:p>
                  </a:txBody>
                  <a:tcPr/>
                </a:tc>
                <a:tc>
                  <a:txBody>
                    <a:bodyPr/>
                    <a:lstStyle/>
                    <a:p>
                      <a:r>
                        <a:rPr lang="en-GB" sz="1800" dirty="0"/>
                        <a:t>Partager la vitesse, la position et la direction afin d'éviter les collisions</a:t>
                      </a:r>
                      <a:endParaRPr lang="LID4096" sz="1800" dirty="0"/>
                    </a:p>
                  </a:txBody>
                  <a:tcPr/>
                </a:tc>
                <a:extLst>
                  <a:ext uri="{0D108BD9-81ED-4DB2-BD59-A6C34878D82A}">
                    <a16:rowId xmlns:a16="http://schemas.microsoft.com/office/drawing/2014/main" val="2175920149"/>
                  </a:ext>
                </a:extLst>
              </a:tr>
              <a:tr h="370840">
                <a:tc>
                  <a:txBody>
                    <a:bodyPr/>
                    <a:lstStyle/>
                    <a:p>
                      <a:pPr algn="ctr"/>
                      <a:r>
                        <a:rPr lang="en-GB" sz="1800" b="0" dirty="0"/>
                        <a:t>V2I</a:t>
                      </a:r>
                      <a:endParaRPr lang="LID4096" sz="1800" b="0" dirty="0"/>
                    </a:p>
                  </a:txBody>
                  <a:tcPr/>
                </a:tc>
                <a:tc>
                  <a:txBody>
                    <a:bodyPr/>
                    <a:lstStyle/>
                    <a:p>
                      <a:r>
                        <a:rPr lang="en-GB" sz="1800" b="0" dirty="0"/>
                        <a:t>Véhicule à infrastructure</a:t>
                      </a:r>
                    </a:p>
                  </a:txBody>
                  <a:tcPr/>
                </a:tc>
                <a:tc>
                  <a:txBody>
                    <a:bodyPr/>
                    <a:lstStyle/>
                    <a:p>
                      <a:r>
                        <a:rPr lang="en-GB" sz="1800" dirty="0"/>
                        <a:t>Communication avec les feux de signalisation, les panneaux routiers et les péages</a:t>
                      </a:r>
                      <a:endParaRPr lang="LID4096" sz="1800" dirty="0"/>
                    </a:p>
                  </a:txBody>
                  <a:tcPr/>
                </a:tc>
                <a:extLst>
                  <a:ext uri="{0D108BD9-81ED-4DB2-BD59-A6C34878D82A}">
                    <a16:rowId xmlns:a16="http://schemas.microsoft.com/office/drawing/2014/main" val="667188357"/>
                  </a:ext>
                </a:extLst>
              </a:tr>
              <a:tr h="370840">
                <a:tc>
                  <a:txBody>
                    <a:bodyPr/>
                    <a:lstStyle/>
                    <a:p>
                      <a:pPr algn="ctr"/>
                      <a:r>
                        <a:rPr lang="en-GB" sz="1800" b="0" dirty="0"/>
                        <a:t>V2P</a:t>
                      </a:r>
                      <a:endParaRPr lang="LID4096" sz="1800" b="0" dirty="0"/>
                    </a:p>
                  </a:txBody>
                  <a:tcPr/>
                </a:tc>
                <a:tc>
                  <a:txBody>
                    <a:bodyPr/>
                    <a:lstStyle/>
                    <a:p>
                      <a:r>
                        <a:rPr lang="en-GB" sz="1800" b="0" dirty="0"/>
                        <a:t>Véhicule-piéton</a:t>
                      </a:r>
                    </a:p>
                  </a:txBody>
                  <a:tcPr/>
                </a:tc>
                <a:tc>
                  <a:txBody>
                    <a:bodyPr/>
                    <a:lstStyle/>
                    <a:p>
                      <a:r>
                        <a:rPr lang="en-GB" sz="1800" dirty="0"/>
                        <a:t>Détecter les piétons à proximité, en particulier dans des conditions de faible visibilité</a:t>
                      </a:r>
                    </a:p>
                  </a:txBody>
                  <a:tcPr/>
                </a:tc>
                <a:extLst>
                  <a:ext uri="{0D108BD9-81ED-4DB2-BD59-A6C34878D82A}">
                    <a16:rowId xmlns:a16="http://schemas.microsoft.com/office/drawing/2014/main" val="1341259936"/>
                  </a:ext>
                </a:extLst>
              </a:tr>
              <a:tr h="370840">
                <a:tc>
                  <a:txBody>
                    <a:bodyPr/>
                    <a:lstStyle/>
                    <a:p>
                      <a:pPr algn="ctr"/>
                      <a:r>
                        <a:rPr lang="en-GB" sz="1800" b="0" dirty="0"/>
                        <a:t>V2N</a:t>
                      </a:r>
                      <a:endParaRPr lang="LID4096" sz="1800" b="0" dirty="0"/>
                    </a:p>
                  </a:txBody>
                  <a:tcPr/>
                </a:tc>
                <a:tc>
                  <a:txBody>
                    <a:bodyPr/>
                    <a:lstStyle/>
                    <a:p>
                      <a:r>
                        <a:rPr lang="en-GB" sz="1800" b="0" dirty="0"/>
                        <a:t>Véhicule-réseau</a:t>
                      </a:r>
                    </a:p>
                  </a:txBody>
                  <a:tcPr/>
                </a:tc>
                <a:tc>
                  <a:txBody>
                    <a:bodyPr/>
                    <a:lstStyle/>
                    <a:p>
                      <a:r>
                        <a:rPr lang="en-GB" sz="1800" dirty="0"/>
                        <a:t>Se connecter aux services cloud pour obtenir des mises à jour, des informations sur le trafic et la météo</a:t>
                      </a:r>
                    </a:p>
                  </a:txBody>
                  <a:tcPr/>
                </a:tc>
                <a:extLst>
                  <a:ext uri="{0D108BD9-81ED-4DB2-BD59-A6C34878D82A}">
                    <a16:rowId xmlns:a16="http://schemas.microsoft.com/office/drawing/2014/main" val="1430705026"/>
                  </a:ext>
                </a:extLst>
              </a:tr>
              <a:tr h="370840">
                <a:tc>
                  <a:txBody>
                    <a:bodyPr/>
                    <a:lstStyle/>
                    <a:p>
                      <a:pPr algn="ctr"/>
                      <a:r>
                        <a:rPr lang="en-GB" sz="1800" b="0" dirty="0"/>
                        <a:t>V2X</a:t>
                      </a:r>
                      <a:endParaRPr lang="LID4096" sz="1800" b="0" dirty="0"/>
                    </a:p>
                  </a:txBody>
                  <a:tcPr/>
                </a:tc>
                <a:tc>
                  <a:txBody>
                    <a:bodyPr/>
                    <a:lstStyle/>
                    <a:p>
                      <a:r>
                        <a:rPr lang="en-GB" sz="1800" b="0" dirty="0"/>
                        <a:t>Véhicule-à-tout</a:t>
                      </a:r>
                    </a:p>
                  </a:txBody>
                  <a:tcPr/>
                </a:tc>
                <a:tc>
                  <a:txBody>
                    <a:bodyPr/>
                    <a:lstStyle/>
                    <a:p>
                      <a:r>
                        <a:rPr lang="en-GB" sz="1800" dirty="0"/>
                        <a:t>Terme générique désignant toutes ces interactions</a:t>
                      </a:r>
                    </a:p>
                  </a:txBody>
                  <a:tcPr/>
                </a:tc>
                <a:extLst>
                  <a:ext uri="{0D108BD9-81ED-4DB2-BD59-A6C34878D82A}">
                    <a16:rowId xmlns:a16="http://schemas.microsoft.com/office/drawing/2014/main" val="1667060229"/>
                  </a:ext>
                </a:extLst>
              </a:tr>
            </a:tbl>
          </a:graphicData>
        </a:graphic>
      </p:graphicFrame>
      <p:sp>
        <p:nvSpPr>
          <p:cNvPr id="6" name="object 3">
            <a:extLst>
              <a:ext uri="{FF2B5EF4-FFF2-40B4-BE49-F238E27FC236}">
                <a16:creationId xmlns:a16="http://schemas.microsoft.com/office/drawing/2014/main" id="{7B782221-BBD1-3639-2D8F-AAC15D06898A}"/>
              </a:ext>
            </a:extLst>
          </p:cNvPr>
          <p:cNvSpPr txBox="1"/>
          <p:nvPr/>
        </p:nvSpPr>
        <p:spPr>
          <a:xfrm>
            <a:off x="726282" y="1516282"/>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La communication véhicule-tout (V2X) permet aux véhicules d'échanger des informations avec leur environnement afin d'améliorer la sécurité et l'efficacité du trafic. Elle inclut la communication avec d'autres véhicules, les infrastructures routières, les piétons et les réseaux cloud. Ces différents types de V2X aident les véhicules à anticiper les dangers, à coordonner leurs mouvements et à prendre des décisions de conduite plus intelligentes.</a:t>
            </a:r>
          </a:p>
        </p:txBody>
      </p:sp>
      <p:sp>
        <p:nvSpPr>
          <p:cNvPr id="9" name="Title 8">
            <a:extLst>
              <a:ext uri="{FF2B5EF4-FFF2-40B4-BE49-F238E27FC236}">
                <a16:creationId xmlns:a16="http://schemas.microsoft.com/office/drawing/2014/main" id="{A1401A8C-3113-6928-8A0A-76B9DED608FE}"/>
              </a:ext>
            </a:extLst>
          </p:cNvPr>
          <p:cNvSpPr>
            <a:spLocks noGrp="1"/>
          </p:cNvSpPr>
          <p:nvPr>
            <p:ph type="title"/>
          </p:nvPr>
        </p:nvSpPr>
        <p:spPr>
          <a:xfrm>
            <a:off x="727199" y="432000"/>
            <a:ext cx="3217271" cy="369332"/>
          </a:xfrm>
        </p:spPr>
        <p:txBody>
          <a:bodyPr/>
          <a:lstStyle/>
          <a:p>
            <a:r>
              <a:rPr lang="en-GB" dirty="0"/>
              <a:t>3. Véhicules connectés</a:t>
            </a:r>
            <a:endParaRPr lang="LID4096" dirty="0"/>
          </a:p>
        </p:txBody>
      </p:sp>
    </p:spTree>
    <p:extLst>
      <p:ext uri="{BB962C8B-B14F-4D97-AF65-F5344CB8AC3E}">
        <p14:creationId xmlns:p14="http://schemas.microsoft.com/office/powerpoint/2010/main" val="12903368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7E344-B90E-2985-4212-4EE6C0CDEDDB}"/>
            </a:ext>
          </a:extLst>
        </p:cNvPr>
        <p:cNvGrpSpPr/>
        <p:nvPr/>
      </p:nvGrpSpPr>
      <p:grpSpPr>
        <a:xfrm>
          <a:off x="0" y="0"/>
          <a:ext cx="0" cy="0"/>
          <a:chOff x="0" y="0"/>
          <a:chExt cx="0" cy="0"/>
        </a:xfrm>
      </p:grpSpPr>
      <p:sp>
        <p:nvSpPr>
          <p:cNvPr id="23" name="Freeform: Shape 22">
            <a:extLst>
              <a:ext uri="{FF2B5EF4-FFF2-40B4-BE49-F238E27FC236}">
                <a16:creationId xmlns:a16="http://schemas.microsoft.com/office/drawing/2014/main" id="{08809614-55A0-3AA6-48CB-51D36A0D20C3}"/>
              </a:ext>
            </a:extLst>
          </p:cNvPr>
          <p:cNvSpPr/>
          <p:nvPr/>
        </p:nvSpPr>
        <p:spPr>
          <a:xfrm>
            <a:off x="770446" y="1728916"/>
            <a:ext cx="3276259" cy="932972"/>
          </a:xfrm>
          <a:custGeom>
            <a:avLst/>
            <a:gdLst>
              <a:gd name="connsiteX0" fmla="*/ 2409720 w 2618120"/>
              <a:gd name="connsiteY0" fmla="*/ 932973 h 932972"/>
              <a:gd name="connsiteX1" fmla="*/ 207021 w 2618120"/>
              <a:gd name="connsiteY1" fmla="*/ 932973 h 932972"/>
              <a:gd name="connsiteX2" fmla="*/ 0 w 2618120"/>
              <a:gd name="connsiteY2" fmla="*/ 725952 h 932972"/>
              <a:gd name="connsiteX3" fmla="*/ 0 w 2618120"/>
              <a:gd name="connsiteY3" fmla="*/ 207021 h 932972"/>
              <a:gd name="connsiteX4" fmla="*/ 207021 w 2618120"/>
              <a:gd name="connsiteY4" fmla="*/ 0 h 932972"/>
              <a:gd name="connsiteX5" fmla="*/ 2411100 w 2618120"/>
              <a:gd name="connsiteY5" fmla="*/ 0 h 932972"/>
              <a:gd name="connsiteX6" fmla="*/ 2618120 w 2618120"/>
              <a:gd name="connsiteY6" fmla="*/ 207021 h 932972"/>
              <a:gd name="connsiteX7" fmla="*/ 2618120 w 2618120"/>
              <a:gd name="connsiteY7" fmla="*/ 725952 h 932972"/>
              <a:gd name="connsiteX8" fmla="*/ 2409720 w 2618120"/>
              <a:gd name="connsiteY8" fmla="*/ 932973 h 93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8120" h="932972">
                <a:moveTo>
                  <a:pt x="2409720" y="932973"/>
                </a:moveTo>
                <a:lnTo>
                  <a:pt x="207021" y="932973"/>
                </a:lnTo>
                <a:cubicBezTo>
                  <a:pt x="92469" y="932973"/>
                  <a:pt x="0" y="840504"/>
                  <a:pt x="0" y="725952"/>
                </a:cubicBezTo>
                <a:lnTo>
                  <a:pt x="0" y="207021"/>
                </a:lnTo>
                <a:cubicBezTo>
                  <a:pt x="0" y="92469"/>
                  <a:pt x="92469" y="0"/>
                  <a:pt x="207021" y="0"/>
                </a:cubicBezTo>
                <a:lnTo>
                  <a:pt x="2411100" y="0"/>
                </a:lnTo>
                <a:cubicBezTo>
                  <a:pt x="2525651" y="0"/>
                  <a:pt x="2618120" y="92469"/>
                  <a:pt x="2618120" y="207021"/>
                </a:cubicBezTo>
                <a:lnTo>
                  <a:pt x="2618120" y="725952"/>
                </a:lnTo>
                <a:cubicBezTo>
                  <a:pt x="2616740" y="839123"/>
                  <a:pt x="2524271" y="932973"/>
                  <a:pt x="2409720" y="932973"/>
                </a:cubicBezTo>
                <a:close/>
              </a:path>
            </a:pathLst>
          </a:custGeom>
          <a:solidFill>
            <a:srgbClr val="5FBDFF"/>
          </a:solidFill>
          <a:ln w="1379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24" name="Freeform: Shape 23">
            <a:extLst>
              <a:ext uri="{FF2B5EF4-FFF2-40B4-BE49-F238E27FC236}">
                <a16:creationId xmlns:a16="http://schemas.microsoft.com/office/drawing/2014/main" id="{167DA887-D90E-B8EC-7AB9-907422A7FB42}"/>
              </a:ext>
            </a:extLst>
          </p:cNvPr>
          <p:cNvSpPr/>
          <p:nvPr/>
        </p:nvSpPr>
        <p:spPr>
          <a:xfrm>
            <a:off x="726282" y="1563299"/>
            <a:ext cx="887428" cy="1312510"/>
          </a:xfrm>
          <a:custGeom>
            <a:avLst/>
            <a:gdLst>
              <a:gd name="connsiteX0" fmla="*/ 0 w 887428"/>
              <a:gd name="connsiteY0" fmla="*/ 0 h 1312510"/>
              <a:gd name="connsiteX1" fmla="*/ 887428 w 887428"/>
              <a:gd name="connsiteY1" fmla="*/ 0 h 1312510"/>
              <a:gd name="connsiteX2" fmla="*/ 887428 w 887428"/>
              <a:gd name="connsiteY2" fmla="*/ 1312511 h 1312510"/>
              <a:gd name="connsiteX3" fmla="*/ 0 w 887428"/>
              <a:gd name="connsiteY3" fmla="*/ 1312511 h 1312510"/>
            </a:gdLst>
            <a:ahLst/>
            <a:cxnLst>
              <a:cxn ang="0">
                <a:pos x="connsiteX0" y="connsiteY0"/>
              </a:cxn>
              <a:cxn ang="0">
                <a:pos x="connsiteX1" y="connsiteY1"/>
              </a:cxn>
              <a:cxn ang="0">
                <a:pos x="connsiteX2" y="connsiteY2"/>
              </a:cxn>
              <a:cxn ang="0">
                <a:pos x="connsiteX3" y="connsiteY3"/>
              </a:cxn>
            </a:cxnLst>
            <a:rect l="l" t="t" r="r" b="b"/>
            <a:pathLst>
              <a:path w="887428" h="1312510">
                <a:moveTo>
                  <a:pt x="0" y="0"/>
                </a:moveTo>
                <a:lnTo>
                  <a:pt x="887428" y="0"/>
                </a:lnTo>
                <a:lnTo>
                  <a:pt x="887428" y="1312511"/>
                </a:lnTo>
                <a:lnTo>
                  <a:pt x="0" y="1312511"/>
                </a:lnTo>
                <a:close/>
              </a:path>
            </a:pathLst>
          </a:custGeom>
          <a:solidFill>
            <a:srgbClr val="FFFFFF">
              <a:alpha val="40000"/>
            </a:srgbClr>
          </a:solidFill>
          <a:ln w="13794"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Poppins Light"/>
            </a:endParaRPr>
          </a:p>
        </p:txBody>
      </p:sp>
      <p:sp>
        <p:nvSpPr>
          <p:cNvPr id="26" name="TextBox 25">
            <a:extLst>
              <a:ext uri="{FF2B5EF4-FFF2-40B4-BE49-F238E27FC236}">
                <a16:creationId xmlns:a16="http://schemas.microsoft.com/office/drawing/2014/main" id="{D3089464-0175-CBAE-D5C2-E7A7F599B07E}"/>
              </a:ext>
            </a:extLst>
          </p:cNvPr>
          <p:cNvSpPr txBox="1"/>
          <p:nvPr/>
        </p:nvSpPr>
        <p:spPr>
          <a:xfrm>
            <a:off x="1656494" y="1902576"/>
            <a:ext cx="2390211" cy="523220"/>
          </a:xfrm>
          <a:prstGeom prst="rect">
            <a:avLst/>
          </a:prstGeom>
          <a:noFill/>
        </p:spPr>
        <p:txBody>
          <a:bodyPr wrap="square" rtlCol="0">
            <a:spAutoFit/>
          </a:bodyPr>
          <a:lstStyle/>
          <a:p>
            <a:pPr defTabSz="914400" hangingPunct="1">
              <a:lnSpc>
                <a:spcPct val="100000"/>
              </a:lnSpc>
              <a:spcBef>
                <a:spcPts val="0"/>
              </a:spcBef>
            </a:pPr>
            <a:r>
              <a:rPr lang="en-ID" sz="1400" b="1" kern="1200" dirty="0">
                <a:solidFill>
                  <a:prstClr val="white"/>
                </a:solidFill>
                <a:latin typeface="Arial" panose="020B0604020202020204" pitchFamily="34" charset="0"/>
                <a:cs typeface="Arial" panose="020B0604020202020204" pitchFamily="34" charset="0"/>
                <a:sym typeface="Arial"/>
                <a:rtl val="0"/>
              </a:rPr>
              <a:t>Communication dédiée à courte portée (DSRC)</a:t>
            </a:r>
          </a:p>
        </p:txBody>
      </p:sp>
      <p:pic>
        <p:nvPicPr>
          <p:cNvPr id="27" name="Graphic 26" descr="Target Audience with solid fill">
            <a:extLst>
              <a:ext uri="{FF2B5EF4-FFF2-40B4-BE49-F238E27FC236}">
                <a16:creationId xmlns:a16="http://schemas.microsoft.com/office/drawing/2014/main" id="{91554530-14D4-FAB4-DE85-16D91967455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901232" y="1845528"/>
            <a:ext cx="642090" cy="642090"/>
          </a:xfrm>
          <a:prstGeom prst="rect">
            <a:avLst/>
          </a:prstGeom>
        </p:spPr>
      </p:pic>
      <p:sp>
        <p:nvSpPr>
          <p:cNvPr id="28" name="Freeform: Shape 27">
            <a:extLst>
              <a:ext uri="{FF2B5EF4-FFF2-40B4-BE49-F238E27FC236}">
                <a16:creationId xmlns:a16="http://schemas.microsoft.com/office/drawing/2014/main" id="{E468C6DB-544D-AC6B-D836-05A3D725E51E}"/>
              </a:ext>
            </a:extLst>
          </p:cNvPr>
          <p:cNvSpPr/>
          <p:nvPr/>
        </p:nvSpPr>
        <p:spPr>
          <a:xfrm>
            <a:off x="776207" y="3256296"/>
            <a:ext cx="3270497" cy="932972"/>
          </a:xfrm>
          <a:custGeom>
            <a:avLst/>
            <a:gdLst>
              <a:gd name="connsiteX0" fmla="*/ 2411100 w 2618120"/>
              <a:gd name="connsiteY0" fmla="*/ 932973 h 932972"/>
              <a:gd name="connsiteX1" fmla="*/ 207021 w 2618120"/>
              <a:gd name="connsiteY1" fmla="*/ 932973 h 932972"/>
              <a:gd name="connsiteX2" fmla="*/ 0 w 2618120"/>
              <a:gd name="connsiteY2" fmla="*/ 725952 h 932972"/>
              <a:gd name="connsiteX3" fmla="*/ 0 w 2618120"/>
              <a:gd name="connsiteY3" fmla="*/ 207021 h 932972"/>
              <a:gd name="connsiteX4" fmla="*/ 207021 w 2618120"/>
              <a:gd name="connsiteY4" fmla="*/ 0 h 932972"/>
              <a:gd name="connsiteX5" fmla="*/ 2411100 w 2618120"/>
              <a:gd name="connsiteY5" fmla="*/ 0 h 932972"/>
              <a:gd name="connsiteX6" fmla="*/ 2618120 w 2618120"/>
              <a:gd name="connsiteY6" fmla="*/ 207021 h 932972"/>
              <a:gd name="connsiteX7" fmla="*/ 2618120 w 2618120"/>
              <a:gd name="connsiteY7" fmla="*/ 725952 h 932972"/>
              <a:gd name="connsiteX8" fmla="*/ 2411100 w 2618120"/>
              <a:gd name="connsiteY8" fmla="*/ 932973 h 93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8120" h="932972">
                <a:moveTo>
                  <a:pt x="2411100" y="932973"/>
                </a:moveTo>
                <a:lnTo>
                  <a:pt x="207021" y="932973"/>
                </a:lnTo>
                <a:cubicBezTo>
                  <a:pt x="92469" y="932973"/>
                  <a:pt x="0" y="840504"/>
                  <a:pt x="0" y="725952"/>
                </a:cubicBezTo>
                <a:lnTo>
                  <a:pt x="0" y="207021"/>
                </a:lnTo>
                <a:cubicBezTo>
                  <a:pt x="0" y="92469"/>
                  <a:pt x="92469" y="0"/>
                  <a:pt x="207021" y="0"/>
                </a:cubicBezTo>
                <a:lnTo>
                  <a:pt x="2411100" y="0"/>
                </a:lnTo>
                <a:cubicBezTo>
                  <a:pt x="2525652" y="0"/>
                  <a:pt x="2618120" y="92469"/>
                  <a:pt x="2618120" y="207021"/>
                </a:cubicBezTo>
                <a:lnTo>
                  <a:pt x="2618120" y="725952"/>
                </a:lnTo>
                <a:cubicBezTo>
                  <a:pt x="2618120" y="839123"/>
                  <a:pt x="2525652" y="932973"/>
                  <a:pt x="2411100" y="932973"/>
                </a:cubicBezTo>
                <a:close/>
              </a:path>
            </a:pathLst>
          </a:custGeom>
          <a:solidFill>
            <a:srgbClr val="9473E7"/>
          </a:solidFill>
          <a:ln w="13794"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29" name="Freeform: Shape 28">
            <a:extLst>
              <a:ext uri="{FF2B5EF4-FFF2-40B4-BE49-F238E27FC236}">
                <a16:creationId xmlns:a16="http://schemas.microsoft.com/office/drawing/2014/main" id="{EF67BA75-5D01-6791-0A7D-BD9CC59CBA1C}"/>
              </a:ext>
            </a:extLst>
          </p:cNvPr>
          <p:cNvSpPr/>
          <p:nvPr/>
        </p:nvSpPr>
        <p:spPr>
          <a:xfrm>
            <a:off x="733424" y="3090679"/>
            <a:ext cx="887428" cy="1312510"/>
          </a:xfrm>
          <a:custGeom>
            <a:avLst/>
            <a:gdLst>
              <a:gd name="connsiteX0" fmla="*/ 0 w 887428"/>
              <a:gd name="connsiteY0" fmla="*/ 0 h 1312510"/>
              <a:gd name="connsiteX1" fmla="*/ 887428 w 887428"/>
              <a:gd name="connsiteY1" fmla="*/ 0 h 1312510"/>
              <a:gd name="connsiteX2" fmla="*/ 887428 w 887428"/>
              <a:gd name="connsiteY2" fmla="*/ 1312511 h 1312510"/>
              <a:gd name="connsiteX3" fmla="*/ 0 w 887428"/>
              <a:gd name="connsiteY3" fmla="*/ 1312511 h 1312510"/>
            </a:gdLst>
            <a:ahLst/>
            <a:cxnLst>
              <a:cxn ang="0">
                <a:pos x="connsiteX0" y="connsiteY0"/>
              </a:cxn>
              <a:cxn ang="0">
                <a:pos x="connsiteX1" y="connsiteY1"/>
              </a:cxn>
              <a:cxn ang="0">
                <a:pos x="connsiteX2" y="connsiteY2"/>
              </a:cxn>
              <a:cxn ang="0">
                <a:pos x="connsiteX3" y="connsiteY3"/>
              </a:cxn>
            </a:cxnLst>
            <a:rect l="l" t="t" r="r" b="b"/>
            <a:pathLst>
              <a:path w="887428" h="1312510">
                <a:moveTo>
                  <a:pt x="0" y="0"/>
                </a:moveTo>
                <a:lnTo>
                  <a:pt x="887428" y="0"/>
                </a:lnTo>
                <a:lnTo>
                  <a:pt x="887428" y="1312511"/>
                </a:lnTo>
                <a:lnTo>
                  <a:pt x="0" y="1312511"/>
                </a:lnTo>
                <a:close/>
              </a:path>
            </a:pathLst>
          </a:custGeom>
          <a:solidFill>
            <a:srgbClr val="FFFFFF">
              <a:alpha val="40000"/>
            </a:srgbClr>
          </a:solidFill>
          <a:ln w="13794" cap="flat">
            <a:noFill/>
            <a:prstDash val="solid"/>
            <a:miter/>
          </a:ln>
        </p:spPr>
        <p:txBody>
          <a:bodyPr rtlCol="0" anchor="ctr"/>
          <a:lstStyle/>
          <a:p>
            <a:pPr defTabSz="914400" hangingPunct="1">
              <a:lnSpc>
                <a:spcPct val="100000"/>
              </a:lnSpc>
              <a:spcBef>
                <a:spcPts val="0"/>
              </a:spcBef>
            </a:pPr>
            <a:endParaRPr lang="en-ID" sz="1800" kern="1200">
              <a:solidFill>
                <a:prstClr val="black"/>
              </a:solidFill>
              <a:latin typeface="Poppins Light"/>
            </a:endParaRPr>
          </a:p>
        </p:txBody>
      </p:sp>
      <p:sp>
        <p:nvSpPr>
          <p:cNvPr id="31" name="TextBox 30">
            <a:extLst>
              <a:ext uri="{FF2B5EF4-FFF2-40B4-BE49-F238E27FC236}">
                <a16:creationId xmlns:a16="http://schemas.microsoft.com/office/drawing/2014/main" id="{C44E258B-1D2E-6520-F692-72DEEF1B1F67}"/>
              </a:ext>
            </a:extLst>
          </p:cNvPr>
          <p:cNvSpPr txBox="1"/>
          <p:nvPr/>
        </p:nvSpPr>
        <p:spPr>
          <a:xfrm>
            <a:off x="1663636" y="3429956"/>
            <a:ext cx="2383068" cy="523220"/>
          </a:xfrm>
          <a:prstGeom prst="rect">
            <a:avLst/>
          </a:prstGeom>
          <a:noFill/>
        </p:spPr>
        <p:txBody>
          <a:bodyPr wrap="square" rtlCol="0">
            <a:spAutoFit/>
          </a:bodyPr>
          <a:lstStyle/>
          <a:p>
            <a:pPr defTabSz="914400" hangingPunct="1">
              <a:lnSpc>
                <a:spcPct val="100000"/>
              </a:lnSpc>
              <a:spcBef>
                <a:spcPts val="0"/>
              </a:spcBef>
            </a:pPr>
            <a:r>
              <a:rPr lang="en-ID" sz="1400" b="1" kern="1200" dirty="0">
                <a:solidFill>
                  <a:prstClr val="white"/>
                </a:solidFill>
                <a:latin typeface="Arial" panose="020B0604020202020204" pitchFamily="34" charset="0"/>
                <a:cs typeface="Arial" panose="020B0604020202020204" pitchFamily="34" charset="0"/>
                <a:sym typeface="Arial"/>
                <a:rtl val="0"/>
              </a:rPr>
              <a:t>Communication cellulaire véhicule-à-tout (C-V2X)</a:t>
            </a:r>
          </a:p>
        </p:txBody>
      </p:sp>
      <p:pic>
        <p:nvPicPr>
          <p:cNvPr id="32" name="Graphic 31" descr="Convertible outline">
            <a:extLst>
              <a:ext uri="{FF2B5EF4-FFF2-40B4-BE49-F238E27FC236}">
                <a16:creationId xmlns:a16="http://schemas.microsoft.com/office/drawing/2014/main" id="{58153295-FF53-EF6B-8DCD-B6E9DD4588C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940008" y="3420737"/>
            <a:ext cx="546432" cy="546432"/>
          </a:xfrm>
          <a:prstGeom prst="rect">
            <a:avLst/>
          </a:prstGeom>
        </p:spPr>
      </p:pic>
      <p:sp>
        <p:nvSpPr>
          <p:cNvPr id="33" name="Freeform: Shape 32">
            <a:extLst>
              <a:ext uri="{FF2B5EF4-FFF2-40B4-BE49-F238E27FC236}">
                <a16:creationId xmlns:a16="http://schemas.microsoft.com/office/drawing/2014/main" id="{C221B61D-3E69-C964-0C1E-5A3529C9BEE3}"/>
              </a:ext>
            </a:extLst>
          </p:cNvPr>
          <p:cNvSpPr/>
          <p:nvPr/>
        </p:nvSpPr>
        <p:spPr>
          <a:xfrm>
            <a:off x="770446" y="4831980"/>
            <a:ext cx="3270496" cy="932972"/>
          </a:xfrm>
          <a:custGeom>
            <a:avLst/>
            <a:gdLst>
              <a:gd name="connsiteX0" fmla="*/ 2409720 w 2618120"/>
              <a:gd name="connsiteY0" fmla="*/ 932973 h 932972"/>
              <a:gd name="connsiteX1" fmla="*/ 207021 w 2618120"/>
              <a:gd name="connsiteY1" fmla="*/ 932973 h 932972"/>
              <a:gd name="connsiteX2" fmla="*/ 0 w 2618120"/>
              <a:gd name="connsiteY2" fmla="*/ 725952 h 932972"/>
              <a:gd name="connsiteX3" fmla="*/ 0 w 2618120"/>
              <a:gd name="connsiteY3" fmla="*/ 207021 h 932972"/>
              <a:gd name="connsiteX4" fmla="*/ 207021 w 2618120"/>
              <a:gd name="connsiteY4" fmla="*/ 0 h 932972"/>
              <a:gd name="connsiteX5" fmla="*/ 2411100 w 2618120"/>
              <a:gd name="connsiteY5" fmla="*/ 0 h 932972"/>
              <a:gd name="connsiteX6" fmla="*/ 2618120 w 2618120"/>
              <a:gd name="connsiteY6" fmla="*/ 207021 h 932972"/>
              <a:gd name="connsiteX7" fmla="*/ 2618120 w 2618120"/>
              <a:gd name="connsiteY7" fmla="*/ 725952 h 932972"/>
              <a:gd name="connsiteX8" fmla="*/ 2409720 w 2618120"/>
              <a:gd name="connsiteY8" fmla="*/ 932973 h 932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8120" h="932972">
                <a:moveTo>
                  <a:pt x="2409720" y="932973"/>
                </a:moveTo>
                <a:lnTo>
                  <a:pt x="207021" y="932973"/>
                </a:lnTo>
                <a:cubicBezTo>
                  <a:pt x="92469" y="932973"/>
                  <a:pt x="0" y="840504"/>
                  <a:pt x="0" y="725952"/>
                </a:cubicBezTo>
                <a:lnTo>
                  <a:pt x="0" y="207021"/>
                </a:lnTo>
                <a:cubicBezTo>
                  <a:pt x="0" y="92469"/>
                  <a:pt x="92469" y="0"/>
                  <a:pt x="207021" y="0"/>
                </a:cubicBezTo>
                <a:lnTo>
                  <a:pt x="2411100" y="0"/>
                </a:lnTo>
                <a:cubicBezTo>
                  <a:pt x="2525651" y="0"/>
                  <a:pt x="2618120" y="92469"/>
                  <a:pt x="2618120" y="207021"/>
                </a:cubicBezTo>
                <a:lnTo>
                  <a:pt x="2618120" y="725952"/>
                </a:lnTo>
                <a:cubicBezTo>
                  <a:pt x="2616740" y="839123"/>
                  <a:pt x="2524271" y="932973"/>
                  <a:pt x="2409720" y="932973"/>
                </a:cubicBezTo>
                <a:close/>
              </a:path>
            </a:pathLst>
          </a:custGeom>
          <a:solidFill>
            <a:schemeClr val="accent3"/>
          </a:solidFill>
          <a:ln w="137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a typeface="+mn-ea"/>
              <a:cs typeface="+mn-cs"/>
            </a:endParaRPr>
          </a:p>
        </p:txBody>
      </p:sp>
      <p:sp>
        <p:nvSpPr>
          <p:cNvPr id="34" name="Freeform: Shape 33">
            <a:extLst>
              <a:ext uri="{FF2B5EF4-FFF2-40B4-BE49-F238E27FC236}">
                <a16:creationId xmlns:a16="http://schemas.microsoft.com/office/drawing/2014/main" id="{11EB7C18-5F08-6536-20BA-C7BF3A51FCB8}"/>
              </a:ext>
            </a:extLst>
          </p:cNvPr>
          <p:cNvSpPr/>
          <p:nvPr/>
        </p:nvSpPr>
        <p:spPr>
          <a:xfrm>
            <a:off x="726281" y="4666363"/>
            <a:ext cx="887428" cy="1312510"/>
          </a:xfrm>
          <a:custGeom>
            <a:avLst/>
            <a:gdLst>
              <a:gd name="connsiteX0" fmla="*/ 0 w 887428"/>
              <a:gd name="connsiteY0" fmla="*/ 0 h 1312510"/>
              <a:gd name="connsiteX1" fmla="*/ 887428 w 887428"/>
              <a:gd name="connsiteY1" fmla="*/ 0 h 1312510"/>
              <a:gd name="connsiteX2" fmla="*/ 887428 w 887428"/>
              <a:gd name="connsiteY2" fmla="*/ 1312511 h 1312510"/>
              <a:gd name="connsiteX3" fmla="*/ 0 w 887428"/>
              <a:gd name="connsiteY3" fmla="*/ 1312511 h 1312510"/>
            </a:gdLst>
            <a:ahLst/>
            <a:cxnLst>
              <a:cxn ang="0">
                <a:pos x="connsiteX0" y="connsiteY0"/>
              </a:cxn>
              <a:cxn ang="0">
                <a:pos x="connsiteX1" y="connsiteY1"/>
              </a:cxn>
              <a:cxn ang="0">
                <a:pos x="connsiteX2" y="connsiteY2"/>
              </a:cxn>
              <a:cxn ang="0">
                <a:pos x="connsiteX3" y="connsiteY3"/>
              </a:cxn>
            </a:cxnLst>
            <a:rect l="l" t="t" r="r" b="b"/>
            <a:pathLst>
              <a:path w="887428" h="1312510">
                <a:moveTo>
                  <a:pt x="0" y="0"/>
                </a:moveTo>
                <a:lnTo>
                  <a:pt x="887428" y="0"/>
                </a:lnTo>
                <a:lnTo>
                  <a:pt x="887428" y="1312511"/>
                </a:lnTo>
                <a:lnTo>
                  <a:pt x="0" y="1312511"/>
                </a:lnTo>
                <a:close/>
              </a:path>
            </a:pathLst>
          </a:custGeom>
          <a:solidFill>
            <a:srgbClr val="FFFFFF">
              <a:alpha val="40000"/>
            </a:srgbClr>
          </a:solidFill>
          <a:ln w="137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a typeface="+mn-ea"/>
              <a:cs typeface="+mn-cs"/>
            </a:endParaRPr>
          </a:p>
        </p:txBody>
      </p:sp>
      <p:sp>
        <p:nvSpPr>
          <p:cNvPr id="36" name="TextBox 35">
            <a:extLst>
              <a:ext uri="{FF2B5EF4-FFF2-40B4-BE49-F238E27FC236}">
                <a16:creationId xmlns:a16="http://schemas.microsoft.com/office/drawing/2014/main" id="{889647BE-1800-EC6A-20E7-FE2E18017589}"/>
              </a:ext>
            </a:extLst>
          </p:cNvPr>
          <p:cNvSpPr txBox="1"/>
          <p:nvPr/>
        </p:nvSpPr>
        <p:spPr>
          <a:xfrm>
            <a:off x="1656493" y="5005640"/>
            <a:ext cx="164434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D" sz="14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sym typeface="Arial"/>
                <a:rtl val="0"/>
              </a:rPr>
              <a:t>Intégration GPS</a:t>
            </a:r>
          </a:p>
        </p:txBody>
      </p:sp>
      <p:pic>
        <p:nvPicPr>
          <p:cNvPr id="37" name="Graphic 36" descr="Map with pin with solid fill">
            <a:extLst>
              <a:ext uri="{FF2B5EF4-FFF2-40B4-BE49-F238E27FC236}">
                <a16:creationId xmlns:a16="http://schemas.microsoft.com/office/drawing/2014/main" id="{AF888B94-ADD3-FA3A-97D8-6B2E1E0A8B5D}"/>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901231" y="4948592"/>
            <a:ext cx="642090" cy="642090"/>
          </a:xfrm>
          <a:prstGeom prst="rect">
            <a:avLst/>
          </a:prstGeom>
        </p:spPr>
      </p:pic>
      <p:sp>
        <p:nvSpPr>
          <p:cNvPr id="40" name="Freeform: Shape 39">
            <a:extLst>
              <a:ext uri="{FF2B5EF4-FFF2-40B4-BE49-F238E27FC236}">
                <a16:creationId xmlns:a16="http://schemas.microsoft.com/office/drawing/2014/main" id="{1D791753-2CDA-31E8-8245-02E25CA3EE8E}"/>
              </a:ext>
            </a:extLst>
          </p:cNvPr>
          <p:cNvSpPr/>
          <p:nvPr/>
        </p:nvSpPr>
        <p:spPr>
          <a:xfrm rot="16200000">
            <a:off x="4097110" y="2034527"/>
            <a:ext cx="654026" cy="276027"/>
          </a:xfrm>
          <a:custGeom>
            <a:avLst/>
            <a:gdLst>
              <a:gd name="connsiteX0" fmla="*/ 2009480 w 2009479"/>
              <a:gd name="connsiteY0" fmla="*/ 276027 h 276027"/>
              <a:gd name="connsiteX1" fmla="*/ 2009480 w 2009479"/>
              <a:gd name="connsiteY1" fmla="*/ 114551 h 276027"/>
              <a:gd name="connsiteX2" fmla="*/ 1894929 w 2009479"/>
              <a:gd name="connsiteY2" fmla="*/ 0 h 276027"/>
              <a:gd name="connsiteX3" fmla="*/ 114551 w 2009479"/>
              <a:gd name="connsiteY3" fmla="*/ 0 h 276027"/>
              <a:gd name="connsiteX4" fmla="*/ 0 w 2009479"/>
              <a:gd name="connsiteY4" fmla="*/ 114551 h 276027"/>
              <a:gd name="connsiteX5" fmla="*/ 0 w 2009479"/>
              <a:gd name="connsiteY5" fmla="*/ 276027 h 2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479" h="276027">
                <a:moveTo>
                  <a:pt x="2009480" y="276027"/>
                </a:moveTo>
                <a:lnTo>
                  <a:pt x="2009480" y="114551"/>
                </a:lnTo>
                <a:cubicBezTo>
                  <a:pt x="2009480" y="51065"/>
                  <a:pt x="1958415" y="0"/>
                  <a:pt x="1894929" y="0"/>
                </a:cubicBezTo>
                <a:lnTo>
                  <a:pt x="114551" y="0"/>
                </a:lnTo>
                <a:cubicBezTo>
                  <a:pt x="51065" y="0"/>
                  <a:pt x="0" y="51065"/>
                  <a:pt x="0" y="114551"/>
                </a:cubicBezTo>
                <a:lnTo>
                  <a:pt x="0" y="276027"/>
                </a:lnTo>
              </a:path>
            </a:pathLst>
          </a:custGeom>
          <a:noFill/>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41" name="Freeform: Shape 40">
            <a:extLst>
              <a:ext uri="{FF2B5EF4-FFF2-40B4-BE49-F238E27FC236}">
                <a16:creationId xmlns:a16="http://schemas.microsoft.com/office/drawing/2014/main" id="{CDFE1495-A9AA-B143-6535-CF731EDBCC67}"/>
              </a:ext>
            </a:extLst>
          </p:cNvPr>
          <p:cNvSpPr/>
          <p:nvPr/>
        </p:nvSpPr>
        <p:spPr>
          <a:xfrm rot="16200000">
            <a:off x="4398382" y="2031647"/>
            <a:ext cx="45719" cy="281787"/>
          </a:xfrm>
          <a:custGeom>
            <a:avLst/>
            <a:gdLst>
              <a:gd name="connsiteX0" fmla="*/ 0 w 13801"/>
              <a:gd name="connsiteY0" fmla="*/ 389199 h 389198"/>
              <a:gd name="connsiteX1" fmla="*/ 0 w 13801"/>
              <a:gd name="connsiteY1" fmla="*/ 0 h 389198"/>
            </a:gdLst>
            <a:ahLst/>
            <a:cxnLst>
              <a:cxn ang="0">
                <a:pos x="connsiteX0" y="connsiteY0"/>
              </a:cxn>
              <a:cxn ang="0">
                <a:pos x="connsiteX1" y="connsiteY1"/>
              </a:cxn>
            </a:cxnLst>
            <a:rect l="l" t="t" r="r" b="b"/>
            <a:pathLst>
              <a:path w="13801" h="389198">
                <a:moveTo>
                  <a:pt x="0" y="389199"/>
                </a:moveTo>
                <a:lnTo>
                  <a:pt x="0" y="0"/>
                </a:lnTo>
              </a:path>
            </a:pathLst>
          </a:custGeom>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42" name="object 3">
            <a:extLst>
              <a:ext uri="{FF2B5EF4-FFF2-40B4-BE49-F238E27FC236}">
                <a16:creationId xmlns:a16="http://schemas.microsoft.com/office/drawing/2014/main" id="{C54873E9-9426-A13A-4B5D-42519DC9777F}"/>
              </a:ext>
            </a:extLst>
          </p:cNvPr>
          <p:cNvSpPr txBox="1"/>
          <p:nvPr/>
        </p:nvSpPr>
        <p:spPr>
          <a:xfrm>
            <a:off x="4694847" y="1728916"/>
            <a:ext cx="6965646" cy="888522"/>
          </a:xfrm>
          <a:prstGeom prst="rect">
            <a:avLst/>
          </a:prstGeom>
        </p:spPr>
        <p:txBody>
          <a:bodyPr vert="horz" wrap="square" lIns="0" tIns="16329" rIns="0" bIns="0" rtlCol="0">
            <a:spAutoFit/>
          </a:bodyPr>
          <a:lstStyle/>
          <a:p>
            <a:pPr marL="358775" indent="-342900"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Utilise des signaux de type Wi-Fi pour la communication V2V et entre les véhicules et les infrastructures.</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Très faible latence (temps de réponse rapide).</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Fonctionne dans un rayon de 300 mètres.</a:t>
            </a:r>
          </a:p>
        </p:txBody>
      </p:sp>
      <p:sp>
        <p:nvSpPr>
          <p:cNvPr id="47" name="Freeform: Shape 46">
            <a:extLst>
              <a:ext uri="{FF2B5EF4-FFF2-40B4-BE49-F238E27FC236}">
                <a16:creationId xmlns:a16="http://schemas.microsoft.com/office/drawing/2014/main" id="{4A2F67E7-AADE-1B05-B7C5-D2BCED75CA2B}"/>
              </a:ext>
            </a:extLst>
          </p:cNvPr>
          <p:cNvSpPr/>
          <p:nvPr/>
        </p:nvSpPr>
        <p:spPr>
          <a:xfrm rot="16200000">
            <a:off x="4091349" y="3559179"/>
            <a:ext cx="654026" cy="276027"/>
          </a:xfrm>
          <a:custGeom>
            <a:avLst/>
            <a:gdLst>
              <a:gd name="connsiteX0" fmla="*/ 2009480 w 2009479"/>
              <a:gd name="connsiteY0" fmla="*/ 276027 h 276027"/>
              <a:gd name="connsiteX1" fmla="*/ 2009480 w 2009479"/>
              <a:gd name="connsiteY1" fmla="*/ 114551 h 276027"/>
              <a:gd name="connsiteX2" fmla="*/ 1894929 w 2009479"/>
              <a:gd name="connsiteY2" fmla="*/ 0 h 276027"/>
              <a:gd name="connsiteX3" fmla="*/ 114551 w 2009479"/>
              <a:gd name="connsiteY3" fmla="*/ 0 h 276027"/>
              <a:gd name="connsiteX4" fmla="*/ 0 w 2009479"/>
              <a:gd name="connsiteY4" fmla="*/ 114551 h 276027"/>
              <a:gd name="connsiteX5" fmla="*/ 0 w 2009479"/>
              <a:gd name="connsiteY5" fmla="*/ 276027 h 2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479" h="276027">
                <a:moveTo>
                  <a:pt x="2009480" y="276027"/>
                </a:moveTo>
                <a:lnTo>
                  <a:pt x="2009480" y="114551"/>
                </a:lnTo>
                <a:cubicBezTo>
                  <a:pt x="2009480" y="51065"/>
                  <a:pt x="1958415" y="0"/>
                  <a:pt x="1894929" y="0"/>
                </a:cubicBezTo>
                <a:lnTo>
                  <a:pt x="114551" y="0"/>
                </a:lnTo>
                <a:cubicBezTo>
                  <a:pt x="51065" y="0"/>
                  <a:pt x="0" y="51065"/>
                  <a:pt x="0" y="114551"/>
                </a:cubicBezTo>
                <a:lnTo>
                  <a:pt x="0" y="276027"/>
                </a:lnTo>
              </a:path>
            </a:pathLst>
          </a:custGeom>
          <a:noFill/>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48" name="Freeform: Shape 47">
            <a:extLst>
              <a:ext uri="{FF2B5EF4-FFF2-40B4-BE49-F238E27FC236}">
                <a16:creationId xmlns:a16="http://schemas.microsoft.com/office/drawing/2014/main" id="{F1F2FD6F-AD0E-E82C-9E82-3819D081C2E6}"/>
              </a:ext>
            </a:extLst>
          </p:cNvPr>
          <p:cNvSpPr/>
          <p:nvPr/>
        </p:nvSpPr>
        <p:spPr>
          <a:xfrm rot="16200000">
            <a:off x="4388658" y="3566021"/>
            <a:ext cx="59404" cy="276028"/>
          </a:xfrm>
          <a:custGeom>
            <a:avLst/>
            <a:gdLst>
              <a:gd name="connsiteX0" fmla="*/ 0 w 13801"/>
              <a:gd name="connsiteY0" fmla="*/ 389199 h 389198"/>
              <a:gd name="connsiteX1" fmla="*/ 0 w 13801"/>
              <a:gd name="connsiteY1" fmla="*/ 0 h 389198"/>
            </a:gdLst>
            <a:ahLst/>
            <a:cxnLst>
              <a:cxn ang="0">
                <a:pos x="connsiteX0" y="connsiteY0"/>
              </a:cxn>
              <a:cxn ang="0">
                <a:pos x="connsiteX1" y="connsiteY1"/>
              </a:cxn>
            </a:cxnLst>
            <a:rect l="l" t="t" r="r" b="b"/>
            <a:pathLst>
              <a:path w="13801" h="389198">
                <a:moveTo>
                  <a:pt x="0" y="389199"/>
                </a:moveTo>
                <a:lnTo>
                  <a:pt x="0" y="0"/>
                </a:lnTo>
              </a:path>
            </a:pathLst>
          </a:custGeom>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49" name="object 3">
            <a:extLst>
              <a:ext uri="{FF2B5EF4-FFF2-40B4-BE49-F238E27FC236}">
                <a16:creationId xmlns:a16="http://schemas.microsoft.com/office/drawing/2014/main" id="{AE3197D8-A006-D42C-284D-67B8557AB600}"/>
              </a:ext>
            </a:extLst>
          </p:cNvPr>
          <p:cNvSpPr txBox="1"/>
          <p:nvPr/>
        </p:nvSpPr>
        <p:spPr>
          <a:xfrm>
            <a:off x="4689087" y="3253568"/>
            <a:ext cx="6491034" cy="888522"/>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Utilise les réseaux cellulaires 4G/5G existants.</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Offre une portée plus large que le DSRC.</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Prend en charge la connectivité cloud pour les mises à jour, les applications et les services en temps réel.</a:t>
            </a:r>
          </a:p>
        </p:txBody>
      </p:sp>
      <p:sp>
        <p:nvSpPr>
          <p:cNvPr id="53" name="Freeform: Shape 52">
            <a:extLst>
              <a:ext uri="{FF2B5EF4-FFF2-40B4-BE49-F238E27FC236}">
                <a16:creationId xmlns:a16="http://schemas.microsoft.com/office/drawing/2014/main" id="{809DEDF8-50B6-0CFA-492E-9979F1308668}"/>
              </a:ext>
            </a:extLst>
          </p:cNvPr>
          <p:cNvSpPr/>
          <p:nvPr/>
        </p:nvSpPr>
        <p:spPr>
          <a:xfrm rot="16200000">
            <a:off x="4072133" y="5153404"/>
            <a:ext cx="654026" cy="276027"/>
          </a:xfrm>
          <a:custGeom>
            <a:avLst/>
            <a:gdLst>
              <a:gd name="connsiteX0" fmla="*/ 2009480 w 2009479"/>
              <a:gd name="connsiteY0" fmla="*/ 276027 h 276027"/>
              <a:gd name="connsiteX1" fmla="*/ 2009480 w 2009479"/>
              <a:gd name="connsiteY1" fmla="*/ 114551 h 276027"/>
              <a:gd name="connsiteX2" fmla="*/ 1894929 w 2009479"/>
              <a:gd name="connsiteY2" fmla="*/ 0 h 276027"/>
              <a:gd name="connsiteX3" fmla="*/ 114551 w 2009479"/>
              <a:gd name="connsiteY3" fmla="*/ 0 h 276027"/>
              <a:gd name="connsiteX4" fmla="*/ 0 w 2009479"/>
              <a:gd name="connsiteY4" fmla="*/ 114551 h 276027"/>
              <a:gd name="connsiteX5" fmla="*/ 0 w 2009479"/>
              <a:gd name="connsiteY5" fmla="*/ 276027 h 276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479" h="276027">
                <a:moveTo>
                  <a:pt x="2009480" y="276027"/>
                </a:moveTo>
                <a:lnTo>
                  <a:pt x="2009480" y="114551"/>
                </a:lnTo>
                <a:cubicBezTo>
                  <a:pt x="2009480" y="51065"/>
                  <a:pt x="1958415" y="0"/>
                  <a:pt x="1894929" y="0"/>
                </a:cubicBezTo>
                <a:lnTo>
                  <a:pt x="114551" y="0"/>
                </a:lnTo>
                <a:cubicBezTo>
                  <a:pt x="51065" y="0"/>
                  <a:pt x="0" y="51065"/>
                  <a:pt x="0" y="114551"/>
                </a:cubicBezTo>
                <a:lnTo>
                  <a:pt x="0" y="276027"/>
                </a:lnTo>
              </a:path>
            </a:pathLst>
          </a:custGeom>
          <a:noFill/>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54" name="Freeform: Shape 53">
            <a:extLst>
              <a:ext uri="{FF2B5EF4-FFF2-40B4-BE49-F238E27FC236}">
                <a16:creationId xmlns:a16="http://schemas.microsoft.com/office/drawing/2014/main" id="{165EBA08-9E8F-89D8-2432-D4D14C50D9EF}"/>
              </a:ext>
            </a:extLst>
          </p:cNvPr>
          <p:cNvSpPr/>
          <p:nvPr/>
        </p:nvSpPr>
        <p:spPr>
          <a:xfrm rot="16200000">
            <a:off x="4369442" y="5160246"/>
            <a:ext cx="59404" cy="276028"/>
          </a:xfrm>
          <a:custGeom>
            <a:avLst/>
            <a:gdLst>
              <a:gd name="connsiteX0" fmla="*/ 0 w 13801"/>
              <a:gd name="connsiteY0" fmla="*/ 389199 h 389198"/>
              <a:gd name="connsiteX1" fmla="*/ 0 w 13801"/>
              <a:gd name="connsiteY1" fmla="*/ 0 h 389198"/>
            </a:gdLst>
            <a:ahLst/>
            <a:cxnLst>
              <a:cxn ang="0">
                <a:pos x="connsiteX0" y="connsiteY0"/>
              </a:cxn>
              <a:cxn ang="0">
                <a:pos x="connsiteX1" y="connsiteY1"/>
              </a:cxn>
            </a:cxnLst>
            <a:rect l="l" t="t" r="r" b="b"/>
            <a:pathLst>
              <a:path w="13801" h="389198">
                <a:moveTo>
                  <a:pt x="0" y="389199"/>
                </a:moveTo>
                <a:lnTo>
                  <a:pt x="0" y="0"/>
                </a:lnTo>
              </a:path>
            </a:pathLst>
          </a:custGeom>
          <a:ln w="31750" cap="flat">
            <a:solidFill>
              <a:srgbClr val="FBC502"/>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a:ln>
                <a:noFill/>
              </a:ln>
              <a:solidFill>
                <a:prstClr val="black"/>
              </a:solidFill>
              <a:effectLst/>
              <a:uLnTx/>
              <a:uFillTx/>
              <a:latin typeface="Poppins Light"/>
            </a:endParaRPr>
          </a:p>
        </p:txBody>
      </p:sp>
      <p:sp>
        <p:nvSpPr>
          <p:cNvPr id="55" name="object 3">
            <a:extLst>
              <a:ext uri="{FF2B5EF4-FFF2-40B4-BE49-F238E27FC236}">
                <a16:creationId xmlns:a16="http://schemas.microsoft.com/office/drawing/2014/main" id="{5ADCCCA9-F9C7-B31F-9B18-5A945F71B048}"/>
              </a:ext>
            </a:extLst>
          </p:cNvPr>
          <p:cNvSpPr txBox="1"/>
          <p:nvPr/>
        </p:nvSpPr>
        <p:spPr>
          <a:xfrm>
            <a:off x="4669871" y="4847793"/>
            <a:ext cx="6728738" cy="1119354"/>
          </a:xfrm>
          <a:prstGeom prst="rect">
            <a:avLst/>
          </a:prstGeom>
        </p:spPr>
        <p:txBody>
          <a:bodyPr vert="horz" wrap="square" lIns="0" tIns="16329" rIns="0" bIns="0" rtlCol="0">
            <a:spAutoFit/>
          </a:bodyPr>
          <a:lstStyle/>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Permet un suivi précis et en temps réel de la localisation des véhicules.</a:t>
            </a:r>
          </a:p>
          <a:p>
            <a:pPr marL="16328"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Prend en charge la navigation, l'optimisation des itinéraires et le géorepérage.</a:t>
            </a:r>
          </a:p>
          <a:p>
            <a:pPr marL="358775" indent="-342900" defTabSz="1175644" hangingPunct="1">
              <a:lnSpc>
                <a:spcPct val="100000"/>
              </a:lnSpc>
              <a:spcBef>
                <a:spcPts val="129"/>
              </a:spcBef>
              <a:spcAft>
                <a:spcPts val="600"/>
              </a:spcAft>
              <a:tabLst>
                <a:tab pos="534988" algn="l"/>
              </a:tabLst>
            </a:pPr>
            <a:r>
              <a:rPr lang="en-US" sz="1500" dirty="0">
                <a:solidFill>
                  <a:sysClr val="windowText" lastClr="000000"/>
                </a:solidFill>
                <a:latin typeface="Arial"/>
                <a:cs typeface="Arial"/>
              </a:rPr>
              <a:t>✅ </a:t>
            </a:r>
            <a:r>
              <a:rPr lang="en-GB" sz="1500" dirty="0">
                <a:solidFill>
                  <a:sysClr val="windowText" lastClr="000000"/>
                </a:solidFill>
                <a:latin typeface="Arial"/>
                <a:cs typeface="Arial"/>
              </a:rPr>
              <a:t>Synchronise la position des véhicules avec les infrastructures et les systèmes cloud pour des réponses coordonnées.</a:t>
            </a:r>
          </a:p>
        </p:txBody>
      </p:sp>
      <p:sp>
        <p:nvSpPr>
          <p:cNvPr id="4" name="object 3">
            <a:extLst>
              <a:ext uri="{FF2B5EF4-FFF2-40B4-BE49-F238E27FC236}">
                <a16:creationId xmlns:a16="http://schemas.microsoft.com/office/drawing/2014/main" id="{AD496F67-BC7A-F892-3157-958D709F65F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3.3 Technologies à l'origine des véhicules connectés</a:t>
            </a:r>
          </a:p>
        </p:txBody>
      </p:sp>
      <p:sp>
        <p:nvSpPr>
          <p:cNvPr id="6" name="Title 5">
            <a:extLst>
              <a:ext uri="{FF2B5EF4-FFF2-40B4-BE49-F238E27FC236}">
                <a16:creationId xmlns:a16="http://schemas.microsoft.com/office/drawing/2014/main" id="{6E8991B3-0C56-8F52-35D9-B914E3A9DAF5}"/>
              </a:ext>
            </a:extLst>
          </p:cNvPr>
          <p:cNvSpPr>
            <a:spLocks noGrp="1"/>
          </p:cNvSpPr>
          <p:nvPr>
            <p:ph type="title"/>
          </p:nvPr>
        </p:nvSpPr>
        <p:spPr>
          <a:xfrm>
            <a:off x="736552" y="432000"/>
            <a:ext cx="3247153" cy="369332"/>
          </a:xfrm>
        </p:spPr>
        <p:txBody>
          <a:bodyPr/>
          <a:lstStyle/>
          <a:p>
            <a:r>
              <a:rPr lang="en-GB" dirty="0"/>
              <a:t>3. Véhicules connectés</a:t>
            </a:r>
            <a:endParaRPr lang="LID4096" dirty="0"/>
          </a:p>
        </p:txBody>
      </p:sp>
    </p:spTree>
    <p:extLst>
      <p:ext uri="{BB962C8B-B14F-4D97-AF65-F5344CB8AC3E}">
        <p14:creationId xmlns:p14="http://schemas.microsoft.com/office/powerpoint/2010/main" val="3869300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AA15F-8045-6473-36EA-96CB371084C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1C481A-2FB3-8225-6378-E014D76A0C51}"/>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6884F115-805B-C97B-F465-8CFD8DC58729}"/>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3.4 Technologies sous-jacentes aux véhicules connectés</a:t>
            </a:r>
          </a:p>
        </p:txBody>
      </p:sp>
      <p:sp>
        <p:nvSpPr>
          <p:cNvPr id="76" name="object 2">
            <a:extLst>
              <a:ext uri="{FF2B5EF4-FFF2-40B4-BE49-F238E27FC236}">
                <a16:creationId xmlns:a16="http://schemas.microsoft.com/office/drawing/2014/main" id="{4565966D-9241-C41B-0055-4B049B66621A}"/>
              </a:ext>
            </a:extLst>
          </p:cNvPr>
          <p:cNvSpPr txBox="1">
            <a:spLocks/>
          </p:cNvSpPr>
          <p:nvPr/>
        </p:nvSpPr>
        <p:spPr>
          <a:xfrm>
            <a:off x="726281" y="480941"/>
            <a:ext cx="5943459"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3. Technologie et principes des véhicules connectés (CV)</a:t>
            </a:r>
          </a:p>
        </p:txBody>
      </p:sp>
      <p:sp>
        <p:nvSpPr>
          <p:cNvPr id="6" name="object 3">
            <a:extLst>
              <a:ext uri="{FF2B5EF4-FFF2-40B4-BE49-F238E27FC236}">
                <a16:creationId xmlns:a16="http://schemas.microsoft.com/office/drawing/2014/main" id="{BDD7DF0D-40C4-C04F-0643-0955CF008107}"/>
              </a:ext>
            </a:extLst>
          </p:cNvPr>
          <p:cNvSpPr txBox="1"/>
          <p:nvPr/>
        </p:nvSpPr>
        <p:spPr>
          <a:xfrm>
            <a:off x="726282" y="1516282"/>
            <a:ext cx="10725152" cy="243253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connectés s'appuient sur des technologies de communication sans fil telles que le DSRC, le C-V2X et la 5G pour échanger des informations en temps réel avec d'autres véhicules et infrastructures. Ces technologies permettent un partage rapide et fiable des données, ce qui améliore la sécurité, la coordination et l'efficacité du trafic.</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Avantages des véhicules connectés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Prévention des accidents grâce au partage des informations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Détection précoce des dangers (routes glissantes, véhicules à l'arrêt) Réduction des embouteillages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Encouragement à l'écoconduite et aux économies de carburant</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Amélioration de l'efficacité des intersections (optimisation des feux de signalisation) Permet une conduite coordonnée comme le platooning</a:t>
            </a:r>
          </a:p>
        </p:txBody>
      </p:sp>
    </p:spTree>
    <p:extLst>
      <p:ext uri="{BB962C8B-B14F-4D97-AF65-F5344CB8AC3E}">
        <p14:creationId xmlns:p14="http://schemas.microsoft.com/office/powerpoint/2010/main" val="68426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5552456"/>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D30CA-B86B-6129-1052-C52254150B4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0F44836-FBD1-36BE-631B-909F9D7B51E8}"/>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184CE1C1-2E6B-E907-7749-41E106D44ECB}"/>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3.5 Applications pour véhicules connectés</a:t>
            </a:r>
          </a:p>
        </p:txBody>
      </p:sp>
      <p:sp>
        <p:nvSpPr>
          <p:cNvPr id="76" name="object 2">
            <a:extLst>
              <a:ext uri="{FF2B5EF4-FFF2-40B4-BE49-F238E27FC236}">
                <a16:creationId xmlns:a16="http://schemas.microsoft.com/office/drawing/2014/main" id="{F65228CA-0B3D-0AC4-124F-E7A68CE17454}"/>
              </a:ext>
            </a:extLst>
          </p:cNvPr>
          <p:cNvSpPr txBox="1">
            <a:spLocks/>
          </p:cNvSpPr>
          <p:nvPr/>
        </p:nvSpPr>
        <p:spPr>
          <a:xfrm>
            <a:off x="726281" y="480941"/>
            <a:ext cx="6319977"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3. Technologie et principes des véhicules connectés (CV)</a:t>
            </a:r>
          </a:p>
        </p:txBody>
      </p:sp>
      <p:sp>
        <p:nvSpPr>
          <p:cNvPr id="6" name="object 3">
            <a:extLst>
              <a:ext uri="{FF2B5EF4-FFF2-40B4-BE49-F238E27FC236}">
                <a16:creationId xmlns:a16="http://schemas.microsoft.com/office/drawing/2014/main" id="{700BA413-295A-11F0-D37E-C8A3E259CDED}"/>
              </a:ext>
            </a:extLst>
          </p:cNvPr>
          <p:cNvSpPr txBox="1"/>
          <p:nvPr/>
        </p:nvSpPr>
        <p:spPr>
          <a:xfrm>
            <a:off x="726282" y="1516282"/>
            <a:ext cx="10725152" cy="272235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applications pour véhicules connectés utilisent la communication en temps réel pour améliorer la sécurité, réduire les retards et favoriser une gestion plus intelligente du trafic. Elles permettent des fonctionnalités telles que les avertissements de collision, la priorité aux feux de signalisation, la fusion coopérative et l'amélioration des itinéraires pour des déplacements plus efficaces.</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Avertissements en cas de non-respect des feux rouges</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Priorité intelligente aux feux de signalisation</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Priorité aux véhicules d'urgence</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Détection des files d'attente et alertes de congestion</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Fusion coopérative des voies aux goulets d'étranglement</a:t>
            </a:r>
          </a:p>
          <a:p>
            <a:pPr marL="536575" indent="-285750"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Conduite en peloton de camions pour améliorer le rendement énergétique</a:t>
            </a:r>
          </a:p>
        </p:txBody>
      </p:sp>
    </p:spTree>
    <p:extLst>
      <p:ext uri="{BB962C8B-B14F-4D97-AF65-F5344CB8AC3E}">
        <p14:creationId xmlns:p14="http://schemas.microsoft.com/office/powerpoint/2010/main" val="5020127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A7838-027F-0C0A-BC8A-16255540442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62F39D3-E29C-227E-7CE5-E6A801C41DF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04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AV vs CV</a:t>
            </a:r>
          </a:p>
        </p:txBody>
      </p:sp>
    </p:spTree>
    <p:extLst>
      <p:ext uri="{BB962C8B-B14F-4D97-AF65-F5344CB8AC3E}">
        <p14:creationId xmlns:p14="http://schemas.microsoft.com/office/powerpoint/2010/main" val="3779521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79E6A-D608-BD8B-3C70-5E6E16FBC2C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6BC9183-2E1F-E797-D819-46669AFA072E}"/>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4.1 Véhicules autonomes et véhicules connectés</a:t>
            </a:r>
          </a:p>
        </p:txBody>
      </p:sp>
      <p:sp>
        <p:nvSpPr>
          <p:cNvPr id="7" name="object 3">
            <a:extLst>
              <a:ext uri="{FF2B5EF4-FFF2-40B4-BE49-F238E27FC236}">
                <a16:creationId xmlns:a16="http://schemas.microsoft.com/office/drawing/2014/main" id="{4135CD8D-3500-6849-3727-AA197C8C8E1D}"/>
              </a:ext>
            </a:extLst>
          </p:cNvPr>
          <p:cNvSpPr txBox="1"/>
          <p:nvPr/>
        </p:nvSpPr>
        <p:spPr>
          <a:xfrm>
            <a:off x="726282" y="1516282"/>
            <a:ext cx="10646942" cy="112339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Bien que les véhicules autonomes (VA) </a:t>
            </a:r>
            <a:r>
              <a:rPr lang="en-GB" sz="1800" dirty="0">
                <a:solidFill>
                  <a:sysClr val="windowText" lastClr="000000"/>
                </a:solidFill>
                <a:latin typeface="Arial"/>
                <a:cs typeface="Arial"/>
              </a:rPr>
              <a:t>et </a:t>
            </a:r>
            <a:r>
              <a:rPr lang="en-GB" sz="1800" b="1" dirty="0">
                <a:solidFill>
                  <a:sysClr val="windowText" lastClr="000000"/>
                </a:solidFill>
                <a:latin typeface="Arial"/>
                <a:cs typeface="Arial"/>
              </a:rPr>
              <a:t>les véhicules connectés (VC) </a:t>
            </a:r>
            <a:r>
              <a:rPr lang="en-GB" sz="1800" dirty="0">
                <a:solidFill>
                  <a:sysClr val="windowText" lastClr="000000"/>
                </a:solidFill>
                <a:latin typeface="Arial"/>
                <a:cs typeface="Arial"/>
              </a:rPr>
              <a:t>soient souvent abordés ensemble, il s'agit de </a:t>
            </a:r>
            <a:r>
              <a:rPr lang="en-GB" sz="1800" b="1" dirty="0">
                <a:solidFill>
                  <a:sysClr val="windowText" lastClr="000000"/>
                </a:solidFill>
                <a:latin typeface="Arial"/>
                <a:cs typeface="Arial"/>
              </a:rPr>
              <a:t>technologies distinctes</a:t>
            </a:r>
            <a:r>
              <a:rPr lang="en-GB" sz="1800" dirty="0">
                <a:solidFill>
                  <a:sysClr val="windowText" lastClr="000000"/>
                </a:solidFill>
                <a:latin typeface="Arial"/>
                <a:cs typeface="Arial"/>
              </a:rPr>
              <a:t>, avec des principes, des objectifs et des défis différents. Cependant, elles sont également </a:t>
            </a:r>
            <a:r>
              <a:rPr lang="en-GB" sz="1800" b="1" dirty="0">
                <a:solidFill>
                  <a:sysClr val="windowText" lastClr="000000"/>
                </a:solidFill>
                <a:latin typeface="Arial"/>
                <a:cs typeface="Arial"/>
              </a:rPr>
              <a:t>complémentaires </a:t>
            </a:r>
            <a:r>
              <a:rPr lang="en-GB" sz="1800" dirty="0">
                <a:solidFill>
                  <a:sysClr val="windowText" lastClr="000000"/>
                </a:solidFill>
                <a:latin typeface="Arial"/>
                <a:cs typeface="Arial"/>
              </a:rPr>
              <a:t>et fonctionnent ensemble pour offrir une sécurité et une efficacité accrues.</a:t>
            </a:r>
          </a:p>
        </p:txBody>
      </p:sp>
      <p:graphicFrame>
        <p:nvGraphicFramePr>
          <p:cNvPr id="4" name="Table 3">
            <a:extLst>
              <a:ext uri="{FF2B5EF4-FFF2-40B4-BE49-F238E27FC236}">
                <a16:creationId xmlns:a16="http://schemas.microsoft.com/office/drawing/2014/main" id="{93323350-31EA-6382-D9B1-27A9AAE0F1E0}"/>
              </a:ext>
            </a:extLst>
          </p:cNvPr>
          <p:cNvGraphicFramePr>
            <a:graphicFrameLocks noGrp="1"/>
          </p:cNvGraphicFramePr>
          <p:nvPr>
            <p:extLst>
              <p:ext uri="{D42A27DB-BD31-4B8C-83A1-F6EECF244321}">
                <p14:modId xmlns:p14="http://schemas.microsoft.com/office/powerpoint/2010/main" val="73065601"/>
              </p:ext>
            </p:extLst>
          </p:nvPr>
        </p:nvGraphicFramePr>
        <p:xfrm>
          <a:off x="726282" y="2639673"/>
          <a:ext cx="10732294" cy="3656040"/>
        </p:xfrm>
        <a:graphic>
          <a:graphicData uri="http://schemas.openxmlformats.org/drawingml/2006/table">
            <a:tbl>
              <a:tblPr firstRow="1" bandRow="1">
                <a:tableStyleId>{5C22544A-7EE6-4342-B048-85BDC9FD1C3A}</a:tableStyleId>
              </a:tblPr>
              <a:tblGrid>
                <a:gridCol w="1920672">
                  <a:extLst>
                    <a:ext uri="{9D8B030D-6E8A-4147-A177-3AD203B41FA5}">
                      <a16:colId xmlns:a16="http://schemas.microsoft.com/office/drawing/2014/main" val="1755482268"/>
                    </a:ext>
                  </a:extLst>
                </a:gridCol>
                <a:gridCol w="4021313">
                  <a:extLst>
                    <a:ext uri="{9D8B030D-6E8A-4147-A177-3AD203B41FA5}">
                      <a16:colId xmlns:a16="http://schemas.microsoft.com/office/drawing/2014/main" val="938120323"/>
                    </a:ext>
                  </a:extLst>
                </a:gridCol>
                <a:gridCol w="4790309">
                  <a:extLst>
                    <a:ext uri="{9D8B030D-6E8A-4147-A177-3AD203B41FA5}">
                      <a16:colId xmlns:a16="http://schemas.microsoft.com/office/drawing/2014/main" val="3705453515"/>
                    </a:ext>
                  </a:extLst>
                </a:gridCol>
              </a:tblGrid>
              <a:tr h="365370">
                <a:tc>
                  <a:txBody>
                    <a:bodyPr/>
                    <a:lstStyle/>
                    <a:p>
                      <a:pPr algn="ctr"/>
                      <a:r>
                        <a:rPr lang="en-GB" sz="1500" dirty="0"/>
                        <a:t>Caractéristique</a:t>
                      </a:r>
                      <a:endParaRPr lang="LID4096" sz="1500" dirty="0"/>
                    </a:p>
                  </a:txBody>
                  <a:tcPr/>
                </a:tc>
                <a:tc>
                  <a:txBody>
                    <a:bodyPr/>
                    <a:lstStyle/>
                    <a:p>
                      <a:r>
                        <a:rPr lang="en-GB" sz="1500" dirty="0"/>
                        <a:t>Véhicules autonomes (VA)</a:t>
                      </a:r>
                    </a:p>
                  </a:txBody>
                  <a:tcPr/>
                </a:tc>
                <a:tc>
                  <a:txBody>
                    <a:bodyPr/>
                    <a:lstStyle/>
                    <a:p>
                      <a:r>
                        <a:rPr lang="en-GB" sz="1500" dirty="0"/>
                        <a:t>Véhicules connectés (VC)</a:t>
                      </a:r>
                    </a:p>
                  </a:txBody>
                  <a:tcPr/>
                </a:tc>
                <a:extLst>
                  <a:ext uri="{0D108BD9-81ED-4DB2-BD59-A6C34878D82A}">
                    <a16:rowId xmlns:a16="http://schemas.microsoft.com/office/drawing/2014/main" val="2509159265"/>
                  </a:ext>
                </a:extLst>
              </a:tr>
              <a:tr h="540547">
                <a:tc>
                  <a:txBody>
                    <a:bodyPr/>
                    <a:lstStyle/>
                    <a:p>
                      <a:pPr algn="l"/>
                      <a:r>
                        <a:rPr lang="en-GB" sz="1500" b="1" dirty="0"/>
                        <a:t>Idée centrale</a:t>
                      </a:r>
                      <a:endParaRPr lang="LID4096" sz="1500" b="1" dirty="0"/>
                    </a:p>
                  </a:txBody>
                  <a:tcPr/>
                </a:tc>
                <a:tc>
                  <a:txBody>
                    <a:bodyPr/>
                    <a:lstStyle/>
                    <a:p>
                      <a:r>
                        <a:rPr lang="en-GB" sz="1500" b="0" dirty="0"/>
                        <a:t>Conduite autonome ; le véhicule navigue sans intervention humaine</a:t>
                      </a:r>
                      <a:endParaRPr lang="LID4096" sz="1500" b="0" dirty="0"/>
                    </a:p>
                  </a:txBody>
                  <a:tcPr/>
                </a:tc>
                <a:tc>
                  <a:txBody>
                    <a:bodyPr/>
                    <a:lstStyle/>
                    <a:p>
                      <a:r>
                        <a:rPr lang="en-GB" sz="1500" dirty="0"/>
                        <a:t>Communication avec d'autres véhicules/infrastructures</a:t>
                      </a:r>
                      <a:endParaRPr lang="LID4096" sz="1500" dirty="0"/>
                    </a:p>
                  </a:txBody>
                  <a:tcPr/>
                </a:tc>
                <a:extLst>
                  <a:ext uri="{0D108BD9-81ED-4DB2-BD59-A6C34878D82A}">
                    <a16:rowId xmlns:a16="http://schemas.microsoft.com/office/drawing/2014/main" val="2175920149"/>
                  </a:ext>
                </a:extLst>
              </a:tr>
              <a:tr h="365370">
                <a:tc>
                  <a:txBody>
                    <a:bodyPr/>
                    <a:lstStyle/>
                    <a:p>
                      <a:pPr algn="l"/>
                      <a:r>
                        <a:rPr lang="en-GB" sz="1500" b="1" dirty="0"/>
                        <a:t>Objectif principal</a:t>
                      </a:r>
                      <a:endParaRPr lang="LID4096" sz="1500" b="1" dirty="0"/>
                    </a:p>
                  </a:txBody>
                  <a:tcPr/>
                </a:tc>
                <a:tc>
                  <a:txBody>
                    <a:bodyPr/>
                    <a:lstStyle/>
                    <a:p>
                      <a:r>
                        <a:rPr lang="en-GB" sz="1500" b="0" dirty="0"/>
                        <a:t>Indépendance, perception, prise de décision</a:t>
                      </a:r>
                    </a:p>
                  </a:txBody>
                  <a:tcPr/>
                </a:tc>
                <a:tc>
                  <a:txBody>
                    <a:bodyPr/>
                    <a:lstStyle/>
                    <a:p>
                      <a:r>
                        <a:rPr lang="en-GB" sz="1500" dirty="0"/>
                        <a:t>Coopération, communication en temps réel</a:t>
                      </a:r>
                      <a:endParaRPr lang="LID4096" sz="1500" dirty="0"/>
                    </a:p>
                  </a:txBody>
                  <a:tcPr/>
                </a:tc>
                <a:extLst>
                  <a:ext uri="{0D108BD9-81ED-4DB2-BD59-A6C34878D82A}">
                    <a16:rowId xmlns:a16="http://schemas.microsoft.com/office/drawing/2014/main" val="667188357"/>
                  </a:ext>
                </a:extLst>
              </a:tr>
              <a:tr h="365370">
                <a:tc>
                  <a:txBody>
                    <a:bodyPr/>
                    <a:lstStyle/>
                    <a:p>
                      <a:pPr algn="l"/>
                      <a:r>
                        <a:rPr lang="en-GB" sz="1500" b="1" dirty="0"/>
                        <a:t>Technologies utilisées</a:t>
                      </a:r>
                      <a:endParaRPr lang="LID4096" sz="1500" b="1" dirty="0"/>
                    </a:p>
                  </a:txBody>
                  <a:tcPr/>
                </a:tc>
                <a:tc>
                  <a:txBody>
                    <a:bodyPr/>
                    <a:lstStyle/>
                    <a:p>
                      <a:r>
                        <a:rPr lang="en-GB" sz="1500" b="0" dirty="0"/>
                        <a:t>Capteurs (LiDAR, radar, caméras), IA, ML</a:t>
                      </a:r>
                    </a:p>
                  </a:txBody>
                  <a:tcPr/>
                </a:tc>
                <a:tc>
                  <a:txBody>
                    <a:bodyPr/>
                    <a:lstStyle/>
                    <a:p>
                      <a:r>
                        <a:rPr lang="en-GB" sz="1500" dirty="0"/>
                        <a:t>DSRC, 5G/C-V2X, GPS, IoT</a:t>
                      </a:r>
                    </a:p>
                  </a:txBody>
                  <a:tcPr/>
                </a:tc>
                <a:extLst>
                  <a:ext uri="{0D108BD9-81ED-4DB2-BD59-A6C34878D82A}">
                    <a16:rowId xmlns:a16="http://schemas.microsoft.com/office/drawing/2014/main" val="1341259936"/>
                  </a:ext>
                </a:extLst>
              </a:tr>
              <a:tr h="540547">
                <a:tc>
                  <a:txBody>
                    <a:bodyPr/>
                    <a:lstStyle/>
                    <a:p>
                      <a:pPr algn="l"/>
                      <a:r>
                        <a:rPr lang="en-GB" sz="1500" b="1" dirty="0"/>
                        <a:t>Dépendance au réseau</a:t>
                      </a:r>
                      <a:endParaRPr lang="LID4096" sz="1500" b="1" dirty="0"/>
                    </a:p>
                  </a:txBody>
                  <a:tcPr/>
                </a:tc>
                <a:tc>
                  <a:txBody>
                    <a:bodyPr/>
                    <a:lstStyle/>
                    <a:p>
                      <a:r>
                        <a:rPr lang="en-GB" sz="1500" b="0" dirty="0"/>
                        <a:t>Fonctionne principalement de manière indépendante</a:t>
                      </a:r>
                    </a:p>
                  </a:txBody>
                  <a:tcPr/>
                </a:tc>
                <a:tc>
                  <a:txBody>
                    <a:bodyPr/>
                    <a:lstStyle/>
                    <a:p>
                      <a:r>
                        <a:rPr lang="en-GB" sz="1500" dirty="0"/>
                        <a:t>Fortement dépendant des réseaux externes et des systèmes de communication</a:t>
                      </a:r>
                    </a:p>
                  </a:txBody>
                  <a:tcPr/>
                </a:tc>
                <a:extLst>
                  <a:ext uri="{0D108BD9-81ED-4DB2-BD59-A6C34878D82A}">
                    <a16:rowId xmlns:a16="http://schemas.microsoft.com/office/drawing/2014/main" val="1430705026"/>
                  </a:ext>
                </a:extLst>
              </a:tr>
              <a:tr h="365370">
                <a:tc>
                  <a:txBody>
                    <a:bodyPr/>
                    <a:lstStyle/>
                    <a:p>
                      <a:pPr algn="l"/>
                      <a:r>
                        <a:rPr lang="en-GB" sz="1500" b="1" dirty="0"/>
                        <a:t>Exemples</a:t>
                      </a:r>
                      <a:endParaRPr lang="LID4096" sz="1500" b="1" dirty="0"/>
                    </a:p>
                  </a:txBody>
                  <a:tcPr/>
                </a:tc>
                <a:tc>
                  <a:txBody>
                    <a:bodyPr/>
                    <a:lstStyle/>
                    <a:p>
                      <a:r>
                        <a:rPr lang="en-GB" sz="1500" b="0" dirty="0"/>
                        <a:t>Waymo, Tesla Autopilot, Cruise</a:t>
                      </a:r>
                    </a:p>
                  </a:txBody>
                  <a:tcPr/>
                </a:tc>
                <a:tc>
                  <a:txBody>
                    <a:bodyPr/>
                    <a:lstStyle/>
                    <a:p>
                      <a:r>
                        <a:rPr lang="en-GB" sz="1500" dirty="0"/>
                        <a:t>Traffic Light Info d'Audi, Smart Traffic Systems</a:t>
                      </a:r>
                    </a:p>
                  </a:txBody>
                  <a:tcPr/>
                </a:tc>
                <a:extLst>
                  <a:ext uri="{0D108BD9-81ED-4DB2-BD59-A6C34878D82A}">
                    <a16:rowId xmlns:a16="http://schemas.microsoft.com/office/drawing/2014/main" val="1667060229"/>
                  </a:ext>
                </a:extLst>
              </a:tr>
              <a:tr h="540547">
                <a:tc>
                  <a:txBody>
                    <a:bodyPr/>
                    <a:lstStyle/>
                    <a:p>
                      <a:pPr algn="l"/>
                      <a:r>
                        <a:rPr lang="en-GB" sz="1500" b="1" dirty="0"/>
                        <a:t>Avantages</a:t>
                      </a:r>
                      <a:endParaRPr lang="LID4096" sz="1500" b="1" dirty="0"/>
                    </a:p>
                  </a:txBody>
                  <a:tcPr/>
                </a:tc>
                <a:tc>
                  <a:txBody>
                    <a:bodyPr/>
                    <a:lstStyle/>
                    <a:p>
                      <a:r>
                        <a:rPr lang="en-GB" sz="1500" b="0" dirty="0"/>
                        <a:t>Navigation sans conducteur, réduction des erreurs humaines</a:t>
                      </a:r>
                    </a:p>
                  </a:txBody>
                  <a:tcPr/>
                </a:tc>
                <a:tc>
                  <a:txBody>
                    <a:bodyPr/>
                    <a:lstStyle/>
                    <a:p>
                      <a:r>
                        <a:rPr lang="en-GB" sz="1500" dirty="0"/>
                        <a:t>Meilleure perception de la situation, coordination du trafic</a:t>
                      </a:r>
                    </a:p>
                  </a:txBody>
                  <a:tcPr/>
                </a:tc>
                <a:extLst>
                  <a:ext uri="{0D108BD9-81ED-4DB2-BD59-A6C34878D82A}">
                    <a16:rowId xmlns:a16="http://schemas.microsoft.com/office/drawing/2014/main" val="705489023"/>
                  </a:ext>
                </a:extLst>
              </a:tr>
              <a:tr h="540547">
                <a:tc>
                  <a:txBody>
                    <a:bodyPr/>
                    <a:lstStyle/>
                    <a:p>
                      <a:pPr algn="l"/>
                      <a:r>
                        <a:rPr lang="en-GB" sz="1500" b="1" dirty="0"/>
                        <a:t>Limites</a:t>
                      </a:r>
                      <a:endParaRPr lang="LID4096" sz="1500" b="1" dirty="0"/>
                    </a:p>
                  </a:txBody>
                  <a:tcPr/>
                </a:tc>
                <a:tc>
                  <a:txBody>
                    <a:bodyPr/>
                    <a:lstStyle/>
                    <a:p>
                      <a:r>
                        <a:rPr lang="en-GB" sz="1500" b="0" dirty="0"/>
                        <a:t>Capteurs coûteux, prise de décision complexe dans les cas limites</a:t>
                      </a:r>
                    </a:p>
                  </a:txBody>
                  <a:tcPr/>
                </a:tc>
                <a:tc>
                  <a:txBody>
                    <a:bodyPr/>
                    <a:lstStyle/>
                    <a:p>
                      <a:r>
                        <a:rPr lang="en-GB" sz="1500" dirty="0"/>
                        <a:t>Nécessite une infrastructure étendue et une normalisation</a:t>
                      </a:r>
                    </a:p>
                  </a:txBody>
                  <a:tcPr/>
                </a:tc>
                <a:extLst>
                  <a:ext uri="{0D108BD9-81ED-4DB2-BD59-A6C34878D82A}">
                    <a16:rowId xmlns:a16="http://schemas.microsoft.com/office/drawing/2014/main" val="545633683"/>
                  </a:ext>
                </a:extLst>
              </a:tr>
            </a:tbl>
          </a:graphicData>
        </a:graphic>
      </p:graphicFrame>
      <p:sp>
        <p:nvSpPr>
          <p:cNvPr id="6" name="Title 5">
            <a:extLst>
              <a:ext uri="{FF2B5EF4-FFF2-40B4-BE49-F238E27FC236}">
                <a16:creationId xmlns:a16="http://schemas.microsoft.com/office/drawing/2014/main" id="{13C4DC05-2A5A-1A14-A60C-41EA9F58B07C}"/>
              </a:ext>
            </a:extLst>
          </p:cNvPr>
          <p:cNvSpPr>
            <a:spLocks noGrp="1"/>
          </p:cNvSpPr>
          <p:nvPr>
            <p:ph type="title"/>
          </p:nvPr>
        </p:nvSpPr>
        <p:spPr>
          <a:xfrm>
            <a:off x="727199" y="432000"/>
            <a:ext cx="7418729" cy="369332"/>
          </a:xfrm>
        </p:spPr>
        <p:txBody>
          <a:bodyPr/>
          <a:lstStyle/>
          <a:p>
            <a:r>
              <a:rPr lang="en-GB" dirty="0"/>
              <a:t>4. Véhicules autonomes vs véhicules connectés (AV vs CV)</a:t>
            </a:r>
            <a:endParaRPr lang="LID4096" dirty="0"/>
          </a:p>
        </p:txBody>
      </p:sp>
    </p:spTree>
    <p:extLst>
      <p:ext uri="{BB962C8B-B14F-4D97-AF65-F5344CB8AC3E}">
        <p14:creationId xmlns:p14="http://schemas.microsoft.com/office/powerpoint/2010/main" val="2106045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91BC2-6AEA-D04F-CDD4-33783BAEAA6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4B30F6D-7BDF-C2C3-EDE3-BBB9CB47E7A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4.2 Comment fonctionnent-ils ensemble (CV + AV = CAV) ?</a:t>
            </a:r>
          </a:p>
        </p:txBody>
      </p:sp>
      <p:sp>
        <p:nvSpPr>
          <p:cNvPr id="7" name="object 3">
            <a:extLst>
              <a:ext uri="{FF2B5EF4-FFF2-40B4-BE49-F238E27FC236}">
                <a16:creationId xmlns:a16="http://schemas.microsoft.com/office/drawing/2014/main" id="{CAE33525-8B08-EC11-564D-8F99C83C9B12}"/>
              </a:ext>
            </a:extLst>
          </p:cNvPr>
          <p:cNvSpPr txBox="1"/>
          <p:nvPr/>
        </p:nvSpPr>
        <p:spPr>
          <a:xfrm>
            <a:off x="733425" y="360606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Avantages de l'intégration :</a:t>
            </a:r>
          </a:p>
        </p:txBody>
      </p:sp>
      <p:sp>
        <p:nvSpPr>
          <p:cNvPr id="9" name="object 3">
            <a:extLst>
              <a:ext uri="{FF2B5EF4-FFF2-40B4-BE49-F238E27FC236}">
                <a16:creationId xmlns:a16="http://schemas.microsoft.com/office/drawing/2014/main" id="{2F662C94-2A20-C29A-E79F-27375A031480}"/>
              </a:ext>
            </a:extLst>
          </p:cNvPr>
          <p:cNvSpPr txBox="1"/>
          <p:nvPr/>
        </p:nvSpPr>
        <p:spPr>
          <a:xfrm>
            <a:off x="726281" y="1507664"/>
            <a:ext cx="10918871" cy="191187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Les AV et les CV créent </a:t>
            </a:r>
            <a:r>
              <a:rPr lang="en-GB" sz="1600" b="1" dirty="0">
                <a:solidFill>
                  <a:sysClr val="windowText" lastClr="000000"/>
                </a:solidFill>
                <a:latin typeface="Arial"/>
                <a:cs typeface="Arial"/>
              </a:rPr>
              <a:t>des véhicules autonomes connectés (CAV) </a:t>
            </a:r>
            <a:r>
              <a:rPr lang="en-GB" sz="1600" dirty="0">
                <a:solidFill>
                  <a:sysClr val="windowText" lastClr="000000"/>
                </a:solidFill>
                <a:latin typeface="Arial"/>
                <a:cs typeface="Arial"/>
              </a:rPr>
              <a:t>qui combinent détection et communication pour une mobilité plus intelligente.</a:t>
            </a:r>
          </a:p>
          <a:p>
            <a:pPr marL="16328" defTabSz="1175644" hangingPunct="1">
              <a:lnSpc>
                <a:spcPct val="100000"/>
              </a:lnSpc>
              <a:spcBef>
                <a:spcPts val="129"/>
              </a:spcBef>
            </a:pPr>
            <a:endParaRPr lang="en-GB" sz="700" dirty="0">
              <a:solidFill>
                <a:sysClr val="windowText" lastClr="000000"/>
              </a:solidFill>
              <a:latin typeface="Arial"/>
              <a:cs typeface="Arial"/>
            </a:endParaRPr>
          </a:p>
          <a:p>
            <a:pPr marL="16328" defTabSz="1175644" hangingPunct="1">
              <a:lnSpc>
                <a:spcPct val="100000"/>
              </a:lnSpc>
              <a:spcBef>
                <a:spcPts val="129"/>
              </a:spcBef>
            </a:pPr>
            <a:r>
              <a:rPr lang="en-GB" sz="1600" dirty="0">
                <a:solidFill>
                  <a:sysClr val="windowText" lastClr="000000"/>
                </a:solidFill>
                <a:latin typeface="Arial"/>
                <a:cs typeface="Arial"/>
              </a:rPr>
              <a:t>Par exemple :</a:t>
            </a:r>
          </a:p>
          <a:p>
            <a:pPr marL="16328" lvl="1"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Un véhicule autonome peut détecter les obstacles grâce à ses capteurs.</a:t>
            </a:r>
          </a:p>
          <a:p>
            <a:pPr marL="16328" lvl="1"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Un CV peut recevoir des alertes de danger routier provenant d'autres véhicules ou infrastructures avant que les capteurs ne les détectent.</a:t>
            </a:r>
          </a:p>
          <a:p>
            <a:pPr marL="16328" lvl="1" defTabSz="1175644" hangingPunct="1">
              <a:lnSpc>
                <a:spcPct val="100000"/>
              </a:lnSpc>
              <a:spcBef>
                <a:spcPts val="129"/>
              </a:spcBef>
            </a:pPr>
            <a:r>
              <a:rPr lang="en-US" sz="1600" dirty="0">
                <a:solidFill>
                  <a:sysClr val="windowText" lastClr="000000"/>
                </a:solidFill>
                <a:latin typeface="Arial"/>
                <a:cs typeface="Arial"/>
              </a:rPr>
              <a:t>✅ </a:t>
            </a:r>
            <a:r>
              <a:rPr lang="en-GB" sz="1600" dirty="0">
                <a:solidFill>
                  <a:sysClr val="windowText" lastClr="000000"/>
                </a:solidFill>
                <a:latin typeface="Arial"/>
                <a:cs typeface="Arial"/>
              </a:rPr>
              <a:t>Ensemble, les CAV peuvent prédire, réagir et collaborer plus efficacement dans des environnements complexes.</a:t>
            </a:r>
          </a:p>
        </p:txBody>
      </p:sp>
      <p:graphicFrame>
        <p:nvGraphicFramePr>
          <p:cNvPr id="4" name="Table 3">
            <a:extLst>
              <a:ext uri="{FF2B5EF4-FFF2-40B4-BE49-F238E27FC236}">
                <a16:creationId xmlns:a16="http://schemas.microsoft.com/office/drawing/2014/main" id="{F9C04228-7ED7-3F24-8723-AFC127A39D93}"/>
              </a:ext>
            </a:extLst>
          </p:cNvPr>
          <p:cNvGraphicFramePr>
            <a:graphicFrameLocks noGrp="1"/>
          </p:cNvGraphicFramePr>
          <p:nvPr>
            <p:extLst>
              <p:ext uri="{D42A27DB-BD31-4B8C-83A1-F6EECF244321}">
                <p14:modId xmlns:p14="http://schemas.microsoft.com/office/powerpoint/2010/main" val="2677122599"/>
              </p:ext>
            </p:extLst>
          </p:nvPr>
        </p:nvGraphicFramePr>
        <p:xfrm>
          <a:off x="733423" y="3978720"/>
          <a:ext cx="10275235" cy="2148840"/>
        </p:xfrm>
        <a:graphic>
          <a:graphicData uri="http://schemas.openxmlformats.org/drawingml/2006/table">
            <a:tbl>
              <a:tblPr firstRow="1" bandRow="1">
                <a:tableStyleId>{5C22544A-7EE6-4342-B048-85BDC9FD1C3A}</a:tableStyleId>
              </a:tblPr>
              <a:tblGrid>
                <a:gridCol w="3006361">
                  <a:extLst>
                    <a:ext uri="{9D8B030D-6E8A-4147-A177-3AD203B41FA5}">
                      <a16:colId xmlns:a16="http://schemas.microsoft.com/office/drawing/2014/main" val="1755482268"/>
                    </a:ext>
                  </a:extLst>
                </a:gridCol>
                <a:gridCol w="7268874">
                  <a:extLst>
                    <a:ext uri="{9D8B030D-6E8A-4147-A177-3AD203B41FA5}">
                      <a16:colId xmlns:a16="http://schemas.microsoft.com/office/drawing/2014/main" val="938120323"/>
                    </a:ext>
                  </a:extLst>
                </a:gridCol>
              </a:tblGrid>
              <a:tr h="370840">
                <a:tc>
                  <a:txBody>
                    <a:bodyPr/>
                    <a:lstStyle/>
                    <a:p>
                      <a:pPr algn="ctr"/>
                      <a:r>
                        <a:rPr lang="en-GB" sz="1400" dirty="0"/>
                        <a:t>Avantage</a:t>
                      </a:r>
                      <a:endParaRPr lang="LID4096" sz="1400" dirty="0"/>
                    </a:p>
                  </a:txBody>
                  <a:tcPr/>
                </a:tc>
                <a:tc>
                  <a:txBody>
                    <a:bodyPr/>
                    <a:lstStyle/>
                    <a:p>
                      <a:r>
                        <a:rPr lang="en-GB" sz="1400" dirty="0"/>
                        <a:t>Description</a:t>
                      </a:r>
                    </a:p>
                  </a:txBody>
                  <a:tcPr/>
                </a:tc>
                <a:extLst>
                  <a:ext uri="{0D108BD9-81ED-4DB2-BD59-A6C34878D82A}">
                    <a16:rowId xmlns:a16="http://schemas.microsoft.com/office/drawing/2014/main" val="2509159265"/>
                  </a:ext>
                </a:extLst>
              </a:tr>
              <a:tr h="370840">
                <a:tc>
                  <a:txBody>
                    <a:bodyPr/>
                    <a:lstStyle/>
                    <a:p>
                      <a:pPr algn="l"/>
                      <a:r>
                        <a:rPr lang="en-GB" sz="1400" b="1" dirty="0"/>
                        <a:t>Redondance</a:t>
                      </a:r>
                      <a:endParaRPr lang="LID4096" sz="1400" b="1" dirty="0"/>
                    </a:p>
                  </a:txBody>
                  <a:tcPr/>
                </a:tc>
                <a:tc>
                  <a:txBody>
                    <a:bodyPr/>
                    <a:lstStyle/>
                    <a:p>
                      <a:r>
                        <a:rPr lang="en-GB" sz="1400" b="0" dirty="0"/>
                        <a:t>En cas de défaillance des capteurs (brouillard, obstruction), les données du CV fournissent une sauvegarde.</a:t>
                      </a:r>
                      <a:endParaRPr lang="LID4096" sz="1400" b="0" dirty="0"/>
                    </a:p>
                  </a:txBody>
                  <a:tcPr/>
                </a:tc>
                <a:extLst>
                  <a:ext uri="{0D108BD9-81ED-4DB2-BD59-A6C34878D82A}">
                    <a16:rowId xmlns:a16="http://schemas.microsoft.com/office/drawing/2014/main" val="2175920149"/>
                  </a:ext>
                </a:extLst>
              </a:tr>
              <a:tr h="370840">
                <a:tc>
                  <a:txBody>
                    <a:bodyPr/>
                    <a:lstStyle/>
                    <a:p>
                      <a:pPr algn="l"/>
                      <a:r>
                        <a:rPr lang="en-GB" sz="1400" b="1" dirty="0"/>
                        <a:t>Conduite coopérative</a:t>
                      </a:r>
                      <a:endParaRPr lang="LID4096" sz="1400" b="1" dirty="0"/>
                    </a:p>
                  </a:txBody>
                  <a:tcPr/>
                </a:tc>
                <a:tc>
                  <a:txBody>
                    <a:bodyPr/>
                    <a:lstStyle/>
                    <a:p>
                      <a:r>
                        <a:rPr lang="en-GB" sz="1400" b="0" dirty="0"/>
                        <a:t>Permet </a:t>
                      </a:r>
                      <a:r>
                        <a:rPr lang="en-GB" sz="1400" b="0" dirty="0" err="1"/>
                        <a:t>des manœuvres</a:t>
                      </a:r>
                      <a:r>
                        <a:rPr lang="en-GB" sz="1400" b="0" dirty="0"/>
                        <a:t> coordonnées telles que la conduite en peloton et la fusion des voies</a:t>
                      </a:r>
                    </a:p>
                  </a:txBody>
                  <a:tcPr/>
                </a:tc>
                <a:extLst>
                  <a:ext uri="{0D108BD9-81ED-4DB2-BD59-A6C34878D82A}">
                    <a16:rowId xmlns:a16="http://schemas.microsoft.com/office/drawing/2014/main" val="667188357"/>
                  </a:ext>
                </a:extLst>
              </a:tr>
              <a:tr h="370840">
                <a:tc>
                  <a:txBody>
                    <a:bodyPr/>
                    <a:lstStyle/>
                    <a:p>
                      <a:pPr algn="l"/>
                      <a:r>
                        <a:rPr lang="en-GB" sz="1400" b="1" dirty="0"/>
                        <a:t>Meilleure gestion du trafic</a:t>
                      </a:r>
                      <a:endParaRPr lang="LID4096" sz="1400" b="1" dirty="0"/>
                    </a:p>
                  </a:txBody>
                  <a:tcPr/>
                </a:tc>
                <a:tc>
                  <a:txBody>
                    <a:bodyPr/>
                    <a:lstStyle/>
                    <a:p>
                      <a:r>
                        <a:rPr lang="en-GB" sz="1400" b="0" dirty="0"/>
                        <a:t>Les véhicules ajustent </a:t>
                      </a:r>
                      <a:r>
                        <a:rPr lang="en-GB" sz="1400" b="0" dirty="0" err="1"/>
                        <a:t>leur comportement </a:t>
                      </a:r>
                      <a:r>
                        <a:rPr lang="en-GB" sz="1400" b="0" dirty="0"/>
                        <a:t>en fonction des données partagées en temps réel</a:t>
                      </a:r>
                    </a:p>
                  </a:txBody>
                  <a:tcPr/>
                </a:tc>
                <a:extLst>
                  <a:ext uri="{0D108BD9-81ED-4DB2-BD59-A6C34878D82A}">
                    <a16:rowId xmlns:a16="http://schemas.microsoft.com/office/drawing/2014/main" val="1341259936"/>
                  </a:ext>
                </a:extLst>
              </a:tr>
              <a:tr h="370840">
                <a:tc>
                  <a:txBody>
                    <a:bodyPr/>
                    <a:lstStyle/>
                    <a:p>
                      <a:pPr algn="l"/>
                      <a:r>
                        <a:rPr lang="en-GB" sz="1400" b="1" dirty="0"/>
                        <a:t>Sécurité renforcée</a:t>
                      </a:r>
                      <a:endParaRPr lang="LID4096" sz="1400" b="1" dirty="0"/>
                    </a:p>
                  </a:txBody>
                  <a:tcPr/>
                </a:tc>
                <a:tc>
                  <a:txBody>
                    <a:bodyPr/>
                    <a:lstStyle/>
                    <a:p>
                      <a:r>
                        <a:rPr lang="en-GB" sz="1400" b="0" dirty="0"/>
                        <a:t>Meilleure prise en compte des événements imprévus (par exemple, un véhicule qui freine brusquement devant vous)</a:t>
                      </a:r>
                    </a:p>
                  </a:txBody>
                  <a:tcPr/>
                </a:tc>
                <a:extLst>
                  <a:ext uri="{0D108BD9-81ED-4DB2-BD59-A6C34878D82A}">
                    <a16:rowId xmlns:a16="http://schemas.microsoft.com/office/drawing/2014/main" val="1430705026"/>
                  </a:ext>
                </a:extLst>
              </a:tr>
            </a:tbl>
          </a:graphicData>
        </a:graphic>
      </p:graphicFrame>
      <p:sp>
        <p:nvSpPr>
          <p:cNvPr id="6" name="Title 5">
            <a:extLst>
              <a:ext uri="{FF2B5EF4-FFF2-40B4-BE49-F238E27FC236}">
                <a16:creationId xmlns:a16="http://schemas.microsoft.com/office/drawing/2014/main" id="{F2083AF2-670B-3E57-DBFE-2DCA441DDF0A}"/>
              </a:ext>
            </a:extLst>
          </p:cNvPr>
          <p:cNvSpPr>
            <a:spLocks noGrp="1"/>
          </p:cNvSpPr>
          <p:nvPr>
            <p:ph type="title"/>
          </p:nvPr>
        </p:nvSpPr>
        <p:spPr>
          <a:xfrm>
            <a:off x="727200" y="432000"/>
            <a:ext cx="7400800" cy="369332"/>
          </a:xfrm>
        </p:spPr>
        <p:txBody>
          <a:bodyPr/>
          <a:lstStyle/>
          <a:p>
            <a:r>
              <a:rPr lang="en-GB" dirty="0"/>
              <a:t>4. Véhicules autonomes vs véhicules connectés (AV vs CV)</a:t>
            </a:r>
            <a:endParaRPr lang="LID4096" dirty="0"/>
          </a:p>
        </p:txBody>
      </p:sp>
    </p:spTree>
    <p:extLst>
      <p:ext uri="{BB962C8B-B14F-4D97-AF65-F5344CB8AC3E}">
        <p14:creationId xmlns:p14="http://schemas.microsoft.com/office/powerpoint/2010/main" val="3618089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811AE-CC73-B365-AB03-129CF8831B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25EDFD7-DA4D-6113-D2B1-42636253B632}"/>
              </a:ext>
            </a:extLst>
          </p:cNvPr>
          <p:cNvSpPr txBox="1"/>
          <p:nvPr/>
        </p:nvSpPr>
        <p:spPr>
          <a:xfrm>
            <a:off x="733424" y="1025080"/>
            <a:ext cx="10725152" cy="288147"/>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400" b="1" dirty="0">
                <a:solidFill>
                  <a:sysClr val="windowText" lastClr="000000"/>
                </a:solidFill>
                <a:latin typeface="Arial"/>
                <a:cs typeface="Arial"/>
              </a:rPr>
              <a:t>4.3 Défis liés à l'intégration</a:t>
            </a:r>
          </a:p>
        </p:txBody>
      </p:sp>
      <p:sp>
        <p:nvSpPr>
          <p:cNvPr id="7" name="object 3">
            <a:extLst>
              <a:ext uri="{FF2B5EF4-FFF2-40B4-BE49-F238E27FC236}">
                <a16:creationId xmlns:a16="http://schemas.microsoft.com/office/drawing/2014/main" id="{8C3C7540-7D98-62EC-11B3-DF6E202C762E}"/>
              </a:ext>
            </a:extLst>
          </p:cNvPr>
          <p:cNvSpPr txBox="1"/>
          <p:nvPr/>
        </p:nvSpPr>
        <p:spPr>
          <a:xfrm>
            <a:off x="684447" y="1703201"/>
            <a:ext cx="10732294" cy="1334798"/>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400" dirty="0">
                <a:solidFill>
                  <a:sysClr val="windowText" lastClr="000000"/>
                </a:solidFill>
                <a:latin typeface="Arial"/>
                <a:cs typeface="Arial"/>
              </a:rPr>
              <a:t>✅ </a:t>
            </a:r>
            <a:r>
              <a:rPr lang="en-GB" sz="1400" b="1" dirty="0">
                <a:solidFill>
                  <a:sysClr val="windowText" lastClr="000000"/>
                </a:solidFill>
                <a:latin typeface="Arial"/>
                <a:cs typeface="Arial"/>
              </a:rPr>
              <a:t>Les véhicules autonomes </a:t>
            </a:r>
            <a:r>
              <a:rPr lang="en-GB" sz="1400" dirty="0">
                <a:solidFill>
                  <a:sysClr val="windowText" lastClr="000000"/>
                </a:solidFill>
                <a:latin typeface="Arial"/>
                <a:cs typeface="Arial"/>
              </a:rPr>
              <a:t>peuvent détecter les obstacles, les marquages au sol et les conditions de circulation à l'aide de caméras, de radars et de lidars.</a:t>
            </a:r>
          </a:p>
          <a:p>
            <a:pPr marL="627063" lvl="1" indent="-384175" defTabSz="1175644" hangingPunct="1">
              <a:lnSpc>
                <a:spcPct val="100000"/>
              </a:lnSpc>
              <a:spcBef>
                <a:spcPts val="129"/>
              </a:spcBef>
            </a:pPr>
            <a:r>
              <a:rPr lang="en-GB" sz="1400" dirty="0">
                <a:solidFill>
                  <a:sysClr val="windowText" lastClr="000000"/>
                </a:solidFill>
                <a:latin typeface="Arial"/>
                <a:cs typeface="Arial"/>
              </a:rPr>
              <a:t>✅ </a:t>
            </a:r>
            <a:r>
              <a:rPr lang="en-GB" sz="1400" b="1" dirty="0">
                <a:solidFill>
                  <a:sysClr val="windowText" lastClr="000000"/>
                </a:solidFill>
                <a:latin typeface="Arial"/>
                <a:cs typeface="Arial"/>
              </a:rPr>
              <a:t>Les véhicules connectés </a:t>
            </a:r>
            <a:r>
              <a:rPr lang="en-GB" sz="1400" dirty="0">
                <a:solidFill>
                  <a:sysClr val="windowText" lastClr="000000"/>
                </a:solidFill>
                <a:latin typeface="Arial"/>
                <a:cs typeface="Arial"/>
              </a:rPr>
              <a:t>peuvent recevoir des alertes précoces provenant d'autres véhicules ou infrastructures, y compris des dangers que les capteurs ne peuvent pas encore détecter.</a:t>
            </a:r>
          </a:p>
          <a:p>
            <a:pPr marL="627063" lvl="1" indent="-384175" defTabSz="1175644" hangingPunct="1">
              <a:lnSpc>
                <a:spcPct val="100000"/>
              </a:lnSpc>
              <a:spcBef>
                <a:spcPts val="129"/>
              </a:spcBef>
            </a:pPr>
            <a:r>
              <a:rPr lang="en-GB" sz="1400" dirty="0">
                <a:solidFill>
                  <a:sysClr val="windowText" lastClr="000000"/>
                </a:solidFill>
                <a:latin typeface="Arial"/>
                <a:cs typeface="Arial"/>
              </a:rPr>
              <a:t>✅ </a:t>
            </a:r>
            <a:r>
              <a:rPr lang="en-GB" sz="1400" b="1" dirty="0">
                <a:solidFill>
                  <a:sysClr val="windowText" lastClr="000000"/>
                </a:solidFill>
                <a:latin typeface="Arial"/>
                <a:cs typeface="Arial"/>
              </a:rPr>
              <a:t>Les CAV </a:t>
            </a:r>
            <a:r>
              <a:rPr lang="en-GB" sz="1400" dirty="0">
                <a:solidFill>
                  <a:sysClr val="windowText" lastClr="000000"/>
                </a:solidFill>
                <a:latin typeface="Arial"/>
                <a:cs typeface="Arial"/>
              </a:rPr>
              <a:t>peuvent anticiper les risques plus tôt, réagir plus rapidement et coordonner leurs mouvements avec les véhicules environnants.</a:t>
            </a:r>
          </a:p>
        </p:txBody>
      </p:sp>
      <p:sp>
        <p:nvSpPr>
          <p:cNvPr id="5" name="Title 4">
            <a:extLst>
              <a:ext uri="{FF2B5EF4-FFF2-40B4-BE49-F238E27FC236}">
                <a16:creationId xmlns:a16="http://schemas.microsoft.com/office/drawing/2014/main" id="{4E26E9B0-6E99-9803-AD5E-972BEAD8E8F5}"/>
              </a:ext>
            </a:extLst>
          </p:cNvPr>
          <p:cNvSpPr>
            <a:spLocks noGrp="1"/>
          </p:cNvSpPr>
          <p:nvPr>
            <p:ph type="title"/>
          </p:nvPr>
        </p:nvSpPr>
        <p:spPr>
          <a:xfrm>
            <a:off x="727200" y="432000"/>
            <a:ext cx="7705600" cy="369332"/>
          </a:xfrm>
        </p:spPr>
        <p:txBody>
          <a:bodyPr/>
          <a:lstStyle/>
          <a:p>
            <a:r>
              <a:rPr lang="en-GB" dirty="0"/>
              <a:t>4. Véhicules autonomes vs véhicules connectés (VA vs VC)</a:t>
            </a:r>
            <a:endParaRPr lang="LID4096" dirty="0"/>
          </a:p>
        </p:txBody>
      </p:sp>
      <p:sp>
        <p:nvSpPr>
          <p:cNvPr id="6" name="object 3">
            <a:extLst>
              <a:ext uri="{FF2B5EF4-FFF2-40B4-BE49-F238E27FC236}">
                <a16:creationId xmlns:a16="http://schemas.microsoft.com/office/drawing/2014/main" id="{838FBC13-B023-2C34-51BC-0B2D85BC0787}"/>
              </a:ext>
            </a:extLst>
          </p:cNvPr>
          <p:cNvSpPr txBox="1"/>
          <p:nvPr/>
        </p:nvSpPr>
        <p:spPr>
          <a:xfrm>
            <a:off x="684447" y="3427973"/>
            <a:ext cx="10732294" cy="2571034"/>
          </a:xfrm>
          <a:prstGeom prst="rect">
            <a:avLst/>
          </a:prstGeom>
        </p:spPr>
        <p:txBody>
          <a:bodyPr vert="horz" wrap="square" lIns="0" tIns="16329" rIns="0" bIns="0" rtlCol="0">
            <a:spAutoFit/>
          </a:bodyPr>
          <a:lstStyle/>
          <a:p>
            <a:pPr lvl="1" indent="0" defTabSz="1175644" hangingPunct="1">
              <a:lnSpc>
                <a:spcPct val="150000"/>
              </a:lnSpc>
              <a:spcBef>
                <a:spcPts val="129"/>
              </a:spcBef>
            </a:pPr>
            <a:r>
              <a:rPr lang="en-GB" sz="1400" b="1" dirty="0">
                <a:solidFill>
                  <a:sysClr val="windowText" lastClr="000000"/>
                </a:solidFill>
                <a:latin typeface="Arial"/>
                <a:cs typeface="Arial"/>
              </a:rPr>
              <a:t>Principaux défis liés à l'intégration :</a:t>
            </a:r>
          </a:p>
          <a:p>
            <a:pPr marL="538163" lvl="1"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Complexité de la fusion des données : </a:t>
            </a:r>
            <a:r>
              <a:rPr lang="en-GB" sz="1400" dirty="0">
                <a:solidFill>
                  <a:sysClr val="windowText" lastClr="000000"/>
                </a:solidFill>
                <a:latin typeface="Arial"/>
                <a:cs typeface="Arial"/>
              </a:rPr>
              <a:t>la fusion des données des capteurs (VA) avec les données de communication (VC) nécessite des algorithmes de fusion très précis et fiables.</a:t>
            </a:r>
          </a:p>
          <a:p>
            <a:pPr marL="538163" lvl="1"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Fiabilité des communications : </a:t>
            </a:r>
            <a:r>
              <a:rPr lang="en-GB" sz="1400" dirty="0">
                <a:solidFill>
                  <a:sysClr val="windowText" lastClr="000000"/>
                </a:solidFill>
                <a:latin typeface="Arial"/>
                <a:cs typeface="Arial"/>
              </a:rPr>
              <a:t>les CAV dépendent d'une couverture 5G/DSRC stable. Les retards ou les pertes de signal peuvent affecter la prise de décision.</a:t>
            </a:r>
          </a:p>
          <a:p>
            <a:pPr marL="538163" lvl="1"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Problèmes de normalisation : </a:t>
            </a:r>
            <a:r>
              <a:rPr lang="en-GB" sz="1400" dirty="0">
                <a:solidFill>
                  <a:sysClr val="windowText" lastClr="000000"/>
                </a:solidFill>
                <a:latin typeface="Arial"/>
                <a:cs typeface="Arial"/>
              </a:rPr>
              <a:t>différentes régions utilisent différentes normes V2X (DSRC, C-V2X), ce qui rend l'interopérabilité difficile.</a:t>
            </a:r>
          </a:p>
          <a:p>
            <a:pPr marL="538163" lvl="1"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Risques liés à la cybersécurité : </a:t>
            </a:r>
            <a:r>
              <a:rPr lang="en-GB" sz="1400" dirty="0">
                <a:solidFill>
                  <a:sysClr val="windowText" lastClr="000000"/>
                </a:solidFill>
                <a:latin typeface="Arial"/>
                <a:cs typeface="Arial"/>
              </a:rPr>
              <a:t>les communications des CV peuvent être la cible de pirates informatiques.</a:t>
            </a:r>
          </a:p>
          <a:p>
            <a:pPr marL="538163" lvl="1"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Coordination du système : </a:t>
            </a:r>
            <a:r>
              <a:rPr lang="en-GB" sz="1400" dirty="0">
                <a:solidFill>
                  <a:sysClr val="windowText" lastClr="000000"/>
                </a:solidFill>
                <a:latin typeface="Arial"/>
                <a:cs typeface="Arial"/>
              </a:rPr>
              <a:t>les AV réagissent à la perception en temps réel ; les CV utilisent des informations partagées.</a:t>
            </a:r>
          </a:p>
          <a:p>
            <a:pPr marL="538163" lvl="1" indent="-285750" defTabSz="1175644" hangingPunct="1">
              <a:lnSpc>
                <a:spcPct val="100000"/>
              </a:lnSpc>
              <a:spcBef>
                <a:spcPts val="129"/>
              </a:spcBef>
              <a:buFont typeface="Wingdings" panose="05000000000000000000" pitchFamily="2" charset="2"/>
              <a:buChar char="v"/>
            </a:pPr>
            <a:r>
              <a:rPr lang="en-GB" sz="1400" b="1" dirty="0">
                <a:solidFill>
                  <a:sysClr val="windowText" lastClr="000000"/>
                </a:solidFill>
                <a:latin typeface="Arial"/>
                <a:cs typeface="Arial"/>
              </a:rPr>
              <a:t>Exigences en matière d'infrastructure : </a:t>
            </a:r>
            <a:r>
              <a:rPr lang="en-GB" sz="1400" dirty="0">
                <a:solidFill>
                  <a:sysClr val="windowText" lastClr="000000"/>
                </a:solidFill>
                <a:latin typeface="Arial"/>
                <a:cs typeface="Arial"/>
              </a:rPr>
              <a:t>les CAV ont besoin de feux de signalisation, de capteurs et d'infrastructures numériques modernisés, ce qui fait défaut dans de nombreuses villes.</a:t>
            </a:r>
          </a:p>
        </p:txBody>
      </p:sp>
    </p:spTree>
    <p:extLst>
      <p:ext uri="{BB962C8B-B14F-4D97-AF65-F5344CB8AC3E}">
        <p14:creationId xmlns:p14="http://schemas.microsoft.com/office/powerpoint/2010/main" val="3351712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9EEB3-2E62-0BED-F109-25839909F71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E2DB381-6664-B0E7-211B-B5FB520A8FB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05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Répercussions sur les systèmes de transport</a:t>
            </a:r>
          </a:p>
        </p:txBody>
      </p:sp>
    </p:spTree>
    <p:extLst>
      <p:ext uri="{BB962C8B-B14F-4D97-AF65-F5344CB8AC3E}">
        <p14:creationId xmlns:p14="http://schemas.microsoft.com/office/powerpoint/2010/main" val="33135352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954A-4119-52BB-0C3A-C68077BD1A6E}"/>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03D3811-3557-B44C-E232-C33A760BF05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5.1 Impacts sur les systèmes de transport</a:t>
            </a:r>
          </a:p>
        </p:txBody>
      </p:sp>
      <p:sp>
        <p:nvSpPr>
          <p:cNvPr id="7" name="object 3">
            <a:extLst>
              <a:ext uri="{FF2B5EF4-FFF2-40B4-BE49-F238E27FC236}">
                <a16:creationId xmlns:a16="http://schemas.microsoft.com/office/drawing/2014/main" id="{18CB4B07-1C21-4436-A46B-C58058B63E8E}"/>
              </a:ext>
            </a:extLst>
          </p:cNvPr>
          <p:cNvSpPr txBox="1"/>
          <p:nvPr/>
        </p:nvSpPr>
        <p:spPr>
          <a:xfrm>
            <a:off x="734161" y="137271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et connectés peuvent considérablement améliorer le fonctionnement des systèmes de transport en renforçant la sécurité, en réduisant les embouteillages et en favorisant une mobilité plus efficace et durable. Ils ont également une incidence sur les transports publics, l'urbanisme et </a:t>
            </a:r>
            <a:r>
              <a:rPr lang="en-GB" sz="1800" dirty="0" err="1">
                <a:solidFill>
                  <a:sysClr val="windowText" lastClr="000000"/>
                </a:solidFill>
                <a:latin typeface="Arial"/>
                <a:cs typeface="Arial"/>
              </a:rPr>
              <a:t>les comportements</a:t>
            </a:r>
            <a:r>
              <a:rPr lang="en-GB" sz="1800" dirty="0">
                <a:solidFill>
                  <a:sysClr val="windowText" lastClr="000000"/>
                </a:solidFill>
                <a:latin typeface="Arial"/>
                <a:cs typeface="Arial"/>
              </a:rPr>
              <a:t> globaux en matière de déplacement.</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9A4A5DB4-48A5-D879-EE2E-4715A6DB664F}"/>
              </a:ext>
            </a:extLst>
          </p:cNvPr>
          <p:cNvSpPr txBox="1"/>
          <p:nvPr/>
        </p:nvSpPr>
        <p:spPr>
          <a:xfrm>
            <a:off x="727200" y="267147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Efficacité et fluidité du trafic 🚗</a:t>
            </a:r>
          </a:p>
        </p:txBody>
      </p:sp>
      <p:sp>
        <p:nvSpPr>
          <p:cNvPr id="9" name="object 3">
            <a:extLst>
              <a:ext uri="{FF2B5EF4-FFF2-40B4-BE49-F238E27FC236}">
                <a16:creationId xmlns:a16="http://schemas.microsoft.com/office/drawing/2014/main" id="{EBEF9445-F2B5-44B3-0C65-F647076558C3}"/>
              </a:ext>
            </a:extLst>
          </p:cNvPr>
          <p:cNvSpPr txBox="1"/>
          <p:nvPr/>
        </p:nvSpPr>
        <p:spPr>
          <a:xfrm>
            <a:off x="608656" y="3046862"/>
            <a:ext cx="10725152" cy="1704130"/>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Fluidité du trafic : </a:t>
            </a:r>
            <a:r>
              <a:rPr lang="en-GB" sz="1800" dirty="0">
                <a:solidFill>
                  <a:sysClr val="windowText" lastClr="000000"/>
                </a:solidFill>
                <a:latin typeface="Arial"/>
                <a:cs typeface="Arial"/>
              </a:rPr>
              <a:t>les véhicules autonomes et connectés peuvent maintenir une vitesse optimale et des distances de sécurité, réduisant ainsi les arrêts et redémarrages fréquents.</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Réduction des embouteillages : </a:t>
            </a:r>
            <a:r>
              <a:rPr lang="en-GB" sz="1800" dirty="0">
                <a:solidFill>
                  <a:sysClr val="windowText" lastClr="000000"/>
                </a:solidFill>
                <a:latin typeface="Arial"/>
                <a:cs typeface="Arial"/>
              </a:rPr>
              <a:t>les mouvements coordonnés (comme le platooning) et l'optimisation des itinéraires facilitent la fluidité du trafic.</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Gestion des intersections : </a:t>
            </a:r>
            <a:r>
              <a:rPr lang="en-GB" sz="1800" dirty="0">
                <a:solidFill>
                  <a:sysClr val="windowText" lastClr="000000"/>
                </a:solidFill>
                <a:latin typeface="Arial"/>
                <a:cs typeface="Arial"/>
              </a:rPr>
              <a:t>les véhicules connectés peuvent communiquer avec les feux de signalisation et les autres véhicules afin de réduire les temps d'attente.</a:t>
            </a:r>
          </a:p>
        </p:txBody>
      </p:sp>
      <p:sp>
        <p:nvSpPr>
          <p:cNvPr id="10" name="object 3">
            <a:extLst>
              <a:ext uri="{FF2B5EF4-FFF2-40B4-BE49-F238E27FC236}">
                <a16:creationId xmlns:a16="http://schemas.microsoft.com/office/drawing/2014/main" id="{9C1CB3B5-7E0C-F693-DFD1-C7EFD7975AFA}"/>
              </a:ext>
            </a:extLst>
          </p:cNvPr>
          <p:cNvSpPr txBox="1"/>
          <p:nvPr/>
        </p:nvSpPr>
        <p:spPr>
          <a:xfrm>
            <a:off x="734161" y="4914797"/>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Exemple : des études suggèrent que même une pénétration de 10 % des véhicules autonomes peut améliorer le débit des autoroutes et réduire les retards.</a:t>
            </a:r>
            <a:endParaRPr lang="en-GB" sz="1800" b="1" dirty="0">
              <a:solidFill>
                <a:sysClr val="windowText" lastClr="000000"/>
              </a:solidFill>
              <a:latin typeface="Arial"/>
              <a:cs typeface="Arial"/>
            </a:endParaRPr>
          </a:p>
        </p:txBody>
      </p:sp>
      <p:sp>
        <p:nvSpPr>
          <p:cNvPr id="6" name="Title 5">
            <a:extLst>
              <a:ext uri="{FF2B5EF4-FFF2-40B4-BE49-F238E27FC236}">
                <a16:creationId xmlns:a16="http://schemas.microsoft.com/office/drawing/2014/main" id="{4D4F2C48-470F-5151-6378-2A9AB3AD909C}"/>
              </a:ext>
            </a:extLst>
          </p:cNvPr>
          <p:cNvSpPr>
            <a:spLocks noGrp="1"/>
          </p:cNvSpPr>
          <p:nvPr>
            <p:ph type="title"/>
          </p:nvPr>
        </p:nvSpPr>
        <p:spPr>
          <a:xfrm>
            <a:off x="727200" y="432000"/>
            <a:ext cx="5093882" cy="369332"/>
          </a:xfrm>
        </p:spPr>
        <p:txBody>
          <a:bodyPr/>
          <a:lstStyle/>
          <a:p>
            <a:r>
              <a:rPr lang="en-GB" dirty="0"/>
              <a:t>5. Impacts sur les systèmes de transport</a:t>
            </a:r>
            <a:endParaRPr lang="LID4096" dirty="0"/>
          </a:p>
        </p:txBody>
      </p:sp>
    </p:spTree>
    <p:extLst>
      <p:ext uri="{BB962C8B-B14F-4D97-AF65-F5344CB8AC3E}">
        <p14:creationId xmlns:p14="http://schemas.microsoft.com/office/powerpoint/2010/main" val="8893328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60128-7602-8978-3298-E01CDECB605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D7FD3AF-2030-376B-8716-0696D29A59F9}"/>
              </a:ext>
            </a:extLst>
          </p:cNvPr>
          <p:cNvSpPr txBox="1">
            <a:spLocks noGrp="1"/>
          </p:cNvSpPr>
          <p:nvPr>
            <p:ph type="title"/>
          </p:nvPr>
        </p:nvSpPr>
        <p:spPr>
          <a:xfrm>
            <a:off x="726282" y="480941"/>
            <a:ext cx="1641137" cy="293487"/>
          </a:xfrm>
          <a:prstGeom prst="rect">
            <a:avLst/>
          </a:prstGeom>
          <a:solidFill>
            <a:srgbClr val="FD001F"/>
          </a:solidFill>
        </p:spPr>
        <p:txBody>
          <a:bodyPr vert="horz" wrap="square" lIns="0" tIns="16329" rIns="0" bIns="0" rtlCol="0">
            <a:spAutoFit/>
          </a:bodyPr>
          <a:lstStyle/>
          <a:p>
            <a:pPr marL="22043">
              <a:spcBef>
                <a:spcPts val="129"/>
              </a:spcBef>
            </a:pPr>
            <a:r>
              <a:rPr lang="en-GB" sz="1800" b="1" dirty="0">
                <a:solidFill>
                  <a:schemeClr val="bg1"/>
                </a:solidFill>
              </a:rPr>
              <a:t>1. Introduction</a:t>
            </a:r>
            <a:endParaRPr sz="1800" b="1" spc="-13" dirty="0">
              <a:solidFill>
                <a:schemeClr val="bg1"/>
              </a:solidFill>
            </a:endParaRPr>
          </a:p>
        </p:txBody>
      </p:sp>
      <p:sp>
        <p:nvSpPr>
          <p:cNvPr id="3" name="object 3">
            <a:extLst>
              <a:ext uri="{FF2B5EF4-FFF2-40B4-BE49-F238E27FC236}">
                <a16:creationId xmlns:a16="http://schemas.microsoft.com/office/drawing/2014/main" id="{CEA627B6-2AA9-80B0-B608-6C0340478E1E}"/>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Sécurité routière ⚠️ </a:t>
            </a:r>
          </a:p>
        </p:txBody>
      </p:sp>
      <p:sp>
        <p:nvSpPr>
          <p:cNvPr id="76" name="object 2">
            <a:extLst>
              <a:ext uri="{FF2B5EF4-FFF2-40B4-BE49-F238E27FC236}">
                <a16:creationId xmlns:a16="http://schemas.microsoft.com/office/drawing/2014/main" id="{D7F977F9-0F60-F8CC-DCAC-C37A341B3295}"/>
              </a:ext>
            </a:extLst>
          </p:cNvPr>
          <p:cNvSpPr txBox="1">
            <a:spLocks/>
          </p:cNvSpPr>
          <p:nvPr/>
        </p:nvSpPr>
        <p:spPr>
          <a:xfrm>
            <a:off x="726282" y="480941"/>
            <a:ext cx="4019036" cy="293487"/>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b="1" dirty="0">
                <a:solidFill>
                  <a:schemeClr val="bg1"/>
                </a:solidFill>
              </a:rPr>
              <a:t>5. Impacts sur les systèmes de transport</a:t>
            </a:r>
          </a:p>
        </p:txBody>
      </p:sp>
      <p:sp>
        <p:nvSpPr>
          <p:cNvPr id="9" name="object 3">
            <a:extLst>
              <a:ext uri="{FF2B5EF4-FFF2-40B4-BE49-F238E27FC236}">
                <a16:creationId xmlns:a16="http://schemas.microsoft.com/office/drawing/2014/main" id="{492BE5FA-496A-2823-25CC-AAAC8D5E8ACA}"/>
              </a:ext>
            </a:extLst>
          </p:cNvPr>
          <p:cNvSpPr txBox="1"/>
          <p:nvPr/>
        </p:nvSpPr>
        <p:spPr>
          <a:xfrm>
            <a:off x="740566" y="1372717"/>
            <a:ext cx="10725152" cy="1273243"/>
          </a:xfrm>
          <a:prstGeom prst="rect">
            <a:avLst/>
          </a:prstGeom>
        </p:spPr>
        <p:txBody>
          <a:bodyPr vert="horz" wrap="square" lIns="0" tIns="16329" rIns="0" bIns="0" rtlCol="0">
            <a:spAutoFit/>
          </a:bodyPr>
          <a:lstStyle/>
          <a:p>
            <a:pPr marL="627063" lvl="1" indent="-358775" defTabSz="1175644" hangingPunct="1">
              <a:lnSpc>
                <a:spcPct val="100000"/>
              </a:lnSpc>
              <a:spcBef>
                <a:spcPts val="129"/>
              </a:spcBef>
            </a:pPr>
            <a:r>
              <a:rPr lang="en-GB" sz="1600" dirty="0">
                <a:solidFill>
                  <a:sysClr val="windowText" lastClr="000000"/>
                </a:solidFill>
                <a:latin typeface="Arial"/>
                <a:cs typeface="Arial"/>
              </a:rPr>
              <a:t>✅ </a:t>
            </a:r>
            <a:r>
              <a:rPr lang="en-GB" sz="1600" b="1" dirty="0">
                <a:solidFill>
                  <a:sysClr val="windowText" lastClr="000000"/>
                </a:solidFill>
                <a:latin typeface="Arial"/>
                <a:cs typeface="Arial"/>
              </a:rPr>
              <a:t>Améliorations majeures en matière de sécurité : </a:t>
            </a:r>
            <a:r>
              <a:rPr lang="en-GB" sz="1600" dirty="0">
                <a:solidFill>
                  <a:sysClr val="windowText" lastClr="000000"/>
                </a:solidFill>
                <a:latin typeface="Arial"/>
                <a:cs typeface="Arial"/>
              </a:rPr>
              <a:t>plus de 90 % des accidents de la route sont dus à des erreurs humaines. Les véhicules autonomes peuvent potentiellement éliminer bon nombre de ces causes.</a:t>
            </a:r>
          </a:p>
          <a:p>
            <a:pPr marL="384175" lvl="1" indent="-115888" defTabSz="1175644" hangingPunct="1">
              <a:lnSpc>
                <a:spcPct val="100000"/>
              </a:lnSpc>
              <a:spcBef>
                <a:spcPts val="129"/>
              </a:spcBef>
            </a:pPr>
            <a:r>
              <a:rPr lang="en-GB" sz="1600" dirty="0">
                <a:solidFill>
                  <a:sysClr val="windowText" lastClr="000000"/>
                </a:solidFill>
                <a:latin typeface="Arial"/>
                <a:cs typeface="Arial"/>
              </a:rPr>
              <a:t>✅ </a:t>
            </a:r>
            <a:r>
              <a:rPr lang="en-GB" sz="1600" b="1" dirty="0">
                <a:solidFill>
                  <a:sysClr val="windowText" lastClr="000000"/>
                </a:solidFill>
                <a:latin typeface="Arial"/>
                <a:cs typeface="Arial"/>
              </a:rPr>
              <a:t>Alertes en temps réel en cas de danger : </a:t>
            </a:r>
            <a:r>
              <a:rPr lang="en-GB" sz="1600" dirty="0">
                <a:solidFill>
                  <a:sysClr val="windowText" lastClr="000000"/>
                </a:solidFill>
                <a:latin typeface="Arial"/>
                <a:cs typeface="Arial"/>
              </a:rPr>
              <a:t>les véhicules connectés peuvent s'alerter mutuellement et avertir les infrastructures en cas de danger </a:t>
            </a:r>
          </a:p>
          <a:p>
            <a:pPr marL="627063" lvl="1" indent="0" defTabSz="1175644" hangingPunct="1">
              <a:lnSpc>
                <a:spcPct val="100000"/>
              </a:lnSpc>
              <a:spcBef>
                <a:spcPts val="129"/>
              </a:spcBef>
            </a:pPr>
            <a:r>
              <a:rPr lang="en-GB" sz="1600" dirty="0">
                <a:solidFill>
                  <a:sysClr val="windowText" lastClr="000000"/>
                </a:solidFill>
                <a:latin typeface="Arial"/>
                <a:cs typeface="Arial"/>
              </a:rPr>
              <a:t>(par exemple, accidents, routes glissantes).</a:t>
            </a:r>
          </a:p>
        </p:txBody>
      </p:sp>
      <p:sp>
        <p:nvSpPr>
          <p:cNvPr id="13" name="object 3">
            <a:extLst>
              <a:ext uri="{FF2B5EF4-FFF2-40B4-BE49-F238E27FC236}">
                <a16:creationId xmlns:a16="http://schemas.microsoft.com/office/drawing/2014/main" id="{909B5ABD-66BC-BB53-B390-85A5E7D2D7B5}"/>
              </a:ext>
            </a:extLst>
          </p:cNvPr>
          <p:cNvSpPr txBox="1"/>
          <p:nvPr/>
        </p:nvSpPr>
        <p:spPr>
          <a:xfrm>
            <a:off x="733424" y="2730887"/>
            <a:ext cx="10725152" cy="5089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Cependant, il convient de noter que la sécurité totale dépend de la fiabilité de l'IA, de la précision des capteurs et de la sécurité du partage des données.</a:t>
            </a:r>
          </a:p>
        </p:txBody>
      </p:sp>
      <p:sp>
        <p:nvSpPr>
          <p:cNvPr id="4" name="object 3">
            <a:extLst>
              <a:ext uri="{FF2B5EF4-FFF2-40B4-BE49-F238E27FC236}">
                <a16:creationId xmlns:a16="http://schemas.microsoft.com/office/drawing/2014/main" id="{0D9FB2A5-8B83-3B65-B71F-D750C4C47652}"/>
              </a:ext>
            </a:extLst>
          </p:cNvPr>
          <p:cNvSpPr txBox="1"/>
          <p:nvPr/>
        </p:nvSpPr>
        <p:spPr>
          <a:xfrm>
            <a:off x="654564" y="3525364"/>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Impacts environnementaux 🌱</a:t>
            </a:r>
          </a:p>
        </p:txBody>
      </p:sp>
      <p:sp>
        <p:nvSpPr>
          <p:cNvPr id="6" name="object 3">
            <a:extLst>
              <a:ext uri="{FF2B5EF4-FFF2-40B4-BE49-F238E27FC236}">
                <a16:creationId xmlns:a16="http://schemas.microsoft.com/office/drawing/2014/main" id="{34B3384C-8BFC-24F4-41E8-65F79CA60026}"/>
              </a:ext>
            </a:extLst>
          </p:cNvPr>
          <p:cNvSpPr txBox="1"/>
          <p:nvPr/>
        </p:nvSpPr>
        <p:spPr>
          <a:xfrm>
            <a:off x="740566" y="4014017"/>
            <a:ext cx="10725152" cy="2170924"/>
          </a:xfrm>
          <a:prstGeom prst="rect">
            <a:avLst/>
          </a:prstGeom>
        </p:spPr>
        <p:txBody>
          <a:bodyPr vert="horz" wrap="square" lIns="0" tIns="16329" rIns="0" bIns="0" rtlCol="0">
            <a:spAutoFit/>
          </a:bodyPr>
          <a:lstStyle/>
          <a:p>
            <a:pPr marL="268288" defTabSz="1175644" hangingPunct="1">
              <a:lnSpc>
                <a:spcPct val="100000"/>
              </a:lnSpc>
              <a:spcBef>
                <a:spcPts val="129"/>
              </a:spcBef>
            </a:pPr>
            <a:r>
              <a:rPr lang="en-GB" sz="1600" dirty="0">
                <a:solidFill>
                  <a:sysClr val="windowText" lastClr="000000"/>
                </a:solidFill>
                <a:latin typeface="Arial"/>
                <a:cs typeface="Arial"/>
              </a:rPr>
              <a:t>✅ </a:t>
            </a:r>
            <a:r>
              <a:rPr lang="en-GB" sz="1600" b="1" dirty="0">
                <a:solidFill>
                  <a:sysClr val="windowText" lastClr="000000"/>
                </a:solidFill>
                <a:latin typeface="Arial"/>
                <a:cs typeface="Arial"/>
              </a:rPr>
              <a:t>Réduction potentielle des émissions :</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Accélération et décélération plus fluides.</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Réduction du temps passé au ralenti dans les embouteillages.</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Sélection efficace des itinéraires.</a:t>
            </a:r>
          </a:p>
          <a:p>
            <a:pPr marL="16328" defTabSz="1175644" hangingPunct="1">
              <a:lnSpc>
                <a:spcPct val="100000"/>
              </a:lnSpc>
              <a:spcBef>
                <a:spcPts val="129"/>
              </a:spcBef>
            </a:pPr>
            <a:endParaRPr lang="en-GB" sz="700" dirty="0">
              <a:solidFill>
                <a:sysClr val="windowText" lastClr="000000"/>
              </a:solidFill>
              <a:latin typeface="Arial"/>
              <a:cs typeface="Arial"/>
            </a:endParaRPr>
          </a:p>
          <a:p>
            <a:pPr marL="442913" indent="-427038" defTabSz="1175644" hangingPunct="1">
              <a:lnSpc>
                <a:spcPct val="100000"/>
              </a:lnSpc>
              <a:spcBef>
                <a:spcPts val="129"/>
              </a:spcBef>
            </a:pPr>
            <a:r>
              <a:rPr lang="en-GB" sz="1600" dirty="0">
                <a:solidFill>
                  <a:sysClr val="windowText" lastClr="000000"/>
                </a:solidFill>
                <a:latin typeface="Arial"/>
                <a:cs typeface="Arial"/>
              </a:rPr>
              <a:t>Cependant, il convient de noter que l'utilisation généralisée des véhicules autonomes pourrait augmenter </a:t>
            </a:r>
            <a:r>
              <a:rPr lang="en-GB" sz="1600" b="1" dirty="0">
                <a:solidFill>
                  <a:sysClr val="windowText" lastClr="000000"/>
                </a:solidFill>
                <a:latin typeface="Arial"/>
                <a:cs typeface="Arial"/>
              </a:rPr>
              <a:t>la demande totale de déplacements </a:t>
            </a:r>
          </a:p>
          <a:p>
            <a:pPr marL="442913" defTabSz="1175644" hangingPunct="1">
              <a:lnSpc>
                <a:spcPct val="100000"/>
              </a:lnSpc>
              <a:spcBef>
                <a:spcPts val="129"/>
              </a:spcBef>
            </a:pPr>
            <a:r>
              <a:rPr lang="en-GB" sz="1600" dirty="0">
                <a:solidFill>
                  <a:sysClr val="windowText" lastClr="000000"/>
                </a:solidFill>
                <a:latin typeface="Arial"/>
                <a:cs typeface="Arial"/>
              </a:rPr>
              <a:t>	    (par exemple, trajets en véhicule vide, trajets domicile-travail plus longs), annulant ainsi certains avantages environnementaux.</a:t>
            </a:r>
          </a:p>
        </p:txBody>
      </p:sp>
    </p:spTree>
    <p:extLst>
      <p:ext uri="{BB962C8B-B14F-4D97-AF65-F5344CB8AC3E}">
        <p14:creationId xmlns:p14="http://schemas.microsoft.com/office/powerpoint/2010/main" val="17115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E403-499A-BDD6-B70D-88F22A7F375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A0AD503-0E4E-435E-80EE-4DAEB2FD1A86}"/>
              </a:ext>
            </a:extLst>
          </p:cNvPr>
          <p:cNvSpPr txBox="1">
            <a:spLocks noGrp="1"/>
          </p:cNvSpPr>
          <p:nvPr>
            <p:ph type="title"/>
          </p:nvPr>
        </p:nvSpPr>
        <p:spPr>
          <a:xfrm>
            <a:off x="726282" y="480941"/>
            <a:ext cx="1641137" cy="293487"/>
          </a:xfrm>
          <a:prstGeom prst="rect">
            <a:avLst/>
          </a:prstGeom>
          <a:solidFill>
            <a:srgbClr val="FD001F"/>
          </a:solidFill>
        </p:spPr>
        <p:txBody>
          <a:bodyPr vert="horz" wrap="square" lIns="0" tIns="16329" rIns="0" bIns="0" rtlCol="0">
            <a:spAutoFit/>
          </a:bodyPr>
          <a:lstStyle/>
          <a:p>
            <a:pPr marL="22043">
              <a:spcBef>
                <a:spcPts val="129"/>
              </a:spcBef>
            </a:pPr>
            <a:r>
              <a:rPr lang="en-GB" sz="1800" b="1" dirty="0">
                <a:solidFill>
                  <a:schemeClr val="bg1"/>
                </a:solidFill>
              </a:rPr>
              <a:t>1. Introduction</a:t>
            </a:r>
            <a:endParaRPr sz="1800" b="1" spc="-13" dirty="0">
              <a:solidFill>
                <a:schemeClr val="bg1"/>
              </a:solidFill>
            </a:endParaRPr>
          </a:p>
        </p:txBody>
      </p:sp>
      <p:sp>
        <p:nvSpPr>
          <p:cNvPr id="3" name="object 3">
            <a:extLst>
              <a:ext uri="{FF2B5EF4-FFF2-40B4-BE49-F238E27FC236}">
                <a16:creationId xmlns:a16="http://schemas.microsoft.com/office/drawing/2014/main" id="{E8AB62A8-EB35-E6F1-3BD4-4FEEB458C26B}"/>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4. Transfert modal et mobilité urbaine </a:t>
            </a:r>
          </a:p>
        </p:txBody>
      </p:sp>
      <p:sp>
        <p:nvSpPr>
          <p:cNvPr id="76" name="object 2">
            <a:extLst>
              <a:ext uri="{FF2B5EF4-FFF2-40B4-BE49-F238E27FC236}">
                <a16:creationId xmlns:a16="http://schemas.microsoft.com/office/drawing/2014/main" id="{F68048AC-C857-7B54-E212-889212112223}"/>
              </a:ext>
            </a:extLst>
          </p:cNvPr>
          <p:cNvSpPr txBox="1">
            <a:spLocks/>
          </p:cNvSpPr>
          <p:nvPr/>
        </p:nvSpPr>
        <p:spPr>
          <a:xfrm>
            <a:off x="726282" y="480941"/>
            <a:ext cx="4276024" cy="293487"/>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b="1" dirty="0">
                <a:solidFill>
                  <a:schemeClr val="bg1"/>
                </a:solidFill>
              </a:rPr>
              <a:t>5. Impacts sur les systèmes de transport</a:t>
            </a:r>
          </a:p>
        </p:txBody>
      </p:sp>
      <p:sp>
        <p:nvSpPr>
          <p:cNvPr id="7" name="object 3">
            <a:extLst>
              <a:ext uri="{FF2B5EF4-FFF2-40B4-BE49-F238E27FC236}">
                <a16:creationId xmlns:a16="http://schemas.microsoft.com/office/drawing/2014/main" id="{E814A9CC-6F8E-D2A6-D150-BE9428B63FB5}"/>
              </a:ext>
            </a:extLst>
          </p:cNvPr>
          <p:cNvSpPr txBox="1"/>
          <p:nvPr/>
        </p:nvSpPr>
        <p:spPr>
          <a:xfrm>
            <a:off x="733424" y="1396575"/>
            <a:ext cx="10725152" cy="2309424"/>
          </a:xfrm>
          <a:prstGeom prst="rect">
            <a:avLst/>
          </a:prstGeom>
        </p:spPr>
        <p:txBody>
          <a:bodyPr vert="horz" wrap="square" lIns="0" tIns="16329" rIns="0" bIns="0" rtlCol="0">
            <a:spAutoFit/>
          </a:bodyPr>
          <a:lstStyle/>
          <a:p>
            <a:pPr marL="268288" defTabSz="1175644" hangingPunct="1">
              <a:lnSpc>
                <a:spcPct val="100000"/>
              </a:lnSpc>
              <a:spcBef>
                <a:spcPts val="129"/>
              </a:spcBef>
            </a:pPr>
            <a:r>
              <a:rPr lang="en-GB" sz="1600" dirty="0">
                <a:solidFill>
                  <a:sysClr val="windowText" lastClr="000000"/>
                </a:solidFill>
                <a:latin typeface="Arial"/>
                <a:cs typeface="Arial"/>
              </a:rPr>
              <a:t>✅ </a:t>
            </a:r>
            <a:r>
              <a:rPr lang="en-GB" sz="1600" b="1" dirty="0">
                <a:solidFill>
                  <a:sysClr val="windowText" lastClr="000000"/>
                </a:solidFill>
                <a:latin typeface="Arial"/>
                <a:cs typeface="Arial"/>
              </a:rPr>
              <a:t>Intégration des transports publics :</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véhicules autonomes/connectés pourraient servir de navettes vers les principales lignes de transport en commun.</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Ils pourraient augmenter la couverture dans les zones à faible demande (premier kilomètre/dernier kilomètre).</a:t>
            </a:r>
          </a:p>
          <a:p>
            <a:pPr marL="542925" lvl="8" indent="-171450" defTabSz="1175644" hangingPunct="1">
              <a:lnSpc>
                <a:spcPct val="100000"/>
              </a:lnSpc>
              <a:spcBef>
                <a:spcPts val="129"/>
              </a:spcBef>
              <a:buFont typeface="Wingdings" panose="05000000000000000000" pitchFamily="2" charset="2"/>
              <a:buChar char="v"/>
            </a:pPr>
            <a:endParaRPr lang="en-GB" sz="1600" dirty="0">
              <a:solidFill>
                <a:sysClr val="windowText" lastClr="000000"/>
              </a:solidFill>
              <a:latin typeface="Arial"/>
              <a:cs typeface="Arial"/>
            </a:endParaRPr>
          </a:p>
          <a:p>
            <a:pPr marL="268288" lvl="6" indent="0" defTabSz="1175644" hangingPunct="1">
              <a:lnSpc>
                <a:spcPct val="100000"/>
              </a:lnSpc>
              <a:spcBef>
                <a:spcPts val="129"/>
              </a:spcBef>
            </a:pPr>
            <a:r>
              <a:rPr lang="en-GB" sz="1600" dirty="0">
                <a:solidFill>
                  <a:sysClr val="windowText" lastClr="000000"/>
                </a:solidFill>
                <a:latin typeface="Arial"/>
                <a:cs typeface="Arial"/>
              </a:rPr>
              <a:t>✅ Passage de la propriété d'une voiture particulière à la mobilité partagée :</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Essor des modèles de mobilité en tant que service (</a:t>
            </a:r>
            <a:r>
              <a:rPr lang="en-GB" sz="1600" dirty="0" err="1">
                <a:solidFill>
                  <a:sysClr val="windowText" lastClr="000000"/>
                </a:solidFill>
                <a:latin typeface="Arial"/>
                <a:cs typeface="Arial"/>
              </a:rPr>
              <a:t>MaaS</a:t>
            </a:r>
            <a:r>
              <a:rPr lang="en-GB" sz="1600" dirty="0">
                <a:solidFill>
                  <a:sysClr val="windowText" lastClr="000000"/>
                </a:solidFill>
                <a:latin typeface="Arial"/>
                <a:cs typeface="Arial"/>
              </a:rPr>
              <a:t>).</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Encourage le partage de véhicules et l'accès aux transports par abonnement.</a:t>
            </a:r>
          </a:p>
        </p:txBody>
      </p:sp>
      <p:sp>
        <p:nvSpPr>
          <p:cNvPr id="4" name="object 3">
            <a:extLst>
              <a:ext uri="{FF2B5EF4-FFF2-40B4-BE49-F238E27FC236}">
                <a16:creationId xmlns:a16="http://schemas.microsoft.com/office/drawing/2014/main" id="{A0E349A4-7EF3-3CDD-F1A4-04CCA6B763A4}"/>
              </a:ext>
            </a:extLst>
          </p:cNvPr>
          <p:cNvSpPr txBox="1"/>
          <p:nvPr/>
        </p:nvSpPr>
        <p:spPr>
          <a:xfrm>
            <a:off x="726282" y="3774767"/>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5. Planification urbaine et infrastructurelle 🏙️ </a:t>
            </a:r>
          </a:p>
        </p:txBody>
      </p:sp>
      <p:sp>
        <p:nvSpPr>
          <p:cNvPr id="5" name="object 3">
            <a:extLst>
              <a:ext uri="{FF2B5EF4-FFF2-40B4-BE49-F238E27FC236}">
                <a16:creationId xmlns:a16="http://schemas.microsoft.com/office/drawing/2014/main" id="{F341A089-59E0-2B5A-18C4-3598BD8AD41C}"/>
              </a:ext>
            </a:extLst>
          </p:cNvPr>
          <p:cNvSpPr txBox="1"/>
          <p:nvPr/>
        </p:nvSpPr>
        <p:spPr>
          <a:xfrm>
            <a:off x="733424" y="4106246"/>
            <a:ext cx="11028270" cy="2050379"/>
          </a:xfrm>
          <a:prstGeom prst="rect">
            <a:avLst/>
          </a:prstGeom>
        </p:spPr>
        <p:txBody>
          <a:bodyPr vert="horz" wrap="square" lIns="0" tIns="16329" rIns="0" bIns="0" rtlCol="0">
            <a:spAutoFit/>
          </a:bodyPr>
          <a:lstStyle/>
          <a:p>
            <a:pPr marL="268288" defTabSz="1175644" hangingPunct="1">
              <a:lnSpc>
                <a:spcPct val="100000"/>
              </a:lnSpc>
              <a:spcBef>
                <a:spcPts val="129"/>
              </a:spcBef>
            </a:pPr>
            <a:r>
              <a:rPr lang="en-GB" sz="1600" dirty="0">
                <a:solidFill>
                  <a:sysClr val="windowText" lastClr="000000"/>
                </a:solidFill>
                <a:latin typeface="Arial"/>
                <a:cs typeface="Arial"/>
              </a:rPr>
              <a:t>✅ </a:t>
            </a:r>
            <a:r>
              <a:rPr lang="en-GB" sz="1600" b="1" dirty="0">
                <a:solidFill>
                  <a:sysClr val="windowText" lastClr="000000"/>
                </a:solidFill>
                <a:latin typeface="Arial"/>
                <a:cs typeface="Arial"/>
              </a:rPr>
              <a:t>Réduction de la demande de stationnement :</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véhicules autonomes peuvent déposer les passagers et se garer loin ou rester en service.</a:t>
            </a:r>
          </a:p>
          <a:p>
            <a:pPr marL="896938" lvl="8" indent="-261938" defTabSz="1175644" hangingPunct="1">
              <a:lnSpc>
                <a:spcPct val="100000"/>
              </a:lnSpc>
              <a:spcBef>
                <a:spcPts val="129"/>
              </a:spcBef>
              <a:buFont typeface="Wingdings" panose="05000000000000000000" pitchFamily="2" charset="2"/>
              <a:buChar char="v"/>
            </a:pPr>
            <a:r>
              <a:rPr lang="en-GB" sz="1600" dirty="0">
                <a:solidFill>
                  <a:sysClr val="windowText" lastClr="000000"/>
                </a:solidFill>
                <a:latin typeface="Arial"/>
                <a:cs typeface="Arial"/>
              </a:rPr>
              <a:t>Les villes peuvent récupérer les terrains actuellement utilisés pour le stationnement.</a:t>
            </a:r>
          </a:p>
          <a:p>
            <a:pPr marL="16328" defTabSz="1175644" hangingPunct="1">
              <a:lnSpc>
                <a:spcPct val="100000"/>
              </a:lnSpc>
              <a:spcBef>
                <a:spcPts val="129"/>
              </a:spcBef>
            </a:pPr>
            <a:endParaRPr lang="en-GB" sz="1600" dirty="0">
              <a:solidFill>
                <a:sysClr val="windowText" lastClr="000000"/>
              </a:solidFill>
              <a:latin typeface="Arial"/>
              <a:cs typeface="Arial"/>
            </a:endParaRPr>
          </a:p>
          <a:p>
            <a:pPr marL="16328" defTabSz="1175644" hangingPunct="1">
              <a:lnSpc>
                <a:spcPct val="100000"/>
              </a:lnSpc>
              <a:spcBef>
                <a:spcPts val="129"/>
              </a:spcBef>
            </a:pPr>
            <a:r>
              <a:rPr lang="en-GB" sz="1600" dirty="0">
                <a:solidFill>
                  <a:sysClr val="windowText" lastClr="000000"/>
                </a:solidFill>
                <a:latin typeface="Arial"/>
                <a:cs typeface="Arial"/>
              </a:rPr>
              <a:t>Cependant, attention : l'utilisation généralisée des véhicules autonomes pourrait augmenter </a:t>
            </a:r>
            <a:r>
              <a:rPr lang="en-GB" sz="1600" b="1" dirty="0">
                <a:solidFill>
                  <a:sysClr val="windowText" lastClr="000000"/>
                </a:solidFill>
                <a:latin typeface="Arial"/>
                <a:cs typeface="Arial"/>
              </a:rPr>
              <a:t>la demande totale de déplacements </a:t>
            </a:r>
          </a:p>
          <a:p>
            <a:pPr marL="16328" defTabSz="1175644" hangingPunct="1">
              <a:lnSpc>
                <a:spcPct val="100000"/>
              </a:lnSpc>
              <a:spcBef>
                <a:spcPts val="129"/>
              </a:spcBef>
            </a:pPr>
            <a:r>
              <a:rPr lang="en-GB" sz="1600" b="1" dirty="0">
                <a:solidFill>
                  <a:sysClr val="windowText" lastClr="000000"/>
                </a:solidFill>
                <a:latin typeface="Arial"/>
                <a:cs typeface="Arial"/>
              </a:rPr>
              <a:t>	  </a:t>
            </a:r>
            <a:r>
              <a:rPr lang="en-GB" sz="1600" dirty="0">
                <a:solidFill>
                  <a:sysClr val="windowText" lastClr="000000"/>
                </a:solidFill>
                <a:latin typeface="Arial"/>
                <a:cs typeface="Arial"/>
              </a:rPr>
              <a:t>(par exemple, trajets en véhicule vide, trajets plus longs), ce qui pourrait annuler certains avantages environnementaux.</a:t>
            </a:r>
          </a:p>
        </p:txBody>
      </p:sp>
    </p:spTree>
    <p:extLst>
      <p:ext uri="{BB962C8B-B14F-4D97-AF65-F5344CB8AC3E}">
        <p14:creationId xmlns:p14="http://schemas.microsoft.com/office/powerpoint/2010/main" val="8592509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0C56D-1C48-4584-9771-6511DC4A1AD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D8E464-3FC3-F01E-8406-CD28197E2688}"/>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76" name="object 2">
            <a:extLst>
              <a:ext uri="{FF2B5EF4-FFF2-40B4-BE49-F238E27FC236}">
                <a16:creationId xmlns:a16="http://schemas.microsoft.com/office/drawing/2014/main" id="{E2D8D8EA-A04E-9623-B9C8-3BA1B36603CD}"/>
              </a:ext>
            </a:extLst>
          </p:cNvPr>
          <p:cNvSpPr txBox="1">
            <a:spLocks/>
          </p:cNvSpPr>
          <p:nvPr/>
        </p:nvSpPr>
        <p:spPr>
          <a:xfrm>
            <a:off x="726282" y="480941"/>
            <a:ext cx="5058942"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5. Répercussions sur les systèmes de transport</a:t>
            </a:r>
          </a:p>
        </p:txBody>
      </p:sp>
      <p:sp>
        <p:nvSpPr>
          <p:cNvPr id="11" name="object 3">
            <a:extLst>
              <a:ext uri="{FF2B5EF4-FFF2-40B4-BE49-F238E27FC236}">
                <a16:creationId xmlns:a16="http://schemas.microsoft.com/office/drawing/2014/main" id="{06B585A9-D003-6EB6-D6A9-B3753F454457}"/>
              </a:ext>
            </a:extLst>
          </p:cNvPr>
          <p:cNvSpPr txBox="1"/>
          <p:nvPr/>
        </p:nvSpPr>
        <p:spPr>
          <a:xfrm>
            <a:off x="726282"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 Impacts économiques et sociaux 📈 </a:t>
            </a:r>
          </a:p>
        </p:txBody>
      </p:sp>
      <p:sp>
        <p:nvSpPr>
          <p:cNvPr id="12" name="object 3">
            <a:extLst>
              <a:ext uri="{FF2B5EF4-FFF2-40B4-BE49-F238E27FC236}">
                <a16:creationId xmlns:a16="http://schemas.microsoft.com/office/drawing/2014/main" id="{047D08BB-8735-1CEE-7C09-074B64B66E84}"/>
              </a:ext>
            </a:extLst>
          </p:cNvPr>
          <p:cNvSpPr txBox="1"/>
          <p:nvPr/>
        </p:nvSpPr>
        <p:spPr>
          <a:xfrm>
            <a:off x="719140" y="1516282"/>
            <a:ext cx="10725152" cy="145277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Perte d'emplois :</a:t>
            </a:r>
          </a:p>
          <a:p>
            <a:pPr marL="627063" lvl="8" indent="-25558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Conséquences pour les chauffeurs (par exemple : chauffeurs de taxi, livreurs, chauffeurs routiers).</a:t>
            </a:r>
          </a:p>
          <a:p>
            <a:pPr marL="542925" lvl="8" indent="-171450" defTabSz="1175644" hangingPunct="1">
              <a:lnSpc>
                <a:spcPct val="100000"/>
              </a:lnSpc>
              <a:spcBef>
                <a:spcPts val="129"/>
              </a:spcBef>
              <a:buFont typeface="Wingdings" panose="05000000000000000000" pitchFamily="2" charset="2"/>
              <a:buChar char="v"/>
            </a:pPr>
            <a:endParaRPr lang="en-GB" sz="1800" dirty="0">
              <a:solidFill>
                <a:sysClr val="windowText" lastClr="000000"/>
              </a:solidFill>
              <a:latin typeface="Arial"/>
              <a:cs typeface="Arial"/>
            </a:endParaRPr>
          </a:p>
          <a:p>
            <a:pPr marL="9525" lvl="6" indent="0"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Accessibilité accrue :</a:t>
            </a:r>
          </a:p>
          <a:p>
            <a:pPr marL="627063" lvl="8" indent="-255588" defTabSz="1175644" hangingPunct="1">
              <a:lnSpc>
                <a:spcPct val="100000"/>
              </a:lnSpc>
              <a:spcBef>
                <a:spcPts val="129"/>
              </a:spcBef>
              <a:buFont typeface="Wingdings" panose="05000000000000000000" pitchFamily="2" charset="2"/>
              <a:buChar char="v"/>
            </a:pPr>
            <a:r>
              <a:rPr lang="en-GB" sz="1800" dirty="0">
                <a:solidFill>
                  <a:sysClr val="windowText" lastClr="000000"/>
                </a:solidFill>
                <a:latin typeface="Arial"/>
                <a:cs typeface="Arial"/>
              </a:rPr>
              <a:t>Amélioration de la mobilité pour les personnes âgées, les personnes handicapées et les communautés défavorisées.</a:t>
            </a:r>
          </a:p>
        </p:txBody>
      </p:sp>
    </p:spTree>
    <p:extLst>
      <p:ext uri="{BB962C8B-B14F-4D97-AF65-F5344CB8AC3E}">
        <p14:creationId xmlns:p14="http://schemas.microsoft.com/office/powerpoint/2010/main" val="3798561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4448471"/>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600" b="1" dirty="0">
                <a:solidFill>
                  <a:sysClr val="windowText" lastClr="000000"/>
                </a:solidFill>
                <a:latin typeface="Arial"/>
                <a:cs typeface="Arial"/>
              </a:rPr>
              <a:t>Section 1 : Aperçu et objectifs    ……………………..……………………………………………….    4</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1.1 Aperçu et objectifs pédagogiques </a:t>
            </a:r>
            <a:r>
              <a:rPr lang="en-GB" sz="1600" dirty="0">
                <a:solidFill>
                  <a:sysClr val="windowText" lastClr="000000"/>
                </a:solidFill>
                <a:latin typeface="Arial"/>
                <a:cs typeface="Arial"/>
              </a:rPr>
              <a:t>    ………...…….…………….…………………………</a:t>
            </a:r>
            <a:r>
              <a:rPr lang="en-GB" sz="1600" spc="64" dirty="0">
                <a:solidFill>
                  <a:sysClr val="windowText" lastClr="000000"/>
                </a:solidFill>
                <a:latin typeface="Arial"/>
                <a:cs typeface="Arial"/>
              </a:rPr>
              <a:t>….……….     5</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1.2 Pourquoi étudier les véhicules autonomes et connectés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6</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2 : Véhicules autonomes (VA)    …………..………..…………………………………………...    7</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2.1 Que sont les véhicules autonomes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8</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2.2 Niveaux d'autonomie (classification SAE)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9</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2.3 Technologies clés des véhicules autonomes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10</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2.4 Pourquoi les véhicules autonomes sont-ils importants dans le domaine des transports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11</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2.5 Avantages des véhicules autonomes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12</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2.6 Limites et défis des véhicules autonomes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13</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3 : Concepts fondamentaux du flux de circulation    ……………………..…..…………………………    14</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3.1 Que sont les véhicules connectés ?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15</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3.2 Types de communication V2X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16</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3.3 Technologies à l'origine des véhicules connectés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17</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3.4 Technologies à l'origine des véhicules connectés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18</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3.5 Applications des véhicules connectés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19</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5846444" y="428560"/>
            <a:ext cx="5605930"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Théorie et simulation des flux de circulation</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1" y="428560"/>
            <a:ext cx="2483083"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407C9-2363-5D35-E12E-B5C63B8032F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00E273D-7ACB-0540-452B-84A5669E0F9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06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Défis et perspectives d'avenir</a:t>
            </a:r>
          </a:p>
        </p:txBody>
      </p:sp>
    </p:spTree>
    <p:extLst>
      <p:ext uri="{BB962C8B-B14F-4D97-AF65-F5344CB8AC3E}">
        <p14:creationId xmlns:p14="http://schemas.microsoft.com/office/powerpoint/2010/main" val="38757949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EA34C-43DB-407F-A78E-0610A992824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17DF88B-CA8F-2297-DD7C-3F065C87EFE3}"/>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3884A582-89BC-C70F-3229-AD08CAD4157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6.1 Défis et perspectives d'avenir</a:t>
            </a:r>
          </a:p>
        </p:txBody>
      </p:sp>
      <p:sp>
        <p:nvSpPr>
          <p:cNvPr id="76" name="object 2">
            <a:extLst>
              <a:ext uri="{FF2B5EF4-FFF2-40B4-BE49-F238E27FC236}">
                <a16:creationId xmlns:a16="http://schemas.microsoft.com/office/drawing/2014/main" id="{BD0377C2-55B0-E5EE-B183-9B9BEA79D4FB}"/>
              </a:ext>
            </a:extLst>
          </p:cNvPr>
          <p:cNvSpPr txBox="1">
            <a:spLocks/>
          </p:cNvSpPr>
          <p:nvPr/>
        </p:nvSpPr>
        <p:spPr>
          <a:xfrm>
            <a:off x="726282" y="480941"/>
            <a:ext cx="3528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Défis et perspectives d'avenir</a:t>
            </a:r>
          </a:p>
        </p:txBody>
      </p:sp>
      <p:sp>
        <p:nvSpPr>
          <p:cNvPr id="7" name="object 3">
            <a:extLst>
              <a:ext uri="{FF2B5EF4-FFF2-40B4-BE49-F238E27FC236}">
                <a16:creationId xmlns:a16="http://schemas.microsoft.com/office/drawing/2014/main" id="{33AC6208-5E1F-1298-F624-099E8A3AD47C}"/>
              </a:ext>
            </a:extLst>
          </p:cNvPr>
          <p:cNvSpPr txBox="1"/>
          <p:nvPr/>
        </p:nvSpPr>
        <p:spPr>
          <a:xfrm>
            <a:off x="726282" y="1516282"/>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Bien que les véhicules autonomes et connectés (AV et CV) recèlent un potentiel de transformation, plusieurs </a:t>
            </a:r>
            <a:r>
              <a:rPr lang="en-GB" sz="1800" b="1" dirty="0">
                <a:solidFill>
                  <a:sysClr val="windowText" lastClr="000000"/>
                </a:solidFill>
                <a:latin typeface="Arial"/>
                <a:cs typeface="Arial"/>
              </a:rPr>
              <a:t>défis techniques, éthiques, infrastructurels et sociétaux </a:t>
            </a:r>
            <a:r>
              <a:rPr lang="en-GB" sz="1800" dirty="0">
                <a:solidFill>
                  <a:sysClr val="windowText" lastClr="000000"/>
                </a:solidFill>
                <a:latin typeface="Arial"/>
                <a:cs typeface="Arial"/>
              </a:rPr>
              <a:t>doivent être relevés avant leur adoption à grande échelle.</a:t>
            </a:r>
            <a:endParaRPr lang="en-GB" sz="1800" b="1" dirty="0">
              <a:solidFill>
                <a:sysClr val="windowText" lastClr="000000"/>
              </a:solidFill>
              <a:latin typeface="Arial"/>
              <a:cs typeface="Arial"/>
            </a:endParaRPr>
          </a:p>
        </p:txBody>
      </p:sp>
      <p:sp>
        <p:nvSpPr>
          <p:cNvPr id="5" name="object 3">
            <a:extLst>
              <a:ext uri="{FF2B5EF4-FFF2-40B4-BE49-F238E27FC236}">
                <a16:creationId xmlns:a16="http://schemas.microsoft.com/office/drawing/2014/main" id="{88B8DA73-5E0C-CD4B-FD06-6195511C6E72}"/>
              </a:ext>
            </a:extLst>
          </p:cNvPr>
          <p:cNvSpPr txBox="1"/>
          <p:nvPr/>
        </p:nvSpPr>
        <p:spPr>
          <a:xfrm>
            <a:off x="740567" y="25614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Défis techniques ⚙️ </a:t>
            </a:r>
          </a:p>
        </p:txBody>
      </p:sp>
      <p:sp>
        <p:nvSpPr>
          <p:cNvPr id="9" name="object 3">
            <a:extLst>
              <a:ext uri="{FF2B5EF4-FFF2-40B4-BE49-F238E27FC236}">
                <a16:creationId xmlns:a16="http://schemas.microsoft.com/office/drawing/2014/main" id="{F47A1B4E-15F5-04A5-9090-F6B069CCE705}"/>
              </a:ext>
            </a:extLst>
          </p:cNvPr>
          <p:cNvSpPr txBox="1"/>
          <p:nvPr/>
        </p:nvSpPr>
        <p:spPr>
          <a:xfrm>
            <a:off x="733424" y="3052684"/>
            <a:ext cx="10948985" cy="1427131"/>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Limites des capteurs : </a:t>
            </a:r>
            <a:r>
              <a:rPr lang="en-GB" sz="1800" dirty="0">
                <a:solidFill>
                  <a:sysClr val="windowText" lastClr="000000"/>
                </a:solidFill>
                <a:latin typeface="Arial"/>
                <a:cs typeface="Arial"/>
              </a:rPr>
              <a:t>les caméras, les lidars et les radars peuvent être perturbés par le brouillard, la pluie ou la neige.</a:t>
            </a:r>
          </a:p>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Cas limites en matière d'IA : </a:t>
            </a:r>
            <a:r>
              <a:rPr lang="en-GB" sz="1800" dirty="0">
                <a:solidFill>
                  <a:sysClr val="windowText" lastClr="000000"/>
                </a:solidFill>
                <a:latin typeface="Arial"/>
                <a:cs typeface="Arial"/>
              </a:rPr>
              <a:t>les scénarios imprévus ou rares (par exemple, les signaux manuels d'un agent de la circulation, le passage d'animaux) sont difficiles à programmer dans les systèmes autonomes.</a:t>
            </a:r>
          </a:p>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Vitesse de traitement des données : </a:t>
            </a:r>
            <a:r>
              <a:rPr lang="en-GB" sz="1800" dirty="0">
                <a:solidFill>
                  <a:sysClr val="windowText" lastClr="000000"/>
                </a:solidFill>
                <a:latin typeface="Arial"/>
                <a:cs typeface="Arial"/>
              </a:rPr>
              <a:t>la prise de décision en temps réel nécessite un traitement ultra-rapide des données et une communication à faible latence.</a:t>
            </a:r>
          </a:p>
        </p:txBody>
      </p:sp>
      <p:sp>
        <p:nvSpPr>
          <p:cNvPr id="10" name="object 3">
            <a:extLst>
              <a:ext uri="{FF2B5EF4-FFF2-40B4-BE49-F238E27FC236}">
                <a16:creationId xmlns:a16="http://schemas.microsoft.com/office/drawing/2014/main" id="{AD32A579-734B-D753-4817-8A79404E97D6}"/>
              </a:ext>
            </a:extLst>
          </p:cNvPr>
          <p:cNvSpPr txBox="1"/>
          <p:nvPr/>
        </p:nvSpPr>
        <p:spPr>
          <a:xfrm>
            <a:off x="726282" y="5341718"/>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 Les véhicules autonomes doivent reproduire, et idéalement dépasser, le jugement humain en matière de conduite.</a:t>
            </a:r>
            <a:endParaRPr lang="en-GB" sz="1800" b="1" dirty="0">
              <a:solidFill>
                <a:sysClr val="windowText" lastClr="000000"/>
              </a:solidFill>
              <a:latin typeface="Arial"/>
              <a:cs typeface="Arial"/>
            </a:endParaRPr>
          </a:p>
        </p:txBody>
      </p:sp>
    </p:spTree>
    <p:extLst>
      <p:ext uri="{BB962C8B-B14F-4D97-AF65-F5344CB8AC3E}">
        <p14:creationId xmlns:p14="http://schemas.microsoft.com/office/powerpoint/2010/main" val="35911396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41D4D-0FC1-6868-09BA-6052411995B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BADF432-056E-B6E0-EEA8-98FB04299E0B}"/>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7DF94F86-A9DD-2393-614C-8D359DB575EA}"/>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Questions juridiques et éthiques </a:t>
            </a:r>
          </a:p>
        </p:txBody>
      </p:sp>
      <p:sp>
        <p:nvSpPr>
          <p:cNvPr id="76" name="object 2">
            <a:extLst>
              <a:ext uri="{FF2B5EF4-FFF2-40B4-BE49-F238E27FC236}">
                <a16:creationId xmlns:a16="http://schemas.microsoft.com/office/drawing/2014/main" id="{B728B29A-FB0B-0AF0-BAD9-361D22A312AB}"/>
              </a:ext>
            </a:extLst>
          </p:cNvPr>
          <p:cNvSpPr txBox="1">
            <a:spLocks/>
          </p:cNvSpPr>
          <p:nvPr/>
        </p:nvSpPr>
        <p:spPr>
          <a:xfrm>
            <a:off x="726282" y="480941"/>
            <a:ext cx="3420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Défis et perspectives d'avenir</a:t>
            </a:r>
          </a:p>
        </p:txBody>
      </p:sp>
      <p:sp>
        <p:nvSpPr>
          <p:cNvPr id="12" name="object 3">
            <a:extLst>
              <a:ext uri="{FF2B5EF4-FFF2-40B4-BE49-F238E27FC236}">
                <a16:creationId xmlns:a16="http://schemas.microsoft.com/office/drawing/2014/main" id="{A664FE4F-FB4B-6DFF-AE06-1F2B4E416195}"/>
              </a:ext>
            </a:extLst>
          </p:cNvPr>
          <p:cNvSpPr txBox="1"/>
          <p:nvPr/>
        </p:nvSpPr>
        <p:spPr>
          <a:xfrm>
            <a:off x="726282" y="1478654"/>
            <a:ext cx="10725152" cy="1427131"/>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Responsabilité en cas d'accident : </a:t>
            </a:r>
            <a:r>
              <a:rPr lang="en-GB" sz="1800" dirty="0">
                <a:solidFill>
                  <a:sysClr val="windowText" lastClr="000000"/>
                </a:solidFill>
                <a:latin typeface="Arial"/>
                <a:cs typeface="Arial"/>
              </a:rPr>
              <a:t>qui est responsable en cas d'accident, le constructeur, le développeur du logiciel ou le passager ?</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Dilemmes éthiques : </a:t>
            </a:r>
            <a:r>
              <a:rPr lang="en-GB" sz="1800" dirty="0">
                <a:solidFill>
                  <a:sysClr val="windowText" lastClr="000000"/>
                </a:solidFill>
                <a:latin typeface="Arial"/>
                <a:cs typeface="Arial"/>
              </a:rPr>
              <a:t>comment un véhicule autonome doit-il réagir lorsqu'un accident est inévitable ? (par exemple : protéger les occupants ou les piétons)</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Lacunes réglementaires : </a:t>
            </a:r>
            <a:r>
              <a:rPr lang="en-GB" sz="1800" dirty="0">
                <a:solidFill>
                  <a:sysClr val="windowText" lastClr="000000"/>
                </a:solidFill>
                <a:latin typeface="Arial"/>
                <a:cs typeface="Arial"/>
              </a:rPr>
              <a:t>de nombreux pays ne disposent pas d'un cadre juridique clair pour tester ou exploiter les véhicules autonomes.</a:t>
            </a:r>
          </a:p>
        </p:txBody>
      </p:sp>
      <p:sp>
        <p:nvSpPr>
          <p:cNvPr id="13" name="object 3">
            <a:extLst>
              <a:ext uri="{FF2B5EF4-FFF2-40B4-BE49-F238E27FC236}">
                <a16:creationId xmlns:a16="http://schemas.microsoft.com/office/drawing/2014/main" id="{8C69686A-7EF9-27AF-1384-0B0D9BD3E706}"/>
              </a:ext>
            </a:extLst>
          </p:cNvPr>
          <p:cNvSpPr txBox="1"/>
          <p:nvPr/>
        </p:nvSpPr>
        <p:spPr>
          <a:xfrm>
            <a:off x="726282" y="309270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 La préparation juridique est tout aussi importante que les capacités techniques.</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464E63E7-9679-A7F6-8C4B-FD6EE1BA3FAA}"/>
              </a:ext>
            </a:extLst>
          </p:cNvPr>
          <p:cNvSpPr txBox="1"/>
          <p:nvPr/>
        </p:nvSpPr>
        <p:spPr>
          <a:xfrm>
            <a:off x="740566" y="375083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Cybersécurité et confidentialité 🔐 </a:t>
            </a:r>
          </a:p>
        </p:txBody>
      </p:sp>
      <p:sp>
        <p:nvSpPr>
          <p:cNvPr id="6" name="object 3">
            <a:extLst>
              <a:ext uri="{FF2B5EF4-FFF2-40B4-BE49-F238E27FC236}">
                <a16:creationId xmlns:a16="http://schemas.microsoft.com/office/drawing/2014/main" id="{3BFAFF2D-63DC-15B7-63DC-2B86994F46D2}"/>
              </a:ext>
            </a:extLst>
          </p:cNvPr>
          <p:cNvSpPr txBox="1"/>
          <p:nvPr/>
        </p:nvSpPr>
        <p:spPr>
          <a:xfrm>
            <a:off x="733424" y="4242038"/>
            <a:ext cx="10725152" cy="1137308"/>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Vulnérabilité des données : </a:t>
            </a:r>
            <a:r>
              <a:rPr lang="en-GB" sz="1800" dirty="0">
                <a:solidFill>
                  <a:sysClr val="windowText" lastClr="000000"/>
                </a:solidFill>
                <a:latin typeface="Arial"/>
                <a:cs typeface="Arial"/>
              </a:rPr>
              <a:t>les véhicules connectés à des réseaux sont exposés au piratage, à l'usurpation d'identité ou au vol de données.</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Suivi de localisation : </a:t>
            </a:r>
            <a:r>
              <a:rPr lang="en-GB" sz="1800" dirty="0">
                <a:solidFill>
                  <a:sysClr val="windowText" lastClr="000000"/>
                </a:solidFill>
                <a:latin typeface="Arial"/>
                <a:cs typeface="Arial"/>
              </a:rPr>
              <a:t>la surveillance continue peut susciter des inquiétudes quant à la surveillance et à la confidentialité des utilisateurs.</a:t>
            </a:r>
          </a:p>
        </p:txBody>
      </p:sp>
    </p:spTree>
    <p:extLst>
      <p:ext uri="{BB962C8B-B14F-4D97-AF65-F5344CB8AC3E}">
        <p14:creationId xmlns:p14="http://schemas.microsoft.com/office/powerpoint/2010/main" val="14308176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02AEE-D35E-B26B-6A0D-B459B37849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F5719CA-6C06-4EB1-278C-B033E49991BE}"/>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684ADFF0-A097-0997-6B90-552D447D8FC3}"/>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État de préparation des infrastructures </a:t>
            </a:r>
          </a:p>
        </p:txBody>
      </p:sp>
      <p:sp>
        <p:nvSpPr>
          <p:cNvPr id="76" name="object 2">
            <a:extLst>
              <a:ext uri="{FF2B5EF4-FFF2-40B4-BE49-F238E27FC236}">
                <a16:creationId xmlns:a16="http://schemas.microsoft.com/office/drawing/2014/main" id="{96BEF590-7A91-B7C2-49E0-7AA1226D5C0C}"/>
              </a:ext>
            </a:extLst>
          </p:cNvPr>
          <p:cNvSpPr txBox="1">
            <a:spLocks/>
          </p:cNvSpPr>
          <p:nvPr/>
        </p:nvSpPr>
        <p:spPr>
          <a:xfrm>
            <a:off x="726282" y="480941"/>
            <a:ext cx="3420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Défis et perspectives d'avenir</a:t>
            </a:r>
          </a:p>
        </p:txBody>
      </p:sp>
      <p:sp>
        <p:nvSpPr>
          <p:cNvPr id="7" name="object 3">
            <a:extLst>
              <a:ext uri="{FF2B5EF4-FFF2-40B4-BE49-F238E27FC236}">
                <a16:creationId xmlns:a16="http://schemas.microsoft.com/office/drawing/2014/main" id="{6DC0A7E1-6037-2BDB-32B9-AB59512BE25E}"/>
              </a:ext>
            </a:extLst>
          </p:cNvPr>
          <p:cNvSpPr txBox="1"/>
          <p:nvPr/>
        </p:nvSpPr>
        <p:spPr>
          <a:xfrm>
            <a:off x="726282" y="1516282"/>
            <a:ext cx="10725152" cy="1137308"/>
          </a:xfrm>
          <a:prstGeom prst="rect">
            <a:avLst/>
          </a:prstGeom>
        </p:spPr>
        <p:txBody>
          <a:bodyPr vert="horz" wrap="square" lIns="0" tIns="16329" rIns="0" bIns="0" rtlCol="0">
            <a:spAutoFit/>
          </a:bodyPr>
          <a:lstStyle/>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Infrastructure de communication : </a:t>
            </a:r>
            <a:r>
              <a:rPr lang="en-GB" sz="1800" dirty="0">
                <a:solidFill>
                  <a:sysClr val="windowText" lastClr="000000"/>
                </a:solidFill>
                <a:latin typeface="Arial"/>
                <a:cs typeface="Arial"/>
              </a:rPr>
              <a:t>le déploiement réussi des véhicules autonomes dépend des technologies 5G, des unités routières (RSU) et des technologies V2X (vehicle-to-everything).</a:t>
            </a:r>
          </a:p>
          <a:p>
            <a:pPr marL="627063" lvl="1" indent="-384175"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Marquage routier et signalisation : </a:t>
            </a:r>
            <a:r>
              <a:rPr lang="en-GB" sz="1800" dirty="0">
                <a:solidFill>
                  <a:sysClr val="windowText" lastClr="000000"/>
                </a:solidFill>
                <a:latin typeface="Arial"/>
                <a:cs typeface="Arial"/>
              </a:rPr>
              <a:t>les véhicules autonomes dépendent d'une infrastructure routière bien entretenue pour fonctionner en toute sécurité.</a:t>
            </a:r>
          </a:p>
        </p:txBody>
      </p:sp>
      <p:sp>
        <p:nvSpPr>
          <p:cNvPr id="10" name="object 3">
            <a:extLst>
              <a:ext uri="{FF2B5EF4-FFF2-40B4-BE49-F238E27FC236}">
                <a16:creationId xmlns:a16="http://schemas.microsoft.com/office/drawing/2014/main" id="{EF7234F0-B3B5-998F-CEF4-3DC4C0083A77}"/>
              </a:ext>
            </a:extLst>
          </p:cNvPr>
          <p:cNvSpPr txBox="1"/>
          <p:nvPr/>
        </p:nvSpPr>
        <p:spPr>
          <a:xfrm>
            <a:off x="733424" y="28820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 Les pays en développement peuvent être confrontés à des obstacles plus importants en raison de leurs déficits en matière d'infrastructures.</a:t>
            </a:r>
            <a:endParaRPr lang="en-GB" sz="1800" b="1" dirty="0">
              <a:solidFill>
                <a:sysClr val="windowText" lastClr="000000"/>
              </a:solidFill>
              <a:latin typeface="Arial"/>
              <a:cs typeface="Arial"/>
            </a:endParaRPr>
          </a:p>
        </p:txBody>
      </p:sp>
      <p:sp>
        <p:nvSpPr>
          <p:cNvPr id="11" name="object 3">
            <a:extLst>
              <a:ext uri="{FF2B5EF4-FFF2-40B4-BE49-F238E27FC236}">
                <a16:creationId xmlns:a16="http://schemas.microsoft.com/office/drawing/2014/main" id="{9A68D52A-E312-EACF-B985-19A5764EAEB7}"/>
              </a:ext>
            </a:extLst>
          </p:cNvPr>
          <p:cNvSpPr txBox="1"/>
          <p:nvPr/>
        </p:nvSpPr>
        <p:spPr>
          <a:xfrm>
            <a:off x="726282" y="379655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 Acceptation sociale et changement </a:t>
            </a:r>
            <a:r>
              <a:rPr lang="en-GB" sz="1800" b="1" dirty="0" err="1">
                <a:solidFill>
                  <a:sysClr val="windowText" lastClr="000000"/>
                </a:solidFill>
                <a:latin typeface="Arial"/>
                <a:cs typeface="Arial"/>
              </a:rPr>
              <a:t>de comportement</a:t>
            </a:r>
            <a:r>
              <a:rPr lang="en-GB" sz="1800" b="1" dirty="0">
                <a:solidFill>
                  <a:sysClr val="windowText" lastClr="000000"/>
                </a:solidFill>
                <a:latin typeface="Arial"/>
                <a:cs typeface="Arial"/>
              </a:rPr>
              <a:t> 💼 </a:t>
            </a:r>
          </a:p>
        </p:txBody>
      </p:sp>
      <p:sp>
        <p:nvSpPr>
          <p:cNvPr id="12" name="object 3">
            <a:extLst>
              <a:ext uri="{FF2B5EF4-FFF2-40B4-BE49-F238E27FC236}">
                <a16:creationId xmlns:a16="http://schemas.microsoft.com/office/drawing/2014/main" id="{339545F1-7CEE-B8A8-A4BE-01A93691B6DA}"/>
              </a:ext>
            </a:extLst>
          </p:cNvPr>
          <p:cNvSpPr txBox="1"/>
          <p:nvPr/>
        </p:nvSpPr>
        <p:spPr>
          <a:xfrm>
            <a:off x="719140" y="4287759"/>
            <a:ext cx="10725152" cy="873133"/>
          </a:xfrm>
          <a:prstGeom prst="rect">
            <a:avLst/>
          </a:prstGeom>
        </p:spPr>
        <p:txBody>
          <a:bodyPr vert="horz" wrap="square" lIns="0" tIns="16329" rIns="0" bIns="0" rtlCol="0">
            <a:spAutoFit/>
          </a:bodyPr>
          <a:lstStyle/>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Confiance et crainte : </a:t>
            </a:r>
            <a:r>
              <a:rPr lang="en-GB" sz="1800" dirty="0">
                <a:solidFill>
                  <a:sysClr val="windowText" lastClr="000000"/>
                </a:solidFill>
                <a:latin typeface="Arial"/>
                <a:cs typeface="Arial"/>
              </a:rPr>
              <a:t>le public reste très réticent à l'idée de monter à bord de voitures sans conducteur.</a:t>
            </a:r>
          </a:p>
          <a:p>
            <a:pPr marL="16328" lvl="1" defTabSz="1175644" hangingPunct="1">
              <a:lnSpc>
                <a:spcPct val="100000"/>
              </a:lnSpc>
              <a:spcBef>
                <a:spcPts val="129"/>
              </a:spcBef>
            </a:pPr>
            <a:r>
              <a:rPr lang="en-GB" sz="1800" dirty="0">
                <a:solidFill>
                  <a:sysClr val="windowText" lastClr="000000"/>
                </a:solidFill>
                <a:latin typeface="Arial"/>
                <a:cs typeface="Arial"/>
              </a:rPr>
              <a:t>✅ </a:t>
            </a:r>
            <a:r>
              <a:rPr lang="en-GB" sz="1800" b="1" dirty="0">
                <a:solidFill>
                  <a:sysClr val="windowText" lastClr="000000"/>
                </a:solidFill>
                <a:latin typeface="Arial"/>
                <a:cs typeface="Arial"/>
              </a:rPr>
              <a:t>Suppression d'emplois : </a:t>
            </a:r>
            <a:r>
              <a:rPr lang="en-GB" sz="1800" dirty="0">
                <a:solidFill>
                  <a:sysClr val="windowText" lastClr="000000"/>
                </a:solidFill>
                <a:latin typeface="Arial"/>
                <a:cs typeface="Arial"/>
              </a:rPr>
              <a:t>l'adoption généralisée de ces véhicules pourrait avoir un impact sur des millions de chauffeurs professionnels dans le monde.</a:t>
            </a:r>
          </a:p>
          <a:p>
            <a:pPr marL="16328" lvl="1" defTabSz="1175644" hangingPunct="1">
              <a:lnSpc>
                <a:spcPct val="100000"/>
              </a:lnSpc>
              <a:spcBef>
                <a:spcPts val="129"/>
              </a:spcBef>
            </a:pPr>
            <a:r>
              <a:rPr lang="en-GB" sz="1800" b="1" dirty="0">
                <a:solidFill>
                  <a:sysClr val="windowText" lastClr="000000"/>
                </a:solidFill>
                <a:latin typeface="Arial"/>
                <a:cs typeface="Arial"/>
              </a:rPr>
              <a:t>✅ Courbe d'apprentissage : </a:t>
            </a:r>
            <a:r>
              <a:rPr lang="en-GB" sz="1800" dirty="0">
                <a:solidFill>
                  <a:sysClr val="windowText" lastClr="000000"/>
                </a:solidFill>
                <a:latin typeface="Arial"/>
                <a:cs typeface="Arial"/>
              </a:rPr>
              <a:t>les gens ont besoin de temps pour comprendre comment interagir en toute sécurité avec les véhicules autonomes et les véhicules connectés.</a:t>
            </a:r>
          </a:p>
        </p:txBody>
      </p:sp>
    </p:spTree>
    <p:extLst>
      <p:ext uri="{BB962C8B-B14F-4D97-AF65-F5344CB8AC3E}">
        <p14:creationId xmlns:p14="http://schemas.microsoft.com/office/powerpoint/2010/main" val="27747994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49787-C221-7F22-6B55-397D542DC33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730B67-32E2-B215-C73F-8106068A8B73}"/>
              </a:ext>
            </a:extLst>
          </p:cNvPr>
          <p:cNvSpPr txBox="1">
            <a:spLocks noGrp="1"/>
          </p:cNvSpPr>
          <p:nvPr>
            <p:ph type="title"/>
          </p:nvPr>
        </p:nvSpPr>
        <p:spPr>
          <a:xfrm>
            <a:off x="726282" y="480941"/>
            <a:ext cx="1641137"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1. Introduction</a:t>
            </a:r>
            <a:endParaRPr sz="2000" b="1" spc="-13" dirty="0">
              <a:solidFill>
                <a:schemeClr val="bg1"/>
              </a:solidFill>
            </a:endParaRPr>
          </a:p>
        </p:txBody>
      </p:sp>
      <p:sp>
        <p:nvSpPr>
          <p:cNvPr id="3" name="object 3">
            <a:extLst>
              <a:ext uri="{FF2B5EF4-FFF2-40B4-BE49-F238E27FC236}">
                <a16:creationId xmlns:a16="http://schemas.microsoft.com/office/drawing/2014/main" id="{DC009352-5683-6ECE-B3E8-50FBD7D7B09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Perspectives d'avenir 🌍 </a:t>
            </a:r>
          </a:p>
        </p:txBody>
      </p:sp>
      <p:sp>
        <p:nvSpPr>
          <p:cNvPr id="76" name="object 2">
            <a:extLst>
              <a:ext uri="{FF2B5EF4-FFF2-40B4-BE49-F238E27FC236}">
                <a16:creationId xmlns:a16="http://schemas.microsoft.com/office/drawing/2014/main" id="{419554A1-65B9-2170-A6D5-D0E34A89BC06}"/>
              </a:ext>
            </a:extLst>
          </p:cNvPr>
          <p:cNvSpPr txBox="1">
            <a:spLocks/>
          </p:cNvSpPr>
          <p:nvPr/>
        </p:nvSpPr>
        <p:spPr>
          <a:xfrm>
            <a:off x="726282" y="480941"/>
            <a:ext cx="3420000" cy="324265"/>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000" b="1" dirty="0">
                <a:solidFill>
                  <a:schemeClr val="bg1"/>
                </a:solidFill>
              </a:rPr>
              <a:t>6. Défis et perspectives d'avenir</a:t>
            </a:r>
          </a:p>
        </p:txBody>
      </p:sp>
      <p:sp>
        <p:nvSpPr>
          <p:cNvPr id="7" name="object 3">
            <a:extLst>
              <a:ext uri="{FF2B5EF4-FFF2-40B4-BE49-F238E27FC236}">
                <a16:creationId xmlns:a16="http://schemas.microsoft.com/office/drawing/2014/main" id="{DC04891D-1E64-45AD-2335-A7F39822CA33}"/>
              </a:ext>
            </a:extLst>
          </p:cNvPr>
          <p:cNvSpPr txBox="1"/>
          <p:nvPr/>
        </p:nvSpPr>
        <p:spPr>
          <a:xfrm>
            <a:off x="726282" y="1516282"/>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Malgré les obstacles, l'industrie et les gouvernements progressent régulièrement vers l'intégration :</a:t>
            </a:r>
            <a:endParaRPr lang="en-GB" sz="1800" b="1" dirty="0">
              <a:solidFill>
                <a:sysClr val="windowText" lastClr="000000"/>
              </a:solidFill>
              <a:latin typeface="Arial"/>
              <a:cs typeface="Arial"/>
            </a:endParaRPr>
          </a:p>
        </p:txBody>
      </p:sp>
      <p:sp>
        <p:nvSpPr>
          <p:cNvPr id="9" name="object 3">
            <a:extLst>
              <a:ext uri="{FF2B5EF4-FFF2-40B4-BE49-F238E27FC236}">
                <a16:creationId xmlns:a16="http://schemas.microsoft.com/office/drawing/2014/main" id="{3F40AD33-DE05-BD3E-F782-24E825E49B46}"/>
              </a:ext>
            </a:extLst>
          </p:cNvPr>
          <p:cNvSpPr txBox="1"/>
          <p:nvPr/>
        </p:nvSpPr>
        <p:spPr>
          <a:xfrm>
            <a:off x="733424" y="1967982"/>
            <a:ext cx="10948985" cy="873133"/>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b="1" dirty="0">
                <a:solidFill>
                  <a:sysClr val="windowText" lastClr="000000"/>
                </a:solidFill>
                <a:latin typeface="Arial"/>
                <a:cs typeface="Arial"/>
              </a:rPr>
              <a:t>1. À court terme [0 à 5 ans] :</a:t>
            </a:r>
          </a:p>
          <a:p>
            <a:pPr marL="16328" lvl="1" defTabSz="1175644" hangingPunct="1">
              <a:lnSpc>
                <a:spcPct val="100000"/>
              </a:lnSpc>
              <a:spcBef>
                <a:spcPts val="129"/>
              </a:spcBef>
            </a:pPr>
            <a:r>
              <a:rPr lang="en-GB" sz="1800" dirty="0">
                <a:solidFill>
                  <a:sysClr val="windowText" lastClr="000000"/>
                </a:solidFill>
                <a:latin typeface="Arial"/>
                <a:cs typeface="Arial"/>
              </a:rPr>
              <a:t>✅ Projets pilotes, navettes autonomes, zones d'essai</a:t>
            </a:r>
          </a:p>
          <a:p>
            <a:pPr marL="16328" lvl="1" defTabSz="1175644" hangingPunct="1">
              <a:lnSpc>
                <a:spcPct val="100000"/>
              </a:lnSpc>
              <a:spcBef>
                <a:spcPts val="129"/>
              </a:spcBef>
            </a:pPr>
            <a:r>
              <a:rPr lang="en-GB" sz="1800" dirty="0">
                <a:solidFill>
                  <a:sysClr val="windowText" lastClr="000000"/>
                </a:solidFill>
                <a:latin typeface="Arial"/>
                <a:cs typeface="Arial"/>
              </a:rPr>
              <a:t>✅ Déploiement accru du V2X dans les villes</a:t>
            </a:r>
          </a:p>
        </p:txBody>
      </p:sp>
      <p:sp>
        <p:nvSpPr>
          <p:cNvPr id="5" name="object 3">
            <a:extLst>
              <a:ext uri="{FF2B5EF4-FFF2-40B4-BE49-F238E27FC236}">
                <a16:creationId xmlns:a16="http://schemas.microsoft.com/office/drawing/2014/main" id="{F24DAAFD-8578-5121-5439-13204868E415}"/>
              </a:ext>
            </a:extLst>
          </p:cNvPr>
          <p:cNvSpPr txBox="1"/>
          <p:nvPr/>
        </p:nvSpPr>
        <p:spPr>
          <a:xfrm>
            <a:off x="726282" y="2999328"/>
            <a:ext cx="10948985" cy="1162956"/>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b="1" dirty="0">
                <a:solidFill>
                  <a:sysClr val="windowText" lastClr="000000"/>
                </a:solidFill>
                <a:latin typeface="Arial"/>
                <a:cs typeface="Arial"/>
              </a:rPr>
              <a:t>2. Moyen terme [5 à 15 ans] :</a:t>
            </a:r>
          </a:p>
          <a:p>
            <a:pPr marL="16328" lvl="1" defTabSz="1175644" hangingPunct="1">
              <a:lnSpc>
                <a:spcPct val="100000"/>
              </a:lnSpc>
              <a:spcBef>
                <a:spcPts val="129"/>
              </a:spcBef>
            </a:pPr>
            <a:r>
              <a:rPr lang="en-GB" sz="1800" dirty="0">
                <a:solidFill>
                  <a:sysClr val="windowText" lastClr="000000"/>
                </a:solidFill>
                <a:latin typeface="Arial"/>
                <a:cs typeface="Arial"/>
              </a:rPr>
              <a:t>✅ Écosystème de véhicules connectés largement répandu</a:t>
            </a:r>
          </a:p>
          <a:p>
            <a:pPr marL="16328" lvl="1" defTabSz="1175644" hangingPunct="1">
              <a:lnSpc>
                <a:spcPct val="100000"/>
              </a:lnSpc>
              <a:spcBef>
                <a:spcPts val="129"/>
              </a:spcBef>
            </a:pPr>
            <a:r>
              <a:rPr lang="en-GB" sz="1800" dirty="0">
                <a:solidFill>
                  <a:sysClr val="windowText" lastClr="000000"/>
                </a:solidFill>
                <a:latin typeface="Arial"/>
                <a:cs typeface="Arial"/>
              </a:rPr>
              <a:t>✅ Transport de marchandises et logistique automatisés</a:t>
            </a:r>
          </a:p>
          <a:p>
            <a:pPr marL="16328" lvl="1" defTabSz="1175644" hangingPunct="1">
              <a:lnSpc>
                <a:spcPct val="100000"/>
              </a:lnSpc>
              <a:spcBef>
                <a:spcPts val="129"/>
              </a:spcBef>
            </a:pPr>
            <a:r>
              <a:rPr lang="en-GB" sz="1800" dirty="0">
                <a:solidFill>
                  <a:sysClr val="windowText" lastClr="000000"/>
                </a:solidFill>
                <a:latin typeface="Arial"/>
                <a:cs typeface="Arial"/>
              </a:rPr>
              <a:t>✅ Circulation mixte avec autonomie partielle</a:t>
            </a:r>
          </a:p>
        </p:txBody>
      </p:sp>
      <p:sp>
        <p:nvSpPr>
          <p:cNvPr id="6" name="object 3">
            <a:extLst>
              <a:ext uri="{FF2B5EF4-FFF2-40B4-BE49-F238E27FC236}">
                <a16:creationId xmlns:a16="http://schemas.microsoft.com/office/drawing/2014/main" id="{24069266-2148-9D57-12CE-4FBA1DF77716}"/>
              </a:ext>
            </a:extLst>
          </p:cNvPr>
          <p:cNvSpPr txBox="1"/>
          <p:nvPr/>
        </p:nvSpPr>
        <p:spPr>
          <a:xfrm>
            <a:off x="726281" y="4320497"/>
            <a:ext cx="10948985" cy="1162956"/>
          </a:xfrm>
          <a:prstGeom prst="rect">
            <a:avLst/>
          </a:prstGeom>
        </p:spPr>
        <p:txBody>
          <a:bodyPr vert="horz" wrap="square" lIns="0" tIns="16329" rIns="0" bIns="0" rtlCol="0">
            <a:spAutoFit/>
          </a:bodyPr>
          <a:lstStyle/>
          <a:p>
            <a:pPr marL="15875" lvl="1" indent="-15875" defTabSz="1175644" hangingPunct="1">
              <a:lnSpc>
                <a:spcPct val="100000"/>
              </a:lnSpc>
              <a:spcBef>
                <a:spcPts val="129"/>
              </a:spcBef>
            </a:pPr>
            <a:r>
              <a:rPr lang="en-GB" sz="1800" b="1" dirty="0">
                <a:solidFill>
                  <a:sysClr val="windowText" lastClr="000000"/>
                </a:solidFill>
                <a:latin typeface="Arial"/>
                <a:cs typeface="Arial"/>
              </a:rPr>
              <a:t>3. Long terme [15 ans et plus] :</a:t>
            </a:r>
          </a:p>
          <a:p>
            <a:pPr marL="16328" lvl="1" defTabSz="1175644" hangingPunct="1">
              <a:lnSpc>
                <a:spcPct val="100000"/>
              </a:lnSpc>
              <a:spcBef>
                <a:spcPts val="129"/>
              </a:spcBef>
            </a:pPr>
            <a:r>
              <a:rPr lang="en-GB" sz="1800" dirty="0">
                <a:solidFill>
                  <a:sysClr val="windowText" lastClr="000000"/>
                </a:solidFill>
                <a:latin typeface="Arial"/>
                <a:cs typeface="Arial"/>
              </a:rPr>
              <a:t>✅ Réseaux de mobilité entièrement autonomes</a:t>
            </a:r>
          </a:p>
          <a:p>
            <a:pPr marL="16328" lvl="1" defTabSz="1175644" hangingPunct="1">
              <a:lnSpc>
                <a:spcPct val="100000"/>
              </a:lnSpc>
              <a:spcBef>
                <a:spcPts val="129"/>
              </a:spcBef>
            </a:pPr>
            <a:r>
              <a:rPr lang="en-GB" sz="1800" dirty="0">
                <a:solidFill>
                  <a:sysClr val="windowText" lastClr="000000"/>
                </a:solidFill>
                <a:latin typeface="Arial"/>
                <a:cs typeface="Arial"/>
              </a:rPr>
              <a:t>✅ Villes intelligentes avec systèmes CAV intégrés</a:t>
            </a:r>
          </a:p>
          <a:p>
            <a:pPr marL="16328" lvl="1" defTabSz="1175644" hangingPunct="1">
              <a:lnSpc>
                <a:spcPct val="100000"/>
              </a:lnSpc>
              <a:spcBef>
                <a:spcPts val="129"/>
              </a:spcBef>
            </a:pPr>
            <a:r>
              <a:rPr lang="en-GB" sz="1800" dirty="0">
                <a:solidFill>
                  <a:sysClr val="windowText" lastClr="000000"/>
                </a:solidFill>
                <a:latin typeface="Arial"/>
                <a:cs typeface="Arial"/>
              </a:rPr>
              <a:t>✅ Réduction significative des accidents et des émissions</a:t>
            </a:r>
          </a:p>
        </p:txBody>
      </p:sp>
    </p:spTree>
    <p:extLst>
      <p:ext uri="{BB962C8B-B14F-4D97-AF65-F5344CB8AC3E}">
        <p14:creationId xmlns:p14="http://schemas.microsoft.com/office/powerpoint/2010/main" val="38923707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a:t>
            </a:r>
            <a:r>
              <a:rPr lang="en-US" sz="3200" b="1" dirty="0">
                <a:solidFill>
                  <a:prstClr val="white"/>
                </a:solidFill>
                <a:latin typeface="Calibri"/>
              </a:rPr>
              <a:t> 07 </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Quiz</a:t>
            </a:r>
          </a:p>
        </p:txBody>
      </p:sp>
    </p:spTree>
    <p:extLst>
      <p:ext uri="{BB962C8B-B14F-4D97-AF65-F5344CB8AC3E}">
        <p14:creationId xmlns:p14="http://schemas.microsoft.com/office/powerpoint/2010/main" val="10039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561B-B03D-F88D-FE05-D6D469B0C0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2EB5580-F70E-4C5A-C1CE-B305450E3EA4}"/>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1. Quelle est la principale différence entre les véhicules autonomes et les véhicules connectés ?</a:t>
            </a:r>
          </a:p>
        </p:txBody>
      </p:sp>
      <p:sp>
        <p:nvSpPr>
          <p:cNvPr id="5" name="object 3">
            <a:extLst>
              <a:ext uri="{FF2B5EF4-FFF2-40B4-BE49-F238E27FC236}">
                <a16:creationId xmlns:a16="http://schemas.microsoft.com/office/drawing/2014/main" id="{061EC5B2-4F02-FE9C-99E9-221A41935A9F}"/>
              </a:ext>
            </a:extLst>
          </p:cNvPr>
          <p:cNvSpPr txBox="1"/>
          <p:nvPr/>
        </p:nvSpPr>
        <p:spPr>
          <a:xfrm>
            <a:off x="733424" y="1369669"/>
            <a:ext cx="10725152" cy="1286067"/>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Les véhicules autonomes reposent sur la communication entre les véhicules.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Les véhicules connectés se conduisent sans intervention humaine</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Les véhicules autonomes prennent des décisions de manière indépendante, tandis que les véhicules connectés dépendent de la communication</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Les deux types de véhicules ne nécessitent pas de conducteur humain</a:t>
            </a:r>
          </a:p>
        </p:txBody>
      </p:sp>
      <p:sp>
        <p:nvSpPr>
          <p:cNvPr id="9" name="object 3">
            <a:extLst>
              <a:ext uri="{FF2B5EF4-FFF2-40B4-BE49-F238E27FC236}">
                <a16:creationId xmlns:a16="http://schemas.microsoft.com/office/drawing/2014/main" id="{18EF1F6F-950B-EBD2-88BB-BA3D767547E3}"/>
              </a:ext>
            </a:extLst>
          </p:cNvPr>
          <p:cNvSpPr txBox="1"/>
          <p:nvPr/>
        </p:nvSpPr>
        <p:spPr>
          <a:xfrm>
            <a:off x="726281" y="2764017"/>
            <a:ext cx="10975647"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Parmi les éléments suivants, lequel n'est PAS un capteur couramment utilisé dans les véhicules autonomes ?</a:t>
            </a:r>
          </a:p>
        </p:txBody>
      </p:sp>
      <p:sp>
        <p:nvSpPr>
          <p:cNvPr id="10" name="object 3">
            <a:extLst>
              <a:ext uri="{FF2B5EF4-FFF2-40B4-BE49-F238E27FC236}">
                <a16:creationId xmlns:a16="http://schemas.microsoft.com/office/drawing/2014/main" id="{1F798FA8-D5B1-DDE9-D3B4-EA89857E4312}"/>
              </a:ext>
            </a:extLst>
          </p:cNvPr>
          <p:cNvSpPr txBox="1"/>
          <p:nvPr/>
        </p:nvSpPr>
        <p:spPr>
          <a:xfrm>
            <a:off x="733424" y="3106613"/>
            <a:ext cx="10725152" cy="103984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sv-SE" sz="1600" dirty="0">
                <a:solidFill>
                  <a:sysClr val="windowText" lastClr="000000"/>
                </a:solidFill>
                <a:latin typeface="Arial"/>
                <a:cs typeface="Arial"/>
              </a:rPr>
              <a:t>LiDAR</a:t>
            </a:r>
          </a:p>
          <a:p>
            <a:pPr marL="627063" lvl="8" indent="-317500" defTabSz="1175644" hangingPunct="1">
              <a:lnSpc>
                <a:spcPct val="100000"/>
              </a:lnSpc>
              <a:spcBef>
                <a:spcPts val="129"/>
              </a:spcBef>
              <a:buFont typeface="+mj-lt"/>
              <a:buAutoNum type="alphaUcPeriod"/>
            </a:pPr>
            <a:r>
              <a:rPr lang="sv-SE" sz="1600" dirty="0">
                <a:solidFill>
                  <a:sysClr val="windowText" lastClr="000000"/>
                </a:solidFill>
                <a:latin typeface="Arial"/>
                <a:cs typeface="Arial"/>
              </a:rPr>
              <a:t>Radar</a:t>
            </a:r>
          </a:p>
          <a:p>
            <a:pPr marL="627063" lvl="8" indent="-317500" defTabSz="1175644" hangingPunct="1">
              <a:lnSpc>
                <a:spcPct val="100000"/>
              </a:lnSpc>
              <a:spcBef>
                <a:spcPts val="129"/>
              </a:spcBef>
              <a:buFont typeface="+mj-lt"/>
              <a:buAutoNum type="alphaUcPeriod"/>
            </a:pPr>
            <a:r>
              <a:rPr lang="sv-SE" sz="1600" dirty="0">
                <a:solidFill>
                  <a:sysClr val="windowText" lastClr="000000"/>
                </a:solidFill>
                <a:latin typeface="Arial"/>
                <a:cs typeface="Arial"/>
              </a:rPr>
              <a:t>Sonar</a:t>
            </a:r>
          </a:p>
          <a:p>
            <a:pPr marL="627063" lvl="8" indent="-317500" defTabSz="1175644" hangingPunct="1">
              <a:lnSpc>
                <a:spcPct val="100000"/>
              </a:lnSpc>
              <a:spcBef>
                <a:spcPts val="129"/>
              </a:spcBef>
              <a:buFont typeface="+mj-lt"/>
              <a:buAutoNum type="alphaUcPeriod"/>
            </a:pPr>
            <a:r>
              <a:rPr lang="sv-SE" sz="1600" dirty="0">
                <a:solidFill>
                  <a:sysClr val="windowText" lastClr="000000"/>
                </a:solidFill>
                <a:latin typeface="Arial"/>
                <a:cs typeface="Arial"/>
              </a:rPr>
              <a:t>Thermomètre</a:t>
            </a:r>
          </a:p>
        </p:txBody>
      </p:sp>
      <p:sp>
        <p:nvSpPr>
          <p:cNvPr id="11" name="object 3">
            <a:extLst>
              <a:ext uri="{FF2B5EF4-FFF2-40B4-BE49-F238E27FC236}">
                <a16:creationId xmlns:a16="http://schemas.microsoft.com/office/drawing/2014/main" id="{5A0D79E7-AF84-2C7E-6A28-2600494F5B28}"/>
              </a:ext>
            </a:extLst>
          </p:cNvPr>
          <p:cNvSpPr txBox="1"/>
          <p:nvPr/>
        </p:nvSpPr>
        <p:spPr>
          <a:xfrm>
            <a:off x="726282" y="4500055"/>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Que signifie V2X dans le domaine des technologies pour véhicules connectés ?</a:t>
            </a:r>
          </a:p>
        </p:txBody>
      </p:sp>
      <p:sp>
        <p:nvSpPr>
          <p:cNvPr id="12" name="object 3">
            <a:extLst>
              <a:ext uri="{FF2B5EF4-FFF2-40B4-BE49-F238E27FC236}">
                <a16:creationId xmlns:a16="http://schemas.microsoft.com/office/drawing/2014/main" id="{EFEFC6DA-2422-CB15-FB53-768D70B8E1C9}"/>
              </a:ext>
            </a:extLst>
          </p:cNvPr>
          <p:cNvSpPr txBox="1"/>
          <p:nvPr/>
        </p:nvSpPr>
        <p:spPr>
          <a:xfrm>
            <a:off x="740566" y="4810718"/>
            <a:ext cx="10725152" cy="103984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Véhicule à sortie</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Véhicule-à-tout</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Véhicule-à-Xénon</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Véhicule à extra</a:t>
            </a:r>
          </a:p>
        </p:txBody>
      </p:sp>
      <p:sp>
        <p:nvSpPr>
          <p:cNvPr id="6" name="Title 5">
            <a:extLst>
              <a:ext uri="{FF2B5EF4-FFF2-40B4-BE49-F238E27FC236}">
                <a16:creationId xmlns:a16="http://schemas.microsoft.com/office/drawing/2014/main" id="{5BEE2BFB-6BB8-ED4E-2444-406F59D1ABEC}"/>
              </a:ext>
            </a:extLst>
          </p:cNvPr>
          <p:cNvSpPr>
            <a:spLocks noGrp="1"/>
          </p:cNvSpPr>
          <p:nvPr>
            <p:ph type="title"/>
          </p:nvPr>
        </p:nvSpPr>
        <p:spPr>
          <a:xfrm>
            <a:off x="727200" y="432000"/>
            <a:ext cx="1008000" cy="307777"/>
          </a:xfrm>
        </p:spPr>
        <p:txBody>
          <a:bodyPr/>
          <a:lstStyle/>
          <a:p>
            <a:r>
              <a:rPr lang="en-GB" sz="2000" dirty="0"/>
              <a:t>7. Quiz</a:t>
            </a:r>
            <a:endParaRPr lang="LID4096" sz="2000" dirty="0"/>
          </a:p>
        </p:txBody>
      </p:sp>
    </p:spTree>
    <p:extLst>
      <p:ext uri="{BB962C8B-B14F-4D97-AF65-F5344CB8AC3E}">
        <p14:creationId xmlns:p14="http://schemas.microsoft.com/office/powerpoint/2010/main" val="39989142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14CF3-BE1E-B633-3F75-78AAA632911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E72A271-9363-1E62-221F-2CB67B2A253E}"/>
              </a:ext>
            </a:extLst>
          </p:cNvPr>
          <p:cNvSpPr txBox="1"/>
          <p:nvPr/>
        </p:nvSpPr>
        <p:spPr>
          <a:xfrm>
            <a:off x="733424" y="1025080"/>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4. Quel est l'un des principaux avantages des véhicules connectés (CV) ?</a:t>
            </a:r>
          </a:p>
        </p:txBody>
      </p:sp>
      <p:sp>
        <p:nvSpPr>
          <p:cNvPr id="5" name="object 3">
            <a:extLst>
              <a:ext uri="{FF2B5EF4-FFF2-40B4-BE49-F238E27FC236}">
                <a16:creationId xmlns:a16="http://schemas.microsoft.com/office/drawing/2014/main" id="{8A086EC3-A91A-7E2E-C419-738553473FD2}"/>
              </a:ext>
            </a:extLst>
          </p:cNvPr>
          <p:cNvSpPr txBox="1"/>
          <p:nvPr/>
        </p:nvSpPr>
        <p:spPr>
          <a:xfrm>
            <a:off x="733424" y="1369669"/>
            <a:ext cx="10725152" cy="103984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Une indépendance totale vis-à-vis de la connectivité Internet</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Amélioration des interactions sociales entre les conducteurs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Partage d'informations en temps réel pour éviter les collisions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Possibilité de survoler les routes encombrées</a:t>
            </a:r>
          </a:p>
        </p:txBody>
      </p:sp>
      <p:sp>
        <p:nvSpPr>
          <p:cNvPr id="9" name="object 3">
            <a:extLst>
              <a:ext uri="{FF2B5EF4-FFF2-40B4-BE49-F238E27FC236}">
                <a16:creationId xmlns:a16="http://schemas.microsoft.com/office/drawing/2014/main" id="{857B59FD-78A5-09F5-7D9B-3B021B6C7CD2}"/>
              </a:ext>
            </a:extLst>
          </p:cNvPr>
          <p:cNvSpPr txBox="1"/>
          <p:nvPr/>
        </p:nvSpPr>
        <p:spPr>
          <a:xfrm>
            <a:off x="726282" y="2764017"/>
            <a:ext cx="11214706"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5. Parmi les éléments suivants, lequel pourrait poser un problème éthique dans le cas des véhicules autonomes ?</a:t>
            </a:r>
          </a:p>
        </p:txBody>
      </p:sp>
      <p:sp>
        <p:nvSpPr>
          <p:cNvPr id="10" name="object 3">
            <a:extLst>
              <a:ext uri="{FF2B5EF4-FFF2-40B4-BE49-F238E27FC236}">
                <a16:creationId xmlns:a16="http://schemas.microsoft.com/office/drawing/2014/main" id="{2D91779B-0551-DE5D-6073-0733656FC3CD}"/>
              </a:ext>
            </a:extLst>
          </p:cNvPr>
          <p:cNvSpPr txBox="1"/>
          <p:nvPr/>
        </p:nvSpPr>
        <p:spPr>
          <a:xfrm>
            <a:off x="733424" y="3106613"/>
            <a:ext cx="10725152" cy="103984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Partage excessif de données avec les passagers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Déterminer qui est responsable du nettoyage du véhicule</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Prise de décisions lors d'accidents inévitables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Utilisation de la bande passante du réseau</a:t>
            </a:r>
          </a:p>
        </p:txBody>
      </p:sp>
      <p:sp>
        <p:nvSpPr>
          <p:cNvPr id="11" name="object 3">
            <a:extLst>
              <a:ext uri="{FF2B5EF4-FFF2-40B4-BE49-F238E27FC236}">
                <a16:creationId xmlns:a16="http://schemas.microsoft.com/office/drawing/2014/main" id="{42536F85-95DB-78FC-9AFB-7EF6B82C38DD}"/>
              </a:ext>
            </a:extLst>
          </p:cNvPr>
          <p:cNvSpPr txBox="1"/>
          <p:nvPr/>
        </p:nvSpPr>
        <p:spPr>
          <a:xfrm>
            <a:off x="726282" y="4500055"/>
            <a:ext cx="10725152" cy="5089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6. Quel défi les véhicules autonomes et les véhicules commerciaux doivent-ils relever dans des conditions météorologiques défavorables ?</a:t>
            </a:r>
          </a:p>
        </p:txBody>
      </p:sp>
      <p:sp>
        <p:nvSpPr>
          <p:cNvPr id="12" name="object 3">
            <a:extLst>
              <a:ext uri="{FF2B5EF4-FFF2-40B4-BE49-F238E27FC236}">
                <a16:creationId xmlns:a16="http://schemas.microsoft.com/office/drawing/2014/main" id="{F87588E1-D101-8DA9-5582-7A2572563C88}"/>
              </a:ext>
            </a:extLst>
          </p:cNvPr>
          <p:cNvSpPr txBox="1"/>
          <p:nvPr/>
        </p:nvSpPr>
        <p:spPr>
          <a:xfrm>
            <a:off x="726282" y="5099864"/>
            <a:ext cx="10725152" cy="103984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Consommation excessive de carburant</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Défaillance des capteurs ou visibilité réduite</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Refus des passagers de monter à bord</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Stationnement légal</a:t>
            </a:r>
          </a:p>
        </p:txBody>
      </p:sp>
      <p:sp>
        <p:nvSpPr>
          <p:cNvPr id="6" name="Title 5">
            <a:extLst>
              <a:ext uri="{FF2B5EF4-FFF2-40B4-BE49-F238E27FC236}">
                <a16:creationId xmlns:a16="http://schemas.microsoft.com/office/drawing/2014/main" id="{BA4464A2-7DD3-79A1-CF40-C8BEF91A3C34}"/>
              </a:ext>
            </a:extLst>
          </p:cNvPr>
          <p:cNvSpPr>
            <a:spLocks noGrp="1"/>
          </p:cNvSpPr>
          <p:nvPr>
            <p:ph type="title"/>
          </p:nvPr>
        </p:nvSpPr>
        <p:spPr>
          <a:xfrm>
            <a:off x="727200" y="432000"/>
            <a:ext cx="1008000" cy="307777"/>
          </a:xfrm>
        </p:spPr>
        <p:txBody>
          <a:bodyPr/>
          <a:lstStyle/>
          <a:p>
            <a:r>
              <a:rPr lang="en-GB" sz="2000" dirty="0"/>
              <a:t>7. Quiz</a:t>
            </a:r>
            <a:endParaRPr lang="LID4096" sz="2000" dirty="0"/>
          </a:p>
        </p:txBody>
      </p:sp>
    </p:spTree>
    <p:extLst>
      <p:ext uri="{BB962C8B-B14F-4D97-AF65-F5344CB8AC3E}">
        <p14:creationId xmlns:p14="http://schemas.microsoft.com/office/powerpoint/2010/main" val="354950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210C7-E918-DD1C-8B68-DA7A2DF880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8DE050B-E265-A4DD-3621-1659F518A706}"/>
              </a:ext>
            </a:extLst>
          </p:cNvPr>
          <p:cNvSpPr txBox="1"/>
          <p:nvPr/>
        </p:nvSpPr>
        <p:spPr>
          <a:xfrm>
            <a:off x="733424" y="1025080"/>
            <a:ext cx="10725152" cy="50893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7. Comment les véhicules autonomes pourraient-ils avoir un impact positif sur les systèmes de transport urbain ?</a:t>
            </a:r>
          </a:p>
        </p:txBody>
      </p:sp>
      <p:sp>
        <p:nvSpPr>
          <p:cNvPr id="5" name="object 3">
            <a:extLst>
              <a:ext uri="{FF2B5EF4-FFF2-40B4-BE49-F238E27FC236}">
                <a16:creationId xmlns:a16="http://schemas.microsoft.com/office/drawing/2014/main" id="{D8FD27A4-D4AD-0505-A566-6EE125E425B1}"/>
              </a:ext>
            </a:extLst>
          </p:cNvPr>
          <p:cNvSpPr txBox="1"/>
          <p:nvPr/>
        </p:nvSpPr>
        <p:spPr>
          <a:xfrm>
            <a:off x="726282" y="1579835"/>
            <a:ext cx="10725152" cy="103984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Réduire la capacité routière</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Augmenter les temps de trajet</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Améliorer l'efficacité et la sécurité du trafic</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Promouvoir la possession d'un véhicule privé</a:t>
            </a:r>
          </a:p>
        </p:txBody>
      </p:sp>
      <p:sp>
        <p:nvSpPr>
          <p:cNvPr id="9" name="object 3">
            <a:extLst>
              <a:ext uri="{FF2B5EF4-FFF2-40B4-BE49-F238E27FC236}">
                <a16:creationId xmlns:a16="http://schemas.microsoft.com/office/drawing/2014/main" id="{CC6878DD-DB61-C33F-84CC-FFFE36EC5741}"/>
              </a:ext>
            </a:extLst>
          </p:cNvPr>
          <p:cNvSpPr txBox="1"/>
          <p:nvPr/>
        </p:nvSpPr>
        <p:spPr>
          <a:xfrm>
            <a:off x="726282" y="2764017"/>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8. Quelle amélioration des infrastructures est essentielle pour la communication entre véhicules connectés ?</a:t>
            </a:r>
          </a:p>
        </p:txBody>
      </p:sp>
      <p:sp>
        <p:nvSpPr>
          <p:cNvPr id="10" name="object 3">
            <a:extLst>
              <a:ext uri="{FF2B5EF4-FFF2-40B4-BE49-F238E27FC236}">
                <a16:creationId xmlns:a16="http://schemas.microsoft.com/office/drawing/2014/main" id="{38CA5AF7-B1B9-5436-5C80-DEEA120C3685}"/>
              </a:ext>
            </a:extLst>
          </p:cNvPr>
          <p:cNvSpPr txBox="1"/>
          <p:nvPr/>
        </p:nvSpPr>
        <p:spPr>
          <a:xfrm>
            <a:off x="733424" y="3106613"/>
            <a:ext cx="10725152" cy="103984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Élargissement des routes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La 5G et les unités de communication routières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Stations de recharge électrique uniquement</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Davantage de péages</a:t>
            </a:r>
          </a:p>
        </p:txBody>
      </p:sp>
      <p:sp>
        <p:nvSpPr>
          <p:cNvPr id="11" name="object 3">
            <a:extLst>
              <a:ext uri="{FF2B5EF4-FFF2-40B4-BE49-F238E27FC236}">
                <a16:creationId xmlns:a16="http://schemas.microsoft.com/office/drawing/2014/main" id="{8D6F1660-5367-256B-F484-6A021A86BA9A}"/>
              </a:ext>
            </a:extLst>
          </p:cNvPr>
          <p:cNvSpPr txBox="1"/>
          <p:nvPr/>
        </p:nvSpPr>
        <p:spPr>
          <a:xfrm>
            <a:off x="726282" y="4500055"/>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9. Quelle est la préoccupation publique courante concernant l'adoption des véhicules autonomes ?</a:t>
            </a:r>
          </a:p>
        </p:txBody>
      </p:sp>
      <p:sp>
        <p:nvSpPr>
          <p:cNvPr id="12" name="object 3">
            <a:extLst>
              <a:ext uri="{FF2B5EF4-FFF2-40B4-BE49-F238E27FC236}">
                <a16:creationId xmlns:a16="http://schemas.microsoft.com/office/drawing/2014/main" id="{E27D6224-0CE6-D5E5-A2D4-C7DA250F2A8F}"/>
              </a:ext>
            </a:extLst>
          </p:cNvPr>
          <p:cNvSpPr txBox="1"/>
          <p:nvPr/>
        </p:nvSpPr>
        <p:spPr>
          <a:xfrm>
            <a:off x="740566" y="4810718"/>
            <a:ext cx="10725152" cy="1039846"/>
          </a:xfrm>
          <a:prstGeom prst="rect">
            <a:avLst/>
          </a:prstGeom>
        </p:spPr>
        <p:txBody>
          <a:bodyPr vert="horz" wrap="square" lIns="0" tIns="16329" rIns="0" bIns="0" rtlCol="0">
            <a:spAutoFit/>
          </a:bodyPr>
          <a:lstStyle/>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Les voitures sont trop silencieuses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La perte du permis de conduire</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Manque de confiance dans les décisions prises par les machines</a:t>
            </a:r>
          </a:p>
          <a:p>
            <a:pPr marL="627063" lvl="8" indent="-317500" defTabSz="1175644" hangingPunct="1">
              <a:lnSpc>
                <a:spcPct val="100000"/>
              </a:lnSpc>
              <a:spcBef>
                <a:spcPts val="129"/>
              </a:spcBef>
              <a:buFont typeface="+mj-lt"/>
              <a:buAutoNum type="alphaUcPeriod"/>
            </a:pPr>
            <a:r>
              <a:rPr lang="en-GB" sz="1600" dirty="0">
                <a:solidFill>
                  <a:sysClr val="windowText" lastClr="000000"/>
                </a:solidFill>
                <a:latin typeface="Arial"/>
                <a:cs typeface="Arial"/>
              </a:rPr>
              <a:t>Augmentation des déplacements à pied</a:t>
            </a:r>
          </a:p>
        </p:txBody>
      </p:sp>
      <p:sp>
        <p:nvSpPr>
          <p:cNvPr id="6" name="Title 5">
            <a:extLst>
              <a:ext uri="{FF2B5EF4-FFF2-40B4-BE49-F238E27FC236}">
                <a16:creationId xmlns:a16="http://schemas.microsoft.com/office/drawing/2014/main" id="{2E0D069F-7474-F076-43A3-CED96F3F9435}"/>
              </a:ext>
            </a:extLst>
          </p:cNvPr>
          <p:cNvSpPr>
            <a:spLocks noGrp="1"/>
          </p:cNvSpPr>
          <p:nvPr>
            <p:ph type="title"/>
          </p:nvPr>
        </p:nvSpPr>
        <p:spPr>
          <a:xfrm>
            <a:off x="727200" y="432000"/>
            <a:ext cx="1008000" cy="307777"/>
          </a:xfrm>
        </p:spPr>
        <p:txBody>
          <a:bodyPr/>
          <a:lstStyle/>
          <a:p>
            <a:r>
              <a:rPr lang="en-GB" sz="2000" dirty="0"/>
              <a:t>7. Quiz</a:t>
            </a:r>
            <a:endParaRPr lang="LID4096" sz="2000" dirty="0"/>
          </a:p>
        </p:txBody>
      </p:sp>
    </p:spTree>
    <p:extLst>
      <p:ext uri="{BB962C8B-B14F-4D97-AF65-F5344CB8AC3E}">
        <p14:creationId xmlns:p14="http://schemas.microsoft.com/office/powerpoint/2010/main" val="3503853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7BA89-1C27-4536-143B-A3866D86F51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EE1092B-7887-E7DB-2E19-A014DCE1483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10. Quel type de véhicule nécessite des informations externes provenant de son environnement pour fonctionner de manière optimale ?</a:t>
            </a:r>
          </a:p>
        </p:txBody>
      </p:sp>
      <p:sp>
        <p:nvSpPr>
          <p:cNvPr id="5" name="object 3">
            <a:extLst>
              <a:ext uri="{FF2B5EF4-FFF2-40B4-BE49-F238E27FC236}">
                <a16:creationId xmlns:a16="http://schemas.microsoft.com/office/drawing/2014/main" id="{805CE270-5C40-40E6-2B3E-AB3D768A2CD0}"/>
              </a:ext>
            </a:extLst>
          </p:cNvPr>
          <p:cNvSpPr txBox="1"/>
          <p:nvPr/>
        </p:nvSpPr>
        <p:spPr>
          <a:xfrm>
            <a:off x="649754" y="1793998"/>
            <a:ext cx="10725152" cy="1162956"/>
          </a:xfrm>
          <a:prstGeom prst="rect">
            <a:avLst/>
          </a:prstGeom>
        </p:spPr>
        <p:txBody>
          <a:bodyPr vert="horz" wrap="square" lIns="0" tIns="16329" rIns="0" bIns="0" rtlCol="0">
            <a:spAutoFit/>
          </a:bodyPr>
          <a:lstStyle/>
          <a:p>
            <a:pPr marL="717550"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Les voitures manuelles</a:t>
            </a:r>
          </a:p>
          <a:p>
            <a:pPr marL="717550"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Véhicules autonomes uniquement</a:t>
            </a:r>
          </a:p>
          <a:p>
            <a:pPr marL="717550"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Véhicules connectés</a:t>
            </a:r>
          </a:p>
          <a:p>
            <a:pPr marL="717550" lvl="8" indent="-317500"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Aucun des véhicules ci-dessus</a:t>
            </a:r>
          </a:p>
        </p:txBody>
      </p:sp>
      <p:sp>
        <p:nvSpPr>
          <p:cNvPr id="6" name="Title 5">
            <a:extLst>
              <a:ext uri="{FF2B5EF4-FFF2-40B4-BE49-F238E27FC236}">
                <a16:creationId xmlns:a16="http://schemas.microsoft.com/office/drawing/2014/main" id="{EB5500E0-9039-D19C-C5A2-212B4DD013B7}"/>
              </a:ext>
            </a:extLst>
          </p:cNvPr>
          <p:cNvSpPr>
            <a:spLocks noGrp="1"/>
          </p:cNvSpPr>
          <p:nvPr>
            <p:ph type="title"/>
          </p:nvPr>
        </p:nvSpPr>
        <p:spPr>
          <a:xfrm>
            <a:off x="727200" y="432000"/>
            <a:ext cx="1008000" cy="369332"/>
          </a:xfrm>
        </p:spPr>
        <p:txBody>
          <a:bodyPr/>
          <a:lstStyle/>
          <a:p>
            <a:r>
              <a:rPr lang="en-GB" dirty="0"/>
              <a:t>7. Quiz</a:t>
            </a:r>
            <a:endParaRPr lang="LID4096" dirty="0"/>
          </a:p>
        </p:txBody>
      </p:sp>
    </p:spTree>
    <p:extLst>
      <p:ext uri="{BB962C8B-B14F-4D97-AF65-F5344CB8AC3E}">
        <p14:creationId xmlns:p14="http://schemas.microsoft.com/office/powerpoint/2010/main" val="762495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5C7199-EB99-C4DE-C3AB-03408791A51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A001D10-846D-A2C3-DA85-ED07D24D912C}"/>
              </a:ext>
            </a:extLst>
          </p:cNvPr>
          <p:cNvSpPr txBox="1"/>
          <p:nvPr/>
        </p:nvSpPr>
        <p:spPr>
          <a:xfrm>
            <a:off x="726282" y="1025080"/>
            <a:ext cx="10726092" cy="3217365"/>
          </a:xfrm>
          <a:prstGeom prst="rect">
            <a:avLst/>
          </a:prstGeom>
        </p:spPr>
        <p:txBody>
          <a:bodyPr vert="horz" wrap="square" lIns="0" tIns="16329" rIns="0" bIns="0" rtlCol="0">
            <a:spAutoFit/>
          </a:bodyPr>
          <a:lstStyle/>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4 : Véhicules autonomes vs véhicules </a:t>
            </a:r>
            <a:r>
              <a:rPr lang="en-GB" sz="1600" b="1" dirty="0" err="1">
                <a:solidFill>
                  <a:sysClr val="windowText" lastClr="000000"/>
                </a:solidFill>
                <a:latin typeface="Arial"/>
                <a:cs typeface="Arial"/>
              </a:rPr>
              <a:t>connectés</a:t>
            </a:r>
            <a:r>
              <a:rPr lang="en-GB" sz="1600" b="1" dirty="0">
                <a:solidFill>
                  <a:sysClr val="windowText" lastClr="000000"/>
                </a:solidFill>
                <a:latin typeface="Arial"/>
                <a:cs typeface="Arial"/>
              </a:rPr>
              <a:t> </a:t>
            </a:r>
            <a:r>
              <a:rPr lang="en-GB" sz="1600" b="1" spc="373" dirty="0">
                <a:solidFill>
                  <a:sysClr val="windowText" lastClr="000000"/>
                </a:solidFill>
                <a:latin typeface="Arial"/>
                <a:cs typeface="Arial"/>
              </a:rPr>
              <a:t>   ……………</a:t>
            </a:r>
            <a:r>
              <a:rPr lang="en-GB" sz="1600" b="1" dirty="0">
                <a:solidFill>
                  <a:sysClr val="windowText" lastClr="000000"/>
                </a:solidFill>
                <a:latin typeface="Arial"/>
                <a:cs typeface="Arial"/>
              </a:rPr>
              <a:t>…..………………………….. </a:t>
            </a:r>
            <a:r>
              <a:rPr lang="en-GB" sz="1600" b="1" spc="-13" dirty="0">
                <a:solidFill>
                  <a:sysClr val="windowText" lastClr="000000"/>
                </a:solidFill>
                <a:latin typeface="Arial"/>
                <a:cs typeface="Arial"/>
              </a:rPr>
              <a:t>   20</a:t>
            </a:r>
            <a:endParaRPr lang="en-GB" sz="16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4.1 Véhicules autonomes et véhicules connectés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21</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4.2 Comment fonctionnent-ils ensemble (CV + AV = CAV)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22</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4.3 Défis de l'intégration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23</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5 : Impacts sur les systèmes de transport    ……....……………………………………………………...    24</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5.1 Impacts sur les systèmes de transport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25</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6 : Défis et perspectives d'avenir    ………….........…………..……………………………….    29</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6.1 Défis et perspectives d'avenir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30</a:t>
            </a: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6.2 Perspectives d'avenir </a:t>
            </a:r>
            <a:r>
              <a:rPr lang="en-GB" sz="1600" dirty="0">
                <a:solidFill>
                  <a:sysClr val="windowText" lastClr="000000"/>
                </a:solidFill>
                <a:latin typeface="Arial"/>
                <a:cs typeface="Arial"/>
              </a:rPr>
              <a:t>   ……………………</a:t>
            </a:r>
            <a:r>
              <a:rPr lang="en-GB" sz="1600" spc="64" dirty="0">
                <a:solidFill>
                  <a:sysClr val="windowText" lastClr="000000"/>
                </a:solidFill>
                <a:latin typeface="Arial"/>
                <a:cs typeface="Arial"/>
              </a:rPr>
              <a:t>…………</a:t>
            </a:r>
            <a:r>
              <a:rPr lang="en-GB" sz="1600" dirty="0">
                <a:solidFill>
                  <a:sysClr val="windowText" lastClr="000000"/>
                </a:solidFill>
                <a:latin typeface="Arial"/>
                <a:cs typeface="Arial"/>
              </a:rPr>
              <a:t>………..…………………………………….………. </a:t>
            </a:r>
            <a:r>
              <a:rPr lang="en-GB" sz="1600" spc="64" dirty="0">
                <a:solidFill>
                  <a:sysClr val="windowText" lastClr="000000"/>
                </a:solidFill>
                <a:latin typeface="Arial"/>
                <a:cs typeface="Arial"/>
              </a:rPr>
              <a:t>    33</a:t>
            </a:r>
          </a:p>
          <a:p>
            <a:pPr marL="16328" defTabSz="1175644" hangingPunct="1">
              <a:lnSpc>
                <a:spcPct val="150000"/>
              </a:lnSpc>
              <a:spcBef>
                <a:spcPts val="0"/>
              </a:spcBef>
              <a:tabLst>
                <a:tab pos="10080000" algn="r"/>
                <a:tab pos="10440000" algn="r"/>
              </a:tabLst>
            </a:pPr>
            <a:r>
              <a:rPr lang="en-GB" sz="1600" b="1" dirty="0">
                <a:solidFill>
                  <a:sysClr val="windowText" lastClr="000000"/>
                </a:solidFill>
                <a:latin typeface="Arial"/>
                <a:cs typeface="Arial"/>
              </a:rPr>
              <a:t>Section 7 : Quiz    ………………………………………………………………..….………………………….. </a:t>
            </a:r>
            <a:r>
              <a:rPr lang="en-GB" sz="1600" b="1" spc="-13" dirty="0">
                <a:solidFill>
                  <a:sysClr val="windowText" lastClr="000000"/>
                </a:solidFill>
                <a:latin typeface="Arial"/>
                <a:cs typeface="Arial"/>
              </a:rPr>
              <a:t>   34</a:t>
            </a:r>
            <a:endParaRPr lang="en-GB" sz="16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600" spc="64" dirty="0">
                <a:solidFill>
                  <a:sysClr val="windowText" lastClr="000000"/>
                </a:solidFill>
                <a:latin typeface="Arial"/>
                <a:cs typeface="Arial"/>
              </a:rPr>
              <a:t>7.1 Questions à choix multiples (x10) </a:t>
            </a:r>
            <a:r>
              <a:rPr lang="en-GB" sz="1600" dirty="0">
                <a:solidFill>
                  <a:sysClr val="windowText" lastClr="000000"/>
                </a:solidFill>
                <a:latin typeface="Arial"/>
                <a:cs typeface="Arial"/>
              </a:rPr>
              <a:t>    ………………………………………….………….…………………. </a:t>
            </a:r>
            <a:r>
              <a:rPr lang="en-GB" sz="1600" spc="64" dirty="0">
                <a:solidFill>
                  <a:sysClr val="windowText" lastClr="000000"/>
                </a:solidFill>
                <a:latin typeface="Arial"/>
                <a:cs typeface="Arial"/>
              </a:rPr>
              <a:t>    35</a:t>
            </a:r>
          </a:p>
        </p:txBody>
      </p:sp>
      <p:sp>
        <p:nvSpPr>
          <p:cNvPr id="14" name="object 2">
            <a:extLst>
              <a:ext uri="{FF2B5EF4-FFF2-40B4-BE49-F238E27FC236}">
                <a16:creationId xmlns:a16="http://schemas.microsoft.com/office/drawing/2014/main" id="{C98850F2-3719-BBEB-506D-391001218D2C}"/>
              </a:ext>
            </a:extLst>
          </p:cNvPr>
          <p:cNvSpPr txBox="1">
            <a:spLocks/>
          </p:cNvSpPr>
          <p:nvPr/>
        </p:nvSpPr>
        <p:spPr>
          <a:xfrm>
            <a:off x="726282" y="428560"/>
            <a:ext cx="2518942"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 des matières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
        <p:nvSpPr>
          <p:cNvPr id="2" name="object 2">
            <a:extLst>
              <a:ext uri="{FF2B5EF4-FFF2-40B4-BE49-F238E27FC236}">
                <a16:creationId xmlns:a16="http://schemas.microsoft.com/office/drawing/2014/main" id="{34606644-1879-7D02-B636-B14807D7B402}"/>
              </a:ext>
            </a:extLst>
          </p:cNvPr>
          <p:cNvSpPr txBox="1">
            <a:spLocks/>
          </p:cNvSpPr>
          <p:nvPr/>
        </p:nvSpPr>
        <p:spPr>
          <a:xfrm>
            <a:off x="5898777" y="428560"/>
            <a:ext cx="5586836"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Théorie et simulation des flux de circulation</a:t>
            </a:r>
          </a:p>
        </p:txBody>
      </p:sp>
    </p:spTree>
    <p:extLst>
      <p:ext uri="{BB962C8B-B14F-4D97-AF65-F5344CB8AC3E}">
        <p14:creationId xmlns:p14="http://schemas.microsoft.com/office/powerpoint/2010/main" val="18067068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Présentation générale et objectifs</a:t>
            </a:r>
          </a:p>
        </p:txBody>
      </p:sp>
    </p:spTree>
    <p:extLst>
      <p:ext uri="{BB962C8B-B14F-4D97-AF65-F5344CB8AC3E}">
        <p14:creationId xmlns:p14="http://schemas.microsoft.com/office/powerpoint/2010/main" val="94445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1.1 Présentation générale : véhicules autonomes et connectés</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US" sz="1800" dirty="0">
                <a:solidFill>
                  <a:sysClr val="windowText" lastClr="000000"/>
                </a:solidFill>
                <a:latin typeface="Arial"/>
                <a:cs typeface="Arial"/>
              </a:rPr>
              <a:t>Ce cours présente les véhicules autonomes (VA) et les véhicules connectés (VC). Vous découvrirez ce qu'ils sont, comment ils fonctionnent, les technologies qui les sous-tendent, leurs avantages et leurs défis, ainsi que la manière dont ils façonneront les systèmes de transport du futur. Le cours explore également les applications concrètes et les tendances mondiales en matière de mobilité autonome et connectée.</a:t>
            </a:r>
            <a:endParaRPr lang="en-GB" sz="1800" dirty="0">
              <a:solidFill>
                <a:sysClr val="windowText" lastClr="000000"/>
              </a:solidFill>
              <a:latin typeface="Arial"/>
              <a:cs typeface="Arial"/>
            </a:endParaRPr>
          </a:p>
        </p:txBody>
      </p:sp>
      <p:sp>
        <p:nvSpPr>
          <p:cNvPr id="2" name="object 3">
            <a:extLst>
              <a:ext uri="{FF2B5EF4-FFF2-40B4-BE49-F238E27FC236}">
                <a16:creationId xmlns:a16="http://schemas.microsoft.com/office/drawing/2014/main" id="{26319F22-75A5-364D-292E-4CAA4A86AA98}"/>
              </a:ext>
            </a:extLst>
          </p:cNvPr>
          <p:cNvSpPr txBox="1"/>
          <p:nvPr/>
        </p:nvSpPr>
        <p:spPr>
          <a:xfrm>
            <a:off x="733424" y="3469623"/>
            <a:ext cx="10827097" cy="2127323"/>
          </a:xfrm>
          <a:prstGeom prst="rect">
            <a:avLst/>
          </a:prstGeom>
        </p:spPr>
        <p:txBody>
          <a:bodyPr vert="horz" wrap="square" lIns="0" tIns="16329" rIns="0" bIns="0" rtlCol="0">
            <a:spAutoFit/>
          </a:bodyPr>
          <a:lstStyle/>
          <a:p>
            <a:pPr defTabSz="1175644" hangingPunct="1">
              <a:lnSpc>
                <a:spcPct val="100000"/>
              </a:lnSpc>
              <a:spcBef>
                <a:spcPts val="129"/>
              </a:spcBef>
              <a:spcAft>
                <a:spcPts val="600"/>
              </a:spcAft>
            </a:pPr>
            <a:r>
              <a:rPr lang="en-GB" sz="1800" dirty="0">
                <a:solidFill>
                  <a:sysClr val="windowText" lastClr="000000"/>
                </a:solidFill>
                <a:latin typeface="Arial"/>
                <a:cs typeface="Arial"/>
              </a:rPr>
              <a:t>À la fin de ce cours, les étudiants seront en mesure de :</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Expliquer les concepts de base des véhicules autonomes et connectés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Comprendre les différences entre les VA et les VC</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Identifier les technologies utilisées dans les deux systèmes</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Décrire leurs impacts potentiels sur les systèmes de transport</a:t>
            </a:r>
          </a:p>
          <a:p>
            <a:pPr marL="538163" indent="-342900" defTabSz="1175644" hangingPunct="1">
              <a:lnSpc>
                <a:spcPct val="100000"/>
              </a:lnSpc>
              <a:spcBef>
                <a:spcPts val="129"/>
              </a:spcBef>
              <a:spcAft>
                <a:spcPts val="600"/>
              </a:spcAft>
              <a:buFont typeface="+mj-lt"/>
              <a:buAutoNum type="arabicPeriod"/>
            </a:pPr>
            <a:r>
              <a:rPr lang="en-GB" sz="1800" dirty="0">
                <a:solidFill>
                  <a:sysClr val="windowText" lastClr="000000"/>
                </a:solidFill>
                <a:latin typeface="Arial"/>
                <a:cs typeface="Arial"/>
              </a:rPr>
              <a:t>Reconnaître les défis et les opportunités futures</a:t>
            </a:r>
          </a:p>
        </p:txBody>
      </p:sp>
      <p:sp>
        <p:nvSpPr>
          <p:cNvPr id="4" name="object 3">
            <a:extLst>
              <a:ext uri="{FF2B5EF4-FFF2-40B4-BE49-F238E27FC236}">
                <a16:creationId xmlns:a16="http://schemas.microsoft.com/office/drawing/2014/main" id="{8FA6F1C0-3DE5-19FA-2F84-FE40A95D3CF1}"/>
              </a:ext>
            </a:extLst>
          </p:cNvPr>
          <p:cNvSpPr txBox="1"/>
          <p:nvPr/>
        </p:nvSpPr>
        <p:spPr>
          <a:xfrm>
            <a:off x="740378" y="302553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Objectifs d'apprentissage :</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Aperçu et objectifs</a:t>
            </a: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EEA75-C847-A48B-1634-5E816E5BCE8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4AA8434-5B04-877A-5E8E-B5813ECBDFC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1.2 Pourquoi étudier les véhicules autonomes et connectés ?</a:t>
            </a:r>
          </a:p>
        </p:txBody>
      </p:sp>
      <p:sp>
        <p:nvSpPr>
          <p:cNvPr id="5" name="object 3">
            <a:extLst>
              <a:ext uri="{FF2B5EF4-FFF2-40B4-BE49-F238E27FC236}">
                <a16:creationId xmlns:a16="http://schemas.microsoft.com/office/drawing/2014/main" id="{EE9A57DD-D1FD-D1F2-263D-70626126BB6B}"/>
              </a:ext>
            </a:extLst>
          </p:cNvPr>
          <p:cNvSpPr txBox="1"/>
          <p:nvPr/>
        </p:nvSpPr>
        <p:spPr>
          <a:xfrm>
            <a:off x="733424" y="1514807"/>
            <a:ext cx="10725152" cy="1124484"/>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Il est essentiel de comprendre les véhicules autonomes et connectés, car ces technologies façonnent rapidement l'avenir de la mobilité. Elles influencent la sécurité routière, l'urbanisme, la gestion du trafic, la logistique et les transports publics. Pour les professionnels du transport, connaître le fonctionnement de ces systèmes aide à concevoir des solutions de mobilité plus intelligentes et plus durables.</a:t>
            </a:r>
          </a:p>
        </p:txBody>
      </p:sp>
      <p:sp>
        <p:nvSpPr>
          <p:cNvPr id="2" name="object 3">
            <a:extLst>
              <a:ext uri="{FF2B5EF4-FFF2-40B4-BE49-F238E27FC236}">
                <a16:creationId xmlns:a16="http://schemas.microsoft.com/office/drawing/2014/main" id="{7938CEEE-1F5B-C5C8-81F0-9191D152930B}"/>
              </a:ext>
            </a:extLst>
          </p:cNvPr>
          <p:cNvSpPr txBox="1"/>
          <p:nvPr/>
        </p:nvSpPr>
        <p:spPr>
          <a:xfrm>
            <a:off x="726472" y="3667917"/>
            <a:ext cx="10827097" cy="1393789"/>
          </a:xfrm>
          <a:prstGeom prst="rect">
            <a:avLst/>
          </a:prstGeom>
        </p:spPr>
        <p:txBody>
          <a:bodyPr vert="horz" wrap="square" lIns="0" tIns="16329" rIns="0" bIns="0" rtlCol="0">
            <a:spAutoFit/>
          </a:bodyPr>
          <a:lstStyle/>
          <a:p>
            <a:pPr marL="447675" indent="-285750" defTabSz="1175644" hangingPunct="1">
              <a:lnSpc>
                <a:spcPct val="100000"/>
              </a:lnSpc>
              <a:spcBef>
                <a:spcPts val="129"/>
              </a:spcBef>
              <a:spcAft>
                <a:spcPts val="600"/>
              </a:spcAft>
              <a:buFont typeface="Wingdings" panose="05000000000000000000" pitchFamily="2" charset="2"/>
              <a:buChar char="v"/>
            </a:pPr>
            <a:r>
              <a:rPr lang="en-GB" sz="1800" dirty="0">
                <a:solidFill>
                  <a:sysClr val="windowText" lastClr="000000"/>
                </a:solidFill>
                <a:latin typeface="Arial"/>
                <a:cs typeface="Arial"/>
              </a:rPr>
              <a:t>Fait partie des systèmes de transport intelligents (STI).</a:t>
            </a:r>
          </a:p>
          <a:p>
            <a:pPr marL="447675" indent="-285750" defTabSz="1175644" hangingPunct="1">
              <a:lnSpc>
                <a:spcPct val="100000"/>
              </a:lnSpc>
              <a:spcBef>
                <a:spcPts val="129"/>
              </a:spcBef>
              <a:spcAft>
                <a:spcPts val="600"/>
              </a:spcAft>
              <a:buFont typeface="Wingdings" panose="05000000000000000000" pitchFamily="2" charset="2"/>
              <a:buChar char="v"/>
            </a:pPr>
            <a:r>
              <a:rPr lang="en-GB" sz="1800" dirty="0">
                <a:solidFill>
                  <a:sysClr val="windowText" lastClr="000000"/>
                </a:solidFill>
                <a:latin typeface="Arial"/>
                <a:cs typeface="Arial"/>
              </a:rPr>
              <a:t>Soutien à la mobilité en tant que service (</a:t>
            </a:r>
            <a:r>
              <a:rPr lang="en-GB" sz="1800" dirty="0" err="1">
                <a:solidFill>
                  <a:sysClr val="windowText" lastClr="000000"/>
                </a:solidFill>
                <a:latin typeface="Arial"/>
                <a:cs typeface="Arial"/>
              </a:rPr>
              <a:t>MaaS</a:t>
            </a:r>
            <a:r>
              <a:rPr lang="en-GB" sz="1800" dirty="0">
                <a:solidFill>
                  <a:sysClr val="windowText" lastClr="000000"/>
                </a:solidFill>
                <a:latin typeface="Arial"/>
                <a:cs typeface="Arial"/>
              </a:rPr>
              <a:t>) et à la mobilité à la demande.</a:t>
            </a:r>
          </a:p>
          <a:p>
            <a:pPr marL="447675" indent="-285750" defTabSz="1175644" hangingPunct="1">
              <a:lnSpc>
                <a:spcPct val="100000"/>
              </a:lnSpc>
              <a:spcBef>
                <a:spcPts val="129"/>
              </a:spcBef>
              <a:spcAft>
                <a:spcPts val="600"/>
              </a:spcAft>
              <a:buFont typeface="Wingdings" panose="05000000000000000000" pitchFamily="2" charset="2"/>
              <a:buChar char="v"/>
            </a:pPr>
            <a:r>
              <a:rPr lang="en-GB" sz="1800" dirty="0">
                <a:solidFill>
                  <a:sysClr val="windowText" lastClr="000000"/>
                </a:solidFill>
                <a:latin typeface="Arial"/>
                <a:cs typeface="Arial"/>
              </a:rPr>
              <a:t>Améliore la gestion du trafic, en particulier dans les villes.</a:t>
            </a:r>
          </a:p>
          <a:p>
            <a:pPr marL="447675" indent="-285750" defTabSz="1175644" hangingPunct="1">
              <a:lnSpc>
                <a:spcPct val="100000"/>
              </a:lnSpc>
              <a:spcBef>
                <a:spcPts val="129"/>
              </a:spcBef>
              <a:spcAft>
                <a:spcPts val="600"/>
              </a:spcAft>
              <a:buFont typeface="Wingdings" panose="05000000000000000000" pitchFamily="2" charset="2"/>
              <a:buChar char="v"/>
            </a:pPr>
            <a:r>
              <a:rPr lang="en-GB" sz="1800" dirty="0">
                <a:solidFill>
                  <a:sysClr val="windowText" lastClr="000000"/>
                </a:solidFill>
                <a:latin typeface="Arial"/>
                <a:cs typeface="Arial"/>
              </a:rPr>
              <a:t>Ils soutiennent les objectifs de durabilité (réduction des émissions, mobilité partagée).</a:t>
            </a:r>
          </a:p>
        </p:txBody>
      </p:sp>
      <p:sp>
        <p:nvSpPr>
          <p:cNvPr id="4" name="object 3">
            <a:extLst>
              <a:ext uri="{FF2B5EF4-FFF2-40B4-BE49-F238E27FC236}">
                <a16:creationId xmlns:a16="http://schemas.microsoft.com/office/drawing/2014/main" id="{911189AF-6EFE-4896-0039-B22F56D38F8C}"/>
              </a:ext>
            </a:extLst>
          </p:cNvPr>
          <p:cNvSpPr txBox="1"/>
          <p:nvPr/>
        </p:nvSpPr>
        <p:spPr>
          <a:xfrm>
            <a:off x="740378" y="302553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les véhicules autonomes et les véhicules connectés s'intègrent-ils dans les transports modernes ?</a:t>
            </a:r>
          </a:p>
        </p:txBody>
      </p:sp>
      <p:sp>
        <p:nvSpPr>
          <p:cNvPr id="8" name="object 2">
            <a:extLst>
              <a:ext uri="{FF2B5EF4-FFF2-40B4-BE49-F238E27FC236}">
                <a16:creationId xmlns:a16="http://schemas.microsoft.com/office/drawing/2014/main" id="{A829FBB8-DED4-C3F8-ECDB-E8E4C26AAE7C}"/>
              </a:ext>
            </a:extLst>
          </p:cNvPr>
          <p:cNvSpPr txBox="1">
            <a:spLocks noGrp="1"/>
          </p:cNvSpPr>
          <p:nvPr>
            <p:ph type="title"/>
          </p:nvPr>
        </p:nvSpPr>
        <p:spPr>
          <a:xfrm>
            <a:off x="726472"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sz="2400" b="1" dirty="0">
                <a:solidFill>
                  <a:schemeClr val="bg1"/>
                </a:solidFill>
              </a:rPr>
              <a:t>1. Aperçu et objectifs</a:t>
            </a:r>
          </a:p>
        </p:txBody>
      </p:sp>
    </p:spTree>
    <p:extLst>
      <p:ext uri="{BB962C8B-B14F-4D97-AF65-F5344CB8AC3E}">
        <p14:creationId xmlns:p14="http://schemas.microsoft.com/office/powerpoint/2010/main" val="1650428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2262F4-3846-6561-9265-47B99929411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FBFB0EE-62A4-4CBD-E0F4-63890427FB5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02 :</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Véhicules autonomes (VA)</a:t>
            </a:r>
          </a:p>
        </p:txBody>
      </p:sp>
    </p:spTree>
    <p:extLst>
      <p:ext uri="{BB962C8B-B14F-4D97-AF65-F5344CB8AC3E}">
        <p14:creationId xmlns:p14="http://schemas.microsoft.com/office/powerpoint/2010/main" val="1729823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1B952-3BAE-C308-3AB4-AB8FAD97D94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9B67D61-5C4F-B2F1-1625-3902F2464F30}"/>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2.1 Qu'est-ce qu'un véhicule autonome ?</a:t>
            </a:r>
          </a:p>
        </p:txBody>
      </p:sp>
      <p:sp>
        <p:nvSpPr>
          <p:cNvPr id="5" name="object 3">
            <a:extLst>
              <a:ext uri="{FF2B5EF4-FFF2-40B4-BE49-F238E27FC236}">
                <a16:creationId xmlns:a16="http://schemas.microsoft.com/office/drawing/2014/main" id="{969ECCDC-0D0D-C11D-B7EC-7045C2052665}"/>
              </a:ext>
            </a:extLst>
          </p:cNvPr>
          <p:cNvSpPr txBox="1"/>
          <p:nvPr/>
        </p:nvSpPr>
        <p:spPr>
          <a:xfrm>
            <a:off x="726281" y="3054329"/>
            <a:ext cx="6472378" cy="2529997"/>
          </a:xfrm>
          <a:prstGeom prst="rect">
            <a:avLst/>
          </a:prstGeom>
        </p:spPr>
        <p:txBody>
          <a:bodyPr vert="horz" wrap="square" lIns="0" tIns="16329" rIns="0" bIns="0" rtlCol="0">
            <a:spAutoFit/>
          </a:bodyPr>
          <a:lstStyle/>
          <a:p>
            <a:pPr marL="538163" indent="-34290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Perception : </a:t>
            </a:r>
            <a:r>
              <a:rPr lang="en-GB" sz="1600" dirty="0">
                <a:solidFill>
                  <a:sysClr val="windowText" lastClr="000000"/>
                </a:solidFill>
                <a:latin typeface="Arial"/>
                <a:cs typeface="Arial"/>
              </a:rPr>
              <a:t>détecter les véhicules, les piétons, les panneaux de signalisation et les marquages au sol</a:t>
            </a:r>
          </a:p>
          <a:p>
            <a:pPr marL="538163" indent="-34290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Localisation : </a:t>
            </a:r>
            <a:r>
              <a:rPr lang="en-GB" sz="1600" dirty="0">
                <a:solidFill>
                  <a:sysClr val="windowText" lastClr="000000"/>
                </a:solidFill>
                <a:latin typeface="Arial"/>
                <a:cs typeface="Arial"/>
              </a:rPr>
              <a:t>déterminer la position exacte à l'aide du GPS, de l'IMU et de cartes HD</a:t>
            </a:r>
          </a:p>
          <a:p>
            <a:pPr marL="538163" indent="-34290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Prédiction : </a:t>
            </a:r>
            <a:r>
              <a:rPr lang="en-GB" sz="1600" dirty="0">
                <a:solidFill>
                  <a:sysClr val="windowText" lastClr="000000"/>
                </a:solidFill>
                <a:latin typeface="Arial"/>
                <a:cs typeface="Arial"/>
              </a:rPr>
              <a:t>estimation des actions potentielles des autres usagers de la route</a:t>
            </a:r>
          </a:p>
          <a:p>
            <a:pPr marL="538163" indent="-34290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Planification : </a:t>
            </a:r>
            <a:r>
              <a:rPr lang="en-GB" sz="1600" dirty="0">
                <a:solidFill>
                  <a:sysClr val="windowText" lastClr="000000"/>
                </a:solidFill>
                <a:latin typeface="Arial"/>
                <a:cs typeface="Arial"/>
              </a:rPr>
              <a:t>sélectionner des itinéraires et </a:t>
            </a:r>
            <a:r>
              <a:rPr lang="en-GB" sz="1600" dirty="0" err="1">
                <a:solidFill>
                  <a:sysClr val="windowText" lastClr="000000"/>
                </a:solidFill>
                <a:latin typeface="Arial"/>
                <a:cs typeface="Arial"/>
              </a:rPr>
              <a:t>des manœuvres</a:t>
            </a:r>
            <a:r>
              <a:rPr lang="en-GB" sz="1600" dirty="0">
                <a:solidFill>
                  <a:sysClr val="windowText" lastClr="000000"/>
                </a:solidFill>
                <a:latin typeface="Arial"/>
                <a:cs typeface="Arial"/>
              </a:rPr>
              <a:t> sûrs et efficaces</a:t>
            </a:r>
          </a:p>
          <a:p>
            <a:pPr marL="538163" indent="-342900" defTabSz="1175644" hangingPunct="1">
              <a:lnSpc>
                <a:spcPct val="100000"/>
              </a:lnSpc>
              <a:spcBef>
                <a:spcPts val="129"/>
              </a:spcBef>
              <a:buFont typeface="+mj-lt"/>
              <a:buAutoNum type="arabicPeriod"/>
            </a:pPr>
            <a:r>
              <a:rPr lang="en-GB" sz="1600" b="1" dirty="0">
                <a:solidFill>
                  <a:sysClr val="windowText" lastClr="000000"/>
                </a:solidFill>
                <a:latin typeface="Arial"/>
                <a:cs typeface="Arial"/>
              </a:rPr>
              <a:t>Contrôle : </a:t>
            </a:r>
            <a:r>
              <a:rPr lang="en-GB" sz="1600" dirty="0">
                <a:solidFill>
                  <a:sysClr val="windowText" lastClr="000000"/>
                </a:solidFill>
                <a:latin typeface="Arial"/>
                <a:cs typeface="Arial"/>
              </a:rPr>
              <a:t>exécution des manœuvres de direction, de freinage et d'accélération</a:t>
            </a:r>
          </a:p>
        </p:txBody>
      </p:sp>
      <p:sp>
        <p:nvSpPr>
          <p:cNvPr id="4" name="object 3">
            <a:extLst>
              <a:ext uri="{FF2B5EF4-FFF2-40B4-BE49-F238E27FC236}">
                <a16:creationId xmlns:a16="http://schemas.microsoft.com/office/drawing/2014/main" id="{848E9E2D-2254-5FCB-1EB0-E4DA7B4170EB}"/>
              </a:ext>
            </a:extLst>
          </p:cNvPr>
          <p:cNvSpPr txBox="1"/>
          <p:nvPr/>
        </p:nvSpPr>
        <p:spPr>
          <a:xfrm>
            <a:off x="733424" y="264053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Comment fonctionnent les véhicules autonomes ? (Le pipeline des véhicules autonomes)</a:t>
            </a:r>
          </a:p>
        </p:txBody>
      </p:sp>
      <p:sp>
        <p:nvSpPr>
          <p:cNvPr id="7" name="object 3">
            <a:extLst>
              <a:ext uri="{FF2B5EF4-FFF2-40B4-BE49-F238E27FC236}">
                <a16:creationId xmlns:a16="http://schemas.microsoft.com/office/drawing/2014/main" id="{54D56B6E-8F60-1168-AF4F-EA4AA0EFE5E6}"/>
              </a:ext>
            </a:extLst>
          </p:cNvPr>
          <p:cNvSpPr txBox="1"/>
          <p:nvPr/>
        </p:nvSpPr>
        <p:spPr>
          <a:xfrm>
            <a:off x="726282" y="1516282"/>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Les véhicules autonomes (VA) sont des véhicules capables de surveiller leur environnement, de prendre des décisions et de contrôler les tâches de conduite avec une intervention humaine limitée, voire inexistante. Ils s'appuient sur des logiciels avancés, l'IA et des systèmes de capteurs pour naviguer en toute sécurité.</a:t>
            </a:r>
          </a:p>
        </p:txBody>
      </p:sp>
      <p:sp>
        <p:nvSpPr>
          <p:cNvPr id="11" name="Title 10">
            <a:extLst>
              <a:ext uri="{FF2B5EF4-FFF2-40B4-BE49-F238E27FC236}">
                <a16:creationId xmlns:a16="http://schemas.microsoft.com/office/drawing/2014/main" id="{757825C2-BFD9-0343-DF06-F77A60668178}"/>
              </a:ext>
            </a:extLst>
          </p:cNvPr>
          <p:cNvSpPr>
            <a:spLocks noGrp="1"/>
          </p:cNvSpPr>
          <p:nvPr>
            <p:ph type="title"/>
          </p:nvPr>
        </p:nvSpPr>
        <p:spPr>
          <a:xfrm>
            <a:off x="727200" y="432000"/>
            <a:ext cx="3096000" cy="369332"/>
          </a:xfrm>
        </p:spPr>
        <p:txBody>
          <a:bodyPr/>
          <a:lstStyle/>
          <a:p>
            <a:r>
              <a:rPr lang="en-US" dirty="0"/>
              <a:t>2. Véhicules autonomes</a:t>
            </a:r>
          </a:p>
        </p:txBody>
      </p:sp>
      <p:sp>
        <p:nvSpPr>
          <p:cNvPr id="2" name="object 3">
            <a:extLst>
              <a:ext uri="{FF2B5EF4-FFF2-40B4-BE49-F238E27FC236}">
                <a16:creationId xmlns:a16="http://schemas.microsoft.com/office/drawing/2014/main" id="{50C2A15F-EDC5-2AA0-00B9-DA6B9CC64776}"/>
              </a:ext>
            </a:extLst>
          </p:cNvPr>
          <p:cNvSpPr txBox="1"/>
          <p:nvPr/>
        </p:nvSpPr>
        <p:spPr>
          <a:xfrm>
            <a:off x="733424" y="563435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Ce processus en plusieurs étapes permet au véhicule autonome de se comporter comme un conducteur humain, mais en utilisant des capteurs et des algorithmes.</a:t>
            </a:r>
          </a:p>
        </p:txBody>
      </p:sp>
      <p:pic>
        <p:nvPicPr>
          <p:cNvPr id="8" name="Picture 7">
            <a:extLst>
              <a:ext uri="{FF2B5EF4-FFF2-40B4-BE49-F238E27FC236}">
                <a16:creationId xmlns:a16="http://schemas.microsoft.com/office/drawing/2014/main" id="{AC607BE6-AEDA-6028-D09A-35B052094903}"/>
              </a:ext>
            </a:extLst>
          </p:cNvPr>
          <p:cNvPicPr>
            <a:picLocks noChangeAspect="1"/>
          </p:cNvPicPr>
          <p:nvPr/>
        </p:nvPicPr>
        <p:blipFill>
          <a:blip r:embed="rId2"/>
          <a:stretch>
            <a:fillRect/>
          </a:stretch>
        </p:blipFill>
        <p:spPr>
          <a:xfrm>
            <a:off x="7741183" y="3129341"/>
            <a:ext cx="3781969" cy="2309689"/>
          </a:xfrm>
          <a:prstGeom prst="rect">
            <a:avLst/>
          </a:prstGeom>
        </p:spPr>
      </p:pic>
    </p:spTree>
    <p:extLst>
      <p:ext uri="{BB962C8B-B14F-4D97-AF65-F5344CB8AC3E}">
        <p14:creationId xmlns:p14="http://schemas.microsoft.com/office/powerpoint/2010/main" val="2715815909"/>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purl.org/dc/terms/"/>
    <ds:schemaRef ds:uri="http://www.w3.org/XML/1998/namespace"/>
    <ds:schemaRef ds:uri="http://schemas.microsoft.com/office/2006/documentManagement/types"/>
    <ds:schemaRef ds:uri="http://schemas.openxmlformats.org/package/2006/metadata/core-properties"/>
    <ds:schemaRef ds:uri="d7c2d7e5-d637-40e7-a03d-32f79b35a394"/>
    <ds:schemaRef ds:uri="http://schemas.microsoft.com/office/infopath/2007/PartnerControls"/>
    <ds:schemaRef ds:uri="http://purl.org/dc/dcmitype/"/>
    <ds:schemaRef ds:uri="597320a7-26c9-4ada-a5d3-9ce4cfbbe2be"/>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A8DAFB1B-3F49-484D-B336-212C98DD5E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5097</TotalTime>
  <Words>5628</Words>
  <Application>Microsoft Office PowerPoint</Application>
  <PresentationFormat>Widescreen</PresentationFormat>
  <Paragraphs>498</Paragraphs>
  <Slides>40</Slides>
  <Notes>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40</vt:i4>
      </vt:variant>
    </vt:vector>
  </HeadingPairs>
  <TitlesOfParts>
    <vt:vector size="53" baseType="lpstr">
      <vt:lpstr>Aptos</vt:lpstr>
      <vt:lpstr>Arial</vt:lpstr>
      <vt:lpstr>Arial Rounded MT Bold</vt:lpstr>
      <vt:lpstr>Calibri</vt:lpstr>
      <vt:lpstr>DM Sans Medium</vt:lpstr>
      <vt:lpstr>DM Sans Regular</vt:lpstr>
      <vt:lpstr>Helvetica Neue</vt:lpstr>
      <vt:lpstr>Helvetica Neue Medium</vt:lpstr>
      <vt:lpstr>Montserrat Regular</vt:lpstr>
      <vt:lpstr>Poppins Light</vt:lpstr>
      <vt:lpstr>Wingdings</vt:lpstr>
      <vt:lpstr>21_BasicWhite</vt:lpstr>
      <vt:lpstr>Office Theme</vt:lpstr>
      <vt:lpstr>Recherche et analyse dans le domaine des transports</vt:lpstr>
      <vt:lpstr>PowerPoint Presentation</vt:lpstr>
      <vt:lpstr>PowerPoint Presentation</vt:lpstr>
      <vt:lpstr>PowerPoint Presentation</vt:lpstr>
      <vt:lpstr>PowerPoint Presentation</vt:lpstr>
      <vt:lpstr>1. Aperçu et objectifs</vt:lpstr>
      <vt:lpstr>1. Aperçu et objectifs</vt:lpstr>
      <vt:lpstr>PowerPoint Presentation</vt:lpstr>
      <vt:lpstr>2. Véhicules autonomes</vt:lpstr>
      <vt:lpstr>2. Véhicules autonomes</vt:lpstr>
      <vt:lpstr>2. Véhicules autonomes</vt:lpstr>
      <vt:lpstr>1. Introduction</vt:lpstr>
      <vt:lpstr>2. Véhicules autonomes</vt:lpstr>
      <vt:lpstr>2. Véhicules autonomes</vt:lpstr>
      <vt:lpstr>PowerPoint Presentation</vt:lpstr>
      <vt:lpstr>3. Véhicules connectés</vt:lpstr>
      <vt:lpstr>3. Véhicules connectés</vt:lpstr>
      <vt:lpstr>3. Véhicules connectés</vt:lpstr>
      <vt:lpstr>1. Introduction</vt:lpstr>
      <vt:lpstr>1. Introduction</vt:lpstr>
      <vt:lpstr>PowerPoint Presentation</vt:lpstr>
      <vt:lpstr>4. Véhicules autonomes vs véhicules connectés (AV vs CV)</vt:lpstr>
      <vt:lpstr>4. Véhicules autonomes vs véhicules connectés (AV vs CV)</vt:lpstr>
      <vt:lpstr>4. Véhicules autonomes vs véhicules connectés (VA vs VC)</vt:lpstr>
      <vt:lpstr>PowerPoint Presentation</vt:lpstr>
      <vt:lpstr>5. Impacts sur les systèmes de transport</vt:lpstr>
      <vt:lpstr>1. Introduction</vt:lpstr>
      <vt:lpstr>1. Introduction</vt:lpstr>
      <vt:lpstr>1. Introduction</vt:lpstr>
      <vt:lpstr>PowerPoint Presentation</vt:lpstr>
      <vt:lpstr>1. Introduction</vt:lpstr>
      <vt:lpstr>1. Introduction</vt:lpstr>
      <vt:lpstr>1. Introduction</vt:lpstr>
      <vt:lpstr>1. Introduction</vt:lpstr>
      <vt:lpstr>PowerPoint Presentation</vt:lpstr>
      <vt:lpstr>7. Quiz</vt:lpstr>
      <vt:lpstr>7. Quiz</vt:lpstr>
      <vt:lpstr>7. Quiz</vt:lpstr>
      <vt:lpstr>7. Quiz</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docId:0E7F17903B752BB3E84287F100CB5ED9</cp:keywords>
  <cp:lastModifiedBy>Wojciech Kustra</cp:lastModifiedBy>
  <cp:revision>985</cp:revision>
  <dcterms:modified xsi:type="dcterms:W3CDTF">2026-05-10T12:17:51Z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