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6"/>
  </p:notesMasterIdLst>
  <p:handoutMasterIdLst>
    <p:handoutMasterId r:id="rId37"/>
  </p:handoutMasterIdLst>
  <p:sldIdLst>
    <p:sldId id="306" r:id="rId6"/>
    <p:sldId id="403" r:id="rId7"/>
    <p:sldId id="402" r:id="rId8"/>
    <p:sldId id="397" r:id="rId9"/>
    <p:sldId id="325" r:id="rId10"/>
    <p:sldId id="328" r:id="rId11"/>
    <p:sldId id="390" r:id="rId12"/>
    <p:sldId id="385" r:id="rId13"/>
    <p:sldId id="398" r:id="rId14"/>
    <p:sldId id="331" r:id="rId15"/>
    <p:sldId id="391" r:id="rId16"/>
    <p:sldId id="392" r:id="rId17"/>
    <p:sldId id="332" r:id="rId18"/>
    <p:sldId id="393" r:id="rId19"/>
    <p:sldId id="333" r:id="rId20"/>
    <p:sldId id="394" r:id="rId21"/>
    <p:sldId id="395" r:id="rId22"/>
    <p:sldId id="399" r:id="rId23"/>
    <p:sldId id="357" r:id="rId24"/>
    <p:sldId id="335" r:id="rId25"/>
    <p:sldId id="356" r:id="rId26"/>
    <p:sldId id="386" r:id="rId27"/>
    <p:sldId id="400" r:id="rId28"/>
    <p:sldId id="339" r:id="rId29"/>
    <p:sldId id="373" r:id="rId30"/>
    <p:sldId id="340" r:id="rId31"/>
    <p:sldId id="401" r:id="rId32"/>
    <p:sldId id="366" r:id="rId33"/>
    <p:sldId id="396" r:id="rId34"/>
    <p:sldId id="309" r:id="rId3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9582B3-DC88-4AF6-A67E-A20FFC6864E5}" v="3" dt="2026-05-10T12:16:54.88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788" autoAdjust="0"/>
  </p:normalViewPr>
  <p:slideViewPr>
    <p:cSldViewPr snapToGrid="0">
      <p:cViewPr varScale="1">
        <p:scale>
          <a:sx n="128" d="100"/>
          <a:sy n="128" d="100"/>
        </p:scale>
        <p:origin x="756"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10T12:17:00.546" v="1" actId="700"/>
      <pc:docMkLst>
        <pc:docMk/>
      </pc:docMkLst>
      <pc:sldChg chg="delSp mod modClrScheme chgLayout">
        <pc:chgData name="Wojciech Kustra" userId="afebd3d0-216b-4c4f-8992-1bf1fda6d5e8" providerId="ADAL" clId="{1D307E72-7901-4E61-A01B-3C4232ABCF63}" dt="2026-05-10T12:17:00.546" v="1" actId="700"/>
        <pc:sldMkLst>
          <pc:docMk/>
          <pc:sldMk cId="3259220202" sldId="403"/>
        </pc:sldMkLst>
        <pc:spChg chg="del">
          <ac:chgData name="Wojciech Kustra" userId="afebd3d0-216b-4c4f-8992-1bf1fda6d5e8" providerId="ADAL" clId="{1D307E72-7901-4E61-A01B-3C4232ABCF63}" dt="2026-05-10T12:17:00.546" v="1" actId="700"/>
          <ac:spMkLst>
            <pc:docMk/>
            <pc:sldMk cId="3259220202" sldId="403"/>
            <ac:spMk id="2" creationId="{044E1C83-C3E6-B526-60A1-72B2E7899A5D}"/>
          </ac:spMkLst>
        </pc:spChg>
        <pc:spChg chg="del">
          <ac:chgData name="Wojciech Kustra" userId="afebd3d0-216b-4c4f-8992-1bf1fda6d5e8" providerId="ADAL" clId="{1D307E72-7901-4E61-A01B-3C4232ABCF63}" dt="2026-05-10T12:17:00.546" v="1" actId="700"/>
          <ac:spMkLst>
            <pc:docMk/>
            <pc:sldMk cId="3259220202" sldId="403"/>
            <ac:spMk id="3" creationId="{C3D65B3E-A77B-E824-4C44-CA616DFB2314}"/>
          </ac:spMkLst>
        </pc:spChg>
        <pc:picChg chg="del">
          <ac:chgData name="Wojciech Kustra" userId="afebd3d0-216b-4c4f-8992-1bf1fda6d5e8" providerId="ADAL" clId="{1D307E72-7901-4E61-A01B-3C4232ABCF63}" dt="2026-05-10T12:16:57.415" v="0" actId="478"/>
          <ac:picMkLst>
            <pc:docMk/>
            <pc:sldMk cId="3259220202" sldId="403"/>
            <ac:picMk id="5" creationId="{BF24DB8A-1586-E228-0ED1-A7DAAA03E7A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Q1 : Transfert modal – Quels sont les principaux obstacles et les solutions possibles ?</a:t>
            </a:r>
            <a:endParaRPr lang="en-US" dirty="0"/>
          </a:p>
          <a:p>
            <a:pPr>
              <a:buFont typeface="Arial" panose="020B0604020202020204" pitchFamily="34" charset="0"/>
              <a:buChar char="•"/>
            </a:pPr>
            <a:r>
              <a:rPr lang="en-US" dirty="0"/>
              <a:t>Les obstacles comprennent le coût, la flexibilité et le manque d'infrastructures.</a:t>
            </a:r>
          </a:p>
          <a:p>
            <a:pPr>
              <a:buFont typeface="Arial" panose="020B0604020202020204" pitchFamily="34" charset="0"/>
              <a:buChar char="•"/>
            </a:pPr>
            <a:r>
              <a:rPr lang="en-US" dirty="0"/>
              <a:t>Le transport routier est plus flexible et plus direct que les options intermodales telles que le rail ou la péniche.</a:t>
            </a:r>
          </a:p>
          <a:p>
            <a:pPr>
              <a:buFont typeface="Arial" panose="020B0604020202020204" pitchFamily="34" charset="0"/>
              <a:buChar char="•"/>
            </a:pPr>
            <a:r>
              <a:rPr lang="en-US" dirty="0"/>
              <a:t>Le transport intermodal nécessite des terminaux, une planification et une manutention supplémentaire.</a:t>
            </a:r>
          </a:p>
          <a:p>
            <a:pPr>
              <a:buFont typeface="Arial" panose="020B0604020202020204" pitchFamily="34" charset="0"/>
              <a:buChar char="•"/>
            </a:pPr>
            <a:r>
              <a:rPr lang="en-US" dirty="0"/>
              <a:t>Les systèmes numériques entre les modes de transport sont souvent mal intégrés.</a:t>
            </a:r>
          </a:p>
          <a:p>
            <a:pPr>
              <a:buFont typeface="Arial" panose="020B0604020202020204" pitchFamily="34" charset="0"/>
              <a:buChar char="•"/>
            </a:pPr>
            <a:r>
              <a:rPr lang="en-US" dirty="0"/>
              <a:t>Solutions :</a:t>
            </a:r>
          </a:p>
          <a:p>
            <a:pPr marL="742950" lvl="1" indent="-285750">
              <a:buFont typeface="Arial" panose="020B0604020202020204" pitchFamily="34" charset="0"/>
              <a:buChar char="•"/>
            </a:pPr>
            <a:r>
              <a:rPr lang="en-US" dirty="0"/>
              <a:t>Investir dans les infrastructures ferroviaires et fluviales.</a:t>
            </a:r>
          </a:p>
          <a:p>
            <a:pPr marL="742950" lvl="1" indent="-285750">
              <a:buFont typeface="Arial" panose="020B0604020202020204" pitchFamily="34" charset="0"/>
              <a:buChar char="•"/>
            </a:pPr>
            <a:r>
              <a:rPr lang="en-US" dirty="0"/>
              <a:t>Proposer des incitations gouvernementales (allègements fiscaux, subventions).</a:t>
            </a:r>
          </a:p>
          <a:p>
            <a:pPr marL="742950" lvl="1" indent="-285750">
              <a:buFont typeface="Arial" panose="020B0604020202020204" pitchFamily="34" charset="0"/>
              <a:buChar char="•"/>
            </a:pPr>
            <a:r>
              <a:rPr lang="en-US" dirty="0"/>
              <a:t>Améliorer les plateformes de coordination numériques.</a:t>
            </a:r>
          </a:p>
          <a:p>
            <a:pPr marL="742950" lvl="1" indent="-285750">
              <a:buFont typeface="Arial" panose="020B0604020202020204" pitchFamily="34" charset="0"/>
              <a:buChar char="•"/>
            </a:pPr>
            <a:r>
              <a:rPr lang="en-US" dirty="0"/>
              <a:t>Utiliser des outils politiques tels que les plafonds d'émissions ou les péages routiers.</a:t>
            </a:r>
          </a:p>
          <a:p>
            <a:pPr marL="457200" lvl="1" indent="0">
              <a:buFont typeface="Arial" panose="020B0604020202020204" pitchFamily="34" charset="0"/>
              <a:buNone/>
            </a:pPr>
            <a:endParaRPr lang="en-US" dirty="0"/>
          </a:p>
          <a:p>
            <a:pPr>
              <a:buNone/>
            </a:pPr>
            <a:r>
              <a:rPr lang="en-US" b="1" dirty="0"/>
              <a:t>Q2 : Analyse de cas – Quels sont les facteurs qui ont contribué au succès des cas intermodaux ?</a:t>
            </a:r>
            <a:endParaRPr lang="en-US" dirty="0"/>
          </a:p>
          <a:p>
            <a:pPr>
              <a:buFont typeface="Arial" panose="020B0604020202020204" pitchFamily="34" charset="0"/>
              <a:buChar char="•"/>
            </a:pPr>
            <a:r>
              <a:rPr lang="en-US" dirty="0"/>
              <a:t>Facteurs clés de réussite : volumes de fret élevés et coopération des parties prenantes.</a:t>
            </a:r>
          </a:p>
          <a:p>
            <a:pPr>
              <a:buFont typeface="Arial" panose="020B0604020202020204" pitchFamily="34" charset="0"/>
              <a:buChar char="•"/>
            </a:pPr>
            <a:r>
              <a:rPr lang="en-US" dirty="0"/>
              <a:t>Les détaillants britanniques ont utilisé des centres de distribution centralisés pour des volumes adaptés au transport ferroviaire.</a:t>
            </a:r>
          </a:p>
          <a:p>
            <a:pPr>
              <a:buFont typeface="Arial" panose="020B0604020202020204" pitchFamily="34" charset="0"/>
              <a:buChar char="•"/>
            </a:pPr>
            <a:r>
              <a:rPr lang="en-US" dirty="0"/>
              <a:t>Jula et DB Schenker ont partagé les risques et planifié à long terme.</a:t>
            </a:r>
          </a:p>
          <a:p>
            <a:pPr>
              <a:buFont typeface="Arial" panose="020B0604020202020204" pitchFamily="34" charset="0"/>
              <a:buChar char="•"/>
            </a:pPr>
            <a:r>
              <a:rPr lang="en-US" dirty="0"/>
              <a:t>China-Europe Rail a bénéficié du soutien des politiques et du développement de hubs intérieurs.</a:t>
            </a:r>
          </a:p>
          <a:p>
            <a:pPr>
              <a:buFont typeface="Arial" panose="020B0604020202020204" pitchFamily="34" charset="0"/>
              <a:buChar char="•"/>
            </a:pPr>
            <a:r>
              <a:rPr lang="en-US" dirty="0"/>
              <a:t>Généralisable si :</a:t>
            </a:r>
          </a:p>
          <a:p>
            <a:pPr marL="742950" lvl="1" indent="-285750">
              <a:buFont typeface="Arial" panose="020B0604020202020204" pitchFamily="34" charset="0"/>
              <a:buChar char="•"/>
            </a:pPr>
            <a:r>
              <a:rPr lang="en-US" dirty="0"/>
              <a:t>Les parties prenantes s'alignent sur le long terme.</a:t>
            </a:r>
          </a:p>
          <a:p>
            <a:pPr marL="742950" lvl="1" indent="-285750">
              <a:buFont typeface="Arial" panose="020B0604020202020204" pitchFamily="34" charset="0"/>
              <a:buChar char="•"/>
            </a:pPr>
            <a:r>
              <a:rPr lang="en-US" dirty="0"/>
              <a:t>Il existe des infrastructures de soutien.</a:t>
            </a:r>
          </a:p>
          <a:p>
            <a:pPr marL="742950" lvl="1" indent="-285750">
              <a:buFont typeface="Arial" panose="020B0604020202020204" pitchFamily="34" charset="0"/>
              <a:buChar char="•"/>
            </a:pPr>
            <a:r>
              <a:rPr lang="en-US" dirty="0"/>
              <a:t>La coordination entre les secteurs public et privé est solide.</a:t>
            </a:r>
          </a:p>
          <a:p>
            <a:pPr>
              <a:buNone/>
            </a:pPr>
            <a:endParaRPr lang="en-US" b="1" dirty="0"/>
          </a:p>
          <a:p>
            <a:pPr>
              <a:buNone/>
            </a:pPr>
            <a:r>
              <a:rPr lang="en-US" b="1" dirty="0"/>
              <a:t>Q3 : Impacts technologiques – Comment la technologie affectera-t-elle la logistique ?</a:t>
            </a:r>
            <a:endParaRPr lang="en-US" dirty="0"/>
          </a:p>
          <a:p>
            <a:pPr>
              <a:buFont typeface="Arial" panose="020B0604020202020204" pitchFamily="34" charset="0"/>
              <a:buChar char="•"/>
            </a:pPr>
            <a:r>
              <a:rPr lang="en-US" dirty="0"/>
              <a:t>Technologies émergentes :</a:t>
            </a:r>
          </a:p>
          <a:p>
            <a:pPr marL="742950" lvl="1" indent="-285750">
              <a:buFont typeface="Arial" panose="020B0604020202020204" pitchFamily="34" charset="0"/>
              <a:buChar char="•"/>
            </a:pPr>
            <a:r>
              <a:rPr lang="en-US" dirty="0"/>
              <a:t>Les camions autonomes réduisent la dépendance vis-à-vis des chauffeurs.</a:t>
            </a:r>
          </a:p>
          <a:p>
            <a:pPr marL="742950" lvl="1" indent="-285750">
              <a:buFont typeface="Arial" panose="020B0604020202020204" pitchFamily="34" charset="0"/>
              <a:buChar char="•"/>
            </a:pPr>
            <a:r>
              <a:rPr lang="en-US" dirty="0"/>
              <a:t>L'IA améliore le calcul des itinéraires et les prévisions.</a:t>
            </a:r>
          </a:p>
          <a:p>
            <a:pPr marL="742950" lvl="1" indent="-285750">
              <a:buFont typeface="Arial" panose="020B0604020202020204" pitchFamily="34" charset="0"/>
              <a:buChar char="•"/>
            </a:pPr>
            <a:r>
              <a:rPr lang="en-US" dirty="0"/>
              <a:t>La blockchain renforce la sécurité et la confiance.</a:t>
            </a:r>
          </a:p>
          <a:p>
            <a:pPr marL="742950" lvl="1" indent="-285750">
              <a:buFont typeface="Arial" panose="020B0604020202020204" pitchFamily="34" charset="0"/>
              <a:buChar char="•"/>
            </a:pPr>
            <a:r>
              <a:rPr lang="en-US" dirty="0"/>
              <a:t>Les plateformes numériques de fret optimisent l'appariement.</a:t>
            </a:r>
          </a:p>
          <a:p>
            <a:pPr>
              <a:buFont typeface="Arial" panose="020B0604020202020204" pitchFamily="34" charset="0"/>
              <a:buChar char="•"/>
            </a:pPr>
            <a:r>
              <a:rPr lang="en-US" dirty="0"/>
              <a:t>Domaines concernés : livraison du dernier kilomètre, visibilité et itinéraires multimodaux.</a:t>
            </a:r>
          </a:p>
          <a:p>
            <a:pPr>
              <a:buFont typeface="Arial" panose="020B0604020202020204" pitchFamily="34" charset="0"/>
              <a:buChar char="•"/>
            </a:pPr>
            <a:r>
              <a:rPr lang="en-US" dirty="0"/>
              <a:t>Risques : perte d'emplois, cybersécurité et coûts de mise en œuvre élevés.</a:t>
            </a:r>
          </a:p>
          <a:p>
            <a:endParaRPr lang="en-US" dirty="0"/>
          </a:p>
        </p:txBody>
      </p:sp>
    </p:spTree>
    <p:extLst>
      <p:ext uri="{BB962C8B-B14F-4D97-AF65-F5344CB8AC3E}">
        <p14:creationId xmlns:p14="http://schemas.microsoft.com/office/powerpoint/2010/main" val="3094542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Q4 : Équilibre – Coût, rapidité ou durabilité ?</a:t>
            </a:r>
            <a:endParaRPr lang="en-US" dirty="0"/>
          </a:p>
          <a:p>
            <a:pPr>
              <a:buFont typeface="Arial" panose="020B0604020202020204" pitchFamily="34" charset="0"/>
              <a:buChar char="•"/>
            </a:pPr>
            <a:r>
              <a:rPr lang="en-US" dirty="0"/>
              <a:t>Il est nécessaire de trouver un équilibre en fonction du type de produit et des besoins du client.</a:t>
            </a:r>
          </a:p>
          <a:p>
            <a:pPr>
              <a:buFont typeface="Arial" panose="020B0604020202020204" pitchFamily="34" charset="0"/>
              <a:buChar char="•"/>
            </a:pPr>
            <a:r>
              <a:rPr lang="en-US" dirty="0"/>
              <a:t>Utiliser des modes de transport moins coûteux et plus lents pour les marchandises non urgentes.</a:t>
            </a:r>
          </a:p>
          <a:p>
            <a:pPr>
              <a:buFont typeface="Arial" panose="020B0604020202020204" pitchFamily="34" charset="0"/>
              <a:buChar char="•"/>
            </a:pPr>
            <a:r>
              <a:rPr lang="en-US" dirty="0"/>
              <a:t>Optez pour des modes de transport plus rapides pour les articles livrés juste à temps ou haut de gamme.</a:t>
            </a:r>
          </a:p>
          <a:p>
            <a:pPr>
              <a:buFont typeface="Arial" panose="020B0604020202020204" pitchFamily="34" charset="0"/>
              <a:buChar char="•"/>
            </a:pPr>
            <a:r>
              <a:rPr lang="en-US" dirty="0"/>
              <a:t>La décision est influencée par les objectifs de durabilité et les réglementations.</a:t>
            </a:r>
          </a:p>
          <a:p>
            <a:pPr>
              <a:buFont typeface="Arial" panose="020B0604020202020204" pitchFamily="34" charset="0"/>
              <a:buChar char="•"/>
            </a:pPr>
            <a:r>
              <a:rPr lang="en-US" dirty="0"/>
              <a:t>Outils : modélisation du coût total, planification de scénarios, rapports ESG.</a:t>
            </a:r>
          </a:p>
          <a:p>
            <a:pPr>
              <a:buFont typeface="Arial" panose="020B0604020202020204" pitchFamily="34" charset="0"/>
              <a:buNone/>
            </a:pPr>
            <a:endParaRPr lang="en-US" dirty="0"/>
          </a:p>
          <a:p>
            <a:pPr>
              <a:buNone/>
            </a:pPr>
            <a:r>
              <a:rPr lang="en-US" b="1" dirty="0"/>
              <a:t>Q5 : Résilience ou efficacité – Comment gérer les deux ?</a:t>
            </a:r>
            <a:endParaRPr lang="en-US" dirty="0"/>
          </a:p>
          <a:p>
            <a:pPr>
              <a:buFont typeface="Arial" panose="020B0604020202020204" pitchFamily="34" charset="0"/>
              <a:buChar char="•"/>
            </a:pPr>
            <a:r>
              <a:rPr lang="en-US" dirty="0"/>
              <a:t>Renforcez la résilience sans perdre en efficacité :</a:t>
            </a:r>
          </a:p>
          <a:p>
            <a:pPr marL="742950" lvl="1" indent="-285750">
              <a:buFont typeface="Arial" panose="020B0604020202020204" pitchFamily="34" charset="0"/>
              <a:buChar char="•"/>
            </a:pPr>
            <a:r>
              <a:rPr lang="en-US" dirty="0"/>
              <a:t>Conservez des stocks de sécurité uniquement pour les articles essentiels.</a:t>
            </a:r>
          </a:p>
          <a:p>
            <a:pPr marL="742950" lvl="1" indent="-285750">
              <a:buFont typeface="Arial" panose="020B0604020202020204" pitchFamily="34" charset="0"/>
              <a:buChar char="•"/>
            </a:pPr>
            <a:r>
              <a:rPr lang="en-US" dirty="0"/>
              <a:t>Faire appel à plusieurs fournisseurs (double/multi-approvisionnement).</a:t>
            </a:r>
          </a:p>
          <a:p>
            <a:pPr marL="742950" lvl="1" indent="-285750">
              <a:buFont typeface="Arial" panose="020B0604020202020204" pitchFamily="34" charset="0"/>
              <a:buChar char="•"/>
            </a:pPr>
            <a:r>
              <a:rPr lang="en-US" dirty="0"/>
              <a:t>Prévoyez des options de transport de secours.</a:t>
            </a:r>
          </a:p>
          <a:p>
            <a:pPr marL="742950" lvl="1" indent="-285750">
              <a:buFont typeface="Arial" panose="020B0604020202020204" pitchFamily="34" charset="0"/>
              <a:buChar char="•"/>
            </a:pPr>
            <a:r>
              <a:rPr lang="en-US" dirty="0"/>
              <a:t>Utilisez l'analyse prédictive pour détecter les risques à un stade précoce.</a:t>
            </a:r>
          </a:p>
          <a:p>
            <a:pPr>
              <a:buFont typeface="Arial" panose="020B0604020202020204" pitchFamily="34" charset="0"/>
              <a:buChar char="•"/>
            </a:pPr>
            <a:r>
              <a:rPr lang="en-US" dirty="0"/>
              <a:t>Mettez l'accent sur l'agilité : la capacité à s'adapter rapidement sans coûts supplémentaires élevés.</a:t>
            </a:r>
          </a:p>
          <a:p>
            <a:endParaRPr lang="en-US" dirty="0"/>
          </a:p>
        </p:txBody>
      </p:sp>
    </p:spTree>
    <p:extLst>
      <p:ext uri="{BB962C8B-B14F-4D97-AF65-F5344CB8AC3E}">
        <p14:creationId xmlns:p14="http://schemas.microsoft.com/office/powerpoint/2010/main" val="121993603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1B5A8F5B-73B3-031E-4A63-11148EE755E3}"/>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FD134513-C6D7-C03A-5C88-BE5FFBA2BC4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98B3765-85E3-3ACB-EE59-AC247A2C1926}"/>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12814325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5"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Sujets avancés et études de cas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5 : Thèmes avancés et études de cas </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Cours </a:t>
            </a:r>
            <a:r>
              <a:rPr lang="en-US" sz="2800" dirty="0">
                <a:solidFill>
                  <a:srgbClr val="0070C0"/>
                </a:solidFill>
                <a:highlight>
                  <a:srgbClr val="FFFF00"/>
                </a:highlight>
              </a:rPr>
              <a:t>n° 23 </a:t>
            </a:r>
            <a:r>
              <a:rPr lang="pl-PL" sz="2800" dirty="0">
                <a:solidFill>
                  <a:srgbClr val="0070C0"/>
                </a:solidFill>
                <a:highlight>
                  <a:srgbClr val="FFFF00"/>
                </a:highlight>
              </a:rPr>
              <a:t>: Transport de marchandises et logistique</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Principes du transport de marchandises</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5" name="object 3">
            <a:extLst>
              <a:ext uri="{FF2B5EF4-FFF2-40B4-BE49-F238E27FC236}">
                <a16:creationId xmlns:a16="http://schemas.microsoft.com/office/drawing/2014/main" id="{24FCA3C8-BFF1-B952-F509-03CBF3561F26}"/>
              </a:ext>
            </a:extLst>
          </p:cNvPr>
          <p:cNvSpPr txBox="1"/>
          <p:nvPr/>
        </p:nvSpPr>
        <p:spPr>
          <a:xfrm>
            <a:off x="566509" y="1344602"/>
            <a:ext cx="8076747" cy="4621724"/>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3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300" dirty="0">
                <a:solidFill>
                  <a:sysClr val="windowText" lastClr="000000"/>
                </a:solidFill>
                <a:latin typeface="Arial"/>
                <a:cs typeface="Arial"/>
              </a:rPr>
              <a:t> Transport routier (camionnage) :</a:t>
            </a:r>
          </a:p>
          <a:p>
            <a:pPr marL="190500" lvl="3" indent="0" defTabSz="1175644" hangingPunct="1">
              <a:lnSpc>
                <a:spcPct val="150000"/>
              </a:lnSpc>
              <a:spcBef>
                <a:spcPts val="129"/>
              </a:spcBef>
            </a:pPr>
            <a:r>
              <a:rPr lang="en-US" sz="1300" dirty="0">
                <a:solidFill>
                  <a:sysClr val="windowText" lastClr="000000"/>
                </a:solidFill>
                <a:latin typeface="Arial"/>
                <a:cs typeface="Arial"/>
              </a:rPr>
              <a:t>	</a:t>
            </a:r>
            <a:r>
              <a:rPr lang="en-US" sz="1300" dirty="0" err="1">
                <a:solidFill>
                  <a:sysClr val="windowText" lastClr="000000"/>
                </a:solidFill>
                <a:latin typeface="Arial"/>
                <a:cs typeface="Arial"/>
              </a:rPr>
              <a:t>i</a:t>
            </a:r>
            <a:r>
              <a:rPr lang="en-US" sz="1300" dirty="0">
                <a:solidFill>
                  <a:sysClr val="windowText" lastClr="000000"/>
                </a:solidFill>
                <a:latin typeface="Arial"/>
                <a:cs typeface="Arial"/>
              </a:rPr>
              <a:t>. Grande flexibilité et accessibilité (porte-à-porte, planification rapide).	</a:t>
            </a:r>
          </a:p>
          <a:p>
            <a:pPr marL="190500" lvl="3" indent="0" defTabSz="1175644" hangingPunct="1">
              <a:lnSpc>
                <a:spcPct val="150000"/>
              </a:lnSpc>
              <a:spcBef>
                <a:spcPts val="129"/>
              </a:spcBef>
            </a:pPr>
            <a:r>
              <a:rPr lang="en-US" sz="1300" dirty="0">
                <a:solidFill>
                  <a:sysClr val="windowText" lastClr="000000"/>
                </a:solidFill>
                <a:latin typeface="Arial"/>
                <a:cs typeface="Arial"/>
              </a:rPr>
              <a:t>	ii. Idéal pour les distances courtes à moyennes, en particulier le dernier kilomètre.	</a:t>
            </a:r>
          </a:p>
          <a:p>
            <a:pPr marL="190500" lvl="3" indent="0" defTabSz="1175644" hangingPunct="1">
              <a:lnSpc>
                <a:spcPct val="150000"/>
              </a:lnSpc>
              <a:spcBef>
                <a:spcPts val="129"/>
              </a:spcBef>
            </a:pPr>
            <a:r>
              <a:rPr lang="en-US" sz="1300" dirty="0">
                <a:solidFill>
                  <a:sysClr val="windowText" lastClr="000000"/>
                </a:solidFill>
                <a:latin typeface="Arial"/>
                <a:cs typeface="Arial"/>
              </a:rPr>
              <a:t>	iii. Coût et émissions par tonne-km plus élevés que le transport ferroviaire/maritime.</a:t>
            </a:r>
          </a:p>
          <a:p>
            <a:pPr marL="190500" lvl="3" indent="0" defTabSz="1175644" hangingPunct="1">
              <a:lnSpc>
                <a:spcPct val="150000"/>
              </a:lnSpc>
              <a:spcBef>
                <a:spcPts val="129"/>
              </a:spcBef>
            </a:pPr>
            <a:r>
              <a:rPr lang="en-US" sz="1300" dirty="0">
                <a:solidFill>
                  <a:sysClr val="windowText" lastClr="000000"/>
                </a:solidFill>
                <a:latin typeface="Arial"/>
                <a:cs typeface="Arial"/>
              </a:rPr>
              <a:t>	iv. Souvent utilisé pour </a:t>
            </a:r>
            <a:r>
              <a:rPr lang="en-US" sz="1300" b="1" dirty="0">
                <a:solidFill>
                  <a:sysClr val="windowText" lastClr="000000"/>
                </a:solidFill>
                <a:latin typeface="Arial"/>
                <a:cs typeface="Arial"/>
              </a:rPr>
              <a:t>le premier/dernier tronçon </a:t>
            </a:r>
            <a:r>
              <a:rPr lang="en-US" sz="1300" dirty="0">
                <a:solidFill>
                  <a:sysClr val="windowText" lastClr="000000"/>
                </a:solidFill>
                <a:latin typeface="Arial"/>
                <a:cs typeface="Arial"/>
              </a:rPr>
              <a:t>dans les chaînes intermodales.</a:t>
            </a:r>
          </a:p>
          <a:p>
            <a:pPr marL="190500" lvl="3" indent="0" defTabSz="1175644" hangingPunct="1">
              <a:lnSpc>
                <a:spcPct val="150000"/>
              </a:lnSpc>
              <a:spcBef>
                <a:spcPts val="129"/>
              </a:spcBef>
            </a:pPr>
            <a:endParaRPr lang="en-US" sz="13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300" dirty="0">
                <a:solidFill>
                  <a:sysClr val="windowText" lastClr="000000"/>
                </a:solidFill>
                <a:latin typeface="Arial"/>
                <a:cs typeface="Arial"/>
              </a:rPr>
              <a:t> Transport ferroviaire :</a:t>
            </a:r>
          </a:p>
          <a:p>
            <a:pPr marL="190500" lvl="3" indent="0" defTabSz="1175644" hangingPunct="1">
              <a:lnSpc>
                <a:spcPct val="150000"/>
              </a:lnSpc>
              <a:spcBef>
                <a:spcPts val="129"/>
              </a:spcBef>
            </a:pPr>
            <a:r>
              <a:rPr lang="en-US" sz="1300" dirty="0">
                <a:solidFill>
                  <a:sysClr val="windowText" lastClr="000000"/>
                </a:solidFill>
                <a:latin typeface="Arial"/>
                <a:cs typeface="Arial"/>
              </a:rPr>
              <a:t>	</a:t>
            </a:r>
            <a:r>
              <a:rPr lang="en-US" sz="1300" dirty="0" err="1">
                <a:solidFill>
                  <a:sysClr val="windowText" lastClr="000000"/>
                </a:solidFill>
                <a:latin typeface="Arial"/>
                <a:cs typeface="Arial"/>
              </a:rPr>
              <a:t>i</a:t>
            </a:r>
            <a:r>
              <a:rPr lang="en-US" sz="1300" dirty="0">
                <a:solidFill>
                  <a:sysClr val="windowText" lastClr="000000"/>
                </a:solidFill>
                <a:latin typeface="Arial"/>
                <a:cs typeface="Arial"/>
              </a:rPr>
              <a:t>. Idéal pour les longues distances et le transport de volumes importants.</a:t>
            </a:r>
          </a:p>
          <a:p>
            <a:pPr marL="190500" lvl="3" indent="0" defTabSz="1175644" hangingPunct="1">
              <a:lnSpc>
                <a:spcPct val="150000"/>
              </a:lnSpc>
              <a:spcBef>
                <a:spcPts val="129"/>
              </a:spcBef>
            </a:pPr>
            <a:r>
              <a:rPr lang="en-US" sz="1300" dirty="0">
                <a:solidFill>
                  <a:sysClr val="windowText" lastClr="000000"/>
                </a:solidFill>
                <a:latin typeface="Arial"/>
                <a:cs typeface="Arial"/>
              </a:rPr>
              <a:t>	ii. Coût par tonne-km inférieur (à grande échelle), en particulier pour les marchandises en vrac et les conteneurs.	</a:t>
            </a:r>
          </a:p>
          <a:p>
            <a:pPr marL="190500" lvl="3" indent="0" defTabSz="1175644" hangingPunct="1">
              <a:lnSpc>
                <a:spcPct val="150000"/>
              </a:lnSpc>
              <a:spcBef>
                <a:spcPts val="129"/>
              </a:spcBef>
            </a:pPr>
            <a:r>
              <a:rPr lang="en-US" sz="1300" dirty="0">
                <a:solidFill>
                  <a:sysClr val="windowText" lastClr="000000"/>
                </a:solidFill>
                <a:latin typeface="Arial"/>
                <a:cs typeface="Arial"/>
              </a:rPr>
              <a:t>	iii. Nécessite des infrastructures fixes et des terminaux de transfert.	</a:t>
            </a:r>
          </a:p>
          <a:p>
            <a:pPr marL="190500" lvl="3" indent="0" defTabSz="1175644" hangingPunct="1">
              <a:lnSpc>
                <a:spcPct val="150000"/>
              </a:lnSpc>
              <a:spcBef>
                <a:spcPts val="129"/>
              </a:spcBef>
            </a:pPr>
            <a:r>
              <a:rPr lang="en-US" sz="1300" dirty="0">
                <a:solidFill>
                  <a:sysClr val="windowText" lastClr="000000"/>
                </a:solidFill>
                <a:latin typeface="Arial"/>
                <a:cs typeface="Arial"/>
              </a:rPr>
              <a:t>	iv. Moins flexible mais plus économe en énergie ; nécessite </a:t>
            </a:r>
            <a:r>
              <a:rPr lang="en-US" sz="1300" b="1" dirty="0">
                <a:solidFill>
                  <a:sysClr val="windowText" lastClr="000000"/>
                </a:solidFill>
                <a:latin typeface="Arial"/>
                <a:cs typeface="Arial"/>
              </a:rPr>
              <a:t>un certain volume et une certaine distance </a:t>
            </a:r>
            <a:r>
              <a:rPr lang="en-US" sz="1300" dirty="0">
                <a:solidFill>
                  <a:sysClr val="windowText" lastClr="000000"/>
                </a:solidFill>
                <a:latin typeface="Arial"/>
                <a:cs typeface="Arial"/>
              </a:rPr>
              <a:t>pour être rentable.</a:t>
            </a:r>
          </a:p>
        </p:txBody>
      </p:sp>
      <p:pic>
        <p:nvPicPr>
          <p:cNvPr id="1026" name="Picture 2">
            <a:extLst>
              <a:ext uri="{FF2B5EF4-FFF2-40B4-BE49-F238E27FC236}">
                <a16:creationId xmlns:a16="http://schemas.microsoft.com/office/drawing/2014/main" id="{6BCDA49F-F6F7-63A0-40A9-53D9D27484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9724" y="1536274"/>
            <a:ext cx="2253245" cy="22532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ago-logistics-transport-feroviar">
            <a:extLst>
              <a:ext uri="{FF2B5EF4-FFF2-40B4-BE49-F238E27FC236}">
                <a16:creationId xmlns:a16="http://schemas.microsoft.com/office/drawing/2014/main" id="{7EDF2606-F2DC-EF59-1729-A735957893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15265" y="4095484"/>
            <a:ext cx="3197704" cy="199856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B890792-5F7D-9129-A822-2C3DD1117DD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Modes de transport de marchandises et caractéristiques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300A2099-8260-0D68-06F2-EA54C11E47F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9" name="object 6">
            <a:extLst>
              <a:ext uri="{FF2B5EF4-FFF2-40B4-BE49-F238E27FC236}">
                <a16:creationId xmlns:a16="http://schemas.microsoft.com/office/drawing/2014/main" id="{37D812D5-20AE-D8D8-2B28-B43CF817FA1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43967-3C9D-133B-9771-0373929ADFF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9C0FEB-22C6-8403-8489-83BA28504D4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5" name="object 3">
            <a:extLst>
              <a:ext uri="{FF2B5EF4-FFF2-40B4-BE49-F238E27FC236}">
                <a16:creationId xmlns:a16="http://schemas.microsoft.com/office/drawing/2014/main" id="{27AF47D3-785E-C736-4440-9D1B04AC476C}"/>
              </a:ext>
            </a:extLst>
          </p:cNvPr>
          <p:cNvSpPr txBox="1"/>
          <p:nvPr/>
        </p:nvSpPr>
        <p:spPr>
          <a:xfrm>
            <a:off x="630200" y="1110627"/>
            <a:ext cx="7759057" cy="4634548"/>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3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300" dirty="0">
                <a:solidFill>
                  <a:sysClr val="windowText" lastClr="000000"/>
                </a:solidFill>
                <a:latin typeface="Arial"/>
                <a:cs typeface="Arial"/>
              </a:rPr>
              <a:t> Transport maritime :</a:t>
            </a:r>
          </a:p>
          <a:p>
            <a:pPr marL="190500" lvl="3" indent="0" defTabSz="1175644" hangingPunct="1">
              <a:lnSpc>
                <a:spcPct val="150000"/>
              </a:lnSpc>
              <a:spcBef>
                <a:spcPts val="129"/>
              </a:spcBef>
            </a:pPr>
            <a:r>
              <a:rPr lang="en-US" sz="1300" dirty="0">
                <a:solidFill>
                  <a:sysClr val="windowText" lastClr="000000"/>
                </a:solidFill>
                <a:latin typeface="Arial"/>
                <a:cs typeface="Arial"/>
              </a:rPr>
              <a:t>	</a:t>
            </a:r>
            <a:r>
              <a:rPr lang="en-US" sz="1300" dirty="0" err="1">
                <a:solidFill>
                  <a:sysClr val="windowText" lastClr="000000"/>
                </a:solidFill>
                <a:latin typeface="Arial"/>
                <a:cs typeface="Arial"/>
              </a:rPr>
              <a:t>i</a:t>
            </a:r>
            <a:r>
              <a:rPr lang="en-US" sz="1300" dirty="0">
                <a:solidFill>
                  <a:sysClr val="windowText" lastClr="000000"/>
                </a:solidFill>
                <a:latin typeface="Arial"/>
                <a:cs typeface="Arial"/>
              </a:rPr>
              <a:t>. Domine le commerce mondial (coût par tonne-km le plus bas).	</a:t>
            </a:r>
          </a:p>
          <a:p>
            <a:pPr marL="190500" lvl="3" indent="0" defTabSz="1175644" hangingPunct="1">
              <a:lnSpc>
                <a:spcPct val="150000"/>
              </a:lnSpc>
              <a:spcBef>
                <a:spcPts val="129"/>
              </a:spcBef>
            </a:pPr>
            <a:r>
              <a:rPr lang="en-US" sz="1300" dirty="0">
                <a:solidFill>
                  <a:sysClr val="windowText" lastClr="000000"/>
                </a:solidFill>
                <a:latin typeface="Arial"/>
                <a:cs typeface="Arial"/>
              </a:rPr>
              <a:t>	ii. Traite des volumes considérables à l'aide de grands navires (plus de 20 000 EVP).</a:t>
            </a:r>
          </a:p>
          <a:p>
            <a:pPr marL="190500" lvl="3" indent="0" defTabSz="1175644" hangingPunct="1">
              <a:lnSpc>
                <a:spcPct val="150000"/>
              </a:lnSpc>
              <a:spcBef>
                <a:spcPts val="129"/>
              </a:spcBef>
            </a:pPr>
            <a:r>
              <a:rPr lang="en-US" sz="1300" dirty="0">
                <a:solidFill>
                  <a:sysClr val="windowText" lastClr="000000"/>
                </a:solidFill>
                <a:latin typeface="Arial"/>
                <a:cs typeface="Arial"/>
              </a:rPr>
              <a:t>	iii. Transit lent mais très rentable.</a:t>
            </a:r>
          </a:p>
          <a:p>
            <a:pPr marL="190500" lvl="3" indent="0" defTabSz="1175644" hangingPunct="1">
              <a:lnSpc>
                <a:spcPct val="150000"/>
              </a:lnSpc>
              <a:spcBef>
                <a:spcPts val="129"/>
              </a:spcBef>
            </a:pPr>
            <a:r>
              <a:rPr lang="en-US" sz="1300" dirty="0">
                <a:solidFill>
                  <a:sysClr val="windowText" lastClr="000000"/>
                </a:solidFill>
                <a:latin typeface="Arial"/>
                <a:cs typeface="Arial"/>
              </a:rPr>
              <a:t>	iv. Nécessite des ports et des connexions avec l'arrière-pays pour l'accès terrestre.</a:t>
            </a:r>
          </a:p>
          <a:p>
            <a:pPr marL="190500" lvl="3" indent="0" defTabSz="1175644" hangingPunct="1">
              <a:lnSpc>
                <a:spcPct val="150000"/>
              </a:lnSpc>
              <a:spcBef>
                <a:spcPts val="129"/>
              </a:spcBef>
            </a:pPr>
            <a:r>
              <a:rPr lang="en-US" sz="1300" dirty="0">
                <a:solidFill>
                  <a:sysClr val="windowText" lastClr="000000"/>
                </a:solidFill>
                <a:latin typeface="Arial"/>
                <a:cs typeface="Arial"/>
              </a:rPr>
              <a:t>	v. Indispensable pour le fret international (en termes de tonnage).</a:t>
            </a:r>
          </a:p>
          <a:p>
            <a:pPr marL="190500" lvl="3" indent="0" defTabSz="1175644" hangingPunct="1">
              <a:lnSpc>
                <a:spcPct val="150000"/>
              </a:lnSpc>
              <a:spcBef>
                <a:spcPts val="129"/>
              </a:spcBef>
            </a:pPr>
            <a:endParaRPr lang="en-US" sz="13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300" dirty="0">
                <a:solidFill>
                  <a:sysClr val="windowText" lastClr="000000"/>
                </a:solidFill>
                <a:latin typeface="Arial"/>
                <a:cs typeface="Arial"/>
              </a:rPr>
              <a:t> Fret aérien :</a:t>
            </a:r>
          </a:p>
          <a:p>
            <a:pPr marL="190500" lvl="3" indent="0" defTabSz="1175644" hangingPunct="1">
              <a:lnSpc>
                <a:spcPct val="150000"/>
              </a:lnSpc>
              <a:spcBef>
                <a:spcPts val="129"/>
              </a:spcBef>
            </a:pPr>
            <a:r>
              <a:rPr lang="en-US" sz="1300" dirty="0">
                <a:solidFill>
                  <a:sysClr val="windowText" lastClr="000000"/>
                </a:solidFill>
                <a:latin typeface="Arial"/>
                <a:cs typeface="Arial"/>
              </a:rPr>
              <a:t>	</a:t>
            </a:r>
            <a:r>
              <a:rPr lang="en-US" sz="1300" dirty="0" err="1">
                <a:solidFill>
                  <a:sysClr val="windowText" lastClr="000000"/>
                </a:solidFill>
                <a:latin typeface="Arial"/>
                <a:cs typeface="Arial"/>
              </a:rPr>
              <a:t>i</a:t>
            </a:r>
            <a:r>
              <a:rPr lang="en-US" sz="1300" dirty="0">
                <a:solidFill>
                  <a:sysClr val="windowText" lastClr="000000"/>
                </a:solidFill>
                <a:latin typeface="Arial"/>
                <a:cs typeface="Arial"/>
              </a:rPr>
              <a:t>. Mode de transport le plus rapide pour les marchandises urgentes, de grande valeur ou périssables.</a:t>
            </a:r>
          </a:p>
          <a:p>
            <a:pPr marL="190500" lvl="3" indent="0" defTabSz="1175644" hangingPunct="1">
              <a:lnSpc>
                <a:spcPct val="150000"/>
              </a:lnSpc>
              <a:spcBef>
                <a:spcPts val="129"/>
              </a:spcBef>
            </a:pPr>
            <a:r>
              <a:rPr lang="en-US" sz="1300" dirty="0">
                <a:solidFill>
                  <a:sysClr val="windowText" lastClr="000000"/>
                </a:solidFill>
                <a:latin typeface="Arial"/>
                <a:cs typeface="Arial"/>
              </a:rPr>
              <a:t>	ii. Coût par kg très élevé et consommation de carburant importante → faible volume, valeur commerciale élevée.</a:t>
            </a:r>
          </a:p>
          <a:p>
            <a:pPr marL="190500" lvl="3" indent="0" defTabSz="1175644" hangingPunct="1">
              <a:lnSpc>
                <a:spcPct val="150000"/>
              </a:lnSpc>
              <a:spcBef>
                <a:spcPts val="129"/>
              </a:spcBef>
            </a:pPr>
            <a:r>
              <a:rPr lang="en-US" sz="1300" dirty="0">
                <a:solidFill>
                  <a:sysClr val="windowText" lastClr="000000"/>
                </a:solidFill>
                <a:latin typeface="Arial"/>
                <a:cs typeface="Arial"/>
              </a:rPr>
              <a:t>	iii. Intégré aux réseaux express (souvent dans les vols passagers).</a:t>
            </a:r>
          </a:p>
          <a:p>
            <a:pPr marL="190500" lvl="3" indent="0" defTabSz="1175644" hangingPunct="1">
              <a:lnSpc>
                <a:spcPct val="150000"/>
              </a:lnSpc>
              <a:spcBef>
                <a:spcPts val="129"/>
              </a:spcBef>
            </a:pPr>
            <a:r>
              <a:rPr lang="en-US" sz="1300" dirty="0">
                <a:solidFill>
                  <a:sysClr val="windowText" lastClr="000000"/>
                </a:solidFill>
                <a:latin typeface="Arial"/>
                <a:cs typeface="Arial"/>
              </a:rPr>
              <a:t>	iv. Essentiel pour la livraison juste à temps et le commerce électronique mondial.</a:t>
            </a:r>
          </a:p>
        </p:txBody>
      </p:sp>
      <p:pic>
        <p:nvPicPr>
          <p:cNvPr id="2050" name="Picture 2" descr="Aerial View Of Container Cargo Ship In Sea. - Thomson Reuters Institute">
            <a:extLst>
              <a:ext uri="{FF2B5EF4-FFF2-40B4-BE49-F238E27FC236}">
                <a16:creationId xmlns:a16="http://schemas.microsoft.com/office/drawing/2014/main" id="{0BEEE2EE-8074-081D-F0BC-E7932E8CB7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92420" y="1529066"/>
            <a:ext cx="3399580" cy="22667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 white cargo aircraft">
            <a:extLst>
              <a:ext uri="{FF2B5EF4-FFF2-40B4-BE49-F238E27FC236}">
                <a16:creationId xmlns:a16="http://schemas.microsoft.com/office/drawing/2014/main" id="{81593E4C-54E0-A127-03E3-9A9C9D7CD7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07922" y="3954717"/>
            <a:ext cx="3684078" cy="221044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7E6A086-CDBE-986B-197C-296B8DF0EED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Modes de transport de marchandises et leurs caractéristiques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552775D-01DF-A610-B246-6FC6E9090FD8}"/>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Principes du transport de marchandises</a:t>
            </a:r>
            <a:endParaRPr sz="2400" b="1" spc="-13" dirty="0">
              <a:solidFill>
                <a:schemeClr val="bg1"/>
              </a:solidFill>
            </a:endParaRPr>
          </a:p>
        </p:txBody>
      </p:sp>
      <p:sp>
        <p:nvSpPr>
          <p:cNvPr id="2" name="object 6">
            <a:extLst>
              <a:ext uri="{FF2B5EF4-FFF2-40B4-BE49-F238E27FC236}">
                <a16:creationId xmlns:a16="http://schemas.microsoft.com/office/drawing/2014/main" id="{EFEB4A59-5605-5180-C916-D5456A3E545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CA6B8BD0-4791-B0FF-FCAB-B303F2308CC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96325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C810-4D1C-DD43-1806-5BB7EEBA463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1752A95-4591-0B02-8A31-B3FA51FB501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5" name="object 3">
            <a:extLst>
              <a:ext uri="{FF2B5EF4-FFF2-40B4-BE49-F238E27FC236}">
                <a16:creationId xmlns:a16="http://schemas.microsoft.com/office/drawing/2014/main" id="{1562AE49-0F6D-369A-15AC-A6EC3D2AA8E8}"/>
              </a:ext>
            </a:extLst>
          </p:cNvPr>
          <p:cNvSpPr txBox="1"/>
          <p:nvPr/>
        </p:nvSpPr>
        <p:spPr>
          <a:xfrm>
            <a:off x="726280" y="1658217"/>
            <a:ext cx="6426874" cy="364876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Voies navigables intérieures et pipelines :</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Voies navigables intérieures : </a:t>
            </a:r>
            <a:r>
              <a:rPr lang="en-US" sz="1600" dirty="0">
                <a:solidFill>
                  <a:sysClr val="windowText" lastClr="000000"/>
                </a:solidFill>
                <a:latin typeface="Arial"/>
                <a:cs typeface="Arial"/>
              </a:rPr>
              <a:t>option peu coûteuse pour le transport en vrac (par exemple, céréales, charbon, fer) via les fleuves/canaux.	</a:t>
            </a:r>
          </a:p>
          <a:p>
            <a:pPr marL="190500" lvl="3" indent="0" defTabSz="1175644" hangingPunct="1">
              <a:lnSpc>
                <a:spcPct val="150000"/>
              </a:lnSpc>
              <a:spcBef>
                <a:spcPts val="129"/>
              </a:spcBef>
            </a:pPr>
            <a:r>
              <a:rPr lang="en-US" sz="1600" dirty="0">
                <a:solidFill>
                  <a:sysClr val="windowText" lastClr="000000"/>
                </a:solidFill>
                <a:latin typeface="Arial"/>
                <a:cs typeface="Arial"/>
              </a:rPr>
              <a:t>	ii. Lent et dépendant de la géographie et des conditions.</a:t>
            </a:r>
          </a:p>
          <a:p>
            <a:pPr marL="190500" lvl="3" indent="0" defTabSz="1175644" hangingPunct="1">
              <a:lnSpc>
                <a:spcPct val="150000"/>
              </a:lnSpc>
              <a:spcBef>
                <a:spcPts val="129"/>
              </a:spcBef>
            </a:pPr>
            <a:r>
              <a:rPr lang="en-US" sz="1600" dirty="0">
                <a:solidFill>
                  <a:sysClr val="windowText" lastClr="000000"/>
                </a:solidFill>
                <a:latin typeface="Arial"/>
                <a:cs typeface="Arial"/>
              </a:rPr>
              <a:t>	iii. </a:t>
            </a:r>
            <a:r>
              <a:rPr lang="en-US" sz="1600" b="1" dirty="0">
                <a:solidFill>
                  <a:sysClr val="windowText" lastClr="000000"/>
                </a:solidFill>
                <a:latin typeface="Arial"/>
                <a:cs typeface="Arial"/>
              </a:rPr>
              <a:t>Pipelines : </a:t>
            </a:r>
            <a:r>
              <a:rPr lang="en-US" sz="1600" dirty="0">
                <a:solidFill>
                  <a:sysClr val="windowText" lastClr="000000"/>
                </a:solidFill>
                <a:latin typeface="Arial"/>
                <a:cs typeface="Arial"/>
              </a:rPr>
              <a:t>spécialisés dans le transport de fluides et de boues solides (par exemple, pétrole, gaz).	</a:t>
            </a:r>
          </a:p>
          <a:p>
            <a:pPr marL="190500" lvl="3" indent="0" defTabSz="1175644" hangingPunct="1">
              <a:lnSpc>
                <a:spcPct val="150000"/>
              </a:lnSpc>
              <a:spcBef>
                <a:spcPts val="129"/>
              </a:spcBef>
            </a:pPr>
            <a:r>
              <a:rPr lang="en-US" sz="1600" dirty="0">
                <a:solidFill>
                  <a:sysClr val="windowText" lastClr="000000"/>
                </a:solidFill>
                <a:latin typeface="Arial"/>
                <a:cs typeface="Arial"/>
              </a:rPr>
              <a:t>	iv. Coûts fixes élevés, mais efficaces, flux continu dans les chaînes d'approvisionnement en matières premières.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p:txBody>
      </p:sp>
      <p:pic>
        <p:nvPicPr>
          <p:cNvPr id="3074" name="Picture 2" descr="Inland Waterway Transport | Royal HaskoningDHV">
            <a:extLst>
              <a:ext uri="{FF2B5EF4-FFF2-40B4-BE49-F238E27FC236}">
                <a16:creationId xmlns:a16="http://schemas.microsoft.com/office/drawing/2014/main" id="{A67A6EF4-AB95-624E-BDBE-57C4463CAE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0250" y="2768462"/>
            <a:ext cx="3924782" cy="220769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11EA9DC-467F-7A88-CE95-0C468F19436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Modes et caractéristiques du transport de marchandises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F02E6BD7-07F8-EF61-9230-47327CC6A2DA}"/>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Principes du transport de marchandises</a:t>
            </a:r>
            <a:endParaRPr sz="2400" b="1" spc="-13" dirty="0">
              <a:solidFill>
                <a:schemeClr val="bg1"/>
              </a:solidFill>
            </a:endParaRPr>
          </a:p>
        </p:txBody>
      </p:sp>
      <p:sp>
        <p:nvSpPr>
          <p:cNvPr id="2" name="object 6">
            <a:extLst>
              <a:ext uri="{FF2B5EF4-FFF2-40B4-BE49-F238E27FC236}">
                <a16:creationId xmlns:a16="http://schemas.microsoft.com/office/drawing/2014/main" id="{7F1FB18F-26DC-8F4D-AA63-F151D1C66D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7EB99236-3F15-BFA7-77E8-962AE271614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193727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3" name="object 3">
            <a:extLst>
              <a:ext uri="{FF2B5EF4-FFF2-40B4-BE49-F238E27FC236}">
                <a16:creationId xmlns:a16="http://schemas.microsoft.com/office/drawing/2014/main" id="{4FDD56C6-1E8A-781F-90CD-FF88EB1D3212}"/>
              </a:ext>
            </a:extLst>
          </p:cNvPr>
          <p:cNvSpPr txBox="1"/>
          <p:nvPr/>
        </p:nvSpPr>
        <p:spPr>
          <a:xfrm>
            <a:off x="726281" y="1110627"/>
            <a:ext cx="10739439" cy="4977911"/>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Structures de coûts :</a:t>
            </a:r>
          </a:p>
          <a:p>
            <a:pPr marL="190500" lvl="3"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Transport routier : </a:t>
            </a:r>
            <a:r>
              <a:rPr lang="en-US" sz="1400" dirty="0">
                <a:solidFill>
                  <a:sysClr val="windowText" lastClr="000000"/>
                </a:solidFill>
                <a:latin typeface="Arial"/>
                <a:cs typeface="Arial"/>
              </a:rPr>
              <a:t>coûts variables élevés par km (carburant, main-d'œuvre), faibles coûts fixes.	</a:t>
            </a:r>
          </a:p>
          <a:p>
            <a:pPr marL="190500" lvl="3" indent="0" defTabSz="1175644" hangingPunct="1">
              <a:lnSpc>
                <a:spcPct val="150000"/>
              </a:lnSpc>
              <a:spcBef>
                <a:spcPts val="129"/>
              </a:spcBef>
            </a:pPr>
            <a:r>
              <a:rPr lang="en-US" sz="1400" dirty="0">
                <a:solidFill>
                  <a:sysClr val="windowText" lastClr="000000"/>
                </a:solidFill>
                <a:latin typeface="Arial"/>
                <a:cs typeface="Arial"/>
              </a:rPr>
              <a:t>	ii. </a:t>
            </a:r>
            <a:r>
              <a:rPr lang="en-US" sz="1400" b="1" dirty="0">
                <a:solidFill>
                  <a:sysClr val="windowText" lastClr="000000"/>
                </a:solidFill>
                <a:latin typeface="Arial"/>
                <a:cs typeface="Arial"/>
              </a:rPr>
              <a:t>Transport ferroviaire/fluvial : </a:t>
            </a:r>
            <a:r>
              <a:rPr lang="en-US" sz="1400" dirty="0">
                <a:solidFill>
                  <a:sysClr val="windowText" lastClr="000000"/>
                </a:solidFill>
                <a:latin typeface="Arial"/>
                <a:cs typeface="Arial"/>
              </a:rPr>
              <a:t>coûts par kilomètre plus faibles, mais coûts fixes élevés (infrastructures, terminaux).	</a:t>
            </a:r>
          </a:p>
          <a:p>
            <a:pPr marL="190500" lvl="3" indent="0" defTabSz="1175644" hangingPunct="1">
              <a:lnSpc>
                <a:spcPct val="150000"/>
              </a:lnSpc>
              <a:spcBef>
                <a:spcPts val="129"/>
              </a:spcBef>
            </a:pPr>
            <a:r>
              <a:rPr lang="en-US" sz="1400" dirty="0">
                <a:solidFill>
                  <a:sysClr val="windowText" lastClr="000000"/>
                </a:solidFill>
                <a:latin typeface="Arial"/>
                <a:cs typeface="Arial"/>
              </a:rPr>
              <a:t>	iii. Création d'un </a:t>
            </a:r>
            <a:r>
              <a:rPr lang="en-US" sz="1400" b="1" dirty="0">
                <a:solidFill>
                  <a:sysClr val="windowText" lastClr="000000"/>
                </a:solidFill>
                <a:latin typeface="Arial"/>
                <a:cs typeface="Arial"/>
              </a:rPr>
              <a:t>seuil de rentabilité basé sur la distance : </a:t>
            </a:r>
            <a:r>
              <a:rPr lang="en-US" sz="1400" dirty="0">
                <a:solidFill>
                  <a:sysClr val="windowText" lastClr="000000"/>
                </a:solidFill>
                <a:latin typeface="Arial"/>
                <a:cs typeface="Arial"/>
              </a:rPr>
              <a:t>le transport intermodal devient plus économique au-delà de 300 à 500 km (moyenne européenne).	</a:t>
            </a:r>
          </a:p>
          <a:p>
            <a:pPr marL="190500" lvl="3" indent="0" defTabSz="1175644" hangingPunct="1">
              <a:lnSpc>
                <a:spcPct val="150000"/>
              </a:lnSpc>
              <a:spcBef>
                <a:spcPts val="129"/>
              </a:spcBef>
            </a:pPr>
            <a:r>
              <a:rPr lang="en-US" sz="1400" dirty="0">
                <a:solidFill>
                  <a:sysClr val="windowText" lastClr="000000"/>
                </a:solidFill>
                <a:latin typeface="Arial"/>
                <a:cs typeface="Arial"/>
              </a:rPr>
              <a:t>	iv. Nécessite des ports et des connexions avec l'arrière-pays pour l'accès terrestre.</a:t>
            </a:r>
          </a:p>
          <a:p>
            <a:pPr marL="190500" lvl="3" indent="0" defTabSz="1175644" hangingPunct="1">
              <a:lnSpc>
                <a:spcPct val="150000"/>
              </a:lnSpc>
              <a:spcBef>
                <a:spcPts val="129"/>
              </a:spcBef>
            </a:pPr>
            <a:r>
              <a:rPr lang="en-US" sz="1400" dirty="0">
                <a:solidFill>
                  <a:sysClr val="windowText" lastClr="000000"/>
                </a:solidFill>
                <a:latin typeface="Arial"/>
                <a:cs typeface="Arial"/>
              </a:rPr>
              <a:t>	v. Viable même pour des distances plus courtes si le point de départ/d'arrivée se trouve dans un port/terminal.</a:t>
            </a:r>
          </a:p>
          <a:p>
            <a:pPr marL="190500" lvl="3" indent="0" defTabSz="1175644" hangingPunct="1">
              <a:lnSpc>
                <a:spcPct val="150000"/>
              </a:lnSpc>
              <a:spcBef>
                <a:spcPts val="129"/>
              </a:spcBef>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Courbe des coûts intermodaux :</a:t>
            </a:r>
          </a:p>
          <a:p>
            <a:pPr marL="190500" lvl="3"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Chaque </a:t>
            </a:r>
            <a:r>
              <a:rPr lang="en-US" sz="1400" b="1" dirty="0">
                <a:solidFill>
                  <a:sysClr val="windowText" lastClr="000000"/>
                </a:solidFill>
                <a:latin typeface="Arial"/>
                <a:cs typeface="Arial"/>
              </a:rPr>
              <a:t>transfert</a:t>
            </a:r>
            <a:r>
              <a:rPr lang="en-US" sz="1400" dirty="0">
                <a:solidFill>
                  <a:sysClr val="windowText" lastClr="000000"/>
                </a:solidFill>
                <a:latin typeface="Arial"/>
                <a:cs typeface="Arial"/>
              </a:rPr>
              <a:t> de mode </a:t>
            </a:r>
            <a:r>
              <a:rPr lang="en-US" sz="1400" b="1" dirty="0">
                <a:solidFill>
                  <a:sysClr val="windowText" lastClr="000000"/>
                </a:solidFill>
                <a:latin typeface="Arial"/>
                <a:cs typeface="Arial"/>
              </a:rPr>
              <a:t>ajoute des coûts/du temps </a:t>
            </a:r>
            <a:r>
              <a:rPr lang="en-US" sz="1400" dirty="0">
                <a:solidFill>
                  <a:sysClr val="windowText" lastClr="000000"/>
                </a:solidFill>
                <a:latin typeface="Arial"/>
                <a:cs typeface="Arial"/>
              </a:rPr>
              <a:t>→ entraîne une augmentation progressive aux points de transfert.</a:t>
            </a:r>
          </a:p>
          <a:p>
            <a:pPr marL="190500" lvl="3" indent="0" defTabSz="1175644" hangingPunct="1">
              <a:lnSpc>
                <a:spcPct val="150000"/>
              </a:lnSpc>
              <a:spcBef>
                <a:spcPts val="129"/>
              </a:spcBef>
            </a:pPr>
            <a:r>
              <a:rPr lang="en-US" sz="1400" dirty="0">
                <a:solidFill>
                  <a:sysClr val="windowText" lastClr="000000"/>
                </a:solidFill>
                <a:latin typeface="Arial"/>
                <a:cs typeface="Arial"/>
              </a:rPr>
              <a:t>	ii. </a:t>
            </a:r>
            <a:r>
              <a:rPr lang="en-US" sz="1400" b="1" dirty="0">
                <a:solidFill>
                  <a:sysClr val="windowText" lastClr="000000"/>
                </a:solidFill>
                <a:latin typeface="Arial"/>
                <a:cs typeface="Arial"/>
              </a:rPr>
              <a:t>Route : </a:t>
            </a:r>
            <a:r>
              <a:rPr lang="en-US" sz="1400" dirty="0">
                <a:solidFill>
                  <a:sysClr val="windowText" lastClr="000000"/>
                </a:solidFill>
                <a:latin typeface="Arial"/>
                <a:cs typeface="Arial"/>
              </a:rPr>
              <a:t>courbe linéaire à coût élevé ; </a:t>
            </a:r>
            <a:r>
              <a:rPr lang="en-US" sz="1400" b="1" dirty="0">
                <a:solidFill>
                  <a:sysClr val="windowText" lastClr="000000"/>
                </a:solidFill>
                <a:latin typeface="Arial"/>
                <a:cs typeface="Arial"/>
              </a:rPr>
              <a:t>intermodal : </a:t>
            </a:r>
            <a:r>
              <a:rPr lang="en-US" sz="1400" dirty="0">
                <a:solidFill>
                  <a:sysClr val="windowText" lastClr="000000"/>
                </a:solidFill>
                <a:latin typeface="Arial"/>
                <a:cs typeface="Arial"/>
              </a:rPr>
              <a:t>coûts initiaux, courbe de coût plus plate sur les longues distances.</a:t>
            </a:r>
          </a:p>
          <a:p>
            <a:pPr marL="190500" lvl="3" indent="0" defTabSz="1175644" hangingPunct="1">
              <a:lnSpc>
                <a:spcPct val="150000"/>
              </a:lnSpc>
              <a:spcBef>
                <a:spcPts val="129"/>
              </a:spcBef>
            </a:pPr>
            <a:r>
              <a:rPr lang="en-US" sz="1400" dirty="0">
                <a:solidFill>
                  <a:sysClr val="windowText" lastClr="000000"/>
                </a:solidFill>
                <a:latin typeface="Arial"/>
                <a:cs typeface="Arial"/>
              </a:rPr>
              <a:t>	iii. À grande échelle/distance, le transport intermodal est globalement moins coûteux.</a:t>
            </a:r>
          </a:p>
          <a:p>
            <a:pPr marL="190500" lvl="3" indent="0" defTabSz="1175644" hangingPunct="1">
              <a:lnSpc>
                <a:spcPct val="150000"/>
              </a:lnSpc>
              <a:spcBef>
                <a:spcPts val="129"/>
              </a:spcBef>
            </a:pPr>
            <a:r>
              <a:rPr lang="en-US" sz="1400" dirty="0">
                <a:solidFill>
                  <a:sysClr val="windowText" lastClr="000000"/>
                </a:solidFill>
                <a:latin typeface="Arial"/>
                <a:cs typeface="Arial"/>
              </a:rPr>
              <a:t>	iv. </a:t>
            </a:r>
            <a:r>
              <a:rPr lang="en-US" sz="1400" b="1" dirty="0">
                <a:solidFill>
                  <a:sysClr val="windowText" lastClr="000000"/>
                </a:solidFill>
                <a:latin typeface="Arial"/>
                <a:cs typeface="Arial"/>
              </a:rPr>
              <a:t>Économies d'échelle : </a:t>
            </a:r>
            <a:r>
              <a:rPr lang="en-US" sz="1400" dirty="0">
                <a:solidFill>
                  <a:sysClr val="windowText" lastClr="000000"/>
                </a:solidFill>
                <a:latin typeface="Arial"/>
                <a:cs typeface="Arial"/>
              </a:rPr>
              <a:t>un volume important réduit le coût unitaire ; l'utilisation de la pleine capacité est essentielle.</a:t>
            </a:r>
          </a:p>
        </p:txBody>
      </p:sp>
      <p:sp>
        <p:nvSpPr>
          <p:cNvPr id="4" name="object 3">
            <a:extLst>
              <a:ext uri="{FF2B5EF4-FFF2-40B4-BE49-F238E27FC236}">
                <a16:creationId xmlns:a16="http://schemas.microsoft.com/office/drawing/2014/main" id="{5CF08C54-A8F2-0637-E5D1-3F09E646E64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Choix modal et compromis en matière de coûts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520C4B0-8BC6-B403-42F1-A27730225522}"/>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Principes du transport de marchandises</a:t>
            </a:r>
            <a:endParaRPr sz="2400" b="1" spc="-13" dirty="0">
              <a:solidFill>
                <a:schemeClr val="bg1"/>
              </a:solidFill>
            </a:endParaRPr>
          </a:p>
        </p:txBody>
      </p:sp>
      <p:sp>
        <p:nvSpPr>
          <p:cNvPr id="2" name="object 6">
            <a:extLst>
              <a:ext uri="{FF2B5EF4-FFF2-40B4-BE49-F238E27FC236}">
                <a16:creationId xmlns:a16="http://schemas.microsoft.com/office/drawing/2014/main" id="{8047C278-8133-F578-832A-76011C95275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D2586E68-9C80-15DE-B3F0-37954236C33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423444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E6F90-ABC5-B227-E677-8B451649856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FDB7D46-FD38-39B2-6738-203200605B3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3" name="object 3">
            <a:extLst>
              <a:ext uri="{FF2B5EF4-FFF2-40B4-BE49-F238E27FC236}">
                <a16:creationId xmlns:a16="http://schemas.microsoft.com/office/drawing/2014/main" id="{240FEE91-00DF-08A8-0E29-9CAB4816FBAE}"/>
              </a:ext>
            </a:extLst>
          </p:cNvPr>
          <p:cNvSpPr txBox="1"/>
          <p:nvPr/>
        </p:nvSpPr>
        <p:spPr>
          <a:xfrm>
            <a:off x="726281" y="1526939"/>
            <a:ext cx="10739439" cy="252794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Compromis entre rapidité et service :</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Transport routier = </a:t>
            </a:r>
            <a:r>
              <a:rPr lang="en-US" sz="1600" dirty="0">
                <a:solidFill>
                  <a:sysClr val="windowText" lastClr="000000"/>
                </a:solidFill>
                <a:latin typeface="Arial"/>
                <a:cs typeface="Arial"/>
              </a:rPr>
              <a:t>plus rapide, plus flexible ; transport ferroviaire/maritime = plus lent mais moins coûteux.	</a:t>
            </a:r>
          </a:p>
          <a:p>
            <a:pPr marL="190500" lvl="3" indent="0" defTabSz="1175644" hangingPunct="1">
              <a:lnSpc>
                <a:spcPct val="150000"/>
              </a:lnSpc>
              <a:spcBef>
                <a:spcPts val="129"/>
              </a:spcBef>
            </a:pPr>
            <a:r>
              <a:rPr lang="en-US" sz="1600" dirty="0">
                <a:solidFill>
                  <a:sysClr val="windowText" lastClr="000000"/>
                </a:solidFill>
                <a:latin typeface="Arial"/>
                <a:cs typeface="Arial"/>
              </a:rPr>
              <a:t>	ii. </a:t>
            </a:r>
            <a:r>
              <a:rPr lang="en-US" sz="1600" b="1" dirty="0">
                <a:solidFill>
                  <a:sysClr val="windowText" lastClr="000000"/>
                </a:solidFill>
                <a:latin typeface="Arial"/>
                <a:cs typeface="Arial"/>
              </a:rPr>
              <a:t>Impact sur les stocks : </a:t>
            </a:r>
            <a:r>
              <a:rPr lang="en-US" sz="1600" dirty="0">
                <a:solidFill>
                  <a:sysClr val="windowText" lastClr="000000"/>
                </a:solidFill>
                <a:latin typeface="Arial"/>
                <a:cs typeface="Arial"/>
              </a:rPr>
              <a:t>les modes plus lents augmentent les stocks en transit ; les modes plus rapides réduisent les stocks mais coûtent plus cher. iii. </a:t>
            </a:r>
            <a:r>
              <a:rPr lang="en-US" sz="1600" b="1" dirty="0">
                <a:solidFill>
                  <a:sysClr val="windowText" lastClr="000000"/>
                </a:solidFill>
                <a:latin typeface="Arial"/>
                <a:cs typeface="Arial"/>
              </a:rPr>
              <a:t>Compromis </a:t>
            </a:r>
            <a:r>
              <a:rPr lang="en-US" sz="1600" dirty="0">
                <a:solidFill>
                  <a:sysClr val="windowText" lastClr="000000"/>
                </a:solidFill>
                <a:latin typeface="Arial"/>
                <a:cs typeface="Arial"/>
              </a:rPr>
              <a:t>classique </a:t>
            </a:r>
            <a:r>
              <a:rPr lang="en-US" sz="1600" b="1" dirty="0">
                <a:solidFill>
                  <a:sysClr val="windowText" lastClr="000000"/>
                </a:solidFill>
                <a:latin typeface="Arial"/>
                <a:cs typeface="Arial"/>
              </a:rPr>
              <a:t>entre le coût du transport et le coût des stocks :</a:t>
            </a:r>
          </a:p>
          <a:p>
            <a:pPr marL="190500" lvl="3" indent="0" defTabSz="1175644" hangingPunct="1">
              <a:lnSpc>
                <a:spcPct val="150000"/>
              </a:lnSpc>
              <a:spcBef>
                <a:spcPts val="129"/>
              </a:spcBef>
            </a:pPr>
            <a:r>
              <a:rPr lang="en-US" sz="1600" dirty="0">
                <a:solidFill>
                  <a:sysClr val="windowText" lastClr="000000"/>
                </a:solidFill>
                <a:latin typeface="Arial"/>
                <a:cs typeface="Arial"/>
              </a:rPr>
              <a:t>		→ par exemple, transport maritime (réduction des coûts, réserve de stocks) vs transport aérien (gain de temps, supplément à payer).	</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p>
        </p:txBody>
      </p:sp>
      <p:sp>
        <p:nvSpPr>
          <p:cNvPr id="7" name="object 3">
            <a:extLst>
              <a:ext uri="{FF2B5EF4-FFF2-40B4-BE49-F238E27FC236}">
                <a16:creationId xmlns:a16="http://schemas.microsoft.com/office/drawing/2014/main" id="{5E275DFC-E4D6-FDF5-3A81-CB638E7E78B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Choix du mode de transport et compromis en matière de coûts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906EB133-83C1-F35C-1B2B-B51592B3DCBC}"/>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Principes du transport de marchandises</a:t>
            </a:r>
            <a:endParaRPr sz="2400" b="1" spc="-13" dirty="0">
              <a:solidFill>
                <a:schemeClr val="bg1"/>
              </a:solidFill>
            </a:endParaRPr>
          </a:p>
        </p:txBody>
      </p:sp>
      <p:sp>
        <p:nvSpPr>
          <p:cNvPr id="2" name="object 6">
            <a:extLst>
              <a:ext uri="{FF2B5EF4-FFF2-40B4-BE49-F238E27FC236}">
                <a16:creationId xmlns:a16="http://schemas.microsoft.com/office/drawing/2014/main" id="{3B462A7B-C02C-50CD-91D3-B209AB90C03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AA48E341-FC0D-F30B-4F54-CC4131F961A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106091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07566" y="1390718"/>
            <a:ext cx="7062450" cy="495226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Avantages du transport intermodal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Combine les atouts des différents modes de transport : </a:t>
            </a:r>
            <a:r>
              <a:rPr lang="en-US" sz="1400" dirty="0">
                <a:solidFill>
                  <a:sysClr val="windowText" lastClr="000000"/>
                </a:solidFill>
                <a:latin typeface="Arial"/>
                <a:cs typeface="Arial"/>
              </a:rPr>
              <a:t>utilisation du rail/navire pour les longs trajets → réduction des coûts et des émissions.</a:t>
            </a:r>
          </a:p>
          <a:p>
            <a:pPr marL="190500" defTabSz="1175644" hangingPunct="1">
              <a:lnSpc>
                <a:spcPct val="150000"/>
              </a:lnSpc>
              <a:spcBef>
                <a:spcPts val="129"/>
              </a:spcBef>
            </a:pPr>
            <a:r>
              <a:rPr lang="en-US" sz="1400" dirty="0">
                <a:solidFill>
                  <a:sysClr val="windowText" lastClr="000000"/>
                </a:solidFill>
                <a:latin typeface="Arial"/>
                <a:cs typeface="Arial"/>
              </a:rPr>
              <a:t>	ii. Réduit la congestion et la consommation d'énergie.</a:t>
            </a:r>
          </a:p>
          <a:p>
            <a:pPr marL="190500" defTabSz="1175644" hangingPunct="1">
              <a:lnSpc>
                <a:spcPct val="150000"/>
              </a:lnSpc>
              <a:spcBef>
                <a:spcPts val="129"/>
              </a:spcBef>
            </a:pPr>
            <a:r>
              <a:rPr lang="en-US" sz="1400" dirty="0">
                <a:solidFill>
                  <a:sysClr val="windowText" lastClr="000000"/>
                </a:solidFill>
                <a:latin typeface="Arial"/>
                <a:cs typeface="Arial"/>
              </a:rPr>
              <a:t>	iii. </a:t>
            </a:r>
            <a:r>
              <a:rPr lang="en-US" sz="1400" b="1" dirty="0">
                <a:solidFill>
                  <a:sysClr val="windowText" lastClr="000000"/>
                </a:solidFill>
                <a:latin typeface="Arial"/>
                <a:cs typeface="Arial"/>
              </a:rPr>
              <a:t>Manutention efficace des marchandises : </a:t>
            </a:r>
            <a:r>
              <a:rPr lang="en-US" sz="1400" dirty="0">
                <a:solidFill>
                  <a:sysClr val="windowText" lastClr="000000"/>
                </a:solidFill>
                <a:latin typeface="Arial"/>
                <a:cs typeface="Arial"/>
              </a:rPr>
              <a:t>les marchandises restent dans le même conteneur → moins de dommages, moins de retards.</a:t>
            </a:r>
          </a:p>
          <a:p>
            <a:pPr marL="190500" defTabSz="1175644" hangingPunct="1">
              <a:lnSpc>
                <a:spcPct val="150000"/>
              </a:lnSpc>
              <a:spcBef>
                <a:spcPts val="129"/>
              </a:spcBef>
            </a:pPr>
            <a:r>
              <a:rPr lang="en-US" sz="1400" dirty="0">
                <a:solidFill>
                  <a:sysClr val="windowText" lastClr="000000"/>
                </a:solidFill>
                <a:latin typeface="Arial"/>
                <a:cs typeface="Arial"/>
              </a:rPr>
              <a:t>	iv. Facilite </a:t>
            </a:r>
            <a:r>
              <a:rPr lang="en-US" sz="1400" b="1" dirty="0">
                <a:solidFill>
                  <a:sysClr val="windowText" lastClr="000000"/>
                </a:solidFill>
                <a:latin typeface="Arial"/>
                <a:cs typeface="Arial"/>
              </a:rPr>
              <a:t>l'accès à l'arrière-pays </a:t>
            </a:r>
            <a:r>
              <a:rPr lang="en-US" sz="1400" dirty="0">
                <a:solidFill>
                  <a:sysClr val="windowText" lastClr="000000"/>
                </a:solidFill>
                <a:latin typeface="Arial"/>
                <a:cs typeface="Arial"/>
              </a:rPr>
              <a:t>depuis les ports et favorise les économies d'échelle.</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Conditions de distance et de volume applicables lorsque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Distance</a:t>
            </a:r>
            <a:r>
              <a:rPr lang="en-US" sz="1400" dirty="0">
                <a:solidFill>
                  <a:sysClr val="windowText" lastClr="000000"/>
                </a:solidFill>
                <a:latin typeface="Arial"/>
                <a:cs typeface="Arial"/>
              </a:rPr>
              <a:t> suffisamment longue pour compenser les coûts de transfert.</a:t>
            </a:r>
          </a:p>
          <a:p>
            <a:pPr marL="190500" defTabSz="1175644" hangingPunct="1">
              <a:lnSpc>
                <a:spcPct val="150000"/>
              </a:lnSpc>
              <a:spcBef>
                <a:spcPts val="129"/>
              </a:spcBef>
            </a:pPr>
            <a:r>
              <a:rPr lang="en-US" sz="1400" dirty="0">
                <a:solidFill>
                  <a:sysClr val="windowText" lastClr="000000"/>
                </a:solidFill>
                <a:latin typeface="Arial"/>
                <a:cs typeface="Arial"/>
              </a:rPr>
              <a:t>	ii. </a:t>
            </a:r>
            <a:r>
              <a:rPr lang="en-US" sz="1400" b="1" dirty="0">
                <a:solidFill>
                  <a:sysClr val="windowText" lastClr="000000"/>
                </a:solidFill>
                <a:latin typeface="Arial"/>
                <a:cs typeface="Arial"/>
              </a:rPr>
              <a:t>Volume </a:t>
            </a:r>
            <a:r>
              <a:rPr lang="en-US" sz="1400" dirty="0">
                <a:solidFill>
                  <a:sysClr val="windowText" lastClr="000000"/>
                </a:solidFill>
                <a:latin typeface="Arial"/>
                <a:cs typeface="Arial"/>
              </a:rPr>
              <a:t>suffisant pour remplir régulièrement les trains/barges.</a:t>
            </a:r>
          </a:p>
          <a:p>
            <a:pPr marL="190500" defTabSz="1175644" hangingPunct="1">
              <a:lnSpc>
                <a:spcPct val="150000"/>
              </a:lnSpc>
              <a:spcBef>
                <a:spcPts val="129"/>
              </a:spcBef>
            </a:pPr>
            <a:r>
              <a:rPr lang="en-US" sz="1400" dirty="0">
                <a:solidFill>
                  <a:sysClr val="windowText" lastClr="000000"/>
                </a:solidFill>
                <a:latin typeface="Arial"/>
                <a:cs typeface="Arial"/>
              </a:rPr>
              <a:t>	iii. Réseaux denses d'origines/destinations (favorise les économies d'échelle).</a:t>
            </a:r>
          </a:p>
          <a:p>
            <a:pPr marL="190500" defTabSz="1175644" hangingPunct="1">
              <a:lnSpc>
                <a:spcPct val="150000"/>
              </a:lnSpc>
              <a:spcBef>
                <a:spcPts val="129"/>
              </a:spcBef>
            </a:pPr>
            <a:endParaRPr lang="en-US" sz="1400" dirty="0">
              <a:solidFill>
                <a:sysClr val="windowText" lastClr="000000"/>
              </a:solidFill>
              <a:latin typeface="Arial"/>
              <a:cs typeface="Arial"/>
            </a:endParaRPr>
          </a:p>
        </p:txBody>
      </p:sp>
      <p:pic>
        <p:nvPicPr>
          <p:cNvPr id="5" name="Picture 4" descr="A diagram of a transportation system&#10;&#10;AI-generated content may be incorrect.">
            <a:extLst>
              <a:ext uri="{FF2B5EF4-FFF2-40B4-BE49-F238E27FC236}">
                <a16:creationId xmlns:a16="http://schemas.microsoft.com/office/drawing/2014/main" id="{47583CB6-28D6-F388-0251-2AFF14CD0A64}"/>
              </a:ext>
            </a:extLst>
          </p:cNvPr>
          <p:cNvPicPr>
            <a:picLocks noChangeAspect="1"/>
          </p:cNvPicPr>
          <p:nvPr/>
        </p:nvPicPr>
        <p:blipFill>
          <a:blip r:embed="rId2" cstate="print">
            <a:extLst>
              <a:ext uri="{28A0092B-C50C-407E-A947-70E740481C1C}">
                <a14:useLocalDpi xmlns:a14="http://schemas.microsoft.com/office/drawing/2010/main" val="0"/>
              </a:ext>
            </a:extLst>
          </a:blip>
          <a:srcRect b="7320"/>
          <a:stretch/>
        </p:blipFill>
        <p:spPr>
          <a:xfrm>
            <a:off x="8325758" y="2124082"/>
            <a:ext cx="3695705" cy="3485534"/>
          </a:xfrm>
          <a:prstGeom prst="rect">
            <a:avLst/>
          </a:prstGeom>
        </p:spPr>
      </p:pic>
      <p:sp>
        <p:nvSpPr>
          <p:cNvPr id="3" name="object 3">
            <a:extLst>
              <a:ext uri="{FF2B5EF4-FFF2-40B4-BE49-F238E27FC236}">
                <a16:creationId xmlns:a16="http://schemas.microsoft.com/office/drawing/2014/main" id="{D21511CE-60FD-6CA0-6939-EC34A2E9698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Transport intermodal – Avantages et défis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9E0D9802-5234-556D-2A15-3D5096973F91}"/>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Principes du transport de marchandises</a:t>
            </a:r>
            <a:endParaRPr sz="2400" b="1" spc="-13" dirty="0">
              <a:solidFill>
                <a:schemeClr val="bg1"/>
              </a:solidFill>
            </a:endParaRPr>
          </a:p>
        </p:txBody>
      </p:sp>
      <p:sp>
        <p:nvSpPr>
          <p:cNvPr id="2" name="object 6">
            <a:extLst>
              <a:ext uri="{FF2B5EF4-FFF2-40B4-BE49-F238E27FC236}">
                <a16:creationId xmlns:a16="http://schemas.microsoft.com/office/drawing/2014/main" id="{B7C0B5FA-EA74-5AC3-A824-768232AD03F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CAEDBFCA-1A08-ED39-6138-004F6D7A864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131714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2DF7F-3A7F-BD2C-BB1D-2E6C8B9AEB8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7D1293E-55A3-DD87-44AE-ABFC563C57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5FAF35A7-F85B-E910-5A4C-CBC076CCA31B}"/>
              </a:ext>
            </a:extLst>
          </p:cNvPr>
          <p:cNvSpPr txBox="1"/>
          <p:nvPr/>
        </p:nvSpPr>
        <p:spPr>
          <a:xfrm>
            <a:off x="580056" y="1715427"/>
            <a:ext cx="8716344" cy="429310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Utilisation des actifs :</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L'utilisation doit être élevée pour rester rentable.	</a:t>
            </a:r>
          </a:p>
          <a:p>
            <a:pPr marL="190500" defTabSz="1175644" hangingPunct="1">
              <a:lnSpc>
                <a:spcPct val="150000"/>
              </a:lnSpc>
              <a:spcBef>
                <a:spcPts val="129"/>
              </a:spcBef>
            </a:pPr>
            <a:r>
              <a:rPr lang="en-US" sz="1400" dirty="0">
                <a:solidFill>
                  <a:sysClr val="windowText" lastClr="000000"/>
                </a:solidFill>
                <a:latin typeface="Arial"/>
                <a:cs typeface="Arial"/>
              </a:rPr>
              <a:t>	ii. Problèmes tels que </a:t>
            </a:r>
            <a:r>
              <a:rPr lang="en-US" sz="1400" b="1" dirty="0">
                <a:solidFill>
                  <a:sysClr val="windowText" lastClr="000000"/>
                </a:solidFill>
                <a:latin typeface="Arial"/>
                <a:cs typeface="Arial"/>
              </a:rPr>
              <a:t>les trains circulant uniquement la nuit </a:t>
            </a:r>
            <a:r>
              <a:rPr lang="en-US" sz="1400" dirty="0">
                <a:solidFill>
                  <a:sysClr val="windowText" lastClr="000000"/>
                </a:solidFill>
                <a:latin typeface="Arial"/>
                <a:cs typeface="Arial"/>
              </a:rPr>
              <a:t>→ gaspillage de la capacité diurne.</a:t>
            </a:r>
          </a:p>
          <a:p>
            <a:pPr marL="190500" defTabSz="1175644" hangingPunct="1">
              <a:lnSpc>
                <a:spcPct val="150000"/>
              </a:lnSpc>
              <a:spcBef>
                <a:spcPts val="129"/>
              </a:spcBef>
            </a:pPr>
            <a:r>
              <a:rPr lang="en-US" sz="1400" dirty="0">
                <a:solidFill>
                  <a:sysClr val="windowText" lastClr="000000"/>
                </a:solidFill>
                <a:latin typeface="Arial"/>
                <a:cs typeface="Arial"/>
              </a:rPr>
              <a:t>	iii. Solutions : </a:t>
            </a:r>
            <a:r>
              <a:rPr lang="en-US" sz="1400" b="1" dirty="0">
                <a:solidFill>
                  <a:sysClr val="windowText" lastClr="000000"/>
                </a:solidFill>
                <a:latin typeface="Arial"/>
                <a:cs typeface="Arial"/>
              </a:rPr>
              <a:t>planification dynamique, trajets courts pendant la journée</a:t>
            </a:r>
            <a:r>
              <a:rPr lang="en-US" sz="1400" dirty="0">
                <a:solidFill>
                  <a:sysClr val="windowText" lastClr="000000"/>
                </a:solidFill>
                <a:latin typeface="Arial"/>
                <a:cs typeface="Arial"/>
              </a:rPr>
              <a:t>.</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Complexité opérationnelle</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Plusieurs acteurs impliqués (camionneurs, opérateurs ferroviaires/fluviaux, terminaux, transitaires).	</a:t>
            </a:r>
          </a:p>
          <a:p>
            <a:pPr marL="190500" defTabSz="1175644" hangingPunct="1">
              <a:lnSpc>
                <a:spcPct val="150000"/>
              </a:lnSpc>
              <a:spcBef>
                <a:spcPts val="129"/>
              </a:spcBef>
            </a:pPr>
            <a:r>
              <a:rPr lang="en-US" sz="1400" dirty="0">
                <a:solidFill>
                  <a:sysClr val="windowText" lastClr="000000"/>
                </a:solidFill>
                <a:latin typeface="Arial"/>
                <a:cs typeface="Arial"/>
              </a:rPr>
              <a:t>	ii. Nécessite </a:t>
            </a:r>
            <a:r>
              <a:rPr lang="en-US" sz="1400" b="1" dirty="0">
                <a:solidFill>
                  <a:sysClr val="windowText" lastClr="000000"/>
                </a:solidFill>
                <a:latin typeface="Arial"/>
                <a:cs typeface="Arial"/>
              </a:rPr>
              <a:t>une coordination étroite </a:t>
            </a:r>
            <a:r>
              <a:rPr lang="en-US" sz="1400" dirty="0">
                <a:solidFill>
                  <a:sysClr val="windowText" lastClr="000000"/>
                </a:solidFill>
                <a:latin typeface="Arial"/>
                <a:cs typeface="Arial"/>
              </a:rPr>
              <a:t>(planification, transferts rapides, partage d'informations).	</a:t>
            </a:r>
          </a:p>
          <a:p>
            <a:pPr marL="190500" defTabSz="1175644" hangingPunct="1">
              <a:lnSpc>
                <a:spcPct val="150000"/>
              </a:lnSpc>
              <a:spcBef>
                <a:spcPts val="129"/>
              </a:spcBef>
            </a:pPr>
            <a:r>
              <a:rPr lang="en-US" sz="1400" dirty="0">
                <a:solidFill>
                  <a:sysClr val="windowText" lastClr="000000"/>
                </a:solidFill>
                <a:latin typeface="Arial"/>
                <a:cs typeface="Arial"/>
              </a:rPr>
              <a:t>	iii. Risque de retard aux nœuds de transfert (trains manqués, effet domino sur le système).</a:t>
            </a:r>
          </a:p>
          <a:p>
            <a:pPr marL="190500" defTabSz="1175644" hangingPunct="1">
              <a:lnSpc>
                <a:spcPct val="150000"/>
              </a:lnSpc>
              <a:spcBef>
                <a:spcPts val="129"/>
              </a:spcBef>
            </a:pPr>
            <a:r>
              <a:rPr lang="en-US" sz="1400" dirty="0">
                <a:solidFill>
                  <a:sysClr val="windowText" lastClr="000000"/>
                </a:solidFill>
                <a:latin typeface="Arial"/>
                <a:cs typeface="Arial"/>
              </a:rPr>
              <a:t>	iv. Complexité</a:t>
            </a:r>
            <a:r>
              <a:rPr lang="en-US" sz="1400" b="1" dirty="0">
                <a:solidFill>
                  <a:sysClr val="windowText" lastClr="000000"/>
                </a:solidFill>
                <a:latin typeface="Arial"/>
                <a:cs typeface="Arial"/>
              </a:rPr>
              <a:t> des contrats et des responsabilités </a:t>
            </a:r>
            <a:r>
              <a:rPr lang="en-US" sz="1400" dirty="0">
                <a:solidFill>
                  <a:sysClr val="windowText" lastClr="000000"/>
                </a:solidFill>
                <a:latin typeface="Arial"/>
                <a:cs typeface="Arial"/>
              </a:rPr>
              <a:t>entre les différents modes de transport.</a:t>
            </a:r>
          </a:p>
        </p:txBody>
      </p:sp>
      <p:pic>
        <p:nvPicPr>
          <p:cNvPr id="4098" name="Picture 2">
            <a:extLst>
              <a:ext uri="{FF2B5EF4-FFF2-40B4-BE49-F238E27FC236}">
                <a16:creationId xmlns:a16="http://schemas.microsoft.com/office/drawing/2014/main" id="{321BDC3B-CB75-7821-E414-917428B2F3A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69" t="13021" r="4356" b="9819"/>
          <a:stretch>
            <a:fillRect/>
          </a:stretch>
        </p:blipFill>
        <p:spPr bwMode="auto">
          <a:xfrm>
            <a:off x="8715828" y="2866571"/>
            <a:ext cx="3381829" cy="160383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D46AD2D-6D40-C1F8-B094-7A16FC3F87B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Transport intermodal – Avantages et défis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71D6DBE2-0C8E-B2AE-5033-CD456328996A}"/>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Principes du transport de marchandises</a:t>
            </a:r>
            <a:endParaRPr sz="2400" b="1" spc="-13" dirty="0">
              <a:solidFill>
                <a:schemeClr val="bg1"/>
              </a:solidFill>
            </a:endParaRPr>
          </a:p>
        </p:txBody>
      </p:sp>
      <p:sp>
        <p:nvSpPr>
          <p:cNvPr id="2" name="object 6">
            <a:extLst>
              <a:ext uri="{FF2B5EF4-FFF2-40B4-BE49-F238E27FC236}">
                <a16:creationId xmlns:a16="http://schemas.microsoft.com/office/drawing/2014/main" id="{9C634815-F679-7FBA-9505-C4FF5BCEC0F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DADAEB65-D265-9F4F-9391-2873234316F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1572746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0910F-3C1B-80F0-BA3C-FF972086037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4978F6-1EE1-516D-0740-A29EC9C5610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CAC74545-DA6B-FA96-E16A-5AF6AE01B120}"/>
              </a:ext>
            </a:extLst>
          </p:cNvPr>
          <p:cNvSpPr txBox="1"/>
          <p:nvPr/>
        </p:nvSpPr>
        <p:spPr>
          <a:xfrm>
            <a:off x="726280" y="1477215"/>
            <a:ext cx="6311128" cy="44797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Principaux défis :</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La consolidation des chargements </a:t>
            </a:r>
            <a:r>
              <a:rPr lang="en-US" sz="1600" dirty="0">
                <a:solidFill>
                  <a:sysClr val="windowText" lastClr="000000"/>
                </a:solidFill>
                <a:latin typeface="Arial"/>
                <a:cs typeface="Arial"/>
              </a:rPr>
              <a:t>est difficile en raison de la fragmentation de l'offre et de la demande.</a:t>
            </a:r>
          </a:p>
          <a:p>
            <a:pPr marL="190500" defTabSz="1175644" hangingPunct="1">
              <a:lnSpc>
                <a:spcPct val="150000"/>
              </a:lnSpc>
              <a:spcBef>
                <a:spcPts val="129"/>
              </a:spcBef>
            </a:pPr>
            <a:r>
              <a:rPr lang="en-US" sz="1600" dirty="0">
                <a:solidFill>
                  <a:sysClr val="windowText" lastClr="000000"/>
                </a:solidFill>
                <a:latin typeface="Arial"/>
                <a:cs typeface="Arial"/>
              </a:rPr>
              <a:t>	ii. </a:t>
            </a:r>
            <a:r>
              <a:rPr lang="en-US" sz="1600" b="1" dirty="0">
                <a:solidFill>
                  <a:sysClr val="windowText" lastClr="000000"/>
                </a:solidFill>
                <a:latin typeface="Arial"/>
                <a:cs typeface="Arial"/>
              </a:rPr>
              <a:t>Problèmes de compatibilité </a:t>
            </a:r>
            <a:r>
              <a:rPr lang="en-US" sz="1600" dirty="0">
                <a:solidFill>
                  <a:sysClr val="windowText" lastClr="000000"/>
                </a:solidFill>
                <a:latin typeface="Arial"/>
                <a:cs typeface="Arial"/>
              </a:rPr>
              <a:t>(par exemple, taille des conteneurs, écartement des rails).</a:t>
            </a:r>
          </a:p>
          <a:p>
            <a:pPr marL="190500" defTabSz="1175644" hangingPunct="1">
              <a:lnSpc>
                <a:spcPct val="150000"/>
              </a:lnSpc>
              <a:spcBef>
                <a:spcPts val="129"/>
              </a:spcBef>
            </a:pPr>
            <a:r>
              <a:rPr lang="en-US" sz="1600" dirty="0">
                <a:solidFill>
                  <a:sysClr val="windowText" lastClr="000000"/>
                </a:solidFill>
                <a:latin typeface="Arial"/>
                <a:cs typeface="Arial"/>
              </a:rPr>
              <a:t>	iii. </a:t>
            </a:r>
            <a:r>
              <a:rPr lang="en-US" sz="1600" b="1" dirty="0">
                <a:solidFill>
                  <a:sysClr val="windowText" lastClr="000000"/>
                </a:solidFill>
                <a:latin typeface="Arial"/>
                <a:cs typeface="Arial"/>
              </a:rPr>
              <a:t>Lacunes en matière d'infrastructures : </a:t>
            </a:r>
            <a:r>
              <a:rPr lang="en-US" sz="1600" dirty="0">
                <a:solidFill>
                  <a:sysClr val="windowText" lastClr="000000"/>
                </a:solidFill>
                <a:latin typeface="Arial"/>
                <a:cs typeface="Arial"/>
              </a:rPr>
              <a:t>espace dans les terminaux, accès aux voies ferrées, réglementation.</a:t>
            </a:r>
          </a:p>
          <a:p>
            <a:pPr marL="190500" defTabSz="1175644" hangingPunct="1">
              <a:lnSpc>
                <a:spcPct val="150000"/>
              </a:lnSpc>
              <a:spcBef>
                <a:spcPts val="129"/>
              </a:spcBef>
            </a:pPr>
            <a:r>
              <a:rPr lang="en-US" sz="1600" dirty="0">
                <a:solidFill>
                  <a:sysClr val="windowText" lastClr="000000"/>
                </a:solidFill>
                <a:latin typeface="Arial"/>
                <a:cs typeface="Arial"/>
              </a:rPr>
              <a:t>	iv. </a:t>
            </a:r>
            <a:r>
              <a:rPr lang="en-US" sz="1600" b="1" dirty="0">
                <a:solidFill>
                  <a:sysClr val="windowText" lastClr="000000"/>
                </a:solidFill>
                <a:latin typeface="Arial"/>
                <a:cs typeface="Arial"/>
              </a:rPr>
              <a:t>Inefficacités liées aux multiples manipulations : </a:t>
            </a:r>
            <a:r>
              <a:rPr lang="en-US" sz="1600" dirty="0">
                <a:solidFill>
                  <a:sysClr val="windowText" lastClr="000000"/>
                </a:solidFill>
                <a:latin typeface="Arial"/>
                <a:cs typeface="Arial"/>
              </a:rPr>
              <a:t>retards, risques de dommages, coûts supplémentaires.</a:t>
            </a:r>
          </a:p>
          <a:p>
            <a:pPr marL="190500" defTabSz="1175644" hangingPunct="1">
              <a:lnSpc>
                <a:spcPct val="150000"/>
              </a:lnSpc>
              <a:spcBef>
                <a:spcPts val="129"/>
              </a:spcBef>
            </a:pPr>
            <a:r>
              <a:rPr lang="en-US" sz="1600" dirty="0">
                <a:solidFill>
                  <a:sysClr val="windowText" lastClr="000000"/>
                </a:solidFill>
                <a:latin typeface="Arial"/>
                <a:cs typeface="Arial"/>
              </a:rPr>
              <a:t>	v. Le transport intermodal peine encore à rivaliser avec le transport routier sur les courtes distances.</a:t>
            </a:r>
          </a:p>
          <a:p>
            <a:pPr marL="190500" defTabSz="1175644" hangingPunct="1">
              <a:lnSpc>
                <a:spcPct val="150000"/>
              </a:lnSpc>
              <a:spcBef>
                <a:spcPts val="129"/>
              </a:spcBef>
            </a:pPr>
            <a:r>
              <a:rPr lang="en-US" sz="1600" dirty="0">
                <a:solidFill>
                  <a:sysClr val="windowText" lastClr="000000"/>
                </a:solidFill>
                <a:latin typeface="Arial"/>
                <a:cs typeface="Arial"/>
              </a:rPr>
              <a:t>	vi. </a:t>
            </a:r>
            <a:r>
              <a:rPr lang="en-US" sz="1600" b="1" dirty="0">
                <a:solidFill>
                  <a:sysClr val="windowText" lastClr="000000"/>
                </a:solidFill>
                <a:latin typeface="Arial"/>
                <a:cs typeface="Arial"/>
              </a:rPr>
              <a:t>Le succès dépend d'un modèle commercial clair et d'une coordination solide entre les parties prenantes.</a:t>
            </a:r>
          </a:p>
        </p:txBody>
      </p:sp>
      <p:pic>
        <p:nvPicPr>
          <p:cNvPr id="5122" name="Picture 2">
            <a:extLst>
              <a:ext uri="{FF2B5EF4-FFF2-40B4-BE49-F238E27FC236}">
                <a16:creationId xmlns:a16="http://schemas.microsoft.com/office/drawing/2014/main" id="{DCA41B87-51D7-3FC6-3D7C-FD6DB33CF5F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020"/>
          <a:stretch/>
        </p:blipFill>
        <p:spPr bwMode="auto">
          <a:xfrm>
            <a:off x="7368349" y="1969837"/>
            <a:ext cx="4090227" cy="3165462"/>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3466D835-A260-DCFD-931A-3EA1A0CD010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Transport intermodal – Avantages et défis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38159F9-B1D1-AB01-5B25-3398CF7AB1B0}"/>
              </a:ext>
            </a:extLst>
          </p:cNvPr>
          <p:cNvSpPr txBox="1">
            <a:spLocks noGrp="1"/>
          </p:cNvSpPr>
          <p:nvPr>
            <p:ph type="title"/>
          </p:nvPr>
        </p:nvSpPr>
        <p:spPr>
          <a:xfrm>
            <a:off x="726279" y="412869"/>
            <a:ext cx="605189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Principes du transport de marchandises</a:t>
            </a:r>
            <a:endParaRPr sz="2400" b="1" spc="-13" dirty="0">
              <a:solidFill>
                <a:schemeClr val="bg1"/>
              </a:solidFill>
            </a:endParaRPr>
          </a:p>
        </p:txBody>
      </p:sp>
      <p:sp>
        <p:nvSpPr>
          <p:cNvPr id="2" name="object 6">
            <a:extLst>
              <a:ext uri="{FF2B5EF4-FFF2-40B4-BE49-F238E27FC236}">
                <a16:creationId xmlns:a16="http://schemas.microsoft.com/office/drawing/2014/main" id="{372BB067-B70F-F6DA-C2A7-551D51B3860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3" name="object 6">
            <a:extLst>
              <a:ext uri="{FF2B5EF4-FFF2-40B4-BE49-F238E27FC236}">
                <a16:creationId xmlns:a16="http://schemas.microsoft.com/office/drawing/2014/main" id="{AF4BF873-C153-1DB4-F074-7CD6EAC3715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1174541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US" sz="3200" b="1" dirty="0">
                <a:solidFill>
                  <a:schemeClr val="bg1"/>
                </a:solidFill>
              </a:rPr>
              <a:t>Logistique et gestion de la chaîne d'approvisionnement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C4583FCD-0124-BD2C-89D0-418F44796D1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91E296DA-12F9-2FF7-94FB-8FC16C1067E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508523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1" y="412869"/>
            <a:ext cx="79822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Logistique et gestion de la chaîne d'approvisionnement</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726281" y="1945985"/>
            <a:ext cx="7408976" cy="4084269"/>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La logistique assure le transport, le stockage et la livraison efficaces des marchandises.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Elle comprend des tâches telles que l'expédition, l'entreposage, la gestion des stocks et l'emballage.</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La gestion de la chaîne d'approvisionnement (SCM) relie toutes les étapes, des matières premières au client.</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La SCM comprend la planification, les achats, la production et la logistique.</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Une bonne coordination entre les équipes (telles que la logistique et la production) est essentielle.</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entreprises travaillent souvent avec des prestataires logistiques tiers (3PL) et utilisent des outils tels que le S&amp;OP pour rester efficaces et réactives.</a:t>
            </a:r>
            <a:endParaRPr lang="en-GB" sz="1600" dirty="0">
              <a:solidFill>
                <a:sysClr val="windowText" lastClr="000000"/>
              </a:solidFill>
              <a:latin typeface="Arial"/>
              <a:cs typeface="Arial"/>
            </a:endParaRPr>
          </a:p>
        </p:txBody>
      </p:sp>
      <p:pic>
        <p:nvPicPr>
          <p:cNvPr id="5" name="Picture 4" descr="A circular puzzle with icons and text&#10;&#10;AI-generated content may be incorrect.">
            <a:extLst>
              <a:ext uri="{FF2B5EF4-FFF2-40B4-BE49-F238E27FC236}">
                <a16:creationId xmlns:a16="http://schemas.microsoft.com/office/drawing/2014/main" id="{BFC11F7B-A820-5211-1D8D-EA4CDA716BE8}"/>
              </a:ext>
            </a:extLst>
          </p:cNvPr>
          <p:cNvPicPr>
            <a:picLocks noChangeAspect="1"/>
          </p:cNvPicPr>
          <p:nvPr/>
        </p:nvPicPr>
        <p:blipFill>
          <a:blip r:embed="rId2" cstate="print">
            <a:extLst>
              <a:ext uri="{28A0092B-C50C-407E-A947-70E740481C1C}">
                <a14:useLocalDpi xmlns:a14="http://schemas.microsoft.com/office/drawing/2010/main" val="0"/>
              </a:ext>
            </a:extLst>
          </a:blip>
          <a:srcRect b="7320"/>
          <a:stretch/>
        </p:blipFill>
        <p:spPr>
          <a:xfrm>
            <a:off x="8289469" y="1922344"/>
            <a:ext cx="3755840" cy="3639110"/>
          </a:xfrm>
          <a:prstGeom prst="rect">
            <a:avLst/>
          </a:prstGeom>
        </p:spPr>
      </p:pic>
      <p:sp>
        <p:nvSpPr>
          <p:cNvPr id="3" name="object 3">
            <a:extLst>
              <a:ext uri="{FF2B5EF4-FFF2-40B4-BE49-F238E27FC236}">
                <a16:creationId xmlns:a16="http://schemas.microsoft.com/office/drawing/2014/main" id="{92B06504-1627-7BD4-6778-7F27ED9A05E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Logistique vs chaîne d'approvisionnement – Intégration et valeur</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D6C790E0-9DBC-C68E-F1E7-D4B5D0A2DCE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ED17EFE7-DE70-4F3B-F621-DABFFEB27E9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922020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726281" y="1760263"/>
            <a:ext cx="10732295" cy="3591826"/>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Coût du transport vs coût des stocks : </a:t>
            </a:r>
            <a:r>
              <a:rPr lang="en-US" sz="1600" dirty="0">
                <a:solidFill>
                  <a:sysClr val="windowText" lastClr="000000"/>
                </a:solidFill>
                <a:latin typeface="Arial"/>
                <a:cs typeface="Arial"/>
              </a:rPr>
              <a:t>une expédition moins coûteuse nécessite davantage de stocks ; une expédition plus rapide coûte plus cher, mais réduit les niveaux de stocks. Les entreprises doivent trouver un équilibre entre les deux.</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Distribution centralisée : </a:t>
            </a:r>
            <a:r>
              <a:rPr lang="en-US" sz="1600" dirty="0">
                <a:solidFill>
                  <a:sysClr val="windowText" lastClr="000000"/>
                </a:solidFill>
                <a:latin typeface="Arial"/>
                <a:cs typeface="Arial"/>
              </a:rPr>
              <a:t>des entrepôts moins nombreux et plus grands permettent de réduire les coûts de stockage et d'inventaire, mais augmentent les distances et les délais de livraison.</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Distribution décentralisée : </a:t>
            </a:r>
            <a:r>
              <a:rPr lang="en-US" sz="1600" dirty="0">
                <a:solidFill>
                  <a:sysClr val="windowText" lastClr="000000"/>
                </a:solidFill>
                <a:latin typeface="Arial"/>
                <a:cs typeface="Arial"/>
              </a:rPr>
              <a:t>un plus grand nombre d'entrepôts locaux permet une livraison plus rapide, mais augmente les coûts d'entreposage et d'inventaire.</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Le choix dépend : </a:t>
            </a:r>
            <a:r>
              <a:rPr lang="en-US" sz="1600" dirty="0">
                <a:solidFill>
                  <a:sysClr val="windowText" lastClr="000000"/>
                </a:solidFill>
                <a:latin typeface="Arial"/>
                <a:cs typeface="Arial"/>
              </a:rPr>
              <a:t>du type de produit, de la localisation des clients, des objectifs de service et des coûts de transport.</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Juste à temps (JAT) : </a:t>
            </a:r>
            <a:r>
              <a:rPr lang="en-US" sz="1600" dirty="0">
                <a:solidFill>
                  <a:sysClr val="windowText" lastClr="000000"/>
                </a:solidFill>
                <a:latin typeface="Arial"/>
                <a:cs typeface="Arial"/>
              </a:rPr>
              <a:t>permet de maintenir les stocks à un niveau bas en ne livrant qu'en cas de besoin, ce qui est efficace mais risqué en cas de retard.</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Stratégie hybride : </a:t>
            </a:r>
            <a:r>
              <a:rPr lang="en-US" sz="1600" dirty="0">
                <a:solidFill>
                  <a:sysClr val="windowText" lastClr="000000"/>
                </a:solidFill>
                <a:latin typeface="Arial"/>
                <a:cs typeface="Arial"/>
              </a:rPr>
              <a:t>de nombreuses entreprises combinent désormais le JIT avec des stocks de sécurité ou plusieurs options de transport afin de rester résilientes.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2F06DB96-7614-8625-7937-4135E325168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Compromis logistiques et stratégies de distribution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AE8451A8-E208-C0B3-7A5F-E83039407A5C}"/>
              </a:ext>
            </a:extLst>
          </p:cNvPr>
          <p:cNvSpPr txBox="1">
            <a:spLocks noGrp="1"/>
          </p:cNvSpPr>
          <p:nvPr>
            <p:ph type="title"/>
          </p:nvPr>
        </p:nvSpPr>
        <p:spPr>
          <a:xfrm>
            <a:off x="726281" y="412869"/>
            <a:ext cx="740171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Logistique et gestion de la chaîne d'approvisionnement</a:t>
            </a:r>
            <a:endParaRPr sz="2400" b="1" spc="-13" dirty="0">
              <a:solidFill>
                <a:schemeClr val="bg1"/>
              </a:solidFill>
            </a:endParaRPr>
          </a:p>
        </p:txBody>
      </p:sp>
      <p:sp>
        <p:nvSpPr>
          <p:cNvPr id="2" name="object 6">
            <a:extLst>
              <a:ext uri="{FF2B5EF4-FFF2-40B4-BE49-F238E27FC236}">
                <a16:creationId xmlns:a16="http://schemas.microsoft.com/office/drawing/2014/main" id="{6B68D07C-2BD1-AA5D-170A-9DE5B0B37CA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6CAF7F2D-618C-78BC-5E44-316C922B4B4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061888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15395" y="1477395"/>
            <a:ext cx="6525991" cy="488814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La coordination entre les partenaires </a:t>
            </a:r>
            <a:r>
              <a:rPr lang="en-US" sz="1400" dirty="0">
                <a:solidFill>
                  <a:sysClr val="windowText" lastClr="000000"/>
                </a:solidFill>
                <a:latin typeface="Arial"/>
                <a:cs typeface="Arial"/>
              </a:rPr>
              <a:t>est essentielle : les fournisseurs, les transporteurs et les distributeurs doivent collaborer étroitement.</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Utilisez </a:t>
            </a:r>
            <a:r>
              <a:rPr lang="en-US" sz="1400" b="1" dirty="0">
                <a:solidFill>
                  <a:sysClr val="windowText" lastClr="000000"/>
                </a:solidFill>
                <a:latin typeface="Arial"/>
                <a:cs typeface="Arial"/>
              </a:rPr>
              <a:t>le partage d'informations </a:t>
            </a:r>
            <a:r>
              <a:rPr lang="en-US" sz="1400" dirty="0">
                <a:solidFill>
                  <a:sysClr val="windowText" lastClr="000000"/>
                </a:solidFill>
                <a:latin typeface="Arial"/>
                <a:cs typeface="Arial"/>
              </a:rPr>
              <a:t>(par exemple, prévisions, niveaux de stock) pour réduire l'incertitude et améliorer les décisions.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Des pratiques telles que la gestion partagée des approvisionnements (</a:t>
            </a:r>
            <a:r>
              <a:rPr lang="en-US" sz="1400" b="1" dirty="0">
                <a:solidFill>
                  <a:sysClr val="windowText" lastClr="000000"/>
                </a:solidFill>
                <a:latin typeface="Arial"/>
                <a:cs typeface="Arial"/>
              </a:rPr>
              <a:t>VMI) </a:t>
            </a:r>
            <a:r>
              <a:rPr lang="en-US" sz="1400" dirty="0">
                <a:solidFill>
                  <a:sysClr val="windowText" lastClr="000000"/>
                </a:solidFill>
                <a:latin typeface="Arial"/>
                <a:cs typeface="Arial"/>
              </a:rPr>
              <a:t>et la planification collaborative de la chaîne d'approvisionnement (</a:t>
            </a:r>
            <a:r>
              <a:rPr lang="en-US" sz="1400" b="1" dirty="0">
                <a:solidFill>
                  <a:sysClr val="windowText" lastClr="000000"/>
                </a:solidFill>
                <a:latin typeface="Arial"/>
                <a:cs typeface="Arial"/>
              </a:rPr>
              <a:t>CPFR) </a:t>
            </a:r>
            <a:r>
              <a:rPr lang="en-US" sz="1400" dirty="0">
                <a:solidFill>
                  <a:sysClr val="windowText" lastClr="000000"/>
                </a:solidFill>
                <a:latin typeface="Arial"/>
                <a:cs typeface="Arial"/>
              </a:rPr>
              <a:t>contribuent à harmoniser les activités de la chaîne d'approvisionnement et à instaurer la confiance.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L'intégration intermodale </a:t>
            </a:r>
            <a:r>
              <a:rPr lang="en-US" sz="1400" dirty="0">
                <a:solidFill>
                  <a:sysClr val="windowText" lastClr="000000"/>
                </a:solidFill>
                <a:latin typeface="Arial"/>
                <a:cs typeface="Arial"/>
              </a:rPr>
              <a:t>nécessite une collaboration entre les différents modes de transport (par exemple, rail + camion) et implique souvent </a:t>
            </a:r>
            <a:r>
              <a:rPr lang="en-US" sz="1400" b="1" dirty="0">
                <a:solidFill>
                  <a:sysClr val="windowText" lastClr="000000"/>
                </a:solidFill>
                <a:latin typeface="Arial"/>
                <a:cs typeface="Arial"/>
              </a:rPr>
              <a:t>des 4PL</a:t>
            </a:r>
            <a:r>
              <a:rPr lang="en-US" sz="1400"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L'intégration verticale et horizontale </a:t>
            </a:r>
            <a:r>
              <a:rPr lang="en-US" sz="1400" dirty="0">
                <a:solidFill>
                  <a:sysClr val="windowText" lastClr="000000"/>
                </a:solidFill>
                <a:latin typeface="Arial"/>
                <a:cs typeface="Arial"/>
              </a:rPr>
              <a:t>améliore l'efficacité tout au long de la chaîne (par exemple, partenariats entre expéditeurs et transporteurs).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Les outils technologiques </a:t>
            </a:r>
            <a:r>
              <a:rPr lang="en-US" sz="1400" dirty="0">
                <a:solidFill>
                  <a:sysClr val="windowText" lastClr="000000"/>
                </a:solidFill>
                <a:latin typeface="Arial"/>
                <a:cs typeface="Arial"/>
              </a:rPr>
              <a:t>tels que les ERP, les TMS, le suivi, la blockchain et l'automatisation des entrepôts favorisent la visibilité en temps réel et permettent de prendre des décisions plus éclairées.</a:t>
            </a:r>
            <a:endParaRPr lang="en-GB" sz="14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14B04C29-3B83-8CBA-03E1-6960D682BF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38"/>
          <a:stretch/>
        </p:blipFill>
        <p:spPr bwMode="auto">
          <a:xfrm>
            <a:off x="7362219" y="1740313"/>
            <a:ext cx="4114386" cy="337737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24266E6-7722-DAF2-A389-503295A21E3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Intégration et collaboration dans les chaînes d'approvisionnement</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8714FA6A-BE40-3F4F-2112-63C69EDF30B6}"/>
              </a:ext>
            </a:extLst>
          </p:cNvPr>
          <p:cNvSpPr txBox="1">
            <a:spLocks noGrp="1"/>
          </p:cNvSpPr>
          <p:nvPr>
            <p:ph type="title"/>
          </p:nvPr>
        </p:nvSpPr>
        <p:spPr>
          <a:xfrm>
            <a:off x="726281" y="412869"/>
            <a:ext cx="797503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Logistique et gestion de la chaîne d'approvisionnement</a:t>
            </a:r>
            <a:endParaRPr sz="2400" b="1" spc="-13" dirty="0">
              <a:solidFill>
                <a:schemeClr val="bg1"/>
              </a:solidFill>
            </a:endParaRPr>
          </a:p>
        </p:txBody>
      </p:sp>
      <p:sp>
        <p:nvSpPr>
          <p:cNvPr id="2" name="object 6">
            <a:extLst>
              <a:ext uri="{FF2B5EF4-FFF2-40B4-BE49-F238E27FC236}">
                <a16:creationId xmlns:a16="http://schemas.microsoft.com/office/drawing/2014/main" id="{858F6DDE-B157-0046-F098-4B8938C8BA0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657163DC-BCA0-CE4B-F5B4-A2E75004B4F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2889040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8B052-208E-9C45-DE34-01CF84B1605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45CF51-5D17-9533-8201-603AF068FA0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F756A832-B6E3-258C-3D45-BF630FD26EB2}"/>
              </a:ext>
            </a:extLst>
          </p:cNvPr>
          <p:cNvSpPr txBox="1"/>
          <p:nvPr/>
        </p:nvSpPr>
        <p:spPr>
          <a:xfrm>
            <a:off x="726281" y="1996354"/>
            <a:ext cx="10732295" cy="3591826"/>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Les outils numériques </a:t>
            </a:r>
            <a:r>
              <a:rPr lang="en-US" sz="1600" dirty="0">
                <a:solidFill>
                  <a:sysClr val="windowText" lastClr="000000"/>
                </a:solidFill>
                <a:latin typeface="Arial"/>
                <a:cs typeface="Arial"/>
              </a:rPr>
              <a:t>(par exemple, le GPS en temps réel, l'IA et les plateformes numériques de fret) améliorent le routage, l'utilisation des actifs et la transparence des prix.</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La croissance du commerce électronique </a:t>
            </a:r>
            <a:r>
              <a:rPr lang="en-US" sz="1600" dirty="0">
                <a:solidFill>
                  <a:sysClr val="windowText" lastClr="000000"/>
                </a:solidFill>
                <a:latin typeface="Arial"/>
                <a:cs typeface="Arial"/>
              </a:rPr>
              <a:t>accélère les livraisons grâce à de nouveaux modèles : hubs urbains, consignes à colis, robots de livraison et optimisation des itinéraires.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Poussée vers la durabilité : </a:t>
            </a:r>
            <a:r>
              <a:rPr lang="en-US" sz="1600" dirty="0">
                <a:solidFill>
                  <a:sysClr val="windowText" lastClr="000000"/>
                </a:solidFill>
                <a:latin typeface="Arial"/>
                <a:cs typeface="Arial"/>
              </a:rPr>
              <a:t>règles de l'OMI, objectifs de zéro émission nette et adoption de camions électriques et de carburants verts (GNL, hydrogène, biocarburants).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La logistique inverse </a:t>
            </a:r>
            <a:r>
              <a:rPr lang="en-US" sz="1600" dirty="0">
                <a:solidFill>
                  <a:sysClr val="windowText" lastClr="000000"/>
                </a:solidFill>
                <a:latin typeface="Arial"/>
                <a:cs typeface="Arial"/>
              </a:rPr>
              <a:t>est en plein essor avec l'augmentation des retours liés aux achats en ligne.</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Priorité à la résilience </a:t>
            </a:r>
            <a:r>
              <a:rPr lang="en-US" sz="1600" dirty="0">
                <a:solidFill>
                  <a:sysClr val="windowText" lastClr="000000"/>
                </a:solidFill>
                <a:latin typeface="Arial"/>
                <a:cs typeface="Arial"/>
              </a:rPr>
              <a:t>après la COVID : les entreprises se tournent vers la délocalisation de proximité, font appel à plusieurs fournisseurs et constituent des stocks de sécurité.</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L'agilité est essentielle : </a:t>
            </a:r>
            <a:r>
              <a:rPr lang="en-US" sz="1600" dirty="0">
                <a:solidFill>
                  <a:sysClr val="windowText" lastClr="000000"/>
                </a:solidFill>
                <a:latin typeface="Arial"/>
                <a:cs typeface="Arial"/>
              </a:rPr>
              <a:t>les chaînes d'approvisionnement doivent s'adapter rapidement en utilisant la technologie et un approvisionnement flexible en cas de perturbations.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2AE5E38-1FFA-640D-4963-7D8F4E21668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Évolutions récentes dans le domaine du fret et de la logistique (2017-2025)</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CABAF084-BE52-347D-5F45-EDA5E0217BD6}"/>
              </a:ext>
            </a:extLst>
          </p:cNvPr>
          <p:cNvSpPr txBox="1">
            <a:spLocks noGrp="1"/>
          </p:cNvSpPr>
          <p:nvPr>
            <p:ph type="title"/>
          </p:nvPr>
        </p:nvSpPr>
        <p:spPr>
          <a:xfrm>
            <a:off x="726281" y="412869"/>
            <a:ext cx="798954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Logistique et gestion de la chaîne d'approvisionnement</a:t>
            </a:r>
            <a:endParaRPr sz="2400" b="1" spc="-13" dirty="0">
              <a:solidFill>
                <a:schemeClr val="bg1"/>
              </a:solidFill>
            </a:endParaRPr>
          </a:p>
        </p:txBody>
      </p:sp>
      <p:sp>
        <p:nvSpPr>
          <p:cNvPr id="2" name="object 6">
            <a:extLst>
              <a:ext uri="{FF2B5EF4-FFF2-40B4-BE49-F238E27FC236}">
                <a16:creationId xmlns:a16="http://schemas.microsoft.com/office/drawing/2014/main" id="{1539586A-3B41-E68B-CA0C-D32A6B5BF87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14CC63E5-BDFE-6E29-1BEA-57B71B14FB0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135648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 :</a:t>
            </a:r>
          </a:p>
          <a:p>
            <a:pPr algn="ctr"/>
            <a:r>
              <a:rPr lang="en-US" sz="3200" b="1" dirty="0">
                <a:solidFill>
                  <a:schemeClr val="bg1"/>
                </a:solidFill>
              </a:rPr>
              <a:t>Études de cas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0F115A66-8DAE-51EC-F08C-68D4FC584E1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46B34EC1-C2E4-87D9-D288-1827517F098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1463281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0" y="412869"/>
            <a:ext cx="2511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Études de cas</a:t>
            </a: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5" name="object 3">
            <a:extLst>
              <a:ext uri="{FF2B5EF4-FFF2-40B4-BE49-F238E27FC236}">
                <a16:creationId xmlns:a16="http://schemas.microsoft.com/office/drawing/2014/main" id="{CE7F94DB-7157-F4C5-3805-E2052B385B7C}"/>
              </a:ext>
            </a:extLst>
          </p:cNvPr>
          <p:cNvSpPr txBox="1"/>
          <p:nvPr/>
        </p:nvSpPr>
        <p:spPr>
          <a:xfrm>
            <a:off x="247308" y="1623335"/>
            <a:ext cx="7256577" cy="424181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grandes chaînes d'alimentation britanniques dominent le marché et exploitent d'importants réseaux de distribution centralisés.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Dans les années 2000, elles ont opté pour </a:t>
            </a:r>
            <a:r>
              <a:rPr lang="en-US" sz="1400" b="1" dirty="0">
                <a:solidFill>
                  <a:sysClr val="windowText" lastClr="000000"/>
                </a:solidFill>
                <a:latin typeface="Arial"/>
                <a:cs typeface="Arial"/>
              </a:rPr>
              <a:t>un nombre réduit de centres de distribution plus grands </a:t>
            </a:r>
            <a:r>
              <a:rPr lang="en-US" sz="1400" dirty="0">
                <a:solidFill>
                  <a:sysClr val="windowText" lastClr="000000"/>
                </a:solidFill>
                <a:latin typeface="Arial"/>
                <a:cs typeface="Arial"/>
              </a:rPr>
              <a:t>dans les Midlands afin de réduire les coûts d'entreposage et de transport.</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Cela a augmenté </a:t>
            </a:r>
            <a:r>
              <a:rPr lang="en-US" sz="1400" b="1" dirty="0">
                <a:solidFill>
                  <a:sysClr val="windowText" lastClr="000000"/>
                </a:solidFill>
                <a:latin typeface="Arial"/>
                <a:cs typeface="Arial"/>
              </a:rPr>
              <a:t>les distances de transport</a:t>
            </a:r>
            <a:r>
              <a:rPr lang="en-US" sz="1400" dirty="0">
                <a:solidFill>
                  <a:sysClr val="windowText" lastClr="000000"/>
                </a:solidFill>
                <a:latin typeface="Arial"/>
                <a:cs typeface="Arial"/>
              </a:rPr>
              <a:t>, mais </a:t>
            </a:r>
            <a:r>
              <a:rPr lang="en-US" sz="1400" b="1" dirty="0">
                <a:solidFill>
                  <a:sysClr val="windowText" lastClr="000000"/>
                </a:solidFill>
                <a:latin typeface="Arial"/>
                <a:cs typeface="Arial"/>
              </a:rPr>
              <a:t>a</a:t>
            </a:r>
            <a:r>
              <a:rPr lang="en-US" sz="1400" dirty="0">
                <a:solidFill>
                  <a:sysClr val="windowText" lastClr="000000"/>
                </a:solidFill>
                <a:latin typeface="Arial"/>
                <a:cs typeface="Arial"/>
              </a:rPr>
              <a:t> également </a:t>
            </a:r>
            <a:r>
              <a:rPr lang="en-US" sz="1400" b="1" dirty="0">
                <a:solidFill>
                  <a:sysClr val="windowText" lastClr="000000"/>
                </a:solidFill>
                <a:latin typeface="Arial"/>
                <a:cs typeface="Arial"/>
              </a:rPr>
              <a:t>permis le transport intermodal </a:t>
            </a:r>
            <a:r>
              <a:rPr lang="en-US" sz="1400" dirty="0">
                <a:solidFill>
                  <a:sysClr val="windowText" lastClr="000000"/>
                </a:solidFill>
                <a:latin typeface="Arial"/>
                <a:cs typeface="Arial"/>
              </a:rPr>
              <a:t>(par exemple, le transport ferroviaire vers l'Écosse).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Les itinéraires à fort volume </a:t>
            </a:r>
            <a:r>
              <a:rPr lang="en-US" sz="1400" dirty="0">
                <a:solidFill>
                  <a:sysClr val="windowText" lastClr="000000"/>
                </a:solidFill>
                <a:latin typeface="Arial"/>
                <a:cs typeface="Arial"/>
              </a:rPr>
              <a:t>ont permis un transport ferroviaire rentable (par exemple, le corridor entre les Midlands et l'Écosse).</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détaillants ont utilisé </a:t>
            </a:r>
            <a:r>
              <a:rPr lang="en-US" sz="1400" b="1" dirty="0">
                <a:solidFill>
                  <a:sysClr val="windowText" lastClr="000000"/>
                </a:solidFill>
                <a:latin typeface="Arial"/>
                <a:cs typeface="Arial"/>
              </a:rPr>
              <a:t>des systèmes TIC </a:t>
            </a:r>
            <a:r>
              <a:rPr lang="en-US" sz="1400" dirty="0">
                <a:solidFill>
                  <a:sysClr val="windowText" lastClr="000000"/>
                </a:solidFill>
                <a:latin typeface="Arial"/>
                <a:cs typeface="Arial"/>
              </a:rPr>
              <a:t>pour prévoir la demande et sont passés à un système de gestion des stocks basé sur la demande (ventes en temps réel).</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La tarification à la sortie d'usine (FGP) </a:t>
            </a:r>
            <a:r>
              <a:rPr lang="en-US" sz="1400" dirty="0">
                <a:solidFill>
                  <a:sysClr val="windowText" lastClr="000000"/>
                </a:solidFill>
                <a:latin typeface="Arial"/>
                <a:cs typeface="Arial"/>
              </a:rPr>
              <a:t>et le retour à vide ont amélioré l'utilisation des camions, permettant des chargements plus complets et une meilleure planification.</a:t>
            </a:r>
            <a:endParaRPr lang="en-GB" sz="14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B4E9E59D-3FF9-9CC2-FB24-8B6B61EF7F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8864" y="1802595"/>
            <a:ext cx="3681175" cy="2895026"/>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3">
            <a:extLst>
              <a:ext uri="{FF2B5EF4-FFF2-40B4-BE49-F238E27FC236}">
                <a16:creationId xmlns:a16="http://schemas.microsoft.com/office/drawing/2014/main" id="{66C8842A-9478-50A0-9611-A28E84BD224B}"/>
              </a:ext>
            </a:extLst>
          </p:cNvPr>
          <p:cNvSpPr txBox="1"/>
          <p:nvPr/>
        </p:nvSpPr>
        <p:spPr>
          <a:xfrm>
            <a:off x="7638864" y="4697621"/>
            <a:ext cx="3681175" cy="10788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Les grands centres de distribution des Midlands ont aidé les détaillants britanniques à réduire leurs coûts et à centraliser leur logistique.</a:t>
            </a:r>
          </a:p>
        </p:txBody>
      </p:sp>
      <p:sp>
        <p:nvSpPr>
          <p:cNvPr id="3" name="object 3">
            <a:extLst>
              <a:ext uri="{FF2B5EF4-FFF2-40B4-BE49-F238E27FC236}">
                <a16:creationId xmlns:a16="http://schemas.microsoft.com/office/drawing/2014/main" id="{F6A8A025-9309-CF9C-44EB-BFD48DA30B2F}"/>
              </a:ext>
            </a:extLst>
          </p:cNvPr>
          <p:cNvSpPr txBox="1"/>
          <p:nvPr/>
        </p:nvSpPr>
        <p:spPr>
          <a:xfrm>
            <a:off x="740566" y="90256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chemeClr val="tx1"/>
                </a:solidFill>
              </a:rPr>
              <a:t> 4.1 Étude de cas n° 1 – Les détaillants alimentaires britanniques adoptent la logistique intermodale</a:t>
            </a:r>
            <a:endParaRPr lang="en-GB" sz="2000" b="1" dirty="0">
              <a:solidFill>
                <a:schemeClr val="tx1"/>
              </a:solidFill>
              <a:latin typeface="Arial"/>
              <a:cs typeface="Arial"/>
            </a:endParaRPr>
          </a:p>
        </p:txBody>
      </p:sp>
      <p:sp>
        <p:nvSpPr>
          <p:cNvPr id="4" name="object 6">
            <a:extLst>
              <a:ext uri="{FF2B5EF4-FFF2-40B4-BE49-F238E27FC236}">
                <a16:creationId xmlns:a16="http://schemas.microsoft.com/office/drawing/2014/main" id="{7FB26ED6-BE6E-726E-DF04-6D8537B8B12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DC8993A4-1946-4580-2BD2-3D49FD0638E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2917985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3" name="object 3">
            <a:extLst>
              <a:ext uri="{FF2B5EF4-FFF2-40B4-BE49-F238E27FC236}">
                <a16:creationId xmlns:a16="http://schemas.microsoft.com/office/drawing/2014/main" id="{268BFE6C-946C-72F0-568F-E7AB8461928F}"/>
              </a:ext>
            </a:extLst>
          </p:cNvPr>
          <p:cNvSpPr txBox="1"/>
          <p:nvPr/>
        </p:nvSpPr>
        <p:spPr>
          <a:xfrm>
            <a:off x="646451" y="1817329"/>
            <a:ext cx="6441963" cy="391864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Jula, un détaillant suédois, disposait d'un grand entrepôt central et importait des marchandises via le port de Göteborg.</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La congestion du port et les coûts de stockage ont suscité un intérêt pour une </a:t>
            </a:r>
            <a:r>
              <a:rPr lang="en-US" sz="1400" b="1" dirty="0">
                <a:solidFill>
                  <a:sysClr val="windowText" lastClr="000000"/>
                </a:solidFill>
                <a:latin typeface="Arial"/>
                <a:cs typeface="Arial"/>
              </a:rPr>
              <a:t>navette ferroviaire </a:t>
            </a:r>
            <a:r>
              <a:rPr lang="en-US" sz="1400" dirty="0">
                <a:solidFill>
                  <a:sysClr val="windowText" lastClr="000000"/>
                </a:solidFill>
                <a:latin typeface="Arial"/>
                <a:cs typeface="Arial"/>
              </a:rPr>
              <a:t>vers le terminal intérieur </a:t>
            </a:r>
            <a:r>
              <a:rPr lang="en-US" sz="1400" dirty="0" err="1">
                <a:solidFill>
                  <a:sysClr val="windowText" lastClr="000000"/>
                </a:solidFill>
                <a:latin typeface="Arial"/>
                <a:cs typeface="Arial"/>
              </a:rPr>
              <a:t>de Falköping</a:t>
            </a:r>
            <a:r>
              <a:rPr lang="en-US" sz="1400"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 volume (environ 10 000 EVP/an) a rendu le </a:t>
            </a:r>
            <a:r>
              <a:rPr lang="en-US" sz="1400" b="1" dirty="0">
                <a:solidFill>
                  <a:sysClr val="windowText" lastClr="000000"/>
                </a:solidFill>
                <a:latin typeface="Arial"/>
                <a:cs typeface="Arial"/>
              </a:rPr>
              <a:t>service ferroviaire viable </a:t>
            </a:r>
            <a:r>
              <a:rPr lang="en-US" sz="1400" dirty="0">
                <a:solidFill>
                  <a:sysClr val="windowText" lastClr="000000"/>
                </a:solidFill>
                <a:latin typeface="Arial"/>
                <a:cs typeface="Arial"/>
              </a:rPr>
              <a:t>; DB Schenker a géré les opérations.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 service a démarré en 2013 et est passé d'</a:t>
            </a:r>
            <a:r>
              <a:rPr lang="en-US" sz="1400" b="1" dirty="0">
                <a:solidFill>
                  <a:sysClr val="windowText" lastClr="000000"/>
                </a:solidFill>
                <a:latin typeface="Arial"/>
                <a:cs typeface="Arial"/>
              </a:rPr>
              <a:t>un demi-train à un train complet</a:t>
            </a:r>
            <a:r>
              <a:rPr lang="en-US" sz="1400" dirty="0">
                <a:solidFill>
                  <a:sysClr val="windowText" lastClr="000000"/>
                </a:solidFill>
                <a:latin typeface="Arial"/>
                <a:cs typeface="Arial"/>
              </a:rPr>
              <a:t>, circulant désormais 5 fois par semaine.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La collaboration et les contrats transparents </a:t>
            </a:r>
            <a:r>
              <a:rPr lang="en-US" sz="1400" dirty="0">
                <a:solidFill>
                  <a:sysClr val="windowText" lastClr="000000"/>
                </a:solidFill>
                <a:latin typeface="Arial"/>
                <a:cs typeface="Arial"/>
              </a:rPr>
              <a:t>entre Jula, Schenker, l'opérateur ferroviaire et le terminal ont joué un rôle essentiel.</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Ce cas montre comment </a:t>
            </a:r>
            <a:r>
              <a:rPr lang="en-US" sz="1400" b="1" dirty="0">
                <a:solidFill>
                  <a:sysClr val="windowText" lastClr="000000"/>
                </a:solidFill>
                <a:latin typeface="Arial"/>
                <a:cs typeface="Arial"/>
              </a:rPr>
              <a:t>une vision commune et des accords à long terme </a:t>
            </a:r>
            <a:r>
              <a:rPr lang="en-US" sz="1400" dirty="0">
                <a:solidFill>
                  <a:sysClr val="windowText" lastClr="000000"/>
                </a:solidFill>
                <a:latin typeface="Arial"/>
                <a:cs typeface="Arial"/>
              </a:rPr>
              <a:t>ont rendu rentable un itinéraire intermodal de moins de 150 km.</a:t>
            </a:r>
            <a:endParaRPr lang="en-GB" sz="14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2EC5BDA6-9246-4DCC-AB87-C26FEBC5FB3D}"/>
              </a:ext>
            </a:extLst>
          </p:cNvPr>
          <p:cNvSpPr txBox="1"/>
          <p:nvPr/>
        </p:nvSpPr>
        <p:spPr>
          <a:xfrm>
            <a:off x="7615715" y="4287814"/>
            <a:ext cx="3681175"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DB Schenker gère les opérations de navette ferroviaire, transportant des conteneurs du port de Göteborg à </a:t>
            </a:r>
            <a:r>
              <a:rPr lang="en-US" sz="1600" i="1" dirty="0" err="1">
                <a:solidFill>
                  <a:sysClr val="windowText" lastClr="000000"/>
                </a:solidFill>
                <a:latin typeface="Arial"/>
                <a:cs typeface="Arial"/>
              </a:rPr>
              <a:t>Falköping</a:t>
            </a:r>
            <a:r>
              <a:rPr lang="en-US" sz="1600" i="1" dirty="0">
                <a:solidFill>
                  <a:sysClr val="windowText" lastClr="000000"/>
                </a:solidFill>
                <a:latin typeface="Arial"/>
                <a:cs typeface="Arial"/>
              </a:rPr>
              <a:t>.</a:t>
            </a:r>
          </a:p>
        </p:txBody>
      </p:sp>
      <p:sp>
        <p:nvSpPr>
          <p:cNvPr id="5" name="object 3">
            <a:extLst>
              <a:ext uri="{FF2B5EF4-FFF2-40B4-BE49-F238E27FC236}">
                <a16:creationId xmlns:a16="http://schemas.microsoft.com/office/drawing/2014/main" id="{79C599EB-472E-70EB-5074-34AC82309231}"/>
              </a:ext>
            </a:extLst>
          </p:cNvPr>
          <p:cNvSpPr txBox="1"/>
          <p:nvPr/>
        </p:nvSpPr>
        <p:spPr>
          <a:xfrm>
            <a:off x="740566" y="902567"/>
            <a:ext cx="10478977" cy="81136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Étude de cas n° 2 – Collaboration entre expéditeur et transitaire : Jula et DB Schenker (Suède)</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7F0BDE33-412F-030A-792C-5E58C488F329}"/>
              </a:ext>
            </a:extLst>
          </p:cNvPr>
          <p:cNvSpPr txBox="1">
            <a:spLocks noGrp="1"/>
          </p:cNvSpPr>
          <p:nvPr>
            <p:ph type="title"/>
          </p:nvPr>
        </p:nvSpPr>
        <p:spPr>
          <a:xfrm>
            <a:off x="726280" y="412869"/>
            <a:ext cx="2511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Études de cas</a:t>
            </a:r>
          </a:p>
        </p:txBody>
      </p:sp>
      <p:sp>
        <p:nvSpPr>
          <p:cNvPr id="2" name="object 6">
            <a:extLst>
              <a:ext uri="{FF2B5EF4-FFF2-40B4-BE49-F238E27FC236}">
                <a16:creationId xmlns:a16="http://schemas.microsoft.com/office/drawing/2014/main" id="{4FE807A8-1B6C-4B2A-1362-A3976FFEB13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1FAF8910-57A0-5AEC-473B-00D83672322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pic>
        <p:nvPicPr>
          <p:cNvPr id="8198" name="Picture 6" descr="DB Schenker Rail to operate &quot;Bosporus Shuttle&quot; ‣ WorldCargo News">
            <a:extLst>
              <a:ext uri="{FF2B5EF4-FFF2-40B4-BE49-F238E27FC236}">
                <a16:creationId xmlns:a16="http://schemas.microsoft.com/office/drawing/2014/main" id="{DA1CB969-E5EC-DF34-AA9B-4D6E1A9E0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5714" y="1545983"/>
            <a:ext cx="3681175" cy="2538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222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3" name="object 3">
            <a:extLst>
              <a:ext uri="{FF2B5EF4-FFF2-40B4-BE49-F238E27FC236}">
                <a16:creationId xmlns:a16="http://schemas.microsoft.com/office/drawing/2014/main" id="{7FFF379D-EFED-386C-8F6C-734EA00BCCE7}"/>
              </a:ext>
            </a:extLst>
          </p:cNvPr>
          <p:cNvSpPr txBox="1"/>
          <p:nvPr/>
        </p:nvSpPr>
        <p:spPr>
          <a:xfrm>
            <a:off x="587385" y="1742538"/>
            <a:ext cx="5917588" cy="453105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Croissance</a:t>
            </a:r>
            <a:r>
              <a:rPr lang="en-US" sz="1400" dirty="0">
                <a:solidFill>
                  <a:sysClr val="windowText" lastClr="000000"/>
                </a:solidFill>
                <a:latin typeface="Arial"/>
                <a:cs typeface="Arial"/>
              </a:rPr>
              <a:t>significative </a:t>
            </a:r>
            <a:r>
              <a:rPr lang="en-US" sz="1400" b="1" dirty="0">
                <a:solidFill>
                  <a:sysClr val="windowText" lastClr="000000"/>
                </a:solidFill>
                <a:latin typeface="Arial"/>
                <a:cs typeface="Arial"/>
              </a:rPr>
              <a:t>depuis 2011 </a:t>
            </a:r>
            <a:r>
              <a:rPr lang="en-US" sz="1400" dirty="0">
                <a:solidFill>
                  <a:sysClr val="windowText" lastClr="000000"/>
                </a:solidFill>
                <a:latin typeface="Arial"/>
                <a:cs typeface="Arial"/>
              </a:rPr>
              <a:t>: plus de 90 000 trajets en train d'ici 2024 ; relie plus de 50 villes chinoises à l'Europe.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Plus rapide que le transport maritime </a:t>
            </a:r>
            <a:r>
              <a:rPr lang="en-US" sz="1400" dirty="0">
                <a:solidFill>
                  <a:sysClr val="windowText" lastClr="000000"/>
                </a:solidFill>
                <a:latin typeface="Arial"/>
                <a:cs typeface="Arial"/>
              </a:rPr>
              <a:t>(environ 15 à 20 jours) et </a:t>
            </a:r>
            <a:r>
              <a:rPr lang="en-US" sz="1400" b="1" dirty="0">
                <a:solidFill>
                  <a:sysClr val="windowText" lastClr="000000"/>
                </a:solidFill>
                <a:latin typeface="Arial"/>
                <a:cs typeface="Arial"/>
              </a:rPr>
              <a:t>moins coûteux que le transport aérien </a:t>
            </a:r>
            <a:r>
              <a:rPr lang="en-US" sz="1400" dirty="0">
                <a:solidFill>
                  <a:sysClr val="windowText" lastClr="000000"/>
                </a:solidFill>
                <a:latin typeface="Arial"/>
                <a:cs typeface="Arial"/>
              </a:rPr>
              <a:t>; idéal pour les marchandises de priorité moyenne (par exemple, les appareils électroniques, les vêtements).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Utilise </a:t>
            </a:r>
            <a:r>
              <a:rPr lang="en-US" sz="1400" b="1" dirty="0">
                <a:solidFill>
                  <a:sysClr val="windowText" lastClr="000000"/>
                </a:solidFill>
                <a:latin typeface="Arial"/>
                <a:cs typeface="Arial"/>
              </a:rPr>
              <a:t>des conteneurs standard</a:t>
            </a:r>
            <a:r>
              <a:rPr lang="en-US" sz="1400" dirty="0">
                <a:solidFill>
                  <a:sysClr val="windowText" lastClr="000000"/>
                </a:solidFill>
                <a:latin typeface="Arial"/>
                <a:cs typeface="Arial"/>
              </a:rPr>
              <a:t>, fonctionne dans les deux sens et évite les retards liés à la congestion des ports.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Exemple : une entreprise de Xi'an a construit une usine près du nœud ferroviaire afin de réduire les délais de livraison vers l'Europe.</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Est devenu une </a:t>
            </a:r>
            <a:r>
              <a:rPr lang="en-US" sz="1400" b="1" dirty="0">
                <a:solidFill>
                  <a:sysClr val="windowText" lastClr="000000"/>
                </a:solidFill>
                <a:latin typeface="Arial"/>
                <a:cs typeface="Arial"/>
              </a:rPr>
              <a:t>option stratégique </a:t>
            </a:r>
            <a:r>
              <a:rPr lang="en-US" sz="1400" dirty="0">
                <a:solidFill>
                  <a:sysClr val="windowText" lastClr="000000"/>
                </a:solidFill>
                <a:latin typeface="Arial"/>
                <a:cs typeface="Arial"/>
              </a:rPr>
              <a:t>pendant les perturbations liées à la COVID et les retards mondiaux dans les expéditions.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Illustre la manière dont </a:t>
            </a:r>
            <a:r>
              <a:rPr lang="en-US" sz="1400" b="1" dirty="0">
                <a:solidFill>
                  <a:sysClr val="windowText" lastClr="000000"/>
                </a:solidFill>
                <a:latin typeface="Arial"/>
                <a:cs typeface="Arial"/>
              </a:rPr>
              <a:t>les solutions intermodales intercontinentales </a:t>
            </a:r>
            <a:r>
              <a:rPr lang="en-US" sz="1400" dirty="0">
                <a:solidFill>
                  <a:sysClr val="windowText" lastClr="000000"/>
                </a:solidFill>
                <a:latin typeface="Arial"/>
                <a:cs typeface="Arial"/>
              </a:rPr>
              <a:t>redéfinissent la logistique mondiale.</a:t>
            </a:r>
            <a:endParaRPr lang="en-GB" sz="14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54D0B815-967B-C677-EC08-E94868C7AEC2}"/>
              </a:ext>
            </a:extLst>
          </p:cNvPr>
          <p:cNvSpPr txBox="1"/>
          <p:nvPr/>
        </p:nvSpPr>
        <p:spPr>
          <a:xfrm>
            <a:off x="6717732" y="4098611"/>
            <a:ext cx="4886883" cy="10788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Carte illustrant les différents itinéraires du China-Europe Railway Express, qui relie plusieurs villes en Chine et en Europe.</a:t>
            </a:r>
          </a:p>
        </p:txBody>
      </p:sp>
      <p:sp>
        <p:nvSpPr>
          <p:cNvPr id="5" name="object 3">
            <a:extLst>
              <a:ext uri="{FF2B5EF4-FFF2-40B4-BE49-F238E27FC236}">
                <a16:creationId xmlns:a16="http://schemas.microsoft.com/office/drawing/2014/main" id="{D607ACE4-DB23-1368-F65A-A443ADAE6F3E}"/>
              </a:ext>
            </a:extLst>
          </p:cNvPr>
          <p:cNvSpPr txBox="1"/>
          <p:nvPr/>
        </p:nvSpPr>
        <p:spPr>
          <a:xfrm>
            <a:off x="740566" y="902567"/>
            <a:ext cx="10979720" cy="81136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Étude de cas n° 3 – China-Europe Railway Express (corridor ferroviaire « Belt and Road »)</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91ED77A5-5CCD-B1C1-67FA-932645CC34F4}"/>
              </a:ext>
            </a:extLst>
          </p:cNvPr>
          <p:cNvSpPr txBox="1">
            <a:spLocks noGrp="1"/>
          </p:cNvSpPr>
          <p:nvPr>
            <p:ph type="title"/>
          </p:nvPr>
        </p:nvSpPr>
        <p:spPr>
          <a:xfrm>
            <a:off x="726280" y="412869"/>
            <a:ext cx="224189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Études de cas</a:t>
            </a:r>
          </a:p>
        </p:txBody>
      </p:sp>
      <p:sp>
        <p:nvSpPr>
          <p:cNvPr id="2" name="object 6">
            <a:extLst>
              <a:ext uri="{FF2B5EF4-FFF2-40B4-BE49-F238E27FC236}">
                <a16:creationId xmlns:a16="http://schemas.microsoft.com/office/drawing/2014/main" id="{68A58503-8855-6D0A-F13A-D4AF07A36D7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480B2195-5FEE-5F87-6CD2-C807375C7F5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pic>
        <p:nvPicPr>
          <p:cNvPr id="9218" name="Picture 2">
            <a:extLst>
              <a:ext uri="{FF2B5EF4-FFF2-40B4-BE49-F238E27FC236}">
                <a16:creationId xmlns:a16="http://schemas.microsoft.com/office/drawing/2014/main" id="{8C81724C-7368-BEC0-4A15-92F767747C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690" y="1562012"/>
            <a:ext cx="4749925" cy="239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629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US" sz="3200" b="1" dirty="0">
                <a:solidFill>
                  <a:schemeClr val="bg1"/>
                </a:solidFill>
              </a:rPr>
              <a:t>Discussion et réflexion critique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5FE33CB2-6944-E887-A305-094EA78E709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1F4977E9-734E-1028-4206-43E91475D9A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1755332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0" y="412869"/>
            <a:ext cx="587222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et réflexion critique</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US"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591086" y="1682969"/>
            <a:ext cx="10867490" cy="390582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Q1 : Transfert modal – </a:t>
            </a:r>
            <a:r>
              <a:rPr lang="en-US" sz="1400" dirty="0">
                <a:solidFill>
                  <a:sysClr val="windowText" lastClr="000000"/>
                </a:solidFill>
                <a:latin typeface="Arial"/>
                <a:cs typeface="Arial"/>
              </a:rPr>
              <a:t>Quels sont les principaux obstacles qui empêchent le transfert d'une plus grande partie du fret routier vers le transport intermodal (rail, voies navigables) ? Veuillez prendre en compte des facteurs tels que le coût, la flexibilité, les infrastructures et la manière dont la technologie ou les politiques pourraient contribuer à surmonter ces obstacles.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Q2 : Aperçu des cas </a:t>
            </a:r>
            <a:r>
              <a:rPr lang="en-US" sz="1400" dirty="0">
                <a:solidFill>
                  <a:sysClr val="windowText" lastClr="000000"/>
                </a:solidFill>
                <a:latin typeface="Arial"/>
                <a:cs typeface="Arial"/>
              </a:rPr>
              <a:t>– D'après les études de cas (distribution au détail, Jula-Schenker, transport ferroviaire Chine-Europe), quels sont les facteurs clés qui ont permis à ces solutions intermodales de réussir ? Ces facteurs sont-ils généralisables à d'autres régions ou secteurs, ou étaient-ils spécifiques au contexte ? </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Q3 : Impacts technologiques </a:t>
            </a:r>
            <a:r>
              <a:rPr lang="en-US" sz="1400" dirty="0">
                <a:solidFill>
                  <a:sysClr val="windowText" lastClr="000000"/>
                </a:solidFill>
                <a:latin typeface="Arial"/>
                <a:cs typeface="Arial"/>
              </a:rPr>
              <a:t>– Comment les technologies émergentes (par exemple, les camions autonomes, les plateformes numériques, la visibilité de la chaîne d'approvisionnement grâce à l'IA) pourraient-elles perturber ou améliorer le transport de marchandises et la logistique au cours de la prochaine décennie ? Quelles parties de la chaîne logistique sont les plus susceptibles d'être transformées, et quels gains d'efficacité ou nouveaux défis pourraient en résulter ?</a:t>
            </a:r>
          </a:p>
        </p:txBody>
      </p:sp>
      <p:sp>
        <p:nvSpPr>
          <p:cNvPr id="3" name="object 3">
            <a:extLst>
              <a:ext uri="{FF2B5EF4-FFF2-40B4-BE49-F238E27FC236}">
                <a16:creationId xmlns:a16="http://schemas.microsoft.com/office/drawing/2014/main" id="{D3A4D7FB-480B-14AF-988E-972B6BF35A6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Technologie des véhicules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BB3A2852-BBC8-37F9-5197-66357A49080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5E4C722B-C324-771B-A1AF-FB66E86AC09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783732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25F9E-7D3E-2E84-4B95-AE6FFC8EE3A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B71C213-F35F-334A-BBF4-8FFE65AA292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67A88670-9BF7-5D4C-974B-A449CC529F30}"/>
              </a:ext>
            </a:extLst>
          </p:cNvPr>
          <p:cNvSpPr txBox="1"/>
          <p:nvPr/>
        </p:nvSpPr>
        <p:spPr>
          <a:xfrm>
            <a:off x="591086" y="1707885"/>
            <a:ext cx="10867490" cy="295113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Q4 : Équilibre </a:t>
            </a:r>
            <a:r>
              <a:rPr lang="en-US" sz="1600" dirty="0">
                <a:solidFill>
                  <a:sysClr val="windowText" lastClr="000000"/>
                </a:solidFill>
                <a:latin typeface="Arial"/>
                <a:cs typeface="Arial"/>
              </a:rPr>
              <a:t>– Lors de la conception d'un réseau logistique, comment les entreprises doivent-elles équilibrer les coûts, la rapidité et la durabilité ? Par exemple, dans quels cas est-il judicieux de choisir un mode de transport plus lent et plus écologique plutôt qu'un mode plus rapide et plus coûteux ? Comment les objectifs de durabilité des entreprises et les réglementations externes influencent-ils ces décisions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Q5 : Résilience ou efficacité – </a:t>
            </a:r>
            <a:r>
              <a:rPr lang="en-US" sz="1600" dirty="0">
                <a:solidFill>
                  <a:sysClr val="windowText" lastClr="000000"/>
                </a:solidFill>
                <a:latin typeface="Arial"/>
                <a:cs typeface="Arial"/>
              </a:rPr>
              <a:t>Après les récentes perturbations de la chaîne d'approvisionnement mondiale, il existe une tension entre le renforcement de la résilience et le maintien de l'efficacité. Quelles stratégies recommanderiez-vous à un responsable logistique pour améliorer la résilience sans augmenter excessivement les coûts (par exemple, stocks tampons, double approvisionnement, modes de transport flexibles) ? Comment les données et l'analyse prédictive peuvent-elles jouer un rôle dans cet équilibre ? </a:t>
            </a:r>
          </a:p>
        </p:txBody>
      </p:sp>
      <p:sp>
        <p:nvSpPr>
          <p:cNvPr id="3" name="object 3">
            <a:extLst>
              <a:ext uri="{FF2B5EF4-FFF2-40B4-BE49-F238E27FC236}">
                <a16:creationId xmlns:a16="http://schemas.microsoft.com/office/drawing/2014/main" id="{D5314B6B-05E7-9E63-C5FA-926AFABC31C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Technologie des véhicules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220E07FD-729A-4DFE-B052-C803FEFF44CB}"/>
              </a:ext>
            </a:extLst>
          </p:cNvPr>
          <p:cNvSpPr txBox="1">
            <a:spLocks noGrp="1"/>
          </p:cNvSpPr>
          <p:nvPr>
            <p:ph type="title"/>
          </p:nvPr>
        </p:nvSpPr>
        <p:spPr>
          <a:xfrm>
            <a:off x="726281" y="412869"/>
            <a:ext cx="449160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et réflexion critique</a:t>
            </a:r>
            <a:endParaRPr sz="2400" b="1" spc="-13" dirty="0">
              <a:solidFill>
                <a:schemeClr val="bg1"/>
              </a:solidFill>
            </a:endParaRPr>
          </a:p>
        </p:txBody>
      </p:sp>
      <p:sp>
        <p:nvSpPr>
          <p:cNvPr id="2" name="object 6">
            <a:extLst>
              <a:ext uri="{FF2B5EF4-FFF2-40B4-BE49-F238E27FC236}">
                <a16:creationId xmlns:a16="http://schemas.microsoft.com/office/drawing/2014/main" id="{A553F42E-D530-AC37-8CC7-40EADA88C90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F22CF84C-6D07-07B6-EC14-C4DA2A4A212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757639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Cours n° 23 : Transport de marchandises et logistique</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2173825308"/>
              </p:ext>
            </p:extLst>
          </p:nvPr>
        </p:nvGraphicFramePr>
        <p:xfrm>
          <a:off x="763501" y="913752"/>
          <a:ext cx="5476603" cy="5538473"/>
        </p:xfrm>
        <a:graphic>
          <a:graphicData uri="http://schemas.openxmlformats.org/drawingml/2006/table">
            <a:tbl>
              <a:tblPr firstRow="1" bandRow="1">
                <a:tableStyleId>{5940675A-B579-460E-94D1-54222C63F5DA}</a:tableStyleId>
              </a:tblPr>
              <a:tblGrid>
                <a:gridCol w="4647960">
                  <a:extLst>
                    <a:ext uri="{9D8B030D-6E8A-4147-A177-3AD203B41FA5}">
                      <a16:colId xmlns:a16="http://schemas.microsoft.com/office/drawing/2014/main" val="3157834447"/>
                    </a:ext>
                  </a:extLst>
                </a:gridCol>
                <a:gridCol w="828643">
                  <a:extLst>
                    <a:ext uri="{9D8B030D-6E8A-4147-A177-3AD203B41FA5}">
                      <a16:colId xmlns:a16="http://schemas.microsoft.com/office/drawing/2014/main" val="3568564237"/>
                    </a:ext>
                  </a:extLst>
                </a:gridCol>
              </a:tblGrid>
              <a:tr h="298349">
                <a:tc>
                  <a:txBody>
                    <a:bodyPr/>
                    <a:lstStyle/>
                    <a:p>
                      <a:r>
                        <a:rPr lang="en-GB" sz="1400" b="1" dirty="0">
                          <a:solidFill>
                            <a:sysClr val="windowText" lastClr="000000"/>
                          </a:solidFill>
                          <a:latin typeface="Arial"/>
                          <a:cs typeface="Arial"/>
                        </a:rPr>
                        <a:t>1. Introduction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76339">
                <a:tc>
                  <a:txBody>
                    <a:bodyPr/>
                    <a:lstStyle/>
                    <a:p>
                      <a:r>
                        <a:rPr lang="en-GB" sz="1200" spc="64" dirty="0">
                          <a:solidFill>
                            <a:sysClr val="windowText" lastClr="000000"/>
                          </a:solidFill>
                          <a:latin typeface="Arial"/>
                          <a:cs typeface="Arial"/>
                        </a:rPr>
                        <a:t> </a:t>
                      </a:r>
                      <a:r>
                        <a:rPr lang="en-US" sz="1200" spc="64" dirty="0">
                          <a:solidFill>
                            <a:sysClr val="windowText" lastClr="000000"/>
                          </a:solidFill>
                          <a:latin typeface="Arial"/>
                          <a:cs typeface="Arial"/>
                        </a:rPr>
                        <a:t>1.1 Portée et définitions clés</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461084">
                <a:tc>
                  <a:txBody>
                    <a:bodyPr/>
                    <a:lstStyle/>
                    <a:p>
                      <a:r>
                        <a:rPr lang="en-US" sz="1200" spc="64" dirty="0">
                          <a:solidFill>
                            <a:sysClr val="windowText" lastClr="000000"/>
                          </a:solidFill>
                          <a:latin typeface="Arial"/>
                          <a:cs typeface="Arial"/>
                        </a:rPr>
                        <a:t> 1.2 Transport intermodal – Définition et évolution</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3</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461084">
                <a:tc>
                  <a:txBody>
                    <a:bodyPr/>
                    <a:lstStyle/>
                    <a:p>
                      <a:r>
                        <a:rPr lang="en-GB" sz="1200" b="1" dirty="0">
                          <a:solidFill>
                            <a:sysClr val="windowText" lastClr="000000"/>
                          </a:solidFill>
                          <a:latin typeface="Arial"/>
                          <a:cs typeface="Arial"/>
                        </a:rPr>
                        <a:t> </a:t>
                      </a:r>
                      <a:r>
                        <a:rPr lang="en-GB" sz="1200" spc="64" dirty="0">
                          <a:solidFill>
                            <a:sysClr val="windowText" lastClr="000000"/>
                          </a:solidFill>
                          <a:latin typeface="Arial"/>
                          <a:cs typeface="Arial"/>
                        </a:rPr>
                        <a:t>1.3 </a:t>
                      </a:r>
                      <a:r>
                        <a:rPr lang="en-US" sz="1200" spc="64" dirty="0">
                          <a:solidFill>
                            <a:sysClr val="windowText" lastClr="000000"/>
                          </a:solidFill>
                          <a:latin typeface="Arial"/>
                          <a:cs typeface="Arial"/>
                        </a:rPr>
                        <a:t>Importance et tendances du transport de marchandises</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5</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76339">
                <a:tc>
                  <a:txBody>
                    <a:bodyPr/>
                    <a:lstStyle/>
                    <a:p>
                      <a:r>
                        <a:rPr lang="en-GB" sz="1200" dirty="0">
                          <a:latin typeface="Arial" panose="020B0604020202020204" pitchFamily="34" charset="0"/>
                          <a:cs typeface="Arial" panose="020B0604020202020204" pitchFamily="34" charset="0"/>
                        </a:rPr>
                        <a:t> </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98349">
                <a:tc>
                  <a:txBody>
                    <a:bodyPr/>
                    <a:lstStyle/>
                    <a:p>
                      <a:r>
                        <a:rPr lang="en-GB" sz="1400" b="1" dirty="0">
                          <a:solidFill>
                            <a:sysClr val="windowText" lastClr="000000"/>
                          </a:solidFill>
                          <a:latin typeface="Arial"/>
                          <a:cs typeface="Arial"/>
                        </a:rPr>
                        <a:t>2. Principes du transport de marchandises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6</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6339">
                <a:tc>
                  <a:txBody>
                    <a:bodyPr/>
                    <a:lstStyle/>
                    <a:p>
                      <a:r>
                        <a:rPr lang="en-GB" sz="1200" dirty="0">
                          <a:latin typeface="Arial" panose="020B0604020202020204" pitchFamily="34" charset="0"/>
                          <a:cs typeface="Arial" panose="020B0604020202020204" pitchFamily="34" charset="0"/>
                        </a:rPr>
                        <a:t> </a:t>
                      </a:r>
                      <a:r>
                        <a:rPr lang="en-US" sz="1200" spc="64" dirty="0">
                          <a:solidFill>
                            <a:sysClr val="windowText" lastClr="000000"/>
                          </a:solidFill>
                          <a:latin typeface="Arial"/>
                          <a:cs typeface="Arial"/>
                        </a:rPr>
                        <a:t>2.1 Modes et caractéristiques du transport de marchandises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7</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76339">
                <a:tc>
                  <a:txBody>
                    <a:bodyPr/>
                    <a:lstStyle/>
                    <a:p>
                      <a:r>
                        <a:rPr lang="en-GB" sz="120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2.2 </a:t>
                      </a:r>
                      <a:r>
                        <a:rPr lang="en-US" sz="1200" spc="64" dirty="0">
                          <a:solidFill>
                            <a:sysClr val="windowText" lastClr="000000"/>
                          </a:solidFill>
                          <a:latin typeface="Arial"/>
                          <a:cs typeface="Arial"/>
                        </a:rPr>
                        <a:t>Choix modal et compromis en matière de coûts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10</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25471">
                <a:tc>
                  <a:txBody>
                    <a:bodyPr/>
                    <a:lstStyle/>
                    <a:p>
                      <a:r>
                        <a:rPr lang="en-GB" sz="1600" dirty="0"/>
                        <a:t> </a:t>
                      </a:r>
                      <a:r>
                        <a:rPr lang="en-GB" sz="1200" spc="64" dirty="0">
                          <a:solidFill>
                            <a:sysClr val="windowText" lastClr="000000"/>
                          </a:solidFill>
                          <a:latin typeface="Arial"/>
                          <a:cs typeface="Arial"/>
                        </a:rPr>
                        <a:t>2.3 </a:t>
                      </a:r>
                      <a:r>
                        <a:rPr lang="en-US" sz="1200" spc="64" dirty="0">
                          <a:solidFill>
                            <a:sysClr val="windowText" lastClr="000000"/>
                          </a:solidFill>
                          <a:latin typeface="Arial"/>
                          <a:cs typeface="Arial"/>
                        </a:rPr>
                        <a:t>Effets sur la santé, la qualité de l'air et le climat</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298349">
                <a:tc>
                  <a:txBody>
                    <a:bodyPr/>
                    <a:lstStyle/>
                    <a:p>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r h="298349">
                <a:tc>
                  <a:txBody>
                    <a:bodyPr/>
                    <a:lstStyle/>
                    <a:p>
                      <a:r>
                        <a:rPr lang="en-GB" sz="1400" b="1" dirty="0">
                          <a:solidFill>
                            <a:sysClr val="windowText" lastClr="000000"/>
                          </a:solidFill>
                          <a:latin typeface="Arial"/>
                          <a:cs typeface="Arial"/>
                        </a:rPr>
                        <a:t>3. Logistique et gestion de la chaîne d'approvisionnement</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15</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2586914"/>
                  </a:ext>
                </a:extLst>
              </a:tr>
              <a:tr h="461084">
                <a:tc>
                  <a:txBody>
                    <a:bodyPr/>
                    <a:lstStyle/>
                    <a:p>
                      <a:r>
                        <a:rPr lang="en-GB" sz="1200" b="0" dirty="0">
                          <a:latin typeface="Arial" panose="020B0604020202020204" pitchFamily="34" charset="0"/>
                          <a:cs typeface="Arial" panose="020B0604020202020204" pitchFamily="34" charset="0"/>
                        </a:rPr>
                        <a:t> </a:t>
                      </a:r>
                      <a:r>
                        <a:rPr lang="en-US" sz="1200" spc="64" dirty="0">
                          <a:solidFill>
                            <a:sysClr val="windowText" lastClr="000000"/>
                          </a:solidFill>
                          <a:latin typeface="Arial"/>
                          <a:cs typeface="Arial"/>
                        </a:rPr>
                        <a:t>3.1 Logistique et chaîne d'approvisionnement : intégration et valeur ajoutée</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16</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307835"/>
                  </a:ext>
                </a:extLst>
              </a:tr>
              <a:tr h="461084">
                <a:tc>
                  <a:txBody>
                    <a:bodyPr/>
                    <a:lstStyle/>
                    <a:p>
                      <a:r>
                        <a:rPr lang="en-GB" sz="1200" b="0" dirty="0">
                          <a:latin typeface="Arial" panose="020B0604020202020204" pitchFamily="34" charset="0"/>
                          <a:cs typeface="Arial" panose="020B0604020202020204" pitchFamily="34" charset="0"/>
                        </a:rPr>
                        <a:t> </a:t>
                      </a:r>
                      <a:r>
                        <a:rPr lang="en-GB" sz="1200" spc="64" dirty="0">
                          <a:solidFill>
                            <a:sysClr val="windowText" lastClr="000000"/>
                          </a:solidFill>
                          <a:latin typeface="Arial"/>
                          <a:cs typeface="Arial"/>
                        </a:rPr>
                        <a:t>3.2 </a:t>
                      </a:r>
                      <a:r>
                        <a:rPr lang="en-US" sz="1200" spc="64" dirty="0">
                          <a:solidFill>
                            <a:sysClr val="windowText" lastClr="000000"/>
                          </a:solidFill>
                          <a:latin typeface="Arial"/>
                          <a:cs typeface="Arial"/>
                        </a:rPr>
                        <a:t>Compromis logistiques et stratégies de distribution</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17</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8793026"/>
                  </a:ext>
                </a:extLst>
              </a:tr>
              <a:tr h="461084">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 </a:t>
                      </a:r>
                      <a:r>
                        <a:rPr lang="en-US" sz="1200" spc="64" dirty="0">
                          <a:solidFill>
                            <a:sysClr val="windowText" lastClr="000000"/>
                          </a:solidFill>
                          <a:latin typeface="Arial"/>
                          <a:cs typeface="Arial"/>
                        </a:rPr>
                        <a:t>3.3 Intégration et collaboration dans les chaînes d'approvisionnement</a:t>
                      </a:r>
                      <a:endParaRPr lang="en-AT" sz="1200" dirty="0">
                        <a:latin typeface="Arial" panose="020B0604020202020204" pitchFamily="34" charset="0"/>
                        <a:cs typeface="Arial" panose="020B0604020202020204" pitchFamily="34" charset="0"/>
                      </a:endParaRPr>
                    </a:p>
                    <a:p>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18</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2859948"/>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3659779968"/>
              </p:ext>
            </p:extLst>
          </p:nvPr>
        </p:nvGraphicFramePr>
        <p:xfrm>
          <a:off x="6573795" y="1032956"/>
          <a:ext cx="4854704" cy="4114800"/>
        </p:xfrm>
        <a:graphic>
          <a:graphicData uri="http://schemas.openxmlformats.org/drawingml/2006/table">
            <a:tbl>
              <a:tblPr firstRow="1" bandRow="1">
                <a:tableStyleId>{5940675A-B579-460E-94D1-54222C63F5DA}</a:tableStyleId>
              </a:tblPr>
              <a:tblGrid>
                <a:gridCol w="4417069">
                  <a:extLst>
                    <a:ext uri="{9D8B030D-6E8A-4147-A177-3AD203B41FA5}">
                      <a16:colId xmlns:a16="http://schemas.microsoft.com/office/drawing/2014/main" val="3157834447"/>
                    </a:ext>
                  </a:extLst>
                </a:gridCol>
                <a:gridCol w="437635">
                  <a:extLst>
                    <a:ext uri="{9D8B030D-6E8A-4147-A177-3AD203B41FA5}">
                      <a16:colId xmlns:a16="http://schemas.microsoft.com/office/drawing/2014/main" val="3568564237"/>
                    </a:ext>
                  </a:extLst>
                </a:gridCol>
              </a:tblGrid>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3.4 Évolutions récentes dans le domaine du fret et de la logistique (2017-2025)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19</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0476843"/>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0355531"/>
                  </a:ext>
                </a:extLst>
              </a:tr>
              <a:tr h="285769">
                <a:tc>
                  <a:txBody>
                    <a:bodyPr/>
                    <a:lstStyle/>
                    <a:p>
                      <a:r>
                        <a:rPr lang="en-GB" sz="1600" b="1" dirty="0">
                          <a:solidFill>
                            <a:sysClr val="windowText" lastClr="000000"/>
                          </a:solidFill>
                          <a:latin typeface="Arial"/>
                          <a:cs typeface="Arial"/>
                        </a:rPr>
                        <a:t>4. Études de cas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20</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a:t>
                      </a:r>
                      <a:r>
                        <a:rPr lang="en-US" sz="1400" spc="64" dirty="0">
                          <a:solidFill>
                            <a:sysClr val="windowText" lastClr="000000"/>
                          </a:solidFill>
                          <a:latin typeface="Arial"/>
                          <a:cs typeface="Arial"/>
                        </a:rPr>
                        <a:t>Étude de cas n° 1 – Les détaillants alimentaires britanniques adoptent la logistique intermodale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a:t>
                      </a:r>
                      <a:r>
                        <a:rPr lang="en-US" sz="1400" spc="64" dirty="0">
                          <a:solidFill>
                            <a:sysClr val="windowText" lastClr="000000"/>
                          </a:solidFill>
                          <a:latin typeface="Arial"/>
                          <a:cs typeface="Arial"/>
                        </a:rPr>
                        <a:t>Étude de cas n° 2 – Collaboration entre expéditeur et transitaire : Jula et DB Schenker (Suède)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a:t>
                      </a:r>
                      <a:r>
                        <a:rPr lang="en-US" sz="1400" spc="64" dirty="0">
                          <a:solidFill>
                            <a:sysClr val="windowText" lastClr="000000"/>
                          </a:solidFill>
                          <a:latin typeface="Arial"/>
                          <a:cs typeface="Arial"/>
                        </a:rPr>
                        <a:t>Étude de cas n° 3 – China–Europe Railway Express (corridor ferroviaire « Belt and Road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b="1" dirty="0">
                          <a:solidFill>
                            <a:sysClr val="windowText" lastClr="000000"/>
                          </a:solidFill>
                          <a:latin typeface="Arial"/>
                          <a:cs typeface="Arial"/>
                        </a:rPr>
                        <a:t>5. Discussion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Discussion et réflexion critique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sp>
        <p:nvSpPr>
          <p:cNvPr id="3" name="object 6">
            <a:extLst>
              <a:ext uri="{FF2B5EF4-FFF2-40B4-BE49-F238E27FC236}">
                <a16:creationId xmlns:a16="http://schemas.microsoft.com/office/drawing/2014/main" id="{C275C53E-B6C2-B88E-3402-DEB8A1FD97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DDBF7E30-C4A2-6A43-5061-9DD8A9FD168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rPr>
              <a:t>Introduction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CDDBCCE8-0B99-088C-F3F5-208DE36CAE3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0B3B784A-B486-8508-54CC-0ABCBB9B0F2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4689268-254C-3F5E-FCC3-104956514BDC}"/>
              </a:ext>
            </a:extLst>
          </p:cNvPr>
          <p:cNvSpPr txBox="1">
            <a:spLocks noGrp="1"/>
          </p:cNvSpPr>
          <p:nvPr>
            <p:ph type="title"/>
          </p:nvPr>
        </p:nvSpPr>
        <p:spPr>
          <a:xfrm>
            <a:off x="726281" y="412870"/>
            <a:ext cx="39926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615070" y="1393269"/>
            <a:ext cx="10732296" cy="482036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Transport de marchandises : </a:t>
            </a:r>
            <a:r>
              <a:rPr lang="en-US" sz="1400" dirty="0">
                <a:solidFill>
                  <a:sysClr val="windowText" lastClr="000000"/>
                </a:solidFill>
                <a:latin typeface="Arial"/>
                <a:cs typeface="Arial"/>
              </a:rPr>
              <a:t>déplacement de biens (matières premières, pièces détachées, produits finis) à l'aide de différents modes de transport (routier, ferroviaire, maritime, aérien, etc.) tout au long de la chaîne d'approvisionnement. Met l'accent sur le tonnage et la distance, généralement mesurés en tonnes-kilomètres (tonnes-km).</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Logistique : </a:t>
            </a:r>
            <a:r>
              <a:rPr lang="en-US" sz="1400" dirty="0">
                <a:solidFill>
                  <a:sysClr val="windowText" lastClr="000000"/>
                </a:solidFill>
                <a:latin typeface="Arial"/>
                <a:cs typeface="Arial"/>
              </a:rPr>
              <a:t>processus de planification, de mise en œuvre et de contrôle des procédures pour le transport et le stockage efficaces et efficients des marchandises (et des informations connexes) depuis leur origine jusqu'à leur destination, en veillant à ce que les exigences des clients soient satisfaites. Elle comprend le transport, l'entreposage, la gestion des stocks, l'emballage et le flux d'informations.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Gestion de la chaîne d'approvisionnement (SCM) : </a:t>
            </a:r>
            <a:r>
              <a:rPr lang="en-US" sz="1400" dirty="0">
                <a:solidFill>
                  <a:sysClr val="windowText" lastClr="000000"/>
                </a:solidFill>
                <a:latin typeface="Arial"/>
                <a:cs typeface="Arial"/>
              </a:rPr>
              <a:t>coordination plus large entre plusieurs entreprises d'une chaîne d'approvisionnement, intégrant les processus commerciaux clés, des fournisseurs finaux aux clients finaux. La SCM implique une collaboration entre les fournisseurs, les fabricants, les distributeurs, les détaillants et les prestataires logistiques afin d'optimiser le flux de bout en bout des produits, des informations et des finances. La logistique est un sous-ensemble de la SCM axé sur le transport et le stockage des marchandises.</a:t>
            </a:r>
          </a:p>
          <a:p>
            <a:pPr marL="190500" defTabSz="1175644" hangingPunct="1">
              <a:lnSpc>
                <a:spcPct val="100000"/>
              </a:lnSpc>
              <a:spcBef>
                <a:spcPts val="129"/>
              </a:spcBef>
            </a:pPr>
            <a:r>
              <a:rPr lang="en-US" sz="1400" dirty="0">
                <a:solidFill>
                  <a:sysClr val="windowText" lastClr="000000"/>
                </a:solidFill>
                <a:latin typeface="Arial"/>
                <a:cs typeface="Arial"/>
              </a:rPr>
              <a:t>	</a:t>
            </a:r>
            <a:endParaRPr lang="en-US" sz="14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3209115C-7CF6-BDA5-25BE-BA886131FDD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Portée et définitions clés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4590BAC3-346B-E738-D90B-0FB25C8A1C0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9" name="object 6">
            <a:extLst>
              <a:ext uri="{FF2B5EF4-FFF2-40B4-BE49-F238E27FC236}">
                <a16:creationId xmlns:a16="http://schemas.microsoft.com/office/drawing/2014/main" id="{16219F6A-6AE7-EF22-9877-436A1B5DE1C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4104049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568988" y="1188424"/>
            <a:ext cx="10889588" cy="4216164"/>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Unimodal, multimodal, intermodal : </a:t>
            </a:r>
            <a:r>
              <a:rPr lang="en-US" sz="1400" dirty="0">
                <a:solidFill>
                  <a:sysClr val="windowText" lastClr="000000"/>
                </a:solidFill>
                <a:latin typeface="Arial"/>
                <a:cs typeface="Arial"/>
              </a:rPr>
              <a:t>le transport multimodal consiste à utiliser plusieurs modes de transport (par exemple, camion + bateau) pour acheminer des marchandises. Le transport intermodal est un cas particulier du transport multimodal dans lequel les marchandises restent dans la </a:t>
            </a:r>
            <a:r>
              <a:rPr lang="en-US" sz="1400" b="1" dirty="0">
                <a:solidFill>
                  <a:sysClr val="windowText" lastClr="000000"/>
                </a:solidFill>
                <a:latin typeface="Arial"/>
                <a:cs typeface="Arial"/>
              </a:rPr>
              <a:t>même unité de chargement </a:t>
            </a:r>
            <a:r>
              <a:rPr lang="en-US" sz="1400" dirty="0">
                <a:solidFill>
                  <a:sysClr val="windowText" lastClr="000000"/>
                </a:solidFill>
                <a:latin typeface="Arial"/>
                <a:cs typeface="Arial"/>
              </a:rPr>
              <a:t>(par exemple, un conteneur maritime ou une remorque) pendant tout le trajet, quel que soit le mode de transport utilisé. Cela évite la manutention directe des marchandises lors des transferts entre les différents modes de transport, ce qui améliore l'efficacité.</a:t>
            </a:r>
          </a:p>
          <a:p>
            <a:pPr marL="361950" lvl="3"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Révolution de la conteneurisation : </a:t>
            </a:r>
            <a:r>
              <a:rPr lang="en-US" sz="1400" dirty="0">
                <a:solidFill>
                  <a:sysClr val="windowText" lastClr="000000"/>
                </a:solidFill>
                <a:latin typeface="Arial"/>
                <a:cs typeface="Arial"/>
              </a:rPr>
              <a:t>l'essor </a:t>
            </a:r>
            <a:r>
              <a:rPr lang="en-US" sz="1400" b="1" dirty="0">
                <a:solidFill>
                  <a:sysClr val="windowText" lastClr="000000"/>
                </a:solidFill>
                <a:latin typeface="Arial"/>
                <a:cs typeface="Arial"/>
              </a:rPr>
              <a:t>des conteneurs d'expédition ISO standard </a:t>
            </a:r>
            <a:r>
              <a:rPr lang="en-US" sz="1400" dirty="0">
                <a:solidFill>
                  <a:sysClr val="windowText" lastClr="000000"/>
                </a:solidFill>
                <a:latin typeface="Arial"/>
                <a:cs typeface="Arial"/>
              </a:rPr>
              <a:t>(lancés par Malcom McLean en 1956) a permis le véritable transport intermodal. Les conteneurs ont considérablement réduit le temps et le coût de manutention : avant l'ère des conteneurs, les navires passaient des semaines dans les ports à être déchargés manuellement ; aujourd'hui, les grues peuvent transférer des milliers de conteneurs en quelques heures. Cette innovation a permis de réduire considérablement les délais d'acheminement dans les ports et les dommages causés aux marchandises, ce qui a entraîné des réductions de coûts importantes en conservant les marchandises dans une seule unité tout au long du trajet.</a:t>
            </a:r>
          </a:p>
        </p:txBody>
      </p:sp>
      <p:sp>
        <p:nvSpPr>
          <p:cNvPr id="3" name="object 3">
            <a:extLst>
              <a:ext uri="{FF2B5EF4-FFF2-40B4-BE49-F238E27FC236}">
                <a16:creationId xmlns:a16="http://schemas.microsoft.com/office/drawing/2014/main" id="{DD611C4E-5F24-B196-D35E-2A6CC91EEAD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Transport intermodal – Définition et évolution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32AFC47-2258-7885-78C8-FECA43F05346}"/>
              </a:ext>
            </a:extLst>
          </p:cNvPr>
          <p:cNvSpPr txBox="1">
            <a:spLocks noGrp="1"/>
          </p:cNvSpPr>
          <p:nvPr>
            <p:ph type="title"/>
          </p:nvPr>
        </p:nvSpPr>
        <p:spPr>
          <a:xfrm>
            <a:off x="726281" y="412870"/>
            <a:ext cx="39926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5" name="object 6">
            <a:extLst>
              <a:ext uri="{FF2B5EF4-FFF2-40B4-BE49-F238E27FC236}">
                <a16:creationId xmlns:a16="http://schemas.microsoft.com/office/drawing/2014/main" id="{E760F77A-7EE1-7EF9-BB73-FAF1E0CFD48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3CC886E9-1D5B-FAF4-6AA5-3F45DB77FC9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828799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3874A-7471-DA35-472F-CF2A4B1B82D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1A73D82-F52A-8A83-AD52-EBAF1E6AB83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C6165FF0-09E4-77C2-430A-4A19E7ED8F40}"/>
              </a:ext>
            </a:extLst>
          </p:cNvPr>
          <p:cNvSpPr txBox="1"/>
          <p:nvPr/>
        </p:nvSpPr>
        <p:spPr>
          <a:xfrm>
            <a:off x="554099" y="1330376"/>
            <a:ext cx="10904477" cy="2938314"/>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Mondialisation et échelle : </a:t>
            </a:r>
            <a:r>
              <a:rPr lang="en-US" sz="1600" dirty="0">
                <a:solidFill>
                  <a:sysClr val="windowText" lastClr="000000"/>
                </a:solidFill>
                <a:latin typeface="Arial"/>
                <a:cs typeface="Arial"/>
              </a:rPr>
              <a:t>la conteneurisation et les systèmes intermodaux ont stimulé l'expansion du commerce mondial. Les compagnies maritimes se sont regroupées pour former de grands transporteurs mondiaux, et les principaux ports sont devenus des hubs de conteneurs à grande capacité. De nombreux ports ont été déplacés ou agrandis vers des sites en eau profonde (par exemple, </a:t>
            </a:r>
            <a:r>
              <a:rPr lang="en-US" sz="1600" dirty="0" err="1">
                <a:solidFill>
                  <a:sysClr val="windowText" lastClr="000000"/>
                </a:solidFill>
                <a:latin typeface="Arial"/>
                <a:cs typeface="Arial"/>
              </a:rPr>
              <a:t>Maasvlakte</a:t>
            </a:r>
            <a:r>
              <a:rPr lang="en-US" sz="1600" dirty="0">
                <a:solidFill>
                  <a:sysClr val="windowText" lastClr="000000"/>
                </a:solidFill>
                <a:latin typeface="Arial"/>
                <a:cs typeface="Arial"/>
              </a:rPr>
              <a:t> 2 à Rotterdam) afin d'accueillir des navires plus grands, rompant souvent leurs liens traditionnels avec le centre-ville. </a:t>
            </a:r>
            <a:r>
              <a:rPr lang="en-US" sz="1600" b="1" dirty="0">
                <a:solidFill>
                  <a:sysClr val="windowText" lastClr="000000"/>
                </a:solidFill>
                <a:latin typeface="Arial"/>
                <a:cs typeface="Arial"/>
              </a:rPr>
              <a:t>L'intégration verticale </a:t>
            </a:r>
            <a:r>
              <a:rPr lang="en-US" sz="1600" dirty="0">
                <a:solidFill>
                  <a:sysClr val="windowText" lastClr="000000"/>
                </a:solidFill>
                <a:latin typeface="Arial"/>
                <a:cs typeface="Arial"/>
              </a:rPr>
              <a:t>s'est accrue (par exemple, les compagnies maritimes possédant des terminaux portuaires), créant ainsi des réseaux portuaires maritimes homogènes. Les ports et le transport maritime étant très efficaces, </a:t>
            </a:r>
            <a:r>
              <a:rPr lang="en-US" sz="1600" b="1" dirty="0">
                <a:solidFill>
                  <a:sysClr val="windowText" lastClr="000000"/>
                </a:solidFill>
                <a:latin typeface="Arial"/>
                <a:cs typeface="Arial"/>
              </a:rPr>
              <a:t>le transport terrestre </a:t>
            </a:r>
            <a:r>
              <a:rPr lang="en-US" sz="1600" dirty="0">
                <a:solidFill>
                  <a:sysClr val="windowText" lastClr="000000"/>
                </a:solidFill>
                <a:latin typeface="Arial"/>
                <a:cs typeface="Arial"/>
              </a:rPr>
              <a:t>est devenu le « nouveau champ de bataille » de l'optimisation : la concurrence se concentre désormais sur le transport efficace des marchandises des ports vers les marchés intérieurs par chemin de fer, par barge ou par camion.</a:t>
            </a:r>
          </a:p>
        </p:txBody>
      </p:sp>
      <p:sp>
        <p:nvSpPr>
          <p:cNvPr id="3" name="object 3">
            <a:extLst>
              <a:ext uri="{FF2B5EF4-FFF2-40B4-BE49-F238E27FC236}">
                <a16:creationId xmlns:a16="http://schemas.microsoft.com/office/drawing/2014/main" id="{EA9E4522-3769-39B3-F4D1-D872A216D9B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Transport intermodal – Définition et évolution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72FEA18-C5ED-7866-F23E-4973F986EF38}"/>
              </a:ext>
            </a:extLst>
          </p:cNvPr>
          <p:cNvSpPr txBox="1">
            <a:spLocks noGrp="1"/>
          </p:cNvSpPr>
          <p:nvPr>
            <p:ph type="title"/>
          </p:nvPr>
        </p:nvSpPr>
        <p:spPr>
          <a:xfrm>
            <a:off x="726281" y="412870"/>
            <a:ext cx="39926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5" name="object 6">
            <a:extLst>
              <a:ext uri="{FF2B5EF4-FFF2-40B4-BE49-F238E27FC236}">
                <a16:creationId xmlns:a16="http://schemas.microsoft.com/office/drawing/2014/main" id="{3683A5A9-2F7A-FD7A-A94E-AAB8B53CD53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A3B2FAB6-6F69-BFE0-97C1-550DEDD3E76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3006651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3F49D-1D9A-0A1F-5208-D3BB898CE3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302714-ADE2-5096-DA2D-182F2EFB0AD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5E683240-347D-5291-5E6B-43CBD69C0393}"/>
              </a:ext>
            </a:extLst>
          </p:cNvPr>
          <p:cNvSpPr txBox="1"/>
          <p:nvPr/>
        </p:nvSpPr>
        <p:spPr>
          <a:xfrm>
            <a:off x="604325" y="1344602"/>
            <a:ext cx="10997634" cy="453355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05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200" dirty="0">
                <a:solidFill>
                  <a:sysClr val="windowText" lastClr="000000"/>
                </a:solidFill>
                <a:latin typeface="Arial"/>
                <a:cs typeface="Arial"/>
              </a:rPr>
              <a:t> Importance économique :</a:t>
            </a:r>
          </a:p>
          <a:p>
            <a:pPr marL="190500" lvl="3" indent="0" defTabSz="1175644" hangingPunct="1">
              <a:lnSpc>
                <a:spcPct val="150000"/>
              </a:lnSpc>
              <a:spcBef>
                <a:spcPts val="129"/>
              </a:spcBef>
            </a:pPr>
            <a:r>
              <a:rPr lang="en-US" sz="1200" dirty="0">
                <a:solidFill>
                  <a:sysClr val="windowText" lastClr="000000"/>
                </a:solidFill>
                <a:latin typeface="Arial"/>
                <a:cs typeface="Arial"/>
              </a:rPr>
              <a:t>	</a:t>
            </a:r>
            <a:r>
              <a:rPr lang="en-US" sz="1200" dirty="0" err="1">
                <a:solidFill>
                  <a:sysClr val="windowText" lastClr="000000"/>
                </a:solidFill>
                <a:latin typeface="Arial"/>
                <a:cs typeface="Arial"/>
              </a:rPr>
              <a:t>i</a:t>
            </a:r>
            <a:r>
              <a:rPr lang="en-US" sz="1200" dirty="0">
                <a:solidFill>
                  <a:sysClr val="windowText" lastClr="000000"/>
                </a:solidFill>
                <a:latin typeface="Arial"/>
                <a:cs typeface="Arial"/>
              </a:rPr>
              <a:t>. Le transport de marchandises soutient le commerce mondial </a:t>
            </a:r>
            <a:r>
              <a:rPr lang="en-US" sz="1200" b="1" dirty="0">
                <a:solidFill>
                  <a:sysClr val="windowText" lastClr="000000"/>
                </a:solidFill>
                <a:latin typeface="Arial"/>
                <a:cs typeface="Arial"/>
              </a:rPr>
              <a:t>: 80 % en volume </a:t>
            </a:r>
            <a:r>
              <a:rPr lang="en-US" sz="1200" dirty="0">
                <a:solidFill>
                  <a:sysClr val="windowText" lastClr="000000"/>
                </a:solidFill>
                <a:latin typeface="Arial"/>
                <a:cs typeface="Arial"/>
              </a:rPr>
              <a:t>et </a:t>
            </a:r>
            <a:r>
              <a:rPr lang="en-US" sz="1200" b="1" dirty="0">
                <a:solidFill>
                  <a:sysClr val="windowText" lastClr="000000"/>
                </a:solidFill>
                <a:latin typeface="Arial"/>
                <a:cs typeface="Arial"/>
              </a:rPr>
              <a:t>environ 70 % en valeur </a:t>
            </a:r>
            <a:r>
              <a:rPr lang="en-US" sz="1200" dirty="0">
                <a:solidFill>
                  <a:sysClr val="windowText" lastClr="000000"/>
                </a:solidFill>
                <a:latin typeface="Arial"/>
                <a:cs typeface="Arial"/>
              </a:rPr>
              <a:t>sont transportés par </a:t>
            </a:r>
          </a:p>
          <a:p>
            <a:pPr marL="190500" lvl="3" indent="0" defTabSz="1175644" hangingPunct="1">
              <a:lnSpc>
                <a:spcPct val="150000"/>
              </a:lnSpc>
              <a:spcBef>
                <a:spcPts val="129"/>
              </a:spcBef>
            </a:pPr>
            <a:r>
              <a:rPr lang="en-US" sz="1200" dirty="0">
                <a:solidFill>
                  <a:sysClr val="windowText" lastClr="000000"/>
                </a:solidFill>
                <a:latin typeface="Arial"/>
                <a:cs typeface="Arial"/>
              </a:rPr>
              <a:t>		navires → le transport maritime est le pilier de la mondialisation.	</a:t>
            </a:r>
          </a:p>
          <a:p>
            <a:pPr marL="190500" lvl="3" indent="0" defTabSz="1175644" hangingPunct="1">
              <a:lnSpc>
                <a:spcPct val="150000"/>
              </a:lnSpc>
              <a:spcBef>
                <a:spcPts val="129"/>
              </a:spcBef>
            </a:pPr>
            <a:r>
              <a:rPr lang="en-US" sz="1200" dirty="0">
                <a:solidFill>
                  <a:sysClr val="windowText" lastClr="000000"/>
                </a:solidFill>
                <a:latin typeface="Arial"/>
                <a:cs typeface="Arial"/>
              </a:rPr>
              <a:t>	ii. </a:t>
            </a:r>
            <a:r>
              <a:rPr lang="en-US" sz="1200" b="1" dirty="0">
                <a:solidFill>
                  <a:sysClr val="windowText" lastClr="000000"/>
                </a:solidFill>
                <a:latin typeface="Arial"/>
                <a:cs typeface="Arial"/>
              </a:rPr>
              <a:t>Le transport routier </a:t>
            </a:r>
            <a:r>
              <a:rPr lang="en-US" sz="1200" dirty="0">
                <a:solidFill>
                  <a:sysClr val="windowText" lastClr="000000"/>
                </a:solidFill>
                <a:latin typeface="Arial"/>
                <a:cs typeface="Arial"/>
              </a:rPr>
              <a:t>domine le transport à courte distance/national : par exemple, environ 1,7 billion de tonnes-km dans l'UE-28 (2012).</a:t>
            </a:r>
          </a:p>
          <a:p>
            <a:pPr marL="190500" lvl="3" indent="0" defTabSz="1175644" hangingPunct="1">
              <a:lnSpc>
                <a:spcPct val="150000"/>
              </a:lnSpc>
              <a:spcBef>
                <a:spcPts val="129"/>
              </a:spcBef>
            </a:pPr>
            <a:r>
              <a:rPr lang="en-US" sz="1200" dirty="0">
                <a:solidFill>
                  <a:sysClr val="windowText" lastClr="000000"/>
                </a:solidFill>
                <a:latin typeface="Arial"/>
                <a:cs typeface="Arial"/>
              </a:rPr>
              <a:t>	iii. </a:t>
            </a:r>
            <a:r>
              <a:rPr lang="en-US" sz="1200" b="1" dirty="0">
                <a:solidFill>
                  <a:sysClr val="windowText" lastClr="000000"/>
                </a:solidFill>
                <a:latin typeface="Arial"/>
                <a:cs typeface="Arial"/>
              </a:rPr>
              <a:t>Le transport ferroviaire </a:t>
            </a:r>
            <a:r>
              <a:rPr lang="en-US" sz="1200" dirty="0">
                <a:solidFill>
                  <a:sysClr val="windowText" lastClr="000000"/>
                </a:solidFill>
                <a:latin typeface="Arial"/>
                <a:cs typeface="Arial"/>
              </a:rPr>
              <a:t>est idéal pour les longues distances et les marchandises en vrac : aux États-Unis, le tonnage-km ferroviaire dépasse même celui du transport routier.</a:t>
            </a:r>
          </a:p>
          <a:p>
            <a:pPr marL="190500" lvl="3" indent="0" defTabSz="1175644" hangingPunct="1">
              <a:lnSpc>
                <a:spcPct val="150000"/>
              </a:lnSpc>
              <a:spcBef>
                <a:spcPts val="129"/>
              </a:spcBef>
            </a:pPr>
            <a:r>
              <a:rPr lang="en-US" sz="1200" dirty="0">
                <a:solidFill>
                  <a:sysClr val="windowText" lastClr="000000"/>
                </a:solidFill>
                <a:latin typeface="Arial"/>
                <a:cs typeface="Arial"/>
              </a:rPr>
              <a:t>	iv. </a:t>
            </a:r>
            <a:r>
              <a:rPr lang="en-US" sz="1200" b="1" dirty="0">
                <a:solidFill>
                  <a:sysClr val="windowText" lastClr="000000"/>
                </a:solidFill>
                <a:latin typeface="Arial"/>
                <a:cs typeface="Arial"/>
              </a:rPr>
              <a:t>Le fret aérien </a:t>
            </a:r>
            <a:r>
              <a:rPr lang="en-US" sz="1200" dirty="0">
                <a:solidFill>
                  <a:sysClr val="windowText" lastClr="000000"/>
                </a:solidFill>
                <a:latin typeface="Arial"/>
                <a:cs typeface="Arial"/>
              </a:rPr>
              <a:t>représente moins de 1 % du tonnage, mais sa valeur commerciale est élevée : il est utilisé pour les marchandises urgentes, de grande valeur ou sensibles au facteur temps.</a:t>
            </a:r>
          </a:p>
          <a:p>
            <a:pPr marL="190500" lvl="3" indent="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200" dirty="0">
                <a:solidFill>
                  <a:sysClr val="windowText" lastClr="000000"/>
                </a:solidFill>
                <a:latin typeface="Arial"/>
                <a:cs typeface="Arial"/>
              </a:rPr>
              <a:t> Tendances actuelles :</a:t>
            </a:r>
          </a:p>
          <a:p>
            <a:pPr marL="190500" lvl="3" indent="0" defTabSz="1175644" hangingPunct="1">
              <a:lnSpc>
                <a:spcPct val="150000"/>
              </a:lnSpc>
              <a:spcBef>
                <a:spcPts val="129"/>
              </a:spcBef>
            </a:pPr>
            <a:r>
              <a:rPr lang="en-US" sz="1200" dirty="0">
                <a:solidFill>
                  <a:sysClr val="windowText" lastClr="000000"/>
                </a:solidFill>
                <a:latin typeface="Arial"/>
                <a:cs typeface="Arial"/>
              </a:rPr>
              <a:t>	</a:t>
            </a:r>
            <a:r>
              <a:rPr lang="en-US" sz="1200" dirty="0" err="1">
                <a:solidFill>
                  <a:sysClr val="windowText" lastClr="000000"/>
                </a:solidFill>
                <a:latin typeface="Arial"/>
                <a:cs typeface="Arial"/>
              </a:rPr>
              <a:t>i</a:t>
            </a:r>
            <a:r>
              <a:rPr lang="en-US" sz="1200" dirty="0">
                <a:solidFill>
                  <a:sysClr val="windowText" lastClr="000000"/>
                </a:solidFill>
                <a:latin typeface="Arial"/>
                <a:cs typeface="Arial"/>
              </a:rPr>
              <a:t>. </a:t>
            </a:r>
            <a:r>
              <a:rPr lang="en-US" sz="1200" b="1" dirty="0">
                <a:solidFill>
                  <a:sysClr val="windowText" lastClr="000000"/>
                </a:solidFill>
                <a:latin typeface="Arial"/>
                <a:cs typeface="Arial"/>
              </a:rPr>
              <a:t>Essor du commerce électronique : </a:t>
            </a:r>
            <a:r>
              <a:rPr lang="en-US" sz="1200" dirty="0">
                <a:solidFill>
                  <a:sysClr val="windowText" lastClr="000000"/>
                </a:solidFill>
                <a:latin typeface="Arial"/>
                <a:cs typeface="Arial"/>
              </a:rPr>
              <a:t>augmentation de la demande de livraisons rapides sur le dernier kilomètre.</a:t>
            </a:r>
          </a:p>
          <a:p>
            <a:pPr marL="190500" lvl="3" indent="0" defTabSz="1175644" hangingPunct="1">
              <a:lnSpc>
                <a:spcPct val="150000"/>
              </a:lnSpc>
              <a:spcBef>
                <a:spcPts val="129"/>
              </a:spcBef>
            </a:pPr>
            <a:r>
              <a:rPr lang="en-US" sz="1200" dirty="0">
                <a:solidFill>
                  <a:sysClr val="windowText" lastClr="000000"/>
                </a:solidFill>
                <a:latin typeface="Arial"/>
                <a:cs typeface="Arial"/>
              </a:rPr>
              <a:t>	ii. </a:t>
            </a:r>
            <a:r>
              <a:rPr lang="en-US" sz="1200" b="1" dirty="0">
                <a:solidFill>
                  <a:sysClr val="windowText" lastClr="000000"/>
                </a:solidFill>
                <a:latin typeface="Arial"/>
                <a:cs typeface="Arial"/>
              </a:rPr>
              <a:t>Numérisation : </a:t>
            </a:r>
            <a:r>
              <a:rPr lang="en-US" sz="1200" dirty="0">
                <a:solidFill>
                  <a:sysClr val="windowText" lastClr="000000"/>
                </a:solidFill>
                <a:latin typeface="Arial"/>
                <a:cs typeface="Arial"/>
              </a:rPr>
              <a:t>suivi en temps réel, optimisation des itinéraires grâce à l'IA, plateformes numériques de fret.</a:t>
            </a:r>
          </a:p>
          <a:p>
            <a:pPr marL="190500" lvl="3" indent="0" defTabSz="1175644" hangingPunct="1">
              <a:lnSpc>
                <a:spcPct val="150000"/>
              </a:lnSpc>
              <a:spcBef>
                <a:spcPts val="129"/>
              </a:spcBef>
            </a:pPr>
            <a:r>
              <a:rPr lang="en-US" sz="1200" dirty="0">
                <a:solidFill>
                  <a:sysClr val="windowText" lastClr="000000"/>
                </a:solidFill>
                <a:latin typeface="Arial"/>
                <a:cs typeface="Arial"/>
              </a:rPr>
              <a:t>	iii. </a:t>
            </a:r>
            <a:r>
              <a:rPr lang="en-US" sz="1200" b="1" dirty="0">
                <a:solidFill>
                  <a:sysClr val="windowText" lastClr="000000"/>
                </a:solidFill>
                <a:latin typeface="Arial"/>
                <a:cs typeface="Arial"/>
              </a:rPr>
              <a:t>Poussée vers la durabilité : </a:t>
            </a:r>
            <a:r>
              <a:rPr lang="en-US" sz="1200" dirty="0">
                <a:solidFill>
                  <a:sysClr val="windowText" lastClr="000000"/>
                </a:solidFill>
                <a:latin typeface="Arial"/>
                <a:cs typeface="Arial"/>
              </a:rPr>
              <a:t>transfert modal, carburants plus écologiques, réduction des émissions.</a:t>
            </a:r>
          </a:p>
          <a:p>
            <a:pPr marL="190500" lvl="3" indent="0" defTabSz="1175644" hangingPunct="1">
              <a:lnSpc>
                <a:spcPct val="150000"/>
              </a:lnSpc>
              <a:spcBef>
                <a:spcPts val="129"/>
              </a:spcBef>
            </a:pPr>
            <a:r>
              <a:rPr lang="en-US" sz="1200" dirty="0">
                <a:solidFill>
                  <a:sysClr val="windowText" lastClr="000000"/>
                </a:solidFill>
                <a:latin typeface="Arial"/>
                <a:cs typeface="Arial"/>
              </a:rPr>
              <a:t>	iv. </a:t>
            </a:r>
            <a:r>
              <a:rPr lang="en-US" sz="1200" b="1" dirty="0">
                <a:solidFill>
                  <a:sysClr val="windowText" lastClr="000000"/>
                </a:solidFill>
                <a:latin typeface="Arial"/>
                <a:cs typeface="Arial"/>
              </a:rPr>
              <a:t>Accent mis sur la résilience : </a:t>
            </a:r>
            <a:r>
              <a:rPr lang="en-US" sz="1200" dirty="0">
                <a:solidFill>
                  <a:sysClr val="windowText" lastClr="000000"/>
                </a:solidFill>
                <a:latin typeface="Arial"/>
                <a:cs typeface="Arial"/>
              </a:rPr>
              <a:t>la COVID-19 et la géopolitique ont mis en évidence la fragilité → tendance au nearshoring, à la diversification des fournisseurs et aux stratégies de stocks de sécurité.</a:t>
            </a:r>
          </a:p>
        </p:txBody>
      </p:sp>
      <p:sp>
        <p:nvSpPr>
          <p:cNvPr id="3" name="object 3">
            <a:extLst>
              <a:ext uri="{FF2B5EF4-FFF2-40B4-BE49-F238E27FC236}">
                <a16:creationId xmlns:a16="http://schemas.microsoft.com/office/drawing/2014/main" id="{ADC72F12-E54C-133D-B225-FFCDDDD0567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Importance et tendances du transport de marchandises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35800ADE-67FE-F73A-A996-5971893AF8D6}"/>
              </a:ext>
            </a:extLst>
          </p:cNvPr>
          <p:cNvSpPr txBox="1">
            <a:spLocks noGrp="1"/>
          </p:cNvSpPr>
          <p:nvPr>
            <p:ph type="title"/>
          </p:nvPr>
        </p:nvSpPr>
        <p:spPr>
          <a:xfrm>
            <a:off x="726281" y="412870"/>
            <a:ext cx="39926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5" name="object 6">
            <a:extLst>
              <a:ext uri="{FF2B5EF4-FFF2-40B4-BE49-F238E27FC236}">
                <a16:creationId xmlns:a16="http://schemas.microsoft.com/office/drawing/2014/main" id="{2F986A13-E6D1-3789-7C6A-A89B3E7E26D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0EBF733A-249E-B1B7-1064-C906ABC2260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2086024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rPr>
              <a:t>Principes du transport de marchandises</a:t>
            </a:r>
            <a:endParaRPr lang="en-US" sz="3200" b="1" dirty="0">
              <a:solidFill>
                <a:schemeClr val="bg1"/>
              </a:solidFill>
              <a:latin typeface="Calibri" panose="020F0502020204030204" pitchFamily="34" charset="0"/>
              <a:cs typeface="Calibri" panose="020F0502020204030204" pitchFamily="34" charset="0"/>
            </a:endParaRPr>
          </a:p>
        </p:txBody>
      </p:sp>
      <p:sp>
        <p:nvSpPr>
          <p:cNvPr id="5" name="object 6">
            <a:extLst>
              <a:ext uri="{FF2B5EF4-FFF2-40B4-BE49-F238E27FC236}">
                <a16:creationId xmlns:a16="http://schemas.microsoft.com/office/drawing/2014/main" id="{11B66419-9452-ECE2-3A22-0BD869E642D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9193D7C1-C176-CFE0-F375-F5C083860FC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de marchandises et logistique</a:t>
            </a:r>
            <a:endParaRPr lang="en-GB" b="1" spc="-13" dirty="0"/>
          </a:p>
        </p:txBody>
      </p:sp>
    </p:spTree>
    <p:extLst>
      <p:ext uri="{BB962C8B-B14F-4D97-AF65-F5344CB8AC3E}">
        <p14:creationId xmlns:p14="http://schemas.microsoft.com/office/powerpoint/2010/main" val="637377280"/>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customXml/itemProps3.xml><?xml version="1.0" encoding="utf-8"?>
<ds:datastoreItem xmlns:ds="http://schemas.openxmlformats.org/officeDocument/2006/customXml" ds:itemID="{F04C8EDF-520E-43B0-8A7A-B79FA6F7DC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22096</TotalTime>
  <Words>4868</Words>
  <Application>Microsoft Office PowerPoint</Application>
  <PresentationFormat>Widescreen</PresentationFormat>
  <Paragraphs>385</Paragraphs>
  <Slides>30</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PowerPoint Presentation</vt:lpstr>
      <vt:lpstr>1. Introduction</vt:lpstr>
      <vt:lpstr>1. Introduction</vt:lpstr>
      <vt:lpstr>1. Introduction</vt:lpstr>
      <vt:lpstr>1. Introduction</vt:lpstr>
      <vt:lpstr>PowerPoint Presentation</vt:lpstr>
      <vt:lpstr>2. Principes du transport de marchandises</vt:lpstr>
      <vt:lpstr>2. Principes du transport de marchandises</vt:lpstr>
      <vt:lpstr>2. Principes du transport de marchandises</vt:lpstr>
      <vt:lpstr>2. Principes du transport de marchandises</vt:lpstr>
      <vt:lpstr>2. Principes du transport de marchandises</vt:lpstr>
      <vt:lpstr>2. Principes du transport de marchandises</vt:lpstr>
      <vt:lpstr>2. Principes du transport de marchandises</vt:lpstr>
      <vt:lpstr>2. Principes du transport de marchandises</vt:lpstr>
      <vt:lpstr>PowerPoint Presentation</vt:lpstr>
      <vt:lpstr>3. Logistique et gestion de la chaîne d'approvisionnement</vt:lpstr>
      <vt:lpstr>3. Logistique et gestion de la chaîne d'approvisionnement</vt:lpstr>
      <vt:lpstr>3. Logistique et gestion de la chaîne d'approvisionnement</vt:lpstr>
      <vt:lpstr>3. Logistique et gestion de la chaîne d'approvisionnement</vt:lpstr>
      <vt:lpstr>PowerPoint Presentation</vt:lpstr>
      <vt:lpstr>4. Études de cas</vt:lpstr>
      <vt:lpstr>4. Études de cas</vt:lpstr>
      <vt:lpstr>4. Études de cas</vt:lpstr>
      <vt:lpstr>PowerPoint Presentation</vt:lpstr>
      <vt:lpstr>5. Discussion et réflexion critique</vt:lpstr>
      <vt:lpstr>5. Discussion et réflexion critique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docId:D934993597876D2AB273AED24A84CBA2</cp:keywords>
  <cp:lastModifiedBy>Wojciech Kustra</cp:lastModifiedBy>
  <cp:revision>405</cp:revision>
  <dcterms:modified xsi:type="dcterms:W3CDTF">2026-05-10T12:17:02Z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