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8"/>
  </p:notesMasterIdLst>
  <p:handoutMasterIdLst>
    <p:handoutMasterId r:id="rId39"/>
  </p:handoutMasterIdLst>
  <p:sldIdLst>
    <p:sldId id="306" r:id="rId6"/>
    <p:sldId id="307" r:id="rId7"/>
    <p:sldId id="406" r:id="rId8"/>
    <p:sldId id="407" r:id="rId9"/>
    <p:sldId id="401" r:id="rId10"/>
    <p:sldId id="325" r:id="rId11"/>
    <p:sldId id="328" r:id="rId12"/>
    <p:sldId id="390" r:id="rId13"/>
    <p:sldId id="402" r:id="rId14"/>
    <p:sldId id="331" r:id="rId15"/>
    <p:sldId id="391" r:id="rId16"/>
    <p:sldId id="392" r:id="rId17"/>
    <p:sldId id="332" r:id="rId18"/>
    <p:sldId id="393" r:id="rId19"/>
    <p:sldId id="333" r:id="rId20"/>
    <p:sldId id="403" r:id="rId21"/>
    <p:sldId id="357" r:id="rId22"/>
    <p:sldId id="335" r:id="rId23"/>
    <p:sldId id="356" r:id="rId24"/>
    <p:sldId id="386" r:id="rId25"/>
    <p:sldId id="397" r:id="rId26"/>
    <p:sldId id="404" r:id="rId27"/>
    <p:sldId id="339" r:id="rId28"/>
    <p:sldId id="373" r:id="rId29"/>
    <p:sldId id="340" r:id="rId30"/>
    <p:sldId id="398" r:id="rId31"/>
    <p:sldId id="399" r:id="rId32"/>
    <p:sldId id="405" r:id="rId33"/>
    <p:sldId id="366" r:id="rId34"/>
    <p:sldId id="396" r:id="rId35"/>
    <p:sldId id="400" r:id="rId36"/>
    <p:sldId id="309" r:id="rId3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D1052E-EBB4-4684-A6B7-35158E5A6552}" v="1" dt="2026-05-10T12:17:13.41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88" autoAdjust="0"/>
  </p:normalViewPr>
  <p:slideViewPr>
    <p:cSldViewPr snapToGrid="0">
      <p:cViewPr varScale="1">
        <p:scale>
          <a:sx n="128" d="100"/>
          <a:sy n="128" d="100"/>
        </p:scale>
        <p:origin x="756"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17:13.418" v="0"/>
      <pc:docMkLst>
        <pc:docMk/>
      </pc:docMkLst>
      <pc:sldMasterChg chg="modSldLayout">
        <pc:chgData name="Wojciech Kustra" userId="afebd3d0-216b-4c4f-8992-1bf1fda6d5e8" providerId="ADAL" clId="{1D307E72-7901-4E61-A01B-3C4232ABCF63}" dt="2026-05-10T12:17:13.418" v="0"/>
        <pc:sldMasterMkLst>
          <pc:docMk/>
          <pc:sldMasterMk cId="0" sldId="2147483648"/>
        </pc:sldMasterMkLst>
        <pc:sldLayoutChg chg="addSp modSp">
          <pc:chgData name="Wojciech Kustra" userId="afebd3d0-216b-4c4f-8992-1bf1fda6d5e8" providerId="ADAL" clId="{1D307E72-7901-4E61-A01B-3C4232ABCF63}" dt="2026-05-10T12:17:13.418" v="0"/>
          <pc:sldLayoutMkLst>
            <pc:docMk/>
            <pc:sldMasterMk cId="0" sldId="2147483648"/>
            <pc:sldLayoutMk cId="0" sldId="2147483650"/>
          </pc:sldLayoutMkLst>
          <pc:spChg chg="mod">
            <ac:chgData name="Wojciech Kustra" userId="afebd3d0-216b-4c4f-8992-1bf1fda6d5e8" providerId="ADAL" clId="{1D307E72-7901-4E61-A01B-3C4232ABCF63}" dt="2026-05-10T12:17:13.418" v="0"/>
            <ac:spMkLst>
              <pc:docMk/>
              <pc:sldMasterMk cId="0" sldId="2147483648"/>
              <pc:sldLayoutMk cId="0" sldId="2147483650"/>
              <ac:spMk id="5" creationId="{2B61A800-EB3F-D676-A8DB-F6D14C47C8AD}"/>
            </ac:spMkLst>
          </pc:spChg>
          <pc:grpChg chg="add mod">
            <ac:chgData name="Wojciech Kustra" userId="afebd3d0-216b-4c4f-8992-1bf1fda6d5e8" providerId="ADAL" clId="{1D307E72-7901-4E61-A01B-3C4232ABCF63}" dt="2026-05-10T12:17:13.418" v="0"/>
            <ac:grpSpMkLst>
              <pc:docMk/>
              <pc:sldMasterMk cId="0" sldId="2147483648"/>
              <pc:sldLayoutMk cId="0" sldId="2147483650"/>
              <ac:grpSpMk id="3" creationId="{F32FF50A-8671-CD72-1649-0568786D8F6D}"/>
            </ac:grpSpMkLst>
          </pc:grpChg>
          <pc:picChg chg="mod">
            <ac:chgData name="Wojciech Kustra" userId="afebd3d0-216b-4c4f-8992-1bf1fda6d5e8" providerId="ADAL" clId="{1D307E72-7901-4E61-A01B-3C4232ABCF63}" dt="2026-05-10T12:17:13.418" v="0"/>
            <ac:picMkLst>
              <pc:docMk/>
              <pc:sldMasterMk cId="0" sldId="2147483648"/>
              <pc:sldLayoutMk cId="0" sldId="2147483650"/>
              <ac:picMk id="4" creationId="{340E3D4F-B822-1F50-C172-5C22ABD5D2E2}"/>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2917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5650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Q1 :</a:t>
            </a:r>
          </a:p>
          <a:p>
            <a:pPr>
              <a:buNone/>
            </a:pPr>
            <a:r>
              <a:rPr lang="en-US" b="0" dirty="0"/>
              <a:t>Le modèle </a:t>
            </a:r>
            <a:r>
              <a:rPr lang="en-US" b="0" dirty="0" err="1"/>
              <a:t>MaaS </a:t>
            </a:r>
            <a:r>
              <a:rPr lang="en-US" b="0" dirty="0"/>
              <a:t>(Mobility-as-a-Service, ou mobilité en tant que service) (par exemple, l'application Whim d'Helsinki) pourrait être adapté aux centres urbains de notre région, en particulier là où plusieurs modes de transport coexistent (par exemple, bus, taxis, trains et VTC).</a:t>
            </a:r>
          </a:p>
          <a:p>
            <a:pPr>
              <a:buNone/>
            </a:pPr>
            <a:r>
              <a:rPr lang="en-US" b="0" dirty="0"/>
              <a:t>En outre, des mesures de priorité aux transports publics sur route, telles que des voies réservées aux bus et la priorité aux feux de signalisation, pourraient être mises en œuvre pour remédier à la congestion aux heures de pointe.</a:t>
            </a:r>
          </a:p>
          <a:p>
            <a:pPr>
              <a:buNone/>
            </a:pPr>
            <a:endParaRPr lang="en-US" b="0" dirty="0"/>
          </a:p>
          <a:p>
            <a:pPr>
              <a:buNone/>
            </a:pPr>
            <a:endParaRPr lang="en-US" b="0" dirty="0"/>
          </a:p>
          <a:p>
            <a:pPr>
              <a:buNone/>
            </a:pPr>
            <a:endParaRPr lang="en-US" b="0" dirty="0"/>
          </a:p>
          <a:p>
            <a:pPr>
              <a:buNone/>
            </a:pPr>
            <a:r>
              <a:rPr lang="en-US" b="1" dirty="0"/>
              <a:t>Q2 :</a:t>
            </a:r>
          </a:p>
          <a:p>
            <a:pPr>
              <a:buNone/>
            </a:pPr>
            <a:r>
              <a:rPr lang="en-US" b="0" dirty="0"/>
              <a:t>Obstacles techniques :</a:t>
            </a:r>
          </a:p>
          <a:p>
            <a:pPr>
              <a:buNone/>
            </a:pPr>
            <a:r>
              <a:rPr lang="en-US" b="0" dirty="0"/>
              <a:t>	</a:t>
            </a:r>
          </a:p>
          <a:p>
            <a:pPr>
              <a:buNone/>
            </a:pPr>
            <a:r>
              <a:rPr lang="en-US" b="0" dirty="0"/>
              <a:t>	Fragmentation des systèmes de données entre les opérateurs de transport.</a:t>
            </a:r>
          </a:p>
          <a:p>
            <a:pPr>
              <a:buNone/>
            </a:pPr>
            <a:endParaRPr lang="en-US" b="0" dirty="0"/>
          </a:p>
          <a:p>
            <a:pPr>
              <a:buNone/>
            </a:pPr>
            <a:r>
              <a:rPr lang="en-US" b="0" dirty="0"/>
              <a:t>	Absence d'infrastructure GPS en temps réel ou d'intégration tarifaire.</a:t>
            </a:r>
          </a:p>
          <a:p>
            <a:pPr>
              <a:buNone/>
            </a:pPr>
            <a:endParaRPr lang="en-US" b="0" dirty="0"/>
          </a:p>
          <a:p>
            <a:pPr>
              <a:buNone/>
            </a:pPr>
            <a:r>
              <a:rPr lang="en-US" b="0" dirty="0"/>
              <a:t>	Faible maîtrise du numérique dans certaines catégories de la population.</a:t>
            </a:r>
          </a:p>
          <a:p>
            <a:pPr>
              <a:buNone/>
            </a:pPr>
            <a:endParaRPr lang="en-US" b="0" dirty="0"/>
          </a:p>
          <a:p>
            <a:pPr>
              <a:buNone/>
            </a:pPr>
            <a:r>
              <a:rPr lang="en-US" b="0" dirty="0"/>
              <a:t>Obstacles politiques :</a:t>
            </a:r>
          </a:p>
          <a:p>
            <a:pPr>
              <a:buNone/>
            </a:pPr>
            <a:endParaRPr lang="en-US" b="0" dirty="0"/>
          </a:p>
          <a:p>
            <a:pPr>
              <a:buNone/>
            </a:pPr>
            <a:r>
              <a:rPr lang="en-US" b="0" dirty="0"/>
              <a:t>	Résistance des opérateurs privés ou des syndicats craignant une perte de contrôle ou de revenus.</a:t>
            </a:r>
          </a:p>
          <a:p>
            <a:pPr>
              <a:buNone/>
            </a:pPr>
            <a:r>
              <a:rPr lang="en-US" b="0" dirty="0"/>
              <a:t>	</a:t>
            </a:r>
          </a:p>
          <a:p>
            <a:pPr>
              <a:buNone/>
            </a:pPr>
            <a:r>
              <a:rPr lang="en-US" b="0" dirty="0"/>
              <a:t>	Contraintes financières et priorités concurrentes (par exemple, développement routier plutôt que transports publics).</a:t>
            </a:r>
          </a:p>
          <a:p>
            <a:pPr>
              <a:buNone/>
            </a:pPr>
            <a:endParaRPr lang="en-US" b="0" dirty="0"/>
          </a:p>
          <a:p>
            <a:pPr>
              <a:buNone/>
            </a:pPr>
            <a:r>
              <a:rPr lang="en-US" b="0" dirty="0"/>
              <a:t>	Fragmentation institutionnelle : plusieurs autorités gèrent différents aspects de la mobilité.</a:t>
            </a:r>
          </a:p>
          <a:p>
            <a:pPr>
              <a:buNone/>
            </a:pPr>
            <a:endParaRPr lang="en-US" b="0" dirty="0"/>
          </a:p>
          <a:p>
            <a:pPr>
              <a:buNone/>
            </a:pPr>
            <a:r>
              <a:rPr lang="en-US" b="1" dirty="0"/>
              <a:t>Q3 :</a:t>
            </a:r>
          </a:p>
          <a:p>
            <a:pPr>
              <a:buNone/>
            </a:pPr>
            <a:r>
              <a:rPr lang="en-US" b="0" dirty="0"/>
              <a:t>Non, la technologie est un catalyseur, pas une solution miracle.</a:t>
            </a:r>
          </a:p>
          <a:p>
            <a:pPr>
              <a:buNone/>
            </a:pPr>
            <a:r>
              <a:rPr lang="en-US" b="0" dirty="0"/>
              <a:t>Si les cartes à puce, les applications en temps réel et l'optimisation par l'IA peuvent améliorer l'efficacité et l'expérience utilisateur, les véritables solutions nécessitent :</a:t>
            </a:r>
          </a:p>
          <a:p>
            <a:pPr>
              <a:buNone/>
            </a:pPr>
            <a:endParaRPr lang="en-US" b="0" dirty="0"/>
          </a:p>
          <a:p>
            <a:pPr>
              <a:buNone/>
            </a:pPr>
            <a:r>
              <a:rPr lang="en-US" b="0" dirty="0"/>
              <a:t>	Des réformes institutionnelles (par exemple, des autorités de planification intégrées).</a:t>
            </a:r>
          </a:p>
          <a:p>
            <a:pPr>
              <a:buNone/>
            </a:pPr>
            <a:endParaRPr lang="en-US" b="0" dirty="0"/>
          </a:p>
          <a:p>
            <a:pPr>
              <a:buNone/>
            </a:pPr>
            <a:r>
              <a:rPr lang="en-US" b="0" dirty="0"/>
              <a:t>	L'engagement communautaire et une conception inclusive.</a:t>
            </a:r>
          </a:p>
          <a:p>
            <a:pPr>
              <a:buNone/>
            </a:pPr>
            <a:endParaRPr lang="en-US" b="0" dirty="0"/>
          </a:p>
          <a:p>
            <a:pPr>
              <a:buNone/>
            </a:pPr>
            <a:r>
              <a:rPr lang="en-US" b="0" dirty="0"/>
              <a:t>	Des politiques favorisant la durabilité et l'équité.</a:t>
            </a:r>
          </a:p>
          <a:p>
            <a:pPr>
              <a:buNone/>
            </a:pPr>
            <a:endParaRPr lang="en-US" b="0" dirty="0"/>
          </a:p>
          <a:p>
            <a:pPr>
              <a:buNone/>
            </a:pPr>
            <a:r>
              <a:rPr lang="en-US" b="0" dirty="0"/>
              <a:t>	Un financement à long terme et une stabilité de la gouvernance.</a:t>
            </a:r>
          </a:p>
        </p:txBody>
      </p:sp>
    </p:spTree>
    <p:extLst>
      <p:ext uri="{BB962C8B-B14F-4D97-AF65-F5344CB8AC3E}">
        <p14:creationId xmlns:p14="http://schemas.microsoft.com/office/powerpoint/2010/main" val="3094542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9936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171D7-4E84-081E-3B23-C7B391810A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C34B2-DE1D-D47B-B84F-0B7147C10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C31BF0-8CC1-BE77-F583-6E5AC86F175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941385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03A33921-DFDA-4C74-8B8E-77E24F5D64D5}"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B9DB8A1-8F03-4034-B58F-719B3DC0138A}"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125E76C-98EE-468E-B3EB-A47F546AEB5F}"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45E1F58-7613-4CA1-AD0D-385918CBB8EC}"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FB1678CA-1172-4F69-9F94-3E0F660ED952}"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F32FF50A-8671-CD72-1649-0568786D8F6D}"/>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340E3D4F-B822-1F50-C172-5C22ABD5D2E2}"/>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B61A800-EB3F-D676-A8DB-F6D14C47C8AD}"/>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Sujets avancés et études de cas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62FDC343-F9C0-4228-821C-7C055A1C2161}"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5 : Thèmes avancés et études de cas </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683625" y="4481504"/>
            <a:ext cx="11646261"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Cours </a:t>
            </a:r>
            <a:r>
              <a:rPr lang="en-US" sz="2800" dirty="0">
                <a:solidFill>
                  <a:srgbClr val="0070C0"/>
                </a:solidFill>
                <a:highlight>
                  <a:srgbClr val="FFFF00"/>
                </a:highlight>
              </a:rPr>
              <a:t>n° 24 </a:t>
            </a:r>
            <a:r>
              <a:rPr lang="pl-PL" sz="2800" dirty="0">
                <a:solidFill>
                  <a:srgbClr val="0070C0"/>
                </a:solidFill>
                <a:highlight>
                  <a:srgbClr val="FFFF00"/>
                </a:highlight>
              </a:rPr>
              <a:t>: </a:t>
            </a:r>
            <a:r>
              <a:rPr lang="en-US" sz="2800" dirty="0">
                <a:solidFill>
                  <a:srgbClr val="0070C0"/>
                </a:solidFill>
                <a:highlight>
                  <a:srgbClr val="FFFF00"/>
                </a:highlight>
              </a:rPr>
              <a:t>Études de cas dans le domaine de la recherche sur les transports</a:t>
            </a:r>
            <a:endParaRPr lang="pl-PL" sz="2800" dirty="0">
              <a:solidFill>
                <a:srgbClr val="0070C0"/>
              </a:solidFill>
              <a:highlight>
                <a:srgbClr val="FFFF00"/>
              </a:highlight>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Analyse détaillée des projets réussis</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5" name="object 3">
            <a:extLst>
              <a:ext uri="{FF2B5EF4-FFF2-40B4-BE49-F238E27FC236}">
                <a16:creationId xmlns:a16="http://schemas.microsoft.com/office/drawing/2014/main" id="{24FCA3C8-BFF1-B952-F509-03CBF3561F26}"/>
              </a:ext>
            </a:extLst>
          </p:cNvPr>
          <p:cNvSpPr txBox="1"/>
          <p:nvPr/>
        </p:nvSpPr>
        <p:spPr>
          <a:xfrm>
            <a:off x="726280" y="1613882"/>
            <a:ext cx="5632809" cy="3243526"/>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100" dirty="0">
              <a:solidFill>
                <a:sysClr val="windowText" lastClr="000000"/>
              </a:solidFill>
              <a:latin typeface="Arial" panose="020B0604020202020204" pitchFamily="34" charset="0"/>
              <a:cs typeface="Arial" panose="020B0604020202020204" pitchFamily="34" charset="0"/>
            </a:endParaRPr>
          </a:p>
          <a:p>
            <a:pPr marL="361950" lvl="3" indent="-171450" defTabSz="1175644" hangingPunct="1">
              <a:lnSpc>
                <a:spcPct val="150000"/>
              </a:lnSpc>
              <a:spcBef>
                <a:spcPts val="129"/>
              </a:spcBef>
              <a:buFont typeface="Wingdings 2" panose="05020102010507070707" pitchFamily="18" charset="2"/>
              <a:buChar char="R"/>
            </a:pPr>
            <a:r>
              <a:rPr lang="en-US" sz="1600" dirty="0">
                <a:effectLst/>
                <a:latin typeface="Arial" panose="020B0604020202020204" pitchFamily="34" charset="0"/>
                <a:ea typeface="MS Mincho" panose="02020609040205080304" pitchFamily="49" charset="-128"/>
                <a:cs typeface="Arial" panose="020B0604020202020204" pitchFamily="34" charset="0"/>
              </a:rPr>
              <a:t> La fraude dans les transports publics entraîne des pertes de recettes importantes et nuit à l'équité des systèmes publics. </a:t>
            </a:r>
          </a:p>
          <a:p>
            <a:pPr marL="361950" lvl="3" indent="-171450" defTabSz="1175644" hangingPunct="1">
              <a:lnSpc>
                <a:spcPct val="150000"/>
              </a:lnSpc>
              <a:spcBef>
                <a:spcPts val="129"/>
              </a:spcBef>
              <a:buFont typeface="Wingdings 2" panose="05020102010507070707" pitchFamily="18" charset="2"/>
              <a:buChar char="R"/>
            </a:pPr>
            <a:endParaRPr lang="en-US" sz="1600" dirty="0">
              <a:effectLst/>
              <a:latin typeface="Arial" panose="020B0604020202020204" pitchFamily="34" charset="0"/>
              <a:ea typeface="MS Mincho" panose="02020609040205080304" pitchFamily="49" charset="-128"/>
              <a:cs typeface="Arial" panose="020B0604020202020204" pitchFamily="34" charset="0"/>
            </a:endParaRPr>
          </a:p>
          <a:p>
            <a:pPr marL="361950" lvl="3" indent="-171450" defTabSz="1175644" hangingPunct="1">
              <a:lnSpc>
                <a:spcPct val="150000"/>
              </a:lnSpc>
              <a:spcBef>
                <a:spcPts val="129"/>
              </a:spcBef>
              <a:buFont typeface="Wingdings 2" panose="05020102010507070707" pitchFamily="18" charset="2"/>
              <a:buChar char="R"/>
            </a:pPr>
            <a:r>
              <a:rPr lang="en-US" sz="1600" dirty="0">
                <a:effectLst/>
                <a:latin typeface="Arial" panose="020B0604020202020204" pitchFamily="34" charset="0"/>
                <a:ea typeface="MS Mincho" panose="02020609040205080304" pitchFamily="49" charset="-128"/>
                <a:cs typeface="Arial" panose="020B0604020202020204" pitchFamily="34" charset="0"/>
              </a:rPr>
              <a:t> Les réformes mises en œuvre à Londres comprenaient le renforcement des contrôles, l'analyse des images de vidéosurveillance et le ciblage des récidivistes. </a:t>
            </a:r>
          </a:p>
          <a:p>
            <a:pPr marL="361950" lvl="3" indent="-171450" defTabSz="1175644" hangingPunct="1">
              <a:lnSpc>
                <a:spcPct val="150000"/>
              </a:lnSpc>
              <a:spcBef>
                <a:spcPts val="129"/>
              </a:spcBef>
              <a:buFont typeface="Wingdings 2" panose="05020102010507070707" pitchFamily="18" charset="2"/>
              <a:buChar char="R"/>
            </a:pPr>
            <a:endParaRPr lang="en-US" sz="1600" dirty="0">
              <a:effectLst/>
              <a:latin typeface="Arial" panose="020B0604020202020204" pitchFamily="34" charset="0"/>
              <a:ea typeface="MS Mincho" panose="02020609040205080304" pitchFamily="49" charset="-128"/>
              <a:cs typeface="Arial" panose="020B0604020202020204" pitchFamily="34" charset="0"/>
            </a:endParaRPr>
          </a:p>
          <a:p>
            <a:pPr marL="361950" lvl="3" indent="-171450" defTabSz="1175644" hangingPunct="1">
              <a:lnSpc>
                <a:spcPct val="150000"/>
              </a:lnSpc>
              <a:spcBef>
                <a:spcPts val="129"/>
              </a:spcBef>
              <a:buFont typeface="Wingdings 2" panose="05020102010507070707" pitchFamily="18" charset="2"/>
              <a:buChar char="R"/>
            </a:pPr>
            <a:r>
              <a:rPr lang="en-US" sz="1600" dirty="0">
                <a:effectLst/>
                <a:latin typeface="Arial" panose="020B0604020202020204" pitchFamily="34" charset="0"/>
                <a:ea typeface="MS Mincho" panose="02020609040205080304" pitchFamily="49" charset="-128"/>
                <a:cs typeface="Arial" panose="020B0604020202020204" pitchFamily="34" charset="0"/>
              </a:rPr>
              <a:t> L'utilisation de billets intelligents et d'équipes mobiles a contribué à réduire les taux de fraude et à renforcer la confiance du public dans le système.</a:t>
            </a:r>
          </a:p>
        </p:txBody>
      </p:sp>
      <p:pic>
        <p:nvPicPr>
          <p:cNvPr id="4100" name="Picture 4" descr="9 Out Of 10 Rail Journeys Soon Possible By Electronic Smart Tickets ...">
            <a:extLst>
              <a:ext uri="{FF2B5EF4-FFF2-40B4-BE49-F238E27FC236}">
                <a16:creationId xmlns:a16="http://schemas.microsoft.com/office/drawing/2014/main" id="{7BD9CE3B-629F-5A2C-F13D-FBAA7E7F86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4130" y="1987817"/>
            <a:ext cx="4318612" cy="288236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7690D14D-4CFE-D295-37AE-83B18E6A9FE1}"/>
              </a:ext>
            </a:extLst>
          </p:cNvPr>
          <p:cNvSpPr txBox="1"/>
          <p:nvPr/>
        </p:nvSpPr>
        <p:spPr>
          <a:xfrm>
            <a:off x="6944130" y="5184864"/>
            <a:ext cx="4318612" cy="7094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Barrière de contrôle sans contact dans le métro de Londres</a:t>
            </a:r>
          </a:p>
        </p:txBody>
      </p:sp>
      <p:sp>
        <p:nvSpPr>
          <p:cNvPr id="4" name="object 3">
            <a:extLst>
              <a:ext uri="{FF2B5EF4-FFF2-40B4-BE49-F238E27FC236}">
                <a16:creationId xmlns:a16="http://schemas.microsoft.com/office/drawing/2014/main" id="{51E08F48-E652-2AD9-6AE5-CC36A16EE8E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Étude de cas : réformes visant à protéger les recettes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9BEA53C1-5732-6772-04F2-8EC00D10CF6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9" name="object 6">
            <a:extLst>
              <a:ext uri="{FF2B5EF4-FFF2-40B4-BE49-F238E27FC236}">
                <a16:creationId xmlns:a16="http://schemas.microsoft.com/office/drawing/2014/main" id="{59551094-1134-8DBA-51A9-9C89E06B8B8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200878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43967-3C9D-133B-9771-0373929ADFF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9C0FEB-22C6-8403-8489-83BA28504D4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5" name="object 3">
            <a:extLst>
              <a:ext uri="{FF2B5EF4-FFF2-40B4-BE49-F238E27FC236}">
                <a16:creationId xmlns:a16="http://schemas.microsoft.com/office/drawing/2014/main" id="{27AF47D3-785E-C736-4440-9D1B04AC476C}"/>
              </a:ext>
            </a:extLst>
          </p:cNvPr>
          <p:cNvSpPr txBox="1"/>
          <p:nvPr/>
        </p:nvSpPr>
        <p:spPr>
          <a:xfrm>
            <a:off x="726280" y="1678438"/>
            <a:ext cx="6129829" cy="2871629"/>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perturbations du transport ferroviaire dues à des défaillances techniques ou à des événements externes peuvent paralyser les villes. </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centres de commande intégrés de Singapour coordonnent les services de remplacement, tandis que le personnel est formé à la prise de décision rapide. Des stratégies de communication efficaces, telles que les alertes mobiles en temps réel, garantissent également la confiance des passagers.</a:t>
            </a:r>
          </a:p>
        </p:txBody>
      </p:sp>
      <p:pic>
        <p:nvPicPr>
          <p:cNvPr id="4" name="Picture 3">
            <a:extLst>
              <a:ext uri="{FF2B5EF4-FFF2-40B4-BE49-F238E27FC236}">
                <a16:creationId xmlns:a16="http://schemas.microsoft.com/office/drawing/2014/main" id="{14B9558B-FD9A-FD5A-0C1A-7A6E7047B772}"/>
              </a:ext>
            </a:extLst>
          </p:cNvPr>
          <p:cNvPicPr>
            <a:picLocks noChangeAspect="1"/>
          </p:cNvPicPr>
          <p:nvPr/>
        </p:nvPicPr>
        <p:blipFill>
          <a:blip r:embed="rId2"/>
          <a:stretch>
            <a:fillRect/>
          </a:stretch>
        </p:blipFill>
        <p:spPr>
          <a:xfrm>
            <a:off x="7268216" y="1809509"/>
            <a:ext cx="4197504" cy="2392335"/>
          </a:xfrm>
          <a:prstGeom prst="rect">
            <a:avLst/>
          </a:prstGeom>
        </p:spPr>
      </p:pic>
      <p:sp>
        <p:nvSpPr>
          <p:cNvPr id="7" name="object 3">
            <a:extLst>
              <a:ext uri="{FF2B5EF4-FFF2-40B4-BE49-F238E27FC236}">
                <a16:creationId xmlns:a16="http://schemas.microsoft.com/office/drawing/2014/main" id="{E902A48B-2B47-8A58-AE43-82EF9F6265A4}"/>
              </a:ext>
            </a:extLst>
          </p:cNvPr>
          <p:cNvSpPr txBox="1"/>
          <p:nvPr/>
        </p:nvSpPr>
        <p:spPr>
          <a:xfrm>
            <a:off x="7154252" y="4550067"/>
            <a:ext cx="4318612"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Centre intégré d'exploitation des transports AGIL</a:t>
            </a:r>
          </a:p>
        </p:txBody>
      </p:sp>
      <p:sp>
        <p:nvSpPr>
          <p:cNvPr id="3" name="object 3">
            <a:extLst>
              <a:ext uri="{FF2B5EF4-FFF2-40B4-BE49-F238E27FC236}">
                <a16:creationId xmlns:a16="http://schemas.microsoft.com/office/drawing/2014/main" id="{6F883836-B4CF-22B7-F861-6CAD7D739AE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Étude de cas : gestion des perturbations du transport ferroviaire</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8270ACD3-75CB-5ABA-E558-240EFF34C7D3}"/>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Analyse détaillée des projets réussis</a:t>
            </a:r>
            <a:endParaRPr sz="2400" b="1" spc="-13" dirty="0">
              <a:solidFill>
                <a:schemeClr val="bg1"/>
              </a:solidFill>
            </a:endParaRPr>
          </a:p>
        </p:txBody>
      </p:sp>
      <p:sp>
        <p:nvSpPr>
          <p:cNvPr id="2" name="Footer Placeholder 1">
            <a:extLst>
              <a:ext uri="{FF2B5EF4-FFF2-40B4-BE49-F238E27FC236}">
                <a16:creationId xmlns:a16="http://schemas.microsoft.com/office/drawing/2014/main" id="{EF9A81B3-DE2F-C748-E5FF-E5E41EFE6A78}"/>
              </a:ext>
            </a:extLst>
          </p:cNvPr>
          <p:cNvSpPr>
            <a:spLocks noGrp="1"/>
          </p:cNvSpPr>
          <p:nvPr>
            <p:ph type="ftr" sz="quarter" idx="5"/>
          </p:nvPr>
        </p:nvSpPr>
        <p:spPr/>
        <p:txBody>
          <a:bodyPr/>
          <a:lstStyle/>
          <a:p>
            <a:pPr marL="16328">
              <a:lnSpc>
                <a:spcPts val="1408"/>
              </a:lnSpc>
            </a:pPr>
            <a:r>
              <a:rPr lang="en-US"/>
              <a:t>Sujets avancés et études de cas</a:t>
            </a:r>
            <a:endParaRPr lang="fr-FR" spc="-13" dirty="0"/>
          </a:p>
        </p:txBody>
      </p:sp>
    </p:spTree>
    <p:extLst>
      <p:ext uri="{BB962C8B-B14F-4D97-AF65-F5344CB8AC3E}">
        <p14:creationId xmlns:p14="http://schemas.microsoft.com/office/powerpoint/2010/main" val="3963259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AC810-4D1C-DD43-1806-5BB7EEBA463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1752A95-4591-0B02-8A31-B3FA51FB501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5" name="object 3">
            <a:extLst>
              <a:ext uri="{FF2B5EF4-FFF2-40B4-BE49-F238E27FC236}">
                <a16:creationId xmlns:a16="http://schemas.microsoft.com/office/drawing/2014/main" id="{1562AE49-0F6D-369A-15AC-A6EC3D2AA8E8}"/>
              </a:ext>
            </a:extLst>
          </p:cNvPr>
          <p:cNvSpPr txBox="1"/>
          <p:nvPr/>
        </p:nvSpPr>
        <p:spPr>
          <a:xfrm>
            <a:off x="726279" y="1684588"/>
            <a:ext cx="5870463" cy="2871629"/>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améliorations apportées au réseau de bus suédois dans des régions telles que </a:t>
            </a:r>
            <a:r>
              <a:rPr lang="en-US" sz="1600" dirty="0" err="1">
                <a:solidFill>
                  <a:sysClr val="windowText" lastClr="000000"/>
                </a:solidFill>
                <a:latin typeface="Arial"/>
                <a:cs typeface="Arial"/>
              </a:rPr>
              <a:t>Skåne </a:t>
            </a:r>
            <a:r>
              <a:rPr lang="en-US" sz="1600" dirty="0">
                <a:solidFill>
                  <a:sysClr val="windowText" lastClr="000000"/>
                </a:solidFill>
                <a:latin typeface="Arial"/>
                <a:cs typeface="Arial"/>
              </a:rPr>
              <a:t>et Västra </a:t>
            </a:r>
            <a:r>
              <a:rPr lang="en-US" sz="1600" dirty="0" err="1">
                <a:solidFill>
                  <a:sysClr val="windowText" lastClr="000000"/>
                </a:solidFill>
                <a:latin typeface="Arial"/>
                <a:cs typeface="Arial"/>
              </a:rPr>
              <a:t>Götaland </a:t>
            </a:r>
            <a:r>
              <a:rPr lang="en-US" sz="1600" dirty="0">
                <a:solidFill>
                  <a:sysClr val="windowText" lastClr="000000"/>
                </a:solidFill>
                <a:latin typeface="Arial"/>
                <a:cs typeface="Arial"/>
              </a:rPr>
              <a:t>sont le résultat d'une planification à long terme, d'une augmentation de la fréquence des trajets et de la création de couloirs dédiés. </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contrats incitatifs conclus avec les opérateurs et la collaboration entre les secteurs public et privé ont encore accéléré la croissance de la fréquentation. L'engagement local a permis de s'assurer que les changements répondaient aux besoins de la communauté.</a:t>
            </a:r>
          </a:p>
        </p:txBody>
      </p:sp>
      <p:pic>
        <p:nvPicPr>
          <p:cNvPr id="5122" name="Picture 2">
            <a:extLst>
              <a:ext uri="{FF2B5EF4-FFF2-40B4-BE49-F238E27FC236}">
                <a16:creationId xmlns:a16="http://schemas.microsoft.com/office/drawing/2014/main" id="{88BBB3CE-295E-E981-8B71-D92C034D49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5735" y="1884940"/>
            <a:ext cx="4210930" cy="333406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8B8C07D-1952-7E8F-2E32-8D8AC28DEB2D}"/>
              </a:ext>
            </a:extLst>
          </p:cNvPr>
          <p:cNvSpPr txBox="1"/>
          <p:nvPr/>
        </p:nvSpPr>
        <p:spPr>
          <a:xfrm>
            <a:off x="6865735" y="5429568"/>
            <a:ext cx="4031316"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Lignes de bus centrales à Stockholm</a:t>
            </a:r>
          </a:p>
        </p:txBody>
      </p:sp>
      <p:sp>
        <p:nvSpPr>
          <p:cNvPr id="4" name="object 3">
            <a:extLst>
              <a:ext uri="{FF2B5EF4-FFF2-40B4-BE49-F238E27FC236}">
                <a16:creationId xmlns:a16="http://schemas.microsoft.com/office/drawing/2014/main" id="{02A25C6A-D94D-93AB-9C9E-914452CCC5D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Étude de cas : augmentation de la fréquentation des bus en Suède</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B73CF1FA-9EF1-F333-E0E8-55722A6D195C}"/>
              </a:ext>
            </a:extLst>
          </p:cNvPr>
          <p:cNvSpPr txBox="1">
            <a:spLocks noGrp="1"/>
          </p:cNvSpPr>
          <p:nvPr>
            <p:ph type="title"/>
          </p:nvPr>
        </p:nvSpPr>
        <p:spPr>
          <a:xfrm>
            <a:off x="726280" y="412869"/>
            <a:ext cx="731463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Analyse détaillée des projets couronnés de succès</a:t>
            </a:r>
            <a:endParaRPr sz="2400" b="1" spc="-13" dirty="0">
              <a:solidFill>
                <a:schemeClr val="bg1"/>
              </a:solidFill>
            </a:endParaRPr>
          </a:p>
        </p:txBody>
      </p:sp>
      <p:sp>
        <p:nvSpPr>
          <p:cNvPr id="2" name="object 6">
            <a:extLst>
              <a:ext uri="{FF2B5EF4-FFF2-40B4-BE49-F238E27FC236}">
                <a16:creationId xmlns:a16="http://schemas.microsoft.com/office/drawing/2014/main" id="{C2F95B78-7A8E-AD52-EA8F-A23BEE8417C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FFA4234E-3A0F-6492-26D9-2A81EA7548B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3193727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3" name="object 3">
            <a:extLst>
              <a:ext uri="{FF2B5EF4-FFF2-40B4-BE49-F238E27FC236}">
                <a16:creationId xmlns:a16="http://schemas.microsoft.com/office/drawing/2014/main" id="{4FDD56C6-1E8A-781F-90CD-FF88EB1D3212}"/>
              </a:ext>
            </a:extLst>
          </p:cNvPr>
          <p:cNvSpPr txBox="1"/>
          <p:nvPr/>
        </p:nvSpPr>
        <p:spPr>
          <a:xfrm>
            <a:off x="726281" y="1382652"/>
            <a:ext cx="5692295" cy="3635941"/>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Le MaaS </a:t>
            </a:r>
            <a:r>
              <a:rPr lang="en-US" sz="1600" dirty="0">
                <a:solidFill>
                  <a:sysClr val="windowText" lastClr="000000"/>
                </a:solidFill>
                <a:latin typeface="Arial"/>
                <a:cs typeface="Arial"/>
              </a:rPr>
              <a:t>intègre plusieurs modes de transport dans une plateforme numérique unique et fluide. L'application Whim d'Helsinki regroupe les services de métro, de bus, de vélo, de taxi et de location. </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Ce système vise à remplacer la possession d'une voiture en proposant des solutions de transport pratiques et flexibles.</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obstacles comprennent l'interopérabilité des systèmes tarifaires, le partage des données et la viabilité commerciale.</a:t>
            </a:r>
          </a:p>
        </p:txBody>
      </p:sp>
      <p:pic>
        <p:nvPicPr>
          <p:cNvPr id="7" name="Picture 6">
            <a:extLst>
              <a:ext uri="{FF2B5EF4-FFF2-40B4-BE49-F238E27FC236}">
                <a16:creationId xmlns:a16="http://schemas.microsoft.com/office/drawing/2014/main" id="{FE3CA8D4-A4B7-DB99-0AE5-D62BB2F5B52B}"/>
              </a:ext>
            </a:extLst>
          </p:cNvPr>
          <p:cNvPicPr>
            <a:picLocks noChangeAspect="1"/>
          </p:cNvPicPr>
          <p:nvPr/>
        </p:nvPicPr>
        <p:blipFill>
          <a:blip r:embed="rId2"/>
          <a:stretch>
            <a:fillRect/>
          </a:stretch>
        </p:blipFill>
        <p:spPr>
          <a:xfrm>
            <a:off x="6698652" y="1838010"/>
            <a:ext cx="4671749" cy="2503548"/>
          </a:xfrm>
          <a:prstGeom prst="rect">
            <a:avLst/>
          </a:prstGeom>
        </p:spPr>
      </p:pic>
      <p:sp>
        <p:nvSpPr>
          <p:cNvPr id="9" name="object 3">
            <a:extLst>
              <a:ext uri="{FF2B5EF4-FFF2-40B4-BE49-F238E27FC236}">
                <a16:creationId xmlns:a16="http://schemas.microsoft.com/office/drawing/2014/main" id="{EDE7F9A2-940E-49DE-1DF1-4AD6B9BE18A4}"/>
              </a:ext>
            </a:extLst>
          </p:cNvPr>
          <p:cNvSpPr txBox="1"/>
          <p:nvPr/>
        </p:nvSpPr>
        <p:spPr>
          <a:xfrm>
            <a:off x="7018868" y="4624672"/>
            <a:ext cx="4031316" cy="144816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Capture d'écran de l'écran d'accueil de l'application Whim, présentant les différentes options de transport intégrées dans une plateforme unique à Helsinki</a:t>
            </a:r>
          </a:p>
        </p:txBody>
      </p:sp>
      <p:sp>
        <p:nvSpPr>
          <p:cNvPr id="4" name="object 3">
            <a:extLst>
              <a:ext uri="{FF2B5EF4-FFF2-40B4-BE49-F238E27FC236}">
                <a16:creationId xmlns:a16="http://schemas.microsoft.com/office/drawing/2014/main" id="{9E18C8A3-2736-A8F8-3502-4251C9735F6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2.4 Étude de cas : intégration de la mobilité en tant que service (</a:t>
            </a:r>
            <a:r>
              <a:rPr lang="en-US" b="1" dirty="0" err="1">
                <a:solidFill>
                  <a:schemeClr val="tx1"/>
                </a:solidFill>
              </a:rPr>
              <a:t>MaaS</a:t>
            </a:r>
            <a:r>
              <a:rPr lang="en-US" b="1" dirty="0">
                <a:solidFill>
                  <a:schemeClr val="tx1"/>
                </a:solidFill>
              </a:rPr>
              <a:t>)</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5CBA1711-D763-A72B-891F-62793851C4E2}"/>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Analyse détaillée des projets réussis</a:t>
            </a:r>
            <a:endParaRPr sz="2400" b="1" spc="-13" dirty="0">
              <a:solidFill>
                <a:schemeClr val="bg1"/>
              </a:solidFill>
            </a:endParaRPr>
          </a:p>
        </p:txBody>
      </p:sp>
      <p:sp>
        <p:nvSpPr>
          <p:cNvPr id="2" name="object 6">
            <a:extLst>
              <a:ext uri="{FF2B5EF4-FFF2-40B4-BE49-F238E27FC236}">
                <a16:creationId xmlns:a16="http://schemas.microsoft.com/office/drawing/2014/main" id="{7FF79772-2138-CAFD-30F0-DCA1199D8DE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22AA164D-312E-C017-2684-272500ED055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4234440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E6F90-ABC5-B227-E677-8B451649856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FDB7D46-FD38-39B2-6738-203200605B3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3" name="object 3">
            <a:extLst>
              <a:ext uri="{FF2B5EF4-FFF2-40B4-BE49-F238E27FC236}">
                <a16:creationId xmlns:a16="http://schemas.microsoft.com/office/drawing/2014/main" id="{240FEE91-00DF-08A8-0E29-9CAB4816FBAE}"/>
              </a:ext>
            </a:extLst>
          </p:cNvPr>
          <p:cNvSpPr txBox="1"/>
          <p:nvPr/>
        </p:nvSpPr>
        <p:spPr>
          <a:xfrm>
            <a:off x="726281" y="1868548"/>
            <a:ext cx="4711133" cy="2871629"/>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systèmes de bus à haut niveau de service (BHNS) avec voies réservées, priorité aux feux de circulation et accès par toutes les portes ont considérablement réduit les temps de trajet. </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Londres, Bogotá et Los Angeles ont mis en œuvre ces mesures afin d'améliorer la ponctualité du service et d'attirer de nouveaux usagers.	</a:t>
            </a:r>
          </a:p>
        </p:txBody>
      </p:sp>
      <p:pic>
        <p:nvPicPr>
          <p:cNvPr id="9" name="Picture 8" descr="A red bus on the street&#10;&#10;AI-generated content may be incorrect.">
            <a:extLst>
              <a:ext uri="{FF2B5EF4-FFF2-40B4-BE49-F238E27FC236}">
                <a16:creationId xmlns:a16="http://schemas.microsoft.com/office/drawing/2014/main" id="{8DEEBE6D-D261-2926-08A0-EF8A99441E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746619"/>
            <a:ext cx="5047143" cy="3364762"/>
          </a:xfrm>
          <a:prstGeom prst="rect">
            <a:avLst/>
          </a:prstGeom>
        </p:spPr>
      </p:pic>
      <p:sp>
        <p:nvSpPr>
          <p:cNvPr id="10" name="object 3">
            <a:extLst>
              <a:ext uri="{FF2B5EF4-FFF2-40B4-BE49-F238E27FC236}">
                <a16:creationId xmlns:a16="http://schemas.microsoft.com/office/drawing/2014/main" id="{60A45610-6DAD-938B-7749-59A88D814E72}"/>
              </a:ext>
            </a:extLst>
          </p:cNvPr>
          <p:cNvSpPr txBox="1"/>
          <p:nvPr/>
        </p:nvSpPr>
        <p:spPr>
          <a:xfrm>
            <a:off x="6096000" y="5354158"/>
            <a:ext cx="5047142"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Bus rapide du métro de Los Angeles sur Wilshire Boulevard</a:t>
            </a:r>
          </a:p>
        </p:txBody>
      </p:sp>
      <p:sp>
        <p:nvSpPr>
          <p:cNvPr id="4" name="object 3">
            <a:extLst>
              <a:ext uri="{FF2B5EF4-FFF2-40B4-BE49-F238E27FC236}">
                <a16:creationId xmlns:a16="http://schemas.microsoft.com/office/drawing/2014/main" id="{B2C38C9D-E61A-E776-DFF1-F7F68CF38FA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2.5 Priorité aux transports publics sur route</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AA072F22-EC82-7AFB-447E-62F54DAEC040}"/>
              </a:ext>
            </a:extLst>
          </p:cNvPr>
          <p:cNvSpPr txBox="1">
            <a:spLocks noGrp="1"/>
          </p:cNvSpPr>
          <p:nvPr>
            <p:ph type="title"/>
          </p:nvPr>
        </p:nvSpPr>
        <p:spPr>
          <a:xfrm>
            <a:off x="726280" y="412869"/>
            <a:ext cx="682840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Analyse détaillée des projets couronnés de succès</a:t>
            </a:r>
            <a:endParaRPr sz="2400" b="1" spc="-13" dirty="0">
              <a:solidFill>
                <a:schemeClr val="bg1"/>
              </a:solidFill>
            </a:endParaRPr>
          </a:p>
        </p:txBody>
      </p:sp>
      <p:sp>
        <p:nvSpPr>
          <p:cNvPr id="2" name="object 6">
            <a:extLst>
              <a:ext uri="{FF2B5EF4-FFF2-40B4-BE49-F238E27FC236}">
                <a16:creationId xmlns:a16="http://schemas.microsoft.com/office/drawing/2014/main" id="{29DCA5AE-84F1-FCC4-59DA-11951EE0BDF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7F722F75-6DB6-8A6F-36DA-B6EFA858707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3106091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07566" y="1686838"/>
            <a:ext cx="7062450" cy="29767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technologies ACES (autonomes, connectées, électriques, partagées) redéfinissent la manière dont les villes conçoivent et exploitent leurs systèmes de transport.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navettes autonomes facilitent les solutions de premier et dernier kilomètre, les bus électriques réduisent les émissions et la mobilité partagée comble les lacunes en matière de transport.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Pour réussir, il est nécessaire de disposer de cadres réglementaires clairs, d'une collaboration entre les parties prenantes et d'une conception inclusive.</a:t>
            </a:r>
          </a:p>
        </p:txBody>
      </p:sp>
      <p:pic>
        <p:nvPicPr>
          <p:cNvPr id="8194" name="Picture 2">
            <a:extLst>
              <a:ext uri="{FF2B5EF4-FFF2-40B4-BE49-F238E27FC236}">
                <a16:creationId xmlns:a16="http://schemas.microsoft.com/office/drawing/2014/main" id="{0B9C75E0-EB29-FAFD-E9EC-FC58DDE918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4482" y="1942799"/>
            <a:ext cx="3424094" cy="257491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96C08B6-8AE2-0A9D-03AF-F16F570FD83D}"/>
              </a:ext>
            </a:extLst>
          </p:cNvPr>
          <p:cNvSpPr txBox="1"/>
          <p:nvPr/>
        </p:nvSpPr>
        <p:spPr>
          <a:xfrm>
            <a:off x="8034482" y="4890890"/>
            <a:ext cx="3424094" cy="7094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Station de recharge Zipcar à San Francisco, Californie</a:t>
            </a:r>
          </a:p>
        </p:txBody>
      </p:sp>
      <p:sp>
        <p:nvSpPr>
          <p:cNvPr id="4" name="object 3">
            <a:extLst>
              <a:ext uri="{FF2B5EF4-FFF2-40B4-BE49-F238E27FC236}">
                <a16:creationId xmlns:a16="http://schemas.microsoft.com/office/drawing/2014/main" id="{79768DB8-77CF-3720-FC88-AFC4D75C32D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2.6 Perspectives issues de l'intégration ACES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F5FBFF61-E692-93C2-1DEA-6324F94A6A29}"/>
              </a:ext>
            </a:extLst>
          </p:cNvPr>
          <p:cNvSpPr txBox="1">
            <a:spLocks noGrp="1"/>
          </p:cNvSpPr>
          <p:nvPr>
            <p:ph type="title"/>
          </p:nvPr>
        </p:nvSpPr>
        <p:spPr>
          <a:xfrm>
            <a:off x="726280" y="412869"/>
            <a:ext cx="730820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Analyse détaillée des projets couronnés de succès</a:t>
            </a:r>
            <a:endParaRPr sz="2400" b="1" spc="-13" dirty="0">
              <a:solidFill>
                <a:schemeClr val="bg1"/>
              </a:solidFill>
            </a:endParaRPr>
          </a:p>
        </p:txBody>
      </p:sp>
      <p:sp>
        <p:nvSpPr>
          <p:cNvPr id="2" name="object 6">
            <a:extLst>
              <a:ext uri="{FF2B5EF4-FFF2-40B4-BE49-F238E27FC236}">
                <a16:creationId xmlns:a16="http://schemas.microsoft.com/office/drawing/2014/main" id="{F02EBAD6-95BC-6024-9BDE-66E490C436B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B3CE2421-7CD8-D30C-76C1-A65EAF6A6C8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3131714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 :</a:t>
            </a:r>
          </a:p>
          <a:p>
            <a:pPr algn="ctr"/>
            <a:r>
              <a:rPr lang="en-US" sz="3200" b="1" dirty="0">
                <a:solidFill>
                  <a:schemeClr val="bg1"/>
                </a:solidFill>
              </a:rPr>
              <a:t>Leçons apprises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AA064050-3024-1E41-CC1E-9571BAA0197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18746F2A-8B3D-27C0-2EDE-5FE77FE239F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740591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1" y="412869"/>
            <a:ext cx="69971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Enseignements tirés</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635602" y="1656931"/>
            <a:ext cx="7087812" cy="424181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Pour être efficaces, la recherche et la mise en œuvre dans le domaine des transports s'appuient de plus en plus sur une combinaison de disciplines. L'ingénierie fournit l'infrastructure de base, mais les systèmes performants sont ceux qui bénéficient des contributions de l'urbanisme, de l'analyse de données, des sciences comportementales, de l'économie et de la gouvernance. Les équipes interdisciplinaires sont plus aptes à :</a:t>
            </a:r>
          </a:p>
          <a:p>
            <a:pPr marL="476250" lvl="2"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Comprendre les impacts socio-économiques des décisions en matière de transport</a:t>
            </a:r>
          </a:p>
          <a:p>
            <a:pPr marL="476250" lvl="2"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Concevoir des solutions équitables et inclusives</a:t>
            </a:r>
          </a:p>
          <a:p>
            <a:pPr marL="476250" lvl="2"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Modéliser les comportements réels et les interactions entre les systèmes</a:t>
            </a:r>
          </a:p>
          <a:p>
            <a:pPr marL="190500" lvl="2" indent="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Par exemple, la tarification de la congestion à Stockholm a été couronnée de succès grâce à la modélisation économique, à la simulation du trafic et aux stratégies de communication publique menées par une équipe diversifiée.</a:t>
            </a:r>
          </a:p>
        </p:txBody>
      </p:sp>
      <p:pic>
        <p:nvPicPr>
          <p:cNvPr id="10242" name="Picture 2">
            <a:extLst>
              <a:ext uri="{FF2B5EF4-FFF2-40B4-BE49-F238E27FC236}">
                <a16:creationId xmlns:a16="http://schemas.microsoft.com/office/drawing/2014/main" id="{B77F7178-0B76-AC10-E744-205D5D822BD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476"/>
          <a:stretch/>
        </p:blipFill>
        <p:spPr bwMode="auto">
          <a:xfrm>
            <a:off x="7579741" y="2453339"/>
            <a:ext cx="4612259" cy="254640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807AC658-85B2-4FEB-8BD9-D48EDC895AE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Intégration interdisciplinaire pour les problèmes complexes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73EEA71F-2ABB-58B3-9FD9-16B6DCA9B4B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23D534D9-31C8-F7DA-F6D7-6368AD1E94C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3223619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4" name="object 3">
            <a:extLst>
              <a:ext uri="{FF2B5EF4-FFF2-40B4-BE49-F238E27FC236}">
                <a16:creationId xmlns:a16="http://schemas.microsoft.com/office/drawing/2014/main" id="{2EBFA6C9-B3D5-4800-C9CD-D73A37E841E7}"/>
              </a:ext>
            </a:extLst>
          </p:cNvPr>
          <p:cNvSpPr txBox="1"/>
          <p:nvPr/>
        </p:nvSpPr>
        <p:spPr>
          <a:xfrm>
            <a:off x="500154" y="1849104"/>
            <a:ext cx="7961674" cy="391864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politiques et la gouvernance déterminent la portée, la rapidité et la durabilité des réformes des transports. Les projets bénéficiant d'un soutien politique fort et de structures de gouvernance claires affichent des taux de réussite plus élevés. Les principaux facteurs de réussite sont les suivants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Une coordination entre plusieurs agences et une répartition claire des rôles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Des sources de financement stables soutenues par la législation</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Une surveillance réglementaire indépendante</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Par exemple, la création à Londres de Transport for London (TfL) en tant qu'organisme unifié a permis une planification intégrée, la fixation des tarifs et la coordination modale. En revanche, une gouvernance fragmentée entraîne souvent une duplication des efforts et une sous-utilisation des ressources.</a:t>
            </a:r>
          </a:p>
        </p:txBody>
      </p:sp>
      <p:pic>
        <p:nvPicPr>
          <p:cNvPr id="5" name="Picture 4" descr="A screenshot of a computer&#10;&#10;AI-generated content may be incorrect.">
            <a:extLst>
              <a:ext uri="{FF2B5EF4-FFF2-40B4-BE49-F238E27FC236}">
                <a16:creationId xmlns:a16="http://schemas.microsoft.com/office/drawing/2014/main" id="{BFC3A8EE-A430-4591-D8DD-61B749D2E3AA}"/>
              </a:ext>
            </a:extLst>
          </p:cNvPr>
          <p:cNvPicPr>
            <a:picLocks noChangeAspect="1"/>
          </p:cNvPicPr>
          <p:nvPr/>
        </p:nvPicPr>
        <p:blipFill>
          <a:blip r:embed="rId2" cstate="print">
            <a:extLst>
              <a:ext uri="{28A0092B-C50C-407E-A947-70E740481C1C}">
                <a14:useLocalDpi xmlns:a14="http://schemas.microsoft.com/office/drawing/2010/main" val="0"/>
              </a:ext>
            </a:extLst>
          </a:blip>
          <a:srcRect b="9114"/>
          <a:stretch/>
        </p:blipFill>
        <p:spPr>
          <a:xfrm>
            <a:off x="7546580" y="1614975"/>
            <a:ext cx="5646906" cy="4466938"/>
          </a:xfrm>
          <a:prstGeom prst="rect">
            <a:avLst/>
          </a:prstGeom>
        </p:spPr>
      </p:pic>
      <p:sp>
        <p:nvSpPr>
          <p:cNvPr id="3" name="object 3">
            <a:extLst>
              <a:ext uri="{FF2B5EF4-FFF2-40B4-BE49-F238E27FC236}">
                <a16:creationId xmlns:a16="http://schemas.microsoft.com/office/drawing/2014/main" id="{8AFC49E1-A218-EB0A-0CDC-3F128A6E7C7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Rôle des politiques et de la gouvernance dans les projets de transport</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57BC59D7-9C5E-A6E2-D45D-B90265F147B0}"/>
              </a:ext>
            </a:extLst>
          </p:cNvPr>
          <p:cNvSpPr txBox="1">
            <a:spLocks noGrp="1"/>
          </p:cNvSpPr>
          <p:nvPr>
            <p:ph type="title"/>
          </p:nvPr>
        </p:nvSpPr>
        <p:spPr>
          <a:xfrm>
            <a:off x="726281" y="412869"/>
            <a:ext cx="69971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Leçons apprises</a:t>
            </a:r>
            <a:endParaRPr sz="2400" b="1" spc="-13" dirty="0">
              <a:solidFill>
                <a:schemeClr val="bg1"/>
              </a:solidFill>
            </a:endParaRPr>
          </a:p>
        </p:txBody>
      </p:sp>
      <p:sp>
        <p:nvSpPr>
          <p:cNvPr id="2" name="object 6">
            <a:extLst>
              <a:ext uri="{FF2B5EF4-FFF2-40B4-BE49-F238E27FC236}">
                <a16:creationId xmlns:a16="http://schemas.microsoft.com/office/drawing/2014/main" id="{16D632D3-4666-E692-E7D1-D8AA5F9BBBC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F176B103-E656-2FFA-95A5-227BA80495E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3061888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625587" y="1591015"/>
            <a:ext cx="7198519" cy="459062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La technologie peut transformer les transports publics, mais uniquement lorsqu'elle est adaptée aux besoins des utilisateurs. Les systèmes performants intègrent des technologies intelligentes telles que le suivi en temps réel, les paiements sans contact et l'analyse prédictive, mais accordent toujours la priorité à l'accessibilité et à la facilité d'utilisation.</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meilleures pratiques comprennent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Principes de conception inclusive pour les applications, les stations et la signalisation</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Boucles de rétroaction continues grâce à l'engagement des utilisateurs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Des projets pilotes et des essais avant un déploiement à grande échelle</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Par exemple, le métro de Séoul intègre des interfaces multilingues, des plans codés par couleur et des alertes mobiles pour répondre aux besoins des touristes et des habitants.</a:t>
            </a:r>
          </a:p>
        </p:txBody>
      </p:sp>
      <p:pic>
        <p:nvPicPr>
          <p:cNvPr id="3" name="Picture 2" descr="A circular puzzle with different colored circles&#10;&#10;AI-generated content may be incorrect.">
            <a:extLst>
              <a:ext uri="{FF2B5EF4-FFF2-40B4-BE49-F238E27FC236}">
                <a16:creationId xmlns:a16="http://schemas.microsoft.com/office/drawing/2014/main" id="{2B920EDE-49C6-8302-F21A-258D1AE5111E}"/>
              </a:ext>
            </a:extLst>
          </p:cNvPr>
          <p:cNvPicPr>
            <a:picLocks noChangeAspect="1"/>
          </p:cNvPicPr>
          <p:nvPr/>
        </p:nvPicPr>
        <p:blipFill>
          <a:blip r:embed="rId2" cstate="print">
            <a:extLst>
              <a:ext uri="{28A0092B-C50C-407E-A947-70E740481C1C}">
                <a14:useLocalDpi xmlns:a14="http://schemas.microsoft.com/office/drawing/2010/main" val="0"/>
              </a:ext>
            </a:extLst>
          </a:blip>
          <a:srcRect b="6909"/>
          <a:stretch/>
        </p:blipFill>
        <p:spPr bwMode="auto">
          <a:xfrm>
            <a:off x="7805855" y="2136927"/>
            <a:ext cx="4591745" cy="3470760"/>
          </a:xfrm>
          <a:prstGeom prst="rect">
            <a:avLst/>
          </a:prstGeom>
          <a:noFill/>
          <a:ln>
            <a:noFill/>
          </a:ln>
        </p:spPr>
      </p:pic>
      <p:sp>
        <p:nvSpPr>
          <p:cNvPr id="4" name="object 3">
            <a:extLst>
              <a:ext uri="{FF2B5EF4-FFF2-40B4-BE49-F238E27FC236}">
                <a16:creationId xmlns:a16="http://schemas.microsoft.com/office/drawing/2014/main" id="{98B3D854-B278-CBE6-DD13-2879B1A752C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Facilitation technologique et conception centrée sur l'utilisateur</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47BE0DBA-2F9B-D963-4B84-018EAC314FCF}"/>
              </a:ext>
            </a:extLst>
          </p:cNvPr>
          <p:cNvSpPr txBox="1">
            <a:spLocks noGrp="1"/>
          </p:cNvSpPr>
          <p:nvPr>
            <p:ph type="title"/>
          </p:nvPr>
        </p:nvSpPr>
        <p:spPr>
          <a:xfrm>
            <a:off x="726281" y="412869"/>
            <a:ext cx="69971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Leçons apprises</a:t>
            </a:r>
            <a:endParaRPr sz="2400" b="1" spc="-13" dirty="0">
              <a:solidFill>
                <a:schemeClr val="bg1"/>
              </a:solidFill>
            </a:endParaRPr>
          </a:p>
        </p:txBody>
      </p:sp>
      <p:sp>
        <p:nvSpPr>
          <p:cNvPr id="2" name="object 6">
            <a:extLst>
              <a:ext uri="{FF2B5EF4-FFF2-40B4-BE49-F238E27FC236}">
                <a16:creationId xmlns:a16="http://schemas.microsoft.com/office/drawing/2014/main" id="{EE624C01-AB5C-172C-98B8-5D19124E023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40C6998D-03BC-B1A6-08FE-9AEAF87A77E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2889040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8B052-208E-9C45-DE34-01CF84B1605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45CF51-5D17-9533-8201-603AF068FA0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F756A832-B6E3-258C-3D45-BF630FD26EB2}"/>
              </a:ext>
            </a:extLst>
          </p:cNvPr>
          <p:cNvSpPr txBox="1"/>
          <p:nvPr/>
        </p:nvSpPr>
        <p:spPr>
          <a:xfrm>
            <a:off x="552699" y="1604443"/>
            <a:ext cx="6559302" cy="425463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Aucun système de transport n'est à l'abri de perturbations : défaillances techniques, grèves, accidents ou catastrophes naturelles. Tirer les leçons des échecs passés permet aux systèmes d'intégrer une certaine résilience et de se rétablir rapidement. Parmi les stratégies efficaces, on peut citer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Des protocoles prédéfinis en cas de perturbation et des plans de secours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Une communication en temps réel avec les passagers (alertes, applications, affichages dans les gares)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La formation du personnel de première ligne aux scénarios d'urgence</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Exemples concrets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La MTA de New York utilise des alertes en temps réel sur les réseaux sociaux et des itinéraires alternatifs via des applications.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Le MTR de Hong Kong privilégie la transparence et l'engagement du public après une perturbation.</a:t>
            </a:r>
          </a:p>
        </p:txBody>
      </p:sp>
      <p:pic>
        <p:nvPicPr>
          <p:cNvPr id="3" name="Picture 2" descr="A screen shot of a gear&#10;&#10;AI-generated content may be incorrect.">
            <a:extLst>
              <a:ext uri="{FF2B5EF4-FFF2-40B4-BE49-F238E27FC236}">
                <a16:creationId xmlns:a16="http://schemas.microsoft.com/office/drawing/2014/main" id="{80391F6C-61B6-478B-690C-5350FF4048FF}"/>
              </a:ext>
            </a:extLst>
          </p:cNvPr>
          <p:cNvPicPr>
            <a:picLocks noChangeAspect="1"/>
          </p:cNvPicPr>
          <p:nvPr/>
        </p:nvPicPr>
        <p:blipFill>
          <a:blip r:embed="rId2" cstate="print">
            <a:extLst>
              <a:ext uri="{28A0092B-C50C-407E-A947-70E740481C1C}">
                <a14:useLocalDpi xmlns:a14="http://schemas.microsoft.com/office/drawing/2010/main" val="0"/>
              </a:ext>
            </a:extLst>
          </a:blip>
          <a:srcRect t="18668" b="7689"/>
          <a:stretch/>
        </p:blipFill>
        <p:spPr bwMode="auto">
          <a:xfrm>
            <a:off x="7006405" y="2219684"/>
            <a:ext cx="5369719" cy="3024155"/>
          </a:xfrm>
          <a:prstGeom prst="rect">
            <a:avLst/>
          </a:prstGeom>
          <a:noFill/>
          <a:ln>
            <a:noFill/>
          </a:ln>
        </p:spPr>
      </p:pic>
      <p:sp>
        <p:nvSpPr>
          <p:cNvPr id="4" name="object 3">
            <a:extLst>
              <a:ext uri="{FF2B5EF4-FFF2-40B4-BE49-F238E27FC236}">
                <a16:creationId xmlns:a16="http://schemas.microsoft.com/office/drawing/2014/main" id="{073E99DD-9EF4-116B-8CFA-08C6DE43033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3.4 Défaillances et solutions : gestion des perturbations et fiabilité du service</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328A64BD-2895-AE40-CF3C-3E171C26B685}"/>
              </a:ext>
            </a:extLst>
          </p:cNvPr>
          <p:cNvSpPr txBox="1">
            <a:spLocks noGrp="1"/>
          </p:cNvSpPr>
          <p:nvPr>
            <p:ph type="title"/>
          </p:nvPr>
        </p:nvSpPr>
        <p:spPr>
          <a:xfrm>
            <a:off x="726281" y="412869"/>
            <a:ext cx="69971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Leçons apprises</a:t>
            </a:r>
            <a:endParaRPr sz="2400" b="1" spc="-13" dirty="0">
              <a:solidFill>
                <a:schemeClr val="bg1"/>
              </a:solidFill>
            </a:endParaRPr>
          </a:p>
        </p:txBody>
      </p:sp>
      <p:sp>
        <p:nvSpPr>
          <p:cNvPr id="2" name="object 6">
            <a:extLst>
              <a:ext uri="{FF2B5EF4-FFF2-40B4-BE49-F238E27FC236}">
                <a16:creationId xmlns:a16="http://schemas.microsoft.com/office/drawing/2014/main" id="{A4E75AF8-F002-0EA3-A30B-CE8763B0936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A939F154-F13D-C1F4-C9F8-D05F62C0F1D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135648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A2B25-01C4-4C1B-F594-04BA3C28F1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22F9C45-841D-B369-7AA3-9181AB1CAEC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E6F911EA-30B9-01ED-0A0C-80038E0AB47B}"/>
              </a:ext>
            </a:extLst>
          </p:cNvPr>
          <p:cNvSpPr txBox="1"/>
          <p:nvPr/>
        </p:nvSpPr>
        <p:spPr>
          <a:xfrm>
            <a:off x="653710" y="1571041"/>
            <a:ext cx="7452519" cy="426746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Une comparaison entre différents pays montre que le contexte a son importance, mais que les projets couronnés de succès partagent des bases communes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La planification participative avec les communautés favorise une adoption plus large</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Les déploiements progressifs et les projets pilotes réduisent les risques liés à la mise en œuvre</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La collecte et le suivi des données contribuent à l'itération et à l'amélioration</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La transparence favorise la confiance du public</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L'alignement sur des politiques urbaines plus larges (logement, climat, économie) augmente l'impact systémique</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Par exemple, le modèle intégré de planification de l'utilisation des sols et des transports de Vienne a été adopté à l'échelle mondiale en raison de son cadre à long terme axé sur les citoyens.</a:t>
            </a:r>
          </a:p>
        </p:txBody>
      </p:sp>
      <p:pic>
        <p:nvPicPr>
          <p:cNvPr id="3" name="Picture 2" descr="A group of keys on a ring&#10;&#10;AI-generated content may be incorrect.">
            <a:extLst>
              <a:ext uri="{FF2B5EF4-FFF2-40B4-BE49-F238E27FC236}">
                <a16:creationId xmlns:a16="http://schemas.microsoft.com/office/drawing/2014/main" id="{4F36F4C2-D84C-82CD-AECC-8F07C14257C7}"/>
              </a:ext>
            </a:extLst>
          </p:cNvPr>
          <p:cNvPicPr>
            <a:picLocks noChangeAspect="1"/>
          </p:cNvPicPr>
          <p:nvPr/>
        </p:nvPicPr>
        <p:blipFill>
          <a:blip r:embed="rId2" cstate="print">
            <a:extLst>
              <a:ext uri="{28A0092B-C50C-407E-A947-70E740481C1C}">
                <a14:useLocalDpi xmlns:a14="http://schemas.microsoft.com/office/drawing/2010/main" val="0"/>
              </a:ext>
            </a:extLst>
          </a:blip>
          <a:srcRect b="6220"/>
          <a:stretch/>
        </p:blipFill>
        <p:spPr bwMode="auto">
          <a:xfrm>
            <a:off x="7933985" y="1641451"/>
            <a:ext cx="4504305" cy="4126640"/>
          </a:xfrm>
          <a:prstGeom prst="rect">
            <a:avLst/>
          </a:prstGeom>
          <a:noFill/>
          <a:ln>
            <a:noFill/>
          </a:ln>
        </p:spPr>
      </p:pic>
      <p:sp>
        <p:nvSpPr>
          <p:cNvPr id="4" name="object 3">
            <a:extLst>
              <a:ext uri="{FF2B5EF4-FFF2-40B4-BE49-F238E27FC236}">
                <a16:creationId xmlns:a16="http://schemas.microsoft.com/office/drawing/2014/main" id="{8B373ADD-E997-45ED-E922-A47ECE62E37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3.5 Principaux enseignements tirés de l'expérience internationale</a:t>
            </a:r>
            <a:endParaRPr lang="en-GB" b="1" dirty="0">
              <a:solidFill>
                <a:schemeClr val="tx1"/>
              </a:solidFill>
              <a:latin typeface="Arial"/>
              <a:cs typeface="Arial"/>
            </a:endParaRPr>
          </a:p>
        </p:txBody>
      </p:sp>
      <p:sp>
        <p:nvSpPr>
          <p:cNvPr id="13" name="object 2">
            <a:extLst>
              <a:ext uri="{FF2B5EF4-FFF2-40B4-BE49-F238E27FC236}">
                <a16:creationId xmlns:a16="http://schemas.microsoft.com/office/drawing/2014/main" id="{9601DD2E-95A5-9C5A-35D3-D940C863C884}"/>
              </a:ext>
            </a:extLst>
          </p:cNvPr>
          <p:cNvSpPr txBox="1">
            <a:spLocks noGrp="1"/>
          </p:cNvSpPr>
          <p:nvPr>
            <p:ph type="title"/>
          </p:nvPr>
        </p:nvSpPr>
        <p:spPr>
          <a:xfrm>
            <a:off x="726281" y="412869"/>
            <a:ext cx="69971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Leçons apprises</a:t>
            </a:r>
            <a:endParaRPr sz="2400" b="1" spc="-13" dirty="0">
              <a:solidFill>
                <a:schemeClr val="bg1"/>
              </a:solidFill>
            </a:endParaRPr>
          </a:p>
        </p:txBody>
      </p:sp>
      <p:sp>
        <p:nvSpPr>
          <p:cNvPr id="2" name="object 6">
            <a:extLst>
              <a:ext uri="{FF2B5EF4-FFF2-40B4-BE49-F238E27FC236}">
                <a16:creationId xmlns:a16="http://schemas.microsoft.com/office/drawing/2014/main" id="{E9341B03-8023-F515-7914-B5653B9B21C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0C045E0E-3B95-CB8E-447B-2EA9687DCCB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1216808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1375344" y="2276698"/>
            <a:ext cx="9441312" cy="235525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 :</a:t>
            </a:r>
          </a:p>
          <a:p>
            <a:pPr algn="ctr"/>
            <a:r>
              <a:rPr lang="en-US" sz="3200" b="1" dirty="0">
                <a:solidFill>
                  <a:schemeClr val="bg1"/>
                </a:solidFill>
              </a:rPr>
              <a:t>Meilleures pratiques en matière de recherche et de mise en œuvre dans le domaine des transports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C953C145-4E81-FFAB-69B7-97B2E09E040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25C24460-4D1F-295F-D445-E24DCFD62FF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105592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79" y="412869"/>
            <a:ext cx="10863378" cy="755152"/>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Meilleures pratiques en matière de recherche et de mise en œuvre dans le domaine des transports</a:t>
            </a: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5" name="object 3">
            <a:extLst>
              <a:ext uri="{FF2B5EF4-FFF2-40B4-BE49-F238E27FC236}">
                <a16:creationId xmlns:a16="http://schemas.microsoft.com/office/drawing/2014/main" id="{CE7F94DB-7157-F4C5-3805-E2052B385B7C}"/>
              </a:ext>
            </a:extLst>
          </p:cNvPr>
          <p:cNvSpPr txBox="1"/>
          <p:nvPr/>
        </p:nvSpPr>
        <p:spPr>
          <a:xfrm>
            <a:off x="726280" y="1618334"/>
            <a:ext cx="10573091" cy="429310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La conception créative met l'accent sur l'empathie, l'idéation, le prototypage et les essais en gardant à l'esprit l'utilisateur final. Dans le domaine des transports, la co-création implique les parties prenantes (navetteurs, opérateurs, personnes handicapées, entreprises locales) dans le processus de conception.</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meilleures pratiques comprennent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L'organisation d'ateliers et de groupes de discussion pendant les premières phases de planification</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Réaliser rapidement des prototypes d'aménagements de stations et d'interfaces pour les tester auprès des utilisateurs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Intégrer des boucles de rétroaction après le déploiement</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Exemples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Le métro de Londres a repensé sa signalisation à la suite d'essais publics.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Vienne utilise la budgétisation participative pour allouer des fonds aux améliorations des transports en commun prioritaires pour la communauté.</a:t>
            </a:r>
          </a:p>
        </p:txBody>
      </p:sp>
      <p:sp>
        <p:nvSpPr>
          <p:cNvPr id="3" name="object 3">
            <a:extLst>
              <a:ext uri="{FF2B5EF4-FFF2-40B4-BE49-F238E27FC236}">
                <a16:creationId xmlns:a16="http://schemas.microsoft.com/office/drawing/2014/main" id="{6B521FB9-0CA0-F61F-5DAF-373C0DC84A9B}"/>
              </a:ext>
            </a:extLst>
          </p:cNvPr>
          <p:cNvSpPr txBox="1"/>
          <p:nvPr/>
        </p:nvSpPr>
        <p:spPr>
          <a:xfrm>
            <a:off x="726279" y="1159940"/>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Design Thinking et co-création avec les utilisateurs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C5EE9B5A-4DF8-E37A-C65F-803C38482FF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AB9603D5-89E1-2E60-7A31-1A29EC06735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2917985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7D04-F2A9-45CB-8454-A3C887BCAB9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374BCB-C14C-9D3F-289D-F8C027F723F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3" name="object 3">
            <a:extLst>
              <a:ext uri="{FF2B5EF4-FFF2-40B4-BE49-F238E27FC236}">
                <a16:creationId xmlns:a16="http://schemas.microsoft.com/office/drawing/2014/main" id="{268BFE6C-946C-72F0-568F-E7AB8461928F}"/>
              </a:ext>
            </a:extLst>
          </p:cNvPr>
          <p:cNvSpPr txBox="1"/>
          <p:nvPr/>
        </p:nvSpPr>
        <p:spPr>
          <a:xfrm>
            <a:off x="595310" y="1632673"/>
            <a:ext cx="7830005" cy="461627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systèmes de transport génèrent d'énormes quantités de données : nombre de passagers, flux de circulation, état des véhicules. Lorsqu'elles sont analysées correctement, ces données améliorent la planification, les opérations et la transparence.</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applications comprennent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Maintenance prédictive des bus et des trains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Optimisation dynamique des itinéraires et contrôle des feux de circulation</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Surveillance de la fraude ou des itinéraires sous-utilisés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Études de cas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Les tableaux de bord de mobilité intelligente d'Amsterdam optimisent la fréquence des tramways.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Séoul utilise la billetterie mobile et les données GPS pour planifier en temps réel les horaires des bus.</a:t>
            </a:r>
          </a:p>
        </p:txBody>
      </p:sp>
      <p:pic>
        <p:nvPicPr>
          <p:cNvPr id="12290" name="Picture 2">
            <a:extLst>
              <a:ext uri="{FF2B5EF4-FFF2-40B4-BE49-F238E27FC236}">
                <a16:creationId xmlns:a16="http://schemas.microsoft.com/office/drawing/2014/main" id="{D155673D-748C-BC2B-4B49-CDEAE961171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94" t="4904" r="3059" b="3670"/>
          <a:stretch>
            <a:fillRect/>
          </a:stretch>
        </p:blipFill>
        <p:spPr bwMode="auto">
          <a:xfrm>
            <a:off x="8391845" y="2236575"/>
            <a:ext cx="3800155" cy="3343550"/>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2B6361D3-50A4-BC0C-8A16-46959007B999}"/>
              </a:ext>
            </a:extLst>
          </p:cNvPr>
          <p:cNvSpPr txBox="1"/>
          <p:nvPr/>
        </p:nvSpPr>
        <p:spPr>
          <a:xfrm>
            <a:off x="726279" y="1161761"/>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Prise de décision fondée sur les données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710589DC-FE38-2B74-0976-5EF64085B70F}"/>
              </a:ext>
            </a:extLst>
          </p:cNvPr>
          <p:cNvSpPr txBox="1">
            <a:spLocks noGrp="1"/>
          </p:cNvSpPr>
          <p:nvPr>
            <p:ph type="title"/>
          </p:nvPr>
        </p:nvSpPr>
        <p:spPr>
          <a:xfrm>
            <a:off x="726279" y="412868"/>
            <a:ext cx="10856121" cy="755152"/>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Meilleures pratiques en matière de recherche et de mise en œuvre dans le domaine des transports</a:t>
            </a:r>
          </a:p>
        </p:txBody>
      </p:sp>
      <p:sp>
        <p:nvSpPr>
          <p:cNvPr id="2" name="object 6">
            <a:extLst>
              <a:ext uri="{FF2B5EF4-FFF2-40B4-BE49-F238E27FC236}">
                <a16:creationId xmlns:a16="http://schemas.microsoft.com/office/drawing/2014/main" id="{FCD31A66-2E35-77B5-4698-818639D5526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BE8B83D6-7715-BAEA-79D3-A9C5E0A179DA}"/>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1946222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3" name="object 3">
            <a:extLst>
              <a:ext uri="{FF2B5EF4-FFF2-40B4-BE49-F238E27FC236}">
                <a16:creationId xmlns:a16="http://schemas.microsoft.com/office/drawing/2014/main" id="{7FFF379D-EFED-386C-8F6C-734EA00BCCE7}"/>
              </a:ext>
            </a:extLst>
          </p:cNvPr>
          <p:cNvSpPr txBox="1"/>
          <p:nvPr/>
        </p:nvSpPr>
        <p:spPr>
          <a:xfrm>
            <a:off x="726282" y="1638002"/>
            <a:ext cx="7466249" cy="460345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systèmes de transport doivent s'adapter au changement climatique, aux pandémies et aux chocs imprévus. Intégrer la résilience dans la conception des projets garantit la continuité des services en cas de crise.</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Stratégies clés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Infrastructure modulaire permettant une expansion progressive ou une reconfiguration rapide</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Protocoles d'urgence pour le réacheminement, le contrôle des foules et les communications</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Simulations basées sur des scénarios pour tester la robustesse dans divers futurs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Exemple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Le réseau ferroviaire de Tokyo utilise des capteurs sismiques en temps réel pour interrompre les opérations en toute sécurité et les reprendre rapidement.</a:t>
            </a:r>
          </a:p>
        </p:txBody>
      </p:sp>
      <p:pic>
        <p:nvPicPr>
          <p:cNvPr id="13314" name="Picture 2">
            <a:extLst>
              <a:ext uri="{FF2B5EF4-FFF2-40B4-BE49-F238E27FC236}">
                <a16:creationId xmlns:a16="http://schemas.microsoft.com/office/drawing/2014/main" id="{4B14A71F-45DA-DF79-8D51-3973A48D767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611" t="8609" r="12134" b="17079"/>
          <a:stretch>
            <a:fillRect/>
          </a:stretch>
        </p:blipFill>
        <p:spPr bwMode="auto">
          <a:xfrm>
            <a:off x="8336192" y="2883075"/>
            <a:ext cx="3659864" cy="2730798"/>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9FD0AEC9-4AE8-87EC-9027-8BAD513D6878}"/>
              </a:ext>
            </a:extLst>
          </p:cNvPr>
          <p:cNvSpPr txBox="1"/>
          <p:nvPr/>
        </p:nvSpPr>
        <p:spPr>
          <a:xfrm>
            <a:off x="733424" y="1117255"/>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Planification pour la résilience et la flexibilité</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47F641AF-D71E-670A-5571-81661A011480}"/>
              </a:ext>
            </a:extLst>
          </p:cNvPr>
          <p:cNvSpPr txBox="1">
            <a:spLocks noGrp="1"/>
          </p:cNvSpPr>
          <p:nvPr>
            <p:ph type="title"/>
          </p:nvPr>
        </p:nvSpPr>
        <p:spPr>
          <a:xfrm>
            <a:off x="726279" y="412869"/>
            <a:ext cx="10819835" cy="755152"/>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Meilleures pratiques en matière de recherche et de mise en œuvre dans le domaine des transports</a:t>
            </a:r>
          </a:p>
        </p:txBody>
      </p:sp>
      <p:sp>
        <p:nvSpPr>
          <p:cNvPr id="2" name="object 6">
            <a:extLst>
              <a:ext uri="{FF2B5EF4-FFF2-40B4-BE49-F238E27FC236}">
                <a16:creationId xmlns:a16="http://schemas.microsoft.com/office/drawing/2014/main" id="{45DC902D-A099-876C-4929-97B5D56D48A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DBEE6D11-91E5-6A97-5C09-2D17952A754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3754629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8248D-9C2B-BE00-9243-9E3DAC9BE14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C38003D-470C-8AC3-2307-EFAB11DD7F3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3" name="object 3">
            <a:extLst>
              <a:ext uri="{FF2B5EF4-FFF2-40B4-BE49-F238E27FC236}">
                <a16:creationId xmlns:a16="http://schemas.microsoft.com/office/drawing/2014/main" id="{10D8FC39-454C-F114-1063-B55A249860FF}"/>
              </a:ext>
            </a:extLst>
          </p:cNvPr>
          <p:cNvSpPr txBox="1"/>
          <p:nvPr/>
        </p:nvSpPr>
        <p:spPr>
          <a:xfrm>
            <a:off x="726282" y="1701326"/>
            <a:ext cx="8533832" cy="460345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La durabilité à long terme des transports dépend d'une planification intégrée et de modèles de financement diversifiés.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approches comprennent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Combiner les recettes provenant des titres de transport avec la récupération de la plus-value foncière (par exemple, des taxes sur les biens immobiliers bénéficiant de l'amélioration des transports en commun)</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L'alignement des transports urbains sur les secteurs du logement, de l'environnement et de la santé</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La mise en place d'organismes de gouvernance multipartites chargés de coordonner les investissements et les priorités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Exemple :</a:t>
            </a:r>
          </a:p>
          <a:p>
            <a:pPr marL="476250" indent="-285750" defTabSz="1175644" hangingPunct="1">
              <a:lnSpc>
                <a:spcPct val="150000"/>
              </a:lnSpc>
              <a:spcBef>
                <a:spcPts val="129"/>
              </a:spcBef>
              <a:buFont typeface="Arial" panose="020B0604020202020204" pitchFamily="34" charset="0"/>
              <a:buChar char="•"/>
            </a:pPr>
            <a:r>
              <a:rPr lang="en-US" sz="1400" dirty="0">
                <a:solidFill>
                  <a:sysClr val="windowText" lastClr="000000"/>
                </a:solidFill>
                <a:latin typeface="Arial"/>
                <a:cs typeface="Arial"/>
              </a:rPr>
              <a:t>La société MTR Corporation de Hong Kong finance l'extension du métro grâce à des projets immobiliers sur les sites des stations.</a:t>
            </a:r>
          </a:p>
        </p:txBody>
      </p:sp>
      <p:pic>
        <p:nvPicPr>
          <p:cNvPr id="5" name="Picture 4" descr="A diagram of a company's strategy&#10;&#10;AI-generated content may be incorrect.">
            <a:extLst>
              <a:ext uri="{FF2B5EF4-FFF2-40B4-BE49-F238E27FC236}">
                <a16:creationId xmlns:a16="http://schemas.microsoft.com/office/drawing/2014/main" id="{233E1E59-5807-2D4A-793E-46738F2F2979}"/>
              </a:ext>
            </a:extLst>
          </p:cNvPr>
          <p:cNvPicPr>
            <a:picLocks noChangeAspect="1"/>
          </p:cNvPicPr>
          <p:nvPr/>
        </p:nvPicPr>
        <p:blipFill>
          <a:blip r:embed="rId2" cstate="print">
            <a:extLst>
              <a:ext uri="{28A0092B-C50C-407E-A947-70E740481C1C}">
                <a14:useLocalDpi xmlns:a14="http://schemas.microsoft.com/office/drawing/2010/main" val="0"/>
              </a:ext>
            </a:extLst>
          </a:blip>
          <a:srcRect b="6020"/>
          <a:stretch/>
        </p:blipFill>
        <p:spPr>
          <a:xfrm>
            <a:off x="9140047" y="2496591"/>
            <a:ext cx="3013969" cy="2738103"/>
          </a:xfrm>
          <a:prstGeom prst="rect">
            <a:avLst/>
          </a:prstGeom>
        </p:spPr>
      </p:pic>
      <p:sp>
        <p:nvSpPr>
          <p:cNvPr id="4" name="object 3">
            <a:extLst>
              <a:ext uri="{FF2B5EF4-FFF2-40B4-BE49-F238E27FC236}">
                <a16:creationId xmlns:a16="http://schemas.microsoft.com/office/drawing/2014/main" id="{F63C96A4-21C1-0639-5573-45C5C53C081E}"/>
              </a:ext>
            </a:extLst>
          </p:cNvPr>
          <p:cNvSpPr txBox="1"/>
          <p:nvPr/>
        </p:nvSpPr>
        <p:spPr>
          <a:xfrm>
            <a:off x="675252" y="1140280"/>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4.4 Approches intégrées de la gouvernance et du financement</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2440D24B-95C4-BE81-8821-0B26DEAEA511}"/>
              </a:ext>
            </a:extLst>
          </p:cNvPr>
          <p:cNvSpPr txBox="1">
            <a:spLocks noGrp="1"/>
          </p:cNvSpPr>
          <p:nvPr>
            <p:ph type="title"/>
          </p:nvPr>
        </p:nvSpPr>
        <p:spPr>
          <a:xfrm>
            <a:off x="726279" y="412869"/>
            <a:ext cx="10725152" cy="755152"/>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Meilleures pratiques en matière de recherche et de mise en œuvre dans le domaine des transports</a:t>
            </a:r>
          </a:p>
        </p:txBody>
      </p:sp>
      <p:sp>
        <p:nvSpPr>
          <p:cNvPr id="2" name="object 6">
            <a:extLst>
              <a:ext uri="{FF2B5EF4-FFF2-40B4-BE49-F238E27FC236}">
                <a16:creationId xmlns:a16="http://schemas.microsoft.com/office/drawing/2014/main" id="{DBC77962-0B26-4DE1-121E-E7673470592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7406EF06-647B-F27C-D65E-D29626F9B98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1454392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3A37D-5014-A8FA-FF59-D40D2200E50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96B17A2-12DD-9B4A-EF8F-441719DEDE1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3" name="object 3">
            <a:extLst>
              <a:ext uri="{FF2B5EF4-FFF2-40B4-BE49-F238E27FC236}">
                <a16:creationId xmlns:a16="http://schemas.microsoft.com/office/drawing/2014/main" id="{B880CF63-1481-610A-567F-2C1DF498BEA4}"/>
              </a:ext>
            </a:extLst>
          </p:cNvPr>
          <p:cNvSpPr txBox="1"/>
          <p:nvPr/>
        </p:nvSpPr>
        <p:spPr>
          <a:xfrm>
            <a:off x="726281" y="1790563"/>
            <a:ext cx="10732294" cy="3591826"/>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projets de transport sont généralement évalués en fonction de leur coût d'investissement et du nombre d'usagers. Cependant, la mesure du coût social total (CST) inclut un éventail plus large d'indicateurs :</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Émissions et impact environnemental</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Équité sociale et accessibilité</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Efficacité de l'utilisation des sols</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Avantages pour la santé et le bien-être</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Des outils tels que l'analyse multicritères (MCA) et les cadres coûts-avantages permettent de mieux prendre en compte ces éléments. Cela conduit à des décisions d'investissement plus équitables et plus durables.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Exemple :</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Copenhague évalue les infrastructures cyclables en fonction des économies réalisées en matière de santé, du temps de trajet et de la réduction des émissions, et pas seulement du nombre de vélos.</a:t>
            </a:r>
          </a:p>
        </p:txBody>
      </p:sp>
      <p:sp>
        <p:nvSpPr>
          <p:cNvPr id="4" name="object 3">
            <a:extLst>
              <a:ext uri="{FF2B5EF4-FFF2-40B4-BE49-F238E27FC236}">
                <a16:creationId xmlns:a16="http://schemas.microsoft.com/office/drawing/2014/main" id="{071D9B80-D0AC-369B-6317-D879AAA6AFBB}"/>
              </a:ext>
            </a:extLst>
          </p:cNvPr>
          <p:cNvSpPr txBox="1"/>
          <p:nvPr/>
        </p:nvSpPr>
        <p:spPr>
          <a:xfrm>
            <a:off x="740567" y="1168021"/>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4.5 Mesure du coût social total (CST) et de l'impact à long terme</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C8FFA314-D962-403B-7C95-945C59EAC87C}"/>
              </a:ext>
            </a:extLst>
          </p:cNvPr>
          <p:cNvSpPr txBox="1">
            <a:spLocks noGrp="1"/>
          </p:cNvSpPr>
          <p:nvPr>
            <p:ph type="title"/>
          </p:nvPr>
        </p:nvSpPr>
        <p:spPr>
          <a:xfrm>
            <a:off x="726279" y="412869"/>
            <a:ext cx="11037550" cy="755152"/>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Meilleures pratiques en matière de recherche et de mise en œuvre dans le domaine des transports</a:t>
            </a:r>
          </a:p>
        </p:txBody>
      </p:sp>
      <p:sp>
        <p:nvSpPr>
          <p:cNvPr id="2" name="object 6">
            <a:extLst>
              <a:ext uri="{FF2B5EF4-FFF2-40B4-BE49-F238E27FC236}">
                <a16:creationId xmlns:a16="http://schemas.microsoft.com/office/drawing/2014/main" id="{129BEB6A-A4D2-887C-A238-573DE55F6A9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99C769AC-6A44-0031-AC9A-F15B95BA4C2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3621702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 :</a:t>
            </a:r>
          </a:p>
          <a:p>
            <a:pPr algn="ctr"/>
            <a:r>
              <a:rPr lang="en-US" sz="3200" b="1" dirty="0">
                <a:solidFill>
                  <a:schemeClr val="bg1"/>
                </a:solidFill>
              </a:rPr>
              <a:t>Discussion et remarques finales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731A3E3A-0324-AF2E-043A-E7D0BF6695A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A527FD1C-CE01-C7F0-26EE-E0B0D7CBDAB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203456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0" y="412869"/>
            <a:ext cx="606993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Discussion et remarques finales</a:t>
            </a:r>
            <a:endParaRPr sz="24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US"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798CEEC8-46C8-0190-CCC7-68A75B95F92B}"/>
              </a:ext>
            </a:extLst>
          </p:cNvPr>
          <p:cNvSpPr txBox="1"/>
          <p:nvPr/>
        </p:nvSpPr>
        <p:spPr>
          <a:xfrm>
            <a:off x="591086" y="1560210"/>
            <a:ext cx="10867490" cy="186879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Q1 : Parmi ces études de cas, lesquelles pourraient être mises en œuvre dans votre contexte local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Q2 : Quels obstacles techniques ou politiques pourriez-vous anticiper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Q3 : La technologie peut-elle à elle seule résoudre les défis liés à la mobilité ?</a:t>
            </a:r>
          </a:p>
        </p:txBody>
      </p:sp>
      <p:sp>
        <p:nvSpPr>
          <p:cNvPr id="3" name="object 3">
            <a:extLst>
              <a:ext uri="{FF2B5EF4-FFF2-40B4-BE49-F238E27FC236}">
                <a16:creationId xmlns:a16="http://schemas.microsoft.com/office/drawing/2014/main" id="{47D0F3FD-5FFC-2A34-08CE-5FBB530F9DA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Technologie automobile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639A6F5C-B3CA-C8AB-F15D-F44BD4E31A4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94344FAE-B7DC-4876-85D3-FB2C4FDD9CA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783732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3635829" y="435025"/>
            <a:ext cx="7829889"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Cours n° 24 : Études de cas dans le domaine de la recherche sur les transports</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3918254870"/>
              </p:ext>
            </p:extLst>
          </p:nvPr>
        </p:nvGraphicFramePr>
        <p:xfrm>
          <a:off x="763501" y="913752"/>
          <a:ext cx="5476603" cy="5307404"/>
        </p:xfrm>
        <a:graphic>
          <a:graphicData uri="http://schemas.openxmlformats.org/drawingml/2006/table">
            <a:tbl>
              <a:tblPr firstRow="1" bandRow="1">
                <a:tableStyleId>{5940675A-B579-460E-94D1-54222C63F5DA}</a:tableStyleId>
              </a:tblPr>
              <a:tblGrid>
                <a:gridCol w="4647960">
                  <a:extLst>
                    <a:ext uri="{9D8B030D-6E8A-4147-A177-3AD203B41FA5}">
                      <a16:colId xmlns:a16="http://schemas.microsoft.com/office/drawing/2014/main" val="3157834447"/>
                    </a:ext>
                  </a:extLst>
                </a:gridCol>
                <a:gridCol w="828643">
                  <a:extLst>
                    <a:ext uri="{9D8B030D-6E8A-4147-A177-3AD203B41FA5}">
                      <a16:colId xmlns:a16="http://schemas.microsoft.com/office/drawing/2014/main" val="3568564237"/>
                    </a:ext>
                  </a:extLst>
                </a:gridCol>
              </a:tblGrid>
              <a:tr h="298349">
                <a:tc>
                  <a:txBody>
                    <a:bodyPr/>
                    <a:lstStyle/>
                    <a:p>
                      <a:r>
                        <a:rPr lang="en-GB" sz="1400" b="1" dirty="0">
                          <a:solidFill>
                            <a:sysClr val="windowText" lastClr="000000"/>
                          </a:solidFill>
                          <a:latin typeface="Arial"/>
                          <a:cs typeface="Arial"/>
                        </a:rPr>
                        <a:t>1. Introduction</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7633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Importance de la recherche dans le domaine des transports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121568">
                <a:tc>
                  <a:txBody>
                    <a:bodyPr/>
                    <a:lstStyle/>
                    <a:p>
                      <a:r>
                        <a:rPr lang="en-US" sz="1400" spc="64" dirty="0">
                          <a:solidFill>
                            <a:sysClr val="windowText" lastClr="000000"/>
                          </a:solidFill>
                          <a:latin typeface="Arial"/>
                          <a:cs typeface="Arial"/>
                        </a:rPr>
                        <a:t> 1.2 Objectifs de ce cours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461084">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Pertinence pour la pratique de l'ingénierie</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7633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298349">
                <a:tc>
                  <a:txBody>
                    <a:bodyPr/>
                    <a:lstStyle/>
                    <a:p>
                      <a:r>
                        <a:rPr lang="en-GB" sz="1400" b="1" dirty="0">
                          <a:solidFill>
                            <a:sysClr val="windowText" lastClr="000000"/>
                          </a:solidFill>
                          <a:latin typeface="Arial"/>
                          <a:cs typeface="Arial"/>
                        </a:rPr>
                        <a:t>2. </a:t>
                      </a:r>
                      <a:r>
                        <a:rPr lang="en-US" sz="1400" b="1" dirty="0">
                          <a:solidFill>
                            <a:sysClr val="windowText" lastClr="000000"/>
                          </a:solidFill>
                          <a:latin typeface="Arial"/>
                          <a:cs typeface="Arial"/>
                        </a:rPr>
                        <a:t>Analyse détaillée des projets réussis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5</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7633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Étude de cas : réformes visant à protéger les recettes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7633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a:t>
                      </a:r>
                      <a:r>
                        <a:rPr lang="en-US" sz="1400" spc="64" dirty="0">
                          <a:solidFill>
                            <a:sysClr val="windowText" lastClr="000000"/>
                          </a:solidFill>
                          <a:latin typeface="Arial"/>
                          <a:cs typeface="Arial"/>
                        </a:rPr>
                        <a:t>Étude de cas : gestion des perturbations du transport ferroviaire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25471">
                <a:tc>
                  <a:txBody>
                    <a:bodyPr/>
                    <a:lstStyle/>
                    <a:p>
                      <a:r>
                        <a:rPr lang="en-GB" sz="1400" dirty="0"/>
                        <a:t> </a:t>
                      </a:r>
                      <a:r>
                        <a:rPr lang="en-GB" sz="1400" spc="64" dirty="0">
                          <a:solidFill>
                            <a:sysClr val="windowText" lastClr="000000"/>
                          </a:solidFill>
                          <a:latin typeface="Arial"/>
                          <a:cs typeface="Arial"/>
                        </a:rPr>
                        <a:t>2.3 </a:t>
                      </a:r>
                      <a:r>
                        <a:rPr lang="en-US" sz="1400" spc="64" dirty="0">
                          <a:solidFill>
                            <a:sysClr val="windowText" lastClr="000000"/>
                          </a:solidFill>
                          <a:latin typeface="Arial"/>
                          <a:cs typeface="Arial"/>
                        </a:rPr>
                        <a:t>Étude de cas : augmentation de la fréquentation des bus en Suède</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25471">
                <a:tc>
                  <a:txBody>
                    <a:bodyPr/>
                    <a:lstStyle/>
                    <a:p>
                      <a:r>
                        <a:rPr lang="en-GB" sz="1400" dirty="0"/>
                        <a:t> </a:t>
                      </a:r>
                      <a:r>
                        <a:rPr lang="en-GB" sz="1400" spc="64" dirty="0">
                          <a:solidFill>
                            <a:sysClr val="windowText" lastClr="000000"/>
                          </a:solidFill>
                          <a:latin typeface="Arial"/>
                          <a:cs typeface="Arial"/>
                        </a:rPr>
                        <a:t>2.4 </a:t>
                      </a:r>
                      <a:r>
                        <a:rPr lang="en-US" sz="1400" spc="64" dirty="0">
                          <a:solidFill>
                            <a:sysClr val="windowText" lastClr="000000"/>
                          </a:solidFill>
                          <a:latin typeface="Arial"/>
                          <a:cs typeface="Arial"/>
                        </a:rPr>
                        <a:t>Étude de cas : intégration de la mobilité en tant que service (</a:t>
                      </a:r>
                      <a:r>
                        <a:rPr lang="en-US" sz="1400" spc="64" dirty="0" err="1">
                          <a:solidFill>
                            <a:sysClr val="windowText" lastClr="000000"/>
                          </a:solidFill>
                          <a:latin typeface="Arial"/>
                          <a:cs typeface="Arial"/>
                        </a:rPr>
                        <a:t>MaaS</a:t>
                      </a:r>
                      <a:r>
                        <a:rPr lang="en-US" sz="1400" spc="64" dirty="0">
                          <a:solidFill>
                            <a:sysClr val="windowText" lastClr="000000"/>
                          </a:solidFill>
                          <a:latin typeface="Arial"/>
                          <a:cs typeface="Arial"/>
                        </a:rPr>
                        <a:t>)</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1381597"/>
                  </a:ext>
                </a:extLst>
              </a:tr>
              <a:tr h="325471">
                <a:tc>
                  <a:txBody>
                    <a:bodyPr/>
                    <a:lstStyle/>
                    <a:p>
                      <a:r>
                        <a:rPr lang="en-GB" sz="1400" dirty="0"/>
                        <a:t> </a:t>
                      </a:r>
                      <a:r>
                        <a:rPr lang="en-US" sz="1400" spc="64" dirty="0">
                          <a:solidFill>
                            <a:sysClr val="windowText" lastClr="000000"/>
                          </a:solidFill>
                          <a:latin typeface="Arial"/>
                          <a:cs typeface="Arial"/>
                        </a:rPr>
                        <a:t>2.5 Étude de cas : priorité aux transports publics sur route</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9098045"/>
                  </a:ext>
                </a:extLst>
              </a:tr>
              <a:tr h="298349">
                <a:tc>
                  <a:txBody>
                    <a:bodyPr/>
                    <a:lstStyle/>
                    <a:p>
                      <a:r>
                        <a:rPr lang="en-GB" sz="1400" b="1"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2.6 Perspectives issues de l'intégration ACES (autonome, connecté, électrique, partagé)</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11</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235924471"/>
              </p:ext>
            </p:extLst>
          </p:nvPr>
        </p:nvGraphicFramePr>
        <p:xfrm>
          <a:off x="6573795" y="913752"/>
          <a:ext cx="5277344" cy="5453189"/>
        </p:xfrm>
        <a:graphic>
          <a:graphicData uri="http://schemas.openxmlformats.org/drawingml/2006/table">
            <a:tbl>
              <a:tblPr firstRow="1" bandRow="1">
                <a:tableStyleId>{5940675A-B579-460E-94D1-54222C63F5DA}</a:tableStyleId>
              </a:tblPr>
              <a:tblGrid>
                <a:gridCol w="4801609">
                  <a:extLst>
                    <a:ext uri="{9D8B030D-6E8A-4147-A177-3AD203B41FA5}">
                      <a16:colId xmlns:a16="http://schemas.microsoft.com/office/drawing/2014/main" val="3157834447"/>
                    </a:ext>
                  </a:extLst>
                </a:gridCol>
                <a:gridCol w="475735">
                  <a:extLst>
                    <a:ext uri="{9D8B030D-6E8A-4147-A177-3AD203B41FA5}">
                      <a16:colId xmlns:a16="http://schemas.microsoft.com/office/drawing/2014/main" val="3568564237"/>
                    </a:ext>
                  </a:extLst>
                </a:gridCol>
              </a:tblGrid>
              <a:tr h="285769">
                <a:tc>
                  <a:txBody>
                    <a:bodyPr/>
                    <a:lstStyle/>
                    <a:p>
                      <a:r>
                        <a:rPr lang="en-GB" sz="1400" b="1" dirty="0">
                          <a:solidFill>
                            <a:sysClr val="windowText" lastClr="000000"/>
                          </a:solidFill>
                          <a:latin typeface="Arial"/>
                          <a:cs typeface="Arial"/>
                        </a:rPr>
                        <a:t>3. Leçons apprises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12</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3.1 Intégration interdisciplinaire pour les problèmes complexes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3.2 </a:t>
                      </a:r>
                      <a:r>
                        <a:rPr lang="en-US" sz="1400" spc="64" dirty="0">
                          <a:solidFill>
                            <a:sysClr val="windowText" lastClr="000000"/>
                          </a:solidFill>
                          <a:latin typeface="Arial"/>
                          <a:cs typeface="Arial"/>
                        </a:rPr>
                        <a:t>Rôle des politiques et de la gouvernance dans les projets de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Facilitation technologique et conception centrée sur l'utilisateur</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198683"/>
                  </a:ext>
                </a:extLst>
              </a:tr>
              <a:tr h="285769">
                <a:tc>
                  <a:txBody>
                    <a:bodyPr/>
                    <a:lstStyle/>
                    <a:p>
                      <a:pPr marL="16328" defTabSz="1175644" hangingPunct="1">
                        <a:lnSpc>
                          <a:spcPct val="100000"/>
                        </a:lnSpc>
                        <a:spcBef>
                          <a:spcPts val="129"/>
                        </a:spcBef>
                      </a:pPr>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3.4 Pannes et corrections : gestion des perturbations et fiabilité du service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9974829"/>
                  </a:ext>
                </a:extLst>
              </a:tr>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3.5 Principaux enseignements tirés de l'expérience internationale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050211"/>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77853557"/>
                  </a:ext>
                </a:extLst>
              </a:tr>
              <a:tr h="28576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b="1" dirty="0">
                          <a:solidFill>
                            <a:sysClr val="windowText" lastClr="000000"/>
                          </a:solidFill>
                          <a:latin typeface="Arial"/>
                          <a:cs typeface="Arial"/>
                        </a:rPr>
                        <a:t>4. </a:t>
                      </a:r>
                      <a:r>
                        <a:rPr lang="en-US" sz="1400" b="1" dirty="0">
                          <a:solidFill>
                            <a:sysClr val="windowText" lastClr="000000"/>
                          </a:solidFill>
                          <a:latin typeface="Arial"/>
                          <a:cs typeface="Arial"/>
                        </a:rPr>
                        <a:t>Meilleures pratiques en matière de recherche et de mise en œuvre dans le domaine des transports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18</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49561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a:t>
                      </a:r>
                      <a:r>
                        <a:rPr lang="en-US" sz="1400" spc="64" dirty="0">
                          <a:solidFill>
                            <a:sysClr val="windowText" lastClr="000000"/>
                          </a:solidFill>
                          <a:latin typeface="Arial"/>
                          <a:cs typeface="Arial"/>
                        </a:rPr>
                        <a:t>Conception créative et co-création avec les utilisateurs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Prise de décision fondée sur les données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7764369"/>
                  </a:ext>
                </a:extLst>
              </a:tr>
              <a:tr h="39350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a:t>
                      </a:r>
                      <a:r>
                        <a:rPr lang="en-US" sz="1400" spc="64" dirty="0">
                          <a:solidFill>
                            <a:sysClr val="windowText" lastClr="000000"/>
                          </a:solidFill>
                          <a:latin typeface="Arial"/>
                          <a:cs typeface="Arial"/>
                        </a:rPr>
                        <a:t>Planification axée sur la résilience et la flexibilité</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2193755"/>
                  </a:ext>
                </a:extLst>
              </a:tr>
              <a:tr h="285769">
                <a:tc>
                  <a:txBody>
                    <a:bodyPr/>
                    <a:lstStyle/>
                    <a:p>
                      <a:r>
                        <a:rPr lang="en-GB" sz="1400" dirty="0">
                          <a:latin typeface="Arial" panose="020B0604020202020204" pitchFamily="34" charset="0"/>
                          <a:cs typeface="Arial" panose="020B0604020202020204" pitchFamily="34" charset="0"/>
                        </a:rPr>
                        <a:t> </a:t>
                      </a:r>
                      <a:r>
                        <a:rPr lang="en-US" sz="1400" b="0" i="0" baseline="0" dirty="0">
                          <a:solidFill>
                            <a:schemeClr val="tx1"/>
                          </a:solidFill>
                          <a:effectLst/>
                          <a:latin typeface="Arial" panose="020B0604020202020204" pitchFamily="34" charset="0"/>
                          <a:ea typeface="+mn-ea"/>
                          <a:cs typeface="Arial" panose="020B0604020202020204" pitchFamily="34" charset="0"/>
                        </a:rPr>
                        <a:t>4.4 Approches intégrées de la gouvernance et du financement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3634190"/>
                  </a:ext>
                </a:extLst>
              </a:tr>
            </a:tbl>
          </a:graphicData>
        </a:graphic>
      </p:graphicFrame>
      <p:sp>
        <p:nvSpPr>
          <p:cNvPr id="3" name="object 6">
            <a:extLst>
              <a:ext uri="{FF2B5EF4-FFF2-40B4-BE49-F238E27FC236}">
                <a16:creationId xmlns:a16="http://schemas.microsoft.com/office/drawing/2014/main" id="{C275C53E-B6C2-B88E-3402-DEB8A1FD978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DDBF7E30-C4A2-6A43-5061-9DD8A9FD168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25F9E-7D3E-2E84-4B95-AE6FFC8EE3A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B71C213-F35F-334A-BBF4-8FFE65AA292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67A88670-9BF7-5D4C-974B-A449CC529F30}"/>
              </a:ext>
            </a:extLst>
          </p:cNvPr>
          <p:cNvSpPr txBox="1"/>
          <p:nvPr/>
        </p:nvSpPr>
        <p:spPr>
          <a:xfrm>
            <a:off x="591086" y="1630214"/>
            <a:ext cx="10867490" cy="70949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projets de transport réussis ne reposent que rarement sur les seules infrastructures ; ils dépendent également des personnes, des politiques, des processus et des objectifs. Les ingénieurs doivent adopter une approche systémique et agir de manière collaborative.</a:t>
            </a:r>
          </a:p>
        </p:txBody>
      </p:sp>
      <p:sp>
        <p:nvSpPr>
          <p:cNvPr id="3" name="object 3">
            <a:extLst>
              <a:ext uri="{FF2B5EF4-FFF2-40B4-BE49-F238E27FC236}">
                <a16:creationId xmlns:a16="http://schemas.microsoft.com/office/drawing/2014/main" id="{BDD1DF6A-5DA4-7061-85B6-49AFDF04701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Conclusions et réflexions finales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11AEA3E2-0F91-7362-2DB5-A8CDA4382A6E}"/>
              </a:ext>
            </a:extLst>
          </p:cNvPr>
          <p:cNvSpPr txBox="1">
            <a:spLocks noGrp="1"/>
          </p:cNvSpPr>
          <p:nvPr>
            <p:ph type="title"/>
          </p:nvPr>
        </p:nvSpPr>
        <p:spPr>
          <a:xfrm>
            <a:off x="726280" y="412869"/>
            <a:ext cx="606993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Discussion et remarques finales</a:t>
            </a:r>
            <a:endParaRPr sz="2400" b="1" spc="-13" dirty="0">
              <a:solidFill>
                <a:schemeClr val="bg1"/>
              </a:solidFill>
            </a:endParaRPr>
          </a:p>
        </p:txBody>
      </p:sp>
      <p:sp>
        <p:nvSpPr>
          <p:cNvPr id="2" name="object 6">
            <a:extLst>
              <a:ext uri="{FF2B5EF4-FFF2-40B4-BE49-F238E27FC236}">
                <a16:creationId xmlns:a16="http://schemas.microsoft.com/office/drawing/2014/main" id="{E573DDD0-5DD6-07E2-75B6-77C63EEE331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27684293-C221-81C8-A04C-11A765EB231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757639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E174D-A37B-53D7-82BD-D6FFA1FD515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31F74E5-42A7-E854-D696-8CAE04F1114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sp>
        <p:nvSpPr>
          <p:cNvPr id="7" name="object 3">
            <a:extLst>
              <a:ext uri="{FF2B5EF4-FFF2-40B4-BE49-F238E27FC236}">
                <a16:creationId xmlns:a16="http://schemas.microsoft.com/office/drawing/2014/main" id="{D3DE7C80-321B-56F4-CFE4-3FAB3CE24435}"/>
              </a:ext>
            </a:extLst>
          </p:cNvPr>
          <p:cNvSpPr txBox="1"/>
          <p:nvPr/>
        </p:nvSpPr>
        <p:spPr>
          <a:xfrm>
            <a:off x="726280" y="1803209"/>
            <a:ext cx="10867490" cy="186879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Étudier l'adoption </a:t>
            </a:r>
            <a:r>
              <a:rPr lang="en-US" sz="1600" dirty="0" err="1">
                <a:solidFill>
                  <a:sysClr val="windowText" lastClr="000000"/>
                </a:solidFill>
                <a:latin typeface="Arial"/>
                <a:cs typeface="Arial"/>
              </a:rPr>
              <a:t>du MaaS </a:t>
            </a:r>
            <a:r>
              <a:rPr lang="en-US" sz="1600" dirty="0">
                <a:solidFill>
                  <a:sysClr val="windowText" lastClr="000000"/>
                </a:solidFill>
                <a:latin typeface="Arial"/>
                <a:cs typeface="Arial"/>
              </a:rPr>
              <a:t>dans les communautés à faibles revenus.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Étudier les défis éthiques et opérationnels liés aux transports publics autonomes.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Développer des indicateurs pour mesurer l'équité et le bien-être en matière de transport.</a:t>
            </a:r>
          </a:p>
        </p:txBody>
      </p:sp>
      <p:sp>
        <p:nvSpPr>
          <p:cNvPr id="3" name="object 3">
            <a:extLst>
              <a:ext uri="{FF2B5EF4-FFF2-40B4-BE49-F238E27FC236}">
                <a16:creationId xmlns:a16="http://schemas.microsoft.com/office/drawing/2014/main" id="{6C5CE84C-510D-1585-E96E-08123B88861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Recommandations pour les recherches/pratiques futures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B9DCDEF2-9CAD-CE45-9B49-CE0147381D5D}"/>
              </a:ext>
            </a:extLst>
          </p:cNvPr>
          <p:cNvSpPr txBox="1">
            <a:spLocks noGrp="1"/>
          </p:cNvSpPr>
          <p:nvPr>
            <p:ph type="title"/>
          </p:nvPr>
        </p:nvSpPr>
        <p:spPr>
          <a:xfrm>
            <a:off x="726280" y="412869"/>
            <a:ext cx="606993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Discussion et remarques finales</a:t>
            </a:r>
            <a:endParaRPr sz="2400" b="1" spc="-13" dirty="0">
              <a:solidFill>
                <a:schemeClr val="bg1"/>
              </a:solidFill>
            </a:endParaRPr>
          </a:p>
        </p:txBody>
      </p:sp>
      <p:sp>
        <p:nvSpPr>
          <p:cNvPr id="2" name="object 6">
            <a:extLst>
              <a:ext uri="{FF2B5EF4-FFF2-40B4-BE49-F238E27FC236}">
                <a16:creationId xmlns:a16="http://schemas.microsoft.com/office/drawing/2014/main" id="{E50F91EF-2FA5-B41D-9DE7-98873FE79AD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D392A286-7659-9D39-3715-0F17A3996B7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3638907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4FFF7-F9D9-F201-B2A8-4FA646E24BC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BDB37C-0323-D478-14A3-D2008C205484}"/>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08324DC6-50BC-4390-822F-ED19969704F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0E5DFB6B-D5FE-02F3-57BB-6A7BD2417ED8}"/>
              </a:ext>
            </a:extLst>
          </p:cNvPr>
          <p:cNvSpPr txBox="1">
            <a:spLocks/>
          </p:cNvSpPr>
          <p:nvPr/>
        </p:nvSpPr>
        <p:spPr>
          <a:xfrm>
            <a:off x="3379703" y="435025"/>
            <a:ext cx="8086016" cy="573865"/>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Cours n° 24 : Études de cas dans le domaine de la recherche sur les transports</a:t>
            </a:r>
            <a:endParaRPr lang="pl-PL" dirty="0">
              <a:solidFill>
                <a:srgbClr val="FF0000"/>
              </a:solidFill>
            </a:endParaRPr>
          </a:p>
        </p:txBody>
      </p:sp>
      <p:graphicFrame>
        <p:nvGraphicFramePr>
          <p:cNvPr id="9" name="Table 8">
            <a:extLst>
              <a:ext uri="{FF2B5EF4-FFF2-40B4-BE49-F238E27FC236}">
                <a16:creationId xmlns:a16="http://schemas.microsoft.com/office/drawing/2014/main" id="{C2AAE070-5023-0DEF-E24B-9521615E9ECB}"/>
              </a:ext>
            </a:extLst>
          </p:cNvPr>
          <p:cNvGraphicFramePr>
            <a:graphicFrameLocks noGrp="1"/>
          </p:cNvGraphicFramePr>
          <p:nvPr>
            <p:extLst>
              <p:ext uri="{D42A27DB-BD31-4B8C-83A1-F6EECF244321}">
                <p14:modId xmlns:p14="http://schemas.microsoft.com/office/powerpoint/2010/main" val="1496385963"/>
              </p:ext>
            </p:extLst>
          </p:nvPr>
        </p:nvGraphicFramePr>
        <p:xfrm>
          <a:off x="763501" y="1047676"/>
          <a:ext cx="5476603" cy="2346960"/>
        </p:xfrm>
        <a:graphic>
          <a:graphicData uri="http://schemas.openxmlformats.org/drawingml/2006/table">
            <a:tbl>
              <a:tblPr firstRow="1" bandRow="1">
                <a:tableStyleId>{5940675A-B579-460E-94D1-54222C63F5DA}</a:tableStyleId>
              </a:tblPr>
              <a:tblGrid>
                <a:gridCol w="4647960">
                  <a:extLst>
                    <a:ext uri="{9D8B030D-6E8A-4147-A177-3AD203B41FA5}">
                      <a16:colId xmlns:a16="http://schemas.microsoft.com/office/drawing/2014/main" val="3157834447"/>
                    </a:ext>
                  </a:extLst>
                </a:gridCol>
                <a:gridCol w="828643">
                  <a:extLst>
                    <a:ext uri="{9D8B030D-6E8A-4147-A177-3AD203B41FA5}">
                      <a16:colId xmlns:a16="http://schemas.microsoft.com/office/drawing/2014/main" val="3568564237"/>
                    </a:ext>
                  </a:extLst>
                </a:gridCol>
              </a:tblGrid>
              <a:tr h="27633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4.5 Mesure du coût social total (CST) et de l'impact à long terme</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7633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298349">
                <a:tc>
                  <a:txBody>
                    <a:bodyPr/>
                    <a:lstStyle/>
                    <a:p>
                      <a:r>
                        <a:rPr lang="en-GB" sz="1600" b="1" dirty="0">
                          <a:solidFill>
                            <a:sysClr val="windowText" lastClr="000000"/>
                          </a:solidFill>
                          <a:latin typeface="Arial"/>
                          <a:cs typeface="Arial"/>
                        </a:rPr>
                        <a:t>5. Discussion et remarques finales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24</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7633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Discussion ouverte avec les étudiants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7633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5.2 Réflexions finales et conclusions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25471">
                <a:tc>
                  <a:txBody>
                    <a:bodyPr/>
                    <a:lstStyle/>
                    <a:p>
                      <a:r>
                        <a:rPr lang="en-GB" dirty="0"/>
                        <a:t> </a:t>
                      </a:r>
                      <a:r>
                        <a:rPr lang="en-US" sz="1400" spc="64" dirty="0">
                          <a:solidFill>
                            <a:sysClr val="windowText" lastClr="000000"/>
                          </a:solidFill>
                          <a:latin typeface="Arial"/>
                          <a:cs typeface="Arial"/>
                        </a:rPr>
                        <a:t>5.3 Recommandations pour les recherches/pratiques futures</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bl>
          </a:graphicData>
        </a:graphic>
      </p:graphicFrame>
      <p:sp>
        <p:nvSpPr>
          <p:cNvPr id="6" name="object 6">
            <a:extLst>
              <a:ext uri="{FF2B5EF4-FFF2-40B4-BE49-F238E27FC236}">
                <a16:creationId xmlns:a16="http://schemas.microsoft.com/office/drawing/2014/main" id="{6429C5A9-93BB-4602-8D86-9890729621A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620EC5CB-EFD9-E14D-AF62-C1266DE1277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1530600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 :</a:t>
            </a:r>
          </a:p>
          <a:p>
            <a:pPr algn="ctr"/>
            <a:r>
              <a:rPr lang="en-US" sz="3200" b="1" dirty="0">
                <a:solidFill>
                  <a:schemeClr val="bg1"/>
                </a:solidFill>
              </a:rPr>
              <a:t>Introduction</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78E517B9-E904-6B1A-ABAC-2936CEF78B3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D8F9C9FD-D680-7D4F-1B26-78E5387C13D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4689268-254C-3F5E-FCC3-104956514BDC}"/>
              </a:ext>
            </a:extLst>
          </p:cNvPr>
          <p:cNvSpPr txBox="1">
            <a:spLocks noGrp="1"/>
          </p:cNvSpPr>
          <p:nvPr>
            <p:ph type="title"/>
          </p:nvPr>
        </p:nvSpPr>
        <p:spPr>
          <a:xfrm>
            <a:off x="726280" y="380348"/>
            <a:ext cx="504714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726280" y="1675172"/>
            <a:ext cx="5927439" cy="33204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La recherche dans le domaine des transports joue un rôle central dans la mise en place de systèmes de mobilité durables, inclusifs et efficaces. Elle éclaire les décisions politiques, soutient l'innovation et aborde des questions urbaines urgentes telles que la congestion, la pollution et les inégalités sociales.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À mesure que les villes se développent et que les besoins en matière de mobilité évoluent, la recherche dans le domaine des transports contribue à combler le fossé entre la théorie et la pratique grâce à des solutions fondées sur des données probantes.</a:t>
            </a:r>
            <a:endParaRPr lang="en-US" sz="1600" i="1" dirty="0">
              <a:solidFill>
                <a:sysClr val="windowText" lastClr="000000"/>
              </a:solidFill>
              <a:latin typeface="Arial"/>
              <a:cs typeface="Arial"/>
            </a:endParaRPr>
          </a:p>
        </p:txBody>
      </p:sp>
      <p:pic>
        <p:nvPicPr>
          <p:cNvPr id="1026" name="Picture 2">
            <a:extLst>
              <a:ext uri="{FF2B5EF4-FFF2-40B4-BE49-F238E27FC236}">
                <a16:creationId xmlns:a16="http://schemas.microsoft.com/office/drawing/2014/main" id="{AF3156DE-413F-0ACF-8BD7-93E19D927CA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000"/>
          <a:stretch/>
        </p:blipFill>
        <p:spPr bwMode="auto">
          <a:xfrm>
            <a:off x="7136318" y="2484359"/>
            <a:ext cx="4812001" cy="251128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BD81519C-DEAC-3AD0-CE82-FE4C88DAAEE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Importance de la recherche dans le domaine des transports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FC3EDD95-2178-E67E-82A4-914B2AB9937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73ACDACE-254B-C03A-0031-AEC2E202134A}"/>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4104049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568988" y="1633267"/>
            <a:ext cx="5849588" cy="3346118"/>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Découvrez des exemples concrets de projets de transport public couronnés de succès.</a:t>
            </a: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Tirez des enseignements pratiques et des leçons de chaque cas.</a:t>
            </a: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Mettez en avant les meilleures pratiques que les ingénieurs et les planificateurs peuvent appliquer.</a:t>
            </a: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Encouragez une compréhension critique des approches interdisciplinaires et des tendances mondiales dans le domaine des transports publics.</a:t>
            </a:r>
          </a:p>
        </p:txBody>
      </p:sp>
      <p:pic>
        <p:nvPicPr>
          <p:cNvPr id="2050" name="Picture 2">
            <a:extLst>
              <a:ext uri="{FF2B5EF4-FFF2-40B4-BE49-F238E27FC236}">
                <a16:creationId xmlns:a16="http://schemas.microsoft.com/office/drawing/2014/main" id="{ACC9DF23-1E61-8921-001C-5A326277DE4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938"/>
          <a:stretch/>
        </p:blipFill>
        <p:spPr bwMode="auto">
          <a:xfrm>
            <a:off x="6607893" y="2254381"/>
            <a:ext cx="4802792" cy="323585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6DAAD1C-9A00-97C1-1BE6-CF9494BBF9E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Objectifs de ce cours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3755386D-849F-CACD-5924-13E0F773EDED}"/>
              </a:ext>
            </a:extLst>
          </p:cNvPr>
          <p:cNvSpPr txBox="1">
            <a:spLocks noGrp="1"/>
          </p:cNvSpPr>
          <p:nvPr>
            <p:ph type="title"/>
          </p:nvPr>
        </p:nvSpPr>
        <p:spPr>
          <a:xfrm>
            <a:off x="726280" y="380348"/>
            <a:ext cx="504714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2" name="object 6">
            <a:extLst>
              <a:ext uri="{FF2B5EF4-FFF2-40B4-BE49-F238E27FC236}">
                <a16:creationId xmlns:a16="http://schemas.microsoft.com/office/drawing/2014/main" id="{0A82EE0A-6523-167E-BA7A-188979DC7D1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A4400A89-2027-ABD0-C11A-4DBCEC058E4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3828799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3874A-7471-DA35-472F-CF2A4B1B82D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1A73D82-F52A-8A83-AD52-EBAF1E6AB83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C6165FF0-09E4-77C2-430A-4A19E7ED8F40}"/>
              </a:ext>
            </a:extLst>
          </p:cNvPr>
          <p:cNvSpPr txBox="1"/>
          <p:nvPr/>
        </p:nvSpPr>
        <p:spPr>
          <a:xfrm>
            <a:off x="740566" y="1838944"/>
            <a:ext cx="4825435" cy="3702626"/>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Pour les ingénieurs en transport, l'analyse de cas pratiques améliore la compréhension de la conception systémique, des défis opérationnels et de la planification centrée sur l'utilisateur. </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Elle offre une plateforme permettant d'appliquer les connaissances techniques dans le monde réel et de réfléchir de manière critique à l'innovation, à la résilience et aux impacts sociétaux.</a:t>
            </a:r>
          </a:p>
        </p:txBody>
      </p:sp>
      <p:pic>
        <p:nvPicPr>
          <p:cNvPr id="3074" name="Picture 2">
            <a:extLst>
              <a:ext uri="{FF2B5EF4-FFF2-40B4-BE49-F238E27FC236}">
                <a16:creationId xmlns:a16="http://schemas.microsoft.com/office/drawing/2014/main" id="{165961CD-C6B8-B012-CFEA-41BE43BD3CD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702"/>
          <a:stretch/>
        </p:blipFill>
        <p:spPr bwMode="auto">
          <a:xfrm>
            <a:off x="5980364" y="1612034"/>
            <a:ext cx="5025118" cy="434339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2ACA36A-8C17-99B6-BB38-12E03CB537C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Pertinence pour la pratique de l'ingénierie</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DF57152D-03D4-1D0C-6C9B-4960DC4352FB}"/>
              </a:ext>
            </a:extLst>
          </p:cNvPr>
          <p:cNvSpPr txBox="1">
            <a:spLocks noGrp="1"/>
          </p:cNvSpPr>
          <p:nvPr>
            <p:ph type="title"/>
          </p:nvPr>
        </p:nvSpPr>
        <p:spPr>
          <a:xfrm>
            <a:off x="726280" y="380348"/>
            <a:ext cx="504714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2" name="object 6">
            <a:extLst>
              <a:ext uri="{FF2B5EF4-FFF2-40B4-BE49-F238E27FC236}">
                <a16:creationId xmlns:a16="http://schemas.microsoft.com/office/drawing/2014/main" id="{DD5A8B27-DE0E-E59E-53D0-6F8BE63709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DB7F891E-51EB-D3F0-6A8E-8FE54257E82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la recherche sur les transports</a:t>
            </a:r>
            <a:endParaRPr lang="en-GB" b="1" spc="-13" dirty="0"/>
          </a:p>
        </p:txBody>
      </p:sp>
    </p:spTree>
    <p:extLst>
      <p:ext uri="{BB962C8B-B14F-4D97-AF65-F5344CB8AC3E}">
        <p14:creationId xmlns:p14="http://schemas.microsoft.com/office/powerpoint/2010/main" val="3006651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 :</a:t>
            </a:r>
          </a:p>
          <a:p>
            <a:pPr algn="ctr"/>
            <a:r>
              <a:rPr lang="en-US" sz="3200" b="1" dirty="0">
                <a:solidFill>
                  <a:schemeClr val="bg1"/>
                </a:solidFill>
              </a:rPr>
              <a:t>Analyse détaillée de projets réussis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328A1916-E8B2-8FF2-B997-28652EA08C2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1B43F2A1-F60D-33BD-35D2-8563E2E219B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Études de cas dans le domaine de la recherche sur les transports</a:t>
            </a:r>
            <a:endParaRPr lang="en-GB" b="1" spc="-13" dirty="0"/>
          </a:p>
        </p:txBody>
      </p:sp>
    </p:spTree>
    <p:extLst>
      <p:ext uri="{BB962C8B-B14F-4D97-AF65-F5344CB8AC3E}">
        <p14:creationId xmlns:p14="http://schemas.microsoft.com/office/powerpoint/2010/main" val="2936512452"/>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4C03BF29-E4BE-4974-A6F8-9E04B365C2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d7c2d7e5-d637-40e7-a03d-32f79b35a394"/>
    <ds:schemaRef ds:uri="597320a7-26c9-4ada-a5d3-9ce4cfbbe2be"/>
    <ds:schemaRef ds:uri="http://purl.org/dc/elements/1.1/"/>
    <ds:schemaRef ds:uri="http://schemas.microsoft.com/office/2006/documentManagement/types"/>
    <ds:schemaRef ds:uri="http://www.w3.org/XML/1998/namespace"/>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25361</TotalTime>
  <Words>3724</Words>
  <Application>Microsoft Office PowerPoint</Application>
  <PresentationFormat>Widescreen</PresentationFormat>
  <Paragraphs>374</Paragraphs>
  <Slides>32</Slides>
  <Notes>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1. Introduction</vt:lpstr>
      <vt:lpstr>1. Introduction</vt:lpstr>
      <vt:lpstr>1. Introduction</vt:lpstr>
      <vt:lpstr>PowerPoint Presentation</vt:lpstr>
      <vt:lpstr>2. Analyse détaillée des projets réussis</vt:lpstr>
      <vt:lpstr>2. Analyse détaillée des projets réussis</vt:lpstr>
      <vt:lpstr>2. Analyse détaillée des projets couronnés de succès</vt:lpstr>
      <vt:lpstr>2. Analyse détaillée des projets réussis</vt:lpstr>
      <vt:lpstr>2. Analyse détaillée des projets couronnés de succès</vt:lpstr>
      <vt:lpstr>2. Analyse détaillée des projets couronnés de succès</vt:lpstr>
      <vt:lpstr>PowerPoint Presentation</vt:lpstr>
      <vt:lpstr>3. Enseignements tirés</vt:lpstr>
      <vt:lpstr>3. Leçons apprises</vt:lpstr>
      <vt:lpstr>3. Leçons apprises</vt:lpstr>
      <vt:lpstr>3. Leçons apprises</vt:lpstr>
      <vt:lpstr>3. Leçons apprises</vt:lpstr>
      <vt:lpstr>PowerPoint Presentation</vt:lpstr>
      <vt:lpstr>4. Meilleures pratiques en matière de recherche et de mise en œuvre dans le domaine des transports</vt:lpstr>
      <vt:lpstr>4. Meilleures pratiques en matière de recherche et de mise en œuvre dans le domaine des transports</vt:lpstr>
      <vt:lpstr>4. Meilleures pratiques en matière de recherche et de mise en œuvre dans le domaine des transports</vt:lpstr>
      <vt:lpstr>4. Meilleures pratiques en matière de recherche et de mise en œuvre dans le domaine des transports</vt:lpstr>
      <vt:lpstr>4. Meilleures pratiques en matière de recherche et de mise en œuvre dans le domaine des transports</vt:lpstr>
      <vt:lpstr>PowerPoint Presentation</vt:lpstr>
      <vt:lpstr>5. Discussion et remarques finales</vt:lpstr>
      <vt:lpstr>5. Discussion et remarques finales</vt:lpstr>
      <vt:lpstr>5. Discussion et remarques finales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docId:C8B37AD5B51215AA4C340BD25EE2F9AD</cp:keywords>
  <cp:lastModifiedBy>Wojciech Kustra</cp:lastModifiedBy>
  <cp:revision>448</cp:revision>
  <dcterms:modified xsi:type="dcterms:W3CDTF">2026-05-10T12:17:16Z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