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7"/>
  </p:notesMasterIdLst>
  <p:handoutMasterIdLst>
    <p:handoutMasterId r:id="rId38"/>
  </p:handoutMasterIdLst>
  <p:sldIdLst>
    <p:sldId id="306" r:id="rId5"/>
    <p:sldId id="307" r:id="rId6"/>
    <p:sldId id="1875" r:id="rId7"/>
    <p:sldId id="1831" r:id="rId8"/>
    <p:sldId id="1620" r:id="rId9"/>
    <p:sldId id="1785" r:id="rId10"/>
    <p:sldId id="1834" r:id="rId11"/>
    <p:sldId id="1874" r:id="rId12"/>
    <p:sldId id="1836" r:id="rId13"/>
    <p:sldId id="1877" r:id="rId14"/>
    <p:sldId id="1882" r:id="rId15"/>
    <p:sldId id="1883" r:id="rId16"/>
    <p:sldId id="1786" r:id="rId17"/>
    <p:sldId id="1839" r:id="rId18"/>
    <p:sldId id="1787" r:id="rId19"/>
    <p:sldId id="1835" r:id="rId20"/>
    <p:sldId id="1881" r:id="rId21"/>
    <p:sldId id="1788" r:id="rId22"/>
    <p:sldId id="1837" r:id="rId23"/>
    <p:sldId id="1838" r:id="rId24"/>
    <p:sldId id="1840" r:id="rId25"/>
    <p:sldId id="1843" r:id="rId26"/>
    <p:sldId id="1878" r:id="rId27"/>
    <p:sldId id="1879" r:id="rId28"/>
    <p:sldId id="1880" r:id="rId29"/>
    <p:sldId id="1846" r:id="rId30"/>
    <p:sldId id="1842" r:id="rId31"/>
    <p:sldId id="1871" r:id="rId32"/>
    <p:sldId id="1872" r:id="rId33"/>
    <p:sldId id="1873" r:id="rId34"/>
    <p:sldId id="1829" r:id="rId35"/>
    <p:sldId id="30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5D1FF"/>
    <a:srgbClr val="E0CB15"/>
    <a:srgbClr val="FFEE5E"/>
    <a:srgbClr val="C3F164"/>
    <a:srgbClr val="5BEAA5"/>
    <a:srgbClr val="2167BA"/>
    <a:srgbClr val="7248BD"/>
    <a:srgbClr val="D1C4E4"/>
    <a:srgbClr val="0205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05AE96-B1EF-4A63-99A6-1F01FB8F48BF}" v="2" dt="2026-05-10T11:54:21.05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4" autoAdjust="0"/>
    <p:restoredTop sz="96286" autoAdjust="0"/>
  </p:normalViewPr>
  <p:slideViewPr>
    <p:cSldViewPr snapToGrid="0">
      <p:cViewPr varScale="1">
        <p:scale>
          <a:sx n="141" d="100"/>
          <a:sy n="141" d="100"/>
        </p:scale>
        <p:origin x="150" y="2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54:21.053" v="1"/>
      <pc:docMkLst>
        <pc:docMk/>
      </pc:docMkLst>
      <pc:sldMasterChg chg="modSldLayout">
        <pc:chgData name="Wojciech Kustra" userId="afebd3d0-216b-4c4f-8992-1bf1fda6d5e8" providerId="ADAL" clId="{1D307E72-7901-4E61-A01B-3C4232ABCF63}" dt="2026-05-10T11:54:21.053" v="1"/>
        <pc:sldMasterMkLst>
          <pc:docMk/>
          <pc:sldMasterMk cId="0" sldId="2147483648"/>
        </pc:sldMasterMkLst>
        <pc:sldLayoutChg chg="addSp delSp modSp">
          <pc:chgData name="Wojciech Kustra" userId="afebd3d0-216b-4c4f-8992-1bf1fda6d5e8" providerId="ADAL" clId="{1D307E72-7901-4E61-A01B-3C4232ABCF63}" dt="2026-05-10T11:54:21.053" v="1"/>
          <pc:sldLayoutMkLst>
            <pc:docMk/>
            <pc:sldMasterMk cId="0" sldId="2147483648"/>
            <pc:sldLayoutMk cId="3675319199" sldId="2147483697"/>
          </pc:sldLayoutMkLst>
          <pc:spChg chg="mod">
            <ac:chgData name="Wojciech Kustra" userId="afebd3d0-216b-4c4f-8992-1bf1fda6d5e8" providerId="ADAL" clId="{1D307E72-7901-4E61-A01B-3C4232ABCF63}" dt="2026-05-10T11:54:21.053" v="1"/>
            <ac:spMkLst>
              <pc:docMk/>
              <pc:sldMasterMk cId="0" sldId="2147483648"/>
              <pc:sldLayoutMk cId="3675319199" sldId="2147483697"/>
              <ac:spMk id="5" creationId="{4B38BC3A-8E87-C8C1-A5FA-FD8B26A1AC27}"/>
            </ac:spMkLst>
          </pc:spChg>
          <pc:grpChg chg="add mod">
            <ac:chgData name="Wojciech Kustra" userId="afebd3d0-216b-4c4f-8992-1bf1fda6d5e8" providerId="ADAL" clId="{1D307E72-7901-4E61-A01B-3C4232ABCF63}" dt="2026-05-10T11:54:21.053" v="1"/>
            <ac:grpSpMkLst>
              <pc:docMk/>
              <pc:sldMasterMk cId="0" sldId="2147483648"/>
              <pc:sldLayoutMk cId="3675319199" sldId="2147483697"/>
              <ac:grpSpMk id="3" creationId="{D8469418-AFE5-DA46-962A-F943E7EB34CD}"/>
            </ac:grpSpMkLst>
          </pc:grpChg>
          <pc:picChg chg="mod">
            <ac:chgData name="Wojciech Kustra" userId="afebd3d0-216b-4c4f-8992-1bf1fda6d5e8" providerId="ADAL" clId="{1D307E72-7901-4E61-A01B-3C4232ABCF63}" dt="2026-05-10T11:54:21.053" v="1"/>
            <ac:picMkLst>
              <pc:docMk/>
              <pc:sldMasterMk cId="0" sldId="2147483648"/>
              <pc:sldLayoutMk cId="3675319199" sldId="2147483697"/>
              <ac:picMk id="4" creationId="{55DC0F8E-6847-5A97-8226-E7A11DF542FF}"/>
            </ac:picMkLst>
          </pc:picChg>
          <pc:picChg chg="del">
            <ac:chgData name="Wojciech Kustra" userId="afebd3d0-216b-4c4f-8992-1bf1fda6d5e8" providerId="ADAL" clId="{1D307E72-7901-4E61-A01B-3C4232ABCF63}" dt="2026-05-10T11:54:20.180" v="0" actId="478"/>
            <ac:picMkLst>
              <pc:docMk/>
              <pc:sldMasterMk cId="0" sldId="2147483648"/>
              <pc:sldLayoutMk cId="3675319199" sldId="2147483697"/>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 Bonjour et bienvenue à la leçon 14. Aujourd'hui, nous abordons l'un des aspects les plus difficiles et les plus cruciaux de la planification des transports : gérer l'avenir. Les décisions que nous prenons aujourd'hui, qu'il s'agisse de nouvelles lignes de métro, d'autoroutes ou de politiques de transport, façonneront nos villes pour les décennies à venir. Mais l'avenir est profondément incertain. Comment prendre des décisions importantes, représentant plusieurs milliards de dollars, alors que nous ne savons pas à quoi ressemblera le monde dans 20, 30 ou 50 ans ? La réponse réside dans les méthodologies rigoureuses mais créatives de </a:t>
            </a:r>
            <a:r>
              <a:rPr lang="en-US" sz="1100" b="1" i="0" dirty="0">
                <a:effectLst/>
                <a:latin typeface="+mn-lt"/>
                <a:ea typeface="+mn-ea"/>
                <a:cs typeface="+mn-cs"/>
                <a:sym typeface="Helvetica Neue"/>
              </a:rPr>
              <a:t>l'analyse de scénarios et des prévisions</a:t>
            </a:r>
            <a:r>
              <a:rPr lang="en-US" sz="1100" b="0" i="0" dirty="0">
                <a:effectLst/>
                <a:latin typeface="+mn-lt"/>
                <a:ea typeface="+mn-ea"/>
                <a:cs typeface="+mn-cs"/>
                <a:sym typeface="Helvetica Neue"/>
              </a:rPr>
              <a:t>. Au cours des 45 prochaines minutes, nous explorerons les outils utilisés par les planificateurs pour naviguer dans cette incertitude et concevoir des systèmes de transport résilients, adaptables et préparés à une gamme d'avenirs possibles. »</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431B-B1F0-5ADF-1ED9-3C3286214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30B77-1241-B991-E592-9EFD36909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37769-2EB4-E748-A5C1-12995583D6B3}"/>
              </a:ext>
            </a:extLst>
          </p:cNvPr>
          <p:cNvSpPr>
            <a:spLocks noGrp="1"/>
          </p:cNvSpPr>
          <p:nvPr>
            <p:ph type="body" idx="1"/>
          </p:nvPr>
        </p:nvSpPr>
        <p:spPr/>
        <p:txBody>
          <a:bodyPr/>
          <a:lstStyle/>
          <a:p>
            <a:r>
              <a:rPr lang="en-US" sz="1100" b="0" i="0" dirty="0">
                <a:effectLst/>
                <a:latin typeface="+mn-lt"/>
                <a:ea typeface="+mn-ea"/>
                <a:cs typeface="+mn-cs"/>
                <a:sym typeface="Helvetica Neue"/>
              </a:rPr>
              <a:t>« Alors, pourquoi ces méthodes sont-elles si importantes ? Parce que la planification traditionnelle, qui part souvent du principe que l'avenir sera une simple extrapolation du passé, est vouée à l'échec. Le monde des transports est caractérisé par </a:t>
            </a:r>
            <a:r>
              <a:rPr lang="en-US" sz="1100" b="1" i="0" dirty="0">
                <a:effectLst/>
                <a:latin typeface="+mn-lt"/>
                <a:ea typeface="+mn-ea"/>
                <a:cs typeface="+mn-cs"/>
                <a:sym typeface="Helvetica Neue"/>
              </a:rPr>
              <a:t>une profonde incertitude</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Nous sommes confrontés à </a:t>
            </a:r>
            <a:r>
              <a:rPr lang="en-US" sz="1100" b="1" i="0" dirty="0">
                <a:effectLst/>
                <a:latin typeface="+mn-lt"/>
                <a:ea typeface="+mn-ea"/>
                <a:cs typeface="+mn-cs"/>
                <a:sym typeface="Helvetica Neue"/>
              </a:rPr>
              <a:t>des changements technologiques</a:t>
            </a:r>
            <a:r>
              <a:rPr lang="en-US" sz="1100" b="0" i="0" dirty="0">
                <a:effectLst/>
                <a:latin typeface="+mn-lt"/>
                <a:ea typeface="+mn-ea"/>
                <a:cs typeface="+mn-cs"/>
                <a:sym typeface="Helvetica Neue"/>
              </a:rPr>
              <a:t> majeurs. Il y a trente ans, personne ne prévoyait l'impact des applications de covoiturage comme Uber ou l'adoption massive des trottinettes électriques. Aujourd'hui, nous devons tenir compte de l'impact potentiellement révolutionnaire des véhicules autonomes.</a:t>
            </a:r>
            <a:br>
              <a:rPr lang="en-US" dirty="0"/>
            </a:br>
            <a:r>
              <a:rPr lang="en-US" sz="1100" b="0" i="0" dirty="0">
                <a:effectLst/>
                <a:latin typeface="+mn-lt"/>
                <a:ea typeface="+mn-ea"/>
                <a:cs typeface="+mn-cs"/>
                <a:sym typeface="Helvetica Neue"/>
              </a:rPr>
              <a:t>D'énormes </a:t>
            </a:r>
            <a:r>
              <a:rPr lang="en-US" sz="1100" b="1" i="0" dirty="0">
                <a:effectLst/>
                <a:latin typeface="+mn-lt"/>
                <a:ea typeface="+mn-ea"/>
                <a:cs typeface="+mn-cs"/>
                <a:sym typeface="Helvetica Neue"/>
              </a:rPr>
              <a:t>facteurs économiques</a:t>
            </a:r>
            <a:r>
              <a:rPr lang="en-US" sz="1100" b="0" i="0" dirty="0">
                <a:effectLst/>
                <a:latin typeface="+mn-lt"/>
                <a:ea typeface="+mn-ea"/>
                <a:cs typeface="+mn-cs"/>
                <a:sym typeface="Helvetica Neue"/>
              </a:rPr>
              <a:t> entrent en jeu. Les prix du pétrole vont-ils augmenter de manière spectaculaire, rendant les transports publics plus attractifs ? Ou vont-ils baisser, encourageant ainsi l'utilisation de la voiture ?</a:t>
            </a:r>
            <a:br>
              <a:rPr lang="en-US" dirty="0"/>
            </a:br>
            <a:r>
              <a:rPr lang="en-US" sz="1100" b="0" i="0" dirty="0">
                <a:effectLst/>
                <a:latin typeface="+mn-lt"/>
                <a:ea typeface="+mn-ea"/>
                <a:cs typeface="+mn-cs"/>
                <a:sym typeface="Helvetica Neue"/>
              </a:rPr>
              <a:t>Les gouvernements introduisent </a:t>
            </a:r>
            <a:r>
              <a:rPr lang="en-US" sz="1100" b="1" i="0" dirty="0">
                <a:effectLst/>
                <a:latin typeface="+mn-lt"/>
                <a:ea typeface="+mn-ea"/>
                <a:cs typeface="+mn-cs"/>
                <a:sym typeface="Helvetica Neue"/>
              </a:rPr>
              <a:t>de</a:t>
            </a:r>
            <a:r>
              <a:rPr lang="en-US" sz="1100" b="0" i="0" dirty="0">
                <a:effectLst/>
                <a:latin typeface="+mn-lt"/>
                <a:ea typeface="+mn-ea"/>
                <a:cs typeface="+mn-cs"/>
                <a:sym typeface="Helvetica Neue"/>
              </a:rPr>
              <a:t> nouveaux </a:t>
            </a:r>
            <a:r>
              <a:rPr lang="en-US" sz="1100" b="1" i="0" dirty="0">
                <a:effectLst/>
                <a:latin typeface="+mn-lt"/>
                <a:ea typeface="+mn-ea"/>
                <a:cs typeface="+mn-cs"/>
                <a:sym typeface="Helvetica Neue"/>
              </a:rPr>
              <a:t>changements politiques</a:t>
            </a:r>
            <a:r>
              <a:rPr lang="en-US" sz="1100" b="0" i="0" dirty="0">
                <a:effectLst/>
                <a:latin typeface="+mn-lt"/>
                <a:ea typeface="+mn-ea"/>
                <a:cs typeface="+mn-cs"/>
                <a:sym typeface="Helvetica Neue"/>
              </a:rPr>
              <a:t>. Une nouvelle taxe carbone ou une subvention importante pour les véhicules électriques pourrait complètement changer la donne.</a:t>
            </a:r>
            <a:br>
              <a:rPr lang="en-US" dirty="0"/>
            </a:br>
            <a:r>
              <a:rPr lang="en-US" sz="1100" b="0" i="0" dirty="0">
                <a:effectLst/>
                <a:latin typeface="+mn-lt"/>
                <a:ea typeface="+mn-ea"/>
                <a:cs typeface="+mn-cs"/>
                <a:sym typeface="Helvetica Neue"/>
              </a:rPr>
              <a:t>Et nous observons </a:t>
            </a:r>
            <a:r>
              <a:rPr lang="en-US" sz="1100" b="1" i="0" dirty="0">
                <a:effectLst/>
                <a:latin typeface="+mn-lt"/>
                <a:ea typeface="+mn-ea"/>
                <a:cs typeface="+mn-cs"/>
                <a:sym typeface="Helvetica Neue"/>
              </a:rPr>
              <a:t>des tendances sociales</a:t>
            </a:r>
            <a:r>
              <a:rPr lang="en-US" sz="1100" b="0" i="0" dirty="0">
                <a:effectLst/>
                <a:latin typeface="+mn-lt"/>
                <a:ea typeface="+mn-ea"/>
                <a:cs typeface="+mn-cs"/>
                <a:sym typeface="Helvetica Neue"/>
              </a:rPr>
              <a:t> profondes. Le récent passage au télétravail, par exemple, a fondamentalement modifié les habitudes de déplacement d'une manière que peu de gens avaient prévue.</a:t>
            </a:r>
            <a:br>
              <a:rPr lang="en-US" dirty="0"/>
            </a:br>
            <a:r>
              <a:rPr lang="en-US" sz="1100" b="0" i="0" dirty="0">
                <a:effectLst/>
                <a:latin typeface="+mn-lt"/>
                <a:ea typeface="+mn-ea"/>
                <a:cs typeface="+mn-cs"/>
                <a:sym typeface="Helvetica Neue"/>
              </a:rPr>
              <a:t>Comme nous ne pouvons pas savoir avec certitude comment ces facteurs vont évoluer, nous ne pouvons pas nous fier à une seule prévision pour l'avenir. Nous devons prévoir plusieurs possibilités, et c'est là l'objectif principal de l'analyse de scénarios et des prévisions.</a:t>
            </a:r>
            <a:endParaRPr lang="en-US" dirty="0"/>
          </a:p>
        </p:txBody>
      </p:sp>
    </p:spTree>
    <p:extLst>
      <p:ext uri="{BB962C8B-B14F-4D97-AF65-F5344CB8AC3E}">
        <p14:creationId xmlns:p14="http://schemas.microsoft.com/office/powerpoint/2010/main" val="431091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9C6C0-5346-6D6D-38E8-B2C64174C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7BFC2-19C4-A749-7DC6-ED25D3AFD7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5A341-AF7F-A211-214F-EA735F695D1C}"/>
              </a:ext>
            </a:extLst>
          </p:cNvPr>
          <p:cNvSpPr>
            <a:spLocks noGrp="1"/>
          </p:cNvSpPr>
          <p:nvPr>
            <p:ph type="body" idx="1"/>
          </p:nvPr>
        </p:nvSpPr>
        <p:spPr/>
        <p:txBody>
          <a:bodyPr/>
          <a:lstStyle/>
          <a:p>
            <a:r>
              <a:rPr lang="en-US" sz="1100" b="0" i="0" dirty="0">
                <a:effectLst/>
                <a:latin typeface="+mn-lt"/>
                <a:ea typeface="+mn-ea"/>
                <a:cs typeface="+mn-cs"/>
                <a:sym typeface="Helvetica Neue"/>
              </a:rPr>
              <a:t>« Pour faire face à cette incertitude, les planificateurs utilisent une boîte à outils en deux parties. Il est absolument essentiel de comprendre la différence entre ces deux méthodes.</a:t>
            </a:r>
            <a:br>
              <a:rPr lang="en-US" dirty="0"/>
            </a:br>
            <a:r>
              <a:rPr lang="en-US" sz="1100" b="0" i="0" dirty="0">
                <a:effectLst/>
                <a:latin typeface="+mn-lt"/>
                <a:ea typeface="+mn-ea"/>
                <a:cs typeface="+mn-cs"/>
                <a:sym typeface="Helvetica Neue"/>
              </a:rPr>
              <a:t>Tout d'abord, nous avons </a:t>
            </a:r>
            <a:r>
              <a:rPr lang="en-US" sz="1100" b="1" i="0" dirty="0">
                <a:effectLst/>
                <a:latin typeface="+mn-lt"/>
                <a:ea typeface="+mn-ea"/>
                <a:cs typeface="+mn-cs"/>
                <a:sym typeface="Helvetica Neue"/>
              </a:rPr>
              <a:t>l'analyse de scénarios</a:t>
            </a:r>
            <a:r>
              <a:rPr lang="en-US" sz="1100" b="0" i="0" dirty="0">
                <a:effectLst/>
                <a:latin typeface="+mn-lt"/>
                <a:ea typeface="+mn-ea"/>
                <a:cs typeface="+mn-cs"/>
                <a:sym typeface="Helvetica Neue"/>
              </a:rPr>
              <a:t>. J'aime appeler cela « l'art de la perception ». Il s'agit d'un processus qualitatif et créatif dans lequel nous développons une poignée d'histoires riches et narratives sur les différentes façons dont l'avenir </a:t>
            </a:r>
            <a:r>
              <a:rPr lang="en-US" sz="1100" b="0" i="1" dirty="0">
                <a:effectLst/>
                <a:latin typeface="+mn-lt"/>
                <a:ea typeface="+mn-ea"/>
                <a:cs typeface="+mn-cs"/>
                <a:sym typeface="Helvetica Neue"/>
              </a:rPr>
              <a:t>pourrait </a:t>
            </a:r>
            <a:r>
              <a:rPr lang="en-US" sz="1100" b="0" i="0" dirty="0">
                <a:effectLst/>
                <a:latin typeface="+mn-lt"/>
                <a:ea typeface="+mn-ea"/>
                <a:cs typeface="+mn-cs"/>
                <a:sym typeface="Helvetica Neue"/>
              </a:rPr>
              <a:t>se dérouler. Nous n'essayons pas de prédire ce qui </a:t>
            </a:r>
            <a:r>
              <a:rPr lang="en-US" sz="1100" b="0" i="1" dirty="0">
                <a:effectLst/>
                <a:latin typeface="+mn-lt"/>
                <a:ea typeface="+mn-ea"/>
                <a:cs typeface="+mn-cs"/>
                <a:sym typeface="Helvetica Neue"/>
              </a:rPr>
              <a:t>va </a:t>
            </a:r>
            <a:r>
              <a:rPr lang="en-US" sz="1100" b="0" i="0" dirty="0">
                <a:effectLst/>
                <a:latin typeface="+mn-lt"/>
                <a:ea typeface="+mn-ea"/>
                <a:cs typeface="+mn-cs"/>
                <a:sym typeface="Helvetica Neue"/>
              </a:rPr>
              <a:t>se passer. Nous essayons d'élargir notre perspective et d'explorer l'éventail des </a:t>
            </a:r>
            <a:r>
              <a:rPr lang="en-US" sz="1100" b="0" i="1" dirty="0">
                <a:effectLst/>
                <a:latin typeface="+mn-lt"/>
                <a:ea typeface="+mn-ea"/>
                <a:cs typeface="+mn-cs"/>
                <a:sym typeface="Helvetica Neue"/>
              </a:rPr>
              <a:t>possibilités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Ensuite, nous avons </a:t>
            </a:r>
            <a:r>
              <a:rPr lang="en-US" sz="1100" b="1" i="0" dirty="0">
                <a:effectLst/>
                <a:latin typeface="+mn-lt"/>
                <a:ea typeface="+mn-ea"/>
                <a:cs typeface="+mn-cs"/>
                <a:sym typeface="Helvetica Neue"/>
              </a:rPr>
              <a:t>la prévision</a:t>
            </a:r>
            <a:r>
              <a:rPr lang="en-US" sz="1100" b="0" i="0" dirty="0">
                <a:effectLst/>
                <a:latin typeface="+mn-lt"/>
                <a:ea typeface="+mn-ea"/>
                <a:cs typeface="+mn-cs"/>
                <a:sym typeface="Helvetica Neue"/>
              </a:rPr>
              <a:t>. Il s'agit de la « science de la prédiction ». Il s'agit d'un processus quantitatif, basé sur des données, dans lequel nous utilisons des modèles statistiques ou mathématiques pour prédire un résultat spécifique, comme le nombre futur de passagers ou le volume de trafic. Mais, et c'est essentiel, chaque prévision repose sur un ensemble spécifique d'hypothèses.</a:t>
            </a:r>
            <a:br>
              <a:rPr lang="en-US" dirty="0"/>
            </a:br>
            <a:r>
              <a:rPr lang="en-US" sz="1100" b="0" i="0" dirty="0">
                <a:effectLst/>
                <a:latin typeface="+mn-lt"/>
                <a:ea typeface="+mn-ea"/>
                <a:cs typeface="+mn-cs"/>
                <a:sym typeface="Helvetica Neue"/>
              </a:rPr>
              <a:t>Les deux méthodes fonctionnent ensemble. L'analyse de scénarios nous aide à définir les différents ensembles d'hypothèses que nous devons tester, puis la prévision nous donne les chiffres concrets pour chacun de ces scénarios. Nous allons d'abord explorer les scénarios.</a:t>
            </a:r>
          </a:p>
        </p:txBody>
      </p:sp>
    </p:spTree>
    <p:extLst>
      <p:ext uri="{BB962C8B-B14F-4D97-AF65-F5344CB8AC3E}">
        <p14:creationId xmlns:p14="http://schemas.microsoft.com/office/powerpoint/2010/main" val="118878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 Avant d'en venir à notre conclusion, abordons brièvement les outils concrets utilisés par les planificateurs pour accomplir ce travail. La boîte à outils comprend à la fois des méthodes qualitatives et des logiciels quantitatifs.</a:t>
            </a:r>
            <a:br>
              <a:rPr lang="en-US" dirty="0"/>
            </a:br>
            <a:r>
              <a:rPr lang="en-US" sz="1100" b="0" i="0" dirty="0">
                <a:effectLst/>
                <a:latin typeface="+mn-lt"/>
                <a:ea typeface="+mn-ea"/>
                <a:cs typeface="+mn-cs"/>
                <a:sym typeface="Helvetica Neue"/>
              </a:rPr>
              <a:t>Pour le travail qualitatif de </a:t>
            </a:r>
            <a:r>
              <a:rPr lang="en-US" sz="1100" b="1" i="0" dirty="0">
                <a:effectLst/>
                <a:latin typeface="+mn-lt"/>
                <a:ea typeface="+mn-ea"/>
                <a:cs typeface="+mn-cs"/>
                <a:sym typeface="Helvetica Neue"/>
              </a:rPr>
              <a:t>planification de scénarios</a:t>
            </a:r>
            <a:r>
              <a:rPr lang="en-US" sz="1100" b="0" i="0" dirty="0">
                <a:effectLst/>
                <a:latin typeface="+mn-lt"/>
                <a:ea typeface="+mn-ea"/>
                <a:cs typeface="+mn-cs"/>
                <a:sym typeface="Helvetica Neue"/>
              </a:rPr>
              <a:t>, les outils les plus importants sont souvent axés sur les processus. Cela comprend l'organisation </a:t>
            </a:r>
            <a:r>
              <a:rPr lang="en-US" sz="1100" b="1" i="0" dirty="0">
                <a:effectLst/>
                <a:latin typeface="+mn-lt"/>
                <a:ea typeface="+mn-ea"/>
                <a:cs typeface="+mn-cs"/>
                <a:sym typeface="Helvetica Neue"/>
              </a:rPr>
              <a:t>d'ateliers</a:t>
            </a:r>
            <a:r>
              <a:rPr lang="en-US" sz="1100" b="0" i="0" dirty="0">
                <a:effectLst/>
                <a:latin typeface="+mn-lt"/>
                <a:ea typeface="+mn-ea"/>
                <a:cs typeface="+mn-cs"/>
                <a:sym typeface="Helvetica Neue"/>
              </a:rPr>
              <a:t> structurés avec divers groupes d'experts et de parties prenantes de la communauté. Cela implique des techniques formelles </a:t>
            </a:r>
            <a:r>
              <a:rPr lang="en-US" sz="1100" b="1" i="0" dirty="0">
                <a:effectLst/>
                <a:latin typeface="+mn-lt"/>
                <a:ea typeface="+mn-ea"/>
                <a:cs typeface="+mn-cs"/>
                <a:sym typeface="Helvetica Neue"/>
              </a:rPr>
              <a:t>d'expertise </a:t>
            </a:r>
            <a:r>
              <a:rPr lang="en-US" sz="1100" b="0" i="0" dirty="0">
                <a:effectLst/>
                <a:latin typeface="+mn-lt"/>
                <a:ea typeface="+mn-ea"/>
                <a:cs typeface="+mn-cs"/>
                <a:sym typeface="Helvetica Neue"/>
              </a:rPr>
              <a:t>telles que la méthode Delphi, que nous avons mentionnée précédemment, afin de recueillir et de synthétiser les avis d'experts.</a:t>
            </a:r>
            <a:br>
              <a:rPr lang="en-US" dirty="0"/>
            </a:br>
            <a:r>
              <a:rPr lang="en-US" sz="1100" b="0" i="0" dirty="0">
                <a:effectLst/>
                <a:latin typeface="+mn-lt"/>
                <a:ea typeface="+mn-ea"/>
                <a:cs typeface="+mn-cs"/>
                <a:sym typeface="Helvetica Neue"/>
              </a:rPr>
              <a:t>Pour le travail quantitatif de </a:t>
            </a:r>
            <a:r>
              <a:rPr lang="en-US" sz="1100" b="1" i="0" dirty="0">
                <a:effectLst/>
                <a:latin typeface="+mn-lt"/>
                <a:ea typeface="+mn-ea"/>
                <a:cs typeface="+mn-cs"/>
                <a:sym typeface="Helvetica Neue"/>
              </a:rPr>
              <a:t>prévision</a:t>
            </a:r>
            <a:r>
              <a:rPr lang="en-US" sz="1100" b="0" i="0" dirty="0">
                <a:effectLst/>
                <a:latin typeface="+mn-lt"/>
                <a:ea typeface="+mn-ea"/>
                <a:cs typeface="+mn-cs"/>
                <a:sym typeface="Helvetica Neue"/>
              </a:rPr>
              <a:t>, nous utilisons toute une gamme de logiciels. Pour les modèles simples, </a:t>
            </a:r>
            <a:r>
              <a:rPr lang="en-US" sz="1100" b="1" i="0" dirty="0">
                <a:effectLst/>
                <a:latin typeface="+mn-lt"/>
                <a:ea typeface="+mn-ea"/>
                <a:cs typeface="+mn-cs"/>
                <a:sym typeface="Helvetica Neue"/>
              </a:rPr>
              <a:t>les tableurs </a:t>
            </a:r>
            <a:r>
              <a:rPr lang="en-US" sz="1100" b="0" i="0" dirty="0">
                <a:effectLst/>
                <a:latin typeface="+mn-lt"/>
                <a:ea typeface="+mn-ea"/>
                <a:cs typeface="+mn-cs"/>
                <a:sym typeface="Helvetica Neue"/>
              </a:rPr>
              <a:t>tels qu'Excel peuvent s'avérer étonnamment puissants. Pour les travaux universitaires et professionnels plus rigoureux, nous utilisons </a:t>
            </a:r>
            <a:r>
              <a:rPr lang="en-US" sz="1100" b="1" i="0" dirty="0">
                <a:effectLst/>
                <a:latin typeface="+mn-lt"/>
                <a:ea typeface="+mn-ea"/>
                <a:cs typeface="+mn-cs"/>
                <a:sym typeface="Helvetica Neue"/>
              </a:rPr>
              <a:t>des logiciels statistiques </a:t>
            </a:r>
            <a:r>
              <a:rPr lang="en-US" sz="1100" b="0" i="0" dirty="0">
                <a:effectLst/>
                <a:latin typeface="+mn-lt"/>
                <a:ea typeface="+mn-ea"/>
                <a:cs typeface="+mn-cs"/>
                <a:sym typeface="Helvetica Neue"/>
              </a:rPr>
              <a:t>tels que R ou Python afin de créer des modèles complexes de régression et de séries chronologiques. Enfin, pour prévoir les impacts détaillés sur le réseau </a:t>
            </a:r>
            <a:r>
              <a:rPr lang="en-US" sz="1100" b="0" i="1" dirty="0">
                <a:effectLst/>
                <a:latin typeface="+mn-lt"/>
                <a:ea typeface="+mn-ea"/>
                <a:cs typeface="+mn-cs"/>
                <a:sym typeface="Helvetica Neue"/>
              </a:rPr>
              <a:t>dans </a:t>
            </a:r>
            <a:r>
              <a:rPr lang="en-US" sz="1100" b="0" i="0" dirty="0">
                <a:effectLst/>
                <a:latin typeface="+mn-lt"/>
                <a:ea typeface="+mn-ea"/>
                <a:cs typeface="+mn-cs"/>
                <a:sym typeface="Helvetica Neue"/>
              </a:rPr>
              <a:t>nos scénarios, nous utilisons le type de </a:t>
            </a:r>
            <a:r>
              <a:rPr lang="en-US" sz="1100" b="1" i="0" dirty="0">
                <a:effectLst/>
                <a:latin typeface="+mn-lt"/>
                <a:ea typeface="+mn-ea"/>
                <a:cs typeface="+mn-cs"/>
                <a:sym typeface="Helvetica Neue"/>
              </a:rPr>
              <a:t>logiciel de simulation du trafic </a:t>
            </a:r>
            <a:r>
              <a:rPr lang="en-US" sz="1100" b="0" i="0" dirty="0">
                <a:effectLst/>
                <a:latin typeface="+mn-lt"/>
                <a:ea typeface="+mn-ea"/>
                <a:cs typeface="+mn-cs"/>
                <a:sym typeface="Helvetica Neue"/>
              </a:rPr>
              <a:t>que nous avons vu dans l'exemple SUMO, qui nous permet de modéliser le comportement de chaque véhicule et de prédire avec une grande précision des résultats tels que le temps de trajet et les émissions.</a:t>
            </a:r>
          </a:p>
        </p:txBody>
      </p:sp>
    </p:spTree>
    <p:extLst>
      <p:ext uri="{BB962C8B-B14F-4D97-AF65-F5344CB8AC3E}">
        <p14:creationId xmlns:p14="http://schemas.microsoft.com/office/powerpoint/2010/main" val="871572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dirty="0"/>
              <a:t>« Cela nous amène à la section 2 de notre cours. Maintenant que nous comprenons pourquoi nous devons envisager plusieurs futurs, nous allons nous concentrer sur le processus pratique permettant de les créer. Dans cette section, nous allons passer en revue la méthodologie étape par étape utilisée par les planificateurs pour élaborer des scénarios riches, pertinents et utiles. »</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 Alors, pourquoi se donner tant de mal pour créer ces scénarios d'avenir ? Parce que l'analyse de scénarios offre une immense valeur stratégique.</a:t>
            </a:r>
            <a:br>
              <a:rPr lang="en-US" dirty="0"/>
            </a:br>
            <a:r>
              <a:rPr lang="en-US" sz="1100" b="0" i="0" dirty="0">
                <a:effectLst/>
                <a:latin typeface="+mn-lt"/>
                <a:ea typeface="+mn-ea"/>
                <a:cs typeface="+mn-cs"/>
                <a:sym typeface="Helvetica Neue"/>
              </a:rPr>
              <a:t>Tout d'abord, elle nous oblige à </a:t>
            </a:r>
            <a:r>
              <a:rPr lang="en-US" sz="1100" b="1" i="0" dirty="0">
                <a:effectLst/>
                <a:latin typeface="+mn-lt"/>
                <a:ea typeface="+mn-ea"/>
                <a:cs typeface="+mn-cs"/>
                <a:sym typeface="Helvetica Neue"/>
              </a:rPr>
              <a:t>explorer plusieurs futurs possibles</a:t>
            </a:r>
            <a:r>
              <a:rPr lang="en-US" sz="1100" b="0" i="0" dirty="0">
                <a:effectLst/>
                <a:latin typeface="+mn-lt"/>
                <a:ea typeface="+mn-ea"/>
                <a:cs typeface="+mn-cs"/>
                <a:sym typeface="Helvetica Neue"/>
              </a:rPr>
              <a:t>. L'erreur la plus dangereuse dans la planification à long terme est de tout miser sur une seule prévision officielle. Les scénarios nous permettent de sortir de cette vision étroite et nous obligent à envisager toute une série de possibilités.</a:t>
            </a:r>
            <a:br>
              <a:rPr lang="en-US" dirty="0"/>
            </a:br>
            <a:r>
              <a:rPr lang="en-US" sz="1100" b="0" i="0" dirty="0">
                <a:effectLst/>
                <a:latin typeface="+mn-lt"/>
                <a:ea typeface="+mn-ea"/>
                <a:cs typeface="+mn-cs"/>
                <a:sym typeface="Helvetica Neue"/>
              </a:rPr>
              <a:t>Deuxièmement, elle nous permet de </a:t>
            </a:r>
            <a:r>
              <a:rPr lang="en-US" sz="1100" b="1" i="0" dirty="0">
                <a:effectLst/>
                <a:latin typeface="+mn-lt"/>
                <a:ea typeface="+mn-ea"/>
                <a:cs typeface="+mn-cs"/>
                <a:sym typeface="Helvetica Neue"/>
              </a:rPr>
              <a:t>tester nos décisions</a:t>
            </a:r>
            <a:r>
              <a:rPr lang="en-US" sz="1100" b="0" i="0" dirty="0">
                <a:effectLst/>
                <a:latin typeface="+mn-lt"/>
                <a:ea typeface="+mn-ea"/>
                <a:cs typeface="+mn-cs"/>
                <a:sym typeface="Helvetica Neue"/>
              </a:rPr>
              <a:t>. Comme le montre l'exemple des diapositives originales, nous pouvons prendre un projet proposé, comme une nouvelle ligne de métro, et tester ses performances dans différents scénarios. Serait-ce toujours un bon investissement dans un avenir où la croissance démographique serait faible ? Qu'en serait-il dans un avenir où les véhicules autonomes domineraient ?</a:t>
            </a:r>
            <a:br>
              <a:rPr lang="en-US" dirty="0"/>
            </a:br>
            <a:r>
              <a:rPr lang="en-US" sz="1100" b="0" i="0" dirty="0">
                <a:effectLst/>
                <a:latin typeface="+mn-lt"/>
                <a:ea typeface="+mn-ea"/>
                <a:cs typeface="+mn-cs"/>
                <a:sym typeface="Helvetica Neue"/>
              </a:rPr>
              <a:t>Cela nous aide directement </a:t>
            </a:r>
            <a:r>
              <a:rPr lang="en-US" sz="1100" b="1" i="0" dirty="0">
                <a:effectLst/>
                <a:latin typeface="+mn-lt"/>
                <a:ea typeface="+mn-ea"/>
                <a:cs typeface="+mn-cs"/>
                <a:sym typeface="Helvetica Neue"/>
              </a:rPr>
              <a:t>à réduire les risques</a:t>
            </a:r>
            <a:r>
              <a:rPr lang="en-US" sz="1100" b="0" i="0" dirty="0">
                <a:effectLst/>
                <a:latin typeface="+mn-lt"/>
                <a:ea typeface="+mn-ea"/>
                <a:cs typeface="+mn-cs"/>
                <a:sym typeface="Helvetica Neue"/>
              </a:rPr>
              <a:t>. En identifiant les incertitudes qui pourraient faire échouer un projet, nous pouvons concevoir des stratégies plus résilientes ou éviter tout simplement de faire de mauvais investissements.</a:t>
            </a:r>
            <a:br>
              <a:rPr lang="en-US" dirty="0"/>
            </a:br>
            <a:r>
              <a:rPr lang="en-US" sz="1100" b="0" i="0" dirty="0">
                <a:effectLst/>
                <a:latin typeface="+mn-lt"/>
                <a:ea typeface="+mn-ea"/>
                <a:cs typeface="+mn-cs"/>
                <a:sym typeface="Helvetica Neue"/>
              </a:rPr>
              <a:t>Enfin, ce processus encourage </a:t>
            </a:r>
            <a:r>
              <a:rPr lang="en-US" sz="1100" b="1" i="0" dirty="0">
                <a:effectLst/>
                <a:latin typeface="+mn-lt"/>
                <a:ea typeface="+mn-ea"/>
                <a:cs typeface="+mn-cs"/>
                <a:sym typeface="Helvetica Neue"/>
              </a:rPr>
              <a:t>la réflexion à long terme</a:t>
            </a:r>
            <a:r>
              <a:rPr lang="en-US" sz="1100" b="0" i="0" dirty="0">
                <a:effectLst/>
                <a:latin typeface="+mn-lt"/>
                <a:ea typeface="+mn-ea"/>
                <a:cs typeface="+mn-cs"/>
                <a:sym typeface="Helvetica Neue"/>
              </a:rPr>
              <a:t>. Il nous pousse à regarder au-delà des tendances immédiates et à prendre en compte les forces structurelles plus larges qui pourraient remodeler notre monde au cours des prochaines décennies.</a:t>
            </a:r>
          </a:p>
        </p:txBody>
      </p:sp>
    </p:spTree>
    <p:extLst>
      <p:ext uri="{BB962C8B-B14F-4D97-AF65-F5344CB8AC3E}">
        <p14:creationId xmlns:p14="http://schemas.microsoft.com/office/powerpoint/2010/main" val="900204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 La création de bons scénarios est un processus structuré, et non un simple brainstorming aléatoire. Elle suit un processus clair en cinq étapes, comme l'illustre cette feuille de route.</a:t>
            </a:r>
            <a:br>
              <a:rPr lang="en-US" dirty="0"/>
            </a:br>
            <a:r>
              <a:rPr lang="en-US" sz="1100" b="0" i="0" dirty="0">
                <a:effectLst/>
                <a:latin typeface="+mn-lt"/>
                <a:ea typeface="+mn-ea"/>
                <a:cs typeface="+mn-cs"/>
                <a:sym typeface="Helvetica Neue"/>
              </a:rPr>
              <a:t>La première étape, et la plus importante, consiste à </a:t>
            </a:r>
            <a:r>
              <a:rPr lang="en-US" sz="1100" b="1" i="0" dirty="0">
                <a:effectLst/>
                <a:latin typeface="+mn-lt"/>
                <a:ea typeface="+mn-ea"/>
                <a:cs typeface="+mn-cs"/>
                <a:sym typeface="Helvetica Neue"/>
              </a:rPr>
              <a:t>identifier les facteurs clés</a:t>
            </a:r>
            <a:r>
              <a:rPr lang="en-US" sz="1100" b="0" i="0" dirty="0">
                <a:effectLst/>
                <a:latin typeface="+mn-lt"/>
                <a:ea typeface="+mn-ea"/>
                <a:cs typeface="+mn-cs"/>
                <a:sym typeface="Helvetica Neue"/>
              </a:rPr>
              <a:t>. Il s'agit des forces de changement dont nous avons parlé précédemment, à savoir les grandes incertitudes telles que l'avenir de la technologie, de l'économie et de la politique.</a:t>
            </a:r>
            <a:br>
              <a:rPr lang="en-US" dirty="0"/>
            </a:br>
            <a:r>
              <a:rPr lang="en-US" sz="1100" b="0" i="0" dirty="0">
                <a:effectLst/>
                <a:latin typeface="+mn-lt"/>
                <a:ea typeface="+mn-ea"/>
                <a:cs typeface="+mn-cs"/>
                <a:sym typeface="Helvetica Neue"/>
              </a:rPr>
              <a:t>La deuxième étape consiste à </a:t>
            </a:r>
            <a:r>
              <a:rPr lang="en-US" sz="1100" b="1" i="0" dirty="0">
                <a:effectLst/>
                <a:latin typeface="+mn-lt"/>
                <a:ea typeface="+mn-ea"/>
                <a:cs typeface="+mn-cs"/>
                <a:sym typeface="Helvetica Neue"/>
              </a:rPr>
              <a:t>définir les scénarios</a:t>
            </a:r>
            <a:r>
              <a:rPr lang="en-US" sz="1100" b="0" i="0" dirty="0">
                <a:effectLst/>
                <a:latin typeface="+mn-lt"/>
                <a:ea typeface="+mn-ea"/>
                <a:cs typeface="+mn-cs"/>
                <a:sym typeface="Helvetica Neue"/>
              </a:rPr>
              <a:t>. Ici, nous choisissons quelques facteurs clés et imaginons différentes façons dont ils pourraient se dérouler. Par exemple, nous pourrions définir deux scénarios basés sur l'avenir des véhicules autonomes : l'un où ils sont adoptés rapidement et l'autre où ils ne le sont pas.</a:t>
            </a:r>
            <a:br>
              <a:rPr lang="en-US" dirty="0"/>
            </a:br>
            <a:r>
              <a:rPr lang="en-US" sz="1100" b="0" i="0" dirty="0">
                <a:effectLst/>
                <a:latin typeface="+mn-lt"/>
                <a:ea typeface="+mn-ea"/>
                <a:cs typeface="+mn-cs"/>
                <a:sym typeface="Helvetica Neue"/>
              </a:rPr>
              <a:t>La troisième étape consiste à </a:t>
            </a:r>
            <a:r>
              <a:rPr lang="en-US" sz="1100" b="1" i="0" dirty="0">
                <a:effectLst/>
                <a:latin typeface="+mn-lt"/>
                <a:ea typeface="+mn-ea"/>
                <a:cs typeface="+mn-cs"/>
                <a:sym typeface="Helvetica Neue"/>
              </a:rPr>
              <a:t>définir des hypothèses</a:t>
            </a:r>
            <a:r>
              <a:rPr lang="en-US" sz="1100" b="0" i="0" dirty="0">
                <a:effectLst/>
                <a:latin typeface="+mn-lt"/>
                <a:ea typeface="+mn-ea"/>
                <a:cs typeface="+mn-cs"/>
                <a:sym typeface="Helvetica Neue"/>
              </a:rPr>
              <a:t>. Pour chaque scénario, nous devons être très clairs sur nos hypothèses. Dans notre scénario « adoption élevée des véhicules autonomes », quelles sont nos hypothèses concernant la politique gouvernementale et l'acceptation par le public ?</a:t>
            </a:r>
            <a:br>
              <a:rPr lang="en-US" dirty="0"/>
            </a:br>
            <a:r>
              <a:rPr lang="en-US" sz="1100" b="0" i="0" dirty="0">
                <a:effectLst/>
                <a:latin typeface="+mn-lt"/>
                <a:ea typeface="+mn-ea"/>
                <a:cs typeface="+mn-cs"/>
                <a:sym typeface="Helvetica Neue"/>
              </a:rPr>
              <a:t>La quatrième étape consiste à </a:t>
            </a:r>
            <a:r>
              <a:rPr lang="en-US" sz="1100" b="1" i="0" dirty="0">
                <a:effectLst/>
                <a:latin typeface="+mn-lt"/>
                <a:ea typeface="+mn-ea"/>
                <a:cs typeface="+mn-cs"/>
                <a:sym typeface="Helvetica Neue"/>
              </a:rPr>
              <a:t>analyser les impacts</a:t>
            </a:r>
            <a:r>
              <a:rPr lang="en-US" sz="1100" b="0" i="0" dirty="0">
                <a:effectLst/>
                <a:latin typeface="+mn-lt"/>
                <a:ea typeface="+mn-ea"/>
                <a:cs typeface="+mn-cs"/>
                <a:sym typeface="Helvetica Neue"/>
              </a:rPr>
              <a:t>. C'est là que nous commençons à relier les scénarios à notre système de transport. Quel serait l'impact d'une « adoption élevée des véhicules autonomes » sur la congestion, le stationnement et les transports publics ?</a:t>
            </a:r>
            <a:br>
              <a:rPr lang="en-US" dirty="0"/>
            </a:br>
            <a:r>
              <a:rPr lang="en-US" sz="1100" b="0" i="0" dirty="0">
                <a:effectLst/>
                <a:latin typeface="+mn-lt"/>
                <a:ea typeface="+mn-ea"/>
                <a:cs typeface="+mn-cs"/>
                <a:sym typeface="Helvetica Neue"/>
              </a:rPr>
              <a:t>Enfin, la cinquième étape consiste à rassembler tous ces éléments et à </a:t>
            </a:r>
            <a:r>
              <a:rPr lang="en-US" sz="1100" b="1" i="0" dirty="0">
                <a:effectLst/>
                <a:latin typeface="+mn-lt"/>
                <a:ea typeface="+mn-ea"/>
                <a:cs typeface="+mn-cs"/>
                <a:sym typeface="Helvetica Neue"/>
              </a:rPr>
              <a:t>combiner les facteurs </a:t>
            </a:r>
            <a:r>
              <a:rPr lang="en-US" sz="1100" b="0" i="0" dirty="0">
                <a:effectLst/>
                <a:latin typeface="+mn-lt"/>
                <a:ea typeface="+mn-ea"/>
                <a:cs typeface="+mn-cs"/>
                <a:sym typeface="Helvetica Neue"/>
              </a:rPr>
              <a:t>dans un récit riche et détaillé. Un bon scénario n'est pas seulement une liste d'hypothèses, c'est un récit cohérent sur un monde futur plausible.</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A4CB2-6590-9E8A-26D9-94516E3D8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23AF1-6BDB-D9A7-1233-D2AEBF8C6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CD3BC-0735-556E-B5F8-5B23EEA59A3A}"/>
              </a:ext>
            </a:extLst>
          </p:cNvPr>
          <p:cNvSpPr>
            <a:spLocks noGrp="1"/>
          </p:cNvSpPr>
          <p:nvPr>
            <p:ph type="body" idx="1"/>
          </p:nvPr>
        </p:nvSpPr>
        <p:spPr/>
        <p:txBody>
          <a:bodyPr/>
          <a:lstStyle/>
          <a:p>
            <a:r>
              <a:rPr lang="en-US" sz="1100" b="0" i="0" dirty="0">
                <a:effectLst/>
                <a:latin typeface="+mn-lt"/>
                <a:ea typeface="+mn-ea"/>
                <a:cs typeface="+mn-cs"/>
                <a:sym typeface="Helvetica Neue"/>
              </a:rPr>
              <a:t>« Concrétisons cela en examinant deux scénarios classiques et contrastés.</a:t>
            </a:r>
            <a:br>
              <a:rPr lang="en-US" dirty="0"/>
            </a:br>
            <a:r>
              <a:rPr lang="en-US" sz="1100" b="0" i="0" dirty="0">
                <a:effectLst/>
                <a:latin typeface="+mn-lt"/>
                <a:ea typeface="+mn-ea"/>
                <a:cs typeface="+mn-cs"/>
                <a:sym typeface="Helvetica Neue"/>
              </a:rPr>
              <a:t>D'une part, nous pourrions imaginer un </a:t>
            </a:r>
            <a:r>
              <a:rPr lang="en-US" sz="1100" b="1" i="0" dirty="0">
                <a:effectLst/>
                <a:latin typeface="+mn-lt"/>
                <a:ea typeface="+mn-ea"/>
                <a:cs typeface="+mn-cs"/>
                <a:sym typeface="Helvetica Neue"/>
              </a:rPr>
              <a:t>avenir « high-tech et partagé </a:t>
            </a:r>
            <a:r>
              <a:rPr lang="en-US" sz="1100" b="0" i="0" dirty="0">
                <a:effectLst/>
                <a:latin typeface="+mn-lt"/>
                <a:ea typeface="+mn-ea"/>
                <a:cs typeface="+mn-cs"/>
                <a:sym typeface="Helvetica Neue"/>
              </a:rPr>
              <a:t>». Les hypothèses clés ici sont que les tendances technologiques telles que les véhicules autonomes et les services de mobilité partagée deviennent dominantes. En conséquence, moins de personnes ressentent le besoin de posséder une voiture particulière. Les impacts potentiels d'un tel avenir seraient transformateurs : avec moins de voitures sur les routes, nous pourrions assister à une diminution des embouteillages et à une réduction spectaculaire des besoins en matière de stationnement, libérant ainsi de précieux terrains urbains. Dans ce monde, le rôle des transports publics pourrait évoluer pour se concentrer sur la fourniture de services à très haute capacité sur les principaux axes les plus fréquentés.</a:t>
            </a:r>
            <a:br>
              <a:rPr lang="en-US" dirty="0"/>
            </a:br>
            <a:r>
              <a:rPr lang="en-US" sz="1100" b="0" i="0" dirty="0">
                <a:effectLst/>
                <a:latin typeface="+mn-lt"/>
                <a:ea typeface="+mn-ea"/>
                <a:cs typeface="+mn-cs"/>
                <a:sym typeface="Helvetica Neue"/>
              </a:rPr>
              <a:t>D'un autre côté, nous pourrions imaginer un </a:t>
            </a:r>
            <a:r>
              <a:rPr lang="en-US" sz="1100" b="1" i="0" dirty="0">
                <a:effectLst/>
                <a:latin typeface="+mn-lt"/>
                <a:ea typeface="+mn-ea"/>
                <a:cs typeface="+mn-cs"/>
                <a:sym typeface="Helvetica Neue"/>
              </a:rPr>
              <a:t>avenir </a:t>
            </a:r>
            <a:r>
              <a:rPr lang="en-US" sz="1100" b="0" i="0" dirty="0">
                <a:effectLst/>
                <a:latin typeface="+mn-lt"/>
                <a:ea typeface="+mn-ea"/>
                <a:cs typeface="+mn-cs"/>
                <a:sym typeface="Helvetica Neue"/>
              </a:rPr>
              <a:t>très différent,</a:t>
            </a:r>
            <a:r>
              <a:rPr lang="en-US" sz="1100" b="1" i="0" dirty="0">
                <a:effectLst/>
                <a:latin typeface="+mn-lt"/>
                <a:ea typeface="+mn-ea"/>
                <a:cs typeface="+mn-cs"/>
                <a:sym typeface="Helvetica Neue"/>
              </a:rPr>
              <a:t> centré sur la voiture</a:t>
            </a:r>
            <a:r>
              <a:rPr lang="en-US" sz="1100" b="0" i="0" dirty="0">
                <a:effectLst/>
                <a:latin typeface="+mn-lt"/>
                <a:ea typeface="+mn-ea"/>
                <a:cs typeface="+mn-cs"/>
                <a:sym typeface="Helvetica Neue"/>
              </a:rPr>
              <a:t>. Ici, les hypothèses clés sont que les gouvernements continuent à sous-investir dans les transports publics et que des politiques telles que les subventions pour les carburants continuent à maintenir les prix bas. Cela encourage l'étalement urbain et un niveau élevé de motorisation. Les impacts de ce scénario sont également clairs : aggravation constante des embouteillages, augmentation des émissions et défis importants en matière d'équité, car toute personne n'ayant pas accès à une voiture aurait un accès limité à l'emploi et aux services.</a:t>
            </a:r>
            <a:br>
              <a:rPr lang="en-US" dirty="0"/>
            </a:br>
            <a:r>
              <a:rPr lang="en-US" sz="1100" b="0" i="0" dirty="0">
                <a:effectLst/>
                <a:latin typeface="+mn-lt"/>
                <a:ea typeface="+mn-ea"/>
                <a:cs typeface="+mn-cs"/>
                <a:sym typeface="Helvetica Neue"/>
              </a:rPr>
              <a:t>Comme vous pouvez le constater, en modifiant seulement quelques hypothèses clés, nous aboutissons à deux mondes futurs très différents qui nécessiteraient des plans de transport complètement différents.</a:t>
            </a:r>
          </a:p>
        </p:txBody>
      </p:sp>
    </p:spTree>
    <p:extLst>
      <p:ext uri="{BB962C8B-B14F-4D97-AF65-F5344CB8AC3E}">
        <p14:creationId xmlns:p14="http://schemas.microsoft.com/office/powerpoint/2010/main" val="1300546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5EE9-9A5B-CD78-F4E3-0E087DC3C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8B5BB-9BD2-B66F-4639-4E413CCEE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2C5D5-DE90-5FD0-7E64-7BAF4981EB08}"/>
              </a:ext>
            </a:extLst>
          </p:cNvPr>
          <p:cNvSpPr>
            <a:spLocks noGrp="1"/>
          </p:cNvSpPr>
          <p:nvPr>
            <p:ph type="body" idx="1"/>
          </p:nvPr>
        </p:nvSpPr>
        <p:spPr/>
        <p:txBody>
          <a:bodyPr/>
          <a:lstStyle/>
          <a:p>
            <a:r>
              <a:rPr lang="en-US" sz="1100" b="0" i="0" dirty="0">
                <a:effectLst/>
                <a:latin typeface="+mn-lt"/>
                <a:ea typeface="+mn-ea"/>
                <a:cs typeface="+mn-cs"/>
                <a:sym typeface="Helvetica Neue"/>
              </a:rPr>
              <a:t>« Concrétisons cela en examinant deux scénarios classiques et contrastés.</a:t>
            </a:r>
            <a:br>
              <a:rPr lang="en-US" dirty="0"/>
            </a:br>
            <a:r>
              <a:rPr lang="en-US" sz="1100" b="0" i="0" dirty="0">
                <a:effectLst/>
                <a:latin typeface="+mn-lt"/>
                <a:ea typeface="+mn-ea"/>
                <a:cs typeface="+mn-cs"/>
                <a:sym typeface="Helvetica Neue"/>
              </a:rPr>
              <a:t>D'une part, nous pourrions imaginer un </a:t>
            </a:r>
            <a:r>
              <a:rPr lang="en-US" sz="1100" b="1" i="0" dirty="0">
                <a:effectLst/>
                <a:latin typeface="+mn-lt"/>
                <a:ea typeface="+mn-ea"/>
                <a:cs typeface="+mn-cs"/>
                <a:sym typeface="Helvetica Neue"/>
              </a:rPr>
              <a:t>avenir « high-tech et partagé </a:t>
            </a:r>
            <a:r>
              <a:rPr lang="en-US" sz="1100" b="0" i="0" dirty="0">
                <a:effectLst/>
                <a:latin typeface="+mn-lt"/>
                <a:ea typeface="+mn-ea"/>
                <a:cs typeface="+mn-cs"/>
                <a:sym typeface="Helvetica Neue"/>
              </a:rPr>
              <a:t>». Les hypothèses clés ici sont que les tendances technologiques telles que les véhicules autonomes et les services de mobilité partagée deviennent dominantes. En conséquence, moins de personnes ressentent le besoin de posséder une voiture particulière. Les impacts potentiels d'un tel avenir seraient transformateurs : avec moins de voitures sur les routes, nous pourrions assister à une diminution des embouteillages et à une réduction spectaculaire des besoins en matière de stationnement, libérant ainsi de précieux terrains urbains. Dans ce monde, le rôle des transports publics pourrait évoluer pour se concentrer sur la fourniture de services à très haute capacité sur les principaux axes les plus fréquentés.</a:t>
            </a:r>
            <a:br>
              <a:rPr lang="en-US" dirty="0"/>
            </a:br>
            <a:r>
              <a:rPr lang="en-US" sz="1100" b="0" i="0" dirty="0">
                <a:effectLst/>
                <a:latin typeface="+mn-lt"/>
                <a:ea typeface="+mn-ea"/>
                <a:cs typeface="+mn-cs"/>
                <a:sym typeface="Helvetica Neue"/>
              </a:rPr>
              <a:t>D'un autre côté, nous pourrions imaginer un </a:t>
            </a:r>
            <a:r>
              <a:rPr lang="en-US" sz="1100" b="1" i="0" dirty="0">
                <a:effectLst/>
                <a:latin typeface="+mn-lt"/>
                <a:ea typeface="+mn-ea"/>
                <a:cs typeface="+mn-cs"/>
                <a:sym typeface="Helvetica Neue"/>
              </a:rPr>
              <a:t>avenir </a:t>
            </a:r>
            <a:r>
              <a:rPr lang="en-US" sz="1100" b="0" i="0" dirty="0">
                <a:effectLst/>
                <a:latin typeface="+mn-lt"/>
                <a:ea typeface="+mn-ea"/>
                <a:cs typeface="+mn-cs"/>
                <a:sym typeface="Helvetica Neue"/>
              </a:rPr>
              <a:t>très différent,</a:t>
            </a:r>
            <a:r>
              <a:rPr lang="en-US" sz="1100" b="1" i="0" dirty="0">
                <a:effectLst/>
                <a:latin typeface="+mn-lt"/>
                <a:ea typeface="+mn-ea"/>
                <a:cs typeface="+mn-cs"/>
                <a:sym typeface="Helvetica Neue"/>
              </a:rPr>
              <a:t> centré sur la voiture</a:t>
            </a:r>
            <a:r>
              <a:rPr lang="en-US" sz="1100" b="0" i="0" dirty="0">
                <a:effectLst/>
                <a:latin typeface="+mn-lt"/>
                <a:ea typeface="+mn-ea"/>
                <a:cs typeface="+mn-cs"/>
                <a:sym typeface="Helvetica Neue"/>
              </a:rPr>
              <a:t>. Ici, les hypothèses clés sont que les gouvernements continuent à sous-investir dans les transports publics et que des politiques telles que les subventions pour les carburants continuent à maintenir les prix bas. Cela encourage l'étalement urbain et un niveau élevé de motorisation. Les impacts de ce scénario sont également clairs : aggravation constante des embouteillages, augmentation des émissions et défis importants en matière d'équité, car toute personne n'ayant pas accès à une voiture aurait un accès limité à l'emploi et aux services.</a:t>
            </a:r>
            <a:br>
              <a:rPr lang="en-US" dirty="0"/>
            </a:br>
            <a:r>
              <a:rPr lang="en-US" sz="1100" b="0" i="0" dirty="0">
                <a:effectLst/>
                <a:latin typeface="+mn-lt"/>
                <a:ea typeface="+mn-ea"/>
                <a:cs typeface="+mn-cs"/>
                <a:sym typeface="Helvetica Neue"/>
              </a:rPr>
              <a:t>Comme vous pouvez le constater, en modifiant seulement quelques hypothèses clés, nous aboutissons à deux mondes futurs très différents qui nécessiteraient des plans de transport complètement différents.</a:t>
            </a:r>
          </a:p>
        </p:txBody>
      </p:sp>
    </p:spTree>
    <p:extLst>
      <p:ext uri="{BB962C8B-B14F-4D97-AF65-F5344CB8AC3E}">
        <p14:creationId xmlns:p14="http://schemas.microsoft.com/office/powerpoint/2010/main" val="3422976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110F-AC33-EB8C-5534-E1382500F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2743C-ADCF-C924-FC14-2DEDAFA65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19D9B9-6EC6-AE34-854B-57EAEA2592E3}"/>
              </a:ext>
            </a:extLst>
          </p:cNvPr>
          <p:cNvSpPr>
            <a:spLocks noGrp="1"/>
          </p:cNvSpPr>
          <p:nvPr>
            <p:ph type="body" idx="1"/>
          </p:nvPr>
        </p:nvSpPr>
        <p:spPr/>
        <p:txBody>
          <a:bodyPr/>
          <a:lstStyle/>
          <a:p>
            <a:r>
              <a:rPr lang="en-US" sz="1100" b="0" i="0" dirty="0">
                <a:effectLst/>
                <a:latin typeface="+mn-lt"/>
                <a:ea typeface="+mn-ea"/>
                <a:cs typeface="+mn-cs"/>
                <a:sym typeface="Helvetica Neue"/>
              </a:rPr>
              <a:t>« Ces descriptions sont utiles, mais pour vraiment comprendre la puissance des scénarios, il vaut mieux les visualiser. Nous allons regarder une courte vidéo qui donne vie à deux futurs potentiels différents pour la mobilité urbaine.</a:t>
            </a:r>
          </a:p>
          <a:p>
            <a:r>
              <a:rPr lang="en-US" sz="1100" b="0" i="0" dirty="0">
                <a:effectLst/>
                <a:latin typeface="+mn-lt"/>
                <a:ea typeface="+mn-ea"/>
                <a:cs typeface="+mn-cs"/>
                <a:sym typeface="Helvetica Neue"/>
              </a:rPr>
              <a:t>Pendant que vous la regardez, je voudrais que vous réfléchissiez comme un planificateur de scénarios. Essayez d'identifier les hypothèses sous-jacentes concernant la technologie, les politiques et les comportements humains qui conduisent aux différents résultats que vous voyez à l'écran. Et prêtez une attention particulière à la manière dont ces changements dans le système de transport peuvent affecter l'ensemble du tissu physique et social de la ville. C'est le type d'outil de communication puissant que l'analyse de scénarios peut fournir aux décideurs et au public. »</a:t>
            </a:r>
          </a:p>
        </p:txBody>
      </p:sp>
    </p:spTree>
    <p:extLst>
      <p:ext uri="{BB962C8B-B14F-4D97-AF65-F5344CB8AC3E}">
        <p14:creationId xmlns:p14="http://schemas.microsoft.com/office/powerpoint/2010/main" val="1944442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7AD7-FF27-3AD2-6196-7D6E115A7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CE2D-3F19-A754-C2A1-14FBDE5F2A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6A3AB-097C-BF64-7EC9-F2753AE9467C}"/>
              </a:ext>
            </a:extLst>
          </p:cNvPr>
          <p:cNvSpPr>
            <a:spLocks noGrp="1"/>
          </p:cNvSpPr>
          <p:nvPr>
            <p:ph type="body" idx="1"/>
          </p:nvPr>
        </p:nvSpPr>
        <p:spPr/>
        <p:txBody>
          <a:bodyPr/>
          <a:lstStyle/>
          <a:p>
            <a:r>
              <a:rPr lang="en-US" sz="1100" b="0" i="0" dirty="0">
                <a:effectLst/>
                <a:latin typeface="+mn-lt"/>
                <a:ea typeface="+mn-ea"/>
                <a:cs typeface="+mn-cs"/>
                <a:sym typeface="Helvetica Neue"/>
              </a:rPr>
              <a:t>« Très bien, avant de passer à l'aspect quantitatif de notre sujet, faisons une activité très rapide d'une minute pour mettre en pratique cette idée de « facteurs clés ».</a:t>
            </a:r>
            <a:br>
              <a:rPr lang="en-US" dirty="0"/>
            </a:br>
            <a:r>
              <a:rPr lang="en-US" sz="1100" b="0" i="0" dirty="0">
                <a:effectLst/>
                <a:latin typeface="+mn-lt"/>
                <a:ea typeface="+mn-ea"/>
                <a:cs typeface="+mn-cs"/>
                <a:sym typeface="Helvetica Neue"/>
              </a:rPr>
              <a:t>Veuillez vous tourner vers la personne à côté de vous. La consigne est simple : je veux que vous citiez </a:t>
            </a:r>
            <a:r>
              <a:rPr lang="en-US" sz="1100" b="1" i="0" dirty="0">
                <a:effectLst/>
                <a:latin typeface="+mn-lt"/>
                <a:ea typeface="+mn-ea"/>
                <a:cs typeface="+mn-cs"/>
                <a:sym typeface="Helvetica Neue"/>
              </a:rPr>
              <a:t>un </a:t>
            </a:r>
            <a:r>
              <a:rPr lang="en-US" sz="1100" b="0" i="0" dirty="0">
                <a:effectLst/>
                <a:latin typeface="+mn-lt"/>
                <a:ea typeface="+mn-ea"/>
                <a:cs typeface="+mn-cs"/>
                <a:sym typeface="Helvetica Neue"/>
              </a:rPr>
              <a:t>facteur clé, une tendance ou une incertitude qui, selon vous, pourrait changer radicalement l'avenir de la demande de transport dans une ville que vous connaissez bien.</a:t>
            </a:r>
            <a:br>
              <a:rPr lang="en-US" dirty="0"/>
            </a:br>
            <a:r>
              <a:rPr lang="en-US" sz="1100" b="0" i="0" dirty="0">
                <a:effectLst/>
                <a:latin typeface="+mn-lt"/>
                <a:ea typeface="+mn-ea"/>
                <a:cs typeface="+mn-cs"/>
                <a:sym typeface="Helvetica Neue"/>
              </a:rPr>
              <a:t>Cela peut être n'importe quoi : un changement technologique comme la livraison par drone, un changement social comme l'adoption généralisée du télétravail, ou un changement politique comme un nouvel investissement majeur dans le rail.</a:t>
            </a:r>
            <a:br>
              <a:rPr lang="en-US" dirty="0"/>
            </a:br>
            <a:r>
              <a:rPr lang="en-US" sz="1100" b="0" i="0" dirty="0">
                <a:effectLst/>
                <a:latin typeface="+mn-lt"/>
                <a:ea typeface="+mn-ea"/>
                <a:cs typeface="+mn-cs"/>
                <a:sym typeface="Helvetica Neue"/>
              </a:rPr>
              <a:t>Vous avez une minute. Préparez-vous à partager votre facteur clé avec la classe.</a:t>
            </a:r>
            <a:br>
              <a:rPr lang="en-US" dirty="0"/>
            </a:br>
            <a:r>
              <a:rPr lang="en-US" sz="1100" b="0" i="1" dirty="0">
                <a:effectLst/>
                <a:latin typeface="+mn-lt"/>
                <a:ea typeface="+mn-ea"/>
                <a:cs typeface="+mn-cs"/>
                <a:sym typeface="Helvetica Neue"/>
              </a:rPr>
              <a:t>(Animez l'activité en recueillant rapidement quelques exemples auprès de la classe afin de montrer la diversité des facteurs potentiels. Cela renforce le concept fondamental selon lequel l'avenir est façonné par des forces multiples et complexes.)</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16332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dirty="0"/>
              <a:t>« Excellent. Ces exemples montrent que vous réfléchissez déjà aux principaux facteurs qui créent un avenir incertain.</a:t>
            </a:r>
          </a:p>
          <a:p>
            <a:r>
              <a:rPr lang="en-US" dirty="0"/>
              <a:t>Cela conclut notre section sur l'art qualitatif de la planification de scénarios. Nous allons maintenant nous concentrer sur l'autre moitié de notre boîte à outils : la prévision. Dans cette section, nous explorerons la science quantitative qui consiste à faire des prédictions numériques sur l'avenir. Alors que les scénarios nous aident à imaginer ce qui pourrait se passer, les prévisions nous aident à estimer ce qui est probable, compte tenu d'un ensemble spécifique d'hypothèses. C'est là que nous attribuons des chiffres concrets à nos visions de l'avenir. »</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9E31-5E5B-0C5E-994C-1C564DE0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1CDF3-41B2-5E8B-7529-CED77B344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9650C-0F84-0720-61C0-6DBEEBA902D7}"/>
              </a:ext>
            </a:extLst>
          </p:cNvPr>
          <p:cNvSpPr>
            <a:spLocks noGrp="1"/>
          </p:cNvSpPr>
          <p:nvPr>
            <p:ph type="body" idx="1"/>
          </p:nvPr>
        </p:nvSpPr>
        <p:spPr/>
        <p:txBody>
          <a:bodyPr/>
          <a:lstStyle/>
          <a:p>
            <a:r>
              <a:rPr lang="en-US" sz="1100" b="0" i="0" dirty="0">
                <a:effectLst/>
                <a:latin typeface="+mn-lt"/>
                <a:ea typeface="+mn-ea"/>
                <a:cs typeface="+mn-cs"/>
                <a:sym typeface="Helvetica Neue"/>
              </a:rPr>
              <a:t>« Alors, qu'est-ce que la prévision des transports exactement ? Il s'agit du processus qui consiste à utiliser des données historiques et des modèles analytiques pour établir des prévisions numériques spécifiques concernant l'avenir.</a:t>
            </a:r>
            <a:br>
              <a:rPr lang="en-US" dirty="0"/>
            </a:br>
            <a:r>
              <a:rPr lang="en-US" sz="1100" b="0" i="0" dirty="0">
                <a:effectLst/>
                <a:latin typeface="+mn-lt"/>
                <a:ea typeface="+mn-ea"/>
                <a:cs typeface="+mn-cs"/>
                <a:sym typeface="Helvetica Neue"/>
              </a:rPr>
              <a:t>Les prévisions ont plusieurs objectifs essentiels, comme l'illustre ce diagramme. Elles constituent l'outil que nous utilisons pour </a:t>
            </a:r>
            <a:r>
              <a:rPr lang="en-US" sz="1100" b="1" i="0" dirty="0">
                <a:effectLst/>
                <a:latin typeface="+mn-lt"/>
                <a:ea typeface="+mn-ea"/>
                <a:cs typeface="+mn-cs"/>
                <a:sym typeface="Helvetica Neue"/>
              </a:rPr>
              <a:t>prédire les tendances futures en matière de transport</a:t>
            </a:r>
            <a:r>
              <a:rPr lang="en-US" sz="1100" b="0" i="0" dirty="0">
                <a:effectLst/>
                <a:latin typeface="+mn-lt"/>
                <a:ea typeface="+mn-ea"/>
                <a:cs typeface="+mn-cs"/>
                <a:sym typeface="Helvetica Neue"/>
              </a:rPr>
              <a:t>, telles que la croissance de l'adoption des véhicules électriques ou le déclin des déplacements domicile-travail. Cela nous permet </a:t>
            </a:r>
            <a:r>
              <a:rPr lang="en-US" sz="1100" b="1" i="0" dirty="0">
                <a:effectLst/>
                <a:latin typeface="+mn-lt"/>
                <a:ea typeface="+mn-ea"/>
                <a:cs typeface="+mn-cs"/>
                <a:sym typeface="Helvetica Neue"/>
              </a:rPr>
              <a:t>d'estimer la demande future</a:t>
            </a:r>
            <a:r>
              <a:rPr lang="en-US" sz="1100" b="0" i="0" dirty="0">
                <a:effectLst/>
                <a:latin typeface="+mn-lt"/>
                <a:ea typeface="+mn-ea"/>
                <a:cs typeface="+mn-cs"/>
                <a:sym typeface="Helvetica Neue"/>
              </a:rPr>
              <a:t>, c'est-à-dire le nombre de personnes qui souhaiteront utiliser une nouvelle ligne de métro ou le volume de trafic qu'une nouvelle autoroute pourra absorber.</a:t>
            </a:r>
            <a:br>
              <a:rPr lang="en-US" dirty="0"/>
            </a:br>
            <a:r>
              <a:rPr lang="en-US" sz="1100" b="0" i="0" dirty="0">
                <a:effectLst/>
                <a:latin typeface="+mn-lt"/>
                <a:ea typeface="+mn-ea"/>
                <a:cs typeface="+mn-cs"/>
                <a:sym typeface="Helvetica Neue"/>
              </a:rPr>
              <a:t>Sur la base de ces estimations de la demande, nous pouvons ensuite </a:t>
            </a:r>
            <a:r>
              <a:rPr lang="en-US" sz="1100" b="1" i="0" dirty="0">
                <a:effectLst/>
                <a:latin typeface="+mn-lt"/>
                <a:ea typeface="+mn-ea"/>
                <a:cs typeface="+mn-cs"/>
                <a:sym typeface="Helvetica Neue"/>
              </a:rPr>
              <a:t>évaluer les coûts </a:t>
            </a:r>
            <a:r>
              <a:rPr lang="en-US" sz="1100" b="0" i="0" dirty="0">
                <a:effectLst/>
                <a:latin typeface="+mn-lt"/>
                <a:ea typeface="+mn-ea"/>
                <a:cs typeface="+mn-cs"/>
                <a:sym typeface="Helvetica Neue"/>
              </a:rPr>
              <a:t>des projets proposés. Et en comparant la demande prévue avec la capacité de notre système existant, nous pouvons </a:t>
            </a:r>
            <a:r>
              <a:rPr lang="en-US" sz="1100" b="1" i="0" dirty="0">
                <a:effectLst/>
                <a:latin typeface="+mn-lt"/>
                <a:ea typeface="+mn-ea"/>
                <a:cs typeface="+mn-cs"/>
                <a:sym typeface="Helvetica Neue"/>
              </a:rPr>
              <a:t>déterminer nos besoins futurs en matière d'infrastructures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En bref, si l'analyse de scénarios nous donne le fil conducteur, les prévisions fournissent les chiffres essentiels (demande, coûts, besoins en capacité) qui sont nécessaires à une planification et à une ingénierie détaillées.</a:t>
            </a:r>
          </a:p>
        </p:txBody>
      </p:sp>
    </p:spTree>
    <p:extLst>
      <p:ext uri="{BB962C8B-B14F-4D97-AF65-F5344CB8AC3E}">
        <p14:creationId xmlns:p14="http://schemas.microsoft.com/office/powerpoint/2010/main" val="8481142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1229A-3FA0-50F0-E36E-7C89DB8CC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03851-04E9-9BFE-1C1C-966D868E0F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16A81F-D1CB-B591-8418-C098CC5C83E9}"/>
              </a:ext>
            </a:extLst>
          </p:cNvPr>
          <p:cNvSpPr>
            <a:spLocks noGrp="1"/>
          </p:cNvSpPr>
          <p:nvPr>
            <p:ph type="body" idx="1"/>
          </p:nvPr>
        </p:nvSpPr>
        <p:spPr/>
        <p:txBody>
          <a:bodyPr/>
          <a:lstStyle/>
          <a:p>
            <a:r>
              <a:rPr lang="en-US" sz="1100" b="0" i="0" dirty="0">
                <a:effectLst/>
                <a:latin typeface="+mn-lt"/>
                <a:ea typeface="+mn-ea"/>
                <a:cs typeface="+mn-cs"/>
                <a:sym typeface="Helvetica Neue"/>
              </a:rPr>
              <a:t>Il existe de nombreuses méthodes de prévision différentes, mais elles se répartissent généralement en quatre grandes catégories.</a:t>
            </a:r>
            <a:br>
              <a:rPr lang="en-US" dirty="0"/>
            </a:br>
            <a:r>
              <a:rPr lang="en-US" sz="1100" b="0" i="0" dirty="0">
                <a:effectLst/>
                <a:latin typeface="+mn-lt"/>
                <a:ea typeface="+mn-ea"/>
                <a:cs typeface="+mn-cs"/>
                <a:sym typeface="Helvetica Neue"/>
              </a:rPr>
              <a:t>La méthode la plus simple est </a:t>
            </a:r>
            <a:r>
              <a:rPr lang="en-US" sz="1100" b="1" i="0" dirty="0">
                <a:effectLst/>
                <a:latin typeface="+mn-lt"/>
                <a:ea typeface="+mn-ea"/>
                <a:cs typeface="+mn-cs"/>
                <a:sym typeface="Helvetica Neue"/>
              </a:rPr>
              <a:t>l'extrapolation des tendances</a:t>
            </a:r>
            <a:r>
              <a:rPr lang="en-US" sz="1100" b="0" i="0" dirty="0">
                <a:effectLst/>
                <a:latin typeface="+mn-lt"/>
                <a:ea typeface="+mn-ea"/>
                <a:cs typeface="+mn-cs"/>
                <a:sym typeface="Helvetica Neue"/>
              </a:rPr>
              <a:t>. Il s'agit essentiellement de tracer une ligne à partir de vos données historiques et de la prolonger dans le futur. C'est une méthode rapide et facile, mais elle repose sur l'hypothèse dangereuse que les tendances du passé se maintiendront inchangées.</a:t>
            </a:r>
            <a:br>
              <a:rPr lang="en-US" dirty="0"/>
            </a:br>
            <a:r>
              <a:rPr lang="en-US" sz="1100" b="0" i="0" dirty="0">
                <a:effectLst/>
                <a:latin typeface="+mn-lt"/>
                <a:ea typeface="+mn-ea"/>
                <a:cs typeface="+mn-cs"/>
                <a:sym typeface="Helvetica Neue"/>
              </a:rPr>
              <a:t>Une approche plus sophistiquée consiste à utiliser </a:t>
            </a:r>
            <a:r>
              <a:rPr lang="en-US" sz="1100" b="1" i="0" dirty="0">
                <a:effectLst/>
                <a:latin typeface="+mn-lt"/>
                <a:ea typeface="+mn-ea"/>
                <a:cs typeface="+mn-cs"/>
                <a:sym typeface="Helvetica Neue"/>
              </a:rPr>
              <a:t>des modèles de régression</a:t>
            </a:r>
            <a:r>
              <a:rPr lang="en-US" sz="1100" b="0" i="0" dirty="0">
                <a:effectLst/>
                <a:latin typeface="+mn-lt"/>
                <a:ea typeface="+mn-ea"/>
                <a:cs typeface="+mn-cs"/>
                <a:sym typeface="Helvetica Neue"/>
              </a:rPr>
              <a:t>. Dans ce cas, nous recherchons des relations historiques stables entre différentes variables. Par exemple, si nous disposons d'un modèle qui montre une relation constante entre la croissance démographique et la fréquentation des transports en commun, nous pouvons utiliser les prévisions démographiques pour prédire la fréquentation future.</a:t>
            </a:r>
            <a:br>
              <a:rPr lang="en-US" dirty="0"/>
            </a:br>
            <a:r>
              <a:rPr lang="en-US" sz="1100" b="1" i="0" dirty="0">
                <a:effectLst/>
                <a:latin typeface="+mn-lt"/>
                <a:ea typeface="+mn-ea"/>
                <a:cs typeface="+mn-cs"/>
                <a:sym typeface="Helvetica Neue"/>
              </a:rPr>
              <a:t>L'analyse des séries chronologiques </a:t>
            </a:r>
            <a:r>
              <a:rPr lang="en-US" sz="1100" b="0" i="0" dirty="0">
                <a:effectLst/>
                <a:latin typeface="+mn-lt"/>
                <a:ea typeface="+mn-ea"/>
                <a:cs typeface="+mn-cs"/>
                <a:sym typeface="Helvetica Neue"/>
              </a:rPr>
              <a:t>est un ensemble de techniques statistiques qui examinent spécifiquement les points de données collectés au fil du temps. Ces modèles sont très efficaces pour identifier et projeter des modèles tels que les tendances à long terme ou les variations saisonnières, comme l'augmentation de l'utilisation des transports en commun pendant l'année scolaire.</a:t>
            </a:r>
            <a:br>
              <a:rPr lang="en-US" dirty="0"/>
            </a:br>
            <a:r>
              <a:rPr lang="en-US" sz="1100" b="0" i="0" dirty="0">
                <a:effectLst/>
                <a:latin typeface="+mn-lt"/>
                <a:ea typeface="+mn-ea"/>
                <a:cs typeface="+mn-cs"/>
                <a:sym typeface="Helvetica Neue"/>
              </a:rPr>
              <a:t>Enfin, lorsque les données historiques sont limitées ou que nous prévoyons une rupture majeure par rapport aux tendances passées, nous devons nous fier au </a:t>
            </a:r>
            <a:r>
              <a:rPr lang="en-US" sz="1100" b="1" i="0" dirty="0">
                <a:effectLst/>
                <a:latin typeface="+mn-lt"/>
                <a:ea typeface="+mn-ea"/>
                <a:cs typeface="+mn-cs"/>
                <a:sym typeface="Helvetica Neue"/>
              </a:rPr>
              <a:t>jugement d'experts</a:t>
            </a:r>
            <a:r>
              <a:rPr lang="en-US" sz="1100" b="0" i="0" dirty="0">
                <a:effectLst/>
                <a:latin typeface="+mn-lt"/>
                <a:ea typeface="+mn-ea"/>
                <a:cs typeface="+mn-cs"/>
                <a:sym typeface="Helvetica Neue"/>
              </a:rPr>
              <a:t>. Il ne s'agit pas simplement de deviner au hasard. Cela implique souvent des techniques très structurées comme la </a:t>
            </a:r>
            <a:r>
              <a:rPr lang="en-US" sz="1100" b="1" i="0" dirty="0">
                <a:effectLst/>
                <a:latin typeface="+mn-lt"/>
                <a:ea typeface="+mn-ea"/>
                <a:cs typeface="+mn-cs"/>
                <a:sym typeface="Helvetica Neue"/>
              </a:rPr>
              <a:t>méthode Delphi</a:t>
            </a:r>
            <a:r>
              <a:rPr lang="en-US" sz="1100" b="0" i="0" dirty="0">
                <a:effectLst/>
                <a:latin typeface="+mn-lt"/>
                <a:ea typeface="+mn-ea"/>
                <a:cs typeface="+mn-cs"/>
                <a:sym typeface="Helvetica Neue"/>
              </a:rPr>
              <a:t>, dans laquelle un groupe d'experts fournit des commentaires anonymes au cours de plusieurs cycles afin d'établir une prévision consensuelle sur un avenir incertain, comme le taux d'adoption d'une toute nouvelle technologie.</a:t>
            </a:r>
          </a:p>
        </p:txBody>
      </p:sp>
    </p:spTree>
    <p:extLst>
      <p:ext uri="{BB962C8B-B14F-4D97-AF65-F5344CB8AC3E}">
        <p14:creationId xmlns:p14="http://schemas.microsoft.com/office/powerpoint/2010/main" val="500631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A97A2-435C-49AA-82D6-AACF52305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FAAB-E41E-CF5E-F21B-9F2072AE8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532F1-9516-1EC3-D4B5-36AC42EBCBF3}"/>
              </a:ext>
            </a:extLst>
          </p:cNvPr>
          <p:cNvSpPr>
            <a:spLocks noGrp="1"/>
          </p:cNvSpPr>
          <p:nvPr>
            <p:ph type="body" idx="1"/>
          </p:nvPr>
        </p:nvSpPr>
        <p:spPr/>
        <p:txBody>
          <a:bodyPr/>
          <a:lstStyle/>
          <a:p>
            <a:r>
              <a:rPr lang="en-US" sz="1100" b="0" i="0" dirty="0">
                <a:effectLst/>
                <a:latin typeface="+mn-lt"/>
                <a:ea typeface="+mn-ea"/>
                <a:cs typeface="+mn-cs"/>
                <a:sym typeface="Helvetica Neue"/>
              </a:rPr>
              <a:t>Il existe de nombreuses méthodes de prévision différentes, mais elles se répartissent généralement en quatre grandes catégories.</a:t>
            </a:r>
            <a:br>
              <a:rPr lang="en-US" dirty="0"/>
            </a:br>
            <a:r>
              <a:rPr lang="en-US" sz="1100" b="0" i="0" dirty="0">
                <a:effectLst/>
                <a:latin typeface="+mn-lt"/>
                <a:ea typeface="+mn-ea"/>
                <a:cs typeface="+mn-cs"/>
                <a:sym typeface="Helvetica Neue"/>
              </a:rPr>
              <a:t>La méthode la plus simple est </a:t>
            </a:r>
            <a:r>
              <a:rPr lang="en-US" sz="1100" b="1" i="0" dirty="0">
                <a:effectLst/>
                <a:latin typeface="+mn-lt"/>
                <a:ea typeface="+mn-ea"/>
                <a:cs typeface="+mn-cs"/>
                <a:sym typeface="Helvetica Neue"/>
              </a:rPr>
              <a:t>l'extrapolation des tendances</a:t>
            </a:r>
            <a:r>
              <a:rPr lang="en-US" sz="1100" b="0" i="0" dirty="0">
                <a:effectLst/>
                <a:latin typeface="+mn-lt"/>
                <a:ea typeface="+mn-ea"/>
                <a:cs typeface="+mn-cs"/>
                <a:sym typeface="Helvetica Neue"/>
              </a:rPr>
              <a:t>. Il s'agit essentiellement de tracer une ligne à partir de vos données historiques et de la prolonger dans le futur. C'est une méthode rapide et facile, mais elle repose sur l'hypothèse dangereuse que les tendances du passé se maintiendront inchangées.</a:t>
            </a:r>
            <a:br>
              <a:rPr lang="en-US" dirty="0"/>
            </a:br>
            <a:r>
              <a:rPr lang="en-US" sz="1100" b="0" i="0" dirty="0">
                <a:effectLst/>
                <a:latin typeface="+mn-lt"/>
                <a:ea typeface="+mn-ea"/>
                <a:cs typeface="+mn-cs"/>
                <a:sym typeface="Helvetica Neue"/>
              </a:rPr>
              <a:t>Une approche plus sophistiquée consiste à utiliser </a:t>
            </a:r>
            <a:r>
              <a:rPr lang="en-US" sz="1100" b="1" i="0" dirty="0">
                <a:effectLst/>
                <a:latin typeface="+mn-lt"/>
                <a:ea typeface="+mn-ea"/>
                <a:cs typeface="+mn-cs"/>
                <a:sym typeface="Helvetica Neue"/>
              </a:rPr>
              <a:t>des modèles de régression</a:t>
            </a:r>
            <a:r>
              <a:rPr lang="en-US" sz="1100" b="0" i="0" dirty="0">
                <a:effectLst/>
                <a:latin typeface="+mn-lt"/>
                <a:ea typeface="+mn-ea"/>
                <a:cs typeface="+mn-cs"/>
                <a:sym typeface="Helvetica Neue"/>
              </a:rPr>
              <a:t>. Dans ce cas, nous recherchons des relations historiques stables entre différentes variables. Par exemple, si nous disposons d'un modèle qui montre une relation constante entre la croissance démographique et la fréquentation des transports en commun, nous pouvons utiliser les prévisions démographiques pour prédire la fréquentation future.</a:t>
            </a:r>
            <a:br>
              <a:rPr lang="en-US" dirty="0"/>
            </a:br>
            <a:r>
              <a:rPr lang="en-US" sz="1100" b="1" i="0" dirty="0">
                <a:effectLst/>
                <a:latin typeface="+mn-lt"/>
                <a:ea typeface="+mn-ea"/>
                <a:cs typeface="+mn-cs"/>
                <a:sym typeface="Helvetica Neue"/>
              </a:rPr>
              <a:t>L'analyse des séries chronologiques </a:t>
            </a:r>
            <a:r>
              <a:rPr lang="en-US" sz="1100" b="0" i="0" dirty="0">
                <a:effectLst/>
                <a:latin typeface="+mn-lt"/>
                <a:ea typeface="+mn-ea"/>
                <a:cs typeface="+mn-cs"/>
                <a:sym typeface="Helvetica Neue"/>
              </a:rPr>
              <a:t>est un ensemble de techniques statistiques qui examinent spécifiquement les points de données collectés au fil du temps. Ces modèles sont très efficaces pour identifier et projeter des modèles tels que les tendances à long terme ou les variations saisonnières, comme l'augmentation de l'utilisation des transports en commun pendant l'année scolaire.</a:t>
            </a:r>
            <a:br>
              <a:rPr lang="en-US" dirty="0"/>
            </a:br>
            <a:r>
              <a:rPr lang="en-US" sz="1100" b="0" i="0" dirty="0">
                <a:effectLst/>
                <a:latin typeface="+mn-lt"/>
                <a:ea typeface="+mn-ea"/>
                <a:cs typeface="+mn-cs"/>
                <a:sym typeface="Helvetica Neue"/>
              </a:rPr>
              <a:t>Enfin, lorsque les données historiques sont limitées ou que nous prévoyons une rupture majeure par rapport aux tendances passées, nous devons nous fier au </a:t>
            </a:r>
            <a:r>
              <a:rPr lang="en-US" sz="1100" b="1" i="0" dirty="0">
                <a:effectLst/>
                <a:latin typeface="+mn-lt"/>
                <a:ea typeface="+mn-ea"/>
                <a:cs typeface="+mn-cs"/>
                <a:sym typeface="Helvetica Neue"/>
              </a:rPr>
              <a:t>jugement d'experts</a:t>
            </a:r>
            <a:r>
              <a:rPr lang="en-US" sz="1100" b="0" i="0" dirty="0">
                <a:effectLst/>
                <a:latin typeface="+mn-lt"/>
                <a:ea typeface="+mn-ea"/>
                <a:cs typeface="+mn-cs"/>
                <a:sym typeface="Helvetica Neue"/>
              </a:rPr>
              <a:t>. Il ne s'agit pas simplement de devinettes aléatoires. Cela implique souvent des techniques très structurées comme la </a:t>
            </a:r>
            <a:r>
              <a:rPr lang="en-US" sz="1100" b="1" i="0" dirty="0">
                <a:effectLst/>
                <a:latin typeface="+mn-lt"/>
                <a:ea typeface="+mn-ea"/>
                <a:cs typeface="+mn-cs"/>
                <a:sym typeface="Helvetica Neue"/>
              </a:rPr>
              <a:t>méthode Delphi</a:t>
            </a:r>
            <a:r>
              <a:rPr lang="en-US" sz="1100" b="0" i="0" dirty="0">
                <a:effectLst/>
                <a:latin typeface="+mn-lt"/>
                <a:ea typeface="+mn-ea"/>
                <a:cs typeface="+mn-cs"/>
                <a:sym typeface="Helvetica Neue"/>
              </a:rPr>
              <a:t>, dans laquelle un groupe d'experts fournit des commentaires anonymes au cours de plusieurs cycles afin d'établir une prévision consensuelle sur un avenir incertain, comme le taux d'adoption d'une toute nouvelle technologie.</a:t>
            </a:r>
          </a:p>
        </p:txBody>
      </p:sp>
    </p:spTree>
    <p:extLst>
      <p:ext uri="{BB962C8B-B14F-4D97-AF65-F5344CB8AC3E}">
        <p14:creationId xmlns:p14="http://schemas.microsoft.com/office/powerpoint/2010/main" val="684370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A751B-DA82-1E5E-5F27-C1A0171E8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A22EF-6124-C4FB-CB5B-06BC047C1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AE2BDF-D765-AF7B-62CA-789C3A202D0B}"/>
              </a:ext>
            </a:extLst>
          </p:cNvPr>
          <p:cNvSpPr>
            <a:spLocks noGrp="1"/>
          </p:cNvSpPr>
          <p:nvPr>
            <p:ph type="body" idx="1"/>
          </p:nvPr>
        </p:nvSpPr>
        <p:spPr/>
        <p:txBody>
          <a:bodyPr/>
          <a:lstStyle/>
          <a:p>
            <a:r>
              <a:rPr lang="en-US" sz="1100" b="0" i="0" dirty="0">
                <a:effectLst/>
                <a:latin typeface="+mn-lt"/>
                <a:ea typeface="+mn-ea"/>
                <a:cs typeface="+mn-cs"/>
                <a:sym typeface="Helvetica Neue"/>
              </a:rPr>
              <a:t>« Prenons un exemple classique et concret de prévision. Une ville souhaite étendre son réseau de métro et a besoin d'une prévision fiable du nombre futur d'usagers afin de justifier l'investissement et de planifier la capacité adéquate.</a:t>
            </a:r>
            <a:br>
              <a:rPr lang="en-US" dirty="0"/>
            </a:br>
            <a:r>
              <a:rPr lang="en-US" sz="1100" b="0" i="0" dirty="0">
                <a:effectLst/>
                <a:latin typeface="+mn-lt"/>
                <a:ea typeface="+mn-ea"/>
                <a:cs typeface="+mn-cs"/>
                <a:sym typeface="Helvetica Neue"/>
              </a:rPr>
              <a:t>Une </a:t>
            </a:r>
            <a:r>
              <a:rPr lang="en-US" sz="1100" b="1" i="0" dirty="0">
                <a:effectLst/>
                <a:latin typeface="+mn-lt"/>
                <a:ea typeface="+mn-ea"/>
                <a:cs typeface="+mn-cs"/>
                <a:sym typeface="Helvetica Neue"/>
              </a:rPr>
              <a:t>méthode</a:t>
            </a:r>
            <a:r>
              <a:rPr lang="en-US" sz="1100" b="0" i="0" dirty="0">
                <a:effectLst/>
                <a:latin typeface="+mn-lt"/>
                <a:ea typeface="+mn-ea"/>
                <a:cs typeface="+mn-cs"/>
                <a:sym typeface="Helvetica Neue"/>
              </a:rPr>
              <a:t> courante pour cela est l'analyse des séries chronologiques. Les planificateurs rassembleraient autant de données historiques que possible sur la fréquentation, par exemple les entrées quotidiennes dans les stations au cours des 20 dernières années.</a:t>
            </a:r>
            <a:br>
              <a:rPr lang="en-US" dirty="0"/>
            </a:br>
            <a:r>
              <a:rPr lang="en-US" sz="1100" b="0" i="0" dirty="0">
                <a:effectLst/>
                <a:latin typeface="+mn-lt"/>
                <a:ea typeface="+mn-ea"/>
                <a:cs typeface="+mn-cs"/>
                <a:sym typeface="Helvetica Neue"/>
              </a:rPr>
              <a:t>Mais un bon modèle ne se contente pas d'examiner la fréquentation passée. Il tient également compte des </a:t>
            </a:r>
            <a:r>
              <a:rPr lang="en-US" sz="1100" b="1" i="0" dirty="0">
                <a:effectLst/>
                <a:latin typeface="+mn-lt"/>
                <a:ea typeface="+mn-ea"/>
                <a:cs typeface="+mn-cs"/>
                <a:sym typeface="Helvetica Neue"/>
              </a:rPr>
              <a:t>facteurs</a:t>
            </a:r>
            <a:r>
              <a:rPr lang="en-US" sz="1100" b="0" i="0" dirty="0">
                <a:effectLst/>
                <a:latin typeface="+mn-lt"/>
                <a:ea typeface="+mn-ea"/>
                <a:cs typeface="+mn-cs"/>
                <a:sym typeface="Helvetica Neue"/>
              </a:rPr>
              <a:t> clés </a:t>
            </a:r>
            <a:r>
              <a:rPr lang="en-US" sz="1100" b="1" i="0" dirty="0">
                <a:effectLst/>
                <a:latin typeface="+mn-lt"/>
                <a:ea typeface="+mn-ea"/>
                <a:cs typeface="+mn-cs"/>
                <a:sym typeface="Helvetica Neue"/>
              </a:rPr>
              <a:t>qui influencent la fréquentation</a:t>
            </a:r>
            <a:r>
              <a:rPr lang="en-US" sz="1100" b="0" i="0" dirty="0">
                <a:effectLst/>
                <a:latin typeface="+mn-lt"/>
                <a:ea typeface="+mn-ea"/>
                <a:cs typeface="+mn-cs"/>
                <a:sym typeface="Helvetica Neue"/>
              </a:rPr>
              <a:t>. Le modèle serait donc également alimenté par des données sur la croissance démographique prévue dans les zones desservies par la nouvelle ligne, des informations sur les nouveaux grands projets immobiliers ou commerciaux et des prévisions de croissance économique régionale.</a:t>
            </a:r>
            <a:br>
              <a:rPr lang="en-US" dirty="0"/>
            </a:br>
            <a:r>
              <a:rPr lang="en-US" sz="1100" b="1" i="0" dirty="0">
                <a:effectLst/>
                <a:latin typeface="+mn-lt"/>
                <a:ea typeface="+mn-ea"/>
                <a:cs typeface="+mn-cs"/>
                <a:sym typeface="Helvetica Neue"/>
              </a:rPr>
              <a:t>Le résultat</a:t>
            </a:r>
            <a:r>
              <a:rPr lang="en-US" sz="1100" b="0" i="0" dirty="0">
                <a:effectLst/>
                <a:latin typeface="+mn-lt"/>
                <a:ea typeface="+mn-ea"/>
                <a:cs typeface="+mn-cs"/>
                <a:sym typeface="Helvetica Neue"/>
              </a:rPr>
              <a:t> final du modèle serait un ensemble de projections quantitatives claires de la fréquentation quotidienne estimée à différents moments dans le futur. Ces chiffres, qui correspondent à des prévisions sur 5, 10 et 20 ans, sont des données essentielles que les ingénieurs utilisent pour concevoir les stations, déterminer le nombre de wagons nécessaires et planifier la fréquence du service.</a:t>
            </a:r>
          </a:p>
        </p:txBody>
      </p:sp>
    </p:spTree>
    <p:extLst>
      <p:ext uri="{BB962C8B-B14F-4D97-AF65-F5344CB8AC3E}">
        <p14:creationId xmlns:p14="http://schemas.microsoft.com/office/powerpoint/2010/main" val="1803169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 Il est absolument essentiel de conserver une perspective critique sur les prévisions. Il existe un dicton célèbre en statistique : « Toutes les prévisions sont fausses, mais certaines sont utiles. » L'objectif n'est pas d'être parfaitement correct, mais d'être réfléchi et conscient des limites.</a:t>
            </a:r>
            <a:br>
              <a:rPr lang="en-US" dirty="0"/>
            </a:br>
            <a:r>
              <a:rPr lang="en-US" sz="1100" b="0" i="0" dirty="0">
                <a:effectLst/>
                <a:latin typeface="+mn-lt"/>
                <a:ea typeface="+mn-ea"/>
                <a:cs typeface="+mn-cs"/>
                <a:sym typeface="Helvetica Neue"/>
              </a:rPr>
              <a:t>Comme l'illustre ce diagramme en forme d'iceberg, il existe de nombreux pièges cachés. Le plus évident est que les prévisions peuvent être complètement bouleversées par </a:t>
            </a:r>
            <a:r>
              <a:rPr lang="en-US" sz="1100" b="1" i="0" dirty="0">
                <a:effectLst/>
                <a:latin typeface="+mn-lt"/>
                <a:ea typeface="+mn-ea"/>
                <a:cs typeface="+mn-cs"/>
                <a:sym typeface="Helvetica Neue"/>
              </a:rPr>
              <a:t>des tendances inattendues </a:t>
            </a:r>
            <a:r>
              <a:rPr lang="en-US" sz="1100" b="0" i="0" dirty="0">
                <a:effectLst/>
                <a:latin typeface="+mn-lt"/>
                <a:ea typeface="+mn-ea"/>
                <a:cs typeface="+mn-cs"/>
                <a:sym typeface="Helvetica Neue"/>
              </a:rPr>
              <a:t>ou des événements mondiaux majeurs. La pandémie de COVID-19 en est l'exemple ultime : elle a radicalement modifié les comportements en matière de déplacements d'une manière qu'aucune donnée historique n'aurait pu prédire.</a:t>
            </a:r>
            <a:br>
              <a:rPr lang="en-US" dirty="0"/>
            </a:br>
            <a:r>
              <a:rPr lang="en-US" sz="1100" b="0" i="0" dirty="0">
                <a:effectLst/>
                <a:latin typeface="+mn-lt"/>
                <a:ea typeface="+mn-ea"/>
                <a:cs typeface="+mn-cs"/>
                <a:sym typeface="Helvetica Neue"/>
              </a:rPr>
              <a:t>De même, </a:t>
            </a:r>
            <a:r>
              <a:rPr lang="en-US" sz="1100" b="1" i="0" dirty="0">
                <a:effectLst/>
                <a:latin typeface="+mn-lt"/>
                <a:ea typeface="+mn-ea"/>
                <a:cs typeface="+mn-cs"/>
                <a:sym typeface="Helvetica Neue"/>
              </a:rPr>
              <a:t>les bouleversements technologiques </a:t>
            </a:r>
            <a:r>
              <a:rPr lang="en-US" sz="1100" b="0" i="0" dirty="0">
                <a:effectLst/>
                <a:latin typeface="+mn-lt"/>
                <a:ea typeface="+mn-ea"/>
                <a:cs typeface="+mn-cs"/>
                <a:sym typeface="Helvetica Neue"/>
              </a:rPr>
              <a:t>remettent constamment en question nos projections. L'essor des services de covoiturage a eu un impact significatif sur la demande de taxis et de transports publics, qui n'était pas visible dans les données des années précédentes.</a:t>
            </a:r>
            <a:br>
              <a:rPr lang="en-US" dirty="0"/>
            </a:br>
            <a:r>
              <a:rPr lang="en-US" sz="1100" b="0" i="0" dirty="0">
                <a:effectLst/>
                <a:latin typeface="+mn-lt"/>
                <a:ea typeface="+mn-ea"/>
                <a:cs typeface="+mn-cs"/>
                <a:sym typeface="Helvetica Neue"/>
              </a:rPr>
              <a:t>Un écueil plus facile à contrôler est l'utilisation de </a:t>
            </a:r>
            <a:r>
              <a:rPr lang="en-US" sz="1100" b="1" i="0" dirty="0">
                <a:effectLst/>
                <a:latin typeface="+mn-lt"/>
                <a:ea typeface="+mn-ea"/>
                <a:cs typeface="+mn-cs"/>
                <a:sym typeface="Helvetica Neue"/>
              </a:rPr>
              <a:t>données biaisées ou incomplètes</a:t>
            </a:r>
            <a:r>
              <a:rPr lang="en-US" sz="1100" b="0" i="0" dirty="0">
                <a:effectLst/>
                <a:latin typeface="+mn-lt"/>
                <a:ea typeface="+mn-ea"/>
                <a:cs typeface="+mn-cs"/>
                <a:sym typeface="Helvetica Neue"/>
              </a:rPr>
              <a:t>. Si votre prévision repose sur des bases erronées, ses prédictions ne seront pas fiables. C'est pourquoi le nettoyage des données est si important.</a:t>
            </a:r>
            <a:br>
              <a:rPr lang="en-US" dirty="0"/>
            </a:br>
            <a:r>
              <a:rPr lang="en-US" sz="1100" b="0" i="0" dirty="0">
                <a:effectLst/>
                <a:latin typeface="+mn-lt"/>
                <a:ea typeface="+mn-ea"/>
                <a:cs typeface="+mn-cs"/>
                <a:sym typeface="Helvetica Neue"/>
              </a:rPr>
              <a:t>Enfin, une erreur majeure consiste à </a:t>
            </a:r>
            <a:r>
              <a:rPr lang="en-US" sz="1100" b="1" i="0" dirty="0">
                <a:effectLst/>
                <a:latin typeface="+mn-lt"/>
                <a:ea typeface="+mn-ea"/>
                <a:cs typeface="+mn-cs"/>
                <a:sym typeface="Helvetica Neue"/>
              </a:rPr>
              <a:t>se fier excessivement à une méthode unique et simpliste</a:t>
            </a:r>
            <a:r>
              <a:rPr lang="en-US" sz="1100" b="0" i="0" dirty="0">
                <a:effectLst/>
                <a:latin typeface="+mn-lt"/>
                <a:ea typeface="+mn-ea"/>
                <a:cs typeface="+mn-cs"/>
                <a:sym typeface="Helvetica Neue"/>
              </a:rPr>
              <a:t>. C'est pourquoi nous devons combiner les prévisions avec le processus de planification de scénarios dont nous avons parlé précédemment. Les prévisions nous indiquent la direction que prend la tendance, mais l'analyse de scénarios nous rappelle que la tendance elle-même pourrait s'inverser.</a:t>
            </a:r>
          </a:p>
        </p:txBody>
      </p:sp>
    </p:spTree>
    <p:extLst>
      <p:ext uri="{BB962C8B-B14F-4D97-AF65-F5344CB8AC3E}">
        <p14:creationId xmlns:p14="http://schemas.microsoft.com/office/powerpoint/2010/main" val="648820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en-US" sz="1100" b="0" i="0" dirty="0">
                <a:effectLst/>
                <a:latin typeface="+mn-lt"/>
                <a:ea typeface="+mn-ea"/>
                <a:cs typeface="+mn-cs"/>
                <a:sym typeface="Helvetica Neue"/>
              </a:rPr>
              <a:t>« Cela nous amène à notre dernière section. Nous avons maintenant abordé l'art qualitatif de la planification de scénarios et la science quantitative des prévisions. Dans cette section finale, nous allons synthétiser ces deux approches, examiner un dernier exemple d'application et résumer les principaux enseignements de notre cours. C'est ici que nous allons rassembler tous ces éléments. »</a:t>
            </a: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 Comment concilier la nature créative et qualitative des scénarios avec les chiffres concrets des prévisions ? La réponse est simple : en les intégrant. C'est la norme d'excellence en matière de planification moderne à long terme.</a:t>
            </a:r>
            <a:br>
              <a:rPr lang="en-US" dirty="0"/>
            </a:br>
            <a:r>
              <a:rPr lang="en-US" sz="1100" b="0" i="0" dirty="0">
                <a:effectLst/>
                <a:latin typeface="+mn-lt"/>
                <a:ea typeface="+mn-ea"/>
                <a:cs typeface="+mn-cs"/>
                <a:sym typeface="Helvetica Neue"/>
              </a:rPr>
              <a:t>Le processus fonctionne ainsi. Tout d'abord, nous utilisons </a:t>
            </a:r>
            <a:r>
              <a:rPr lang="en-US" sz="1100" b="1" i="0" dirty="0">
                <a:effectLst/>
                <a:latin typeface="+mn-lt"/>
                <a:ea typeface="+mn-ea"/>
                <a:cs typeface="+mn-cs"/>
                <a:sym typeface="Helvetica Neue"/>
              </a:rPr>
              <a:t>la planification de scénarios pour définir le contexte</a:t>
            </a:r>
            <a:r>
              <a:rPr lang="en-US" sz="1100" b="0" i="0" dirty="0">
                <a:effectLst/>
                <a:latin typeface="+mn-lt"/>
                <a:ea typeface="+mn-ea"/>
                <a:cs typeface="+mn-cs"/>
                <a:sym typeface="Helvetica Neue"/>
              </a:rPr>
              <a:t>. Nous créons plusieurs mondes futurs plausibles : un avenir « high-tech », un avenir « centré sur l'automobile », etc. Ces scénarios constituent nos scénarios qualitatifs.</a:t>
            </a:r>
            <a:br>
              <a:rPr lang="en-US" dirty="0"/>
            </a:br>
            <a:r>
              <a:rPr lang="en-US" sz="1100" b="0" i="0" dirty="0">
                <a:effectLst/>
                <a:latin typeface="+mn-lt"/>
                <a:ea typeface="+mn-ea"/>
                <a:cs typeface="+mn-cs"/>
                <a:sym typeface="Helvetica Neue"/>
              </a:rPr>
              <a:t>Ensuite, nous utilisons </a:t>
            </a:r>
            <a:r>
              <a:rPr lang="en-US" sz="1100" b="1" i="0" dirty="0">
                <a:effectLst/>
                <a:latin typeface="+mn-lt"/>
                <a:ea typeface="+mn-ea"/>
                <a:cs typeface="+mn-cs"/>
                <a:sym typeface="Helvetica Neue"/>
              </a:rPr>
              <a:t>les prévisions pour quantifier les résultats </a:t>
            </a:r>
            <a:r>
              <a:rPr lang="en-US" sz="1100" b="1" i="1" dirty="0">
                <a:effectLst/>
                <a:latin typeface="+mn-lt"/>
                <a:ea typeface="+mn-ea"/>
                <a:cs typeface="+mn-cs"/>
                <a:sym typeface="Helvetica Neue"/>
              </a:rPr>
              <a:t>de chacun </a:t>
            </a:r>
            <a:r>
              <a:rPr lang="en-US" sz="1100" b="1" i="0" dirty="0">
                <a:effectLst/>
                <a:latin typeface="+mn-lt"/>
                <a:ea typeface="+mn-ea"/>
                <a:cs typeface="+mn-cs"/>
                <a:sym typeface="Helvetica Neue"/>
              </a:rPr>
              <a:t>de ces scénarios</a:t>
            </a:r>
            <a:r>
              <a:rPr lang="en-US" sz="1100" b="0" i="0" dirty="0">
                <a:effectLst/>
                <a:latin typeface="+mn-lt"/>
                <a:ea typeface="+mn-ea"/>
                <a:cs typeface="+mn-cs"/>
                <a:sym typeface="Helvetica Neue"/>
              </a:rPr>
              <a:t>. Nous prenons notre scénario « haute technologie » et exécutons nos modèles de prévision avec des hypothèses qui correspondent à ce monde (par exemple, adoption élevée des véhicules autonomes, faible taux de motorisation). Cela pourrait nous donner une prévision d'augmentation de 10 % de la fréquentation des transports en commun. Ensuite, nous prenons notre scénario « centré sur la voiture » et exécutons les </a:t>
            </a:r>
            <a:r>
              <a:rPr lang="en-US" sz="1100" b="0" i="1" dirty="0">
                <a:effectLst/>
                <a:latin typeface="+mn-lt"/>
                <a:ea typeface="+mn-ea"/>
                <a:cs typeface="+mn-cs"/>
                <a:sym typeface="Helvetica Neue"/>
              </a:rPr>
              <a:t>mêmes </a:t>
            </a:r>
            <a:r>
              <a:rPr lang="en-US" sz="1100" b="0" i="0" dirty="0">
                <a:effectLst/>
                <a:latin typeface="+mn-lt"/>
                <a:ea typeface="+mn-ea"/>
                <a:cs typeface="+mn-cs"/>
                <a:sym typeface="Helvetica Neue"/>
              </a:rPr>
              <a:t>modèles, mais avec un ensemble d'hypothèses différentes (par exemple, taux élevé de motorisation, faible investissement dans les transports en commun). Cela pourrait nous donner une prévision de </a:t>
            </a:r>
            <a:r>
              <a:rPr lang="en-US" sz="1100" b="0" i="1" dirty="0">
                <a:effectLst/>
                <a:latin typeface="+mn-lt"/>
                <a:ea typeface="+mn-ea"/>
                <a:cs typeface="+mn-cs"/>
                <a:sym typeface="Helvetica Neue"/>
              </a:rPr>
              <a:t>baisse</a:t>
            </a:r>
            <a:r>
              <a:rPr lang="en-US" sz="1100" b="0" i="0" dirty="0">
                <a:effectLst/>
                <a:latin typeface="+mn-lt"/>
                <a:ea typeface="+mn-ea"/>
                <a:cs typeface="+mn-cs"/>
                <a:sym typeface="Helvetica Neue"/>
              </a:rPr>
              <a:t> de 20 % de la fréquentation.</a:t>
            </a:r>
            <a:br>
              <a:rPr lang="en-US" dirty="0"/>
            </a:br>
            <a:r>
              <a:rPr lang="en-US" sz="1100" b="0" i="0" dirty="0">
                <a:effectLst/>
                <a:latin typeface="+mn-lt"/>
                <a:ea typeface="+mn-ea"/>
                <a:cs typeface="+mn-cs"/>
                <a:sym typeface="Helvetica Neue"/>
              </a:rPr>
              <a:t>Le résultat n'est pas une prévision unique. Il s'agit d'une série de prévisions quantitatives, chacune liée à un scénario futur plausible. Cette approche intégrée permet aux planificateurs d'élaborer des stratégies résilientes et adaptables, quel que soit l'avenir qui se profile. »</a:t>
            </a:r>
          </a:p>
        </p:txBody>
      </p:sp>
    </p:spTree>
    <p:extLst>
      <p:ext uri="{BB962C8B-B14F-4D97-AF65-F5344CB8AC3E}">
        <p14:creationId xmlns:p14="http://schemas.microsoft.com/office/powerpoint/2010/main" val="2994577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 Examinons un dernier exemple concret de ce processus intégré en action, à l'aide d'un outil de simulation tel que la plateforme open source SUMO.</a:t>
            </a:r>
            <a:br>
              <a:rPr lang="en-US" dirty="0"/>
            </a:br>
            <a:r>
              <a:rPr lang="en-US" sz="1100" b="0" i="0" dirty="0">
                <a:effectLst/>
                <a:latin typeface="+mn-lt"/>
                <a:ea typeface="+mn-ea"/>
                <a:cs typeface="+mn-cs"/>
                <a:sym typeface="Helvetica Neue"/>
              </a:rPr>
              <a:t>Le scénario est simple : une ville souhaite réduire les embouteillages sur une route très fréquentée en ajoutant une voie réservée aux bus.</a:t>
            </a:r>
            <a:br>
              <a:rPr lang="en-US" dirty="0"/>
            </a:br>
            <a:r>
              <a:rPr lang="en-US" sz="1100" b="0" i="0" dirty="0">
                <a:effectLst/>
                <a:latin typeface="+mn-lt"/>
                <a:ea typeface="+mn-ea"/>
                <a:cs typeface="+mn-cs"/>
                <a:sym typeface="Helvetica Neue"/>
              </a:rPr>
              <a:t>Le processus suit les étapes suivantes. Tout d'abord, les planificateurs </a:t>
            </a:r>
            <a:r>
              <a:rPr lang="en-US" sz="1100" b="1" i="0" dirty="0">
                <a:effectLst/>
                <a:latin typeface="+mn-lt"/>
                <a:ea typeface="+mn-ea"/>
                <a:cs typeface="+mn-cs"/>
                <a:sym typeface="Helvetica Neue"/>
              </a:rPr>
              <a:t>identifient le besoin</a:t>
            </a:r>
            <a:r>
              <a:rPr lang="en-US" sz="1100" b="0" i="0" dirty="0">
                <a:effectLst/>
                <a:latin typeface="+mn-lt"/>
                <a:ea typeface="+mn-ea"/>
                <a:cs typeface="+mn-cs"/>
                <a:sym typeface="Helvetica Neue"/>
              </a:rPr>
              <a:t>. Ils disposent de données montrant que le corridor souffre d'une forte congestion et d'un service de bus peu fiable.</a:t>
            </a:r>
            <a:br>
              <a:rPr lang="en-US" dirty="0"/>
            </a:br>
            <a:r>
              <a:rPr lang="en-US" sz="1100" b="0" i="0" dirty="0">
                <a:effectLst/>
                <a:latin typeface="+mn-lt"/>
                <a:ea typeface="+mn-ea"/>
                <a:cs typeface="+mn-cs"/>
                <a:sym typeface="Helvetica Neue"/>
              </a:rPr>
              <a:t>Ensuite, ils </a:t>
            </a:r>
            <a:r>
              <a:rPr lang="en-US" sz="1100" b="1" i="0" dirty="0">
                <a:effectLst/>
                <a:latin typeface="+mn-lt"/>
                <a:ea typeface="+mn-ea"/>
                <a:cs typeface="+mn-cs"/>
                <a:sym typeface="Helvetica Neue"/>
              </a:rPr>
              <a:t>simulent les scénarios de trafic</a:t>
            </a:r>
            <a:r>
              <a:rPr lang="en-US" sz="1100" b="0" i="0" dirty="0">
                <a:effectLst/>
                <a:latin typeface="+mn-lt"/>
                <a:ea typeface="+mn-ea"/>
                <a:cs typeface="+mn-cs"/>
                <a:sym typeface="Helvetica Neue"/>
              </a:rPr>
              <a:t>. Ils construisent un modèle numérique du corridor dans SUMO. Ils effectuent une prévision du scénario « de référence » pour voir à quel point la congestion devrait s'aggraver à l'avenir s'ils ne font rien. Ensuite, ils effectuent une prévision du scénario « nouvelle voie réservée aux bus », avec les mêmes hypothèses, mais en ajoutant la nouvelle infrastructure.</a:t>
            </a:r>
            <a:br>
              <a:rPr lang="en-US" dirty="0"/>
            </a:br>
            <a:r>
              <a:rPr lang="en-US" sz="1100" b="0" i="0" dirty="0">
                <a:effectLst/>
                <a:latin typeface="+mn-lt"/>
                <a:ea typeface="+mn-ea"/>
                <a:cs typeface="+mn-cs"/>
                <a:sym typeface="Helvetica Neue"/>
              </a:rPr>
              <a:t>Enfin, ils </a:t>
            </a:r>
            <a:r>
              <a:rPr lang="en-US" sz="1100" b="1" i="0" dirty="0">
                <a:effectLst/>
                <a:latin typeface="+mn-lt"/>
                <a:ea typeface="+mn-ea"/>
                <a:cs typeface="+mn-cs"/>
                <a:sym typeface="Helvetica Neue"/>
              </a:rPr>
              <a:t>analysent les résultats de la simulation</a:t>
            </a:r>
            <a:r>
              <a:rPr lang="en-US" sz="1100" b="0" i="0" dirty="0">
                <a:effectLst/>
                <a:latin typeface="+mn-lt"/>
                <a:ea typeface="+mn-ea"/>
                <a:cs typeface="+mn-cs"/>
                <a:sym typeface="Helvetica Neue"/>
              </a:rPr>
              <a:t>. Ils comparent les résultats quantitatifs des deux prévisions. Le modèle peut montrer, par exemple, que dans le scénario « Nouvelle voie de bus », la durée moyenne des trajets en bus diminue de 30 % et les émissions globales des véhicules sont réduites de 10 %.</a:t>
            </a:r>
            <a:br>
              <a:rPr lang="en-US" dirty="0"/>
            </a:br>
            <a:r>
              <a:rPr lang="en-US" sz="1100" b="0" i="0" dirty="0">
                <a:effectLst/>
                <a:latin typeface="+mn-lt"/>
                <a:ea typeface="+mn-ea"/>
                <a:cs typeface="+mn-cs"/>
                <a:sym typeface="Helvetica Neue"/>
              </a:rPr>
              <a:t>Cette comparaison quantitative fournit les preuves qui permettent à la ville de prendre une </a:t>
            </a:r>
            <a:r>
              <a:rPr lang="en-US" sz="1100" b="1" i="0" dirty="0">
                <a:effectLst/>
                <a:latin typeface="+mn-lt"/>
                <a:ea typeface="+mn-ea"/>
                <a:cs typeface="+mn-cs"/>
                <a:sym typeface="Helvetica Neue"/>
              </a:rPr>
              <a:t>décision</a:t>
            </a:r>
            <a:r>
              <a:rPr lang="en-US" sz="1100" b="0" i="0" dirty="0">
                <a:effectLst/>
                <a:latin typeface="+mn-lt"/>
                <a:ea typeface="+mn-ea"/>
                <a:cs typeface="+mn-cs"/>
                <a:sym typeface="Helvetica Neue"/>
              </a:rPr>
              <a:t> éclairée </a:t>
            </a:r>
            <a:r>
              <a:rPr lang="en-US" sz="1100" b="1" i="0" dirty="0">
                <a:effectLst/>
                <a:latin typeface="+mn-lt"/>
                <a:ea typeface="+mn-ea"/>
                <a:cs typeface="+mn-cs"/>
                <a:sym typeface="Helvetica Neue"/>
              </a:rPr>
              <a:t>quant à la mise en place </a:t>
            </a:r>
            <a:r>
              <a:rPr lang="en-US" sz="1100" b="0" i="0" dirty="0">
                <a:effectLst/>
                <a:latin typeface="+mn-lt"/>
                <a:ea typeface="+mn-ea"/>
                <a:cs typeface="+mn-cs"/>
                <a:sym typeface="Helvetica Neue"/>
              </a:rPr>
              <a:t>de la voie réservée aux bus. Il s'agit là d'un exemple parfait, à petite échelle, du processus intégré d'analyse de scénarios et de prévision. »</a:t>
            </a:r>
          </a:p>
        </p:txBody>
      </p:sp>
    </p:spTree>
    <p:extLst>
      <p:ext uri="{BB962C8B-B14F-4D97-AF65-F5344CB8AC3E}">
        <p14:creationId xmlns:p14="http://schemas.microsoft.com/office/powerpoint/2010/main" val="2757615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 Cela nous amène à la fin de notre cours. Résumons avec trois points clés à retenir.</a:t>
            </a:r>
            <a:br>
              <a:rPr lang="en-US" dirty="0"/>
            </a:br>
            <a:r>
              <a:rPr lang="en-US" sz="1100" b="0" i="0" dirty="0">
                <a:effectLst/>
                <a:latin typeface="+mn-lt"/>
                <a:ea typeface="+mn-ea"/>
                <a:cs typeface="+mn-cs"/>
                <a:sym typeface="Helvetica Neue"/>
              </a:rPr>
              <a:t>Premièrement, vous devez </a:t>
            </a:r>
            <a:r>
              <a:rPr lang="en-US" sz="1100" b="1" i="0" dirty="0">
                <a:effectLst/>
                <a:latin typeface="+mn-lt"/>
                <a:ea typeface="+mn-ea"/>
                <a:cs typeface="+mn-cs"/>
                <a:sym typeface="Helvetica Neue"/>
              </a:rPr>
              <a:t>accepter l'incertitude en utilisant des scénarios</a:t>
            </a:r>
            <a:r>
              <a:rPr lang="en-US" sz="1100" b="0" i="0" dirty="0">
                <a:effectLst/>
                <a:latin typeface="+mn-lt"/>
                <a:ea typeface="+mn-ea"/>
                <a:cs typeface="+mn-cs"/>
                <a:sym typeface="Helvetica Neue"/>
              </a:rPr>
              <a:t>. L'avenir est imprévisible, et la seule façon d'élaborer des plans résilients est d'explorer toute une gamme d'avenirs plausibles. L'analyse de scénarios est l'outil qui vous permettra d'y parvenir.</a:t>
            </a:r>
            <a:br>
              <a:rPr lang="en-US" dirty="0"/>
            </a:br>
            <a:r>
              <a:rPr lang="en-US" sz="1100" b="0" i="0" dirty="0">
                <a:effectLst/>
                <a:latin typeface="+mn-lt"/>
                <a:ea typeface="+mn-ea"/>
                <a:cs typeface="+mn-cs"/>
                <a:sym typeface="Helvetica Neue"/>
              </a:rPr>
              <a:t>Deuxièmement, vous devez </a:t>
            </a:r>
            <a:r>
              <a:rPr lang="en-US" sz="1100" b="1" i="0" dirty="0">
                <a:effectLst/>
                <a:latin typeface="+mn-lt"/>
                <a:ea typeface="+mn-ea"/>
                <a:cs typeface="+mn-cs"/>
                <a:sym typeface="Helvetica Neue"/>
              </a:rPr>
              <a:t>quantifier vos hypothèses à l'aide de prévisions</a:t>
            </a:r>
            <a:r>
              <a:rPr lang="en-US" sz="1100" b="0" i="0" dirty="0">
                <a:effectLst/>
                <a:latin typeface="+mn-lt"/>
                <a:ea typeface="+mn-ea"/>
                <a:cs typeface="+mn-cs"/>
                <a:sym typeface="Helvetica Neue"/>
              </a:rPr>
              <a:t>. Si les scénarios fournissent le récit, les prévisions fournissent les chiffres concrets nécessaires à l'ingénierie, à la budgétisation et à la planification opérationnelle.</a:t>
            </a:r>
            <a:br>
              <a:rPr lang="en-US" dirty="0"/>
            </a:br>
            <a:r>
              <a:rPr lang="en-US" sz="1100" b="0" i="0" dirty="0">
                <a:effectLst/>
                <a:latin typeface="+mn-lt"/>
                <a:ea typeface="+mn-ea"/>
                <a:cs typeface="+mn-cs"/>
                <a:sym typeface="Helvetica Neue"/>
              </a:rPr>
              <a:t>Enfin, et surtout, la meilleure pratique consiste à </a:t>
            </a:r>
            <a:r>
              <a:rPr lang="en-US" sz="1100" b="1" i="0" dirty="0">
                <a:effectLst/>
                <a:latin typeface="+mn-lt"/>
                <a:ea typeface="+mn-ea"/>
                <a:cs typeface="+mn-cs"/>
                <a:sym typeface="Helvetica Neue"/>
              </a:rPr>
              <a:t>intégrer ces deux méthodes pour assurer la résilience</a:t>
            </a:r>
            <a:r>
              <a:rPr lang="en-US" sz="1100" b="0" i="0" dirty="0">
                <a:effectLst/>
                <a:latin typeface="+mn-lt"/>
                <a:ea typeface="+mn-ea"/>
                <a:cs typeface="+mn-cs"/>
                <a:sym typeface="Helvetica Neue"/>
              </a:rPr>
              <a:t>. Utilisez des scénarios pour définir les futurs plausibles que vous devez tester, et utilisez des prévisions pour analyser les impacts de chacun de ces futurs. Cette approche intégrée nous permet de créer des stratégies de transport à long terme qui ne sont pas fragiles, mais robustes, adaptables et prêtes à affronter tout ce que l'avenir nous réserve. Merci.</a:t>
            </a:r>
          </a:p>
        </p:txBody>
      </p:sp>
    </p:spTree>
    <p:extLst>
      <p:ext uri="{BB962C8B-B14F-4D97-AF65-F5344CB8AC3E}">
        <p14:creationId xmlns:p14="http://schemas.microsoft.com/office/powerpoint/2010/main" val="129351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br>
              <a:rPr lang="fr-FR" dirty="0"/>
            </a:b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 Pour ceux d'entre vous qui souhaitent approfondir ces sujets, voici quelques excellentes ressources académiques. L'ouvrage de Schoemaker est un article classique et fondamental sur la planification de scénarios dans une perspective de gestion stratégique. Le manuel </a:t>
            </a:r>
            <a:r>
              <a:rPr lang="en-US" sz="1100" b="0" i="0" dirty="0" err="1">
                <a:effectLst/>
                <a:latin typeface="+mn-lt"/>
                <a:ea typeface="+mn-ea"/>
                <a:cs typeface="+mn-cs"/>
                <a:sym typeface="Helvetica Neue"/>
              </a:rPr>
              <a:t>d'Ortúzar </a:t>
            </a:r>
            <a:r>
              <a:rPr lang="en-US" sz="1100" b="0" i="0" dirty="0">
                <a:effectLst/>
                <a:latin typeface="+mn-lt"/>
                <a:ea typeface="+mn-ea"/>
                <a:cs typeface="+mn-cs"/>
                <a:sym typeface="Helvetica Neue"/>
              </a:rPr>
              <a:t>et Willumsen, que nous avons déjà mentionné, contient d'excellents chapitres sur les méthodes de prévision des transports. Et l'article de David Banister offre une réflexion stimulante sur le paradigme de la mobilité durable, qui est souvent l'objectif de nos scénarios futurs. Je suis maintenant prêt à répondre à vos questions. »</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Merci</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 Pour nous guider dans ce sujet, nous suivrons une structure claire en quatre parties. Nous commencerons par définir </a:t>
            </a:r>
            <a:r>
              <a:rPr lang="en-US" sz="1100" b="1" i="0" dirty="0">
                <a:effectLst/>
                <a:latin typeface="+mn-lt"/>
                <a:ea typeface="+mn-ea"/>
                <a:cs typeface="+mn-cs"/>
                <a:sym typeface="Helvetica Neue"/>
              </a:rPr>
              <a:t>le défi que représente un avenir incertain</a:t>
            </a:r>
            <a:r>
              <a:rPr lang="en-US" sz="1100" b="0" i="0" dirty="0">
                <a:effectLst/>
                <a:latin typeface="+mn-lt"/>
                <a:ea typeface="+mn-ea"/>
                <a:cs typeface="+mn-cs"/>
                <a:sym typeface="Helvetica Neue"/>
              </a:rPr>
              <a:t>, en identifiant le problème central que ces méthodes sont censées résoudre.</a:t>
            </a:r>
            <a:br>
              <a:rPr lang="en-US" dirty="0"/>
            </a:br>
            <a:r>
              <a:rPr lang="en-US" sz="1100" b="0" i="0" dirty="0">
                <a:effectLst/>
                <a:latin typeface="+mn-lt"/>
                <a:ea typeface="+mn-ea"/>
                <a:cs typeface="+mn-cs"/>
                <a:sym typeface="Helvetica Neue"/>
              </a:rPr>
              <a:t>Ensuite, nous nous plongerons dans le processus créatif </a:t>
            </a:r>
            <a:r>
              <a:rPr lang="en-US" sz="1100" b="1" i="0" dirty="0">
                <a:effectLst/>
                <a:latin typeface="+mn-lt"/>
                <a:ea typeface="+mn-ea"/>
                <a:cs typeface="+mn-cs"/>
                <a:sym typeface="Helvetica Neue"/>
              </a:rPr>
              <a:t>d'élaboration d'avenirs plausibles</a:t>
            </a:r>
            <a:r>
              <a:rPr lang="en-US" sz="1100" b="0" i="0" dirty="0">
                <a:effectLst/>
                <a:latin typeface="+mn-lt"/>
                <a:ea typeface="+mn-ea"/>
                <a:cs typeface="+mn-cs"/>
                <a:sym typeface="Helvetica Neue"/>
              </a:rPr>
              <a:t>, en fournissant un guide étape par étape de l'art de la planification de scénarios.</a:t>
            </a:r>
            <a:br>
              <a:rPr lang="en-US" dirty="0"/>
            </a:br>
            <a:r>
              <a:rPr lang="en-US" sz="1100" b="0" i="0" dirty="0">
                <a:effectLst/>
                <a:latin typeface="+mn-lt"/>
                <a:ea typeface="+mn-ea"/>
                <a:cs typeface="+mn-cs"/>
                <a:sym typeface="Helvetica Neue"/>
              </a:rPr>
              <a:t>Nous passerons ensuite du qualitatif au quantitatif, avec une </a:t>
            </a:r>
            <a:r>
              <a:rPr lang="en-US" sz="1100" b="1" i="0" dirty="0">
                <a:effectLst/>
                <a:latin typeface="+mn-lt"/>
                <a:ea typeface="+mn-ea"/>
                <a:cs typeface="+mn-cs"/>
                <a:sym typeface="Helvetica Neue"/>
              </a:rPr>
              <a:t>introduction à la prévision</a:t>
            </a:r>
            <a:r>
              <a:rPr lang="en-US" sz="1100" b="0" i="0" dirty="0">
                <a:effectLst/>
                <a:latin typeface="+mn-lt"/>
                <a:ea typeface="+mn-ea"/>
                <a:cs typeface="+mn-cs"/>
                <a:sym typeface="Helvetica Neue"/>
              </a:rPr>
              <a:t>, où nous examinerons les outils utilisés pour établir des prévisions numériques.</a:t>
            </a:r>
            <a:br>
              <a:rPr lang="en-US" dirty="0"/>
            </a:br>
            <a:r>
              <a:rPr lang="en-US" sz="1100" b="0" i="0" dirty="0">
                <a:effectLst/>
                <a:latin typeface="+mn-lt"/>
                <a:ea typeface="+mn-ea"/>
                <a:cs typeface="+mn-cs"/>
                <a:sym typeface="Helvetica Neue"/>
              </a:rPr>
              <a:t>Enfin, nous rassemblerons tous ces éléments dans notre section </a:t>
            </a:r>
            <a:r>
              <a:rPr lang="en-US" sz="1100" b="1" i="0" dirty="0">
                <a:effectLst/>
                <a:latin typeface="+mn-lt"/>
                <a:ea typeface="+mn-ea"/>
                <a:cs typeface="+mn-cs"/>
                <a:sym typeface="Helvetica Neue"/>
              </a:rPr>
              <a:t>de synthèse et d'application</a:t>
            </a:r>
            <a:r>
              <a:rPr lang="en-US" sz="1100" b="0" i="0" dirty="0">
                <a:effectLst/>
                <a:latin typeface="+mn-lt"/>
                <a:ea typeface="+mn-ea"/>
                <a:cs typeface="+mn-cs"/>
                <a:sym typeface="Helvetica Neue"/>
              </a:rPr>
              <a:t>, en montrant comment ces deux approches sont combinées pour créer des stratégies solides à long terme, et nous conclurons par les points clés à retenir. Cette structure nous mènera du problème à la solution intégrée.</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 Avant de commencer, faisons le lien entre le sujet d'aujourd'hui et ce que nous avons déjà abordé. Au cours des précédents cours, nous avons posé des bases solides. Nous avons commencé par les principes fondamentaux de </a:t>
            </a:r>
            <a:r>
              <a:rPr lang="en-US" sz="1100" b="1" i="0" dirty="0">
                <a:effectLst/>
                <a:latin typeface="+mn-lt"/>
                <a:ea typeface="+mn-ea"/>
                <a:cs typeface="+mn-cs"/>
                <a:sym typeface="Helvetica Neue"/>
              </a:rPr>
              <a:t>la collecte et du nettoyage des données</a:t>
            </a:r>
            <a:r>
              <a:rPr lang="en-US" sz="1100" b="0" i="0" dirty="0">
                <a:effectLst/>
                <a:latin typeface="+mn-lt"/>
                <a:ea typeface="+mn-ea"/>
                <a:cs typeface="+mn-cs"/>
                <a:sym typeface="Helvetica Neue"/>
              </a:rPr>
              <a:t>. Nous sommes ensuite passés à </a:t>
            </a:r>
            <a:r>
              <a:rPr lang="en-US" sz="1100" b="1" i="0" dirty="0">
                <a:effectLst/>
                <a:latin typeface="+mn-lt"/>
                <a:ea typeface="+mn-ea"/>
                <a:cs typeface="+mn-cs"/>
                <a:sym typeface="Helvetica Neue"/>
              </a:rPr>
              <a:t>la modélisation</a:t>
            </a:r>
            <a:r>
              <a:rPr lang="en-US" sz="1100" b="0" i="0" dirty="0">
                <a:effectLst/>
                <a:latin typeface="+mn-lt"/>
                <a:ea typeface="+mn-ea"/>
                <a:cs typeface="+mn-cs"/>
                <a:sym typeface="Helvetica Neue"/>
              </a:rPr>
              <a:t>, en apprenant à utiliser ces données pour créer une représentation numérique – un « jumeau numérique » – d'un système de transport réel.</a:t>
            </a:r>
            <a:br>
              <a:rPr lang="en-US" dirty="0"/>
            </a:br>
            <a:r>
              <a:rPr lang="en-US" sz="1100" b="0" i="0" dirty="0">
                <a:effectLst/>
                <a:latin typeface="+mn-lt"/>
                <a:ea typeface="+mn-ea"/>
                <a:cs typeface="+mn-cs"/>
                <a:sym typeface="Helvetica Neue"/>
              </a:rPr>
              <a:t>Nous disposons donc de modèles puissants, basés sur des données, qui peuvent simuler avec précision le fonctionnement </a:t>
            </a:r>
            <a:r>
              <a:rPr lang="en-US" sz="1100" b="0" i="1" dirty="0">
                <a:effectLst/>
                <a:latin typeface="+mn-lt"/>
                <a:ea typeface="+mn-ea"/>
                <a:cs typeface="+mn-cs"/>
                <a:sym typeface="Helvetica Neue"/>
              </a:rPr>
              <a:t>actuel</a:t>
            </a:r>
            <a:r>
              <a:rPr lang="en-US" sz="1100" b="0" i="0" dirty="0">
                <a:effectLst/>
                <a:latin typeface="+mn-lt"/>
                <a:ea typeface="+mn-ea"/>
                <a:cs typeface="+mn-cs"/>
                <a:sym typeface="Helvetica Neue"/>
              </a:rPr>
              <a:t> de notre réseau de transport. Cela nous amène à la question fondamentale à laquelle tout planificateur doit faire face : que faire maintenant ? Comment utiliser ces outils pour prendre des décisions intelligentes pour un avenir intrinsèquement incertain ?</a:t>
            </a:r>
            <a:br>
              <a:rPr lang="en-US" dirty="0"/>
            </a:br>
            <a:r>
              <a:rPr lang="en-US" sz="1100" b="0" i="0" dirty="0">
                <a:effectLst/>
                <a:latin typeface="+mn-lt"/>
                <a:ea typeface="+mn-ea"/>
                <a:cs typeface="+mn-cs"/>
                <a:sym typeface="Helvetica Neue"/>
              </a:rPr>
              <a:t>C'est le thème central de notre cours d'aujourd'hui. Nous explorerons les deux principales méthodes qui constituent le fondement de la planification stratégique moderne à long terme. Nous apprendrons à utiliser nos modèles pour effectuer </a:t>
            </a:r>
            <a:r>
              <a:rPr lang="en-US" sz="1100" b="1" i="0" dirty="0">
                <a:effectLst/>
                <a:latin typeface="+mn-lt"/>
                <a:ea typeface="+mn-ea"/>
                <a:cs typeface="+mn-cs"/>
                <a:sym typeface="Helvetica Neue"/>
              </a:rPr>
              <a:t>des prévisions</a:t>
            </a:r>
            <a:r>
              <a:rPr lang="en-US" sz="1100" b="0" i="0" dirty="0">
                <a:effectLst/>
                <a:latin typeface="+mn-lt"/>
                <a:ea typeface="+mn-ea"/>
                <a:cs typeface="+mn-cs"/>
                <a:sym typeface="Helvetica Neue"/>
              </a:rPr>
              <a:t>, c'est-à-dire des prédictions quantitatives sur ce qui est le plus </a:t>
            </a:r>
            <a:r>
              <a:rPr lang="en-US" sz="1100" b="0" i="1" dirty="0">
                <a:effectLst/>
                <a:latin typeface="+mn-lt"/>
                <a:ea typeface="+mn-ea"/>
                <a:cs typeface="+mn-cs"/>
                <a:sym typeface="Helvetica Neue"/>
              </a:rPr>
              <a:t>susceptible </a:t>
            </a:r>
            <a:r>
              <a:rPr lang="en-US" sz="1100" b="0" i="0" dirty="0">
                <a:effectLst/>
                <a:latin typeface="+mn-lt"/>
                <a:ea typeface="+mn-ea"/>
                <a:cs typeface="+mn-cs"/>
                <a:sym typeface="Helvetica Neue"/>
              </a:rPr>
              <a:t>de se produire. Et nous apprendrons l'art de </a:t>
            </a:r>
            <a:r>
              <a:rPr lang="en-US" sz="1100" b="1" i="0" dirty="0">
                <a:effectLst/>
                <a:latin typeface="+mn-lt"/>
                <a:ea typeface="+mn-ea"/>
                <a:cs typeface="+mn-cs"/>
                <a:sym typeface="Helvetica Neue"/>
              </a:rPr>
              <a:t>l'analyse de scénarios</a:t>
            </a:r>
            <a:r>
              <a:rPr lang="en-US" sz="1100" b="0" i="0" dirty="0">
                <a:effectLst/>
                <a:latin typeface="+mn-lt"/>
                <a:ea typeface="+mn-ea"/>
                <a:cs typeface="+mn-cs"/>
                <a:sym typeface="Helvetica Neue"/>
              </a:rPr>
              <a:t>, qui consiste à explorer de manière créative l'éventail des possibilités. Ensemble, ces outils nous permettent d'utiliser les modèles que nous avons appris à construire pour concevoir des systèmes de transport résilients et adaptables pour l'avenir.</a:t>
            </a:r>
          </a:p>
        </p:txBody>
      </p:sp>
    </p:spTree>
    <p:extLst>
      <p:ext uri="{BB962C8B-B14F-4D97-AF65-F5344CB8AC3E}">
        <p14:creationId xmlns:p14="http://schemas.microsoft.com/office/powerpoint/2010/main" val="3656880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 À la fin de nos 45 minutes ensemble, vous devriez avoir acquis une solide compréhension fondamentale de ce sujet. Plus précisément, vous serez en mesure </a:t>
            </a:r>
            <a:r>
              <a:rPr lang="en-US" sz="1100" b="1" i="0" dirty="0">
                <a:effectLst/>
                <a:latin typeface="+mn-lt"/>
                <a:ea typeface="+mn-ea"/>
                <a:cs typeface="+mn-cs"/>
                <a:sym typeface="Helvetica Neue"/>
              </a:rPr>
              <a:t>d'expliquer </a:t>
            </a:r>
            <a:r>
              <a:rPr lang="en-US" sz="1100" b="0" i="1" dirty="0">
                <a:effectLst/>
                <a:latin typeface="+mn-lt"/>
                <a:ea typeface="+mn-ea"/>
                <a:cs typeface="+mn-cs"/>
                <a:sym typeface="Helvetica Neue"/>
              </a:rPr>
              <a:t>pourquoi </a:t>
            </a:r>
            <a:r>
              <a:rPr lang="en-US" sz="1100" b="0" i="0" dirty="0">
                <a:effectLst/>
                <a:latin typeface="+mn-lt"/>
                <a:ea typeface="+mn-ea"/>
                <a:cs typeface="+mn-cs"/>
                <a:sym typeface="Helvetica Neue"/>
              </a:rPr>
              <a:t>l'incertitude est une question si cruciale dans notre domaine. Vous serez capable de </a:t>
            </a:r>
            <a:r>
              <a:rPr lang="en-US" sz="1100" b="1" i="0" dirty="0">
                <a:effectLst/>
                <a:latin typeface="+mn-lt"/>
                <a:ea typeface="+mn-ea"/>
                <a:cs typeface="+mn-cs"/>
                <a:sym typeface="Helvetica Neue"/>
              </a:rPr>
              <a:t>faire</a:t>
            </a:r>
            <a:r>
              <a:rPr lang="en-US" sz="1100" b="0" i="0" dirty="0">
                <a:effectLst/>
                <a:latin typeface="+mn-lt"/>
                <a:ea typeface="+mn-ea"/>
                <a:cs typeface="+mn-cs"/>
                <a:sym typeface="Helvetica Neue"/>
              </a:rPr>
              <a:t> clairement </a:t>
            </a:r>
            <a:r>
              <a:rPr lang="en-US" sz="1100" b="1" i="0" dirty="0">
                <a:effectLst/>
                <a:latin typeface="+mn-lt"/>
                <a:ea typeface="+mn-ea"/>
                <a:cs typeface="+mn-cs"/>
                <a:sym typeface="Helvetica Neue"/>
              </a:rPr>
              <a:t>la distinction </a:t>
            </a:r>
            <a:r>
              <a:rPr lang="en-US" sz="1100" b="0" i="0" dirty="0">
                <a:effectLst/>
                <a:latin typeface="+mn-lt"/>
                <a:ea typeface="+mn-ea"/>
                <a:cs typeface="+mn-cs"/>
                <a:sym typeface="Helvetica Neue"/>
              </a:rPr>
              <a:t>entre l'art qualitatif de l'analyse de scénarios et la science quantitative de la prévision. Vous serez en mesure de </a:t>
            </a:r>
            <a:r>
              <a:rPr lang="en-US" sz="1100" b="1" i="0" dirty="0">
                <a:effectLst/>
                <a:latin typeface="+mn-lt"/>
                <a:ea typeface="+mn-ea"/>
                <a:cs typeface="+mn-cs"/>
                <a:sym typeface="Helvetica Neue"/>
              </a:rPr>
              <a:t>décrire </a:t>
            </a:r>
            <a:r>
              <a:rPr lang="en-US" sz="1100" b="0" i="0" dirty="0">
                <a:effectLst/>
                <a:latin typeface="+mn-lt"/>
                <a:ea typeface="+mn-ea"/>
                <a:cs typeface="+mn-cs"/>
                <a:sym typeface="Helvetica Neue"/>
              </a:rPr>
              <a:t>les étapes pratiques pour élaborer concrètement un scénario. Vous serez en mesure </a:t>
            </a:r>
            <a:r>
              <a:rPr lang="en-US" sz="1100" b="1" i="0" dirty="0">
                <a:effectLst/>
                <a:latin typeface="+mn-lt"/>
                <a:ea typeface="+mn-ea"/>
                <a:cs typeface="+mn-cs"/>
                <a:sym typeface="Helvetica Neue"/>
              </a:rPr>
              <a:t>d'identifier </a:t>
            </a:r>
            <a:r>
              <a:rPr lang="en-US" sz="1100" b="0" i="0" dirty="0">
                <a:effectLst/>
                <a:latin typeface="+mn-lt"/>
                <a:ea typeface="+mn-ea"/>
                <a:cs typeface="+mn-cs"/>
                <a:sym typeface="Helvetica Neue"/>
              </a:rPr>
              <a:t>les principales techniques de prévision et, tout aussi important, de comprendre leurs limites. Enfin, vous serez en mesure de </a:t>
            </a:r>
            <a:r>
              <a:rPr lang="en-US" sz="1100" b="1" i="0" dirty="0">
                <a:effectLst/>
                <a:latin typeface="+mn-lt"/>
                <a:ea typeface="+mn-ea"/>
                <a:cs typeface="+mn-cs"/>
                <a:sym typeface="Helvetica Neue"/>
              </a:rPr>
              <a:t>décrire </a:t>
            </a:r>
            <a:r>
              <a:rPr lang="en-US" sz="1100" b="0" i="0" dirty="0">
                <a:effectLst/>
                <a:latin typeface="+mn-lt"/>
                <a:ea typeface="+mn-ea"/>
                <a:cs typeface="+mn-cs"/>
                <a:sym typeface="Helvetica Neue"/>
              </a:rPr>
              <a:t>comment ces deux méthodes sont intégrées pour créer des plans à long terme puissants et résilients. Avec ces objectifs à l'esprit, commençons. »</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br>
              <a:rPr lang="fr-FR" dirty="0"/>
            </a:b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 Alors, pourquoi ces méthodes sont-elles si importantes ? Parce que la planification traditionnelle, qui part souvent du principe que l'avenir sera une simple extrapolation du passé, est vouée à l'échec. Le monde des transports est caractérisé par </a:t>
            </a:r>
            <a:r>
              <a:rPr lang="en-US" sz="1100" b="1" i="0" dirty="0">
                <a:effectLst/>
                <a:latin typeface="+mn-lt"/>
                <a:ea typeface="+mn-ea"/>
                <a:cs typeface="+mn-cs"/>
                <a:sym typeface="Helvetica Neue"/>
              </a:rPr>
              <a:t>une profonde incertitude</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Nous sommes confrontés à </a:t>
            </a:r>
            <a:r>
              <a:rPr lang="en-US" sz="1100" b="1" i="0" dirty="0">
                <a:effectLst/>
                <a:latin typeface="+mn-lt"/>
                <a:ea typeface="+mn-ea"/>
                <a:cs typeface="+mn-cs"/>
                <a:sym typeface="Helvetica Neue"/>
              </a:rPr>
              <a:t>des changements technologiques</a:t>
            </a:r>
            <a:r>
              <a:rPr lang="en-US" sz="1100" b="0" i="0" dirty="0">
                <a:effectLst/>
                <a:latin typeface="+mn-lt"/>
                <a:ea typeface="+mn-ea"/>
                <a:cs typeface="+mn-cs"/>
                <a:sym typeface="Helvetica Neue"/>
              </a:rPr>
              <a:t> majeurs. Il y a trente ans, personne ne prévoyait l'impact des applications de covoiturage comme Uber ou l'adoption massive des trottinettes électriques. Aujourd'hui, nous devons tenir compte de l'impact potentiellement révolutionnaire des véhicules autonomes.</a:t>
            </a:r>
            <a:br>
              <a:rPr lang="en-US" dirty="0"/>
            </a:br>
            <a:r>
              <a:rPr lang="en-US" sz="1100" b="0" i="0" dirty="0">
                <a:effectLst/>
                <a:latin typeface="+mn-lt"/>
                <a:ea typeface="+mn-ea"/>
                <a:cs typeface="+mn-cs"/>
                <a:sym typeface="Helvetica Neue"/>
              </a:rPr>
              <a:t>D'énormes </a:t>
            </a:r>
            <a:r>
              <a:rPr lang="en-US" sz="1100" b="1" i="0" dirty="0">
                <a:effectLst/>
                <a:latin typeface="+mn-lt"/>
                <a:ea typeface="+mn-ea"/>
                <a:cs typeface="+mn-cs"/>
                <a:sym typeface="Helvetica Neue"/>
              </a:rPr>
              <a:t>facteurs économiques</a:t>
            </a:r>
            <a:r>
              <a:rPr lang="en-US" sz="1100" b="0" i="0" dirty="0">
                <a:effectLst/>
                <a:latin typeface="+mn-lt"/>
                <a:ea typeface="+mn-ea"/>
                <a:cs typeface="+mn-cs"/>
                <a:sym typeface="Helvetica Neue"/>
              </a:rPr>
              <a:t> entrent en jeu. Les prix du pétrole vont-ils augmenter de manière spectaculaire, rendant les transports publics plus attractifs ? Ou vont-ils baisser, encourageant ainsi l'utilisation de la voiture ?</a:t>
            </a:r>
            <a:br>
              <a:rPr lang="en-US" dirty="0"/>
            </a:br>
            <a:r>
              <a:rPr lang="en-US" sz="1100" b="0" i="0" dirty="0">
                <a:effectLst/>
                <a:latin typeface="+mn-lt"/>
                <a:ea typeface="+mn-ea"/>
                <a:cs typeface="+mn-cs"/>
                <a:sym typeface="Helvetica Neue"/>
              </a:rPr>
              <a:t>Les gouvernements introduisent </a:t>
            </a:r>
            <a:r>
              <a:rPr lang="en-US" sz="1100" b="1" i="0" dirty="0">
                <a:effectLst/>
                <a:latin typeface="+mn-lt"/>
                <a:ea typeface="+mn-ea"/>
                <a:cs typeface="+mn-cs"/>
                <a:sym typeface="Helvetica Neue"/>
              </a:rPr>
              <a:t>de</a:t>
            </a:r>
            <a:r>
              <a:rPr lang="en-US" sz="1100" b="0" i="0" dirty="0">
                <a:effectLst/>
                <a:latin typeface="+mn-lt"/>
                <a:ea typeface="+mn-ea"/>
                <a:cs typeface="+mn-cs"/>
                <a:sym typeface="Helvetica Neue"/>
              </a:rPr>
              <a:t> nouveaux </a:t>
            </a:r>
            <a:r>
              <a:rPr lang="en-US" sz="1100" b="1" i="0" dirty="0">
                <a:effectLst/>
                <a:latin typeface="+mn-lt"/>
                <a:ea typeface="+mn-ea"/>
                <a:cs typeface="+mn-cs"/>
                <a:sym typeface="Helvetica Neue"/>
              </a:rPr>
              <a:t>changements politiques</a:t>
            </a:r>
            <a:r>
              <a:rPr lang="en-US" sz="1100" b="0" i="0" dirty="0">
                <a:effectLst/>
                <a:latin typeface="+mn-lt"/>
                <a:ea typeface="+mn-ea"/>
                <a:cs typeface="+mn-cs"/>
                <a:sym typeface="Helvetica Neue"/>
              </a:rPr>
              <a:t>. Une nouvelle taxe carbone ou une subvention importante pour les véhicules électriques pourrait complètement changer la donne.</a:t>
            </a:r>
            <a:br>
              <a:rPr lang="en-US" dirty="0"/>
            </a:br>
            <a:r>
              <a:rPr lang="en-US" sz="1100" b="0" i="0" dirty="0">
                <a:effectLst/>
                <a:latin typeface="+mn-lt"/>
                <a:ea typeface="+mn-ea"/>
                <a:cs typeface="+mn-cs"/>
                <a:sym typeface="Helvetica Neue"/>
              </a:rPr>
              <a:t>Et nous observons </a:t>
            </a:r>
            <a:r>
              <a:rPr lang="en-US" sz="1100" b="1" i="0" dirty="0">
                <a:effectLst/>
                <a:latin typeface="+mn-lt"/>
                <a:ea typeface="+mn-ea"/>
                <a:cs typeface="+mn-cs"/>
                <a:sym typeface="Helvetica Neue"/>
              </a:rPr>
              <a:t>des tendances sociales</a:t>
            </a:r>
            <a:r>
              <a:rPr lang="en-US" sz="1100" b="0" i="0" dirty="0">
                <a:effectLst/>
                <a:latin typeface="+mn-lt"/>
                <a:ea typeface="+mn-ea"/>
                <a:cs typeface="+mn-cs"/>
                <a:sym typeface="Helvetica Neue"/>
              </a:rPr>
              <a:t> profondes. Le récent passage au télétravail, par exemple, a fondamentalement modifié les habitudes de déplacement d'une manière que peu de gens avaient prévue.</a:t>
            </a:r>
            <a:br>
              <a:rPr lang="en-US" dirty="0"/>
            </a:br>
            <a:r>
              <a:rPr lang="en-US" sz="1100" b="0" i="0" dirty="0">
                <a:effectLst/>
                <a:latin typeface="+mn-lt"/>
                <a:ea typeface="+mn-ea"/>
                <a:cs typeface="+mn-cs"/>
                <a:sym typeface="Helvetica Neue"/>
              </a:rPr>
              <a:t>Comme nous ne pouvons pas savoir avec certitude comment ces facteurs vont évoluer, nous ne pouvons pas nous fier à une seule prévision pour l'avenir. Nous devons prévoir plusieurs possibilités, et c'est là l'objectif principal de l'analyse de scénarios et des prévisions.</a:t>
            </a:r>
            <a:endParaRPr lang="en-US" dirty="0"/>
          </a:p>
        </p:txBody>
      </p:sp>
    </p:spTree>
    <p:extLst>
      <p:ext uri="{BB962C8B-B14F-4D97-AF65-F5344CB8AC3E}">
        <p14:creationId xmlns:p14="http://schemas.microsoft.com/office/powerpoint/2010/main" val="2131501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06F47-7680-CCDC-AE91-9520B3CCE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85D78-0B26-AC2A-0C06-4A1118443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1F7BC-736C-6F8C-6886-461124302278}"/>
              </a:ext>
            </a:extLst>
          </p:cNvPr>
          <p:cNvSpPr>
            <a:spLocks noGrp="1"/>
          </p:cNvSpPr>
          <p:nvPr>
            <p:ph type="body" idx="1"/>
          </p:nvPr>
        </p:nvSpPr>
        <p:spPr/>
        <p:txBody>
          <a:bodyPr/>
          <a:lstStyle/>
          <a:p>
            <a:r>
              <a:rPr lang="en-US" sz="1100" b="0" i="0" dirty="0">
                <a:effectLst/>
                <a:latin typeface="+mn-lt"/>
                <a:ea typeface="+mn-ea"/>
                <a:cs typeface="+mn-cs"/>
                <a:sym typeface="Helvetica Neue"/>
              </a:rPr>
              <a:t>« Pour bien distinguer ces deux outils essentiels, comparons-les directement à l'aide de plusieurs attributs clés.</a:t>
            </a:r>
            <a:br>
              <a:rPr lang="en-US" dirty="0"/>
            </a:br>
            <a:r>
              <a:rPr lang="en-US" sz="1100" b="0" i="0" dirty="0">
                <a:effectLst/>
                <a:latin typeface="+mn-lt"/>
                <a:ea typeface="+mn-ea"/>
                <a:cs typeface="+mn-cs"/>
                <a:sym typeface="Helvetica Neue"/>
              </a:rPr>
              <a:t>Pensez à leur </a:t>
            </a:r>
            <a:r>
              <a:rPr lang="en-US" sz="1100" b="1" i="0" dirty="0">
                <a:effectLst/>
                <a:latin typeface="+mn-lt"/>
                <a:ea typeface="+mn-ea"/>
                <a:cs typeface="+mn-cs"/>
                <a:sym typeface="Helvetica Neue"/>
              </a:rPr>
              <a:t>objectif </a:t>
            </a:r>
            <a:r>
              <a:rPr lang="en-US" sz="1100" b="0" i="0" dirty="0">
                <a:effectLst/>
                <a:latin typeface="+mn-lt"/>
                <a:ea typeface="+mn-ea"/>
                <a:cs typeface="+mn-cs"/>
                <a:sym typeface="Helvetica Neue"/>
              </a:rPr>
              <a:t>: l'analyse de scénarios consiste à explorer l'éventail des possibilités afin de rendre nos plans plus résilients. La prévision consiste à prédire un résultat spécifique afin de faciliter la planification détaillée.</a:t>
            </a:r>
            <a:br>
              <a:rPr lang="en-US" dirty="0"/>
            </a:br>
            <a:r>
              <a:rPr lang="en-US" sz="1100" b="0" i="0" dirty="0">
                <a:effectLst/>
                <a:latin typeface="+mn-lt"/>
                <a:ea typeface="+mn-ea"/>
                <a:cs typeface="+mn-cs"/>
                <a:sym typeface="Helvetica Neue"/>
              </a:rPr>
              <a:t>Cela nous amène à la </a:t>
            </a:r>
            <a:r>
              <a:rPr lang="en-US" sz="1100" b="1" i="0" dirty="0">
                <a:effectLst/>
                <a:latin typeface="+mn-lt"/>
                <a:ea typeface="+mn-ea"/>
                <a:cs typeface="+mn-cs"/>
                <a:sym typeface="Helvetica Neue"/>
              </a:rPr>
              <a:t>question à laquelle </a:t>
            </a:r>
            <a:r>
              <a:rPr lang="en-US" sz="1100" b="0" i="0" dirty="0">
                <a:effectLst/>
                <a:latin typeface="+mn-lt"/>
                <a:ea typeface="+mn-ea"/>
                <a:cs typeface="+mn-cs"/>
                <a:sym typeface="Helvetica Neue"/>
              </a:rPr>
              <a:t>ils répondent. Les scénarios posent la question « Que </a:t>
            </a:r>
            <a:r>
              <a:rPr lang="en-US" sz="1100" b="0" i="1" dirty="0">
                <a:effectLst/>
                <a:latin typeface="+mn-lt"/>
                <a:ea typeface="+mn-ea"/>
                <a:cs typeface="+mn-cs"/>
                <a:sym typeface="Helvetica Neue"/>
              </a:rPr>
              <a:t>pourrait-il </a:t>
            </a:r>
            <a:r>
              <a:rPr lang="en-US" sz="1100" b="0" i="0" dirty="0">
                <a:effectLst/>
                <a:latin typeface="+mn-lt"/>
                <a:ea typeface="+mn-ea"/>
                <a:cs typeface="+mn-cs"/>
                <a:sym typeface="Helvetica Neue"/>
              </a:rPr>
              <a:t>se passer ? », tandis que les prévisions posent la question « Que va-t-il </a:t>
            </a:r>
            <a:r>
              <a:rPr lang="en-US" sz="1100" b="0" i="1" dirty="0">
                <a:effectLst/>
                <a:latin typeface="+mn-lt"/>
                <a:ea typeface="+mn-ea"/>
                <a:cs typeface="+mn-cs"/>
                <a:sym typeface="Helvetica Neue"/>
              </a:rPr>
              <a:t>probablement </a:t>
            </a:r>
            <a:r>
              <a:rPr lang="en-US" sz="1100" b="0" i="0" dirty="0">
                <a:effectLst/>
                <a:latin typeface="+mn-lt"/>
                <a:ea typeface="+mn-ea"/>
                <a:cs typeface="+mn-cs"/>
                <a:sym typeface="Helvetica Neue"/>
              </a:rPr>
              <a:t>se passer ? ».</a:t>
            </a:r>
            <a:br>
              <a:rPr lang="en-US" dirty="0"/>
            </a:br>
            <a:r>
              <a:rPr lang="en-US" sz="1100" b="0" i="0" dirty="0">
                <a:effectLst/>
                <a:latin typeface="+mn-lt"/>
                <a:ea typeface="+mn-ea"/>
                <a:cs typeface="+mn-cs"/>
                <a:sym typeface="Helvetica Neue"/>
              </a:rPr>
              <a:t>Leurs </a:t>
            </a:r>
            <a:r>
              <a:rPr lang="en-US" sz="1100" b="1" i="0" dirty="0">
                <a:effectLst/>
                <a:latin typeface="+mn-lt"/>
                <a:ea typeface="+mn-ea"/>
                <a:cs typeface="+mn-cs"/>
                <a:sym typeface="Helvetica Neue"/>
              </a:rPr>
              <a:t>résultats </a:t>
            </a:r>
            <a:r>
              <a:rPr lang="en-US" sz="1100" b="0" i="0" dirty="0">
                <a:effectLst/>
                <a:latin typeface="+mn-lt"/>
                <a:ea typeface="+mn-ea"/>
                <a:cs typeface="+mn-cs"/>
                <a:sym typeface="Helvetica Neue"/>
              </a:rPr>
              <a:t>sont également fondamentalement différents. Le résultat d'un processus de scénario est un ensemble d'histoires, des récits riches et qualitatifs sur différents futurs. Le résultat d'une prévision est un chiffre, une prédiction spécifique du nombre de passagers ou du volume de trafic futurs.</a:t>
            </a:r>
            <a:br>
              <a:rPr lang="en-US" dirty="0"/>
            </a:br>
            <a:r>
              <a:rPr lang="en-US" sz="1100" b="0" i="0" dirty="0">
                <a:effectLst/>
                <a:latin typeface="+mn-lt"/>
                <a:ea typeface="+mn-ea"/>
                <a:cs typeface="+mn-cs"/>
                <a:sym typeface="Helvetica Neue"/>
              </a:rPr>
              <a:t>Cela reflète leur </a:t>
            </a:r>
            <a:r>
              <a:rPr lang="en-US" sz="1100" b="1" i="0" dirty="0">
                <a:effectLst/>
                <a:latin typeface="+mn-lt"/>
                <a:ea typeface="+mn-ea"/>
                <a:cs typeface="+mn-cs"/>
                <a:sym typeface="Helvetica Neue"/>
              </a:rPr>
              <a:t>méthodologie </a:t>
            </a:r>
            <a:r>
              <a:rPr lang="en-US" sz="1100" b="0" i="0" dirty="0">
                <a:effectLst/>
                <a:latin typeface="+mn-lt"/>
                <a:ea typeface="+mn-ea"/>
                <a:cs typeface="+mn-cs"/>
                <a:sym typeface="Helvetica Neue"/>
              </a:rPr>
              <a:t>: les scénarios sont principalement qualitatifs et créatifs, tandis que les prévisions sont quantitatives et analytiques.</a:t>
            </a:r>
            <a:br>
              <a:rPr lang="en-US" dirty="0"/>
            </a:br>
            <a:r>
              <a:rPr lang="en-US" sz="1100" b="0" i="0" dirty="0">
                <a:effectLst/>
                <a:latin typeface="+mn-lt"/>
                <a:ea typeface="+mn-ea"/>
                <a:cs typeface="+mn-cs"/>
                <a:sym typeface="Helvetica Neue"/>
              </a:rPr>
              <a:t>Et cela détermine leur </a:t>
            </a:r>
            <a:r>
              <a:rPr lang="en-US" sz="1100" b="1" i="0" dirty="0">
                <a:effectLst/>
                <a:latin typeface="+mn-lt"/>
                <a:ea typeface="+mn-ea"/>
                <a:cs typeface="+mn-cs"/>
                <a:sym typeface="Helvetica Neue"/>
              </a:rPr>
              <a:t>utilisation principale</a:t>
            </a:r>
            <a:r>
              <a:rPr lang="en-US" sz="1100" b="0" i="0" dirty="0">
                <a:effectLst/>
                <a:latin typeface="+mn-lt"/>
                <a:ea typeface="+mn-ea"/>
                <a:cs typeface="+mn-cs"/>
                <a:sym typeface="Helvetica Neue"/>
              </a:rPr>
              <a:t>. Nous utilisons les scénarios pour la réflexion stratégique de haut niveau. Nous utilisons les prévisions pour le travail numérique difficile de budgétisation, d'ingénierie et de planification opérationnelle. L'un ne peut remplacer l'autre ; les deux sont nécessaires. »</a:t>
            </a:r>
            <a:endParaRPr lang="en-US" dirty="0"/>
          </a:p>
        </p:txBody>
      </p:sp>
    </p:spTree>
    <p:extLst>
      <p:ext uri="{BB962C8B-B14F-4D97-AF65-F5344CB8AC3E}">
        <p14:creationId xmlns:p14="http://schemas.microsoft.com/office/powerpoint/2010/main" val="35721093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err="1">
                <a:solidFill>
                  <a:prstClr val="black"/>
                </a:solidFill>
              </a:rPr>
              <a:t>Analyse</a:t>
            </a:r>
            <a:r>
              <a:rPr lang="en-US" b="1" dirty="0">
                <a:solidFill>
                  <a:prstClr val="black"/>
                </a:solidFill>
              </a:rPr>
              <a:t> de </a:t>
            </a:r>
            <a:r>
              <a:rPr lang="en-US" b="1" dirty="0" err="1">
                <a:solidFill>
                  <a:prstClr val="black"/>
                </a:solidFill>
              </a:rPr>
              <a:t>scénarios</a:t>
            </a:r>
            <a:r>
              <a:rPr lang="en-US" b="1" dirty="0">
                <a:solidFill>
                  <a:prstClr val="black"/>
                </a:solidFill>
              </a:rPr>
              <a:t> et </a:t>
            </a:r>
            <a:r>
              <a:rPr lang="en-US" b="1" dirty="0" err="1">
                <a:solidFill>
                  <a:prstClr val="black"/>
                </a:solidFill>
              </a:rPr>
              <a:t>prévisions</a:t>
            </a:r>
            <a:endParaRPr lang="en-US" b="1" dirty="0">
              <a:solidFill>
                <a:prstClr val="black"/>
              </a:solidFill>
            </a:endParaRP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4" name="object 6">
            <a:extLst>
              <a:ext uri="{FF2B5EF4-FFF2-40B4-BE49-F238E27FC236}">
                <a16:creationId xmlns:a16="http://schemas.microsoft.com/office/drawing/2014/main" id="{6F10E156-3079-5BC4-8B4F-0A45E9C39608}"/>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err="1">
                <a:solidFill>
                  <a:prstClr val="black"/>
                </a:solidFill>
              </a:rPr>
              <a:t>Analyse</a:t>
            </a:r>
            <a:r>
              <a:rPr lang="en-US" b="1" dirty="0">
                <a:solidFill>
                  <a:prstClr val="black"/>
                </a:solidFill>
              </a:rPr>
              <a:t> de </a:t>
            </a:r>
            <a:r>
              <a:rPr lang="en-US" b="1" dirty="0" err="1">
                <a:solidFill>
                  <a:prstClr val="black"/>
                </a:solidFill>
              </a:rPr>
              <a:t>scénarios</a:t>
            </a:r>
            <a:r>
              <a:rPr lang="en-US" b="1" dirty="0">
                <a:solidFill>
                  <a:prstClr val="black"/>
                </a:solidFill>
              </a:rPr>
              <a:t> et </a:t>
            </a:r>
            <a:r>
              <a:rPr lang="en-US" b="1" dirty="0" err="1">
                <a:solidFill>
                  <a:prstClr val="black"/>
                </a:solidFill>
              </a:rPr>
              <a:t>prévisions</a:t>
            </a:r>
            <a:endParaRPr lang="en-US" b="1" dirty="0">
              <a:solidFill>
                <a:prstClr val="black"/>
              </a:solidFill>
            </a:endParaRPr>
          </a:p>
        </p:txBody>
      </p:sp>
    </p:spTree>
    <p:extLst>
      <p:ext uri="{BB962C8B-B14F-4D97-AF65-F5344CB8AC3E}">
        <p14:creationId xmlns:p14="http://schemas.microsoft.com/office/powerpoint/2010/main" val="124372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8469418-AFE5-DA46-962A-F943E7EB34CD}"/>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55DC0F8E-6847-5A97-8226-E7A11DF542FF}"/>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B38BC3A-8E87-C8C1-A5FA-FD8B26A1AC2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67531919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video" Target="https://www.youtube.com/embed/J_OBgXalGFU?feature=oembed" TargetMode="Externa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3 : Modélisation et simulation des transports</a:t>
            </a:r>
            <a:endParaRPr dirty="0"/>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US" sz="2000" b="1" dirty="0">
                <a:solidFill>
                  <a:srgbClr val="0070C0"/>
                </a:solidFill>
                <a:highlight>
                  <a:srgbClr val="FFFF00"/>
                </a:highlight>
                <a:latin typeface="Calibri"/>
                <a:ea typeface="Calibri"/>
                <a:cs typeface="Calibri"/>
                <a:sym typeface="Calibri"/>
              </a:rPr>
              <a:t>Cours n° 14 : Analyse de scénarios et prévisions</a:t>
            </a:r>
            <a:endParaRPr lang="en-US" sz="1400" dirty="0">
              <a:highlight>
                <a:srgbClr val="FFFF00"/>
              </a:highlight>
              <a:latin typeface="Arial"/>
              <a:ea typeface="Arial"/>
              <a:cs typeface="Arial"/>
              <a:sym typeface="Aria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6D48-383C-4F00-7384-FA23FB25A09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FFD103-31D1-3ABF-09B2-2C9B3FB5461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1.1. </a:t>
            </a:r>
            <a:r>
              <a:rPr lang="en-US" b="1" dirty="0">
                <a:solidFill>
                  <a:sysClr val="windowText" lastClr="000000"/>
                </a:solidFill>
                <a:latin typeface="Arial"/>
                <a:cs typeface="Arial"/>
              </a:rPr>
              <a:t>Analyse de scénarios et prévisions : comparaison directe</a:t>
            </a:r>
            <a:endParaRPr lang="en-GB" b="1" dirty="0">
              <a:solidFill>
                <a:sysClr val="windowText" lastClr="000000"/>
              </a:solidFill>
              <a:latin typeface="Arial"/>
              <a:cs typeface="Arial"/>
            </a:endParaRPr>
          </a:p>
        </p:txBody>
      </p:sp>
      <p:sp>
        <p:nvSpPr>
          <p:cNvPr id="8" name="object 2">
            <a:extLst>
              <a:ext uri="{FF2B5EF4-FFF2-40B4-BE49-F238E27FC236}">
                <a16:creationId xmlns:a16="http://schemas.microsoft.com/office/drawing/2014/main" id="{B18B7ABE-802C-4631-267B-30BE8BF6B5C0}"/>
              </a:ext>
            </a:extLst>
          </p:cNvPr>
          <p:cNvSpPr txBox="1">
            <a:spLocks noGrp="1"/>
          </p:cNvSpPr>
          <p:nvPr>
            <p:ph type="title"/>
          </p:nvPr>
        </p:nvSpPr>
        <p:spPr>
          <a:xfrm>
            <a:off x="726467" y="493611"/>
            <a:ext cx="685636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Qu'est-ce que l'analyse de scénarios et les prévisions ?</a:t>
            </a:r>
            <a:endParaRPr lang="en-GB" sz="2400" b="1" dirty="0">
              <a:solidFill>
                <a:schemeClr val="bg1"/>
              </a:solidFill>
            </a:endParaRPr>
          </a:p>
        </p:txBody>
      </p:sp>
      <p:graphicFrame>
        <p:nvGraphicFramePr>
          <p:cNvPr id="9" name="Table 8">
            <a:extLst>
              <a:ext uri="{FF2B5EF4-FFF2-40B4-BE49-F238E27FC236}">
                <a16:creationId xmlns:a16="http://schemas.microsoft.com/office/drawing/2014/main" id="{316B95E7-0216-AEE9-9D91-BCA8B64F50E0}"/>
              </a:ext>
            </a:extLst>
          </p:cNvPr>
          <p:cNvGraphicFramePr>
            <a:graphicFrameLocks noGrp="1"/>
          </p:cNvGraphicFramePr>
          <p:nvPr>
            <p:extLst>
              <p:ext uri="{D42A27DB-BD31-4B8C-83A1-F6EECF244321}">
                <p14:modId xmlns:p14="http://schemas.microsoft.com/office/powerpoint/2010/main" val="4027224865"/>
              </p:ext>
            </p:extLst>
          </p:nvPr>
        </p:nvGraphicFramePr>
        <p:xfrm>
          <a:off x="1695236" y="1864417"/>
          <a:ext cx="8804953" cy="3901440"/>
        </p:xfrm>
        <a:graphic>
          <a:graphicData uri="http://schemas.openxmlformats.org/drawingml/2006/table">
            <a:tbl>
              <a:tblPr firstRow="1" bandRow="1">
                <a:tableStyleId>{EEE7283C-3CF3-47DC-8721-378D4A62B228}</a:tableStyleId>
              </a:tblPr>
              <a:tblGrid>
                <a:gridCol w="1715784">
                  <a:extLst>
                    <a:ext uri="{9D8B030D-6E8A-4147-A177-3AD203B41FA5}">
                      <a16:colId xmlns:a16="http://schemas.microsoft.com/office/drawing/2014/main" val="1336919117"/>
                    </a:ext>
                  </a:extLst>
                </a:gridCol>
                <a:gridCol w="3322194">
                  <a:extLst>
                    <a:ext uri="{9D8B030D-6E8A-4147-A177-3AD203B41FA5}">
                      <a16:colId xmlns:a16="http://schemas.microsoft.com/office/drawing/2014/main" val="2330515551"/>
                    </a:ext>
                  </a:extLst>
                </a:gridCol>
                <a:gridCol w="3766975">
                  <a:extLst>
                    <a:ext uri="{9D8B030D-6E8A-4147-A177-3AD203B41FA5}">
                      <a16:colId xmlns:a16="http://schemas.microsoft.com/office/drawing/2014/main" val="377987373"/>
                    </a:ext>
                  </a:extLst>
                </a:gridCol>
              </a:tblGrid>
              <a:tr h="370840">
                <a:tc>
                  <a:txBody>
                    <a:bodyPr/>
                    <a:lstStyle/>
                    <a:p>
                      <a:pPr algn="l"/>
                      <a:r>
                        <a:rPr lang="en-US" sz="2000" dirty="0"/>
                        <a:t>Attribut</a:t>
                      </a:r>
                      <a:endParaRPr lang="en-AT" sz="2000" dirty="0"/>
                    </a:p>
                  </a:txBody>
                  <a:tcPr anchor="ctr">
                    <a:solidFill>
                      <a:srgbClr val="45D1FF"/>
                    </a:solidFill>
                  </a:tcPr>
                </a:tc>
                <a:tc>
                  <a:txBody>
                    <a:bodyPr/>
                    <a:lstStyle/>
                    <a:p>
                      <a:pPr algn="l"/>
                      <a:r>
                        <a:rPr lang="en-US" sz="2000" dirty="0"/>
                        <a:t>Analyse de scénarios</a:t>
                      </a:r>
                      <a:endParaRPr lang="en-AT" sz="2000" dirty="0"/>
                    </a:p>
                  </a:txBody>
                  <a:tcPr anchor="ctr">
                    <a:solidFill>
                      <a:srgbClr val="45D1FF"/>
                    </a:solidFill>
                  </a:tcPr>
                </a:tc>
                <a:tc>
                  <a:txBody>
                    <a:bodyPr/>
                    <a:lstStyle/>
                    <a:p>
                      <a:pPr algn="l"/>
                      <a:r>
                        <a:rPr lang="en-US" sz="2000" dirty="0"/>
                        <a:t>Prévision</a:t>
                      </a:r>
                      <a:endParaRPr lang="en-AT" sz="2000" dirty="0"/>
                    </a:p>
                  </a:txBody>
                  <a:tcPr anchor="ctr">
                    <a:solidFill>
                      <a:srgbClr val="45D1FF"/>
                    </a:solidFill>
                  </a:tcPr>
                </a:tc>
                <a:extLst>
                  <a:ext uri="{0D108BD9-81ED-4DB2-BD59-A6C34878D82A}">
                    <a16:rowId xmlns:a16="http://schemas.microsoft.com/office/drawing/2014/main" val="892934759"/>
                  </a:ext>
                </a:extLst>
              </a:tr>
              <a:tr h="370840">
                <a:tc>
                  <a:txBody>
                    <a:bodyPr/>
                    <a:lstStyle/>
                    <a:p>
                      <a:pPr algn="l"/>
                      <a:r>
                        <a:rPr lang="en-US" sz="2000" b="1" dirty="0"/>
                        <a:t>Objectif</a:t>
                      </a:r>
                      <a:endParaRPr lang="en-AT" sz="2000" b="1" dirty="0"/>
                    </a:p>
                  </a:txBody>
                  <a:tcPr anchor="ctr"/>
                </a:tc>
                <a:tc>
                  <a:txBody>
                    <a:bodyPr/>
                    <a:lstStyle/>
                    <a:p>
                      <a:pPr algn="l"/>
                      <a:r>
                        <a:rPr lang="en-US" sz="2000" dirty="0"/>
                        <a:t>Explorer les possibilités et gérer l'incertitude</a:t>
                      </a:r>
                      <a:endParaRPr lang="en-AT" sz="2000" dirty="0"/>
                    </a:p>
                  </a:txBody>
                  <a:tcPr anchor="ctr"/>
                </a:tc>
                <a:tc>
                  <a:txBody>
                    <a:bodyPr/>
                    <a:lstStyle/>
                    <a:p>
                      <a:pPr algn="l"/>
                      <a:r>
                        <a:rPr lang="en-US" sz="2000" dirty="0"/>
                        <a:t>Prévoir les résultats et quantifier les tendances</a:t>
                      </a:r>
                      <a:endParaRPr lang="en-AT" sz="2000" dirty="0"/>
                    </a:p>
                  </a:txBody>
                  <a:tcPr anchor="ctr"/>
                </a:tc>
                <a:extLst>
                  <a:ext uri="{0D108BD9-81ED-4DB2-BD59-A6C34878D82A}">
                    <a16:rowId xmlns:a16="http://schemas.microsoft.com/office/drawing/2014/main" val="3449258497"/>
                  </a:ext>
                </a:extLst>
              </a:tr>
              <a:tr h="370840">
                <a:tc>
                  <a:txBody>
                    <a:bodyPr/>
                    <a:lstStyle/>
                    <a:p>
                      <a:pPr algn="l"/>
                      <a:r>
                        <a:rPr lang="en-US" sz="2000" b="1" dirty="0"/>
                        <a:t>Question</a:t>
                      </a:r>
                      <a:endParaRPr lang="en-AT" sz="2000" b="1" dirty="0"/>
                    </a:p>
                  </a:txBody>
                  <a:tcPr anchor="ctr"/>
                </a:tc>
                <a:tc>
                  <a:txBody>
                    <a:bodyPr/>
                    <a:lstStyle/>
                    <a:p>
                      <a:pPr algn="l"/>
                      <a:r>
                        <a:rPr lang="en-US" sz="2000" dirty="0"/>
                        <a:t>« Que pourrait-il se passer ? »</a:t>
                      </a:r>
                      <a:endParaRPr lang="en-AT" sz="2000" dirty="0"/>
                    </a:p>
                  </a:txBody>
                  <a:tcPr anchor="ctr"/>
                </a:tc>
                <a:tc>
                  <a:txBody>
                    <a:bodyPr/>
                    <a:lstStyle/>
                    <a:p>
                      <a:pPr algn="l"/>
                      <a:r>
                        <a:rPr lang="en-US" sz="2000" dirty="0"/>
                        <a:t>« Que va-t-il probablement se passer ? »</a:t>
                      </a:r>
                      <a:endParaRPr lang="en-AT" sz="2000" dirty="0"/>
                    </a:p>
                  </a:txBody>
                  <a:tcPr anchor="ctr"/>
                </a:tc>
                <a:extLst>
                  <a:ext uri="{0D108BD9-81ED-4DB2-BD59-A6C34878D82A}">
                    <a16:rowId xmlns:a16="http://schemas.microsoft.com/office/drawing/2014/main" val="2519424900"/>
                  </a:ext>
                </a:extLst>
              </a:tr>
              <a:tr h="370840">
                <a:tc>
                  <a:txBody>
                    <a:bodyPr/>
                    <a:lstStyle/>
                    <a:p>
                      <a:pPr algn="l"/>
                      <a:r>
                        <a:rPr lang="en-US" sz="2000" b="1" dirty="0"/>
                        <a:t>Résultat</a:t>
                      </a:r>
                      <a:endParaRPr lang="en-AT" sz="2000" b="1" dirty="0"/>
                    </a:p>
                  </a:txBody>
                  <a:tcPr anchor="ctr"/>
                </a:tc>
                <a:tc>
                  <a:txBody>
                    <a:bodyPr/>
                    <a:lstStyle/>
                    <a:p>
                      <a:pPr algn="l"/>
                      <a:r>
                        <a:rPr lang="en-US" sz="2000" dirty="0"/>
                        <a:t>Une série d'histoires plausibles et narratives</a:t>
                      </a:r>
                      <a:endParaRPr lang="en-AT" sz="2000" dirty="0"/>
                    </a:p>
                  </a:txBody>
                  <a:tcPr anchor="ctr"/>
                </a:tc>
                <a:tc>
                  <a:txBody>
                    <a:bodyPr/>
                    <a:lstStyle/>
                    <a:p>
                      <a:pPr algn="l"/>
                      <a:r>
                        <a:rPr lang="en-US" sz="2000" dirty="0"/>
                        <a:t>Un seul chiffre ou une seule fourchette quantitative</a:t>
                      </a:r>
                      <a:endParaRPr lang="en-AT" sz="2000" dirty="0"/>
                    </a:p>
                  </a:txBody>
                  <a:tcPr anchor="ctr"/>
                </a:tc>
                <a:extLst>
                  <a:ext uri="{0D108BD9-81ED-4DB2-BD59-A6C34878D82A}">
                    <a16:rowId xmlns:a16="http://schemas.microsoft.com/office/drawing/2014/main" val="2420109499"/>
                  </a:ext>
                </a:extLst>
              </a:tr>
              <a:tr h="370840">
                <a:tc>
                  <a:txBody>
                    <a:bodyPr/>
                    <a:lstStyle/>
                    <a:p>
                      <a:pPr algn="l"/>
                      <a:r>
                        <a:rPr lang="en-US" sz="2000" b="1" dirty="0"/>
                        <a:t>Méthodologie</a:t>
                      </a:r>
                      <a:endParaRPr lang="en-AT" sz="2000" b="1" dirty="0"/>
                    </a:p>
                  </a:txBody>
                  <a:tcPr anchor="ctr"/>
                </a:tc>
                <a:tc>
                  <a:txBody>
                    <a:bodyPr/>
                    <a:lstStyle/>
                    <a:p>
                      <a:pPr algn="l"/>
                      <a:r>
                        <a:rPr lang="en-US" sz="2000" dirty="0"/>
                        <a:t>Qualitative et créative</a:t>
                      </a:r>
                      <a:endParaRPr lang="en-AT" sz="2000" dirty="0"/>
                    </a:p>
                  </a:txBody>
                  <a:tcPr anchor="ctr"/>
                </a:tc>
                <a:tc>
                  <a:txBody>
                    <a:bodyPr/>
                    <a:lstStyle/>
                    <a:p>
                      <a:pPr algn="l"/>
                      <a:r>
                        <a:rPr lang="en-US" sz="2000" dirty="0"/>
                        <a:t>Quantitative et analytique</a:t>
                      </a:r>
                      <a:endParaRPr lang="en-AT" sz="2000" dirty="0"/>
                    </a:p>
                  </a:txBody>
                  <a:tcPr anchor="ctr"/>
                </a:tc>
                <a:extLst>
                  <a:ext uri="{0D108BD9-81ED-4DB2-BD59-A6C34878D82A}">
                    <a16:rowId xmlns:a16="http://schemas.microsoft.com/office/drawing/2014/main" val="3259008731"/>
                  </a:ext>
                </a:extLst>
              </a:tr>
              <a:tr h="370840">
                <a:tc>
                  <a:txBody>
                    <a:bodyPr/>
                    <a:lstStyle/>
                    <a:p>
                      <a:pPr algn="l"/>
                      <a:r>
                        <a:rPr lang="en-US" sz="2000" b="1" dirty="0"/>
                        <a:t>Utilisation principale</a:t>
                      </a:r>
                      <a:endParaRPr lang="en-AT" sz="2000" b="1" dirty="0"/>
                    </a:p>
                  </a:txBody>
                  <a:tcPr anchor="ctr"/>
                </a:tc>
                <a:tc>
                  <a:txBody>
                    <a:bodyPr/>
                    <a:lstStyle/>
                    <a:p>
                      <a:pPr algn="l"/>
                      <a:r>
                        <a:rPr lang="en-US" sz="2000" dirty="0"/>
                        <a:t>Réflexion stratégique et tests de résilience</a:t>
                      </a:r>
                      <a:endParaRPr lang="en-AT" sz="2000" dirty="0"/>
                    </a:p>
                  </a:txBody>
                  <a:tcPr anchor="ctr"/>
                </a:tc>
                <a:tc>
                  <a:txBody>
                    <a:bodyPr/>
                    <a:lstStyle/>
                    <a:p>
                      <a:pPr algn="l"/>
                      <a:r>
                        <a:rPr lang="en-US" sz="2000" dirty="0"/>
                        <a:t>Budgétisation, ingénierie et planification opérationnelle</a:t>
                      </a:r>
                      <a:endParaRPr lang="en-AT" sz="2000" dirty="0"/>
                    </a:p>
                  </a:txBody>
                  <a:tcPr anchor="ctr"/>
                </a:tc>
                <a:extLst>
                  <a:ext uri="{0D108BD9-81ED-4DB2-BD59-A6C34878D82A}">
                    <a16:rowId xmlns:a16="http://schemas.microsoft.com/office/drawing/2014/main" val="485224706"/>
                  </a:ext>
                </a:extLst>
              </a:tr>
            </a:tbl>
          </a:graphicData>
        </a:graphic>
      </p:graphicFrame>
    </p:spTree>
    <p:extLst>
      <p:ext uri="{BB962C8B-B14F-4D97-AF65-F5344CB8AC3E}">
        <p14:creationId xmlns:p14="http://schemas.microsoft.com/office/powerpoint/2010/main" val="18183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C1A30-C1CD-F44C-86CF-15FDD031D8C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988350-D107-D18E-B47A-1E669CE50B2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1.2. </a:t>
            </a:r>
            <a:r>
              <a:rPr lang="en-US" b="1" dirty="0">
                <a:solidFill>
                  <a:sysClr val="windowText" lastClr="000000"/>
                </a:solidFill>
                <a:latin typeface="Arial"/>
                <a:cs typeface="Arial"/>
              </a:rPr>
              <a:t>Pourquoi ces méthodes sont-elles importantes ?</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156AA5CB-3219-BD80-6525-4A8856EFAA70}"/>
              </a:ext>
            </a:extLst>
          </p:cNvPr>
          <p:cNvSpPr txBox="1">
            <a:spLocks/>
          </p:cNvSpPr>
          <p:nvPr/>
        </p:nvSpPr>
        <p:spPr>
          <a:xfrm>
            <a:off x="726467" y="1539562"/>
            <a:ext cx="10725151" cy="6294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La planification des transports à long terme comporte une grande part d'incertitude</a:t>
            </a:r>
            <a:r>
              <a:rPr kumimoji="0" lang="en-US" sz="2000" i="0" u="none" strike="noStrike" kern="1200" cap="none" spc="0" normalizeH="0" baseline="0" noProof="0" dirty="0">
                <a:ln>
                  <a:noFill/>
                </a:ln>
                <a:solidFill>
                  <a:sysClr val="windowText" lastClr="000000"/>
                </a:solidFill>
                <a:effectLst/>
                <a:uLnTx/>
                <a:uFillTx/>
                <a:ea typeface="+mn-ea"/>
                <a:cs typeface="+mn-cs"/>
              </a:rPr>
              <a:t>. Les plans peuvent échouer en raison d'événements imprévus.</a:t>
            </a:r>
          </a:p>
        </p:txBody>
      </p:sp>
      <p:sp>
        <p:nvSpPr>
          <p:cNvPr id="2" name="Content Placeholder 2">
            <a:extLst>
              <a:ext uri="{FF2B5EF4-FFF2-40B4-BE49-F238E27FC236}">
                <a16:creationId xmlns:a16="http://schemas.microsoft.com/office/drawing/2014/main" id="{0984A14A-070F-3CD0-C96E-8694E2B9C4ED}"/>
              </a:ext>
            </a:extLst>
          </p:cNvPr>
          <p:cNvSpPr txBox="1">
            <a:spLocks/>
          </p:cNvSpPr>
          <p:nvPr/>
        </p:nvSpPr>
        <p:spPr>
          <a:xfrm>
            <a:off x="726467" y="2169042"/>
            <a:ext cx="6907710" cy="32535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Principales incertitudes (facteurs de changement)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Évolutions technologiques </a:t>
            </a:r>
            <a:r>
              <a:rPr kumimoji="0" lang="en-US" sz="2000" i="0" u="none" strike="noStrike" kern="1200" cap="none" spc="0" normalizeH="0" baseline="0" noProof="0" dirty="0">
                <a:ln>
                  <a:noFill/>
                </a:ln>
                <a:solidFill>
                  <a:sysClr val="windowText" lastClr="000000"/>
                </a:solidFill>
                <a:effectLst/>
                <a:uLnTx/>
                <a:uFillTx/>
                <a:ea typeface="+mn-ea"/>
                <a:cs typeface="+mn-cs"/>
              </a:rPr>
              <a:t>: essor des véhicules autonomes, de la mobilité partagée (par exemple, Uber) et des trottinettes électriques.</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Facteurs économiques </a:t>
            </a:r>
            <a:r>
              <a:rPr kumimoji="0" lang="en-US" sz="2000" i="0" u="none" strike="noStrike" kern="1200" cap="none" spc="0" normalizeH="0" baseline="0" noProof="0" dirty="0">
                <a:ln>
                  <a:noFill/>
                </a:ln>
                <a:solidFill>
                  <a:sysClr val="windowText" lastClr="000000"/>
                </a:solidFill>
                <a:effectLst/>
                <a:uLnTx/>
                <a:uFillTx/>
                <a:ea typeface="+mn-ea"/>
                <a:cs typeface="+mn-cs"/>
              </a:rPr>
              <a:t>: fluctuations des prix du carburant, croissance économique ou récession.</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Changements politiques </a:t>
            </a:r>
            <a:r>
              <a:rPr kumimoji="0" lang="en-US" sz="2000" i="0" u="none" strike="noStrike" kern="1200" cap="none" spc="0" normalizeH="0" baseline="0" noProof="0" dirty="0">
                <a:ln>
                  <a:noFill/>
                </a:ln>
                <a:solidFill>
                  <a:sysClr val="windowText" lastClr="000000"/>
                </a:solidFill>
                <a:effectLst/>
                <a:uLnTx/>
                <a:uFillTx/>
                <a:ea typeface="+mn-ea"/>
                <a:cs typeface="+mn-cs"/>
              </a:rPr>
              <a:t>: nouvelles réglementations environnementales, priorités d'investissement du gouvernement ou plans d'aménagement du territoire.</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Tendances sociales </a:t>
            </a:r>
            <a:r>
              <a:rPr kumimoji="0" lang="en-US" sz="2000" i="0" u="none" strike="noStrike" kern="1200" cap="none" spc="0" normalizeH="0" baseline="0" noProof="0" dirty="0">
                <a:ln>
                  <a:noFill/>
                </a:ln>
                <a:solidFill>
                  <a:sysClr val="windowText" lastClr="000000"/>
                </a:solidFill>
                <a:effectLst/>
                <a:uLnTx/>
                <a:uFillTx/>
                <a:ea typeface="+mn-ea"/>
                <a:cs typeface="+mn-cs"/>
              </a:rPr>
              <a:t>: évolutions démographiques (croissance urbaine), modes de vie (télétravail).</a:t>
            </a:r>
          </a:p>
        </p:txBody>
      </p:sp>
      <p:pic>
        <p:nvPicPr>
          <p:cNvPr id="6" name="Picture 2">
            <a:extLst>
              <a:ext uri="{FF2B5EF4-FFF2-40B4-BE49-F238E27FC236}">
                <a16:creationId xmlns:a16="http://schemas.microsoft.com/office/drawing/2014/main" id="{4F8F5C5F-83B5-8A8B-3309-2EDCFD9E4C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24" t="9147" r="10672" b="9458"/>
          <a:stretch>
            <a:fillRect/>
          </a:stretch>
        </p:blipFill>
        <p:spPr bwMode="auto">
          <a:xfrm>
            <a:off x="7869856" y="2058319"/>
            <a:ext cx="3581762" cy="3708924"/>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D33668BE-8524-B232-9670-D6E204F34F9E}"/>
              </a:ext>
            </a:extLst>
          </p:cNvPr>
          <p:cNvSpPr txBox="1">
            <a:spLocks noGrp="1"/>
          </p:cNvSpPr>
          <p:nvPr>
            <p:ph type="title"/>
          </p:nvPr>
        </p:nvSpPr>
        <p:spPr>
          <a:xfrm>
            <a:off x="726467" y="493611"/>
            <a:ext cx="6907709"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Qu'est-ce que l'analyse de scénarios et les prévisions ?</a:t>
            </a:r>
            <a:endParaRPr lang="en-GB" sz="2400" b="1" dirty="0">
              <a:solidFill>
                <a:schemeClr val="bg1"/>
              </a:solidFill>
            </a:endParaRPr>
          </a:p>
        </p:txBody>
      </p:sp>
    </p:spTree>
    <p:extLst>
      <p:ext uri="{BB962C8B-B14F-4D97-AF65-F5344CB8AC3E}">
        <p14:creationId xmlns:p14="http://schemas.microsoft.com/office/powerpoint/2010/main" val="3568144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94E9B-BABC-E10C-93A8-4754CCA0B568}"/>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2771DA9A-BC2E-B8F2-4B5F-D03B913A36BF}"/>
              </a:ext>
            </a:extLst>
          </p:cNvPr>
          <p:cNvSpPr txBox="1">
            <a:spLocks/>
          </p:cNvSpPr>
          <p:nvPr/>
        </p:nvSpPr>
        <p:spPr>
          <a:xfrm>
            <a:off x="740380" y="2123891"/>
            <a:ext cx="6106987" cy="36065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Analyse de scénarios (L'art de la perception)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Une méthode qualitative permettant d'explorer plusieurs futurs possibles, différents et plausibles.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Répond à la question : « Que pourrait-il se passer ? »</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Prévision (la science de la prédiction)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Méthode quantitative permettant de prédire l'issue d'une tendance spécifique à partir de données et d'hypothèses.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Répond à la question : « Que va-t-il probablement se passer, compte tenu d'un ensemble spécifique d'hypothèses ? »</a:t>
            </a:r>
          </a:p>
        </p:txBody>
      </p:sp>
      <p:sp>
        <p:nvSpPr>
          <p:cNvPr id="6" name="object 3">
            <a:extLst>
              <a:ext uri="{FF2B5EF4-FFF2-40B4-BE49-F238E27FC236}">
                <a16:creationId xmlns:a16="http://schemas.microsoft.com/office/drawing/2014/main" id="{3B27E698-40A3-9EB4-F632-1D8C426F9D3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Définition de la boîte à outils du planificateur</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601EFE07-5461-DC28-1C53-0673F8C78745}"/>
              </a:ext>
            </a:extLst>
          </p:cNvPr>
          <p:cNvSpPr txBox="1">
            <a:spLocks/>
          </p:cNvSpPr>
          <p:nvPr/>
        </p:nvSpPr>
        <p:spPr>
          <a:xfrm>
            <a:off x="726467" y="1539562"/>
            <a:ext cx="1072515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Nous utilisons deux méthodes distinctes mais complémentaires pour naviguer dans l'incertitude :</a:t>
            </a:r>
          </a:p>
        </p:txBody>
      </p:sp>
      <p:sp>
        <p:nvSpPr>
          <p:cNvPr id="7" name="object 2">
            <a:extLst>
              <a:ext uri="{FF2B5EF4-FFF2-40B4-BE49-F238E27FC236}">
                <a16:creationId xmlns:a16="http://schemas.microsoft.com/office/drawing/2014/main" id="{EAC68633-D18E-79AF-912B-1310C5461C72}"/>
              </a:ext>
            </a:extLst>
          </p:cNvPr>
          <p:cNvSpPr txBox="1">
            <a:spLocks noGrp="1"/>
          </p:cNvSpPr>
          <p:nvPr>
            <p:ph type="title"/>
          </p:nvPr>
        </p:nvSpPr>
        <p:spPr>
          <a:xfrm>
            <a:off x="726467" y="493611"/>
            <a:ext cx="6655639"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Qu'est-ce que l'analyse de scénarios et la prévision ?</a:t>
            </a:r>
            <a:endParaRPr lang="en-GB" sz="2400" b="1" dirty="0">
              <a:solidFill>
                <a:schemeClr val="bg1"/>
              </a:solidFill>
            </a:endParaRPr>
          </a:p>
        </p:txBody>
      </p:sp>
      <p:grpSp>
        <p:nvGrpSpPr>
          <p:cNvPr id="5" name="Group 4">
            <a:extLst>
              <a:ext uri="{FF2B5EF4-FFF2-40B4-BE49-F238E27FC236}">
                <a16:creationId xmlns:a16="http://schemas.microsoft.com/office/drawing/2014/main" id="{A89809F2-9CAF-F243-16B2-9D3CDCF4B474}"/>
              </a:ext>
            </a:extLst>
          </p:cNvPr>
          <p:cNvGrpSpPr/>
          <p:nvPr/>
        </p:nvGrpSpPr>
        <p:grpSpPr>
          <a:xfrm>
            <a:off x="6847367" y="2123891"/>
            <a:ext cx="4722643" cy="3078350"/>
            <a:chOff x="6847367" y="2123891"/>
            <a:chExt cx="4722643" cy="3078350"/>
          </a:xfrm>
        </p:grpSpPr>
        <p:pic>
          <p:nvPicPr>
            <p:cNvPr id="3074" name="Picture 2">
              <a:extLst>
                <a:ext uri="{FF2B5EF4-FFF2-40B4-BE49-F238E27FC236}">
                  <a16:creationId xmlns:a16="http://schemas.microsoft.com/office/drawing/2014/main" id="{96CBAB95-D998-ACFB-55A8-63B1DCDF98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98" t="19070" r="12223" b="28682"/>
            <a:stretch>
              <a:fillRect/>
            </a:stretch>
          </p:blipFill>
          <p:spPr bwMode="auto">
            <a:xfrm>
              <a:off x="6957408" y="2123891"/>
              <a:ext cx="4494210" cy="30783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1B82B46-C94E-2001-0195-6494660A12F7}"/>
                </a:ext>
              </a:extLst>
            </p:cNvPr>
            <p:cNvSpPr txBox="1"/>
            <p:nvPr/>
          </p:nvSpPr>
          <p:spPr>
            <a:xfrm>
              <a:off x="6847367" y="3817246"/>
              <a:ext cx="2306301" cy="138499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00000"/>
                </a:lnSpc>
                <a:spcBef>
                  <a:spcPts val="0"/>
                </a:spcBef>
                <a:buFont typeface="Arial" panose="020B0604020202020204" pitchFamily="34" charset="0"/>
                <a:buChar char="•"/>
              </a:pPr>
              <a:r>
                <a:rPr lang="en-US" sz="1400" b="1" dirty="0"/>
                <a:t>Explore plusieurs futurs possibles</a:t>
              </a:r>
            </a:p>
            <a:p>
              <a:pPr marL="285750" indent="-285750">
                <a:lnSpc>
                  <a:spcPct val="100000"/>
                </a:lnSpc>
                <a:spcBef>
                  <a:spcPts val="0"/>
                </a:spcBef>
                <a:buFont typeface="Arial" panose="020B0604020202020204" pitchFamily="34" charset="0"/>
                <a:buChar char="•"/>
              </a:pPr>
              <a:r>
                <a:rPr lang="en-US" sz="1400" b="1" dirty="0"/>
                <a:t>Se concentre sur les questions « Et si ? »</a:t>
              </a:r>
            </a:p>
            <a:p>
              <a:pPr marL="285750" indent="-285750">
                <a:lnSpc>
                  <a:spcPct val="100000"/>
                </a:lnSpc>
                <a:spcBef>
                  <a:spcPts val="0"/>
                </a:spcBef>
                <a:buFont typeface="Arial" panose="020B0604020202020204" pitchFamily="34" charset="0"/>
                <a:buChar char="•"/>
              </a:pPr>
              <a:r>
                <a:rPr lang="en-US" sz="1400" b="1" dirty="0"/>
                <a:t>Stimule l'innovation et la préparation</a:t>
              </a:r>
            </a:p>
          </p:txBody>
        </p:sp>
        <p:sp>
          <p:nvSpPr>
            <p:cNvPr id="4" name="TextBox 3">
              <a:extLst>
                <a:ext uri="{FF2B5EF4-FFF2-40B4-BE49-F238E27FC236}">
                  <a16:creationId xmlns:a16="http://schemas.microsoft.com/office/drawing/2014/main" id="{5AD0423D-65CF-3A93-1759-AAC50C8B9224}"/>
                </a:ext>
              </a:extLst>
            </p:cNvPr>
            <p:cNvSpPr txBox="1"/>
            <p:nvPr/>
          </p:nvSpPr>
          <p:spPr>
            <a:xfrm>
              <a:off x="9263709" y="3817245"/>
              <a:ext cx="2306301" cy="138499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00000"/>
                </a:lnSpc>
                <a:spcBef>
                  <a:spcPts val="0"/>
                </a:spcBef>
                <a:buFont typeface="Arial" panose="020B0604020202020204" pitchFamily="34" charset="0"/>
                <a:buChar char="•"/>
              </a:pPr>
              <a:r>
                <a:rPr lang="en-US" sz="1400" b="1" dirty="0"/>
                <a:t>Prédit un seul avenir</a:t>
              </a:r>
            </a:p>
            <a:p>
              <a:pPr marL="285750" indent="-285750">
                <a:lnSpc>
                  <a:spcPct val="100000"/>
                </a:lnSpc>
                <a:spcBef>
                  <a:spcPts val="0"/>
                </a:spcBef>
                <a:buFont typeface="Arial" panose="020B0604020202020204" pitchFamily="34" charset="0"/>
                <a:buChar char="•"/>
              </a:pPr>
              <a:r>
                <a:rPr lang="en-US" sz="1400" b="1" dirty="0"/>
                <a:t>Se base sur les données historiques et les tendances</a:t>
              </a:r>
            </a:p>
            <a:p>
              <a:pPr marL="285750" indent="-285750">
                <a:lnSpc>
                  <a:spcPct val="100000"/>
                </a:lnSpc>
                <a:spcBef>
                  <a:spcPts val="0"/>
                </a:spcBef>
                <a:buFont typeface="Arial" panose="020B0604020202020204" pitchFamily="34" charset="0"/>
                <a:buChar char="•"/>
              </a:pPr>
              <a:r>
                <a:rPr lang="en-US" sz="1400" b="1" dirty="0"/>
                <a:t>Estime les performances futures</a:t>
              </a:r>
            </a:p>
          </p:txBody>
        </p:sp>
      </p:grpSp>
    </p:spTree>
    <p:extLst>
      <p:ext uri="{BB962C8B-B14F-4D97-AF65-F5344CB8AC3E}">
        <p14:creationId xmlns:p14="http://schemas.microsoft.com/office/powerpoint/2010/main" val="2062455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La boîte à outils du planificateur : outils courants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80852BCA-AE01-AE04-51AF-D6E35255B296}"/>
              </a:ext>
            </a:extLst>
          </p:cNvPr>
          <p:cNvSpPr txBox="1">
            <a:spLocks/>
          </p:cNvSpPr>
          <p:nvPr/>
        </p:nvSpPr>
        <p:spPr>
          <a:xfrm>
            <a:off x="726467" y="1472656"/>
            <a:ext cx="10725151" cy="43632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Les planificateurs utilisent toute une gamme de logiciels et de méthodes pour réaliser des analyses de scénarios et des prévisions.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Pour la planification de scénarios (qualitative)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Ateliers et brainstorming </a:t>
            </a:r>
            <a:r>
              <a:rPr kumimoji="0" lang="en-US" sz="2000" i="0" u="none" strike="noStrike" kern="1200" cap="none" spc="0" normalizeH="0" baseline="0" noProof="0" dirty="0">
                <a:ln>
                  <a:noFill/>
                </a:ln>
                <a:solidFill>
                  <a:sysClr val="windowText" lastClr="000000"/>
                </a:solidFill>
                <a:effectLst/>
                <a:uLnTx/>
                <a:uFillTx/>
                <a:ea typeface="+mn-ea"/>
                <a:cs typeface="+mn-cs"/>
              </a:rPr>
              <a:t>: sessions animées avec des experts et des parties prenantes.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Sondage d'experts </a:t>
            </a:r>
            <a:r>
              <a:rPr kumimoji="0" lang="en-US" sz="2000" i="0" u="none" strike="noStrike" kern="1200" cap="none" spc="0" normalizeH="0" baseline="0" noProof="0" dirty="0">
                <a:ln>
                  <a:noFill/>
                </a:ln>
                <a:solidFill>
                  <a:sysClr val="windowText" lastClr="000000"/>
                </a:solidFill>
                <a:effectLst/>
                <a:uLnTx/>
                <a:uFillTx/>
                <a:ea typeface="+mn-ea"/>
                <a:cs typeface="+mn-cs"/>
              </a:rPr>
              <a:t>: méthodes structurées telles que la </a:t>
            </a:r>
            <a:r>
              <a:rPr kumimoji="0" lang="en-US" sz="2000" b="1" i="0" u="none" strike="noStrike" kern="1200" cap="none" spc="0" normalizeH="0" baseline="0" noProof="0" dirty="0">
                <a:ln>
                  <a:noFill/>
                </a:ln>
                <a:solidFill>
                  <a:sysClr val="windowText" lastClr="000000"/>
                </a:solidFill>
                <a:effectLst/>
                <a:uLnTx/>
                <a:uFillTx/>
                <a:ea typeface="+mn-ea"/>
                <a:cs typeface="+mn-cs"/>
              </a:rPr>
              <a:t>méthode Delphi </a:t>
            </a:r>
            <a:r>
              <a:rPr kumimoji="0" lang="en-US" sz="2000" i="0" u="none" strike="noStrike" kern="1200" cap="none" spc="0" normalizeH="0" baseline="0" noProof="0" dirty="0">
                <a:ln>
                  <a:noFill/>
                </a:ln>
                <a:solidFill>
                  <a:sysClr val="windowText" lastClr="000000"/>
                </a:solidFill>
                <a:effectLst/>
                <a:uLnTx/>
                <a:uFillTx/>
                <a:ea typeface="+mn-ea"/>
                <a:cs typeface="+mn-cs"/>
              </a:rPr>
              <a:t>pour parvenir à un consensus.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Outils de développement narratif </a:t>
            </a:r>
            <a:r>
              <a:rPr kumimoji="0" lang="en-US" sz="2000" i="0" u="none" strike="noStrike" kern="1200" cap="none" spc="0" normalizeH="0" baseline="0" noProof="0" dirty="0">
                <a:ln>
                  <a:noFill/>
                </a:ln>
                <a:solidFill>
                  <a:sysClr val="windowText" lastClr="000000"/>
                </a:solidFill>
                <a:effectLst/>
                <a:uLnTx/>
                <a:uFillTx/>
                <a:ea typeface="+mn-ea"/>
                <a:cs typeface="+mn-cs"/>
              </a:rPr>
              <a:t>: cadres visuels pour élaborer et communiquer des scénarios.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Pour les prévisions (quantitatives)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Modèles de feuilles de calcul </a:t>
            </a:r>
            <a:r>
              <a:rPr kumimoji="0" lang="en-US" sz="2000" i="0" u="none" strike="noStrike" kern="1200" cap="none" spc="0" normalizeH="0" baseline="0" noProof="0" dirty="0">
                <a:ln>
                  <a:noFill/>
                </a:ln>
                <a:solidFill>
                  <a:sysClr val="windowText" lastClr="000000"/>
                </a:solidFill>
                <a:effectLst/>
                <a:uLnTx/>
                <a:uFillTx/>
                <a:ea typeface="+mn-ea"/>
                <a:cs typeface="+mn-cs"/>
              </a:rPr>
              <a:t>: Excel pour l'analyse des tendances de base et les simulations hypothétiques.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Logiciels statistiques </a:t>
            </a:r>
            <a:r>
              <a:rPr kumimoji="0" lang="en-US" sz="2000" i="0" u="none" strike="noStrike" kern="1200" cap="none" spc="0" normalizeH="0" baseline="0" noProof="0" dirty="0">
                <a:ln>
                  <a:noFill/>
                </a:ln>
                <a:solidFill>
                  <a:sysClr val="windowText" lastClr="000000"/>
                </a:solidFill>
                <a:effectLst/>
                <a:uLnTx/>
                <a:uFillTx/>
                <a:ea typeface="+mn-ea"/>
                <a:cs typeface="+mn-cs"/>
              </a:rPr>
              <a:t>: R ou Python (avec des bibliothèques telles que </a:t>
            </a:r>
            <a:r>
              <a:rPr kumimoji="0" lang="en-US" sz="2000" i="0" u="none" strike="noStrike" kern="1200" cap="none" spc="0" normalizeH="0" baseline="0" noProof="0" dirty="0" err="1">
                <a:ln>
                  <a:noFill/>
                </a:ln>
                <a:solidFill>
                  <a:sysClr val="windowText" lastClr="000000"/>
                </a:solidFill>
                <a:effectLst/>
                <a:uLnTx/>
                <a:uFillTx/>
                <a:ea typeface="+mn-ea"/>
                <a:cs typeface="+mn-cs"/>
              </a:rPr>
              <a:t>statsmodels</a:t>
            </a:r>
            <a:r>
              <a:rPr kumimoji="0" lang="en-US" sz="2000" i="0" u="none" strike="noStrike" kern="1200" cap="none" spc="0" normalizeH="0" baseline="0" noProof="0" dirty="0">
                <a:ln>
                  <a:noFill/>
                </a:ln>
                <a:solidFill>
                  <a:sysClr val="windowText" lastClr="000000"/>
                </a:solidFill>
                <a:effectLst/>
                <a:uLnTx/>
                <a:uFillTx/>
                <a:ea typeface="+mn-ea"/>
                <a:cs typeface="+mn-cs"/>
              </a:rPr>
              <a:t>) pour la modélisation avancée de séries chronologiques et de régressions.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Logiciels de simulation du trafic </a:t>
            </a:r>
            <a:r>
              <a:rPr kumimoji="0" lang="en-US" sz="2000" i="0" u="none" strike="noStrike" kern="1200" cap="none" spc="0" normalizeH="0" baseline="0" noProof="0" dirty="0">
                <a:ln>
                  <a:noFill/>
                </a:ln>
                <a:solidFill>
                  <a:sysClr val="windowText" lastClr="000000"/>
                </a:solidFill>
                <a:effectLst/>
                <a:uLnTx/>
                <a:uFillTx/>
                <a:ea typeface="+mn-ea"/>
                <a:cs typeface="+mn-cs"/>
              </a:rPr>
              <a:t>: SUMO, VISSIM, </a:t>
            </a:r>
            <a:r>
              <a:rPr kumimoji="0" lang="en-US" sz="2000" i="0" u="none" strike="noStrike" kern="1200" cap="none" spc="0" normalizeH="0" baseline="0" noProof="0" dirty="0" err="1">
                <a:ln>
                  <a:noFill/>
                </a:ln>
                <a:solidFill>
                  <a:sysClr val="windowText" lastClr="000000"/>
                </a:solidFill>
                <a:effectLst/>
                <a:uLnTx/>
                <a:uFillTx/>
                <a:ea typeface="+mn-ea"/>
                <a:cs typeface="+mn-cs"/>
              </a:rPr>
              <a:t>Aimsun </a:t>
            </a:r>
            <a:r>
              <a:rPr kumimoji="0" lang="en-US" sz="2000" i="0" u="none" strike="noStrike" kern="1200" cap="none" spc="0" normalizeH="0" baseline="0" noProof="0" dirty="0">
                <a:ln>
                  <a:noFill/>
                </a:ln>
                <a:solidFill>
                  <a:sysClr val="windowText" lastClr="000000"/>
                </a:solidFill>
                <a:effectLst/>
                <a:uLnTx/>
                <a:uFillTx/>
                <a:ea typeface="+mn-ea"/>
                <a:cs typeface="+mn-cs"/>
              </a:rPr>
              <a:t>pour des prévisions détaillées des performances du réseau dans différents scénarios.</a:t>
            </a:r>
          </a:p>
        </p:txBody>
      </p:sp>
      <p:sp>
        <p:nvSpPr>
          <p:cNvPr id="7" name="object 2">
            <a:extLst>
              <a:ext uri="{FF2B5EF4-FFF2-40B4-BE49-F238E27FC236}">
                <a16:creationId xmlns:a16="http://schemas.microsoft.com/office/drawing/2014/main" id="{E6DD9D91-38B1-AA44-E549-EE39C4D1F813}"/>
              </a:ext>
            </a:extLst>
          </p:cNvPr>
          <p:cNvSpPr txBox="1">
            <a:spLocks noGrp="1"/>
          </p:cNvSpPr>
          <p:nvPr>
            <p:ph type="title"/>
          </p:nvPr>
        </p:nvSpPr>
        <p:spPr>
          <a:xfrm>
            <a:off x="726467" y="493611"/>
            <a:ext cx="6744849"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Qu'est-ce que l'analyse de scénarios et les prévisions ?</a:t>
            </a:r>
            <a:endParaRPr lang="en-GB" sz="2400" b="1" dirty="0">
              <a:solidFill>
                <a:schemeClr val="bg1"/>
              </a:solidFill>
            </a:endParaRPr>
          </a:p>
        </p:txBody>
      </p:sp>
    </p:spTree>
    <p:extLst>
      <p:ext uri="{BB962C8B-B14F-4D97-AF65-F5344CB8AC3E}">
        <p14:creationId xmlns:p14="http://schemas.microsoft.com/office/powerpoint/2010/main" val="327082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Le processus de planification de scénarios</a:t>
            </a:r>
          </a:p>
        </p:txBody>
      </p:sp>
    </p:spTree>
    <p:extLst>
      <p:ext uri="{BB962C8B-B14F-4D97-AF65-F5344CB8AC3E}">
        <p14:creationId xmlns:p14="http://schemas.microsoft.com/office/powerpoint/2010/main" val="4108486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6" y="1981598"/>
            <a:ext cx="10739067" cy="4068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Principaux avantages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50000"/>
              </a:lnSpc>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ea typeface="+mn-ea"/>
                <a:cs typeface="+mn-cs"/>
              </a:rPr>
              <a:t>Explorer plusieurs scénarios futurs </a:t>
            </a:r>
            <a:r>
              <a:rPr kumimoji="0" lang="en-US" sz="1800" i="0" u="none" strike="noStrike" kern="1200" cap="none" spc="0" normalizeH="0" baseline="0" noProof="0" dirty="0">
                <a:ln>
                  <a:noFill/>
                </a:ln>
                <a:solidFill>
                  <a:sysClr val="windowText" lastClr="000000"/>
                </a:solidFill>
                <a:effectLst/>
                <a:uLnTx/>
                <a:uFillTx/>
                <a:ea typeface="+mn-ea"/>
                <a:cs typeface="+mn-cs"/>
              </a:rPr>
              <a:t>: évite le « tunnel vision » consistant à se fier à une seule prévision.</a:t>
            </a:r>
          </a:p>
          <a:p>
            <a:pPr lvl="1">
              <a:lnSpc>
                <a:spcPct val="150000"/>
              </a:lnSpc>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ea typeface="+mn-ea"/>
                <a:cs typeface="+mn-cs"/>
              </a:rPr>
              <a:t>Testez vos décisions </a:t>
            </a:r>
            <a:r>
              <a:rPr kumimoji="0" lang="en-US" sz="1800" i="0" u="none" strike="noStrike" kern="1200" cap="none" spc="0" normalizeH="0" baseline="0" noProof="0" dirty="0">
                <a:ln>
                  <a:noFill/>
                </a:ln>
                <a:solidFill>
                  <a:sysClr val="windowText" lastClr="000000"/>
                </a:solidFill>
                <a:effectLst/>
                <a:uLnTx/>
                <a:uFillTx/>
                <a:ea typeface="+mn-ea"/>
                <a:cs typeface="+mn-cs"/>
              </a:rPr>
              <a:t>: vous permet d'évaluer les performances d'un projet (par exemple, métro ou BRT) dans différentes conditions futures.</a:t>
            </a:r>
          </a:p>
          <a:p>
            <a:pPr lvl="1">
              <a:lnSpc>
                <a:spcPct val="150000"/>
              </a:lnSpc>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ea typeface="+mn-ea"/>
                <a:cs typeface="+mn-cs"/>
              </a:rPr>
              <a:t>Réduisez les risques </a:t>
            </a:r>
            <a:r>
              <a:rPr kumimoji="0" lang="en-US" sz="1800" i="0" u="none" strike="noStrike" kern="1200" cap="none" spc="0" normalizeH="0" baseline="0" noProof="0" dirty="0">
                <a:ln>
                  <a:noFill/>
                </a:ln>
                <a:solidFill>
                  <a:sysClr val="windowText" lastClr="000000"/>
                </a:solidFill>
                <a:effectLst/>
                <a:uLnTx/>
                <a:uFillTx/>
                <a:ea typeface="+mn-ea"/>
                <a:cs typeface="+mn-cs"/>
              </a:rPr>
              <a:t>: aide à identifier et à atténuer les risques, en évitant les investissements coûteux dans des projets qui pourraient échouer dans un avenir différent.</a:t>
            </a:r>
          </a:p>
          <a:p>
            <a:pPr lvl="1">
              <a:lnSpc>
                <a:spcPct val="150000"/>
              </a:lnSpc>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ea typeface="+mn-ea"/>
                <a:cs typeface="+mn-cs"/>
              </a:rPr>
              <a:t>Promouvoir une réflexion à long terme </a:t>
            </a:r>
            <a:r>
              <a:rPr kumimoji="0" lang="en-US" sz="1800" i="0" u="none" strike="noStrike" kern="1200" cap="none" spc="0" normalizeH="0" baseline="0" noProof="0" dirty="0">
                <a:ln>
                  <a:noFill/>
                </a:ln>
                <a:solidFill>
                  <a:sysClr val="windowText" lastClr="000000"/>
                </a:solidFill>
                <a:effectLst/>
                <a:uLnTx/>
                <a:uFillTx/>
                <a:ea typeface="+mn-ea"/>
                <a:cs typeface="+mn-cs"/>
              </a:rPr>
              <a:t>: encourage les planificateurs à penser au-delà des tendances à court terme et à prendre en compte les changements structurels à long terme.</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899478"/>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Objectif et avantages de l'analyse de scénarios</a:t>
            </a:r>
            <a:endParaRPr lang="en-GB" b="1" dirty="0">
              <a:solidFill>
                <a:sysClr val="windowText" lastClr="000000"/>
              </a:solidFill>
              <a:latin typeface="Arial"/>
              <a:cs typeface="Arial"/>
            </a:endParaRPr>
          </a:p>
        </p:txBody>
      </p:sp>
      <p:sp>
        <p:nvSpPr>
          <p:cNvPr id="16" name="object 2">
            <a:extLst>
              <a:ext uri="{FF2B5EF4-FFF2-40B4-BE49-F238E27FC236}">
                <a16:creationId xmlns:a16="http://schemas.microsoft.com/office/drawing/2014/main" id="{0E1CDD9B-BE17-1C1B-CF17-0D3B5E050D29}"/>
              </a:ext>
            </a:extLst>
          </p:cNvPr>
          <p:cNvSpPr txBox="1">
            <a:spLocks noGrp="1"/>
          </p:cNvSpPr>
          <p:nvPr>
            <p:ph type="title"/>
          </p:nvPr>
        </p:nvSpPr>
        <p:spPr>
          <a:xfrm>
            <a:off x="726468" y="493611"/>
            <a:ext cx="536953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Le processus de planification de scénarios</a:t>
            </a:r>
            <a:endParaRPr lang="en-GB" sz="2400" b="1" dirty="0">
              <a:solidFill>
                <a:schemeClr val="bg1"/>
              </a:solidFill>
            </a:endParaRPr>
          </a:p>
        </p:txBody>
      </p:sp>
      <p:sp>
        <p:nvSpPr>
          <p:cNvPr id="3" name="Content Placeholder 2">
            <a:extLst>
              <a:ext uri="{FF2B5EF4-FFF2-40B4-BE49-F238E27FC236}">
                <a16:creationId xmlns:a16="http://schemas.microsoft.com/office/drawing/2014/main" id="{87AAD783-6CB2-BDEE-E688-E7A2A6C65896}"/>
              </a:ext>
            </a:extLst>
          </p:cNvPr>
          <p:cNvSpPr txBox="1">
            <a:spLocks/>
          </p:cNvSpPr>
          <p:nvPr/>
        </p:nvSpPr>
        <p:spPr>
          <a:xfrm>
            <a:off x="726467" y="1483807"/>
            <a:ext cx="1072515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L'analyse de scénarios est un outil permettant de prendre des décisions stratégiques plus résilientes et plus solides.</a:t>
            </a:r>
          </a:p>
        </p:txBody>
      </p:sp>
    </p:spTree>
    <p:extLst>
      <p:ext uri="{BB962C8B-B14F-4D97-AF65-F5344CB8AC3E}">
        <p14:creationId xmlns:p14="http://schemas.microsoft.com/office/powerpoint/2010/main" val="1179505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2.1. </a:t>
            </a:r>
            <a:r>
              <a:rPr lang="en-US" b="1" dirty="0">
                <a:solidFill>
                  <a:sysClr val="windowText" lastClr="000000"/>
                </a:solidFill>
                <a:latin typeface="Arial"/>
                <a:cs typeface="Arial"/>
              </a:rPr>
              <a:t>Le processus de planification de scénarios</a:t>
            </a:r>
            <a:r>
              <a:rPr lang="en-GB" b="1" dirty="0">
                <a:solidFill>
                  <a:sysClr val="windowText" lastClr="000000"/>
                </a:solidFill>
                <a:latin typeface="Arial"/>
                <a:cs typeface="Arial"/>
              </a:rPr>
              <a:t>.</a:t>
            </a:r>
          </a:p>
        </p:txBody>
      </p:sp>
      <p:pic>
        <p:nvPicPr>
          <p:cNvPr id="2" name="Google Shape;310;g342ba188ed7_0_58" title="Slide 16_ Activity – Pair &amp; Share - visual selection (55).png">
            <a:extLst>
              <a:ext uri="{FF2B5EF4-FFF2-40B4-BE49-F238E27FC236}">
                <a16:creationId xmlns:a16="http://schemas.microsoft.com/office/drawing/2014/main" id="{B316B40A-825A-4EC6-CC65-4840E0983A60}"/>
              </a:ext>
            </a:extLst>
          </p:cNvPr>
          <p:cNvPicPr preferRelativeResize="0"/>
          <p:nvPr/>
        </p:nvPicPr>
        <p:blipFill rotWithShape="1">
          <a:blip r:embed="rId3">
            <a:alphaModFix/>
          </a:blip>
          <a:srcRect l="2297" t="26046" r="1971" b="8114"/>
          <a:stretch>
            <a:fillRect/>
          </a:stretch>
        </p:blipFill>
        <p:spPr>
          <a:xfrm>
            <a:off x="726466" y="2123890"/>
            <a:ext cx="10725152" cy="3673965"/>
          </a:xfrm>
          <a:prstGeom prst="rect">
            <a:avLst/>
          </a:prstGeom>
          <a:noFill/>
          <a:ln>
            <a:noFill/>
          </a:ln>
        </p:spPr>
      </p:pic>
      <p:sp>
        <p:nvSpPr>
          <p:cNvPr id="4" name="Content Placeholder 2">
            <a:extLst>
              <a:ext uri="{FF2B5EF4-FFF2-40B4-BE49-F238E27FC236}">
                <a16:creationId xmlns:a16="http://schemas.microsoft.com/office/drawing/2014/main" id="{E0D5F691-4E11-A853-65CB-5092C594846E}"/>
              </a:ext>
            </a:extLst>
          </p:cNvPr>
          <p:cNvSpPr txBox="1">
            <a:spLocks/>
          </p:cNvSpPr>
          <p:nvPr/>
        </p:nvSpPr>
        <p:spPr>
          <a:xfrm>
            <a:off x="726467" y="1539562"/>
            <a:ext cx="1072515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Un processus en cinq étapes pour élaborer des scénarios cohérents et utiles :</a:t>
            </a:r>
          </a:p>
        </p:txBody>
      </p:sp>
      <p:sp>
        <p:nvSpPr>
          <p:cNvPr id="5" name="TextBox 4">
            <a:extLst>
              <a:ext uri="{FF2B5EF4-FFF2-40B4-BE49-F238E27FC236}">
                <a16:creationId xmlns:a16="http://schemas.microsoft.com/office/drawing/2014/main" id="{053506CF-ED47-EFB6-9D55-9C3D146246DA}"/>
              </a:ext>
            </a:extLst>
          </p:cNvPr>
          <p:cNvSpPr txBox="1"/>
          <p:nvPr/>
        </p:nvSpPr>
        <p:spPr>
          <a:xfrm>
            <a:off x="5152739" y="2206820"/>
            <a:ext cx="1872606" cy="1496756"/>
          </a:xfrm>
          <a:prstGeom prst="rect">
            <a:avLst/>
          </a:prstGeom>
          <a:solidFill>
            <a:srgbClr val="E0CB15"/>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b="1" dirty="0"/>
              <a:t>Définir les hypothèses </a:t>
            </a:r>
            <a:r>
              <a:rPr lang="en-US" sz="1600" dirty="0"/>
              <a:t>:</a:t>
            </a:r>
          </a:p>
          <a:p>
            <a:pPr algn="ctr"/>
            <a:r>
              <a:rPr lang="en-US" sz="1600" dirty="0"/>
              <a:t> Pour chaque scénario, déterminez ce qui reste constant et ce qui change.</a:t>
            </a:r>
          </a:p>
        </p:txBody>
      </p:sp>
      <p:sp>
        <p:nvSpPr>
          <p:cNvPr id="11" name="object 2">
            <a:extLst>
              <a:ext uri="{FF2B5EF4-FFF2-40B4-BE49-F238E27FC236}">
                <a16:creationId xmlns:a16="http://schemas.microsoft.com/office/drawing/2014/main" id="{D987221F-DE24-AA16-D2F9-3B42262A1CF2}"/>
              </a:ext>
            </a:extLst>
          </p:cNvPr>
          <p:cNvSpPr txBox="1">
            <a:spLocks noGrp="1"/>
          </p:cNvSpPr>
          <p:nvPr>
            <p:ph type="title"/>
          </p:nvPr>
        </p:nvSpPr>
        <p:spPr>
          <a:xfrm>
            <a:off x="726468" y="493611"/>
            <a:ext cx="536953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Le processus de planification de scénarios</a:t>
            </a:r>
            <a:endParaRPr lang="en-GB" sz="2400" b="1" dirty="0">
              <a:solidFill>
                <a:schemeClr val="bg1"/>
              </a:solidFill>
            </a:endParaRPr>
          </a:p>
        </p:txBody>
      </p:sp>
    </p:spTree>
    <p:extLst>
      <p:ext uri="{BB962C8B-B14F-4D97-AF65-F5344CB8AC3E}">
        <p14:creationId xmlns:p14="http://schemas.microsoft.com/office/powerpoint/2010/main" val="3104973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9A5DB-FBB8-531A-8DD4-FBA5146475F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39863728-087F-A562-08A6-C5AF0FC00725}"/>
              </a:ext>
            </a:extLst>
          </p:cNvPr>
          <p:cNvSpPr txBox="1">
            <a:spLocks/>
          </p:cNvSpPr>
          <p:nvPr/>
        </p:nvSpPr>
        <p:spPr>
          <a:xfrm>
            <a:off x="726468" y="1974426"/>
            <a:ext cx="6527087" cy="2909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Scénario 1 </a:t>
            </a:r>
            <a:r>
              <a:rPr kumimoji="0" lang="en-US" sz="1800" i="0" u="none" strike="noStrike" kern="1200" cap="none" spc="0" normalizeH="0" baseline="0" noProof="0" dirty="0">
                <a:ln>
                  <a:noFill/>
                </a:ln>
                <a:solidFill>
                  <a:sysClr val="windowText" lastClr="000000"/>
                </a:solidFill>
                <a:effectLst/>
                <a:uLnTx/>
                <a:uFillTx/>
                <a:ea typeface="+mn-ea"/>
                <a:cs typeface="+mn-cs"/>
              </a:rPr>
              <a:t>: L'avenir « high-tech et partagé »</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Hypothèses clés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Les véhicules autonomes et la mobilité partagée (par exemple, Uber) sont courants.</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La possession d'une voiture particulière est peu répandue.</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Impacts potentiels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Réduction des embouteillages, moins besoin de places de stationnement.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Les transports publics se concentrent sur les corridors à forte capacité et à haute densité.</a:t>
            </a:r>
          </a:p>
        </p:txBody>
      </p:sp>
      <p:sp>
        <p:nvSpPr>
          <p:cNvPr id="6" name="object 3">
            <a:extLst>
              <a:ext uri="{FF2B5EF4-FFF2-40B4-BE49-F238E27FC236}">
                <a16:creationId xmlns:a16="http://schemas.microsoft.com/office/drawing/2014/main" id="{22C2E29B-B38A-6B98-ADA4-EBFB5321BC5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Exemples de scénarios : Scénario 1</a:t>
            </a:r>
            <a:endParaRPr lang="en-GB" b="1" dirty="0">
              <a:solidFill>
                <a:sysClr val="windowText" lastClr="000000"/>
              </a:solidFill>
              <a:latin typeface="Arial"/>
              <a:cs typeface="Arial"/>
            </a:endParaRPr>
          </a:p>
        </p:txBody>
      </p:sp>
      <p:pic>
        <p:nvPicPr>
          <p:cNvPr id="2" name="Google Shape;319;g342ba188ed7_0_65">
            <a:extLst>
              <a:ext uri="{FF2B5EF4-FFF2-40B4-BE49-F238E27FC236}">
                <a16:creationId xmlns:a16="http://schemas.microsoft.com/office/drawing/2014/main" id="{7E7EAE17-FCE1-7B24-DEA0-F86E61024C5F}"/>
              </a:ext>
            </a:extLst>
          </p:cNvPr>
          <p:cNvPicPr preferRelativeResize="0"/>
          <p:nvPr/>
        </p:nvPicPr>
        <p:blipFill rotWithShape="1">
          <a:blip r:embed="rId3">
            <a:alphaModFix/>
          </a:blip>
          <a:srcRect/>
          <a:stretch/>
        </p:blipFill>
        <p:spPr>
          <a:xfrm>
            <a:off x="7654780" y="1697024"/>
            <a:ext cx="3796840" cy="3796840"/>
          </a:xfrm>
          <a:prstGeom prst="rect">
            <a:avLst/>
          </a:prstGeom>
          <a:noFill/>
          <a:ln>
            <a:noFill/>
          </a:ln>
        </p:spPr>
      </p:pic>
      <p:sp>
        <p:nvSpPr>
          <p:cNvPr id="9" name="object 2">
            <a:extLst>
              <a:ext uri="{FF2B5EF4-FFF2-40B4-BE49-F238E27FC236}">
                <a16:creationId xmlns:a16="http://schemas.microsoft.com/office/drawing/2014/main" id="{BFF00DD9-4F26-6E8E-1B5E-B0C9E75E14B9}"/>
              </a:ext>
            </a:extLst>
          </p:cNvPr>
          <p:cNvSpPr txBox="1">
            <a:spLocks noGrp="1"/>
          </p:cNvSpPr>
          <p:nvPr>
            <p:ph type="title"/>
          </p:nvPr>
        </p:nvSpPr>
        <p:spPr>
          <a:xfrm>
            <a:off x="726469" y="493611"/>
            <a:ext cx="555166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Le processus de planification des scénarios</a:t>
            </a:r>
            <a:endParaRPr lang="en-GB" sz="2400" b="1" dirty="0">
              <a:solidFill>
                <a:schemeClr val="bg1"/>
              </a:solidFill>
            </a:endParaRPr>
          </a:p>
        </p:txBody>
      </p:sp>
    </p:spTree>
    <p:extLst>
      <p:ext uri="{BB962C8B-B14F-4D97-AF65-F5344CB8AC3E}">
        <p14:creationId xmlns:p14="http://schemas.microsoft.com/office/powerpoint/2010/main" val="393432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85D-9ABE-DDC4-B11B-DAF22400639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04E1E86-9876-50AE-AF1F-8415BDFB7F5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Exemples de scénarios : Scénario 2</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0E7FD98C-90D6-57F7-16BC-60595754A5B0}"/>
              </a:ext>
            </a:extLst>
          </p:cNvPr>
          <p:cNvSpPr txBox="1">
            <a:spLocks/>
          </p:cNvSpPr>
          <p:nvPr/>
        </p:nvSpPr>
        <p:spPr>
          <a:xfrm>
            <a:off x="726468" y="2104875"/>
            <a:ext cx="6744102" cy="2909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Scénario 2 </a:t>
            </a:r>
            <a:r>
              <a:rPr kumimoji="0" lang="en-US" sz="1800" i="0" u="none" strike="noStrike" kern="1200" cap="none" spc="0" normalizeH="0" baseline="0" noProof="0" dirty="0">
                <a:ln>
                  <a:noFill/>
                </a:ln>
                <a:solidFill>
                  <a:sysClr val="windowText" lastClr="000000"/>
                </a:solidFill>
                <a:effectLst/>
                <a:uLnTx/>
                <a:uFillTx/>
                <a:ea typeface="+mn-ea"/>
                <a:cs typeface="+mn-cs"/>
              </a:rPr>
              <a:t>: L'avenir « centré sur la voiture »</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Hypothèses clés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Poursuite de la faiblesse des investissements dans les transports publics.</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Le prix bas du carburant et les subventions encouragent l'achat de voitures et l'étalement urbain.</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Impacts potentiels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Augmentation des embouteillages et des émissions polluantes.</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Accès limité aux opportunités pour les personnes ne possédant pas de voiture.</a:t>
            </a:r>
          </a:p>
        </p:txBody>
      </p:sp>
      <p:pic>
        <p:nvPicPr>
          <p:cNvPr id="15" name="Google Shape;327;g342ba188ed7_0_72">
            <a:extLst>
              <a:ext uri="{FF2B5EF4-FFF2-40B4-BE49-F238E27FC236}">
                <a16:creationId xmlns:a16="http://schemas.microsoft.com/office/drawing/2014/main" id="{73C00818-1C40-E6D4-419A-DD72E1646CE1}"/>
              </a:ext>
            </a:extLst>
          </p:cNvPr>
          <p:cNvPicPr preferRelativeResize="0"/>
          <p:nvPr/>
        </p:nvPicPr>
        <p:blipFill rotWithShape="1">
          <a:blip r:embed="rId3">
            <a:alphaModFix/>
          </a:blip>
          <a:srcRect l="21773" r="5422"/>
          <a:stretch/>
        </p:blipFill>
        <p:spPr>
          <a:xfrm>
            <a:off x="7470570" y="1995737"/>
            <a:ext cx="3981050" cy="3127425"/>
          </a:xfrm>
          <a:prstGeom prst="rect">
            <a:avLst/>
          </a:prstGeom>
          <a:noFill/>
          <a:ln>
            <a:noFill/>
          </a:ln>
        </p:spPr>
      </p:pic>
      <p:sp>
        <p:nvSpPr>
          <p:cNvPr id="18" name="object 2">
            <a:extLst>
              <a:ext uri="{FF2B5EF4-FFF2-40B4-BE49-F238E27FC236}">
                <a16:creationId xmlns:a16="http://schemas.microsoft.com/office/drawing/2014/main" id="{E3F3278B-79A8-93B3-8286-559A7071CD73}"/>
              </a:ext>
            </a:extLst>
          </p:cNvPr>
          <p:cNvSpPr txBox="1">
            <a:spLocks noGrp="1"/>
          </p:cNvSpPr>
          <p:nvPr>
            <p:ph type="title"/>
          </p:nvPr>
        </p:nvSpPr>
        <p:spPr>
          <a:xfrm>
            <a:off x="726468" y="493611"/>
            <a:ext cx="536953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Le processus de planification de scénarios</a:t>
            </a:r>
            <a:endParaRPr lang="en-GB" sz="2400" b="1" dirty="0">
              <a:solidFill>
                <a:schemeClr val="bg1"/>
              </a:solidFill>
            </a:endParaRPr>
          </a:p>
        </p:txBody>
      </p:sp>
    </p:spTree>
    <p:extLst>
      <p:ext uri="{BB962C8B-B14F-4D97-AF65-F5344CB8AC3E}">
        <p14:creationId xmlns:p14="http://schemas.microsoft.com/office/powerpoint/2010/main" val="2572994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9C36-9AEE-BBB8-15A2-87A694409A3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D3D59CC-E214-6EBE-D1BC-B89E8FA664F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Visualisation des scénarios de mobilité future</a:t>
            </a:r>
            <a:endParaRPr lang="en-GB" b="1" dirty="0">
              <a:solidFill>
                <a:sysClr val="windowText" lastClr="000000"/>
              </a:solidFill>
              <a:latin typeface="Arial"/>
              <a:cs typeface="Arial"/>
            </a:endParaRPr>
          </a:p>
        </p:txBody>
      </p:sp>
      <p:pic>
        <p:nvPicPr>
          <p:cNvPr id="2" name="Online Media 1" title="CES 2020 Hyundai Smart Mobility Ecosystem Vision Film">
            <a:hlinkClick r:id="" action="ppaction://media"/>
            <a:extLst>
              <a:ext uri="{FF2B5EF4-FFF2-40B4-BE49-F238E27FC236}">
                <a16:creationId xmlns:a16="http://schemas.microsoft.com/office/drawing/2014/main" id="{B913A9FB-3C15-F86A-4F48-A986589E7513}"/>
              </a:ext>
            </a:extLst>
          </p:cNvPr>
          <p:cNvPicPr>
            <a:picLocks noRot="1" noChangeAspect="1"/>
          </p:cNvPicPr>
          <p:nvPr>
            <a:videoFile r:link="rId1"/>
          </p:nvPr>
        </p:nvPicPr>
        <p:blipFill>
          <a:blip r:embed="rId4"/>
          <a:stretch>
            <a:fillRect/>
          </a:stretch>
        </p:blipFill>
        <p:spPr>
          <a:xfrm>
            <a:off x="2002111" y="1539562"/>
            <a:ext cx="8173866" cy="4618234"/>
          </a:xfrm>
          <a:prstGeom prst="rect">
            <a:avLst/>
          </a:prstGeom>
        </p:spPr>
      </p:pic>
      <p:sp>
        <p:nvSpPr>
          <p:cNvPr id="5" name="object 2">
            <a:extLst>
              <a:ext uri="{FF2B5EF4-FFF2-40B4-BE49-F238E27FC236}">
                <a16:creationId xmlns:a16="http://schemas.microsoft.com/office/drawing/2014/main" id="{C5B4CD4F-E48A-9F22-6BDC-3316DCF1DD5B}"/>
              </a:ext>
            </a:extLst>
          </p:cNvPr>
          <p:cNvSpPr txBox="1">
            <a:spLocks noGrp="1"/>
          </p:cNvSpPr>
          <p:nvPr>
            <p:ph type="title"/>
          </p:nvPr>
        </p:nvSpPr>
        <p:spPr>
          <a:xfrm>
            <a:off x="726468" y="493611"/>
            <a:ext cx="536953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Le processus de planification de scénarios</a:t>
            </a:r>
            <a:endParaRPr lang="en-GB" sz="2400" b="1" dirty="0">
              <a:solidFill>
                <a:schemeClr val="bg1"/>
              </a:solidFill>
            </a:endParaRPr>
          </a:p>
        </p:txBody>
      </p:sp>
    </p:spTree>
    <p:extLst>
      <p:ext uri="{BB962C8B-B14F-4D97-AF65-F5344CB8AC3E}">
        <p14:creationId xmlns:p14="http://schemas.microsoft.com/office/powerpoint/2010/main" val="76876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0DD-1B23-CE1A-4D09-FA3B859EA58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F5FF5AD-B676-C441-557B-B59A201B79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Activité de groupe : Remue-méninges sur les principaux facteurs</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5C49976E-AF13-A8A0-4BED-BEBA014CAF17}"/>
              </a:ext>
            </a:extLst>
          </p:cNvPr>
          <p:cNvSpPr txBox="1">
            <a:spLocks/>
          </p:cNvSpPr>
          <p:nvPr/>
        </p:nvSpPr>
        <p:spPr>
          <a:xfrm>
            <a:off x="726467" y="1539562"/>
            <a:ext cx="10725152" cy="2909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Activité rapide (en binôme) </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Consigne </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Citez un facteur clé (par exemple, une tendance technologique, économique ou sociale) susceptible de modifier radicalement l'avenir de la demande de transport dans votre ville.</a:t>
            </a:r>
          </a:p>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Instructions </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Vous avez 1 minute pour discuter avec un partenaire.</a:t>
            </a:r>
          </a:p>
          <a:p>
            <a:pPr lvl="1">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Préparez-vous à partager votre facteur (par exemple, les tendances en matière de télétravail, les nouvelles extensions ferroviaires, les changements dans le financement, la croissance du commerce électronique).</a:t>
            </a:r>
          </a:p>
        </p:txBody>
      </p:sp>
      <p:sp>
        <p:nvSpPr>
          <p:cNvPr id="5" name="object 2">
            <a:extLst>
              <a:ext uri="{FF2B5EF4-FFF2-40B4-BE49-F238E27FC236}">
                <a16:creationId xmlns:a16="http://schemas.microsoft.com/office/drawing/2014/main" id="{5E1586F4-91BE-C0B8-4A9F-24786C32F644}"/>
              </a:ext>
            </a:extLst>
          </p:cNvPr>
          <p:cNvSpPr txBox="1">
            <a:spLocks noGrp="1"/>
          </p:cNvSpPr>
          <p:nvPr>
            <p:ph type="title"/>
          </p:nvPr>
        </p:nvSpPr>
        <p:spPr>
          <a:xfrm>
            <a:off x="726468" y="493611"/>
            <a:ext cx="536953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Le processus de planification de scénarios</a:t>
            </a:r>
            <a:endParaRPr lang="en-GB" sz="2400" b="1" dirty="0">
              <a:solidFill>
                <a:schemeClr val="bg1"/>
              </a:solidFill>
            </a:endParaRPr>
          </a:p>
        </p:txBody>
      </p:sp>
    </p:spTree>
    <p:extLst>
      <p:ext uri="{BB962C8B-B14F-4D97-AF65-F5344CB8AC3E}">
        <p14:creationId xmlns:p14="http://schemas.microsoft.com/office/powerpoint/2010/main" val="119492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Quantifier l'avenir : introduction à la prévision</a:t>
            </a:r>
          </a:p>
        </p:txBody>
      </p:sp>
    </p:spTree>
    <p:extLst>
      <p:ext uri="{BB962C8B-B14F-4D97-AF65-F5344CB8AC3E}">
        <p14:creationId xmlns:p14="http://schemas.microsoft.com/office/powerpoint/2010/main" val="2640344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31E15-609F-4CEA-FFC7-39C1BF445CC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1875EEC-F22C-F355-AC14-CAC31084FCEE}"/>
              </a:ext>
            </a:extLst>
          </p:cNvPr>
          <p:cNvSpPr txBox="1">
            <a:spLocks/>
          </p:cNvSpPr>
          <p:nvPr/>
        </p:nvSpPr>
        <p:spPr>
          <a:xfrm>
            <a:off x="726466" y="2650733"/>
            <a:ext cx="6639724" cy="30791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Objectifs principaux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Prévoir les tendances en matière de transport </a:t>
            </a:r>
            <a:r>
              <a:rPr kumimoji="0" lang="en-US" sz="2000" i="0" u="none" strike="noStrike" kern="1200" cap="none" spc="0" normalizeH="0" baseline="0" noProof="0" dirty="0">
                <a:ln>
                  <a:noFill/>
                </a:ln>
                <a:solidFill>
                  <a:sysClr val="windowText" lastClr="000000"/>
                </a:solidFill>
                <a:effectLst/>
                <a:uLnTx/>
                <a:uFillTx/>
                <a:ea typeface="+mn-ea"/>
                <a:cs typeface="+mn-cs"/>
              </a:rPr>
              <a:t>: identifier les modèles de transport futurs à partir des données historiques.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Estimer la demande future </a:t>
            </a:r>
            <a:r>
              <a:rPr kumimoji="0" lang="en-US" sz="2000" i="0" u="none" strike="noStrike" kern="1200" cap="none" spc="0" normalizeH="0" baseline="0" noProof="0" dirty="0">
                <a:ln>
                  <a:noFill/>
                </a:ln>
                <a:solidFill>
                  <a:sysClr val="windowText" lastClr="000000"/>
                </a:solidFill>
                <a:effectLst/>
                <a:uLnTx/>
                <a:uFillTx/>
                <a:ea typeface="+mn-ea"/>
                <a:cs typeface="+mn-cs"/>
              </a:rPr>
              <a:t>: prévoir la demande en services et ressources de transport.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Évaluer les coûts </a:t>
            </a:r>
            <a:r>
              <a:rPr kumimoji="0" lang="en-US" sz="2000" i="0" u="none" strike="noStrike" kern="1200" cap="none" spc="0" normalizeH="0" baseline="0" noProof="0" dirty="0">
                <a:ln>
                  <a:noFill/>
                </a:ln>
                <a:solidFill>
                  <a:sysClr val="windowText" lastClr="000000"/>
                </a:solidFill>
                <a:effectLst/>
                <a:uLnTx/>
                <a:uFillTx/>
                <a:ea typeface="+mn-ea"/>
                <a:cs typeface="+mn-cs"/>
              </a:rPr>
              <a:t>: évaluer les coûts potentiels des futurs projets de transport.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Déterminer les besoins en infrastructures </a:t>
            </a:r>
            <a:r>
              <a:rPr kumimoji="0" lang="en-US" sz="2000" i="0" u="none" strike="noStrike" kern="1200" cap="none" spc="0" normalizeH="0" baseline="0" noProof="0" dirty="0">
                <a:ln>
                  <a:noFill/>
                </a:ln>
                <a:solidFill>
                  <a:sysClr val="windowText" lastClr="000000"/>
                </a:solidFill>
                <a:effectLst/>
                <a:uLnTx/>
                <a:uFillTx/>
                <a:ea typeface="+mn-ea"/>
                <a:cs typeface="+mn-cs"/>
              </a:rPr>
              <a:t>: identifier les améliorations nécessaires des infrastructures pour répondre à la demande future.</a:t>
            </a:r>
          </a:p>
        </p:txBody>
      </p:sp>
      <p:sp>
        <p:nvSpPr>
          <p:cNvPr id="6" name="object 3">
            <a:extLst>
              <a:ext uri="{FF2B5EF4-FFF2-40B4-BE49-F238E27FC236}">
                <a16:creationId xmlns:a16="http://schemas.microsoft.com/office/drawing/2014/main" id="{24FA7832-7AE3-5056-2B8C-4B5F952563B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Qu'est-ce que la prévision et pourquoi l'utilisons-nous ?</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4AF0C40F-92D9-0CA2-4319-5141AB0967A2}"/>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Quantifier l'avenir</a:t>
            </a:r>
            <a:endParaRPr lang="en-GB" sz="2400" b="1" dirty="0">
              <a:solidFill>
                <a:schemeClr val="bg1"/>
              </a:solidFill>
            </a:endParaRPr>
          </a:p>
        </p:txBody>
      </p:sp>
      <p:pic>
        <p:nvPicPr>
          <p:cNvPr id="4" name="Picture 3">
            <a:extLst>
              <a:ext uri="{FF2B5EF4-FFF2-40B4-BE49-F238E27FC236}">
                <a16:creationId xmlns:a16="http://schemas.microsoft.com/office/drawing/2014/main" id="{341F8567-C2FA-920B-93B3-BCA4DE73B5B3}"/>
              </a:ext>
            </a:extLst>
          </p:cNvPr>
          <p:cNvPicPr>
            <a:picLocks noChangeAspect="1"/>
          </p:cNvPicPr>
          <p:nvPr/>
        </p:nvPicPr>
        <p:blipFill>
          <a:blip r:embed="rId3"/>
          <a:stretch>
            <a:fillRect/>
          </a:stretch>
        </p:blipFill>
        <p:spPr>
          <a:xfrm>
            <a:off x="7366190" y="2793028"/>
            <a:ext cx="4085427" cy="2936830"/>
          </a:xfrm>
          <a:prstGeom prst="rect">
            <a:avLst/>
          </a:prstGeom>
        </p:spPr>
      </p:pic>
      <p:sp>
        <p:nvSpPr>
          <p:cNvPr id="5" name="Content Placeholder 2">
            <a:extLst>
              <a:ext uri="{FF2B5EF4-FFF2-40B4-BE49-F238E27FC236}">
                <a16:creationId xmlns:a16="http://schemas.microsoft.com/office/drawing/2014/main" id="{9C45025D-0824-4226-7C9F-779E17A0505F}"/>
              </a:ext>
            </a:extLst>
          </p:cNvPr>
          <p:cNvSpPr txBox="1">
            <a:spLocks/>
          </p:cNvSpPr>
          <p:nvPr/>
        </p:nvSpPr>
        <p:spPr>
          <a:xfrm>
            <a:off x="726466" y="1539562"/>
            <a:ext cx="10725151" cy="11111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Qu'est-ce que la prévision des transports ?</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Processus consistant à utiliser des données historiques et des modèles statistiques pour établir des prévisions quantitatives sur les tendances futures en matière de transport.</a:t>
            </a:r>
          </a:p>
        </p:txBody>
      </p:sp>
    </p:spTree>
    <p:extLst>
      <p:ext uri="{BB962C8B-B14F-4D97-AF65-F5344CB8AC3E}">
        <p14:creationId xmlns:p14="http://schemas.microsoft.com/office/powerpoint/2010/main" val="3567325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320B7-328A-277C-4DFD-7D9B2CE7C05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7DB4D0E-A7F8-861D-F463-747C75450DD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Méthodes courantes de prévision</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6ED9FA84-381A-BDF1-FB30-5F701F4EA167}"/>
              </a:ext>
            </a:extLst>
          </p:cNvPr>
          <p:cNvSpPr txBox="1">
            <a:spLocks/>
          </p:cNvSpPr>
          <p:nvPr/>
        </p:nvSpPr>
        <p:spPr>
          <a:xfrm>
            <a:off x="726466" y="1539562"/>
            <a:ext cx="10725151" cy="3433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Les méthodes de prévision vont de la simple extension des données à la modélisation complexe.</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Quatre approches principales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Extrapolation des tendances </a:t>
            </a:r>
            <a:r>
              <a:rPr kumimoji="0" lang="en-US" sz="2000" i="0" u="none" strike="noStrike" kern="1200" cap="none" spc="0" normalizeH="0" baseline="0" noProof="0" dirty="0">
                <a:ln>
                  <a:noFill/>
                </a:ln>
                <a:solidFill>
                  <a:sysClr val="windowText" lastClr="000000"/>
                </a:solidFill>
                <a:effectLst/>
                <a:uLnTx/>
                <a:uFillTx/>
                <a:ea typeface="+mn-ea"/>
                <a:cs typeface="+mn-cs"/>
              </a:rPr>
              <a:t>: prolonge les tendances actuelles dans le futur, en supposant que les modèles passés se poursuivront. (Méthode la plus simple).</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Modèles de régression </a:t>
            </a:r>
            <a:r>
              <a:rPr kumimoji="0" lang="en-US" sz="2000" i="0" u="none" strike="noStrike" kern="1200" cap="none" spc="0" normalizeH="0" baseline="0" noProof="0" dirty="0">
                <a:ln>
                  <a:noFill/>
                </a:ln>
                <a:solidFill>
                  <a:sysClr val="windowText" lastClr="000000"/>
                </a:solidFill>
                <a:effectLst/>
                <a:uLnTx/>
                <a:uFillTx/>
                <a:ea typeface="+mn-ea"/>
                <a:cs typeface="+mn-cs"/>
              </a:rPr>
              <a:t>: utilise les relations historiques entre les variables (par exemple, la croissance démographique et la fréquentation) pour prédire les changements futurs.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Analyse des séries chronologiques </a:t>
            </a:r>
            <a:r>
              <a:rPr kumimoji="0" lang="en-US" sz="2000" i="0" u="none" strike="noStrike" kern="1200" cap="none" spc="0" normalizeH="0" baseline="0" noProof="0" dirty="0">
                <a:ln>
                  <a:noFill/>
                </a:ln>
                <a:solidFill>
                  <a:sysClr val="windowText" lastClr="000000"/>
                </a:solidFill>
                <a:effectLst/>
                <a:uLnTx/>
                <a:uFillTx/>
                <a:ea typeface="+mn-ea"/>
                <a:cs typeface="+mn-cs"/>
              </a:rPr>
              <a:t>: examine les modèles de données historiques (par exemple, la saisonnalité, les tendances) au fil du temps pour prévoir les valeurs futures.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Avis d'experts </a:t>
            </a:r>
            <a:r>
              <a:rPr kumimoji="0" lang="en-US" sz="2000" i="0" u="none" strike="noStrike" kern="1200" cap="none" spc="0" normalizeH="0" baseline="0" noProof="0" dirty="0">
                <a:ln>
                  <a:noFill/>
                </a:ln>
                <a:solidFill>
                  <a:sysClr val="windowText" lastClr="000000"/>
                </a:solidFill>
                <a:effectLst/>
                <a:uLnTx/>
                <a:uFillTx/>
                <a:ea typeface="+mn-ea"/>
                <a:cs typeface="+mn-cs"/>
              </a:rPr>
              <a:t>: utilise les connaissances de professionnels et d'experts, souvent à l'aide de méthodes structurées telles que la méthode Delphi, en particulier lorsque les données historiques sont limitées.</a:t>
            </a:r>
          </a:p>
        </p:txBody>
      </p:sp>
      <p:sp>
        <p:nvSpPr>
          <p:cNvPr id="7" name="object 2">
            <a:extLst>
              <a:ext uri="{FF2B5EF4-FFF2-40B4-BE49-F238E27FC236}">
                <a16:creationId xmlns:a16="http://schemas.microsoft.com/office/drawing/2014/main" id="{25F0009E-B6B1-05CC-6427-A743B24C0185}"/>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Quantifier l'avenir</a:t>
            </a:r>
            <a:endParaRPr lang="en-GB" sz="2400" b="1" dirty="0">
              <a:solidFill>
                <a:schemeClr val="bg1"/>
              </a:solidFill>
            </a:endParaRPr>
          </a:p>
        </p:txBody>
      </p:sp>
    </p:spTree>
    <p:extLst>
      <p:ext uri="{BB962C8B-B14F-4D97-AF65-F5344CB8AC3E}">
        <p14:creationId xmlns:p14="http://schemas.microsoft.com/office/powerpoint/2010/main" val="3670180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51F07-031C-DEF2-6801-3FE2D137E76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BCE27F1-2835-B94E-6037-1C10DB57AA9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Méthodes courantes de prévision</a:t>
            </a:r>
            <a:endParaRPr lang="en-GB" b="1" dirty="0">
              <a:solidFill>
                <a:sysClr val="windowText" lastClr="000000"/>
              </a:solidFill>
              <a:latin typeface="Arial"/>
              <a:cs typeface="Arial"/>
            </a:endParaRPr>
          </a:p>
        </p:txBody>
      </p:sp>
      <p:pic>
        <p:nvPicPr>
          <p:cNvPr id="2" name="Google Shape;438;g342ba188ed7_0_142">
            <a:extLst>
              <a:ext uri="{FF2B5EF4-FFF2-40B4-BE49-F238E27FC236}">
                <a16:creationId xmlns:a16="http://schemas.microsoft.com/office/drawing/2014/main" id="{93D62F16-1123-78D7-D8F4-177A1B5373D9}"/>
              </a:ext>
            </a:extLst>
          </p:cNvPr>
          <p:cNvPicPr preferRelativeResize="0"/>
          <p:nvPr/>
        </p:nvPicPr>
        <p:blipFill rotWithShape="1">
          <a:blip r:embed="rId3">
            <a:alphaModFix/>
          </a:blip>
          <a:srcRect l="3990" t="11942" r="4071" b="13133"/>
          <a:stretch/>
        </p:blipFill>
        <p:spPr>
          <a:xfrm>
            <a:off x="733423" y="1782076"/>
            <a:ext cx="10725153" cy="3586174"/>
          </a:xfrm>
          <a:prstGeom prst="rect">
            <a:avLst/>
          </a:prstGeom>
          <a:noFill/>
          <a:ln>
            <a:noFill/>
          </a:ln>
        </p:spPr>
      </p:pic>
      <p:sp>
        <p:nvSpPr>
          <p:cNvPr id="7" name="object 2">
            <a:extLst>
              <a:ext uri="{FF2B5EF4-FFF2-40B4-BE49-F238E27FC236}">
                <a16:creationId xmlns:a16="http://schemas.microsoft.com/office/drawing/2014/main" id="{CCC7BEC2-0B9B-C090-6EFE-C6CB81B587CD}"/>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Quantifier l'avenir</a:t>
            </a:r>
            <a:endParaRPr lang="en-GB" sz="2400" b="1" dirty="0">
              <a:solidFill>
                <a:schemeClr val="bg1"/>
              </a:solidFill>
            </a:endParaRPr>
          </a:p>
        </p:txBody>
      </p:sp>
    </p:spTree>
    <p:extLst>
      <p:ext uri="{BB962C8B-B14F-4D97-AF65-F5344CB8AC3E}">
        <p14:creationId xmlns:p14="http://schemas.microsoft.com/office/powerpoint/2010/main" val="3651075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3CB75-F304-4095-A14E-AB6EEE0420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733BA59-6983-BF3A-2920-A5FAEDF65484}"/>
              </a:ext>
            </a:extLst>
          </p:cNvPr>
          <p:cNvSpPr txBox="1"/>
          <p:nvPr/>
        </p:nvSpPr>
        <p:spPr>
          <a:xfrm>
            <a:off x="726468" y="91062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Exemple : prévision de la fréquentation du métro</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59C81438-048E-1EB2-3E6C-C1B11BC85EED}"/>
              </a:ext>
            </a:extLst>
          </p:cNvPr>
          <p:cNvSpPr txBox="1">
            <a:spLocks/>
          </p:cNvSpPr>
          <p:nvPr/>
        </p:nvSpPr>
        <p:spPr>
          <a:xfrm>
            <a:off x="722812" y="3097679"/>
            <a:ext cx="5893745" cy="32135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Facteurs pris en compte (données d'entrée du modèle)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1800" i="0" u="none" strike="noStrike" kern="1200" cap="none" spc="0" normalizeH="0" baseline="0" noProof="0" dirty="0">
                <a:ln>
                  <a:noFill/>
                </a:ln>
                <a:solidFill>
                  <a:sysClr val="windowText" lastClr="000000"/>
                </a:solidFill>
                <a:effectLst/>
                <a:uLnTx/>
                <a:uFillTx/>
                <a:ea typeface="+mn-ea"/>
                <a:cs typeface="+mn-cs"/>
              </a:rPr>
              <a:t>Le modèle intègre également des variables externes telles que les prévisions de croissance démographique, les nouveaux projets immobiliers et les prévisions économiques régionales.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Résultats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1800" i="0" u="none" strike="noStrike" kern="1200" cap="none" spc="0" normalizeH="0" baseline="0" noProof="0" dirty="0">
                <a:ln>
                  <a:noFill/>
                </a:ln>
                <a:solidFill>
                  <a:sysClr val="windowText" lastClr="000000"/>
                </a:solidFill>
                <a:effectLst/>
                <a:uLnTx/>
                <a:uFillTx/>
                <a:ea typeface="+mn-ea"/>
                <a:cs typeface="+mn-cs"/>
              </a:rPr>
              <a:t>Le modèle produit des projections estimatives de la fréquentation quotidienne pour les horizons de planification clés : 5, 10 et 20 ans dans le futur.</a:t>
            </a:r>
          </a:p>
        </p:txBody>
      </p:sp>
      <p:pic>
        <p:nvPicPr>
          <p:cNvPr id="2" name="Google Shape;447;g342ba188ed7_0_149">
            <a:extLst>
              <a:ext uri="{FF2B5EF4-FFF2-40B4-BE49-F238E27FC236}">
                <a16:creationId xmlns:a16="http://schemas.microsoft.com/office/drawing/2014/main" id="{CEBF5565-633B-BB67-A2A4-C181C5AFF9FA}"/>
              </a:ext>
            </a:extLst>
          </p:cNvPr>
          <p:cNvPicPr preferRelativeResize="0"/>
          <p:nvPr/>
        </p:nvPicPr>
        <p:blipFill rotWithShape="1">
          <a:blip r:embed="rId3">
            <a:alphaModFix/>
          </a:blip>
          <a:srcRect l="7008" t="20152" r="7833" b="9897"/>
          <a:stretch/>
        </p:blipFill>
        <p:spPr>
          <a:xfrm>
            <a:off x="6616557" y="2721091"/>
            <a:ext cx="4831406" cy="3492775"/>
          </a:xfrm>
          <a:prstGeom prst="rect">
            <a:avLst/>
          </a:prstGeom>
          <a:noFill/>
          <a:ln>
            <a:noFill/>
          </a:ln>
        </p:spPr>
      </p:pic>
      <p:sp>
        <p:nvSpPr>
          <p:cNvPr id="3" name="Content Placeholder 2">
            <a:extLst>
              <a:ext uri="{FF2B5EF4-FFF2-40B4-BE49-F238E27FC236}">
                <a16:creationId xmlns:a16="http://schemas.microsoft.com/office/drawing/2014/main" id="{0D68388A-4D6A-4998-E977-5CBF1FAB456A}"/>
              </a:ext>
            </a:extLst>
          </p:cNvPr>
          <p:cNvSpPr txBox="1">
            <a:spLocks/>
          </p:cNvSpPr>
          <p:nvPr/>
        </p:nvSpPr>
        <p:spPr>
          <a:xfrm>
            <a:off x="722812" y="1361146"/>
            <a:ext cx="10725151" cy="11815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Scénario </a:t>
            </a:r>
            <a:r>
              <a:rPr kumimoji="0" lang="en-US" sz="1800" i="0" u="none" strike="noStrike" kern="1200" cap="none" spc="0" normalizeH="0" baseline="0" noProof="0" dirty="0">
                <a:ln>
                  <a:noFill/>
                </a:ln>
                <a:solidFill>
                  <a:sysClr val="windowText" lastClr="000000"/>
                </a:solidFill>
                <a:effectLst/>
                <a:uLnTx/>
                <a:uFillTx/>
                <a:ea typeface="+mn-ea"/>
                <a:cs typeface="+mn-cs"/>
              </a:rPr>
              <a:t>: une ville prévoit une extension majeure du réseau métropolitain et doit prévoir le nombre futur d'usagers.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Méthode </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1800" i="0" u="none" strike="noStrike" kern="1200" cap="none" spc="0" normalizeH="0" baseline="0" noProof="0" dirty="0">
                <a:ln>
                  <a:noFill/>
                </a:ln>
                <a:solidFill>
                  <a:sysClr val="windowText" lastClr="000000"/>
                </a:solidFill>
                <a:effectLst/>
                <a:uLnTx/>
                <a:uFillTx/>
                <a:ea typeface="+mn-ea"/>
                <a:cs typeface="+mn-cs"/>
              </a:rPr>
              <a:t>Un modèle d'analyse chronologique est élaboré à partir des données historiques sur la fréquentation quotidienne des 20 dernières années.</a:t>
            </a:r>
          </a:p>
        </p:txBody>
      </p:sp>
      <p:sp>
        <p:nvSpPr>
          <p:cNvPr id="8" name="object 2">
            <a:extLst>
              <a:ext uri="{FF2B5EF4-FFF2-40B4-BE49-F238E27FC236}">
                <a16:creationId xmlns:a16="http://schemas.microsoft.com/office/drawing/2014/main" id="{B065F4BA-80B6-ECF6-3112-FDD9EC7D79B9}"/>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Quantifier l'avenir</a:t>
            </a:r>
            <a:endParaRPr lang="en-GB" sz="2400" b="1" dirty="0">
              <a:solidFill>
                <a:schemeClr val="bg1"/>
              </a:solidFill>
            </a:endParaRPr>
          </a:p>
        </p:txBody>
      </p:sp>
    </p:spTree>
    <p:extLst>
      <p:ext uri="{BB962C8B-B14F-4D97-AF65-F5344CB8AC3E}">
        <p14:creationId xmlns:p14="http://schemas.microsoft.com/office/powerpoint/2010/main" val="3061090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8" y="1361145"/>
            <a:ext cx="10725152" cy="782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Toutes les prévisions sont fausses. Certaines sont utiles. Il est essentiel de comprendre leurs limites.</a:t>
            </a:r>
          </a:p>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Pièges courants </a:t>
            </a:r>
            <a:r>
              <a:rPr kumimoji="0" lang="en-US" sz="1800" i="0" u="none" strike="noStrike" kern="1200" cap="none" spc="0" normalizeH="0" baseline="0" noProof="0" dirty="0">
                <a:ln>
                  <a:noFill/>
                </a:ln>
                <a:solidFill>
                  <a:sysClr val="windowText" lastClr="000000"/>
                </a:solidFill>
                <a:effectLst/>
                <a:uLnTx/>
                <a:uFillTx/>
                <a:ea typeface="+mn-ea"/>
                <a:cs typeface="+mn-cs"/>
              </a:rPr>
              <a:t>:</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88832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Limites et pièges courants des prévisions</a:t>
            </a:r>
            <a:endParaRPr lang="en-GB" b="1" dirty="0">
              <a:solidFill>
                <a:sysClr val="windowText" lastClr="000000"/>
              </a:solidFill>
              <a:latin typeface="Arial"/>
              <a:cs typeface="Arial"/>
            </a:endParaRPr>
          </a:p>
        </p:txBody>
      </p:sp>
      <p:pic>
        <p:nvPicPr>
          <p:cNvPr id="2" name="Google Shape;415;g342ba188ed7_0_128">
            <a:extLst>
              <a:ext uri="{FF2B5EF4-FFF2-40B4-BE49-F238E27FC236}">
                <a16:creationId xmlns:a16="http://schemas.microsoft.com/office/drawing/2014/main" id="{5F930875-C167-52F0-B1A2-2141F8D6E0AE}"/>
              </a:ext>
            </a:extLst>
          </p:cNvPr>
          <p:cNvPicPr preferRelativeResize="0"/>
          <p:nvPr/>
        </p:nvPicPr>
        <p:blipFill rotWithShape="1">
          <a:blip r:embed="rId3">
            <a:alphaModFix/>
          </a:blip>
          <a:srcRect l="9054" t="6767" r="2346" b="6423"/>
          <a:stretch>
            <a:fillRect/>
          </a:stretch>
        </p:blipFill>
        <p:spPr>
          <a:xfrm>
            <a:off x="7391558" y="3292415"/>
            <a:ext cx="4060062" cy="2979506"/>
          </a:xfrm>
          <a:prstGeom prst="rect">
            <a:avLst/>
          </a:prstGeom>
          <a:noFill/>
          <a:ln>
            <a:noFill/>
          </a:ln>
        </p:spPr>
      </p:pic>
      <p:sp>
        <p:nvSpPr>
          <p:cNvPr id="3" name="Content Placeholder 2">
            <a:extLst>
              <a:ext uri="{FF2B5EF4-FFF2-40B4-BE49-F238E27FC236}">
                <a16:creationId xmlns:a16="http://schemas.microsoft.com/office/drawing/2014/main" id="{D0C390C6-E68B-E92C-3EC9-F762ACB2F03C}"/>
              </a:ext>
            </a:extLst>
          </p:cNvPr>
          <p:cNvSpPr txBox="1">
            <a:spLocks/>
          </p:cNvSpPr>
          <p:nvPr/>
        </p:nvSpPr>
        <p:spPr>
          <a:xfrm>
            <a:off x="726468" y="2110091"/>
            <a:ext cx="6454917" cy="37808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Tendances imprévues </a:t>
            </a:r>
            <a:r>
              <a:rPr kumimoji="0" lang="en-US" sz="1800" i="0" u="none" strike="noStrike" kern="1200" cap="none" spc="0" normalizeH="0" baseline="0" noProof="0" dirty="0">
                <a:ln>
                  <a:noFill/>
                </a:ln>
                <a:solidFill>
                  <a:sysClr val="windowText" lastClr="000000"/>
                </a:solidFill>
                <a:effectLst/>
                <a:uLnTx/>
                <a:uFillTx/>
                <a:ea typeface="+mn-ea"/>
                <a:cs typeface="+mn-cs"/>
              </a:rPr>
              <a:t>: des changements soudains ou des événements « cygnes noirs » (par exemple, l'impact de la pandémie de COVID-19 sur les voyages) peuvent rendre les prévisions inutiles.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Perturbations technologiques </a:t>
            </a:r>
            <a:r>
              <a:rPr kumimoji="0" lang="en-US" sz="1800" i="0" u="none" strike="noStrike" kern="1200" cap="none" spc="0" normalizeH="0" baseline="0" noProof="0" dirty="0">
                <a:ln>
                  <a:noFill/>
                </a:ln>
                <a:solidFill>
                  <a:sysClr val="windowText" lastClr="000000"/>
                </a:solidFill>
                <a:effectLst/>
                <a:uLnTx/>
                <a:uFillTx/>
                <a:ea typeface="+mn-ea"/>
                <a:cs typeface="+mn-cs"/>
              </a:rPr>
              <a:t>: de nouvelles technologies (par exemple, Uber, les trottinettes électriques) peuvent apparaître et perturber les habitudes de déplacement établies d'une manière que les données historiques ne peuvent pas prédire.</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Données biaisées ou incomplètes </a:t>
            </a:r>
            <a:r>
              <a:rPr kumimoji="0" lang="en-US" sz="1800" i="0" u="none" strike="noStrike" kern="1200" cap="none" spc="0" normalizeH="0" baseline="0" noProof="0" dirty="0">
                <a:ln>
                  <a:noFill/>
                </a:ln>
                <a:solidFill>
                  <a:sysClr val="windowText" lastClr="000000"/>
                </a:solidFill>
                <a:effectLst/>
                <a:uLnTx/>
                <a:uFillTx/>
                <a:ea typeface="+mn-ea"/>
                <a:cs typeface="+mn-cs"/>
              </a:rPr>
              <a:t>: une prévision basée sur des données historiques de mauvaise qualité produira une prévision de mauvaise qualité.</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Dépendance excessive à une seule méthode </a:t>
            </a:r>
            <a:r>
              <a:rPr kumimoji="0" lang="en-US" sz="1800" i="0" u="none" strike="noStrike" kern="1200" cap="none" spc="0" normalizeH="0" baseline="0" noProof="0" dirty="0">
                <a:ln>
                  <a:noFill/>
                </a:ln>
                <a:solidFill>
                  <a:sysClr val="windowText" lastClr="000000"/>
                </a:solidFill>
                <a:effectLst/>
                <a:uLnTx/>
                <a:uFillTx/>
                <a:ea typeface="+mn-ea"/>
                <a:cs typeface="+mn-cs"/>
              </a:rPr>
              <a:t>: se fier uniquement à une simple extrapolation des tendances peut conduire à négliger des incertitudes plus larges.</a:t>
            </a:r>
          </a:p>
        </p:txBody>
      </p:sp>
      <p:sp>
        <p:nvSpPr>
          <p:cNvPr id="8" name="object 2">
            <a:extLst>
              <a:ext uri="{FF2B5EF4-FFF2-40B4-BE49-F238E27FC236}">
                <a16:creationId xmlns:a16="http://schemas.microsoft.com/office/drawing/2014/main" id="{3376A568-35E1-C638-ACAB-0AB13534B0BF}"/>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Quantifier l'avenir</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Synthèse, application et conclusion</a:t>
            </a:r>
          </a:p>
        </p:txBody>
      </p:sp>
    </p:spTree>
    <p:extLst>
      <p:ext uri="{BB962C8B-B14F-4D97-AF65-F5344CB8AC3E}">
        <p14:creationId xmlns:p14="http://schemas.microsoft.com/office/powerpoint/2010/main" val="3044341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L'approche intégrée : scénarios + prévisions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6" y="1539562"/>
            <a:ext cx="8284725" cy="47442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1900" dirty="0">
                <a:solidFill>
                  <a:sysClr val="windowText" lastClr="000000"/>
                </a:solidFill>
              </a:rPr>
              <a:t>L'approche la plus robuste intègre les deux méthodes.</a:t>
            </a:r>
          </a:p>
          <a:p>
            <a:pPr marL="0" indent="0">
              <a:buNone/>
              <a:defRPr/>
            </a:pPr>
            <a:r>
              <a:rPr lang="en-US" sz="1900" b="1" dirty="0">
                <a:solidFill>
                  <a:sysClr val="windowText" lastClr="000000"/>
                </a:solidFill>
              </a:rPr>
              <a:t>Comment elles fonctionnent ensemble </a:t>
            </a:r>
            <a:r>
              <a:rPr lang="en-US" sz="1900" dirty="0">
                <a:solidFill>
                  <a:sysClr val="windowText" lastClr="000000"/>
                </a:solidFill>
              </a:rPr>
              <a:t>:</a:t>
            </a:r>
          </a:p>
          <a:p>
            <a:pPr marL="914400" lvl="1" indent="-457200">
              <a:buFont typeface="+mj-lt"/>
              <a:buAutoNum type="arabicPeriod"/>
              <a:defRPr/>
            </a:pPr>
            <a:r>
              <a:rPr lang="en-US" sz="1900" b="1" dirty="0">
                <a:solidFill>
                  <a:sysClr val="windowText" lastClr="000000"/>
                </a:solidFill>
              </a:rPr>
              <a:t>Les scénarios définissent le contexte </a:t>
            </a:r>
            <a:r>
              <a:rPr lang="en-US" sz="1900" dirty="0">
                <a:solidFill>
                  <a:sysClr val="windowText" lastClr="000000"/>
                </a:solidFill>
              </a:rPr>
              <a:t>: la planification de scénarios crée plusieurs mondes futurs plausibles basés sur des incertitudes clés.</a:t>
            </a:r>
          </a:p>
          <a:p>
            <a:pPr marL="914400" lvl="1" indent="-457200">
              <a:buFont typeface="+mj-lt"/>
              <a:buAutoNum type="arabicPeriod"/>
              <a:defRPr/>
            </a:pPr>
            <a:r>
              <a:rPr lang="en-US" sz="1900" b="1" dirty="0">
                <a:solidFill>
                  <a:sysClr val="windowText" lastClr="000000"/>
                </a:solidFill>
              </a:rPr>
              <a:t>Les prévisions quantifient les résultats </a:t>
            </a:r>
            <a:r>
              <a:rPr lang="en-US" sz="1900" dirty="0">
                <a:solidFill>
                  <a:sysClr val="windowText" lastClr="000000"/>
                </a:solidFill>
              </a:rPr>
              <a:t>: des modèles de prévision sont ensuite exécutés dans chaque scénario afin de calculer les impacts quantitatifs spécifiques.</a:t>
            </a:r>
          </a:p>
          <a:p>
            <a:pPr marL="0" indent="0">
              <a:buNone/>
              <a:defRPr/>
            </a:pPr>
            <a:r>
              <a:rPr lang="en-US" sz="1900" b="1" dirty="0">
                <a:solidFill>
                  <a:sysClr val="windowText" lastClr="000000"/>
                </a:solidFill>
              </a:rPr>
              <a:t>Exemple </a:t>
            </a:r>
            <a:r>
              <a:rPr lang="en-US" sz="1900" dirty="0">
                <a:solidFill>
                  <a:sysClr val="windowText" lastClr="000000"/>
                </a:solidFill>
              </a:rPr>
              <a:t>:</a:t>
            </a:r>
          </a:p>
          <a:p>
            <a:pPr lvl="1">
              <a:buFont typeface="Courier New" panose="02070309020205020404" pitchFamily="49" charset="0"/>
              <a:buChar char="o"/>
              <a:defRPr/>
            </a:pPr>
            <a:r>
              <a:rPr lang="en-US" sz="1900" b="1" dirty="0">
                <a:solidFill>
                  <a:sysClr val="windowText" lastClr="000000"/>
                </a:solidFill>
              </a:rPr>
              <a:t>Scénario 1 (« Avenir high-tech ») </a:t>
            </a:r>
            <a:r>
              <a:rPr lang="en-US" sz="1900" dirty="0">
                <a:solidFill>
                  <a:sysClr val="windowText" lastClr="000000"/>
                </a:solidFill>
              </a:rPr>
              <a:t>: prévoir l'impact sur la fréquentation des transports en commun.</a:t>
            </a:r>
          </a:p>
          <a:p>
            <a:pPr lvl="1">
              <a:buFont typeface="Courier New" panose="02070309020205020404" pitchFamily="49" charset="0"/>
              <a:buChar char="o"/>
              <a:defRPr/>
            </a:pPr>
            <a:r>
              <a:rPr lang="en-US" sz="1900" b="1" dirty="0">
                <a:solidFill>
                  <a:sysClr val="windowText" lastClr="000000"/>
                </a:solidFill>
              </a:rPr>
              <a:t>Scénario 2 (« Un avenir centré sur la voiture ») </a:t>
            </a:r>
            <a:r>
              <a:rPr lang="en-US" sz="1900" dirty="0">
                <a:solidFill>
                  <a:sysClr val="windowText" lastClr="000000"/>
                </a:solidFill>
              </a:rPr>
              <a:t>: prévoir l'impact sur la fréquentation des transports en commun.</a:t>
            </a:r>
          </a:p>
          <a:p>
            <a:pPr marL="0" indent="0">
              <a:buNone/>
              <a:defRPr/>
            </a:pPr>
            <a:r>
              <a:rPr lang="en-US" sz="1900" b="1" dirty="0">
                <a:solidFill>
                  <a:sysClr val="windowText" lastClr="000000"/>
                </a:solidFill>
              </a:rPr>
              <a:t>Résultat </a:t>
            </a:r>
            <a:r>
              <a:rPr lang="en-US" sz="1900" dirty="0">
                <a:solidFill>
                  <a:sysClr val="windowText" lastClr="000000"/>
                </a:solidFill>
              </a:rPr>
              <a:t>: cette approche intégrée favorise la prise de décisions résilientes et éclairées, préparées à une gamme de futurs possibles.</a:t>
            </a:r>
            <a:endParaRPr kumimoji="0" lang="en-US" sz="1900" i="0" u="none" strike="noStrike" kern="1200" cap="none" spc="0" normalizeH="0" baseline="0" noProof="0" dirty="0">
              <a:ln>
                <a:noFill/>
              </a:ln>
              <a:solidFill>
                <a:sysClr val="windowText" lastClr="000000"/>
              </a:solidFill>
              <a:effectLst/>
              <a:uLnTx/>
              <a:uFillTx/>
            </a:endParaRPr>
          </a:p>
        </p:txBody>
      </p:sp>
      <p:pic>
        <p:nvPicPr>
          <p:cNvPr id="3" name="Google Shape;609;g33fc1a270c4_0_280" title="istockphoto-1186357899-612x612-removebg-preview.png">
            <a:extLst>
              <a:ext uri="{FF2B5EF4-FFF2-40B4-BE49-F238E27FC236}">
                <a16:creationId xmlns:a16="http://schemas.microsoft.com/office/drawing/2014/main" id="{204D4D9F-9685-F3B7-BABE-3C7BC2987F92}"/>
              </a:ext>
            </a:extLst>
          </p:cNvPr>
          <p:cNvPicPr preferRelativeResize="0"/>
          <p:nvPr/>
        </p:nvPicPr>
        <p:blipFill rotWithShape="1">
          <a:blip r:embed="rId3">
            <a:alphaModFix/>
          </a:blip>
          <a:srcRect l="18810" t="14937" r="18500" b="11591"/>
          <a:stretch>
            <a:fillRect/>
          </a:stretch>
        </p:blipFill>
        <p:spPr>
          <a:xfrm>
            <a:off x="9011192" y="1998922"/>
            <a:ext cx="2440428" cy="2860156"/>
          </a:xfrm>
          <a:prstGeom prst="rect">
            <a:avLst/>
          </a:prstGeom>
          <a:noFill/>
          <a:ln>
            <a:noFill/>
          </a:ln>
        </p:spPr>
      </p:pic>
      <p:sp>
        <p:nvSpPr>
          <p:cNvPr id="8" name="object 2">
            <a:extLst>
              <a:ext uri="{FF2B5EF4-FFF2-40B4-BE49-F238E27FC236}">
                <a16:creationId xmlns:a16="http://schemas.microsoft.com/office/drawing/2014/main" id="{158EF317-E13B-8F15-D0A3-1D4B47C9E3C9}"/>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Synthèse, application et conclusion</a:t>
            </a:r>
          </a:p>
        </p:txBody>
      </p:sp>
    </p:spTree>
    <p:extLst>
      <p:ext uri="{BB962C8B-B14F-4D97-AF65-F5344CB8AC3E}">
        <p14:creationId xmlns:p14="http://schemas.microsoft.com/office/powerpoint/2010/main" val="324568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Exemple d'application : utilisation de SUMO pour les scénarios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26467" y="1539562"/>
            <a:ext cx="8681445" cy="45528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1800" dirty="0">
                <a:solidFill>
                  <a:sysClr val="windowText" lastClr="000000"/>
                </a:solidFill>
              </a:rPr>
              <a:t>Tout regrouper à l'aide d'un outil de simulation.</a:t>
            </a:r>
          </a:p>
          <a:p>
            <a:pPr>
              <a:buFont typeface="Wingdings" panose="05000000000000000000" pitchFamily="2" charset="2"/>
              <a:buChar char="q"/>
              <a:defRPr/>
            </a:pPr>
            <a:r>
              <a:rPr lang="en-US" sz="1800" b="1" dirty="0">
                <a:solidFill>
                  <a:sysClr val="windowText" lastClr="000000"/>
                </a:solidFill>
              </a:rPr>
              <a:t>Scénario </a:t>
            </a:r>
            <a:r>
              <a:rPr lang="en-US" sz="1800" dirty="0">
                <a:solidFill>
                  <a:sysClr val="windowText" lastClr="000000"/>
                </a:solidFill>
              </a:rPr>
              <a:t>: une ville envisage d'ajouter une nouvelle voie réservée aux bus dans un corridor encombré.</a:t>
            </a:r>
          </a:p>
          <a:p>
            <a:pPr>
              <a:buFont typeface="Wingdings" panose="05000000000000000000" pitchFamily="2" charset="2"/>
              <a:buChar char="q"/>
              <a:defRPr/>
            </a:pPr>
            <a:r>
              <a:rPr lang="en-US" sz="1800" b="1" dirty="0">
                <a:solidFill>
                  <a:sysClr val="windowText" lastClr="000000"/>
                </a:solidFill>
              </a:rPr>
              <a:t>Le processus intégré </a:t>
            </a:r>
            <a:r>
              <a:rPr lang="en-US" sz="1800" dirty="0">
                <a:solidFill>
                  <a:sysClr val="windowText" lastClr="000000"/>
                </a:solidFill>
              </a:rPr>
              <a:t>:</a:t>
            </a:r>
          </a:p>
          <a:p>
            <a:pPr marL="914400" lvl="1" indent="-457200">
              <a:buFont typeface="+mj-lt"/>
              <a:buAutoNum type="arabicPeriod"/>
              <a:defRPr/>
            </a:pPr>
            <a:r>
              <a:rPr lang="en-US" sz="1800" b="1" dirty="0">
                <a:solidFill>
                  <a:sysClr val="windowText" lastClr="000000"/>
                </a:solidFill>
              </a:rPr>
              <a:t>Identifier le besoin </a:t>
            </a:r>
            <a:r>
              <a:rPr lang="en-US" sz="1800" dirty="0">
                <a:solidFill>
                  <a:sysClr val="windowText" lastClr="000000"/>
                </a:solidFill>
              </a:rPr>
              <a:t>: reconnaître les problèmes de congestion sur un corridor clé.</a:t>
            </a:r>
          </a:p>
          <a:p>
            <a:pPr marL="914400" lvl="1" indent="-457200">
              <a:buFont typeface="+mj-lt"/>
              <a:buAutoNum type="arabicPeriod"/>
              <a:defRPr/>
            </a:pPr>
            <a:r>
              <a:rPr lang="en-US" sz="1800" b="1" dirty="0">
                <a:solidFill>
                  <a:sysClr val="windowText" lastClr="000000"/>
                </a:solidFill>
              </a:rPr>
              <a:t>Simuler des scénarios de circulation </a:t>
            </a:r>
            <a:r>
              <a:rPr lang="en-US" sz="1800" dirty="0">
                <a:solidFill>
                  <a:sysClr val="windowText" lastClr="000000"/>
                </a:solidFill>
              </a:rPr>
              <a:t>: utiliser un outil tel que SUMO pour créer un modèle du corridor. Effectuer deux prévisions :</a:t>
            </a:r>
          </a:p>
          <a:p>
            <a:pPr lvl="2">
              <a:buFont typeface="Wingdings" panose="05000000000000000000" pitchFamily="2" charset="2"/>
              <a:buChar char="§"/>
              <a:defRPr/>
            </a:pPr>
            <a:r>
              <a:rPr lang="en-US" sz="1800" dirty="0">
                <a:solidFill>
                  <a:sysClr val="windowText" lastClr="000000"/>
                </a:solidFill>
              </a:rPr>
              <a:t>Un scénario « de référence » (sans voie réservée aux bus).</a:t>
            </a:r>
          </a:p>
          <a:p>
            <a:pPr lvl="2">
              <a:buFont typeface="Wingdings" panose="05000000000000000000" pitchFamily="2" charset="2"/>
              <a:buChar char="§"/>
              <a:defRPr/>
            </a:pPr>
            <a:r>
              <a:rPr lang="en-US" sz="1800" dirty="0">
                <a:solidFill>
                  <a:sysClr val="windowText" lastClr="000000"/>
                </a:solidFill>
              </a:rPr>
              <a:t>Un scénario « nouvelle voie réservée aux bus ».</a:t>
            </a:r>
          </a:p>
          <a:p>
            <a:pPr marL="914400" lvl="1" indent="-457200">
              <a:buFont typeface="+mj-lt"/>
              <a:buAutoNum type="arabicPeriod"/>
              <a:defRPr/>
            </a:pPr>
            <a:r>
              <a:rPr lang="en-US" sz="1800" b="1" dirty="0">
                <a:solidFill>
                  <a:sysClr val="windowText" lastClr="000000"/>
                </a:solidFill>
              </a:rPr>
              <a:t>Analyser les résultats de la simulation </a:t>
            </a:r>
            <a:r>
              <a:rPr lang="en-US" sz="1800" dirty="0">
                <a:solidFill>
                  <a:sysClr val="windowText" lastClr="000000"/>
                </a:solidFill>
              </a:rPr>
              <a:t>: comparer les résultats quantitatifs des deux scénarios (temps de trajet, émissions, vitesse des bus).</a:t>
            </a:r>
          </a:p>
          <a:p>
            <a:pPr marL="914400" lvl="1" indent="-457200">
              <a:buFont typeface="+mj-lt"/>
              <a:buAutoNum type="arabicPeriod"/>
              <a:defRPr/>
            </a:pPr>
            <a:r>
              <a:rPr lang="en-US" sz="1800" b="1" dirty="0">
                <a:solidFill>
                  <a:sysClr val="windowText" lastClr="000000"/>
                </a:solidFill>
              </a:rPr>
              <a:t>Décision de mise en œuvre </a:t>
            </a:r>
            <a:r>
              <a:rPr lang="en-US" sz="1800" dirty="0">
                <a:solidFill>
                  <a:sysClr val="windowText" lastClr="000000"/>
                </a:solidFill>
              </a:rPr>
              <a:t>: les résultats de la simulation montrent une réduction potentielle significative du temps de trajet et des émissions, fournissant ainsi les preuves nécessaires pour étayer la décision.</a:t>
            </a:r>
            <a:endParaRPr kumimoji="0" lang="en-US" sz="18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9407912" y="2636874"/>
            <a:ext cx="2043708" cy="2047488"/>
          </a:xfrm>
          <a:prstGeom prst="rect">
            <a:avLst/>
          </a:prstGeom>
          <a:noFill/>
          <a:ln>
            <a:noFill/>
          </a:ln>
        </p:spPr>
      </p:pic>
      <p:sp>
        <p:nvSpPr>
          <p:cNvPr id="9" name="object 2">
            <a:extLst>
              <a:ext uri="{FF2B5EF4-FFF2-40B4-BE49-F238E27FC236}">
                <a16:creationId xmlns:a16="http://schemas.microsoft.com/office/drawing/2014/main" id="{45687134-5A13-9EE7-6151-B7B735FCD90C}"/>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Synthèse, application et conclusion</a:t>
            </a:r>
          </a:p>
        </p:txBody>
      </p:sp>
    </p:spTree>
    <p:extLst>
      <p:ext uri="{BB962C8B-B14F-4D97-AF65-F5344CB8AC3E}">
        <p14:creationId xmlns:p14="http://schemas.microsoft.com/office/powerpoint/2010/main" val="148092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319132" y="425292"/>
            <a:ext cx="6146586"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Cours n° 14 : Analyse de scénarios et prévisions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4607485"/>
          </a:xfrm>
          <a:prstGeom prst="rect">
            <a:avLst/>
          </a:prstGeom>
          <a:noFill/>
          <a:ln>
            <a:noFill/>
          </a:ln>
        </p:spPr>
        <p:txBody>
          <a:bodyPr spcFirstLastPara="1" wrap="square" lIns="0" tIns="16325" rIns="0" bIns="0" anchor="t" anchorCtr="0">
            <a:spAutoFit/>
          </a:bodyPr>
          <a:lstStyle/>
          <a:p>
            <a:pPr marL="139700" lvl="0" algn="l" rtl="0">
              <a:spcBef>
                <a:spcPts val="0"/>
              </a:spcBef>
              <a:spcAft>
                <a:spcPts val="0"/>
              </a:spcAft>
              <a:buClr>
                <a:schemeClr val="dk1"/>
              </a:buClr>
              <a:buSzPts val="1100"/>
              <a:buFont typeface="Arial"/>
              <a:buNone/>
              <a:tabLst>
                <a:tab pos="4913313" algn="l"/>
                <a:tab pos="5133975" algn="l"/>
              </a:tabLst>
            </a:pPr>
            <a:r>
              <a:rPr lang="en-GB" sz="1300" b="1" dirty="0">
                <a:solidFill>
                  <a:schemeClr val="dk1"/>
                </a:solidFill>
                <a:latin typeface="Helvetica" panose="020B0604020202020204" pitchFamily="34" charset="0"/>
                <a:cs typeface="Helvetica" panose="020B0604020202020204" pitchFamily="34" charset="0"/>
              </a:rPr>
              <a:t>00 : Introduction et </a:t>
            </a:r>
            <a:r>
              <a:rPr lang="en-GB" sz="1300" b="1" dirty="0" err="1">
                <a:solidFill>
                  <a:schemeClr val="dk1"/>
                </a:solidFill>
                <a:latin typeface="Helvetica" panose="020B0604020202020204" pitchFamily="34" charset="0"/>
                <a:cs typeface="Helvetica" panose="020B0604020202020204" pitchFamily="34" charset="0"/>
              </a:rPr>
              <a:t>objectifs</a:t>
            </a:r>
            <a:r>
              <a:rPr lang="en-GB" sz="1300" b="1" dirty="0">
                <a:solidFill>
                  <a:schemeClr val="dk1"/>
                </a:solidFill>
                <a:latin typeface="Helvetica" panose="020B0604020202020204" pitchFamily="34" charset="0"/>
                <a:cs typeface="Helvetica" panose="020B0604020202020204" pitchFamily="34" charset="0"/>
              </a:rPr>
              <a:t>……</a:t>
            </a:r>
            <a:r>
              <a:rPr lang="en-GB" sz="1300" b="1"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300" b="1" i="0" u="none" strike="noStrike" cap="none" dirty="0">
                <a:solidFill>
                  <a:schemeClr val="dk1"/>
                </a:solidFill>
                <a:latin typeface="Helvetica" panose="020B0604020202020204" pitchFamily="34" charset="0"/>
                <a:cs typeface="Helvetica" panose="020B0604020202020204" pitchFamily="34" charset="0"/>
              </a:rPr>
              <a:t>3</a:t>
            </a:r>
            <a:endParaRPr sz="13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913313" algn="l"/>
                <a:tab pos="5133975" algn="l"/>
              </a:tabLst>
            </a:pPr>
            <a:r>
              <a:rPr lang="en-GB" sz="1300" dirty="0">
                <a:latin typeface="Helvetica" panose="020B0604020202020204" pitchFamily="34" charset="0"/>
                <a:cs typeface="Helvetica" panose="020B0604020202020204" pitchFamily="34" charset="0"/>
              </a:rPr>
              <a:t>0.0. Aperçu du </a:t>
            </a:r>
            <a:r>
              <a:rPr lang="en-GB" sz="1300" dirty="0" err="1">
                <a:latin typeface="Helvetica" panose="020B0604020202020204" pitchFamily="34" charset="0"/>
                <a:cs typeface="Helvetica" panose="020B0604020202020204" pitchFamily="34" charset="0"/>
              </a:rPr>
              <a:t>cours</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300" b="0" i="0" u="none" strike="noStrike" cap="none" dirty="0">
                <a:solidFill>
                  <a:srgbClr val="000000"/>
                </a:solidFill>
                <a:latin typeface="Helvetica" panose="020B0604020202020204" pitchFamily="34" charset="0"/>
                <a:cs typeface="Helvetica" panose="020B0604020202020204" pitchFamily="34" charset="0"/>
              </a:rPr>
              <a:t>4</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913313" algn="l"/>
                <a:tab pos="5133975" algn="l"/>
              </a:tabLst>
            </a:pPr>
            <a:r>
              <a:rPr lang="en-GB" sz="1300" dirty="0">
                <a:latin typeface="Helvetica" panose="020B0604020202020204" pitchFamily="34" charset="0"/>
                <a:cs typeface="Helvetica" panose="020B0604020202020204" pitchFamily="34" charset="0"/>
              </a:rPr>
              <a:t>0.1. Lien avec le cours </a:t>
            </a:r>
            <a:r>
              <a:rPr lang="en-GB" sz="1300" dirty="0" err="1">
                <a:latin typeface="Helvetica" panose="020B0604020202020204" pitchFamily="34" charset="0"/>
                <a:cs typeface="Helvetica" panose="020B0604020202020204" pitchFamily="34" charset="0"/>
              </a:rPr>
              <a:t>précédent</a:t>
            </a:r>
            <a:r>
              <a:rPr lang="en-GB" sz="1300" b="0" i="0" u="none" strike="noStrike" cap="none" dirty="0">
                <a:solidFill>
                  <a:srgbClr val="000000"/>
                </a:solidFill>
                <a:latin typeface="Helvetica" panose="020B0604020202020204" pitchFamily="34" charset="0"/>
                <a:cs typeface="Helvetica" panose="020B0604020202020204" pitchFamily="34" charset="0"/>
              </a:rPr>
              <a:t>.................................................	5</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913313" algn="l"/>
                <a:tab pos="5133975" algn="l"/>
              </a:tabLst>
            </a:pPr>
            <a:r>
              <a:rPr lang="en-US" sz="1300" dirty="0">
                <a:latin typeface="Helvetica" panose="020B0604020202020204" pitchFamily="34" charset="0"/>
                <a:cs typeface="Helvetica" panose="020B0604020202020204" pitchFamily="34" charset="0"/>
              </a:rPr>
              <a:t>0.2. Objectifs </a:t>
            </a:r>
            <a:r>
              <a:rPr lang="en-US" sz="1300" dirty="0" err="1">
                <a:latin typeface="Helvetica" panose="020B0604020202020204" pitchFamily="34" charset="0"/>
                <a:cs typeface="Helvetica" panose="020B0604020202020204" pitchFamily="34" charset="0"/>
              </a:rPr>
              <a:t>d'apprentissage</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300" b="0" i="0" u="none" strike="noStrike" cap="none" dirty="0">
                <a:solidFill>
                  <a:srgbClr val="000000"/>
                </a:solidFill>
                <a:latin typeface="Helvetica" panose="020B0604020202020204" pitchFamily="34" charset="0"/>
                <a:cs typeface="Helvetica" panose="020B0604020202020204" pitchFamily="34" charset="0"/>
              </a:rPr>
              <a:t>6</a:t>
            </a:r>
            <a:endParaRPr sz="1300" dirty="0">
              <a:latin typeface="Helvetica" panose="020B0604020202020204" pitchFamily="34" charset="0"/>
              <a:cs typeface="Helvetica" panose="020B0604020202020204" pitchFamily="34" charset="0"/>
            </a:endParaRPr>
          </a:p>
          <a:p>
            <a:pPr marL="139700" marR="0" lvl="0" algn="l" rtl="0">
              <a:lnSpc>
                <a:spcPct val="100000"/>
              </a:lnSpc>
              <a:spcBef>
                <a:spcPts val="129"/>
              </a:spcBef>
              <a:spcAft>
                <a:spcPts val="0"/>
              </a:spcAft>
              <a:buClr>
                <a:schemeClr val="dk1"/>
              </a:buClr>
              <a:buSzPts val="1200"/>
              <a:buFont typeface="Arial"/>
              <a:buNone/>
              <a:tabLst>
                <a:tab pos="4913313" algn="l"/>
                <a:tab pos="5133975" algn="l"/>
              </a:tabLst>
            </a:pPr>
            <a:r>
              <a:rPr lang="en-GB" sz="13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300" b="1" dirty="0">
                <a:solidFill>
                  <a:schemeClr val="dk1"/>
                </a:solidFill>
                <a:latin typeface="Helvetica" panose="020B0604020202020204" pitchFamily="34" charset="0"/>
                <a:cs typeface="Helvetica" panose="020B0604020202020204" pitchFamily="34" charset="0"/>
              </a:rPr>
              <a:t>Qu'est-ce que l'analyse de scénarios et les prévisions ?</a:t>
            </a:r>
            <a:r>
              <a:rPr lang="en-GB" sz="1300" b="1" dirty="0">
                <a:solidFill>
                  <a:schemeClr val="dk1"/>
                </a:solidFill>
                <a:latin typeface="Helvetica" panose="020B0604020202020204" pitchFamily="34" charset="0"/>
                <a:cs typeface="Helvetica" panose="020B0604020202020204" pitchFamily="34" charset="0"/>
              </a:rPr>
              <a:t>......	7</a:t>
            </a:r>
          </a:p>
          <a:p>
            <a:pPr marL="139700" marR="7348" lvl="0">
              <a:lnSpc>
                <a:spcPct val="100000"/>
              </a:lnSpc>
              <a:spcBef>
                <a:spcPts val="600"/>
              </a:spcBef>
              <a:buClr>
                <a:schemeClr val="dk1"/>
              </a:buClr>
              <a:buSzPts val="1200"/>
              <a:tabLst>
                <a:tab pos="4913313" algn="l"/>
                <a:tab pos="5133975" algn="l"/>
              </a:tabLst>
            </a:pPr>
            <a:r>
              <a:rPr lang="en-US" sz="1300" dirty="0">
                <a:solidFill>
                  <a:schemeClr val="dk1"/>
                </a:solidFill>
                <a:latin typeface="Helvetica" panose="020B0604020202020204" pitchFamily="34" charset="0"/>
                <a:cs typeface="Helvetica" panose="020B0604020202020204" pitchFamily="34" charset="0"/>
              </a:rPr>
              <a:t>1.0. Qu'est-ce que l'analyse de scénarios et les </a:t>
            </a:r>
            <a:r>
              <a:rPr lang="en-US" sz="1300" dirty="0" err="1">
                <a:solidFill>
                  <a:schemeClr val="dk1"/>
                </a:solidFill>
                <a:latin typeface="Helvetica" panose="020B0604020202020204" pitchFamily="34" charset="0"/>
                <a:cs typeface="Helvetica" panose="020B0604020202020204" pitchFamily="34" charset="0"/>
              </a:rPr>
              <a:t>prévisions</a:t>
            </a:r>
            <a:r>
              <a:rPr lang="en-US" sz="1300" dirty="0">
                <a:solidFill>
                  <a:schemeClr val="dk1"/>
                </a:solidFill>
                <a:latin typeface="Helvetica" panose="020B0604020202020204" pitchFamily="34" charset="0"/>
                <a:cs typeface="Helvetica" panose="020B0604020202020204" pitchFamily="34" charset="0"/>
              </a:rPr>
              <a:t> ?</a:t>
            </a:r>
            <a:r>
              <a:rPr lang="en-US" sz="1300" dirty="0">
                <a:solidFill>
                  <a:schemeClr val="dk1"/>
                </a:solidFill>
                <a:latin typeface="Helvetica" panose="020B0604020202020204" pitchFamily="34" charset="0"/>
                <a:ea typeface="Arial"/>
                <a:cs typeface="Helvetica" panose="020B0604020202020204" pitchFamily="34" charset="0"/>
                <a:sym typeface="Arial"/>
              </a:rPr>
              <a:t>.....	8</a:t>
            </a:r>
            <a:endParaRPr lang="en-US" sz="1300" dirty="0">
              <a:solidFill>
                <a:schemeClr val="dk1"/>
              </a:solidFill>
              <a:latin typeface="Helvetica" panose="020B0604020202020204" pitchFamily="34" charset="0"/>
              <a:cs typeface="Helvetica" panose="020B0604020202020204" pitchFamily="34" charset="0"/>
            </a:endParaRPr>
          </a:p>
          <a:p>
            <a:pPr marL="139700" marR="7348">
              <a:spcBef>
                <a:spcPts val="600"/>
              </a:spcBef>
              <a:buClr>
                <a:schemeClr val="dk1"/>
              </a:buClr>
              <a:buSzPts val="1200"/>
              <a:tabLst>
                <a:tab pos="4913313" algn="l"/>
                <a:tab pos="5133975" algn="l"/>
              </a:tabLst>
            </a:pPr>
            <a:r>
              <a:rPr lang="en-US" sz="1300" dirty="0">
                <a:solidFill>
                  <a:schemeClr val="dk1"/>
                </a:solidFill>
                <a:latin typeface="Helvetica" panose="020B0604020202020204" pitchFamily="34" charset="0"/>
                <a:cs typeface="Helvetica" panose="020B0604020202020204" pitchFamily="34" charset="0"/>
              </a:rPr>
              <a:t>1.1. Analyse de scénarios vs </a:t>
            </a:r>
            <a:r>
              <a:rPr lang="en-US" sz="1300" dirty="0" err="1">
                <a:solidFill>
                  <a:schemeClr val="dk1"/>
                </a:solidFill>
                <a:latin typeface="Helvetica" panose="020B0604020202020204" pitchFamily="34" charset="0"/>
                <a:cs typeface="Helvetica" panose="020B0604020202020204" pitchFamily="34" charset="0"/>
              </a:rPr>
              <a:t>prévisions</a:t>
            </a:r>
            <a:r>
              <a:rPr lang="en-US" sz="1300" dirty="0">
                <a:solidFill>
                  <a:schemeClr val="dk1"/>
                </a:solidFill>
                <a:latin typeface="Helvetica" panose="020B0604020202020204" pitchFamily="34" charset="0"/>
                <a:cs typeface="Helvetica" panose="020B0604020202020204" pitchFamily="34" charset="0"/>
              </a:rPr>
              <a:t>…..................................	9</a:t>
            </a:r>
            <a:endParaRPr lang="en-US" sz="13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13313" algn="l"/>
                <a:tab pos="5133975" algn="l"/>
              </a:tabLst>
            </a:pPr>
            <a:r>
              <a:rPr lang="en-US" sz="1300" dirty="0">
                <a:solidFill>
                  <a:schemeClr val="dk1"/>
                </a:solidFill>
                <a:latin typeface="Helvetica" panose="020B0604020202020204" pitchFamily="34" charset="0"/>
                <a:cs typeface="Helvetica" panose="020B0604020202020204" pitchFamily="34" charset="0"/>
              </a:rPr>
              <a:t>1.2. Pourquoi ces méthodes sont-elles </a:t>
            </a:r>
            <a:r>
              <a:rPr lang="en-US" sz="1300" dirty="0" err="1">
                <a:solidFill>
                  <a:schemeClr val="dk1"/>
                </a:solidFill>
                <a:latin typeface="Helvetica" panose="020B0604020202020204" pitchFamily="34" charset="0"/>
                <a:cs typeface="Helvetica" panose="020B0604020202020204" pitchFamily="34" charset="0"/>
              </a:rPr>
              <a:t>importantes</a:t>
            </a:r>
            <a:r>
              <a:rPr lang="en-US" sz="1300" dirty="0">
                <a:solidFill>
                  <a:schemeClr val="dk1"/>
                </a:solidFill>
                <a:latin typeface="Helvetica" panose="020B0604020202020204" pitchFamily="34" charset="0"/>
                <a:cs typeface="Helvetica" panose="020B0604020202020204" pitchFamily="34" charset="0"/>
              </a:rPr>
              <a:t> ?</a:t>
            </a:r>
            <a:r>
              <a:rPr lang="en-US" sz="1300" dirty="0">
                <a:solidFill>
                  <a:schemeClr val="dk1"/>
                </a:solidFill>
                <a:latin typeface="Helvetica" panose="020B0604020202020204" pitchFamily="34" charset="0"/>
                <a:ea typeface="Arial"/>
                <a:cs typeface="Helvetica" panose="020B0604020202020204" pitchFamily="34" charset="0"/>
                <a:sym typeface="Arial"/>
              </a:rPr>
              <a:t>......</a:t>
            </a:r>
            <a:r>
              <a:rPr lang="en-US" sz="1300" dirty="0">
                <a:solidFill>
                  <a:schemeClr val="dk1"/>
                </a:solidFill>
                <a:latin typeface="Helvetica" panose="020B0604020202020204" pitchFamily="34" charset="0"/>
                <a:cs typeface="Helvetica" panose="020B0604020202020204" pitchFamily="34" charset="0"/>
              </a:rPr>
              <a:t>...........	10</a:t>
            </a:r>
            <a:endParaRPr lang="en-US" sz="13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13313" algn="l"/>
                <a:tab pos="5133975" algn="l"/>
              </a:tabLst>
            </a:pPr>
            <a:r>
              <a:rPr lang="en-US" sz="1300" dirty="0">
                <a:solidFill>
                  <a:schemeClr val="dk1"/>
                </a:solidFill>
                <a:latin typeface="Helvetica" panose="020B0604020202020204" pitchFamily="34" charset="0"/>
                <a:cs typeface="Helvetica" panose="020B0604020202020204" pitchFamily="34" charset="0"/>
              </a:rPr>
              <a:t>1.3. Définition de la boîte à outils du </a:t>
            </a:r>
            <a:r>
              <a:rPr lang="en-US" sz="1300" dirty="0" err="1">
                <a:solidFill>
                  <a:schemeClr val="dk1"/>
                </a:solidFill>
                <a:latin typeface="Helvetica" panose="020B0604020202020204" pitchFamily="34" charset="0"/>
                <a:cs typeface="Helvetica" panose="020B0604020202020204" pitchFamily="34" charset="0"/>
              </a:rPr>
              <a:t>planificateur</a:t>
            </a:r>
            <a:r>
              <a:rPr lang="en-US" sz="1300" dirty="0">
                <a:solidFill>
                  <a:schemeClr val="dk1"/>
                </a:solidFill>
                <a:latin typeface="Helvetica" panose="020B0604020202020204" pitchFamily="34" charset="0"/>
                <a:cs typeface="Helvetica" panose="020B0604020202020204" pitchFamily="34" charset="0"/>
              </a:rPr>
              <a:t>…………</a:t>
            </a:r>
            <a:r>
              <a:rPr lang="en-US" sz="1300" dirty="0">
                <a:solidFill>
                  <a:schemeClr val="dk1"/>
                </a:solidFill>
                <a:latin typeface="Helvetica" panose="020B0604020202020204" pitchFamily="34" charset="0"/>
                <a:ea typeface="Arial"/>
                <a:cs typeface="Helvetica" panose="020B0604020202020204" pitchFamily="34" charset="0"/>
                <a:sym typeface="Arial"/>
              </a:rPr>
              <a:t>.........	11</a:t>
            </a:r>
          </a:p>
          <a:p>
            <a:pPr marL="139700" marR="7348">
              <a:spcBef>
                <a:spcPts val="600"/>
              </a:spcBef>
              <a:buClr>
                <a:schemeClr val="dk1"/>
              </a:buClr>
              <a:buSzPts val="1200"/>
              <a:tabLst>
                <a:tab pos="4913313" algn="l"/>
                <a:tab pos="5133975" algn="l"/>
              </a:tabLst>
            </a:pPr>
            <a:r>
              <a:rPr lang="en-US" sz="1300" dirty="0">
                <a:solidFill>
                  <a:schemeClr val="dk1"/>
                </a:solidFill>
                <a:latin typeface="Helvetica" panose="020B0604020202020204" pitchFamily="34" charset="0"/>
                <a:cs typeface="Helvetica" panose="020B0604020202020204" pitchFamily="34" charset="0"/>
              </a:rPr>
              <a:t>1.4. La boîte à outils du </a:t>
            </a:r>
            <a:r>
              <a:rPr lang="en-US" sz="1300" dirty="0" err="1">
                <a:solidFill>
                  <a:schemeClr val="dk1"/>
                </a:solidFill>
                <a:latin typeface="Helvetica" panose="020B0604020202020204" pitchFamily="34" charset="0"/>
                <a:cs typeface="Helvetica" panose="020B0604020202020204" pitchFamily="34" charset="0"/>
              </a:rPr>
              <a:t>planificateur</a:t>
            </a:r>
            <a:r>
              <a:rPr lang="en-US" sz="1300" dirty="0">
                <a:solidFill>
                  <a:schemeClr val="dk1"/>
                </a:solidFill>
                <a:latin typeface="Helvetica" panose="020B0604020202020204" pitchFamily="34" charset="0"/>
                <a:cs typeface="Helvetica" panose="020B0604020202020204" pitchFamily="34" charset="0"/>
              </a:rPr>
              <a:t>………..………….................	12</a:t>
            </a:r>
            <a:endParaRPr lang="en-US" sz="1300" dirty="0">
              <a:latin typeface="Helvetica" panose="020B0604020202020204" pitchFamily="34" charset="0"/>
              <a:cs typeface="Helvetica" panose="020B0604020202020204" pitchFamily="34" charset="0"/>
            </a:endParaRPr>
          </a:p>
          <a:p>
            <a:pPr marL="139700" lvl="0">
              <a:lnSpc>
                <a:spcPct val="100000"/>
              </a:lnSpc>
              <a:spcBef>
                <a:spcPts val="0"/>
              </a:spcBef>
              <a:buClr>
                <a:srgbClr val="000000"/>
              </a:buClr>
              <a:buSzPts val="1200"/>
              <a:tabLst>
                <a:tab pos="4913313" algn="l"/>
                <a:tab pos="5133975" algn="l"/>
              </a:tabLst>
            </a:pPr>
            <a:r>
              <a:rPr lang="en-US" sz="1300" b="1" dirty="0">
                <a:latin typeface="Helvetica" panose="020B0604020202020204" pitchFamily="34" charset="0"/>
                <a:ea typeface="Arial"/>
                <a:cs typeface="Helvetica" panose="020B0604020202020204" pitchFamily="34" charset="0"/>
                <a:sym typeface="Arial"/>
              </a:rPr>
              <a:t>02 </a:t>
            </a:r>
            <a:r>
              <a:rPr lang="en-US" sz="1300" b="1" dirty="0">
                <a:latin typeface="Helvetica" panose="020B0604020202020204" pitchFamily="34" charset="0"/>
                <a:cs typeface="Helvetica" panose="020B0604020202020204" pitchFamily="34" charset="0"/>
              </a:rPr>
              <a:t>Le processus de planification de </a:t>
            </a:r>
            <a:r>
              <a:rPr lang="en-US" sz="1300" b="1" dirty="0" err="1">
                <a:latin typeface="Helvetica" panose="020B0604020202020204" pitchFamily="34" charset="0"/>
                <a:cs typeface="Helvetica" panose="020B0604020202020204" pitchFamily="34" charset="0"/>
              </a:rPr>
              <a:t>scénarios</a:t>
            </a:r>
            <a:r>
              <a:rPr lang="en-US" sz="1300" b="1" dirty="0">
                <a:latin typeface="Helvetica" panose="020B0604020202020204" pitchFamily="34" charset="0"/>
                <a:cs typeface="Helvetica" panose="020B0604020202020204" pitchFamily="34" charset="0"/>
              </a:rPr>
              <a:t>……………</a:t>
            </a:r>
            <a:r>
              <a:rPr lang="en-US" sz="1300" b="1" dirty="0">
                <a:latin typeface="Helvetica" panose="020B0604020202020204" pitchFamily="34" charset="0"/>
                <a:ea typeface="Arial"/>
                <a:cs typeface="Helvetica" panose="020B0604020202020204" pitchFamily="34" charset="0"/>
                <a:sym typeface="Arial"/>
              </a:rPr>
              <a:t>.........	13</a:t>
            </a:r>
          </a:p>
          <a:p>
            <a:pPr marL="139700" marR="7348" lvl="0">
              <a:lnSpc>
                <a:spcPct val="100000"/>
              </a:lnSpc>
              <a:spcBef>
                <a:spcPts val="600"/>
              </a:spcBef>
              <a:buClr>
                <a:srgbClr val="000000"/>
              </a:buClr>
              <a:buSzPts val="1200"/>
              <a:tabLst>
                <a:tab pos="4913313" algn="l"/>
                <a:tab pos="5133975" algn="l"/>
              </a:tabLst>
            </a:pPr>
            <a:r>
              <a:rPr lang="en-US" sz="1300" dirty="0">
                <a:latin typeface="Helvetica" panose="020B0604020202020204" pitchFamily="34" charset="0"/>
                <a:cs typeface="Helvetica" panose="020B0604020202020204" pitchFamily="34" charset="0"/>
              </a:rPr>
              <a:t>2.0. Objectif et avantages de l'analyse de </a:t>
            </a:r>
            <a:r>
              <a:rPr lang="en-US" sz="1300" dirty="0" err="1">
                <a:latin typeface="Helvetica" panose="020B0604020202020204" pitchFamily="34" charset="0"/>
                <a:cs typeface="Helvetica" panose="020B0604020202020204" pitchFamily="34" charset="0"/>
              </a:rPr>
              <a:t>scénarios</a:t>
            </a:r>
            <a:r>
              <a:rPr lang="en-US" sz="1300" dirty="0">
                <a:latin typeface="Helvetica" panose="020B0604020202020204" pitchFamily="34" charset="0"/>
                <a:cs typeface="Helvetica" panose="020B0604020202020204" pitchFamily="34" charset="0"/>
              </a:rPr>
              <a:t> ...................	14</a:t>
            </a:r>
          </a:p>
          <a:p>
            <a:pPr marL="139700" marR="7348" lvl="0">
              <a:lnSpc>
                <a:spcPct val="100000"/>
              </a:lnSpc>
              <a:spcBef>
                <a:spcPts val="600"/>
              </a:spcBef>
              <a:buClr>
                <a:srgbClr val="000000"/>
              </a:buClr>
              <a:buSzPts val="1200"/>
              <a:tabLst>
                <a:tab pos="4913313" algn="l"/>
                <a:tab pos="5133975" algn="l"/>
              </a:tabLst>
            </a:pPr>
            <a:r>
              <a:rPr lang="en-US" sz="1300" dirty="0">
                <a:latin typeface="Helvetica" panose="020B0604020202020204" pitchFamily="34" charset="0"/>
                <a:cs typeface="Helvetica" panose="020B0604020202020204" pitchFamily="34" charset="0"/>
              </a:rPr>
              <a:t>2.1. Le processus de planification de </a:t>
            </a:r>
            <a:r>
              <a:rPr lang="en-US" sz="1300" dirty="0" err="1">
                <a:latin typeface="Helvetica" panose="020B0604020202020204" pitchFamily="34" charset="0"/>
                <a:cs typeface="Helvetica" panose="020B0604020202020204" pitchFamily="34" charset="0"/>
              </a:rPr>
              <a:t>scénarios</a:t>
            </a:r>
            <a:r>
              <a:rPr lang="en-US" sz="1300" dirty="0">
                <a:latin typeface="Helvetica" panose="020B0604020202020204" pitchFamily="34" charset="0"/>
                <a:cs typeface="Helvetica" panose="020B0604020202020204" pitchFamily="34" charset="0"/>
              </a:rPr>
              <a:t>………………..…	15</a:t>
            </a:r>
          </a:p>
          <a:p>
            <a:pPr marL="139700" marR="7348" lvl="0">
              <a:lnSpc>
                <a:spcPct val="100000"/>
              </a:lnSpc>
              <a:spcBef>
                <a:spcPts val="600"/>
              </a:spcBef>
              <a:buClr>
                <a:srgbClr val="000000"/>
              </a:buClr>
              <a:buSzPts val="1200"/>
              <a:tabLst>
                <a:tab pos="4913313" algn="l"/>
                <a:tab pos="5133975" algn="l"/>
              </a:tabLst>
            </a:pPr>
            <a:r>
              <a:rPr lang="en-US" sz="1300" dirty="0">
                <a:latin typeface="Helvetica" panose="020B0604020202020204" pitchFamily="34" charset="0"/>
                <a:cs typeface="Helvetica" panose="020B0604020202020204" pitchFamily="34" charset="0"/>
              </a:rPr>
              <a:t>2.2. Exemples de scénarios : scénario 1……………......…..........	16</a:t>
            </a:r>
          </a:p>
          <a:p>
            <a:pPr marL="139700" marR="7348" lvl="0">
              <a:lnSpc>
                <a:spcPct val="100000"/>
              </a:lnSpc>
              <a:spcBef>
                <a:spcPts val="600"/>
              </a:spcBef>
              <a:buClr>
                <a:srgbClr val="000000"/>
              </a:buClr>
              <a:buSzPts val="1200"/>
              <a:tabLst>
                <a:tab pos="4913313" algn="l"/>
                <a:tab pos="5133975" algn="l"/>
              </a:tabLst>
            </a:pPr>
            <a:r>
              <a:rPr lang="en-US" sz="1300" dirty="0">
                <a:latin typeface="Helvetica" panose="020B0604020202020204" pitchFamily="34" charset="0"/>
                <a:cs typeface="Helvetica" panose="020B0604020202020204" pitchFamily="34" charset="0"/>
              </a:rPr>
              <a:t>2.3. Exemples de scénarios : scénario 2………..……..................	17</a:t>
            </a:r>
          </a:p>
          <a:p>
            <a:pPr marL="139700" marR="7348" lvl="0">
              <a:lnSpc>
                <a:spcPct val="100000"/>
              </a:lnSpc>
              <a:spcBef>
                <a:spcPts val="600"/>
              </a:spcBef>
              <a:buClr>
                <a:srgbClr val="000000"/>
              </a:buClr>
              <a:buSzPts val="1200"/>
              <a:tabLst>
                <a:tab pos="4913313" algn="l"/>
                <a:tab pos="5133975" algn="l"/>
              </a:tabLst>
            </a:pPr>
            <a:r>
              <a:rPr lang="en-US" sz="1300" dirty="0">
                <a:latin typeface="Helvetica" panose="020B0604020202020204" pitchFamily="34" charset="0"/>
                <a:cs typeface="Helvetica" panose="020B0604020202020204" pitchFamily="34" charset="0"/>
              </a:rPr>
              <a:t>2.4. Visualisation des scénarios de mobilité future……………….	18</a:t>
            </a:r>
          </a:p>
          <a:p>
            <a:pPr marL="139700" marR="7348">
              <a:spcBef>
                <a:spcPts val="600"/>
              </a:spcBef>
              <a:buSzPts val="1200"/>
              <a:tabLst>
                <a:tab pos="4913313" algn="l"/>
                <a:tab pos="5133975" algn="l"/>
              </a:tabLst>
            </a:pPr>
            <a:r>
              <a:rPr lang="en-US" sz="1300" dirty="0">
                <a:latin typeface="Helvetica" panose="020B0604020202020204" pitchFamily="34" charset="0"/>
                <a:cs typeface="Helvetica" panose="020B0604020202020204" pitchFamily="34" charset="0"/>
              </a:rPr>
              <a:t>2.5. Activité de groupe : brainstorming sur les </a:t>
            </a:r>
            <a:r>
              <a:rPr lang="en-US" sz="1300" dirty="0" err="1">
                <a:latin typeface="Helvetica" panose="020B0604020202020204" pitchFamily="34" charset="0"/>
                <a:cs typeface="Helvetica" panose="020B0604020202020204" pitchFamily="34" charset="0"/>
              </a:rPr>
              <a:t>principaux</a:t>
            </a:r>
            <a:r>
              <a:rPr lang="en-US" sz="1300" dirty="0">
                <a:latin typeface="Helvetica" panose="020B0604020202020204" pitchFamily="34" charset="0"/>
                <a:cs typeface="Helvetica" panose="020B0604020202020204" pitchFamily="34" charset="0"/>
              </a:rPr>
              <a:t> </a:t>
            </a:r>
            <a:r>
              <a:rPr lang="en-US" sz="1300" dirty="0" err="1">
                <a:latin typeface="Helvetica" panose="020B0604020202020204" pitchFamily="34" charset="0"/>
                <a:cs typeface="Helvetica" panose="020B0604020202020204" pitchFamily="34" charset="0"/>
              </a:rPr>
              <a:t>facteurs</a:t>
            </a:r>
            <a:r>
              <a:rPr lang="en-US" sz="1300" dirty="0">
                <a:latin typeface="Helvetica" panose="020B0604020202020204" pitchFamily="34" charset="0"/>
                <a:cs typeface="Helvetica" panose="020B0604020202020204" pitchFamily="34" charset="0"/>
              </a:rPr>
              <a:t>………..............................................................................	19</a:t>
            </a: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91610" y="618202"/>
            <a:ext cx="5274108" cy="3241470"/>
          </a:xfrm>
          <a:prstGeom prst="rect">
            <a:avLst/>
          </a:prstGeom>
          <a:noFill/>
          <a:ln>
            <a:noFill/>
          </a:ln>
        </p:spPr>
        <p:txBody>
          <a:bodyPr spcFirstLastPara="1" wrap="square" lIns="0" tIns="16325" rIns="0" bIns="0" anchor="t" anchorCtr="0">
            <a:spAutoFit/>
          </a:bodyPr>
          <a:lstStyle/>
          <a:p>
            <a:pPr marL="15875" lvl="0">
              <a:buSzPts val="1200"/>
              <a:tabLst>
                <a:tab pos="4792663" algn="l"/>
                <a:tab pos="5024438" algn="l"/>
              </a:tabLst>
            </a:pPr>
            <a:r>
              <a:rPr lang="en-US" sz="1300" b="1" dirty="0">
                <a:latin typeface="Helvetica" panose="020B0604020202020204" pitchFamily="34" charset="0"/>
                <a:cs typeface="Helvetica" panose="020B0604020202020204" pitchFamily="34" charset="0"/>
              </a:rPr>
              <a:t>03 Quantifier </a:t>
            </a:r>
            <a:r>
              <a:rPr lang="en-US" sz="1300" b="1" dirty="0" err="1">
                <a:latin typeface="Helvetica" panose="020B0604020202020204" pitchFamily="34" charset="0"/>
                <a:cs typeface="Helvetica" panose="020B0604020202020204" pitchFamily="34" charset="0"/>
              </a:rPr>
              <a:t>l'avenir</a:t>
            </a:r>
            <a:r>
              <a:rPr lang="en-US" sz="1300" b="1" dirty="0">
                <a:latin typeface="Helvetica" panose="020B0604020202020204" pitchFamily="34" charset="0"/>
                <a:cs typeface="Helvetica" panose="020B0604020202020204" pitchFamily="34" charset="0"/>
              </a:rPr>
              <a:t>……………….……..........................................	20</a:t>
            </a:r>
          </a:p>
          <a:p>
            <a:pPr marL="141287" marR="7348" lvl="0">
              <a:spcBef>
                <a:spcPts val="600"/>
              </a:spcBef>
              <a:buSzPts val="1200"/>
            </a:pPr>
            <a:r>
              <a:rPr lang="en-US" sz="1300" dirty="0">
                <a:latin typeface="Helvetica" panose="020B0604020202020204" pitchFamily="34" charset="0"/>
                <a:cs typeface="Helvetica" panose="020B0604020202020204" pitchFamily="34" charset="0"/>
              </a:rPr>
              <a:t>3.0. Qu'est-ce que la prévision et pourquoi </a:t>
            </a:r>
            <a:r>
              <a:rPr lang="en-US" sz="1300" dirty="0" err="1">
                <a:latin typeface="Helvetica" panose="020B0604020202020204" pitchFamily="34" charset="0"/>
                <a:cs typeface="Helvetica" panose="020B0604020202020204" pitchFamily="34" charset="0"/>
              </a:rPr>
              <a:t>l'utilise</a:t>
            </a:r>
            <a:r>
              <a:rPr lang="en-US" sz="1300" dirty="0">
                <a:latin typeface="Helvetica" panose="020B0604020202020204" pitchFamily="34" charset="0"/>
                <a:cs typeface="Helvetica" panose="020B0604020202020204" pitchFamily="34" charset="0"/>
              </a:rPr>
              <a:t>-t-on ?..........	21</a:t>
            </a:r>
          </a:p>
          <a:p>
            <a:pPr marL="141287" marR="7348" lvl="0" algn="l" rtl="0">
              <a:lnSpc>
                <a:spcPct val="100000"/>
              </a:lnSpc>
              <a:spcBef>
                <a:spcPts val="600"/>
              </a:spcBef>
              <a:spcAft>
                <a:spcPts val="0"/>
              </a:spcAft>
              <a:buClr>
                <a:srgbClr val="000000"/>
              </a:buClr>
              <a:buSzPts val="1200"/>
            </a:pPr>
            <a:r>
              <a:rPr lang="en-US" sz="1300" dirty="0">
                <a:latin typeface="Helvetica" panose="020B0604020202020204" pitchFamily="34" charset="0"/>
                <a:cs typeface="Helvetica" panose="020B0604020202020204" pitchFamily="34" charset="0"/>
              </a:rPr>
              <a:t>3.1. Méthodes de prévision courantes…….....</a:t>
            </a:r>
            <a:r>
              <a:rPr lang="en-GB" sz="1300" dirty="0">
                <a:latin typeface="Helvetica" panose="020B0604020202020204" pitchFamily="34" charset="0"/>
                <a:cs typeface="Helvetica" panose="020B0604020202020204" pitchFamily="34" charset="0"/>
              </a:rPr>
              <a:t>…………………..	22</a:t>
            </a:r>
            <a:endParaRPr sz="13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300" dirty="0">
                <a:latin typeface="Helvetica" panose="020B0604020202020204" pitchFamily="34" charset="0"/>
                <a:cs typeface="Helvetica" panose="020B0604020202020204" pitchFamily="34" charset="0"/>
              </a:rPr>
              <a:t>3.2. Méthodes courantes de prévision…</a:t>
            </a:r>
            <a:r>
              <a:rPr lang="en-GB" sz="1300" dirty="0">
                <a:latin typeface="Helvetica" panose="020B0604020202020204" pitchFamily="34" charset="0"/>
                <a:cs typeface="Helvetica" panose="020B0604020202020204" pitchFamily="34" charset="0"/>
              </a:rPr>
              <a:t>............………………..	23</a:t>
            </a:r>
            <a:endParaRPr sz="13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300" dirty="0">
                <a:latin typeface="Helvetica" panose="020B0604020202020204" pitchFamily="34" charset="0"/>
                <a:cs typeface="Helvetica" panose="020B0604020202020204" pitchFamily="34" charset="0"/>
              </a:rPr>
              <a:t>3.3. Exemple : prévision du nombre d'usagers du </a:t>
            </a:r>
            <a:r>
              <a:rPr lang="en-US" sz="1300" dirty="0" err="1">
                <a:latin typeface="Helvetica" panose="020B0604020202020204" pitchFamily="34" charset="0"/>
                <a:cs typeface="Helvetica" panose="020B0604020202020204" pitchFamily="34" charset="0"/>
              </a:rPr>
              <a:t>métro</a:t>
            </a:r>
            <a:r>
              <a:rPr lang="en-GB" sz="1300" dirty="0">
                <a:latin typeface="Helvetica" panose="020B0604020202020204" pitchFamily="34" charset="0"/>
                <a:cs typeface="Helvetica" panose="020B0604020202020204" pitchFamily="34" charset="0"/>
              </a:rPr>
              <a:t>...........	24</a:t>
            </a:r>
            <a:endParaRPr sz="13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300" dirty="0">
                <a:latin typeface="Helvetica" panose="020B0604020202020204" pitchFamily="34" charset="0"/>
                <a:cs typeface="Helvetica" panose="020B0604020202020204" pitchFamily="34" charset="0"/>
              </a:rPr>
              <a:t>3.4. </a:t>
            </a:r>
            <a:r>
              <a:rPr lang="en-US" sz="1300" dirty="0">
                <a:latin typeface="Helvetica" panose="020B0604020202020204" pitchFamily="34" charset="0"/>
                <a:cs typeface="Helvetica" panose="020B0604020202020204" pitchFamily="34" charset="0"/>
              </a:rPr>
              <a:t>Limites et pièges courants des </a:t>
            </a:r>
            <a:r>
              <a:rPr lang="en-US" sz="1300" dirty="0" err="1">
                <a:latin typeface="Helvetica" panose="020B0604020202020204" pitchFamily="34" charset="0"/>
                <a:cs typeface="Helvetica" panose="020B0604020202020204" pitchFamily="34" charset="0"/>
              </a:rPr>
              <a:t>prévisions</a:t>
            </a:r>
            <a:r>
              <a:rPr lang="en-GB" sz="1300" dirty="0">
                <a:latin typeface="Helvetica" panose="020B0604020202020204" pitchFamily="34" charset="0"/>
                <a:cs typeface="Helvetica" panose="020B0604020202020204" pitchFamily="34" charset="0"/>
              </a:rPr>
              <a:t>...………………..	25</a:t>
            </a:r>
            <a:endParaRPr sz="1300" dirty="0">
              <a:latin typeface="Helvetica" panose="020B0604020202020204" pitchFamily="34" charset="0"/>
              <a:cs typeface="Helvetica" panose="020B0604020202020204" pitchFamily="34" charset="0"/>
            </a:endParaRPr>
          </a:p>
          <a:p>
            <a:pPr marL="139700" marR="0" lvl="0" algn="l" rtl="0">
              <a:lnSpc>
                <a:spcPct val="100000"/>
              </a:lnSpc>
              <a:spcBef>
                <a:spcPts val="600"/>
              </a:spcBef>
              <a:spcAft>
                <a:spcPts val="0"/>
              </a:spcAft>
              <a:buClr>
                <a:srgbClr val="000000"/>
              </a:buClr>
              <a:buSzPts val="1200"/>
              <a:buFont typeface="Arial"/>
              <a:buNone/>
              <a:tabLst>
                <a:tab pos="4846638" algn="l"/>
                <a:tab pos="5024438" algn="l"/>
              </a:tabLst>
            </a:pPr>
            <a:r>
              <a:rPr lang="en-GB" sz="1300" b="1" dirty="0">
                <a:latin typeface="Helvetica" panose="020B0604020202020204" pitchFamily="34" charset="0"/>
                <a:cs typeface="Helvetica" panose="020B0604020202020204" pitchFamily="34" charset="0"/>
              </a:rPr>
              <a:t>04 Synthèse, application et conclusion</a:t>
            </a:r>
            <a:r>
              <a:rPr lang="en-GB" sz="1300" b="1" i="0" u="none" strike="noStrike" cap="none" dirty="0">
                <a:solidFill>
                  <a:srgbClr val="000000"/>
                </a:solidFill>
                <a:latin typeface="Helvetica" panose="020B0604020202020204" pitchFamily="34" charset="0"/>
                <a:ea typeface="Arial"/>
                <a:cs typeface="Helvetica" panose="020B0604020202020204" pitchFamily="34" charset="0"/>
                <a:sym typeface="Arial"/>
              </a:rPr>
              <a:t>......................................	26</a:t>
            </a:r>
            <a:endParaRPr sz="13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846638" algn="l"/>
                <a:tab pos="5024438" algn="l"/>
              </a:tabLst>
            </a:pPr>
            <a:r>
              <a:rPr lang="en-GB" sz="1300" dirty="0">
                <a:latin typeface="Helvetica" panose="020B0604020202020204" pitchFamily="34" charset="0"/>
                <a:cs typeface="Helvetica" panose="020B0604020202020204" pitchFamily="34" charset="0"/>
              </a:rPr>
              <a:t>4.0. L'approche </a:t>
            </a:r>
            <a:r>
              <a:rPr lang="en-GB" sz="1300" dirty="0" err="1">
                <a:latin typeface="Helvetica" panose="020B0604020202020204" pitchFamily="34" charset="0"/>
                <a:cs typeface="Helvetica" panose="020B0604020202020204" pitchFamily="34" charset="0"/>
              </a:rPr>
              <a:t>intégrée</a:t>
            </a:r>
            <a:r>
              <a:rPr lang="en-GB" sz="1300" dirty="0">
                <a:latin typeface="Helvetica" panose="020B0604020202020204" pitchFamily="34" charset="0"/>
                <a:cs typeface="Helvetica" panose="020B0604020202020204" pitchFamily="34" charset="0"/>
              </a:rPr>
              <a:t>……...</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27</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846638" algn="l"/>
                <a:tab pos="5024438" algn="l"/>
              </a:tabLst>
            </a:pPr>
            <a:r>
              <a:rPr lang="en-GB" sz="1300" dirty="0">
                <a:latin typeface="Helvetica" panose="020B0604020202020204" pitchFamily="34" charset="0"/>
                <a:cs typeface="Helvetica" panose="020B0604020202020204" pitchFamily="34" charset="0"/>
              </a:rPr>
              <a:t>4.1. Exemple </a:t>
            </a:r>
            <a:r>
              <a:rPr lang="en-GB" sz="1300" dirty="0" err="1">
                <a:latin typeface="Helvetica" panose="020B0604020202020204" pitchFamily="34" charset="0"/>
                <a:cs typeface="Helvetica" panose="020B0604020202020204" pitchFamily="34" charset="0"/>
              </a:rPr>
              <a:t>d'application</a:t>
            </a:r>
            <a:r>
              <a:rPr lang="en-GB" sz="1300" dirty="0">
                <a:latin typeface="Helvetica" panose="020B0604020202020204" pitchFamily="34" charset="0"/>
                <a:cs typeface="Helvetica" panose="020B0604020202020204" pitchFamily="34" charset="0"/>
              </a:rPr>
              <a:t>……………</a:t>
            </a:r>
            <a:r>
              <a:rPr lang="en-GB" sz="1300" b="0" i="0" u="none" strike="noStrike" cap="none" dirty="0">
                <a:solidFill>
                  <a:srgbClr val="000000"/>
                </a:solidFill>
                <a:latin typeface="Helvetica" panose="020B0604020202020204" pitchFamily="34" charset="0"/>
                <a:ea typeface="Arial"/>
                <a:cs typeface="Helvetica" panose="020B0604020202020204" pitchFamily="34" charset="0"/>
                <a:sym typeface="Arial"/>
              </a:rPr>
              <a:t>.........................................	28</a:t>
            </a:r>
            <a:endParaRPr sz="13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846638" algn="l"/>
                <a:tab pos="5024438" algn="l"/>
              </a:tabLst>
            </a:pPr>
            <a:r>
              <a:rPr lang="en-GB" sz="1300" dirty="0">
                <a:latin typeface="Helvetica" panose="020B0604020202020204" pitchFamily="34" charset="0"/>
                <a:cs typeface="Helvetica" panose="020B0604020202020204" pitchFamily="34" charset="0"/>
              </a:rPr>
              <a:t>4.2. Points clés à </a:t>
            </a:r>
            <a:r>
              <a:rPr lang="en-GB" sz="1300" dirty="0" err="1">
                <a:latin typeface="Helvetica" panose="020B0604020202020204" pitchFamily="34" charset="0"/>
                <a:cs typeface="Helvetica" panose="020B0604020202020204" pitchFamily="34" charset="0"/>
              </a:rPr>
              <a:t>retenir</a:t>
            </a:r>
            <a:r>
              <a:rPr lang="en-GB" sz="1300" dirty="0">
                <a:latin typeface="Helvetica" panose="020B0604020202020204" pitchFamily="34" charset="0"/>
                <a:cs typeface="Helvetica" panose="020B0604020202020204" pitchFamily="34" charset="0"/>
              </a:rPr>
              <a:t>………………..……..…………………….	29</a:t>
            </a:r>
          </a:p>
          <a:p>
            <a:pPr marL="139700" marR="7348" lvl="0">
              <a:lnSpc>
                <a:spcPct val="100000"/>
              </a:lnSpc>
              <a:spcBef>
                <a:spcPts val="600"/>
              </a:spcBef>
              <a:buClr>
                <a:srgbClr val="000000"/>
              </a:buClr>
              <a:buSzPts val="1200"/>
              <a:tabLst>
                <a:tab pos="4846638" algn="l"/>
                <a:tab pos="5024438" algn="l"/>
              </a:tabLst>
            </a:pPr>
            <a:r>
              <a:rPr lang="en-GB" sz="1300" dirty="0">
                <a:latin typeface="Helvetica" panose="020B0604020202020204" pitchFamily="34" charset="0"/>
                <a:cs typeface="Helvetica" panose="020B0604020202020204" pitchFamily="34" charset="0"/>
              </a:rPr>
              <a:t>4.3. </a:t>
            </a:r>
            <a:r>
              <a:rPr lang="en-US" sz="1300" dirty="0">
                <a:latin typeface="Helvetica" panose="020B0604020202020204" pitchFamily="34" charset="0"/>
                <a:cs typeface="Helvetica" panose="020B0604020202020204" pitchFamily="34" charset="0"/>
              </a:rPr>
              <a:t>Références et lectures </a:t>
            </a:r>
            <a:r>
              <a:rPr lang="en-US" sz="1300" dirty="0" err="1">
                <a:latin typeface="Helvetica" panose="020B0604020202020204" pitchFamily="34" charset="0"/>
                <a:cs typeface="Helvetica" panose="020B0604020202020204" pitchFamily="34" charset="0"/>
              </a:rPr>
              <a:t>complémentaires</a:t>
            </a:r>
            <a:r>
              <a:rPr lang="en-GB" sz="1300" dirty="0">
                <a:latin typeface="Helvetica" panose="020B0604020202020204" pitchFamily="34" charset="0"/>
                <a:ea typeface="Arial"/>
                <a:cs typeface="Helvetica" panose="020B0604020202020204" pitchFamily="34" charset="0"/>
                <a:sym typeface="Arial"/>
              </a:rPr>
              <a:t>………………........	30</a:t>
            </a:r>
            <a:endParaRPr lang="en-GB" sz="1300" dirty="0">
              <a:latin typeface="Helvetica" panose="020B0604020202020204" pitchFamily="34" charset="0"/>
              <a:cs typeface="Helvetica"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Points clés à retenir</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2056943"/>
            <a:ext cx="7885921" cy="32073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Trois leçons clés pour planifier dans un contexte d'incertitude </a:t>
            </a:r>
            <a:r>
              <a:rPr lang="en-US" sz="2000" dirty="0">
                <a:solidFill>
                  <a:sysClr val="windowText" lastClr="000000"/>
                </a:solidFill>
              </a:rPr>
              <a:t>:</a:t>
            </a:r>
          </a:p>
          <a:p>
            <a:pPr marL="914400" lvl="1" indent="-457200">
              <a:buFont typeface="+mj-lt"/>
              <a:buAutoNum type="arabicPeriod"/>
              <a:defRPr/>
            </a:pPr>
            <a:r>
              <a:rPr lang="en-US" sz="2000" b="1" dirty="0">
                <a:solidFill>
                  <a:sysClr val="windowText" lastClr="000000"/>
                </a:solidFill>
              </a:rPr>
              <a:t>Accepter l'incertitude à l'aide de scénarios </a:t>
            </a:r>
            <a:r>
              <a:rPr lang="en-US" sz="2000" dirty="0">
                <a:solidFill>
                  <a:sysClr val="windowText" lastClr="000000"/>
                </a:solidFill>
              </a:rPr>
              <a:t>: l'analyse de scénarios est le principal outil permettant de réduire les risques et d'éviter le piège consistant à se fier à une seule prévision imparfaite de l'avenir.</a:t>
            </a:r>
          </a:p>
          <a:p>
            <a:pPr marL="914400" lvl="1" indent="-457200">
              <a:buFont typeface="+mj-lt"/>
              <a:buAutoNum type="arabicPeriod"/>
              <a:defRPr/>
            </a:pPr>
            <a:r>
              <a:rPr lang="en-US" sz="2000" b="1" dirty="0">
                <a:solidFill>
                  <a:sysClr val="windowText" lastClr="000000"/>
                </a:solidFill>
              </a:rPr>
              <a:t>Quantifier à l'aide de prévisions </a:t>
            </a:r>
            <a:r>
              <a:rPr lang="en-US" sz="2000" dirty="0">
                <a:solidFill>
                  <a:sysClr val="windowText" lastClr="000000"/>
                </a:solidFill>
              </a:rPr>
              <a:t>: les prévisions fournissent les estimations essentielles, fondées sur des données, des besoins et des impacts futurs qui sont nécessaires à une planification détaillée.</a:t>
            </a:r>
          </a:p>
          <a:p>
            <a:pPr marL="914400" lvl="1" indent="-457200">
              <a:buFont typeface="+mj-lt"/>
              <a:buAutoNum type="arabicPeriod"/>
              <a:defRPr/>
            </a:pPr>
            <a:r>
              <a:rPr lang="en-US" sz="2000" b="1" dirty="0">
                <a:solidFill>
                  <a:sysClr val="windowText" lastClr="000000"/>
                </a:solidFill>
              </a:rPr>
              <a:t>Intégrer pour la résilience </a:t>
            </a:r>
            <a:r>
              <a:rPr lang="en-US" sz="2000" dirty="0">
                <a:solidFill>
                  <a:sysClr val="windowText" lastClr="000000"/>
                </a:solidFill>
              </a:rPr>
              <a:t>: les stratégies à long terme les plus solides et les plus efficaces sont créées en utilisant les deux méthodes ensemble, en combinant des récits qualitatifs avec des modèles quantitatifs.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4B0ABADD-8AF1-05C5-1EF5-29C40516A661}"/>
              </a:ext>
            </a:extLst>
          </p:cNvPr>
          <p:cNvPicPr preferRelativeResize="0"/>
          <p:nvPr/>
        </p:nvPicPr>
        <p:blipFill>
          <a:blip r:embed="rId3">
            <a:alphaModFix/>
          </a:blip>
          <a:srcRect l="10760" t="11053" r="11491" b="11053"/>
          <a:stretch>
            <a:fillRect/>
          </a:stretch>
        </p:blipFill>
        <p:spPr>
          <a:xfrm>
            <a:off x="8612388" y="2238376"/>
            <a:ext cx="2839232" cy="2844484"/>
          </a:xfrm>
          <a:prstGeom prst="rect">
            <a:avLst/>
          </a:prstGeom>
          <a:noFill/>
          <a:ln>
            <a:noFill/>
          </a:ln>
        </p:spPr>
      </p:pic>
      <p:sp>
        <p:nvSpPr>
          <p:cNvPr id="8" name="object 2">
            <a:extLst>
              <a:ext uri="{FF2B5EF4-FFF2-40B4-BE49-F238E27FC236}">
                <a16:creationId xmlns:a16="http://schemas.microsoft.com/office/drawing/2014/main" id="{3291A8DD-B836-6E8C-BD86-D7216C332063}"/>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Synthèse, application et conclusion</a:t>
            </a:r>
          </a:p>
        </p:txBody>
      </p:sp>
    </p:spTree>
    <p:extLst>
      <p:ext uri="{BB962C8B-B14F-4D97-AF65-F5344CB8AC3E}">
        <p14:creationId xmlns:p14="http://schemas.microsoft.com/office/powerpoint/2010/main" val="28142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Références et lectures complémentaires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680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Pour approfondir ces sujets, veuillez consulter les ressources suivantes :</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 la planification de scénarios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Schoemaker, P. J. (1995). Scenario Planning: A Tool for Strategic Thinking. Sloan Management Review, 36(2), 25-40.</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Godet, M., &amp; </a:t>
            </a:r>
            <a:r>
              <a:rPr kumimoji="0" lang="en-US" sz="2000" i="0" u="none" strike="noStrike" kern="1200" cap="none" spc="0" normalizeH="0" baseline="0" noProof="0" dirty="0" err="1">
                <a:ln>
                  <a:noFill/>
                </a:ln>
                <a:solidFill>
                  <a:sysClr val="windowText" lastClr="000000"/>
                </a:solidFill>
                <a:effectLst/>
                <a:uLnTx/>
                <a:uFillTx/>
                <a:ea typeface="+mn-ea"/>
                <a:cs typeface="+mn-cs"/>
              </a:rPr>
              <a:t>Roubelat</a:t>
            </a:r>
            <a:r>
              <a:rPr kumimoji="0" lang="en-US" sz="2000" i="0" u="none" strike="noStrike" kern="1200" cap="none" spc="0" normalizeH="0" baseline="0" noProof="0" dirty="0">
                <a:ln>
                  <a:noFill/>
                </a:ln>
                <a:solidFill>
                  <a:sysClr val="windowText" lastClr="000000"/>
                </a:solidFill>
                <a:effectLst/>
                <a:uLnTx/>
                <a:uFillTx/>
                <a:ea typeface="+mn-ea"/>
                <a:cs typeface="+mn-cs"/>
              </a:rPr>
              <a:t>, F. (2000). Scenario Planning: An Open Future. Technological Forecasting and Social Change, 65(1), 1-2.</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 les prévisions en matière de transport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(4e éd.). John Wiley &amp; Sons. (Voir les chapitres sur les prévisions).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Sur l'avenir des transports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Banister, D. (2008). The Sustainable Mobility Paradigm. Transport Policy, 15(2), 73-80.</a:t>
            </a:r>
          </a:p>
        </p:txBody>
      </p:sp>
      <p:sp>
        <p:nvSpPr>
          <p:cNvPr id="5" name="object 2">
            <a:extLst>
              <a:ext uri="{FF2B5EF4-FFF2-40B4-BE49-F238E27FC236}">
                <a16:creationId xmlns:a16="http://schemas.microsoft.com/office/drawing/2014/main" id="{2BA6B35D-88EC-F7AB-E23B-4B143FAA89A5}"/>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Synthèse, application et conclusion</a:t>
            </a:r>
          </a:p>
        </p:txBody>
      </p:sp>
    </p:spTree>
    <p:extLst>
      <p:ext uri="{BB962C8B-B14F-4D97-AF65-F5344CB8AC3E}">
        <p14:creationId xmlns:p14="http://schemas.microsoft.com/office/powerpoint/2010/main" val="804161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3545970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Aperçu du cours.</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Plan du cours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82874"/>
            <a:ext cx="399625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725152" cy="1893925"/>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Le défi d'un avenir incertain </a:t>
            </a:r>
            <a:r>
              <a:rPr lang="en-US" sz="2000" dirty="0">
                <a:solidFill>
                  <a:sysClr val="windowText" lastClr="000000"/>
                </a:solidFill>
                <a:latin typeface="Arial"/>
                <a:cs typeface="Arial"/>
              </a:rPr>
              <a:t>: pourquoi nous avons besoin de ces méthodes.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Concevoir des futurs plausibles </a:t>
            </a:r>
            <a:r>
              <a:rPr lang="en-US" sz="2000" dirty="0">
                <a:solidFill>
                  <a:sysClr val="windowText" lastClr="000000"/>
                </a:solidFill>
                <a:latin typeface="Arial"/>
                <a:cs typeface="Arial"/>
              </a:rPr>
              <a:t>: le processus étape par étape de la planification de scénarios.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Quantifier l'avenir </a:t>
            </a:r>
            <a:r>
              <a:rPr lang="en-US" sz="2000" dirty="0">
                <a:solidFill>
                  <a:sysClr val="windowText" lastClr="000000"/>
                </a:solidFill>
                <a:latin typeface="Arial"/>
                <a:cs typeface="Arial"/>
              </a:rPr>
              <a:t>: introduction aux techniques de prévision.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Synthèse et application </a:t>
            </a:r>
            <a:r>
              <a:rPr lang="en-US" sz="2000" dirty="0">
                <a:solidFill>
                  <a:sysClr val="windowText" lastClr="000000"/>
                </a:solidFill>
                <a:latin typeface="Arial"/>
                <a:cs typeface="Arial"/>
              </a:rPr>
              <a:t>: comment les scénarios et les prévisions fonctionnent ensemble.</a:t>
            </a:r>
          </a:p>
        </p:txBody>
      </p:sp>
    </p:spTree>
    <p:extLst>
      <p:ext uri="{BB962C8B-B14F-4D97-AF65-F5344CB8AC3E}">
        <p14:creationId xmlns:p14="http://schemas.microsoft.com/office/powerpoint/2010/main" val="383759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416901"/>
            <a:ext cx="10725152" cy="2054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Récapitulatif : des données aux modèles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Au cours des précédentes conférences, nous avons appris à </a:t>
            </a:r>
            <a:r>
              <a:rPr kumimoji="0" lang="en-US" sz="2000" b="1" i="0" u="none" strike="noStrike" kern="1200" cap="none" spc="0" normalizeH="0" baseline="0" noProof="0" dirty="0">
                <a:ln>
                  <a:noFill/>
                </a:ln>
                <a:solidFill>
                  <a:sysClr val="windowText" lastClr="000000"/>
                </a:solidFill>
                <a:effectLst/>
                <a:uLnTx/>
                <a:uFillTx/>
                <a:ea typeface="+mn-ea"/>
                <a:cs typeface="+mn-cs"/>
              </a:rPr>
              <a:t>collecter, nettoyer et gérer </a:t>
            </a:r>
            <a:r>
              <a:rPr kumimoji="0" lang="en-US" sz="2000" i="0" u="none" strike="noStrike" kern="1200" cap="none" spc="0" normalizeH="0" baseline="0" noProof="0" dirty="0">
                <a:ln>
                  <a:noFill/>
                </a:ln>
                <a:solidFill>
                  <a:sysClr val="windowText" lastClr="000000"/>
                </a:solidFill>
                <a:effectLst/>
                <a:uLnTx/>
                <a:uFillTx/>
                <a:ea typeface="+mn-ea"/>
                <a:cs typeface="+mn-cs"/>
              </a:rPr>
              <a:t>des données de transport de haute qualité.</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Nous avons ensuite utilisé ces données pour </a:t>
            </a:r>
            <a:r>
              <a:rPr kumimoji="0" lang="en-US" sz="2000" b="1" i="0" u="none" strike="noStrike" kern="1200" cap="none" spc="0" normalizeH="0" baseline="0" noProof="0" dirty="0">
                <a:ln>
                  <a:noFill/>
                </a:ln>
                <a:solidFill>
                  <a:sysClr val="windowText" lastClr="000000"/>
                </a:solidFill>
                <a:effectLst/>
                <a:uLnTx/>
                <a:uFillTx/>
                <a:ea typeface="+mn-ea"/>
                <a:cs typeface="+mn-cs"/>
              </a:rPr>
              <a:t>construire des modèles </a:t>
            </a:r>
            <a:r>
              <a:rPr kumimoji="0" lang="en-US" sz="2000" i="0" u="none" strike="noStrike" kern="1200" cap="none" spc="0" normalizeH="0" baseline="0" noProof="0" dirty="0">
                <a:ln>
                  <a:noFill/>
                </a:ln>
                <a:solidFill>
                  <a:sysClr val="windowText" lastClr="000000"/>
                </a:solidFill>
                <a:effectLst/>
                <a:uLnTx/>
                <a:uFillTx/>
                <a:ea typeface="+mn-ea"/>
                <a:cs typeface="+mn-cs"/>
              </a:rPr>
              <a:t>qui représentent et simulent les </a:t>
            </a:r>
            <a:r>
              <a:rPr kumimoji="0" lang="en-US" sz="2000" i="0" u="none" strike="noStrike" kern="1200" cap="none" spc="0" normalizeH="0" baseline="0" noProof="0" dirty="0" err="1">
                <a:ln>
                  <a:noFill/>
                </a:ln>
                <a:solidFill>
                  <a:sysClr val="windowText" lastClr="000000"/>
                </a:solidFill>
                <a:effectLst/>
                <a:uLnTx/>
                <a:uFillTx/>
                <a:ea typeface="+mn-ea"/>
                <a:cs typeface="+mn-cs"/>
              </a:rPr>
              <a:t>systèmes</a:t>
            </a:r>
            <a:r>
              <a:rPr kumimoji="0" lang="en-US" sz="2000" i="0" u="none" strike="noStrike" kern="1200" cap="none" spc="0" normalizeH="0" baseline="0" noProof="0" dirty="0">
                <a:ln>
                  <a:noFill/>
                </a:ln>
                <a:solidFill>
                  <a:sysClr val="windowText" lastClr="000000"/>
                </a:solidFill>
                <a:effectLst/>
                <a:uLnTx/>
                <a:uFillTx/>
                <a:ea typeface="+mn-ea"/>
                <a:cs typeface="+mn-cs"/>
              </a:rPr>
              <a:t> de transport réels (par exemple, la modélisation des transports publics).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Thème du jour : utiliser des modèles pour planifier l'avenir</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877176"/>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Lien avec le cours précédent.</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3" name="Content Placeholder 2">
            <a:extLst>
              <a:ext uri="{FF2B5EF4-FFF2-40B4-BE49-F238E27FC236}">
                <a16:creationId xmlns:a16="http://schemas.microsoft.com/office/drawing/2014/main" id="{0D181DD4-1724-5E79-1C39-2040AB594FAF}"/>
              </a:ext>
            </a:extLst>
          </p:cNvPr>
          <p:cNvSpPr txBox="1">
            <a:spLocks/>
          </p:cNvSpPr>
          <p:nvPr/>
        </p:nvSpPr>
        <p:spPr>
          <a:xfrm>
            <a:off x="740380" y="3705444"/>
            <a:ext cx="5617890" cy="21370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Maintenant que nous sommes capables de modéliser le présent, nous allons apprendre à utiliser ces modèles pour naviguer vers l'avenir.</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Ce cours se concentre sur les deux méthodes clés de la planification à long terme : </a:t>
            </a:r>
            <a:r>
              <a:rPr kumimoji="0" lang="en-US" sz="2000" b="1" i="0" u="none" strike="noStrike" kern="1200" cap="none" spc="0" normalizeH="0" baseline="0" noProof="0" dirty="0">
                <a:ln>
                  <a:noFill/>
                </a:ln>
                <a:solidFill>
                  <a:sysClr val="windowText" lastClr="000000"/>
                </a:solidFill>
                <a:effectLst/>
                <a:uLnTx/>
                <a:uFillTx/>
                <a:ea typeface="+mn-ea"/>
                <a:cs typeface="+mn-cs"/>
              </a:rPr>
              <a:t>la prévision </a:t>
            </a:r>
            <a:r>
              <a:rPr kumimoji="0" lang="en-US" sz="2000" i="0" u="none" strike="noStrike" kern="1200" cap="none" spc="0" normalizeH="0" baseline="0" noProof="0" dirty="0">
                <a:ln>
                  <a:noFill/>
                </a:ln>
                <a:solidFill>
                  <a:sysClr val="windowText" lastClr="000000"/>
                </a:solidFill>
                <a:effectLst/>
                <a:uLnTx/>
                <a:uFillTx/>
                <a:ea typeface="+mn-ea"/>
                <a:cs typeface="+mn-cs"/>
              </a:rPr>
              <a:t>(prédire les résultats) et </a:t>
            </a:r>
            <a:r>
              <a:rPr kumimoji="0" lang="en-US" sz="2000" b="1" i="0" u="none" strike="noStrike" kern="1200" cap="none" spc="0" normalizeH="0" baseline="0" noProof="0" dirty="0">
                <a:ln>
                  <a:noFill/>
                </a:ln>
                <a:solidFill>
                  <a:sysClr val="windowText" lastClr="000000"/>
                </a:solidFill>
                <a:effectLst/>
                <a:uLnTx/>
                <a:uFillTx/>
                <a:ea typeface="+mn-ea"/>
                <a:cs typeface="+mn-cs"/>
              </a:rPr>
              <a:t>l'analyse de scénarios </a:t>
            </a:r>
            <a:r>
              <a:rPr kumimoji="0" lang="en-US" sz="2000" i="0" u="none" strike="noStrike" kern="1200" cap="none" spc="0" normalizeH="0" baseline="0" noProof="0" dirty="0">
                <a:ln>
                  <a:noFill/>
                </a:ln>
                <a:solidFill>
                  <a:sysClr val="windowText" lastClr="000000"/>
                </a:solidFill>
                <a:effectLst/>
                <a:uLnTx/>
                <a:uFillTx/>
                <a:ea typeface="+mn-ea"/>
                <a:cs typeface="+mn-cs"/>
              </a:rPr>
              <a:t>(explorer les possibilités).</a:t>
            </a:r>
          </a:p>
        </p:txBody>
      </p:sp>
      <p:pic>
        <p:nvPicPr>
          <p:cNvPr id="1028" name="Picture 4">
            <a:extLst>
              <a:ext uri="{FF2B5EF4-FFF2-40B4-BE49-F238E27FC236}">
                <a16:creationId xmlns:a16="http://schemas.microsoft.com/office/drawing/2014/main" id="{CD61B4B5-7A73-18C0-40A8-CF221E6D0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28" t="36279" r="7416" b="29147"/>
          <a:stretch>
            <a:fillRect/>
          </a:stretch>
        </p:blipFill>
        <p:spPr bwMode="auto">
          <a:xfrm>
            <a:off x="6585272" y="3738897"/>
            <a:ext cx="4866348" cy="202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Objectifs pédagogiques.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8016088"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À la fin de cette leçon, vous devriez être capable de :</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71723"/>
            <a:ext cx="399625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231E0456-4706-1349-8C71-3D1C93335FBE}"/>
              </a:ext>
            </a:extLst>
          </p:cNvPr>
          <p:cNvSpPr txBox="1"/>
          <p:nvPr/>
        </p:nvSpPr>
        <p:spPr>
          <a:xfrm>
            <a:off x="726468" y="2133664"/>
            <a:ext cx="8172983" cy="3258402"/>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Expliquer </a:t>
            </a:r>
            <a:r>
              <a:rPr lang="en-US" sz="2000" dirty="0">
                <a:solidFill>
                  <a:sysClr val="windowText" lastClr="000000"/>
                </a:solidFill>
                <a:latin typeface="Arial"/>
                <a:cs typeface="Arial"/>
              </a:rPr>
              <a:t>pourquoi la gestion de l'incertitude est un défi central dans la planification des transports.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Faire la distinction </a:t>
            </a:r>
            <a:r>
              <a:rPr lang="en-US" sz="2000" dirty="0">
                <a:solidFill>
                  <a:sysClr val="windowText" lastClr="000000"/>
                </a:solidFill>
                <a:latin typeface="Arial"/>
                <a:cs typeface="Arial"/>
              </a:rPr>
              <a:t>entre l'analyse de scénarios (exploration des possibilités) et les prévisions (prédiction des probabilités).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Décrire </a:t>
            </a:r>
            <a:r>
              <a:rPr lang="en-US" sz="2000" dirty="0">
                <a:solidFill>
                  <a:sysClr val="windowText" lastClr="000000"/>
                </a:solidFill>
                <a:latin typeface="Arial"/>
                <a:cs typeface="Arial"/>
              </a:rPr>
              <a:t>les étapes clés du processus de planification de scénarios.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Identifier </a:t>
            </a:r>
            <a:r>
              <a:rPr lang="en-US" sz="2000" dirty="0">
                <a:solidFill>
                  <a:sysClr val="windowText" lastClr="000000"/>
                </a:solidFill>
                <a:latin typeface="Arial"/>
                <a:cs typeface="Arial"/>
              </a:rPr>
              <a:t>les méthodes de prévision courantes et leurs principales limites.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Décrire </a:t>
            </a:r>
            <a:r>
              <a:rPr lang="en-US" sz="2000" dirty="0">
                <a:solidFill>
                  <a:sysClr val="windowText" lastClr="000000"/>
                </a:solidFill>
                <a:latin typeface="Arial"/>
                <a:cs typeface="Arial"/>
              </a:rPr>
              <a:t>comment l'analyse de scénarios et les prévisions sont utilisées conjointement pour soutenir une prise de décision solide.</a:t>
            </a:r>
          </a:p>
        </p:txBody>
      </p:sp>
      <p:pic>
        <p:nvPicPr>
          <p:cNvPr id="4" name="Google Shape;225;p3">
            <a:extLst>
              <a:ext uri="{FF2B5EF4-FFF2-40B4-BE49-F238E27FC236}">
                <a16:creationId xmlns:a16="http://schemas.microsoft.com/office/drawing/2014/main" id="{928B775E-009C-E088-E48F-781EFBEA1415}"/>
              </a:ext>
            </a:extLst>
          </p:cNvPr>
          <p:cNvPicPr preferRelativeResize="0"/>
          <p:nvPr/>
        </p:nvPicPr>
        <p:blipFill rotWithShape="1">
          <a:blip r:embed="rId3">
            <a:alphaModFix/>
          </a:blip>
          <a:srcRect l="8466" t="10109" r="7702" b="8886"/>
          <a:stretch/>
        </p:blipFill>
        <p:spPr>
          <a:xfrm>
            <a:off x="9140472" y="2646241"/>
            <a:ext cx="2311148" cy="2233248"/>
          </a:xfrm>
          <a:prstGeom prst="rect">
            <a:avLst/>
          </a:prstGeom>
          <a:noFill/>
          <a:ln>
            <a:noFill/>
          </a:ln>
        </p:spPr>
      </p:pic>
    </p:spTree>
    <p:extLst>
      <p:ext uri="{BB962C8B-B14F-4D97-AF65-F5344CB8AC3E}">
        <p14:creationId xmlns:p14="http://schemas.microsoft.com/office/powerpoint/2010/main" val="375646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Qu'est-ce que l'analyse de scénarios et les prévisions ? </a:t>
            </a:r>
          </a:p>
        </p:txBody>
      </p:sp>
    </p:spTree>
    <p:extLst>
      <p:ext uri="{BB962C8B-B14F-4D97-AF65-F5344CB8AC3E}">
        <p14:creationId xmlns:p14="http://schemas.microsoft.com/office/powerpoint/2010/main" val="275181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Qu'est-ce que l'analyse de scénarios et les prévisions ?</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7" y="493611"/>
            <a:ext cx="672254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Qu'est-ce que l'analyse de scénarios et les prévisions ?</a:t>
            </a:r>
            <a:endParaRPr lang="en-GB" sz="2400" b="1" dirty="0">
              <a:solidFill>
                <a:schemeClr val="bg1"/>
              </a:solidFill>
            </a:endParaRPr>
          </a:p>
        </p:txBody>
      </p:sp>
      <p:pic>
        <p:nvPicPr>
          <p:cNvPr id="7" name="Google Shape;233;g342ba188ed7_0_9" title="Slide 16_ Activity – Pair &amp; Share - visual selection (47).png">
            <a:extLst>
              <a:ext uri="{FF2B5EF4-FFF2-40B4-BE49-F238E27FC236}">
                <a16:creationId xmlns:a16="http://schemas.microsoft.com/office/drawing/2014/main" id="{F2BF9073-1F85-F892-0609-34ED6FE0E9C2}"/>
              </a:ext>
            </a:extLst>
          </p:cNvPr>
          <p:cNvPicPr preferRelativeResize="0"/>
          <p:nvPr/>
        </p:nvPicPr>
        <p:blipFill rotWithShape="1">
          <a:blip r:embed="rId3">
            <a:alphaModFix/>
          </a:blip>
          <a:srcRect l="11281" t="21889" r="16645" b="12973"/>
          <a:stretch>
            <a:fillRect/>
          </a:stretch>
        </p:blipFill>
        <p:spPr>
          <a:xfrm>
            <a:off x="2717036" y="1539562"/>
            <a:ext cx="6530190" cy="4641258"/>
          </a:xfrm>
          <a:prstGeom prst="rect">
            <a:avLst/>
          </a:prstGeom>
          <a:noFill/>
          <a:ln>
            <a:noFill/>
          </a:ln>
        </p:spPr>
      </p:pic>
      <p:sp>
        <p:nvSpPr>
          <p:cNvPr id="8" name="TextBox 7">
            <a:extLst>
              <a:ext uri="{FF2B5EF4-FFF2-40B4-BE49-F238E27FC236}">
                <a16:creationId xmlns:a16="http://schemas.microsoft.com/office/drawing/2014/main" id="{81BEBAE2-E28A-68C4-FA9A-D0FD9E4C59E1}"/>
              </a:ext>
            </a:extLst>
          </p:cNvPr>
          <p:cNvSpPr txBox="1"/>
          <p:nvPr/>
        </p:nvSpPr>
        <p:spPr>
          <a:xfrm>
            <a:off x="6369979" y="3688573"/>
            <a:ext cx="1593808" cy="371127"/>
          </a:xfrm>
          <a:prstGeom prst="rect">
            <a:avLst/>
          </a:prstGeom>
          <a:solidFill>
            <a:srgbClr val="E0CB15"/>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t>Prévision</a:t>
            </a:r>
            <a:endParaRPr lang="en-AT" sz="2000" dirty="0"/>
          </a:p>
        </p:txBody>
      </p:sp>
    </p:spTree>
    <p:extLst>
      <p:ext uri="{BB962C8B-B14F-4D97-AF65-F5344CB8AC3E}">
        <p14:creationId xmlns:p14="http://schemas.microsoft.com/office/powerpoint/2010/main" val="268846553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www.w3.org/XML/1998/namespace"/>
    <ds:schemaRef ds:uri="http://purl.org/dc/elements/1.1/"/>
    <ds:schemaRef ds:uri="http://schemas.openxmlformats.org/package/2006/metadata/core-properties"/>
    <ds:schemaRef ds:uri="http://schemas.microsoft.com/office/2006/documentManagement/types"/>
    <ds:schemaRef ds:uri="http://purl.org/dc/terms/"/>
    <ds:schemaRef ds:uri="http://schemas.microsoft.com/office/2006/metadata/properties"/>
    <ds:schemaRef ds:uri="597320a7-26c9-4ada-a5d3-9ce4cfbbe2be"/>
    <ds:schemaRef ds:uri="http://schemas.microsoft.com/office/infopath/2007/PartnerControls"/>
    <ds:schemaRef ds:uri="d7c2d7e5-d637-40e7-a03d-32f79b35a394"/>
    <ds:schemaRef ds:uri="http://purl.org/dc/dcmitype/"/>
  </ds:schemaRefs>
</ds:datastoreItem>
</file>

<file path=customXml/itemProps2.xml><?xml version="1.0" encoding="utf-8"?>
<ds:datastoreItem xmlns:ds="http://schemas.openxmlformats.org/officeDocument/2006/customXml" ds:itemID="{1BEB9BA5-17E7-4BC6-8457-28C582F4B2D7}"/>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TotalTime>
  <Words>8306</Words>
  <Application>Microsoft Office PowerPoint</Application>
  <PresentationFormat>Widescreen</PresentationFormat>
  <Paragraphs>270</Paragraphs>
  <Slides>32</Slides>
  <Notes>31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des matières</vt:lpstr>
      <vt:lpstr>PowerPoint Presentation</vt:lpstr>
      <vt:lpstr>00. Introduction et objectifs</vt:lpstr>
      <vt:lpstr>00. Introduction et objectifs</vt:lpstr>
      <vt:lpstr>00. Introduction et objectifs</vt:lpstr>
      <vt:lpstr>PowerPoint Presentation</vt:lpstr>
      <vt:lpstr>01. Qu'est-ce que l'analyse de scénarios et les prévisions ?</vt:lpstr>
      <vt:lpstr>01. Qu'est-ce que l'analyse de scénarios et les prévisions ?</vt:lpstr>
      <vt:lpstr>01. Qu'est-ce que l'analyse de scénarios et les prévisions ?</vt:lpstr>
      <vt:lpstr>01. Qu'est-ce que l'analyse de scénarios et la prévision ?</vt:lpstr>
      <vt:lpstr>01. Qu'est-ce que l'analyse de scénarios et les prévisions ?</vt:lpstr>
      <vt:lpstr>PowerPoint Presentation</vt:lpstr>
      <vt:lpstr>02. Le processus de planification de scénarios</vt:lpstr>
      <vt:lpstr>02. Le processus de planification de scénarios</vt:lpstr>
      <vt:lpstr>02. Le processus de planification des scénarios</vt:lpstr>
      <vt:lpstr>02. Le processus de planification de scénarios</vt:lpstr>
      <vt:lpstr>02. Le processus de planification de scénarios</vt:lpstr>
      <vt:lpstr>02. Le processus de planification de scénarios</vt:lpstr>
      <vt:lpstr>PowerPoint Presentation</vt:lpstr>
      <vt:lpstr>03. Quantifier l'avenir</vt:lpstr>
      <vt:lpstr>03. Quantifier l'avenir</vt:lpstr>
      <vt:lpstr>03. Quantifier l'avenir</vt:lpstr>
      <vt:lpstr>03. Quantifier l'avenir</vt:lpstr>
      <vt:lpstr>03. Quantifier l'avenir</vt:lpstr>
      <vt:lpstr>PowerPoint Presentation</vt:lpstr>
      <vt:lpstr>04. Synthèse, application et conclusion</vt:lpstr>
      <vt:lpstr>04. Synthèse, application et conclusion</vt:lpstr>
      <vt:lpstr>04. Synthèse, application et conclusion</vt:lpstr>
      <vt:lpstr>04. Synthèse, application et conclusion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docId:20FFE37E1B4CC0902741A5C28E9F888A</cp:keywords>
  <cp:lastModifiedBy>Wojciech Kustra</cp:lastModifiedBy>
  <cp:revision>1690</cp:revision>
  <dcterms:modified xsi:type="dcterms:W3CDTF">2026-05-10T11:54:23Z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