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8"/>
  </p:notesMasterIdLst>
  <p:handoutMasterIdLst>
    <p:handoutMasterId r:id="rId49"/>
  </p:handoutMasterIdLst>
  <p:sldIdLst>
    <p:sldId id="306" r:id="rId6"/>
    <p:sldId id="307" r:id="rId7"/>
    <p:sldId id="401" r:id="rId8"/>
    <p:sldId id="402" r:id="rId9"/>
    <p:sldId id="392" r:id="rId10"/>
    <p:sldId id="326" r:id="rId11"/>
    <p:sldId id="325" r:id="rId12"/>
    <p:sldId id="328" r:id="rId13"/>
    <p:sldId id="393" r:id="rId14"/>
    <p:sldId id="331" r:id="rId15"/>
    <p:sldId id="332" r:id="rId16"/>
    <p:sldId id="333" r:id="rId17"/>
    <p:sldId id="394" r:id="rId18"/>
    <p:sldId id="357" r:id="rId19"/>
    <p:sldId id="335" r:id="rId20"/>
    <p:sldId id="356" r:id="rId21"/>
    <p:sldId id="395" r:id="rId22"/>
    <p:sldId id="339" r:id="rId23"/>
    <p:sldId id="373" r:id="rId24"/>
    <p:sldId id="340" r:id="rId25"/>
    <p:sldId id="359" r:id="rId26"/>
    <p:sldId id="396" r:id="rId27"/>
    <p:sldId id="366" r:id="rId28"/>
    <p:sldId id="367" r:id="rId29"/>
    <p:sldId id="368" r:id="rId30"/>
    <p:sldId id="397" r:id="rId31"/>
    <p:sldId id="347" r:id="rId32"/>
    <p:sldId id="348" r:id="rId33"/>
    <p:sldId id="349" r:id="rId34"/>
    <p:sldId id="361" r:id="rId35"/>
    <p:sldId id="398" r:id="rId36"/>
    <p:sldId id="375" r:id="rId37"/>
    <p:sldId id="376" r:id="rId38"/>
    <p:sldId id="377" r:id="rId39"/>
    <p:sldId id="399" r:id="rId40"/>
    <p:sldId id="379" r:id="rId41"/>
    <p:sldId id="380" r:id="rId42"/>
    <p:sldId id="400" r:id="rId43"/>
    <p:sldId id="382" r:id="rId44"/>
    <p:sldId id="383" r:id="rId45"/>
    <p:sldId id="384" r:id="rId46"/>
    <p:sldId id="309"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179644-F9C0-4212-8651-CA5A99004821}" v="1" dt="2026-05-10T12:16:05.35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57" autoAdjust="0"/>
  </p:normalViewPr>
  <p:slideViewPr>
    <p:cSldViewPr snapToGrid="0">
      <p:cViewPr varScale="1">
        <p:scale>
          <a:sx n="144" d="100"/>
          <a:sy n="144" d="100"/>
        </p:scale>
        <p:origin x="114" y="1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6:05.353" v="0"/>
      <pc:docMkLst>
        <pc:docMk/>
      </pc:docMkLst>
      <pc:sldMasterChg chg="modSldLayout">
        <pc:chgData name="Wojciech Kustra" userId="afebd3d0-216b-4c4f-8992-1bf1fda6d5e8" providerId="ADAL" clId="{1D307E72-7901-4E61-A01B-3C4232ABCF63}" dt="2026-05-10T12:16:05.353" v="0"/>
        <pc:sldMasterMkLst>
          <pc:docMk/>
          <pc:sldMasterMk cId="0" sldId="2147483648"/>
        </pc:sldMasterMkLst>
        <pc:sldLayoutChg chg="addSp modSp">
          <pc:chgData name="Wojciech Kustra" userId="afebd3d0-216b-4c4f-8992-1bf1fda6d5e8" providerId="ADAL" clId="{1D307E72-7901-4E61-A01B-3C4232ABCF63}" dt="2026-05-10T12:16:05.353" v="0"/>
          <pc:sldLayoutMkLst>
            <pc:docMk/>
            <pc:sldMasterMk cId="0" sldId="2147483648"/>
            <pc:sldLayoutMk cId="0" sldId="2147483650"/>
          </pc:sldLayoutMkLst>
          <pc:spChg chg="mod">
            <ac:chgData name="Wojciech Kustra" userId="afebd3d0-216b-4c4f-8992-1bf1fda6d5e8" providerId="ADAL" clId="{1D307E72-7901-4E61-A01B-3C4232ABCF63}" dt="2026-05-10T12:16:05.353" v="0"/>
            <ac:spMkLst>
              <pc:docMk/>
              <pc:sldMasterMk cId="0" sldId="2147483648"/>
              <pc:sldLayoutMk cId="0" sldId="2147483650"/>
              <ac:spMk id="5" creationId="{9A1E8850-4D1A-88BC-E226-4C83DE0CD548}"/>
            </ac:spMkLst>
          </pc:spChg>
          <pc:grpChg chg="add mod">
            <ac:chgData name="Wojciech Kustra" userId="afebd3d0-216b-4c4f-8992-1bf1fda6d5e8" providerId="ADAL" clId="{1D307E72-7901-4E61-A01B-3C4232ABCF63}" dt="2026-05-10T12:16:05.353" v="0"/>
            <ac:grpSpMkLst>
              <pc:docMk/>
              <pc:sldMasterMk cId="0" sldId="2147483648"/>
              <pc:sldLayoutMk cId="0" sldId="2147483650"/>
              <ac:grpSpMk id="3" creationId="{004A0E7B-B454-6DE6-6735-E42FAD55ADD6}"/>
            </ac:grpSpMkLst>
          </pc:grpChg>
          <pc:picChg chg="mod">
            <ac:chgData name="Wojciech Kustra" userId="afebd3d0-216b-4c4f-8992-1bf1fda6d5e8" providerId="ADAL" clId="{1D307E72-7901-4E61-A01B-3C4232ABCF63}" dt="2026-05-10T12:16:05.353" v="0"/>
            <ac:picMkLst>
              <pc:docMk/>
              <pc:sldMasterMk cId="0" sldId="2147483648"/>
              <pc:sldLayoutMk cId="0" sldId="2147483650"/>
              <ac:picMk id="4" creationId="{991E65B8-2D7D-AC5D-89DB-192A78F8A30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Q1. (Réponse : c)</a:t>
            </a:r>
          </a:p>
          <a:p>
            <a:endParaRPr lang="en-US" dirty="0"/>
          </a:p>
          <a:p>
            <a:r>
              <a:rPr lang="en-US" dirty="0"/>
              <a:t>Q2. (Réponse : b)</a:t>
            </a:r>
          </a:p>
          <a:p>
            <a:endParaRPr lang="en-US" dirty="0"/>
          </a:p>
          <a:p>
            <a:r>
              <a:rPr lang="en-US" dirty="0"/>
              <a:t>Q3. (Réponse : b)</a:t>
            </a:r>
          </a:p>
        </p:txBody>
      </p:sp>
    </p:spTree>
    <p:extLst>
      <p:ext uri="{BB962C8B-B14F-4D97-AF65-F5344CB8AC3E}">
        <p14:creationId xmlns:p14="http://schemas.microsoft.com/office/powerpoint/2010/main" val="3553735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CC971-C107-841F-4B43-519353A98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59E16-80E8-A88F-EBFD-75594E423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60F86-C8AA-D587-61BA-E157A09927EC}"/>
              </a:ext>
            </a:extLst>
          </p:cNvPr>
          <p:cNvSpPr>
            <a:spLocks noGrp="1"/>
          </p:cNvSpPr>
          <p:nvPr>
            <p:ph type="body" idx="1"/>
          </p:nvPr>
        </p:nvSpPr>
        <p:spPr/>
        <p:txBody>
          <a:bodyPr/>
          <a:lstStyle/>
          <a:p>
            <a:r>
              <a:rPr lang="en-US" dirty="0"/>
              <a:t>Q1. Faux (Il tient également compte de la durabilité sociale et économique.)</a:t>
            </a:r>
          </a:p>
          <a:p>
            <a:endParaRPr lang="en-US" dirty="0"/>
          </a:p>
          <a:p>
            <a:r>
              <a:rPr lang="en-US" dirty="0"/>
              <a:t>Q2. Vrai</a:t>
            </a:r>
          </a:p>
          <a:p>
            <a:endParaRPr lang="en-US" dirty="0"/>
          </a:p>
          <a:p>
            <a:r>
              <a:rPr lang="en-US" dirty="0"/>
              <a:t>Q3. Faux (Elle joue un rôle essentiel.)</a:t>
            </a:r>
          </a:p>
          <a:p>
            <a:endParaRPr lang="en-US" dirty="0"/>
          </a:p>
          <a:p>
            <a:r>
              <a:rPr lang="en-US" dirty="0"/>
              <a:t>Q4. Vrai</a:t>
            </a:r>
          </a:p>
        </p:txBody>
      </p:sp>
    </p:spTree>
    <p:extLst>
      <p:ext uri="{BB962C8B-B14F-4D97-AF65-F5344CB8AC3E}">
        <p14:creationId xmlns:p14="http://schemas.microsoft.com/office/powerpoint/2010/main" val="28717908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004A0E7B-B454-6DE6-6735-E42FAD55ADD6}"/>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91E65B8-2D7D-AC5D-89DB-192A78F8A305}"/>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A1E8850-4D1A-88BC-E226-4C83DE0CD54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Transport durable et analyse des politiques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ecointeligencia.com/2014/02/smart-grid-fundamentos/" TargetMode="External"/><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thesocietypages.org/graphicsociology/2009/03/23/american-public-transportation-costs-and-usage/" TargetMode="External"/><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figure/A-high-detailed-web-based-accessibility-map-visualization-based-on-transportation-network_fig1_299470459" TargetMode="External"/><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urban-mobility-observatory.transport.ec.europa.eu/resources/case-studies/determining-malmos-potential-successful-sump-sweden_en" TargetMode="External"/><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4 : Transports durables et analyse des politiques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15 </a:t>
            </a:r>
            <a:r>
              <a:rPr lang="pl-PL" sz="2800" dirty="0">
                <a:solidFill>
                  <a:srgbClr val="0070C0"/>
                </a:solidFill>
                <a:highlight>
                  <a:srgbClr val="FFFF00"/>
                </a:highlight>
              </a:rPr>
              <a:t>: Concepts de transport durable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Définition et importance du transport durable</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726281" y="1755941"/>
            <a:ext cx="10732295" cy="223812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Commission européenne : « Un transport qui répond aux besoins actuels de mobilité de la société sans compromettre la capacité des générations futures à répondre aux leurs.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 Enoch (2016) : met l'accent sur l'intégration des objectifs environnementaux, économiques et sociaux.</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ONU-Habitat : met l'accent sur l'accessibilité, la sécurité, l'abordabilité et le respect de l'environnement.</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8C30498-3AAE-0A3C-4847-D54F4F5E7A5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Définitions tirées de sources clés</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A00C604E-E1E9-026F-978B-6EB80AB0B40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10" name="object 6">
            <a:extLst>
              <a:ext uri="{FF2B5EF4-FFF2-40B4-BE49-F238E27FC236}">
                <a16:creationId xmlns:a16="http://schemas.microsoft.com/office/drawing/2014/main" id="{10F260EF-7091-BF11-CFD1-EEDE1608223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558451"/>
            <a:ext cx="6577344"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les émissions de gaz à effet de serre et lutte contre le changement climatique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Favorise la santé publique grâce à la réduction de la pollution atmosphérique et à la mobilité active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Renforce l'inclusion sociale en améliorant l'accès à l'emploi, à l'éducation et aux soins de santé</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Soutient l'efficacité économique en réduisant les embouteillages et la dépendance au carburant</a:t>
            </a:r>
            <a:endParaRPr lang="en-GB" sz="1600"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05CA4BCB-1683-29CA-FFC2-ABD0097882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82" t="6275" r="6134" b="8458"/>
          <a:stretch>
            <a:fillRect/>
          </a:stretch>
        </p:blipFill>
        <p:spPr bwMode="auto">
          <a:xfrm>
            <a:off x="8449009" y="1982874"/>
            <a:ext cx="3659864" cy="374109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36F9C0A-34E8-9D18-7F68-6516C46725C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Soutenir la prise de décision dans la planification des transports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97C14FA-ED9F-EC56-6C8C-B3CD920E881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D9D94223-F9EB-E923-A9B3-E5FC23914B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CF913F32-8B25-BC35-07A2-05FEC73DA444}"/>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Définition et importance des transports durables</a:t>
            </a:r>
            <a:endParaRPr sz="2400" b="1" spc="-13" dirty="0">
              <a:solidFill>
                <a:schemeClr val="bg1"/>
              </a:solidFill>
            </a:endParaRPr>
          </a:p>
        </p:txBody>
      </p:sp>
    </p:spTree>
    <p:extLst>
      <p:ext uri="{BB962C8B-B14F-4D97-AF65-F5344CB8AC3E}">
        <p14:creationId xmlns:p14="http://schemas.microsoft.com/office/powerpoint/2010/main" val="423444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0" y="1589203"/>
            <a:ext cx="5801842"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Dépendance excessive à l'égard des voitures particulières et des combustibles fossiles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Congestion urbaine et longs trajets domicile-travail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Accès inégal à des transports fiables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Lacunes en matière d'infrastructures dans les régions en développement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Augmentation des émissions et dégradation de l'environnement</a:t>
            </a:r>
            <a:endParaRPr lang="en-GB" sz="1600"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8738B927-779F-1038-2EE9-175F993C2FD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982"/>
          <a:stretch/>
        </p:blipFill>
        <p:spPr bwMode="auto">
          <a:xfrm>
            <a:off x="6952374" y="1764475"/>
            <a:ext cx="5054619" cy="397559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6D6DE58-35A6-6A78-9CE9-6AEEC5D34C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Défis des systèmes de transport actuels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8A8EF93-F539-73B8-F42D-816E33280091}"/>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DE4C4D55-0B29-0B3F-F68F-2250F8E7E85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43F8B99A-20E0-3366-6BF3-1EFDD8B66AB2}"/>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Définition et importance des transports durables</a:t>
            </a:r>
            <a:endParaRPr sz="2400" b="1" spc="-13" dirty="0">
              <a:solidFill>
                <a:schemeClr val="bg1"/>
              </a:solidFill>
            </a:endParaRPr>
          </a:p>
        </p:txBody>
      </p:sp>
    </p:spTree>
    <p:extLst>
      <p:ext uri="{BB962C8B-B14F-4D97-AF65-F5344CB8AC3E}">
        <p14:creationId xmlns:p14="http://schemas.microsoft.com/office/powerpoint/2010/main" val="3131714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407B-284D-2A35-4E80-0694D8B726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93993DF-1583-C62E-EB79-3558CB0E5A5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Exemples de modes de transport durables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4DA3928-9E7C-BF1F-1956-B162805FDE2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F260FC88-F7E6-4E06-D6B7-5744963EA72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3477864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Exemples de modes de transport durables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17325" y="1927783"/>
            <a:ext cx="4922165"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Grande capacité et efficacité énergétique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 nombre de véhicules sur les routes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Exemples : bus à haut niveau de service (BHNS), métro/métro léger, tramway (TL)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Favorise un accès équitable à la mobilité</a:t>
            </a:r>
            <a:endParaRPr lang="en-GB" sz="1600" dirty="0">
              <a:solidFill>
                <a:sysClr val="windowText" lastClr="000000"/>
              </a:solidFill>
              <a:latin typeface="Arial"/>
              <a:cs typeface="Arial"/>
            </a:endParaRPr>
          </a:p>
        </p:txBody>
      </p:sp>
      <p:pic>
        <p:nvPicPr>
          <p:cNvPr id="3076" name="Picture 4">
            <a:extLst>
              <a:ext uri="{FF2B5EF4-FFF2-40B4-BE49-F238E27FC236}">
                <a16:creationId xmlns:a16="http://schemas.microsoft.com/office/drawing/2014/main" id="{56C498DF-F769-45B6-1671-724EA860A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6425" y="2314575"/>
            <a:ext cx="5048250" cy="22288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3FF8216-2E0F-554C-7771-2684BF1E147B}"/>
              </a:ext>
            </a:extLst>
          </p:cNvPr>
          <p:cNvSpPr txBox="1"/>
          <p:nvPr/>
        </p:nvSpPr>
        <p:spPr>
          <a:xfrm>
            <a:off x="7439786" y="4692388"/>
            <a:ext cx="3236119"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Mobilité de masse à faible impact</a:t>
            </a:r>
          </a:p>
        </p:txBody>
      </p:sp>
      <p:sp>
        <p:nvSpPr>
          <p:cNvPr id="4" name="object 3">
            <a:extLst>
              <a:ext uri="{FF2B5EF4-FFF2-40B4-BE49-F238E27FC236}">
                <a16:creationId xmlns:a16="http://schemas.microsoft.com/office/drawing/2014/main" id="{FD024EB0-9AF9-ECAC-0EA7-C6835B2585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Transports publics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3A994852-161D-7CB4-018D-CAB55D62EB0C}"/>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638D43FC-ADFD-35E0-1E3B-D506A51D81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40566" y="1872885"/>
            <a:ext cx="5200650"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Zéro émission, faible coût et bénéfique pour la santé</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Idéal pour les trajets courts en milieu urbain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Nécessite des infrastructures dédiées (pistes cyclables, zones piétonnes)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Exemples : culture cycliste à Copenhague, centres-villes piétonniers en Europe</a:t>
            </a:r>
            <a:endParaRPr lang="en-GB" sz="16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477B44DB-0237-F775-FEAD-2700F9C3A9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325"/>
          <a:stretch/>
        </p:blipFill>
        <p:spPr bwMode="auto">
          <a:xfrm>
            <a:off x="6745316" y="2518779"/>
            <a:ext cx="5200650" cy="233827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68D02F0-1F8E-18D5-09C2-A262A750248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Transports non motorisés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DBCFAA8-8154-0011-56BC-8B3937BBACB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7" name="object 6">
            <a:extLst>
              <a:ext uri="{FF2B5EF4-FFF2-40B4-BE49-F238E27FC236}">
                <a16:creationId xmlns:a16="http://schemas.microsoft.com/office/drawing/2014/main" id="{6CCD2B59-2715-BF50-B86A-368E6E96AF5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B6F08F1B-F790-BF36-482D-69842465C2F8}"/>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Exemples de modes de transport durables</a:t>
            </a:r>
            <a:endParaRPr sz="24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666391"/>
            <a:ext cx="5047143"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Mobilité partagée : covoiturage, partage de vélos/scooters, services de transport à la demande (par exemple, Uber Pool)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Véhicules à faibles émissions : véhicules électriques (VE), véhicules à pile à combustible à hydrogène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l'empreinte carbone et la congestion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Nécessite des infrastructures de soutien (stations de recharge, applications intelligentes)</a:t>
            </a:r>
            <a:endParaRPr lang="en-GB" sz="1600" dirty="0">
              <a:solidFill>
                <a:sysClr val="windowText" lastClr="000000"/>
              </a:solidFill>
              <a:latin typeface="Arial"/>
              <a:cs typeface="Arial"/>
            </a:endParaRPr>
          </a:p>
        </p:txBody>
      </p:sp>
      <p:pic>
        <p:nvPicPr>
          <p:cNvPr id="4" name="Picture 3" descr="Solar panels on a solar panel&#10;&#10;AI-generated content may be incorrect.">
            <a:extLst>
              <a:ext uri="{FF2B5EF4-FFF2-40B4-BE49-F238E27FC236}">
                <a16:creationId xmlns:a16="http://schemas.microsoft.com/office/drawing/2014/main" id="{DFB715F0-1EC6-37F8-566E-EE8E0458FC5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18576" y="2043777"/>
            <a:ext cx="5051526" cy="2770446"/>
          </a:xfrm>
          <a:prstGeom prst="rect">
            <a:avLst/>
          </a:prstGeom>
        </p:spPr>
      </p:pic>
      <p:sp>
        <p:nvSpPr>
          <p:cNvPr id="3" name="object 3">
            <a:extLst>
              <a:ext uri="{FF2B5EF4-FFF2-40B4-BE49-F238E27FC236}">
                <a16:creationId xmlns:a16="http://schemas.microsoft.com/office/drawing/2014/main" id="{EE045736-0D64-9920-2822-0E56B6954F4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Mobilité partagée et à faibles émissions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4D5E0A5-8669-F652-8AE3-74B61E4B7252}"/>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445D77D0-2C22-E5AF-E69C-FCE0CA25514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2" name="object 2">
            <a:extLst>
              <a:ext uri="{FF2B5EF4-FFF2-40B4-BE49-F238E27FC236}">
                <a16:creationId xmlns:a16="http://schemas.microsoft.com/office/drawing/2014/main" id="{2ECC0C00-C259-31CB-FE67-F447751EC75C}"/>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Exemples de modes de transport durables</a:t>
            </a:r>
            <a:endParaRPr sz="24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B0004-10B7-CA73-77CC-63C82A9922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9499AE0-54F3-3092-0AE5-3915B738ACC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Dimensions du transport durable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53E0E0C7-CAF6-DED0-7E46-F95137F8ECAD}"/>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9EDF3E3A-95BD-F4C5-9C19-707EE0CE8B4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1253640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du transport durable</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700357"/>
            <a:ext cx="5047143" cy="41104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les émissions de gaz à effet de serre et les polluants atmosphériques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Minimise l'utilisation des sols, la fragmentation des habitats et la pollution sonore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 l'utilisation des énergies renouvelables et des technologies de véhicules propres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Soutient le développement urbain compact afin de limiter les distances de déplacement</a:t>
            </a:r>
            <a:endParaRPr lang="en-GB" sz="16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78B82A80-9A99-3709-F407-12F4A067B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576" y="2189755"/>
            <a:ext cx="5047143" cy="282994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C591E87-0A9C-35DE-00EE-3A5237314DA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Durabilité environnementale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D934E68-2E22-710C-6109-6BCB012359A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A895B44A-BB75-7667-E526-A0BA68DC706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6710F78-C8D2-0E6D-CFDC-B5FD3F8C849C}"/>
              </a:ext>
            </a:extLst>
          </p:cNvPr>
          <p:cNvSpPr txBox="1"/>
          <p:nvPr/>
        </p:nvSpPr>
        <p:spPr>
          <a:xfrm>
            <a:off x="686733" y="1886556"/>
            <a:ext cx="5047143"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Améliore la productivité en réduisant les embouteillages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les coûts de carburant et d'entretien des infrastructures à long terme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Favorise le développement économique local grâce à une meilleure accessibilité</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 les investissements rentables tels que les transports publics et actifs</a:t>
            </a:r>
            <a:endParaRPr lang="en-GB" sz="1600" dirty="0">
              <a:solidFill>
                <a:sysClr val="windowText" lastClr="000000"/>
              </a:solidFill>
              <a:latin typeface="Arial"/>
              <a:cs typeface="Arial"/>
            </a:endParaRPr>
          </a:p>
        </p:txBody>
      </p:sp>
      <p:pic>
        <p:nvPicPr>
          <p:cNvPr id="6146" name="Picture 2" descr="CDN media">
            <a:extLst>
              <a:ext uri="{FF2B5EF4-FFF2-40B4-BE49-F238E27FC236}">
                <a16:creationId xmlns:a16="http://schemas.microsoft.com/office/drawing/2014/main" id="{CA91ED49-1E93-327B-E829-B4C5965B7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576" y="1985372"/>
            <a:ext cx="5300891" cy="251792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46B6B55-9816-F133-4F80-FFF16B977AA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Durabilité économique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5CE2A2E-D12C-7271-CD0E-805FCE1B3EBC}"/>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BE7E1076-A03A-3CC0-376B-346D33061CC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CCB59D1B-D31C-F5CC-26E2-5272F54F79B2}"/>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du transport durable</a:t>
            </a:r>
          </a:p>
        </p:txBody>
      </p:sp>
    </p:spTree>
    <p:extLst>
      <p:ext uri="{BB962C8B-B14F-4D97-AF65-F5344CB8AC3E}">
        <p14:creationId xmlns:p14="http://schemas.microsoft.com/office/powerpoint/2010/main" val="194622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26281" y="1743117"/>
            <a:ext cx="6044909"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Garantit un accès équitable pour tous (femmes, personnes âgées, personnes handicapées, groupes à faibles revenus)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Améliore la sécurité et la santé grâce à la réduction des accidents et à la promotion des modes de transport actifs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Renforce les interactions sociales et la cohésion communautaire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Réduit le stress lié aux transports et l'isolement</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8F9EE1DF-825D-A33F-3017-7C6F348301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5482" y="1827613"/>
            <a:ext cx="3169094" cy="316909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9FF9DA0-B63D-AC89-FCE1-3669C964C09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Durabilité sociale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4975CE6-27D4-F708-4B14-ED3D48C06A17}"/>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10E8AB79-5F34-AB1C-7943-B69B7F7B843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B36E7AD0-7458-A352-9A19-5E5275812E24}"/>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du transport durable</a:t>
            </a:r>
          </a:p>
        </p:txBody>
      </p:sp>
    </p:spTree>
    <p:extLst>
      <p:ext uri="{BB962C8B-B14F-4D97-AF65-F5344CB8AC3E}">
        <p14:creationId xmlns:p14="http://schemas.microsoft.com/office/powerpoint/2010/main" val="3754629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1" y="1685627"/>
            <a:ext cx="5692295"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objectifs environnementaux, économiques et sociaux se renforcent mutuellement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politiques doivent trouver un équilibre entre les différents enjeux (par exemple, le coût et l'équité).</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 succès dépend d'une planification intégrée et d'une collaboration intersectorielle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 : un programme de vélos en libre-service bien planifié améliore la santé, réduit les coûts et diminue les émissions.</a:t>
            </a:r>
            <a:endParaRPr lang="en-GB" sz="16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81901911-F33B-9A6F-8C34-A5492E0C1A6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387"/>
          <a:stretch/>
        </p:blipFill>
        <p:spPr bwMode="auto">
          <a:xfrm>
            <a:off x="6775719" y="1685627"/>
            <a:ext cx="4682857" cy="374109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1BB7A04-C0FB-38D5-7414-C8D939C09F3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Interactions entre les trois dimensions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A0AF064-25C9-EB26-061A-BF8F8DCAE78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752106AA-7B09-DA56-B751-1373FE3929C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682F9DAE-C946-59EB-1A23-A2DE7754835A}"/>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du transport durable</a:t>
            </a:r>
          </a:p>
        </p:txBody>
      </p:sp>
    </p:spTree>
    <p:extLst>
      <p:ext uri="{BB962C8B-B14F-4D97-AF65-F5344CB8AC3E}">
        <p14:creationId xmlns:p14="http://schemas.microsoft.com/office/powerpoint/2010/main" val="1764585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1E84E-FF9C-9C78-993C-C4A0D64DD89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BA01B3-1451-3AAB-3732-DE947442E7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Indicateurs clés du transport durable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9F104E22-70DD-A8BD-E030-15D88AB71C14}"/>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2F4CDF32-A9B7-4C02-0E63-24F35DAB47F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1616659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Indicateurs clés du transport durable</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726281" y="1545627"/>
            <a:ext cx="5255849"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Émissions de gaz à effet de serre (GES) par habitant ou par kilomètre parcouru</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Niveaux de pollution atmosphérique (NOx, PM2,5, CO2) dans les zones urbaines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Part modale des modes de transport à faibles émissions ou non motorisés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Consommation de carburant par véhicule ou par </a:t>
            </a:r>
            <a:r>
              <a:rPr lang="en-US" sz="1600" dirty="0" err="1">
                <a:solidFill>
                  <a:sysClr val="windowText" lastClr="000000"/>
                </a:solidFill>
                <a:latin typeface="Arial"/>
                <a:cs typeface="Arial"/>
              </a:rPr>
              <a:t>passager-kilomètre</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Taux d'adoption des véhicules électriques et hybrides</a:t>
            </a:r>
            <a:endParaRPr lang="en-GB" sz="1600" dirty="0">
              <a:solidFill>
                <a:sysClr val="windowText" lastClr="000000"/>
              </a:solidFill>
              <a:latin typeface="Arial"/>
              <a:cs typeface="Arial"/>
            </a:endParaRPr>
          </a:p>
        </p:txBody>
      </p:sp>
      <p:pic>
        <p:nvPicPr>
          <p:cNvPr id="4" name="Picture 3" descr="A graph of carbon footprint&#10;&#10;AI-generated content may be incorrect.">
            <a:extLst>
              <a:ext uri="{FF2B5EF4-FFF2-40B4-BE49-F238E27FC236}">
                <a16:creationId xmlns:a16="http://schemas.microsoft.com/office/drawing/2014/main" id="{BA345F84-A8DD-D1AE-1F4F-0B9F86A36D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1776" y="1545627"/>
            <a:ext cx="5255849" cy="4642152"/>
          </a:xfrm>
          <a:prstGeom prst="rect">
            <a:avLst/>
          </a:prstGeom>
        </p:spPr>
      </p:pic>
      <p:sp>
        <p:nvSpPr>
          <p:cNvPr id="3" name="object 3">
            <a:extLst>
              <a:ext uri="{FF2B5EF4-FFF2-40B4-BE49-F238E27FC236}">
                <a16:creationId xmlns:a16="http://schemas.microsoft.com/office/drawing/2014/main" id="{53452D9A-CD34-ED94-84F3-D5BEB6089E2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Indicateurs environnementaux</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47A679D-7EBC-75FA-7225-3F8334B9942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C01ABABF-7AC7-3F68-9B4A-7D86E337CA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726281" y="1370514"/>
            <a:ext cx="5998610" cy="470860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8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Accessibilité financière des transports pour les populations à faible revenu</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Rentabilité des différents modes de transport (coût d'exploitation par passager-km)</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Efficacité en termes de temps : durée moyenne des trajets, retards et embouteillages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Productivité économique soutenue par une meilleure connectivité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Investissement dans les infrastructures de transport par rapport au retour sur investissement (ROI)</a:t>
            </a:r>
            <a:endParaRPr lang="en-GB" sz="1400" dirty="0">
              <a:solidFill>
                <a:sysClr val="windowText" lastClr="000000"/>
              </a:solidFill>
              <a:latin typeface="Arial"/>
              <a:cs typeface="Arial"/>
            </a:endParaRPr>
          </a:p>
        </p:txBody>
      </p:sp>
      <p:pic>
        <p:nvPicPr>
          <p:cNvPr id="9222" name="Picture 6">
            <a:extLst>
              <a:ext uri="{FF2B5EF4-FFF2-40B4-BE49-F238E27FC236}">
                <a16:creationId xmlns:a16="http://schemas.microsoft.com/office/drawing/2014/main" id="{55DC196C-418A-A24D-478B-D64E740DD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8645" y="1469340"/>
            <a:ext cx="3768577" cy="391932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DD20F48F-CBF8-BA79-6384-08F8EC3F2BB1}"/>
              </a:ext>
            </a:extLst>
          </p:cNvPr>
          <p:cNvSpPr txBox="1"/>
          <p:nvPr/>
        </p:nvSpPr>
        <p:spPr>
          <a:xfrm>
            <a:off x="7152942" y="5640508"/>
            <a:ext cx="4608439" cy="53631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200" b="0" i="0" dirty="0">
                <a:solidFill>
                  <a:srgbClr val="777777"/>
                </a:solidFill>
                <a:effectLst/>
                <a:latin typeface="Helvetica Neue"/>
                <a:hlinkClick r:id="rId3"/>
              </a:rPr>
              <a:t>Coût des transports en commun - Tiré de (1999) Transportation for Livable Cities (Les transports pour des villes vivables) par Vukan R. </a:t>
            </a:r>
            <a:r>
              <a:rPr lang="en-US" sz="1200" b="0" i="0" u="sng" dirty="0" err="1">
                <a:solidFill>
                  <a:srgbClr val="777777"/>
                </a:solidFill>
                <a:effectLst/>
                <a:latin typeface="Helvetica Neue"/>
                <a:hlinkClick r:id="rId3"/>
              </a:rPr>
              <a:t>Vuchic </a:t>
            </a:r>
            <a:r>
              <a:rPr lang="en-US" sz="1200" b="0" i="0" u="sng" dirty="0">
                <a:solidFill>
                  <a:srgbClr val="777777"/>
                </a:solidFill>
                <a:effectLst/>
                <a:latin typeface="Helvetica Neue"/>
                <a:hlinkClick r:id="rId3"/>
              </a:rPr>
              <a:t>aux États-Unis </a:t>
            </a:r>
            <a:endParaRPr lang="en-US" sz="1600" i="1" u="sng"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B194CE8-7650-4507-4EA6-06DDC4B1004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Indicateurs économiques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8F9AE22-70DB-7A6F-444B-BC046F8CF043}"/>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40FE1085-0EF4-C7D7-C8CF-894E15D1AC5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2" name="object 2">
            <a:extLst>
              <a:ext uri="{FF2B5EF4-FFF2-40B4-BE49-F238E27FC236}">
                <a16:creationId xmlns:a16="http://schemas.microsoft.com/office/drawing/2014/main" id="{CBA8184E-F1D3-FD4F-8544-C818CF285980}"/>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Indicateurs clés du transport durable</a:t>
            </a:r>
            <a:endParaRPr sz="2400" b="1" spc="-13" dirty="0">
              <a:solidFill>
                <a:schemeClr val="bg1"/>
              </a:solidFill>
            </a:endParaRPr>
          </a:p>
        </p:txBody>
      </p:sp>
    </p:spTree>
    <p:extLst>
      <p:ext uri="{BB962C8B-B14F-4D97-AF65-F5344CB8AC3E}">
        <p14:creationId xmlns:p14="http://schemas.microsoft.com/office/powerpoint/2010/main" val="2232452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0" y="1084823"/>
            <a:ext cx="4802125" cy="461627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Accessibilité : pourcentage de la population vivant à distance de marche des transports publics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Équité en matière de transport : accessibilité pour tous les groupes, quels que soient le sexe, l'âge, le revenu et les capacités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Taux d'accidents et de décès liés aux transports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Satisfaction du public et perception de la sécurité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Prise en compte des commentaires de la communauté dans la planification des transports</a:t>
            </a:r>
            <a:endParaRPr lang="en-GB" sz="1400" dirty="0">
              <a:solidFill>
                <a:sysClr val="windowText" lastClr="000000"/>
              </a:solidFill>
              <a:latin typeface="Arial"/>
              <a:cs typeface="Arial"/>
            </a:endParaRPr>
          </a:p>
        </p:txBody>
      </p:sp>
      <p:pic>
        <p:nvPicPr>
          <p:cNvPr id="10242" name="Picture 2" descr="High-Resolution Accessibility Visualization">
            <a:extLst>
              <a:ext uri="{FF2B5EF4-FFF2-40B4-BE49-F238E27FC236}">
                <a16:creationId xmlns:a16="http://schemas.microsoft.com/office/drawing/2014/main" id="{EC133B24-2691-8A85-F37E-BA07133B0A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502624"/>
            <a:ext cx="4967373" cy="272913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70625DF-B5A9-9220-9C66-0854630F5AE9}"/>
              </a:ext>
            </a:extLst>
          </p:cNvPr>
          <p:cNvSpPr txBox="1"/>
          <p:nvPr/>
        </p:nvSpPr>
        <p:spPr>
          <a:xfrm>
            <a:off x="6096000" y="4486939"/>
            <a:ext cx="5077375"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hlinkClick r:id="rId3"/>
              </a:rPr>
              <a:t>Carte détaillée en ligne indiquant les temps de trajet dans une zone urbaine, utilisant des dégradés de couleurs pour représenter les niveaux d'accessibilité.</a:t>
            </a:r>
            <a:endParaRPr lang="en-US" sz="1600" i="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35D40B7-516E-3B4A-F96F-0DD40F3BFD2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Indicateurs sociaux</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3C4ABC6-DB7A-185E-33E6-C61DE293674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C2FEC639-B569-DB09-9E57-2A04339E57B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2" name="object 2">
            <a:extLst>
              <a:ext uri="{FF2B5EF4-FFF2-40B4-BE49-F238E27FC236}">
                <a16:creationId xmlns:a16="http://schemas.microsoft.com/office/drawing/2014/main" id="{C175FD84-2D59-8427-334C-44ABF38BC928}"/>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Indicateurs clés du transport durable</a:t>
            </a:r>
            <a:endParaRPr sz="2400" b="1" spc="-13" dirty="0">
              <a:solidFill>
                <a:schemeClr val="bg1"/>
              </a:solidFill>
            </a:endParaRPr>
          </a:p>
        </p:txBody>
      </p:sp>
    </p:spTree>
    <p:extLst>
      <p:ext uri="{BB962C8B-B14F-4D97-AF65-F5344CB8AC3E}">
        <p14:creationId xmlns:p14="http://schemas.microsoft.com/office/powerpoint/2010/main" val="2185580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3513A-623E-92C2-0645-2706093C43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E18BC4D-C9FA-F6FB-4DBF-CA06A7E3E67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US" sz="3200" b="1" dirty="0">
                <a:solidFill>
                  <a:schemeClr val="bg1"/>
                </a:solidFill>
              </a:rPr>
              <a:t>Stratégies pour parvenir à un transport durable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40968A5-32FF-0E58-EDCC-BA6BB8FD393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CAA20736-EBFF-B07A-80DD-BB9A506AAC0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753909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Stratégies pour parvenir à un transport durable</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2" y="1832811"/>
            <a:ext cx="6496322"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Se concentre sur l'influence des comportements de déplacement plutôt que sur l'expansion des infrastructures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 les alternatives : transports publics, vélo, marche, covoiturage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Exemples : plans de déplacement sur le lieu de travail, programmes de mobilité universitaire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 la réduction des déplacements et les déplacements en dehors des heures de pointe</a:t>
            </a:r>
          </a:p>
        </p:txBody>
      </p:sp>
      <p:pic>
        <p:nvPicPr>
          <p:cNvPr id="11266" name="Picture 2">
            <a:extLst>
              <a:ext uri="{FF2B5EF4-FFF2-40B4-BE49-F238E27FC236}">
                <a16:creationId xmlns:a16="http://schemas.microsoft.com/office/drawing/2014/main" id="{68B3E2BD-EEE2-96CC-DFCD-EE6ABBEBD5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657"/>
          <a:stretch/>
        </p:blipFill>
        <p:spPr bwMode="auto">
          <a:xfrm>
            <a:off x="7805855" y="1680361"/>
            <a:ext cx="3783539" cy="461713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AC5C8A0-DE47-66E4-3FA4-64DE2CA104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Gestion de la mobilité et planification des déplacements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EC67455-D481-1226-31B2-CA58EA840D0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BA798B12-82F7-5334-E86E-3AB6E0B2E4F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608065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26281" y="1558451"/>
            <a:ext cx="5176808"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Taxes sur les carburants et péages urbains pour décourager l'utilisation de la voiture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Subventions et incitations pour les transports publics et non motorisés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Zones à faibles émissions (LEZ) et restrictions applicables aux véhicules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Intégration des transports durables dans les plans de développement nationaux</a:t>
            </a:r>
            <a:endParaRPr lang="en-GB" sz="1600" i="1"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BEAB2B5A-C9A5-7A6F-E4E6-71DC0ACD4E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068"/>
          <a:stretch/>
        </p:blipFill>
        <p:spPr bwMode="auto">
          <a:xfrm>
            <a:off x="6751782" y="2162931"/>
            <a:ext cx="5243296" cy="292737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CAEFC5B-5F74-C421-84BB-79FB119BDC1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Mesures politiques et réglementaires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213BEBE-B56B-9D8C-DD77-95914B2ED15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5EA1848B-0873-C699-9B2B-38260A7BEA0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182033A5-8EC6-309B-CD87-5C668CCDD2AE}"/>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Stratégies pour parvenir à un transport durable</a:t>
            </a:r>
            <a:endParaRPr sz="2400" b="1" spc="-13" dirty="0">
              <a:solidFill>
                <a:schemeClr val="bg1"/>
              </a:solidFill>
            </a:endParaRPr>
          </a:p>
        </p:txBody>
      </p:sp>
    </p:spTree>
    <p:extLst>
      <p:ext uri="{BB962C8B-B14F-4D97-AF65-F5344CB8AC3E}">
        <p14:creationId xmlns:p14="http://schemas.microsoft.com/office/powerpoint/2010/main" val="3902530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846760"/>
            <a:ext cx="6230104"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Développement axé sur les transports en commun (TOD) : zones denses à usage mixte à proximité des pôles de transport en commun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 conception compacte de la ville réduit les besoins en longs trajets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Rues adaptées aux piétons et infrastructures cyclables intégrées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 zonage qui favorise la viabilité des transports publics</a:t>
            </a:r>
            <a:endParaRPr lang="en-GB" sz="16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805ADC62-D1F2-1E5D-FBF9-503777EAA85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703" b="6460"/>
          <a:stretch/>
        </p:blipFill>
        <p:spPr bwMode="auto">
          <a:xfrm>
            <a:off x="7168822" y="1846760"/>
            <a:ext cx="4770397" cy="371654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601E07E-F32F-17FE-CE01-BD977870874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Intégration de l'aménagement du territoire et de l'urbanisme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BD4751B-67B2-C6FE-D294-1971962756D7}"/>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48C0E3F7-820F-3C30-01A9-1116343089A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AEFA688A-4059-B930-D4F0-F3BE0A349A9D}"/>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Stratégies pour parvenir à un transport durable</a:t>
            </a:r>
            <a:endParaRPr sz="2400" b="1" spc="-13" dirty="0">
              <a:solidFill>
                <a:schemeClr val="bg1"/>
              </a:solidFill>
            </a:endParaRPr>
          </a:p>
        </p:txBody>
      </p:sp>
    </p:spTree>
    <p:extLst>
      <p:ext uri="{BB962C8B-B14F-4D97-AF65-F5344CB8AC3E}">
        <p14:creationId xmlns:p14="http://schemas.microsoft.com/office/powerpoint/2010/main" val="290064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fr-FR" dirty="0">
                <a:solidFill>
                  <a:srgbClr val="FF0000"/>
                </a:solidFill>
              </a:rPr>
              <a:t>Cours n° 15 : Concepts de transport </a:t>
            </a:r>
            <a:r>
              <a:rPr lang="fr-FR" dirty="0" err="1">
                <a:solidFill>
                  <a:srgbClr val="FF0000"/>
                </a:solidFill>
              </a:rPr>
              <a:t>durable</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665139717"/>
              </p:ext>
            </p:extLst>
          </p:nvPr>
        </p:nvGraphicFramePr>
        <p:xfrm>
          <a:off x="726282" y="1121481"/>
          <a:ext cx="5195016" cy="366479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au transport durable</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Aperçu de la session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Objectifs pédagogiques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Pertinence pour l'ingénierie et la société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Définition et importance du transport durable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Définitions tirées de sources clés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Importance du transport durable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Défis des systèmes de transport actuels </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71052127"/>
              </p:ext>
            </p:extLst>
          </p:nvPr>
        </p:nvGraphicFramePr>
        <p:xfrm>
          <a:off x="6096000" y="1150653"/>
          <a:ext cx="4902005" cy="481584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4. </a:t>
                      </a:r>
                      <a:r>
                        <a:rPr lang="en-US" sz="1600" b="1" dirty="0">
                          <a:solidFill>
                            <a:sysClr val="windowText" lastClr="000000"/>
                          </a:solidFill>
                          <a:latin typeface="Arial"/>
                          <a:cs typeface="Arial"/>
                        </a:rPr>
                        <a:t>Dimensions du transport durable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Durabilité environnementale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Durabilité économique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Durabilité sociale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panose="020B0604020202020204" pitchFamily="34" charset="0"/>
                          <a:cs typeface="Arial" panose="020B0604020202020204" pitchFamily="34" charset="0"/>
                        </a:rPr>
                        <a:t>4.4 </a:t>
                      </a:r>
                      <a:r>
                        <a:rPr lang="en-GB" sz="1400" dirty="0">
                          <a:solidFill>
                            <a:schemeClr val="tx1"/>
                          </a:solidFill>
                          <a:effectLst/>
                          <a:latin typeface="Arial" panose="020B0604020202020204" pitchFamily="34" charset="0"/>
                          <a:ea typeface="+mn-ea"/>
                          <a:cs typeface="Arial" panose="020B0604020202020204" pitchFamily="34" charset="0"/>
                        </a:rPr>
                        <a:t>Interactions entre les trois dimensions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835650"/>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a:t>
                      </a:r>
                      <a:r>
                        <a:rPr lang="en-US" sz="1600" b="1" dirty="0">
                          <a:solidFill>
                            <a:sysClr val="windowText" lastClr="000000"/>
                          </a:solidFill>
                          <a:latin typeface="Arial"/>
                          <a:cs typeface="Arial"/>
                        </a:rPr>
                        <a:t>Indicateurs clés du transport durable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Indicateurs environnementaux</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Indicateurs économiques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5.3 Indicateurs sociaux</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541152"/>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094953"/>
                  </a:ext>
                </a:extLst>
              </a:tr>
              <a:tr h="28576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Stratégies pour parvenir à un transport durable</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81432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 </a:t>
                      </a:r>
                      <a:r>
                        <a:rPr lang="en-US" sz="1400" spc="64" dirty="0">
                          <a:solidFill>
                            <a:sysClr val="windowText" lastClr="000000"/>
                          </a:solidFill>
                          <a:latin typeface="Arial"/>
                          <a:cs typeface="Arial"/>
                        </a:rPr>
                        <a:t>Gestion de la mobilité et planification des déplacements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845713"/>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Mesures politiques et réglementaires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0825176"/>
                  </a:ext>
                </a:extLst>
              </a:tr>
            </a:tbl>
          </a:graphicData>
        </a:graphic>
      </p:graphicFrame>
      <p:graphicFrame>
        <p:nvGraphicFramePr>
          <p:cNvPr id="6" name="Table 5">
            <a:extLst>
              <a:ext uri="{FF2B5EF4-FFF2-40B4-BE49-F238E27FC236}">
                <a16:creationId xmlns:a16="http://schemas.microsoft.com/office/drawing/2014/main" id="{E553424C-201D-3957-A496-4C3A256D6DAA}"/>
              </a:ext>
            </a:extLst>
          </p:cNvPr>
          <p:cNvGraphicFramePr>
            <a:graphicFrameLocks noGrp="1"/>
          </p:cNvGraphicFramePr>
          <p:nvPr>
            <p:extLst>
              <p:ext uri="{D42A27DB-BD31-4B8C-83A1-F6EECF244321}">
                <p14:modId xmlns:p14="http://schemas.microsoft.com/office/powerpoint/2010/main" val="3317037302"/>
              </p:ext>
            </p:extLst>
          </p:nvPr>
        </p:nvGraphicFramePr>
        <p:xfrm>
          <a:off x="726282" y="4783042"/>
          <a:ext cx="5195016" cy="1493520"/>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3. Exemples de modes de transport durables</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3.1 Transports publics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3.2 Transports non motorisés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r h="15670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Mobilité partagée et à faibles émissions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931441"/>
                  </a:ext>
                </a:extLst>
              </a:tr>
            </a:tbl>
          </a:graphicData>
        </a:graphic>
      </p:graphicFrame>
      <p:sp>
        <p:nvSpPr>
          <p:cNvPr id="7" name="object 6">
            <a:extLst>
              <a:ext uri="{FF2B5EF4-FFF2-40B4-BE49-F238E27FC236}">
                <a16:creationId xmlns:a16="http://schemas.microsoft.com/office/drawing/2014/main" id="{CEAFE283-2033-D9DB-B678-0CBEA36E27E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0" name="object 6">
            <a:extLst>
              <a:ext uri="{FF2B5EF4-FFF2-40B4-BE49-F238E27FC236}">
                <a16:creationId xmlns:a16="http://schemas.microsoft.com/office/drawing/2014/main" id="{25C40747-2FEF-55FF-4769-3C2B8B23840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4" name="object 3">
            <a:extLst>
              <a:ext uri="{FF2B5EF4-FFF2-40B4-BE49-F238E27FC236}">
                <a16:creationId xmlns:a16="http://schemas.microsoft.com/office/drawing/2014/main" id="{362EC096-CE71-6A34-8182-EB442A6B8FCC}"/>
              </a:ext>
            </a:extLst>
          </p:cNvPr>
          <p:cNvSpPr txBox="1"/>
          <p:nvPr/>
        </p:nvSpPr>
        <p:spPr>
          <a:xfrm>
            <a:off x="726282" y="1927783"/>
            <a:ext cx="6230104"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Véhicules électriques et autonomes pour une mobilité plus propre et plus efficace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Applications de mobilité intelligente (</a:t>
            </a:r>
            <a:r>
              <a:rPr lang="en-US" sz="1600" dirty="0" err="1">
                <a:solidFill>
                  <a:sysClr val="windowText" lastClr="000000"/>
                </a:solidFill>
                <a:latin typeface="Arial"/>
                <a:cs typeface="Arial"/>
              </a:rPr>
              <a:t>MaaS </a:t>
            </a:r>
            <a:r>
              <a:rPr lang="en-US" sz="1600" dirty="0">
                <a:solidFill>
                  <a:sysClr val="windowText" lastClr="000000"/>
                </a:solidFill>
                <a:latin typeface="Arial"/>
                <a:cs typeface="Arial"/>
              </a:rPr>
              <a:t>– Mobility as a Service)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Planification basée sur les données en utilisant les données de transport en temps réel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Campagnes de changement des comportements et ludification des déplacements durables</a:t>
            </a:r>
            <a:endParaRPr lang="en-GB" sz="1600" dirty="0">
              <a:solidFill>
                <a:sysClr val="windowText" lastClr="000000"/>
              </a:solidFill>
              <a:latin typeface="Arial"/>
              <a:cs typeface="Arial"/>
            </a:endParaRPr>
          </a:p>
        </p:txBody>
      </p:sp>
      <p:pic>
        <p:nvPicPr>
          <p:cNvPr id="14338" name="Picture 2" descr="Mobility as a Service app design">
            <a:extLst>
              <a:ext uri="{FF2B5EF4-FFF2-40B4-BE49-F238E27FC236}">
                <a16:creationId xmlns:a16="http://schemas.microsoft.com/office/drawing/2014/main" id="{2756AAF1-7186-5BFD-1D03-FC52B2811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028" y="1460066"/>
            <a:ext cx="4238548" cy="317891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49C1437-DC89-E773-2065-71C63D3D7263}"/>
              </a:ext>
            </a:extLst>
          </p:cNvPr>
          <p:cNvSpPr txBox="1"/>
          <p:nvPr/>
        </p:nvSpPr>
        <p:spPr>
          <a:xfrm>
            <a:off x="7124335" y="4792323"/>
            <a:ext cx="4327099"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Conception de l'interface utilisateur d'une application </a:t>
            </a:r>
            <a:r>
              <a:rPr lang="en-US" sz="1600" i="1" dirty="0" err="1">
                <a:solidFill>
                  <a:sysClr val="windowText" lastClr="000000"/>
                </a:solidFill>
                <a:latin typeface="Arial"/>
                <a:cs typeface="Arial"/>
              </a:rPr>
              <a:t>MaaS</a:t>
            </a:r>
            <a:r>
              <a:rPr lang="en-US" sz="1600" i="1" dirty="0">
                <a:solidFill>
                  <a:sysClr val="windowText" lastClr="000000"/>
                </a:solidFill>
                <a:latin typeface="Arial"/>
                <a:cs typeface="Arial"/>
              </a:rPr>
              <a:t>, intégrant divers modes de transport tels que le covoiturage, le vélo et les transports publics dans une seule plateforme.</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71B17AD-90F0-A7C8-8B1A-05803494B86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Innovations technologiques et comportementales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0E4A2713-F4AF-655E-A24F-44EB5E7F7F6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ECB56787-5C5D-BF3B-87BC-C582FBBC04C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2" name="object 2">
            <a:extLst>
              <a:ext uri="{FF2B5EF4-FFF2-40B4-BE49-F238E27FC236}">
                <a16:creationId xmlns:a16="http://schemas.microsoft.com/office/drawing/2014/main" id="{C53D6104-6AE9-4C5C-1A62-E151EDF15360}"/>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Stratégies pour parvenir à des transports durables</a:t>
            </a:r>
            <a:endParaRPr sz="2400" b="1" spc="-13" dirty="0">
              <a:solidFill>
                <a:schemeClr val="bg1"/>
              </a:solidFill>
            </a:endParaRPr>
          </a:p>
        </p:txBody>
      </p:sp>
    </p:spTree>
    <p:extLst>
      <p:ext uri="{BB962C8B-B14F-4D97-AF65-F5344CB8AC3E}">
        <p14:creationId xmlns:p14="http://schemas.microsoft.com/office/powerpoint/2010/main" val="3783918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96A3-FE6A-9976-681E-DCE0566DA3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A044880-94CA-3769-0767-7B172329C06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 :</a:t>
            </a:r>
          </a:p>
          <a:p>
            <a:pPr algn="ctr"/>
            <a:r>
              <a:rPr lang="en-US" sz="3200" b="1" dirty="0">
                <a:solidFill>
                  <a:schemeClr val="bg1"/>
                </a:solidFill>
              </a:rPr>
              <a:t>Études de cas / Exemples concrets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EE0B483D-C6E5-3221-E75D-C630B01D0940}"/>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65F809D2-CCCD-4908-8BA6-B1E1670AAC7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358155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0512-DC62-1373-7BD0-5EF2AFFCA2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A99686-0DA7-04AE-B413-55C2B7B790E5}"/>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Études de cas / Exemples concrets</a:t>
            </a:r>
            <a:endParaRPr sz="2400" b="1" spc="-13" dirty="0">
              <a:solidFill>
                <a:schemeClr val="bg1"/>
              </a:solidFill>
            </a:endParaRPr>
          </a:p>
        </p:txBody>
      </p:sp>
      <p:sp>
        <p:nvSpPr>
          <p:cNvPr id="8" name="TextBox 7">
            <a:extLst>
              <a:ext uri="{FF2B5EF4-FFF2-40B4-BE49-F238E27FC236}">
                <a16:creationId xmlns:a16="http://schemas.microsoft.com/office/drawing/2014/main" id="{F93C47FD-359B-5D91-B2BA-6B8B0416DC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4" name="object 3">
            <a:extLst>
              <a:ext uri="{FF2B5EF4-FFF2-40B4-BE49-F238E27FC236}">
                <a16:creationId xmlns:a16="http://schemas.microsoft.com/office/drawing/2014/main" id="{2DAD1AE3-C8E2-82D2-A5EF-16A295AB82A8}"/>
              </a:ext>
            </a:extLst>
          </p:cNvPr>
          <p:cNvSpPr txBox="1"/>
          <p:nvPr/>
        </p:nvSpPr>
        <p:spPr>
          <a:xfrm>
            <a:off x="691558" y="1391762"/>
            <a:ext cx="5404442" cy="428028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PADD = plans stratégiques conçus pour répondre de manière durable aux besoins en matière de mobilité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Largement adoptés dans les villes de l'UE (par exemple, Barcelone, Vienne, Gand)</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Principes fondamentaux : intégration, participation, évaluation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Accent mis sur le transport multimodal, la réduction des émissions et les déplacements actifs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Accent mis sur le suivi continu et l'implication des parties prenantes</a:t>
            </a:r>
            <a:endParaRPr lang="en-GB" sz="14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67CDE3DC-5057-492D-DB50-D235E80BFB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6848" y="1507120"/>
            <a:ext cx="4034929" cy="324356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2CF81ED-CB26-129D-3884-4E7297D1BDC5}"/>
              </a:ext>
            </a:extLst>
          </p:cNvPr>
          <p:cNvSpPr txBox="1"/>
          <p:nvPr/>
        </p:nvSpPr>
        <p:spPr>
          <a:xfrm>
            <a:off x="6771207" y="4750680"/>
            <a:ext cx="4520570"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hlinkClick r:id="rId3"/>
              </a:rPr>
              <a:t>Schéma illustrant l'approche globale de Malmö en matière de mobilité urbaine durable, intégrant divers programmes et stratégies dans le cadre de son SUMP.</a:t>
            </a:r>
            <a:endParaRPr lang="en-GB" sz="1600" i="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36F566CD-64FE-9CB1-D209-7E05E7CAB13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Plans de mobilité urbaine durable (PMUD) européens</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A0E3B8C8-8FCB-E308-A329-0411DCB6C385}"/>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10" name="object 6">
            <a:extLst>
              <a:ext uri="{FF2B5EF4-FFF2-40B4-BE49-F238E27FC236}">
                <a16:creationId xmlns:a16="http://schemas.microsoft.com/office/drawing/2014/main" id="{EDBCA3A2-4F09-D8EE-9817-5D8305E344C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103787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11C8-5007-BCFA-E7EB-B33A7EB2100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189301-C12B-1811-0D30-CD4B915BEEB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4" name="object 3">
            <a:extLst>
              <a:ext uri="{FF2B5EF4-FFF2-40B4-BE49-F238E27FC236}">
                <a16:creationId xmlns:a16="http://schemas.microsoft.com/office/drawing/2014/main" id="{EC29E7CA-C298-2CAA-E9AC-F8C23D04CE63}"/>
              </a:ext>
            </a:extLst>
          </p:cNvPr>
          <p:cNvSpPr txBox="1"/>
          <p:nvPr/>
        </p:nvSpPr>
        <p:spPr>
          <a:xfrm>
            <a:off x="726282" y="1438922"/>
            <a:ext cx="5047142" cy="46034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Lancement du premier système de bus à haut niveau de service (BHNS) au monde dans les années 1970</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Planification intégrée de l'aménagement du territoire et des transports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Voies réservées aux bus, embarquement prépayé, service à haute fréquence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Réduction de l'utilisation de la voiture et augmentation de la part modale des transports publics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Modèle reproduit dans plusieurs villes à travers le monde (par exemple, Bogotá, Guangzhou)</a:t>
            </a:r>
            <a:endParaRPr lang="en-GB" sz="1400" dirty="0">
              <a:solidFill>
                <a:sysClr val="windowText" lastClr="000000"/>
              </a:solidFill>
              <a:latin typeface="Arial"/>
              <a:cs typeface="Arial"/>
            </a:endParaRPr>
          </a:p>
        </p:txBody>
      </p:sp>
      <p:pic>
        <p:nvPicPr>
          <p:cNvPr id="16386" name="Picture 2" descr="Green Line (Linha Verde) biarticulated express buses (ligeirão) at Marechal Floriano Station (Linha 550)">
            <a:extLst>
              <a:ext uri="{FF2B5EF4-FFF2-40B4-BE49-F238E27FC236}">
                <a16:creationId xmlns:a16="http://schemas.microsoft.com/office/drawing/2014/main" id="{2DC66BA6-4C83-E729-C3AA-FE9BBD66F3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59364"/>
            <a:ext cx="5533700" cy="219330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EAD172D-1D88-E4BB-2D34-2F457DABFA8E}"/>
              </a:ext>
            </a:extLst>
          </p:cNvPr>
          <p:cNvSpPr txBox="1"/>
          <p:nvPr/>
        </p:nvSpPr>
        <p:spPr>
          <a:xfrm>
            <a:off x="6096000" y="4112727"/>
            <a:ext cx="5533700"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Un bus BRT bi-articulé à la station Marechal Floriano, qui fait partie du réseau de transport intégré de Curitiba, facilitant le transport à grande capacité le long de couloirs réservés.</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57205919-9FC8-0918-BC9F-62976A9A91C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Curitiba, Brésil – Bus à haut niveau de service</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94E10528-D63F-352B-A9DF-2D04A9753805}"/>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9E4F830B-F873-E117-7EFD-88CCB82FE4E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3" name="object 2">
            <a:extLst>
              <a:ext uri="{FF2B5EF4-FFF2-40B4-BE49-F238E27FC236}">
                <a16:creationId xmlns:a16="http://schemas.microsoft.com/office/drawing/2014/main" id="{0C275FB3-A276-AE93-8D4C-75EA71E067F0}"/>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Études de cas / Exemples concrets</a:t>
            </a:r>
            <a:endParaRPr sz="2400" b="1" spc="-13" dirty="0">
              <a:solidFill>
                <a:schemeClr val="bg1"/>
              </a:solidFill>
            </a:endParaRPr>
          </a:p>
        </p:txBody>
      </p:sp>
    </p:spTree>
    <p:extLst>
      <p:ext uri="{BB962C8B-B14F-4D97-AF65-F5344CB8AC3E}">
        <p14:creationId xmlns:p14="http://schemas.microsoft.com/office/powerpoint/2010/main" val="1064769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AC192-C018-419E-4D41-EBAE63538D7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B021557-00C5-3AFF-A495-547DBDEFF4D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4" name="object 3">
            <a:extLst>
              <a:ext uri="{FF2B5EF4-FFF2-40B4-BE49-F238E27FC236}">
                <a16:creationId xmlns:a16="http://schemas.microsoft.com/office/drawing/2014/main" id="{D03E8A0F-FA9F-3D40-1092-A7156B88EBBF}"/>
              </a:ext>
            </a:extLst>
          </p:cNvPr>
          <p:cNvSpPr txBox="1"/>
          <p:nvPr/>
        </p:nvSpPr>
        <p:spPr>
          <a:xfrm>
            <a:off x="465932" y="1820547"/>
            <a:ext cx="6230104" cy="395711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Plus de 60 % des déplacements dans le centre-ville sont effectués à vélo</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Investissements dans des pistes cyclables séparées, des parkings et la priorité aux intersections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Culture du vélo soutenue par des politiques d'éducation et de sécurité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Avantages environnementaux : réduction des émissions, amélioration de la santé publique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Inspiration pour d'autres villes qui ont adopté un aménagement urbain axé sur le vélo</a:t>
            </a:r>
            <a:endParaRPr lang="en-GB" sz="1400" dirty="0">
              <a:solidFill>
                <a:sysClr val="windowText" lastClr="000000"/>
              </a:solidFill>
              <a:latin typeface="Arial"/>
              <a:cs typeface="Arial"/>
            </a:endParaRPr>
          </a:p>
        </p:txBody>
      </p:sp>
      <p:pic>
        <p:nvPicPr>
          <p:cNvPr id="17410" name="Picture 2" descr="Bird eye view of bicycle parking next to amsterdam central station">
            <a:extLst>
              <a:ext uri="{FF2B5EF4-FFF2-40B4-BE49-F238E27FC236}">
                <a16:creationId xmlns:a16="http://schemas.microsoft.com/office/drawing/2014/main" id="{DEF0A682-378E-81B7-057D-048B8F563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769" y="1511894"/>
            <a:ext cx="4607665" cy="333068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BD9EDEE-8CA6-8108-D0EE-7F7B70D12168}"/>
              </a:ext>
            </a:extLst>
          </p:cNvPr>
          <p:cNvSpPr txBox="1"/>
          <p:nvPr/>
        </p:nvSpPr>
        <p:spPr>
          <a:xfrm>
            <a:off x="6836627" y="4865502"/>
            <a:ext cx="4614807"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Un parking à vélos à plusieurs niveaux près de la gare centrale d'Amsterdam, pouvant accueillir des milliers de vélos et reflétant l'engagement de la ville en faveur des infrastructures cyclables.</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47996CF-F3D7-1255-C792-5C68CFBC563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Amsterdam – Infrastructures cyclables </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A8575A08-B75F-627F-5C3B-F1303A8D0CCF}"/>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438F5C5F-4B2F-9E9A-2552-B53C84B4994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2" name="object 2">
            <a:extLst>
              <a:ext uri="{FF2B5EF4-FFF2-40B4-BE49-F238E27FC236}">
                <a16:creationId xmlns:a16="http://schemas.microsoft.com/office/drawing/2014/main" id="{450E4F44-452B-2473-CE9A-531C872A293C}"/>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Études de cas / Exemples concrets</a:t>
            </a:r>
            <a:endParaRPr sz="2400" b="1" spc="-13" dirty="0">
              <a:solidFill>
                <a:schemeClr val="bg1"/>
              </a:solidFill>
            </a:endParaRPr>
          </a:p>
        </p:txBody>
      </p:sp>
    </p:spTree>
    <p:extLst>
      <p:ext uri="{BB962C8B-B14F-4D97-AF65-F5344CB8AC3E}">
        <p14:creationId xmlns:p14="http://schemas.microsoft.com/office/powerpoint/2010/main" val="1286205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D4652-E4BE-D188-17B2-0AAE5A4DC79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193A68B-1C26-44FB-416C-8023500687A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08 :</a:t>
            </a:r>
          </a:p>
          <a:p>
            <a:pPr algn="ctr"/>
            <a:r>
              <a:rPr lang="en-US" sz="3200" b="1" dirty="0">
                <a:solidFill>
                  <a:schemeClr val="bg1"/>
                </a:solidFill>
              </a:rPr>
              <a:t>Quiz</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8481DC7-D282-0200-DFAF-6FB6FB271681}"/>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C66014B8-8878-D7D6-FE70-0B14543102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309632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FC66B-9E1B-C18C-1496-5A1EDF1900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EAB628-6653-A559-F1E4-54920F82C092}"/>
              </a:ext>
            </a:extLst>
          </p:cNvPr>
          <p:cNvSpPr txBox="1">
            <a:spLocks noGrp="1"/>
          </p:cNvSpPr>
          <p:nvPr>
            <p:ph type="title"/>
          </p:nvPr>
        </p:nvSpPr>
        <p:spPr>
          <a:xfrm>
            <a:off x="726282" y="412870"/>
            <a:ext cx="388044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a:solidFill>
                  <a:schemeClr val="bg1"/>
                </a:solidFill>
              </a:rPr>
              <a:t>8. Quiz</a:t>
            </a:r>
            <a:endParaRPr sz="2400" b="1" spc="-13" dirty="0">
              <a:solidFill>
                <a:schemeClr val="bg1"/>
              </a:solidFill>
            </a:endParaRPr>
          </a:p>
        </p:txBody>
      </p:sp>
      <p:sp>
        <p:nvSpPr>
          <p:cNvPr id="8" name="TextBox 7">
            <a:extLst>
              <a:ext uri="{FF2B5EF4-FFF2-40B4-BE49-F238E27FC236}">
                <a16:creationId xmlns:a16="http://schemas.microsoft.com/office/drawing/2014/main" id="{2422C1CC-7DE8-C71B-D394-DDEDC1C1A49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4" name="object 3">
            <a:extLst>
              <a:ext uri="{FF2B5EF4-FFF2-40B4-BE49-F238E27FC236}">
                <a16:creationId xmlns:a16="http://schemas.microsoft.com/office/drawing/2014/main" id="{4B2FF6D7-B532-2D7A-1FDE-AC2C86C70C70}"/>
              </a:ext>
            </a:extLst>
          </p:cNvPr>
          <p:cNvSpPr txBox="1"/>
          <p:nvPr/>
        </p:nvSpPr>
        <p:spPr>
          <a:xfrm>
            <a:off x="604963" y="1400450"/>
            <a:ext cx="5489323" cy="431875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400" b="1" dirty="0">
                <a:solidFill>
                  <a:sysClr val="windowText" lastClr="000000"/>
                </a:solidFill>
                <a:latin typeface="Arial"/>
                <a:cs typeface="Arial"/>
              </a:rPr>
              <a:t>Questionnaire rapide – Choix multiple</a:t>
            </a: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Q1. </a:t>
            </a:r>
            <a:r>
              <a:rPr lang="en-US" sz="1400" dirty="0">
                <a:solidFill>
                  <a:sysClr val="windowText" lastClr="000000"/>
                </a:solidFill>
                <a:latin typeface="Arial"/>
                <a:cs typeface="Arial"/>
              </a:rPr>
              <a:t>Parmi les éléments suivants, lequel ne constitue PAS une dimension du transport durable ?</a:t>
            </a:r>
          </a:p>
          <a:p>
            <a:pPr marL="190500" defTabSz="1175644" hangingPunct="1">
              <a:lnSpc>
                <a:spcPct val="150000"/>
              </a:lnSpc>
              <a:spcBef>
                <a:spcPts val="129"/>
              </a:spcBef>
            </a:pPr>
            <a:r>
              <a:rPr lang="en-US" sz="1400" dirty="0">
                <a:solidFill>
                  <a:sysClr val="windowText" lastClr="000000"/>
                </a:solidFill>
                <a:latin typeface="Arial"/>
                <a:cs typeface="Arial"/>
              </a:rPr>
              <a:t>a) Environnementale</a:t>
            </a:r>
          </a:p>
          <a:p>
            <a:pPr marL="190500" defTabSz="1175644" hangingPunct="1">
              <a:lnSpc>
                <a:spcPct val="150000"/>
              </a:lnSpc>
              <a:spcBef>
                <a:spcPts val="129"/>
              </a:spcBef>
            </a:pPr>
            <a:r>
              <a:rPr lang="en-US" sz="1400" dirty="0">
                <a:solidFill>
                  <a:sysClr val="windowText" lastClr="000000"/>
                </a:solidFill>
                <a:latin typeface="Arial"/>
                <a:cs typeface="Arial"/>
              </a:rPr>
              <a:t>b) Économique</a:t>
            </a:r>
          </a:p>
          <a:p>
            <a:pPr marL="190500" defTabSz="1175644" hangingPunct="1">
              <a:lnSpc>
                <a:spcPct val="150000"/>
              </a:lnSpc>
              <a:spcBef>
                <a:spcPts val="129"/>
              </a:spcBef>
            </a:pPr>
            <a:r>
              <a:rPr lang="en-US" sz="1400" dirty="0">
                <a:solidFill>
                  <a:sysClr val="windowText" lastClr="000000"/>
                </a:solidFill>
                <a:latin typeface="Arial"/>
                <a:cs typeface="Arial"/>
              </a:rPr>
              <a:t>c) Politique</a:t>
            </a:r>
          </a:p>
          <a:p>
            <a:pPr marL="190500" defTabSz="1175644" hangingPunct="1">
              <a:lnSpc>
                <a:spcPct val="150000"/>
              </a:lnSpc>
              <a:spcBef>
                <a:spcPts val="129"/>
              </a:spcBef>
            </a:pPr>
            <a:r>
              <a:rPr lang="en-US" sz="1400" dirty="0">
                <a:solidFill>
                  <a:sysClr val="windowText" lastClr="000000"/>
                </a:solidFill>
                <a:latin typeface="Arial"/>
                <a:cs typeface="Arial"/>
              </a:rPr>
              <a:t>d) Sociale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Q2. </a:t>
            </a:r>
            <a:r>
              <a:rPr lang="en-US" sz="1400" dirty="0">
                <a:solidFill>
                  <a:sysClr val="windowText" lastClr="000000"/>
                </a:solidFill>
                <a:latin typeface="Arial"/>
                <a:cs typeface="Arial"/>
              </a:rPr>
              <a:t>Quel est un exemple de gestion de la mobilité ?</a:t>
            </a:r>
          </a:p>
          <a:p>
            <a:pPr marL="190500" defTabSz="1175644" hangingPunct="1">
              <a:lnSpc>
                <a:spcPct val="150000"/>
              </a:lnSpc>
              <a:spcBef>
                <a:spcPts val="129"/>
              </a:spcBef>
            </a:pPr>
            <a:r>
              <a:rPr lang="en-US" sz="1400" dirty="0">
                <a:solidFill>
                  <a:sysClr val="windowText" lastClr="000000"/>
                </a:solidFill>
                <a:latin typeface="Arial"/>
                <a:cs typeface="Arial"/>
              </a:rPr>
              <a:t>a) La construction de nouvelles autoroutes</a:t>
            </a:r>
          </a:p>
          <a:p>
            <a:pPr marL="190500" defTabSz="1175644" hangingPunct="1">
              <a:lnSpc>
                <a:spcPct val="150000"/>
              </a:lnSpc>
              <a:spcBef>
                <a:spcPts val="129"/>
              </a:spcBef>
            </a:pPr>
            <a:r>
              <a:rPr lang="en-US" sz="1400" dirty="0">
                <a:solidFill>
                  <a:sysClr val="windowText" lastClr="000000"/>
                </a:solidFill>
                <a:latin typeface="Arial"/>
                <a:cs typeface="Arial"/>
              </a:rPr>
              <a:t>b) Promouvoir le covoiturage et les horaires de travail flexibles</a:t>
            </a:r>
          </a:p>
          <a:p>
            <a:pPr marL="190500" defTabSz="1175644" hangingPunct="1">
              <a:lnSpc>
                <a:spcPct val="150000"/>
              </a:lnSpc>
              <a:spcBef>
                <a:spcPts val="129"/>
              </a:spcBef>
            </a:pPr>
            <a:r>
              <a:rPr lang="en-US" sz="1400" dirty="0">
                <a:solidFill>
                  <a:sysClr val="windowText" lastClr="000000"/>
                </a:solidFill>
                <a:latin typeface="Arial"/>
                <a:cs typeface="Arial"/>
              </a:rPr>
              <a:t>c) Augmenter les taxes sur les carburants</a:t>
            </a:r>
          </a:p>
          <a:p>
            <a:pPr marL="190500" defTabSz="1175644" hangingPunct="1">
              <a:lnSpc>
                <a:spcPct val="150000"/>
              </a:lnSpc>
              <a:spcBef>
                <a:spcPts val="129"/>
              </a:spcBef>
            </a:pPr>
            <a:r>
              <a:rPr lang="en-US" sz="1400" dirty="0">
                <a:solidFill>
                  <a:sysClr val="windowText" lastClr="000000"/>
                </a:solidFill>
                <a:latin typeface="Arial"/>
                <a:cs typeface="Arial"/>
              </a:rPr>
              <a:t>d) Mise en place de subventions pour les véhicules électriques</a:t>
            </a:r>
            <a:endParaRPr lang="en-GB"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7EA86FE0-0911-0E17-523B-BCDC3F783137}"/>
              </a:ext>
            </a:extLst>
          </p:cNvPr>
          <p:cNvSpPr txBox="1"/>
          <p:nvPr/>
        </p:nvSpPr>
        <p:spPr>
          <a:xfrm>
            <a:off x="6097713" y="1661373"/>
            <a:ext cx="5489323" cy="30024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Q3. </a:t>
            </a:r>
            <a:r>
              <a:rPr lang="en-US" sz="1600" dirty="0">
                <a:solidFill>
                  <a:sysClr val="windowText" lastClr="000000"/>
                </a:solidFill>
                <a:latin typeface="Arial"/>
                <a:cs typeface="Arial"/>
              </a:rPr>
              <a:t>La ville de Curitiba, au Brésil, est réputée pour avoir été la première à mettre en place quel système de transport ?</a:t>
            </a:r>
          </a:p>
          <a:p>
            <a:pPr marL="190500" defTabSz="1175644" hangingPunct="1">
              <a:lnSpc>
                <a:spcPct val="150000"/>
              </a:lnSpc>
              <a:spcBef>
                <a:spcPts val="129"/>
              </a:spcBef>
            </a:pPr>
            <a:r>
              <a:rPr lang="en-US" sz="1600" dirty="0">
                <a:solidFill>
                  <a:sysClr val="windowText" lastClr="000000"/>
                </a:solidFill>
                <a:latin typeface="Arial"/>
                <a:cs typeface="Arial"/>
              </a:rPr>
              <a:t>a) Le métro</a:t>
            </a:r>
          </a:p>
          <a:p>
            <a:pPr marL="190500" defTabSz="1175644" hangingPunct="1">
              <a:lnSpc>
                <a:spcPct val="150000"/>
              </a:lnSpc>
              <a:spcBef>
                <a:spcPts val="129"/>
              </a:spcBef>
            </a:pPr>
            <a:r>
              <a:rPr lang="en-US" sz="1600" dirty="0">
                <a:solidFill>
                  <a:sysClr val="windowText" lastClr="000000"/>
                </a:solidFill>
                <a:latin typeface="Arial"/>
                <a:cs typeface="Arial"/>
              </a:rPr>
              <a:t>b) Le bus à haut niveau de service (BHNS)</a:t>
            </a:r>
          </a:p>
          <a:p>
            <a:pPr marL="190500" defTabSz="1175644" hangingPunct="1">
              <a:lnSpc>
                <a:spcPct val="150000"/>
              </a:lnSpc>
              <a:spcBef>
                <a:spcPts val="129"/>
              </a:spcBef>
            </a:pPr>
            <a:r>
              <a:rPr lang="en-US" sz="1600" dirty="0">
                <a:solidFill>
                  <a:sysClr val="windowText" lastClr="000000"/>
                </a:solidFill>
                <a:latin typeface="Arial"/>
                <a:cs typeface="Arial"/>
              </a:rPr>
              <a:t>c) Le tramway (LRT)</a:t>
            </a:r>
          </a:p>
          <a:p>
            <a:pPr marL="190500" defTabSz="1175644" hangingPunct="1">
              <a:lnSpc>
                <a:spcPct val="150000"/>
              </a:lnSpc>
              <a:spcBef>
                <a:spcPts val="129"/>
              </a:spcBef>
            </a:pPr>
            <a:r>
              <a:rPr lang="en-US" sz="1600" dirty="0">
                <a:solidFill>
                  <a:sysClr val="windowText" lastClr="000000"/>
                </a:solidFill>
                <a:latin typeface="Arial"/>
                <a:cs typeface="Arial"/>
              </a:rPr>
              <a:t>d) Train à grande vitesse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F68A44E-272C-86D5-17EC-B185ECF7AD6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8.1 Questions à choix multiples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66B678F2-807A-8522-46B0-34AA6B8486B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9" name="object 6">
            <a:extLst>
              <a:ext uri="{FF2B5EF4-FFF2-40B4-BE49-F238E27FC236}">
                <a16:creationId xmlns:a16="http://schemas.microsoft.com/office/drawing/2014/main" id="{50C5DF73-B8B1-58F0-6F66-5F2ED75D9A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1597197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615D-248A-6A88-7B84-BCCA463502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60781F-AEE0-BA4F-F134-A07087AF60B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4" name="object 3">
            <a:extLst>
              <a:ext uri="{FF2B5EF4-FFF2-40B4-BE49-F238E27FC236}">
                <a16:creationId xmlns:a16="http://schemas.microsoft.com/office/drawing/2014/main" id="{AB7AA962-2934-7044-D64F-14EB520354DE}"/>
              </a:ext>
            </a:extLst>
          </p:cNvPr>
          <p:cNvSpPr txBox="1"/>
          <p:nvPr/>
        </p:nvSpPr>
        <p:spPr>
          <a:xfrm>
            <a:off x="726282" y="1441729"/>
            <a:ext cx="9737232" cy="339741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Questions vrai/faux</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Q1. </a:t>
            </a:r>
            <a:r>
              <a:rPr lang="en-US" sz="1600" dirty="0">
                <a:solidFill>
                  <a:sysClr val="windowText" lastClr="000000"/>
                </a:solidFill>
                <a:latin typeface="Arial"/>
                <a:cs typeface="Arial"/>
              </a:rPr>
              <a:t>Les transports durables se concentrent uniquement sur la réduction des émissions.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Q2. </a:t>
            </a:r>
            <a:r>
              <a:rPr lang="en-US" sz="1600" dirty="0">
                <a:solidFill>
                  <a:sysClr val="windowText" lastClr="000000"/>
                </a:solidFill>
                <a:latin typeface="Arial"/>
                <a:cs typeface="Arial"/>
              </a:rPr>
              <a:t>Le vélo est considéré comme un mode de transport durable. </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Q3. </a:t>
            </a:r>
            <a:r>
              <a:rPr lang="en-US" sz="1600" dirty="0">
                <a:solidFill>
                  <a:sysClr val="windowText" lastClr="000000"/>
                </a:solidFill>
                <a:latin typeface="Arial"/>
                <a:cs typeface="Arial"/>
              </a:rPr>
              <a:t>L'aménagement du territoire n'a aucun rapport avec le transport durable.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Q4. </a:t>
            </a:r>
            <a:r>
              <a:rPr lang="en-US" sz="1600" dirty="0">
                <a:solidFill>
                  <a:sysClr val="windowText" lastClr="000000"/>
                </a:solidFill>
                <a:latin typeface="Arial"/>
                <a:cs typeface="Arial"/>
              </a:rPr>
              <a:t>SUMP signifie « plans de mobilité urbaine durable ».</a:t>
            </a:r>
          </a:p>
        </p:txBody>
      </p:sp>
      <p:sp>
        <p:nvSpPr>
          <p:cNvPr id="3" name="object 3">
            <a:extLst>
              <a:ext uri="{FF2B5EF4-FFF2-40B4-BE49-F238E27FC236}">
                <a16:creationId xmlns:a16="http://schemas.microsoft.com/office/drawing/2014/main" id="{9B5C2038-894F-993F-61A1-C93564A809A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8.2 Questions vrai/faux</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28E11AD3-C847-004F-ED01-A2D391CC7DD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7" name="object 6">
            <a:extLst>
              <a:ext uri="{FF2B5EF4-FFF2-40B4-BE49-F238E27FC236}">
                <a16:creationId xmlns:a16="http://schemas.microsoft.com/office/drawing/2014/main" id="{6D142A30-F8FD-A198-CFDE-04BE0E29A57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6F6BC19D-7E97-0C8D-C874-3C5819738E8F}"/>
              </a:ext>
            </a:extLst>
          </p:cNvPr>
          <p:cNvSpPr txBox="1">
            <a:spLocks noGrp="1"/>
          </p:cNvSpPr>
          <p:nvPr>
            <p:ph type="title"/>
          </p:nvPr>
        </p:nvSpPr>
        <p:spPr>
          <a:xfrm>
            <a:off x="726282" y="412870"/>
            <a:ext cx="388044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a:solidFill>
                  <a:schemeClr val="bg1"/>
                </a:solidFill>
              </a:rPr>
              <a:t>8. Quiz</a:t>
            </a:r>
            <a:endParaRPr sz="2400" b="1" spc="-13" dirty="0">
              <a:solidFill>
                <a:schemeClr val="bg1"/>
              </a:solidFill>
            </a:endParaRPr>
          </a:p>
        </p:txBody>
      </p:sp>
    </p:spTree>
    <p:extLst>
      <p:ext uri="{BB962C8B-B14F-4D97-AF65-F5344CB8AC3E}">
        <p14:creationId xmlns:p14="http://schemas.microsoft.com/office/powerpoint/2010/main" val="85910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FCF98-B24D-AC16-67A9-F205CA4A2B2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388D212-7BF4-9E59-BF18-44BE6FAEF76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09 :</a:t>
            </a:r>
          </a:p>
          <a:p>
            <a:pPr algn="ctr"/>
            <a:r>
              <a:rPr lang="en-US" sz="3200" b="1" dirty="0">
                <a:solidFill>
                  <a:schemeClr val="bg1"/>
                </a:solidFill>
              </a:rPr>
              <a:t>Discussion et réflexions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7BA6D76-3005-79B4-B46B-E46FC6857AC9}"/>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durable et analyse des politiques</a:t>
            </a:r>
            <a:endParaRPr lang="en-GB" spc="-13" dirty="0">
              <a:solidFill>
                <a:prstClr val="black"/>
              </a:solidFill>
            </a:endParaRPr>
          </a:p>
        </p:txBody>
      </p:sp>
      <p:sp>
        <p:nvSpPr>
          <p:cNvPr id="6" name="object 6">
            <a:extLst>
              <a:ext uri="{FF2B5EF4-FFF2-40B4-BE49-F238E27FC236}">
                <a16:creationId xmlns:a16="http://schemas.microsoft.com/office/drawing/2014/main" id="{CF563DCA-939F-3671-23F9-5FA95B71C5E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442497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B3F6-4DAB-360D-0EC1-C8C9AC2115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A323E5-2BFB-39AB-3F93-D4B6A060D54A}"/>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et réflexions</a:t>
            </a:r>
            <a:endParaRPr sz="2400" b="1" spc="-13" dirty="0">
              <a:solidFill>
                <a:schemeClr val="bg1"/>
              </a:solidFill>
            </a:endParaRPr>
          </a:p>
        </p:txBody>
      </p:sp>
      <p:sp>
        <p:nvSpPr>
          <p:cNvPr id="8" name="TextBox 7">
            <a:extLst>
              <a:ext uri="{FF2B5EF4-FFF2-40B4-BE49-F238E27FC236}">
                <a16:creationId xmlns:a16="http://schemas.microsoft.com/office/drawing/2014/main" id="{9371C712-6BFB-0EB4-C0C3-BDC71700A1C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7" name="object 3">
            <a:extLst>
              <a:ext uri="{FF2B5EF4-FFF2-40B4-BE49-F238E27FC236}">
                <a16:creationId xmlns:a16="http://schemas.microsoft.com/office/drawing/2014/main" id="{51B76707-6A3B-C027-B6BC-460143C9C9A7}"/>
              </a:ext>
            </a:extLst>
          </p:cNvPr>
          <p:cNvSpPr txBox="1"/>
          <p:nvPr/>
        </p:nvSpPr>
        <p:spPr>
          <a:xfrm>
            <a:off x="726280" y="1846760"/>
            <a:ext cx="6847537" cy="26074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Quels sont les éléments clés qui définissent le transport durable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Selon vous, quels sont les modes ou systèmes les plus durables et pourquoi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 durabilité peut-elle varier en fonction de la taille, de la géographie ou de la culture d'une ville ?</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600EBC3-8D5C-8B1E-B366-D2AAE5DF2EB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9.1 Réflexion en groupe : qu'est-ce qui rend les transports durables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1C04E49-6192-45C9-8386-FCD39A47BC3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D66EE254-AAE3-E870-6439-98415EEF820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2674986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43C1B-3537-AFB3-EC04-34FBB98CF0A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40FF76-B94F-D1E1-597C-80A421EE0B5B}"/>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E2450C54-0C86-CF92-E62C-9279E253EB2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8FF99C1D-8D0E-E32C-7464-31674ED001A2}"/>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fr-FR" dirty="0">
                <a:solidFill>
                  <a:srgbClr val="FF0000"/>
                </a:solidFill>
              </a:rPr>
              <a:t>Cours n° 15 : Concepts de transport </a:t>
            </a:r>
            <a:r>
              <a:rPr lang="fr-FR" dirty="0" err="1">
                <a:solidFill>
                  <a:srgbClr val="FF0000"/>
                </a:solidFill>
              </a:rPr>
              <a:t>durable</a:t>
            </a:r>
            <a:endParaRPr lang="pl-PL" dirty="0">
              <a:solidFill>
                <a:srgbClr val="FF0000"/>
              </a:solidFill>
            </a:endParaRPr>
          </a:p>
        </p:txBody>
      </p:sp>
      <p:graphicFrame>
        <p:nvGraphicFramePr>
          <p:cNvPr id="9" name="Table 8">
            <a:extLst>
              <a:ext uri="{FF2B5EF4-FFF2-40B4-BE49-F238E27FC236}">
                <a16:creationId xmlns:a16="http://schemas.microsoft.com/office/drawing/2014/main" id="{55D932CA-4794-32E2-AA81-EAC855D91307}"/>
              </a:ext>
            </a:extLst>
          </p:cNvPr>
          <p:cNvGraphicFramePr>
            <a:graphicFrameLocks noGrp="1"/>
          </p:cNvGraphicFramePr>
          <p:nvPr>
            <p:extLst>
              <p:ext uri="{D42A27DB-BD31-4B8C-83A1-F6EECF244321}">
                <p14:modId xmlns:p14="http://schemas.microsoft.com/office/powerpoint/2010/main" val="248074574"/>
              </p:ext>
            </p:extLst>
          </p:nvPr>
        </p:nvGraphicFramePr>
        <p:xfrm>
          <a:off x="726282" y="1121481"/>
          <a:ext cx="5195016" cy="350999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400" spc="64" dirty="0">
                          <a:solidFill>
                            <a:sysClr val="windowText" lastClr="000000"/>
                          </a:solidFill>
                          <a:latin typeface="Arial"/>
                          <a:cs typeface="Arial"/>
                        </a:rPr>
                        <a:t> 6.3 </a:t>
                      </a:r>
                      <a:r>
                        <a:rPr lang="en-US" sz="1400" spc="64" dirty="0">
                          <a:solidFill>
                            <a:sysClr val="windowText" lastClr="000000"/>
                          </a:solidFill>
                          <a:latin typeface="Arial"/>
                          <a:cs typeface="Arial"/>
                        </a:rPr>
                        <a:t>Intégration de l'aménagement du territoire et de l'urbanisme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6.4 Innovations technologiques et </a:t>
                      </a:r>
                      <a:r>
                        <a:rPr lang="en-GB" sz="1400" spc="64" dirty="0" err="1">
                          <a:solidFill>
                            <a:sysClr val="windowText" lastClr="000000"/>
                          </a:solidFill>
                          <a:latin typeface="Arial"/>
                          <a:cs typeface="Arial"/>
                        </a:rPr>
                        <a:t>comportementales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7. Études de cas / Exemples concrets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74254">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7.1 Plans de mobilité urbaine durable (PMUD) européens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7.2 Curitiba, Brésil – Transport rapide par bus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US" sz="1400" spc="64" dirty="0">
                          <a:solidFill>
                            <a:sysClr val="windowText" lastClr="000000"/>
                          </a:solidFill>
                          <a:latin typeface="Arial"/>
                          <a:cs typeface="Arial"/>
                        </a:rPr>
                        <a:t>7.2 Curitiba, Brésil – Transport rapide par bus</a:t>
                      </a:r>
                      <a:r>
                        <a:rPr lang="en-GB" sz="1400" spc="64" dirty="0">
                          <a:solidFill>
                            <a:sysClr val="windowText" lastClr="000000"/>
                          </a:solidFill>
                          <a:latin typeface="Arial"/>
                          <a:cs typeface="Arial"/>
                        </a:rPr>
                        <a:t>.3 Amsterdam – Infrastructure cyclable</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8E89A118-204B-6DDE-0FA8-227B2B9DE082}"/>
              </a:ext>
            </a:extLst>
          </p:cNvPr>
          <p:cNvGraphicFramePr>
            <a:graphicFrameLocks noGrp="1"/>
          </p:cNvGraphicFramePr>
          <p:nvPr>
            <p:extLst>
              <p:ext uri="{D42A27DB-BD31-4B8C-83A1-F6EECF244321}">
                <p14:modId xmlns:p14="http://schemas.microsoft.com/office/powerpoint/2010/main" val="4250782681"/>
              </p:ext>
            </p:extLst>
          </p:nvPr>
        </p:nvGraphicFramePr>
        <p:xfrm>
          <a:off x="6241834" y="1121481"/>
          <a:ext cx="4902005" cy="188976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9. Discussion et réflexions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9.1 Réflexion de groupe : qu'est-ce qui rend les transports durables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9.2 </a:t>
                      </a:r>
                      <a:r>
                        <a:rPr lang="en-US" sz="1400" spc="64" dirty="0">
                          <a:solidFill>
                            <a:sysClr val="windowText" lastClr="000000"/>
                          </a:solidFill>
                          <a:latin typeface="Arial"/>
                          <a:cs typeface="Arial"/>
                        </a:rPr>
                        <a:t>Le rôle des ingénieurs dans la conduite du changement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9.3 Perspectives régionales : défis dans notre contexte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bl>
          </a:graphicData>
        </a:graphic>
      </p:graphicFrame>
      <p:graphicFrame>
        <p:nvGraphicFramePr>
          <p:cNvPr id="6" name="Table 5">
            <a:extLst>
              <a:ext uri="{FF2B5EF4-FFF2-40B4-BE49-F238E27FC236}">
                <a16:creationId xmlns:a16="http://schemas.microsoft.com/office/drawing/2014/main" id="{3FB70240-8574-6DD0-890E-6FD4AFB096F5}"/>
              </a:ext>
            </a:extLst>
          </p:cNvPr>
          <p:cNvGraphicFramePr>
            <a:graphicFrameLocks noGrp="1"/>
          </p:cNvGraphicFramePr>
          <p:nvPr>
            <p:extLst>
              <p:ext uri="{D42A27DB-BD31-4B8C-83A1-F6EECF244321}">
                <p14:modId xmlns:p14="http://schemas.microsoft.com/office/powerpoint/2010/main" val="3732620352"/>
              </p:ext>
            </p:extLst>
          </p:nvPr>
        </p:nvGraphicFramePr>
        <p:xfrm>
          <a:off x="726282" y="4250477"/>
          <a:ext cx="5195016" cy="95496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8. Quiz</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8.1 Questions à choix multiples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8.2 Questions vrai/faux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bl>
          </a:graphicData>
        </a:graphic>
      </p:graphicFrame>
      <p:sp>
        <p:nvSpPr>
          <p:cNvPr id="7" name="object 6">
            <a:extLst>
              <a:ext uri="{FF2B5EF4-FFF2-40B4-BE49-F238E27FC236}">
                <a16:creationId xmlns:a16="http://schemas.microsoft.com/office/drawing/2014/main" id="{9C1775A3-3F99-B3BF-DC45-CE0C231A16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0" name="object 6">
            <a:extLst>
              <a:ext uri="{FF2B5EF4-FFF2-40B4-BE49-F238E27FC236}">
                <a16:creationId xmlns:a16="http://schemas.microsoft.com/office/drawing/2014/main" id="{8795CC4A-2C04-E368-7508-249A9E7A134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3937090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82A1-A3A0-ECBB-0144-BA4791C6039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74848C6-4EAA-F233-596E-F57677A2B8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36</a:t>
            </a:r>
            <a:endParaRPr lang="LID4096" sz="1500" dirty="0">
              <a:solidFill>
                <a:schemeClr val="bg1"/>
              </a:solidFill>
            </a:endParaRPr>
          </a:p>
        </p:txBody>
      </p:sp>
      <p:sp>
        <p:nvSpPr>
          <p:cNvPr id="7" name="object 3">
            <a:extLst>
              <a:ext uri="{FF2B5EF4-FFF2-40B4-BE49-F238E27FC236}">
                <a16:creationId xmlns:a16="http://schemas.microsoft.com/office/drawing/2014/main" id="{A3DF545D-D3BD-9D20-5590-C9C51039E3EA}"/>
              </a:ext>
            </a:extLst>
          </p:cNvPr>
          <p:cNvSpPr txBox="1"/>
          <p:nvPr/>
        </p:nvSpPr>
        <p:spPr>
          <a:xfrm>
            <a:off x="726280" y="1784637"/>
            <a:ext cx="5369719" cy="41104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Concevoir des infrastructures innovantes pour les transports actifs et publics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Intégrer l'évaluation environnementale dans les projets de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Exploitation de la technologie : systèmes intelligents, véhicules à énergie propre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Influencer les politiques et sensibiliser le public grâce à l'expertise technique</a:t>
            </a:r>
            <a:endParaRPr lang="en-GB" sz="16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32678C6A-83F1-11E9-291D-0A6ECC693E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388"/>
          <a:stretch/>
        </p:blipFill>
        <p:spPr bwMode="auto">
          <a:xfrm>
            <a:off x="6770063" y="1592667"/>
            <a:ext cx="4144624" cy="449437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9E4A14-90F3-7A0B-F7F4-7FD018B1E6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9.2 Rôle des ingénieurs dans la conduite du changement</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93952A4-5F2B-8C39-F33C-E31125FFD3D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6CE9E7E7-BCD9-878A-4601-A49249B21CC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5C58439E-729F-3102-0A21-070F4C5FC76B}"/>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et réflexions</a:t>
            </a:r>
            <a:endParaRPr sz="2400" b="1" spc="-13" dirty="0">
              <a:solidFill>
                <a:schemeClr val="bg1"/>
              </a:solidFill>
            </a:endParaRPr>
          </a:p>
        </p:txBody>
      </p:sp>
    </p:spTree>
    <p:extLst>
      <p:ext uri="{BB962C8B-B14F-4D97-AF65-F5344CB8AC3E}">
        <p14:creationId xmlns:p14="http://schemas.microsoft.com/office/powerpoint/2010/main" val="1557690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BCEE2-419C-CF58-2773-E83DBB75D01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161A761-DBC6-BA9E-4422-360FB936BDB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37</a:t>
            </a:r>
            <a:endParaRPr lang="LID4096" sz="1500" dirty="0">
              <a:solidFill>
                <a:schemeClr val="bg1"/>
              </a:solidFill>
            </a:endParaRPr>
          </a:p>
        </p:txBody>
      </p:sp>
      <p:sp>
        <p:nvSpPr>
          <p:cNvPr id="7" name="object 3">
            <a:extLst>
              <a:ext uri="{FF2B5EF4-FFF2-40B4-BE49-F238E27FC236}">
                <a16:creationId xmlns:a16="http://schemas.microsoft.com/office/drawing/2014/main" id="{CE1617D4-481D-524F-A3CC-C4759CB168CD}"/>
              </a:ext>
            </a:extLst>
          </p:cNvPr>
          <p:cNvSpPr txBox="1"/>
          <p:nvPr/>
        </p:nvSpPr>
        <p:spPr>
          <a:xfrm>
            <a:off x="726281" y="1846760"/>
            <a:ext cx="6230104"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Quels sont les défis spécifiques en matière de transport dans notre région/pays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Dans quelle mesure le vélo, les transports publics ou la mobilité partagée sont-ils envisageables ici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Quels sont les facteurs culturels, économiques ou politiques qui influencent l'adoption de modes de transport durables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Comment les innovations locales peuvent-elles contribuer à la réalisation des objectifs mondiaux en matière de développement durable ?</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DDD9DBBE-9CD7-911A-CDDC-E19525CAC21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9.3 Perspectives régionales : défis dans notre contexte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E24DC89-9CB7-F28D-6275-EB308F50C68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Transports durables et analyse des politiques</a:t>
            </a:r>
            <a:endParaRPr lang="en-GB" spc="-13" dirty="0">
              <a:solidFill>
                <a:prstClr val="black"/>
              </a:solidFill>
            </a:endParaRPr>
          </a:p>
        </p:txBody>
      </p:sp>
      <p:sp>
        <p:nvSpPr>
          <p:cNvPr id="5" name="object 6">
            <a:extLst>
              <a:ext uri="{FF2B5EF4-FFF2-40B4-BE49-F238E27FC236}">
                <a16:creationId xmlns:a16="http://schemas.microsoft.com/office/drawing/2014/main" id="{F954A975-549B-9933-C93F-4CEB0685CAE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18320D5D-F217-6F53-711B-4343D496BCE3}"/>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et réflexions</a:t>
            </a:r>
            <a:endParaRPr sz="2400" b="1" spc="-13" dirty="0">
              <a:solidFill>
                <a:schemeClr val="bg1"/>
              </a:solidFill>
            </a:endParaRPr>
          </a:p>
        </p:txBody>
      </p:sp>
    </p:spTree>
    <p:extLst>
      <p:ext uri="{BB962C8B-B14F-4D97-AF65-F5344CB8AC3E}">
        <p14:creationId xmlns:p14="http://schemas.microsoft.com/office/powerpoint/2010/main" val="3578254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 au transport durable</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85EEC126-471B-4FB4-282D-C09A97C362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5" name="object 6">
            <a:extLst>
              <a:ext uri="{FF2B5EF4-FFF2-40B4-BE49-F238E27FC236}">
                <a16:creationId xmlns:a16="http://schemas.microsoft.com/office/drawing/2014/main" id="{82E8DE10-ECF1-0DB5-DB6B-9F4A68FCAD6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du transport durable</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transport durable</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26281" y="1730293"/>
            <a:ext cx="10725152" cy="38072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Comprendre le concept fondamental du transport durable</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Explorer son importance dans l'urbanisme moderne</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Identification des dimensions et stratégies clés</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Examen des applications concrètes et des études de cas</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Participer à des discussions et à des quiz pour renforcer l'apprentissage</a:t>
            </a:r>
            <a:endParaRPr lang="en-US" sz="18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F48885E-B29B-CAB7-D1DE-1A0E6C639EE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Aperçu de la session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6A61D84-2A12-2DD9-45AB-689DB1C5085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5" name="object 6">
            <a:extLst>
              <a:ext uri="{FF2B5EF4-FFF2-40B4-BE49-F238E27FC236}">
                <a16:creationId xmlns:a16="http://schemas.microsoft.com/office/drawing/2014/main" id="{4058CBB6-3DD1-F646-2A90-7008E3CB2D5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1" y="1560597"/>
            <a:ext cx="10501162" cy="38072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Définir le transport durable et expliquer son importance</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Identifier les dimensions et les indicateurs clés de la durabilité dans les transports</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Décrire les différents modes de transport durable</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Évaluer les stratégies utilisées pour promouvoir la mobilité durable</a:t>
            </a:r>
          </a:p>
          <a:p>
            <a:pPr marL="361950" indent="-171450" defTabSz="1175644" hangingPunct="1">
              <a:lnSpc>
                <a:spcPct val="150000"/>
              </a:lnSpc>
              <a:spcBef>
                <a:spcPts val="129"/>
              </a:spcBef>
              <a:buFont typeface="Wingdings 2" panose="05020102010507070707" pitchFamily="18" charset="2"/>
              <a:buChar char="R"/>
            </a:pPr>
            <a:endParaRPr lang="en-US" sz="18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800" dirty="0">
                <a:solidFill>
                  <a:sysClr val="windowText" lastClr="000000"/>
                </a:solidFill>
                <a:latin typeface="Arial"/>
                <a:cs typeface="Arial"/>
              </a:rPr>
              <a:t> Réfléchir au rôle des ingénieurs dans la conception de systèmes durables</a:t>
            </a:r>
            <a:endParaRPr lang="en-US" sz="18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FF84971-2863-6BF7-0F32-AD2D2244D13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Objectifs d'apprentissage</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2375C45-987D-7B11-ED53-EE378434166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7" name="object 6">
            <a:extLst>
              <a:ext uri="{FF2B5EF4-FFF2-40B4-BE49-F238E27FC236}">
                <a16:creationId xmlns:a16="http://schemas.microsoft.com/office/drawing/2014/main" id="{4DDBD2AB-1287-B9F0-DE40-CEFD461DB6D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C001BC16-4330-5F3D-E53E-BE82A6FE9E0A}"/>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transport durable</a:t>
            </a:r>
            <a:endParaRPr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833845" y="1353537"/>
            <a:ext cx="6388991" cy="445005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transports contribuent de manière significative aux émissions de carbone (≈24 % à l'échelle mondiale).</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ingénieurs conçoivent des infrastructures qui ont un impact sur les émissions, l'équité et la qualité de vie.</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transports durables améliorent la santé, réduisent les embouteillages et favorisent la mobilité.</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S'aligne sur les ODD (par exemple, l'ODD 11 – Villes et communautés durables).</a:t>
            </a:r>
          </a:p>
        </p:txBody>
      </p:sp>
      <p:pic>
        <p:nvPicPr>
          <p:cNvPr id="2050" name="Picture 2">
            <a:extLst>
              <a:ext uri="{FF2B5EF4-FFF2-40B4-BE49-F238E27FC236}">
                <a16:creationId xmlns:a16="http://schemas.microsoft.com/office/drawing/2014/main" id="{80147611-DDAD-578F-839B-7D9424003E1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777"/>
          <a:stretch/>
        </p:blipFill>
        <p:spPr bwMode="auto">
          <a:xfrm>
            <a:off x="7421826" y="1551692"/>
            <a:ext cx="4629057" cy="400394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5B5CDDE-4B99-6E28-0C13-5D4E5A5225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Pertinence pour l'ingénierie et la société</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DC7C187-497C-C72E-0F47-00AD9D330E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5" name="object 6">
            <a:extLst>
              <a:ext uri="{FF2B5EF4-FFF2-40B4-BE49-F238E27FC236}">
                <a16:creationId xmlns:a16="http://schemas.microsoft.com/office/drawing/2014/main" id="{9DEA09F3-DCA7-9047-570A-1A350777983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de transport durable</a:t>
            </a:r>
            <a:endParaRPr lang="en-GB" b="1" spc="-13" dirty="0"/>
          </a:p>
        </p:txBody>
      </p:sp>
      <p:sp>
        <p:nvSpPr>
          <p:cNvPr id="11" name="object 2">
            <a:extLst>
              <a:ext uri="{FF2B5EF4-FFF2-40B4-BE49-F238E27FC236}">
                <a16:creationId xmlns:a16="http://schemas.microsoft.com/office/drawing/2014/main" id="{A4695022-442C-E15C-84C7-A5EA948F99E9}"/>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transport durable</a:t>
            </a:r>
            <a:endParaRPr sz="2400" b="1" spc="-13" dirty="0">
              <a:solidFill>
                <a:schemeClr val="bg1"/>
              </a:solidFill>
            </a:endParaRPr>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8E32C-C695-1424-73F4-E9001A99B9A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36E82C0-4E2B-511D-10D7-A2A5362FDFD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Définition et importance du transport durable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8C0B895A-8342-3652-3C47-0628D48FD6E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B3F34146-79C6-AD90-55D0-00BACDC17E7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Concepts liés au transport durable</a:t>
            </a:r>
            <a:endParaRPr lang="en-GB" b="1" spc="-13" dirty="0"/>
          </a:p>
        </p:txBody>
      </p:sp>
    </p:spTree>
    <p:extLst>
      <p:ext uri="{BB962C8B-B14F-4D97-AF65-F5344CB8AC3E}">
        <p14:creationId xmlns:p14="http://schemas.microsoft.com/office/powerpoint/2010/main" val="8156642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0A403DC4-35A3-4160-ABD4-5558CD3BA079}"/>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d7c2d7e5-d637-40e7-a03d-32f79b35a394"/>
    <ds:schemaRef ds:uri="http://purl.org/dc/dcmitype/"/>
    <ds:schemaRef ds:uri="http://schemas.openxmlformats.org/package/2006/metadata/core-properties"/>
    <ds:schemaRef ds:uri="597320a7-26c9-4ada-a5d3-9ce4cfbbe2b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21454</TotalTime>
  <Words>3173</Words>
  <Application>Microsoft Office PowerPoint</Application>
  <PresentationFormat>Widescreen</PresentationFormat>
  <Paragraphs>508</Paragraphs>
  <Slides>42</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1. Introduction au transport durable</vt:lpstr>
      <vt:lpstr>1. Introduction au transport durable</vt:lpstr>
      <vt:lpstr>1. Introduction au transport durable</vt:lpstr>
      <vt:lpstr>PowerPoint Presentation</vt:lpstr>
      <vt:lpstr>2. Définition et importance du transport durable</vt:lpstr>
      <vt:lpstr>2. Définition et importance des transports durables</vt:lpstr>
      <vt:lpstr>2. Définition et importance des transports durables</vt:lpstr>
      <vt:lpstr>PowerPoint Presentation</vt:lpstr>
      <vt:lpstr>3. Exemples de modes de transport durables</vt:lpstr>
      <vt:lpstr>3. Exemples de modes de transport durables</vt:lpstr>
      <vt:lpstr>3. Exemples de modes de transport durables</vt:lpstr>
      <vt:lpstr>PowerPoint Presentation</vt:lpstr>
      <vt:lpstr>4. Dimensions du transport durable</vt:lpstr>
      <vt:lpstr>4. Dimensions du transport durable</vt:lpstr>
      <vt:lpstr>4. Dimensions du transport durable</vt:lpstr>
      <vt:lpstr>4. Dimensions du transport durable</vt:lpstr>
      <vt:lpstr>PowerPoint Presentation</vt:lpstr>
      <vt:lpstr>5. Indicateurs clés du transport durable</vt:lpstr>
      <vt:lpstr>5. Indicateurs clés du transport durable</vt:lpstr>
      <vt:lpstr>5. Indicateurs clés du transport durable</vt:lpstr>
      <vt:lpstr>PowerPoint Presentation</vt:lpstr>
      <vt:lpstr>6. Stratégies pour parvenir à un transport durable</vt:lpstr>
      <vt:lpstr>6. Stratégies pour parvenir à un transport durable</vt:lpstr>
      <vt:lpstr>6. Stratégies pour parvenir à un transport durable</vt:lpstr>
      <vt:lpstr>6. Stratégies pour parvenir à des transports durables</vt:lpstr>
      <vt:lpstr>PowerPoint Presentation</vt:lpstr>
      <vt:lpstr>7. Études de cas / Exemples concrets</vt:lpstr>
      <vt:lpstr>7. Études de cas / Exemples concrets</vt:lpstr>
      <vt:lpstr>7. Études de cas / Exemples concrets</vt:lpstr>
      <vt:lpstr>PowerPoint Presentation</vt:lpstr>
      <vt:lpstr>8. Quiz</vt:lpstr>
      <vt:lpstr>8. Quiz</vt:lpstr>
      <vt:lpstr>PowerPoint Presentation</vt:lpstr>
      <vt:lpstr>9. Discussion et réflexions</vt:lpstr>
      <vt:lpstr>9. Discussion et réflexions</vt:lpstr>
      <vt:lpstr>9. Discussion et réflexions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docId:CAFFA4C47BC6F25ADD18C44558248392</cp:keywords>
  <cp:lastModifiedBy>Wojciech Kustra</cp:lastModifiedBy>
  <cp:revision>364</cp:revision>
  <dcterms:modified xsi:type="dcterms:W3CDTF">2026-05-10T12:16:07Z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