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9"/>
  </p:notesMasterIdLst>
  <p:handoutMasterIdLst>
    <p:handoutMasterId r:id="rId50"/>
  </p:handoutMasterIdLst>
  <p:sldIdLst>
    <p:sldId id="306" r:id="rId6"/>
    <p:sldId id="450" r:id="rId7"/>
    <p:sldId id="318" r:id="rId8"/>
    <p:sldId id="431" r:id="rId9"/>
    <p:sldId id="389" r:id="rId10"/>
    <p:sldId id="319" r:id="rId11"/>
    <p:sldId id="390" r:id="rId12"/>
    <p:sldId id="391" r:id="rId13"/>
    <p:sldId id="392" r:id="rId14"/>
    <p:sldId id="393" r:id="rId15"/>
    <p:sldId id="436" r:id="rId16"/>
    <p:sldId id="437" r:id="rId17"/>
    <p:sldId id="396" r:id="rId18"/>
    <p:sldId id="395" r:id="rId19"/>
    <p:sldId id="449" r:id="rId20"/>
    <p:sldId id="397" r:id="rId21"/>
    <p:sldId id="398" r:id="rId22"/>
    <p:sldId id="401" r:id="rId23"/>
    <p:sldId id="399" r:id="rId24"/>
    <p:sldId id="440" r:id="rId25"/>
    <p:sldId id="441" r:id="rId26"/>
    <p:sldId id="438" r:id="rId27"/>
    <p:sldId id="439" r:id="rId28"/>
    <p:sldId id="442" r:id="rId29"/>
    <p:sldId id="447" r:id="rId30"/>
    <p:sldId id="448" r:id="rId31"/>
    <p:sldId id="443" r:id="rId32"/>
    <p:sldId id="444" r:id="rId33"/>
    <p:sldId id="402" r:id="rId34"/>
    <p:sldId id="403" r:id="rId35"/>
    <p:sldId id="404" r:id="rId36"/>
    <p:sldId id="445" r:id="rId37"/>
    <p:sldId id="405" r:id="rId38"/>
    <p:sldId id="406" r:id="rId39"/>
    <p:sldId id="446" r:id="rId40"/>
    <p:sldId id="410" r:id="rId41"/>
    <p:sldId id="411" r:id="rId42"/>
    <p:sldId id="412" r:id="rId43"/>
    <p:sldId id="413" r:id="rId44"/>
    <p:sldId id="428" r:id="rId45"/>
    <p:sldId id="429" r:id="rId46"/>
    <p:sldId id="430" r:id="rId47"/>
    <p:sldId id="309" r:id="rId4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B93C25-32DA-4E9F-AB8C-56E9529009DB}" v="1" dt="2026-05-10T12:07:29.49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45" d="100"/>
          <a:sy n="145" d="100"/>
        </p:scale>
        <p:origin x="120" y="15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55"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2:07:29.498" v="0"/>
      <pc:docMkLst>
        <pc:docMk/>
      </pc:docMkLst>
      <pc:sldMasterChg chg="modSldLayout">
        <pc:chgData name="Wojciech Kustra" userId="afebd3d0-216b-4c4f-8992-1bf1fda6d5e8" providerId="ADAL" clId="{1D307E72-7901-4E61-A01B-3C4232ABCF63}" dt="2026-05-10T12:07:29.498" v="0"/>
        <pc:sldMasterMkLst>
          <pc:docMk/>
          <pc:sldMasterMk cId="0" sldId="2147483648"/>
        </pc:sldMasterMkLst>
        <pc:sldLayoutChg chg="addSp modSp">
          <pc:chgData name="Wojciech Kustra" userId="afebd3d0-216b-4c4f-8992-1bf1fda6d5e8" providerId="ADAL" clId="{1D307E72-7901-4E61-A01B-3C4232ABCF63}" dt="2026-05-10T12:07:29.498" v="0"/>
          <pc:sldLayoutMkLst>
            <pc:docMk/>
            <pc:sldMasterMk cId="0" sldId="2147483648"/>
            <pc:sldLayoutMk cId="0" sldId="2147483650"/>
          </pc:sldLayoutMkLst>
          <pc:spChg chg="mod">
            <ac:chgData name="Wojciech Kustra" userId="afebd3d0-216b-4c4f-8992-1bf1fda6d5e8" providerId="ADAL" clId="{1D307E72-7901-4E61-A01B-3C4232ABCF63}" dt="2026-05-10T12:07:29.498" v="0"/>
            <ac:spMkLst>
              <pc:docMk/>
              <pc:sldMasterMk cId="0" sldId="2147483648"/>
              <pc:sldLayoutMk cId="0" sldId="2147483650"/>
              <ac:spMk id="5" creationId="{C5F6ACFD-52B7-3783-E29B-49C81774AAEE}"/>
            </ac:spMkLst>
          </pc:spChg>
          <pc:grpChg chg="add mod">
            <ac:chgData name="Wojciech Kustra" userId="afebd3d0-216b-4c4f-8992-1bf1fda6d5e8" providerId="ADAL" clId="{1D307E72-7901-4E61-A01B-3C4232ABCF63}" dt="2026-05-10T12:07:29.498" v="0"/>
            <ac:grpSpMkLst>
              <pc:docMk/>
              <pc:sldMasterMk cId="0" sldId="2147483648"/>
              <pc:sldLayoutMk cId="0" sldId="2147483650"/>
              <ac:grpSpMk id="3" creationId="{19A57EE3-F3F6-283D-8AF8-14FB809C473B}"/>
            </ac:grpSpMkLst>
          </pc:grpChg>
          <pc:picChg chg="mod">
            <ac:chgData name="Wojciech Kustra" userId="afebd3d0-216b-4c4f-8992-1bf1fda6d5e8" providerId="ADAL" clId="{1D307E72-7901-4E61-A01B-3C4232ABCF63}" dt="2026-05-10T12:07:29.498" v="0"/>
            <ac:picMkLst>
              <pc:docMk/>
              <pc:sldMasterMk cId="0" sldId="2147483648"/>
              <pc:sldLayoutMk cId="0" sldId="2147483650"/>
              <ac:picMk id="4" creationId="{1A60A683-8649-9A4B-4F78-CD8011232CDA}"/>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plus amples détails seront abordés lors des prochains cours.</a:t>
            </a:r>
          </a:p>
        </p:txBody>
      </p:sp>
    </p:spTree>
    <p:extLst>
      <p:ext uri="{BB962C8B-B14F-4D97-AF65-F5344CB8AC3E}">
        <p14:creationId xmlns:p14="http://schemas.microsoft.com/office/powerpoint/2010/main" val="1536474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FE944-20C3-2505-E9FC-C5D756D03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09E10-521D-8390-9039-A4C029716A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3C544D-C247-FDAA-9E23-6893405E855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45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AC807-93C2-D2EC-99D5-5AFEEC270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A4D49-2DB7-7741-341C-5E5BEFCCD8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EBF30-F46F-B56C-F9F1-3F5E5B6DC14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1614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B70C2-E395-EB4C-5F98-C562C776C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2E37A1-ECAB-57D3-05B7-6EFB488CF7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7A898A-607F-E061-9274-53ACA3A9E28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5854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9FDC4-EDC5-3DD1-B04B-A18FB478B7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1E2395-F2BE-CB54-4F2B-E2A4C3EC00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6D3C3F-94B6-E6B9-8E6A-D04EA5288E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1997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A1E90-B477-4FD6-F835-1863BEA90E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ABDD32-0DCF-3D7B-A7F1-9DAB53C9DF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79E853-5ED4-012D-A98C-AA1E882A05A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9854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2897A-311E-BF6F-7E4D-E47D9A0849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7E3C30-E2F8-F0F3-A5B8-29D190B93A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16E81-A1C6-E38B-41F4-69508BDD2F4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59322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9F00A-A944-A1AD-278D-26B649A46D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6F2B44-B9A8-BE65-2C3D-835A2E77B3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BCA093-367F-F579-A6E3-27B218433E2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7680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9E5CA-074F-FE1A-5AED-7E94E546C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B19CA6-FDD6-B464-5733-53C3FB4307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097A2D-E03C-514B-70A5-ED5E9959CC8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57167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87266-362B-0D8B-EB75-B2E880402C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374C7D-80F8-7CBB-0765-96A0D22F10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F35AEE-4E80-0809-B262-974AB9A4C39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92718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667C3-4F74-504F-D7B1-E36B746877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932C4D-F302-0194-48E5-B56268D9C9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27C95-F48C-A73A-0DBF-AD88D4C5171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28644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EDFB1-68D9-0ED1-5DEA-274194C54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1EC44-5CDE-D31C-2376-FA55FD1603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4DEDE-29FE-DCA8-FDBE-2B2ED47EE7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04987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7E46E-1B90-A10F-5F30-34F730755C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00242-AAFD-D2F0-2DDA-BB988849CA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B3385F-A713-C1E9-3102-8FB2E9BF68C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56684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441BC-F5AD-94BF-8553-60B47FE4A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AE56A-0441-50DB-D243-817A08CB89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FFCD94-8B0E-3542-EC97-3069A73128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49113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DE831-DE04-A471-7C5E-FF6AAEB8A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48A30-81E3-839D-EB00-ED018F731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936349-F97B-6353-EEB1-AFA5A7CBA99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2866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ED849-9F65-2AC7-4197-6B91EC67A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C2A737-334F-142B-546E-AA419ED8C3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D8F939-B01A-98A0-A24A-5917654FBA3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705013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9D189-009F-2568-E5FC-FAB3D73F0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9FF57-7432-BCE7-00CC-872DDA6BE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4D3C5-1765-C004-ACC2-48E9533D4FE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81841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BE806-F348-0FF4-1AE1-D5A219828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85C998-12E8-7779-0A6E-C15D921BEE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80B54-1EE5-7C02-EFE9-D2B29218A87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80731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46847-2082-1473-6999-1B70766C03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04FC5C-31DF-DC2B-9CAC-C75B83B9B1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42D4C6-44D9-CD4B-E6C1-1BC1A636169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73966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BB0BE-FCBE-C340-D303-6370A232BA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BF82A-1345-9EF6-37B8-827EBABB0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A8CEA7-E29B-41CD-BD49-75B1E28CCF5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11587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C596D-5D94-D4CA-8504-651F5E7B8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7C2E9-BF72-8DC9-2106-6B747ECB6A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52446-792B-73DC-D4B7-DE68320AE4C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8345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D134E-FC06-1929-3B7B-815E48072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E366B-F64C-0432-C499-EF47164743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516132-96AF-F1CA-8D6C-612FD6D0FEC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43922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6403F-C042-CD98-00F9-F49F4D73A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28D413-D8A5-50A4-8096-F5A71F9D43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E60EA1-6E65-B4B7-8F2D-602919E76B9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8501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65DD-22AA-99C1-E61C-F0F7D5548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61611-006A-820C-18C1-3BCFB51BA6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9D94DF-7A08-55C5-CB5C-E606C24376B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86695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4C17-3DAA-4B70-8CDF-FA9AE91CC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77B216-E484-BAA8-0903-0A3E51ADD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3D59B-88E2-8B28-230A-E3037897924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1136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AF119-AF8F-948F-81F3-6AC8733DF9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357971-D705-A286-5FDD-C1B8B25B6F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6B079-7CEB-67B0-B2EE-27C9204238B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44788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52855-46B8-472A-6A19-C7B6820F8B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76219-B30B-7BC6-18EC-5996F45E76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FE3D49-E902-5A51-5229-123F6D6D3B9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86056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6BCE3-0EDB-D704-7412-9150469A5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A103D-6283-72B9-CF21-0B2B662989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26B87-8F3C-15F6-FD19-50E73888F9A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26203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E1AF1-F5DE-1060-6E4A-908C9A432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3628C-16C5-3358-9C33-A2CEF6E7B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82846F-DAC6-1C2A-086F-036EF350855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832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19248-90E5-09F0-EF8E-8BBCDE31D9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FEED7-0E61-285F-6487-99F5277476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9A7452-060C-DCC2-F4F7-7A42C9AEDFA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5218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D0703-5D19-85D9-1357-E3DDECF47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05288C-796B-53F1-559D-415B02986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FA7D3C-5528-BF27-C850-63ED4F2DA64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604050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87088CE3-DD6B-4666-B0EA-E2F21F7AF0A3}"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6379CED2-881E-49E5-B154-E10973D29950}"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FCA24B19-8B3B-4641-B4E6-83005A5D43E9}" type="datetime1">
              <a:rPr lang="en-US" smtClean="0"/>
              <a:t>5/10/2026</a:t>
            </a:fld>
            <a:endParaRPr lang="en-US" dirty="0"/>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542B3B62-0CC8-40FA-9E91-816960A01FAC}" type="datetime1">
              <a:rPr lang="en-US" smtClean="0"/>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2F18E8D5-F378-4D6D-A3D4-FA0B8B2D9DF4}" type="datetime1">
              <a:rPr lang="en-US" smtClean="0"/>
              <a:t>5/10/2026</a:t>
            </a:fld>
            <a:endParaRPr lang="en-US" dirty="0"/>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19A57EE3-F3F6-283D-8AF8-14FB809C473B}"/>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1A60A683-8649-9A4B-4F78-CD8011232CDA}"/>
                </a:ext>
              </a:extLst>
            </p:cNvPr>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5F6ACFD-52B7-3783-E29B-49C81774AAEE}"/>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Transport durable et analyse des politiques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4773F626-A6C9-4D8F-9300-D138EBAE0A00}" type="datetime1">
              <a:rPr lang="en-US" smtClean="0"/>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dirty="0">
                <a:solidFill>
                  <a:srgbClr val="0070C0"/>
                </a:solidFill>
              </a:rPr>
              <a:t>Module</a:t>
            </a:r>
            <a:r>
              <a:rPr lang="en-US" dirty="0">
                <a:solidFill>
                  <a:srgbClr val="0070C0"/>
                </a:solidFill>
              </a:rPr>
              <a:t> 4 </a:t>
            </a:r>
            <a:r>
              <a:rPr lang="pl-PL" dirty="0">
                <a:solidFill>
                  <a:srgbClr val="0070C0"/>
                </a:solidFill>
              </a:rPr>
              <a:t>: </a:t>
            </a:r>
            <a:r>
              <a:rPr lang="en-US" dirty="0">
                <a:solidFill>
                  <a:srgbClr val="0070C0"/>
                </a:solidFill>
              </a:rPr>
              <a:t>Transports durables et analyse des politiques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dirty="0">
                <a:solidFill>
                  <a:srgbClr val="0070C0"/>
                </a:solidFill>
              </a:rPr>
              <a:t>Cours </a:t>
            </a:r>
            <a:r>
              <a:rPr lang="en-US" dirty="0">
                <a:solidFill>
                  <a:srgbClr val="0070C0"/>
                </a:solidFill>
              </a:rPr>
              <a:t>n° 18 </a:t>
            </a:r>
            <a:r>
              <a:rPr lang="pl-PL" dirty="0">
                <a:solidFill>
                  <a:srgbClr val="0070C0"/>
                </a:solidFill>
              </a:rPr>
              <a:t>: </a:t>
            </a:r>
            <a:r>
              <a:rPr lang="en-US" dirty="0">
                <a:solidFill>
                  <a:srgbClr val="0070C0"/>
                </a:solidFill>
              </a:rPr>
              <a:t>Transports durables et analyse des politiques</a:t>
            </a:r>
            <a:endParaRPr lang="pl-PL"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FA20F-55C7-6C5C-54DF-399829122E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59C9CDE-CFEB-A54D-B97B-4EE3DC2EF46E}"/>
              </a:ext>
            </a:extLst>
          </p:cNvPr>
          <p:cNvSpPr txBox="1">
            <a:spLocks noGrp="1"/>
          </p:cNvSpPr>
          <p:nvPr>
            <p:ph type="title"/>
          </p:nvPr>
        </p:nvSpPr>
        <p:spPr>
          <a:xfrm>
            <a:off x="726281" y="422573"/>
            <a:ext cx="61571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Analyse économique des projets de transport</a:t>
            </a:r>
          </a:p>
        </p:txBody>
      </p:sp>
      <p:sp>
        <p:nvSpPr>
          <p:cNvPr id="4" name="object 3">
            <a:extLst>
              <a:ext uri="{FF2B5EF4-FFF2-40B4-BE49-F238E27FC236}">
                <a16:creationId xmlns:a16="http://schemas.microsoft.com/office/drawing/2014/main" id="{578F14C5-63E6-54D5-6380-0537369FE4DD}"/>
              </a:ext>
            </a:extLst>
          </p:cNvPr>
          <p:cNvSpPr txBox="1"/>
          <p:nvPr/>
        </p:nvSpPr>
        <p:spPr>
          <a:xfrm>
            <a:off x="733424" y="130743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Identification des avantages non tangibles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49B903DA-3F20-DF1C-7C53-35C9FD7681FA}"/>
              </a:ext>
            </a:extLst>
          </p:cNvPr>
          <p:cNvSpPr txBox="1"/>
          <p:nvPr/>
        </p:nvSpPr>
        <p:spPr>
          <a:xfrm>
            <a:off x="927977" y="1768079"/>
            <a:ext cx="10725152" cy="508931"/>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Avantages non marchands tels que la réduction des temps de trajet, l'amélioration de la qualité de l'air, l'amélioration de la santé publique et la diminution du nombre d'accidents.</a:t>
            </a:r>
          </a:p>
        </p:txBody>
      </p:sp>
      <p:sp>
        <p:nvSpPr>
          <p:cNvPr id="12" name="object 3">
            <a:extLst>
              <a:ext uri="{FF2B5EF4-FFF2-40B4-BE49-F238E27FC236}">
                <a16:creationId xmlns:a16="http://schemas.microsoft.com/office/drawing/2014/main" id="{09C5D95B-363E-7A78-07A5-DBA701C99CC8}"/>
              </a:ext>
            </a:extLst>
          </p:cNvPr>
          <p:cNvSpPr txBox="1"/>
          <p:nvPr/>
        </p:nvSpPr>
        <p:spPr>
          <a:xfrm>
            <a:off x="733424" y="235489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Techniques de monétisation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697C3857-12C5-D3D5-D73D-04E753F721D7}"/>
              </a:ext>
            </a:extLst>
          </p:cNvPr>
          <p:cNvSpPr txBox="1"/>
          <p:nvPr/>
        </p:nvSpPr>
        <p:spPr>
          <a:xfrm>
            <a:off x="927977" y="2815538"/>
            <a:ext cx="10725152" cy="111422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Évaluation contingente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(enquêtes sur la disposition à payer)</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Tarification hédonique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(valeur déduite de biens connexes sur le marché, tels que les prix de l'immobilier)</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Méthode du coût de déplacement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(valeur basée sur le coût engagé pour accéder à un site ou à un service)</a:t>
            </a:r>
          </a:p>
        </p:txBody>
      </p:sp>
      <p:sp>
        <p:nvSpPr>
          <p:cNvPr id="32" name="object 3">
            <a:extLst>
              <a:ext uri="{FF2B5EF4-FFF2-40B4-BE49-F238E27FC236}">
                <a16:creationId xmlns:a16="http://schemas.microsoft.com/office/drawing/2014/main" id="{6238AEFC-CAD9-6315-C427-CF82B7FD1998}"/>
              </a:ext>
            </a:extLst>
          </p:cNvPr>
          <p:cNvSpPr txBox="1"/>
          <p:nvPr/>
        </p:nvSpPr>
        <p:spPr>
          <a:xfrm>
            <a:off x="726282" y="404535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Pourquoi est-ce important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3" name="object 3">
            <a:extLst>
              <a:ext uri="{FF2B5EF4-FFF2-40B4-BE49-F238E27FC236}">
                <a16:creationId xmlns:a16="http://schemas.microsoft.com/office/drawing/2014/main" id="{F620BA78-8B32-CEA1-8094-F83CC580943E}"/>
              </a:ext>
            </a:extLst>
          </p:cNvPr>
          <p:cNvSpPr txBox="1"/>
          <p:nvPr/>
        </p:nvSpPr>
        <p:spPr>
          <a:xfrm>
            <a:off x="920835" y="4505999"/>
            <a:ext cx="10725152" cy="508931"/>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Permet de prendre en compte les externalités et les avantages sociaux qui ne sont pas reflétés dans les prix directs du marché, garantissant ainsi une évaluation plus complète du projet.</a:t>
            </a:r>
          </a:p>
        </p:txBody>
      </p:sp>
      <p:sp>
        <p:nvSpPr>
          <p:cNvPr id="34" name="object 3">
            <a:extLst>
              <a:ext uri="{FF2B5EF4-FFF2-40B4-BE49-F238E27FC236}">
                <a16:creationId xmlns:a16="http://schemas.microsoft.com/office/drawing/2014/main" id="{5140B540-E1BA-0948-EEA5-CA0BC1DC6B96}"/>
              </a:ext>
            </a:extLst>
          </p:cNvPr>
          <p:cNvSpPr txBox="1"/>
          <p:nvPr/>
        </p:nvSpPr>
        <p:spPr>
          <a:xfrm>
            <a:off x="733424" y="512711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Exemple pratique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5" name="object 3">
            <a:extLst>
              <a:ext uri="{FF2B5EF4-FFF2-40B4-BE49-F238E27FC236}">
                <a16:creationId xmlns:a16="http://schemas.microsoft.com/office/drawing/2014/main" id="{03BF1242-7017-A503-B004-2540F342DE64}"/>
              </a:ext>
            </a:extLst>
          </p:cNvPr>
          <p:cNvSpPr txBox="1"/>
          <p:nvPr/>
        </p:nvSpPr>
        <p:spPr>
          <a:xfrm>
            <a:off x="927977" y="5587753"/>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Exemple : estimation de la valeur d'un gain de temps de trajet quotidien de 10 minutes sur une année :</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(Temps gagné × valeur du temps × nombre de jours)</a:t>
            </a:r>
          </a:p>
        </p:txBody>
      </p:sp>
      <p:sp>
        <p:nvSpPr>
          <p:cNvPr id="3" name="Slide Number Placeholder 2">
            <a:extLst>
              <a:ext uri="{FF2B5EF4-FFF2-40B4-BE49-F238E27FC236}">
                <a16:creationId xmlns:a16="http://schemas.microsoft.com/office/drawing/2014/main" id="{124CF8C5-28B2-E8FA-C403-13D954EC4EC2}"/>
              </a:ext>
            </a:extLst>
          </p:cNvPr>
          <p:cNvSpPr>
            <a:spLocks noGrp="1"/>
          </p:cNvSpPr>
          <p:nvPr>
            <p:ph type="sldNum" sz="quarter" idx="7"/>
          </p:nvPr>
        </p:nvSpPr>
        <p:spPr/>
        <p:txBody>
          <a:bodyPr/>
          <a:lstStyle/>
          <a:p>
            <a:pPr marL="103685">
              <a:lnSpc>
                <a:spcPts val="1633"/>
              </a:lnSpc>
            </a:pPr>
            <a:fld id="{81D60167-4931-47E6-BA6A-407CBD079E47}" type="slidenum">
              <a:rPr lang="en-AT" spc="-64" smtClean="0"/>
              <a:t>10</a:t>
            </a:fld>
            <a:endParaRPr lang="en-AT" spc="-64" dirty="0"/>
          </a:p>
        </p:txBody>
      </p:sp>
      <p:sp>
        <p:nvSpPr>
          <p:cNvPr id="5" name="object 3">
            <a:extLst>
              <a:ext uri="{FF2B5EF4-FFF2-40B4-BE49-F238E27FC236}">
                <a16:creationId xmlns:a16="http://schemas.microsoft.com/office/drawing/2014/main" id="{AC70DE9F-B0A2-2D53-B0AD-61FA5DF36F8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1.5. Évaluation des impacts non marchands</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30D1A1D5-1504-2AAB-78B9-D02A887DF20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8" name="object 6">
            <a:extLst>
              <a:ext uri="{FF2B5EF4-FFF2-40B4-BE49-F238E27FC236}">
                <a16:creationId xmlns:a16="http://schemas.microsoft.com/office/drawing/2014/main" id="{B1DD09F0-27E3-C297-FAA0-C3101A47285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durable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4264185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0BB47-DAD8-E48A-6CAA-049D58B2CF1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D1F3C2C-14B6-A3C0-2A76-7055F454E083}"/>
              </a:ext>
            </a:extLst>
          </p:cNvPr>
          <p:cNvSpPr txBox="1">
            <a:spLocks noGrp="1"/>
          </p:cNvSpPr>
          <p:nvPr>
            <p:ph type="title"/>
          </p:nvPr>
        </p:nvSpPr>
        <p:spPr>
          <a:xfrm>
            <a:off x="726282" y="422573"/>
            <a:ext cx="61063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Analyse économique des projets de transport</a:t>
            </a:r>
          </a:p>
        </p:txBody>
      </p:sp>
      <p:sp>
        <p:nvSpPr>
          <p:cNvPr id="4" name="object 3">
            <a:extLst>
              <a:ext uri="{FF2B5EF4-FFF2-40B4-BE49-F238E27FC236}">
                <a16:creationId xmlns:a16="http://schemas.microsoft.com/office/drawing/2014/main" id="{507B0356-971D-17EC-D1C7-53164B89FC03}"/>
              </a:ext>
            </a:extLst>
          </p:cNvPr>
          <p:cNvSpPr txBox="1"/>
          <p:nvPr/>
        </p:nvSpPr>
        <p:spPr>
          <a:xfrm>
            <a:off x="733424" y="1269734"/>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Présentation du concept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9BECE44D-528F-B4EA-0A8C-BBFE31133CF7}"/>
              </a:ext>
            </a:extLst>
          </p:cNvPr>
          <p:cNvSpPr txBox="1"/>
          <p:nvPr/>
        </p:nvSpPr>
        <p:spPr>
          <a:xfrm>
            <a:off x="927977" y="1730374"/>
            <a:ext cx="10725152" cy="136044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Un dollar aujourd'hui vaut plus qu'un dollar à l'avenir en raison de son potentiel de rendement.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Les projets de transport s'étendent généralement sur plusieurs décennies, les coûts et les bénéfices se produisant à différents moments.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La TVM garantit que tous les flux de trésorerie futurs sont ramenés à un point de référence commun (généralement le présent) afin de permettre une comparaison et une prise de décision appropriées.</a:t>
            </a:r>
          </a:p>
        </p:txBody>
      </p:sp>
      <p:sp>
        <p:nvSpPr>
          <p:cNvPr id="12" name="object 3">
            <a:extLst>
              <a:ext uri="{FF2B5EF4-FFF2-40B4-BE49-F238E27FC236}">
                <a16:creationId xmlns:a16="http://schemas.microsoft.com/office/drawing/2014/main" id="{8CD0B8DA-914C-0BB4-6E62-CD7459325E58}"/>
              </a:ext>
            </a:extLst>
          </p:cNvPr>
          <p:cNvSpPr txBox="1"/>
          <p:nvPr/>
        </p:nvSpPr>
        <p:spPr>
          <a:xfrm>
            <a:off x="726280" y="34388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Méthodes d'actualisation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3" name="object 3">
                <a:extLst>
                  <a:ext uri="{FF2B5EF4-FFF2-40B4-BE49-F238E27FC236}">
                    <a16:creationId xmlns:a16="http://schemas.microsoft.com/office/drawing/2014/main" id="{53F957FA-2D20-602B-963F-55D1F6A6D48B}"/>
                  </a:ext>
                </a:extLst>
              </p:cNvPr>
              <p:cNvSpPr txBox="1"/>
              <p:nvPr/>
            </p:nvSpPr>
            <p:spPr>
              <a:xfrm>
                <a:off x="945502" y="3698441"/>
                <a:ext cx="10725152" cy="1260612"/>
              </a:xfrm>
              <a:prstGeom prst="rect">
                <a:avLst/>
              </a:prstGeom>
            </p:spPr>
            <p:txBody>
              <a:bodyPr vert="horz" wrap="square" lIns="0" tIns="16329" rIns="0" bIns="0" rtlCol="0">
                <a:spAutoFit/>
              </a:bodyPr>
              <a:lstStyle/>
              <a:p>
                <a:pPr marL="342900" lvl="0" indent="-342900">
                  <a:lnSpc>
                    <a:spcPct val="100000"/>
                  </a:lnSpc>
                  <a:spcBef>
                    <a:spcPts val="600"/>
                  </a:spcBef>
                  <a:spcAft>
                    <a:spcPts val="800"/>
                  </a:spcAft>
                  <a:buSzPts val="1000"/>
                  <a:buFont typeface="Symbol" panose="05050102010706020507" pitchFamily="18" charset="2"/>
                  <a:buChar char=""/>
                  <a:tabLst>
                    <a:tab pos="457200" algn="l"/>
                  </a:tabLst>
                </a:pPr>
                <a14:m>
                  <m:oMath xmlns:m="http://schemas.openxmlformats.org/officeDocument/2006/math">
                    <m:r>
                      <a:rPr lang="en-US" i="1" kern="100">
                        <a:latin typeface="Cambria Math" panose="02040503050406030204" pitchFamily="18" charset="0"/>
                        <a:ea typeface="Aptos" panose="020B0004020202020204" pitchFamily="34" charset="0"/>
                        <a:cs typeface="Segoe UI Emoji" panose="020B0502040204020203" pitchFamily="34" charset="0"/>
                      </a:rPr>
                      <m:t>𝑃</m:t>
                    </m:r>
                    <m:r>
                      <a:rPr lang="en-US" i="1" kern="100">
                        <a:latin typeface="Cambria Math" panose="02040503050406030204" pitchFamily="18" charset="0"/>
                        <a:ea typeface="Aptos" panose="020B0004020202020204" pitchFamily="34" charset="0"/>
                        <a:cs typeface="Segoe UI Emoji" panose="020B0502040204020203" pitchFamily="34" charset="0"/>
                      </a:rPr>
                      <m:t>=</m:t>
                    </m:r>
                    <m:f>
                      <m:fPr>
                        <m:ctrlPr>
                          <a:rPr lang="en-US" i="1" kern="100">
                            <a:latin typeface="Cambria Math" panose="02040503050406030204" pitchFamily="18" charset="0"/>
                          </a:rPr>
                        </m:ctrlPr>
                      </m:fPr>
                      <m:num>
                        <m:r>
                          <a:rPr lang="en-US" i="1" kern="100">
                            <a:latin typeface="Cambria Math" panose="02040503050406030204" pitchFamily="18" charset="0"/>
                          </a:rPr>
                          <m:t>𝐹</m:t>
                        </m:r>
                      </m:num>
                      <m:den>
                        <m:sSup>
                          <m:sSupPr>
                            <m:ctrlPr>
                              <a:rPr lang="en-US" i="1" kern="100">
                                <a:latin typeface="Cambria Math" panose="02040503050406030204" pitchFamily="18" charset="0"/>
                              </a:rPr>
                            </m:ctrlPr>
                          </m:sSupPr>
                          <m:e>
                            <m:r>
                              <a:rPr lang="en-US" i="1" kern="100">
                                <a:latin typeface="Cambria Math" panose="02040503050406030204" pitchFamily="18" charset="0"/>
                              </a:rPr>
                              <m:t>(1+</m:t>
                            </m:r>
                            <m:r>
                              <a:rPr lang="en-US" i="1" kern="100">
                                <a:latin typeface="Cambria Math" panose="02040503050406030204" pitchFamily="18" charset="0"/>
                              </a:rPr>
                              <m:t>𝑖</m:t>
                            </m:r>
                            <m:r>
                              <a:rPr lang="en-US" i="1" kern="100">
                                <a:latin typeface="Cambria Math" panose="02040503050406030204" pitchFamily="18" charset="0"/>
                              </a:rPr>
                              <m:t>)</m:t>
                            </m:r>
                          </m:e>
                          <m:sup>
                            <m:r>
                              <a:rPr lang="en-US" i="1" kern="100">
                                <a:latin typeface="Cambria Math" panose="02040503050406030204" pitchFamily="18" charset="0"/>
                              </a:rPr>
                              <m:t>𝑛</m:t>
                            </m:r>
                          </m:sup>
                        </m:sSup>
                      </m:den>
                    </m:f>
                  </m:oMath>
                </a14:m>
                <a:r>
                  <a:rPr lang="en-US" kern="100" dirty="0">
                    <a:latin typeface="Aptos" panose="020B0004020202020204" pitchFamily="34" charset="0"/>
                    <a:ea typeface="Aptos" panose="020B0004020202020204" pitchFamily="34" charset="0"/>
                    <a:cs typeface="Segoe UI Emoji" panose="020B0502040204020203" pitchFamily="34" charset="0"/>
                  </a:rPr>
                  <a:t>       or       </a:t>
                </a:r>
                <a14:m>
                  <m:oMath xmlns:m="http://schemas.openxmlformats.org/officeDocument/2006/math">
                    <m:r>
                      <a:rPr lang="en-US" i="1" kern="100" dirty="0">
                        <a:latin typeface="Cambria Math" panose="02040503050406030204" pitchFamily="18" charset="0"/>
                        <a:ea typeface="Aptos" panose="020B0004020202020204" pitchFamily="34" charset="0"/>
                        <a:cs typeface="Segoe UI Emoji" panose="020B0502040204020203" pitchFamily="34" charset="0"/>
                      </a:rPr>
                      <m:t>𝑃𝑉</m:t>
                    </m:r>
                    <m:r>
                      <a:rPr lang="en-US" i="1" kern="100" dirty="0">
                        <a:latin typeface="Cambria Math" panose="02040503050406030204" pitchFamily="18" charset="0"/>
                        <a:ea typeface="Aptos" panose="020B0004020202020204" pitchFamily="34" charset="0"/>
                        <a:cs typeface="Segoe UI Emoji" panose="020B0502040204020203" pitchFamily="34" charset="0"/>
                      </a:rPr>
                      <m:t>=</m:t>
                    </m:r>
                    <m:r>
                      <a:rPr lang="en-US" i="1" kern="100" dirty="0">
                        <a:latin typeface="Cambria Math" panose="02040503050406030204" pitchFamily="18" charset="0"/>
                        <a:ea typeface="Aptos" panose="020B0004020202020204" pitchFamily="34" charset="0"/>
                        <a:cs typeface="Segoe UI Emoji" panose="020B0502040204020203" pitchFamily="34" charset="0"/>
                      </a:rPr>
                      <m:t>𝐹𝑉</m:t>
                    </m:r>
                    <m:r>
                      <a:rPr lang="en-US" i="1" kern="100" dirty="0">
                        <a:latin typeface="Cambria Math" panose="02040503050406030204" pitchFamily="18" charset="0"/>
                        <a:ea typeface="Aptos" panose="020B0004020202020204" pitchFamily="34" charset="0"/>
                        <a:cs typeface="Segoe UI Emoji" panose="020B0502040204020203" pitchFamily="34" charset="0"/>
                      </a:rPr>
                      <m:t> × </m:t>
                    </m:r>
                    <m:sSup>
                      <m:sSupPr>
                        <m:ctrlPr>
                          <a:rPr lang="en-US" i="1" kern="100" dirty="0">
                            <a:latin typeface="Cambria Math" panose="02040503050406030204" pitchFamily="18" charset="0"/>
                            <a:ea typeface="Cambria Math" panose="02040503050406030204" pitchFamily="18" charset="0"/>
                          </a:rPr>
                        </m:ctrlPr>
                      </m:sSupPr>
                      <m:e>
                        <m:r>
                          <a:rPr lang="en-US" i="1" kern="100" dirty="0">
                            <a:latin typeface="Cambria Math" panose="02040503050406030204" pitchFamily="18" charset="0"/>
                            <a:ea typeface="Cambria Math" panose="02040503050406030204" pitchFamily="18" charset="0"/>
                          </a:rPr>
                          <m:t>𝑒</m:t>
                        </m:r>
                      </m:e>
                      <m:sup>
                        <m:r>
                          <a:rPr lang="en-US" i="1" kern="100" dirty="0">
                            <a:latin typeface="Cambria Math" panose="02040503050406030204" pitchFamily="18" charset="0"/>
                            <a:ea typeface="Cambria Math" panose="02040503050406030204" pitchFamily="18" charset="0"/>
                          </a:rPr>
                          <m:t>−</m:t>
                        </m:r>
                        <m:r>
                          <a:rPr lang="en-US" i="1" kern="100" dirty="0">
                            <a:latin typeface="Cambria Math" panose="02040503050406030204" pitchFamily="18" charset="0"/>
                            <a:ea typeface="Cambria Math" panose="02040503050406030204" pitchFamily="18" charset="0"/>
                          </a:rPr>
                          <m:t>𝑖𝑛</m:t>
                        </m:r>
                      </m:sup>
                    </m:sSup>
                  </m:oMath>
                </a14:m>
                <a:r>
                  <a:rPr lang="en-US" kern="100" dirty="0">
                    <a:effectLst/>
                    <a:latin typeface="Aptos" panose="020B0004020202020204" pitchFamily="34" charset="0"/>
                    <a:ea typeface="Aptos" panose="020B0004020202020204" pitchFamily="34" charset="0"/>
                    <a:cs typeface="Segoe UI Emoji" panose="020B0502040204020203" pitchFamily="34" charset="0"/>
                  </a:rPr>
                  <a:t>       </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Appliquez des formules telles que </a:t>
                </a:r>
                <a:r>
                  <a:rPr lang="en-US" sz="1600" b="1" kern="100" dirty="0">
                    <a:effectLst/>
                    <a:latin typeface="Aptos" panose="020B0004020202020204" pitchFamily="34" charset="0"/>
                    <a:ea typeface="Aptos" panose="020B0004020202020204" pitchFamily="34" charset="0"/>
                    <a:cs typeface="Segoe UI Emoji" panose="020B0502040204020203" pitchFamily="34" charset="0"/>
                  </a:rPr>
                  <a:t>le facteur de valeur actuelle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et tenez également compte de </a:t>
                </a:r>
                <a:r>
                  <a:rPr lang="en-US" sz="1600" b="1" kern="100" dirty="0">
                    <a:effectLst/>
                    <a:latin typeface="Aptos" panose="020B0004020202020204" pitchFamily="34" charset="0"/>
                    <a:ea typeface="Aptos" panose="020B0004020202020204" pitchFamily="34" charset="0"/>
                    <a:cs typeface="Segoe UI Emoji" panose="020B0502040204020203" pitchFamily="34" charset="0"/>
                  </a:rPr>
                  <a:t>la capitalisation continue,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le cas échéant.</a:t>
                </a:r>
              </a:p>
            </p:txBody>
          </p:sp>
        </mc:Choice>
        <mc:Fallback xmlns="">
          <p:sp>
            <p:nvSpPr>
              <p:cNvPr id="13" name="object 3">
                <a:extLst>
                  <a:ext uri="{FF2B5EF4-FFF2-40B4-BE49-F238E27FC236}">
                    <a16:creationId xmlns:a16="http://schemas.microsoft.com/office/drawing/2014/main" id="{53F957FA-2D20-602B-963F-55D1F6A6D48B}"/>
                  </a:ext>
                </a:extLst>
              </p:cNvPr>
              <p:cNvSpPr txBox="1">
                <a:spLocks noRot="1" noChangeAspect="1" noMove="1" noResize="1" noEditPoints="1" noAdjustHandles="1" noChangeArrowheads="1" noChangeShapeType="1" noTextEdit="1"/>
              </p:cNvSpPr>
              <p:nvPr/>
            </p:nvSpPr>
            <p:spPr>
              <a:xfrm>
                <a:off x="945502" y="3698441"/>
                <a:ext cx="10725152" cy="1260612"/>
              </a:xfrm>
              <a:prstGeom prst="rect">
                <a:avLst/>
              </a:prstGeom>
              <a:blipFill>
                <a:blip r:embed="rId3"/>
                <a:stretch>
                  <a:fillRect l="-739" b="-9223"/>
                </a:stretch>
              </a:blipFill>
            </p:spPr>
            <p:txBody>
              <a:bodyPr/>
              <a:lstStyle/>
              <a:p>
                <a:r>
                  <a:rPr lang="en-AT">
                    <a:noFill/>
                  </a:rPr>
                  <a:t> </a:t>
                </a:r>
              </a:p>
            </p:txBody>
          </p:sp>
        </mc:Fallback>
      </mc:AlternateContent>
      <p:sp>
        <p:nvSpPr>
          <p:cNvPr id="32" name="object 3">
            <a:extLst>
              <a:ext uri="{FF2B5EF4-FFF2-40B4-BE49-F238E27FC236}">
                <a16:creationId xmlns:a16="http://schemas.microsoft.com/office/drawing/2014/main" id="{A5742F29-EAD6-9497-CB79-776AA6EBE00F}"/>
              </a:ext>
            </a:extLst>
          </p:cNvPr>
          <p:cNvSpPr txBox="1"/>
          <p:nvPr/>
        </p:nvSpPr>
        <p:spPr>
          <a:xfrm>
            <a:off x="726280" y="495745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Sélection du taux d'actualisation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3" name="object 3">
            <a:extLst>
              <a:ext uri="{FF2B5EF4-FFF2-40B4-BE49-F238E27FC236}">
                <a16:creationId xmlns:a16="http://schemas.microsoft.com/office/drawing/2014/main" id="{B91A4F0C-DBC5-CC56-565F-99A4547FFBF1}"/>
              </a:ext>
            </a:extLst>
          </p:cNvPr>
          <p:cNvSpPr txBox="1"/>
          <p:nvPr/>
        </p:nvSpPr>
        <p:spPr>
          <a:xfrm>
            <a:off x="927977" y="5303964"/>
            <a:ext cx="10725152"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Reflète le risque, l'inflation et le coût d'opportunité dans les projets publics.</a:t>
            </a:r>
          </a:p>
        </p:txBody>
      </p:sp>
      <p:sp>
        <p:nvSpPr>
          <p:cNvPr id="3" name="object 3">
            <a:extLst>
              <a:ext uri="{FF2B5EF4-FFF2-40B4-BE49-F238E27FC236}">
                <a16:creationId xmlns:a16="http://schemas.microsoft.com/office/drawing/2014/main" id="{B78E895A-4BEE-4965-77AA-2D83924D0445}"/>
              </a:ext>
            </a:extLst>
          </p:cNvPr>
          <p:cNvSpPr txBox="1"/>
          <p:nvPr/>
        </p:nvSpPr>
        <p:spPr>
          <a:xfrm>
            <a:off x="726281" y="5537856"/>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Application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86A695F7-CBD9-B968-4DA8-773D3A7F5B71}"/>
              </a:ext>
            </a:extLst>
          </p:cNvPr>
          <p:cNvSpPr txBox="1"/>
          <p:nvPr/>
        </p:nvSpPr>
        <p:spPr>
          <a:xfrm>
            <a:off x="945502" y="5888865"/>
            <a:ext cx="10725152"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Comparez les coûts et les avantages survenant à différents moments sur la base de la même « valeur actuelle ».</a:t>
            </a:r>
          </a:p>
        </p:txBody>
      </p:sp>
      <p:sp>
        <p:nvSpPr>
          <p:cNvPr id="7" name="Slide Number Placeholder 6">
            <a:extLst>
              <a:ext uri="{FF2B5EF4-FFF2-40B4-BE49-F238E27FC236}">
                <a16:creationId xmlns:a16="http://schemas.microsoft.com/office/drawing/2014/main" id="{4F59F947-7809-91AC-7803-187E0AB30808}"/>
              </a:ext>
            </a:extLst>
          </p:cNvPr>
          <p:cNvSpPr>
            <a:spLocks noGrp="1"/>
          </p:cNvSpPr>
          <p:nvPr>
            <p:ph type="sldNum" sz="quarter" idx="7"/>
          </p:nvPr>
        </p:nvSpPr>
        <p:spPr/>
        <p:txBody>
          <a:bodyPr/>
          <a:lstStyle/>
          <a:p>
            <a:pPr marL="103685">
              <a:lnSpc>
                <a:spcPts val="1633"/>
              </a:lnSpc>
            </a:pPr>
            <a:fld id="{81D60167-4931-47E6-BA6A-407CBD079E47}" type="slidenum">
              <a:rPr lang="en-AT" spc="-64" smtClean="0"/>
              <a:t>11</a:t>
            </a:fld>
            <a:endParaRPr lang="en-AT" spc="-64" dirty="0"/>
          </a:p>
        </p:txBody>
      </p:sp>
      <p:sp>
        <p:nvSpPr>
          <p:cNvPr id="6" name="object 3">
            <a:extLst>
              <a:ext uri="{FF2B5EF4-FFF2-40B4-BE49-F238E27FC236}">
                <a16:creationId xmlns:a16="http://schemas.microsoft.com/office/drawing/2014/main" id="{C78ABFAB-48B6-6EB6-3462-2313C7EC575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1.6. Valeur temporelle de l'argent et actualisation</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8A79F956-7478-1D90-76B2-9F7D878F665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1" name="object 6">
            <a:extLst>
              <a:ext uri="{FF2B5EF4-FFF2-40B4-BE49-F238E27FC236}">
                <a16:creationId xmlns:a16="http://schemas.microsoft.com/office/drawing/2014/main" id="{1FF34ECE-C45B-4306-88C9-77018629733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durable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691473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DCCE3-90D4-7EEE-618A-4E9B6D13D45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3AA448-D99F-450B-2CA6-07845977F43E}"/>
              </a:ext>
            </a:extLst>
          </p:cNvPr>
          <p:cNvSpPr txBox="1">
            <a:spLocks noGrp="1"/>
          </p:cNvSpPr>
          <p:nvPr>
            <p:ph type="title"/>
          </p:nvPr>
        </p:nvSpPr>
        <p:spPr>
          <a:xfrm>
            <a:off x="726280" y="422573"/>
            <a:ext cx="62587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Analyse économique des projets de transport</a:t>
            </a:r>
          </a:p>
        </p:txBody>
      </p:sp>
      <p:sp>
        <p:nvSpPr>
          <p:cNvPr id="4" name="object 3">
            <a:extLst>
              <a:ext uri="{FF2B5EF4-FFF2-40B4-BE49-F238E27FC236}">
                <a16:creationId xmlns:a16="http://schemas.microsoft.com/office/drawing/2014/main" id="{A50AB47F-8078-B410-0EAF-5DFE5CF5A348}"/>
              </a:ext>
            </a:extLst>
          </p:cNvPr>
          <p:cNvSpPr txBox="1"/>
          <p:nvPr/>
        </p:nvSpPr>
        <p:spPr>
          <a:xfrm>
            <a:off x="733424" y="1316865"/>
            <a:ext cx="10725152" cy="352991"/>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Segoe UI Emoji" panose="020B0502040204020203" pitchFamily="34" charset="0"/>
              </a:rPr>
              <a:t>Points clés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689E085A-09BE-E62F-A22B-A28DF0D3EFBD}"/>
              </a:ext>
            </a:extLst>
          </p:cNvPr>
          <p:cNvSpPr txBox="1"/>
          <p:nvPr/>
        </p:nvSpPr>
        <p:spPr>
          <a:xfrm>
            <a:off x="927977" y="1777505"/>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La modernisation de l'autoroute réduit :</a:t>
            </a:r>
          </a:p>
        </p:txBody>
      </p:sp>
      <p:sp>
        <p:nvSpPr>
          <p:cNvPr id="32" name="object 3">
            <a:extLst>
              <a:ext uri="{FF2B5EF4-FFF2-40B4-BE49-F238E27FC236}">
                <a16:creationId xmlns:a16="http://schemas.microsoft.com/office/drawing/2014/main" id="{F74DE9D8-2B04-478A-651A-3C9B4A32DF8B}"/>
              </a:ext>
            </a:extLst>
          </p:cNvPr>
          <p:cNvSpPr txBox="1"/>
          <p:nvPr/>
        </p:nvSpPr>
        <p:spPr>
          <a:xfrm>
            <a:off x="726280" y="4123818"/>
            <a:ext cx="10725152" cy="352991"/>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Segoe UI Emoji" panose="020B0502040204020203" pitchFamily="34" charset="0"/>
              </a:rPr>
              <a:t>Impact plus large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3" name="object 3">
            <a:extLst>
              <a:ext uri="{FF2B5EF4-FFF2-40B4-BE49-F238E27FC236}">
                <a16:creationId xmlns:a16="http://schemas.microsoft.com/office/drawing/2014/main" id="{3628484D-9FFB-9150-251F-E0120FCDF0A2}"/>
              </a:ext>
            </a:extLst>
          </p:cNvPr>
          <p:cNvSpPr txBox="1"/>
          <p:nvPr/>
        </p:nvSpPr>
        <p:spPr>
          <a:xfrm>
            <a:off x="920833" y="4584458"/>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Amélioration de l'accessibilité au marché du travail</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Augmentation de la productivité économique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Amélioration de la qualité de vie des résidents et des navetteurs</a:t>
            </a:r>
          </a:p>
        </p:txBody>
      </p:sp>
      <p:sp>
        <p:nvSpPr>
          <p:cNvPr id="7" name="object 3">
            <a:extLst>
              <a:ext uri="{FF2B5EF4-FFF2-40B4-BE49-F238E27FC236}">
                <a16:creationId xmlns:a16="http://schemas.microsoft.com/office/drawing/2014/main" id="{FC947A45-B242-EA87-8869-E29FD0540A0A}"/>
              </a:ext>
            </a:extLst>
          </p:cNvPr>
          <p:cNvSpPr txBox="1"/>
          <p:nvPr/>
        </p:nvSpPr>
        <p:spPr>
          <a:xfrm>
            <a:off x="1279736" y="2115285"/>
            <a:ext cx="10725152" cy="166309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Le temps de trajet de 25 %</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Réduction de 40 % du nombre d'accidents</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Réduction des émissions grâce à une circulation plus fluide</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Estimations quantitatives : gain de temps, réduction des coûts d'exploitation des véhicules, amélioration de la qualité de l'air.</a:t>
            </a:r>
          </a:p>
        </p:txBody>
      </p:sp>
      <p:sp>
        <p:nvSpPr>
          <p:cNvPr id="3" name="Slide Number Placeholder 2">
            <a:extLst>
              <a:ext uri="{FF2B5EF4-FFF2-40B4-BE49-F238E27FC236}">
                <a16:creationId xmlns:a16="http://schemas.microsoft.com/office/drawing/2014/main" id="{3871875D-C1BB-6CAF-459A-D51BC4A68E9E}"/>
              </a:ext>
            </a:extLst>
          </p:cNvPr>
          <p:cNvSpPr>
            <a:spLocks noGrp="1"/>
          </p:cNvSpPr>
          <p:nvPr>
            <p:ph type="sldNum" sz="quarter" idx="7"/>
          </p:nvPr>
        </p:nvSpPr>
        <p:spPr/>
        <p:txBody>
          <a:bodyPr/>
          <a:lstStyle/>
          <a:p>
            <a:pPr marL="103685">
              <a:lnSpc>
                <a:spcPts val="1633"/>
              </a:lnSpc>
            </a:pPr>
            <a:fld id="{81D60167-4931-47E6-BA6A-407CBD079E47}" type="slidenum">
              <a:rPr lang="en-AT" spc="-64" smtClean="0"/>
              <a:t>12</a:t>
            </a:fld>
            <a:endParaRPr lang="en-AT" spc="-64" dirty="0"/>
          </a:p>
        </p:txBody>
      </p:sp>
      <p:sp>
        <p:nvSpPr>
          <p:cNvPr id="5" name="object 3">
            <a:extLst>
              <a:ext uri="{FF2B5EF4-FFF2-40B4-BE49-F238E27FC236}">
                <a16:creationId xmlns:a16="http://schemas.microsoft.com/office/drawing/2014/main" id="{06331ADC-9DDB-FE6C-5B4B-7133030588B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1.7. Exemples d'impacts économiques dans le domaine des transports</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08C59274-2322-C152-ABE0-B39E4FBA1C6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9" name="object 6">
            <a:extLst>
              <a:ext uri="{FF2B5EF4-FFF2-40B4-BE49-F238E27FC236}">
                <a16:creationId xmlns:a16="http://schemas.microsoft.com/office/drawing/2014/main" id="{544ADF96-645E-CE0F-4787-E1C4A6437FF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888693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06D39-CAA7-7F0D-D44F-1821B99946D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A09BBE8-3C61-516C-39EB-E2FFC905221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Analyse coûts-avantages (ACA) – Concepts et étapes </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7D46A8F3-D1FB-FC1D-782C-79C0618EB34B}"/>
              </a:ext>
            </a:extLst>
          </p:cNvPr>
          <p:cNvSpPr>
            <a:spLocks noGrp="1"/>
          </p:cNvSpPr>
          <p:nvPr>
            <p:ph type="sldNum" sz="quarter" idx="7"/>
          </p:nvPr>
        </p:nvSpPr>
        <p:spPr/>
        <p:txBody>
          <a:bodyPr/>
          <a:lstStyle/>
          <a:p>
            <a:pPr marL="103685">
              <a:lnSpc>
                <a:spcPts val="1633"/>
              </a:lnSpc>
            </a:pPr>
            <a:fld id="{81D60167-4931-47E6-BA6A-407CBD079E47}" type="slidenum">
              <a:rPr lang="en-AT" spc="-64" smtClean="0"/>
              <a:t>13</a:t>
            </a:fld>
            <a:endParaRPr lang="en-AT" spc="-64" dirty="0"/>
          </a:p>
        </p:txBody>
      </p:sp>
      <p:sp>
        <p:nvSpPr>
          <p:cNvPr id="10" name="object 6">
            <a:extLst>
              <a:ext uri="{FF2B5EF4-FFF2-40B4-BE49-F238E27FC236}">
                <a16:creationId xmlns:a16="http://schemas.microsoft.com/office/drawing/2014/main" id="{5650F36C-64EB-704D-019E-47ACA579A61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1" name="object 6">
            <a:extLst>
              <a:ext uri="{FF2B5EF4-FFF2-40B4-BE49-F238E27FC236}">
                <a16:creationId xmlns:a16="http://schemas.microsoft.com/office/drawing/2014/main" id="{D719DA7C-0650-D1D4-EE62-0F1D0134AA7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durable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2336863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D9E84-E32E-FA8D-06D8-5F3EFABC200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C9662C7-EE62-4027-7215-066F129CA724}"/>
              </a:ext>
            </a:extLst>
          </p:cNvPr>
          <p:cNvSpPr txBox="1">
            <a:spLocks noGrp="1"/>
          </p:cNvSpPr>
          <p:nvPr>
            <p:ph type="title"/>
          </p:nvPr>
        </p:nvSpPr>
        <p:spPr>
          <a:xfrm>
            <a:off x="726282" y="422573"/>
            <a:ext cx="80113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sp>
        <p:nvSpPr>
          <p:cNvPr id="4" name="object 3">
            <a:extLst>
              <a:ext uri="{FF2B5EF4-FFF2-40B4-BE49-F238E27FC236}">
                <a16:creationId xmlns:a16="http://schemas.microsoft.com/office/drawing/2014/main" id="{C20F796E-3AE2-C2B8-2E5E-CB37FB0AD062}"/>
              </a:ext>
            </a:extLst>
          </p:cNvPr>
          <p:cNvSpPr txBox="1"/>
          <p:nvPr/>
        </p:nvSpPr>
        <p:spPr>
          <a:xfrm>
            <a:off x="733424" y="1373423"/>
            <a:ext cx="10725151"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Qu'est-ce que l'ABC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2F5B2EC2-4017-7BE1-BBAF-EB8714259644}"/>
              </a:ext>
            </a:extLst>
          </p:cNvPr>
          <p:cNvSpPr txBox="1"/>
          <p:nvPr/>
        </p:nvSpPr>
        <p:spPr>
          <a:xfrm>
            <a:off x="927977" y="1834063"/>
            <a:ext cx="10530598"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L'ABC regroupe tous les coûts et avantages d'un projet en termes monétaires.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Elle établit un cadre permettant de comparer différents investissements.</a:t>
            </a:r>
          </a:p>
        </p:txBody>
      </p:sp>
      <p:sp>
        <p:nvSpPr>
          <p:cNvPr id="3" name="object 3">
            <a:extLst>
              <a:ext uri="{FF2B5EF4-FFF2-40B4-BE49-F238E27FC236}">
                <a16:creationId xmlns:a16="http://schemas.microsoft.com/office/drawing/2014/main" id="{D3236281-FEC9-DA0E-F4AF-1EEAD8106E3C}"/>
              </a:ext>
            </a:extLst>
          </p:cNvPr>
          <p:cNvSpPr txBox="1"/>
          <p:nvPr/>
        </p:nvSpPr>
        <p:spPr>
          <a:xfrm>
            <a:off x="733425" y="2614836"/>
            <a:ext cx="563757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Importance</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5756B123-B6EF-C578-13A2-018EBD271401}"/>
              </a:ext>
            </a:extLst>
          </p:cNvPr>
          <p:cNvSpPr txBox="1"/>
          <p:nvPr/>
        </p:nvSpPr>
        <p:spPr>
          <a:xfrm>
            <a:off x="927977" y="3065476"/>
            <a:ext cx="544301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Elle aide les décideurs à justifier ou à rejeter des projets sur la base d'une comparaison systématique.</a:t>
            </a:r>
          </a:p>
        </p:txBody>
      </p:sp>
      <p:sp>
        <p:nvSpPr>
          <p:cNvPr id="7" name="object 3">
            <a:extLst>
              <a:ext uri="{FF2B5EF4-FFF2-40B4-BE49-F238E27FC236}">
                <a16:creationId xmlns:a16="http://schemas.microsoft.com/office/drawing/2014/main" id="{5955A5A3-9E99-AD99-6D1B-9BE76F07480B}"/>
              </a:ext>
            </a:extLst>
          </p:cNvPr>
          <p:cNvSpPr txBox="1"/>
          <p:nvPr/>
        </p:nvSpPr>
        <p:spPr>
          <a:xfrm>
            <a:off x="733425" y="3882761"/>
            <a:ext cx="5938096"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Portée</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227F7F6E-6043-5F68-63E4-CD5B7DC88301}"/>
              </a:ext>
            </a:extLst>
          </p:cNvPr>
          <p:cNvSpPr txBox="1"/>
          <p:nvPr/>
        </p:nvSpPr>
        <p:spPr>
          <a:xfrm>
            <a:off x="927976" y="4333401"/>
            <a:ext cx="5733173" cy="203755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Impacts directs (par exemple, coût d'investissement, gain de temps)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Impacts indirects (p. ex. changements dans l'utilisation des sols)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Impacts intangibles/externes (par exemple, pollution, bruit)</a:t>
            </a:r>
          </a:p>
        </p:txBody>
      </p:sp>
      <p:pic>
        <p:nvPicPr>
          <p:cNvPr id="13" name="Picture 12" descr="A diagram of a diagram&#10;&#10;AI-generated content may be incorrect.">
            <a:extLst>
              <a:ext uri="{FF2B5EF4-FFF2-40B4-BE49-F238E27FC236}">
                <a16:creationId xmlns:a16="http://schemas.microsoft.com/office/drawing/2014/main" id="{CF901ABA-F297-F0D3-3A91-B06AF2CC9CCB}"/>
              </a:ext>
            </a:extLst>
          </p:cNvPr>
          <p:cNvPicPr>
            <a:picLocks noChangeAspect="1"/>
          </p:cNvPicPr>
          <p:nvPr/>
        </p:nvPicPr>
        <p:blipFill>
          <a:blip r:embed="rId3" cstate="print">
            <a:extLst>
              <a:ext uri="{28A0092B-C50C-407E-A947-70E740481C1C}">
                <a14:useLocalDpi xmlns:a14="http://schemas.microsoft.com/office/drawing/2010/main" val="0"/>
              </a:ext>
            </a:extLst>
          </a:blip>
          <a:srcRect l="4390" t="21108" r="4141" b="9362"/>
          <a:stretch/>
        </p:blipFill>
        <p:spPr>
          <a:xfrm>
            <a:off x="6570707" y="2402879"/>
            <a:ext cx="5621293" cy="2823265"/>
          </a:xfrm>
          <a:prstGeom prst="rect">
            <a:avLst/>
          </a:prstGeom>
        </p:spPr>
      </p:pic>
      <p:sp>
        <p:nvSpPr>
          <p:cNvPr id="14" name="Slide Number Placeholder 13">
            <a:extLst>
              <a:ext uri="{FF2B5EF4-FFF2-40B4-BE49-F238E27FC236}">
                <a16:creationId xmlns:a16="http://schemas.microsoft.com/office/drawing/2014/main" id="{A98EBB52-BFCA-7313-CC05-14D400A881D5}"/>
              </a:ext>
            </a:extLst>
          </p:cNvPr>
          <p:cNvSpPr>
            <a:spLocks noGrp="1"/>
          </p:cNvSpPr>
          <p:nvPr>
            <p:ph type="sldNum" sz="quarter" idx="7"/>
          </p:nvPr>
        </p:nvSpPr>
        <p:spPr/>
        <p:txBody>
          <a:bodyPr/>
          <a:lstStyle/>
          <a:p>
            <a:pPr marL="103685">
              <a:lnSpc>
                <a:spcPts val="1633"/>
              </a:lnSpc>
            </a:pPr>
            <a:fld id="{81D60167-4931-47E6-BA6A-407CBD079E47}" type="slidenum">
              <a:rPr lang="en-AT" spc="-64" smtClean="0"/>
              <a:t>14</a:t>
            </a:fld>
            <a:endParaRPr lang="en-AT" spc="-64" dirty="0"/>
          </a:p>
        </p:txBody>
      </p:sp>
      <p:sp>
        <p:nvSpPr>
          <p:cNvPr id="8" name="object 3">
            <a:extLst>
              <a:ext uri="{FF2B5EF4-FFF2-40B4-BE49-F238E27FC236}">
                <a16:creationId xmlns:a16="http://schemas.microsoft.com/office/drawing/2014/main" id="{68CFC464-D912-BA95-BD1D-B9585549322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Introduction à l'analyse coûts-avantages (ACA)</a:t>
            </a:r>
            <a:endParaRPr lang="en-GB" sz="3200" b="1" dirty="0">
              <a:solidFill>
                <a:schemeClr val="tx1"/>
              </a:solidFill>
              <a:latin typeface="Aptos" panose="020B0004020202020204" pitchFamily="34" charset="0"/>
              <a:cs typeface="Arial"/>
            </a:endParaRPr>
          </a:p>
        </p:txBody>
      </p:sp>
      <p:sp>
        <p:nvSpPr>
          <p:cNvPr id="19" name="object 6">
            <a:extLst>
              <a:ext uri="{FF2B5EF4-FFF2-40B4-BE49-F238E27FC236}">
                <a16:creationId xmlns:a16="http://schemas.microsoft.com/office/drawing/2014/main" id="{8445FFB4-5045-ECBD-5A4E-73727B60560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20" name="object 6">
            <a:extLst>
              <a:ext uri="{FF2B5EF4-FFF2-40B4-BE49-F238E27FC236}">
                <a16:creationId xmlns:a16="http://schemas.microsoft.com/office/drawing/2014/main" id="{CAE85E17-5648-A42A-C2CC-10424283FA4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durable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1912012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0B21B-BBBE-7CAA-AF25-614FC1FA9ED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707A24D-4880-2A9E-39EF-1477CFE517AB}"/>
              </a:ext>
            </a:extLst>
          </p:cNvPr>
          <p:cNvSpPr txBox="1">
            <a:spLocks noGrp="1"/>
          </p:cNvSpPr>
          <p:nvPr>
            <p:ph type="title"/>
          </p:nvPr>
        </p:nvSpPr>
        <p:spPr>
          <a:xfrm>
            <a:off x="726282" y="422573"/>
            <a:ext cx="79097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sp>
        <p:nvSpPr>
          <p:cNvPr id="14" name="Slide Number Placeholder 13">
            <a:extLst>
              <a:ext uri="{FF2B5EF4-FFF2-40B4-BE49-F238E27FC236}">
                <a16:creationId xmlns:a16="http://schemas.microsoft.com/office/drawing/2014/main" id="{B1E7D87A-6712-A2E7-CF50-201E80834A22}"/>
              </a:ext>
            </a:extLst>
          </p:cNvPr>
          <p:cNvSpPr>
            <a:spLocks noGrp="1"/>
          </p:cNvSpPr>
          <p:nvPr>
            <p:ph type="sldNum" sz="quarter" idx="7"/>
          </p:nvPr>
        </p:nvSpPr>
        <p:spPr/>
        <p:txBody>
          <a:bodyPr/>
          <a:lstStyle/>
          <a:p>
            <a:pPr marL="103685">
              <a:lnSpc>
                <a:spcPts val="1633"/>
              </a:lnSpc>
            </a:pPr>
            <a:fld id="{81D60167-4931-47E6-BA6A-407CBD079E47}" type="slidenum">
              <a:rPr lang="en-AT" spc="-64" smtClean="0"/>
              <a:t>15</a:t>
            </a:fld>
            <a:endParaRPr lang="en-AT" spc="-64" dirty="0"/>
          </a:p>
        </p:txBody>
      </p:sp>
      <p:pic>
        <p:nvPicPr>
          <p:cNvPr id="6150" name="Picture 6">
            <a:extLst>
              <a:ext uri="{FF2B5EF4-FFF2-40B4-BE49-F238E27FC236}">
                <a16:creationId xmlns:a16="http://schemas.microsoft.com/office/drawing/2014/main" id="{434B1E5B-9DEE-CD25-1483-67ABDE708F2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821" b="6162"/>
          <a:stretch/>
        </p:blipFill>
        <p:spPr bwMode="auto">
          <a:xfrm>
            <a:off x="2351403" y="1229999"/>
            <a:ext cx="7489193" cy="4951568"/>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3">
            <a:extLst>
              <a:ext uri="{FF2B5EF4-FFF2-40B4-BE49-F238E27FC236}">
                <a16:creationId xmlns:a16="http://schemas.microsoft.com/office/drawing/2014/main" id="{24F3E44B-C281-E136-28BE-1BE453AB2FE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2.2.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Étapes pour appliquer l'ABC</a:t>
            </a:r>
            <a:endParaRPr lang="en-GB" sz="3200" b="1" dirty="0">
              <a:solidFill>
                <a:schemeClr val="tx1"/>
              </a:solidFill>
              <a:latin typeface="Aptos" panose="020B0004020202020204" pitchFamily="34" charset="0"/>
              <a:cs typeface="Arial"/>
            </a:endParaRPr>
          </a:p>
        </p:txBody>
      </p:sp>
      <p:sp>
        <p:nvSpPr>
          <p:cNvPr id="13" name="object 6">
            <a:extLst>
              <a:ext uri="{FF2B5EF4-FFF2-40B4-BE49-F238E27FC236}">
                <a16:creationId xmlns:a16="http://schemas.microsoft.com/office/drawing/2014/main" id="{63980A08-8093-CD98-ED17-36C19903742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5" name="object 6">
            <a:extLst>
              <a:ext uri="{FF2B5EF4-FFF2-40B4-BE49-F238E27FC236}">
                <a16:creationId xmlns:a16="http://schemas.microsoft.com/office/drawing/2014/main" id="{BBF9863C-B9B9-578C-EB1D-1A4A5ED6303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durable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1951473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054C5-5E0F-09D7-16AD-DECC267DD30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10F3407-8D12-8186-8571-B56B0217052E}"/>
              </a:ext>
            </a:extLst>
          </p:cNvPr>
          <p:cNvSpPr txBox="1">
            <a:spLocks noGrp="1"/>
          </p:cNvSpPr>
          <p:nvPr>
            <p:ph type="title"/>
          </p:nvPr>
        </p:nvSpPr>
        <p:spPr>
          <a:xfrm>
            <a:off x="726280" y="422573"/>
            <a:ext cx="790337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sp>
        <p:nvSpPr>
          <p:cNvPr id="4" name="object 3">
            <a:extLst>
              <a:ext uri="{FF2B5EF4-FFF2-40B4-BE49-F238E27FC236}">
                <a16:creationId xmlns:a16="http://schemas.microsoft.com/office/drawing/2014/main" id="{DEB9334A-1BB3-22DC-AF12-A1BD5AD2AE1E}"/>
              </a:ext>
            </a:extLst>
          </p:cNvPr>
          <p:cNvSpPr txBox="1"/>
          <p:nvPr/>
        </p:nvSpPr>
        <p:spPr>
          <a:xfrm>
            <a:off x="733424" y="128858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Portée du projet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1F612C2-2518-FFB9-F967-BC0102515182}"/>
              </a:ext>
            </a:extLst>
          </p:cNvPr>
          <p:cNvSpPr txBox="1"/>
          <p:nvPr/>
        </p:nvSpPr>
        <p:spPr>
          <a:xfrm>
            <a:off x="927977" y="1749225"/>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Quel est l'objectif ? Quel problème le projet permet-il de résoudre ?</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Définissez le lieu, le calendrier et les parties prenantes.</a:t>
            </a:r>
          </a:p>
        </p:txBody>
      </p:sp>
      <p:sp>
        <p:nvSpPr>
          <p:cNvPr id="12" name="object 3">
            <a:extLst>
              <a:ext uri="{FF2B5EF4-FFF2-40B4-BE49-F238E27FC236}">
                <a16:creationId xmlns:a16="http://schemas.microsoft.com/office/drawing/2014/main" id="{0B9BFEBA-0FDD-36DE-6DAB-0709B8C6DBFD}"/>
              </a:ext>
            </a:extLst>
          </p:cNvPr>
          <p:cNvSpPr txBox="1"/>
          <p:nvPr/>
        </p:nvSpPr>
        <p:spPr>
          <a:xfrm>
            <a:off x="733425" y="2643125"/>
            <a:ext cx="5117696"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Options alternatives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753F0956-A37A-FA33-E83A-F7335BB536FC}"/>
              </a:ext>
            </a:extLst>
          </p:cNvPr>
          <p:cNvSpPr txBox="1"/>
          <p:nvPr/>
        </p:nvSpPr>
        <p:spPr>
          <a:xfrm>
            <a:off x="927977" y="3103765"/>
            <a:ext cx="4845447"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Établir un scénario de référence (alternative nulle) et une ou plusieurs alternatives.</a:t>
            </a:r>
          </a:p>
        </p:txBody>
      </p:sp>
      <p:sp>
        <p:nvSpPr>
          <p:cNvPr id="14" name="object 3">
            <a:extLst>
              <a:ext uri="{FF2B5EF4-FFF2-40B4-BE49-F238E27FC236}">
                <a16:creationId xmlns:a16="http://schemas.microsoft.com/office/drawing/2014/main" id="{2E279D06-1C9E-8785-2D7F-8C48E3265411}"/>
              </a:ext>
            </a:extLst>
          </p:cNvPr>
          <p:cNvSpPr txBox="1"/>
          <p:nvPr/>
        </p:nvSpPr>
        <p:spPr>
          <a:xfrm>
            <a:off x="733424" y="3818128"/>
            <a:ext cx="5117695"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Considérations clés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object 3">
            <a:extLst>
              <a:ext uri="{FF2B5EF4-FFF2-40B4-BE49-F238E27FC236}">
                <a16:creationId xmlns:a16="http://schemas.microsoft.com/office/drawing/2014/main" id="{E1599732-F46E-41F2-B28B-19E37614C1D7}"/>
              </a:ext>
            </a:extLst>
          </p:cNvPr>
          <p:cNvSpPr txBox="1"/>
          <p:nvPr/>
        </p:nvSpPr>
        <p:spPr>
          <a:xfrm>
            <a:off x="927978" y="4278768"/>
            <a:ext cx="492314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Objectifs des parties prenantes, contraintes environnementales et faisabilité technique.</a:t>
            </a:r>
          </a:p>
        </p:txBody>
      </p:sp>
      <p:pic>
        <p:nvPicPr>
          <p:cNvPr id="19" name="Picture 18" descr="A screen shot of a computer&#10;&#10;AI-generated content may be incorrect.">
            <a:extLst>
              <a:ext uri="{FF2B5EF4-FFF2-40B4-BE49-F238E27FC236}">
                <a16:creationId xmlns:a16="http://schemas.microsoft.com/office/drawing/2014/main" id="{826136BC-7415-B0B0-CF21-EEC92AA75FC2}"/>
              </a:ext>
            </a:extLst>
          </p:cNvPr>
          <p:cNvPicPr>
            <a:picLocks noChangeAspect="1"/>
          </p:cNvPicPr>
          <p:nvPr/>
        </p:nvPicPr>
        <p:blipFill>
          <a:blip r:embed="rId3" cstate="print">
            <a:extLst>
              <a:ext uri="{28A0092B-C50C-407E-A947-70E740481C1C}">
                <a14:useLocalDpi xmlns:a14="http://schemas.microsoft.com/office/drawing/2010/main" val="0"/>
              </a:ext>
            </a:extLst>
          </a:blip>
          <a:srcRect l="3113" t="21108" r="2324" b="6162"/>
          <a:stretch/>
        </p:blipFill>
        <p:spPr>
          <a:xfrm>
            <a:off x="6990579" y="2959888"/>
            <a:ext cx="5261365" cy="3372210"/>
          </a:xfrm>
          <a:prstGeom prst="rect">
            <a:avLst/>
          </a:prstGeom>
        </p:spPr>
      </p:pic>
      <p:sp>
        <p:nvSpPr>
          <p:cNvPr id="20" name="Slide Number Placeholder 19">
            <a:extLst>
              <a:ext uri="{FF2B5EF4-FFF2-40B4-BE49-F238E27FC236}">
                <a16:creationId xmlns:a16="http://schemas.microsoft.com/office/drawing/2014/main" id="{9E76F16D-FBBF-A0AC-82ED-D11CF53968D8}"/>
              </a:ext>
            </a:extLst>
          </p:cNvPr>
          <p:cNvSpPr>
            <a:spLocks noGrp="1"/>
          </p:cNvSpPr>
          <p:nvPr>
            <p:ph type="sldNum" sz="quarter" idx="7"/>
          </p:nvPr>
        </p:nvSpPr>
        <p:spPr/>
        <p:txBody>
          <a:bodyPr/>
          <a:lstStyle/>
          <a:p>
            <a:pPr marL="103685">
              <a:lnSpc>
                <a:spcPts val="1633"/>
              </a:lnSpc>
            </a:pPr>
            <a:fld id="{81D60167-4931-47E6-BA6A-407CBD079E47}" type="slidenum">
              <a:rPr lang="en-AT" spc="-64" smtClean="0"/>
              <a:t>16</a:t>
            </a:fld>
            <a:endParaRPr lang="en-AT" spc="-64" dirty="0"/>
          </a:p>
        </p:txBody>
      </p:sp>
      <p:sp>
        <p:nvSpPr>
          <p:cNvPr id="7" name="object 3">
            <a:extLst>
              <a:ext uri="{FF2B5EF4-FFF2-40B4-BE49-F238E27FC236}">
                <a16:creationId xmlns:a16="http://schemas.microsoft.com/office/drawing/2014/main" id="{33F65456-8290-C82C-C4BE-FD898F5B4AF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2.3. Étape 1 – Définir le projet et les alternatives</a:t>
            </a:r>
            <a:endParaRPr lang="en-GB" sz="3200" b="1" dirty="0">
              <a:solidFill>
                <a:schemeClr val="tx1"/>
              </a:solidFill>
              <a:latin typeface="Aptos" panose="020B0004020202020204" pitchFamily="34" charset="0"/>
              <a:cs typeface="Arial"/>
            </a:endParaRPr>
          </a:p>
        </p:txBody>
      </p:sp>
      <p:sp>
        <p:nvSpPr>
          <p:cNvPr id="21" name="object 6">
            <a:extLst>
              <a:ext uri="{FF2B5EF4-FFF2-40B4-BE49-F238E27FC236}">
                <a16:creationId xmlns:a16="http://schemas.microsoft.com/office/drawing/2014/main" id="{ACEF4E8D-5C49-E5F2-5CB8-FDC0125E616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22" name="object 6">
            <a:extLst>
              <a:ext uri="{FF2B5EF4-FFF2-40B4-BE49-F238E27FC236}">
                <a16:creationId xmlns:a16="http://schemas.microsoft.com/office/drawing/2014/main" id="{EAAE0D57-53BF-1BDB-F5FD-1FEFB6249E1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durable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1713391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1FD73-4648-D7F3-7601-2F146F92FC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1BBA935-9A38-2EBF-562E-FBB8B772B706}"/>
              </a:ext>
            </a:extLst>
          </p:cNvPr>
          <p:cNvSpPr txBox="1">
            <a:spLocks noGrp="1"/>
          </p:cNvSpPr>
          <p:nvPr>
            <p:ph type="title"/>
          </p:nvPr>
        </p:nvSpPr>
        <p:spPr>
          <a:xfrm>
            <a:off x="726282" y="422573"/>
            <a:ext cx="78589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sp>
        <p:nvSpPr>
          <p:cNvPr id="4" name="object 3">
            <a:extLst>
              <a:ext uri="{FF2B5EF4-FFF2-40B4-BE49-F238E27FC236}">
                <a16:creationId xmlns:a16="http://schemas.microsoft.com/office/drawing/2014/main" id="{1B26566A-A238-0559-4081-3AEEA4FDFE3D}"/>
              </a:ext>
            </a:extLst>
          </p:cNvPr>
          <p:cNvSpPr txBox="1"/>
          <p:nvPr/>
        </p:nvSpPr>
        <p:spPr>
          <a:xfrm>
            <a:off x="733424" y="132628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Catégories de coûts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D405157-F530-4CF9-8362-3EDEEF1D35C6}"/>
              </a:ext>
            </a:extLst>
          </p:cNvPr>
          <p:cNvSpPr txBox="1"/>
          <p:nvPr/>
        </p:nvSpPr>
        <p:spPr>
          <a:xfrm>
            <a:off x="927976" y="1786929"/>
            <a:ext cx="11264023"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Dépenses d'investissement : conception, construction et approvisionnement.</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Coûts d'exploitation et de maintenance. Main-d'œuvre, services publics, réparations.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Coûts indirects et externes (par exemple, bruit, impact sur la qualité de l'air).</a:t>
            </a:r>
          </a:p>
        </p:txBody>
      </p:sp>
      <p:sp>
        <p:nvSpPr>
          <p:cNvPr id="3" name="object 3">
            <a:extLst>
              <a:ext uri="{FF2B5EF4-FFF2-40B4-BE49-F238E27FC236}">
                <a16:creationId xmlns:a16="http://schemas.microsoft.com/office/drawing/2014/main" id="{DE83F4A2-ED2F-AA46-2AC3-417429EA5805}"/>
              </a:ext>
            </a:extLst>
          </p:cNvPr>
          <p:cNvSpPr txBox="1"/>
          <p:nvPr/>
        </p:nvSpPr>
        <p:spPr>
          <a:xfrm>
            <a:off x="733425" y="3177202"/>
            <a:ext cx="5151809"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Catégories de bénéfices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F70C1D40-AF7D-15DA-5440-DF321C90664A}"/>
              </a:ext>
            </a:extLst>
          </p:cNvPr>
          <p:cNvSpPr txBox="1"/>
          <p:nvPr/>
        </p:nvSpPr>
        <p:spPr>
          <a:xfrm>
            <a:off x="927977" y="3637842"/>
            <a:ext cx="7563793" cy="130402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Avantages directs : gain de temps de trajet, réduction des coûts d'exploitation des véhicules.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Avantages indirects : amélioration de la sécurité, gains environnementaux, développement économique.</a:t>
            </a:r>
          </a:p>
        </p:txBody>
      </p:sp>
      <p:sp>
        <p:nvSpPr>
          <p:cNvPr id="7" name="object 3">
            <a:extLst>
              <a:ext uri="{FF2B5EF4-FFF2-40B4-BE49-F238E27FC236}">
                <a16:creationId xmlns:a16="http://schemas.microsoft.com/office/drawing/2014/main" id="{99ABE05B-DD55-A113-9B02-7EBC84997BBA}"/>
              </a:ext>
            </a:extLst>
          </p:cNvPr>
          <p:cNvSpPr txBox="1"/>
          <p:nvPr/>
        </p:nvSpPr>
        <p:spPr>
          <a:xfrm>
            <a:off x="733425" y="5085739"/>
            <a:ext cx="5151809"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Sources des données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A147AC02-8117-1692-4DCA-36953A6AF977}"/>
              </a:ext>
            </a:extLst>
          </p:cNvPr>
          <p:cNvSpPr txBox="1"/>
          <p:nvPr/>
        </p:nvSpPr>
        <p:spPr>
          <a:xfrm>
            <a:off x="927977" y="5546379"/>
            <a:ext cx="797943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Données historiques, enquêtes, estimations techniques et avis d'experts.</a:t>
            </a:r>
          </a:p>
        </p:txBody>
      </p:sp>
      <p:pic>
        <p:nvPicPr>
          <p:cNvPr id="15" name="Picture 14" descr="A screen shot of a computer&#10;&#10;AI-generated content may be incorrect.">
            <a:extLst>
              <a:ext uri="{FF2B5EF4-FFF2-40B4-BE49-F238E27FC236}">
                <a16:creationId xmlns:a16="http://schemas.microsoft.com/office/drawing/2014/main" id="{916FAA11-B075-0867-5AB8-DAA43C4E1DAC}"/>
              </a:ext>
            </a:extLst>
          </p:cNvPr>
          <p:cNvPicPr>
            <a:picLocks noChangeAspect="1"/>
          </p:cNvPicPr>
          <p:nvPr/>
        </p:nvPicPr>
        <p:blipFill>
          <a:blip r:embed="rId3" cstate="print">
            <a:extLst>
              <a:ext uri="{28A0092B-C50C-407E-A947-70E740481C1C}">
                <a14:useLocalDpi xmlns:a14="http://schemas.microsoft.com/office/drawing/2010/main" val="0"/>
              </a:ext>
            </a:extLst>
          </a:blip>
          <a:srcRect l="2291" t="21613" r="14699" b="10071"/>
          <a:stretch/>
        </p:blipFill>
        <p:spPr>
          <a:xfrm>
            <a:off x="7479084" y="3999311"/>
            <a:ext cx="4712916" cy="2318565"/>
          </a:xfrm>
          <a:prstGeom prst="rect">
            <a:avLst/>
          </a:prstGeom>
        </p:spPr>
      </p:pic>
      <p:sp>
        <p:nvSpPr>
          <p:cNvPr id="16" name="Slide Number Placeholder 15">
            <a:extLst>
              <a:ext uri="{FF2B5EF4-FFF2-40B4-BE49-F238E27FC236}">
                <a16:creationId xmlns:a16="http://schemas.microsoft.com/office/drawing/2014/main" id="{238C7C16-BA3D-F0B3-34E4-26E2CDBC40E9}"/>
              </a:ext>
            </a:extLst>
          </p:cNvPr>
          <p:cNvSpPr>
            <a:spLocks noGrp="1"/>
          </p:cNvSpPr>
          <p:nvPr>
            <p:ph type="sldNum" sz="quarter" idx="7"/>
          </p:nvPr>
        </p:nvSpPr>
        <p:spPr/>
        <p:txBody>
          <a:bodyPr/>
          <a:lstStyle/>
          <a:p>
            <a:pPr marL="103685">
              <a:lnSpc>
                <a:spcPts val="1633"/>
              </a:lnSpc>
            </a:pPr>
            <a:fld id="{81D60167-4931-47E6-BA6A-407CBD079E47}" type="slidenum">
              <a:rPr lang="en-AT" spc="-64" smtClean="0"/>
              <a:t>17</a:t>
            </a:fld>
            <a:endParaRPr lang="en-AT" spc="-64" dirty="0"/>
          </a:p>
        </p:txBody>
      </p:sp>
      <p:sp>
        <p:nvSpPr>
          <p:cNvPr id="8" name="object 3">
            <a:extLst>
              <a:ext uri="{FF2B5EF4-FFF2-40B4-BE49-F238E27FC236}">
                <a16:creationId xmlns:a16="http://schemas.microsoft.com/office/drawing/2014/main" id="{1F92BEFE-7B98-65B4-1161-7AAFDA0712F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2.4.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Étape 2 – Identifier les coûts et les avantages</a:t>
            </a:r>
            <a:endParaRPr lang="en-GB" sz="3200" b="1" dirty="0">
              <a:solidFill>
                <a:schemeClr val="tx1"/>
              </a:solidFill>
              <a:latin typeface="Aptos" panose="020B0004020202020204" pitchFamily="34" charset="0"/>
              <a:cs typeface="Arial"/>
            </a:endParaRPr>
          </a:p>
        </p:txBody>
      </p:sp>
      <p:sp>
        <p:nvSpPr>
          <p:cNvPr id="17" name="object 6">
            <a:extLst>
              <a:ext uri="{FF2B5EF4-FFF2-40B4-BE49-F238E27FC236}">
                <a16:creationId xmlns:a16="http://schemas.microsoft.com/office/drawing/2014/main" id="{0B0AD8B8-09DB-6E6C-1765-D54D3179576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8" name="object 6">
            <a:extLst>
              <a:ext uri="{FF2B5EF4-FFF2-40B4-BE49-F238E27FC236}">
                <a16:creationId xmlns:a16="http://schemas.microsoft.com/office/drawing/2014/main" id="{F90FC6C9-98D6-48FD-30AE-C58A0D0B254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3183815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01751-85CC-0C90-CE81-C2B27F63A03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FC69A9F-0CC6-F0A2-6E2B-663AC1220D6B}"/>
              </a:ext>
            </a:extLst>
          </p:cNvPr>
          <p:cNvSpPr txBox="1">
            <a:spLocks noGrp="1"/>
          </p:cNvSpPr>
          <p:nvPr>
            <p:ph type="title"/>
          </p:nvPr>
        </p:nvSpPr>
        <p:spPr>
          <a:xfrm>
            <a:off x="726282" y="422573"/>
            <a:ext cx="78589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sp>
        <p:nvSpPr>
          <p:cNvPr id="4" name="object 3">
            <a:extLst>
              <a:ext uri="{FF2B5EF4-FFF2-40B4-BE49-F238E27FC236}">
                <a16:creationId xmlns:a16="http://schemas.microsoft.com/office/drawing/2014/main" id="{BD28C609-2954-5647-2B04-41115A5D3DAC}"/>
              </a:ext>
            </a:extLst>
          </p:cNvPr>
          <p:cNvSpPr txBox="1"/>
          <p:nvPr/>
        </p:nvSpPr>
        <p:spPr>
          <a:xfrm>
            <a:off x="733424" y="129801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Techniques de monétisation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94C2FCAA-2F43-8A43-223C-7F2E963336DB}"/>
              </a:ext>
            </a:extLst>
          </p:cNvPr>
          <p:cNvSpPr txBox="1"/>
          <p:nvPr/>
        </p:nvSpPr>
        <p:spPr>
          <a:xfrm>
            <a:off x="927977" y="1758652"/>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Conversion des impacts non marchands en valeurs monétaires.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Utilisation de méthodes d'évaluation économique (par exemple, coût de la maladie, évaluation contingente).</a:t>
            </a:r>
          </a:p>
        </p:txBody>
      </p:sp>
      <p:sp>
        <p:nvSpPr>
          <p:cNvPr id="3" name="object 3">
            <a:extLst>
              <a:ext uri="{FF2B5EF4-FFF2-40B4-BE49-F238E27FC236}">
                <a16:creationId xmlns:a16="http://schemas.microsoft.com/office/drawing/2014/main" id="{813E4CC0-35BA-C70F-3992-3C1A3C12650F}"/>
              </a:ext>
            </a:extLst>
          </p:cNvPr>
          <p:cNvSpPr txBox="1"/>
          <p:nvPr/>
        </p:nvSpPr>
        <p:spPr>
          <a:xfrm>
            <a:off x="669132" y="2829426"/>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Prise en compte des incertitudes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0757890-CE8B-82B3-67EE-53D6A56DEA7B}"/>
              </a:ext>
            </a:extLst>
          </p:cNvPr>
          <p:cNvSpPr txBox="1"/>
          <p:nvPr/>
        </p:nvSpPr>
        <p:spPr>
          <a:xfrm>
            <a:off x="863685" y="3290066"/>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Intégration d'hypothèses et de facteurs de sensibilité (par exemple, scénarios de coûts attendus vs scénarios de coûts élevés/faibles).</a:t>
            </a:r>
          </a:p>
        </p:txBody>
      </p:sp>
      <p:sp>
        <p:nvSpPr>
          <p:cNvPr id="7" name="object 3">
            <a:extLst>
              <a:ext uri="{FF2B5EF4-FFF2-40B4-BE49-F238E27FC236}">
                <a16:creationId xmlns:a16="http://schemas.microsoft.com/office/drawing/2014/main" id="{07F6F4EE-F074-A901-CB4E-2519128E3123}"/>
              </a:ext>
            </a:extLst>
          </p:cNvPr>
          <p:cNvSpPr txBox="1"/>
          <p:nvPr/>
        </p:nvSpPr>
        <p:spPr>
          <a:xfrm>
            <a:off x="669132" y="3848710"/>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Exemple de calcul</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7603D23E-1F46-1A49-5230-C8913BCB55A6}"/>
              </a:ext>
            </a:extLst>
          </p:cNvPr>
          <p:cNvSpPr txBox="1"/>
          <p:nvPr/>
        </p:nvSpPr>
        <p:spPr>
          <a:xfrm>
            <a:off x="863685" y="4309350"/>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Valeur des économies quotidiennes de 10 minutes × nombre de navetteurs × taux de salaire × jours ouvrables.</a:t>
            </a:r>
          </a:p>
        </p:txBody>
      </p:sp>
      <p:pic>
        <p:nvPicPr>
          <p:cNvPr id="13" name="Picture 12" descr="A screenshot of a computer&#10;&#10;AI-generated content may be incorrect.">
            <a:extLst>
              <a:ext uri="{FF2B5EF4-FFF2-40B4-BE49-F238E27FC236}">
                <a16:creationId xmlns:a16="http://schemas.microsoft.com/office/drawing/2014/main" id="{E0E7AB70-9A0F-B455-8F95-DE804359E4CE}"/>
              </a:ext>
            </a:extLst>
          </p:cNvPr>
          <p:cNvPicPr>
            <a:picLocks noChangeAspect="1"/>
          </p:cNvPicPr>
          <p:nvPr/>
        </p:nvPicPr>
        <p:blipFill>
          <a:blip r:embed="rId3" cstate="print">
            <a:extLst>
              <a:ext uri="{28A0092B-C50C-407E-A947-70E740481C1C}">
                <a14:useLocalDpi xmlns:a14="http://schemas.microsoft.com/office/drawing/2010/main" val="0"/>
              </a:ext>
            </a:extLst>
          </a:blip>
          <a:srcRect l="2154" t="31270" r="1782" b="11179"/>
          <a:stretch/>
        </p:blipFill>
        <p:spPr>
          <a:xfrm>
            <a:off x="4972069" y="4713414"/>
            <a:ext cx="7024624" cy="1604462"/>
          </a:xfrm>
          <a:prstGeom prst="rect">
            <a:avLst/>
          </a:prstGeom>
        </p:spPr>
      </p:pic>
      <p:sp>
        <p:nvSpPr>
          <p:cNvPr id="14" name="Slide Number Placeholder 13">
            <a:extLst>
              <a:ext uri="{FF2B5EF4-FFF2-40B4-BE49-F238E27FC236}">
                <a16:creationId xmlns:a16="http://schemas.microsoft.com/office/drawing/2014/main" id="{8FEB587B-4CA1-3526-F961-45F2EC0E0E3B}"/>
              </a:ext>
            </a:extLst>
          </p:cNvPr>
          <p:cNvSpPr>
            <a:spLocks noGrp="1"/>
          </p:cNvSpPr>
          <p:nvPr>
            <p:ph type="sldNum" sz="quarter" idx="7"/>
          </p:nvPr>
        </p:nvSpPr>
        <p:spPr/>
        <p:txBody>
          <a:bodyPr/>
          <a:lstStyle/>
          <a:p>
            <a:pPr marL="103685">
              <a:lnSpc>
                <a:spcPts val="1633"/>
              </a:lnSpc>
            </a:pPr>
            <a:fld id="{81D60167-4931-47E6-BA6A-407CBD079E47}" type="slidenum">
              <a:rPr lang="en-AT" spc="-64" smtClean="0"/>
              <a:t>18</a:t>
            </a:fld>
            <a:endParaRPr lang="en-AT" spc="-64" dirty="0"/>
          </a:p>
        </p:txBody>
      </p:sp>
      <p:sp>
        <p:nvSpPr>
          <p:cNvPr id="8" name="object 3">
            <a:extLst>
              <a:ext uri="{FF2B5EF4-FFF2-40B4-BE49-F238E27FC236}">
                <a16:creationId xmlns:a16="http://schemas.microsoft.com/office/drawing/2014/main" id="{DAC7E139-F69D-983F-3ECA-7C010C3A453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2.5. Étape 3 – Quantifier les coûts et les avantages</a:t>
            </a:r>
            <a:endParaRPr lang="en-GB" sz="3200" b="1" dirty="0">
              <a:solidFill>
                <a:schemeClr val="tx1"/>
              </a:solidFill>
              <a:latin typeface="Aptos" panose="020B0004020202020204" pitchFamily="34" charset="0"/>
              <a:cs typeface="Arial"/>
            </a:endParaRPr>
          </a:p>
        </p:txBody>
      </p:sp>
      <p:sp>
        <p:nvSpPr>
          <p:cNvPr id="15" name="object 6">
            <a:extLst>
              <a:ext uri="{FF2B5EF4-FFF2-40B4-BE49-F238E27FC236}">
                <a16:creationId xmlns:a16="http://schemas.microsoft.com/office/drawing/2014/main" id="{1E56B7FA-5690-A17B-3B48-51C89F72177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6" name="object 6">
            <a:extLst>
              <a:ext uri="{FF2B5EF4-FFF2-40B4-BE49-F238E27FC236}">
                <a16:creationId xmlns:a16="http://schemas.microsoft.com/office/drawing/2014/main" id="{5D4F88D3-D694-87C9-E5D3-5A39E0F6F83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1860916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BDA6-1156-21A4-04E9-5B7C9D6D4E4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A94C6E2-CC29-C71B-D143-0B24BB13F290}"/>
              </a:ext>
            </a:extLst>
          </p:cNvPr>
          <p:cNvSpPr txBox="1">
            <a:spLocks noGrp="1"/>
          </p:cNvSpPr>
          <p:nvPr>
            <p:ph type="title"/>
          </p:nvPr>
        </p:nvSpPr>
        <p:spPr>
          <a:xfrm>
            <a:off x="726282" y="422573"/>
            <a:ext cx="796504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sp>
        <p:nvSpPr>
          <p:cNvPr id="4" name="object 3">
            <a:extLst>
              <a:ext uri="{FF2B5EF4-FFF2-40B4-BE49-F238E27FC236}">
                <a16:creationId xmlns:a16="http://schemas.microsoft.com/office/drawing/2014/main" id="{EEFC881D-D506-C6E9-9172-90A75355332C}"/>
              </a:ext>
            </a:extLst>
          </p:cNvPr>
          <p:cNvSpPr txBox="1"/>
          <p:nvPr/>
        </p:nvSpPr>
        <p:spPr>
          <a:xfrm>
            <a:off x="733424" y="133571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Nécessité de l'actualisation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8E53F15-E47F-3CB7-9E2A-5D9371E0D3FE}"/>
              </a:ext>
            </a:extLst>
          </p:cNvPr>
          <p:cNvSpPr txBox="1"/>
          <p:nvPr/>
        </p:nvSpPr>
        <p:spPr>
          <a:xfrm>
            <a:off x="927977" y="1796358"/>
            <a:ext cx="10725152" cy="293487"/>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Les coûts et avantages futurs doivent être exprimés en termes actuels.</a:t>
            </a:r>
          </a:p>
        </p:txBody>
      </p:sp>
      <p:sp>
        <p:nvSpPr>
          <p:cNvPr id="11" name="object 3">
            <a:extLst>
              <a:ext uri="{FF2B5EF4-FFF2-40B4-BE49-F238E27FC236}">
                <a16:creationId xmlns:a16="http://schemas.microsoft.com/office/drawing/2014/main" id="{EDE0E436-9E50-B41F-8724-DFAA368F7E80}"/>
              </a:ext>
            </a:extLst>
          </p:cNvPr>
          <p:cNvSpPr txBox="1"/>
          <p:nvPr/>
        </p:nvSpPr>
        <p:spPr>
          <a:xfrm>
            <a:off x="733424" y="223372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Formule clé (facteur de valeur actuelle)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3" name="object 3">
                <a:extLst>
                  <a:ext uri="{FF2B5EF4-FFF2-40B4-BE49-F238E27FC236}">
                    <a16:creationId xmlns:a16="http://schemas.microsoft.com/office/drawing/2014/main" id="{A6CC8DE0-8D77-0C02-131D-CCF796F77CEA}"/>
                  </a:ext>
                </a:extLst>
              </p:cNvPr>
              <p:cNvSpPr txBox="1"/>
              <p:nvPr/>
            </p:nvSpPr>
            <p:spPr>
              <a:xfrm>
                <a:off x="927977" y="2694362"/>
                <a:ext cx="10725152" cy="1045168"/>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14:m>
                  <m:oMath xmlns:m="http://schemas.openxmlformats.org/officeDocument/2006/math">
                    <m:r>
                      <a:rPr lang="en-US" b="0" i="1" kern="100" smtClean="0">
                        <a:effectLst/>
                        <a:latin typeface="Cambria Math" panose="02040503050406030204" pitchFamily="18" charset="0"/>
                        <a:ea typeface="Aptos" panose="020B0004020202020204" pitchFamily="34" charset="0"/>
                        <a:cs typeface="Segoe UI Emoji" panose="020B0502040204020203" pitchFamily="34" charset="0"/>
                      </a:rPr>
                      <m:t>𝑃</m:t>
                    </m:r>
                    <m:r>
                      <a:rPr lang="en-US" b="0" i="1" kern="100" smtClean="0">
                        <a:effectLst/>
                        <a:latin typeface="Cambria Math" panose="02040503050406030204" pitchFamily="18" charset="0"/>
                        <a:ea typeface="Aptos" panose="020B0004020202020204" pitchFamily="34" charset="0"/>
                        <a:cs typeface="Segoe UI Emoji" panose="020B0502040204020203" pitchFamily="34" charset="0"/>
                      </a:rPr>
                      <m:t>=</m:t>
                    </m:r>
                    <m:f>
                      <m:fPr>
                        <m:ctrlPr>
                          <a:rPr lang="en-US" b="0" i="1" kern="100" smtClean="0">
                            <a:effectLst/>
                            <a:latin typeface="Cambria Math" panose="02040503050406030204" pitchFamily="18" charset="0"/>
                          </a:rPr>
                        </m:ctrlPr>
                      </m:fPr>
                      <m:num>
                        <m:r>
                          <a:rPr lang="en-US" b="0" i="1" kern="100" smtClean="0">
                            <a:effectLst/>
                            <a:latin typeface="Cambria Math" panose="02040503050406030204" pitchFamily="18" charset="0"/>
                          </a:rPr>
                          <m:t>𝐹</m:t>
                        </m:r>
                      </m:num>
                      <m:den>
                        <m:sSup>
                          <m:sSupPr>
                            <m:ctrlPr>
                              <a:rPr lang="en-US" b="0" i="1" kern="100" smtClean="0">
                                <a:effectLst/>
                                <a:latin typeface="Cambria Math" panose="02040503050406030204" pitchFamily="18" charset="0"/>
                              </a:rPr>
                            </m:ctrlPr>
                          </m:sSupPr>
                          <m:e>
                            <m:r>
                              <a:rPr lang="en-US" b="0" i="1" kern="100" smtClean="0">
                                <a:effectLst/>
                                <a:latin typeface="Cambria Math" panose="02040503050406030204" pitchFamily="18" charset="0"/>
                              </a:rPr>
                              <m:t>(1+</m:t>
                            </m:r>
                            <m:r>
                              <a:rPr lang="en-US" b="0" i="1" kern="100" smtClean="0">
                                <a:effectLst/>
                                <a:latin typeface="Cambria Math" panose="02040503050406030204" pitchFamily="18" charset="0"/>
                              </a:rPr>
                              <m:t>𝑖</m:t>
                            </m:r>
                            <m:r>
                              <a:rPr lang="en-US" b="0" i="1" kern="100" smtClean="0">
                                <a:effectLst/>
                                <a:latin typeface="Cambria Math" panose="02040503050406030204" pitchFamily="18" charset="0"/>
                              </a:rPr>
                              <m:t>)</m:t>
                            </m:r>
                          </m:e>
                          <m:sup>
                            <m:r>
                              <a:rPr lang="en-US" b="0" i="1" kern="100" smtClean="0">
                                <a:effectLst/>
                                <a:latin typeface="Cambria Math" panose="02040503050406030204" pitchFamily="18" charset="0"/>
                              </a:rPr>
                              <m:t>𝑛</m:t>
                            </m:r>
                          </m:sup>
                        </m:sSup>
                      </m:den>
                    </m:f>
                  </m:oMath>
                </a14:m>
                <a:endParaRPr lang="en-US" dirty="0">
                  <a:effectLst/>
                  <a:latin typeface="Aptos" panose="020B0004020202020204" pitchFamily="34" charset="0"/>
                  <a:ea typeface="Aptos" panose="020B0004020202020204" pitchFamily="34" charset="0"/>
                  <a:cs typeface="Times New Roman" panose="02020603050405020304" pitchFamily="18" charset="0"/>
                </a:endParaRPr>
              </a:p>
              <a:p>
                <a:pPr lvl="2" indent="0">
                  <a:lnSpc>
                    <a:spcPct val="100000"/>
                  </a:lnSpc>
                  <a:spcBef>
                    <a:spcPts val="600"/>
                  </a:spcBef>
                  <a:spcAft>
                    <a:spcPts val="800"/>
                  </a:spcAft>
                  <a:buSzPct val="100000"/>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où « i » reflète le risque/l'inflation.</a:t>
                </a:r>
                <a:endParaRPr lang="en-US" dirty="0">
                  <a:effectLst/>
                  <a:latin typeface="Aptos" panose="020B0004020202020204" pitchFamily="34" charset="0"/>
                  <a:ea typeface="Aptos" panose="020B0004020202020204" pitchFamily="34" charset="0"/>
                  <a:cs typeface="Times New Roman" panose="02020603050405020304" pitchFamily="18" charset="0"/>
                </a:endParaRPr>
              </a:p>
            </p:txBody>
          </p:sp>
        </mc:Choice>
        <mc:Fallback xmlns="" xmlns:a16="http://schemas.microsoft.com/office/drawing/2014/main" xmlns:p14="http://schemas.microsoft.com/office/powerpoint/2010/main">
          <p:sp>
            <p:nvSpPr>
              <p:cNvPr id="13" name="object 3">
                <a:extLst>
                  <a:ext uri="{FF2B5EF4-FFF2-40B4-BE49-F238E27FC236}">
                    <a16:creationId xmlns:a16="http://schemas.microsoft.com/office/drawing/2014/main" id="{A6CC8DE0-8D77-0C02-131D-CCF796F77CEA}"/>
                  </a:ext>
                </a:extLst>
              </p:cNvPr>
              <p:cNvSpPr txBox="1">
                <a:spLocks noRot="1" noChangeAspect="1" noMove="1" noResize="1" noEditPoints="1" noAdjustHandles="1" noChangeArrowheads="1" noChangeShapeType="1" noTextEdit="1"/>
              </p:cNvSpPr>
              <p:nvPr/>
            </p:nvSpPr>
            <p:spPr>
              <a:xfrm>
                <a:off x="927977" y="2694362"/>
                <a:ext cx="10725152" cy="1045168"/>
              </a:xfrm>
              <a:prstGeom prst="rect">
                <a:avLst/>
              </a:prstGeom>
              <a:blipFill>
                <a:blip r:embed="rId3"/>
                <a:stretch>
                  <a:fillRect l="-1307" b="-13450"/>
                </a:stretch>
              </a:blipFill>
            </p:spPr>
            <p:txBody>
              <a:bodyPr/>
              <a:lstStyle/>
              <a:p>
                <a:r>
                  <a:rPr lang="en-US">
                    <a:noFill/>
                  </a:rPr>
                  <a:t> </a:t>
                </a:r>
              </a:p>
            </p:txBody>
          </p:sp>
        </mc:Fallback>
      </mc:AlternateContent>
      <p:sp>
        <p:nvSpPr>
          <p:cNvPr id="18" name="object 3">
            <a:extLst>
              <a:ext uri="{FF2B5EF4-FFF2-40B4-BE49-F238E27FC236}">
                <a16:creationId xmlns:a16="http://schemas.microsoft.com/office/drawing/2014/main" id="{68BBC129-DFF2-C3B0-6A45-9BD0731C0F59}"/>
              </a:ext>
            </a:extLst>
          </p:cNvPr>
          <p:cNvSpPr txBox="1"/>
          <p:nvPr/>
        </p:nvSpPr>
        <p:spPr>
          <a:xfrm>
            <a:off x="733424" y="392173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Sélection du taux d'actualisation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9" name="object 3">
            <a:extLst>
              <a:ext uri="{FF2B5EF4-FFF2-40B4-BE49-F238E27FC236}">
                <a16:creationId xmlns:a16="http://schemas.microsoft.com/office/drawing/2014/main" id="{9878BCFF-D18A-AAF4-F998-04FC1E7CB751}"/>
              </a:ext>
            </a:extLst>
          </p:cNvPr>
          <p:cNvSpPr txBox="1"/>
          <p:nvPr/>
        </p:nvSpPr>
        <p:spPr>
          <a:xfrm>
            <a:off x="927977" y="4382373"/>
            <a:ext cx="10725152" cy="293487"/>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Les facteurs à prendre en compte sont le risque, l'inflation et le coût d'opportunité.</a:t>
            </a:r>
          </a:p>
        </p:txBody>
      </p:sp>
      <p:sp>
        <p:nvSpPr>
          <p:cNvPr id="20" name="Slide Number Placeholder 19">
            <a:extLst>
              <a:ext uri="{FF2B5EF4-FFF2-40B4-BE49-F238E27FC236}">
                <a16:creationId xmlns:a16="http://schemas.microsoft.com/office/drawing/2014/main" id="{F65224C5-0BD2-79FB-3DBB-6B4CC08095CD}"/>
              </a:ext>
            </a:extLst>
          </p:cNvPr>
          <p:cNvSpPr>
            <a:spLocks noGrp="1"/>
          </p:cNvSpPr>
          <p:nvPr>
            <p:ph type="sldNum" sz="quarter" idx="7"/>
          </p:nvPr>
        </p:nvSpPr>
        <p:spPr/>
        <p:txBody>
          <a:bodyPr/>
          <a:lstStyle/>
          <a:p>
            <a:pPr marL="103685">
              <a:lnSpc>
                <a:spcPts val="1633"/>
              </a:lnSpc>
            </a:pPr>
            <a:fld id="{81D60167-4931-47E6-BA6A-407CBD079E47}" type="slidenum">
              <a:rPr lang="en-AT" spc="-64" smtClean="0"/>
              <a:t>19</a:t>
            </a:fld>
            <a:endParaRPr lang="en-AT" spc="-64" dirty="0"/>
          </a:p>
        </p:txBody>
      </p:sp>
      <p:sp>
        <p:nvSpPr>
          <p:cNvPr id="5" name="object 3">
            <a:extLst>
              <a:ext uri="{FF2B5EF4-FFF2-40B4-BE49-F238E27FC236}">
                <a16:creationId xmlns:a16="http://schemas.microsoft.com/office/drawing/2014/main" id="{7C97E629-26AC-F2EA-3500-70DF5B639BE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2.6. Étape 4 – Actualisation des flux de trésorerie futurs</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4026F7D4-F3C9-265A-C8C5-F751E54781B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9" name="object 6">
            <a:extLst>
              <a:ext uri="{FF2B5EF4-FFF2-40B4-BE49-F238E27FC236}">
                <a16:creationId xmlns:a16="http://schemas.microsoft.com/office/drawing/2014/main" id="{4AD32084-D675-DC7D-C6BF-AD43A9B9CFF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durable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4217440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123455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87959-D48F-7BB2-0914-C4E3EEC2B52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0B5F1A9-D5FF-9C1F-AD35-EC564694DBC1}"/>
              </a:ext>
            </a:extLst>
          </p:cNvPr>
          <p:cNvSpPr txBox="1">
            <a:spLocks noGrp="1"/>
          </p:cNvSpPr>
          <p:nvPr>
            <p:ph type="title"/>
          </p:nvPr>
        </p:nvSpPr>
        <p:spPr>
          <a:xfrm>
            <a:off x="726282" y="422573"/>
            <a:ext cx="805557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sp>
        <p:nvSpPr>
          <p:cNvPr id="4" name="object 3">
            <a:extLst>
              <a:ext uri="{FF2B5EF4-FFF2-40B4-BE49-F238E27FC236}">
                <a16:creationId xmlns:a16="http://schemas.microsoft.com/office/drawing/2014/main" id="{770D3B3D-B99A-9646-761F-D3CBB8257AA0}"/>
              </a:ext>
            </a:extLst>
          </p:cNvPr>
          <p:cNvSpPr txBox="1"/>
          <p:nvPr/>
        </p:nvSpPr>
        <p:spPr>
          <a:xfrm>
            <a:off x="733424" y="132629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Valeur actuelle nette (VAN)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E1FD1DE3-ABE7-C600-B15D-B2756862A1EF}"/>
              </a:ext>
            </a:extLst>
          </p:cNvPr>
          <p:cNvSpPr txBox="1"/>
          <p:nvPr/>
        </p:nvSpPr>
        <p:spPr>
          <a:xfrm>
            <a:off x="927977" y="1786932"/>
            <a:ext cx="10725152" cy="750023"/>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Somme des avantages actualisés moins les coûts ; une VAN positive indique la viabilité économique.</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VAN = ∑(valeur actuelle des bénéfices − valeur actuelle des coûts)</a:t>
            </a:r>
          </a:p>
        </p:txBody>
      </p:sp>
      <p:sp>
        <p:nvSpPr>
          <p:cNvPr id="11" name="object 3">
            <a:extLst>
              <a:ext uri="{FF2B5EF4-FFF2-40B4-BE49-F238E27FC236}">
                <a16:creationId xmlns:a16="http://schemas.microsoft.com/office/drawing/2014/main" id="{90944C29-E21F-B144-7144-CCF93AF2467F}"/>
              </a:ext>
            </a:extLst>
          </p:cNvPr>
          <p:cNvSpPr txBox="1"/>
          <p:nvPr/>
        </p:nvSpPr>
        <p:spPr>
          <a:xfrm>
            <a:off x="733424" y="268083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Taux de rendement interne (TRI)</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E11A6EE0-D535-11FE-4E7B-38D85A2CA3B4}"/>
              </a:ext>
            </a:extLst>
          </p:cNvPr>
          <p:cNvSpPr txBox="1"/>
          <p:nvPr/>
        </p:nvSpPr>
        <p:spPr>
          <a:xfrm>
            <a:off x="927977" y="3141472"/>
            <a:ext cx="10725152" cy="750023"/>
          </a:xfrm>
          <a:prstGeom prst="rect">
            <a:avLst/>
          </a:prstGeom>
        </p:spPr>
        <p:txBody>
          <a:bodyPr vert="horz" wrap="square" lIns="0" tIns="16329" rIns="0" bIns="0" rtlCol="0">
            <a:spAutoFit/>
          </a:bodyPr>
          <a:lstStyle/>
          <a:p>
            <a:pPr marL="285750" lvl="2"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Taux d'actualisation auquel la VAN devient nulle.</a:t>
            </a:r>
          </a:p>
          <a:p>
            <a:pPr marL="285750" lvl="2"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Taux auquel la VAN = 0</a:t>
            </a:r>
          </a:p>
        </p:txBody>
      </p:sp>
      <p:sp>
        <p:nvSpPr>
          <p:cNvPr id="18" name="object 3">
            <a:extLst>
              <a:ext uri="{FF2B5EF4-FFF2-40B4-BE49-F238E27FC236}">
                <a16:creationId xmlns:a16="http://schemas.microsoft.com/office/drawing/2014/main" id="{EB424ECD-648A-1F07-B4AE-B50475F8925C}"/>
              </a:ext>
            </a:extLst>
          </p:cNvPr>
          <p:cNvSpPr txBox="1"/>
          <p:nvPr/>
        </p:nvSpPr>
        <p:spPr>
          <a:xfrm>
            <a:off x="726283" y="403537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Rapport coûts-avantages (RCA)</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9" name="object 3">
            <a:extLst>
              <a:ext uri="{FF2B5EF4-FFF2-40B4-BE49-F238E27FC236}">
                <a16:creationId xmlns:a16="http://schemas.microsoft.com/office/drawing/2014/main" id="{F9958008-B5EA-B67B-11AD-72906120690F}"/>
              </a:ext>
            </a:extLst>
          </p:cNvPr>
          <p:cNvSpPr txBox="1"/>
          <p:nvPr/>
        </p:nvSpPr>
        <p:spPr>
          <a:xfrm>
            <a:off x="920836" y="4496012"/>
            <a:ext cx="10725152" cy="750023"/>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Rapport entre le total des avantages actualisés et le total des coûts actualisés.</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RBC = VAN des avantages / VAN des coûts</a:t>
            </a:r>
          </a:p>
        </p:txBody>
      </p:sp>
      <p:sp>
        <p:nvSpPr>
          <p:cNvPr id="12" name="object 3">
            <a:extLst>
              <a:ext uri="{FF2B5EF4-FFF2-40B4-BE49-F238E27FC236}">
                <a16:creationId xmlns:a16="http://schemas.microsoft.com/office/drawing/2014/main" id="{5BB87585-C61C-5014-2044-BE02F5436DFC}"/>
              </a:ext>
            </a:extLst>
          </p:cNvPr>
          <p:cNvSpPr txBox="1"/>
          <p:nvPr/>
        </p:nvSpPr>
        <p:spPr>
          <a:xfrm>
            <a:off x="733424" y="5365204"/>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Interprétation des résultats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object 3">
            <a:extLst>
              <a:ext uri="{FF2B5EF4-FFF2-40B4-BE49-F238E27FC236}">
                <a16:creationId xmlns:a16="http://schemas.microsoft.com/office/drawing/2014/main" id="{4AEB3431-1849-B315-FC83-66FF9C849532}"/>
              </a:ext>
            </a:extLst>
          </p:cNvPr>
          <p:cNvSpPr txBox="1"/>
          <p:nvPr/>
        </p:nvSpPr>
        <p:spPr>
          <a:xfrm>
            <a:off x="927977" y="5825844"/>
            <a:ext cx="10725152" cy="293487"/>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VAN &gt; 0, TRI &gt; taux d'actualisation, RCB &gt; 1 = économiquement viable.</a:t>
            </a:r>
          </a:p>
        </p:txBody>
      </p:sp>
      <p:sp>
        <p:nvSpPr>
          <p:cNvPr id="15" name="Slide Number Placeholder 14">
            <a:extLst>
              <a:ext uri="{FF2B5EF4-FFF2-40B4-BE49-F238E27FC236}">
                <a16:creationId xmlns:a16="http://schemas.microsoft.com/office/drawing/2014/main" id="{3E274E2E-37CB-C470-24AD-48CB167D6792}"/>
              </a:ext>
            </a:extLst>
          </p:cNvPr>
          <p:cNvSpPr>
            <a:spLocks noGrp="1"/>
          </p:cNvSpPr>
          <p:nvPr>
            <p:ph type="sldNum" sz="quarter" idx="7"/>
          </p:nvPr>
        </p:nvSpPr>
        <p:spPr/>
        <p:txBody>
          <a:bodyPr/>
          <a:lstStyle/>
          <a:p>
            <a:pPr marL="103685">
              <a:lnSpc>
                <a:spcPts val="1633"/>
              </a:lnSpc>
            </a:pPr>
            <a:fld id="{81D60167-4931-47E6-BA6A-407CBD079E47}" type="slidenum">
              <a:rPr lang="en-AT" spc="-64" smtClean="0"/>
              <a:t>20</a:t>
            </a:fld>
            <a:endParaRPr lang="en-AT" spc="-64" dirty="0"/>
          </a:p>
        </p:txBody>
      </p:sp>
      <p:sp>
        <p:nvSpPr>
          <p:cNvPr id="5" name="object 3">
            <a:extLst>
              <a:ext uri="{FF2B5EF4-FFF2-40B4-BE49-F238E27FC236}">
                <a16:creationId xmlns:a16="http://schemas.microsoft.com/office/drawing/2014/main" id="{2F7CBB68-2AC8-3CA0-CD2A-867211301E1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2.7. Étape 5 – Calculer la VAN, le TRI et le RBR</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BBBF287F-AF89-14FB-7E65-2B888555F91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7" name="object 6">
            <a:extLst>
              <a:ext uri="{FF2B5EF4-FFF2-40B4-BE49-F238E27FC236}">
                <a16:creationId xmlns:a16="http://schemas.microsoft.com/office/drawing/2014/main" id="{33947707-1D42-3D25-D18E-85C53EC64E7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3466985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5C227-7431-E6A8-E595-72C043BCBB5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1AFBFE2-B5D9-43C6-72AC-2478A886FAA0}"/>
              </a:ext>
            </a:extLst>
          </p:cNvPr>
          <p:cNvSpPr txBox="1">
            <a:spLocks noGrp="1"/>
          </p:cNvSpPr>
          <p:nvPr>
            <p:ph type="title"/>
          </p:nvPr>
        </p:nvSpPr>
        <p:spPr>
          <a:xfrm>
            <a:off x="726282" y="422573"/>
            <a:ext cx="781740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sp>
        <p:nvSpPr>
          <p:cNvPr id="4" name="object 3">
            <a:extLst>
              <a:ext uri="{FF2B5EF4-FFF2-40B4-BE49-F238E27FC236}">
                <a16:creationId xmlns:a16="http://schemas.microsoft.com/office/drawing/2014/main" id="{AA97934D-232F-0FAD-ADCC-CBAF2DE06DE2}"/>
              </a:ext>
            </a:extLst>
          </p:cNvPr>
          <p:cNvSpPr txBox="1"/>
          <p:nvPr/>
        </p:nvSpPr>
        <p:spPr>
          <a:xfrm>
            <a:off x="733424" y="127915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Gérer l'incertitude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BEC3472-B456-B203-0D51-2E598B1D3473}"/>
              </a:ext>
            </a:extLst>
          </p:cNvPr>
          <p:cNvSpPr txBox="1"/>
          <p:nvPr/>
        </p:nvSpPr>
        <p:spPr>
          <a:xfrm>
            <a:off x="927977" y="1739799"/>
            <a:ext cx="10725152" cy="293487"/>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Discussion sur diverses techniques d'analyse de sensibilité (analyse de scénarios, simulations de Monte Carlo).</a:t>
            </a:r>
          </a:p>
        </p:txBody>
      </p:sp>
      <p:sp>
        <p:nvSpPr>
          <p:cNvPr id="11" name="object 3">
            <a:extLst>
              <a:ext uri="{FF2B5EF4-FFF2-40B4-BE49-F238E27FC236}">
                <a16:creationId xmlns:a16="http://schemas.microsoft.com/office/drawing/2014/main" id="{077E858E-BF77-D31E-5073-33BC04017D6C}"/>
              </a:ext>
            </a:extLst>
          </p:cNvPr>
          <p:cNvSpPr txBox="1"/>
          <p:nvPr/>
        </p:nvSpPr>
        <p:spPr>
          <a:xfrm>
            <a:off x="726280" y="2659036"/>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Principaux facteurs de risque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7BC63817-763B-C9CB-9EB1-D532C530464C}"/>
              </a:ext>
            </a:extLst>
          </p:cNvPr>
          <p:cNvSpPr txBox="1"/>
          <p:nvPr/>
        </p:nvSpPr>
        <p:spPr>
          <a:xfrm>
            <a:off x="920833" y="3119676"/>
            <a:ext cx="10725152" cy="570486"/>
          </a:xfrm>
          <a:prstGeom prst="rect">
            <a:avLst/>
          </a:prstGeom>
        </p:spPr>
        <p:txBody>
          <a:bodyPr vert="horz" wrap="square" lIns="0" tIns="16329" rIns="0" bIns="0" rtlCol="0">
            <a:spAutoFit/>
          </a:bodyPr>
          <a:lstStyle/>
          <a:p>
            <a:pPr marL="285750" lvl="2"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Variabilité des prévisions de trafic, incertitudes liées aux coûts de construction, changements de politique.</a:t>
            </a:r>
          </a:p>
        </p:txBody>
      </p:sp>
      <p:sp>
        <p:nvSpPr>
          <p:cNvPr id="18" name="object 3">
            <a:extLst>
              <a:ext uri="{FF2B5EF4-FFF2-40B4-BE49-F238E27FC236}">
                <a16:creationId xmlns:a16="http://schemas.microsoft.com/office/drawing/2014/main" id="{114AD063-26AD-40C6-54BD-EC916E897E9F}"/>
              </a:ext>
            </a:extLst>
          </p:cNvPr>
          <p:cNvSpPr txBox="1"/>
          <p:nvPr/>
        </p:nvSpPr>
        <p:spPr>
          <a:xfrm>
            <a:off x="920836" y="402371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Objectif</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9" name="object 3">
            <a:extLst>
              <a:ext uri="{FF2B5EF4-FFF2-40B4-BE49-F238E27FC236}">
                <a16:creationId xmlns:a16="http://schemas.microsoft.com/office/drawing/2014/main" id="{40C525CE-C731-43A8-AD2B-0F84BF0EC2EF}"/>
              </a:ext>
            </a:extLst>
          </p:cNvPr>
          <p:cNvSpPr txBox="1"/>
          <p:nvPr/>
        </p:nvSpPr>
        <p:spPr>
          <a:xfrm>
            <a:off x="1115389" y="4484357"/>
            <a:ext cx="5765245" cy="570486"/>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Tester la robustesse des résultats de l'analyse coûts-avantages selon différentes hypothèses.</a:t>
            </a:r>
          </a:p>
        </p:txBody>
      </p:sp>
      <p:pic>
        <p:nvPicPr>
          <p:cNvPr id="5" name="Picture 4" descr="A diagram of a company's risk analysis&#10;&#10;AI-generated content may be incorrect.">
            <a:extLst>
              <a:ext uri="{FF2B5EF4-FFF2-40B4-BE49-F238E27FC236}">
                <a16:creationId xmlns:a16="http://schemas.microsoft.com/office/drawing/2014/main" id="{CF52FB50-4540-B816-C75D-3284D8752FF7}"/>
              </a:ext>
            </a:extLst>
          </p:cNvPr>
          <p:cNvPicPr>
            <a:picLocks noChangeAspect="1"/>
          </p:cNvPicPr>
          <p:nvPr/>
        </p:nvPicPr>
        <p:blipFill>
          <a:blip r:embed="rId3" cstate="print">
            <a:extLst>
              <a:ext uri="{28A0092B-C50C-407E-A947-70E740481C1C}">
                <a14:useLocalDpi xmlns:a14="http://schemas.microsoft.com/office/drawing/2010/main" val="0"/>
              </a:ext>
            </a:extLst>
          </a:blip>
          <a:srcRect l="4074" t="21108" r="10346" b="11064"/>
          <a:stretch/>
        </p:blipFill>
        <p:spPr>
          <a:xfrm>
            <a:off x="7282335" y="3792917"/>
            <a:ext cx="4909665" cy="2594207"/>
          </a:xfrm>
          <a:prstGeom prst="rect">
            <a:avLst/>
          </a:prstGeom>
        </p:spPr>
      </p:pic>
      <p:sp>
        <p:nvSpPr>
          <p:cNvPr id="7" name="Slide Number Placeholder 6">
            <a:extLst>
              <a:ext uri="{FF2B5EF4-FFF2-40B4-BE49-F238E27FC236}">
                <a16:creationId xmlns:a16="http://schemas.microsoft.com/office/drawing/2014/main" id="{B44B5B15-F158-D6D0-168C-0051885FAD2B}"/>
              </a:ext>
            </a:extLst>
          </p:cNvPr>
          <p:cNvSpPr>
            <a:spLocks noGrp="1"/>
          </p:cNvSpPr>
          <p:nvPr>
            <p:ph type="sldNum" sz="quarter" idx="7"/>
          </p:nvPr>
        </p:nvSpPr>
        <p:spPr/>
        <p:txBody>
          <a:bodyPr/>
          <a:lstStyle/>
          <a:p>
            <a:pPr marL="103685">
              <a:lnSpc>
                <a:spcPts val="1633"/>
              </a:lnSpc>
            </a:pPr>
            <a:fld id="{81D60167-4931-47E6-BA6A-407CBD079E47}" type="slidenum">
              <a:rPr lang="en-AT" spc="-64" smtClean="0"/>
              <a:t>21</a:t>
            </a:fld>
            <a:endParaRPr lang="en-AT" spc="-64" dirty="0"/>
          </a:p>
        </p:txBody>
      </p:sp>
      <p:sp>
        <p:nvSpPr>
          <p:cNvPr id="6" name="object 3">
            <a:extLst>
              <a:ext uri="{FF2B5EF4-FFF2-40B4-BE49-F238E27FC236}">
                <a16:creationId xmlns:a16="http://schemas.microsoft.com/office/drawing/2014/main" id="{0CB047D6-0728-7F5B-076F-76D6588AC7B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2.8. Étape 6 – Analyse de sensibilité et des risques</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DFCDEC87-5792-A50F-7D2F-0BEF0F19675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9" name="object 6">
            <a:extLst>
              <a:ext uri="{FF2B5EF4-FFF2-40B4-BE49-F238E27FC236}">
                <a16:creationId xmlns:a16="http://schemas.microsoft.com/office/drawing/2014/main" id="{506EE272-5015-E39E-5146-D834012C0C7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823381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1E209-6957-DB00-A84E-291F07B1910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3DDE3D3-4611-ADD5-5A24-9CDF9B4B0A8C}"/>
              </a:ext>
            </a:extLst>
          </p:cNvPr>
          <p:cNvSpPr txBox="1">
            <a:spLocks noGrp="1"/>
          </p:cNvSpPr>
          <p:nvPr>
            <p:ph type="title"/>
          </p:nvPr>
        </p:nvSpPr>
        <p:spPr>
          <a:xfrm>
            <a:off x="726281" y="422573"/>
            <a:ext cx="78020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sp>
        <p:nvSpPr>
          <p:cNvPr id="4" name="object 3">
            <a:extLst>
              <a:ext uri="{FF2B5EF4-FFF2-40B4-BE49-F238E27FC236}">
                <a16:creationId xmlns:a16="http://schemas.microsoft.com/office/drawing/2014/main" id="{8BAB78A6-C53A-1F0E-755B-5552F8795F72}"/>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Exemple illustratif : extension du réseau ferroviaire urbain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2E562318-B751-2A7B-57B0-B4FF37484322}"/>
              </a:ext>
            </a:extLst>
          </p:cNvPr>
          <p:cNvSpPr txBox="1"/>
          <p:nvPr/>
        </p:nvSpPr>
        <p:spPr>
          <a:xfrm>
            <a:off x="927977" y="1881197"/>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q"/>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Description du projet :</a:t>
            </a:r>
          </a:p>
        </p:txBody>
      </p:sp>
      <p:sp>
        <p:nvSpPr>
          <p:cNvPr id="7" name="object 3">
            <a:extLst>
              <a:ext uri="{FF2B5EF4-FFF2-40B4-BE49-F238E27FC236}">
                <a16:creationId xmlns:a16="http://schemas.microsoft.com/office/drawing/2014/main" id="{13E7F9BA-BE80-AF7E-E691-C7865420B1AA}"/>
              </a:ext>
            </a:extLst>
          </p:cNvPr>
          <p:cNvSpPr txBox="1"/>
          <p:nvPr/>
        </p:nvSpPr>
        <p:spPr>
          <a:xfrm>
            <a:off x="1231098" y="2206993"/>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Construction d'une nouvelle ligne de tramway urbain de 15 km.</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Coût d'investissement : 500 millions de dollars (investissement initial)</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Avantages annuels :</a:t>
            </a:r>
          </a:p>
        </p:txBody>
      </p:sp>
      <p:sp>
        <p:nvSpPr>
          <p:cNvPr id="13" name="object 3">
            <a:extLst>
              <a:ext uri="{FF2B5EF4-FFF2-40B4-BE49-F238E27FC236}">
                <a16:creationId xmlns:a16="http://schemas.microsoft.com/office/drawing/2014/main" id="{3892E7E4-8EED-3405-56A5-7B4455E0F33D}"/>
              </a:ext>
            </a:extLst>
          </p:cNvPr>
          <p:cNvSpPr txBox="1"/>
          <p:nvPr/>
        </p:nvSpPr>
        <p:spPr>
          <a:xfrm>
            <a:off x="1668842" y="3465095"/>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Gain de temps : 35 millions de dollars par an</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Réduction des coûts d'exploitation des véhicules : 5 millions de dollars par an</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Avantages liés à la réduction des émissions : 3 millions de dollars par an</a:t>
            </a:r>
          </a:p>
        </p:txBody>
      </p:sp>
      <p:sp>
        <p:nvSpPr>
          <p:cNvPr id="14" name="object 3">
            <a:extLst>
              <a:ext uri="{FF2B5EF4-FFF2-40B4-BE49-F238E27FC236}">
                <a16:creationId xmlns:a16="http://schemas.microsoft.com/office/drawing/2014/main" id="{EB3AD3DC-F1E1-9404-E31E-8209D8606E4D}"/>
              </a:ext>
            </a:extLst>
          </p:cNvPr>
          <p:cNvSpPr txBox="1"/>
          <p:nvPr/>
        </p:nvSpPr>
        <p:spPr>
          <a:xfrm>
            <a:off x="1231098" y="4759540"/>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Durée de vie du projet : 30 ans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Taux d'actualisation : 6 %</a:t>
            </a:r>
          </a:p>
        </p:txBody>
      </p:sp>
      <p:sp>
        <p:nvSpPr>
          <p:cNvPr id="3" name="Slide Number Placeholder 2">
            <a:extLst>
              <a:ext uri="{FF2B5EF4-FFF2-40B4-BE49-F238E27FC236}">
                <a16:creationId xmlns:a16="http://schemas.microsoft.com/office/drawing/2014/main" id="{4D76BCD3-58B7-4EEC-998B-F35C046FC007}"/>
              </a:ext>
            </a:extLst>
          </p:cNvPr>
          <p:cNvSpPr>
            <a:spLocks noGrp="1"/>
          </p:cNvSpPr>
          <p:nvPr>
            <p:ph type="sldNum" sz="quarter" idx="7"/>
          </p:nvPr>
        </p:nvSpPr>
        <p:spPr/>
        <p:txBody>
          <a:bodyPr/>
          <a:lstStyle/>
          <a:p>
            <a:pPr marL="103685">
              <a:lnSpc>
                <a:spcPts val="1633"/>
              </a:lnSpc>
            </a:pPr>
            <a:fld id="{81D60167-4931-47E6-BA6A-407CBD079E47}" type="slidenum">
              <a:rPr lang="en-AT" spc="-64" smtClean="0"/>
              <a:t>22</a:t>
            </a:fld>
            <a:endParaRPr lang="en-AT" spc="-64" dirty="0"/>
          </a:p>
        </p:txBody>
      </p:sp>
      <p:sp>
        <p:nvSpPr>
          <p:cNvPr id="8" name="object 3">
            <a:extLst>
              <a:ext uri="{FF2B5EF4-FFF2-40B4-BE49-F238E27FC236}">
                <a16:creationId xmlns:a16="http://schemas.microsoft.com/office/drawing/2014/main" id="{FFAC42C6-8B0C-7907-F2A1-38F37874D2D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2.9. Aperçu du cas – Évaluation économique d'un projet de transport</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FD2B300F-A3F4-9424-D2E0-656A1126F78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1" name="object 6">
            <a:extLst>
              <a:ext uri="{FF2B5EF4-FFF2-40B4-BE49-F238E27FC236}">
                <a16:creationId xmlns:a16="http://schemas.microsoft.com/office/drawing/2014/main" id="{C6F1C8D6-4E0E-E710-10B1-51249ADDC45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1597752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4BECC-0A07-9F2C-E2C3-EDCF6D0F4D9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B843D9C-BEEC-E33A-E811-A304AA5F7741}"/>
              </a:ext>
            </a:extLst>
          </p:cNvPr>
          <p:cNvSpPr txBox="1">
            <a:spLocks noGrp="1"/>
          </p:cNvSpPr>
          <p:nvPr>
            <p:ph type="title"/>
          </p:nvPr>
        </p:nvSpPr>
        <p:spPr>
          <a:xfrm>
            <a:off x="726281" y="422573"/>
            <a:ext cx="767533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sp>
        <p:nvSpPr>
          <p:cNvPr id="4" name="object 3">
            <a:extLst>
              <a:ext uri="{FF2B5EF4-FFF2-40B4-BE49-F238E27FC236}">
                <a16:creationId xmlns:a16="http://schemas.microsoft.com/office/drawing/2014/main" id="{7EDF180D-C289-3402-B5EE-36C83C17E27F}"/>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Exemple illustratif : extension du réseau ferroviaire urbain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89E123E0-BB04-1A38-3A13-27C1AF74E65B}"/>
              </a:ext>
            </a:extLst>
          </p:cNvPr>
          <p:cNvSpPr txBox="1"/>
          <p:nvPr/>
        </p:nvSpPr>
        <p:spPr>
          <a:xfrm>
            <a:off x="927977" y="1834063"/>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q"/>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Principaux indicateurs d'évaluation :</a:t>
            </a:r>
          </a:p>
        </p:txBody>
      </p:sp>
      <p:sp>
        <p:nvSpPr>
          <p:cNvPr id="7" name="object 3">
            <a:extLst>
              <a:ext uri="{FF2B5EF4-FFF2-40B4-BE49-F238E27FC236}">
                <a16:creationId xmlns:a16="http://schemas.microsoft.com/office/drawing/2014/main" id="{C88F414C-0583-F99A-6916-20DB2E67D0BF}"/>
              </a:ext>
            </a:extLst>
          </p:cNvPr>
          <p:cNvSpPr txBox="1"/>
          <p:nvPr/>
        </p:nvSpPr>
        <p:spPr>
          <a:xfrm>
            <a:off x="1231098" y="2159859"/>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Valeur actuelle nette (VAN) :</a:t>
            </a:r>
          </a:p>
        </p:txBody>
      </p:sp>
      <p:sp>
        <p:nvSpPr>
          <p:cNvPr id="13" name="object 3">
            <a:extLst>
              <a:ext uri="{FF2B5EF4-FFF2-40B4-BE49-F238E27FC236}">
                <a16:creationId xmlns:a16="http://schemas.microsoft.com/office/drawing/2014/main" id="{BCC7D707-6831-362D-C2CC-2B0248AB1947}"/>
              </a:ext>
            </a:extLst>
          </p:cNvPr>
          <p:cNvSpPr txBox="1"/>
          <p:nvPr/>
        </p:nvSpPr>
        <p:spPr>
          <a:xfrm>
            <a:off x="1756391" y="2537209"/>
            <a:ext cx="10004349"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VAN ≈ 220 millions de dollars</a:t>
            </a:r>
          </a:p>
        </p:txBody>
      </p:sp>
      <p:sp>
        <p:nvSpPr>
          <p:cNvPr id="14" name="object 3">
            <a:extLst>
              <a:ext uri="{FF2B5EF4-FFF2-40B4-BE49-F238E27FC236}">
                <a16:creationId xmlns:a16="http://schemas.microsoft.com/office/drawing/2014/main" id="{4BE67CF9-CF07-164C-F41C-91A222C8829B}"/>
              </a:ext>
            </a:extLst>
          </p:cNvPr>
          <p:cNvSpPr txBox="1"/>
          <p:nvPr/>
        </p:nvSpPr>
        <p:spPr>
          <a:xfrm>
            <a:off x="927977" y="4547772"/>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q"/>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Conclusion essentielle :</a:t>
            </a:r>
          </a:p>
        </p:txBody>
      </p:sp>
      <p:sp>
        <p:nvSpPr>
          <p:cNvPr id="9" name="object 3">
            <a:extLst>
              <a:ext uri="{FF2B5EF4-FFF2-40B4-BE49-F238E27FC236}">
                <a16:creationId xmlns:a16="http://schemas.microsoft.com/office/drawing/2014/main" id="{90540C98-EA2B-A63B-5944-79786AC0CF25}"/>
              </a:ext>
            </a:extLst>
          </p:cNvPr>
          <p:cNvSpPr txBox="1"/>
          <p:nvPr/>
        </p:nvSpPr>
        <p:spPr>
          <a:xfrm>
            <a:off x="1231098" y="2917487"/>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Taux de rendement interne économique (TRIE) :</a:t>
            </a:r>
          </a:p>
        </p:txBody>
      </p:sp>
      <p:sp>
        <p:nvSpPr>
          <p:cNvPr id="11" name="object 3">
            <a:extLst>
              <a:ext uri="{FF2B5EF4-FFF2-40B4-BE49-F238E27FC236}">
                <a16:creationId xmlns:a16="http://schemas.microsoft.com/office/drawing/2014/main" id="{39A7BF80-4268-28B2-FCDC-FF79BE2F0D93}"/>
              </a:ext>
            </a:extLst>
          </p:cNvPr>
          <p:cNvSpPr txBox="1"/>
          <p:nvPr/>
        </p:nvSpPr>
        <p:spPr>
          <a:xfrm>
            <a:off x="1756391" y="3294837"/>
            <a:ext cx="10004349" cy="293487"/>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EIRR ≈ 9,5 %</a:t>
            </a:r>
          </a:p>
        </p:txBody>
      </p:sp>
      <p:sp>
        <p:nvSpPr>
          <p:cNvPr id="12" name="object 3">
            <a:extLst>
              <a:ext uri="{FF2B5EF4-FFF2-40B4-BE49-F238E27FC236}">
                <a16:creationId xmlns:a16="http://schemas.microsoft.com/office/drawing/2014/main" id="{4800B411-E8F9-775F-5930-C22302D59789}"/>
              </a:ext>
            </a:extLst>
          </p:cNvPr>
          <p:cNvSpPr txBox="1"/>
          <p:nvPr/>
        </p:nvSpPr>
        <p:spPr>
          <a:xfrm>
            <a:off x="1231098" y="3672189"/>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Rapport coûts-avantages (RCA) :</a:t>
            </a:r>
          </a:p>
        </p:txBody>
      </p:sp>
      <p:sp>
        <p:nvSpPr>
          <p:cNvPr id="17" name="object 3">
            <a:extLst>
              <a:ext uri="{FF2B5EF4-FFF2-40B4-BE49-F238E27FC236}">
                <a16:creationId xmlns:a16="http://schemas.microsoft.com/office/drawing/2014/main" id="{F0468CFB-DA82-86AD-282D-287200335282}"/>
              </a:ext>
            </a:extLst>
          </p:cNvPr>
          <p:cNvSpPr txBox="1"/>
          <p:nvPr/>
        </p:nvSpPr>
        <p:spPr>
          <a:xfrm>
            <a:off x="1756391" y="4049540"/>
            <a:ext cx="9819524"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RBC ≈ 1,45</a:t>
            </a:r>
          </a:p>
        </p:txBody>
      </p:sp>
      <p:sp>
        <p:nvSpPr>
          <p:cNvPr id="18" name="object 3">
            <a:extLst>
              <a:ext uri="{FF2B5EF4-FFF2-40B4-BE49-F238E27FC236}">
                <a16:creationId xmlns:a16="http://schemas.microsoft.com/office/drawing/2014/main" id="{434F0411-4E84-DCE8-A0B5-348A4105F026}"/>
              </a:ext>
            </a:extLst>
          </p:cNvPr>
          <p:cNvSpPr txBox="1"/>
          <p:nvPr/>
        </p:nvSpPr>
        <p:spPr>
          <a:xfrm>
            <a:off x="1352751" y="4994380"/>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Analyse de sensibilité :</a:t>
            </a:r>
          </a:p>
        </p:txBody>
      </p:sp>
      <p:sp>
        <p:nvSpPr>
          <p:cNvPr id="20" name="object 3">
            <a:extLst>
              <a:ext uri="{FF2B5EF4-FFF2-40B4-BE49-F238E27FC236}">
                <a16:creationId xmlns:a16="http://schemas.microsoft.com/office/drawing/2014/main" id="{FD397F59-E851-FDA6-497B-02843B626005}"/>
              </a:ext>
            </a:extLst>
          </p:cNvPr>
          <p:cNvSpPr txBox="1"/>
          <p:nvPr/>
        </p:nvSpPr>
        <p:spPr>
          <a:xfrm>
            <a:off x="1756391" y="5408319"/>
            <a:ext cx="9702185"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Si les coûts d'investissement augmentent de 20 % (pour atteindre 600 millions de dollars), la VAN chute à environ 120 millions de dollars et le RCB tombe à environ 1,2, mais le projet reste économiquement viable.</a:t>
            </a:r>
          </a:p>
        </p:txBody>
      </p:sp>
      <p:sp>
        <p:nvSpPr>
          <p:cNvPr id="3" name="Slide Number Placeholder 2">
            <a:extLst>
              <a:ext uri="{FF2B5EF4-FFF2-40B4-BE49-F238E27FC236}">
                <a16:creationId xmlns:a16="http://schemas.microsoft.com/office/drawing/2014/main" id="{5F5507C4-ABA7-4442-BFFB-9ACAD367F98D}"/>
              </a:ext>
            </a:extLst>
          </p:cNvPr>
          <p:cNvSpPr>
            <a:spLocks noGrp="1"/>
          </p:cNvSpPr>
          <p:nvPr>
            <p:ph type="sldNum" sz="quarter" idx="7"/>
          </p:nvPr>
        </p:nvSpPr>
        <p:spPr/>
        <p:txBody>
          <a:bodyPr/>
          <a:lstStyle/>
          <a:p>
            <a:pPr marL="103685">
              <a:lnSpc>
                <a:spcPts val="1633"/>
              </a:lnSpc>
            </a:pPr>
            <a:fld id="{81D60167-4931-47E6-BA6A-407CBD079E47}" type="slidenum">
              <a:rPr lang="en-AT" spc="-64" smtClean="0"/>
              <a:t>23</a:t>
            </a:fld>
            <a:endParaRPr lang="en-AT" spc="-64" dirty="0"/>
          </a:p>
        </p:txBody>
      </p:sp>
      <p:sp>
        <p:nvSpPr>
          <p:cNvPr id="6" name="object 3">
            <a:extLst>
              <a:ext uri="{FF2B5EF4-FFF2-40B4-BE49-F238E27FC236}">
                <a16:creationId xmlns:a16="http://schemas.microsoft.com/office/drawing/2014/main" id="{F33EB19C-1163-620E-A0C8-FB8FEB3CE01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2.9. Aperçu du cas – Évaluation économique d'un projet de transport</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966AD98D-AA6F-1C0F-B349-3010F9256A1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5" name="object 6">
            <a:extLst>
              <a:ext uri="{FF2B5EF4-FFF2-40B4-BE49-F238E27FC236}">
                <a16:creationId xmlns:a16="http://schemas.microsoft.com/office/drawing/2014/main" id="{E02B1845-EC6C-3ABC-D930-6A8D4BA6EF4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289848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F03C0-AE1B-C723-016D-2228315B40D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21D6A13-5C08-4EF4-700E-5C621A7327B5}"/>
              </a:ext>
            </a:extLst>
          </p:cNvPr>
          <p:cNvSpPr txBox="1">
            <a:spLocks noGrp="1"/>
          </p:cNvSpPr>
          <p:nvPr>
            <p:ph type="title"/>
          </p:nvPr>
        </p:nvSpPr>
        <p:spPr>
          <a:xfrm>
            <a:off x="726281" y="422573"/>
            <a:ext cx="782019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pic>
        <p:nvPicPr>
          <p:cNvPr id="5" name="Picture 4" descr="A screenshot of a computer screen&#10;&#10;AI-generated content may be incorrect.">
            <a:extLst>
              <a:ext uri="{FF2B5EF4-FFF2-40B4-BE49-F238E27FC236}">
                <a16:creationId xmlns:a16="http://schemas.microsoft.com/office/drawing/2014/main" id="{60999688-1C4F-1439-6393-5B2E57D9AB81}"/>
              </a:ext>
            </a:extLst>
          </p:cNvPr>
          <p:cNvPicPr>
            <a:picLocks noChangeAspect="1"/>
          </p:cNvPicPr>
          <p:nvPr/>
        </p:nvPicPr>
        <p:blipFill>
          <a:blip r:embed="rId3">
            <a:extLst>
              <a:ext uri="{28A0092B-C50C-407E-A947-70E740481C1C}">
                <a14:useLocalDpi xmlns:a14="http://schemas.microsoft.com/office/drawing/2010/main" val="0"/>
              </a:ext>
            </a:extLst>
          </a:blip>
          <a:srcRect l="5457" t="19149" r="7835" b="11348"/>
          <a:stretch/>
        </p:blipFill>
        <p:spPr>
          <a:xfrm>
            <a:off x="2321159" y="1431235"/>
            <a:ext cx="7568119" cy="4766553"/>
          </a:xfrm>
          <a:prstGeom prst="rect">
            <a:avLst/>
          </a:prstGeom>
        </p:spPr>
      </p:pic>
      <p:sp>
        <p:nvSpPr>
          <p:cNvPr id="15" name="Slide Number Placeholder 14">
            <a:extLst>
              <a:ext uri="{FF2B5EF4-FFF2-40B4-BE49-F238E27FC236}">
                <a16:creationId xmlns:a16="http://schemas.microsoft.com/office/drawing/2014/main" id="{1C635A34-C797-DE09-A2D8-8ED795B5C238}"/>
              </a:ext>
            </a:extLst>
          </p:cNvPr>
          <p:cNvSpPr>
            <a:spLocks noGrp="1"/>
          </p:cNvSpPr>
          <p:nvPr>
            <p:ph type="sldNum" sz="quarter" idx="7"/>
          </p:nvPr>
        </p:nvSpPr>
        <p:spPr/>
        <p:txBody>
          <a:bodyPr/>
          <a:lstStyle/>
          <a:p>
            <a:pPr marL="103685">
              <a:lnSpc>
                <a:spcPts val="1633"/>
              </a:lnSpc>
            </a:pPr>
            <a:fld id="{81D60167-4931-47E6-BA6A-407CBD079E47}" type="slidenum">
              <a:rPr lang="en-AT" spc="-64" smtClean="0"/>
              <a:t>24</a:t>
            </a:fld>
            <a:endParaRPr lang="en-AT" spc="-64" dirty="0"/>
          </a:p>
        </p:txBody>
      </p:sp>
      <p:sp>
        <p:nvSpPr>
          <p:cNvPr id="4" name="object 3">
            <a:extLst>
              <a:ext uri="{FF2B5EF4-FFF2-40B4-BE49-F238E27FC236}">
                <a16:creationId xmlns:a16="http://schemas.microsoft.com/office/drawing/2014/main" id="{A23E3D98-D479-ECFD-8DF5-6D57E30106F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2.10. Traitement des externalités dans l'ABC</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2C061419-BB71-224A-716E-A2DFC4279A5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7" name="object 6">
            <a:extLst>
              <a:ext uri="{FF2B5EF4-FFF2-40B4-BE49-F238E27FC236}">
                <a16:creationId xmlns:a16="http://schemas.microsoft.com/office/drawing/2014/main" id="{27FBB24D-0D9B-2070-6A73-354290DE48E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durable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1494011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90054-5B10-DABB-6473-B7EB526D0F3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0584B7B-6AD9-823F-5C45-FA929DD268E1}"/>
              </a:ext>
            </a:extLst>
          </p:cNvPr>
          <p:cNvSpPr txBox="1">
            <a:spLocks noGrp="1"/>
          </p:cNvSpPr>
          <p:nvPr>
            <p:ph type="title"/>
          </p:nvPr>
        </p:nvSpPr>
        <p:spPr>
          <a:xfrm>
            <a:off x="726281" y="422573"/>
            <a:ext cx="795599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sp>
        <p:nvSpPr>
          <p:cNvPr id="4" name="object 3">
            <a:extLst>
              <a:ext uri="{FF2B5EF4-FFF2-40B4-BE49-F238E27FC236}">
                <a16:creationId xmlns:a16="http://schemas.microsoft.com/office/drawing/2014/main" id="{D6064F8E-A4AC-6A9D-78E0-6B665C75E1CE}"/>
              </a:ext>
            </a:extLst>
          </p:cNvPr>
          <p:cNvSpPr txBox="1"/>
          <p:nvPr/>
        </p:nvSpPr>
        <p:spPr>
          <a:xfrm>
            <a:off x="726281" y="181842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Pourquoi sont-ils importants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505E4408-7EFE-63D3-0830-D53C2FE24F9E}"/>
              </a:ext>
            </a:extLst>
          </p:cNvPr>
          <p:cNvSpPr txBox="1"/>
          <p:nvPr/>
        </p:nvSpPr>
        <p:spPr>
          <a:xfrm>
            <a:off x="860079" y="2766556"/>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Au-delà des externalités traditionnelles</a:t>
            </a:r>
          </a:p>
        </p:txBody>
      </p:sp>
      <p:sp>
        <p:nvSpPr>
          <p:cNvPr id="32" name="Slide Number Placeholder 31">
            <a:extLst>
              <a:ext uri="{FF2B5EF4-FFF2-40B4-BE49-F238E27FC236}">
                <a16:creationId xmlns:a16="http://schemas.microsoft.com/office/drawing/2014/main" id="{A4C236D9-0394-5222-2427-5230511E759C}"/>
              </a:ext>
            </a:extLst>
          </p:cNvPr>
          <p:cNvSpPr>
            <a:spLocks noGrp="1"/>
          </p:cNvSpPr>
          <p:nvPr>
            <p:ph type="sldNum" sz="quarter" idx="7"/>
          </p:nvPr>
        </p:nvSpPr>
        <p:spPr/>
        <p:txBody>
          <a:bodyPr/>
          <a:lstStyle/>
          <a:p>
            <a:pPr marL="103685">
              <a:lnSpc>
                <a:spcPts val="1633"/>
              </a:lnSpc>
            </a:pPr>
            <a:fld id="{81D60167-4931-47E6-BA6A-407CBD079E47}" type="slidenum">
              <a:rPr lang="en-AT" spc="-64" smtClean="0"/>
              <a:t>25</a:t>
            </a:fld>
            <a:endParaRPr lang="en-AT" spc="-64" dirty="0"/>
          </a:p>
        </p:txBody>
      </p:sp>
      <p:sp>
        <p:nvSpPr>
          <p:cNvPr id="3" name="object 3">
            <a:extLst>
              <a:ext uri="{FF2B5EF4-FFF2-40B4-BE49-F238E27FC236}">
                <a16:creationId xmlns:a16="http://schemas.microsoft.com/office/drawing/2014/main" id="{672042BF-A74E-5C31-982D-DDA79835E86E}"/>
              </a:ext>
            </a:extLst>
          </p:cNvPr>
          <p:cNvSpPr txBox="1"/>
          <p:nvPr/>
        </p:nvSpPr>
        <p:spPr>
          <a:xfrm>
            <a:off x="1466848" y="3169695"/>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Impacts du changement climatique (émissions de GES, durabilité à long terme)</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Perturbation des écosystèmes et changements dans l'utilisation des sols</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Qualité de l'air local et conséquences sur la santé</a:t>
            </a:r>
          </a:p>
        </p:txBody>
      </p:sp>
      <p:sp>
        <p:nvSpPr>
          <p:cNvPr id="10" name="object 3">
            <a:extLst>
              <a:ext uri="{FF2B5EF4-FFF2-40B4-BE49-F238E27FC236}">
                <a16:creationId xmlns:a16="http://schemas.microsoft.com/office/drawing/2014/main" id="{C39EB57A-08F4-DC68-F39C-BF853FCB1B81}"/>
              </a:ext>
            </a:extLst>
          </p:cNvPr>
          <p:cNvSpPr txBox="1"/>
          <p:nvPr/>
        </p:nvSpPr>
        <p:spPr>
          <a:xfrm>
            <a:off x="726281" y="4485905"/>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Équité et inclusion</a:t>
            </a:r>
          </a:p>
        </p:txBody>
      </p:sp>
      <p:sp>
        <p:nvSpPr>
          <p:cNvPr id="11" name="object 3">
            <a:extLst>
              <a:ext uri="{FF2B5EF4-FFF2-40B4-BE49-F238E27FC236}">
                <a16:creationId xmlns:a16="http://schemas.microsoft.com/office/drawing/2014/main" id="{A965D004-1F21-A950-1AA6-3299B72B7198}"/>
              </a:ext>
            </a:extLst>
          </p:cNvPr>
          <p:cNvSpPr txBox="1"/>
          <p:nvPr/>
        </p:nvSpPr>
        <p:spPr>
          <a:xfrm>
            <a:off x="860079" y="4899844"/>
            <a:ext cx="11331921" cy="136044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Accessibilité pour les groupes marginalisés (personnes à faible revenu, personnes âgées, personnes handicapées)</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Répartition des avantages et des inconvénients (par exemple, le projet entraîne-t-il une gentrification ou le déplacement de communautés ?)</a:t>
            </a:r>
          </a:p>
          <a:p>
            <a:pPr marL="342900" marR="0" lvl="0" indent="-342900">
              <a:lnSpc>
                <a:spcPct val="100000"/>
              </a:lnSpc>
              <a:spcBef>
                <a:spcPts val="600"/>
              </a:spcBef>
              <a:spcAft>
                <a:spcPts val="800"/>
              </a:spcAft>
              <a:buSzPts val="1000"/>
              <a:buFont typeface="Courier New" panose="02070309020205020404" pitchFamily="49" charset="0"/>
              <a:buChar char="o"/>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Équité dans le financement et les frais d'utilisation</a:t>
            </a:r>
          </a:p>
        </p:txBody>
      </p:sp>
      <p:pic>
        <p:nvPicPr>
          <p:cNvPr id="5124" name="Picture 4">
            <a:extLst>
              <a:ext uri="{FF2B5EF4-FFF2-40B4-BE49-F238E27FC236}">
                <a16:creationId xmlns:a16="http://schemas.microsoft.com/office/drawing/2014/main" id="{6ED29F90-3C2C-9A22-6E12-371F0E7ED21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13" t="37617" r="4096" b="30715"/>
          <a:stretch/>
        </p:blipFill>
        <p:spPr bwMode="auto">
          <a:xfrm>
            <a:off x="2958549" y="1947916"/>
            <a:ext cx="9090808" cy="965383"/>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3">
            <a:extLst>
              <a:ext uri="{FF2B5EF4-FFF2-40B4-BE49-F238E27FC236}">
                <a16:creationId xmlns:a16="http://schemas.microsoft.com/office/drawing/2014/main" id="{CEE720FD-5BCE-F60B-CD70-FF9FBBC22305}"/>
              </a:ext>
            </a:extLst>
          </p:cNvPr>
          <p:cNvSpPr txBox="1"/>
          <p:nvPr/>
        </p:nvSpPr>
        <p:spPr>
          <a:xfrm>
            <a:off x="726281" y="818867"/>
            <a:ext cx="11072019" cy="755152"/>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2.11. Considérations environnementales et d'équité dans l'évaluation des projets de transport</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755B4816-2661-FA92-2F08-493A3BA1606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9" name="object 6">
            <a:extLst>
              <a:ext uri="{FF2B5EF4-FFF2-40B4-BE49-F238E27FC236}">
                <a16:creationId xmlns:a16="http://schemas.microsoft.com/office/drawing/2014/main" id="{1B4BC15C-0B4A-A5A9-1093-351701F60E8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42492325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817FE-BC33-1884-5176-44F65B13FB9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3E60BF4-F3E3-9CA6-75EE-854AC7FCE416}"/>
              </a:ext>
            </a:extLst>
          </p:cNvPr>
          <p:cNvSpPr txBox="1">
            <a:spLocks noGrp="1"/>
          </p:cNvSpPr>
          <p:nvPr>
            <p:ph type="title"/>
          </p:nvPr>
        </p:nvSpPr>
        <p:spPr>
          <a:xfrm>
            <a:off x="726280" y="422573"/>
            <a:ext cx="784735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sp>
        <p:nvSpPr>
          <p:cNvPr id="4" name="object 3">
            <a:extLst>
              <a:ext uri="{FF2B5EF4-FFF2-40B4-BE49-F238E27FC236}">
                <a16:creationId xmlns:a16="http://schemas.microsoft.com/office/drawing/2014/main" id="{AD448F3E-6471-B803-1C5C-623D85C3C8BE}"/>
              </a:ext>
            </a:extLst>
          </p:cNvPr>
          <p:cNvSpPr txBox="1"/>
          <p:nvPr/>
        </p:nvSpPr>
        <p:spPr>
          <a:xfrm>
            <a:off x="726280" y="171026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Approches pour l'évaluation et l'inclusion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49F474D9-57E4-0F5B-960B-111738AC034A}"/>
              </a:ext>
            </a:extLst>
          </p:cNvPr>
          <p:cNvSpPr txBox="1"/>
          <p:nvPr/>
        </p:nvSpPr>
        <p:spPr>
          <a:xfrm>
            <a:off x="1048856" y="2147483"/>
            <a:ext cx="10725152" cy="14835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Monétisation des impacts environnementaux (par exemple, coût social du carbone, coûts de la pollution atmosphérique)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Évaluations qualitatives et engagement des parties prenantes pour les impacts sociaux</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Analyse distributive visant à garantir une répartition équitable des avantages au sein de la société</a:t>
            </a:r>
          </a:p>
        </p:txBody>
      </p:sp>
      <p:sp>
        <p:nvSpPr>
          <p:cNvPr id="32" name="Slide Number Placeholder 31">
            <a:extLst>
              <a:ext uri="{FF2B5EF4-FFF2-40B4-BE49-F238E27FC236}">
                <a16:creationId xmlns:a16="http://schemas.microsoft.com/office/drawing/2014/main" id="{74FF0306-CE46-3CEA-5DE8-63198AA182B4}"/>
              </a:ext>
            </a:extLst>
          </p:cNvPr>
          <p:cNvSpPr>
            <a:spLocks noGrp="1"/>
          </p:cNvSpPr>
          <p:nvPr>
            <p:ph type="sldNum" sz="quarter" idx="7"/>
          </p:nvPr>
        </p:nvSpPr>
        <p:spPr/>
        <p:txBody>
          <a:bodyPr/>
          <a:lstStyle/>
          <a:p>
            <a:pPr marL="103685">
              <a:lnSpc>
                <a:spcPts val="1633"/>
              </a:lnSpc>
            </a:pPr>
            <a:fld id="{81D60167-4931-47E6-BA6A-407CBD079E47}" type="slidenum">
              <a:rPr lang="en-AT" spc="-64" smtClean="0"/>
              <a:t>26</a:t>
            </a:fld>
            <a:endParaRPr lang="en-AT" spc="-64" dirty="0"/>
          </a:p>
        </p:txBody>
      </p:sp>
      <p:sp>
        <p:nvSpPr>
          <p:cNvPr id="12" name="object 3">
            <a:extLst>
              <a:ext uri="{FF2B5EF4-FFF2-40B4-BE49-F238E27FC236}">
                <a16:creationId xmlns:a16="http://schemas.microsoft.com/office/drawing/2014/main" id="{EDEB74B8-673F-69B3-8675-9E05457A0518}"/>
              </a:ext>
            </a:extLst>
          </p:cNvPr>
          <p:cNvSpPr txBox="1"/>
          <p:nvPr/>
        </p:nvSpPr>
        <p:spPr>
          <a:xfrm>
            <a:off x="726280" y="379165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Intégration dans l'analyse coûts-avantages et la prise de décision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47CE4334-5574-4CE1-29A9-6293CE0B2AAA}"/>
              </a:ext>
            </a:extLst>
          </p:cNvPr>
          <p:cNvSpPr txBox="1"/>
          <p:nvPr/>
        </p:nvSpPr>
        <p:spPr>
          <a:xfrm>
            <a:off x="1048856" y="4228874"/>
            <a:ext cx="10725152" cy="14835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Intégration dans l'analyse coûts-avantages et </a:t>
            </a:r>
            <a:r>
              <a:rPr lang="en-US" sz="1800" kern="100" dirty="0" err="1">
                <a:effectLst/>
                <a:latin typeface="Aptos" panose="020B0004020202020204" pitchFamily="34" charset="0"/>
                <a:ea typeface="Aptos" panose="020B0004020202020204" pitchFamily="34" charset="0"/>
                <a:cs typeface="Segoe UI Emoji" panose="020B0502040204020203" pitchFamily="34" charset="0"/>
              </a:rPr>
              <a:t>la prise de décision Utiliser </a:t>
            </a:r>
            <a:r>
              <a:rPr lang="en-US" sz="1800" kern="100" dirty="0">
                <a:effectLst/>
                <a:latin typeface="Aptos" panose="020B0004020202020204" pitchFamily="34" charset="0"/>
                <a:ea typeface="Aptos" panose="020B0004020202020204" pitchFamily="34" charset="0"/>
                <a:cs typeface="Segoe UI Emoji" panose="020B0502040204020203" pitchFamily="34" charset="0"/>
              </a:rPr>
              <a:t>des prix fictifs et des scénarios explicites pour saisir l'ensemble des coûts/avantages environnementaux et sociaux</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Compléter l'analyse monétaire par des évaluations qualitatives et d'équité.</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Aligner les résultats des projets sur les politiques de durabilité et d'inclusion sociale.</a:t>
            </a:r>
          </a:p>
        </p:txBody>
      </p:sp>
      <p:sp>
        <p:nvSpPr>
          <p:cNvPr id="5" name="object 3">
            <a:extLst>
              <a:ext uri="{FF2B5EF4-FFF2-40B4-BE49-F238E27FC236}">
                <a16:creationId xmlns:a16="http://schemas.microsoft.com/office/drawing/2014/main" id="{54DA8FBF-C6D6-6BEC-4E2F-48F4156573FC}"/>
              </a:ext>
            </a:extLst>
          </p:cNvPr>
          <p:cNvSpPr txBox="1"/>
          <p:nvPr/>
        </p:nvSpPr>
        <p:spPr>
          <a:xfrm>
            <a:off x="726281" y="893698"/>
            <a:ext cx="10725152" cy="755152"/>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2.11. Considérations environnementales et d'équité dans l'évaluation des projets de transport</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23FA08F1-D553-562A-2F15-EA9A2D022EC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8" name="object 6">
            <a:extLst>
              <a:ext uri="{FF2B5EF4-FFF2-40B4-BE49-F238E27FC236}">
                <a16:creationId xmlns:a16="http://schemas.microsoft.com/office/drawing/2014/main" id="{6D3DA11E-AF1D-F68E-AD10-E6BFB534705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2360646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8995B-0EBC-9D70-3E8B-FB7FB0F6D4C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EA262E6-EAF7-B101-3DB8-CFCF809C5089}"/>
              </a:ext>
            </a:extLst>
          </p:cNvPr>
          <p:cNvSpPr txBox="1">
            <a:spLocks noGrp="1"/>
          </p:cNvSpPr>
          <p:nvPr>
            <p:ph type="title"/>
          </p:nvPr>
        </p:nvSpPr>
        <p:spPr>
          <a:xfrm>
            <a:off x="726281" y="422573"/>
            <a:ext cx="78020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sp>
        <p:nvSpPr>
          <p:cNvPr id="4" name="object 3">
            <a:extLst>
              <a:ext uri="{FF2B5EF4-FFF2-40B4-BE49-F238E27FC236}">
                <a16:creationId xmlns:a16="http://schemas.microsoft.com/office/drawing/2014/main" id="{7F66C2E3-94C5-81DC-1DD5-46DD793C2E82}"/>
              </a:ext>
            </a:extLst>
          </p:cNvPr>
          <p:cNvSpPr txBox="1"/>
          <p:nvPr/>
        </p:nvSpPr>
        <p:spPr>
          <a:xfrm>
            <a:off x="733424" y="132628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Principales limites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943F6F1F-09A2-3261-BC00-1297BFB6A784}"/>
              </a:ext>
            </a:extLst>
          </p:cNvPr>
          <p:cNvSpPr txBox="1"/>
          <p:nvPr/>
        </p:nvSpPr>
        <p:spPr>
          <a:xfrm>
            <a:off x="1056000" y="1763504"/>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Difficultés à monétiser avec précision les avantages non marchands (par exemple, la qualité de l'air, l'amélioration de la sécurité).</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Grande incertitude des prévisions et hypothèses à long terme (par exemple, croissance de la demande, évolutions technologiques).</a:t>
            </a:r>
          </a:p>
        </p:txBody>
      </p:sp>
      <p:sp>
        <p:nvSpPr>
          <p:cNvPr id="22" name="object 3">
            <a:extLst>
              <a:ext uri="{FF2B5EF4-FFF2-40B4-BE49-F238E27FC236}">
                <a16:creationId xmlns:a16="http://schemas.microsoft.com/office/drawing/2014/main" id="{FDBFAFFE-2EEA-3BF3-D22A-F3081E741B9A}"/>
              </a:ext>
            </a:extLst>
          </p:cNvPr>
          <p:cNvSpPr txBox="1"/>
          <p:nvPr/>
        </p:nvSpPr>
        <p:spPr>
          <a:xfrm>
            <a:off x="763501" y="3110550"/>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Pièges courants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3" name="object 3">
            <a:extLst>
              <a:ext uri="{FF2B5EF4-FFF2-40B4-BE49-F238E27FC236}">
                <a16:creationId xmlns:a16="http://schemas.microsoft.com/office/drawing/2014/main" id="{AC122997-1F38-12B1-9B67-F410D1959FE4}"/>
              </a:ext>
            </a:extLst>
          </p:cNvPr>
          <p:cNvSpPr txBox="1"/>
          <p:nvPr/>
        </p:nvSpPr>
        <p:spPr>
          <a:xfrm>
            <a:off x="1086077" y="3547765"/>
            <a:ext cx="10725152" cy="102702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Simplification excessive des impacts sociétaux complexes (par exemple, questions d'équité, effets de déplacement).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Parti pris dans la sélection, l'estimation ou l'évaluation des avantages et des coûts.</a:t>
            </a:r>
          </a:p>
        </p:txBody>
      </p:sp>
      <p:sp>
        <p:nvSpPr>
          <p:cNvPr id="30" name="object 3">
            <a:extLst>
              <a:ext uri="{FF2B5EF4-FFF2-40B4-BE49-F238E27FC236}">
                <a16:creationId xmlns:a16="http://schemas.microsoft.com/office/drawing/2014/main" id="{382B4E14-4261-B142-787F-C7C924A4ED07}"/>
              </a:ext>
            </a:extLst>
          </p:cNvPr>
          <p:cNvSpPr txBox="1"/>
          <p:nvPr/>
        </p:nvSpPr>
        <p:spPr>
          <a:xfrm>
            <a:off x="726280" y="467410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Recommandations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1" name="object 3">
            <a:extLst>
              <a:ext uri="{FF2B5EF4-FFF2-40B4-BE49-F238E27FC236}">
                <a16:creationId xmlns:a16="http://schemas.microsoft.com/office/drawing/2014/main" id="{24A83BB3-9BAA-F272-27B4-E14DE36C0B37}"/>
              </a:ext>
            </a:extLst>
          </p:cNvPr>
          <p:cNvSpPr txBox="1"/>
          <p:nvPr/>
        </p:nvSpPr>
        <p:spPr>
          <a:xfrm>
            <a:off x="1048856" y="5111318"/>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Garantir une transparence totale des méthodes et des hypothèses.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Documenter toutes les sources de données et justifier les paramètres clés.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Utiliser une analyse de sensibilité pour tester la robustesse des conclusions.</a:t>
            </a:r>
          </a:p>
        </p:txBody>
      </p:sp>
      <p:sp>
        <p:nvSpPr>
          <p:cNvPr id="32" name="Slide Number Placeholder 31">
            <a:extLst>
              <a:ext uri="{FF2B5EF4-FFF2-40B4-BE49-F238E27FC236}">
                <a16:creationId xmlns:a16="http://schemas.microsoft.com/office/drawing/2014/main" id="{99180191-FE89-E1A3-4E7F-2A52C52D3FC1}"/>
              </a:ext>
            </a:extLst>
          </p:cNvPr>
          <p:cNvSpPr>
            <a:spLocks noGrp="1"/>
          </p:cNvSpPr>
          <p:nvPr>
            <p:ph type="sldNum" sz="quarter" idx="7"/>
          </p:nvPr>
        </p:nvSpPr>
        <p:spPr/>
        <p:txBody>
          <a:bodyPr/>
          <a:lstStyle/>
          <a:p>
            <a:pPr marL="103685">
              <a:lnSpc>
                <a:spcPts val="1633"/>
              </a:lnSpc>
            </a:pPr>
            <a:fld id="{81D60167-4931-47E6-BA6A-407CBD079E47}" type="slidenum">
              <a:rPr lang="en-AT" spc="-64" smtClean="0"/>
              <a:t>27</a:t>
            </a:fld>
            <a:endParaRPr lang="en-AT" spc="-64" dirty="0"/>
          </a:p>
        </p:txBody>
      </p:sp>
      <p:sp>
        <p:nvSpPr>
          <p:cNvPr id="5" name="object 3">
            <a:extLst>
              <a:ext uri="{FF2B5EF4-FFF2-40B4-BE49-F238E27FC236}">
                <a16:creationId xmlns:a16="http://schemas.microsoft.com/office/drawing/2014/main" id="{DD89A498-CAEC-047A-F06E-DA4195AEB0A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2.12. Limites et pièges courants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B7D24D4C-92C7-EA5D-291B-65F6FE57144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8" name="object 6">
            <a:extLst>
              <a:ext uri="{FF2B5EF4-FFF2-40B4-BE49-F238E27FC236}">
                <a16:creationId xmlns:a16="http://schemas.microsoft.com/office/drawing/2014/main" id="{8E53BE3E-FAFD-0948-E645-87536199DE2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durable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10011944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9FA6F-AF78-951C-88D9-1A07D9AC1B9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DB7EE97-73F9-2526-D6A9-5FF1B5014591}"/>
              </a:ext>
            </a:extLst>
          </p:cNvPr>
          <p:cNvSpPr txBox="1">
            <a:spLocks noGrp="1"/>
          </p:cNvSpPr>
          <p:nvPr>
            <p:ph type="title"/>
          </p:nvPr>
        </p:nvSpPr>
        <p:spPr>
          <a:xfrm>
            <a:off x="726281" y="422573"/>
            <a:ext cx="786545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Analyse coûts-avantages (ACA) – Concepts et étapes </a:t>
            </a:r>
            <a:endParaRPr lang="en-US" sz="2400" b="1" dirty="0">
              <a:solidFill>
                <a:schemeClr val="bg1"/>
              </a:solidFill>
            </a:endParaRPr>
          </a:p>
        </p:txBody>
      </p:sp>
      <p:sp>
        <p:nvSpPr>
          <p:cNvPr id="4" name="object 3">
            <a:extLst>
              <a:ext uri="{FF2B5EF4-FFF2-40B4-BE49-F238E27FC236}">
                <a16:creationId xmlns:a16="http://schemas.microsoft.com/office/drawing/2014/main" id="{A9A0162F-9B58-BA0A-D7BA-D2E1B65C6533}"/>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Récapitulatif du processus d'ABC</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C564FEC2-446B-29EC-5F69-E79828876D06}"/>
              </a:ext>
            </a:extLst>
          </p:cNvPr>
          <p:cNvSpPr txBox="1"/>
          <p:nvPr/>
        </p:nvSpPr>
        <p:spPr>
          <a:xfrm>
            <a:off x="1056000" y="1810638"/>
            <a:ext cx="1025726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Définir le projet → Identifier/quantifier les coûts et les avantages → Actualisation → Calculer les indicateurs → Tests de sensibilité.</a:t>
            </a:r>
          </a:p>
        </p:txBody>
      </p:sp>
      <p:sp>
        <p:nvSpPr>
          <p:cNvPr id="22" name="object 3">
            <a:extLst>
              <a:ext uri="{FF2B5EF4-FFF2-40B4-BE49-F238E27FC236}">
                <a16:creationId xmlns:a16="http://schemas.microsoft.com/office/drawing/2014/main" id="{F1300B88-C276-2F6A-9810-0E67117127E1}"/>
              </a:ext>
            </a:extLst>
          </p:cNvPr>
          <p:cNvSpPr txBox="1"/>
          <p:nvPr/>
        </p:nvSpPr>
        <p:spPr>
          <a:xfrm>
            <a:off x="726281" y="2692166"/>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Meilleures pratiques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3" name="object 3">
            <a:extLst>
              <a:ext uri="{FF2B5EF4-FFF2-40B4-BE49-F238E27FC236}">
                <a16:creationId xmlns:a16="http://schemas.microsoft.com/office/drawing/2014/main" id="{AC4E5D5A-9FF2-80B3-41C6-D030E21C6913}"/>
              </a:ext>
            </a:extLst>
          </p:cNvPr>
          <p:cNvSpPr txBox="1"/>
          <p:nvPr/>
        </p:nvSpPr>
        <p:spPr>
          <a:xfrm>
            <a:off x="1048857" y="3129381"/>
            <a:ext cx="10725152" cy="166309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Impliquer les parties prenantes dès le début.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Utiliser des données réalistes et à jour.</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Valider les hypothèses clés.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Intégrer les externalités afin de saisir l'ensemble de l'impact sociétal.</a:t>
            </a:r>
          </a:p>
        </p:txBody>
      </p:sp>
      <p:sp>
        <p:nvSpPr>
          <p:cNvPr id="3" name="Slide Number Placeholder 2">
            <a:extLst>
              <a:ext uri="{FF2B5EF4-FFF2-40B4-BE49-F238E27FC236}">
                <a16:creationId xmlns:a16="http://schemas.microsoft.com/office/drawing/2014/main" id="{96970443-4EB0-140F-2AF6-716487B19C40}"/>
              </a:ext>
            </a:extLst>
          </p:cNvPr>
          <p:cNvSpPr>
            <a:spLocks noGrp="1"/>
          </p:cNvSpPr>
          <p:nvPr>
            <p:ph type="sldNum" sz="quarter" idx="7"/>
          </p:nvPr>
        </p:nvSpPr>
        <p:spPr/>
        <p:txBody>
          <a:bodyPr/>
          <a:lstStyle/>
          <a:p>
            <a:pPr marL="103685">
              <a:lnSpc>
                <a:spcPts val="1633"/>
              </a:lnSpc>
            </a:pPr>
            <a:fld id="{81D60167-4931-47E6-BA6A-407CBD079E47}" type="slidenum">
              <a:rPr lang="en-AT" spc="-64" smtClean="0"/>
              <a:t>28</a:t>
            </a:fld>
            <a:endParaRPr lang="en-AT" spc="-64" dirty="0"/>
          </a:p>
        </p:txBody>
      </p:sp>
      <p:sp>
        <p:nvSpPr>
          <p:cNvPr id="6" name="object 3">
            <a:extLst>
              <a:ext uri="{FF2B5EF4-FFF2-40B4-BE49-F238E27FC236}">
                <a16:creationId xmlns:a16="http://schemas.microsoft.com/office/drawing/2014/main" id="{8E6793DD-047F-2425-7306-923A155B1B4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2.13. Résumé et meilleures pratiques pour l'analyse coûts-avantages</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25A5D352-AAB4-77B5-471F-E623620E8E5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9" name="object 6">
            <a:extLst>
              <a:ext uri="{FF2B5EF4-FFF2-40B4-BE49-F238E27FC236}">
                <a16:creationId xmlns:a16="http://schemas.microsoft.com/office/drawing/2014/main" id="{E2659ACF-6070-04E1-5C87-390D7CD0BD2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10736677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27BD3-63B1-EBAC-0D42-BE7F80B5D92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B2142E2-A2B1-4B43-B454-FAB4D4B6910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Analyse financière des projets de transport </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A6902CEA-DC6E-A77D-2A4C-B8157538AB70}"/>
              </a:ext>
            </a:extLst>
          </p:cNvPr>
          <p:cNvSpPr>
            <a:spLocks noGrp="1"/>
          </p:cNvSpPr>
          <p:nvPr>
            <p:ph type="sldNum" sz="quarter" idx="7"/>
          </p:nvPr>
        </p:nvSpPr>
        <p:spPr/>
        <p:txBody>
          <a:bodyPr/>
          <a:lstStyle/>
          <a:p>
            <a:pPr marL="103685">
              <a:lnSpc>
                <a:spcPts val="1633"/>
              </a:lnSpc>
            </a:pPr>
            <a:fld id="{81D60167-4931-47E6-BA6A-407CBD079E47}" type="slidenum">
              <a:rPr lang="en-AT" spc="-64" smtClean="0"/>
              <a:t>29</a:t>
            </a:fld>
            <a:endParaRPr lang="en-AT" spc="-64" dirty="0"/>
          </a:p>
        </p:txBody>
      </p:sp>
      <p:sp>
        <p:nvSpPr>
          <p:cNvPr id="4" name="object 6">
            <a:extLst>
              <a:ext uri="{FF2B5EF4-FFF2-40B4-BE49-F238E27FC236}">
                <a16:creationId xmlns:a16="http://schemas.microsoft.com/office/drawing/2014/main" id="{D420FBEE-37B6-5150-3C42-23DCC7DEE4C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5" name="object 6">
            <a:extLst>
              <a:ext uri="{FF2B5EF4-FFF2-40B4-BE49-F238E27FC236}">
                <a16:creationId xmlns:a16="http://schemas.microsoft.com/office/drawing/2014/main" id="{817BD4EB-6473-3740-46C3-960FEBFEA30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1672372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283618"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3" name="object 3"/>
          <p:cNvSpPr txBox="1"/>
          <p:nvPr/>
        </p:nvSpPr>
        <p:spPr>
          <a:xfrm>
            <a:off x="1009650" y="934870"/>
            <a:ext cx="5420998" cy="5058894"/>
          </a:xfrm>
          <a:prstGeom prst="rect">
            <a:avLst/>
          </a:prstGeom>
        </p:spPr>
        <p:txBody>
          <a:bodyPr vert="horz" wrap="square" lIns="0" tIns="16329" rIns="0" bIns="0" rtlCol="0">
            <a:spAutoFit/>
          </a:bodyPr>
          <a:lstStyle/>
          <a:p>
            <a:pPr marL="16328" defTabSz="1212850" hangingPunct="1">
              <a:lnSpc>
                <a:spcPct val="100000"/>
              </a:lnSpc>
              <a:spcBef>
                <a:spcPts val="129"/>
              </a:spcBef>
            </a:pPr>
            <a:r>
              <a:rPr lang="en-US" sz="1200" b="1" dirty="0">
                <a:solidFill>
                  <a:schemeClr val="tx1"/>
                </a:solidFill>
                <a:latin typeface="Arial" panose="020B0604020202020204" pitchFamily="34" charset="0"/>
                <a:cs typeface="Arial" panose="020B0604020202020204" pitchFamily="34" charset="0"/>
              </a:rPr>
              <a:t>Section 1 Analyse économique des projets de transport ……</a:t>
            </a:r>
            <a:r>
              <a:rPr lang="en-US" sz="1200" b="1" spc="-13" dirty="0">
                <a:solidFill>
                  <a:schemeClr val="tx1"/>
                </a:solidFill>
                <a:latin typeface="Arial" panose="020B0604020202020204" pitchFamily="34" charset="0"/>
                <a:cs typeface="Arial" panose="020B0604020202020204" pitchFamily="34" charset="0"/>
              </a:rPr>
              <a:t>......    4</a:t>
            </a:r>
            <a:endParaRPr lang="en-US" sz="1200" b="1"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tabLst>
                <a:tab pos="4632325" algn="l"/>
              </a:tabLst>
            </a:pPr>
            <a:r>
              <a:rPr lang="en-US" sz="1200" dirty="0">
                <a:latin typeface="Arial" panose="020B0604020202020204" pitchFamily="34" charset="0"/>
                <a:cs typeface="Arial" panose="020B0604020202020204" pitchFamily="34" charset="0"/>
              </a:rPr>
              <a:t>Qu'est-ce que l'analyse économique dans les projets de transport...</a:t>
            </a:r>
            <a:r>
              <a:rPr lang="en-GB" sz="1200" dirty="0">
                <a:latin typeface="Arial" panose="020B0604020202020204" pitchFamily="34" charset="0"/>
                <a:cs typeface="Arial" panose="020B0604020202020204" pitchFamily="34" charset="0"/>
              </a:rPr>
              <a:t>5</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Le rôle de l'analyse économique dans l'évaluation des projets de transport ...............</a:t>
            </a:r>
            <a:r>
              <a:rPr lang="en-GB" sz="1200" dirty="0">
                <a:latin typeface="Arial" panose="020B0604020202020204" pitchFamily="34" charset="0"/>
                <a:cs typeface="Arial" panose="020B0604020202020204" pitchFamily="34" charset="0"/>
              </a:rPr>
              <a:t>..................................    6</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Indicateurs économiques </a:t>
            </a:r>
            <a:r>
              <a:rPr lang="en-US" sz="1200" dirty="0" err="1">
                <a:latin typeface="Arial" panose="020B0604020202020204" pitchFamily="34" charset="0"/>
                <a:cs typeface="Arial" panose="020B0604020202020204" pitchFamily="34" charset="0"/>
              </a:rPr>
              <a:t>clés</a:t>
            </a:r>
            <a:r>
              <a:rPr lang="en-GB" sz="1200" dirty="0">
                <a:latin typeface="Arial" panose="020B0604020202020204" pitchFamily="34" charset="0"/>
                <a:cs typeface="Arial" panose="020B0604020202020204" pitchFamily="34" charset="0"/>
              </a:rPr>
              <a:t> .............................................    7</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Prix du marché et prix fictifs</a:t>
            </a:r>
            <a:r>
              <a:rPr lang="en-GB" sz="1200" dirty="0">
                <a:latin typeface="Arial" panose="020B0604020202020204" pitchFamily="34" charset="0"/>
                <a:cs typeface="Arial" panose="020B0604020202020204" pitchFamily="34" charset="0"/>
              </a:rPr>
              <a:t> .............................................    8</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Évaluation des impacts non </a:t>
            </a:r>
            <a:r>
              <a:rPr lang="en-US" sz="1200" dirty="0" err="1">
                <a:latin typeface="Arial" panose="020B0604020202020204" pitchFamily="34" charset="0"/>
                <a:cs typeface="Arial" panose="020B0604020202020204" pitchFamily="34" charset="0"/>
              </a:rPr>
              <a:t>marchands</a:t>
            </a:r>
            <a:r>
              <a:rPr lang="en-US" sz="1200" dirty="0">
                <a:latin typeface="Arial" panose="020B0604020202020204" pitchFamily="34" charset="0"/>
                <a:cs typeface="Arial" panose="020B0604020202020204" pitchFamily="34" charset="0"/>
              </a:rPr>
              <a:t> ........................    9</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Valeur temporelle de l'argent et </a:t>
            </a:r>
            <a:r>
              <a:rPr lang="en-US" sz="1200" dirty="0" err="1">
                <a:latin typeface="Arial" panose="020B0604020202020204" pitchFamily="34" charset="0"/>
                <a:cs typeface="Arial" panose="020B0604020202020204" pitchFamily="34" charset="0"/>
              </a:rPr>
              <a:t>actualisation</a:t>
            </a:r>
            <a:r>
              <a:rPr lang="en-US" sz="1200" dirty="0">
                <a:latin typeface="Arial" panose="020B0604020202020204" pitchFamily="34" charset="0"/>
                <a:cs typeface="Arial" panose="020B0604020202020204" pitchFamily="34" charset="0"/>
              </a:rPr>
              <a:t> ..................    10</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Exemples d'impacts économiques dans le domaine des transports ....</a:t>
            </a:r>
            <a:r>
              <a:rPr lang="en-AT" sz="1200" dirty="0">
                <a:latin typeface="Arial" panose="020B0604020202020204" pitchFamily="34" charset="0"/>
                <a:cs typeface="Arial" panose="020B0604020202020204" pitchFamily="34" charset="0"/>
              </a:rPr>
              <a:t>...1</a:t>
            </a:r>
            <a:r>
              <a:rPr lang="en-US" sz="1200" dirty="0">
                <a:latin typeface="Arial" panose="020B0604020202020204" pitchFamily="34" charset="0"/>
                <a:cs typeface="Arial" panose="020B0604020202020204" pitchFamily="34" charset="0"/>
              </a:rPr>
              <a:t>1</a:t>
            </a:r>
            <a:endParaRPr lang="en-GB" sz="1200" dirty="0">
              <a:latin typeface="Arial" panose="020B0604020202020204" pitchFamily="34" charset="0"/>
              <a:cs typeface="Arial" panose="020B0604020202020204" pitchFamily="34" charset="0"/>
            </a:endParaRPr>
          </a:p>
          <a:p>
            <a:pPr marL="16328" defTabSz="1175644" hangingPunct="1">
              <a:lnSpc>
                <a:spcPct val="100000"/>
              </a:lnSpc>
              <a:spcBef>
                <a:spcPts val="129"/>
              </a:spcBef>
            </a:pPr>
            <a:endParaRPr lang="en-GB" sz="1200" b="1" dirty="0">
              <a:solidFill>
                <a:schemeClr val="tx1"/>
              </a:solidFill>
              <a:latin typeface="Arial" panose="020B0604020202020204" pitchFamily="34" charset="0"/>
              <a:cs typeface="Arial" panose="020B0604020202020204" pitchFamily="34" charset="0"/>
            </a:endParaRPr>
          </a:p>
          <a:p>
            <a:pPr marL="16328" defTabSz="1212850" hangingPunct="1">
              <a:lnSpc>
                <a:spcPct val="100000"/>
              </a:lnSpc>
              <a:spcBef>
                <a:spcPts val="129"/>
              </a:spcBef>
            </a:pPr>
            <a:r>
              <a:rPr lang="en-GB" sz="1100" b="1" dirty="0">
                <a:solidFill>
                  <a:schemeClr val="tx1"/>
                </a:solidFill>
                <a:latin typeface="Arial" panose="020B0604020202020204" pitchFamily="34" charset="0"/>
                <a:cs typeface="Arial" panose="020B0604020202020204" pitchFamily="34" charset="0"/>
              </a:rPr>
              <a:t>Section 2 </a:t>
            </a:r>
            <a:r>
              <a:rPr lang="en-US" sz="1100" b="1" dirty="0">
                <a:solidFill>
                  <a:schemeClr val="tx1"/>
                </a:solidFill>
                <a:effectLst/>
                <a:latin typeface="Arial" panose="020B0604020202020204" pitchFamily="34" charset="0"/>
                <a:ea typeface="Aptos" panose="020B0004020202020204" pitchFamily="34" charset="0"/>
                <a:cs typeface="Arial" panose="020B0604020202020204" pitchFamily="34" charset="0"/>
              </a:rPr>
              <a:t>Analyse coûts-avantages (ACA) – Concepts et étapes</a:t>
            </a:r>
            <a:r>
              <a:rPr lang="en-AT" sz="1100" b="1" dirty="0">
                <a:solidFill>
                  <a:schemeClr val="tx1"/>
                </a:solidFill>
                <a:effectLst/>
                <a:latin typeface="Arial" panose="020B0604020202020204" pitchFamily="34" charset="0"/>
                <a:ea typeface="Aptos" panose="020B0004020202020204" pitchFamily="34" charset="0"/>
                <a:cs typeface="Arial" panose="020B0604020202020204" pitchFamily="34" charset="0"/>
              </a:rPr>
              <a:t>..................</a:t>
            </a:r>
            <a:r>
              <a:rPr lang="en-GB" sz="1100" b="1" spc="-13" dirty="0">
                <a:solidFill>
                  <a:schemeClr val="tx1"/>
                </a:solidFill>
                <a:latin typeface="Arial" panose="020B0604020202020204" pitchFamily="34" charset="0"/>
                <a:cs typeface="Arial" panose="020B0604020202020204" pitchFamily="34" charset="0"/>
              </a:rPr>
              <a:t>12</a:t>
            </a:r>
            <a:endParaRPr lang="en-GB" sz="1100" b="1"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1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Introduction à l'analyse coûts-avantages (ACA)</a:t>
            </a:r>
            <a:r>
              <a:rPr lang="en-GB" sz="1100" spc="64" dirty="0">
                <a:solidFill>
                  <a:schemeClr val="tx1"/>
                </a:solidFill>
                <a:latin typeface="Arial" panose="020B0604020202020204" pitchFamily="34" charset="0"/>
                <a:cs typeface="Arial" panose="020B0604020202020204" pitchFamily="34" charset="0"/>
              </a:rPr>
              <a:t> .........     13</a:t>
            </a:r>
          </a:p>
          <a:p>
            <a:pPr marL="357188" marR="7348" indent="-215900" defTabSz="1171575" hangingPunct="1">
              <a:lnSpc>
                <a:spcPct val="100000"/>
              </a:lnSpc>
              <a:spcBef>
                <a:spcPts val="600"/>
              </a:spcBef>
              <a:buFontTx/>
              <a:buAutoNum type="arabicPeriod"/>
            </a:pPr>
            <a:r>
              <a:rPr lang="en-US" sz="1100" dirty="0">
                <a:solidFill>
                  <a:schemeClr val="tx1"/>
                </a:solidFill>
                <a:effectLst/>
                <a:latin typeface="Arial" panose="020B0604020202020204" pitchFamily="34" charset="0"/>
                <a:ea typeface="Aptos" panose="020B0004020202020204" pitchFamily="34" charset="0"/>
                <a:cs typeface="Arial" panose="020B0604020202020204" pitchFamily="34" charset="0"/>
              </a:rPr>
              <a:t>Étapes pour appliquer </a:t>
            </a:r>
            <a:r>
              <a:rPr lang="en-US" sz="1100" dirty="0" err="1">
                <a:solidFill>
                  <a:schemeClr val="tx1"/>
                </a:solidFill>
                <a:effectLst/>
                <a:latin typeface="Arial" panose="020B0604020202020204" pitchFamily="34" charset="0"/>
                <a:ea typeface="Aptos" panose="020B0004020202020204" pitchFamily="34" charset="0"/>
                <a:cs typeface="Arial" panose="020B0604020202020204" pitchFamily="34" charset="0"/>
              </a:rPr>
              <a:t>l'ABC</a:t>
            </a:r>
            <a:r>
              <a:rPr lang="en-GB" sz="1100" spc="64" dirty="0">
                <a:solidFill>
                  <a:schemeClr val="tx1"/>
                </a:solidFill>
                <a:latin typeface="Arial" panose="020B0604020202020204" pitchFamily="34" charset="0"/>
                <a:cs typeface="Arial" panose="020B0604020202020204" pitchFamily="34" charset="0"/>
              </a:rPr>
              <a:t> ..................................    14</a:t>
            </a:r>
          </a:p>
          <a:p>
            <a:pPr marL="357188" marR="7348" indent="-215900" defTabSz="1171575" hangingPunct="1">
              <a:lnSpc>
                <a:spcPct val="100000"/>
              </a:lnSpc>
              <a:spcBef>
                <a:spcPts val="600"/>
              </a:spcBef>
              <a:buFontTx/>
              <a:buAutoNum type="arabicPeriod"/>
            </a:pPr>
            <a:r>
              <a:rPr lang="en-US" sz="1100" spc="64" dirty="0">
                <a:solidFill>
                  <a:schemeClr val="tx1"/>
                </a:solidFill>
                <a:latin typeface="Arial" panose="020B0604020202020204" pitchFamily="34" charset="0"/>
                <a:cs typeface="Arial" panose="020B0604020202020204" pitchFamily="34" charset="0"/>
              </a:rPr>
              <a:t>Étape 1 – Définir le projet et les alternatives</a:t>
            </a:r>
            <a:r>
              <a:rPr lang="en-GB" sz="1100" spc="64" dirty="0">
                <a:solidFill>
                  <a:schemeClr val="tx1"/>
                </a:solidFill>
                <a:latin typeface="Arial" panose="020B0604020202020204" pitchFamily="34" charset="0"/>
                <a:cs typeface="Arial" panose="020B0604020202020204" pitchFamily="34" charset="0"/>
              </a:rPr>
              <a:t> .................    15</a:t>
            </a:r>
            <a:endParaRPr lang="en-US" sz="1100" spc="64"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100" spc="64" dirty="0">
                <a:solidFill>
                  <a:schemeClr val="tx1"/>
                </a:solidFill>
                <a:latin typeface="Arial" panose="020B0604020202020204" pitchFamily="34" charset="0"/>
                <a:cs typeface="Arial" panose="020B0604020202020204" pitchFamily="34" charset="0"/>
              </a:rPr>
              <a:t>Étape 2 – Identifier les coûts et les </a:t>
            </a:r>
            <a:r>
              <a:rPr lang="en-US" sz="1100" spc="64" dirty="0" err="1">
                <a:solidFill>
                  <a:schemeClr val="tx1"/>
                </a:solidFill>
                <a:latin typeface="Arial" panose="020B0604020202020204" pitchFamily="34" charset="0"/>
                <a:cs typeface="Arial" panose="020B0604020202020204" pitchFamily="34" charset="0"/>
              </a:rPr>
              <a:t>avantages</a:t>
            </a:r>
            <a:r>
              <a:rPr lang="en-GB" sz="1100" spc="64" dirty="0">
                <a:solidFill>
                  <a:schemeClr val="tx1"/>
                </a:solidFill>
                <a:latin typeface="Arial" panose="020B0604020202020204" pitchFamily="34" charset="0"/>
                <a:cs typeface="Arial" panose="020B0604020202020204" pitchFamily="34" charset="0"/>
              </a:rPr>
              <a:t> ............    16</a:t>
            </a:r>
            <a:endParaRPr lang="en-US" sz="1100" spc="64"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100" spc="64" dirty="0">
                <a:solidFill>
                  <a:schemeClr val="tx1"/>
                </a:solidFill>
                <a:latin typeface="Arial" panose="020B0604020202020204" pitchFamily="34" charset="0"/>
                <a:cs typeface="Arial" panose="020B0604020202020204" pitchFamily="34" charset="0"/>
              </a:rPr>
              <a:t>Étape 3 – Quantifier les coûts et les </a:t>
            </a:r>
            <a:r>
              <a:rPr lang="en-US" sz="1100" spc="64" dirty="0" err="1">
                <a:solidFill>
                  <a:schemeClr val="tx1"/>
                </a:solidFill>
                <a:latin typeface="Arial" panose="020B0604020202020204" pitchFamily="34" charset="0"/>
                <a:cs typeface="Arial" panose="020B0604020202020204" pitchFamily="34" charset="0"/>
              </a:rPr>
              <a:t>avantages</a:t>
            </a:r>
            <a:r>
              <a:rPr lang="en-GB" sz="1100" spc="64" dirty="0">
                <a:solidFill>
                  <a:schemeClr val="tx1"/>
                </a:solidFill>
                <a:latin typeface="Arial" panose="020B0604020202020204" pitchFamily="34" charset="0"/>
                <a:cs typeface="Arial" panose="020B0604020202020204" pitchFamily="34" charset="0"/>
              </a:rPr>
              <a:t> ............    17</a:t>
            </a:r>
            <a:endParaRPr lang="en-US" sz="1100" spc="64"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100" spc="64" dirty="0">
                <a:solidFill>
                  <a:schemeClr val="tx1"/>
                </a:solidFill>
                <a:latin typeface="Arial" panose="020B0604020202020204" pitchFamily="34" charset="0"/>
                <a:cs typeface="Arial" panose="020B0604020202020204" pitchFamily="34" charset="0"/>
              </a:rPr>
              <a:t>Étape 4 – Actualiser les flux de trésorerie </a:t>
            </a:r>
            <a:r>
              <a:rPr lang="en-US" sz="1100" spc="64" dirty="0" err="1">
                <a:solidFill>
                  <a:schemeClr val="tx1"/>
                </a:solidFill>
                <a:latin typeface="Arial" panose="020B0604020202020204" pitchFamily="34" charset="0"/>
                <a:cs typeface="Arial" panose="020B0604020202020204" pitchFamily="34" charset="0"/>
              </a:rPr>
              <a:t>futurs</a:t>
            </a:r>
            <a:r>
              <a:rPr lang="en-GB" sz="1100" spc="64" dirty="0">
                <a:solidFill>
                  <a:schemeClr val="tx1"/>
                </a:solidFill>
                <a:latin typeface="Arial" panose="020B0604020202020204" pitchFamily="34" charset="0"/>
                <a:cs typeface="Arial" panose="020B0604020202020204" pitchFamily="34" charset="0"/>
              </a:rPr>
              <a:t> .........    18</a:t>
            </a:r>
            <a:endParaRPr lang="en-US" sz="1100" spc="64"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100" spc="64" dirty="0">
                <a:solidFill>
                  <a:schemeClr val="tx1"/>
                </a:solidFill>
                <a:latin typeface="Arial" panose="020B0604020202020204" pitchFamily="34" charset="0"/>
                <a:cs typeface="Arial" panose="020B0604020202020204" pitchFamily="34" charset="0"/>
              </a:rPr>
              <a:t>Étape 5 – Calculer la VAN, le TRI et le RBR</a:t>
            </a:r>
            <a:r>
              <a:rPr lang="en-GB" sz="1100" spc="64" dirty="0">
                <a:solidFill>
                  <a:schemeClr val="tx1"/>
                </a:solidFill>
                <a:latin typeface="Arial" panose="020B0604020202020204" pitchFamily="34" charset="0"/>
                <a:cs typeface="Arial" panose="020B0604020202020204" pitchFamily="34" charset="0"/>
              </a:rPr>
              <a:t> ..........    19</a:t>
            </a:r>
            <a:endParaRPr lang="en-US" sz="1100" spc="64"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100" spc="64" dirty="0">
                <a:solidFill>
                  <a:schemeClr val="tx1"/>
                </a:solidFill>
                <a:latin typeface="Arial" panose="020B0604020202020204" pitchFamily="34" charset="0"/>
                <a:cs typeface="Arial" panose="020B0604020202020204" pitchFamily="34" charset="0"/>
              </a:rPr>
              <a:t>Étape 6 – Analyse de sensibilité et de </a:t>
            </a:r>
            <a:r>
              <a:rPr lang="en-US" sz="1100" spc="64" dirty="0" err="1">
                <a:solidFill>
                  <a:schemeClr val="tx1"/>
                </a:solidFill>
                <a:latin typeface="Arial" panose="020B0604020202020204" pitchFamily="34" charset="0"/>
                <a:cs typeface="Arial" panose="020B0604020202020204" pitchFamily="34" charset="0"/>
              </a:rPr>
              <a:t>risque</a:t>
            </a:r>
            <a:r>
              <a:rPr lang="en-US" sz="1100" spc="64" dirty="0">
                <a:solidFill>
                  <a:schemeClr val="tx1"/>
                </a:solidFill>
                <a:latin typeface="Arial" panose="020B0604020202020204" pitchFamily="34" charset="0"/>
                <a:cs typeface="Arial" panose="020B0604020202020204" pitchFamily="34" charset="0"/>
              </a:rPr>
              <a:t> </a:t>
            </a:r>
            <a:r>
              <a:rPr lang="en-GB" sz="1100" spc="64" dirty="0">
                <a:solidFill>
                  <a:schemeClr val="tx1"/>
                </a:solidFill>
                <a:latin typeface="Arial" panose="020B0604020202020204" pitchFamily="34" charset="0"/>
                <a:cs typeface="Arial" panose="020B0604020202020204" pitchFamily="34" charset="0"/>
              </a:rPr>
              <a:t>..........    20</a:t>
            </a:r>
            <a:endParaRPr lang="en-US" sz="1100" spc="64"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100" spc="64" dirty="0">
                <a:solidFill>
                  <a:schemeClr val="tx1"/>
                </a:solidFill>
                <a:latin typeface="Arial" panose="020B0604020202020204" pitchFamily="34" charset="0"/>
                <a:cs typeface="Arial" panose="020B0604020202020204" pitchFamily="34" charset="0"/>
              </a:rPr>
              <a:t>Exemple concret – Évaluation économique d'un projet de transport</a:t>
            </a:r>
            <a:r>
              <a:rPr lang="en-AT" sz="1100" spc="64" dirty="0">
                <a:solidFill>
                  <a:schemeClr val="tx1"/>
                </a:solidFill>
                <a:latin typeface="Arial" panose="020B0604020202020204" pitchFamily="34" charset="0"/>
                <a:cs typeface="Arial" panose="020B0604020202020204" pitchFamily="34" charset="0"/>
              </a:rPr>
              <a:t>…</a:t>
            </a:r>
            <a:r>
              <a:rPr lang="en-GB" sz="1100" spc="64" dirty="0">
                <a:solidFill>
                  <a:schemeClr val="tx1"/>
                </a:solidFill>
                <a:latin typeface="Arial" panose="020B0604020202020204" pitchFamily="34" charset="0"/>
                <a:cs typeface="Arial" panose="020B0604020202020204" pitchFamily="34" charset="0"/>
              </a:rPr>
              <a:t>21</a:t>
            </a:r>
            <a:endParaRPr lang="en-US" sz="1100" spc="64"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100" spc="64" dirty="0">
                <a:solidFill>
                  <a:schemeClr val="tx1"/>
                </a:solidFill>
                <a:latin typeface="Arial" panose="020B0604020202020204" pitchFamily="34" charset="0"/>
                <a:cs typeface="Arial" panose="020B0604020202020204" pitchFamily="34" charset="0"/>
              </a:rPr>
              <a:t>Traitement des externalités dans l'analyse </a:t>
            </a:r>
            <a:r>
              <a:rPr lang="en-US" sz="1100" spc="64" dirty="0" err="1">
                <a:solidFill>
                  <a:schemeClr val="tx1"/>
                </a:solidFill>
                <a:latin typeface="Arial" panose="020B0604020202020204" pitchFamily="34" charset="0"/>
                <a:cs typeface="Arial" panose="020B0604020202020204" pitchFamily="34" charset="0"/>
              </a:rPr>
              <a:t>coûts-avantages</a:t>
            </a:r>
            <a:r>
              <a:rPr lang="en-US" sz="1100" spc="64" dirty="0">
                <a:solidFill>
                  <a:schemeClr val="tx1"/>
                </a:solidFill>
                <a:latin typeface="Arial" panose="020B0604020202020204" pitchFamily="34" charset="0"/>
                <a:cs typeface="Arial" panose="020B0604020202020204" pitchFamily="34" charset="0"/>
              </a:rPr>
              <a:t> .............</a:t>
            </a:r>
            <a:r>
              <a:rPr lang="en-GB" sz="1100" spc="64" dirty="0">
                <a:solidFill>
                  <a:schemeClr val="tx1"/>
                </a:solidFill>
                <a:latin typeface="Arial" panose="020B0604020202020204" pitchFamily="34" charset="0"/>
                <a:cs typeface="Arial" panose="020B0604020202020204" pitchFamily="34" charset="0"/>
              </a:rPr>
              <a:t>23</a:t>
            </a:r>
            <a:endParaRPr lang="en-US" sz="1100" spc="64" dirty="0">
              <a:solidFill>
                <a:schemeClr val="tx1"/>
              </a:solidFill>
              <a:latin typeface="Arial" panose="020B0604020202020204" pitchFamily="34" charset="0"/>
              <a:cs typeface="Arial" panose="020B0604020202020204" pitchFamily="34" charset="0"/>
            </a:endParaRPr>
          </a:p>
        </p:txBody>
      </p:sp>
      <p:sp>
        <p:nvSpPr>
          <p:cNvPr id="4" name="object 4"/>
          <p:cNvSpPr txBox="1"/>
          <p:nvPr/>
        </p:nvSpPr>
        <p:spPr>
          <a:xfrm>
            <a:off x="6554227" y="946285"/>
            <a:ext cx="5420998" cy="4494637"/>
          </a:xfrm>
          <a:prstGeom prst="rect">
            <a:avLst/>
          </a:prstGeom>
        </p:spPr>
        <p:txBody>
          <a:bodyPr vert="horz" wrap="square" lIns="0" tIns="16329" rIns="0" bIns="0" rtlCol="0">
            <a:spAutoFit/>
          </a:bodyPr>
          <a:lstStyle/>
          <a:p>
            <a:pPr marL="369888" marR="7348" indent="-228600" defTabSz="1677988" hangingPunct="1">
              <a:lnSpc>
                <a:spcPct val="100000"/>
              </a:lnSpc>
              <a:spcBef>
                <a:spcPts val="600"/>
              </a:spcBef>
              <a:buFont typeface="+mj-lt"/>
              <a:buAutoNum type="arabicPeriod" startAt="11"/>
              <a:tabLst>
                <a:tab pos="4803775" algn="l"/>
              </a:tabLst>
            </a:pPr>
            <a:r>
              <a:rPr lang="en-US" sz="1200" spc="64" dirty="0">
                <a:solidFill>
                  <a:schemeClr val="tx1"/>
                </a:solidFill>
                <a:latin typeface="Arial" panose="020B0604020202020204" pitchFamily="34" charset="0"/>
                <a:cs typeface="Arial" panose="020B0604020202020204" pitchFamily="34" charset="0"/>
              </a:rPr>
              <a:t>Considérations environnementales et d'équité dans l'évaluation des projets de transport</a:t>
            </a:r>
            <a:r>
              <a:rPr lang="en-GB" sz="1200" spc="64" dirty="0">
                <a:solidFill>
                  <a:schemeClr val="tx1"/>
                </a:solidFill>
                <a:latin typeface="Arial" panose="020B0604020202020204" pitchFamily="34" charset="0"/>
                <a:cs typeface="Arial" panose="020B0604020202020204" pitchFamily="34" charset="0"/>
              </a:rPr>
              <a:t> .....................................        24</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1058863" hangingPunct="1">
              <a:lnSpc>
                <a:spcPct val="100000"/>
              </a:lnSpc>
              <a:spcBef>
                <a:spcPts val="600"/>
              </a:spcBef>
              <a:buFontTx/>
              <a:buAutoNum type="arabicPeriod" startAt="11"/>
              <a:tabLst>
                <a:tab pos="5033963" algn="l"/>
              </a:tabLst>
            </a:pPr>
            <a:r>
              <a:rPr lang="en-US" sz="1200" spc="64" dirty="0">
                <a:solidFill>
                  <a:schemeClr val="tx1"/>
                </a:solidFill>
                <a:latin typeface="Arial" panose="020B0604020202020204" pitchFamily="34" charset="0"/>
                <a:cs typeface="Arial" panose="020B0604020202020204" pitchFamily="34" charset="0"/>
              </a:rPr>
              <a:t>Limites et pièges courants</a:t>
            </a:r>
            <a:r>
              <a:rPr lang="en-GB" sz="1200" spc="64" dirty="0">
                <a:solidFill>
                  <a:schemeClr val="tx1"/>
                </a:solidFill>
                <a:latin typeface="Arial" panose="020B0604020202020204" pitchFamily="34" charset="0"/>
                <a:cs typeface="Arial" panose="020B0604020202020204" pitchFamily="34" charset="0"/>
              </a:rPr>
              <a:t> ......................................    26</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985838" hangingPunct="1">
              <a:lnSpc>
                <a:spcPct val="100000"/>
              </a:lnSpc>
              <a:spcBef>
                <a:spcPts val="600"/>
              </a:spcBef>
              <a:buFontTx/>
              <a:buAutoNum type="arabicPeriod" startAt="11"/>
              <a:tabLst>
                <a:tab pos="5033963" algn="l"/>
              </a:tabLst>
            </a:pPr>
            <a:r>
              <a:rPr lang="en-US" sz="1200" spc="64" dirty="0">
                <a:solidFill>
                  <a:schemeClr val="tx1"/>
                </a:solidFill>
                <a:latin typeface="Arial" panose="020B0604020202020204" pitchFamily="34" charset="0"/>
                <a:cs typeface="Arial" panose="020B0604020202020204" pitchFamily="34" charset="0"/>
              </a:rPr>
              <a:t>Résumé et meilleures pratiques pour </a:t>
            </a:r>
            <a:r>
              <a:rPr lang="en-US" sz="1200" spc="64" dirty="0" err="1">
                <a:solidFill>
                  <a:schemeClr val="tx1"/>
                </a:solidFill>
                <a:latin typeface="Arial" panose="020B0604020202020204" pitchFamily="34" charset="0"/>
                <a:cs typeface="Arial" panose="020B0604020202020204" pitchFamily="34" charset="0"/>
              </a:rPr>
              <a:t>l'analyse</a:t>
            </a:r>
            <a:r>
              <a:rPr lang="en-US" sz="1200" spc="64" dirty="0">
                <a:solidFill>
                  <a:schemeClr val="tx1"/>
                </a:solidFill>
                <a:latin typeface="Arial" panose="020B0604020202020204" pitchFamily="34" charset="0"/>
                <a:cs typeface="Arial" panose="020B0604020202020204" pitchFamily="34" charset="0"/>
              </a:rPr>
              <a:t> </a:t>
            </a:r>
            <a:r>
              <a:rPr lang="en-US" sz="1200" spc="64" dirty="0" err="1">
                <a:solidFill>
                  <a:schemeClr val="tx1"/>
                </a:solidFill>
                <a:latin typeface="Arial" panose="020B0604020202020204" pitchFamily="34" charset="0"/>
                <a:cs typeface="Arial" panose="020B0604020202020204" pitchFamily="34" charset="0"/>
              </a:rPr>
              <a:t>coûts-avantages</a:t>
            </a:r>
            <a:r>
              <a:rPr lang="en-AT" sz="1200" spc="64" dirty="0">
                <a:solidFill>
                  <a:schemeClr val="tx1"/>
                </a:solidFill>
                <a:latin typeface="Arial" panose="020B0604020202020204" pitchFamily="34" charset="0"/>
                <a:cs typeface="Arial" panose="020B0604020202020204" pitchFamily="34" charset="0"/>
              </a:rPr>
              <a:t>.</a:t>
            </a:r>
            <a:r>
              <a:rPr lang="en-GB" sz="1200" spc="64" dirty="0">
                <a:solidFill>
                  <a:schemeClr val="tx1"/>
                </a:solidFill>
                <a:latin typeface="Arial" panose="020B0604020202020204" pitchFamily="34" charset="0"/>
                <a:cs typeface="Arial" panose="020B0604020202020204" pitchFamily="34" charset="0"/>
              </a:rPr>
              <a:t>27</a:t>
            </a:r>
            <a:endParaRPr lang="en-GB" sz="1200" b="1" dirty="0">
              <a:solidFill>
                <a:sysClr val="windowText" lastClr="000000"/>
              </a:solidFill>
              <a:latin typeface="Arial"/>
              <a:cs typeface="Arial"/>
            </a:endParaRPr>
          </a:p>
          <a:p>
            <a:pPr marL="16328" defTabSz="1030288" hangingPunct="1">
              <a:lnSpc>
                <a:spcPct val="100000"/>
              </a:lnSpc>
              <a:spcBef>
                <a:spcPts val="600"/>
              </a:spcBef>
              <a:tabLst>
                <a:tab pos="4913313" algn="l"/>
              </a:tabLst>
            </a:pPr>
            <a:r>
              <a:rPr lang="en-GB" sz="1200" b="1" dirty="0">
                <a:solidFill>
                  <a:sysClr val="windowText" lastClr="000000"/>
                </a:solidFill>
                <a:latin typeface="Arial"/>
                <a:cs typeface="Arial"/>
              </a:rPr>
              <a:t>Section 3 </a:t>
            </a:r>
            <a:r>
              <a:rPr lang="en-US" sz="1200" b="1" dirty="0">
                <a:solidFill>
                  <a:sysClr val="windowText" lastClr="000000"/>
                </a:solidFill>
                <a:latin typeface="Arial"/>
                <a:cs typeface="Arial"/>
              </a:rPr>
              <a:t>Analyse financière des projets de transport</a:t>
            </a:r>
            <a:r>
              <a:rPr lang="en-GB" sz="1200" b="1" spc="-13" dirty="0">
                <a:solidFill>
                  <a:sysClr val="windowText" lastClr="000000"/>
                </a:solidFill>
                <a:latin typeface="Arial"/>
                <a:cs typeface="Arial"/>
              </a:rPr>
              <a:t> ...............    28</a:t>
            </a:r>
            <a:endParaRPr lang="en-GB" sz="1200" b="1" dirty="0">
              <a:solidFill>
                <a:sysClr val="windowText" lastClr="000000"/>
              </a:solidFill>
              <a:latin typeface="Arial"/>
              <a:cs typeface="Arial"/>
            </a:endParaRPr>
          </a:p>
          <a:p>
            <a:pPr marL="357188" marR="7348" indent="-215900" defTabSz="1257300" hangingPunct="1">
              <a:lnSpc>
                <a:spcPct val="100000"/>
              </a:lnSpc>
              <a:spcBef>
                <a:spcPts val="600"/>
              </a:spcBef>
              <a:buFontTx/>
              <a:buAutoNum type="arabicPeriod"/>
              <a:tabLst>
                <a:tab pos="3938588" algn="l"/>
              </a:tabLst>
            </a:pPr>
            <a:r>
              <a:rPr lang="en-US" sz="1200" spc="64" dirty="0">
                <a:solidFill>
                  <a:sysClr val="windowText" lastClr="000000"/>
                </a:solidFill>
                <a:latin typeface="Arial"/>
                <a:cs typeface="Arial"/>
              </a:rPr>
              <a:t>Introduction à l'analyse financière ................</a:t>
            </a:r>
            <a:r>
              <a:rPr lang="en-GB" sz="1200" spc="64" dirty="0">
                <a:solidFill>
                  <a:sysClr val="windowText" lastClr="000000"/>
                </a:solidFill>
                <a:latin typeface="Arial"/>
                <a:cs typeface="Arial"/>
              </a:rPr>
              <a:t>.....................    29</a:t>
            </a:r>
            <a:endParaRPr lang="en-US" sz="1200" spc="64" dirty="0">
              <a:solidFill>
                <a:sysClr val="windowText" lastClr="000000"/>
              </a:solidFill>
              <a:latin typeface="Arial"/>
              <a:cs typeface="Arial"/>
            </a:endParaRPr>
          </a:p>
          <a:p>
            <a:pPr marL="357188" marR="7348" indent="-215900" defTabSz="1257300" hangingPunct="1">
              <a:lnSpc>
                <a:spcPct val="100000"/>
              </a:lnSpc>
              <a:spcBef>
                <a:spcPts val="600"/>
              </a:spcBef>
              <a:buFontTx/>
              <a:buAutoNum type="arabicPeriod"/>
              <a:tabLst>
                <a:tab pos="3938588" algn="l"/>
              </a:tabLst>
            </a:pPr>
            <a:r>
              <a:rPr lang="en-US" sz="1200" spc="64" dirty="0">
                <a:solidFill>
                  <a:sysClr val="windowText" lastClr="000000"/>
                </a:solidFill>
                <a:latin typeface="Arial"/>
                <a:cs typeface="Arial"/>
              </a:rPr>
              <a:t>Prévisions relatives aux revenus, aux coûts et aux flux de </a:t>
            </a:r>
            <a:r>
              <a:rPr lang="en-US" sz="1200" spc="64" dirty="0" err="1">
                <a:solidFill>
                  <a:sysClr val="windowText" lastClr="000000"/>
                </a:solidFill>
                <a:latin typeface="Arial"/>
                <a:cs typeface="Arial"/>
              </a:rPr>
              <a:t>trésorerie</a:t>
            </a:r>
            <a:r>
              <a:rPr lang="en-GB" sz="1200" spc="64" dirty="0">
                <a:solidFill>
                  <a:sysClr val="windowText" lastClr="000000"/>
                </a:solidFill>
                <a:latin typeface="Arial"/>
                <a:cs typeface="Arial"/>
              </a:rPr>
              <a:t> .....    30</a:t>
            </a:r>
            <a:endParaRPr lang="en-US" sz="1200" spc="64" dirty="0">
              <a:solidFill>
                <a:sysClr val="windowText" lastClr="000000"/>
              </a:solidFill>
              <a:latin typeface="Arial"/>
              <a:cs typeface="Arial"/>
            </a:endParaRPr>
          </a:p>
          <a:p>
            <a:pPr marL="357188" marR="7348" indent="-215900" defTabSz="1257300" hangingPunct="1">
              <a:lnSpc>
                <a:spcPct val="100000"/>
              </a:lnSpc>
              <a:spcBef>
                <a:spcPts val="600"/>
              </a:spcBef>
              <a:buFontTx/>
              <a:buAutoNum type="arabicPeriod"/>
              <a:tabLst>
                <a:tab pos="3938588" algn="l"/>
              </a:tabLst>
            </a:pPr>
            <a:r>
              <a:rPr lang="en-US" sz="1200" spc="64" dirty="0">
                <a:solidFill>
                  <a:sysClr val="windowText" lastClr="000000"/>
                </a:solidFill>
                <a:latin typeface="Arial"/>
                <a:cs typeface="Arial"/>
              </a:rPr>
              <a:t>Principaux indicateurs financiers</a:t>
            </a:r>
            <a:r>
              <a:rPr lang="en-GB" sz="1200" spc="64" dirty="0">
                <a:solidFill>
                  <a:sysClr val="windowText" lastClr="000000"/>
                </a:solidFill>
                <a:latin typeface="Arial"/>
                <a:cs typeface="Arial"/>
              </a:rPr>
              <a:t> ................................    32</a:t>
            </a:r>
            <a:endParaRPr lang="en-US" sz="1200" spc="64" dirty="0">
              <a:solidFill>
                <a:sysClr val="windowText" lastClr="000000"/>
              </a:solidFill>
              <a:latin typeface="Arial"/>
              <a:cs typeface="Arial"/>
            </a:endParaRPr>
          </a:p>
          <a:p>
            <a:pPr marL="357188" marR="7348" indent="-215900" defTabSz="1257300" hangingPunct="1">
              <a:lnSpc>
                <a:spcPct val="100000"/>
              </a:lnSpc>
              <a:spcBef>
                <a:spcPts val="600"/>
              </a:spcBef>
              <a:buFontTx/>
              <a:buAutoNum type="arabicPeriod"/>
              <a:tabLst>
                <a:tab pos="3938588" algn="l"/>
              </a:tabLst>
            </a:pPr>
            <a:r>
              <a:rPr lang="en-US" sz="1200" spc="64" dirty="0">
                <a:solidFill>
                  <a:sysClr val="windowText" lastClr="000000"/>
                </a:solidFill>
                <a:latin typeface="Arial"/>
                <a:cs typeface="Arial"/>
              </a:rPr>
              <a:t>Comparaison des analyses économiques et </a:t>
            </a:r>
            <a:r>
              <a:rPr lang="en-US" sz="1200" spc="64" dirty="0" err="1">
                <a:solidFill>
                  <a:sysClr val="windowText" lastClr="000000"/>
                </a:solidFill>
                <a:latin typeface="Arial"/>
                <a:cs typeface="Arial"/>
              </a:rPr>
              <a:t>financières</a:t>
            </a:r>
            <a:r>
              <a:rPr lang="en-GB" sz="1200" spc="64" dirty="0">
                <a:solidFill>
                  <a:sysClr val="windowText" lastClr="000000"/>
                </a:solidFill>
                <a:latin typeface="Arial"/>
                <a:cs typeface="Arial"/>
              </a:rPr>
              <a:t> .......    33</a:t>
            </a:r>
            <a:endParaRPr lang="en-US" sz="1200" spc="64" dirty="0">
              <a:solidFill>
                <a:sysClr val="windowText" lastClr="000000"/>
              </a:solidFill>
              <a:latin typeface="Arial"/>
              <a:cs typeface="Arial"/>
            </a:endParaRPr>
          </a:p>
          <a:p>
            <a:pPr marL="357188" marR="7348" indent="-215900" defTabSz="1257300" hangingPunct="1">
              <a:lnSpc>
                <a:spcPct val="100000"/>
              </a:lnSpc>
              <a:spcBef>
                <a:spcPts val="600"/>
              </a:spcBef>
              <a:buFontTx/>
              <a:buAutoNum type="arabicPeriod"/>
              <a:tabLst>
                <a:tab pos="3938588" algn="l"/>
              </a:tabLst>
            </a:pPr>
            <a:r>
              <a:rPr lang="en-US" sz="1200" spc="64" dirty="0">
                <a:solidFill>
                  <a:sysClr val="windowText" lastClr="000000"/>
                </a:solidFill>
                <a:latin typeface="Arial"/>
                <a:cs typeface="Arial"/>
              </a:rPr>
              <a:t>Applications de l'analyse financière</a:t>
            </a:r>
            <a:r>
              <a:rPr lang="en-GB" sz="1200" spc="64" dirty="0">
                <a:solidFill>
                  <a:sysClr val="windowText" lastClr="000000"/>
                </a:solidFill>
                <a:latin typeface="Arial"/>
                <a:cs typeface="Arial"/>
              </a:rPr>
              <a:t> .....................................    34</a:t>
            </a:r>
            <a:endParaRPr lang="en-GB" sz="1200" b="1" dirty="0">
              <a:solidFill>
                <a:sysClr val="windowText" lastClr="000000"/>
              </a:solidFill>
              <a:latin typeface="Arial"/>
              <a:cs typeface="Arial"/>
            </a:endParaRPr>
          </a:p>
          <a:p>
            <a:pPr marL="16328" defTabSz="1030288" hangingPunct="1">
              <a:lnSpc>
                <a:spcPct val="100000"/>
              </a:lnSpc>
              <a:spcBef>
                <a:spcPts val="600"/>
              </a:spcBef>
            </a:pPr>
            <a:r>
              <a:rPr lang="en-GB" sz="1200" b="1" dirty="0">
                <a:solidFill>
                  <a:sysClr val="windowText" lastClr="000000"/>
                </a:solidFill>
                <a:latin typeface="Arial"/>
                <a:cs typeface="Arial"/>
              </a:rPr>
              <a:t>Section 4 </a:t>
            </a:r>
            <a:r>
              <a:rPr lang="en-US" sz="1200" b="1" dirty="0">
                <a:solidFill>
                  <a:sysClr val="windowText" lastClr="000000"/>
                </a:solidFill>
                <a:latin typeface="Arial"/>
                <a:cs typeface="Arial"/>
              </a:rPr>
              <a:t>Financement des projets de transport</a:t>
            </a:r>
            <a:r>
              <a:rPr lang="en-GB" sz="1200" b="1" spc="-13" dirty="0">
                <a:solidFill>
                  <a:sysClr val="windowText" lastClr="000000"/>
                </a:solidFill>
                <a:latin typeface="Arial"/>
                <a:cs typeface="Arial"/>
              </a:rPr>
              <a:t> .....................    35</a:t>
            </a:r>
            <a:endParaRPr lang="en-GB" sz="1200" b="1" dirty="0">
              <a:solidFill>
                <a:sysClr val="windowText" lastClr="000000"/>
              </a:solidFill>
              <a:latin typeface="Arial"/>
              <a:cs typeface="Arial"/>
            </a:endParaRP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Méthodes traditionnelles de financement public</a:t>
            </a:r>
            <a:r>
              <a:rPr lang="en-GB" sz="1200" spc="64" dirty="0">
                <a:solidFill>
                  <a:sysClr val="windowText" lastClr="000000"/>
                </a:solidFill>
                <a:latin typeface="Arial"/>
                <a:cs typeface="Arial"/>
              </a:rPr>
              <a:t> </a:t>
            </a:r>
            <a:r>
              <a:rPr lang="en-US" sz="1200" spc="64" dirty="0">
                <a:solidFill>
                  <a:sysClr val="windowText" lastClr="000000"/>
                </a:solidFill>
                <a:latin typeface="Arial"/>
                <a:cs typeface="Arial"/>
              </a:rPr>
              <a:t>.......</a:t>
            </a:r>
            <a:r>
              <a:rPr lang="en-GB" sz="1200" spc="64" dirty="0">
                <a:solidFill>
                  <a:sysClr val="windowText" lastClr="000000"/>
                </a:solidFill>
                <a:latin typeface="Arial"/>
                <a:cs typeface="Arial"/>
              </a:rPr>
              <a:t>...........    36</a:t>
            </a:r>
            <a:endParaRPr lang="en-US" sz="1200" spc="64" dirty="0">
              <a:solidFill>
                <a:sysClr val="windowText" lastClr="000000"/>
              </a:solidFill>
              <a:latin typeface="Arial"/>
              <a:cs typeface="Arial"/>
            </a:endParaRP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Modèles de financement </a:t>
            </a:r>
            <a:r>
              <a:rPr lang="en-US" sz="1200" spc="64" dirty="0" err="1">
                <a:solidFill>
                  <a:sysClr val="windowText" lastClr="000000"/>
                </a:solidFill>
                <a:latin typeface="Arial"/>
                <a:cs typeface="Arial"/>
              </a:rPr>
              <a:t>alternatifs</a:t>
            </a:r>
            <a:r>
              <a:rPr lang="en-GB" sz="1200" spc="64" dirty="0">
                <a:solidFill>
                  <a:sysClr val="windowText" lastClr="000000"/>
                </a:solidFill>
                <a:latin typeface="Arial"/>
                <a:cs typeface="Arial"/>
              </a:rPr>
              <a:t> ..............................    37</a:t>
            </a:r>
            <a:endParaRPr lang="en-US" sz="1200" spc="64" dirty="0">
              <a:solidFill>
                <a:sysClr val="windowText" lastClr="000000"/>
              </a:solidFill>
              <a:latin typeface="Arial"/>
              <a:cs typeface="Arial"/>
            </a:endParaRPr>
          </a:p>
          <a:p>
            <a:pPr marL="357188" marR="7348" indent="-215900" defTabSz="1008063" hangingPunct="1">
              <a:lnSpc>
                <a:spcPct val="100000"/>
              </a:lnSpc>
              <a:spcBef>
                <a:spcPts val="600"/>
              </a:spcBef>
              <a:buFontTx/>
              <a:buAutoNum type="arabicPeriod"/>
            </a:pPr>
            <a:r>
              <a:rPr lang="en-US" sz="1200" spc="64" dirty="0">
                <a:solidFill>
                  <a:sysClr val="windowText" lastClr="000000"/>
                </a:solidFill>
                <a:latin typeface="Arial"/>
                <a:cs typeface="Arial"/>
              </a:rPr>
              <a:t>Implications politiques et tendances futures</a:t>
            </a:r>
            <a:r>
              <a:rPr lang="en-GB" sz="1200" spc="64" dirty="0">
                <a:solidFill>
                  <a:sysClr val="windowText" lastClr="000000"/>
                </a:solidFill>
                <a:latin typeface="Arial"/>
                <a:cs typeface="Arial"/>
              </a:rPr>
              <a:t> .......................    38</a:t>
            </a:r>
          </a:p>
          <a:p>
            <a:pPr marL="16328" defTabSz="1175644" hangingPunct="1">
              <a:lnSpc>
                <a:spcPct val="100000"/>
              </a:lnSpc>
              <a:spcBef>
                <a:spcPts val="600"/>
              </a:spcBef>
            </a:pPr>
            <a:r>
              <a:rPr lang="en-GB" sz="1200" b="1" dirty="0">
                <a:solidFill>
                  <a:sysClr val="windowText" lastClr="000000"/>
                </a:solidFill>
                <a:latin typeface="Arial"/>
                <a:cs typeface="Arial"/>
              </a:rPr>
              <a:t>Section 5 Quiz et discussion de </a:t>
            </a:r>
            <a:r>
              <a:rPr lang="en-GB" sz="1200" b="1" dirty="0" err="1">
                <a:solidFill>
                  <a:sysClr val="windowText" lastClr="000000"/>
                </a:solidFill>
                <a:latin typeface="Arial"/>
                <a:cs typeface="Arial"/>
              </a:rPr>
              <a:t>groupe</a:t>
            </a:r>
            <a:r>
              <a:rPr lang="en-GB" sz="1200" b="1" spc="-13" dirty="0">
                <a:solidFill>
                  <a:sysClr val="windowText" lastClr="000000"/>
                </a:solidFill>
                <a:latin typeface="Arial"/>
                <a:cs typeface="Arial"/>
              </a:rPr>
              <a:t> ............................................ 39</a:t>
            </a:r>
            <a:endParaRPr lang="en-GB" sz="1200" b="1" dirty="0">
              <a:solidFill>
                <a:sysClr val="windowText" lastClr="000000"/>
              </a:solidFill>
              <a:latin typeface="Arial"/>
              <a:cs typeface="Arial"/>
            </a:endParaRPr>
          </a:p>
          <a:p>
            <a:pPr marL="357188" marR="7348" indent="-215900" defTabSz="1008063" hangingPunct="1">
              <a:lnSpc>
                <a:spcPct val="100000"/>
              </a:lnSpc>
              <a:spcBef>
                <a:spcPts val="600"/>
              </a:spcBef>
              <a:buFontTx/>
              <a:buAutoNum type="arabicPeriod"/>
            </a:pPr>
            <a:r>
              <a:rPr lang="en-GB" sz="1200" spc="64" dirty="0">
                <a:solidFill>
                  <a:sysClr val="windowText" lastClr="000000"/>
                </a:solidFill>
                <a:latin typeface="Arial"/>
                <a:cs typeface="Arial"/>
              </a:rPr>
              <a:t>Questionnaire ..............................................................    40</a:t>
            </a:r>
          </a:p>
          <a:p>
            <a:pPr marL="357188" marR="7348" indent="-215900" defTabSz="1006475" hangingPunct="1">
              <a:lnSpc>
                <a:spcPct val="100000"/>
              </a:lnSpc>
              <a:spcBef>
                <a:spcPts val="600"/>
              </a:spcBef>
              <a:buFontTx/>
              <a:buAutoNum type="arabicPeriod"/>
            </a:pPr>
            <a:r>
              <a:rPr lang="en-GB" sz="1200" spc="64" dirty="0">
                <a:solidFill>
                  <a:sysClr val="windowText" lastClr="000000"/>
                </a:solidFill>
                <a:latin typeface="Arial"/>
                <a:cs typeface="Arial"/>
              </a:rPr>
              <a:t>Discussion de </a:t>
            </a:r>
            <a:r>
              <a:rPr lang="en-GB" sz="1200" spc="64" dirty="0" err="1">
                <a:solidFill>
                  <a:sysClr val="windowText" lastClr="000000"/>
                </a:solidFill>
                <a:latin typeface="Arial"/>
                <a:cs typeface="Arial"/>
              </a:rPr>
              <a:t>groupe</a:t>
            </a:r>
            <a:r>
              <a:rPr lang="en-GB" sz="1200" spc="64" dirty="0">
                <a:solidFill>
                  <a:sysClr val="windowText" lastClr="000000"/>
                </a:solidFill>
                <a:latin typeface="Arial"/>
                <a:cs typeface="Arial"/>
              </a:rPr>
              <a:t> ................................    41</a:t>
            </a:r>
          </a:p>
        </p:txBody>
      </p:sp>
      <p:sp>
        <p:nvSpPr>
          <p:cNvPr id="5" name="Slide Number Placeholder 4">
            <a:extLst>
              <a:ext uri="{FF2B5EF4-FFF2-40B4-BE49-F238E27FC236}">
                <a16:creationId xmlns:a16="http://schemas.microsoft.com/office/drawing/2014/main" id="{596BEA5B-7309-AA07-E70C-3E6FA9AD430C}"/>
              </a:ext>
            </a:extLst>
          </p:cNvPr>
          <p:cNvSpPr>
            <a:spLocks noGrp="1"/>
          </p:cNvSpPr>
          <p:nvPr>
            <p:ph type="sldNum" sz="quarter" idx="7"/>
          </p:nvPr>
        </p:nvSpPr>
        <p:spPr/>
        <p:txBody>
          <a:bodyPr/>
          <a:lstStyle/>
          <a:p>
            <a:pPr marL="103685">
              <a:lnSpc>
                <a:spcPts val="1633"/>
              </a:lnSpc>
            </a:pPr>
            <a:fld id="{81D60167-4931-47E6-BA6A-407CBD079E47}" type="slidenum">
              <a:rPr lang="en-AT" spc="-64" smtClean="0"/>
              <a:t>3</a:t>
            </a:fld>
            <a:endParaRPr lang="en-AT" spc="-64" dirty="0"/>
          </a:p>
        </p:txBody>
      </p:sp>
      <p:sp>
        <p:nvSpPr>
          <p:cNvPr id="6" name="object 6">
            <a:extLst>
              <a:ext uri="{FF2B5EF4-FFF2-40B4-BE49-F238E27FC236}">
                <a16:creationId xmlns:a16="http://schemas.microsoft.com/office/drawing/2014/main" id="{FBAD9743-5521-428C-3834-8970A26CE32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Transport durable et </a:t>
            </a:r>
            <a:r>
              <a:rPr lang="en-US" dirty="0" err="1">
                <a:solidFill>
                  <a:prstClr val="black"/>
                </a:solidFill>
              </a:rPr>
              <a:t>analyse</a:t>
            </a:r>
            <a:r>
              <a:rPr lang="en-US" dirty="0">
                <a:solidFill>
                  <a:prstClr val="black"/>
                </a:solidFill>
              </a:rPr>
              <a:t> des politiques</a:t>
            </a:r>
            <a:endParaRPr spc="-13" dirty="0">
              <a:solidFill>
                <a:prstClr val="black"/>
              </a:solidFill>
            </a:endParaRPr>
          </a:p>
        </p:txBody>
      </p:sp>
      <p:sp>
        <p:nvSpPr>
          <p:cNvPr id="7" name="object 6">
            <a:extLst>
              <a:ext uri="{FF2B5EF4-FFF2-40B4-BE49-F238E27FC236}">
                <a16:creationId xmlns:a16="http://schemas.microsoft.com/office/drawing/2014/main" id="{1FC139A4-ABCF-D50B-C232-3D2F71BF036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durable et analyse des politiques</a:t>
            </a:r>
            <a:endParaRPr lang="en-GB" b="1" dirty="0">
              <a:latin typeface="Aptos" panose="020B00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C7D44-5939-5641-EB4A-73CC734DF4A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864712-A2CA-6B97-9082-024B01928240}"/>
              </a:ext>
            </a:extLst>
          </p:cNvPr>
          <p:cNvSpPr txBox="1">
            <a:spLocks noGrp="1"/>
          </p:cNvSpPr>
          <p:nvPr>
            <p:ph type="title"/>
          </p:nvPr>
        </p:nvSpPr>
        <p:spPr>
          <a:xfrm>
            <a:off x="726283" y="422573"/>
            <a:ext cx="677904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Analyse financière des projets de transport</a:t>
            </a:r>
            <a:endParaRPr lang="en-US" sz="2400" b="1" dirty="0">
              <a:solidFill>
                <a:schemeClr val="bg1"/>
              </a:solidFill>
            </a:endParaRPr>
          </a:p>
        </p:txBody>
      </p:sp>
      <p:sp>
        <p:nvSpPr>
          <p:cNvPr id="4" name="object 3">
            <a:extLst>
              <a:ext uri="{FF2B5EF4-FFF2-40B4-BE49-F238E27FC236}">
                <a16:creationId xmlns:a16="http://schemas.microsoft.com/office/drawing/2014/main" id="{4468F4AA-ACB9-E9ED-EB2E-1C70F97A3B25}"/>
              </a:ext>
            </a:extLst>
          </p:cNvPr>
          <p:cNvSpPr txBox="1"/>
          <p:nvPr/>
        </p:nvSpPr>
        <p:spPr>
          <a:xfrm>
            <a:off x="733424" y="127915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latin typeface="Aptos" panose="020B0004020202020204" pitchFamily="34" charset="0"/>
                <a:ea typeface="Aptos" panose="020B0004020202020204" pitchFamily="34" charset="0"/>
                <a:cs typeface="Times New Roman" panose="02020603050405020304" pitchFamily="18" charset="0"/>
              </a:rPr>
              <a:t>Définition et portée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71ABE3F3-99A8-047E-7067-4FD5740D9698}"/>
              </a:ext>
            </a:extLst>
          </p:cNvPr>
          <p:cNvSpPr txBox="1"/>
          <p:nvPr/>
        </p:nvSpPr>
        <p:spPr>
          <a:xfrm>
            <a:off x="1056000" y="1716370"/>
            <a:ext cx="1025726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Évalue la viabilité financière du projet sur la base des entrées/sorties de trésorerie, des recettes, des coûts et des indicateurs de rentabilité.</a:t>
            </a:r>
          </a:p>
        </p:txBody>
      </p:sp>
      <p:sp>
        <p:nvSpPr>
          <p:cNvPr id="7" name="object 3">
            <a:extLst>
              <a:ext uri="{FF2B5EF4-FFF2-40B4-BE49-F238E27FC236}">
                <a16:creationId xmlns:a16="http://schemas.microsoft.com/office/drawing/2014/main" id="{C86143E6-CC0E-94C0-4E2C-FCE956631DD0}"/>
              </a:ext>
            </a:extLst>
          </p:cNvPr>
          <p:cNvSpPr txBox="1"/>
          <p:nvPr/>
        </p:nvSpPr>
        <p:spPr>
          <a:xfrm>
            <a:off x="733424" y="241148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latin typeface="Aptos" panose="020B0004020202020204" pitchFamily="34" charset="0"/>
                <a:ea typeface="Aptos" panose="020B0004020202020204" pitchFamily="34" charset="0"/>
                <a:cs typeface="Times New Roman" panose="02020603050405020304" pitchFamily="18" charset="0"/>
              </a:rPr>
              <a:t>Perspective analytique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B51E9EF4-922E-D4F5-30B2-D663AF1C90CC}"/>
              </a:ext>
            </a:extLst>
          </p:cNvPr>
          <p:cNvSpPr txBox="1"/>
          <p:nvPr/>
        </p:nvSpPr>
        <p:spPr>
          <a:xfrm>
            <a:off x="1056000" y="2848698"/>
            <a:ext cx="1025726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Axée sur les investisseurs : se concentre sur le retour sur investissement (ROI), la période de récupération et la viabilité financière.</a:t>
            </a:r>
          </a:p>
        </p:txBody>
      </p:sp>
      <p:sp>
        <p:nvSpPr>
          <p:cNvPr id="10" name="object 3">
            <a:extLst>
              <a:ext uri="{FF2B5EF4-FFF2-40B4-BE49-F238E27FC236}">
                <a16:creationId xmlns:a16="http://schemas.microsoft.com/office/drawing/2014/main" id="{B8F20035-4198-77BB-35A9-BA6A0E71196B}"/>
              </a:ext>
            </a:extLst>
          </p:cNvPr>
          <p:cNvSpPr txBox="1"/>
          <p:nvPr/>
        </p:nvSpPr>
        <p:spPr>
          <a:xfrm>
            <a:off x="726283" y="3539636"/>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latin typeface="Aptos" panose="020B0004020202020204" pitchFamily="34" charset="0"/>
                <a:ea typeface="Aptos" panose="020B0004020202020204" pitchFamily="34" charset="0"/>
                <a:cs typeface="Times New Roman" panose="02020603050405020304" pitchFamily="18" charset="0"/>
              </a:rPr>
              <a:t>Pourquoi est-ce important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A38F35D8-3DA9-2605-0266-A3E79A2FF771}"/>
              </a:ext>
            </a:extLst>
          </p:cNvPr>
          <p:cNvSpPr txBox="1"/>
          <p:nvPr/>
        </p:nvSpPr>
        <p:spPr>
          <a:xfrm>
            <a:off x="1048859" y="3976851"/>
            <a:ext cx="10257268"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Essentiel pour attirer les investissements privés et structurer les mécanismes de financement.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Largement utilisé dans les partenariats public-privé (PPP) et les évaluations de viabilité commerciale.</a:t>
            </a:r>
          </a:p>
        </p:txBody>
      </p:sp>
      <p:sp>
        <p:nvSpPr>
          <p:cNvPr id="12" name="Slide Number Placeholder 11">
            <a:extLst>
              <a:ext uri="{FF2B5EF4-FFF2-40B4-BE49-F238E27FC236}">
                <a16:creationId xmlns:a16="http://schemas.microsoft.com/office/drawing/2014/main" id="{362234E2-8C75-D0F1-2906-85ACB65B6D99}"/>
              </a:ext>
            </a:extLst>
          </p:cNvPr>
          <p:cNvSpPr>
            <a:spLocks noGrp="1"/>
          </p:cNvSpPr>
          <p:nvPr>
            <p:ph type="sldNum" sz="quarter" idx="7"/>
          </p:nvPr>
        </p:nvSpPr>
        <p:spPr/>
        <p:txBody>
          <a:bodyPr/>
          <a:lstStyle/>
          <a:p>
            <a:pPr marL="103685">
              <a:lnSpc>
                <a:spcPts val="1633"/>
              </a:lnSpc>
            </a:pPr>
            <a:fld id="{81D60167-4931-47E6-BA6A-407CBD079E47}" type="slidenum">
              <a:rPr lang="en-AT" spc="-64" smtClean="0"/>
              <a:t>30</a:t>
            </a:fld>
            <a:endParaRPr lang="en-AT" spc="-64" dirty="0"/>
          </a:p>
        </p:txBody>
      </p:sp>
      <p:sp>
        <p:nvSpPr>
          <p:cNvPr id="6" name="object 3">
            <a:extLst>
              <a:ext uri="{FF2B5EF4-FFF2-40B4-BE49-F238E27FC236}">
                <a16:creationId xmlns:a16="http://schemas.microsoft.com/office/drawing/2014/main" id="{210DD57B-EE85-F56D-144D-902D5FFC776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3.1 Introduction à l'analyse financière</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13B346A2-0056-9A9A-4242-A2EA23CEC12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3" name="object 6">
            <a:extLst>
              <a:ext uri="{FF2B5EF4-FFF2-40B4-BE49-F238E27FC236}">
                <a16:creationId xmlns:a16="http://schemas.microsoft.com/office/drawing/2014/main" id="{389D0E9D-C3C5-CC4E-2C55-2E1F6BC4A5E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durable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2378916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CB70F-D26C-BF6F-1B67-5C079C547CA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FA2BE23-9A44-1D07-E48B-F20A79CFE673}"/>
              </a:ext>
            </a:extLst>
          </p:cNvPr>
          <p:cNvSpPr txBox="1">
            <a:spLocks noGrp="1"/>
          </p:cNvSpPr>
          <p:nvPr>
            <p:ph type="title"/>
          </p:nvPr>
        </p:nvSpPr>
        <p:spPr>
          <a:xfrm>
            <a:off x="726282" y="422573"/>
            <a:ext cx="667945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Analyse financière des projets de transport</a:t>
            </a:r>
            <a:endParaRPr lang="en-US" sz="2400" b="1" dirty="0">
              <a:solidFill>
                <a:schemeClr val="bg1"/>
              </a:solidFill>
            </a:endParaRPr>
          </a:p>
        </p:txBody>
      </p:sp>
      <p:pic>
        <p:nvPicPr>
          <p:cNvPr id="5" name="Picture 4" descr="A diagram of financial projections&#10;&#10;AI-generated content may be incorrect.">
            <a:extLst>
              <a:ext uri="{FF2B5EF4-FFF2-40B4-BE49-F238E27FC236}">
                <a16:creationId xmlns:a16="http://schemas.microsoft.com/office/drawing/2014/main" id="{671EA546-7A1C-0098-73AA-57D73BBFEEFF}"/>
              </a:ext>
            </a:extLst>
          </p:cNvPr>
          <p:cNvPicPr>
            <a:picLocks noChangeAspect="1"/>
          </p:cNvPicPr>
          <p:nvPr/>
        </p:nvPicPr>
        <p:blipFill>
          <a:blip r:embed="rId3" cstate="print">
            <a:extLst>
              <a:ext uri="{28A0092B-C50C-407E-A947-70E740481C1C}">
                <a14:useLocalDpi xmlns:a14="http://schemas.microsoft.com/office/drawing/2010/main" val="0"/>
              </a:ext>
            </a:extLst>
          </a:blip>
          <a:srcRect l="1753" t="19858" r="2319" b="9220"/>
          <a:stretch/>
        </p:blipFill>
        <p:spPr>
          <a:xfrm>
            <a:off x="1222349" y="1350016"/>
            <a:ext cx="9747301" cy="4550561"/>
          </a:xfrm>
          <a:prstGeom prst="rect">
            <a:avLst/>
          </a:prstGeom>
        </p:spPr>
      </p:pic>
      <p:sp>
        <p:nvSpPr>
          <p:cNvPr id="12" name="Slide Number Placeholder 11">
            <a:extLst>
              <a:ext uri="{FF2B5EF4-FFF2-40B4-BE49-F238E27FC236}">
                <a16:creationId xmlns:a16="http://schemas.microsoft.com/office/drawing/2014/main" id="{575FA08C-ADC8-773D-C724-02201976C38C}"/>
              </a:ext>
            </a:extLst>
          </p:cNvPr>
          <p:cNvSpPr>
            <a:spLocks noGrp="1"/>
          </p:cNvSpPr>
          <p:nvPr>
            <p:ph type="sldNum" sz="quarter" idx="7"/>
          </p:nvPr>
        </p:nvSpPr>
        <p:spPr/>
        <p:txBody>
          <a:bodyPr/>
          <a:lstStyle/>
          <a:p>
            <a:pPr marL="103685">
              <a:lnSpc>
                <a:spcPts val="1633"/>
              </a:lnSpc>
            </a:pPr>
            <a:fld id="{81D60167-4931-47E6-BA6A-407CBD079E47}" type="slidenum">
              <a:rPr lang="en-AT" spc="-64" smtClean="0"/>
              <a:t>31</a:t>
            </a:fld>
            <a:endParaRPr lang="en-AT" spc="-64" dirty="0"/>
          </a:p>
        </p:txBody>
      </p:sp>
      <p:sp>
        <p:nvSpPr>
          <p:cNvPr id="3" name="object 3">
            <a:extLst>
              <a:ext uri="{FF2B5EF4-FFF2-40B4-BE49-F238E27FC236}">
                <a16:creationId xmlns:a16="http://schemas.microsoft.com/office/drawing/2014/main" id="{365AA16E-08D4-4DEC-FE91-F5E3166BDC7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 Prévisions relatives aux recettes, aux coûts et aux flux de trésorerie</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91B49510-9DDD-B206-FEFC-3D9BA041056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9" name="object 6">
            <a:extLst>
              <a:ext uri="{FF2B5EF4-FFF2-40B4-BE49-F238E27FC236}">
                <a16:creationId xmlns:a16="http://schemas.microsoft.com/office/drawing/2014/main" id="{6384FA6C-8900-FE04-E7EA-6BEB5CEB914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1353763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D4B31-0A9E-634B-662D-D9BD053AD36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E6B767D-81E2-5ECC-91FF-21E99FE14FFC}"/>
              </a:ext>
            </a:extLst>
          </p:cNvPr>
          <p:cNvSpPr txBox="1">
            <a:spLocks noGrp="1"/>
          </p:cNvSpPr>
          <p:nvPr>
            <p:ph type="title"/>
          </p:nvPr>
        </p:nvSpPr>
        <p:spPr>
          <a:xfrm>
            <a:off x="726282" y="422573"/>
            <a:ext cx="683336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Analyse financière des projets de transport</a:t>
            </a:r>
            <a:endParaRPr lang="en-US" sz="2400" b="1" dirty="0">
              <a:solidFill>
                <a:schemeClr val="bg1"/>
              </a:solidFill>
            </a:endParaRPr>
          </a:p>
        </p:txBody>
      </p:sp>
      <p:pic>
        <p:nvPicPr>
          <p:cNvPr id="4" name="Picture 3" descr="A graph showing the cost of a flow diagram&#10;&#10;AI-generated content may be incorrect.">
            <a:extLst>
              <a:ext uri="{FF2B5EF4-FFF2-40B4-BE49-F238E27FC236}">
                <a16:creationId xmlns:a16="http://schemas.microsoft.com/office/drawing/2014/main" id="{A05302F8-85AB-C0F4-79A2-D6477DBD02B2}"/>
              </a:ext>
            </a:extLst>
          </p:cNvPr>
          <p:cNvPicPr>
            <a:picLocks noChangeAspect="1"/>
          </p:cNvPicPr>
          <p:nvPr/>
        </p:nvPicPr>
        <p:blipFill>
          <a:blip r:embed="rId3">
            <a:extLst>
              <a:ext uri="{28A0092B-C50C-407E-A947-70E740481C1C}">
                <a14:useLocalDpi xmlns:a14="http://schemas.microsoft.com/office/drawing/2010/main" val="0"/>
              </a:ext>
            </a:extLst>
          </a:blip>
          <a:srcRect t="6371"/>
          <a:stretch/>
        </p:blipFill>
        <p:spPr>
          <a:xfrm>
            <a:off x="2932129" y="1429965"/>
            <a:ext cx="6327742" cy="4289977"/>
          </a:xfrm>
          <a:prstGeom prst="rect">
            <a:avLst/>
          </a:prstGeom>
        </p:spPr>
      </p:pic>
      <p:sp>
        <p:nvSpPr>
          <p:cNvPr id="7" name="Slide Number Placeholder 6">
            <a:extLst>
              <a:ext uri="{FF2B5EF4-FFF2-40B4-BE49-F238E27FC236}">
                <a16:creationId xmlns:a16="http://schemas.microsoft.com/office/drawing/2014/main" id="{0FD474C1-DC5C-3B8F-8E9A-281DF1BA6AE7}"/>
              </a:ext>
            </a:extLst>
          </p:cNvPr>
          <p:cNvSpPr>
            <a:spLocks noGrp="1"/>
          </p:cNvSpPr>
          <p:nvPr>
            <p:ph type="sldNum" sz="quarter" idx="7"/>
          </p:nvPr>
        </p:nvSpPr>
        <p:spPr/>
        <p:txBody>
          <a:bodyPr/>
          <a:lstStyle/>
          <a:p>
            <a:pPr marL="103685">
              <a:lnSpc>
                <a:spcPts val="1633"/>
              </a:lnSpc>
            </a:pPr>
            <a:fld id="{81D60167-4931-47E6-BA6A-407CBD079E47}" type="slidenum">
              <a:rPr lang="en-AT" spc="-64" smtClean="0"/>
              <a:t>32</a:t>
            </a:fld>
            <a:endParaRPr lang="en-AT" spc="-64" dirty="0"/>
          </a:p>
        </p:txBody>
      </p:sp>
      <p:sp>
        <p:nvSpPr>
          <p:cNvPr id="3" name="object 3">
            <a:extLst>
              <a:ext uri="{FF2B5EF4-FFF2-40B4-BE49-F238E27FC236}">
                <a16:creationId xmlns:a16="http://schemas.microsoft.com/office/drawing/2014/main" id="{654D60E5-04E0-260A-4F5D-92E2DB7D5D4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 Prévisions relatives aux recettes, aux coûts et aux flux de trésorerie</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BD490525-4BC9-3256-DA4A-306615C7595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9" name="object 6">
            <a:extLst>
              <a:ext uri="{FF2B5EF4-FFF2-40B4-BE49-F238E27FC236}">
                <a16:creationId xmlns:a16="http://schemas.microsoft.com/office/drawing/2014/main" id="{EA67599E-FD1D-AA7E-8E7E-567D1F7F1E1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4406308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E9209-E909-633E-6F2A-18658C65C5B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2E00AF7-DE0D-A856-68A7-42BFD698CAA0}"/>
              </a:ext>
            </a:extLst>
          </p:cNvPr>
          <p:cNvSpPr txBox="1">
            <a:spLocks noGrp="1"/>
          </p:cNvSpPr>
          <p:nvPr>
            <p:ph type="title"/>
          </p:nvPr>
        </p:nvSpPr>
        <p:spPr>
          <a:xfrm>
            <a:off x="726282" y="422573"/>
            <a:ext cx="664323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Analyse financière des projets de transport</a:t>
            </a:r>
            <a:endParaRPr lang="en-US" sz="2400" b="1" dirty="0">
              <a:solidFill>
                <a:schemeClr val="bg1"/>
              </a:solidFill>
            </a:endParaRPr>
          </a:p>
        </p:txBody>
      </p:sp>
      <p:pic>
        <p:nvPicPr>
          <p:cNvPr id="7" name="Picture 6" descr="A diagram of different colored squares with text&#10;&#10;AI-generated content may be incorrect.">
            <a:extLst>
              <a:ext uri="{FF2B5EF4-FFF2-40B4-BE49-F238E27FC236}">
                <a16:creationId xmlns:a16="http://schemas.microsoft.com/office/drawing/2014/main" id="{12902705-16A7-5EB3-0412-A2DC6B796AE7}"/>
              </a:ext>
            </a:extLst>
          </p:cNvPr>
          <p:cNvPicPr>
            <a:picLocks noChangeAspect="1"/>
          </p:cNvPicPr>
          <p:nvPr/>
        </p:nvPicPr>
        <p:blipFill>
          <a:blip r:embed="rId3" cstate="print">
            <a:extLst>
              <a:ext uri="{28A0092B-C50C-407E-A947-70E740481C1C}">
                <a14:useLocalDpi xmlns:a14="http://schemas.microsoft.com/office/drawing/2010/main" val="0"/>
              </a:ext>
            </a:extLst>
          </a:blip>
          <a:srcRect l="2980" t="17118" r="3830" b="9361"/>
          <a:stretch/>
        </p:blipFill>
        <p:spPr>
          <a:xfrm>
            <a:off x="1640732" y="1479665"/>
            <a:ext cx="8910536" cy="4519123"/>
          </a:xfrm>
          <a:prstGeom prst="rect">
            <a:avLst/>
          </a:prstGeom>
        </p:spPr>
      </p:pic>
      <p:sp>
        <p:nvSpPr>
          <p:cNvPr id="9" name="Slide Number Placeholder 8">
            <a:extLst>
              <a:ext uri="{FF2B5EF4-FFF2-40B4-BE49-F238E27FC236}">
                <a16:creationId xmlns:a16="http://schemas.microsoft.com/office/drawing/2014/main" id="{AE51A9A0-D378-574C-2DB3-19F0114B8AD4}"/>
              </a:ext>
            </a:extLst>
          </p:cNvPr>
          <p:cNvSpPr>
            <a:spLocks noGrp="1"/>
          </p:cNvSpPr>
          <p:nvPr>
            <p:ph type="sldNum" sz="quarter" idx="7"/>
          </p:nvPr>
        </p:nvSpPr>
        <p:spPr/>
        <p:txBody>
          <a:bodyPr/>
          <a:lstStyle/>
          <a:p>
            <a:pPr marL="103685">
              <a:lnSpc>
                <a:spcPts val="1633"/>
              </a:lnSpc>
            </a:pPr>
            <a:fld id="{81D60167-4931-47E6-BA6A-407CBD079E47}" type="slidenum">
              <a:rPr lang="en-AT" spc="-64" smtClean="0"/>
              <a:t>33</a:t>
            </a:fld>
            <a:endParaRPr lang="en-AT" spc="-64" dirty="0"/>
          </a:p>
        </p:txBody>
      </p:sp>
      <p:sp>
        <p:nvSpPr>
          <p:cNvPr id="3" name="object 3">
            <a:extLst>
              <a:ext uri="{FF2B5EF4-FFF2-40B4-BE49-F238E27FC236}">
                <a16:creationId xmlns:a16="http://schemas.microsoft.com/office/drawing/2014/main" id="{FA69CED0-9D2C-C5BD-FBFF-EFBE31002E5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3.3. Indicateurs financiers clés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C3836968-EC84-C3C7-0789-3EAA9D8E39B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8" name="object 6">
            <a:extLst>
              <a:ext uri="{FF2B5EF4-FFF2-40B4-BE49-F238E27FC236}">
                <a16:creationId xmlns:a16="http://schemas.microsoft.com/office/drawing/2014/main" id="{1BDA63E7-8BDE-804E-CC2F-B025FE773F2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22088490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83BF9-799C-4D4D-4045-C928192DB6F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329821-546A-B65E-10B1-5C77626949FC}"/>
              </a:ext>
            </a:extLst>
          </p:cNvPr>
          <p:cNvSpPr txBox="1">
            <a:spLocks noGrp="1"/>
          </p:cNvSpPr>
          <p:nvPr>
            <p:ph type="title"/>
          </p:nvPr>
        </p:nvSpPr>
        <p:spPr>
          <a:xfrm>
            <a:off x="726282" y="422573"/>
            <a:ext cx="650743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Analyse financière des projets de transport</a:t>
            </a:r>
            <a:endParaRPr lang="en-US" sz="2400" b="1" dirty="0">
              <a:solidFill>
                <a:schemeClr val="bg1"/>
              </a:solidFill>
            </a:endParaRPr>
          </a:p>
        </p:txBody>
      </p:sp>
      <p:sp>
        <p:nvSpPr>
          <p:cNvPr id="4" name="object 3">
            <a:extLst>
              <a:ext uri="{FF2B5EF4-FFF2-40B4-BE49-F238E27FC236}">
                <a16:creationId xmlns:a16="http://schemas.microsoft.com/office/drawing/2014/main" id="{0EEBDD65-9B4F-B843-2633-B40812DE38ED}"/>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Comparaison côte à côte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E8B8D671-1FA7-0877-9F3A-FE648273025D}"/>
              </a:ext>
            </a:extLst>
          </p:cNvPr>
          <p:cNvSpPr txBox="1"/>
          <p:nvPr/>
        </p:nvSpPr>
        <p:spPr>
          <a:xfrm>
            <a:off x="927977" y="1834063"/>
            <a:ext cx="10346380"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Analyse économique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avantages sociétaux plus larges ; utilise des prix fictifs.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Analyse financière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axée sur les rendements du marché et la liquidité.</a:t>
            </a:r>
          </a:p>
        </p:txBody>
      </p:sp>
      <p:sp>
        <p:nvSpPr>
          <p:cNvPr id="3" name="object 3">
            <a:extLst>
              <a:ext uri="{FF2B5EF4-FFF2-40B4-BE49-F238E27FC236}">
                <a16:creationId xmlns:a16="http://schemas.microsoft.com/office/drawing/2014/main" id="{29A69D6B-A88F-C5DF-00B5-6CA6807273B6}"/>
              </a:ext>
            </a:extLst>
          </p:cNvPr>
          <p:cNvSpPr txBox="1"/>
          <p:nvPr/>
        </p:nvSpPr>
        <p:spPr>
          <a:xfrm>
            <a:off x="733424" y="272796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Différences dans les objectifs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47E113A-300F-1F77-632E-4D5408771C13}"/>
              </a:ext>
            </a:extLst>
          </p:cNvPr>
          <p:cNvSpPr txBox="1"/>
          <p:nvPr/>
        </p:nvSpPr>
        <p:spPr>
          <a:xfrm>
            <a:off x="927977" y="3188603"/>
            <a:ext cx="10346380"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évaluations économiques mettent l'accent sur le bien-être public</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évaluations financières mettent l'accent sur les rendements pour les investisseurs.</a:t>
            </a:r>
          </a:p>
        </p:txBody>
      </p:sp>
      <p:sp>
        <p:nvSpPr>
          <p:cNvPr id="7" name="object 3">
            <a:extLst>
              <a:ext uri="{FF2B5EF4-FFF2-40B4-BE49-F238E27FC236}">
                <a16:creationId xmlns:a16="http://schemas.microsoft.com/office/drawing/2014/main" id="{909F3D4A-6110-CAB1-6BDA-798A6D83C50C}"/>
              </a:ext>
            </a:extLst>
          </p:cNvPr>
          <p:cNvSpPr txBox="1"/>
          <p:nvPr/>
        </p:nvSpPr>
        <p:spPr>
          <a:xfrm>
            <a:off x="733424" y="408250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Intégration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0D0A2554-7F64-1D89-2DD2-F0BFFCF35C8D}"/>
              </a:ext>
            </a:extLst>
          </p:cNvPr>
          <p:cNvSpPr txBox="1"/>
          <p:nvPr/>
        </p:nvSpPr>
        <p:spPr>
          <a:xfrm>
            <a:off x="927977" y="4543143"/>
            <a:ext cx="1034638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deux analyses sont utilisées de manière complémentaire pour étayer une prise de décision équilibrée.</a:t>
            </a:r>
          </a:p>
        </p:txBody>
      </p:sp>
      <p:sp>
        <p:nvSpPr>
          <p:cNvPr id="12" name="Slide Number Placeholder 11">
            <a:extLst>
              <a:ext uri="{FF2B5EF4-FFF2-40B4-BE49-F238E27FC236}">
                <a16:creationId xmlns:a16="http://schemas.microsoft.com/office/drawing/2014/main" id="{E4E349E6-3685-EC0A-3E94-FF7E3526633B}"/>
              </a:ext>
            </a:extLst>
          </p:cNvPr>
          <p:cNvSpPr>
            <a:spLocks noGrp="1"/>
          </p:cNvSpPr>
          <p:nvPr>
            <p:ph type="sldNum" sz="quarter" idx="7"/>
          </p:nvPr>
        </p:nvSpPr>
        <p:spPr/>
        <p:txBody>
          <a:bodyPr/>
          <a:lstStyle/>
          <a:p>
            <a:pPr marL="103685">
              <a:lnSpc>
                <a:spcPts val="1633"/>
              </a:lnSpc>
            </a:pPr>
            <a:fld id="{81D60167-4931-47E6-BA6A-407CBD079E47}" type="slidenum">
              <a:rPr lang="en-AT" spc="-64" smtClean="0"/>
              <a:t>34</a:t>
            </a:fld>
            <a:endParaRPr lang="en-AT" spc="-64" dirty="0"/>
          </a:p>
        </p:txBody>
      </p:sp>
      <p:sp>
        <p:nvSpPr>
          <p:cNvPr id="6" name="object 3">
            <a:extLst>
              <a:ext uri="{FF2B5EF4-FFF2-40B4-BE49-F238E27FC236}">
                <a16:creationId xmlns:a16="http://schemas.microsoft.com/office/drawing/2014/main" id="{473D90BD-A634-146D-E040-BDEA8E7B861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3.4. Comparaison des analyses économiques et financières</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D96A1B4F-1CCF-56EB-2DB1-DBB78831948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3" name="object 6">
            <a:extLst>
              <a:ext uri="{FF2B5EF4-FFF2-40B4-BE49-F238E27FC236}">
                <a16:creationId xmlns:a16="http://schemas.microsoft.com/office/drawing/2014/main" id="{1CFD26CF-1B2E-4B6C-6AD9-A4B5F16ECCC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24529955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DDDE4-E2AF-F53B-477B-69ECBD37635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4648559-D086-C810-C8ED-A0F0B2B4840A}"/>
              </a:ext>
            </a:extLst>
          </p:cNvPr>
          <p:cNvSpPr txBox="1">
            <a:spLocks noGrp="1"/>
          </p:cNvSpPr>
          <p:nvPr>
            <p:ph type="title"/>
          </p:nvPr>
        </p:nvSpPr>
        <p:spPr>
          <a:xfrm>
            <a:off x="726281" y="422573"/>
            <a:ext cx="650743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Analyse financière des projets de transport</a:t>
            </a:r>
            <a:endParaRPr lang="en-US" sz="2400" b="1" dirty="0">
              <a:solidFill>
                <a:schemeClr val="bg1"/>
              </a:solidFill>
            </a:endParaRPr>
          </a:p>
        </p:txBody>
      </p:sp>
      <p:sp>
        <p:nvSpPr>
          <p:cNvPr id="4" name="object 3">
            <a:extLst>
              <a:ext uri="{FF2B5EF4-FFF2-40B4-BE49-F238E27FC236}">
                <a16:creationId xmlns:a16="http://schemas.microsoft.com/office/drawing/2014/main" id="{886DB87F-235F-2313-33F2-E09203C3456D}"/>
              </a:ext>
            </a:extLst>
          </p:cNvPr>
          <p:cNvSpPr txBox="1"/>
          <p:nvPr/>
        </p:nvSpPr>
        <p:spPr>
          <a:xfrm>
            <a:off x="733424" y="132628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Exemples concrets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C8C83BB5-3076-B3A5-DC2F-A26DC24A46D6}"/>
              </a:ext>
            </a:extLst>
          </p:cNvPr>
          <p:cNvSpPr txBox="1"/>
          <p:nvPr/>
        </p:nvSpPr>
        <p:spPr>
          <a:xfrm>
            <a:off x="927977" y="1786929"/>
            <a:ext cx="1034638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Projets tels que la construction d'autoroutes à péage, les initiatives PPP et les concessions de transport en commun.</a:t>
            </a:r>
          </a:p>
        </p:txBody>
      </p:sp>
      <p:sp>
        <p:nvSpPr>
          <p:cNvPr id="3" name="object 3">
            <a:extLst>
              <a:ext uri="{FF2B5EF4-FFF2-40B4-BE49-F238E27FC236}">
                <a16:creationId xmlns:a16="http://schemas.microsoft.com/office/drawing/2014/main" id="{DACBBAA5-9249-ACC2-6F9B-9CD39A00A073}"/>
              </a:ext>
            </a:extLst>
          </p:cNvPr>
          <p:cNvSpPr txBox="1"/>
          <p:nvPr/>
        </p:nvSpPr>
        <p:spPr>
          <a:xfrm>
            <a:off x="726280" y="2476153"/>
            <a:ext cx="6435860"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Structures de financement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54C32F4D-4786-4FD6-9289-5AD815C40952}"/>
              </a:ext>
            </a:extLst>
          </p:cNvPr>
          <p:cNvSpPr txBox="1"/>
          <p:nvPr/>
        </p:nvSpPr>
        <p:spPr>
          <a:xfrm>
            <a:off x="920833" y="2936793"/>
            <a:ext cx="10346380"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Dette : prêts bancaires, obligations.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Capitaux propres : investisseurs privés, entités publiques.</a:t>
            </a:r>
          </a:p>
        </p:txBody>
      </p:sp>
      <p:sp>
        <p:nvSpPr>
          <p:cNvPr id="7" name="object 3">
            <a:extLst>
              <a:ext uri="{FF2B5EF4-FFF2-40B4-BE49-F238E27FC236}">
                <a16:creationId xmlns:a16="http://schemas.microsoft.com/office/drawing/2014/main" id="{ABCC1763-9212-805A-096C-94CBB82688CB}"/>
              </a:ext>
            </a:extLst>
          </p:cNvPr>
          <p:cNvSpPr txBox="1"/>
          <p:nvPr/>
        </p:nvSpPr>
        <p:spPr>
          <a:xfrm>
            <a:off x="733424" y="393173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Résultats critiques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C15F9C5D-910A-B933-8C4D-E4972B13403A}"/>
              </a:ext>
            </a:extLst>
          </p:cNvPr>
          <p:cNvSpPr txBox="1"/>
          <p:nvPr/>
        </p:nvSpPr>
        <p:spPr>
          <a:xfrm>
            <a:off x="927977" y="4392372"/>
            <a:ext cx="10346380"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Comment l'analyse financière éclaire la gestion des risques, les stratégies de tarification et les stratégies de refinancement.</a:t>
            </a:r>
          </a:p>
        </p:txBody>
      </p:sp>
      <p:sp>
        <p:nvSpPr>
          <p:cNvPr id="9" name="object 3">
            <a:extLst>
              <a:ext uri="{FF2B5EF4-FFF2-40B4-BE49-F238E27FC236}">
                <a16:creationId xmlns:a16="http://schemas.microsoft.com/office/drawing/2014/main" id="{EFE80D66-E325-3F09-27B9-03ABB31A29CE}"/>
              </a:ext>
            </a:extLst>
          </p:cNvPr>
          <p:cNvSpPr txBox="1"/>
          <p:nvPr/>
        </p:nvSpPr>
        <p:spPr>
          <a:xfrm>
            <a:off x="733424" y="519808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Pertinence pour le secteur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5631E7DE-8977-15F9-FB56-4F4AC1E8E61C}"/>
              </a:ext>
            </a:extLst>
          </p:cNvPr>
          <p:cNvSpPr txBox="1"/>
          <p:nvPr/>
        </p:nvSpPr>
        <p:spPr>
          <a:xfrm>
            <a:off x="927977" y="5658723"/>
            <a:ext cx="1034638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Ligne de métro PPP : 800 millions de dollars financés à 60 % par la dette et à 40 % par les capitaux propres, avec un taux de recouvrement des recettes de 75 %.</a:t>
            </a:r>
          </a:p>
        </p:txBody>
      </p:sp>
      <p:pic>
        <p:nvPicPr>
          <p:cNvPr id="1026" name="Picture 2">
            <a:extLst>
              <a:ext uri="{FF2B5EF4-FFF2-40B4-BE49-F238E27FC236}">
                <a16:creationId xmlns:a16="http://schemas.microsoft.com/office/drawing/2014/main" id="{E5C94FB2-900A-E116-B676-068FACC2717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177" t="30354" r="4609" b="12766"/>
          <a:stretch/>
        </p:blipFill>
        <p:spPr bwMode="auto">
          <a:xfrm>
            <a:off x="8086927" y="2077038"/>
            <a:ext cx="4105073" cy="2456918"/>
          </a:xfrm>
          <a:prstGeom prst="rect">
            <a:avLst/>
          </a:prstGeom>
          <a:noFill/>
          <a:extLst>
            <a:ext uri="{909E8E84-426E-40DD-AFC4-6F175D3DCCD1}">
              <a14:hiddenFill xmlns:a14="http://schemas.microsoft.com/office/drawing/2010/main">
                <a:solidFill>
                  <a:srgbClr val="FFFFFF"/>
                </a:solidFill>
              </a14:hiddenFill>
            </a:ext>
          </a:extLst>
        </p:spPr>
      </p:pic>
      <p:sp>
        <p:nvSpPr>
          <p:cNvPr id="13" name="Slide Number Placeholder 12">
            <a:extLst>
              <a:ext uri="{FF2B5EF4-FFF2-40B4-BE49-F238E27FC236}">
                <a16:creationId xmlns:a16="http://schemas.microsoft.com/office/drawing/2014/main" id="{4A318850-B1AE-1B2C-70FA-77B870229BE5}"/>
              </a:ext>
            </a:extLst>
          </p:cNvPr>
          <p:cNvSpPr>
            <a:spLocks noGrp="1"/>
          </p:cNvSpPr>
          <p:nvPr>
            <p:ph type="sldNum" sz="quarter" idx="7"/>
          </p:nvPr>
        </p:nvSpPr>
        <p:spPr/>
        <p:txBody>
          <a:bodyPr/>
          <a:lstStyle/>
          <a:p>
            <a:pPr marL="103685">
              <a:lnSpc>
                <a:spcPts val="1633"/>
              </a:lnSpc>
            </a:pPr>
            <a:fld id="{81D60167-4931-47E6-BA6A-407CBD079E47}" type="slidenum">
              <a:rPr lang="en-AT" spc="-64" smtClean="0"/>
              <a:t>35</a:t>
            </a:fld>
            <a:endParaRPr lang="en-AT" spc="-64" dirty="0"/>
          </a:p>
        </p:txBody>
      </p:sp>
      <p:sp>
        <p:nvSpPr>
          <p:cNvPr id="6" name="object 3">
            <a:extLst>
              <a:ext uri="{FF2B5EF4-FFF2-40B4-BE49-F238E27FC236}">
                <a16:creationId xmlns:a16="http://schemas.microsoft.com/office/drawing/2014/main" id="{0303A505-CE43-36FA-E6F9-B164310A873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3.5. Applications de l'analyse financière</a:t>
            </a:r>
            <a:endParaRPr lang="en-GB" sz="3200" b="1" dirty="0">
              <a:solidFill>
                <a:schemeClr val="tx1"/>
              </a:solidFill>
              <a:latin typeface="Aptos" panose="020B0004020202020204" pitchFamily="34" charset="0"/>
              <a:cs typeface="Arial"/>
            </a:endParaRPr>
          </a:p>
        </p:txBody>
      </p:sp>
      <p:sp>
        <p:nvSpPr>
          <p:cNvPr id="14" name="object 6">
            <a:extLst>
              <a:ext uri="{FF2B5EF4-FFF2-40B4-BE49-F238E27FC236}">
                <a16:creationId xmlns:a16="http://schemas.microsoft.com/office/drawing/2014/main" id="{C5FAC6CF-8A9F-211A-6500-17EFA5D1EA8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5" name="object 6">
            <a:extLst>
              <a:ext uri="{FF2B5EF4-FFF2-40B4-BE49-F238E27FC236}">
                <a16:creationId xmlns:a16="http://schemas.microsoft.com/office/drawing/2014/main" id="{C31DB2BA-C874-07B5-05E9-99965A5D698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7885079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8976-BA82-8C4D-7849-A1BDE57AEA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DD8AA2C-2D76-A2B0-6CDF-688E99484C0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Financement des projets de transport </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687667F7-6673-4037-73AC-61305754BE42}"/>
              </a:ext>
            </a:extLst>
          </p:cNvPr>
          <p:cNvSpPr>
            <a:spLocks noGrp="1"/>
          </p:cNvSpPr>
          <p:nvPr>
            <p:ph type="sldNum" sz="quarter" idx="7"/>
          </p:nvPr>
        </p:nvSpPr>
        <p:spPr/>
        <p:txBody>
          <a:bodyPr/>
          <a:lstStyle/>
          <a:p>
            <a:pPr marL="103685">
              <a:lnSpc>
                <a:spcPts val="1633"/>
              </a:lnSpc>
            </a:pPr>
            <a:fld id="{81D60167-4931-47E6-BA6A-407CBD079E47}" type="slidenum">
              <a:rPr lang="en-AT" spc="-64" smtClean="0"/>
              <a:t>36</a:t>
            </a:fld>
            <a:endParaRPr lang="en-AT" spc="-64" dirty="0"/>
          </a:p>
        </p:txBody>
      </p:sp>
      <p:sp>
        <p:nvSpPr>
          <p:cNvPr id="4" name="object 6">
            <a:extLst>
              <a:ext uri="{FF2B5EF4-FFF2-40B4-BE49-F238E27FC236}">
                <a16:creationId xmlns:a16="http://schemas.microsoft.com/office/drawing/2014/main" id="{E21E0012-D8AD-B81B-B247-3083C5621CB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5" name="object 6">
            <a:extLst>
              <a:ext uri="{FF2B5EF4-FFF2-40B4-BE49-F238E27FC236}">
                <a16:creationId xmlns:a16="http://schemas.microsoft.com/office/drawing/2014/main" id="{B8CFD603-AB04-81A8-5F22-7F97B4C1A7B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37541836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6CE9F-3D99-6176-DFE2-9D4D59DD01D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11F9F95-1089-E1E9-961F-76B8AD2C5A6D}"/>
              </a:ext>
            </a:extLst>
          </p:cNvPr>
          <p:cNvSpPr txBox="1">
            <a:spLocks noGrp="1"/>
          </p:cNvSpPr>
          <p:nvPr>
            <p:ph type="title"/>
          </p:nvPr>
        </p:nvSpPr>
        <p:spPr>
          <a:xfrm>
            <a:off x="726280" y="422573"/>
            <a:ext cx="600949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Financement des projets de transport </a:t>
            </a:r>
            <a:endParaRPr lang="en-US" sz="2400" b="1" dirty="0">
              <a:solidFill>
                <a:schemeClr val="bg1"/>
              </a:solidFill>
            </a:endParaRPr>
          </a:p>
        </p:txBody>
      </p:sp>
      <p:sp>
        <p:nvSpPr>
          <p:cNvPr id="4" name="object 3">
            <a:extLst>
              <a:ext uri="{FF2B5EF4-FFF2-40B4-BE49-F238E27FC236}">
                <a16:creationId xmlns:a16="http://schemas.microsoft.com/office/drawing/2014/main" id="{BF975647-1F8A-356C-51DA-A978C51B4CE1}"/>
              </a:ext>
            </a:extLst>
          </p:cNvPr>
          <p:cNvSpPr txBox="1"/>
          <p:nvPr/>
        </p:nvSpPr>
        <p:spPr>
          <a:xfrm>
            <a:off x="733424" y="1316864"/>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Principales sources de financement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object 3">
            <a:extLst>
              <a:ext uri="{FF2B5EF4-FFF2-40B4-BE49-F238E27FC236}">
                <a16:creationId xmlns:a16="http://schemas.microsoft.com/office/drawing/2014/main" id="{B7B886EB-8ABD-2BDC-AF08-4FAF40ABE5F1}"/>
              </a:ext>
            </a:extLst>
          </p:cNvPr>
          <p:cNvSpPr txBox="1"/>
          <p:nvPr/>
        </p:nvSpPr>
        <p:spPr>
          <a:xfrm>
            <a:off x="726280" y="3647044"/>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Contexte historique</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0CDCDF3-ACB8-EC6A-488C-938EEB481C4A}"/>
              </a:ext>
            </a:extLst>
          </p:cNvPr>
          <p:cNvSpPr txBox="1"/>
          <p:nvPr/>
        </p:nvSpPr>
        <p:spPr>
          <a:xfrm>
            <a:off x="920833" y="4107684"/>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Évolution des programmes (par exemple, le programme fédéral d'aide aux autoroutes) et leurs défis.</a:t>
            </a:r>
          </a:p>
        </p:txBody>
      </p:sp>
      <p:sp>
        <p:nvSpPr>
          <p:cNvPr id="7" name="object 3">
            <a:extLst>
              <a:ext uri="{FF2B5EF4-FFF2-40B4-BE49-F238E27FC236}">
                <a16:creationId xmlns:a16="http://schemas.microsoft.com/office/drawing/2014/main" id="{00B643C6-3391-9897-23E1-00D13845F4AE}"/>
              </a:ext>
            </a:extLst>
          </p:cNvPr>
          <p:cNvSpPr txBox="1"/>
          <p:nvPr/>
        </p:nvSpPr>
        <p:spPr>
          <a:xfrm>
            <a:off x="733423" y="446312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Contraintes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D49588FE-F777-B83E-FD50-484984F8D5AD}"/>
              </a:ext>
            </a:extLst>
          </p:cNvPr>
          <p:cNvSpPr txBox="1"/>
          <p:nvPr/>
        </p:nvSpPr>
        <p:spPr>
          <a:xfrm>
            <a:off x="920833" y="5020952"/>
            <a:ext cx="10959224" cy="102702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Baisse des recettes provenant de la taxe sur les carburants en raison de l'adoption des véhicules électriques et de l'amélioration du rendement énergétique.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Contraintes budgétaires et demandes concurrentes.</a:t>
            </a:r>
          </a:p>
        </p:txBody>
      </p:sp>
      <p:pic>
        <p:nvPicPr>
          <p:cNvPr id="2054" name="Picture 6">
            <a:extLst>
              <a:ext uri="{FF2B5EF4-FFF2-40B4-BE49-F238E27FC236}">
                <a16:creationId xmlns:a16="http://schemas.microsoft.com/office/drawing/2014/main" id="{728CC1CE-A132-40D9-357E-1BB2C625C02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983" t="26525" r="5294" b="14391"/>
          <a:stretch/>
        </p:blipFill>
        <p:spPr bwMode="auto">
          <a:xfrm>
            <a:off x="5112849" y="1282130"/>
            <a:ext cx="6540280" cy="2540539"/>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10">
            <a:extLst>
              <a:ext uri="{FF2B5EF4-FFF2-40B4-BE49-F238E27FC236}">
                <a16:creationId xmlns:a16="http://schemas.microsoft.com/office/drawing/2014/main" id="{C9BE4018-80D4-AE2D-BAAE-196C155BB490}"/>
              </a:ext>
            </a:extLst>
          </p:cNvPr>
          <p:cNvSpPr>
            <a:spLocks noGrp="1"/>
          </p:cNvSpPr>
          <p:nvPr>
            <p:ph type="sldNum" sz="quarter" idx="7"/>
          </p:nvPr>
        </p:nvSpPr>
        <p:spPr/>
        <p:txBody>
          <a:bodyPr/>
          <a:lstStyle/>
          <a:p>
            <a:pPr marL="103685">
              <a:lnSpc>
                <a:spcPts val="1633"/>
              </a:lnSpc>
            </a:pPr>
            <a:fld id="{81D60167-4931-47E6-BA6A-407CBD079E47}" type="slidenum">
              <a:rPr lang="en-AT" spc="-64" smtClean="0"/>
              <a:t>37</a:t>
            </a:fld>
            <a:endParaRPr lang="en-AT" spc="-64" dirty="0"/>
          </a:p>
        </p:txBody>
      </p:sp>
      <p:sp>
        <p:nvSpPr>
          <p:cNvPr id="8" name="object 3">
            <a:extLst>
              <a:ext uri="{FF2B5EF4-FFF2-40B4-BE49-F238E27FC236}">
                <a16:creationId xmlns:a16="http://schemas.microsoft.com/office/drawing/2014/main" id="{C46C1F32-9E3B-17F1-1A68-B7099346CA4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Méthodes traditionnelles de financement public</a:t>
            </a:r>
            <a:endParaRPr lang="en-GB" sz="3200" b="1" dirty="0">
              <a:solidFill>
                <a:schemeClr val="tx1"/>
              </a:solidFill>
              <a:latin typeface="Aptos" panose="020B0004020202020204" pitchFamily="34" charset="0"/>
              <a:cs typeface="Arial"/>
            </a:endParaRPr>
          </a:p>
        </p:txBody>
      </p:sp>
      <p:sp>
        <p:nvSpPr>
          <p:cNvPr id="10" name="object 6">
            <a:extLst>
              <a:ext uri="{FF2B5EF4-FFF2-40B4-BE49-F238E27FC236}">
                <a16:creationId xmlns:a16="http://schemas.microsoft.com/office/drawing/2014/main" id="{A0EBD262-36C9-C804-E861-220BB9CF352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2" name="object 6">
            <a:extLst>
              <a:ext uri="{FF2B5EF4-FFF2-40B4-BE49-F238E27FC236}">
                <a16:creationId xmlns:a16="http://schemas.microsoft.com/office/drawing/2014/main" id="{C9A408E4-BD80-C4BC-44AF-9836691148A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38152047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5E25D-EF92-7588-DCC4-25BE157837F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A452C16-B471-716B-8A56-D7FC68FB0411}"/>
              </a:ext>
            </a:extLst>
          </p:cNvPr>
          <p:cNvSpPr txBox="1">
            <a:spLocks noGrp="1"/>
          </p:cNvSpPr>
          <p:nvPr>
            <p:ph type="title"/>
          </p:nvPr>
        </p:nvSpPr>
        <p:spPr>
          <a:xfrm>
            <a:off x="726282" y="422573"/>
            <a:ext cx="56745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Financement des projets de transport </a:t>
            </a:r>
            <a:endParaRPr lang="en-US" sz="2400" b="1" dirty="0">
              <a:solidFill>
                <a:schemeClr val="bg1"/>
              </a:solidFill>
            </a:endParaRPr>
          </a:p>
        </p:txBody>
      </p:sp>
      <p:sp>
        <p:nvSpPr>
          <p:cNvPr id="7" name="object 3">
            <a:extLst>
              <a:ext uri="{FF2B5EF4-FFF2-40B4-BE49-F238E27FC236}">
                <a16:creationId xmlns:a16="http://schemas.microsoft.com/office/drawing/2014/main" id="{4E791D24-20AC-9199-1263-20CD9C0FA68E}"/>
              </a:ext>
            </a:extLst>
          </p:cNvPr>
          <p:cNvSpPr txBox="1"/>
          <p:nvPr/>
        </p:nvSpPr>
        <p:spPr>
          <a:xfrm>
            <a:off x="726282" y="519139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Avantages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FC5BD819-A784-8CD3-B0B9-AD60FE7771A4}"/>
              </a:ext>
            </a:extLst>
          </p:cNvPr>
          <p:cNvSpPr txBox="1"/>
          <p:nvPr/>
        </p:nvSpPr>
        <p:spPr>
          <a:xfrm>
            <a:off x="920835" y="5735268"/>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Diversification des sources de financement et amélioration de l'efficacité du capital.</a:t>
            </a:r>
          </a:p>
        </p:txBody>
      </p:sp>
      <p:pic>
        <p:nvPicPr>
          <p:cNvPr id="3074" name="Picture 2">
            <a:extLst>
              <a:ext uri="{FF2B5EF4-FFF2-40B4-BE49-F238E27FC236}">
                <a16:creationId xmlns:a16="http://schemas.microsoft.com/office/drawing/2014/main" id="{2D9772C6-626C-21D8-0686-EBA39EA8582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8156" r="6519" b="9645"/>
          <a:stretch/>
        </p:blipFill>
        <p:spPr bwMode="auto">
          <a:xfrm>
            <a:off x="1963045" y="1415179"/>
            <a:ext cx="8265909" cy="4187530"/>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10">
            <a:extLst>
              <a:ext uri="{FF2B5EF4-FFF2-40B4-BE49-F238E27FC236}">
                <a16:creationId xmlns:a16="http://schemas.microsoft.com/office/drawing/2014/main" id="{66E0E379-37A7-9D3D-B914-837C737D798D}"/>
              </a:ext>
            </a:extLst>
          </p:cNvPr>
          <p:cNvSpPr>
            <a:spLocks noGrp="1"/>
          </p:cNvSpPr>
          <p:nvPr>
            <p:ph type="sldNum" sz="quarter" idx="7"/>
          </p:nvPr>
        </p:nvSpPr>
        <p:spPr/>
        <p:txBody>
          <a:bodyPr/>
          <a:lstStyle/>
          <a:p>
            <a:pPr marL="103685">
              <a:lnSpc>
                <a:spcPts val="1633"/>
              </a:lnSpc>
            </a:pPr>
            <a:fld id="{81D60167-4931-47E6-BA6A-407CBD079E47}" type="slidenum">
              <a:rPr lang="en-AT" spc="-64" smtClean="0"/>
              <a:t>38</a:t>
            </a:fld>
            <a:endParaRPr lang="en-AT" spc="-64" dirty="0"/>
          </a:p>
        </p:txBody>
      </p:sp>
      <p:sp>
        <p:nvSpPr>
          <p:cNvPr id="3" name="object 3">
            <a:extLst>
              <a:ext uri="{FF2B5EF4-FFF2-40B4-BE49-F238E27FC236}">
                <a16:creationId xmlns:a16="http://schemas.microsoft.com/office/drawing/2014/main" id="{73BFB66E-6918-3DF9-AE46-A07014C31D2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4.2.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Modèles de financement alternatifs</a:t>
            </a:r>
            <a:endParaRPr lang="en-GB" sz="3200" b="1" dirty="0">
              <a:solidFill>
                <a:schemeClr val="tx1"/>
              </a:solidFill>
              <a:latin typeface="Aptos" panose="020B0004020202020204" pitchFamily="34" charset="0"/>
              <a:cs typeface="Arial"/>
            </a:endParaRPr>
          </a:p>
        </p:txBody>
      </p:sp>
      <p:sp>
        <p:nvSpPr>
          <p:cNvPr id="5" name="object 6">
            <a:extLst>
              <a:ext uri="{FF2B5EF4-FFF2-40B4-BE49-F238E27FC236}">
                <a16:creationId xmlns:a16="http://schemas.microsoft.com/office/drawing/2014/main" id="{EDAAB3B9-39D6-2486-6832-A03C78E4CC6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6" name="object 6">
            <a:extLst>
              <a:ext uri="{FF2B5EF4-FFF2-40B4-BE49-F238E27FC236}">
                <a16:creationId xmlns:a16="http://schemas.microsoft.com/office/drawing/2014/main" id="{E233E02A-6F87-83A5-0E8E-20E5478BAC2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25669698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B7401-7B1F-DF99-BB67-1B06BB2D745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30B9796-26F5-AE3F-8189-1A872EEC969D}"/>
              </a:ext>
            </a:extLst>
          </p:cNvPr>
          <p:cNvSpPr txBox="1">
            <a:spLocks noGrp="1"/>
          </p:cNvSpPr>
          <p:nvPr>
            <p:ph type="title"/>
          </p:nvPr>
        </p:nvSpPr>
        <p:spPr>
          <a:xfrm>
            <a:off x="726282" y="422573"/>
            <a:ext cx="593706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Financement des projets de transport </a:t>
            </a:r>
            <a:endParaRPr lang="en-US" sz="2400" b="1" dirty="0">
              <a:solidFill>
                <a:schemeClr val="bg1"/>
              </a:solidFill>
            </a:endParaRPr>
          </a:p>
        </p:txBody>
      </p:sp>
      <p:pic>
        <p:nvPicPr>
          <p:cNvPr id="4100" name="Picture 4">
            <a:extLst>
              <a:ext uri="{FF2B5EF4-FFF2-40B4-BE49-F238E27FC236}">
                <a16:creationId xmlns:a16="http://schemas.microsoft.com/office/drawing/2014/main" id="{36C46802-B180-1A66-50BE-81A208B788B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54" t="19184" r="3537" b="5065"/>
          <a:stretch/>
        </p:blipFill>
        <p:spPr bwMode="auto">
          <a:xfrm>
            <a:off x="346953" y="1128907"/>
            <a:ext cx="11498093" cy="4864243"/>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10">
            <a:extLst>
              <a:ext uri="{FF2B5EF4-FFF2-40B4-BE49-F238E27FC236}">
                <a16:creationId xmlns:a16="http://schemas.microsoft.com/office/drawing/2014/main" id="{4E9E069D-060B-4C47-F8F1-259D9DC96DAC}"/>
              </a:ext>
            </a:extLst>
          </p:cNvPr>
          <p:cNvSpPr>
            <a:spLocks noGrp="1"/>
          </p:cNvSpPr>
          <p:nvPr>
            <p:ph type="sldNum" sz="quarter" idx="7"/>
          </p:nvPr>
        </p:nvSpPr>
        <p:spPr/>
        <p:txBody>
          <a:bodyPr/>
          <a:lstStyle/>
          <a:p>
            <a:pPr marL="103685">
              <a:lnSpc>
                <a:spcPts val="1633"/>
              </a:lnSpc>
            </a:pPr>
            <a:fld id="{81D60167-4931-47E6-BA6A-407CBD079E47}" type="slidenum">
              <a:rPr lang="en-AT" spc="-64" smtClean="0"/>
              <a:t>39</a:t>
            </a:fld>
            <a:endParaRPr lang="en-AT" spc="-64" dirty="0"/>
          </a:p>
        </p:txBody>
      </p:sp>
      <p:sp>
        <p:nvSpPr>
          <p:cNvPr id="3" name="object 3">
            <a:extLst>
              <a:ext uri="{FF2B5EF4-FFF2-40B4-BE49-F238E27FC236}">
                <a16:creationId xmlns:a16="http://schemas.microsoft.com/office/drawing/2014/main" id="{89CCE322-CD29-6194-6233-93EBE0308B9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4.3. Implications politiques et tendances futures</a:t>
            </a:r>
            <a:endParaRPr lang="en-GB" sz="3200" b="1" dirty="0">
              <a:solidFill>
                <a:schemeClr val="tx1"/>
              </a:solidFill>
              <a:latin typeface="Aptos" panose="020B0004020202020204" pitchFamily="34" charset="0"/>
              <a:cs typeface="Arial"/>
            </a:endParaRPr>
          </a:p>
        </p:txBody>
      </p:sp>
      <p:sp>
        <p:nvSpPr>
          <p:cNvPr id="5" name="object 6">
            <a:extLst>
              <a:ext uri="{FF2B5EF4-FFF2-40B4-BE49-F238E27FC236}">
                <a16:creationId xmlns:a16="http://schemas.microsoft.com/office/drawing/2014/main" id="{4671FF51-82A9-4B91-3172-1506BA2F1A6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6" name="object 6">
            <a:extLst>
              <a:ext uri="{FF2B5EF4-FFF2-40B4-BE49-F238E27FC236}">
                <a16:creationId xmlns:a16="http://schemas.microsoft.com/office/drawing/2014/main" id="{8B22180E-9F75-68C4-58C2-E65CA2E016F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durable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1977941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F16EF-F2B3-091F-85B3-EF7697924D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275D13-A354-D7C8-DE4E-7E4C5B97CC6C}"/>
              </a:ext>
            </a:extLst>
          </p:cNvPr>
          <p:cNvSpPr txBox="1">
            <a:spLocks noGrp="1"/>
          </p:cNvSpPr>
          <p:nvPr>
            <p:ph type="title"/>
          </p:nvPr>
        </p:nvSpPr>
        <p:spPr>
          <a:xfrm>
            <a:off x="726281" y="422573"/>
            <a:ext cx="4789301"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0. Objectifs du cours</a:t>
            </a:r>
            <a:endParaRPr sz="2400" b="1" spc="-13" dirty="0">
              <a:solidFill>
                <a:schemeClr val="bg1"/>
              </a:solidFill>
            </a:endParaRPr>
          </a:p>
        </p:txBody>
      </p:sp>
      <p:sp>
        <p:nvSpPr>
          <p:cNvPr id="5" name="object 3">
            <a:extLst>
              <a:ext uri="{FF2B5EF4-FFF2-40B4-BE49-F238E27FC236}">
                <a16:creationId xmlns:a16="http://schemas.microsoft.com/office/drawing/2014/main" id="{0CC9EC26-1E8E-F5B0-5EFB-B3D1DC56AD7D}"/>
              </a:ext>
            </a:extLst>
          </p:cNvPr>
          <p:cNvSpPr txBox="1"/>
          <p:nvPr/>
        </p:nvSpPr>
        <p:spPr>
          <a:xfrm>
            <a:off x="742643" y="1364825"/>
            <a:ext cx="10725152" cy="4427953"/>
          </a:xfrm>
          <a:prstGeom prst="rect">
            <a:avLst/>
          </a:prstGeom>
        </p:spPr>
        <p:txBody>
          <a:bodyPr vert="horz" wrap="square" lIns="0" tIns="16329" rIns="0" bIns="0" rtlCol="0">
            <a:spAutoFit/>
          </a:bodyPr>
          <a:lstStyle/>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latin typeface="Aptos" panose="020B0004020202020204" pitchFamily="34" charset="0"/>
                <a:ea typeface="Aptos" panose="020B0004020202020204" pitchFamily="34" charset="0"/>
                <a:cs typeface="Times New Roman" panose="02020603050405020304" pitchFamily="18" charset="0"/>
              </a:rPr>
              <a:t>Comprendre l'analyse économique : </a:t>
            </a:r>
            <a:r>
              <a:rPr lang="en-US" sz="1600" kern="100" dirty="0">
                <a:latin typeface="Aptos" panose="020B0004020202020204" pitchFamily="34" charset="0"/>
                <a:ea typeface="Aptos" panose="020B0004020202020204" pitchFamily="34" charset="0"/>
                <a:cs typeface="Times New Roman" panose="02020603050405020304" pitchFamily="18" charset="0"/>
              </a:rPr>
              <a:t>définir l'analyse économique dans le contexte des projets de transport, en mettant l'accent sur le bien-être social, les coûts d'opportunité et l'évaluation des impacts non marchands (tels que les gains de temps et les changements environnementaux).</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latin typeface="Aptos" panose="020B0004020202020204" pitchFamily="34" charset="0"/>
                <a:ea typeface="Aptos" panose="020B0004020202020204" pitchFamily="34" charset="0"/>
                <a:cs typeface="Times New Roman" panose="02020603050405020304" pitchFamily="18" charset="0"/>
              </a:rPr>
              <a:t>Maîtriser l'analyse coûts-avantages (ACA) : </a:t>
            </a:r>
            <a:r>
              <a:rPr lang="en-US" sz="1600" kern="100" dirty="0">
                <a:latin typeface="Aptos" panose="020B0004020202020204" pitchFamily="34" charset="0"/>
                <a:ea typeface="Aptos" panose="020B0004020202020204" pitchFamily="34" charset="0"/>
                <a:cs typeface="Times New Roman" panose="02020603050405020304" pitchFamily="18" charset="0"/>
              </a:rPr>
              <a:t>apprendre le cadre complet de l'ACA, y compris le processus étape par étape d'identification des coûts/avantages, d'actualisation des flux de trésorerie futurs et de calcul des indicateurs clés tels que la valeur actuelle nette (VAN) et le rapport avantages-coûts (RAC).</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latin typeface="Aptos" panose="020B0004020202020204" pitchFamily="34" charset="0"/>
                <a:ea typeface="Aptos" panose="020B0004020202020204" pitchFamily="34" charset="0"/>
                <a:cs typeface="Times New Roman" panose="02020603050405020304" pitchFamily="18" charset="0"/>
              </a:rPr>
              <a:t>Analyser la viabilité financière : </a:t>
            </a:r>
            <a:r>
              <a:rPr lang="en-US" sz="1600" kern="100" dirty="0">
                <a:latin typeface="Aptos" panose="020B0004020202020204" pitchFamily="34" charset="0"/>
                <a:ea typeface="Aptos" panose="020B0004020202020204" pitchFamily="34" charset="0"/>
                <a:cs typeface="Times New Roman" panose="02020603050405020304" pitchFamily="18" charset="0"/>
              </a:rPr>
              <a:t>évaluer les projets d'un point de vue financier en examinant les flux de revenus, les coûts d'exploitation et les indicateurs de rentabilité tels que le taux de rendement interne (TRI) et la période de récupération.</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latin typeface="Aptos" panose="020B0004020202020204" pitchFamily="34" charset="0"/>
                <a:ea typeface="Aptos" panose="020B0004020202020204" pitchFamily="34" charset="0"/>
                <a:cs typeface="Times New Roman" panose="02020603050405020304" pitchFamily="18" charset="0"/>
              </a:rPr>
              <a:t>Distinguez les perspectives : </a:t>
            </a:r>
            <a:r>
              <a:rPr lang="en-US" sz="1600" kern="100" dirty="0">
                <a:latin typeface="Aptos" panose="020B0004020202020204" pitchFamily="34" charset="0"/>
                <a:ea typeface="Aptos" panose="020B0004020202020204" pitchFamily="34" charset="0"/>
                <a:cs typeface="Times New Roman" panose="02020603050405020304" pitchFamily="18" charset="0"/>
              </a:rPr>
              <a:t>faites clairement la différence entre l'analyse économique (axée sur les avantages sociétaux et la tarification fictive) et l'analyse financière (axée sur les rendements pour les investisseurs et les prix du marché).</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latin typeface="Aptos" panose="020B0004020202020204" pitchFamily="34" charset="0"/>
                <a:ea typeface="Aptos" panose="020B0004020202020204" pitchFamily="34" charset="0"/>
                <a:cs typeface="Times New Roman" panose="02020603050405020304" pitchFamily="18" charset="0"/>
              </a:rPr>
              <a:t>Explorer les mécanismes de financement : </a:t>
            </a:r>
            <a:r>
              <a:rPr lang="en-US" sz="1600" kern="100" dirty="0">
                <a:latin typeface="Aptos" panose="020B0004020202020204" pitchFamily="34" charset="0"/>
                <a:ea typeface="Aptos" panose="020B0004020202020204" pitchFamily="34" charset="0"/>
                <a:cs typeface="Times New Roman" panose="02020603050405020304" pitchFamily="18" charset="0"/>
              </a:rPr>
              <a:t>évaluer diverses stratégies de financement des infrastructures de transport, allant du financement public traditionnel aux partenariats public-privé (PPP) et aux modèles innovants tels que les obligations vertes.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object 3">
            <a:extLst>
              <a:ext uri="{FF2B5EF4-FFF2-40B4-BE49-F238E27FC236}">
                <a16:creationId xmlns:a16="http://schemas.microsoft.com/office/drawing/2014/main" id="{42BEB5CA-D5B8-919F-E2AA-2E3A6A23310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Objectifs d'apprentissage</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4BE8E819-58E3-94D1-5942-9A54D683A822}"/>
              </a:ext>
            </a:extLst>
          </p:cNvPr>
          <p:cNvSpPr>
            <a:spLocks noGrp="1"/>
          </p:cNvSpPr>
          <p:nvPr>
            <p:ph type="sldNum" sz="quarter" idx="7"/>
          </p:nvPr>
        </p:nvSpPr>
        <p:spPr/>
        <p:txBody>
          <a:bodyPr/>
          <a:lstStyle/>
          <a:p>
            <a:pPr marL="103685">
              <a:lnSpc>
                <a:spcPts val="1633"/>
              </a:lnSpc>
            </a:pPr>
            <a:fld id="{81D60167-4931-47E6-BA6A-407CBD079E47}" type="slidenum">
              <a:rPr lang="en-AT" spc="-64" smtClean="0"/>
              <a:t>4</a:t>
            </a:fld>
            <a:endParaRPr lang="en-AT" spc="-64" dirty="0"/>
          </a:p>
        </p:txBody>
      </p:sp>
      <p:sp>
        <p:nvSpPr>
          <p:cNvPr id="6" name="object 6">
            <a:extLst>
              <a:ext uri="{FF2B5EF4-FFF2-40B4-BE49-F238E27FC236}">
                <a16:creationId xmlns:a16="http://schemas.microsoft.com/office/drawing/2014/main" id="{E106A194-C037-4AC2-A09E-62EF9DECF93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8" name="object 6">
            <a:extLst>
              <a:ext uri="{FF2B5EF4-FFF2-40B4-BE49-F238E27FC236}">
                <a16:creationId xmlns:a16="http://schemas.microsoft.com/office/drawing/2014/main" id="{F3B7A11F-F8DF-429F-083F-03673CC88B7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903969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C1B47-6FB4-DDFC-AA5C-6836EEF8D6E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5D2080C-47FF-9256-232D-DCF22A11A6E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Quiz et discussion de groupe</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6F18723A-30ED-C4EC-EB66-0F4E2D8FDDC4}"/>
              </a:ext>
            </a:extLst>
          </p:cNvPr>
          <p:cNvSpPr>
            <a:spLocks noGrp="1"/>
          </p:cNvSpPr>
          <p:nvPr>
            <p:ph type="sldNum" sz="quarter" idx="7"/>
          </p:nvPr>
        </p:nvSpPr>
        <p:spPr/>
        <p:txBody>
          <a:bodyPr/>
          <a:lstStyle/>
          <a:p>
            <a:pPr marL="103685">
              <a:lnSpc>
                <a:spcPts val="1633"/>
              </a:lnSpc>
            </a:pPr>
            <a:fld id="{81D60167-4931-47E6-BA6A-407CBD079E47}" type="slidenum">
              <a:rPr lang="en-AT" spc="-64" smtClean="0"/>
              <a:t>40</a:t>
            </a:fld>
            <a:endParaRPr lang="en-AT" spc="-64" dirty="0"/>
          </a:p>
        </p:txBody>
      </p:sp>
      <p:sp>
        <p:nvSpPr>
          <p:cNvPr id="4" name="object 6">
            <a:extLst>
              <a:ext uri="{FF2B5EF4-FFF2-40B4-BE49-F238E27FC236}">
                <a16:creationId xmlns:a16="http://schemas.microsoft.com/office/drawing/2014/main" id="{BEC58539-2B63-E01B-8904-A4C0981329A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5" name="object 6">
            <a:extLst>
              <a:ext uri="{FF2B5EF4-FFF2-40B4-BE49-F238E27FC236}">
                <a16:creationId xmlns:a16="http://schemas.microsoft.com/office/drawing/2014/main" id="{FADFC473-7378-2A58-8362-5881418B834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4557680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64DA-7FB6-DCBD-48E8-0C58925A4CC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74FA839-4F82-7F0A-AEF2-24D81FB2E87C}"/>
              </a:ext>
            </a:extLst>
          </p:cNvPr>
          <p:cNvSpPr txBox="1">
            <a:spLocks noGrp="1"/>
          </p:cNvSpPr>
          <p:nvPr>
            <p:ph type="title"/>
          </p:nvPr>
        </p:nvSpPr>
        <p:spPr>
          <a:xfrm>
            <a:off x="726281" y="422573"/>
            <a:ext cx="447040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Quiz et discussion de groupe</a:t>
            </a:r>
            <a:endParaRPr lang="en-US" sz="2400" b="1" dirty="0">
              <a:solidFill>
                <a:schemeClr val="bg1"/>
              </a:solidFill>
            </a:endParaRPr>
          </a:p>
        </p:txBody>
      </p:sp>
      <p:sp>
        <p:nvSpPr>
          <p:cNvPr id="5" name="object 3">
            <a:extLst>
              <a:ext uri="{FF2B5EF4-FFF2-40B4-BE49-F238E27FC236}">
                <a16:creationId xmlns:a16="http://schemas.microsoft.com/office/drawing/2014/main" id="{C4151713-AAB2-8545-9492-C1FEFEC74F17}"/>
              </a:ext>
            </a:extLst>
          </p:cNvPr>
          <p:cNvSpPr txBox="1"/>
          <p:nvPr/>
        </p:nvSpPr>
        <p:spPr>
          <a:xfrm>
            <a:off x="733424" y="1309726"/>
            <a:ext cx="10725152" cy="42381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Comment expliqueriez-vous la différence entre la politique des transports et la planification des transports à une personne qui ne connaît pas ce domaine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Pourquoi l'engagement des parties prenantes est-il si important dans la planification des transports, et quel groupe de parties prenantes est, selon vous, le plus difficile à satisfaire ?</a:t>
            </a:r>
            <a:endParaRPr lang="en-US" sz="1800" kern="100" dirty="0">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Selon vous, quel est le principal obstacle à la réussite de l'alignement de la politique et de la planification des transports ? Les changements politiques ? Le financement ? La coordination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Parmi les principes de planification abordés (par exemple, la durabilité, l'équité, la flexibilité), lequel vous semble le plus difficile à mettre en œuvre dans la pratique ? Pourquoi ?</a:t>
            </a:r>
            <a:endParaRPr lang="en-US" sz="1800" kern="100" dirty="0">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Si vous étiez planificateur des transports dans une ville en pleine croissance confrontée à d'importants embouteillages, quel modèle d'étude de cas (Londres, Bogotá, Pays-Bas, Singapour) vous inspirerait le plus ? Pourquoi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À votre avis, les gouvernements devraient-ils donner la priorité à la réduction de l'utilisation des voitures particulières ou à l'amélioration des options de transport public ? Peuvent-ils vraiment faire les deux efficacement en même temps ?</a:t>
            </a:r>
          </a:p>
        </p:txBody>
      </p:sp>
      <p:sp>
        <p:nvSpPr>
          <p:cNvPr id="3" name="Slide Number Placeholder 2">
            <a:extLst>
              <a:ext uri="{FF2B5EF4-FFF2-40B4-BE49-F238E27FC236}">
                <a16:creationId xmlns:a16="http://schemas.microsoft.com/office/drawing/2014/main" id="{C767C71B-920D-76E7-638D-795814BA43BC}"/>
              </a:ext>
            </a:extLst>
          </p:cNvPr>
          <p:cNvSpPr>
            <a:spLocks noGrp="1"/>
          </p:cNvSpPr>
          <p:nvPr>
            <p:ph type="sldNum" sz="quarter" idx="7"/>
          </p:nvPr>
        </p:nvSpPr>
        <p:spPr/>
        <p:txBody>
          <a:bodyPr/>
          <a:lstStyle/>
          <a:p>
            <a:pPr marL="103685">
              <a:lnSpc>
                <a:spcPts val="1633"/>
              </a:lnSpc>
            </a:pPr>
            <a:fld id="{81D60167-4931-47E6-BA6A-407CBD079E47}" type="slidenum">
              <a:rPr lang="en-AT" spc="-64" smtClean="0"/>
              <a:t>41</a:t>
            </a:fld>
            <a:endParaRPr lang="en-AT" spc="-64" dirty="0"/>
          </a:p>
        </p:txBody>
      </p:sp>
      <p:sp>
        <p:nvSpPr>
          <p:cNvPr id="6" name="object 3">
            <a:extLst>
              <a:ext uri="{FF2B5EF4-FFF2-40B4-BE49-F238E27FC236}">
                <a16:creationId xmlns:a16="http://schemas.microsoft.com/office/drawing/2014/main" id="{1A5559FD-4623-F84D-6AE2-2965DAC10E4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5.1. Quiz</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74D75920-F161-0595-DEA8-E647DE39615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8" name="object 6">
            <a:extLst>
              <a:ext uri="{FF2B5EF4-FFF2-40B4-BE49-F238E27FC236}">
                <a16:creationId xmlns:a16="http://schemas.microsoft.com/office/drawing/2014/main" id="{04489B2D-97B3-0D98-8786-B14A984763F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11291225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15544-335B-5BB7-4004-B6B7C3C4283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B9AEDF-62AD-BFA5-6D94-8313BF055549}"/>
              </a:ext>
            </a:extLst>
          </p:cNvPr>
          <p:cNvSpPr txBox="1">
            <a:spLocks noGrp="1"/>
          </p:cNvSpPr>
          <p:nvPr>
            <p:ph type="title"/>
          </p:nvPr>
        </p:nvSpPr>
        <p:spPr>
          <a:xfrm>
            <a:off x="726281" y="422573"/>
            <a:ext cx="461526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Quiz et discussion de groupe</a:t>
            </a:r>
            <a:endParaRPr lang="en-US" sz="2400" b="1" dirty="0">
              <a:solidFill>
                <a:schemeClr val="bg1"/>
              </a:solidFill>
            </a:endParaRPr>
          </a:p>
        </p:txBody>
      </p:sp>
      <p:sp>
        <p:nvSpPr>
          <p:cNvPr id="5" name="object 3">
            <a:extLst>
              <a:ext uri="{FF2B5EF4-FFF2-40B4-BE49-F238E27FC236}">
                <a16:creationId xmlns:a16="http://schemas.microsoft.com/office/drawing/2014/main" id="{5B6426E7-21D8-A806-0055-A8091FB38DF7}"/>
              </a:ext>
            </a:extLst>
          </p:cNvPr>
          <p:cNvSpPr txBox="1"/>
          <p:nvPr/>
        </p:nvSpPr>
        <p:spPr>
          <a:xfrm>
            <a:off x="733424" y="1356860"/>
            <a:ext cx="10725152" cy="324265"/>
          </a:xfrm>
          <a:prstGeom prst="rect">
            <a:avLst/>
          </a:prstGeom>
          <a:solidFill>
            <a:schemeClr val="bg1"/>
          </a:solidFill>
          <a:effectLst/>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Présentation de scénario</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object 3">
            <a:extLst>
              <a:ext uri="{FF2B5EF4-FFF2-40B4-BE49-F238E27FC236}">
                <a16:creationId xmlns:a16="http://schemas.microsoft.com/office/drawing/2014/main" id="{E5328DF3-ED3F-10D6-2F41-A3E4B32E1370}"/>
              </a:ext>
            </a:extLst>
          </p:cNvPr>
          <p:cNvSpPr txBox="1"/>
          <p:nvPr/>
        </p:nvSpPr>
        <p:spPr>
          <a:xfrm>
            <a:off x="1268445" y="1843093"/>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Par exemple, un projet de tramway urbain dont les coûts d'investissement initiaux sont élevés, mais qui présente des avantages sociaux significatifs à long terme.</a:t>
            </a:r>
          </a:p>
        </p:txBody>
      </p:sp>
      <p:sp>
        <p:nvSpPr>
          <p:cNvPr id="4" name="object 3">
            <a:extLst>
              <a:ext uri="{FF2B5EF4-FFF2-40B4-BE49-F238E27FC236}">
                <a16:creationId xmlns:a16="http://schemas.microsoft.com/office/drawing/2014/main" id="{DACD0CFA-621C-F9B8-5C5D-08F0692FCDA6}"/>
              </a:ext>
            </a:extLst>
          </p:cNvPr>
          <p:cNvSpPr txBox="1"/>
          <p:nvPr/>
        </p:nvSpPr>
        <p:spPr>
          <a:xfrm>
            <a:off x="1305664" y="5753863"/>
            <a:ext cx="8652204"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Discussion en petits groupes suivie d'un bref compte rendu.</a:t>
            </a:r>
          </a:p>
        </p:txBody>
      </p:sp>
      <p:sp>
        <p:nvSpPr>
          <p:cNvPr id="10" name="object 3">
            <a:extLst>
              <a:ext uri="{FF2B5EF4-FFF2-40B4-BE49-F238E27FC236}">
                <a16:creationId xmlns:a16="http://schemas.microsoft.com/office/drawing/2014/main" id="{5C11BBFA-F241-4D6B-0001-77B6CAB72310}"/>
              </a:ext>
            </a:extLst>
          </p:cNvPr>
          <p:cNvSpPr txBox="1"/>
          <p:nvPr/>
        </p:nvSpPr>
        <p:spPr>
          <a:xfrm>
            <a:off x="763501" y="5158221"/>
            <a:ext cx="10725152" cy="324265"/>
          </a:xfrm>
          <a:prstGeom prst="rect">
            <a:avLst/>
          </a:prstGeom>
          <a:solidFill>
            <a:schemeClr val="bg1"/>
          </a:solidFill>
          <a:effectLst/>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Format de l'activité</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FF63A995-CD6C-0EFE-3F6D-826E8EBC4C82}"/>
              </a:ext>
            </a:extLst>
          </p:cNvPr>
          <p:cNvSpPr>
            <a:spLocks noGrp="1"/>
          </p:cNvSpPr>
          <p:nvPr>
            <p:ph type="sldNum" sz="quarter" idx="7"/>
          </p:nvPr>
        </p:nvSpPr>
        <p:spPr/>
        <p:txBody>
          <a:bodyPr/>
          <a:lstStyle/>
          <a:p>
            <a:pPr marL="103685">
              <a:lnSpc>
                <a:spcPts val="1633"/>
              </a:lnSpc>
            </a:pPr>
            <a:fld id="{81D60167-4931-47E6-BA6A-407CBD079E47}" type="slidenum">
              <a:rPr lang="en-AT" spc="-64" smtClean="0"/>
              <a:t>42</a:t>
            </a:fld>
            <a:endParaRPr lang="en-AT" spc="-64" dirty="0"/>
          </a:p>
        </p:txBody>
      </p:sp>
      <p:sp>
        <p:nvSpPr>
          <p:cNvPr id="12" name="object 3">
            <a:extLst>
              <a:ext uri="{FF2B5EF4-FFF2-40B4-BE49-F238E27FC236}">
                <a16:creationId xmlns:a16="http://schemas.microsoft.com/office/drawing/2014/main" id="{AAE7E912-7EE4-76E5-AD61-7BFA1FFD4ABC}"/>
              </a:ext>
            </a:extLst>
          </p:cNvPr>
          <p:cNvSpPr txBox="1"/>
          <p:nvPr/>
        </p:nvSpPr>
        <p:spPr>
          <a:xfrm>
            <a:off x="733424" y="2684956"/>
            <a:ext cx="10725152" cy="324265"/>
          </a:xfrm>
          <a:prstGeom prst="rect">
            <a:avLst/>
          </a:prstGeom>
          <a:solidFill>
            <a:schemeClr val="bg1"/>
          </a:solidFill>
          <a:effectLst/>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Sujets de discussion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480D4841-4392-A6BF-7337-1E2A277E7DFE}"/>
              </a:ext>
            </a:extLst>
          </p:cNvPr>
          <p:cNvSpPr txBox="1"/>
          <p:nvPr/>
        </p:nvSpPr>
        <p:spPr>
          <a:xfrm>
            <a:off x="1070042" y="3195805"/>
            <a:ext cx="10923555" cy="14835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Quels sont les principaux avantages économiques (par exemple, réduction des embouteillages, diminution de la pollution)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Quels sont les défis financiers (par exemple, incertitude des revenus, remboursement des prêts) à relever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Comment intégreriez-vous ces deux analyses pour orienter la prise de décision ?</a:t>
            </a:r>
          </a:p>
        </p:txBody>
      </p:sp>
      <p:sp>
        <p:nvSpPr>
          <p:cNvPr id="8" name="object 3">
            <a:extLst>
              <a:ext uri="{FF2B5EF4-FFF2-40B4-BE49-F238E27FC236}">
                <a16:creationId xmlns:a16="http://schemas.microsoft.com/office/drawing/2014/main" id="{30AF595E-4D3D-B0FD-7B98-1478B0384D5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5.2. Discussion de groupe</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11C4B0BC-AEF6-748C-96A4-1AC106A11CB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Transport durable et analyse des politiques</a:t>
            </a:r>
            <a:endParaRPr spc="-13" dirty="0">
              <a:solidFill>
                <a:prstClr val="black"/>
              </a:solidFill>
            </a:endParaRPr>
          </a:p>
        </p:txBody>
      </p:sp>
      <p:sp>
        <p:nvSpPr>
          <p:cNvPr id="14" name="object 6">
            <a:extLst>
              <a:ext uri="{FF2B5EF4-FFF2-40B4-BE49-F238E27FC236}">
                <a16:creationId xmlns:a16="http://schemas.microsoft.com/office/drawing/2014/main" id="{01F5590B-7A39-B6EE-AC10-F155FF7E0F8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durable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24273997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Nous vous remercions de votre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Analyse économique des projets de transport </a:t>
            </a:r>
          </a:p>
        </p:txBody>
      </p:sp>
      <p:sp>
        <p:nvSpPr>
          <p:cNvPr id="2" name="Slide Number Placeholder 1">
            <a:extLst>
              <a:ext uri="{FF2B5EF4-FFF2-40B4-BE49-F238E27FC236}">
                <a16:creationId xmlns:a16="http://schemas.microsoft.com/office/drawing/2014/main" id="{93F9C828-98E0-D720-8091-DAE861D15424}"/>
              </a:ext>
            </a:extLst>
          </p:cNvPr>
          <p:cNvSpPr>
            <a:spLocks noGrp="1"/>
          </p:cNvSpPr>
          <p:nvPr>
            <p:ph type="sldNum" sz="quarter" idx="7"/>
          </p:nvPr>
        </p:nvSpPr>
        <p:spPr/>
        <p:txBody>
          <a:bodyPr/>
          <a:lstStyle/>
          <a:p>
            <a:pPr marL="103685">
              <a:lnSpc>
                <a:spcPts val="1633"/>
              </a:lnSpc>
            </a:pPr>
            <a:fld id="{81D60167-4931-47E6-BA6A-407CBD079E47}" type="slidenum">
              <a:rPr lang="en-AT" spc="-64" smtClean="0"/>
              <a:t>5</a:t>
            </a:fld>
            <a:endParaRPr lang="en-AT" spc="-64" dirty="0"/>
          </a:p>
        </p:txBody>
      </p:sp>
      <p:sp>
        <p:nvSpPr>
          <p:cNvPr id="4" name="object 6">
            <a:extLst>
              <a:ext uri="{FF2B5EF4-FFF2-40B4-BE49-F238E27FC236}">
                <a16:creationId xmlns:a16="http://schemas.microsoft.com/office/drawing/2014/main" id="{80A781E4-30F2-5CC2-1D69-F369A674816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5" name="object 6">
            <a:extLst>
              <a:ext uri="{FF2B5EF4-FFF2-40B4-BE49-F238E27FC236}">
                <a16:creationId xmlns:a16="http://schemas.microsoft.com/office/drawing/2014/main" id="{D312558C-F274-E3D6-7C1E-03BDC9161F1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C8E0B9-6901-9362-BA70-0E0E0614FB59}"/>
              </a:ext>
            </a:extLst>
          </p:cNvPr>
          <p:cNvSpPr txBox="1">
            <a:spLocks noGrp="1"/>
          </p:cNvSpPr>
          <p:nvPr>
            <p:ph type="title"/>
          </p:nvPr>
        </p:nvSpPr>
        <p:spPr>
          <a:xfrm>
            <a:off x="726280" y="422573"/>
            <a:ext cx="661607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Analyse économique des projets de transport</a:t>
            </a:r>
          </a:p>
        </p:txBody>
      </p:sp>
      <p:sp>
        <p:nvSpPr>
          <p:cNvPr id="3" name="object 3">
            <a:extLst>
              <a:ext uri="{FF2B5EF4-FFF2-40B4-BE49-F238E27FC236}">
                <a16:creationId xmlns:a16="http://schemas.microsoft.com/office/drawing/2014/main" id="{5E8EA851-848A-BB18-492D-2123B999C0F1}"/>
              </a:ext>
            </a:extLst>
          </p:cNvPr>
          <p:cNvSpPr txBox="1"/>
          <p:nvPr/>
        </p:nvSpPr>
        <p:spPr>
          <a:xfrm>
            <a:off x="733424" y="1364445"/>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Définition et objectif</a:t>
            </a:r>
            <a:endParaRPr lang="en-GB" sz="16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602225C3-B06E-0455-C401-963F7650CA67}"/>
              </a:ext>
            </a:extLst>
          </p:cNvPr>
          <p:cNvSpPr txBox="1"/>
          <p:nvPr/>
        </p:nvSpPr>
        <p:spPr>
          <a:xfrm>
            <a:off x="733424" y="1854172"/>
            <a:ext cx="10725152" cy="102702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Explique comment les investissements dans les transports génèrent des avantages pour la société, non seulement en termes de profits, mais aussi d'amélioration du bien-être social.</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Met l'accent sur l'efficacité, le coût d'opportunité et l'allocation de ressources limitées.</a:t>
            </a:r>
          </a:p>
        </p:txBody>
      </p:sp>
      <p:sp>
        <p:nvSpPr>
          <p:cNvPr id="12" name="object 3">
            <a:extLst>
              <a:ext uri="{FF2B5EF4-FFF2-40B4-BE49-F238E27FC236}">
                <a16:creationId xmlns:a16="http://schemas.microsoft.com/office/drawing/2014/main" id="{FA882784-294F-BD6A-274C-76C17AD82365}"/>
              </a:ext>
            </a:extLst>
          </p:cNvPr>
          <p:cNvSpPr txBox="1"/>
          <p:nvPr/>
        </p:nvSpPr>
        <p:spPr>
          <a:xfrm>
            <a:off x="733424" y="3246799"/>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Principes clés</a:t>
            </a:r>
            <a:endParaRPr lang="en-GB" sz="1600" b="1" dirty="0">
              <a:solidFill>
                <a:sysClr val="windowText" lastClr="000000"/>
              </a:solidFill>
              <a:latin typeface="Arial"/>
              <a:cs typeface="Arial"/>
            </a:endParaRPr>
          </a:p>
        </p:txBody>
      </p:sp>
      <p:sp>
        <p:nvSpPr>
          <p:cNvPr id="13" name="object 3">
            <a:extLst>
              <a:ext uri="{FF2B5EF4-FFF2-40B4-BE49-F238E27FC236}">
                <a16:creationId xmlns:a16="http://schemas.microsoft.com/office/drawing/2014/main" id="{15CA88DA-8161-F0E5-8C9C-D0D70BB534F9}"/>
              </a:ext>
            </a:extLst>
          </p:cNvPr>
          <p:cNvSpPr txBox="1"/>
          <p:nvPr/>
        </p:nvSpPr>
        <p:spPr>
          <a:xfrm>
            <a:off x="733424" y="3736526"/>
            <a:ext cx="10725152" cy="14835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Valeur temporelle de l'argent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avantages et les coûts futurs doivent être ajustés à la valeur actuelle.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Reconnaissance des externalités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prend en compte les avantages (par exemple, la réduction des embouteillages) et les coûts (par exemple, les impacts environnementaux) qui ne sont pas reflétés dans les prix du marché.</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Coût d'opportunité et prix fictif :</a:t>
            </a:r>
          </a:p>
        </p:txBody>
      </p:sp>
      <p:sp>
        <p:nvSpPr>
          <p:cNvPr id="4" name="object 3">
            <a:extLst>
              <a:ext uri="{FF2B5EF4-FFF2-40B4-BE49-F238E27FC236}">
                <a16:creationId xmlns:a16="http://schemas.microsoft.com/office/drawing/2014/main" id="{B196956F-EE3C-CD09-AA50-44F15679938F}"/>
              </a:ext>
            </a:extLst>
          </p:cNvPr>
          <p:cNvSpPr txBox="1"/>
          <p:nvPr/>
        </p:nvSpPr>
        <p:spPr>
          <a:xfrm>
            <a:off x="1056000" y="5416323"/>
            <a:ext cx="10725152" cy="750023"/>
          </a:xfrm>
          <a:prstGeom prst="rect">
            <a:avLst/>
          </a:prstGeom>
        </p:spPr>
        <p:txBody>
          <a:bodyPr vert="horz" wrap="square" lIns="0" tIns="16329" rIns="0" bIns="0" rtlCol="0">
            <a:spAutoFit/>
          </a:bodyPr>
          <a:lstStyle/>
          <a:p>
            <a:pPr marR="0" lvl="0">
              <a:lnSpc>
                <a:spcPct val="100000"/>
              </a:lnSpc>
              <a:spcBef>
                <a:spcPts val="600"/>
              </a:spcBef>
              <a:spcAft>
                <a:spcPts val="800"/>
              </a:spcAft>
              <a:buSzPts val="1000"/>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 Prend en compte les avantages perdus en choisissant une option plutôt qu'une autre.</a:t>
            </a:r>
          </a:p>
          <a:p>
            <a:pPr marR="0" lvl="0">
              <a:lnSpc>
                <a:spcPct val="100000"/>
              </a:lnSpc>
              <a:spcBef>
                <a:spcPts val="600"/>
              </a:spcBef>
              <a:spcAft>
                <a:spcPts val="800"/>
              </a:spcAft>
              <a:buSzPts val="1000"/>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 Ajuster les prix du marché à l'aide de prix fictifs en cas de défaillance du marché.</a:t>
            </a:r>
          </a:p>
        </p:txBody>
      </p:sp>
      <p:sp>
        <p:nvSpPr>
          <p:cNvPr id="7" name="Slide Number Placeholder 6">
            <a:extLst>
              <a:ext uri="{FF2B5EF4-FFF2-40B4-BE49-F238E27FC236}">
                <a16:creationId xmlns:a16="http://schemas.microsoft.com/office/drawing/2014/main" id="{9E461410-0E6E-2A23-6E2C-7BBD84251BCB}"/>
              </a:ext>
            </a:extLst>
          </p:cNvPr>
          <p:cNvSpPr>
            <a:spLocks noGrp="1"/>
          </p:cNvSpPr>
          <p:nvPr>
            <p:ph type="sldNum" sz="quarter" idx="7"/>
          </p:nvPr>
        </p:nvSpPr>
        <p:spPr/>
        <p:txBody>
          <a:bodyPr/>
          <a:lstStyle/>
          <a:p>
            <a:pPr marL="103685">
              <a:lnSpc>
                <a:spcPts val="1633"/>
              </a:lnSpc>
            </a:pPr>
            <a:fld id="{81D60167-4931-47E6-BA6A-407CBD079E47}" type="slidenum">
              <a:rPr lang="en-AT" spc="-64" smtClean="0"/>
              <a:t>6</a:t>
            </a:fld>
            <a:endParaRPr lang="en-AT" spc="-64" dirty="0"/>
          </a:p>
        </p:txBody>
      </p:sp>
      <p:sp>
        <p:nvSpPr>
          <p:cNvPr id="8" name="object 3">
            <a:extLst>
              <a:ext uri="{FF2B5EF4-FFF2-40B4-BE49-F238E27FC236}">
                <a16:creationId xmlns:a16="http://schemas.microsoft.com/office/drawing/2014/main" id="{C1CEF595-EA75-95D7-7240-6030C15C039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1.1. Qu'est-ce que l'analyse économique dans les projets de transport ?</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F1B43E4E-6C39-FBD7-30AA-BC9862E75B2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4" name="object 6">
            <a:extLst>
              <a:ext uri="{FF2B5EF4-FFF2-40B4-BE49-F238E27FC236}">
                <a16:creationId xmlns:a16="http://schemas.microsoft.com/office/drawing/2014/main" id="{9C94FDC1-DDE3-3F52-D2A2-6F07A383D6C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4084088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E07FA-1D88-3D7A-C5D1-36D912900CB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CA4B897-0CD2-5A9A-7B63-932078B288F4}"/>
              </a:ext>
            </a:extLst>
          </p:cNvPr>
          <p:cNvSpPr txBox="1">
            <a:spLocks noGrp="1"/>
          </p:cNvSpPr>
          <p:nvPr>
            <p:ph type="title"/>
          </p:nvPr>
        </p:nvSpPr>
        <p:spPr>
          <a:xfrm>
            <a:off x="726282" y="422573"/>
            <a:ext cx="662513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Analyse économique des projets de transport</a:t>
            </a:r>
          </a:p>
        </p:txBody>
      </p:sp>
      <p:sp>
        <p:nvSpPr>
          <p:cNvPr id="5" name="object 3">
            <a:extLst>
              <a:ext uri="{FF2B5EF4-FFF2-40B4-BE49-F238E27FC236}">
                <a16:creationId xmlns:a16="http://schemas.microsoft.com/office/drawing/2014/main" id="{B3B0DB66-D36F-FEA8-CB34-1CC92473B56D}"/>
              </a:ext>
            </a:extLst>
          </p:cNvPr>
          <p:cNvSpPr txBox="1"/>
          <p:nvPr/>
        </p:nvSpPr>
        <p:spPr>
          <a:xfrm>
            <a:off x="839406" y="1727693"/>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Analyse économique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se concentre sur les avantages sociétaux tels que la santé, la productivité et la qualité environnementale.</a:t>
            </a:r>
          </a:p>
        </p:txBody>
      </p:sp>
      <p:sp>
        <p:nvSpPr>
          <p:cNvPr id="4" name="object 3">
            <a:extLst>
              <a:ext uri="{FF2B5EF4-FFF2-40B4-BE49-F238E27FC236}">
                <a16:creationId xmlns:a16="http://schemas.microsoft.com/office/drawing/2014/main" id="{40A270EF-B452-4F47-BD37-A75E5D094674}"/>
              </a:ext>
            </a:extLst>
          </p:cNvPr>
          <p:cNvSpPr txBox="1"/>
          <p:nvPr/>
        </p:nvSpPr>
        <p:spPr>
          <a:xfrm>
            <a:off x="733424" y="1311495"/>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Perspectives sociales et financières</a:t>
            </a:r>
            <a:endParaRPr lang="en-GB" sz="2000" b="1" dirty="0">
              <a:solidFill>
                <a:sysClr val="windowText" lastClr="000000"/>
              </a:solidFill>
              <a:latin typeface="Aptos" panose="020B0004020202020204" pitchFamily="34" charset="0"/>
              <a:cs typeface="Arial"/>
            </a:endParaRPr>
          </a:p>
        </p:txBody>
      </p:sp>
      <p:sp>
        <p:nvSpPr>
          <p:cNvPr id="9" name="object 3">
            <a:extLst>
              <a:ext uri="{FF2B5EF4-FFF2-40B4-BE49-F238E27FC236}">
                <a16:creationId xmlns:a16="http://schemas.microsoft.com/office/drawing/2014/main" id="{D8A8534A-587D-EEF0-1516-B889EC7C00EC}"/>
              </a:ext>
            </a:extLst>
          </p:cNvPr>
          <p:cNvSpPr txBox="1"/>
          <p:nvPr/>
        </p:nvSpPr>
        <p:spPr>
          <a:xfrm>
            <a:off x="1259659" y="2276972"/>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Wingdings" panose="05000000000000000000" pitchFamily="2" charset="2"/>
              <a:buChar char="q"/>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Prend en compte tous les flux de ressources, y compris les externalités</a:t>
            </a:r>
          </a:p>
          <a:p>
            <a:pPr marL="342900" marR="0" lvl="0" indent="-342900">
              <a:lnSpc>
                <a:spcPct val="100000"/>
              </a:lnSpc>
              <a:spcBef>
                <a:spcPts val="600"/>
              </a:spcBef>
              <a:spcAft>
                <a:spcPts val="800"/>
              </a:spcAft>
              <a:buSzPts val="1000"/>
              <a:buFont typeface="Wingdings" panose="05000000000000000000" pitchFamily="2" charset="2"/>
              <a:buChar char="q"/>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Utilise des prix fictifs (en particulier pour les éléments non marchands)</a:t>
            </a:r>
          </a:p>
        </p:txBody>
      </p:sp>
      <p:sp>
        <p:nvSpPr>
          <p:cNvPr id="10" name="object 3">
            <a:extLst>
              <a:ext uri="{FF2B5EF4-FFF2-40B4-BE49-F238E27FC236}">
                <a16:creationId xmlns:a16="http://schemas.microsoft.com/office/drawing/2014/main" id="{20C4364B-3599-9DA8-D75B-9AA7C5B31F52}"/>
              </a:ext>
            </a:extLst>
          </p:cNvPr>
          <p:cNvSpPr txBox="1"/>
          <p:nvPr/>
        </p:nvSpPr>
        <p:spPr>
          <a:xfrm>
            <a:off x="846548" y="296642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Analyse financière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se concentre sur les flux de trésorerie, les rendements pour les investisseurs et la viabilité du marché.</a:t>
            </a:r>
          </a:p>
        </p:txBody>
      </p:sp>
      <p:sp>
        <p:nvSpPr>
          <p:cNvPr id="11" name="object 3">
            <a:extLst>
              <a:ext uri="{FF2B5EF4-FFF2-40B4-BE49-F238E27FC236}">
                <a16:creationId xmlns:a16="http://schemas.microsoft.com/office/drawing/2014/main" id="{21850949-F0C0-714C-613F-E7A07A1E01BA}"/>
              </a:ext>
            </a:extLst>
          </p:cNvPr>
          <p:cNvSpPr txBox="1"/>
          <p:nvPr/>
        </p:nvSpPr>
        <p:spPr>
          <a:xfrm>
            <a:off x="1549369" y="3498130"/>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Wingdings" panose="05000000000000000000" pitchFamily="2" charset="2"/>
              <a:buChar char="q"/>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Se concentre sur les revenus directs, les dépenses et les rendements</a:t>
            </a:r>
          </a:p>
          <a:p>
            <a:pPr marL="342900" marR="0" lvl="0" indent="-342900">
              <a:lnSpc>
                <a:spcPct val="100000"/>
              </a:lnSpc>
              <a:spcBef>
                <a:spcPts val="600"/>
              </a:spcBef>
              <a:spcAft>
                <a:spcPts val="800"/>
              </a:spcAft>
              <a:buSzPts val="1000"/>
              <a:buFont typeface="Wingdings" panose="05000000000000000000" pitchFamily="2" charset="2"/>
              <a:buChar char="q"/>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Ignore ou sous-estime certaines externalités, sauf si elles sont monétisées</a:t>
            </a:r>
          </a:p>
        </p:txBody>
      </p:sp>
      <p:sp>
        <p:nvSpPr>
          <p:cNvPr id="13" name="object 3">
            <a:extLst>
              <a:ext uri="{FF2B5EF4-FFF2-40B4-BE49-F238E27FC236}">
                <a16:creationId xmlns:a16="http://schemas.microsoft.com/office/drawing/2014/main" id="{02B6EEDC-564B-DC88-6C22-770E3BC5A540}"/>
              </a:ext>
            </a:extLst>
          </p:cNvPr>
          <p:cNvSpPr txBox="1"/>
          <p:nvPr/>
        </p:nvSpPr>
        <p:spPr>
          <a:xfrm>
            <a:off x="733424" y="4269214"/>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Application dans la prise de décision</a:t>
            </a:r>
            <a:endParaRPr lang="en-GB" sz="2000" b="1" dirty="0">
              <a:solidFill>
                <a:sysClr val="windowText" lastClr="000000"/>
              </a:solidFill>
              <a:latin typeface="Aptos" panose="020B0004020202020204" pitchFamily="34" charset="0"/>
              <a:cs typeface="Arial"/>
            </a:endParaRPr>
          </a:p>
        </p:txBody>
      </p:sp>
      <p:sp>
        <p:nvSpPr>
          <p:cNvPr id="14" name="object 3">
            <a:extLst>
              <a:ext uri="{FF2B5EF4-FFF2-40B4-BE49-F238E27FC236}">
                <a16:creationId xmlns:a16="http://schemas.microsoft.com/office/drawing/2014/main" id="{19B061D6-CE03-B9BD-896E-D5885A433E77}"/>
              </a:ext>
            </a:extLst>
          </p:cNvPr>
          <p:cNvSpPr txBox="1"/>
          <p:nvPr/>
        </p:nvSpPr>
        <p:spPr>
          <a:xfrm>
            <a:off x="945502" y="4647718"/>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Fournit un cadre permettant de justifier les investissements publics en comparant les coûts et les avantages globaux.</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Soutient les décisions politiques et la hiérarchisation des projets concurrents.</a:t>
            </a:r>
          </a:p>
        </p:txBody>
      </p:sp>
      <p:sp>
        <p:nvSpPr>
          <p:cNvPr id="15" name="object 3">
            <a:extLst>
              <a:ext uri="{FF2B5EF4-FFF2-40B4-BE49-F238E27FC236}">
                <a16:creationId xmlns:a16="http://schemas.microsoft.com/office/drawing/2014/main" id="{5B781A1A-8FAF-65BF-A2C1-B292FB4417AB}"/>
              </a:ext>
            </a:extLst>
          </p:cNvPr>
          <p:cNvSpPr txBox="1"/>
          <p:nvPr/>
        </p:nvSpPr>
        <p:spPr>
          <a:xfrm>
            <a:off x="839406" y="5624126"/>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Domaines d'impact</a:t>
            </a:r>
            <a:endParaRPr lang="en-GB" sz="2000" b="1" dirty="0">
              <a:solidFill>
                <a:sysClr val="windowText" lastClr="000000"/>
              </a:solidFill>
              <a:latin typeface="Aptos" panose="020B0004020202020204" pitchFamily="34" charset="0"/>
              <a:cs typeface="Arial"/>
            </a:endParaRPr>
          </a:p>
        </p:txBody>
      </p:sp>
      <p:sp>
        <p:nvSpPr>
          <p:cNvPr id="16" name="object 3">
            <a:extLst>
              <a:ext uri="{FF2B5EF4-FFF2-40B4-BE49-F238E27FC236}">
                <a16:creationId xmlns:a16="http://schemas.microsoft.com/office/drawing/2014/main" id="{65E7DFCF-59BB-57EA-CDE4-D8470848B15E}"/>
              </a:ext>
            </a:extLst>
          </p:cNvPr>
          <p:cNvSpPr txBox="1"/>
          <p:nvPr/>
        </p:nvSpPr>
        <p:spPr>
          <a:xfrm>
            <a:off x="1337346" y="597100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Amélioration de l'accessibilité, réduction des temps de trajet et renforcement de la sécurité.</a:t>
            </a:r>
          </a:p>
        </p:txBody>
      </p:sp>
      <p:sp>
        <p:nvSpPr>
          <p:cNvPr id="3" name="Slide Number Placeholder 2">
            <a:extLst>
              <a:ext uri="{FF2B5EF4-FFF2-40B4-BE49-F238E27FC236}">
                <a16:creationId xmlns:a16="http://schemas.microsoft.com/office/drawing/2014/main" id="{24C7B429-C202-7A73-9C75-FBDD77ACA853}"/>
              </a:ext>
            </a:extLst>
          </p:cNvPr>
          <p:cNvSpPr>
            <a:spLocks noGrp="1"/>
          </p:cNvSpPr>
          <p:nvPr>
            <p:ph type="sldNum" sz="quarter" idx="7"/>
          </p:nvPr>
        </p:nvSpPr>
        <p:spPr/>
        <p:txBody>
          <a:bodyPr/>
          <a:lstStyle/>
          <a:p>
            <a:pPr marL="103685">
              <a:lnSpc>
                <a:spcPts val="1633"/>
              </a:lnSpc>
            </a:pPr>
            <a:fld id="{81D60167-4931-47E6-BA6A-407CBD079E47}" type="slidenum">
              <a:rPr lang="en-AT" spc="-64" smtClean="0"/>
              <a:t>7</a:t>
            </a:fld>
            <a:endParaRPr lang="en-AT" spc="-64" dirty="0"/>
          </a:p>
        </p:txBody>
      </p:sp>
      <p:sp>
        <p:nvSpPr>
          <p:cNvPr id="6" name="object 3">
            <a:extLst>
              <a:ext uri="{FF2B5EF4-FFF2-40B4-BE49-F238E27FC236}">
                <a16:creationId xmlns:a16="http://schemas.microsoft.com/office/drawing/2014/main" id="{036404E0-BB7C-A1E1-BC3E-3AD710BEEF9E}"/>
              </a:ext>
            </a:extLst>
          </p:cNvPr>
          <p:cNvSpPr txBox="1"/>
          <p:nvPr/>
        </p:nvSpPr>
        <p:spPr>
          <a:xfrm>
            <a:off x="726280" y="893699"/>
            <a:ext cx="11070385"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1.2. </a:t>
            </a:r>
            <a:r>
              <a:rPr lang="en-US" b="1" dirty="0">
                <a:solidFill>
                  <a:schemeClr val="tx1"/>
                </a:solidFill>
                <a:latin typeface="Aptos" panose="020B0004020202020204" pitchFamily="34" charset="0"/>
              </a:rPr>
              <a:t>Le rôle de l'analyse économique dans l'évaluation des projets de transport</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F71188A4-A31C-99BF-DE21-AE7BCBCE5C1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2" name="object 6">
            <a:extLst>
              <a:ext uri="{FF2B5EF4-FFF2-40B4-BE49-F238E27FC236}">
                <a16:creationId xmlns:a16="http://schemas.microsoft.com/office/drawing/2014/main" id="{F55E40B7-6BE2-A1F6-B370-EB97892E65E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37552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44669-0BAE-8D03-57AF-45EFB7AC342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AF33D0A-A2C6-075D-6ECD-0C7AEA9E82F8}"/>
              </a:ext>
            </a:extLst>
          </p:cNvPr>
          <p:cNvSpPr txBox="1">
            <a:spLocks noGrp="1"/>
          </p:cNvSpPr>
          <p:nvPr>
            <p:ph type="title"/>
          </p:nvPr>
        </p:nvSpPr>
        <p:spPr>
          <a:xfrm>
            <a:off x="726281" y="422573"/>
            <a:ext cx="608726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Analyse économique des projets de transport</a:t>
            </a:r>
          </a:p>
        </p:txBody>
      </p:sp>
      <p:pic>
        <p:nvPicPr>
          <p:cNvPr id="9" name="Picture 8" descr="A screenshot of a computer&#10;&#10;AI-generated content may be incorrect.">
            <a:extLst>
              <a:ext uri="{FF2B5EF4-FFF2-40B4-BE49-F238E27FC236}">
                <a16:creationId xmlns:a16="http://schemas.microsoft.com/office/drawing/2014/main" id="{719A7181-BCEE-7B3F-D28A-B06F26FEE738}"/>
              </a:ext>
            </a:extLst>
          </p:cNvPr>
          <p:cNvPicPr>
            <a:picLocks noChangeAspect="1"/>
          </p:cNvPicPr>
          <p:nvPr/>
        </p:nvPicPr>
        <p:blipFill>
          <a:blip r:embed="rId3" cstate="print">
            <a:extLst>
              <a:ext uri="{28A0092B-C50C-407E-A947-70E740481C1C}">
                <a14:useLocalDpi xmlns:a14="http://schemas.microsoft.com/office/drawing/2010/main" val="0"/>
              </a:ext>
            </a:extLst>
          </a:blip>
          <a:srcRect l="1756" t="15485" r="7447" b="11424"/>
          <a:stretch/>
        </p:blipFill>
        <p:spPr>
          <a:xfrm>
            <a:off x="293569" y="1449421"/>
            <a:ext cx="11604862" cy="4221804"/>
          </a:xfrm>
          <a:prstGeom prst="rect">
            <a:avLst/>
          </a:prstGeom>
        </p:spPr>
      </p:pic>
      <p:sp>
        <p:nvSpPr>
          <p:cNvPr id="3" name="Slide Number Placeholder 2">
            <a:extLst>
              <a:ext uri="{FF2B5EF4-FFF2-40B4-BE49-F238E27FC236}">
                <a16:creationId xmlns:a16="http://schemas.microsoft.com/office/drawing/2014/main" id="{5F29F115-46F4-C6AF-519B-5FFA23E096E6}"/>
              </a:ext>
            </a:extLst>
          </p:cNvPr>
          <p:cNvSpPr>
            <a:spLocks noGrp="1"/>
          </p:cNvSpPr>
          <p:nvPr>
            <p:ph type="sldNum" sz="quarter" idx="7"/>
          </p:nvPr>
        </p:nvSpPr>
        <p:spPr/>
        <p:txBody>
          <a:bodyPr/>
          <a:lstStyle/>
          <a:p>
            <a:pPr marL="103685">
              <a:lnSpc>
                <a:spcPts val="1633"/>
              </a:lnSpc>
            </a:pPr>
            <a:fld id="{81D60167-4931-47E6-BA6A-407CBD079E47}" type="slidenum">
              <a:rPr lang="en-AT" spc="-64" smtClean="0"/>
              <a:t>8</a:t>
            </a:fld>
            <a:endParaRPr lang="en-AT" spc="-64" dirty="0"/>
          </a:p>
        </p:txBody>
      </p:sp>
      <p:sp>
        <p:nvSpPr>
          <p:cNvPr id="4" name="object 3">
            <a:extLst>
              <a:ext uri="{FF2B5EF4-FFF2-40B4-BE49-F238E27FC236}">
                <a16:creationId xmlns:a16="http://schemas.microsoft.com/office/drawing/2014/main" id="{AC08256D-5427-1658-EB73-A226485EF4A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1.3. </a:t>
            </a:r>
            <a:r>
              <a:rPr lang="en-US" b="1" dirty="0">
                <a:solidFill>
                  <a:schemeClr val="tx1"/>
                </a:solidFill>
                <a:latin typeface="Aptos" panose="020B0004020202020204" pitchFamily="34" charset="0"/>
              </a:rPr>
              <a:t>Principaux indicateurs économiques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C4383137-5907-8B51-7E8F-2A29350503D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7" name="object 6">
            <a:extLst>
              <a:ext uri="{FF2B5EF4-FFF2-40B4-BE49-F238E27FC236}">
                <a16:creationId xmlns:a16="http://schemas.microsoft.com/office/drawing/2014/main" id="{914A7E8A-E63D-42DF-5932-C68DCDFDE47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Transports durables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2214276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977C-E600-A654-6BA2-AC73280132B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BD5BD36-B212-1DFA-41DC-60185AA766D0}"/>
              </a:ext>
            </a:extLst>
          </p:cNvPr>
          <p:cNvSpPr txBox="1">
            <a:spLocks noGrp="1"/>
          </p:cNvSpPr>
          <p:nvPr>
            <p:ph type="title"/>
          </p:nvPr>
        </p:nvSpPr>
        <p:spPr>
          <a:xfrm>
            <a:off x="726280" y="422573"/>
            <a:ext cx="627776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Analyse économique des projets de transport</a:t>
            </a:r>
          </a:p>
        </p:txBody>
      </p:sp>
      <p:sp>
        <p:nvSpPr>
          <p:cNvPr id="4" name="object 3">
            <a:extLst>
              <a:ext uri="{FF2B5EF4-FFF2-40B4-BE49-F238E27FC236}">
                <a16:creationId xmlns:a16="http://schemas.microsoft.com/office/drawing/2014/main" id="{86779A29-853B-6609-9005-2A95CD2AC97E}"/>
              </a:ext>
            </a:extLst>
          </p:cNvPr>
          <p:cNvSpPr txBox="1"/>
          <p:nvPr/>
        </p:nvSpPr>
        <p:spPr>
          <a:xfrm>
            <a:off x="733424" y="1298012"/>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Comprendre la différence</a:t>
            </a:r>
            <a:endParaRPr lang="en-GB" sz="2000" b="1" dirty="0">
              <a:solidFill>
                <a:sysClr val="windowText" lastClr="000000"/>
              </a:solidFill>
              <a:latin typeface="Aptos" panose="020B0004020202020204" pitchFamily="34" charset="0"/>
              <a:cs typeface="Arial"/>
            </a:endParaRPr>
          </a:p>
        </p:txBody>
      </p:sp>
      <p:sp>
        <p:nvSpPr>
          <p:cNvPr id="9" name="object 3">
            <a:extLst>
              <a:ext uri="{FF2B5EF4-FFF2-40B4-BE49-F238E27FC236}">
                <a16:creationId xmlns:a16="http://schemas.microsoft.com/office/drawing/2014/main" id="{0B201DBB-9AF0-47F8-3C28-2FD0699B0A79}"/>
              </a:ext>
            </a:extLst>
          </p:cNvPr>
          <p:cNvSpPr txBox="1"/>
          <p:nvPr/>
        </p:nvSpPr>
        <p:spPr>
          <a:xfrm>
            <a:off x="733424" y="1770030"/>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Prix du marché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prix directement observés qui orientent les transactions.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Prix fictifs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valeurs ajustées qui reflètent les coûts d'opportunité sociaux réels.</a:t>
            </a:r>
          </a:p>
        </p:txBody>
      </p:sp>
      <p:sp>
        <p:nvSpPr>
          <p:cNvPr id="10" name="object 3">
            <a:extLst>
              <a:ext uri="{FF2B5EF4-FFF2-40B4-BE49-F238E27FC236}">
                <a16:creationId xmlns:a16="http://schemas.microsoft.com/office/drawing/2014/main" id="{73274A01-3811-DD68-BC44-BADC95114B26}"/>
              </a:ext>
            </a:extLst>
          </p:cNvPr>
          <p:cNvSpPr txBox="1"/>
          <p:nvPr/>
        </p:nvSpPr>
        <p:spPr>
          <a:xfrm>
            <a:off x="733424" y="2698584"/>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Pourquoi recourir aux prix fictifs ?</a:t>
            </a:r>
            <a:endParaRPr lang="en-GB" sz="2000" b="1" dirty="0">
              <a:solidFill>
                <a:sysClr val="windowText" lastClr="000000"/>
              </a:solidFill>
              <a:latin typeface="Aptos" panose="020B0004020202020204" pitchFamily="34" charset="0"/>
              <a:cs typeface="Arial"/>
            </a:endParaRPr>
          </a:p>
        </p:txBody>
      </p:sp>
      <p:sp>
        <p:nvSpPr>
          <p:cNvPr id="11" name="object 3">
            <a:extLst>
              <a:ext uri="{FF2B5EF4-FFF2-40B4-BE49-F238E27FC236}">
                <a16:creationId xmlns:a16="http://schemas.microsoft.com/office/drawing/2014/main" id="{C75668F8-2B3F-8769-29F8-F227631CC7DD}"/>
              </a:ext>
            </a:extLst>
          </p:cNvPr>
          <p:cNvSpPr txBox="1"/>
          <p:nvPr/>
        </p:nvSpPr>
        <p:spPr>
          <a:xfrm>
            <a:off x="733424" y="3170602"/>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Essentiel lorsque les marchés échouent ou que des externalités sont présentes (par exemple, impacts environnementaux, temps de trajet).</a:t>
            </a:r>
          </a:p>
        </p:txBody>
      </p:sp>
      <p:sp>
        <p:nvSpPr>
          <p:cNvPr id="12" name="object 3">
            <a:extLst>
              <a:ext uri="{FF2B5EF4-FFF2-40B4-BE49-F238E27FC236}">
                <a16:creationId xmlns:a16="http://schemas.microsoft.com/office/drawing/2014/main" id="{FF824107-2F28-23B1-6782-E093B245D7BE}"/>
              </a:ext>
            </a:extLst>
          </p:cNvPr>
          <p:cNvSpPr txBox="1"/>
          <p:nvPr/>
        </p:nvSpPr>
        <p:spPr>
          <a:xfrm>
            <a:off x="726280" y="3873654"/>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Méthodes de détermination</a:t>
            </a:r>
            <a:endParaRPr lang="en-GB" sz="2000" b="1" dirty="0">
              <a:solidFill>
                <a:sysClr val="windowText" lastClr="000000"/>
              </a:solidFill>
              <a:latin typeface="Aptos" panose="020B0004020202020204" pitchFamily="34" charset="0"/>
              <a:cs typeface="Arial"/>
            </a:endParaRPr>
          </a:p>
        </p:txBody>
      </p:sp>
      <p:sp>
        <p:nvSpPr>
          <p:cNvPr id="13" name="object 3">
            <a:extLst>
              <a:ext uri="{FF2B5EF4-FFF2-40B4-BE49-F238E27FC236}">
                <a16:creationId xmlns:a16="http://schemas.microsoft.com/office/drawing/2014/main" id="{75C1F06F-3ED1-EE39-0DF4-DEF5EBE45C6A}"/>
              </a:ext>
            </a:extLst>
          </p:cNvPr>
          <p:cNvSpPr txBox="1"/>
          <p:nvPr/>
        </p:nvSpPr>
        <p:spPr>
          <a:xfrm>
            <a:off x="726280" y="4345672"/>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Utilisation de techniques d'estimation telles que des enquêtes et des analyses d'experts.</a:t>
            </a:r>
          </a:p>
        </p:txBody>
      </p:sp>
      <p:pic>
        <p:nvPicPr>
          <p:cNvPr id="17" name="Picture 16" descr="A screenshot of a video game&#10;&#10;AI-generated content may be incorrect.">
            <a:extLst>
              <a:ext uri="{FF2B5EF4-FFF2-40B4-BE49-F238E27FC236}">
                <a16:creationId xmlns:a16="http://schemas.microsoft.com/office/drawing/2014/main" id="{D6C11F65-4F73-AA93-E51A-5650E5FD7D59}"/>
              </a:ext>
            </a:extLst>
          </p:cNvPr>
          <p:cNvPicPr>
            <a:picLocks noChangeAspect="1"/>
          </p:cNvPicPr>
          <p:nvPr/>
        </p:nvPicPr>
        <p:blipFill>
          <a:blip r:embed="rId3" cstate="print">
            <a:extLst>
              <a:ext uri="{28A0092B-C50C-407E-A947-70E740481C1C}">
                <a14:useLocalDpi xmlns:a14="http://schemas.microsoft.com/office/drawing/2010/main" val="0"/>
              </a:ext>
            </a:extLst>
          </a:blip>
          <a:srcRect l="2633" t="33980" r="3776" b="16634"/>
          <a:stretch/>
        </p:blipFill>
        <p:spPr>
          <a:xfrm>
            <a:off x="1108278" y="4740724"/>
            <a:ext cx="9375572" cy="1638527"/>
          </a:xfrm>
          <a:prstGeom prst="rect">
            <a:avLst/>
          </a:prstGeom>
        </p:spPr>
      </p:pic>
      <p:sp>
        <p:nvSpPr>
          <p:cNvPr id="3" name="Slide Number Placeholder 2">
            <a:extLst>
              <a:ext uri="{FF2B5EF4-FFF2-40B4-BE49-F238E27FC236}">
                <a16:creationId xmlns:a16="http://schemas.microsoft.com/office/drawing/2014/main" id="{AB98861E-7A9B-933C-F61C-FFBC08160374}"/>
              </a:ext>
            </a:extLst>
          </p:cNvPr>
          <p:cNvSpPr>
            <a:spLocks noGrp="1"/>
          </p:cNvSpPr>
          <p:nvPr>
            <p:ph type="sldNum" sz="quarter" idx="7"/>
          </p:nvPr>
        </p:nvSpPr>
        <p:spPr/>
        <p:txBody>
          <a:bodyPr/>
          <a:lstStyle/>
          <a:p>
            <a:pPr marL="103685">
              <a:lnSpc>
                <a:spcPts val="1633"/>
              </a:lnSpc>
            </a:pPr>
            <a:fld id="{81D60167-4931-47E6-BA6A-407CBD079E47}" type="slidenum">
              <a:rPr lang="en-AT" spc="-64" smtClean="0"/>
              <a:t>9</a:t>
            </a:fld>
            <a:endParaRPr lang="en-AT" spc="-64" dirty="0"/>
          </a:p>
        </p:txBody>
      </p:sp>
      <p:sp>
        <p:nvSpPr>
          <p:cNvPr id="5" name="object 3">
            <a:extLst>
              <a:ext uri="{FF2B5EF4-FFF2-40B4-BE49-F238E27FC236}">
                <a16:creationId xmlns:a16="http://schemas.microsoft.com/office/drawing/2014/main" id="{3A1C4568-E917-FA8F-24F9-C5518FBA154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1.4. </a:t>
            </a:r>
            <a:r>
              <a:rPr lang="en-US" b="1" dirty="0">
                <a:solidFill>
                  <a:schemeClr val="tx1"/>
                </a:solidFill>
                <a:latin typeface="Aptos" panose="020B0004020202020204" pitchFamily="34" charset="0"/>
              </a:rPr>
              <a:t>Prix du marché et prix fictifs</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EEB9B53C-2F62-4D5B-140C-6CCC7B5ECEC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8" name="object 6">
            <a:extLst>
              <a:ext uri="{FF2B5EF4-FFF2-40B4-BE49-F238E27FC236}">
                <a16:creationId xmlns:a16="http://schemas.microsoft.com/office/drawing/2014/main" id="{AEF5985F-A829-4D3E-DC58-345D511A91B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Transport durable et analyse des politiques</a:t>
            </a:r>
            <a:endParaRPr lang="en-GB" b="1" dirty="0">
              <a:latin typeface="Aptos" panose="020B0004020202020204" pitchFamily="34" charset="0"/>
            </a:endParaRPr>
          </a:p>
        </p:txBody>
      </p:sp>
    </p:spTree>
    <p:extLst>
      <p:ext uri="{BB962C8B-B14F-4D97-AF65-F5344CB8AC3E}">
        <p14:creationId xmlns:p14="http://schemas.microsoft.com/office/powerpoint/2010/main" val="41319593"/>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597320a7-26c9-4ada-a5d3-9ce4cfbbe2be"/>
    <ds:schemaRef ds:uri="http://purl.org/dc/elements/1.1/"/>
    <ds:schemaRef ds:uri="http://purl.org/dc/terms/"/>
    <ds:schemaRef ds:uri="http://schemas.microsoft.com/office/infopath/2007/PartnerControls"/>
    <ds:schemaRef ds:uri="http://schemas.openxmlformats.org/package/2006/metadata/core-properties"/>
    <ds:schemaRef ds:uri="http://schemas.microsoft.com/office/2006/documentManagement/types"/>
    <ds:schemaRef ds:uri="http://purl.org/dc/dcmitype/"/>
    <ds:schemaRef ds:uri="d7c2d7e5-d637-40e7-a03d-32f79b35a394"/>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1D5D587B-AE9C-4814-A0DE-65C5D75A056D}"/>
</file>

<file path=docProps/app.xml><?xml version="1.0" encoding="utf-8"?>
<Properties xmlns="http://schemas.openxmlformats.org/officeDocument/2006/extended-properties" xmlns:vt="http://schemas.openxmlformats.org/officeDocument/2006/docPropsVTypes">
  <TotalTime>12555</TotalTime>
  <Words>4219</Words>
  <Application>Microsoft Office PowerPoint</Application>
  <PresentationFormat>Widescreen</PresentationFormat>
  <Paragraphs>462</Paragraphs>
  <Slides>43</Slides>
  <Notes>31</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43</vt:i4>
      </vt:variant>
    </vt:vector>
  </HeadingPairs>
  <TitlesOfParts>
    <vt:vector size="56" baseType="lpstr">
      <vt:lpstr>Aptos</vt:lpstr>
      <vt:lpstr>Arial</vt:lpstr>
      <vt:lpstr>Arial Rounded MT Bold</vt:lpstr>
      <vt:lpstr>Calibri</vt:lpstr>
      <vt:lpstr>Cambria Math</vt:lpstr>
      <vt:lpstr>Courier New</vt:lpstr>
      <vt:lpstr>Helvetica Neue</vt:lpstr>
      <vt:lpstr>Helvetica Neue Medium</vt:lpstr>
      <vt:lpstr>Montserrat Regular</vt:lpstr>
      <vt:lpstr>Symbol</vt:lpstr>
      <vt:lpstr>Wingdings</vt:lpstr>
      <vt:lpstr>21_BasicWhite</vt:lpstr>
      <vt:lpstr>Office Theme</vt:lpstr>
      <vt:lpstr>Recherche et analyse dans le domaine des transports</vt:lpstr>
      <vt:lpstr>PowerPoint Presentation</vt:lpstr>
      <vt:lpstr>Table des matières</vt:lpstr>
      <vt:lpstr>0. Objectifs du cours</vt:lpstr>
      <vt:lpstr>PowerPoint Presentation</vt:lpstr>
      <vt:lpstr>1. Analyse économique des projets de transport</vt:lpstr>
      <vt:lpstr>1. Analyse économique des projets de transport</vt:lpstr>
      <vt:lpstr>1. Analyse économique des projets de transport</vt:lpstr>
      <vt:lpstr>1. Analyse économique des projets de transport</vt:lpstr>
      <vt:lpstr>1. Analyse économique des projets de transport</vt:lpstr>
      <vt:lpstr>1. Analyse économique des projets de transport</vt:lpstr>
      <vt:lpstr>1. Analyse économique des projets de transport</vt:lpstr>
      <vt:lpstr>PowerPoint Presentation</vt:lpstr>
      <vt:lpstr>2. Analyse coûts-avantages (ACA) – Concepts et étapes </vt:lpstr>
      <vt:lpstr>2. Analyse coûts-avantages (ACA) – Concepts et étapes </vt:lpstr>
      <vt:lpstr>2. Analyse coûts-avantages (ACA) – Concepts et étapes </vt:lpstr>
      <vt:lpstr>2. Analyse coûts-avantages (ACA) – Concepts et étapes </vt:lpstr>
      <vt:lpstr>2. Analyse coûts-avantages (ACA) – Concepts et étapes </vt:lpstr>
      <vt:lpstr>2. Analyse coûts-avantages (ACA) – Concepts et étapes </vt:lpstr>
      <vt:lpstr>2. Analyse coûts-avantages (ACA) – Concepts et étapes </vt:lpstr>
      <vt:lpstr>2. Analyse coûts-avantages (ACA) – Concepts et étapes </vt:lpstr>
      <vt:lpstr>2. Analyse coûts-avantages (ACA) – Concepts et étapes </vt:lpstr>
      <vt:lpstr>2. Analyse coûts-avantages (ACA) – Concepts et étapes </vt:lpstr>
      <vt:lpstr>2. Analyse coûts-avantages (ACA) – Concepts et étapes </vt:lpstr>
      <vt:lpstr>2. Analyse coûts-avantages (ACA) – Concepts et étapes </vt:lpstr>
      <vt:lpstr>2. Analyse coûts-avantages (ACA) – Concepts et étapes </vt:lpstr>
      <vt:lpstr>2. Analyse coûts-avantages (ACA) – Concepts et étapes </vt:lpstr>
      <vt:lpstr>2. Analyse coûts-avantages (ACA) – Concepts et étapes </vt:lpstr>
      <vt:lpstr>PowerPoint Presentation</vt:lpstr>
      <vt:lpstr>3. Analyse financière des projets de transport</vt:lpstr>
      <vt:lpstr>3. Analyse financière des projets de transport</vt:lpstr>
      <vt:lpstr>3. Analyse financière des projets de transport</vt:lpstr>
      <vt:lpstr>3. Analyse financière des projets de transport</vt:lpstr>
      <vt:lpstr>3. Analyse financière des projets de transport</vt:lpstr>
      <vt:lpstr>3. Analyse financière des projets de transport</vt:lpstr>
      <vt:lpstr>PowerPoint Presentation</vt:lpstr>
      <vt:lpstr>4. Financement des projets de transport </vt:lpstr>
      <vt:lpstr>4. Financement des projets de transport </vt:lpstr>
      <vt:lpstr>4. Financement des projets de transport </vt:lpstr>
      <vt:lpstr>PowerPoint Presentation</vt:lpstr>
      <vt:lpstr>5. Quiz et discussion de groupe</vt:lpstr>
      <vt:lpstr>5. Quiz et discussion de groupe</vt:lpstr>
      <vt:lpstr>Nous vous remercions de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Binura Widanagama</dc:creator>
  <cp:keywords>, docId:EC38AAD86B846413032D0C4EE2BC0287</cp:keywords>
  <cp:lastModifiedBy>Wojciech Kustra</cp:lastModifiedBy>
  <cp:revision>81</cp:revision>
  <dcterms:modified xsi:type="dcterms:W3CDTF">2026-05-10T12:07:31Z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