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7"/>
  </p:notesMasterIdLst>
  <p:handoutMasterIdLst>
    <p:handoutMasterId r:id="rId48"/>
  </p:handoutMasterIdLst>
  <p:sldIdLst>
    <p:sldId id="306" r:id="rId6"/>
    <p:sldId id="307" r:id="rId7"/>
    <p:sldId id="318" r:id="rId8"/>
    <p:sldId id="431" r:id="rId9"/>
    <p:sldId id="389" r:id="rId10"/>
    <p:sldId id="319" r:id="rId11"/>
    <p:sldId id="390" r:id="rId12"/>
    <p:sldId id="391" r:id="rId13"/>
    <p:sldId id="392" r:id="rId14"/>
    <p:sldId id="393" r:id="rId15"/>
    <p:sldId id="396" r:id="rId16"/>
    <p:sldId id="395" r:id="rId17"/>
    <p:sldId id="397" r:id="rId18"/>
    <p:sldId id="398" r:id="rId19"/>
    <p:sldId id="401" r:id="rId20"/>
    <p:sldId id="399" r:id="rId21"/>
    <p:sldId id="402" r:id="rId22"/>
    <p:sldId id="403" r:id="rId23"/>
    <p:sldId id="404" r:id="rId24"/>
    <p:sldId id="405" r:id="rId25"/>
    <p:sldId id="406" r:id="rId26"/>
    <p:sldId id="410" r:id="rId27"/>
    <p:sldId id="411" r:id="rId28"/>
    <p:sldId id="412" r:id="rId29"/>
    <p:sldId id="413" r:id="rId30"/>
    <p:sldId id="414" r:id="rId31"/>
    <p:sldId id="432" r:id="rId32"/>
    <p:sldId id="433" r:id="rId33"/>
    <p:sldId id="415" r:id="rId34"/>
    <p:sldId id="416" r:id="rId35"/>
    <p:sldId id="417" r:id="rId36"/>
    <p:sldId id="418" r:id="rId37"/>
    <p:sldId id="434" r:id="rId38"/>
    <p:sldId id="419" r:id="rId39"/>
    <p:sldId id="420" r:id="rId40"/>
    <p:sldId id="421" r:id="rId41"/>
    <p:sldId id="435" r:id="rId42"/>
    <p:sldId id="428" r:id="rId43"/>
    <p:sldId id="429" r:id="rId44"/>
    <p:sldId id="430" r:id="rId45"/>
    <p:sldId id="309" r:id="rId4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84FB4D-0BBD-455D-A725-A89CB1B2C8D4}" v="2" dt="2026-05-10T12:08:41.42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90" y="177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6/11/relationships/changesInfo" Target="changesInfos/changesInfo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MainMaster">
      <pc:chgData name="Wojciech Kustra" userId="afebd3d0-216b-4c4f-8992-1bf1fda6d5e8" providerId="ADAL" clId="{1D307E72-7901-4E61-A01B-3C4232ABCF63}" dt="2026-05-10T12:08:41.421" v="3"/>
      <pc:docMkLst>
        <pc:docMk/>
      </pc:docMkLst>
      <pc:sldChg chg="new del">
        <pc:chgData name="Wojciech Kustra" userId="afebd3d0-216b-4c4f-8992-1bf1fda6d5e8" providerId="ADAL" clId="{1D307E72-7901-4E61-A01B-3C4232ABCF63}" dt="2026-05-10T12:08:33.258" v="1" actId="680"/>
        <pc:sldMkLst>
          <pc:docMk/>
          <pc:sldMk cId="226985895" sldId="436"/>
        </pc:sldMkLst>
      </pc:sldChg>
      <pc:sldMasterChg chg="modSldLayout">
        <pc:chgData name="Wojciech Kustra" userId="afebd3d0-216b-4c4f-8992-1bf1fda6d5e8" providerId="ADAL" clId="{1D307E72-7901-4E61-A01B-3C4232ABCF63}" dt="2026-05-10T12:08:41.421" v="3"/>
        <pc:sldMasterMkLst>
          <pc:docMk/>
          <pc:sldMasterMk cId="0" sldId="2147483648"/>
        </pc:sldMasterMkLst>
        <pc:sldLayoutChg chg="addSp delSp modSp">
          <pc:chgData name="Wojciech Kustra" userId="afebd3d0-216b-4c4f-8992-1bf1fda6d5e8" providerId="ADAL" clId="{1D307E72-7901-4E61-A01B-3C4232ABCF63}" dt="2026-05-10T12:08:41.421" v="3"/>
          <pc:sldLayoutMkLst>
            <pc:docMk/>
            <pc:sldMasterMk cId="0" sldId="2147483648"/>
            <pc:sldLayoutMk cId="0" sldId="2147483650"/>
          </pc:sldLayoutMkLst>
          <pc:spChg chg="mod">
            <ac:chgData name="Wojciech Kustra" userId="afebd3d0-216b-4c4f-8992-1bf1fda6d5e8" providerId="ADAL" clId="{1D307E72-7901-4E61-A01B-3C4232ABCF63}" dt="2026-05-10T12:08:41.421" v="3"/>
            <ac:spMkLst>
              <pc:docMk/>
              <pc:sldMasterMk cId="0" sldId="2147483648"/>
              <pc:sldLayoutMk cId="0" sldId="2147483650"/>
              <ac:spMk id="5" creationId="{B0AEF11E-DA17-DEF5-51F0-DB36B23881F5}"/>
            </ac:spMkLst>
          </pc:spChg>
          <pc:grpChg chg="add mod">
            <ac:chgData name="Wojciech Kustra" userId="afebd3d0-216b-4c4f-8992-1bf1fda6d5e8" providerId="ADAL" clId="{1D307E72-7901-4E61-A01B-3C4232ABCF63}" dt="2026-05-10T12:08:41.421" v="3"/>
            <ac:grpSpMkLst>
              <pc:docMk/>
              <pc:sldMasterMk cId="0" sldId="2147483648"/>
              <pc:sldLayoutMk cId="0" sldId="2147483650"/>
              <ac:grpSpMk id="3" creationId="{601C8C71-72FF-75F7-860D-B1F82FFD5EC1}"/>
            </ac:grpSpMkLst>
          </pc:grpChg>
          <pc:picChg chg="mod">
            <ac:chgData name="Wojciech Kustra" userId="afebd3d0-216b-4c4f-8992-1bf1fda6d5e8" providerId="ADAL" clId="{1D307E72-7901-4E61-A01B-3C4232ABCF63}" dt="2026-05-10T12:08:41.421" v="3"/>
            <ac:picMkLst>
              <pc:docMk/>
              <pc:sldMasterMk cId="0" sldId="2147483648"/>
              <pc:sldLayoutMk cId="0" sldId="2147483650"/>
              <ac:picMk id="4" creationId="{B946C6F0-89C9-3222-9908-F2C25CEEF487}"/>
            </ac:picMkLst>
          </pc:picChg>
          <pc:picChg chg="del">
            <ac:chgData name="Wojciech Kustra" userId="afebd3d0-216b-4c4f-8992-1bf1fda6d5e8" providerId="ADAL" clId="{1D307E72-7901-4E61-A01B-3C4232ABCF63}" dt="2026-05-10T12:08:37.653" v="2"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 plus amples détails seront abordés lors des prochains cours.</a:t>
            </a:r>
          </a:p>
        </p:txBody>
      </p:sp>
    </p:spTree>
    <p:extLst>
      <p:ext uri="{BB962C8B-B14F-4D97-AF65-F5344CB8AC3E}">
        <p14:creationId xmlns:p14="http://schemas.microsoft.com/office/powerpoint/2010/main" val="15364742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DE831-DE04-A471-7C5E-FF6AAEB8A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E48A30-81E3-839D-EB00-ED018F731A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936349-F97B-6353-EEB1-AFA5A7CBA99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5286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9D189-009F-2568-E5FC-FAB3D73F03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A9FF57-7432-BCE7-00CC-872DDA6BE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B4D3C5-1765-C004-ACC2-48E9533D4FE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8184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BE806-F348-0FF4-1AE1-D5A2198285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85C998-12E8-7779-0A6E-C15D921BEE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80B54-1EE5-7C02-EFE9-D2B29218A87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08073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BB0BE-FCBE-C340-D303-6370A232BA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3BF82A-1345-9EF6-37B8-827EBABB01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A8CEA7-E29B-41CD-BD49-75B1E28CCF5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11587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C596D-5D94-D4CA-8504-651F5E7B8A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07C2E9-BF72-8DC9-2106-6B747ECB6A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352446-792B-73DC-D4B7-DE68320AE4C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8345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D134E-FC06-1929-3B7B-815E48072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AE366B-F64C-0432-C499-EF47164743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516132-96AF-F1CA-8D6C-612FD6D0FEC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43922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B4FAD-6999-0AAF-5848-AD7CD1DFD1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C6879-9C4C-4D95-DAA4-C2136A7E2E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73F2A1-C72E-92E0-6AB3-998E24725B9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98243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41E30-F848-D1FD-7CB5-BB0E298F51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84C327-F90F-DF4D-AA5A-A1EE965C37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F476BF-8D0B-65B6-B896-EADCFB386B1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279081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5E57C-4138-D89E-DEE3-61B64E7EF3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EA8338-C7FB-6698-B997-5F19077387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A4DA02-1D49-4C87-6ED7-328912E28F5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26606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79085-097D-806B-A416-3D9257D34A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88A67E-1E0C-766D-ADD5-3C1044981F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A2F7E3-8FF1-9C9E-53EE-62C13C09CD3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14168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EDFB1-68D9-0ED1-5DEA-274194C54A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31EC44-5CDE-D31C-2376-FA55FD1603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4DEDE-29FE-DCA8-FDBE-2B2ED47EE7D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049871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A7B1A-3A6B-BC1E-F00D-A781FF406E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664E76-08A6-1820-1DF5-12B5C6F7DE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527EF8-FF91-0033-EA0C-C1D8A20C664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66602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C5F12-BF58-6DB7-1FD1-87C6385529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82A9F-6953-BF97-A72B-A031731815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E1CF6F-693E-C2C5-386E-8DCECF8F711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478515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BC2F5-6D40-A5EB-DB6C-ED33A9CDFB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516094-8200-4743-0312-6A486E7E6E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2A12DA-DB18-F44D-AAEA-B469B83F2FE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649876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F9B0D-B1D0-7CA7-066C-A3E6A48DEC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F0A2D6-A60C-5EC3-917C-F41690C461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AA72C3-058B-9000-03B2-D3388240DD2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954337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50031-0C68-C936-46FB-6AC7B47B21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D98DDA-0C2E-9DCE-5604-6C7E40462C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ED6E98-BA26-9BC6-7F89-DC38962A08C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270342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3616F-B208-FECF-BD36-008326126B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1FB971-E727-5170-9AA0-3F155BE711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CC2859-C3C1-1ACC-C2EB-0625C636560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972782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D65DD-22AA-99C1-E61C-F0F7D5548F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61611-006A-820C-18C1-3BCFB51BA6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9D94DF-7A08-55C5-CB5C-E606C24376B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786695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94C17-3DAA-4B70-8CDF-FA9AE91CC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77B216-E484-BAA8-0903-0A3E51ADD6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93D59B-88E2-8B28-230A-E3037897924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41136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6403F-C042-CD98-00F9-F49F4D73A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28D413-D8A5-50A4-8096-F5A71F9D43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E60EA1-6E65-B4B7-8F2D-602919E76B9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850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6BCE3-0EDB-D704-7412-9150469A59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A103D-6283-72B9-CF21-0B2B662989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726B87-8F3C-15F6-FD19-50E73888F9A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26203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19248-90E5-09F0-EF8E-8BBCDE31D9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EFEED7-0E61-285F-6487-99F5277476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9A7452-060C-DCC2-F4F7-7A42C9AEDFA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5218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D0703-5D19-85D9-1357-E3DDECF474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05288C-796B-53F1-559D-415B02986F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FA7D3C-5528-BF27-C850-63ED4F2DA64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16040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FE944-20C3-2505-E9FC-C5D756D03D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509E10-521D-8390-9039-A4C029716A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3C544D-C247-FDAA-9E23-6893405E855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845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AC807-93C2-D2EC-99D5-5AFEEC270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7A4D49-2DB7-7741-341C-5E5BEFCCD8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DEBF30-F46F-B56C-F9F1-3F5E5B6DC14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16143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441BC-F5AD-94BF-8553-60B47FE4AB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AE56A-0441-50DB-D243-817A08CB89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FFCD94-8B0E-3542-EC97-3069A73128D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491133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91D25E93-C078-4D4A-A75E-3F6B67EFEBBA}"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99E26FAF-681C-4A3A-BEFA-CBF08C8C5A0B}"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9EE6F31E-0897-4E57-95BC-4C93CBFB490E}" type="datetime1">
              <a:rPr lang="en-US" smtClean="0"/>
              <a:t>5/10/2026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D9DAD469-8033-43A8-B05E-683D8ACF85C1}" type="datetime1">
              <a:rPr lang="en-US" smtClean="0"/>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Sustainable Transport and Policy Analysis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FC2CD6C-7D18-4E2B-B942-B0786F280EEA}" type="datetime1">
              <a:rPr lang="en-US" smtClean="0"/>
              <a:t>5/10/2026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601C8C71-72FF-75F7-860D-B1F82FFD5EC1}"/>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B946C6F0-89C9-3222-9908-F2C25CEEF487}"/>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0AEF11E-DA17-DEF5-51F0-DB36B23881F5}"/>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Transport durable et analyse des politiques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444BC71B-0845-4CC7-A332-A6EA6B7AD8F4}" type="datetime1">
              <a:rPr lang="en-US" smtClean="0"/>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dirty="0">
                <a:solidFill>
                  <a:srgbClr val="0070C0"/>
                </a:solidFill>
              </a:rPr>
              <a:t>Module</a:t>
            </a:r>
            <a:r>
              <a:rPr lang="en-US" dirty="0">
                <a:solidFill>
                  <a:srgbClr val="0070C0"/>
                </a:solidFill>
              </a:rPr>
              <a:t> 4 </a:t>
            </a:r>
            <a:r>
              <a:rPr lang="pl-PL" dirty="0">
                <a:solidFill>
                  <a:srgbClr val="0070C0"/>
                </a:solidFill>
              </a:rPr>
              <a:t>: </a:t>
            </a:r>
            <a:r>
              <a:rPr lang="en-US" dirty="0">
                <a:solidFill>
                  <a:srgbClr val="0070C0"/>
                </a:solidFill>
              </a:rPr>
              <a:t>Transports durables et analyse des politiques</a:t>
            </a:r>
            <a:endParaRPr lang="pl-PL"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solidFill>
            <a:srgbClr val="FFFF00"/>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p14="http://schemas.microsoft.com/office/powerpoint/2010/main" xmlns:a16="http://schemas.microsoft.com/office/drawing/2014/main" xmlns=""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dirty="0">
                <a:solidFill>
                  <a:srgbClr val="0070C0"/>
                </a:solidFill>
              </a:rPr>
              <a:t>Cours </a:t>
            </a:r>
            <a:r>
              <a:rPr lang="en-US" dirty="0">
                <a:solidFill>
                  <a:srgbClr val="0070C0"/>
                </a:solidFill>
              </a:rPr>
              <a:t>n° 17 </a:t>
            </a:r>
            <a:r>
              <a:rPr lang="pl-PL" dirty="0">
                <a:solidFill>
                  <a:srgbClr val="0070C0"/>
                </a:solidFill>
              </a:rPr>
              <a:t>: Politique et planification des transports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FA20F-55C7-6C5C-54DF-399829122E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59C9CDE-CFEB-A54D-B97B-4EE3DC2EF46E}"/>
              </a:ext>
            </a:extLst>
          </p:cNvPr>
          <p:cNvSpPr txBox="1">
            <a:spLocks noGrp="1"/>
          </p:cNvSpPr>
          <p:nvPr>
            <p:ph type="title"/>
          </p:nvPr>
        </p:nvSpPr>
        <p:spPr>
          <a:xfrm>
            <a:off x="726281" y="422573"/>
            <a:ext cx="566546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Aperçu de la politique des transports</a:t>
            </a:r>
          </a:p>
        </p:txBody>
      </p:sp>
      <p:sp>
        <p:nvSpPr>
          <p:cNvPr id="4" name="object 3">
            <a:extLst>
              <a:ext uri="{FF2B5EF4-FFF2-40B4-BE49-F238E27FC236}">
                <a16:creationId xmlns:a16="http://schemas.microsoft.com/office/drawing/2014/main" id="{578F14C5-63E6-54D5-6380-0537369FE4DD}"/>
              </a:ext>
            </a:extLst>
          </p:cNvPr>
          <p:cNvSpPr txBox="1"/>
          <p:nvPr/>
        </p:nvSpPr>
        <p:spPr>
          <a:xfrm>
            <a:off x="733424" y="1307441"/>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Principales parties prenantes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49B903DA-3F20-DF1C-7C53-35C9FD7681FA}"/>
              </a:ext>
            </a:extLst>
          </p:cNvPr>
          <p:cNvSpPr txBox="1"/>
          <p:nvPr/>
        </p:nvSpPr>
        <p:spPr>
          <a:xfrm>
            <a:off x="927977" y="1692665"/>
            <a:ext cx="10725152" cy="196574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Organismes gouvernementaux :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autorités nationales, régionales et locales chargées de définir les politiques.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Opérateurs de transports publics :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agences chargées de la gestion des services de transport.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Fournisseurs d'infrastructures :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entreprises de construction et d'entretien, investisseurs privés.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Citoyens et usagers :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utilisateurs finaux dont les besoins déterminent l'élaboration des politiques.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Groupes de défense :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ONG et organisations communautaires qui défendent les questions environnementales et sociales.</a:t>
            </a:r>
          </a:p>
        </p:txBody>
      </p:sp>
      <p:pic>
        <p:nvPicPr>
          <p:cNvPr id="5" name="Picture 4" descr="A screen shot of a computer&#10;&#10;AI-generated content may be incorrect.">
            <a:extLst>
              <a:ext uri="{FF2B5EF4-FFF2-40B4-BE49-F238E27FC236}">
                <a16:creationId xmlns:a16="http://schemas.microsoft.com/office/drawing/2014/main" id="{0A3A81E9-C877-E528-795D-AB0837D2172C}"/>
              </a:ext>
            </a:extLst>
          </p:cNvPr>
          <p:cNvPicPr>
            <a:picLocks noChangeAspect="1"/>
          </p:cNvPicPr>
          <p:nvPr/>
        </p:nvPicPr>
        <p:blipFill>
          <a:blip r:embed="rId3">
            <a:extLst>
              <a:ext uri="{28A0092B-C50C-407E-A947-70E740481C1C}">
                <a14:useLocalDpi xmlns:a14="http://schemas.microsoft.com/office/drawing/2010/main" val="0"/>
              </a:ext>
            </a:extLst>
          </a:blip>
          <a:srcRect l="3486" t="22511" r="4664" b="8989"/>
          <a:stretch/>
        </p:blipFill>
        <p:spPr>
          <a:xfrm>
            <a:off x="5503576" y="3658405"/>
            <a:ext cx="4046656" cy="2723744"/>
          </a:xfrm>
          <a:prstGeom prst="rect">
            <a:avLst/>
          </a:prstGeom>
        </p:spPr>
      </p:pic>
      <p:sp>
        <p:nvSpPr>
          <p:cNvPr id="3" name="object 3">
            <a:extLst>
              <a:ext uri="{FF2B5EF4-FFF2-40B4-BE49-F238E27FC236}">
                <a16:creationId xmlns:a16="http://schemas.microsoft.com/office/drawing/2014/main" id="{DEDB7A78-5689-DA72-6536-67E61EF1D9F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1.5. Parties prenantes dans la politique des transports</a:t>
            </a:r>
            <a:endParaRPr lang="en-GB" sz="3200" b="1" dirty="0">
              <a:solidFill>
                <a:schemeClr val="tx1"/>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8229D6C4-B561-7FDE-4204-BE70D42CAA15}"/>
              </a:ext>
            </a:extLst>
          </p:cNvPr>
          <p:cNvSpPr>
            <a:spLocks noGrp="1"/>
          </p:cNvSpPr>
          <p:nvPr>
            <p:ph type="sldNum" sz="quarter" idx="7"/>
          </p:nvPr>
        </p:nvSpPr>
        <p:spPr/>
        <p:txBody>
          <a:bodyPr/>
          <a:lstStyle/>
          <a:p>
            <a:pPr marL="103685">
              <a:lnSpc>
                <a:spcPts val="1633"/>
              </a:lnSpc>
            </a:pPr>
            <a:fld id="{81D60167-4931-47E6-BA6A-407CBD079E47}" type="slidenum">
              <a:rPr lang="en-AT" spc="-64" smtClean="0"/>
              <a:t>10</a:t>
            </a:fld>
            <a:endParaRPr lang="en-AT" spc="-64" dirty="0"/>
          </a:p>
        </p:txBody>
      </p:sp>
      <p:sp>
        <p:nvSpPr>
          <p:cNvPr id="13" name="object 6">
            <a:extLst>
              <a:ext uri="{FF2B5EF4-FFF2-40B4-BE49-F238E27FC236}">
                <a16:creationId xmlns:a16="http://schemas.microsoft.com/office/drawing/2014/main" id="{878218DE-9462-18C5-D56C-144B0907DE5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4" name="object 6">
            <a:extLst>
              <a:ext uri="{FF2B5EF4-FFF2-40B4-BE49-F238E27FC236}">
                <a16:creationId xmlns:a16="http://schemas.microsoft.com/office/drawing/2014/main" id="{503CE498-5452-7D31-9720-B10E080B5E9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4264185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06D39-CAA7-7F0D-D44F-1821B99946D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A09BBE8-3C61-516C-39EB-E2FFC905221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Aperçu de la planification des transports</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465B4F69-9D58-DDBA-F335-46610D3906AD}"/>
              </a:ext>
            </a:extLst>
          </p:cNvPr>
          <p:cNvSpPr>
            <a:spLocks noGrp="1"/>
          </p:cNvSpPr>
          <p:nvPr>
            <p:ph type="sldNum" sz="quarter" idx="7"/>
          </p:nvPr>
        </p:nvSpPr>
        <p:spPr/>
        <p:txBody>
          <a:bodyPr/>
          <a:lstStyle/>
          <a:p>
            <a:pPr marL="103685">
              <a:lnSpc>
                <a:spcPts val="1633"/>
              </a:lnSpc>
            </a:pPr>
            <a:fld id="{81D60167-4931-47E6-BA6A-407CBD079E47}" type="slidenum">
              <a:rPr lang="en-AT" spc="-64" smtClean="0"/>
              <a:t>11</a:t>
            </a:fld>
            <a:endParaRPr lang="en-AT" spc="-64" dirty="0"/>
          </a:p>
        </p:txBody>
      </p:sp>
      <p:sp>
        <p:nvSpPr>
          <p:cNvPr id="7" name="object 6">
            <a:extLst>
              <a:ext uri="{FF2B5EF4-FFF2-40B4-BE49-F238E27FC236}">
                <a16:creationId xmlns:a16="http://schemas.microsoft.com/office/drawing/2014/main" id="{5A2CE894-E6BE-C241-40A4-F5477AA26BB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8" name="object 6">
            <a:extLst>
              <a:ext uri="{FF2B5EF4-FFF2-40B4-BE49-F238E27FC236}">
                <a16:creationId xmlns:a16="http://schemas.microsoft.com/office/drawing/2014/main" id="{4ADAAFC2-D629-612A-A670-ED86420E9D8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2336863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D9E84-E32E-FA8D-06D8-5F3EFABC200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C9662C7-EE62-4027-7215-066F129CA724}"/>
              </a:ext>
            </a:extLst>
          </p:cNvPr>
          <p:cNvSpPr txBox="1">
            <a:spLocks noGrp="1"/>
          </p:cNvSpPr>
          <p:nvPr>
            <p:ph type="title"/>
          </p:nvPr>
        </p:nvSpPr>
        <p:spPr>
          <a:xfrm>
            <a:off x="726281" y="431626"/>
            <a:ext cx="616340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Aperçu de la planification des transports</a:t>
            </a:r>
            <a:endParaRPr lang="en-US" sz="2400" b="1" dirty="0">
              <a:solidFill>
                <a:schemeClr val="bg1"/>
              </a:solidFill>
            </a:endParaRPr>
          </a:p>
        </p:txBody>
      </p:sp>
      <p:sp>
        <p:nvSpPr>
          <p:cNvPr id="4" name="object 3">
            <a:extLst>
              <a:ext uri="{FF2B5EF4-FFF2-40B4-BE49-F238E27FC236}">
                <a16:creationId xmlns:a16="http://schemas.microsoft.com/office/drawing/2014/main" id="{C20F796E-3AE2-C2B8-2E5E-CB37FB0AD062}"/>
              </a:ext>
            </a:extLst>
          </p:cNvPr>
          <p:cNvSpPr txBox="1"/>
          <p:nvPr/>
        </p:nvSpPr>
        <p:spPr>
          <a:xfrm>
            <a:off x="733424" y="1420557"/>
            <a:ext cx="10725151"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Définition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2F5B2EC2-4017-7BE1-BBAF-EB8714259644}"/>
              </a:ext>
            </a:extLst>
          </p:cNvPr>
          <p:cNvSpPr txBox="1"/>
          <p:nvPr/>
        </p:nvSpPr>
        <p:spPr>
          <a:xfrm>
            <a:off x="927977" y="1881197"/>
            <a:ext cx="10530598"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Processus systématique de conception, de mise en œuvre et de gestion des systèmes de transport en fonction des besoins actuels et prévus en matière de déplacement.</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object 3">
            <a:extLst>
              <a:ext uri="{FF2B5EF4-FFF2-40B4-BE49-F238E27FC236}">
                <a16:creationId xmlns:a16="http://schemas.microsoft.com/office/drawing/2014/main" id="{D3236281-FEC9-DA0E-F4AF-1EEAD8106E3C}"/>
              </a:ext>
            </a:extLst>
          </p:cNvPr>
          <p:cNvSpPr txBox="1"/>
          <p:nvPr/>
        </p:nvSpPr>
        <p:spPr>
          <a:xfrm>
            <a:off x="733425" y="2661970"/>
            <a:ext cx="5637570"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Portée :</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5756B123-B6EF-C578-13A2-018EBD271401}"/>
              </a:ext>
            </a:extLst>
          </p:cNvPr>
          <p:cNvSpPr txBox="1"/>
          <p:nvPr/>
        </p:nvSpPr>
        <p:spPr>
          <a:xfrm>
            <a:off x="927977" y="3112610"/>
            <a:ext cx="5443018" cy="1581019"/>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Englobe les prévisions, l'analyse spatiale et l'analyse des réseaux, ainsi que le développement de projets opérationnels.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Équilibre les considérations à court, moyen et long terme afin de répondre aux demandes dynamiques en matière de mobilité.</a:t>
            </a:r>
          </a:p>
        </p:txBody>
      </p:sp>
      <p:pic>
        <p:nvPicPr>
          <p:cNvPr id="9" name="Picture 8" descr="A screenshot of a computer&#10;&#10;AI-generated content may be incorrect.">
            <a:extLst>
              <a:ext uri="{FF2B5EF4-FFF2-40B4-BE49-F238E27FC236}">
                <a16:creationId xmlns:a16="http://schemas.microsoft.com/office/drawing/2014/main" id="{2ED949B6-B0F2-2BCA-BEEC-5548512A82B5}"/>
              </a:ext>
            </a:extLst>
          </p:cNvPr>
          <p:cNvPicPr>
            <a:picLocks noChangeAspect="1"/>
          </p:cNvPicPr>
          <p:nvPr/>
        </p:nvPicPr>
        <p:blipFill>
          <a:blip r:embed="rId3">
            <a:extLst>
              <a:ext uri="{28A0092B-C50C-407E-A947-70E740481C1C}">
                <a14:useLocalDpi xmlns:a14="http://schemas.microsoft.com/office/drawing/2010/main" val="0"/>
              </a:ext>
            </a:extLst>
          </a:blip>
          <a:srcRect l="4249" t="15566" r="6730" b="6422"/>
          <a:stretch/>
        </p:blipFill>
        <p:spPr>
          <a:xfrm>
            <a:off x="6748982" y="2434553"/>
            <a:ext cx="5443018" cy="4088507"/>
          </a:xfrm>
          <a:prstGeom prst="rect">
            <a:avLst/>
          </a:prstGeom>
        </p:spPr>
      </p:pic>
      <p:sp>
        <p:nvSpPr>
          <p:cNvPr id="7" name="Slide Number Placeholder 6">
            <a:extLst>
              <a:ext uri="{FF2B5EF4-FFF2-40B4-BE49-F238E27FC236}">
                <a16:creationId xmlns:a16="http://schemas.microsoft.com/office/drawing/2014/main" id="{8851D23C-DC8F-D21C-2C66-A759EBECD55B}"/>
              </a:ext>
            </a:extLst>
          </p:cNvPr>
          <p:cNvSpPr>
            <a:spLocks noGrp="1"/>
          </p:cNvSpPr>
          <p:nvPr>
            <p:ph type="sldNum" sz="quarter" idx="7"/>
          </p:nvPr>
        </p:nvSpPr>
        <p:spPr/>
        <p:txBody>
          <a:bodyPr/>
          <a:lstStyle/>
          <a:p>
            <a:pPr marL="103685">
              <a:lnSpc>
                <a:spcPts val="1633"/>
              </a:lnSpc>
            </a:pPr>
            <a:fld id="{81D60167-4931-47E6-BA6A-407CBD079E47}" type="slidenum">
              <a:rPr lang="en-AT" spc="-64" smtClean="0"/>
              <a:t>12</a:t>
            </a:fld>
            <a:endParaRPr lang="en-AT" spc="-64" dirty="0"/>
          </a:p>
        </p:txBody>
      </p:sp>
      <p:sp>
        <p:nvSpPr>
          <p:cNvPr id="11" name="object 3">
            <a:extLst>
              <a:ext uri="{FF2B5EF4-FFF2-40B4-BE49-F238E27FC236}">
                <a16:creationId xmlns:a16="http://schemas.microsoft.com/office/drawing/2014/main" id="{FFADEE07-4212-BAAB-91CF-D4731D98AF9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2.1.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Qu'est-ce que la planification des transports ?</a:t>
            </a:r>
            <a:endParaRPr lang="en-GB" sz="3200" b="1" dirty="0">
              <a:solidFill>
                <a:schemeClr val="tx1"/>
              </a:solidFill>
              <a:latin typeface="Aptos" panose="020B0004020202020204" pitchFamily="34" charset="0"/>
              <a:cs typeface="Arial"/>
            </a:endParaRPr>
          </a:p>
        </p:txBody>
      </p:sp>
      <p:sp>
        <p:nvSpPr>
          <p:cNvPr id="26" name="object 6">
            <a:extLst>
              <a:ext uri="{FF2B5EF4-FFF2-40B4-BE49-F238E27FC236}">
                <a16:creationId xmlns:a16="http://schemas.microsoft.com/office/drawing/2014/main" id="{CC7E69DB-52CC-0FAB-0F84-F4D313055C1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27" name="object 6">
            <a:extLst>
              <a:ext uri="{FF2B5EF4-FFF2-40B4-BE49-F238E27FC236}">
                <a16:creationId xmlns:a16="http://schemas.microsoft.com/office/drawing/2014/main" id="{51879A93-F56D-7903-AD0D-B0908AA26C3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1912012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054C5-5E0F-09D7-16AD-DECC267DD30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10F3407-8D12-8186-8571-B56B0217052E}"/>
              </a:ext>
            </a:extLst>
          </p:cNvPr>
          <p:cNvSpPr txBox="1">
            <a:spLocks noGrp="1"/>
          </p:cNvSpPr>
          <p:nvPr>
            <p:ph type="title"/>
          </p:nvPr>
        </p:nvSpPr>
        <p:spPr>
          <a:xfrm>
            <a:off x="726281" y="422573"/>
            <a:ext cx="630826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Aperçu de la planification des transports</a:t>
            </a:r>
            <a:endParaRPr lang="en-US" sz="2400" b="1" dirty="0">
              <a:solidFill>
                <a:schemeClr val="bg1"/>
              </a:solidFill>
            </a:endParaRPr>
          </a:p>
        </p:txBody>
      </p:sp>
      <p:sp>
        <p:nvSpPr>
          <p:cNvPr id="4" name="object 3">
            <a:extLst>
              <a:ext uri="{FF2B5EF4-FFF2-40B4-BE49-F238E27FC236}">
                <a16:creationId xmlns:a16="http://schemas.microsoft.com/office/drawing/2014/main" id="{DEB9334A-1BB3-22DC-AF12-A1BD5AD2AE1E}"/>
              </a:ext>
            </a:extLst>
          </p:cNvPr>
          <p:cNvSpPr txBox="1"/>
          <p:nvPr/>
        </p:nvSpPr>
        <p:spPr>
          <a:xfrm>
            <a:off x="733424" y="1260305"/>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Objectifs principaux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1F612C2-2518-FFB9-F967-BC0102515182}"/>
              </a:ext>
            </a:extLst>
          </p:cNvPr>
          <p:cNvSpPr txBox="1"/>
          <p:nvPr/>
        </p:nvSpPr>
        <p:spPr>
          <a:xfrm>
            <a:off x="927977" y="1720945"/>
            <a:ext cx="7876658" cy="2704404"/>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dirty="0">
                <a:effectLst/>
                <a:latin typeface="Aptos" panose="020B0004020202020204" pitchFamily="34" charset="0"/>
                <a:ea typeface="Aptos" panose="020B0004020202020204" pitchFamily="34" charset="0"/>
                <a:cs typeface="Times New Roman" panose="02020603050405020304" pitchFamily="18" charset="0"/>
              </a:rPr>
              <a:t>Évaluation des besoins : </a:t>
            </a:r>
            <a:r>
              <a:rPr lang="en-US" sz="1600" dirty="0">
                <a:effectLst/>
                <a:latin typeface="Aptos" panose="020B0004020202020204" pitchFamily="34" charset="0"/>
                <a:ea typeface="Aptos" panose="020B0004020202020204" pitchFamily="34" charset="0"/>
                <a:cs typeface="Times New Roman" panose="02020603050405020304" pitchFamily="18" charset="0"/>
              </a:rPr>
              <a:t>évaluer les habitudes de déplacement actuelles et futures à l'aide de données et de modèles.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dirty="0">
                <a:effectLst/>
                <a:latin typeface="Aptos" panose="020B0004020202020204" pitchFamily="34" charset="0"/>
                <a:ea typeface="Aptos" panose="020B0004020202020204" pitchFamily="34" charset="0"/>
                <a:cs typeface="Times New Roman" panose="02020603050405020304" pitchFamily="18" charset="0"/>
              </a:rPr>
              <a:t>Optimisation des ressources : </a:t>
            </a:r>
            <a:r>
              <a:rPr lang="en-US" sz="1600" dirty="0">
                <a:effectLst/>
                <a:latin typeface="Aptos" panose="020B0004020202020204" pitchFamily="34" charset="0"/>
                <a:ea typeface="Aptos" panose="020B0004020202020204" pitchFamily="34" charset="0"/>
                <a:cs typeface="Times New Roman" panose="02020603050405020304" pitchFamily="18" charset="0"/>
              </a:rPr>
              <a:t>garantir une allocation efficace des fonds, du personnel et des infrastructures.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dirty="0">
                <a:effectLst/>
                <a:latin typeface="Aptos" panose="020B0004020202020204" pitchFamily="34" charset="0"/>
                <a:ea typeface="Aptos" panose="020B0004020202020204" pitchFamily="34" charset="0"/>
                <a:cs typeface="Times New Roman" panose="02020603050405020304" pitchFamily="18" charset="0"/>
              </a:rPr>
              <a:t>Atténuation des impacts : </a:t>
            </a:r>
            <a:r>
              <a:rPr lang="en-US" sz="1600" dirty="0">
                <a:effectLst/>
                <a:latin typeface="Aptos" panose="020B0004020202020204" pitchFamily="34" charset="0"/>
                <a:ea typeface="Aptos" panose="020B0004020202020204" pitchFamily="34" charset="0"/>
                <a:cs typeface="Times New Roman" panose="02020603050405020304" pitchFamily="18" charset="0"/>
              </a:rPr>
              <a:t>réduire les effets sociaux, environnementaux et économiques négatifs.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dirty="0">
                <a:effectLst/>
                <a:latin typeface="Aptos" panose="020B0004020202020204" pitchFamily="34" charset="0"/>
                <a:ea typeface="Aptos" panose="020B0004020202020204" pitchFamily="34" charset="0"/>
                <a:cs typeface="Times New Roman" panose="02020603050405020304" pitchFamily="18" charset="0"/>
              </a:rPr>
              <a:t>Fiabilité du système : </a:t>
            </a:r>
            <a:r>
              <a:rPr lang="en-US" sz="1600" dirty="0">
                <a:effectLst/>
                <a:latin typeface="Aptos" panose="020B0004020202020204" pitchFamily="34" charset="0"/>
                <a:ea typeface="Aptos" panose="020B0004020202020204" pitchFamily="34" charset="0"/>
                <a:cs typeface="Times New Roman" panose="02020603050405020304" pitchFamily="18" charset="0"/>
              </a:rPr>
              <a:t>améliorer la sécurité, l'efficacité et la satisfaction des utilisateurs.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dirty="0">
                <a:effectLst/>
                <a:latin typeface="Aptos" panose="020B0004020202020204" pitchFamily="34" charset="0"/>
                <a:ea typeface="Aptos" panose="020B0004020202020204" pitchFamily="34" charset="0"/>
                <a:cs typeface="Times New Roman" panose="02020603050405020304" pitchFamily="18" charset="0"/>
              </a:rPr>
              <a:t>Conception centrée sur l'utilisateur : </a:t>
            </a:r>
            <a:r>
              <a:rPr lang="en-US" sz="1600" dirty="0">
                <a:effectLst/>
                <a:latin typeface="Aptos" panose="020B0004020202020204" pitchFamily="34" charset="0"/>
                <a:ea typeface="Aptos" panose="020B0004020202020204" pitchFamily="34" charset="0"/>
                <a:cs typeface="Times New Roman" panose="02020603050405020304" pitchFamily="18" charset="0"/>
              </a:rPr>
              <a:t>mettre l'accent sur l'accessibilité et la commodité pour une base d'utilisateurs diversifiée.</a:t>
            </a:r>
          </a:p>
        </p:txBody>
      </p:sp>
      <p:pic>
        <p:nvPicPr>
          <p:cNvPr id="9" name="Picture 8" descr="A diagram of a multicolored pipe&#10;&#10;AI-generated content may be incorrect.">
            <a:extLst>
              <a:ext uri="{FF2B5EF4-FFF2-40B4-BE49-F238E27FC236}">
                <a16:creationId xmlns:a16="http://schemas.microsoft.com/office/drawing/2014/main" id="{4DDEDA04-1303-3762-4B58-C1A8F566F5BF}"/>
              </a:ext>
            </a:extLst>
          </p:cNvPr>
          <p:cNvPicPr>
            <a:picLocks noChangeAspect="1"/>
          </p:cNvPicPr>
          <p:nvPr/>
        </p:nvPicPr>
        <p:blipFill>
          <a:blip r:embed="rId3">
            <a:extLst>
              <a:ext uri="{28A0092B-C50C-407E-A947-70E740481C1C}">
                <a14:useLocalDpi xmlns:a14="http://schemas.microsoft.com/office/drawing/2010/main" val="0"/>
              </a:ext>
            </a:extLst>
          </a:blip>
          <a:srcRect l="764" t="22384" r="5296" b="7546"/>
          <a:stretch/>
        </p:blipFill>
        <p:spPr>
          <a:xfrm>
            <a:off x="6576556" y="3499706"/>
            <a:ext cx="5282187" cy="2920762"/>
          </a:xfrm>
          <a:prstGeom prst="rect">
            <a:avLst/>
          </a:prstGeom>
        </p:spPr>
      </p:pic>
      <p:sp>
        <p:nvSpPr>
          <p:cNvPr id="3" name="Slide Number Placeholder 2">
            <a:extLst>
              <a:ext uri="{FF2B5EF4-FFF2-40B4-BE49-F238E27FC236}">
                <a16:creationId xmlns:a16="http://schemas.microsoft.com/office/drawing/2014/main" id="{B9C35ADE-DBC4-412F-8DB8-3144AA96C19B}"/>
              </a:ext>
            </a:extLst>
          </p:cNvPr>
          <p:cNvSpPr>
            <a:spLocks noGrp="1"/>
          </p:cNvSpPr>
          <p:nvPr>
            <p:ph type="sldNum" sz="quarter" idx="7"/>
          </p:nvPr>
        </p:nvSpPr>
        <p:spPr/>
        <p:txBody>
          <a:bodyPr/>
          <a:lstStyle/>
          <a:p>
            <a:pPr marL="103685">
              <a:lnSpc>
                <a:spcPts val="1633"/>
              </a:lnSpc>
            </a:pPr>
            <a:fld id="{81D60167-4931-47E6-BA6A-407CBD079E47}" type="slidenum">
              <a:rPr lang="en-AT" spc="-64" smtClean="0"/>
              <a:t>13</a:t>
            </a:fld>
            <a:endParaRPr lang="en-AT" spc="-64" dirty="0"/>
          </a:p>
        </p:txBody>
      </p:sp>
      <p:sp>
        <p:nvSpPr>
          <p:cNvPr id="5" name="object 3">
            <a:extLst>
              <a:ext uri="{FF2B5EF4-FFF2-40B4-BE49-F238E27FC236}">
                <a16:creationId xmlns:a16="http://schemas.microsoft.com/office/drawing/2014/main" id="{FB6C4F59-8D6F-011E-E496-73E33E13239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2.2. Objectifs de la planification des transports</a:t>
            </a:r>
            <a:endParaRPr lang="en-GB" sz="3200" b="1" dirty="0">
              <a:solidFill>
                <a:schemeClr val="tx1"/>
              </a:solidFill>
              <a:latin typeface="Aptos" panose="020B0004020202020204" pitchFamily="34" charset="0"/>
              <a:cs typeface="Arial"/>
            </a:endParaRPr>
          </a:p>
        </p:txBody>
      </p:sp>
      <p:sp>
        <p:nvSpPr>
          <p:cNvPr id="12" name="object 6">
            <a:extLst>
              <a:ext uri="{FF2B5EF4-FFF2-40B4-BE49-F238E27FC236}">
                <a16:creationId xmlns:a16="http://schemas.microsoft.com/office/drawing/2014/main" id="{B8E3A84B-DC41-5C2F-FF6F-5D4BC0A32DF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3" name="object 6">
            <a:extLst>
              <a:ext uri="{FF2B5EF4-FFF2-40B4-BE49-F238E27FC236}">
                <a16:creationId xmlns:a16="http://schemas.microsoft.com/office/drawing/2014/main" id="{DEDC02FB-937D-8F74-DBDA-71C3A51146E0}"/>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1713391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1FD73-4648-D7F3-7601-2F146F92FC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1BBA935-9A38-2EBF-562E-FBB8B772B706}"/>
              </a:ext>
            </a:extLst>
          </p:cNvPr>
          <p:cNvSpPr txBox="1">
            <a:spLocks noGrp="1"/>
          </p:cNvSpPr>
          <p:nvPr>
            <p:ph type="title"/>
          </p:nvPr>
        </p:nvSpPr>
        <p:spPr>
          <a:xfrm>
            <a:off x="726281" y="422573"/>
            <a:ext cx="609097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Aperçu de la planification des transports</a:t>
            </a:r>
            <a:endParaRPr lang="en-US" sz="2400" b="1" dirty="0">
              <a:solidFill>
                <a:schemeClr val="bg1"/>
              </a:solidFill>
            </a:endParaRPr>
          </a:p>
        </p:txBody>
      </p:sp>
      <p:sp>
        <p:nvSpPr>
          <p:cNvPr id="4" name="object 3">
            <a:extLst>
              <a:ext uri="{FF2B5EF4-FFF2-40B4-BE49-F238E27FC236}">
                <a16:creationId xmlns:a16="http://schemas.microsoft.com/office/drawing/2014/main" id="{1B26566A-A238-0559-4081-3AEEA4FDFE3D}"/>
              </a:ext>
            </a:extLst>
          </p:cNvPr>
          <p:cNvSpPr txBox="1"/>
          <p:nvPr/>
        </p:nvSpPr>
        <p:spPr>
          <a:xfrm>
            <a:off x="733424" y="132628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Processus étape par étape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D405157-F530-4CF9-8362-3EDEEF1D35C6}"/>
              </a:ext>
            </a:extLst>
          </p:cNvPr>
          <p:cNvSpPr txBox="1"/>
          <p:nvPr/>
        </p:nvSpPr>
        <p:spPr>
          <a:xfrm>
            <a:off x="927976" y="1786930"/>
            <a:ext cx="8777339" cy="423815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mj-lt"/>
              <a:buAutoNum type="arabicPeriod"/>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Définir les objectifs et le contexte : </a:t>
            </a:r>
            <a:r>
              <a:rPr lang="en-US" sz="1800" dirty="0">
                <a:effectLst/>
                <a:latin typeface="Aptos" panose="020B0004020202020204" pitchFamily="34" charset="0"/>
                <a:ea typeface="Aptos" panose="020B0004020202020204" pitchFamily="34" charset="0"/>
                <a:cs typeface="Times New Roman" panose="02020603050405020304" pitchFamily="18" charset="0"/>
              </a:rPr>
              <a:t>s'aligner sur les objectifs politiques et comprendre les conditions locales.</a:t>
            </a:r>
          </a:p>
          <a:p>
            <a:pPr marL="342900" marR="0" lvl="0" indent="-342900">
              <a:lnSpc>
                <a:spcPct val="100000"/>
              </a:lnSpc>
              <a:spcBef>
                <a:spcPts val="600"/>
              </a:spcBef>
              <a:spcAft>
                <a:spcPts val="800"/>
              </a:spcAft>
              <a:buSzPct val="100000"/>
              <a:buFont typeface="+mj-lt"/>
              <a:buAutoNum type="arabicPeriod"/>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Collecte et analyse des données : </a:t>
            </a:r>
            <a:r>
              <a:rPr lang="en-US" sz="1800" dirty="0">
                <a:effectLst/>
                <a:latin typeface="Aptos" panose="020B0004020202020204" pitchFamily="34" charset="0"/>
                <a:ea typeface="Aptos" panose="020B0004020202020204" pitchFamily="34" charset="0"/>
                <a:cs typeface="Times New Roman" panose="02020603050405020304" pitchFamily="18" charset="0"/>
              </a:rPr>
              <a:t>utiliser des enquêtes, des carnets de voyage et des analyses spatiales.</a:t>
            </a:r>
          </a:p>
          <a:p>
            <a:pPr marL="342900" marR="0" lvl="0" indent="-342900">
              <a:lnSpc>
                <a:spcPct val="100000"/>
              </a:lnSpc>
              <a:spcBef>
                <a:spcPts val="600"/>
              </a:spcBef>
              <a:spcAft>
                <a:spcPts val="800"/>
              </a:spcAft>
              <a:buSzPct val="100000"/>
              <a:buFont typeface="+mj-lt"/>
              <a:buAutoNum type="arabicPeriod"/>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Prévisions et modélisation : </a:t>
            </a:r>
            <a:r>
              <a:rPr lang="en-US" sz="1800" dirty="0">
                <a:effectLst/>
                <a:latin typeface="Aptos" panose="020B0004020202020204" pitchFamily="34" charset="0"/>
                <a:ea typeface="Aptos" panose="020B0004020202020204" pitchFamily="34" charset="0"/>
                <a:cs typeface="Times New Roman" panose="02020603050405020304" pitchFamily="18" charset="0"/>
              </a:rPr>
              <a:t>appliquer des modèles quantitatifs (par exemple, des modèles en quatre étapes) pour prévoir la demande future.</a:t>
            </a:r>
          </a:p>
          <a:p>
            <a:pPr marL="342900" marR="0" lvl="0" indent="-342900">
              <a:lnSpc>
                <a:spcPct val="100000"/>
              </a:lnSpc>
              <a:spcBef>
                <a:spcPts val="600"/>
              </a:spcBef>
              <a:spcAft>
                <a:spcPts val="800"/>
              </a:spcAft>
              <a:buSzPct val="100000"/>
              <a:buFont typeface="+mj-lt"/>
              <a:buAutoNum type="arabicPeriod"/>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Élaboration de solutions alternatives : </a:t>
            </a:r>
            <a:r>
              <a:rPr lang="en-US" sz="1800" dirty="0">
                <a:effectLst/>
                <a:latin typeface="Aptos" panose="020B0004020202020204" pitchFamily="34" charset="0"/>
                <a:ea typeface="Aptos" panose="020B0004020202020204" pitchFamily="34" charset="0"/>
                <a:cs typeface="Times New Roman" panose="02020603050405020304" pitchFamily="18" charset="0"/>
              </a:rPr>
              <a:t>évaluer différents modes, itinéraires et conceptions de services.</a:t>
            </a:r>
          </a:p>
          <a:p>
            <a:pPr marL="342900" marR="0" lvl="0" indent="-342900">
              <a:lnSpc>
                <a:spcPct val="100000"/>
              </a:lnSpc>
              <a:spcBef>
                <a:spcPts val="600"/>
              </a:spcBef>
              <a:spcAft>
                <a:spcPts val="800"/>
              </a:spcAft>
              <a:buSzPct val="100000"/>
              <a:buFont typeface="+mj-lt"/>
              <a:buAutoNum type="arabicPeriod"/>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Planification de la mise en œuvre : </a:t>
            </a:r>
            <a:r>
              <a:rPr lang="en-US" sz="1800" dirty="0">
                <a:effectLst/>
                <a:latin typeface="Aptos" panose="020B0004020202020204" pitchFamily="34" charset="0"/>
                <a:ea typeface="Aptos" panose="020B0004020202020204" pitchFamily="34" charset="0"/>
                <a:cs typeface="Times New Roman" panose="02020603050405020304" pitchFamily="18" charset="0"/>
              </a:rPr>
              <a:t>détailler le calendrier, le budget et les stratégies opérationnelles du projet.</a:t>
            </a:r>
          </a:p>
          <a:p>
            <a:pPr marL="342900" marR="0" lvl="0" indent="-342900">
              <a:lnSpc>
                <a:spcPct val="100000"/>
              </a:lnSpc>
              <a:spcBef>
                <a:spcPts val="600"/>
              </a:spcBef>
              <a:spcAft>
                <a:spcPts val="800"/>
              </a:spcAft>
              <a:buSzPct val="100000"/>
              <a:buFont typeface="+mj-lt"/>
              <a:buAutoNum type="arabicPeriod"/>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Suivi et évaluation : </a:t>
            </a:r>
            <a:r>
              <a:rPr lang="en-US" sz="1800" dirty="0">
                <a:effectLst/>
                <a:latin typeface="Aptos" panose="020B0004020202020204" pitchFamily="34" charset="0"/>
                <a:ea typeface="Aptos" panose="020B0004020202020204" pitchFamily="34" charset="0"/>
                <a:cs typeface="Times New Roman" panose="02020603050405020304" pitchFamily="18" charset="0"/>
              </a:rPr>
              <a:t>établir des indicateurs clés de performance et s'adapter en permanence en fonction des données de performance.</a:t>
            </a:r>
          </a:p>
        </p:txBody>
      </p:sp>
      <p:pic>
        <p:nvPicPr>
          <p:cNvPr id="14" name="Picture 13" descr="A diagram of a process&#10;&#10;AI-generated content may be incorrect.">
            <a:extLst>
              <a:ext uri="{FF2B5EF4-FFF2-40B4-BE49-F238E27FC236}">
                <a16:creationId xmlns:a16="http://schemas.microsoft.com/office/drawing/2014/main" id="{25E4E7D5-BC81-0341-F2B1-AFFC90353E43}"/>
              </a:ext>
            </a:extLst>
          </p:cNvPr>
          <p:cNvPicPr>
            <a:picLocks noChangeAspect="1"/>
          </p:cNvPicPr>
          <p:nvPr/>
        </p:nvPicPr>
        <p:blipFill>
          <a:blip r:embed="rId3">
            <a:extLst>
              <a:ext uri="{28A0092B-C50C-407E-A947-70E740481C1C}">
                <a14:useLocalDpi xmlns:a14="http://schemas.microsoft.com/office/drawing/2010/main" val="0"/>
              </a:ext>
            </a:extLst>
          </a:blip>
          <a:srcRect t="15888" b="15886"/>
          <a:stretch/>
        </p:blipFill>
        <p:spPr>
          <a:xfrm>
            <a:off x="9287826" y="1510938"/>
            <a:ext cx="3244033" cy="4679004"/>
          </a:xfrm>
          <a:prstGeom prst="rect">
            <a:avLst/>
          </a:prstGeom>
        </p:spPr>
      </p:pic>
      <p:sp>
        <p:nvSpPr>
          <p:cNvPr id="3" name="Slide Number Placeholder 2">
            <a:extLst>
              <a:ext uri="{FF2B5EF4-FFF2-40B4-BE49-F238E27FC236}">
                <a16:creationId xmlns:a16="http://schemas.microsoft.com/office/drawing/2014/main" id="{813B89EB-F44A-4D36-038E-E32E453DE014}"/>
              </a:ext>
            </a:extLst>
          </p:cNvPr>
          <p:cNvSpPr>
            <a:spLocks noGrp="1"/>
          </p:cNvSpPr>
          <p:nvPr>
            <p:ph type="sldNum" sz="quarter" idx="7"/>
          </p:nvPr>
        </p:nvSpPr>
        <p:spPr/>
        <p:txBody>
          <a:bodyPr/>
          <a:lstStyle/>
          <a:p>
            <a:pPr marL="103685">
              <a:lnSpc>
                <a:spcPts val="1633"/>
              </a:lnSpc>
            </a:pPr>
            <a:fld id="{81D60167-4931-47E6-BA6A-407CBD079E47}" type="slidenum">
              <a:rPr lang="en-AT" spc="-64" smtClean="0"/>
              <a:t>14</a:t>
            </a:fld>
            <a:endParaRPr lang="en-AT" spc="-64" dirty="0"/>
          </a:p>
        </p:txBody>
      </p:sp>
      <p:sp>
        <p:nvSpPr>
          <p:cNvPr id="5" name="object 3">
            <a:extLst>
              <a:ext uri="{FF2B5EF4-FFF2-40B4-BE49-F238E27FC236}">
                <a16:creationId xmlns:a16="http://schemas.microsoft.com/office/drawing/2014/main" id="{EB122867-9671-942E-0EBF-664019197E6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2.3.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Le processus de planification des transports</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1EF9711C-8D10-9203-A7C1-3BC3BFC4A2D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2" name="object 6">
            <a:extLst>
              <a:ext uri="{FF2B5EF4-FFF2-40B4-BE49-F238E27FC236}">
                <a16:creationId xmlns:a16="http://schemas.microsoft.com/office/drawing/2014/main" id="{8B6E23F1-057E-023A-2B06-9BC50522ED8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3183815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01751-85CC-0C90-CE81-C2B27F63A03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FC69A9F-0CC6-F0A2-6E2B-663AC1220D6B}"/>
              </a:ext>
            </a:extLst>
          </p:cNvPr>
          <p:cNvSpPr txBox="1">
            <a:spLocks noGrp="1"/>
          </p:cNvSpPr>
          <p:nvPr>
            <p:ph type="title"/>
          </p:nvPr>
        </p:nvSpPr>
        <p:spPr>
          <a:xfrm>
            <a:off x="726282" y="422573"/>
            <a:ext cx="608192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Aperçu de la planification des transports</a:t>
            </a:r>
            <a:endParaRPr lang="en-US" sz="2400" b="1" dirty="0">
              <a:solidFill>
                <a:schemeClr val="bg1"/>
              </a:solidFill>
            </a:endParaRPr>
          </a:p>
        </p:txBody>
      </p:sp>
      <p:sp>
        <p:nvSpPr>
          <p:cNvPr id="4" name="object 3">
            <a:extLst>
              <a:ext uri="{FF2B5EF4-FFF2-40B4-BE49-F238E27FC236}">
                <a16:creationId xmlns:a16="http://schemas.microsoft.com/office/drawing/2014/main" id="{BD28C609-2954-5647-2B04-41115A5D3DAC}"/>
              </a:ext>
            </a:extLst>
          </p:cNvPr>
          <p:cNvSpPr txBox="1"/>
          <p:nvPr/>
        </p:nvSpPr>
        <p:spPr>
          <a:xfrm>
            <a:off x="733424" y="1298010"/>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Différenciation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94C2FCAA-2F43-8A43-223C-7F2E963336DB}"/>
              </a:ext>
            </a:extLst>
          </p:cNvPr>
          <p:cNvSpPr txBox="1"/>
          <p:nvPr/>
        </p:nvSpPr>
        <p:spPr>
          <a:xfrm>
            <a:off x="927977" y="1758650"/>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Planification stratégique : </a:t>
            </a:r>
            <a:r>
              <a:rPr lang="en-US" sz="1800" dirty="0">
                <a:effectLst/>
                <a:latin typeface="Aptos" panose="020B0004020202020204" pitchFamily="34" charset="0"/>
                <a:ea typeface="Aptos" panose="020B0004020202020204" pitchFamily="34" charset="0"/>
                <a:cs typeface="Times New Roman" panose="02020603050405020304" pitchFamily="18" charset="0"/>
              </a:rPr>
              <a:t>visions à long terme et planification générale (par exemple, plans de mobilité à l'échelle de la ville).</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Planification tactique : </a:t>
            </a:r>
            <a:r>
              <a:rPr lang="en-US" sz="1800" dirty="0">
                <a:effectLst/>
                <a:latin typeface="Aptos" panose="020B0004020202020204" pitchFamily="34" charset="0"/>
                <a:ea typeface="Aptos" panose="020B0004020202020204" pitchFamily="34" charset="0"/>
                <a:cs typeface="Times New Roman" panose="02020603050405020304" pitchFamily="18" charset="0"/>
              </a:rPr>
              <a:t>projets à moyen terme et améliorations des services (par exemple, introduction d'une nouvelle ligne de bus).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Planification opérationnelle : </a:t>
            </a:r>
            <a:r>
              <a:rPr lang="en-US" sz="1800" dirty="0">
                <a:effectLst/>
                <a:latin typeface="Aptos" panose="020B0004020202020204" pitchFamily="34" charset="0"/>
                <a:ea typeface="Aptos" panose="020B0004020202020204" pitchFamily="34" charset="0"/>
                <a:cs typeface="Times New Roman" panose="02020603050405020304" pitchFamily="18" charset="0"/>
              </a:rPr>
              <a:t>gestion et ajustements quotidiens (par exemple, optimisation des feux de circulation).</a:t>
            </a:r>
          </a:p>
        </p:txBody>
      </p:sp>
      <p:pic>
        <p:nvPicPr>
          <p:cNvPr id="9" name="Picture 8" descr="A screenshot of a diagram&#10;&#10;AI-generated content may be incorrect.">
            <a:extLst>
              <a:ext uri="{FF2B5EF4-FFF2-40B4-BE49-F238E27FC236}">
                <a16:creationId xmlns:a16="http://schemas.microsoft.com/office/drawing/2014/main" id="{B38CA9AA-12CF-7ED8-7345-11CA71879AA0}"/>
              </a:ext>
            </a:extLst>
          </p:cNvPr>
          <p:cNvPicPr>
            <a:picLocks noChangeAspect="1"/>
          </p:cNvPicPr>
          <p:nvPr/>
        </p:nvPicPr>
        <p:blipFill>
          <a:blip r:embed="rId3">
            <a:extLst>
              <a:ext uri="{28A0092B-C50C-407E-A947-70E740481C1C}">
                <a14:useLocalDpi xmlns:a14="http://schemas.microsoft.com/office/drawing/2010/main" val="0"/>
              </a:ext>
            </a:extLst>
          </a:blip>
          <a:srcRect b="18551"/>
          <a:stretch/>
        </p:blipFill>
        <p:spPr>
          <a:xfrm>
            <a:off x="6696923" y="3167369"/>
            <a:ext cx="5030340" cy="3182136"/>
          </a:xfrm>
          <a:prstGeom prst="rect">
            <a:avLst/>
          </a:prstGeom>
        </p:spPr>
      </p:pic>
      <p:sp>
        <p:nvSpPr>
          <p:cNvPr id="3" name="Slide Number Placeholder 2">
            <a:extLst>
              <a:ext uri="{FF2B5EF4-FFF2-40B4-BE49-F238E27FC236}">
                <a16:creationId xmlns:a16="http://schemas.microsoft.com/office/drawing/2014/main" id="{21B66814-9389-012C-2E86-292B95DDB4AD}"/>
              </a:ext>
            </a:extLst>
          </p:cNvPr>
          <p:cNvSpPr>
            <a:spLocks noGrp="1"/>
          </p:cNvSpPr>
          <p:nvPr>
            <p:ph type="sldNum" sz="quarter" idx="7"/>
          </p:nvPr>
        </p:nvSpPr>
        <p:spPr/>
        <p:txBody>
          <a:bodyPr/>
          <a:lstStyle/>
          <a:p>
            <a:pPr marL="103685">
              <a:lnSpc>
                <a:spcPts val="1633"/>
              </a:lnSpc>
            </a:pPr>
            <a:fld id="{81D60167-4931-47E6-BA6A-407CBD079E47}" type="slidenum">
              <a:rPr lang="en-AT" spc="-64" smtClean="0"/>
              <a:t>15</a:t>
            </a:fld>
            <a:endParaRPr lang="en-AT" spc="-64" dirty="0"/>
          </a:p>
        </p:txBody>
      </p:sp>
      <p:sp>
        <p:nvSpPr>
          <p:cNvPr id="5" name="object 3">
            <a:extLst>
              <a:ext uri="{FF2B5EF4-FFF2-40B4-BE49-F238E27FC236}">
                <a16:creationId xmlns:a16="http://schemas.microsoft.com/office/drawing/2014/main" id="{CC6BCA04-B3BE-2AC0-7AFB-24C917608A0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2.4. Planification stratégique, tactique et opérationnelle</a:t>
            </a:r>
            <a:endParaRPr lang="en-GB" sz="3200" b="1" dirty="0">
              <a:solidFill>
                <a:schemeClr val="tx1"/>
              </a:solidFill>
              <a:latin typeface="Aptos" panose="020B0004020202020204" pitchFamily="34" charset="0"/>
              <a:cs typeface="Arial"/>
            </a:endParaRPr>
          </a:p>
        </p:txBody>
      </p:sp>
      <p:sp>
        <p:nvSpPr>
          <p:cNvPr id="12" name="object 6">
            <a:extLst>
              <a:ext uri="{FF2B5EF4-FFF2-40B4-BE49-F238E27FC236}">
                <a16:creationId xmlns:a16="http://schemas.microsoft.com/office/drawing/2014/main" id="{8A21DAE2-833C-9BC0-B1D8-05E834F028B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3" name="object 6">
            <a:extLst>
              <a:ext uri="{FF2B5EF4-FFF2-40B4-BE49-F238E27FC236}">
                <a16:creationId xmlns:a16="http://schemas.microsoft.com/office/drawing/2014/main" id="{2AD4346D-291E-55F1-3E5A-E6E351A9B72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1860916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CBDA6-1156-21A4-04E9-5B7C9D6D4E4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A94C6E2-CC29-C71B-D143-0B24BB13F290}"/>
              </a:ext>
            </a:extLst>
          </p:cNvPr>
          <p:cNvSpPr txBox="1">
            <a:spLocks noGrp="1"/>
          </p:cNvSpPr>
          <p:nvPr>
            <p:ph type="title"/>
          </p:nvPr>
        </p:nvSpPr>
        <p:spPr>
          <a:xfrm>
            <a:off x="726282" y="422573"/>
            <a:ext cx="619056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Aperçu de la planification des transports</a:t>
            </a:r>
            <a:endParaRPr lang="en-US" sz="2400" b="1" dirty="0">
              <a:solidFill>
                <a:schemeClr val="bg1"/>
              </a:solidFill>
            </a:endParaRPr>
          </a:p>
        </p:txBody>
      </p:sp>
      <p:sp>
        <p:nvSpPr>
          <p:cNvPr id="4" name="object 3">
            <a:extLst>
              <a:ext uri="{FF2B5EF4-FFF2-40B4-BE49-F238E27FC236}">
                <a16:creationId xmlns:a16="http://schemas.microsoft.com/office/drawing/2014/main" id="{EEFC881D-D506-C6E9-9172-90A75355332C}"/>
              </a:ext>
            </a:extLst>
          </p:cNvPr>
          <p:cNvSpPr txBox="1"/>
          <p:nvPr/>
        </p:nvSpPr>
        <p:spPr>
          <a:xfrm>
            <a:off x="733424" y="125087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Outils clés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38E53F15-E47F-3CB7-9E2A-5D9371E0D3FE}"/>
              </a:ext>
            </a:extLst>
          </p:cNvPr>
          <p:cNvSpPr txBox="1"/>
          <p:nvPr/>
        </p:nvSpPr>
        <p:spPr>
          <a:xfrm>
            <a:off x="927977" y="1588967"/>
            <a:ext cx="10805314" cy="3863695"/>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Modèles de demande de transport : </a:t>
            </a:r>
            <a:r>
              <a:rPr lang="en-US" sz="1800" dirty="0">
                <a:effectLst/>
                <a:latin typeface="Aptos" panose="020B0004020202020204" pitchFamily="34" charset="0"/>
                <a:ea typeface="Aptos" panose="020B0004020202020204" pitchFamily="34" charset="0"/>
                <a:cs typeface="Times New Roman" panose="02020603050405020304" pitchFamily="18" charset="0"/>
              </a:rPr>
              <a:t>modèles en quatre étapes, modèles gravitaires, etc., pour prévoir les flux de circulation.</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SIG et analyse spatiale : </a:t>
            </a:r>
            <a:r>
              <a:rPr lang="en-US" sz="1800" dirty="0">
                <a:effectLst/>
                <a:latin typeface="Aptos" panose="020B0004020202020204" pitchFamily="34" charset="0"/>
                <a:ea typeface="Aptos" panose="020B0004020202020204" pitchFamily="34" charset="0"/>
                <a:cs typeface="Times New Roman" panose="02020603050405020304" pitchFamily="18" charset="0"/>
              </a:rPr>
              <a:t>outils cartographiques permettant de visualiser l'accessibilité et les performances du réseau.</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Logiciels de simulation : </a:t>
            </a:r>
            <a:r>
              <a:rPr lang="en-US" sz="1800" dirty="0">
                <a:effectLst/>
                <a:latin typeface="Aptos" panose="020B0004020202020204" pitchFamily="34" charset="0"/>
                <a:ea typeface="Aptos" panose="020B0004020202020204" pitchFamily="34" charset="0"/>
                <a:cs typeface="Times New Roman" panose="02020603050405020304" pitchFamily="18" charset="0"/>
              </a:rPr>
              <a:t>plateformes telles que VISSIM ou AIMSUN pour simuler le trafic et les opérations de transport en commun.</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Analyse décisionnelle multicritères (MCDA) : </a:t>
            </a:r>
            <a:r>
              <a:rPr lang="en-US" sz="1800" dirty="0">
                <a:effectLst/>
                <a:latin typeface="Aptos" panose="020B0004020202020204" pitchFamily="34" charset="0"/>
                <a:ea typeface="Aptos" panose="020B0004020202020204" pitchFamily="34" charset="0"/>
                <a:cs typeface="Times New Roman" panose="02020603050405020304" pitchFamily="18" charset="0"/>
              </a:rPr>
              <a:t>pour </a:t>
            </a:r>
            <a:r>
              <a:rPr lang="en-US" sz="1800" dirty="0" err="1">
                <a:effectLst/>
                <a:latin typeface="Aptos" panose="020B0004020202020204" pitchFamily="34" charset="0"/>
                <a:ea typeface="Aptos" panose="020B0004020202020204" pitchFamily="34" charset="0"/>
                <a:cs typeface="Times New Roman" panose="02020603050405020304" pitchFamily="18" charset="0"/>
              </a:rPr>
              <a:t>évaluer</a:t>
            </a:r>
            <a:r>
              <a:rPr lang="en-US" sz="1800" dirty="0">
                <a:effectLst/>
                <a:latin typeface="Aptos" panose="020B0004020202020204" pitchFamily="34" charset="0"/>
                <a:ea typeface="Aptos" panose="020B0004020202020204" pitchFamily="34" charset="0"/>
                <a:cs typeface="Times New Roman" panose="02020603050405020304" pitchFamily="18" charset="0"/>
              </a:rPr>
              <a:t> </a:t>
            </a:r>
            <a:endParaRPr lang="en-AT" sz="1800" dirty="0">
              <a:effectLst/>
              <a:latin typeface="Aptos" panose="020B0004020202020204" pitchFamily="34" charset="0"/>
              <a:ea typeface="Aptos" panose="020B0004020202020204" pitchFamily="34" charset="0"/>
              <a:cs typeface="Times New Roman" panose="02020603050405020304" pitchFamily="18" charset="0"/>
            </a:endParaRPr>
          </a:p>
          <a:p>
            <a:pPr marR="0" lvl="0">
              <a:lnSpc>
                <a:spcPct val="100000"/>
              </a:lnSpc>
              <a:spcBef>
                <a:spcPts val="600"/>
              </a:spcBef>
              <a:spcAft>
                <a:spcPts val="800"/>
              </a:spcAft>
              <a:buSzPct val="100000"/>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les résultats de plusieurs projets.</a:t>
            </a:r>
          </a:p>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b="1" dirty="0">
                <a:effectLst/>
                <a:latin typeface="Aptos" panose="020B0004020202020204" pitchFamily="34" charset="0"/>
                <a:ea typeface="Aptos" panose="020B0004020202020204" pitchFamily="34" charset="0"/>
                <a:cs typeface="Times New Roman" panose="02020603050405020304" pitchFamily="18" charset="0"/>
              </a:rPr>
              <a:t>Analyse de scénarios : </a:t>
            </a:r>
            <a:r>
              <a:rPr lang="en-US" sz="1800" dirty="0">
                <a:effectLst/>
                <a:latin typeface="Aptos" panose="020B0004020202020204" pitchFamily="34" charset="0"/>
                <a:ea typeface="Aptos" panose="020B0004020202020204" pitchFamily="34" charset="0"/>
                <a:cs typeface="Times New Roman" panose="02020603050405020304" pitchFamily="18" charset="0"/>
              </a:rPr>
              <a:t>pour tester différentes conditions </a:t>
            </a:r>
            <a:endParaRPr lang="en-AT" sz="1800" dirty="0">
              <a:effectLst/>
              <a:latin typeface="Aptos" panose="020B0004020202020204" pitchFamily="34" charset="0"/>
              <a:ea typeface="Aptos" panose="020B0004020202020204" pitchFamily="34" charset="0"/>
              <a:cs typeface="Times New Roman" panose="02020603050405020304" pitchFamily="18" charset="0"/>
            </a:endParaRPr>
          </a:p>
          <a:p>
            <a:pPr marR="0" lvl="0">
              <a:lnSpc>
                <a:spcPct val="100000"/>
              </a:lnSpc>
              <a:spcBef>
                <a:spcPts val="600"/>
              </a:spcBef>
              <a:spcAft>
                <a:spcPts val="800"/>
              </a:spcAft>
              <a:buSzPct val="100000"/>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futures et les impacts des politiques.</a:t>
            </a:r>
          </a:p>
        </p:txBody>
      </p:sp>
      <p:pic>
        <p:nvPicPr>
          <p:cNvPr id="12" name="Picture 11" descr="A screen shot of a diagram&#10;&#10;AI-generated content may be incorrect.">
            <a:extLst>
              <a:ext uri="{FF2B5EF4-FFF2-40B4-BE49-F238E27FC236}">
                <a16:creationId xmlns:a16="http://schemas.microsoft.com/office/drawing/2014/main" id="{F388D340-CD84-0BE4-61E0-7659CC381E56}"/>
              </a:ext>
            </a:extLst>
          </p:cNvPr>
          <p:cNvPicPr>
            <a:picLocks noChangeAspect="1"/>
          </p:cNvPicPr>
          <p:nvPr/>
        </p:nvPicPr>
        <p:blipFill>
          <a:blip r:embed="rId3">
            <a:extLst>
              <a:ext uri="{28A0092B-C50C-407E-A947-70E740481C1C}">
                <a14:useLocalDpi xmlns:a14="http://schemas.microsoft.com/office/drawing/2010/main" val="0"/>
              </a:ext>
            </a:extLst>
          </a:blip>
          <a:srcRect t="19842" b="8099"/>
          <a:stretch/>
        </p:blipFill>
        <p:spPr>
          <a:xfrm>
            <a:off x="7585283" y="3520813"/>
            <a:ext cx="4759883" cy="2828691"/>
          </a:xfrm>
          <a:prstGeom prst="rect">
            <a:avLst/>
          </a:prstGeom>
        </p:spPr>
      </p:pic>
      <p:sp>
        <p:nvSpPr>
          <p:cNvPr id="3" name="Slide Number Placeholder 2">
            <a:extLst>
              <a:ext uri="{FF2B5EF4-FFF2-40B4-BE49-F238E27FC236}">
                <a16:creationId xmlns:a16="http://schemas.microsoft.com/office/drawing/2014/main" id="{1C012C73-C9FD-E935-74F1-F253B7B518E1}"/>
              </a:ext>
            </a:extLst>
          </p:cNvPr>
          <p:cNvSpPr>
            <a:spLocks noGrp="1"/>
          </p:cNvSpPr>
          <p:nvPr>
            <p:ph type="sldNum" sz="quarter" idx="7"/>
          </p:nvPr>
        </p:nvSpPr>
        <p:spPr/>
        <p:txBody>
          <a:bodyPr/>
          <a:lstStyle/>
          <a:p>
            <a:pPr marL="103685">
              <a:lnSpc>
                <a:spcPts val="1633"/>
              </a:lnSpc>
            </a:pPr>
            <a:fld id="{81D60167-4931-47E6-BA6A-407CBD079E47}" type="slidenum">
              <a:rPr lang="en-AT" spc="-64" smtClean="0"/>
              <a:t>16</a:t>
            </a:fld>
            <a:endParaRPr lang="en-AT" spc="-64" dirty="0"/>
          </a:p>
        </p:txBody>
      </p:sp>
      <p:sp>
        <p:nvSpPr>
          <p:cNvPr id="5" name="object 3">
            <a:extLst>
              <a:ext uri="{FF2B5EF4-FFF2-40B4-BE49-F238E27FC236}">
                <a16:creationId xmlns:a16="http://schemas.microsoft.com/office/drawing/2014/main" id="{A169F621-8D16-F7E2-BBDA-DFCEFD26C76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2.5. Outils et techniques de planification des transports</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F7BA3883-E0D3-12E8-FA05-C7AB24AB39C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3" name="object 6">
            <a:extLst>
              <a:ext uri="{FF2B5EF4-FFF2-40B4-BE49-F238E27FC236}">
                <a16:creationId xmlns:a16="http://schemas.microsoft.com/office/drawing/2014/main" id="{FFF6C6EE-56F2-90F8-2F78-C6024410D9F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4217440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27BD3-63B1-EBAC-0D42-BE7F80B5D92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B2142E2-A2B1-4B43-B454-FAB4D4B6910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Politique et planification</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17FCB62E-6194-4941-7510-D6EDD1C0654F}"/>
              </a:ext>
            </a:extLst>
          </p:cNvPr>
          <p:cNvSpPr>
            <a:spLocks noGrp="1"/>
          </p:cNvSpPr>
          <p:nvPr>
            <p:ph type="sldNum" sz="quarter" idx="7"/>
          </p:nvPr>
        </p:nvSpPr>
        <p:spPr/>
        <p:txBody>
          <a:bodyPr/>
          <a:lstStyle/>
          <a:p>
            <a:pPr marL="103685">
              <a:lnSpc>
                <a:spcPts val="1633"/>
              </a:lnSpc>
            </a:pPr>
            <a:fld id="{81D60167-4931-47E6-BA6A-407CBD079E47}" type="slidenum">
              <a:rPr lang="en-AT" spc="-64" smtClean="0"/>
              <a:t>17</a:t>
            </a:fld>
            <a:endParaRPr lang="en-AT" spc="-64" dirty="0"/>
          </a:p>
        </p:txBody>
      </p:sp>
      <p:sp>
        <p:nvSpPr>
          <p:cNvPr id="5" name="object 6">
            <a:extLst>
              <a:ext uri="{FF2B5EF4-FFF2-40B4-BE49-F238E27FC236}">
                <a16:creationId xmlns:a16="http://schemas.microsoft.com/office/drawing/2014/main" id="{F43D4248-AEBD-1A5F-AC55-00D1BBDD4C2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6" name="object 6">
            <a:extLst>
              <a:ext uri="{FF2B5EF4-FFF2-40B4-BE49-F238E27FC236}">
                <a16:creationId xmlns:a16="http://schemas.microsoft.com/office/drawing/2014/main" id="{9C507DFD-256A-C8D9-DE83-471D00C82B0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1672372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C7D44-5939-5641-EB4A-73CC734DF4A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864712-A2CA-6B97-9082-024B01928240}"/>
              </a:ext>
            </a:extLst>
          </p:cNvPr>
          <p:cNvSpPr txBox="1">
            <a:spLocks noGrp="1"/>
          </p:cNvSpPr>
          <p:nvPr>
            <p:ph type="title"/>
          </p:nvPr>
        </p:nvSpPr>
        <p:spPr>
          <a:xfrm>
            <a:off x="726282" y="422573"/>
            <a:ext cx="422596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Politique et planification</a:t>
            </a:r>
            <a:endParaRPr lang="en-US" sz="2400" b="1" dirty="0">
              <a:solidFill>
                <a:schemeClr val="bg1"/>
              </a:solidFill>
            </a:endParaRPr>
          </a:p>
        </p:txBody>
      </p:sp>
      <p:graphicFrame>
        <p:nvGraphicFramePr>
          <p:cNvPr id="3" name="Table 2">
            <a:extLst>
              <a:ext uri="{FF2B5EF4-FFF2-40B4-BE49-F238E27FC236}">
                <a16:creationId xmlns:a16="http://schemas.microsoft.com/office/drawing/2014/main" id="{A4A611EE-8B7B-20EF-C236-6E3F08416C6D}"/>
              </a:ext>
            </a:extLst>
          </p:cNvPr>
          <p:cNvGraphicFramePr>
            <a:graphicFrameLocks noGrp="1"/>
          </p:cNvGraphicFramePr>
          <p:nvPr>
            <p:extLst>
              <p:ext uri="{D42A27DB-BD31-4B8C-83A1-F6EECF244321}">
                <p14:modId xmlns:p14="http://schemas.microsoft.com/office/powerpoint/2010/main" val="3295445594"/>
              </p:ext>
            </p:extLst>
          </p:nvPr>
        </p:nvGraphicFramePr>
        <p:xfrm>
          <a:off x="1232930" y="1884491"/>
          <a:ext cx="9038076" cy="3089017"/>
        </p:xfrm>
        <a:graphic>
          <a:graphicData uri="http://schemas.openxmlformats.org/drawingml/2006/table">
            <a:tbl>
              <a:tblPr firstRow="1" bandRow="1">
                <a:tableStyleId>{EEE7283C-3CF3-47DC-8721-378D4A62B228}</a:tableStyleId>
              </a:tblPr>
              <a:tblGrid>
                <a:gridCol w="2460017">
                  <a:extLst>
                    <a:ext uri="{9D8B030D-6E8A-4147-A177-3AD203B41FA5}">
                      <a16:colId xmlns:a16="http://schemas.microsoft.com/office/drawing/2014/main" val="3287483168"/>
                    </a:ext>
                  </a:extLst>
                </a:gridCol>
                <a:gridCol w="3268493">
                  <a:extLst>
                    <a:ext uri="{9D8B030D-6E8A-4147-A177-3AD203B41FA5}">
                      <a16:colId xmlns:a16="http://schemas.microsoft.com/office/drawing/2014/main" val="2967440612"/>
                    </a:ext>
                  </a:extLst>
                </a:gridCol>
                <a:gridCol w="3309566">
                  <a:extLst>
                    <a:ext uri="{9D8B030D-6E8A-4147-A177-3AD203B41FA5}">
                      <a16:colId xmlns:a16="http://schemas.microsoft.com/office/drawing/2014/main" val="453481825"/>
                    </a:ext>
                  </a:extLst>
                </a:gridCol>
              </a:tblGrid>
              <a:tr h="518181">
                <a:tc>
                  <a:txBody>
                    <a:bodyPr/>
                    <a:lstStyle/>
                    <a:p>
                      <a:r>
                        <a:rPr lang="en-US" sz="1800" b="1" dirty="0">
                          <a:solidFill>
                            <a:schemeClr val="tx1"/>
                          </a:solidFill>
                          <a:effectLst/>
                        </a:rPr>
                        <a:t>Aspect</a:t>
                      </a:r>
                      <a:endParaRPr lang="en-US" dirty="0"/>
                    </a:p>
                  </a:txBody>
                  <a:tcPr>
                    <a:solidFill>
                      <a:srgbClr val="92D050"/>
                    </a:solidFill>
                  </a:tcPr>
                </a:tc>
                <a:tc>
                  <a:txBody>
                    <a:bodyPr/>
                    <a:lstStyle/>
                    <a:p>
                      <a:r>
                        <a:rPr lang="en-US" sz="1800" b="1" dirty="0">
                          <a:solidFill>
                            <a:schemeClr val="tx1"/>
                          </a:solidFill>
                          <a:effectLst/>
                        </a:rPr>
                        <a:t>Politique</a:t>
                      </a:r>
                      <a:endParaRPr lang="en-US" dirty="0"/>
                    </a:p>
                  </a:txBody>
                  <a:tcPr>
                    <a:solidFill>
                      <a:srgbClr val="92D050"/>
                    </a:solidFill>
                  </a:tcPr>
                </a:tc>
                <a:tc>
                  <a:txBody>
                    <a:bodyPr/>
                    <a:lstStyle/>
                    <a:p>
                      <a:r>
                        <a:rPr lang="en-US" sz="1800" b="1" dirty="0">
                          <a:solidFill>
                            <a:schemeClr val="tx1"/>
                          </a:solidFill>
                          <a:effectLst/>
                        </a:rPr>
                        <a:t>Planification</a:t>
                      </a:r>
                      <a:endParaRPr lang="en-US" dirty="0"/>
                    </a:p>
                  </a:txBody>
                  <a:tcPr>
                    <a:solidFill>
                      <a:srgbClr val="92D050"/>
                    </a:solidFill>
                  </a:tcPr>
                </a:tc>
                <a:extLst>
                  <a:ext uri="{0D108BD9-81ED-4DB2-BD59-A6C34878D82A}">
                    <a16:rowId xmlns:a16="http://schemas.microsoft.com/office/drawing/2014/main" val="1161968510"/>
                  </a:ext>
                </a:extLst>
              </a:tr>
              <a:tr h="518181">
                <a:tc>
                  <a:txBody>
                    <a:bodyPr/>
                    <a:lstStyle/>
                    <a:p>
                      <a:r>
                        <a:rPr lang="en-US" sz="1800" b="1" dirty="0">
                          <a:solidFill>
                            <a:schemeClr val="tx1"/>
                          </a:solidFill>
                          <a:effectLst/>
                        </a:rPr>
                        <a:t>Nature</a:t>
                      </a:r>
                      <a:endParaRPr lang="en-US" dirty="0"/>
                    </a:p>
                  </a:txBody>
                  <a:tcPr>
                    <a:solidFill>
                      <a:srgbClr val="92D050"/>
                    </a:solidFill>
                  </a:tcPr>
                </a:tc>
                <a:tc>
                  <a:txBody>
                    <a:bodyPr/>
                    <a:lstStyle/>
                    <a:p>
                      <a:r>
                        <a:rPr lang="en-US" sz="1800" dirty="0">
                          <a:solidFill>
                            <a:schemeClr val="tx1"/>
                          </a:solidFill>
                          <a:effectLst/>
                        </a:rPr>
                        <a:t>Stratégique, visionnaire</a:t>
                      </a:r>
                      <a:endParaRPr lang="en-US" dirty="0"/>
                    </a:p>
                  </a:txBody>
                  <a:tcPr/>
                </a:tc>
                <a:tc>
                  <a:txBody>
                    <a:bodyPr/>
                    <a:lstStyle/>
                    <a:p>
                      <a:r>
                        <a:rPr lang="en-US" sz="1800" dirty="0">
                          <a:solidFill>
                            <a:schemeClr val="tx1"/>
                          </a:solidFill>
                          <a:effectLst/>
                        </a:rPr>
                        <a:t>Technique, opérationnel</a:t>
                      </a:r>
                      <a:endParaRPr lang="en-US" dirty="0"/>
                    </a:p>
                  </a:txBody>
                  <a:tcPr/>
                </a:tc>
                <a:extLst>
                  <a:ext uri="{0D108BD9-81ED-4DB2-BD59-A6C34878D82A}">
                    <a16:rowId xmlns:a16="http://schemas.microsoft.com/office/drawing/2014/main" val="880983007"/>
                  </a:ext>
                </a:extLst>
              </a:tr>
              <a:tr h="894394">
                <a:tc>
                  <a:txBody>
                    <a:bodyPr/>
                    <a:lstStyle/>
                    <a:p>
                      <a:r>
                        <a:rPr lang="en-US" sz="1800" b="1" dirty="0">
                          <a:solidFill>
                            <a:schemeClr val="tx1"/>
                          </a:solidFill>
                          <a:effectLst/>
                        </a:rPr>
                        <a:t>Calendrier</a:t>
                      </a:r>
                      <a:endParaRPr lang="en-US" dirty="0"/>
                    </a:p>
                  </a:txBody>
                  <a:tcPr>
                    <a:solidFill>
                      <a:srgbClr val="92D050"/>
                    </a:solidFill>
                  </a:tcPr>
                </a:tc>
                <a:tc>
                  <a:txBody>
                    <a:bodyPr/>
                    <a:lstStyle/>
                    <a:p>
                      <a:r>
                        <a:rPr lang="en-US" sz="1800" dirty="0">
                          <a:solidFill>
                            <a:schemeClr val="tx1"/>
                          </a:solidFill>
                          <a:effectLst/>
                        </a:rPr>
                        <a:t>Objectifs à long terme</a:t>
                      </a:r>
                      <a:endParaRPr lang="en-US" dirty="0"/>
                    </a:p>
                  </a:txBody>
                  <a:tcPr/>
                </a:tc>
                <a:tc>
                  <a:txBody>
                    <a:bodyPr/>
                    <a:lstStyle/>
                    <a:p>
                      <a:r>
                        <a:rPr lang="en-US" sz="1800" dirty="0">
                          <a:solidFill>
                            <a:schemeClr val="tx1"/>
                          </a:solidFill>
                          <a:effectLst/>
                        </a:rPr>
                        <a:t>Actions à court et moyen terme</a:t>
                      </a:r>
                      <a:endParaRPr lang="en-US" dirty="0"/>
                    </a:p>
                  </a:txBody>
                  <a:tcPr/>
                </a:tc>
                <a:extLst>
                  <a:ext uri="{0D108BD9-81ED-4DB2-BD59-A6C34878D82A}">
                    <a16:rowId xmlns:a16="http://schemas.microsoft.com/office/drawing/2014/main" val="2162423534"/>
                  </a:ext>
                </a:extLst>
              </a:tr>
              <a:tr h="518181">
                <a:tc>
                  <a:txBody>
                    <a:bodyPr/>
                    <a:lstStyle/>
                    <a:p>
                      <a:r>
                        <a:rPr lang="en-US" sz="1800" b="1" dirty="0">
                          <a:solidFill>
                            <a:schemeClr val="tx1"/>
                          </a:solidFill>
                          <a:effectLst/>
                        </a:rPr>
                        <a:t>Processus décisionnel</a:t>
                      </a:r>
                      <a:endParaRPr lang="en-US" dirty="0"/>
                    </a:p>
                  </a:txBody>
                  <a:tcPr>
                    <a:solidFill>
                      <a:srgbClr val="92D050"/>
                    </a:solidFill>
                  </a:tcPr>
                </a:tc>
                <a:tc>
                  <a:txBody>
                    <a:bodyPr/>
                    <a:lstStyle/>
                    <a:p>
                      <a:r>
                        <a:rPr lang="en-US" sz="1800" dirty="0">
                          <a:solidFill>
                            <a:schemeClr val="tx1"/>
                          </a:solidFill>
                          <a:effectLst/>
                        </a:rPr>
                        <a:t>Politique/législatif</a:t>
                      </a:r>
                      <a:endParaRPr lang="en-US" dirty="0"/>
                    </a:p>
                  </a:txBody>
                  <a:tcPr/>
                </a:tc>
                <a:tc>
                  <a:txBody>
                    <a:bodyPr/>
                    <a:lstStyle/>
                    <a:p>
                      <a:r>
                        <a:rPr lang="en-US" sz="1800" dirty="0">
                          <a:solidFill>
                            <a:schemeClr val="tx1"/>
                          </a:solidFill>
                          <a:effectLst/>
                        </a:rPr>
                        <a:t>Fondée sur des données probantes, analytique</a:t>
                      </a:r>
                      <a:endParaRPr lang="en-US" dirty="0"/>
                    </a:p>
                  </a:txBody>
                  <a:tcPr/>
                </a:tc>
                <a:extLst>
                  <a:ext uri="{0D108BD9-81ED-4DB2-BD59-A6C34878D82A}">
                    <a16:rowId xmlns:a16="http://schemas.microsoft.com/office/drawing/2014/main" val="3523532228"/>
                  </a:ext>
                </a:extLst>
              </a:tr>
              <a:tr h="518181">
                <a:tc>
                  <a:txBody>
                    <a:bodyPr/>
                    <a:lstStyle/>
                    <a:p>
                      <a:r>
                        <a:rPr lang="en-US" sz="1800" b="1" dirty="0">
                          <a:solidFill>
                            <a:schemeClr val="tx1"/>
                          </a:solidFill>
                          <a:effectLst/>
                        </a:rPr>
                        <a:t>Priorités</a:t>
                      </a:r>
                      <a:endParaRPr lang="en-US" dirty="0"/>
                    </a:p>
                  </a:txBody>
                  <a:tcPr>
                    <a:solidFill>
                      <a:srgbClr val="92D050"/>
                    </a:solidFill>
                  </a:tcPr>
                </a:tc>
                <a:tc>
                  <a:txBody>
                    <a:bodyPr/>
                    <a:lstStyle/>
                    <a:p>
                      <a:r>
                        <a:rPr lang="en-US" sz="1800" dirty="0">
                          <a:solidFill>
                            <a:schemeClr val="tx1"/>
                          </a:solidFill>
                          <a:effectLst/>
                        </a:rPr>
                        <a:t>Objectifs sociétaux généraux</a:t>
                      </a:r>
                      <a:endParaRPr lang="en-US" dirty="0"/>
                    </a:p>
                  </a:txBody>
                  <a:tcPr/>
                </a:tc>
                <a:tc>
                  <a:txBody>
                    <a:bodyPr/>
                    <a:lstStyle/>
                    <a:p>
                      <a:r>
                        <a:rPr lang="en-US" sz="1800" dirty="0">
                          <a:solidFill>
                            <a:schemeClr val="tx1"/>
                          </a:solidFill>
                          <a:effectLst/>
                        </a:rPr>
                        <a:t>Conception détaillée du projet</a:t>
                      </a:r>
                      <a:endParaRPr lang="en-US" dirty="0"/>
                    </a:p>
                  </a:txBody>
                  <a:tcPr/>
                </a:tc>
                <a:extLst>
                  <a:ext uri="{0D108BD9-81ED-4DB2-BD59-A6C34878D82A}">
                    <a16:rowId xmlns:a16="http://schemas.microsoft.com/office/drawing/2014/main" val="1815730853"/>
                  </a:ext>
                </a:extLst>
              </a:tr>
            </a:tbl>
          </a:graphicData>
        </a:graphic>
      </p:graphicFrame>
      <p:sp>
        <p:nvSpPr>
          <p:cNvPr id="4" name="object 3">
            <a:extLst>
              <a:ext uri="{FF2B5EF4-FFF2-40B4-BE49-F238E27FC236}">
                <a16:creationId xmlns:a16="http://schemas.microsoft.com/office/drawing/2014/main" id="{4468F4AA-ACB9-E9ED-EB2E-1C70F97A3B25}"/>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latin typeface="Aptos" panose="020B0004020202020204" pitchFamily="34" charset="0"/>
                <a:ea typeface="Aptos" panose="020B0004020202020204" pitchFamily="34" charset="0"/>
                <a:cs typeface="Times New Roman" panose="02020603050405020304" pitchFamily="18" charset="0"/>
              </a:rPr>
              <a:t>Tableau comparatif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B57B0441-6A67-7E26-1E65-242A49386BEC}"/>
              </a:ext>
            </a:extLst>
          </p:cNvPr>
          <p:cNvSpPr>
            <a:spLocks noGrp="1"/>
          </p:cNvSpPr>
          <p:nvPr>
            <p:ph type="sldNum" sz="quarter" idx="7"/>
          </p:nvPr>
        </p:nvSpPr>
        <p:spPr/>
        <p:txBody>
          <a:bodyPr/>
          <a:lstStyle/>
          <a:p>
            <a:pPr marL="103685">
              <a:lnSpc>
                <a:spcPts val="1633"/>
              </a:lnSpc>
            </a:pPr>
            <a:fld id="{81D60167-4931-47E6-BA6A-407CBD079E47}" type="slidenum">
              <a:rPr lang="en-AT" spc="-64" smtClean="0"/>
              <a:t>18</a:t>
            </a:fld>
            <a:endParaRPr lang="en-AT" spc="-64" dirty="0"/>
          </a:p>
        </p:txBody>
      </p:sp>
      <p:sp>
        <p:nvSpPr>
          <p:cNvPr id="7" name="object 3">
            <a:extLst>
              <a:ext uri="{FF2B5EF4-FFF2-40B4-BE49-F238E27FC236}">
                <a16:creationId xmlns:a16="http://schemas.microsoft.com/office/drawing/2014/main" id="{FCE4E6C2-9183-DB45-47AA-434634FCBEE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3.1. Comparaison des politiques et de la planification</a:t>
            </a:r>
            <a:endParaRPr lang="en-GB" sz="3200" b="1" dirty="0">
              <a:solidFill>
                <a:schemeClr val="tx1"/>
              </a:solidFill>
              <a:latin typeface="Aptos" panose="020B0004020202020204" pitchFamily="34" charset="0"/>
              <a:cs typeface="Arial"/>
            </a:endParaRPr>
          </a:p>
        </p:txBody>
      </p:sp>
      <p:sp>
        <p:nvSpPr>
          <p:cNvPr id="16" name="object 6">
            <a:extLst>
              <a:ext uri="{FF2B5EF4-FFF2-40B4-BE49-F238E27FC236}">
                <a16:creationId xmlns:a16="http://schemas.microsoft.com/office/drawing/2014/main" id="{B7B05B5E-AF52-5861-DB76-0223A215D4A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7" name="object 6">
            <a:extLst>
              <a:ext uri="{FF2B5EF4-FFF2-40B4-BE49-F238E27FC236}">
                <a16:creationId xmlns:a16="http://schemas.microsoft.com/office/drawing/2014/main" id="{317F45E4-A606-60B6-2D02-DAE7BBC7CAC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2378916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CB70F-D26C-BF6F-1B67-5C079C547CA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FA2BE23-9A44-1D07-E48B-F20A79CFE673}"/>
              </a:ext>
            </a:extLst>
          </p:cNvPr>
          <p:cNvSpPr txBox="1">
            <a:spLocks noGrp="1"/>
          </p:cNvSpPr>
          <p:nvPr>
            <p:ph type="title"/>
          </p:nvPr>
        </p:nvSpPr>
        <p:spPr>
          <a:xfrm>
            <a:off x="726282" y="422573"/>
            <a:ext cx="391814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Politique et planification</a:t>
            </a:r>
            <a:endParaRPr lang="en-US" sz="2400" b="1" dirty="0">
              <a:solidFill>
                <a:schemeClr val="bg1"/>
              </a:solidFill>
            </a:endParaRPr>
          </a:p>
        </p:txBody>
      </p:sp>
      <p:sp>
        <p:nvSpPr>
          <p:cNvPr id="4" name="object 3">
            <a:extLst>
              <a:ext uri="{FF2B5EF4-FFF2-40B4-BE49-F238E27FC236}">
                <a16:creationId xmlns:a16="http://schemas.microsoft.com/office/drawing/2014/main" id="{72D40F0B-EC18-AEEE-151F-4C0B4722350A}"/>
              </a:ext>
            </a:extLst>
          </p:cNvPr>
          <p:cNvSpPr txBox="1"/>
          <p:nvPr/>
        </p:nvSpPr>
        <p:spPr>
          <a:xfrm>
            <a:off x="733424" y="12791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Points clés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51637842-C2FE-4EF3-C313-849F32114B48}"/>
              </a:ext>
            </a:extLst>
          </p:cNvPr>
          <p:cNvSpPr txBox="1"/>
          <p:nvPr/>
        </p:nvSpPr>
        <p:spPr>
          <a:xfrm>
            <a:off x="927976" y="1617249"/>
            <a:ext cx="11095025" cy="2704404"/>
          </a:xfrm>
          <a:prstGeom prst="rect">
            <a:avLst/>
          </a:prstGeom>
        </p:spPr>
        <p:txBody>
          <a:bodyPr vert="horz" wrap="square" lIns="0" tIns="16329" rIns="0" bIns="0" rtlCol="0">
            <a:spAutoFit/>
          </a:bodyPr>
          <a:lstStyle/>
          <a:p>
            <a:pPr marL="342900" marR="0" lvl="0" indent="-342900">
              <a:lnSpc>
                <a:spcPct val="100000"/>
              </a:lnSpc>
              <a:spcBef>
                <a:spcPts val="12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La politique en tant que cadre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elle fournit la vision, le mandat légal et les priorités.</a:t>
            </a:r>
          </a:p>
          <a:p>
            <a:pPr marL="342900" marR="0" lvl="0" indent="-342900">
              <a:lnSpc>
                <a:spcPct val="100000"/>
              </a:lnSpc>
              <a:spcBef>
                <a:spcPts val="12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La planification en tant que mise en œuvre : elle permet de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concevoir des projets détaillés qui mettent la politique en pratique.</a:t>
            </a:r>
          </a:p>
          <a:p>
            <a:pPr marL="342900" marR="0" lvl="0" indent="-342900">
              <a:lnSpc>
                <a:spcPct val="100000"/>
              </a:lnSpc>
              <a:spcBef>
                <a:spcPts val="12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Boucle de rétroaction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les résultats des plans mis en œuvre éclairent les ajustements futurs de la politique.</a:t>
            </a:r>
          </a:p>
          <a:p>
            <a:pPr marL="342900" marR="0" lvl="0" indent="-342900">
              <a:lnSpc>
                <a:spcPct val="100000"/>
              </a:lnSpc>
              <a:spcBef>
                <a:spcPts val="12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Exemple concret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la politique de transport non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motorisé</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conduit</a:t>
            </a:r>
            <a:endParaRPr lang="en-AT" sz="1800" kern="100" dirty="0">
              <a:effectLst/>
              <a:latin typeface="Aptos" panose="020B0004020202020204" pitchFamily="34" charset="0"/>
              <a:ea typeface="Aptos" panose="020B0004020202020204" pitchFamily="34" charset="0"/>
              <a:cs typeface="Times New Roman" panose="02020603050405020304" pitchFamily="18" charset="0"/>
            </a:endParaRPr>
          </a:p>
          <a:p>
            <a:pPr marR="0" lvl="0">
              <a:lnSpc>
                <a:spcPct val="100000"/>
              </a:lnSpc>
              <a:spcBef>
                <a:spcPts val="1200"/>
              </a:spcBef>
              <a:spcAft>
                <a:spcPts val="800"/>
              </a:spcAft>
              <a:buSzPts val="1000"/>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à la création de pistes cyclables et de zones piétonnes.</a:t>
            </a:r>
          </a:p>
        </p:txBody>
      </p:sp>
      <p:pic>
        <p:nvPicPr>
          <p:cNvPr id="9" name="Picture 8" descr="A diagram of a diagram&#10;&#10;AI-generated content may be incorrect.">
            <a:extLst>
              <a:ext uri="{FF2B5EF4-FFF2-40B4-BE49-F238E27FC236}">
                <a16:creationId xmlns:a16="http://schemas.microsoft.com/office/drawing/2014/main" id="{D7B2E2D5-0608-90E7-62B5-CB73F4A5BA88}"/>
              </a:ext>
            </a:extLst>
          </p:cNvPr>
          <p:cNvPicPr>
            <a:picLocks noChangeAspect="1"/>
          </p:cNvPicPr>
          <p:nvPr/>
        </p:nvPicPr>
        <p:blipFill>
          <a:blip r:embed="rId3">
            <a:extLst>
              <a:ext uri="{28A0092B-C50C-407E-A947-70E740481C1C}">
                <a14:useLocalDpi xmlns:a14="http://schemas.microsoft.com/office/drawing/2010/main" val="0"/>
              </a:ext>
            </a:extLst>
          </a:blip>
          <a:srcRect l="1937" t="19535" r="13203" b="10601"/>
          <a:stretch/>
        </p:blipFill>
        <p:spPr>
          <a:xfrm>
            <a:off x="6664554" y="3518632"/>
            <a:ext cx="5527446" cy="2901836"/>
          </a:xfrm>
          <a:prstGeom prst="rect">
            <a:avLst/>
          </a:prstGeom>
        </p:spPr>
      </p:pic>
      <p:sp>
        <p:nvSpPr>
          <p:cNvPr id="3" name="Slide Number Placeholder 2">
            <a:extLst>
              <a:ext uri="{FF2B5EF4-FFF2-40B4-BE49-F238E27FC236}">
                <a16:creationId xmlns:a16="http://schemas.microsoft.com/office/drawing/2014/main" id="{0CE9B9E6-683A-6C46-4F5E-6757998CA6F6}"/>
              </a:ext>
            </a:extLst>
          </p:cNvPr>
          <p:cNvSpPr>
            <a:spLocks noGrp="1"/>
          </p:cNvSpPr>
          <p:nvPr>
            <p:ph type="sldNum" sz="quarter" idx="7"/>
          </p:nvPr>
        </p:nvSpPr>
        <p:spPr/>
        <p:txBody>
          <a:bodyPr/>
          <a:lstStyle/>
          <a:p>
            <a:pPr marL="103685">
              <a:lnSpc>
                <a:spcPts val="1633"/>
              </a:lnSpc>
            </a:pPr>
            <a:fld id="{81D60167-4931-47E6-BA6A-407CBD079E47}" type="slidenum">
              <a:rPr lang="en-AT" spc="-64" smtClean="0"/>
              <a:t>19</a:t>
            </a:fld>
            <a:endParaRPr lang="en-AT" spc="-64" dirty="0"/>
          </a:p>
        </p:txBody>
      </p:sp>
      <p:sp>
        <p:nvSpPr>
          <p:cNvPr id="5" name="object 3">
            <a:extLst>
              <a:ext uri="{FF2B5EF4-FFF2-40B4-BE49-F238E27FC236}">
                <a16:creationId xmlns:a16="http://schemas.microsoft.com/office/drawing/2014/main" id="{18D96F5E-EB2A-9492-438D-5D843FA55A1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 Interaction entre la politique et la planification</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FFB95B8D-31C6-3A14-C3FC-4024ECEF0CC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2" name="object 6">
            <a:extLst>
              <a:ext uri="{FF2B5EF4-FFF2-40B4-BE49-F238E27FC236}">
                <a16:creationId xmlns:a16="http://schemas.microsoft.com/office/drawing/2014/main" id="{1A855550-C080-B936-5144-C801D91CA5E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1353763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E9209-E909-633E-6F2A-18658C65C5B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2E00AF7-DE0D-A856-68A7-42BFD698CAA0}"/>
              </a:ext>
            </a:extLst>
          </p:cNvPr>
          <p:cNvSpPr txBox="1">
            <a:spLocks noGrp="1"/>
          </p:cNvSpPr>
          <p:nvPr>
            <p:ph type="title"/>
          </p:nvPr>
        </p:nvSpPr>
        <p:spPr>
          <a:xfrm>
            <a:off x="726283" y="422573"/>
            <a:ext cx="413542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Politique et planification</a:t>
            </a:r>
            <a:endParaRPr lang="en-US" sz="2400" b="1" dirty="0">
              <a:solidFill>
                <a:schemeClr val="bg1"/>
              </a:solidFill>
            </a:endParaRPr>
          </a:p>
        </p:txBody>
      </p:sp>
      <p:sp>
        <p:nvSpPr>
          <p:cNvPr id="4" name="object 3">
            <a:extLst>
              <a:ext uri="{FF2B5EF4-FFF2-40B4-BE49-F238E27FC236}">
                <a16:creationId xmlns:a16="http://schemas.microsoft.com/office/drawing/2014/main" id="{95BFC0D6-422F-8D6B-A19A-86BAB8BBCDBF}"/>
              </a:ext>
            </a:extLst>
          </p:cNvPr>
          <p:cNvSpPr txBox="1"/>
          <p:nvPr/>
        </p:nvSpPr>
        <p:spPr>
          <a:xfrm>
            <a:off x="733424" y="1279155"/>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Détails de l'exemple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9CAEC0FD-CF8C-B6CD-2781-3EA17F16D08C}"/>
              </a:ext>
            </a:extLst>
          </p:cNvPr>
          <p:cNvSpPr txBox="1"/>
          <p:nvPr/>
        </p:nvSpPr>
        <p:spPr>
          <a:xfrm>
            <a:off x="927977" y="1739795"/>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Directive politique :</a:t>
            </a:r>
          </a:p>
        </p:txBody>
      </p:sp>
      <p:sp>
        <p:nvSpPr>
          <p:cNvPr id="5" name="object 3">
            <a:extLst>
              <a:ext uri="{FF2B5EF4-FFF2-40B4-BE49-F238E27FC236}">
                <a16:creationId xmlns:a16="http://schemas.microsoft.com/office/drawing/2014/main" id="{B0A47EC3-6262-46C9-DCA0-295201945F3E}"/>
              </a:ext>
            </a:extLst>
          </p:cNvPr>
          <p:cNvSpPr txBox="1"/>
          <p:nvPr/>
        </p:nvSpPr>
        <p:spPr>
          <a:xfrm>
            <a:off x="927977" y="2774033"/>
            <a:ext cx="10537740"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Réponse en matière de planification :</a:t>
            </a:r>
          </a:p>
        </p:txBody>
      </p:sp>
      <p:sp>
        <p:nvSpPr>
          <p:cNvPr id="11" name="object 3">
            <a:extLst>
              <a:ext uri="{FF2B5EF4-FFF2-40B4-BE49-F238E27FC236}">
                <a16:creationId xmlns:a16="http://schemas.microsoft.com/office/drawing/2014/main" id="{F75041F3-8344-1E18-CD49-9E5BB1273A1A}"/>
              </a:ext>
            </a:extLst>
          </p:cNvPr>
          <p:cNvSpPr txBox="1"/>
          <p:nvPr/>
        </p:nvSpPr>
        <p:spPr>
          <a:xfrm>
            <a:off x="927977" y="4229460"/>
            <a:ext cx="10537740"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Résultat de l'intégration :</a:t>
            </a:r>
          </a:p>
        </p:txBody>
      </p:sp>
      <p:sp>
        <p:nvSpPr>
          <p:cNvPr id="12" name="object 3">
            <a:extLst>
              <a:ext uri="{FF2B5EF4-FFF2-40B4-BE49-F238E27FC236}">
                <a16:creationId xmlns:a16="http://schemas.microsoft.com/office/drawing/2014/main" id="{7B49789E-A62A-84EE-2665-C34C722A4198}"/>
              </a:ext>
            </a:extLst>
          </p:cNvPr>
          <p:cNvSpPr txBox="1"/>
          <p:nvPr/>
        </p:nvSpPr>
        <p:spPr>
          <a:xfrm>
            <a:off x="1149705" y="3239595"/>
            <a:ext cx="10537740"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Concevoir des pistes cyclables sécurisées et dédiées et améliorer les infrastructures piétonnes.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Intégrer ces installations aux réseaux de transport public existants.</a:t>
            </a:r>
          </a:p>
        </p:txBody>
      </p:sp>
      <p:sp>
        <p:nvSpPr>
          <p:cNvPr id="15" name="object 3">
            <a:extLst>
              <a:ext uri="{FF2B5EF4-FFF2-40B4-BE49-F238E27FC236}">
                <a16:creationId xmlns:a16="http://schemas.microsoft.com/office/drawing/2014/main" id="{AE2BF096-150E-940B-BBF3-AD396398160E}"/>
              </a:ext>
            </a:extLst>
          </p:cNvPr>
          <p:cNvSpPr txBox="1"/>
          <p:nvPr/>
        </p:nvSpPr>
        <p:spPr>
          <a:xfrm>
            <a:off x="1149705" y="4739213"/>
            <a:ext cx="10537740"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Surveiller les données d'utilisation ; affiner les itinéraires et les mesures de sécurité en fonction des commentaires reçus.</a:t>
            </a:r>
          </a:p>
        </p:txBody>
      </p:sp>
      <p:sp>
        <p:nvSpPr>
          <p:cNvPr id="18" name="object 3">
            <a:extLst>
              <a:ext uri="{FF2B5EF4-FFF2-40B4-BE49-F238E27FC236}">
                <a16:creationId xmlns:a16="http://schemas.microsoft.com/office/drawing/2014/main" id="{5DF54BBC-7908-47C2-A802-B9EA287E9356}"/>
              </a:ext>
            </a:extLst>
          </p:cNvPr>
          <p:cNvSpPr txBox="1"/>
          <p:nvPr/>
        </p:nvSpPr>
        <p:spPr>
          <a:xfrm>
            <a:off x="1149705" y="2174021"/>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Promouvoir les transports non motorisés afin d'améliorer la qualité de l'air urbain et de réduire les embouteillages.</a:t>
            </a:r>
          </a:p>
        </p:txBody>
      </p:sp>
      <p:sp>
        <p:nvSpPr>
          <p:cNvPr id="3" name="Slide Number Placeholder 2">
            <a:extLst>
              <a:ext uri="{FF2B5EF4-FFF2-40B4-BE49-F238E27FC236}">
                <a16:creationId xmlns:a16="http://schemas.microsoft.com/office/drawing/2014/main" id="{750D5B39-FC72-BBCE-9634-4B5AA1035314}"/>
              </a:ext>
            </a:extLst>
          </p:cNvPr>
          <p:cNvSpPr>
            <a:spLocks noGrp="1"/>
          </p:cNvSpPr>
          <p:nvPr>
            <p:ph type="sldNum" sz="quarter" idx="7"/>
          </p:nvPr>
        </p:nvSpPr>
        <p:spPr/>
        <p:txBody>
          <a:bodyPr/>
          <a:lstStyle/>
          <a:p>
            <a:pPr marL="103685">
              <a:lnSpc>
                <a:spcPts val="1633"/>
              </a:lnSpc>
            </a:pPr>
            <a:fld id="{81D60167-4931-47E6-BA6A-407CBD079E47}" type="slidenum">
              <a:rPr lang="en-AT" spc="-64" smtClean="0"/>
              <a:t>20</a:t>
            </a:fld>
            <a:endParaRPr lang="en-AT" spc="-64" dirty="0"/>
          </a:p>
        </p:txBody>
      </p:sp>
      <p:sp>
        <p:nvSpPr>
          <p:cNvPr id="9" name="object 3">
            <a:extLst>
              <a:ext uri="{FF2B5EF4-FFF2-40B4-BE49-F238E27FC236}">
                <a16:creationId xmlns:a16="http://schemas.microsoft.com/office/drawing/2014/main" id="{7E7A472B-BE63-B18F-67C9-90C82BBCFB7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 Exemple pratique</a:t>
            </a:r>
            <a:endParaRPr lang="en-GB" sz="3200" b="1" dirty="0">
              <a:solidFill>
                <a:schemeClr val="tx1"/>
              </a:solidFill>
              <a:latin typeface="Aptos" panose="020B0004020202020204" pitchFamily="34" charset="0"/>
              <a:cs typeface="Arial"/>
            </a:endParaRPr>
          </a:p>
        </p:txBody>
      </p:sp>
      <p:sp>
        <p:nvSpPr>
          <p:cNvPr id="14" name="object 6">
            <a:extLst>
              <a:ext uri="{FF2B5EF4-FFF2-40B4-BE49-F238E27FC236}">
                <a16:creationId xmlns:a16="http://schemas.microsoft.com/office/drawing/2014/main" id="{AB895D78-F7DA-C338-2F8E-BED600EE3071}"/>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6" name="object 6">
            <a:extLst>
              <a:ext uri="{FF2B5EF4-FFF2-40B4-BE49-F238E27FC236}">
                <a16:creationId xmlns:a16="http://schemas.microsoft.com/office/drawing/2014/main" id="{55A76FF9-7B7E-A75A-ABB0-7983BD4CE4D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2208849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83BF9-799C-4D4D-4045-C928192DB6F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B329821-546A-B65E-10B1-5C77626949FC}"/>
              </a:ext>
            </a:extLst>
          </p:cNvPr>
          <p:cNvSpPr txBox="1">
            <a:spLocks noGrp="1"/>
          </p:cNvSpPr>
          <p:nvPr>
            <p:ph type="title"/>
          </p:nvPr>
        </p:nvSpPr>
        <p:spPr>
          <a:xfrm>
            <a:off x="726282" y="422573"/>
            <a:ext cx="392719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Politique et planification</a:t>
            </a:r>
            <a:endParaRPr lang="en-US" sz="2400" b="1" dirty="0">
              <a:solidFill>
                <a:schemeClr val="bg1"/>
              </a:solidFill>
            </a:endParaRPr>
          </a:p>
        </p:txBody>
      </p:sp>
      <p:sp>
        <p:nvSpPr>
          <p:cNvPr id="4" name="object 3">
            <a:extLst>
              <a:ext uri="{FF2B5EF4-FFF2-40B4-BE49-F238E27FC236}">
                <a16:creationId xmlns:a16="http://schemas.microsoft.com/office/drawing/2014/main" id="{0EEBDD65-9B4F-B843-2633-B40812DE38ED}"/>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Défis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E8B8D671-1FA7-0877-9F3A-FE648273025D}"/>
              </a:ext>
            </a:extLst>
          </p:cNvPr>
          <p:cNvSpPr txBox="1"/>
          <p:nvPr/>
        </p:nvSpPr>
        <p:spPr>
          <a:xfrm>
            <a:off x="927977" y="1834063"/>
            <a:ext cx="6669325" cy="35046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Changements politiques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les changements d'administration peuvent entraîner des changements de priorités.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Contraintes financières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les restrictions budgétaires peuvent nécessiter des compromis.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Complexité de la coordination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multiplicité des agences, chevauchement des compétences et diversité des parties prenantes.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Conflits d'intérêts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trouver un équilibre entre les objectifs économiques et les objectifs environnementaux et sociaux.</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Nécessité d'une gestion adaptative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une surveillance continue et une grande flexibilité sont essentielles.</a:t>
            </a:r>
          </a:p>
        </p:txBody>
      </p:sp>
      <p:pic>
        <p:nvPicPr>
          <p:cNvPr id="9" name="Picture 8" descr="A sign with different colored signs&#10;&#10;AI-generated content may be incorrect.">
            <a:extLst>
              <a:ext uri="{FF2B5EF4-FFF2-40B4-BE49-F238E27FC236}">
                <a16:creationId xmlns:a16="http://schemas.microsoft.com/office/drawing/2014/main" id="{D5748CD2-66B9-28F4-868C-E1D523AF3791}"/>
              </a:ext>
            </a:extLst>
          </p:cNvPr>
          <p:cNvPicPr>
            <a:picLocks noChangeAspect="1"/>
          </p:cNvPicPr>
          <p:nvPr/>
        </p:nvPicPr>
        <p:blipFill>
          <a:blip r:embed="rId3">
            <a:extLst>
              <a:ext uri="{28A0092B-C50C-407E-A947-70E740481C1C}">
                <a14:useLocalDpi xmlns:a14="http://schemas.microsoft.com/office/drawing/2010/main" val="0"/>
              </a:ext>
            </a:extLst>
          </a:blip>
          <a:srcRect t="23405" b="8913"/>
          <a:stretch/>
        </p:blipFill>
        <p:spPr>
          <a:xfrm>
            <a:off x="7210948" y="1916016"/>
            <a:ext cx="5715000" cy="4022822"/>
          </a:xfrm>
          <a:prstGeom prst="rect">
            <a:avLst/>
          </a:prstGeom>
        </p:spPr>
      </p:pic>
      <p:sp>
        <p:nvSpPr>
          <p:cNvPr id="3" name="Slide Number Placeholder 2">
            <a:extLst>
              <a:ext uri="{FF2B5EF4-FFF2-40B4-BE49-F238E27FC236}">
                <a16:creationId xmlns:a16="http://schemas.microsoft.com/office/drawing/2014/main" id="{75220882-1D77-CBFA-F5A4-FA36E9DD1DD9}"/>
              </a:ext>
            </a:extLst>
          </p:cNvPr>
          <p:cNvSpPr>
            <a:spLocks noGrp="1"/>
          </p:cNvSpPr>
          <p:nvPr>
            <p:ph type="sldNum" sz="quarter" idx="7"/>
          </p:nvPr>
        </p:nvSpPr>
        <p:spPr/>
        <p:txBody>
          <a:bodyPr/>
          <a:lstStyle/>
          <a:p>
            <a:pPr marL="103685">
              <a:lnSpc>
                <a:spcPts val="1633"/>
              </a:lnSpc>
            </a:pPr>
            <a:fld id="{81D60167-4931-47E6-BA6A-407CBD079E47}" type="slidenum">
              <a:rPr lang="en-AT" spc="-64" smtClean="0"/>
              <a:t>21</a:t>
            </a:fld>
            <a:endParaRPr lang="en-AT" spc="-64" dirty="0"/>
          </a:p>
        </p:txBody>
      </p:sp>
      <p:sp>
        <p:nvSpPr>
          <p:cNvPr id="5" name="object 3">
            <a:extLst>
              <a:ext uri="{FF2B5EF4-FFF2-40B4-BE49-F238E27FC236}">
                <a16:creationId xmlns:a16="http://schemas.microsoft.com/office/drawing/2014/main" id="{73BD1AC2-8732-8992-0D84-B66373BCCA0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3.3. Défis liés à l'harmonisation des politiques et de la planification</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15FF4D9E-7D9C-96F4-B7C4-DEA369104A1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2" name="object 6">
            <a:extLst>
              <a:ext uri="{FF2B5EF4-FFF2-40B4-BE49-F238E27FC236}">
                <a16:creationId xmlns:a16="http://schemas.microsoft.com/office/drawing/2014/main" id="{69880902-F17B-FF7E-6FEA-C4B965141CA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24529955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8976-BA82-8C4D-7849-A1BDE57AEA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DD8AA2C-2D76-A2B0-6CDF-688E99484C0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Principes de planification des transports</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2E20350C-BDED-C745-2A30-8304E76E346F}"/>
              </a:ext>
            </a:extLst>
          </p:cNvPr>
          <p:cNvSpPr>
            <a:spLocks noGrp="1"/>
          </p:cNvSpPr>
          <p:nvPr>
            <p:ph type="sldNum" sz="quarter" idx="7"/>
          </p:nvPr>
        </p:nvSpPr>
        <p:spPr/>
        <p:txBody>
          <a:bodyPr/>
          <a:lstStyle/>
          <a:p>
            <a:pPr marL="103685">
              <a:lnSpc>
                <a:spcPts val="1633"/>
              </a:lnSpc>
            </a:pPr>
            <a:fld id="{81D60167-4931-47E6-BA6A-407CBD079E47}" type="slidenum">
              <a:rPr lang="en-AT" spc="-64" smtClean="0"/>
              <a:t>22</a:t>
            </a:fld>
            <a:endParaRPr lang="en-AT" spc="-64" dirty="0"/>
          </a:p>
        </p:txBody>
      </p:sp>
      <p:sp>
        <p:nvSpPr>
          <p:cNvPr id="5" name="object 6">
            <a:extLst>
              <a:ext uri="{FF2B5EF4-FFF2-40B4-BE49-F238E27FC236}">
                <a16:creationId xmlns:a16="http://schemas.microsoft.com/office/drawing/2014/main" id="{1D8BBAA4-2522-175D-FDB5-3BB786274B1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6" name="object 6">
            <a:extLst>
              <a:ext uri="{FF2B5EF4-FFF2-40B4-BE49-F238E27FC236}">
                <a16:creationId xmlns:a16="http://schemas.microsoft.com/office/drawing/2014/main" id="{86867D6C-F710-5B8D-2807-7E9194956A4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37541836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6CE9F-3D99-6176-DFE2-9D4D59DD01D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11F9F95-1089-E1E9-961F-76B8AD2C5A6D}"/>
              </a:ext>
            </a:extLst>
          </p:cNvPr>
          <p:cNvSpPr txBox="1">
            <a:spLocks noGrp="1"/>
          </p:cNvSpPr>
          <p:nvPr>
            <p:ph type="title"/>
          </p:nvPr>
        </p:nvSpPr>
        <p:spPr>
          <a:xfrm>
            <a:off x="726281" y="422573"/>
            <a:ext cx="600044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Principes de planification des transports</a:t>
            </a:r>
            <a:endParaRPr lang="en-US" sz="2400" b="1" dirty="0">
              <a:solidFill>
                <a:schemeClr val="bg1"/>
              </a:solidFill>
            </a:endParaRPr>
          </a:p>
        </p:txBody>
      </p:sp>
      <p:sp>
        <p:nvSpPr>
          <p:cNvPr id="4" name="object 3">
            <a:extLst>
              <a:ext uri="{FF2B5EF4-FFF2-40B4-BE49-F238E27FC236}">
                <a16:creationId xmlns:a16="http://schemas.microsoft.com/office/drawing/2014/main" id="{BF975647-1F8A-356C-51DA-A978C51B4CE1}"/>
              </a:ext>
            </a:extLst>
          </p:cNvPr>
          <p:cNvSpPr txBox="1"/>
          <p:nvPr/>
        </p:nvSpPr>
        <p:spPr>
          <a:xfrm>
            <a:off x="733424" y="1354572"/>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Approche environnementale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0FA7EACE-8AF5-9421-59B7-6D43E84CC954}"/>
              </a:ext>
            </a:extLst>
          </p:cNvPr>
          <p:cNvSpPr txBox="1"/>
          <p:nvPr/>
        </p:nvSpPr>
        <p:spPr>
          <a:xfrm>
            <a:off x="927977" y="1815212"/>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La planification des transports doit donner la priorité à la réduction de la consommation des ressources, notamment l'énergie, les sols et l'eau. L'un des principaux objectifs est de réduire les émissions de gaz à effet de serre et les polluants atmosphériques qui nuisent à la santé et aux écosystèmes.</a:t>
            </a:r>
          </a:p>
        </p:txBody>
      </p:sp>
      <p:sp>
        <p:nvSpPr>
          <p:cNvPr id="3" name="object 3">
            <a:extLst>
              <a:ext uri="{FF2B5EF4-FFF2-40B4-BE49-F238E27FC236}">
                <a16:creationId xmlns:a16="http://schemas.microsoft.com/office/drawing/2014/main" id="{B7B886EB-8ABD-2BDC-AF08-4FAF40ABE5F1}"/>
              </a:ext>
            </a:extLst>
          </p:cNvPr>
          <p:cNvSpPr txBox="1"/>
          <p:nvPr/>
        </p:nvSpPr>
        <p:spPr>
          <a:xfrm>
            <a:off x="726282" y="2811919"/>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Transfert modal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40CDCDF3-ACB8-EC6A-488C-938EEB481C4A}"/>
              </a:ext>
            </a:extLst>
          </p:cNvPr>
          <p:cNvSpPr txBox="1"/>
          <p:nvPr/>
        </p:nvSpPr>
        <p:spPr>
          <a:xfrm>
            <a:off x="920835" y="3272559"/>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Les stratégies doivent encourager le passage de l'utilisation de la voiture particulière à des modes de transport plus durables, tels que la marche, le vélo et les transports publics. Les investissements dans les infrastructures doivent rendre ces modes de transport plus sûrs, plus attrayants et plus pratiques.</a:t>
            </a:r>
          </a:p>
        </p:txBody>
      </p:sp>
      <p:sp>
        <p:nvSpPr>
          <p:cNvPr id="7" name="object 3">
            <a:extLst>
              <a:ext uri="{FF2B5EF4-FFF2-40B4-BE49-F238E27FC236}">
                <a16:creationId xmlns:a16="http://schemas.microsoft.com/office/drawing/2014/main" id="{00B643C6-3391-9897-23E1-00D13845F4AE}"/>
              </a:ext>
            </a:extLst>
          </p:cNvPr>
          <p:cNvSpPr txBox="1"/>
          <p:nvPr/>
        </p:nvSpPr>
        <p:spPr>
          <a:xfrm>
            <a:off x="733424" y="4298575"/>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Résilience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D49588FE-F777-B83E-FD50-484984F8D5AD}"/>
              </a:ext>
            </a:extLst>
          </p:cNvPr>
          <p:cNvSpPr txBox="1"/>
          <p:nvPr/>
        </p:nvSpPr>
        <p:spPr>
          <a:xfrm>
            <a:off x="927977" y="4842444"/>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Les nouvelles infrastructures de transport doivent être conçues pour résister aux effets du changement climatique, tels que les phénomènes météorologiques extrêmes, et favoriser la stabilité environnementale à long terme.</a:t>
            </a:r>
          </a:p>
        </p:txBody>
      </p:sp>
      <p:sp>
        <p:nvSpPr>
          <p:cNvPr id="11" name="Slide Number Placeholder 10">
            <a:extLst>
              <a:ext uri="{FF2B5EF4-FFF2-40B4-BE49-F238E27FC236}">
                <a16:creationId xmlns:a16="http://schemas.microsoft.com/office/drawing/2014/main" id="{6472CCBF-48BA-C75A-9468-7B045822A4DE}"/>
              </a:ext>
            </a:extLst>
          </p:cNvPr>
          <p:cNvSpPr>
            <a:spLocks noGrp="1"/>
          </p:cNvSpPr>
          <p:nvPr>
            <p:ph type="sldNum" sz="quarter" idx="7"/>
          </p:nvPr>
        </p:nvSpPr>
        <p:spPr/>
        <p:txBody>
          <a:bodyPr/>
          <a:lstStyle/>
          <a:p>
            <a:pPr marL="103685">
              <a:lnSpc>
                <a:spcPts val="1633"/>
              </a:lnSpc>
            </a:pPr>
            <a:fld id="{81D60167-4931-47E6-BA6A-407CBD079E47}" type="slidenum">
              <a:rPr lang="en-AT" spc="-64" smtClean="0"/>
              <a:t>23</a:t>
            </a:fld>
            <a:endParaRPr lang="en-AT" spc="-64" dirty="0"/>
          </a:p>
        </p:txBody>
      </p:sp>
      <p:sp>
        <p:nvSpPr>
          <p:cNvPr id="12" name="object 3">
            <a:extLst>
              <a:ext uri="{FF2B5EF4-FFF2-40B4-BE49-F238E27FC236}">
                <a16:creationId xmlns:a16="http://schemas.microsoft.com/office/drawing/2014/main" id="{6C1B447B-1A6B-1463-92C7-55FD1BA4359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4.1.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Principe 1 – Durabilité</a:t>
            </a:r>
            <a:endParaRPr lang="en-GB" sz="3200" b="1" dirty="0">
              <a:solidFill>
                <a:schemeClr val="tx1"/>
              </a:solidFill>
              <a:latin typeface="Aptos" panose="020B0004020202020204" pitchFamily="34" charset="0"/>
              <a:cs typeface="Arial"/>
            </a:endParaRPr>
          </a:p>
        </p:txBody>
      </p:sp>
      <p:sp>
        <p:nvSpPr>
          <p:cNvPr id="14" name="object 6">
            <a:extLst>
              <a:ext uri="{FF2B5EF4-FFF2-40B4-BE49-F238E27FC236}">
                <a16:creationId xmlns:a16="http://schemas.microsoft.com/office/drawing/2014/main" id="{BAF22650-D27D-592F-FB24-3D02E32365D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5" name="object 6">
            <a:extLst>
              <a:ext uri="{FF2B5EF4-FFF2-40B4-BE49-F238E27FC236}">
                <a16:creationId xmlns:a16="http://schemas.microsoft.com/office/drawing/2014/main" id="{D5CEC37B-2167-1920-555B-078CED1C363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38152047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5E25D-EF92-7588-DCC4-25BE157837F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A452C16-B471-716B-8A56-D7FC68FB0411}"/>
              </a:ext>
            </a:extLst>
          </p:cNvPr>
          <p:cNvSpPr txBox="1">
            <a:spLocks noGrp="1"/>
          </p:cNvSpPr>
          <p:nvPr>
            <p:ph type="title"/>
          </p:nvPr>
        </p:nvSpPr>
        <p:spPr>
          <a:xfrm>
            <a:off x="726281" y="422573"/>
            <a:ext cx="640785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Principes de planification des transports</a:t>
            </a:r>
            <a:endParaRPr lang="en-US" sz="2400" b="1" dirty="0">
              <a:solidFill>
                <a:schemeClr val="bg1"/>
              </a:solidFill>
            </a:endParaRPr>
          </a:p>
        </p:txBody>
      </p:sp>
      <p:sp>
        <p:nvSpPr>
          <p:cNvPr id="4" name="object 3">
            <a:extLst>
              <a:ext uri="{FF2B5EF4-FFF2-40B4-BE49-F238E27FC236}">
                <a16:creationId xmlns:a16="http://schemas.microsoft.com/office/drawing/2014/main" id="{D63910FD-9F18-2DD9-6AA0-0E8812361961}"/>
              </a:ext>
            </a:extLst>
          </p:cNvPr>
          <p:cNvSpPr txBox="1"/>
          <p:nvPr/>
        </p:nvSpPr>
        <p:spPr>
          <a:xfrm>
            <a:off x="733424" y="135456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Coordination de l'aménagement du territoire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B6906948-2E2D-E16C-CF50-D6F32B673AD2}"/>
              </a:ext>
            </a:extLst>
          </p:cNvPr>
          <p:cNvSpPr txBox="1"/>
          <p:nvPr/>
        </p:nvSpPr>
        <p:spPr>
          <a:xfrm>
            <a:off x="927977" y="1815209"/>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Les réseaux de transport doivent être planifiés parallèlement aux développements résidentiels, commerciaux et industriels. Une bonne intégration peut réduire les distances de déplacement, encourager l'utilisation des transports publics et favoriser le développement de communautés dynamiques et connectées.</a:t>
            </a:r>
          </a:p>
        </p:txBody>
      </p:sp>
      <p:sp>
        <p:nvSpPr>
          <p:cNvPr id="3" name="object 3">
            <a:extLst>
              <a:ext uri="{FF2B5EF4-FFF2-40B4-BE49-F238E27FC236}">
                <a16:creationId xmlns:a16="http://schemas.microsoft.com/office/drawing/2014/main" id="{766F7C44-F6EB-4B28-E47D-FD149A4BA8A8}"/>
              </a:ext>
            </a:extLst>
          </p:cNvPr>
          <p:cNvSpPr txBox="1"/>
          <p:nvPr/>
        </p:nvSpPr>
        <p:spPr>
          <a:xfrm>
            <a:off x="726280" y="2977955"/>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Connectivité multimodale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B6F7DAD0-92EA-18B9-8351-D1E9C2D394D1}"/>
              </a:ext>
            </a:extLst>
          </p:cNvPr>
          <p:cNvSpPr txBox="1"/>
          <p:nvPr/>
        </p:nvSpPr>
        <p:spPr>
          <a:xfrm>
            <a:off x="920833" y="3438595"/>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Des transitions fluides entre les bus, les trains, les vélos et les voies piétonnes améliorent l'expérience utilisateur et l'efficacité. Par exemple, des pôles de transport bien conçus facilitent les correspondances sans attente prolongée ni navigation confuse.</a:t>
            </a:r>
          </a:p>
        </p:txBody>
      </p:sp>
      <p:sp>
        <p:nvSpPr>
          <p:cNvPr id="7" name="object 3">
            <a:extLst>
              <a:ext uri="{FF2B5EF4-FFF2-40B4-BE49-F238E27FC236}">
                <a16:creationId xmlns:a16="http://schemas.microsoft.com/office/drawing/2014/main" id="{4E791D24-20AC-9199-1263-20CD9C0FA68E}"/>
              </a:ext>
            </a:extLst>
          </p:cNvPr>
          <p:cNvSpPr txBox="1"/>
          <p:nvPr/>
        </p:nvSpPr>
        <p:spPr>
          <a:xfrm>
            <a:off x="733424" y="437772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Collaboration institutionnelle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FC5BD819-A784-8CD3-B0B9-AD60FE7771A4}"/>
              </a:ext>
            </a:extLst>
          </p:cNvPr>
          <p:cNvSpPr txBox="1"/>
          <p:nvPr/>
        </p:nvSpPr>
        <p:spPr>
          <a:xfrm>
            <a:off x="927977" y="4921596"/>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Une intégration réussie nécessite la coopération entre les différents services gouvernementaux, les acteurs du secteur privé et la société civile. L'alignement des objectifs entre les secteurs contribue à créer un système unifié et efficace.</a:t>
            </a:r>
          </a:p>
        </p:txBody>
      </p:sp>
      <p:sp>
        <p:nvSpPr>
          <p:cNvPr id="11" name="Slide Number Placeholder 10">
            <a:extLst>
              <a:ext uri="{FF2B5EF4-FFF2-40B4-BE49-F238E27FC236}">
                <a16:creationId xmlns:a16="http://schemas.microsoft.com/office/drawing/2014/main" id="{CA82E0E8-B84F-0D57-63CC-459875E58477}"/>
              </a:ext>
            </a:extLst>
          </p:cNvPr>
          <p:cNvSpPr>
            <a:spLocks noGrp="1"/>
          </p:cNvSpPr>
          <p:nvPr>
            <p:ph type="sldNum" sz="quarter" idx="7"/>
          </p:nvPr>
        </p:nvSpPr>
        <p:spPr/>
        <p:txBody>
          <a:bodyPr/>
          <a:lstStyle/>
          <a:p>
            <a:pPr marL="103685">
              <a:lnSpc>
                <a:spcPts val="1633"/>
              </a:lnSpc>
            </a:pPr>
            <a:fld id="{81D60167-4931-47E6-BA6A-407CBD079E47}" type="slidenum">
              <a:rPr lang="en-AT" spc="-64" smtClean="0"/>
              <a:t>24</a:t>
            </a:fld>
            <a:endParaRPr lang="en-AT" spc="-64" dirty="0"/>
          </a:p>
        </p:txBody>
      </p:sp>
      <p:sp>
        <p:nvSpPr>
          <p:cNvPr id="12" name="object 3">
            <a:extLst>
              <a:ext uri="{FF2B5EF4-FFF2-40B4-BE49-F238E27FC236}">
                <a16:creationId xmlns:a16="http://schemas.microsoft.com/office/drawing/2014/main" id="{9B27E50F-9D7D-1D7E-EEA3-03B5D06CBDF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4.2.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Principe 2 – Intégration</a:t>
            </a:r>
            <a:endParaRPr lang="en-GB" sz="3200" b="1" dirty="0">
              <a:solidFill>
                <a:schemeClr val="tx1"/>
              </a:solidFill>
              <a:latin typeface="Aptos" panose="020B0004020202020204" pitchFamily="34" charset="0"/>
              <a:cs typeface="Arial"/>
            </a:endParaRPr>
          </a:p>
        </p:txBody>
      </p:sp>
      <p:sp>
        <p:nvSpPr>
          <p:cNvPr id="14" name="object 6">
            <a:extLst>
              <a:ext uri="{FF2B5EF4-FFF2-40B4-BE49-F238E27FC236}">
                <a16:creationId xmlns:a16="http://schemas.microsoft.com/office/drawing/2014/main" id="{0B99437F-206A-E7B1-3C94-441DC80F990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5" name="object 6">
            <a:extLst>
              <a:ext uri="{FF2B5EF4-FFF2-40B4-BE49-F238E27FC236}">
                <a16:creationId xmlns:a16="http://schemas.microsoft.com/office/drawing/2014/main" id="{CCE30DC4-6382-A530-96F2-3F0454F2B81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2566969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B7401-7B1F-DF99-BB67-1B06BB2D745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30B9796-26F5-AE3F-8189-1A872EEC969D}"/>
              </a:ext>
            </a:extLst>
          </p:cNvPr>
          <p:cNvSpPr txBox="1">
            <a:spLocks noGrp="1"/>
          </p:cNvSpPr>
          <p:nvPr>
            <p:ph type="title"/>
          </p:nvPr>
        </p:nvSpPr>
        <p:spPr>
          <a:xfrm>
            <a:off x="726282" y="422573"/>
            <a:ext cx="606381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Principes de planification des transports</a:t>
            </a:r>
            <a:endParaRPr lang="en-US" sz="2400" b="1" dirty="0">
              <a:solidFill>
                <a:schemeClr val="bg1"/>
              </a:solidFill>
            </a:endParaRPr>
          </a:p>
        </p:txBody>
      </p:sp>
      <p:sp>
        <p:nvSpPr>
          <p:cNvPr id="3" name="object 3">
            <a:extLst>
              <a:ext uri="{FF2B5EF4-FFF2-40B4-BE49-F238E27FC236}">
                <a16:creationId xmlns:a16="http://schemas.microsoft.com/office/drawing/2014/main" id="{B954C8F1-BED7-5FFA-809F-B671CA7895BA}"/>
              </a:ext>
            </a:extLst>
          </p:cNvPr>
          <p:cNvSpPr txBox="1"/>
          <p:nvPr/>
        </p:nvSpPr>
        <p:spPr>
          <a:xfrm>
            <a:off x="733424" y="1354570"/>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Optimisation des ressources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object 3">
            <a:extLst>
              <a:ext uri="{FF2B5EF4-FFF2-40B4-BE49-F238E27FC236}">
                <a16:creationId xmlns:a16="http://schemas.microsoft.com/office/drawing/2014/main" id="{8E579002-273C-095C-C27B-C14840F9D2CA}"/>
              </a:ext>
            </a:extLst>
          </p:cNvPr>
          <p:cNvSpPr txBox="1"/>
          <p:nvPr/>
        </p:nvSpPr>
        <p:spPr>
          <a:xfrm>
            <a:off x="927977" y="1815210"/>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Les systèmes de transport doivent offrir une mobilité optimale tout en utilisant le moins possible de matériaux, d'énergie et de ressources financières. Cela implique de planifier des itinéraires intelligents, d'optimiser la capacité des véhicules et de réduire au minimum le gaspillage des infrastructures.</a:t>
            </a:r>
          </a:p>
        </p:txBody>
      </p:sp>
      <p:sp>
        <p:nvSpPr>
          <p:cNvPr id="5" name="object 3">
            <a:extLst>
              <a:ext uri="{FF2B5EF4-FFF2-40B4-BE49-F238E27FC236}">
                <a16:creationId xmlns:a16="http://schemas.microsoft.com/office/drawing/2014/main" id="{4B098C43-6DE7-6514-44E7-04424CA9B80E}"/>
              </a:ext>
            </a:extLst>
          </p:cNvPr>
          <p:cNvSpPr txBox="1"/>
          <p:nvPr/>
        </p:nvSpPr>
        <p:spPr>
          <a:xfrm>
            <a:off x="726282" y="2811917"/>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Respect des délais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object 3">
            <a:extLst>
              <a:ext uri="{FF2B5EF4-FFF2-40B4-BE49-F238E27FC236}">
                <a16:creationId xmlns:a16="http://schemas.microsoft.com/office/drawing/2014/main" id="{34C0D14C-AF0B-7165-E48D-DF2784AF6E51}"/>
              </a:ext>
            </a:extLst>
          </p:cNvPr>
          <p:cNvSpPr txBox="1"/>
          <p:nvPr/>
        </p:nvSpPr>
        <p:spPr>
          <a:xfrm>
            <a:off x="920835" y="3272557"/>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La réalisation des projets dans les délais prévus permet de réduire les coûts et de maintenir la confiance du public. Une bonne gestion des projets, des évaluations des risques et des stratégies d'atténuation proactives sont essentielles pour maintenir les initiatives de transport sur la bonne voie.</a:t>
            </a:r>
          </a:p>
        </p:txBody>
      </p:sp>
      <p:sp>
        <p:nvSpPr>
          <p:cNvPr id="9" name="object 3">
            <a:extLst>
              <a:ext uri="{FF2B5EF4-FFF2-40B4-BE49-F238E27FC236}">
                <a16:creationId xmlns:a16="http://schemas.microsoft.com/office/drawing/2014/main" id="{2FF6180D-4956-5027-64D8-2390069384C0}"/>
              </a:ext>
            </a:extLst>
          </p:cNvPr>
          <p:cNvSpPr txBox="1"/>
          <p:nvPr/>
        </p:nvSpPr>
        <p:spPr>
          <a:xfrm>
            <a:off x="733424" y="42945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Gestion de la congestion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3C0F887A-2851-D3AE-A6D6-A6C5D2235C10}"/>
              </a:ext>
            </a:extLst>
          </p:cNvPr>
          <p:cNvSpPr txBox="1"/>
          <p:nvPr/>
        </p:nvSpPr>
        <p:spPr>
          <a:xfrm>
            <a:off x="927977" y="4838392"/>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La planification moderne des transports doit utiliser des outils basés sur les données, tels que les systèmes de transport intelligents (STI), pour surveiller le flux de circulation, ajuster les feux de signalisation de manière dynamique et fournir des informations en temps réel aux utilisateurs, afin de garantir la fluidité du trafic urbain.</a:t>
            </a:r>
          </a:p>
        </p:txBody>
      </p:sp>
      <p:sp>
        <p:nvSpPr>
          <p:cNvPr id="11" name="Slide Number Placeholder 10">
            <a:extLst>
              <a:ext uri="{FF2B5EF4-FFF2-40B4-BE49-F238E27FC236}">
                <a16:creationId xmlns:a16="http://schemas.microsoft.com/office/drawing/2014/main" id="{DA481FE9-0966-BC01-9424-801A362C554C}"/>
              </a:ext>
            </a:extLst>
          </p:cNvPr>
          <p:cNvSpPr>
            <a:spLocks noGrp="1"/>
          </p:cNvSpPr>
          <p:nvPr>
            <p:ph type="sldNum" sz="quarter" idx="7"/>
          </p:nvPr>
        </p:nvSpPr>
        <p:spPr/>
        <p:txBody>
          <a:bodyPr/>
          <a:lstStyle/>
          <a:p>
            <a:pPr marL="103685">
              <a:lnSpc>
                <a:spcPts val="1633"/>
              </a:lnSpc>
            </a:pPr>
            <a:fld id="{81D60167-4931-47E6-BA6A-407CBD079E47}" type="slidenum">
              <a:rPr lang="en-AT" spc="-64" smtClean="0"/>
              <a:t>25</a:t>
            </a:fld>
            <a:endParaRPr lang="en-AT" spc="-64" dirty="0"/>
          </a:p>
        </p:txBody>
      </p:sp>
      <p:sp>
        <p:nvSpPr>
          <p:cNvPr id="13" name="object 3">
            <a:extLst>
              <a:ext uri="{FF2B5EF4-FFF2-40B4-BE49-F238E27FC236}">
                <a16:creationId xmlns:a16="http://schemas.microsoft.com/office/drawing/2014/main" id="{AC8B7F25-5E9B-F6F5-717B-0E96AD89B8B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4.3. Principe 3 – Efficacité et efficience</a:t>
            </a:r>
            <a:endParaRPr lang="en-GB" sz="3200" b="1" dirty="0">
              <a:solidFill>
                <a:schemeClr val="tx1"/>
              </a:solidFill>
              <a:latin typeface="Aptos" panose="020B0004020202020204" pitchFamily="34" charset="0"/>
              <a:cs typeface="Arial"/>
            </a:endParaRPr>
          </a:p>
        </p:txBody>
      </p:sp>
      <p:sp>
        <p:nvSpPr>
          <p:cNvPr id="15" name="object 6">
            <a:extLst>
              <a:ext uri="{FF2B5EF4-FFF2-40B4-BE49-F238E27FC236}">
                <a16:creationId xmlns:a16="http://schemas.microsoft.com/office/drawing/2014/main" id="{C56BD9D0-0B1E-08C1-A8A1-87E001B2C07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6" name="object 6">
            <a:extLst>
              <a:ext uri="{FF2B5EF4-FFF2-40B4-BE49-F238E27FC236}">
                <a16:creationId xmlns:a16="http://schemas.microsoft.com/office/drawing/2014/main" id="{BF19AC48-FAD8-655E-084B-16058409D88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19779411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6BE74-4D18-89F6-B25A-CD19AED48AD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E4AA4DE-BDDE-227C-1D7C-CE420E899E61}"/>
              </a:ext>
            </a:extLst>
          </p:cNvPr>
          <p:cNvSpPr txBox="1">
            <a:spLocks noGrp="1"/>
          </p:cNvSpPr>
          <p:nvPr>
            <p:ph type="title"/>
          </p:nvPr>
        </p:nvSpPr>
        <p:spPr>
          <a:xfrm>
            <a:off x="726282" y="422573"/>
            <a:ext cx="625394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Principes de planification des transports</a:t>
            </a:r>
            <a:endParaRPr lang="en-US" sz="2400" b="1" dirty="0">
              <a:solidFill>
                <a:schemeClr val="bg1"/>
              </a:solidFill>
            </a:endParaRPr>
          </a:p>
        </p:txBody>
      </p:sp>
      <p:sp>
        <p:nvSpPr>
          <p:cNvPr id="11" name="object 3">
            <a:extLst>
              <a:ext uri="{FF2B5EF4-FFF2-40B4-BE49-F238E27FC236}">
                <a16:creationId xmlns:a16="http://schemas.microsoft.com/office/drawing/2014/main" id="{E5FD783E-1EDA-E8B5-FB41-59F20DE40169}"/>
              </a:ext>
            </a:extLst>
          </p:cNvPr>
          <p:cNvSpPr txBox="1"/>
          <p:nvPr/>
        </p:nvSpPr>
        <p:spPr>
          <a:xfrm>
            <a:off x="733424" y="1420558"/>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Inclusivité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2CF90833-95EB-98BA-517A-A9656B551DF4}"/>
              </a:ext>
            </a:extLst>
          </p:cNvPr>
          <p:cNvSpPr txBox="1"/>
          <p:nvPr/>
        </p:nvSpPr>
        <p:spPr>
          <a:xfrm>
            <a:off x="927977" y="1881198"/>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La planification des transports doit tenir compte des personnes de tous âges, de tous revenus et de toutes capacités, y compris les personnes âgées, les personnes handicapées et les communautés à faibles revenus. La mobilité ne doit pas être un privilège réservé à quelques-uns, mais un droit pour tous.</a:t>
            </a:r>
          </a:p>
        </p:txBody>
      </p:sp>
      <p:sp>
        <p:nvSpPr>
          <p:cNvPr id="14" name="object 3">
            <a:extLst>
              <a:ext uri="{FF2B5EF4-FFF2-40B4-BE49-F238E27FC236}">
                <a16:creationId xmlns:a16="http://schemas.microsoft.com/office/drawing/2014/main" id="{2C0AA01C-46B1-A676-AB2E-79D5D885667A}"/>
              </a:ext>
            </a:extLst>
          </p:cNvPr>
          <p:cNvSpPr txBox="1"/>
          <p:nvPr/>
        </p:nvSpPr>
        <p:spPr>
          <a:xfrm>
            <a:off x="726282" y="2877905"/>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Équilibre entre zones rurales et urbaines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object 3">
            <a:extLst>
              <a:ext uri="{FF2B5EF4-FFF2-40B4-BE49-F238E27FC236}">
                <a16:creationId xmlns:a16="http://schemas.microsoft.com/office/drawing/2014/main" id="{0DA66446-AF5A-BC0B-6EFC-0FAFC899D83C}"/>
              </a:ext>
            </a:extLst>
          </p:cNvPr>
          <p:cNvSpPr txBox="1"/>
          <p:nvPr/>
        </p:nvSpPr>
        <p:spPr>
          <a:xfrm>
            <a:off x="920835" y="3338545"/>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Si les villes bénéficient souvent d'investissements plus importants, les zones rurales et isolées nécessitent des solutions adaptées pour éviter l'isolement. L'équité implique de reconnaître les différents défis en matière de mobilité selon les contextes géographiques.</a:t>
            </a:r>
          </a:p>
        </p:txBody>
      </p:sp>
      <p:sp>
        <p:nvSpPr>
          <p:cNvPr id="16" name="object 3">
            <a:extLst>
              <a:ext uri="{FF2B5EF4-FFF2-40B4-BE49-F238E27FC236}">
                <a16:creationId xmlns:a16="http://schemas.microsoft.com/office/drawing/2014/main" id="{40FD47FB-CBEF-B8BB-F58B-945DD52EBF36}"/>
              </a:ext>
            </a:extLst>
          </p:cNvPr>
          <p:cNvSpPr txBox="1"/>
          <p:nvPr/>
        </p:nvSpPr>
        <p:spPr>
          <a:xfrm>
            <a:off x="733424" y="4337111"/>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Mesures politiques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7" name="object 3">
            <a:extLst>
              <a:ext uri="{FF2B5EF4-FFF2-40B4-BE49-F238E27FC236}">
                <a16:creationId xmlns:a16="http://schemas.microsoft.com/office/drawing/2014/main" id="{84DA55D4-8BD8-56F0-FA92-5B1D984D0F21}"/>
              </a:ext>
            </a:extLst>
          </p:cNvPr>
          <p:cNvSpPr txBox="1"/>
          <p:nvPr/>
        </p:nvSpPr>
        <p:spPr>
          <a:xfrm>
            <a:off x="927977" y="4880980"/>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Des mesures pratiques telles que l'offre de tarifs subventionnés, la réalisation d'audits réguliers sur l'accessibilité et l'adoption de principes de conception universelle garantissent que tous les utilisateurs peuvent bénéficier des systèmes de transport.</a:t>
            </a:r>
          </a:p>
        </p:txBody>
      </p:sp>
      <p:sp>
        <p:nvSpPr>
          <p:cNvPr id="3" name="Slide Number Placeholder 2">
            <a:extLst>
              <a:ext uri="{FF2B5EF4-FFF2-40B4-BE49-F238E27FC236}">
                <a16:creationId xmlns:a16="http://schemas.microsoft.com/office/drawing/2014/main" id="{A955DEF7-FA9F-84AA-E7A8-5AC092091924}"/>
              </a:ext>
            </a:extLst>
          </p:cNvPr>
          <p:cNvSpPr>
            <a:spLocks noGrp="1"/>
          </p:cNvSpPr>
          <p:nvPr>
            <p:ph type="sldNum" sz="quarter" idx="7"/>
          </p:nvPr>
        </p:nvSpPr>
        <p:spPr/>
        <p:txBody>
          <a:bodyPr/>
          <a:lstStyle/>
          <a:p>
            <a:pPr marL="103685">
              <a:lnSpc>
                <a:spcPts val="1633"/>
              </a:lnSpc>
            </a:pPr>
            <a:fld id="{81D60167-4931-47E6-BA6A-407CBD079E47}" type="slidenum">
              <a:rPr lang="en-AT" spc="-64" smtClean="0"/>
              <a:t>26</a:t>
            </a:fld>
            <a:endParaRPr lang="en-AT" spc="-64" dirty="0"/>
          </a:p>
        </p:txBody>
      </p:sp>
      <p:sp>
        <p:nvSpPr>
          <p:cNvPr id="5" name="object 3">
            <a:extLst>
              <a:ext uri="{FF2B5EF4-FFF2-40B4-BE49-F238E27FC236}">
                <a16:creationId xmlns:a16="http://schemas.microsoft.com/office/drawing/2014/main" id="{9806648C-B30A-E23C-EB41-BEC7F5D6070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4.4. Principe 4 – Équité et accessibilité</a:t>
            </a:r>
            <a:endParaRPr lang="en-GB" sz="3200" b="1" dirty="0">
              <a:solidFill>
                <a:schemeClr val="tx1"/>
              </a:solidFill>
              <a:latin typeface="Aptos" panose="020B0004020202020204" pitchFamily="34" charset="0"/>
              <a:cs typeface="Arial"/>
            </a:endParaRPr>
          </a:p>
        </p:txBody>
      </p:sp>
      <p:sp>
        <p:nvSpPr>
          <p:cNvPr id="9" name="object 6">
            <a:extLst>
              <a:ext uri="{FF2B5EF4-FFF2-40B4-BE49-F238E27FC236}">
                <a16:creationId xmlns:a16="http://schemas.microsoft.com/office/drawing/2014/main" id="{6237502B-1A5A-8953-4FFD-DAFEE7485CC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0" name="object 6">
            <a:extLst>
              <a:ext uri="{FF2B5EF4-FFF2-40B4-BE49-F238E27FC236}">
                <a16:creationId xmlns:a16="http://schemas.microsoft.com/office/drawing/2014/main" id="{64ACE6D7-CC64-DB70-A347-555B0741E6E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23665852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EDABB-BFAA-340F-65D1-E8F3128EC56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321E4B1-D788-2E63-D66F-EEA953C3B687}"/>
              </a:ext>
            </a:extLst>
          </p:cNvPr>
          <p:cNvSpPr txBox="1">
            <a:spLocks noGrp="1"/>
          </p:cNvSpPr>
          <p:nvPr>
            <p:ph type="title"/>
          </p:nvPr>
        </p:nvSpPr>
        <p:spPr>
          <a:xfrm>
            <a:off x="726282" y="422573"/>
            <a:ext cx="663418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Principes de planification des transports</a:t>
            </a:r>
            <a:endParaRPr lang="en-US" sz="2400" b="1" dirty="0">
              <a:solidFill>
                <a:schemeClr val="bg1"/>
              </a:solidFill>
            </a:endParaRPr>
          </a:p>
        </p:txBody>
      </p:sp>
      <p:sp>
        <p:nvSpPr>
          <p:cNvPr id="11" name="object 3">
            <a:extLst>
              <a:ext uri="{FF2B5EF4-FFF2-40B4-BE49-F238E27FC236}">
                <a16:creationId xmlns:a16="http://schemas.microsoft.com/office/drawing/2014/main" id="{8A6C9156-419C-4B5D-CEF5-B645CB1C0AFF}"/>
              </a:ext>
            </a:extLst>
          </p:cNvPr>
          <p:cNvSpPr txBox="1"/>
          <p:nvPr/>
        </p:nvSpPr>
        <p:spPr>
          <a:xfrm>
            <a:off x="733424" y="14205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Participation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B2E49AEF-437D-220E-D238-22F21911A0F4}"/>
              </a:ext>
            </a:extLst>
          </p:cNvPr>
          <p:cNvSpPr txBox="1"/>
          <p:nvPr/>
        </p:nvSpPr>
        <p:spPr>
          <a:xfrm>
            <a:off x="927977" y="1881197"/>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Impliquer le public dès les premières étapes permet aux planificateurs de mieux comprendre les besoins et les priorités de la communauté. Cela conduit à des solutions qui reflètent mieux les habitudes d'utilisation et les préoccupations réelles.</a:t>
            </a:r>
          </a:p>
        </p:txBody>
      </p:sp>
      <p:sp>
        <p:nvSpPr>
          <p:cNvPr id="14" name="object 3">
            <a:extLst>
              <a:ext uri="{FF2B5EF4-FFF2-40B4-BE49-F238E27FC236}">
                <a16:creationId xmlns:a16="http://schemas.microsoft.com/office/drawing/2014/main" id="{4FF97018-CFAC-1120-D8F2-1FF76E8F2254}"/>
              </a:ext>
            </a:extLst>
          </p:cNvPr>
          <p:cNvSpPr txBox="1"/>
          <p:nvPr/>
        </p:nvSpPr>
        <p:spPr>
          <a:xfrm>
            <a:off x="726280" y="2807816"/>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Transparence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object 3">
            <a:extLst>
              <a:ext uri="{FF2B5EF4-FFF2-40B4-BE49-F238E27FC236}">
                <a16:creationId xmlns:a16="http://schemas.microsoft.com/office/drawing/2014/main" id="{65F8B14E-F486-52BF-9206-65FBFD7B203A}"/>
              </a:ext>
            </a:extLst>
          </p:cNvPr>
          <p:cNvSpPr txBox="1"/>
          <p:nvPr/>
        </p:nvSpPr>
        <p:spPr>
          <a:xfrm>
            <a:off x="920833" y="3268456"/>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Une communication ouverte sur les processus décisionnels, les objectifs des projets et leurs impacts potentiels renforce la confiance et réduit les oppositions ou les malentendus.</a:t>
            </a:r>
          </a:p>
        </p:txBody>
      </p:sp>
      <p:sp>
        <p:nvSpPr>
          <p:cNvPr id="16" name="object 3">
            <a:extLst>
              <a:ext uri="{FF2B5EF4-FFF2-40B4-BE49-F238E27FC236}">
                <a16:creationId xmlns:a16="http://schemas.microsoft.com/office/drawing/2014/main" id="{1F40F10F-0DF9-C2D3-166F-DC447820DA33}"/>
              </a:ext>
            </a:extLst>
          </p:cNvPr>
          <p:cNvSpPr txBox="1"/>
          <p:nvPr/>
        </p:nvSpPr>
        <p:spPr>
          <a:xfrm>
            <a:off x="733422" y="397770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Boucles de rétroaction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7" name="object 3">
            <a:extLst>
              <a:ext uri="{FF2B5EF4-FFF2-40B4-BE49-F238E27FC236}">
                <a16:creationId xmlns:a16="http://schemas.microsoft.com/office/drawing/2014/main" id="{15ABFE9C-5F47-9DF7-BBAB-F94E0A7C6E00}"/>
              </a:ext>
            </a:extLst>
          </p:cNvPr>
          <p:cNvSpPr txBox="1"/>
          <p:nvPr/>
        </p:nvSpPr>
        <p:spPr>
          <a:xfrm>
            <a:off x="945502" y="4475087"/>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Des mécanismes tels que les enquêtes, les forums publics et les plateformes numériques de retour d'information permettent aux planificateurs d'ajuster les projets en fonction des commentaires reçus, améliorant ainsi à la fois le processus et les résultats.</a:t>
            </a:r>
          </a:p>
        </p:txBody>
      </p:sp>
      <p:sp>
        <p:nvSpPr>
          <p:cNvPr id="3" name="Slide Number Placeholder 2">
            <a:extLst>
              <a:ext uri="{FF2B5EF4-FFF2-40B4-BE49-F238E27FC236}">
                <a16:creationId xmlns:a16="http://schemas.microsoft.com/office/drawing/2014/main" id="{4C999088-8ADF-42DE-D94D-5B0946093D01}"/>
              </a:ext>
            </a:extLst>
          </p:cNvPr>
          <p:cNvSpPr>
            <a:spLocks noGrp="1"/>
          </p:cNvSpPr>
          <p:nvPr>
            <p:ph type="sldNum" sz="quarter" idx="7"/>
          </p:nvPr>
        </p:nvSpPr>
        <p:spPr/>
        <p:txBody>
          <a:bodyPr/>
          <a:lstStyle/>
          <a:p>
            <a:pPr marL="103685">
              <a:lnSpc>
                <a:spcPts val="1633"/>
              </a:lnSpc>
            </a:pPr>
            <a:fld id="{81D60167-4931-47E6-BA6A-407CBD079E47}" type="slidenum">
              <a:rPr lang="en-AT" spc="-64" smtClean="0"/>
              <a:t>27</a:t>
            </a:fld>
            <a:endParaRPr lang="en-AT" spc="-64" dirty="0"/>
          </a:p>
        </p:txBody>
      </p:sp>
      <p:sp>
        <p:nvSpPr>
          <p:cNvPr id="4" name="object 3">
            <a:extLst>
              <a:ext uri="{FF2B5EF4-FFF2-40B4-BE49-F238E27FC236}">
                <a16:creationId xmlns:a16="http://schemas.microsoft.com/office/drawing/2014/main" id="{C1AD5836-7648-71FE-1662-B79517CF411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4.4. Principe 5 – Participation du public</a:t>
            </a:r>
            <a:endParaRPr lang="en-GB" sz="3200" b="1" dirty="0">
              <a:solidFill>
                <a:schemeClr val="tx1"/>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62C1A527-4588-B5C1-C03D-2082E81872F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9" name="object 6">
            <a:extLst>
              <a:ext uri="{FF2B5EF4-FFF2-40B4-BE49-F238E27FC236}">
                <a16:creationId xmlns:a16="http://schemas.microsoft.com/office/drawing/2014/main" id="{370ECE69-1F37-797B-1A8A-0D357A9C633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9538549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BA3D1-998B-9B2E-40DC-30F4E072598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5C69543-13A4-BCFE-8569-42317140B2BC}"/>
              </a:ext>
            </a:extLst>
          </p:cNvPr>
          <p:cNvSpPr txBox="1">
            <a:spLocks noGrp="1"/>
          </p:cNvSpPr>
          <p:nvPr>
            <p:ph type="title"/>
          </p:nvPr>
        </p:nvSpPr>
        <p:spPr>
          <a:xfrm>
            <a:off x="726282" y="422573"/>
            <a:ext cx="618151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Principes de planification des transports</a:t>
            </a:r>
            <a:endParaRPr lang="en-US" sz="2400" b="1" dirty="0">
              <a:solidFill>
                <a:schemeClr val="bg1"/>
              </a:solidFill>
            </a:endParaRPr>
          </a:p>
        </p:txBody>
      </p:sp>
      <p:sp>
        <p:nvSpPr>
          <p:cNvPr id="11" name="object 3">
            <a:extLst>
              <a:ext uri="{FF2B5EF4-FFF2-40B4-BE49-F238E27FC236}">
                <a16:creationId xmlns:a16="http://schemas.microsoft.com/office/drawing/2014/main" id="{E7D94264-722D-D1DD-EF39-5D249DB830ED}"/>
              </a:ext>
            </a:extLst>
          </p:cNvPr>
          <p:cNvSpPr txBox="1"/>
          <p:nvPr/>
        </p:nvSpPr>
        <p:spPr>
          <a:xfrm>
            <a:off x="733424" y="14205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Planifier en tenant compte de l'incertitude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1420872F-8856-248D-9156-E1C879B54FC4}"/>
              </a:ext>
            </a:extLst>
          </p:cNvPr>
          <p:cNvSpPr txBox="1"/>
          <p:nvPr/>
        </p:nvSpPr>
        <p:spPr>
          <a:xfrm>
            <a:off x="927977" y="1881197"/>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La planification par scénarios permet de se préparer à différents avenirs, qu'il s'agisse d'innovations technologiques, de changements démographiques ou de perturbations imprévues telles que des pandémies ou des phénomènes météorologiques extrêmes.</a:t>
            </a:r>
          </a:p>
        </p:txBody>
      </p:sp>
      <p:sp>
        <p:nvSpPr>
          <p:cNvPr id="14" name="object 3">
            <a:extLst>
              <a:ext uri="{FF2B5EF4-FFF2-40B4-BE49-F238E27FC236}">
                <a16:creationId xmlns:a16="http://schemas.microsoft.com/office/drawing/2014/main" id="{1EE96615-4F92-B2E6-9522-075CB26C222D}"/>
              </a:ext>
            </a:extLst>
          </p:cNvPr>
          <p:cNvSpPr txBox="1"/>
          <p:nvPr/>
        </p:nvSpPr>
        <p:spPr>
          <a:xfrm>
            <a:off x="743807" y="2861464"/>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Mise en œuvre progressive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object 3">
            <a:extLst>
              <a:ext uri="{FF2B5EF4-FFF2-40B4-BE49-F238E27FC236}">
                <a16:creationId xmlns:a16="http://schemas.microsoft.com/office/drawing/2014/main" id="{5EEB0A27-B305-F8F7-944E-F7F55FC1E4C4}"/>
              </a:ext>
            </a:extLst>
          </p:cNvPr>
          <p:cNvSpPr txBox="1"/>
          <p:nvPr/>
        </p:nvSpPr>
        <p:spPr>
          <a:xfrm>
            <a:off x="938360" y="3322104"/>
            <a:ext cx="10725152" cy="84748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Au lieu d'un développement rigide et simultané, les projets par étapes permettent aux systèmes de transport de s'adapter à mesure que de nouvelles informations apparaissent, garantissant ainsi leur pertinence continue.</a:t>
            </a:r>
          </a:p>
        </p:txBody>
      </p:sp>
      <p:sp>
        <p:nvSpPr>
          <p:cNvPr id="16" name="object 3">
            <a:extLst>
              <a:ext uri="{FF2B5EF4-FFF2-40B4-BE49-F238E27FC236}">
                <a16:creationId xmlns:a16="http://schemas.microsoft.com/office/drawing/2014/main" id="{D825B583-A0A2-A7C5-F5DB-DA0509994AF4}"/>
              </a:ext>
            </a:extLst>
          </p:cNvPr>
          <p:cNvSpPr txBox="1"/>
          <p:nvPr/>
        </p:nvSpPr>
        <p:spPr>
          <a:xfrm>
            <a:off x="743807" y="4369792"/>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Conception résiliente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7" name="object 3">
            <a:extLst>
              <a:ext uri="{FF2B5EF4-FFF2-40B4-BE49-F238E27FC236}">
                <a16:creationId xmlns:a16="http://schemas.microsoft.com/office/drawing/2014/main" id="{93774CE0-2969-D32A-C936-B2EA3F0F224D}"/>
              </a:ext>
            </a:extLst>
          </p:cNvPr>
          <p:cNvSpPr txBox="1"/>
          <p:nvPr/>
        </p:nvSpPr>
        <p:spPr>
          <a:xfrm>
            <a:off x="938360" y="4913661"/>
            <a:ext cx="10725152"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Les infrastructures doivent être conçues pour s'adapter et évoluer en fonction de l'évolution des besoins. Cela inclut des réseaux de métro extensibles, des lignes de bus flexibles et des corridors multimodaux.</a:t>
            </a:r>
          </a:p>
        </p:txBody>
      </p:sp>
      <p:sp>
        <p:nvSpPr>
          <p:cNvPr id="3" name="Slide Number Placeholder 2">
            <a:extLst>
              <a:ext uri="{FF2B5EF4-FFF2-40B4-BE49-F238E27FC236}">
                <a16:creationId xmlns:a16="http://schemas.microsoft.com/office/drawing/2014/main" id="{F5821712-AB81-B430-7B39-75FF80C7431A}"/>
              </a:ext>
            </a:extLst>
          </p:cNvPr>
          <p:cNvSpPr>
            <a:spLocks noGrp="1"/>
          </p:cNvSpPr>
          <p:nvPr>
            <p:ph type="sldNum" sz="quarter" idx="7"/>
          </p:nvPr>
        </p:nvSpPr>
        <p:spPr/>
        <p:txBody>
          <a:bodyPr/>
          <a:lstStyle/>
          <a:p>
            <a:pPr marL="103685">
              <a:lnSpc>
                <a:spcPts val="1633"/>
              </a:lnSpc>
            </a:pPr>
            <a:fld id="{81D60167-4931-47E6-BA6A-407CBD079E47}" type="slidenum">
              <a:rPr lang="en-AT" spc="-64" smtClean="0"/>
              <a:t>28</a:t>
            </a:fld>
            <a:endParaRPr lang="en-AT" spc="-64" dirty="0"/>
          </a:p>
        </p:txBody>
      </p:sp>
      <p:sp>
        <p:nvSpPr>
          <p:cNvPr id="5" name="object 3">
            <a:extLst>
              <a:ext uri="{FF2B5EF4-FFF2-40B4-BE49-F238E27FC236}">
                <a16:creationId xmlns:a16="http://schemas.microsoft.com/office/drawing/2014/main" id="{28C9952B-FDC0-A18F-BAA3-015D11EF8CA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4.4. Principe 6 – Flexibilité et adaptabilité</a:t>
            </a:r>
            <a:endParaRPr lang="en-GB" sz="3200" b="1" dirty="0">
              <a:solidFill>
                <a:schemeClr val="tx1"/>
              </a:solidFill>
              <a:latin typeface="Aptos" panose="020B0004020202020204" pitchFamily="34" charset="0"/>
              <a:cs typeface="Arial"/>
            </a:endParaRPr>
          </a:p>
        </p:txBody>
      </p:sp>
      <p:sp>
        <p:nvSpPr>
          <p:cNvPr id="9" name="object 6">
            <a:extLst>
              <a:ext uri="{FF2B5EF4-FFF2-40B4-BE49-F238E27FC236}">
                <a16:creationId xmlns:a16="http://schemas.microsoft.com/office/drawing/2014/main" id="{4FF6CDEB-F053-16CF-0255-C1DD35CFDD9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0" name="object 6">
            <a:extLst>
              <a:ext uri="{FF2B5EF4-FFF2-40B4-BE49-F238E27FC236}">
                <a16:creationId xmlns:a16="http://schemas.microsoft.com/office/drawing/2014/main" id="{85A7EB4D-2405-AE64-2337-EF93A4ED10E0}"/>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9990337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5B10D-F24F-CC20-EFCD-B17967F31C8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1175EE2-B566-D669-E43C-3885D8B93D5F}"/>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 :</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Processus d'élaboration des politiques</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BDB880BD-1DEE-1837-EBE5-B35F4172FA0E}"/>
              </a:ext>
            </a:extLst>
          </p:cNvPr>
          <p:cNvSpPr>
            <a:spLocks noGrp="1"/>
          </p:cNvSpPr>
          <p:nvPr>
            <p:ph type="sldNum" sz="quarter" idx="7"/>
          </p:nvPr>
        </p:nvSpPr>
        <p:spPr/>
        <p:txBody>
          <a:bodyPr/>
          <a:lstStyle/>
          <a:p>
            <a:pPr marL="103685">
              <a:lnSpc>
                <a:spcPts val="1633"/>
              </a:lnSpc>
            </a:pPr>
            <a:fld id="{81D60167-4931-47E6-BA6A-407CBD079E47}" type="slidenum">
              <a:rPr lang="en-AT" spc="-64" smtClean="0"/>
              <a:t>29</a:t>
            </a:fld>
            <a:endParaRPr lang="en-AT" spc="-64" dirty="0"/>
          </a:p>
        </p:txBody>
      </p:sp>
      <p:sp>
        <p:nvSpPr>
          <p:cNvPr id="5" name="object 6">
            <a:extLst>
              <a:ext uri="{FF2B5EF4-FFF2-40B4-BE49-F238E27FC236}">
                <a16:creationId xmlns:a16="http://schemas.microsoft.com/office/drawing/2014/main" id="{E5F70840-4580-F268-83AB-A36146FCDA8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6" name="object 6">
            <a:extLst>
              <a:ext uri="{FF2B5EF4-FFF2-40B4-BE49-F238E27FC236}">
                <a16:creationId xmlns:a16="http://schemas.microsoft.com/office/drawing/2014/main" id="{E99B91D3-CEBA-F4D8-8C09-944317E9644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892518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283618"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3" name="object 3"/>
          <p:cNvSpPr txBox="1"/>
          <p:nvPr/>
        </p:nvSpPr>
        <p:spPr>
          <a:xfrm>
            <a:off x="1009650" y="934868"/>
            <a:ext cx="5039999" cy="490244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200" b="1" dirty="0">
                <a:solidFill>
                  <a:schemeClr val="tx1"/>
                </a:solidFill>
                <a:latin typeface="Arial" panose="020B0604020202020204" pitchFamily="34" charset="0"/>
                <a:cs typeface="Arial" panose="020B0604020202020204" pitchFamily="34" charset="0"/>
              </a:rPr>
              <a:t>Section 1 Aperçu de la politique des transports </a:t>
            </a:r>
            <a:r>
              <a:rPr lang="en-US" sz="1200" b="1" spc="-13" dirty="0">
                <a:solidFill>
                  <a:schemeClr val="tx1"/>
                </a:solidFill>
                <a:latin typeface="Arial" panose="020B0604020202020204" pitchFamily="34" charset="0"/>
                <a:cs typeface="Arial" panose="020B0604020202020204" pitchFamily="34" charset="0"/>
              </a:rPr>
              <a:t>.............................</a:t>
            </a:r>
            <a:r>
              <a:rPr lang="en-US" sz="1200" b="1" spc="469" dirty="0">
                <a:solidFill>
                  <a:schemeClr val="tx1"/>
                </a:solidFill>
                <a:latin typeface="Arial" panose="020B0604020202020204" pitchFamily="34" charset="0"/>
                <a:cs typeface="Arial" panose="020B0604020202020204" pitchFamily="34" charset="0"/>
              </a:rPr>
              <a:t> 4</a:t>
            </a:r>
            <a:endParaRPr lang="en-US" sz="1200" b="1" dirty="0">
              <a:solidFill>
                <a:schemeClr val="tx1"/>
              </a:solidFill>
              <a:latin typeface="Arial" panose="020B0604020202020204" pitchFamily="34" charset="0"/>
              <a:cs typeface="Arial" panose="020B0604020202020204" pitchFamily="34" charset="0"/>
            </a:endParaRPr>
          </a:p>
          <a:p>
            <a:pPr marL="357188" marR="7348" indent="-215900" defTabSz="1175644" hangingPunct="1">
              <a:lnSpc>
                <a:spcPct val="100000"/>
              </a:lnSpc>
              <a:spcBef>
                <a:spcPts val="600"/>
              </a:spcBef>
              <a:buFontTx/>
              <a:buAutoNum type="arabicPeriod"/>
              <a:tabLst>
                <a:tab pos="4741863" algn="l"/>
              </a:tabLst>
            </a:pPr>
            <a:r>
              <a:rPr lang="en-US" sz="1200" dirty="0">
                <a:latin typeface="Arial" panose="020B0604020202020204" pitchFamily="34" charset="0"/>
                <a:cs typeface="Arial" panose="020B0604020202020204" pitchFamily="34" charset="0"/>
              </a:rPr>
              <a:t>Qu'est-ce que la politique des transports ?</a:t>
            </a:r>
            <a:r>
              <a:rPr lang="en-GB" sz="1200" dirty="0">
                <a:latin typeface="Arial" panose="020B0604020202020204" pitchFamily="34" charset="0"/>
                <a:cs typeface="Arial" panose="020B0604020202020204" pitchFamily="34" charset="0"/>
              </a:rPr>
              <a:t> .........................    5</a:t>
            </a:r>
          </a:p>
          <a:p>
            <a:pPr marL="357188" marR="7348" indent="-215900" defTabSz="1175644" hangingPunct="1">
              <a:lnSpc>
                <a:spcPct val="100000"/>
              </a:lnSpc>
              <a:spcBef>
                <a:spcPts val="600"/>
              </a:spcBef>
              <a:buFontTx/>
              <a:buAutoNum type="arabicPeriod"/>
              <a:tabLst>
                <a:tab pos="4741863" algn="l"/>
              </a:tabLst>
            </a:pPr>
            <a:r>
              <a:rPr lang="en-US" sz="1200" dirty="0">
                <a:latin typeface="Arial" panose="020B0604020202020204" pitchFamily="34" charset="0"/>
                <a:cs typeface="Arial" panose="020B0604020202020204" pitchFamily="34" charset="0"/>
              </a:rPr>
              <a:t>Objectif de la politique des transports</a:t>
            </a:r>
            <a:r>
              <a:rPr lang="en-GB" sz="1200" dirty="0">
                <a:latin typeface="Arial" panose="020B0604020202020204" pitchFamily="34" charset="0"/>
                <a:cs typeface="Arial" panose="020B0604020202020204" pitchFamily="34" charset="0"/>
              </a:rPr>
              <a:t> .......................................    6</a:t>
            </a:r>
          </a:p>
          <a:p>
            <a:pPr marL="357188" marR="7348" indent="-215900" defTabSz="1175644" hangingPunct="1">
              <a:lnSpc>
                <a:spcPct val="100000"/>
              </a:lnSpc>
              <a:spcBef>
                <a:spcPts val="600"/>
              </a:spcBef>
              <a:buFontTx/>
              <a:buAutoNum type="arabicPeriod"/>
              <a:tabLst>
                <a:tab pos="4741863" algn="l"/>
              </a:tabLst>
            </a:pPr>
            <a:r>
              <a:rPr lang="en-US" sz="1200" dirty="0">
                <a:latin typeface="Arial" panose="020B0604020202020204" pitchFamily="34" charset="0"/>
                <a:cs typeface="Arial" panose="020B0604020202020204" pitchFamily="34" charset="0"/>
              </a:rPr>
              <a:t>Buts et objectifs de la politique des transports</a:t>
            </a:r>
            <a:r>
              <a:rPr lang="en-GB" sz="1200" dirty="0">
                <a:latin typeface="Arial" panose="020B0604020202020204" pitchFamily="34" charset="0"/>
                <a:cs typeface="Arial" panose="020B0604020202020204" pitchFamily="34" charset="0"/>
              </a:rPr>
              <a:t> ..........................    7</a:t>
            </a:r>
          </a:p>
          <a:p>
            <a:pPr marL="357188" marR="7348" indent="-215900" defTabSz="1175644" hangingPunct="1">
              <a:lnSpc>
                <a:spcPct val="100000"/>
              </a:lnSpc>
              <a:spcBef>
                <a:spcPts val="600"/>
              </a:spcBef>
              <a:buFontTx/>
              <a:buAutoNum type="arabicPeriod"/>
              <a:tabLst>
                <a:tab pos="4741863" algn="l"/>
              </a:tabLst>
            </a:pPr>
            <a:r>
              <a:rPr lang="en-US" sz="1200" dirty="0">
                <a:latin typeface="Arial" panose="020B0604020202020204" pitchFamily="34" charset="0"/>
                <a:cs typeface="Arial" panose="020B0604020202020204" pitchFamily="34" charset="0"/>
              </a:rPr>
              <a:t>Types de politiques des transports ...........................</a:t>
            </a:r>
            <a:r>
              <a:rPr lang="en-GB" sz="1200" dirty="0">
                <a:latin typeface="Arial" panose="020B0604020202020204" pitchFamily="34" charset="0"/>
                <a:cs typeface="Arial" panose="020B0604020202020204" pitchFamily="34" charset="0"/>
              </a:rPr>
              <a:t>.............    8</a:t>
            </a:r>
          </a:p>
          <a:p>
            <a:pPr marL="357188" marR="7348" indent="-215900" defTabSz="1175644" hangingPunct="1">
              <a:lnSpc>
                <a:spcPct val="100000"/>
              </a:lnSpc>
              <a:spcBef>
                <a:spcPts val="600"/>
              </a:spcBef>
              <a:buFontTx/>
              <a:buAutoNum type="arabicPeriod"/>
              <a:tabLst>
                <a:tab pos="4741863" algn="l"/>
              </a:tabLst>
            </a:pPr>
            <a:r>
              <a:rPr lang="en-US" sz="1200" dirty="0">
                <a:latin typeface="Arial" panose="020B0604020202020204" pitchFamily="34" charset="0"/>
                <a:cs typeface="Arial" panose="020B0604020202020204" pitchFamily="34" charset="0"/>
              </a:rPr>
              <a:t>Acteurs de la politique des transports .....................................    9</a:t>
            </a:r>
            <a:endParaRPr lang="en-GB" sz="1200" dirty="0">
              <a:latin typeface="Arial" panose="020B0604020202020204" pitchFamily="34" charset="0"/>
              <a:cs typeface="Arial" panose="020B0604020202020204" pitchFamily="34" charset="0"/>
            </a:endParaRPr>
          </a:p>
          <a:p>
            <a:pPr marL="16328" defTabSz="1175644" hangingPunct="1">
              <a:lnSpc>
                <a:spcPct val="100000"/>
              </a:lnSpc>
              <a:spcBef>
                <a:spcPts val="129"/>
              </a:spcBef>
            </a:pPr>
            <a:endParaRPr lang="en-GB" sz="1200" b="1" dirty="0">
              <a:solidFill>
                <a:schemeClr val="tx1"/>
              </a:solidFill>
              <a:latin typeface="Arial" panose="020B0604020202020204" pitchFamily="34" charset="0"/>
              <a:cs typeface="Arial" panose="020B0604020202020204" pitchFamily="34" charset="0"/>
            </a:endParaRPr>
          </a:p>
          <a:p>
            <a:pPr marL="16328" defTabSz="1175644" hangingPunct="1">
              <a:lnSpc>
                <a:spcPct val="100000"/>
              </a:lnSpc>
              <a:spcBef>
                <a:spcPts val="129"/>
              </a:spcBef>
              <a:tabLst>
                <a:tab pos="4854575" algn="l"/>
              </a:tabLst>
            </a:pPr>
            <a:r>
              <a:rPr lang="en-GB" sz="1200" b="1" dirty="0">
                <a:solidFill>
                  <a:schemeClr val="tx1"/>
                </a:solidFill>
                <a:latin typeface="Arial" panose="020B0604020202020204" pitchFamily="34" charset="0"/>
                <a:cs typeface="Arial" panose="020B0604020202020204" pitchFamily="34" charset="0"/>
              </a:rPr>
              <a:t>Section 2 </a:t>
            </a:r>
            <a:r>
              <a:rPr lang="en-US" sz="1200" b="1" dirty="0">
                <a:solidFill>
                  <a:schemeClr val="tx1"/>
                </a:solidFill>
                <a:effectLst/>
                <a:latin typeface="Arial" panose="020B0604020202020204" pitchFamily="34" charset="0"/>
                <a:ea typeface="Aptos" panose="020B0004020202020204" pitchFamily="34" charset="0"/>
                <a:cs typeface="Arial" panose="020B0604020202020204" pitchFamily="34" charset="0"/>
              </a:rPr>
              <a:t>Aperçu de la planification des transports</a:t>
            </a:r>
            <a:r>
              <a:rPr lang="en-GB" sz="1200" b="1" spc="-13" dirty="0">
                <a:solidFill>
                  <a:schemeClr val="tx1"/>
                </a:solidFill>
                <a:latin typeface="Arial" panose="020B0604020202020204" pitchFamily="34" charset="0"/>
                <a:cs typeface="Arial" panose="020B0604020202020204" pitchFamily="34" charset="0"/>
              </a:rPr>
              <a:t> ..................     10</a:t>
            </a:r>
            <a:endParaRPr lang="en-GB" sz="1200" b="1" dirty="0">
              <a:solidFill>
                <a:schemeClr val="tx1"/>
              </a:solidFill>
              <a:latin typeface="Arial" panose="020B0604020202020204" pitchFamily="34" charset="0"/>
              <a:cs typeface="Arial" panose="020B0604020202020204" pitchFamily="34" charset="0"/>
            </a:endParaRPr>
          </a:p>
          <a:p>
            <a:pPr marL="357188" marR="7348" indent="-215900" defTabSz="1184275" hangingPunct="1">
              <a:lnSpc>
                <a:spcPct val="100000"/>
              </a:lnSpc>
              <a:spcBef>
                <a:spcPts val="600"/>
              </a:spcBef>
              <a:buFontTx/>
              <a:buAutoNum type="arabicPeriod"/>
            </a:pPr>
            <a:r>
              <a:rPr lang="en-US"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Qu'est-ce que la planification des transports ? .........</a:t>
            </a:r>
            <a:r>
              <a:rPr lang="en-GB" sz="1200" spc="64" dirty="0">
                <a:solidFill>
                  <a:schemeClr val="tx1"/>
                </a:solidFill>
                <a:latin typeface="Arial" panose="020B0604020202020204" pitchFamily="34" charset="0"/>
                <a:cs typeface="Arial" panose="020B0604020202020204" pitchFamily="34" charset="0"/>
              </a:rPr>
              <a:t>........    11</a:t>
            </a:r>
          </a:p>
          <a:p>
            <a:pPr marL="357188" marR="7348" indent="-215900" defTabSz="1184275" hangingPunct="1">
              <a:lnSpc>
                <a:spcPct val="100000"/>
              </a:lnSpc>
              <a:spcBef>
                <a:spcPts val="600"/>
              </a:spcBef>
              <a:buFontTx/>
              <a:buAutoNum type="arabicPeriod"/>
            </a:pPr>
            <a:r>
              <a:rPr lang="en-US" sz="1200" dirty="0">
                <a:solidFill>
                  <a:schemeClr val="tx1"/>
                </a:solidFill>
                <a:effectLst/>
                <a:latin typeface="Arial" panose="020B0604020202020204" pitchFamily="34" charset="0"/>
                <a:ea typeface="Aptos" panose="020B0004020202020204" pitchFamily="34" charset="0"/>
                <a:cs typeface="Arial" panose="020B0604020202020204" pitchFamily="34" charset="0"/>
              </a:rPr>
              <a:t>Objectifs de la planification des transports</a:t>
            </a:r>
            <a:r>
              <a:rPr lang="en-GB" sz="1200" spc="64" dirty="0">
                <a:solidFill>
                  <a:schemeClr val="tx1"/>
                </a:solidFill>
                <a:latin typeface="Arial" panose="020B0604020202020204" pitchFamily="34" charset="0"/>
                <a:cs typeface="Arial" panose="020B0604020202020204" pitchFamily="34" charset="0"/>
              </a:rPr>
              <a:t> ..............    12</a:t>
            </a:r>
          </a:p>
          <a:p>
            <a:pPr marL="357188" marR="7348" indent="-215900" defTabSz="11842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Le processus de planification des transports</a:t>
            </a:r>
            <a:r>
              <a:rPr lang="en-GB" sz="1200" spc="64" dirty="0">
                <a:solidFill>
                  <a:schemeClr val="tx1"/>
                </a:solidFill>
                <a:latin typeface="Arial" panose="020B0604020202020204" pitchFamily="34" charset="0"/>
                <a:cs typeface="Arial" panose="020B0604020202020204" pitchFamily="34" charset="0"/>
              </a:rPr>
              <a:t> .................    13</a:t>
            </a:r>
          </a:p>
          <a:p>
            <a:pPr marL="357188" marR="7348" indent="-215900" defTabSz="11842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Planification stratégique, tactique et </a:t>
            </a:r>
            <a:r>
              <a:rPr lang="en-US" sz="1200" spc="64" dirty="0" err="1">
                <a:solidFill>
                  <a:schemeClr val="tx1"/>
                </a:solidFill>
                <a:latin typeface="Arial" panose="020B0604020202020204" pitchFamily="34" charset="0"/>
                <a:cs typeface="Arial" panose="020B0604020202020204" pitchFamily="34" charset="0"/>
              </a:rPr>
              <a:t>opérationnelle</a:t>
            </a:r>
            <a:r>
              <a:rPr lang="en-US" sz="1200" spc="64" dirty="0">
                <a:solidFill>
                  <a:schemeClr val="tx1"/>
                </a:solidFill>
                <a:latin typeface="Arial" panose="020B0604020202020204" pitchFamily="34" charset="0"/>
                <a:cs typeface="Arial" panose="020B0604020202020204" pitchFamily="34" charset="0"/>
              </a:rPr>
              <a:t> </a:t>
            </a:r>
            <a:r>
              <a:rPr lang="en-GB" sz="1200" spc="64" dirty="0">
                <a:solidFill>
                  <a:schemeClr val="tx1"/>
                </a:solidFill>
                <a:latin typeface="Arial" panose="020B0604020202020204" pitchFamily="34" charset="0"/>
                <a:cs typeface="Arial" panose="020B0604020202020204" pitchFamily="34" charset="0"/>
              </a:rPr>
              <a:t>......    14</a:t>
            </a:r>
          </a:p>
          <a:p>
            <a:pPr marL="357188" marR="7348" indent="-215900" defTabSz="11842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Outils et techniques de planification des transports ......    15</a:t>
            </a:r>
            <a:endParaRPr lang="en-GB" sz="1200" b="1" dirty="0">
              <a:solidFill>
                <a:schemeClr val="tx1"/>
              </a:solidFill>
              <a:latin typeface="Arial" panose="020B0604020202020204" pitchFamily="34" charset="0"/>
              <a:cs typeface="Arial" panose="020B0604020202020204" pitchFamily="34" charset="0"/>
            </a:endParaRPr>
          </a:p>
          <a:p>
            <a:pPr marL="357188" marR="7348" indent="-215900" defTabSz="1175644" hangingPunct="1">
              <a:lnSpc>
                <a:spcPct val="100000"/>
              </a:lnSpc>
              <a:spcBef>
                <a:spcPts val="600"/>
              </a:spcBef>
              <a:buFontTx/>
              <a:buAutoNum type="arabicPeriod"/>
            </a:pPr>
            <a:endParaRPr lang="en-GB" sz="1200" spc="64" dirty="0">
              <a:solidFill>
                <a:schemeClr val="tx1"/>
              </a:solidFill>
              <a:latin typeface="Arial" panose="020B0604020202020204" pitchFamily="34" charset="0"/>
              <a:cs typeface="Arial" panose="020B0604020202020204" pitchFamily="34" charset="0"/>
            </a:endParaRPr>
          </a:p>
          <a:p>
            <a:pPr marL="16328" defTabSz="1212850" hangingPunct="1">
              <a:lnSpc>
                <a:spcPct val="100000"/>
              </a:lnSpc>
              <a:spcBef>
                <a:spcPts val="129"/>
              </a:spcBef>
            </a:pPr>
            <a:r>
              <a:rPr lang="en-GB" sz="1200" b="1" dirty="0">
                <a:solidFill>
                  <a:schemeClr val="tx1"/>
                </a:solidFill>
                <a:latin typeface="Arial" panose="020B0604020202020204" pitchFamily="34" charset="0"/>
                <a:cs typeface="Arial" panose="020B0604020202020204" pitchFamily="34" charset="0"/>
              </a:rPr>
              <a:t>Section 3 Politique et planification</a:t>
            </a:r>
            <a:r>
              <a:rPr lang="en-GB" sz="1200" b="1" spc="-13" dirty="0">
                <a:solidFill>
                  <a:schemeClr val="tx1"/>
                </a:solidFill>
                <a:latin typeface="Arial" panose="020B0604020202020204" pitchFamily="34" charset="0"/>
                <a:cs typeface="Arial" panose="020B0604020202020204" pitchFamily="34" charset="0"/>
              </a:rPr>
              <a:t> ................................................     16</a:t>
            </a:r>
            <a:endParaRPr lang="en-GB" sz="1200" b="1" dirty="0">
              <a:solidFill>
                <a:schemeClr val="tx1"/>
              </a:solidFill>
              <a:latin typeface="Arial" panose="020B0604020202020204" pitchFamily="34" charset="0"/>
              <a:cs typeface="Arial" panose="020B0604020202020204" pitchFamily="34" charset="0"/>
            </a:endParaRPr>
          </a:p>
          <a:p>
            <a:pPr marL="357188" marR="7348" indent="-215900" defTabSz="11842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Comparaison entre politique et planification</a:t>
            </a:r>
            <a:r>
              <a:rPr lang="en-GB" sz="1200" spc="64" dirty="0">
                <a:solidFill>
                  <a:schemeClr val="tx1"/>
                </a:solidFill>
                <a:latin typeface="Arial" panose="020B0604020202020204" pitchFamily="34" charset="0"/>
                <a:cs typeface="Arial" panose="020B0604020202020204" pitchFamily="34" charset="0"/>
              </a:rPr>
              <a:t> ...............     17</a:t>
            </a:r>
          </a:p>
          <a:p>
            <a:pPr marL="357188" marR="7348" indent="-215900" defTabSz="11842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Interaction entre politique et planification</a:t>
            </a:r>
            <a:r>
              <a:rPr lang="en-GB" sz="1200" spc="64" dirty="0">
                <a:solidFill>
                  <a:schemeClr val="tx1"/>
                </a:solidFill>
                <a:latin typeface="Arial" panose="020B0604020202020204" pitchFamily="34" charset="0"/>
                <a:cs typeface="Arial" panose="020B0604020202020204" pitchFamily="34" charset="0"/>
              </a:rPr>
              <a:t> ................     18</a:t>
            </a:r>
          </a:p>
          <a:p>
            <a:pPr marL="357188" marR="7348" indent="-215900" defTabSz="11842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Exemple pratique .......................... </a:t>
            </a:r>
            <a:r>
              <a:rPr lang="en-GB" sz="1200" spc="64" dirty="0">
                <a:solidFill>
                  <a:schemeClr val="tx1"/>
                </a:solidFill>
                <a:latin typeface="Arial" panose="020B0604020202020204" pitchFamily="34" charset="0"/>
                <a:cs typeface="Arial" panose="020B0604020202020204" pitchFamily="34" charset="0"/>
              </a:rPr>
              <a:t>    19</a:t>
            </a:r>
          </a:p>
          <a:p>
            <a:pPr marL="357188" marR="7348" indent="-215900" defTabSz="11842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Défis liés à l'alignement de la politique et de la planification ................</a:t>
            </a:r>
            <a:r>
              <a:rPr lang="en-GB" sz="1200" spc="64" dirty="0">
                <a:solidFill>
                  <a:schemeClr val="tx1"/>
                </a:solidFill>
                <a:latin typeface="Arial" panose="020B0604020202020204" pitchFamily="34" charset="0"/>
                <a:cs typeface="Arial" panose="020B0604020202020204" pitchFamily="34" charset="0"/>
              </a:rPr>
              <a:t>....     20</a:t>
            </a:r>
          </a:p>
        </p:txBody>
      </p:sp>
      <p:sp>
        <p:nvSpPr>
          <p:cNvPr id="4" name="object 4"/>
          <p:cNvSpPr txBox="1"/>
          <p:nvPr/>
        </p:nvSpPr>
        <p:spPr>
          <a:xfrm>
            <a:off x="6142352" y="934868"/>
            <a:ext cx="5420998" cy="5094802"/>
          </a:xfrm>
          <a:prstGeom prst="rect">
            <a:avLst/>
          </a:prstGeom>
        </p:spPr>
        <p:txBody>
          <a:bodyPr vert="horz" wrap="square" lIns="0" tIns="16329" rIns="0" bIns="0" rtlCol="0">
            <a:spAutoFit/>
          </a:bodyPr>
          <a:lstStyle/>
          <a:p>
            <a:pPr marL="16328" defTabSz="1041400" hangingPunct="1">
              <a:lnSpc>
                <a:spcPct val="100000"/>
              </a:lnSpc>
              <a:spcBef>
                <a:spcPts val="600"/>
              </a:spcBef>
            </a:pPr>
            <a:r>
              <a:rPr lang="en-GB" sz="1200" b="1" dirty="0">
                <a:solidFill>
                  <a:sysClr val="windowText" lastClr="000000"/>
                </a:solidFill>
                <a:latin typeface="Arial"/>
                <a:cs typeface="Arial"/>
              </a:rPr>
              <a:t>Section 4 </a:t>
            </a:r>
            <a:r>
              <a:rPr lang="en-US" sz="1200" b="1" dirty="0">
                <a:solidFill>
                  <a:sysClr val="windowText" lastClr="000000"/>
                </a:solidFill>
                <a:latin typeface="Arial"/>
                <a:cs typeface="Arial"/>
              </a:rPr>
              <a:t>Principes de la planification des transports</a:t>
            </a:r>
            <a:r>
              <a:rPr lang="en-GB" sz="1200" b="1" spc="-13" dirty="0">
                <a:solidFill>
                  <a:sysClr val="windowText" lastClr="000000"/>
                </a:solidFill>
                <a:latin typeface="Arial"/>
                <a:cs typeface="Arial"/>
              </a:rPr>
              <a:t> ............................. 21</a:t>
            </a:r>
            <a:endParaRPr lang="en-GB" sz="1200" b="1" dirty="0">
              <a:solidFill>
                <a:sysClr val="windowText" lastClr="000000"/>
              </a:solidFill>
              <a:latin typeface="Arial"/>
              <a:cs typeface="Arial"/>
            </a:endParaRPr>
          </a:p>
          <a:p>
            <a:pPr marL="357188" marR="7348" indent="-215900" defTabSz="1044575" hangingPunct="1">
              <a:lnSpc>
                <a:spcPct val="100000"/>
              </a:lnSpc>
              <a:spcBef>
                <a:spcPts val="600"/>
              </a:spcBef>
              <a:buFontTx/>
              <a:buAutoNum type="arabicPeriod"/>
              <a:tabLst>
                <a:tab pos="5091113" algn="l"/>
              </a:tabLst>
            </a:pPr>
            <a:r>
              <a:rPr lang="en-US" sz="1200" spc="64" dirty="0">
                <a:solidFill>
                  <a:sysClr val="windowText" lastClr="000000"/>
                </a:solidFill>
                <a:latin typeface="Arial"/>
                <a:cs typeface="Arial"/>
              </a:rPr>
              <a:t>Principe 1 – Durabilité</a:t>
            </a:r>
            <a:r>
              <a:rPr lang="en-GB" sz="1200" spc="64" dirty="0">
                <a:solidFill>
                  <a:sysClr val="windowText" lastClr="000000"/>
                </a:solidFill>
                <a:latin typeface="Arial"/>
                <a:cs typeface="Arial"/>
              </a:rPr>
              <a:t> ...................................................     22</a:t>
            </a:r>
          </a:p>
          <a:p>
            <a:pPr marL="357188" marR="7348" indent="-215900" defTabSz="1044575" hangingPunct="1">
              <a:lnSpc>
                <a:spcPct val="100000"/>
              </a:lnSpc>
              <a:spcBef>
                <a:spcPts val="600"/>
              </a:spcBef>
              <a:buFontTx/>
              <a:buAutoNum type="arabicPeriod"/>
              <a:tabLst>
                <a:tab pos="5091113" algn="l"/>
              </a:tabLst>
            </a:pPr>
            <a:r>
              <a:rPr lang="en-GB" sz="1200" spc="64" dirty="0">
                <a:solidFill>
                  <a:sysClr val="windowText" lastClr="000000"/>
                </a:solidFill>
                <a:latin typeface="Arial"/>
                <a:cs typeface="Arial"/>
              </a:rPr>
              <a:t>Principe 2 – Intégration .......................................................     23</a:t>
            </a:r>
          </a:p>
          <a:p>
            <a:pPr marL="357188" marR="7348" indent="-215900" defTabSz="1044575" hangingPunct="1">
              <a:lnSpc>
                <a:spcPct val="100000"/>
              </a:lnSpc>
              <a:spcBef>
                <a:spcPts val="600"/>
              </a:spcBef>
              <a:buFontTx/>
              <a:buAutoNum type="arabicPeriod"/>
              <a:tabLst>
                <a:tab pos="5091113" algn="l"/>
              </a:tabLst>
            </a:pPr>
            <a:r>
              <a:rPr lang="en-US" sz="1200" spc="64" dirty="0">
                <a:solidFill>
                  <a:sysClr val="windowText" lastClr="000000"/>
                </a:solidFill>
                <a:latin typeface="Arial"/>
                <a:cs typeface="Arial"/>
              </a:rPr>
              <a:t>Principe 3 – Efficacité et </a:t>
            </a:r>
            <a:r>
              <a:rPr lang="en-US" sz="1200" spc="64" dirty="0" err="1">
                <a:solidFill>
                  <a:sysClr val="windowText" lastClr="000000"/>
                </a:solidFill>
                <a:latin typeface="Arial"/>
                <a:cs typeface="Arial"/>
              </a:rPr>
              <a:t>efficience</a:t>
            </a:r>
            <a:r>
              <a:rPr lang="en-GB" sz="1200" spc="64" dirty="0">
                <a:solidFill>
                  <a:sysClr val="windowText" lastClr="000000"/>
                </a:solidFill>
                <a:latin typeface="Arial"/>
                <a:cs typeface="Arial"/>
              </a:rPr>
              <a:t> .........................     24</a:t>
            </a:r>
          </a:p>
          <a:p>
            <a:pPr marL="357188" marR="7348" indent="-215900" defTabSz="1044575" hangingPunct="1">
              <a:lnSpc>
                <a:spcPct val="100000"/>
              </a:lnSpc>
              <a:spcBef>
                <a:spcPts val="600"/>
              </a:spcBef>
              <a:buFontTx/>
              <a:buAutoNum type="arabicPeriod"/>
              <a:tabLst>
                <a:tab pos="5091113" algn="l"/>
              </a:tabLst>
            </a:pPr>
            <a:r>
              <a:rPr lang="en-US" sz="1200" spc="64" dirty="0">
                <a:solidFill>
                  <a:sysClr val="windowText" lastClr="000000"/>
                </a:solidFill>
                <a:latin typeface="Arial"/>
                <a:cs typeface="Arial"/>
              </a:rPr>
              <a:t>Principe 4 – Équité et accessibilité</a:t>
            </a:r>
            <a:r>
              <a:rPr lang="en-GB" sz="1200" spc="64" dirty="0">
                <a:solidFill>
                  <a:sysClr val="windowText" lastClr="000000"/>
                </a:solidFill>
                <a:latin typeface="Arial"/>
                <a:cs typeface="Arial"/>
              </a:rPr>
              <a:t> ....................................     25</a:t>
            </a:r>
          </a:p>
          <a:p>
            <a:pPr marL="357188" marR="7348" indent="-215900" defTabSz="1044575" hangingPunct="1">
              <a:lnSpc>
                <a:spcPct val="100000"/>
              </a:lnSpc>
              <a:spcBef>
                <a:spcPts val="600"/>
              </a:spcBef>
              <a:buFontTx/>
              <a:buAutoNum type="arabicPeriod"/>
              <a:tabLst>
                <a:tab pos="5091113" algn="l"/>
              </a:tabLst>
            </a:pPr>
            <a:r>
              <a:rPr lang="en-US" sz="1200" spc="64" dirty="0">
                <a:solidFill>
                  <a:sysClr val="windowText" lastClr="000000"/>
                </a:solidFill>
                <a:latin typeface="Arial"/>
                <a:cs typeface="Arial"/>
              </a:rPr>
              <a:t>Principe 5 – Participation du public ...............</a:t>
            </a:r>
            <a:r>
              <a:rPr lang="en-GB" sz="1200" spc="64" dirty="0">
                <a:solidFill>
                  <a:sysClr val="windowText" lastClr="000000"/>
                </a:solidFill>
                <a:latin typeface="Arial"/>
                <a:cs typeface="Arial"/>
              </a:rPr>
              <a:t>..................     26</a:t>
            </a:r>
            <a:endParaRPr lang="en-GB" sz="1200" b="1" dirty="0">
              <a:solidFill>
                <a:sysClr val="windowText" lastClr="000000"/>
              </a:solidFill>
              <a:latin typeface="Arial"/>
              <a:cs typeface="Arial"/>
            </a:endParaRPr>
          </a:p>
          <a:p>
            <a:pPr marL="357188" marR="7348" indent="-215900" defTabSz="1044575" hangingPunct="1">
              <a:lnSpc>
                <a:spcPct val="100000"/>
              </a:lnSpc>
              <a:spcBef>
                <a:spcPts val="600"/>
              </a:spcBef>
              <a:buFontTx/>
              <a:buAutoNum type="arabicPeriod"/>
              <a:tabLst>
                <a:tab pos="5091113" algn="l"/>
              </a:tabLst>
            </a:pPr>
            <a:r>
              <a:rPr lang="en-US" sz="1200" spc="64" dirty="0">
                <a:solidFill>
                  <a:sysClr val="windowText" lastClr="000000"/>
                </a:solidFill>
                <a:latin typeface="Arial"/>
                <a:cs typeface="Arial"/>
              </a:rPr>
              <a:t>Principe 6 – Flexibilité et </a:t>
            </a:r>
            <a:r>
              <a:rPr lang="en-US" sz="1200" spc="64" dirty="0" err="1">
                <a:solidFill>
                  <a:sysClr val="windowText" lastClr="000000"/>
                </a:solidFill>
                <a:latin typeface="Arial"/>
                <a:cs typeface="Arial"/>
              </a:rPr>
              <a:t>adaptabilité</a:t>
            </a:r>
            <a:r>
              <a:rPr lang="en-US" sz="1200" spc="64" dirty="0">
                <a:solidFill>
                  <a:sysClr val="windowText" lastClr="000000"/>
                </a:solidFill>
                <a:latin typeface="Arial"/>
                <a:cs typeface="Arial"/>
              </a:rPr>
              <a:t> </a:t>
            </a:r>
            <a:r>
              <a:rPr lang="en-GB" sz="1200" spc="64" dirty="0">
                <a:solidFill>
                  <a:sysClr val="windowText" lastClr="000000"/>
                </a:solidFill>
                <a:latin typeface="Arial"/>
                <a:cs typeface="Arial"/>
              </a:rPr>
              <a:t>................................     27</a:t>
            </a:r>
            <a:endParaRPr lang="en-GB" sz="1200" b="1" dirty="0">
              <a:solidFill>
                <a:sysClr val="windowText" lastClr="000000"/>
              </a:solidFill>
              <a:latin typeface="Arial"/>
              <a:cs typeface="Arial"/>
            </a:endParaRPr>
          </a:p>
          <a:p>
            <a:pPr marL="16328" defTabSz="1044575" hangingPunct="1">
              <a:lnSpc>
                <a:spcPct val="100000"/>
              </a:lnSpc>
              <a:spcBef>
                <a:spcPts val="600"/>
              </a:spcBef>
              <a:tabLst>
                <a:tab pos="5203825" algn="l"/>
              </a:tabLst>
            </a:pPr>
            <a:r>
              <a:rPr lang="en-GB" sz="1200" b="1" dirty="0">
                <a:solidFill>
                  <a:sysClr val="windowText" lastClr="000000"/>
                </a:solidFill>
                <a:latin typeface="Arial"/>
                <a:cs typeface="Arial"/>
              </a:rPr>
              <a:t>Section 5 Processus d'élaboration des politiques</a:t>
            </a:r>
            <a:r>
              <a:rPr lang="en-GB" sz="1200" b="1" spc="-13" dirty="0">
                <a:solidFill>
                  <a:sysClr val="windowText" lastClr="000000"/>
                </a:solidFill>
                <a:latin typeface="Arial"/>
                <a:cs typeface="Arial"/>
              </a:rPr>
              <a:t> ....................... 28</a:t>
            </a:r>
            <a:endParaRPr lang="en-GB" sz="1200" b="1" dirty="0">
              <a:solidFill>
                <a:sysClr val="windowText" lastClr="000000"/>
              </a:solidFill>
              <a:latin typeface="Arial"/>
              <a:cs typeface="Arial"/>
            </a:endParaRPr>
          </a:p>
          <a:p>
            <a:pPr marL="357188" marR="7348" indent="-215900" defTabSz="1017588" hangingPunct="1">
              <a:lnSpc>
                <a:spcPct val="100000"/>
              </a:lnSpc>
              <a:spcBef>
                <a:spcPts val="600"/>
              </a:spcBef>
              <a:buFontTx/>
              <a:buAutoNum type="arabicPeriod"/>
              <a:tabLst>
                <a:tab pos="3997325" algn="l"/>
              </a:tabLst>
            </a:pPr>
            <a:r>
              <a:rPr lang="en-US" sz="1200" spc="64" dirty="0">
                <a:solidFill>
                  <a:sysClr val="windowText" lastClr="000000"/>
                </a:solidFill>
                <a:latin typeface="Arial"/>
                <a:cs typeface="Arial"/>
              </a:rPr>
              <a:t>Étapes de l'élaboration des politiques de transport</a:t>
            </a:r>
            <a:r>
              <a:rPr lang="en-GB" sz="1200" spc="64" dirty="0">
                <a:solidFill>
                  <a:sysClr val="windowText" lastClr="000000"/>
                </a:solidFill>
                <a:latin typeface="Arial"/>
                <a:cs typeface="Arial"/>
              </a:rPr>
              <a:t> ..........     29</a:t>
            </a:r>
          </a:p>
          <a:p>
            <a:pPr marL="357188" marR="7348" indent="-215900" defTabSz="1017588" hangingPunct="1">
              <a:lnSpc>
                <a:spcPct val="100000"/>
              </a:lnSpc>
              <a:spcBef>
                <a:spcPts val="600"/>
              </a:spcBef>
              <a:buFontTx/>
              <a:buAutoNum type="arabicPeriod"/>
              <a:tabLst>
                <a:tab pos="3997325" algn="l"/>
              </a:tabLst>
            </a:pPr>
            <a:r>
              <a:rPr lang="en-US" sz="1200" spc="64" dirty="0">
                <a:solidFill>
                  <a:sysClr val="windowText" lastClr="000000"/>
                </a:solidFill>
                <a:latin typeface="Arial"/>
                <a:cs typeface="Arial"/>
              </a:rPr>
              <a:t>Acteurs de l'élaboration des politiques .........................</a:t>
            </a:r>
            <a:r>
              <a:rPr lang="en-GB" sz="1200" spc="64" dirty="0">
                <a:solidFill>
                  <a:sysClr val="windowText" lastClr="000000"/>
                </a:solidFill>
                <a:latin typeface="Arial"/>
                <a:cs typeface="Arial"/>
              </a:rPr>
              <a:t>....     30</a:t>
            </a:r>
          </a:p>
          <a:p>
            <a:pPr marL="357188" marR="7348" indent="-215900" defTabSz="1017588" hangingPunct="1">
              <a:lnSpc>
                <a:spcPct val="100000"/>
              </a:lnSpc>
              <a:spcBef>
                <a:spcPts val="600"/>
              </a:spcBef>
              <a:buFontTx/>
              <a:buAutoNum type="arabicPeriod"/>
              <a:tabLst>
                <a:tab pos="3997325" algn="l"/>
              </a:tabLst>
            </a:pPr>
            <a:r>
              <a:rPr lang="en-US" sz="1200" spc="64" dirty="0">
                <a:solidFill>
                  <a:sysClr val="windowText" lastClr="000000"/>
                </a:solidFill>
                <a:latin typeface="Arial"/>
                <a:cs typeface="Arial"/>
              </a:rPr>
              <a:t>Facteurs influençant les choix politiques</a:t>
            </a:r>
            <a:r>
              <a:rPr lang="en-GB" sz="1200" spc="64" dirty="0">
                <a:solidFill>
                  <a:sysClr val="windowText" lastClr="000000"/>
                </a:solidFill>
                <a:latin typeface="Arial"/>
                <a:cs typeface="Arial"/>
              </a:rPr>
              <a:t> ....................... 31</a:t>
            </a:r>
          </a:p>
          <a:p>
            <a:pPr marL="16328" defTabSz="1039813" hangingPunct="1">
              <a:lnSpc>
                <a:spcPct val="100000"/>
              </a:lnSpc>
              <a:spcBef>
                <a:spcPts val="600"/>
              </a:spcBef>
            </a:pPr>
            <a:r>
              <a:rPr lang="en-GB" sz="1200" b="1" dirty="0">
                <a:solidFill>
                  <a:sysClr val="windowText" lastClr="000000"/>
                </a:solidFill>
                <a:latin typeface="Arial"/>
                <a:cs typeface="Arial"/>
              </a:rPr>
              <a:t>Section 6 </a:t>
            </a:r>
            <a:r>
              <a:rPr lang="en-US" sz="1200" b="1" dirty="0">
                <a:solidFill>
                  <a:sysClr val="windowText" lastClr="000000"/>
                </a:solidFill>
                <a:latin typeface="Arial"/>
                <a:cs typeface="Arial"/>
              </a:rPr>
              <a:t>Études de cas de politiques </a:t>
            </a:r>
            <a:r>
              <a:rPr lang="en-US" sz="1200" b="1" dirty="0" err="1">
                <a:solidFill>
                  <a:sysClr val="windowText" lastClr="000000"/>
                </a:solidFill>
                <a:latin typeface="Arial"/>
                <a:cs typeface="Arial"/>
              </a:rPr>
              <a:t>efficaces</a:t>
            </a:r>
            <a:r>
              <a:rPr lang="en-GB" sz="1200" b="1" spc="-13" dirty="0">
                <a:solidFill>
                  <a:sysClr val="windowText" lastClr="000000"/>
                </a:solidFill>
                <a:latin typeface="Arial"/>
                <a:cs typeface="Arial"/>
              </a:rPr>
              <a:t> ..................................... 32</a:t>
            </a:r>
            <a:endParaRPr lang="en-GB" sz="1200" b="1" dirty="0">
              <a:solidFill>
                <a:sysClr val="windowText" lastClr="000000"/>
              </a:solidFill>
              <a:latin typeface="Arial"/>
              <a:cs typeface="Arial"/>
            </a:endParaRPr>
          </a:p>
          <a:p>
            <a:pPr marL="357188" marR="7348" indent="-215900" defTabSz="1019175" hangingPunct="1">
              <a:lnSpc>
                <a:spcPct val="100000"/>
              </a:lnSpc>
              <a:spcBef>
                <a:spcPts val="600"/>
              </a:spcBef>
              <a:buFontTx/>
              <a:buAutoNum type="arabicPeriod"/>
            </a:pPr>
            <a:r>
              <a:rPr lang="en-US" sz="1200" spc="64" dirty="0">
                <a:solidFill>
                  <a:sysClr val="windowText" lastClr="000000"/>
                </a:solidFill>
                <a:latin typeface="Arial"/>
                <a:cs typeface="Arial"/>
              </a:rPr>
              <a:t>Péage urbain à Londres (Royaume-Uni)</a:t>
            </a:r>
            <a:r>
              <a:rPr lang="en-GB" sz="1200" spc="64" dirty="0">
                <a:solidFill>
                  <a:sysClr val="windowText" lastClr="000000"/>
                </a:solidFill>
                <a:latin typeface="Arial"/>
                <a:cs typeface="Arial"/>
              </a:rPr>
              <a:t> ..............................     33</a:t>
            </a:r>
          </a:p>
          <a:p>
            <a:pPr marL="357188" marR="7348" indent="-215900" defTabSz="1019175" hangingPunct="1">
              <a:lnSpc>
                <a:spcPct val="100000"/>
              </a:lnSpc>
              <a:spcBef>
                <a:spcPts val="600"/>
              </a:spcBef>
              <a:buFontTx/>
              <a:buAutoNum type="arabicPeriod"/>
            </a:pPr>
            <a:r>
              <a:rPr lang="en-US" sz="1200" spc="64" dirty="0" err="1">
                <a:solidFill>
                  <a:sysClr val="windowText" lastClr="000000"/>
                </a:solidFill>
                <a:latin typeface="Arial"/>
                <a:cs typeface="Arial"/>
              </a:rPr>
              <a:t>TransMilenio</a:t>
            </a:r>
            <a:r>
              <a:rPr lang="en-US" sz="1200" spc="64" dirty="0">
                <a:solidFill>
                  <a:sysClr val="windowText" lastClr="000000"/>
                </a:solidFill>
                <a:latin typeface="Arial"/>
                <a:cs typeface="Arial"/>
              </a:rPr>
              <a:t> Bus Rapid Transit (Bogotá)</a:t>
            </a:r>
            <a:r>
              <a:rPr lang="en-GB" sz="1200" spc="64" dirty="0">
                <a:solidFill>
                  <a:sysClr val="windowText" lastClr="000000"/>
                </a:solidFill>
                <a:latin typeface="Arial"/>
                <a:cs typeface="Arial"/>
              </a:rPr>
              <a:t> ..........................     34</a:t>
            </a:r>
          </a:p>
          <a:p>
            <a:pPr marL="357188" marR="7348" indent="-215900" defTabSz="1019175" hangingPunct="1">
              <a:lnSpc>
                <a:spcPct val="100000"/>
              </a:lnSpc>
              <a:spcBef>
                <a:spcPts val="600"/>
              </a:spcBef>
              <a:buFontTx/>
              <a:buAutoNum type="arabicPeriod"/>
            </a:pPr>
            <a:r>
              <a:rPr lang="en-US" sz="1200" spc="64" dirty="0">
                <a:solidFill>
                  <a:sysClr val="windowText" lastClr="000000"/>
                </a:solidFill>
                <a:latin typeface="Arial"/>
                <a:cs typeface="Arial"/>
              </a:rPr>
              <a:t>Politique néerlandaise en matière </a:t>
            </a:r>
            <a:r>
              <a:rPr lang="en-US" sz="1200" spc="64" dirty="0" err="1">
                <a:solidFill>
                  <a:sysClr val="windowText" lastClr="000000"/>
                </a:solidFill>
                <a:latin typeface="Arial"/>
                <a:cs typeface="Arial"/>
              </a:rPr>
              <a:t>d'infrastructures</a:t>
            </a:r>
            <a:r>
              <a:rPr lang="en-US" sz="1200" spc="64" dirty="0">
                <a:solidFill>
                  <a:sysClr val="windowText" lastClr="000000"/>
                </a:solidFill>
                <a:latin typeface="Arial"/>
                <a:cs typeface="Arial"/>
              </a:rPr>
              <a:t> </a:t>
            </a:r>
            <a:r>
              <a:rPr lang="en-US" sz="1200" spc="64" dirty="0" err="1">
                <a:solidFill>
                  <a:sysClr val="windowText" lastClr="000000"/>
                </a:solidFill>
                <a:latin typeface="Arial"/>
                <a:cs typeface="Arial"/>
              </a:rPr>
              <a:t>cyclables</a:t>
            </a:r>
            <a:r>
              <a:rPr lang="en-AT" sz="1200" spc="64" dirty="0">
                <a:solidFill>
                  <a:sysClr val="windowText" lastClr="000000"/>
                </a:solidFill>
                <a:latin typeface="Arial"/>
                <a:cs typeface="Arial"/>
              </a:rPr>
              <a:t>….</a:t>
            </a:r>
            <a:r>
              <a:rPr lang="en-GB" sz="1200" spc="64" dirty="0">
                <a:solidFill>
                  <a:sysClr val="windowText" lastClr="000000"/>
                </a:solidFill>
                <a:latin typeface="Arial"/>
                <a:cs typeface="Arial"/>
              </a:rPr>
              <a:t>35</a:t>
            </a:r>
          </a:p>
          <a:p>
            <a:pPr marL="357188" marR="7348" indent="-215900" defTabSz="1019175" hangingPunct="1">
              <a:lnSpc>
                <a:spcPct val="100000"/>
              </a:lnSpc>
              <a:spcBef>
                <a:spcPts val="600"/>
              </a:spcBef>
              <a:buFontTx/>
              <a:buAutoNum type="arabicPeriod"/>
            </a:pPr>
            <a:r>
              <a:rPr lang="en-GB" sz="1200" spc="64" dirty="0">
                <a:solidFill>
                  <a:sysClr val="windowText" lastClr="000000"/>
                </a:solidFill>
                <a:latin typeface="Arial"/>
                <a:cs typeface="Arial"/>
              </a:rPr>
              <a:t>Politique de transport intégrée de </a:t>
            </a:r>
            <a:r>
              <a:rPr lang="en-GB" sz="1200" spc="64" dirty="0" err="1">
                <a:solidFill>
                  <a:sysClr val="windowText" lastClr="000000"/>
                </a:solidFill>
                <a:latin typeface="Arial"/>
                <a:cs typeface="Arial"/>
              </a:rPr>
              <a:t>Singapour</a:t>
            </a:r>
            <a:r>
              <a:rPr lang="en-GB" sz="1200" spc="64" dirty="0">
                <a:solidFill>
                  <a:sysClr val="windowText" lastClr="000000"/>
                </a:solidFill>
                <a:latin typeface="Arial"/>
                <a:cs typeface="Arial"/>
              </a:rPr>
              <a:t> ................     36</a:t>
            </a:r>
          </a:p>
          <a:p>
            <a:pPr marL="16328" defTabSz="1039813" hangingPunct="1">
              <a:lnSpc>
                <a:spcPct val="100000"/>
              </a:lnSpc>
              <a:spcBef>
                <a:spcPts val="600"/>
              </a:spcBef>
              <a:tabLst>
                <a:tab pos="3940175" algn="l"/>
              </a:tabLst>
            </a:pPr>
            <a:r>
              <a:rPr lang="en-GB" sz="1200" b="1" dirty="0">
                <a:solidFill>
                  <a:sysClr val="windowText" lastClr="000000"/>
                </a:solidFill>
                <a:latin typeface="Arial"/>
                <a:cs typeface="Arial"/>
              </a:rPr>
              <a:t>Section 7 Quiz et discussion de </a:t>
            </a:r>
            <a:r>
              <a:rPr lang="en-GB" sz="1200" b="1" dirty="0" err="1">
                <a:solidFill>
                  <a:sysClr val="windowText" lastClr="000000"/>
                </a:solidFill>
                <a:latin typeface="Arial"/>
                <a:cs typeface="Arial"/>
              </a:rPr>
              <a:t>groupe</a:t>
            </a:r>
            <a:r>
              <a:rPr lang="en-GB" sz="1200" b="1" spc="-13" dirty="0">
                <a:solidFill>
                  <a:sysClr val="windowText" lastClr="000000"/>
                </a:solidFill>
                <a:latin typeface="Arial"/>
                <a:cs typeface="Arial"/>
              </a:rPr>
              <a:t> ............................................. 37</a:t>
            </a:r>
            <a:endParaRPr lang="en-GB" sz="1200" b="1" dirty="0">
              <a:solidFill>
                <a:sysClr val="windowText" lastClr="000000"/>
              </a:solidFill>
              <a:latin typeface="Arial"/>
              <a:cs typeface="Arial"/>
            </a:endParaRPr>
          </a:p>
          <a:p>
            <a:pPr marL="357188" marR="7348" indent="-215900" defTabSz="1017588" hangingPunct="1">
              <a:lnSpc>
                <a:spcPct val="100000"/>
              </a:lnSpc>
              <a:spcBef>
                <a:spcPts val="600"/>
              </a:spcBef>
              <a:buFontTx/>
              <a:buAutoNum type="arabicPeriod"/>
              <a:tabLst>
                <a:tab pos="4232275" algn="l"/>
              </a:tabLst>
            </a:pPr>
            <a:r>
              <a:rPr lang="en-GB" sz="1200" spc="64" dirty="0">
                <a:solidFill>
                  <a:sysClr val="windowText" lastClr="000000"/>
                </a:solidFill>
                <a:latin typeface="Arial"/>
                <a:cs typeface="Arial"/>
              </a:rPr>
              <a:t>Questionnaire ....................................................................................     38</a:t>
            </a:r>
          </a:p>
          <a:p>
            <a:pPr marL="357188" marR="7348" indent="-215900" defTabSz="1017588" hangingPunct="1">
              <a:lnSpc>
                <a:spcPct val="100000"/>
              </a:lnSpc>
              <a:spcBef>
                <a:spcPts val="600"/>
              </a:spcBef>
              <a:buFontTx/>
              <a:buAutoNum type="arabicPeriod"/>
              <a:tabLst>
                <a:tab pos="4232275" algn="l"/>
              </a:tabLst>
            </a:pPr>
            <a:r>
              <a:rPr lang="en-GB" sz="1200" spc="64" dirty="0">
                <a:solidFill>
                  <a:sysClr val="windowText" lastClr="000000"/>
                </a:solidFill>
                <a:latin typeface="Arial"/>
                <a:cs typeface="Arial"/>
              </a:rPr>
              <a:t>Discussion de </a:t>
            </a:r>
            <a:r>
              <a:rPr lang="en-GB" sz="1200" spc="64" dirty="0" err="1">
                <a:solidFill>
                  <a:sysClr val="windowText" lastClr="000000"/>
                </a:solidFill>
                <a:latin typeface="Arial"/>
                <a:cs typeface="Arial"/>
              </a:rPr>
              <a:t>groupe</a:t>
            </a:r>
            <a:r>
              <a:rPr lang="en-GB" sz="1200" spc="64" dirty="0">
                <a:solidFill>
                  <a:sysClr val="windowText" lastClr="000000"/>
                </a:solidFill>
                <a:latin typeface="Arial"/>
                <a:cs typeface="Arial"/>
              </a:rPr>
              <a:t> .......................................................    39</a:t>
            </a:r>
          </a:p>
        </p:txBody>
      </p:sp>
      <p:sp>
        <p:nvSpPr>
          <p:cNvPr id="5" name="Slide Number Placeholder 4">
            <a:extLst>
              <a:ext uri="{FF2B5EF4-FFF2-40B4-BE49-F238E27FC236}">
                <a16:creationId xmlns:a16="http://schemas.microsoft.com/office/drawing/2014/main" id="{2C4B400D-2B38-3A8D-6434-25ACF169DC83}"/>
              </a:ext>
            </a:extLst>
          </p:cNvPr>
          <p:cNvSpPr>
            <a:spLocks noGrp="1"/>
          </p:cNvSpPr>
          <p:nvPr>
            <p:ph type="sldNum" sz="quarter" idx="7"/>
          </p:nvPr>
        </p:nvSpPr>
        <p:spPr/>
        <p:txBody>
          <a:bodyPr/>
          <a:lstStyle/>
          <a:p>
            <a:pPr marL="103685">
              <a:lnSpc>
                <a:spcPts val="1633"/>
              </a:lnSpc>
            </a:pPr>
            <a:fld id="{81D60167-4931-47E6-BA6A-407CBD079E47}" type="slidenum">
              <a:rPr lang="en-AT" spc="-64" smtClean="0"/>
              <a:t>3</a:t>
            </a:fld>
            <a:endParaRPr lang="en-AT" spc="-64" dirty="0"/>
          </a:p>
        </p:txBody>
      </p:sp>
      <p:sp>
        <p:nvSpPr>
          <p:cNvPr id="7" name="object 6">
            <a:extLst>
              <a:ext uri="{FF2B5EF4-FFF2-40B4-BE49-F238E27FC236}">
                <a16:creationId xmlns:a16="http://schemas.microsoft.com/office/drawing/2014/main" id="{D6D690B1-4707-E410-6504-2E08EFB63BE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9" name="object 6">
            <a:extLst>
              <a:ext uri="{FF2B5EF4-FFF2-40B4-BE49-F238E27FC236}">
                <a16:creationId xmlns:a16="http://schemas.microsoft.com/office/drawing/2014/main" id="{6005A63B-D284-32D3-2AC7-3347B401774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41C7D-1902-F677-6ADA-97580018A17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9C129A6-F7D9-400D-4E94-0BEEE57B77DC}"/>
              </a:ext>
            </a:extLst>
          </p:cNvPr>
          <p:cNvSpPr txBox="1">
            <a:spLocks noGrp="1"/>
          </p:cNvSpPr>
          <p:nvPr>
            <p:ph type="title"/>
          </p:nvPr>
        </p:nvSpPr>
        <p:spPr>
          <a:xfrm>
            <a:off x="726282" y="422573"/>
            <a:ext cx="591896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Processus d'élaboration des politiques</a:t>
            </a:r>
            <a:endParaRPr lang="en-US" sz="2400" b="1" dirty="0">
              <a:solidFill>
                <a:schemeClr val="bg1"/>
              </a:solidFill>
            </a:endParaRPr>
          </a:p>
        </p:txBody>
      </p:sp>
      <p:pic>
        <p:nvPicPr>
          <p:cNvPr id="13" name="Picture 12" descr="A screen shot of a computer&#10;&#10;AI-generated content may be incorrect.">
            <a:extLst>
              <a:ext uri="{FF2B5EF4-FFF2-40B4-BE49-F238E27FC236}">
                <a16:creationId xmlns:a16="http://schemas.microsoft.com/office/drawing/2014/main" id="{A0BF8476-894A-20C0-CAB1-CBC95B2C6898}"/>
              </a:ext>
            </a:extLst>
          </p:cNvPr>
          <p:cNvPicPr>
            <a:picLocks noChangeAspect="1"/>
          </p:cNvPicPr>
          <p:nvPr/>
        </p:nvPicPr>
        <p:blipFill>
          <a:blip r:embed="rId3" cstate="print">
            <a:extLst>
              <a:ext uri="{28A0092B-C50C-407E-A947-70E740481C1C}">
                <a14:useLocalDpi xmlns:a14="http://schemas.microsoft.com/office/drawing/2010/main" val="0"/>
              </a:ext>
            </a:extLst>
          </a:blip>
          <a:srcRect l="3160" t="11787" r="1369" b="6162"/>
          <a:stretch/>
        </p:blipFill>
        <p:spPr>
          <a:xfrm>
            <a:off x="2446229" y="1183211"/>
            <a:ext cx="7293292" cy="5052523"/>
          </a:xfrm>
          <a:prstGeom prst="rect">
            <a:avLst/>
          </a:prstGeom>
        </p:spPr>
      </p:pic>
      <p:sp>
        <p:nvSpPr>
          <p:cNvPr id="3" name="Slide Number Placeholder 2">
            <a:extLst>
              <a:ext uri="{FF2B5EF4-FFF2-40B4-BE49-F238E27FC236}">
                <a16:creationId xmlns:a16="http://schemas.microsoft.com/office/drawing/2014/main" id="{73937C02-B673-F6E2-DC90-D6B5F60869A4}"/>
              </a:ext>
            </a:extLst>
          </p:cNvPr>
          <p:cNvSpPr>
            <a:spLocks noGrp="1"/>
          </p:cNvSpPr>
          <p:nvPr>
            <p:ph type="sldNum" sz="quarter" idx="7"/>
          </p:nvPr>
        </p:nvSpPr>
        <p:spPr/>
        <p:txBody>
          <a:bodyPr/>
          <a:lstStyle/>
          <a:p>
            <a:pPr marL="103685">
              <a:lnSpc>
                <a:spcPts val="1633"/>
              </a:lnSpc>
            </a:pPr>
            <a:fld id="{81D60167-4931-47E6-BA6A-407CBD079E47}" type="slidenum">
              <a:rPr lang="en-AT" spc="-64" smtClean="0"/>
              <a:t>30</a:t>
            </a:fld>
            <a:endParaRPr lang="en-AT" spc="-64" dirty="0"/>
          </a:p>
        </p:txBody>
      </p:sp>
      <p:sp>
        <p:nvSpPr>
          <p:cNvPr id="4" name="object 3">
            <a:extLst>
              <a:ext uri="{FF2B5EF4-FFF2-40B4-BE49-F238E27FC236}">
                <a16:creationId xmlns:a16="http://schemas.microsoft.com/office/drawing/2014/main" id="{1EB71DDE-851F-11C4-73FF-6AFE35D944D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5.1. Étapes de l'élaboration d'une politique des transports</a:t>
            </a:r>
            <a:endParaRPr lang="en-GB" sz="3200" b="1" dirty="0">
              <a:solidFill>
                <a:schemeClr val="tx1"/>
              </a:solidFill>
              <a:latin typeface="Aptos" panose="020B0004020202020204" pitchFamily="34" charset="0"/>
              <a:cs typeface="Arial"/>
            </a:endParaRPr>
          </a:p>
        </p:txBody>
      </p:sp>
      <p:sp>
        <p:nvSpPr>
          <p:cNvPr id="7" name="object 6">
            <a:extLst>
              <a:ext uri="{FF2B5EF4-FFF2-40B4-BE49-F238E27FC236}">
                <a16:creationId xmlns:a16="http://schemas.microsoft.com/office/drawing/2014/main" id="{3FE6B197-506E-72A1-317B-5F36D46F4AB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9" name="object 6">
            <a:extLst>
              <a:ext uri="{FF2B5EF4-FFF2-40B4-BE49-F238E27FC236}">
                <a16:creationId xmlns:a16="http://schemas.microsoft.com/office/drawing/2014/main" id="{800127CD-8FBB-7CCE-3DD3-88A9FE611BF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5960689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AD9E8-710F-A750-B5F5-899A616AE95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D210B9C-9092-5789-1C38-980C1777D4D7}"/>
              </a:ext>
            </a:extLst>
          </p:cNvPr>
          <p:cNvSpPr txBox="1">
            <a:spLocks noGrp="1"/>
          </p:cNvSpPr>
          <p:nvPr>
            <p:ph type="title"/>
          </p:nvPr>
        </p:nvSpPr>
        <p:spPr>
          <a:xfrm>
            <a:off x="726282" y="422573"/>
            <a:ext cx="600949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Processus d'élaboration des politiques</a:t>
            </a:r>
            <a:endParaRPr lang="en-US" sz="2400" b="1" dirty="0">
              <a:solidFill>
                <a:schemeClr val="bg1"/>
              </a:solidFill>
            </a:endParaRPr>
          </a:p>
        </p:txBody>
      </p:sp>
      <p:sp>
        <p:nvSpPr>
          <p:cNvPr id="4" name="object 3">
            <a:extLst>
              <a:ext uri="{FF2B5EF4-FFF2-40B4-BE49-F238E27FC236}">
                <a16:creationId xmlns:a16="http://schemas.microsoft.com/office/drawing/2014/main" id="{3D809066-CA60-9267-BE41-365D75B4C6B2}"/>
              </a:ext>
            </a:extLst>
          </p:cNvPr>
          <p:cNvSpPr txBox="1"/>
          <p:nvPr/>
        </p:nvSpPr>
        <p:spPr>
          <a:xfrm>
            <a:off x="733424" y="1279155"/>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Acteurs clés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370EAAB8-FFA0-CA55-0B22-03FFDBB3D0E6}"/>
              </a:ext>
            </a:extLst>
          </p:cNvPr>
          <p:cNvSpPr txBox="1"/>
          <p:nvPr/>
        </p:nvSpPr>
        <p:spPr>
          <a:xfrm>
            <a:off x="927977" y="1739795"/>
            <a:ext cx="6182942" cy="35046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Élus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définissent le programme politique et apportent leur soutien politique.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Fonctionnaires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élaborent et gèrent les aspects techniques de la politique.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Organismes universitaires et experts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fournissent des analyses et des prévisions fondées sur la recherche.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ONG et groupes communautaires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représentent les intérêts de la société et fournissent des commentaires sur le terrain.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Secteur privé et industrie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collaborent à la mise en œuvre et partagent leur expertise.</a:t>
            </a:r>
          </a:p>
        </p:txBody>
      </p:sp>
      <p:pic>
        <p:nvPicPr>
          <p:cNvPr id="9" name="Picture 8" descr="A screen shot of a computer&#10;&#10;AI-generated content may be incorrect.">
            <a:extLst>
              <a:ext uri="{FF2B5EF4-FFF2-40B4-BE49-F238E27FC236}">
                <a16:creationId xmlns:a16="http://schemas.microsoft.com/office/drawing/2014/main" id="{5D81DE3C-8E20-438D-BB6F-507D53131ABF}"/>
              </a:ext>
            </a:extLst>
          </p:cNvPr>
          <p:cNvPicPr>
            <a:picLocks noChangeAspect="1"/>
          </p:cNvPicPr>
          <p:nvPr/>
        </p:nvPicPr>
        <p:blipFill>
          <a:blip r:embed="rId3" cstate="print">
            <a:extLst>
              <a:ext uri="{28A0092B-C50C-407E-A947-70E740481C1C}">
                <a14:useLocalDpi xmlns:a14="http://schemas.microsoft.com/office/drawing/2010/main" val="0"/>
              </a:ext>
            </a:extLst>
          </a:blip>
          <a:srcRect l="3099" t="24256" r="5276" b="9077"/>
          <a:stretch/>
        </p:blipFill>
        <p:spPr>
          <a:xfrm>
            <a:off x="7230893" y="2184784"/>
            <a:ext cx="4961107" cy="3394061"/>
          </a:xfrm>
          <a:prstGeom prst="rect">
            <a:avLst/>
          </a:prstGeom>
        </p:spPr>
      </p:pic>
      <p:sp>
        <p:nvSpPr>
          <p:cNvPr id="3" name="Slide Number Placeholder 2">
            <a:extLst>
              <a:ext uri="{FF2B5EF4-FFF2-40B4-BE49-F238E27FC236}">
                <a16:creationId xmlns:a16="http://schemas.microsoft.com/office/drawing/2014/main" id="{375F1EEE-257C-7A67-1972-0CD5B594BE00}"/>
              </a:ext>
            </a:extLst>
          </p:cNvPr>
          <p:cNvSpPr>
            <a:spLocks noGrp="1"/>
          </p:cNvSpPr>
          <p:nvPr>
            <p:ph type="sldNum" sz="quarter" idx="7"/>
          </p:nvPr>
        </p:nvSpPr>
        <p:spPr/>
        <p:txBody>
          <a:bodyPr/>
          <a:lstStyle/>
          <a:p>
            <a:pPr marL="103685">
              <a:lnSpc>
                <a:spcPts val="1633"/>
              </a:lnSpc>
            </a:pPr>
            <a:fld id="{81D60167-4931-47E6-BA6A-407CBD079E47}" type="slidenum">
              <a:rPr lang="en-AT" spc="-64" smtClean="0"/>
              <a:t>31</a:t>
            </a:fld>
            <a:endParaRPr lang="en-AT" spc="-64" dirty="0"/>
          </a:p>
        </p:txBody>
      </p:sp>
      <p:sp>
        <p:nvSpPr>
          <p:cNvPr id="5" name="object 3">
            <a:extLst>
              <a:ext uri="{FF2B5EF4-FFF2-40B4-BE49-F238E27FC236}">
                <a16:creationId xmlns:a16="http://schemas.microsoft.com/office/drawing/2014/main" id="{13019A28-BD70-B94A-5913-E11D7DF7A98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5.2. Acteurs de l'élaboration des politiques</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9BF99535-DB2F-691B-E354-0D7D5FF4158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2" name="object 6">
            <a:extLst>
              <a:ext uri="{FF2B5EF4-FFF2-40B4-BE49-F238E27FC236}">
                <a16:creationId xmlns:a16="http://schemas.microsoft.com/office/drawing/2014/main" id="{33B3B783-480B-8624-D9D4-D923FF4CBDB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26595635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DA3A4-3302-25A3-312A-E617A0B6CEE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E007347-5F56-52D8-1A57-8126AF6435EC}"/>
              </a:ext>
            </a:extLst>
          </p:cNvPr>
          <p:cNvSpPr txBox="1">
            <a:spLocks noGrp="1"/>
          </p:cNvSpPr>
          <p:nvPr>
            <p:ph type="title"/>
          </p:nvPr>
        </p:nvSpPr>
        <p:spPr>
          <a:xfrm>
            <a:off x="726282" y="422573"/>
            <a:ext cx="599138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5. Processus d'élaboration des politiques</a:t>
            </a:r>
            <a:endParaRPr lang="en-US" sz="2400" b="1" dirty="0">
              <a:solidFill>
                <a:schemeClr val="bg1"/>
              </a:solidFill>
            </a:endParaRPr>
          </a:p>
        </p:txBody>
      </p:sp>
      <p:sp>
        <p:nvSpPr>
          <p:cNvPr id="4" name="object 3">
            <a:extLst>
              <a:ext uri="{FF2B5EF4-FFF2-40B4-BE49-F238E27FC236}">
                <a16:creationId xmlns:a16="http://schemas.microsoft.com/office/drawing/2014/main" id="{4C213DAB-871B-DEBF-636C-670C00E75503}"/>
              </a:ext>
            </a:extLst>
          </p:cNvPr>
          <p:cNvSpPr txBox="1"/>
          <p:nvPr/>
        </p:nvSpPr>
        <p:spPr>
          <a:xfrm>
            <a:off x="733424" y="1279157"/>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Facteurs influents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44B64C4-53E1-490E-4D07-BBBF95826B4C}"/>
              </a:ext>
            </a:extLst>
          </p:cNvPr>
          <p:cNvSpPr txBox="1"/>
          <p:nvPr/>
        </p:nvSpPr>
        <p:spPr>
          <a:xfrm>
            <a:off x="1000405" y="1627549"/>
            <a:ext cx="10841528" cy="386369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Idéologie politique et leadership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Définissent les priorités générales et les orientations politiques.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Opinion publique et médias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stimulent la réactivité par le biais de pressions et de campagnes de sensibilisation.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Normes et accords internationaux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encouragent la conformité aux meilleures pratiques mondiales (par exemple, les objectifs de développement durable).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Réalités économiques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les contraintes budgétaires et les conditions du marché influencent la faisabilité des politiques.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Progrès technologiques et données de recherche : </a:t>
            </a:r>
            <a:endParaRPr lang="en-AT" sz="1800" b="1" kern="100" dirty="0">
              <a:effectLst/>
              <a:latin typeface="Aptos" panose="020B0004020202020204" pitchFamily="34" charset="0"/>
              <a:ea typeface="Aptos" panose="020B0004020202020204" pitchFamily="34" charset="0"/>
              <a:cs typeface="Times New Roman" panose="02020603050405020304" pitchFamily="18" charset="0"/>
            </a:endParaRPr>
          </a:p>
          <a:p>
            <a:pPr marR="0" lvl="0">
              <a:lnSpc>
                <a:spcPct val="100000"/>
              </a:lnSpc>
              <a:spcBef>
                <a:spcPts val="600"/>
              </a:spcBef>
              <a:spcAft>
                <a:spcPts val="800"/>
              </a:spcAft>
              <a:buSzPts val="1000"/>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fournissent</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la base pour des options politiques </a:t>
            </a:r>
            <a:endParaRPr lang="en-AT" sz="1800" kern="100" dirty="0">
              <a:effectLst/>
              <a:latin typeface="Aptos" panose="020B0004020202020204" pitchFamily="34" charset="0"/>
              <a:ea typeface="Aptos" panose="020B0004020202020204" pitchFamily="34" charset="0"/>
              <a:cs typeface="Times New Roman" panose="02020603050405020304" pitchFamily="18" charset="0"/>
            </a:endParaRPr>
          </a:p>
          <a:p>
            <a:pPr marR="0" lvl="0">
              <a:lnSpc>
                <a:spcPct val="100000"/>
              </a:lnSpc>
              <a:spcBef>
                <a:spcPts val="600"/>
              </a:spcBef>
              <a:spcAft>
                <a:spcPts val="800"/>
              </a:spcAft>
              <a:buSzPts val="1000"/>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innovantes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et efficaces.</a:t>
            </a:r>
          </a:p>
        </p:txBody>
      </p:sp>
      <p:pic>
        <p:nvPicPr>
          <p:cNvPr id="9" name="Picture 8" descr="A screen shot of a diagram&#10;&#10;AI-generated content may be incorrect.">
            <a:extLst>
              <a:ext uri="{FF2B5EF4-FFF2-40B4-BE49-F238E27FC236}">
                <a16:creationId xmlns:a16="http://schemas.microsoft.com/office/drawing/2014/main" id="{AFA82456-B1D5-8C3B-AEDB-C3C3F99A1588}"/>
              </a:ext>
            </a:extLst>
          </p:cNvPr>
          <p:cNvPicPr>
            <a:picLocks noChangeAspect="1"/>
          </p:cNvPicPr>
          <p:nvPr/>
        </p:nvPicPr>
        <p:blipFill>
          <a:blip r:embed="rId3" cstate="print">
            <a:extLst>
              <a:ext uri="{28A0092B-C50C-407E-A947-70E740481C1C}">
                <a14:useLocalDpi xmlns:a14="http://schemas.microsoft.com/office/drawing/2010/main" val="0"/>
              </a:ext>
            </a:extLst>
          </a:blip>
          <a:srcRect l="2982" t="23546" r="2982" b="9362"/>
          <a:stretch/>
        </p:blipFill>
        <p:spPr>
          <a:xfrm>
            <a:off x="7115810" y="4050880"/>
            <a:ext cx="4868844" cy="2167409"/>
          </a:xfrm>
          <a:prstGeom prst="rect">
            <a:avLst/>
          </a:prstGeom>
        </p:spPr>
      </p:pic>
      <p:sp>
        <p:nvSpPr>
          <p:cNvPr id="3" name="Slide Number Placeholder 2">
            <a:extLst>
              <a:ext uri="{FF2B5EF4-FFF2-40B4-BE49-F238E27FC236}">
                <a16:creationId xmlns:a16="http://schemas.microsoft.com/office/drawing/2014/main" id="{5CFEC1EB-8515-C40D-6553-265E905C27BC}"/>
              </a:ext>
            </a:extLst>
          </p:cNvPr>
          <p:cNvSpPr>
            <a:spLocks noGrp="1"/>
          </p:cNvSpPr>
          <p:nvPr>
            <p:ph type="sldNum" sz="quarter" idx="7"/>
          </p:nvPr>
        </p:nvSpPr>
        <p:spPr/>
        <p:txBody>
          <a:bodyPr/>
          <a:lstStyle/>
          <a:p>
            <a:pPr marL="103685">
              <a:lnSpc>
                <a:spcPts val="1633"/>
              </a:lnSpc>
            </a:pPr>
            <a:fld id="{81D60167-4931-47E6-BA6A-407CBD079E47}" type="slidenum">
              <a:rPr lang="en-AT" spc="-64" smtClean="0"/>
              <a:t>32</a:t>
            </a:fld>
            <a:endParaRPr lang="en-AT" spc="-64" dirty="0"/>
          </a:p>
        </p:txBody>
      </p:sp>
      <p:sp>
        <p:nvSpPr>
          <p:cNvPr id="5" name="object 3">
            <a:extLst>
              <a:ext uri="{FF2B5EF4-FFF2-40B4-BE49-F238E27FC236}">
                <a16:creationId xmlns:a16="http://schemas.microsoft.com/office/drawing/2014/main" id="{AB02DF39-5E12-B559-FA39-BC47D4AE984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5.3. Influences sur les choix politiques</a:t>
            </a:r>
            <a:endParaRPr lang="en-GB" sz="3200" b="1" dirty="0">
              <a:solidFill>
                <a:schemeClr val="tx1"/>
              </a:solidFill>
              <a:latin typeface="Aptos" panose="020B0004020202020204" pitchFamily="34" charset="0"/>
              <a:cs typeface="Arial"/>
            </a:endParaRPr>
          </a:p>
        </p:txBody>
      </p:sp>
      <p:sp>
        <p:nvSpPr>
          <p:cNvPr id="11" name="object 6">
            <a:extLst>
              <a:ext uri="{FF2B5EF4-FFF2-40B4-BE49-F238E27FC236}">
                <a16:creationId xmlns:a16="http://schemas.microsoft.com/office/drawing/2014/main" id="{48C5F7B5-0309-5EAF-BD1D-E708F58F4D3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2" name="object 6">
            <a:extLst>
              <a:ext uri="{FF2B5EF4-FFF2-40B4-BE49-F238E27FC236}">
                <a16:creationId xmlns:a16="http://schemas.microsoft.com/office/drawing/2014/main" id="{FC126567-0C1A-3077-8D0A-F7727F01C2D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32819559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69577-B59E-30DD-C57F-8FECDD9C673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73E1894-C1CB-90E2-B27B-B3138291AF4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 :</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Études de cas de politiques efficaces</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8A92986A-0272-1208-21A4-E3100677745D}"/>
              </a:ext>
            </a:extLst>
          </p:cNvPr>
          <p:cNvSpPr>
            <a:spLocks noGrp="1"/>
          </p:cNvSpPr>
          <p:nvPr>
            <p:ph type="sldNum" sz="quarter" idx="7"/>
          </p:nvPr>
        </p:nvSpPr>
        <p:spPr/>
        <p:txBody>
          <a:bodyPr/>
          <a:lstStyle/>
          <a:p>
            <a:pPr marL="103685">
              <a:lnSpc>
                <a:spcPts val="1633"/>
              </a:lnSpc>
            </a:pPr>
            <a:fld id="{81D60167-4931-47E6-BA6A-407CBD079E47}" type="slidenum">
              <a:rPr lang="en-AT" spc="-64" smtClean="0"/>
              <a:t>33</a:t>
            </a:fld>
            <a:endParaRPr lang="en-AT" spc="-64" dirty="0"/>
          </a:p>
        </p:txBody>
      </p:sp>
      <p:sp>
        <p:nvSpPr>
          <p:cNvPr id="5" name="object 6">
            <a:extLst>
              <a:ext uri="{FF2B5EF4-FFF2-40B4-BE49-F238E27FC236}">
                <a16:creationId xmlns:a16="http://schemas.microsoft.com/office/drawing/2014/main" id="{57FF174E-D6E8-4BBA-5E83-5B5ED0B87A2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6" name="object 6">
            <a:extLst>
              <a:ext uri="{FF2B5EF4-FFF2-40B4-BE49-F238E27FC236}">
                <a16:creationId xmlns:a16="http://schemas.microsoft.com/office/drawing/2014/main" id="{F8E85760-5DD0-6455-F5C3-B40695B2F91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41690371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0D6B8-E37F-A824-CFF9-B756C481624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9597B07-505F-54E9-7EBD-1C291F36BB0B}"/>
              </a:ext>
            </a:extLst>
          </p:cNvPr>
          <p:cNvSpPr txBox="1">
            <a:spLocks noGrp="1"/>
          </p:cNvSpPr>
          <p:nvPr>
            <p:ph type="title"/>
          </p:nvPr>
        </p:nvSpPr>
        <p:spPr>
          <a:xfrm>
            <a:off x="726281" y="422573"/>
            <a:ext cx="5665466"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6. Études de cas de politiques efficaces</a:t>
            </a:r>
            <a:endParaRPr lang="en-US" sz="2400" b="1" dirty="0">
              <a:solidFill>
                <a:schemeClr val="bg1"/>
              </a:solidFill>
            </a:endParaRPr>
          </a:p>
        </p:txBody>
      </p:sp>
      <p:sp>
        <p:nvSpPr>
          <p:cNvPr id="4" name="object 3">
            <a:extLst>
              <a:ext uri="{FF2B5EF4-FFF2-40B4-BE49-F238E27FC236}">
                <a16:creationId xmlns:a16="http://schemas.microsoft.com/office/drawing/2014/main" id="{F41082A3-D170-671D-4190-D73ABD4CDCE4}"/>
              </a:ext>
            </a:extLst>
          </p:cNvPr>
          <p:cNvSpPr txBox="1"/>
          <p:nvPr/>
        </p:nvSpPr>
        <p:spPr>
          <a:xfrm>
            <a:off x="733424" y="1326289"/>
            <a:ext cx="10725152"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Aperçu de l'étude de cas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667404D-F65A-7A6E-D7BE-9329CB607230}"/>
              </a:ext>
            </a:extLst>
          </p:cNvPr>
          <p:cNvSpPr txBox="1"/>
          <p:nvPr/>
        </p:nvSpPr>
        <p:spPr>
          <a:xfrm>
            <a:off x="927977" y="1786929"/>
            <a:ext cx="10725152" cy="68846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Contexte :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Introduite en 2003 pour lutter contre la congestion du centre de Londres.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Objectifs de la politique :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réduire le volume du trafic, améliorer la qualité de l'air et générer des revenus pour améliorer les transports en commun.</a:t>
            </a:r>
          </a:p>
        </p:txBody>
      </p:sp>
      <p:sp>
        <p:nvSpPr>
          <p:cNvPr id="13" name="object 3">
            <a:extLst>
              <a:ext uri="{FF2B5EF4-FFF2-40B4-BE49-F238E27FC236}">
                <a16:creationId xmlns:a16="http://schemas.microsoft.com/office/drawing/2014/main" id="{464864C3-8957-F760-D640-39357673FE30}"/>
              </a:ext>
            </a:extLst>
          </p:cNvPr>
          <p:cNvSpPr txBox="1"/>
          <p:nvPr/>
        </p:nvSpPr>
        <p:spPr>
          <a:xfrm>
            <a:off x="726280" y="2728180"/>
            <a:ext cx="6939116"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Mise en œuvre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4" name="object 3">
            <a:extLst>
              <a:ext uri="{FF2B5EF4-FFF2-40B4-BE49-F238E27FC236}">
                <a16:creationId xmlns:a16="http://schemas.microsoft.com/office/drawing/2014/main" id="{E49BC653-FF14-6108-C578-E0529D595591}"/>
              </a:ext>
            </a:extLst>
          </p:cNvPr>
          <p:cNvSpPr txBox="1"/>
          <p:nvPr/>
        </p:nvSpPr>
        <p:spPr>
          <a:xfrm>
            <a:off x="920832" y="3188820"/>
            <a:ext cx="10725152" cy="68846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Péage électronique par zone avec contrôle automatisé.</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Déploiement progressif et campagnes d'information du public.</a:t>
            </a:r>
          </a:p>
        </p:txBody>
      </p:sp>
      <p:sp>
        <p:nvSpPr>
          <p:cNvPr id="15" name="object 3">
            <a:extLst>
              <a:ext uri="{FF2B5EF4-FFF2-40B4-BE49-F238E27FC236}">
                <a16:creationId xmlns:a16="http://schemas.microsoft.com/office/drawing/2014/main" id="{EFE47F03-F091-9EFB-645F-CE9A8602B00D}"/>
              </a:ext>
            </a:extLst>
          </p:cNvPr>
          <p:cNvSpPr txBox="1"/>
          <p:nvPr/>
        </p:nvSpPr>
        <p:spPr>
          <a:xfrm>
            <a:off x="733425" y="3973003"/>
            <a:ext cx="6931972"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Résultats et impact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6" name="object 3">
            <a:extLst>
              <a:ext uri="{FF2B5EF4-FFF2-40B4-BE49-F238E27FC236}">
                <a16:creationId xmlns:a16="http://schemas.microsoft.com/office/drawing/2014/main" id="{A0953D50-7757-3077-B7CD-4E52412C8FFA}"/>
              </a:ext>
            </a:extLst>
          </p:cNvPr>
          <p:cNvSpPr txBox="1"/>
          <p:nvPr/>
        </p:nvSpPr>
        <p:spPr>
          <a:xfrm>
            <a:off x="927977" y="4433643"/>
            <a:ext cx="6814151" cy="934689"/>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Réduction d'environ 30 % des embouteillages.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Augmentation de l'utilisation des transports publics et amélioration de leur qualité grâce aux recettes générées.</a:t>
            </a:r>
          </a:p>
        </p:txBody>
      </p:sp>
      <p:sp>
        <p:nvSpPr>
          <p:cNvPr id="17" name="object 3">
            <a:extLst>
              <a:ext uri="{FF2B5EF4-FFF2-40B4-BE49-F238E27FC236}">
                <a16:creationId xmlns:a16="http://schemas.microsoft.com/office/drawing/2014/main" id="{D0636914-17FF-AD2E-6DB2-9356D2966A79}"/>
              </a:ext>
            </a:extLst>
          </p:cNvPr>
          <p:cNvSpPr txBox="1"/>
          <p:nvPr/>
        </p:nvSpPr>
        <p:spPr>
          <a:xfrm>
            <a:off x="726282" y="5463821"/>
            <a:ext cx="6939116"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Défis :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8" name="object 3">
            <a:extLst>
              <a:ext uri="{FF2B5EF4-FFF2-40B4-BE49-F238E27FC236}">
                <a16:creationId xmlns:a16="http://schemas.microsoft.com/office/drawing/2014/main" id="{836FB969-87ED-03BD-C745-3B1D72FC1132}"/>
              </a:ext>
            </a:extLst>
          </p:cNvPr>
          <p:cNvSpPr txBox="1"/>
          <p:nvPr/>
        </p:nvSpPr>
        <p:spPr>
          <a:xfrm>
            <a:off x="920834" y="5924461"/>
            <a:ext cx="10725152" cy="2627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Résistance politique et problèmes initiaux de conformité.</a:t>
            </a:r>
          </a:p>
        </p:txBody>
      </p:sp>
      <p:pic>
        <p:nvPicPr>
          <p:cNvPr id="20" name="Picture 19" descr="A map of a city&#10;&#10;AI-generated content may be incorrect.">
            <a:extLst>
              <a:ext uri="{FF2B5EF4-FFF2-40B4-BE49-F238E27FC236}">
                <a16:creationId xmlns:a16="http://schemas.microsoft.com/office/drawing/2014/main" id="{14EDB21A-D37B-E0C3-CF59-8A4A4D6BBC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2128" y="2871044"/>
            <a:ext cx="4449872" cy="3197229"/>
          </a:xfrm>
          <a:prstGeom prst="rect">
            <a:avLst/>
          </a:prstGeom>
        </p:spPr>
      </p:pic>
      <p:sp>
        <p:nvSpPr>
          <p:cNvPr id="3" name="Slide Number Placeholder 2">
            <a:extLst>
              <a:ext uri="{FF2B5EF4-FFF2-40B4-BE49-F238E27FC236}">
                <a16:creationId xmlns:a16="http://schemas.microsoft.com/office/drawing/2014/main" id="{9A2868F0-26D9-1E84-5431-2B9404245F92}"/>
              </a:ext>
            </a:extLst>
          </p:cNvPr>
          <p:cNvSpPr>
            <a:spLocks noGrp="1"/>
          </p:cNvSpPr>
          <p:nvPr>
            <p:ph type="sldNum" sz="quarter" idx="7"/>
          </p:nvPr>
        </p:nvSpPr>
        <p:spPr/>
        <p:txBody>
          <a:bodyPr/>
          <a:lstStyle/>
          <a:p>
            <a:pPr marL="103685">
              <a:lnSpc>
                <a:spcPts val="1633"/>
              </a:lnSpc>
            </a:pPr>
            <a:fld id="{81D60167-4931-47E6-BA6A-407CBD079E47}" type="slidenum">
              <a:rPr lang="en-AT" spc="-64" smtClean="0"/>
              <a:t>34</a:t>
            </a:fld>
            <a:endParaRPr lang="en-AT" spc="-64" dirty="0"/>
          </a:p>
        </p:txBody>
      </p:sp>
      <p:sp>
        <p:nvSpPr>
          <p:cNvPr id="5" name="object 3">
            <a:extLst>
              <a:ext uri="{FF2B5EF4-FFF2-40B4-BE49-F238E27FC236}">
                <a16:creationId xmlns:a16="http://schemas.microsoft.com/office/drawing/2014/main" id="{38E970E6-E3B7-796F-9935-26B31549A88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6.1. Péage urbain à Londres (Royaume-Uni)</a:t>
            </a:r>
            <a:endParaRPr lang="en-GB" sz="3200" b="1" dirty="0">
              <a:solidFill>
                <a:schemeClr val="tx1"/>
              </a:solidFill>
              <a:latin typeface="Aptos" panose="020B0004020202020204" pitchFamily="34" charset="0"/>
              <a:cs typeface="Arial"/>
            </a:endParaRPr>
          </a:p>
        </p:txBody>
      </p:sp>
      <p:sp>
        <p:nvSpPr>
          <p:cNvPr id="29" name="object 6">
            <a:extLst>
              <a:ext uri="{FF2B5EF4-FFF2-40B4-BE49-F238E27FC236}">
                <a16:creationId xmlns:a16="http://schemas.microsoft.com/office/drawing/2014/main" id="{DF663C45-4364-9B75-AE17-CB1F9AB2205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30" name="object 6">
            <a:extLst>
              <a:ext uri="{FF2B5EF4-FFF2-40B4-BE49-F238E27FC236}">
                <a16:creationId xmlns:a16="http://schemas.microsoft.com/office/drawing/2014/main" id="{6DBBD4F7-C9EC-1758-DD40-ED0DC6893FD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28605829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4E2C5-3A27-56BD-5541-03974CDFCFB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1BFA9C6-18FE-C034-B930-024494E84353}"/>
              </a:ext>
            </a:extLst>
          </p:cNvPr>
          <p:cNvSpPr txBox="1">
            <a:spLocks noGrp="1"/>
          </p:cNvSpPr>
          <p:nvPr>
            <p:ph type="title"/>
          </p:nvPr>
        </p:nvSpPr>
        <p:spPr>
          <a:xfrm>
            <a:off x="726281" y="422573"/>
            <a:ext cx="569943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6. Études de cas de politiques efficaces</a:t>
            </a:r>
            <a:endParaRPr lang="en-US" sz="2400" b="1" dirty="0">
              <a:solidFill>
                <a:schemeClr val="bg1"/>
              </a:solidFill>
            </a:endParaRPr>
          </a:p>
        </p:txBody>
      </p:sp>
      <p:sp>
        <p:nvSpPr>
          <p:cNvPr id="4" name="object 3">
            <a:extLst>
              <a:ext uri="{FF2B5EF4-FFF2-40B4-BE49-F238E27FC236}">
                <a16:creationId xmlns:a16="http://schemas.microsoft.com/office/drawing/2014/main" id="{F2E12043-8C99-E265-65A0-A52B59FFB9E5}"/>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Aperçu de l'étude de cas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605DC3F0-44BD-F3EF-C875-705814ECA905}"/>
              </a:ext>
            </a:extLst>
          </p:cNvPr>
          <p:cNvSpPr txBox="1"/>
          <p:nvPr/>
        </p:nvSpPr>
        <p:spPr>
          <a:xfrm>
            <a:off x="927976" y="1834063"/>
            <a:ext cx="11264023"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Contexte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Lancée au début des années 2000 en réponse aux défis majeurs liés à la mobilité urbaine à Bogotá.</a:t>
            </a:r>
          </a:p>
        </p:txBody>
      </p:sp>
      <p:sp>
        <p:nvSpPr>
          <p:cNvPr id="3" name="object 3">
            <a:extLst>
              <a:ext uri="{FF2B5EF4-FFF2-40B4-BE49-F238E27FC236}">
                <a16:creationId xmlns:a16="http://schemas.microsoft.com/office/drawing/2014/main" id="{512E353F-5558-0264-596D-B98197659273}"/>
              </a:ext>
            </a:extLst>
          </p:cNvPr>
          <p:cNvSpPr txBox="1"/>
          <p:nvPr/>
        </p:nvSpPr>
        <p:spPr>
          <a:xfrm>
            <a:off x="733424" y="3660621"/>
            <a:ext cx="568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Principaux résultats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08CE78BC-477A-3509-D705-67D2383800A8}"/>
              </a:ext>
            </a:extLst>
          </p:cNvPr>
          <p:cNvSpPr txBox="1"/>
          <p:nvPr/>
        </p:nvSpPr>
        <p:spPr>
          <a:xfrm>
            <a:off x="927977" y="4121261"/>
            <a:ext cx="5611149" cy="11809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Réduction significative des temps de trajet et de la pollution atmosphérique.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Amélioration de l'accessibilité pour les populations à faibles revenus.</a:t>
            </a:r>
          </a:p>
        </p:txBody>
      </p:sp>
      <p:sp>
        <p:nvSpPr>
          <p:cNvPr id="21" name="object 3">
            <a:extLst>
              <a:ext uri="{FF2B5EF4-FFF2-40B4-BE49-F238E27FC236}">
                <a16:creationId xmlns:a16="http://schemas.microsoft.com/office/drawing/2014/main" id="{3E69FB74-DCA3-E40C-D24C-499315210D04}"/>
              </a:ext>
            </a:extLst>
          </p:cNvPr>
          <p:cNvSpPr txBox="1"/>
          <p:nvPr/>
        </p:nvSpPr>
        <p:spPr>
          <a:xfrm>
            <a:off x="733424" y="5266171"/>
            <a:ext cx="5692295"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Défis liés à la mise en œuvre :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2" name="object 3">
            <a:extLst>
              <a:ext uri="{FF2B5EF4-FFF2-40B4-BE49-F238E27FC236}">
                <a16:creationId xmlns:a16="http://schemas.microsoft.com/office/drawing/2014/main" id="{964B26AB-E048-02E2-C579-A295C7FE74BA}"/>
              </a:ext>
            </a:extLst>
          </p:cNvPr>
          <p:cNvSpPr txBox="1"/>
          <p:nvPr/>
        </p:nvSpPr>
        <p:spPr>
          <a:xfrm>
            <a:off x="927977" y="5726811"/>
            <a:ext cx="5861929"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Gestion de la demande aux heures de pointe et amélioration continue de la qualité du service.</a:t>
            </a:r>
          </a:p>
        </p:txBody>
      </p:sp>
      <p:sp>
        <p:nvSpPr>
          <p:cNvPr id="7" name="object 3">
            <a:extLst>
              <a:ext uri="{FF2B5EF4-FFF2-40B4-BE49-F238E27FC236}">
                <a16:creationId xmlns:a16="http://schemas.microsoft.com/office/drawing/2014/main" id="{B7C0497B-3020-632C-04B8-430BDDC267F4}"/>
              </a:ext>
            </a:extLst>
          </p:cNvPr>
          <p:cNvSpPr txBox="1"/>
          <p:nvPr/>
        </p:nvSpPr>
        <p:spPr>
          <a:xfrm>
            <a:off x="726281" y="2271427"/>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Vision politique et planification :</a:t>
            </a:r>
          </a:p>
        </p:txBody>
      </p:sp>
      <p:sp>
        <p:nvSpPr>
          <p:cNvPr id="9" name="object 3">
            <a:extLst>
              <a:ext uri="{FF2B5EF4-FFF2-40B4-BE49-F238E27FC236}">
                <a16:creationId xmlns:a16="http://schemas.microsoft.com/office/drawing/2014/main" id="{18741011-2898-6369-AA00-0A8FEA131191}"/>
              </a:ext>
            </a:extLst>
          </p:cNvPr>
          <p:cNvSpPr txBox="1"/>
          <p:nvPr/>
        </p:nvSpPr>
        <p:spPr>
          <a:xfrm>
            <a:off x="920834" y="2732067"/>
            <a:ext cx="10725152"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Fournir des transports publics fréquents, efficaces et abordables.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Voies réservées aux bus et installations intégrées dans les gares.</a:t>
            </a:r>
          </a:p>
        </p:txBody>
      </p:sp>
      <p:pic>
        <p:nvPicPr>
          <p:cNvPr id="12" name="Picture 11" descr="A map of a subway system&#10;&#10;AI-generated content may be incorrect.">
            <a:extLst>
              <a:ext uri="{FF2B5EF4-FFF2-40B4-BE49-F238E27FC236}">
                <a16:creationId xmlns:a16="http://schemas.microsoft.com/office/drawing/2014/main" id="{748D7DAB-63C0-7B41-DBAA-B04E538A04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2763" y="3581957"/>
            <a:ext cx="5414133" cy="2659154"/>
          </a:xfrm>
          <a:prstGeom prst="rect">
            <a:avLst/>
          </a:prstGeom>
        </p:spPr>
      </p:pic>
      <p:sp>
        <p:nvSpPr>
          <p:cNvPr id="11" name="Slide Number Placeholder 10">
            <a:extLst>
              <a:ext uri="{FF2B5EF4-FFF2-40B4-BE49-F238E27FC236}">
                <a16:creationId xmlns:a16="http://schemas.microsoft.com/office/drawing/2014/main" id="{1D6F03A3-4F9D-BC90-233B-12A81B26A6C4}"/>
              </a:ext>
            </a:extLst>
          </p:cNvPr>
          <p:cNvSpPr>
            <a:spLocks noGrp="1"/>
          </p:cNvSpPr>
          <p:nvPr>
            <p:ph type="sldNum" sz="quarter" idx="7"/>
          </p:nvPr>
        </p:nvSpPr>
        <p:spPr/>
        <p:txBody>
          <a:bodyPr/>
          <a:lstStyle/>
          <a:p>
            <a:pPr marL="103685">
              <a:lnSpc>
                <a:spcPts val="1633"/>
              </a:lnSpc>
            </a:pPr>
            <a:fld id="{81D60167-4931-47E6-BA6A-407CBD079E47}" type="slidenum">
              <a:rPr lang="en-AT" spc="-64" smtClean="0"/>
              <a:t>35</a:t>
            </a:fld>
            <a:endParaRPr lang="en-AT" spc="-64" dirty="0"/>
          </a:p>
        </p:txBody>
      </p:sp>
      <p:sp>
        <p:nvSpPr>
          <p:cNvPr id="13" name="object 3">
            <a:extLst>
              <a:ext uri="{FF2B5EF4-FFF2-40B4-BE49-F238E27FC236}">
                <a16:creationId xmlns:a16="http://schemas.microsoft.com/office/drawing/2014/main" id="{0010DD5E-8AC7-EB8C-BAD1-E12304F13DB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6.2. Système de bus à haut niveau de service </a:t>
            </a:r>
            <a:r>
              <a:rPr lang="en-US" b="1" dirty="0" err="1">
                <a:solidFill>
                  <a:schemeClr val="tx1"/>
                </a:solidFill>
                <a:latin typeface="Aptos" panose="020B0004020202020204" pitchFamily="34" charset="0"/>
                <a:ea typeface="Aptos" panose="020B0004020202020204" pitchFamily="34" charset="0"/>
                <a:cs typeface="Times New Roman" panose="02020603050405020304" pitchFamily="18" charset="0"/>
              </a:rPr>
              <a:t>TransMilenio </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(Bogotá)</a:t>
            </a:r>
            <a:endParaRPr lang="en-GB" sz="3200" b="1" dirty="0">
              <a:solidFill>
                <a:schemeClr val="tx1"/>
              </a:solidFill>
              <a:latin typeface="Aptos" panose="020B0004020202020204" pitchFamily="34" charset="0"/>
              <a:cs typeface="Arial"/>
            </a:endParaRPr>
          </a:p>
        </p:txBody>
      </p:sp>
      <p:sp>
        <p:nvSpPr>
          <p:cNvPr id="16" name="object 6">
            <a:extLst>
              <a:ext uri="{FF2B5EF4-FFF2-40B4-BE49-F238E27FC236}">
                <a16:creationId xmlns:a16="http://schemas.microsoft.com/office/drawing/2014/main" id="{1F5F2A53-6273-9952-619F-413424497A1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7" name="object 6">
            <a:extLst>
              <a:ext uri="{FF2B5EF4-FFF2-40B4-BE49-F238E27FC236}">
                <a16:creationId xmlns:a16="http://schemas.microsoft.com/office/drawing/2014/main" id="{9E1F9FEA-2D50-D319-65A3-4580BF7CC424}"/>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38902549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5102B-094F-400E-5157-EA8A5771427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4675501-F153-DC22-7168-B4D2AE493359}"/>
              </a:ext>
            </a:extLst>
          </p:cNvPr>
          <p:cNvSpPr txBox="1">
            <a:spLocks noGrp="1"/>
          </p:cNvSpPr>
          <p:nvPr>
            <p:ph type="title"/>
          </p:nvPr>
        </p:nvSpPr>
        <p:spPr>
          <a:xfrm>
            <a:off x="726282" y="422573"/>
            <a:ext cx="588274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6. Études de cas de politiques efficaces</a:t>
            </a:r>
            <a:endParaRPr lang="en-US" sz="2400" b="1" dirty="0">
              <a:solidFill>
                <a:schemeClr val="bg1"/>
              </a:solidFill>
            </a:endParaRPr>
          </a:p>
        </p:txBody>
      </p:sp>
      <p:sp>
        <p:nvSpPr>
          <p:cNvPr id="4" name="object 3">
            <a:extLst>
              <a:ext uri="{FF2B5EF4-FFF2-40B4-BE49-F238E27FC236}">
                <a16:creationId xmlns:a16="http://schemas.microsoft.com/office/drawing/2014/main" id="{295407C0-918B-3541-1237-923F56C12C70}"/>
              </a:ext>
            </a:extLst>
          </p:cNvPr>
          <p:cNvSpPr txBox="1"/>
          <p:nvPr/>
        </p:nvSpPr>
        <p:spPr>
          <a:xfrm>
            <a:off x="733424" y="1269731"/>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Aperçu de l'étude de cas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D6C243A5-3656-36E0-C519-43B4DCC96EF1}"/>
              </a:ext>
            </a:extLst>
          </p:cNvPr>
          <p:cNvSpPr txBox="1"/>
          <p:nvPr/>
        </p:nvSpPr>
        <p:spPr>
          <a:xfrm>
            <a:off x="927977" y="1730371"/>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Vision politique : promouvoir le vélo comme mode de transport durable essentiel.</a:t>
            </a:r>
          </a:p>
        </p:txBody>
      </p:sp>
      <p:sp>
        <p:nvSpPr>
          <p:cNvPr id="3" name="object 3">
            <a:extLst>
              <a:ext uri="{FF2B5EF4-FFF2-40B4-BE49-F238E27FC236}">
                <a16:creationId xmlns:a16="http://schemas.microsoft.com/office/drawing/2014/main" id="{3276CE52-670C-3BCE-F72B-2E4252649833}"/>
              </a:ext>
            </a:extLst>
          </p:cNvPr>
          <p:cNvSpPr txBox="1"/>
          <p:nvPr/>
        </p:nvSpPr>
        <p:spPr>
          <a:xfrm>
            <a:off x="733424" y="2167735"/>
            <a:ext cx="107251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Initiatives clés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CC56DD6E-207F-E447-E89C-52F9451A3002}"/>
              </a:ext>
            </a:extLst>
          </p:cNvPr>
          <p:cNvSpPr txBox="1"/>
          <p:nvPr/>
        </p:nvSpPr>
        <p:spPr>
          <a:xfrm>
            <a:off x="927977" y="2628375"/>
            <a:ext cx="10725152" cy="111422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Investir dans un réseau national de pistes cyclables sécurisées et d'infrastructures connexes.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Intégrer le vélo dans les centres de transport public et l'urbanisme.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Soutenir les campagnes de sensibilisation et d'éducation du public.</a:t>
            </a:r>
          </a:p>
        </p:txBody>
      </p:sp>
      <p:sp>
        <p:nvSpPr>
          <p:cNvPr id="7" name="object 3">
            <a:extLst>
              <a:ext uri="{FF2B5EF4-FFF2-40B4-BE49-F238E27FC236}">
                <a16:creationId xmlns:a16="http://schemas.microsoft.com/office/drawing/2014/main" id="{C57048C6-3FE1-CB28-AD3E-50A56B8FBE23}"/>
              </a:ext>
            </a:extLst>
          </p:cNvPr>
          <p:cNvSpPr txBox="1"/>
          <p:nvPr/>
        </p:nvSpPr>
        <p:spPr>
          <a:xfrm>
            <a:off x="733424" y="3976951"/>
            <a:ext cx="6523410"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Résultats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00ED4243-3C57-EB11-63B1-3F456F2F5D09}"/>
              </a:ext>
            </a:extLst>
          </p:cNvPr>
          <p:cNvSpPr txBox="1"/>
          <p:nvPr/>
        </p:nvSpPr>
        <p:spPr>
          <a:xfrm>
            <a:off x="927977" y="4437591"/>
            <a:ext cx="6713016" cy="68846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Environ 27 % des déplacements aux Pays-Bas sont effectués à vélo.</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Réduction des embouteillages et des impacts environnementaux.</a:t>
            </a:r>
          </a:p>
        </p:txBody>
      </p:sp>
      <p:sp>
        <p:nvSpPr>
          <p:cNvPr id="11" name="object 3">
            <a:extLst>
              <a:ext uri="{FF2B5EF4-FFF2-40B4-BE49-F238E27FC236}">
                <a16:creationId xmlns:a16="http://schemas.microsoft.com/office/drawing/2014/main" id="{3AFFC7CB-C546-EC17-3E94-2D843967FE97}"/>
              </a:ext>
            </a:extLst>
          </p:cNvPr>
          <p:cNvSpPr txBox="1"/>
          <p:nvPr/>
        </p:nvSpPr>
        <p:spPr>
          <a:xfrm>
            <a:off x="733424" y="5268076"/>
            <a:ext cx="6530552" cy="318622"/>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Enseignements tirés :</a:t>
            </a:r>
            <a:endParaRPr lang="en-US" sz="18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2DC187A6-866A-7CB1-F12B-FD902E40B72A}"/>
              </a:ext>
            </a:extLst>
          </p:cNvPr>
          <p:cNvSpPr txBox="1"/>
          <p:nvPr/>
        </p:nvSpPr>
        <p:spPr>
          <a:xfrm>
            <a:off x="927977" y="5728716"/>
            <a:ext cx="6335999"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Un engagement politique à long terme et des changements culturels sont essentiels.</a:t>
            </a:r>
          </a:p>
        </p:txBody>
      </p:sp>
      <p:pic>
        <p:nvPicPr>
          <p:cNvPr id="14" name="Picture 13" descr="A group of people riding bicycles on a bridge&#10;&#10;AI-generated content may be incorrect.">
            <a:extLst>
              <a:ext uri="{FF2B5EF4-FFF2-40B4-BE49-F238E27FC236}">
                <a16:creationId xmlns:a16="http://schemas.microsoft.com/office/drawing/2014/main" id="{ED446A0A-5CB5-1A12-C55C-16593C0134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0993" y="3303004"/>
            <a:ext cx="4579553" cy="3014872"/>
          </a:xfrm>
          <a:prstGeom prst="rect">
            <a:avLst/>
          </a:prstGeom>
        </p:spPr>
      </p:pic>
      <p:sp>
        <p:nvSpPr>
          <p:cNvPr id="13" name="Slide Number Placeholder 12">
            <a:extLst>
              <a:ext uri="{FF2B5EF4-FFF2-40B4-BE49-F238E27FC236}">
                <a16:creationId xmlns:a16="http://schemas.microsoft.com/office/drawing/2014/main" id="{ED30DE6E-1479-276C-782C-5157BB919999}"/>
              </a:ext>
            </a:extLst>
          </p:cNvPr>
          <p:cNvSpPr>
            <a:spLocks noGrp="1"/>
          </p:cNvSpPr>
          <p:nvPr>
            <p:ph type="sldNum" sz="quarter" idx="7"/>
          </p:nvPr>
        </p:nvSpPr>
        <p:spPr/>
        <p:txBody>
          <a:bodyPr/>
          <a:lstStyle/>
          <a:p>
            <a:pPr marL="103685">
              <a:lnSpc>
                <a:spcPts val="1633"/>
              </a:lnSpc>
            </a:pPr>
            <a:fld id="{81D60167-4931-47E6-BA6A-407CBD079E47}" type="slidenum">
              <a:rPr lang="en-AT" spc="-64" smtClean="0"/>
              <a:t>36</a:t>
            </a:fld>
            <a:endParaRPr lang="en-AT" spc="-64" dirty="0"/>
          </a:p>
        </p:txBody>
      </p:sp>
      <p:sp>
        <p:nvSpPr>
          <p:cNvPr id="15" name="object 3">
            <a:extLst>
              <a:ext uri="{FF2B5EF4-FFF2-40B4-BE49-F238E27FC236}">
                <a16:creationId xmlns:a16="http://schemas.microsoft.com/office/drawing/2014/main" id="{99029271-01DB-FE3C-EF9B-16BD278D7B7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6.3. Politique néerlandaise en matière d'infrastructures cyclables</a:t>
            </a:r>
            <a:endParaRPr lang="en-GB" sz="3200" b="1" dirty="0">
              <a:solidFill>
                <a:schemeClr val="tx1"/>
              </a:solidFill>
              <a:latin typeface="Aptos" panose="020B0004020202020204" pitchFamily="34" charset="0"/>
              <a:cs typeface="Arial"/>
            </a:endParaRPr>
          </a:p>
        </p:txBody>
      </p:sp>
      <p:sp>
        <p:nvSpPr>
          <p:cNvPr id="18" name="object 6">
            <a:extLst>
              <a:ext uri="{FF2B5EF4-FFF2-40B4-BE49-F238E27FC236}">
                <a16:creationId xmlns:a16="http://schemas.microsoft.com/office/drawing/2014/main" id="{C0E41475-B53B-80C9-E803-1B191F8B5A08}"/>
              </a:ext>
            </a:extLst>
          </p:cNvPr>
          <p:cNvSpPr txBox="1">
            <a:spLocks noGrp="1"/>
          </p:cNvSpPr>
          <p:nvPr>
            <p:ph type="ftr" sz="quarter" idx="5"/>
          </p:nvPr>
        </p:nvSpPr>
        <p:spPr>
          <a:xfrm>
            <a:off x="763501" y="6349505"/>
            <a:ext cx="2616201" cy="359073"/>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9" name="object 6">
            <a:extLst>
              <a:ext uri="{FF2B5EF4-FFF2-40B4-BE49-F238E27FC236}">
                <a16:creationId xmlns:a16="http://schemas.microsoft.com/office/drawing/2014/main" id="{5AFE4E39-72F7-D662-0498-FAB472F4672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3523228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C2597-D568-EA47-E675-3F85CDB8F09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3672026-2B74-7DB2-23D8-C303CA211BBB}"/>
              </a:ext>
            </a:extLst>
          </p:cNvPr>
          <p:cNvSpPr txBox="1">
            <a:spLocks noGrp="1"/>
          </p:cNvSpPr>
          <p:nvPr>
            <p:ph type="title"/>
          </p:nvPr>
        </p:nvSpPr>
        <p:spPr>
          <a:xfrm>
            <a:off x="726281" y="422573"/>
            <a:ext cx="580126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6. Études de cas de politiques efficaces</a:t>
            </a:r>
            <a:endParaRPr lang="en-US" sz="2400" b="1" dirty="0">
              <a:solidFill>
                <a:schemeClr val="bg1"/>
              </a:solidFill>
            </a:endParaRPr>
          </a:p>
        </p:txBody>
      </p:sp>
      <p:sp>
        <p:nvSpPr>
          <p:cNvPr id="4" name="object 3">
            <a:extLst>
              <a:ext uri="{FF2B5EF4-FFF2-40B4-BE49-F238E27FC236}">
                <a16:creationId xmlns:a16="http://schemas.microsoft.com/office/drawing/2014/main" id="{75D26B56-BBEE-6190-85A4-2D34780857BF}"/>
              </a:ext>
            </a:extLst>
          </p:cNvPr>
          <p:cNvSpPr txBox="1"/>
          <p:nvPr/>
        </p:nvSpPr>
        <p:spPr>
          <a:xfrm>
            <a:off x="733424" y="1281094"/>
            <a:ext cx="10725152"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Aperçu de l'étude de cas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99767A0C-1BCA-EE07-BE5C-E7E679EBD05E}"/>
              </a:ext>
            </a:extLst>
          </p:cNvPr>
          <p:cNvSpPr txBox="1"/>
          <p:nvPr/>
        </p:nvSpPr>
        <p:spPr>
          <a:xfrm>
            <a:off x="927977" y="1741734"/>
            <a:ext cx="10725152" cy="508931"/>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Vision politique : créer un système de transport urbain fluide, intégré et efficace, à la fois durable et adapté à une croissance rapide.</a:t>
            </a:r>
          </a:p>
        </p:txBody>
      </p:sp>
      <p:sp>
        <p:nvSpPr>
          <p:cNvPr id="3" name="object 3">
            <a:extLst>
              <a:ext uri="{FF2B5EF4-FFF2-40B4-BE49-F238E27FC236}">
                <a16:creationId xmlns:a16="http://schemas.microsoft.com/office/drawing/2014/main" id="{668A49A4-435C-9461-49EA-187C9F1635E5}"/>
              </a:ext>
            </a:extLst>
          </p:cNvPr>
          <p:cNvSpPr txBox="1"/>
          <p:nvPr/>
        </p:nvSpPr>
        <p:spPr>
          <a:xfrm>
            <a:off x="733424" y="2332643"/>
            <a:ext cx="10725152"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Éléments clés :</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97AF47D5-FFA6-EB2B-B605-ABD483FE7CF0}"/>
              </a:ext>
            </a:extLst>
          </p:cNvPr>
          <p:cNvSpPr txBox="1"/>
          <p:nvPr/>
        </p:nvSpPr>
        <p:spPr>
          <a:xfrm>
            <a:off x="927976" y="2764099"/>
            <a:ext cx="11264023" cy="153998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Péage routier électronique (ERP) : gestion dynamique de la congestion.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Système de quotas de véhicules : contrôler la possession de voitures particulières afin de réduire la surutilisation.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Aménagement du territoire intégré : coordination des investissements dans les transports avec le développement urbain.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Réseau de transports publics robuste : services de bus et de train de haute qualité fonctionnant en tandem.</a:t>
            </a:r>
          </a:p>
        </p:txBody>
      </p:sp>
      <p:sp>
        <p:nvSpPr>
          <p:cNvPr id="7" name="object 3">
            <a:extLst>
              <a:ext uri="{FF2B5EF4-FFF2-40B4-BE49-F238E27FC236}">
                <a16:creationId xmlns:a16="http://schemas.microsoft.com/office/drawing/2014/main" id="{9E6EE07F-FBCB-66B4-DCD4-85C7D3D1F89D}"/>
              </a:ext>
            </a:extLst>
          </p:cNvPr>
          <p:cNvSpPr txBox="1"/>
          <p:nvPr/>
        </p:nvSpPr>
        <p:spPr>
          <a:xfrm>
            <a:off x="763501" y="4563877"/>
            <a:ext cx="7508489"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Résultats :</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0A2AFEFF-A631-D043-2A22-71A18433DC9D}"/>
              </a:ext>
            </a:extLst>
          </p:cNvPr>
          <p:cNvSpPr txBox="1"/>
          <p:nvPr/>
        </p:nvSpPr>
        <p:spPr>
          <a:xfrm>
            <a:off x="927977" y="4791086"/>
            <a:ext cx="10725152" cy="68846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Utilisation élevée des transports en commun et gestion efficace du trafic.</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Amélioration constante de la mobilité et des performances environnementales.</a:t>
            </a:r>
          </a:p>
        </p:txBody>
      </p:sp>
      <p:sp>
        <p:nvSpPr>
          <p:cNvPr id="11" name="object 3">
            <a:extLst>
              <a:ext uri="{FF2B5EF4-FFF2-40B4-BE49-F238E27FC236}">
                <a16:creationId xmlns:a16="http://schemas.microsoft.com/office/drawing/2014/main" id="{18A92607-0413-C5AA-5DE5-5F205941F21F}"/>
              </a:ext>
            </a:extLst>
          </p:cNvPr>
          <p:cNvSpPr txBox="1"/>
          <p:nvPr/>
        </p:nvSpPr>
        <p:spPr>
          <a:xfrm>
            <a:off x="740566" y="5641905"/>
            <a:ext cx="7508489"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Défis</a:t>
            </a:r>
            <a:endParaRPr lang="en-US" sz="16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F243F900-37C8-BB24-C241-E59AD83BC553}"/>
              </a:ext>
            </a:extLst>
          </p:cNvPr>
          <p:cNvSpPr txBox="1"/>
          <p:nvPr/>
        </p:nvSpPr>
        <p:spPr>
          <a:xfrm>
            <a:off x="935119" y="6035653"/>
            <a:ext cx="7803362" cy="2627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Gestion continue de la croissance urbaine rapide et des mises à jour technologiques.</a:t>
            </a:r>
          </a:p>
        </p:txBody>
      </p:sp>
      <p:pic>
        <p:nvPicPr>
          <p:cNvPr id="14" name="Picture 13" descr="A close-up of a building&#10;&#10;AI-generated content may be incorrect.">
            <a:extLst>
              <a:ext uri="{FF2B5EF4-FFF2-40B4-BE49-F238E27FC236}">
                <a16:creationId xmlns:a16="http://schemas.microsoft.com/office/drawing/2014/main" id="{8CD890CF-7A51-9BBF-AAF8-3FCACA5612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38481" y="4395417"/>
            <a:ext cx="3453519" cy="1922459"/>
          </a:xfrm>
          <a:prstGeom prst="rect">
            <a:avLst/>
          </a:prstGeom>
        </p:spPr>
      </p:pic>
      <p:sp>
        <p:nvSpPr>
          <p:cNvPr id="13" name="Slide Number Placeholder 12">
            <a:extLst>
              <a:ext uri="{FF2B5EF4-FFF2-40B4-BE49-F238E27FC236}">
                <a16:creationId xmlns:a16="http://schemas.microsoft.com/office/drawing/2014/main" id="{8811256D-6C16-B768-73CB-C00FF8687058}"/>
              </a:ext>
            </a:extLst>
          </p:cNvPr>
          <p:cNvSpPr>
            <a:spLocks noGrp="1"/>
          </p:cNvSpPr>
          <p:nvPr>
            <p:ph type="sldNum" sz="quarter" idx="7"/>
          </p:nvPr>
        </p:nvSpPr>
        <p:spPr/>
        <p:txBody>
          <a:bodyPr/>
          <a:lstStyle/>
          <a:p>
            <a:pPr marL="103685">
              <a:lnSpc>
                <a:spcPts val="1633"/>
              </a:lnSpc>
            </a:pPr>
            <a:fld id="{81D60167-4931-47E6-BA6A-407CBD079E47}" type="slidenum">
              <a:rPr lang="en-AT" spc="-64" smtClean="0"/>
              <a:t>37</a:t>
            </a:fld>
            <a:endParaRPr lang="en-AT" spc="-64" dirty="0"/>
          </a:p>
        </p:txBody>
      </p:sp>
      <p:sp>
        <p:nvSpPr>
          <p:cNvPr id="16" name="object 3">
            <a:extLst>
              <a:ext uri="{FF2B5EF4-FFF2-40B4-BE49-F238E27FC236}">
                <a16:creationId xmlns:a16="http://schemas.microsoft.com/office/drawing/2014/main" id="{A05A9763-104C-B44F-3C6B-80DBAED9CD9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6.4. Politique de transport intégrée de Singapour</a:t>
            </a:r>
            <a:endParaRPr lang="en-GB" sz="3200" b="1" dirty="0">
              <a:solidFill>
                <a:schemeClr val="tx1"/>
              </a:solidFill>
              <a:latin typeface="Aptos" panose="020B0004020202020204" pitchFamily="34" charset="0"/>
              <a:cs typeface="Arial"/>
            </a:endParaRPr>
          </a:p>
        </p:txBody>
      </p:sp>
      <p:sp>
        <p:nvSpPr>
          <p:cNvPr id="19" name="object 6">
            <a:extLst>
              <a:ext uri="{FF2B5EF4-FFF2-40B4-BE49-F238E27FC236}">
                <a16:creationId xmlns:a16="http://schemas.microsoft.com/office/drawing/2014/main" id="{0FDA0940-EDF3-7DA8-CF34-6C35BEBFF10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20" name="object 6">
            <a:extLst>
              <a:ext uri="{FF2B5EF4-FFF2-40B4-BE49-F238E27FC236}">
                <a16:creationId xmlns:a16="http://schemas.microsoft.com/office/drawing/2014/main" id="{48A95B94-C4A8-E1AD-AA86-C3C64B496C4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18029869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C1B47-6FB4-DDFC-AA5C-6836EEF8D6E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5D2080C-47FF-9256-232D-DCF22A11A6E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07 :</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Quiz et discussion de groupe</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C784C429-BBA4-1E0B-4AC8-82A5DADF11E3}"/>
              </a:ext>
            </a:extLst>
          </p:cNvPr>
          <p:cNvSpPr>
            <a:spLocks noGrp="1"/>
          </p:cNvSpPr>
          <p:nvPr>
            <p:ph type="sldNum" sz="quarter" idx="7"/>
          </p:nvPr>
        </p:nvSpPr>
        <p:spPr/>
        <p:txBody>
          <a:bodyPr/>
          <a:lstStyle/>
          <a:p>
            <a:pPr marL="103685">
              <a:lnSpc>
                <a:spcPts val="1633"/>
              </a:lnSpc>
            </a:pPr>
            <a:fld id="{81D60167-4931-47E6-BA6A-407CBD079E47}" type="slidenum">
              <a:rPr lang="en-AT" spc="-64" smtClean="0"/>
              <a:t>38</a:t>
            </a:fld>
            <a:endParaRPr lang="en-AT" spc="-64" dirty="0"/>
          </a:p>
        </p:txBody>
      </p:sp>
      <p:sp>
        <p:nvSpPr>
          <p:cNvPr id="5" name="object 6">
            <a:extLst>
              <a:ext uri="{FF2B5EF4-FFF2-40B4-BE49-F238E27FC236}">
                <a16:creationId xmlns:a16="http://schemas.microsoft.com/office/drawing/2014/main" id="{8E3CB68F-7926-6A3F-1542-40C7E50F4AC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6" name="object 6">
            <a:extLst>
              <a:ext uri="{FF2B5EF4-FFF2-40B4-BE49-F238E27FC236}">
                <a16:creationId xmlns:a16="http://schemas.microsoft.com/office/drawing/2014/main" id="{86587D73-E501-3904-A802-5556AC9AB3E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4557680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D64DA-7FB6-DCBD-48E8-0C58925A4CC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74FA839-4F82-7F0A-AEF2-24D81FB2E87C}"/>
              </a:ext>
            </a:extLst>
          </p:cNvPr>
          <p:cNvSpPr txBox="1">
            <a:spLocks noGrp="1"/>
          </p:cNvSpPr>
          <p:nvPr>
            <p:ph type="title"/>
          </p:nvPr>
        </p:nvSpPr>
        <p:spPr>
          <a:xfrm>
            <a:off x="726281" y="422573"/>
            <a:ext cx="467863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7. Quiz et discussion de groupe</a:t>
            </a:r>
            <a:endParaRPr lang="en-US" sz="2400" b="1" dirty="0">
              <a:solidFill>
                <a:schemeClr val="bg1"/>
              </a:solidFill>
            </a:endParaRPr>
          </a:p>
        </p:txBody>
      </p:sp>
      <p:sp>
        <p:nvSpPr>
          <p:cNvPr id="5" name="object 3">
            <a:extLst>
              <a:ext uri="{FF2B5EF4-FFF2-40B4-BE49-F238E27FC236}">
                <a16:creationId xmlns:a16="http://schemas.microsoft.com/office/drawing/2014/main" id="{C4151713-AAB2-8545-9492-C1FEFEC74F17}"/>
              </a:ext>
            </a:extLst>
          </p:cNvPr>
          <p:cNvSpPr txBox="1"/>
          <p:nvPr/>
        </p:nvSpPr>
        <p:spPr>
          <a:xfrm>
            <a:off x="733424" y="1356860"/>
            <a:ext cx="10725152" cy="423815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Comment expliqueriez-vous la différence entre la politique des transports et la planification des transports à une personne qui ne connaît pas ce domaine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Pourquoi l'engagement des parties prenantes est-il si important dans la planification des transports, et quel groupe de parties prenantes vous semble le plus difficile à satisfaire ?</a:t>
            </a:r>
            <a:endParaRPr lang="en-US" sz="1800" kern="100" dirty="0">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Selon vous, quel est le principal obstacle à la réussite de l'alignement de la politique et de la planification des transports ? Les changements politiques ? Le financement ? La coordination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Parmi les principes de planification abordés (par exemple, la durabilité, l'équité, la flexibilité), lequel vous semble le plus difficile à mettre en œuvre dans la pratique ? Pourquoi ?</a:t>
            </a:r>
            <a:endParaRPr lang="en-US" sz="1800" kern="100" dirty="0">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Si vous étiez planificateur des transports dans une ville en pleine croissance confrontée à d'importants embouteillages, quel modèle d'étude de cas (Londres, Bogotá, Pays-Bas, Singapour) vous inspirerait le plus ? Pourquoi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À votre avis, les gouvernements devraient-ils donner la priorité à la réduction de l'utilisation des voitures particulières ou à l'amélioration des options de transport public ? Peuvent-ils vraiment faire les deux efficacement en même temps ?</a:t>
            </a:r>
          </a:p>
        </p:txBody>
      </p:sp>
      <p:sp>
        <p:nvSpPr>
          <p:cNvPr id="3" name="Slide Number Placeholder 2">
            <a:extLst>
              <a:ext uri="{FF2B5EF4-FFF2-40B4-BE49-F238E27FC236}">
                <a16:creationId xmlns:a16="http://schemas.microsoft.com/office/drawing/2014/main" id="{332760DB-E5C9-046D-B799-91D6058AB6CB}"/>
              </a:ext>
            </a:extLst>
          </p:cNvPr>
          <p:cNvSpPr>
            <a:spLocks noGrp="1"/>
          </p:cNvSpPr>
          <p:nvPr>
            <p:ph type="sldNum" sz="quarter" idx="7"/>
          </p:nvPr>
        </p:nvSpPr>
        <p:spPr/>
        <p:txBody>
          <a:bodyPr/>
          <a:lstStyle/>
          <a:p>
            <a:pPr marL="103685">
              <a:lnSpc>
                <a:spcPts val="1633"/>
              </a:lnSpc>
            </a:pPr>
            <a:fld id="{81D60167-4931-47E6-BA6A-407CBD079E47}" type="slidenum">
              <a:rPr lang="en-AT" spc="-64" smtClean="0"/>
              <a:t>39</a:t>
            </a:fld>
            <a:endParaRPr lang="en-AT" spc="-64" dirty="0"/>
          </a:p>
        </p:txBody>
      </p:sp>
      <p:sp>
        <p:nvSpPr>
          <p:cNvPr id="7" name="object 3">
            <a:extLst>
              <a:ext uri="{FF2B5EF4-FFF2-40B4-BE49-F238E27FC236}">
                <a16:creationId xmlns:a16="http://schemas.microsoft.com/office/drawing/2014/main" id="{ACA47215-330D-246F-BCA1-62EAA2984D2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7.1. Quiz</a:t>
            </a:r>
            <a:endParaRPr lang="en-GB" sz="3200" b="1" dirty="0">
              <a:solidFill>
                <a:schemeClr val="tx1"/>
              </a:solidFill>
              <a:latin typeface="Aptos" panose="020B0004020202020204" pitchFamily="34" charset="0"/>
              <a:cs typeface="Arial"/>
            </a:endParaRPr>
          </a:p>
        </p:txBody>
      </p:sp>
      <p:sp>
        <p:nvSpPr>
          <p:cNvPr id="10" name="object 6">
            <a:extLst>
              <a:ext uri="{FF2B5EF4-FFF2-40B4-BE49-F238E27FC236}">
                <a16:creationId xmlns:a16="http://schemas.microsoft.com/office/drawing/2014/main" id="{EC72BC89-5D09-D103-0059-8921615C640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1" name="object 6">
            <a:extLst>
              <a:ext uri="{FF2B5EF4-FFF2-40B4-BE49-F238E27FC236}">
                <a16:creationId xmlns:a16="http://schemas.microsoft.com/office/drawing/2014/main" id="{97F2319E-E945-4AF6-32AA-CF4F6D4B172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1129122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F16EF-F2B3-091F-85B3-EF7697924D2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4275D13-A354-D7C8-DE4E-7E4C5B97CC6C}"/>
              </a:ext>
            </a:extLst>
          </p:cNvPr>
          <p:cNvSpPr txBox="1">
            <a:spLocks noGrp="1"/>
          </p:cNvSpPr>
          <p:nvPr>
            <p:ph type="title"/>
          </p:nvPr>
        </p:nvSpPr>
        <p:spPr>
          <a:xfrm>
            <a:off x="726281" y="422573"/>
            <a:ext cx="4789301"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0. Objectifs de la conférence</a:t>
            </a:r>
            <a:endParaRPr sz="2400" b="1" spc="-13" dirty="0">
              <a:solidFill>
                <a:schemeClr val="bg1"/>
              </a:solidFill>
            </a:endParaRPr>
          </a:p>
        </p:txBody>
      </p:sp>
      <p:sp>
        <p:nvSpPr>
          <p:cNvPr id="3" name="object 3">
            <a:extLst>
              <a:ext uri="{FF2B5EF4-FFF2-40B4-BE49-F238E27FC236}">
                <a16:creationId xmlns:a16="http://schemas.microsoft.com/office/drawing/2014/main" id="{6D066F74-8131-6EC8-60FD-03D782C1E891}"/>
              </a:ext>
            </a:extLst>
          </p:cNvPr>
          <p:cNvSpPr txBox="1"/>
          <p:nvPr/>
        </p:nvSpPr>
        <p:spPr>
          <a:xfrm>
            <a:off x="733424" y="1355019"/>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Objectifs principaux :</a:t>
            </a:r>
            <a:endParaRPr lang="en-GB" sz="16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0CC9EC26-1E8E-F5B0-5EFB-B3D1DC56AD7D}"/>
              </a:ext>
            </a:extLst>
          </p:cNvPr>
          <p:cNvSpPr txBox="1"/>
          <p:nvPr/>
        </p:nvSpPr>
        <p:spPr>
          <a:xfrm>
            <a:off x="733424" y="1844746"/>
            <a:ext cx="10725152" cy="211962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Comprendre les concepts et définitions clés de la politique et de la planification des transports.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Distinguer la politique (vision stratégique) de la planification (mise en œuvre technique).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Apprendre les principes fondamentaux qui guident la planification des transports.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Examiner le processus d'élaboration des politiques, de l'identification des enjeux à la mise en œuvre et à l'évaluation.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Analyser des études de cas concrets illustrant une intégration réussie de la politique et de la planification.</a:t>
            </a:r>
          </a:p>
        </p:txBody>
      </p:sp>
      <p:sp>
        <p:nvSpPr>
          <p:cNvPr id="4" name="object 3">
            <a:extLst>
              <a:ext uri="{FF2B5EF4-FFF2-40B4-BE49-F238E27FC236}">
                <a16:creationId xmlns:a16="http://schemas.microsoft.com/office/drawing/2014/main" id="{42BEB5CA-D5B8-919F-E2AA-2E3A6A23310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Objectifs</a:t>
            </a:r>
            <a:endParaRPr lang="en-GB" sz="3200" b="1" dirty="0">
              <a:solidFill>
                <a:schemeClr val="tx1"/>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4BE8E819-58E3-94D1-5942-9A54D683A822}"/>
              </a:ext>
            </a:extLst>
          </p:cNvPr>
          <p:cNvSpPr>
            <a:spLocks noGrp="1"/>
          </p:cNvSpPr>
          <p:nvPr>
            <p:ph type="sldNum" sz="quarter" idx="7"/>
          </p:nvPr>
        </p:nvSpPr>
        <p:spPr/>
        <p:txBody>
          <a:bodyPr/>
          <a:lstStyle/>
          <a:p>
            <a:pPr marL="103685">
              <a:lnSpc>
                <a:spcPts val="1633"/>
              </a:lnSpc>
            </a:pPr>
            <a:fld id="{81D60167-4931-47E6-BA6A-407CBD079E47}" type="slidenum">
              <a:rPr lang="en-AT" spc="-64" smtClean="0"/>
              <a:t>4</a:t>
            </a:fld>
            <a:endParaRPr lang="en-AT" spc="-64" dirty="0"/>
          </a:p>
        </p:txBody>
      </p:sp>
      <p:sp>
        <p:nvSpPr>
          <p:cNvPr id="9" name="object 6">
            <a:extLst>
              <a:ext uri="{FF2B5EF4-FFF2-40B4-BE49-F238E27FC236}">
                <a16:creationId xmlns:a16="http://schemas.microsoft.com/office/drawing/2014/main" id="{40ED8BF7-378A-A464-121A-15DD57E6C0E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0" name="object 6">
            <a:extLst>
              <a:ext uri="{FF2B5EF4-FFF2-40B4-BE49-F238E27FC236}">
                <a16:creationId xmlns:a16="http://schemas.microsoft.com/office/drawing/2014/main" id="{9AB051D0-E828-A335-24E8-57E3533F7B5D}"/>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9039693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15544-335B-5BB7-4004-B6B7C3C4283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B9AEDF-62AD-BFA5-6D94-8313BF055549}"/>
              </a:ext>
            </a:extLst>
          </p:cNvPr>
          <p:cNvSpPr txBox="1">
            <a:spLocks noGrp="1"/>
          </p:cNvSpPr>
          <p:nvPr>
            <p:ph type="title"/>
          </p:nvPr>
        </p:nvSpPr>
        <p:spPr>
          <a:xfrm>
            <a:off x="726281" y="422573"/>
            <a:ext cx="440703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7. Quiz et discussion de groupe</a:t>
            </a:r>
            <a:endParaRPr lang="en-US" sz="2400" b="1" dirty="0">
              <a:solidFill>
                <a:schemeClr val="bg1"/>
              </a:solidFill>
            </a:endParaRPr>
          </a:p>
        </p:txBody>
      </p:sp>
      <p:sp>
        <p:nvSpPr>
          <p:cNvPr id="5" name="object 3">
            <a:extLst>
              <a:ext uri="{FF2B5EF4-FFF2-40B4-BE49-F238E27FC236}">
                <a16:creationId xmlns:a16="http://schemas.microsoft.com/office/drawing/2014/main" id="{5B6426E7-21D8-A806-0055-A8091FB38DF7}"/>
              </a:ext>
            </a:extLst>
          </p:cNvPr>
          <p:cNvSpPr txBox="1"/>
          <p:nvPr/>
        </p:nvSpPr>
        <p:spPr>
          <a:xfrm>
            <a:off x="733424" y="1338011"/>
            <a:ext cx="10725152" cy="324265"/>
          </a:xfrm>
          <a:prstGeom prst="rect">
            <a:avLst/>
          </a:prstGeom>
          <a:solidFill>
            <a:schemeClr val="bg1"/>
          </a:solidFill>
          <a:effectLst/>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Instructions </a:t>
            </a:r>
            <a:r>
              <a:rPr lang="en-US" sz="2000" dirty="0">
                <a:latin typeface="Aptos" panose="020B0004020202020204" pitchFamily="34" charset="0"/>
              </a:rPr>
              <a:t>:</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object 3">
            <a:extLst>
              <a:ext uri="{FF2B5EF4-FFF2-40B4-BE49-F238E27FC236}">
                <a16:creationId xmlns:a16="http://schemas.microsoft.com/office/drawing/2014/main" id="{E5328DF3-ED3F-10D6-2F41-A3E4B32E1370}"/>
              </a:ext>
            </a:extLst>
          </p:cNvPr>
          <p:cNvSpPr txBox="1"/>
          <p:nvPr/>
        </p:nvSpPr>
        <p:spPr>
          <a:xfrm>
            <a:off x="1268445" y="1729974"/>
            <a:ext cx="10725152" cy="239149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Formez de petits groupes (3 à 5 personnes).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Choisissez un défi spécifique lié à la mobilité urbaine (par exemple, congestion, pollution, manque de transports en commun, accès aux zones rurales).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Élaborez un plan général de politique et de planification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2 mesures politiques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2 actions de planification</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Préparez une présentation de groupe de 2 minutes.</a:t>
            </a:r>
          </a:p>
        </p:txBody>
      </p:sp>
      <p:sp>
        <p:nvSpPr>
          <p:cNvPr id="4" name="object 3">
            <a:extLst>
              <a:ext uri="{FF2B5EF4-FFF2-40B4-BE49-F238E27FC236}">
                <a16:creationId xmlns:a16="http://schemas.microsoft.com/office/drawing/2014/main" id="{DACD0CFA-621C-F9B8-5C5D-08F0692FCDA6}"/>
              </a:ext>
            </a:extLst>
          </p:cNvPr>
          <p:cNvSpPr txBox="1"/>
          <p:nvPr/>
        </p:nvSpPr>
        <p:spPr>
          <a:xfrm>
            <a:off x="1268445" y="4753965"/>
            <a:ext cx="8652204" cy="153998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Quel problème résolvez-vous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Comment vos mesures politiques et vos actions de planification interagissent-elles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Quels acteurs seraient impliqués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600" dirty="0">
                <a:latin typeface="Aptos" panose="020B0004020202020204" pitchFamily="34" charset="0"/>
              </a:rPr>
              <a:t>Comment mesureriez-vous le succès ?</a:t>
            </a:r>
          </a:p>
        </p:txBody>
      </p:sp>
      <p:sp>
        <p:nvSpPr>
          <p:cNvPr id="10" name="object 3">
            <a:extLst>
              <a:ext uri="{FF2B5EF4-FFF2-40B4-BE49-F238E27FC236}">
                <a16:creationId xmlns:a16="http://schemas.microsoft.com/office/drawing/2014/main" id="{5C11BBFA-F241-4D6B-0001-77B6CAB72310}"/>
              </a:ext>
            </a:extLst>
          </p:cNvPr>
          <p:cNvSpPr txBox="1"/>
          <p:nvPr/>
        </p:nvSpPr>
        <p:spPr>
          <a:xfrm>
            <a:off x="726280" y="4401921"/>
            <a:ext cx="10725152" cy="324265"/>
          </a:xfrm>
          <a:prstGeom prst="rect">
            <a:avLst/>
          </a:prstGeom>
          <a:solidFill>
            <a:schemeClr val="bg1"/>
          </a:solidFill>
          <a:effectLst/>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Questions directrices :</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1A934E5C-3EB6-D8A7-15C7-F0B33EE47210}"/>
              </a:ext>
            </a:extLst>
          </p:cNvPr>
          <p:cNvSpPr>
            <a:spLocks noGrp="1"/>
          </p:cNvSpPr>
          <p:nvPr>
            <p:ph type="sldNum" sz="quarter" idx="7"/>
          </p:nvPr>
        </p:nvSpPr>
        <p:spPr/>
        <p:txBody>
          <a:bodyPr/>
          <a:lstStyle/>
          <a:p>
            <a:pPr marL="103685">
              <a:lnSpc>
                <a:spcPts val="1633"/>
              </a:lnSpc>
            </a:pPr>
            <a:fld id="{81D60167-4931-47E6-BA6A-407CBD079E47}" type="slidenum">
              <a:rPr lang="en-AT" spc="-64" smtClean="0"/>
              <a:t>40</a:t>
            </a:fld>
            <a:endParaRPr lang="en-AT" spc="-64" dirty="0"/>
          </a:p>
        </p:txBody>
      </p:sp>
      <p:sp>
        <p:nvSpPr>
          <p:cNvPr id="9" name="object 3">
            <a:extLst>
              <a:ext uri="{FF2B5EF4-FFF2-40B4-BE49-F238E27FC236}">
                <a16:creationId xmlns:a16="http://schemas.microsoft.com/office/drawing/2014/main" id="{850E0E8D-8828-4640-5E00-2754E014356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7.2. Discussion de groupe</a:t>
            </a:r>
            <a:endParaRPr lang="en-GB" sz="3200" b="1" dirty="0">
              <a:solidFill>
                <a:schemeClr val="tx1"/>
              </a:solidFill>
              <a:latin typeface="Aptos" panose="020B0004020202020204" pitchFamily="34" charset="0"/>
              <a:cs typeface="Arial"/>
            </a:endParaRPr>
          </a:p>
        </p:txBody>
      </p:sp>
      <p:sp>
        <p:nvSpPr>
          <p:cNvPr id="12" name="object 6">
            <a:extLst>
              <a:ext uri="{FF2B5EF4-FFF2-40B4-BE49-F238E27FC236}">
                <a16:creationId xmlns:a16="http://schemas.microsoft.com/office/drawing/2014/main" id="{1DB8DB13-08FF-F857-F317-5CC9E8B9234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 durable et analyse des politiques</a:t>
            </a:r>
            <a:endParaRPr spc="-13" dirty="0">
              <a:solidFill>
                <a:prstClr val="black"/>
              </a:solidFill>
            </a:endParaRPr>
          </a:p>
        </p:txBody>
      </p:sp>
      <p:sp>
        <p:nvSpPr>
          <p:cNvPr id="13" name="object 6">
            <a:extLst>
              <a:ext uri="{FF2B5EF4-FFF2-40B4-BE49-F238E27FC236}">
                <a16:creationId xmlns:a16="http://schemas.microsoft.com/office/drawing/2014/main" id="{7F0E4C39-3D92-CFFC-190B-708ED6D6EBF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24273997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US" dirty="0">
                <a:latin typeface="Calibri" panose="020F0502020204030204" pitchFamily="34" charset="0"/>
                <a:ea typeface="Calibri" panose="020F0502020204030204" pitchFamily="34" charset="0"/>
                <a:cs typeface="Calibri" panose="020F0502020204030204" pitchFamily="34" charset="0"/>
              </a:rPr>
              <a:t>Nous vous remercions de votre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 :</a:t>
            </a:r>
          </a:p>
          <a:p>
            <a:pPr algn="ctr"/>
            <a:r>
              <a:rPr lang="en-US" sz="3200" b="1" dirty="0">
                <a:solidFill>
                  <a:schemeClr val="bg1"/>
                </a:solidFill>
              </a:rPr>
              <a:t>Aperçu de la politique des transports</a:t>
            </a:r>
          </a:p>
        </p:txBody>
      </p:sp>
      <p:sp>
        <p:nvSpPr>
          <p:cNvPr id="2" name="Slide Number Placeholder 1">
            <a:extLst>
              <a:ext uri="{FF2B5EF4-FFF2-40B4-BE49-F238E27FC236}">
                <a16:creationId xmlns:a16="http://schemas.microsoft.com/office/drawing/2014/main" id="{6E93144B-44CA-B895-E0B6-844156B193AE}"/>
              </a:ext>
            </a:extLst>
          </p:cNvPr>
          <p:cNvSpPr>
            <a:spLocks noGrp="1"/>
          </p:cNvSpPr>
          <p:nvPr>
            <p:ph type="sldNum" sz="quarter" idx="7"/>
          </p:nvPr>
        </p:nvSpPr>
        <p:spPr/>
        <p:txBody>
          <a:bodyPr/>
          <a:lstStyle/>
          <a:p>
            <a:pPr marL="103685">
              <a:lnSpc>
                <a:spcPts val="1633"/>
              </a:lnSpc>
            </a:pPr>
            <a:fld id="{81D60167-4931-47E6-BA6A-407CBD079E47}" type="slidenum">
              <a:rPr lang="en-AT" spc="-64" smtClean="0"/>
              <a:t>5</a:t>
            </a:fld>
            <a:endParaRPr lang="en-AT" spc="-64" dirty="0"/>
          </a:p>
        </p:txBody>
      </p:sp>
      <p:sp>
        <p:nvSpPr>
          <p:cNvPr id="5" name="object 6">
            <a:extLst>
              <a:ext uri="{FF2B5EF4-FFF2-40B4-BE49-F238E27FC236}">
                <a16:creationId xmlns:a16="http://schemas.microsoft.com/office/drawing/2014/main" id="{26760AEA-574B-13B4-FAAB-AFC00453E3D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6" name="object 6">
            <a:extLst>
              <a:ext uri="{FF2B5EF4-FFF2-40B4-BE49-F238E27FC236}">
                <a16:creationId xmlns:a16="http://schemas.microsoft.com/office/drawing/2014/main" id="{C251C74C-8F19-9F18-BB80-2D0C9DB7EA46}"/>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2157255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AC8E0B9-6901-9362-BA70-0E0E0614FB59}"/>
              </a:ext>
            </a:extLst>
          </p:cNvPr>
          <p:cNvSpPr txBox="1">
            <a:spLocks noGrp="1"/>
          </p:cNvSpPr>
          <p:nvPr>
            <p:ph type="title"/>
          </p:nvPr>
        </p:nvSpPr>
        <p:spPr>
          <a:xfrm>
            <a:off x="726281" y="422573"/>
            <a:ext cx="53697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Aperçu de la politique des transports</a:t>
            </a:r>
          </a:p>
        </p:txBody>
      </p:sp>
      <p:sp>
        <p:nvSpPr>
          <p:cNvPr id="3" name="object 3">
            <a:extLst>
              <a:ext uri="{FF2B5EF4-FFF2-40B4-BE49-F238E27FC236}">
                <a16:creationId xmlns:a16="http://schemas.microsoft.com/office/drawing/2014/main" id="{5E8EA851-848A-BB18-492D-2123B999C0F1}"/>
              </a:ext>
            </a:extLst>
          </p:cNvPr>
          <p:cNvSpPr txBox="1"/>
          <p:nvPr/>
        </p:nvSpPr>
        <p:spPr>
          <a:xfrm>
            <a:off x="733424" y="1411578"/>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Définition et portée :</a:t>
            </a:r>
            <a:endParaRPr lang="en-GB" sz="16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602225C3-B06E-0455-C401-963F7650CA67}"/>
              </a:ext>
            </a:extLst>
          </p:cNvPr>
          <p:cNvSpPr txBox="1"/>
          <p:nvPr/>
        </p:nvSpPr>
        <p:spPr>
          <a:xfrm>
            <a:off x="733424" y="1901305"/>
            <a:ext cx="10725152" cy="130402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Ensemble de lignes directrices stratégiques, de lois et de décisions qui régissent le développement, la gestion et la réglementation des systèmes de transport.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Comprend les cadres d'investissement dans les infrastructures, les normes réglementaires, les mesures fiscales et les incitations comportementales.</a:t>
            </a:r>
          </a:p>
        </p:txBody>
      </p:sp>
      <p:pic>
        <p:nvPicPr>
          <p:cNvPr id="11" name="Picture 10" descr="A diagram of a policy development&#10;&#10;AI-generated content may be incorrect.">
            <a:extLst>
              <a:ext uri="{FF2B5EF4-FFF2-40B4-BE49-F238E27FC236}">
                <a16:creationId xmlns:a16="http://schemas.microsoft.com/office/drawing/2014/main" id="{D918DB09-808D-E2E6-4753-254E8A60EFE8}"/>
              </a:ext>
            </a:extLst>
          </p:cNvPr>
          <p:cNvPicPr>
            <a:picLocks noChangeAspect="1"/>
          </p:cNvPicPr>
          <p:nvPr/>
        </p:nvPicPr>
        <p:blipFill>
          <a:blip r:embed="rId2">
            <a:extLst>
              <a:ext uri="{28A0092B-C50C-407E-A947-70E740481C1C}">
                <a14:useLocalDpi xmlns:a14="http://schemas.microsoft.com/office/drawing/2010/main" val="0"/>
              </a:ext>
            </a:extLst>
          </a:blip>
          <a:srcRect l="2924" t="21083" r="13327" b="11938"/>
          <a:stretch/>
        </p:blipFill>
        <p:spPr>
          <a:xfrm>
            <a:off x="6588868" y="3293932"/>
            <a:ext cx="5603132" cy="2857502"/>
          </a:xfrm>
          <a:prstGeom prst="rect">
            <a:avLst/>
          </a:prstGeom>
        </p:spPr>
      </p:pic>
      <p:sp>
        <p:nvSpPr>
          <p:cNvPr id="12" name="object 3">
            <a:extLst>
              <a:ext uri="{FF2B5EF4-FFF2-40B4-BE49-F238E27FC236}">
                <a16:creationId xmlns:a16="http://schemas.microsoft.com/office/drawing/2014/main" id="{FA882784-294F-BD6A-274C-76C17AD82365}"/>
              </a:ext>
            </a:extLst>
          </p:cNvPr>
          <p:cNvSpPr txBox="1"/>
          <p:nvPr/>
        </p:nvSpPr>
        <p:spPr>
          <a:xfrm>
            <a:off x="733424" y="3293932"/>
            <a:ext cx="7976943"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Contexte :</a:t>
            </a:r>
            <a:endParaRPr lang="en-GB" sz="1600" b="1" dirty="0">
              <a:solidFill>
                <a:sysClr val="windowText" lastClr="000000"/>
              </a:solidFill>
              <a:latin typeface="Arial"/>
              <a:cs typeface="Arial"/>
            </a:endParaRPr>
          </a:p>
        </p:txBody>
      </p:sp>
      <p:sp>
        <p:nvSpPr>
          <p:cNvPr id="13" name="object 3">
            <a:extLst>
              <a:ext uri="{FF2B5EF4-FFF2-40B4-BE49-F238E27FC236}">
                <a16:creationId xmlns:a16="http://schemas.microsoft.com/office/drawing/2014/main" id="{15CA88DA-8161-F0E5-8C9C-D0D70BB534F9}"/>
              </a:ext>
            </a:extLst>
          </p:cNvPr>
          <p:cNvSpPr txBox="1"/>
          <p:nvPr/>
        </p:nvSpPr>
        <p:spPr>
          <a:xfrm>
            <a:off x="733424" y="3783659"/>
            <a:ext cx="5190721" cy="185801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Influencée par les évolutions technologiques, la dynamique économique, les préoccupations environnementales et les besoins sociétaux.</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Exemple : Fixation de normes d'émission ou mise en place d'une tarification de la congestion dans le cadre d'un objectif plus large de durabilité.</a:t>
            </a:r>
          </a:p>
        </p:txBody>
      </p:sp>
      <p:sp>
        <p:nvSpPr>
          <p:cNvPr id="4" name="object 3">
            <a:extLst>
              <a:ext uri="{FF2B5EF4-FFF2-40B4-BE49-F238E27FC236}">
                <a16:creationId xmlns:a16="http://schemas.microsoft.com/office/drawing/2014/main" id="{3C8D7E0E-A93A-8B85-7624-31E61C1B7B2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1.1. Qu'est-ce que la politique des transports ?</a:t>
            </a:r>
            <a:endParaRPr lang="en-GB" sz="3200" b="1" dirty="0">
              <a:solidFill>
                <a:schemeClr val="tx1"/>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556847B8-CFF0-39CA-3AC8-4E65667BEE10}"/>
              </a:ext>
            </a:extLst>
          </p:cNvPr>
          <p:cNvSpPr>
            <a:spLocks noGrp="1"/>
          </p:cNvSpPr>
          <p:nvPr>
            <p:ph type="sldNum" sz="quarter" idx="7"/>
          </p:nvPr>
        </p:nvSpPr>
        <p:spPr/>
        <p:txBody>
          <a:bodyPr/>
          <a:lstStyle/>
          <a:p>
            <a:pPr marL="103685">
              <a:lnSpc>
                <a:spcPts val="1633"/>
              </a:lnSpc>
            </a:pPr>
            <a:fld id="{81D60167-4931-47E6-BA6A-407CBD079E47}" type="slidenum">
              <a:rPr lang="en-AT" spc="-64" smtClean="0"/>
              <a:t>6</a:t>
            </a:fld>
            <a:endParaRPr lang="en-AT" spc="-64" dirty="0"/>
          </a:p>
        </p:txBody>
      </p:sp>
      <p:sp>
        <p:nvSpPr>
          <p:cNvPr id="18" name="object 6">
            <a:extLst>
              <a:ext uri="{FF2B5EF4-FFF2-40B4-BE49-F238E27FC236}">
                <a16:creationId xmlns:a16="http://schemas.microsoft.com/office/drawing/2014/main" id="{A43117CF-9121-5FFA-2C66-27CEF1C9DE0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9" name="object 6">
            <a:extLst>
              <a:ext uri="{FF2B5EF4-FFF2-40B4-BE49-F238E27FC236}">
                <a16:creationId xmlns:a16="http://schemas.microsoft.com/office/drawing/2014/main" id="{8FEFAA4F-3650-3A30-98F1-4A384D46B00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4084088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E07FA-1D88-3D7A-C5D1-36D912900CB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CA4B897-0CD2-5A9A-7B63-932078B288F4}"/>
              </a:ext>
            </a:extLst>
          </p:cNvPr>
          <p:cNvSpPr txBox="1">
            <a:spLocks noGrp="1"/>
          </p:cNvSpPr>
          <p:nvPr>
            <p:ph type="title"/>
          </p:nvPr>
        </p:nvSpPr>
        <p:spPr>
          <a:xfrm>
            <a:off x="726281" y="422573"/>
            <a:ext cx="580126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Aperçu de la politique des transports</a:t>
            </a:r>
          </a:p>
        </p:txBody>
      </p:sp>
      <p:sp>
        <p:nvSpPr>
          <p:cNvPr id="5" name="object 3">
            <a:extLst>
              <a:ext uri="{FF2B5EF4-FFF2-40B4-BE49-F238E27FC236}">
                <a16:creationId xmlns:a16="http://schemas.microsoft.com/office/drawing/2014/main" id="{B3B0DB66-D36F-FEA8-CB34-1CC92473B56D}"/>
              </a:ext>
            </a:extLst>
          </p:cNvPr>
          <p:cNvSpPr txBox="1"/>
          <p:nvPr/>
        </p:nvSpPr>
        <p:spPr>
          <a:xfrm>
            <a:off x="726282" y="1731004"/>
            <a:ext cx="10725152" cy="249409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Alignement des objectifs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veiller à ce que le développement des transports soutienne des objectifs sociétaux plus larges (par exemple, la croissance économique, l'équité sociale).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Gestion de la demande de transport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influencer les choix modaux par des incitations et des réglementations (par exemple, encourager l'utilisation des transports publics).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Normes de sécurité et environnementales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mettre en place des mesures visant à réduire les risques d'accidents et la dégradation de l'environnement.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Développement économique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améliorer la connectivité et soutenir la croissance régionale.</a:t>
            </a:r>
          </a:p>
        </p:txBody>
      </p:sp>
      <p:sp>
        <p:nvSpPr>
          <p:cNvPr id="4" name="object 3">
            <a:extLst>
              <a:ext uri="{FF2B5EF4-FFF2-40B4-BE49-F238E27FC236}">
                <a16:creationId xmlns:a16="http://schemas.microsoft.com/office/drawing/2014/main" id="{40A270EF-B452-4F47-BD37-A75E5D094674}"/>
              </a:ext>
            </a:extLst>
          </p:cNvPr>
          <p:cNvSpPr txBox="1"/>
          <p:nvPr/>
        </p:nvSpPr>
        <p:spPr>
          <a:xfrm>
            <a:off x="733424" y="1368051"/>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Objectifs principaux :</a:t>
            </a:r>
            <a:endParaRPr lang="en-GB" sz="2000" b="1" dirty="0">
              <a:solidFill>
                <a:sysClr val="windowText" lastClr="000000"/>
              </a:solidFill>
              <a:latin typeface="Aptos" panose="020B0004020202020204" pitchFamily="34" charset="0"/>
              <a:cs typeface="Arial"/>
            </a:endParaRPr>
          </a:p>
        </p:txBody>
      </p:sp>
      <p:pic>
        <p:nvPicPr>
          <p:cNvPr id="12" name="Picture 11" descr="A screenshot of a mobile application&#10;&#10;AI-generated content may be incorrect.">
            <a:extLst>
              <a:ext uri="{FF2B5EF4-FFF2-40B4-BE49-F238E27FC236}">
                <a16:creationId xmlns:a16="http://schemas.microsoft.com/office/drawing/2014/main" id="{812BD6B7-5DB0-742E-AAEB-16ADA3FDADCF}"/>
              </a:ext>
            </a:extLst>
          </p:cNvPr>
          <p:cNvPicPr>
            <a:picLocks noChangeAspect="1"/>
          </p:cNvPicPr>
          <p:nvPr/>
        </p:nvPicPr>
        <p:blipFill>
          <a:blip r:embed="rId2">
            <a:extLst>
              <a:ext uri="{28A0092B-C50C-407E-A947-70E740481C1C}">
                <a14:useLocalDpi xmlns:a14="http://schemas.microsoft.com/office/drawing/2010/main" val="0"/>
              </a:ext>
            </a:extLst>
          </a:blip>
          <a:srcRect l="1493" t="33988" r="1318" b="9093"/>
          <a:stretch/>
        </p:blipFill>
        <p:spPr>
          <a:xfrm>
            <a:off x="1732759" y="4398658"/>
            <a:ext cx="8998085" cy="1919218"/>
          </a:xfrm>
          <a:prstGeom prst="rect">
            <a:avLst/>
          </a:prstGeom>
        </p:spPr>
      </p:pic>
      <p:sp>
        <p:nvSpPr>
          <p:cNvPr id="3" name="object 3">
            <a:extLst>
              <a:ext uri="{FF2B5EF4-FFF2-40B4-BE49-F238E27FC236}">
                <a16:creationId xmlns:a16="http://schemas.microsoft.com/office/drawing/2014/main" id="{38A404C0-D643-8883-3973-AACC7C44DBA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1.2. </a:t>
            </a:r>
            <a:r>
              <a:rPr lang="en-US" b="1" dirty="0">
                <a:solidFill>
                  <a:schemeClr val="tx1"/>
                </a:solidFill>
                <a:latin typeface="Aptos" panose="020B0004020202020204" pitchFamily="34" charset="0"/>
              </a:rPr>
              <a:t>Objectif de la politique des transports</a:t>
            </a:r>
            <a:endParaRPr lang="en-GB" sz="3200" b="1" dirty="0">
              <a:solidFill>
                <a:schemeClr val="tx1"/>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B1214ADC-3028-E28C-65AB-01CFD34CBD6B}"/>
              </a:ext>
            </a:extLst>
          </p:cNvPr>
          <p:cNvSpPr>
            <a:spLocks noGrp="1"/>
          </p:cNvSpPr>
          <p:nvPr>
            <p:ph type="sldNum" sz="quarter" idx="7"/>
          </p:nvPr>
        </p:nvSpPr>
        <p:spPr/>
        <p:txBody>
          <a:bodyPr/>
          <a:lstStyle/>
          <a:p>
            <a:pPr marL="103685">
              <a:lnSpc>
                <a:spcPts val="1633"/>
              </a:lnSpc>
            </a:pPr>
            <a:fld id="{81D60167-4931-47E6-BA6A-407CBD079E47}" type="slidenum">
              <a:rPr lang="en-AT" spc="-64" smtClean="0"/>
              <a:t>7</a:t>
            </a:fld>
            <a:endParaRPr lang="en-AT" spc="-64" dirty="0"/>
          </a:p>
        </p:txBody>
      </p:sp>
      <p:sp>
        <p:nvSpPr>
          <p:cNvPr id="10" name="object 6">
            <a:extLst>
              <a:ext uri="{FF2B5EF4-FFF2-40B4-BE49-F238E27FC236}">
                <a16:creationId xmlns:a16="http://schemas.microsoft.com/office/drawing/2014/main" id="{E64A810D-E11F-5931-0A24-B912C866372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1" name="object 6">
            <a:extLst>
              <a:ext uri="{FF2B5EF4-FFF2-40B4-BE49-F238E27FC236}">
                <a16:creationId xmlns:a16="http://schemas.microsoft.com/office/drawing/2014/main" id="{81D0F261-A362-DE83-5257-5157126C08E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37552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44669-0BAE-8D03-57AF-45EFB7AC342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AF33D0A-A2C6-075D-6ECD-0C7AEA9E82F8}"/>
              </a:ext>
            </a:extLst>
          </p:cNvPr>
          <p:cNvSpPr txBox="1">
            <a:spLocks noGrp="1"/>
          </p:cNvSpPr>
          <p:nvPr>
            <p:ph type="title"/>
          </p:nvPr>
        </p:nvSpPr>
        <p:spPr>
          <a:xfrm>
            <a:off x="726282" y="422573"/>
            <a:ext cx="570167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Aperçu de la politique des transports</a:t>
            </a:r>
          </a:p>
        </p:txBody>
      </p:sp>
      <p:sp>
        <p:nvSpPr>
          <p:cNvPr id="4" name="object 3">
            <a:extLst>
              <a:ext uri="{FF2B5EF4-FFF2-40B4-BE49-F238E27FC236}">
                <a16:creationId xmlns:a16="http://schemas.microsoft.com/office/drawing/2014/main" id="{85A625F8-1D9A-0CD5-7EC9-E34A1BB98918}"/>
              </a:ext>
            </a:extLst>
          </p:cNvPr>
          <p:cNvSpPr txBox="1"/>
          <p:nvPr/>
        </p:nvSpPr>
        <p:spPr>
          <a:xfrm>
            <a:off x="733424" y="1316866"/>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Objectifs principaux :</a:t>
            </a:r>
            <a:endParaRPr lang="en-GB" sz="2000" b="1" dirty="0">
              <a:solidFill>
                <a:sysClr val="windowText" lastClr="000000"/>
              </a:solidFill>
              <a:latin typeface="Aptos" panose="020B0004020202020204" pitchFamily="34" charset="0"/>
              <a:cs typeface="Arial"/>
            </a:endParaRPr>
          </a:p>
        </p:txBody>
      </p:sp>
      <p:pic>
        <p:nvPicPr>
          <p:cNvPr id="18" name="Picture 17" descr="A screen shot of a diagram&#10;&#10;AI-generated content may be incorrect.">
            <a:extLst>
              <a:ext uri="{FF2B5EF4-FFF2-40B4-BE49-F238E27FC236}">
                <a16:creationId xmlns:a16="http://schemas.microsoft.com/office/drawing/2014/main" id="{77C2BD66-F69B-A1DC-B586-35EE61E1CD02}"/>
              </a:ext>
            </a:extLst>
          </p:cNvPr>
          <p:cNvPicPr>
            <a:picLocks noChangeAspect="1"/>
          </p:cNvPicPr>
          <p:nvPr/>
        </p:nvPicPr>
        <p:blipFill>
          <a:blip r:embed="rId3">
            <a:extLst>
              <a:ext uri="{28A0092B-C50C-407E-A947-70E740481C1C}">
                <a14:useLocalDpi xmlns:a14="http://schemas.microsoft.com/office/drawing/2010/main" val="0"/>
              </a:ext>
            </a:extLst>
          </a:blip>
          <a:srcRect t="16827" b="10275"/>
          <a:stretch/>
        </p:blipFill>
        <p:spPr>
          <a:xfrm>
            <a:off x="2552700" y="1683650"/>
            <a:ext cx="7086600" cy="4721556"/>
          </a:xfrm>
          <a:prstGeom prst="rect">
            <a:avLst/>
          </a:prstGeom>
        </p:spPr>
      </p:pic>
      <p:sp>
        <p:nvSpPr>
          <p:cNvPr id="3" name="object 3">
            <a:extLst>
              <a:ext uri="{FF2B5EF4-FFF2-40B4-BE49-F238E27FC236}">
                <a16:creationId xmlns:a16="http://schemas.microsoft.com/office/drawing/2014/main" id="{C9BFEFE9-5FEC-A3C5-91ED-5D67E2BC90E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1.3. </a:t>
            </a:r>
            <a:r>
              <a:rPr lang="en-US" b="1" dirty="0">
                <a:solidFill>
                  <a:schemeClr val="tx1"/>
                </a:solidFill>
                <a:latin typeface="Aptos" panose="020B0004020202020204" pitchFamily="34" charset="0"/>
              </a:rPr>
              <a:t>Objectifs généraux et spécifiques de la politique des transports</a:t>
            </a:r>
            <a:endParaRPr lang="en-GB" sz="3200" b="1" dirty="0">
              <a:solidFill>
                <a:schemeClr val="tx1"/>
              </a:solidFill>
              <a:latin typeface="Aptos" panose="020B0004020202020204" pitchFamily="34" charset="0"/>
              <a:cs typeface="Arial"/>
            </a:endParaRPr>
          </a:p>
        </p:txBody>
      </p:sp>
      <p:sp>
        <p:nvSpPr>
          <p:cNvPr id="5" name="Slide Number Placeholder 4">
            <a:extLst>
              <a:ext uri="{FF2B5EF4-FFF2-40B4-BE49-F238E27FC236}">
                <a16:creationId xmlns:a16="http://schemas.microsoft.com/office/drawing/2014/main" id="{7523E6C4-031C-F5E7-6E4B-F68451141ECD}"/>
              </a:ext>
            </a:extLst>
          </p:cNvPr>
          <p:cNvSpPr>
            <a:spLocks noGrp="1"/>
          </p:cNvSpPr>
          <p:nvPr>
            <p:ph type="sldNum" sz="quarter" idx="7"/>
          </p:nvPr>
        </p:nvSpPr>
        <p:spPr/>
        <p:txBody>
          <a:bodyPr/>
          <a:lstStyle/>
          <a:p>
            <a:pPr marL="103685">
              <a:lnSpc>
                <a:spcPts val="1633"/>
              </a:lnSpc>
            </a:pPr>
            <a:fld id="{81D60167-4931-47E6-BA6A-407CBD079E47}" type="slidenum">
              <a:rPr lang="en-AT" spc="-64" smtClean="0"/>
              <a:t>8</a:t>
            </a:fld>
            <a:endParaRPr lang="en-AT" spc="-64" dirty="0"/>
          </a:p>
        </p:txBody>
      </p:sp>
      <p:sp>
        <p:nvSpPr>
          <p:cNvPr id="13" name="object 6">
            <a:extLst>
              <a:ext uri="{FF2B5EF4-FFF2-40B4-BE49-F238E27FC236}">
                <a16:creationId xmlns:a16="http://schemas.microsoft.com/office/drawing/2014/main" id="{BDDC0C16-19AE-0632-A18A-2F15CF076A0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4" name="object 6">
            <a:extLst>
              <a:ext uri="{FF2B5EF4-FFF2-40B4-BE49-F238E27FC236}">
                <a16:creationId xmlns:a16="http://schemas.microsoft.com/office/drawing/2014/main" id="{2D66EF19-9D6F-65D3-2623-CA9C71EAF82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2214276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F977C-E600-A654-6BA2-AC73280132B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BD5BD36-B212-1DFA-41DC-60185AA766D0}"/>
              </a:ext>
            </a:extLst>
          </p:cNvPr>
          <p:cNvSpPr txBox="1">
            <a:spLocks noGrp="1"/>
          </p:cNvSpPr>
          <p:nvPr>
            <p:ph type="title"/>
          </p:nvPr>
        </p:nvSpPr>
        <p:spPr>
          <a:xfrm>
            <a:off x="726281" y="422573"/>
            <a:ext cx="544818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Aperçu de la politique des transports</a:t>
            </a:r>
          </a:p>
        </p:txBody>
      </p:sp>
      <p:sp>
        <p:nvSpPr>
          <p:cNvPr id="4" name="object 3">
            <a:extLst>
              <a:ext uri="{FF2B5EF4-FFF2-40B4-BE49-F238E27FC236}">
                <a16:creationId xmlns:a16="http://schemas.microsoft.com/office/drawing/2014/main" id="{86779A29-853B-6609-9005-2A95CD2AC97E}"/>
              </a:ext>
            </a:extLst>
          </p:cNvPr>
          <p:cNvSpPr txBox="1"/>
          <p:nvPr/>
        </p:nvSpPr>
        <p:spPr>
          <a:xfrm>
            <a:off x="733424" y="1354577"/>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Catégories de politiques :</a:t>
            </a:r>
            <a:endParaRPr lang="en-GB" sz="2000" b="1" dirty="0">
              <a:solidFill>
                <a:sysClr val="windowText" lastClr="000000"/>
              </a:solidFill>
              <a:latin typeface="Aptos" panose="020B0004020202020204" pitchFamily="34" charset="0"/>
              <a:cs typeface="Arial"/>
            </a:endParaRPr>
          </a:p>
        </p:txBody>
      </p:sp>
      <p:pic>
        <p:nvPicPr>
          <p:cNvPr id="5" name="Picture 4" descr="A screenshot of a computer&#10;&#10;AI-generated content may be incorrect.">
            <a:extLst>
              <a:ext uri="{FF2B5EF4-FFF2-40B4-BE49-F238E27FC236}">
                <a16:creationId xmlns:a16="http://schemas.microsoft.com/office/drawing/2014/main" id="{9A60375D-36EE-CF65-C2D7-DC02C62B84E2}"/>
              </a:ext>
            </a:extLst>
          </p:cNvPr>
          <p:cNvPicPr>
            <a:picLocks noChangeAspect="1"/>
          </p:cNvPicPr>
          <p:nvPr/>
        </p:nvPicPr>
        <p:blipFill>
          <a:blip r:embed="rId3">
            <a:extLst>
              <a:ext uri="{28A0092B-C50C-407E-A947-70E740481C1C}">
                <a14:useLocalDpi xmlns:a14="http://schemas.microsoft.com/office/drawing/2010/main" val="0"/>
              </a:ext>
            </a:extLst>
          </a:blip>
          <a:srcRect t="24468" b="9594"/>
          <a:stretch/>
        </p:blipFill>
        <p:spPr>
          <a:xfrm>
            <a:off x="4283918" y="1465536"/>
            <a:ext cx="6858608" cy="5003239"/>
          </a:xfrm>
          <a:prstGeom prst="rect">
            <a:avLst/>
          </a:prstGeom>
        </p:spPr>
      </p:pic>
      <p:sp>
        <p:nvSpPr>
          <p:cNvPr id="3" name="object 3">
            <a:extLst>
              <a:ext uri="{FF2B5EF4-FFF2-40B4-BE49-F238E27FC236}">
                <a16:creationId xmlns:a16="http://schemas.microsoft.com/office/drawing/2014/main" id="{86F3BBA9-A718-5662-15E9-CA0510D7B42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1.4. </a:t>
            </a:r>
            <a:r>
              <a:rPr lang="en-US" b="1" dirty="0">
                <a:solidFill>
                  <a:schemeClr val="tx1"/>
                </a:solidFill>
                <a:latin typeface="Aptos" panose="020B0004020202020204" pitchFamily="34" charset="0"/>
              </a:rPr>
              <a:t>Types de politiques des transports</a:t>
            </a:r>
            <a:endParaRPr lang="en-GB" sz="3200" b="1" dirty="0">
              <a:solidFill>
                <a:schemeClr val="tx1"/>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3C652C6F-7EB2-E368-EEB2-7AD7A3E55720}"/>
              </a:ext>
            </a:extLst>
          </p:cNvPr>
          <p:cNvSpPr>
            <a:spLocks noGrp="1"/>
          </p:cNvSpPr>
          <p:nvPr>
            <p:ph type="sldNum" sz="quarter" idx="7"/>
          </p:nvPr>
        </p:nvSpPr>
        <p:spPr/>
        <p:txBody>
          <a:bodyPr/>
          <a:lstStyle/>
          <a:p>
            <a:pPr marL="103685">
              <a:lnSpc>
                <a:spcPts val="1633"/>
              </a:lnSpc>
            </a:pPr>
            <a:fld id="{81D60167-4931-47E6-BA6A-407CBD079E47}" type="slidenum">
              <a:rPr lang="en-AT" spc="-64" smtClean="0"/>
              <a:t>9</a:t>
            </a:fld>
            <a:endParaRPr lang="en-AT" spc="-64" dirty="0"/>
          </a:p>
        </p:txBody>
      </p:sp>
      <p:sp>
        <p:nvSpPr>
          <p:cNvPr id="14" name="object 6">
            <a:extLst>
              <a:ext uri="{FF2B5EF4-FFF2-40B4-BE49-F238E27FC236}">
                <a16:creationId xmlns:a16="http://schemas.microsoft.com/office/drawing/2014/main" id="{19B0EECB-E606-8E68-E8FE-BB9239FF53E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Transports durables et analyse des politiques</a:t>
            </a:r>
            <a:endParaRPr spc="-13" dirty="0">
              <a:solidFill>
                <a:prstClr val="black"/>
              </a:solidFill>
            </a:endParaRPr>
          </a:p>
        </p:txBody>
      </p:sp>
      <p:sp>
        <p:nvSpPr>
          <p:cNvPr id="15" name="object 6">
            <a:extLst>
              <a:ext uri="{FF2B5EF4-FFF2-40B4-BE49-F238E27FC236}">
                <a16:creationId xmlns:a16="http://schemas.microsoft.com/office/drawing/2014/main" id="{95581D97-8C55-A7E0-FF52-0C2DB66DAEF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Politique et planification des transports</a:t>
            </a:r>
            <a:endParaRPr lang="en-GB" b="1" dirty="0">
              <a:latin typeface="Aptos" panose="020B0004020202020204" pitchFamily="34" charset="0"/>
            </a:endParaRPr>
          </a:p>
        </p:txBody>
      </p:sp>
    </p:spTree>
    <p:extLst>
      <p:ext uri="{BB962C8B-B14F-4D97-AF65-F5344CB8AC3E}">
        <p14:creationId xmlns:p14="http://schemas.microsoft.com/office/powerpoint/2010/main" val="41319593"/>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d7c2d7e5-d637-40e7-a03d-32f79b35a394"/>
    <ds:schemaRef ds:uri="http://schemas.microsoft.com/office/2006/documentManagement/types"/>
    <ds:schemaRef ds:uri="http://schemas.microsoft.com/office/infopath/2007/PartnerControls"/>
    <ds:schemaRef ds:uri="http://www.w3.org/XML/1998/namespace"/>
    <ds:schemaRef ds:uri="http://purl.org/dc/dcmitype/"/>
    <ds:schemaRef ds:uri="http://schemas.microsoft.com/office/2006/metadata/properties"/>
    <ds:schemaRef ds:uri="http://purl.org/dc/elements/1.1/"/>
    <ds:schemaRef ds:uri="http://schemas.openxmlformats.org/package/2006/metadata/core-properties"/>
    <ds:schemaRef ds:uri="597320a7-26c9-4ada-a5d3-9ce4cfbbe2be"/>
    <ds:schemaRef ds:uri="http://purl.org/dc/terms/"/>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B24DB7E3-66B8-440F-99C5-2019B86BF30D}"/>
</file>

<file path=docProps/app.xml><?xml version="1.0" encoding="utf-8"?>
<Properties xmlns="http://schemas.openxmlformats.org/officeDocument/2006/extended-properties" xmlns:vt="http://schemas.openxmlformats.org/officeDocument/2006/docPropsVTypes">
  <TotalTime>8503</TotalTime>
  <Words>4095</Words>
  <Application>Microsoft Office PowerPoint</Application>
  <PresentationFormat>Widescreen</PresentationFormat>
  <Paragraphs>435</Paragraphs>
  <Slides>41</Slides>
  <Notes>27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41</vt:i4>
      </vt:variant>
    </vt:vector>
  </HeadingPairs>
  <TitlesOfParts>
    <vt:vector size="52" baseType="lpstr">
      <vt:lpstr>Aptos</vt:lpstr>
      <vt:lpstr>Arial</vt:lpstr>
      <vt:lpstr>Arial Rounded MT Bold</vt:lpstr>
      <vt:lpstr>Calibri</vt:lpstr>
      <vt:lpstr>Helvetica Neue</vt:lpstr>
      <vt:lpstr>Helvetica Neue Medium</vt:lpstr>
      <vt:lpstr>Montserrat Regular</vt:lpstr>
      <vt:lpstr>Symbol</vt:lpstr>
      <vt:lpstr>Wingdings</vt:lpstr>
      <vt:lpstr>21_BasicWhite</vt:lpstr>
      <vt:lpstr>Office Theme</vt:lpstr>
      <vt:lpstr>Recherche et analyse dans le domaine des transports</vt:lpstr>
      <vt:lpstr>PowerPoint Presentation</vt:lpstr>
      <vt:lpstr>Table des matières</vt:lpstr>
      <vt:lpstr>0. Objectifs de la conférence</vt:lpstr>
      <vt:lpstr>PowerPoint Presentation</vt:lpstr>
      <vt:lpstr>1. Aperçu de la politique des transports</vt:lpstr>
      <vt:lpstr>1. Aperçu de la politique des transports</vt:lpstr>
      <vt:lpstr>1. Aperçu de la politique des transports</vt:lpstr>
      <vt:lpstr>1. Aperçu de la politique des transports</vt:lpstr>
      <vt:lpstr>1. Aperçu de la politique des transports</vt:lpstr>
      <vt:lpstr>PowerPoint Presentation</vt:lpstr>
      <vt:lpstr>2. Aperçu de la planification des transports</vt:lpstr>
      <vt:lpstr>2. Aperçu de la planification des transports</vt:lpstr>
      <vt:lpstr>2. Aperçu de la planification des transports</vt:lpstr>
      <vt:lpstr>2. Aperçu de la planification des transports</vt:lpstr>
      <vt:lpstr>2. Aperçu de la planification des transports</vt:lpstr>
      <vt:lpstr>PowerPoint Presentation</vt:lpstr>
      <vt:lpstr>3. Politique et planification</vt:lpstr>
      <vt:lpstr>3. Politique et planification</vt:lpstr>
      <vt:lpstr>3. Politique et planification</vt:lpstr>
      <vt:lpstr>3. Politique et planification</vt:lpstr>
      <vt:lpstr>PowerPoint Presentation</vt:lpstr>
      <vt:lpstr>4. Principes de planification des transports</vt:lpstr>
      <vt:lpstr>4. Principes de planification des transports</vt:lpstr>
      <vt:lpstr>4. Principes de planification des transports</vt:lpstr>
      <vt:lpstr>4. Principes de planification des transports</vt:lpstr>
      <vt:lpstr>4. Principes de planification des transports</vt:lpstr>
      <vt:lpstr>4. Principes de planification des transports</vt:lpstr>
      <vt:lpstr>PowerPoint Presentation</vt:lpstr>
      <vt:lpstr>5. Processus d'élaboration des politiques</vt:lpstr>
      <vt:lpstr>5. Processus d'élaboration des politiques</vt:lpstr>
      <vt:lpstr>5. Processus d'élaboration des politiques</vt:lpstr>
      <vt:lpstr>PowerPoint Presentation</vt:lpstr>
      <vt:lpstr>6. Études de cas de politiques efficaces</vt:lpstr>
      <vt:lpstr>6. Études de cas de politiques efficaces</vt:lpstr>
      <vt:lpstr>6. Études de cas de politiques efficaces</vt:lpstr>
      <vt:lpstr>6. Études de cas de politiques efficaces</vt:lpstr>
      <vt:lpstr>PowerPoint Presentation</vt:lpstr>
      <vt:lpstr>7. Quiz et discussion de groupe</vt:lpstr>
      <vt:lpstr>7. Quiz et discussion de groupe</vt:lpstr>
      <vt:lpstr>Nous vous remercions de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docId:E737A12B8BA5013C702687A1D96D7615</cp:keywords>
  <cp:lastModifiedBy>Wojciech Kustra</cp:lastModifiedBy>
  <cp:revision>64</cp:revision>
  <dcterms:modified xsi:type="dcterms:W3CDTF">2026-05-10T12:08:44Z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