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45"/>
  </p:notesMasterIdLst>
  <p:handoutMasterIdLst>
    <p:handoutMasterId r:id="rId46"/>
  </p:handoutMasterIdLst>
  <p:sldIdLst>
    <p:sldId id="306" r:id="rId6"/>
    <p:sldId id="307" r:id="rId7"/>
    <p:sldId id="410" r:id="rId8"/>
    <p:sldId id="409" r:id="rId9"/>
    <p:sldId id="321" r:id="rId10"/>
    <p:sldId id="376" r:id="rId11"/>
    <p:sldId id="411" r:id="rId12"/>
    <p:sldId id="325" r:id="rId13"/>
    <p:sldId id="328" r:id="rId14"/>
    <p:sldId id="385" r:id="rId15"/>
    <p:sldId id="390" r:id="rId16"/>
    <p:sldId id="330" r:id="rId17"/>
    <p:sldId id="331" r:id="rId18"/>
    <p:sldId id="332" r:id="rId19"/>
    <p:sldId id="333" r:id="rId20"/>
    <p:sldId id="391" r:id="rId21"/>
    <p:sldId id="392" r:id="rId22"/>
    <p:sldId id="393" r:id="rId23"/>
    <p:sldId id="334" r:id="rId24"/>
    <p:sldId id="357" r:id="rId25"/>
    <p:sldId id="415" r:id="rId26"/>
    <p:sldId id="335" r:id="rId27"/>
    <p:sldId id="416" r:id="rId28"/>
    <p:sldId id="356" r:id="rId29"/>
    <p:sldId id="417" r:id="rId30"/>
    <p:sldId id="338" r:id="rId31"/>
    <p:sldId id="339" r:id="rId32"/>
    <p:sldId id="373" r:id="rId33"/>
    <p:sldId id="340" r:id="rId34"/>
    <p:sldId id="359" r:id="rId35"/>
    <p:sldId id="342" r:id="rId36"/>
    <p:sldId id="366" r:id="rId37"/>
    <p:sldId id="367" r:id="rId38"/>
    <p:sldId id="368" r:id="rId39"/>
    <p:sldId id="387" r:id="rId40"/>
    <p:sldId id="414" r:id="rId41"/>
    <p:sldId id="412" r:id="rId42"/>
    <p:sldId id="413" r:id="rId43"/>
    <p:sldId id="309" r:id="rId44"/>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C4A3A4-061F-4010-8008-D42A13BCD3F4}" v="1" dt="2026-05-10T12:08:03.91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308" autoAdjust="0"/>
  </p:normalViewPr>
  <p:slideViewPr>
    <p:cSldViewPr snapToGrid="0">
      <p:cViewPr varScale="1">
        <p:scale>
          <a:sx n="139" d="100"/>
          <a:sy n="139" d="100"/>
        </p:scale>
        <p:origin x="318" y="12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viewProps" Target="viewProps.xml"/><Relationship Id="rId8" Type="http://schemas.openxmlformats.org/officeDocument/2006/relationships/slide" Target="slides/slide3.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handoutMaster" Target="handoutMasters/handoutMaster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10T12:08:03.914" v="0"/>
      <pc:docMkLst>
        <pc:docMk/>
      </pc:docMkLst>
      <pc:sldMasterChg chg="modSldLayout">
        <pc:chgData name="Wojciech Kustra" userId="afebd3d0-216b-4c4f-8992-1bf1fda6d5e8" providerId="ADAL" clId="{1D307E72-7901-4E61-A01B-3C4232ABCF63}" dt="2026-05-10T12:08:03.914" v="0"/>
        <pc:sldMasterMkLst>
          <pc:docMk/>
          <pc:sldMasterMk cId="0" sldId="2147483648"/>
        </pc:sldMasterMkLst>
        <pc:sldLayoutChg chg="addSp modSp">
          <pc:chgData name="Wojciech Kustra" userId="afebd3d0-216b-4c4f-8992-1bf1fda6d5e8" providerId="ADAL" clId="{1D307E72-7901-4E61-A01B-3C4232ABCF63}" dt="2026-05-10T12:08:03.914" v="0"/>
          <pc:sldLayoutMkLst>
            <pc:docMk/>
            <pc:sldMasterMk cId="0" sldId="2147483648"/>
            <pc:sldLayoutMk cId="0" sldId="2147483650"/>
          </pc:sldLayoutMkLst>
          <pc:spChg chg="mod">
            <ac:chgData name="Wojciech Kustra" userId="afebd3d0-216b-4c4f-8992-1bf1fda6d5e8" providerId="ADAL" clId="{1D307E72-7901-4E61-A01B-3C4232ABCF63}" dt="2026-05-10T12:08:03.914" v="0"/>
            <ac:spMkLst>
              <pc:docMk/>
              <pc:sldMasterMk cId="0" sldId="2147483648"/>
              <pc:sldLayoutMk cId="0" sldId="2147483650"/>
              <ac:spMk id="5" creationId="{811B81F9-0F59-4B93-1651-2D922D36D6C9}"/>
            </ac:spMkLst>
          </pc:spChg>
          <pc:grpChg chg="add mod">
            <ac:chgData name="Wojciech Kustra" userId="afebd3d0-216b-4c4f-8992-1bf1fda6d5e8" providerId="ADAL" clId="{1D307E72-7901-4E61-A01B-3C4232ABCF63}" dt="2026-05-10T12:08:03.914" v="0"/>
            <ac:grpSpMkLst>
              <pc:docMk/>
              <pc:sldMasterMk cId="0" sldId="2147483648"/>
              <pc:sldLayoutMk cId="0" sldId="2147483650"/>
              <ac:grpSpMk id="3" creationId="{B8B32C79-DCE0-9073-FF38-4B3E856EDEA9}"/>
            </ac:grpSpMkLst>
          </pc:grpChg>
          <pc:picChg chg="mod">
            <ac:chgData name="Wojciech Kustra" userId="afebd3d0-216b-4c4f-8992-1bf1fda6d5e8" providerId="ADAL" clId="{1D307E72-7901-4E61-A01B-3C4232ABCF63}" dt="2026-05-10T12:08:03.914" v="0"/>
            <ac:picMkLst>
              <pc:docMk/>
              <pc:sldMasterMk cId="0" sldId="2147483648"/>
              <pc:sldLayoutMk cId="0" sldId="2147483650"/>
              <ac:picMk id="4" creationId="{E614FA2F-271A-053D-2614-159527900BBA}"/>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207837148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5/10/2026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5/10/2026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5/10/2026</a:t>
            </a:fld>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38056667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28565" t="65044" r="28978" b="3188"/>
          <a:stretch/>
        </p:blipFill>
        <p:spPr bwMode="auto">
          <a:xfrm>
            <a:off x="4000500" y="1723712"/>
            <a:ext cx="4430404" cy="1864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B8B32C79-DCE0-9073-FF38-4B3E856EDEA9}"/>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E614FA2F-271A-053D-2614-159527900BBA}"/>
                </a:ext>
              </a:extLst>
            </p:cNvPr>
            <p:cNvPicPr>
              <a:picLocks noChangeAspect="1" noChangeArrowheads="1"/>
            </p:cNvPicPr>
            <p:nvPr userDrawn="1"/>
          </p:nvPicPr>
          <p:blipFill rotWithShape="1">
            <a:blip r:embed="rId13">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811B81F9-0F59-4B93-1651-2D922D36D6C9}"/>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Texte de la puce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 de base du GPS </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smtClean="0"/>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13.xml"/><Relationship Id="rId1" Type="http://schemas.openxmlformats.org/officeDocument/2006/relationships/video" Target="https://www.youtube.com/embed/OBfTvWTzl68?feature=oembed"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13.xml"/><Relationship Id="rId1" Type="http://schemas.openxmlformats.org/officeDocument/2006/relationships/video" Target="https://www.youtube.com/embed/Vexogpfnm9Q?feature=oembed"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13.xml"/><Relationship Id="rId1" Type="http://schemas.openxmlformats.org/officeDocument/2006/relationships/video" Target="https://www.youtube.com/embed/BPrJxRcMJ9A?feature=oembed"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310.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hyperlink" Target="https://youtu.be/Vexogpfnm9Q" TargetMode="External"/><Relationship Id="rId2" Type="http://schemas.openxmlformats.org/officeDocument/2006/relationships/hyperlink" Target="https://youtu.be/OBfTvWTzl68" TargetMode="Externa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en-US" sz="2400" dirty="0">
                <a:solidFill>
                  <a:srgbClr val="0070C0"/>
                </a:solidFill>
              </a:rPr>
              <a:t>Module 4 : Transports durables et analyse des politiques</a:t>
            </a:r>
            <a:endParaRPr lang="pl-PL" sz="24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ln w="12700">
            <a:miter lim="400000"/>
          </a:ln>
          <a:extLst>
            <a:ext uri="{C572A759-6A51-4108-AA02-DFA0A04FC94B}">
              <ma14:wrappingTextBoxFlag xmlns="" xmlns:a16="http://schemas.microsoft.com/office/drawing/2014/main" xmlns:p14="http://schemas.microsoft.com/office/powerpoint/2010/main"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US" sz="2400" dirty="0">
                <a:solidFill>
                  <a:srgbClr val="0070C0"/>
                </a:solidFill>
                <a:highlight>
                  <a:srgbClr val="FFFF00"/>
                </a:highlight>
              </a:rPr>
              <a:t>Laboratoire 9 </a:t>
            </a:r>
            <a:r>
              <a:rPr lang="pl-PL" sz="2400" dirty="0">
                <a:solidFill>
                  <a:srgbClr val="0070C0"/>
                </a:solidFill>
                <a:highlight>
                  <a:srgbClr val="FFFF00"/>
                </a:highlight>
              </a:rPr>
              <a:t>: Introduction à l'évaluation de l'impact environnemental</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3F49D-1D9A-0A1F-5208-D3BB898CE3D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A302714-ADE2-5096-DA2D-182F2EFB0AD1}"/>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6</a:t>
            </a:r>
            <a:endParaRPr lang="LID4096" sz="1500" dirty="0">
              <a:solidFill>
                <a:schemeClr val="bg1"/>
              </a:solidFill>
            </a:endParaRPr>
          </a:p>
        </p:txBody>
      </p:sp>
      <p:sp>
        <p:nvSpPr>
          <p:cNvPr id="7" name="object 3">
            <a:extLst>
              <a:ext uri="{FF2B5EF4-FFF2-40B4-BE49-F238E27FC236}">
                <a16:creationId xmlns:a16="http://schemas.microsoft.com/office/drawing/2014/main" id="{5E683240-347D-5291-5E6B-43CBD69C0393}"/>
              </a:ext>
            </a:extLst>
          </p:cNvPr>
          <p:cNvSpPr txBox="1"/>
          <p:nvPr/>
        </p:nvSpPr>
        <p:spPr>
          <a:xfrm>
            <a:off x="733424" y="1110627"/>
            <a:ext cx="11082942" cy="629990"/>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Les EIE sont obligatoires pour les grands projets en vertu de nombreuses lois nationales et accords </a:t>
            </a:r>
            <a:r>
              <a:rPr lang="en-US" sz="1600" dirty="0" err="1">
                <a:solidFill>
                  <a:sysClr val="windowText" lastClr="000000"/>
                </a:solidFill>
                <a:latin typeface="Arial"/>
                <a:cs typeface="Arial"/>
              </a:rPr>
              <a:t>internationaux</a:t>
            </a:r>
            <a:r>
              <a:rPr lang="en-US" sz="1600" dirty="0">
                <a:solidFill>
                  <a:sysClr val="windowText" lastClr="000000"/>
                </a:solidFill>
                <a:latin typeface="Arial"/>
                <a:cs typeface="Arial"/>
              </a:rPr>
              <a:t>.</a:t>
            </a:r>
          </a:p>
        </p:txBody>
      </p:sp>
      <p:sp>
        <p:nvSpPr>
          <p:cNvPr id="3" name="object 6">
            <a:extLst>
              <a:ext uri="{FF2B5EF4-FFF2-40B4-BE49-F238E27FC236}">
                <a16:creationId xmlns:a16="http://schemas.microsoft.com/office/drawing/2014/main" id="{69CD1097-DF26-EF16-E2B9-6BF25945F458}"/>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4" name="object 6">
            <a:extLst>
              <a:ext uri="{FF2B5EF4-FFF2-40B4-BE49-F238E27FC236}">
                <a16:creationId xmlns:a16="http://schemas.microsoft.com/office/drawing/2014/main" id="{82845E82-28D2-959C-B3F1-7F94105B7785}"/>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Recherche et analyse dans le domaine des transports</a:t>
            </a:r>
            <a:endParaRPr lang="en-GB" spc="-13" dirty="0">
              <a:solidFill>
                <a:prstClr val="black"/>
              </a:solidFill>
            </a:endParaRPr>
          </a:p>
        </p:txBody>
      </p:sp>
      <p:sp>
        <p:nvSpPr>
          <p:cNvPr id="5" name="object 3">
            <a:extLst>
              <a:ext uri="{FF2B5EF4-FFF2-40B4-BE49-F238E27FC236}">
                <a16:creationId xmlns:a16="http://schemas.microsoft.com/office/drawing/2014/main" id="{EFC9059C-19FD-A387-7519-FA977F780184}"/>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1.3 Cadres réglementaires et normes internationales</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F749BB93-E733-BAB1-3AF7-13976D89196B}"/>
              </a:ext>
            </a:extLst>
          </p:cNvPr>
          <p:cNvSpPr txBox="1">
            <a:spLocks/>
          </p:cNvSpPr>
          <p:nvPr/>
        </p:nvSpPr>
        <p:spPr>
          <a:xfrm>
            <a:off x="726279" y="503217"/>
            <a:ext cx="7973400"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dirty="0">
                <a:solidFill>
                  <a:schemeClr val="bg1"/>
                </a:solidFill>
              </a:rPr>
              <a:t>1. </a:t>
            </a:r>
            <a:r>
              <a:rPr lang="en-GB" sz="2000" b="1" dirty="0" err="1">
                <a:solidFill>
                  <a:schemeClr val="bg1"/>
                </a:solidFill>
              </a:rPr>
              <a:t>Objectifs</a:t>
            </a:r>
            <a:r>
              <a:rPr lang="en-GB" sz="2000" b="1" dirty="0">
                <a:solidFill>
                  <a:schemeClr val="bg1"/>
                </a:solidFill>
              </a:rPr>
              <a:t> et pertinence de </a:t>
            </a:r>
            <a:r>
              <a:rPr lang="en-GB" sz="2000" b="1" dirty="0" err="1">
                <a:solidFill>
                  <a:schemeClr val="bg1"/>
                </a:solidFill>
              </a:rPr>
              <a:t>l'évaluation</a:t>
            </a:r>
            <a:r>
              <a:rPr lang="en-GB" sz="2000" b="1" dirty="0">
                <a:solidFill>
                  <a:schemeClr val="bg1"/>
                </a:solidFill>
              </a:rPr>
              <a:t> de </a:t>
            </a:r>
            <a:r>
              <a:rPr lang="en-GB" sz="2000" b="1" dirty="0" err="1">
                <a:solidFill>
                  <a:schemeClr val="bg1"/>
                </a:solidFill>
              </a:rPr>
              <a:t>l'impact</a:t>
            </a:r>
            <a:r>
              <a:rPr lang="en-GB" sz="2000" b="1" dirty="0">
                <a:solidFill>
                  <a:schemeClr val="bg1"/>
                </a:solidFill>
              </a:rPr>
              <a:t> </a:t>
            </a:r>
            <a:r>
              <a:rPr lang="en-GB" sz="2000" b="1" dirty="0" err="1">
                <a:solidFill>
                  <a:schemeClr val="bg1"/>
                </a:solidFill>
              </a:rPr>
              <a:t>environnemental</a:t>
            </a:r>
            <a:r>
              <a:rPr lang="en-GB" sz="2000" b="1" dirty="0">
                <a:solidFill>
                  <a:schemeClr val="bg1"/>
                </a:solidFill>
              </a:rPr>
              <a:t> (EIE)</a:t>
            </a:r>
            <a:endParaRPr lang="en-US" sz="2000" b="1" spc="-13" dirty="0">
              <a:solidFill>
                <a:schemeClr val="bg1"/>
              </a:solidFill>
            </a:endParaRPr>
          </a:p>
        </p:txBody>
      </p:sp>
      <p:pic>
        <p:nvPicPr>
          <p:cNvPr id="1026" name="Picture 2">
            <a:extLst>
              <a:ext uri="{FF2B5EF4-FFF2-40B4-BE49-F238E27FC236}">
                <a16:creationId xmlns:a16="http://schemas.microsoft.com/office/drawing/2014/main" id="{711EC4D6-6789-E647-97E2-739C261B22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35" t="15386" r="4830" b="11354"/>
          <a:stretch>
            <a:fillRect/>
          </a:stretch>
        </p:blipFill>
        <p:spPr bwMode="auto">
          <a:xfrm>
            <a:off x="6626181" y="3183873"/>
            <a:ext cx="5727196" cy="312835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DBA2F10-F478-D544-BFD7-896386778AFA}"/>
              </a:ext>
            </a:extLst>
          </p:cNvPr>
          <p:cNvSpPr txBox="1"/>
          <p:nvPr/>
        </p:nvSpPr>
        <p:spPr>
          <a:xfrm>
            <a:off x="671847" y="1344602"/>
            <a:ext cx="9890975" cy="2617640"/>
          </a:xfrm>
          <a:prstGeom prst="rect">
            <a:avLst/>
          </a:prstGeom>
          <a:noFill/>
        </p:spPr>
        <p:txBody>
          <a:bodyPr wrap="square" rtlCol="0">
            <a:spAutoFit/>
          </a:bodyPr>
          <a:lstStyle/>
          <a:p>
            <a:pPr marL="361950" lvl="3"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Principaux</a:t>
            </a:r>
            <a:r>
              <a:rPr lang="en-US" sz="1600" dirty="0">
                <a:solidFill>
                  <a:sysClr val="windowText" lastClr="000000"/>
                </a:solidFill>
                <a:latin typeface="Arial"/>
                <a:cs typeface="Arial"/>
              </a:rPr>
              <a:t> cadres </a:t>
            </a:r>
            <a:r>
              <a:rPr lang="en-US" sz="1600" dirty="0" err="1">
                <a:solidFill>
                  <a:sysClr val="windowText" lastClr="000000"/>
                </a:solidFill>
                <a:latin typeface="Arial"/>
                <a:cs typeface="Arial"/>
              </a:rPr>
              <a:t>réglementaires</a:t>
            </a:r>
            <a:r>
              <a:rPr lang="en-US" sz="1600" dirty="0">
                <a:solidFill>
                  <a:sysClr val="windowText" lastClr="000000"/>
                </a:solidFill>
                <a:latin typeface="Arial"/>
                <a:cs typeface="Arial"/>
              </a:rPr>
              <a:t> :</a:t>
            </a:r>
          </a:p>
          <a:p>
            <a:pPr marL="190500" lvl="3" indent="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Directive EIE de </a:t>
            </a:r>
            <a:r>
              <a:rPr lang="en-US" sz="1600" dirty="0" err="1">
                <a:solidFill>
                  <a:sysClr val="windowText" lastClr="000000"/>
                </a:solidFill>
                <a:latin typeface="Arial"/>
                <a:cs typeface="Arial"/>
              </a:rPr>
              <a:t>l'UE</a:t>
            </a:r>
            <a:r>
              <a:rPr lang="en-US" sz="1600" dirty="0">
                <a:solidFill>
                  <a:sysClr val="windowText" lastClr="000000"/>
                </a:solidFill>
                <a:latin typeface="Arial"/>
                <a:cs typeface="Arial"/>
              </a:rPr>
              <a:t> (directive 2014/52/UE)</a:t>
            </a:r>
          </a:p>
          <a:p>
            <a:pPr marL="190500" lvl="3" indent="0" defTabSz="1175644" hangingPunct="1">
              <a:lnSpc>
                <a:spcPct val="150000"/>
              </a:lnSpc>
              <a:spcBef>
                <a:spcPts val="129"/>
              </a:spcBef>
            </a:pPr>
            <a:r>
              <a:rPr lang="en-US" sz="1600" dirty="0">
                <a:solidFill>
                  <a:sysClr val="windowText" lastClr="000000"/>
                </a:solidFill>
                <a:latin typeface="Arial"/>
                <a:cs typeface="Arial"/>
              </a:rPr>
              <a:t>	ii. NEPA (</a:t>
            </a:r>
            <a:r>
              <a:rPr lang="en-US" sz="1600" dirty="0" err="1">
                <a:solidFill>
                  <a:sysClr val="windowText" lastClr="000000"/>
                </a:solidFill>
                <a:latin typeface="Arial"/>
                <a:cs typeface="Arial"/>
              </a:rPr>
              <a:t>loi</a:t>
            </a: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nationale</a:t>
            </a:r>
            <a:r>
              <a:rPr lang="en-US" sz="1600" dirty="0">
                <a:solidFill>
                  <a:sysClr val="windowText" lastClr="000000"/>
                </a:solidFill>
                <a:latin typeface="Arial"/>
                <a:cs typeface="Arial"/>
              </a:rPr>
              <a:t> sur la politique </a:t>
            </a:r>
            <a:r>
              <a:rPr lang="en-US" sz="1600" dirty="0" err="1">
                <a:solidFill>
                  <a:sysClr val="windowText" lastClr="000000"/>
                </a:solidFill>
                <a:latin typeface="Arial"/>
                <a:cs typeface="Arial"/>
              </a:rPr>
              <a:t>environnementale</a:t>
            </a:r>
            <a:r>
              <a:rPr lang="en-US" sz="1600" dirty="0">
                <a:solidFill>
                  <a:sysClr val="windowText" lastClr="000000"/>
                </a:solidFill>
                <a:latin typeface="Arial"/>
                <a:cs typeface="Arial"/>
              </a:rPr>
              <a:t>) des États-Unis</a:t>
            </a:r>
          </a:p>
          <a:p>
            <a:pPr marL="190500" lvl="3" indent="0" defTabSz="1175644" hangingPunct="1">
              <a:lnSpc>
                <a:spcPct val="150000"/>
              </a:lnSpc>
              <a:spcBef>
                <a:spcPts val="129"/>
              </a:spcBef>
            </a:pPr>
            <a:r>
              <a:rPr lang="en-US" sz="1600" dirty="0">
                <a:solidFill>
                  <a:sysClr val="windowText" lastClr="000000"/>
                </a:solidFill>
                <a:latin typeface="Arial"/>
                <a:cs typeface="Arial"/>
              </a:rPr>
              <a:t>	iii. </a:t>
            </a:r>
            <a:r>
              <a:rPr lang="en-US" sz="1600" dirty="0" err="1">
                <a:solidFill>
                  <a:sysClr val="windowText" lastClr="000000"/>
                </a:solidFill>
                <a:latin typeface="Arial"/>
                <a:cs typeface="Arial"/>
              </a:rPr>
              <a:t>Mesures</a:t>
            </a:r>
            <a:r>
              <a:rPr lang="en-US" sz="1600" dirty="0">
                <a:solidFill>
                  <a:sysClr val="windowText" lastClr="000000"/>
                </a:solidFill>
                <a:latin typeface="Arial"/>
                <a:cs typeface="Arial"/>
              </a:rPr>
              <a:t> de </a:t>
            </a:r>
            <a:r>
              <a:rPr lang="en-US" sz="1600" dirty="0" err="1">
                <a:solidFill>
                  <a:sysClr val="windowText" lastClr="000000"/>
                </a:solidFill>
                <a:latin typeface="Arial"/>
                <a:cs typeface="Arial"/>
              </a:rPr>
              <a:t>sauvegarde</a:t>
            </a: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environnementales</a:t>
            </a:r>
            <a:r>
              <a:rPr lang="en-US" sz="1600" dirty="0">
                <a:solidFill>
                  <a:sysClr val="windowText" lastClr="000000"/>
                </a:solidFill>
                <a:latin typeface="Arial"/>
                <a:cs typeface="Arial"/>
              </a:rPr>
              <a:t> de la Banque </a:t>
            </a:r>
            <a:r>
              <a:rPr lang="en-US" sz="1600" dirty="0" err="1">
                <a:solidFill>
                  <a:sysClr val="windowText" lastClr="000000"/>
                </a:solidFill>
                <a:latin typeface="Arial"/>
                <a:cs typeface="Arial"/>
              </a:rPr>
              <a:t>mondiale</a:t>
            </a:r>
            <a:r>
              <a:rPr lang="en-US" sz="1600" dirty="0">
                <a:solidFill>
                  <a:sysClr val="windowText" lastClr="000000"/>
                </a:solidFill>
                <a:latin typeface="Arial"/>
                <a:cs typeface="Arial"/>
              </a:rPr>
              <a:t> et de la BAD</a:t>
            </a:r>
          </a:p>
          <a:p>
            <a:endParaRPr lang="en-AT" dirty="0"/>
          </a:p>
        </p:txBody>
      </p:sp>
      <p:sp>
        <p:nvSpPr>
          <p:cNvPr id="6" name="TextBox 5">
            <a:extLst>
              <a:ext uri="{FF2B5EF4-FFF2-40B4-BE49-F238E27FC236}">
                <a16:creationId xmlns:a16="http://schemas.microsoft.com/office/drawing/2014/main" id="{1E269375-8ED7-7E62-2892-11A0FE957E65}"/>
              </a:ext>
            </a:extLst>
          </p:cNvPr>
          <p:cNvSpPr txBox="1"/>
          <p:nvPr/>
        </p:nvSpPr>
        <p:spPr>
          <a:xfrm>
            <a:off x="671847" y="3058733"/>
            <a:ext cx="4253729" cy="2999796"/>
          </a:xfrm>
          <a:prstGeom prst="rect">
            <a:avLst/>
          </a:prstGeom>
          <a:noFill/>
        </p:spPr>
        <p:txBody>
          <a:bodyPr wrap="none" rtlCol="0">
            <a:spAutoFit/>
          </a:bodyPr>
          <a:lstStyle/>
          <a:p>
            <a:pPr marL="190500" lvl="3" indent="0" defTabSz="1175644" hangingPunct="1">
              <a:lnSpc>
                <a:spcPct val="150000"/>
              </a:lnSpc>
              <a:spcBef>
                <a:spcPts val="129"/>
              </a:spcBef>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Les EIE </a:t>
            </a:r>
            <a:r>
              <a:rPr lang="en-US" sz="1600" dirty="0" err="1">
                <a:solidFill>
                  <a:sysClr val="windowText" lastClr="000000"/>
                </a:solidFill>
                <a:latin typeface="Arial"/>
                <a:cs typeface="Arial"/>
              </a:rPr>
              <a:t>doivent</a:t>
            </a: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inclure</a:t>
            </a:r>
            <a:r>
              <a:rPr lang="en-US" sz="1600" dirty="0">
                <a:solidFill>
                  <a:sysClr val="windowText" lastClr="000000"/>
                </a:solidFill>
                <a:latin typeface="Arial"/>
                <a:cs typeface="Arial"/>
              </a:rPr>
              <a:t> :</a:t>
            </a:r>
          </a:p>
          <a:p>
            <a:pPr marL="190500" lvl="3" indent="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Des études de </a:t>
            </a:r>
            <a:r>
              <a:rPr lang="en-US" sz="1600" dirty="0" err="1">
                <a:solidFill>
                  <a:sysClr val="windowText" lastClr="000000"/>
                </a:solidFill>
                <a:latin typeface="Arial"/>
                <a:cs typeface="Arial"/>
              </a:rPr>
              <a:t>référence</a:t>
            </a:r>
            <a:endParaRPr lang="en-US" sz="1600" dirty="0">
              <a:solidFill>
                <a:sysClr val="windowText" lastClr="000000"/>
              </a:solidFill>
              <a:latin typeface="Arial"/>
              <a:cs typeface="Arial"/>
            </a:endParaRPr>
          </a:p>
          <a:p>
            <a:pPr marL="190500" lvl="3" indent="0" defTabSz="1175644" hangingPunct="1">
              <a:lnSpc>
                <a:spcPct val="150000"/>
              </a:lnSpc>
              <a:spcBef>
                <a:spcPts val="129"/>
              </a:spcBef>
            </a:pPr>
            <a:r>
              <a:rPr lang="en-US" sz="1600" dirty="0">
                <a:solidFill>
                  <a:sysClr val="windowText" lastClr="000000"/>
                </a:solidFill>
                <a:latin typeface="Arial"/>
                <a:cs typeface="Arial"/>
              </a:rPr>
              <a:t>	ii. Les impacts </a:t>
            </a:r>
            <a:r>
              <a:rPr lang="en-US" sz="1600" dirty="0" err="1">
                <a:solidFill>
                  <a:sysClr val="windowText" lastClr="000000"/>
                </a:solidFill>
                <a:latin typeface="Arial"/>
                <a:cs typeface="Arial"/>
              </a:rPr>
              <a:t>prévus</a:t>
            </a:r>
            <a:endParaRPr lang="en-US" sz="1600" dirty="0">
              <a:solidFill>
                <a:sysClr val="windowText" lastClr="000000"/>
              </a:solidFill>
              <a:latin typeface="Arial"/>
              <a:cs typeface="Arial"/>
            </a:endParaRPr>
          </a:p>
          <a:p>
            <a:pPr marL="190500" lvl="3" indent="0" defTabSz="1175644" hangingPunct="1">
              <a:lnSpc>
                <a:spcPct val="150000"/>
              </a:lnSpc>
              <a:spcBef>
                <a:spcPts val="129"/>
              </a:spcBef>
            </a:pPr>
            <a:r>
              <a:rPr lang="en-US" sz="1600" dirty="0">
                <a:solidFill>
                  <a:sysClr val="windowText" lastClr="000000"/>
                </a:solidFill>
                <a:latin typeface="Arial"/>
                <a:cs typeface="Arial"/>
              </a:rPr>
              <a:t>	iii. Une </a:t>
            </a:r>
            <a:r>
              <a:rPr lang="en-US" sz="1600" dirty="0" err="1">
                <a:solidFill>
                  <a:sysClr val="windowText" lastClr="000000"/>
                </a:solidFill>
                <a:latin typeface="Arial"/>
                <a:cs typeface="Arial"/>
              </a:rPr>
              <a:t>analyse</a:t>
            </a:r>
            <a:r>
              <a:rPr lang="en-US" sz="1600" dirty="0">
                <a:solidFill>
                  <a:sysClr val="windowText" lastClr="000000"/>
                </a:solidFill>
                <a:latin typeface="Arial"/>
                <a:cs typeface="Arial"/>
              </a:rPr>
              <a:t> des alternatives</a:t>
            </a:r>
          </a:p>
          <a:p>
            <a:pPr marL="190500" lvl="3" indent="0" defTabSz="1175644" hangingPunct="1">
              <a:lnSpc>
                <a:spcPct val="150000"/>
              </a:lnSpc>
              <a:spcBef>
                <a:spcPts val="129"/>
              </a:spcBef>
            </a:pPr>
            <a:r>
              <a:rPr lang="en-US" sz="1600" dirty="0">
                <a:solidFill>
                  <a:sysClr val="windowText" lastClr="000000"/>
                </a:solidFill>
                <a:latin typeface="Arial"/>
                <a:cs typeface="Arial"/>
              </a:rPr>
              <a:t>	iv. Consultations </a:t>
            </a:r>
            <a:r>
              <a:rPr lang="en-US" sz="1600" dirty="0" err="1">
                <a:solidFill>
                  <a:sysClr val="windowText" lastClr="000000"/>
                </a:solidFill>
                <a:latin typeface="Arial"/>
                <a:cs typeface="Arial"/>
              </a:rPr>
              <a:t>publiques</a:t>
            </a:r>
            <a:endParaRPr lang="en-US" sz="1600" dirty="0">
              <a:solidFill>
                <a:sysClr val="windowText" lastClr="000000"/>
              </a:solidFill>
              <a:latin typeface="Arial"/>
              <a:cs typeface="Arial"/>
            </a:endParaRPr>
          </a:p>
          <a:p>
            <a:endParaRPr lang="en-AT" dirty="0"/>
          </a:p>
        </p:txBody>
      </p:sp>
    </p:spTree>
    <p:extLst>
      <p:ext uri="{BB962C8B-B14F-4D97-AF65-F5344CB8AC3E}">
        <p14:creationId xmlns:p14="http://schemas.microsoft.com/office/powerpoint/2010/main" val="20860249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1B406-0302-CAA9-3776-73B6A8564AE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23E2D524-3150-34B5-CAFC-8EEB5FB0539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7</a:t>
            </a:r>
            <a:endParaRPr lang="LID4096" sz="1500" dirty="0">
              <a:solidFill>
                <a:schemeClr val="bg1"/>
              </a:solidFill>
            </a:endParaRPr>
          </a:p>
        </p:txBody>
      </p:sp>
      <p:sp>
        <p:nvSpPr>
          <p:cNvPr id="7" name="object 3">
            <a:extLst>
              <a:ext uri="{FF2B5EF4-FFF2-40B4-BE49-F238E27FC236}">
                <a16:creationId xmlns:a16="http://schemas.microsoft.com/office/drawing/2014/main" id="{ADFA07F6-953F-EF8C-3D17-DB70756F12B4}"/>
              </a:ext>
            </a:extLst>
          </p:cNvPr>
          <p:cNvSpPr txBox="1"/>
          <p:nvPr/>
        </p:nvSpPr>
        <p:spPr>
          <a:xfrm>
            <a:off x="488021" y="1357113"/>
            <a:ext cx="7769538" cy="4598320"/>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1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L'EIE s'aligne sur les objectifs de développement durable (ODD) des Nations unies :</a:t>
            </a:r>
          </a:p>
          <a:p>
            <a:pPr marL="190500" lvl="3" indent="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ODD 11 (Villes durables)</a:t>
            </a:r>
          </a:p>
          <a:p>
            <a:pPr marL="190500" lvl="3" indent="0" defTabSz="1175644" hangingPunct="1">
              <a:lnSpc>
                <a:spcPct val="150000"/>
              </a:lnSpc>
              <a:spcBef>
                <a:spcPts val="129"/>
              </a:spcBef>
            </a:pPr>
            <a:r>
              <a:rPr lang="en-US" sz="1400" dirty="0">
                <a:solidFill>
                  <a:sysClr val="windowText" lastClr="000000"/>
                </a:solidFill>
                <a:latin typeface="Arial"/>
                <a:cs typeface="Arial"/>
              </a:rPr>
              <a:t>	ii. ODD 13 (Mesures relatives à la lutte contre les changements climatiques)</a:t>
            </a:r>
          </a:p>
          <a:p>
            <a:pPr marL="190500" lvl="3" indent="0" defTabSz="1175644" hangingPunct="1">
              <a:lnSpc>
                <a:spcPct val="150000"/>
              </a:lnSpc>
              <a:spcBef>
                <a:spcPts val="129"/>
              </a:spcBef>
            </a:pPr>
            <a:r>
              <a:rPr lang="en-US" sz="1400" dirty="0">
                <a:solidFill>
                  <a:sysClr val="windowText" lastClr="000000"/>
                </a:solidFill>
                <a:latin typeface="Arial"/>
                <a:cs typeface="Arial"/>
              </a:rPr>
              <a:t>	iii. ODD 15 (Vie terrestre)</a:t>
            </a:r>
          </a:p>
          <a:p>
            <a:pPr marL="361950" lvl="3"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Garantit que la croissance :</a:t>
            </a:r>
          </a:p>
          <a:p>
            <a:pPr marL="190500" lvl="3" indent="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Ne se fasse pas au détriment de l'environnement</a:t>
            </a:r>
          </a:p>
          <a:p>
            <a:pPr marL="190500" lvl="3" indent="0" defTabSz="1175644" hangingPunct="1">
              <a:lnSpc>
                <a:spcPct val="150000"/>
              </a:lnSpc>
              <a:spcBef>
                <a:spcPts val="129"/>
              </a:spcBef>
            </a:pPr>
            <a:r>
              <a:rPr lang="en-US" sz="1400" dirty="0">
                <a:solidFill>
                  <a:sysClr val="windowText" lastClr="000000"/>
                </a:solidFill>
                <a:latin typeface="Arial"/>
                <a:cs typeface="Arial"/>
              </a:rPr>
              <a:t>	ii. Respecte l'équité sociale et l'équilibre écologique à long terme</a:t>
            </a:r>
          </a:p>
          <a:p>
            <a:pPr marL="361950" lvl="3"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Encourage l'utilisation de :</a:t>
            </a:r>
          </a:p>
          <a:p>
            <a:pPr marL="190500" lvl="3" indent="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Des technologies propres</a:t>
            </a:r>
          </a:p>
          <a:p>
            <a:pPr marL="190500" lvl="3" indent="0" defTabSz="1175644" hangingPunct="1">
              <a:lnSpc>
                <a:spcPct val="150000"/>
              </a:lnSpc>
              <a:spcBef>
                <a:spcPts val="129"/>
              </a:spcBef>
            </a:pPr>
            <a:r>
              <a:rPr lang="en-US" sz="1400" dirty="0">
                <a:solidFill>
                  <a:sysClr val="windowText" lastClr="000000"/>
                </a:solidFill>
                <a:latin typeface="Arial"/>
                <a:cs typeface="Arial"/>
              </a:rPr>
              <a:t>	ii. Des modes de transport alternatifs (transports en commun, vélo)</a:t>
            </a:r>
          </a:p>
          <a:p>
            <a:pPr marL="190500" lvl="3" indent="0" defTabSz="1175644" hangingPunct="1">
              <a:lnSpc>
                <a:spcPct val="150000"/>
              </a:lnSpc>
              <a:spcBef>
                <a:spcPts val="129"/>
              </a:spcBef>
            </a:pPr>
            <a:r>
              <a:rPr lang="en-US" sz="1400" dirty="0">
                <a:solidFill>
                  <a:sysClr val="windowText" lastClr="000000"/>
                </a:solidFill>
                <a:latin typeface="Arial"/>
                <a:cs typeface="Arial"/>
              </a:rPr>
              <a:t>	iii. Stratégies de réduction de l'empreinte carbone</a:t>
            </a:r>
          </a:p>
        </p:txBody>
      </p:sp>
      <p:sp>
        <p:nvSpPr>
          <p:cNvPr id="3" name="object 6">
            <a:extLst>
              <a:ext uri="{FF2B5EF4-FFF2-40B4-BE49-F238E27FC236}">
                <a16:creationId xmlns:a16="http://schemas.microsoft.com/office/drawing/2014/main" id="{28F07B0D-4E25-7B3A-7461-E66B09403332}"/>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4" name="object 6">
            <a:extLst>
              <a:ext uri="{FF2B5EF4-FFF2-40B4-BE49-F238E27FC236}">
                <a16:creationId xmlns:a16="http://schemas.microsoft.com/office/drawing/2014/main" id="{A360C5D8-FFF4-DB2C-005D-438EEB230B1F}"/>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Recherche et analyse dans le domaine des transports</a:t>
            </a:r>
            <a:endParaRPr lang="en-GB" spc="-13" dirty="0">
              <a:solidFill>
                <a:prstClr val="black"/>
              </a:solidFill>
            </a:endParaRPr>
          </a:p>
        </p:txBody>
      </p:sp>
      <p:sp>
        <p:nvSpPr>
          <p:cNvPr id="5" name="object 3">
            <a:extLst>
              <a:ext uri="{FF2B5EF4-FFF2-40B4-BE49-F238E27FC236}">
                <a16:creationId xmlns:a16="http://schemas.microsoft.com/office/drawing/2014/main" id="{166C995D-A856-C564-D269-55EBBD1CEC8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1.4 Rôle de l'EIE dans le développement durable</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70706BAA-78AA-8D97-59E3-EBE8DB3DD392}"/>
              </a:ext>
            </a:extLst>
          </p:cNvPr>
          <p:cNvSpPr txBox="1">
            <a:spLocks/>
          </p:cNvSpPr>
          <p:nvPr/>
        </p:nvSpPr>
        <p:spPr>
          <a:xfrm>
            <a:off x="726279" y="503217"/>
            <a:ext cx="7992718"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a:solidFill>
                  <a:schemeClr val="bg1"/>
                </a:solidFill>
              </a:rPr>
              <a:t>1. Objectifs et pertinence de l'évaluation de l'impact environnemental (EIE)</a:t>
            </a:r>
            <a:endParaRPr lang="en-US" sz="2000" b="1" spc="-13" dirty="0">
              <a:solidFill>
                <a:schemeClr val="bg1"/>
              </a:solidFill>
            </a:endParaRPr>
          </a:p>
        </p:txBody>
      </p:sp>
      <p:pic>
        <p:nvPicPr>
          <p:cNvPr id="2050" name="Picture 2">
            <a:extLst>
              <a:ext uri="{FF2B5EF4-FFF2-40B4-BE49-F238E27FC236}">
                <a16:creationId xmlns:a16="http://schemas.microsoft.com/office/drawing/2014/main" id="{377E058E-8FA0-53B8-6F8C-6E7B873E0C0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036" r="1890" b="4908"/>
          <a:stretch>
            <a:fillRect/>
          </a:stretch>
        </p:blipFill>
        <p:spPr bwMode="auto">
          <a:xfrm>
            <a:off x="7169218" y="2358958"/>
            <a:ext cx="5077000" cy="3995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9321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05632-0D4B-704B-8025-E33BEA83E443}"/>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A82695C-F64C-12A5-60C4-BE99905E887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8</a:t>
            </a:r>
            <a:endParaRPr lang="LID4096" sz="1500" dirty="0">
              <a:solidFill>
                <a:schemeClr val="bg1"/>
              </a:solidFill>
            </a:endParaRPr>
          </a:p>
        </p:txBody>
      </p:sp>
      <p:sp>
        <p:nvSpPr>
          <p:cNvPr id="4" name="Title 3">
            <a:extLst>
              <a:ext uri="{FF2B5EF4-FFF2-40B4-BE49-F238E27FC236}">
                <a16:creationId xmlns:a16="http://schemas.microsoft.com/office/drawing/2014/main" id="{7B4FE314-C464-D9A0-75CB-0392B45A2B42}"/>
              </a:ext>
            </a:extLst>
          </p:cNvPr>
          <p:cNvSpPr>
            <a:spLocks noGrp="1"/>
          </p:cNvSpPr>
          <p:nvPr>
            <p:ph type="title"/>
          </p:nvPr>
        </p:nvSpPr>
        <p:spPr/>
        <p:txBody>
          <a:bodyPr/>
          <a:lstStyle/>
          <a:p>
            <a:endParaRPr lang="en-AT"/>
          </a:p>
        </p:txBody>
      </p:sp>
      <p:sp>
        <p:nvSpPr>
          <p:cNvPr id="5" name="Rectangle 4">
            <a:extLst>
              <a:ext uri="{FF2B5EF4-FFF2-40B4-BE49-F238E27FC236}">
                <a16:creationId xmlns:a16="http://schemas.microsoft.com/office/drawing/2014/main" id="{215F092E-E471-706E-A400-C07CCAFA395C}"/>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bg1"/>
                </a:solidFill>
                <a:latin typeface="Calibri" panose="020F0502020204030204" pitchFamily="34" charset="0"/>
                <a:cs typeface="Calibri" panose="020F0502020204030204" pitchFamily="34" charset="0"/>
              </a:rPr>
              <a:t>Section 02 : </a:t>
            </a:r>
          </a:p>
          <a:p>
            <a:pPr algn="ctr"/>
            <a:r>
              <a:rPr lang="en-GB" sz="3200" b="1" dirty="0">
                <a:solidFill>
                  <a:schemeClr val="bg1"/>
                </a:solidFill>
                <a:latin typeface="Calibri" panose="020F0502020204030204" pitchFamily="34" charset="0"/>
                <a:cs typeface="Calibri" panose="020F0502020204030204" pitchFamily="34" charset="0"/>
              </a:rPr>
              <a:t>Indicateurs environnementaux clés dans les projets de transport</a:t>
            </a:r>
            <a:endParaRPr lang="en-US" sz="3200" b="1" dirty="0">
              <a:solidFill>
                <a:schemeClr val="bg1"/>
              </a:solidFill>
              <a:latin typeface="Calibri" panose="020F0502020204030204" pitchFamily="34" charset="0"/>
              <a:cs typeface="Calibri" panose="020F0502020204030204" pitchFamily="34" charset="0"/>
            </a:endParaRPr>
          </a:p>
        </p:txBody>
      </p:sp>
      <p:sp>
        <p:nvSpPr>
          <p:cNvPr id="7" name="object 6">
            <a:extLst>
              <a:ext uri="{FF2B5EF4-FFF2-40B4-BE49-F238E27FC236}">
                <a16:creationId xmlns:a16="http://schemas.microsoft.com/office/drawing/2014/main" id="{E1CE2291-80E6-1590-4DD7-19F4AA4E7B09}"/>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9" name="object 6">
            <a:extLst>
              <a:ext uri="{FF2B5EF4-FFF2-40B4-BE49-F238E27FC236}">
                <a16:creationId xmlns:a16="http://schemas.microsoft.com/office/drawing/2014/main" id="{546DA05D-7B02-C557-B166-78C8FDF1B692}"/>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Recherche et analyse dans le domaine des transports</a:t>
            </a:r>
            <a:endParaRPr lang="en-GB" spc="-13" dirty="0">
              <a:solidFill>
                <a:prstClr val="black"/>
              </a:solidFill>
            </a:endParaRPr>
          </a:p>
        </p:txBody>
      </p:sp>
    </p:spTree>
    <p:extLst>
      <p:ext uri="{BB962C8B-B14F-4D97-AF65-F5344CB8AC3E}">
        <p14:creationId xmlns:p14="http://schemas.microsoft.com/office/powerpoint/2010/main" val="9385605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918D3-12E6-7CFF-1837-B94F7636727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E0F70B4-F18F-D387-2468-2033CE6E07AE}"/>
              </a:ext>
            </a:extLst>
          </p:cNvPr>
          <p:cNvSpPr txBox="1">
            <a:spLocks noGrp="1"/>
          </p:cNvSpPr>
          <p:nvPr>
            <p:ph type="title"/>
          </p:nvPr>
        </p:nvSpPr>
        <p:spPr>
          <a:xfrm>
            <a:off x="726281" y="488751"/>
            <a:ext cx="7252181"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2. Indicateurs environnementaux clés dans les projets de transport</a:t>
            </a:r>
            <a:endParaRPr lang="en-US" sz="2000" b="1" spc="-13" dirty="0">
              <a:solidFill>
                <a:schemeClr val="bg1"/>
              </a:solidFill>
            </a:endParaRPr>
          </a:p>
        </p:txBody>
      </p:sp>
      <p:sp>
        <p:nvSpPr>
          <p:cNvPr id="8" name="TextBox 7">
            <a:extLst>
              <a:ext uri="{FF2B5EF4-FFF2-40B4-BE49-F238E27FC236}">
                <a16:creationId xmlns:a16="http://schemas.microsoft.com/office/drawing/2014/main" id="{4B5F775F-9F81-E2CE-4D4B-B9BD6A5C889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9</a:t>
            </a:r>
            <a:endParaRPr lang="LID4096" sz="1500" dirty="0">
              <a:solidFill>
                <a:schemeClr val="bg1"/>
              </a:solidFill>
            </a:endParaRPr>
          </a:p>
        </p:txBody>
      </p:sp>
      <p:graphicFrame>
        <p:nvGraphicFramePr>
          <p:cNvPr id="3" name="Table 2">
            <a:extLst>
              <a:ext uri="{FF2B5EF4-FFF2-40B4-BE49-F238E27FC236}">
                <a16:creationId xmlns:a16="http://schemas.microsoft.com/office/drawing/2014/main" id="{3988E30D-A1E8-2CA3-25B1-D34DFEAA032C}"/>
              </a:ext>
            </a:extLst>
          </p:cNvPr>
          <p:cNvGraphicFramePr>
            <a:graphicFrameLocks noGrp="1"/>
          </p:cNvGraphicFramePr>
          <p:nvPr>
            <p:extLst>
              <p:ext uri="{D42A27DB-BD31-4B8C-83A1-F6EECF244321}">
                <p14:modId xmlns:p14="http://schemas.microsoft.com/office/powerpoint/2010/main" val="2945117256"/>
              </p:ext>
            </p:extLst>
          </p:nvPr>
        </p:nvGraphicFramePr>
        <p:xfrm>
          <a:off x="1402288" y="2693135"/>
          <a:ext cx="8894503" cy="2122950"/>
        </p:xfrm>
        <a:graphic>
          <a:graphicData uri="http://schemas.openxmlformats.org/drawingml/2006/table">
            <a:tbl>
              <a:tblPr firstRow="1" bandRow="1">
                <a:tableStyleId>{C7B018BB-80A7-4F77-B60F-C8B233D01FF8}</a:tableStyleId>
              </a:tblPr>
              <a:tblGrid>
                <a:gridCol w="2964834">
                  <a:extLst>
                    <a:ext uri="{9D8B030D-6E8A-4147-A177-3AD203B41FA5}">
                      <a16:colId xmlns:a16="http://schemas.microsoft.com/office/drawing/2014/main" val="2871855376"/>
                    </a:ext>
                  </a:extLst>
                </a:gridCol>
                <a:gridCol w="3551236">
                  <a:extLst>
                    <a:ext uri="{9D8B030D-6E8A-4147-A177-3AD203B41FA5}">
                      <a16:colId xmlns:a16="http://schemas.microsoft.com/office/drawing/2014/main" val="1845281070"/>
                    </a:ext>
                  </a:extLst>
                </a:gridCol>
                <a:gridCol w="2378433">
                  <a:extLst>
                    <a:ext uri="{9D8B030D-6E8A-4147-A177-3AD203B41FA5}">
                      <a16:colId xmlns:a16="http://schemas.microsoft.com/office/drawing/2014/main" val="3731951804"/>
                    </a:ext>
                  </a:extLst>
                </a:gridCol>
              </a:tblGrid>
              <a:tr h="370840">
                <a:tc>
                  <a:txBody>
                    <a:bodyPr/>
                    <a:lstStyle/>
                    <a:p>
                      <a:r>
                        <a:rPr lang="en-US" sz="1600" dirty="0">
                          <a:latin typeface="Arial" panose="020B0604020202020204" pitchFamily="34" charset="0"/>
                          <a:cs typeface="Arial" panose="020B0604020202020204" pitchFamily="34" charset="0"/>
                        </a:rPr>
                        <a:t>Type d'indicateur</a:t>
                      </a:r>
                    </a:p>
                  </a:txBody>
                  <a:tcPr anchor="ctr"/>
                </a:tc>
                <a:tc>
                  <a:txBody>
                    <a:bodyPr/>
                    <a:lstStyle/>
                    <a:p>
                      <a:r>
                        <a:rPr lang="en-US" sz="1600" dirty="0">
                          <a:latin typeface="Arial" panose="020B0604020202020204" pitchFamily="34" charset="0"/>
                          <a:cs typeface="Arial" panose="020B0604020202020204" pitchFamily="34" charset="0"/>
                        </a:rPr>
                        <a:t>Exemple</a:t>
                      </a:r>
                    </a:p>
                  </a:txBody>
                  <a:tcPr/>
                </a:tc>
                <a:tc>
                  <a:txBody>
                    <a:bodyPr/>
                    <a:lstStyle/>
                    <a:p>
                      <a:r>
                        <a:rPr lang="en-US" sz="1600" dirty="0">
                          <a:latin typeface="Arial" panose="020B0604020202020204" pitchFamily="34" charset="0"/>
                          <a:cs typeface="Arial" panose="020B0604020202020204" pitchFamily="34" charset="0"/>
                        </a:rPr>
                        <a:t>Outil de mesure</a:t>
                      </a:r>
                    </a:p>
                  </a:txBody>
                  <a:tcPr/>
                </a:tc>
                <a:extLst>
                  <a:ext uri="{0D108BD9-81ED-4DB2-BD59-A6C34878D82A}">
                    <a16:rowId xmlns:a16="http://schemas.microsoft.com/office/drawing/2014/main" val="1180394273"/>
                  </a:ext>
                </a:extLst>
              </a:tr>
              <a:tr h="593870">
                <a:tc>
                  <a:txBody>
                    <a:bodyPr/>
                    <a:lstStyle/>
                    <a:p>
                      <a:r>
                        <a:rPr lang="en-US" sz="1600" dirty="0">
                          <a:latin typeface="Arial" panose="020B0604020202020204" pitchFamily="34" charset="0"/>
                          <a:cs typeface="Arial" panose="020B0604020202020204" pitchFamily="34" charset="0"/>
                        </a:rPr>
                        <a:t>Qualité de l'air</a:t>
                      </a:r>
                    </a:p>
                  </a:txBody>
                  <a:tcPr/>
                </a:tc>
                <a:tc>
                  <a:txBody>
                    <a:bodyPr/>
                    <a:lstStyle/>
                    <a:p>
                      <a:r>
                        <a:rPr lang="en-US" sz="1600" dirty="0">
                          <a:latin typeface="Arial" panose="020B0604020202020204" pitchFamily="34" charset="0"/>
                          <a:cs typeface="Arial" panose="020B0604020202020204" pitchFamily="34" charset="0"/>
                        </a:rPr>
                        <a:t>CO₂, NOₓ</a:t>
                      </a:r>
                    </a:p>
                  </a:txBody>
                  <a:tcPr/>
                </a:tc>
                <a:tc>
                  <a:txBody>
                    <a:bodyPr/>
                    <a:lstStyle/>
                    <a:p>
                      <a:r>
                        <a:rPr lang="en-US" sz="1600" dirty="0">
                          <a:latin typeface="Arial" panose="020B0604020202020204" pitchFamily="34" charset="0"/>
                          <a:cs typeface="Arial" panose="020B0604020202020204" pitchFamily="34" charset="0"/>
                        </a:rPr>
                        <a:t>Modèles d'émission (par exemple, COPERT)</a:t>
                      </a:r>
                    </a:p>
                  </a:txBody>
                  <a:tcPr anchor="ctr"/>
                </a:tc>
                <a:extLst>
                  <a:ext uri="{0D108BD9-81ED-4DB2-BD59-A6C34878D82A}">
                    <a16:rowId xmlns:a16="http://schemas.microsoft.com/office/drawing/2014/main" val="3134409040"/>
                  </a:ext>
                </a:extLst>
              </a:tr>
              <a:tr h="370840">
                <a:tc>
                  <a:txBody>
                    <a:bodyPr/>
                    <a:lstStyle/>
                    <a:p>
                      <a:r>
                        <a:rPr lang="en-US" sz="1600" dirty="0">
                          <a:latin typeface="Arial" panose="020B0604020202020204" pitchFamily="34" charset="0"/>
                          <a:cs typeface="Arial" panose="020B0604020202020204" pitchFamily="34" charset="0"/>
                        </a:rPr>
                        <a:t>Bruit</a:t>
                      </a:r>
                    </a:p>
                  </a:txBody>
                  <a:tcPr/>
                </a:tc>
                <a:tc>
                  <a:txBody>
                    <a:bodyPr/>
                    <a:lstStyle/>
                    <a:p>
                      <a:r>
                        <a:rPr lang="en-US" sz="1600" dirty="0">
                          <a:latin typeface="Arial" panose="020B0604020202020204" pitchFamily="34" charset="0"/>
                          <a:cs typeface="Arial" panose="020B0604020202020204" pitchFamily="34" charset="0"/>
                        </a:rPr>
                        <a:t>Niveaux dB</a:t>
                      </a:r>
                    </a:p>
                  </a:txBody>
                  <a:tcPr/>
                </a:tc>
                <a:tc>
                  <a:txBody>
                    <a:bodyPr/>
                    <a:lstStyle/>
                    <a:p>
                      <a:r>
                        <a:rPr lang="en-US" sz="1600" dirty="0">
                          <a:latin typeface="Arial" panose="020B0604020202020204" pitchFamily="34" charset="0"/>
                          <a:cs typeface="Arial" panose="020B0604020202020204" pitchFamily="34" charset="0"/>
                        </a:rPr>
                        <a:t>Sonomètres, stations de surveillance</a:t>
                      </a:r>
                    </a:p>
                  </a:txBody>
                  <a:tcPr/>
                </a:tc>
                <a:extLst>
                  <a:ext uri="{0D108BD9-81ED-4DB2-BD59-A6C34878D82A}">
                    <a16:rowId xmlns:a16="http://schemas.microsoft.com/office/drawing/2014/main" val="1204963912"/>
                  </a:ext>
                </a:extLst>
              </a:tr>
              <a:tr h="370840">
                <a:tc>
                  <a:txBody>
                    <a:bodyPr/>
                    <a:lstStyle/>
                    <a:p>
                      <a:r>
                        <a:rPr lang="en-US" sz="1600" dirty="0">
                          <a:latin typeface="Arial" panose="020B0604020202020204" pitchFamily="34" charset="0"/>
                          <a:cs typeface="Arial" panose="020B0604020202020204" pitchFamily="34" charset="0"/>
                        </a:rPr>
                        <a:t>Biodiversité</a:t>
                      </a:r>
                    </a:p>
                  </a:txBody>
                  <a:tcPr/>
                </a:tc>
                <a:tc>
                  <a:txBody>
                    <a:bodyPr/>
                    <a:lstStyle/>
                    <a:p>
                      <a:r>
                        <a:rPr lang="en-US" sz="1600" dirty="0">
                          <a:latin typeface="Arial" panose="020B0604020202020204" pitchFamily="34" charset="0"/>
                          <a:cs typeface="Arial" panose="020B0604020202020204" pitchFamily="34" charset="0"/>
                        </a:rPr>
                        <a:t>Perturbation de l'habitat</a:t>
                      </a:r>
                    </a:p>
                  </a:txBody>
                  <a:tcPr/>
                </a:tc>
                <a:tc>
                  <a:txBody>
                    <a:bodyPr/>
                    <a:lstStyle/>
                    <a:p>
                      <a:r>
                        <a:rPr lang="en-US" sz="1600" dirty="0">
                          <a:latin typeface="Arial" panose="020B0604020202020204" pitchFamily="34" charset="0"/>
                          <a:cs typeface="Arial" panose="020B0604020202020204" pitchFamily="34" charset="0"/>
                        </a:rPr>
                        <a:t>SIG et études écologiques</a:t>
                      </a:r>
                    </a:p>
                  </a:txBody>
                  <a:tcPr/>
                </a:tc>
                <a:extLst>
                  <a:ext uri="{0D108BD9-81ED-4DB2-BD59-A6C34878D82A}">
                    <a16:rowId xmlns:a16="http://schemas.microsoft.com/office/drawing/2014/main" val="1428256101"/>
                  </a:ext>
                </a:extLst>
              </a:tr>
            </a:tbl>
          </a:graphicData>
        </a:graphic>
      </p:graphicFrame>
      <p:sp>
        <p:nvSpPr>
          <p:cNvPr id="4" name="object 3">
            <a:extLst>
              <a:ext uri="{FF2B5EF4-FFF2-40B4-BE49-F238E27FC236}">
                <a16:creationId xmlns:a16="http://schemas.microsoft.com/office/drawing/2014/main" id="{F97F07B1-2BDC-22B5-8C64-AF17C818834B}"/>
              </a:ext>
            </a:extLst>
          </p:cNvPr>
          <p:cNvSpPr txBox="1"/>
          <p:nvPr/>
        </p:nvSpPr>
        <p:spPr>
          <a:xfrm>
            <a:off x="726281" y="1432572"/>
            <a:ext cx="9827880" cy="629990"/>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Les indicateurs environnementaux sont des variables mesurables utilisées pour évaluer l'impact d'un projet de transport.</a:t>
            </a:r>
          </a:p>
        </p:txBody>
      </p:sp>
      <p:sp>
        <p:nvSpPr>
          <p:cNvPr id="5" name="object 6">
            <a:extLst>
              <a:ext uri="{FF2B5EF4-FFF2-40B4-BE49-F238E27FC236}">
                <a16:creationId xmlns:a16="http://schemas.microsoft.com/office/drawing/2014/main" id="{6D8EDD9A-9441-9441-488C-1029AAE995BB}"/>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7" name="object 6">
            <a:extLst>
              <a:ext uri="{FF2B5EF4-FFF2-40B4-BE49-F238E27FC236}">
                <a16:creationId xmlns:a16="http://schemas.microsoft.com/office/drawing/2014/main" id="{8411025A-6CEB-9E23-0432-A3AEBFFE6084}"/>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Recherche et analyse dans le domaine des transports</a:t>
            </a:r>
            <a:endParaRPr lang="en-GB" spc="-13" dirty="0">
              <a:solidFill>
                <a:prstClr val="black"/>
              </a:solidFill>
            </a:endParaRPr>
          </a:p>
        </p:txBody>
      </p:sp>
      <p:sp>
        <p:nvSpPr>
          <p:cNvPr id="9" name="object 3">
            <a:extLst>
              <a:ext uri="{FF2B5EF4-FFF2-40B4-BE49-F238E27FC236}">
                <a16:creationId xmlns:a16="http://schemas.microsoft.com/office/drawing/2014/main" id="{39ACD716-CAA3-CF19-6A64-701F107C853D}"/>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2.1 Aperçu des indicateurs environnementaux</a:t>
            </a:r>
            <a:endParaRPr lang="en-GB" b="1" dirty="0">
              <a:solidFill>
                <a:schemeClr val="tx1"/>
              </a:solidFill>
              <a:latin typeface="Arial"/>
              <a:cs typeface="Arial"/>
            </a:endParaRPr>
          </a:p>
        </p:txBody>
      </p:sp>
    </p:spTree>
    <p:extLst>
      <p:ext uri="{BB962C8B-B14F-4D97-AF65-F5344CB8AC3E}">
        <p14:creationId xmlns:p14="http://schemas.microsoft.com/office/powerpoint/2010/main" val="2008782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71EB1-7996-4BFB-D264-F8F57D1E127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9B9CA16-F906-2E53-1AD8-8AB26609E3A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10</a:t>
            </a:r>
            <a:endParaRPr lang="LID4096" sz="1500" dirty="0">
              <a:solidFill>
                <a:schemeClr val="bg1"/>
              </a:solidFill>
            </a:endParaRPr>
          </a:p>
        </p:txBody>
      </p:sp>
      <p:sp>
        <p:nvSpPr>
          <p:cNvPr id="7" name="object 3">
            <a:extLst>
              <a:ext uri="{FF2B5EF4-FFF2-40B4-BE49-F238E27FC236}">
                <a16:creationId xmlns:a16="http://schemas.microsoft.com/office/drawing/2014/main" id="{2867DF8B-F20C-8FE2-5E36-0D5D68059365}"/>
              </a:ext>
            </a:extLst>
          </p:cNvPr>
          <p:cNvSpPr txBox="1"/>
          <p:nvPr/>
        </p:nvSpPr>
        <p:spPr>
          <a:xfrm>
            <a:off x="545978" y="1553312"/>
            <a:ext cx="7187786" cy="4171973"/>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Principales émissions :</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CO₂ – Changement climatique (réchauffement climatique)</a:t>
            </a:r>
          </a:p>
          <a:p>
            <a:pPr marL="190500" defTabSz="1175644" hangingPunct="1">
              <a:lnSpc>
                <a:spcPct val="150000"/>
              </a:lnSpc>
              <a:spcBef>
                <a:spcPts val="129"/>
              </a:spcBef>
            </a:pPr>
            <a:r>
              <a:rPr lang="en-US" sz="1600" dirty="0">
                <a:solidFill>
                  <a:sysClr val="windowText" lastClr="000000"/>
                </a:solidFill>
                <a:latin typeface="Arial"/>
                <a:cs typeface="Arial"/>
              </a:rPr>
              <a:t>	ii. NOₓ – Santé respiratoire, formation de smog</a:t>
            </a:r>
          </a:p>
          <a:p>
            <a:pPr marL="190500" defTabSz="1175644" hangingPunct="1">
              <a:lnSpc>
                <a:spcPct val="150000"/>
              </a:lnSpc>
              <a:spcBef>
                <a:spcPts val="129"/>
              </a:spcBef>
            </a:pPr>
            <a:r>
              <a:rPr lang="en-US" sz="1600" dirty="0">
                <a:solidFill>
                  <a:sysClr val="windowText" lastClr="000000"/>
                </a:solidFill>
                <a:latin typeface="Arial"/>
                <a:cs typeface="Arial"/>
              </a:rPr>
              <a:t>	iii. PM₂,₅/PM₁₀ – Pénétration dans les poumons, problèmes cardiovasculaires</a:t>
            </a:r>
          </a:p>
          <a:p>
            <a:pPr marL="190500" defTabSz="1175644" hangingPunct="1">
              <a:lnSpc>
                <a:spcPct val="150000"/>
              </a:lnSpc>
              <a:spcBef>
                <a:spcPts val="129"/>
              </a:spcBef>
            </a:pPr>
            <a:r>
              <a:rPr lang="en-US" sz="1600" dirty="0">
                <a:solidFill>
                  <a:sysClr val="windowText" lastClr="000000"/>
                </a:solidFill>
                <a:latin typeface="Arial"/>
                <a:cs typeface="Arial"/>
              </a:rPr>
              <a:t>	iv. HC et CO – Gaz toxiques issus d'une combustion incomplète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Sources :</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Gaz d'échappement des véhicules</a:t>
            </a:r>
          </a:p>
          <a:p>
            <a:pPr marL="190500" defTabSz="1175644" hangingPunct="1">
              <a:lnSpc>
                <a:spcPct val="150000"/>
              </a:lnSpc>
              <a:spcBef>
                <a:spcPts val="129"/>
              </a:spcBef>
            </a:pPr>
            <a:r>
              <a:rPr lang="en-US" sz="1600" dirty="0">
                <a:solidFill>
                  <a:sysClr val="windowText" lastClr="000000"/>
                </a:solidFill>
                <a:latin typeface="Arial"/>
                <a:cs typeface="Arial"/>
              </a:rPr>
              <a:t>	ii. Évaporation du carburant</a:t>
            </a:r>
          </a:p>
          <a:p>
            <a:pPr marL="190500" defTabSz="1175644" hangingPunct="1">
              <a:lnSpc>
                <a:spcPct val="150000"/>
              </a:lnSpc>
              <a:spcBef>
                <a:spcPts val="129"/>
              </a:spcBef>
            </a:pPr>
            <a:r>
              <a:rPr lang="en-US" sz="1600" dirty="0">
                <a:solidFill>
                  <a:sysClr val="windowText" lastClr="000000"/>
                </a:solidFill>
                <a:latin typeface="Arial"/>
                <a:cs typeface="Arial"/>
              </a:rPr>
              <a:t>	iii. Poussière routière</a:t>
            </a:r>
          </a:p>
        </p:txBody>
      </p:sp>
      <p:sp>
        <p:nvSpPr>
          <p:cNvPr id="3" name="object 6">
            <a:extLst>
              <a:ext uri="{FF2B5EF4-FFF2-40B4-BE49-F238E27FC236}">
                <a16:creationId xmlns:a16="http://schemas.microsoft.com/office/drawing/2014/main" id="{CFE90006-829F-8336-C812-8E9F2C3D2C9D}"/>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4" name="object 6">
            <a:extLst>
              <a:ext uri="{FF2B5EF4-FFF2-40B4-BE49-F238E27FC236}">
                <a16:creationId xmlns:a16="http://schemas.microsoft.com/office/drawing/2014/main" id="{8A015132-E8CE-F30A-CBE0-001A9F8AF324}"/>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Recherche et analyse dans le domaine des transports</a:t>
            </a:r>
            <a:endParaRPr lang="en-GB" spc="-13" dirty="0">
              <a:solidFill>
                <a:prstClr val="black"/>
              </a:solidFill>
            </a:endParaRPr>
          </a:p>
        </p:txBody>
      </p:sp>
      <p:sp>
        <p:nvSpPr>
          <p:cNvPr id="5" name="object 3">
            <a:extLst>
              <a:ext uri="{FF2B5EF4-FFF2-40B4-BE49-F238E27FC236}">
                <a16:creationId xmlns:a16="http://schemas.microsoft.com/office/drawing/2014/main" id="{E4A14FB6-9CB9-579B-3382-63EDF60CDD91}"/>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2.2 Émissions</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68ACEA26-FF7B-F180-62DA-70595E8BED56}"/>
              </a:ext>
            </a:extLst>
          </p:cNvPr>
          <p:cNvSpPr txBox="1">
            <a:spLocks/>
          </p:cNvSpPr>
          <p:nvPr/>
        </p:nvSpPr>
        <p:spPr>
          <a:xfrm>
            <a:off x="726281" y="488751"/>
            <a:ext cx="7187787"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dirty="0">
                <a:solidFill>
                  <a:schemeClr val="bg1"/>
                </a:solidFill>
              </a:rPr>
              <a:t>2. </a:t>
            </a:r>
            <a:r>
              <a:rPr lang="en-GB" sz="2000" b="1" dirty="0" err="1">
                <a:solidFill>
                  <a:schemeClr val="bg1"/>
                </a:solidFill>
              </a:rPr>
              <a:t>Indicateurs</a:t>
            </a:r>
            <a:r>
              <a:rPr lang="en-GB" sz="2000" b="1" dirty="0">
                <a:solidFill>
                  <a:schemeClr val="bg1"/>
                </a:solidFill>
              </a:rPr>
              <a:t> </a:t>
            </a:r>
            <a:r>
              <a:rPr lang="en-GB" sz="2000" b="1" dirty="0" err="1">
                <a:solidFill>
                  <a:schemeClr val="bg1"/>
                </a:solidFill>
              </a:rPr>
              <a:t>environnementaux</a:t>
            </a:r>
            <a:r>
              <a:rPr lang="en-GB" sz="2000" b="1" dirty="0">
                <a:solidFill>
                  <a:schemeClr val="bg1"/>
                </a:solidFill>
              </a:rPr>
              <a:t> </a:t>
            </a:r>
            <a:r>
              <a:rPr lang="en-GB" sz="2000" b="1" dirty="0" err="1">
                <a:solidFill>
                  <a:schemeClr val="bg1"/>
                </a:solidFill>
              </a:rPr>
              <a:t>clés</a:t>
            </a:r>
            <a:r>
              <a:rPr lang="en-GB" sz="2000" b="1" dirty="0">
                <a:solidFill>
                  <a:schemeClr val="bg1"/>
                </a:solidFill>
              </a:rPr>
              <a:t> dans les </a:t>
            </a:r>
            <a:r>
              <a:rPr lang="en-GB" sz="2000" b="1" dirty="0" err="1">
                <a:solidFill>
                  <a:schemeClr val="bg1"/>
                </a:solidFill>
              </a:rPr>
              <a:t>projets</a:t>
            </a:r>
            <a:r>
              <a:rPr lang="en-GB" sz="2000" b="1" dirty="0">
                <a:solidFill>
                  <a:schemeClr val="bg1"/>
                </a:solidFill>
              </a:rPr>
              <a:t> de transport</a:t>
            </a:r>
            <a:endParaRPr lang="en-US" sz="2000" b="1" spc="-13" dirty="0">
              <a:solidFill>
                <a:schemeClr val="bg1"/>
              </a:solidFill>
            </a:endParaRPr>
          </a:p>
        </p:txBody>
      </p:sp>
      <p:pic>
        <p:nvPicPr>
          <p:cNvPr id="3074" name="Picture 2">
            <a:extLst>
              <a:ext uri="{FF2B5EF4-FFF2-40B4-BE49-F238E27FC236}">
                <a16:creationId xmlns:a16="http://schemas.microsoft.com/office/drawing/2014/main" id="{BD35DEE0-BF4F-4F21-3745-F693BF011DE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22" t="16976" r="2784" b="9205"/>
          <a:stretch>
            <a:fillRect/>
          </a:stretch>
        </p:blipFill>
        <p:spPr bwMode="auto">
          <a:xfrm>
            <a:off x="7243582" y="2290206"/>
            <a:ext cx="4948418" cy="3673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4440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7D71-888E-6390-E500-DB5331C885D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5E00462-AAF8-AC6A-8606-2BE4065FE7F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11</a:t>
            </a:r>
            <a:endParaRPr lang="LID4096" sz="1500" dirty="0">
              <a:solidFill>
                <a:schemeClr val="bg1"/>
              </a:solidFill>
            </a:endParaRPr>
          </a:p>
        </p:txBody>
      </p:sp>
      <p:sp>
        <p:nvSpPr>
          <p:cNvPr id="7" name="object 3">
            <a:extLst>
              <a:ext uri="{FF2B5EF4-FFF2-40B4-BE49-F238E27FC236}">
                <a16:creationId xmlns:a16="http://schemas.microsoft.com/office/drawing/2014/main" id="{B58840D4-9FAF-8988-79EC-2C1658C2E72E}"/>
              </a:ext>
            </a:extLst>
          </p:cNvPr>
          <p:cNvSpPr txBox="1"/>
          <p:nvPr/>
        </p:nvSpPr>
        <p:spPr>
          <a:xfrm>
            <a:off x="733424" y="1319191"/>
            <a:ext cx="10739440" cy="4543882"/>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Sources :</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Bruit des moteurs, interaction entre les pneus et la route, klaxons, voies ferrées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Impacts :</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Stress, troubles du sommeil, perte auditive</a:t>
            </a:r>
          </a:p>
          <a:p>
            <a:pPr marL="190500" defTabSz="1175644" hangingPunct="1">
              <a:lnSpc>
                <a:spcPct val="150000"/>
              </a:lnSpc>
              <a:spcBef>
                <a:spcPts val="129"/>
              </a:spcBef>
            </a:pPr>
            <a:r>
              <a:rPr lang="en-US" sz="1600" dirty="0">
                <a:solidFill>
                  <a:sysClr val="windowText" lastClr="000000"/>
                </a:solidFill>
                <a:latin typeface="Arial"/>
                <a:cs typeface="Arial"/>
              </a:rPr>
              <a:t>	ii. Perturbation de la faune sauvage</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Mesures :</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Mesuré en décibels (dB(A))</a:t>
            </a:r>
          </a:p>
          <a:p>
            <a:pPr marL="190500" defTabSz="1175644" hangingPunct="1">
              <a:lnSpc>
                <a:spcPct val="150000"/>
              </a:lnSpc>
              <a:spcBef>
                <a:spcPts val="129"/>
              </a:spcBef>
            </a:pPr>
            <a:r>
              <a:rPr lang="en-US" sz="1600" dirty="0">
                <a:solidFill>
                  <a:sysClr val="windowText" lastClr="000000"/>
                </a:solidFill>
                <a:latin typeface="Arial"/>
                <a:cs typeface="Arial"/>
              </a:rPr>
              <a:t>	ii. Moyennes pondérées dans le temps (par exemple, </a:t>
            </a:r>
            <a:r>
              <a:rPr lang="en-US" sz="1600" dirty="0" err="1">
                <a:solidFill>
                  <a:sysClr val="windowText" lastClr="000000"/>
                </a:solidFill>
                <a:latin typeface="Arial"/>
                <a:cs typeface="Arial"/>
              </a:rPr>
              <a:t>Ldn</a:t>
            </a: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Leq</a:t>
            </a:r>
            <a:r>
              <a:rPr lang="en-US" sz="1600" dirty="0">
                <a:solidFill>
                  <a:sysClr val="windowText" lastClr="000000"/>
                </a:solidFill>
                <a:latin typeface="Arial"/>
                <a:cs typeface="Arial"/>
              </a:rPr>
              <a:t>)</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Exemples :</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Barrières antibruit sur les autoroutes</a:t>
            </a:r>
          </a:p>
          <a:p>
            <a:pPr marL="190500" defTabSz="1175644" hangingPunct="1">
              <a:lnSpc>
                <a:spcPct val="150000"/>
              </a:lnSpc>
              <a:spcBef>
                <a:spcPts val="129"/>
              </a:spcBef>
            </a:pPr>
            <a:r>
              <a:rPr lang="en-US" sz="1600" dirty="0">
                <a:solidFill>
                  <a:sysClr val="windowText" lastClr="000000"/>
                </a:solidFill>
                <a:latin typeface="Arial"/>
                <a:cs typeface="Arial"/>
              </a:rPr>
              <a:t>	ii. Limitations de vitesse visant à réduire le bruit des moteurs</a:t>
            </a:r>
            <a:endParaRPr lang="en-GB" sz="1600" dirty="0">
              <a:solidFill>
                <a:sysClr val="windowText" lastClr="000000"/>
              </a:solidFill>
              <a:latin typeface="Arial"/>
              <a:cs typeface="Arial"/>
            </a:endParaRPr>
          </a:p>
        </p:txBody>
      </p:sp>
      <p:sp>
        <p:nvSpPr>
          <p:cNvPr id="3" name="object 6">
            <a:extLst>
              <a:ext uri="{FF2B5EF4-FFF2-40B4-BE49-F238E27FC236}">
                <a16:creationId xmlns:a16="http://schemas.microsoft.com/office/drawing/2014/main" id="{4EE6FF16-C562-22B8-3616-E42B759FE947}"/>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4" name="object 6">
            <a:extLst>
              <a:ext uri="{FF2B5EF4-FFF2-40B4-BE49-F238E27FC236}">
                <a16:creationId xmlns:a16="http://schemas.microsoft.com/office/drawing/2014/main" id="{7CD17FC6-3200-9C28-7B65-9E841689EDBA}"/>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Recherche et analyse dans le domaine des transports</a:t>
            </a:r>
            <a:endParaRPr lang="en-GB" spc="-13" dirty="0">
              <a:solidFill>
                <a:prstClr val="black"/>
              </a:solidFill>
            </a:endParaRPr>
          </a:p>
        </p:txBody>
      </p:sp>
      <p:sp>
        <p:nvSpPr>
          <p:cNvPr id="5" name="object 3">
            <a:extLst>
              <a:ext uri="{FF2B5EF4-FFF2-40B4-BE49-F238E27FC236}">
                <a16:creationId xmlns:a16="http://schemas.microsoft.com/office/drawing/2014/main" id="{0230EE19-D14A-B1F1-21C9-8D321D1084C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2.3 Pollution sonore et vibrations </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0540C01E-C860-3524-2DC3-91F9E29A3ED9}"/>
              </a:ext>
            </a:extLst>
          </p:cNvPr>
          <p:cNvSpPr txBox="1">
            <a:spLocks/>
          </p:cNvSpPr>
          <p:nvPr/>
        </p:nvSpPr>
        <p:spPr>
          <a:xfrm>
            <a:off x="726281" y="488751"/>
            <a:ext cx="7142711"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dirty="0">
                <a:solidFill>
                  <a:schemeClr val="bg1"/>
                </a:solidFill>
              </a:rPr>
              <a:t>2. </a:t>
            </a:r>
            <a:r>
              <a:rPr lang="en-GB" sz="2000" b="1" dirty="0" err="1">
                <a:solidFill>
                  <a:schemeClr val="bg1"/>
                </a:solidFill>
              </a:rPr>
              <a:t>Indicateurs</a:t>
            </a:r>
            <a:r>
              <a:rPr lang="en-GB" sz="2000" b="1" dirty="0">
                <a:solidFill>
                  <a:schemeClr val="bg1"/>
                </a:solidFill>
              </a:rPr>
              <a:t> </a:t>
            </a:r>
            <a:r>
              <a:rPr lang="en-GB" sz="2000" b="1" dirty="0" err="1">
                <a:solidFill>
                  <a:schemeClr val="bg1"/>
                </a:solidFill>
              </a:rPr>
              <a:t>environnementaux</a:t>
            </a:r>
            <a:r>
              <a:rPr lang="en-GB" sz="2000" b="1" dirty="0">
                <a:solidFill>
                  <a:schemeClr val="bg1"/>
                </a:solidFill>
              </a:rPr>
              <a:t> </a:t>
            </a:r>
            <a:r>
              <a:rPr lang="en-GB" sz="2000" b="1" dirty="0" err="1">
                <a:solidFill>
                  <a:schemeClr val="bg1"/>
                </a:solidFill>
              </a:rPr>
              <a:t>clés</a:t>
            </a:r>
            <a:r>
              <a:rPr lang="en-GB" sz="2000" b="1" dirty="0">
                <a:solidFill>
                  <a:schemeClr val="bg1"/>
                </a:solidFill>
              </a:rPr>
              <a:t> dans les </a:t>
            </a:r>
            <a:r>
              <a:rPr lang="en-GB" sz="2000" b="1" dirty="0" err="1">
                <a:solidFill>
                  <a:schemeClr val="bg1"/>
                </a:solidFill>
              </a:rPr>
              <a:t>projets</a:t>
            </a:r>
            <a:r>
              <a:rPr lang="en-GB" sz="2000" b="1" dirty="0">
                <a:solidFill>
                  <a:schemeClr val="bg1"/>
                </a:solidFill>
              </a:rPr>
              <a:t> de transport</a:t>
            </a:r>
            <a:endParaRPr lang="en-US" sz="2000" b="1" spc="-13" dirty="0">
              <a:solidFill>
                <a:schemeClr val="bg1"/>
              </a:solidFill>
            </a:endParaRPr>
          </a:p>
        </p:txBody>
      </p:sp>
      <p:pic>
        <p:nvPicPr>
          <p:cNvPr id="4098" name="Picture 2">
            <a:extLst>
              <a:ext uri="{FF2B5EF4-FFF2-40B4-BE49-F238E27FC236}">
                <a16:creationId xmlns:a16="http://schemas.microsoft.com/office/drawing/2014/main" id="{A043D6FD-671D-9889-F3DC-3808AA5821B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2963" t="22489" r="8738" b="12162"/>
          <a:stretch>
            <a:fillRect/>
          </a:stretch>
        </p:blipFill>
        <p:spPr bwMode="auto">
          <a:xfrm>
            <a:off x="8699528" y="2567175"/>
            <a:ext cx="3589584" cy="3850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17140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48F8B-8C13-7342-17E9-F82B26B664B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140CF45-1BED-618A-16C1-F4D7FBD35AF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12</a:t>
            </a:r>
            <a:endParaRPr lang="LID4096" sz="1500" dirty="0">
              <a:solidFill>
                <a:schemeClr val="bg1"/>
              </a:solidFill>
            </a:endParaRPr>
          </a:p>
        </p:txBody>
      </p:sp>
      <p:sp>
        <p:nvSpPr>
          <p:cNvPr id="7" name="object 3">
            <a:extLst>
              <a:ext uri="{FF2B5EF4-FFF2-40B4-BE49-F238E27FC236}">
                <a16:creationId xmlns:a16="http://schemas.microsoft.com/office/drawing/2014/main" id="{B43750D1-8C56-CF69-747E-25C6ABCDC4F5}"/>
              </a:ext>
            </a:extLst>
          </p:cNvPr>
          <p:cNvSpPr txBox="1"/>
          <p:nvPr/>
        </p:nvSpPr>
        <p:spPr>
          <a:xfrm>
            <a:off x="495867" y="1505516"/>
            <a:ext cx="10739440" cy="3397414"/>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Impacts :</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Défrichage des terres pour la construction de routes/voies ferrées</a:t>
            </a:r>
          </a:p>
          <a:p>
            <a:pPr marL="190500" defTabSz="1175644" hangingPunct="1">
              <a:lnSpc>
                <a:spcPct val="150000"/>
              </a:lnSpc>
              <a:spcBef>
                <a:spcPts val="129"/>
              </a:spcBef>
            </a:pPr>
            <a:r>
              <a:rPr lang="en-US" sz="1600" dirty="0">
                <a:solidFill>
                  <a:sysClr val="windowText" lastClr="000000"/>
                </a:solidFill>
                <a:latin typeface="Arial"/>
                <a:cs typeface="Arial"/>
              </a:rPr>
              <a:t>	ii. Fragmentation des habitats et des corridors fauniques</a:t>
            </a:r>
          </a:p>
          <a:p>
            <a:pPr marL="190500" defTabSz="1175644" hangingPunct="1">
              <a:lnSpc>
                <a:spcPct val="150000"/>
              </a:lnSpc>
              <a:spcBef>
                <a:spcPts val="129"/>
              </a:spcBef>
            </a:pPr>
            <a:r>
              <a:rPr lang="en-US" sz="1600" dirty="0">
                <a:solidFill>
                  <a:sysClr val="windowText" lastClr="000000"/>
                </a:solidFill>
                <a:latin typeface="Arial"/>
                <a:cs typeface="Arial"/>
              </a:rPr>
              <a:t>	iii. Empiétement sur les zones protégées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Indicateurs :</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Hectares de forêt déboisés</a:t>
            </a:r>
          </a:p>
          <a:p>
            <a:pPr marL="190500" defTabSz="1175644" hangingPunct="1">
              <a:lnSpc>
                <a:spcPct val="150000"/>
              </a:lnSpc>
              <a:spcBef>
                <a:spcPts val="129"/>
              </a:spcBef>
            </a:pPr>
            <a:r>
              <a:rPr lang="en-US" sz="1600" dirty="0">
                <a:solidFill>
                  <a:sysClr val="windowText" lastClr="000000"/>
                </a:solidFill>
                <a:latin typeface="Arial"/>
                <a:cs typeface="Arial"/>
              </a:rPr>
              <a:t>	ii. Nombre d'espèces touchées (Liste rouge de l'UICN)</a:t>
            </a:r>
            <a:endParaRPr lang="en-GB" sz="1600" dirty="0">
              <a:solidFill>
                <a:sysClr val="windowText" lastClr="000000"/>
              </a:solidFill>
              <a:latin typeface="Arial"/>
              <a:cs typeface="Arial"/>
            </a:endParaRPr>
          </a:p>
        </p:txBody>
      </p:sp>
      <p:sp>
        <p:nvSpPr>
          <p:cNvPr id="3" name="object 6">
            <a:extLst>
              <a:ext uri="{FF2B5EF4-FFF2-40B4-BE49-F238E27FC236}">
                <a16:creationId xmlns:a16="http://schemas.microsoft.com/office/drawing/2014/main" id="{A2A1516B-A24D-631C-C781-B26461739875}"/>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4" name="object 6">
            <a:extLst>
              <a:ext uri="{FF2B5EF4-FFF2-40B4-BE49-F238E27FC236}">
                <a16:creationId xmlns:a16="http://schemas.microsoft.com/office/drawing/2014/main" id="{20937ECC-3B2B-1B39-78E2-FE243F8E5E49}"/>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Recherche et analyse dans le domaine des transports</a:t>
            </a:r>
            <a:endParaRPr lang="en-GB" spc="-13" dirty="0">
              <a:solidFill>
                <a:prstClr val="black"/>
              </a:solidFill>
            </a:endParaRPr>
          </a:p>
        </p:txBody>
      </p:sp>
      <p:sp>
        <p:nvSpPr>
          <p:cNvPr id="5" name="object 3">
            <a:extLst>
              <a:ext uri="{FF2B5EF4-FFF2-40B4-BE49-F238E27FC236}">
                <a16:creationId xmlns:a16="http://schemas.microsoft.com/office/drawing/2014/main" id="{EB46202B-D7E4-9A1F-B834-FA7092BC5EB4}"/>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2.4 Impacts sur l'utilisation des sols et la biodiversité</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8EC7E93F-C6BC-45F4-4042-E523197DB593}"/>
              </a:ext>
            </a:extLst>
          </p:cNvPr>
          <p:cNvSpPr txBox="1">
            <a:spLocks/>
          </p:cNvSpPr>
          <p:nvPr/>
        </p:nvSpPr>
        <p:spPr>
          <a:xfrm>
            <a:off x="726281" y="488751"/>
            <a:ext cx="7174908"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dirty="0">
                <a:solidFill>
                  <a:schemeClr val="bg1"/>
                </a:solidFill>
              </a:rPr>
              <a:t>2. </a:t>
            </a:r>
            <a:r>
              <a:rPr lang="en-GB" sz="2000" b="1" dirty="0" err="1">
                <a:solidFill>
                  <a:schemeClr val="bg1"/>
                </a:solidFill>
              </a:rPr>
              <a:t>Indicateurs</a:t>
            </a:r>
            <a:r>
              <a:rPr lang="en-GB" sz="2000" b="1" dirty="0">
                <a:solidFill>
                  <a:schemeClr val="bg1"/>
                </a:solidFill>
              </a:rPr>
              <a:t> </a:t>
            </a:r>
            <a:r>
              <a:rPr lang="en-GB" sz="2000" b="1" dirty="0" err="1">
                <a:solidFill>
                  <a:schemeClr val="bg1"/>
                </a:solidFill>
              </a:rPr>
              <a:t>environnementaux</a:t>
            </a:r>
            <a:r>
              <a:rPr lang="en-GB" sz="2000" b="1" dirty="0">
                <a:solidFill>
                  <a:schemeClr val="bg1"/>
                </a:solidFill>
              </a:rPr>
              <a:t> </a:t>
            </a:r>
            <a:r>
              <a:rPr lang="en-GB" sz="2000" b="1" dirty="0" err="1">
                <a:solidFill>
                  <a:schemeClr val="bg1"/>
                </a:solidFill>
              </a:rPr>
              <a:t>clés</a:t>
            </a:r>
            <a:r>
              <a:rPr lang="en-GB" sz="2000" b="1" dirty="0">
                <a:solidFill>
                  <a:schemeClr val="bg1"/>
                </a:solidFill>
              </a:rPr>
              <a:t> dans les </a:t>
            </a:r>
            <a:r>
              <a:rPr lang="en-GB" sz="2000" b="1" dirty="0" err="1">
                <a:solidFill>
                  <a:schemeClr val="bg1"/>
                </a:solidFill>
              </a:rPr>
              <a:t>projets</a:t>
            </a:r>
            <a:r>
              <a:rPr lang="en-GB" sz="2000" b="1" dirty="0">
                <a:solidFill>
                  <a:schemeClr val="bg1"/>
                </a:solidFill>
              </a:rPr>
              <a:t> de transport</a:t>
            </a:r>
            <a:endParaRPr lang="en-US" sz="2000" b="1" spc="-13" dirty="0">
              <a:solidFill>
                <a:schemeClr val="bg1"/>
              </a:solidFill>
            </a:endParaRPr>
          </a:p>
        </p:txBody>
      </p:sp>
      <p:pic>
        <p:nvPicPr>
          <p:cNvPr id="5122" name="Picture 2">
            <a:extLst>
              <a:ext uri="{FF2B5EF4-FFF2-40B4-BE49-F238E27FC236}">
                <a16:creationId xmlns:a16="http://schemas.microsoft.com/office/drawing/2014/main" id="{66742F06-43D2-E7CE-6158-D3D7356EF00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27" t="17524" r="3146" b="6900"/>
          <a:stretch>
            <a:fillRect/>
          </a:stretch>
        </p:blipFill>
        <p:spPr bwMode="auto">
          <a:xfrm>
            <a:off x="6528303" y="2882285"/>
            <a:ext cx="5827337" cy="3520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23205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38EEE-F93C-FEAA-796B-B65D67C184D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157B028-47BB-C412-3A3C-383311FD2C6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13</a:t>
            </a:r>
            <a:endParaRPr lang="LID4096" sz="1500" dirty="0">
              <a:solidFill>
                <a:schemeClr val="bg1"/>
              </a:solidFill>
            </a:endParaRPr>
          </a:p>
        </p:txBody>
      </p:sp>
      <p:sp>
        <p:nvSpPr>
          <p:cNvPr id="7" name="object 3">
            <a:extLst>
              <a:ext uri="{FF2B5EF4-FFF2-40B4-BE49-F238E27FC236}">
                <a16:creationId xmlns:a16="http://schemas.microsoft.com/office/drawing/2014/main" id="{C92DFF88-FC3A-3062-5C28-45B439345B94}"/>
              </a:ext>
            </a:extLst>
          </p:cNvPr>
          <p:cNvSpPr txBox="1"/>
          <p:nvPr/>
        </p:nvSpPr>
        <p:spPr>
          <a:xfrm>
            <a:off x="643974" y="1123584"/>
            <a:ext cx="10739440" cy="4543882"/>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Sources :</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Huile, déversements de carburant, métaux lourds provenant des pneus et des freins</a:t>
            </a:r>
          </a:p>
          <a:p>
            <a:pPr marL="190500" defTabSz="1175644" hangingPunct="1">
              <a:lnSpc>
                <a:spcPct val="150000"/>
              </a:lnSpc>
              <a:spcBef>
                <a:spcPts val="129"/>
              </a:spcBef>
            </a:pPr>
            <a:r>
              <a:rPr lang="en-US" sz="1600" dirty="0">
                <a:solidFill>
                  <a:sysClr val="windowText" lastClr="000000"/>
                </a:solidFill>
                <a:latin typeface="Arial"/>
                <a:cs typeface="Arial"/>
              </a:rPr>
              <a:t>	ii. Sédiments de construction</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Impacts :</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Pollution de l'eau dans les rivières/lacs</a:t>
            </a:r>
          </a:p>
          <a:p>
            <a:pPr marL="190500" defTabSz="1175644" hangingPunct="1">
              <a:lnSpc>
                <a:spcPct val="150000"/>
              </a:lnSpc>
              <a:spcBef>
                <a:spcPts val="129"/>
              </a:spcBef>
            </a:pPr>
            <a:r>
              <a:rPr lang="en-US" sz="1600" dirty="0">
                <a:solidFill>
                  <a:sysClr val="windowText" lastClr="000000"/>
                </a:solidFill>
                <a:latin typeface="Arial"/>
                <a:cs typeface="Arial"/>
              </a:rPr>
              <a:t>	ii. Dégradation des sols affectant l'agriculture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Surveillance</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Eau : DBO, DCO, concentrations en métaux lourds</a:t>
            </a:r>
          </a:p>
          <a:p>
            <a:pPr marL="190500" defTabSz="1175644" hangingPunct="1">
              <a:lnSpc>
                <a:spcPct val="150000"/>
              </a:lnSpc>
              <a:spcBef>
                <a:spcPts val="129"/>
              </a:spcBef>
            </a:pPr>
            <a:r>
              <a:rPr lang="en-US" sz="1600" dirty="0">
                <a:solidFill>
                  <a:sysClr val="windowText" lastClr="000000"/>
                </a:solidFill>
                <a:latin typeface="Arial"/>
                <a:cs typeface="Arial"/>
              </a:rPr>
              <a:t>	ii. Sol : pH, teneur en plomb, matière organique</a:t>
            </a:r>
            <a:endParaRPr lang="en-GB" sz="1600" dirty="0">
              <a:solidFill>
                <a:sysClr val="windowText" lastClr="000000"/>
              </a:solidFill>
              <a:latin typeface="Arial"/>
              <a:cs typeface="Arial"/>
            </a:endParaRPr>
          </a:p>
        </p:txBody>
      </p:sp>
      <p:sp>
        <p:nvSpPr>
          <p:cNvPr id="3" name="object 6">
            <a:extLst>
              <a:ext uri="{FF2B5EF4-FFF2-40B4-BE49-F238E27FC236}">
                <a16:creationId xmlns:a16="http://schemas.microsoft.com/office/drawing/2014/main" id="{2FD8C1BB-38E3-7AF6-5D12-3B6A09F5187E}"/>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4" name="object 6">
            <a:extLst>
              <a:ext uri="{FF2B5EF4-FFF2-40B4-BE49-F238E27FC236}">
                <a16:creationId xmlns:a16="http://schemas.microsoft.com/office/drawing/2014/main" id="{B3CEE082-02F0-1D76-70E1-FBF1F45423AA}"/>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Recherche et analyse dans le domaine des transports</a:t>
            </a:r>
            <a:endParaRPr lang="en-GB" spc="-13" dirty="0">
              <a:solidFill>
                <a:prstClr val="black"/>
              </a:solidFill>
            </a:endParaRPr>
          </a:p>
        </p:txBody>
      </p:sp>
      <p:sp>
        <p:nvSpPr>
          <p:cNvPr id="5" name="object 3">
            <a:extLst>
              <a:ext uri="{FF2B5EF4-FFF2-40B4-BE49-F238E27FC236}">
                <a16:creationId xmlns:a16="http://schemas.microsoft.com/office/drawing/2014/main" id="{7CD6BFA8-94E1-FFEB-DF79-8736ACAAD22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2.5 Qualité de l'eau et des sols </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C19D30B0-004A-6CE4-7ECE-EBF04334B744}"/>
              </a:ext>
            </a:extLst>
          </p:cNvPr>
          <p:cNvSpPr txBox="1">
            <a:spLocks/>
          </p:cNvSpPr>
          <p:nvPr/>
        </p:nvSpPr>
        <p:spPr>
          <a:xfrm>
            <a:off x="726281" y="488751"/>
            <a:ext cx="7168468"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dirty="0">
                <a:solidFill>
                  <a:schemeClr val="bg1"/>
                </a:solidFill>
              </a:rPr>
              <a:t>2. </a:t>
            </a:r>
            <a:r>
              <a:rPr lang="en-GB" sz="2000" b="1" dirty="0" err="1">
                <a:solidFill>
                  <a:schemeClr val="bg1"/>
                </a:solidFill>
              </a:rPr>
              <a:t>Indicateurs</a:t>
            </a:r>
            <a:r>
              <a:rPr lang="en-GB" sz="2000" b="1" dirty="0">
                <a:solidFill>
                  <a:schemeClr val="bg1"/>
                </a:solidFill>
              </a:rPr>
              <a:t> </a:t>
            </a:r>
            <a:r>
              <a:rPr lang="en-GB" sz="2000" b="1" dirty="0" err="1">
                <a:solidFill>
                  <a:schemeClr val="bg1"/>
                </a:solidFill>
              </a:rPr>
              <a:t>environnementaux</a:t>
            </a:r>
            <a:r>
              <a:rPr lang="en-GB" sz="2000" b="1" dirty="0">
                <a:solidFill>
                  <a:schemeClr val="bg1"/>
                </a:solidFill>
              </a:rPr>
              <a:t> </a:t>
            </a:r>
            <a:r>
              <a:rPr lang="en-GB" sz="2000" b="1" dirty="0" err="1">
                <a:solidFill>
                  <a:schemeClr val="bg1"/>
                </a:solidFill>
              </a:rPr>
              <a:t>clés</a:t>
            </a:r>
            <a:r>
              <a:rPr lang="en-GB" sz="2000" b="1" dirty="0">
                <a:solidFill>
                  <a:schemeClr val="bg1"/>
                </a:solidFill>
              </a:rPr>
              <a:t> dans les </a:t>
            </a:r>
            <a:r>
              <a:rPr lang="en-GB" sz="2000" b="1" dirty="0" err="1">
                <a:solidFill>
                  <a:schemeClr val="bg1"/>
                </a:solidFill>
              </a:rPr>
              <a:t>projets</a:t>
            </a:r>
            <a:r>
              <a:rPr lang="en-GB" sz="2000" b="1" dirty="0">
                <a:solidFill>
                  <a:schemeClr val="bg1"/>
                </a:solidFill>
              </a:rPr>
              <a:t> de transport</a:t>
            </a:r>
            <a:endParaRPr lang="en-US" sz="2000" b="1" spc="-13" dirty="0">
              <a:solidFill>
                <a:schemeClr val="bg1"/>
              </a:solidFill>
            </a:endParaRPr>
          </a:p>
        </p:txBody>
      </p:sp>
      <p:pic>
        <p:nvPicPr>
          <p:cNvPr id="6146" name="Picture 2">
            <a:extLst>
              <a:ext uri="{FF2B5EF4-FFF2-40B4-BE49-F238E27FC236}">
                <a16:creationId xmlns:a16="http://schemas.microsoft.com/office/drawing/2014/main" id="{F05D9877-BED0-EBB3-1D7C-9664C8A0FEA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025"/>
          <a:stretch>
            <a:fillRect/>
          </a:stretch>
        </p:blipFill>
        <p:spPr bwMode="auto">
          <a:xfrm>
            <a:off x="7528176" y="2054272"/>
            <a:ext cx="4872669" cy="43914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4150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69914-113E-5553-6517-38E5427E2FD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2AA0938D-4A22-5B07-74CC-FA85954D6A5A}"/>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14</a:t>
            </a:r>
            <a:endParaRPr lang="LID4096" sz="1500" dirty="0">
              <a:solidFill>
                <a:schemeClr val="bg1"/>
              </a:solidFill>
            </a:endParaRPr>
          </a:p>
        </p:txBody>
      </p:sp>
      <p:sp>
        <p:nvSpPr>
          <p:cNvPr id="7" name="object 3">
            <a:extLst>
              <a:ext uri="{FF2B5EF4-FFF2-40B4-BE49-F238E27FC236}">
                <a16:creationId xmlns:a16="http://schemas.microsoft.com/office/drawing/2014/main" id="{03C67767-A98B-B759-DDE5-112C8941B7F4}"/>
              </a:ext>
            </a:extLst>
          </p:cNvPr>
          <p:cNvSpPr txBox="1"/>
          <p:nvPr/>
        </p:nvSpPr>
        <p:spPr>
          <a:xfrm>
            <a:off x="726280" y="1382581"/>
            <a:ext cx="10739440" cy="3779570"/>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Impact visuel :</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Modification de la qualité du paysage (par exemple, ponts routiers dans les villes historiques)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Perturbation de la communauté :</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Déplacement, congestion routière, perturbation des sites culturels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Outils :</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Simulations visuelles</a:t>
            </a:r>
          </a:p>
          <a:p>
            <a:pPr marL="190500" defTabSz="1175644" hangingPunct="1">
              <a:lnSpc>
                <a:spcPct val="150000"/>
              </a:lnSpc>
              <a:spcBef>
                <a:spcPts val="129"/>
              </a:spcBef>
            </a:pPr>
            <a:r>
              <a:rPr lang="en-US" sz="1600" dirty="0">
                <a:solidFill>
                  <a:sysClr val="windowText" lastClr="000000"/>
                </a:solidFill>
                <a:latin typeface="Arial"/>
                <a:cs typeface="Arial"/>
              </a:rPr>
              <a:t>	ii. Enquêtes sociales</a:t>
            </a:r>
            <a:endParaRPr lang="en-GB" sz="1600" dirty="0">
              <a:solidFill>
                <a:sysClr val="windowText" lastClr="000000"/>
              </a:solidFill>
              <a:latin typeface="Arial"/>
              <a:cs typeface="Arial"/>
            </a:endParaRPr>
          </a:p>
        </p:txBody>
      </p:sp>
      <p:sp>
        <p:nvSpPr>
          <p:cNvPr id="3" name="object 6">
            <a:extLst>
              <a:ext uri="{FF2B5EF4-FFF2-40B4-BE49-F238E27FC236}">
                <a16:creationId xmlns:a16="http://schemas.microsoft.com/office/drawing/2014/main" id="{034CB3E4-B0CF-857D-8A4F-24B0FCB7FDAC}"/>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4" name="object 6">
            <a:extLst>
              <a:ext uri="{FF2B5EF4-FFF2-40B4-BE49-F238E27FC236}">
                <a16:creationId xmlns:a16="http://schemas.microsoft.com/office/drawing/2014/main" id="{76881B7F-C38D-D389-3DDB-426AAAC8E3DE}"/>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Recherche et analyse dans le domaine des transports</a:t>
            </a:r>
            <a:endParaRPr lang="en-GB" spc="-13" dirty="0">
              <a:solidFill>
                <a:prstClr val="black"/>
              </a:solidFill>
            </a:endParaRPr>
          </a:p>
        </p:txBody>
      </p:sp>
      <p:sp>
        <p:nvSpPr>
          <p:cNvPr id="5" name="object 3">
            <a:extLst>
              <a:ext uri="{FF2B5EF4-FFF2-40B4-BE49-F238E27FC236}">
                <a16:creationId xmlns:a16="http://schemas.microsoft.com/office/drawing/2014/main" id="{F7DCD05B-D698-6C98-F2D9-5816400DCD10}"/>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2.6 Évaluation visuelle et communautaire des impacts </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3381DB94-3629-5871-6BF3-C94021B5C764}"/>
              </a:ext>
            </a:extLst>
          </p:cNvPr>
          <p:cNvSpPr txBox="1">
            <a:spLocks/>
          </p:cNvSpPr>
          <p:nvPr/>
        </p:nvSpPr>
        <p:spPr>
          <a:xfrm>
            <a:off x="726281" y="488751"/>
            <a:ext cx="7110513"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dirty="0">
                <a:solidFill>
                  <a:schemeClr val="bg1"/>
                </a:solidFill>
              </a:rPr>
              <a:t>2. </a:t>
            </a:r>
            <a:r>
              <a:rPr lang="en-GB" sz="2000" b="1" dirty="0" err="1">
                <a:solidFill>
                  <a:schemeClr val="bg1"/>
                </a:solidFill>
              </a:rPr>
              <a:t>Indicateurs</a:t>
            </a:r>
            <a:r>
              <a:rPr lang="en-GB" sz="2000" b="1" dirty="0">
                <a:solidFill>
                  <a:schemeClr val="bg1"/>
                </a:solidFill>
              </a:rPr>
              <a:t> </a:t>
            </a:r>
            <a:r>
              <a:rPr lang="en-GB" sz="2000" b="1" dirty="0" err="1">
                <a:solidFill>
                  <a:schemeClr val="bg1"/>
                </a:solidFill>
              </a:rPr>
              <a:t>environnementaux</a:t>
            </a:r>
            <a:r>
              <a:rPr lang="en-GB" sz="2000" b="1" dirty="0">
                <a:solidFill>
                  <a:schemeClr val="bg1"/>
                </a:solidFill>
              </a:rPr>
              <a:t> </a:t>
            </a:r>
            <a:r>
              <a:rPr lang="en-GB" sz="2000" b="1" dirty="0" err="1">
                <a:solidFill>
                  <a:schemeClr val="bg1"/>
                </a:solidFill>
              </a:rPr>
              <a:t>clés</a:t>
            </a:r>
            <a:r>
              <a:rPr lang="en-GB" sz="2000" b="1" dirty="0">
                <a:solidFill>
                  <a:schemeClr val="bg1"/>
                </a:solidFill>
              </a:rPr>
              <a:t> dans les </a:t>
            </a:r>
            <a:r>
              <a:rPr lang="en-GB" sz="2000" b="1" dirty="0" err="1">
                <a:solidFill>
                  <a:schemeClr val="bg1"/>
                </a:solidFill>
              </a:rPr>
              <a:t>projets</a:t>
            </a:r>
            <a:r>
              <a:rPr lang="en-GB" sz="2000" b="1" dirty="0">
                <a:solidFill>
                  <a:schemeClr val="bg1"/>
                </a:solidFill>
              </a:rPr>
              <a:t> de transport</a:t>
            </a:r>
            <a:endParaRPr lang="en-US" sz="2000" b="1" spc="-13" dirty="0">
              <a:solidFill>
                <a:schemeClr val="bg1"/>
              </a:solidFill>
            </a:endParaRPr>
          </a:p>
        </p:txBody>
      </p:sp>
      <p:pic>
        <p:nvPicPr>
          <p:cNvPr id="7170" name="Picture 2">
            <a:extLst>
              <a:ext uri="{FF2B5EF4-FFF2-40B4-BE49-F238E27FC236}">
                <a16:creationId xmlns:a16="http://schemas.microsoft.com/office/drawing/2014/main" id="{F409BA25-221F-C5CB-BCDE-A5132B3D8DF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816"/>
          <a:stretch>
            <a:fillRect/>
          </a:stretch>
        </p:blipFill>
        <p:spPr bwMode="auto">
          <a:xfrm>
            <a:off x="7425369" y="2538401"/>
            <a:ext cx="5102973" cy="3619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32188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D0544-832E-9472-D61C-E8ED9A11705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57E3F23-F7BC-2133-DD06-2E89E02E161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15</a:t>
            </a:r>
            <a:endParaRPr lang="LID4096" sz="1500" dirty="0">
              <a:solidFill>
                <a:schemeClr val="bg1"/>
              </a:solidFill>
            </a:endParaRPr>
          </a:p>
        </p:txBody>
      </p:sp>
      <p:sp>
        <p:nvSpPr>
          <p:cNvPr id="5" name="Rectangle 4">
            <a:extLst>
              <a:ext uri="{FF2B5EF4-FFF2-40B4-BE49-F238E27FC236}">
                <a16:creationId xmlns:a16="http://schemas.microsoft.com/office/drawing/2014/main" id="{39C80CBE-6A1E-41AC-7ADE-7B988451D16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bg1"/>
                </a:solidFill>
                <a:latin typeface="Calibri" panose="020F0502020204030204" pitchFamily="34" charset="0"/>
                <a:cs typeface="Calibri" panose="020F0502020204030204" pitchFamily="34" charset="0"/>
              </a:rPr>
              <a:t>Section 03 : </a:t>
            </a:r>
          </a:p>
          <a:p>
            <a:pPr algn="ctr"/>
            <a:r>
              <a:rPr lang="en-GB" sz="3200" b="1" dirty="0">
                <a:solidFill>
                  <a:schemeClr val="bg1"/>
                </a:solidFill>
                <a:latin typeface="Calibri" panose="020F0502020204030204" pitchFamily="34" charset="0"/>
                <a:cs typeface="Calibri" panose="020F0502020204030204" pitchFamily="34" charset="0"/>
              </a:rPr>
              <a:t>Études de cas et exemples concrets</a:t>
            </a:r>
            <a:endParaRPr lang="en-US" sz="3200" b="1" dirty="0">
              <a:solidFill>
                <a:schemeClr val="bg1"/>
              </a:solidFill>
              <a:latin typeface="Calibri" panose="020F0502020204030204" pitchFamily="34" charset="0"/>
              <a:cs typeface="Calibri" panose="020F0502020204030204" pitchFamily="34" charset="0"/>
            </a:endParaRPr>
          </a:p>
        </p:txBody>
      </p:sp>
      <p:sp>
        <p:nvSpPr>
          <p:cNvPr id="7" name="object 6">
            <a:extLst>
              <a:ext uri="{FF2B5EF4-FFF2-40B4-BE49-F238E27FC236}">
                <a16:creationId xmlns:a16="http://schemas.microsoft.com/office/drawing/2014/main" id="{4CE5299A-C25F-07D5-814A-865191CDBF48}"/>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9" name="object 6">
            <a:extLst>
              <a:ext uri="{FF2B5EF4-FFF2-40B4-BE49-F238E27FC236}">
                <a16:creationId xmlns:a16="http://schemas.microsoft.com/office/drawing/2014/main" id="{9A8B0CFB-61F5-321C-EBB1-A31E2CFEC1B9}"/>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Recherche et analyse dans le domaine des transports</a:t>
            </a:r>
            <a:endParaRPr lang="en-GB" spc="-13" dirty="0">
              <a:solidFill>
                <a:prstClr val="black"/>
              </a:solidFill>
            </a:endParaRPr>
          </a:p>
        </p:txBody>
      </p:sp>
    </p:spTree>
    <p:extLst>
      <p:ext uri="{BB962C8B-B14F-4D97-AF65-F5344CB8AC3E}">
        <p14:creationId xmlns:p14="http://schemas.microsoft.com/office/powerpoint/2010/main" val="755079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3AC41-2CB6-959D-5E79-50E1EED4975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01D9306-69CA-1F74-D25E-53057AFCD106}"/>
              </a:ext>
            </a:extLst>
          </p:cNvPr>
          <p:cNvSpPr txBox="1">
            <a:spLocks noGrp="1"/>
          </p:cNvSpPr>
          <p:nvPr>
            <p:ph type="title"/>
          </p:nvPr>
        </p:nvSpPr>
        <p:spPr>
          <a:xfrm>
            <a:off x="726282" y="489988"/>
            <a:ext cx="4418596"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3. Études de cas et exemples concrets</a:t>
            </a:r>
            <a:endParaRPr sz="2000" b="1" spc="-13" dirty="0">
              <a:solidFill>
                <a:schemeClr val="bg1"/>
              </a:solidFill>
            </a:endParaRPr>
          </a:p>
        </p:txBody>
      </p:sp>
      <p:sp>
        <p:nvSpPr>
          <p:cNvPr id="8" name="TextBox 7">
            <a:extLst>
              <a:ext uri="{FF2B5EF4-FFF2-40B4-BE49-F238E27FC236}">
                <a16:creationId xmlns:a16="http://schemas.microsoft.com/office/drawing/2014/main" id="{4CD23B33-C9C9-0320-9C9D-40E4E47D32F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16</a:t>
            </a:r>
            <a:endParaRPr lang="LID4096" sz="1500" dirty="0">
              <a:solidFill>
                <a:schemeClr val="bg1"/>
              </a:solidFill>
            </a:endParaRPr>
          </a:p>
        </p:txBody>
      </p:sp>
      <p:sp>
        <p:nvSpPr>
          <p:cNvPr id="7" name="object 3">
            <a:extLst>
              <a:ext uri="{FF2B5EF4-FFF2-40B4-BE49-F238E27FC236}">
                <a16:creationId xmlns:a16="http://schemas.microsoft.com/office/drawing/2014/main" id="{C5D5084A-E36F-684F-D3E7-100FDA1320D4}"/>
              </a:ext>
            </a:extLst>
          </p:cNvPr>
          <p:cNvSpPr txBox="1"/>
          <p:nvPr/>
        </p:nvSpPr>
        <p:spPr>
          <a:xfrm>
            <a:off x="726282" y="1411551"/>
            <a:ext cx="10955472" cy="4543882"/>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b="1" dirty="0">
                <a:solidFill>
                  <a:sysClr val="windowText" lastClr="000000"/>
                </a:solidFill>
                <a:latin typeface="Arial"/>
                <a:cs typeface="Arial"/>
              </a:rPr>
              <a:t>Extension du réseau métropolitain urbain - Métro de Delhi, Inde (également applicable : métro de Vienne ou </a:t>
            </a:r>
            <a:r>
              <a:rPr lang="en-US" sz="1600" b="1" dirty="0" err="1">
                <a:solidFill>
                  <a:sysClr val="windowText" lastClr="000000"/>
                </a:solidFill>
                <a:latin typeface="Arial"/>
                <a:cs typeface="Arial"/>
              </a:rPr>
              <a:t>Crossrail</a:t>
            </a:r>
            <a:r>
              <a:rPr lang="en-US" sz="1600" b="1" dirty="0">
                <a:solidFill>
                  <a:sysClr val="windowText" lastClr="000000"/>
                </a:solidFill>
                <a:latin typeface="Arial"/>
                <a:cs typeface="Arial"/>
              </a:rPr>
              <a:t> de Londres)</a:t>
            </a:r>
          </a:p>
          <a:p>
            <a:pPr marL="190500" defTabSz="1175644" hangingPunct="1">
              <a:lnSpc>
                <a:spcPct val="150000"/>
              </a:lnSpc>
              <a:spcBef>
                <a:spcPts val="129"/>
              </a:spcBef>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Description du projet :</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Système de métro souterrain/de surface en plusieurs phases dans un environnement urbain dense</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Principales préoccupations :</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Bruit et vibrations pendant le creusement des tunnels</a:t>
            </a:r>
          </a:p>
          <a:p>
            <a:pPr marL="190500" defTabSz="1175644" hangingPunct="1">
              <a:lnSpc>
                <a:spcPct val="150000"/>
              </a:lnSpc>
              <a:spcBef>
                <a:spcPts val="129"/>
              </a:spcBef>
            </a:pPr>
            <a:r>
              <a:rPr lang="en-US" sz="1600" dirty="0">
                <a:solidFill>
                  <a:sysClr val="windowText" lastClr="000000"/>
                </a:solidFill>
                <a:latin typeface="Arial"/>
                <a:cs typeface="Arial"/>
              </a:rPr>
              <a:t>	ii. Déplacement des quartiers informels</a:t>
            </a:r>
          </a:p>
          <a:p>
            <a:pPr marL="190500" defTabSz="1175644" hangingPunct="1">
              <a:lnSpc>
                <a:spcPct val="150000"/>
              </a:lnSpc>
              <a:spcBef>
                <a:spcPts val="129"/>
              </a:spcBef>
            </a:pPr>
            <a:r>
              <a:rPr lang="en-US" sz="1600" dirty="0">
                <a:solidFill>
                  <a:sysClr val="windowText" lastClr="000000"/>
                </a:solidFill>
                <a:latin typeface="Arial"/>
                <a:cs typeface="Arial"/>
              </a:rPr>
              <a:t>	iii. Perturbations du niveau des eaux souterraines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Mesures d'atténuation :</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Utilisation de tunneliers à amortissement des vibrations</a:t>
            </a:r>
          </a:p>
          <a:p>
            <a:pPr marL="190500" defTabSz="1175644" hangingPunct="1">
              <a:lnSpc>
                <a:spcPct val="150000"/>
              </a:lnSpc>
              <a:spcBef>
                <a:spcPts val="129"/>
              </a:spcBef>
            </a:pPr>
            <a:r>
              <a:rPr lang="en-US" sz="1600" dirty="0">
                <a:solidFill>
                  <a:sysClr val="windowText" lastClr="000000"/>
                </a:solidFill>
                <a:latin typeface="Arial"/>
                <a:cs typeface="Arial"/>
              </a:rPr>
              <a:t>	ii. Réhabilitation des communautés déplacées</a:t>
            </a:r>
          </a:p>
          <a:p>
            <a:pPr marL="190500" defTabSz="1175644" hangingPunct="1">
              <a:lnSpc>
                <a:spcPct val="150000"/>
              </a:lnSpc>
              <a:spcBef>
                <a:spcPts val="129"/>
              </a:spcBef>
            </a:pPr>
            <a:r>
              <a:rPr lang="en-US" sz="1600" dirty="0">
                <a:solidFill>
                  <a:sysClr val="windowText" lastClr="000000"/>
                </a:solidFill>
                <a:latin typeface="Arial"/>
                <a:cs typeface="Arial"/>
              </a:rPr>
              <a:t>	iii. Récupération des eaux de pluie et recharge des aquifères</a:t>
            </a:r>
          </a:p>
        </p:txBody>
      </p:sp>
      <p:sp>
        <p:nvSpPr>
          <p:cNvPr id="3" name="object 6">
            <a:extLst>
              <a:ext uri="{FF2B5EF4-FFF2-40B4-BE49-F238E27FC236}">
                <a16:creationId xmlns:a16="http://schemas.microsoft.com/office/drawing/2014/main" id="{373D07F3-9CA5-0382-7E31-FF43CEB3089D}"/>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4" name="object 6">
            <a:extLst>
              <a:ext uri="{FF2B5EF4-FFF2-40B4-BE49-F238E27FC236}">
                <a16:creationId xmlns:a16="http://schemas.microsoft.com/office/drawing/2014/main" id="{6C1DA254-CCAB-35C8-06FC-49B56C292FE9}"/>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Recherche et analyse dans le domaine des transports</a:t>
            </a:r>
            <a:endParaRPr lang="en-GB" spc="-13" dirty="0">
              <a:solidFill>
                <a:prstClr val="black"/>
              </a:solidFill>
            </a:endParaRPr>
          </a:p>
        </p:txBody>
      </p:sp>
      <p:sp>
        <p:nvSpPr>
          <p:cNvPr id="5" name="object 3">
            <a:extLst>
              <a:ext uri="{FF2B5EF4-FFF2-40B4-BE49-F238E27FC236}">
                <a16:creationId xmlns:a16="http://schemas.microsoft.com/office/drawing/2014/main" id="{046D17EB-568D-1EAB-99EB-84E9696709E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3.1 Extension du réseau métropolitain en zone urbaine – Points saillants de l'EIE</a:t>
            </a:r>
            <a:endParaRPr lang="en-GB" b="1" dirty="0">
              <a:solidFill>
                <a:schemeClr val="tx1"/>
              </a:solidFill>
              <a:latin typeface="Arial"/>
              <a:cs typeface="Arial"/>
            </a:endParaRPr>
          </a:p>
        </p:txBody>
      </p:sp>
    </p:spTree>
    <p:extLst>
      <p:ext uri="{BB962C8B-B14F-4D97-AF65-F5344CB8AC3E}">
        <p14:creationId xmlns:p14="http://schemas.microsoft.com/office/powerpoint/2010/main" val="32236195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138E5-EBF4-60F9-649A-89F0890632F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E5D1C2F-AAA8-2FB2-6829-CAAA2992EF31}"/>
              </a:ext>
            </a:extLst>
          </p:cNvPr>
          <p:cNvSpPr txBox="1">
            <a:spLocks noGrp="1"/>
          </p:cNvSpPr>
          <p:nvPr>
            <p:ph type="title"/>
          </p:nvPr>
        </p:nvSpPr>
        <p:spPr>
          <a:xfrm>
            <a:off x="726282" y="489988"/>
            <a:ext cx="4418596"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3. Études de cas et exemples concrets</a:t>
            </a:r>
            <a:endParaRPr sz="2000" b="1" spc="-13" dirty="0">
              <a:solidFill>
                <a:schemeClr val="bg1"/>
              </a:solidFill>
            </a:endParaRPr>
          </a:p>
        </p:txBody>
      </p:sp>
      <p:sp>
        <p:nvSpPr>
          <p:cNvPr id="8" name="TextBox 7">
            <a:extLst>
              <a:ext uri="{FF2B5EF4-FFF2-40B4-BE49-F238E27FC236}">
                <a16:creationId xmlns:a16="http://schemas.microsoft.com/office/drawing/2014/main" id="{0CD7B014-140D-C079-D364-822EA8C88D0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17</a:t>
            </a:r>
            <a:endParaRPr lang="LID4096" sz="1500" dirty="0">
              <a:solidFill>
                <a:schemeClr val="bg1"/>
              </a:solidFill>
            </a:endParaRPr>
          </a:p>
        </p:txBody>
      </p:sp>
      <p:sp>
        <p:nvSpPr>
          <p:cNvPr id="7" name="object 3">
            <a:extLst>
              <a:ext uri="{FF2B5EF4-FFF2-40B4-BE49-F238E27FC236}">
                <a16:creationId xmlns:a16="http://schemas.microsoft.com/office/drawing/2014/main" id="{CD3C52A5-4AF3-DA78-20AF-209A13F8370F}"/>
              </a:ext>
            </a:extLst>
          </p:cNvPr>
          <p:cNvSpPr txBox="1"/>
          <p:nvPr/>
        </p:nvSpPr>
        <p:spPr>
          <a:xfrm>
            <a:off x="740566" y="1953431"/>
            <a:ext cx="3277642" cy="2951138"/>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b="1" dirty="0">
                <a:solidFill>
                  <a:sysClr val="windowText" lastClr="000000"/>
                </a:solidFill>
                <a:latin typeface="Arial"/>
                <a:cs typeface="Arial"/>
              </a:rPr>
              <a:t>Projet </a:t>
            </a:r>
            <a:r>
              <a:rPr lang="en-US" sz="1600" b="1" dirty="0" err="1">
                <a:solidFill>
                  <a:sysClr val="windowText" lastClr="000000"/>
                </a:solidFill>
                <a:latin typeface="Arial"/>
                <a:cs typeface="Arial"/>
              </a:rPr>
              <a:t>Crossrail</a:t>
            </a:r>
            <a:r>
              <a:rPr lang="en-US" sz="1600" b="1" dirty="0">
                <a:solidFill>
                  <a:sysClr val="windowText" lastClr="000000"/>
                </a:solidFill>
                <a:latin typeface="Arial"/>
                <a:cs typeface="Arial"/>
              </a:rPr>
              <a:t> à Londres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t>
            </a:r>
            <a:r>
              <a:rPr lang="en-GB" sz="1600" b="1" dirty="0">
                <a:latin typeface="Arial" panose="020B0604020202020204" pitchFamily="34" charset="0"/>
                <a:cs typeface="Arial" panose="020B0604020202020204" pitchFamily="34" charset="0"/>
              </a:rPr>
              <a:t>Thèmes abordés : </a:t>
            </a:r>
            <a:r>
              <a:rPr lang="en-GB" sz="1600" dirty="0">
                <a:latin typeface="Arial" panose="020B0604020202020204" pitchFamily="34" charset="0"/>
                <a:cs typeface="Arial" panose="020B0604020202020204" pitchFamily="34" charset="0"/>
              </a:rPr>
              <a:t>stratégie de développement durable, réutilisation des matériaux excavés, réduction des émissions et avantages environnementaux à long terme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p:txBody>
      </p:sp>
      <p:sp>
        <p:nvSpPr>
          <p:cNvPr id="3" name="object 6">
            <a:extLst>
              <a:ext uri="{FF2B5EF4-FFF2-40B4-BE49-F238E27FC236}">
                <a16:creationId xmlns:a16="http://schemas.microsoft.com/office/drawing/2014/main" id="{3FA046B4-6159-4905-C2F2-FFCF4D2D3004}"/>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4" name="object 6">
            <a:extLst>
              <a:ext uri="{FF2B5EF4-FFF2-40B4-BE49-F238E27FC236}">
                <a16:creationId xmlns:a16="http://schemas.microsoft.com/office/drawing/2014/main" id="{45E4DE1C-2EFB-4D1E-7B89-99437E702608}"/>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Recherche et analyse dans le domaine des transports</a:t>
            </a:r>
            <a:endParaRPr lang="en-GB" spc="-13" dirty="0">
              <a:solidFill>
                <a:prstClr val="black"/>
              </a:solidFill>
            </a:endParaRPr>
          </a:p>
        </p:txBody>
      </p:sp>
      <p:sp>
        <p:nvSpPr>
          <p:cNvPr id="5" name="object 3">
            <a:extLst>
              <a:ext uri="{FF2B5EF4-FFF2-40B4-BE49-F238E27FC236}">
                <a16:creationId xmlns:a16="http://schemas.microsoft.com/office/drawing/2014/main" id="{FFEC2887-FCC0-BFD8-5E0C-2FDCBA334BF4}"/>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3.1 Extension du réseau métropolitain en zone urbaine – Points saillants de l'EIE</a:t>
            </a:r>
            <a:endParaRPr lang="en-GB" b="1" dirty="0">
              <a:solidFill>
                <a:schemeClr val="tx1"/>
              </a:solidFill>
              <a:latin typeface="Arial"/>
              <a:cs typeface="Arial"/>
            </a:endParaRPr>
          </a:p>
        </p:txBody>
      </p:sp>
      <p:pic>
        <p:nvPicPr>
          <p:cNvPr id="6" name="Online Media 5" title="Crossrail: Building a sustainable railway">
            <a:hlinkClick r:id="" action="ppaction://media"/>
            <a:extLst>
              <a:ext uri="{FF2B5EF4-FFF2-40B4-BE49-F238E27FC236}">
                <a16:creationId xmlns:a16="http://schemas.microsoft.com/office/drawing/2014/main" id="{8889DADE-CE9B-EB52-BF5D-1A398E972061}"/>
              </a:ext>
            </a:extLst>
          </p:cNvPr>
          <p:cNvPicPr>
            <a:picLocks noRot="1" noChangeAspect="1"/>
          </p:cNvPicPr>
          <p:nvPr>
            <a:videoFile r:link="rId1"/>
          </p:nvPr>
        </p:nvPicPr>
        <p:blipFill>
          <a:blip r:embed="rId3"/>
          <a:stretch>
            <a:fillRect/>
          </a:stretch>
        </p:blipFill>
        <p:spPr>
          <a:xfrm>
            <a:off x="4481835" y="1599179"/>
            <a:ext cx="7710165" cy="4356254"/>
          </a:xfrm>
          <a:prstGeom prst="rect">
            <a:avLst/>
          </a:prstGeom>
        </p:spPr>
      </p:pic>
      <p:sp>
        <p:nvSpPr>
          <p:cNvPr id="9" name="TextBox 8">
            <a:extLst>
              <a:ext uri="{FF2B5EF4-FFF2-40B4-BE49-F238E27FC236}">
                <a16:creationId xmlns:a16="http://schemas.microsoft.com/office/drawing/2014/main" id="{7F84DF33-B8F0-FAC7-1898-071813B335BA}"/>
              </a:ext>
            </a:extLst>
          </p:cNvPr>
          <p:cNvSpPr txBox="1"/>
          <p:nvPr/>
        </p:nvSpPr>
        <p:spPr>
          <a:xfrm>
            <a:off x="7109169" y="5955433"/>
            <a:ext cx="2924198" cy="313932"/>
          </a:xfrm>
          <a:prstGeom prst="rect">
            <a:avLst/>
          </a:prstGeom>
          <a:noFill/>
        </p:spPr>
        <p:txBody>
          <a:bodyPr wrap="none" rtlCol="0">
            <a:spAutoFit/>
          </a:bodyPr>
          <a:lstStyle/>
          <a:p>
            <a:r>
              <a:rPr lang="en-GB" sz="1600" dirty="0">
                <a:latin typeface="Arial" panose="020B0604020202020204" pitchFamily="34" charset="0"/>
                <a:cs typeface="Arial" panose="020B0604020202020204" pitchFamily="34" charset="0"/>
              </a:rPr>
              <a:t>https://youtu.be/OBfTvWTzl68</a:t>
            </a:r>
            <a:endParaRPr lang="en-AT"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2770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832A5-5592-7AFB-EDD9-DDFB58ABEAA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5DB8E98-17F8-47A0-BCEE-33193CF86CE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18</a:t>
            </a:r>
            <a:endParaRPr lang="LID4096" sz="1500" dirty="0">
              <a:solidFill>
                <a:schemeClr val="bg1"/>
              </a:solidFill>
            </a:endParaRPr>
          </a:p>
        </p:txBody>
      </p:sp>
      <p:sp>
        <p:nvSpPr>
          <p:cNvPr id="4" name="object 3">
            <a:extLst>
              <a:ext uri="{FF2B5EF4-FFF2-40B4-BE49-F238E27FC236}">
                <a16:creationId xmlns:a16="http://schemas.microsoft.com/office/drawing/2014/main" id="{2EBFA6C9-B3D5-4800-C9CD-D73A37E841E7}"/>
              </a:ext>
            </a:extLst>
          </p:cNvPr>
          <p:cNvSpPr txBox="1"/>
          <p:nvPr/>
        </p:nvSpPr>
        <p:spPr>
          <a:xfrm>
            <a:off x="719137" y="1526329"/>
            <a:ext cx="11296851" cy="4591136"/>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b="1" dirty="0">
                <a:solidFill>
                  <a:sysClr val="windowText" lastClr="000000"/>
                </a:solidFill>
                <a:latin typeface="Arial"/>
                <a:cs typeface="Arial"/>
              </a:rPr>
              <a:t>Autoroute traversant une zone écologiquement sensible (Exemple : autoroute du Sud, Sri Lanka, ou tunnel A303 près de Stonehenge, Royaume-Uni)</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Description du projet :</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Projet d'autoroute conçu pour améliorer la connectivité régionale, mais qui traverse des zones humides/forêts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Défis liés à l'EIE :</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Déforestation, interruption des corridors fauniques et dégradation des zones humides</a:t>
            </a:r>
          </a:p>
          <a:p>
            <a:pPr marL="190500" defTabSz="1175644" hangingPunct="1">
              <a:lnSpc>
                <a:spcPct val="150000"/>
              </a:lnSpc>
              <a:spcBef>
                <a:spcPts val="129"/>
              </a:spcBef>
            </a:pPr>
            <a:r>
              <a:rPr lang="en-US" sz="1600" dirty="0">
                <a:solidFill>
                  <a:sysClr val="windowText" lastClr="000000"/>
                </a:solidFill>
                <a:latin typeface="Arial"/>
                <a:cs typeface="Arial"/>
              </a:rPr>
              <a:t>	ii. Opposition des groupes environnementaux</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Résultats :</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Modifications du tracé afin de minimiser l'impact</a:t>
            </a:r>
          </a:p>
          <a:p>
            <a:pPr marL="190500" defTabSz="1175644" hangingPunct="1">
              <a:lnSpc>
                <a:spcPct val="150000"/>
              </a:lnSpc>
              <a:spcBef>
                <a:spcPts val="129"/>
              </a:spcBef>
            </a:pPr>
            <a:r>
              <a:rPr lang="en-US" sz="1600" dirty="0">
                <a:solidFill>
                  <a:sysClr val="windowText" lastClr="000000"/>
                </a:solidFill>
                <a:latin typeface="Arial"/>
                <a:cs typeface="Arial"/>
              </a:rPr>
              <a:t>	ii. Passages pour la faune (passages supérieurs et inférieurs)</a:t>
            </a:r>
          </a:p>
          <a:p>
            <a:pPr marL="190500" defTabSz="1175644" hangingPunct="1">
              <a:lnSpc>
                <a:spcPct val="150000"/>
              </a:lnSpc>
              <a:spcBef>
                <a:spcPts val="129"/>
              </a:spcBef>
            </a:pPr>
            <a:r>
              <a:rPr lang="en-US" sz="1600" dirty="0">
                <a:solidFill>
                  <a:sysClr val="windowText" lastClr="000000"/>
                </a:solidFill>
                <a:latin typeface="Arial"/>
                <a:cs typeface="Arial"/>
              </a:rPr>
              <a:t>	iii. Surveillance environnementale continue après la construction</a:t>
            </a:r>
          </a:p>
        </p:txBody>
      </p:sp>
      <p:sp>
        <p:nvSpPr>
          <p:cNvPr id="3" name="object 6">
            <a:extLst>
              <a:ext uri="{FF2B5EF4-FFF2-40B4-BE49-F238E27FC236}">
                <a16:creationId xmlns:a16="http://schemas.microsoft.com/office/drawing/2014/main" id="{FA6CEE1F-B031-4FF5-5E14-D624E8A39B1B}"/>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5" name="object 6">
            <a:extLst>
              <a:ext uri="{FF2B5EF4-FFF2-40B4-BE49-F238E27FC236}">
                <a16:creationId xmlns:a16="http://schemas.microsoft.com/office/drawing/2014/main" id="{968CE0ED-A098-BC48-1563-922806F5375A}"/>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Recherche et analyse dans le domaine des transports</a:t>
            </a:r>
            <a:endParaRPr lang="en-GB" spc="-13" dirty="0">
              <a:solidFill>
                <a:prstClr val="black"/>
              </a:solidFill>
            </a:endParaRPr>
          </a:p>
        </p:txBody>
      </p:sp>
      <p:sp>
        <p:nvSpPr>
          <p:cNvPr id="7" name="object 3">
            <a:extLst>
              <a:ext uri="{FF2B5EF4-FFF2-40B4-BE49-F238E27FC236}">
                <a16:creationId xmlns:a16="http://schemas.microsoft.com/office/drawing/2014/main" id="{103CD18D-6A13-84B0-AA15-788E2F7F1B6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3.2 Construction d'autoroutes dans les zones protégées – Défis et résultats</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472B7D7D-92F3-ECA4-ED55-7F897FC3B607}"/>
              </a:ext>
            </a:extLst>
          </p:cNvPr>
          <p:cNvSpPr txBox="1">
            <a:spLocks/>
          </p:cNvSpPr>
          <p:nvPr/>
        </p:nvSpPr>
        <p:spPr>
          <a:xfrm>
            <a:off x="726282" y="489988"/>
            <a:ext cx="4418596"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a:solidFill>
                  <a:schemeClr val="bg1"/>
                </a:solidFill>
              </a:rPr>
              <a:t>3. Études de cas et exemples concrets</a:t>
            </a:r>
            <a:endParaRPr lang="en-GB" sz="2000" b="1" spc="-13" dirty="0">
              <a:solidFill>
                <a:schemeClr val="bg1"/>
              </a:solidFill>
            </a:endParaRPr>
          </a:p>
        </p:txBody>
      </p:sp>
    </p:spTree>
    <p:extLst>
      <p:ext uri="{BB962C8B-B14F-4D97-AF65-F5344CB8AC3E}">
        <p14:creationId xmlns:p14="http://schemas.microsoft.com/office/powerpoint/2010/main" val="30618886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138E5-EBF4-60F9-649A-89F0890632F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E5D1C2F-AAA8-2FB2-6829-CAAA2992EF31}"/>
              </a:ext>
            </a:extLst>
          </p:cNvPr>
          <p:cNvSpPr txBox="1">
            <a:spLocks noGrp="1"/>
          </p:cNvSpPr>
          <p:nvPr>
            <p:ph type="title"/>
          </p:nvPr>
        </p:nvSpPr>
        <p:spPr>
          <a:xfrm>
            <a:off x="726282" y="489988"/>
            <a:ext cx="4418596"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3. Études de cas et exemples concrets</a:t>
            </a:r>
            <a:endParaRPr sz="2000" b="1" spc="-13" dirty="0">
              <a:solidFill>
                <a:schemeClr val="bg1"/>
              </a:solidFill>
            </a:endParaRPr>
          </a:p>
        </p:txBody>
      </p:sp>
      <p:sp>
        <p:nvSpPr>
          <p:cNvPr id="8" name="TextBox 7">
            <a:extLst>
              <a:ext uri="{FF2B5EF4-FFF2-40B4-BE49-F238E27FC236}">
                <a16:creationId xmlns:a16="http://schemas.microsoft.com/office/drawing/2014/main" id="{0CD7B014-140D-C079-D364-822EA8C88D0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19</a:t>
            </a:r>
            <a:endParaRPr lang="LID4096" sz="1500" dirty="0">
              <a:solidFill>
                <a:schemeClr val="bg1"/>
              </a:solidFill>
            </a:endParaRPr>
          </a:p>
        </p:txBody>
      </p:sp>
      <p:sp>
        <p:nvSpPr>
          <p:cNvPr id="7" name="object 3">
            <a:extLst>
              <a:ext uri="{FF2B5EF4-FFF2-40B4-BE49-F238E27FC236}">
                <a16:creationId xmlns:a16="http://schemas.microsoft.com/office/drawing/2014/main" id="{CD3C52A5-4AF3-DA78-20AF-209A13F8370F}"/>
              </a:ext>
            </a:extLst>
          </p:cNvPr>
          <p:cNvSpPr txBox="1"/>
          <p:nvPr/>
        </p:nvSpPr>
        <p:spPr>
          <a:xfrm>
            <a:off x="726282" y="1526968"/>
            <a:ext cx="3362760" cy="3689802"/>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b="1" dirty="0">
                <a:solidFill>
                  <a:sysClr val="windowText" lastClr="000000"/>
                </a:solidFill>
                <a:latin typeface="Arial"/>
                <a:cs typeface="Arial"/>
              </a:rPr>
              <a:t>Tunnel A303 près de Stonehenge, Royaume-Uni </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t>
            </a:r>
            <a:r>
              <a:rPr lang="en-GB" sz="1600" b="1" dirty="0">
                <a:latin typeface="Arial" panose="020B0604020202020204" pitchFamily="34" charset="0"/>
                <a:cs typeface="Arial" panose="020B0604020202020204" pitchFamily="34" charset="0"/>
              </a:rPr>
              <a:t>Objectif : </a:t>
            </a:r>
            <a:r>
              <a:rPr lang="en-GB" sz="1600" dirty="0">
                <a:latin typeface="Arial" panose="020B0604020202020204" pitchFamily="34" charset="0"/>
                <a:cs typeface="Arial" panose="020B0604020202020204" pitchFamily="34" charset="0"/>
              </a:rPr>
              <a:t>montrer comment le trafic serait détourné sous terre, réduisant ainsi l'impact sur le paysage patrimonial. Idéal pour mettre en évidence les mesures d'atténuation visuelles et écologiques.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p:txBody>
      </p:sp>
      <p:sp>
        <p:nvSpPr>
          <p:cNvPr id="3" name="object 6">
            <a:extLst>
              <a:ext uri="{FF2B5EF4-FFF2-40B4-BE49-F238E27FC236}">
                <a16:creationId xmlns:a16="http://schemas.microsoft.com/office/drawing/2014/main" id="{3FA046B4-6159-4905-C2F2-FFCF4D2D3004}"/>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4" name="object 6">
            <a:extLst>
              <a:ext uri="{FF2B5EF4-FFF2-40B4-BE49-F238E27FC236}">
                <a16:creationId xmlns:a16="http://schemas.microsoft.com/office/drawing/2014/main" id="{45E4DE1C-2EFB-4D1E-7B89-99437E702608}"/>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Recherche et analyse dans le domaine des transports</a:t>
            </a:r>
            <a:endParaRPr lang="en-GB" spc="-13" dirty="0">
              <a:solidFill>
                <a:prstClr val="black"/>
              </a:solidFill>
            </a:endParaRPr>
          </a:p>
        </p:txBody>
      </p:sp>
      <p:sp>
        <p:nvSpPr>
          <p:cNvPr id="5" name="object 3">
            <a:extLst>
              <a:ext uri="{FF2B5EF4-FFF2-40B4-BE49-F238E27FC236}">
                <a16:creationId xmlns:a16="http://schemas.microsoft.com/office/drawing/2014/main" id="{FFEC2887-FCC0-BFD8-5E0C-2FDCBA334BF4}"/>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3.2 Construction d'autoroutes dans les zones protégées – Défis et résultats</a:t>
            </a:r>
            <a:endParaRPr lang="en-GB" b="1" dirty="0">
              <a:solidFill>
                <a:schemeClr val="tx1"/>
              </a:solidFill>
              <a:latin typeface="Arial"/>
              <a:cs typeface="Arial"/>
            </a:endParaRPr>
          </a:p>
        </p:txBody>
      </p:sp>
      <p:sp>
        <p:nvSpPr>
          <p:cNvPr id="9" name="TextBox 8">
            <a:extLst>
              <a:ext uri="{FF2B5EF4-FFF2-40B4-BE49-F238E27FC236}">
                <a16:creationId xmlns:a16="http://schemas.microsoft.com/office/drawing/2014/main" id="{7F84DF33-B8F0-FAC7-1898-071813B335BA}"/>
              </a:ext>
            </a:extLst>
          </p:cNvPr>
          <p:cNvSpPr txBox="1"/>
          <p:nvPr/>
        </p:nvSpPr>
        <p:spPr>
          <a:xfrm>
            <a:off x="7070532" y="5999732"/>
            <a:ext cx="2959465" cy="313932"/>
          </a:xfrm>
          <a:prstGeom prst="rect">
            <a:avLst/>
          </a:prstGeom>
          <a:noFill/>
        </p:spPr>
        <p:txBody>
          <a:bodyPr wrap="none" rtlCol="0">
            <a:spAutoFit/>
          </a:bodyPr>
          <a:lstStyle/>
          <a:p>
            <a:r>
              <a:rPr lang="en-GB" sz="1600" dirty="0">
                <a:latin typeface="Arial" panose="020B0604020202020204" pitchFamily="34" charset="0"/>
                <a:cs typeface="Arial" panose="020B0604020202020204" pitchFamily="34" charset="0"/>
              </a:rPr>
              <a:t>https://youtu.be/Vexogpfnm9Q</a:t>
            </a:r>
            <a:endParaRPr lang="en-AT" sz="1600" dirty="0">
              <a:latin typeface="Arial" panose="020B0604020202020204" pitchFamily="34" charset="0"/>
              <a:cs typeface="Arial" panose="020B0604020202020204" pitchFamily="34" charset="0"/>
            </a:endParaRPr>
          </a:p>
        </p:txBody>
      </p:sp>
      <p:pic>
        <p:nvPicPr>
          <p:cNvPr id="10" name="Online Media 9" title="Stonehenge: A303 Road Improvement Scheme">
            <a:hlinkClick r:id="" action="ppaction://media"/>
            <a:extLst>
              <a:ext uri="{FF2B5EF4-FFF2-40B4-BE49-F238E27FC236}">
                <a16:creationId xmlns:a16="http://schemas.microsoft.com/office/drawing/2014/main" id="{CAF1FCC8-DED5-FAB0-2E5E-94290B969D1C}"/>
              </a:ext>
            </a:extLst>
          </p:cNvPr>
          <p:cNvPicPr>
            <a:picLocks noRot="1" noChangeAspect="1"/>
          </p:cNvPicPr>
          <p:nvPr>
            <a:videoFile r:link="rId1"/>
          </p:nvPr>
        </p:nvPicPr>
        <p:blipFill>
          <a:blip r:embed="rId3"/>
          <a:stretch>
            <a:fillRect/>
          </a:stretch>
        </p:blipFill>
        <p:spPr>
          <a:xfrm>
            <a:off x="4419614" y="1654572"/>
            <a:ext cx="7772386" cy="4391408"/>
          </a:xfrm>
          <a:prstGeom prst="rect">
            <a:avLst/>
          </a:prstGeom>
        </p:spPr>
      </p:pic>
    </p:spTree>
    <p:extLst>
      <p:ext uri="{BB962C8B-B14F-4D97-AF65-F5344CB8AC3E}">
        <p14:creationId xmlns:p14="http://schemas.microsoft.com/office/powerpoint/2010/main" val="3398033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72613-5346-004E-A40E-6E4480546A6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299E472-53F7-09F5-4C46-993C85B17A2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20</a:t>
            </a:r>
            <a:endParaRPr lang="LID4096" sz="1500" dirty="0">
              <a:solidFill>
                <a:schemeClr val="bg1"/>
              </a:solidFill>
            </a:endParaRPr>
          </a:p>
        </p:txBody>
      </p:sp>
      <p:sp>
        <p:nvSpPr>
          <p:cNvPr id="7" name="object 3">
            <a:extLst>
              <a:ext uri="{FF2B5EF4-FFF2-40B4-BE49-F238E27FC236}">
                <a16:creationId xmlns:a16="http://schemas.microsoft.com/office/drawing/2014/main" id="{8AAD9E07-6309-8C89-448B-C9F1E5959E33}"/>
              </a:ext>
            </a:extLst>
          </p:cNvPr>
          <p:cNvSpPr txBox="1"/>
          <p:nvPr/>
        </p:nvSpPr>
        <p:spPr>
          <a:xfrm>
            <a:off x="740566" y="1802248"/>
            <a:ext cx="10268553" cy="3982767"/>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400" b="1" dirty="0">
                <a:solidFill>
                  <a:sysClr val="windowText" lastClr="000000"/>
                </a:solidFill>
                <a:latin typeface="Arial"/>
                <a:cs typeface="Arial"/>
              </a:rPr>
              <a:t>Mégaprojet aéroportuaire et engagement des parties prenantes (Exemple : aéroport d'Istanbul, Turquie, ou troisième piste de Heathrow, Royaume-Uni)</a:t>
            </a:r>
          </a:p>
          <a:p>
            <a:pPr marL="190500" defTabSz="1175644" hangingPunct="1">
              <a:lnSpc>
                <a:spcPct val="150000"/>
              </a:lnSpc>
              <a:spcBef>
                <a:spcPts val="129"/>
              </a:spcBef>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Description du projet :</a:t>
            </a:r>
          </a:p>
          <a:p>
            <a:pPr marL="19050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Projet d'aéroport international majeur visant à stimuler le tourisme et la logistique</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Points de conflit :</a:t>
            </a:r>
          </a:p>
          <a:p>
            <a:pPr marL="19050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Déforestation à grande échelle (Istanbul : 6 600 hectares), perturbation des voies migratoires des oiseaux</a:t>
            </a:r>
          </a:p>
          <a:p>
            <a:pPr marL="190500" defTabSz="1175644" hangingPunct="1">
              <a:lnSpc>
                <a:spcPct val="150000"/>
              </a:lnSpc>
              <a:spcBef>
                <a:spcPts val="129"/>
              </a:spcBef>
            </a:pPr>
            <a:r>
              <a:rPr lang="en-US" sz="1400" dirty="0">
                <a:solidFill>
                  <a:sysClr val="windowText" lastClr="000000"/>
                </a:solidFill>
                <a:latin typeface="Arial"/>
                <a:cs typeface="Arial"/>
              </a:rPr>
              <a:t>	ii. Déplacement de communautés et conflits liés à l'acquisition de terres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Processus d'EIE :</a:t>
            </a:r>
          </a:p>
          <a:p>
            <a:pPr marL="19050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Révisions multiples en raison d'une forte opposition publique</a:t>
            </a:r>
          </a:p>
          <a:p>
            <a:pPr marL="190500" defTabSz="1175644" hangingPunct="1">
              <a:lnSpc>
                <a:spcPct val="150000"/>
              </a:lnSpc>
              <a:spcBef>
                <a:spcPts val="129"/>
              </a:spcBef>
            </a:pPr>
            <a:r>
              <a:rPr lang="en-US" sz="1400" dirty="0">
                <a:solidFill>
                  <a:sysClr val="windowText" lastClr="000000"/>
                </a:solidFill>
                <a:latin typeface="Arial"/>
                <a:cs typeface="Arial"/>
              </a:rPr>
              <a:t>	ii. Actions en justice intentées par des ONG environnementales</a:t>
            </a:r>
          </a:p>
          <a:p>
            <a:pPr marL="190500" defTabSz="1175644" hangingPunct="1">
              <a:lnSpc>
                <a:spcPct val="150000"/>
              </a:lnSpc>
              <a:spcBef>
                <a:spcPts val="129"/>
              </a:spcBef>
            </a:pPr>
            <a:r>
              <a:rPr lang="en-US" sz="1400" dirty="0">
                <a:solidFill>
                  <a:sysClr val="windowText" lastClr="000000"/>
                </a:solidFill>
                <a:latin typeface="Arial"/>
                <a:cs typeface="Arial"/>
              </a:rPr>
              <a:t>	iii. Études supplémentaires et audiences publiques obligatoires</a:t>
            </a:r>
          </a:p>
        </p:txBody>
      </p:sp>
      <p:sp>
        <p:nvSpPr>
          <p:cNvPr id="3" name="object 6">
            <a:extLst>
              <a:ext uri="{FF2B5EF4-FFF2-40B4-BE49-F238E27FC236}">
                <a16:creationId xmlns:a16="http://schemas.microsoft.com/office/drawing/2014/main" id="{B2A86613-484F-8F85-D0AB-9B38CE12A172}"/>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4" name="object 6">
            <a:extLst>
              <a:ext uri="{FF2B5EF4-FFF2-40B4-BE49-F238E27FC236}">
                <a16:creationId xmlns:a16="http://schemas.microsoft.com/office/drawing/2014/main" id="{D9A47A50-4278-9ACC-FEA7-12DC42BF8FD2}"/>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Recherche et analyse dans le domaine des transports</a:t>
            </a:r>
            <a:endParaRPr lang="en-GB" spc="-13" dirty="0">
              <a:solidFill>
                <a:prstClr val="black"/>
              </a:solidFill>
            </a:endParaRPr>
          </a:p>
        </p:txBody>
      </p:sp>
      <p:sp>
        <p:nvSpPr>
          <p:cNvPr id="5" name="object 3">
            <a:extLst>
              <a:ext uri="{FF2B5EF4-FFF2-40B4-BE49-F238E27FC236}">
                <a16:creationId xmlns:a16="http://schemas.microsoft.com/office/drawing/2014/main" id="{19DDE2F5-F108-CB0E-C573-A93445672218}"/>
              </a:ext>
            </a:extLst>
          </p:cNvPr>
          <p:cNvSpPr txBox="1"/>
          <p:nvPr/>
        </p:nvSpPr>
        <p:spPr>
          <a:xfrm>
            <a:off x="740566" y="902567"/>
            <a:ext cx="10718010" cy="811367"/>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3.3 Développement aéroportuaire – Conflits entre les parties prenantes et résolution dans les EIE</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C4D9F32C-0F7E-79EE-6969-95E023A8E65B}"/>
              </a:ext>
            </a:extLst>
          </p:cNvPr>
          <p:cNvSpPr txBox="1">
            <a:spLocks/>
          </p:cNvSpPr>
          <p:nvPr/>
        </p:nvSpPr>
        <p:spPr>
          <a:xfrm>
            <a:off x="726282" y="489988"/>
            <a:ext cx="4418596"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a:solidFill>
                  <a:schemeClr val="bg1"/>
                </a:solidFill>
              </a:rPr>
              <a:t>3. Études de cas et exemples concrets</a:t>
            </a:r>
            <a:endParaRPr lang="en-GB" sz="2000" b="1" spc="-13" dirty="0">
              <a:solidFill>
                <a:schemeClr val="bg1"/>
              </a:solidFill>
            </a:endParaRPr>
          </a:p>
        </p:txBody>
      </p:sp>
    </p:spTree>
    <p:extLst>
      <p:ext uri="{BB962C8B-B14F-4D97-AF65-F5344CB8AC3E}">
        <p14:creationId xmlns:p14="http://schemas.microsoft.com/office/powerpoint/2010/main" val="28890403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138E5-EBF4-60F9-649A-89F0890632F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E5D1C2F-AAA8-2FB2-6829-CAAA2992EF31}"/>
              </a:ext>
            </a:extLst>
          </p:cNvPr>
          <p:cNvSpPr txBox="1">
            <a:spLocks noGrp="1"/>
          </p:cNvSpPr>
          <p:nvPr>
            <p:ph type="title"/>
          </p:nvPr>
        </p:nvSpPr>
        <p:spPr>
          <a:xfrm>
            <a:off x="726282" y="489988"/>
            <a:ext cx="4418596"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3. Études de cas et exemples concrets</a:t>
            </a:r>
            <a:endParaRPr sz="2000" b="1" spc="-13" dirty="0">
              <a:solidFill>
                <a:schemeClr val="bg1"/>
              </a:solidFill>
            </a:endParaRPr>
          </a:p>
        </p:txBody>
      </p:sp>
      <p:sp>
        <p:nvSpPr>
          <p:cNvPr id="8" name="TextBox 7">
            <a:extLst>
              <a:ext uri="{FF2B5EF4-FFF2-40B4-BE49-F238E27FC236}">
                <a16:creationId xmlns:a16="http://schemas.microsoft.com/office/drawing/2014/main" id="{0CD7B014-140D-C079-D364-822EA8C88D0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21</a:t>
            </a:r>
            <a:endParaRPr lang="LID4096" sz="1500" dirty="0">
              <a:solidFill>
                <a:schemeClr val="bg1"/>
              </a:solidFill>
            </a:endParaRPr>
          </a:p>
        </p:txBody>
      </p:sp>
      <p:sp>
        <p:nvSpPr>
          <p:cNvPr id="7" name="object 3">
            <a:extLst>
              <a:ext uri="{FF2B5EF4-FFF2-40B4-BE49-F238E27FC236}">
                <a16:creationId xmlns:a16="http://schemas.microsoft.com/office/drawing/2014/main" id="{CD3C52A5-4AF3-DA78-20AF-209A13F8370F}"/>
              </a:ext>
            </a:extLst>
          </p:cNvPr>
          <p:cNvSpPr txBox="1"/>
          <p:nvPr/>
        </p:nvSpPr>
        <p:spPr>
          <a:xfrm>
            <a:off x="172490" y="2268486"/>
            <a:ext cx="4485215" cy="3320470"/>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b="1" dirty="0">
                <a:solidFill>
                  <a:sysClr val="windowText" lastClr="000000"/>
                </a:solidFill>
                <a:latin typeface="Arial"/>
                <a:cs typeface="Arial"/>
              </a:rPr>
              <a:t>Troisième piste de Heathrow, Royaume-Uni</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t>
            </a:r>
            <a:r>
              <a:rPr lang="en-GB" sz="1600" b="1" dirty="0">
                <a:latin typeface="Arial" panose="020B0604020202020204" pitchFamily="34" charset="0"/>
                <a:cs typeface="Arial" panose="020B0604020202020204" pitchFamily="34" charset="0"/>
              </a:rPr>
              <a:t>Thème central : </a:t>
            </a:r>
            <a:r>
              <a:rPr lang="en-GB" sz="1600" dirty="0">
                <a:latin typeface="Arial" panose="020B0604020202020204" pitchFamily="34" charset="0"/>
                <a:cs typeface="Arial" panose="020B0604020202020204" pitchFamily="34" charset="0"/>
              </a:rPr>
              <a:t>visuels animés de l'infrastructure proposée, accompagnés d'une couverture médiatique des débats publics et politiques, notamment en ce qui concerne les implications environnementales et les préoccupations de la communauté concernant la faune, le bruit et les émissions.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p:txBody>
      </p:sp>
      <p:sp>
        <p:nvSpPr>
          <p:cNvPr id="3" name="object 6">
            <a:extLst>
              <a:ext uri="{FF2B5EF4-FFF2-40B4-BE49-F238E27FC236}">
                <a16:creationId xmlns:a16="http://schemas.microsoft.com/office/drawing/2014/main" id="{3FA046B4-6159-4905-C2F2-FFCF4D2D3004}"/>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4" name="object 6">
            <a:extLst>
              <a:ext uri="{FF2B5EF4-FFF2-40B4-BE49-F238E27FC236}">
                <a16:creationId xmlns:a16="http://schemas.microsoft.com/office/drawing/2014/main" id="{45E4DE1C-2EFB-4D1E-7B89-99437E702608}"/>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Recherche et analyse dans le domaine des transports</a:t>
            </a:r>
            <a:endParaRPr lang="en-GB" spc="-13" dirty="0">
              <a:solidFill>
                <a:prstClr val="black"/>
              </a:solidFill>
            </a:endParaRPr>
          </a:p>
        </p:txBody>
      </p:sp>
      <p:sp>
        <p:nvSpPr>
          <p:cNvPr id="5" name="object 3">
            <a:extLst>
              <a:ext uri="{FF2B5EF4-FFF2-40B4-BE49-F238E27FC236}">
                <a16:creationId xmlns:a16="http://schemas.microsoft.com/office/drawing/2014/main" id="{FFEC2887-FCC0-BFD8-5E0C-2FDCBA334BF4}"/>
              </a:ext>
            </a:extLst>
          </p:cNvPr>
          <p:cNvSpPr txBox="1"/>
          <p:nvPr/>
        </p:nvSpPr>
        <p:spPr>
          <a:xfrm>
            <a:off x="740566" y="902567"/>
            <a:ext cx="10718010" cy="811367"/>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3.3 Développement aéroportuaire – Conflits entre les parties prenantes et résolution dans les EIE</a:t>
            </a:r>
            <a:endParaRPr lang="en-GB" b="1" dirty="0">
              <a:solidFill>
                <a:schemeClr val="tx1"/>
              </a:solidFill>
              <a:latin typeface="Arial"/>
              <a:cs typeface="Arial"/>
            </a:endParaRPr>
          </a:p>
        </p:txBody>
      </p:sp>
      <p:sp>
        <p:nvSpPr>
          <p:cNvPr id="9" name="TextBox 8">
            <a:extLst>
              <a:ext uri="{FF2B5EF4-FFF2-40B4-BE49-F238E27FC236}">
                <a16:creationId xmlns:a16="http://schemas.microsoft.com/office/drawing/2014/main" id="{7F84DF33-B8F0-FAC7-1898-071813B335BA}"/>
              </a:ext>
            </a:extLst>
          </p:cNvPr>
          <p:cNvSpPr txBox="1"/>
          <p:nvPr/>
        </p:nvSpPr>
        <p:spPr>
          <a:xfrm>
            <a:off x="7804628" y="5955433"/>
            <a:ext cx="2959465" cy="313932"/>
          </a:xfrm>
          <a:prstGeom prst="rect">
            <a:avLst/>
          </a:prstGeom>
          <a:noFill/>
        </p:spPr>
        <p:txBody>
          <a:bodyPr wrap="none" rtlCol="0">
            <a:spAutoFit/>
          </a:bodyPr>
          <a:lstStyle/>
          <a:p>
            <a:r>
              <a:rPr lang="en-GB" sz="1600" dirty="0">
                <a:latin typeface="Arial" panose="020B0604020202020204" pitchFamily="34" charset="0"/>
                <a:cs typeface="Arial" panose="020B0604020202020204" pitchFamily="34" charset="0"/>
              </a:rPr>
              <a:t>https://youtu.be/BPrJxRcMJ9A</a:t>
            </a:r>
            <a:endParaRPr lang="en-AT" sz="1600" dirty="0">
              <a:latin typeface="Arial" panose="020B0604020202020204" pitchFamily="34" charset="0"/>
              <a:cs typeface="Arial" panose="020B0604020202020204" pitchFamily="34" charset="0"/>
            </a:endParaRPr>
          </a:p>
        </p:txBody>
      </p:sp>
      <p:pic>
        <p:nvPicPr>
          <p:cNvPr id="6" name="Online Media 5" title="How Heathrow will look with expansion and a third runway">
            <a:hlinkClick r:id="" action="ppaction://media"/>
            <a:extLst>
              <a:ext uri="{FF2B5EF4-FFF2-40B4-BE49-F238E27FC236}">
                <a16:creationId xmlns:a16="http://schemas.microsoft.com/office/drawing/2014/main" id="{E8C596C0-3FC7-77CE-4410-03822E9CB6E5}"/>
              </a:ext>
            </a:extLst>
          </p:cNvPr>
          <p:cNvPicPr>
            <a:picLocks noRot="1" noChangeAspect="1"/>
          </p:cNvPicPr>
          <p:nvPr>
            <a:videoFile r:link="rId1"/>
          </p:nvPr>
        </p:nvPicPr>
        <p:blipFill>
          <a:blip r:embed="rId3"/>
          <a:stretch>
            <a:fillRect/>
          </a:stretch>
        </p:blipFill>
        <p:spPr>
          <a:xfrm>
            <a:off x="4857327" y="1856671"/>
            <a:ext cx="7334673" cy="4144100"/>
          </a:xfrm>
          <a:prstGeom prst="rect">
            <a:avLst/>
          </a:prstGeom>
        </p:spPr>
      </p:pic>
    </p:spTree>
    <p:extLst>
      <p:ext uri="{BB962C8B-B14F-4D97-AF65-F5344CB8AC3E}">
        <p14:creationId xmlns:p14="http://schemas.microsoft.com/office/powerpoint/2010/main" val="821736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A16F9-EFE1-A994-8FFB-3BBBEECA5E3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0668758-DE81-5CCE-6956-22A6CE88162A}"/>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22</a:t>
            </a:r>
            <a:endParaRPr lang="LID4096" sz="1500" dirty="0">
              <a:solidFill>
                <a:schemeClr val="bg1"/>
              </a:solidFill>
            </a:endParaRPr>
          </a:p>
        </p:txBody>
      </p:sp>
      <p:sp>
        <p:nvSpPr>
          <p:cNvPr id="5" name="Rectangle 4">
            <a:extLst>
              <a:ext uri="{FF2B5EF4-FFF2-40B4-BE49-F238E27FC236}">
                <a16:creationId xmlns:a16="http://schemas.microsoft.com/office/drawing/2014/main" id="{09E20DE1-A91E-2C4D-D56D-AEE1BCED0243}"/>
              </a:ext>
            </a:extLst>
          </p:cNvPr>
          <p:cNvSpPr/>
          <p:nvPr/>
        </p:nvSpPr>
        <p:spPr>
          <a:xfrm>
            <a:off x="2298228" y="2567520"/>
            <a:ext cx="7595544" cy="1722960"/>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bg1"/>
                </a:solidFill>
                <a:latin typeface="Calibri" panose="020F0502020204030204" pitchFamily="34" charset="0"/>
                <a:cs typeface="Calibri" panose="020F0502020204030204" pitchFamily="34" charset="0"/>
              </a:rPr>
              <a:t>Section 04 : </a:t>
            </a:r>
          </a:p>
          <a:p>
            <a:pPr algn="ctr"/>
            <a:r>
              <a:rPr lang="en-GB" sz="3200" b="1" dirty="0">
                <a:solidFill>
                  <a:schemeClr val="bg1"/>
                </a:solidFill>
                <a:latin typeface="Calibri" panose="020F0502020204030204" pitchFamily="34" charset="0"/>
                <a:cs typeface="Calibri" panose="020F0502020204030204" pitchFamily="34" charset="0"/>
              </a:rPr>
              <a:t>Difficultés rencontrées dans la réalisation d'EIE pour les projets de transport</a:t>
            </a:r>
            <a:endParaRPr lang="en-US" sz="3200" b="1" dirty="0">
              <a:solidFill>
                <a:schemeClr val="bg1"/>
              </a:solidFill>
              <a:latin typeface="Calibri" panose="020F0502020204030204" pitchFamily="34" charset="0"/>
              <a:cs typeface="Calibri" panose="020F0502020204030204" pitchFamily="34" charset="0"/>
            </a:endParaRPr>
          </a:p>
        </p:txBody>
      </p:sp>
      <p:sp>
        <p:nvSpPr>
          <p:cNvPr id="7" name="object 6">
            <a:extLst>
              <a:ext uri="{FF2B5EF4-FFF2-40B4-BE49-F238E27FC236}">
                <a16:creationId xmlns:a16="http://schemas.microsoft.com/office/drawing/2014/main" id="{BEA96638-F643-8CB8-D15C-78593EE9970A}"/>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9" name="object 6">
            <a:extLst>
              <a:ext uri="{FF2B5EF4-FFF2-40B4-BE49-F238E27FC236}">
                <a16:creationId xmlns:a16="http://schemas.microsoft.com/office/drawing/2014/main" id="{67E81B7A-20BA-E6C0-67A8-47407F02AEB1}"/>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Recherche et analyse dans le domaine des transports</a:t>
            </a:r>
            <a:endParaRPr lang="en-GB" spc="-13" dirty="0">
              <a:solidFill>
                <a:prstClr val="black"/>
              </a:solidFill>
            </a:endParaRPr>
          </a:p>
        </p:txBody>
      </p:sp>
    </p:spTree>
    <p:extLst>
      <p:ext uri="{BB962C8B-B14F-4D97-AF65-F5344CB8AC3E}">
        <p14:creationId xmlns:p14="http://schemas.microsoft.com/office/powerpoint/2010/main" val="1184924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E675E-30BE-4DCC-81C7-9E421C210EA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17BFF8D-D603-CC51-F882-C8BADE118C47}"/>
              </a:ext>
            </a:extLst>
          </p:cNvPr>
          <p:cNvSpPr txBox="1">
            <a:spLocks noGrp="1"/>
          </p:cNvSpPr>
          <p:nvPr>
            <p:ph type="title"/>
          </p:nvPr>
        </p:nvSpPr>
        <p:spPr>
          <a:xfrm>
            <a:off x="726279" y="489988"/>
            <a:ext cx="8630222"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4. Difficultés rencontrées dans la réalisation des EIE pour les projets de transport</a:t>
            </a:r>
            <a:endParaRPr lang="en-US" sz="2000" b="1" dirty="0">
              <a:solidFill>
                <a:schemeClr val="bg1"/>
              </a:solidFill>
            </a:endParaRPr>
          </a:p>
        </p:txBody>
      </p:sp>
      <p:sp>
        <p:nvSpPr>
          <p:cNvPr id="8" name="TextBox 7">
            <a:extLst>
              <a:ext uri="{FF2B5EF4-FFF2-40B4-BE49-F238E27FC236}">
                <a16:creationId xmlns:a16="http://schemas.microsoft.com/office/drawing/2014/main" id="{DEC25E4E-C6EB-2348-44AF-AAF05F0E90C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23</a:t>
            </a:r>
            <a:endParaRPr lang="LID4096" sz="1500" dirty="0">
              <a:solidFill>
                <a:schemeClr val="bg1"/>
              </a:solidFill>
            </a:endParaRPr>
          </a:p>
        </p:txBody>
      </p:sp>
      <p:sp>
        <p:nvSpPr>
          <p:cNvPr id="5" name="object 3">
            <a:extLst>
              <a:ext uri="{FF2B5EF4-FFF2-40B4-BE49-F238E27FC236}">
                <a16:creationId xmlns:a16="http://schemas.microsoft.com/office/drawing/2014/main" id="{6E910856-3137-C045-9A0D-B0AA680631D2}"/>
              </a:ext>
            </a:extLst>
          </p:cNvPr>
          <p:cNvSpPr txBox="1"/>
          <p:nvPr/>
        </p:nvSpPr>
        <p:spPr>
          <a:xfrm>
            <a:off x="726278" y="1788647"/>
            <a:ext cx="6022251" cy="412325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Problèmes :</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Données de référence manquantes ou obsolètes (air, biodiversité, etc.)</a:t>
            </a:r>
          </a:p>
          <a:p>
            <a:pPr marL="190500" defTabSz="1175644" hangingPunct="1">
              <a:lnSpc>
                <a:spcPct val="150000"/>
              </a:lnSpc>
              <a:spcBef>
                <a:spcPts val="129"/>
              </a:spcBef>
            </a:pPr>
            <a:r>
              <a:rPr lang="en-US" sz="1600" dirty="0">
                <a:solidFill>
                  <a:sysClr val="windowText" lastClr="000000"/>
                </a:solidFill>
                <a:latin typeface="Arial"/>
                <a:cs typeface="Arial"/>
              </a:rPr>
              <a:t>	ii. Accès limité à des données précises sur le trafic et l'environnement</a:t>
            </a:r>
          </a:p>
          <a:p>
            <a:pPr marL="190500" defTabSz="1175644" hangingPunct="1">
              <a:lnSpc>
                <a:spcPct val="150000"/>
              </a:lnSpc>
              <a:spcBef>
                <a:spcPts val="129"/>
              </a:spcBef>
            </a:pPr>
            <a:r>
              <a:rPr lang="en-US" sz="1600" dirty="0">
                <a:solidFill>
                  <a:sysClr val="windowText" lastClr="000000"/>
                </a:solidFill>
                <a:latin typeface="Arial"/>
                <a:cs typeface="Arial"/>
              </a:rPr>
              <a:t>	iii. Formats incohérents entre les différentes sources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Solutions :</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Utiliser la télédétection, les données ouvertes et la science citoyenne</a:t>
            </a:r>
          </a:p>
          <a:p>
            <a:pPr marL="190500" defTabSz="1175644" hangingPunct="1">
              <a:lnSpc>
                <a:spcPct val="150000"/>
              </a:lnSpc>
              <a:spcBef>
                <a:spcPts val="129"/>
              </a:spcBef>
            </a:pPr>
            <a:r>
              <a:rPr lang="en-US" sz="1600" dirty="0">
                <a:solidFill>
                  <a:sysClr val="windowText" lastClr="000000"/>
                </a:solidFill>
                <a:latin typeface="Arial"/>
                <a:cs typeface="Arial"/>
              </a:rPr>
              <a:t>	ii. Normaliser la collecte et les formats des données</a:t>
            </a:r>
          </a:p>
        </p:txBody>
      </p:sp>
      <p:sp>
        <p:nvSpPr>
          <p:cNvPr id="3" name="object 6">
            <a:extLst>
              <a:ext uri="{FF2B5EF4-FFF2-40B4-BE49-F238E27FC236}">
                <a16:creationId xmlns:a16="http://schemas.microsoft.com/office/drawing/2014/main" id="{8764E8BF-4FB2-D8D3-69E6-4E6E4568EFEE}"/>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4" name="object 6">
            <a:extLst>
              <a:ext uri="{FF2B5EF4-FFF2-40B4-BE49-F238E27FC236}">
                <a16:creationId xmlns:a16="http://schemas.microsoft.com/office/drawing/2014/main" id="{B4101648-EB26-B11C-C54B-A66F02C93161}"/>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Recherche et analyse dans le domaine des transports</a:t>
            </a:r>
            <a:endParaRPr lang="en-GB" spc="-13" dirty="0">
              <a:solidFill>
                <a:prstClr val="black"/>
              </a:solidFill>
            </a:endParaRPr>
          </a:p>
        </p:txBody>
      </p:sp>
      <p:sp>
        <p:nvSpPr>
          <p:cNvPr id="7" name="object 3">
            <a:extLst>
              <a:ext uri="{FF2B5EF4-FFF2-40B4-BE49-F238E27FC236}">
                <a16:creationId xmlns:a16="http://schemas.microsoft.com/office/drawing/2014/main" id="{C44C31A8-E2E1-1A08-88ED-05DCB15F4C0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4.1 Collecte des données et questions relatives à la qualité </a:t>
            </a:r>
            <a:endParaRPr lang="en-GB" b="1" dirty="0">
              <a:solidFill>
                <a:schemeClr val="tx1"/>
              </a:solidFill>
              <a:latin typeface="Arial"/>
              <a:cs typeface="Arial"/>
            </a:endParaRPr>
          </a:p>
        </p:txBody>
      </p:sp>
      <p:pic>
        <p:nvPicPr>
          <p:cNvPr id="8194" name="Picture 2">
            <a:extLst>
              <a:ext uri="{FF2B5EF4-FFF2-40B4-BE49-F238E27FC236}">
                <a16:creationId xmlns:a16="http://schemas.microsoft.com/office/drawing/2014/main" id="{AF4E9476-3F63-C439-6EA1-9DFD5706209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0253" b="8322"/>
          <a:stretch>
            <a:fillRect/>
          </a:stretch>
        </p:blipFill>
        <p:spPr bwMode="auto">
          <a:xfrm>
            <a:off x="6793699" y="2948364"/>
            <a:ext cx="5638669" cy="2963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79855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E7D04-F2A9-45CB-8454-A3C887BCAB9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2374BCB-C14C-9D3F-289D-F8C027F723F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24</a:t>
            </a:r>
            <a:endParaRPr lang="LID4096" sz="1500" dirty="0">
              <a:solidFill>
                <a:schemeClr val="bg1"/>
              </a:solidFill>
            </a:endParaRPr>
          </a:p>
        </p:txBody>
      </p:sp>
      <p:sp>
        <p:nvSpPr>
          <p:cNvPr id="7" name="object 3">
            <a:extLst>
              <a:ext uri="{FF2B5EF4-FFF2-40B4-BE49-F238E27FC236}">
                <a16:creationId xmlns:a16="http://schemas.microsoft.com/office/drawing/2014/main" id="{86710F78-C8D2-0E6D-CFDC-B5FD3F8C849C}"/>
              </a:ext>
            </a:extLst>
          </p:cNvPr>
          <p:cNvSpPr txBox="1"/>
          <p:nvPr/>
        </p:nvSpPr>
        <p:spPr>
          <a:xfrm>
            <a:off x="726280" y="1666390"/>
            <a:ext cx="6699089" cy="429310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Défis :</a:t>
            </a:r>
          </a:p>
          <a:p>
            <a:pPr marL="19050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Les délais de réalisation des projets prolongés augmentent l'incertitude</a:t>
            </a:r>
          </a:p>
          <a:p>
            <a:pPr marL="190500" defTabSz="1175644" hangingPunct="1">
              <a:lnSpc>
                <a:spcPct val="150000"/>
              </a:lnSpc>
              <a:spcBef>
                <a:spcPts val="129"/>
              </a:spcBef>
            </a:pPr>
            <a:r>
              <a:rPr lang="en-US" sz="1400" dirty="0">
                <a:solidFill>
                  <a:sysClr val="windowText" lastClr="000000"/>
                </a:solidFill>
                <a:latin typeface="Arial"/>
                <a:cs typeface="Arial"/>
              </a:rPr>
              <a:t>	ii. Évolution des types de carburants, des réglementations et des schémas de circulation</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Risques :</a:t>
            </a:r>
          </a:p>
          <a:p>
            <a:pPr marL="19050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Prévisions inexactes → mesures d'atténuation insuffisantes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Solutions :</a:t>
            </a:r>
          </a:p>
          <a:p>
            <a:pPr marL="19050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Modélisation basée sur des scénarios (meilleur/pire cas)</a:t>
            </a:r>
          </a:p>
          <a:p>
            <a:pPr marL="190500" defTabSz="1175644" hangingPunct="1">
              <a:lnSpc>
                <a:spcPct val="150000"/>
              </a:lnSpc>
              <a:spcBef>
                <a:spcPts val="129"/>
              </a:spcBef>
            </a:pPr>
            <a:r>
              <a:rPr lang="en-US" sz="1400" dirty="0">
                <a:solidFill>
                  <a:sysClr val="windowText" lastClr="000000"/>
                </a:solidFill>
                <a:latin typeface="Arial"/>
                <a:cs typeface="Arial"/>
              </a:rPr>
              <a:t>	ii. Analyse de sensibilité dans les modèles d'émissions et d'utilisation des sols</a:t>
            </a:r>
            <a:endParaRPr lang="en-GB" sz="1400" dirty="0">
              <a:solidFill>
                <a:sysClr val="windowText" lastClr="000000"/>
              </a:solidFill>
              <a:latin typeface="Arial"/>
              <a:cs typeface="Arial"/>
            </a:endParaRPr>
          </a:p>
        </p:txBody>
      </p:sp>
      <p:sp>
        <p:nvSpPr>
          <p:cNvPr id="3" name="object 6">
            <a:extLst>
              <a:ext uri="{FF2B5EF4-FFF2-40B4-BE49-F238E27FC236}">
                <a16:creationId xmlns:a16="http://schemas.microsoft.com/office/drawing/2014/main" id="{865B9EB9-D087-65DF-B1B0-6531F0440231}"/>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4" name="object 6">
            <a:extLst>
              <a:ext uri="{FF2B5EF4-FFF2-40B4-BE49-F238E27FC236}">
                <a16:creationId xmlns:a16="http://schemas.microsoft.com/office/drawing/2014/main" id="{4B4C77FD-29A7-41FE-F5B4-6F5AFB983257}"/>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Recherche et analyse dans le domaine des transports</a:t>
            </a:r>
            <a:endParaRPr lang="en-GB" spc="-13" dirty="0">
              <a:solidFill>
                <a:prstClr val="black"/>
              </a:solidFill>
            </a:endParaRPr>
          </a:p>
        </p:txBody>
      </p:sp>
      <p:sp>
        <p:nvSpPr>
          <p:cNvPr id="5" name="object 3">
            <a:extLst>
              <a:ext uri="{FF2B5EF4-FFF2-40B4-BE49-F238E27FC236}">
                <a16:creationId xmlns:a16="http://schemas.microsoft.com/office/drawing/2014/main" id="{D292F0A6-A2E3-DCB0-D44E-8C0DC0369A4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4.2 Prévoir avec précision les impacts futurs</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BC26245E-3085-0C27-D15D-94CC2E2B6855}"/>
              </a:ext>
            </a:extLst>
          </p:cNvPr>
          <p:cNvSpPr txBox="1">
            <a:spLocks/>
          </p:cNvSpPr>
          <p:nvPr/>
        </p:nvSpPr>
        <p:spPr>
          <a:xfrm>
            <a:off x="726280" y="489988"/>
            <a:ext cx="6530966"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dirty="0">
                <a:solidFill>
                  <a:schemeClr val="bg1"/>
                </a:solidFill>
              </a:rPr>
              <a:t>4. </a:t>
            </a:r>
            <a:r>
              <a:rPr lang="en-GB" sz="2000" b="1" dirty="0" err="1">
                <a:solidFill>
                  <a:schemeClr val="bg1"/>
                </a:solidFill>
              </a:rPr>
              <a:t>Défis</a:t>
            </a:r>
            <a:r>
              <a:rPr lang="en-GB" sz="2000" b="1" dirty="0">
                <a:solidFill>
                  <a:schemeClr val="bg1"/>
                </a:solidFill>
              </a:rPr>
              <a:t> </a:t>
            </a:r>
            <a:r>
              <a:rPr lang="en-GB" sz="2000" b="1" dirty="0" err="1">
                <a:solidFill>
                  <a:schemeClr val="bg1"/>
                </a:solidFill>
              </a:rPr>
              <a:t>liés</a:t>
            </a:r>
            <a:r>
              <a:rPr lang="en-GB" sz="2000" b="1" dirty="0">
                <a:solidFill>
                  <a:schemeClr val="bg1"/>
                </a:solidFill>
              </a:rPr>
              <a:t> à la </a:t>
            </a:r>
            <a:r>
              <a:rPr lang="en-GB" sz="2000" b="1" dirty="0" err="1">
                <a:solidFill>
                  <a:schemeClr val="bg1"/>
                </a:solidFill>
              </a:rPr>
              <a:t>réalisation</a:t>
            </a:r>
            <a:r>
              <a:rPr lang="en-GB" sz="2000" b="1" dirty="0">
                <a:solidFill>
                  <a:schemeClr val="bg1"/>
                </a:solidFill>
              </a:rPr>
              <a:t> </a:t>
            </a:r>
            <a:r>
              <a:rPr lang="en-GB" sz="2000" b="1" dirty="0" err="1">
                <a:solidFill>
                  <a:schemeClr val="bg1"/>
                </a:solidFill>
              </a:rPr>
              <a:t>d'EIE</a:t>
            </a:r>
            <a:r>
              <a:rPr lang="en-GB" sz="2000" b="1" dirty="0">
                <a:solidFill>
                  <a:schemeClr val="bg1"/>
                </a:solidFill>
              </a:rPr>
              <a:t> pour les </a:t>
            </a:r>
            <a:r>
              <a:rPr lang="en-GB" sz="2000" b="1" dirty="0" err="1">
                <a:solidFill>
                  <a:schemeClr val="bg1"/>
                </a:solidFill>
              </a:rPr>
              <a:t>projets</a:t>
            </a:r>
            <a:r>
              <a:rPr lang="en-GB" sz="2000" b="1" dirty="0">
                <a:solidFill>
                  <a:schemeClr val="bg1"/>
                </a:solidFill>
              </a:rPr>
              <a:t> de transport</a:t>
            </a:r>
            <a:endParaRPr lang="en-US" sz="2000" b="1" dirty="0">
              <a:solidFill>
                <a:schemeClr val="bg1"/>
              </a:solidFill>
            </a:endParaRPr>
          </a:p>
        </p:txBody>
      </p:sp>
      <p:pic>
        <p:nvPicPr>
          <p:cNvPr id="9218" name="Picture 2">
            <a:extLst>
              <a:ext uri="{FF2B5EF4-FFF2-40B4-BE49-F238E27FC236}">
                <a16:creationId xmlns:a16="http://schemas.microsoft.com/office/drawing/2014/main" id="{38755EF5-2F5A-7F36-6BAC-A8EF25055A9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128" r="8309" b="16872"/>
          <a:stretch>
            <a:fillRect/>
          </a:stretch>
        </p:blipFill>
        <p:spPr bwMode="auto">
          <a:xfrm>
            <a:off x="7143979" y="2071026"/>
            <a:ext cx="5048021" cy="3558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62228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78107-0AB4-0CFA-256D-042089697BA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37CECE8-8846-013B-22BA-6C209CF67D1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25</a:t>
            </a:r>
            <a:endParaRPr lang="LID4096" sz="1500" dirty="0">
              <a:solidFill>
                <a:schemeClr val="bg1"/>
              </a:solidFill>
            </a:endParaRPr>
          </a:p>
        </p:txBody>
      </p:sp>
      <p:sp>
        <p:nvSpPr>
          <p:cNvPr id="7" name="object 3">
            <a:extLst>
              <a:ext uri="{FF2B5EF4-FFF2-40B4-BE49-F238E27FC236}">
                <a16:creationId xmlns:a16="http://schemas.microsoft.com/office/drawing/2014/main" id="{F36665CF-2AD5-8A21-88C9-DFE59C971236}"/>
              </a:ext>
            </a:extLst>
          </p:cNvPr>
          <p:cNvSpPr txBox="1"/>
          <p:nvPr/>
        </p:nvSpPr>
        <p:spPr>
          <a:xfrm>
            <a:off x="705908" y="1406492"/>
            <a:ext cx="6596413" cy="429310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Conflit :</a:t>
            </a:r>
          </a:p>
          <a:p>
            <a:pPr marL="19050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Construction plus rapide et moins coûteuse vs protection de l'environnement</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Exemples :</a:t>
            </a:r>
          </a:p>
          <a:p>
            <a:pPr marL="19050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Trajet à travers les forêts ou détour plus long</a:t>
            </a:r>
          </a:p>
          <a:p>
            <a:pPr marL="190500" defTabSz="1175644" hangingPunct="1">
              <a:lnSpc>
                <a:spcPct val="150000"/>
              </a:lnSpc>
              <a:spcBef>
                <a:spcPts val="129"/>
              </a:spcBef>
            </a:pPr>
            <a:r>
              <a:rPr lang="en-US" sz="1400" dirty="0">
                <a:solidFill>
                  <a:sysClr val="windowText" lastClr="000000"/>
                </a:solidFill>
                <a:latin typeface="Arial"/>
                <a:cs typeface="Arial"/>
              </a:rPr>
              <a:t>	ii. EIE minimale vs examen complet</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Approche :</a:t>
            </a:r>
          </a:p>
          <a:p>
            <a:pPr marL="19050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Intégrer les coûts environnementaux dans l'analyse coûts-avantages</a:t>
            </a:r>
          </a:p>
          <a:p>
            <a:pPr marL="190500" defTabSz="1175644" hangingPunct="1">
              <a:lnSpc>
                <a:spcPct val="150000"/>
              </a:lnSpc>
              <a:spcBef>
                <a:spcPts val="129"/>
              </a:spcBef>
            </a:pPr>
            <a:r>
              <a:rPr lang="en-US" sz="1400" dirty="0">
                <a:solidFill>
                  <a:sysClr val="windowText" lastClr="000000"/>
                </a:solidFill>
                <a:latin typeface="Arial"/>
                <a:cs typeface="Arial"/>
              </a:rPr>
              <a:t>	ii. Investir dans des infrastructures écologiques (par exemple, soutien aux véhicules électriques, barrières acoustiques avec végétation)</a:t>
            </a:r>
            <a:endParaRPr lang="en-GB" sz="1400" dirty="0">
              <a:solidFill>
                <a:sysClr val="windowText" lastClr="000000"/>
              </a:solidFill>
              <a:latin typeface="Arial"/>
              <a:cs typeface="Arial"/>
            </a:endParaRPr>
          </a:p>
        </p:txBody>
      </p:sp>
      <p:sp>
        <p:nvSpPr>
          <p:cNvPr id="3" name="object 6">
            <a:extLst>
              <a:ext uri="{FF2B5EF4-FFF2-40B4-BE49-F238E27FC236}">
                <a16:creationId xmlns:a16="http://schemas.microsoft.com/office/drawing/2014/main" id="{0F105B0E-7D62-3375-D1B2-0ED83822E44D}"/>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4" name="object 6">
            <a:extLst>
              <a:ext uri="{FF2B5EF4-FFF2-40B4-BE49-F238E27FC236}">
                <a16:creationId xmlns:a16="http://schemas.microsoft.com/office/drawing/2014/main" id="{F5412DBD-7998-89A8-A3DC-C073D6876101}"/>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Recherche et analyse dans le domaine des transports</a:t>
            </a:r>
            <a:endParaRPr lang="en-GB" spc="-13" dirty="0">
              <a:solidFill>
                <a:prstClr val="black"/>
              </a:solidFill>
            </a:endParaRPr>
          </a:p>
        </p:txBody>
      </p:sp>
      <p:sp>
        <p:nvSpPr>
          <p:cNvPr id="5" name="object 3">
            <a:extLst>
              <a:ext uri="{FF2B5EF4-FFF2-40B4-BE49-F238E27FC236}">
                <a16:creationId xmlns:a16="http://schemas.microsoft.com/office/drawing/2014/main" id="{5D6A6ECC-F817-F11A-DB2F-694AA7322751}"/>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4.3 Équilibre entre les objectifs économiques et environnementaux</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4C3CC012-383C-F69E-AAB1-DD0C36AFC3B8}"/>
              </a:ext>
            </a:extLst>
          </p:cNvPr>
          <p:cNvSpPr txBox="1">
            <a:spLocks/>
          </p:cNvSpPr>
          <p:nvPr/>
        </p:nvSpPr>
        <p:spPr>
          <a:xfrm>
            <a:off x="726279" y="489988"/>
            <a:ext cx="6511648"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dirty="0">
                <a:solidFill>
                  <a:schemeClr val="bg1"/>
                </a:solidFill>
              </a:rPr>
              <a:t>4. </a:t>
            </a:r>
            <a:r>
              <a:rPr lang="en-GB" sz="2000" b="1" dirty="0" err="1">
                <a:solidFill>
                  <a:schemeClr val="bg1"/>
                </a:solidFill>
              </a:rPr>
              <a:t>Défis</a:t>
            </a:r>
            <a:r>
              <a:rPr lang="en-GB" sz="2000" b="1" dirty="0">
                <a:solidFill>
                  <a:schemeClr val="bg1"/>
                </a:solidFill>
              </a:rPr>
              <a:t> </a:t>
            </a:r>
            <a:r>
              <a:rPr lang="en-GB" sz="2000" b="1" dirty="0" err="1">
                <a:solidFill>
                  <a:schemeClr val="bg1"/>
                </a:solidFill>
              </a:rPr>
              <a:t>liés</a:t>
            </a:r>
            <a:r>
              <a:rPr lang="en-GB" sz="2000" b="1" dirty="0">
                <a:solidFill>
                  <a:schemeClr val="bg1"/>
                </a:solidFill>
              </a:rPr>
              <a:t> à la </a:t>
            </a:r>
            <a:r>
              <a:rPr lang="en-GB" sz="2000" b="1" dirty="0" err="1">
                <a:solidFill>
                  <a:schemeClr val="bg1"/>
                </a:solidFill>
              </a:rPr>
              <a:t>réalisation</a:t>
            </a:r>
            <a:r>
              <a:rPr lang="en-GB" sz="2000" b="1" dirty="0">
                <a:solidFill>
                  <a:schemeClr val="bg1"/>
                </a:solidFill>
              </a:rPr>
              <a:t> </a:t>
            </a:r>
            <a:r>
              <a:rPr lang="en-GB" sz="2000" b="1" dirty="0" err="1">
                <a:solidFill>
                  <a:schemeClr val="bg1"/>
                </a:solidFill>
              </a:rPr>
              <a:t>d'EIE</a:t>
            </a:r>
            <a:r>
              <a:rPr lang="en-GB" sz="2000" b="1" dirty="0">
                <a:solidFill>
                  <a:schemeClr val="bg1"/>
                </a:solidFill>
              </a:rPr>
              <a:t> pour les </a:t>
            </a:r>
            <a:r>
              <a:rPr lang="en-GB" sz="2000" b="1" dirty="0" err="1">
                <a:solidFill>
                  <a:schemeClr val="bg1"/>
                </a:solidFill>
              </a:rPr>
              <a:t>projets</a:t>
            </a:r>
            <a:r>
              <a:rPr lang="en-GB" sz="2000" b="1" dirty="0">
                <a:solidFill>
                  <a:schemeClr val="bg1"/>
                </a:solidFill>
              </a:rPr>
              <a:t> de transport</a:t>
            </a:r>
            <a:endParaRPr lang="en-US" sz="2000" b="1" dirty="0">
              <a:solidFill>
                <a:schemeClr val="bg1"/>
              </a:solidFill>
            </a:endParaRPr>
          </a:p>
        </p:txBody>
      </p:sp>
      <p:pic>
        <p:nvPicPr>
          <p:cNvPr id="10242" name="Picture 2">
            <a:extLst>
              <a:ext uri="{FF2B5EF4-FFF2-40B4-BE49-F238E27FC236}">
                <a16:creationId xmlns:a16="http://schemas.microsoft.com/office/drawing/2014/main" id="{C07B09B7-90AF-4DD6-65A9-02133D4B398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93" r="3793" b="13447"/>
          <a:stretch>
            <a:fillRect/>
          </a:stretch>
        </p:blipFill>
        <p:spPr bwMode="auto">
          <a:xfrm>
            <a:off x="7425369" y="1344602"/>
            <a:ext cx="4747684" cy="49097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4629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D9357-F61D-6DCC-15B3-7DADBB68EBE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EB61F05-0661-D20C-9CDF-64C89126C789}"/>
              </a:ext>
            </a:extLst>
          </p:cNvPr>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 </a:t>
            </a:r>
            <a:r>
              <a:rPr lang="en-GB" sz="2000" b="1" dirty="0">
                <a:solidFill>
                  <a:schemeClr val="bg1"/>
                </a:solidFill>
              </a:rPr>
              <a:t>des matières</a:t>
            </a:r>
            <a:endParaRPr sz="2000" b="1" spc="-13" dirty="0">
              <a:solidFill>
                <a:schemeClr val="bg1"/>
              </a:solidFill>
            </a:endParaRPr>
          </a:p>
        </p:txBody>
      </p:sp>
      <p:sp>
        <p:nvSpPr>
          <p:cNvPr id="8" name="TextBox 7">
            <a:extLst>
              <a:ext uri="{FF2B5EF4-FFF2-40B4-BE49-F238E27FC236}">
                <a16:creationId xmlns:a16="http://schemas.microsoft.com/office/drawing/2014/main" id="{39C51240-7141-3944-E0B8-DD52B89A4FEB}"/>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a:t>
            </a:r>
            <a:endParaRPr lang="LID4096" sz="1500" dirty="0">
              <a:solidFill>
                <a:schemeClr val="bg1"/>
              </a:solidFill>
            </a:endParaRPr>
          </a:p>
        </p:txBody>
      </p:sp>
      <p:sp>
        <p:nvSpPr>
          <p:cNvPr id="5" name="Text Placeholder 2">
            <a:extLst>
              <a:ext uri="{FF2B5EF4-FFF2-40B4-BE49-F238E27FC236}">
                <a16:creationId xmlns:a16="http://schemas.microsoft.com/office/drawing/2014/main" id="{19EE985D-F197-A793-02B1-A729E7F0A474}"/>
              </a:ext>
            </a:extLst>
          </p:cNvPr>
          <p:cNvSpPr txBox="1">
            <a:spLocks/>
          </p:cNvSpPr>
          <p:nvPr/>
        </p:nvSpPr>
        <p:spPr>
          <a:xfrm>
            <a:off x="3676918" y="435296"/>
            <a:ext cx="7788801" cy="573865"/>
          </a:xfrm>
          <a:prstGeom prst="rect">
            <a:avLst/>
          </a:prstGeom>
          <a:ln w="12700">
            <a:miter lim="400000"/>
          </a:ln>
          <a:extLst>
            <a:ext uri="{C572A759-6A51-4108-AA02-DFA0A04FC94B}">
              <ma14:wrappingTextBoxFlag xmlns="" xmlns:a16="http://schemas.microsoft.com/office/drawing/2014/main" xmlns:p14="http://schemas.microsoft.com/office/powerpoint/2010/main"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GB" dirty="0">
                <a:solidFill>
                  <a:srgbClr val="FF0000"/>
                </a:solidFill>
              </a:rPr>
              <a:t>Laboratoire 9 : Introduction à l'évaluation de l'impact environnemental</a:t>
            </a:r>
          </a:p>
        </p:txBody>
      </p:sp>
      <p:sp>
        <p:nvSpPr>
          <p:cNvPr id="7" name="object 6">
            <a:extLst>
              <a:ext uri="{FF2B5EF4-FFF2-40B4-BE49-F238E27FC236}">
                <a16:creationId xmlns:a16="http://schemas.microsoft.com/office/drawing/2014/main" id="{53B2671F-07C4-8BF9-5BFE-5CDB1FAE8F06}"/>
              </a:ext>
            </a:extLst>
          </p:cNvPr>
          <p:cNvSpPr txBox="1">
            <a:spLocks noGrp="1"/>
          </p:cNvSpPr>
          <p:nvPr>
            <p:ph type="ftr" sz="quarter" idx="5"/>
          </p:nvPr>
        </p:nvSpPr>
        <p:spPr>
          <a:xfrm>
            <a:off x="726282" y="6400013"/>
            <a:ext cx="309344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Transport durable et analyse des politiques</a:t>
            </a:r>
            <a:endParaRPr spc="-13" dirty="0">
              <a:solidFill>
                <a:prstClr val="black"/>
              </a:solidFill>
            </a:endParaRPr>
          </a:p>
        </p:txBody>
      </p:sp>
      <p:sp>
        <p:nvSpPr>
          <p:cNvPr id="6" name="object 6">
            <a:extLst>
              <a:ext uri="{FF2B5EF4-FFF2-40B4-BE49-F238E27FC236}">
                <a16:creationId xmlns:a16="http://schemas.microsoft.com/office/drawing/2014/main" id="{44942DE2-A608-46B5-68FB-8EBD22C05087}"/>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de la visualisation des données dans la recherche sur les transports</a:t>
            </a:r>
          </a:p>
        </p:txBody>
      </p:sp>
      <p:graphicFrame>
        <p:nvGraphicFramePr>
          <p:cNvPr id="9" name="Table 8">
            <a:extLst>
              <a:ext uri="{FF2B5EF4-FFF2-40B4-BE49-F238E27FC236}">
                <a16:creationId xmlns:a16="http://schemas.microsoft.com/office/drawing/2014/main" id="{69FB1976-7ECB-A110-2281-A858DAD6F514}"/>
              </a:ext>
            </a:extLst>
          </p:cNvPr>
          <p:cNvGraphicFramePr>
            <a:graphicFrameLocks noGrp="1"/>
          </p:cNvGraphicFramePr>
          <p:nvPr>
            <p:extLst>
              <p:ext uri="{D42A27DB-BD31-4B8C-83A1-F6EECF244321}">
                <p14:modId xmlns:p14="http://schemas.microsoft.com/office/powerpoint/2010/main" val="310542621"/>
              </p:ext>
            </p:extLst>
          </p:nvPr>
        </p:nvGraphicFramePr>
        <p:xfrm>
          <a:off x="726281" y="881478"/>
          <a:ext cx="4902005" cy="4766355"/>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283538">
                <a:tc>
                  <a:txBody>
                    <a:bodyPr/>
                    <a:lstStyle/>
                    <a:p>
                      <a:r>
                        <a:rPr lang="en-GB" sz="1400" b="1" dirty="0">
                          <a:solidFill>
                            <a:sysClr val="windowText" lastClr="000000"/>
                          </a:solidFill>
                          <a:latin typeface="Arial"/>
                          <a:cs typeface="Arial"/>
                        </a:rPr>
                        <a:t>0. Objectif</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rial" panose="020B0604020202020204" pitchFamily="34" charset="0"/>
                          <a:cs typeface="Arial" panose="020B0604020202020204" pitchFamily="34" charset="0"/>
                        </a:rPr>
                        <a:t>1</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257762">
                <a:tc>
                  <a:txBody>
                    <a:bodyPr/>
                    <a:lstStyle/>
                    <a:p>
                      <a:r>
                        <a:rPr lang="en-GB" sz="1200" spc="64" dirty="0">
                          <a:solidFill>
                            <a:sysClr val="windowText" lastClr="000000"/>
                          </a:solidFill>
                          <a:latin typeface="Arial"/>
                          <a:cs typeface="Arial"/>
                        </a:rPr>
                        <a:t> 0.1 Objectifs pédagogiques</a:t>
                      </a:r>
                      <a:endParaRPr lang="en-AT"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257762">
                <a:tc>
                  <a:txBody>
                    <a:bodyPr/>
                    <a:lstStyle/>
                    <a:p>
                      <a:endParaRPr lang="en-AT"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489748">
                <a:tc>
                  <a:txBody>
                    <a:bodyPr/>
                    <a:lstStyle/>
                    <a:p>
                      <a:r>
                        <a:rPr lang="en-GB" sz="1400" b="1" dirty="0">
                          <a:solidFill>
                            <a:sysClr val="windowText" lastClr="000000"/>
                          </a:solidFill>
                          <a:latin typeface="Arial"/>
                          <a:cs typeface="Arial"/>
                        </a:rPr>
                        <a:t>1. Objectifs et pertinence de l'évaluation de l'impact environnemental (EIE)</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rial" panose="020B0604020202020204" pitchFamily="34" charset="0"/>
                          <a:cs typeface="Arial" panose="020B0604020202020204" pitchFamily="34" charset="0"/>
                        </a:rPr>
                        <a:t>3</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257762">
                <a:tc>
                  <a:txBody>
                    <a:bodyPr/>
                    <a:lstStyle/>
                    <a:p>
                      <a:r>
                        <a:rPr lang="en-GB" sz="1200" dirty="0">
                          <a:latin typeface="Arial" panose="020B0604020202020204" pitchFamily="34" charset="0"/>
                          <a:cs typeface="Arial" panose="020B0604020202020204" pitchFamily="34" charset="0"/>
                        </a:rPr>
                        <a:t> 1.1 Définition et objectif de l'EIE</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4</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438195">
                <a:tc>
                  <a:txBody>
                    <a:bodyPr/>
                    <a:lstStyle/>
                    <a:p>
                      <a:r>
                        <a:rPr lang="en-GB" sz="1200" dirty="0">
                          <a:latin typeface="Arial" panose="020B0604020202020204" pitchFamily="34" charset="0"/>
                          <a:cs typeface="Arial" panose="020B0604020202020204" pitchFamily="34" charset="0"/>
                        </a:rPr>
                        <a:t> 1.2 Importance de l'EIE dans les projets d'infrastructure et de transport</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5</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438195">
                <a:tc>
                  <a:txBody>
                    <a:bodyPr/>
                    <a:lstStyle/>
                    <a:p>
                      <a:r>
                        <a:rPr lang="en-GB" sz="1200" dirty="0">
                          <a:latin typeface="Arial" panose="020B0604020202020204" pitchFamily="34" charset="0"/>
                          <a:cs typeface="Arial" panose="020B0604020202020204" pitchFamily="34" charset="0"/>
                        </a:rPr>
                        <a:t> 1.3 Cadres réglementaires et normes internationales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6</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257762">
                <a:tc>
                  <a:txBody>
                    <a:bodyPr/>
                    <a:lstStyle/>
                    <a:p>
                      <a:r>
                        <a:rPr lang="en-GB" sz="1200" dirty="0">
                          <a:latin typeface="Arial" panose="020B0604020202020204" pitchFamily="34" charset="0"/>
                          <a:cs typeface="Arial" panose="020B0604020202020204" pitchFamily="34" charset="0"/>
                        </a:rPr>
                        <a:t> 1.4 Rôle de l'EIE dans le développement durable</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7</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76504085"/>
                  </a:ext>
                </a:extLst>
              </a:tr>
              <a:tr h="309314">
                <a:tc>
                  <a:txBody>
                    <a:bodyPr/>
                    <a:lstStyle/>
                    <a:p>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489748">
                <a:tc>
                  <a:txBody>
                    <a:bodyPr/>
                    <a:lstStyle/>
                    <a:p>
                      <a:r>
                        <a:rPr lang="en-GB" sz="1400" b="1" dirty="0">
                          <a:latin typeface="Arial" panose="020B0604020202020204" pitchFamily="34" charset="0"/>
                          <a:cs typeface="Arial" panose="020B0604020202020204" pitchFamily="34" charset="0"/>
                        </a:rPr>
                        <a:t>2. Indicateurs environnementaux clés dans les projets de transport</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rial" panose="020B0604020202020204" pitchFamily="34" charset="0"/>
                          <a:cs typeface="Arial" panose="020B0604020202020204" pitchFamily="34" charset="0"/>
                        </a:rPr>
                        <a:t>8</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257762">
                <a:tc>
                  <a:txBody>
                    <a:bodyPr/>
                    <a:lstStyle/>
                    <a:p>
                      <a:r>
                        <a:rPr lang="en-GB" sz="1200" dirty="0">
                          <a:latin typeface="Arial" panose="020B0604020202020204" pitchFamily="34" charset="0"/>
                          <a:cs typeface="Arial" panose="020B0604020202020204" pitchFamily="34" charset="0"/>
                        </a:rPr>
                        <a:t> 2.1 Aperçu des indicateurs environnementaux</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9</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257762">
                <a:tc>
                  <a:txBody>
                    <a:bodyPr/>
                    <a:lstStyle/>
                    <a:p>
                      <a:r>
                        <a:rPr lang="en-GB" sz="1200" dirty="0">
                          <a:latin typeface="Arial" panose="020B0604020202020204" pitchFamily="34" charset="0"/>
                          <a:cs typeface="Arial" panose="020B0604020202020204" pitchFamily="34" charset="0"/>
                        </a:rPr>
                        <a:t> 2.2 </a:t>
                      </a:r>
                      <a:r>
                        <a:rPr lang="fr-FR" sz="1200" dirty="0">
                          <a:latin typeface="Arial" panose="020B0604020202020204" pitchFamily="34" charset="0"/>
                          <a:cs typeface="Arial" panose="020B0604020202020204" pitchFamily="34" charset="0"/>
                        </a:rPr>
                        <a:t>Émissions (CO₂, NOₓ, PM2,5, etc.)</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10</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257762">
                <a:tc>
                  <a:txBody>
                    <a:bodyPr/>
                    <a:lstStyle/>
                    <a:p>
                      <a:r>
                        <a:rPr lang="en-GB" sz="1200" dirty="0">
                          <a:latin typeface="Arial" panose="020B0604020202020204" pitchFamily="34" charset="0"/>
                          <a:cs typeface="Arial" panose="020B0604020202020204" pitchFamily="34" charset="0"/>
                        </a:rPr>
                        <a:t> 2.3 Pollution sonore et vibrations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11</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4202645"/>
                  </a:ext>
                </a:extLst>
              </a:tr>
              <a:tr h="257762">
                <a:tc>
                  <a:txBody>
                    <a:bodyPr/>
                    <a:lstStyle/>
                    <a:p>
                      <a:r>
                        <a:rPr lang="en-GB" sz="1200" dirty="0">
                          <a:latin typeface="Arial" panose="020B0604020202020204" pitchFamily="34" charset="0"/>
                          <a:cs typeface="Arial" panose="020B0604020202020204" pitchFamily="34" charset="0"/>
                        </a:rPr>
                        <a:t> 2.4 Impacts sur l'utilisation des sols et la biodiversité</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12</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bl>
          </a:graphicData>
        </a:graphic>
      </p:graphicFrame>
      <p:graphicFrame>
        <p:nvGraphicFramePr>
          <p:cNvPr id="10" name="Table 9">
            <a:extLst>
              <a:ext uri="{FF2B5EF4-FFF2-40B4-BE49-F238E27FC236}">
                <a16:creationId xmlns:a16="http://schemas.microsoft.com/office/drawing/2014/main" id="{7AC3225F-0996-20FA-87C4-745AA55E1B4D}"/>
              </a:ext>
            </a:extLst>
          </p:cNvPr>
          <p:cNvGraphicFramePr>
            <a:graphicFrameLocks noGrp="1"/>
          </p:cNvGraphicFramePr>
          <p:nvPr>
            <p:extLst>
              <p:ext uri="{D42A27DB-BD31-4B8C-83A1-F6EECF244321}">
                <p14:modId xmlns:p14="http://schemas.microsoft.com/office/powerpoint/2010/main" val="2915269295"/>
              </p:ext>
            </p:extLst>
          </p:nvPr>
        </p:nvGraphicFramePr>
        <p:xfrm>
          <a:off x="6105901" y="785631"/>
          <a:ext cx="5326766" cy="4975183"/>
        </p:xfrm>
        <a:graphic>
          <a:graphicData uri="http://schemas.openxmlformats.org/drawingml/2006/table">
            <a:tbl>
              <a:tblPr firstRow="1" bandRow="1">
                <a:tableStyleId>{5940675A-B579-460E-94D1-54222C63F5DA}</a:tableStyleId>
              </a:tblPr>
              <a:tblGrid>
                <a:gridCol w="4520794">
                  <a:extLst>
                    <a:ext uri="{9D8B030D-6E8A-4147-A177-3AD203B41FA5}">
                      <a16:colId xmlns:a16="http://schemas.microsoft.com/office/drawing/2014/main" val="3157834447"/>
                    </a:ext>
                  </a:extLst>
                </a:gridCol>
                <a:gridCol w="805972">
                  <a:extLst>
                    <a:ext uri="{9D8B030D-6E8A-4147-A177-3AD203B41FA5}">
                      <a16:colId xmlns:a16="http://schemas.microsoft.com/office/drawing/2014/main" val="3568564237"/>
                    </a:ext>
                  </a:extLst>
                </a:gridCol>
              </a:tblGrid>
              <a:tr h="301474">
                <a:tc>
                  <a:txBody>
                    <a:bodyPr/>
                    <a:lstStyle/>
                    <a:p>
                      <a:r>
                        <a:rPr lang="en-GB" sz="1400" dirty="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2.5 Qualité de l'eau et des sols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13</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6136771"/>
                  </a:ext>
                </a:extLst>
              </a:tr>
              <a:tr h="301474">
                <a:tc>
                  <a:txBody>
                    <a:bodyPr/>
                    <a:lstStyle/>
                    <a:p>
                      <a:r>
                        <a:rPr lang="en-GB" sz="1400" dirty="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2.6 Évaluation des impacts visuels et sur la communauté</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14</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59366768"/>
                  </a:ext>
                </a:extLst>
              </a:tr>
              <a:tr h="301474">
                <a:tc>
                  <a:txBody>
                    <a:bodyPr/>
                    <a:lstStyle/>
                    <a:p>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99541"/>
                  </a:ext>
                </a:extLst>
              </a:tr>
              <a:tr h="301474">
                <a:tc>
                  <a:txBody>
                    <a:bodyPr/>
                    <a:lstStyle/>
                    <a:p>
                      <a:r>
                        <a:rPr lang="en-GB" sz="1400" b="1" dirty="0">
                          <a:solidFill>
                            <a:sysClr val="windowText" lastClr="000000"/>
                          </a:solidFill>
                          <a:latin typeface="Arial" panose="020B0604020202020204" pitchFamily="34" charset="0"/>
                          <a:cs typeface="Arial" panose="020B0604020202020204" pitchFamily="34" charset="0"/>
                        </a:rPr>
                        <a:t>3. Études de cas et exemples concrets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15</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465914">
                <a:tc>
                  <a:txBody>
                    <a:bodyPr/>
                    <a:lstStyle/>
                    <a:p>
                      <a:r>
                        <a:rPr lang="en-GB" sz="1200" spc="64" dirty="0">
                          <a:solidFill>
                            <a:sysClr val="windowText" lastClr="000000"/>
                          </a:solidFill>
                          <a:latin typeface="Arial" panose="020B0604020202020204" pitchFamily="34" charset="0"/>
                          <a:cs typeface="Arial" panose="020B0604020202020204" pitchFamily="34" charset="0"/>
                        </a:rPr>
                        <a:t> 3.1 Extension d'une ligne de métro en zone urbaine – Points saillants de l'EIE</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16</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465914">
                <a:tc>
                  <a:txBody>
                    <a:bodyPr/>
                    <a:lstStyle/>
                    <a:p>
                      <a:r>
                        <a:rPr lang="en-GB" sz="1200" dirty="0">
                          <a:latin typeface="Arial" panose="020B0604020202020204" pitchFamily="34" charset="0"/>
                          <a:cs typeface="Arial" panose="020B0604020202020204" pitchFamily="34" charset="0"/>
                        </a:rPr>
                        <a:t> 3.2 Construction d'autoroutes dans les zones protégées – Défis et résultats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18</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465914">
                <a:tc>
                  <a:txBody>
                    <a:bodyPr/>
                    <a:lstStyle/>
                    <a:p>
                      <a:r>
                        <a:rPr lang="en-GB" sz="1200" dirty="0">
                          <a:latin typeface="Arial" panose="020B0604020202020204" pitchFamily="34" charset="0"/>
                          <a:cs typeface="Arial" panose="020B0604020202020204" pitchFamily="34" charset="0"/>
                        </a:rPr>
                        <a:t> 3.3 Développement aéroportuaire – Conflits entre les parties prenantes et résolution dans le cadre des EIE</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b="0" dirty="0">
                          <a:latin typeface="Arial" panose="020B0604020202020204" pitchFamily="34" charset="0"/>
                          <a:cs typeface="Arial" panose="020B0604020202020204" pitchFamily="34" charset="0"/>
                        </a:rPr>
                        <a:t>20</a:t>
                      </a:r>
                    </a:p>
                    <a:p>
                      <a:pPr algn="r"/>
                      <a:endParaRPr lang="en-AT" sz="12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274067">
                <a:tc>
                  <a:txBody>
                    <a:bodyPr/>
                    <a:lstStyle/>
                    <a:p>
                      <a:r>
                        <a:rPr lang="en-GB" sz="1200" dirty="0">
                          <a:latin typeface="Arial" panose="020B0604020202020204" pitchFamily="34" charset="0"/>
                          <a:cs typeface="Arial" panose="020B0604020202020204" pitchFamily="34" charset="0"/>
                        </a:rPr>
                        <a:t> 3.4 Création de nuages de points dans Excel</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21</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274067">
                <a:tc>
                  <a:txBody>
                    <a:bodyPr/>
                    <a:lstStyle/>
                    <a:p>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2421726"/>
                  </a:ext>
                </a:extLst>
              </a:tr>
              <a:tr h="520727">
                <a:tc>
                  <a:txBody>
                    <a:bodyPr/>
                    <a:lstStyle/>
                    <a:p>
                      <a:r>
                        <a:rPr lang="en-GB" sz="1400" b="1" dirty="0">
                          <a:latin typeface="Arial" panose="020B0604020202020204" pitchFamily="34" charset="0"/>
                          <a:cs typeface="Arial" panose="020B0604020202020204" pitchFamily="34" charset="0"/>
                        </a:rPr>
                        <a:t>4. Défis liés à la réalisation d'EIE pour les projets de transport</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rial" panose="020B0604020202020204" pitchFamily="34" charset="0"/>
                          <a:cs typeface="Arial" panose="020B0604020202020204" pitchFamily="34" charset="0"/>
                        </a:rPr>
                        <a:t>22</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274067">
                <a:tc>
                  <a:txBody>
                    <a:bodyPr/>
                    <a:lstStyle/>
                    <a:p>
                      <a:r>
                        <a:rPr lang="en-GB" sz="1200" dirty="0">
                          <a:latin typeface="Arial" panose="020B0604020202020204" pitchFamily="34" charset="0"/>
                          <a:cs typeface="Arial" panose="020B0604020202020204" pitchFamily="34" charset="0"/>
                        </a:rPr>
                        <a:t> 4.1 Collecte des données et problèmes de qualité</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23</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274067">
                <a:tc>
                  <a:txBody>
                    <a:bodyPr/>
                    <a:lstStyle/>
                    <a:p>
                      <a:r>
                        <a:rPr lang="en-GB" sz="1200" dirty="0">
                          <a:latin typeface="Arial" panose="020B0604020202020204" pitchFamily="34" charset="0"/>
                          <a:cs typeface="Arial" panose="020B0604020202020204" pitchFamily="34" charset="0"/>
                        </a:rPr>
                        <a:t> 4.2 Prévision précise des impacts futurs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24</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465914">
                <a:tc>
                  <a:txBody>
                    <a:bodyPr/>
                    <a:lstStyle/>
                    <a:p>
                      <a:r>
                        <a:rPr lang="en-GB" sz="1200" dirty="0">
                          <a:latin typeface="Arial" panose="020B0604020202020204" pitchFamily="34" charset="0"/>
                          <a:cs typeface="Arial" panose="020B0604020202020204" pitchFamily="34" charset="0"/>
                        </a:rPr>
                        <a:t> 4.3 Équilibre entre les objectifs économiques et environnementaux</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25</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0">
                <a:tc>
                  <a:txBody>
                    <a:bodyPr/>
                    <a:lstStyle/>
                    <a:p>
                      <a:r>
                        <a:rPr lang="en-GB" sz="1200" dirty="0">
                          <a:latin typeface="Arial" panose="020B0604020202020204" pitchFamily="34" charset="0"/>
                          <a:cs typeface="Arial" panose="020B0604020202020204" pitchFamily="34" charset="0"/>
                        </a:rPr>
                        <a:t> 4.4 Participation des parties prenantes et consultation publique</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26</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bl>
          </a:graphicData>
        </a:graphic>
      </p:graphicFrame>
    </p:spTree>
    <p:extLst>
      <p:ext uri="{BB962C8B-B14F-4D97-AF65-F5344CB8AC3E}">
        <p14:creationId xmlns:p14="http://schemas.microsoft.com/office/powerpoint/2010/main" val="2931724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9AF6C-59D0-2AC5-7F63-F955C5DE5B7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DF3879A-DA0F-7AE6-27D9-B7D2D14D0E0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26</a:t>
            </a:r>
            <a:endParaRPr lang="LID4096" sz="1500" dirty="0">
              <a:solidFill>
                <a:schemeClr val="bg1"/>
              </a:solidFill>
            </a:endParaRPr>
          </a:p>
        </p:txBody>
      </p:sp>
      <p:sp>
        <p:nvSpPr>
          <p:cNvPr id="7" name="object 3">
            <a:extLst>
              <a:ext uri="{FF2B5EF4-FFF2-40B4-BE49-F238E27FC236}">
                <a16:creationId xmlns:a16="http://schemas.microsoft.com/office/drawing/2014/main" id="{57541EA2-3887-F812-94DA-55C9EBEF7F26}"/>
              </a:ext>
            </a:extLst>
          </p:cNvPr>
          <p:cNvSpPr txBox="1"/>
          <p:nvPr/>
        </p:nvSpPr>
        <p:spPr>
          <a:xfrm>
            <a:off x="726282" y="1629193"/>
            <a:ext cx="5509266" cy="413607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Problèmes :</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Participation restreinte</a:t>
            </a:r>
          </a:p>
          <a:p>
            <a:pPr marL="190500" defTabSz="1175644" hangingPunct="1">
              <a:lnSpc>
                <a:spcPct val="150000"/>
              </a:lnSpc>
              <a:spcBef>
                <a:spcPts val="129"/>
              </a:spcBef>
            </a:pPr>
            <a:r>
              <a:rPr lang="en-US" sz="1600" dirty="0">
                <a:solidFill>
                  <a:sysClr val="windowText" lastClr="000000"/>
                </a:solidFill>
                <a:latin typeface="Arial"/>
                <a:cs typeface="Arial"/>
              </a:rPr>
              <a:t>	ii. Méfiance de la communauté</a:t>
            </a:r>
          </a:p>
          <a:p>
            <a:pPr marL="190500" defTabSz="1175644" hangingPunct="1">
              <a:lnSpc>
                <a:spcPct val="150000"/>
              </a:lnSpc>
              <a:spcBef>
                <a:spcPts val="129"/>
              </a:spcBef>
            </a:pPr>
            <a:r>
              <a:rPr lang="en-US" sz="1600" dirty="0">
                <a:solidFill>
                  <a:sysClr val="windowText" lastClr="000000"/>
                </a:solidFill>
                <a:latin typeface="Arial"/>
                <a:cs typeface="Arial"/>
              </a:rPr>
              <a:t>	iii. Retards dans les projets dus à l'opposition juridique ou publique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Solutions :</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Impliquer dès le début les groupes concernés</a:t>
            </a:r>
          </a:p>
          <a:p>
            <a:pPr marL="190500" defTabSz="1175644" hangingPunct="1">
              <a:lnSpc>
                <a:spcPct val="150000"/>
              </a:lnSpc>
              <a:spcBef>
                <a:spcPts val="129"/>
              </a:spcBef>
            </a:pPr>
            <a:r>
              <a:rPr lang="en-US" sz="1600" dirty="0">
                <a:solidFill>
                  <a:sysClr val="windowText" lastClr="000000"/>
                </a:solidFill>
                <a:latin typeface="Arial"/>
                <a:cs typeface="Arial"/>
              </a:rPr>
              <a:t>	ii. Utiliser des cartes/simulations pour expliquer les impacts</a:t>
            </a:r>
          </a:p>
          <a:p>
            <a:pPr marL="190500" defTabSz="1175644" hangingPunct="1">
              <a:lnSpc>
                <a:spcPct val="150000"/>
              </a:lnSpc>
              <a:spcBef>
                <a:spcPts val="129"/>
              </a:spcBef>
            </a:pPr>
            <a:r>
              <a:rPr lang="en-US" sz="1600" dirty="0">
                <a:solidFill>
                  <a:sysClr val="windowText" lastClr="000000"/>
                </a:solidFill>
                <a:latin typeface="Arial"/>
                <a:cs typeface="Arial"/>
              </a:rPr>
              <a:t>	iii. Communiquer dans les langues locales, dans des formats accessibles</a:t>
            </a:r>
            <a:endParaRPr lang="en-GB" sz="1600" dirty="0">
              <a:solidFill>
                <a:sysClr val="windowText" lastClr="000000"/>
              </a:solidFill>
              <a:latin typeface="Arial"/>
              <a:cs typeface="Arial"/>
            </a:endParaRPr>
          </a:p>
        </p:txBody>
      </p:sp>
      <p:sp>
        <p:nvSpPr>
          <p:cNvPr id="3" name="object 6">
            <a:extLst>
              <a:ext uri="{FF2B5EF4-FFF2-40B4-BE49-F238E27FC236}">
                <a16:creationId xmlns:a16="http://schemas.microsoft.com/office/drawing/2014/main" id="{75E68538-BD5C-62B7-CBC1-41EAD0DF2CB1}"/>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4" name="object 6">
            <a:extLst>
              <a:ext uri="{FF2B5EF4-FFF2-40B4-BE49-F238E27FC236}">
                <a16:creationId xmlns:a16="http://schemas.microsoft.com/office/drawing/2014/main" id="{503BAD2A-C5B0-7984-F550-16D33DD14888}"/>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Recherche et analyse dans le domaine des transports</a:t>
            </a:r>
            <a:endParaRPr lang="en-GB" spc="-13" dirty="0">
              <a:solidFill>
                <a:prstClr val="black"/>
              </a:solidFill>
            </a:endParaRPr>
          </a:p>
        </p:txBody>
      </p:sp>
      <p:sp>
        <p:nvSpPr>
          <p:cNvPr id="5" name="object 3">
            <a:extLst>
              <a:ext uri="{FF2B5EF4-FFF2-40B4-BE49-F238E27FC236}">
                <a16:creationId xmlns:a16="http://schemas.microsoft.com/office/drawing/2014/main" id="{AC8041BB-393B-50C5-0826-17698F7D5FE2}"/>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4.4 Participation des parties prenantes et consultation publique</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F4B1FC89-30A6-0BAE-AB94-FA44B39CA777}"/>
              </a:ext>
            </a:extLst>
          </p:cNvPr>
          <p:cNvSpPr txBox="1">
            <a:spLocks/>
          </p:cNvSpPr>
          <p:nvPr/>
        </p:nvSpPr>
        <p:spPr>
          <a:xfrm>
            <a:off x="726279" y="489988"/>
            <a:ext cx="6633997"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a:solidFill>
                  <a:schemeClr val="bg1"/>
                </a:solidFill>
              </a:rPr>
              <a:t>4. Défis liés à la réalisation d'EIE pour les projets de transport</a:t>
            </a:r>
            <a:endParaRPr lang="en-US" sz="2000" b="1" dirty="0">
              <a:solidFill>
                <a:schemeClr val="bg1"/>
              </a:solidFill>
            </a:endParaRPr>
          </a:p>
        </p:txBody>
      </p:sp>
      <p:pic>
        <p:nvPicPr>
          <p:cNvPr id="11266" name="Picture 2">
            <a:extLst>
              <a:ext uri="{FF2B5EF4-FFF2-40B4-BE49-F238E27FC236}">
                <a16:creationId xmlns:a16="http://schemas.microsoft.com/office/drawing/2014/main" id="{EE825900-18C2-41D6-C099-A347A51BCA0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711" b="4952"/>
          <a:stretch>
            <a:fillRect/>
          </a:stretch>
        </p:blipFill>
        <p:spPr bwMode="auto">
          <a:xfrm>
            <a:off x="6851898" y="1864134"/>
            <a:ext cx="5180148" cy="39299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45851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A3D92-BA7D-0706-64A9-E6AE5248732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5D45532-5C9C-CEEA-534A-9F9849DB660B}"/>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27</a:t>
            </a:r>
            <a:endParaRPr lang="LID4096" sz="1500" dirty="0">
              <a:solidFill>
                <a:schemeClr val="bg1"/>
              </a:solidFill>
            </a:endParaRPr>
          </a:p>
        </p:txBody>
      </p:sp>
      <p:sp>
        <p:nvSpPr>
          <p:cNvPr id="5" name="Rectangle 4">
            <a:extLst>
              <a:ext uri="{FF2B5EF4-FFF2-40B4-BE49-F238E27FC236}">
                <a16:creationId xmlns:a16="http://schemas.microsoft.com/office/drawing/2014/main" id="{774656F7-C3A0-A9C3-9ED0-EDC8F246E35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05 : </a:t>
            </a:r>
          </a:p>
          <a:p>
            <a:pPr algn="ctr"/>
            <a:r>
              <a:rPr lang="en-US" sz="3200" b="1" dirty="0">
                <a:solidFill>
                  <a:schemeClr val="bg1"/>
                </a:solidFill>
                <a:latin typeface="Calibri" panose="020F0502020204030204" pitchFamily="34" charset="0"/>
                <a:cs typeface="Calibri" panose="020F0502020204030204" pitchFamily="34" charset="0"/>
              </a:rPr>
              <a:t>Composante pratique – Excel pour les émissions</a:t>
            </a:r>
          </a:p>
        </p:txBody>
      </p:sp>
      <p:sp>
        <p:nvSpPr>
          <p:cNvPr id="7" name="object 6">
            <a:extLst>
              <a:ext uri="{FF2B5EF4-FFF2-40B4-BE49-F238E27FC236}">
                <a16:creationId xmlns:a16="http://schemas.microsoft.com/office/drawing/2014/main" id="{5BE62F50-1C85-1ABE-43C6-73B447BA7967}"/>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9" name="object 6">
            <a:extLst>
              <a:ext uri="{FF2B5EF4-FFF2-40B4-BE49-F238E27FC236}">
                <a16:creationId xmlns:a16="http://schemas.microsoft.com/office/drawing/2014/main" id="{1574431B-0FDE-EE7A-CB79-DC650A9D7735}"/>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Recherche et analyse dans le domaine des transports</a:t>
            </a:r>
            <a:endParaRPr lang="en-GB" spc="-13" dirty="0">
              <a:solidFill>
                <a:prstClr val="black"/>
              </a:solidFill>
            </a:endParaRPr>
          </a:p>
        </p:txBody>
      </p:sp>
    </p:spTree>
    <p:extLst>
      <p:ext uri="{BB962C8B-B14F-4D97-AF65-F5344CB8AC3E}">
        <p14:creationId xmlns:p14="http://schemas.microsoft.com/office/powerpoint/2010/main" val="7984349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A3FBF-2419-419A-1515-3085215D652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C5A7E92-3C89-0327-D9DD-445E479FD200}"/>
              </a:ext>
            </a:extLst>
          </p:cNvPr>
          <p:cNvSpPr txBox="1">
            <a:spLocks noGrp="1"/>
          </p:cNvSpPr>
          <p:nvPr>
            <p:ph type="title"/>
          </p:nvPr>
        </p:nvSpPr>
        <p:spPr>
          <a:xfrm>
            <a:off x="726281" y="489988"/>
            <a:ext cx="5369719"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5. Composante pratique – Excel pour les émissions</a:t>
            </a:r>
            <a:endParaRPr sz="2000" b="1" spc="-13" dirty="0">
              <a:solidFill>
                <a:schemeClr val="bg1"/>
              </a:solidFill>
            </a:endParaRPr>
          </a:p>
        </p:txBody>
      </p:sp>
      <p:sp>
        <p:nvSpPr>
          <p:cNvPr id="8" name="TextBox 7">
            <a:extLst>
              <a:ext uri="{FF2B5EF4-FFF2-40B4-BE49-F238E27FC236}">
                <a16:creationId xmlns:a16="http://schemas.microsoft.com/office/drawing/2014/main" id="{92565263-C1F5-7658-C8E0-9BC5BB43B82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28</a:t>
            </a:r>
            <a:endParaRPr lang="LID4096" sz="1500" dirty="0">
              <a:solidFill>
                <a:schemeClr val="bg1"/>
              </a:solidFill>
            </a:endParaRPr>
          </a:p>
        </p:txBody>
      </p:sp>
      <mc:AlternateContent xmlns:mc="http://schemas.openxmlformats.org/markup-compatibility/2006" xmlns:a14="http://schemas.microsoft.com/office/drawing/2010/main">
        <mc:Choice Requires="a14">
          <p:sp>
            <p:nvSpPr>
              <p:cNvPr id="7" name="object 3">
                <a:extLst>
                  <a:ext uri="{FF2B5EF4-FFF2-40B4-BE49-F238E27FC236}">
                    <a16:creationId xmlns:a16="http://schemas.microsoft.com/office/drawing/2014/main" id="{798CEEC8-46C8-0190-CCC7-68A75B95F92B}"/>
                  </a:ext>
                </a:extLst>
              </p:cNvPr>
              <p:cNvSpPr txBox="1"/>
              <p:nvPr/>
            </p:nvSpPr>
            <p:spPr>
              <a:xfrm>
                <a:off x="598228" y="1405426"/>
                <a:ext cx="10867490" cy="496258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Un facteur d'émission (FE) est un coefficient qui estime les émissions générées par une activité spécifique (par exemple, parcourir 1 km), exprimé en grammes par kilomètre (g/km) ou en grammes par litre (g/L).</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Équation courante :</a:t>
                </a:r>
              </a:p>
              <a:p>
                <a:pPr marL="190500" defTabSz="1175644" hangingPunct="1">
                  <a:lnSpc>
                    <a:spcPct val="150000"/>
                  </a:lnSpc>
                  <a:spcBef>
                    <a:spcPts val="129"/>
                  </a:spcBef>
                </a:pPr>
                <a14:m>
                  <m:oMathPara xmlns:m="http://schemas.openxmlformats.org/officeDocument/2006/math">
                    <m:oMathParaPr>
                      <m:jc m:val="centerGroup"/>
                    </m:oMathParaPr>
                    <m:oMath xmlns:m="http://schemas.openxmlformats.org/officeDocument/2006/math">
                      <m:r>
                        <a:rPr lang="en-US" sz="1800" i="1" smtClean="0">
                          <a:effectLst/>
                          <a:latin typeface="Cambria Math" panose="02040503050406030204" pitchFamily="18" charset="0"/>
                          <a:ea typeface="Aptos" panose="020B0004020202020204" pitchFamily="34" charset="0"/>
                          <a:cs typeface="Times New Roman" panose="02020603050405020304" pitchFamily="18" charset="0"/>
                        </a:rPr>
                        <m:t>𝐸𝑚𝑖𝑠𝑠𝑖𝑜𝑛𝑠</m:t>
                      </m:r>
                      <m:d>
                        <m:dPr>
                          <m:ctrlPr>
                            <a:rPr lang="en-US" sz="1200" i="1">
                              <a:effectLst/>
                              <a:latin typeface="Cambria Math" panose="02040503050406030204" pitchFamily="18" charset="0"/>
                            </a:rPr>
                          </m:ctrlPr>
                        </m:dPr>
                        <m:e>
                          <m:r>
                            <a:rPr lang="en-US" sz="1800" i="1">
                              <a:effectLst/>
                              <a:latin typeface="Cambria Math" panose="02040503050406030204" pitchFamily="18" charset="0"/>
                              <a:ea typeface="Aptos" panose="020B0004020202020204" pitchFamily="34" charset="0"/>
                              <a:cs typeface="Times New Roman" panose="02020603050405020304" pitchFamily="18" charset="0"/>
                            </a:rPr>
                            <m:t>𝑘𝑔</m:t>
                          </m:r>
                        </m:e>
                      </m:d>
                      <m:r>
                        <a:rPr lang="en-US" sz="1800" i="1">
                          <a:effectLst/>
                          <a:latin typeface="Cambria Math" panose="02040503050406030204" pitchFamily="18" charset="0"/>
                          <a:ea typeface="Aptos" panose="020B0004020202020204" pitchFamily="34" charset="0"/>
                          <a:cs typeface="Times New Roman" panose="02020603050405020304" pitchFamily="18" charset="0"/>
                        </a:rPr>
                        <m:t>=</m:t>
                      </m:r>
                      <m:f>
                        <m:fPr>
                          <m:ctrlPr>
                            <a:rPr lang="en-US" sz="1200" i="1">
                              <a:effectLst/>
                              <a:latin typeface="Cambria Math" panose="02040503050406030204" pitchFamily="18" charset="0"/>
                            </a:rPr>
                          </m:ctrlPr>
                        </m:fPr>
                        <m:num>
                          <m:r>
                            <a:rPr lang="en-US" sz="1800" i="1">
                              <a:effectLst/>
                              <a:latin typeface="Cambria Math" panose="02040503050406030204" pitchFamily="18" charset="0"/>
                              <a:ea typeface="Aptos" panose="020B0004020202020204" pitchFamily="34" charset="0"/>
                              <a:cs typeface="Times New Roman" panose="02020603050405020304" pitchFamily="18" charset="0"/>
                            </a:rPr>
                            <m:t>𝐷𝑖𝑠𝑡𝑎𝑛𝑐𝑒</m:t>
                          </m:r>
                          <m:r>
                            <a:rPr lang="en-US" sz="1800" i="1">
                              <a:effectLst/>
                              <a:latin typeface="Cambria Math" panose="02040503050406030204" pitchFamily="18" charset="0"/>
                              <a:ea typeface="Aptos" panose="020B0004020202020204" pitchFamily="34" charset="0"/>
                              <a:cs typeface="Times New Roman" panose="02020603050405020304" pitchFamily="18" charset="0"/>
                            </a:rPr>
                            <m:t> </m:t>
                          </m:r>
                          <m:r>
                            <a:rPr lang="en-US" sz="1800" i="1">
                              <a:effectLst/>
                              <a:latin typeface="Cambria Math" panose="02040503050406030204" pitchFamily="18" charset="0"/>
                              <a:ea typeface="Aptos" panose="020B0004020202020204" pitchFamily="34" charset="0"/>
                              <a:cs typeface="Times New Roman" panose="02020603050405020304" pitchFamily="18" charset="0"/>
                            </a:rPr>
                            <m:t>𝑇𝑟𝑎𝑣𝑒𝑙𝑒𝑑</m:t>
                          </m:r>
                          <m:r>
                            <a:rPr lang="en-US" sz="1800" i="1">
                              <a:effectLst/>
                              <a:latin typeface="Cambria Math" panose="02040503050406030204" pitchFamily="18" charset="0"/>
                              <a:ea typeface="Aptos" panose="020B0004020202020204" pitchFamily="34" charset="0"/>
                              <a:cs typeface="Times New Roman" panose="02020603050405020304" pitchFamily="18" charset="0"/>
                            </a:rPr>
                            <m:t> </m:t>
                          </m:r>
                          <m:d>
                            <m:dPr>
                              <m:ctrlPr>
                                <a:rPr lang="en-US" sz="1200" i="1">
                                  <a:effectLst/>
                                  <a:latin typeface="Cambria Math" panose="02040503050406030204" pitchFamily="18" charset="0"/>
                                </a:rPr>
                              </m:ctrlPr>
                            </m:dPr>
                            <m:e>
                              <m:r>
                                <a:rPr lang="en-US" sz="1800" i="1">
                                  <a:effectLst/>
                                  <a:latin typeface="Cambria Math" panose="02040503050406030204" pitchFamily="18" charset="0"/>
                                  <a:ea typeface="Aptos" panose="020B0004020202020204" pitchFamily="34" charset="0"/>
                                  <a:cs typeface="Times New Roman" panose="02020603050405020304" pitchFamily="18" charset="0"/>
                                </a:rPr>
                                <m:t>𝑘𝑚</m:t>
                              </m:r>
                            </m:e>
                          </m:d>
                          <m:r>
                            <a:rPr lang="en-US" sz="1800">
                              <a:effectLst/>
                              <a:latin typeface="Cambria Math" panose="02040503050406030204" pitchFamily="18" charset="0"/>
                              <a:ea typeface="Aptos" panose="020B0004020202020204" pitchFamily="34" charset="0"/>
                              <a:cs typeface="Times New Roman" panose="02020603050405020304" pitchFamily="18" charset="0"/>
                            </a:rPr>
                            <m:t>×</m:t>
                          </m:r>
                          <m:r>
                            <a:rPr lang="en-US" sz="1800" i="1">
                              <a:effectLst/>
                              <a:latin typeface="Cambria Math" panose="02040503050406030204" pitchFamily="18" charset="0"/>
                              <a:ea typeface="Aptos" panose="020B0004020202020204" pitchFamily="34" charset="0"/>
                              <a:cs typeface="Times New Roman" panose="02020603050405020304" pitchFamily="18" charset="0"/>
                            </a:rPr>
                            <m:t>𝐸𝑚𝑖𝑠𝑠𝑖𝑜𝑛</m:t>
                          </m:r>
                          <m:r>
                            <a:rPr lang="en-US" sz="1800" i="1">
                              <a:effectLst/>
                              <a:latin typeface="Cambria Math" panose="02040503050406030204" pitchFamily="18" charset="0"/>
                              <a:ea typeface="Aptos" panose="020B0004020202020204" pitchFamily="34" charset="0"/>
                              <a:cs typeface="Times New Roman" panose="02020603050405020304" pitchFamily="18" charset="0"/>
                            </a:rPr>
                            <m:t> </m:t>
                          </m:r>
                          <m:r>
                            <a:rPr lang="en-US" sz="1800" i="1">
                              <a:effectLst/>
                              <a:latin typeface="Cambria Math" panose="02040503050406030204" pitchFamily="18" charset="0"/>
                              <a:ea typeface="Aptos" panose="020B0004020202020204" pitchFamily="34" charset="0"/>
                              <a:cs typeface="Times New Roman" panose="02020603050405020304" pitchFamily="18" charset="0"/>
                            </a:rPr>
                            <m:t>𝐹𝑎𝑐𝑡𝑜𝑟</m:t>
                          </m:r>
                          <m:r>
                            <a:rPr lang="en-US" sz="1800" i="1">
                              <a:effectLst/>
                              <a:latin typeface="Cambria Math" panose="02040503050406030204" pitchFamily="18" charset="0"/>
                              <a:ea typeface="Aptos" panose="020B0004020202020204" pitchFamily="34" charset="0"/>
                              <a:cs typeface="Times New Roman" panose="02020603050405020304" pitchFamily="18" charset="0"/>
                            </a:rPr>
                            <m:t> </m:t>
                          </m:r>
                          <m:d>
                            <m:dPr>
                              <m:ctrlPr>
                                <a:rPr lang="en-US" sz="1200" i="1">
                                  <a:effectLst/>
                                  <a:latin typeface="Cambria Math" panose="02040503050406030204" pitchFamily="18" charset="0"/>
                                </a:rPr>
                              </m:ctrlPr>
                            </m:dPr>
                            <m:e>
                              <m:r>
                                <a:rPr lang="en-US" sz="1800" i="1">
                                  <a:effectLst/>
                                  <a:latin typeface="Cambria Math" panose="02040503050406030204" pitchFamily="18" charset="0"/>
                                  <a:ea typeface="Aptos" panose="020B0004020202020204" pitchFamily="34" charset="0"/>
                                  <a:cs typeface="Times New Roman" panose="02020603050405020304" pitchFamily="18" charset="0"/>
                                </a:rPr>
                                <m:t>𝑔</m:t>
                              </m:r>
                              <m:r>
                                <m:rPr>
                                  <m:lit/>
                                </m:rPr>
                                <a:rPr lang="en-US" sz="1800" i="1">
                                  <a:effectLst/>
                                  <a:latin typeface="Cambria Math" panose="02040503050406030204" pitchFamily="18" charset="0"/>
                                  <a:ea typeface="Aptos" panose="020B0004020202020204" pitchFamily="34" charset="0"/>
                                  <a:cs typeface="Times New Roman" panose="02020603050405020304" pitchFamily="18" charset="0"/>
                                </a:rPr>
                                <m:t>/</m:t>
                              </m:r>
                              <m:r>
                                <a:rPr lang="en-US" sz="1800" i="1">
                                  <a:effectLst/>
                                  <a:latin typeface="Cambria Math" panose="02040503050406030204" pitchFamily="18" charset="0"/>
                                  <a:ea typeface="Aptos" panose="020B0004020202020204" pitchFamily="34" charset="0"/>
                                  <a:cs typeface="Times New Roman" panose="02020603050405020304" pitchFamily="18" charset="0"/>
                                </a:rPr>
                                <m:t>𝑘𝑚</m:t>
                              </m:r>
                            </m:e>
                          </m:d>
                        </m:num>
                        <m:den>
                          <m:r>
                            <a:rPr lang="en-US" sz="1800" i="1">
                              <a:effectLst/>
                              <a:latin typeface="Cambria Math" panose="02040503050406030204" pitchFamily="18" charset="0"/>
                              <a:ea typeface="Aptos" panose="020B0004020202020204" pitchFamily="34" charset="0"/>
                              <a:cs typeface="Times New Roman" panose="02020603050405020304" pitchFamily="18" charset="0"/>
                            </a:rPr>
                            <m:t>1000</m:t>
                          </m:r>
                        </m:den>
                      </m:f>
                    </m:oMath>
                  </m:oMathPara>
                </a14:m>
                <a:endParaRPr lang="en-US" sz="1600" dirty="0">
                  <a:solidFill>
                    <a:sysClr val="windowText" lastClr="000000"/>
                  </a:solidFill>
                  <a:latin typeface="Arial"/>
                  <a:cs typeface="Arial"/>
                </a:endParaRP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Équation alternative (basée sur le carburant) :</a:t>
                </a:r>
              </a:p>
              <a:p>
                <a:pPr marL="190500" defTabSz="1175644" hangingPunct="1">
                  <a:lnSpc>
                    <a:spcPct val="150000"/>
                  </a:lnSpc>
                  <a:spcBef>
                    <a:spcPts val="129"/>
                  </a:spcBef>
                </a:pPr>
                <a14:m>
                  <m:oMathPara xmlns:m="http://schemas.openxmlformats.org/officeDocument/2006/math">
                    <m:oMathParaPr>
                      <m:jc m:val="centerGroup"/>
                    </m:oMathParaPr>
                    <m:oMath xmlns:m="http://schemas.openxmlformats.org/officeDocument/2006/math">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𝐸𝑚𝑖𝑠𝑠𝑖𝑜𝑛𝑠</m:t>
                      </m:r>
                      <m:d>
                        <m:dPr>
                          <m:ctrlPr>
                            <a:rPr lang="en-US" sz="1200" i="1">
                              <a:effectLst/>
                              <a:latin typeface="Cambria Math" panose="02040503050406030204" pitchFamily="18" charset="0"/>
                              <a:ea typeface="Times New Roman" panose="02020603050405020304" pitchFamily="18" charset="0"/>
                            </a:rPr>
                          </m:ctrlPr>
                        </m:d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𝑘𝑔</m:t>
                          </m:r>
                        </m:e>
                      </m:d>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200" i="1">
                              <a:effectLst/>
                              <a:latin typeface="Cambria Math" panose="02040503050406030204" pitchFamily="18" charset="0"/>
                              <a:ea typeface="Times New Roman" panose="02020603050405020304" pitchFamily="18" charset="0"/>
                            </a:rPr>
                          </m:ctrlPr>
                        </m:fPr>
                        <m:num>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𝐹𝑢𝑒𝑙</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𝐶𝑜𝑛𝑠𝑢𝑚𝑒𝑑</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 </m:t>
                          </m:r>
                          <m:d>
                            <m:dPr>
                              <m:ctrlPr>
                                <a:rPr lang="en-US" sz="1200" i="1">
                                  <a:effectLst/>
                                  <a:latin typeface="Cambria Math" panose="02040503050406030204" pitchFamily="18" charset="0"/>
                                  <a:ea typeface="Times New Roman" panose="02020603050405020304" pitchFamily="18" charset="0"/>
                                </a:rPr>
                              </m:ctrlPr>
                            </m:d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𝐿</m:t>
                              </m:r>
                            </m:e>
                          </m:d>
                          <m:r>
                            <a:rPr lang="en-US" sz="18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𝐸𝑚𝑖𝑠𝑠𝑖𝑜𝑛</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𝐹𝑎𝑐𝑡𝑜𝑟</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 </m:t>
                          </m:r>
                          <m:d>
                            <m:dPr>
                              <m:ctrlPr>
                                <a:rPr lang="en-US" sz="1200" i="1">
                                  <a:effectLst/>
                                  <a:latin typeface="Cambria Math" panose="02040503050406030204" pitchFamily="18" charset="0"/>
                                  <a:ea typeface="Times New Roman" panose="02020603050405020304" pitchFamily="18" charset="0"/>
                                </a:rPr>
                              </m:ctrlPr>
                            </m:d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𝑔</m:t>
                              </m:r>
                              <m:r>
                                <m:rPr>
                                  <m:lit/>
                                </m:rP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𝐿</m:t>
                              </m:r>
                            </m:e>
                          </m:d>
                        </m:num>
                        <m:den>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1000</m:t>
                          </m:r>
                        </m:den>
                      </m:f>
                    </m:oMath>
                  </m:oMathPara>
                </a14:m>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p:txBody>
          </p:sp>
        </mc:Choice>
        <mc:Fallback xmlns="" xmlns:a16="http://schemas.microsoft.com/office/drawing/2014/main" xmlns:p14="http://schemas.microsoft.com/office/powerpoint/2010/main">
          <p:sp>
            <p:nvSpPr>
              <p:cNvPr id="7" name="object 3">
                <a:extLst>
                  <a:ext uri="{FF2B5EF4-FFF2-40B4-BE49-F238E27FC236}">
                    <a16:creationId xmlns:a16="http://schemas.microsoft.com/office/drawing/2014/main" id="{798CEEC8-46C8-0190-CCC7-68A75B95F92B}"/>
                  </a:ext>
                </a:extLst>
              </p:cNvPr>
              <p:cNvSpPr txBox="1">
                <a:spLocks noRot="1" noChangeAspect="1" noMove="1" noResize="1" noEditPoints="1" noAdjustHandles="1" noChangeArrowheads="1" noChangeShapeType="1" noTextEdit="1"/>
              </p:cNvSpPr>
              <p:nvPr/>
            </p:nvSpPr>
            <p:spPr>
              <a:xfrm>
                <a:off x="598228" y="1405426"/>
                <a:ext cx="10867490" cy="4962586"/>
              </a:xfrm>
              <a:prstGeom prst="rect">
                <a:avLst/>
              </a:prstGeom>
              <a:blipFill>
                <a:blip r:embed="rId2"/>
                <a:stretch>
                  <a:fillRect/>
                </a:stretch>
              </a:blipFill>
            </p:spPr>
            <p:txBody>
              <a:bodyPr/>
              <a:lstStyle/>
              <a:p>
                <a:r>
                  <a:rPr lang="en-AT">
                    <a:noFill/>
                  </a:rPr>
                  <a:t> </a:t>
                </a:r>
              </a:p>
            </p:txBody>
          </p:sp>
        </mc:Fallback>
      </mc:AlternateContent>
      <p:sp>
        <p:nvSpPr>
          <p:cNvPr id="3" name="object 6">
            <a:extLst>
              <a:ext uri="{FF2B5EF4-FFF2-40B4-BE49-F238E27FC236}">
                <a16:creationId xmlns:a16="http://schemas.microsoft.com/office/drawing/2014/main" id="{B0C9FD85-0E8F-4AA4-678E-367E95A52C36}"/>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4" name="object 6">
            <a:extLst>
              <a:ext uri="{FF2B5EF4-FFF2-40B4-BE49-F238E27FC236}">
                <a16:creationId xmlns:a16="http://schemas.microsoft.com/office/drawing/2014/main" id="{9357468A-52A1-6C53-D41D-BB6DB3850D16}"/>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Recherche et analyse dans le domaine des transports</a:t>
            </a:r>
            <a:endParaRPr lang="en-GB" spc="-13" dirty="0">
              <a:solidFill>
                <a:prstClr val="black"/>
              </a:solidFill>
            </a:endParaRPr>
          </a:p>
        </p:txBody>
      </p:sp>
      <p:sp>
        <p:nvSpPr>
          <p:cNvPr id="5" name="object 3">
            <a:extLst>
              <a:ext uri="{FF2B5EF4-FFF2-40B4-BE49-F238E27FC236}">
                <a16:creationId xmlns:a16="http://schemas.microsoft.com/office/drawing/2014/main" id="{ADB88777-42FC-3329-204A-5EEDFCD64BEA}"/>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5.1 Introduction au calcul des facteurs d'émission</a:t>
            </a:r>
            <a:endParaRPr lang="en-GB" b="1" dirty="0">
              <a:solidFill>
                <a:schemeClr val="tx1"/>
              </a:solidFill>
              <a:latin typeface="Arial"/>
              <a:cs typeface="Arial"/>
            </a:endParaRPr>
          </a:p>
        </p:txBody>
      </p:sp>
    </p:spTree>
    <p:extLst>
      <p:ext uri="{BB962C8B-B14F-4D97-AF65-F5344CB8AC3E}">
        <p14:creationId xmlns:p14="http://schemas.microsoft.com/office/powerpoint/2010/main" val="7837326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E58E7-0B62-98D5-21C4-A79D44B4A18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EA63F59-BD7C-A366-DC6C-05DF0A2E76F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29</a:t>
            </a:r>
            <a:endParaRPr lang="LID4096" sz="1500" dirty="0">
              <a:solidFill>
                <a:schemeClr val="bg1"/>
              </a:solidFill>
            </a:endParaRPr>
          </a:p>
        </p:txBody>
      </p:sp>
      <p:sp>
        <p:nvSpPr>
          <p:cNvPr id="7" name="object 3">
            <a:extLst>
              <a:ext uri="{FF2B5EF4-FFF2-40B4-BE49-F238E27FC236}">
                <a16:creationId xmlns:a16="http://schemas.microsoft.com/office/drawing/2014/main" id="{0A2F548E-3381-D812-0674-BFF2C50951BD}"/>
              </a:ext>
            </a:extLst>
          </p:cNvPr>
          <p:cNvSpPr txBox="1"/>
          <p:nvPr/>
        </p:nvSpPr>
        <p:spPr>
          <a:xfrm>
            <a:off x="1395716" y="3684989"/>
            <a:ext cx="9070308" cy="2250946"/>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Conseils supplémentaires pour Excel</a:t>
            </a:r>
          </a:p>
          <a:p>
            <a:pPr marL="190500" lvl="1" indent="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Utilisez </a:t>
            </a:r>
            <a:r>
              <a:rPr lang="en-US" sz="1600" b="1" dirty="0">
                <a:solidFill>
                  <a:sysClr val="windowText" lastClr="000000"/>
                </a:solidFill>
                <a:latin typeface="Arial"/>
                <a:cs typeface="Arial"/>
              </a:rPr>
              <a:t>la fonction SUM() </a:t>
            </a:r>
            <a:r>
              <a:rPr lang="en-US" sz="1600" dirty="0">
                <a:solidFill>
                  <a:sysClr val="windowText" lastClr="000000"/>
                </a:solidFill>
                <a:latin typeface="Arial"/>
                <a:cs typeface="Arial"/>
              </a:rPr>
              <a:t>pour calculer le total des émissions</a:t>
            </a:r>
          </a:p>
          <a:p>
            <a:pPr marL="190500" defTabSz="1175644" hangingPunct="1">
              <a:lnSpc>
                <a:spcPct val="150000"/>
              </a:lnSpc>
              <a:spcBef>
                <a:spcPts val="129"/>
              </a:spcBef>
            </a:pPr>
            <a:r>
              <a:rPr lang="en-US" sz="1600" dirty="0">
                <a:solidFill>
                  <a:sysClr val="windowText" lastClr="000000"/>
                </a:solidFill>
                <a:latin typeface="Arial"/>
                <a:cs typeface="Arial"/>
              </a:rPr>
              <a:t>	ii. Utilisez </a:t>
            </a:r>
            <a:r>
              <a:rPr lang="en-US" sz="1600" b="1" dirty="0">
                <a:solidFill>
                  <a:sysClr val="windowText" lastClr="000000"/>
                </a:solidFill>
                <a:latin typeface="Arial"/>
                <a:cs typeface="Arial"/>
              </a:rPr>
              <a:t>la fonction MOYENNE() </a:t>
            </a:r>
            <a:r>
              <a:rPr lang="en-US" sz="1600" dirty="0">
                <a:solidFill>
                  <a:sysClr val="windowText" lastClr="000000"/>
                </a:solidFill>
                <a:latin typeface="Arial"/>
                <a:cs typeface="Arial"/>
              </a:rPr>
              <a:t>pour analyser l'efficacité des différents types de véhicules</a:t>
            </a:r>
          </a:p>
          <a:p>
            <a:pPr marL="190500" defTabSz="1175644" hangingPunct="1">
              <a:lnSpc>
                <a:spcPct val="150000"/>
              </a:lnSpc>
              <a:spcBef>
                <a:spcPts val="129"/>
              </a:spcBef>
            </a:pPr>
            <a:r>
              <a:rPr lang="en-US" sz="1600" dirty="0">
                <a:solidFill>
                  <a:sysClr val="windowText" lastClr="000000"/>
                </a:solidFill>
                <a:latin typeface="Arial"/>
                <a:cs typeface="Arial"/>
              </a:rPr>
              <a:t>	iii. Ajoutez une mise en forme conditionnelle pour mettre en évidence les véhicules à fortes émissions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p:txBody>
      </p:sp>
      <p:graphicFrame>
        <p:nvGraphicFramePr>
          <p:cNvPr id="4" name="Table 3">
            <a:extLst>
              <a:ext uri="{FF2B5EF4-FFF2-40B4-BE49-F238E27FC236}">
                <a16:creationId xmlns:a16="http://schemas.microsoft.com/office/drawing/2014/main" id="{4A55B378-188E-BD0D-B281-88D97798CA37}"/>
              </a:ext>
            </a:extLst>
          </p:cNvPr>
          <p:cNvGraphicFramePr>
            <a:graphicFrameLocks noGrp="1"/>
          </p:cNvGraphicFramePr>
          <p:nvPr>
            <p:extLst>
              <p:ext uri="{D42A27DB-BD31-4B8C-83A1-F6EECF244321}">
                <p14:modId xmlns:p14="http://schemas.microsoft.com/office/powerpoint/2010/main" val="3918297355"/>
              </p:ext>
            </p:extLst>
          </p:nvPr>
        </p:nvGraphicFramePr>
        <p:xfrm>
          <a:off x="1866870" y="2060492"/>
          <a:ext cx="8128000" cy="1320800"/>
        </p:xfrm>
        <a:graphic>
          <a:graphicData uri="http://schemas.openxmlformats.org/drawingml/2006/table">
            <a:tbl>
              <a:tblPr firstRow="1" bandRow="1">
                <a:tableStyleId>{2708684C-4D16-4618-839F-0558EEFCDFE6}</a:tableStyleId>
              </a:tblPr>
              <a:tblGrid>
                <a:gridCol w="2032000">
                  <a:extLst>
                    <a:ext uri="{9D8B030D-6E8A-4147-A177-3AD203B41FA5}">
                      <a16:colId xmlns:a16="http://schemas.microsoft.com/office/drawing/2014/main" val="3705113583"/>
                    </a:ext>
                  </a:extLst>
                </a:gridCol>
                <a:gridCol w="2032000">
                  <a:extLst>
                    <a:ext uri="{9D8B030D-6E8A-4147-A177-3AD203B41FA5}">
                      <a16:colId xmlns:a16="http://schemas.microsoft.com/office/drawing/2014/main" val="2812925076"/>
                    </a:ext>
                  </a:extLst>
                </a:gridCol>
                <a:gridCol w="2032000">
                  <a:extLst>
                    <a:ext uri="{9D8B030D-6E8A-4147-A177-3AD203B41FA5}">
                      <a16:colId xmlns:a16="http://schemas.microsoft.com/office/drawing/2014/main" val="395191659"/>
                    </a:ext>
                  </a:extLst>
                </a:gridCol>
                <a:gridCol w="2032000">
                  <a:extLst>
                    <a:ext uri="{9D8B030D-6E8A-4147-A177-3AD203B41FA5}">
                      <a16:colId xmlns:a16="http://schemas.microsoft.com/office/drawing/2014/main" val="3916371076"/>
                    </a:ext>
                  </a:extLst>
                </a:gridCol>
              </a:tblGrid>
              <a:tr h="370840">
                <a:tc>
                  <a:txBody>
                    <a:bodyPr/>
                    <a:lstStyle/>
                    <a:p>
                      <a:r>
                        <a:rPr lang="en-US" sz="1600" dirty="0">
                          <a:latin typeface="Arial" panose="020B0604020202020204" pitchFamily="34" charset="0"/>
                          <a:cs typeface="Arial" panose="020B0604020202020204" pitchFamily="34" charset="0"/>
                        </a:rPr>
                        <a:t>Identifiant du véhicule</a:t>
                      </a:r>
                    </a:p>
                  </a:txBody>
                  <a:tcPr anchor="ctr"/>
                </a:tc>
                <a:tc>
                  <a:txBody>
                    <a:bodyPr/>
                    <a:lstStyle/>
                    <a:p>
                      <a:r>
                        <a:rPr lang="en-US" sz="1600" dirty="0">
                          <a:latin typeface="Arial" panose="020B0604020202020204" pitchFamily="34" charset="0"/>
                          <a:cs typeface="Arial" panose="020B0604020202020204" pitchFamily="34" charset="0"/>
                        </a:rPr>
                        <a:t>Carburant consommé (L)</a:t>
                      </a:r>
                    </a:p>
                  </a:txBody>
                  <a:tcPr/>
                </a:tc>
                <a:tc>
                  <a:txBody>
                    <a:bodyPr/>
                    <a:lstStyle/>
                    <a:p>
                      <a:r>
                        <a:rPr lang="en-US" sz="1600" dirty="0">
                          <a:latin typeface="Arial" panose="020B0604020202020204" pitchFamily="34" charset="0"/>
                          <a:cs typeface="Arial" panose="020B0604020202020204" pitchFamily="34" charset="0"/>
                        </a:rPr>
                        <a:t>EF (g/L)</a:t>
                      </a:r>
                    </a:p>
                  </a:txBody>
                  <a:tcPr/>
                </a:tc>
                <a:tc>
                  <a:txBody>
                    <a:bodyPr/>
                    <a:lstStyle/>
                    <a:p>
                      <a:r>
                        <a:rPr lang="en-US" sz="1600" dirty="0">
                          <a:latin typeface="Arial" panose="020B0604020202020204" pitchFamily="34" charset="0"/>
                          <a:cs typeface="Arial" panose="020B0604020202020204" pitchFamily="34" charset="0"/>
                        </a:rPr>
                        <a:t>Émissions (kg)</a:t>
                      </a:r>
                    </a:p>
                  </a:txBody>
                  <a:tcPr/>
                </a:tc>
                <a:extLst>
                  <a:ext uri="{0D108BD9-81ED-4DB2-BD59-A6C34878D82A}">
                    <a16:rowId xmlns:a16="http://schemas.microsoft.com/office/drawing/2014/main" val="1170994629"/>
                  </a:ext>
                </a:extLst>
              </a:tr>
              <a:tr h="370840">
                <a:tc>
                  <a:txBody>
                    <a:bodyPr/>
                    <a:lstStyle/>
                    <a:p>
                      <a:r>
                        <a:rPr lang="en-US" sz="1600" dirty="0">
                          <a:latin typeface="Arial" panose="020B0604020202020204" pitchFamily="34" charset="0"/>
                          <a:cs typeface="Arial" panose="020B0604020202020204" pitchFamily="34" charset="0"/>
                        </a:rPr>
                        <a:t>F001</a:t>
                      </a:r>
                    </a:p>
                  </a:txBody>
                  <a:tcPr/>
                </a:tc>
                <a:tc>
                  <a:txBody>
                    <a:bodyPr/>
                    <a:lstStyle/>
                    <a:p>
                      <a:r>
                        <a:rPr lang="en-US" sz="1600" dirty="0">
                          <a:latin typeface="Arial" panose="020B0604020202020204" pitchFamily="34" charset="0"/>
                          <a:cs typeface="Arial" panose="020B0604020202020204" pitchFamily="34" charset="0"/>
                        </a:rPr>
                        <a:t>30</a:t>
                      </a:r>
                    </a:p>
                  </a:txBody>
                  <a:tcPr/>
                </a:tc>
                <a:tc>
                  <a:txBody>
                    <a:bodyPr/>
                    <a:lstStyle/>
                    <a:p>
                      <a:r>
                        <a:rPr lang="en-US" sz="1600" dirty="0">
                          <a:latin typeface="Arial" panose="020B0604020202020204" pitchFamily="34" charset="0"/>
                          <a:cs typeface="Arial" panose="020B0604020202020204" pitchFamily="34" charset="0"/>
                        </a:rPr>
                        <a:t>2392</a:t>
                      </a:r>
                    </a:p>
                  </a:txBody>
                  <a:tcPr/>
                </a:tc>
                <a:tc>
                  <a:txBody>
                    <a:bodyPr/>
                    <a:lstStyle/>
                    <a:p>
                      <a:r>
                        <a:rPr lang="en-US" sz="1600" dirty="0">
                          <a:latin typeface="Arial" panose="020B0604020202020204" pitchFamily="34" charset="0"/>
                          <a:cs typeface="Arial" panose="020B0604020202020204" pitchFamily="34" charset="0"/>
                        </a:rPr>
                        <a:t>=B2*C2/1000</a:t>
                      </a:r>
                    </a:p>
                  </a:txBody>
                  <a:tcPr/>
                </a:tc>
                <a:extLst>
                  <a:ext uri="{0D108BD9-81ED-4DB2-BD59-A6C34878D82A}">
                    <a16:rowId xmlns:a16="http://schemas.microsoft.com/office/drawing/2014/main" val="2345419935"/>
                  </a:ext>
                </a:extLst>
              </a:tr>
              <a:tr h="370840">
                <a:tc>
                  <a:txBody>
                    <a:bodyPr/>
                    <a:lstStyle/>
                    <a:p>
                      <a:r>
                        <a:rPr lang="en-US" sz="1600" dirty="0">
                          <a:latin typeface="Arial" panose="020B0604020202020204" pitchFamily="34" charset="0"/>
                          <a:cs typeface="Arial" panose="020B0604020202020204" pitchFamily="34" charset="0"/>
                        </a:rPr>
                        <a:t>F002</a:t>
                      </a:r>
                    </a:p>
                  </a:txBody>
                  <a:tcPr/>
                </a:tc>
                <a:tc>
                  <a:txBody>
                    <a:bodyPr/>
                    <a:lstStyle/>
                    <a:p>
                      <a:r>
                        <a:rPr lang="en-US" sz="1600" dirty="0">
                          <a:latin typeface="Arial" panose="020B0604020202020204" pitchFamily="34" charset="0"/>
                          <a:cs typeface="Arial" panose="020B0604020202020204" pitchFamily="34" charset="0"/>
                        </a:rPr>
                        <a:t>85</a:t>
                      </a:r>
                    </a:p>
                  </a:txBody>
                  <a:tcPr/>
                </a:tc>
                <a:tc>
                  <a:txBody>
                    <a:bodyPr/>
                    <a:lstStyle/>
                    <a:p>
                      <a:r>
                        <a:rPr lang="en-US" sz="1600" dirty="0">
                          <a:latin typeface="Arial" panose="020B0604020202020204" pitchFamily="34" charset="0"/>
                          <a:cs typeface="Arial" panose="020B0604020202020204" pitchFamily="34" charset="0"/>
                        </a:rPr>
                        <a:t>2640</a:t>
                      </a:r>
                    </a:p>
                  </a:txBody>
                  <a:tcPr/>
                </a:tc>
                <a:tc>
                  <a:txBody>
                    <a:bodyPr/>
                    <a:lstStyle/>
                    <a:p>
                      <a:r>
                        <a:rPr lang="en-US" sz="1600" dirty="0">
                          <a:latin typeface="Arial" panose="020B0604020202020204" pitchFamily="34" charset="0"/>
                          <a:cs typeface="Arial" panose="020B0604020202020204" pitchFamily="34" charset="0"/>
                        </a:rPr>
                        <a:t>=B3*C3/1000</a:t>
                      </a:r>
                    </a:p>
                  </a:txBody>
                  <a:tcPr/>
                </a:tc>
                <a:extLst>
                  <a:ext uri="{0D108BD9-81ED-4DB2-BD59-A6C34878D82A}">
                    <a16:rowId xmlns:a16="http://schemas.microsoft.com/office/drawing/2014/main" val="1180450730"/>
                  </a:ext>
                </a:extLst>
              </a:tr>
            </a:tbl>
          </a:graphicData>
        </a:graphic>
      </p:graphicFrame>
      <p:sp>
        <p:nvSpPr>
          <p:cNvPr id="3" name="object 6">
            <a:extLst>
              <a:ext uri="{FF2B5EF4-FFF2-40B4-BE49-F238E27FC236}">
                <a16:creationId xmlns:a16="http://schemas.microsoft.com/office/drawing/2014/main" id="{E8166479-DB75-AC92-072A-B7CC72672F29}"/>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5" name="object 6">
            <a:extLst>
              <a:ext uri="{FF2B5EF4-FFF2-40B4-BE49-F238E27FC236}">
                <a16:creationId xmlns:a16="http://schemas.microsoft.com/office/drawing/2014/main" id="{2AEFD357-4605-57B4-E364-8486C1CC440B}"/>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Recherche et analyse dans le domaine des transports</a:t>
            </a:r>
            <a:endParaRPr lang="en-GB" spc="-13" dirty="0">
              <a:solidFill>
                <a:prstClr val="black"/>
              </a:solidFill>
            </a:endParaRPr>
          </a:p>
        </p:txBody>
      </p:sp>
      <p:sp>
        <p:nvSpPr>
          <p:cNvPr id="9" name="object 3">
            <a:extLst>
              <a:ext uri="{FF2B5EF4-FFF2-40B4-BE49-F238E27FC236}">
                <a16:creationId xmlns:a16="http://schemas.microsoft.com/office/drawing/2014/main" id="{8ACAC0B7-387D-C8CB-05DC-2C1FB1A78737}"/>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5.2 Présentation des formules Excel </a:t>
            </a:r>
            <a:endParaRPr lang="en-GB" b="1" dirty="0">
              <a:solidFill>
                <a:schemeClr val="tx1"/>
              </a:solidFill>
              <a:latin typeface="Arial"/>
              <a:cs typeface="Arial"/>
            </a:endParaRPr>
          </a:p>
        </p:txBody>
      </p:sp>
      <p:sp>
        <p:nvSpPr>
          <p:cNvPr id="12" name="object 2">
            <a:extLst>
              <a:ext uri="{FF2B5EF4-FFF2-40B4-BE49-F238E27FC236}">
                <a16:creationId xmlns:a16="http://schemas.microsoft.com/office/drawing/2014/main" id="{44A42085-4C0A-6948-60FA-8738D48B944D}"/>
              </a:ext>
            </a:extLst>
          </p:cNvPr>
          <p:cNvSpPr txBox="1">
            <a:spLocks/>
          </p:cNvSpPr>
          <p:nvPr/>
        </p:nvSpPr>
        <p:spPr>
          <a:xfrm>
            <a:off x="726281" y="489988"/>
            <a:ext cx="5416942"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a:solidFill>
                  <a:schemeClr val="bg1"/>
                </a:solidFill>
              </a:rPr>
              <a:t>5. Composante pratique – Excel pour les émissions</a:t>
            </a:r>
            <a:endParaRPr lang="en-GB" sz="2000" b="1" spc="-13" dirty="0">
              <a:solidFill>
                <a:schemeClr val="bg1"/>
              </a:solidFill>
            </a:endParaRPr>
          </a:p>
        </p:txBody>
      </p:sp>
    </p:spTree>
    <p:extLst>
      <p:ext uri="{BB962C8B-B14F-4D97-AF65-F5344CB8AC3E}">
        <p14:creationId xmlns:p14="http://schemas.microsoft.com/office/powerpoint/2010/main" val="22324520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9FF77-5E62-0B27-586A-CF99F3B8D80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FB33193-633D-BDF6-E215-AD569D116DF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30</a:t>
            </a:r>
            <a:endParaRPr lang="LID4096" sz="1500" dirty="0">
              <a:solidFill>
                <a:schemeClr val="bg1"/>
              </a:solidFill>
            </a:endParaRPr>
          </a:p>
        </p:txBody>
      </p:sp>
      <p:sp>
        <p:nvSpPr>
          <p:cNvPr id="7" name="object 3">
            <a:extLst>
              <a:ext uri="{FF2B5EF4-FFF2-40B4-BE49-F238E27FC236}">
                <a16:creationId xmlns:a16="http://schemas.microsoft.com/office/drawing/2014/main" id="{26371E9A-34F5-F9EF-9BCA-E4EAE4487072}"/>
              </a:ext>
            </a:extLst>
          </p:cNvPr>
          <p:cNvSpPr txBox="1"/>
          <p:nvPr/>
        </p:nvSpPr>
        <p:spPr>
          <a:xfrm>
            <a:off x="726280" y="1179213"/>
            <a:ext cx="10566009" cy="4531058"/>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Utilisez l'ensemble de données fourni (emissions_dataset.csv) pour calculer les émissions de CO₂ de différents véhicules en fonction de leur consommation de carburant et des facteurs d'émission.</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Calculez les émissions pour chaque véhicule :</a:t>
            </a:r>
          </a:p>
          <a:p>
            <a:pPr marL="190500" lvl="1" indent="0" defTabSz="1175644" hangingPunct="1">
              <a:lnSpc>
                <a:spcPct val="150000"/>
              </a:lnSpc>
              <a:spcBef>
                <a:spcPts val="129"/>
              </a:spcBef>
            </a:pPr>
            <a:r>
              <a:rPr lang="en-US" sz="1600" dirty="0">
                <a:solidFill>
                  <a:sysClr val="windowText" lastClr="000000"/>
                </a:solidFill>
                <a:latin typeface="Arial"/>
                <a:cs typeface="Arial"/>
              </a:rPr>
              <a:t>	Formule → =D2*E2/1000</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Visualisez les émissions totales par type de véhicule :</a:t>
            </a:r>
          </a:p>
          <a:p>
            <a:pPr marL="190500" defTabSz="1175644" hangingPunct="1">
              <a:lnSpc>
                <a:spcPct val="150000"/>
              </a:lnSpc>
              <a:spcBef>
                <a:spcPts val="129"/>
              </a:spcBef>
            </a:pPr>
            <a:r>
              <a:rPr lang="en-US" sz="1600" dirty="0">
                <a:solidFill>
                  <a:sysClr val="windowText" lastClr="000000"/>
                </a:solidFill>
                <a:latin typeface="Arial"/>
                <a:cs typeface="Arial"/>
              </a:rPr>
              <a:t>	Insérer → Tableau croisé dynamique</a:t>
            </a:r>
          </a:p>
          <a:p>
            <a:pPr marL="190500" defTabSz="1175644" hangingPunct="1">
              <a:lnSpc>
                <a:spcPct val="150000"/>
              </a:lnSpc>
              <a:spcBef>
                <a:spcPts val="129"/>
              </a:spcBef>
            </a:pPr>
            <a:r>
              <a:rPr lang="en-US" sz="1600" dirty="0">
                <a:solidFill>
                  <a:sysClr val="windowText" lastClr="000000"/>
                </a:solidFill>
                <a:latin typeface="Arial"/>
                <a:cs typeface="Arial"/>
              </a:rPr>
              <a:t>	Lignes : Type de véhicule</a:t>
            </a:r>
          </a:p>
          <a:p>
            <a:pPr marL="190500" defTabSz="1175644" hangingPunct="1">
              <a:lnSpc>
                <a:spcPct val="150000"/>
              </a:lnSpc>
              <a:spcBef>
                <a:spcPts val="129"/>
              </a:spcBef>
            </a:pPr>
            <a:r>
              <a:rPr lang="en-US" sz="1600" dirty="0">
                <a:solidFill>
                  <a:sysClr val="windowText" lastClr="000000"/>
                </a:solidFill>
                <a:latin typeface="Arial"/>
                <a:cs typeface="Arial"/>
              </a:rPr>
              <a:t>	Valeurs : Somme des émissions (kg)</a:t>
            </a:r>
          </a:p>
          <a:p>
            <a:pPr marL="190500" defTabSz="1175644" hangingPunct="1">
              <a:lnSpc>
                <a:spcPct val="150000"/>
              </a:lnSpc>
              <a:spcBef>
                <a:spcPts val="129"/>
              </a:spcBef>
            </a:pPr>
            <a:r>
              <a:rPr lang="en-US" sz="1600" dirty="0">
                <a:solidFill>
                  <a:sysClr val="windowText" lastClr="000000"/>
                </a:solidFill>
                <a:latin typeface="Arial"/>
                <a:cs typeface="Arial"/>
              </a:rPr>
              <a:t>	Insérer → Diagramme circulaire ou à barres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Comparez les émissions du diesel et de l'essence à l'aide de filtres ou : </a:t>
            </a:r>
            <a:r>
              <a:rPr lang="de-DE" sz="1600" dirty="0">
                <a:solidFill>
                  <a:sysClr val="windowText" lastClr="000000"/>
                </a:solidFill>
                <a:latin typeface="Arial"/>
                <a:cs typeface="Arial"/>
              </a:rPr>
              <a:t> =SUMIF(C:C, « Diesel », F:F)</a:t>
            </a:r>
          </a:p>
        </p:txBody>
      </p:sp>
      <p:sp>
        <p:nvSpPr>
          <p:cNvPr id="3" name="object 6">
            <a:extLst>
              <a:ext uri="{FF2B5EF4-FFF2-40B4-BE49-F238E27FC236}">
                <a16:creationId xmlns:a16="http://schemas.microsoft.com/office/drawing/2014/main" id="{CF6D4BB5-6D38-6F77-96AC-A4FD800EFF97}"/>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4" name="object 6">
            <a:extLst>
              <a:ext uri="{FF2B5EF4-FFF2-40B4-BE49-F238E27FC236}">
                <a16:creationId xmlns:a16="http://schemas.microsoft.com/office/drawing/2014/main" id="{5155A8C8-E7DE-CC4C-0E19-FA90C61E296E}"/>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Recherche et analyse dans le domaine des transports</a:t>
            </a:r>
            <a:endParaRPr lang="en-GB" spc="-13" dirty="0">
              <a:solidFill>
                <a:prstClr val="black"/>
              </a:solidFill>
            </a:endParaRPr>
          </a:p>
        </p:txBody>
      </p:sp>
      <p:sp>
        <p:nvSpPr>
          <p:cNvPr id="5" name="object 3">
            <a:extLst>
              <a:ext uri="{FF2B5EF4-FFF2-40B4-BE49-F238E27FC236}">
                <a16:creationId xmlns:a16="http://schemas.microsoft.com/office/drawing/2014/main" id="{D6CADA83-DD38-9232-046B-ADCEAF32D872}"/>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5.3 Exemple d'activité sur un ensemble de données</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6BF32DA1-ED67-9866-104C-3D7E3702ED98}"/>
              </a:ext>
            </a:extLst>
          </p:cNvPr>
          <p:cNvSpPr txBox="1">
            <a:spLocks/>
          </p:cNvSpPr>
          <p:nvPr/>
        </p:nvSpPr>
        <p:spPr>
          <a:xfrm>
            <a:off x="726281" y="489988"/>
            <a:ext cx="5500654"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a:solidFill>
                  <a:schemeClr val="bg1"/>
                </a:solidFill>
              </a:rPr>
              <a:t>5. Composante pratique – Excel pour les émissions</a:t>
            </a:r>
            <a:endParaRPr lang="en-GB" sz="2000" b="1" spc="-13" dirty="0">
              <a:solidFill>
                <a:schemeClr val="bg1"/>
              </a:solidFill>
            </a:endParaRPr>
          </a:p>
        </p:txBody>
      </p:sp>
    </p:spTree>
    <p:extLst>
      <p:ext uri="{BB962C8B-B14F-4D97-AF65-F5344CB8AC3E}">
        <p14:creationId xmlns:p14="http://schemas.microsoft.com/office/powerpoint/2010/main" val="21855809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B853F-AD15-A266-BBA8-382AB2728A6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16A5E7F-5B1E-0CD7-986B-E73CCD96EBEB}"/>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31</a:t>
            </a:r>
            <a:endParaRPr lang="LID4096" sz="1500" dirty="0">
              <a:solidFill>
                <a:schemeClr val="bg1"/>
              </a:solidFill>
            </a:endParaRPr>
          </a:p>
        </p:txBody>
      </p:sp>
      <p:sp>
        <p:nvSpPr>
          <p:cNvPr id="7" name="object 3">
            <a:extLst>
              <a:ext uri="{FF2B5EF4-FFF2-40B4-BE49-F238E27FC236}">
                <a16:creationId xmlns:a16="http://schemas.microsoft.com/office/drawing/2014/main" id="{BC2D626E-C6E8-C3AA-2F18-A55A1F4814D1}"/>
              </a:ext>
            </a:extLst>
          </p:cNvPr>
          <p:cNvSpPr txBox="1"/>
          <p:nvPr/>
        </p:nvSpPr>
        <p:spPr>
          <a:xfrm>
            <a:off x="603675" y="985473"/>
            <a:ext cx="10984650" cy="4887053"/>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Questions à débattre</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Quels types de véhicules contribuent le plus aux émissions de CO₂ ?</a:t>
            </a:r>
          </a:p>
          <a:p>
            <a:pPr marL="190500" defTabSz="1175644" hangingPunct="1">
              <a:lnSpc>
                <a:spcPct val="100000"/>
              </a:lnSpc>
              <a:spcBef>
                <a:spcPts val="129"/>
              </a:spcBef>
            </a:pPr>
            <a:r>
              <a:rPr lang="en-US" sz="1600" dirty="0">
                <a:solidFill>
                  <a:sysClr val="windowText" lastClr="000000"/>
                </a:solidFill>
                <a:latin typeface="Arial"/>
                <a:cs typeface="Arial"/>
              </a:rPr>
              <a:t>	ii. Les moteurs diesel émettent-ils beaucoup plus que les moteurs à essence ?</a:t>
            </a:r>
          </a:p>
          <a:p>
            <a:pPr marL="190500" defTabSz="1175644" hangingPunct="1">
              <a:lnSpc>
                <a:spcPct val="100000"/>
              </a:lnSpc>
              <a:spcBef>
                <a:spcPts val="129"/>
              </a:spcBef>
            </a:pPr>
            <a:r>
              <a:rPr lang="en-US" sz="1600" dirty="0">
                <a:solidFill>
                  <a:sysClr val="windowText" lastClr="000000"/>
                </a:solidFill>
                <a:latin typeface="Arial"/>
                <a:cs typeface="Arial"/>
              </a:rPr>
              <a:t>	iii. Quel est l'impact des bus ou des camions par rapport aux véhicules plus petits ?</a:t>
            </a:r>
          </a:p>
          <a:p>
            <a:pPr marL="190500" defTabSz="1175644" hangingPunct="1">
              <a:lnSpc>
                <a:spcPct val="100000"/>
              </a:lnSpc>
              <a:spcBef>
                <a:spcPts val="129"/>
              </a:spcBef>
            </a:pPr>
            <a:r>
              <a:rPr lang="en-US" sz="1600" dirty="0">
                <a:solidFill>
                  <a:sysClr val="windowText" lastClr="000000"/>
                </a:solidFill>
                <a:latin typeface="Arial"/>
                <a:cs typeface="Arial"/>
              </a:rPr>
              <a:t>	iv. Que se passerait-il s'ils étaient remplacés par des véhicules électriques ou hybrides ?</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Implications politiques</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Identifier les domaines prioritaires pour la réduction des émissions (par exemple, passer à une flotte de bus électriques).</a:t>
            </a:r>
          </a:p>
          <a:p>
            <a:pPr marL="190500" defTabSz="1175644" hangingPunct="1">
              <a:lnSpc>
                <a:spcPct val="100000"/>
              </a:lnSpc>
              <a:spcBef>
                <a:spcPts val="129"/>
              </a:spcBef>
            </a:pPr>
            <a:r>
              <a:rPr lang="en-US" sz="1600" dirty="0">
                <a:solidFill>
                  <a:sysClr val="windowText" lastClr="000000"/>
                </a:solidFill>
                <a:latin typeface="Arial"/>
                <a:cs typeface="Arial"/>
              </a:rPr>
              <a:t>	ii. Les résultats peuvent être intégrés dans les rapports d'EIE afin de recommander des mesures d'atténuation</a:t>
            </a:r>
          </a:p>
          <a:p>
            <a:pPr marL="190500" defTabSz="1175644" hangingPunct="1">
              <a:lnSpc>
                <a:spcPct val="100000"/>
              </a:lnSpc>
              <a:spcBef>
                <a:spcPts val="129"/>
              </a:spcBef>
            </a:pPr>
            <a:r>
              <a:rPr lang="en-US" sz="1600" dirty="0">
                <a:solidFill>
                  <a:sysClr val="windowText" lastClr="000000"/>
                </a:solidFill>
                <a:latin typeface="Arial"/>
                <a:cs typeface="Arial"/>
              </a:rPr>
              <a:t>	iii. Soutenir les décisions coûts-avantages en faveur de l'adoption de technologies plus propres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Idées d'activités supplémentaires</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Modifier l'ensemble de données pour simuler le passage de tous les véhicules diesel à l'électricité</a:t>
            </a:r>
          </a:p>
          <a:p>
            <a:pPr marL="190500" defTabSz="1175644" hangingPunct="1">
              <a:lnSpc>
                <a:spcPct val="100000"/>
              </a:lnSpc>
              <a:spcBef>
                <a:spcPts val="129"/>
              </a:spcBef>
            </a:pPr>
            <a:r>
              <a:rPr lang="en-US" sz="1600" dirty="0">
                <a:solidFill>
                  <a:sysClr val="windowText" lastClr="000000"/>
                </a:solidFill>
                <a:latin typeface="Arial"/>
                <a:cs typeface="Arial"/>
              </a:rPr>
              <a:t>	ii. Mesurer le pourcentage de variation des émissions totales</a:t>
            </a:r>
          </a:p>
          <a:p>
            <a:pPr marL="190500" defTabSz="1175644" hangingPunct="1">
              <a:lnSpc>
                <a:spcPct val="100000"/>
              </a:lnSpc>
              <a:spcBef>
                <a:spcPts val="129"/>
              </a:spcBef>
            </a:pPr>
            <a:r>
              <a:rPr lang="en-US" sz="1600" dirty="0">
                <a:solidFill>
                  <a:sysClr val="windowText" lastClr="000000"/>
                </a:solidFill>
                <a:latin typeface="Arial"/>
                <a:cs typeface="Arial"/>
              </a:rPr>
              <a:t>	iii. Préparez une brève note de service ou un tableau de bord visuel dans Excel.</a:t>
            </a:r>
            <a:endParaRPr lang="en-GB" sz="1600" dirty="0">
              <a:solidFill>
                <a:sysClr val="windowText" lastClr="000000"/>
              </a:solidFill>
              <a:latin typeface="Arial"/>
              <a:cs typeface="Arial"/>
            </a:endParaRPr>
          </a:p>
        </p:txBody>
      </p:sp>
      <p:sp>
        <p:nvSpPr>
          <p:cNvPr id="3" name="object 6">
            <a:extLst>
              <a:ext uri="{FF2B5EF4-FFF2-40B4-BE49-F238E27FC236}">
                <a16:creationId xmlns:a16="http://schemas.microsoft.com/office/drawing/2014/main" id="{33566BBE-0066-8AA3-A64B-AEF61D98B021}"/>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4" name="object 6">
            <a:extLst>
              <a:ext uri="{FF2B5EF4-FFF2-40B4-BE49-F238E27FC236}">
                <a16:creationId xmlns:a16="http://schemas.microsoft.com/office/drawing/2014/main" id="{153A3BF4-DC25-8A0A-D677-D4FF326089A7}"/>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Recherche et analyse dans le domaine des transports</a:t>
            </a:r>
            <a:endParaRPr lang="en-GB" spc="-13" dirty="0">
              <a:solidFill>
                <a:prstClr val="black"/>
              </a:solidFill>
            </a:endParaRPr>
          </a:p>
        </p:txBody>
      </p:sp>
      <p:sp>
        <p:nvSpPr>
          <p:cNvPr id="5" name="object 3">
            <a:extLst>
              <a:ext uri="{FF2B5EF4-FFF2-40B4-BE49-F238E27FC236}">
                <a16:creationId xmlns:a16="http://schemas.microsoft.com/office/drawing/2014/main" id="{9DDF2D1E-E799-1D61-0BDA-C454F6C1DA77}"/>
              </a:ext>
            </a:extLst>
          </p:cNvPr>
          <p:cNvSpPr txBox="1"/>
          <p:nvPr/>
        </p:nvSpPr>
        <p:spPr>
          <a:xfrm>
            <a:off x="740565" y="902567"/>
            <a:ext cx="11204589"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5.4 Interprétation des résultats dans le contexte des EIE dans le domaine des transports</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74B8D4C1-C07D-0380-31A3-B4B3566393F2}"/>
              </a:ext>
            </a:extLst>
          </p:cNvPr>
          <p:cNvSpPr txBox="1">
            <a:spLocks/>
          </p:cNvSpPr>
          <p:nvPr/>
        </p:nvSpPr>
        <p:spPr>
          <a:xfrm>
            <a:off x="726281" y="489988"/>
            <a:ext cx="5519973"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a:solidFill>
                  <a:schemeClr val="bg1"/>
                </a:solidFill>
              </a:rPr>
              <a:t>5. Composante pratique – Excel pour les émissions</a:t>
            </a:r>
            <a:endParaRPr lang="en-GB" sz="2000" b="1" spc="-13" dirty="0">
              <a:solidFill>
                <a:schemeClr val="bg1"/>
              </a:solidFill>
            </a:endParaRPr>
          </a:p>
        </p:txBody>
      </p:sp>
    </p:spTree>
    <p:extLst>
      <p:ext uri="{BB962C8B-B14F-4D97-AF65-F5344CB8AC3E}">
        <p14:creationId xmlns:p14="http://schemas.microsoft.com/office/powerpoint/2010/main" val="42860768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FD933-9EA6-6DA6-ED70-9376EDD58D5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ACA5DE4-2A91-F257-D65E-D41C95EFDA4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32</a:t>
            </a:r>
            <a:endParaRPr lang="LID4096" sz="1500" dirty="0">
              <a:solidFill>
                <a:schemeClr val="bg1"/>
              </a:solidFill>
            </a:endParaRPr>
          </a:p>
        </p:txBody>
      </p:sp>
      <p:sp>
        <p:nvSpPr>
          <p:cNvPr id="7" name="object 3">
            <a:extLst>
              <a:ext uri="{FF2B5EF4-FFF2-40B4-BE49-F238E27FC236}">
                <a16:creationId xmlns:a16="http://schemas.microsoft.com/office/drawing/2014/main" id="{24D167FA-B21E-D47E-2D12-D1DD652DBE13}"/>
              </a:ext>
            </a:extLst>
          </p:cNvPr>
          <p:cNvSpPr txBox="1"/>
          <p:nvPr/>
        </p:nvSpPr>
        <p:spPr>
          <a:xfrm>
            <a:off x="610817" y="1109345"/>
            <a:ext cx="10984650" cy="5308193"/>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panose="020B0604020202020204" pitchFamily="34" charset="0"/>
                <a:cs typeface="Arial" panose="020B0604020202020204" pitchFamily="34" charset="0"/>
              </a:rPr>
              <a:t> </a:t>
            </a:r>
            <a:r>
              <a:rPr lang="it-IT" sz="1600" dirty="0">
                <a:latin typeface="Arial" panose="020B0604020202020204" pitchFamily="34" charset="0"/>
                <a:cs typeface="Arial" panose="020B0604020202020204" pitchFamily="34" charset="0"/>
              </a:rPr>
              <a:t>Définir un scénario réaliste pour les infrastructures de transport</a:t>
            </a:r>
          </a:p>
          <a:p>
            <a:pPr marL="361950" indent="-171450" defTabSz="1175644" hangingPunct="1">
              <a:lnSpc>
                <a:spcPct val="150000"/>
              </a:lnSpc>
              <a:spcBef>
                <a:spcPts val="129"/>
              </a:spcBef>
              <a:buFont typeface="Wingdings 2" panose="05020102010507070707" pitchFamily="18" charset="2"/>
              <a:buChar char="R"/>
            </a:pPr>
            <a:r>
              <a:rPr lang="it-IT" sz="1600" dirty="0">
                <a:solidFill>
                  <a:sysClr val="windowText" lastClr="000000"/>
                </a:solidFill>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Cartographier cinq indicateurs environnementaux clés (par exemple, CO₂, bruit, biodiversité)</a:t>
            </a: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Effectuer une analyse des émissions à l'aide d'Excel avec des visualisations (transport_emissions_dataset.csv)</a:t>
            </a: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Rédiger une note de service professionnelle contenant des recommandations concrètes</a:t>
            </a: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Réfléchir aux défis pratiques de l'EIE et à la dynamique des parties prenantes</a:t>
            </a:r>
          </a:p>
          <a:p>
            <a:pPr marL="190500" defTabSz="1175644" hangingPunct="1">
              <a:lnSpc>
                <a:spcPct val="150000"/>
              </a:lnSpc>
              <a:spcBef>
                <a:spcPts val="129"/>
              </a:spcBef>
            </a:pPr>
            <a:endParaRPr lang="en-GB" sz="1600" dirty="0">
              <a:latin typeface="Arial" panose="020B0604020202020204" pitchFamily="34" charset="0"/>
              <a:cs typeface="Arial" panose="020B0604020202020204" pitchFamily="34" charset="0"/>
            </a:endParaRPr>
          </a:p>
          <a:p>
            <a:pPr marL="361950" indent="-171450" defTabSz="1175644" hangingPunct="1">
              <a:lnSpc>
                <a:spcPct val="150000"/>
              </a:lnSpc>
              <a:spcBef>
                <a:spcPts val="129"/>
              </a:spcBef>
              <a:buFont typeface="Wingdings 2" panose="05020102010507070707" pitchFamily="18" charset="2"/>
              <a:buChar char="R"/>
            </a:pPr>
            <a:r>
              <a:rPr lang="en-GB" sz="1600" dirty="0">
                <a:latin typeface="Arial" panose="020B0604020202020204" pitchFamily="34" charset="0"/>
                <a:cs typeface="Arial" panose="020B0604020202020204" pitchFamily="34" charset="0"/>
              </a:rPr>
              <a:t> Résultats attendus :</a:t>
            </a:r>
          </a:p>
          <a:p>
            <a:pPr marL="190500" lvl="4" indent="0" defTabSz="1175644" hangingPunct="1">
              <a:lnSpc>
                <a:spcPct val="150000"/>
              </a:lnSpc>
              <a:spcBef>
                <a:spcPts val="129"/>
              </a:spcBef>
            </a:pPr>
            <a:r>
              <a:rPr lang="en-GB" sz="1600" dirty="0">
                <a:latin typeface="Arial" panose="020B0604020202020204" pitchFamily="34" charset="0"/>
                <a:cs typeface="Arial" panose="020B0604020202020204" pitchFamily="34" charset="0"/>
              </a:rPr>
              <a:t>	</a:t>
            </a:r>
            <a:r>
              <a:rPr lang="en-GB" sz="1600" dirty="0" err="1">
                <a:latin typeface="Arial" panose="020B0604020202020204" pitchFamily="34" charset="0"/>
                <a:cs typeface="Arial" panose="020B0604020202020204" pitchFamily="34" charset="0"/>
              </a:rPr>
              <a:t>i</a:t>
            </a:r>
            <a:r>
              <a:rPr lang="en-GB" sz="1600" dirty="0">
                <a:latin typeface="Arial" panose="020B0604020202020204" pitchFamily="34" charset="0"/>
                <a:cs typeface="Arial" panose="020B0604020202020204" pitchFamily="34" charset="0"/>
              </a:rPr>
              <a:t>. Rapport PDF structuré</a:t>
            </a:r>
          </a:p>
          <a:p>
            <a:pPr marL="190500" lvl="4" indent="0" defTabSz="1175644" hangingPunct="1">
              <a:lnSpc>
                <a:spcPct val="150000"/>
              </a:lnSpc>
              <a:spcBef>
                <a:spcPts val="129"/>
              </a:spcBef>
            </a:pPr>
            <a:r>
              <a:rPr lang="en-GB" sz="1600" dirty="0">
                <a:latin typeface="Arial" panose="020B0604020202020204" pitchFamily="34" charset="0"/>
                <a:cs typeface="Arial" panose="020B0604020202020204" pitchFamily="34" charset="0"/>
              </a:rPr>
              <a:t>	ii. Classeur Excel annoté</a:t>
            </a:r>
          </a:p>
          <a:p>
            <a:pPr marL="190500" lvl="4" indent="0" defTabSz="1175644" hangingPunct="1">
              <a:lnSpc>
                <a:spcPct val="150000"/>
              </a:lnSpc>
              <a:spcBef>
                <a:spcPts val="129"/>
              </a:spcBef>
            </a:pPr>
            <a:r>
              <a:rPr lang="en-GB" sz="1600" dirty="0">
                <a:latin typeface="Arial" panose="020B0604020202020204" pitchFamily="34" charset="0"/>
                <a:cs typeface="Arial" panose="020B0604020202020204" pitchFamily="34" charset="0"/>
              </a:rPr>
              <a:t>	iii. Mise en forme claire et démonstration d'un esprit critique</a:t>
            </a:r>
          </a:p>
          <a:p>
            <a:pPr marL="361950" indent="-171450" defTabSz="1175644" hangingPunct="1">
              <a:lnSpc>
                <a:spcPct val="150000"/>
              </a:lnSpc>
              <a:spcBef>
                <a:spcPts val="129"/>
              </a:spcBef>
              <a:buFont typeface="Wingdings 2" panose="05020102010507070707" pitchFamily="18" charset="2"/>
              <a:buChar char="R"/>
            </a:pPr>
            <a:endParaRPr lang="en-GB" sz="1600" dirty="0">
              <a:latin typeface="Arial" panose="020B0604020202020204" pitchFamily="34" charset="0"/>
              <a:cs typeface="Arial" panose="020B0604020202020204" pitchFamily="34" charset="0"/>
            </a:endParaRPr>
          </a:p>
          <a:p>
            <a:pPr marL="190500" defTabSz="1175644" hangingPunct="1">
              <a:lnSpc>
                <a:spcPct val="150000"/>
              </a:lnSpc>
              <a:spcBef>
                <a:spcPts val="129"/>
              </a:spcBef>
            </a:pPr>
            <a:endParaRPr lang="en-GB" sz="1600" dirty="0">
              <a:solidFill>
                <a:sysClr val="windowText" lastClr="000000"/>
              </a:solidFill>
              <a:latin typeface="Arial" panose="020B0604020202020204" pitchFamily="34" charset="0"/>
              <a:cs typeface="Arial" panose="020B0604020202020204" pitchFamily="34" charset="0"/>
            </a:endParaRPr>
          </a:p>
          <a:p>
            <a:pPr marL="190500" defTabSz="1175644" hangingPunct="1">
              <a:lnSpc>
                <a:spcPct val="150000"/>
              </a:lnSpc>
              <a:spcBef>
                <a:spcPts val="129"/>
              </a:spcBef>
            </a:pPr>
            <a:endParaRPr lang="en-GB" sz="1600" dirty="0">
              <a:solidFill>
                <a:sysClr val="windowText" lastClr="000000"/>
              </a:solidFill>
              <a:latin typeface="Arial" panose="020B0604020202020204" pitchFamily="34" charset="0"/>
              <a:cs typeface="Arial" panose="020B0604020202020204" pitchFamily="34" charset="0"/>
            </a:endParaRPr>
          </a:p>
        </p:txBody>
      </p:sp>
      <p:sp>
        <p:nvSpPr>
          <p:cNvPr id="3" name="object 6">
            <a:extLst>
              <a:ext uri="{FF2B5EF4-FFF2-40B4-BE49-F238E27FC236}">
                <a16:creationId xmlns:a16="http://schemas.microsoft.com/office/drawing/2014/main" id="{1939DA4F-E7A8-9703-832D-9C7F0C49056A}"/>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4" name="object 6">
            <a:extLst>
              <a:ext uri="{FF2B5EF4-FFF2-40B4-BE49-F238E27FC236}">
                <a16:creationId xmlns:a16="http://schemas.microsoft.com/office/drawing/2014/main" id="{DDBE8615-58D9-1BED-6A50-9D9086936AE6}"/>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Recherche et analyse dans le domaine des transports</a:t>
            </a:r>
            <a:endParaRPr lang="en-GB" spc="-13" dirty="0">
              <a:solidFill>
                <a:prstClr val="black"/>
              </a:solidFill>
            </a:endParaRPr>
          </a:p>
        </p:txBody>
      </p:sp>
      <p:sp>
        <p:nvSpPr>
          <p:cNvPr id="5" name="object 3">
            <a:extLst>
              <a:ext uri="{FF2B5EF4-FFF2-40B4-BE49-F238E27FC236}">
                <a16:creationId xmlns:a16="http://schemas.microsoft.com/office/drawing/2014/main" id="{5C1C7708-A920-9BA7-CEFB-CE646F088BEB}"/>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5.5 Devoir à domicile</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0B2BAEA5-029D-5F05-1AEE-266D0ECE4822}"/>
              </a:ext>
            </a:extLst>
          </p:cNvPr>
          <p:cNvSpPr txBox="1">
            <a:spLocks/>
          </p:cNvSpPr>
          <p:nvPr/>
        </p:nvSpPr>
        <p:spPr>
          <a:xfrm>
            <a:off x="726281" y="489988"/>
            <a:ext cx="5565049"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a:solidFill>
                  <a:schemeClr val="bg1"/>
                </a:solidFill>
              </a:rPr>
              <a:t>5. Composante pratique – Excel pour les émissions</a:t>
            </a:r>
            <a:endParaRPr lang="en-GB" sz="2000" b="1" spc="-13" dirty="0">
              <a:solidFill>
                <a:schemeClr val="bg1"/>
              </a:solidFill>
            </a:endParaRPr>
          </a:p>
        </p:txBody>
      </p:sp>
    </p:spTree>
    <p:extLst>
      <p:ext uri="{BB962C8B-B14F-4D97-AF65-F5344CB8AC3E}">
        <p14:creationId xmlns:p14="http://schemas.microsoft.com/office/powerpoint/2010/main" val="33261585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352D4-E44A-27EE-6FE6-1EC804E85233}"/>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2DEC8DB-5D4B-5961-FD5B-764DD3DA5574}"/>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33</a:t>
            </a:r>
            <a:endParaRPr lang="LID4096" sz="1500" dirty="0">
              <a:solidFill>
                <a:schemeClr val="bg1"/>
              </a:solidFill>
            </a:endParaRPr>
          </a:p>
        </p:txBody>
      </p:sp>
      <p:sp>
        <p:nvSpPr>
          <p:cNvPr id="4" name="Title 3">
            <a:extLst>
              <a:ext uri="{FF2B5EF4-FFF2-40B4-BE49-F238E27FC236}">
                <a16:creationId xmlns:a16="http://schemas.microsoft.com/office/drawing/2014/main" id="{688AD36D-4C20-5E4A-570B-66AB10D09F0C}"/>
              </a:ext>
            </a:extLst>
          </p:cNvPr>
          <p:cNvSpPr>
            <a:spLocks noGrp="1"/>
          </p:cNvSpPr>
          <p:nvPr>
            <p:ph type="title"/>
          </p:nvPr>
        </p:nvSpPr>
        <p:spPr/>
        <p:txBody>
          <a:bodyPr/>
          <a:lstStyle/>
          <a:p>
            <a:endParaRPr lang="en-AT"/>
          </a:p>
        </p:txBody>
      </p:sp>
      <p:sp>
        <p:nvSpPr>
          <p:cNvPr id="5" name="Rectangle 4">
            <a:extLst>
              <a:ext uri="{FF2B5EF4-FFF2-40B4-BE49-F238E27FC236}">
                <a16:creationId xmlns:a16="http://schemas.microsoft.com/office/drawing/2014/main" id="{D558A1FF-0A88-C02F-2E3C-8FBF684F7B7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06 : </a:t>
            </a:r>
          </a:p>
          <a:p>
            <a:pPr algn="ctr"/>
            <a:r>
              <a:rPr lang="en-US" sz="3200" b="1" dirty="0">
                <a:solidFill>
                  <a:schemeClr val="bg1"/>
                </a:solidFill>
                <a:latin typeface="Calibri" panose="020F0502020204030204" pitchFamily="34" charset="0"/>
                <a:cs typeface="Calibri" panose="020F0502020204030204" pitchFamily="34" charset="0"/>
              </a:rPr>
              <a:t>Références</a:t>
            </a:r>
          </a:p>
        </p:txBody>
      </p:sp>
      <p:sp>
        <p:nvSpPr>
          <p:cNvPr id="7" name="object 6">
            <a:extLst>
              <a:ext uri="{FF2B5EF4-FFF2-40B4-BE49-F238E27FC236}">
                <a16:creationId xmlns:a16="http://schemas.microsoft.com/office/drawing/2014/main" id="{23F3AB1C-A21F-5649-22AA-74471ED68CBD}"/>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9" name="object 6">
            <a:extLst>
              <a:ext uri="{FF2B5EF4-FFF2-40B4-BE49-F238E27FC236}">
                <a16:creationId xmlns:a16="http://schemas.microsoft.com/office/drawing/2014/main" id="{445D98F4-C350-9239-A320-7086E6E92711}"/>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Recherche et analyse dans le domaine des transports</a:t>
            </a:r>
            <a:endParaRPr lang="en-GB" spc="-13" dirty="0">
              <a:solidFill>
                <a:prstClr val="black"/>
              </a:solidFill>
            </a:endParaRPr>
          </a:p>
        </p:txBody>
      </p:sp>
    </p:spTree>
    <p:extLst>
      <p:ext uri="{BB962C8B-B14F-4D97-AF65-F5344CB8AC3E}">
        <p14:creationId xmlns:p14="http://schemas.microsoft.com/office/powerpoint/2010/main" val="13886341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D7702-A49E-542A-12AE-1832A3B6EE0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B043EE1-302D-4EF7-4B7D-F8AFB79D9D5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34</a:t>
            </a:r>
            <a:endParaRPr lang="LID4096" sz="1500" dirty="0">
              <a:solidFill>
                <a:schemeClr val="bg1"/>
              </a:solidFill>
            </a:endParaRPr>
          </a:p>
        </p:txBody>
      </p:sp>
      <p:sp>
        <p:nvSpPr>
          <p:cNvPr id="7" name="object 3">
            <a:extLst>
              <a:ext uri="{FF2B5EF4-FFF2-40B4-BE49-F238E27FC236}">
                <a16:creationId xmlns:a16="http://schemas.microsoft.com/office/drawing/2014/main" id="{27489E6F-E6CE-9801-79CA-2DA065CEDD32}"/>
              </a:ext>
            </a:extLst>
          </p:cNvPr>
          <p:cNvSpPr txBox="1"/>
          <p:nvPr/>
        </p:nvSpPr>
        <p:spPr>
          <a:xfrm>
            <a:off x="603675" y="1432915"/>
            <a:ext cx="10984650" cy="2620278"/>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latin typeface="Arial" panose="020B0604020202020204" pitchFamily="34" charset="0"/>
                <a:cs typeface="Arial" panose="020B0604020202020204" pitchFamily="34" charset="0"/>
              </a:rPr>
              <a:t> Union européenne. (2014). </a:t>
            </a:r>
            <a:r>
              <a:rPr lang="en-GB" sz="1600" i="1" dirty="0">
                <a:latin typeface="Arial" panose="020B0604020202020204" pitchFamily="34" charset="0"/>
                <a:cs typeface="Arial" panose="020B0604020202020204" pitchFamily="34" charset="0"/>
              </a:rPr>
              <a:t>Directive 2014/52/UE relative à l'évaluation des incidences de certains projets publics et privés sur l'environnement</a:t>
            </a:r>
            <a:r>
              <a:rPr lang="en-GB" sz="1600" dirty="0">
                <a:latin typeface="Arial" panose="020B0604020202020204" pitchFamily="34" charset="0"/>
                <a:cs typeface="Arial" panose="020B0604020202020204" pitchFamily="34" charset="0"/>
              </a:rPr>
              <a:t>. Journal officiel de l'Union européenne.</a:t>
            </a:r>
          </a:p>
          <a:p>
            <a:pPr marL="361950" indent="-171450" defTabSz="1175644" hangingPunct="1">
              <a:lnSpc>
                <a:spcPct val="150000"/>
              </a:lnSpc>
              <a:spcBef>
                <a:spcPts val="129"/>
              </a:spcBef>
              <a:buFont typeface="Wingdings 2" panose="05020102010507070707" pitchFamily="18" charset="2"/>
              <a:buChar char="R"/>
            </a:pPr>
            <a:r>
              <a:rPr lang="en-GB" sz="160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hlinkClick r:id="rId2"/>
              </a:rPr>
              <a:t>https://youtu.be/OBfTvWTzl68</a:t>
            </a:r>
            <a:endParaRPr lang="en-GB" sz="1600" dirty="0">
              <a:latin typeface="Arial" panose="020B0604020202020204" pitchFamily="34" charset="0"/>
              <a:cs typeface="Arial" panose="020B0604020202020204" pitchFamily="34" charset="0"/>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hlinkClick r:id="rId3"/>
              </a:rPr>
              <a:t>https://youtu.be/Vexogpfnm9Q</a:t>
            </a:r>
            <a:endParaRPr lang="en-GB" sz="1600" dirty="0">
              <a:latin typeface="Arial" panose="020B0604020202020204" pitchFamily="34" charset="0"/>
              <a:cs typeface="Arial" panose="020B0604020202020204" pitchFamily="34" charset="0"/>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hlinkClick r:id="rId3"/>
              </a:rPr>
              <a:t>https://youtu.be/Vexogpfnm9Q</a:t>
            </a:r>
            <a:endParaRPr lang="en-GB" sz="1600" dirty="0">
              <a:latin typeface="Arial" panose="020B0604020202020204" pitchFamily="34" charset="0"/>
              <a:cs typeface="Arial" panose="020B0604020202020204" pitchFamily="34" charset="0"/>
            </a:endParaRP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p:txBody>
      </p:sp>
      <p:sp>
        <p:nvSpPr>
          <p:cNvPr id="3" name="object 6">
            <a:extLst>
              <a:ext uri="{FF2B5EF4-FFF2-40B4-BE49-F238E27FC236}">
                <a16:creationId xmlns:a16="http://schemas.microsoft.com/office/drawing/2014/main" id="{B1619118-1A95-EB47-3681-DEF37B3E6716}"/>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4" name="object 6">
            <a:extLst>
              <a:ext uri="{FF2B5EF4-FFF2-40B4-BE49-F238E27FC236}">
                <a16:creationId xmlns:a16="http://schemas.microsoft.com/office/drawing/2014/main" id="{8E3168A3-641D-D3A9-6575-92FBC3746662}"/>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Recherche et analyse dans le domaine des transports</a:t>
            </a:r>
            <a:endParaRPr lang="en-GB" spc="-13" dirty="0">
              <a:solidFill>
                <a:prstClr val="black"/>
              </a:solidFill>
            </a:endParaRPr>
          </a:p>
        </p:txBody>
      </p:sp>
      <p:sp>
        <p:nvSpPr>
          <p:cNvPr id="5" name="object 3">
            <a:extLst>
              <a:ext uri="{FF2B5EF4-FFF2-40B4-BE49-F238E27FC236}">
                <a16:creationId xmlns:a16="http://schemas.microsoft.com/office/drawing/2014/main" id="{E91C9B28-B565-9601-2A8C-79DE76E21B6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6.1 Manuels de référence et tutoriels </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090D7659-2B18-7A0E-2568-E33EE3D790A7}"/>
              </a:ext>
            </a:extLst>
          </p:cNvPr>
          <p:cNvSpPr txBox="1">
            <a:spLocks/>
          </p:cNvSpPr>
          <p:nvPr/>
        </p:nvSpPr>
        <p:spPr>
          <a:xfrm>
            <a:off x="726281" y="489989"/>
            <a:ext cx="1785565"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dirty="0">
                <a:solidFill>
                  <a:schemeClr val="bg1"/>
                </a:solidFill>
              </a:rPr>
              <a:t>6. Références</a:t>
            </a:r>
            <a:endParaRPr lang="en-GB" sz="2000" b="1" spc="-13" dirty="0">
              <a:solidFill>
                <a:schemeClr val="bg1"/>
              </a:solidFill>
            </a:endParaRPr>
          </a:p>
        </p:txBody>
      </p:sp>
    </p:spTree>
    <p:extLst>
      <p:ext uri="{BB962C8B-B14F-4D97-AF65-F5344CB8AC3E}">
        <p14:creationId xmlns:p14="http://schemas.microsoft.com/office/powerpoint/2010/main" val="24124276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Nous vous remercions de votre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5AE32-9FF4-D04F-22EC-DFCC7655A6A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045B114-CB8F-0E76-721E-7FFBE32837EC}"/>
              </a:ext>
            </a:extLst>
          </p:cNvPr>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 </a:t>
            </a:r>
            <a:r>
              <a:rPr lang="en-GB" sz="2000" b="1" dirty="0">
                <a:solidFill>
                  <a:schemeClr val="bg1"/>
                </a:solidFill>
              </a:rPr>
              <a:t>des matières</a:t>
            </a:r>
            <a:endParaRPr sz="2000" b="1" spc="-13" dirty="0">
              <a:solidFill>
                <a:schemeClr val="bg1"/>
              </a:solidFill>
            </a:endParaRPr>
          </a:p>
        </p:txBody>
      </p:sp>
      <p:sp>
        <p:nvSpPr>
          <p:cNvPr id="8" name="TextBox 7">
            <a:extLst>
              <a:ext uri="{FF2B5EF4-FFF2-40B4-BE49-F238E27FC236}">
                <a16:creationId xmlns:a16="http://schemas.microsoft.com/office/drawing/2014/main" id="{A24CA704-097B-0992-6311-F2FF8588F8E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ii</a:t>
            </a:r>
            <a:endParaRPr lang="LID4096" sz="1500" dirty="0">
              <a:solidFill>
                <a:schemeClr val="bg1"/>
              </a:solidFill>
            </a:endParaRPr>
          </a:p>
        </p:txBody>
      </p:sp>
      <p:sp>
        <p:nvSpPr>
          <p:cNvPr id="5" name="Text Placeholder 2">
            <a:extLst>
              <a:ext uri="{FF2B5EF4-FFF2-40B4-BE49-F238E27FC236}">
                <a16:creationId xmlns:a16="http://schemas.microsoft.com/office/drawing/2014/main" id="{D71EAAA6-4BDD-3BF1-0998-8161BF9B8D70}"/>
              </a:ext>
            </a:extLst>
          </p:cNvPr>
          <p:cNvSpPr txBox="1">
            <a:spLocks/>
          </p:cNvSpPr>
          <p:nvPr/>
        </p:nvSpPr>
        <p:spPr>
          <a:xfrm>
            <a:off x="3155324" y="435296"/>
            <a:ext cx="8310395" cy="573865"/>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GB" dirty="0">
                <a:solidFill>
                  <a:srgbClr val="FF0000"/>
                </a:solidFill>
              </a:rPr>
              <a:t>Laboratoire 9 : Introduction à l'évaluation de l'impact environnemental</a:t>
            </a:r>
          </a:p>
        </p:txBody>
      </p:sp>
      <p:sp>
        <p:nvSpPr>
          <p:cNvPr id="7" name="object 6">
            <a:extLst>
              <a:ext uri="{FF2B5EF4-FFF2-40B4-BE49-F238E27FC236}">
                <a16:creationId xmlns:a16="http://schemas.microsoft.com/office/drawing/2014/main" id="{57CD73D3-B5F9-A68A-7A9C-96F5E3A7CC90}"/>
              </a:ext>
            </a:extLst>
          </p:cNvPr>
          <p:cNvSpPr txBox="1">
            <a:spLocks noGrp="1"/>
          </p:cNvSpPr>
          <p:nvPr>
            <p:ph type="ftr" sz="quarter" idx="5"/>
          </p:nvPr>
        </p:nvSpPr>
        <p:spPr>
          <a:xfrm>
            <a:off x="726282" y="6400013"/>
            <a:ext cx="3203692"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Transport durable et analyse des politiques</a:t>
            </a:r>
            <a:endParaRPr spc="-13" dirty="0">
              <a:solidFill>
                <a:prstClr val="black"/>
              </a:solidFill>
            </a:endParaRPr>
          </a:p>
        </p:txBody>
      </p:sp>
      <p:sp>
        <p:nvSpPr>
          <p:cNvPr id="6" name="object 6">
            <a:extLst>
              <a:ext uri="{FF2B5EF4-FFF2-40B4-BE49-F238E27FC236}">
                <a16:creationId xmlns:a16="http://schemas.microsoft.com/office/drawing/2014/main" id="{7D75C6CE-75B2-F47D-1662-6168661FD148}"/>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de la visualisation des données dans la recherche sur les transports</a:t>
            </a:r>
          </a:p>
        </p:txBody>
      </p:sp>
      <p:graphicFrame>
        <p:nvGraphicFramePr>
          <p:cNvPr id="9" name="Table 8">
            <a:extLst>
              <a:ext uri="{FF2B5EF4-FFF2-40B4-BE49-F238E27FC236}">
                <a16:creationId xmlns:a16="http://schemas.microsoft.com/office/drawing/2014/main" id="{996F0A59-C745-1FF8-1631-0CA7E8F076A7}"/>
              </a:ext>
            </a:extLst>
          </p:cNvPr>
          <p:cNvGraphicFramePr>
            <a:graphicFrameLocks noGrp="1"/>
          </p:cNvGraphicFramePr>
          <p:nvPr>
            <p:extLst>
              <p:ext uri="{D42A27DB-BD31-4B8C-83A1-F6EECF244321}">
                <p14:modId xmlns:p14="http://schemas.microsoft.com/office/powerpoint/2010/main" val="276221290"/>
              </p:ext>
            </p:extLst>
          </p:nvPr>
        </p:nvGraphicFramePr>
        <p:xfrm>
          <a:off x="726281" y="881478"/>
          <a:ext cx="4902005" cy="3596640"/>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489748">
                <a:tc>
                  <a:txBody>
                    <a:bodyPr/>
                    <a:lstStyle/>
                    <a:p>
                      <a:r>
                        <a:rPr lang="en-GB" sz="1600" b="1" dirty="0">
                          <a:solidFill>
                            <a:sysClr val="windowText" lastClr="000000"/>
                          </a:solidFill>
                          <a:latin typeface="Arial"/>
                          <a:cs typeface="Arial"/>
                        </a:rPr>
                        <a:t>5. Composante pratique – Excel pour les émissions</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27</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257762">
                <a:tc>
                  <a:txBody>
                    <a:bodyPr/>
                    <a:lstStyle/>
                    <a:p>
                      <a:r>
                        <a:rPr lang="en-GB" sz="1400" dirty="0">
                          <a:latin typeface="Arial" panose="020B0604020202020204" pitchFamily="34" charset="0"/>
                          <a:cs typeface="Arial" panose="020B0604020202020204" pitchFamily="34" charset="0"/>
                        </a:rPr>
                        <a:t> 5.1 Introduction au calcul des facteurs d'émission</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28</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184588">
                <a:tc>
                  <a:txBody>
                    <a:bodyPr/>
                    <a:lstStyle/>
                    <a:p>
                      <a:r>
                        <a:rPr lang="en-GB" sz="1400" dirty="0">
                          <a:latin typeface="Arial" panose="020B0604020202020204" pitchFamily="34" charset="0"/>
                          <a:cs typeface="Arial" panose="020B0604020202020204" pitchFamily="34" charset="0"/>
                        </a:rPr>
                        <a:t> 5.2 Présentation des formules Excel</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29</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276395">
                <a:tc>
                  <a:txBody>
                    <a:bodyPr/>
                    <a:lstStyle/>
                    <a:p>
                      <a:r>
                        <a:rPr lang="en-GB" sz="1400" dirty="0">
                          <a:latin typeface="Arial" panose="020B0604020202020204" pitchFamily="34" charset="0"/>
                          <a:cs typeface="Arial" panose="020B0604020202020204" pitchFamily="34" charset="0"/>
                        </a:rPr>
                        <a:t> 5.3 Exemple d'activité sur un ensemble de données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30</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257762">
                <a:tc>
                  <a:txBody>
                    <a:bodyPr/>
                    <a:lstStyle/>
                    <a:p>
                      <a:r>
                        <a:rPr lang="en-GB" sz="1400" dirty="0">
                          <a:latin typeface="Arial" panose="020B0604020202020204" pitchFamily="34" charset="0"/>
                          <a:cs typeface="Arial" panose="020B0604020202020204" pitchFamily="34" charset="0"/>
                        </a:rPr>
                        <a:t> 5.4 Interprétation des résultats dans le contexte des EIE relatives aux transports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31</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76504085"/>
                  </a:ext>
                </a:extLst>
              </a:tr>
              <a:tr h="309314">
                <a:tc>
                  <a:txBody>
                    <a:bodyPr/>
                    <a:lstStyle/>
                    <a:p>
                      <a:r>
                        <a:rPr lang="en-GB" sz="1800" dirty="0"/>
                        <a:t> </a:t>
                      </a:r>
                      <a:r>
                        <a:rPr lang="en-GB" sz="1400" dirty="0">
                          <a:latin typeface="Arial" panose="020B0604020202020204" pitchFamily="34" charset="0"/>
                          <a:cs typeface="Arial" panose="020B0604020202020204" pitchFamily="34" charset="0"/>
                        </a:rPr>
                        <a:t>5.5 Devoir à la maison</a:t>
                      </a:r>
                      <a:endParaRPr lang="en-AT" sz="18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09314">
                <a:tc>
                  <a:txBody>
                    <a:bodyPr/>
                    <a:lstStyle/>
                    <a:p>
                      <a:endParaRPr lang="en-AT" sz="1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11241930"/>
                  </a:ext>
                </a:extLst>
              </a:tr>
              <a:tr h="253259">
                <a:tc>
                  <a:txBody>
                    <a:bodyPr/>
                    <a:lstStyle/>
                    <a:p>
                      <a:r>
                        <a:rPr lang="en-GB" sz="1600" b="1" dirty="0">
                          <a:latin typeface="Arial" panose="020B0604020202020204" pitchFamily="34" charset="0"/>
                          <a:cs typeface="Arial" panose="020B0604020202020204" pitchFamily="34" charset="0"/>
                        </a:rPr>
                        <a:t>6. Références</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33</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257762">
                <a:tc>
                  <a:txBody>
                    <a:bodyPr/>
                    <a:lstStyle/>
                    <a:p>
                      <a:r>
                        <a:rPr lang="en-GB" sz="1400" dirty="0">
                          <a:latin typeface="Arial" panose="020B0604020202020204" pitchFamily="34" charset="0"/>
                          <a:cs typeface="Arial" panose="020B0604020202020204" pitchFamily="34" charset="0"/>
                        </a:rPr>
                        <a:t> 6.1 Manuels et tutoriels de référence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34</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bl>
          </a:graphicData>
        </a:graphic>
      </p:graphicFrame>
    </p:spTree>
    <p:extLst>
      <p:ext uri="{BB962C8B-B14F-4D97-AF65-F5344CB8AC3E}">
        <p14:creationId xmlns:p14="http://schemas.microsoft.com/office/powerpoint/2010/main" val="3656106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207E1-A11E-29B0-FC0E-DE6B88D3384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937207A-7734-AE8E-4AF3-5C9DE8588F6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a:t>
            </a:r>
            <a:endParaRPr lang="LID4096" sz="1500" dirty="0">
              <a:solidFill>
                <a:schemeClr val="bg1"/>
              </a:solidFill>
            </a:endParaRPr>
          </a:p>
        </p:txBody>
      </p:sp>
      <p:sp>
        <p:nvSpPr>
          <p:cNvPr id="4" name="Title 3">
            <a:extLst>
              <a:ext uri="{FF2B5EF4-FFF2-40B4-BE49-F238E27FC236}">
                <a16:creationId xmlns:a16="http://schemas.microsoft.com/office/drawing/2014/main" id="{401D0FD2-3FF0-E373-7757-C03183109DF8}"/>
              </a:ext>
            </a:extLst>
          </p:cNvPr>
          <p:cNvSpPr>
            <a:spLocks noGrp="1"/>
          </p:cNvSpPr>
          <p:nvPr>
            <p:ph type="title"/>
          </p:nvPr>
        </p:nvSpPr>
        <p:spPr/>
        <p:txBody>
          <a:bodyPr/>
          <a:lstStyle/>
          <a:p>
            <a:endParaRPr lang="en-AT"/>
          </a:p>
        </p:txBody>
      </p:sp>
      <p:sp>
        <p:nvSpPr>
          <p:cNvPr id="5" name="Rectangle 4">
            <a:extLst>
              <a:ext uri="{FF2B5EF4-FFF2-40B4-BE49-F238E27FC236}">
                <a16:creationId xmlns:a16="http://schemas.microsoft.com/office/drawing/2014/main" id="{5CBB78D4-906D-1A9D-707B-604607B06935}"/>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 :</a:t>
            </a:r>
          </a:p>
          <a:p>
            <a:pPr algn="ctr"/>
            <a:r>
              <a:rPr lang="en-US" sz="3200" b="1" dirty="0">
                <a:solidFill>
                  <a:schemeClr val="bg1"/>
                </a:solidFill>
              </a:rPr>
              <a:t>Objectif</a:t>
            </a:r>
            <a:endParaRPr lang="en-US" sz="3200" b="1" dirty="0">
              <a:solidFill>
                <a:schemeClr val="bg1"/>
              </a:solidFill>
              <a:latin typeface="Calibri" panose="020F0502020204030204" pitchFamily="34" charset="0"/>
              <a:cs typeface="Calibri" panose="020F0502020204030204" pitchFamily="34" charset="0"/>
            </a:endParaRPr>
          </a:p>
        </p:txBody>
      </p:sp>
      <p:sp>
        <p:nvSpPr>
          <p:cNvPr id="7" name="object 6">
            <a:extLst>
              <a:ext uri="{FF2B5EF4-FFF2-40B4-BE49-F238E27FC236}">
                <a16:creationId xmlns:a16="http://schemas.microsoft.com/office/drawing/2014/main" id="{C307E3CE-4FBD-1CE8-44F6-98D0C1FAAEC6}"/>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9" name="object 6">
            <a:extLst>
              <a:ext uri="{FF2B5EF4-FFF2-40B4-BE49-F238E27FC236}">
                <a16:creationId xmlns:a16="http://schemas.microsoft.com/office/drawing/2014/main" id="{3611284D-4F98-D10A-5295-34ABB10DA9FC}"/>
              </a:ext>
            </a:extLst>
          </p:cNvPr>
          <p:cNvSpPr txBox="1">
            <a:spLocks/>
          </p:cNvSpPr>
          <p:nvPr/>
        </p:nvSpPr>
        <p:spPr>
          <a:xfrm>
            <a:off x="733424" y="6355949"/>
            <a:ext cx="308630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Transports durables et analyse des politiques</a:t>
            </a:r>
            <a:endParaRPr lang="en-GB" spc="-13" dirty="0">
              <a:solidFill>
                <a:prstClr val="black"/>
              </a:solidFill>
            </a:endParaRPr>
          </a:p>
        </p:txBody>
      </p:sp>
    </p:spTree>
    <p:extLst>
      <p:ext uri="{BB962C8B-B14F-4D97-AF65-F5344CB8AC3E}">
        <p14:creationId xmlns:p14="http://schemas.microsoft.com/office/powerpoint/2010/main" val="1586499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F31F-D0D4-4E7E-77D0-C55CDD37BFF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A8AB1A4-AB0C-CDF4-0A4C-E8B9A34B2F54}"/>
              </a:ext>
            </a:extLst>
          </p:cNvPr>
          <p:cNvSpPr txBox="1">
            <a:spLocks noGrp="1"/>
          </p:cNvSpPr>
          <p:nvPr>
            <p:ph type="title"/>
          </p:nvPr>
        </p:nvSpPr>
        <p:spPr>
          <a:xfrm>
            <a:off x="719138" y="413914"/>
            <a:ext cx="3026597"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0.1 Objectifs pédagogiques</a:t>
            </a:r>
            <a:endParaRPr sz="2400" b="1" spc="-13" dirty="0">
              <a:solidFill>
                <a:schemeClr val="bg1"/>
              </a:solidFill>
            </a:endParaRPr>
          </a:p>
        </p:txBody>
      </p:sp>
      <p:sp>
        <p:nvSpPr>
          <p:cNvPr id="8" name="TextBox 7">
            <a:extLst>
              <a:ext uri="{FF2B5EF4-FFF2-40B4-BE49-F238E27FC236}">
                <a16:creationId xmlns:a16="http://schemas.microsoft.com/office/drawing/2014/main" id="{EC605294-A2FF-1FE7-E33C-C002E8AE196A}"/>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a:t>
            </a:r>
            <a:endParaRPr lang="LID4096" sz="1500" dirty="0">
              <a:solidFill>
                <a:schemeClr val="bg1"/>
              </a:solidFill>
            </a:endParaRPr>
          </a:p>
        </p:txBody>
      </p:sp>
      <p:graphicFrame>
        <p:nvGraphicFramePr>
          <p:cNvPr id="3" name="Table 2">
            <a:extLst>
              <a:ext uri="{FF2B5EF4-FFF2-40B4-BE49-F238E27FC236}">
                <a16:creationId xmlns:a16="http://schemas.microsoft.com/office/drawing/2014/main" id="{4DDB1A39-CA4F-78E6-3671-43117EF600BC}"/>
              </a:ext>
            </a:extLst>
          </p:cNvPr>
          <p:cNvGraphicFramePr>
            <a:graphicFrameLocks noGrp="1"/>
          </p:cNvGraphicFramePr>
          <p:nvPr>
            <p:extLst>
              <p:ext uri="{D42A27DB-BD31-4B8C-83A1-F6EECF244321}">
                <p14:modId xmlns:p14="http://schemas.microsoft.com/office/powerpoint/2010/main" val="3076873454"/>
              </p:ext>
            </p:extLst>
          </p:nvPr>
        </p:nvGraphicFramePr>
        <p:xfrm>
          <a:off x="719139" y="1005840"/>
          <a:ext cx="10739437" cy="4876800"/>
        </p:xfrm>
        <a:graphic>
          <a:graphicData uri="http://schemas.openxmlformats.org/drawingml/2006/table">
            <a:tbl>
              <a:tblPr firstRow="1" bandRow="1">
                <a:tableStyleId>{3C2FFA5D-87B4-456A-9821-1D502468CF0F}</a:tableStyleId>
              </a:tblPr>
              <a:tblGrid>
                <a:gridCol w="903599">
                  <a:extLst>
                    <a:ext uri="{9D8B030D-6E8A-4147-A177-3AD203B41FA5}">
                      <a16:colId xmlns:a16="http://schemas.microsoft.com/office/drawing/2014/main" val="2694392637"/>
                    </a:ext>
                  </a:extLst>
                </a:gridCol>
                <a:gridCol w="5028182">
                  <a:extLst>
                    <a:ext uri="{9D8B030D-6E8A-4147-A177-3AD203B41FA5}">
                      <a16:colId xmlns:a16="http://schemas.microsoft.com/office/drawing/2014/main" val="3585380364"/>
                    </a:ext>
                  </a:extLst>
                </a:gridCol>
                <a:gridCol w="1388125">
                  <a:extLst>
                    <a:ext uri="{9D8B030D-6E8A-4147-A177-3AD203B41FA5}">
                      <a16:colId xmlns:a16="http://schemas.microsoft.com/office/drawing/2014/main" val="355885015"/>
                    </a:ext>
                  </a:extLst>
                </a:gridCol>
                <a:gridCol w="1161918">
                  <a:extLst>
                    <a:ext uri="{9D8B030D-6E8A-4147-A177-3AD203B41FA5}">
                      <a16:colId xmlns:a16="http://schemas.microsoft.com/office/drawing/2014/main" val="2100381375"/>
                    </a:ext>
                  </a:extLst>
                </a:gridCol>
                <a:gridCol w="1308198">
                  <a:extLst>
                    <a:ext uri="{9D8B030D-6E8A-4147-A177-3AD203B41FA5}">
                      <a16:colId xmlns:a16="http://schemas.microsoft.com/office/drawing/2014/main" val="805715880"/>
                    </a:ext>
                  </a:extLst>
                </a:gridCol>
                <a:gridCol w="949415">
                  <a:extLst>
                    <a:ext uri="{9D8B030D-6E8A-4147-A177-3AD203B41FA5}">
                      <a16:colId xmlns:a16="http://schemas.microsoft.com/office/drawing/2014/main" val="2990742582"/>
                    </a:ext>
                  </a:extLst>
                </a:gridCol>
              </a:tblGrid>
              <a:tr h="728692">
                <a:tc>
                  <a:txBody>
                    <a:bodyPr/>
                    <a:lstStyle/>
                    <a:p>
                      <a:pPr algn="ctr"/>
                      <a:r>
                        <a:rPr lang="en-GB" sz="1600" dirty="0"/>
                        <a:t>Numéro de section</a:t>
                      </a:r>
                      <a:endParaRPr lang="en-AT" sz="1600" dirty="0"/>
                    </a:p>
                  </a:txBody>
                  <a:tcPr/>
                </a:tc>
                <a:tc>
                  <a:txBody>
                    <a:bodyPr/>
                    <a:lstStyle/>
                    <a:p>
                      <a:pPr algn="ctr"/>
                      <a:r>
                        <a:rPr lang="en-GB" sz="1600"/>
                        <a:t>Activité</a:t>
                      </a:r>
                      <a:endParaRPr lang="en-AT" sz="1600" dirty="0"/>
                    </a:p>
                  </a:txBody>
                  <a:tcPr/>
                </a:tc>
                <a:tc>
                  <a:txBody>
                    <a:bodyPr/>
                    <a:lstStyle/>
                    <a:p>
                      <a:pPr algn="ctr"/>
                      <a:r>
                        <a:rPr lang="en-GB" sz="1600" dirty="0"/>
                        <a:t>Type d'activité</a:t>
                      </a:r>
                      <a:endParaRPr lang="en-AT" sz="1600" dirty="0"/>
                    </a:p>
                  </a:txBody>
                  <a:tcPr/>
                </a:tc>
                <a:tc>
                  <a:txBody>
                    <a:bodyPr/>
                    <a:lstStyle/>
                    <a:p>
                      <a:pPr algn="ctr"/>
                      <a:r>
                        <a:rPr lang="en-GB" sz="1600" dirty="0"/>
                        <a:t>Outils</a:t>
                      </a:r>
                      <a:endParaRPr lang="en-AT" sz="1600" dirty="0"/>
                    </a:p>
                  </a:txBody>
                  <a:tcPr/>
                </a:tc>
                <a:tc>
                  <a:txBody>
                    <a:bodyPr/>
                    <a:lstStyle/>
                    <a:p>
                      <a:pPr algn="ctr"/>
                      <a:r>
                        <a:rPr lang="en-GB" sz="1600" dirty="0"/>
                        <a:t>Activité réalisée par</a:t>
                      </a:r>
                      <a:endParaRPr lang="en-AT" sz="1600" dirty="0"/>
                    </a:p>
                  </a:txBody>
                  <a:tcPr/>
                </a:tc>
                <a:tc>
                  <a:txBody>
                    <a:bodyPr/>
                    <a:lstStyle/>
                    <a:p>
                      <a:pPr algn="ctr"/>
                      <a:r>
                        <a:rPr lang="en-GB" sz="1600" dirty="0"/>
                        <a:t>Temps alloué (min)</a:t>
                      </a:r>
                      <a:endParaRPr lang="en-AT" sz="1600" dirty="0"/>
                    </a:p>
                  </a:txBody>
                  <a:tcPr/>
                </a:tc>
                <a:extLst>
                  <a:ext uri="{0D108BD9-81ED-4DB2-BD59-A6C34878D82A}">
                    <a16:rowId xmlns:a16="http://schemas.microsoft.com/office/drawing/2014/main" val="2714679606"/>
                  </a:ext>
                </a:extLst>
              </a:tr>
              <a:tr h="510084">
                <a:tc>
                  <a:txBody>
                    <a:bodyPr/>
                    <a:lstStyle/>
                    <a:p>
                      <a:r>
                        <a:rPr lang="en-GB" sz="1600" dirty="0"/>
                        <a:t>1</a:t>
                      </a:r>
                      <a:endParaRPr lang="en-AT" sz="1600" dirty="0"/>
                    </a:p>
                  </a:txBody>
                  <a:tcPr/>
                </a:tc>
                <a:tc>
                  <a:txBody>
                    <a:bodyPr/>
                    <a:lstStyle/>
                    <a:p>
                      <a:r>
                        <a:rPr lang="en-GB" sz="1600" dirty="0"/>
                        <a:t>Comprendre l'objectif de </a:t>
                      </a:r>
                      <a:r>
                        <a:rPr lang="en-GB" sz="1600" dirty="0">
                          <a:solidFill>
                            <a:schemeClr val="dk1"/>
                          </a:solidFill>
                          <a:effectLst/>
                          <a:latin typeface="+mn-lt"/>
                          <a:ea typeface="+mn-ea"/>
                          <a:cs typeface="+mn-cs"/>
                        </a:rPr>
                        <a:t>l'évaluation de l'impact environnemental </a:t>
                      </a:r>
                      <a:r>
                        <a:rPr lang="en-GB" sz="1600" dirty="0"/>
                        <a:t>(EIE) et son rôle dans la planification durable des transports.</a:t>
                      </a:r>
                      <a:endParaRPr lang="en-AT" sz="1600" dirty="0"/>
                    </a:p>
                  </a:txBody>
                  <a:tcPr/>
                </a:tc>
                <a:tc>
                  <a:txBody>
                    <a:bodyPr/>
                    <a:lstStyle/>
                    <a:p>
                      <a:r>
                        <a:rPr lang="en-GB" sz="1600" dirty="0"/>
                        <a:t>Présentation</a:t>
                      </a:r>
                      <a:endParaRPr lang="en-AT" sz="1600" dirty="0"/>
                    </a:p>
                  </a:txBody>
                  <a:tcPr/>
                </a:tc>
                <a:tc>
                  <a:txBody>
                    <a:bodyPr/>
                    <a:lstStyle/>
                    <a:p>
                      <a:r>
                        <a:rPr lang="en-GB" sz="1600" dirty="0"/>
                        <a:t>Diapositives</a:t>
                      </a:r>
                      <a:endParaRPr lang="en-AT" sz="1600" dirty="0"/>
                    </a:p>
                  </a:txBody>
                  <a:tcPr/>
                </a:tc>
                <a:tc>
                  <a:txBody>
                    <a:bodyPr/>
                    <a:lstStyle/>
                    <a:p>
                      <a:r>
                        <a:rPr lang="en-GB" sz="1600" dirty="0"/>
                        <a:t>Enseignant</a:t>
                      </a:r>
                      <a:endParaRPr lang="en-AT" sz="1600" dirty="0"/>
                    </a:p>
                  </a:txBody>
                  <a:tcPr/>
                </a:tc>
                <a:tc>
                  <a:txBody>
                    <a:bodyPr/>
                    <a:lstStyle/>
                    <a:p>
                      <a:pPr algn="r"/>
                      <a:r>
                        <a:rPr lang="en-GB" sz="1600" dirty="0"/>
                        <a:t>20</a:t>
                      </a:r>
                      <a:endParaRPr lang="en-AT" sz="1600" dirty="0"/>
                    </a:p>
                  </a:txBody>
                  <a:tcPr/>
                </a:tc>
                <a:extLst>
                  <a:ext uri="{0D108BD9-81ED-4DB2-BD59-A6C34878D82A}">
                    <a16:rowId xmlns:a16="http://schemas.microsoft.com/office/drawing/2014/main" val="4253387704"/>
                  </a:ext>
                </a:extLst>
              </a:tr>
              <a:tr h="510084">
                <a:tc>
                  <a:txBody>
                    <a:bodyPr/>
                    <a:lstStyle/>
                    <a:p>
                      <a:r>
                        <a:rPr lang="en-GB" sz="1600" dirty="0"/>
                        <a:t>1</a:t>
                      </a:r>
                      <a:endParaRPr lang="en-AT" sz="1600" dirty="0"/>
                    </a:p>
                  </a:txBody>
                  <a:tcPr/>
                </a:tc>
                <a:tc>
                  <a:txBody>
                    <a:bodyPr/>
                    <a:lstStyle/>
                    <a:p>
                      <a:r>
                        <a:rPr lang="en-GB" sz="1600" dirty="0"/>
                        <a:t>Identifier et évaluer les indicateurs environnementaux clés tels que les émissions, le bruit et l'utilisation des sols.</a:t>
                      </a:r>
                      <a:endParaRPr lang="en-AT" sz="1600" dirty="0"/>
                    </a:p>
                  </a:txBody>
                  <a:tcPr/>
                </a:tc>
                <a:tc>
                  <a:txBody>
                    <a:bodyPr/>
                    <a:lstStyle/>
                    <a:p>
                      <a:r>
                        <a:rPr lang="en-GB" sz="1600" dirty="0"/>
                        <a:t>Présentation</a:t>
                      </a:r>
                      <a:endParaRPr lang="en-AT" sz="1600" dirty="0"/>
                    </a:p>
                  </a:txBody>
                  <a:tcPr/>
                </a:tc>
                <a:tc>
                  <a:txBody>
                    <a:bodyPr/>
                    <a:lstStyle/>
                    <a:p>
                      <a:r>
                        <a:rPr lang="en-GB" sz="1600" dirty="0"/>
                        <a:t>Diapositives</a:t>
                      </a:r>
                      <a:endParaRPr lang="en-AT" sz="1600" dirty="0"/>
                    </a:p>
                  </a:txBody>
                  <a:tcPr/>
                </a:tc>
                <a:tc>
                  <a:txBody>
                    <a:bodyPr/>
                    <a:lstStyle/>
                    <a:p>
                      <a:r>
                        <a:rPr lang="en-GB" sz="1600" dirty="0"/>
                        <a:t>Enseignant</a:t>
                      </a:r>
                      <a:endParaRPr lang="en-AT" sz="1600" dirty="0"/>
                    </a:p>
                  </a:txBody>
                  <a:tcPr/>
                </a:tc>
                <a:tc>
                  <a:txBody>
                    <a:bodyPr/>
                    <a:lstStyle/>
                    <a:p>
                      <a:pPr algn="r"/>
                      <a:r>
                        <a:rPr lang="en-GB" sz="1600" dirty="0"/>
                        <a:t>20</a:t>
                      </a:r>
                      <a:endParaRPr lang="en-AT" sz="1600" dirty="0"/>
                    </a:p>
                  </a:txBody>
                  <a:tcPr/>
                </a:tc>
                <a:extLst>
                  <a:ext uri="{0D108BD9-81ED-4DB2-BD59-A6C34878D82A}">
                    <a16:rowId xmlns:a16="http://schemas.microsoft.com/office/drawing/2014/main" val="2220559623"/>
                  </a:ext>
                </a:extLst>
              </a:tr>
              <a:tr h="510084">
                <a:tc>
                  <a:txBody>
                    <a:bodyPr/>
                    <a:lstStyle/>
                    <a:p>
                      <a:r>
                        <a:rPr lang="en-GB" sz="1600" dirty="0"/>
                        <a:t>2</a:t>
                      </a:r>
                      <a:endParaRPr lang="en-AT" sz="1600" dirty="0"/>
                    </a:p>
                  </a:txBody>
                  <a:tcPr/>
                </a:tc>
                <a:tc>
                  <a:txBody>
                    <a:bodyPr/>
                    <a:lstStyle/>
                    <a:p>
                      <a:r>
                        <a:rPr lang="en-GB" sz="1600" dirty="0"/>
                        <a:t>Se familiariser avec les principaux cadres, lois et normes internationales en matière d'EIE.</a:t>
                      </a:r>
                      <a:endParaRPr lang="en-AT" sz="1600" dirty="0"/>
                    </a:p>
                  </a:txBody>
                  <a:tcPr/>
                </a:tc>
                <a:tc>
                  <a:txBody>
                    <a:bodyPr/>
                    <a:lstStyle/>
                    <a:p>
                      <a:r>
                        <a:rPr lang="en-GB" sz="1600" dirty="0"/>
                        <a:t>Présentation</a:t>
                      </a:r>
                      <a:endParaRPr lang="en-AT" sz="1600" dirty="0"/>
                    </a:p>
                  </a:txBody>
                  <a:tcPr/>
                </a:tc>
                <a:tc>
                  <a:txBody>
                    <a:bodyPr/>
                    <a:lstStyle/>
                    <a:p>
                      <a:r>
                        <a:rPr lang="en-GB" sz="1600" dirty="0"/>
                        <a:t>Diapositives</a:t>
                      </a:r>
                      <a:endParaRPr lang="en-AT" sz="1600" dirty="0"/>
                    </a:p>
                  </a:txBody>
                  <a:tcPr/>
                </a:tc>
                <a:tc>
                  <a:txBody>
                    <a:bodyPr/>
                    <a:lstStyle/>
                    <a:p>
                      <a:r>
                        <a:rPr lang="en-GB" sz="1600" dirty="0"/>
                        <a:t>Enseignant</a:t>
                      </a:r>
                      <a:endParaRPr lang="en-AT" sz="1600" dirty="0"/>
                    </a:p>
                  </a:txBody>
                  <a:tcPr/>
                </a:tc>
                <a:tc>
                  <a:txBody>
                    <a:bodyPr/>
                    <a:lstStyle/>
                    <a:p>
                      <a:pPr algn="r"/>
                      <a:r>
                        <a:rPr lang="en-GB" sz="1600" dirty="0"/>
                        <a:t>15</a:t>
                      </a:r>
                      <a:endParaRPr lang="en-AT" sz="1600" dirty="0"/>
                    </a:p>
                  </a:txBody>
                  <a:tcPr/>
                </a:tc>
                <a:extLst>
                  <a:ext uri="{0D108BD9-81ED-4DB2-BD59-A6C34878D82A}">
                    <a16:rowId xmlns:a16="http://schemas.microsoft.com/office/drawing/2014/main" val="958506616"/>
                  </a:ext>
                </a:extLst>
              </a:tr>
              <a:tr h="510084">
                <a:tc>
                  <a:txBody>
                    <a:bodyPr/>
                    <a:lstStyle/>
                    <a:p>
                      <a:r>
                        <a:rPr lang="en-GB" sz="1600" dirty="0"/>
                        <a:t>2</a:t>
                      </a:r>
                      <a:endParaRPr lang="en-AT" sz="16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dirty="0" err="1"/>
                        <a:t>Analyser </a:t>
                      </a:r>
                      <a:r>
                        <a:rPr lang="en-GB" sz="1600" dirty="0"/>
                        <a:t>des études de cas réels afin d'examiner les défis liés à l'EIE et les stratégies d'atténuation.</a:t>
                      </a:r>
                      <a:endParaRPr lang="en-AT" sz="1600" dirty="0"/>
                    </a:p>
                  </a:txBody>
                  <a:tcPr/>
                </a:tc>
                <a:tc>
                  <a:txBody>
                    <a:bodyPr/>
                    <a:lstStyle/>
                    <a:p>
                      <a:r>
                        <a:rPr lang="en-GB" sz="1600" dirty="0"/>
                        <a:t>Présentation</a:t>
                      </a:r>
                      <a:endParaRPr lang="en-AT" sz="1600" dirty="0"/>
                    </a:p>
                  </a:txBody>
                  <a:tcPr/>
                </a:tc>
                <a:tc>
                  <a:txBody>
                    <a:bodyPr/>
                    <a:lstStyle/>
                    <a:p>
                      <a:r>
                        <a:rPr lang="en-GB" sz="1600" dirty="0"/>
                        <a:t>Diapositives</a:t>
                      </a:r>
                      <a:endParaRPr lang="en-AT" sz="1600" dirty="0"/>
                    </a:p>
                  </a:txBody>
                  <a:tcPr/>
                </a:tc>
                <a:tc>
                  <a:txBody>
                    <a:bodyPr/>
                    <a:lstStyle/>
                    <a:p>
                      <a:r>
                        <a:rPr lang="en-GB" sz="1600" dirty="0"/>
                        <a:t>Enseignant</a:t>
                      </a:r>
                      <a:endParaRPr lang="en-AT" sz="1600" dirty="0"/>
                    </a:p>
                  </a:txBody>
                  <a:tcPr/>
                </a:tc>
                <a:tc>
                  <a:txBody>
                    <a:bodyPr/>
                    <a:lstStyle/>
                    <a:p>
                      <a:pPr algn="r"/>
                      <a:r>
                        <a:rPr lang="en-GB" sz="1600" dirty="0"/>
                        <a:t>30</a:t>
                      </a:r>
                      <a:endParaRPr lang="en-AT" sz="1600" dirty="0"/>
                    </a:p>
                  </a:txBody>
                  <a:tcPr/>
                </a:tc>
                <a:extLst>
                  <a:ext uri="{0D108BD9-81ED-4DB2-BD59-A6C34878D82A}">
                    <a16:rowId xmlns:a16="http://schemas.microsoft.com/office/drawing/2014/main" val="1570552019"/>
                  </a:ext>
                </a:extLst>
              </a:tr>
              <a:tr h="510084">
                <a:tc>
                  <a:txBody>
                    <a:bodyPr/>
                    <a:lstStyle/>
                    <a:p>
                      <a:r>
                        <a:rPr lang="en-GB" sz="1600" dirty="0"/>
                        <a:t>2</a:t>
                      </a:r>
                      <a:endParaRPr lang="en-AT" sz="1600" dirty="0"/>
                    </a:p>
                  </a:txBody>
                  <a:tcPr/>
                </a:tc>
                <a:tc>
                  <a:txBody>
                    <a:bodyPr/>
                    <a:lstStyle/>
                    <a:p>
                      <a:r>
                        <a:rPr lang="en-GB" sz="1600" dirty="0"/>
                        <a:t>Utiliser les outils Excel pour calculer les émissions et en tirer des conclusions pertinentes pour l'élaboration des politiques.</a:t>
                      </a:r>
                      <a:endParaRPr lang="en-AT" sz="1600" dirty="0"/>
                    </a:p>
                  </a:txBody>
                  <a:tcPr/>
                </a:tc>
                <a:tc>
                  <a:txBody>
                    <a:bodyPr/>
                    <a:lstStyle/>
                    <a:p>
                      <a:r>
                        <a:rPr lang="en-GB" sz="1600" dirty="0"/>
                        <a:t>Présentation</a:t>
                      </a:r>
                      <a:endParaRPr lang="en-AT" sz="1600" dirty="0"/>
                    </a:p>
                  </a:txBody>
                  <a:tcPr/>
                </a:tc>
                <a:tc>
                  <a:txBody>
                    <a:bodyPr/>
                    <a:lstStyle/>
                    <a:p>
                      <a:r>
                        <a:rPr lang="en-GB" sz="1600" dirty="0"/>
                        <a:t>Excel</a:t>
                      </a:r>
                      <a:endParaRPr lang="en-AT" sz="1600" dirty="0"/>
                    </a:p>
                  </a:txBody>
                  <a:tcPr/>
                </a:tc>
                <a:tc>
                  <a:txBody>
                    <a:bodyPr/>
                    <a:lstStyle/>
                    <a:p>
                      <a:r>
                        <a:rPr lang="en-GB" sz="1600" dirty="0"/>
                        <a:t>Enseignant</a:t>
                      </a:r>
                      <a:endParaRPr lang="en-AT" sz="1600" dirty="0"/>
                    </a:p>
                  </a:txBody>
                  <a:tcPr/>
                </a:tc>
                <a:tc>
                  <a:txBody>
                    <a:bodyPr/>
                    <a:lstStyle/>
                    <a:p>
                      <a:pPr algn="r"/>
                      <a:r>
                        <a:rPr lang="en-GB" sz="1600" dirty="0"/>
                        <a:t>45</a:t>
                      </a:r>
                      <a:endParaRPr lang="en-AT" sz="1600" dirty="0"/>
                    </a:p>
                  </a:txBody>
                  <a:tcPr/>
                </a:tc>
                <a:extLst>
                  <a:ext uri="{0D108BD9-81ED-4DB2-BD59-A6C34878D82A}">
                    <a16:rowId xmlns:a16="http://schemas.microsoft.com/office/drawing/2014/main" val="2444766040"/>
                  </a:ext>
                </a:extLst>
              </a:tr>
              <a:tr h="291477">
                <a:tc>
                  <a:txBody>
                    <a:bodyPr/>
                    <a:lstStyle/>
                    <a:p>
                      <a:r>
                        <a:rPr lang="en-GB" sz="1600" dirty="0"/>
                        <a:t>5</a:t>
                      </a:r>
                      <a:endParaRPr lang="en-AT" sz="1600" dirty="0"/>
                    </a:p>
                  </a:txBody>
                  <a:tcPr/>
                </a:tc>
                <a:tc>
                  <a:txBody>
                    <a:bodyPr/>
                    <a:lstStyle/>
                    <a:p>
                      <a:r>
                        <a:rPr lang="en-GB" sz="1600" dirty="0"/>
                        <a:t>Devoirs à domicile </a:t>
                      </a:r>
                      <a:endParaRPr lang="en-AT" sz="16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dirty="0"/>
                        <a:t>Devoirs</a:t>
                      </a:r>
                      <a:endParaRPr lang="en-AT" sz="16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dirty="0"/>
                        <a:t>Excel</a:t>
                      </a:r>
                      <a:endParaRPr lang="en-AT" sz="16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dirty="0"/>
                        <a:t>Étudiants</a:t>
                      </a:r>
                      <a:endParaRPr lang="en-AT" sz="1600" dirty="0"/>
                    </a:p>
                  </a:txBody>
                  <a:tcPr/>
                </a:tc>
                <a:tc>
                  <a:txBody>
                    <a:bodyPr/>
                    <a:lstStyle/>
                    <a:p>
                      <a:pPr marL="0" marR="0" lvl="0" indent="0" algn="r" defTabSz="914400" eaLnBrk="1" fontAlgn="auto" latinLnBrk="0" hangingPunct="1">
                        <a:lnSpc>
                          <a:spcPct val="100000"/>
                        </a:lnSpc>
                        <a:spcBef>
                          <a:spcPts val="0"/>
                        </a:spcBef>
                        <a:spcAft>
                          <a:spcPts val="0"/>
                        </a:spcAft>
                        <a:buClrTx/>
                        <a:buSzTx/>
                        <a:buFontTx/>
                        <a:buNone/>
                        <a:tabLst/>
                        <a:defRPr/>
                      </a:pPr>
                      <a:r>
                        <a:rPr lang="en-GB" sz="1600" dirty="0"/>
                        <a:t>120 </a:t>
                      </a:r>
                      <a:endParaRPr lang="en-AT" sz="1600" dirty="0"/>
                    </a:p>
                  </a:txBody>
                  <a:tcPr/>
                </a:tc>
                <a:extLst>
                  <a:ext uri="{0D108BD9-81ED-4DB2-BD59-A6C34878D82A}">
                    <a16:rowId xmlns:a16="http://schemas.microsoft.com/office/drawing/2014/main" val="513632366"/>
                  </a:ext>
                </a:extLst>
              </a:tr>
              <a:tr h="291477">
                <a:tc>
                  <a:txBody>
                    <a:bodyPr/>
                    <a:lstStyle/>
                    <a:p>
                      <a:endParaRPr lang="en-AT" sz="1400" b="1" dirty="0"/>
                    </a:p>
                  </a:txBody>
                  <a:tcPr/>
                </a:tc>
                <a:tc>
                  <a:txBody>
                    <a:bodyPr/>
                    <a:lstStyle/>
                    <a:p>
                      <a:r>
                        <a:rPr lang="en-GB" sz="1600" b="1" dirty="0"/>
                        <a:t>TOTAL</a:t>
                      </a:r>
                      <a:endParaRPr lang="en-AT" sz="1600" b="1" dirty="0"/>
                    </a:p>
                  </a:txBody>
                  <a:tcPr/>
                </a:tc>
                <a:tc>
                  <a:txBody>
                    <a:bodyPr/>
                    <a:lstStyle/>
                    <a:p>
                      <a:endParaRPr lang="en-AT" sz="1600" b="1" dirty="0"/>
                    </a:p>
                  </a:txBody>
                  <a:tcPr/>
                </a:tc>
                <a:tc>
                  <a:txBody>
                    <a:bodyPr/>
                    <a:lstStyle/>
                    <a:p>
                      <a:endParaRPr lang="en-AT" sz="1600" b="1" dirty="0"/>
                    </a:p>
                  </a:txBody>
                  <a:tcPr/>
                </a:tc>
                <a:tc>
                  <a:txBody>
                    <a:bodyPr/>
                    <a:lstStyle/>
                    <a:p>
                      <a:endParaRPr lang="en-AT" sz="1600" b="1" dirty="0"/>
                    </a:p>
                  </a:txBody>
                  <a:tcPr/>
                </a:tc>
                <a:tc>
                  <a:txBody>
                    <a:bodyPr/>
                    <a:lstStyle/>
                    <a:p>
                      <a:pPr algn="r"/>
                      <a:r>
                        <a:rPr lang="en-GB" sz="1600" b="1" dirty="0"/>
                        <a:t>265</a:t>
                      </a:r>
                      <a:endParaRPr lang="en-AT" sz="1600" b="1" dirty="0"/>
                    </a:p>
                  </a:txBody>
                  <a:tcPr/>
                </a:tc>
                <a:extLst>
                  <a:ext uri="{0D108BD9-81ED-4DB2-BD59-A6C34878D82A}">
                    <a16:rowId xmlns:a16="http://schemas.microsoft.com/office/drawing/2014/main" val="410515700"/>
                  </a:ext>
                </a:extLst>
              </a:tr>
            </a:tbl>
          </a:graphicData>
        </a:graphic>
      </p:graphicFrame>
      <p:sp>
        <p:nvSpPr>
          <p:cNvPr id="6" name="object 6">
            <a:extLst>
              <a:ext uri="{FF2B5EF4-FFF2-40B4-BE49-F238E27FC236}">
                <a16:creationId xmlns:a16="http://schemas.microsoft.com/office/drawing/2014/main" id="{1C9D4DA7-EBC6-DB3A-E530-A4DDC52C51B4}"/>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7" name="object 6">
            <a:extLst>
              <a:ext uri="{FF2B5EF4-FFF2-40B4-BE49-F238E27FC236}">
                <a16:creationId xmlns:a16="http://schemas.microsoft.com/office/drawing/2014/main" id="{820E7002-FB3B-0EA6-C3B5-9C9A08FFBF3C}"/>
              </a:ext>
            </a:extLst>
          </p:cNvPr>
          <p:cNvSpPr txBox="1">
            <a:spLocks/>
          </p:cNvSpPr>
          <p:nvPr/>
        </p:nvSpPr>
        <p:spPr>
          <a:xfrm>
            <a:off x="733424" y="6355949"/>
            <a:ext cx="280095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Transports durables et analyse des politiques</a:t>
            </a:r>
            <a:endParaRPr lang="en-GB" spc="-13" dirty="0">
              <a:solidFill>
                <a:prstClr val="black"/>
              </a:solidFill>
            </a:endParaRPr>
          </a:p>
        </p:txBody>
      </p:sp>
    </p:spTree>
    <p:extLst>
      <p:ext uri="{BB962C8B-B14F-4D97-AF65-F5344CB8AC3E}">
        <p14:creationId xmlns:p14="http://schemas.microsoft.com/office/powerpoint/2010/main" val="203342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63C7D-7471-E7C8-993F-9D2006240B8B}"/>
            </a:ext>
          </a:extLst>
        </p:cNvPr>
        <p:cNvGrpSpPr/>
        <p:nvPr/>
      </p:nvGrpSpPr>
      <p:grpSpPr>
        <a:xfrm>
          <a:off x="0" y="0"/>
          <a:ext cx="0" cy="0"/>
          <a:chOff x="0" y="0"/>
          <a:chExt cx="0" cy="0"/>
        </a:xfrm>
      </p:grpSpPr>
      <p:sp>
        <p:nvSpPr>
          <p:cNvPr id="6" name="object 6">
            <a:extLst>
              <a:ext uri="{FF2B5EF4-FFF2-40B4-BE49-F238E27FC236}">
                <a16:creationId xmlns:a16="http://schemas.microsoft.com/office/drawing/2014/main" id="{4C79FD9F-278D-BB3D-264A-62CA61AD3B7F}"/>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8" name="TextBox 7">
            <a:extLst>
              <a:ext uri="{FF2B5EF4-FFF2-40B4-BE49-F238E27FC236}">
                <a16:creationId xmlns:a16="http://schemas.microsoft.com/office/drawing/2014/main" id="{81C94BBF-976B-290D-2296-2D25B9A3934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a:t>
            </a:r>
            <a:endParaRPr lang="LID4096" sz="1500" dirty="0">
              <a:solidFill>
                <a:schemeClr val="bg1"/>
              </a:solidFill>
            </a:endParaRPr>
          </a:p>
        </p:txBody>
      </p:sp>
      <p:sp>
        <p:nvSpPr>
          <p:cNvPr id="5" name="Rectangle 4">
            <a:extLst>
              <a:ext uri="{FF2B5EF4-FFF2-40B4-BE49-F238E27FC236}">
                <a16:creationId xmlns:a16="http://schemas.microsoft.com/office/drawing/2014/main" id="{EAFAD12B-9047-A138-90A6-794E0804AD58}"/>
              </a:ext>
            </a:extLst>
          </p:cNvPr>
          <p:cNvSpPr/>
          <p:nvPr/>
        </p:nvSpPr>
        <p:spPr>
          <a:xfrm>
            <a:off x="2555805" y="2496686"/>
            <a:ext cx="7080389" cy="1864628"/>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bg1"/>
                </a:solidFill>
                <a:latin typeface="Calibri" panose="020F0502020204030204" pitchFamily="34" charset="0"/>
                <a:cs typeface="Calibri" panose="020F0502020204030204" pitchFamily="34" charset="0"/>
              </a:rPr>
              <a:t>Section 01 : </a:t>
            </a:r>
          </a:p>
          <a:p>
            <a:pPr algn="ctr"/>
            <a:r>
              <a:rPr lang="en-GB" sz="3200" b="1" dirty="0">
                <a:solidFill>
                  <a:schemeClr val="bg1"/>
                </a:solidFill>
                <a:latin typeface="Calibri" panose="020F0502020204030204" pitchFamily="34" charset="0"/>
                <a:cs typeface="Calibri" panose="020F0502020204030204" pitchFamily="34" charset="0"/>
              </a:rPr>
              <a:t>Objectifs et pertinence de l'évaluation de l'impact environnemental (EIE)</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34BC630F-9E98-941E-96C4-B8516078136B}"/>
              </a:ext>
            </a:extLst>
          </p:cNvPr>
          <p:cNvSpPr txBox="1">
            <a:spLocks/>
          </p:cNvSpPr>
          <p:nvPr/>
        </p:nvSpPr>
        <p:spPr>
          <a:xfrm>
            <a:off x="733424" y="6355949"/>
            <a:ext cx="310575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Transports durables et analyse des politiques</a:t>
            </a:r>
            <a:endParaRPr lang="en-GB" spc="-13" dirty="0">
              <a:solidFill>
                <a:prstClr val="black"/>
              </a:solidFill>
            </a:endParaRPr>
          </a:p>
        </p:txBody>
      </p:sp>
    </p:spTree>
    <p:extLst>
      <p:ext uri="{BB962C8B-B14F-4D97-AF65-F5344CB8AC3E}">
        <p14:creationId xmlns:p14="http://schemas.microsoft.com/office/powerpoint/2010/main" val="842312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FCFF2-46A3-07E9-2413-3BE4AA8CA82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4962789-C667-DFBD-E25D-16E4550E456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4</a:t>
            </a:r>
            <a:endParaRPr lang="LID4096" sz="1500" dirty="0">
              <a:solidFill>
                <a:schemeClr val="bg1"/>
              </a:solidFill>
            </a:endParaRPr>
          </a:p>
        </p:txBody>
      </p:sp>
      <p:sp>
        <p:nvSpPr>
          <p:cNvPr id="4" name="object 3">
            <a:extLst>
              <a:ext uri="{FF2B5EF4-FFF2-40B4-BE49-F238E27FC236}">
                <a16:creationId xmlns:a16="http://schemas.microsoft.com/office/drawing/2014/main" id="{A3140DA2-63C1-F620-C698-D34D6E305753}"/>
              </a:ext>
            </a:extLst>
          </p:cNvPr>
          <p:cNvSpPr txBox="1"/>
          <p:nvPr/>
        </p:nvSpPr>
        <p:spPr>
          <a:xfrm>
            <a:off x="684486" y="1664858"/>
            <a:ext cx="5626162" cy="464880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L'EIE est un processus structuré visant à identifier, prévoir et évaluer les effets environnementaux des projets proposés avant que les décisions ne soient prises.</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Elle aide les décideurs à comprendre les conséquences environnementales potentielles et à intégrer des stratégies d'atténuation.</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Elle se concentre sur :</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Prévenir les dommages environnementaux</a:t>
            </a:r>
          </a:p>
          <a:p>
            <a:pPr marL="190500" defTabSz="1175644" hangingPunct="1">
              <a:lnSpc>
                <a:spcPct val="150000"/>
              </a:lnSpc>
              <a:spcBef>
                <a:spcPts val="129"/>
              </a:spcBef>
            </a:pPr>
            <a:r>
              <a:rPr lang="en-US" sz="1600" dirty="0">
                <a:solidFill>
                  <a:sysClr val="windowText" lastClr="000000"/>
                </a:solidFill>
                <a:latin typeface="Arial"/>
                <a:cs typeface="Arial"/>
              </a:rPr>
              <a:t>	ii. L'amélioration de la conception des projets</a:t>
            </a:r>
          </a:p>
          <a:p>
            <a:pPr marL="190500" defTabSz="1175644" hangingPunct="1">
              <a:lnSpc>
                <a:spcPct val="150000"/>
              </a:lnSpc>
              <a:spcBef>
                <a:spcPts val="129"/>
              </a:spcBef>
            </a:pPr>
            <a:r>
              <a:rPr lang="en-US" sz="1600" dirty="0">
                <a:solidFill>
                  <a:sysClr val="windowText" lastClr="000000"/>
                </a:solidFill>
                <a:latin typeface="Arial"/>
                <a:cs typeface="Arial"/>
              </a:rPr>
              <a:t>	iii. Impliquer les parties prenantes dès le début</a:t>
            </a:r>
            <a:endParaRPr lang="en-US" sz="1600" i="1" dirty="0">
              <a:solidFill>
                <a:sysClr val="windowText" lastClr="000000"/>
              </a:solidFill>
              <a:latin typeface="Arial"/>
              <a:cs typeface="Arial"/>
            </a:endParaRPr>
          </a:p>
        </p:txBody>
      </p:sp>
      <p:pic>
        <p:nvPicPr>
          <p:cNvPr id="1027" name="Picture 3">
            <a:extLst>
              <a:ext uri="{FF2B5EF4-FFF2-40B4-BE49-F238E27FC236}">
                <a16:creationId xmlns:a16="http://schemas.microsoft.com/office/drawing/2014/main" id="{10DF4A89-0C40-76A5-E336-90F858A7798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857" t="5706" r="3811" b="7320"/>
          <a:stretch>
            <a:fillRect/>
          </a:stretch>
        </p:blipFill>
        <p:spPr bwMode="auto">
          <a:xfrm>
            <a:off x="6418575" y="1528629"/>
            <a:ext cx="5773425" cy="4826154"/>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6">
            <a:extLst>
              <a:ext uri="{FF2B5EF4-FFF2-40B4-BE49-F238E27FC236}">
                <a16:creationId xmlns:a16="http://schemas.microsoft.com/office/drawing/2014/main" id="{A95170ED-CEF0-8885-2273-429554F68482}"/>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5" name="object 6">
            <a:extLst>
              <a:ext uri="{FF2B5EF4-FFF2-40B4-BE49-F238E27FC236}">
                <a16:creationId xmlns:a16="http://schemas.microsoft.com/office/drawing/2014/main" id="{10D1BBC9-7A39-25E4-ADFB-3BDF22C3F4C5}"/>
              </a:ext>
            </a:extLst>
          </p:cNvPr>
          <p:cNvSpPr txBox="1">
            <a:spLocks/>
          </p:cNvSpPr>
          <p:nvPr/>
        </p:nvSpPr>
        <p:spPr>
          <a:xfrm>
            <a:off x="733424" y="6355949"/>
            <a:ext cx="2891750"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Transports durables et analyse des politiques</a:t>
            </a:r>
            <a:endParaRPr lang="en-GB" spc="-13" dirty="0">
              <a:solidFill>
                <a:prstClr val="black"/>
              </a:solidFill>
            </a:endParaRPr>
          </a:p>
        </p:txBody>
      </p:sp>
      <p:sp>
        <p:nvSpPr>
          <p:cNvPr id="7" name="object 3">
            <a:extLst>
              <a:ext uri="{FF2B5EF4-FFF2-40B4-BE49-F238E27FC236}">
                <a16:creationId xmlns:a16="http://schemas.microsoft.com/office/drawing/2014/main" id="{D3F49467-C457-54A3-CFE5-68029B0E0B0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1.1 Définition et objectif de l'EIE </a:t>
            </a:r>
            <a:endParaRPr lang="en-GB" b="1" dirty="0">
              <a:solidFill>
                <a:schemeClr val="tx1"/>
              </a:solidFill>
              <a:latin typeface="Arial"/>
              <a:cs typeface="Arial"/>
            </a:endParaRPr>
          </a:p>
        </p:txBody>
      </p:sp>
      <p:sp>
        <p:nvSpPr>
          <p:cNvPr id="10" name="Title 9">
            <a:extLst>
              <a:ext uri="{FF2B5EF4-FFF2-40B4-BE49-F238E27FC236}">
                <a16:creationId xmlns:a16="http://schemas.microsoft.com/office/drawing/2014/main" id="{0F97CA87-47AF-9489-E69D-EB344FE179BD}"/>
              </a:ext>
            </a:extLst>
          </p:cNvPr>
          <p:cNvSpPr>
            <a:spLocks noGrp="1"/>
          </p:cNvSpPr>
          <p:nvPr>
            <p:ph type="title"/>
          </p:nvPr>
        </p:nvSpPr>
        <p:spPr/>
        <p:txBody>
          <a:bodyPr/>
          <a:lstStyle/>
          <a:p>
            <a:endParaRPr lang="en-AT"/>
          </a:p>
        </p:txBody>
      </p:sp>
      <p:sp>
        <p:nvSpPr>
          <p:cNvPr id="11" name="object 2">
            <a:extLst>
              <a:ext uri="{FF2B5EF4-FFF2-40B4-BE49-F238E27FC236}">
                <a16:creationId xmlns:a16="http://schemas.microsoft.com/office/drawing/2014/main" id="{14580C9E-C34B-7F5E-B544-FC8F977A0795}"/>
              </a:ext>
            </a:extLst>
          </p:cNvPr>
          <p:cNvSpPr txBox="1">
            <a:spLocks/>
          </p:cNvSpPr>
          <p:nvPr/>
        </p:nvSpPr>
        <p:spPr>
          <a:xfrm>
            <a:off x="726279" y="503217"/>
            <a:ext cx="8057113"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a:solidFill>
                  <a:schemeClr val="bg1"/>
                </a:solidFill>
              </a:rPr>
              <a:t>1. Objectifs et pertinence de l'évaluation de l'impact environnemental (EIE)</a:t>
            </a:r>
            <a:endParaRPr lang="en-US" sz="2000" b="1" spc="-13" dirty="0">
              <a:solidFill>
                <a:schemeClr val="bg1"/>
              </a:solidFill>
            </a:endParaRPr>
          </a:p>
        </p:txBody>
      </p:sp>
    </p:spTree>
    <p:extLst>
      <p:ext uri="{BB962C8B-B14F-4D97-AF65-F5344CB8AC3E}">
        <p14:creationId xmlns:p14="http://schemas.microsoft.com/office/powerpoint/2010/main" val="4104049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3815F-ECD1-42A3-0D40-B56C0F7D8FC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48A3D60-4699-75D7-7A01-E0BAA2F354A9}"/>
              </a:ext>
            </a:extLst>
          </p:cNvPr>
          <p:cNvSpPr txBox="1">
            <a:spLocks noGrp="1"/>
          </p:cNvSpPr>
          <p:nvPr>
            <p:ph type="title"/>
          </p:nvPr>
        </p:nvSpPr>
        <p:spPr>
          <a:xfrm>
            <a:off x="726279" y="503217"/>
            <a:ext cx="7902566"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1. Objectifs et pertinence de l'évaluation de l'impact environnemental (EIE)</a:t>
            </a:r>
            <a:endParaRPr lang="en-US" sz="2000" b="1" spc="-13" dirty="0">
              <a:solidFill>
                <a:schemeClr val="bg1"/>
              </a:solidFill>
            </a:endParaRPr>
          </a:p>
        </p:txBody>
      </p:sp>
      <p:sp>
        <p:nvSpPr>
          <p:cNvPr id="8" name="TextBox 7">
            <a:extLst>
              <a:ext uri="{FF2B5EF4-FFF2-40B4-BE49-F238E27FC236}">
                <a16:creationId xmlns:a16="http://schemas.microsoft.com/office/drawing/2014/main" id="{78CE5D7B-1E4E-9575-35FD-0E0D9170E48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5</a:t>
            </a:r>
            <a:endParaRPr lang="LID4096" sz="1500" dirty="0">
              <a:solidFill>
                <a:schemeClr val="bg1"/>
              </a:solidFill>
            </a:endParaRPr>
          </a:p>
        </p:txBody>
      </p:sp>
      <p:sp>
        <p:nvSpPr>
          <p:cNvPr id="7" name="object 3">
            <a:extLst>
              <a:ext uri="{FF2B5EF4-FFF2-40B4-BE49-F238E27FC236}">
                <a16:creationId xmlns:a16="http://schemas.microsoft.com/office/drawing/2014/main" id="{8BE535B9-D575-D67F-CF10-A9517BA6540F}"/>
              </a:ext>
            </a:extLst>
          </p:cNvPr>
          <p:cNvSpPr txBox="1"/>
          <p:nvPr/>
        </p:nvSpPr>
        <p:spPr>
          <a:xfrm>
            <a:off x="740566" y="1151747"/>
            <a:ext cx="10710868" cy="4908662"/>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1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Les projets de transport ont souvent une incidence sur la qualité de l'air, l'utilisation des sols, les ressources en eau et les établissements humains.</a:t>
            </a:r>
          </a:p>
          <a:p>
            <a:pPr marL="361950" lvl="3"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Les EIE contribuent à :</a:t>
            </a:r>
          </a:p>
          <a:p>
            <a:pPr marL="190500" lvl="3" indent="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Identifier les impacts directs, indirects et cumulatifs</a:t>
            </a:r>
          </a:p>
          <a:p>
            <a:pPr marL="190500" lvl="3" indent="0" defTabSz="1175644" hangingPunct="1">
              <a:lnSpc>
                <a:spcPct val="150000"/>
              </a:lnSpc>
              <a:spcBef>
                <a:spcPts val="129"/>
              </a:spcBef>
            </a:pPr>
            <a:r>
              <a:rPr lang="en-US" sz="1400" dirty="0">
                <a:solidFill>
                  <a:sysClr val="windowText" lastClr="000000"/>
                </a:solidFill>
                <a:latin typeface="Arial"/>
                <a:cs typeface="Arial"/>
              </a:rPr>
              <a:t>	ii. éviter des erreurs de conception coûteuses grâce à une analyse précoce</a:t>
            </a:r>
          </a:p>
          <a:p>
            <a:pPr marL="190500" lvl="3" indent="0" defTabSz="1175644" hangingPunct="1">
              <a:lnSpc>
                <a:spcPct val="150000"/>
              </a:lnSpc>
              <a:spcBef>
                <a:spcPts val="129"/>
              </a:spcBef>
            </a:pPr>
            <a:r>
              <a:rPr lang="en-US" sz="1400" dirty="0">
                <a:solidFill>
                  <a:sysClr val="windowText" lastClr="000000"/>
                </a:solidFill>
                <a:latin typeface="Arial"/>
                <a:cs typeface="Arial"/>
              </a:rPr>
              <a:t>	iii. Obtenir les autorisations légales et communautaires</a:t>
            </a:r>
          </a:p>
          <a:p>
            <a:pPr marL="190500" lvl="3" indent="0" defTabSz="1175644" hangingPunct="1">
              <a:lnSpc>
                <a:spcPct val="150000"/>
              </a:lnSpc>
              <a:spcBef>
                <a:spcPts val="129"/>
              </a:spcBef>
            </a:pPr>
            <a:endParaRPr lang="en-US" sz="14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Promouvoir une utilisation efficace des ressources et minimiser les retards dus à la non-conformité environnementale.</a:t>
            </a:r>
          </a:p>
          <a:p>
            <a:pPr marL="361950" lvl="3"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Exemples concrets :</a:t>
            </a:r>
          </a:p>
          <a:p>
            <a:pPr marL="190500" lvl="3" indent="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L'EIE a empêché la construction d'une autoroute à travers une forêt protégée au Sri Lanka.</a:t>
            </a:r>
          </a:p>
          <a:p>
            <a:pPr marL="190500" lvl="3" indent="0" defTabSz="1175644" hangingPunct="1">
              <a:lnSpc>
                <a:spcPct val="150000"/>
              </a:lnSpc>
              <a:spcBef>
                <a:spcPts val="129"/>
              </a:spcBef>
            </a:pPr>
            <a:r>
              <a:rPr lang="en-US" sz="1400" dirty="0">
                <a:solidFill>
                  <a:sysClr val="windowText" lastClr="000000"/>
                </a:solidFill>
                <a:latin typeface="Arial"/>
                <a:cs typeface="Arial"/>
              </a:rPr>
              <a:t>	ii. Le réseau métropolitain indien a adapté ses méthodes de creusement de tunnels en raison de l'impact sur les eaux souterraines identifié dans l'EIE.</a:t>
            </a:r>
          </a:p>
        </p:txBody>
      </p:sp>
      <p:sp>
        <p:nvSpPr>
          <p:cNvPr id="3" name="object 6">
            <a:extLst>
              <a:ext uri="{FF2B5EF4-FFF2-40B4-BE49-F238E27FC236}">
                <a16:creationId xmlns:a16="http://schemas.microsoft.com/office/drawing/2014/main" id="{C6EADD34-5431-2587-4A7B-0EDE06A01130}"/>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de la visualisation des données dans la recherche sur les transports</a:t>
            </a:r>
            <a:endParaRPr b="1" spc="-13" dirty="0">
              <a:solidFill>
                <a:prstClr val="black"/>
              </a:solidFill>
            </a:endParaRPr>
          </a:p>
        </p:txBody>
      </p:sp>
      <p:sp>
        <p:nvSpPr>
          <p:cNvPr id="4" name="object 6">
            <a:extLst>
              <a:ext uri="{FF2B5EF4-FFF2-40B4-BE49-F238E27FC236}">
                <a16:creationId xmlns:a16="http://schemas.microsoft.com/office/drawing/2014/main" id="{01AFA00E-AEA7-BC55-F336-5449F31EE2A9}"/>
              </a:ext>
            </a:extLst>
          </p:cNvPr>
          <p:cNvSpPr txBox="1">
            <a:spLocks/>
          </p:cNvSpPr>
          <p:nvPr/>
        </p:nvSpPr>
        <p:spPr>
          <a:xfrm>
            <a:off x="733424" y="6355949"/>
            <a:ext cx="2976057"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Transports durables et analyse des politiques</a:t>
            </a:r>
            <a:endParaRPr lang="en-GB" spc="-13" dirty="0">
              <a:solidFill>
                <a:prstClr val="black"/>
              </a:solidFill>
            </a:endParaRPr>
          </a:p>
        </p:txBody>
      </p:sp>
      <p:sp>
        <p:nvSpPr>
          <p:cNvPr id="5" name="object 3">
            <a:extLst>
              <a:ext uri="{FF2B5EF4-FFF2-40B4-BE49-F238E27FC236}">
                <a16:creationId xmlns:a16="http://schemas.microsoft.com/office/drawing/2014/main" id="{113FE9C2-A2DB-FB97-FDD4-EA15975FF9B9}"/>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1.2 Importance de l'EIE dans les projets d'infrastructure et de transport </a:t>
            </a:r>
            <a:endParaRPr lang="en-GB" b="1" dirty="0">
              <a:solidFill>
                <a:schemeClr val="tx1"/>
              </a:solidFill>
              <a:latin typeface="Arial"/>
              <a:cs typeface="Arial"/>
            </a:endParaRPr>
          </a:p>
        </p:txBody>
      </p:sp>
    </p:spTree>
    <p:extLst>
      <p:ext uri="{BB962C8B-B14F-4D97-AF65-F5344CB8AC3E}">
        <p14:creationId xmlns:p14="http://schemas.microsoft.com/office/powerpoint/2010/main" val="3828799001"/>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34D935C1-C0A9-47E9-851F-10F59885DF51}"/>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65DF086-0EAC-4629-BE9C-33DF98D26663}">
  <ds:schemaRefs>
    <ds:schemaRef ds:uri="d7c2d7e5-d637-40e7-a03d-32f79b35a394"/>
    <ds:schemaRef ds:uri="http://schemas.microsoft.com/office/2006/documentManagement/types"/>
    <ds:schemaRef ds:uri="http://schemas.microsoft.com/office/infopath/2007/PartnerControls"/>
    <ds:schemaRef ds:uri="http://www.w3.org/XML/1998/namespace"/>
    <ds:schemaRef ds:uri="http://purl.org/dc/dcmitype/"/>
    <ds:schemaRef ds:uri="http://schemas.microsoft.com/office/2006/metadata/properties"/>
    <ds:schemaRef ds:uri="http://purl.org/dc/elements/1.1/"/>
    <ds:schemaRef ds:uri="http://schemas.openxmlformats.org/package/2006/metadata/core-properties"/>
    <ds:schemaRef ds:uri="597320a7-26c9-4ada-a5d3-9ce4cfbbe2b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22146</TotalTime>
  <Words>4017</Words>
  <Application>Microsoft Office PowerPoint</Application>
  <PresentationFormat>Widescreen</PresentationFormat>
  <Paragraphs>555</Paragraphs>
  <Slides>39</Slides>
  <Notes>1</Notes>
  <HiddenSlides>0</HiddenSlides>
  <MMClips>3</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39</vt:i4>
      </vt:variant>
    </vt:vector>
  </HeadingPairs>
  <TitlesOfParts>
    <vt:vector size="50" baseType="lpstr">
      <vt:lpstr>Aptos</vt:lpstr>
      <vt:lpstr>Arial</vt:lpstr>
      <vt:lpstr>Arial Rounded MT Bold</vt:lpstr>
      <vt:lpstr>Calibri</vt:lpstr>
      <vt:lpstr>Cambria Math</vt:lpstr>
      <vt:lpstr>Helvetica Neue</vt:lpstr>
      <vt:lpstr>Helvetica Neue Medium</vt:lpstr>
      <vt:lpstr>Montserrat Regular</vt:lpstr>
      <vt:lpstr>Wingdings 2</vt:lpstr>
      <vt:lpstr>21_BasicWhite</vt:lpstr>
      <vt:lpstr>Office Theme</vt:lpstr>
      <vt:lpstr>Recherche et analyse dans le domaine des transports</vt:lpstr>
      <vt:lpstr>PowerPoint Presentation</vt:lpstr>
      <vt:lpstr>Table des matières</vt:lpstr>
      <vt:lpstr>Table des matières</vt:lpstr>
      <vt:lpstr>PowerPoint Presentation</vt:lpstr>
      <vt:lpstr>0.1 Objectifs pédagogiques</vt:lpstr>
      <vt:lpstr>PowerPoint Presentation</vt:lpstr>
      <vt:lpstr>PowerPoint Presentation</vt:lpstr>
      <vt:lpstr>1. Objectifs et pertinence de l'évaluation de l'impact environnemental (EIE)</vt:lpstr>
      <vt:lpstr>PowerPoint Presentation</vt:lpstr>
      <vt:lpstr>PowerPoint Presentation</vt:lpstr>
      <vt:lpstr>PowerPoint Presentation</vt:lpstr>
      <vt:lpstr>2. Indicateurs environnementaux clés dans les projets de transport</vt:lpstr>
      <vt:lpstr>PowerPoint Presentation</vt:lpstr>
      <vt:lpstr>PowerPoint Presentation</vt:lpstr>
      <vt:lpstr>PowerPoint Presentation</vt:lpstr>
      <vt:lpstr>PowerPoint Presentation</vt:lpstr>
      <vt:lpstr>PowerPoint Presentation</vt:lpstr>
      <vt:lpstr>PowerPoint Presentation</vt:lpstr>
      <vt:lpstr>3. Études de cas et exemples concrets</vt:lpstr>
      <vt:lpstr>3. Études de cas et exemples concrets</vt:lpstr>
      <vt:lpstr>PowerPoint Presentation</vt:lpstr>
      <vt:lpstr>3. Études de cas et exemples concrets</vt:lpstr>
      <vt:lpstr>PowerPoint Presentation</vt:lpstr>
      <vt:lpstr>3. Études de cas et exemples concrets</vt:lpstr>
      <vt:lpstr>PowerPoint Presentation</vt:lpstr>
      <vt:lpstr>4. Difficultés rencontrées dans la réalisation des EIE pour les projets de transport</vt:lpstr>
      <vt:lpstr>PowerPoint Presentation</vt:lpstr>
      <vt:lpstr>PowerPoint Presentation</vt:lpstr>
      <vt:lpstr>PowerPoint Presentation</vt:lpstr>
      <vt:lpstr>PowerPoint Presentation</vt:lpstr>
      <vt:lpstr>5. Composante pratique – Excel pour les émissions</vt:lpstr>
      <vt:lpstr>PowerPoint Presentation</vt:lpstr>
      <vt:lpstr>PowerPoint Presentation</vt:lpstr>
      <vt:lpstr>PowerPoint Presentation</vt:lpstr>
      <vt:lpstr>PowerPoint Presentation</vt:lpstr>
      <vt:lpstr>PowerPoint Presentation</vt:lpstr>
      <vt:lpstr>PowerPoint Presentation</vt:lpstr>
      <vt:lpstr>Nous vous remercions de votre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keywords>, docId:94A2C569CFC3E087282C103B54A054CF</cp:keywords>
  <cp:lastModifiedBy>Wojciech Kustra</cp:lastModifiedBy>
  <cp:revision>421</cp:revision>
  <dcterms:modified xsi:type="dcterms:W3CDTF">2026-05-10T12:08:07Z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