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62"/>
  </p:notesMasterIdLst>
  <p:handoutMasterIdLst>
    <p:handoutMasterId r:id="rId63"/>
  </p:handoutMasterIdLst>
  <p:sldIdLst>
    <p:sldId id="306" r:id="rId6"/>
    <p:sldId id="307" r:id="rId7"/>
    <p:sldId id="1661" r:id="rId8"/>
    <p:sldId id="1730" r:id="rId9"/>
    <p:sldId id="389" r:id="rId10"/>
    <p:sldId id="419" r:id="rId11"/>
    <p:sldId id="1784" r:id="rId12"/>
    <p:sldId id="1783" r:id="rId13"/>
    <p:sldId id="1788" r:id="rId14"/>
    <p:sldId id="1789" r:id="rId15"/>
    <p:sldId id="1787" r:id="rId16"/>
    <p:sldId id="1790" r:id="rId17"/>
    <p:sldId id="1749" r:id="rId18"/>
    <p:sldId id="1792" r:id="rId19"/>
    <p:sldId id="1791" r:id="rId20"/>
    <p:sldId id="1761" r:id="rId21"/>
    <p:sldId id="1748" r:id="rId22"/>
    <p:sldId id="1793" r:id="rId23"/>
    <p:sldId id="1794" r:id="rId24"/>
    <p:sldId id="1795" r:id="rId25"/>
    <p:sldId id="1796" r:id="rId26"/>
    <p:sldId id="1797" r:id="rId27"/>
    <p:sldId id="1798" r:id="rId28"/>
    <p:sldId id="1799" r:id="rId29"/>
    <p:sldId id="1800" r:id="rId30"/>
    <p:sldId id="1801" r:id="rId31"/>
    <p:sldId id="1802" r:id="rId32"/>
    <p:sldId id="1771" r:id="rId33"/>
    <p:sldId id="1803" r:id="rId34"/>
    <p:sldId id="1804" r:id="rId35"/>
    <p:sldId id="1773" r:id="rId36"/>
    <p:sldId id="1805" r:id="rId37"/>
    <p:sldId id="1806" r:id="rId38"/>
    <p:sldId id="1808" r:id="rId39"/>
    <p:sldId id="1778" r:id="rId40"/>
    <p:sldId id="1807" r:id="rId41"/>
    <p:sldId id="1815" r:id="rId42"/>
    <p:sldId id="1816" r:id="rId43"/>
    <p:sldId id="1817" r:id="rId44"/>
    <p:sldId id="1810" r:id="rId45"/>
    <p:sldId id="1813" r:id="rId46"/>
    <p:sldId id="1818" r:id="rId47"/>
    <p:sldId id="1819" r:id="rId48"/>
    <p:sldId id="1809" r:id="rId49"/>
    <p:sldId id="1812" r:id="rId50"/>
    <p:sldId id="1820" r:id="rId51"/>
    <p:sldId id="1821" r:id="rId52"/>
    <p:sldId id="1822" r:id="rId53"/>
    <p:sldId id="1823" r:id="rId54"/>
    <p:sldId id="1811" r:id="rId55"/>
    <p:sldId id="1814" r:id="rId56"/>
    <p:sldId id="1824" r:id="rId57"/>
    <p:sldId id="659" r:id="rId58"/>
    <p:sldId id="1825" r:id="rId59"/>
    <p:sldId id="1826" r:id="rId60"/>
    <p:sldId id="309" r:id="rId61"/>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20502"/>
    <a:srgbClr val="020603"/>
    <a:srgbClr val="010502"/>
    <a:srgbClr val="010401"/>
    <a:srgbClr val="D1FAE5"/>
    <a:srgbClr val="8D4309"/>
    <a:srgbClr val="214DD2"/>
    <a:srgbClr val="087C5A"/>
    <a:srgbClr val="DBEA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918CDA-7205-4949-BA84-58A93C049177}" v="1" dt="2026-05-10T12:07:52.30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47" autoAdjust="0"/>
    <p:restoredTop sz="81443" autoAdjust="0"/>
  </p:normalViewPr>
  <p:slideViewPr>
    <p:cSldViewPr snapToGrid="0">
      <p:cViewPr varScale="1">
        <p:scale>
          <a:sx n="71" d="100"/>
          <a:sy n="71" d="100"/>
        </p:scale>
        <p:origin x="72" y="1284"/>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handoutMaster" Target="handoutMasters/handoutMaster1.xml"/><Relationship Id="rId68"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2:07:52.301" v="0"/>
      <pc:docMkLst>
        <pc:docMk/>
      </pc:docMkLst>
      <pc:sldMasterChg chg="modSldLayout">
        <pc:chgData name="Wojciech Kustra" userId="afebd3d0-216b-4c4f-8992-1bf1fda6d5e8" providerId="ADAL" clId="{1D307E72-7901-4E61-A01B-3C4232ABCF63}" dt="2026-05-10T12:07:52.301" v="0"/>
        <pc:sldMasterMkLst>
          <pc:docMk/>
          <pc:sldMasterMk cId="0" sldId="2147483648"/>
        </pc:sldMasterMkLst>
        <pc:sldLayoutChg chg="addSp modSp">
          <pc:chgData name="Wojciech Kustra" userId="afebd3d0-216b-4c4f-8992-1bf1fda6d5e8" providerId="ADAL" clId="{1D307E72-7901-4E61-A01B-3C4232ABCF63}" dt="2026-05-10T12:07:52.301" v="0"/>
          <pc:sldLayoutMkLst>
            <pc:docMk/>
            <pc:sldMasterMk cId="0" sldId="2147483648"/>
            <pc:sldLayoutMk cId="1411316327" sldId="2147483696"/>
          </pc:sldLayoutMkLst>
          <pc:spChg chg="mod">
            <ac:chgData name="Wojciech Kustra" userId="afebd3d0-216b-4c4f-8992-1bf1fda6d5e8" providerId="ADAL" clId="{1D307E72-7901-4E61-A01B-3C4232ABCF63}" dt="2026-05-10T12:07:52.301" v="0"/>
            <ac:spMkLst>
              <pc:docMk/>
              <pc:sldMasterMk cId="0" sldId="2147483648"/>
              <pc:sldLayoutMk cId="1411316327" sldId="2147483696"/>
              <ac:spMk id="5" creationId="{64303E22-A1E6-7CF4-A9BD-ECB548E2C9D1}"/>
            </ac:spMkLst>
          </pc:spChg>
          <pc:grpChg chg="add mod">
            <ac:chgData name="Wojciech Kustra" userId="afebd3d0-216b-4c4f-8992-1bf1fda6d5e8" providerId="ADAL" clId="{1D307E72-7901-4E61-A01B-3C4232ABCF63}" dt="2026-05-10T12:07:52.301" v="0"/>
            <ac:grpSpMkLst>
              <pc:docMk/>
              <pc:sldMasterMk cId="0" sldId="2147483648"/>
              <pc:sldLayoutMk cId="1411316327" sldId="2147483696"/>
              <ac:grpSpMk id="3" creationId="{F74F2EA4-B6E3-A544-AC19-DF9028A08644}"/>
            </ac:grpSpMkLst>
          </pc:grpChg>
          <pc:picChg chg="mod">
            <ac:chgData name="Wojciech Kustra" userId="afebd3d0-216b-4c4f-8992-1bf1fda6d5e8" providerId="ADAL" clId="{1D307E72-7901-4E61-A01B-3C4232ABCF63}" dt="2026-05-10T12:07:52.301" v="0"/>
            <ac:picMkLst>
              <pc:docMk/>
              <pc:sldMasterMk cId="0" sldId="2147483648"/>
              <pc:sldLayoutMk cId="1411316327" sldId="2147483696"/>
              <ac:picMk id="4" creationId="{14FF135D-8845-31A1-CD9C-B73C2807AB1D}"/>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7T12:01:54.433"/>
    </inkml:context>
    <inkml:brush xml:id="br0">
      <inkml:brushProperty name="width" value="0.35" units="cm"/>
      <inkml:brushProperty name="height" value="0.35" units="cm"/>
      <inkml:brushProperty name="color" value="#FFFFFF"/>
    </inkml:brush>
  </inkml:definitions>
  <inkml:trace contextRef="#ctx0" brushRef="#br0">832 136 24575,'-35'1'0,"-1"2"0,1 1 0,-1 2 0,2 2 0,-1 1 0,1 2 0,-38 17 0,25-7 0,1 3 0,1 1 0,1 3 0,-54 44 0,64-43 0,1 2 0,1 2 0,2 0 0,-42 61 0,72-93 0,-1 0 0,0 0 0,1 0 0,-1 1 0,0-1 0,0 0 0,0 0 0,0 0 0,0-1 0,0 1 0,0 0 0,0 0 0,0 0 0,0-1 0,-1 1 0,1-1 0,-2 2 0,2-2 0,1 0 0,-1-1 0,1 1 0,-1 0 0,0 0 0,1 0 0,-1-1 0,1 1 0,-1 0 0,1-1 0,0 1 0,-1 0 0,1-1 0,-1 1 0,1-1 0,0 1 0,-1-1 0,1 1 0,0 0 0,-1-1 0,1 1 0,0-1 0,0 0 0,-1 1 0,1-1 0,0 1 0,0-2 0,-1-2 0,0 0 0,0-1 0,1 1 0,-1 0 0,1-1 0,0 1 0,1-1 0,-1 1 0,2-7 0,4-6 0,0 0 0,1 0 0,1 1 0,1 0 0,0 0 0,18-22 0,79-82 0,-70 82 0,36-48 0,63-83-1365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7T12:01:54.721"/>
    </inkml:context>
    <inkml:brush xml:id="br0">
      <inkml:brushProperty name="width" value="0.35" units="cm"/>
      <inkml:brushProperty name="height" value="0.35" units="cm"/>
      <inkml:brushProperty name="color" value="#FFFFFF"/>
    </inkml:brush>
  </inkml:definitions>
  <inkml:trace contextRef="#ctx0" brushRef="#br0">1 1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7T12:02:00.547"/>
    </inkml:context>
    <inkml:brush xml:id="br0">
      <inkml:brushProperty name="width" value="0.35" units="cm"/>
      <inkml:brushProperty name="height" value="0.35" units="cm"/>
      <inkml:brushProperty name="color" value="#FFFFFF"/>
    </inkml:brush>
  </inkml:definitions>
  <inkml:trace contextRef="#ctx0" brushRef="#br0">1935 0 24575,'8'0'0,"-1"1"0,1 0 0,0 0 0,0 0 0,-1 1 0,1 0 0,0 1 0,-1-1 0,0 2 0,0-1 0,0 1 0,0 0 0,0 0 0,6 6 0,4 6 0,-1 0 0,0 1 0,19 27 0,21 23 0,-19-34 0,-28-25 0,1-1 0,-1 2 0,-1-1 0,0 1 0,0 0 0,0 1 0,11 19 0,-19-27 0,1-1 0,-1 1 0,0-1 0,0 1 0,0-1 0,0 1 0,0-1 0,0 1 0,0-1 0,0 1 0,0-1 0,-1 1 0,1-1 0,-1 1 0,1-1 0,-1 0 0,0 1 0,1-1 0,-1 0 0,0 0 0,0 1 0,0-1 0,0 0 0,0 0 0,0 0 0,0 0 0,0 0 0,-1 0 0,-1 1 0,-45 23 0,35-19 0,-18 7 0,-1-1 0,0-1 0,-67 13 0,-103-1 0,166-21 0,21-2 0,0 0 0,-1 1 0,1 1 0,0 0 0,0 1 0,0 1 0,1 0 0,-1 1 0,1 1 0,-16 8 0,3 2 0,-4 5 0,-1-2 0,-1-2 0,0-1 0,-2-1 0,-45 13 0,66-25 0,-163 49 0,159-46 0,1 1 0,0 1 0,0 1 0,1 0 0,0 1 0,1 1 0,-23 20 0,18-8 0,2 1 0,0 0 0,-27 54 0,38-65 0,-14 33 0,1 1 0,3 1 0,2 0 0,-12 64 0,22-87 0,3-13 0,0 0 0,-1-1 0,-1 1 0,0-1 0,0 0 0,-1 0 0,0 0 0,-1 0 0,-8 10 0,-7 8 0,2 0 0,0 1 0,2 1 0,2 1 0,1 0 0,1 1 0,-10 39 0,10-25 0,2-11 0,1 1 0,2 0 0,2 0 0,-4 74 0,10-75 0,-3 0 0,-1-1 0,-1 1 0,-2-1 0,-22 63 0,20-63 0,2 0 0,-5 44 0,7-39 0,-14 54 0,19-92 0,-52 158 0,43-141 0,0 0 0,0-1 0,-2 0 0,0 0 0,-1-1 0,-15 15 0,11-15 0,-42 44 0,53-56 0,-1 0 0,0 0 0,0-1 0,0 0 0,-1 0 0,0-1 0,0 1 0,-9 2 0,15-6 0,-1 1 0,0-1 0,1 0 0,-1 0 0,0 0 0,1 0 0,-1 0 0,0 0 0,1 0 0,-1 0 0,1-1 0,-1 1 0,0-1 0,1 1 0,-1-1 0,1 0 0,-1 1 0,1-1 0,0 0 0,-3-2 0,1 0 0,0 0 0,0-1 0,0 1 0,0-1 0,0 1 0,1-1 0,-3-7 0,-2-3 0,2-1 0,0 0 0,-4-21 0,-14-99 0,13 66 0,-20-70 0,21 115 0,5 33 0,7 42 0,8 116 0,-2-14 0,-5-133 0,1-1 0,1 0 0,0 0 0,2-1 0,0 1 0,18 29 0,-11-21 0,20 49 0,14 64 0,-36-101 0,26 49 0,-4-12 0,-31-69 0,-1-10 0,0-18 0,-2-31 0,-2 18 0,0-16 0,6-51 0,-3 83 0,1 1 0,0-1 0,2 1 0,0 0 0,1 0 0,13-25 0,26-32 3,-34 60-198,-1-2-1,-1 1 1,0-1-1,-1 0 1,-1-1-1,9-31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T"/>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92804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CD60D-2A54-19CC-A7A9-CBA91A298B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1ABCD5-09BB-4F5C-E032-8A8EE6FEF6F7}"/>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DF432E16-7630-C0B2-00FD-9C5243E094D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940251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ED81F-BC7B-9A0C-BACF-66B9220D57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AD2B7C-6540-E7DE-ADA9-23085DDF2BBF}"/>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025BFF1A-3C2D-8ACF-DC5F-17F474E192F7}"/>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35979190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815CB-14E5-79AE-0971-E6AD0CF0E8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9402A9-6A8F-F4CB-A27C-E204A81404F0}"/>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5A7008F5-626C-867B-E4FB-43A8BA9F933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01754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C7D34-8DC9-EA53-FE0C-60828A9496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BDBF4D-211B-85D7-531C-FC5B4151C829}"/>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A697FD5C-809A-E9C2-B8FA-7C66596E81B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508180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A1F50-3829-12A1-C3AD-65B9575FA3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37A38B-EB6A-39C4-9117-86A3EF92DF7D}"/>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10733A8F-106C-46F2-90EE-A1F0A4AA35B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541952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70396-F42A-17CC-B6ED-3F72B9A139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1BCC41-4741-7C62-D3AC-CDC4F5E0A920}"/>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9A0BAC51-F942-A929-A290-5FEF938C620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805770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28088-C080-D540-B366-46859D041D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D34F44-5365-E179-14E7-6C35DF5F602B}"/>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82ACA2CE-7EF4-2AF6-A384-7AE29E147154}"/>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34825143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1F9AC-AA23-597B-7D71-587E7CC829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583E59-B8DA-5C61-4C01-6877CC71E35D}"/>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4CE50993-B82D-424E-CB9B-B682B498617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377648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70FD8-DDE9-2436-25CD-48A04C440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3A1AE3-635A-7AD1-E6A6-E7CC7DE7C3D4}"/>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13F9421F-0EA7-EB55-E3CF-2F839AB55A5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327769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B3CCE-C553-FFD2-5BCA-1E3630E4C5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1D6397-9E6A-6BDB-F81C-4D4B38322DDA}"/>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0525A368-DE5C-2C9F-2958-53EBAFE67DB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77781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T"/>
          </a:p>
        </p:txBody>
      </p:sp>
      <p:sp>
        <p:nvSpPr>
          <p:cNvPr id="3" name="Notes Placeholder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582293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28F9B-1626-2194-5622-C24942A64D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227249-1858-18F7-943A-3BE6F3DD6521}"/>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90DBB7A2-260C-044A-CF03-3E4348EC1BE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070959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F11F6-ACB7-EE78-5BCF-FFD3D57298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BFE515-CBB6-EFF4-3199-085E60745D51}"/>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96EA2642-3116-B907-9B6B-DB4CD7569299}"/>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264564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5A8B8-BECB-D969-75FB-E0D296DC4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AA9EDF-A729-D9A5-14CB-C9EE320FC1C8}"/>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0BBC6F22-9784-E8CA-368A-9DD12708212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979254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52C7A-0E85-C9F0-3D57-AF44034D90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5F1E86-8A28-ECB8-EB9C-A1209E3F13A9}"/>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EB0907A0-848C-86D8-66F3-8B4895852FC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84218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ABFB9-B462-C2FF-539E-05E2F98E5F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C7F9AC-AA50-C182-FF3B-F87F1228B7DF}"/>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48428481-B394-74FA-9666-9F5EB4DD4B6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850992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9AC2A-A6A3-7EE3-337F-E65163CFA3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79D453-2903-E2F6-5033-71629EFB537B}"/>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29F5000D-C293-BE55-3B1D-F0D706808B8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416263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5F94D-0770-754F-1FB3-0CEC2141F6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D4EC0E-73DC-4C4E-47E8-0A649D0B5D50}"/>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F2DC2DB6-41E0-BB41-DBDE-54DF65ECD45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486902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DB514-4E84-6376-154E-970E583849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DD98D3-4ADB-C7CF-2BFF-9A3095C2FA8F}"/>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A2997B09-C6A1-A134-E643-3D0658E4877C}"/>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10849960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097A8-7BEF-EC3C-81AA-6EEF75692A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B07BAA-FF92-7158-D191-AD05929A9BA2}"/>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C64D2428-68EB-6597-377E-A76D4893A22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639812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1237A-D485-6D18-B8B0-1214187B1B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326F15-470A-8E1A-42E9-01B591519279}"/>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0A2FB312-73E1-6F1F-AE9B-4EEAB2678CA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44602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DAD93-9209-9A47-CA9D-F4022664A0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251385-8BDB-FBFF-93A4-A8BE79931443}"/>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B063E337-77EB-A2AF-8295-BC4CFFD57229}"/>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9918812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F78A6-D507-752F-CC39-75660EDDAF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39F87C-69EA-286C-8C55-2073AF13350E}"/>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3968C4AF-86BC-EA5C-DB66-63F1797445A8}"/>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36622657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A7606-9011-FBAB-1158-B2544A4B0B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38684E-BC9B-58F6-71D5-C76D78A0EFEC}"/>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0E93C125-BF4B-4D73-D204-B500E94FCE8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594902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60ACC-8A86-3213-CB3A-78E9F4A412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2B3F58-B901-E13D-B2EB-18131BC51A54}"/>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6CE49E21-F378-2270-1EFC-1D7527C278E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525454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89C33-710E-6D0D-99CA-0F8DA6F8F4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EB0834-0204-DE78-1BD5-102ECFA47F80}"/>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2ED479C4-CA21-2F5D-E011-1EE646FE283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8732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620FC-3ABF-3D19-C587-B8998F6BFA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8307F7-CF58-ED73-D9F5-CC150424EFBB}"/>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382993AB-3CFB-49B8-6E1A-D538EFE14209}"/>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4250308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0797B-9334-4ED1-A702-D946A9F85B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57D996-7774-85DD-FE50-782720AEBB44}"/>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01025AB7-6DC5-C7C8-B6E9-23175660963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538541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0CEEF-17C1-5453-527F-5FFE9CCBA9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E9F2F6-01F1-EB71-42B3-0F5CB4C333FF}"/>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0268E259-B585-ECEE-5DE4-D8C0B4962AC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491578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34AB6-29C5-89B9-29CA-7BF6C9B82A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93B140-00EC-25A1-718E-F8A54009D6CC}"/>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1C6C3932-FFF5-CB9A-2C76-98DA24B8BCB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225957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15013-D8BB-CC60-D552-1D11783A0E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8D9C3E-3B61-2D3B-4273-090AB3332467}"/>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A0E6A416-071A-EEC9-D2D8-536B819A9E3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704095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50B8E-CEEB-B0F9-8A6E-9553442427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45FDE0-BD34-633B-AE04-6D0D2523695B}"/>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9449BE63-4E96-C84F-CD6A-61411F116E0B}"/>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2402124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T"/>
          </a:p>
        </p:txBody>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42181106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BDEA3-F7EC-C71F-A44A-E6ECB51215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AF0C73-AC31-842F-3837-446EBE9F32D0}"/>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826A3E4C-9E44-4C1B-BC06-99C8CD23AF5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019526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A9E64-49F2-BDFF-B3F0-E66A07B1BE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D79E2D-997E-C37E-1282-E0B5E626F583}"/>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1CF01B54-3E30-44AA-9F84-0CCC220444A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602301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3B23B-2DD5-4AE2-370E-F419C5E14A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92DA8D-B37B-30F5-B03E-A62B9CF6AC73}"/>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DC769BA0-7B10-F3B8-91A7-9F08A66FE46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27251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AB2F4-0F4D-B789-8465-43FE901461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F3866E-3AE7-CF0B-2D44-281ED30400E1}"/>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1CC73669-226B-95E2-5FD6-B5D4C7AE6949}"/>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25158141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413AD-3C1C-DA2C-CA2E-F8B7C372ED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6577D2-0DCD-9B3D-F6AF-11EE77EA2735}"/>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F310A40F-1493-69B4-B75D-FC6A84C6B22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968520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9EA07-707A-BD9A-0AA0-E42333443C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B80659-2A23-6599-8B4D-3ED41B92E11C}"/>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0E758CDA-2D2C-4DEF-91A8-50EB09C47E0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623904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D2F86-0A4B-1E0A-74B4-851E5C50A7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E03D87-6EF3-1AA0-CBA7-276757C68890}"/>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91E6B032-BAD4-1395-7CEE-0AADB162ACD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113169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5C5ED-AC9C-E8A0-9B35-6E63D46F59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323DAE-9DA5-77C6-BDD0-AE88B69B4CF9}"/>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03E2562B-78F0-55E0-EF85-D51A688F260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8064904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7D466-9EC0-9A46-21C5-EC41C54C58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03AD01-5242-3445-2858-04AC967B928F}"/>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CF08AEAA-4D3A-935D-D954-5CF2DDB5500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212463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C9283-8580-B7DD-BA02-BDFA40271D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55D728-31BC-57DA-D6AC-37EA2698A389}"/>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BE5DFAB3-859D-CE03-FE4C-8D73D967458E}"/>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4216609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T"/>
          </a:p>
        </p:txBody>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325135507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97024-A3EA-B05F-5D30-2E3A5F0ECD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330D7E-A62C-5ED7-8FF8-036C084B63C9}"/>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516E3D00-5ECD-514A-75AD-F4DE7EF95BA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878513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55CAF-A29D-EFE2-C584-AB66A93D7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1F4745-0EFE-AE15-40FB-28829A8AAE62}"/>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1F7A7607-634D-1A8E-4D31-02932BB854A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2010605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E6B9B-4905-540D-2506-5FD4C8409C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57CC9D-5185-5B93-D4F6-1394A4DAA80A}"/>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6555477B-61B2-BB5E-1381-928037133307}"/>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338061831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3298B-DE35-9760-211C-FAA3F12130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10BE4F-A3C1-053D-7FF3-C35DC69601E0}"/>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14F091A4-9902-524B-1194-BADC54077BA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4003436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82872-E3D9-E6C2-16AD-55324B3AC5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A48006-722F-7842-E3C2-B88C99480613}"/>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6E82A670-C7B2-760B-3F16-B945D6DD737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3530556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T"/>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14442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12A1B-6D59-72C5-0F73-1D42AE42A2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2FA8B1-ABEA-5679-912B-C3A6816D6C77}"/>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9668B150-442D-F912-30CF-EA0C2899594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00575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01F7F-20E5-023B-9916-867884CF8C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C3685E-5AD0-1076-F10C-77970CDF33D7}"/>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67F79B28-302B-7019-7CA5-E8755EFC380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32255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A0999-E175-5AFF-2BD4-128CAAB679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F5BF48-FA0A-64A2-3723-C0BD1191C479}"/>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E1382EB2-0C3F-5DDA-C33A-518A36A9FE5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28970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DF0BD-AEB3-155B-CAFB-DB5C437447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738036-B3BF-A187-064E-B7A0DD7D8AAF}"/>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A1814E0F-724E-3EBF-CA29-07ADC2457BA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0814143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6.pn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5.png"/><Relationship Id="rId9" Type="http://schemas.openxmlformats.org/officeDocument/2006/relationships/image" Target="../media/image9.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r>
              <a:rPr lang="en-US" dirty="0"/>
              <a:t>Potential of Future AI-Supported E-Learning</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lang="en-US" dirty="0"/>
              <a:t>Focus on Transportation Engineering</a:t>
            </a:r>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cSld name="1_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9" name="object 6">
            <a:extLst>
              <a:ext uri="{FF2B5EF4-FFF2-40B4-BE49-F238E27FC236}">
                <a16:creationId xmlns:a16="http://schemas.microsoft.com/office/drawing/2014/main" id="{6AAF3A8D-1DAF-BBCD-0818-A3247E1778C5}"/>
              </a:ext>
            </a:extLst>
          </p:cNvPr>
          <p:cNvSpPr txBox="1">
            <a:spLocks/>
          </p:cNvSpPr>
          <p:nvPr userDrawn="1"/>
        </p:nvSpPr>
        <p:spPr>
          <a:xfrm>
            <a:off x="726470" y="6350540"/>
            <a:ext cx="4193488"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fr-FR" dirty="0">
                <a:solidFill>
                  <a:prstClr val="black"/>
                </a:solidFill>
              </a:rPr>
              <a:t>Analyse des politiques et des transports durables</a:t>
            </a:r>
            <a:endParaRPr lang="en-US" dirty="0">
              <a:solidFill>
                <a:prstClr val="black"/>
              </a:solidFill>
            </a:endParaRPr>
          </a:p>
        </p:txBody>
      </p:sp>
      <p:sp>
        <p:nvSpPr>
          <p:cNvPr id="11" name="object 6">
            <a:extLst>
              <a:ext uri="{FF2B5EF4-FFF2-40B4-BE49-F238E27FC236}">
                <a16:creationId xmlns:a16="http://schemas.microsoft.com/office/drawing/2014/main" id="{224B2A70-DF09-0798-88C6-610663BDD43B}"/>
              </a:ext>
            </a:extLst>
          </p:cNvPr>
          <p:cNvSpPr txBox="1">
            <a:spLocks/>
          </p:cNvSpPr>
          <p:nvPr userDrawn="1"/>
        </p:nvSpPr>
        <p:spPr>
          <a:xfrm>
            <a:off x="6879772" y="6343524"/>
            <a:ext cx="4781797"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fr-FR" b="1" dirty="0">
                <a:solidFill>
                  <a:prstClr val="black"/>
                </a:solidFill>
              </a:rPr>
              <a:t>Introduction complète aux systèmes d'information géographique (</a:t>
            </a:r>
            <a:r>
              <a:rPr lang="en-AT" b="1" dirty="0">
                <a:solidFill>
                  <a:prstClr val="black"/>
                </a:solidFill>
              </a:rPr>
              <a:t>GIS</a:t>
            </a:r>
            <a:r>
              <a:rPr lang="fr-FR" b="1" dirty="0">
                <a:solidFill>
                  <a:prstClr val="black"/>
                </a:solidFill>
              </a:rPr>
              <a:t>)</a:t>
            </a:r>
            <a:endParaRPr lang="en-US" b="1" dirty="0">
              <a:solidFill>
                <a:prstClr val="black"/>
              </a:solidFill>
            </a:endParaRPr>
          </a:p>
        </p:txBody>
      </p:sp>
      <p:sp>
        <p:nvSpPr>
          <p:cNvPr id="12" name="object 6">
            <a:extLst>
              <a:ext uri="{FF2B5EF4-FFF2-40B4-BE49-F238E27FC236}">
                <a16:creationId xmlns:a16="http://schemas.microsoft.com/office/drawing/2014/main" id="{DDE58B8E-5C70-D12D-817D-485E18761AB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962338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28565" t="65044" r="28978" b="3188"/>
          <a:stretch/>
        </p:blipFill>
        <p:spPr bwMode="auto">
          <a:xfrm>
            <a:off x="4000500" y="1723712"/>
            <a:ext cx="4430404" cy="18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F74F2EA4-B6E3-A544-AC19-DF9028A08644}"/>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14FF135D-8845-31A1-CD9C-B73C2807AB1D}"/>
                </a:ext>
              </a:extLst>
            </p:cNvPr>
            <p:cNvPicPr>
              <a:picLocks noChangeAspect="1" noChangeArrowheads="1"/>
            </p:cNvPicPr>
            <p:nvPr userDrawn="1"/>
          </p:nvPicPr>
          <p:blipFill rotWithShape="1">
            <a:blip r:embed="rId13">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64303E22-A1E6-7CF4-A9BD-ECB548E2C9D1}"/>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1411316327"/>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12" name="bg object 17">
            <a:extLst>
              <a:ext uri="{FF2B5EF4-FFF2-40B4-BE49-F238E27FC236}">
                <a16:creationId xmlns:a16="http://schemas.microsoft.com/office/drawing/2014/main" id="{70C76DF0-C2EC-1C00-DCD2-B6D936AB7F0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3" name="bg object 18">
            <a:extLst>
              <a:ext uri="{FF2B5EF4-FFF2-40B4-BE49-F238E27FC236}">
                <a16:creationId xmlns:a16="http://schemas.microsoft.com/office/drawing/2014/main" id="{E7C96158-3CD3-2A9E-39A7-4F57AE3FE8E4}"/>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4" name="object 6">
            <a:extLst>
              <a:ext uri="{FF2B5EF4-FFF2-40B4-BE49-F238E27FC236}">
                <a16:creationId xmlns:a16="http://schemas.microsoft.com/office/drawing/2014/main" id="{50F28BFD-0175-7CD7-F7A6-3B3C9ACE088C}"/>
              </a:ext>
            </a:extLst>
          </p:cNvPr>
          <p:cNvSpPr txBox="1">
            <a:spLocks/>
          </p:cNvSpPr>
          <p:nvPr userDrawn="1"/>
        </p:nvSpPr>
        <p:spPr>
          <a:xfrm>
            <a:off x="726470" y="6350540"/>
            <a:ext cx="394263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fr-FR" dirty="0">
                <a:solidFill>
                  <a:prstClr val="black"/>
                </a:solidFill>
              </a:rPr>
              <a:t>Analyse des politiques et des transports durables</a:t>
            </a:r>
            <a:endParaRPr lang="en-US" dirty="0">
              <a:solidFill>
                <a:prstClr val="black"/>
              </a:solidFill>
            </a:endParaRPr>
          </a:p>
        </p:txBody>
      </p:sp>
      <p:sp>
        <p:nvSpPr>
          <p:cNvPr id="15" name="object 6">
            <a:extLst>
              <a:ext uri="{FF2B5EF4-FFF2-40B4-BE49-F238E27FC236}">
                <a16:creationId xmlns:a16="http://schemas.microsoft.com/office/drawing/2014/main" id="{9D0DAE9E-C336-8508-0DF3-6E0059E98749}"/>
              </a:ext>
            </a:extLst>
          </p:cNvPr>
          <p:cNvSpPr txBox="1">
            <a:spLocks/>
          </p:cNvSpPr>
          <p:nvPr userDrawn="1"/>
        </p:nvSpPr>
        <p:spPr>
          <a:xfrm>
            <a:off x="6787942" y="6343523"/>
            <a:ext cx="494423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fr-FR" b="1" dirty="0">
                <a:solidFill>
                  <a:prstClr val="black"/>
                </a:solidFill>
              </a:rPr>
              <a:t>Introduction complète aux systèmes d'information géographique (</a:t>
            </a:r>
            <a:r>
              <a:rPr lang="en-AT" b="1" dirty="0">
                <a:solidFill>
                  <a:prstClr val="black"/>
                </a:solidFill>
              </a:rPr>
              <a:t>GIS</a:t>
            </a:r>
            <a:r>
              <a:rPr lang="fr-FR" b="1" dirty="0">
                <a:solidFill>
                  <a:prstClr val="black"/>
                </a:solidFill>
              </a:rPr>
              <a:t>)</a:t>
            </a:r>
            <a:endParaRPr lang="en-US" b="1" dirty="0">
              <a:solidFill>
                <a:prstClr val="black"/>
              </a:solidFill>
            </a:endParaRPr>
          </a:p>
        </p:txBody>
      </p:sp>
      <p:sp>
        <p:nvSpPr>
          <p:cNvPr id="19" name="object 6">
            <a:extLst>
              <a:ext uri="{FF2B5EF4-FFF2-40B4-BE49-F238E27FC236}">
                <a16:creationId xmlns:a16="http://schemas.microsoft.com/office/drawing/2014/main" id="{9DE235A9-BD93-D4A3-7089-64CA3D179496}"/>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2201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9" name="object 6">
            <a:extLst>
              <a:ext uri="{FF2B5EF4-FFF2-40B4-BE49-F238E27FC236}">
                <a16:creationId xmlns:a16="http://schemas.microsoft.com/office/drawing/2014/main" id="{6AAF3A8D-1DAF-BBCD-0818-A3247E1778C5}"/>
              </a:ext>
            </a:extLst>
          </p:cNvPr>
          <p:cNvSpPr txBox="1">
            <a:spLocks/>
          </p:cNvSpPr>
          <p:nvPr userDrawn="1"/>
        </p:nvSpPr>
        <p:spPr>
          <a:xfrm>
            <a:off x="726470" y="6350540"/>
            <a:ext cx="391026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fr-FR" dirty="0">
                <a:solidFill>
                  <a:prstClr val="black"/>
                </a:solidFill>
              </a:rPr>
              <a:t>Analyse des politiques et des transports durables</a:t>
            </a:r>
            <a:endParaRPr lang="en-US" dirty="0">
              <a:solidFill>
                <a:prstClr val="black"/>
              </a:solidFill>
            </a:endParaRPr>
          </a:p>
        </p:txBody>
      </p:sp>
      <p:sp>
        <p:nvSpPr>
          <p:cNvPr id="11" name="object 6">
            <a:extLst>
              <a:ext uri="{FF2B5EF4-FFF2-40B4-BE49-F238E27FC236}">
                <a16:creationId xmlns:a16="http://schemas.microsoft.com/office/drawing/2014/main" id="{224B2A70-DF09-0798-88C6-610663BDD43B}"/>
              </a:ext>
            </a:extLst>
          </p:cNvPr>
          <p:cNvSpPr txBox="1">
            <a:spLocks/>
          </p:cNvSpPr>
          <p:nvPr userDrawn="1"/>
        </p:nvSpPr>
        <p:spPr>
          <a:xfrm>
            <a:off x="6879772" y="6343523"/>
            <a:ext cx="4835236"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fr-FR" sz="1286" b="1" i="0" u="none" strike="noStrike" cap="none" spc="0" normalizeH="0" baseline="0" dirty="0">
                <a:ln>
                  <a:noFill/>
                </a:ln>
                <a:solidFill>
                  <a:schemeClr val="tx1"/>
                </a:solidFill>
                <a:effectLst/>
                <a:uFillTx/>
                <a:latin typeface="Calibri"/>
                <a:ea typeface="+mn-ea"/>
                <a:cs typeface="Calibri"/>
                <a:sym typeface="Helvetica Neue"/>
              </a:rPr>
              <a:t>Introduction complète aux systèmes d'information géographique (</a:t>
            </a:r>
            <a:r>
              <a:rPr kumimoji="0" lang="en-AT" sz="1286" b="1" i="0" u="none" strike="noStrike" cap="none" spc="0" normalizeH="0" baseline="0" dirty="0">
                <a:ln>
                  <a:noFill/>
                </a:ln>
                <a:solidFill>
                  <a:schemeClr val="tx1"/>
                </a:solidFill>
                <a:effectLst/>
                <a:uFillTx/>
                <a:latin typeface="Calibri"/>
                <a:ea typeface="+mn-ea"/>
                <a:cs typeface="Calibri"/>
                <a:sym typeface="Helvetica Neue"/>
              </a:rPr>
              <a:t>GIS</a:t>
            </a:r>
            <a:r>
              <a:rPr kumimoji="0" lang="fr-FR" sz="1286" b="1" i="0" u="none" strike="noStrike" cap="none" spc="0" normalizeH="0" baseline="0" dirty="0">
                <a:ln>
                  <a:noFill/>
                </a:ln>
                <a:solidFill>
                  <a:schemeClr val="tx1"/>
                </a:solidFill>
                <a:effectLst/>
                <a:uFillTx/>
                <a:latin typeface="Calibri"/>
                <a:ea typeface="+mn-ea"/>
                <a:cs typeface="Calibri"/>
                <a:sym typeface="Helvetica Neue"/>
              </a:rPr>
              <a:t>)</a:t>
            </a:r>
            <a:endParaRPr lang="en-AT" dirty="0">
              <a:effectLst/>
            </a:endParaRPr>
          </a:p>
        </p:txBody>
      </p:sp>
      <p:sp>
        <p:nvSpPr>
          <p:cNvPr id="12" name="object 6">
            <a:extLst>
              <a:ext uri="{FF2B5EF4-FFF2-40B4-BE49-F238E27FC236}">
                <a16:creationId xmlns:a16="http://schemas.microsoft.com/office/drawing/2014/main" id="{DDE58B8E-5C70-D12D-817D-485E18761AB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771330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74C6E545-07BF-151F-1AE9-D43D402FDBC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4937A292-7857-5FAD-1953-434A7A24D838}"/>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7" name="object 6">
            <a:extLst>
              <a:ext uri="{FF2B5EF4-FFF2-40B4-BE49-F238E27FC236}">
                <a16:creationId xmlns:a16="http://schemas.microsoft.com/office/drawing/2014/main" id="{4B530D6E-94DC-CC9A-9A3E-E1D1008477F9}"/>
              </a:ext>
            </a:extLst>
          </p:cNvPr>
          <p:cNvSpPr txBox="1">
            <a:spLocks/>
          </p:cNvSpPr>
          <p:nvPr userDrawn="1"/>
        </p:nvSpPr>
        <p:spPr>
          <a:xfrm>
            <a:off x="726470" y="6350540"/>
            <a:ext cx="403973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fr-FR" dirty="0">
                <a:solidFill>
                  <a:prstClr val="black"/>
                </a:solidFill>
              </a:rPr>
              <a:t>Analyse des politiques et des transports durables</a:t>
            </a:r>
            <a:endParaRPr lang="en-US" dirty="0">
              <a:solidFill>
                <a:prstClr val="black"/>
              </a:solidFill>
            </a:endParaRPr>
          </a:p>
        </p:txBody>
      </p:sp>
      <p:sp>
        <p:nvSpPr>
          <p:cNvPr id="8" name="object 6">
            <a:extLst>
              <a:ext uri="{FF2B5EF4-FFF2-40B4-BE49-F238E27FC236}">
                <a16:creationId xmlns:a16="http://schemas.microsoft.com/office/drawing/2014/main" id="{EE091C61-065C-4768-6F2B-AF76244EB662}"/>
              </a:ext>
            </a:extLst>
          </p:cNvPr>
          <p:cNvSpPr txBox="1">
            <a:spLocks/>
          </p:cNvSpPr>
          <p:nvPr userDrawn="1"/>
        </p:nvSpPr>
        <p:spPr>
          <a:xfrm>
            <a:off x="6932811" y="6343523"/>
            <a:ext cx="4848706"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fr-FR" sz="1286" b="1" i="0" u="none" strike="noStrike" cap="none" spc="0" normalizeH="0" baseline="0" dirty="0">
                <a:ln>
                  <a:noFill/>
                </a:ln>
                <a:solidFill>
                  <a:schemeClr val="tx1"/>
                </a:solidFill>
                <a:effectLst/>
                <a:uFillTx/>
                <a:latin typeface="Calibri"/>
                <a:ea typeface="+mn-ea"/>
                <a:cs typeface="Calibri"/>
                <a:sym typeface="Helvetica Neue"/>
              </a:rPr>
              <a:t>Introduction complète aux systèmes d'information géographique (</a:t>
            </a:r>
            <a:r>
              <a:rPr kumimoji="0" lang="en-AT" sz="1286" b="1" i="0" u="none" strike="noStrike" cap="none" spc="0" normalizeH="0" baseline="0" dirty="0">
                <a:ln>
                  <a:noFill/>
                </a:ln>
                <a:solidFill>
                  <a:schemeClr val="tx1"/>
                </a:solidFill>
                <a:effectLst/>
                <a:uFillTx/>
                <a:latin typeface="Calibri"/>
                <a:ea typeface="+mn-ea"/>
                <a:cs typeface="Calibri"/>
                <a:sym typeface="Helvetica Neue"/>
              </a:rPr>
              <a:t>GIS</a:t>
            </a:r>
            <a:r>
              <a:rPr kumimoji="0" lang="fr-FR" sz="1286" b="1" i="0" u="none" strike="noStrike" cap="none" spc="0" normalizeH="0" baseline="0" dirty="0">
                <a:ln>
                  <a:noFill/>
                </a:ln>
                <a:solidFill>
                  <a:schemeClr val="tx1"/>
                </a:solidFill>
                <a:effectLst/>
                <a:uFillTx/>
                <a:latin typeface="Calibri"/>
                <a:ea typeface="+mn-ea"/>
                <a:cs typeface="Calibri"/>
                <a:sym typeface="Helvetica Neue"/>
              </a:rPr>
              <a:t>)</a:t>
            </a:r>
            <a:endParaRPr lang="en-AT" dirty="0">
              <a:effectLst/>
            </a:endParaRPr>
          </a:p>
        </p:txBody>
      </p:sp>
      <p:sp>
        <p:nvSpPr>
          <p:cNvPr id="9" name="object 6">
            <a:extLst>
              <a:ext uri="{FF2B5EF4-FFF2-40B4-BE49-F238E27FC236}">
                <a16:creationId xmlns:a16="http://schemas.microsoft.com/office/drawing/2014/main" id="{26313B61-472B-AB8F-950F-EC438C6309F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807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85" r:id="rId8"/>
    <p:sldLayoutId id="2147483687" r:id="rId9"/>
    <p:sldLayoutId id="2147483695" r:id="rId10"/>
    <p:sldLayoutId id="2147483696"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 de base du GPS </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14.xml"/><Relationship Id="rId5" Type="http://schemas.openxmlformats.org/officeDocument/2006/relationships/image" Target="../media/image23.jpe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image" Target="../media/image35.jpe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14.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14.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14.xml"/><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0.xml"/><Relationship Id="rId1" Type="http://schemas.openxmlformats.org/officeDocument/2006/relationships/slideLayout" Target="../slideLayouts/slideLayout14.xml"/><Relationship Id="rId4" Type="http://schemas.openxmlformats.org/officeDocument/2006/relationships/hyperlink" Target="https://github.com/ITSLeeds/QGIS-intro/releases/download/0.01/leeds_cir_compress.tif"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1.xml"/><Relationship Id="rId1" Type="http://schemas.openxmlformats.org/officeDocument/2006/relationships/slideLayout" Target="../slideLayouts/slideLayout14.xml"/><Relationship Id="rId5" Type="http://schemas.openxmlformats.org/officeDocument/2006/relationships/image" Target="../media/image55.png"/><Relationship Id="rId4" Type="http://schemas.openxmlformats.org/officeDocument/2006/relationships/image" Target="../media/image54.png"/></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2.xml"/><Relationship Id="rId1" Type="http://schemas.openxmlformats.org/officeDocument/2006/relationships/slideLayout" Target="../slideLayouts/slideLayout14.xml"/><Relationship Id="rId4" Type="http://schemas.openxmlformats.org/officeDocument/2006/relationships/image" Target="../media/image57.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4.xml"/><Relationship Id="rId1" Type="http://schemas.openxmlformats.org/officeDocument/2006/relationships/slideLayout" Target="../slideLayouts/slideLayout14.xml"/><Relationship Id="rId4" Type="http://schemas.openxmlformats.org/officeDocument/2006/relationships/hyperlink" Target="https://github.com/ITSLeeds/QGIS-intro/releases"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6.xml"/><Relationship Id="rId1" Type="http://schemas.openxmlformats.org/officeDocument/2006/relationships/slideLayout" Target="../slideLayouts/slideLayout14.xml"/><Relationship Id="rId4" Type="http://schemas.openxmlformats.org/officeDocument/2006/relationships/image" Target="../media/image61.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hyperlink" Target="https://itsleeds.github.io/QGIS-intro/" TargetMode="External"/><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8" Type="http://schemas.openxmlformats.org/officeDocument/2006/relationships/hyperlink" Target="https://www.openstreetmap.org/" TargetMode="External"/><Relationship Id="rId13" Type="http://schemas.openxmlformats.org/officeDocument/2006/relationships/hyperlink" Target="https://library.stanford.edu/" TargetMode="External"/><Relationship Id="rId3" Type="http://schemas.openxmlformats.org/officeDocument/2006/relationships/hyperlink" Target="https://www.census.gov/" TargetMode="External"/><Relationship Id="rId7" Type="http://schemas.openxmlformats.org/officeDocument/2006/relationships/hyperlink" Target="http://www.geoportal.org/" TargetMode="External"/><Relationship Id="rId12" Type="http://schemas.openxmlformats.org/officeDocument/2006/relationships/hyperlink" Target="https://www.gislounge.com/" TargetMode="External"/><Relationship Id="rId2" Type="http://schemas.openxmlformats.org/officeDocument/2006/relationships/notesSlide" Target="../notesSlides/notesSlide54.xml"/><Relationship Id="rId1" Type="http://schemas.openxmlformats.org/officeDocument/2006/relationships/slideLayout" Target="../slideLayouts/slideLayout14.xml"/><Relationship Id="rId6" Type="http://schemas.openxmlformats.org/officeDocument/2006/relationships/hyperlink" Target="https://geoportal.statistics.gov.uk/" TargetMode="External"/><Relationship Id="rId11" Type="http://schemas.openxmlformats.org/officeDocument/2006/relationships/hyperlink" Target="https://gadm.org/" TargetMode="External"/><Relationship Id="rId5" Type="http://schemas.openxmlformats.org/officeDocument/2006/relationships/hyperlink" Target="https://catalog.data.gov/" TargetMode="External"/><Relationship Id="rId10" Type="http://schemas.openxmlformats.org/officeDocument/2006/relationships/hyperlink" Target="http://freegisdata.rtwilson.com/" TargetMode="External"/><Relationship Id="rId4" Type="http://schemas.openxmlformats.org/officeDocument/2006/relationships/hyperlink" Target="https://demographics.texas.gov/" TargetMode="External"/><Relationship Id="rId9" Type="http://schemas.openxmlformats.org/officeDocument/2006/relationships/hyperlink" Target="https://overpass-turbo.eu/" TargetMode="External"/><Relationship Id="rId14" Type="http://schemas.openxmlformats.org/officeDocument/2006/relationships/hyperlink" Target="https://www.diva-gis.org/" TargetMode="Externa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19.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customXml" Target="../ink/ink2.xml"/><Relationship Id="rId5" Type="http://schemas.openxmlformats.org/officeDocument/2006/relationships/image" Target="../media/image190.png"/><Relationship Id="rId4" Type="http://schemas.openxmlformats.org/officeDocument/2006/relationships/customXml" Target="../ink/ink1.xml"/><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C87C5CD-A10B-CA3D-1448-9C25F2E9B750}"/>
              </a:ext>
            </a:extLst>
          </p:cNvPr>
          <p:cNvSpPr>
            <a:spLocks noGrp="1"/>
          </p:cNvSpPr>
          <p:nvPr>
            <p:ph type="title"/>
          </p:nvPr>
        </p:nvSpPr>
        <p:spPr>
          <a:xfrm>
            <a:off x="756196" y="1937759"/>
            <a:ext cx="8910054" cy="1370632"/>
          </a:xfrm>
        </p:spPr>
        <p:txBody>
          <a:bodyPr>
            <a:normAutofit/>
          </a:bodyPr>
          <a:lstStyle/>
          <a:p>
            <a:r>
              <a:rPr lang="en-US"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2" name="Text Placeholder 2">
            <a:extLst>
              <a:ext uri="{FF2B5EF4-FFF2-40B4-BE49-F238E27FC236}">
                <a16:creationId xmlns:a16="http://schemas.microsoft.com/office/drawing/2014/main" id="{D96AF60A-83C3-9BE2-C3D9-EF4AE4DDDE02}"/>
              </a:ext>
            </a:extLst>
          </p:cNvPr>
          <p:cNvSpPr txBox="1">
            <a:spLocks/>
          </p:cNvSpPr>
          <p:nvPr/>
        </p:nvSpPr>
        <p:spPr>
          <a:xfrm>
            <a:off x="579213" y="4015597"/>
            <a:ext cx="8898903" cy="573865"/>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dirty="0">
                <a:solidFill>
                  <a:srgbClr val="0070C0"/>
                </a:solidFill>
              </a:rPr>
              <a:t>Module 4 : Transports durables et analyse des politiques</a:t>
            </a:r>
            <a:endParaRPr lang="pl-PL" dirty="0">
              <a:solidFill>
                <a:srgbClr val="0070C0"/>
              </a:solidFill>
            </a:endParaRPr>
          </a:p>
        </p:txBody>
      </p:sp>
      <p:sp>
        <p:nvSpPr>
          <p:cNvPr id="3" name="Text Placeholder 2">
            <a:extLst>
              <a:ext uri="{FF2B5EF4-FFF2-40B4-BE49-F238E27FC236}">
                <a16:creationId xmlns:a16="http://schemas.microsoft.com/office/drawing/2014/main" id="{E045B486-5C60-6593-F88A-437E42C0C27B}"/>
              </a:ext>
            </a:extLst>
          </p:cNvPr>
          <p:cNvSpPr txBox="1">
            <a:spLocks/>
          </p:cNvSpPr>
          <p:nvPr/>
        </p:nvSpPr>
        <p:spPr>
          <a:xfrm>
            <a:off x="579214" y="4589462"/>
            <a:ext cx="9309580" cy="607164"/>
          </a:xfrm>
          <a:prstGeom prst="rect">
            <a:avLst/>
          </a:prstGeom>
          <a:solidFill>
            <a:srgbClr val="FFFF00"/>
          </a:solidFill>
          <a:ln w="12700">
            <a:miter lim="400000"/>
          </a:ln>
          <a:extLst>
            <a:ext uri="{C572A759-6A51-4108-AA02-DFA0A04FC94B}">
              <ma14:wrappingTextBoxFlag xmlns="" xmlns:a16="http://schemas.microsoft.com/office/drawing/2014/main" xmlns:p14="http://schemas.microsoft.com/office/powerpoint/2010/main"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dirty="0">
                <a:solidFill>
                  <a:srgbClr val="0070C0"/>
                </a:solidFill>
              </a:rPr>
              <a:t>Laboratoire</a:t>
            </a:r>
            <a:r>
              <a:rPr lang="en-AT" dirty="0">
                <a:solidFill>
                  <a:srgbClr val="0070C0"/>
                </a:solidFill>
              </a:rPr>
              <a:t> 11 </a:t>
            </a:r>
            <a:r>
              <a:rPr lang="pl-PL" dirty="0">
                <a:solidFill>
                  <a:srgbClr val="0070C0"/>
                </a:solidFill>
              </a:rPr>
              <a:t>: </a:t>
            </a:r>
            <a:r>
              <a:rPr lang="en-US" dirty="0">
                <a:solidFill>
                  <a:srgbClr val="0070C0"/>
                </a:solidFill>
              </a:rPr>
              <a:t>Introduction complète aux systèmes d'information </a:t>
            </a:r>
            <a:r>
              <a:rPr lang="en-US" dirty="0" err="1">
                <a:solidFill>
                  <a:srgbClr val="0070C0"/>
                </a:solidFill>
              </a:rPr>
              <a:t>géographique</a:t>
            </a:r>
            <a:r>
              <a:rPr lang="en-US" dirty="0">
                <a:solidFill>
                  <a:srgbClr val="0070C0"/>
                </a:solidFill>
              </a:rPr>
              <a:t> </a:t>
            </a:r>
            <a:r>
              <a:rPr lang="en-AT" dirty="0">
                <a:solidFill>
                  <a:srgbClr val="0070C0"/>
                </a:solidFill>
              </a:rPr>
              <a:t>GIS</a:t>
            </a:r>
          </a:p>
          <a:p>
            <a:pPr algn="l" hangingPunct="1"/>
            <a:endParaRPr lang="pl-PL" dirty="0">
              <a:solidFill>
                <a:srgbClr val="0070C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8DD3A-F147-57CB-BCA2-33A3BE5BE41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6EECF75-6DDE-FD55-BDDC-4415F24F4E8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0.4. </a:t>
            </a:r>
            <a:r>
              <a:rPr lang="en-US" b="1" dirty="0">
                <a:solidFill>
                  <a:sysClr val="windowText" lastClr="000000"/>
                </a:solidFill>
                <a:latin typeface="Arial"/>
                <a:cs typeface="Arial"/>
              </a:rPr>
              <a:t>Notre boîte à outils : QGIS dans </a:t>
            </a:r>
            <a:r>
              <a:rPr lang="en-US" b="1" dirty="0" err="1">
                <a:solidFill>
                  <a:sysClr val="windowText" lastClr="000000"/>
                </a:solidFill>
                <a:latin typeface="Arial"/>
                <a:cs typeface="Arial"/>
              </a:rPr>
              <a:t>l'écosystème</a:t>
            </a:r>
            <a:r>
              <a:rPr lang="en-US" b="1" dirty="0">
                <a:solidFill>
                  <a:sysClr val="windowText" lastClr="000000"/>
                </a:solidFill>
                <a:latin typeface="Arial"/>
                <a:cs typeface="Arial"/>
              </a:rPr>
              <a:t> </a:t>
            </a:r>
            <a:r>
              <a:rPr lang="en-AT" b="1" dirty="0">
                <a:solidFill>
                  <a:sysClr val="windowText" lastClr="000000"/>
                </a:solidFill>
                <a:latin typeface="Arial"/>
                <a:cs typeface="Arial"/>
              </a:rPr>
              <a:t>GIS</a:t>
            </a:r>
            <a:endParaRPr lang="en-GB" b="1" dirty="0">
              <a:solidFill>
                <a:sysClr val="windowText" lastClr="000000"/>
              </a:solidFill>
              <a:latin typeface="Arial"/>
              <a:cs typeface="Arial"/>
            </a:endParaRPr>
          </a:p>
        </p:txBody>
      </p:sp>
      <p:sp>
        <p:nvSpPr>
          <p:cNvPr id="4" name="TextBox 3">
            <a:extLst>
              <a:ext uri="{FF2B5EF4-FFF2-40B4-BE49-F238E27FC236}">
                <a16:creationId xmlns:a16="http://schemas.microsoft.com/office/drawing/2014/main" id="{B3A022FA-602D-5627-010A-2AB47B054835}"/>
              </a:ext>
            </a:extLst>
          </p:cNvPr>
          <p:cNvSpPr txBox="1"/>
          <p:nvPr/>
        </p:nvSpPr>
        <p:spPr>
          <a:xfrm>
            <a:off x="726467" y="1539562"/>
            <a:ext cx="10725152" cy="1218282"/>
          </a:xfrm>
          <a:prstGeom prst="rect">
            <a:avLst/>
          </a:prstGeom>
          <a:noFill/>
        </p:spPr>
        <p:txBody>
          <a:bodyPr wrap="square" rtlCol="0">
            <a:spAutoFit/>
          </a:bodyPr>
          <a:lstStyle/>
          <a:p>
            <a:r>
              <a:rPr lang="en-US" sz="2000" dirty="0"/>
              <a:t>Logiciel libre et open source (FOSS) pour l'analyse géospatiale</a:t>
            </a:r>
          </a:p>
          <a:p>
            <a:pPr marL="342900" indent="-342900">
              <a:buFont typeface="Courier New" panose="02070309020205020404" pitchFamily="49" charset="0"/>
              <a:buChar char="o"/>
            </a:pPr>
            <a:r>
              <a:rPr lang="en-US" sz="2000" b="1" dirty="0"/>
              <a:t>QGIS </a:t>
            </a:r>
            <a:r>
              <a:rPr lang="en-US" sz="2000" dirty="0"/>
              <a:t>est une alternative professionnelle et gratuite aux logiciels commerciaux tels qu'ArcGIS. Il est utilisé par les gouvernements, les consultants et les chercheurs du monde entier.</a:t>
            </a:r>
            <a:endParaRPr lang="en-AT" sz="2000" dirty="0"/>
          </a:p>
        </p:txBody>
      </p:sp>
      <p:sp>
        <p:nvSpPr>
          <p:cNvPr id="2" name="Content Placeholder 2">
            <a:extLst>
              <a:ext uri="{FF2B5EF4-FFF2-40B4-BE49-F238E27FC236}">
                <a16:creationId xmlns:a16="http://schemas.microsoft.com/office/drawing/2014/main" id="{F232AD56-F5E1-7066-FBD7-B1D247004044}"/>
              </a:ext>
            </a:extLst>
          </p:cNvPr>
          <p:cNvSpPr txBox="1">
            <a:spLocks/>
          </p:cNvSpPr>
          <p:nvPr/>
        </p:nvSpPr>
        <p:spPr>
          <a:xfrm>
            <a:off x="726467" y="2900138"/>
            <a:ext cx="7458888" cy="28591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Principaux avantages </a:t>
            </a:r>
            <a:r>
              <a:rPr lang="en-US" sz="2000" dirty="0">
                <a:solidFill>
                  <a:sysClr val="windowText" lastClr="000000"/>
                </a:solidFill>
              </a:rPr>
              <a:t>:</a:t>
            </a:r>
          </a:p>
          <a:p>
            <a:pPr lvl="1">
              <a:spcBef>
                <a:spcPts val="1000"/>
              </a:spcBef>
              <a:defRPr/>
            </a:pPr>
            <a:r>
              <a:rPr lang="en-US" sz="2000" b="1" dirty="0">
                <a:solidFill>
                  <a:sysClr val="windowText" lastClr="000000"/>
                </a:solidFill>
              </a:rPr>
              <a:t>Gratuit </a:t>
            </a:r>
            <a:r>
              <a:rPr lang="en-US" sz="2000" dirty="0">
                <a:solidFill>
                  <a:sysClr val="windowText" lastClr="000000"/>
                </a:solidFill>
              </a:rPr>
              <a:t>: installation et utilisation gratuites partout, sur n'importe quel appareil.</a:t>
            </a:r>
          </a:p>
          <a:p>
            <a:pPr lvl="1">
              <a:spcBef>
                <a:spcPts val="1000"/>
              </a:spcBef>
              <a:defRPr/>
            </a:pPr>
            <a:r>
              <a:rPr lang="en-US" sz="2000" b="1" dirty="0">
                <a:solidFill>
                  <a:sysClr val="windowText" lastClr="000000"/>
                </a:solidFill>
              </a:rPr>
              <a:t>Extensible </a:t>
            </a:r>
            <a:r>
              <a:rPr lang="en-US" sz="2000" dirty="0">
                <a:solidFill>
                  <a:sysClr val="windowText" lastClr="000000"/>
                </a:solidFill>
              </a:rPr>
              <a:t>: une vaste bibliothèque de plugins développés par la communauté ajoute de nouvelles fonctionnalités puissantes.</a:t>
            </a:r>
          </a:p>
          <a:p>
            <a:pPr lvl="1">
              <a:spcBef>
                <a:spcPts val="1000"/>
              </a:spcBef>
              <a:defRPr/>
            </a:pPr>
            <a:r>
              <a:rPr lang="en-US" sz="2000" b="1" dirty="0">
                <a:solidFill>
                  <a:sysClr val="windowText" lastClr="000000"/>
                </a:solidFill>
              </a:rPr>
              <a:t>Multiplateforme </a:t>
            </a:r>
            <a:r>
              <a:rPr lang="en-US" sz="2000" dirty="0">
                <a:solidFill>
                  <a:sysClr val="windowText" lastClr="000000"/>
                </a:solidFill>
              </a:rPr>
              <a:t>: fonctionne sous Windows, Mac et Linux.</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Les compétences que vous acquérez aujourd'hui sont directement transférables à tout </a:t>
            </a:r>
            <a:r>
              <a:rPr lang="en-US" sz="2000" dirty="0" err="1">
                <a:solidFill>
                  <a:sysClr val="windowText" lastClr="000000"/>
                </a:solidFill>
              </a:rPr>
              <a:t>environnement</a:t>
            </a:r>
            <a:r>
              <a:rPr lang="en-US" sz="2000" dirty="0">
                <a:solidFill>
                  <a:sysClr val="windowText" lastClr="000000"/>
                </a:solidFill>
              </a:rPr>
              <a:t> </a:t>
            </a:r>
            <a:r>
              <a:rPr lang="en-AT" sz="2000" dirty="0">
                <a:solidFill>
                  <a:sysClr val="windowText" lastClr="000000"/>
                </a:solidFill>
              </a:rPr>
              <a:t>GIS</a:t>
            </a:r>
            <a:r>
              <a:rPr lang="en-US" sz="2000" dirty="0">
                <a:solidFill>
                  <a:sysClr val="windowText" lastClr="000000"/>
                </a:solidFill>
              </a:rPr>
              <a:t> professionnel.</a:t>
            </a:r>
          </a:p>
        </p:txBody>
      </p:sp>
      <p:pic>
        <p:nvPicPr>
          <p:cNvPr id="5" name="Picture 4">
            <a:extLst>
              <a:ext uri="{FF2B5EF4-FFF2-40B4-BE49-F238E27FC236}">
                <a16:creationId xmlns:a16="http://schemas.microsoft.com/office/drawing/2014/main" id="{A5BFA43A-5402-AC14-4CA4-F0E2872DC9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4793" y="4231399"/>
            <a:ext cx="3146826" cy="931824"/>
          </a:xfrm>
          <a:prstGeom prst="rect">
            <a:avLst/>
          </a:prstGeom>
        </p:spPr>
      </p:pic>
      <p:sp>
        <p:nvSpPr>
          <p:cNvPr id="8" name="object 2">
            <a:extLst>
              <a:ext uri="{FF2B5EF4-FFF2-40B4-BE49-F238E27FC236}">
                <a16:creationId xmlns:a16="http://schemas.microsoft.com/office/drawing/2014/main" id="{D7A2C45A-3221-4B25-3B7E-79D6E5AF1ADD}"/>
              </a:ext>
            </a:extLst>
          </p:cNvPr>
          <p:cNvSpPr txBox="1">
            <a:spLocks noGrp="1"/>
          </p:cNvSpPr>
          <p:nvPr>
            <p:ph type="title"/>
          </p:nvPr>
        </p:nvSpPr>
        <p:spPr>
          <a:xfrm>
            <a:off x="726467" y="427119"/>
            <a:ext cx="577757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concepts fondamentaux</a:t>
            </a:r>
          </a:p>
        </p:txBody>
      </p:sp>
    </p:spTree>
    <p:extLst>
      <p:ext uri="{BB962C8B-B14F-4D97-AF65-F5344CB8AC3E}">
        <p14:creationId xmlns:p14="http://schemas.microsoft.com/office/powerpoint/2010/main" val="2182956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2C4DF-B1E3-400D-9942-681C3839205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E7CED1A-6344-0373-F96A-74C22FE1A7E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0.5. </a:t>
            </a:r>
            <a:r>
              <a:rPr lang="en-US" b="1" dirty="0">
                <a:solidFill>
                  <a:sysClr val="windowText" lastClr="000000"/>
                </a:solidFill>
                <a:latin typeface="Arial"/>
                <a:cs typeface="Arial"/>
              </a:rPr>
              <a:t>SIG et QGIS</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6A567143-3E43-6738-BED0-52E18873529E}"/>
              </a:ext>
            </a:extLst>
          </p:cNvPr>
          <p:cNvSpPr txBox="1">
            <a:spLocks/>
          </p:cNvSpPr>
          <p:nvPr/>
        </p:nvSpPr>
        <p:spPr>
          <a:xfrm>
            <a:off x="726467" y="1537276"/>
            <a:ext cx="5789517" cy="18917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Les systèmes d'information </a:t>
            </a:r>
            <a:r>
              <a:rPr lang="en-US" sz="2000" b="1" dirty="0" err="1">
                <a:solidFill>
                  <a:sysClr val="windowText" lastClr="000000"/>
                </a:solidFill>
              </a:rPr>
              <a:t>géographique</a:t>
            </a:r>
            <a:r>
              <a:rPr lang="en-US" sz="2000" b="1" dirty="0">
                <a:solidFill>
                  <a:sysClr val="windowText" lastClr="000000"/>
                </a:solidFill>
              </a:rPr>
              <a:t> (</a:t>
            </a:r>
            <a:r>
              <a:rPr lang="en-AT" sz="2000" b="1" dirty="0">
                <a:solidFill>
                  <a:sysClr val="windowText" lastClr="000000"/>
                </a:solidFill>
              </a:rPr>
              <a:t>GIS</a:t>
            </a:r>
            <a:r>
              <a:rPr lang="en-US" sz="2000" b="1" dirty="0">
                <a:solidFill>
                  <a:sysClr val="windowText" lastClr="000000"/>
                </a:solidFill>
              </a:rPr>
              <a:t>)</a:t>
            </a:r>
          </a:p>
          <a:p>
            <a:pPr lvl="1">
              <a:spcBef>
                <a:spcPts val="1000"/>
              </a:spcBef>
              <a:defRPr/>
            </a:pPr>
            <a:r>
              <a:rPr lang="en-US" sz="2000" dirty="0">
                <a:solidFill>
                  <a:sysClr val="windowText" lastClr="000000"/>
                </a:solidFill>
              </a:rPr>
              <a:t>Création et modification de données géographiques</a:t>
            </a:r>
          </a:p>
          <a:p>
            <a:pPr lvl="1">
              <a:spcBef>
                <a:spcPts val="1000"/>
              </a:spcBef>
              <a:defRPr/>
            </a:pPr>
            <a:r>
              <a:rPr lang="en-US" sz="2000" dirty="0" err="1">
                <a:solidFill>
                  <a:sysClr val="windowText" lastClr="000000"/>
                </a:solidFill>
              </a:rPr>
              <a:t>Analyse </a:t>
            </a:r>
            <a:r>
              <a:rPr lang="en-US" sz="2000" dirty="0">
                <a:solidFill>
                  <a:sysClr val="windowText" lastClr="000000"/>
                </a:solidFill>
              </a:rPr>
              <a:t>des relations spatiales</a:t>
            </a:r>
          </a:p>
          <a:p>
            <a:pPr lvl="1">
              <a:spcBef>
                <a:spcPts val="1000"/>
              </a:spcBef>
              <a:defRPr/>
            </a:pPr>
            <a:r>
              <a:rPr lang="en-US" sz="2000" dirty="0">
                <a:solidFill>
                  <a:sysClr val="windowText" lastClr="000000"/>
                </a:solidFill>
              </a:rPr>
              <a:t>Élaboration de plans spatiaux</a:t>
            </a:r>
          </a:p>
          <a:p>
            <a:pPr lvl="1">
              <a:spcBef>
                <a:spcPts val="1000"/>
              </a:spcBef>
              <a:defRPr/>
            </a:pPr>
            <a:r>
              <a:rPr lang="en-US" sz="2000" dirty="0">
                <a:solidFill>
                  <a:sysClr val="windowText" lastClr="000000"/>
                </a:solidFill>
              </a:rPr>
              <a:t>Création de cartes</a:t>
            </a:r>
          </a:p>
        </p:txBody>
      </p:sp>
      <p:pic>
        <p:nvPicPr>
          <p:cNvPr id="5" name="Picture 4">
            <a:extLst>
              <a:ext uri="{FF2B5EF4-FFF2-40B4-BE49-F238E27FC236}">
                <a16:creationId xmlns:a16="http://schemas.microsoft.com/office/drawing/2014/main" id="{85FF3733-A3CC-ABB9-A038-BE624AB713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96452" y="1462456"/>
            <a:ext cx="1379967" cy="408631"/>
          </a:xfrm>
          <a:prstGeom prst="rect">
            <a:avLst/>
          </a:prstGeom>
        </p:spPr>
      </p:pic>
      <p:pic>
        <p:nvPicPr>
          <p:cNvPr id="7" name="Picture 6">
            <a:extLst>
              <a:ext uri="{FF2B5EF4-FFF2-40B4-BE49-F238E27FC236}">
                <a16:creationId xmlns:a16="http://schemas.microsoft.com/office/drawing/2014/main" id="{032FA892-8D3D-37E5-48D9-4B5333192F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4556" y="3580118"/>
            <a:ext cx="3977444" cy="2716304"/>
          </a:xfrm>
          <a:prstGeom prst="rect">
            <a:avLst/>
          </a:prstGeom>
        </p:spPr>
      </p:pic>
      <p:pic>
        <p:nvPicPr>
          <p:cNvPr id="2052" name="Picture 4" descr="GIS Meaning">
            <a:extLst>
              <a:ext uri="{FF2B5EF4-FFF2-40B4-BE49-F238E27FC236}">
                <a16:creationId xmlns:a16="http://schemas.microsoft.com/office/drawing/2014/main" id="{A068220F-7107-043B-3F9D-439D3B841A9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35288" y="3719207"/>
            <a:ext cx="4295358" cy="2577215"/>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a:extLst>
              <a:ext uri="{FF2B5EF4-FFF2-40B4-BE49-F238E27FC236}">
                <a16:creationId xmlns:a16="http://schemas.microsoft.com/office/drawing/2014/main" id="{518C96E1-2449-747D-C015-14EC1EB29EB9}"/>
              </a:ext>
            </a:extLst>
          </p:cNvPr>
          <p:cNvSpPr txBox="1">
            <a:spLocks/>
          </p:cNvSpPr>
          <p:nvPr/>
        </p:nvSpPr>
        <p:spPr>
          <a:xfrm>
            <a:off x="6529897" y="1536198"/>
            <a:ext cx="4935635" cy="18049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QGIS</a:t>
            </a:r>
          </a:p>
          <a:p>
            <a:pPr lvl="1">
              <a:spcBef>
                <a:spcPts val="1000"/>
              </a:spcBef>
              <a:defRPr/>
            </a:pPr>
            <a:r>
              <a:rPr lang="en-US" sz="2000" dirty="0">
                <a:solidFill>
                  <a:sysClr val="windowText" lastClr="000000"/>
                </a:solidFill>
              </a:rPr>
              <a:t>L'un des nombreux </a:t>
            </a:r>
            <a:r>
              <a:rPr lang="en-US" sz="2000" dirty="0" err="1">
                <a:solidFill>
                  <a:sysClr val="windowText" lastClr="000000"/>
                </a:solidFill>
              </a:rPr>
              <a:t>logiciels</a:t>
            </a:r>
            <a:r>
              <a:rPr lang="en-US" sz="2000" dirty="0">
                <a:solidFill>
                  <a:sysClr val="windowText" lastClr="000000"/>
                </a:solidFill>
              </a:rPr>
              <a:t> </a:t>
            </a:r>
            <a:r>
              <a:rPr lang="en-AT" sz="2000" dirty="0">
                <a:solidFill>
                  <a:sysClr val="windowText" lastClr="000000"/>
                </a:solidFill>
              </a:rPr>
              <a:t>GIS</a:t>
            </a:r>
            <a:r>
              <a:rPr lang="en-US" sz="2000" dirty="0">
                <a:solidFill>
                  <a:sysClr val="windowText" lastClr="000000"/>
                </a:solidFill>
              </a:rPr>
              <a:t> </a:t>
            </a:r>
          </a:p>
          <a:p>
            <a:pPr lvl="1">
              <a:spcBef>
                <a:spcPts val="1000"/>
              </a:spcBef>
              <a:defRPr/>
            </a:pPr>
            <a:r>
              <a:rPr lang="en-US" sz="2000" dirty="0">
                <a:solidFill>
                  <a:sysClr val="windowText" lastClr="000000"/>
                </a:solidFill>
              </a:rPr>
              <a:t>Gratuit et open source</a:t>
            </a:r>
          </a:p>
          <a:p>
            <a:pPr lvl="1">
              <a:spcBef>
                <a:spcPts val="1000"/>
              </a:spcBef>
              <a:defRPr/>
            </a:pPr>
            <a:r>
              <a:rPr lang="en-US" sz="2000" dirty="0">
                <a:solidFill>
                  <a:sysClr val="windowText" lastClr="000000"/>
                </a:solidFill>
              </a:rPr>
              <a:t>De plus en plus populaire</a:t>
            </a:r>
          </a:p>
          <a:p>
            <a:pPr lvl="1">
              <a:spcBef>
                <a:spcPts val="1000"/>
              </a:spcBef>
              <a:defRPr/>
            </a:pPr>
            <a:r>
              <a:rPr lang="en-US" sz="2000" dirty="0">
                <a:solidFill>
                  <a:sysClr val="windowText" lastClr="000000"/>
                </a:solidFill>
              </a:rPr>
              <a:t>Permet d'accéder à une large gamme d'outils</a:t>
            </a:r>
          </a:p>
        </p:txBody>
      </p:sp>
      <p:sp>
        <p:nvSpPr>
          <p:cNvPr id="8" name="object 2">
            <a:extLst>
              <a:ext uri="{FF2B5EF4-FFF2-40B4-BE49-F238E27FC236}">
                <a16:creationId xmlns:a16="http://schemas.microsoft.com/office/drawing/2014/main" id="{1FD6A7E9-0229-3665-3A2E-F7DA6706411E}"/>
              </a:ext>
            </a:extLst>
          </p:cNvPr>
          <p:cNvSpPr txBox="1">
            <a:spLocks noGrp="1"/>
          </p:cNvSpPr>
          <p:nvPr>
            <p:ph type="title"/>
          </p:nvPr>
        </p:nvSpPr>
        <p:spPr>
          <a:xfrm>
            <a:off x="726468" y="427119"/>
            <a:ext cx="5733326"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concepts fondamentaux</a:t>
            </a:r>
          </a:p>
        </p:txBody>
      </p:sp>
    </p:spTree>
    <p:extLst>
      <p:ext uri="{BB962C8B-B14F-4D97-AF65-F5344CB8AC3E}">
        <p14:creationId xmlns:p14="http://schemas.microsoft.com/office/powerpoint/2010/main" val="3692078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7623C-D255-275A-4236-43F6FD66B14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D8E1074-AFC8-E359-CFBE-8113B0DB0A4D}"/>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 :</a:t>
            </a:r>
          </a:p>
          <a:p>
            <a:pPr algn="ctr"/>
            <a:r>
              <a:rPr lang="en-US" sz="3200" b="1" dirty="0">
                <a:solidFill>
                  <a:schemeClr val="bg1"/>
                </a:solidFill>
              </a:rPr>
              <a:t>Configuration du projet et environnement QGIS</a:t>
            </a:r>
          </a:p>
        </p:txBody>
      </p:sp>
    </p:spTree>
    <p:extLst>
      <p:ext uri="{BB962C8B-B14F-4D97-AF65-F5344CB8AC3E}">
        <p14:creationId xmlns:p14="http://schemas.microsoft.com/office/powerpoint/2010/main" val="3526220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E447D-3CFF-F5EB-3FAF-3F17BA1A83D3}"/>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9127D208-E442-6C4B-BE50-A4CFE2E89437}"/>
              </a:ext>
            </a:extLst>
          </p:cNvPr>
          <p:cNvSpPr txBox="1">
            <a:spLocks noGrp="1"/>
          </p:cNvSpPr>
          <p:nvPr>
            <p:ph type="title"/>
          </p:nvPr>
        </p:nvSpPr>
        <p:spPr>
          <a:xfrm>
            <a:off x="726468" y="427119"/>
            <a:ext cx="675833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a:t>
            </a:r>
            <a:r>
              <a:rPr lang="en-US" sz="2400" b="1" dirty="0">
                <a:solidFill>
                  <a:schemeClr val="bg1"/>
                </a:solidFill>
              </a:rPr>
              <a:t>Configuration du projet et environnement QGIS</a:t>
            </a:r>
            <a:endParaRPr lang="en-GB" sz="2400" b="1" dirty="0">
              <a:solidFill>
                <a:schemeClr val="bg1"/>
              </a:solidFill>
            </a:endParaRPr>
          </a:p>
        </p:txBody>
      </p:sp>
      <p:sp>
        <p:nvSpPr>
          <p:cNvPr id="9" name="object 3">
            <a:extLst>
              <a:ext uri="{FF2B5EF4-FFF2-40B4-BE49-F238E27FC236}">
                <a16:creationId xmlns:a16="http://schemas.microsoft.com/office/drawing/2014/main" id="{69633464-6BDF-B63F-CD1F-0ED9E9156E16}"/>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1.0. Pour commencer : installation de QGIS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83120395-D2D4-12EE-F58C-60429774C2D8}"/>
              </a:ext>
            </a:extLst>
          </p:cNvPr>
          <p:cNvSpPr txBox="1">
            <a:spLocks/>
          </p:cNvSpPr>
          <p:nvPr/>
        </p:nvSpPr>
        <p:spPr>
          <a:xfrm>
            <a:off x="759482" y="2645030"/>
            <a:ext cx="7025013" cy="33848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Étape 1 : Veuillez vous rendre sur la page de téléchargement officielle</a:t>
            </a:r>
          </a:p>
          <a:p>
            <a:pPr lvl="1">
              <a:spcBef>
                <a:spcPts val="1000"/>
              </a:spcBef>
              <a:defRPr/>
            </a:pPr>
            <a:r>
              <a:rPr lang="en-US" sz="1600" dirty="0">
                <a:solidFill>
                  <a:sysClr val="windowText" lastClr="000000"/>
                </a:solidFill>
              </a:rPr>
              <a:t>https://qgis.org/download</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Étape 2 : Recherchez le programme d'installation approprié</a:t>
            </a:r>
          </a:p>
          <a:p>
            <a:pPr lvl="1">
              <a:spcBef>
                <a:spcPts val="1000"/>
              </a:spcBef>
              <a:defRPr/>
            </a:pPr>
            <a:r>
              <a:rPr lang="en-US" sz="1600" dirty="0">
                <a:solidFill>
                  <a:sysClr val="windowText" lastClr="000000"/>
                </a:solidFill>
              </a:rPr>
              <a:t>Pour Windows : téléchargez le « programme d'installation autonome QGIS version X.XX (LTR) ».</a:t>
            </a:r>
          </a:p>
          <a:p>
            <a:pPr lvl="1">
              <a:spcBef>
                <a:spcPts val="1000"/>
              </a:spcBef>
              <a:defRPr/>
            </a:pPr>
            <a:r>
              <a:rPr lang="en-US" sz="1600" dirty="0">
                <a:solidFill>
                  <a:sysClr val="windowText" lastClr="000000"/>
                </a:solidFill>
              </a:rPr>
              <a:t>Pour Mac / Linux : sélectionnez le programme d'installation Long Term Release adapté à votre système d'exploitation.</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Étape 3 : Installez le logiciel</a:t>
            </a:r>
          </a:p>
          <a:p>
            <a:pPr lvl="1">
              <a:spcBef>
                <a:spcPts val="1000"/>
              </a:spcBef>
              <a:defRPr/>
            </a:pPr>
            <a:r>
              <a:rPr lang="en-US" sz="1600" dirty="0">
                <a:solidFill>
                  <a:sysClr val="windowText" lastClr="000000"/>
                </a:solidFill>
              </a:rPr>
              <a:t>Exécutez le programme d'installation téléchargé.</a:t>
            </a:r>
          </a:p>
          <a:p>
            <a:pPr lvl="1">
              <a:spcBef>
                <a:spcPts val="1000"/>
              </a:spcBef>
              <a:defRPr/>
            </a:pPr>
            <a:r>
              <a:rPr lang="en-US" sz="1600" dirty="0">
                <a:solidFill>
                  <a:sysClr val="windowText" lastClr="000000"/>
                </a:solidFill>
              </a:rPr>
              <a:t>Suivez les instructions à l'écran et acceptez les paramètres par défaut.</a:t>
            </a:r>
            <a:endParaRPr lang="en-US" sz="1200" dirty="0">
              <a:solidFill>
                <a:sysClr val="windowText" lastClr="000000"/>
              </a:solidFill>
            </a:endParaRPr>
          </a:p>
        </p:txBody>
      </p:sp>
      <p:pic>
        <p:nvPicPr>
          <p:cNvPr id="3074" name="Picture 2" descr="Starting QGIS">
            <a:extLst>
              <a:ext uri="{FF2B5EF4-FFF2-40B4-BE49-F238E27FC236}">
                <a16:creationId xmlns:a16="http://schemas.microsoft.com/office/drawing/2014/main" id="{9F2700C7-5599-1A03-3A15-3D1CBC0391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8707" y="3801013"/>
            <a:ext cx="3667125" cy="222885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816DA8B5-0ADC-CBE6-1BC3-302BA2DE0A9B}"/>
              </a:ext>
            </a:extLst>
          </p:cNvPr>
          <p:cNvSpPr txBox="1">
            <a:spLocks/>
          </p:cNvSpPr>
          <p:nvPr/>
        </p:nvSpPr>
        <p:spPr>
          <a:xfrm>
            <a:off x="726468" y="1539562"/>
            <a:ext cx="10798423" cy="110546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Pour ce laboratoire, nous utiliserons </a:t>
            </a:r>
            <a:r>
              <a:rPr lang="en-US" sz="2000" b="1" dirty="0">
                <a:solidFill>
                  <a:sysClr val="windowText" lastClr="000000"/>
                </a:solidFill>
              </a:rPr>
              <a:t>QGIS</a:t>
            </a:r>
            <a:r>
              <a:rPr lang="en-US" sz="2000" dirty="0">
                <a:solidFill>
                  <a:sysClr val="windowText" lastClr="000000"/>
                </a:solidFill>
              </a:rPr>
              <a:t>, le principal logiciel SIG open source professionnel.</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Important </a:t>
            </a:r>
            <a:r>
              <a:rPr lang="en-US" sz="2000" dirty="0">
                <a:solidFill>
                  <a:sysClr val="windowText" lastClr="000000"/>
                </a:solidFill>
              </a:rPr>
              <a:t>: veuillez toujours télécharger la version Long-Term Release (LTR). Il s'agit de la version la plus stable et la plus fiable pour les travaux pratiques.</a:t>
            </a:r>
          </a:p>
        </p:txBody>
      </p:sp>
    </p:spTree>
    <p:extLst>
      <p:ext uri="{BB962C8B-B14F-4D97-AF65-F5344CB8AC3E}">
        <p14:creationId xmlns:p14="http://schemas.microsoft.com/office/powerpoint/2010/main" val="1797087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2A275-F9C2-5B68-9600-E55E3590BC5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616141E-775D-BFC8-6999-6367F800B72F}"/>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 L'interface QGIS</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CF48A605-542C-979C-23DE-7D0AE809B4E3}"/>
              </a:ext>
            </a:extLst>
          </p:cNvPr>
          <p:cNvSpPr txBox="1"/>
          <p:nvPr/>
        </p:nvSpPr>
        <p:spPr>
          <a:xfrm>
            <a:off x="726468" y="1513683"/>
            <a:ext cx="10725152" cy="324265"/>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sz="2000" i="0" u="none" strike="noStrike" kern="0" cap="none" spc="0" normalizeH="0" baseline="0" noProof="0" dirty="0">
                <a:ln>
                  <a:noFill/>
                </a:ln>
                <a:solidFill>
                  <a:srgbClr val="000000"/>
                </a:solidFill>
                <a:effectLst/>
                <a:uLnTx/>
                <a:uFillTx/>
                <a:latin typeface="Calibri"/>
                <a:ea typeface="+mn-ea"/>
                <a:cs typeface="+mn-cs"/>
                <a:sym typeface="Helvetica Neue"/>
              </a:rPr>
              <a:t>Ouverture de QGIS et composants clés</a:t>
            </a:r>
          </a:p>
        </p:txBody>
      </p:sp>
      <p:sp>
        <p:nvSpPr>
          <p:cNvPr id="23" name="Content Placeholder 2">
            <a:extLst>
              <a:ext uri="{FF2B5EF4-FFF2-40B4-BE49-F238E27FC236}">
                <a16:creationId xmlns:a16="http://schemas.microsoft.com/office/drawing/2014/main" id="{B87CC4C5-C2DF-57C5-D7C2-5FAC5C82820E}"/>
              </a:ext>
            </a:extLst>
          </p:cNvPr>
          <p:cNvSpPr txBox="1">
            <a:spLocks/>
          </p:cNvSpPr>
          <p:nvPr/>
        </p:nvSpPr>
        <p:spPr>
          <a:xfrm>
            <a:off x="726468" y="1954363"/>
            <a:ext cx="5708838" cy="36740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Barre de menus </a:t>
            </a:r>
            <a:r>
              <a:rPr lang="en-US" sz="2000" dirty="0">
                <a:solidFill>
                  <a:sysClr val="windowText" lastClr="000000"/>
                </a:solidFill>
              </a:rPr>
              <a:t>: commandes de niveau supérieur (Projet, Couche, etc.). Il s'agit de votre centre de commande.</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Barres d'outils : </a:t>
            </a:r>
            <a:r>
              <a:rPr lang="en-US" sz="2000" dirty="0">
                <a:solidFill>
                  <a:sysClr val="windowText" lastClr="000000"/>
                </a:solidFill>
              </a:rPr>
              <a:t>raccourcis sous forme d'icônes pour les actions courantes.</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Panneaux </a:t>
            </a:r>
            <a:r>
              <a:rPr lang="en-US" sz="2000" dirty="0">
                <a:solidFill>
                  <a:sysClr val="windowText" lastClr="000000"/>
                </a:solidFill>
              </a:rPr>
              <a:t>: navigateur (pour rechercher des données) et couches (pour gérer le contenu de votre carte).</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Vue de la carte </a:t>
            </a:r>
            <a:r>
              <a:rPr lang="en-US" sz="2000" dirty="0">
                <a:solidFill>
                  <a:sysClr val="windowText" lastClr="000000"/>
                </a:solidFill>
              </a:rPr>
              <a:t>: votre canevas principal où s'affiche la carte.</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Barre d'état </a:t>
            </a:r>
            <a:r>
              <a:rPr lang="en-US" sz="2000" dirty="0">
                <a:solidFill>
                  <a:sysClr val="windowText" lastClr="000000"/>
                </a:solidFill>
              </a:rPr>
              <a:t>: informations critiques en temps réel, en particulier le SCR (par exemple, EPSG:27700) en bas à droite.</a:t>
            </a:r>
            <a:endParaRPr lang="en-US" sz="1600" dirty="0">
              <a:solidFill>
                <a:sysClr val="windowText" lastClr="000000"/>
              </a:solidFill>
            </a:endParaRPr>
          </a:p>
        </p:txBody>
      </p:sp>
      <p:pic>
        <p:nvPicPr>
          <p:cNvPr id="5122" name="Picture 2" descr="QGIS main user interface features">
            <a:extLst>
              <a:ext uri="{FF2B5EF4-FFF2-40B4-BE49-F238E27FC236}">
                <a16:creationId xmlns:a16="http://schemas.microsoft.com/office/drawing/2014/main" id="{C6E4DE45-8DDB-0B93-380F-8442FA01BA5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12" t="7702" r="12997" b="6377"/>
          <a:stretch>
            <a:fillRect/>
          </a:stretch>
        </p:blipFill>
        <p:spPr bwMode="auto">
          <a:xfrm>
            <a:off x="6497233" y="1954363"/>
            <a:ext cx="5694767" cy="338995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6A38AC6-D9BB-DB11-7860-8ABA85F2ED58}"/>
              </a:ext>
            </a:extLst>
          </p:cNvPr>
          <p:cNvSpPr txBox="1"/>
          <p:nvPr/>
        </p:nvSpPr>
        <p:spPr>
          <a:xfrm>
            <a:off x="8691524" y="5344317"/>
            <a:ext cx="4569781" cy="424732"/>
          </a:xfrm>
          <a:prstGeom prst="rect">
            <a:avLst/>
          </a:prstGeom>
          <a:noFill/>
        </p:spPr>
        <p:txBody>
          <a:bodyPr wrap="square">
            <a:spAutoFit/>
          </a:bodyPr>
          <a:lstStyle/>
          <a:p>
            <a:r>
              <a:rPr lang="en-AT" dirty="0" err="1"/>
              <a:t>itsleeds</a:t>
            </a:r>
            <a:endParaRPr lang="en-AT" dirty="0"/>
          </a:p>
        </p:txBody>
      </p:sp>
      <p:sp>
        <p:nvSpPr>
          <p:cNvPr id="7" name="object 2">
            <a:extLst>
              <a:ext uri="{FF2B5EF4-FFF2-40B4-BE49-F238E27FC236}">
                <a16:creationId xmlns:a16="http://schemas.microsoft.com/office/drawing/2014/main" id="{97E61A5A-C454-5165-3761-A41DC91FFB31}"/>
              </a:ext>
            </a:extLst>
          </p:cNvPr>
          <p:cNvSpPr txBox="1">
            <a:spLocks noGrp="1"/>
          </p:cNvSpPr>
          <p:nvPr>
            <p:ph type="title"/>
          </p:nvPr>
        </p:nvSpPr>
        <p:spPr>
          <a:xfrm>
            <a:off x="726467" y="427119"/>
            <a:ext cx="664035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a:t>
            </a:r>
            <a:r>
              <a:rPr lang="en-US" sz="2400" b="1" dirty="0">
                <a:solidFill>
                  <a:schemeClr val="bg1"/>
                </a:solidFill>
              </a:rPr>
              <a:t>Configuration du projet et environnement QGIS</a:t>
            </a:r>
            <a:endParaRPr lang="en-GB" sz="2400" b="1" dirty="0">
              <a:solidFill>
                <a:schemeClr val="bg1"/>
              </a:solidFill>
            </a:endParaRPr>
          </a:p>
        </p:txBody>
      </p:sp>
    </p:spTree>
    <p:extLst>
      <p:ext uri="{BB962C8B-B14F-4D97-AF65-F5344CB8AC3E}">
        <p14:creationId xmlns:p14="http://schemas.microsoft.com/office/powerpoint/2010/main" val="1345479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8C3E3-74F4-AFE7-444E-947A8893E9B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5F4822A-0AB3-0F43-ACF0-50625927834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1.2. Création de votre projet</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08421DCD-393C-9B13-9C33-49797C9347D3}"/>
              </a:ext>
            </a:extLst>
          </p:cNvPr>
          <p:cNvSpPr txBox="1"/>
          <p:nvPr/>
        </p:nvSpPr>
        <p:spPr>
          <a:xfrm>
            <a:off x="726468" y="1513683"/>
            <a:ext cx="10725152" cy="324265"/>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sz="2000" i="0" u="none" strike="noStrike" kern="0" cap="none" spc="0" normalizeH="0" baseline="0" noProof="0" dirty="0">
                <a:ln>
                  <a:noFill/>
                </a:ln>
                <a:solidFill>
                  <a:srgbClr val="000000"/>
                </a:solidFill>
                <a:effectLst/>
                <a:uLnTx/>
                <a:uFillTx/>
                <a:latin typeface="Calibri"/>
                <a:ea typeface="+mn-ea"/>
                <a:cs typeface="+mn-cs"/>
                <a:sym typeface="Helvetica Neue"/>
              </a:rPr>
              <a:t>Création et enregistrement d'un projet QGIS</a:t>
            </a:r>
          </a:p>
        </p:txBody>
      </p:sp>
      <p:sp>
        <p:nvSpPr>
          <p:cNvPr id="23" name="Content Placeholder 2">
            <a:extLst>
              <a:ext uri="{FF2B5EF4-FFF2-40B4-BE49-F238E27FC236}">
                <a16:creationId xmlns:a16="http://schemas.microsoft.com/office/drawing/2014/main" id="{BCF6A805-136F-DFA6-E34C-19B572F070C2}"/>
              </a:ext>
            </a:extLst>
          </p:cNvPr>
          <p:cNvSpPr txBox="1">
            <a:spLocks/>
          </p:cNvSpPr>
          <p:nvPr/>
        </p:nvSpPr>
        <p:spPr>
          <a:xfrm>
            <a:off x="726469" y="1954363"/>
            <a:ext cx="10725150" cy="70074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Les fichiers de projet QGIS ont l'extension .</a:t>
            </a:r>
            <a:r>
              <a:rPr lang="en-US" sz="2000" dirty="0" err="1">
                <a:solidFill>
                  <a:sysClr val="windowText" lastClr="000000"/>
                </a:solidFill>
              </a:rPr>
              <a:t>qgz </a:t>
            </a:r>
            <a:r>
              <a:rPr lang="en-US" sz="2000" dirty="0">
                <a:solidFill>
                  <a:sysClr val="windowText" lastClr="000000"/>
                </a:solidFill>
              </a:rPr>
              <a:t>; ils enregistrent votre travail (styles de couches, vue cartographique) mais ne contiennent pas les données elles-mêmes.</a:t>
            </a:r>
          </a:p>
        </p:txBody>
      </p:sp>
      <p:sp>
        <p:nvSpPr>
          <p:cNvPr id="2" name="Content Placeholder 2">
            <a:extLst>
              <a:ext uri="{FF2B5EF4-FFF2-40B4-BE49-F238E27FC236}">
                <a16:creationId xmlns:a16="http://schemas.microsoft.com/office/drawing/2014/main" id="{3F647EEA-504C-D6B0-33FA-08B2868B4571}"/>
              </a:ext>
            </a:extLst>
          </p:cNvPr>
          <p:cNvSpPr txBox="1">
            <a:spLocks/>
          </p:cNvSpPr>
          <p:nvPr/>
        </p:nvSpPr>
        <p:spPr>
          <a:xfrm>
            <a:off x="726467" y="2771522"/>
            <a:ext cx="6094521" cy="19355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Protocole d'action </a:t>
            </a:r>
            <a:r>
              <a:rPr lang="en-US" sz="2000" dirty="0">
                <a:solidFill>
                  <a:sysClr val="windowText" lastClr="000000"/>
                </a:solidFill>
              </a:rPr>
              <a:t>:</a:t>
            </a:r>
          </a:p>
          <a:p>
            <a:pPr marL="800100" lvl="1" indent="-342900">
              <a:spcBef>
                <a:spcPts val="1000"/>
              </a:spcBef>
              <a:buFont typeface="+mj-lt"/>
              <a:buAutoNum type="arabicPeriod"/>
              <a:defRPr/>
            </a:pPr>
            <a:r>
              <a:rPr lang="en-US" sz="1600" dirty="0">
                <a:solidFill>
                  <a:sysClr val="windowText" lastClr="000000"/>
                </a:solidFill>
              </a:rPr>
              <a:t>Allez dans Projet &gt; Enregistrer sous...</a:t>
            </a:r>
          </a:p>
          <a:p>
            <a:pPr marL="800100" lvl="1" indent="-342900">
              <a:spcBef>
                <a:spcPts val="1000"/>
              </a:spcBef>
              <a:buFont typeface="+mj-lt"/>
              <a:buAutoNum type="arabicPeriod"/>
              <a:defRPr/>
            </a:pPr>
            <a:r>
              <a:rPr lang="en-US" sz="1600" dirty="0">
                <a:solidFill>
                  <a:sysClr val="windowText" lastClr="000000"/>
                </a:solidFill>
              </a:rPr>
              <a:t>Accédez à un nouveau dossier dédié au projet sur votre ordinateur.</a:t>
            </a:r>
          </a:p>
          <a:p>
            <a:pPr marL="800100" lvl="1" indent="-342900">
              <a:spcBef>
                <a:spcPts val="1000"/>
              </a:spcBef>
              <a:buFont typeface="+mj-lt"/>
              <a:buAutoNum type="arabicPeriod"/>
              <a:defRPr/>
            </a:pPr>
            <a:r>
              <a:rPr lang="en-US" sz="1600" dirty="0">
                <a:solidFill>
                  <a:sysClr val="windowText" lastClr="000000"/>
                </a:solidFill>
              </a:rPr>
              <a:t>Nommez votre fichier de projet </a:t>
            </a:r>
            <a:r>
              <a:rPr lang="en-US" sz="1600" dirty="0" err="1">
                <a:solidFill>
                  <a:sysClr val="windowText" lastClr="000000"/>
                </a:solidFill>
              </a:rPr>
              <a:t>learning-qgis.qgz</a:t>
            </a:r>
            <a:r>
              <a:rPr lang="en-US" sz="1600" dirty="0">
                <a:solidFill>
                  <a:sysClr val="windowText" lastClr="000000"/>
                </a:solidFill>
              </a:rPr>
              <a:t>.</a:t>
            </a:r>
          </a:p>
          <a:p>
            <a:pPr marL="800100" lvl="1" indent="-342900">
              <a:spcBef>
                <a:spcPts val="1000"/>
              </a:spcBef>
              <a:buFont typeface="+mj-lt"/>
              <a:buAutoNum type="arabicPeriod"/>
              <a:defRPr/>
            </a:pPr>
            <a:r>
              <a:rPr lang="en-US" sz="1600" dirty="0">
                <a:solidFill>
                  <a:sysClr val="windowText" lastClr="000000"/>
                </a:solidFill>
              </a:rPr>
              <a:t>Veuillez cliquer sur Enregistrer.</a:t>
            </a:r>
          </a:p>
        </p:txBody>
      </p:sp>
      <p:pic>
        <p:nvPicPr>
          <p:cNvPr id="6146" name="Picture 2" descr="New Project, Open Project, Save Project, Save Project As buttons">
            <a:extLst>
              <a:ext uri="{FF2B5EF4-FFF2-40B4-BE49-F238E27FC236}">
                <a16:creationId xmlns:a16="http://schemas.microsoft.com/office/drawing/2014/main" id="{B3D61D63-711B-9D86-89FE-F17E160B1F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0483" y="4777967"/>
            <a:ext cx="2527540" cy="702094"/>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The project menu">
            <a:extLst>
              <a:ext uri="{FF2B5EF4-FFF2-40B4-BE49-F238E27FC236}">
                <a16:creationId xmlns:a16="http://schemas.microsoft.com/office/drawing/2014/main" id="{7F48EB93-4287-CB3F-9521-4E1866E65C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9168" y="3305416"/>
            <a:ext cx="4362450" cy="2266950"/>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3">
            <a:extLst>
              <a:ext uri="{FF2B5EF4-FFF2-40B4-BE49-F238E27FC236}">
                <a16:creationId xmlns:a16="http://schemas.microsoft.com/office/drawing/2014/main" id="{D4D691D4-8DCB-B6E0-070F-021C4C1EFE74}"/>
              </a:ext>
            </a:extLst>
          </p:cNvPr>
          <p:cNvSpPr txBox="1"/>
          <p:nvPr/>
        </p:nvSpPr>
        <p:spPr>
          <a:xfrm>
            <a:off x="7089169" y="5664698"/>
            <a:ext cx="4362449" cy="324265"/>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sz="2000" i="0" u="none" strike="noStrike" kern="0" cap="none" spc="0" normalizeH="0" baseline="0" noProof="0" dirty="0">
                <a:ln>
                  <a:noFill/>
                </a:ln>
                <a:solidFill>
                  <a:srgbClr val="000000"/>
                </a:solidFill>
                <a:effectLst/>
                <a:uLnTx/>
                <a:uFillTx/>
                <a:latin typeface="Calibri"/>
                <a:ea typeface="+mn-ea"/>
                <a:cs typeface="+mn-cs"/>
                <a:sym typeface="Helvetica Neue"/>
              </a:rPr>
              <a:t>Menu Projet</a:t>
            </a:r>
          </a:p>
        </p:txBody>
      </p:sp>
      <p:sp>
        <p:nvSpPr>
          <p:cNvPr id="10" name="object 3">
            <a:extLst>
              <a:ext uri="{FF2B5EF4-FFF2-40B4-BE49-F238E27FC236}">
                <a16:creationId xmlns:a16="http://schemas.microsoft.com/office/drawing/2014/main" id="{77AA9998-FBE5-69ED-241B-31AF3EDDEEEA}"/>
              </a:ext>
            </a:extLst>
          </p:cNvPr>
          <p:cNvSpPr txBox="1"/>
          <p:nvPr/>
        </p:nvSpPr>
        <p:spPr>
          <a:xfrm>
            <a:off x="1580483" y="5550985"/>
            <a:ext cx="2939759" cy="508931"/>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sz="1600" i="0" u="none" strike="noStrike" kern="0" cap="none" spc="0" normalizeH="0" baseline="0" noProof="0" dirty="0">
                <a:ln>
                  <a:noFill/>
                </a:ln>
                <a:solidFill>
                  <a:srgbClr val="000000"/>
                </a:solidFill>
                <a:effectLst/>
                <a:uLnTx/>
                <a:uFillTx/>
                <a:latin typeface="Calibri"/>
                <a:ea typeface="+mn-ea"/>
                <a:cs typeface="+mn-cs"/>
                <a:sym typeface="Helvetica Neue"/>
              </a:rPr>
              <a:t>Boutons Nouveau projet, Ouvrir un projet, Enregistrer le projet, Enregistrer le projet sous</a:t>
            </a:r>
          </a:p>
        </p:txBody>
      </p:sp>
      <p:sp>
        <p:nvSpPr>
          <p:cNvPr id="7" name="object 2">
            <a:extLst>
              <a:ext uri="{FF2B5EF4-FFF2-40B4-BE49-F238E27FC236}">
                <a16:creationId xmlns:a16="http://schemas.microsoft.com/office/drawing/2014/main" id="{BCB096B3-B855-2F3D-0BDA-A152B811CB05}"/>
              </a:ext>
            </a:extLst>
          </p:cNvPr>
          <p:cNvSpPr txBox="1">
            <a:spLocks noGrp="1"/>
          </p:cNvSpPr>
          <p:nvPr>
            <p:ph type="title"/>
          </p:nvPr>
        </p:nvSpPr>
        <p:spPr>
          <a:xfrm>
            <a:off x="726468" y="427119"/>
            <a:ext cx="666984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a:t>
            </a:r>
            <a:r>
              <a:rPr lang="en-US" sz="2400" b="1" dirty="0">
                <a:solidFill>
                  <a:schemeClr val="bg1"/>
                </a:solidFill>
              </a:rPr>
              <a:t>Configuration du projet et environnement QGIS</a:t>
            </a:r>
            <a:endParaRPr lang="en-GB" sz="2400" b="1" dirty="0">
              <a:solidFill>
                <a:schemeClr val="bg1"/>
              </a:solidFill>
            </a:endParaRPr>
          </a:p>
        </p:txBody>
      </p:sp>
    </p:spTree>
    <p:extLst>
      <p:ext uri="{BB962C8B-B14F-4D97-AF65-F5344CB8AC3E}">
        <p14:creationId xmlns:p14="http://schemas.microsoft.com/office/powerpoint/2010/main" val="41548116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FC53C-49B5-4CDC-6362-A94DA053298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40A8C97-F1F4-1BCB-3759-525DFF9C395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1.3. Définition du système de référence de coordonnées (CRS) du projet</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57344C5-F190-B0E0-8DD9-0A8756A04007}"/>
              </a:ext>
            </a:extLst>
          </p:cNvPr>
          <p:cNvSpPr txBox="1"/>
          <p:nvPr/>
        </p:nvSpPr>
        <p:spPr>
          <a:xfrm>
            <a:off x="726468" y="1513683"/>
            <a:ext cx="10725152" cy="632042"/>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sz="2000" i="0" u="none" strike="noStrike" kern="0" cap="none" spc="0" normalizeH="0" baseline="0" noProof="0" dirty="0">
                <a:ln>
                  <a:noFill/>
                </a:ln>
                <a:solidFill>
                  <a:srgbClr val="000000"/>
                </a:solidFill>
                <a:effectLst/>
                <a:uLnTx/>
                <a:uFillTx/>
                <a:latin typeface="Calibri"/>
                <a:ea typeface="+mn-ea"/>
                <a:cs typeface="+mn-cs"/>
                <a:sym typeface="Helvetica Neue"/>
              </a:rPr>
              <a:t>Il est nécessaire d'indiquer à QGIS le système de mesure à utiliser pour notre carte. Un SCR incorrect invalidera tous les calculs de distance et de superficie.</a:t>
            </a:r>
          </a:p>
        </p:txBody>
      </p:sp>
      <p:sp>
        <p:nvSpPr>
          <p:cNvPr id="23" name="Content Placeholder 2">
            <a:extLst>
              <a:ext uri="{FF2B5EF4-FFF2-40B4-BE49-F238E27FC236}">
                <a16:creationId xmlns:a16="http://schemas.microsoft.com/office/drawing/2014/main" id="{139CA148-9DA4-4710-C45A-C72BC5DFA026}"/>
              </a:ext>
            </a:extLst>
          </p:cNvPr>
          <p:cNvSpPr txBox="1">
            <a:spLocks/>
          </p:cNvSpPr>
          <p:nvPr/>
        </p:nvSpPr>
        <p:spPr>
          <a:xfrm>
            <a:off x="726468" y="2262139"/>
            <a:ext cx="5711203" cy="38658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Protocole d'action </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Allez dans Projet &gt; Propriétés...</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Sélectionnez l'onglet SCR à gauche.</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Dans la zone Filtre, saisissez 27700.</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Sélectionnez OSGB 1936 / British National Grid dans la liste.</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Cliquez sur Appliquer, puis sur OK.</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Vérification immédiate </a:t>
            </a:r>
            <a:r>
              <a:rPr lang="en-US" sz="2000" dirty="0">
                <a:solidFill>
                  <a:sysClr val="windowText" lastClr="000000"/>
                </a:solidFill>
              </a:rPr>
              <a:t>: la barre d'état dans le coin inférieur droit de votre fenêtre QGIS doit maintenant afficher EPSG:27700.</a:t>
            </a:r>
            <a:endParaRPr lang="en-US" sz="1600" dirty="0">
              <a:solidFill>
                <a:sysClr val="windowText" lastClr="000000"/>
              </a:solidFill>
            </a:endParaRPr>
          </a:p>
        </p:txBody>
      </p:sp>
      <p:sp>
        <p:nvSpPr>
          <p:cNvPr id="4" name="TextBox 3">
            <a:extLst>
              <a:ext uri="{FF2B5EF4-FFF2-40B4-BE49-F238E27FC236}">
                <a16:creationId xmlns:a16="http://schemas.microsoft.com/office/drawing/2014/main" id="{CD18A0B4-B7AA-7338-ACC5-7810CBA28F41}"/>
              </a:ext>
            </a:extLst>
          </p:cNvPr>
          <p:cNvSpPr txBox="1"/>
          <p:nvPr/>
        </p:nvSpPr>
        <p:spPr>
          <a:xfrm>
            <a:off x="8996043" y="5129144"/>
            <a:ext cx="2873811" cy="313932"/>
          </a:xfrm>
          <a:prstGeom prst="rect">
            <a:avLst/>
          </a:prstGeom>
          <a:noFill/>
        </p:spPr>
        <p:txBody>
          <a:bodyPr wrap="square">
            <a:spAutoFit/>
          </a:bodyPr>
          <a:lstStyle/>
          <a:p>
            <a:r>
              <a:rPr lang="en-AT" sz="1600" dirty="0" err="1"/>
              <a:t>itsleeds</a:t>
            </a:r>
            <a:endParaRPr lang="en-AT" sz="1600" dirty="0"/>
          </a:p>
        </p:txBody>
      </p:sp>
      <p:pic>
        <p:nvPicPr>
          <p:cNvPr id="5124" name="Picture 4" descr="Project menu, project properties, set Coordinate ReferenceSystsm 27700">
            <a:extLst>
              <a:ext uri="{FF2B5EF4-FFF2-40B4-BE49-F238E27FC236}">
                <a16:creationId xmlns:a16="http://schemas.microsoft.com/office/drawing/2014/main" id="{B83E8123-83E4-EF0B-81D5-E9120BFE7BF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8054" y="2130638"/>
            <a:ext cx="5613946" cy="2998506"/>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2">
            <a:extLst>
              <a:ext uri="{FF2B5EF4-FFF2-40B4-BE49-F238E27FC236}">
                <a16:creationId xmlns:a16="http://schemas.microsoft.com/office/drawing/2014/main" id="{FEDC2BE8-94D7-BA8C-846C-D229EEE57175}"/>
              </a:ext>
            </a:extLst>
          </p:cNvPr>
          <p:cNvSpPr txBox="1">
            <a:spLocks noGrp="1"/>
          </p:cNvSpPr>
          <p:nvPr>
            <p:ph type="title"/>
          </p:nvPr>
        </p:nvSpPr>
        <p:spPr>
          <a:xfrm>
            <a:off x="726467" y="427119"/>
            <a:ext cx="668459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a:t>
            </a:r>
            <a:r>
              <a:rPr lang="en-US" sz="2400" b="1" dirty="0">
                <a:solidFill>
                  <a:schemeClr val="bg1"/>
                </a:solidFill>
              </a:rPr>
              <a:t>Configuration du projet et environnement QGIS</a:t>
            </a:r>
            <a:endParaRPr lang="en-GB" sz="2400" b="1" dirty="0">
              <a:solidFill>
                <a:schemeClr val="bg1"/>
              </a:solidFill>
            </a:endParaRPr>
          </a:p>
        </p:txBody>
      </p:sp>
    </p:spTree>
    <p:extLst>
      <p:ext uri="{BB962C8B-B14F-4D97-AF65-F5344CB8AC3E}">
        <p14:creationId xmlns:p14="http://schemas.microsoft.com/office/powerpoint/2010/main" val="6315451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2E5F3-B6A4-953B-E3BB-CD62C882BB4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15141B8-43F8-DF96-6094-459A5C48E72E}"/>
              </a:ext>
            </a:extLst>
          </p:cNvPr>
          <p:cNvSpPr/>
          <p:nvPr/>
        </p:nvSpPr>
        <p:spPr>
          <a:xfrm>
            <a:off x="2631687" y="2361415"/>
            <a:ext cx="6928626" cy="2135170"/>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 :</a:t>
            </a:r>
          </a:p>
          <a:p>
            <a:pPr algn="ctr"/>
            <a:r>
              <a:rPr lang="en-US" sz="3200" b="1" dirty="0">
                <a:solidFill>
                  <a:schemeClr val="bg1"/>
                </a:solidFill>
              </a:rPr>
              <a:t>Intégration des données - Fichiers vectoriels et texte</a:t>
            </a:r>
          </a:p>
        </p:txBody>
      </p:sp>
    </p:spTree>
    <p:extLst>
      <p:ext uri="{BB962C8B-B14F-4D97-AF65-F5344CB8AC3E}">
        <p14:creationId xmlns:p14="http://schemas.microsoft.com/office/powerpoint/2010/main" val="9020128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B661A-1109-86AC-0FE1-9598857452EF}"/>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1D352257-9C38-D139-84EF-BBBDA59150EE}"/>
              </a:ext>
            </a:extLst>
          </p:cNvPr>
          <p:cNvSpPr txBox="1">
            <a:spLocks noGrp="1"/>
          </p:cNvSpPr>
          <p:nvPr>
            <p:ph type="title"/>
          </p:nvPr>
        </p:nvSpPr>
        <p:spPr>
          <a:xfrm>
            <a:off x="726468" y="427119"/>
            <a:ext cx="712704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Intégration des données - Fichiers vectoriels et texte</a:t>
            </a:r>
            <a:endParaRPr lang="en-GB" sz="2400" b="1" dirty="0">
              <a:solidFill>
                <a:schemeClr val="bg1"/>
              </a:solidFill>
            </a:endParaRPr>
          </a:p>
        </p:txBody>
      </p:sp>
      <p:sp>
        <p:nvSpPr>
          <p:cNvPr id="9" name="object 3">
            <a:extLst>
              <a:ext uri="{FF2B5EF4-FFF2-40B4-BE49-F238E27FC236}">
                <a16:creationId xmlns:a16="http://schemas.microsoft.com/office/drawing/2014/main" id="{2D957A4A-55B6-3EC1-C2B1-8409B760B2DD}"/>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2.0. Acquisition des données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C4551D21-39FF-7CDB-7348-27718EFBEA89}"/>
              </a:ext>
            </a:extLst>
          </p:cNvPr>
          <p:cNvSpPr txBox="1">
            <a:spLocks/>
          </p:cNvSpPr>
          <p:nvPr/>
        </p:nvSpPr>
        <p:spPr>
          <a:xfrm>
            <a:off x="726468" y="2273019"/>
            <a:ext cx="7434122" cy="33848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Protocole d'action </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Dans un navigateur Web, veuillez vous rendre à l'adresse suivante : github.com/ITSLeeds/QGIS-intro/releases</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Recherchez et téléchargez le fichier </a:t>
            </a:r>
            <a:r>
              <a:rPr lang="en-US" sz="2000" b="1" dirty="0">
                <a:solidFill>
                  <a:sysClr val="windowText" lastClr="000000"/>
                </a:solidFill>
              </a:rPr>
              <a:t>qgisdata.zip</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Recherchez le fichier .zip téléchargé dans votre dossier Téléchargements.</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Cliquez avec le bouton droit de la souris </a:t>
            </a:r>
            <a:r>
              <a:rPr lang="en-US" sz="2000" dirty="0">
                <a:solidFill>
                  <a:sysClr val="windowText" lastClr="000000"/>
                </a:solidFill>
              </a:rPr>
              <a:t>et sélectionnez « Extraire tout... ».</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IMPORTANT </a:t>
            </a:r>
            <a:r>
              <a:rPr lang="en-US" sz="2000" dirty="0">
                <a:solidFill>
                  <a:sysClr val="windowText" lastClr="000000"/>
                </a:solidFill>
              </a:rPr>
              <a:t>: extrayez les fichiers dans le dossier exact où vous avez enregistré votre projet </a:t>
            </a:r>
            <a:r>
              <a:rPr lang="en-US" sz="2000" dirty="0" err="1">
                <a:solidFill>
                  <a:sysClr val="windowText" lastClr="000000"/>
                </a:solidFill>
              </a:rPr>
              <a:t>learning-qgis.qgz</a:t>
            </a:r>
            <a:r>
              <a:rPr lang="en-US" sz="2000" dirty="0">
                <a:solidFill>
                  <a:sysClr val="windowText" lastClr="000000"/>
                </a:solidFill>
              </a:rPr>
              <a:t>. Le regroupement des ressources est une pratique professionnelle.</a:t>
            </a:r>
            <a:endParaRPr lang="en-US" sz="1200" dirty="0">
              <a:solidFill>
                <a:sysClr val="windowText" lastClr="000000"/>
              </a:solidFill>
            </a:endParaRPr>
          </a:p>
        </p:txBody>
      </p:sp>
      <p:sp>
        <p:nvSpPr>
          <p:cNvPr id="5" name="Content Placeholder 2">
            <a:extLst>
              <a:ext uri="{FF2B5EF4-FFF2-40B4-BE49-F238E27FC236}">
                <a16:creationId xmlns:a16="http://schemas.microsoft.com/office/drawing/2014/main" id="{9ABF1CED-9952-6636-9C9B-6EB99A7C4A51}"/>
              </a:ext>
            </a:extLst>
          </p:cNvPr>
          <p:cNvSpPr txBox="1">
            <a:spLocks/>
          </p:cNvSpPr>
          <p:nvPr/>
        </p:nvSpPr>
        <p:spPr>
          <a:xfrm>
            <a:off x="726468" y="1539562"/>
            <a:ext cx="10798423" cy="5911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Une compétence essentielle pour utiliser les SIG afin de résoudre des problèmes concrets consiste à rechercher, télécharger et importer des données.</a:t>
            </a:r>
          </a:p>
        </p:txBody>
      </p:sp>
      <p:pic>
        <p:nvPicPr>
          <p:cNvPr id="3" name="Picture 2">
            <a:extLst>
              <a:ext uri="{FF2B5EF4-FFF2-40B4-BE49-F238E27FC236}">
                <a16:creationId xmlns:a16="http://schemas.microsoft.com/office/drawing/2014/main" id="{3C56C2BB-6CD5-A6B6-7DE7-781DCD313F11}"/>
              </a:ext>
            </a:extLst>
          </p:cNvPr>
          <p:cNvPicPr>
            <a:picLocks noChangeAspect="1"/>
          </p:cNvPicPr>
          <p:nvPr/>
        </p:nvPicPr>
        <p:blipFill>
          <a:blip r:embed="rId3"/>
          <a:stretch>
            <a:fillRect/>
          </a:stretch>
        </p:blipFill>
        <p:spPr>
          <a:xfrm>
            <a:off x="8448134" y="3997530"/>
            <a:ext cx="3076756" cy="1660322"/>
          </a:xfrm>
          <a:prstGeom prst="rect">
            <a:avLst/>
          </a:prstGeom>
        </p:spPr>
      </p:pic>
      <p:cxnSp>
        <p:nvCxnSpPr>
          <p:cNvPr id="11" name="Straight Arrow Connector 10">
            <a:extLst>
              <a:ext uri="{FF2B5EF4-FFF2-40B4-BE49-F238E27FC236}">
                <a16:creationId xmlns:a16="http://schemas.microsoft.com/office/drawing/2014/main" id="{8E92A632-EB92-290F-13A9-E4DD785784B9}"/>
              </a:ext>
            </a:extLst>
          </p:cNvPr>
          <p:cNvCxnSpPr>
            <a:cxnSpLocks/>
          </p:cNvCxnSpPr>
          <p:nvPr/>
        </p:nvCxnSpPr>
        <p:spPr>
          <a:xfrm>
            <a:off x="5788325" y="3614468"/>
            <a:ext cx="3295290" cy="534838"/>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374744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4859A-13F7-F9F8-4E21-24E5846FD22A}"/>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AB5A46A6-4B3C-2C59-529C-30077B1422BE}"/>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2.1. Importation de données vectorielles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CA03301A-1886-0D94-E779-8B567D80B3D7}"/>
              </a:ext>
            </a:extLst>
          </p:cNvPr>
          <p:cNvSpPr txBox="1">
            <a:spLocks/>
          </p:cNvSpPr>
          <p:nvPr/>
        </p:nvSpPr>
        <p:spPr>
          <a:xfrm>
            <a:off x="726468" y="2273019"/>
            <a:ext cx="6082648" cy="37395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Nous allons maintenant charger nos zones d'analyse principales et nos itinéraires cyclables.</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Protocole d'action (pour chaque couche) </a:t>
            </a:r>
            <a:r>
              <a:rPr lang="en-US" sz="2000" dirty="0">
                <a:solidFill>
                  <a:sysClr val="windowText" lastClr="000000"/>
                </a:solidFill>
              </a:rPr>
              <a:t>:</a:t>
            </a:r>
          </a:p>
          <a:p>
            <a:pPr marL="914400" lvl="1" indent="-457200">
              <a:spcBef>
                <a:spcPts val="1000"/>
              </a:spcBef>
              <a:buFont typeface="+mj-lt"/>
              <a:buAutoNum type="arabicPeriod"/>
              <a:defRPr/>
            </a:pPr>
            <a:r>
              <a:rPr lang="en-US" sz="1600" dirty="0">
                <a:solidFill>
                  <a:sysClr val="windowText" lastClr="000000"/>
                </a:solidFill>
              </a:rPr>
              <a:t>Ouvrez le </a:t>
            </a:r>
            <a:r>
              <a:rPr lang="en-US" sz="1600" b="1" dirty="0">
                <a:solidFill>
                  <a:sysClr val="windowText" lastClr="000000"/>
                </a:solidFill>
              </a:rPr>
              <a:t>gestionnaire de sources de données </a:t>
            </a:r>
            <a:r>
              <a:rPr lang="en-US" sz="1600" dirty="0">
                <a:solidFill>
                  <a:sysClr val="windowText" lastClr="000000"/>
                </a:solidFill>
              </a:rPr>
              <a:t>(icône représentant des couches empilées avec un signe +).</a:t>
            </a:r>
          </a:p>
          <a:p>
            <a:pPr marL="914400" lvl="1" indent="-457200">
              <a:spcBef>
                <a:spcPts val="1000"/>
              </a:spcBef>
              <a:buFont typeface="+mj-lt"/>
              <a:buAutoNum type="arabicPeriod"/>
              <a:defRPr/>
            </a:pPr>
            <a:r>
              <a:rPr lang="en-US" sz="1600" dirty="0">
                <a:solidFill>
                  <a:sysClr val="windowText" lastClr="000000"/>
                </a:solidFill>
              </a:rPr>
              <a:t>Sélectionnez l'onglet </a:t>
            </a:r>
            <a:r>
              <a:rPr lang="en-US" sz="1600" b="1" dirty="0">
                <a:solidFill>
                  <a:sysClr val="windowText" lastClr="000000"/>
                </a:solidFill>
              </a:rPr>
              <a:t>Vecteur</a:t>
            </a:r>
            <a:r>
              <a:rPr lang="en-US" sz="1600" dirty="0">
                <a:solidFill>
                  <a:sysClr val="windowText" lastClr="000000"/>
                </a:solidFill>
              </a:rPr>
              <a:t>.</a:t>
            </a:r>
          </a:p>
          <a:p>
            <a:pPr marL="914400" lvl="1" indent="-457200">
              <a:spcBef>
                <a:spcPts val="1000"/>
              </a:spcBef>
              <a:buFont typeface="+mj-lt"/>
              <a:buAutoNum type="arabicPeriod"/>
              <a:defRPr/>
            </a:pPr>
            <a:r>
              <a:rPr lang="en-US" sz="1600" dirty="0">
                <a:solidFill>
                  <a:sysClr val="windowText" lastClr="000000"/>
                </a:solidFill>
              </a:rPr>
              <a:t>Cliquez sur le bouton ... (Parcourir).</a:t>
            </a:r>
          </a:p>
          <a:p>
            <a:pPr marL="914400" lvl="1" indent="-457200">
              <a:spcBef>
                <a:spcPts val="1000"/>
              </a:spcBef>
              <a:buFont typeface="+mj-lt"/>
              <a:buAutoNum type="arabicPeriod"/>
              <a:defRPr/>
            </a:pPr>
            <a:r>
              <a:rPr lang="en-US" sz="1600" dirty="0">
                <a:solidFill>
                  <a:sysClr val="windowText" lastClr="000000"/>
                </a:solidFill>
              </a:rPr>
              <a:t>Accédez au dossier </a:t>
            </a:r>
            <a:r>
              <a:rPr lang="en-US" sz="1600" dirty="0" err="1">
                <a:solidFill>
                  <a:sysClr val="windowText" lastClr="000000"/>
                </a:solidFill>
              </a:rPr>
              <a:t>qgisdata</a:t>
            </a:r>
            <a:r>
              <a:rPr lang="en-US" sz="1600" dirty="0">
                <a:solidFill>
                  <a:sysClr val="windowText" lastClr="000000"/>
                </a:solidFill>
              </a:rPr>
              <a:t> extrait et sélectionnez le fichier .</a:t>
            </a:r>
            <a:r>
              <a:rPr lang="en-US" sz="1600" dirty="0" err="1">
                <a:solidFill>
                  <a:sysClr val="windowText" lastClr="000000"/>
                </a:solidFill>
              </a:rPr>
              <a:t>shp </a:t>
            </a:r>
            <a:r>
              <a:rPr lang="en-US" sz="1600" dirty="0">
                <a:solidFill>
                  <a:sysClr val="windowText" lastClr="000000"/>
                </a:solidFill>
              </a:rPr>
              <a:t>(par exemple, </a:t>
            </a:r>
            <a:r>
              <a:rPr lang="en-US" sz="1600" dirty="0" err="1">
                <a:solidFill>
                  <a:sysClr val="windowText" lastClr="000000"/>
                </a:solidFill>
              </a:rPr>
              <a:t>Access_DeprivationLeeds.shp</a:t>
            </a:r>
            <a:r>
              <a:rPr lang="en-US" sz="1600" dirty="0">
                <a:solidFill>
                  <a:sysClr val="windowText" lastClr="000000"/>
                </a:solidFill>
              </a:rPr>
              <a:t>).</a:t>
            </a:r>
          </a:p>
          <a:p>
            <a:pPr marL="914400" lvl="1" indent="-457200">
              <a:spcBef>
                <a:spcPts val="1000"/>
              </a:spcBef>
              <a:buFont typeface="+mj-lt"/>
              <a:buAutoNum type="arabicPeriod"/>
              <a:defRPr/>
            </a:pPr>
            <a:r>
              <a:rPr lang="en-US" sz="1600" dirty="0">
                <a:solidFill>
                  <a:sysClr val="windowText" lastClr="000000"/>
                </a:solidFill>
              </a:rPr>
              <a:t>Cliquez sur Ajouter, puis sur Fermer.</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Tâche </a:t>
            </a:r>
            <a:r>
              <a:rPr lang="en-US" sz="2000" dirty="0">
                <a:solidFill>
                  <a:sysClr val="windowText" lastClr="000000"/>
                </a:solidFill>
              </a:rPr>
              <a:t>: ajoutez les fichiers </a:t>
            </a:r>
            <a:r>
              <a:rPr lang="en-US" sz="2000" dirty="0" err="1">
                <a:solidFill>
                  <a:sysClr val="windowText" lastClr="000000"/>
                </a:solidFill>
              </a:rPr>
              <a:t>Access_DeprivationLeeds.shp </a:t>
            </a:r>
            <a:r>
              <a:rPr lang="en-US" sz="2000" dirty="0">
                <a:solidFill>
                  <a:sysClr val="windowText" lastClr="000000"/>
                </a:solidFill>
              </a:rPr>
              <a:t>et </a:t>
            </a:r>
            <a:r>
              <a:rPr lang="en-US" sz="2000" dirty="0" err="1">
                <a:solidFill>
                  <a:sysClr val="windowText" lastClr="000000"/>
                </a:solidFill>
              </a:rPr>
              <a:t>cycle_routes.shp</a:t>
            </a:r>
            <a:r>
              <a:rPr lang="en-US" sz="2000" dirty="0">
                <a:solidFill>
                  <a:sysClr val="windowText" lastClr="000000"/>
                </a:solidFill>
              </a:rPr>
              <a:t>.</a:t>
            </a:r>
            <a:endParaRPr lang="en-US" sz="1200" dirty="0">
              <a:solidFill>
                <a:sysClr val="windowText" lastClr="000000"/>
              </a:solidFill>
            </a:endParaRPr>
          </a:p>
        </p:txBody>
      </p:sp>
      <p:sp>
        <p:nvSpPr>
          <p:cNvPr id="5" name="Content Placeholder 2">
            <a:extLst>
              <a:ext uri="{FF2B5EF4-FFF2-40B4-BE49-F238E27FC236}">
                <a16:creationId xmlns:a16="http://schemas.microsoft.com/office/drawing/2014/main" id="{D95DE94E-9437-2815-CA2C-457902AE92FF}"/>
              </a:ext>
            </a:extLst>
          </p:cNvPr>
          <p:cNvSpPr txBox="1">
            <a:spLocks/>
          </p:cNvSpPr>
          <p:nvPr/>
        </p:nvSpPr>
        <p:spPr>
          <a:xfrm>
            <a:off x="726468" y="1539562"/>
            <a:ext cx="10798423" cy="4420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Pour charger un fichier de données spatiales, veuillez cliquer sur le bouton Gestionnaire de sources de données dans le coin supérieur gauche de QGIS.</a:t>
            </a:r>
          </a:p>
        </p:txBody>
      </p:sp>
      <p:cxnSp>
        <p:nvCxnSpPr>
          <p:cNvPr id="11" name="Straight Arrow Connector 10">
            <a:extLst>
              <a:ext uri="{FF2B5EF4-FFF2-40B4-BE49-F238E27FC236}">
                <a16:creationId xmlns:a16="http://schemas.microsoft.com/office/drawing/2014/main" id="{3444D334-05DB-9ED1-B358-0F1BCBC2CF8C}"/>
              </a:ext>
            </a:extLst>
          </p:cNvPr>
          <p:cNvCxnSpPr>
            <a:cxnSpLocks/>
          </p:cNvCxnSpPr>
          <p:nvPr/>
        </p:nvCxnSpPr>
        <p:spPr>
          <a:xfrm flipV="1">
            <a:off x="4313208" y="2307938"/>
            <a:ext cx="5270739" cy="778922"/>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pic>
        <p:nvPicPr>
          <p:cNvPr id="7170" name="Picture 2" descr="The Data Source Manager icon">
            <a:extLst>
              <a:ext uri="{FF2B5EF4-FFF2-40B4-BE49-F238E27FC236}">
                <a16:creationId xmlns:a16="http://schemas.microsoft.com/office/drawing/2014/main" id="{B2CAC510-3E18-C32A-AEED-82B478B731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0287" y="2123891"/>
            <a:ext cx="552450" cy="5429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3EBF6B5-FC5D-B94E-7E04-D6647F66EAAC}"/>
              </a:ext>
            </a:extLst>
          </p:cNvPr>
          <p:cNvSpPr txBox="1"/>
          <p:nvPr/>
        </p:nvSpPr>
        <p:spPr>
          <a:xfrm>
            <a:off x="8633961" y="2800628"/>
            <a:ext cx="2705101" cy="286232"/>
          </a:xfrm>
          <a:prstGeom prst="rect">
            <a:avLst/>
          </a:prstGeom>
          <a:noFill/>
        </p:spPr>
        <p:txBody>
          <a:bodyPr wrap="square">
            <a:spAutoFit/>
          </a:bodyPr>
          <a:lstStyle/>
          <a:p>
            <a:r>
              <a:rPr lang="en-US" sz="1400" dirty="0"/>
              <a:t>Icône Gestionnaire de sources de données</a:t>
            </a:r>
            <a:endParaRPr lang="en-AT" sz="1400" dirty="0"/>
          </a:p>
        </p:txBody>
      </p:sp>
      <p:pic>
        <p:nvPicPr>
          <p:cNvPr id="13" name="Picture 12">
            <a:extLst>
              <a:ext uri="{FF2B5EF4-FFF2-40B4-BE49-F238E27FC236}">
                <a16:creationId xmlns:a16="http://schemas.microsoft.com/office/drawing/2014/main" id="{BA5528C7-DA77-9B0B-D9F0-49559DE417BA}"/>
              </a:ext>
            </a:extLst>
          </p:cNvPr>
          <p:cNvPicPr>
            <a:picLocks noChangeAspect="1"/>
          </p:cNvPicPr>
          <p:nvPr/>
        </p:nvPicPr>
        <p:blipFill>
          <a:blip r:embed="rId4"/>
          <a:stretch>
            <a:fillRect/>
          </a:stretch>
        </p:blipFill>
        <p:spPr>
          <a:xfrm>
            <a:off x="7415842" y="4078599"/>
            <a:ext cx="4109048" cy="1595610"/>
          </a:xfrm>
          <a:prstGeom prst="rect">
            <a:avLst/>
          </a:prstGeom>
        </p:spPr>
      </p:pic>
      <p:sp>
        <p:nvSpPr>
          <p:cNvPr id="15" name="TextBox 14">
            <a:extLst>
              <a:ext uri="{FF2B5EF4-FFF2-40B4-BE49-F238E27FC236}">
                <a16:creationId xmlns:a16="http://schemas.microsoft.com/office/drawing/2014/main" id="{0088A64E-3BC5-8B85-8CD5-CCD73BFC2436}"/>
              </a:ext>
            </a:extLst>
          </p:cNvPr>
          <p:cNvSpPr txBox="1"/>
          <p:nvPr/>
        </p:nvSpPr>
        <p:spPr>
          <a:xfrm>
            <a:off x="7415842" y="5674209"/>
            <a:ext cx="4109048" cy="286232"/>
          </a:xfrm>
          <a:prstGeom prst="rect">
            <a:avLst/>
          </a:prstGeom>
          <a:noFill/>
        </p:spPr>
        <p:txBody>
          <a:bodyPr wrap="square">
            <a:spAutoFit/>
          </a:bodyPr>
          <a:lstStyle/>
          <a:p>
            <a:r>
              <a:rPr lang="en-US" sz="1400" dirty="0"/>
              <a:t>Le gestionnaire de sources de données – Vectoriel</a:t>
            </a:r>
            <a:endParaRPr lang="en-AT" sz="1400" dirty="0"/>
          </a:p>
        </p:txBody>
      </p:sp>
      <p:sp>
        <p:nvSpPr>
          <p:cNvPr id="7" name="object 2">
            <a:extLst>
              <a:ext uri="{FF2B5EF4-FFF2-40B4-BE49-F238E27FC236}">
                <a16:creationId xmlns:a16="http://schemas.microsoft.com/office/drawing/2014/main" id="{BDAA528F-8799-65D3-BC30-08AAA26D478F}"/>
              </a:ext>
            </a:extLst>
          </p:cNvPr>
          <p:cNvSpPr txBox="1">
            <a:spLocks noGrp="1"/>
          </p:cNvSpPr>
          <p:nvPr>
            <p:ph type="title"/>
          </p:nvPr>
        </p:nvSpPr>
        <p:spPr>
          <a:xfrm>
            <a:off x="726468" y="427119"/>
            <a:ext cx="721553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Intégration des données - Fichiers vectoriels et texte</a:t>
            </a:r>
            <a:endParaRPr lang="en-GB" sz="2400" b="1" dirty="0">
              <a:solidFill>
                <a:schemeClr val="bg1"/>
              </a:solidFill>
            </a:endParaRPr>
          </a:p>
        </p:txBody>
      </p:sp>
    </p:spTree>
    <p:extLst>
      <p:ext uri="{BB962C8B-B14F-4D97-AF65-F5344CB8AC3E}">
        <p14:creationId xmlns:p14="http://schemas.microsoft.com/office/powerpoint/2010/main" val="2864473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BD882-F3B7-8658-401E-381EA67E5E42}"/>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8F0ED937-203D-9C70-C048-59FBBEB06E37}"/>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2.2. CSV avec données spatiales</a:t>
            </a:r>
          </a:p>
        </p:txBody>
      </p:sp>
      <p:sp>
        <p:nvSpPr>
          <p:cNvPr id="4" name="Content Placeholder 2">
            <a:extLst>
              <a:ext uri="{FF2B5EF4-FFF2-40B4-BE49-F238E27FC236}">
                <a16:creationId xmlns:a16="http://schemas.microsoft.com/office/drawing/2014/main" id="{2B55E7A7-8151-A402-1C44-C8EC22603917}"/>
              </a:ext>
            </a:extLst>
          </p:cNvPr>
          <p:cNvSpPr txBox="1">
            <a:spLocks/>
          </p:cNvSpPr>
          <p:nvPr/>
        </p:nvSpPr>
        <p:spPr>
          <a:xfrm>
            <a:off x="726467" y="2022854"/>
            <a:ext cx="5708839" cy="378272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Nous allons maintenant importer des données à partir d'un fichier .csv contenant des coordonnées géographiques.</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Protocole d'action </a:t>
            </a:r>
            <a:r>
              <a:rPr lang="en-US" sz="2000" dirty="0">
                <a:solidFill>
                  <a:sysClr val="windowText" lastClr="000000"/>
                </a:solidFill>
              </a:rPr>
              <a:t>:</a:t>
            </a:r>
          </a:p>
          <a:p>
            <a:pPr marL="914400" lvl="1" indent="-457200">
              <a:spcBef>
                <a:spcPts val="1000"/>
              </a:spcBef>
              <a:buFont typeface="+mj-lt"/>
              <a:buAutoNum type="arabicPeriod"/>
              <a:defRPr/>
            </a:pPr>
            <a:r>
              <a:rPr lang="en-US" sz="1600" dirty="0">
                <a:solidFill>
                  <a:sysClr val="windowText" lastClr="000000"/>
                </a:solidFill>
              </a:rPr>
              <a:t>Veuillez ouvrir le </a:t>
            </a:r>
            <a:r>
              <a:rPr lang="en-US" sz="1600" b="1" dirty="0">
                <a:solidFill>
                  <a:sysClr val="windowText" lastClr="000000"/>
                </a:solidFill>
              </a:rPr>
              <a:t>Gestionnaire de sources de données</a:t>
            </a:r>
            <a:r>
              <a:rPr lang="en-US" sz="1600" dirty="0">
                <a:solidFill>
                  <a:sysClr val="windowText" lastClr="000000"/>
                </a:solidFill>
              </a:rPr>
              <a:t>.</a:t>
            </a:r>
          </a:p>
          <a:p>
            <a:pPr marL="914400" lvl="1" indent="-457200">
              <a:spcBef>
                <a:spcPts val="1000"/>
              </a:spcBef>
              <a:buFont typeface="+mj-lt"/>
              <a:buAutoNum type="arabicPeriod"/>
              <a:defRPr/>
            </a:pPr>
            <a:r>
              <a:rPr lang="en-US" sz="1600" dirty="0">
                <a:solidFill>
                  <a:sysClr val="windowText" lastClr="000000"/>
                </a:solidFill>
              </a:rPr>
              <a:t>Sélectionnez </a:t>
            </a:r>
            <a:r>
              <a:rPr lang="en-US" sz="1600" b="1" dirty="0">
                <a:solidFill>
                  <a:sysClr val="windowText" lastClr="000000"/>
                </a:solidFill>
              </a:rPr>
              <a:t>l'onglet Texte délimité</a:t>
            </a:r>
            <a:r>
              <a:rPr lang="en-US" sz="1600" dirty="0">
                <a:solidFill>
                  <a:sysClr val="windowText" lastClr="000000"/>
                </a:solidFill>
              </a:rPr>
              <a:t>.</a:t>
            </a:r>
          </a:p>
          <a:p>
            <a:pPr marL="914400" lvl="1" indent="-457200">
              <a:spcBef>
                <a:spcPts val="1000"/>
              </a:spcBef>
              <a:buFont typeface="+mj-lt"/>
              <a:buAutoNum type="arabicPeriod"/>
              <a:defRPr/>
            </a:pPr>
            <a:r>
              <a:rPr lang="en-US" sz="1600" b="1" dirty="0">
                <a:solidFill>
                  <a:sysClr val="windowText" lastClr="000000"/>
                </a:solidFill>
              </a:rPr>
              <a:t>Nom du fichier </a:t>
            </a:r>
            <a:r>
              <a:rPr lang="en-US" sz="1600" dirty="0">
                <a:solidFill>
                  <a:sysClr val="windowText" lastClr="000000"/>
                </a:solidFill>
              </a:rPr>
              <a:t>: recherchez stats19.csv.</a:t>
            </a:r>
          </a:p>
          <a:p>
            <a:pPr marL="914400" lvl="1" indent="-457200">
              <a:spcBef>
                <a:spcPts val="1000"/>
              </a:spcBef>
              <a:buFont typeface="+mj-lt"/>
              <a:buAutoNum type="arabicPeriod"/>
              <a:defRPr/>
            </a:pPr>
            <a:r>
              <a:rPr lang="en-US" sz="1600" b="1" dirty="0">
                <a:solidFill>
                  <a:sysClr val="windowText" lastClr="000000"/>
                </a:solidFill>
              </a:rPr>
              <a:t>Définition de la géométrie </a:t>
            </a:r>
            <a:r>
              <a:rPr lang="en-US" sz="1600" dirty="0">
                <a:solidFill>
                  <a:sysClr val="windowText" lastClr="000000"/>
                </a:solidFill>
              </a:rPr>
              <a:t>:</a:t>
            </a:r>
          </a:p>
          <a:p>
            <a:pPr lvl="2">
              <a:spcBef>
                <a:spcPts val="1000"/>
              </a:spcBef>
              <a:buFont typeface="Wingdings" panose="05000000000000000000" pitchFamily="2" charset="2"/>
              <a:buChar char="§"/>
              <a:defRPr/>
            </a:pPr>
            <a:r>
              <a:rPr lang="en-US" sz="1200" dirty="0">
                <a:solidFill>
                  <a:sysClr val="windowText" lastClr="000000"/>
                </a:solidFill>
              </a:rPr>
              <a:t>Champ X : longitude</a:t>
            </a:r>
          </a:p>
          <a:p>
            <a:pPr lvl="2">
              <a:spcBef>
                <a:spcPts val="1000"/>
              </a:spcBef>
              <a:buFont typeface="Wingdings" panose="05000000000000000000" pitchFamily="2" charset="2"/>
              <a:buChar char="§"/>
              <a:defRPr/>
            </a:pPr>
            <a:r>
              <a:rPr lang="en-US" sz="1200" dirty="0">
                <a:solidFill>
                  <a:sysClr val="windowText" lastClr="000000"/>
                </a:solidFill>
              </a:rPr>
              <a:t>Champ Y : latitude</a:t>
            </a:r>
          </a:p>
          <a:p>
            <a:pPr lvl="2">
              <a:spcBef>
                <a:spcPts val="1000"/>
              </a:spcBef>
              <a:buFont typeface="Wingdings" panose="05000000000000000000" pitchFamily="2" charset="2"/>
              <a:buChar char="§"/>
              <a:defRPr/>
            </a:pPr>
            <a:r>
              <a:rPr lang="en-US" sz="1200" dirty="0">
                <a:solidFill>
                  <a:sysClr val="windowText" lastClr="000000"/>
                </a:solidFill>
              </a:rPr>
              <a:t>SCR géométrique : EPSG : 4326 - WGS 84</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Veuillez cliquer sur Ajouter, puis sur Fermer.</a:t>
            </a:r>
            <a:endParaRPr lang="en-US" sz="1200" dirty="0">
              <a:solidFill>
                <a:sysClr val="windowText" lastClr="000000"/>
              </a:solidFill>
            </a:endParaRPr>
          </a:p>
        </p:txBody>
      </p:sp>
      <p:sp>
        <p:nvSpPr>
          <p:cNvPr id="5" name="Content Placeholder 2">
            <a:extLst>
              <a:ext uri="{FF2B5EF4-FFF2-40B4-BE49-F238E27FC236}">
                <a16:creationId xmlns:a16="http://schemas.microsoft.com/office/drawing/2014/main" id="{BCB6F069-6A4B-BDC3-8A8E-1156149648EE}"/>
              </a:ext>
            </a:extLst>
          </p:cNvPr>
          <p:cNvSpPr txBox="1">
            <a:spLocks/>
          </p:cNvSpPr>
          <p:nvPr/>
        </p:nvSpPr>
        <p:spPr>
          <a:xfrm>
            <a:off x="726468" y="1539563"/>
            <a:ext cx="10798423" cy="3409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Importation de données texte délimitées (CSV)</a:t>
            </a:r>
          </a:p>
        </p:txBody>
      </p:sp>
      <p:pic>
        <p:nvPicPr>
          <p:cNvPr id="6" name="Picture 5" descr="A screenshot of a computer&#10;&#10;AI-generated content may be incorrect.">
            <a:extLst>
              <a:ext uri="{FF2B5EF4-FFF2-40B4-BE49-F238E27FC236}">
                <a16:creationId xmlns:a16="http://schemas.microsoft.com/office/drawing/2014/main" id="{EAC7B5A2-6CAB-91C7-F87D-E6FD01637C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1352" y="2363850"/>
            <a:ext cx="5480648" cy="3161082"/>
          </a:xfrm>
          <a:prstGeom prst="rect">
            <a:avLst/>
          </a:prstGeom>
        </p:spPr>
      </p:pic>
      <p:sp>
        <p:nvSpPr>
          <p:cNvPr id="13" name="TextBox 12">
            <a:extLst>
              <a:ext uri="{FF2B5EF4-FFF2-40B4-BE49-F238E27FC236}">
                <a16:creationId xmlns:a16="http://schemas.microsoft.com/office/drawing/2014/main" id="{BE87C79C-F845-1E52-2295-9B024F5E8A92}"/>
              </a:ext>
            </a:extLst>
          </p:cNvPr>
          <p:cNvSpPr txBox="1"/>
          <p:nvPr/>
        </p:nvSpPr>
        <p:spPr>
          <a:xfrm>
            <a:off x="7334726" y="5524932"/>
            <a:ext cx="4980316" cy="313932"/>
          </a:xfrm>
          <a:prstGeom prst="rect">
            <a:avLst/>
          </a:prstGeom>
          <a:noFill/>
        </p:spPr>
        <p:txBody>
          <a:bodyPr wrap="square">
            <a:spAutoFit/>
          </a:bodyPr>
          <a:lstStyle/>
          <a:p>
            <a:r>
              <a:rPr lang="en-US" sz="1600" dirty="0"/>
              <a:t>Gestionnaire de sources de données - Texte délimité</a:t>
            </a:r>
            <a:endParaRPr lang="en-AT" sz="1600" dirty="0"/>
          </a:p>
        </p:txBody>
      </p:sp>
      <p:sp>
        <p:nvSpPr>
          <p:cNvPr id="7" name="object 2">
            <a:extLst>
              <a:ext uri="{FF2B5EF4-FFF2-40B4-BE49-F238E27FC236}">
                <a16:creationId xmlns:a16="http://schemas.microsoft.com/office/drawing/2014/main" id="{15785297-1779-FE7E-1A19-02B8558776C0}"/>
              </a:ext>
            </a:extLst>
          </p:cNvPr>
          <p:cNvSpPr txBox="1">
            <a:spLocks noGrp="1"/>
          </p:cNvSpPr>
          <p:nvPr>
            <p:ph type="title"/>
          </p:nvPr>
        </p:nvSpPr>
        <p:spPr>
          <a:xfrm>
            <a:off x="726468" y="427119"/>
            <a:ext cx="711230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Intégration des données - Fichiers vectoriels et texte</a:t>
            </a:r>
            <a:endParaRPr lang="en-GB" sz="2400" b="1" dirty="0">
              <a:solidFill>
                <a:schemeClr val="bg1"/>
              </a:solidFill>
            </a:endParaRPr>
          </a:p>
        </p:txBody>
      </p:sp>
    </p:spTree>
    <p:extLst>
      <p:ext uri="{BB962C8B-B14F-4D97-AF65-F5344CB8AC3E}">
        <p14:creationId xmlns:p14="http://schemas.microsoft.com/office/powerpoint/2010/main" val="12205003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17235-F352-7395-DE64-F1277F605B85}"/>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28C85579-88D0-D108-ED17-F5229E334AF4}"/>
              </a:ext>
            </a:extLst>
          </p:cNvPr>
          <p:cNvSpPr txBox="1"/>
          <p:nvPr/>
        </p:nvSpPr>
        <p:spPr>
          <a:xfrm>
            <a:off x="726467" y="734215"/>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2.3. Cartes de base et ordre des couches</a:t>
            </a:r>
          </a:p>
        </p:txBody>
      </p:sp>
      <p:sp>
        <p:nvSpPr>
          <p:cNvPr id="4" name="Content Placeholder 2">
            <a:extLst>
              <a:ext uri="{FF2B5EF4-FFF2-40B4-BE49-F238E27FC236}">
                <a16:creationId xmlns:a16="http://schemas.microsoft.com/office/drawing/2014/main" id="{D28846E6-4D16-9836-CEF3-D31E80B5B699}"/>
              </a:ext>
            </a:extLst>
          </p:cNvPr>
          <p:cNvSpPr txBox="1">
            <a:spLocks/>
          </p:cNvSpPr>
          <p:nvPr/>
        </p:nvSpPr>
        <p:spPr>
          <a:xfrm>
            <a:off x="726467" y="2022854"/>
            <a:ext cx="5708839" cy="378272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Nos données nécessitent un contexte réel. Nous ajouterons une carte de base.</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Protocole d'action </a:t>
            </a:r>
            <a:r>
              <a:rPr lang="en-US" sz="2000" dirty="0">
                <a:solidFill>
                  <a:sysClr val="windowText" lastClr="000000"/>
                </a:solidFill>
              </a:rPr>
              <a:t>:</a:t>
            </a:r>
          </a:p>
          <a:p>
            <a:pPr marL="914400" lvl="1" indent="-457200">
              <a:spcBef>
                <a:spcPts val="1000"/>
              </a:spcBef>
              <a:buFont typeface="+mj-lt"/>
              <a:buAutoNum type="arabicPeriod"/>
              <a:defRPr/>
            </a:pPr>
            <a:r>
              <a:rPr lang="en-US" sz="1600" dirty="0">
                <a:solidFill>
                  <a:sysClr val="windowText" lastClr="000000"/>
                </a:solidFill>
              </a:rPr>
              <a:t>Dans le panneau Navigateur, recherchez et développez </a:t>
            </a:r>
            <a:r>
              <a:rPr lang="en-US" sz="1600" b="1" dirty="0">
                <a:solidFill>
                  <a:sysClr val="windowText" lastClr="000000"/>
                </a:solidFill>
              </a:rPr>
              <a:t>XYZ Tiles.</a:t>
            </a:r>
          </a:p>
          <a:p>
            <a:pPr marL="914400" lvl="1" indent="-457200">
              <a:spcBef>
                <a:spcPts val="1000"/>
              </a:spcBef>
              <a:buFont typeface="+mj-lt"/>
              <a:buAutoNum type="arabicPeriod"/>
              <a:defRPr/>
            </a:pPr>
            <a:r>
              <a:rPr lang="en-US" sz="1600" b="1" dirty="0">
                <a:solidFill>
                  <a:sysClr val="windowText" lastClr="000000"/>
                </a:solidFill>
              </a:rPr>
              <a:t>Double-cliquez </a:t>
            </a:r>
            <a:r>
              <a:rPr lang="en-US" sz="1600" dirty="0">
                <a:solidFill>
                  <a:sysClr val="windowText" lastClr="000000"/>
                </a:solidFill>
              </a:rPr>
              <a:t>sur OpenStreetMap.</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Problème </a:t>
            </a:r>
            <a:r>
              <a:rPr lang="en-US" sz="2000" dirty="0">
                <a:solidFill>
                  <a:sysClr val="windowText" lastClr="000000"/>
                </a:solidFill>
              </a:rPr>
              <a:t>: la carte de base recouvrira vos données. Dans les SIG, les couches sont dessinées de bas en haut.</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Solution </a:t>
            </a:r>
            <a:r>
              <a:rPr lang="en-US" sz="2000" dirty="0">
                <a:solidFill>
                  <a:sysClr val="windowText" lastClr="000000"/>
                </a:solidFill>
              </a:rPr>
              <a:t>: dans le panneau Layers, cliquez sur la couche OpenStreetMap et faites-la glisser tout en bas de la liste.</a:t>
            </a:r>
            <a:endParaRPr lang="en-US" sz="1200" dirty="0">
              <a:solidFill>
                <a:sysClr val="windowText" lastClr="000000"/>
              </a:solidFill>
            </a:endParaRPr>
          </a:p>
        </p:txBody>
      </p:sp>
      <p:sp>
        <p:nvSpPr>
          <p:cNvPr id="5" name="Content Placeholder 2">
            <a:extLst>
              <a:ext uri="{FF2B5EF4-FFF2-40B4-BE49-F238E27FC236}">
                <a16:creationId xmlns:a16="http://schemas.microsoft.com/office/drawing/2014/main" id="{BB501463-F943-DFA9-4994-306834F5BCB9}"/>
              </a:ext>
            </a:extLst>
          </p:cNvPr>
          <p:cNvSpPr txBox="1">
            <a:spLocks/>
          </p:cNvSpPr>
          <p:nvPr/>
        </p:nvSpPr>
        <p:spPr>
          <a:xfrm>
            <a:off x="726468" y="1539563"/>
            <a:ext cx="10798423" cy="3409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Chargement et classement des fonds de carte</a:t>
            </a:r>
          </a:p>
        </p:txBody>
      </p:sp>
      <p:sp>
        <p:nvSpPr>
          <p:cNvPr id="13" name="TextBox 12">
            <a:extLst>
              <a:ext uri="{FF2B5EF4-FFF2-40B4-BE49-F238E27FC236}">
                <a16:creationId xmlns:a16="http://schemas.microsoft.com/office/drawing/2014/main" id="{6960D2F2-4667-04A0-29F7-5D0FA8B15EB5}"/>
              </a:ext>
            </a:extLst>
          </p:cNvPr>
          <p:cNvSpPr txBox="1"/>
          <p:nvPr/>
        </p:nvSpPr>
        <p:spPr>
          <a:xfrm>
            <a:off x="8788413" y="5809853"/>
            <a:ext cx="3224147" cy="313932"/>
          </a:xfrm>
          <a:prstGeom prst="rect">
            <a:avLst/>
          </a:prstGeom>
          <a:noFill/>
        </p:spPr>
        <p:txBody>
          <a:bodyPr wrap="square">
            <a:spAutoFit/>
          </a:bodyPr>
          <a:lstStyle/>
          <a:p>
            <a:r>
              <a:rPr lang="en-US" sz="1600" dirty="0"/>
              <a:t>Carte de base</a:t>
            </a:r>
            <a:endParaRPr lang="en-AT" sz="1600" dirty="0"/>
          </a:p>
        </p:txBody>
      </p:sp>
      <p:pic>
        <p:nvPicPr>
          <p:cNvPr id="10" name="Picture 9" descr="A map of a city&#10;&#10;AI-generated content may be incorrect.">
            <a:extLst>
              <a:ext uri="{FF2B5EF4-FFF2-40B4-BE49-F238E27FC236}">
                <a16:creationId xmlns:a16="http://schemas.microsoft.com/office/drawing/2014/main" id="{FCA9FCE3-B521-0E8D-7E58-C79996EE0D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09048" y="1165927"/>
            <a:ext cx="8781896" cy="4710332"/>
          </a:xfrm>
          <a:prstGeom prst="rect">
            <a:avLst/>
          </a:prstGeom>
        </p:spPr>
      </p:pic>
      <p:cxnSp>
        <p:nvCxnSpPr>
          <p:cNvPr id="11" name="Straight Arrow Connector 10">
            <a:extLst>
              <a:ext uri="{FF2B5EF4-FFF2-40B4-BE49-F238E27FC236}">
                <a16:creationId xmlns:a16="http://schemas.microsoft.com/office/drawing/2014/main" id="{77A386E9-87CA-AF4A-DE09-D01FEE61796C}"/>
              </a:ext>
            </a:extLst>
          </p:cNvPr>
          <p:cNvCxnSpPr>
            <a:cxnSpLocks/>
          </p:cNvCxnSpPr>
          <p:nvPr/>
        </p:nvCxnSpPr>
        <p:spPr>
          <a:xfrm flipV="1">
            <a:off x="2713703" y="3318387"/>
            <a:ext cx="3849329" cy="184355"/>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6" name="object 2">
            <a:extLst>
              <a:ext uri="{FF2B5EF4-FFF2-40B4-BE49-F238E27FC236}">
                <a16:creationId xmlns:a16="http://schemas.microsoft.com/office/drawing/2014/main" id="{781AB567-0BF0-C0CC-97EC-764379DECC15}"/>
              </a:ext>
            </a:extLst>
          </p:cNvPr>
          <p:cNvSpPr txBox="1">
            <a:spLocks noGrp="1"/>
          </p:cNvSpPr>
          <p:nvPr>
            <p:ph type="title"/>
          </p:nvPr>
        </p:nvSpPr>
        <p:spPr>
          <a:xfrm>
            <a:off x="726467" y="427119"/>
            <a:ext cx="7222913"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Intégration des données - Fichiers vectoriels et texte</a:t>
            </a:r>
            <a:endParaRPr lang="en-GB" sz="2400" b="1" dirty="0">
              <a:solidFill>
                <a:schemeClr val="bg1"/>
              </a:solidFill>
            </a:endParaRPr>
          </a:p>
        </p:txBody>
      </p:sp>
    </p:spTree>
    <p:extLst>
      <p:ext uri="{BB962C8B-B14F-4D97-AF65-F5344CB8AC3E}">
        <p14:creationId xmlns:p14="http://schemas.microsoft.com/office/powerpoint/2010/main" val="1999764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BA9E0-7C21-1E83-0D67-F8B9CB76EB9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2BD59F9-CA71-B5BB-DAF2-5A438758B6EA}"/>
              </a:ext>
            </a:extLst>
          </p:cNvPr>
          <p:cNvSpPr/>
          <p:nvPr/>
        </p:nvSpPr>
        <p:spPr>
          <a:xfrm>
            <a:off x="2071913" y="2555472"/>
            <a:ext cx="8048174" cy="1747056"/>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 : </a:t>
            </a:r>
          </a:p>
          <a:p>
            <a:pPr algn="ctr"/>
            <a:r>
              <a:rPr lang="en-US" sz="3200" b="1" dirty="0">
                <a:solidFill>
                  <a:schemeClr val="bg1"/>
                </a:solidFill>
              </a:rPr>
              <a:t>Cartographie et interrogation des données</a:t>
            </a:r>
          </a:p>
        </p:txBody>
      </p:sp>
    </p:spTree>
    <p:extLst>
      <p:ext uri="{BB962C8B-B14F-4D97-AF65-F5344CB8AC3E}">
        <p14:creationId xmlns:p14="http://schemas.microsoft.com/office/powerpoint/2010/main" val="36292546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BA8B3-04C5-23C6-62D2-4F4FE1F881B8}"/>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32F4F22B-0D91-CA78-1EEC-465D51C40C07}"/>
              </a:ext>
            </a:extLst>
          </p:cNvPr>
          <p:cNvSpPr txBox="1">
            <a:spLocks noGrp="1"/>
          </p:cNvSpPr>
          <p:nvPr>
            <p:ph type="title"/>
          </p:nvPr>
        </p:nvSpPr>
        <p:spPr>
          <a:xfrm>
            <a:off x="726468" y="427119"/>
            <a:ext cx="596930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Cartographie et interrogation des données</a:t>
            </a:r>
          </a:p>
        </p:txBody>
      </p:sp>
      <p:sp>
        <p:nvSpPr>
          <p:cNvPr id="9" name="object 3">
            <a:extLst>
              <a:ext uri="{FF2B5EF4-FFF2-40B4-BE49-F238E27FC236}">
                <a16:creationId xmlns:a16="http://schemas.microsoft.com/office/drawing/2014/main" id="{2EEF612A-DBF8-F1FB-D270-0917E8D2FFDA}"/>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3.0. Identification des caractéristiques</a:t>
            </a:r>
          </a:p>
        </p:txBody>
      </p:sp>
      <p:sp>
        <p:nvSpPr>
          <p:cNvPr id="4" name="Content Placeholder 2">
            <a:extLst>
              <a:ext uri="{FF2B5EF4-FFF2-40B4-BE49-F238E27FC236}">
                <a16:creationId xmlns:a16="http://schemas.microsoft.com/office/drawing/2014/main" id="{09DCB0C4-5A4B-67E4-C8AD-7BA29446DB23}"/>
              </a:ext>
            </a:extLst>
          </p:cNvPr>
          <p:cNvSpPr txBox="1">
            <a:spLocks/>
          </p:cNvSpPr>
          <p:nvPr/>
        </p:nvSpPr>
        <p:spPr>
          <a:xfrm>
            <a:off x="726467" y="2022854"/>
            <a:ext cx="5127082" cy="30551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Protocole d'action </a:t>
            </a:r>
            <a:r>
              <a:rPr lang="en-US" sz="2000" dirty="0">
                <a:solidFill>
                  <a:sysClr val="windowText" lastClr="000000"/>
                </a:solidFill>
              </a:rPr>
              <a:t>:</a:t>
            </a:r>
          </a:p>
          <a:p>
            <a:pPr marL="914400" lvl="1" indent="-457200">
              <a:spcBef>
                <a:spcPts val="1000"/>
              </a:spcBef>
              <a:buFont typeface="+mj-lt"/>
              <a:buAutoNum type="arabicPeriod"/>
              <a:defRPr/>
            </a:pPr>
            <a:r>
              <a:rPr lang="en-US" sz="1600" dirty="0">
                <a:solidFill>
                  <a:sysClr val="windowText" lastClr="000000"/>
                </a:solidFill>
              </a:rPr>
              <a:t>Dans le panneau Couches, </a:t>
            </a:r>
            <a:r>
              <a:rPr lang="en-US" sz="1600" b="1" dirty="0">
                <a:solidFill>
                  <a:sysClr val="windowText" lastClr="000000"/>
                </a:solidFill>
              </a:rPr>
              <a:t>cliquez une fois </a:t>
            </a:r>
            <a:r>
              <a:rPr lang="en-US" sz="1600" dirty="0">
                <a:solidFill>
                  <a:sysClr val="windowText" lastClr="000000"/>
                </a:solidFill>
              </a:rPr>
              <a:t>sur la couche </a:t>
            </a:r>
            <a:r>
              <a:rPr lang="en-US" sz="1600" dirty="0" err="1">
                <a:solidFill>
                  <a:sysClr val="windowText" lastClr="000000"/>
                </a:solidFill>
              </a:rPr>
              <a:t>AccessDeprivationLeeds </a:t>
            </a:r>
            <a:r>
              <a:rPr lang="en-US" sz="1600" dirty="0">
                <a:solidFill>
                  <a:sysClr val="windowText" lastClr="000000"/>
                </a:solidFill>
              </a:rPr>
              <a:t>pour l'activer.</a:t>
            </a:r>
          </a:p>
          <a:p>
            <a:pPr marL="914400" lvl="1" indent="-457200">
              <a:spcBef>
                <a:spcPts val="1000"/>
              </a:spcBef>
              <a:buFont typeface="+mj-lt"/>
              <a:buAutoNum type="arabicPeriod"/>
              <a:defRPr/>
            </a:pPr>
            <a:r>
              <a:rPr lang="en-US" sz="1600" dirty="0">
                <a:solidFill>
                  <a:sysClr val="windowText" lastClr="000000"/>
                </a:solidFill>
              </a:rPr>
              <a:t>Dans la barre d'outils Attributs, cliquez sur l'icône</a:t>
            </a:r>
            <a:r>
              <a:rPr lang="en-US" sz="1600" b="1" dirty="0">
                <a:solidFill>
                  <a:sysClr val="windowText" lastClr="000000"/>
                </a:solidFill>
              </a:rPr>
              <a:t> Identifier les caractéristiques </a:t>
            </a:r>
            <a:r>
              <a:rPr lang="en-US" sz="1600" dirty="0">
                <a:solidFill>
                  <a:sysClr val="windowText" lastClr="000000"/>
                </a:solidFill>
              </a:rPr>
              <a:t>(un cercle bleu avec un « </a:t>
            </a:r>
            <a:r>
              <a:rPr lang="en-US" sz="1600" dirty="0" err="1">
                <a:solidFill>
                  <a:sysClr val="windowText" lastClr="000000"/>
                </a:solidFill>
              </a:rPr>
              <a:t>i </a:t>
            </a:r>
            <a:r>
              <a:rPr lang="en-US" sz="1600" dirty="0">
                <a:solidFill>
                  <a:sysClr val="windowText" lastClr="000000"/>
                </a:solidFill>
              </a:rPr>
              <a:t>» blanc).</a:t>
            </a:r>
          </a:p>
          <a:p>
            <a:pPr marL="914400" lvl="1" indent="-457200">
              <a:spcBef>
                <a:spcPts val="1000"/>
              </a:spcBef>
              <a:buFont typeface="+mj-lt"/>
              <a:buAutoNum type="arabicPeriod"/>
              <a:defRPr/>
            </a:pPr>
            <a:r>
              <a:rPr lang="en-US" sz="1600" dirty="0">
                <a:solidFill>
                  <a:sysClr val="windowText" lastClr="000000"/>
                </a:solidFill>
              </a:rPr>
              <a:t>Votre curseur changera. </a:t>
            </a:r>
            <a:r>
              <a:rPr lang="en-US" sz="1600" b="1" dirty="0">
                <a:solidFill>
                  <a:sysClr val="windowText" lastClr="000000"/>
                </a:solidFill>
              </a:rPr>
              <a:t>Cliquez sur n'importe quel polygone </a:t>
            </a:r>
            <a:r>
              <a:rPr lang="en-US" sz="1600" dirty="0">
                <a:solidFill>
                  <a:sysClr val="windowText" lastClr="000000"/>
                </a:solidFill>
              </a:rPr>
              <a:t>de votre carte.</a:t>
            </a:r>
          </a:p>
          <a:p>
            <a:pPr marL="914400" lvl="1" indent="-457200">
              <a:spcBef>
                <a:spcPts val="1000"/>
              </a:spcBef>
              <a:buFont typeface="+mj-lt"/>
              <a:buAutoNum type="arabicPeriod"/>
              <a:defRPr/>
            </a:pPr>
            <a:r>
              <a:rPr lang="en-US" sz="1600" dirty="0">
                <a:solidFill>
                  <a:sysClr val="windowText" lastClr="000000"/>
                </a:solidFill>
              </a:rPr>
              <a:t>Le panneau Résultats de l'identification s'ouvrira, affichant les « attributs » (les données) de cet élément spécifique.</a:t>
            </a:r>
            <a:endParaRPr lang="en-US" sz="800" dirty="0">
              <a:solidFill>
                <a:sysClr val="windowText" lastClr="000000"/>
              </a:solidFill>
            </a:endParaRPr>
          </a:p>
        </p:txBody>
      </p:sp>
      <p:sp>
        <p:nvSpPr>
          <p:cNvPr id="5" name="Content Placeholder 2">
            <a:extLst>
              <a:ext uri="{FF2B5EF4-FFF2-40B4-BE49-F238E27FC236}">
                <a16:creationId xmlns:a16="http://schemas.microsoft.com/office/drawing/2014/main" id="{DDFE11FC-0E84-5F91-95C8-C92FBABF8EF0}"/>
              </a:ext>
            </a:extLst>
          </p:cNvPr>
          <p:cNvSpPr txBox="1">
            <a:spLocks/>
          </p:cNvSpPr>
          <p:nvPr/>
        </p:nvSpPr>
        <p:spPr>
          <a:xfrm>
            <a:off x="726468" y="1539563"/>
            <a:ext cx="10798423" cy="3409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Chaque forme sur votre carte contient des données cachées. L'outil Identifier nous permet d'y accéder.</a:t>
            </a:r>
          </a:p>
        </p:txBody>
      </p:sp>
      <p:sp>
        <p:nvSpPr>
          <p:cNvPr id="13" name="TextBox 12">
            <a:extLst>
              <a:ext uri="{FF2B5EF4-FFF2-40B4-BE49-F238E27FC236}">
                <a16:creationId xmlns:a16="http://schemas.microsoft.com/office/drawing/2014/main" id="{50C203BA-B5ED-28CB-A386-E256B4592581}"/>
              </a:ext>
            </a:extLst>
          </p:cNvPr>
          <p:cNvSpPr txBox="1"/>
          <p:nvPr/>
        </p:nvSpPr>
        <p:spPr>
          <a:xfrm>
            <a:off x="8079124" y="5452967"/>
            <a:ext cx="3146305" cy="313932"/>
          </a:xfrm>
          <a:prstGeom prst="rect">
            <a:avLst/>
          </a:prstGeom>
          <a:noFill/>
        </p:spPr>
        <p:txBody>
          <a:bodyPr wrap="square">
            <a:spAutoFit/>
          </a:bodyPr>
          <a:lstStyle/>
          <a:p>
            <a:r>
              <a:rPr lang="en-US" sz="1600" dirty="0"/>
              <a:t>Panneau Identifier les entités</a:t>
            </a:r>
            <a:endParaRPr lang="en-AT" sz="1600" dirty="0"/>
          </a:p>
        </p:txBody>
      </p:sp>
      <p:pic>
        <p:nvPicPr>
          <p:cNvPr id="3" name="Picture 2" descr="A map with a red area&#10;&#10;AI-generated content may be incorrect.">
            <a:extLst>
              <a:ext uri="{FF2B5EF4-FFF2-40B4-BE49-F238E27FC236}">
                <a16:creationId xmlns:a16="http://schemas.microsoft.com/office/drawing/2014/main" id="{E1D960FB-3729-FA5C-15AE-BDDFF945F4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21496" y="2178404"/>
            <a:ext cx="6070504" cy="3249002"/>
          </a:xfrm>
          <a:prstGeom prst="rect">
            <a:avLst/>
          </a:prstGeom>
        </p:spPr>
      </p:pic>
      <p:pic>
        <p:nvPicPr>
          <p:cNvPr id="9218" name="Picture 2" descr="Identify Features Button">
            <a:extLst>
              <a:ext uri="{FF2B5EF4-FFF2-40B4-BE49-F238E27FC236}">
                <a16:creationId xmlns:a16="http://schemas.microsoft.com/office/drawing/2014/main" id="{3C8F0F51-D1EC-069B-CF89-A3461FC76C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467" y="5220322"/>
            <a:ext cx="400050" cy="39052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D978FD6D-E60B-54CC-3C52-D7671978E536}"/>
              </a:ext>
            </a:extLst>
          </p:cNvPr>
          <p:cNvSpPr txBox="1"/>
          <p:nvPr/>
        </p:nvSpPr>
        <p:spPr>
          <a:xfrm>
            <a:off x="1148340" y="5296915"/>
            <a:ext cx="2675216" cy="313932"/>
          </a:xfrm>
          <a:prstGeom prst="rect">
            <a:avLst/>
          </a:prstGeom>
          <a:noFill/>
        </p:spPr>
        <p:txBody>
          <a:bodyPr wrap="square">
            <a:spAutoFit/>
          </a:bodyPr>
          <a:lstStyle/>
          <a:p>
            <a:r>
              <a:rPr lang="en-US" sz="1600" dirty="0"/>
              <a:t>Bouton Identifier les entités</a:t>
            </a:r>
            <a:endParaRPr lang="en-AT" sz="1600" dirty="0"/>
          </a:p>
        </p:txBody>
      </p:sp>
    </p:spTree>
    <p:extLst>
      <p:ext uri="{BB962C8B-B14F-4D97-AF65-F5344CB8AC3E}">
        <p14:creationId xmlns:p14="http://schemas.microsoft.com/office/powerpoint/2010/main" val="35754596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639FF-EB40-9B1E-6F44-E3791FCE8580}"/>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B9733549-9E51-455E-63C5-9C31B99166F4}"/>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3.1. Compréhension du tableau des attributs</a:t>
            </a:r>
          </a:p>
        </p:txBody>
      </p:sp>
      <p:sp>
        <p:nvSpPr>
          <p:cNvPr id="4" name="Content Placeholder 2">
            <a:extLst>
              <a:ext uri="{FF2B5EF4-FFF2-40B4-BE49-F238E27FC236}">
                <a16:creationId xmlns:a16="http://schemas.microsoft.com/office/drawing/2014/main" id="{B864229C-E20F-92C6-B149-EC85F8B0F6ED}"/>
              </a:ext>
            </a:extLst>
          </p:cNvPr>
          <p:cNvSpPr txBox="1">
            <a:spLocks/>
          </p:cNvSpPr>
          <p:nvPr/>
        </p:nvSpPr>
        <p:spPr>
          <a:xfrm>
            <a:off x="726467" y="2339944"/>
            <a:ext cx="7960334" cy="37585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Protocole d'action </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Dans le panneau Couches, </a:t>
            </a:r>
            <a:r>
              <a:rPr lang="en-US" sz="2000" b="1" dirty="0">
                <a:solidFill>
                  <a:sysClr val="windowText" lastClr="000000"/>
                </a:solidFill>
              </a:rPr>
              <a:t>cliquez avec le bouton droit de la souris </a:t>
            </a:r>
            <a:r>
              <a:rPr lang="en-US" sz="2000" dirty="0">
                <a:solidFill>
                  <a:sysClr val="windowText" lastClr="000000"/>
                </a:solidFill>
              </a:rPr>
              <a:t>sur la couche </a:t>
            </a:r>
            <a:r>
              <a:rPr lang="en-US" sz="2000" dirty="0" err="1">
                <a:solidFill>
                  <a:sysClr val="windowText" lastClr="000000"/>
                </a:solidFill>
              </a:rPr>
              <a:t>AccessDeprivationLeeds</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Dans le menu contextuel, sélectionnez </a:t>
            </a:r>
            <a:r>
              <a:rPr lang="en-US" sz="2000" b="1" dirty="0">
                <a:solidFill>
                  <a:sysClr val="windowText" lastClr="000000"/>
                </a:solidFill>
              </a:rPr>
              <a:t>Ouvrir la table d'attributs</a:t>
            </a:r>
            <a:r>
              <a:rPr lang="en-US" sz="2000" dirty="0">
                <a:solidFill>
                  <a:sysClr val="windowText" lastClr="000000"/>
                </a:solidFill>
              </a:rPr>
              <a:t>.</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Une nouvelle fenêtre s'ouvre, affichant vos données sous forme de feuille de calcul. Chaque ligne correspond à un élément de la carte ; chaque colonne correspond à un attribut.</a:t>
            </a:r>
            <a:endParaRPr lang="en-US" sz="800" dirty="0">
              <a:solidFill>
                <a:sysClr val="windowText" lastClr="000000"/>
              </a:solidFill>
            </a:endParaRPr>
          </a:p>
        </p:txBody>
      </p:sp>
      <p:sp>
        <p:nvSpPr>
          <p:cNvPr id="5" name="Content Placeholder 2">
            <a:extLst>
              <a:ext uri="{FF2B5EF4-FFF2-40B4-BE49-F238E27FC236}">
                <a16:creationId xmlns:a16="http://schemas.microsoft.com/office/drawing/2014/main" id="{B3A0A626-3F88-6C62-6E44-21B2E714E740}"/>
              </a:ext>
            </a:extLst>
          </p:cNvPr>
          <p:cNvSpPr txBox="1">
            <a:spLocks/>
          </p:cNvSpPr>
          <p:nvPr/>
        </p:nvSpPr>
        <p:spPr>
          <a:xfrm>
            <a:off x="726469" y="1539563"/>
            <a:ext cx="9088584" cy="3409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Pour afficher les données de tous les éléments à la fois, nous utilisons le tableau d'attributs.</a:t>
            </a:r>
          </a:p>
        </p:txBody>
      </p:sp>
      <p:sp>
        <p:nvSpPr>
          <p:cNvPr id="13" name="TextBox 12">
            <a:extLst>
              <a:ext uri="{FF2B5EF4-FFF2-40B4-BE49-F238E27FC236}">
                <a16:creationId xmlns:a16="http://schemas.microsoft.com/office/drawing/2014/main" id="{4C180FE8-7BA4-01D0-9CC8-329A4952272D}"/>
              </a:ext>
            </a:extLst>
          </p:cNvPr>
          <p:cNvSpPr txBox="1"/>
          <p:nvPr/>
        </p:nvSpPr>
        <p:spPr>
          <a:xfrm>
            <a:off x="9325438" y="5888096"/>
            <a:ext cx="3259005" cy="313932"/>
          </a:xfrm>
          <a:prstGeom prst="rect">
            <a:avLst/>
          </a:prstGeom>
          <a:noFill/>
        </p:spPr>
        <p:txBody>
          <a:bodyPr wrap="square">
            <a:spAutoFit/>
          </a:bodyPr>
          <a:lstStyle/>
          <a:p>
            <a:r>
              <a:rPr lang="en-US" sz="1600" dirty="0"/>
              <a:t>Ouverture du tableau d'attributs</a:t>
            </a:r>
            <a:endParaRPr lang="en-AT" sz="1600" dirty="0"/>
          </a:p>
        </p:txBody>
      </p:sp>
      <p:pic>
        <p:nvPicPr>
          <p:cNvPr id="6" name="Picture 5">
            <a:extLst>
              <a:ext uri="{FF2B5EF4-FFF2-40B4-BE49-F238E27FC236}">
                <a16:creationId xmlns:a16="http://schemas.microsoft.com/office/drawing/2014/main" id="{6BF6E51B-6115-5DF4-9DD6-93EF3D475452}"/>
              </a:ext>
            </a:extLst>
          </p:cNvPr>
          <p:cNvPicPr>
            <a:picLocks noChangeAspect="1"/>
          </p:cNvPicPr>
          <p:nvPr/>
        </p:nvPicPr>
        <p:blipFill>
          <a:blip r:embed="rId3"/>
          <a:stretch>
            <a:fillRect/>
          </a:stretch>
        </p:blipFill>
        <p:spPr>
          <a:xfrm>
            <a:off x="9467159" y="1539562"/>
            <a:ext cx="2474118" cy="4392254"/>
          </a:xfrm>
          <a:prstGeom prst="rect">
            <a:avLst/>
          </a:prstGeom>
        </p:spPr>
      </p:pic>
      <p:sp>
        <p:nvSpPr>
          <p:cNvPr id="7" name="object 2">
            <a:extLst>
              <a:ext uri="{FF2B5EF4-FFF2-40B4-BE49-F238E27FC236}">
                <a16:creationId xmlns:a16="http://schemas.microsoft.com/office/drawing/2014/main" id="{770EDA8A-FB31-751C-D4AA-96D2504226EC}"/>
              </a:ext>
            </a:extLst>
          </p:cNvPr>
          <p:cNvSpPr txBox="1">
            <a:spLocks noGrp="1"/>
          </p:cNvSpPr>
          <p:nvPr>
            <p:ph type="title"/>
          </p:nvPr>
        </p:nvSpPr>
        <p:spPr>
          <a:xfrm>
            <a:off x="726467" y="427119"/>
            <a:ext cx="602091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Cartographie et interrogation des données</a:t>
            </a:r>
          </a:p>
        </p:txBody>
      </p:sp>
    </p:spTree>
    <p:extLst>
      <p:ext uri="{BB962C8B-B14F-4D97-AF65-F5344CB8AC3E}">
        <p14:creationId xmlns:p14="http://schemas.microsoft.com/office/powerpoint/2010/main" val="4229241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5F58B-0A04-1E93-1C52-606C96356051}"/>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CC3FD0C6-A75D-4E3F-C822-A2BD00898000}"/>
              </a:ext>
            </a:extLst>
          </p:cNvPr>
          <p:cNvSpPr txBox="1"/>
          <p:nvPr/>
        </p:nvSpPr>
        <p:spPr>
          <a:xfrm>
            <a:off x="726467" y="775374"/>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3.2. Symbologie</a:t>
            </a:r>
          </a:p>
        </p:txBody>
      </p:sp>
      <p:sp>
        <p:nvSpPr>
          <p:cNvPr id="4" name="Content Placeholder 2">
            <a:extLst>
              <a:ext uri="{FF2B5EF4-FFF2-40B4-BE49-F238E27FC236}">
                <a16:creationId xmlns:a16="http://schemas.microsoft.com/office/drawing/2014/main" id="{502E5286-BA26-614D-C237-EA9DC1730739}"/>
              </a:ext>
            </a:extLst>
          </p:cNvPr>
          <p:cNvSpPr txBox="1">
            <a:spLocks/>
          </p:cNvSpPr>
          <p:nvPr/>
        </p:nvSpPr>
        <p:spPr>
          <a:xfrm>
            <a:off x="726467" y="1256570"/>
            <a:ext cx="8111013" cy="466246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Définition de la symbologie, de </a:t>
            </a:r>
            <a:r>
              <a:rPr lang="en-US" sz="2000" dirty="0" err="1">
                <a:solidFill>
                  <a:sysClr val="windowText" lastClr="000000"/>
                </a:solidFill>
              </a:rPr>
              <a:t>la couleur </a:t>
            </a:r>
            <a:r>
              <a:rPr lang="en-US" sz="2000" dirty="0">
                <a:solidFill>
                  <a:sysClr val="windowText" lastClr="000000"/>
                </a:solidFill>
              </a:rPr>
              <a:t>et de la transparence d'un calque polygonal</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Veuillez double-cliquer </a:t>
            </a:r>
            <a:r>
              <a:rPr lang="en-US" sz="2000" dirty="0">
                <a:solidFill>
                  <a:sysClr val="windowText" lastClr="000000"/>
                </a:solidFill>
              </a:rPr>
              <a:t>sur la couche </a:t>
            </a:r>
            <a:r>
              <a:rPr lang="en-US" sz="2000" dirty="0" err="1">
                <a:solidFill>
                  <a:sysClr val="windowText" lastClr="000000"/>
                </a:solidFill>
              </a:rPr>
              <a:t>AccessDeprivationLeeds </a:t>
            </a:r>
            <a:r>
              <a:rPr lang="en-US" sz="2000" dirty="0">
                <a:solidFill>
                  <a:sysClr val="windowText" lastClr="000000"/>
                </a:solidFill>
              </a:rPr>
              <a:t>pour ouvrir les propriétés de la couche.</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Accédez à l'onglet </a:t>
            </a:r>
            <a:r>
              <a:rPr lang="en-US" sz="2000" b="1" dirty="0">
                <a:solidFill>
                  <a:sysClr val="windowText" lastClr="000000"/>
                </a:solidFill>
              </a:rPr>
              <a:t>Symbologie</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Modifiez le rendu de Symbole unique à </a:t>
            </a:r>
            <a:r>
              <a:rPr lang="en-US" sz="2000" b="1" dirty="0">
                <a:solidFill>
                  <a:sysClr val="windowText" lastClr="000000"/>
                </a:solidFill>
              </a:rPr>
              <a:t>Catégorisé</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Définissez le champ Valeur sur </a:t>
            </a:r>
            <a:r>
              <a:rPr lang="en-US" sz="2000" b="1" dirty="0" err="1">
                <a:solidFill>
                  <a:sysClr val="windowText" lastClr="000000"/>
                </a:solidFill>
              </a:rPr>
              <a:t>IMDDecl</a:t>
            </a:r>
            <a:r>
              <a:rPr lang="en-US" sz="2000" b="1"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Sélectionnez une rampe de couleurs (par exemple, </a:t>
            </a:r>
            <a:r>
              <a:rPr lang="en-US" sz="2000" b="1" dirty="0">
                <a:solidFill>
                  <a:sysClr val="windowText" lastClr="000000"/>
                </a:solidFill>
              </a:rPr>
              <a:t>Bleus</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Cliquez sur </a:t>
            </a:r>
            <a:r>
              <a:rPr lang="en-US" sz="2000" b="1" dirty="0">
                <a:solidFill>
                  <a:sysClr val="windowText" lastClr="000000"/>
                </a:solidFill>
              </a:rPr>
              <a:t>Classifier</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IMPORTANT </a:t>
            </a:r>
            <a:r>
              <a:rPr lang="en-US" sz="2000" dirty="0">
                <a:solidFill>
                  <a:sysClr val="windowText" lastClr="000000"/>
                </a:solidFill>
              </a:rPr>
              <a:t>: cliquez à nouveau sur le menu déroulant « Color ramp » et sélectionnez « Invert Color Ramp » (afin que 1 corresponde à la couleur la plus sombre, la plus défavorisée).</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Accédez à Rendu de couche et définissez l'opacité sur</a:t>
            </a:r>
            <a:r>
              <a:rPr lang="en-US" sz="2000" b="1" dirty="0">
                <a:solidFill>
                  <a:sysClr val="windowText" lastClr="000000"/>
                </a:solidFill>
              </a:rPr>
              <a:t> 50 </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Cliquez sur Appliquer, puis sur OK.</a:t>
            </a:r>
            <a:endParaRPr lang="en-US" sz="800" dirty="0">
              <a:solidFill>
                <a:sysClr val="windowText" lastClr="000000"/>
              </a:solidFill>
            </a:endParaRPr>
          </a:p>
        </p:txBody>
      </p:sp>
      <p:sp>
        <p:nvSpPr>
          <p:cNvPr id="13" name="TextBox 12">
            <a:extLst>
              <a:ext uri="{FF2B5EF4-FFF2-40B4-BE49-F238E27FC236}">
                <a16:creationId xmlns:a16="http://schemas.microsoft.com/office/drawing/2014/main" id="{A9D434F0-7E9B-C321-514F-7F79CCA89239}"/>
              </a:ext>
            </a:extLst>
          </p:cNvPr>
          <p:cNvSpPr txBox="1"/>
          <p:nvPr/>
        </p:nvSpPr>
        <p:spPr>
          <a:xfrm>
            <a:off x="7942729" y="5958444"/>
            <a:ext cx="4357426" cy="313932"/>
          </a:xfrm>
          <a:prstGeom prst="rect">
            <a:avLst/>
          </a:prstGeom>
          <a:noFill/>
        </p:spPr>
        <p:txBody>
          <a:bodyPr wrap="square">
            <a:spAutoFit/>
          </a:bodyPr>
          <a:lstStyle/>
          <a:p>
            <a:r>
              <a:rPr lang="en-US" sz="1600" dirty="0"/>
              <a:t>Définition de la symbologie d'un calque polygonal</a:t>
            </a:r>
            <a:endParaRPr lang="en-AT" sz="1600" dirty="0"/>
          </a:p>
        </p:txBody>
      </p:sp>
      <p:pic>
        <p:nvPicPr>
          <p:cNvPr id="3" name="Picture 2">
            <a:extLst>
              <a:ext uri="{FF2B5EF4-FFF2-40B4-BE49-F238E27FC236}">
                <a16:creationId xmlns:a16="http://schemas.microsoft.com/office/drawing/2014/main" id="{4A73BB7D-1B0C-FE5E-AB09-4314798D7C2A}"/>
              </a:ext>
            </a:extLst>
          </p:cNvPr>
          <p:cNvPicPr>
            <a:picLocks noChangeAspect="1"/>
          </p:cNvPicPr>
          <p:nvPr/>
        </p:nvPicPr>
        <p:blipFill>
          <a:blip r:embed="rId3"/>
          <a:stretch>
            <a:fillRect/>
          </a:stretch>
        </p:blipFill>
        <p:spPr>
          <a:xfrm>
            <a:off x="8837480" y="1539562"/>
            <a:ext cx="3166368" cy="4449822"/>
          </a:xfrm>
          <a:prstGeom prst="rect">
            <a:avLst/>
          </a:prstGeom>
        </p:spPr>
      </p:pic>
      <p:sp>
        <p:nvSpPr>
          <p:cNvPr id="6" name="object 2">
            <a:extLst>
              <a:ext uri="{FF2B5EF4-FFF2-40B4-BE49-F238E27FC236}">
                <a16:creationId xmlns:a16="http://schemas.microsoft.com/office/drawing/2014/main" id="{93A9618D-B682-E98F-5B49-E153B7CAEB0B}"/>
              </a:ext>
            </a:extLst>
          </p:cNvPr>
          <p:cNvSpPr txBox="1">
            <a:spLocks noGrp="1"/>
          </p:cNvSpPr>
          <p:nvPr>
            <p:ph type="title"/>
          </p:nvPr>
        </p:nvSpPr>
        <p:spPr>
          <a:xfrm>
            <a:off x="726467" y="427119"/>
            <a:ext cx="6028293"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Cartographie et interrogation des données</a:t>
            </a:r>
          </a:p>
        </p:txBody>
      </p:sp>
    </p:spTree>
    <p:extLst>
      <p:ext uri="{BB962C8B-B14F-4D97-AF65-F5344CB8AC3E}">
        <p14:creationId xmlns:p14="http://schemas.microsoft.com/office/powerpoint/2010/main" val="38529378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71C53-1E60-0F0B-4A05-13AB407700A0}"/>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9DC4A353-619F-3E67-7ED4-9FEDC8EE4338}"/>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3.3. Stylisation d'un calque de ligne (itinéraires cyclables)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BB4D1BE9-7A08-8368-BD91-F59CD26E604A}"/>
              </a:ext>
            </a:extLst>
          </p:cNvPr>
          <p:cNvSpPr txBox="1">
            <a:spLocks/>
          </p:cNvSpPr>
          <p:nvPr/>
        </p:nvSpPr>
        <p:spPr>
          <a:xfrm>
            <a:off x="726468" y="1539563"/>
            <a:ext cx="5976674" cy="413856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Personnalisation des lignes.</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Protocole d'action :</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Double-cliquez </a:t>
            </a:r>
            <a:r>
              <a:rPr lang="en-US" sz="2000" dirty="0">
                <a:solidFill>
                  <a:sysClr val="windowText" lastClr="000000"/>
                </a:solidFill>
              </a:rPr>
              <a:t>sur le calque </a:t>
            </a:r>
            <a:r>
              <a:rPr lang="en-US" sz="2000" dirty="0" err="1">
                <a:solidFill>
                  <a:sysClr val="windowText" lastClr="000000"/>
                </a:solidFill>
              </a:rPr>
              <a:t>cycle_routes</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Dans l'onglet Symbologie, cliquez sur Ligne simple.</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Couleur </a:t>
            </a:r>
            <a:r>
              <a:rPr lang="en-US" sz="2000" dirty="0">
                <a:solidFill>
                  <a:sysClr val="windowText" lastClr="000000"/>
                </a:solidFill>
              </a:rPr>
              <a:t>: définissez la valeur RVB sur 31, 120, 180 (un bleu professionnel).</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Largeur du trait </a:t>
            </a:r>
            <a:r>
              <a:rPr lang="en-US" sz="2000" dirty="0">
                <a:solidFill>
                  <a:sysClr val="windowText" lastClr="000000"/>
                </a:solidFill>
              </a:rPr>
              <a:t>: définissez-la sur 0,8 millimètre.</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Cliquez sur OK.</a:t>
            </a:r>
            <a:endParaRPr lang="en-US" sz="800" dirty="0">
              <a:solidFill>
                <a:sysClr val="windowText" lastClr="000000"/>
              </a:solidFill>
            </a:endParaRPr>
          </a:p>
        </p:txBody>
      </p:sp>
      <p:sp>
        <p:nvSpPr>
          <p:cNvPr id="13" name="TextBox 12">
            <a:extLst>
              <a:ext uri="{FF2B5EF4-FFF2-40B4-BE49-F238E27FC236}">
                <a16:creationId xmlns:a16="http://schemas.microsoft.com/office/drawing/2014/main" id="{35F1D8B6-527E-C338-76FF-47BBD4B58C16}"/>
              </a:ext>
            </a:extLst>
          </p:cNvPr>
          <p:cNvSpPr txBox="1"/>
          <p:nvPr/>
        </p:nvSpPr>
        <p:spPr>
          <a:xfrm>
            <a:off x="8546090" y="5902767"/>
            <a:ext cx="3582161" cy="313932"/>
          </a:xfrm>
          <a:prstGeom prst="rect">
            <a:avLst/>
          </a:prstGeom>
          <a:noFill/>
        </p:spPr>
        <p:txBody>
          <a:bodyPr wrap="square">
            <a:spAutoFit/>
          </a:bodyPr>
          <a:lstStyle/>
          <a:p>
            <a:r>
              <a:rPr lang="en-US" sz="1600" dirty="0"/>
              <a:t>Mise en valeur du réseau</a:t>
            </a:r>
            <a:endParaRPr lang="en-AT" sz="1600" dirty="0"/>
          </a:p>
        </p:txBody>
      </p:sp>
      <p:pic>
        <p:nvPicPr>
          <p:cNvPr id="5" name="Picture 4">
            <a:extLst>
              <a:ext uri="{FF2B5EF4-FFF2-40B4-BE49-F238E27FC236}">
                <a16:creationId xmlns:a16="http://schemas.microsoft.com/office/drawing/2014/main" id="{41196E77-4111-D80A-B5E9-715E7C3A1CC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054791" y="3178229"/>
            <a:ext cx="5073460" cy="2724538"/>
          </a:xfrm>
          <a:prstGeom prst="rect">
            <a:avLst/>
          </a:prstGeom>
        </p:spPr>
      </p:pic>
      <p:sp>
        <p:nvSpPr>
          <p:cNvPr id="10" name="TextBox 9">
            <a:extLst>
              <a:ext uri="{FF2B5EF4-FFF2-40B4-BE49-F238E27FC236}">
                <a16:creationId xmlns:a16="http://schemas.microsoft.com/office/drawing/2014/main" id="{25928359-E0B7-9A78-42B7-F4AA940C6AC2}"/>
              </a:ext>
            </a:extLst>
          </p:cNvPr>
          <p:cNvSpPr txBox="1"/>
          <p:nvPr/>
        </p:nvSpPr>
        <p:spPr>
          <a:xfrm>
            <a:off x="6922522" y="2919974"/>
            <a:ext cx="5622574" cy="313932"/>
          </a:xfrm>
          <a:prstGeom prst="rect">
            <a:avLst/>
          </a:prstGeom>
          <a:noFill/>
        </p:spPr>
        <p:txBody>
          <a:bodyPr wrap="square">
            <a:spAutoFit/>
          </a:bodyPr>
          <a:lstStyle/>
          <a:p>
            <a:r>
              <a:rPr lang="en-US" sz="1600" dirty="0"/>
              <a:t>Menu Symbologie utilisé pour catégoriser un calque de lignes</a:t>
            </a:r>
            <a:endParaRPr lang="en-AT" sz="1600" dirty="0"/>
          </a:p>
        </p:txBody>
      </p:sp>
      <p:pic>
        <p:nvPicPr>
          <p:cNvPr id="12" name="Picture 11">
            <a:extLst>
              <a:ext uri="{FF2B5EF4-FFF2-40B4-BE49-F238E27FC236}">
                <a16:creationId xmlns:a16="http://schemas.microsoft.com/office/drawing/2014/main" id="{3339F8FB-2DC6-A8AD-4182-FED112A52A93}"/>
              </a:ext>
            </a:extLst>
          </p:cNvPr>
          <p:cNvPicPr>
            <a:picLocks noChangeAspect="1"/>
          </p:cNvPicPr>
          <p:nvPr/>
        </p:nvPicPr>
        <p:blipFill>
          <a:blip r:embed="rId4"/>
          <a:stretch>
            <a:fillRect/>
          </a:stretch>
        </p:blipFill>
        <p:spPr>
          <a:xfrm>
            <a:off x="7942729" y="1377046"/>
            <a:ext cx="3122919" cy="1551052"/>
          </a:xfrm>
          <a:prstGeom prst="rect">
            <a:avLst/>
          </a:prstGeom>
        </p:spPr>
      </p:pic>
      <p:sp>
        <p:nvSpPr>
          <p:cNvPr id="6" name="object 2">
            <a:extLst>
              <a:ext uri="{FF2B5EF4-FFF2-40B4-BE49-F238E27FC236}">
                <a16:creationId xmlns:a16="http://schemas.microsoft.com/office/drawing/2014/main" id="{E436C180-77E5-D288-DFA8-320023C1213E}"/>
              </a:ext>
            </a:extLst>
          </p:cNvPr>
          <p:cNvSpPr txBox="1">
            <a:spLocks noGrp="1"/>
          </p:cNvSpPr>
          <p:nvPr>
            <p:ph type="title"/>
          </p:nvPr>
        </p:nvSpPr>
        <p:spPr>
          <a:xfrm>
            <a:off x="726468" y="427119"/>
            <a:ext cx="5976674"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Cartographie et interrogation des données</a:t>
            </a:r>
          </a:p>
        </p:txBody>
      </p:sp>
    </p:spTree>
    <p:extLst>
      <p:ext uri="{BB962C8B-B14F-4D97-AF65-F5344CB8AC3E}">
        <p14:creationId xmlns:p14="http://schemas.microsoft.com/office/powerpoint/2010/main" val="8476972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E6C95-59D7-31C0-5636-4B7807FFAB15}"/>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4FF96AD2-FB33-2123-3EE9-077137914F7F}"/>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3.4. Mise en forme d'une couche de points (données de collision)</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8BA90E2B-1AA3-AE43-0CE3-FC7F6410C05F}"/>
              </a:ext>
            </a:extLst>
          </p:cNvPr>
          <p:cNvSpPr txBox="1">
            <a:spLocks/>
          </p:cNvSpPr>
          <p:nvPr/>
        </p:nvSpPr>
        <p:spPr>
          <a:xfrm>
            <a:off x="726466" y="2207438"/>
            <a:ext cx="6182949" cy="39500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Protocole d'action </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Double-cliquez </a:t>
            </a:r>
            <a:r>
              <a:rPr lang="en-US" sz="2000" dirty="0">
                <a:solidFill>
                  <a:sysClr val="windowText" lastClr="000000"/>
                </a:solidFill>
              </a:rPr>
              <a:t>sur la couche stats19. Accédez à Symbologie.</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Modifiez le rendu en </a:t>
            </a:r>
            <a:r>
              <a:rPr lang="en-US" sz="2000" b="1" dirty="0">
                <a:solidFill>
                  <a:sysClr val="windowText" lastClr="000000"/>
                </a:solidFill>
              </a:rPr>
              <a:t>Catégorisé </a:t>
            </a:r>
            <a:r>
              <a:rPr lang="en-US" sz="2000" dirty="0">
                <a:solidFill>
                  <a:sysClr val="windowText" lastClr="000000"/>
                </a:solidFill>
              </a:rPr>
              <a:t>et définissez la valeur sur </a:t>
            </a:r>
            <a:r>
              <a:rPr lang="en-US" sz="2000" b="1" dirty="0" err="1">
                <a:solidFill>
                  <a:sysClr val="windowText" lastClr="000000"/>
                </a:solidFill>
              </a:rPr>
              <a:t>accident_severity</a:t>
            </a:r>
            <a:r>
              <a:rPr lang="en-US" sz="2000" dirty="0">
                <a:solidFill>
                  <a:sysClr val="windowText" lastClr="000000"/>
                </a:solidFill>
              </a:rPr>
              <a:t>. Cliquez sur Classifier.</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Pour « Fatal » (valeur 1) </a:t>
            </a:r>
            <a:r>
              <a:rPr lang="en-US" sz="2000" dirty="0">
                <a:solidFill>
                  <a:sysClr val="windowText" lastClr="000000"/>
                </a:solidFill>
              </a:rPr>
              <a:t>: taille = 3,0 mm, couleur = rouge (227, 26, 28).</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Pour « Grave » (valeur 2) </a:t>
            </a:r>
            <a:r>
              <a:rPr lang="en-US" sz="2000" dirty="0">
                <a:solidFill>
                  <a:sysClr val="windowText" lastClr="000000"/>
                </a:solidFill>
              </a:rPr>
              <a:t>: taille = 2,5 mm, couleur = orange (253, 191, 111).</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Pour « Léger » (valeur 3) </a:t>
            </a:r>
            <a:r>
              <a:rPr lang="en-US" sz="2000" dirty="0">
                <a:solidFill>
                  <a:sysClr val="windowText" lastClr="000000"/>
                </a:solidFill>
              </a:rPr>
              <a:t>: taille = 2,0 mm, couleur = jaune (255, 255, 153).</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Veuillez cliquer sur OK.</a:t>
            </a:r>
            <a:endParaRPr lang="en-US" sz="800" dirty="0">
              <a:solidFill>
                <a:sysClr val="windowText" lastClr="000000"/>
              </a:solidFill>
            </a:endParaRPr>
          </a:p>
        </p:txBody>
      </p:sp>
      <p:sp>
        <p:nvSpPr>
          <p:cNvPr id="13" name="TextBox 12">
            <a:extLst>
              <a:ext uri="{FF2B5EF4-FFF2-40B4-BE49-F238E27FC236}">
                <a16:creationId xmlns:a16="http://schemas.microsoft.com/office/drawing/2014/main" id="{7742D786-401A-46EF-12F2-117310A0DA14}"/>
              </a:ext>
            </a:extLst>
          </p:cNvPr>
          <p:cNvSpPr txBox="1"/>
          <p:nvPr/>
        </p:nvSpPr>
        <p:spPr>
          <a:xfrm>
            <a:off x="7942729" y="5958444"/>
            <a:ext cx="3582161" cy="313932"/>
          </a:xfrm>
          <a:prstGeom prst="rect">
            <a:avLst/>
          </a:prstGeom>
          <a:noFill/>
        </p:spPr>
        <p:txBody>
          <a:bodyPr wrap="square">
            <a:spAutoFit/>
          </a:bodyPr>
          <a:lstStyle/>
          <a:p>
            <a:r>
              <a:rPr lang="en-US" sz="1600" dirty="0" err="1"/>
              <a:t>Collisions</a:t>
            </a:r>
            <a:r>
              <a:rPr lang="en-US" sz="1600" dirty="0"/>
              <a:t> routières </a:t>
            </a:r>
            <a:r>
              <a:rPr lang="en-US" sz="1600" dirty="0" err="1"/>
              <a:t>classées </a:t>
            </a:r>
            <a:r>
              <a:rPr lang="en-US" sz="1600" dirty="0"/>
              <a:t>par gravité</a:t>
            </a:r>
            <a:endParaRPr lang="en-AT" sz="1600" dirty="0"/>
          </a:p>
        </p:txBody>
      </p:sp>
      <p:pic>
        <p:nvPicPr>
          <p:cNvPr id="5" name="Picture 4" descr="A screenshot of a computer&#10;&#10;AI-generated content may be incorrect.">
            <a:extLst>
              <a:ext uri="{FF2B5EF4-FFF2-40B4-BE49-F238E27FC236}">
                <a16:creationId xmlns:a16="http://schemas.microsoft.com/office/drawing/2014/main" id="{2C0947F4-0225-8D60-DEBC-2D482DCB51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15894" y="3254605"/>
            <a:ext cx="5076106" cy="2724538"/>
          </a:xfrm>
          <a:prstGeom prst="rect">
            <a:avLst/>
          </a:prstGeom>
        </p:spPr>
      </p:pic>
      <p:pic>
        <p:nvPicPr>
          <p:cNvPr id="7" name="Picture 6">
            <a:extLst>
              <a:ext uri="{FF2B5EF4-FFF2-40B4-BE49-F238E27FC236}">
                <a16:creationId xmlns:a16="http://schemas.microsoft.com/office/drawing/2014/main" id="{5884322F-05F5-2BCD-A058-16D34ABD666C}"/>
              </a:ext>
            </a:extLst>
          </p:cNvPr>
          <p:cNvPicPr>
            <a:picLocks noChangeAspect="1"/>
          </p:cNvPicPr>
          <p:nvPr/>
        </p:nvPicPr>
        <p:blipFill>
          <a:blip r:embed="rId4"/>
          <a:stretch>
            <a:fillRect/>
          </a:stretch>
        </p:blipFill>
        <p:spPr>
          <a:xfrm>
            <a:off x="8252536" y="1435694"/>
            <a:ext cx="3478832" cy="1450928"/>
          </a:xfrm>
          <a:prstGeom prst="rect">
            <a:avLst/>
          </a:prstGeom>
        </p:spPr>
      </p:pic>
      <p:sp>
        <p:nvSpPr>
          <p:cNvPr id="10" name="TextBox 9">
            <a:extLst>
              <a:ext uri="{FF2B5EF4-FFF2-40B4-BE49-F238E27FC236}">
                <a16:creationId xmlns:a16="http://schemas.microsoft.com/office/drawing/2014/main" id="{87E7BFE3-A719-96A7-69A7-02B5D9A6AF73}"/>
              </a:ext>
            </a:extLst>
          </p:cNvPr>
          <p:cNvSpPr txBox="1"/>
          <p:nvPr/>
        </p:nvSpPr>
        <p:spPr>
          <a:xfrm>
            <a:off x="7038441" y="2869318"/>
            <a:ext cx="5276461" cy="313932"/>
          </a:xfrm>
          <a:prstGeom prst="rect">
            <a:avLst/>
          </a:prstGeom>
          <a:noFill/>
        </p:spPr>
        <p:txBody>
          <a:bodyPr wrap="square">
            <a:spAutoFit/>
          </a:bodyPr>
          <a:lstStyle/>
          <a:p>
            <a:r>
              <a:rPr lang="en-US" sz="1600" dirty="0"/>
              <a:t>Menu Symbologie utilisé pour classer une couche de points</a:t>
            </a:r>
            <a:endParaRPr lang="en-AT" sz="1600" dirty="0"/>
          </a:p>
        </p:txBody>
      </p:sp>
      <p:sp>
        <p:nvSpPr>
          <p:cNvPr id="2" name="Content Placeholder 2">
            <a:extLst>
              <a:ext uri="{FF2B5EF4-FFF2-40B4-BE49-F238E27FC236}">
                <a16:creationId xmlns:a16="http://schemas.microsoft.com/office/drawing/2014/main" id="{815A3B02-B2D0-5770-4ADD-5A0C5D6EC798}"/>
              </a:ext>
            </a:extLst>
          </p:cNvPr>
          <p:cNvSpPr txBox="1">
            <a:spLocks/>
          </p:cNvSpPr>
          <p:nvPr/>
        </p:nvSpPr>
        <p:spPr>
          <a:xfrm>
            <a:off x="667110" y="1539562"/>
            <a:ext cx="7378948" cy="6678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Nous allons styliser nos données d'accidents stats19 afin de mettre en évidence les accidents les plus graves.</a:t>
            </a:r>
          </a:p>
        </p:txBody>
      </p:sp>
      <p:sp>
        <p:nvSpPr>
          <p:cNvPr id="11" name="object 2">
            <a:extLst>
              <a:ext uri="{FF2B5EF4-FFF2-40B4-BE49-F238E27FC236}">
                <a16:creationId xmlns:a16="http://schemas.microsoft.com/office/drawing/2014/main" id="{A1F4C42E-80D6-36DB-EE82-2F682422C08A}"/>
              </a:ext>
            </a:extLst>
          </p:cNvPr>
          <p:cNvSpPr txBox="1">
            <a:spLocks noGrp="1"/>
          </p:cNvSpPr>
          <p:nvPr>
            <p:ph type="title"/>
          </p:nvPr>
        </p:nvSpPr>
        <p:spPr>
          <a:xfrm>
            <a:off x="726468" y="427119"/>
            <a:ext cx="5910306"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Cartographie et interrogation des données</a:t>
            </a:r>
          </a:p>
        </p:txBody>
      </p:sp>
    </p:spTree>
    <p:extLst>
      <p:ext uri="{BB962C8B-B14F-4D97-AF65-F5344CB8AC3E}">
        <p14:creationId xmlns:p14="http://schemas.microsoft.com/office/powerpoint/2010/main" val="2217919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AC0B4-B07F-412A-DFD7-24AE8C3CF2C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1DEEE3B-0659-6E87-90B7-219C353AC31C}"/>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 : </a:t>
            </a:r>
          </a:p>
          <a:p>
            <a:pPr algn="ctr"/>
            <a:r>
              <a:rPr lang="en-US" sz="3200" b="1" dirty="0">
                <a:solidFill>
                  <a:schemeClr val="bg1"/>
                </a:solidFill>
              </a:rPr>
              <a:t>Création et modification des données de transport</a:t>
            </a:r>
          </a:p>
        </p:txBody>
      </p:sp>
    </p:spTree>
    <p:extLst>
      <p:ext uri="{BB962C8B-B14F-4D97-AF65-F5344CB8AC3E}">
        <p14:creationId xmlns:p14="http://schemas.microsoft.com/office/powerpoint/2010/main" val="4554188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64865-BF32-93F4-3445-94592C45B8FD}"/>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F8A3A2A1-FC21-1ED3-43AE-23385030FD56}"/>
              </a:ext>
            </a:extLst>
          </p:cNvPr>
          <p:cNvSpPr txBox="1">
            <a:spLocks noGrp="1"/>
          </p:cNvSpPr>
          <p:nvPr>
            <p:ph type="title"/>
          </p:nvPr>
        </p:nvSpPr>
        <p:spPr>
          <a:xfrm>
            <a:off x="726468" y="427119"/>
            <a:ext cx="7062693"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04. </a:t>
            </a:r>
            <a:r>
              <a:rPr lang="en-US" sz="2400" b="1" dirty="0">
                <a:solidFill>
                  <a:schemeClr val="bg1"/>
                </a:solidFill>
              </a:rPr>
              <a:t>Création et modification des données de transport</a:t>
            </a:r>
            <a:endParaRPr lang="en-GB" sz="2400" b="1" dirty="0">
              <a:solidFill>
                <a:schemeClr val="bg1"/>
              </a:solidFill>
            </a:endParaRPr>
          </a:p>
        </p:txBody>
      </p:sp>
      <p:sp>
        <p:nvSpPr>
          <p:cNvPr id="9" name="object 3">
            <a:extLst>
              <a:ext uri="{FF2B5EF4-FFF2-40B4-BE49-F238E27FC236}">
                <a16:creationId xmlns:a16="http://schemas.microsoft.com/office/drawing/2014/main" id="{EB2F9EB2-A4DB-95B2-C197-A90EBA7F839E}"/>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4.0. Création d'un nouveau calque </a:t>
            </a:r>
            <a:r>
              <a:rPr lang="en-US" b="1" dirty="0" err="1">
                <a:solidFill>
                  <a:sysClr val="windowText" lastClr="000000"/>
                </a:solidFill>
                <a:latin typeface="Arial"/>
                <a:cs typeface="Arial"/>
              </a:rPr>
              <a:t>GeoPackage</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19E92059-46A8-905D-5C15-3744E89DAC48}"/>
              </a:ext>
            </a:extLst>
          </p:cNvPr>
          <p:cNvSpPr txBox="1">
            <a:spLocks/>
          </p:cNvSpPr>
          <p:nvPr/>
        </p:nvSpPr>
        <p:spPr>
          <a:xfrm>
            <a:off x="667109" y="2449616"/>
            <a:ext cx="6220023" cy="407713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1800" b="1" dirty="0">
                <a:solidFill>
                  <a:sysClr val="windowText" lastClr="000000"/>
                </a:solidFill>
              </a:rPr>
              <a:t>Protocole d'action </a:t>
            </a:r>
            <a:r>
              <a:rPr lang="en-US" sz="1800" dirty="0">
                <a:solidFill>
                  <a:sysClr val="windowText" lastClr="000000"/>
                </a:solidFill>
              </a:rPr>
              <a:t>:</a:t>
            </a:r>
          </a:p>
          <a:p>
            <a:pPr marL="914400" lvl="1" indent="-457200">
              <a:spcBef>
                <a:spcPts val="1000"/>
              </a:spcBef>
              <a:buFont typeface="+mj-lt"/>
              <a:buAutoNum type="arabicPeriod"/>
              <a:defRPr/>
            </a:pPr>
            <a:r>
              <a:rPr lang="en-US" sz="1400" dirty="0">
                <a:solidFill>
                  <a:sysClr val="windowText" lastClr="000000"/>
                </a:solidFill>
              </a:rPr>
              <a:t>Tout d'abord, assurez-vous que la barre d'outils de numérisation est active (Affichage &gt; Barres d'outils &gt; Barre d'outils de numérisation).</a:t>
            </a:r>
          </a:p>
          <a:p>
            <a:pPr marL="914400" lvl="1" indent="-457200">
              <a:spcBef>
                <a:spcPts val="1000"/>
              </a:spcBef>
              <a:buFont typeface="+mj-lt"/>
              <a:buAutoNum type="arabicPeriod"/>
              <a:defRPr/>
            </a:pPr>
            <a:r>
              <a:rPr lang="en-US" sz="1400" dirty="0">
                <a:solidFill>
                  <a:sysClr val="windowText" lastClr="000000"/>
                </a:solidFill>
              </a:rPr>
              <a:t>Veuillez cliquer sur l'icône </a:t>
            </a:r>
            <a:r>
              <a:rPr lang="en-US" sz="1400" b="1" dirty="0">
                <a:solidFill>
                  <a:sysClr val="windowText" lastClr="000000"/>
                </a:solidFill>
              </a:rPr>
              <a:t>Nouvelle couche </a:t>
            </a:r>
            <a:r>
              <a:rPr lang="en-US" sz="1400" b="1" dirty="0" err="1">
                <a:solidFill>
                  <a:sysClr val="windowText" lastClr="000000"/>
                </a:solidFill>
              </a:rPr>
              <a:t>GeoPackage </a:t>
            </a:r>
            <a:r>
              <a:rPr lang="en-US" sz="1400" dirty="0">
                <a:solidFill>
                  <a:sysClr val="windowText" lastClr="000000"/>
                </a:solidFill>
              </a:rPr>
              <a:t>dans la barre d'outils.</a:t>
            </a:r>
          </a:p>
          <a:p>
            <a:pPr marL="914400" lvl="1" indent="-457200">
              <a:spcBef>
                <a:spcPts val="1000"/>
              </a:spcBef>
              <a:buFont typeface="+mj-lt"/>
              <a:buAutoNum type="arabicPeriod"/>
              <a:defRPr/>
            </a:pPr>
            <a:r>
              <a:rPr lang="en-US" sz="1400" b="1" dirty="0">
                <a:solidFill>
                  <a:sysClr val="windowText" lastClr="000000"/>
                </a:solidFill>
              </a:rPr>
              <a:t>Base de données </a:t>
            </a:r>
            <a:r>
              <a:rPr lang="en-US" sz="1400" dirty="0">
                <a:solidFill>
                  <a:sysClr val="windowText" lastClr="000000"/>
                </a:solidFill>
              </a:rPr>
              <a:t>: cliquez sur ... et enregistrez un nouveau fichier dans votre dossier de projet nommé </a:t>
            </a:r>
            <a:r>
              <a:rPr lang="en-US" sz="1400" b="1" dirty="0" err="1">
                <a:solidFill>
                  <a:sysClr val="windowText" lastClr="000000"/>
                </a:solidFill>
              </a:rPr>
              <a:t>leeds_transport_assets.gpkg</a:t>
            </a:r>
            <a:r>
              <a:rPr lang="en-US" sz="1400" dirty="0">
                <a:solidFill>
                  <a:sysClr val="windowText" lastClr="000000"/>
                </a:solidFill>
              </a:rPr>
              <a:t>.</a:t>
            </a:r>
          </a:p>
          <a:p>
            <a:pPr marL="914400" lvl="1" indent="-457200">
              <a:spcBef>
                <a:spcPts val="1000"/>
              </a:spcBef>
              <a:buFont typeface="+mj-lt"/>
              <a:buAutoNum type="arabicPeriod"/>
              <a:defRPr/>
            </a:pPr>
            <a:r>
              <a:rPr lang="en-US" sz="1400" dirty="0">
                <a:solidFill>
                  <a:sysClr val="windowText" lastClr="000000"/>
                </a:solidFill>
              </a:rPr>
              <a:t>Nom de la table : </a:t>
            </a:r>
            <a:r>
              <a:rPr lang="en-US" sz="1400" b="1" dirty="0" err="1">
                <a:solidFill>
                  <a:sysClr val="windowText" lastClr="000000"/>
                </a:solidFill>
              </a:rPr>
              <a:t>leeds_station</a:t>
            </a:r>
            <a:r>
              <a:rPr lang="en-US" sz="1400" dirty="0">
                <a:solidFill>
                  <a:sysClr val="windowText" lastClr="000000"/>
                </a:solidFill>
              </a:rPr>
              <a:t>.</a:t>
            </a:r>
          </a:p>
          <a:p>
            <a:pPr marL="914400" lvl="1" indent="-457200">
              <a:spcBef>
                <a:spcPts val="1000"/>
              </a:spcBef>
              <a:buFont typeface="+mj-lt"/>
              <a:buAutoNum type="arabicPeriod"/>
              <a:defRPr/>
            </a:pPr>
            <a:r>
              <a:rPr lang="en-US" sz="1400" dirty="0">
                <a:solidFill>
                  <a:sysClr val="windowText" lastClr="000000"/>
                </a:solidFill>
              </a:rPr>
              <a:t>Type de géométrie : </a:t>
            </a:r>
            <a:r>
              <a:rPr lang="en-US" sz="1400" b="1" dirty="0">
                <a:solidFill>
                  <a:sysClr val="windowText" lastClr="000000"/>
                </a:solidFill>
              </a:rPr>
              <a:t>Point</a:t>
            </a:r>
            <a:r>
              <a:rPr lang="en-US" sz="1400" dirty="0">
                <a:solidFill>
                  <a:sysClr val="windowText" lastClr="000000"/>
                </a:solidFill>
              </a:rPr>
              <a:t>.</a:t>
            </a:r>
          </a:p>
          <a:p>
            <a:pPr marL="914400" lvl="1" indent="-457200">
              <a:spcBef>
                <a:spcPts val="1000"/>
              </a:spcBef>
              <a:buFont typeface="+mj-lt"/>
              <a:buAutoNum type="arabicPeriod"/>
              <a:defRPr/>
            </a:pPr>
            <a:r>
              <a:rPr lang="en-US" sz="1400" dirty="0">
                <a:solidFill>
                  <a:sysClr val="windowText" lastClr="000000"/>
                </a:solidFill>
              </a:rPr>
              <a:t>Nouveau nom de champ : nom. Type : Texte (chaîne).</a:t>
            </a:r>
          </a:p>
          <a:p>
            <a:pPr marL="914400" lvl="1" indent="-457200">
              <a:spcBef>
                <a:spcPts val="1000"/>
              </a:spcBef>
              <a:buFont typeface="+mj-lt"/>
              <a:buAutoNum type="arabicPeriod"/>
              <a:defRPr/>
            </a:pPr>
            <a:r>
              <a:rPr lang="en-US" sz="1400" b="1" dirty="0">
                <a:solidFill>
                  <a:sysClr val="windowText" lastClr="000000"/>
                </a:solidFill>
              </a:rPr>
              <a:t>IMPORTANT </a:t>
            </a:r>
            <a:r>
              <a:rPr lang="en-US" sz="1400" dirty="0">
                <a:solidFill>
                  <a:sysClr val="windowText" lastClr="000000"/>
                </a:solidFill>
              </a:rPr>
              <a:t>: Veuillez cliquer sur le bouton</a:t>
            </a:r>
            <a:r>
              <a:rPr lang="en-US" sz="1400" b="1" dirty="0">
                <a:solidFill>
                  <a:sysClr val="windowText" lastClr="000000"/>
                </a:solidFill>
              </a:rPr>
              <a:t> Ajouter à la liste des champs</a:t>
            </a:r>
            <a:r>
              <a:rPr lang="en-US" sz="1400" dirty="0">
                <a:solidFill>
                  <a:sysClr val="windowText" lastClr="000000"/>
                </a:solidFill>
              </a:rPr>
              <a:t>.</a:t>
            </a:r>
          </a:p>
          <a:p>
            <a:pPr marL="914400" lvl="1" indent="-457200">
              <a:spcBef>
                <a:spcPts val="1000"/>
              </a:spcBef>
              <a:buFont typeface="+mj-lt"/>
              <a:buAutoNum type="arabicPeriod"/>
              <a:defRPr/>
            </a:pPr>
            <a:r>
              <a:rPr lang="en-US" sz="1400" dirty="0">
                <a:solidFill>
                  <a:sysClr val="windowText" lastClr="000000"/>
                </a:solidFill>
              </a:rPr>
              <a:t>Veuillez cliquer sur OK.</a:t>
            </a:r>
            <a:endParaRPr lang="en-US" sz="100" dirty="0">
              <a:solidFill>
                <a:sysClr val="windowText" lastClr="000000"/>
              </a:solidFill>
            </a:endParaRPr>
          </a:p>
        </p:txBody>
      </p:sp>
      <p:sp>
        <p:nvSpPr>
          <p:cNvPr id="13" name="TextBox 12">
            <a:extLst>
              <a:ext uri="{FF2B5EF4-FFF2-40B4-BE49-F238E27FC236}">
                <a16:creationId xmlns:a16="http://schemas.microsoft.com/office/drawing/2014/main" id="{E588259F-4810-E289-7E4E-B8B856F71239}"/>
              </a:ext>
            </a:extLst>
          </p:cNvPr>
          <p:cNvSpPr txBox="1"/>
          <p:nvPr/>
        </p:nvSpPr>
        <p:spPr>
          <a:xfrm>
            <a:off x="7208046" y="5715524"/>
            <a:ext cx="5179625" cy="480131"/>
          </a:xfrm>
          <a:prstGeom prst="rect">
            <a:avLst/>
          </a:prstGeom>
          <a:noFill/>
        </p:spPr>
        <p:txBody>
          <a:bodyPr wrap="square">
            <a:spAutoFit/>
          </a:bodyPr>
          <a:lstStyle/>
          <a:p>
            <a:r>
              <a:rPr lang="en-US" sz="1400" dirty="0"/>
              <a:t>Fenêtre contextuelle permettant d'ajouter un nouveau calque </a:t>
            </a:r>
            <a:r>
              <a:rPr lang="en-US" sz="1400" dirty="0" err="1"/>
              <a:t>GeoPackage</a:t>
            </a:r>
            <a:r>
              <a:rPr lang="en-US" sz="1400" dirty="0"/>
              <a:t>, avec du texte ajouté pour la gare ferroviaire de Leeds.</a:t>
            </a:r>
            <a:endParaRPr lang="en-AT" sz="1400" dirty="0"/>
          </a:p>
        </p:txBody>
      </p:sp>
      <p:sp>
        <p:nvSpPr>
          <p:cNvPr id="10" name="TextBox 9">
            <a:extLst>
              <a:ext uri="{FF2B5EF4-FFF2-40B4-BE49-F238E27FC236}">
                <a16:creationId xmlns:a16="http://schemas.microsoft.com/office/drawing/2014/main" id="{4BCC6C65-E2F4-E361-FFB2-37F37FA0EC92}"/>
              </a:ext>
            </a:extLst>
          </p:cNvPr>
          <p:cNvSpPr txBox="1"/>
          <p:nvPr/>
        </p:nvSpPr>
        <p:spPr>
          <a:xfrm>
            <a:off x="7606087" y="2959662"/>
            <a:ext cx="4870074" cy="286232"/>
          </a:xfrm>
          <a:prstGeom prst="rect">
            <a:avLst/>
          </a:prstGeom>
          <a:noFill/>
        </p:spPr>
        <p:txBody>
          <a:bodyPr wrap="square">
            <a:spAutoFit/>
          </a:bodyPr>
          <a:lstStyle/>
          <a:p>
            <a:r>
              <a:rPr lang="en-US" sz="1400" dirty="0"/>
              <a:t>Sélection d'une nouvelle couche </a:t>
            </a:r>
            <a:r>
              <a:rPr lang="en-US" sz="1400" dirty="0" err="1"/>
              <a:t>GeoPackage </a:t>
            </a:r>
            <a:r>
              <a:rPr lang="en-US" sz="1400" dirty="0"/>
              <a:t>dans le menu supérieur de QGIS.</a:t>
            </a:r>
            <a:endParaRPr lang="en-AT" sz="1400" dirty="0"/>
          </a:p>
        </p:txBody>
      </p:sp>
      <p:sp>
        <p:nvSpPr>
          <p:cNvPr id="2" name="Content Placeholder 2">
            <a:extLst>
              <a:ext uri="{FF2B5EF4-FFF2-40B4-BE49-F238E27FC236}">
                <a16:creationId xmlns:a16="http://schemas.microsoft.com/office/drawing/2014/main" id="{C4C17712-D7DB-15DA-A466-C55DA32AB8CB}"/>
              </a:ext>
            </a:extLst>
          </p:cNvPr>
          <p:cNvSpPr txBox="1">
            <a:spLocks/>
          </p:cNvSpPr>
          <p:nvPr/>
        </p:nvSpPr>
        <p:spPr>
          <a:xfrm>
            <a:off x="667109" y="1539562"/>
            <a:ext cx="6078747" cy="6678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Nous allons créer un nouveau </a:t>
            </a:r>
            <a:r>
              <a:rPr lang="en-US" sz="2000" dirty="0" err="1">
                <a:solidFill>
                  <a:sysClr val="windowText" lastClr="000000"/>
                </a:solidFill>
              </a:rPr>
              <a:t>GeoPackage</a:t>
            </a:r>
            <a:r>
              <a:rPr lang="en-US" sz="2000" dirty="0">
                <a:solidFill>
                  <a:sysClr val="windowText" lastClr="000000"/>
                </a:solidFill>
              </a:rPr>
              <a:t> moderne et robuste pour stocker un point représentant la gare ferroviaire de Leeds.</a:t>
            </a:r>
          </a:p>
        </p:txBody>
      </p:sp>
      <p:pic>
        <p:nvPicPr>
          <p:cNvPr id="11266" name="Picture 2" descr="Popup box to add new GeoPackage layer, with text added for Leeds Rail Station.">
            <a:extLst>
              <a:ext uri="{FF2B5EF4-FFF2-40B4-BE49-F238E27FC236}">
                <a16:creationId xmlns:a16="http://schemas.microsoft.com/office/drawing/2014/main" id="{9AE1C858-AB49-4786-A147-C18F9C944E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3886" y="3429000"/>
            <a:ext cx="5042602" cy="2286524"/>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Selecting a new GeoPackage layer from QGIS's top ribbon menu.">
            <a:extLst>
              <a:ext uri="{FF2B5EF4-FFF2-40B4-BE49-F238E27FC236}">
                <a16:creationId xmlns:a16="http://schemas.microsoft.com/office/drawing/2014/main" id="{DACD9BBC-533C-C717-796D-3973F9C8C3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9161" y="1492457"/>
            <a:ext cx="4017394" cy="1403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788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 </a:t>
            </a:r>
            <a:r>
              <a:rPr lang="en-GB" sz="2400" b="1" dirty="0">
                <a:solidFill>
                  <a:schemeClr val="bg1"/>
                </a:solidFill>
              </a:rPr>
              <a:t>des matières</a:t>
            </a:r>
            <a:endParaRPr sz="2400" b="1" spc="-13" dirty="0">
              <a:solidFill>
                <a:schemeClr val="bg1"/>
              </a:solidFill>
            </a:endParaRP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4520382" y="428560"/>
            <a:ext cx="6955804"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AT" sz="2400" b="1" dirty="0">
                <a:solidFill>
                  <a:schemeClr val="bg1"/>
                </a:solidFill>
              </a:rPr>
              <a:t>Introduction au système d'information géographique SIG</a:t>
            </a:r>
            <a:endParaRPr lang="en-US" sz="2400" b="1" dirty="0">
              <a:solidFill>
                <a:schemeClr val="bg1"/>
              </a:solidFill>
            </a:endParaRPr>
          </a:p>
        </p:txBody>
      </p:sp>
      <p:sp>
        <p:nvSpPr>
          <p:cNvPr id="6" name="object 4">
            <a:extLst>
              <a:ext uri="{FF2B5EF4-FFF2-40B4-BE49-F238E27FC236}">
                <a16:creationId xmlns:a16="http://schemas.microsoft.com/office/drawing/2014/main" id="{3CE0F00C-E1F5-09E1-990F-AB1F147122AF}"/>
              </a:ext>
            </a:extLst>
          </p:cNvPr>
          <p:cNvSpPr txBox="1"/>
          <p:nvPr/>
        </p:nvSpPr>
        <p:spPr>
          <a:xfrm>
            <a:off x="6096000" y="887689"/>
            <a:ext cx="5380185" cy="4598320"/>
          </a:xfrm>
          <a:prstGeom prst="rect">
            <a:avLst/>
          </a:prstGeom>
        </p:spPr>
        <p:txBody>
          <a:bodyPr vert="horz" wrap="square" lIns="0" tIns="16329" rIns="0" bIns="0" rtlCol="0">
            <a:spAutoFit/>
          </a:bodyPr>
          <a:lstStyle/>
          <a:p>
            <a:pPr marL="90000" marR="7348" defTabSz="1175644" hangingPunct="1">
              <a:lnSpc>
                <a:spcPct val="150000"/>
              </a:lnSpc>
              <a:spcBef>
                <a:spcPts val="100"/>
              </a:spcBef>
              <a:spcAft>
                <a:spcPts val="100"/>
              </a:spcAft>
              <a:tabLst>
                <a:tab pos="4667250" algn="r"/>
                <a:tab pos="5038725" algn="r"/>
              </a:tabLst>
            </a:pPr>
            <a:r>
              <a:rPr lang="en-US" sz="1600" kern="1200" spc="64" dirty="0">
                <a:solidFill>
                  <a:sysClr val="windowText" lastClr="000000"/>
                </a:solidFill>
                <a:latin typeface="Arial"/>
                <a:cs typeface="Arial"/>
              </a:rPr>
              <a:t>2.1 Importation de données </a:t>
            </a:r>
            <a:r>
              <a:rPr lang="en-US" sz="1600" kern="1200" spc="64" dirty="0" err="1">
                <a:solidFill>
                  <a:sysClr val="windowText" lastClr="000000"/>
                </a:solidFill>
                <a:latin typeface="Arial"/>
                <a:cs typeface="Arial"/>
              </a:rPr>
              <a:t>vectorielles</a:t>
            </a:r>
            <a:r>
              <a:rPr lang="en-US" sz="1600" kern="1200" spc="64" dirty="0">
                <a:solidFill>
                  <a:sysClr val="windowText" lastClr="000000"/>
                </a:solidFill>
                <a:latin typeface="Arial"/>
                <a:cs typeface="Arial"/>
              </a:rPr>
              <a:t>………….</a:t>
            </a:r>
            <a:r>
              <a:rPr lang="en-GB" sz="1600" kern="1200" spc="64" dirty="0">
                <a:solidFill>
                  <a:sysClr val="windowText" lastClr="000000"/>
                </a:solidFill>
                <a:latin typeface="Arial"/>
                <a:cs typeface="Arial"/>
              </a:rPr>
              <a:t>18</a:t>
            </a:r>
          </a:p>
          <a:p>
            <a:pPr marL="90000" marR="7348" defTabSz="1175644" hangingPunct="1">
              <a:lnSpc>
                <a:spcPct val="150000"/>
              </a:lnSpc>
              <a:spcBef>
                <a:spcPts val="100"/>
              </a:spcBef>
              <a:spcAft>
                <a:spcPts val="100"/>
              </a:spcAft>
              <a:tabLst>
                <a:tab pos="4667250" algn="r"/>
                <a:tab pos="5038725" algn="r"/>
              </a:tabLst>
            </a:pPr>
            <a:r>
              <a:rPr lang="en-US" sz="1600" kern="1200" spc="64" dirty="0">
                <a:solidFill>
                  <a:sysClr val="windowText" lastClr="000000"/>
                </a:solidFill>
                <a:latin typeface="Arial"/>
                <a:cs typeface="Arial"/>
              </a:rPr>
              <a:t>2.2 CSV avec données </a:t>
            </a:r>
            <a:r>
              <a:rPr lang="en-US" sz="1600" kern="1200" spc="64" dirty="0" err="1">
                <a:solidFill>
                  <a:sysClr val="windowText" lastClr="000000"/>
                </a:solidFill>
                <a:latin typeface="Arial"/>
                <a:cs typeface="Arial"/>
              </a:rPr>
              <a:t>spatiales</a:t>
            </a:r>
            <a:r>
              <a:rPr lang="en-US" sz="1600" kern="1200" spc="64" dirty="0">
                <a:solidFill>
                  <a:sysClr val="windowText" lastClr="000000"/>
                </a:solidFill>
                <a:latin typeface="Arial"/>
                <a:cs typeface="Arial"/>
              </a:rPr>
              <a:t>……………….19</a:t>
            </a:r>
          </a:p>
          <a:p>
            <a:pPr marL="90000" marR="7348" defTabSz="1175644" hangingPunct="1">
              <a:lnSpc>
                <a:spcPct val="150000"/>
              </a:lnSpc>
              <a:spcBef>
                <a:spcPts val="100"/>
              </a:spcBef>
              <a:spcAft>
                <a:spcPts val="100"/>
              </a:spcAft>
              <a:tabLst>
                <a:tab pos="4667250" algn="r"/>
                <a:tab pos="5038725" algn="r"/>
              </a:tabLst>
            </a:pPr>
            <a:r>
              <a:rPr lang="en-US" sz="1600" kern="1200" spc="64" dirty="0">
                <a:solidFill>
                  <a:sysClr val="windowText" lastClr="000000"/>
                </a:solidFill>
                <a:latin typeface="Arial"/>
                <a:cs typeface="Arial"/>
              </a:rPr>
              <a:t>2.3 Cartes de base et ordre des couches………..20</a:t>
            </a:r>
          </a:p>
          <a:p>
            <a:pPr marL="16328" defTabSz="1175644" hangingPunct="1">
              <a:lnSpc>
                <a:spcPct val="150000"/>
              </a:lnSpc>
              <a:spcBef>
                <a:spcPts val="100"/>
              </a:spcBef>
              <a:spcAft>
                <a:spcPts val="100"/>
              </a:spcAft>
              <a:tabLst>
                <a:tab pos="4667250" algn="r"/>
                <a:tab pos="5038725" algn="r"/>
              </a:tabLst>
            </a:pPr>
            <a:r>
              <a:rPr lang="en-GB" sz="1400" b="1" kern="1200" dirty="0">
                <a:solidFill>
                  <a:sysClr val="windowText" lastClr="000000"/>
                </a:solidFill>
                <a:latin typeface="Arial"/>
                <a:cs typeface="Arial"/>
              </a:rPr>
              <a:t>03 : Cartographie et interrogation des données.......................21</a:t>
            </a:r>
          </a:p>
          <a:p>
            <a:pPr marL="90000"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3.0 Identification des </a:t>
            </a:r>
            <a:r>
              <a:rPr lang="en-US" sz="1400" kern="1200" spc="64" dirty="0" err="1">
                <a:solidFill>
                  <a:sysClr val="windowText" lastClr="000000"/>
                </a:solidFill>
                <a:latin typeface="Arial"/>
                <a:cs typeface="Arial"/>
              </a:rPr>
              <a:t>entités</a:t>
            </a:r>
            <a:r>
              <a:rPr lang="en-US" sz="1400" kern="1200" spc="64" dirty="0">
                <a:solidFill>
                  <a:sysClr val="windowText" lastClr="000000"/>
                </a:solidFill>
                <a:latin typeface="Arial"/>
                <a:cs typeface="Arial"/>
              </a:rPr>
              <a:t>…………………………....22</a:t>
            </a:r>
          </a:p>
          <a:p>
            <a:pPr marL="90000"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3.1 Comprendre le tableau des attributs…………..…...23</a:t>
            </a:r>
          </a:p>
          <a:p>
            <a:pPr marL="90000"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3.2 Symbologie……………………………………….....24</a:t>
            </a:r>
          </a:p>
          <a:p>
            <a:pPr marL="90000"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3.3 Styliser un calque de lignes (itinéraires </a:t>
            </a:r>
            <a:r>
              <a:rPr lang="en-US" sz="1400" kern="1200" spc="64" dirty="0" err="1">
                <a:solidFill>
                  <a:sysClr val="windowText" lastClr="000000"/>
                </a:solidFill>
                <a:latin typeface="Arial"/>
                <a:cs typeface="Arial"/>
              </a:rPr>
              <a:t>cyclables</a:t>
            </a:r>
            <a:r>
              <a:rPr lang="en-US" sz="1400" kern="1200" spc="64" dirty="0">
                <a:solidFill>
                  <a:sysClr val="windowText" lastClr="000000"/>
                </a:solidFill>
                <a:latin typeface="Arial"/>
                <a:cs typeface="Arial"/>
              </a:rPr>
              <a:t>)...25</a:t>
            </a:r>
          </a:p>
          <a:p>
            <a:pPr marL="90000"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3.4 Styliser une couche de points (données sur les</a:t>
            </a:r>
            <a:r>
              <a:rPr lang="en-AT" sz="1400" kern="1200" spc="64" dirty="0">
                <a:solidFill>
                  <a:sysClr val="windowText" lastClr="000000"/>
                </a:solidFill>
                <a:latin typeface="Arial"/>
                <a:cs typeface="Arial"/>
              </a:rPr>
              <a:t> </a:t>
            </a:r>
            <a:r>
              <a:rPr lang="en-US" sz="1400" kern="1200" spc="64" dirty="0">
                <a:solidFill>
                  <a:sysClr val="windowText" lastClr="000000"/>
                </a:solidFill>
                <a:latin typeface="Arial"/>
                <a:cs typeface="Arial"/>
              </a:rPr>
              <a:t>accidents).</a:t>
            </a:r>
            <a:r>
              <a:rPr lang="en-AT" sz="1400" kern="1200" spc="64" dirty="0">
                <a:solidFill>
                  <a:sysClr val="windowText" lastClr="000000"/>
                </a:solidFill>
                <a:latin typeface="Arial"/>
                <a:cs typeface="Arial"/>
              </a:rPr>
              <a:t>...</a:t>
            </a:r>
            <a:r>
              <a:rPr lang="en-US" sz="1400" kern="1200" spc="64" dirty="0">
                <a:solidFill>
                  <a:sysClr val="windowText" lastClr="000000"/>
                </a:solidFill>
                <a:latin typeface="Arial"/>
                <a:cs typeface="Arial"/>
              </a:rPr>
              <a:t>26</a:t>
            </a:r>
          </a:p>
          <a:p>
            <a:pPr marL="16328" defTabSz="1175644" hangingPunct="1">
              <a:lnSpc>
                <a:spcPct val="150000"/>
              </a:lnSpc>
              <a:spcBef>
                <a:spcPts val="100"/>
              </a:spcBef>
              <a:spcAft>
                <a:spcPts val="100"/>
              </a:spcAft>
              <a:tabLst>
                <a:tab pos="4667250" algn="r"/>
                <a:tab pos="5038725" algn="r"/>
              </a:tabLst>
            </a:pPr>
            <a:r>
              <a:rPr lang="en-GB" sz="1400" b="1" kern="1200" dirty="0">
                <a:solidFill>
                  <a:sysClr val="windowText" lastClr="000000"/>
                </a:solidFill>
                <a:latin typeface="Arial"/>
                <a:cs typeface="Arial"/>
              </a:rPr>
              <a:t>04 : </a:t>
            </a:r>
            <a:r>
              <a:rPr lang="en-US" sz="1400" b="1" kern="1200" dirty="0">
                <a:solidFill>
                  <a:sysClr val="windowText" lastClr="000000"/>
                </a:solidFill>
                <a:latin typeface="Arial"/>
                <a:cs typeface="Arial"/>
              </a:rPr>
              <a:t>Créer et modifier des données de transport.......................</a:t>
            </a:r>
            <a:r>
              <a:rPr lang="en-GB" sz="1400" b="1" kern="1200" spc="-13" dirty="0">
                <a:solidFill>
                  <a:sysClr val="windowText" lastClr="000000"/>
                </a:solidFill>
                <a:latin typeface="Arial"/>
                <a:cs typeface="Arial"/>
              </a:rPr>
              <a:t>27</a:t>
            </a:r>
            <a:endParaRPr lang="en-GB" sz="1400" b="1" kern="1200" dirty="0">
              <a:solidFill>
                <a:sysClr val="windowText" lastClr="000000"/>
              </a:solidFill>
              <a:latin typeface="Arial"/>
              <a:cs typeface="Arial"/>
            </a:endParaRPr>
          </a:p>
          <a:p>
            <a:pPr marL="90000"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4.0 Création d'un nouveau calque </a:t>
            </a:r>
            <a:r>
              <a:rPr lang="en-US" sz="1400" kern="1200" spc="64" dirty="0" err="1">
                <a:solidFill>
                  <a:sysClr val="windowText" lastClr="000000"/>
                </a:solidFill>
                <a:latin typeface="Arial"/>
                <a:cs typeface="Arial"/>
              </a:rPr>
              <a:t>GeoPackage</a:t>
            </a:r>
            <a:r>
              <a:rPr lang="en-GB" sz="1400" kern="1200" spc="64" dirty="0">
                <a:solidFill>
                  <a:sysClr val="windowText" lastClr="000000"/>
                </a:solidFill>
                <a:latin typeface="Arial"/>
                <a:cs typeface="Arial"/>
              </a:rPr>
              <a:t>……..28</a:t>
            </a:r>
          </a:p>
          <a:p>
            <a:pPr marL="90000"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4.1 Ajout et enregistrement d'une entité </a:t>
            </a:r>
            <a:r>
              <a:rPr lang="en-US" sz="1400" kern="1200" spc="64" dirty="0" err="1">
                <a:solidFill>
                  <a:sysClr val="windowText" lastClr="000000"/>
                </a:solidFill>
                <a:latin typeface="Arial"/>
                <a:cs typeface="Arial"/>
              </a:rPr>
              <a:t>ponctuelle</a:t>
            </a:r>
            <a:r>
              <a:rPr lang="en-US" sz="1400" kern="1200" spc="64" dirty="0">
                <a:solidFill>
                  <a:sysClr val="windowText" lastClr="000000"/>
                </a:solidFill>
                <a:latin typeface="Arial"/>
                <a:cs typeface="Arial"/>
              </a:rPr>
              <a:t>……...29</a:t>
            </a:r>
            <a:endParaRPr lang="en-GB" sz="1400" b="1" kern="1200" dirty="0">
              <a:solidFill>
                <a:sysClr val="windowText" lastClr="000000"/>
              </a:solidFill>
              <a:latin typeface="Arial"/>
              <a:cs typeface="Arial"/>
            </a:endParaRPr>
          </a:p>
        </p:txBody>
      </p:sp>
      <p:sp>
        <p:nvSpPr>
          <p:cNvPr id="7" name="object 3">
            <a:extLst>
              <a:ext uri="{FF2B5EF4-FFF2-40B4-BE49-F238E27FC236}">
                <a16:creationId xmlns:a16="http://schemas.microsoft.com/office/drawing/2014/main" id="{E2A6CBEE-7FD4-7998-AB89-51D5577820AB}"/>
              </a:ext>
            </a:extLst>
          </p:cNvPr>
          <p:cNvSpPr txBox="1"/>
          <p:nvPr/>
        </p:nvSpPr>
        <p:spPr>
          <a:xfrm>
            <a:off x="726282" y="887689"/>
            <a:ext cx="5252488" cy="5157448"/>
          </a:xfrm>
          <a:prstGeom prst="rect">
            <a:avLst/>
          </a:prstGeom>
        </p:spPr>
        <p:txBody>
          <a:bodyPr vert="horz" wrap="square" lIns="0" tIns="16329" rIns="0" bIns="0" rtlCol="0">
            <a:spAutoFit/>
          </a:bodyPr>
          <a:lstStyle/>
          <a:p>
            <a:pPr marL="16328" defTabSz="1175644" hangingPunct="1">
              <a:lnSpc>
                <a:spcPct val="150000"/>
              </a:lnSpc>
              <a:spcBef>
                <a:spcPts val="100"/>
              </a:spcBef>
              <a:spcAft>
                <a:spcPts val="100"/>
              </a:spcAft>
              <a:tabLst>
                <a:tab pos="4667250" algn="r"/>
                <a:tab pos="5038725" algn="r"/>
              </a:tabLst>
            </a:pPr>
            <a:r>
              <a:rPr lang="en-GB" sz="1400" b="1" kern="1200" dirty="0">
                <a:solidFill>
                  <a:sysClr val="windowText" lastClr="000000"/>
                </a:solidFill>
                <a:latin typeface="Arial"/>
                <a:cs typeface="Arial"/>
              </a:rPr>
              <a:t>00 : </a:t>
            </a:r>
            <a:r>
              <a:rPr lang="en-US" sz="1400" b="1" kern="1200" dirty="0">
                <a:solidFill>
                  <a:sysClr val="windowText" lastClr="000000"/>
                </a:solidFill>
                <a:latin typeface="Arial"/>
                <a:cs typeface="Arial"/>
              </a:rPr>
              <a:t>Introduction et concepts fondamentaux</a:t>
            </a:r>
            <a:r>
              <a:rPr lang="en-GB" sz="1400" b="1" kern="1200" spc="-13" dirty="0">
                <a:solidFill>
                  <a:sysClr val="windowText" lastClr="000000"/>
                </a:solidFill>
                <a:latin typeface="Arial"/>
                <a:cs typeface="Arial"/>
              </a:rPr>
              <a:t>. …………..4</a:t>
            </a:r>
            <a:endParaRPr lang="en-GB" sz="1400" b="1" kern="1200" dirty="0">
              <a:solidFill>
                <a:sysClr val="windowText" lastClr="000000"/>
              </a:solidFill>
              <a:latin typeface="Arial"/>
              <a:cs typeface="Arial"/>
            </a:endParaRP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0.0 </a:t>
            </a:r>
            <a:r>
              <a:rPr lang="en-US" sz="1400" kern="1200" spc="64" dirty="0">
                <a:solidFill>
                  <a:sysClr val="windowText" lastClr="000000"/>
                </a:solidFill>
                <a:latin typeface="Arial"/>
                <a:cs typeface="Arial"/>
              </a:rPr>
              <a:t>Objectifs du laboratoire et plan </a:t>
            </a:r>
            <a:r>
              <a:rPr lang="en-US" sz="1400" kern="1200" spc="64" dirty="0" err="1">
                <a:solidFill>
                  <a:sysClr val="windowText" lastClr="000000"/>
                </a:solidFill>
                <a:latin typeface="Arial"/>
                <a:cs typeface="Arial"/>
              </a:rPr>
              <a:t>opérationnel</a:t>
            </a:r>
            <a:r>
              <a:rPr lang="en-GB" sz="1400" kern="1200" spc="64" dirty="0">
                <a:solidFill>
                  <a:sysClr val="windowText" lastClr="000000"/>
                </a:solidFill>
                <a:latin typeface="Arial"/>
                <a:cs typeface="Arial"/>
              </a:rPr>
              <a:t>.......5</a:t>
            </a: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0.1 </a:t>
            </a:r>
            <a:r>
              <a:rPr lang="en-US" sz="1400" kern="1200" spc="64" dirty="0">
                <a:solidFill>
                  <a:sysClr val="windowText" lastClr="000000"/>
                </a:solidFill>
                <a:latin typeface="Arial"/>
                <a:cs typeface="Arial"/>
              </a:rPr>
              <a:t>Qu'est-ce que l'analyse de l'accessibilité et de l'équité ?…</a:t>
            </a:r>
            <a:r>
              <a:rPr lang="en-GB" sz="1400" kern="1200" spc="64" dirty="0">
                <a:solidFill>
                  <a:sysClr val="windowText" lastClr="000000"/>
                </a:solidFill>
                <a:latin typeface="Arial"/>
                <a:cs typeface="Arial"/>
              </a:rPr>
              <a:t>........6</a:t>
            </a: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0.2 </a:t>
            </a:r>
            <a:r>
              <a:rPr lang="en-US" sz="1400" kern="1200" spc="64" dirty="0">
                <a:solidFill>
                  <a:sysClr val="windowText" lastClr="000000"/>
                </a:solidFill>
                <a:latin typeface="Arial"/>
                <a:cs typeface="Arial"/>
              </a:rPr>
              <a:t>Pourquoi est-ce important ?..........................</a:t>
            </a:r>
            <a:r>
              <a:rPr lang="en-GB" sz="1400" kern="1200" spc="64" dirty="0">
                <a:solidFill>
                  <a:sysClr val="windowText" lastClr="000000"/>
                </a:solidFill>
                <a:latin typeface="Arial"/>
                <a:cs typeface="Arial"/>
              </a:rPr>
              <a:t>.............7</a:t>
            </a: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0.3 </a:t>
            </a:r>
            <a:r>
              <a:rPr lang="en-US" sz="1400" kern="1200" spc="64" dirty="0">
                <a:solidFill>
                  <a:sysClr val="windowText" lastClr="000000"/>
                </a:solidFill>
                <a:latin typeface="Arial"/>
                <a:cs typeface="Arial"/>
              </a:rPr>
              <a:t>Notre méthode : le flux de travail </a:t>
            </a:r>
            <a:r>
              <a:rPr lang="en-AT" sz="1400" kern="1200" spc="64" dirty="0">
                <a:solidFill>
                  <a:sysClr val="windowText" lastClr="000000"/>
                </a:solidFill>
                <a:latin typeface="Arial"/>
                <a:cs typeface="Arial"/>
              </a:rPr>
              <a:t>GIS</a:t>
            </a:r>
            <a:r>
              <a:rPr lang="en-US" sz="1400" kern="1200" spc="64" dirty="0">
                <a:solidFill>
                  <a:sysClr val="windowText" lastClr="000000"/>
                </a:solidFill>
                <a:latin typeface="Arial"/>
                <a:cs typeface="Arial"/>
              </a:rPr>
              <a:t>................</a:t>
            </a:r>
            <a:r>
              <a:rPr lang="en-GB" sz="1400" kern="1200" spc="64" dirty="0">
                <a:solidFill>
                  <a:sysClr val="windowText" lastClr="000000"/>
                </a:solidFill>
                <a:latin typeface="Arial"/>
                <a:cs typeface="Arial"/>
              </a:rPr>
              <a:t>........8</a:t>
            </a:r>
            <a:endParaRPr lang="en-GB" sz="1400" b="1" kern="1200" dirty="0">
              <a:solidFill>
                <a:sysClr val="windowText" lastClr="000000"/>
              </a:solidFill>
              <a:latin typeface="Arial"/>
              <a:cs typeface="Arial"/>
            </a:endParaRP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0.4 </a:t>
            </a:r>
            <a:r>
              <a:rPr lang="en-US" sz="1400" kern="1200" spc="64" dirty="0">
                <a:solidFill>
                  <a:sysClr val="windowText" lastClr="000000"/>
                </a:solidFill>
                <a:latin typeface="Arial"/>
                <a:cs typeface="Arial"/>
              </a:rPr>
              <a:t>Notre boîte à outils : QGIS dans </a:t>
            </a:r>
            <a:r>
              <a:rPr lang="en-US" sz="1400" kern="1200" spc="64" dirty="0" err="1">
                <a:solidFill>
                  <a:sysClr val="windowText" lastClr="000000"/>
                </a:solidFill>
                <a:latin typeface="Arial"/>
                <a:cs typeface="Arial"/>
              </a:rPr>
              <a:t>l'écosystème</a:t>
            </a:r>
            <a:r>
              <a:rPr lang="en-US" sz="1400" kern="1200" spc="64" dirty="0">
                <a:solidFill>
                  <a:sysClr val="windowText" lastClr="000000"/>
                </a:solidFill>
                <a:latin typeface="Arial"/>
                <a:cs typeface="Arial"/>
              </a:rPr>
              <a:t> </a:t>
            </a:r>
            <a:r>
              <a:rPr lang="en-AT" sz="1400" kern="1200" spc="64" dirty="0">
                <a:solidFill>
                  <a:sysClr val="windowText" lastClr="000000"/>
                </a:solidFill>
                <a:latin typeface="Arial"/>
                <a:cs typeface="Arial"/>
              </a:rPr>
              <a:t>GIS</a:t>
            </a:r>
            <a:r>
              <a:rPr lang="en-US" sz="1400" kern="1200" spc="64" dirty="0">
                <a:solidFill>
                  <a:sysClr val="windowText" lastClr="000000"/>
                </a:solidFill>
                <a:latin typeface="Arial"/>
                <a:cs typeface="Arial"/>
              </a:rPr>
              <a:t>..9</a:t>
            </a:r>
            <a:endParaRPr lang="en-GB" sz="1400" kern="1200" spc="64" dirty="0">
              <a:solidFill>
                <a:sysClr val="windowText" lastClr="000000"/>
              </a:solidFill>
              <a:latin typeface="Arial"/>
              <a:cs typeface="Arial"/>
            </a:endParaRP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0.5 </a:t>
            </a:r>
            <a:r>
              <a:rPr lang="en-US" sz="1400" kern="1200" spc="64" dirty="0">
                <a:solidFill>
                  <a:sysClr val="windowText" lastClr="000000"/>
                </a:solidFill>
                <a:latin typeface="Arial"/>
                <a:cs typeface="Arial"/>
              </a:rPr>
              <a:t>SIG et QGIS………............................</a:t>
            </a:r>
            <a:r>
              <a:rPr lang="en-GB" sz="1400" kern="1200" spc="64" dirty="0">
                <a:solidFill>
                  <a:sysClr val="windowText" lastClr="000000"/>
                </a:solidFill>
                <a:latin typeface="Arial"/>
                <a:cs typeface="Arial"/>
              </a:rPr>
              <a:t>.........10</a:t>
            </a:r>
            <a:endParaRPr lang="en-GB" sz="1400" b="1" kern="1200" dirty="0">
              <a:solidFill>
                <a:sysClr val="windowText" lastClr="000000"/>
              </a:solidFill>
              <a:latin typeface="Arial"/>
              <a:cs typeface="Arial"/>
            </a:endParaRPr>
          </a:p>
          <a:p>
            <a:pPr marL="16328" defTabSz="1175644" hangingPunct="1">
              <a:lnSpc>
                <a:spcPct val="150000"/>
              </a:lnSpc>
              <a:spcBef>
                <a:spcPts val="100"/>
              </a:spcBef>
              <a:spcAft>
                <a:spcPts val="100"/>
              </a:spcAft>
              <a:tabLst>
                <a:tab pos="4667250" algn="r"/>
                <a:tab pos="5038725" algn="r"/>
              </a:tabLst>
            </a:pPr>
            <a:r>
              <a:rPr lang="en-GB" sz="1400" b="1" kern="1200" dirty="0">
                <a:solidFill>
                  <a:sysClr val="windowText" lastClr="000000"/>
                </a:solidFill>
                <a:latin typeface="Arial"/>
                <a:cs typeface="Arial"/>
              </a:rPr>
              <a:t>01 : </a:t>
            </a:r>
            <a:r>
              <a:rPr lang="en-US" sz="1400" b="1" kern="1200" dirty="0">
                <a:solidFill>
                  <a:sysClr val="windowText" lastClr="000000"/>
                </a:solidFill>
                <a:latin typeface="Arial"/>
                <a:cs typeface="Arial"/>
              </a:rPr>
              <a:t>Configuration du projet et environnement QGIS</a:t>
            </a:r>
            <a:r>
              <a:rPr lang="en-GB" sz="1400" b="1" kern="1200" dirty="0">
                <a:solidFill>
                  <a:sysClr val="windowText" lastClr="000000"/>
                </a:solidFill>
                <a:latin typeface="Arial"/>
                <a:cs typeface="Arial"/>
              </a:rPr>
              <a:t>...........11</a:t>
            </a: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1.0 </a:t>
            </a:r>
            <a:r>
              <a:rPr lang="en-US" sz="1400" kern="1200" spc="64" dirty="0">
                <a:solidFill>
                  <a:sysClr val="windowText" lastClr="000000"/>
                </a:solidFill>
                <a:latin typeface="Arial"/>
                <a:cs typeface="Arial"/>
              </a:rPr>
              <a:t>Pour commencer : installation de QGIS</a:t>
            </a:r>
            <a:r>
              <a:rPr lang="en-GB" sz="1400" kern="1200" spc="64" dirty="0">
                <a:solidFill>
                  <a:sysClr val="windowText" lastClr="000000"/>
                </a:solidFill>
                <a:latin typeface="Arial"/>
                <a:cs typeface="Arial"/>
              </a:rPr>
              <a:t>.....................12</a:t>
            </a: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1.1 </a:t>
            </a:r>
            <a:r>
              <a:rPr lang="en-US" sz="1400" kern="1200" spc="64" dirty="0">
                <a:solidFill>
                  <a:sysClr val="windowText" lastClr="000000"/>
                </a:solidFill>
                <a:latin typeface="Arial"/>
                <a:cs typeface="Arial"/>
              </a:rPr>
              <a:t>L'interface QGIS</a:t>
            </a:r>
            <a:r>
              <a:rPr lang="en-GB" sz="1400" kern="1200" spc="64" dirty="0">
                <a:solidFill>
                  <a:sysClr val="windowText" lastClr="000000"/>
                </a:solidFill>
                <a:latin typeface="Arial"/>
                <a:cs typeface="Arial"/>
              </a:rPr>
              <a:t>……………………………….13</a:t>
            </a: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1.2 </a:t>
            </a:r>
            <a:r>
              <a:rPr lang="en-US" sz="1400" kern="1200" spc="64" dirty="0">
                <a:solidFill>
                  <a:sysClr val="windowText" lastClr="000000"/>
                </a:solidFill>
                <a:latin typeface="Arial"/>
                <a:cs typeface="Arial"/>
              </a:rPr>
              <a:t>Configuration du projet (CRS)</a:t>
            </a:r>
            <a:r>
              <a:rPr lang="en-GB" sz="1400" kern="1200" spc="64" dirty="0">
                <a:solidFill>
                  <a:sysClr val="windowText" lastClr="000000"/>
                </a:solidFill>
                <a:latin typeface="Arial"/>
                <a:cs typeface="Arial"/>
              </a:rPr>
              <a:t>...............................14</a:t>
            </a: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1.3 </a:t>
            </a:r>
            <a:r>
              <a:rPr lang="en-US" sz="1400" kern="1200" spc="64" dirty="0">
                <a:solidFill>
                  <a:sysClr val="windowText" lastClr="000000"/>
                </a:solidFill>
                <a:latin typeface="Arial"/>
                <a:cs typeface="Arial"/>
              </a:rPr>
              <a:t>L'intersection entre l'IA et l'apprentissage en </a:t>
            </a:r>
            <a:r>
              <a:rPr lang="en-US" sz="1400" kern="1200" spc="64" dirty="0" err="1">
                <a:solidFill>
                  <a:sysClr val="windowText" lastClr="000000"/>
                </a:solidFill>
                <a:latin typeface="Arial"/>
                <a:cs typeface="Arial"/>
              </a:rPr>
              <a:t>ligne</a:t>
            </a:r>
            <a:r>
              <a:rPr lang="en-GB" sz="1400" kern="1200" spc="64" dirty="0">
                <a:solidFill>
                  <a:sysClr val="windowText" lastClr="000000"/>
                </a:solidFill>
                <a:latin typeface="Arial"/>
                <a:cs typeface="Arial"/>
              </a:rPr>
              <a:t>.....15</a:t>
            </a:r>
          </a:p>
          <a:p>
            <a:pPr marL="16328" defTabSz="1175644" hangingPunct="1">
              <a:lnSpc>
                <a:spcPct val="150000"/>
              </a:lnSpc>
              <a:spcBef>
                <a:spcPts val="100"/>
              </a:spcBef>
              <a:spcAft>
                <a:spcPts val="100"/>
              </a:spcAft>
              <a:tabLst>
                <a:tab pos="4667250" algn="r"/>
                <a:tab pos="5038725" algn="r"/>
              </a:tabLst>
            </a:pPr>
            <a:r>
              <a:rPr lang="en-US" sz="1400" b="1" kern="1200" dirty="0">
                <a:solidFill>
                  <a:sysClr val="windowText" lastClr="000000"/>
                </a:solidFill>
                <a:latin typeface="Arial"/>
                <a:cs typeface="Arial"/>
              </a:rPr>
              <a:t>02 : Intégration des données - Fichiers vectoriels et </a:t>
            </a:r>
            <a:r>
              <a:rPr lang="en-US" sz="1400" b="1" kern="1200" dirty="0" err="1">
                <a:solidFill>
                  <a:sysClr val="windowText" lastClr="000000"/>
                </a:solidFill>
                <a:latin typeface="Arial"/>
                <a:cs typeface="Arial"/>
              </a:rPr>
              <a:t>texte</a:t>
            </a:r>
            <a:r>
              <a:rPr lang="en-AT" sz="1400" b="1" kern="1200" dirty="0">
                <a:solidFill>
                  <a:sysClr val="windowText" lastClr="000000"/>
                </a:solidFill>
                <a:latin typeface="Arial"/>
                <a:cs typeface="Arial"/>
              </a:rPr>
              <a:t>.</a:t>
            </a:r>
            <a:r>
              <a:rPr lang="en-US" sz="1400" b="1" kern="1200" dirty="0">
                <a:solidFill>
                  <a:sysClr val="windowText" lastClr="000000"/>
                </a:solidFill>
                <a:latin typeface="Arial"/>
                <a:cs typeface="Arial"/>
              </a:rPr>
              <a:t>.16</a:t>
            </a:r>
            <a:endParaRPr lang="en-GB" sz="1400" b="1" kern="1200" dirty="0">
              <a:solidFill>
                <a:sysClr val="windowText" lastClr="000000"/>
              </a:solidFill>
              <a:latin typeface="Arial"/>
              <a:cs typeface="Arial"/>
            </a:endParaRP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1.0 </a:t>
            </a:r>
            <a:r>
              <a:rPr lang="en-US" sz="1400" kern="1200" spc="64" dirty="0">
                <a:solidFill>
                  <a:sysClr val="windowText" lastClr="000000"/>
                </a:solidFill>
                <a:latin typeface="Arial"/>
                <a:cs typeface="Arial"/>
              </a:rPr>
              <a:t>Pour commencer : installation de QGIS</a:t>
            </a:r>
            <a:r>
              <a:rPr lang="en-GB" sz="1400" kern="1200" spc="64" dirty="0">
                <a:solidFill>
                  <a:sysClr val="windowText" lastClr="000000"/>
                </a:solidFill>
                <a:latin typeface="Arial"/>
                <a:cs typeface="Arial"/>
              </a:rPr>
              <a:t>.....................17</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923D0-B3AF-705B-1557-1F7E389CF13C}"/>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0B7A9E65-CABE-64A8-D25C-84DF8CFF72D5}"/>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4.1. Ajout et enregistrement d'une entité ponctuelle</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BFF80789-A472-EC77-A71C-9ADB9D360A56}"/>
              </a:ext>
            </a:extLst>
          </p:cNvPr>
          <p:cNvSpPr txBox="1">
            <a:spLocks/>
          </p:cNvSpPr>
          <p:nvPr/>
        </p:nvSpPr>
        <p:spPr>
          <a:xfrm>
            <a:off x="726467" y="2123891"/>
            <a:ext cx="5755819" cy="351012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b="1" dirty="0">
                <a:solidFill>
                  <a:sysClr val="windowText" lastClr="000000"/>
                </a:solidFill>
              </a:rPr>
              <a:t>Protocole d'action </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Cliquez sur l'icône </a:t>
            </a:r>
            <a:r>
              <a:rPr lang="en-US" sz="2000" b="1" dirty="0">
                <a:solidFill>
                  <a:sysClr val="windowText" lastClr="000000"/>
                </a:solidFill>
              </a:rPr>
              <a:t>Ajouter un élément ponctuel </a:t>
            </a:r>
            <a:r>
              <a:rPr lang="en-US" sz="2000" dirty="0">
                <a:solidFill>
                  <a:sysClr val="windowText" lastClr="000000"/>
                </a:solidFill>
              </a:rPr>
              <a:t>dans la barre d'outils Numérisation.</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Effectuez un panoramique/zoom et </a:t>
            </a:r>
            <a:r>
              <a:rPr lang="en-US" sz="2000" b="1" dirty="0">
                <a:solidFill>
                  <a:sysClr val="windowText" lastClr="000000"/>
                </a:solidFill>
              </a:rPr>
              <a:t>cliquez une fois </a:t>
            </a:r>
            <a:r>
              <a:rPr lang="en-US" sz="2000" dirty="0">
                <a:solidFill>
                  <a:sysClr val="windowText" lastClr="000000"/>
                </a:solidFill>
              </a:rPr>
              <a:t>sur la carte à l'emplacement de la gare ferroviaire de Leeds.</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La fenêtre Attributs de l'entité s'affiche. Dans le champ Nom, saisissez </a:t>
            </a:r>
            <a:r>
              <a:rPr lang="en-US" sz="2000" b="1" dirty="0">
                <a:solidFill>
                  <a:sysClr val="windowText" lastClr="000000"/>
                </a:solidFill>
              </a:rPr>
              <a:t>Gare ferroviaire de Leeds</a:t>
            </a:r>
            <a:r>
              <a:rPr lang="en-US" sz="2000" dirty="0">
                <a:solidFill>
                  <a:sysClr val="windowText" lastClr="000000"/>
                </a:solidFill>
              </a:rPr>
              <a:t>. Cliquez sur OK.</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IMPORTANT </a:t>
            </a:r>
            <a:r>
              <a:rPr lang="en-US" sz="2000" dirty="0">
                <a:solidFill>
                  <a:sysClr val="windowText" lastClr="000000"/>
                </a:solidFill>
              </a:rPr>
              <a:t>: pour enregistrer votre travail, cliquez à nouveau sur l'icône </a:t>
            </a:r>
            <a:r>
              <a:rPr lang="en-US" sz="2000" b="1" dirty="0">
                <a:solidFill>
                  <a:sysClr val="windowText" lastClr="000000"/>
                </a:solidFill>
              </a:rPr>
              <a:t>Basculer le mode édition </a:t>
            </a:r>
            <a:r>
              <a:rPr lang="en-US" sz="2000" dirty="0">
                <a:solidFill>
                  <a:sysClr val="windowText" lastClr="000000"/>
                </a:solidFill>
              </a:rPr>
              <a:t>(crayon).</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Lorsque vous y êtes invité, cliquez sur Enregistrer.</a:t>
            </a:r>
            <a:endParaRPr lang="en-US" sz="100" dirty="0">
              <a:solidFill>
                <a:sysClr val="windowText" lastClr="000000"/>
              </a:solidFill>
            </a:endParaRPr>
          </a:p>
        </p:txBody>
      </p:sp>
      <p:sp>
        <p:nvSpPr>
          <p:cNvPr id="13" name="TextBox 12">
            <a:extLst>
              <a:ext uri="{FF2B5EF4-FFF2-40B4-BE49-F238E27FC236}">
                <a16:creationId xmlns:a16="http://schemas.microsoft.com/office/drawing/2014/main" id="{E07443B7-1C8C-1E8E-A27B-012316C9103F}"/>
              </a:ext>
            </a:extLst>
          </p:cNvPr>
          <p:cNvSpPr txBox="1"/>
          <p:nvPr/>
        </p:nvSpPr>
        <p:spPr>
          <a:xfrm>
            <a:off x="8236976" y="4808590"/>
            <a:ext cx="3450148" cy="286232"/>
          </a:xfrm>
          <a:prstGeom prst="rect">
            <a:avLst/>
          </a:prstGeom>
          <a:noFill/>
        </p:spPr>
        <p:txBody>
          <a:bodyPr wrap="square">
            <a:spAutoFit/>
          </a:bodyPr>
          <a:lstStyle/>
          <a:p>
            <a:r>
              <a:rPr lang="en-US" sz="1400" dirty="0"/>
              <a:t>Icône Basculer le mode édition (crayon)</a:t>
            </a:r>
            <a:endParaRPr lang="en-AT" sz="1400" dirty="0"/>
          </a:p>
        </p:txBody>
      </p:sp>
      <p:sp>
        <p:nvSpPr>
          <p:cNvPr id="2" name="Content Placeholder 2">
            <a:extLst>
              <a:ext uri="{FF2B5EF4-FFF2-40B4-BE49-F238E27FC236}">
                <a16:creationId xmlns:a16="http://schemas.microsoft.com/office/drawing/2014/main" id="{C720D6F7-2C6D-23C4-205E-F2D3723012C2}"/>
              </a:ext>
            </a:extLst>
          </p:cNvPr>
          <p:cNvSpPr txBox="1">
            <a:spLocks/>
          </p:cNvSpPr>
          <p:nvPr/>
        </p:nvSpPr>
        <p:spPr>
          <a:xfrm>
            <a:off x="667109" y="1539562"/>
            <a:ext cx="10857781" cy="6678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Votre nouvelle couche </a:t>
            </a:r>
            <a:r>
              <a:rPr lang="en-US" sz="2000" dirty="0" err="1">
                <a:solidFill>
                  <a:sysClr val="windowText" lastClr="000000"/>
                </a:solidFill>
              </a:rPr>
              <a:t>leeds_station </a:t>
            </a:r>
            <a:r>
              <a:rPr lang="en-US" sz="2000" dirty="0">
                <a:solidFill>
                  <a:sysClr val="windowText" lastClr="000000"/>
                </a:solidFill>
              </a:rPr>
              <a:t>est désormais en « mode édition » (indiqué par une icône en forme de crayon).</a:t>
            </a:r>
            <a:endParaRPr lang="en-US" sz="800" dirty="0">
              <a:solidFill>
                <a:sysClr val="windowText" lastClr="000000"/>
              </a:solidFill>
            </a:endParaRPr>
          </a:p>
        </p:txBody>
      </p:sp>
      <p:pic>
        <p:nvPicPr>
          <p:cNvPr id="5" name="Picture 4">
            <a:extLst>
              <a:ext uri="{FF2B5EF4-FFF2-40B4-BE49-F238E27FC236}">
                <a16:creationId xmlns:a16="http://schemas.microsoft.com/office/drawing/2014/main" id="{FA2DD261-EF3F-0DAF-B283-356939E2939F}"/>
              </a:ext>
            </a:extLst>
          </p:cNvPr>
          <p:cNvPicPr>
            <a:picLocks noChangeAspect="1"/>
          </p:cNvPicPr>
          <p:nvPr/>
        </p:nvPicPr>
        <p:blipFill>
          <a:blip r:embed="rId3"/>
          <a:stretch>
            <a:fillRect/>
          </a:stretch>
        </p:blipFill>
        <p:spPr>
          <a:xfrm>
            <a:off x="7027606" y="3599713"/>
            <a:ext cx="5109343" cy="1208877"/>
          </a:xfrm>
          <a:prstGeom prst="rect">
            <a:avLst/>
          </a:prstGeom>
        </p:spPr>
      </p:pic>
      <p:sp>
        <p:nvSpPr>
          <p:cNvPr id="7" name="object 2">
            <a:extLst>
              <a:ext uri="{FF2B5EF4-FFF2-40B4-BE49-F238E27FC236}">
                <a16:creationId xmlns:a16="http://schemas.microsoft.com/office/drawing/2014/main" id="{873A6404-F9D3-E752-1406-4025DFBAB968}"/>
              </a:ext>
            </a:extLst>
          </p:cNvPr>
          <p:cNvSpPr txBox="1">
            <a:spLocks noGrp="1"/>
          </p:cNvSpPr>
          <p:nvPr>
            <p:ph type="title"/>
          </p:nvPr>
        </p:nvSpPr>
        <p:spPr>
          <a:xfrm>
            <a:off x="726468" y="427119"/>
            <a:ext cx="607253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04. </a:t>
            </a:r>
            <a:r>
              <a:rPr lang="en-US" sz="2400" b="1" dirty="0">
                <a:solidFill>
                  <a:schemeClr val="bg1"/>
                </a:solidFill>
              </a:rPr>
              <a:t>Créer et modifier des données de transport</a:t>
            </a:r>
            <a:endParaRPr lang="en-GB" sz="2400" b="1" dirty="0">
              <a:solidFill>
                <a:schemeClr val="bg1"/>
              </a:solidFill>
            </a:endParaRPr>
          </a:p>
        </p:txBody>
      </p:sp>
    </p:spTree>
    <p:extLst>
      <p:ext uri="{BB962C8B-B14F-4D97-AF65-F5344CB8AC3E}">
        <p14:creationId xmlns:p14="http://schemas.microsoft.com/office/powerpoint/2010/main" val="30841742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1CF43-13C0-309E-2E9F-8529920E3E8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2DF441D-A84D-0FCB-DD22-D994894794C5}"/>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 : </a:t>
            </a:r>
          </a:p>
          <a:p>
            <a:pPr algn="ctr"/>
            <a:r>
              <a:rPr lang="en-US" sz="3200" b="1" dirty="0">
                <a:solidFill>
                  <a:schemeClr val="bg1"/>
                </a:solidFill>
              </a:rPr>
              <a:t>Création de cartes</a:t>
            </a:r>
          </a:p>
        </p:txBody>
      </p:sp>
    </p:spTree>
    <p:extLst>
      <p:ext uri="{BB962C8B-B14F-4D97-AF65-F5344CB8AC3E}">
        <p14:creationId xmlns:p14="http://schemas.microsoft.com/office/powerpoint/2010/main" val="39283333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BD884-CAD0-907C-2EB7-4FE04643E341}"/>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40FD66D7-7537-93E6-EA72-77F46858FF5D}"/>
              </a:ext>
            </a:extLst>
          </p:cNvPr>
          <p:cNvSpPr txBox="1">
            <a:spLocks noGrp="1"/>
          </p:cNvSpPr>
          <p:nvPr>
            <p:ph type="title"/>
          </p:nvPr>
        </p:nvSpPr>
        <p:spPr>
          <a:xfrm>
            <a:off x="726468" y="427119"/>
            <a:ext cx="29385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Création de cartes</a:t>
            </a:r>
          </a:p>
        </p:txBody>
      </p:sp>
      <p:sp>
        <p:nvSpPr>
          <p:cNvPr id="9" name="object 3">
            <a:extLst>
              <a:ext uri="{FF2B5EF4-FFF2-40B4-BE49-F238E27FC236}">
                <a16:creationId xmlns:a16="http://schemas.microsoft.com/office/drawing/2014/main" id="{E820E0EC-05D8-C734-BD2B-78CC3E790F9A}"/>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5.0. Création d'une mise en page d'impression</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938464B6-9C92-286F-982D-70279B1017C9}"/>
              </a:ext>
            </a:extLst>
          </p:cNvPr>
          <p:cNvSpPr txBox="1">
            <a:spLocks/>
          </p:cNvSpPr>
          <p:nvPr/>
        </p:nvSpPr>
        <p:spPr>
          <a:xfrm>
            <a:off x="726466" y="2207439"/>
            <a:ext cx="6352760" cy="402375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b="1" dirty="0">
                <a:solidFill>
                  <a:sysClr val="windowText" lastClr="000000"/>
                </a:solidFill>
              </a:rPr>
              <a:t>Protocole d'action </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Veuillez vous rendre dans Projet &gt; Nouvelle mise en page d'impression...</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Vous serez invité à saisir un titre. Entrez </a:t>
            </a:r>
            <a:r>
              <a:rPr lang="en-US" sz="2000" b="1" dirty="0" err="1">
                <a:solidFill>
                  <a:sysClr val="windowText" lastClr="000000"/>
                </a:solidFill>
              </a:rPr>
              <a:t>Leeds_Analysis_Map </a:t>
            </a:r>
            <a:r>
              <a:rPr lang="en-US" sz="2000" dirty="0">
                <a:solidFill>
                  <a:sysClr val="windowText" lastClr="000000"/>
                </a:solidFill>
              </a:rPr>
              <a:t>et cliquez sur OK.</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Une nouvelle fenêtre distincte s'ouvrira. Il s'agit de la </a:t>
            </a:r>
            <a:r>
              <a:rPr lang="en-US" sz="2000" b="1" dirty="0">
                <a:solidFill>
                  <a:sysClr val="windowText" lastClr="000000"/>
                </a:solidFill>
              </a:rPr>
              <a:t>mise en page d'impression</a:t>
            </a:r>
            <a:r>
              <a:rPr lang="en-US" sz="2000" dirty="0">
                <a:solidFill>
                  <a:sysClr val="windowText" lastClr="000000"/>
                </a:solidFill>
              </a:rPr>
              <a:t>, votre toile vierge.</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Dans la barre d'outils de gauche, cliquez sur l'icône </a:t>
            </a:r>
            <a:r>
              <a:rPr lang="en-US" sz="2000" b="1" dirty="0">
                <a:solidFill>
                  <a:sysClr val="windowText" lastClr="000000"/>
                </a:solidFill>
              </a:rPr>
              <a:t>Ajouter une carte</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Cliquez et faites glisser </a:t>
            </a:r>
            <a:r>
              <a:rPr lang="en-US" sz="2000" dirty="0">
                <a:solidFill>
                  <a:sysClr val="windowText" lastClr="000000"/>
                </a:solidFill>
              </a:rPr>
              <a:t>un grand rectangle sur la toile blanche pour dessiner le cadre de votre carte. Votre vue actuelle de la carte QGIS apparaîtra à l'intérieur.</a:t>
            </a:r>
            <a:endParaRPr lang="en-US" sz="100" dirty="0">
              <a:solidFill>
                <a:sysClr val="windowText" lastClr="000000"/>
              </a:solidFill>
            </a:endParaRPr>
          </a:p>
        </p:txBody>
      </p:sp>
      <p:sp>
        <p:nvSpPr>
          <p:cNvPr id="13" name="TextBox 12">
            <a:extLst>
              <a:ext uri="{FF2B5EF4-FFF2-40B4-BE49-F238E27FC236}">
                <a16:creationId xmlns:a16="http://schemas.microsoft.com/office/drawing/2014/main" id="{A893FD86-28D3-ADD1-E6DF-4248563FB436}"/>
              </a:ext>
            </a:extLst>
          </p:cNvPr>
          <p:cNvSpPr txBox="1"/>
          <p:nvPr/>
        </p:nvSpPr>
        <p:spPr>
          <a:xfrm>
            <a:off x="7735231" y="5759651"/>
            <a:ext cx="4748305" cy="286232"/>
          </a:xfrm>
          <a:prstGeom prst="rect">
            <a:avLst/>
          </a:prstGeom>
          <a:noFill/>
        </p:spPr>
        <p:txBody>
          <a:bodyPr wrap="square">
            <a:spAutoFit/>
          </a:bodyPr>
          <a:lstStyle/>
          <a:p>
            <a:r>
              <a:rPr lang="en-US" sz="1400" dirty="0"/>
              <a:t>La fenêtre de mise en page d'impression, avec le bouton Ajouter une nouvelle carte en surbrillance</a:t>
            </a:r>
            <a:endParaRPr lang="en-AT" sz="1400" dirty="0"/>
          </a:p>
        </p:txBody>
      </p:sp>
      <p:sp>
        <p:nvSpPr>
          <p:cNvPr id="10" name="TextBox 9">
            <a:extLst>
              <a:ext uri="{FF2B5EF4-FFF2-40B4-BE49-F238E27FC236}">
                <a16:creationId xmlns:a16="http://schemas.microsoft.com/office/drawing/2014/main" id="{E03AD57B-AADD-B0CE-F5AF-0AED3E579313}"/>
              </a:ext>
            </a:extLst>
          </p:cNvPr>
          <p:cNvSpPr txBox="1"/>
          <p:nvPr/>
        </p:nvSpPr>
        <p:spPr>
          <a:xfrm>
            <a:off x="9338659" y="2787051"/>
            <a:ext cx="2126875" cy="286232"/>
          </a:xfrm>
          <a:prstGeom prst="rect">
            <a:avLst/>
          </a:prstGeom>
          <a:noFill/>
        </p:spPr>
        <p:txBody>
          <a:bodyPr wrap="square">
            <a:spAutoFit/>
          </a:bodyPr>
          <a:lstStyle/>
          <a:p>
            <a:r>
              <a:rPr lang="en-US" sz="1400" dirty="0"/>
              <a:t>Bouton Déplacer le contenu de l'élément</a:t>
            </a:r>
            <a:endParaRPr lang="en-AT" sz="1400" dirty="0"/>
          </a:p>
        </p:txBody>
      </p:sp>
      <p:sp>
        <p:nvSpPr>
          <p:cNvPr id="2" name="Content Placeholder 2">
            <a:extLst>
              <a:ext uri="{FF2B5EF4-FFF2-40B4-BE49-F238E27FC236}">
                <a16:creationId xmlns:a16="http://schemas.microsoft.com/office/drawing/2014/main" id="{E63437F4-6D62-7E56-C06C-C34F5BDAB230}"/>
              </a:ext>
            </a:extLst>
          </p:cNvPr>
          <p:cNvSpPr txBox="1">
            <a:spLocks/>
          </p:cNvSpPr>
          <p:nvPr/>
        </p:nvSpPr>
        <p:spPr>
          <a:xfrm>
            <a:off x="667109" y="1539562"/>
            <a:ext cx="8347495" cy="6678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Bien qu'il soit utile de visualiser les cartes dans QGIS, il est généralement nécessaire de les exporter pour les imprimer ou les inclure dans un rapport.</a:t>
            </a:r>
            <a:endParaRPr lang="en-US" sz="800" dirty="0">
              <a:solidFill>
                <a:sysClr val="windowText" lastClr="000000"/>
              </a:solidFill>
            </a:endParaRPr>
          </a:p>
        </p:txBody>
      </p:sp>
      <p:pic>
        <p:nvPicPr>
          <p:cNvPr id="11268" name="Picture 4">
            <a:extLst>
              <a:ext uri="{FF2B5EF4-FFF2-40B4-BE49-F238E27FC236}">
                <a16:creationId xmlns:a16="http://schemas.microsoft.com/office/drawing/2014/main" id="{44A89E75-0D09-3FD3-6FA9-B08F116402A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0263"/>
          <a:stretch>
            <a:fillRect/>
          </a:stretch>
        </p:blipFill>
        <p:spPr bwMode="auto">
          <a:xfrm>
            <a:off x="9852693" y="1711972"/>
            <a:ext cx="1098806" cy="1015420"/>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The print layout window, highlighting the add new map button">
            <a:extLst>
              <a:ext uri="{FF2B5EF4-FFF2-40B4-BE49-F238E27FC236}">
                <a16:creationId xmlns:a16="http://schemas.microsoft.com/office/drawing/2014/main" id="{AA6FC443-C33B-CBBD-C51D-F6D90C750E1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07744" y="3244221"/>
            <a:ext cx="4489898" cy="2545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06217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25B3D-8EAA-C73E-1A9B-89FB4189D6BC}"/>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50ED9763-869B-E800-863F-223CD9CE5274}"/>
              </a:ext>
            </a:extLst>
          </p:cNvPr>
          <p:cNvSpPr txBox="1"/>
          <p:nvPr/>
        </p:nvSpPr>
        <p:spPr>
          <a:xfrm>
            <a:off x="726467" y="80536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5.1. Ajout d'éléments cartographiques essentiels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C9808713-CFA0-D34A-C3DC-58334FC8EB3F}"/>
              </a:ext>
            </a:extLst>
          </p:cNvPr>
          <p:cNvSpPr txBox="1">
            <a:spLocks/>
          </p:cNvSpPr>
          <p:nvPr/>
        </p:nvSpPr>
        <p:spPr>
          <a:xfrm>
            <a:off x="726468" y="1657538"/>
            <a:ext cx="6814006" cy="401321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b="1" dirty="0">
                <a:solidFill>
                  <a:sysClr val="windowText" lastClr="000000"/>
                </a:solidFill>
              </a:rPr>
              <a:t>Protocole d'action (pour chaque élément) </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Titre </a:t>
            </a:r>
            <a:r>
              <a:rPr lang="en-US" sz="2000" dirty="0">
                <a:solidFill>
                  <a:sysClr val="windowText" lastClr="000000"/>
                </a:solidFill>
              </a:rPr>
              <a:t>: cliquez sur l'icône </a:t>
            </a:r>
            <a:r>
              <a:rPr lang="en-US" sz="2000" b="1" dirty="0">
                <a:solidFill>
                  <a:sysClr val="windowText" lastClr="000000"/>
                </a:solidFill>
              </a:rPr>
              <a:t>Ajouter une étiquette </a:t>
            </a:r>
            <a:r>
              <a:rPr lang="en-US" sz="2000" dirty="0">
                <a:solidFill>
                  <a:sysClr val="windowText" lastClr="000000"/>
                </a:solidFill>
              </a:rPr>
              <a:t>([T]), tracez un cadre et saisissez votre titre dans les propriétés de l'élément à droite. Utilisez la section Apparence pour augmenter la taille de la police.</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Échelle </a:t>
            </a:r>
            <a:r>
              <a:rPr lang="en-US" sz="2000" dirty="0">
                <a:solidFill>
                  <a:sysClr val="windowText" lastClr="000000"/>
                </a:solidFill>
              </a:rPr>
              <a:t>: cliquez sur l'icône </a:t>
            </a:r>
            <a:r>
              <a:rPr lang="en-US" sz="2000" b="1" dirty="0">
                <a:solidFill>
                  <a:sysClr val="windowText" lastClr="000000"/>
                </a:solidFill>
              </a:rPr>
              <a:t>Ajouter une échelle</a:t>
            </a:r>
            <a:r>
              <a:rPr lang="en-US" sz="2000" dirty="0">
                <a:solidFill>
                  <a:sysClr val="windowText" lastClr="000000"/>
                </a:solidFill>
              </a:rPr>
              <a:t>, puis cliquez sur la carte. Dans les propriétés de l'élément, définissez les unités en </a:t>
            </a:r>
            <a:r>
              <a:rPr lang="en-US" sz="2000" b="1" dirty="0">
                <a:solidFill>
                  <a:sysClr val="windowText" lastClr="000000"/>
                </a:solidFill>
              </a:rPr>
              <a:t>kilomètres</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Légende </a:t>
            </a:r>
            <a:r>
              <a:rPr lang="en-US" sz="2000" dirty="0">
                <a:solidFill>
                  <a:sysClr val="windowText" lastClr="000000"/>
                </a:solidFill>
              </a:rPr>
              <a:t>: cliquez sur l'icône </a:t>
            </a:r>
            <a:r>
              <a:rPr lang="en-US" sz="2000" b="1" dirty="0">
                <a:solidFill>
                  <a:sysClr val="windowText" lastClr="000000"/>
                </a:solidFill>
              </a:rPr>
              <a:t>Ajouter une légende</a:t>
            </a:r>
            <a:r>
              <a:rPr lang="en-US" sz="2000" dirty="0">
                <a:solidFill>
                  <a:sysClr val="windowText" lastClr="000000"/>
                </a:solidFill>
              </a:rPr>
              <a:t>, puis tracez un cadre sur la carte.</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IMPORTANT </a:t>
            </a:r>
            <a:r>
              <a:rPr lang="en-US" sz="2000" dirty="0">
                <a:solidFill>
                  <a:sysClr val="windowText" lastClr="000000"/>
                </a:solidFill>
              </a:rPr>
              <a:t>: dans les propriétés de l'élément, </a:t>
            </a:r>
            <a:r>
              <a:rPr lang="en-US" sz="2000" b="1" dirty="0">
                <a:solidFill>
                  <a:sysClr val="windowText" lastClr="000000"/>
                </a:solidFill>
              </a:rPr>
              <a:t>décochez la case Mise à jour automatique</a:t>
            </a:r>
            <a:r>
              <a:rPr lang="en-US" sz="2000" dirty="0">
                <a:solidFill>
                  <a:sysClr val="windowText" lastClr="000000"/>
                </a:solidFill>
              </a:rPr>
              <a:t>. Sélectionnez les éléments inutiles (tels que OpenStreetMap) et cliquez sur le bouton rouge moins (-) pour les supprimer.</a:t>
            </a:r>
            <a:endParaRPr lang="en-US" sz="100" dirty="0">
              <a:solidFill>
                <a:sysClr val="windowText" lastClr="000000"/>
              </a:solidFill>
            </a:endParaRPr>
          </a:p>
        </p:txBody>
      </p:sp>
      <p:sp>
        <p:nvSpPr>
          <p:cNvPr id="13" name="TextBox 12">
            <a:extLst>
              <a:ext uri="{FF2B5EF4-FFF2-40B4-BE49-F238E27FC236}">
                <a16:creationId xmlns:a16="http://schemas.microsoft.com/office/drawing/2014/main" id="{F1EE63E2-8A0D-3EF1-6084-94BE2DB2732C}"/>
              </a:ext>
            </a:extLst>
          </p:cNvPr>
          <p:cNvSpPr txBox="1"/>
          <p:nvPr/>
        </p:nvSpPr>
        <p:spPr>
          <a:xfrm>
            <a:off x="7540473" y="4783139"/>
            <a:ext cx="4748305" cy="286232"/>
          </a:xfrm>
          <a:prstGeom prst="rect">
            <a:avLst/>
          </a:prstGeom>
          <a:noFill/>
        </p:spPr>
        <p:txBody>
          <a:bodyPr wrap="square">
            <a:spAutoFit/>
          </a:bodyPr>
          <a:lstStyle/>
          <a:p>
            <a:r>
              <a:rPr lang="en-US" sz="1400" dirty="0"/>
              <a:t>La fenêtre de mise en page d'impression, mettant en évidence le bouton Ajouter une nouvelle carte</a:t>
            </a:r>
            <a:endParaRPr lang="en-AT" sz="1400" dirty="0"/>
          </a:p>
        </p:txBody>
      </p:sp>
      <p:sp>
        <p:nvSpPr>
          <p:cNvPr id="2" name="Content Placeholder 2">
            <a:extLst>
              <a:ext uri="{FF2B5EF4-FFF2-40B4-BE49-F238E27FC236}">
                <a16:creationId xmlns:a16="http://schemas.microsoft.com/office/drawing/2014/main" id="{643DC1BB-4F32-0A7F-CF0E-4795759A85A9}"/>
              </a:ext>
            </a:extLst>
          </p:cNvPr>
          <p:cNvSpPr txBox="1">
            <a:spLocks/>
          </p:cNvSpPr>
          <p:nvPr/>
        </p:nvSpPr>
        <p:spPr>
          <a:xfrm>
            <a:off x="667109" y="1271716"/>
            <a:ext cx="10857781" cy="3858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Éléments cartographiques de base mais essentiels qui permettent l'interprétation de votre carte.</a:t>
            </a:r>
            <a:endParaRPr lang="en-US" sz="800" dirty="0">
              <a:solidFill>
                <a:sysClr val="windowText" lastClr="000000"/>
              </a:solidFill>
            </a:endParaRPr>
          </a:p>
        </p:txBody>
      </p:sp>
      <p:pic>
        <p:nvPicPr>
          <p:cNvPr id="13314" name="Picture 2" descr="Add a map legend.  Use the legend button and the legend items box">
            <a:extLst>
              <a:ext uri="{FF2B5EF4-FFF2-40B4-BE49-F238E27FC236}">
                <a16:creationId xmlns:a16="http://schemas.microsoft.com/office/drawing/2014/main" id="{332945C9-F51D-C1D3-6076-F5508250175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968" t="4571" r="3773" b="3103"/>
          <a:stretch>
            <a:fillRect/>
          </a:stretch>
        </p:blipFill>
        <p:spPr bwMode="auto">
          <a:xfrm>
            <a:off x="7637253" y="2246769"/>
            <a:ext cx="4554747" cy="2536370"/>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2">
            <a:extLst>
              <a:ext uri="{FF2B5EF4-FFF2-40B4-BE49-F238E27FC236}">
                <a16:creationId xmlns:a16="http://schemas.microsoft.com/office/drawing/2014/main" id="{2C2ECE85-2C29-30BF-36EF-618A052F526A}"/>
              </a:ext>
            </a:extLst>
          </p:cNvPr>
          <p:cNvSpPr txBox="1">
            <a:spLocks noGrp="1"/>
          </p:cNvSpPr>
          <p:nvPr>
            <p:ph type="title"/>
          </p:nvPr>
        </p:nvSpPr>
        <p:spPr>
          <a:xfrm>
            <a:off x="726469" y="427119"/>
            <a:ext cx="304911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Création de cartes</a:t>
            </a:r>
          </a:p>
        </p:txBody>
      </p:sp>
    </p:spTree>
    <p:extLst>
      <p:ext uri="{BB962C8B-B14F-4D97-AF65-F5344CB8AC3E}">
        <p14:creationId xmlns:p14="http://schemas.microsoft.com/office/powerpoint/2010/main" val="20411954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8BBB7-48D7-472B-6CDA-D954B05375B1}"/>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6334B155-5AC1-195C-6C03-88ABAD3879F4}"/>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5.2. Enregistrement et exportation de votre carte</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9CDE94D9-F094-B46C-F091-DA92EF4B3335}"/>
              </a:ext>
            </a:extLst>
          </p:cNvPr>
          <p:cNvSpPr txBox="1">
            <a:spLocks/>
          </p:cNvSpPr>
          <p:nvPr/>
        </p:nvSpPr>
        <p:spPr>
          <a:xfrm>
            <a:off x="667109" y="2503200"/>
            <a:ext cx="10800313" cy="39276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b="1" dirty="0">
                <a:solidFill>
                  <a:sysClr val="windowText" lastClr="000000"/>
                </a:solidFill>
              </a:rPr>
              <a:t>Procédure à suivre </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Dans la fenêtre</a:t>
            </a:r>
            <a:r>
              <a:rPr lang="en-US" sz="2000" b="1" dirty="0">
                <a:solidFill>
                  <a:sysClr val="windowText" lastClr="000000"/>
                </a:solidFill>
              </a:rPr>
              <a:t> Mise en page d'impression</a:t>
            </a:r>
            <a:r>
              <a:rPr lang="en-US" sz="2000" dirty="0">
                <a:solidFill>
                  <a:sysClr val="windowText" lastClr="000000"/>
                </a:solidFill>
              </a:rPr>
              <a:t>, sélectionnez Mise en page &gt; Exporter en tant qu'image...</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Accédez au dossier de votre projet. Nommez le fichier </a:t>
            </a:r>
            <a:r>
              <a:rPr lang="en-US" sz="2000" b="1" dirty="0">
                <a:solidFill>
                  <a:sysClr val="windowText" lastClr="000000"/>
                </a:solidFill>
              </a:rPr>
              <a:t>Final_Leeds_Analysis_Map.png</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Veuillez cliquer sur Enregistrer.</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La fenêtre Options d'exportation s'affiche. La résolution d'exportation par défaut de</a:t>
            </a:r>
            <a:r>
              <a:rPr lang="en-US" sz="2000" b="1" dirty="0">
                <a:solidFill>
                  <a:sysClr val="windowText" lastClr="000000"/>
                </a:solidFill>
              </a:rPr>
              <a:t> 300 dpi </a:t>
            </a:r>
            <a:r>
              <a:rPr lang="en-US" sz="2000" dirty="0">
                <a:solidFill>
                  <a:sysClr val="windowText" lastClr="000000"/>
                </a:solidFill>
              </a:rPr>
              <a:t>correspond à la norme professionnelle. Veuillez ne pas la modifier.</a:t>
            </a:r>
          </a:p>
          <a:p>
            <a:pPr marL="0" marR="0" lvl="0" indent="0" algn="l" defTabSz="914400" rtl="0" eaLnBrk="1" fontAlgn="auto" latinLnBrk="0" hangingPunct="1">
              <a:lnSpc>
                <a:spcPct val="90000"/>
              </a:lnSpc>
              <a:spcBef>
                <a:spcPts val="1000"/>
              </a:spcBef>
              <a:spcAft>
                <a:spcPts val="0"/>
              </a:spcAft>
              <a:buClrTx/>
              <a:buSzTx/>
              <a:buNone/>
              <a:tabLst/>
              <a:defRPr/>
            </a:pPr>
            <a:r>
              <a:rPr lang="en-US" sz="2000" b="1" dirty="0">
                <a:solidFill>
                  <a:sysClr val="windowText" lastClr="000000"/>
                </a:solidFill>
              </a:rPr>
              <a:t>Exporter en tant qu'image </a:t>
            </a:r>
            <a:r>
              <a:rPr lang="en-US" sz="2000" dirty="0">
                <a:solidFill>
                  <a:sysClr val="windowText" lastClr="000000"/>
                </a:solidFill>
              </a:rPr>
              <a:t>- Une gamme de formats différents, notamment JPEG, PNG, GIF, TIF, </a:t>
            </a:r>
            <a:r>
              <a:rPr lang="en-US" sz="2000" dirty="0" err="1">
                <a:solidFill>
                  <a:sysClr val="windowText" lastClr="000000"/>
                </a:solidFill>
              </a:rPr>
              <a:t>etc.</a:t>
            </a:r>
            <a:endParaRPr lang="en-US" sz="2000" dirty="0">
              <a:solidFill>
                <a:sysClr val="windowText" lastClr="000000"/>
              </a:solidFill>
            </a:endParaRPr>
          </a:p>
          <a:p>
            <a:pPr marL="0" marR="0" lvl="0" indent="0" algn="l" defTabSz="914400" rtl="0" eaLnBrk="1" fontAlgn="auto" latinLnBrk="0" hangingPunct="1">
              <a:lnSpc>
                <a:spcPct val="90000"/>
              </a:lnSpc>
              <a:spcBef>
                <a:spcPts val="1000"/>
              </a:spcBef>
              <a:spcAft>
                <a:spcPts val="0"/>
              </a:spcAft>
              <a:buClrTx/>
              <a:buSzTx/>
              <a:buNone/>
              <a:tabLst/>
              <a:defRPr/>
            </a:pPr>
            <a:r>
              <a:rPr lang="en-US" sz="2000" b="1" dirty="0">
                <a:solidFill>
                  <a:sysClr val="windowText" lastClr="000000"/>
                </a:solidFill>
              </a:rPr>
              <a:t>Exporter en tant que PDF </a:t>
            </a:r>
            <a:r>
              <a:rPr lang="en-US" sz="2000" dirty="0">
                <a:solidFill>
                  <a:sysClr val="windowText" lastClr="000000"/>
                </a:solidFill>
              </a:rPr>
              <a:t>: un document PDF.</a:t>
            </a:r>
          </a:p>
          <a:p>
            <a:pPr marL="0" marR="0" lvl="0" indent="0" algn="l" defTabSz="914400" rtl="0" eaLnBrk="1" fontAlgn="auto" latinLnBrk="0" hangingPunct="1">
              <a:lnSpc>
                <a:spcPct val="90000"/>
              </a:lnSpc>
              <a:spcBef>
                <a:spcPts val="1000"/>
              </a:spcBef>
              <a:spcAft>
                <a:spcPts val="0"/>
              </a:spcAft>
              <a:buClrTx/>
              <a:buSzTx/>
              <a:buNone/>
              <a:tabLst/>
              <a:defRPr/>
            </a:pPr>
            <a:r>
              <a:rPr lang="en-US" sz="2000" b="1" dirty="0">
                <a:solidFill>
                  <a:sysClr val="windowText" lastClr="000000"/>
                </a:solidFill>
              </a:rPr>
              <a:t>Exporter au format SVG </a:t>
            </a:r>
            <a:r>
              <a:rPr lang="en-US" sz="2000" dirty="0">
                <a:solidFill>
                  <a:sysClr val="windowText" lastClr="000000"/>
                </a:solidFill>
              </a:rPr>
              <a:t>: image vectorielle évolutive</a:t>
            </a:r>
            <a:endParaRPr lang="en-US" sz="100" dirty="0">
              <a:solidFill>
                <a:sysClr val="windowText" lastClr="000000"/>
              </a:solidFill>
            </a:endParaRPr>
          </a:p>
        </p:txBody>
      </p:sp>
      <p:sp>
        <p:nvSpPr>
          <p:cNvPr id="2" name="Content Placeholder 2">
            <a:extLst>
              <a:ext uri="{FF2B5EF4-FFF2-40B4-BE49-F238E27FC236}">
                <a16:creationId xmlns:a16="http://schemas.microsoft.com/office/drawing/2014/main" id="{2DD7F5E4-83E9-0AF1-4E37-F5DF7076EC4C}"/>
              </a:ext>
            </a:extLst>
          </p:cNvPr>
          <p:cNvSpPr txBox="1">
            <a:spLocks/>
          </p:cNvSpPr>
          <p:nvPr/>
        </p:nvSpPr>
        <p:spPr>
          <a:xfrm>
            <a:off x="667109" y="1539562"/>
            <a:ext cx="10857781" cy="6601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Vous pouvez enregistrer la mise en page d'une carte pour une utilisation ultérieure à l'aide du bouton Enregistrer de la barre d'outils principale ou de l'option « Enregistrer le projet » du menu « Mise en page ». Vous pouvez exporter votre image dans l'un des trois formats suivants.</a:t>
            </a:r>
            <a:endParaRPr lang="en-US" sz="800" dirty="0">
              <a:solidFill>
                <a:sysClr val="windowText" lastClr="000000"/>
              </a:solidFill>
            </a:endParaRPr>
          </a:p>
        </p:txBody>
      </p:sp>
      <p:sp>
        <p:nvSpPr>
          <p:cNvPr id="6" name="object 2">
            <a:extLst>
              <a:ext uri="{FF2B5EF4-FFF2-40B4-BE49-F238E27FC236}">
                <a16:creationId xmlns:a16="http://schemas.microsoft.com/office/drawing/2014/main" id="{10CD77E8-AD7A-52F6-6D0E-C3D67F807D6C}"/>
              </a:ext>
            </a:extLst>
          </p:cNvPr>
          <p:cNvSpPr txBox="1">
            <a:spLocks noGrp="1"/>
          </p:cNvSpPr>
          <p:nvPr>
            <p:ph type="title"/>
          </p:nvPr>
        </p:nvSpPr>
        <p:spPr>
          <a:xfrm>
            <a:off x="726468" y="427119"/>
            <a:ext cx="301224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Création de cartes</a:t>
            </a:r>
          </a:p>
        </p:txBody>
      </p:sp>
    </p:spTree>
    <p:extLst>
      <p:ext uri="{BB962C8B-B14F-4D97-AF65-F5344CB8AC3E}">
        <p14:creationId xmlns:p14="http://schemas.microsoft.com/office/powerpoint/2010/main" val="14976446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47871-91BA-E9E7-9C41-E494D57C5AA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17EF89E-DA17-5FD3-728C-1599A9A29D1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 : </a:t>
            </a:r>
          </a:p>
          <a:p>
            <a:pPr algn="ctr"/>
            <a:r>
              <a:rPr lang="en-US" sz="3200" b="1" dirty="0">
                <a:solidFill>
                  <a:schemeClr val="bg1"/>
                </a:solidFill>
              </a:rPr>
              <a:t>Géo-traitement vectoriel avancé</a:t>
            </a:r>
          </a:p>
        </p:txBody>
      </p:sp>
    </p:spTree>
    <p:extLst>
      <p:ext uri="{BB962C8B-B14F-4D97-AF65-F5344CB8AC3E}">
        <p14:creationId xmlns:p14="http://schemas.microsoft.com/office/powerpoint/2010/main" val="11926052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98399-2FC7-C329-1CB1-E659C37256ED}"/>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B06905FD-DD1A-B7F5-49C6-E56D07C306A2}"/>
              </a:ext>
            </a:extLst>
          </p:cNvPr>
          <p:cNvSpPr txBox="1">
            <a:spLocks noGrp="1"/>
          </p:cNvSpPr>
          <p:nvPr>
            <p:ph type="title"/>
          </p:nvPr>
        </p:nvSpPr>
        <p:spPr>
          <a:xfrm>
            <a:off x="726468" y="427119"/>
            <a:ext cx="4600444"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06. Géotraitement vectoriel avancé</a:t>
            </a:r>
          </a:p>
        </p:txBody>
      </p:sp>
      <p:sp>
        <p:nvSpPr>
          <p:cNvPr id="9" name="object 3">
            <a:extLst>
              <a:ext uri="{FF2B5EF4-FFF2-40B4-BE49-F238E27FC236}">
                <a16:creationId xmlns:a16="http://schemas.microsoft.com/office/drawing/2014/main" id="{6FF3067F-AC15-F5C6-1DCA-6E1AB0475ABD}"/>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6.0. Re-projection des données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BDABCCA4-5AB7-D30C-A51F-B80466AF441F}"/>
              </a:ext>
            </a:extLst>
          </p:cNvPr>
          <p:cNvSpPr txBox="1">
            <a:spLocks/>
          </p:cNvSpPr>
          <p:nvPr/>
        </p:nvSpPr>
        <p:spPr>
          <a:xfrm>
            <a:off x="724577" y="2199737"/>
            <a:ext cx="6996065" cy="28208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b="1" dirty="0">
                <a:solidFill>
                  <a:sysClr val="windowText" lastClr="000000"/>
                </a:solidFill>
              </a:rPr>
              <a:t>Protocole d'action </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Accédez à Vecteur &gt; Outils de gestion des données &gt; Reprojeter la couche...</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Couche d'entrée : </a:t>
            </a:r>
            <a:r>
              <a:rPr lang="en-US" sz="2000" b="1" dirty="0">
                <a:solidFill>
                  <a:sysClr val="windowText" lastClr="000000"/>
                </a:solidFill>
              </a:rPr>
              <a:t>stats19</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SCR cible : </a:t>
            </a:r>
            <a:r>
              <a:rPr lang="en-US" sz="2000" b="1" dirty="0">
                <a:solidFill>
                  <a:sysClr val="windowText" lastClr="000000"/>
                </a:solidFill>
              </a:rPr>
              <a:t>EPSG:27700 - OSGB 1936 / British National Grid</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Réprojecté : cliquez sur ... et Enregistrer dans un fichier.... Nommez le nouveau fichier </a:t>
            </a:r>
            <a:r>
              <a:rPr lang="en-US" sz="2000" b="1" dirty="0">
                <a:solidFill>
                  <a:sysClr val="windowText" lastClr="000000"/>
                </a:solidFill>
              </a:rPr>
              <a:t>stats19_BNG.gpkg</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Veuillez cliquer sur Exécuter.</a:t>
            </a:r>
            <a:endParaRPr lang="en-US" sz="100" dirty="0">
              <a:solidFill>
                <a:sysClr val="windowText" lastClr="000000"/>
              </a:solidFill>
            </a:endParaRPr>
          </a:p>
        </p:txBody>
      </p:sp>
      <p:sp>
        <p:nvSpPr>
          <p:cNvPr id="13" name="TextBox 12">
            <a:extLst>
              <a:ext uri="{FF2B5EF4-FFF2-40B4-BE49-F238E27FC236}">
                <a16:creationId xmlns:a16="http://schemas.microsoft.com/office/drawing/2014/main" id="{8B7A4301-AC84-827A-6C19-98E344AB07F7}"/>
              </a:ext>
            </a:extLst>
          </p:cNvPr>
          <p:cNvSpPr txBox="1"/>
          <p:nvPr/>
        </p:nvSpPr>
        <p:spPr>
          <a:xfrm>
            <a:off x="10158139" y="5759651"/>
            <a:ext cx="1366751" cy="286232"/>
          </a:xfrm>
          <a:prstGeom prst="rect">
            <a:avLst/>
          </a:prstGeom>
          <a:noFill/>
        </p:spPr>
        <p:txBody>
          <a:bodyPr wrap="square">
            <a:spAutoFit/>
          </a:bodyPr>
          <a:lstStyle/>
          <a:p>
            <a:r>
              <a:rPr lang="en-US" sz="1400" dirty="0"/>
              <a:t>Menu Reprojetter</a:t>
            </a:r>
            <a:endParaRPr lang="en-AT" sz="1400" dirty="0"/>
          </a:p>
        </p:txBody>
      </p:sp>
      <p:sp>
        <p:nvSpPr>
          <p:cNvPr id="2" name="Content Placeholder 2">
            <a:extLst>
              <a:ext uri="{FF2B5EF4-FFF2-40B4-BE49-F238E27FC236}">
                <a16:creationId xmlns:a16="http://schemas.microsoft.com/office/drawing/2014/main" id="{4EF4E333-427A-104B-07E3-0EFD7C855988}"/>
              </a:ext>
            </a:extLst>
          </p:cNvPr>
          <p:cNvSpPr txBox="1">
            <a:spLocks/>
          </p:cNvSpPr>
          <p:nvPr/>
        </p:nvSpPr>
        <p:spPr>
          <a:xfrm>
            <a:off x="667109" y="1539562"/>
            <a:ext cx="10857781" cy="6601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Notre couche stats19 est dans un SCR différent (EPSG:4326) de celui de notre projet. Nous allons créer une nouvelle version corrigée.</a:t>
            </a:r>
            <a:endParaRPr lang="en-US" sz="800" dirty="0">
              <a:solidFill>
                <a:sysClr val="windowText" lastClr="000000"/>
              </a:solidFill>
            </a:endParaRPr>
          </a:p>
        </p:txBody>
      </p:sp>
      <p:pic>
        <p:nvPicPr>
          <p:cNvPr id="5" name="Picture 4" descr="A screenshot of a computer&#10;&#10;AI-generated content may be incorrect.">
            <a:extLst>
              <a:ext uri="{FF2B5EF4-FFF2-40B4-BE49-F238E27FC236}">
                <a16:creationId xmlns:a16="http://schemas.microsoft.com/office/drawing/2014/main" id="{A010150C-2715-F5F9-A665-952A67151F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3452" y="1984075"/>
            <a:ext cx="3711438" cy="3733048"/>
          </a:xfrm>
          <a:prstGeom prst="rect">
            <a:avLst/>
          </a:prstGeom>
        </p:spPr>
      </p:pic>
    </p:spTree>
    <p:extLst>
      <p:ext uri="{BB962C8B-B14F-4D97-AF65-F5344CB8AC3E}">
        <p14:creationId xmlns:p14="http://schemas.microsoft.com/office/powerpoint/2010/main" val="34830202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618F2-76F1-CE89-54AC-8A12E149EDBF}"/>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5B49A19F-C333-5E68-42E9-2ED40FC5508E}"/>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6.1. Joindre des données : jointures spatiales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8874972E-85F4-5230-2A28-23A725B5A7A2}"/>
              </a:ext>
            </a:extLst>
          </p:cNvPr>
          <p:cNvSpPr txBox="1">
            <a:spLocks/>
          </p:cNvSpPr>
          <p:nvPr/>
        </p:nvSpPr>
        <p:spPr>
          <a:xfrm>
            <a:off x="726467" y="2123891"/>
            <a:ext cx="6631865" cy="37442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b="1" dirty="0">
                <a:solidFill>
                  <a:sysClr val="windowText" lastClr="000000"/>
                </a:solidFill>
              </a:rPr>
              <a:t>Protocole d'action </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Accédez à Vector &gt; Outils de gestion des données &gt; Joindre les attributs par emplacement...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Couche d'entrée </a:t>
            </a:r>
            <a:r>
              <a:rPr lang="en-US" sz="2000" dirty="0">
                <a:solidFill>
                  <a:sysClr val="windowText" lastClr="000000"/>
                </a:solidFill>
              </a:rPr>
              <a:t>: stats19_BNG.</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Couche de jointure </a:t>
            </a:r>
            <a:r>
              <a:rPr lang="en-US" sz="2000" dirty="0">
                <a:solidFill>
                  <a:sysClr val="windowText" lastClr="000000"/>
                </a:solidFill>
              </a:rPr>
              <a:t>: </a:t>
            </a:r>
            <a:r>
              <a:rPr lang="en-US" sz="2000" dirty="0" err="1">
                <a:solidFill>
                  <a:sysClr val="windowText" lastClr="000000"/>
                </a:solidFill>
              </a:rPr>
              <a:t>AccessDeprivationLeeds</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Prédicat géométrique </a:t>
            </a:r>
            <a:r>
              <a:rPr lang="en-US" sz="2000" dirty="0">
                <a:solidFill>
                  <a:sysClr val="windowText" lastClr="000000"/>
                </a:solidFill>
              </a:rPr>
              <a:t>: intersects.</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Champs à ajouter </a:t>
            </a:r>
            <a:r>
              <a:rPr lang="en-US" sz="2000" dirty="0">
                <a:solidFill>
                  <a:sysClr val="windowText" lastClr="000000"/>
                </a:solidFill>
              </a:rPr>
              <a:t>: cliquez sur ... et sélectionnez uniquement lsoa11cd.</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Couche jointe </a:t>
            </a:r>
            <a:r>
              <a:rPr lang="en-US" sz="2000" dirty="0">
                <a:solidFill>
                  <a:sysClr val="windowText" lastClr="000000"/>
                </a:solidFill>
              </a:rPr>
              <a:t>: enregistrez dans un fichier sous le nom </a:t>
            </a:r>
            <a:r>
              <a:rPr lang="en-US" sz="2000" dirty="0" err="1">
                <a:solidFill>
                  <a:sysClr val="windowText" lastClr="000000"/>
                </a:solidFill>
              </a:rPr>
              <a:t>crashes_with_lsoa_id.gpkg</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Veuillez cliquer sur Exécuter.</a:t>
            </a:r>
            <a:endParaRPr lang="en-US" sz="100" dirty="0">
              <a:solidFill>
                <a:sysClr val="windowText" lastClr="000000"/>
              </a:solidFill>
            </a:endParaRPr>
          </a:p>
        </p:txBody>
      </p:sp>
      <p:sp>
        <p:nvSpPr>
          <p:cNvPr id="13" name="TextBox 12">
            <a:extLst>
              <a:ext uri="{FF2B5EF4-FFF2-40B4-BE49-F238E27FC236}">
                <a16:creationId xmlns:a16="http://schemas.microsoft.com/office/drawing/2014/main" id="{551D2CB2-D050-5905-D5E8-28FB7E186B2F}"/>
              </a:ext>
            </a:extLst>
          </p:cNvPr>
          <p:cNvSpPr txBox="1"/>
          <p:nvPr/>
        </p:nvSpPr>
        <p:spPr>
          <a:xfrm>
            <a:off x="8669547" y="5759651"/>
            <a:ext cx="2941607" cy="286232"/>
          </a:xfrm>
          <a:prstGeom prst="rect">
            <a:avLst/>
          </a:prstGeom>
          <a:noFill/>
        </p:spPr>
        <p:txBody>
          <a:bodyPr wrap="square">
            <a:spAutoFit/>
          </a:bodyPr>
          <a:lstStyle/>
          <a:p>
            <a:r>
              <a:rPr lang="en-US" sz="1400" dirty="0"/>
              <a:t>Fenêtre Joindre les attributs par emplacement</a:t>
            </a:r>
            <a:endParaRPr lang="en-AT" sz="1400" dirty="0"/>
          </a:p>
        </p:txBody>
      </p:sp>
      <p:sp>
        <p:nvSpPr>
          <p:cNvPr id="2" name="Content Placeholder 2">
            <a:extLst>
              <a:ext uri="{FF2B5EF4-FFF2-40B4-BE49-F238E27FC236}">
                <a16:creationId xmlns:a16="http://schemas.microsoft.com/office/drawing/2014/main" id="{365E85A8-D2A5-A34F-C773-9933E28C3578}"/>
              </a:ext>
            </a:extLst>
          </p:cNvPr>
          <p:cNvSpPr txBox="1">
            <a:spLocks/>
          </p:cNvSpPr>
          <p:nvPr/>
        </p:nvSpPr>
        <p:spPr>
          <a:xfrm>
            <a:off x="667109" y="1539562"/>
            <a:ext cx="10857781" cy="4420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La jointure de données vous permet de relier deux ensembles de données distincts à l'aide d'un élément commun.</a:t>
            </a:r>
            <a:endParaRPr lang="en-US" sz="800" dirty="0">
              <a:solidFill>
                <a:sysClr val="windowText" lastClr="000000"/>
              </a:solidFill>
            </a:endParaRPr>
          </a:p>
        </p:txBody>
      </p:sp>
      <p:pic>
        <p:nvPicPr>
          <p:cNvPr id="14340" name="Picture 4" descr="Join Attributes by Location Window">
            <a:extLst>
              <a:ext uri="{FF2B5EF4-FFF2-40B4-BE49-F238E27FC236}">
                <a16:creationId xmlns:a16="http://schemas.microsoft.com/office/drawing/2014/main" id="{D7A1C456-0F6A-B4AF-4960-87F2663340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9230" y="2475783"/>
            <a:ext cx="3825660" cy="3165894"/>
          </a:xfrm>
          <a:prstGeom prst="rect">
            <a:avLst/>
          </a:prstGeom>
          <a:noFill/>
          <a:extLst>
            <a:ext uri="{909E8E84-426E-40DD-AFC4-6F175D3DCCD1}">
              <a14:hiddenFill xmlns:a14="http://schemas.microsoft.com/office/drawing/2010/main">
                <a:solidFill>
                  <a:srgbClr val="FFFFFF"/>
                </a:solidFill>
              </a14:hiddenFill>
            </a:ext>
          </a:extLst>
        </p:spPr>
      </p:pic>
      <p:sp>
        <p:nvSpPr>
          <p:cNvPr id="10" name="object 2">
            <a:extLst>
              <a:ext uri="{FF2B5EF4-FFF2-40B4-BE49-F238E27FC236}">
                <a16:creationId xmlns:a16="http://schemas.microsoft.com/office/drawing/2014/main" id="{3A3AFEA8-6923-17D4-AB1C-926221B451EB}"/>
              </a:ext>
            </a:extLst>
          </p:cNvPr>
          <p:cNvSpPr txBox="1">
            <a:spLocks noGrp="1"/>
          </p:cNvSpPr>
          <p:nvPr>
            <p:ph type="title"/>
          </p:nvPr>
        </p:nvSpPr>
        <p:spPr>
          <a:xfrm>
            <a:off x="726468" y="427119"/>
            <a:ext cx="4600444"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06. Géotraitement vectoriel avancé</a:t>
            </a:r>
          </a:p>
        </p:txBody>
      </p:sp>
    </p:spTree>
    <p:extLst>
      <p:ext uri="{BB962C8B-B14F-4D97-AF65-F5344CB8AC3E}">
        <p14:creationId xmlns:p14="http://schemas.microsoft.com/office/powerpoint/2010/main" val="20921518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07245-8CE7-793A-588C-AE294AF7785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C59147B-5B68-AE53-DDEF-AFEC6F2C00D7}"/>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6.2. Analyse « Points dans un polygone »</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E2BD9CE6-BC17-20D9-894B-12DEF5616FF8}"/>
              </a:ext>
            </a:extLst>
          </p:cNvPr>
          <p:cNvSpPr txBox="1">
            <a:spLocks/>
          </p:cNvSpPr>
          <p:nvPr/>
        </p:nvSpPr>
        <p:spPr>
          <a:xfrm>
            <a:off x="726467" y="2123891"/>
            <a:ext cx="6631865" cy="35203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b="1" dirty="0">
                <a:solidFill>
                  <a:sysClr val="windowText" lastClr="000000"/>
                </a:solidFill>
              </a:rPr>
              <a:t>Protocole d'action </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Veuillez vous rendre dans Vector &gt; Outils d'analyse &gt; Compter les points dans un polygone...</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Polygones : </a:t>
            </a:r>
            <a:r>
              <a:rPr lang="en-US" sz="2000" b="1" dirty="0" err="1">
                <a:solidFill>
                  <a:sysClr val="windowText" lastClr="000000"/>
                </a:solidFill>
              </a:rPr>
              <a:t>AccessDeprivationLeeds</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Points : </a:t>
            </a:r>
            <a:r>
              <a:rPr lang="en-US" sz="2000" b="1" dirty="0" err="1">
                <a:solidFill>
                  <a:sysClr val="windowText" lastClr="000000"/>
                </a:solidFill>
              </a:rPr>
              <a:t>crashes_with_lsoa_id.gpkg</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CRITIQUE </a:t>
            </a:r>
            <a:r>
              <a:rPr lang="en-US" sz="2000" dirty="0">
                <a:solidFill>
                  <a:sysClr val="windowText" lastClr="000000"/>
                </a:solidFill>
              </a:rPr>
              <a:t>: Champ de pondération : </a:t>
            </a:r>
            <a:r>
              <a:rPr lang="en-US" sz="2000" i="1" dirty="0" err="1">
                <a:solidFill>
                  <a:sysClr val="windowText" lastClr="000000"/>
                </a:solidFill>
              </a:rPr>
              <a:t>nombre_de_victimes</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Nom du champ de comptage : </a:t>
            </a:r>
            <a:r>
              <a:rPr lang="en-US" sz="2000" i="1" dirty="0">
                <a:solidFill>
                  <a:sysClr val="windowText" lastClr="000000"/>
                </a:solidFill>
              </a:rPr>
              <a:t>CASUALTY_COUNT</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Compter : enregistrer dans le fichier </a:t>
            </a:r>
            <a:r>
              <a:rPr lang="en-US" sz="2000" i="1" dirty="0" err="1">
                <a:solidFill>
                  <a:sysClr val="windowText" lastClr="000000"/>
                </a:solidFill>
              </a:rPr>
              <a:t>leeds_danger_zones.gpkg</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Veuillez cliquer sur Exécuter.</a:t>
            </a:r>
            <a:endParaRPr lang="en-US" sz="100" dirty="0">
              <a:solidFill>
                <a:sysClr val="windowText" lastClr="000000"/>
              </a:solidFill>
            </a:endParaRPr>
          </a:p>
        </p:txBody>
      </p:sp>
      <p:sp>
        <p:nvSpPr>
          <p:cNvPr id="7" name="TextBox 6">
            <a:extLst>
              <a:ext uri="{FF2B5EF4-FFF2-40B4-BE49-F238E27FC236}">
                <a16:creationId xmlns:a16="http://schemas.microsoft.com/office/drawing/2014/main" id="{3E329FDB-A4D3-B695-0B83-D0428564FC03}"/>
              </a:ext>
            </a:extLst>
          </p:cNvPr>
          <p:cNvSpPr txBox="1"/>
          <p:nvPr/>
        </p:nvSpPr>
        <p:spPr>
          <a:xfrm>
            <a:off x="8669547" y="5759651"/>
            <a:ext cx="2941607" cy="286232"/>
          </a:xfrm>
          <a:prstGeom prst="rect">
            <a:avLst/>
          </a:prstGeom>
          <a:noFill/>
        </p:spPr>
        <p:txBody>
          <a:bodyPr wrap="square">
            <a:spAutoFit/>
          </a:bodyPr>
          <a:lstStyle/>
          <a:p>
            <a:r>
              <a:rPr lang="en-US" sz="1400" dirty="0"/>
              <a:t>Outil Points dans les polygones</a:t>
            </a:r>
            <a:endParaRPr lang="en-AT" sz="1400" dirty="0"/>
          </a:p>
        </p:txBody>
      </p:sp>
      <p:sp>
        <p:nvSpPr>
          <p:cNvPr id="10" name="Content Placeholder 2">
            <a:extLst>
              <a:ext uri="{FF2B5EF4-FFF2-40B4-BE49-F238E27FC236}">
                <a16:creationId xmlns:a16="http://schemas.microsoft.com/office/drawing/2014/main" id="{E27FCF20-4DEE-3923-D456-BAC7D07F5CF9}"/>
              </a:ext>
            </a:extLst>
          </p:cNvPr>
          <p:cNvSpPr txBox="1">
            <a:spLocks/>
          </p:cNvSpPr>
          <p:nvPr/>
        </p:nvSpPr>
        <p:spPr>
          <a:xfrm>
            <a:off x="667109" y="1539562"/>
            <a:ext cx="10857781" cy="4420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Il s'agit de notre dernière étape analytique : compter le nombre total de victimes d'accidents dans chaque zone.</a:t>
            </a:r>
            <a:endParaRPr lang="en-US" sz="800" dirty="0">
              <a:solidFill>
                <a:sysClr val="windowText" lastClr="000000"/>
              </a:solidFill>
            </a:endParaRPr>
          </a:p>
        </p:txBody>
      </p:sp>
      <p:pic>
        <p:nvPicPr>
          <p:cNvPr id="11" name="Picture 2" descr="Points in Polygons Tool">
            <a:extLst>
              <a:ext uri="{FF2B5EF4-FFF2-40B4-BE49-F238E27FC236}">
                <a16:creationId xmlns:a16="http://schemas.microsoft.com/office/drawing/2014/main" id="{13778C22-6586-4C11-CB0A-739ACCC25F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1460" y="2347782"/>
            <a:ext cx="3983430" cy="3296454"/>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2">
            <a:extLst>
              <a:ext uri="{FF2B5EF4-FFF2-40B4-BE49-F238E27FC236}">
                <a16:creationId xmlns:a16="http://schemas.microsoft.com/office/drawing/2014/main" id="{F6B43A89-7991-2021-A979-73FFF0AD93A3}"/>
              </a:ext>
            </a:extLst>
          </p:cNvPr>
          <p:cNvSpPr txBox="1">
            <a:spLocks noGrp="1"/>
          </p:cNvSpPr>
          <p:nvPr>
            <p:ph type="title"/>
          </p:nvPr>
        </p:nvSpPr>
        <p:spPr>
          <a:xfrm>
            <a:off x="726468" y="427119"/>
            <a:ext cx="4600444"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06. Géotraitement vectoriel avancé</a:t>
            </a:r>
          </a:p>
        </p:txBody>
      </p:sp>
    </p:spTree>
    <p:extLst>
      <p:ext uri="{BB962C8B-B14F-4D97-AF65-F5344CB8AC3E}">
        <p14:creationId xmlns:p14="http://schemas.microsoft.com/office/powerpoint/2010/main" val="9390826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4ECC6-8F7F-3170-0D84-D25BB0D4CF9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3F6A63B-78B0-DE2C-F3DC-285AE183B5DB}"/>
              </a:ext>
            </a:extLst>
          </p:cNvPr>
          <p:cNvSpPr txBox="1"/>
          <p:nvPr/>
        </p:nvSpPr>
        <p:spPr>
          <a:xfrm>
            <a:off x="726466" y="812939"/>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6.3. Nombre d'accidents de la route à Leeds</a:t>
            </a:r>
            <a:endParaRPr lang="en-GB" b="1" dirty="0">
              <a:solidFill>
                <a:sysClr val="windowText" lastClr="000000"/>
              </a:solidFill>
              <a:latin typeface="Arial"/>
              <a:cs typeface="Arial"/>
            </a:endParaRPr>
          </a:p>
        </p:txBody>
      </p:sp>
      <p:pic>
        <p:nvPicPr>
          <p:cNvPr id="16386" name="Picture 2" descr="Number of road crash casualties in Leeds">
            <a:extLst>
              <a:ext uri="{FF2B5EF4-FFF2-40B4-BE49-F238E27FC236}">
                <a16:creationId xmlns:a16="http://schemas.microsoft.com/office/drawing/2014/main" id="{DDFA5A9C-39A4-CB52-57E2-8B823FC67C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9779" y="1139765"/>
            <a:ext cx="9471558" cy="5179758"/>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2">
            <a:extLst>
              <a:ext uri="{FF2B5EF4-FFF2-40B4-BE49-F238E27FC236}">
                <a16:creationId xmlns:a16="http://schemas.microsoft.com/office/drawing/2014/main" id="{F55B0683-E2D1-01DA-47B0-5737C2EA8A93}"/>
              </a:ext>
            </a:extLst>
          </p:cNvPr>
          <p:cNvSpPr txBox="1">
            <a:spLocks noGrp="1"/>
          </p:cNvSpPr>
          <p:nvPr>
            <p:ph type="title"/>
          </p:nvPr>
        </p:nvSpPr>
        <p:spPr>
          <a:xfrm>
            <a:off x="726467" y="427119"/>
            <a:ext cx="463457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06. Géotraitement vectoriel avancé</a:t>
            </a:r>
          </a:p>
        </p:txBody>
      </p:sp>
    </p:spTree>
    <p:extLst>
      <p:ext uri="{BB962C8B-B14F-4D97-AF65-F5344CB8AC3E}">
        <p14:creationId xmlns:p14="http://schemas.microsoft.com/office/powerpoint/2010/main" val="2642084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5DAE1-EDCB-4606-3D24-D14FFA1CE48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C721FB2-D72A-C162-B483-BE9AAA3DE473}"/>
              </a:ext>
            </a:extLst>
          </p:cNvPr>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 </a:t>
            </a:r>
            <a:r>
              <a:rPr lang="en-GB" sz="2400" b="1" dirty="0">
                <a:solidFill>
                  <a:schemeClr val="bg1"/>
                </a:solidFill>
              </a:rPr>
              <a:t>des matières</a:t>
            </a:r>
            <a:endParaRPr sz="2400" b="1" spc="-13" dirty="0">
              <a:solidFill>
                <a:schemeClr val="bg1"/>
              </a:solidFill>
            </a:endParaRPr>
          </a:p>
        </p:txBody>
      </p:sp>
      <p:sp>
        <p:nvSpPr>
          <p:cNvPr id="6" name="object 4">
            <a:extLst>
              <a:ext uri="{FF2B5EF4-FFF2-40B4-BE49-F238E27FC236}">
                <a16:creationId xmlns:a16="http://schemas.microsoft.com/office/drawing/2014/main" id="{B7FC0DDE-D7D8-3219-8CD7-C8D2FCFDD054}"/>
              </a:ext>
            </a:extLst>
          </p:cNvPr>
          <p:cNvSpPr txBox="1"/>
          <p:nvPr/>
        </p:nvSpPr>
        <p:spPr>
          <a:xfrm>
            <a:off x="6213233" y="1022348"/>
            <a:ext cx="5380185" cy="4111007"/>
          </a:xfrm>
          <a:prstGeom prst="rect">
            <a:avLst/>
          </a:prstGeom>
        </p:spPr>
        <p:txBody>
          <a:bodyPr vert="horz" wrap="square" lIns="0" tIns="16329" rIns="0" bIns="0" rtlCol="0">
            <a:spAutoFit/>
          </a:bodyPr>
          <a:lstStyle/>
          <a:p>
            <a:pPr marL="16328" defTabSz="1175644" hangingPunct="1">
              <a:lnSpc>
                <a:spcPct val="150000"/>
              </a:lnSpc>
              <a:spcBef>
                <a:spcPts val="100"/>
              </a:spcBef>
              <a:spcAft>
                <a:spcPts val="100"/>
              </a:spcAft>
              <a:tabLst>
                <a:tab pos="4667250" algn="r"/>
                <a:tab pos="5038725" algn="r"/>
              </a:tabLst>
            </a:pPr>
            <a:r>
              <a:rPr lang="en-GB" sz="1400" b="1" kern="1200" dirty="0">
                <a:solidFill>
                  <a:sysClr val="windowText" lastClr="000000"/>
                </a:solidFill>
                <a:latin typeface="Arial"/>
                <a:cs typeface="Arial"/>
              </a:rPr>
              <a:t>08 : Analyse de l'accessibilité…………………………….…...43</a:t>
            </a: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8.0 </a:t>
            </a:r>
            <a:r>
              <a:rPr lang="en-US" sz="1400" kern="1200" spc="64" dirty="0">
                <a:solidFill>
                  <a:sysClr val="windowText" lastClr="000000"/>
                </a:solidFill>
                <a:latin typeface="Arial"/>
                <a:cs typeface="Arial"/>
              </a:rPr>
              <a:t>Acquisition des ensembles de données sur l'accessibilité…………</a:t>
            </a:r>
            <a:r>
              <a:rPr lang="en-GB" sz="1400" kern="1200" spc="64" dirty="0">
                <a:solidFill>
                  <a:sysClr val="windowText" lastClr="000000"/>
                </a:solidFill>
                <a:latin typeface="Arial"/>
                <a:cs typeface="Arial"/>
              </a:rPr>
              <a:t>…..44</a:t>
            </a:r>
          </a:p>
          <a:p>
            <a:pPr marL="90000" marR="7348"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8.1 Première mesure (sélection binaire)…………………45</a:t>
            </a: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8.2 </a:t>
            </a:r>
            <a:r>
              <a:rPr lang="en-US" sz="1400" kern="1200" spc="64" dirty="0">
                <a:solidFill>
                  <a:sysClr val="windowText" lastClr="000000"/>
                </a:solidFill>
                <a:latin typeface="Arial"/>
                <a:cs typeface="Arial"/>
              </a:rPr>
              <a:t>Deuxième mesure (distance euclidienne)………...</a:t>
            </a:r>
            <a:r>
              <a:rPr lang="en-GB" sz="1400" kern="1200" spc="64" dirty="0">
                <a:solidFill>
                  <a:sysClr val="windowText" lastClr="000000"/>
                </a:solidFill>
                <a:latin typeface="Arial"/>
                <a:cs typeface="Arial"/>
              </a:rPr>
              <a:t>46</a:t>
            </a:r>
          </a:p>
          <a:p>
            <a:pPr marL="90000" marR="7348"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8.3 Troisième mesure (couloirs de ligne de désir)……....47</a:t>
            </a:r>
            <a:endParaRPr lang="en-GB" sz="1400" kern="1200" spc="64" dirty="0">
              <a:solidFill>
                <a:sysClr val="windowText" lastClr="000000"/>
              </a:solidFill>
              <a:latin typeface="Arial"/>
              <a:cs typeface="Arial"/>
            </a:endParaRPr>
          </a:p>
          <a:p>
            <a:pPr marL="16328" defTabSz="1175644" hangingPunct="1">
              <a:lnSpc>
                <a:spcPct val="150000"/>
              </a:lnSpc>
              <a:spcBef>
                <a:spcPts val="100"/>
              </a:spcBef>
              <a:spcAft>
                <a:spcPts val="100"/>
              </a:spcAft>
              <a:tabLst>
                <a:tab pos="4667250" algn="r"/>
                <a:tab pos="5038725" algn="r"/>
              </a:tabLst>
              <a:defRPr/>
            </a:pPr>
            <a:r>
              <a:rPr lang="en-GB" sz="1400" b="1" dirty="0">
                <a:solidFill>
                  <a:sysClr val="windowText" lastClr="000000"/>
                </a:solidFill>
                <a:latin typeface="Arial"/>
                <a:cs typeface="Arial"/>
              </a:rPr>
              <a:t>09 : </a:t>
            </a:r>
            <a:r>
              <a:rPr lang="en-US" sz="1400" b="1" dirty="0">
                <a:solidFill>
                  <a:sysClr val="windowText" lastClr="000000"/>
                </a:solidFill>
                <a:latin typeface="Arial"/>
                <a:cs typeface="Arial"/>
              </a:rPr>
              <a:t>Conclusion et devoir final…………………….</a:t>
            </a:r>
            <a:r>
              <a:rPr lang="en-GB" sz="1400" b="1" kern="1200" spc="-13" dirty="0">
                <a:solidFill>
                  <a:sysClr val="windowText" lastClr="000000"/>
                </a:solidFill>
                <a:latin typeface="Arial"/>
                <a:cs typeface="Arial"/>
              </a:rPr>
              <a:t>49</a:t>
            </a:r>
            <a:endParaRPr lang="en-GB" sz="1400" b="1" dirty="0">
              <a:solidFill>
                <a:sysClr val="windowText" lastClr="000000"/>
              </a:solidFill>
              <a:latin typeface="Arial"/>
              <a:cs typeface="Arial"/>
            </a:endParaRPr>
          </a:p>
          <a:p>
            <a:pPr marL="90000" defTabSz="1175644" hangingPunct="1">
              <a:lnSpc>
                <a:spcPct val="150000"/>
              </a:lnSpc>
              <a:spcBef>
                <a:spcPts val="100"/>
              </a:spcBef>
              <a:spcAft>
                <a:spcPts val="100"/>
              </a:spcAft>
              <a:tabLst>
                <a:tab pos="4667250" algn="r"/>
                <a:tab pos="5038725" algn="r"/>
              </a:tabLst>
              <a:defRPr/>
            </a:pPr>
            <a:r>
              <a:rPr lang="en-US" sz="1400" kern="1200" spc="64" dirty="0">
                <a:solidFill>
                  <a:sysClr val="windowText" lastClr="000000"/>
                </a:solidFill>
                <a:latin typeface="Arial"/>
                <a:cs typeface="Arial"/>
              </a:rPr>
              <a:t>9</a:t>
            </a:r>
            <a:r>
              <a:rPr lang="en-US" sz="1400" spc="64" dirty="0">
                <a:solidFill>
                  <a:sysClr val="windowText" lastClr="000000"/>
                </a:solidFill>
                <a:latin typeface="Arial"/>
                <a:cs typeface="Arial"/>
              </a:rPr>
              <a:t>.0 Résumé des compétences acquises…</a:t>
            </a:r>
            <a:r>
              <a:rPr lang="en-US" sz="1400" kern="1200" spc="64" dirty="0">
                <a:solidFill>
                  <a:sysClr val="windowText" lastClr="000000"/>
                </a:solidFill>
                <a:latin typeface="Arial"/>
                <a:cs typeface="Arial"/>
              </a:rPr>
              <a:t>................</a:t>
            </a:r>
            <a:r>
              <a:rPr lang="en-GB" sz="1400" kern="1200" spc="64" dirty="0">
                <a:solidFill>
                  <a:sysClr val="windowText" lastClr="000000"/>
                </a:solidFill>
                <a:latin typeface="Arial"/>
                <a:cs typeface="Arial"/>
              </a:rPr>
              <a:t>.......50</a:t>
            </a:r>
            <a:endParaRPr lang="en-GB" sz="1400" spc="64" dirty="0">
              <a:solidFill>
                <a:sysClr val="windowText" lastClr="000000"/>
              </a:solidFill>
              <a:latin typeface="Arial"/>
              <a:cs typeface="Arial"/>
            </a:endParaRPr>
          </a:p>
          <a:p>
            <a:pPr marL="90000" defTabSz="1175644" hangingPunct="1">
              <a:lnSpc>
                <a:spcPct val="150000"/>
              </a:lnSpc>
              <a:spcBef>
                <a:spcPts val="100"/>
              </a:spcBef>
              <a:spcAft>
                <a:spcPts val="100"/>
              </a:spcAft>
              <a:tabLst>
                <a:tab pos="4667250" algn="r"/>
                <a:tab pos="5038725" algn="r"/>
              </a:tabLst>
              <a:defRPr/>
            </a:pPr>
            <a:r>
              <a:rPr lang="en-US" sz="1400" kern="1200" spc="64" dirty="0">
                <a:solidFill>
                  <a:sysClr val="windowText" lastClr="000000"/>
                </a:solidFill>
                <a:latin typeface="Arial"/>
                <a:cs typeface="Arial"/>
              </a:rPr>
              <a:t>9</a:t>
            </a:r>
            <a:r>
              <a:rPr lang="en-US" sz="1400" spc="64" dirty="0">
                <a:solidFill>
                  <a:sysClr val="windowText" lastClr="000000"/>
                </a:solidFill>
                <a:latin typeface="Arial"/>
                <a:cs typeface="Arial"/>
              </a:rPr>
              <a:t>.1 Devoir final des étudiants</a:t>
            </a:r>
            <a:r>
              <a:rPr lang="en-US" sz="1400" kern="1200" spc="64" dirty="0">
                <a:solidFill>
                  <a:sysClr val="windowText" lastClr="000000"/>
                </a:solidFill>
                <a:latin typeface="Arial"/>
                <a:cs typeface="Arial"/>
              </a:rPr>
              <a:t>........................</a:t>
            </a:r>
            <a:r>
              <a:rPr lang="en-US" sz="1400" spc="64" dirty="0">
                <a:solidFill>
                  <a:sysClr val="windowText" lastClr="000000"/>
                </a:solidFill>
                <a:latin typeface="Arial"/>
                <a:cs typeface="Arial"/>
              </a:rPr>
              <a:t>.........51</a:t>
            </a:r>
          </a:p>
          <a:p>
            <a:pPr marL="16328" defTabSz="1175644" hangingPunct="1">
              <a:lnSpc>
                <a:spcPct val="150000"/>
              </a:lnSpc>
              <a:spcBef>
                <a:spcPts val="100"/>
              </a:spcBef>
              <a:spcAft>
                <a:spcPts val="100"/>
              </a:spcAft>
              <a:tabLst>
                <a:tab pos="4667250" algn="r"/>
                <a:tab pos="5038725" algn="r"/>
              </a:tabLst>
            </a:pPr>
            <a:r>
              <a:rPr lang="en-GB" sz="1400" b="1" kern="1200" dirty="0">
                <a:solidFill>
                  <a:sysClr val="windowText" lastClr="000000"/>
                </a:solidFill>
                <a:latin typeface="Arial"/>
                <a:cs typeface="Arial"/>
              </a:rPr>
              <a:t>10 : Références…...................................................52</a:t>
            </a:r>
          </a:p>
          <a:p>
            <a:pPr marL="90000" defTabSz="1175644" hangingPunct="1">
              <a:lnSpc>
                <a:spcPct val="150000"/>
              </a:lnSpc>
              <a:spcBef>
                <a:spcPts val="100"/>
              </a:spcBef>
              <a:spcAft>
                <a:spcPts val="100"/>
              </a:spcAft>
              <a:tabLst>
                <a:tab pos="4667250" algn="r"/>
                <a:tab pos="5038725" algn="r"/>
              </a:tabLst>
            </a:pPr>
            <a:r>
              <a:rPr lang="en-GB" sz="1400" spc="64" dirty="0">
                <a:solidFill>
                  <a:sysClr val="windowText" lastClr="000000"/>
                </a:solidFill>
                <a:latin typeface="Arial"/>
                <a:cs typeface="Arial"/>
              </a:rPr>
              <a:t>10.0 </a:t>
            </a:r>
            <a:r>
              <a:rPr lang="en-US" sz="1400" kern="1200" spc="64" dirty="0">
                <a:solidFill>
                  <a:sysClr val="windowText" lastClr="000000"/>
                </a:solidFill>
                <a:latin typeface="Arial"/>
                <a:cs typeface="Arial"/>
              </a:rPr>
              <a:t>Références…………………………………..</a:t>
            </a:r>
            <a:r>
              <a:rPr lang="en-GB" sz="1400" kern="1200" spc="64" dirty="0">
                <a:solidFill>
                  <a:sysClr val="windowText" lastClr="000000"/>
                </a:solidFill>
                <a:latin typeface="Arial"/>
                <a:cs typeface="Arial"/>
              </a:rPr>
              <a:t>…..…53</a:t>
            </a:r>
            <a:endParaRPr lang="en-GB" sz="1400" b="1" kern="1200" dirty="0">
              <a:solidFill>
                <a:sysClr val="windowText" lastClr="000000"/>
              </a:solidFill>
              <a:latin typeface="Arial"/>
              <a:cs typeface="Arial"/>
            </a:endParaRPr>
          </a:p>
          <a:p>
            <a:pPr marL="90000"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10.1 Où trouver les données……………………………....54</a:t>
            </a:r>
          </a:p>
        </p:txBody>
      </p:sp>
      <p:sp>
        <p:nvSpPr>
          <p:cNvPr id="7" name="object 3">
            <a:extLst>
              <a:ext uri="{FF2B5EF4-FFF2-40B4-BE49-F238E27FC236}">
                <a16:creationId xmlns:a16="http://schemas.microsoft.com/office/drawing/2014/main" id="{9DD247D5-C6DD-5111-87EA-12D88CFC2484}"/>
              </a:ext>
            </a:extLst>
          </p:cNvPr>
          <p:cNvSpPr txBox="1"/>
          <p:nvPr/>
        </p:nvSpPr>
        <p:spPr>
          <a:xfrm>
            <a:off x="726281" y="966237"/>
            <a:ext cx="5252488" cy="4485469"/>
          </a:xfrm>
          <a:prstGeom prst="rect">
            <a:avLst/>
          </a:prstGeom>
        </p:spPr>
        <p:txBody>
          <a:bodyPr vert="horz" wrap="square" lIns="0" tIns="16329" rIns="0" bIns="0" rtlCol="0">
            <a:spAutoFit/>
          </a:bodyPr>
          <a:lstStyle/>
          <a:p>
            <a:pPr marL="16328" defTabSz="1175644" hangingPunct="1">
              <a:lnSpc>
                <a:spcPct val="150000"/>
              </a:lnSpc>
              <a:spcBef>
                <a:spcPts val="100"/>
              </a:spcBef>
              <a:spcAft>
                <a:spcPts val="100"/>
              </a:spcAft>
              <a:tabLst>
                <a:tab pos="4667250" algn="r"/>
                <a:tab pos="5038725" algn="r"/>
              </a:tabLst>
            </a:pPr>
            <a:r>
              <a:rPr lang="en-GB" sz="1400" b="1" kern="1200" dirty="0">
                <a:solidFill>
                  <a:sysClr val="windowText" lastClr="000000"/>
                </a:solidFill>
                <a:latin typeface="Arial"/>
                <a:cs typeface="Arial"/>
              </a:rPr>
              <a:t>05 : </a:t>
            </a:r>
            <a:r>
              <a:rPr lang="en-US" sz="1400" b="1" kern="1200" dirty="0">
                <a:solidFill>
                  <a:sysClr val="windowText" lastClr="000000"/>
                </a:solidFill>
                <a:latin typeface="Arial"/>
                <a:cs typeface="Arial"/>
              </a:rPr>
              <a:t>Création de cartes...........................................................</a:t>
            </a:r>
            <a:r>
              <a:rPr lang="en-GB" sz="1400" b="1" kern="1200" spc="-13" dirty="0">
                <a:solidFill>
                  <a:sysClr val="windowText" lastClr="000000"/>
                </a:solidFill>
                <a:latin typeface="Arial"/>
                <a:cs typeface="Arial"/>
              </a:rPr>
              <a:t>30</a:t>
            </a:r>
            <a:endParaRPr lang="en-GB" sz="1400" b="1" kern="1200" dirty="0">
              <a:solidFill>
                <a:sysClr val="windowText" lastClr="000000"/>
              </a:solidFill>
              <a:latin typeface="Arial"/>
              <a:cs typeface="Arial"/>
            </a:endParaRPr>
          </a:p>
          <a:p>
            <a:pPr marL="90000"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5.0 Création d'une mise en page </a:t>
            </a:r>
            <a:r>
              <a:rPr lang="en-US" sz="1400" kern="1200" spc="64" dirty="0" err="1">
                <a:solidFill>
                  <a:sysClr val="windowText" lastClr="000000"/>
                </a:solidFill>
                <a:latin typeface="Arial"/>
                <a:cs typeface="Arial"/>
              </a:rPr>
              <a:t>d'impression</a:t>
            </a:r>
            <a:r>
              <a:rPr lang="en-US" sz="1400" kern="1200" spc="64" dirty="0">
                <a:solidFill>
                  <a:sysClr val="windowText" lastClr="000000"/>
                </a:solidFill>
                <a:latin typeface="Arial"/>
                <a:cs typeface="Arial"/>
              </a:rPr>
              <a:t>…</a:t>
            </a:r>
            <a:r>
              <a:rPr lang="en-GB" sz="1400" kern="1200" spc="64" dirty="0">
                <a:solidFill>
                  <a:sysClr val="windowText" lastClr="000000"/>
                </a:solidFill>
                <a:latin typeface="Arial"/>
                <a:cs typeface="Arial"/>
              </a:rPr>
              <a:t>……..31</a:t>
            </a:r>
          </a:p>
          <a:p>
            <a:pPr marL="90000"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5.1 Ajouter des éléments </a:t>
            </a:r>
            <a:r>
              <a:rPr lang="en-US" sz="1400" kern="1200" spc="64" dirty="0" err="1">
                <a:solidFill>
                  <a:sysClr val="windowText" lastClr="000000"/>
                </a:solidFill>
                <a:latin typeface="Arial"/>
                <a:cs typeface="Arial"/>
              </a:rPr>
              <a:t>cartographiques</a:t>
            </a:r>
            <a:r>
              <a:rPr lang="en-US" sz="1400" kern="1200" spc="64" dirty="0">
                <a:solidFill>
                  <a:sysClr val="windowText" lastClr="000000"/>
                </a:solidFill>
                <a:latin typeface="Arial"/>
                <a:cs typeface="Arial"/>
              </a:rPr>
              <a:t> </a:t>
            </a:r>
            <a:r>
              <a:rPr lang="en-US" sz="1400" kern="1200" spc="64" dirty="0" err="1">
                <a:solidFill>
                  <a:sysClr val="windowText" lastClr="000000"/>
                </a:solidFill>
                <a:latin typeface="Arial"/>
                <a:cs typeface="Arial"/>
              </a:rPr>
              <a:t>essentiels</a:t>
            </a:r>
            <a:r>
              <a:rPr lang="en-US" sz="1400" kern="1200" spc="64" dirty="0">
                <a:solidFill>
                  <a:sysClr val="windowText" lastClr="000000"/>
                </a:solidFill>
                <a:latin typeface="Arial"/>
                <a:cs typeface="Arial"/>
              </a:rPr>
              <a:t>.....32</a:t>
            </a:r>
            <a:endParaRPr lang="en-GB" sz="1400" b="1" kern="1200" dirty="0">
              <a:solidFill>
                <a:sysClr val="windowText" lastClr="000000"/>
              </a:solidFill>
              <a:latin typeface="Arial"/>
              <a:cs typeface="Arial"/>
            </a:endParaRPr>
          </a:p>
          <a:p>
            <a:pPr marL="90000"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5.2 Enregistrement et exportation de votre carte………..</a:t>
            </a:r>
            <a:r>
              <a:rPr lang="en-GB" sz="1400" kern="1200" spc="64" dirty="0">
                <a:solidFill>
                  <a:sysClr val="windowText" lastClr="000000"/>
                </a:solidFill>
                <a:latin typeface="Arial"/>
                <a:cs typeface="Arial"/>
              </a:rPr>
              <a:t>33</a:t>
            </a:r>
          </a:p>
          <a:p>
            <a:pPr marL="16328" defTabSz="1175644" hangingPunct="1">
              <a:lnSpc>
                <a:spcPct val="150000"/>
              </a:lnSpc>
              <a:spcBef>
                <a:spcPts val="100"/>
              </a:spcBef>
              <a:spcAft>
                <a:spcPts val="100"/>
              </a:spcAft>
              <a:tabLst>
                <a:tab pos="4667250" algn="r"/>
                <a:tab pos="5038725" algn="r"/>
              </a:tabLst>
            </a:pPr>
            <a:r>
              <a:rPr lang="en-GB" sz="1400" b="1" kern="1200" dirty="0">
                <a:solidFill>
                  <a:sysClr val="windowText" lastClr="000000"/>
                </a:solidFill>
                <a:latin typeface="Arial"/>
                <a:cs typeface="Arial"/>
              </a:rPr>
              <a:t>06 : </a:t>
            </a:r>
            <a:r>
              <a:rPr lang="en-US" sz="1400" b="1" kern="1200" dirty="0">
                <a:solidFill>
                  <a:sysClr val="windowText" lastClr="000000"/>
                </a:solidFill>
                <a:latin typeface="Arial"/>
                <a:cs typeface="Arial"/>
              </a:rPr>
              <a:t>Géotraitement vectoriel avancé..........................</a:t>
            </a:r>
            <a:r>
              <a:rPr lang="en-GB" sz="1400" b="1" kern="1200" spc="-13" dirty="0">
                <a:solidFill>
                  <a:sysClr val="windowText" lastClr="000000"/>
                </a:solidFill>
                <a:latin typeface="Arial"/>
                <a:cs typeface="Arial"/>
              </a:rPr>
              <a:t>34</a:t>
            </a:r>
            <a:endParaRPr lang="en-GB" sz="1400" b="1" kern="1200" dirty="0">
              <a:solidFill>
                <a:sysClr val="windowText" lastClr="000000"/>
              </a:solidFill>
              <a:latin typeface="Arial"/>
              <a:cs typeface="Arial"/>
            </a:endParaRPr>
          </a:p>
          <a:p>
            <a:pPr marL="90000"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6.0 Re-projection des données………………...</a:t>
            </a:r>
            <a:r>
              <a:rPr lang="en-GB" sz="1400" kern="1200" spc="64" dirty="0">
                <a:solidFill>
                  <a:sysClr val="windowText" lastClr="000000"/>
                </a:solidFill>
                <a:latin typeface="Arial"/>
                <a:cs typeface="Arial"/>
              </a:rPr>
              <a:t>35</a:t>
            </a:r>
          </a:p>
          <a:p>
            <a:pPr marL="90000"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6.1 Joindre des données : jointures </a:t>
            </a:r>
            <a:r>
              <a:rPr lang="en-US" sz="1400" kern="1200" spc="64" dirty="0" err="1">
                <a:solidFill>
                  <a:sysClr val="windowText" lastClr="000000"/>
                </a:solidFill>
                <a:latin typeface="Arial"/>
                <a:cs typeface="Arial"/>
              </a:rPr>
              <a:t>spatiales</a:t>
            </a:r>
            <a:r>
              <a:rPr lang="en-US" sz="1400" kern="1200" spc="64" dirty="0">
                <a:solidFill>
                  <a:sysClr val="windowText" lastClr="000000"/>
                </a:solidFill>
                <a:latin typeface="Arial"/>
                <a:cs typeface="Arial"/>
              </a:rPr>
              <a:t>……...36</a:t>
            </a:r>
            <a:endParaRPr lang="en-GB" sz="1400" b="1" kern="1200" dirty="0">
              <a:solidFill>
                <a:sysClr val="windowText" lastClr="000000"/>
              </a:solidFill>
              <a:latin typeface="Arial"/>
              <a:cs typeface="Arial"/>
            </a:endParaRPr>
          </a:p>
          <a:p>
            <a:pPr marL="90000"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6.2 Analyse « Points dans un polygone »……………....</a:t>
            </a:r>
            <a:r>
              <a:rPr lang="en-GB" sz="1400" kern="1200" spc="64" dirty="0">
                <a:solidFill>
                  <a:sysClr val="windowText" lastClr="000000"/>
                </a:solidFill>
                <a:latin typeface="Arial"/>
                <a:cs typeface="Arial"/>
              </a:rPr>
              <a:t>37</a:t>
            </a:r>
          </a:p>
          <a:p>
            <a:pPr marL="90000"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6.3 Nombre d'accidents de la route à Leeds…………....38</a:t>
            </a:r>
          </a:p>
          <a:p>
            <a:pPr marL="16328" defTabSz="1175644" hangingPunct="1">
              <a:lnSpc>
                <a:spcPct val="150000"/>
              </a:lnSpc>
              <a:spcBef>
                <a:spcPts val="100"/>
              </a:spcBef>
              <a:spcAft>
                <a:spcPts val="100"/>
              </a:spcAft>
              <a:tabLst>
                <a:tab pos="4667250" algn="r"/>
                <a:tab pos="5038725" algn="r"/>
              </a:tabLst>
            </a:pPr>
            <a:r>
              <a:rPr lang="en-US" sz="1400" b="1" kern="1200" dirty="0">
                <a:solidFill>
                  <a:sysClr val="windowText" lastClr="000000"/>
                </a:solidFill>
                <a:latin typeface="Arial"/>
                <a:cs typeface="Arial"/>
              </a:rPr>
              <a:t>07 : Analyse des données raster…………………………………39</a:t>
            </a:r>
          </a:p>
          <a:p>
            <a:pPr marL="90000" marR="7348"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7.0 Ajout et compréhension des données raster……….40</a:t>
            </a:r>
          </a:p>
          <a:p>
            <a:pPr marL="90000" marR="7348"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7.1 Indice de végétation par différence </a:t>
            </a:r>
            <a:r>
              <a:rPr lang="en-US" sz="1400" kern="1200" spc="64" dirty="0" err="1">
                <a:solidFill>
                  <a:sysClr val="windowText" lastClr="000000"/>
                </a:solidFill>
                <a:latin typeface="Arial"/>
                <a:cs typeface="Arial"/>
              </a:rPr>
              <a:t>normalisée</a:t>
            </a:r>
            <a:r>
              <a:rPr lang="en-US" sz="1400" kern="1200" spc="64" dirty="0">
                <a:solidFill>
                  <a:sysClr val="windowText" lastClr="000000"/>
                </a:solidFill>
                <a:latin typeface="Arial"/>
                <a:cs typeface="Arial"/>
              </a:rPr>
              <a:t>….41 </a:t>
            </a:r>
          </a:p>
          <a:p>
            <a:pPr marL="90000" marR="7348"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7.2 Statistiques zonales………………………………..…..42 </a:t>
            </a:r>
          </a:p>
        </p:txBody>
      </p:sp>
      <p:sp>
        <p:nvSpPr>
          <p:cNvPr id="3" name="object 2">
            <a:extLst>
              <a:ext uri="{FF2B5EF4-FFF2-40B4-BE49-F238E27FC236}">
                <a16:creationId xmlns:a16="http://schemas.microsoft.com/office/drawing/2014/main" id="{4557D0FC-704B-597A-22B4-6C2FCBC0899B}"/>
              </a:ext>
            </a:extLst>
          </p:cNvPr>
          <p:cNvSpPr txBox="1">
            <a:spLocks/>
          </p:cNvSpPr>
          <p:nvPr/>
        </p:nvSpPr>
        <p:spPr>
          <a:xfrm>
            <a:off x="4527755" y="428560"/>
            <a:ext cx="6948431"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AT" sz="2400" b="1" dirty="0">
                <a:solidFill>
                  <a:schemeClr val="bg1"/>
                </a:solidFill>
              </a:rPr>
              <a:t>Introduction au système d'information géographique SIG</a:t>
            </a:r>
            <a:endParaRPr lang="en-US" sz="2400" b="1" dirty="0">
              <a:solidFill>
                <a:schemeClr val="bg1"/>
              </a:solidFill>
            </a:endParaRPr>
          </a:p>
        </p:txBody>
      </p:sp>
    </p:spTree>
    <p:extLst>
      <p:ext uri="{BB962C8B-B14F-4D97-AF65-F5344CB8AC3E}">
        <p14:creationId xmlns:p14="http://schemas.microsoft.com/office/powerpoint/2010/main" val="21528424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2FA3B-7B1F-2C1F-2D97-81E5796D652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EAE6E8E-D509-C6AC-B27C-5D860F3A3538}"/>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07 : </a:t>
            </a:r>
          </a:p>
          <a:p>
            <a:pPr algn="ctr"/>
            <a:r>
              <a:rPr lang="en-US" sz="3200" b="1" dirty="0">
                <a:solidFill>
                  <a:schemeClr val="bg1"/>
                </a:solidFill>
              </a:rPr>
              <a:t>Analyse des données raster</a:t>
            </a:r>
          </a:p>
        </p:txBody>
      </p:sp>
    </p:spTree>
    <p:extLst>
      <p:ext uri="{BB962C8B-B14F-4D97-AF65-F5344CB8AC3E}">
        <p14:creationId xmlns:p14="http://schemas.microsoft.com/office/powerpoint/2010/main" val="82107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A1F73-DEEB-F962-519C-68D4F796BC1C}"/>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8AA30CCB-8075-E6B1-4C7A-BE5F90DDABA3}"/>
              </a:ext>
            </a:extLst>
          </p:cNvPr>
          <p:cNvSpPr txBox="1">
            <a:spLocks noGrp="1"/>
          </p:cNvSpPr>
          <p:nvPr>
            <p:ph type="title"/>
          </p:nvPr>
        </p:nvSpPr>
        <p:spPr>
          <a:xfrm>
            <a:off x="726468" y="427118"/>
            <a:ext cx="4022513" cy="385821"/>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07. Analyse des données raster</a:t>
            </a:r>
          </a:p>
        </p:txBody>
      </p:sp>
      <p:sp>
        <p:nvSpPr>
          <p:cNvPr id="9" name="object 3">
            <a:extLst>
              <a:ext uri="{FF2B5EF4-FFF2-40B4-BE49-F238E27FC236}">
                <a16:creationId xmlns:a16="http://schemas.microsoft.com/office/drawing/2014/main" id="{33A157FD-75B1-7F14-0BC1-2E6672CDC824}"/>
              </a:ext>
            </a:extLst>
          </p:cNvPr>
          <p:cNvSpPr txBox="1"/>
          <p:nvPr/>
        </p:nvSpPr>
        <p:spPr>
          <a:xfrm>
            <a:off x="726466" y="812939"/>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7.0. Ajout et compréhension des données raster</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92157CCF-AC14-9357-5D4E-F9264BCAC988}"/>
              </a:ext>
            </a:extLst>
          </p:cNvPr>
          <p:cNvSpPr txBox="1">
            <a:spLocks/>
          </p:cNvSpPr>
          <p:nvPr/>
        </p:nvSpPr>
        <p:spPr>
          <a:xfrm>
            <a:off x="724577" y="2409278"/>
            <a:ext cx="6148787" cy="29659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b="1" dirty="0">
                <a:solidFill>
                  <a:sysClr val="windowText" lastClr="000000"/>
                </a:solidFill>
              </a:rPr>
              <a:t>Protocole d'action :</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Veuillez télécharger </a:t>
            </a:r>
            <a:r>
              <a:rPr lang="en-US" sz="2000" dirty="0">
                <a:solidFill>
                  <a:sysClr val="windowText" lastClr="000000"/>
                </a:solidFill>
              </a:rPr>
              <a:t>le fichier </a:t>
            </a:r>
            <a:r>
              <a:rPr lang="en-US" sz="2000" dirty="0" err="1">
                <a:solidFill>
                  <a:sysClr val="windowText" lastClr="000000"/>
                </a:solidFill>
              </a:rPr>
              <a:t>leeds_cir_compress.tif </a:t>
            </a:r>
            <a:r>
              <a:rPr lang="en-US" sz="2000" dirty="0">
                <a:solidFill>
                  <a:sysClr val="windowText" lastClr="000000"/>
                </a:solidFill>
              </a:rPr>
              <a:t>à partir du lien fourni ci-dessous et l'enregistrer dans votre dossier de projet.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Veuillez ouvrir le </a:t>
            </a:r>
            <a:r>
              <a:rPr lang="en-US" sz="2000" b="1" dirty="0">
                <a:solidFill>
                  <a:sysClr val="windowText" lastClr="000000"/>
                </a:solidFill>
              </a:rPr>
              <a:t>Gestionnaire de sources de données</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Sélectionnez </a:t>
            </a:r>
            <a:r>
              <a:rPr lang="en-US" sz="2000" b="1" dirty="0">
                <a:solidFill>
                  <a:sysClr val="windowText" lastClr="000000"/>
                </a:solidFill>
              </a:rPr>
              <a:t>l'onglet Raster</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Cliquez sur le bouton ... (Parcourir) et sélectionnez votre fichier </a:t>
            </a:r>
            <a:r>
              <a:rPr lang="en-US" sz="2000" dirty="0" err="1">
                <a:solidFill>
                  <a:sysClr val="windowText" lastClr="000000"/>
                </a:solidFill>
              </a:rPr>
              <a:t>leeds_cir_compress.tif</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Cliquez sur Ajouter, puis sur Fermer.</a:t>
            </a:r>
            <a:endParaRPr lang="en-US" sz="100" dirty="0">
              <a:solidFill>
                <a:sysClr val="windowText" lastClr="000000"/>
              </a:solidFill>
            </a:endParaRPr>
          </a:p>
        </p:txBody>
      </p:sp>
      <p:sp>
        <p:nvSpPr>
          <p:cNvPr id="13" name="TextBox 12">
            <a:extLst>
              <a:ext uri="{FF2B5EF4-FFF2-40B4-BE49-F238E27FC236}">
                <a16:creationId xmlns:a16="http://schemas.microsoft.com/office/drawing/2014/main" id="{77E36D92-7DA9-6F35-7D5F-C8B3612D446B}"/>
              </a:ext>
            </a:extLst>
          </p:cNvPr>
          <p:cNvSpPr txBox="1"/>
          <p:nvPr/>
        </p:nvSpPr>
        <p:spPr>
          <a:xfrm>
            <a:off x="8110805" y="5232110"/>
            <a:ext cx="4748305" cy="286232"/>
          </a:xfrm>
          <a:prstGeom prst="rect">
            <a:avLst/>
          </a:prstGeom>
          <a:noFill/>
        </p:spPr>
        <p:txBody>
          <a:bodyPr wrap="square">
            <a:spAutoFit/>
          </a:bodyPr>
          <a:lstStyle/>
          <a:p>
            <a:r>
              <a:rPr lang="en-US" sz="1400" dirty="0"/>
              <a:t>Exemple de données raster ajoutées à la carte</a:t>
            </a:r>
            <a:endParaRPr lang="en-AT" sz="1400" dirty="0"/>
          </a:p>
        </p:txBody>
      </p:sp>
      <p:sp>
        <p:nvSpPr>
          <p:cNvPr id="2" name="Content Placeholder 2">
            <a:extLst>
              <a:ext uri="{FF2B5EF4-FFF2-40B4-BE49-F238E27FC236}">
                <a16:creationId xmlns:a16="http://schemas.microsoft.com/office/drawing/2014/main" id="{05B71B85-D8BB-1454-E6EC-CF29FC8DCD98}"/>
              </a:ext>
            </a:extLst>
          </p:cNvPr>
          <p:cNvSpPr txBox="1">
            <a:spLocks/>
          </p:cNvSpPr>
          <p:nvPr/>
        </p:nvSpPr>
        <p:spPr>
          <a:xfrm>
            <a:off x="724576" y="1342160"/>
            <a:ext cx="10800313" cy="80682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Les données raster sont fondamentalement différentes des données vectorielles. Il s'agit d'une grille de pixels, où chaque pixel a une valeur.</a:t>
            </a:r>
          </a:p>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Nous utiliserons une image infrarouge </a:t>
            </a:r>
            <a:r>
              <a:rPr lang="en-US" sz="2000" dirty="0" err="1">
                <a:solidFill>
                  <a:sysClr val="windowText" lastClr="000000"/>
                </a:solidFill>
              </a:rPr>
              <a:t>couleur</a:t>
            </a:r>
            <a:r>
              <a:rPr lang="en-US" sz="2000" dirty="0">
                <a:solidFill>
                  <a:sysClr val="windowText" lastClr="000000"/>
                </a:solidFill>
              </a:rPr>
              <a:t>, où la végétation saine apparaît en rouge vif.</a:t>
            </a:r>
          </a:p>
        </p:txBody>
      </p:sp>
      <p:pic>
        <p:nvPicPr>
          <p:cNvPr id="13314" name="Picture 2">
            <a:extLst>
              <a:ext uri="{FF2B5EF4-FFF2-40B4-BE49-F238E27FC236}">
                <a16:creationId xmlns:a16="http://schemas.microsoft.com/office/drawing/2014/main" id="{425D81FB-A665-5DD5-94A0-AD532784DBE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1922" r="1922"/>
          <a:stretch/>
        </p:blipFill>
        <p:spPr bwMode="auto">
          <a:xfrm>
            <a:off x="7540474" y="2691041"/>
            <a:ext cx="4651526" cy="2590263"/>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EFF863CB-F300-AD24-3215-00A4585EB4BC}"/>
              </a:ext>
            </a:extLst>
          </p:cNvPr>
          <p:cNvSpPr txBox="1">
            <a:spLocks/>
          </p:cNvSpPr>
          <p:nvPr/>
        </p:nvSpPr>
        <p:spPr>
          <a:xfrm>
            <a:off x="5576794" y="5737066"/>
            <a:ext cx="7152635" cy="80682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1400" dirty="0">
                <a:solidFill>
                  <a:sysClr val="windowText" lastClr="000000"/>
                </a:solidFill>
              </a:rPr>
              <a:t>Veuillez télécharger l'exemple de données raster à partir de l'adresse suivante :</a:t>
            </a:r>
          </a:p>
          <a:p>
            <a:pPr marL="0" marR="0" lvl="0" indent="0" algn="l" defTabSz="914400" rtl="0" eaLnBrk="1" fontAlgn="auto" latinLnBrk="0" hangingPunct="1">
              <a:lnSpc>
                <a:spcPct val="90000"/>
              </a:lnSpc>
              <a:spcBef>
                <a:spcPts val="1000"/>
              </a:spcBef>
              <a:spcAft>
                <a:spcPts val="0"/>
              </a:spcAft>
              <a:buClrTx/>
              <a:buSzTx/>
              <a:buNone/>
              <a:tabLst/>
              <a:defRPr/>
            </a:pPr>
            <a:r>
              <a:rPr lang="en-US" sz="1400" dirty="0">
                <a:solidFill>
                  <a:sysClr val="windowText" lastClr="000000"/>
                </a:solidFill>
                <a:hlinkClick r:id="rId4"/>
              </a:rPr>
              <a:t>https://github.com/ITSLeeds/QGIS-intro/releases/download/0.01/leeds_cir_compress.tif</a:t>
            </a:r>
            <a:r>
              <a:rPr lang="en-US" sz="1400" dirty="0">
                <a:solidFill>
                  <a:sysClr val="windowText" lastClr="000000"/>
                </a:solidFill>
              </a:rPr>
              <a:t> </a:t>
            </a:r>
          </a:p>
        </p:txBody>
      </p:sp>
    </p:spTree>
    <p:extLst>
      <p:ext uri="{BB962C8B-B14F-4D97-AF65-F5344CB8AC3E}">
        <p14:creationId xmlns:p14="http://schemas.microsoft.com/office/powerpoint/2010/main" val="5686054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8D2D2-E461-602E-7DD3-48AA58DC5504}"/>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4CF2AE25-C838-FE8E-5BB5-7B9BDA235F30}"/>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7.1. Indice de végétation par différence normalisée</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495A073E-DCB0-7690-CAF0-DBA614D1E38F}"/>
              </a:ext>
            </a:extLst>
          </p:cNvPr>
          <p:cNvSpPr txBox="1">
            <a:spLocks/>
          </p:cNvSpPr>
          <p:nvPr/>
        </p:nvSpPr>
        <p:spPr>
          <a:xfrm>
            <a:off x="580750" y="2717606"/>
            <a:ext cx="7069002" cy="33110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b="1" dirty="0">
                <a:solidFill>
                  <a:sysClr val="windowText" lastClr="000000"/>
                </a:solidFill>
              </a:rPr>
              <a:t>Formule </a:t>
            </a:r>
            <a:r>
              <a:rPr lang="en-US" sz="2000" dirty="0">
                <a:solidFill>
                  <a:sysClr val="windowText" lastClr="000000"/>
                </a:solidFill>
              </a:rPr>
              <a:t>: (proche infrarouge - rouge) / </a:t>
            </a:r>
            <a:endParaRPr lang="en-AT" sz="2000" dirty="0">
              <a:solidFill>
                <a:sysClr val="windowText" lastClr="000000"/>
              </a:solidFill>
            </a:endParaRPr>
          </a:p>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(proche </a:t>
            </a:r>
            <a:r>
              <a:rPr lang="en-US" sz="2000" dirty="0" err="1">
                <a:solidFill>
                  <a:sysClr val="windowText" lastClr="000000"/>
                </a:solidFill>
              </a:rPr>
              <a:t>infrarouge</a:t>
            </a:r>
            <a:r>
              <a:rPr lang="en-US" sz="2000" dirty="0">
                <a:solidFill>
                  <a:sysClr val="windowText" lastClr="000000"/>
                </a:solidFill>
              </a:rPr>
              <a:t> +</a:t>
            </a:r>
            <a:r>
              <a:rPr lang="en-AT" sz="2000" dirty="0">
                <a:solidFill>
                  <a:sysClr val="windowText" lastClr="000000"/>
                </a:solidFill>
              </a:rPr>
              <a:t>                    </a:t>
            </a:r>
            <a:r>
              <a:rPr lang="en-US" sz="2000" dirty="0">
                <a:solidFill>
                  <a:sysClr val="windowText" lastClr="000000"/>
                </a:solidFill>
              </a:rPr>
              <a:t> rouge)</a:t>
            </a:r>
          </a:p>
          <a:p>
            <a:pPr marL="0" marR="0" lvl="0" indent="0" algn="l" defTabSz="914400" rtl="0" eaLnBrk="1" fontAlgn="auto" latinLnBrk="0" hangingPunct="1">
              <a:lnSpc>
                <a:spcPct val="90000"/>
              </a:lnSpc>
              <a:spcBef>
                <a:spcPts val="1000"/>
              </a:spcBef>
              <a:spcAft>
                <a:spcPts val="0"/>
              </a:spcAft>
              <a:buClrTx/>
              <a:buSzTx/>
              <a:buNone/>
              <a:tabLst/>
              <a:defRPr/>
            </a:pPr>
            <a:r>
              <a:rPr lang="en-US" sz="2000" b="1" dirty="0">
                <a:solidFill>
                  <a:sysClr val="windowText" lastClr="000000"/>
                </a:solidFill>
              </a:rPr>
              <a:t>Protocole d'action </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Accédez à Raster &gt; Calculatrice raster...</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Créez l'expression </a:t>
            </a:r>
            <a:r>
              <a:rPr lang="en-US" sz="2000" dirty="0">
                <a:solidFill>
                  <a:sysClr val="windowText" lastClr="000000"/>
                </a:solidFill>
              </a:rPr>
              <a:t>: ( « leeds_cir_compress@1 » - « leeds_cir_compress@2 » ) / ( « leeds_cir_compress@1 » + « leeds_cir_compress@2 » )</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Couche de sortie </a:t>
            </a:r>
            <a:r>
              <a:rPr lang="en-US" sz="2000" dirty="0">
                <a:solidFill>
                  <a:sysClr val="windowText" lastClr="000000"/>
                </a:solidFill>
              </a:rPr>
              <a:t>: cliquez sur ... et Enregistrer dans un fichier.... Nommez le fichier </a:t>
            </a:r>
            <a:r>
              <a:rPr lang="en-US" sz="2000" dirty="0" err="1">
                <a:solidFill>
                  <a:sysClr val="windowText" lastClr="000000"/>
                </a:solidFill>
              </a:rPr>
              <a:t>leeds_ndvi.tif</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Veuillez cliquer sur OK.</a:t>
            </a:r>
            <a:endParaRPr lang="en-US" sz="100" dirty="0">
              <a:solidFill>
                <a:sysClr val="windowText" lastClr="000000"/>
              </a:solidFill>
            </a:endParaRPr>
          </a:p>
        </p:txBody>
      </p:sp>
      <p:sp>
        <p:nvSpPr>
          <p:cNvPr id="13" name="TextBox 12">
            <a:extLst>
              <a:ext uri="{FF2B5EF4-FFF2-40B4-BE49-F238E27FC236}">
                <a16:creationId xmlns:a16="http://schemas.microsoft.com/office/drawing/2014/main" id="{FFC10F16-7EF8-5D6C-9D25-C4790CE28285}"/>
              </a:ext>
            </a:extLst>
          </p:cNvPr>
          <p:cNvSpPr txBox="1"/>
          <p:nvPr/>
        </p:nvSpPr>
        <p:spPr>
          <a:xfrm>
            <a:off x="7504980" y="6028610"/>
            <a:ext cx="4687019" cy="286232"/>
          </a:xfrm>
          <a:prstGeom prst="rect">
            <a:avLst/>
          </a:prstGeom>
          <a:noFill/>
        </p:spPr>
        <p:txBody>
          <a:bodyPr wrap="square">
            <a:spAutoFit/>
          </a:bodyPr>
          <a:lstStyle/>
          <a:p>
            <a:r>
              <a:rPr lang="en-US" sz="1400" dirty="0"/>
              <a:t>Le raster NDVI avec un schéma </a:t>
            </a:r>
            <a:r>
              <a:rPr lang="en-US" sz="1400" dirty="0" err="1"/>
              <a:t>de pseudo-couleurs </a:t>
            </a:r>
            <a:r>
              <a:rPr lang="en-US" sz="1400" dirty="0"/>
              <a:t>appliqué</a:t>
            </a:r>
            <a:endParaRPr lang="en-AT" sz="1400" dirty="0"/>
          </a:p>
        </p:txBody>
      </p:sp>
      <p:sp>
        <p:nvSpPr>
          <p:cNvPr id="2" name="Content Placeholder 2">
            <a:extLst>
              <a:ext uri="{FF2B5EF4-FFF2-40B4-BE49-F238E27FC236}">
                <a16:creationId xmlns:a16="http://schemas.microsoft.com/office/drawing/2014/main" id="{BF2B790C-1693-7869-724A-900ECB9A402A}"/>
              </a:ext>
            </a:extLst>
          </p:cNvPr>
          <p:cNvSpPr txBox="1">
            <a:spLocks/>
          </p:cNvSpPr>
          <p:nvPr/>
        </p:nvSpPr>
        <p:spPr>
          <a:xfrm>
            <a:off x="725521" y="1539562"/>
            <a:ext cx="10947827" cy="4392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Vous avez peut-être remarqué que les arbres et l'herbe apparaissent en rouge vif dans le raster, mais que la plupart des autres éléments apparaissent en gris. Nous allons utiliser le raster pour calculer l'indice de végétation par différence normalisée (NDVI), qui mesure la quantité de végétation présente dans chaque cellule du raster.</a:t>
            </a:r>
          </a:p>
        </p:txBody>
      </p:sp>
      <p:pic>
        <p:nvPicPr>
          <p:cNvPr id="13314" name="Picture 2">
            <a:extLst>
              <a:ext uri="{FF2B5EF4-FFF2-40B4-BE49-F238E27FC236}">
                <a16:creationId xmlns:a16="http://schemas.microsoft.com/office/drawing/2014/main" id="{D542FC38-94CF-4974-1A09-5C5AFC0AA9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13794" b="13794"/>
          <a:stretch/>
        </p:blipFill>
        <p:spPr bwMode="auto">
          <a:xfrm>
            <a:off x="8172091" y="3790071"/>
            <a:ext cx="4019909" cy="223853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screenshot of a computer&#10;&#10;AI-generated content may be incorrect.">
            <a:extLst>
              <a:ext uri="{FF2B5EF4-FFF2-40B4-BE49-F238E27FC236}">
                <a16:creationId xmlns:a16="http://schemas.microsoft.com/office/drawing/2014/main" id="{ACB330D2-C884-74C4-4AFE-898512EC3B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20469" y="2474912"/>
            <a:ext cx="4019910" cy="1654046"/>
          </a:xfrm>
          <a:prstGeom prst="rect">
            <a:avLst/>
          </a:prstGeom>
        </p:spPr>
      </p:pic>
      <p:pic>
        <p:nvPicPr>
          <p:cNvPr id="11" name="Picture 10">
            <a:extLst>
              <a:ext uri="{FF2B5EF4-FFF2-40B4-BE49-F238E27FC236}">
                <a16:creationId xmlns:a16="http://schemas.microsoft.com/office/drawing/2014/main" id="{BD72EF91-16D6-CF2B-1255-86CBCBE9C16F}"/>
              </a:ext>
            </a:extLst>
          </p:cNvPr>
          <p:cNvPicPr>
            <a:picLocks noChangeAspect="1"/>
          </p:cNvPicPr>
          <p:nvPr/>
        </p:nvPicPr>
        <p:blipFill>
          <a:blip r:embed="rId5"/>
          <a:stretch>
            <a:fillRect/>
          </a:stretch>
        </p:blipFill>
        <p:spPr>
          <a:xfrm>
            <a:off x="2947401" y="3070148"/>
            <a:ext cx="920797" cy="463574"/>
          </a:xfrm>
          <a:prstGeom prst="rect">
            <a:avLst/>
          </a:prstGeom>
        </p:spPr>
      </p:pic>
      <p:sp>
        <p:nvSpPr>
          <p:cNvPr id="6" name="object 2">
            <a:extLst>
              <a:ext uri="{FF2B5EF4-FFF2-40B4-BE49-F238E27FC236}">
                <a16:creationId xmlns:a16="http://schemas.microsoft.com/office/drawing/2014/main" id="{A2C6BE37-5447-2F20-999E-2E990541648F}"/>
              </a:ext>
            </a:extLst>
          </p:cNvPr>
          <p:cNvSpPr txBox="1">
            <a:spLocks noGrp="1"/>
          </p:cNvSpPr>
          <p:nvPr>
            <p:ph type="title"/>
          </p:nvPr>
        </p:nvSpPr>
        <p:spPr>
          <a:xfrm>
            <a:off x="726468" y="427118"/>
            <a:ext cx="3993016" cy="385821"/>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07. Analyse des données raster</a:t>
            </a:r>
          </a:p>
        </p:txBody>
      </p:sp>
    </p:spTree>
    <p:extLst>
      <p:ext uri="{BB962C8B-B14F-4D97-AF65-F5344CB8AC3E}">
        <p14:creationId xmlns:p14="http://schemas.microsoft.com/office/powerpoint/2010/main" val="3137337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A552D-1621-5C14-A9D2-90789D5D4827}"/>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84BE2671-03BB-75D7-9E62-1299A1E7A2DD}"/>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7.2. Statistiques zonales (liaison entre données raster et vectorielles)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8B0F90F0-27E8-76CB-A468-21FAB773C43A}"/>
              </a:ext>
            </a:extLst>
          </p:cNvPr>
          <p:cNvSpPr txBox="1">
            <a:spLocks/>
          </p:cNvSpPr>
          <p:nvPr/>
        </p:nvSpPr>
        <p:spPr>
          <a:xfrm>
            <a:off x="567099" y="2228614"/>
            <a:ext cx="7015247" cy="37999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b="1" dirty="0">
                <a:solidFill>
                  <a:sysClr val="windowText" lastClr="000000"/>
                </a:solidFill>
              </a:rPr>
              <a:t>Protocole d'action </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Veuillez ouvrir la </a:t>
            </a:r>
            <a:r>
              <a:rPr lang="en-US" sz="2000" b="1" dirty="0">
                <a:solidFill>
                  <a:sysClr val="windowText" lastClr="000000"/>
                </a:solidFill>
              </a:rPr>
              <a:t>boîte à outils de traitement </a:t>
            </a:r>
            <a:r>
              <a:rPr lang="en-US" sz="2000" dirty="0">
                <a:solidFill>
                  <a:sysClr val="windowText" lastClr="000000"/>
                </a:solidFill>
              </a:rPr>
              <a:t>(Traitement &gt; Boîte à outils).</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Recherchez et ouvrez l'outil </a:t>
            </a:r>
            <a:r>
              <a:rPr lang="en-US" sz="2000" b="1" dirty="0">
                <a:solidFill>
                  <a:sysClr val="windowText" lastClr="000000"/>
                </a:solidFill>
              </a:rPr>
              <a:t>Statistiques zonales</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Couche d'entrée (polygones) : </a:t>
            </a:r>
            <a:r>
              <a:rPr lang="en-US" sz="2000" b="1" dirty="0" err="1">
                <a:solidFill>
                  <a:sysClr val="windowText" lastClr="000000"/>
                </a:solidFill>
              </a:rPr>
              <a:t>leeds_danger_zones </a:t>
            </a:r>
            <a:r>
              <a:rPr lang="en-US" sz="2000" dirty="0">
                <a:solidFill>
                  <a:sysClr val="windowText" lastClr="000000"/>
                </a:solidFill>
              </a:rPr>
              <a:t>(ou votre couche d'analyse finale).</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Couche raster : </a:t>
            </a:r>
            <a:r>
              <a:rPr lang="en-US" sz="2000" b="1" dirty="0" err="1">
                <a:solidFill>
                  <a:sysClr val="windowText" lastClr="000000"/>
                </a:solidFill>
              </a:rPr>
              <a:t>leeds_ndvi</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Préfixe de la colonne de sortie : </a:t>
            </a:r>
            <a:r>
              <a:rPr lang="en-US" sz="2000" b="1" dirty="0">
                <a:solidFill>
                  <a:sysClr val="windowText" lastClr="000000"/>
                </a:solidFill>
              </a:rPr>
              <a:t>NDVI_</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Statistiques à calculer : sélectionnez uniquement </a:t>
            </a:r>
            <a:r>
              <a:rPr lang="en-US" sz="2000" b="1" dirty="0">
                <a:solidFill>
                  <a:sysClr val="windowText" lastClr="000000"/>
                </a:solidFill>
              </a:rPr>
              <a:t>Moyenne</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Cliquez sur Exécuter. (Remarque : cet outil modifie la couche d'entrée en place).</a:t>
            </a:r>
            <a:endParaRPr lang="en-US" sz="100" dirty="0">
              <a:solidFill>
                <a:sysClr val="windowText" lastClr="000000"/>
              </a:solidFill>
            </a:endParaRPr>
          </a:p>
        </p:txBody>
      </p:sp>
      <p:sp>
        <p:nvSpPr>
          <p:cNvPr id="13" name="TextBox 12">
            <a:extLst>
              <a:ext uri="{FF2B5EF4-FFF2-40B4-BE49-F238E27FC236}">
                <a16:creationId xmlns:a16="http://schemas.microsoft.com/office/drawing/2014/main" id="{746D2E4F-2AB4-D828-49DC-B1CB8FF5B207}"/>
              </a:ext>
            </a:extLst>
          </p:cNvPr>
          <p:cNvSpPr txBox="1"/>
          <p:nvPr/>
        </p:nvSpPr>
        <p:spPr>
          <a:xfrm>
            <a:off x="7984303" y="6081152"/>
            <a:ext cx="4019910" cy="286232"/>
          </a:xfrm>
          <a:prstGeom prst="rect">
            <a:avLst/>
          </a:prstGeom>
          <a:noFill/>
        </p:spPr>
        <p:txBody>
          <a:bodyPr wrap="square">
            <a:spAutoFit/>
          </a:bodyPr>
          <a:lstStyle/>
          <a:p>
            <a:r>
              <a:rPr lang="en-US" sz="1400" dirty="0"/>
              <a:t>Zones LSOA avec scores NDVI moyens</a:t>
            </a:r>
            <a:endParaRPr lang="en-AT" sz="1400" dirty="0"/>
          </a:p>
        </p:txBody>
      </p:sp>
      <p:sp>
        <p:nvSpPr>
          <p:cNvPr id="2" name="Content Placeholder 2">
            <a:extLst>
              <a:ext uri="{FF2B5EF4-FFF2-40B4-BE49-F238E27FC236}">
                <a16:creationId xmlns:a16="http://schemas.microsoft.com/office/drawing/2014/main" id="{49A387B1-45EB-F2E0-0EB1-3B201B151077}"/>
              </a:ext>
            </a:extLst>
          </p:cNvPr>
          <p:cNvSpPr txBox="1">
            <a:spLocks/>
          </p:cNvSpPr>
          <p:nvPr/>
        </p:nvSpPr>
        <p:spPr>
          <a:xfrm>
            <a:off x="725521" y="1539563"/>
            <a:ext cx="10800313" cy="67740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Enfin, nous allons relier le raster NDVI aux limites des LSOA afin d'obtenir un score de végétation moyen pour chaque LSOA.</a:t>
            </a:r>
          </a:p>
        </p:txBody>
      </p:sp>
      <p:pic>
        <p:nvPicPr>
          <p:cNvPr id="13314" name="Picture 2">
            <a:extLst>
              <a:ext uri="{FF2B5EF4-FFF2-40B4-BE49-F238E27FC236}">
                <a16:creationId xmlns:a16="http://schemas.microsoft.com/office/drawing/2014/main" id="{3F422E16-A56B-8027-3EC8-1EA29B6FC40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897" r="897"/>
          <a:stretch/>
        </p:blipFill>
        <p:spPr bwMode="auto">
          <a:xfrm>
            <a:off x="7984303" y="3842613"/>
            <a:ext cx="4019909" cy="223853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67AD4A3-0FC8-431F-0AFD-CE1CEFA318D9}"/>
              </a:ext>
            </a:extLst>
          </p:cNvPr>
          <p:cNvPicPr>
            <a:picLocks noChangeAspect="1"/>
          </p:cNvPicPr>
          <p:nvPr/>
        </p:nvPicPr>
        <p:blipFill>
          <a:blip r:embed="rId4"/>
          <a:srcRect b="6438"/>
          <a:stretch>
            <a:fillRect/>
          </a:stretch>
        </p:blipFill>
        <p:spPr>
          <a:xfrm>
            <a:off x="8352580" y="1910522"/>
            <a:ext cx="3467278" cy="1550734"/>
          </a:xfrm>
          <a:prstGeom prst="rect">
            <a:avLst/>
          </a:prstGeom>
        </p:spPr>
      </p:pic>
      <p:sp>
        <p:nvSpPr>
          <p:cNvPr id="6" name="TextBox 5">
            <a:extLst>
              <a:ext uri="{FF2B5EF4-FFF2-40B4-BE49-F238E27FC236}">
                <a16:creationId xmlns:a16="http://schemas.microsoft.com/office/drawing/2014/main" id="{779BABC0-DEC7-F168-579F-783B572F4AB2}"/>
              </a:ext>
            </a:extLst>
          </p:cNvPr>
          <p:cNvSpPr txBox="1"/>
          <p:nvPr/>
        </p:nvSpPr>
        <p:spPr>
          <a:xfrm>
            <a:off x="7611109" y="3481471"/>
            <a:ext cx="4728993" cy="286232"/>
          </a:xfrm>
          <a:prstGeom prst="rect">
            <a:avLst/>
          </a:prstGeom>
          <a:noFill/>
        </p:spPr>
        <p:txBody>
          <a:bodyPr wrap="square">
            <a:spAutoFit/>
          </a:bodyPr>
          <a:lstStyle/>
          <a:p>
            <a:r>
              <a:rPr lang="en-US" sz="1400" dirty="0"/>
              <a:t>L'outil Statistiques zonales dans la boîte à outils de traitement</a:t>
            </a:r>
            <a:endParaRPr lang="en-AT" sz="1400" dirty="0"/>
          </a:p>
        </p:txBody>
      </p:sp>
      <p:sp>
        <p:nvSpPr>
          <p:cNvPr id="10" name="object 2">
            <a:extLst>
              <a:ext uri="{FF2B5EF4-FFF2-40B4-BE49-F238E27FC236}">
                <a16:creationId xmlns:a16="http://schemas.microsoft.com/office/drawing/2014/main" id="{B3A69647-3B92-C100-95D4-D276656A9E87}"/>
              </a:ext>
            </a:extLst>
          </p:cNvPr>
          <p:cNvSpPr txBox="1">
            <a:spLocks noGrp="1"/>
          </p:cNvSpPr>
          <p:nvPr>
            <p:ph type="title"/>
          </p:nvPr>
        </p:nvSpPr>
        <p:spPr>
          <a:xfrm>
            <a:off x="726468" y="427118"/>
            <a:ext cx="3985642" cy="385821"/>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07. Analyse des données raster</a:t>
            </a:r>
          </a:p>
        </p:txBody>
      </p:sp>
    </p:spTree>
    <p:extLst>
      <p:ext uri="{BB962C8B-B14F-4D97-AF65-F5344CB8AC3E}">
        <p14:creationId xmlns:p14="http://schemas.microsoft.com/office/powerpoint/2010/main" val="8685091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0F20B-174F-85A2-7AD5-6C96F4D38C5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9FCAB57-9306-AA6D-1F4F-DC48E97339B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08 : </a:t>
            </a:r>
          </a:p>
          <a:p>
            <a:pPr algn="ctr"/>
            <a:r>
              <a:rPr lang="en-US" sz="3200" b="1" dirty="0">
                <a:solidFill>
                  <a:schemeClr val="bg1"/>
                </a:solidFill>
              </a:rPr>
              <a:t>Analyse de l'accessibilité</a:t>
            </a:r>
          </a:p>
        </p:txBody>
      </p:sp>
    </p:spTree>
    <p:extLst>
      <p:ext uri="{BB962C8B-B14F-4D97-AF65-F5344CB8AC3E}">
        <p14:creationId xmlns:p14="http://schemas.microsoft.com/office/powerpoint/2010/main" val="36594729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E3D48-001B-C542-F2FA-58D3D1AC7A7A}"/>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48C93DFD-5096-66C6-F7F8-06E19BB770E2}"/>
              </a:ext>
            </a:extLst>
          </p:cNvPr>
          <p:cNvSpPr txBox="1">
            <a:spLocks noGrp="1"/>
          </p:cNvSpPr>
          <p:nvPr>
            <p:ph type="title"/>
          </p:nvPr>
        </p:nvSpPr>
        <p:spPr>
          <a:xfrm>
            <a:off x="726469" y="427119"/>
            <a:ext cx="3639054"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08. Analyse de l'accessibilité</a:t>
            </a:r>
          </a:p>
        </p:txBody>
      </p:sp>
      <p:sp>
        <p:nvSpPr>
          <p:cNvPr id="9" name="object 3">
            <a:extLst>
              <a:ext uri="{FF2B5EF4-FFF2-40B4-BE49-F238E27FC236}">
                <a16:creationId xmlns:a16="http://schemas.microsoft.com/office/drawing/2014/main" id="{7E4F8229-696D-40C4-B417-4B40805953BC}"/>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8.0. Acquisition des ensembles de données sur l'accessibilité</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FFCD0478-9BA5-0005-8492-E78C47916B5E}"/>
              </a:ext>
            </a:extLst>
          </p:cNvPr>
          <p:cNvSpPr txBox="1">
            <a:spLocks/>
          </p:cNvSpPr>
          <p:nvPr/>
        </p:nvSpPr>
        <p:spPr>
          <a:xfrm>
            <a:off x="724576" y="2370220"/>
            <a:ext cx="6844384" cy="28133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Protocole d'action :</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Veuillez télécharger le fichier data_accessibility.zip à partir du lien fourni ci-dessous.</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Veuillez extraire son contenu dans votre dossier de projet principal.</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Dans QGIS, utilisez le gestionnaire de sources de données pour ajouter les deux nouveaux fichiers </a:t>
            </a:r>
            <a:r>
              <a:rPr lang="en-US" sz="2000" dirty="0" err="1">
                <a:solidFill>
                  <a:sysClr val="windowText" lastClr="000000"/>
                </a:solidFill>
              </a:rPr>
              <a:t>GeoPackage </a:t>
            </a:r>
            <a:r>
              <a:rPr lang="en-US" sz="2000" dirty="0">
                <a:solidFill>
                  <a:sysClr val="windowText" lastClr="000000"/>
                </a:solidFill>
              </a:rPr>
              <a:t>:</a:t>
            </a:r>
          </a:p>
          <a:p>
            <a:pPr lvl="1">
              <a:spcBef>
                <a:spcPts val="1000"/>
              </a:spcBef>
              <a:buFont typeface="Wingdings" panose="05000000000000000000" pitchFamily="2" charset="2"/>
              <a:buChar char="§"/>
              <a:defRPr/>
            </a:pPr>
            <a:r>
              <a:rPr lang="en-US" sz="1600" dirty="0" err="1">
                <a:solidFill>
                  <a:sysClr val="windowText" lastClr="000000"/>
                </a:solidFill>
              </a:rPr>
              <a:t>existing-cycle-infrastructure.gpkg</a:t>
            </a:r>
            <a:endParaRPr lang="en-US" sz="1600" dirty="0">
              <a:solidFill>
                <a:sysClr val="windowText" lastClr="000000"/>
              </a:solidFill>
            </a:endParaRPr>
          </a:p>
          <a:p>
            <a:pPr lvl="1">
              <a:spcBef>
                <a:spcPts val="1000"/>
              </a:spcBef>
              <a:buFont typeface="Wingdings" panose="05000000000000000000" pitchFamily="2" charset="2"/>
              <a:buChar char="§"/>
              <a:defRPr/>
            </a:pPr>
            <a:r>
              <a:rPr lang="en-US" sz="1600" dirty="0">
                <a:solidFill>
                  <a:sysClr val="windowText" lastClr="000000"/>
                </a:solidFill>
              </a:rPr>
              <a:t>desire_lines_wy_200.gpkg</a:t>
            </a:r>
          </a:p>
          <a:p>
            <a:pPr marL="0" marR="0" lvl="0" indent="0" algn="l" defTabSz="914400" rtl="0" eaLnBrk="1" fontAlgn="auto" latinLnBrk="0" hangingPunct="1">
              <a:lnSpc>
                <a:spcPct val="90000"/>
              </a:lnSpc>
              <a:spcBef>
                <a:spcPts val="1000"/>
              </a:spcBef>
              <a:spcAft>
                <a:spcPts val="0"/>
              </a:spcAft>
              <a:buClrTx/>
              <a:buSzTx/>
              <a:buNone/>
              <a:tabLst/>
              <a:defRPr/>
            </a:pPr>
            <a:endParaRPr lang="en-US" sz="100" dirty="0">
              <a:solidFill>
                <a:sysClr val="windowText" lastClr="000000"/>
              </a:solidFill>
            </a:endParaRPr>
          </a:p>
        </p:txBody>
      </p:sp>
      <p:sp>
        <p:nvSpPr>
          <p:cNvPr id="13" name="TextBox 12">
            <a:extLst>
              <a:ext uri="{FF2B5EF4-FFF2-40B4-BE49-F238E27FC236}">
                <a16:creationId xmlns:a16="http://schemas.microsoft.com/office/drawing/2014/main" id="{924E1217-41CB-C35A-F8A0-B343420E3172}"/>
              </a:ext>
            </a:extLst>
          </p:cNvPr>
          <p:cNvSpPr txBox="1"/>
          <p:nvPr/>
        </p:nvSpPr>
        <p:spPr>
          <a:xfrm>
            <a:off x="8445260" y="5815526"/>
            <a:ext cx="3079630" cy="286232"/>
          </a:xfrm>
          <a:prstGeom prst="rect">
            <a:avLst/>
          </a:prstGeom>
          <a:noFill/>
        </p:spPr>
        <p:txBody>
          <a:bodyPr wrap="square">
            <a:spAutoFit/>
          </a:bodyPr>
          <a:lstStyle/>
          <a:p>
            <a:r>
              <a:rPr lang="en-US" sz="1400" dirty="0"/>
              <a:t>Veuillez télécharger le fichier data_accessibility.zip</a:t>
            </a:r>
            <a:endParaRPr lang="en-AT" sz="1400" dirty="0"/>
          </a:p>
        </p:txBody>
      </p:sp>
      <p:sp>
        <p:nvSpPr>
          <p:cNvPr id="2" name="Content Placeholder 2">
            <a:extLst>
              <a:ext uri="{FF2B5EF4-FFF2-40B4-BE49-F238E27FC236}">
                <a16:creationId xmlns:a16="http://schemas.microsoft.com/office/drawing/2014/main" id="{4ED87B0D-4C3E-F0BA-9428-2D81B8C10CF1}"/>
              </a:ext>
            </a:extLst>
          </p:cNvPr>
          <p:cNvSpPr txBox="1">
            <a:spLocks/>
          </p:cNvSpPr>
          <p:nvPr/>
        </p:nvSpPr>
        <p:spPr>
          <a:xfrm>
            <a:off x="724577" y="1539562"/>
            <a:ext cx="10857781" cy="6601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Pour cet exercice, nous utiliserons une étude de cas sur Leeds. Nous utiliserons deux ensembles de données supplémentaires, enregistrés dans le fichier data_accessibility.zip dans la section « Releases » du tutoriel.</a:t>
            </a:r>
            <a:endParaRPr lang="en-US" sz="800" dirty="0">
              <a:solidFill>
                <a:sysClr val="windowText" lastClr="000000"/>
              </a:solidFill>
            </a:endParaRPr>
          </a:p>
        </p:txBody>
      </p:sp>
      <p:pic>
        <p:nvPicPr>
          <p:cNvPr id="5" name="Picture 4">
            <a:extLst>
              <a:ext uri="{FF2B5EF4-FFF2-40B4-BE49-F238E27FC236}">
                <a16:creationId xmlns:a16="http://schemas.microsoft.com/office/drawing/2014/main" id="{7D6050FC-17BE-047D-DEDE-9BEAB4484FFE}"/>
              </a:ext>
            </a:extLst>
          </p:cNvPr>
          <p:cNvPicPr>
            <a:picLocks noChangeAspect="1"/>
          </p:cNvPicPr>
          <p:nvPr/>
        </p:nvPicPr>
        <p:blipFill>
          <a:blip r:embed="rId3"/>
          <a:stretch>
            <a:fillRect/>
          </a:stretch>
        </p:blipFill>
        <p:spPr>
          <a:xfrm>
            <a:off x="8631926" y="3648563"/>
            <a:ext cx="2381372" cy="2019404"/>
          </a:xfrm>
          <a:prstGeom prst="rect">
            <a:avLst/>
          </a:prstGeom>
        </p:spPr>
      </p:pic>
      <p:sp>
        <p:nvSpPr>
          <p:cNvPr id="10" name="Content Placeholder 2">
            <a:extLst>
              <a:ext uri="{FF2B5EF4-FFF2-40B4-BE49-F238E27FC236}">
                <a16:creationId xmlns:a16="http://schemas.microsoft.com/office/drawing/2014/main" id="{322FF4A4-25C9-A9FC-3EBE-80B9514B184C}"/>
              </a:ext>
            </a:extLst>
          </p:cNvPr>
          <p:cNvSpPr txBox="1">
            <a:spLocks/>
          </p:cNvSpPr>
          <p:nvPr/>
        </p:nvSpPr>
        <p:spPr>
          <a:xfrm>
            <a:off x="812764" y="5667967"/>
            <a:ext cx="5867953" cy="80682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Veuillez télécharger le fichier data_accessibility.zip :</a:t>
            </a:r>
            <a:r>
              <a:rPr lang="en-AT" sz="2000" dirty="0">
                <a:solidFill>
                  <a:sysClr val="windowText" lastClr="000000"/>
                </a:solidFill>
              </a:rPr>
              <a:t> </a:t>
            </a:r>
            <a:r>
              <a:rPr lang="en-US" sz="2000" dirty="0">
                <a:solidFill>
                  <a:sysClr val="windowText" lastClr="000000"/>
                </a:solidFill>
                <a:hlinkClick r:id="rId4"/>
              </a:rPr>
              <a:t>https://github.com/ITSLeeds/QGIS-intro/releases</a:t>
            </a:r>
            <a:r>
              <a:rPr lang="en-US" sz="2000" dirty="0">
                <a:solidFill>
                  <a:sysClr val="windowText" lastClr="000000"/>
                </a:solidFill>
              </a:rPr>
              <a:t> </a:t>
            </a:r>
          </a:p>
        </p:txBody>
      </p:sp>
    </p:spTree>
    <p:extLst>
      <p:ext uri="{BB962C8B-B14F-4D97-AF65-F5344CB8AC3E}">
        <p14:creationId xmlns:p14="http://schemas.microsoft.com/office/powerpoint/2010/main" val="9562399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96F77-F438-2F55-D27F-09EDF887BC58}"/>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C4BB12BB-0D0A-B82E-3692-44A3A3B5BD94}"/>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8.1. Première mesure (sélection binaire)</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70AA3193-C399-8AF4-8E1E-DF7D5E2B40C4}"/>
              </a:ext>
            </a:extLst>
          </p:cNvPr>
          <p:cNvSpPr txBox="1">
            <a:spLocks/>
          </p:cNvSpPr>
          <p:nvPr/>
        </p:nvSpPr>
        <p:spPr>
          <a:xfrm>
            <a:off x="525475" y="2184988"/>
            <a:ext cx="6509507" cy="407570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b="1" dirty="0">
                <a:solidFill>
                  <a:sysClr val="windowText" lastClr="000000"/>
                </a:solidFill>
              </a:rPr>
              <a:t>Protocole d'action </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Veuillez vous rendre dans Vector &gt; Outils de recherche &gt; Sélectionner par emplacement...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Sélectionnez les entités à partir de : </a:t>
            </a:r>
            <a:r>
              <a:rPr lang="en-US" sz="2000" dirty="0" err="1">
                <a:solidFill>
                  <a:sysClr val="windowText" lastClr="000000"/>
                </a:solidFill>
              </a:rPr>
              <a:t>leeds_final_analysis</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Prédicat géométrique : intersect.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En comparant avec : existing-cycle-infrastructure.</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Veuillez cliquer sur Exécuter.</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Rendre permanent : cliquez avec le bouton droit sur </a:t>
            </a:r>
            <a:r>
              <a:rPr lang="en-US" sz="2000" dirty="0" err="1">
                <a:solidFill>
                  <a:sysClr val="windowText" lastClr="000000"/>
                </a:solidFill>
              </a:rPr>
              <a:t>leeds_final_analysis</a:t>
            </a:r>
            <a:r>
              <a:rPr lang="en-US" sz="2000" dirty="0">
                <a:solidFill>
                  <a:sysClr val="windowText" lastClr="000000"/>
                </a:solidFill>
              </a:rPr>
              <a:t>, allez dans Exporter &gt; Enregistrer les entités sélectionnées sous... et enregistrez le nouveau calque sous le nom </a:t>
            </a:r>
            <a:r>
              <a:rPr lang="en-US" sz="2000" dirty="0" err="1">
                <a:solidFill>
                  <a:sysClr val="windowText" lastClr="000000"/>
                </a:solidFill>
              </a:rPr>
              <a:t>leeds_zones_with_cycleways.gpkg</a:t>
            </a:r>
            <a:r>
              <a:rPr lang="en-US" sz="2000" dirty="0">
                <a:solidFill>
                  <a:sysClr val="windowText" lastClr="000000"/>
                </a:solidFill>
              </a:rPr>
              <a:t>.</a:t>
            </a:r>
            <a:endParaRPr lang="en-US" sz="100" dirty="0">
              <a:solidFill>
                <a:sysClr val="windowText" lastClr="000000"/>
              </a:solidFill>
            </a:endParaRPr>
          </a:p>
        </p:txBody>
      </p:sp>
      <p:sp>
        <p:nvSpPr>
          <p:cNvPr id="2" name="Content Placeholder 2">
            <a:extLst>
              <a:ext uri="{FF2B5EF4-FFF2-40B4-BE49-F238E27FC236}">
                <a16:creationId xmlns:a16="http://schemas.microsoft.com/office/drawing/2014/main" id="{DBE96C6A-20BB-5208-AE00-807E7FEFB034}"/>
              </a:ext>
            </a:extLst>
          </p:cNvPr>
          <p:cNvSpPr txBox="1">
            <a:spLocks/>
          </p:cNvSpPr>
          <p:nvPr/>
        </p:nvSpPr>
        <p:spPr>
          <a:xfrm>
            <a:off x="724577" y="1539562"/>
            <a:ext cx="10857781" cy="4420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Notre première tâche consiste à </a:t>
            </a:r>
            <a:r>
              <a:rPr lang="en-US" sz="2000" b="1" dirty="0">
                <a:solidFill>
                  <a:sysClr val="windowText" lastClr="000000"/>
                </a:solidFill>
              </a:rPr>
              <a:t>identifier les zones de Leeds disposant d'infrastructures cyclables.</a:t>
            </a:r>
            <a:endParaRPr lang="en-US" sz="800" b="1" dirty="0">
              <a:solidFill>
                <a:sysClr val="windowText" lastClr="000000"/>
              </a:solidFill>
            </a:endParaRPr>
          </a:p>
        </p:txBody>
      </p:sp>
      <p:sp>
        <p:nvSpPr>
          <p:cNvPr id="3" name="TextBox 2">
            <a:extLst>
              <a:ext uri="{FF2B5EF4-FFF2-40B4-BE49-F238E27FC236}">
                <a16:creationId xmlns:a16="http://schemas.microsoft.com/office/drawing/2014/main" id="{E548CE59-9AF0-FAB1-D948-E9E3FC23BC62}"/>
              </a:ext>
            </a:extLst>
          </p:cNvPr>
          <p:cNvSpPr txBox="1"/>
          <p:nvPr/>
        </p:nvSpPr>
        <p:spPr>
          <a:xfrm>
            <a:off x="8489505" y="5318438"/>
            <a:ext cx="3360824" cy="286232"/>
          </a:xfrm>
          <a:prstGeom prst="rect">
            <a:avLst/>
          </a:prstGeom>
          <a:noFill/>
        </p:spPr>
        <p:txBody>
          <a:bodyPr wrap="square">
            <a:spAutoFit/>
          </a:bodyPr>
          <a:lstStyle/>
          <a:p>
            <a:r>
              <a:rPr lang="en-US" sz="1400" dirty="0"/>
              <a:t>Sélectionner par emplacement : résultats</a:t>
            </a:r>
            <a:endParaRPr lang="en-AT" sz="1400" dirty="0"/>
          </a:p>
        </p:txBody>
      </p:sp>
      <p:pic>
        <p:nvPicPr>
          <p:cNvPr id="6" name="Picture 2" descr="Select by Location: results.">
            <a:extLst>
              <a:ext uri="{FF2B5EF4-FFF2-40B4-BE49-F238E27FC236}">
                <a16:creationId xmlns:a16="http://schemas.microsoft.com/office/drawing/2014/main" id="{6F291370-B1A2-BBDF-83FB-EE08648FC5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0660" y="2599153"/>
            <a:ext cx="5271340" cy="2610216"/>
          </a:xfrm>
          <a:prstGeom prst="rect">
            <a:avLst/>
          </a:prstGeom>
          <a:noFill/>
          <a:extLst>
            <a:ext uri="{909E8E84-426E-40DD-AFC4-6F175D3DCCD1}">
              <a14:hiddenFill xmlns:a14="http://schemas.microsoft.com/office/drawing/2010/main">
                <a:solidFill>
                  <a:srgbClr val="FFFFFF"/>
                </a:solidFill>
              </a14:hiddenFill>
            </a:ext>
          </a:extLst>
        </p:spPr>
      </p:pic>
      <p:sp>
        <p:nvSpPr>
          <p:cNvPr id="10" name="object 2">
            <a:extLst>
              <a:ext uri="{FF2B5EF4-FFF2-40B4-BE49-F238E27FC236}">
                <a16:creationId xmlns:a16="http://schemas.microsoft.com/office/drawing/2014/main" id="{1530ADD1-E16C-16C5-07AC-F6C243A685CD}"/>
              </a:ext>
            </a:extLst>
          </p:cNvPr>
          <p:cNvSpPr txBox="1">
            <a:spLocks noGrp="1"/>
          </p:cNvSpPr>
          <p:nvPr>
            <p:ph type="title"/>
          </p:nvPr>
        </p:nvSpPr>
        <p:spPr>
          <a:xfrm>
            <a:off x="726468" y="427119"/>
            <a:ext cx="376441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08. Analyse de l'accessibilité</a:t>
            </a:r>
          </a:p>
        </p:txBody>
      </p:sp>
    </p:spTree>
    <p:extLst>
      <p:ext uri="{BB962C8B-B14F-4D97-AF65-F5344CB8AC3E}">
        <p14:creationId xmlns:p14="http://schemas.microsoft.com/office/powerpoint/2010/main" val="19013078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2A35E-9548-B88D-13F7-1E2E5EEAA024}"/>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706ECCEA-526E-A30E-532F-D672F0277D3E}"/>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8.2. La deuxième mesure (distance euclidienne)</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63794ABA-7295-F598-446E-D24F73F42E82}"/>
              </a:ext>
            </a:extLst>
          </p:cNvPr>
          <p:cNvSpPr txBox="1">
            <a:spLocks/>
          </p:cNvSpPr>
          <p:nvPr/>
        </p:nvSpPr>
        <p:spPr>
          <a:xfrm>
            <a:off x="724577" y="2807510"/>
            <a:ext cx="7305920" cy="364925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b="1" dirty="0">
                <a:solidFill>
                  <a:sysClr val="windowText" lastClr="000000"/>
                </a:solidFill>
              </a:rPr>
              <a:t>Protocole d'action </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Veuillez ouvrir la </a:t>
            </a:r>
            <a:r>
              <a:rPr lang="en-US" sz="2000" b="1" dirty="0">
                <a:solidFill>
                  <a:sysClr val="windowText" lastClr="000000"/>
                </a:solidFill>
              </a:rPr>
              <a:t>boîte à outils de traitement</a:t>
            </a:r>
            <a:r>
              <a:rPr lang="en-US" sz="2000" dirty="0">
                <a:solidFill>
                  <a:sysClr val="windowText" lastClr="000000"/>
                </a:solidFill>
              </a:rPr>
              <a:t>. Recherchez et ouvrez </a:t>
            </a:r>
            <a:r>
              <a:rPr lang="en-US" sz="2000" b="1" dirty="0">
                <a:solidFill>
                  <a:sysClr val="windowText" lastClr="000000"/>
                </a:solidFill>
              </a:rPr>
              <a:t>Distance au centre le plus proche (points).</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Couche des points sources : </a:t>
            </a:r>
            <a:r>
              <a:rPr lang="en-US" sz="2000" b="1" dirty="0" err="1">
                <a:solidFill>
                  <a:sysClr val="windowText" lastClr="000000"/>
                </a:solidFill>
              </a:rPr>
              <a:t>leeds_final_analysis</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Couche des centres de destination : </a:t>
            </a:r>
            <a:r>
              <a:rPr lang="en-US" sz="2000" b="1" dirty="0">
                <a:solidFill>
                  <a:sysClr val="windowText" lastClr="000000"/>
                </a:solidFill>
              </a:rPr>
              <a:t>existing-cycle-infrastructure</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Unité de mesure : </a:t>
            </a:r>
            <a:r>
              <a:rPr lang="en-US" sz="2000" b="1" dirty="0">
                <a:solidFill>
                  <a:sysClr val="windowText" lastClr="000000"/>
                </a:solidFill>
              </a:rPr>
              <a:t>mètres</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Distance du centre : enregistrer dans le fichier </a:t>
            </a:r>
            <a:r>
              <a:rPr lang="en-US" sz="2000" b="1" dirty="0" err="1">
                <a:solidFill>
                  <a:sysClr val="windowText" lastClr="000000"/>
                </a:solidFill>
              </a:rPr>
              <a:t>distance_to_cycle_infra.gpkg</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Cliquez sur Exécuter.</a:t>
            </a:r>
            <a:endParaRPr lang="en-US" sz="100" dirty="0">
              <a:solidFill>
                <a:sysClr val="windowText" lastClr="000000"/>
              </a:solidFill>
            </a:endParaRPr>
          </a:p>
        </p:txBody>
      </p:sp>
      <p:sp>
        <p:nvSpPr>
          <p:cNvPr id="13" name="TextBox 12">
            <a:extLst>
              <a:ext uri="{FF2B5EF4-FFF2-40B4-BE49-F238E27FC236}">
                <a16:creationId xmlns:a16="http://schemas.microsoft.com/office/drawing/2014/main" id="{D2DC1E17-B5F4-B885-78CE-13961B7EF86D}"/>
              </a:ext>
            </a:extLst>
          </p:cNvPr>
          <p:cNvSpPr txBox="1"/>
          <p:nvPr/>
        </p:nvSpPr>
        <p:spPr>
          <a:xfrm>
            <a:off x="7274154" y="5422636"/>
            <a:ext cx="4781787" cy="480131"/>
          </a:xfrm>
          <a:prstGeom prst="rect">
            <a:avLst/>
          </a:prstGeom>
          <a:noFill/>
        </p:spPr>
        <p:txBody>
          <a:bodyPr wrap="square">
            <a:spAutoFit/>
          </a:bodyPr>
          <a:lstStyle/>
          <a:p>
            <a:r>
              <a:rPr lang="en-US" sz="1400" dirty="0"/>
              <a:t>Sélection de l'algorithme de distance au centre le plus proche (à gauche) et paramètres de saisie dans la fenêtre contextuelle qui s'affiche (à droite).</a:t>
            </a:r>
            <a:endParaRPr lang="en-AT" sz="1400" dirty="0"/>
          </a:p>
        </p:txBody>
      </p:sp>
      <p:sp>
        <p:nvSpPr>
          <p:cNvPr id="2" name="Content Placeholder 2">
            <a:extLst>
              <a:ext uri="{FF2B5EF4-FFF2-40B4-BE49-F238E27FC236}">
                <a16:creationId xmlns:a16="http://schemas.microsoft.com/office/drawing/2014/main" id="{3B4F2E9F-DB19-1EF6-EF30-733AB95D6ADA}"/>
              </a:ext>
            </a:extLst>
          </p:cNvPr>
          <p:cNvSpPr txBox="1">
            <a:spLocks/>
          </p:cNvSpPr>
          <p:nvPr/>
        </p:nvSpPr>
        <p:spPr>
          <a:xfrm>
            <a:off x="724577" y="1539563"/>
            <a:ext cx="11133126" cy="10569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Calculer les distances jusqu'aux infrastructures cyclables « Quelle est la distance jusqu'à la plus proche ? »</a:t>
            </a:r>
          </a:p>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Une mesure plus nuancée consiste à calculer la distance en ligne droite entre le centre de chaque zone et la piste cyclable la plus proche.</a:t>
            </a:r>
          </a:p>
          <a:p>
            <a:pPr marL="0" marR="0" lvl="0" indent="0" algn="l" defTabSz="914400" rtl="0" eaLnBrk="1" fontAlgn="auto" latinLnBrk="0" hangingPunct="1">
              <a:lnSpc>
                <a:spcPct val="90000"/>
              </a:lnSpc>
              <a:spcBef>
                <a:spcPts val="1000"/>
              </a:spcBef>
              <a:spcAft>
                <a:spcPts val="0"/>
              </a:spcAft>
              <a:buClrTx/>
              <a:buSzTx/>
              <a:buNone/>
              <a:tabLst/>
              <a:defRPr/>
            </a:pPr>
            <a:endParaRPr lang="en-US" sz="800" dirty="0">
              <a:solidFill>
                <a:sysClr val="windowText" lastClr="000000"/>
              </a:solidFill>
            </a:endParaRPr>
          </a:p>
        </p:txBody>
      </p:sp>
      <p:pic>
        <p:nvPicPr>
          <p:cNvPr id="17414" name="Picture 6" descr="Distance to nearest hub algorithm selection (left) and input parameters in the resulting popup (right).">
            <a:extLst>
              <a:ext uri="{FF2B5EF4-FFF2-40B4-BE49-F238E27FC236}">
                <a16:creationId xmlns:a16="http://schemas.microsoft.com/office/drawing/2014/main" id="{4C6D401B-D7A5-10D7-3BA1-94C9C2ABCA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5647" y="3575538"/>
            <a:ext cx="3622268" cy="1626054"/>
          </a:xfrm>
          <a:prstGeom prst="rect">
            <a:avLst/>
          </a:prstGeom>
          <a:noFill/>
          <a:extLst>
            <a:ext uri="{909E8E84-426E-40DD-AFC4-6F175D3DCCD1}">
              <a14:hiddenFill xmlns:a14="http://schemas.microsoft.com/office/drawing/2010/main">
                <a:solidFill>
                  <a:srgbClr val="FFFFFF"/>
                </a:solidFill>
              </a14:hiddenFill>
            </a:ext>
          </a:extLst>
        </p:spPr>
      </p:pic>
      <p:pic>
        <p:nvPicPr>
          <p:cNvPr id="17416" name="Picture 8" descr="Distance to nearest hub algorithm selection (left) and input parameters in the resulting popup (right).">
            <a:extLst>
              <a:ext uri="{FF2B5EF4-FFF2-40B4-BE49-F238E27FC236}">
                <a16:creationId xmlns:a16="http://schemas.microsoft.com/office/drawing/2014/main" id="{1C640305-650D-8F71-ED5A-F0F8FD26A09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79347" y="2807510"/>
            <a:ext cx="3076594" cy="1802128"/>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2">
            <a:extLst>
              <a:ext uri="{FF2B5EF4-FFF2-40B4-BE49-F238E27FC236}">
                <a16:creationId xmlns:a16="http://schemas.microsoft.com/office/drawing/2014/main" id="{9AF60275-50F6-1C0C-23FE-111A355B80BF}"/>
              </a:ext>
            </a:extLst>
          </p:cNvPr>
          <p:cNvSpPr txBox="1">
            <a:spLocks noGrp="1"/>
          </p:cNvSpPr>
          <p:nvPr>
            <p:ph type="title"/>
          </p:nvPr>
        </p:nvSpPr>
        <p:spPr>
          <a:xfrm>
            <a:off x="726468" y="427119"/>
            <a:ext cx="399301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08. Analyse de l'accessibilité</a:t>
            </a:r>
          </a:p>
        </p:txBody>
      </p:sp>
    </p:spTree>
    <p:extLst>
      <p:ext uri="{BB962C8B-B14F-4D97-AF65-F5344CB8AC3E}">
        <p14:creationId xmlns:p14="http://schemas.microsoft.com/office/powerpoint/2010/main" val="16241337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8682D-715A-42F3-E347-1C16606EADFA}"/>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E667E374-B44F-7F5D-BE9F-6346F3BC7402}"/>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8.3. Troisième mesure (couloirs de circulation)</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A9C6280B-F9FB-EA4C-A3A3-FA623FCBEE9D}"/>
              </a:ext>
            </a:extLst>
          </p:cNvPr>
          <p:cNvSpPr txBox="1">
            <a:spLocks/>
          </p:cNvSpPr>
          <p:nvPr/>
        </p:nvSpPr>
        <p:spPr>
          <a:xfrm>
            <a:off x="724577" y="2491409"/>
            <a:ext cx="10798422" cy="24946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b="1" dirty="0">
                <a:solidFill>
                  <a:sysClr val="windowText" lastClr="000000"/>
                </a:solidFill>
              </a:rPr>
              <a:t>Protocole d'action (3 étapes) </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Sous-ensemble </a:t>
            </a:r>
            <a:r>
              <a:rPr lang="en-US" sz="2000" dirty="0">
                <a:solidFill>
                  <a:sysClr val="windowText" lastClr="000000"/>
                </a:solidFill>
              </a:rPr>
              <a:t>: utilisez Sélectionner par emplacement pour sélectionner desire_lines_wy_200 qui </a:t>
            </a:r>
            <a:r>
              <a:rPr lang="en-US" sz="2000" b="1" dirty="0">
                <a:solidFill>
                  <a:sysClr val="windowText" lastClr="000000"/>
                </a:solidFill>
              </a:rPr>
              <a:t>se trouvent dans </a:t>
            </a:r>
            <a:r>
              <a:rPr lang="en-US" sz="2000" dirty="0" err="1">
                <a:solidFill>
                  <a:sysClr val="windowText" lastClr="000000"/>
                </a:solidFill>
              </a:rPr>
              <a:t>leeds_final_analysis</a:t>
            </a:r>
            <a:r>
              <a:rPr lang="en-US" sz="2000" dirty="0">
                <a:solidFill>
                  <a:sysClr val="windowText" lastClr="000000"/>
                </a:solidFill>
              </a:rPr>
              <a:t>. Enregistrez le résultat sous le nom </a:t>
            </a:r>
            <a:r>
              <a:rPr lang="en-US" sz="2000" b="1" dirty="0" err="1">
                <a:solidFill>
                  <a:sysClr val="windowText" lastClr="000000"/>
                </a:solidFill>
              </a:rPr>
              <a:t>leeds_desire_lines.gpkg</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Tampon </a:t>
            </a:r>
            <a:r>
              <a:rPr lang="en-US" sz="2000" dirty="0">
                <a:solidFill>
                  <a:sysClr val="windowText" lastClr="000000"/>
                </a:solidFill>
              </a:rPr>
              <a:t>: utilisez l'outil Tampon sur le nouveau calque </a:t>
            </a:r>
            <a:r>
              <a:rPr lang="en-US" sz="2000" dirty="0" err="1">
                <a:solidFill>
                  <a:sysClr val="windowText" lastClr="000000"/>
                </a:solidFill>
              </a:rPr>
              <a:t>leeds_desire_lines</a:t>
            </a:r>
            <a:r>
              <a:rPr lang="en-US" sz="2000" dirty="0">
                <a:solidFill>
                  <a:sysClr val="windowText" lastClr="000000"/>
                </a:solidFill>
              </a:rPr>
              <a:t>. Distance :</a:t>
            </a:r>
            <a:r>
              <a:rPr lang="en-US" sz="2000" b="1" dirty="0">
                <a:solidFill>
                  <a:sysClr val="windowText" lastClr="000000"/>
                </a:solidFill>
              </a:rPr>
              <a:t> 500 </a:t>
            </a:r>
            <a:r>
              <a:rPr lang="en-US" sz="2000" dirty="0">
                <a:solidFill>
                  <a:sysClr val="windowText" lastClr="000000"/>
                </a:solidFill>
              </a:rPr>
              <a:t>mètres. </a:t>
            </a:r>
            <a:r>
              <a:rPr lang="en-US" sz="2000" b="1" dirty="0">
                <a:solidFill>
                  <a:sysClr val="windowText" lastClr="000000"/>
                </a:solidFill>
              </a:rPr>
              <a:t>Veuillez ne pas </a:t>
            </a:r>
            <a:r>
              <a:rPr lang="en-US" sz="2000" dirty="0">
                <a:solidFill>
                  <a:sysClr val="windowText" lastClr="000000"/>
                </a:solidFill>
              </a:rPr>
              <a:t>dissoudre. Enregistrez sous le nom </a:t>
            </a:r>
            <a:r>
              <a:rPr lang="en-US" sz="2000" b="1" dirty="0" err="1">
                <a:solidFill>
                  <a:sysClr val="windowText" lastClr="000000"/>
                </a:solidFill>
              </a:rPr>
              <a:t>desire_line_buffers.gpkg</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Agrégation </a:t>
            </a:r>
            <a:r>
              <a:rPr lang="en-US" sz="2000" dirty="0">
                <a:solidFill>
                  <a:sysClr val="windowText" lastClr="000000"/>
                </a:solidFill>
              </a:rPr>
              <a:t>: utilisez l'outil Sum line lengths. Polygones : </a:t>
            </a:r>
            <a:r>
              <a:rPr lang="en-US" sz="2000" dirty="0" err="1">
                <a:solidFill>
                  <a:sysClr val="windowText" lastClr="000000"/>
                </a:solidFill>
              </a:rPr>
              <a:t>desire_line_buffers</a:t>
            </a:r>
            <a:r>
              <a:rPr lang="en-US" sz="2000" dirty="0">
                <a:solidFill>
                  <a:sysClr val="windowText" lastClr="000000"/>
                </a:solidFill>
              </a:rPr>
              <a:t>. Lignes : existing-cycle-infrastructure. Enregistrez le résultat final sous </a:t>
            </a:r>
            <a:r>
              <a:rPr lang="en-US" sz="2000" b="1" dirty="0" err="1">
                <a:solidFill>
                  <a:sysClr val="windowText" lastClr="000000"/>
                </a:solidFill>
              </a:rPr>
              <a:t>desire_lines_with_infra_length.gpkg</a:t>
            </a:r>
            <a:r>
              <a:rPr lang="en-US" sz="2000" dirty="0">
                <a:solidFill>
                  <a:sysClr val="windowText" lastClr="000000"/>
                </a:solidFill>
              </a:rPr>
              <a:t>.</a:t>
            </a:r>
            <a:endParaRPr lang="en-US" sz="100" dirty="0">
              <a:solidFill>
                <a:sysClr val="windowText" lastClr="000000"/>
              </a:solidFill>
            </a:endParaRPr>
          </a:p>
        </p:txBody>
      </p:sp>
      <p:sp>
        <p:nvSpPr>
          <p:cNvPr id="2" name="Content Placeholder 2">
            <a:extLst>
              <a:ext uri="{FF2B5EF4-FFF2-40B4-BE49-F238E27FC236}">
                <a16:creationId xmlns:a16="http://schemas.microsoft.com/office/drawing/2014/main" id="{51DD0C7D-DA72-FD93-654E-E961B702D2E3}"/>
              </a:ext>
            </a:extLst>
          </p:cNvPr>
          <p:cNvSpPr txBox="1">
            <a:spLocks/>
          </p:cNvSpPr>
          <p:nvPr/>
        </p:nvSpPr>
        <p:spPr>
          <a:xfrm>
            <a:off x="724577" y="1539563"/>
            <a:ext cx="10857781" cy="8154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Calculez l'offre d'infrastructures cyclables le long des lignes de désir.</a:t>
            </a:r>
          </a:p>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Il s'agit de notre analyse la plus avancée : mesurer l'offre d'infrastructures le long des principaux corridors de déplacement.</a:t>
            </a:r>
          </a:p>
          <a:p>
            <a:pPr marL="0" marR="0" lvl="0" indent="0" algn="l" defTabSz="914400" rtl="0" eaLnBrk="1" fontAlgn="auto" latinLnBrk="0" hangingPunct="1">
              <a:lnSpc>
                <a:spcPct val="90000"/>
              </a:lnSpc>
              <a:spcBef>
                <a:spcPts val="1000"/>
              </a:spcBef>
              <a:spcAft>
                <a:spcPts val="0"/>
              </a:spcAft>
              <a:buClrTx/>
              <a:buSzTx/>
              <a:buNone/>
              <a:tabLst/>
              <a:defRPr/>
            </a:pPr>
            <a:endParaRPr lang="en-US" sz="800" dirty="0">
              <a:solidFill>
                <a:sysClr val="windowText" lastClr="000000"/>
              </a:solidFill>
            </a:endParaRPr>
          </a:p>
        </p:txBody>
      </p:sp>
      <p:sp>
        <p:nvSpPr>
          <p:cNvPr id="6" name="object 2">
            <a:extLst>
              <a:ext uri="{FF2B5EF4-FFF2-40B4-BE49-F238E27FC236}">
                <a16:creationId xmlns:a16="http://schemas.microsoft.com/office/drawing/2014/main" id="{C67BE2F4-F812-1ADD-0DCA-C276B8D9892A}"/>
              </a:ext>
            </a:extLst>
          </p:cNvPr>
          <p:cNvSpPr txBox="1">
            <a:spLocks noGrp="1"/>
          </p:cNvSpPr>
          <p:nvPr>
            <p:ph type="title"/>
          </p:nvPr>
        </p:nvSpPr>
        <p:spPr>
          <a:xfrm>
            <a:off x="726469" y="427119"/>
            <a:ext cx="364642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08. Analyse de l'accessibilité</a:t>
            </a:r>
          </a:p>
        </p:txBody>
      </p:sp>
    </p:spTree>
    <p:extLst>
      <p:ext uri="{BB962C8B-B14F-4D97-AF65-F5344CB8AC3E}">
        <p14:creationId xmlns:p14="http://schemas.microsoft.com/office/powerpoint/2010/main" val="27477009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7A8C3-9FA3-733E-27ED-BD4C0F4BACCF}"/>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69133D13-CD0A-BCC1-6D08-ECDCFEE43254}"/>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8.4. Troisième mesure (corridors de lignes de désir)</a:t>
            </a:r>
            <a:endParaRPr lang="en-GB" b="1" dirty="0">
              <a:solidFill>
                <a:sysClr val="windowText" lastClr="000000"/>
              </a:solidFill>
              <a:latin typeface="Arial"/>
              <a:cs typeface="Arial"/>
            </a:endParaRPr>
          </a:p>
        </p:txBody>
      </p:sp>
      <p:pic>
        <p:nvPicPr>
          <p:cNvPr id="5" name="Picture 4" descr="A screenshot of a computer screen&#10;&#10;AI-generated content may be incorrect.">
            <a:extLst>
              <a:ext uri="{FF2B5EF4-FFF2-40B4-BE49-F238E27FC236}">
                <a16:creationId xmlns:a16="http://schemas.microsoft.com/office/drawing/2014/main" id="{19826070-9369-8301-7869-014FD14991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1198" y="1539562"/>
            <a:ext cx="7968960" cy="4265370"/>
          </a:xfrm>
          <a:prstGeom prst="rect">
            <a:avLst/>
          </a:prstGeom>
        </p:spPr>
      </p:pic>
      <p:sp>
        <p:nvSpPr>
          <p:cNvPr id="6" name="TextBox 5">
            <a:extLst>
              <a:ext uri="{FF2B5EF4-FFF2-40B4-BE49-F238E27FC236}">
                <a16:creationId xmlns:a16="http://schemas.microsoft.com/office/drawing/2014/main" id="{4B22E506-5F24-5C70-3AB2-F6CB71049148}"/>
              </a:ext>
            </a:extLst>
          </p:cNvPr>
          <p:cNvSpPr txBox="1"/>
          <p:nvPr/>
        </p:nvSpPr>
        <p:spPr>
          <a:xfrm>
            <a:off x="2141197" y="5804932"/>
            <a:ext cx="7968960" cy="286232"/>
          </a:xfrm>
          <a:prstGeom prst="rect">
            <a:avLst/>
          </a:prstGeom>
          <a:noFill/>
        </p:spPr>
        <p:txBody>
          <a:bodyPr wrap="square">
            <a:spAutoFit/>
          </a:bodyPr>
          <a:lstStyle/>
          <a:p>
            <a:r>
              <a:rPr lang="en-US" sz="1400" dirty="0"/>
              <a:t>Lignes tampons, </a:t>
            </a:r>
            <a:r>
              <a:rPr lang="en-US" sz="1400" dirty="0" err="1"/>
              <a:t>colorées </a:t>
            </a:r>
            <a:r>
              <a:rPr lang="en-US" sz="1400" dirty="0"/>
              <a:t>en fonction de la longueur des infrastructures qu'elles contiennent.</a:t>
            </a:r>
            <a:endParaRPr lang="en-AT" sz="1400" dirty="0"/>
          </a:p>
        </p:txBody>
      </p:sp>
      <p:sp>
        <p:nvSpPr>
          <p:cNvPr id="4" name="object 2">
            <a:extLst>
              <a:ext uri="{FF2B5EF4-FFF2-40B4-BE49-F238E27FC236}">
                <a16:creationId xmlns:a16="http://schemas.microsoft.com/office/drawing/2014/main" id="{D2AD3B3A-E604-7DF3-5BCB-E581313FF54A}"/>
              </a:ext>
            </a:extLst>
          </p:cNvPr>
          <p:cNvSpPr txBox="1">
            <a:spLocks noGrp="1"/>
          </p:cNvSpPr>
          <p:nvPr>
            <p:ph type="title"/>
          </p:nvPr>
        </p:nvSpPr>
        <p:spPr>
          <a:xfrm>
            <a:off x="726468" y="427119"/>
            <a:ext cx="3690673"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08. Analyse de l'accessibilité</a:t>
            </a:r>
          </a:p>
        </p:txBody>
      </p:sp>
    </p:spTree>
    <p:extLst>
      <p:ext uri="{BB962C8B-B14F-4D97-AF65-F5344CB8AC3E}">
        <p14:creationId xmlns:p14="http://schemas.microsoft.com/office/powerpoint/2010/main" val="4176257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00 :</a:t>
            </a:r>
          </a:p>
          <a:p>
            <a:pPr algn="ctr"/>
            <a:r>
              <a:rPr lang="en-US" sz="3200" b="1" dirty="0">
                <a:solidFill>
                  <a:schemeClr val="bg1"/>
                </a:solidFill>
              </a:rPr>
              <a:t>Introduction et concepts fondamentaux</a:t>
            </a:r>
          </a:p>
        </p:txBody>
      </p:sp>
    </p:spTree>
    <p:extLst>
      <p:ext uri="{BB962C8B-B14F-4D97-AF65-F5344CB8AC3E}">
        <p14:creationId xmlns:p14="http://schemas.microsoft.com/office/powerpoint/2010/main" val="21572554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0F189-1F5E-DEDD-12C3-48B05E87D90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2480A0E-0B7A-E5E2-9754-DF29A1141D7E}"/>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09 : </a:t>
            </a:r>
          </a:p>
          <a:p>
            <a:pPr algn="ctr"/>
            <a:r>
              <a:rPr lang="en-US" sz="3200" b="1" dirty="0">
                <a:solidFill>
                  <a:schemeClr val="bg1"/>
                </a:solidFill>
              </a:rPr>
              <a:t>Conclusion et devoir final</a:t>
            </a:r>
          </a:p>
        </p:txBody>
      </p:sp>
    </p:spTree>
    <p:extLst>
      <p:ext uri="{BB962C8B-B14F-4D97-AF65-F5344CB8AC3E}">
        <p14:creationId xmlns:p14="http://schemas.microsoft.com/office/powerpoint/2010/main" val="6263909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981E1-1220-73EE-0240-DA44C072AEA0}"/>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EFD79DFF-1B28-9A2D-230C-19B1F0E9CACC}"/>
              </a:ext>
            </a:extLst>
          </p:cNvPr>
          <p:cNvSpPr txBox="1">
            <a:spLocks noGrp="1"/>
          </p:cNvSpPr>
          <p:nvPr>
            <p:ph type="title"/>
          </p:nvPr>
        </p:nvSpPr>
        <p:spPr>
          <a:xfrm>
            <a:off x="726468" y="427119"/>
            <a:ext cx="448348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09. Conclusion et devoir final</a:t>
            </a:r>
          </a:p>
        </p:txBody>
      </p:sp>
      <p:sp>
        <p:nvSpPr>
          <p:cNvPr id="9" name="object 3">
            <a:extLst>
              <a:ext uri="{FF2B5EF4-FFF2-40B4-BE49-F238E27FC236}">
                <a16:creationId xmlns:a16="http://schemas.microsoft.com/office/drawing/2014/main" id="{AC36B4B8-A141-5EE6-7EFF-8A541368F37D}"/>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9.0. Résumé des compétences acquises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A4B993A3-71CD-2C13-6785-8E2B211014B5}"/>
              </a:ext>
            </a:extLst>
          </p:cNvPr>
          <p:cNvSpPr txBox="1">
            <a:spLocks/>
          </p:cNvSpPr>
          <p:nvPr/>
        </p:nvSpPr>
        <p:spPr>
          <a:xfrm>
            <a:off x="726467" y="1539562"/>
            <a:ext cx="10800313" cy="39276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Intégrité des données </a:t>
            </a:r>
            <a:r>
              <a:rPr lang="en-US" sz="2000" dirty="0">
                <a:solidFill>
                  <a:sysClr val="windowText" lastClr="000000"/>
                </a:solidFill>
              </a:rPr>
              <a:t>: vous êtes en mesure de diagnostiquer et de résoudre les erreurs de transformation CRS afin de garantir la précision des analyses.</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Gestion des données </a:t>
            </a:r>
            <a:r>
              <a:rPr lang="en-US" sz="2000" dirty="0">
                <a:solidFill>
                  <a:sysClr val="windowText" lastClr="000000"/>
                </a:solidFill>
              </a:rPr>
              <a:t>: vous êtes en mesure d'importer, de gérer et d'organiser des données vectorielles, raster et textuelles provenant de diverses sources.</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Cartographie </a:t>
            </a:r>
            <a:r>
              <a:rPr lang="en-US" sz="2000" dirty="0">
                <a:solidFill>
                  <a:sysClr val="windowText" lastClr="000000"/>
                </a:solidFill>
              </a:rPr>
              <a:t>: vous êtes en mesure de styliser des couches dans le but de créer des cartes thématiques attrayantes et des mises en page imprimées professionnelles.</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Création et réparation de données </a:t>
            </a:r>
            <a:r>
              <a:rPr lang="en-US" sz="2000" dirty="0">
                <a:solidFill>
                  <a:sysClr val="windowText" lastClr="000000"/>
                </a:solidFill>
              </a:rPr>
              <a:t>: vous êtes en mesure de créer de nouvelles données vectorielles et de réparer des géométries corrompues.</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Géotraitement </a:t>
            </a:r>
            <a:r>
              <a:rPr lang="en-US" sz="2000" dirty="0">
                <a:solidFill>
                  <a:sysClr val="windowText" lastClr="000000"/>
                </a:solidFill>
              </a:rPr>
              <a:t>: vous êtes en mesure d'exécuter une analyse complexe en plusieurs étapes impliquant une reprojection, des jointures spatiales, des calculs raster et des statistiques zonales.</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Extensibilité </a:t>
            </a:r>
            <a:r>
              <a:rPr lang="en-US" sz="2000" dirty="0">
                <a:solidFill>
                  <a:sysClr val="windowText" lastClr="000000"/>
                </a:solidFill>
              </a:rPr>
              <a:t>: vous pouvez étendre les fonctionnalités de base de QGIS en installant et en utilisant des plugins.</a:t>
            </a:r>
            <a:endParaRPr lang="en-US" sz="100" dirty="0">
              <a:solidFill>
                <a:sysClr val="windowText" lastClr="000000"/>
              </a:solidFill>
            </a:endParaRPr>
          </a:p>
        </p:txBody>
      </p:sp>
    </p:spTree>
    <p:extLst>
      <p:ext uri="{BB962C8B-B14F-4D97-AF65-F5344CB8AC3E}">
        <p14:creationId xmlns:p14="http://schemas.microsoft.com/office/powerpoint/2010/main" val="20966347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0697A-3AEF-8DEF-6FE9-D3ACE1E36116}"/>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9C12B059-E326-BDB4-E738-7083B8189583}"/>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9.1. Devoir final de l'étudiant</a:t>
            </a:r>
            <a:endParaRPr lang="en-GB" b="1" dirty="0">
              <a:solidFill>
                <a:sysClr val="windowText" lastClr="000000"/>
              </a:solidFill>
              <a:latin typeface="Arial"/>
              <a:cs typeface="Arial"/>
            </a:endParaRPr>
          </a:p>
        </p:txBody>
      </p:sp>
      <p:sp>
        <p:nvSpPr>
          <p:cNvPr id="2" name="object 3">
            <a:extLst>
              <a:ext uri="{FF2B5EF4-FFF2-40B4-BE49-F238E27FC236}">
                <a16:creationId xmlns:a16="http://schemas.microsoft.com/office/drawing/2014/main" id="{377094E2-4B4C-BEE3-E18A-FA229728FE67}"/>
              </a:ext>
            </a:extLst>
          </p:cNvPr>
          <p:cNvSpPr txBox="1"/>
          <p:nvPr/>
        </p:nvSpPr>
        <p:spPr>
          <a:xfrm>
            <a:off x="726468" y="1664427"/>
            <a:ext cx="10798422" cy="3258402"/>
          </a:xfrm>
          <a:prstGeom prst="rect">
            <a:avLst/>
          </a:prstGeom>
        </p:spPr>
        <p:txBody>
          <a:bodyPr vert="horz" wrap="square" lIns="0" tIns="16329" rIns="0" bIns="0" rtlCol="0">
            <a:spAutoFit/>
          </a:bodyPr>
          <a:lstStyle/>
          <a:p>
            <a:pPr marL="457200" indent="-457200" defTabSz="1175644" hangingPunct="1">
              <a:spcBef>
                <a:spcPts val="2000"/>
              </a:spcBef>
              <a:buFont typeface="Courier New" panose="02070309020205020404" pitchFamily="49" charset="0"/>
              <a:buChar char="o"/>
            </a:pPr>
            <a:r>
              <a:rPr lang="en-US" sz="2000" b="1" dirty="0">
                <a:solidFill>
                  <a:sysClr val="windowText" lastClr="000000"/>
                </a:solidFill>
                <a:latin typeface="Arial"/>
                <a:cs typeface="Arial"/>
              </a:rPr>
              <a:t>Objectif </a:t>
            </a:r>
            <a:r>
              <a:rPr lang="en-US" sz="2000" dirty="0">
                <a:solidFill>
                  <a:sysClr val="windowText" lastClr="000000"/>
                </a:solidFill>
                <a:latin typeface="Arial"/>
                <a:cs typeface="Arial"/>
              </a:rPr>
              <a:t>: Votre tâche consiste à mener une analyse indépendante afin d'évaluer l'accessibilité des gares ferroviaires dans une grande ville.</a:t>
            </a:r>
          </a:p>
          <a:p>
            <a:pPr marL="457200" indent="-457200" defTabSz="1175644" hangingPunct="1">
              <a:spcBef>
                <a:spcPts val="2000"/>
              </a:spcBef>
              <a:buFont typeface="Courier New" panose="02070309020205020404" pitchFamily="49" charset="0"/>
              <a:buChar char="o"/>
            </a:pPr>
            <a:r>
              <a:rPr lang="en-US" sz="2000" b="1" dirty="0">
                <a:solidFill>
                  <a:sysClr val="windowText" lastClr="000000"/>
                </a:solidFill>
                <a:latin typeface="Arial"/>
                <a:cs typeface="Arial"/>
              </a:rPr>
              <a:t>Question centrale </a:t>
            </a:r>
            <a:r>
              <a:rPr lang="en-US" sz="2000" dirty="0">
                <a:solidFill>
                  <a:sysClr val="windowText" lastClr="000000"/>
                </a:solidFill>
                <a:latin typeface="Arial"/>
                <a:cs typeface="Arial"/>
              </a:rPr>
              <a:t>: Dans quelle mesure l'accès aux transports publics est-il équitable dans la ville de votre choix ?</a:t>
            </a:r>
          </a:p>
          <a:p>
            <a:pPr marL="457200" indent="-457200" defTabSz="1175644" hangingPunct="1">
              <a:spcBef>
                <a:spcPts val="2000"/>
              </a:spcBef>
              <a:buFont typeface="Courier New" panose="02070309020205020404" pitchFamily="49" charset="0"/>
              <a:buChar char="o"/>
            </a:pPr>
            <a:r>
              <a:rPr lang="en-US" sz="2000" b="1" dirty="0">
                <a:solidFill>
                  <a:sysClr val="windowText" lastClr="000000"/>
                </a:solidFill>
                <a:latin typeface="Arial"/>
                <a:cs typeface="Arial"/>
              </a:rPr>
              <a:t>Méthodologie </a:t>
            </a:r>
            <a:r>
              <a:rPr lang="en-US" sz="2000" dirty="0">
                <a:solidFill>
                  <a:sysClr val="windowText" lastClr="000000"/>
                </a:solidFill>
                <a:latin typeface="Arial"/>
                <a:cs typeface="Arial"/>
              </a:rPr>
              <a:t>: Utiliser QGIS et des données réelles sur la ville pour estimer la population totale vivant à moins de</a:t>
            </a:r>
            <a:r>
              <a:rPr lang="en-US" sz="2000" b="1" dirty="0">
                <a:solidFill>
                  <a:sysClr val="windowText" lastClr="000000"/>
                </a:solidFill>
                <a:latin typeface="Arial"/>
                <a:cs typeface="Arial"/>
              </a:rPr>
              <a:t> 400 mètres </a:t>
            </a:r>
            <a:r>
              <a:rPr lang="en-US" sz="2000" dirty="0">
                <a:solidFill>
                  <a:sysClr val="windowText" lastClr="000000"/>
                </a:solidFill>
                <a:latin typeface="Arial"/>
                <a:cs typeface="Arial"/>
              </a:rPr>
              <a:t>(environ 5 minutes </a:t>
            </a:r>
            <a:r>
              <a:rPr lang="en-US" sz="2000" b="1" dirty="0">
                <a:solidFill>
                  <a:sysClr val="windowText" lastClr="000000"/>
                </a:solidFill>
                <a:latin typeface="Arial"/>
                <a:cs typeface="Arial"/>
              </a:rPr>
              <a:t>à pied</a:t>
            </a:r>
            <a:r>
              <a:rPr lang="en-US" sz="2000" dirty="0">
                <a:solidFill>
                  <a:sysClr val="windowText" lastClr="000000"/>
                </a:solidFill>
                <a:latin typeface="Arial"/>
                <a:cs typeface="Arial"/>
              </a:rPr>
              <a:t>) d'un arrêt de bus Capital Metro.</a:t>
            </a:r>
          </a:p>
          <a:p>
            <a:pPr marL="457200" indent="-457200" defTabSz="1175644" hangingPunct="1">
              <a:spcBef>
                <a:spcPts val="2000"/>
              </a:spcBef>
              <a:buFont typeface="Courier New" panose="02070309020205020404" pitchFamily="49" charset="0"/>
              <a:buChar char="o"/>
            </a:pPr>
            <a:r>
              <a:rPr lang="en-US" sz="2000" b="1" dirty="0">
                <a:solidFill>
                  <a:sysClr val="windowText" lastClr="000000"/>
                </a:solidFill>
                <a:latin typeface="Arial"/>
                <a:cs typeface="Arial"/>
              </a:rPr>
              <a:t>Objectif </a:t>
            </a:r>
            <a:r>
              <a:rPr lang="en-US" sz="2000" dirty="0">
                <a:solidFill>
                  <a:sysClr val="windowText" lastClr="000000"/>
                </a:solidFill>
                <a:latin typeface="Arial"/>
                <a:cs typeface="Arial"/>
              </a:rPr>
              <a:t>: Produire une carte finale indiquant le </a:t>
            </a:r>
            <a:r>
              <a:rPr lang="en-US" sz="2000" b="1" dirty="0">
                <a:solidFill>
                  <a:sysClr val="windowText" lastClr="000000"/>
                </a:solidFill>
                <a:latin typeface="Arial"/>
                <a:cs typeface="Arial"/>
              </a:rPr>
              <a:t>pourcentage de la population desservie </a:t>
            </a:r>
            <a:r>
              <a:rPr lang="en-US" sz="2000" dirty="0">
                <a:solidFill>
                  <a:sysClr val="windowText" lastClr="000000"/>
                </a:solidFill>
                <a:latin typeface="Arial"/>
                <a:cs typeface="Arial"/>
              </a:rPr>
              <a:t>dans chaque secteur de recensement.</a:t>
            </a:r>
          </a:p>
          <a:p>
            <a:pPr marL="457200" indent="-457200" defTabSz="1175644" hangingPunct="1">
              <a:spcBef>
                <a:spcPts val="2000"/>
              </a:spcBef>
              <a:buFont typeface="Courier New" panose="02070309020205020404" pitchFamily="49" charset="0"/>
              <a:buChar char="o"/>
            </a:pPr>
            <a:r>
              <a:rPr lang="en-US" sz="2000" dirty="0">
                <a:solidFill>
                  <a:sysClr val="windowText" lastClr="000000"/>
                </a:solidFill>
                <a:latin typeface="Arial"/>
                <a:cs typeface="Arial"/>
              </a:rPr>
              <a:t>À rendre dans deux semaines.</a:t>
            </a:r>
          </a:p>
        </p:txBody>
      </p:sp>
      <p:sp>
        <p:nvSpPr>
          <p:cNvPr id="6" name="object 2">
            <a:extLst>
              <a:ext uri="{FF2B5EF4-FFF2-40B4-BE49-F238E27FC236}">
                <a16:creationId xmlns:a16="http://schemas.microsoft.com/office/drawing/2014/main" id="{7F893049-AF43-2DDA-DDE3-1F1AD58F9683}"/>
              </a:ext>
            </a:extLst>
          </p:cNvPr>
          <p:cNvSpPr txBox="1">
            <a:spLocks noGrp="1"/>
          </p:cNvSpPr>
          <p:nvPr>
            <p:ph type="title"/>
          </p:nvPr>
        </p:nvSpPr>
        <p:spPr>
          <a:xfrm>
            <a:off x="726468" y="427119"/>
            <a:ext cx="448348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09. Conclusion et devoir final</a:t>
            </a:r>
          </a:p>
        </p:txBody>
      </p:sp>
    </p:spTree>
    <p:extLst>
      <p:ext uri="{BB962C8B-B14F-4D97-AF65-F5344CB8AC3E}">
        <p14:creationId xmlns:p14="http://schemas.microsoft.com/office/powerpoint/2010/main" val="13407585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3DB09-92EE-D5B8-A945-8D7AEE422F8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7B806C7-BB38-618E-F57C-F4F2E2D7584E}"/>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10 :</a:t>
            </a:r>
          </a:p>
          <a:p>
            <a:pPr algn="ctr"/>
            <a:r>
              <a:rPr lang="en-US" sz="3200" b="1" dirty="0">
                <a:solidFill>
                  <a:schemeClr val="bg1"/>
                </a:solidFill>
              </a:rPr>
              <a:t>Références</a:t>
            </a:r>
          </a:p>
        </p:txBody>
      </p:sp>
    </p:spTree>
    <p:extLst>
      <p:ext uri="{BB962C8B-B14F-4D97-AF65-F5344CB8AC3E}">
        <p14:creationId xmlns:p14="http://schemas.microsoft.com/office/powerpoint/2010/main" val="6578275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DE292-EE3C-01F1-B7F1-8C232682C323}"/>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CA58EBCB-C94D-EC13-F116-C8A7A9B2DC1F}"/>
              </a:ext>
            </a:extLst>
          </p:cNvPr>
          <p:cNvSpPr txBox="1">
            <a:spLocks noGrp="1"/>
          </p:cNvSpPr>
          <p:nvPr>
            <p:ph type="title"/>
          </p:nvPr>
        </p:nvSpPr>
        <p:spPr>
          <a:xfrm>
            <a:off x="726469" y="427119"/>
            <a:ext cx="1931672" cy="385819"/>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10. Références</a:t>
            </a:r>
          </a:p>
        </p:txBody>
      </p:sp>
      <p:sp>
        <p:nvSpPr>
          <p:cNvPr id="9" name="object 3">
            <a:extLst>
              <a:ext uri="{FF2B5EF4-FFF2-40B4-BE49-F238E27FC236}">
                <a16:creationId xmlns:a16="http://schemas.microsoft.com/office/drawing/2014/main" id="{ADBE6603-8A75-F35A-A0C0-C0FBFC5EB74A}"/>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10.0. Références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0E1F02FB-43B4-6538-2A9B-FA69015B41BC}"/>
              </a:ext>
            </a:extLst>
          </p:cNvPr>
          <p:cNvSpPr txBox="1">
            <a:spLocks/>
          </p:cNvSpPr>
          <p:nvPr/>
        </p:nvSpPr>
        <p:spPr>
          <a:xfrm>
            <a:off x="726467" y="1539563"/>
            <a:ext cx="10800313" cy="73781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Institut d'études sur les transports, Université de Leeds, « QGIS pour la recherche sur les transports : une introduction ». Disponible à l'adresse :</a:t>
            </a:r>
            <a:r>
              <a:rPr lang="en-US" sz="2000" dirty="0">
                <a:solidFill>
                  <a:sysClr val="windowText" lastClr="000000"/>
                </a:solidFill>
                <a:hlinkClick r:id="rId3"/>
              </a:rPr>
              <a:t> https://itsleeds.github.io/QGIS-intro/</a:t>
            </a:r>
            <a:r>
              <a:rPr lang="en-US" sz="2000" dirty="0">
                <a:solidFill>
                  <a:sysClr val="windowText" lastClr="000000"/>
                </a:solidFill>
              </a:rPr>
              <a:t>. </a:t>
            </a:r>
            <a:endParaRPr lang="en-US" sz="100" dirty="0">
              <a:solidFill>
                <a:sysClr val="windowText" lastClr="000000"/>
              </a:solidFill>
            </a:endParaRPr>
          </a:p>
        </p:txBody>
      </p:sp>
    </p:spTree>
    <p:extLst>
      <p:ext uri="{BB962C8B-B14F-4D97-AF65-F5344CB8AC3E}">
        <p14:creationId xmlns:p14="http://schemas.microsoft.com/office/powerpoint/2010/main" val="10716796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61A4B-52E2-1794-1BF0-1B1AA0B1B532}"/>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01FAE61A-9113-BD25-2873-023D3B2D9D97}"/>
              </a:ext>
            </a:extLst>
          </p:cNvPr>
          <p:cNvSpPr txBox="1"/>
          <p:nvPr/>
        </p:nvSpPr>
        <p:spPr>
          <a:xfrm>
            <a:off x="726467" y="955233"/>
            <a:ext cx="10798423"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10.1. Où trouver les données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8B411C0A-F275-7F6C-7B33-012FEFC93B53}"/>
              </a:ext>
            </a:extLst>
          </p:cNvPr>
          <p:cNvSpPr txBox="1">
            <a:spLocks/>
          </p:cNvSpPr>
          <p:nvPr/>
        </p:nvSpPr>
        <p:spPr>
          <a:xfrm>
            <a:off x="726467" y="1539562"/>
            <a:ext cx="10991127" cy="48391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1800" b="1" dirty="0">
                <a:solidFill>
                  <a:sysClr val="windowText" lastClr="000000"/>
                </a:solidFill>
              </a:rPr>
              <a:t>Bureau du recensement des États-Unis. </a:t>
            </a:r>
            <a:r>
              <a:rPr lang="en-US" sz="1800" dirty="0">
                <a:solidFill>
                  <a:sysClr val="windowText" lastClr="000000"/>
                </a:solidFill>
              </a:rPr>
              <a:t>Disponible à l'adresse : [https://www.census.gov](</a:t>
            </a:r>
            <a:r>
              <a:rPr lang="en-US" sz="1800" dirty="0">
                <a:solidFill>
                  <a:sysClr val="windowText" lastClr="000000"/>
                </a:solidFill>
                <a:hlinkClick r:id="rId3"/>
              </a:rPr>
              <a:t>https://www.census.gov</a:t>
            </a:r>
            <a:r>
              <a:rPr lang="en-US" sz="1800" dirty="0">
                <a:solidFill>
                  <a:sysClr val="windowText" lastClr="000000"/>
                </a:solidFill>
              </a:rPr>
              <a:t>) </a:t>
            </a:r>
          </a:p>
          <a:p>
            <a:pPr marL="0" marR="0" lvl="0" indent="0" algn="l" defTabSz="914400" rtl="0" eaLnBrk="1" fontAlgn="auto" latinLnBrk="0" hangingPunct="1">
              <a:lnSpc>
                <a:spcPct val="90000"/>
              </a:lnSpc>
              <a:spcBef>
                <a:spcPts val="1000"/>
              </a:spcBef>
              <a:spcAft>
                <a:spcPts val="0"/>
              </a:spcAft>
              <a:buClrTx/>
              <a:buSzTx/>
              <a:buNone/>
              <a:tabLst/>
              <a:defRPr/>
            </a:pPr>
            <a:r>
              <a:rPr lang="en-US" sz="1800" b="1" dirty="0">
                <a:solidFill>
                  <a:sysClr val="windowText" lastClr="000000"/>
                </a:solidFill>
              </a:rPr>
              <a:t>Centre démographique du Texas. </a:t>
            </a:r>
            <a:r>
              <a:rPr lang="en-US" sz="1800" dirty="0">
                <a:solidFill>
                  <a:sysClr val="windowText" lastClr="000000"/>
                </a:solidFill>
              </a:rPr>
              <a:t>Disponible à l'adresse suivante : (</a:t>
            </a:r>
            <a:r>
              <a:rPr lang="en-US" sz="1800" dirty="0">
                <a:solidFill>
                  <a:sysClr val="windowText" lastClr="000000"/>
                </a:solidFill>
                <a:hlinkClick r:id="rId4"/>
              </a:rPr>
              <a:t>https://demographics.texas.gov</a:t>
            </a:r>
            <a:r>
              <a:rPr lang="en-US" sz="1800" dirty="0">
                <a:solidFill>
                  <a:sysClr val="windowText" lastClr="000000"/>
                </a:solidFill>
              </a:rPr>
              <a:t>) </a:t>
            </a:r>
          </a:p>
          <a:p>
            <a:pPr marL="0" marR="0" lvl="0" indent="0" algn="l" defTabSz="914400" rtl="0" eaLnBrk="1" fontAlgn="auto" latinLnBrk="0" hangingPunct="1">
              <a:lnSpc>
                <a:spcPct val="90000"/>
              </a:lnSpc>
              <a:spcBef>
                <a:spcPts val="1000"/>
              </a:spcBef>
              <a:spcAft>
                <a:spcPts val="0"/>
              </a:spcAft>
              <a:buClrTx/>
              <a:buSzTx/>
              <a:buNone/>
              <a:tabLst/>
              <a:defRPr/>
            </a:pPr>
            <a:r>
              <a:rPr lang="en-US" sz="1800" b="1" dirty="0">
                <a:solidFill>
                  <a:sysClr val="windowText" lastClr="000000"/>
                </a:solidFill>
              </a:rPr>
              <a:t>Catalogue Data.gov. </a:t>
            </a:r>
            <a:r>
              <a:rPr lang="en-US" sz="1800" dirty="0">
                <a:solidFill>
                  <a:sysClr val="windowText" lastClr="000000"/>
                </a:solidFill>
              </a:rPr>
              <a:t>Disponible à l'adresse : [https://catalog.data.gov](</a:t>
            </a:r>
            <a:r>
              <a:rPr lang="en-US" sz="1800" dirty="0">
                <a:solidFill>
                  <a:sysClr val="windowText" lastClr="000000"/>
                </a:solidFill>
                <a:hlinkClick r:id="rId5"/>
              </a:rPr>
              <a:t>https://catalog.data.gov</a:t>
            </a:r>
            <a:r>
              <a:rPr lang="en-US" sz="1800" dirty="0">
                <a:solidFill>
                  <a:sysClr val="windowText" lastClr="000000"/>
                </a:solidFill>
              </a:rPr>
              <a:t>) </a:t>
            </a:r>
          </a:p>
          <a:p>
            <a:pPr marL="0" marR="0" lvl="0" indent="0" algn="l" defTabSz="914400" rtl="0" eaLnBrk="1" fontAlgn="auto" latinLnBrk="0" hangingPunct="1">
              <a:lnSpc>
                <a:spcPct val="90000"/>
              </a:lnSpc>
              <a:spcBef>
                <a:spcPts val="1000"/>
              </a:spcBef>
              <a:spcAft>
                <a:spcPts val="0"/>
              </a:spcAft>
              <a:buClrTx/>
              <a:buSzTx/>
              <a:buNone/>
              <a:tabLst/>
              <a:defRPr/>
            </a:pPr>
            <a:r>
              <a:rPr lang="en-US" sz="1800" b="1" dirty="0">
                <a:solidFill>
                  <a:sysClr val="windowText" lastClr="000000"/>
                </a:solidFill>
              </a:rPr>
              <a:t>Géoportail britannique (Office national des statistiques). </a:t>
            </a:r>
            <a:r>
              <a:rPr lang="en-US" sz="1800" dirty="0">
                <a:solidFill>
                  <a:sysClr val="windowText" lastClr="000000"/>
                </a:solidFill>
              </a:rPr>
              <a:t>Disponible à l'adresse suivante : (</a:t>
            </a:r>
            <a:r>
              <a:rPr lang="en-US" sz="1800" dirty="0">
                <a:solidFill>
                  <a:sysClr val="windowText" lastClr="000000"/>
                </a:solidFill>
                <a:hlinkClick r:id="rId6"/>
              </a:rPr>
              <a:t>https://geoportal.statistics.gov.uk</a:t>
            </a:r>
            <a:r>
              <a:rPr lang="en-US" sz="1800" dirty="0">
                <a:solidFill>
                  <a:sysClr val="windowText" lastClr="000000"/>
                </a:solidFill>
              </a:rPr>
              <a:t>)  </a:t>
            </a:r>
          </a:p>
          <a:p>
            <a:pPr marL="0" marR="0" lvl="0" indent="0" algn="l" defTabSz="914400" rtl="0" eaLnBrk="1" fontAlgn="auto" latinLnBrk="0" hangingPunct="1">
              <a:lnSpc>
                <a:spcPct val="90000"/>
              </a:lnSpc>
              <a:spcBef>
                <a:spcPts val="1000"/>
              </a:spcBef>
              <a:spcAft>
                <a:spcPts val="0"/>
              </a:spcAft>
              <a:buClrTx/>
              <a:buSzTx/>
              <a:buNone/>
              <a:tabLst/>
              <a:defRPr/>
            </a:pPr>
            <a:r>
              <a:rPr lang="en-US" sz="1800" b="1" dirty="0">
                <a:solidFill>
                  <a:sysClr val="windowText" lastClr="000000"/>
                </a:solidFill>
              </a:rPr>
              <a:t>Geoportal.org. </a:t>
            </a:r>
            <a:r>
              <a:rPr lang="en-US" sz="1800" dirty="0">
                <a:solidFill>
                  <a:sysClr val="windowText" lastClr="000000"/>
                </a:solidFill>
              </a:rPr>
              <a:t>Disponible à l'adresse : [http://www.geoportal.org](</a:t>
            </a:r>
            <a:r>
              <a:rPr lang="en-US" sz="1800" dirty="0">
                <a:solidFill>
                  <a:sysClr val="windowText" lastClr="000000"/>
                </a:solidFill>
                <a:hlinkClick r:id="rId7"/>
              </a:rPr>
              <a:t>http://www.geoportal.org</a:t>
            </a:r>
            <a:r>
              <a:rPr lang="en-US" sz="1800" dirty="0">
                <a:solidFill>
                  <a:sysClr val="windowText" lastClr="000000"/>
                </a:solidFill>
              </a:rPr>
              <a:t>) </a:t>
            </a:r>
          </a:p>
          <a:p>
            <a:pPr marL="0" marR="0" lvl="0" indent="0" algn="l" defTabSz="914400" rtl="0" eaLnBrk="1" fontAlgn="auto" latinLnBrk="0" hangingPunct="1">
              <a:lnSpc>
                <a:spcPct val="90000"/>
              </a:lnSpc>
              <a:spcBef>
                <a:spcPts val="1000"/>
              </a:spcBef>
              <a:spcAft>
                <a:spcPts val="0"/>
              </a:spcAft>
              <a:buClrTx/>
              <a:buSzTx/>
              <a:buNone/>
              <a:tabLst/>
              <a:defRPr/>
            </a:pPr>
            <a:r>
              <a:rPr lang="en-US" sz="1800" b="1" dirty="0">
                <a:solidFill>
                  <a:sysClr val="windowText" lastClr="000000"/>
                </a:solidFill>
              </a:rPr>
              <a:t>OpenStreetMap. </a:t>
            </a:r>
            <a:r>
              <a:rPr lang="en-US" sz="1800" dirty="0">
                <a:solidFill>
                  <a:sysClr val="windowText" lastClr="000000"/>
                </a:solidFill>
              </a:rPr>
              <a:t>Disponible à l'adresse : [https://www.openstreetmap.org](</a:t>
            </a:r>
            <a:r>
              <a:rPr lang="en-US" sz="1800" dirty="0">
                <a:solidFill>
                  <a:sysClr val="windowText" lastClr="000000"/>
                </a:solidFill>
                <a:hlinkClick r:id="rId8"/>
              </a:rPr>
              <a:t>https://www.openstreetmap.org</a:t>
            </a:r>
            <a:r>
              <a:rPr lang="en-US" sz="1800" dirty="0">
                <a:solidFill>
                  <a:sysClr val="windowText" lastClr="000000"/>
                </a:solidFill>
              </a:rPr>
              <a:t>) </a:t>
            </a:r>
          </a:p>
          <a:p>
            <a:pPr marL="0" marR="0" lvl="0" indent="0" algn="l" defTabSz="914400" rtl="0" eaLnBrk="1" fontAlgn="auto" latinLnBrk="0" hangingPunct="1">
              <a:lnSpc>
                <a:spcPct val="90000"/>
              </a:lnSpc>
              <a:spcBef>
                <a:spcPts val="1000"/>
              </a:spcBef>
              <a:spcAft>
                <a:spcPts val="0"/>
              </a:spcAft>
              <a:buClrTx/>
              <a:buSzTx/>
              <a:buNone/>
              <a:tabLst/>
              <a:defRPr/>
            </a:pPr>
            <a:r>
              <a:rPr lang="en-US" sz="1800" b="1" dirty="0">
                <a:solidFill>
                  <a:sysClr val="windowText" lastClr="000000"/>
                </a:solidFill>
              </a:rPr>
              <a:t>Overpass Turbo. </a:t>
            </a:r>
            <a:r>
              <a:rPr lang="en-US" sz="1800" dirty="0">
                <a:solidFill>
                  <a:sysClr val="windowText" lastClr="000000"/>
                </a:solidFill>
              </a:rPr>
              <a:t>Disponible à l'adresse : [https://overpass-turbo.eu](</a:t>
            </a:r>
            <a:r>
              <a:rPr lang="en-US" sz="1800" dirty="0">
                <a:solidFill>
                  <a:sysClr val="windowText" lastClr="000000"/>
                </a:solidFill>
                <a:hlinkClick r:id="rId9"/>
              </a:rPr>
              <a:t>https://overpass-turbo.eu</a:t>
            </a:r>
            <a:r>
              <a:rPr lang="en-US" sz="1800" dirty="0">
                <a:solidFill>
                  <a:sysClr val="windowText" lastClr="000000"/>
                </a:solidFill>
              </a:rPr>
              <a:t>) </a:t>
            </a:r>
          </a:p>
          <a:p>
            <a:pPr marL="0" marR="0" lvl="0" indent="0" algn="l" defTabSz="914400" rtl="0" eaLnBrk="1" fontAlgn="auto" latinLnBrk="0" hangingPunct="1">
              <a:lnSpc>
                <a:spcPct val="90000"/>
              </a:lnSpc>
              <a:spcBef>
                <a:spcPts val="1000"/>
              </a:spcBef>
              <a:spcAft>
                <a:spcPts val="0"/>
              </a:spcAft>
              <a:buClrTx/>
              <a:buSzTx/>
              <a:buNone/>
              <a:tabLst/>
              <a:defRPr/>
            </a:pPr>
            <a:r>
              <a:rPr lang="en-US" sz="1800" b="1" dirty="0">
                <a:solidFill>
                  <a:sysClr val="windowText" lastClr="000000"/>
                </a:solidFill>
              </a:rPr>
              <a:t>R. T. Wilson, « Free GIS Data ». </a:t>
            </a:r>
            <a:r>
              <a:rPr lang="en-US" sz="1800" dirty="0">
                <a:solidFill>
                  <a:sysClr val="windowText" lastClr="000000"/>
                </a:solidFill>
              </a:rPr>
              <a:t>Disponible à l'adresse suivante : (</a:t>
            </a:r>
            <a:r>
              <a:rPr lang="en-US" sz="1800" dirty="0">
                <a:solidFill>
                  <a:sysClr val="windowText" lastClr="000000"/>
                </a:solidFill>
                <a:hlinkClick r:id="rId10"/>
              </a:rPr>
              <a:t>http://freegisdata.rtwilson.com</a:t>
            </a:r>
            <a:r>
              <a:rPr lang="en-US" sz="1800" dirty="0">
                <a:solidFill>
                  <a:sysClr val="windowText" lastClr="000000"/>
                </a:solidFill>
              </a:rPr>
              <a:t>) </a:t>
            </a:r>
          </a:p>
          <a:p>
            <a:pPr marL="0" marR="0" lvl="0" indent="0" algn="l" defTabSz="914400" rtl="0" eaLnBrk="1" fontAlgn="auto" latinLnBrk="0" hangingPunct="1">
              <a:lnSpc>
                <a:spcPct val="90000"/>
              </a:lnSpc>
              <a:spcBef>
                <a:spcPts val="1000"/>
              </a:spcBef>
              <a:spcAft>
                <a:spcPts val="0"/>
              </a:spcAft>
              <a:buClrTx/>
              <a:buSzTx/>
              <a:buNone/>
              <a:tabLst/>
              <a:defRPr/>
            </a:pPr>
            <a:r>
              <a:rPr lang="en-US" sz="1800" b="1" dirty="0">
                <a:solidFill>
                  <a:sysClr val="windowText" lastClr="000000"/>
                </a:solidFill>
              </a:rPr>
              <a:t>GADM (Global Administrative Areas). </a:t>
            </a:r>
            <a:r>
              <a:rPr lang="en-US" sz="1800" dirty="0">
                <a:solidFill>
                  <a:sysClr val="windowText" lastClr="000000"/>
                </a:solidFill>
              </a:rPr>
              <a:t>Disponible à l'adresse : [https://gadm.org](</a:t>
            </a:r>
            <a:r>
              <a:rPr lang="en-US" sz="1800" dirty="0">
                <a:solidFill>
                  <a:sysClr val="windowText" lastClr="000000"/>
                </a:solidFill>
                <a:hlinkClick r:id="rId11"/>
              </a:rPr>
              <a:t>https://gadm.org</a:t>
            </a:r>
            <a:r>
              <a:rPr lang="en-US" sz="1800" dirty="0">
                <a:solidFill>
                  <a:sysClr val="windowText" lastClr="000000"/>
                </a:solidFill>
              </a:rPr>
              <a:t>) </a:t>
            </a:r>
          </a:p>
          <a:p>
            <a:pPr marL="0" marR="0" lvl="0" indent="0" algn="l" defTabSz="914400" rtl="0" eaLnBrk="1" fontAlgn="auto" latinLnBrk="0" hangingPunct="1">
              <a:lnSpc>
                <a:spcPct val="90000"/>
              </a:lnSpc>
              <a:spcBef>
                <a:spcPts val="1000"/>
              </a:spcBef>
              <a:spcAft>
                <a:spcPts val="0"/>
              </a:spcAft>
              <a:buClrTx/>
              <a:buSzTx/>
              <a:buNone/>
              <a:tabLst/>
              <a:defRPr/>
            </a:pPr>
            <a:r>
              <a:rPr lang="en-US" sz="1800" b="1" dirty="0">
                <a:solidFill>
                  <a:sysClr val="windowText" lastClr="000000"/>
                </a:solidFill>
              </a:rPr>
              <a:t>GIS Lounge. </a:t>
            </a:r>
            <a:r>
              <a:rPr lang="en-US" sz="1800" dirty="0">
                <a:solidFill>
                  <a:sysClr val="windowText" lastClr="000000"/>
                </a:solidFill>
              </a:rPr>
              <a:t>Disponible à l'adresse : [https://www.gislounge.com](</a:t>
            </a:r>
            <a:r>
              <a:rPr lang="en-US" sz="1800" dirty="0">
                <a:solidFill>
                  <a:sysClr val="windowText" lastClr="000000"/>
                </a:solidFill>
                <a:hlinkClick r:id="rId12"/>
              </a:rPr>
              <a:t>https://www.gislounge.com</a:t>
            </a:r>
            <a:r>
              <a:rPr lang="en-US" sz="1800" dirty="0">
                <a:solidFill>
                  <a:sysClr val="windowText" lastClr="000000"/>
                </a:solidFill>
              </a:rPr>
              <a:t>) </a:t>
            </a:r>
          </a:p>
          <a:p>
            <a:pPr marL="0" marR="0" lvl="0" indent="0" algn="l" defTabSz="914400" rtl="0" eaLnBrk="1" fontAlgn="auto" latinLnBrk="0" hangingPunct="1">
              <a:lnSpc>
                <a:spcPct val="90000"/>
              </a:lnSpc>
              <a:spcBef>
                <a:spcPts val="1000"/>
              </a:spcBef>
              <a:spcAft>
                <a:spcPts val="0"/>
              </a:spcAft>
              <a:buClrTx/>
              <a:buSzTx/>
              <a:buNone/>
              <a:tabLst/>
              <a:defRPr/>
            </a:pPr>
            <a:r>
              <a:rPr lang="en-US" sz="1800" b="1" dirty="0">
                <a:solidFill>
                  <a:sysClr val="windowText" lastClr="000000"/>
                </a:solidFill>
              </a:rPr>
              <a:t>Stanford Geospatial Center. </a:t>
            </a:r>
            <a:r>
              <a:rPr lang="en-US" sz="1800" dirty="0">
                <a:solidFill>
                  <a:sysClr val="windowText" lastClr="000000"/>
                </a:solidFill>
              </a:rPr>
              <a:t>Disponible à l'adresse : [https://library.stanford.edu](</a:t>
            </a:r>
            <a:r>
              <a:rPr lang="en-US" sz="1800" dirty="0">
                <a:solidFill>
                  <a:sysClr val="windowText" lastClr="000000"/>
                </a:solidFill>
                <a:hlinkClick r:id="rId13"/>
              </a:rPr>
              <a:t>https://library.stanford.edu</a:t>
            </a:r>
            <a:r>
              <a:rPr lang="en-US" sz="1800" dirty="0">
                <a:solidFill>
                  <a:sysClr val="windowText" lastClr="000000"/>
                </a:solidFill>
              </a:rPr>
              <a:t>) </a:t>
            </a:r>
          </a:p>
          <a:p>
            <a:pPr marL="0" marR="0" lvl="0" indent="0" algn="l" defTabSz="914400" rtl="0" eaLnBrk="1" fontAlgn="auto" latinLnBrk="0" hangingPunct="1">
              <a:lnSpc>
                <a:spcPct val="90000"/>
              </a:lnSpc>
              <a:spcBef>
                <a:spcPts val="1000"/>
              </a:spcBef>
              <a:spcAft>
                <a:spcPts val="0"/>
              </a:spcAft>
              <a:buClrTx/>
              <a:buSzTx/>
              <a:buNone/>
              <a:tabLst/>
              <a:defRPr/>
            </a:pPr>
            <a:r>
              <a:rPr lang="en-US" sz="1800" b="1" dirty="0">
                <a:solidFill>
                  <a:sysClr val="windowText" lastClr="000000"/>
                </a:solidFill>
              </a:rPr>
              <a:t>DIVA-GIS. </a:t>
            </a:r>
            <a:r>
              <a:rPr lang="en-US" sz="1800" dirty="0">
                <a:solidFill>
                  <a:sysClr val="windowText" lastClr="000000"/>
                </a:solidFill>
              </a:rPr>
              <a:t>Disponible sur : [https://www.diva-gis.org](</a:t>
            </a:r>
            <a:r>
              <a:rPr lang="en-US" sz="1800" dirty="0">
                <a:solidFill>
                  <a:sysClr val="windowText" lastClr="000000"/>
                </a:solidFill>
                <a:hlinkClick r:id="rId14"/>
              </a:rPr>
              <a:t>https://www.diva-gis.org</a:t>
            </a:r>
            <a:r>
              <a:rPr lang="en-US" sz="1800" dirty="0">
                <a:solidFill>
                  <a:sysClr val="windowText" lastClr="000000"/>
                </a:solidFill>
              </a:rPr>
              <a:t>) </a:t>
            </a:r>
          </a:p>
        </p:txBody>
      </p:sp>
      <p:sp>
        <p:nvSpPr>
          <p:cNvPr id="7" name="object 2">
            <a:extLst>
              <a:ext uri="{FF2B5EF4-FFF2-40B4-BE49-F238E27FC236}">
                <a16:creationId xmlns:a16="http://schemas.microsoft.com/office/drawing/2014/main" id="{74EF5042-49F7-98AF-3D9F-4803FB90B9E3}"/>
              </a:ext>
            </a:extLst>
          </p:cNvPr>
          <p:cNvSpPr txBox="1">
            <a:spLocks noGrp="1"/>
          </p:cNvSpPr>
          <p:nvPr>
            <p:ph type="title"/>
          </p:nvPr>
        </p:nvSpPr>
        <p:spPr>
          <a:xfrm>
            <a:off x="726469" y="427119"/>
            <a:ext cx="1931672" cy="385819"/>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10. Références</a:t>
            </a:r>
          </a:p>
        </p:txBody>
      </p:sp>
    </p:spTree>
    <p:extLst>
      <p:ext uri="{BB962C8B-B14F-4D97-AF65-F5344CB8AC3E}">
        <p14:creationId xmlns:p14="http://schemas.microsoft.com/office/powerpoint/2010/main" val="36384485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Nous vous remercions de votre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3FA94-CC09-476F-C027-6D85D92A4CF1}"/>
            </a:ext>
          </a:extLst>
        </p:cNvPr>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16C70B76-A5AD-4305-883C-941E61DBB9B5}"/>
              </a:ext>
            </a:extLst>
          </p:cNvPr>
          <p:cNvGraphicFramePr>
            <a:graphicFrameLocks noGrp="1"/>
          </p:cNvGraphicFramePr>
          <p:nvPr>
            <p:extLst>
              <p:ext uri="{D42A27DB-BD31-4B8C-83A1-F6EECF244321}">
                <p14:modId xmlns:p14="http://schemas.microsoft.com/office/powerpoint/2010/main" val="1749079948"/>
              </p:ext>
            </p:extLst>
          </p:nvPr>
        </p:nvGraphicFramePr>
        <p:xfrm>
          <a:off x="726282" y="1398408"/>
          <a:ext cx="10733192" cy="4225766"/>
        </p:xfrm>
        <a:graphic>
          <a:graphicData uri="http://schemas.openxmlformats.org/drawingml/2006/table">
            <a:tbl>
              <a:tblPr firstRow="1" bandRow="1">
                <a:tableStyleId>{C7B018BB-80A7-4F77-B60F-C8B233D01FF8}</a:tableStyleId>
              </a:tblPr>
              <a:tblGrid>
                <a:gridCol w="931696">
                  <a:extLst>
                    <a:ext uri="{9D8B030D-6E8A-4147-A177-3AD203B41FA5}">
                      <a16:colId xmlns:a16="http://schemas.microsoft.com/office/drawing/2014/main" val="2398772228"/>
                    </a:ext>
                  </a:extLst>
                </a:gridCol>
                <a:gridCol w="2988363">
                  <a:extLst>
                    <a:ext uri="{9D8B030D-6E8A-4147-A177-3AD203B41FA5}">
                      <a16:colId xmlns:a16="http://schemas.microsoft.com/office/drawing/2014/main" val="3455634156"/>
                    </a:ext>
                  </a:extLst>
                </a:gridCol>
                <a:gridCol w="1397620">
                  <a:extLst>
                    <a:ext uri="{9D8B030D-6E8A-4147-A177-3AD203B41FA5}">
                      <a16:colId xmlns:a16="http://schemas.microsoft.com/office/drawing/2014/main" val="2953285964"/>
                    </a:ext>
                  </a:extLst>
                </a:gridCol>
                <a:gridCol w="3025698">
                  <a:extLst>
                    <a:ext uri="{9D8B030D-6E8A-4147-A177-3AD203B41FA5}">
                      <a16:colId xmlns:a16="http://schemas.microsoft.com/office/drawing/2014/main" val="827554269"/>
                    </a:ext>
                  </a:extLst>
                </a:gridCol>
                <a:gridCol w="1267521">
                  <a:extLst>
                    <a:ext uri="{9D8B030D-6E8A-4147-A177-3AD203B41FA5}">
                      <a16:colId xmlns:a16="http://schemas.microsoft.com/office/drawing/2014/main" val="1965303475"/>
                    </a:ext>
                  </a:extLst>
                </a:gridCol>
                <a:gridCol w="1122294">
                  <a:extLst>
                    <a:ext uri="{9D8B030D-6E8A-4147-A177-3AD203B41FA5}">
                      <a16:colId xmlns:a16="http://schemas.microsoft.com/office/drawing/2014/main" val="2194624732"/>
                    </a:ext>
                  </a:extLst>
                </a:gridCol>
              </a:tblGrid>
              <a:tr h="380206">
                <a:tc>
                  <a:txBody>
                    <a:bodyPr/>
                    <a:lstStyle/>
                    <a:p>
                      <a:r>
                        <a:rPr lang="en-US" sz="1600" dirty="0">
                          <a:latin typeface="Aptos" panose="020B0004020202020204" pitchFamily="34" charset="0"/>
                        </a:rPr>
                        <a:t>Section</a:t>
                      </a:r>
                    </a:p>
                  </a:txBody>
                  <a:tcPr>
                    <a:solidFill>
                      <a:srgbClr val="FFC000"/>
                    </a:solidFill>
                  </a:tcPr>
                </a:tc>
                <a:tc>
                  <a:txBody>
                    <a:bodyPr/>
                    <a:lstStyle/>
                    <a:p>
                      <a:r>
                        <a:rPr lang="en-US" sz="1600" dirty="0">
                          <a:latin typeface="Aptos" panose="020B0004020202020204" pitchFamily="34" charset="0"/>
                        </a:rPr>
                        <a:t>Activité</a:t>
                      </a:r>
                    </a:p>
                  </a:txBody>
                  <a:tcPr>
                    <a:solidFill>
                      <a:srgbClr val="FFC000"/>
                    </a:solidFill>
                  </a:tcPr>
                </a:tc>
                <a:tc>
                  <a:txBody>
                    <a:bodyPr/>
                    <a:lstStyle/>
                    <a:p>
                      <a:r>
                        <a:rPr lang="en-US" sz="1600" dirty="0">
                          <a:latin typeface="Aptos" panose="020B0004020202020204" pitchFamily="34" charset="0"/>
                        </a:rPr>
                        <a:t>Outil(s)</a:t>
                      </a:r>
                    </a:p>
                  </a:txBody>
                  <a:tcPr>
                    <a:solidFill>
                      <a:srgbClr val="FFC000"/>
                    </a:solidFill>
                  </a:tcPr>
                </a:tc>
                <a:tc>
                  <a:txBody>
                    <a:bodyPr/>
                    <a:lstStyle/>
                    <a:p>
                      <a:r>
                        <a:rPr lang="en-US" sz="1600">
                          <a:latin typeface="Aptos" panose="020B0004020202020204" pitchFamily="34" charset="0"/>
                        </a:rPr>
                        <a:t>Type d'activité</a:t>
                      </a:r>
                      <a:endParaRPr lang="en-US" sz="1600" dirty="0">
                        <a:latin typeface="Aptos" panose="020B0004020202020204" pitchFamily="34" charset="0"/>
                      </a:endParaRPr>
                    </a:p>
                  </a:txBody>
                  <a:tcPr>
                    <a:solidFill>
                      <a:srgbClr val="FFC000"/>
                    </a:solidFill>
                  </a:tcPr>
                </a:tc>
                <a:tc>
                  <a:txBody>
                    <a:bodyPr/>
                    <a:lstStyle/>
                    <a:p>
                      <a:r>
                        <a:rPr lang="en-US" sz="1600" dirty="0">
                          <a:latin typeface="Aptos" panose="020B0004020202020204" pitchFamily="34" charset="0"/>
                        </a:rPr>
                        <a:t>Réalisé par</a:t>
                      </a:r>
                    </a:p>
                  </a:txBody>
                  <a:tcPr>
                    <a:solidFill>
                      <a:srgbClr val="FFC000"/>
                    </a:solidFill>
                  </a:tcPr>
                </a:tc>
                <a:tc>
                  <a:txBody>
                    <a:bodyPr/>
                    <a:lstStyle/>
                    <a:p>
                      <a:r>
                        <a:rPr lang="en-US" sz="1600">
                          <a:latin typeface="Aptos" panose="020B0004020202020204" pitchFamily="34" charset="0"/>
                        </a:rPr>
                        <a:t>Durée</a:t>
                      </a:r>
                      <a:endParaRPr lang="en-US" sz="1600" dirty="0">
                        <a:latin typeface="Aptos" panose="020B0004020202020204" pitchFamily="34" charset="0"/>
                      </a:endParaRPr>
                    </a:p>
                  </a:txBody>
                  <a:tcPr>
                    <a:solidFill>
                      <a:srgbClr val="FFC000"/>
                    </a:solidFill>
                  </a:tcPr>
                </a:tc>
                <a:extLst>
                  <a:ext uri="{0D108BD9-81ED-4DB2-BD59-A6C34878D82A}">
                    <a16:rowId xmlns:a16="http://schemas.microsoft.com/office/drawing/2014/main" val="3468008137"/>
                  </a:ext>
                </a:extLst>
              </a:tr>
              <a:tr h="370840">
                <a:tc>
                  <a:txBody>
                    <a:bodyPr/>
                    <a:lstStyle/>
                    <a:p>
                      <a:pPr algn="ctr"/>
                      <a:r>
                        <a:rPr lang="en-US" sz="1600" dirty="0">
                          <a:latin typeface="Aptos" panose="020B0004020202020204" pitchFamily="34" charset="0"/>
                        </a:rPr>
                        <a:t>0 et 1</a:t>
                      </a:r>
                    </a:p>
                  </a:txBody>
                  <a:tcPr/>
                </a:tc>
                <a:tc>
                  <a:txBody>
                    <a:bodyPr/>
                    <a:lstStyle/>
                    <a:p>
                      <a:pPr algn="l"/>
                      <a:r>
                        <a:rPr lang="en-US" sz="1600" b="1" dirty="0"/>
                        <a:t>Introduction, configuration du projet et dépannage du SCR</a:t>
                      </a:r>
                      <a:endParaRPr lang="en-US" sz="1600" b="1" dirty="0">
                        <a:latin typeface="Aptos" panose="020B0004020202020204" pitchFamily="34" charset="0"/>
                      </a:endParaRPr>
                    </a:p>
                  </a:txBody>
                  <a:tcPr/>
                </a:tc>
                <a:tc>
                  <a:txBody>
                    <a:bodyPr/>
                    <a:lstStyle/>
                    <a:p>
                      <a:pPr algn="l"/>
                      <a:r>
                        <a:rPr lang="en-US" sz="1600" dirty="0">
                          <a:latin typeface="Aptos" panose="020B0004020202020204" pitchFamily="34" charset="0"/>
                        </a:rPr>
                        <a:t>Diapositives, QGIS</a:t>
                      </a:r>
                    </a:p>
                  </a:txBody>
                  <a:tcPr/>
                </a:tc>
                <a:tc>
                  <a:txBody>
                    <a:bodyPr/>
                    <a:lstStyle/>
                    <a:p>
                      <a:pPr algn="l"/>
                      <a:r>
                        <a:rPr lang="en-US" sz="1600" dirty="0">
                          <a:latin typeface="Aptos" panose="020B0004020202020204" pitchFamily="34" charset="0"/>
                        </a:rPr>
                        <a:t>Présentation et travaux pratiques guidés</a:t>
                      </a:r>
                    </a:p>
                  </a:txBody>
                  <a:tcPr/>
                </a:tc>
                <a:tc>
                  <a:txBody>
                    <a:bodyPr/>
                    <a:lstStyle/>
                    <a:p>
                      <a:pPr algn="l"/>
                      <a:r>
                        <a:rPr lang="en-US" sz="1600" dirty="0">
                          <a:latin typeface="Aptos" panose="020B0004020202020204" pitchFamily="34" charset="0"/>
                        </a:rPr>
                        <a:t>Enseignant</a:t>
                      </a:r>
                    </a:p>
                  </a:txBody>
                  <a:tcPr/>
                </a:tc>
                <a:tc>
                  <a:txBody>
                    <a:bodyPr/>
                    <a:lstStyle/>
                    <a:p>
                      <a:pPr algn="l"/>
                      <a:r>
                        <a:rPr lang="en-US" sz="1600" dirty="0">
                          <a:latin typeface="Aptos" panose="020B0004020202020204" pitchFamily="34" charset="0"/>
                        </a:rPr>
                        <a:t>10 min</a:t>
                      </a:r>
                    </a:p>
                  </a:txBody>
                  <a:tcPr/>
                </a:tc>
                <a:extLst>
                  <a:ext uri="{0D108BD9-81ED-4DB2-BD59-A6C34878D82A}">
                    <a16:rowId xmlns:a16="http://schemas.microsoft.com/office/drawing/2014/main" val="308558350"/>
                  </a:ext>
                </a:extLst>
              </a:tr>
              <a:tr h="370840">
                <a:tc>
                  <a:txBody>
                    <a:bodyPr/>
                    <a:lstStyle/>
                    <a:p>
                      <a:pPr algn="ctr"/>
                      <a:r>
                        <a:rPr lang="en-US" sz="1600" dirty="0">
                          <a:latin typeface="Aptos" panose="020B0004020202020204" pitchFamily="34" charset="0"/>
                        </a:rPr>
                        <a:t>2 et 3</a:t>
                      </a:r>
                    </a:p>
                  </a:txBody>
                  <a:tcPr/>
                </a:tc>
                <a:tc>
                  <a:txBody>
                    <a:bodyPr/>
                    <a:lstStyle/>
                    <a:p>
                      <a:pPr algn="l"/>
                      <a:r>
                        <a:rPr lang="en-US" sz="1600" b="1" dirty="0"/>
                        <a:t>Intégration des données et cartographie fondamentale</a:t>
                      </a:r>
                      <a:endParaRPr lang="en-US" sz="1600" b="1" dirty="0">
                        <a:latin typeface="Aptos" panose="020B0004020202020204" pitchFamily="34" charset="0"/>
                      </a:endParaRPr>
                    </a:p>
                  </a:txBody>
                  <a:tcPr/>
                </a:tc>
                <a:tc>
                  <a:txBody>
                    <a:bodyPr/>
                    <a:lstStyle/>
                    <a:p>
                      <a:pPr algn="l"/>
                      <a:r>
                        <a:rPr lang="en-US" sz="1600" dirty="0">
                          <a:latin typeface="Aptos" panose="020B0004020202020204" pitchFamily="34" charset="0"/>
                        </a:rPr>
                        <a:t>QGIS</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latin typeface="Aptos" panose="020B0004020202020204" pitchFamily="34" charset="0"/>
                        </a:rPr>
                        <a:t>Pratique guidée</a:t>
                      </a:r>
                    </a:p>
                  </a:txBody>
                  <a:tcPr/>
                </a:tc>
                <a:tc>
                  <a:txBody>
                    <a:bodyPr/>
                    <a:lstStyle/>
                    <a:p>
                      <a:pPr algn="l"/>
                      <a:r>
                        <a:rPr lang="en-US" sz="1600" dirty="0">
                          <a:latin typeface="Aptos" panose="020B0004020202020204" pitchFamily="34" charset="0"/>
                        </a:rPr>
                        <a:t>Enseignant + élèves</a:t>
                      </a:r>
                    </a:p>
                  </a:txBody>
                  <a:tcPr/>
                </a:tc>
                <a:tc>
                  <a:txBody>
                    <a:bodyPr/>
                    <a:lstStyle/>
                    <a:p>
                      <a:pPr algn="l"/>
                      <a:r>
                        <a:rPr lang="en-US" sz="1600" dirty="0">
                          <a:latin typeface="Aptos" panose="020B0004020202020204" pitchFamily="34" charset="0"/>
                        </a:rPr>
                        <a:t>20 min</a:t>
                      </a:r>
                    </a:p>
                  </a:txBody>
                  <a:tcPr/>
                </a:tc>
                <a:extLst>
                  <a:ext uri="{0D108BD9-81ED-4DB2-BD59-A6C34878D82A}">
                    <a16:rowId xmlns:a16="http://schemas.microsoft.com/office/drawing/2014/main" val="2201246615"/>
                  </a:ext>
                </a:extLst>
              </a:tr>
              <a:tr h="370840">
                <a:tc>
                  <a:txBody>
                    <a:bodyPr/>
                    <a:lstStyle/>
                    <a:p>
                      <a:pPr marL="0" indent="0" algn="ctr">
                        <a:buFont typeface="Arial" panose="020B0604020202020204" pitchFamily="34" charset="0"/>
                        <a:buNone/>
                      </a:pPr>
                      <a:r>
                        <a:rPr lang="en-US" sz="1600" dirty="0">
                          <a:latin typeface="Aptos" panose="020B0004020202020204" pitchFamily="34" charset="0"/>
                        </a:rPr>
                        <a:t>4 et 5</a:t>
                      </a:r>
                    </a:p>
                  </a:txBody>
                  <a:tcPr/>
                </a:tc>
                <a:tc>
                  <a:txBody>
                    <a:bodyPr/>
                    <a:lstStyle/>
                    <a:p>
                      <a:pPr algn="l"/>
                      <a:r>
                        <a:rPr lang="en-US" sz="1600" b="1" dirty="0"/>
                        <a:t>Création de données et production de cartes</a:t>
                      </a:r>
                      <a:endParaRPr lang="en-US" sz="1600" b="1" dirty="0">
                        <a:latin typeface="Aptos" panose="020B0004020202020204" pitchFamily="34" charset="0"/>
                      </a:endParaRPr>
                    </a:p>
                  </a:txBody>
                  <a:tcPr/>
                </a:tc>
                <a:tc>
                  <a:txBody>
                    <a:bodyPr/>
                    <a:lstStyle/>
                    <a:p>
                      <a:pPr algn="l"/>
                      <a:r>
                        <a:rPr lang="en-US" sz="1600" dirty="0">
                          <a:latin typeface="Aptos" panose="020B0004020202020204" pitchFamily="34" charset="0"/>
                        </a:rPr>
                        <a:t>QGIS</a:t>
                      </a:r>
                    </a:p>
                  </a:txBody>
                  <a:tcPr/>
                </a:tc>
                <a:tc>
                  <a:txBody>
                    <a:bodyPr/>
                    <a:lstStyle/>
                    <a:p>
                      <a:pPr algn="l"/>
                      <a:r>
                        <a:rPr lang="en-US" sz="1600" dirty="0">
                          <a:latin typeface="Aptos" panose="020B0004020202020204" pitchFamily="34" charset="0"/>
                        </a:rPr>
                        <a:t>Pratique guidée</a:t>
                      </a:r>
                    </a:p>
                  </a:txBody>
                  <a:tcPr/>
                </a:tc>
                <a:tc>
                  <a:txBody>
                    <a:bodyPr/>
                    <a:lstStyle/>
                    <a:p>
                      <a:pPr algn="l"/>
                      <a:r>
                        <a:rPr lang="en-US" sz="1600" dirty="0">
                          <a:latin typeface="Aptos" panose="020B0004020202020204" pitchFamily="34" charset="0"/>
                        </a:rPr>
                        <a:t>Étudiant</a:t>
                      </a:r>
                    </a:p>
                  </a:txBody>
                  <a:tcPr/>
                </a:tc>
                <a:tc>
                  <a:txBody>
                    <a:bodyPr/>
                    <a:lstStyle/>
                    <a:p>
                      <a:pPr algn="l"/>
                      <a:r>
                        <a:rPr lang="en-US" sz="1600" dirty="0">
                          <a:latin typeface="Aptos" panose="020B0004020202020204" pitchFamily="34" charset="0"/>
                        </a:rPr>
                        <a:t>25 min</a:t>
                      </a:r>
                    </a:p>
                  </a:txBody>
                  <a:tcPr/>
                </a:tc>
                <a:extLst>
                  <a:ext uri="{0D108BD9-81ED-4DB2-BD59-A6C34878D82A}">
                    <a16:rowId xmlns:a16="http://schemas.microsoft.com/office/drawing/2014/main" val="129778243"/>
                  </a:ext>
                </a:extLst>
              </a:tr>
              <a:tr h="370840">
                <a:tc>
                  <a:txBody>
                    <a:bodyPr/>
                    <a:lstStyle/>
                    <a:p>
                      <a:pPr marL="0" indent="0" algn="ctr">
                        <a:buFont typeface="Arial" panose="020B0604020202020204" pitchFamily="34" charset="0"/>
                        <a:buNone/>
                      </a:pPr>
                      <a:r>
                        <a:rPr lang="en-US" sz="1600" dirty="0">
                          <a:latin typeface="Aptos" panose="020B0004020202020204" pitchFamily="34" charset="0"/>
                        </a:rPr>
                        <a:t>6 et 7</a:t>
                      </a:r>
                    </a:p>
                  </a:txBody>
                  <a:tcPr/>
                </a:tc>
                <a:tc>
                  <a:txBody>
                    <a:bodyPr/>
                    <a:lstStyle/>
                    <a:p>
                      <a:pPr algn="l"/>
                      <a:r>
                        <a:rPr lang="en-US" sz="1600" b="1" dirty="0"/>
                        <a:t>Géo-traitement vectoriel et raster</a:t>
                      </a:r>
                      <a:endParaRPr lang="en-US" sz="1600" b="1" dirty="0">
                        <a:latin typeface="Aptos" panose="020B0004020202020204" pitchFamily="34" charset="0"/>
                      </a:endParaRPr>
                    </a:p>
                  </a:txBody>
                  <a:tcPr/>
                </a:tc>
                <a:tc>
                  <a:txBody>
                    <a:bodyPr/>
                    <a:lstStyle/>
                    <a:p>
                      <a:pPr algn="l"/>
                      <a:r>
                        <a:rPr lang="en-US" sz="1600" dirty="0">
                          <a:latin typeface="Aptos" panose="020B0004020202020204" pitchFamily="34" charset="0"/>
                        </a:rPr>
                        <a:t>QGIS</a:t>
                      </a:r>
                    </a:p>
                  </a:txBody>
                  <a:tcPr/>
                </a:tc>
                <a:tc>
                  <a:txBody>
                    <a:bodyPr/>
                    <a:lstStyle/>
                    <a:p>
                      <a:pPr algn="l"/>
                      <a:r>
                        <a:rPr lang="en-US" sz="1600" dirty="0">
                          <a:latin typeface="Aptos" panose="020B0004020202020204" pitchFamily="34" charset="0"/>
                        </a:rPr>
                        <a:t>Pratique guidée</a:t>
                      </a:r>
                    </a:p>
                  </a:txBody>
                  <a:tcPr/>
                </a:tc>
                <a:tc>
                  <a:txBody>
                    <a:bodyPr/>
                    <a:lstStyle/>
                    <a:p>
                      <a:pPr algn="l"/>
                      <a:r>
                        <a:rPr lang="en-US" sz="1600" dirty="0">
                          <a:latin typeface="Aptos" panose="020B0004020202020204" pitchFamily="34" charset="0"/>
                        </a:rPr>
                        <a:t>Enseignant</a:t>
                      </a:r>
                    </a:p>
                  </a:txBody>
                  <a:tcPr/>
                </a:tc>
                <a:tc>
                  <a:txBody>
                    <a:bodyPr/>
                    <a:lstStyle/>
                    <a:p>
                      <a:pPr algn="l"/>
                      <a:r>
                        <a:rPr lang="en-US" sz="1600" dirty="0">
                          <a:latin typeface="Aptos" panose="020B0004020202020204" pitchFamily="34" charset="0"/>
                        </a:rPr>
                        <a:t>30 min</a:t>
                      </a:r>
                    </a:p>
                  </a:txBody>
                  <a:tcPr/>
                </a:tc>
                <a:extLst>
                  <a:ext uri="{0D108BD9-81ED-4DB2-BD59-A6C34878D82A}">
                    <a16:rowId xmlns:a16="http://schemas.microsoft.com/office/drawing/2014/main" val="2174629930"/>
                  </a:ext>
                </a:extLst>
              </a:tr>
              <a:tr h="120050">
                <a:tc>
                  <a:txBody>
                    <a:bodyPr/>
                    <a:lstStyle/>
                    <a:p>
                      <a:pPr algn="ctr"/>
                      <a:r>
                        <a:rPr lang="en-US" sz="1600" dirty="0">
                          <a:latin typeface="Aptos" panose="020B0004020202020204" pitchFamily="34" charset="0"/>
                        </a:rPr>
                        <a:t>8</a:t>
                      </a:r>
                    </a:p>
                  </a:txBody>
                  <a:tcPr/>
                </a:tc>
                <a:tc>
                  <a:txBody>
                    <a:bodyPr/>
                    <a:lstStyle/>
                    <a:p>
                      <a:pPr algn="l"/>
                      <a:r>
                        <a:rPr lang="fr-FR" sz="1600" b="1" dirty="0" err="1"/>
                        <a:t>Analyse</a:t>
                      </a:r>
                      <a:r>
                        <a:rPr lang="fr-FR" sz="1600" b="1" dirty="0"/>
                        <a:t> avancée</a:t>
                      </a:r>
                    </a:p>
                  </a:txBody>
                  <a:tcPr/>
                </a:tc>
                <a:tc>
                  <a:txBody>
                    <a:bodyPr/>
                    <a:lstStyle/>
                    <a:p>
                      <a:pPr algn="l"/>
                      <a:r>
                        <a:rPr lang="en-US" sz="1600" dirty="0">
                          <a:latin typeface="Aptos" panose="020B0004020202020204" pitchFamily="34" charset="0"/>
                        </a:rPr>
                        <a:t>QGIS</a:t>
                      </a:r>
                    </a:p>
                  </a:txBody>
                  <a:tcPr/>
                </a:tc>
                <a:tc>
                  <a:txBody>
                    <a:bodyPr/>
                    <a:lstStyle/>
                    <a:p>
                      <a:pPr algn="l"/>
                      <a:r>
                        <a:rPr lang="en-US" sz="1600" dirty="0">
                          <a:latin typeface="Aptos" panose="020B0004020202020204" pitchFamily="34" charset="0"/>
                        </a:rPr>
                        <a:t>Pratique guidée</a:t>
                      </a:r>
                    </a:p>
                  </a:txBody>
                  <a:tcPr/>
                </a:tc>
                <a:tc>
                  <a:txBody>
                    <a:bodyPr/>
                    <a:lstStyle/>
                    <a:p>
                      <a:pPr algn="l"/>
                      <a:r>
                        <a:rPr lang="en-US" sz="1600" dirty="0">
                          <a:latin typeface="Aptos" panose="020B0004020202020204" pitchFamily="34" charset="0"/>
                        </a:rPr>
                        <a:t>Enseignant + Étudiants</a:t>
                      </a:r>
                    </a:p>
                  </a:txBody>
                  <a:tcPr/>
                </a:tc>
                <a:tc>
                  <a:txBody>
                    <a:bodyPr/>
                    <a:lstStyle/>
                    <a:p>
                      <a:pPr algn="l"/>
                      <a:r>
                        <a:rPr lang="en-US" sz="1600" dirty="0">
                          <a:latin typeface="Aptos" panose="020B0004020202020204" pitchFamily="34" charset="0"/>
                        </a:rPr>
                        <a:t>35 min</a:t>
                      </a:r>
                    </a:p>
                  </a:txBody>
                  <a:tcPr/>
                </a:tc>
                <a:extLst>
                  <a:ext uri="{0D108BD9-81ED-4DB2-BD59-A6C34878D82A}">
                    <a16:rowId xmlns:a16="http://schemas.microsoft.com/office/drawing/2014/main" val="4099790155"/>
                  </a:ext>
                </a:extLst>
              </a:tr>
              <a:tr h="370840">
                <a:tc>
                  <a:txBody>
                    <a:bodyPr/>
                    <a:lstStyle/>
                    <a:p>
                      <a:pPr algn="ctr"/>
                      <a:r>
                        <a:rPr lang="en-US" sz="1600" dirty="0">
                          <a:latin typeface="Aptos" panose="020B0004020202020204" pitchFamily="34" charset="0"/>
                        </a:rPr>
                        <a:t>9</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600" b="1" dirty="0">
                          <a:latin typeface="Aptos" panose="020B0004020202020204" pitchFamily="34" charset="0"/>
                        </a:rPr>
                        <a:t>Conclusion et devoir</a:t>
                      </a:r>
                    </a:p>
                    <a:p>
                      <a:pPr algn="l"/>
                      <a:endParaRPr lang="en-US" sz="1600" b="1" dirty="0">
                        <a:latin typeface="Aptos" panose="020B0004020202020204" pitchFamily="34" charset="0"/>
                      </a:endParaRPr>
                    </a:p>
                  </a:txBody>
                  <a:tcPr/>
                </a:tc>
                <a:tc>
                  <a:txBody>
                    <a:bodyPr/>
                    <a:lstStyle/>
                    <a:p>
                      <a:pPr algn="l"/>
                      <a:r>
                        <a:rPr lang="en-US" sz="1600" dirty="0">
                          <a:latin typeface="Aptos" panose="020B0004020202020204" pitchFamily="34" charset="0"/>
                        </a:rPr>
                        <a:t>Diapositives</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latin typeface="Aptos" panose="020B0004020202020204" pitchFamily="34" charset="0"/>
                        </a:rPr>
                        <a:t>Présentation</a:t>
                      </a:r>
                    </a:p>
                  </a:txBody>
                  <a:tcPr/>
                </a:tc>
                <a:tc>
                  <a:txBody>
                    <a:bodyPr/>
                    <a:lstStyle/>
                    <a:p>
                      <a:pPr algn="l"/>
                      <a:r>
                        <a:rPr lang="en-US" sz="1600" dirty="0">
                          <a:latin typeface="Aptos" panose="020B0004020202020204" pitchFamily="34" charset="0"/>
                        </a:rPr>
                        <a:t>Enseignant + Étudiants</a:t>
                      </a:r>
                    </a:p>
                  </a:txBody>
                  <a:tcPr/>
                </a:tc>
                <a:tc>
                  <a:txBody>
                    <a:bodyPr/>
                    <a:lstStyle/>
                    <a:p>
                      <a:pPr algn="l"/>
                      <a:r>
                        <a:rPr lang="en-US" sz="1600" dirty="0">
                          <a:latin typeface="Aptos" panose="020B0004020202020204" pitchFamily="34" charset="0"/>
                        </a:rPr>
                        <a:t>15 min</a:t>
                      </a:r>
                    </a:p>
                  </a:txBody>
                  <a:tcPr/>
                </a:tc>
                <a:extLst>
                  <a:ext uri="{0D108BD9-81ED-4DB2-BD59-A6C34878D82A}">
                    <a16:rowId xmlns:a16="http://schemas.microsoft.com/office/drawing/2014/main" val="3163788475"/>
                  </a:ext>
                </a:extLst>
              </a:tr>
              <a:tr h="370840">
                <a:tc gridSpan="5">
                  <a:txBody>
                    <a:bodyPr/>
                    <a:lstStyle/>
                    <a:p>
                      <a:pPr algn="l"/>
                      <a:r>
                        <a:rPr lang="en-US" sz="1600" b="1" dirty="0">
                          <a:latin typeface="Aptos" panose="020B0004020202020204" pitchFamily="34" charset="0"/>
                        </a:rPr>
                        <a:t>Total</a:t>
                      </a:r>
                    </a:p>
                  </a:txBody>
                  <a:tcPr/>
                </a:tc>
                <a:tc hMerge="1">
                  <a:txBody>
                    <a:bodyPr/>
                    <a:lstStyle/>
                    <a:p>
                      <a:pPr algn="l"/>
                      <a:endParaRPr lang="en-US" sz="1400" dirty="0">
                        <a:latin typeface="Aptos" panose="020B0004020202020204" pitchFamily="34" charset="0"/>
                      </a:endParaRPr>
                    </a:p>
                  </a:txBody>
                  <a:tcPr/>
                </a:tc>
                <a:tc hMerge="1">
                  <a:txBody>
                    <a:bodyPr/>
                    <a:lstStyle/>
                    <a:p>
                      <a:pPr algn="l"/>
                      <a:endParaRPr lang="en-US" sz="1400" dirty="0">
                        <a:latin typeface="Aptos" panose="020B0004020202020204" pitchFamily="34" charset="0"/>
                      </a:endParaRPr>
                    </a:p>
                  </a:txBody>
                  <a:tcPr/>
                </a:tc>
                <a:tc hMerge="1">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US" sz="1400" dirty="0">
                        <a:latin typeface="Aptos" panose="020B0004020202020204" pitchFamily="34" charset="0"/>
                      </a:endParaRPr>
                    </a:p>
                  </a:txBody>
                  <a:tcPr/>
                </a:tc>
                <a:tc hMerge="1">
                  <a:txBody>
                    <a:bodyPr/>
                    <a:lstStyle/>
                    <a:p>
                      <a:pPr algn="l"/>
                      <a:endParaRPr lang="en-US" sz="1400" dirty="0">
                        <a:latin typeface="Aptos" panose="020B0004020202020204" pitchFamily="34" charset="0"/>
                      </a:endParaRPr>
                    </a:p>
                  </a:txBody>
                  <a:tcPr/>
                </a:tc>
                <a:tc>
                  <a:txBody>
                    <a:bodyPr/>
                    <a:lstStyle/>
                    <a:p>
                      <a:pPr algn="l"/>
                      <a:r>
                        <a:rPr lang="en-US" sz="1600" b="1" dirty="0">
                          <a:latin typeface="Aptos" panose="020B0004020202020204" pitchFamily="34" charset="0"/>
                        </a:rPr>
                        <a:t>135</a:t>
                      </a:r>
                    </a:p>
                  </a:txBody>
                  <a:tcPr/>
                </a:tc>
                <a:extLst>
                  <a:ext uri="{0D108BD9-81ED-4DB2-BD59-A6C34878D82A}">
                    <a16:rowId xmlns:a16="http://schemas.microsoft.com/office/drawing/2014/main" val="995313712"/>
                  </a:ext>
                </a:extLst>
              </a:tr>
            </a:tbl>
          </a:graphicData>
        </a:graphic>
      </p:graphicFrame>
      <p:sp>
        <p:nvSpPr>
          <p:cNvPr id="3" name="object 3">
            <a:extLst>
              <a:ext uri="{FF2B5EF4-FFF2-40B4-BE49-F238E27FC236}">
                <a16:creationId xmlns:a16="http://schemas.microsoft.com/office/drawing/2014/main" id="{A1EA888E-E2AF-08BD-D937-C8F05869DF3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0.0. Objectifs du laboratoire et plan opérationnel</a:t>
            </a:r>
            <a:endParaRPr lang="en-GB" sz="3200" b="1" dirty="0">
              <a:solidFill>
                <a:schemeClr val="tx1"/>
              </a:solidFill>
              <a:latin typeface="Aptos" panose="020B0004020202020204" pitchFamily="34" charset="0"/>
              <a:cs typeface="Arial"/>
            </a:endParaRPr>
          </a:p>
        </p:txBody>
      </p:sp>
      <p:sp>
        <p:nvSpPr>
          <p:cNvPr id="9" name="object 2">
            <a:extLst>
              <a:ext uri="{FF2B5EF4-FFF2-40B4-BE49-F238E27FC236}">
                <a16:creationId xmlns:a16="http://schemas.microsoft.com/office/drawing/2014/main" id="{7E459734-DBBD-A7EE-6D82-34D9C897EE64}"/>
              </a:ext>
            </a:extLst>
          </p:cNvPr>
          <p:cNvSpPr txBox="1">
            <a:spLocks noGrp="1"/>
          </p:cNvSpPr>
          <p:nvPr>
            <p:ph type="title"/>
          </p:nvPr>
        </p:nvSpPr>
        <p:spPr>
          <a:xfrm>
            <a:off x="726468" y="427119"/>
            <a:ext cx="568908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concepts fondamentaux</a:t>
            </a:r>
          </a:p>
        </p:txBody>
      </p:sp>
    </p:spTree>
    <p:extLst>
      <p:ext uri="{BB962C8B-B14F-4D97-AF65-F5344CB8AC3E}">
        <p14:creationId xmlns:p14="http://schemas.microsoft.com/office/powerpoint/2010/main" val="2717534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AF966-B276-3858-1132-03F097452C2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997C8A6-C0AD-A78B-84CC-F4AF67780CE0}"/>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0.1. </a:t>
            </a:r>
            <a:r>
              <a:rPr lang="en-US" b="1" dirty="0">
                <a:solidFill>
                  <a:sysClr val="windowText" lastClr="000000"/>
                </a:solidFill>
                <a:latin typeface="Arial"/>
                <a:cs typeface="Arial"/>
              </a:rPr>
              <a:t>Qu'est-ce que l'analyse de l'accessibilité et de l'équité ?</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15F3CE87-12E1-A238-2D42-41575D31EEB9}"/>
              </a:ext>
            </a:extLst>
          </p:cNvPr>
          <p:cNvSpPr txBox="1">
            <a:spLocks/>
          </p:cNvSpPr>
          <p:nvPr/>
        </p:nvSpPr>
        <p:spPr>
          <a:xfrm>
            <a:off x="726468" y="1612009"/>
            <a:ext cx="4811690" cy="1573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Accessibilité </a:t>
            </a:r>
            <a:r>
              <a:rPr kumimoji="0" lang="en-US" sz="2000" i="0" u="none" strike="noStrike" kern="1200" cap="none" spc="0" normalizeH="0" baseline="0" noProof="0" dirty="0">
                <a:ln>
                  <a:noFill/>
                </a:ln>
                <a:solidFill>
                  <a:sysClr val="windowText" lastClr="000000"/>
                </a:solidFill>
                <a:effectLst/>
                <a:uLnTx/>
                <a:uFillTx/>
                <a:ea typeface="+mn-ea"/>
                <a:cs typeface="+mn-cs"/>
              </a:rPr>
              <a:t>: mesure de la facilité d'accès aux services ou destinations souhaités (par exemple, emplois, écoles, soins de santé).</a:t>
            </a:r>
          </a:p>
          <a:p>
            <a:pPr lvl="1">
              <a:buFont typeface="Courier New" panose="02070309020205020404" pitchFamily="49" charset="0"/>
              <a:buChar char="o"/>
              <a:defRPr/>
            </a:pPr>
            <a:r>
              <a:rPr kumimoji="0" lang="en-US" sz="1600" i="0" u="none" strike="noStrike" kern="1200" cap="none" spc="0" normalizeH="0" baseline="0" noProof="0" dirty="0">
                <a:ln>
                  <a:noFill/>
                </a:ln>
                <a:solidFill>
                  <a:sysClr val="windowText" lastClr="000000"/>
                </a:solidFill>
                <a:effectLst/>
                <a:uLnTx/>
                <a:uFillTx/>
                <a:ea typeface="+mn-ea"/>
                <a:cs typeface="+mn-cs"/>
              </a:rPr>
              <a:t>Dans ce laboratoire, nous posons la question suivante : à quelle distance les personnes se trouvent-elles des infrastructures de transport </a:t>
            </a:r>
            <a:r>
              <a:rPr kumimoji="0" lang="en-US" sz="1600" i="0" u="none" strike="noStrike" kern="1200" cap="none" spc="0" normalizeH="0" baseline="0" noProof="0" dirty="0">
                <a:ln>
                  <a:noFill/>
                </a:ln>
                <a:solidFill>
                  <a:sysClr val="windowText" lastClr="000000"/>
                </a:solidFill>
                <a:effectLst/>
                <a:highlight>
                  <a:srgbClr val="FFFF00"/>
                </a:highlight>
                <a:uLnTx/>
                <a:uFillTx/>
                <a:ea typeface="+mn-ea"/>
                <a:cs typeface="+mn-cs"/>
              </a:rPr>
              <a:t>telles que </a:t>
            </a:r>
            <a:r>
              <a:rPr kumimoji="0" lang="en-US" sz="1600" i="0" u="none" strike="noStrike" kern="1200" cap="none" spc="0" normalizeH="0" baseline="0" noProof="0" dirty="0">
                <a:ln>
                  <a:noFill/>
                </a:ln>
                <a:solidFill>
                  <a:sysClr val="windowText" lastClr="000000"/>
                </a:solidFill>
                <a:effectLst/>
                <a:uLnTx/>
                <a:uFillTx/>
                <a:ea typeface="+mn-ea"/>
                <a:cs typeface="+mn-cs"/>
              </a:rPr>
              <a:t>les infrastructures</a:t>
            </a:r>
            <a:r>
              <a:rPr kumimoji="0" lang="en-US" sz="1600" i="0" u="none" strike="noStrike" kern="1200" cap="none" spc="0" normalizeH="0" baseline="0" noProof="0" dirty="0">
                <a:ln>
                  <a:noFill/>
                </a:ln>
                <a:solidFill>
                  <a:sysClr val="windowText" lastClr="000000"/>
                </a:solidFill>
                <a:effectLst/>
                <a:highlight>
                  <a:srgbClr val="FFFF00"/>
                </a:highlight>
                <a:uLnTx/>
                <a:uFillTx/>
                <a:ea typeface="+mn-ea"/>
                <a:cs typeface="+mn-cs"/>
              </a:rPr>
              <a:t> cyclables </a:t>
            </a:r>
            <a:r>
              <a:rPr kumimoji="0" lang="en-US" sz="1600" i="0" u="none" strike="noStrike" kern="1200" cap="none" spc="0" normalizeH="0" baseline="0" noProof="0" dirty="0">
                <a:ln>
                  <a:noFill/>
                </a:ln>
                <a:solidFill>
                  <a:sysClr val="windowText" lastClr="000000"/>
                </a:solidFill>
                <a:effectLst/>
                <a:uLnTx/>
                <a:uFillTx/>
                <a:ea typeface="+mn-ea"/>
                <a:cs typeface="+mn-cs"/>
              </a:rPr>
              <a:t>?</a:t>
            </a:r>
          </a:p>
        </p:txBody>
      </p:sp>
      <p:pic>
        <p:nvPicPr>
          <p:cNvPr id="1028" name="Picture 4">
            <a:extLst>
              <a:ext uri="{FF2B5EF4-FFF2-40B4-BE49-F238E27FC236}">
                <a16:creationId xmlns:a16="http://schemas.microsoft.com/office/drawing/2014/main" id="{E73A9621-15DD-9E30-B92A-C86F59CD158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449" t="34969" r="54965" b="31824"/>
          <a:stretch>
            <a:fillRect/>
          </a:stretch>
        </p:blipFill>
        <p:spPr bwMode="auto">
          <a:xfrm>
            <a:off x="1777103" y="4004188"/>
            <a:ext cx="2577684" cy="22773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8E8FD4CF-F4D4-B0F7-3EAE-003ED9186A3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5517" t="34969" r="8952" b="31824"/>
          <a:stretch>
            <a:fillRect/>
          </a:stretch>
        </p:blipFill>
        <p:spPr bwMode="auto">
          <a:xfrm>
            <a:off x="7695556" y="3923071"/>
            <a:ext cx="2436728" cy="2277375"/>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a:extLst>
              <a:ext uri="{FF2B5EF4-FFF2-40B4-BE49-F238E27FC236}">
                <a16:creationId xmlns:a16="http://schemas.microsoft.com/office/drawing/2014/main" id="{4A6A3CF7-51DD-E915-2FC8-6EA3AA971A83}"/>
              </a:ext>
            </a:extLst>
          </p:cNvPr>
          <p:cNvSpPr txBox="1">
            <a:spLocks/>
          </p:cNvSpPr>
          <p:nvPr/>
        </p:nvSpPr>
        <p:spPr>
          <a:xfrm>
            <a:off x="6096000" y="1612009"/>
            <a:ext cx="5355620" cy="18169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Équité </a:t>
            </a:r>
            <a:r>
              <a:rPr kumimoji="0" lang="en-US" sz="2000" i="0" u="none" strike="noStrike" kern="1200" cap="none" spc="0" normalizeH="0" baseline="0" noProof="0" dirty="0">
                <a:ln>
                  <a:noFill/>
                </a:ln>
                <a:solidFill>
                  <a:sysClr val="windowText" lastClr="000000"/>
                </a:solidFill>
                <a:effectLst/>
                <a:uLnTx/>
                <a:uFillTx/>
                <a:ea typeface="+mn-ea"/>
                <a:cs typeface="+mn-cs"/>
              </a:rPr>
              <a:t>: équité dans la répartition des avantages (tels qu'une grande accessibilité) et des inconvénients (tels que des taux élevés d'accidents mortels) des transports entre différents groupes.</a:t>
            </a:r>
          </a:p>
          <a:p>
            <a:pPr lvl="1">
              <a:buFont typeface="Courier New" panose="02070309020205020404" pitchFamily="49" charset="0"/>
              <a:buChar char="o"/>
              <a:defRPr/>
            </a:pPr>
            <a:r>
              <a:rPr kumimoji="0" lang="en-US" sz="1600" i="0" u="none" strike="noStrike" kern="1200" cap="none" spc="0" normalizeH="0" baseline="0" noProof="0" dirty="0">
                <a:ln>
                  <a:noFill/>
                </a:ln>
                <a:solidFill>
                  <a:sysClr val="windowText" lastClr="000000"/>
                </a:solidFill>
                <a:effectLst/>
                <a:uLnTx/>
                <a:uFillTx/>
                <a:ea typeface="+mn-ea"/>
                <a:cs typeface="+mn-cs"/>
              </a:rPr>
              <a:t>Dans ce laboratoire, nous posons la question suivante : les zones les plus défavorisées sont-elles également celles qui enregistrent le plus grand nombre de victimes ?</a:t>
            </a:r>
            <a:endParaRPr kumimoji="0" lang="en-US" sz="1200" i="0" u="none" strike="noStrike" kern="1200" cap="none" spc="0" normalizeH="0" baseline="0" noProof="0" dirty="0">
              <a:ln>
                <a:noFill/>
              </a:ln>
              <a:solidFill>
                <a:sysClr val="windowText" lastClr="000000"/>
              </a:solidFill>
              <a:effectLst/>
              <a:uLnTx/>
              <a:uFillTx/>
              <a:ea typeface="+mn-ea"/>
              <a:cs typeface="+mn-cs"/>
            </a:endParaRPr>
          </a:p>
        </p:txBody>
      </p:sp>
      <p:sp>
        <p:nvSpPr>
          <p:cNvPr id="6" name="object 2">
            <a:extLst>
              <a:ext uri="{FF2B5EF4-FFF2-40B4-BE49-F238E27FC236}">
                <a16:creationId xmlns:a16="http://schemas.microsoft.com/office/drawing/2014/main" id="{DC618572-E35C-D536-3946-6A40A3938FF6}"/>
              </a:ext>
            </a:extLst>
          </p:cNvPr>
          <p:cNvSpPr txBox="1">
            <a:spLocks noGrp="1"/>
          </p:cNvSpPr>
          <p:nvPr>
            <p:ph type="title"/>
          </p:nvPr>
        </p:nvSpPr>
        <p:spPr>
          <a:xfrm>
            <a:off x="726468" y="427119"/>
            <a:ext cx="5748074"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concepts fondamentaux</a:t>
            </a:r>
          </a:p>
        </p:txBody>
      </p:sp>
    </p:spTree>
    <p:extLst>
      <p:ext uri="{BB962C8B-B14F-4D97-AF65-F5344CB8AC3E}">
        <p14:creationId xmlns:p14="http://schemas.microsoft.com/office/powerpoint/2010/main" val="1424924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0E8D2-8290-DB5C-4D91-0C0B847AC76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1EBC5E0-B58A-D8D0-E817-31707EE2E060}"/>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0.2. </a:t>
            </a:r>
            <a:r>
              <a:rPr lang="en-US" b="1" dirty="0">
                <a:solidFill>
                  <a:sysClr val="windowText" lastClr="000000"/>
                </a:solidFill>
                <a:latin typeface="Arial"/>
                <a:cs typeface="Arial"/>
              </a:rPr>
              <a:t>Pourquoi est-ce important ?</a:t>
            </a:r>
            <a:endParaRPr lang="en-GB" b="1" dirty="0">
              <a:solidFill>
                <a:sysClr val="windowText" lastClr="000000"/>
              </a:solidFill>
              <a:latin typeface="Arial"/>
              <a:cs typeface="Arial"/>
            </a:endParaRPr>
          </a:p>
        </p:txBody>
      </p:sp>
      <p:sp>
        <p:nvSpPr>
          <p:cNvPr id="4" name="TextBox 3">
            <a:extLst>
              <a:ext uri="{FF2B5EF4-FFF2-40B4-BE49-F238E27FC236}">
                <a16:creationId xmlns:a16="http://schemas.microsoft.com/office/drawing/2014/main" id="{B7B9856C-62BE-EEE0-78EB-D9B300F52884}"/>
              </a:ext>
            </a:extLst>
          </p:cNvPr>
          <p:cNvSpPr txBox="1"/>
          <p:nvPr/>
        </p:nvSpPr>
        <p:spPr>
          <a:xfrm>
            <a:off x="726468" y="1539562"/>
            <a:ext cx="10725152" cy="369332"/>
          </a:xfrm>
          <a:prstGeom prst="rect">
            <a:avLst/>
          </a:prstGeom>
          <a:noFill/>
        </p:spPr>
        <p:txBody>
          <a:bodyPr wrap="square" rtlCol="0">
            <a:spAutoFit/>
          </a:bodyPr>
          <a:lstStyle/>
          <a:p>
            <a:r>
              <a:rPr lang="en-US" sz="2000" dirty="0"/>
              <a:t>Pourquoi cette analyse est-elle importante dans la planification des transports ?</a:t>
            </a:r>
            <a:endParaRPr lang="en-AT" sz="2000" dirty="0"/>
          </a:p>
        </p:txBody>
      </p:sp>
      <p:sp>
        <p:nvSpPr>
          <p:cNvPr id="2" name="Content Placeholder 2">
            <a:extLst>
              <a:ext uri="{FF2B5EF4-FFF2-40B4-BE49-F238E27FC236}">
                <a16:creationId xmlns:a16="http://schemas.microsoft.com/office/drawing/2014/main" id="{7C5305C4-4598-15B9-4811-9F6A9FC22D17}"/>
              </a:ext>
            </a:extLst>
          </p:cNvPr>
          <p:cNvSpPr txBox="1">
            <a:spLocks/>
          </p:cNvSpPr>
          <p:nvPr/>
        </p:nvSpPr>
        <p:spPr>
          <a:xfrm>
            <a:off x="726468" y="2051188"/>
            <a:ext cx="10725152" cy="21671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Des données aux décisions justifiables</a:t>
            </a:r>
          </a:p>
          <a:p>
            <a:pPr lvl="1">
              <a:spcBef>
                <a:spcPts val="1000"/>
              </a:spcBef>
              <a:buFont typeface="Courier New" panose="02070309020205020404" pitchFamily="49" charset="0"/>
              <a:buChar char="o"/>
              <a:defRPr/>
            </a:pPr>
            <a:r>
              <a:rPr lang="en-US" sz="1600" dirty="0" err="1">
                <a:solidFill>
                  <a:sysClr val="windowText" lastClr="000000"/>
                </a:solidFill>
              </a:rPr>
              <a:t>L'analyse</a:t>
            </a:r>
            <a:r>
              <a:rPr lang="en-US" sz="1600" dirty="0">
                <a:solidFill>
                  <a:sysClr val="windowText" lastClr="000000"/>
                </a:solidFill>
              </a:rPr>
              <a:t> </a:t>
            </a:r>
            <a:r>
              <a:rPr lang="en-AT" sz="1600" dirty="0">
                <a:solidFill>
                  <a:sysClr val="windowText" lastClr="000000"/>
                </a:solidFill>
              </a:rPr>
              <a:t>GIS</a:t>
            </a:r>
            <a:r>
              <a:rPr lang="en-US" sz="1600" dirty="0">
                <a:solidFill>
                  <a:sysClr val="windowText" lastClr="000000"/>
                </a:solidFill>
              </a:rPr>
              <a:t> fournit des preuves objectives, fondées sur des données, pour répondre à des questions politiques complexes. Elle constitue le fondement de la pratique professionnelle.</a:t>
            </a:r>
          </a:p>
          <a:p>
            <a:pPr lvl="1">
              <a:spcBef>
                <a:spcPts val="1000"/>
              </a:spcBef>
              <a:buFont typeface="Courier New" panose="02070309020205020404" pitchFamily="49" charset="0"/>
              <a:buChar char="o"/>
              <a:defRPr/>
            </a:pPr>
            <a:r>
              <a:rPr lang="en-US" sz="1600" b="1" dirty="0">
                <a:solidFill>
                  <a:sysClr val="windowText" lastClr="000000"/>
                </a:solidFill>
              </a:rPr>
              <a:t>Identifier les problèmes </a:t>
            </a:r>
            <a:r>
              <a:rPr lang="en-US" sz="1600" dirty="0">
                <a:solidFill>
                  <a:sysClr val="windowText" lastClr="000000"/>
                </a:solidFill>
              </a:rPr>
              <a:t>: nous localiserons les « points noirs » en matière d'accidents et les zones mal desservies par les infrastructures.</a:t>
            </a:r>
          </a:p>
          <a:p>
            <a:pPr lvl="1">
              <a:spcBef>
                <a:spcPts val="1000"/>
              </a:spcBef>
              <a:buFont typeface="Courier New" panose="02070309020205020404" pitchFamily="49" charset="0"/>
              <a:buChar char="o"/>
              <a:defRPr/>
            </a:pPr>
            <a:r>
              <a:rPr lang="en-US" sz="1600" b="1" dirty="0">
                <a:solidFill>
                  <a:sysClr val="windowText" lastClr="000000"/>
                </a:solidFill>
              </a:rPr>
              <a:t>Orienter les investissements </a:t>
            </a:r>
            <a:r>
              <a:rPr lang="en-US" sz="1600" dirty="0">
                <a:solidFill>
                  <a:sysClr val="windowText" lastClr="000000"/>
                </a:solidFill>
              </a:rPr>
              <a:t>: notre analyse permet de justifier l'emplacement des nouvelles pistes cyclables ou la mise en œuvre de mesures de sécurité routière.</a:t>
            </a:r>
          </a:p>
          <a:p>
            <a:pPr lvl="1">
              <a:spcBef>
                <a:spcPts val="1000"/>
              </a:spcBef>
              <a:buFont typeface="Courier New" panose="02070309020205020404" pitchFamily="49" charset="0"/>
              <a:buChar char="o"/>
              <a:defRPr/>
            </a:pPr>
            <a:r>
              <a:rPr lang="en-US" sz="1600" b="1" dirty="0">
                <a:solidFill>
                  <a:sysClr val="windowText" lastClr="000000"/>
                </a:solidFill>
              </a:rPr>
              <a:t>Garantir l'équité </a:t>
            </a:r>
            <a:r>
              <a:rPr lang="en-US" sz="1600" dirty="0">
                <a:solidFill>
                  <a:sysClr val="windowText" lastClr="000000"/>
                </a:solidFill>
              </a:rPr>
              <a:t>: nous pouvons vérifier si les projets de transport servent toutes les communautés, en particulier les plus vulnérables.</a:t>
            </a:r>
          </a:p>
        </p:txBody>
      </p:sp>
      <p:pic>
        <p:nvPicPr>
          <p:cNvPr id="6" name="Picture 5">
            <a:extLst>
              <a:ext uri="{FF2B5EF4-FFF2-40B4-BE49-F238E27FC236}">
                <a16:creationId xmlns:a16="http://schemas.microsoft.com/office/drawing/2014/main" id="{53676250-DA9A-E435-951E-EF385E8E4F04}"/>
              </a:ext>
            </a:extLst>
          </p:cNvPr>
          <p:cNvPicPr>
            <a:picLocks noChangeAspect="1"/>
          </p:cNvPicPr>
          <p:nvPr/>
        </p:nvPicPr>
        <p:blipFill>
          <a:blip r:embed="rId3"/>
          <a:srcRect t="41132" b="33711"/>
          <a:stretch>
            <a:fillRect/>
          </a:stretch>
        </p:blipFill>
        <p:spPr>
          <a:xfrm>
            <a:off x="3743633" y="4574463"/>
            <a:ext cx="6858000" cy="1725283"/>
          </a:xfrm>
          <a:prstGeom prst="rect">
            <a:avLst/>
          </a:prstGeom>
        </p:spPr>
      </p:pic>
      <p:sp>
        <p:nvSpPr>
          <p:cNvPr id="8" name="object 2">
            <a:extLst>
              <a:ext uri="{FF2B5EF4-FFF2-40B4-BE49-F238E27FC236}">
                <a16:creationId xmlns:a16="http://schemas.microsoft.com/office/drawing/2014/main" id="{B0B86E3E-93B1-690B-F12B-0AF222DEC81B}"/>
              </a:ext>
            </a:extLst>
          </p:cNvPr>
          <p:cNvSpPr txBox="1">
            <a:spLocks noGrp="1"/>
          </p:cNvSpPr>
          <p:nvPr>
            <p:ph type="title"/>
          </p:nvPr>
        </p:nvSpPr>
        <p:spPr>
          <a:xfrm>
            <a:off x="726468" y="427119"/>
            <a:ext cx="568908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concepts fondamentaux</a:t>
            </a:r>
          </a:p>
        </p:txBody>
      </p:sp>
    </p:spTree>
    <p:extLst>
      <p:ext uri="{BB962C8B-B14F-4D97-AF65-F5344CB8AC3E}">
        <p14:creationId xmlns:p14="http://schemas.microsoft.com/office/powerpoint/2010/main" val="306956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C2766-D17B-EDF0-9559-CD219BACE45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3FEE5AB-1BC0-7D36-88D7-44157CF9709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0.3. </a:t>
            </a:r>
            <a:r>
              <a:rPr lang="en-US" b="1" dirty="0">
                <a:solidFill>
                  <a:sysClr val="windowText" lastClr="000000"/>
                </a:solidFill>
                <a:latin typeface="Arial"/>
                <a:cs typeface="Arial"/>
              </a:rPr>
              <a:t>Notre méthode : le flux de travail </a:t>
            </a:r>
            <a:r>
              <a:rPr lang="en-AT" b="1" dirty="0">
                <a:solidFill>
                  <a:sysClr val="windowText" lastClr="000000"/>
                </a:solidFill>
                <a:latin typeface="Arial"/>
                <a:cs typeface="Arial"/>
              </a:rPr>
              <a:t>GIS</a:t>
            </a:r>
            <a:endParaRPr lang="en-GB" b="1" dirty="0">
              <a:solidFill>
                <a:sysClr val="windowText" lastClr="000000"/>
              </a:solidFill>
              <a:latin typeface="Arial"/>
              <a:cs typeface="Arial"/>
            </a:endParaRPr>
          </a:p>
        </p:txBody>
      </p:sp>
      <p:sp>
        <p:nvSpPr>
          <p:cNvPr id="4" name="TextBox 3">
            <a:extLst>
              <a:ext uri="{FF2B5EF4-FFF2-40B4-BE49-F238E27FC236}">
                <a16:creationId xmlns:a16="http://schemas.microsoft.com/office/drawing/2014/main" id="{4C304B92-F94A-94AC-0414-FF218646A424}"/>
              </a:ext>
            </a:extLst>
          </p:cNvPr>
          <p:cNvSpPr txBox="1"/>
          <p:nvPr/>
        </p:nvSpPr>
        <p:spPr>
          <a:xfrm>
            <a:off x="726468" y="1539562"/>
            <a:ext cx="10725152" cy="646331"/>
          </a:xfrm>
          <a:prstGeom prst="rect">
            <a:avLst/>
          </a:prstGeom>
          <a:noFill/>
        </p:spPr>
        <p:txBody>
          <a:bodyPr wrap="square" rtlCol="0">
            <a:spAutoFit/>
          </a:bodyPr>
          <a:lstStyle/>
          <a:p>
            <a:r>
              <a:rPr lang="en-US" sz="2000" dirty="0"/>
              <a:t>Le flux de travail </a:t>
            </a:r>
            <a:r>
              <a:rPr lang="en-AT" sz="2000" dirty="0"/>
              <a:t>GIS</a:t>
            </a:r>
            <a:r>
              <a:rPr lang="en-US" sz="2000" dirty="0"/>
              <a:t> (système d'information géographique) : une approche structurée des problèmes spatiaux</a:t>
            </a:r>
            <a:endParaRPr lang="en-AT" sz="2000" dirty="0"/>
          </a:p>
        </p:txBody>
      </p:sp>
      <p:sp>
        <p:nvSpPr>
          <p:cNvPr id="2" name="Content Placeholder 2">
            <a:extLst>
              <a:ext uri="{FF2B5EF4-FFF2-40B4-BE49-F238E27FC236}">
                <a16:creationId xmlns:a16="http://schemas.microsoft.com/office/drawing/2014/main" id="{AA2A2364-E6DF-D823-7F36-D19BC4C641B1}"/>
              </a:ext>
            </a:extLst>
          </p:cNvPr>
          <p:cNvSpPr txBox="1">
            <a:spLocks/>
          </p:cNvSpPr>
          <p:nvPr/>
        </p:nvSpPr>
        <p:spPr>
          <a:xfrm>
            <a:off x="726468" y="2192369"/>
            <a:ext cx="7414642" cy="37100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Chaque tâche de ce laboratoire suivra ce flux de travail structuré et reproductible :</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Acquérir et préparer les données </a:t>
            </a:r>
            <a:r>
              <a:rPr lang="en-US" sz="2000" dirty="0">
                <a:solidFill>
                  <a:sysClr val="windowText" lastClr="000000"/>
                </a:solidFill>
              </a:rPr>
              <a:t>: télécharger, importer et nettoyer nos données brutes. Cela inclut la configuration du SCR correct.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Traitement et analyse </a:t>
            </a:r>
            <a:r>
              <a:rPr lang="en-US" sz="2000" dirty="0">
                <a:solidFill>
                  <a:sysClr val="windowText" lastClr="000000"/>
                </a:solidFill>
              </a:rPr>
              <a:t>: utiliser des outils de géotraitement pour transformer, combiner et interroger des ensembles de données afin de générer de nouvelles informations.</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b="1" dirty="0">
                <a:solidFill>
                  <a:sysClr val="windowText" lastClr="000000"/>
                </a:solidFill>
              </a:rPr>
              <a:t>Visualisation et communication </a:t>
            </a:r>
            <a:r>
              <a:rPr lang="en-US" sz="2000" dirty="0">
                <a:solidFill>
                  <a:sysClr val="windowText" lastClr="000000"/>
                </a:solidFill>
              </a:rPr>
              <a:t>: création de cartes claires et pertinentes, puis exportation de celles-ci afin de communiquer les résultats de nos recherches.</a:t>
            </a:r>
            <a:endParaRPr lang="en-US" sz="1600" dirty="0">
              <a:solidFill>
                <a:sysClr val="windowText" lastClr="000000"/>
              </a:solidFill>
            </a:endParaRPr>
          </a:p>
        </p:txBody>
      </p:sp>
      <p:pic>
        <p:nvPicPr>
          <p:cNvPr id="2050" name="Picture 2">
            <a:extLst>
              <a:ext uri="{FF2B5EF4-FFF2-40B4-BE49-F238E27FC236}">
                <a16:creationId xmlns:a16="http://schemas.microsoft.com/office/drawing/2014/main" id="{C335D6B2-7585-6C90-E147-0E7851E9480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224" t="21511" r="15996" b="22450"/>
          <a:stretch>
            <a:fillRect/>
          </a:stretch>
        </p:blipFill>
        <p:spPr bwMode="auto">
          <a:xfrm>
            <a:off x="8529460" y="2427272"/>
            <a:ext cx="3519470" cy="304471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D4FF2D08-47D8-DE52-1469-26F40AED0CFA}"/>
              </a:ext>
            </a:extLst>
          </p:cNvPr>
          <p:cNvGrpSpPr/>
          <p:nvPr/>
        </p:nvGrpSpPr>
        <p:grpSpPr>
          <a:xfrm>
            <a:off x="8283505" y="2354617"/>
            <a:ext cx="831600" cy="1402920"/>
            <a:chOff x="8283505" y="2354617"/>
            <a:chExt cx="831600" cy="1402920"/>
          </a:xfrm>
        </p:grpSpPr>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08B278FA-936F-85AB-445B-413BD25A46F1}"/>
                    </a:ext>
                  </a:extLst>
                </p14:cNvPr>
                <p14:cNvContentPartPr/>
                <p14:nvPr/>
              </p14:nvContentPartPr>
              <p14:xfrm>
                <a:off x="8749345" y="2539297"/>
                <a:ext cx="299880" cy="220680"/>
              </p14:xfrm>
            </p:contentPart>
          </mc:Choice>
          <mc:Fallback xmlns="" xmlns:a16="http://schemas.microsoft.com/office/drawing/2014/main" xmlns:a14="http://schemas.microsoft.com/office/drawing/2010/main">
            <p:pic>
              <p:nvPicPr>
                <p:cNvPr id="6" name="Ink 5">
                  <a:extLst>
                    <a:ext uri="{FF2B5EF4-FFF2-40B4-BE49-F238E27FC236}">
                      <a16:creationId xmlns:a16="http://schemas.microsoft.com/office/drawing/2014/main" id="{08B278FA-936F-85AB-445B-413BD25A46F1}"/>
                    </a:ext>
                  </a:extLst>
                </p:cNvPr>
                <p:cNvPicPr/>
                <p:nvPr/>
              </p:nvPicPr>
              <p:blipFill>
                <a:blip r:embed="rId5"/>
                <a:stretch>
                  <a:fillRect/>
                </a:stretch>
              </p:blipFill>
              <p:spPr>
                <a:xfrm>
                  <a:off x="8686345" y="2476657"/>
                  <a:ext cx="425520" cy="346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A5C45B52-50DD-B251-A394-14DA7BB46CD6}"/>
                    </a:ext>
                  </a:extLst>
                </p14:cNvPr>
                <p14:cNvContentPartPr/>
                <p14:nvPr/>
              </p14:nvContentPartPr>
              <p14:xfrm>
                <a:off x="9057505" y="2354617"/>
                <a:ext cx="360" cy="360"/>
              </p14:xfrm>
            </p:contentPart>
          </mc:Choice>
          <mc:Fallback xmlns="" xmlns:a16="http://schemas.microsoft.com/office/drawing/2014/main" xmlns:a14="http://schemas.microsoft.com/office/drawing/2010/main">
            <p:pic>
              <p:nvPicPr>
                <p:cNvPr id="7" name="Ink 6">
                  <a:extLst>
                    <a:ext uri="{FF2B5EF4-FFF2-40B4-BE49-F238E27FC236}">
                      <a16:creationId xmlns:a16="http://schemas.microsoft.com/office/drawing/2014/main" id="{A5C45B52-50DD-B251-A394-14DA7BB46CD6}"/>
                    </a:ext>
                  </a:extLst>
                </p:cNvPr>
                <p:cNvPicPr/>
                <p:nvPr/>
              </p:nvPicPr>
              <p:blipFill>
                <a:blip r:embed="rId7"/>
                <a:stretch>
                  <a:fillRect/>
                </a:stretch>
              </p:blipFill>
              <p:spPr>
                <a:xfrm>
                  <a:off x="8994865" y="2291977"/>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3FA17B4B-A942-7AB4-0766-FEB76F43396D}"/>
                    </a:ext>
                  </a:extLst>
                </p14:cNvPr>
                <p14:cNvContentPartPr/>
                <p14:nvPr/>
              </p14:nvContentPartPr>
              <p14:xfrm>
                <a:off x="8283505" y="2501497"/>
                <a:ext cx="831600" cy="1256040"/>
              </p14:xfrm>
            </p:contentPart>
          </mc:Choice>
          <mc:Fallback xmlns="" xmlns:a16="http://schemas.microsoft.com/office/drawing/2014/main" xmlns:a14="http://schemas.microsoft.com/office/drawing/2010/main">
            <p:pic>
              <p:nvPicPr>
                <p:cNvPr id="8" name="Ink 7">
                  <a:extLst>
                    <a:ext uri="{FF2B5EF4-FFF2-40B4-BE49-F238E27FC236}">
                      <a16:creationId xmlns:a16="http://schemas.microsoft.com/office/drawing/2014/main" id="{3FA17B4B-A942-7AB4-0766-FEB76F43396D}"/>
                    </a:ext>
                  </a:extLst>
                </p:cNvPr>
                <p:cNvPicPr/>
                <p:nvPr/>
              </p:nvPicPr>
              <p:blipFill>
                <a:blip r:embed="rId9"/>
                <a:stretch>
                  <a:fillRect/>
                </a:stretch>
              </p:blipFill>
              <p:spPr>
                <a:xfrm>
                  <a:off x="8220505" y="2438497"/>
                  <a:ext cx="957240" cy="1381680"/>
                </a:xfrm>
                <a:prstGeom prst="rect">
                  <a:avLst/>
                </a:prstGeom>
              </p:spPr>
            </p:pic>
          </mc:Fallback>
        </mc:AlternateContent>
      </p:grpSp>
      <p:sp>
        <p:nvSpPr>
          <p:cNvPr id="13" name="object 2">
            <a:extLst>
              <a:ext uri="{FF2B5EF4-FFF2-40B4-BE49-F238E27FC236}">
                <a16:creationId xmlns:a16="http://schemas.microsoft.com/office/drawing/2014/main" id="{D0E49AA6-1B79-3D97-83FB-B5B9DFFA1B92}"/>
              </a:ext>
            </a:extLst>
          </p:cNvPr>
          <p:cNvSpPr txBox="1">
            <a:spLocks noGrp="1"/>
          </p:cNvSpPr>
          <p:nvPr>
            <p:ph type="title"/>
          </p:nvPr>
        </p:nvSpPr>
        <p:spPr>
          <a:xfrm>
            <a:off x="726468" y="427119"/>
            <a:ext cx="566695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concepts fondamentaux</a:t>
            </a:r>
          </a:p>
        </p:txBody>
      </p:sp>
    </p:spTree>
    <p:extLst>
      <p:ext uri="{BB962C8B-B14F-4D97-AF65-F5344CB8AC3E}">
        <p14:creationId xmlns:p14="http://schemas.microsoft.com/office/powerpoint/2010/main" val="2460074736"/>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ptos for Afrotrans">
      <a:majorFont>
        <a:latin typeface="Aptos"/>
        <a:ea typeface="Helvetica Neue"/>
        <a:cs typeface="Helvetica Neue"/>
      </a:majorFont>
      <a:minorFont>
        <a:latin typeface="Aptos"/>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www.w3.org/XML/1998/namespace"/>
    <ds:schemaRef ds:uri="http://purl.org/dc/dcmitype/"/>
    <ds:schemaRef ds:uri="http://schemas.microsoft.com/office/infopath/2007/PartnerControls"/>
    <ds:schemaRef ds:uri="http://purl.org/dc/elements/1.1/"/>
    <ds:schemaRef ds:uri="597320a7-26c9-4ada-a5d3-9ce4cfbbe2be"/>
    <ds:schemaRef ds:uri="http://schemas.openxmlformats.org/package/2006/metadata/core-properties"/>
    <ds:schemaRef ds:uri="http://schemas.microsoft.com/office/2006/documentManagement/types"/>
    <ds:schemaRef ds:uri="d7c2d7e5-d637-40e7-a03d-32f79b35a394"/>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5E2730F3-F641-4CFD-B598-F9567F54D7C4}"/>
</file>

<file path=docProps/app.xml><?xml version="1.0" encoding="utf-8"?>
<Properties xmlns="http://schemas.openxmlformats.org/officeDocument/2006/extended-properties" xmlns:vt="http://schemas.openxmlformats.org/officeDocument/2006/docPropsVTypes">
  <TotalTime>33</TotalTime>
  <Words>5660</Words>
  <Application>Microsoft Office PowerPoint</Application>
  <PresentationFormat>Widescreen</PresentationFormat>
  <Paragraphs>516</Paragraphs>
  <Slides>56</Slides>
  <Notes>55</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56</vt:i4>
      </vt:variant>
    </vt:vector>
  </HeadingPairs>
  <TitlesOfParts>
    <vt:vector size="67" baseType="lpstr">
      <vt:lpstr>Aptos</vt:lpstr>
      <vt:lpstr>Arial</vt:lpstr>
      <vt:lpstr>Arial Rounded MT Bold</vt:lpstr>
      <vt:lpstr>Calibri</vt:lpstr>
      <vt:lpstr>Courier New</vt:lpstr>
      <vt:lpstr>Helvetica Neue</vt:lpstr>
      <vt:lpstr>Helvetica Neue Medium</vt:lpstr>
      <vt:lpstr>Montserrat Regular</vt:lpstr>
      <vt:lpstr>Wingdings</vt:lpstr>
      <vt:lpstr>21_BasicWhite</vt:lpstr>
      <vt:lpstr>Office Theme</vt:lpstr>
      <vt:lpstr>Recherche et analyse dans le domaine des transports</vt:lpstr>
      <vt:lpstr>PowerPoint Presentation</vt:lpstr>
      <vt:lpstr>Table des matières</vt:lpstr>
      <vt:lpstr>Table des matières</vt:lpstr>
      <vt:lpstr>PowerPoint Presentation</vt:lpstr>
      <vt:lpstr>00. Introduction et concepts fondamentaux</vt:lpstr>
      <vt:lpstr>00. Introduction et concepts fondamentaux</vt:lpstr>
      <vt:lpstr>00. Introduction et concepts fondamentaux</vt:lpstr>
      <vt:lpstr>00. Introduction et concepts fondamentaux</vt:lpstr>
      <vt:lpstr>00. Introduction et concepts fondamentaux</vt:lpstr>
      <vt:lpstr>00. Introduction et concepts fondamentaux</vt:lpstr>
      <vt:lpstr>PowerPoint Presentation</vt:lpstr>
      <vt:lpstr>01. Configuration du projet et environnement QGIS</vt:lpstr>
      <vt:lpstr>01. Configuration du projet et environnement QGIS</vt:lpstr>
      <vt:lpstr>01. Configuration du projet et environnement QGIS</vt:lpstr>
      <vt:lpstr>01. Configuration du projet et environnement QGIS</vt:lpstr>
      <vt:lpstr>PowerPoint Presentation</vt:lpstr>
      <vt:lpstr>02. Intégration des données - Fichiers vectoriels et texte</vt:lpstr>
      <vt:lpstr>02. Intégration des données - Fichiers vectoriels et texte</vt:lpstr>
      <vt:lpstr>02. Intégration des données - Fichiers vectoriels et texte</vt:lpstr>
      <vt:lpstr>02. Intégration des données - Fichiers vectoriels et texte</vt:lpstr>
      <vt:lpstr>PowerPoint Presentation</vt:lpstr>
      <vt:lpstr>03. Cartographie et interrogation des données</vt:lpstr>
      <vt:lpstr>03. Cartographie et interrogation des données</vt:lpstr>
      <vt:lpstr>03. Cartographie et interrogation des données</vt:lpstr>
      <vt:lpstr>03. Cartographie et interrogation des données</vt:lpstr>
      <vt:lpstr>03. Cartographie et interrogation des données</vt:lpstr>
      <vt:lpstr>PowerPoint Presentation</vt:lpstr>
      <vt:lpstr>04. Création et modification des données de transport</vt:lpstr>
      <vt:lpstr>04. Créer et modifier des données de transport</vt:lpstr>
      <vt:lpstr>PowerPoint Presentation</vt:lpstr>
      <vt:lpstr>05. Création de cartes</vt:lpstr>
      <vt:lpstr>05. Création de cartes</vt:lpstr>
      <vt:lpstr>05. Création de cartes</vt:lpstr>
      <vt:lpstr>PowerPoint Presentation</vt:lpstr>
      <vt:lpstr>06. Géotraitement vectoriel avancé</vt:lpstr>
      <vt:lpstr>06. Géotraitement vectoriel avancé</vt:lpstr>
      <vt:lpstr>06. Géotraitement vectoriel avancé</vt:lpstr>
      <vt:lpstr>06. Géotraitement vectoriel avancé</vt:lpstr>
      <vt:lpstr>PowerPoint Presentation</vt:lpstr>
      <vt:lpstr>07. Analyse des données raster</vt:lpstr>
      <vt:lpstr>07. Analyse des données raster</vt:lpstr>
      <vt:lpstr>07. Analyse des données raster</vt:lpstr>
      <vt:lpstr>PowerPoint Presentation</vt:lpstr>
      <vt:lpstr>08. Analyse de l'accessibilité</vt:lpstr>
      <vt:lpstr>08. Analyse de l'accessibilité</vt:lpstr>
      <vt:lpstr>08. Analyse de l'accessibilité</vt:lpstr>
      <vt:lpstr>08. Analyse de l'accessibilité</vt:lpstr>
      <vt:lpstr>08. Analyse de l'accessibilité</vt:lpstr>
      <vt:lpstr>PowerPoint Presentation</vt:lpstr>
      <vt:lpstr>09. Conclusion et devoir final</vt:lpstr>
      <vt:lpstr>09. Conclusion et devoir final</vt:lpstr>
      <vt:lpstr>PowerPoint Presentation</vt:lpstr>
      <vt:lpstr>10. Références</vt:lpstr>
      <vt:lpstr>10. Références</vt:lpstr>
      <vt:lpstr>Nous vous remercions de votre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KelvinEg</dc:creator>
  <cp:keywords>, docId:4F37E47FC85D9990791371019E8465CD</cp:keywords>
  <cp:lastModifiedBy>Wojciech Kustra</cp:lastModifiedBy>
  <cp:revision>1677</cp:revision>
  <dcterms:modified xsi:type="dcterms:W3CDTF">2026-05-10T12:07:56Z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