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handoutMasterIdLst>
    <p:handoutMasterId r:id="rId35"/>
  </p:handoutMasterIdLst>
  <p:sldIdLst>
    <p:sldId id="306" r:id="rId5"/>
    <p:sldId id="313" r:id="rId6"/>
    <p:sldId id="307" r:id="rId7"/>
    <p:sldId id="314" r:id="rId8"/>
    <p:sldId id="317"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4" r:id="rId24"/>
    <p:sldId id="343" r:id="rId25"/>
    <p:sldId id="345" r:id="rId26"/>
    <p:sldId id="346" r:id="rId27"/>
    <p:sldId id="347" r:id="rId28"/>
    <p:sldId id="328" r:id="rId29"/>
    <p:sldId id="348" r:id="rId30"/>
    <p:sldId id="349" r:id="rId31"/>
    <p:sldId id="350" r:id="rId32"/>
    <p:sldId id="309" r:id="rId3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4244B8-FF06-4ED8-BCA4-104A11006162}" v="1" dt="2026-05-04T16:37:09.81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2922"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7:12.531" v="2" actId="20577"/>
      <pc:docMkLst>
        <pc:docMk/>
      </pc:docMkLst>
      <pc:sldMasterChg chg="modSldLayout">
        <pc:chgData name="Wojciech Kustra" userId="afebd3d0-216b-4c4f-8992-1bf1fda6d5e8" providerId="ADAL" clId="{1D307E72-7901-4E61-A01B-3C4232ABCF63}" dt="2026-05-04T16:37:12.531" v="2" actId="20577"/>
        <pc:sldMasterMkLst>
          <pc:docMk/>
          <pc:sldMasterMk cId="0" sldId="2147483648"/>
        </pc:sldMasterMkLst>
        <pc:sldLayoutChg chg="modSp mod">
          <pc:chgData name="Wojciech Kustra" userId="afebd3d0-216b-4c4f-8992-1bf1fda6d5e8" providerId="ADAL" clId="{1D307E72-7901-4E61-A01B-3C4232ABCF63}" dt="2026-05-04T16:37:12.531" v="2" actId="20577"/>
          <pc:sldLayoutMkLst>
            <pc:docMk/>
            <pc:sldMasterMk cId="0" sldId="2147483648"/>
            <pc:sldLayoutMk cId="0" sldId="2147483650"/>
          </pc:sldLayoutMkLst>
          <pc:spChg chg="mod">
            <ac:chgData name="Wojciech Kustra" userId="afebd3d0-216b-4c4f-8992-1bf1fda6d5e8" providerId="ADAL" clId="{1D307E72-7901-4E61-A01B-3C4232ABCF63}" dt="2026-05-04T16:37:12.531" v="2" actId="20577"/>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pl-PL" sz="1400" b="0" i="0" u="none" strike="noStrike" cap="none" spc="0" normalizeH="0" baseline="0" dirty="0">
                <a:ln>
                  <a:noFill/>
                </a:ln>
                <a:solidFill>
                  <a:srgbClr val="00518E"/>
                </a:solidFill>
                <a:effectLst/>
                <a:uFillTx/>
                <a:latin typeface="+mn-lt"/>
                <a:ea typeface="+mn-ea"/>
                <a:cs typeface="+mn-cs"/>
                <a:sym typeface="Helvetica Neue"/>
              </a:rPr>
              <a:t>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Sustainability and Ethical Supply Chains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51830-36DA-7DBC-FB9E-5BE8ACB903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D54B2F-1257-85AC-BCEA-88ACC25F0BEB}"/>
              </a:ext>
            </a:extLst>
          </p:cNvPr>
          <p:cNvSpPr>
            <a:spLocks noGrp="1"/>
          </p:cNvSpPr>
          <p:nvPr>
            <p:ph type="title"/>
          </p:nvPr>
        </p:nvSpPr>
        <p:spPr>
          <a:xfrm>
            <a:off x="603253" y="539751"/>
            <a:ext cx="8573998" cy="717551"/>
          </a:xfrm>
        </p:spPr>
        <p:txBody>
          <a:bodyPr/>
          <a:lstStyle/>
          <a:p>
            <a:r>
              <a:rPr lang="en-US" dirty="0"/>
              <a:t>Practical </a:t>
            </a:r>
            <a:r>
              <a:rPr lang="pl-PL" dirty="0"/>
              <a:t>S</a:t>
            </a:r>
            <a:r>
              <a:rPr lang="en-US" dirty="0" err="1"/>
              <a:t>teps</a:t>
            </a:r>
            <a:r>
              <a:rPr lang="en-US" dirty="0"/>
              <a:t> to </a:t>
            </a:r>
            <a:r>
              <a:rPr lang="pl-PL" dirty="0"/>
              <a:t>R</a:t>
            </a:r>
            <a:r>
              <a:rPr lang="en-US" dirty="0"/>
              <a:t>educe </a:t>
            </a:r>
            <a:r>
              <a:rPr lang="pl-PL" dirty="0"/>
              <a:t>T</a:t>
            </a:r>
            <a:r>
              <a:rPr lang="en-US" dirty="0" err="1"/>
              <a:t>ransport</a:t>
            </a:r>
            <a:r>
              <a:rPr lang="en-US" dirty="0"/>
              <a:t> </a:t>
            </a:r>
            <a:r>
              <a:rPr lang="pl-PL" dirty="0"/>
              <a:t>I</a:t>
            </a:r>
            <a:r>
              <a:rPr lang="en-US" dirty="0" err="1"/>
              <a:t>ntensity</a:t>
            </a:r>
            <a:br>
              <a:rPr lang="en-US" dirty="0"/>
            </a:br>
            <a:br>
              <a:rPr lang="en-US" dirty="0"/>
            </a:br>
            <a:br>
              <a:rPr lang="en-US"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9072A7C0-B566-0C25-3AF2-8900EFE62BF9}"/>
              </a:ext>
            </a:extLst>
          </p:cNvPr>
          <p:cNvPicPr>
            <a:picLocks noChangeAspect="1"/>
          </p:cNvPicPr>
          <p:nvPr/>
        </p:nvPicPr>
        <p:blipFill>
          <a:blip r:embed="rId2"/>
          <a:stretch>
            <a:fillRect/>
          </a:stretch>
        </p:blipFill>
        <p:spPr>
          <a:xfrm>
            <a:off x="603253" y="1846037"/>
            <a:ext cx="10448536" cy="3656988"/>
          </a:xfrm>
          <a:prstGeom prst="rect">
            <a:avLst/>
          </a:prstGeom>
        </p:spPr>
      </p:pic>
    </p:spTree>
    <p:extLst>
      <p:ext uri="{BB962C8B-B14F-4D97-AF65-F5344CB8AC3E}">
        <p14:creationId xmlns:p14="http://schemas.microsoft.com/office/powerpoint/2010/main" val="397901409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B5802-0CEC-6B80-A008-A3C31F9B93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50371A-18E9-78B0-65A7-6C0A38F3FF6D}"/>
              </a:ext>
            </a:extLst>
          </p:cNvPr>
          <p:cNvSpPr>
            <a:spLocks noGrp="1"/>
          </p:cNvSpPr>
          <p:nvPr>
            <p:ph type="title"/>
          </p:nvPr>
        </p:nvSpPr>
        <p:spPr>
          <a:xfrm>
            <a:off x="603253" y="539751"/>
            <a:ext cx="8573998" cy="717551"/>
          </a:xfrm>
        </p:spPr>
        <p:txBody>
          <a:bodyPr/>
          <a:lstStyle/>
          <a:p>
            <a:r>
              <a:rPr lang="en-US" dirty="0"/>
              <a:t>Practical </a:t>
            </a:r>
            <a:r>
              <a:rPr lang="pl-PL" dirty="0"/>
              <a:t>S</a:t>
            </a:r>
            <a:r>
              <a:rPr lang="en-US" dirty="0" err="1"/>
              <a:t>teps</a:t>
            </a:r>
            <a:r>
              <a:rPr lang="en-US" dirty="0"/>
              <a:t> to </a:t>
            </a:r>
            <a:r>
              <a:rPr lang="pl-PL" dirty="0"/>
              <a:t>R</a:t>
            </a:r>
            <a:r>
              <a:rPr lang="en-US" dirty="0"/>
              <a:t>educe </a:t>
            </a:r>
            <a:r>
              <a:rPr lang="pl-PL" dirty="0"/>
              <a:t>T</a:t>
            </a:r>
            <a:r>
              <a:rPr lang="en-US" dirty="0" err="1"/>
              <a:t>ransport</a:t>
            </a:r>
            <a:r>
              <a:rPr lang="en-US" dirty="0"/>
              <a:t> </a:t>
            </a:r>
            <a:r>
              <a:rPr lang="pl-PL" dirty="0"/>
              <a:t>I</a:t>
            </a:r>
            <a:r>
              <a:rPr lang="en-US" dirty="0" err="1"/>
              <a:t>ntensity</a:t>
            </a:r>
            <a:br>
              <a:rPr lang="en-US" dirty="0"/>
            </a:br>
            <a:br>
              <a:rPr lang="en-US" dirty="0"/>
            </a:br>
            <a:br>
              <a:rPr lang="en-US"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878A445A-1DEB-3CA3-B9CA-73A856287EA7}"/>
              </a:ext>
            </a:extLst>
          </p:cNvPr>
          <p:cNvPicPr>
            <a:picLocks noChangeAspect="1"/>
          </p:cNvPicPr>
          <p:nvPr/>
        </p:nvPicPr>
        <p:blipFill>
          <a:blip r:embed="rId2"/>
          <a:stretch>
            <a:fillRect/>
          </a:stretch>
        </p:blipFill>
        <p:spPr>
          <a:xfrm>
            <a:off x="485506" y="1680968"/>
            <a:ext cx="9672647" cy="4537227"/>
          </a:xfrm>
          <a:prstGeom prst="rect">
            <a:avLst/>
          </a:prstGeom>
        </p:spPr>
      </p:pic>
    </p:spTree>
    <p:extLst>
      <p:ext uri="{BB962C8B-B14F-4D97-AF65-F5344CB8AC3E}">
        <p14:creationId xmlns:p14="http://schemas.microsoft.com/office/powerpoint/2010/main" val="78314037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BF036-B375-8401-A610-A7EFBE13E8F6}"/>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34D93D29-881E-BAA2-E8A2-6E933F6FB89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25" t="5248" r="6205" b="9362"/>
          <a:stretch>
            <a:fillRect/>
          </a:stretch>
        </p:blipFill>
        <p:spPr bwMode="auto">
          <a:xfrm>
            <a:off x="165369" y="0"/>
            <a:ext cx="9396919" cy="6670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13273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D8486-48F6-C286-FA72-EE9F9A3EC2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945FA9-55BB-7023-D009-D86BD53E0F6F}"/>
              </a:ext>
            </a:extLst>
          </p:cNvPr>
          <p:cNvSpPr>
            <a:spLocks noGrp="1"/>
          </p:cNvSpPr>
          <p:nvPr>
            <p:ph type="title"/>
          </p:nvPr>
        </p:nvSpPr>
        <p:spPr>
          <a:xfrm>
            <a:off x="603253" y="539751"/>
            <a:ext cx="8573998" cy="717551"/>
          </a:xfrm>
        </p:spPr>
        <p:txBody>
          <a:bodyPr/>
          <a:lstStyle/>
          <a:p>
            <a:r>
              <a:rPr lang="pl-PL" dirty="0"/>
              <a:t>4</a:t>
            </a:r>
            <a:r>
              <a:rPr lang="en-US" dirty="0"/>
              <a:t>. Beyond the Carbon Footprint – The Resource Footprint</a:t>
            </a:r>
            <a:br>
              <a:rPr lang="en-US" dirty="0"/>
            </a:br>
            <a:br>
              <a:rPr lang="en-US" dirty="0"/>
            </a:br>
            <a:br>
              <a:rPr lang="en-US" dirty="0"/>
            </a:br>
            <a:br>
              <a:rPr lang="en-US" dirty="0"/>
            </a:br>
            <a:br>
              <a:rPr lang="pl-PL" dirty="0"/>
            </a:b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8F0E9BE7-DDBD-19CE-6BA5-ABDB1004A42C}"/>
              </a:ext>
            </a:extLst>
          </p:cNvPr>
          <p:cNvPicPr>
            <a:picLocks noChangeAspect="1"/>
          </p:cNvPicPr>
          <p:nvPr/>
        </p:nvPicPr>
        <p:blipFill>
          <a:blip r:embed="rId2"/>
          <a:stretch>
            <a:fillRect/>
          </a:stretch>
        </p:blipFill>
        <p:spPr>
          <a:xfrm>
            <a:off x="603253" y="1584916"/>
            <a:ext cx="9326038" cy="5273084"/>
          </a:xfrm>
          <a:prstGeom prst="rect">
            <a:avLst/>
          </a:prstGeom>
        </p:spPr>
      </p:pic>
    </p:spTree>
    <p:extLst>
      <p:ext uri="{BB962C8B-B14F-4D97-AF65-F5344CB8AC3E}">
        <p14:creationId xmlns:p14="http://schemas.microsoft.com/office/powerpoint/2010/main" val="113289397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9B437-010A-9825-1481-FC3D393F86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6AD6A-B4BB-CE1A-14DF-2D266EB68567}"/>
              </a:ext>
            </a:extLst>
          </p:cNvPr>
          <p:cNvSpPr>
            <a:spLocks noGrp="1"/>
          </p:cNvSpPr>
          <p:nvPr>
            <p:ph type="title"/>
          </p:nvPr>
        </p:nvSpPr>
        <p:spPr>
          <a:xfrm>
            <a:off x="603253" y="539751"/>
            <a:ext cx="8573998" cy="717551"/>
          </a:xfrm>
        </p:spPr>
        <p:txBody>
          <a:bodyPr/>
          <a:lstStyle/>
          <a:p>
            <a:r>
              <a:rPr lang="pl-PL" dirty="0"/>
              <a:t>5</a:t>
            </a:r>
            <a:r>
              <a:rPr lang="en-US" dirty="0"/>
              <a:t>. Circular Economy and the 3Rs – Reduce, Reuse, Recycle</a:t>
            </a:r>
            <a:br>
              <a:rPr lang="en-US" dirty="0"/>
            </a:br>
            <a:br>
              <a:rPr lang="en-US" dirty="0"/>
            </a:br>
            <a:br>
              <a:rPr lang="en-US" dirty="0"/>
            </a:br>
            <a:br>
              <a:rPr lang="en-US" dirty="0"/>
            </a:br>
            <a:br>
              <a:rPr lang="en-US" dirty="0"/>
            </a:br>
            <a:br>
              <a:rPr lang="pl-PL" dirty="0"/>
            </a:br>
            <a:endParaRPr lang="pl-PL" dirty="0"/>
          </a:p>
        </p:txBody>
      </p:sp>
      <p:pic>
        <p:nvPicPr>
          <p:cNvPr id="4098" name="Picture 2">
            <a:extLst>
              <a:ext uri="{FF2B5EF4-FFF2-40B4-BE49-F238E27FC236}">
                <a16:creationId xmlns:a16="http://schemas.microsoft.com/office/drawing/2014/main" id="{01D3B204-AF76-FB92-4965-AE371966930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712422"/>
            <a:ext cx="11225321" cy="3754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52687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0A090-8E13-F330-40A0-DEC41E332F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5C1C7-D49B-1EF6-6839-B305E6B09C1C}"/>
              </a:ext>
            </a:extLst>
          </p:cNvPr>
          <p:cNvSpPr>
            <a:spLocks noGrp="1"/>
          </p:cNvSpPr>
          <p:nvPr>
            <p:ph type="title"/>
          </p:nvPr>
        </p:nvSpPr>
        <p:spPr>
          <a:xfrm>
            <a:off x="603253" y="539751"/>
            <a:ext cx="8573998" cy="717551"/>
          </a:xfrm>
        </p:spPr>
        <p:txBody>
          <a:bodyPr/>
          <a:lstStyle/>
          <a:p>
            <a:r>
              <a:rPr lang="pl-PL" dirty="0"/>
              <a:t>The 3Rs Framework</a:t>
            </a:r>
            <a:br>
              <a:rPr lang="en-US" dirty="0"/>
            </a:br>
            <a:br>
              <a:rPr lang="en-US" dirty="0"/>
            </a:br>
            <a:br>
              <a:rPr lang="en-US" dirty="0"/>
            </a:br>
            <a:br>
              <a:rPr lang="en-US" dirty="0"/>
            </a:br>
            <a:br>
              <a:rPr lang="en-US" dirty="0"/>
            </a:br>
            <a:br>
              <a:rPr lang="pl-PL" dirty="0"/>
            </a:br>
            <a:endParaRPr lang="pl-PL" dirty="0"/>
          </a:p>
        </p:txBody>
      </p:sp>
      <p:pic>
        <p:nvPicPr>
          <p:cNvPr id="5122" name="Picture 2">
            <a:extLst>
              <a:ext uri="{FF2B5EF4-FFF2-40B4-BE49-F238E27FC236}">
                <a16:creationId xmlns:a16="http://schemas.microsoft.com/office/drawing/2014/main" id="{73BD4A1F-BC45-E867-004A-02DF236BA19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25" t="14184" b="7870"/>
          <a:stretch>
            <a:fillRect/>
          </a:stretch>
        </p:blipFill>
        <p:spPr bwMode="auto">
          <a:xfrm>
            <a:off x="321013" y="1118680"/>
            <a:ext cx="8699720" cy="5345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81199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E1AE4-053A-A268-B179-181351F27E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9A2F0D-4439-E3FB-CAC8-E93F2BD16D67}"/>
              </a:ext>
            </a:extLst>
          </p:cNvPr>
          <p:cNvSpPr>
            <a:spLocks noGrp="1"/>
          </p:cNvSpPr>
          <p:nvPr>
            <p:ph type="title"/>
          </p:nvPr>
        </p:nvSpPr>
        <p:spPr>
          <a:xfrm>
            <a:off x="603253" y="675433"/>
            <a:ext cx="7080343" cy="581869"/>
          </a:xfrm>
        </p:spPr>
        <p:txBody>
          <a:bodyPr/>
          <a:lstStyle/>
          <a:p>
            <a:r>
              <a:rPr lang="pl-PL" dirty="0"/>
              <a:t>6</a:t>
            </a:r>
            <a:r>
              <a:rPr lang="en-US" dirty="0"/>
              <a:t>. Social Responsibility in Supply Chains</a:t>
            </a:r>
            <a:br>
              <a:rPr lang="en-US" dirty="0"/>
            </a:br>
            <a:br>
              <a:rPr lang="en-US" dirty="0"/>
            </a:br>
            <a:br>
              <a:rPr lang="en-US" dirty="0"/>
            </a:br>
            <a:br>
              <a:rPr lang="en-US" dirty="0"/>
            </a:br>
            <a:br>
              <a:rPr lang="en-US" dirty="0"/>
            </a:br>
            <a:br>
              <a:rPr lang="pl-PL" dirty="0"/>
            </a:br>
            <a:endParaRPr lang="pl-PL" dirty="0"/>
          </a:p>
        </p:txBody>
      </p:sp>
      <p:pic>
        <p:nvPicPr>
          <p:cNvPr id="6146" name="Picture 2">
            <a:extLst>
              <a:ext uri="{FF2B5EF4-FFF2-40B4-BE49-F238E27FC236}">
                <a16:creationId xmlns:a16="http://schemas.microsoft.com/office/drawing/2014/main" id="{F8BF4F6C-6028-B23D-8333-2B6D86E1FD8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3253" y="1194715"/>
            <a:ext cx="7769975" cy="5663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598924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578A4-6FCE-2C37-D309-4CCFB6E256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E40527-20B9-34E4-746F-255CE4524179}"/>
              </a:ext>
            </a:extLst>
          </p:cNvPr>
          <p:cNvSpPr>
            <a:spLocks noGrp="1"/>
          </p:cNvSpPr>
          <p:nvPr>
            <p:ph type="title"/>
          </p:nvPr>
        </p:nvSpPr>
        <p:spPr>
          <a:xfrm>
            <a:off x="603253" y="675433"/>
            <a:ext cx="7080343" cy="581869"/>
          </a:xfrm>
        </p:spPr>
        <p:txBody>
          <a:bodyPr/>
          <a:lstStyle/>
          <a:p>
            <a:r>
              <a:rPr lang="pl-PL" dirty="0"/>
              <a:t>6</a:t>
            </a:r>
            <a:r>
              <a:rPr lang="en-US" dirty="0"/>
              <a:t>. Social Responsibility in Supply Chains</a:t>
            </a:r>
            <a:br>
              <a:rPr lang="en-US" dirty="0"/>
            </a:br>
            <a:br>
              <a:rPr lang="en-US" dirty="0"/>
            </a:br>
            <a:br>
              <a:rPr lang="en-US" dirty="0"/>
            </a:br>
            <a:br>
              <a:rPr lang="en-US" dirty="0"/>
            </a:br>
            <a:br>
              <a:rPr lang="en-US" dirty="0"/>
            </a:br>
            <a:br>
              <a:rPr lang="pl-PL" dirty="0"/>
            </a:br>
            <a:endParaRPr lang="pl-PL" dirty="0"/>
          </a:p>
        </p:txBody>
      </p:sp>
      <p:pic>
        <p:nvPicPr>
          <p:cNvPr id="4" name="Obraz 3" descr="Obraz zawierający tekst, zrzut ekranu, Czcionka, dokument&#10;&#10;Zawartość wygenerowana przez AI może być niepoprawna.">
            <a:extLst>
              <a:ext uri="{FF2B5EF4-FFF2-40B4-BE49-F238E27FC236}">
                <a16:creationId xmlns:a16="http://schemas.microsoft.com/office/drawing/2014/main" id="{6EB61966-5D29-201F-3760-14098AA0A158}"/>
              </a:ext>
            </a:extLst>
          </p:cNvPr>
          <p:cNvPicPr>
            <a:picLocks noChangeAspect="1"/>
          </p:cNvPicPr>
          <p:nvPr/>
        </p:nvPicPr>
        <p:blipFill>
          <a:blip r:embed="rId2"/>
          <a:stretch>
            <a:fillRect/>
          </a:stretch>
        </p:blipFill>
        <p:spPr>
          <a:xfrm>
            <a:off x="603253" y="1624846"/>
            <a:ext cx="7457143" cy="5038095"/>
          </a:xfrm>
          <a:prstGeom prst="rect">
            <a:avLst/>
          </a:prstGeom>
        </p:spPr>
      </p:pic>
    </p:spTree>
    <p:extLst>
      <p:ext uri="{BB962C8B-B14F-4D97-AF65-F5344CB8AC3E}">
        <p14:creationId xmlns:p14="http://schemas.microsoft.com/office/powerpoint/2010/main" val="406978897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51E8F-5090-1DB8-28FC-5BE4DB1996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C18767-8591-923C-FB24-6A8ACC39FC8D}"/>
              </a:ext>
            </a:extLst>
          </p:cNvPr>
          <p:cNvSpPr>
            <a:spLocks noGrp="1"/>
          </p:cNvSpPr>
          <p:nvPr>
            <p:ph type="title"/>
          </p:nvPr>
        </p:nvSpPr>
        <p:spPr>
          <a:xfrm>
            <a:off x="603253" y="666736"/>
            <a:ext cx="6596604" cy="590566"/>
          </a:xfrm>
        </p:spPr>
        <p:txBody>
          <a:bodyPr/>
          <a:lstStyle/>
          <a:p>
            <a:r>
              <a:rPr lang="pl-PL" dirty="0"/>
              <a:t>7</a:t>
            </a:r>
            <a:r>
              <a:rPr lang="en-US" dirty="0"/>
              <a:t>. Ethical Sourcing and Responsible Procurement</a:t>
            </a:r>
            <a:br>
              <a:rPr lang="en-US" dirty="0"/>
            </a:br>
            <a:br>
              <a:rPr lang="en-US" dirty="0"/>
            </a:br>
            <a:br>
              <a:rPr lang="en-US" dirty="0"/>
            </a:br>
            <a:br>
              <a:rPr lang="en-US" dirty="0"/>
            </a:br>
            <a:br>
              <a:rPr lang="en-US" dirty="0"/>
            </a:br>
            <a:br>
              <a:rPr lang="pl-PL" dirty="0"/>
            </a:br>
            <a:endParaRPr lang="pl-PL" dirty="0"/>
          </a:p>
        </p:txBody>
      </p:sp>
      <p:pic>
        <p:nvPicPr>
          <p:cNvPr id="7170" name="Picture 2">
            <a:extLst>
              <a:ext uri="{FF2B5EF4-FFF2-40B4-BE49-F238E27FC236}">
                <a16:creationId xmlns:a16="http://schemas.microsoft.com/office/drawing/2014/main" id="{69EE851A-C3DC-317A-762E-EB53BBDBAC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675" y="1257302"/>
            <a:ext cx="8753956" cy="5644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6961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3AD44-BC50-8684-28FF-BE33545699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9E3137-C558-67AF-8891-4D458D8E596B}"/>
              </a:ext>
            </a:extLst>
          </p:cNvPr>
          <p:cNvSpPr>
            <a:spLocks noGrp="1"/>
          </p:cNvSpPr>
          <p:nvPr>
            <p:ph type="title"/>
          </p:nvPr>
        </p:nvSpPr>
        <p:spPr>
          <a:xfrm>
            <a:off x="603253" y="666736"/>
            <a:ext cx="6596604" cy="590566"/>
          </a:xfrm>
        </p:spPr>
        <p:txBody>
          <a:bodyPr/>
          <a:lstStyle/>
          <a:p>
            <a:r>
              <a:rPr lang="pl-PL" dirty="0" err="1"/>
              <a:t>Ethical</a:t>
            </a:r>
            <a:r>
              <a:rPr lang="pl-PL" dirty="0"/>
              <a:t> </a:t>
            </a:r>
            <a:r>
              <a:rPr lang="pl-PL" dirty="0" err="1"/>
              <a:t>Sourcing</a:t>
            </a:r>
            <a:r>
              <a:rPr lang="pl-PL" dirty="0"/>
              <a:t> Framework</a:t>
            </a:r>
            <a:br>
              <a:rPr lang="en-US" dirty="0"/>
            </a:br>
            <a:br>
              <a:rPr lang="en-US" dirty="0"/>
            </a:br>
            <a:br>
              <a:rPr lang="en-US" dirty="0"/>
            </a:br>
            <a:br>
              <a:rPr lang="pl-PL" dirty="0"/>
            </a:br>
            <a:endParaRPr lang="pl-PL" dirty="0"/>
          </a:p>
        </p:txBody>
      </p:sp>
      <p:pic>
        <p:nvPicPr>
          <p:cNvPr id="9218" name="Picture 2">
            <a:extLst>
              <a:ext uri="{FF2B5EF4-FFF2-40B4-BE49-F238E27FC236}">
                <a16:creationId xmlns:a16="http://schemas.microsoft.com/office/drawing/2014/main" id="{E66BE372-3321-0171-5A57-973F2C0BAEE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2351" b="8882"/>
          <a:stretch>
            <a:fillRect/>
          </a:stretch>
        </p:blipFill>
        <p:spPr bwMode="auto">
          <a:xfrm>
            <a:off x="1436716" y="1186774"/>
            <a:ext cx="5279968" cy="5671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397707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9FD7F-180A-806C-205F-6A09A79DA4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A621F-1CBB-0647-B1D8-94FDAA1A64D0}"/>
              </a:ext>
            </a:extLst>
          </p:cNvPr>
          <p:cNvSpPr>
            <a:spLocks noGrp="1"/>
          </p:cNvSpPr>
          <p:nvPr>
            <p:ph type="title"/>
          </p:nvPr>
        </p:nvSpPr>
        <p:spPr>
          <a:xfrm>
            <a:off x="603253" y="675433"/>
            <a:ext cx="7080343" cy="581869"/>
          </a:xfrm>
        </p:spPr>
        <p:txBody>
          <a:bodyPr/>
          <a:lstStyle/>
          <a:p>
            <a:r>
              <a:rPr lang="pl-PL" dirty="0"/>
              <a:t>8</a:t>
            </a:r>
            <a:r>
              <a:rPr lang="en-US" dirty="0"/>
              <a:t>. </a:t>
            </a:r>
            <a:r>
              <a:rPr lang="pl-PL" dirty="0"/>
              <a:t>Fair Trade </a:t>
            </a:r>
            <a:r>
              <a:rPr lang="pl-PL" dirty="0" err="1"/>
              <a:t>Principles</a:t>
            </a:r>
            <a:br>
              <a:rPr lang="pl-PL" dirty="0"/>
            </a:br>
            <a:br>
              <a:rPr lang="en-US" dirty="0"/>
            </a:br>
            <a:br>
              <a:rPr lang="en-US" dirty="0"/>
            </a:br>
            <a:br>
              <a:rPr lang="en-US" dirty="0"/>
            </a:br>
            <a:br>
              <a:rPr lang="en-US" dirty="0"/>
            </a:br>
            <a:br>
              <a:rPr lang="en-US" dirty="0"/>
            </a:br>
            <a:br>
              <a:rPr lang="pl-PL" dirty="0"/>
            </a:br>
            <a:endParaRPr lang="pl-PL" dirty="0"/>
          </a:p>
        </p:txBody>
      </p:sp>
      <p:pic>
        <p:nvPicPr>
          <p:cNvPr id="11266" name="Picture 2">
            <a:extLst>
              <a:ext uri="{FF2B5EF4-FFF2-40B4-BE49-F238E27FC236}">
                <a16:creationId xmlns:a16="http://schemas.microsoft.com/office/drawing/2014/main" id="{655213D2-7B4F-A8A1-F4FA-6A5EF97105C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65" t="14610" b="5248"/>
          <a:stretch>
            <a:fillRect/>
          </a:stretch>
        </p:blipFill>
        <p:spPr bwMode="auto">
          <a:xfrm>
            <a:off x="389106" y="1177046"/>
            <a:ext cx="6952034" cy="5496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535829"/>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539B3-F6B1-E921-5A11-B9A4BF7C97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68963E-75D8-361D-8F58-75E7436D990C}"/>
              </a:ext>
            </a:extLst>
          </p:cNvPr>
          <p:cNvSpPr>
            <a:spLocks noGrp="1"/>
          </p:cNvSpPr>
          <p:nvPr>
            <p:ph type="title"/>
          </p:nvPr>
        </p:nvSpPr>
        <p:spPr>
          <a:xfrm>
            <a:off x="603253" y="675433"/>
            <a:ext cx="7080343" cy="581869"/>
          </a:xfrm>
        </p:spPr>
        <p:txBody>
          <a:bodyPr/>
          <a:lstStyle/>
          <a:p>
            <a:r>
              <a:rPr lang="en-US" dirty="0"/>
              <a:t>Industries Where Fair Trade </a:t>
            </a:r>
            <a:br>
              <a:rPr lang="pl-PL" dirty="0"/>
            </a:br>
            <a:r>
              <a:rPr lang="en-US" dirty="0"/>
              <a:t>is Strong</a:t>
            </a:r>
            <a:br>
              <a:rPr lang="pl-PL" dirty="0"/>
            </a:br>
            <a:br>
              <a:rPr lang="en-US" dirty="0"/>
            </a:br>
            <a:br>
              <a:rPr lang="en-US" dirty="0"/>
            </a:br>
            <a:br>
              <a:rPr lang="en-US" dirty="0"/>
            </a:br>
            <a:br>
              <a:rPr lang="en-US" dirty="0"/>
            </a:br>
            <a:br>
              <a:rPr lang="en-US" dirty="0"/>
            </a:br>
            <a:br>
              <a:rPr lang="pl-PL" dirty="0"/>
            </a:br>
            <a:endParaRPr lang="pl-PL" dirty="0"/>
          </a:p>
        </p:txBody>
      </p:sp>
      <p:pic>
        <p:nvPicPr>
          <p:cNvPr id="5" name="Obraz 4" descr="Obraz zawierający tekst, Czcionka, zrzut ekranu, algebra&#10;&#10;Zawartość wygenerowana przez AI może być niepoprawna.">
            <a:extLst>
              <a:ext uri="{FF2B5EF4-FFF2-40B4-BE49-F238E27FC236}">
                <a16:creationId xmlns:a16="http://schemas.microsoft.com/office/drawing/2014/main" id="{2B1B2416-F764-D68A-C31B-9C745FDB68B2}"/>
              </a:ext>
            </a:extLst>
          </p:cNvPr>
          <p:cNvPicPr>
            <a:picLocks noChangeAspect="1"/>
          </p:cNvPicPr>
          <p:nvPr/>
        </p:nvPicPr>
        <p:blipFill>
          <a:blip r:embed="rId2"/>
          <a:stretch>
            <a:fillRect/>
          </a:stretch>
        </p:blipFill>
        <p:spPr>
          <a:xfrm>
            <a:off x="603252" y="2062910"/>
            <a:ext cx="10457737" cy="2924726"/>
          </a:xfrm>
          <a:prstGeom prst="rect">
            <a:avLst/>
          </a:prstGeom>
        </p:spPr>
      </p:pic>
    </p:spTree>
    <p:extLst>
      <p:ext uri="{BB962C8B-B14F-4D97-AF65-F5344CB8AC3E}">
        <p14:creationId xmlns:p14="http://schemas.microsoft.com/office/powerpoint/2010/main" val="13023403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8D9A6-929C-38DF-6C4A-72385E2D85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5E66B1-7D5C-C392-2152-6C6FE3A49C95}"/>
              </a:ext>
            </a:extLst>
          </p:cNvPr>
          <p:cNvSpPr>
            <a:spLocks noGrp="1"/>
          </p:cNvSpPr>
          <p:nvPr>
            <p:ph type="title"/>
          </p:nvPr>
        </p:nvSpPr>
        <p:spPr>
          <a:xfrm>
            <a:off x="603253" y="675433"/>
            <a:ext cx="7080343" cy="581869"/>
          </a:xfrm>
        </p:spPr>
        <p:txBody>
          <a:bodyPr/>
          <a:lstStyle/>
          <a:p>
            <a:r>
              <a:rPr lang="en-US" dirty="0"/>
              <a:t>Business Case for Fair Trade</a:t>
            </a:r>
            <a:br>
              <a:rPr lang="pl-PL" dirty="0"/>
            </a:br>
            <a:br>
              <a:rPr lang="en-US" dirty="0"/>
            </a:br>
            <a:br>
              <a:rPr lang="en-US" dirty="0"/>
            </a:br>
            <a:br>
              <a:rPr lang="en-US" dirty="0"/>
            </a:br>
            <a:br>
              <a:rPr lang="en-US" dirty="0"/>
            </a:br>
            <a:br>
              <a:rPr lang="en-US" dirty="0"/>
            </a:br>
            <a:br>
              <a:rPr lang="pl-PL" dirty="0"/>
            </a:br>
            <a:endParaRPr lang="pl-PL" dirty="0"/>
          </a:p>
        </p:txBody>
      </p:sp>
      <p:pic>
        <p:nvPicPr>
          <p:cNvPr id="12290" name="Picture 2">
            <a:extLst>
              <a:ext uri="{FF2B5EF4-FFF2-40B4-BE49-F238E27FC236}">
                <a16:creationId xmlns:a16="http://schemas.microsoft.com/office/drawing/2014/main" id="{C14C8E67-4F40-FECF-AF8A-CA091AB3933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5461" b="11490"/>
          <a:stretch>
            <a:fillRect/>
          </a:stretch>
        </p:blipFill>
        <p:spPr bwMode="auto">
          <a:xfrm>
            <a:off x="203302" y="1381328"/>
            <a:ext cx="7680325" cy="5009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59153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7E84C-EC29-6A82-F25E-05321CDFE1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F0742B-E682-658E-EA81-F485A00444DF}"/>
              </a:ext>
            </a:extLst>
          </p:cNvPr>
          <p:cNvSpPr>
            <a:spLocks noGrp="1"/>
          </p:cNvSpPr>
          <p:nvPr>
            <p:ph type="title"/>
          </p:nvPr>
        </p:nvSpPr>
        <p:spPr>
          <a:xfrm>
            <a:off x="603253" y="675433"/>
            <a:ext cx="7080343" cy="581869"/>
          </a:xfrm>
        </p:spPr>
        <p:txBody>
          <a:bodyPr/>
          <a:lstStyle/>
          <a:p>
            <a:r>
              <a:rPr lang="en-US" dirty="0"/>
              <a:t>Challenges in Implementing </a:t>
            </a:r>
            <a:br>
              <a:rPr lang="pl-PL" dirty="0"/>
            </a:br>
            <a:r>
              <a:rPr lang="en-US" dirty="0"/>
              <a:t>Fair Trade</a:t>
            </a:r>
            <a:br>
              <a:rPr lang="pl-PL" dirty="0"/>
            </a:br>
            <a:br>
              <a:rPr lang="en-US" dirty="0"/>
            </a:br>
            <a:br>
              <a:rPr lang="en-US" dirty="0"/>
            </a:br>
            <a:br>
              <a:rPr lang="en-US" dirty="0"/>
            </a:br>
            <a:br>
              <a:rPr lang="en-US" dirty="0"/>
            </a:br>
            <a:br>
              <a:rPr lang="en-US" dirty="0"/>
            </a:br>
            <a:br>
              <a:rPr lang="pl-PL" dirty="0"/>
            </a:br>
            <a:endParaRPr lang="pl-PL" dirty="0"/>
          </a:p>
        </p:txBody>
      </p:sp>
      <p:pic>
        <p:nvPicPr>
          <p:cNvPr id="13314" name="Picture 2">
            <a:extLst>
              <a:ext uri="{FF2B5EF4-FFF2-40B4-BE49-F238E27FC236}">
                <a16:creationId xmlns:a16="http://schemas.microsoft.com/office/drawing/2014/main" id="{A12C145C-C108-4868-C30E-DED414F3346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8334" b="8369"/>
          <a:stretch>
            <a:fillRect/>
          </a:stretch>
        </p:blipFill>
        <p:spPr bwMode="auto">
          <a:xfrm>
            <a:off x="-201950" y="1646408"/>
            <a:ext cx="9209087" cy="5026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34138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BE34C-0A41-39AA-ED69-79B4878B99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4B4C98-EE74-EEF1-AD11-A667C9F7392C}"/>
              </a:ext>
            </a:extLst>
          </p:cNvPr>
          <p:cNvSpPr>
            <a:spLocks noGrp="1"/>
          </p:cNvSpPr>
          <p:nvPr>
            <p:ph type="title"/>
          </p:nvPr>
        </p:nvSpPr>
        <p:spPr>
          <a:xfrm>
            <a:off x="603253" y="675433"/>
            <a:ext cx="7080343" cy="581869"/>
          </a:xfrm>
        </p:spPr>
        <p:txBody>
          <a:bodyPr/>
          <a:lstStyle/>
          <a:p>
            <a:r>
              <a:rPr lang="pl-PL" dirty="0"/>
              <a:t>9</a:t>
            </a:r>
            <a:r>
              <a:rPr lang="en-US" dirty="0"/>
              <a:t>. Conflict Minerals and Responsible Sourcing</a:t>
            </a:r>
            <a:br>
              <a:rPr lang="en-US" dirty="0"/>
            </a:br>
            <a:br>
              <a:rPr lang="pl-PL" dirty="0"/>
            </a:br>
            <a:br>
              <a:rPr lang="en-US" dirty="0"/>
            </a:br>
            <a:br>
              <a:rPr lang="en-US" dirty="0"/>
            </a:br>
            <a:br>
              <a:rPr lang="en-US" dirty="0"/>
            </a:br>
            <a:br>
              <a:rPr lang="en-US" dirty="0"/>
            </a:br>
            <a:br>
              <a:rPr lang="en-US" dirty="0"/>
            </a:br>
            <a:br>
              <a:rPr lang="pl-PL" dirty="0"/>
            </a:br>
            <a:endParaRPr lang="pl-PL" dirty="0"/>
          </a:p>
        </p:txBody>
      </p:sp>
      <p:pic>
        <p:nvPicPr>
          <p:cNvPr id="4" name="Obraz 3">
            <a:extLst>
              <a:ext uri="{FF2B5EF4-FFF2-40B4-BE49-F238E27FC236}">
                <a16:creationId xmlns:a16="http://schemas.microsoft.com/office/drawing/2014/main" id="{31241BDB-7926-F596-A91D-B24B1FFB6353}"/>
              </a:ext>
            </a:extLst>
          </p:cNvPr>
          <p:cNvPicPr>
            <a:picLocks noChangeAspect="1"/>
          </p:cNvPicPr>
          <p:nvPr/>
        </p:nvPicPr>
        <p:blipFill>
          <a:blip r:embed="rId2"/>
          <a:stretch>
            <a:fillRect/>
          </a:stretch>
        </p:blipFill>
        <p:spPr>
          <a:xfrm>
            <a:off x="603253" y="2069733"/>
            <a:ext cx="9588151" cy="720564"/>
          </a:xfrm>
          <a:prstGeom prst="rect">
            <a:avLst/>
          </a:prstGeom>
        </p:spPr>
      </p:pic>
      <p:pic>
        <p:nvPicPr>
          <p:cNvPr id="7" name="Obraz 6" descr="Obraz zawierający tekst, Czcionka, zrzut ekranu, linia&#10;&#10;Zawartość wygenerowana przez AI może być niepoprawna.">
            <a:extLst>
              <a:ext uri="{FF2B5EF4-FFF2-40B4-BE49-F238E27FC236}">
                <a16:creationId xmlns:a16="http://schemas.microsoft.com/office/drawing/2014/main" id="{4FB4EB8A-EEB6-CB61-730C-A70D81BA331E}"/>
              </a:ext>
            </a:extLst>
          </p:cNvPr>
          <p:cNvPicPr>
            <a:picLocks noChangeAspect="1"/>
          </p:cNvPicPr>
          <p:nvPr/>
        </p:nvPicPr>
        <p:blipFill>
          <a:blip r:embed="rId3"/>
          <a:stretch>
            <a:fillRect/>
          </a:stretch>
        </p:blipFill>
        <p:spPr>
          <a:xfrm>
            <a:off x="603253" y="3116148"/>
            <a:ext cx="9682460" cy="1705234"/>
          </a:xfrm>
          <a:prstGeom prst="rect">
            <a:avLst/>
          </a:prstGeom>
        </p:spPr>
      </p:pic>
    </p:spTree>
    <p:extLst>
      <p:ext uri="{BB962C8B-B14F-4D97-AF65-F5344CB8AC3E}">
        <p14:creationId xmlns:p14="http://schemas.microsoft.com/office/powerpoint/2010/main" val="366616181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04D69DE9-4929-C23D-23E2-F9905D0E92B8}"/>
              </a:ext>
            </a:extLst>
          </p:cNvPr>
          <p:cNvSpPr>
            <a:spLocks noGrp="1"/>
          </p:cNvSpPr>
          <p:nvPr>
            <p:ph type="pic" idx="21"/>
          </p:nvPr>
        </p:nvSpPr>
        <p:spPr/>
        <p:txBody>
          <a:bodyPr/>
          <a:lstStyle/>
          <a:p>
            <a:endParaRPr lang="en-GB"/>
          </a:p>
        </p:txBody>
      </p:sp>
      <p:pic>
        <p:nvPicPr>
          <p:cNvPr id="1028" name="Picture 4">
            <a:extLst>
              <a:ext uri="{FF2B5EF4-FFF2-40B4-BE49-F238E27FC236}">
                <a16:creationId xmlns:a16="http://schemas.microsoft.com/office/drawing/2014/main" id="{D58B2A9D-BE6C-59FF-AC75-6577052957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0425" y="0"/>
            <a:ext cx="79295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52704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3783E-47A3-1DC6-BD90-2BCBA8CA04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9B1B74-064D-F93B-13D1-F256F18793FA}"/>
              </a:ext>
            </a:extLst>
          </p:cNvPr>
          <p:cNvSpPr>
            <a:spLocks noGrp="1"/>
          </p:cNvSpPr>
          <p:nvPr>
            <p:ph type="title"/>
          </p:nvPr>
        </p:nvSpPr>
        <p:spPr>
          <a:xfrm>
            <a:off x="7728020" y="2178356"/>
            <a:ext cx="3478243" cy="1250644"/>
          </a:xfrm>
        </p:spPr>
        <p:txBody>
          <a:bodyPr/>
          <a:lstStyle/>
          <a:p>
            <a:r>
              <a:rPr lang="pl-PL" sz="2400" dirty="0"/>
              <a:t>10</a:t>
            </a:r>
            <a:r>
              <a:rPr lang="en-US" sz="2400" dirty="0"/>
              <a:t>. Implementation Strategy – Moving to Sustainable Supply Chains</a:t>
            </a:r>
            <a:br>
              <a:rPr lang="en-US" sz="2400" dirty="0"/>
            </a:br>
            <a:br>
              <a:rPr lang="pl-PL" sz="2400" dirty="0"/>
            </a:br>
            <a:br>
              <a:rPr lang="en-US" sz="2400" dirty="0"/>
            </a:br>
            <a:br>
              <a:rPr lang="en-US" sz="2400" dirty="0"/>
            </a:br>
            <a:br>
              <a:rPr lang="en-US" sz="2400" dirty="0"/>
            </a:br>
            <a:br>
              <a:rPr lang="en-US" sz="2400" dirty="0"/>
            </a:br>
            <a:br>
              <a:rPr lang="en-US" sz="2400" dirty="0"/>
            </a:br>
            <a:br>
              <a:rPr lang="pl-PL" sz="2400" dirty="0"/>
            </a:br>
            <a:endParaRPr lang="pl-PL" sz="2400" dirty="0"/>
          </a:p>
        </p:txBody>
      </p:sp>
      <p:pic>
        <p:nvPicPr>
          <p:cNvPr id="2050" name="Picture 2">
            <a:extLst>
              <a:ext uri="{FF2B5EF4-FFF2-40B4-BE49-F238E27FC236}">
                <a16:creationId xmlns:a16="http://schemas.microsoft.com/office/drawing/2014/main" id="{13720E2F-1598-CC2F-8931-DFCB87ADD59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916" t="5815" r="7549" b="5815"/>
          <a:stretch>
            <a:fillRect/>
          </a:stretch>
        </p:blipFill>
        <p:spPr bwMode="auto">
          <a:xfrm>
            <a:off x="0" y="31617"/>
            <a:ext cx="7653151" cy="6622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13178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36565-F576-2EC3-501E-C2E0B22CE46B}"/>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B97718AB-D693-5BB1-6611-E87963869768}"/>
              </a:ext>
            </a:extLst>
          </p:cNvPr>
          <p:cNvSpPr>
            <a:spLocks noGrp="1"/>
          </p:cNvSpPr>
          <p:nvPr>
            <p:ph type="pic" idx="21"/>
          </p:nvPr>
        </p:nvSpPr>
        <p:spPr/>
        <p:txBody>
          <a:bodyPr/>
          <a:lstStyle/>
          <a:p>
            <a:endParaRPr lang="en-GB"/>
          </a:p>
        </p:txBody>
      </p:sp>
      <p:pic>
        <p:nvPicPr>
          <p:cNvPr id="3074" name="Picture 2">
            <a:extLst>
              <a:ext uri="{FF2B5EF4-FFF2-40B4-BE49-F238E27FC236}">
                <a16:creationId xmlns:a16="http://schemas.microsoft.com/office/drawing/2014/main" id="{21949C3F-D0B2-17AE-CDA4-BCCB08E0F7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1838" y="0"/>
            <a:ext cx="107283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55932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51330-C6FE-FB76-52EE-93FFA8995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9FB13F-CDE4-1308-EC57-7681BB71AC2D}"/>
              </a:ext>
            </a:extLst>
          </p:cNvPr>
          <p:cNvSpPr>
            <a:spLocks noGrp="1"/>
          </p:cNvSpPr>
          <p:nvPr>
            <p:ph type="title"/>
          </p:nvPr>
        </p:nvSpPr>
        <p:spPr>
          <a:xfrm>
            <a:off x="603253" y="597612"/>
            <a:ext cx="7080343" cy="581869"/>
          </a:xfrm>
        </p:spPr>
        <p:txBody>
          <a:bodyPr/>
          <a:lstStyle/>
          <a:p>
            <a:r>
              <a:rPr lang="pl-PL" dirty="0" err="1"/>
              <a:t>Key</a:t>
            </a:r>
            <a:r>
              <a:rPr lang="pl-PL" dirty="0"/>
              <a:t> </a:t>
            </a:r>
            <a:r>
              <a:rPr lang="pl-PL" dirty="0" err="1"/>
              <a:t>Definitions</a:t>
            </a:r>
            <a:r>
              <a:rPr lang="pl-PL" dirty="0"/>
              <a:t> (Reference </a:t>
            </a:r>
            <a:r>
              <a:rPr lang="pl-PL" dirty="0" err="1"/>
              <a:t>Sheet</a:t>
            </a:r>
            <a:r>
              <a:rPr lang="pl-PL" dirty="0"/>
              <a:t>)</a:t>
            </a:r>
            <a:br>
              <a:rPr lang="pl-PL" dirty="0"/>
            </a:br>
            <a:br>
              <a:rPr lang="en-US" dirty="0"/>
            </a:br>
            <a:br>
              <a:rPr lang="en-US" dirty="0"/>
            </a:br>
            <a:br>
              <a:rPr lang="en-US" dirty="0"/>
            </a:br>
            <a:br>
              <a:rPr lang="en-US" dirty="0"/>
            </a:br>
            <a:br>
              <a:rPr lang="en-US" dirty="0"/>
            </a:br>
            <a:br>
              <a:rPr lang="pl-PL" dirty="0"/>
            </a:br>
            <a:endParaRPr lang="pl-PL" dirty="0"/>
          </a:p>
        </p:txBody>
      </p:sp>
      <p:pic>
        <p:nvPicPr>
          <p:cNvPr id="4098" name="Picture 2">
            <a:extLst>
              <a:ext uri="{FF2B5EF4-FFF2-40B4-BE49-F238E27FC236}">
                <a16:creationId xmlns:a16="http://schemas.microsoft.com/office/drawing/2014/main" id="{64EABF68-46D9-B5A2-4D74-215E7A7A78E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432" t="12198" b="9220"/>
          <a:stretch>
            <a:fillRect/>
          </a:stretch>
        </p:blipFill>
        <p:spPr bwMode="auto">
          <a:xfrm>
            <a:off x="509041" y="990840"/>
            <a:ext cx="7778925" cy="5843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572689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fontScale="92500"/>
          </a:bodyPr>
          <a:lstStyle/>
          <a:p>
            <a:pPr>
              <a:buFont typeface="Wingdings" panose="05000000000000000000" pitchFamily="2" charset="2"/>
              <a:buChar char="§"/>
            </a:pPr>
            <a:r>
              <a:rPr lang="en-US" sz="2400" dirty="0"/>
              <a:t>Define sustainable supply chain and understand the triple bottom line concept</a:t>
            </a:r>
          </a:p>
          <a:p>
            <a:pPr>
              <a:buFont typeface="Wingdings" panose="05000000000000000000" pitchFamily="2" charset="2"/>
              <a:buChar char="§"/>
            </a:pPr>
            <a:r>
              <a:rPr lang="en-US" sz="2400" dirty="0"/>
              <a:t>Calculate and reduce carbon footprint and understand green logistics</a:t>
            </a:r>
          </a:p>
          <a:p>
            <a:pPr>
              <a:buFont typeface="Wingdings" panose="05000000000000000000" pitchFamily="2" charset="2"/>
              <a:buChar char="§"/>
            </a:pPr>
            <a:r>
              <a:rPr lang="en-US" sz="2400" dirty="0"/>
              <a:t>Apply circular economy principles to reduce waste and increase reuse/recycling</a:t>
            </a:r>
          </a:p>
          <a:p>
            <a:pPr>
              <a:buFont typeface="Wingdings" panose="05000000000000000000" pitchFamily="2" charset="2"/>
              <a:buChar char="§"/>
            </a:pPr>
            <a:r>
              <a:rPr lang="en-US" sz="2400" dirty="0"/>
              <a:t>Implement social responsibility practices in supply chains</a:t>
            </a:r>
          </a:p>
          <a:p>
            <a:pPr>
              <a:buFont typeface="Wingdings" panose="05000000000000000000" pitchFamily="2" charset="2"/>
              <a:buChar char="§"/>
            </a:pPr>
            <a:r>
              <a:rPr lang="en-US" sz="2400" dirty="0"/>
              <a:t>Apply ethical sourcing and fair trade principles in procurement</a:t>
            </a:r>
          </a:p>
          <a:p>
            <a:pPr>
              <a:buFont typeface="Wingdings" panose="05000000000000000000" pitchFamily="2" charset="2"/>
              <a:buChar char="§"/>
            </a:pPr>
            <a:r>
              <a:rPr lang="en-US" sz="2400" dirty="0"/>
              <a:t>Manage conflict minerals (especially relevant to Congo) and ensure responsible sourcing</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8008732" cy="717551"/>
          </a:xfrm>
        </p:spPr>
        <p:txBody>
          <a:bodyPr/>
          <a:lstStyle/>
          <a:p>
            <a:r>
              <a:rPr lang="pl-PL" dirty="0"/>
              <a:t>Focus</a:t>
            </a:r>
            <a:r>
              <a:rPr lang="en-US" dirty="0"/>
              <a:t>: The Hidden Cost of Global Supply Chains</a:t>
            </a:r>
            <a:br>
              <a:rPr lang="en-US" dirty="0"/>
            </a:br>
            <a:br>
              <a:rPr lang="pl-PL" dirty="0"/>
            </a:br>
            <a:endParaRPr lang="pl-PL" dirty="0"/>
          </a:p>
        </p:txBody>
      </p:sp>
      <p:pic>
        <p:nvPicPr>
          <p:cNvPr id="7" name="Obraz 6" descr="Obraz zawierający tekst, Czcionka, zrzut ekranu, linia&#10;&#10;Zawartość wygenerowana przez AI może być niepoprawna.">
            <a:extLst>
              <a:ext uri="{FF2B5EF4-FFF2-40B4-BE49-F238E27FC236}">
                <a16:creationId xmlns:a16="http://schemas.microsoft.com/office/drawing/2014/main" id="{C4F0D500-0D66-4C25-3ECF-4A41FF0F1955}"/>
              </a:ext>
            </a:extLst>
          </p:cNvPr>
          <p:cNvPicPr>
            <a:picLocks noChangeAspect="1"/>
          </p:cNvPicPr>
          <p:nvPr/>
        </p:nvPicPr>
        <p:blipFill>
          <a:blip r:embed="rId2"/>
          <a:stretch>
            <a:fillRect/>
          </a:stretch>
        </p:blipFill>
        <p:spPr>
          <a:xfrm>
            <a:off x="526666" y="1781381"/>
            <a:ext cx="9541408" cy="1926095"/>
          </a:xfrm>
          <a:prstGeom prst="rect">
            <a:avLst/>
          </a:prstGeom>
        </p:spPr>
      </p:pic>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63A62-FD2E-7B30-F54E-40734464C5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0282B5-D0E0-0D2D-B353-936F6419D28C}"/>
              </a:ext>
            </a:extLst>
          </p:cNvPr>
          <p:cNvSpPr>
            <a:spLocks noGrp="1"/>
          </p:cNvSpPr>
          <p:nvPr>
            <p:ph type="title"/>
          </p:nvPr>
        </p:nvSpPr>
        <p:spPr>
          <a:xfrm>
            <a:off x="603253" y="539751"/>
            <a:ext cx="8008732" cy="717551"/>
          </a:xfrm>
        </p:spPr>
        <p:txBody>
          <a:bodyPr/>
          <a:lstStyle/>
          <a:p>
            <a:r>
              <a:rPr lang="en-US" dirty="0"/>
              <a:t>1. Sustainable Supply Chain – The Triple Bottom Line</a:t>
            </a:r>
            <a:br>
              <a:rPr lang="en-US" dirty="0"/>
            </a:br>
            <a:br>
              <a:rPr lang="en-US" dirty="0"/>
            </a:br>
            <a:br>
              <a:rPr lang="pl-PL" dirty="0"/>
            </a:br>
            <a:endParaRPr lang="pl-PL" dirty="0"/>
          </a:p>
        </p:txBody>
      </p:sp>
      <p:pic>
        <p:nvPicPr>
          <p:cNvPr id="9" name="Obraz 8" descr="Obraz zawierający tekst, zrzut ekranu, Czcionka&#10;&#10;Zawartość wygenerowana przez AI może być niepoprawna.">
            <a:extLst>
              <a:ext uri="{FF2B5EF4-FFF2-40B4-BE49-F238E27FC236}">
                <a16:creationId xmlns:a16="http://schemas.microsoft.com/office/drawing/2014/main" id="{22B08180-EA64-B02F-2D78-2D02941753D1}"/>
              </a:ext>
            </a:extLst>
          </p:cNvPr>
          <p:cNvPicPr>
            <a:picLocks noChangeAspect="1"/>
          </p:cNvPicPr>
          <p:nvPr/>
        </p:nvPicPr>
        <p:blipFill>
          <a:blip r:embed="rId2"/>
          <a:stretch>
            <a:fillRect/>
          </a:stretch>
        </p:blipFill>
        <p:spPr>
          <a:xfrm>
            <a:off x="603253" y="1471856"/>
            <a:ext cx="10269794" cy="4995131"/>
          </a:xfrm>
          <a:prstGeom prst="rect">
            <a:avLst/>
          </a:prstGeom>
        </p:spPr>
      </p:pic>
    </p:spTree>
    <p:extLst>
      <p:ext uri="{BB962C8B-B14F-4D97-AF65-F5344CB8AC3E}">
        <p14:creationId xmlns:p14="http://schemas.microsoft.com/office/powerpoint/2010/main" val="157804530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A59A6-2832-0948-34CD-14AE7FDA7C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419FB9-8674-E441-0F26-7577671F38A1}"/>
              </a:ext>
            </a:extLst>
          </p:cNvPr>
          <p:cNvSpPr>
            <a:spLocks noGrp="1"/>
          </p:cNvSpPr>
          <p:nvPr>
            <p:ph type="title"/>
          </p:nvPr>
        </p:nvSpPr>
        <p:spPr>
          <a:xfrm>
            <a:off x="603253" y="539751"/>
            <a:ext cx="8008732" cy="717551"/>
          </a:xfrm>
        </p:spPr>
        <p:txBody>
          <a:bodyPr/>
          <a:lstStyle/>
          <a:p>
            <a:r>
              <a:rPr lang="en-US" dirty="0"/>
              <a:t>1. Sustainable Supply Chain – The Triple Bottom Line</a:t>
            </a:r>
            <a:br>
              <a:rPr lang="en-US" dirty="0"/>
            </a:br>
            <a:br>
              <a:rPr lang="en-US" dirty="0"/>
            </a:br>
            <a:br>
              <a:rPr lang="pl-PL" dirty="0"/>
            </a:br>
            <a:endParaRPr lang="pl-PL" dirty="0"/>
          </a:p>
        </p:txBody>
      </p:sp>
      <p:pic>
        <p:nvPicPr>
          <p:cNvPr id="3" name="Picture 2">
            <a:extLst>
              <a:ext uri="{FF2B5EF4-FFF2-40B4-BE49-F238E27FC236}">
                <a16:creationId xmlns:a16="http://schemas.microsoft.com/office/drawing/2014/main" id="{1B97676F-A4B8-E939-4F8F-9055FD31BCC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9045" b="11220"/>
          <a:stretch>
            <a:fillRect/>
          </a:stretch>
        </p:blipFill>
        <p:spPr bwMode="auto">
          <a:xfrm>
            <a:off x="995577" y="3746417"/>
            <a:ext cx="9587758" cy="3103737"/>
          </a:xfrm>
          <a:prstGeom prst="rect">
            <a:avLst/>
          </a:prstGeom>
          <a:noFill/>
          <a:extLst>
            <a:ext uri="{909E8E84-426E-40DD-AFC4-6F175D3DCCD1}">
              <a14:hiddenFill xmlns:a14="http://schemas.microsoft.com/office/drawing/2010/main">
                <a:solidFill>
                  <a:srgbClr val="FFFFFF"/>
                </a:solidFill>
              </a14:hiddenFill>
            </a:ext>
          </a:extLst>
        </p:spPr>
      </p:pic>
      <p:pic>
        <p:nvPicPr>
          <p:cNvPr id="5" name="Obraz 4" descr="Obraz zawierający tekst, zrzut ekranu, Czcionka&#10;&#10;Zawartość wygenerowana przez AI może być niepoprawna.">
            <a:extLst>
              <a:ext uri="{FF2B5EF4-FFF2-40B4-BE49-F238E27FC236}">
                <a16:creationId xmlns:a16="http://schemas.microsoft.com/office/drawing/2014/main" id="{10781405-3C30-3E14-9D42-7CF19444D070}"/>
              </a:ext>
            </a:extLst>
          </p:cNvPr>
          <p:cNvPicPr>
            <a:picLocks noChangeAspect="1"/>
          </p:cNvPicPr>
          <p:nvPr/>
        </p:nvPicPr>
        <p:blipFill>
          <a:blip r:embed="rId3"/>
          <a:srcRect b="12471"/>
          <a:stretch>
            <a:fillRect/>
          </a:stretch>
        </p:blipFill>
        <p:spPr>
          <a:xfrm>
            <a:off x="603253" y="1559714"/>
            <a:ext cx="10372406" cy="2214618"/>
          </a:xfrm>
          <a:prstGeom prst="rect">
            <a:avLst/>
          </a:prstGeom>
        </p:spPr>
      </p:pic>
    </p:spTree>
    <p:extLst>
      <p:ext uri="{BB962C8B-B14F-4D97-AF65-F5344CB8AC3E}">
        <p14:creationId xmlns:p14="http://schemas.microsoft.com/office/powerpoint/2010/main" val="210428103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CB19B-2884-336F-F77B-FD5B231307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C820AE-0CEC-FB93-E250-8AC14693ADFC}"/>
              </a:ext>
            </a:extLst>
          </p:cNvPr>
          <p:cNvSpPr>
            <a:spLocks noGrp="1"/>
          </p:cNvSpPr>
          <p:nvPr>
            <p:ph type="title"/>
          </p:nvPr>
        </p:nvSpPr>
        <p:spPr>
          <a:xfrm>
            <a:off x="603253" y="539751"/>
            <a:ext cx="8573998" cy="717551"/>
          </a:xfrm>
        </p:spPr>
        <p:txBody>
          <a:bodyPr/>
          <a:lstStyle/>
          <a:p>
            <a:r>
              <a:rPr lang="en-US" dirty="0"/>
              <a:t>2. Environmental Considerations – Greenhouse Gases and Carbon Footprint</a:t>
            </a:r>
            <a:br>
              <a:rPr lang="en-US" dirty="0"/>
            </a:br>
            <a:br>
              <a:rPr lang="en-US" dirty="0"/>
            </a:br>
            <a:br>
              <a:rPr lang="en-US"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AE16BFC2-333F-CBAE-1602-550FB2AFDDFD}"/>
              </a:ext>
            </a:extLst>
          </p:cNvPr>
          <p:cNvPicPr>
            <a:picLocks noChangeAspect="1"/>
          </p:cNvPicPr>
          <p:nvPr/>
        </p:nvPicPr>
        <p:blipFill>
          <a:blip r:embed="rId2"/>
          <a:stretch>
            <a:fillRect/>
          </a:stretch>
        </p:blipFill>
        <p:spPr>
          <a:xfrm>
            <a:off x="603252" y="1519475"/>
            <a:ext cx="9704529" cy="4583647"/>
          </a:xfrm>
          <a:prstGeom prst="rect">
            <a:avLst/>
          </a:prstGeom>
        </p:spPr>
      </p:pic>
    </p:spTree>
    <p:extLst>
      <p:ext uri="{BB962C8B-B14F-4D97-AF65-F5344CB8AC3E}">
        <p14:creationId xmlns:p14="http://schemas.microsoft.com/office/powerpoint/2010/main" val="400714059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CFE1F-31B8-37B0-9BFF-BE9AA4DE58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C94CE-4465-CAD6-EB55-7A27C28C936A}"/>
              </a:ext>
            </a:extLst>
          </p:cNvPr>
          <p:cNvSpPr>
            <a:spLocks noGrp="1"/>
          </p:cNvSpPr>
          <p:nvPr>
            <p:ph type="title"/>
          </p:nvPr>
        </p:nvSpPr>
        <p:spPr>
          <a:xfrm>
            <a:off x="603253" y="539751"/>
            <a:ext cx="8573998" cy="717551"/>
          </a:xfrm>
        </p:spPr>
        <p:txBody>
          <a:bodyPr/>
          <a:lstStyle/>
          <a:p>
            <a:r>
              <a:rPr lang="en-US" dirty="0"/>
              <a:t>3. Reducing Transport Intensity and Green Logistics</a:t>
            </a:r>
            <a:br>
              <a:rPr lang="en-US" dirty="0"/>
            </a:br>
            <a:br>
              <a:rPr lang="en-US" dirty="0"/>
            </a:br>
            <a:br>
              <a:rPr lang="en-US"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488FDD01-730A-C99F-AC66-DED0866D6A54}"/>
              </a:ext>
            </a:extLst>
          </p:cNvPr>
          <p:cNvPicPr>
            <a:picLocks noChangeAspect="1"/>
          </p:cNvPicPr>
          <p:nvPr/>
        </p:nvPicPr>
        <p:blipFill>
          <a:blip r:embed="rId2"/>
          <a:stretch>
            <a:fillRect/>
          </a:stretch>
        </p:blipFill>
        <p:spPr>
          <a:xfrm>
            <a:off x="603253" y="1727483"/>
            <a:ext cx="9776264" cy="3243527"/>
          </a:xfrm>
          <a:prstGeom prst="rect">
            <a:avLst/>
          </a:prstGeom>
        </p:spPr>
      </p:pic>
    </p:spTree>
    <p:extLst>
      <p:ext uri="{BB962C8B-B14F-4D97-AF65-F5344CB8AC3E}">
        <p14:creationId xmlns:p14="http://schemas.microsoft.com/office/powerpoint/2010/main" val="104011488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D92EA6A9-55E0-4F0A-9CE0-676657E0DB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207</TotalTime>
  <Words>365</Words>
  <Application>Microsoft Office PowerPoint</Application>
  <PresentationFormat>Widescreen</PresentationFormat>
  <Paragraphs>31</Paragraphs>
  <Slides>29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Aptos</vt:lpstr>
      <vt:lpstr>Arial</vt:lpstr>
      <vt:lpstr>Arial Rounded MT Bold</vt:lpstr>
      <vt:lpstr>Calibri</vt:lpstr>
      <vt:lpstr>Helvetica Neue</vt:lpstr>
      <vt:lpstr>Helvetica Neue Medium</vt:lpstr>
      <vt:lpstr>Montserrat Regular</vt:lpstr>
      <vt:lpstr>Wingdings</vt:lpstr>
      <vt:lpstr>21_BasicWhite</vt:lpstr>
      <vt:lpstr>Sustainability and Ethical Supply Chains</vt:lpstr>
      <vt:lpstr>Road Transportation Systems Engineering Development in the Sub-Saharan Africa – Modern EU Master Programme &amp; Capacity Building</vt:lpstr>
      <vt:lpstr>PowerPoint Presentation</vt:lpstr>
      <vt:lpstr>Learning Objectives </vt:lpstr>
      <vt:lpstr>Focus: The Hidden Cost of Global Supply Chains  </vt:lpstr>
      <vt:lpstr>1. Sustainable Supply Chain – The Triple Bottom Line   </vt:lpstr>
      <vt:lpstr>1. Sustainable Supply Chain – The Triple Bottom Line   </vt:lpstr>
      <vt:lpstr>2. Environmental Considerations – Greenhouse Gases and Carbon Footprint    </vt:lpstr>
      <vt:lpstr>3. Reducing Transport Intensity and Green Logistics    </vt:lpstr>
      <vt:lpstr>Practical Steps to Reduce Transport Intensity    </vt:lpstr>
      <vt:lpstr>Practical Steps to Reduce Transport Intensity    </vt:lpstr>
      <vt:lpstr>PowerPoint Presentation</vt:lpstr>
      <vt:lpstr>4. Beyond the Carbon Footprint – The Resource Footprint     </vt:lpstr>
      <vt:lpstr>5. Circular Economy and the 3Rs – Reduce, Reuse, Recycle      </vt:lpstr>
      <vt:lpstr>The 3Rs Framework      </vt:lpstr>
      <vt:lpstr>6. Social Responsibility in Supply Chains      </vt:lpstr>
      <vt:lpstr>6. Social Responsibility in Supply Chains      </vt:lpstr>
      <vt:lpstr>7. Ethical Sourcing and Responsible Procurement      </vt:lpstr>
      <vt:lpstr>Ethical Sourcing Framework    </vt:lpstr>
      <vt:lpstr>8. Fair Trade Principles       </vt:lpstr>
      <vt:lpstr>Industries Where Fair Trade  is Strong       </vt:lpstr>
      <vt:lpstr>Business Case for Fair Trade       </vt:lpstr>
      <vt:lpstr>Challenges in Implementing  Fair Trade       </vt:lpstr>
      <vt:lpstr>9. Conflict Minerals and Responsible Sourcing        </vt:lpstr>
      <vt:lpstr>PowerPoint Presentation</vt:lpstr>
      <vt:lpstr>10. Implementation Strategy – Moving to Sustainable Supply Chains        </vt:lpstr>
      <vt:lpstr>PowerPoint Presentation</vt:lpstr>
      <vt:lpstr>Key Definitions (Reference Sheet)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44</cp:revision>
  <dcterms:modified xsi:type="dcterms:W3CDTF">2026-05-04T16:37:16Z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