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handoutMasterIdLst>
    <p:handoutMasterId r:id="rId32"/>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09" r:id="rId29"/>
    <p:sldId id="328" r:id="rId3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46F88-DAAF-4070-B659-69110ACD938E}" v="6" dt="2026-05-04T16:36:52.62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MainMaster">
      <pc:chgData name="Wojciech Kustra" userId="afebd3d0-216b-4c4f-8992-1bf1fda6d5e8" providerId="ADAL" clId="{1D307E72-7901-4E61-A01B-3C4232ABCF63}" dt="2026-05-04T16:36:58.333" v="14" actId="20577"/>
      <pc:docMkLst>
        <pc:docMk/>
      </pc:docMkLst>
      <pc:sldMasterChg chg="modSldLayout">
        <pc:chgData name="Wojciech Kustra" userId="afebd3d0-216b-4c4f-8992-1bf1fda6d5e8" providerId="ADAL" clId="{1D307E72-7901-4E61-A01B-3C4232ABCF63}" dt="2026-05-04T16:36:58.333" v="14" actId="20577"/>
        <pc:sldMasterMkLst>
          <pc:docMk/>
          <pc:sldMasterMk cId="0" sldId="2147483648"/>
        </pc:sldMasterMkLst>
        <pc:sldLayoutChg chg="addSp delSp modSp mod">
          <pc:chgData name="Wojciech Kustra" userId="afebd3d0-216b-4c4f-8992-1bf1fda6d5e8" providerId="ADAL" clId="{1D307E72-7901-4E61-A01B-3C4232ABCF63}" dt="2026-05-04T16:36:58.333" v="14" actId="20577"/>
          <pc:sldLayoutMkLst>
            <pc:docMk/>
            <pc:sldMasterMk cId="0" sldId="2147483648"/>
            <pc:sldLayoutMk cId="0" sldId="2147483650"/>
          </pc:sldLayoutMkLst>
          <pc:spChg chg="add del mod">
            <ac:chgData name="Wojciech Kustra" userId="afebd3d0-216b-4c4f-8992-1bf1fda6d5e8" providerId="ADAL" clId="{1D307E72-7901-4E61-A01B-3C4232ABCF63}" dt="2026-05-04T16:36:58.333" v="14" actId="20577"/>
            <ac:spMkLst>
              <pc:docMk/>
              <pc:sldMasterMk cId="0" sldId="2147483648"/>
              <pc:sldLayoutMk cId="0" sldId="2147483650"/>
              <ac:spMk id="5" creationId="{7E99E910-D45E-25AF-7503-AE875ECCEB8A}"/>
            </ac:spMkLst>
          </pc:spChg>
          <pc:spChg chg="add mod">
            <ac:chgData name="Wojciech Kustra" userId="afebd3d0-216b-4c4f-8992-1bf1fda6d5e8" providerId="ADAL" clId="{1D307E72-7901-4E61-A01B-3C4232ABCF63}" dt="2026-05-04T16:36:50.153" v="3"/>
            <ac:spMkLst>
              <pc:docMk/>
              <pc:sldMasterMk cId="0" sldId="2147483648"/>
              <pc:sldLayoutMk cId="0" sldId="2147483650"/>
              <ac:spMk id="6" creationId="{7E99E910-D45E-25AF-7503-AE875ECCEB8A}"/>
            </ac:spMkLst>
          </pc:spChg>
          <pc:spChg chg="add mod">
            <ac:chgData name="Wojciech Kustra" userId="afebd3d0-216b-4c4f-8992-1bf1fda6d5e8" providerId="ADAL" clId="{1D307E72-7901-4E61-A01B-3C4232ABCF63}" dt="2026-05-04T16:36:52.385" v="5"/>
            <ac:spMkLst>
              <pc:docMk/>
              <pc:sldMasterMk cId="0" sldId="2147483648"/>
              <pc:sldLayoutMk cId="0" sldId="2147483650"/>
              <ac:spMk id="9" creationId="{7E99E910-D45E-25AF-7503-AE875ECCEB8A}"/>
            </ac:spMkLst>
          </pc:spChg>
          <pc:grpChg chg="add mod">
            <ac:chgData name="Wojciech Kustra" userId="afebd3d0-216b-4c4f-8992-1bf1fda6d5e8" providerId="ADAL" clId="{1D307E72-7901-4E61-A01B-3C4232ABCF63}" dt="2026-05-04T16:36:50.153" v="3"/>
            <ac:grpSpMkLst>
              <pc:docMk/>
              <pc:sldMasterMk cId="0" sldId="2147483648"/>
              <pc:sldLayoutMk cId="0" sldId="2147483650"/>
              <ac:grpSpMk id="3" creationId="{DDAF9097-B84A-E1CA-7B2E-4F3F315D9794}"/>
            </ac:grpSpMkLst>
          </pc:grpChg>
          <pc:grpChg chg="add mod">
            <ac:chgData name="Wojciech Kustra" userId="afebd3d0-216b-4c4f-8992-1bf1fda6d5e8" providerId="ADAL" clId="{1D307E72-7901-4E61-A01B-3C4232ABCF63}" dt="2026-05-04T16:36:52.385" v="5"/>
            <ac:grpSpMkLst>
              <pc:docMk/>
              <pc:sldMasterMk cId="0" sldId="2147483648"/>
              <pc:sldLayoutMk cId="0" sldId="2147483650"/>
              <ac:grpSpMk id="7" creationId="{DDAF9097-B84A-E1CA-7B2E-4F3F315D9794}"/>
            </ac:grpSpMkLst>
          </pc:grpChg>
          <pc:picChg chg="add mod">
            <ac:chgData name="Wojciech Kustra" userId="afebd3d0-216b-4c4f-8992-1bf1fda6d5e8" providerId="ADAL" clId="{1D307E72-7901-4E61-A01B-3C4232ABCF63}" dt="2026-05-04T16:36:50.153" v="3"/>
            <ac:picMkLst>
              <pc:docMk/>
              <pc:sldMasterMk cId="0" sldId="2147483648"/>
              <pc:sldLayoutMk cId="0" sldId="2147483650"/>
              <ac:picMk id="4" creationId="{5579A081-27D5-3F5C-43AA-86A9D68BD6A5}"/>
            </ac:picMkLst>
          </pc:picChg>
          <pc:picChg chg="add mod">
            <ac:chgData name="Wojciech Kustra" userId="afebd3d0-216b-4c4f-8992-1bf1fda6d5e8" providerId="ADAL" clId="{1D307E72-7901-4E61-A01B-3C4232ABCF63}" dt="2026-05-04T16:36:52.385" v="5"/>
            <ac:picMkLst>
              <pc:docMk/>
              <pc:sldMasterMk cId="0" sldId="2147483648"/>
              <pc:sldLayoutMk cId="0" sldId="2147483650"/>
              <ac:picMk id="8" creationId="{5579A081-27D5-3F5C-43AA-86A9D68BD6A5}"/>
            </ac:picMkLst>
          </pc:picChg>
          <pc:picChg chg="add del">
            <ac:chgData name="Wojciech Kustra" userId="afebd3d0-216b-4c4f-8992-1bf1fda6d5e8" providerId="ADAL" clId="{1D307E72-7901-4E61-A01B-3C4232ABCF63}" dt="2026-05-04T16:36:52.623" v="6"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Future</a:t>
            </a:r>
            <a:r>
              <a:rPr lang="pl-PL" dirty="0"/>
              <a:t> Logistics in </a:t>
            </a:r>
            <a:r>
              <a:rPr lang="pl-PL" dirty="0" err="1"/>
              <a:t>Africa</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F63B-51EE-2C56-341E-5E0B475AB9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2368F-F559-C014-52EF-D621205B27D5}"/>
              </a:ext>
            </a:extLst>
          </p:cNvPr>
          <p:cNvSpPr>
            <a:spLocks noGrp="1"/>
          </p:cNvSpPr>
          <p:nvPr>
            <p:ph type="title"/>
          </p:nvPr>
        </p:nvSpPr>
        <p:spPr>
          <a:xfrm>
            <a:off x="603253" y="539751"/>
            <a:ext cx="7908980" cy="717551"/>
          </a:xfrm>
        </p:spPr>
        <p:txBody>
          <a:bodyPr/>
          <a:lstStyle/>
          <a:p>
            <a:r>
              <a:rPr lang="pl-PL" dirty="0"/>
              <a:t>Mobile Applications in Logistics</a:t>
            </a:r>
            <a:br>
              <a:rPr lang="en-US" dirty="0"/>
            </a:br>
            <a:br>
              <a:rPr lang="pl-PL" dirty="0"/>
            </a:br>
            <a:endParaRPr lang="pl-PL" dirty="0"/>
          </a:p>
        </p:txBody>
      </p:sp>
      <p:pic>
        <p:nvPicPr>
          <p:cNvPr id="3074" name="Picture 2">
            <a:extLst>
              <a:ext uri="{FF2B5EF4-FFF2-40B4-BE49-F238E27FC236}">
                <a16:creationId xmlns:a16="http://schemas.microsoft.com/office/drawing/2014/main" id="{5776FFF5-2121-E665-986B-67E0F2059DE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74" t="14042" r="4336" b="12907"/>
          <a:stretch>
            <a:fillRect/>
          </a:stretch>
        </p:blipFill>
        <p:spPr bwMode="auto">
          <a:xfrm>
            <a:off x="107005" y="1257302"/>
            <a:ext cx="9922212" cy="5230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73853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FB34A-734F-1241-CA53-4ED11788B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B01B9-8576-39DA-7FD3-68D526FDACC3}"/>
              </a:ext>
            </a:extLst>
          </p:cNvPr>
          <p:cNvSpPr>
            <a:spLocks noGrp="1"/>
          </p:cNvSpPr>
          <p:nvPr>
            <p:ph type="title"/>
          </p:nvPr>
        </p:nvSpPr>
        <p:spPr>
          <a:xfrm>
            <a:off x="603253" y="539751"/>
            <a:ext cx="7908980" cy="717551"/>
          </a:xfrm>
        </p:spPr>
        <p:txBody>
          <a:bodyPr/>
          <a:lstStyle/>
          <a:p>
            <a:r>
              <a:rPr lang="en-US" dirty="0"/>
              <a:t>3. Technology Trends – RFID, IoT, Blockchain, AI, Big Data</a:t>
            </a:r>
            <a:br>
              <a:rPr lang="en-US" dirty="0"/>
            </a:br>
            <a:br>
              <a:rPr lang="en-US" dirty="0"/>
            </a:br>
            <a:br>
              <a:rPr lang="pl-PL" dirty="0"/>
            </a:br>
            <a:endParaRPr lang="pl-PL" dirty="0"/>
          </a:p>
        </p:txBody>
      </p:sp>
      <p:pic>
        <p:nvPicPr>
          <p:cNvPr id="5122" name="Picture 2">
            <a:extLst>
              <a:ext uri="{FF2B5EF4-FFF2-40B4-BE49-F238E27FC236}">
                <a16:creationId xmlns:a16="http://schemas.microsoft.com/office/drawing/2014/main" id="{FCA85784-4D1F-3141-27CF-B22EC4B850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828" t="23404" r="11894" b="13476"/>
          <a:stretch>
            <a:fillRect/>
          </a:stretch>
        </p:blipFill>
        <p:spPr bwMode="auto">
          <a:xfrm>
            <a:off x="603253" y="1257302"/>
            <a:ext cx="7752945" cy="5433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74883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1C958-C8FC-A1B6-FC1A-6ABE95D176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62CFA5-B39A-9841-86FB-4AA8DDF70CA4}"/>
              </a:ext>
            </a:extLst>
          </p:cNvPr>
          <p:cNvSpPr>
            <a:spLocks noGrp="1"/>
          </p:cNvSpPr>
          <p:nvPr>
            <p:ph type="title"/>
          </p:nvPr>
        </p:nvSpPr>
        <p:spPr>
          <a:xfrm>
            <a:off x="603253" y="539751"/>
            <a:ext cx="7908980" cy="717551"/>
          </a:xfrm>
        </p:spPr>
        <p:txBody>
          <a:bodyPr/>
          <a:lstStyle/>
          <a:p>
            <a:r>
              <a:rPr lang="en-US" dirty="0"/>
              <a:t>4. Role of Information Systems (IS) – The Nervous System of Logistics</a:t>
            </a:r>
            <a:br>
              <a:rPr lang="en-US" dirty="0"/>
            </a:br>
            <a:br>
              <a:rPr lang="en-US" dirty="0"/>
            </a:br>
            <a:br>
              <a:rPr lang="en-US" dirty="0"/>
            </a:br>
            <a:br>
              <a:rPr lang="pl-PL" dirty="0"/>
            </a:br>
            <a:endParaRPr lang="pl-PL" dirty="0"/>
          </a:p>
        </p:txBody>
      </p:sp>
      <p:pic>
        <p:nvPicPr>
          <p:cNvPr id="6146" name="Picture 2">
            <a:extLst>
              <a:ext uri="{FF2B5EF4-FFF2-40B4-BE49-F238E27FC236}">
                <a16:creationId xmlns:a16="http://schemas.microsoft.com/office/drawing/2014/main" id="{665C882D-4C4A-1B2D-B2EB-4FAED5C9D15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6809" b="7518"/>
          <a:stretch>
            <a:fillRect/>
          </a:stretch>
        </p:blipFill>
        <p:spPr bwMode="auto">
          <a:xfrm>
            <a:off x="1584383" y="1507787"/>
            <a:ext cx="6927850" cy="4503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13084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7D905-1DD7-0341-CA80-C96B632727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E0968-804E-3230-2BF5-CC0CC1C227F5}"/>
              </a:ext>
            </a:extLst>
          </p:cNvPr>
          <p:cNvSpPr>
            <a:spLocks noGrp="1"/>
          </p:cNvSpPr>
          <p:nvPr>
            <p:ph type="title"/>
          </p:nvPr>
        </p:nvSpPr>
        <p:spPr>
          <a:xfrm>
            <a:off x="603253" y="539751"/>
            <a:ext cx="7908980" cy="717551"/>
          </a:xfrm>
        </p:spPr>
        <p:txBody>
          <a:bodyPr/>
          <a:lstStyle/>
          <a:p>
            <a:r>
              <a:rPr lang="en-US" dirty="0"/>
              <a:t>Why Information Systems Matter </a:t>
            </a:r>
            <a:br>
              <a:rPr lang="pl-PL" dirty="0"/>
            </a:br>
            <a:r>
              <a:rPr lang="en-US" dirty="0"/>
              <a:t>in Africa</a:t>
            </a:r>
            <a:br>
              <a:rPr lang="en-US" dirty="0"/>
            </a:br>
            <a:br>
              <a:rPr lang="en-US" dirty="0"/>
            </a:br>
            <a:br>
              <a:rPr lang="en-US" dirty="0"/>
            </a:br>
            <a:br>
              <a:rPr lang="pl-PL" dirty="0"/>
            </a:br>
            <a:endParaRPr lang="pl-PL" dirty="0"/>
          </a:p>
        </p:txBody>
      </p:sp>
      <p:pic>
        <p:nvPicPr>
          <p:cNvPr id="7170" name="Picture 2">
            <a:extLst>
              <a:ext uri="{FF2B5EF4-FFF2-40B4-BE49-F238E27FC236}">
                <a16:creationId xmlns:a16="http://schemas.microsoft.com/office/drawing/2014/main" id="{F4E1F796-40D2-068F-EB28-CA52874D5D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39" t="22128" r="5158" b="12482"/>
          <a:stretch>
            <a:fillRect/>
          </a:stretch>
        </p:blipFill>
        <p:spPr bwMode="auto">
          <a:xfrm>
            <a:off x="603253" y="1750977"/>
            <a:ext cx="8972785" cy="3822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2274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8C21A-C09D-4644-392E-A4D46B2F9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DD316-8890-3BAE-028E-7ADD000AF8BF}"/>
              </a:ext>
            </a:extLst>
          </p:cNvPr>
          <p:cNvSpPr>
            <a:spLocks noGrp="1"/>
          </p:cNvSpPr>
          <p:nvPr>
            <p:ph type="title"/>
          </p:nvPr>
        </p:nvSpPr>
        <p:spPr>
          <a:xfrm>
            <a:off x="603253" y="539751"/>
            <a:ext cx="7908980" cy="717551"/>
          </a:xfrm>
        </p:spPr>
        <p:txBody>
          <a:bodyPr/>
          <a:lstStyle/>
          <a:p>
            <a:r>
              <a:rPr lang="pl-PL" dirty="0" err="1"/>
              <a:t>Key</a:t>
            </a:r>
            <a:r>
              <a:rPr lang="pl-PL" dirty="0"/>
              <a:t> IS Components</a:t>
            </a:r>
            <a:br>
              <a:rPr lang="en-US" dirty="0"/>
            </a:br>
            <a:br>
              <a:rPr lang="en-US" dirty="0"/>
            </a:br>
            <a:br>
              <a:rPr lang="pl-PL" dirty="0"/>
            </a:br>
            <a:endParaRPr lang="pl-PL" dirty="0"/>
          </a:p>
        </p:txBody>
      </p:sp>
      <p:pic>
        <p:nvPicPr>
          <p:cNvPr id="8196" name="Picture 4">
            <a:extLst>
              <a:ext uri="{FF2B5EF4-FFF2-40B4-BE49-F238E27FC236}">
                <a16:creationId xmlns:a16="http://schemas.microsoft.com/office/drawing/2014/main" id="{D448DFC0-E9D1-8539-8C3B-2F208CF65BA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4" t="23503" r="6569" b="14385"/>
          <a:stretch>
            <a:fillRect/>
          </a:stretch>
        </p:blipFill>
        <p:spPr bwMode="auto">
          <a:xfrm>
            <a:off x="291829" y="1964987"/>
            <a:ext cx="10814657" cy="322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04800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65A5D-8C51-EE1E-37B3-0D08E73D7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A08BD2-C210-2D2C-E12A-F39D4AFE606D}"/>
              </a:ext>
            </a:extLst>
          </p:cNvPr>
          <p:cNvSpPr>
            <a:spLocks noGrp="1"/>
          </p:cNvSpPr>
          <p:nvPr>
            <p:ph type="title"/>
          </p:nvPr>
        </p:nvSpPr>
        <p:spPr>
          <a:xfrm>
            <a:off x="603253" y="539751"/>
            <a:ext cx="7908980" cy="717551"/>
          </a:xfrm>
        </p:spPr>
        <p:txBody>
          <a:bodyPr/>
          <a:lstStyle/>
          <a:p>
            <a:r>
              <a:rPr lang="en-US" dirty="0"/>
              <a:t>5. Skills and Competency Development – Building Africa's Logistics Workforce</a:t>
            </a:r>
            <a:br>
              <a:rPr lang="en-US" dirty="0"/>
            </a:br>
            <a:br>
              <a:rPr lang="en-US" dirty="0"/>
            </a:br>
            <a:br>
              <a:rPr lang="en-US" dirty="0"/>
            </a:br>
            <a:br>
              <a:rPr lang="en-US" dirty="0"/>
            </a:br>
            <a:br>
              <a:rPr lang="pl-PL" dirty="0"/>
            </a:br>
            <a:endParaRPr lang="pl-PL" dirty="0"/>
          </a:p>
        </p:txBody>
      </p:sp>
      <p:pic>
        <p:nvPicPr>
          <p:cNvPr id="10242" name="Picture 2">
            <a:extLst>
              <a:ext uri="{FF2B5EF4-FFF2-40B4-BE49-F238E27FC236}">
                <a16:creationId xmlns:a16="http://schemas.microsoft.com/office/drawing/2014/main" id="{9FD69850-6BC8-9633-8D5D-50B0582DAB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253" y="1388599"/>
            <a:ext cx="8395277" cy="546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17889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A34FC-D93F-908B-F669-67351283BE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E6016F-4C60-9EA5-ADCE-1BF5A4A5BC78}"/>
              </a:ext>
            </a:extLst>
          </p:cNvPr>
          <p:cNvSpPr>
            <a:spLocks noGrp="1"/>
          </p:cNvSpPr>
          <p:nvPr>
            <p:ph type="title"/>
          </p:nvPr>
        </p:nvSpPr>
        <p:spPr>
          <a:xfrm>
            <a:off x="603253" y="539751"/>
            <a:ext cx="7908980" cy="717551"/>
          </a:xfrm>
        </p:spPr>
        <p:txBody>
          <a:bodyPr/>
          <a:lstStyle/>
          <a:p>
            <a:r>
              <a:rPr lang="en-US" dirty="0"/>
              <a:t>21st Century Logistics Skills Required</a:t>
            </a:r>
            <a:br>
              <a:rPr lang="en-US" dirty="0"/>
            </a:br>
            <a:br>
              <a:rPr lang="en-US" dirty="0"/>
            </a:br>
            <a:br>
              <a:rPr lang="en-US" dirty="0"/>
            </a:br>
            <a:br>
              <a:rPr lang="pl-PL" dirty="0"/>
            </a:br>
            <a:endParaRPr lang="pl-PL" dirty="0"/>
          </a:p>
        </p:txBody>
      </p:sp>
      <p:pic>
        <p:nvPicPr>
          <p:cNvPr id="11266" name="Picture 2">
            <a:extLst>
              <a:ext uri="{FF2B5EF4-FFF2-40B4-BE49-F238E27FC236}">
                <a16:creationId xmlns:a16="http://schemas.microsoft.com/office/drawing/2014/main" id="{A2701341-55D4-D666-38FF-72898DC5D2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07" t="20709" r="9537" b="7871"/>
          <a:stretch>
            <a:fillRect/>
          </a:stretch>
        </p:blipFill>
        <p:spPr bwMode="auto">
          <a:xfrm>
            <a:off x="603253" y="1257302"/>
            <a:ext cx="7908980" cy="4898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89989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44FFB-4591-E1B7-7649-AD490CC32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556667-CA43-2DD1-9DE3-66E5C97C9EDF}"/>
              </a:ext>
            </a:extLst>
          </p:cNvPr>
          <p:cNvSpPr>
            <a:spLocks noGrp="1"/>
          </p:cNvSpPr>
          <p:nvPr>
            <p:ph type="title"/>
          </p:nvPr>
        </p:nvSpPr>
        <p:spPr>
          <a:xfrm>
            <a:off x="603253" y="539751"/>
            <a:ext cx="7908980" cy="717551"/>
          </a:xfrm>
        </p:spPr>
        <p:txBody>
          <a:bodyPr/>
          <a:lstStyle/>
          <a:p>
            <a:r>
              <a:rPr lang="pl-PL" dirty="0"/>
              <a:t>6</a:t>
            </a:r>
            <a:r>
              <a:rPr lang="en-US" dirty="0"/>
              <a:t>. Local-for-Local Manufacturing and Resilience</a:t>
            </a:r>
            <a:br>
              <a:rPr lang="en-US" dirty="0"/>
            </a:br>
            <a:br>
              <a:rPr lang="en-US" dirty="0"/>
            </a:br>
            <a:br>
              <a:rPr lang="en-US" dirty="0"/>
            </a:br>
            <a:br>
              <a:rPr lang="en-US" dirty="0"/>
            </a:br>
            <a:br>
              <a:rPr lang="pl-PL" dirty="0"/>
            </a:br>
            <a:endParaRPr lang="pl-PL" dirty="0"/>
          </a:p>
        </p:txBody>
      </p:sp>
      <p:pic>
        <p:nvPicPr>
          <p:cNvPr id="12290" name="Picture 2">
            <a:extLst>
              <a:ext uri="{FF2B5EF4-FFF2-40B4-BE49-F238E27FC236}">
                <a16:creationId xmlns:a16="http://schemas.microsoft.com/office/drawing/2014/main" id="{96D3697C-7848-B931-E1B7-EAC11397162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48" t="19618" r="6729" b="9808"/>
          <a:stretch>
            <a:fillRect/>
          </a:stretch>
        </p:blipFill>
        <p:spPr bwMode="auto">
          <a:xfrm>
            <a:off x="603253" y="2688414"/>
            <a:ext cx="8336466" cy="3629835"/>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D9197906-809D-0B54-A556-24477F9B2C2D}"/>
              </a:ext>
            </a:extLst>
          </p:cNvPr>
          <p:cNvPicPr>
            <a:picLocks noChangeAspect="1"/>
          </p:cNvPicPr>
          <p:nvPr/>
        </p:nvPicPr>
        <p:blipFill>
          <a:blip r:embed="rId3"/>
          <a:stretch>
            <a:fillRect/>
          </a:stretch>
        </p:blipFill>
        <p:spPr>
          <a:xfrm>
            <a:off x="603253" y="1644286"/>
            <a:ext cx="8276190" cy="657143"/>
          </a:xfrm>
          <a:prstGeom prst="rect">
            <a:avLst/>
          </a:prstGeom>
        </p:spPr>
      </p:pic>
    </p:spTree>
    <p:extLst>
      <p:ext uri="{BB962C8B-B14F-4D97-AF65-F5344CB8AC3E}">
        <p14:creationId xmlns:p14="http://schemas.microsoft.com/office/powerpoint/2010/main" val="292148162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78A44-3530-DD65-475A-2872BB00F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38B89B-7A04-B2CD-82B1-4372F3DF5BBC}"/>
              </a:ext>
            </a:extLst>
          </p:cNvPr>
          <p:cNvSpPr>
            <a:spLocks noGrp="1"/>
          </p:cNvSpPr>
          <p:nvPr>
            <p:ph type="title"/>
          </p:nvPr>
        </p:nvSpPr>
        <p:spPr>
          <a:xfrm>
            <a:off x="603253" y="539751"/>
            <a:ext cx="7908980" cy="717551"/>
          </a:xfrm>
        </p:spPr>
        <p:txBody>
          <a:bodyPr/>
          <a:lstStyle/>
          <a:p>
            <a:r>
              <a:rPr lang="pl-PL" dirty="0" err="1"/>
              <a:t>Local</a:t>
            </a:r>
            <a:r>
              <a:rPr lang="pl-PL" dirty="0"/>
              <a:t>-for-</a:t>
            </a:r>
            <a:r>
              <a:rPr lang="pl-PL" dirty="0" err="1"/>
              <a:t>Local</a:t>
            </a:r>
            <a:r>
              <a:rPr lang="pl-PL" dirty="0"/>
              <a:t> Manufacturing Drivers</a:t>
            </a:r>
            <a:br>
              <a:rPr lang="en-US" dirty="0"/>
            </a:br>
            <a:br>
              <a:rPr lang="en-US" dirty="0"/>
            </a:br>
            <a:br>
              <a:rPr lang="en-US" dirty="0"/>
            </a:br>
            <a:br>
              <a:rPr lang="en-US" dirty="0"/>
            </a:br>
            <a:br>
              <a:rPr lang="pl-PL" dirty="0"/>
            </a:br>
            <a:endParaRPr lang="pl-PL" dirty="0"/>
          </a:p>
        </p:txBody>
      </p:sp>
      <p:pic>
        <p:nvPicPr>
          <p:cNvPr id="13314" name="Picture 2">
            <a:extLst>
              <a:ext uri="{FF2B5EF4-FFF2-40B4-BE49-F238E27FC236}">
                <a16:creationId xmlns:a16="http://schemas.microsoft.com/office/drawing/2014/main" id="{79B34FD0-8BB9-5618-6084-4E80C961131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4165" b="6240"/>
          <a:stretch>
            <a:fillRect/>
          </a:stretch>
        </p:blipFill>
        <p:spPr bwMode="auto">
          <a:xfrm>
            <a:off x="1008164" y="1257302"/>
            <a:ext cx="6657232" cy="5203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96712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A008D-909B-0055-C1FD-0148938C4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66615-E4E3-34A8-1358-E7457A2698C9}"/>
              </a:ext>
            </a:extLst>
          </p:cNvPr>
          <p:cNvSpPr>
            <a:spLocks noGrp="1"/>
          </p:cNvSpPr>
          <p:nvPr>
            <p:ph type="title"/>
          </p:nvPr>
        </p:nvSpPr>
        <p:spPr>
          <a:xfrm>
            <a:off x="603253" y="539751"/>
            <a:ext cx="7908980" cy="717551"/>
          </a:xfrm>
        </p:spPr>
        <p:txBody>
          <a:bodyPr/>
          <a:lstStyle/>
          <a:p>
            <a:r>
              <a:rPr lang="en-US" dirty="0"/>
              <a:t>8. Building Resilient Supply Chains – Lessons from Disruption</a:t>
            </a:r>
            <a:br>
              <a:rPr lang="en-US" dirty="0"/>
            </a:br>
            <a:br>
              <a:rPr lang="en-US" dirty="0"/>
            </a:br>
            <a:br>
              <a:rPr lang="en-US" dirty="0"/>
            </a:br>
            <a:br>
              <a:rPr lang="en-US" dirty="0"/>
            </a:br>
            <a:br>
              <a:rPr lang="en-US" dirty="0"/>
            </a:br>
            <a:br>
              <a:rPr lang="pl-PL" dirty="0"/>
            </a:br>
            <a:endParaRPr lang="pl-PL" dirty="0"/>
          </a:p>
        </p:txBody>
      </p:sp>
      <p:pic>
        <p:nvPicPr>
          <p:cNvPr id="14338" name="Picture 2">
            <a:extLst>
              <a:ext uri="{FF2B5EF4-FFF2-40B4-BE49-F238E27FC236}">
                <a16:creationId xmlns:a16="http://schemas.microsoft.com/office/drawing/2014/main" id="{B6D19482-08A2-975A-E95B-4D3BD94E9F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15636"/>
            <a:ext cx="87042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76059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9E61-E0E5-45C7-1BAD-8127C7513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D42155-7289-250D-FC18-04ECF252F221}"/>
              </a:ext>
            </a:extLst>
          </p:cNvPr>
          <p:cNvSpPr>
            <a:spLocks noGrp="1"/>
          </p:cNvSpPr>
          <p:nvPr>
            <p:ph type="title"/>
          </p:nvPr>
        </p:nvSpPr>
        <p:spPr>
          <a:xfrm>
            <a:off x="603253" y="539751"/>
            <a:ext cx="7908980" cy="717551"/>
          </a:xfrm>
        </p:spPr>
        <p:txBody>
          <a:bodyPr/>
          <a:lstStyle/>
          <a:p>
            <a:r>
              <a:rPr lang="pl-PL" dirty="0" err="1"/>
              <a:t>Resilience</a:t>
            </a:r>
            <a:r>
              <a:rPr lang="pl-PL" dirty="0"/>
              <a:t> Framework (4 </a:t>
            </a:r>
            <a:r>
              <a:rPr lang="pl-PL" dirty="0" err="1"/>
              <a:t>Pillars</a:t>
            </a:r>
            <a:r>
              <a:rPr lang="pl-PL" dirty="0"/>
              <a:t>)</a:t>
            </a:r>
            <a:br>
              <a:rPr lang="en-US" dirty="0"/>
            </a:br>
            <a:br>
              <a:rPr lang="en-US" dirty="0"/>
            </a:br>
            <a:br>
              <a:rPr lang="en-US" dirty="0"/>
            </a:br>
            <a:br>
              <a:rPr lang="en-US" dirty="0"/>
            </a:br>
            <a:br>
              <a:rPr lang="en-US" dirty="0"/>
            </a:br>
            <a:br>
              <a:rPr lang="pl-PL" dirty="0"/>
            </a:br>
            <a:endParaRPr lang="pl-PL" dirty="0"/>
          </a:p>
        </p:txBody>
      </p:sp>
      <p:pic>
        <p:nvPicPr>
          <p:cNvPr id="15362" name="Picture 2">
            <a:extLst>
              <a:ext uri="{FF2B5EF4-FFF2-40B4-BE49-F238E27FC236}">
                <a16:creationId xmlns:a16="http://schemas.microsoft.com/office/drawing/2014/main" id="{270F960B-4F06-D7F4-1D51-00E87F2BC9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581" y="0"/>
            <a:ext cx="103568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45823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EA3E7-F226-3E56-E8DD-B7B79CB136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38FA19-781A-30FF-0BE3-7A9F0E0D8813}"/>
              </a:ext>
            </a:extLst>
          </p:cNvPr>
          <p:cNvSpPr>
            <a:spLocks noGrp="1"/>
          </p:cNvSpPr>
          <p:nvPr>
            <p:ph type="title"/>
          </p:nvPr>
        </p:nvSpPr>
        <p:spPr>
          <a:xfrm>
            <a:off x="603253" y="539751"/>
            <a:ext cx="7908980" cy="717551"/>
          </a:xfrm>
        </p:spPr>
        <p:txBody>
          <a:bodyPr/>
          <a:lstStyle/>
          <a:p>
            <a:r>
              <a:rPr lang="pl-PL" dirty="0"/>
              <a:t>8</a:t>
            </a:r>
            <a:r>
              <a:rPr lang="en-US" dirty="0"/>
              <a:t>. Challenges Ahead – Realistic Obstacles</a:t>
            </a:r>
            <a:br>
              <a:rPr lang="en-US" dirty="0"/>
            </a:br>
            <a:br>
              <a:rPr lang="en-US" dirty="0"/>
            </a:br>
            <a:br>
              <a:rPr lang="en-US" dirty="0"/>
            </a:br>
            <a:br>
              <a:rPr lang="en-US" dirty="0"/>
            </a:br>
            <a:br>
              <a:rPr lang="pl-PL" dirty="0"/>
            </a:br>
            <a:endParaRPr lang="pl-PL" dirty="0"/>
          </a:p>
        </p:txBody>
      </p:sp>
      <p:pic>
        <p:nvPicPr>
          <p:cNvPr id="16386" name="Picture 2">
            <a:extLst>
              <a:ext uri="{FF2B5EF4-FFF2-40B4-BE49-F238E27FC236}">
                <a16:creationId xmlns:a16="http://schemas.microsoft.com/office/drawing/2014/main" id="{A2F8B7C8-80D0-72C4-E8D0-BDA1749CF8F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86" t="12414" b="7870"/>
          <a:stretch>
            <a:fillRect/>
          </a:stretch>
        </p:blipFill>
        <p:spPr bwMode="auto">
          <a:xfrm>
            <a:off x="496248" y="1425102"/>
            <a:ext cx="6972412" cy="5466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36672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DB4D4-8444-500C-6E66-84B134A5B3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899FC-DCAD-B3F4-637C-A26B87AB6BC9}"/>
              </a:ext>
            </a:extLst>
          </p:cNvPr>
          <p:cNvSpPr>
            <a:spLocks noGrp="1"/>
          </p:cNvSpPr>
          <p:nvPr>
            <p:ph type="title"/>
          </p:nvPr>
        </p:nvSpPr>
        <p:spPr>
          <a:xfrm>
            <a:off x="603253" y="539751"/>
            <a:ext cx="7908980" cy="717551"/>
          </a:xfrm>
        </p:spPr>
        <p:txBody>
          <a:bodyPr/>
          <a:lstStyle/>
          <a:p>
            <a:r>
              <a:rPr lang="pl-PL" dirty="0"/>
              <a:t>9</a:t>
            </a:r>
            <a:r>
              <a:rPr lang="en-US" dirty="0"/>
              <a:t>. Opportunities Ahead – Catalysts </a:t>
            </a:r>
            <a:br>
              <a:rPr lang="pl-PL" dirty="0"/>
            </a:br>
            <a:r>
              <a:rPr lang="en-US" dirty="0"/>
              <a:t>for Growth</a:t>
            </a:r>
            <a:br>
              <a:rPr lang="en-US" dirty="0"/>
            </a:br>
            <a:br>
              <a:rPr lang="en-US" dirty="0"/>
            </a:br>
            <a:br>
              <a:rPr lang="en-US" dirty="0"/>
            </a:br>
            <a:br>
              <a:rPr lang="en-US" dirty="0"/>
            </a:br>
            <a:br>
              <a:rPr lang="en-US" dirty="0"/>
            </a:br>
            <a:br>
              <a:rPr lang="pl-PL" dirty="0"/>
            </a:br>
            <a:endParaRPr lang="pl-PL" dirty="0"/>
          </a:p>
        </p:txBody>
      </p:sp>
      <p:pic>
        <p:nvPicPr>
          <p:cNvPr id="17410" name="Picture 2">
            <a:extLst>
              <a:ext uri="{FF2B5EF4-FFF2-40B4-BE49-F238E27FC236}">
                <a16:creationId xmlns:a16="http://schemas.microsoft.com/office/drawing/2014/main" id="{75B6ABC7-51FE-52E9-434C-77683A5BCE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142" b="11773"/>
          <a:stretch>
            <a:fillRect/>
          </a:stretch>
        </p:blipFill>
        <p:spPr bwMode="auto">
          <a:xfrm>
            <a:off x="99202" y="1459149"/>
            <a:ext cx="7323002" cy="5319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23120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A8171-345E-0EBC-348F-F1EF38FB75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EA766-D5AE-B585-8AA4-6FDD4961C15D}"/>
              </a:ext>
            </a:extLst>
          </p:cNvPr>
          <p:cNvSpPr>
            <a:spLocks noGrp="1"/>
          </p:cNvSpPr>
          <p:nvPr>
            <p:ph type="title"/>
          </p:nvPr>
        </p:nvSpPr>
        <p:spPr>
          <a:xfrm>
            <a:off x="603253" y="539751"/>
            <a:ext cx="7908980" cy="717551"/>
          </a:xfrm>
        </p:spPr>
        <p:txBody>
          <a:bodyPr/>
          <a:lstStyle/>
          <a:p>
            <a:r>
              <a:rPr lang="pl-PL" dirty="0"/>
              <a:t>10</a:t>
            </a:r>
            <a:r>
              <a:rPr lang="en-US" dirty="0"/>
              <a:t>. Strategic Priorities for African Logistics Leaders</a:t>
            </a:r>
            <a:br>
              <a:rPr lang="en-US" dirty="0"/>
            </a:br>
            <a:br>
              <a:rPr lang="en-US" dirty="0"/>
            </a:br>
            <a:br>
              <a:rPr lang="en-US" dirty="0"/>
            </a:br>
            <a:br>
              <a:rPr lang="en-US" dirty="0"/>
            </a:br>
            <a:br>
              <a:rPr lang="en-US" dirty="0"/>
            </a:br>
            <a:br>
              <a:rPr lang="en-US" dirty="0"/>
            </a:br>
            <a:br>
              <a:rPr lang="pl-PL" dirty="0"/>
            </a:br>
            <a:endParaRPr lang="pl-PL" dirty="0"/>
          </a:p>
        </p:txBody>
      </p:sp>
      <p:pic>
        <p:nvPicPr>
          <p:cNvPr id="18434" name="Picture 2">
            <a:extLst>
              <a:ext uri="{FF2B5EF4-FFF2-40B4-BE49-F238E27FC236}">
                <a16:creationId xmlns:a16="http://schemas.microsoft.com/office/drawing/2014/main" id="{3EE329EC-D13F-6C4D-A640-2E133F7AEB6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0567"/>
          <a:stretch>
            <a:fillRect/>
          </a:stretch>
        </p:blipFill>
        <p:spPr bwMode="auto">
          <a:xfrm>
            <a:off x="117240" y="1662797"/>
            <a:ext cx="7908981" cy="4767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15926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DF0C5-0968-F778-B5E5-9694E64EB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73A287-F4A6-7E05-7F8E-22E7D946792D}"/>
              </a:ext>
            </a:extLst>
          </p:cNvPr>
          <p:cNvSpPr>
            <a:spLocks noGrp="1"/>
          </p:cNvSpPr>
          <p:nvPr>
            <p:ph type="title"/>
          </p:nvPr>
        </p:nvSpPr>
        <p:spPr>
          <a:xfrm>
            <a:off x="603253" y="539751"/>
            <a:ext cx="7908980" cy="717551"/>
          </a:xfrm>
        </p:spPr>
        <p:txBody>
          <a:bodyPr/>
          <a:lstStyle/>
          <a:p>
            <a:r>
              <a:rPr lang="pl-PL" dirty="0" err="1"/>
              <a:t>Key</a:t>
            </a:r>
            <a:r>
              <a:rPr lang="pl-PL" dirty="0"/>
              <a:t> </a:t>
            </a:r>
            <a:r>
              <a:rPr lang="pl-PL" dirty="0" err="1"/>
              <a:t>Definitions</a:t>
            </a:r>
            <a:r>
              <a:rPr lang="pl-PL" dirty="0"/>
              <a:t> (Reference </a:t>
            </a:r>
            <a:r>
              <a:rPr lang="pl-PL" dirty="0" err="1"/>
              <a:t>Sheet</a:t>
            </a:r>
            <a:r>
              <a:rPr lang="pl-PL" dirty="0"/>
              <a:t>)</a:t>
            </a:r>
            <a:br>
              <a:rPr lang="pl-PL" dirty="0"/>
            </a:br>
            <a:br>
              <a:rPr lang="en-US" dirty="0"/>
            </a:br>
            <a:br>
              <a:rPr lang="en-US" dirty="0"/>
            </a:br>
            <a:br>
              <a:rPr lang="en-US" dirty="0"/>
            </a:br>
            <a:br>
              <a:rPr lang="en-US" dirty="0"/>
            </a:br>
            <a:br>
              <a:rPr lang="en-US" dirty="0"/>
            </a:br>
            <a:br>
              <a:rPr lang="en-US" dirty="0"/>
            </a:br>
            <a:br>
              <a:rPr lang="pl-PL" dirty="0"/>
            </a:br>
            <a:endParaRPr lang="pl-PL" dirty="0"/>
          </a:p>
        </p:txBody>
      </p:sp>
      <p:pic>
        <p:nvPicPr>
          <p:cNvPr id="19458" name="Picture 2">
            <a:extLst>
              <a:ext uri="{FF2B5EF4-FFF2-40B4-BE49-F238E27FC236}">
                <a16:creationId xmlns:a16="http://schemas.microsoft.com/office/drawing/2014/main" id="{C6C40BA2-DF1D-9968-1AFD-70BA0F40FDB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631" b="8510"/>
          <a:stretch>
            <a:fillRect/>
          </a:stretch>
        </p:blipFill>
        <p:spPr bwMode="auto">
          <a:xfrm>
            <a:off x="373603" y="1177047"/>
            <a:ext cx="7534275" cy="5476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07507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spTree>
    <p:extLst>
      <p:ext uri="{BB962C8B-B14F-4D97-AF65-F5344CB8AC3E}">
        <p14:creationId xmlns:p14="http://schemas.microsoft.com/office/powerpoint/2010/main" val="422652704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fontScale="92500"/>
          </a:bodyPr>
          <a:lstStyle/>
          <a:p>
            <a:pPr>
              <a:buFont typeface="Wingdings" panose="05000000000000000000" pitchFamily="2" charset="2"/>
              <a:buChar char="§"/>
            </a:pPr>
            <a:r>
              <a:rPr lang="en-US" sz="2000" dirty="0"/>
              <a:t>Understand digital transformation reshaping African logistics</a:t>
            </a:r>
          </a:p>
          <a:p>
            <a:pPr>
              <a:buFont typeface="Wingdings" panose="05000000000000000000" pitchFamily="2" charset="2"/>
              <a:buChar char="§"/>
            </a:pPr>
            <a:r>
              <a:rPr lang="en-US" sz="2000" dirty="0"/>
              <a:t>Apply mobile technology and digital tools to supply chain operations</a:t>
            </a:r>
          </a:p>
          <a:p>
            <a:pPr>
              <a:buFont typeface="Wingdings" panose="05000000000000000000" pitchFamily="2" charset="2"/>
              <a:buChar char="§"/>
            </a:pPr>
            <a:r>
              <a:rPr lang="en-US" sz="2000" dirty="0"/>
              <a:t>Evaluate emerging technologies: RFID, IoT, blockchain, AI, big data</a:t>
            </a:r>
          </a:p>
          <a:p>
            <a:pPr>
              <a:buFont typeface="Wingdings" panose="05000000000000000000" pitchFamily="2" charset="2"/>
              <a:buChar char="§"/>
            </a:pPr>
            <a:r>
              <a:rPr lang="en-US" sz="2000" dirty="0"/>
              <a:t>Recognize the role of information systems in modern supply chains</a:t>
            </a:r>
          </a:p>
          <a:p>
            <a:pPr>
              <a:buFont typeface="Wingdings" panose="05000000000000000000" pitchFamily="2" charset="2"/>
              <a:buChar char="§"/>
            </a:pPr>
            <a:r>
              <a:rPr lang="en-US" sz="2000" dirty="0"/>
              <a:t>Identify skills and competencies needed for future logistics careers</a:t>
            </a:r>
          </a:p>
          <a:p>
            <a:pPr>
              <a:buFont typeface="Wingdings" panose="05000000000000000000" pitchFamily="2" charset="2"/>
              <a:buChar char="§"/>
            </a:pPr>
            <a:r>
              <a:rPr lang="en-US" sz="2000" dirty="0"/>
              <a:t>Explore </a:t>
            </a:r>
            <a:r>
              <a:rPr lang="en-US" sz="2000" dirty="0" err="1"/>
              <a:t>AfCFTA</a:t>
            </a:r>
            <a:r>
              <a:rPr lang="en-US" sz="2000" dirty="0"/>
              <a:t> regional integration opportunities and implications</a:t>
            </a:r>
          </a:p>
          <a:p>
            <a:pPr>
              <a:buFont typeface="Wingdings" panose="05000000000000000000" pitchFamily="2" charset="2"/>
              <a:buChar char="§"/>
            </a:pPr>
            <a:r>
              <a:rPr lang="en-US" sz="2000" dirty="0"/>
              <a:t>Understand local-for-local manufacturing and resilient supply chains</a:t>
            </a:r>
          </a:p>
          <a:p>
            <a:pPr>
              <a:buFont typeface="Wingdings" panose="05000000000000000000" pitchFamily="2" charset="2"/>
              <a:buChar char="§"/>
            </a:pPr>
            <a:r>
              <a:rPr lang="en-US" sz="2000" dirty="0"/>
              <a:t>Navigate challenges and capitalize on opportunities in African logistics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7875729" cy="717551"/>
          </a:xfrm>
        </p:spPr>
        <p:txBody>
          <a:bodyPr/>
          <a:lstStyle/>
          <a:p>
            <a:r>
              <a:rPr lang="pl-PL" dirty="0"/>
              <a:t>Focus</a:t>
            </a:r>
            <a:r>
              <a:rPr lang="en-US" dirty="0"/>
              <a:t>: Africa's E-Commerce Explosion and the Logistics Challenge</a:t>
            </a:r>
          </a:p>
        </p:txBody>
      </p:sp>
      <p:pic>
        <p:nvPicPr>
          <p:cNvPr id="1026" name="Picture 2">
            <a:extLst>
              <a:ext uri="{FF2B5EF4-FFF2-40B4-BE49-F238E27FC236}">
                <a16:creationId xmlns:a16="http://schemas.microsoft.com/office/drawing/2014/main" id="{482C0249-91D0-C04D-F5D9-4121437FA1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8650" y="1257302"/>
            <a:ext cx="5447716" cy="5600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3AF91-AEFA-01AF-188C-FB7A33634B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50EDF4-6729-7532-F3CC-63379516430B}"/>
              </a:ext>
            </a:extLst>
          </p:cNvPr>
          <p:cNvSpPr>
            <a:spLocks noGrp="1"/>
          </p:cNvSpPr>
          <p:nvPr>
            <p:ph type="title"/>
          </p:nvPr>
        </p:nvSpPr>
        <p:spPr>
          <a:xfrm>
            <a:off x="603252" y="539751"/>
            <a:ext cx="7742725" cy="717551"/>
          </a:xfrm>
        </p:spPr>
        <p:txBody>
          <a:bodyPr/>
          <a:lstStyle/>
          <a:p>
            <a:r>
              <a:rPr lang="pl-PL" dirty="0"/>
              <a:t>1</a:t>
            </a:r>
            <a:r>
              <a:rPr lang="en-US" dirty="0"/>
              <a:t>. Digital Transformation – The Shift from Paper to Digital</a:t>
            </a:r>
            <a:br>
              <a:rPr lang="en-US"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BDBD6896-2FD6-6A62-A299-6F8D327C7A26}"/>
              </a:ext>
            </a:extLst>
          </p:cNvPr>
          <p:cNvPicPr>
            <a:picLocks noChangeAspect="1"/>
          </p:cNvPicPr>
          <p:nvPr/>
        </p:nvPicPr>
        <p:blipFill>
          <a:blip r:embed="rId2"/>
          <a:stretch>
            <a:fillRect/>
          </a:stretch>
        </p:blipFill>
        <p:spPr>
          <a:xfrm>
            <a:off x="603251" y="1816115"/>
            <a:ext cx="9656921" cy="2473251"/>
          </a:xfrm>
          <a:prstGeom prst="rect">
            <a:avLst/>
          </a:prstGeom>
        </p:spPr>
      </p:pic>
    </p:spTree>
    <p:extLst>
      <p:ext uri="{BB962C8B-B14F-4D97-AF65-F5344CB8AC3E}">
        <p14:creationId xmlns:p14="http://schemas.microsoft.com/office/powerpoint/2010/main" val="4463965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AB5F6-A184-3A2A-83C0-193DA717F1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8B2DC-2410-5853-14A2-AF0FF45AAF94}"/>
              </a:ext>
            </a:extLst>
          </p:cNvPr>
          <p:cNvSpPr>
            <a:spLocks noGrp="1"/>
          </p:cNvSpPr>
          <p:nvPr>
            <p:ph type="title"/>
          </p:nvPr>
        </p:nvSpPr>
        <p:spPr>
          <a:xfrm>
            <a:off x="603252" y="539751"/>
            <a:ext cx="7742725" cy="717551"/>
          </a:xfrm>
        </p:spPr>
        <p:txBody>
          <a:bodyPr/>
          <a:lstStyle/>
          <a:p>
            <a:r>
              <a:rPr lang="en-US" dirty="0"/>
              <a:t>The Benefits of Digital Logistics</a:t>
            </a:r>
            <a:br>
              <a:rPr lang="en-US" dirty="0"/>
            </a:br>
            <a:br>
              <a:rPr lang="pl-PL" dirty="0"/>
            </a:br>
            <a:endParaRPr lang="pl-PL" dirty="0"/>
          </a:p>
        </p:txBody>
      </p:sp>
      <p:pic>
        <p:nvPicPr>
          <p:cNvPr id="2050" name="Picture 2">
            <a:extLst>
              <a:ext uri="{FF2B5EF4-FFF2-40B4-BE49-F238E27FC236}">
                <a16:creationId xmlns:a16="http://schemas.microsoft.com/office/drawing/2014/main" id="{3BEC47F9-27BF-9817-6A12-4E175F3C10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822"/>
          <a:stretch>
            <a:fillRect/>
          </a:stretch>
        </p:blipFill>
        <p:spPr bwMode="auto">
          <a:xfrm>
            <a:off x="135140" y="1162589"/>
            <a:ext cx="9196387" cy="5155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91987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085D-903D-52D0-E107-5522D99C65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02AF1-B8D5-8BA9-2A60-5314F83D453E}"/>
              </a:ext>
            </a:extLst>
          </p:cNvPr>
          <p:cNvSpPr>
            <a:spLocks noGrp="1"/>
          </p:cNvSpPr>
          <p:nvPr>
            <p:ph type="title"/>
          </p:nvPr>
        </p:nvSpPr>
        <p:spPr>
          <a:xfrm>
            <a:off x="603252" y="539751"/>
            <a:ext cx="7742725" cy="717551"/>
          </a:xfrm>
        </p:spPr>
        <p:txBody>
          <a:bodyPr/>
          <a:lstStyle/>
          <a:p>
            <a:r>
              <a:rPr lang="en-US" dirty="0"/>
              <a:t>Key Drivers of Digital Transformation in Africa</a:t>
            </a:r>
            <a:br>
              <a:rPr lang="en-US" dirty="0"/>
            </a:b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7BF6AB9A-E16C-F139-52EC-5999A31F998A}"/>
              </a:ext>
            </a:extLst>
          </p:cNvPr>
          <p:cNvPicPr>
            <a:picLocks noChangeAspect="1"/>
          </p:cNvPicPr>
          <p:nvPr/>
        </p:nvPicPr>
        <p:blipFill>
          <a:blip r:embed="rId2"/>
          <a:stretch>
            <a:fillRect/>
          </a:stretch>
        </p:blipFill>
        <p:spPr>
          <a:xfrm>
            <a:off x="603252" y="1681380"/>
            <a:ext cx="9684752" cy="4104277"/>
          </a:xfrm>
          <a:prstGeom prst="rect">
            <a:avLst/>
          </a:prstGeom>
        </p:spPr>
      </p:pic>
    </p:spTree>
    <p:extLst>
      <p:ext uri="{BB962C8B-B14F-4D97-AF65-F5344CB8AC3E}">
        <p14:creationId xmlns:p14="http://schemas.microsoft.com/office/powerpoint/2010/main" val="189486892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A40F1-F71C-8021-7FE3-030AC7F10D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2F088B-1B02-7C32-23F6-35101779DDCE}"/>
              </a:ext>
            </a:extLst>
          </p:cNvPr>
          <p:cNvSpPr>
            <a:spLocks noGrp="1"/>
          </p:cNvSpPr>
          <p:nvPr>
            <p:ph type="title"/>
          </p:nvPr>
        </p:nvSpPr>
        <p:spPr>
          <a:xfrm>
            <a:off x="603253" y="539751"/>
            <a:ext cx="7908980" cy="717551"/>
          </a:xfrm>
        </p:spPr>
        <p:txBody>
          <a:bodyPr/>
          <a:lstStyle/>
          <a:p>
            <a:r>
              <a:rPr lang="en-US" dirty="0"/>
              <a:t>2. Mobile Technology – The Leapfrog Advantage</a:t>
            </a:r>
            <a:br>
              <a:rPr lang="en-US" dirty="0"/>
            </a:br>
            <a:br>
              <a:rPr lang="pl-PL" dirty="0"/>
            </a:br>
            <a:endParaRPr lang="pl-PL" dirty="0"/>
          </a:p>
        </p:txBody>
      </p:sp>
      <p:pic>
        <p:nvPicPr>
          <p:cNvPr id="7" name="Obraz 6" descr="Obraz zawierający tekst, Czcionka, zrzut ekranu&#10;&#10;Zawartość wygenerowana przez AI może być niepoprawna.">
            <a:extLst>
              <a:ext uri="{FF2B5EF4-FFF2-40B4-BE49-F238E27FC236}">
                <a16:creationId xmlns:a16="http://schemas.microsoft.com/office/drawing/2014/main" id="{64866077-3B21-7CE3-8E76-2D8B5B8F5A75}"/>
              </a:ext>
            </a:extLst>
          </p:cNvPr>
          <p:cNvPicPr>
            <a:picLocks noChangeAspect="1"/>
          </p:cNvPicPr>
          <p:nvPr/>
        </p:nvPicPr>
        <p:blipFill>
          <a:blip r:embed="rId2"/>
          <a:stretch>
            <a:fillRect/>
          </a:stretch>
        </p:blipFill>
        <p:spPr>
          <a:xfrm>
            <a:off x="603253" y="1832823"/>
            <a:ext cx="9559947" cy="2356792"/>
          </a:xfrm>
          <a:prstGeom prst="rect">
            <a:avLst/>
          </a:prstGeom>
        </p:spPr>
      </p:pic>
      <p:pic>
        <p:nvPicPr>
          <p:cNvPr id="9" name="Obraz 8" descr="Obraz zawierający tekst, Czcionka, zrzut ekranu, linia&#10;&#10;Zawartość wygenerowana przez AI może być niepoprawna.">
            <a:extLst>
              <a:ext uri="{FF2B5EF4-FFF2-40B4-BE49-F238E27FC236}">
                <a16:creationId xmlns:a16="http://schemas.microsoft.com/office/drawing/2014/main" id="{07949FA0-D88D-1F37-6903-8E6E9F131F23}"/>
              </a:ext>
            </a:extLst>
          </p:cNvPr>
          <p:cNvPicPr>
            <a:picLocks noChangeAspect="1"/>
          </p:cNvPicPr>
          <p:nvPr/>
        </p:nvPicPr>
        <p:blipFill>
          <a:blip r:embed="rId3"/>
          <a:stretch>
            <a:fillRect/>
          </a:stretch>
        </p:blipFill>
        <p:spPr>
          <a:xfrm>
            <a:off x="603253" y="4446088"/>
            <a:ext cx="8266667" cy="638095"/>
          </a:xfrm>
          <a:prstGeom prst="rect">
            <a:avLst/>
          </a:prstGeom>
        </p:spPr>
      </p:pic>
    </p:spTree>
    <p:extLst>
      <p:ext uri="{BB962C8B-B14F-4D97-AF65-F5344CB8AC3E}">
        <p14:creationId xmlns:p14="http://schemas.microsoft.com/office/powerpoint/2010/main" val="402627506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B1557517-5D69-4915-A2C2-DB702C8A47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213</TotalTime>
  <Words>334</Words>
  <Application>Microsoft Office PowerPoint</Application>
  <PresentationFormat>Widescreen</PresentationFormat>
  <Paragraphs>32</Paragraphs>
  <Slides>26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Arial</vt:lpstr>
      <vt:lpstr>Arial Rounded MT Bold</vt:lpstr>
      <vt:lpstr>Calibri</vt:lpstr>
      <vt:lpstr>Helvetica Neue</vt:lpstr>
      <vt:lpstr>Helvetica Neue Medium</vt:lpstr>
      <vt:lpstr>Montserrat Regular</vt:lpstr>
      <vt:lpstr>Wingdings</vt:lpstr>
      <vt:lpstr>21_BasicWhite</vt:lpstr>
      <vt:lpstr>Future Logistics in Africa</vt:lpstr>
      <vt:lpstr>Road Transportation Systems Engineering Development in the Sub-Saharan Africa – Modern EU Master Programme &amp; Capacity Building</vt:lpstr>
      <vt:lpstr>PowerPoint Presentation</vt:lpstr>
      <vt:lpstr>Learning Objectives </vt:lpstr>
      <vt:lpstr>Focus: Africa's E-Commerce Explosion and the Logistics Challenge</vt:lpstr>
      <vt:lpstr>1. Digital Transformation – The Shift from Paper to Digital  </vt:lpstr>
      <vt:lpstr>The Benefits of Digital Logistics  </vt:lpstr>
      <vt:lpstr>Key Drivers of Digital Transformation in Africa  </vt:lpstr>
      <vt:lpstr>2. Mobile Technology – The Leapfrog Advantage  </vt:lpstr>
      <vt:lpstr>Mobile Applications in Logistics  </vt:lpstr>
      <vt:lpstr>3. Technology Trends – RFID, IoT, Blockchain, AI, Big Data   </vt:lpstr>
      <vt:lpstr>4. Role of Information Systems (IS) – The Nervous System of Logistics    </vt:lpstr>
      <vt:lpstr>Why Information Systems Matter  in Africa    </vt:lpstr>
      <vt:lpstr>Key IS Components   </vt:lpstr>
      <vt:lpstr>5. Skills and Competency Development – Building Africa's Logistics Workforce     </vt:lpstr>
      <vt:lpstr>21st Century Logistics Skills Required    </vt:lpstr>
      <vt:lpstr>6. Local-for-Local Manufacturing and Resilience     </vt:lpstr>
      <vt:lpstr>Local-for-Local Manufacturing Drivers     </vt:lpstr>
      <vt:lpstr>8. Building Resilient Supply Chains – Lessons from Disruption      </vt:lpstr>
      <vt:lpstr>Resilience Framework (4 Pillars)      </vt:lpstr>
      <vt:lpstr>8. Challenges Ahead – Realistic Obstacles     </vt:lpstr>
      <vt:lpstr>9. Opportunities Ahead – Catalysts  for Growth      </vt:lpstr>
      <vt:lpstr>10. Strategic Priorities for African Logistics Leaders       </vt:lpstr>
      <vt:lpstr>Key Definitions (Reference Sheet)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46</cp:revision>
  <dcterms:modified xsi:type="dcterms:W3CDTF">2026-05-04T16:37:02Z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