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4"/>
    <p:sldMasterId id="2147483854" r:id="rId5"/>
  </p:sldMasterIdLst>
  <p:notesMasterIdLst>
    <p:notesMasterId r:id="rId27"/>
  </p:notesMasterIdLst>
  <p:sldIdLst>
    <p:sldId id="312" r:id="rId6"/>
    <p:sldId id="313" r:id="rId7"/>
    <p:sldId id="314" r:id="rId8"/>
    <p:sldId id="318" r:id="rId9"/>
    <p:sldId id="319" r:id="rId10"/>
    <p:sldId id="265" r:id="rId11"/>
    <p:sldId id="270" r:id="rId12"/>
    <p:sldId id="274" r:id="rId13"/>
    <p:sldId id="271" r:id="rId14"/>
    <p:sldId id="272" r:id="rId15"/>
    <p:sldId id="273" r:id="rId16"/>
    <p:sldId id="267" r:id="rId17"/>
    <p:sldId id="278" r:id="rId18"/>
    <p:sldId id="279" r:id="rId19"/>
    <p:sldId id="280" r:id="rId20"/>
    <p:sldId id="275" r:id="rId21"/>
    <p:sldId id="276" r:id="rId22"/>
    <p:sldId id="282" r:id="rId23"/>
    <p:sldId id="283" r:id="rId24"/>
    <p:sldId id="287" r:id="rId25"/>
    <p:sldId id="316"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CA1853-C586-BFFC-CE6D-1CC0E84510DB}" v="21" dt="2026-05-12T08:18:49.1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8806" autoAdjust="0"/>
  </p:normalViewPr>
  <p:slideViewPr>
    <p:cSldViewPr snapToGrid="0">
      <p:cViewPr varScale="1">
        <p:scale>
          <a:sx n="105" d="100"/>
          <a:sy n="105" d="100"/>
        </p:scale>
        <p:origin x="168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swinkl@pg.edu.pl" userId="S::juswinkl_pg.edu.pl#ext#@fril.onmicrosoft.com::455ad5cd-e5a2-49e7-93b8-6e6dfab2f2a5" providerId="AD" clId="Web-{FCBF395A-638D-03A0-87E2-7841D4DF4BAA}"/>
    <pc:docChg chg="addSld modSld">
      <pc:chgData name="juswinkl@pg.edu.pl" userId="S::juswinkl_pg.edu.pl#ext#@fril.onmicrosoft.com::455ad5cd-e5a2-49e7-93b8-6e6dfab2f2a5" providerId="AD" clId="Web-{FCBF395A-638D-03A0-87E2-7841D4DF4BAA}" dt="2026-05-08T07:43:43.960" v="55" actId="1076"/>
      <pc:docMkLst>
        <pc:docMk/>
      </pc:docMkLst>
      <pc:sldChg chg="addSp modSp">
        <pc:chgData name="juswinkl@pg.edu.pl" userId="S::juswinkl_pg.edu.pl#ext#@fril.onmicrosoft.com::455ad5cd-e5a2-49e7-93b8-6e6dfab2f2a5" providerId="AD" clId="Web-{FCBF395A-638D-03A0-87E2-7841D4DF4BAA}" dt="2026-05-08T07:39:29.940" v="8" actId="1076"/>
        <pc:sldMkLst>
          <pc:docMk/>
          <pc:sldMk cId="2126310925" sldId="265"/>
        </pc:sldMkLst>
        <pc:picChg chg="add mod">
          <ac:chgData name="juswinkl@pg.edu.pl" userId="S::juswinkl_pg.edu.pl#ext#@fril.onmicrosoft.com::455ad5cd-e5a2-49e7-93b8-6e6dfab2f2a5" providerId="AD" clId="Web-{FCBF395A-638D-03A0-87E2-7841D4DF4BAA}" dt="2026-05-08T07:39:29.940" v="8" actId="1076"/>
          <ac:picMkLst>
            <pc:docMk/>
            <pc:sldMk cId="2126310925" sldId="265"/>
            <ac:picMk id="5" creationId="{006A46B3-D0AD-14A9-DE8B-74502808692A}"/>
          </ac:picMkLst>
        </pc:picChg>
      </pc:sldChg>
      <pc:sldChg chg="addSp modSp">
        <pc:chgData name="juswinkl@pg.edu.pl" userId="S::juswinkl_pg.edu.pl#ext#@fril.onmicrosoft.com::455ad5cd-e5a2-49e7-93b8-6e6dfab2f2a5" providerId="AD" clId="Web-{FCBF395A-638D-03A0-87E2-7841D4DF4BAA}" dt="2026-05-08T07:40:31.566" v="24" actId="1076"/>
        <pc:sldMkLst>
          <pc:docMk/>
          <pc:sldMk cId="2769563540" sldId="267"/>
        </pc:sldMkLst>
        <pc:picChg chg="add mod">
          <ac:chgData name="juswinkl@pg.edu.pl" userId="S::juswinkl_pg.edu.pl#ext#@fril.onmicrosoft.com::455ad5cd-e5a2-49e7-93b8-6e6dfab2f2a5" providerId="AD" clId="Web-{FCBF395A-638D-03A0-87E2-7841D4DF4BAA}" dt="2026-05-08T07:40:31.566" v="24" actId="1076"/>
          <ac:picMkLst>
            <pc:docMk/>
            <pc:sldMk cId="2769563540" sldId="267"/>
            <ac:picMk id="5" creationId="{7DC6AD35-EA5D-D38F-59F8-DBE71DB36C40}"/>
          </ac:picMkLst>
        </pc:picChg>
      </pc:sldChg>
      <pc:sldChg chg="addSp modSp">
        <pc:chgData name="juswinkl@pg.edu.pl" userId="S::juswinkl_pg.edu.pl#ext#@fril.onmicrosoft.com::455ad5cd-e5a2-49e7-93b8-6e6dfab2f2a5" providerId="AD" clId="Web-{FCBF395A-638D-03A0-87E2-7841D4DF4BAA}" dt="2026-05-08T07:39:51.394" v="13" actId="1076"/>
        <pc:sldMkLst>
          <pc:docMk/>
          <pc:sldMk cId="1962330965" sldId="270"/>
        </pc:sldMkLst>
        <pc:graphicFrameChg chg="mod">
          <ac:chgData name="juswinkl@pg.edu.pl" userId="S::juswinkl_pg.edu.pl#ext#@fril.onmicrosoft.com::455ad5cd-e5a2-49e7-93b8-6e6dfab2f2a5" providerId="AD" clId="Web-{FCBF395A-638D-03A0-87E2-7841D4DF4BAA}" dt="2026-05-08T07:39:47.972" v="12" actId="1076"/>
          <ac:graphicFrameMkLst>
            <pc:docMk/>
            <pc:sldMk cId="1962330965" sldId="270"/>
            <ac:graphicFrameMk id="2" creationId="{00000000-0000-0000-0000-000000000000}"/>
          </ac:graphicFrameMkLst>
        </pc:graphicFrameChg>
        <pc:graphicFrameChg chg="mod">
          <ac:chgData name="juswinkl@pg.edu.pl" userId="S::juswinkl_pg.edu.pl#ext#@fril.onmicrosoft.com::455ad5cd-e5a2-49e7-93b8-6e6dfab2f2a5" providerId="AD" clId="Web-{FCBF395A-638D-03A0-87E2-7841D4DF4BAA}" dt="2026-05-08T07:39:42.300" v="11" actId="1076"/>
          <ac:graphicFrameMkLst>
            <pc:docMk/>
            <pc:sldMk cId="1962330965" sldId="270"/>
            <ac:graphicFrameMk id="4" creationId="{00000000-0000-0000-0000-000000000000}"/>
          </ac:graphicFrameMkLst>
        </pc:graphicFrameChg>
        <pc:picChg chg="add mod">
          <ac:chgData name="juswinkl@pg.edu.pl" userId="S::juswinkl_pg.edu.pl#ext#@fril.onmicrosoft.com::455ad5cd-e5a2-49e7-93b8-6e6dfab2f2a5" providerId="AD" clId="Web-{FCBF395A-638D-03A0-87E2-7841D4DF4BAA}" dt="2026-05-08T07:39:51.394" v="13" actId="1076"/>
          <ac:picMkLst>
            <pc:docMk/>
            <pc:sldMk cId="1962330965" sldId="270"/>
            <ac:picMk id="5" creationId="{CD67CB6F-26B9-87F5-8CA2-5529960629CB}"/>
          </ac:picMkLst>
        </pc:picChg>
      </pc:sldChg>
      <pc:sldChg chg="addSp modSp">
        <pc:chgData name="juswinkl@pg.edu.pl" userId="S::juswinkl_pg.edu.pl#ext#@fril.onmicrosoft.com::455ad5cd-e5a2-49e7-93b8-6e6dfab2f2a5" providerId="AD" clId="Web-{FCBF395A-638D-03A0-87E2-7841D4DF4BAA}" dt="2026-05-08T07:40:12.269" v="18" actId="1076"/>
        <pc:sldMkLst>
          <pc:docMk/>
          <pc:sldMk cId="2149149776" sldId="271"/>
        </pc:sldMkLst>
        <pc:picChg chg="add mod">
          <ac:chgData name="juswinkl@pg.edu.pl" userId="S::juswinkl_pg.edu.pl#ext#@fril.onmicrosoft.com::455ad5cd-e5a2-49e7-93b8-6e6dfab2f2a5" providerId="AD" clId="Web-{FCBF395A-638D-03A0-87E2-7841D4DF4BAA}" dt="2026-05-08T07:40:12.269" v="18" actId="1076"/>
          <ac:picMkLst>
            <pc:docMk/>
            <pc:sldMk cId="2149149776" sldId="271"/>
            <ac:picMk id="5" creationId="{54563B9C-62A9-202A-E643-457F77D15CFC}"/>
          </ac:picMkLst>
        </pc:picChg>
      </pc:sldChg>
      <pc:sldChg chg="addSp modSp">
        <pc:chgData name="juswinkl@pg.edu.pl" userId="S::juswinkl_pg.edu.pl#ext#@fril.onmicrosoft.com::455ad5cd-e5a2-49e7-93b8-6e6dfab2f2a5" providerId="AD" clId="Web-{FCBF395A-638D-03A0-87E2-7841D4DF4BAA}" dt="2026-05-08T07:40:18.566" v="20" actId="1076"/>
        <pc:sldMkLst>
          <pc:docMk/>
          <pc:sldMk cId="1192834835" sldId="272"/>
        </pc:sldMkLst>
        <pc:picChg chg="add mod">
          <ac:chgData name="juswinkl@pg.edu.pl" userId="S::juswinkl_pg.edu.pl#ext#@fril.onmicrosoft.com::455ad5cd-e5a2-49e7-93b8-6e6dfab2f2a5" providerId="AD" clId="Web-{FCBF395A-638D-03A0-87E2-7841D4DF4BAA}" dt="2026-05-08T07:40:18.566" v="20" actId="1076"/>
          <ac:picMkLst>
            <pc:docMk/>
            <pc:sldMk cId="1192834835" sldId="272"/>
            <ac:picMk id="5" creationId="{86B05B21-B02E-0FCB-DEC4-1D085C3BA2F8}"/>
          </ac:picMkLst>
        </pc:picChg>
      </pc:sldChg>
      <pc:sldChg chg="addSp modSp">
        <pc:chgData name="juswinkl@pg.edu.pl" userId="S::juswinkl_pg.edu.pl#ext#@fril.onmicrosoft.com::455ad5cd-e5a2-49e7-93b8-6e6dfab2f2a5" providerId="AD" clId="Web-{FCBF395A-638D-03A0-87E2-7841D4DF4BAA}" dt="2026-05-08T07:40:24.379" v="22" actId="1076"/>
        <pc:sldMkLst>
          <pc:docMk/>
          <pc:sldMk cId="1122569701" sldId="273"/>
        </pc:sldMkLst>
        <pc:picChg chg="add mod">
          <ac:chgData name="juswinkl@pg.edu.pl" userId="S::juswinkl_pg.edu.pl#ext#@fril.onmicrosoft.com::455ad5cd-e5a2-49e7-93b8-6e6dfab2f2a5" providerId="AD" clId="Web-{FCBF395A-638D-03A0-87E2-7841D4DF4BAA}" dt="2026-05-08T07:40:24.379" v="22" actId="1076"/>
          <ac:picMkLst>
            <pc:docMk/>
            <pc:sldMk cId="1122569701" sldId="273"/>
            <ac:picMk id="5" creationId="{96B4A35A-AD57-BCCF-5188-A0BA66C76E86}"/>
          </ac:picMkLst>
        </pc:picChg>
      </pc:sldChg>
      <pc:sldChg chg="addSp modSp">
        <pc:chgData name="juswinkl@pg.edu.pl" userId="S::juswinkl_pg.edu.pl#ext#@fril.onmicrosoft.com::455ad5cd-e5a2-49e7-93b8-6e6dfab2f2a5" providerId="AD" clId="Web-{FCBF395A-638D-03A0-87E2-7841D4DF4BAA}" dt="2026-05-08T07:40:03.285" v="16" actId="14100"/>
        <pc:sldMkLst>
          <pc:docMk/>
          <pc:sldMk cId="4282145381" sldId="274"/>
        </pc:sldMkLst>
        <pc:spChg chg="mod">
          <ac:chgData name="juswinkl@pg.edu.pl" userId="S::juswinkl_pg.edu.pl#ext#@fril.onmicrosoft.com::455ad5cd-e5a2-49e7-93b8-6e6dfab2f2a5" providerId="AD" clId="Web-{FCBF395A-638D-03A0-87E2-7841D4DF4BAA}" dt="2026-05-08T07:40:03.285" v="16" actId="14100"/>
          <ac:spMkLst>
            <pc:docMk/>
            <pc:sldMk cId="4282145381" sldId="274"/>
            <ac:spMk id="3" creationId="{00000000-0000-0000-0000-000000000000}"/>
          </ac:spMkLst>
        </pc:spChg>
        <pc:picChg chg="add mod">
          <ac:chgData name="juswinkl@pg.edu.pl" userId="S::juswinkl_pg.edu.pl#ext#@fril.onmicrosoft.com::455ad5cd-e5a2-49e7-93b8-6e6dfab2f2a5" providerId="AD" clId="Web-{FCBF395A-638D-03A0-87E2-7841D4DF4BAA}" dt="2026-05-08T07:39:59.816" v="15" actId="1076"/>
          <ac:picMkLst>
            <pc:docMk/>
            <pc:sldMk cId="4282145381" sldId="274"/>
            <ac:picMk id="5" creationId="{2ACD7B9C-5F39-9F20-AA0B-8227EE468654}"/>
          </ac:picMkLst>
        </pc:picChg>
      </pc:sldChg>
      <pc:sldChg chg="addSp modSp">
        <pc:chgData name="juswinkl@pg.edu.pl" userId="S::juswinkl_pg.edu.pl#ext#@fril.onmicrosoft.com::455ad5cd-e5a2-49e7-93b8-6e6dfab2f2a5" providerId="AD" clId="Web-{FCBF395A-638D-03A0-87E2-7841D4DF4BAA}" dt="2026-05-08T07:40:59.989" v="32" actId="1076"/>
        <pc:sldMkLst>
          <pc:docMk/>
          <pc:sldMk cId="3841749289" sldId="275"/>
        </pc:sldMkLst>
        <pc:picChg chg="add mod">
          <ac:chgData name="juswinkl@pg.edu.pl" userId="S::juswinkl_pg.edu.pl#ext#@fril.onmicrosoft.com::455ad5cd-e5a2-49e7-93b8-6e6dfab2f2a5" providerId="AD" clId="Web-{FCBF395A-638D-03A0-87E2-7841D4DF4BAA}" dt="2026-05-08T07:40:59.989" v="32" actId="1076"/>
          <ac:picMkLst>
            <pc:docMk/>
            <pc:sldMk cId="3841749289" sldId="275"/>
            <ac:picMk id="6" creationId="{ECDA87A2-4076-8143-D0CC-116DEC2BAFFA}"/>
          </ac:picMkLst>
        </pc:picChg>
      </pc:sldChg>
      <pc:sldChg chg="addSp modSp">
        <pc:chgData name="juswinkl@pg.edu.pl" userId="S::juswinkl_pg.edu.pl#ext#@fril.onmicrosoft.com::455ad5cd-e5a2-49e7-93b8-6e6dfab2f2a5" providerId="AD" clId="Web-{FCBF395A-638D-03A0-87E2-7841D4DF4BAA}" dt="2026-05-08T07:41:07.786" v="34" actId="1076"/>
        <pc:sldMkLst>
          <pc:docMk/>
          <pc:sldMk cId="1645513597" sldId="276"/>
        </pc:sldMkLst>
        <pc:picChg chg="add mod">
          <ac:chgData name="juswinkl@pg.edu.pl" userId="S::juswinkl_pg.edu.pl#ext#@fril.onmicrosoft.com::455ad5cd-e5a2-49e7-93b8-6e6dfab2f2a5" providerId="AD" clId="Web-{FCBF395A-638D-03A0-87E2-7841D4DF4BAA}" dt="2026-05-08T07:41:07.786" v="34" actId="1076"/>
          <ac:picMkLst>
            <pc:docMk/>
            <pc:sldMk cId="1645513597" sldId="276"/>
            <ac:picMk id="5" creationId="{02952EE8-76C2-4D9D-6E4A-03D6F95B878F}"/>
          </ac:picMkLst>
        </pc:picChg>
      </pc:sldChg>
      <pc:sldChg chg="addSp modSp">
        <pc:chgData name="juswinkl@pg.edu.pl" userId="S::juswinkl_pg.edu.pl#ext#@fril.onmicrosoft.com::455ad5cd-e5a2-49e7-93b8-6e6dfab2f2a5" providerId="AD" clId="Web-{FCBF395A-638D-03A0-87E2-7841D4DF4BAA}" dt="2026-05-08T07:40:38.707" v="26" actId="1076"/>
        <pc:sldMkLst>
          <pc:docMk/>
          <pc:sldMk cId="4220799657" sldId="278"/>
        </pc:sldMkLst>
        <pc:picChg chg="add mod">
          <ac:chgData name="juswinkl@pg.edu.pl" userId="S::juswinkl_pg.edu.pl#ext#@fril.onmicrosoft.com::455ad5cd-e5a2-49e7-93b8-6e6dfab2f2a5" providerId="AD" clId="Web-{FCBF395A-638D-03A0-87E2-7841D4DF4BAA}" dt="2026-05-08T07:40:38.707" v="26" actId="1076"/>
          <ac:picMkLst>
            <pc:docMk/>
            <pc:sldMk cId="4220799657" sldId="278"/>
            <ac:picMk id="6" creationId="{EA4B9D0F-2581-ED5B-CC7F-468DC45F9957}"/>
          </ac:picMkLst>
        </pc:picChg>
      </pc:sldChg>
      <pc:sldChg chg="addSp modSp">
        <pc:chgData name="juswinkl@pg.edu.pl" userId="S::juswinkl_pg.edu.pl#ext#@fril.onmicrosoft.com::455ad5cd-e5a2-49e7-93b8-6e6dfab2f2a5" providerId="AD" clId="Web-{FCBF395A-638D-03A0-87E2-7841D4DF4BAA}" dt="2026-05-08T07:40:44.848" v="28" actId="1076"/>
        <pc:sldMkLst>
          <pc:docMk/>
          <pc:sldMk cId="3555781561" sldId="279"/>
        </pc:sldMkLst>
        <pc:picChg chg="add mod">
          <ac:chgData name="juswinkl@pg.edu.pl" userId="S::juswinkl_pg.edu.pl#ext#@fril.onmicrosoft.com::455ad5cd-e5a2-49e7-93b8-6e6dfab2f2a5" providerId="AD" clId="Web-{FCBF395A-638D-03A0-87E2-7841D4DF4BAA}" dt="2026-05-08T07:40:44.848" v="28" actId="1076"/>
          <ac:picMkLst>
            <pc:docMk/>
            <pc:sldMk cId="3555781561" sldId="279"/>
            <ac:picMk id="6" creationId="{1FCDC7C0-E311-6097-60D9-6883E1B036BE}"/>
          </ac:picMkLst>
        </pc:picChg>
      </pc:sldChg>
      <pc:sldChg chg="addSp modSp">
        <pc:chgData name="juswinkl@pg.edu.pl" userId="S::juswinkl_pg.edu.pl#ext#@fril.onmicrosoft.com::455ad5cd-e5a2-49e7-93b8-6e6dfab2f2a5" providerId="AD" clId="Web-{FCBF395A-638D-03A0-87E2-7841D4DF4BAA}" dt="2026-05-08T07:40:53.035" v="30" actId="1076"/>
        <pc:sldMkLst>
          <pc:docMk/>
          <pc:sldMk cId="738996954" sldId="280"/>
        </pc:sldMkLst>
        <pc:picChg chg="add mod">
          <ac:chgData name="juswinkl@pg.edu.pl" userId="S::juswinkl_pg.edu.pl#ext#@fril.onmicrosoft.com::455ad5cd-e5a2-49e7-93b8-6e6dfab2f2a5" providerId="AD" clId="Web-{FCBF395A-638D-03A0-87E2-7841D4DF4BAA}" dt="2026-05-08T07:40:53.035" v="30" actId="1076"/>
          <ac:picMkLst>
            <pc:docMk/>
            <pc:sldMk cId="738996954" sldId="280"/>
            <ac:picMk id="5" creationId="{6021B0AD-D778-4F58-C3A3-A9FC3EBFE0A1}"/>
          </ac:picMkLst>
        </pc:picChg>
      </pc:sldChg>
      <pc:sldChg chg="addSp modSp">
        <pc:chgData name="juswinkl@pg.edu.pl" userId="S::juswinkl_pg.edu.pl#ext#@fril.onmicrosoft.com::455ad5cd-e5a2-49e7-93b8-6e6dfab2f2a5" providerId="AD" clId="Web-{FCBF395A-638D-03A0-87E2-7841D4DF4BAA}" dt="2026-05-08T07:41:13.739" v="36" actId="1076"/>
        <pc:sldMkLst>
          <pc:docMk/>
          <pc:sldMk cId="1554856899" sldId="282"/>
        </pc:sldMkLst>
        <pc:picChg chg="add mod">
          <ac:chgData name="juswinkl@pg.edu.pl" userId="S::juswinkl_pg.edu.pl#ext#@fril.onmicrosoft.com::455ad5cd-e5a2-49e7-93b8-6e6dfab2f2a5" providerId="AD" clId="Web-{FCBF395A-638D-03A0-87E2-7841D4DF4BAA}" dt="2026-05-08T07:41:13.739" v="36" actId="1076"/>
          <ac:picMkLst>
            <pc:docMk/>
            <pc:sldMk cId="1554856899" sldId="282"/>
            <ac:picMk id="5" creationId="{269282C4-EFC8-71B6-46BA-C42DD5F878E5}"/>
          </ac:picMkLst>
        </pc:picChg>
      </pc:sldChg>
      <pc:sldChg chg="addSp modSp">
        <pc:chgData name="juswinkl@pg.edu.pl" userId="S::juswinkl_pg.edu.pl#ext#@fril.onmicrosoft.com::455ad5cd-e5a2-49e7-93b8-6e6dfab2f2a5" providerId="AD" clId="Web-{FCBF395A-638D-03A0-87E2-7841D4DF4BAA}" dt="2026-05-08T07:41:19.536" v="38" actId="1076"/>
        <pc:sldMkLst>
          <pc:docMk/>
          <pc:sldMk cId="191884162" sldId="283"/>
        </pc:sldMkLst>
        <pc:picChg chg="add mod">
          <ac:chgData name="juswinkl@pg.edu.pl" userId="S::juswinkl_pg.edu.pl#ext#@fril.onmicrosoft.com::455ad5cd-e5a2-49e7-93b8-6e6dfab2f2a5" providerId="AD" clId="Web-{FCBF395A-638D-03A0-87E2-7841D4DF4BAA}" dt="2026-05-08T07:41:19.536" v="38" actId="1076"/>
          <ac:picMkLst>
            <pc:docMk/>
            <pc:sldMk cId="191884162" sldId="283"/>
            <ac:picMk id="5" creationId="{13ED08E6-7059-4624-C04F-D89FDC443672}"/>
          </ac:picMkLst>
        </pc:picChg>
      </pc:sldChg>
      <pc:sldChg chg="addSp modSp">
        <pc:chgData name="juswinkl@pg.edu.pl" userId="S::juswinkl_pg.edu.pl#ext#@fril.onmicrosoft.com::455ad5cd-e5a2-49e7-93b8-6e6dfab2f2a5" providerId="AD" clId="Web-{FCBF395A-638D-03A0-87E2-7841D4DF4BAA}" dt="2026-05-08T07:41:26.255" v="40" actId="1076"/>
        <pc:sldMkLst>
          <pc:docMk/>
          <pc:sldMk cId="1401211330" sldId="287"/>
        </pc:sldMkLst>
        <pc:picChg chg="add mod">
          <ac:chgData name="juswinkl@pg.edu.pl" userId="S::juswinkl_pg.edu.pl#ext#@fril.onmicrosoft.com::455ad5cd-e5a2-49e7-93b8-6e6dfab2f2a5" providerId="AD" clId="Web-{FCBF395A-638D-03A0-87E2-7841D4DF4BAA}" dt="2026-05-08T07:41:26.255" v="40" actId="1076"/>
          <ac:picMkLst>
            <pc:docMk/>
            <pc:sldMk cId="1401211330" sldId="287"/>
            <ac:picMk id="5" creationId="{39D048DB-2939-376C-F985-C7E6AFC365E9}"/>
          </ac:picMkLst>
        </pc:picChg>
      </pc:sldChg>
      <pc:sldChg chg="addSp modSp">
        <pc:chgData name="juswinkl@pg.edu.pl" userId="S::juswinkl_pg.edu.pl#ext#@fril.onmicrosoft.com::455ad5cd-e5a2-49e7-93b8-6e6dfab2f2a5" providerId="AD" clId="Web-{FCBF395A-638D-03A0-87E2-7841D4DF4BAA}" dt="2026-05-08T07:39:06.909" v="4" actId="14100"/>
        <pc:sldMkLst>
          <pc:docMk/>
          <pc:sldMk cId="2018781954" sldId="312"/>
        </pc:sldMkLst>
        <pc:picChg chg="add mod">
          <ac:chgData name="juswinkl@pg.edu.pl" userId="S::juswinkl_pg.edu.pl#ext#@fril.onmicrosoft.com::455ad5cd-e5a2-49e7-93b8-6e6dfab2f2a5" providerId="AD" clId="Web-{FCBF395A-638D-03A0-87E2-7841D4DF4BAA}" dt="2026-05-08T07:39:06.909" v="4" actId="14100"/>
          <ac:picMkLst>
            <pc:docMk/>
            <pc:sldMk cId="2018781954" sldId="312"/>
            <ac:picMk id="4" creationId="{1E9B8FD3-66D4-4226-1D77-28ABECCBFFDD}"/>
          </ac:picMkLst>
        </pc:picChg>
      </pc:sldChg>
      <pc:sldChg chg="addSp modSp">
        <pc:chgData name="juswinkl@pg.edu.pl" userId="S::juswinkl_pg.edu.pl#ext#@fril.onmicrosoft.com::455ad5cd-e5a2-49e7-93b8-6e6dfab2f2a5" providerId="AD" clId="Web-{FCBF395A-638D-03A0-87E2-7841D4DF4BAA}" dt="2026-05-08T07:39:18.127" v="6" actId="1076"/>
        <pc:sldMkLst>
          <pc:docMk/>
          <pc:sldMk cId="3477103595" sldId="318"/>
        </pc:sldMkLst>
        <pc:picChg chg="add mod">
          <ac:chgData name="juswinkl@pg.edu.pl" userId="S::juswinkl_pg.edu.pl#ext#@fril.onmicrosoft.com::455ad5cd-e5a2-49e7-93b8-6e6dfab2f2a5" providerId="AD" clId="Web-{FCBF395A-638D-03A0-87E2-7841D4DF4BAA}" dt="2026-05-08T07:39:18.127" v="6" actId="1076"/>
          <ac:picMkLst>
            <pc:docMk/>
            <pc:sldMk cId="3477103595" sldId="318"/>
            <ac:picMk id="7" creationId="{0CE97161-7DE9-1E69-A00E-8D0B4BF611AB}"/>
          </ac:picMkLst>
        </pc:picChg>
      </pc:sldChg>
      <pc:sldChg chg="addSp modSp new">
        <pc:chgData name="juswinkl@pg.edu.pl" userId="S::juswinkl_pg.edu.pl#ext#@fril.onmicrosoft.com::455ad5cd-e5a2-49e7-93b8-6e6dfab2f2a5" providerId="AD" clId="Web-{FCBF395A-638D-03A0-87E2-7841D4DF4BAA}" dt="2026-05-08T07:43:43.960" v="55" actId="1076"/>
        <pc:sldMkLst>
          <pc:docMk/>
          <pc:sldMk cId="1881064556" sldId="319"/>
        </pc:sldMkLst>
        <pc:spChg chg="mod">
          <ac:chgData name="juswinkl@pg.edu.pl" userId="S::juswinkl_pg.edu.pl#ext#@fril.onmicrosoft.com::455ad5cd-e5a2-49e7-93b8-6e6dfab2f2a5" providerId="AD" clId="Web-{FCBF395A-638D-03A0-87E2-7841D4DF4BAA}" dt="2026-05-08T07:42:28.803" v="51" actId="20577"/>
          <ac:spMkLst>
            <pc:docMk/>
            <pc:sldMk cId="1881064556" sldId="319"/>
            <ac:spMk id="2" creationId="{262BAF02-7EBB-8D59-52C4-65885A0A781E}"/>
          </ac:spMkLst>
        </pc:spChg>
        <pc:picChg chg="add mod">
          <ac:chgData name="juswinkl@pg.edu.pl" userId="S::juswinkl_pg.edu.pl#ext#@fril.onmicrosoft.com::455ad5cd-e5a2-49e7-93b8-6e6dfab2f2a5" providerId="AD" clId="Web-{FCBF395A-638D-03A0-87E2-7841D4DF4BAA}" dt="2026-05-08T07:43:43.960" v="55" actId="1076"/>
          <ac:picMkLst>
            <pc:docMk/>
            <pc:sldMk cId="1881064556" sldId="319"/>
            <ac:picMk id="4" creationId="{8581589E-4D41-5566-F517-54669B01D9F0}"/>
          </ac:picMkLst>
        </pc:picChg>
        <pc:picChg chg="add">
          <ac:chgData name="juswinkl@pg.edu.pl" userId="S::juswinkl_pg.edu.pl#ext#@fril.onmicrosoft.com::455ad5cd-e5a2-49e7-93b8-6e6dfab2f2a5" providerId="AD" clId="Web-{FCBF395A-638D-03A0-87E2-7841D4DF4BAA}" dt="2026-05-08T07:43:35.257" v="54"/>
          <ac:picMkLst>
            <pc:docMk/>
            <pc:sldMk cId="1881064556" sldId="319"/>
            <ac:picMk id="6" creationId="{9ABE8C4A-4F94-089C-EB8E-327D8E9EADE1}"/>
          </ac:picMkLst>
        </pc:picChg>
      </pc:sldChg>
    </pc:docChg>
  </pc:docChgLst>
  <pc:docChgLst>
    <pc:chgData name="juswinkl@pg.edu.pl" userId="S::juswinkl_pg.edu.pl#ext#@fril.onmicrosoft.com::455ad5cd-e5a2-49e7-93b8-6e6dfab2f2a5" providerId="AD" clId="Web-{5DCA1853-C586-BFFC-CE6D-1CC0E84510DB}"/>
    <pc:docChg chg="modSld">
      <pc:chgData name="juswinkl@pg.edu.pl" userId="S::juswinkl_pg.edu.pl#ext#@fril.onmicrosoft.com::455ad5cd-e5a2-49e7-93b8-6e6dfab2f2a5" providerId="AD" clId="Web-{5DCA1853-C586-BFFC-CE6D-1CC0E84510DB}" dt="2026-05-12T08:18:49.150" v="20" actId="20577"/>
      <pc:docMkLst>
        <pc:docMk/>
      </pc:docMkLst>
      <pc:sldChg chg="modSp">
        <pc:chgData name="juswinkl@pg.edu.pl" userId="S::juswinkl_pg.edu.pl#ext#@fril.onmicrosoft.com::455ad5cd-e5a2-49e7-93b8-6e6dfab2f2a5" providerId="AD" clId="Web-{5DCA1853-C586-BFFC-CE6D-1CC0E84510DB}" dt="2026-05-12T08:18:49.150" v="20" actId="20577"/>
        <pc:sldMkLst>
          <pc:docMk/>
          <pc:sldMk cId="1881064556" sldId="319"/>
        </pc:sldMkLst>
        <pc:spChg chg="mod">
          <ac:chgData name="juswinkl@pg.edu.pl" userId="S::juswinkl_pg.edu.pl#ext#@fril.onmicrosoft.com::455ad5cd-e5a2-49e7-93b8-6e6dfab2f2a5" providerId="AD" clId="Web-{5DCA1853-C586-BFFC-CE6D-1CC0E84510DB}" dt="2026-05-12T08:18:49.150" v="20" actId="20577"/>
          <ac:spMkLst>
            <pc:docMk/>
            <pc:sldMk cId="1881064556" sldId="319"/>
            <ac:spMk id="2" creationId="{262BAF02-7EBB-8D59-52C4-65885A0A781E}"/>
          </ac:spMkLst>
        </pc:spChg>
      </pc:sldChg>
    </pc:docChg>
  </pc:docChgLst>
  <pc:docChgLst>
    <pc:chgData name="Wojciech Kustra" userId="afebd3d0-216b-4c4f-8992-1bf1fda6d5e8" providerId="ADAL" clId="{1D307E72-7901-4E61-A01B-3C4232ABCF63}"/>
    <pc:docChg chg="custSel addSld delSld modSld modMainMaster">
      <pc:chgData name="Wojciech Kustra" userId="afebd3d0-216b-4c4f-8992-1bf1fda6d5e8" providerId="ADAL" clId="{1D307E72-7901-4E61-A01B-3C4232ABCF63}" dt="2026-05-04T16:44:45.813" v="12" actId="6549"/>
      <pc:docMkLst>
        <pc:docMk/>
      </pc:docMkLst>
      <pc:sldChg chg="modSp add mod modClrScheme chgLayout">
        <pc:chgData name="Wojciech Kustra" userId="afebd3d0-216b-4c4f-8992-1bf1fda6d5e8" providerId="ADAL" clId="{1D307E72-7901-4E61-A01B-3C4232ABCF63}" dt="2026-04-27T17:20:55.122" v="8" actId="20577"/>
        <pc:sldMkLst>
          <pc:docMk/>
          <pc:sldMk cId="2018781954" sldId="312"/>
        </pc:sldMkLst>
        <pc:spChg chg="mod ord">
          <ac:chgData name="Wojciech Kustra" userId="afebd3d0-216b-4c4f-8992-1bf1fda6d5e8" providerId="ADAL" clId="{1D307E72-7901-4E61-A01B-3C4232ABCF63}" dt="2026-04-27T17:20:55.122" v="8" actId="20577"/>
          <ac:spMkLst>
            <pc:docMk/>
            <pc:sldMk cId="2018781954" sldId="312"/>
            <ac:spMk id="2" creationId="{72111A30-B86A-18DC-CFD2-586F00D22619}"/>
          </ac:spMkLst>
        </pc:spChg>
        <pc:spChg chg="mod ord">
          <ac:chgData name="Wojciech Kustra" userId="afebd3d0-216b-4c4f-8992-1bf1fda6d5e8" providerId="ADAL" clId="{1D307E72-7901-4E61-A01B-3C4232ABCF63}" dt="2026-04-27T17:20:42.449" v="3" actId="700"/>
          <ac:spMkLst>
            <pc:docMk/>
            <pc:sldMk cId="2018781954" sldId="312"/>
            <ac:spMk id="3" creationId="{FFD85AD9-F452-2FFB-4F41-12718A52AA28}"/>
          </ac:spMkLst>
        </pc:spChg>
      </pc:sldChg>
      <pc:sldChg chg="addSp modSp add mod modClrScheme chgLayout">
        <pc:chgData name="Wojciech Kustra" userId="afebd3d0-216b-4c4f-8992-1bf1fda6d5e8" providerId="ADAL" clId="{1D307E72-7901-4E61-A01B-3C4232ABCF63}" dt="2026-04-27T17:20:45.909" v="5" actId="27636"/>
        <pc:sldMkLst>
          <pc:docMk/>
          <pc:sldMk cId="1348794382" sldId="313"/>
        </pc:sldMkLst>
        <pc:spChg chg="mod ord">
          <ac:chgData name="Wojciech Kustra" userId="afebd3d0-216b-4c4f-8992-1bf1fda6d5e8" providerId="ADAL" clId="{1D307E72-7901-4E61-A01B-3C4232ABCF63}" dt="2026-04-27T17:20:45.909" v="5" actId="27636"/>
          <ac:spMkLst>
            <pc:docMk/>
            <pc:sldMk cId="1348794382" sldId="313"/>
            <ac:spMk id="2" creationId="{72111A30-B86A-18DC-CFD2-586F00D22619}"/>
          </ac:spMkLst>
        </pc:spChg>
        <pc:spChg chg="add mod ord">
          <ac:chgData name="Wojciech Kustra" userId="afebd3d0-216b-4c4f-8992-1bf1fda6d5e8" providerId="ADAL" clId="{1D307E72-7901-4E61-A01B-3C4232ABCF63}" dt="2026-04-27T17:20:45.866" v="4" actId="700"/>
          <ac:spMkLst>
            <pc:docMk/>
            <pc:sldMk cId="1348794382" sldId="313"/>
            <ac:spMk id="3" creationId="{53072DCE-B4A9-1ABE-950E-381AF7AF7444}"/>
          </ac:spMkLst>
        </pc:spChg>
      </pc:sldChg>
      <pc:sldChg chg="add mod modClrScheme chgLayout">
        <pc:chgData name="Wojciech Kustra" userId="afebd3d0-216b-4c4f-8992-1bf1fda6d5e8" providerId="ADAL" clId="{1D307E72-7901-4E61-A01B-3C4232ABCF63}" dt="2026-04-27T17:20:48.889" v="6" actId="700"/>
        <pc:sldMkLst>
          <pc:docMk/>
          <pc:sldMk cId="3653567043" sldId="314"/>
        </pc:sldMkLst>
      </pc:sldChg>
      <pc:sldChg chg="addSp delSp modSp add mod modClrScheme chgLayout">
        <pc:chgData name="Wojciech Kustra" userId="afebd3d0-216b-4c4f-8992-1bf1fda6d5e8" providerId="ADAL" clId="{1D307E72-7901-4E61-A01B-3C4232ABCF63}" dt="2026-04-27T17:21:10.155" v="10" actId="700"/>
        <pc:sldMkLst>
          <pc:docMk/>
          <pc:sldMk cId="725259204" sldId="316"/>
        </pc:sldMkLst>
        <pc:spChg chg="add mod ord">
          <ac:chgData name="Wojciech Kustra" userId="afebd3d0-216b-4c4f-8992-1bf1fda6d5e8" providerId="ADAL" clId="{1D307E72-7901-4E61-A01B-3C4232ABCF63}" dt="2026-04-27T17:21:10.155" v="10" actId="700"/>
          <ac:spMkLst>
            <pc:docMk/>
            <pc:sldMk cId="725259204" sldId="316"/>
            <ac:spMk id="3" creationId="{A8276906-980E-5A23-BDB4-89BDA7803A5E}"/>
          </ac:spMkLst>
        </pc:spChg>
      </pc:sldChg>
      <pc:sldChg chg="modSp add mod">
        <pc:chgData name="Wojciech Kustra" userId="afebd3d0-216b-4c4f-8992-1bf1fda6d5e8" providerId="ADAL" clId="{1D307E72-7901-4E61-A01B-3C4232ABCF63}" dt="2026-04-27T17:20:52.155" v="7" actId="20577"/>
        <pc:sldMkLst>
          <pc:docMk/>
          <pc:sldMk cId="3477103595" sldId="318"/>
        </pc:sldMkLst>
        <pc:spChg chg="mod">
          <ac:chgData name="Wojciech Kustra" userId="afebd3d0-216b-4c4f-8992-1bf1fda6d5e8" providerId="ADAL" clId="{1D307E72-7901-4E61-A01B-3C4232ABCF63}" dt="2026-04-27T17:20:52.155" v="7" actId="20577"/>
          <ac:spMkLst>
            <pc:docMk/>
            <pc:sldMk cId="3477103595" sldId="318"/>
            <ac:spMk id="6" creationId="{00000000-0000-0000-0000-000000000000}"/>
          </ac:spMkLst>
        </pc:spChg>
      </pc:sldChg>
      <pc:sldMasterChg chg="modSldLayout">
        <pc:chgData name="Wojciech Kustra" userId="afebd3d0-216b-4c4f-8992-1bf1fda6d5e8" providerId="ADAL" clId="{1D307E72-7901-4E61-A01B-3C4232ABCF63}" dt="2026-05-04T16:44:45.813" v="12" actId="6549"/>
        <pc:sldMasterMkLst>
          <pc:docMk/>
          <pc:sldMasterMk cId="3678347218" sldId="2147483854"/>
        </pc:sldMasterMkLst>
        <pc:sldLayoutChg chg="modSp mod">
          <pc:chgData name="Wojciech Kustra" userId="afebd3d0-216b-4c4f-8992-1bf1fda6d5e8" providerId="ADAL" clId="{1D307E72-7901-4E61-A01B-3C4232ABCF63}" dt="2026-05-04T16:44:45.813" v="12" actId="6549"/>
          <pc:sldLayoutMkLst>
            <pc:docMk/>
            <pc:sldMasterMk cId="3678347218" sldId="2147483854"/>
            <pc:sldLayoutMk cId="2752890397" sldId="2147483856"/>
          </pc:sldLayoutMkLst>
          <pc:spChg chg="mod">
            <ac:chgData name="Wojciech Kustra" userId="afebd3d0-216b-4c4f-8992-1bf1fda6d5e8" providerId="ADAL" clId="{1D307E72-7901-4E61-A01B-3C4232ABCF63}" dt="2026-05-04T16:44:45.813" v="12" actId="6549"/>
            <ac:spMkLst>
              <pc:docMk/>
              <pc:sldMasterMk cId="3678347218" sldId="2147483854"/>
              <pc:sldLayoutMk cId="2752890397" sldId="2147483856"/>
              <ac:spMk id="5" creationId="{7E99E910-D45E-25AF-7503-AE875ECCEB8A}"/>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4627CE-F08A-4A3C-9B1E-FA9E4D07E579}" type="datetimeFigureOut">
              <a:rPr lang="pl-PL" smtClean="0"/>
              <a:t>12.05.2026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1A443A-9E72-4149-9CD2-6FE7D63E01FB}" type="slidenum">
              <a:rPr lang="pl-PL" smtClean="0"/>
              <a:t>‹#›</a:t>
            </a:fld>
            <a:endParaRPr lang="pl-PL"/>
          </a:p>
        </p:txBody>
      </p:sp>
    </p:spTree>
    <p:extLst>
      <p:ext uri="{BB962C8B-B14F-4D97-AF65-F5344CB8AC3E}">
        <p14:creationId xmlns:p14="http://schemas.microsoft.com/office/powerpoint/2010/main" val="1770294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2</a:t>
            </a:fld>
            <a:endParaRPr lang="pl-PL"/>
          </a:p>
        </p:txBody>
      </p:sp>
    </p:spTree>
    <p:extLst>
      <p:ext uri="{BB962C8B-B14F-4D97-AF65-F5344CB8AC3E}">
        <p14:creationId xmlns:p14="http://schemas.microsoft.com/office/powerpoint/2010/main" val="10219990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13</a:t>
            </a:fld>
            <a:endParaRPr lang="pl-PL"/>
          </a:p>
        </p:txBody>
      </p:sp>
    </p:spTree>
    <p:extLst>
      <p:ext uri="{BB962C8B-B14F-4D97-AF65-F5344CB8AC3E}">
        <p14:creationId xmlns:p14="http://schemas.microsoft.com/office/powerpoint/2010/main" val="14344241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14</a:t>
            </a:fld>
            <a:endParaRPr lang="pl-PL"/>
          </a:p>
        </p:txBody>
      </p:sp>
    </p:spTree>
    <p:extLst>
      <p:ext uri="{BB962C8B-B14F-4D97-AF65-F5344CB8AC3E}">
        <p14:creationId xmlns:p14="http://schemas.microsoft.com/office/powerpoint/2010/main" val="14583530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15</a:t>
            </a:fld>
            <a:endParaRPr lang="pl-PL"/>
          </a:p>
        </p:txBody>
      </p:sp>
    </p:spTree>
    <p:extLst>
      <p:ext uri="{BB962C8B-B14F-4D97-AF65-F5344CB8AC3E}">
        <p14:creationId xmlns:p14="http://schemas.microsoft.com/office/powerpoint/2010/main" val="39049886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16</a:t>
            </a:fld>
            <a:endParaRPr lang="pl-PL"/>
          </a:p>
        </p:txBody>
      </p:sp>
    </p:spTree>
    <p:extLst>
      <p:ext uri="{BB962C8B-B14F-4D97-AF65-F5344CB8AC3E}">
        <p14:creationId xmlns:p14="http://schemas.microsoft.com/office/powerpoint/2010/main" val="4528979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18</a:t>
            </a:fld>
            <a:endParaRPr lang="pl-PL"/>
          </a:p>
        </p:txBody>
      </p:sp>
    </p:spTree>
    <p:extLst>
      <p:ext uri="{BB962C8B-B14F-4D97-AF65-F5344CB8AC3E}">
        <p14:creationId xmlns:p14="http://schemas.microsoft.com/office/powerpoint/2010/main" val="31823325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19</a:t>
            </a:fld>
            <a:endParaRPr lang="pl-PL"/>
          </a:p>
        </p:txBody>
      </p:sp>
    </p:spTree>
    <p:extLst>
      <p:ext uri="{BB962C8B-B14F-4D97-AF65-F5344CB8AC3E}">
        <p14:creationId xmlns:p14="http://schemas.microsoft.com/office/powerpoint/2010/main" val="26990960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20</a:t>
            </a:fld>
            <a:endParaRPr lang="pl-PL"/>
          </a:p>
        </p:txBody>
      </p:sp>
    </p:spTree>
    <p:extLst>
      <p:ext uri="{BB962C8B-B14F-4D97-AF65-F5344CB8AC3E}">
        <p14:creationId xmlns:p14="http://schemas.microsoft.com/office/powerpoint/2010/main" val="3704666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solidFill>
                  <a:prstClr val="black"/>
                </a:solidFill>
              </a:rPr>
              <a:pPr/>
              <a:t>21</a:t>
            </a:fld>
            <a:endParaRPr lang="pl-PL">
              <a:solidFill>
                <a:prstClr val="black"/>
              </a:solidFill>
            </a:endParaRPr>
          </a:p>
        </p:txBody>
      </p:sp>
    </p:spTree>
    <p:extLst>
      <p:ext uri="{BB962C8B-B14F-4D97-AF65-F5344CB8AC3E}">
        <p14:creationId xmlns:p14="http://schemas.microsoft.com/office/powerpoint/2010/main" val="70190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solidFill>
                  <a:prstClr val="black"/>
                </a:solidFill>
              </a:rPr>
              <a:pPr/>
              <a:t>4</a:t>
            </a:fld>
            <a:endParaRPr lang="pl-PL">
              <a:solidFill>
                <a:prstClr val="black"/>
              </a:solidFill>
            </a:endParaRPr>
          </a:p>
        </p:txBody>
      </p:sp>
    </p:spTree>
    <p:extLst>
      <p:ext uri="{BB962C8B-B14F-4D97-AF65-F5344CB8AC3E}">
        <p14:creationId xmlns:p14="http://schemas.microsoft.com/office/powerpoint/2010/main" val="13329610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6</a:t>
            </a:fld>
            <a:endParaRPr lang="pl-PL"/>
          </a:p>
        </p:txBody>
      </p:sp>
    </p:spTree>
    <p:extLst>
      <p:ext uri="{BB962C8B-B14F-4D97-AF65-F5344CB8AC3E}">
        <p14:creationId xmlns:p14="http://schemas.microsoft.com/office/powerpoint/2010/main" val="30450185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86282C67-6FC6-42C0-8BA3-E56994719AA5}" type="slidenum">
              <a:rPr lang="pl-PL" smtClean="0"/>
              <a:t>7</a:t>
            </a:fld>
            <a:endParaRPr lang="pl-PL"/>
          </a:p>
        </p:txBody>
      </p:sp>
    </p:spTree>
    <p:extLst>
      <p:ext uri="{BB962C8B-B14F-4D97-AF65-F5344CB8AC3E}">
        <p14:creationId xmlns:p14="http://schemas.microsoft.com/office/powerpoint/2010/main" val="40584011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8</a:t>
            </a:fld>
            <a:endParaRPr lang="pl-PL"/>
          </a:p>
        </p:txBody>
      </p:sp>
    </p:spTree>
    <p:extLst>
      <p:ext uri="{BB962C8B-B14F-4D97-AF65-F5344CB8AC3E}">
        <p14:creationId xmlns:p14="http://schemas.microsoft.com/office/powerpoint/2010/main" val="19163559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9</a:t>
            </a:fld>
            <a:endParaRPr lang="pl-PL"/>
          </a:p>
        </p:txBody>
      </p:sp>
    </p:spTree>
    <p:extLst>
      <p:ext uri="{BB962C8B-B14F-4D97-AF65-F5344CB8AC3E}">
        <p14:creationId xmlns:p14="http://schemas.microsoft.com/office/powerpoint/2010/main" val="30924391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10</a:t>
            </a:fld>
            <a:endParaRPr lang="pl-PL"/>
          </a:p>
        </p:txBody>
      </p:sp>
    </p:spTree>
    <p:extLst>
      <p:ext uri="{BB962C8B-B14F-4D97-AF65-F5344CB8AC3E}">
        <p14:creationId xmlns:p14="http://schemas.microsoft.com/office/powerpoint/2010/main" val="31929563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11</a:t>
            </a:fld>
            <a:endParaRPr lang="pl-PL"/>
          </a:p>
        </p:txBody>
      </p:sp>
    </p:spTree>
    <p:extLst>
      <p:ext uri="{BB962C8B-B14F-4D97-AF65-F5344CB8AC3E}">
        <p14:creationId xmlns:p14="http://schemas.microsoft.com/office/powerpoint/2010/main" val="27957395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12</a:t>
            </a:fld>
            <a:endParaRPr lang="pl-PL"/>
          </a:p>
        </p:txBody>
      </p:sp>
    </p:spTree>
    <p:extLst>
      <p:ext uri="{BB962C8B-B14F-4D97-AF65-F5344CB8AC3E}">
        <p14:creationId xmlns:p14="http://schemas.microsoft.com/office/powerpoint/2010/main" val="10414805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pl-PL"/>
              <a:t>Kliknij, aby edytować styl</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5/12/2026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5/12/2026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5/12/2026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51289304"/>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2438338" hangingPunct="0">
              <a:lnSpc>
                <a:spcPct val="90000"/>
              </a:lnSpc>
            </a:pPr>
            <a:r>
              <a:rPr lang="en-US" sz="1400" kern="0" dirty="0">
                <a:solidFill>
                  <a:srgbClr val="00518E"/>
                </a:solidFill>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pl-PL" sz="1400" kern="0" dirty="0">
              <a:solidFill>
                <a:srgbClr val="00518E"/>
              </a:solidFill>
              <a:sym typeface="Helvetica Neue"/>
            </a:endParaRPr>
          </a:p>
        </p:txBody>
      </p:sp>
    </p:spTree>
    <p:extLst>
      <p:ext uri="{BB962C8B-B14F-4D97-AF65-F5344CB8AC3E}">
        <p14:creationId xmlns:p14="http://schemas.microsoft.com/office/powerpoint/2010/main" val="1769485327"/>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62318782"/>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535375977"/>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2438338" hangingPunct="0">
              <a:lnSpc>
                <a:spcPct val="90000"/>
              </a:lnSpc>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a:t>
            </a:r>
            <a:r>
              <a:rPr lang="en-US" sz="1400" kern="0" dirty="0">
                <a:solidFill>
                  <a:srgbClr val="00518E"/>
                </a:solidFill>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pl-PL" sz="1400" kern="0" dirty="0">
              <a:solidFill>
                <a:srgbClr val="00518E"/>
              </a:solidFill>
              <a:sym typeface="Helvetica Neue"/>
            </a:endParaRPr>
          </a:p>
        </p:txBody>
      </p:sp>
    </p:spTree>
    <p:extLst>
      <p:ext uri="{BB962C8B-B14F-4D97-AF65-F5344CB8AC3E}">
        <p14:creationId xmlns:p14="http://schemas.microsoft.com/office/powerpoint/2010/main" val="2752890397"/>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2227707778"/>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665839877"/>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31145536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5/12/2026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sz="1600" kern="0"/>
              <a:pPr/>
              <a:t>‹#›</a:t>
            </a:fld>
            <a:endParaRPr sz="1600" kern="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293428851"/>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46" hangingPunct="0"/>
            <a:endParaRPr lang="pl-PL" sz="1600" kern="0">
              <a:solidFill>
                <a:srgbClr val="FFFFFF"/>
              </a:solidFill>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3617738221"/>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kern="0" err="1"/>
              <a:t>Slide</a:t>
            </a:r>
            <a:r>
              <a:rPr lang="pl-PL" sz="3200" kern="0"/>
              <a:t> </a:t>
            </a:r>
            <a:r>
              <a:rPr lang="pl-PL" sz="3200" kern="0" err="1"/>
              <a:t>Title</a:t>
            </a:r>
            <a:endParaRPr lang="pl-PL" sz="3200" kern="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096069365"/>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672643398"/>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2383726444"/>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600626667"/>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pl-PL"/>
              <a:t>Kliknij, aby edytować styl</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5586B75A-687E-405C-8A0B-8D00578BA2C3}" type="datetimeFigureOut">
              <a:rPr lang="en-US" dirty="0"/>
              <a:pPr/>
              <a:t>5/12/2026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5/12/2026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l-PL"/>
              <a:t>Kliknij, aby edytować styl</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5/12/2026</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l-PL"/>
              <a:t>Kliknij, aby edytować styl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5/12/2026</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5/12/2026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pl-PL"/>
              <a:t>Kliknij, aby edytować styl</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5586B75A-687E-405C-8A0B-8D00578BA2C3}" type="datetimeFigureOut">
              <a:rPr lang="en-US" dirty="0"/>
              <a:pPr/>
              <a:t>5/12/2026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pl-PL"/>
              <a:t>Kliknij, aby edytować styl</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5586B75A-687E-405C-8A0B-8D00578BA2C3}" type="datetimeFigureOut">
              <a:rPr lang="en-US" dirty="0"/>
              <a:pPr/>
              <a:t>5/12/2026</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5/12/2026</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66" r:id="rId12"/>
    <p:sldLayoutId id="2147483867" r:id="rId13"/>
    <p:sldLayoutId id="2147483868" r:id="rId14"/>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pPr hangingPunct="0"/>
            <a:fld id="{86CB4B4D-7CA3-9044-876B-883B54F8677D}" type="slidenum">
              <a:rPr kern="0">
                <a:solidFill>
                  <a:srgbClr val="000000"/>
                </a:solidFill>
                <a:sym typeface="Helvetica Neue"/>
              </a:rPr>
              <a:pPr hangingPunct="0"/>
              <a:t>‹#›</a:t>
            </a:fld>
            <a:endParaRPr kern="0">
              <a:solidFill>
                <a:srgbClr val="000000"/>
              </a:solidFill>
              <a:sym typeface="Helvetica Neue"/>
            </a:endParaRPr>
          </a:p>
        </p:txBody>
      </p:sp>
    </p:spTree>
    <p:extLst>
      <p:ext uri="{BB962C8B-B14F-4D97-AF65-F5344CB8AC3E}">
        <p14:creationId xmlns:p14="http://schemas.microsoft.com/office/powerpoint/2010/main" val="3678347218"/>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en-US" sz="4400" dirty="0">
                <a:solidFill>
                  <a:schemeClr val="tx1"/>
                </a:solidFill>
                <a:latin typeface="Calibri" panose="020F0502020204030204" pitchFamily="34" charset="0"/>
                <a:cs typeface="Calibri" panose="020F0502020204030204" pitchFamily="34" charset="0"/>
              </a:rPr>
              <a:t>Introduction to Distribution</a:t>
            </a:r>
            <a:br>
              <a:rPr lang="pl-PL" sz="4400" dirty="0">
                <a:solidFill>
                  <a:schemeClr val="tx1"/>
                </a:solidFill>
                <a:latin typeface="Calibri" panose="020F0502020204030204" pitchFamily="34" charset="0"/>
                <a:cs typeface="Calibri" panose="020F0502020204030204" pitchFamily="34" charset="0"/>
              </a:rPr>
            </a:br>
            <a:r>
              <a:rPr lang="pl-PL" sz="4400" dirty="0">
                <a:solidFill>
                  <a:schemeClr val="tx1"/>
                </a:solidFill>
                <a:latin typeface="Calibri" panose="020F0502020204030204" pitchFamily="34" charset="0"/>
                <a:cs typeface="Calibri" panose="020F0502020204030204" pitchFamily="34" charset="0"/>
              </a:rPr>
              <a:t>Part 2</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pPr algn="r"/>
            <a:r>
              <a:rPr lang="pl-PL" b="0" dirty="0">
                <a:solidFill>
                  <a:schemeClr val="tx1"/>
                </a:solidFill>
              </a:rPr>
              <a:t>Justyna Staszak-Winkler</a:t>
            </a:r>
          </a:p>
        </p:txBody>
      </p:sp>
      <p:pic>
        <p:nvPicPr>
          <p:cNvPr id="4" name="Picture 3">
            <a:extLst>
              <a:ext uri="{FF2B5EF4-FFF2-40B4-BE49-F238E27FC236}">
                <a16:creationId xmlns:a16="http://schemas.microsoft.com/office/drawing/2014/main" id="{1E9B8FD3-66D4-4226-1D77-28ABECCBFFDD}"/>
              </a:ext>
            </a:extLst>
          </p:cNvPr>
          <p:cNvPicPr>
            <a:picLocks noChangeAspect="1"/>
          </p:cNvPicPr>
          <p:nvPr/>
        </p:nvPicPr>
        <p:blipFill>
          <a:blip r:embed="rId2"/>
          <a:stretch>
            <a:fillRect/>
          </a:stretch>
        </p:blipFill>
        <p:spPr>
          <a:xfrm>
            <a:off x="359752" y="4310062"/>
            <a:ext cx="5739912" cy="1016245"/>
          </a:xfrm>
          <a:prstGeom prst="rect">
            <a:avLst/>
          </a:prstGeom>
        </p:spPr>
      </p:pic>
    </p:spTree>
    <p:extLst>
      <p:ext uri="{BB962C8B-B14F-4D97-AF65-F5344CB8AC3E}">
        <p14:creationId xmlns:p14="http://schemas.microsoft.com/office/powerpoint/2010/main" val="2018781954"/>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8" y="864108"/>
            <a:ext cx="7789332" cy="5120640"/>
          </a:xfrm>
        </p:spPr>
        <p:txBody>
          <a:bodyPr>
            <a:normAutofit/>
          </a:bodyPr>
          <a:lstStyle/>
          <a:p>
            <a:r>
              <a:rPr lang="en-US" sz="2800" b="1" dirty="0">
                <a:latin typeface="Calibri" panose="020F0502020204030204" pitchFamily="34" charset="0"/>
                <a:cs typeface="Calibri" panose="020F0502020204030204" pitchFamily="34" charset="0"/>
              </a:rPr>
              <a:t>Conventional channel </a:t>
            </a:r>
            <a:r>
              <a:rPr lang="en-US" sz="2800" dirty="0">
                <a:latin typeface="Calibri" panose="020F0502020204030204" pitchFamily="34" charset="0"/>
                <a:cs typeface="Calibri" panose="020F0502020204030204" pitchFamily="34" charset="0"/>
              </a:rPr>
              <a:t>– each participant operates independently, pursuing its own goals and seeking to maximize individual benefits. Cooperation occurs only for the duration of a specific sales transaction.</a:t>
            </a:r>
            <a:endParaRPr lang="pl-PL"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Vertically integrated channel </a:t>
            </a:r>
            <a:r>
              <a:rPr lang="en-US" sz="2800" dirty="0">
                <a:latin typeface="Calibri" panose="020F0502020204030204" pitchFamily="34" charset="0"/>
                <a:cs typeface="Calibri" panose="020F0502020204030204" pitchFamily="34" charset="0"/>
              </a:rPr>
              <a:t>– the activities of companies at different levels of the channel are coordinated and managed by a single firm, ensuring a more unified and controlled process.</a:t>
            </a:r>
            <a:endParaRPr lang="pl-PL" sz="28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normAutofit/>
          </a:bodyPr>
          <a:lstStyle/>
          <a:p>
            <a:pPr algn="ctr"/>
            <a:r>
              <a:rPr lang="pl-PL" sz="3200" dirty="0" err="1">
                <a:latin typeface="Calibri" panose="020F0502020204030204" pitchFamily="34" charset="0"/>
                <a:cs typeface="Calibri" panose="020F0502020204030204" pitchFamily="34" charset="0"/>
              </a:rPr>
              <a:t>Types</a:t>
            </a:r>
            <a:r>
              <a:rPr lang="pl-PL" sz="3200" dirty="0">
                <a:latin typeface="Calibri" panose="020F0502020204030204" pitchFamily="34" charset="0"/>
                <a:cs typeface="Calibri" panose="020F0502020204030204" pitchFamily="34" charset="0"/>
              </a:rPr>
              <a:t> of </a:t>
            </a:r>
            <a:r>
              <a:rPr lang="pl-PL" sz="3200" dirty="0" err="1">
                <a:latin typeface="Calibri" panose="020F0502020204030204" pitchFamily="34" charset="0"/>
                <a:cs typeface="Calibri" panose="020F0502020204030204" pitchFamily="34" charset="0"/>
              </a:rPr>
              <a:t>distribution</a:t>
            </a:r>
            <a:r>
              <a:rPr lang="pl-PL" sz="3200" dirty="0">
                <a:latin typeface="Calibri" panose="020F0502020204030204" pitchFamily="34" charset="0"/>
                <a:cs typeface="Calibri" panose="020F0502020204030204" pitchFamily="34" charset="0"/>
              </a:rPr>
              <a:t> </a:t>
            </a:r>
            <a:r>
              <a:rPr lang="pl-PL" sz="3200" dirty="0" err="1">
                <a:latin typeface="Calibri" panose="020F0502020204030204" pitchFamily="34" charset="0"/>
                <a:cs typeface="Calibri" panose="020F0502020204030204" pitchFamily="34" charset="0"/>
              </a:rPr>
              <a:t>channels</a:t>
            </a:r>
            <a:r>
              <a:rPr lang="pl-PL" sz="3200" dirty="0">
                <a:latin typeface="Calibri" panose="020F0502020204030204" pitchFamily="34" charset="0"/>
                <a:cs typeface="Calibri" panose="020F0502020204030204" pitchFamily="34" charset="0"/>
              </a:rPr>
              <a:t> </a:t>
            </a:r>
            <a:br>
              <a:rPr lang="pl-PL" sz="3200" dirty="0">
                <a:latin typeface="Calibri" panose="020F0502020204030204" pitchFamily="34" charset="0"/>
                <a:cs typeface="Calibri" panose="020F0502020204030204" pitchFamily="34" charset="0"/>
              </a:rPr>
            </a:br>
            <a:r>
              <a:rPr lang="pl-PL" sz="2800" dirty="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Based on the level of collaboration among channel participants</a:t>
            </a:r>
            <a:endParaRPr lang="pl-PL" sz="28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86B05B21-B02E-0FCB-DEC4-1D085C3BA2F8}"/>
              </a:ext>
            </a:extLst>
          </p:cNvPr>
          <p:cNvPicPr>
            <a:picLocks noChangeAspect="1"/>
          </p:cNvPicPr>
          <p:nvPr/>
        </p:nvPicPr>
        <p:blipFill>
          <a:blip r:embed="rId3"/>
          <a:stretch>
            <a:fillRect/>
          </a:stretch>
        </p:blipFill>
        <p:spPr>
          <a:xfrm>
            <a:off x="178938" y="5717825"/>
            <a:ext cx="5739912" cy="1016245"/>
          </a:xfrm>
          <a:prstGeom prst="rect">
            <a:avLst/>
          </a:prstGeom>
        </p:spPr>
      </p:pic>
    </p:spTree>
    <p:extLst>
      <p:ext uri="{BB962C8B-B14F-4D97-AF65-F5344CB8AC3E}">
        <p14:creationId xmlns:p14="http://schemas.microsoft.com/office/powerpoint/2010/main" val="11928348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8" y="864108"/>
            <a:ext cx="7751232" cy="5120640"/>
          </a:xfrm>
        </p:spPr>
        <p:txBody>
          <a:bodyPr>
            <a:normAutofit/>
          </a:bodyPr>
          <a:lstStyle/>
          <a:p>
            <a:r>
              <a:rPr lang="en-US" sz="2800" b="1" dirty="0">
                <a:latin typeface="Calibri" panose="020F0502020204030204" pitchFamily="34" charset="0"/>
                <a:cs typeface="Calibri" panose="020F0502020204030204" pitchFamily="34" charset="0"/>
              </a:rPr>
              <a:t>Administered channel </a:t>
            </a:r>
            <a:r>
              <a:rPr lang="en-US" sz="2800" dirty="0">
                <a:latin typeface="Calibri" panose="020F0502020204030204" pitchFamily="34" charset="0"/>
                <a:cs typeface="Calibri" panose="020F0502020204030204" pitchFamily="34" charset="0"/>
              </a:rPr>
              <a:t>– occurs when one participant holds such a strong position that it assumes a dominant role over the others.</a:t>
            </a:r>
            <a:endParaRPr lang="pl-PL"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Contractual channel </a:t>
            </a:r>
            <a:r>
              <a:rPr lang="en-US" sz="2800" dirty="0">
                <a:latin typeface="Calibri" panose="020F0502020204030204" pitchFamily="34" charset="0"/>
                <a:cs typeface="Calibri" panose="020F0502020204030204" pitchFamily="34" charset="0"/>
              </a:rPr>
              <a:t>– characterized by long-term cooperation between participants who are economically and legally independent, based on a formal agreement.</a:t>
            </a:r>
            <a:endParaRPr lang="pl-PL"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Corporate channel </a:t>
            </a:r>
            <a:r>
              <a:rPr lang="en-US" sz="2800" dirty="0">
                <a:latin typeface="Calibri" panose="020F0502020204030204" pitchFamily="34" charset="0"/>
                <a:cs typeface="Calibri" panose="020F0502020204030204" pitchFamily="34" charset="0"/>
              </a:rPr>
              <a:t>– entities operating at different levels of distribution are subordinated to a single company, which may also be their owner.</a:t>
            </a:r>
            <a:endParaRPr lang="pl-PL" sz="28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normAutofit/>
          </a:bodyPr>
          <a:lstStyle/>
          <a:p>
            <a:pPr algn="ctr"/>
            <a:r>
              <a:rPr lang="pl-PL" sz="3200" dirty="0" err="1">
                <a:latin typeface="Calibri" panose="020F0502020204030204" pitchFamily="34" charset="0"/>
                <a:cs typeface="Calibri" panose="020F0502020204030204" pitchFamily="34" charset="0"/>
              </a:rPr>
              <a:t>Types</a:t>
            </a:r>
            <a:r>
              <a:rPr lang="pl-PL" sz="3200" dirty="0">
                <a:latin typeface="Calibri" panose="020F0502020204030204" pitchFamily="34" charset="0"/>
                <a:cs typeface="Calibri" panose="020F0502020204030204" pitchFamily="34" charset="0"/>
              </a:rPr>
              <a:t> of </a:t>
            </a:r>
            <a:r>
              <a:rPr lang="pl-PL" sz="3200" dirty="0" err="1">
                <a:latin typeface="Calibri" panose="020F0502020204030204" pitchFamily="34" charset="0"/>
                <a:cs typeface="Calibri" panose="020F0502020204030204" pitchFamily="34" charset="0"/>
              </a:rPr>
              <a:t>distribution</a:t>
            </a:r>
            <a:r>
              <a:rPr lang="pl-PL" sz="3200" dirty="0">
                <a:latin typeface="Calibri" panose="020F0502020204030204" pitchFamily="34" charset="0"/>
                <a:cs typeface="Calibri" panose="020F0502020204030204" pitchFamily="34" charset="0"/>
              </a:rPr>
              <a:t> </a:t>
            </a:r>
            <a:r>
              <a:rPr lang="pl-PL" sz="3200" dirty="0" err="1">
                <a:latin typeface="Calibri" panose="020F0502020204030204" pitchFamily="34" charset="0"/>
                <a:cs typeface="Calibri" panose="020F0502020204030204" pitchFamily="34" charset="0"/>
              </a:rPr>
              <a:t>channels</a:t>
            </a:r>
            <a:r>
              <a:rPr lang="pl-PL" sz="3200" dirty="0">
                <a:latin typeface="Calibri" panose="020F0502020204030204" pitchFamily="34" charset="0"/>
                <a:cs typeface="Calibri" panose="020F0502020204030204" pitchFamily="34" charset="0"/>
              </a:rPr>
              <a:t> </a:t>
            </a:r>
            <a:br>
              <a:rPr lang="pl-PL" sz="3200" dirty="0">
                <a:latin typeface="Calibri" panose="020F0502020204030204" pitchFamily="34" charset="0"/>
                <a:cs typeface="Calibri" panose="020F0502020204030204" pitchFamily="34" charset="0"/>
              </a:rPr>
            </a:br>
            <a:r>
              <a:rPr lang="pl-PL" sz="2800" dirty="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Based on the method of coordinating the activities of channel participants</a:t>
            </a:r>
            <a:endParaRPr lang="pl-PL" sz="28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96B4A35A-AD57-BCCF-5188-A0BA66C76E86}"/>
              </a:ext>
            </a:extLst>
          </p:cNvPr>
          <p:cNvPicPr>
            <a:picLocks noChangeAspect="1"/>
          </p:cNvPicPr>
          <p:nvPr/>
        </p:nvPicPr>
        <p:blipFill>
          <a:blip r:embed="rId3"/>
          <a:stretch>
            <a:fillRect/>
          </a:stretch>
        </p:blipFill>
        <p:spPr>
          <a:xfrm>
            <a:off x="333921" y="5717825"/>
            <a:ext cx="5739912" cy="1016245"/>
          </a:xfrm>
          <a:prstGeom prst="rect">
            <a:avLst/>
          </a:prstGeom>
        </p:spPr>
      </p:pic>
    </p:spTree>
    <p:extLst>
      <p:ext uri="{BB962C8B-B14F-4D97-AF65-F5344CB8AC3E}">
        <p14:creationId xmlns:p14="http://schemas.microsoft.com/office/powerpoint/2010/main" val="11225697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Subject-based structure of the distribution channel</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8" y="864108"/>
            <a:ext cx="7776632" cy="5120640"/>
          </a:xfrm>
        </p:spPr>
        <p:txBody>
          <a:bodyPr>
            <a:noAutofit/>
          </a:bodyPr>
          <a:lstStyle/>
          <a:p>
            <a:r>
              <a:rPr lang="en-US" sz="2800" b="1" dirty="0">
                <a:latin typeface="Calibri" panose="020F0502020204030204" pitchFamily="34" charset="0"/>
                <a:cs typeface="Calibri" panose="020F0502020204030204" pitchFamily="34" charset="0"/>
              </a:rPr>
              <a:t>Participants who buy and sell products, assuming and transferring ownership of the goods </a:t>
            </a:r>
            <a:r>
              <a:rPr lang="en-US" sz="2800" dirty="0">
                <a:latin typeface="Calibri" panose="020F0502020204030204" pitchFamily="34" charset="0"/>
                <a:cs typeface="Calibri" panose="020F0502020204030204" pitchFamily="34" charset="0"/>
              </a:rPr>
              <a:t>– producers, wholesalers, individual and institutional buyers.</a:t>
            </a:r>
            <a:endParaRPr lang="pl-PL"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Commercial intermediaries with a limited scope of services, who do not assume ownership of the distributed goods but actively facilitate the transfer process</a:t>
            </a:r>
            <a:r>
              <a:rPr lang="en-US" sz="2800" dirty="0">
                <a:latin typeface="Calibri" panose="020F0502020204030204" pitchFamily="34" charset="0"/>
                <a:cs typeface="Calibri" panose="020F0502020204030204" pitchFamily="34" charset="0"/>
              </a:rPr>
              <a:t> – agents and brokers.</a:t>
            </a:r>
            <a:endParaRPr lang="pl-PL"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Institutions providing various services to other channel participants, supporting their activities </a:t>
            </a:r>
            <a:r>
              <a:rPr lang="en-US" sz="2800" dirty="0">
                <a:latin typeface="Calibri" panose="020F0502020204030204" pitchFamily="34" charset="0"/>
                <a:cs typeface="Calibri" panose="020F0502020204030204" pitchFamily="34" charset="0"/>
              </a:rPr>
              <a:t>– banks, insurance companies, carriers, freight forwarders, advertising agencies.</a:t>
            </a:r>
            <a:endParaRPr lang="pl-PL" sz="28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7DC6AD35-EA5D-D38F-59F8-DBE71DB36C40}"/>
              </a:ext>
            </a:extLst>
          </p:cNvPr>
          <p:cNvPicPr>
            <a:picLocks noChangeAspect="1"/>
          </p:cNvPicPr>
          <p:nvPr/>
        </p:nvPicPr>
        <p:blipFill>
          <a:blip r:embed="rId3"/>
          <a:stretch>
            <a:fillRect/>
          </a:stretch>
        </p:blipFill>
        <p:spPr>
          <a:xfrm>
            <a:off x="178938" y="5717825"/>
            <a:ext cx="5739912" cy="1016245"/>
          </a:xfrm>
          <a:prstGeom prst="rect">
            <a:avLst/>
          </a:prstGeom>
        </p:spPr>
      </p:pic>
    </p:spTree>
    <p:extLst>
      <p:ext uri="{BB962C8B-B14F-4D97-AF65-F5344CB8AC3E}">
        <p14:creationId xmlns:p14="http://schemas.microsoft.com/office/powerpoint/2010/main" val="27695635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The role of intermediaries on the </a:t>
            </a:r>
            <a:r>
              <a:rPr lang="en-US" sz="3200" b="1" dirty="0">
                <a:latin typeface="Calibri" panose="020F0502020204030204" pitchFamily="34" charset="0"/>
                <a:cs typeface="Calibri" panose="020F0502020204030204" pitchFamily="34" charset="0"/>
              </a:rPr>
              <a:t>consumer goods market</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8" y="699008"/>
            <a:ext cx="7763932" cy="5120640"/>
          </a:xfrm>
        </p:spPr>
        <p:txBody>
          <a:bodyPr>
            <a:normAutofit/>
          </a:bodyPr>
          <a:lstStyle/>
          <a:p>
            <a:pPr marL="0" indent="0">
              <a:buNone/>
            </a:pPr>
            <a:r>
              <a:rPr lang="en-US" sz="2600" dirty="0">
                <a:latin typeface="Calibri" panose="020F0502020204030204" pitchFamily="34" charset="0"/>
                <a:cs typeface="Calibri" panose="020F0502020204030204" pitchFamily="34" charset="0"/>
              </a:rPr>
              <a:t>Key functions:</a:t>
            </a:r>
            <a:endParaRPr lang="pl-PL" sz="2600" dirty="0">
              <a:latin typeface="Calibri" panose="020F0502020204030204" pitchFamily="34" charset="0"/>
              <a:cs typeface="Calibri" panose="020F0502020204030204" pitchFamily="34" charset="0"/>
            </a:endParaRPr>
          </a:p>
          <a:p>
            <a:r>
              <a:rPr lang="en-US" sz="2600" dirty="0">
                <a:latin typeface="Calibri" panose="020F0502020204030204" pitchFamily="34" charset="0"/>
                <a:cs typeface="Calibri" panose="020F0502020204030204" pitchFamily="34" charset="0"/>
              </a:rPr>
              <a:t>ensuring wide market coverage through many points of sale,</a:t>
            </a:r>
            <a:endParaRPr lang="pl-PL" sz="2600" dirty="0">
              <a:latin typeface="Calibri" panose="020F0502020204030204" pitchFamily="34" charset="0"/>
              <a:cs typeface="Calibri" panose="020F0502020204030204" pitchFamily="34" charset="0"/>
            </a:endParaRPr>
          </a:p>
          <a:p>
            <a:r>
              <a:rPr lang="en-US" sz="2600" dirty="0">
                <a:latin typeface="Calibri" panose="020F0502020204030204" pitchFamily="34" charset="0"/>
                <a:cs typeface="Calibri" panose="020F0502020204030204" pitchFamily="34" charset="0"/>
              </a:rPr>
              <a:t>breaking bulk into smaller quantities,</a:t>
            </a:r>
            <a:endParaRPr lang="pl-PL" sz="2600" dirty="0">
              <a:latin typeface="Calibri" panose="020F0502020204030204" pitchFamily="34" charset="0"/>
              <a:cs typeface="Calibri" panose="020F0502020204030204" pitchFamily="34" charset="0"/>
            </a:endParaRPr>
          </a:p>
          <a:p>
            <a:r>
              <a:rPr lang="en-US" sz="2600" dirty="0">
                <a:latin typeface="Calibri" panose="020F0502020204030204" pitchFamily="34" charset="0"/>
                <a:cs typeface="Calibri" panose="020F0502020204030204" pitchFamily="34" charset="0"/>
              </a:rPr>
              <a:t>product display and promotion,</a:t>
            </a:r>
            <a:endParaRPr lang="pl-PL" sz="2600" dirty="0">
              <a:latin typeface="Calibri" panose="020F0502020204030204" pitchFamily="34" charset="0"/>
              <a:cs typeface="Calibri" panose="020F0502020204030204" pitchFamily="34" charset="0"/>
            </a:endParaRPr>
          </a:p>
          <a:p>
            <a:r>
              <a:rPr lang="en-US" sz="2600" dirty="0">
                <a:latin typeface="Calibri" panose="020F0502020204030204" pitchFamily="34" charset="0"/>
                <a:cs typeface="Calibri" panose="020F0502020204030204" pitchFamily="34" charset="0"/>
              </a:rPr>
              <a:t>advising customers and handling complaints/returns,</a:t>
            </a:r>
            <a:endParaRPr lang="pl-PL" sz="2600" dirty="0">
              <a:latin typeface="Calibri" panose="020F0502020204030204" pitchFamily="34" charset="0"/>
              <a:cs typeface="Calibri" panose="020F0502020204030204" pitchFamily="34" charset="0"/>
            </a:endParaRPr>
          </a:p>
          <a:p>
            <a:r>
              <a:rPr lang="en-US" sz="2600" dirty="0">
                <a:latin typeface="Calibri" panose="020F0502020204030204" pitchFamily="34" charset="0"/>
                <a:cs typeface="Calibri" panose="020F0502020204030204" pitchFamily="34" charset="0"/>
              </a:rPr>
              <a:t>reducing the time and cost of shopping for consumers.</a:t>
            </a:r>
            <a:endParaRPr lang="pl-PL" sz="2600" dirty="0">
              <a:latin typeface="Calibri" panose="020F0502020204030204" pitchFamily="34" charset="0"/>
              <a:cs typeface="Calibri" panose="020F0502020204030204" pitchFamily="34" charset="0"/>
            </a:endParaRPr>
          </a:p>
        </p:txBody>
      </p:sp>
      <p:sp>
        <p:nvSpPr>
          <p:cNvPr id="4" name="Prostokąt 3"/>
          <p:cNvSpPr/>
          <p:nvPr/>
        </p:nvSpPr>
        <p:spPr>
          <a:xfrm>
            <a:off x="5300663" y="5357983"/>
            <a:ext cx="6192837" cy="1015663"/>
          </a:xfrm>
          <a:prstGeom prst="rect">
            <a:avLst/>
          </a:prstGeom>
          <a:solidFill>
            <a:schemeClr val="accent1">
              <a:lumMod val="20000"/>
              <a:lumOff val="80000"/>
            </a:schemeClr>
          </a:solidFill>
        </p:spPr>
        <p:txBody>
          <a:bodyPr wrap="square">
            <a:spAutoFit/>
          </a:bodyPr>
          <a:lstStyle/>
          <a:p>
            <a:r>
              <a:rPr lang="en-US" sz="2000" dirty="0">
                <a:latin typeface="Calibri" panose="020F0502020204030204" pitchFamily="34" charset="0"/>
                <a:cs typeface="Calibri" panose="020F0502020204030204" pitchFamily="34" charset="0"/>
              </a:rPr>
              <a:t>Intermediaries (retailers, wholesalers, distributors) focus primarily on ensuring that products are easily available to large numbers of individual customers.</a:t>
            </a:r>
            <a:endParaRPr lang="pl-PL" sz="2000"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EA4B9D0F-2581-ED5B-CC7F-468DC45F9957}"/>
              </a:ext>
            </a:extLst>
          </p:cNvPr>
          <p:cNvPicPr>
            <a:picLocks noChangeAspect="1"/>
          </p:cNvPicPr>
          <p:nvPr/>
        </p:nvPicPr>
        <p:blipFill>
          <a:blip r:embed="rId3"/>
          <a:stretch>
            <a:fillRect/>
          </a:stretch>
        </p:blipFill>
        <p:spPr>
          <a:xfrm>
            <a:off x="178938" y="5821147"/>
            <a:ext cx="5739912" cy="1016245"/>
          </a:xfrm>
          <a:prstGeom prst="rect">
            <a:avLst/>
          </a:prstGeom>
        </p:spPr>
      </p:pic>
    </p:spTree>
    <p:extLst>
      <p:ext uri="{BB962C8B-B14F-4D97-AF65-F5344CB8AC3E}">
        <p14:creationId xmlns:p14="http://schemas.microsoft.com/office/powerpoint/2010/main" val="42207996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The role of intermediaries on the </a:t>
            </a:r>
            <a:r>
              <a:rPr lang="en-US" sz="3200" b="1" dirty="0">
                <a:latin typeface="Calibri" panose="020F0502020204030204" pitchFamily="34" charset="0"/>
                <a:cs typeface="Calibri" panose="020F0502020204030204" pitchFamily="34" charset="0"/>
              </a:rPr>
              <a:t>industrial (B2B) market</a:t>
            </a:r>
            <a:endParaRPr lang="pl-PL" sz="3200" b="1"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996268" y="711708"/>
            <a:ext cx="7315200" cy="5120640"/>
          </a:xfrm>
        </p:spPr>
        <p:txBody>
          <a:bodyPr>
            <a:normAutofit/>
          </a:bodyPr>
          <a:lstStyle/>
          <a:p>
            <a:pPr marL="0" indent="0">
              <a:buNone/>
            </a:pPr>
            <a:r>
              <a:rPr lang="en-US" sz="2600" dirty="0">
                <a:latin typeface="Calibri" panose="020F0502020204030204" pitchFamily="34" charset="0"/>
                <a:cs typeface="Calibri" panose="020F0502020204030204" pitchFamily="34" charset="0"/>
              </a:rPr>
              <a:t>Key functions:</a:t>
            </a:r>
            <a:endParaRPr lang="pl-PL" sz="2600" dirty="0">
              <a:latin typeface="Calibri" panose="020F0502020204030204" pitchFamily="34" charset="0"/>
              <a:cs typeface="Calibri" panose="020F0502020204030204" pitchFamily="34" charset="0"/>
            </a:endParaRPr>
          </a:p>
          <a:p>
            <a:r>
              <a:rPr lang="en-US" sz="2600" dirty="0">
                <a:latin typeface="Calibri" panose="020F0502020204030204" pitchFamily="34" charset="0"/>
                <a:cs typeface="Calibri" panose="020F0502020204030204" pitchFamily="34" charset="0"/>
              </a:rPr>
              <a:t>technical advice and matching products to specific applications,</a:t>
            </a:r>
            <a:endParaRPr lang="pl-PL" sz="2600" dirty="0">
              <a:latin typeface="Calibri" panose="020F0502020204030204" pitchFamily="34" charset="0"/>
              <a:cs typeface="Calibri" panose="020F0502020204030204" pitchFamily="34" charset="0"/>
            </a:endParaRPr>
          </a:p>
          <a:p>
            <a:r>
              <a:rPr lang="en-US" sz="2600" dirty="0">
                <a:latin typeface="Calibri" panose="020F0502020204030204" pitchFamily="34" charset="0"/>
                <a:cs typeface="Calibri" panose="020F0502020204030204" pitchFamily="34" charset="0"/>
              </a:rPr>
              <a:t>coordinating just-in-time deliveries</a:t>
            </a:r>
            <a:r>
              <a:rPr lang="pl-PL" sz="2600" dirty="0">
                <a:latin typeface="Calibri" panose="020F0502020204030204" pitchFamily="34" charset="0"/>
                <a:cs typeface="Calibri" panose="020F0502020204030204" pitchFamily="34" charset="0"/>
              </a:rPr>
              <a:t>,</a:t>
            </a:r>
          </a:p>
          <a:p>
            <a:r>
              <a:rPr lang="en-US" sz="2600" dirty="0">
                <a:latin typeface="Calibri" panose="020F0502020204030204" pitchFamily="34" charset="0"/>
                <a:cs typeface="Calibri" panose="020F0502020204030204" pitchFamily="34" charset="0"/>
              </a:rPr>
              <a:t>maintaining safety stocks for business clients,</a:t>
            </a:r>
            <a:endParaRPr lang="pl-PL" sz="2600" dirty="0">
              <a:latin typeface="Calibri" panose="020F0502020204030204" pitchFamily="34" charset="0"/>
              <a:cs typeface="Calibri" panose="020F0502020204030204" pitchFamily="34" charset="0"/>
            </a:endParaRPr>
          </a:p>
          <a:p>
            <a:r>
              <a:rPr lang="en-US" sz="2600" dirty="0">
                <a:latin typeface="Calibri" panose="020F0502020204030204" pitchFamily="34" charset="0"/>
                <a:cs typeface="Calibri" panose="020F0502020204030204" pitchFamily="34" charset="0"/>
              </a:rPr>
              <a:t>providing after-sales service and maintenance,</a:t>
            </a:r>
            <a:endParaRPr lang="pl-PL" sz="2600" dirty="0">
              <a:latin typeface="Calibri" panose="020F0502020204030204" pitchFamily="34" charset="0"/>
              <a:cs typeface="Calibri" panose="020F0502020204030204" pitchFamily="34" charset="0"/>
            </a:endParaRPr>
          </a:p>
          <a:p>
            <a:r>
              <a:rPr lang="en-US" sz="2600" dirty="0">
                <a:latin typeface="Calibri" panose="020F0502020204030204" pitchFamily="34" charset="0"/>
                <a:cs typeface="Calibri" panose="020F0502020204030204" pitchFamily="34" charset="0"/>
              </a:rPr>
              <a:t>negotiating long-term contracts and pricing conditions,</a:t>
            </a:r>
            <a:endParaRPr lang="pl-PL" sz="2600" dirty="0">
              <a:latin typeface="Calibri" panose="020F0502020204030204" pitchFamily="34" charset="0"/>
              <a:cs typeface="Calibri" panose="020F0502020204030204" pitchFamily="34" charset="0"/>
            </a:endParaRPr>
          </a:p>
          <a:p>
            <a:r>
              <a:rPr lang="en-US" sz="2600" dirty="0">
                <a:latin typeface="Calibri" panose="020F0502020204030204" pitchFamily="34" charset="0"/>
                <a:cs typeface="Calibri" panose="020F0502020204030204" pitchFamily="34" charset="0"/>
              </a:rPr>
              <a:t>offering financial support (trade credit, leasing).</a:t>
            </a:r>
            <a:endParaRPr lang="pl-PL" sz="2600" dirty="0">
              <a:latin typeface="Calibri" panose="020F0502020204030204" pitchFamily="34" charset="0"/>
              <a:cs typeface="Calibri" panose="020F0502020204030204" pitchFamily="34" charset="0"/>
            </a:endParaRPr>
          </a:p>
        </p:txBody>
      </p:sp>
      <p:sp>
        <p:nvSpPr>
          <p:cNvPr id="4" name="Prostokąt 3"/>
          <p:cNvSpPr/>
          <p:nvPr/>
        </p:nvSpPr>
        <p:spPr>
          <a:xfrm>
            <a:off x="5528735" y="5521623"/>
            <a:ext cx="6096000" cy="1015663"/>
          </a:xfrm>
          <a:prstGeom prst="rect">
            <a:avLst/>
          </a:prstGeom>
          <a:solidFill>
            <a:schemeClr val="accent3">
              <a:lumMod val="40000"/>
              <a:lumOff val="60000"/>
            </a:schemeClr>
          </a:solidFill>
        </p:spPr>
        <p:txBody>
          <a:bodyPr>
            <a:spAutoFit/>
          </a:bodyPr>
          <a:lstStyle/>
          <a:p>
            <a:r>
              <a:rPr lang="pl-PL" sz="2000" dirty="0">
                <a:latin typeface="Calibri" panose="020F0502020204030204" pitchFamily="34" charset="0"/>
                <a:cs typeface="Calibri" panose="020F0502020204030204" pitchFamily="34" charset="0"/>
              </a:rPr>
              <a:t>I</a:t>
            </a:r>
            <a:r>
              <a:rPr lang="en-US" sz="2000" dirty="0">
                <a:latin typeface="Calibri" panose="020F0502020204030204" pitchFamily="34" charset="0"/>
                <a:cs typeface="Calibri" panose="020F0502020204030204" pitchFamily="34" charset="0"/>
              </a:rPr>
              <a:t>n industrial markets, intermediaries serve fewer customers, but each with much larger and more complex purchases (factories, enterprises, institutions).</a:t>
            </a:r>
            <a:endParaRPr lang="pl-PL" sz="2000"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1FCDC7C0-E311-6097-60D9-6883E1B036BE}"/>
              </a:ext>
            </a:extLst>
          </p:cNvPr>
          <p:cNvPicPr>
            <a:picLocks noChangeAspect="1"/>
          </p:cNvPicPr>
          <p:nvPr/>
        </p:nvPicPr>
        <p:blipFill>
          <a:blip r:embed="rId3"/>
          <a:stretch>
            <a:fillRect/>
          </a:stretch>
        </p:blipFill>
        <p:spPr>
          <a:xfrm>
            <a:off x="256430" y="5717825"/>
            <a:ext cx="5739912" cy="1016245"/>
          </a:xfrm>
          <a:prstGeom prst="rect">
            <a:avLst/>
          </a:prstGeom>
        </p:spPr>
      </p:pic>
    </p:spTree>
    <p:extLst>
      <p:ext uri="{BB962C8B-B14F-4D97-AF65-F5344CB8AC3E}">
        <p14:creationId xmlns:p14="http://schemas.microsoft.com/office/powerpoint/2010/main" val="35557815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The role of intermediaries on the consumer goods market</a:t>
            </a:r>
            <a:r>
              <a:rPr lang="pl-PL" sz="3200" dirty="0">
                <a:latin typeface="Calibri" panose="020F0502020204030204" pitchFamily="34" charset="0"/>
                <a:cs typeface="Calibri" panose="020F0502020204030204" pitchFamily="34" charset="0"/>
              </a:rPr>
              <a:t> and </a:t>
            </a:r>
            <a:r>
              <a:rPr lang="en-US" sz="3200" dirty="0">
                <a:latin typeface="Calibri" panose="020F0502020204030204" pitchFamily="34" charset="0"/>
                <a:cs typeface="Calibri" panose="020F0502020204030204" pitchFamily="34" charset="0"/>
              </a:rPr>
              <a:t>industrial (B2B) market</a:t>
            </a:r>
            <a:endParaRPr lang="pl-PL" sz="3200" dirty="0"/>
          </a:p>
        </p:txBody>
      </p:sp>
      <p:graphicFrame>
        <p:nvGraphicFramePr>
          <p:cNvPr id="4" name="Symbol zastępczy zawartości 3"/>
          <p:cNvGraphicFramePr>
            <a:graphicFrameLocks noGrp="1"/>
          </p:cNvGraphicFramePr>
          <p:nvPr>
            <p:ph idx="1"/>
            <p:extLst>
              <p:ext uri="{D42A27DB-BD31-4B8C-83A1-F6EECF244321}">
                <p14:modId xmlns:p14="http://schemas.microsoft.com/office/powerpoint/2010/main" val="1035419595"/>
              </p:ext>
            </p:extLst>
          </p:nvPr>
        </p:nvGraphicFramePr>
        <p:xfrm>
          <a:off x="3779838" y="1529396"/>
          <a:ext cx="7675563" cy="3512503"/>
        </p:xfrm>
        <a:graphic>
          <a:graphicData uri="http://schemas.openxmlformats.org/drawingml/2006/table">
            <a:tbl>
              <a:tblPr/>
              <a:tblGrid>
                <a:gridCol w="2558521">
                  <a:extLst>
                    <a:ext uri="{9D8B030D-6E8A-4147-A177-3AD203B41FA5}">
                      <a16:colId xmlns:a16="http://schemas.microsoft.com/office/drawing/2014/main" val="20000"/>
                    </a:ext>
                  </a:extLst>
                </a:gridCol>
                <a:gridCol w="2558521">
                  <a:extLst>
                    <a:ext uri="{9D8B030D-6E8A-4147-A177-3AD203B41FA5}">
                      <a16:colId xmlns:a16="http://schemas.microsoft.com/office/drawing/2014/main" val="20001"/>
                    </a:ext>
                  </a:extLst>
                </a:gridCol>
                <a:gridCol w="2558521">
                  <a:extLst>
                    <a:ext uri="{9D8B030D-6E8A-4147-A177-3AD203B41FA5}">
                      <a16:colId xmlns:a16="http://schemas.microsoft.com/office/drawing/2014/main" val="20002"/>
                    </a:ext>
                  </a:extLst>
                </a:gridCol>
              </a:tblGrid>
              <a:tr h="439063">
                <a:tc>
                  <a:txBody>
                    <a:bodyPr/>
                    <a:lstStyle/>
                    <a:p>
                      <a:r>
                        <a:rPr lang="pl-PL" sz="2000" b="1" dirty="0" err="1">
                          <a:solidFill>
                            <a:schemeClr val="bg1"/>
                          </a:solidFill>
                          <a:latin typeface="Calibri" panose="020F0502020204030204" pitchFamily="34" charset="0"/>
                          <a:cs typeface="Calibri" panose="020F0502020204030204" pitchFamily="34" charset="0"/>
                        </a:rPr>
                        <a:t>Area</a:t>
                      </a:r>
                      <a:endParaRPr lang="pl-PL" sz="2000" b="1"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r>
                        <a:rPr lang="pl-PL" sz="2000" b="1" dirty="0">
                          <a:solidFill>
                            <a:schemeClr val="bg1"/>
                          </a:solidFill>
                          <a:latin typeface="Calibri" panose="020F0502020204030204" pitchFamily="34" charset="0"/>
                          <a:cs typeface="Calibri" panose="020F0502020204030204" pitchFamily="34" charset="0"/>
                        </a:rPr>
                        <a:t>Consumer market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r>
                        <a:rPr lang="pl-PL" sz="2000" b="1" dirty="0" err="1">
                          <a:solidFill>
                            <a:schemeClr val="bg1"/>
                          </a:solidFill>
                          <a:latin typeface="Calibri" panose="020F0502020204030204" pitchFamily="34" charset="0"/>
                          <a:cs typeface="Calibri" panose="020F0502020204030204" pitchFamily="34" charset="0"/>
                        </a:rPr>
                        <a:t>Industrial</a:t>
                      </a:r>
                      <a:r>
                        <a:rPr lang="pl-PL" sz="2000" b="1" dirty="0">
                          <a:solidFill>
                            <a:schemeClr val="bg1"/>
                          </a:solidFill>
                          <a:latin typeface="Calibri" panose="020F0502020204030204" pitchFamily="34" charset="0"/>
                          <a:cs typeface="Calibri" panose="020F0502020204030204" pitchFamily="34" charset="0"/>
                        </a:rPr>
                        <a:t> market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439063">
                <a:tc>
                  <a:txBody>
                    <a:bodyPr/>
                    <a:lstStyle/>
                    <a:p>
                      <a:pPr algn="r"/>
                      <a:r>
                        <a:rPr lang="pl-PL" sz="2000" dirty="0" err="1">
                          <a:latin typeface="Calibri" panose="020F0502020204030204" pitchFamily="34" charset="0"/>
                          <a:cs typeface="Calibri" panose="020F0502020204030204" pitchFamily="34" charset="0"/>
                        </a:rPr>
                        <a:t>Customers</a:t>
                      </a:r>
                      <a:endParaRPr lang="pl-PL" sz="20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pl-PL" dirty="0">
                          <a:latin typeface="Calibri" panose="020F0502020204030204" pitchFamily="34" charset="0"/>
                          <a:cs typeface="Calibri" panose="020F0502020204030204" pitchFamily="34" charset="0"/>
                        </a:rPr>
                        <a:t>Many, </a:t>
                      </a:r>
                      <a:r>
                        <a:rPr lang="pl-PL" dirty="0" err="1">
                          <a:latin typeface="Calibri" panose="020F0502020204030204" pitchFamily="34" charset="0"/>
                          <a:cs typeface="Calibri" panose="020F0502020204030204" pitchFamily="34" charset="0"/>
                        </a:rPr>
                        <a:t>individual</a:t>
                      </a:r>
                      <a:endParaRPr lang="pl-PL"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dirty="0" err="1">
                          <a:latin typeface="Calibri" panose="020F0502020204030204" pitchFamily="34" charset="0"/>
                          <a:cs typeface="Calibri" panose="020F0502020204030204" pitchFamily="34" charset="0"/>
                        </a:rPr>
                        <a:t>Few</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large</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institutional</a:t>
                      </a:r>
                      <a:endParaRPr lang="pl-PL"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768360">
                <a:tc>
                  <a:txBody>
                    <a:bodyPr/>
                    <a:lstStyle/>
                    <a:p>
                      <a:pPr algn="r"/>
                      <a:r>
                        <a:rPr lang="pl-PL" sz="2000" dirty="0" err="1">
                          <a:latin typeface="Calibri" panose="020F0502020204030204" pitchFamily="34" charset="0"/>
                          <a:cs typeface="Calibri" panose="020F0502020204030204" pitchFamily="34" charset="0"/>
                        </a:rPr>
                        <a:t>Main</a:t>
                      </a:r>
                      <a:r>
                        <a:rPr lang="pl-PL" sz="2000" dirty="0">
                          <a:latin typeface="Calibri" panose="020F0502020204030204" pitchFamily="34" charset="0"/>
                          <a:cs typeface="Calibri" panose="020F0502020204030204" pitchFamily="34" charset="0"/>
                        </a:rPr>
                        <a:t> </a:t>
                      </a:r>
                      <a:r>
                        <a:rPr lang="pl-PL" sz="2000" dirty="0" err="1">
                          <a:latin typeface="Calibri" panose="020F0502020204030204" pitchFamily="34" charset="0"/>
                          <a:cs typeface="Calibri" panose="020F0502020204030204" pitchFamily="34" charset="0"/>
                        </a:rPr>
                        <a:t>objective</a:t>
                      </a:r>
                      <a:endParaRPr lang="pl-PL" sz="20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pl-PL" dirty="0" err="1">
                          <a:latin typeface="Calibri" panose="020F0502020204030204" pitchFamily="34" charset="0"/>
                          <a:cs typeface="Calibri" panose="020F0502020204030204" pitchFamily="34" charset="0"/>
                        </a:rPr>
                        <a:t>Convenience</a:t>
                      </a:r>
                      <a:r>
                        <a:rPr lang="pl-PL" dirty="0">
                          <a:latin typeface="Calibri" panose="020F0502020204030204" pitchFamily="34" charset="0"/>
                          <a:cs typeface="Calibri" panose="020F0502020204030204" pitchFamily="34" charset="0"/>
                        </a:rPr>
                        <a:t> and </a:t>
                      </a:r>
                      <a:r>
                        <a:rPr lang="pl-PL" dirty="0" err="1">
                          <a:latin typeface="Calibri" panose="020F0502020204030204" pitchFamily="34" charset="0"/>
                          <a:cs typeface="Calibri" panose="020F0502020204030204" pitchFamily="34" charset="0"/>
                        </a:rPr>
                        <a:t>availability</a:t>
                      </a:r>
                      <a:endParaRPr lang="pl-PL"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dirty="0" err="1">
                          <a:latin typeface="Calibri" panose="020F0502020204030204" pitchFamily="34" charset="0"/>
                          <a:cs typeface="Calibri" panose="020F0502020204030204" pitchFamily="34" charset="0"/>
                        </a:rPr>
                        <a:t>Reliability</a:t>
                      </a:r>
                      <a:r>
                        <a:rPr lang="pl-PL" dirty="0">
                          <a:latin typeface="Calibri" panose="020F0502020204030204" pitchFamily="34" charset="0"/>
                          <a:cs typeface="Calibri" panose="020F0502020204030204" pitchFamily="34" charset="0"/>
                        </a:rPr>
                        <a:t> and </a:t>
                      </a:r>
                      <a:r>
                        <a:rPr lang="pl-PL" dirty="0" err="1">
                          <a:latin typeface="Calibri" panose="020F0502020204030204" pitchFamily="34" charset="0"/>
                          <a:cs typeface="Calibri" panose="020F0502020204030204" pitchFamily="34" charset="0"/>
                        </a:rPr>
                        <a:t>technical</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support</a:t>
                      </a:r>
                      <a:endParaRPr lang="pl-PL"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768360">
                <a:tc>
                  <a:txBody>
                    <a:bodyPr/>
                    <a:lstStyle/>
                    <a:p>
                      <a:pPr algn="r"/>
                      <a:r>
                        <a:rPr lang="pl-PL" sz="2000" dirty="0" err="1">
                          <a:latin typeface="Calibri" panose="020F0502020204030204" pitchFamily="34" charset="0"/>
                          <a:cs typeface="Calibri" panose="020F0502020204030204" pitchFamily="34" charset="0"/>
                        </a:rPr>
                        <a:t>Type</a:t>
                      </a:r>
                      <a:r>
                        <a:rPr lang="pl-PL" sz="2000" dirty="0">
                          <a:latin typeface="Calibri" panose="020F0502020204030204" pitchFamily="34" charset="0"/>
                          <a:cs typeface="Calibri" panose="020F0502020204030204" pitchFamily="34" charset="0"/>
                        </a:rPr>
                        <a:t> of </a:t>
                      </a:r>
                      <a:r>
                        <a:rPr lang="pl-PL" sz="2000" dirty="0" err="1">
                          <a:latin typeface="Calibri" panose="020F0502020204030204" pitchFamily="34" charset="0"/>
                          <a:cs typeface="Calibri" panose="020F0502020204030204" pitchFamily="34" charset="0"/>
                        </a:rPr>
                        <a:t>relationship</a:t>
                      </a:r>
                      <a:endParaRPr lang="pl-PL" sz="20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pl-PL">
                          <a:latin typeface="Calibri" panose="020F0502020204030204" pitchFamily="34" charset="0"/>
                          <a:cs typeface="Calibri" panose="020F0502020204030204" pitchFamily="34" charset="0"/>
                        </a:rPr>
                        <a:t>Short-term, transactional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dirty="0" err="1">
                          <a:latin typeface="Calibri" panose="020F0502020204030204" pitchFamily="34" charset="0"/>
                          <a:cs typeface="Calibri" panose="020F0502020204030204" pitchFamily="34" charset="0"/>
                        </a:rPr>
                        <a:t>Long</a:t>
                      </a:r>
                      <a:r>
                        <a:rPr lang="pl-PL" dirty="0">
                          <a:latin typeface="Calibri" panose="020F0502020204030204" pitchFamily="34" charset="0"/>
                          <a:cs typeface="Calibri" panose="020F0502020204030204" pitchFamily="34" charset="0"/>
                        </a:rPr>
                        <a:t>-term, </a:t>
                      </a:r>
                      <a:r>
                        <a:rPr lang="pl-PL" dirty="0" err="1">
                          <a:latin typeface="Calibri" panose="020F0502020204030204" pitchFamily="34" charset="0"/>
                          <a:cs typeface="Calibri" panose="020F0502020204030204" pitchFamily="34" charset="0"/>
                        </a:rPr>
                        <a:t>partnership-based</a:t>
                      </a:r>
                      <a:endParaRPr lang="pl-PL"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1097657">
                <a:tc>
                  <a:txBody>
                    <a:bodyPr/>
                    <a:lstStyle/>
                    <a:p>
                      <a:pPr algn="r"/>
                      <a:r>
                        <a:rPr lang="pl-PL" sz="2000" dirty="0" err="1">
                          <a:latin typeface="Calibri" panose="020F0502020204030204" pitchFamily="34" charset="0"/>
                          <a:cs typeface="Calibri" panose="020F0502020204030204" pitchFamily="34" charset="0"/>
                        </a:rPr>
                        <a:t>Additional</a:t>
                      </a:r>
                      <a:r>
                        <a:rPr lang="pl-PL" sz="2000" dirty="0">
                          <a:latin typeface="Calibri" panose="020F0502020204030204" pitchFamily="34" charset="0"/>
                          <a:cs typeface="Calibri" panose="020F0502020204030204" pitchFamily="34" charset="0"/>
                        </a:rPr>
                        <a:t> services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pl-PL" dirty="0" err="1">
                          <a:latin typeface="Calibri" panose="020F0502020204030204" pitchFamily="34" charset="0"/>
                          <a:cs typeface="Calibri" panose="020F0502020204030204" pitchFamily="34" charset="0"/>
                        </a:rPr>
                        <a:t>Promotion</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merchandising</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customer</a:t>
                      </a:r>
                      <a:r>
                        <a:rPr lang="pl-PL" dirty="0">
                          <a:latin typeface="Calibri" panose="020F0502020204030204" pitchFamily="34" charset="0"/>
                          <a:cs typeface="Calibri" panose="020F0502020204030204" pitchFamily="34" charset="0"/>
                        </a:rPr>
                        <a:t> service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latin typeface="Calibri" panose="020F0502020204030204" pitchFamily="34" charset="0"/>
                          <a:cs typeface="Calibri" panose="020F0502020204030204" pitchFamily="34" charset="0"/>
                        </a:rPr>
                        <a:t>Technical advice, JIT logistics, financing, service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pic>
        <p:nvPicPr>
          <p:cNvPr id="5" name="Picture 4">
            <a:extLst>
              <a:ext uri="{FF2B5EF4-FFF2-40B4-BE49-F238E27FC236}">
                <a16:creationId xmlns:a16="http://schemas.microsoft.com/office/drawing/2014/main" id="{6021B0AD-D778-4F58-C3A3-A9FC3EBFE0A1}"/>
              </a:ext>
            </a:extLst>
          </p:cNvPr>
          <p:cNvPicPr>
            <a:picLocks noChangeAspect="1"/>
          </p:cNvPicPr>
          <p:nvPr/>
        </p:nvPicPr>
        <p:blipFill>
          <a:blip r:embed="rId3"/>
          <a:stretch>
            <a:fillRect/>
          </a:stretch>
        </p:blipFill>
        <p:spPr>
          <a:xfrm>
            <a:off x="-1875" y="5717825"/>
            <a:ext cx="5739912" cy="1016245"/>
          </a:xfrm>
          <a:prstGeom prst="rect">
            <a:avLst/>
          </a:prstGeom>
        </p:spPr>
      </p:pic>
    </p:spTree>
    <p:extLst>
      <p:ext uri="{BB962C8B-B14F-4D97-AF65-F5344CB8AC3E}">
        <p14:creationId xmlns:p14="http://schemas.microsoft.com/office/powerpoint/2010/main" val="7389969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err="1">
                <a:latin typeface="Calibri" panose="020F0502020204030204" pitchFamily="34" charset="0"/>
                <a:cs typeface="Calibri" panose="020F0502020204030204" pitchFamily="34" charset="0"/>
              </a:rPr>
              <a:t>Types</a:t>
            </a:r>
            <a:r>
              <a:rPr lang="pl-PL" sz="3200" dirty="0">
                <a:latin typeface="Calibri" panose="020F0502020204030204" pitchFamily="34" charset="0"/>
                <a:cs typeface="Calibri" panose="020F0502020204030204" pitchFamily="34" charset="0"/>
              </a:rPr>
              <a:t> of </a:t>
            </a:r>
            <a:r>
              <a:rPr lang="pl-PL" sz="3200" dirty="0" err="1">
                <a:latin typeface="Calibri" panose="020F0502020204030204" pitchFamily="34" charset="0"/>
                <a:cs typeface="Calibri" panose="020F0502020204030204" pitchFamily="34" charset="0"/>
              </a:rPr>
              <a:t>intermediaries</a:t>
            </a:r>
            <a:r>
              <a:rPr lang="pl-PL" sz="3200" dirty="0">
                <a:latin typeface="Calibri" panose="020F0502020204030204" pitchFamily="34" charset="0"/>
                <a:cs typeface="Calibri" panose="020F0502020204030204" pitchFamily="34" charset="0"/>
              </a:rPr>
              <a:t> in </a:t>
            </a:r>
            <a:r>
              <a:rPr lang="pl-PL" sz="3200" dirty="0" err="1">
                <a:latin typeface="Calibri" panose="020F0502020204030204" pitchFamily="34" charset="0"/>
                <a:cs typeface="Calibri" panose="020F0502020204030204" pitchFamily="34" charset="0"/>
              </a:rPr>
              <a:t>distribution</a:t>
            </a:r>
            <a:r>
              <a:rPr lang="pl-PL" sz="3200" dirty="0">
                <a:latin typeface="Calibri" panose="020F0502020204030204" pitchFamily="34" charset="0"/>
                <a:cs typeface="Calibri" panose="020F0502020204030204" pitchFamily="34" charset="0"/>
              </a:rPr>
              <a:t> </a:t>
            </a:r>
            <a:r>
              <a:rPr lang="pl-PL" sz="3200" dirty="0" err="1">
                <a:latin typeface="Calibri" panose="020F0502020204030204" pitchFamily="34" charset="0"/>
                <a:cs typeface="Calibri" panose="020F0502020204030204" pitchFamily="34" charset="0"/>
              </a:rPr>
              <a:t>channels</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66067" y="400596"/>
            <a:ext cx="8035395" cy="5120640"/>
          </a:xfrm>
        </p:spPr>
        <p:txBody>
          <a:bodyPr>
            <a:noAutofit/>
          </a:bodyPr>
          <a:lstStyle/>
          <a:p>
            <a:r>
              <a:rPr lang="en-US" sz="2400" b="1" dirty="0">
                <a:latin typeface="Calibri" panose="020F0502020204030204" pitchFamily="34" charset="0"/>
                <a:cs typeface="Calibri" panose="020F0502020204030204" pitchFamily="34" charset="0"/>
              </a:rPr>
              <a:t>Wholesalers</a:t>
            </a:r>
            <a:r>
              <a:rPr lang="en-US" sz="2400" dirty="0">
                <a:latin typeface="Calibri" panose="020F0502020204030204" pitchFamily="34" charset="0"/>
                <a:cs typeface="Calibri" panose="020F0502020204030204" pitchFamily="34" charset="0"/>
              </a:rPr>
              <a:t> – purchase goods in large quantities from producers and sell them to retailers or other business customers. They often provide storage, transport, and bulk-breaking services.</a:t>
            </a:r>
            <a:endParaRPr lang="pl-PL" sz="2400" dirty="0">
              <a:latin typeface="Calibri" panose="020F0502020204030204" pitchFamily="34" charset="0"/>
              <a:cs typeface="Calibri" panose="020F0502020204030204" pitchFamily="34" charset="0"/>
            </a:endParaRPr>
          </a:p>
          <a:p>
            <a:r>
              <a:rPr lang="en-US" sz="2400" b="1" dirty="0">
                <a:latin typeface="Calibri" panose="020F0502020204030204" pitchFamily="34" charset="0"/>
                <a:cs typeface="Calibri" panose="020F0502020204030204" pitchFamily="34" charset="0"/>
              </a:rPr>
              <a:t>Retailers</a:t>
            </a:r>
            <a:r>
              <a:rPr lang="en-US" sz="2400" dirty="0">
                <a:latin typeface="Calibri" panose="020F0502020204030204" pitchFamily="34" charset="0"/>
                <a:cs typeface="Calibri" panose="020F0502020204030204" pitchFamily="34" charset="0"/>
              </a:rPr>
              <a:t> – sell products directly to the end customers. They bridge the gap between wholesalers (or producers) and final consumers.</a:t>
            </a:r>
            <a:endParaRPr lang="pl-PL" sz="2400" dirty="0">
              <a:latin typeface="Calibri" panose="020F0502020204030204" pitchFamily="34" charset="0"/>
              <a:cs typeface="Calibri" panose="020F0502020204030204" pitchFamily="34" charset="0"/>
            </a:endParaRPr>
          </a:p>
          <a:p>
            <a:r>
              <a:rPr lang="en-US" sz="2400" b="1" dirty="0">
                <a:latin typeface="Calibri" panose="020F0502020204030204" pitchFamily="34" charset="0"/>
                <a:cs typeface="Calibri" panose="020F0502020204030204" pitchFamily="34" charset="0"/>
              </a:rPr>
              <a:t>Agents and brokers </a:t>
            </a:r>
            <a:r>
              <a:rPr lang="en-US" sz="2400" dirty="0">
                <a:latin typeface="Calibri" panose="020F0502020204030204" pitchFamily="34" charset="0"/>
                <a:cs typeface="Calibri" panose="020F0502020204030204" pitchFamily="34" charset="0"/>
              </a:rPr>
              <a:t>– intermediaries who do not take ownership of the goods but assist in negotiating sales, connecting buyers and sellers, and facilitating transactions.</a:t>
            </a:r>
            <a:endParaRPr lang="pl-PL" sz="2400" dirty="0">
              <a:latin typeface="Calibri" panose="020F0502020204030204" pitchFamily="34" charset="0"/>
              <a:cs typeface="Calibri" panose="020F0502020204030204" pitchFamily="34" charset="0"/>
            </a:endParaRPr>
          </a:p>
          <a:p>
            <a:r>
              <a:rPr lang="en-US" sz="2400" b="1" dirty="0">
                <a:solidFill>
                  <a:schemeClr val="tx1"/>
                </a:solidFill>
                <a:latin typeface="Calibri" panose="020F0502020204030204" pitchFamily="34" charset="0"/>
                <a:cs typeface="Calibri" panose="020F0502020204030204" pitchFamily="34" charset="0"/>
              </a:rPr>
              <a:t>Distributors</a:t>
            </a:r>
            <a:r>
              <a:rPr lang="en-US" sz="2400" dirty="0">
                <a:solidFill>
                  <a:schemeClr val="tx1"/>
                </a:solidFill>
                <a:latin typeface="Calibri" panose="020F0502020204030204" pitchFamily="34" charset="0"/>
                <a:cs typeface="Calibri" panose="020F0502020204030204" pitchFamily="34" charset="0"/>
              </a:rPr>
              <a:t> </a:t>
            </a:r>
            <a:r>
              <a:rPr lang="en-US" sz="2400" dirty="0">
                <a:latin typeface="Calibri" panose="020F0502020204030204" pitchFamily="34" charset="0"/>
                <a:cs typeface="Calibri" panose="020F0502020204030204" pitchFamily="34" charset="0"/>
              </a:rPr>
              <a:t>– perform a combination of wholesaling and selling, often having exclusive agreements with producers to sell products in specific markets.</a:t>
            </a:r>
            <a:endParaRPr lang="pl-PL" sz="2400" dirty="0">
              <a:latin typeface="Calibri" panose="020F0502020204030204" pitchFamily="34" charset="0"/>
              <a:cs typeface="Calibri" panose="020F0502020204030204" pitchFamily="34" charset="0"/>
            </a:endParaRPr>
          </a:p>
        </p:txBody>
      </p:sp>
      <p:sp>
        <p:nvSpPr>
          <p:cNvPr id="4" name="Prostokąt 3"/>
          <p:cNvSpPr/>
          <p:nvPr/>
        </p:nvSpPr>
        <p:spPr>
          <a:xfrm>
            <a:off x="5384800" y="5421223"/>
            <a:ext cx="6096000" cy="1323439"/>
          </a:xfrm>
          <a:prstGeom prst="rect">
            <a:avLst/>
          </a:prstGeom>
          <a:solidFill>
            <a:schemeClr val="accent6">
              <a:lumMod val="20000"/>
              <a:lumOff val="80000"/>
            </a:schemeClr>
          </a:solidFill>
        </p:spPr>
        <p:txBody>
          <a:bodyPr>
            <a:spAutoFit/>
          </a:bodyPr>
          <a:lstStyle/>
          <a:p>
            <a:r>
              <a:rPr lang="en-US" sz="2000" dirty="0">
                <a:latin typeface="Calibri" panose="020F0502020204030204" pitchFamily="34" charset="0"/>
                <a:cs typeface="Calibri" panose="020F0502020204030204" pitchFamily="34" charset="0"/>
              </a:rPr>
              <a:t>Intermediaries are entities or organizations that act as a link between the producer and the final customer. They do not necessarily produce the goods themselves but facilitate their movement and availability in the market.</a:t>
            </a:r>
            <a:endParaRPr lang="pl-PL" sz="2000"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ECDA87A2-4076-8143-D0CC-116DEC2BAFFA}"/>
              </a:ext>
            </a:extLst>
          </p:cNvPr>
          <p:cNvPicPr>
            <a:picLocks noChangeAspect="1"/>
          </p:cNvPicPr>
          <p:nvPr/>
        </p:nvPicPr>
        <p:blipFill>
          <a:blip r:embed="rId3"/>
          <a:stretch>
            <a:fillRect/>
          </a:stretch>
        </p:blipFill>
        <p:spPr>
          <a:xfrm>
            <a:off x="256430" y="5717825"/>
            <a:ext cx="5739912" cy="1016245"/>
          </a:xfrm>
          <a:prstGeom prst="rect">
            <a:avLst/>
          </a:prstGeom>
        </p:spPr>
      </p:pic>
    </p:spTree>
    <p:extLst>
      <p:ext uri="{BB962C8B-B14F-4D97-AF65-F5344CB8AC3E}">
        <p14:creationId xmlns:p14="http://schemas.microsoft.com/office/powerpoint/2010/main" val="38417492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err="1">
                <a:latin typeface="Calibri" panose="020F0502020204030204" pitchFamily="34" charset="0"/>
                <a:cs typeface="Calibri" panose="020F0502020204030204" pitchFamily="34" charset="0"/>
              </a:rPr>
              <a:t>Functions</a:t>
            </a:r>
            <a:r>
              <a:rPr lang="pl-PL" sz="3200" dirty="0">
                <a:latin typeface="Calibri" panose="020F0502020204030204" pitchFamily="34" charset="0"/>
                <a:cs typeface="Calibri" panose="020F0502020204030204" pitchFamily="34" charset="0"/>
              </a:rPr>
              <a:t> of </a:t>
            </a:r>
            <a:r>
              <a:rPr lang="pl-PL" sz="3200" dirty="0" err="1">
                <a:latin typeface="Calibri" panose="020F0502020204030204" pitchFamily="34" charset="0"/>
                <a:cs typeface="Calibri" panose="020F0502020204030204" pitchFamily="34" charset="0"/>
              </a:rPr>
              <a:t>intermediaries</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577168" y="864108"/>
            <a:ext cx="8106832" cy="5120640"/>
          </a:xfrm>
        </p:spPr>
        <p:txBody>
          <a:bodyPr>
            <a:normAutofit/>
          </a:bodyPr>
          <a:lstStyle/>
          <a:p>
            <a:r>
              <a:rPr lang="en-US" sz="2800" dirty="0">
                <a:latin typeface="Calibri" panose="020F0502020204030204" pitchFamily="34" charset="0"/>
                <a:cs typeface="Calibri" panose="020F0502020204030204" pitchFamily="34" charset="0"/>
              </a:rPr>
              <a:t>Facilitate the flow of goods from producer to customer.</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Provide market coverage, increasing product availability.</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Offer logistical services, such as transportation, storage, and inventory management.</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Support marketing and sales activities, including promotion and customer relationship management.</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Reduce transaction costs for both producers and consumers.</a:t>
            </a:r>
            <a:endParaRPr lang="pl-PL" sz="28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02952EE8-76C2-4D9D-6E4A-03D6F95B878F}"/>
              </a:ext>
            </a:extLst>
          </p:cNvPr>
          <p:cNvPicPr>
            <a:picLocks noChangeAspect="1"/>
          </p:cNvPicPr>
          <p:nvPr/>
        </p:nvPicPr>
        <p:blipFill>
          <a:blip r:embed="rId2"/>
          <a:stretch>
            <a:fillRect/>
          </a:stretch>
        </p:blipFill>
        <p:spPr>
          <a:xfrm>
            <a:off x="178938" y="5717825"/>
            <a:ext cx="5739912" cy="1016245"/>
          </a:xfrm>
          <a:prstGeom prst="rect">
            <a:avLst/>
          </a:prstGeom>
        </p:spPr>
      </p:pic>
    </p:spTree>
    <p:extLst>
      <p:ext uri="{BB962C8B-B14F-4D97-AF65-F5344CB8AC3E}">
        <p14:creationId xmlns:p14="http://schemas.microsoft.com/office/powerpoint/2010/main" val="16455135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Distribution strategies – according to the degree of intensity</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57600" y="864108"/>
            <a:ext cx="7962900" cy="5120640"/>
          </a:xfrm>
        </p:spPr>
        <p:txBody>
          <a:bodyPr>
            <a:noAutofit/>
          </a:bodyPr>
          <a:lstStyle/>
          <a:p>
            <a:r>
              <a:rPr lang="en-US" sz="2800" b="1" dirty="0">
                <a:latin typeface="Calibri" panose="020F0502020204030204" pitchFamily="34" charset="0"/>
                <a:cs typeface="Calibri" panose="020F0502020204030204" pitchFamily="34" charset="0"/>
              </a:rPr>
              <a:t>Intensive strategy </a:t>
            </a:r>
            <a:r>
              <a:rPr lang="en-US" sz="2800" dirty="0">
                <a:latin typeface="Calibri" panose="020F0502020204030204" pitchFamily="34" charset="0"/>
                <a:cs typeface="Calibri" panose="020F0502020204030204" pitchFamily="34" charset="0"/>
              </a:rPr>
              <a:t>– is characterized by a large number of stages and intermediaries at each level of the channel. The goal is to make the product available in as many outlets as possible.</a:t>
            </a:r>
            <a:endParaRPr lang="pl-PL"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Selective strategy </a:t>
            </a:r>
            <a:r>
              <a:rPr lang="en-US" sz="2800" dirty="0">
                <a:latin typeface="Calibri" panose="020F0502020204030204" pitchFamily="34" charset="0"/>
                <a:cs typeface="Calibri" panose="020F0502020204030204" pitchFamily="34" charset="0"/>
              </a:rPr>
              <a:t>– involves a limited number of intermediaries and channel stages, which also means a restricted number of points of sale. It is typically used for products that require more deliberate purchasing decisions.</a:t>
            </a:r>
            <a:endParaRPr lang="pl-PL"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Exclusive strategy </a:t>
            </a:r>
            <a:r>
              <a:rPr lang="en-US" sz="2800" dirty="0">
                <a:latin typeface="Calibri" panose="020F0502020204030204" pitchFamily="34" charset="0"/>
                <a:cs typeface="Calibri" panose="020F0502020204030204" pitchFamily="34" charset="0"/>
              </a:rPr>
              <a:t>– applied mainly to high-value products purchased less frequently. It is based on deliberately limiting the number of outlets, often granting exclusive rights to selected intermediaries.</a:t>
            </a:r>
            <a:endParaRPr lang="pl-PL" sz="28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269282C4-EFC8-71B6-46BA-C42DD5F878E5}"/>
              </a:ext>
            </a:extLst>
          </p:cNvPr>
          <p:cNvPicPr>
            <a:picLocks noChangeAspect="1"/>
          </p:cNvPicPr>
          <p:nvPr/>
        </p:nvPicPr>
        <p:blipFill>
          <a:blip r:embed="rId3"/>
          <a:stretch>
            <a:fillRect/>
          </a:stretch>
        </p:blipFill>
        <p:spPr>
          <a:xfrm>
            <a:off x="178938" y="5717825"/>
            <a:ext cx="5739912" cy="1016245"/>
          </a:xfrm>
          <a:prstGeom prst="rect">
            <a:avLst/>
          </a:prstGeom>
        </p:spPr>
      </p:pic>
    </p:spTree>
    <p:extLst>
      <p:ext uri="{BB962C8B-B14F-4D97-AF65-F5344CB8AC3E}">
        <p14:creationId xmlns:p14="http://schemas.microsoft.com/office/powerpoint/2010/main" val="15548568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Distribution strategies – according to the path of goods between the producer and the buyer</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589868" y="953008"/>
            <a:ext cx="8068732" cy="5120640"/>
          </a:xfrm>
        </p:spPr>
        <p:txBody>
          <a:bodyPr>
            <a:noAutofit/>
          </a:bodyPr>
          <a:lstStyle/>
          <a:p>
            <a:r>
              <a:rPr lang="en-US" sz="2800" b="1" dirty="0">
                <a:latin typeface="Calibri" panose="020F0502020204030204" pitchFamily="34" charset="0"/>
                <a:cs typeface="Calibri" panose="020F0502020204030204" pitchFamily="34" charset="0"/>
              </a:rPr>
              <a:t>Direct strategy </a:t>
            </a:r>
            <a:r>
              <a:rPr lang="en-US" sz="2800" dirty="0">
                <a:latin typeface="Calibri" panose="020F0502020204030204" pitchFamily="34" charset="0"/>
                <a:cs typeface="Calibri" panose="020F0502020204030204" pitchFamily="34" charset="0"/>
              </a:rPr>
              <a:t>– the producer delivers goods to the market independently, without using intermediaries.</a:t>
            </a:r>
            <a:endParaRPr lang="pl-PL"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Indirect strategy </a:t>
            </a:r>
            <a:r>
              <a:rPr lang="en-US" sz="2800" dirty="0">
                <a:latin typeface="Calibri" panose="020F0502020204030204" pitchFamily="34" charset="0"/>
                <a:cs typeface="Calibri" panose="020F0502020204030204" pitchFamily="34" charset="0"/>
              </a:rPr>
              <a:t>– the producer supplies products to final customers by using the services of intermediaries.</a:t>
            </a:r>
            <a:endParaRPr lang="pl-PL"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Single-channel strategy </a:t>
            </a:r>
            <a:r>
              <a:rPr lang="en-US" sz="2800" dirty="0">
                <a:latin typeface="Calibri" panose="020F0502020204030204" pitchFamily="34" charset="0"/>
                <a:cs typeface="Calibri" panose="020F0502020204030204" pitchFamily="34" charset="0"/>
              </a:rPr>
              <a:t>– the company offers a given product to different buyers using only one distribution channel.</a:t>
            </a:r>
            <a:endParaRPr lang="pl-PL"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Multi-channel strategy </a:t>
            </a:r>
            <a:r>
              <a:rPr lang="en-US" sz="2800" dirty="0">
                <a:latin typeface="Calibri" panose="020F0502020204030204" pitchFamily="34" charset="0"/>
                <a:cs typeface="Calibri" panose="020F0502020204030204" pitchFamily="34" charset="0"/>
              </a:rPr>
              <a:t>– combines the assumptions of both direct and indirect strategies, using the company’s own channels as well as external distribution channels.</a:t>
            </a:r>
            <a:endParaRPr lang="pl-PL" sz="28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13ED08E6-7059-4624-C04F-D89FDC443672}"/>
              </a:ext>
            </a:extLst>
          </p:cNvPr>
          <p:cNvPicPr>
            <a:picLocks noChangeAspect="1"/>
          </p:cNvPicPr>
          <p:nvPr/>
        </p:nvPicPr>
        <p:blipFill>
          <a:blip r:embed="rId3"/>
          <a:stretch>
            <a:fillRect/>
          </a:stretch>
        </p:blipFill>
        <p:spPr>
          <a:xfrm>
            <a:off x="178938" y="5717825"/>
            <a:ext cx="5739912" cy="1016245"/>
          </a:xfrm>
          <a:prstGeom prst="rect">
            <a:avLst/>
          </a:prstGeom>
        </p:spPr>
      </p:pic>
    </p:spTree>
    <p:extLst>
      <p:ext uri="{BB962C8B-B14F-4D97-AF65-F5344CB8AC3E}">
        <p14:creationId xmlns:p14="http://schemas.microsoft.com/office/powerpoint/2010/main" val="1918841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fontScale="90000"/>
          </a:bodyPr>
          <a:lstStyle/>
          <a:p>
            <a:r>
              <a:rPr lang="en-GB" dirty="0">
                <a:solidFill>
                  <a:schemeClr val="tx1"/>
                </a:solidFill>
                <a:latin typeface="Calibri" panose="020F0502020204030204" pitchFamily="34" charset="0"/>
                <a:cs typeface="Calibri" panose="020F0502020204030204" pitchFamily="34" charset="0"/>
              </a:rPr>
              <a:t>Road Transportation Systems Engineering </a:t>
            </a:r>
            <a:r>
              <a:rPr lang="pl-PL" dirty="0">
                <a:solidFill>
                  <a:schemeClr val="tx1"/>
                </a:solidFill>
                <a:latin typeface="Calibri" panose="020F0502020204030204" pitchFamily="34" charset="0"/>
                <a:cs typeface="Calibri" panose="020F0502020204030204" pitchFamily="34" charset="0"/>
              </a:rPr>
              <a:t>Development</a:t>
            </a:r>
            <a:r>
              <a:rPr lang="en-GB" dirty="0">
                <a:solidFill>
                  <a:schemeClr val="tx1"/>
                </a:solidFill>
                <a:latin typeface="Calibri" panose="020F0502020204030204" pitchFamily="34" charset="0"/>
                <a:cs typeface="Calibri" panose="020F0502020204030204" pitchFamily="34" charset="0"/>
              </a:rPr>
              <a:t> in the Sub-Saharan Africa – Modern EU Master Programme &amp; Capacity Building</a:t>
            </a:r>
            <a:endParaRPr lang="pl-PL" dirty="0">
              <a:solidFill>
                <a:schemeClr val="tx1"/>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53072DCE-B4A9-1ABE-950E-381AF7AF7444}"/>
              </a:ext>
            </a:extLst>
          </p:cNvPr>
          <p:cNvSpPr>
            <a:spLocks noGrp="1"/>
          </p:cNvSpPr>
          <p:nvPr>
            <p:ph type="body" sz="quarter" idx="1"/>
          </p:nvPr>
        </p:nvSpPr>
        <p:spPr/>
        <p:txBody>
          <a:bodyPr/>
          <a:lstStyle/>
          <a:p>
            <a:endParaRPr lang="en-GB"/>
          </a:p>
        </p:txBody>
      </p:sp>
    </p:spTree>
    <p:extLst>
      <p:ext uri="{BB962C8B-B14F-4D97-AF65-F5344CB8AC3E}">
        <p14:creationId xmlns:p14="http://schemas.microsoft.com/office/powerpoint/2010/main" val="134879438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Distribution strategies </a:t>
            </a:r>
            <a:r>
              <a:rPr lang="pl-PL" sz="3200" dirty="0">
                <a:latin typeface="Calibri" panose="020F0502020204030204" pitchFamily="34" charset="0"/>
                <a:cs typeface="Calibri" panose="020F0502020204030204" pitchFamily="34" charset="0"/>
              </a:rPr>
              <a:t>-</a:t>
            </a:r>
            <a:r>
              <a:rPr lang="en-US" sz="3200" dirty="0">
                <a:latin typeface="Calibri" panose="020F0502020204030204" pitchFamily="34" charset="0"/>
                <a:cs typeface="Calibri" panose="020F0502020204030204" pitchFamily="34" charset="0"/>
              </a:rPr>
              <a:t>according to the level (degree) of centralization</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70299" y="642937"/>
            <a:ext cx="7845426" cy="5686425"/>
          </a:xfrm>
        </p:spPr>
        <p:txBody>
          <a:bodyPr>
            <a:noAutofit/>
          </a:bodyPr>
          <a:lstStyle/>
          <a:p>
            <a:r>
              <a:rPr lang="pl-PL" sz="2600" b="1" dirty="0" err="1">
                <a:latin typeface="Calibri" panose="020F0502020204030204" pitchFamily="34" charset="0"/>
                <a:cs typeface="Calibri" panose="020F0502020204030204" pitchFamily="34" charset="0"/>
              </a:rPr>
              <a:t>Centralized</a:t>
            </a:r>
            <a:r>
              <a:rPr lang="pl-PL" sz="2600" b="1" dirty="0">
                <a:latin typeface="Calibri" panose="020F0502020204030204" pitchFamily="34" charset="0"/>
                <a:cs typeface="Calibri" panose="020F0502020204030204" pitchFamily="34" charset="0"/>
              </a:rPr>
              <a:t> </a:t>
            </a:r>
            <a:r>
              <a:rPr lang="pl-PL" sz="2600" b="1" dirty="0" err="1">
                <a:latin typeface="Calibri" panose="020F0502020204030204" pitchFamily="34" charset="0"/>
                <a:cs typeface="Calibri" panose="020F0502020204030204" pitchFamily="34" charset="0"/>
              </a:rPr>
              <a:t>distribution</a:t>
            </a:r>
            <a:r>
              <a:rPr lang="pl-PL" sz="2600" b="1" dirty="0">
                <a:latin typeface="Calibri" panose="020F0502020204030204" pitchFamily="34" charset="0"/>
                <a:cs typeface="Calibri" panose="020F0502020204030204" pitchFamily="34" charset="0"/>
              </a:rPr>
              <a:t> </a:t>
            </a:r>
            <a:r>
              <a:rPr lang="pl-PL" sz="2600" b="1" dirty="0" err="1">
                <a:latin typeface="Calibri" panose="020F0502020204030204" pitchFamily="34" charset="0"/>
                <a:cs typeface="Calibri" panose="020F0502020204030204" pitchFamily="34" charset="0"/>
              </a:rPr>
              <a:t>strategy</a:t>
            </a:r>
            <a:r>
              <a:rPr lang="pl-PL" sz="2600" b="1" dirty="0">
                <a:latin typeface="Calibri" panose="020F0502020204030204" pitchFamily="34" charset="0"/>
                <a:cs typeface="Calibri" panose="020F0502020204030204" pitchFamily="34" charset="0"/>
              </a:rPr>
              <a:t> </a:t>
            </a:r>
            <a:r>
              <a:rPr lang="pl-PL" sz="2600" dirty="0">
                <a:latin typeface="Calibri" panose="020F0502020204030204" pitchFamily="34" charset="0"/>
                <a:cs typeface="Calibri" panose="020F0502020204030204" pitchFamily="34" charset="0"/>
              </a:rPr>
              <a:t>- a</a:t>
            </a:r>
            <a:r>
              <a:rPr lang="en-US" sz="2600" dirty="0">
                <a:latin typeface="Calibri" panose="020F0502020204030204" pitchFamily="34" charset="0"/>
                <a:cs typeface="Calibri" panose="020F0502020204030204" pitchFamily="34" charset="0"/>
              </a:rPr>
              <a:t> strategy in which inventory, order processing, and distribution activities are concentrated in one (or a small number of) central distribution centers.</a:t>
            </a:r>
            <a:r>
              <a:rPr lang="pl-PL" sz="2600" dirty="0">
                <a:latin typeface="Calibri" panose="020F0502020204030204" pitchFamily="34" charset="0"/>
                <a:cs typeface="Calibri" panose="020F0502020204030204" pitchFamily="34" charset="0"/>
              </a:rPr>
              <a:t> </a:t>
            </a:r>
            <a:r>
              <a:rPr lang="en-US" sz="2600" dirty="0">
                <a:latin typeface="Calibri" panose="020F0502020204030204" pitchFamily="34" charset="0"/>
                <a:cs typeface="Calibri" panose="020F0502020204030204" pitchFamily="34" charset="0"/>
              </a:rPr>
              <a:t>It allows for stronger control over inventory, lower storage costs, and standardization of operations, but may result in longer delivery times and higher transport distances.</a:t>
            </a:r>
            <a:endParaRPr lang="pl-PL" sz="2600" dirty="0">
              <a:latin typeface="Calibri" panose="020F0502020204030204" pitchFamily="34" charset="0"/>
              <a:cs typeface="Calibri" panose="020F0502020204030204" pitchFamily="34" charset="0"/>
            </a:endParaRPr>
          </a:p>
          <a:p>
            <a:r>
              <a:rPr lang="pl-PL" sz="2600" b="1" dirty="0" err="1">
                <a:latin typeface="Calibri" panose="020F0502020204030204" pitchFamily="34" charset="0"/>
                <a:cs typeface="Calibri" panose="020F0502020204030204" pitchFamily="34" charset="0"/>
              </a:rPr>
              <a:t>Decentralized</a:t>
            </a:r>
            <a:r>
              <a:rPr lang="pl-PL" sz="2600" b="1" dirty="0">
                <a:latin typeface="Calibri" panose="020F0502020204030204" pitchFamily="34" charset="0"/>
                <a:cs typeface="Calibri" panose="020F0502020204030204" pitchFamily="34" charset="0"/>
              </a:rPr>
              <a:t> </a:t>
            </a:r>
            <a:r>
              <a:rPr lang="pl-PL" sz="2600" b="1" dirty="0" err="1">
                <a:latin typeface="Calibri" panose="020F0502020204030204" pitchFamily="34" charset="0"/>
                <a:cs typeface="Calibri" panose="020F0502020204030204" pitchFamily="34" charset="0"/>
              </a:rPr>
              <a:t>distribution</a:t>
            </a:r>
            <a:r>
              <a:rPr lang="pl-PL" sz="2600" b="1" dirty="0">
                <a:latin typeface="Calibri" panose="020F0502020204030204" pitchFamily="34" charset="0"/>
                <a:cs typeface="Calibri" panose="020F0502020204030204" pitchFamily="34" charset="0"/>
              </a:rPr>
              <a:t> </a:t>
            </a:r>
            <a:r>
              <a:rPr lang="pl-PL" sz="2600" b="1" dirty="0" err="1">
                <a:latin typeface="Calibri" panose="020F0502020204030204" pitchFamily="34" charset="0"/>
                <a:cs typeface="Calibri" panose="020F0502020204030204" pitchFamily="34" charset="0"/>
              </a:rPr>
              <a:t>strategy</a:t>
            </a:r>
            <a:r>
              <a:rPr lang="pl-PL" sz="2600" b="1" dirty="0">
                <a:latin typeface="Calibri" panose="020F0502020204030204" pitchFamily="34" charset="0"/>
                <a:cs typeface="Calibri" panose="020F0502020204030204" pitchFamily="34" charset="0"/>
              </a:rPr>
              <a:t> - </a:t>
            </a:r>
            <a:r>
              <a:rPr lang="en-US" sz="2600" dirty="0">
                <a:latin typeface="Calibri" panose="020F0502020204030204" pitchFamily="34" charset="0"/>
                <a:cs typeface="Calibri" panose="020F0502020204030204" pitchFamily="34" charset="0"/>
              </a:rPr>
              <a:t>A strategy in which products are stored and distributed through multiple regional or local warehouses located closer to customers.</a:t>
            </a:r>
            <a:r>
              <a:rPr lang="pl-PL" sz="2600" dirty="0">
                <a:latin typeface="Calibri" panose="020F0502020204030204" pitchFamily="34" charset="0"/>
                <a:cs typeface="Calibri" panose="020F0502020204030204" pitchFamily="34" charset="0"/>
              </a:rPr>
              <a:t> </a:t>
            </a:r>
            <a:r>
              <a:rPr lang="en-US" sz="2600" dirty="0">
                <a:latin typeface="Calibri" panose="020F0502020204030204" pitchFamily="34" charset="0"/>
                <a:cs typeface="Calibri" panose="020F0502020204030204" pitchFamily="34" charset="0"/>
              </a:rPr>
              <a:t>It improves responsiveness, shortens delivery times, and increases service flexibility, but usually requires higher inventory levels and more complex coordination.</a:t>
            </a:r>
            <a:endParaRPr lang="pl-PL" sz="2600" b="1"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39D048DB-2939-376C-F985-C7E6AFC365E9}"/>
              </a:ext>
            </a:extLst>
          </p:cNvPr>
          <p:cNvPicPr>
            <a:picLocks noChangeAspect="1"/>
          </p:cNvPicPr>
          <p:nvPr/>
        </p:nvPicPr>
        <p:blipFill>
          <a:blip r:embed="rId3"/>
          <a:stretch>
            <a:fillRect/>
          </a:stretch>
        </p:blipFill>
        <p:spPr>
          <a:xfrm>
            <a:off x="256430" y="5717825"/>
            <a:ext cx="5739912" cy="1016245"/>
          </a:xfrm>
          <a:prstGeom prst="rect">
            <a:avLst/>
          </a:prstGeom>
        </p:spPr>
      </p:pic>
    </p:spTree>
    <p:extLst>
      <p:ext uri="{BB962C8B-B14F-4D97-AF65-F5344CB8AC3E}">
        <p14:creationId xmlns:p14="http://schemas.microsoft.com/office/powerpoint/2010/main" val="14012113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276906-980E-5A23-BDB4-89BDA7803A5E}"/>
              </a:ext>
            </a:extLst>
          </p:cNvPr>
          <p:cNvSpPr>
            <a:spLocks noGrp="1"/>
          </p:cNvSpPr>
          <p:nvPr>
            <p:ph type="title"/>
          </p:nvPr>
        </p:nvSpPr>
        <p:spPr/>
        <p:txBody>
          <a:bodyPr/>
          <a:lstStyle/>
          <a:p>
            <a:endParaRPr lang="en-GB"/>
          </a:p>
        </p:txBody>
      </p:sp>
    </p:spTree>
    <p:extLst>
      <p:ext uri="{BB962C8B-B14F-4D97-AF65-F5344CB8AC3E}">
        <p14:creationId xmlns:p14="http://schemas.microsoft.com/office/powerpoint/2010/main" val="725259204"/>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356704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normAutofit/>
          </a:bodyPr>
          <a:lstStyle/>
          <a:p>
            <a:pPr algn="r"/>
            <a:r>
              <a:rPr lang="en-US" sz="4000" dirty="0">
                <a:latin typeface="Calibri" panose="020F0502020204030204" pitchFamily="34" charset="0"/>
                <a:cs typeface="Calibri" panose="020F0502020204030204" pitchFamily="34" charset="0"/>
              </a:rPr>
              <a:t> </a:t>
            </a:r>
            <a:br>
              <a:rPr lang="pl-PL" sz="4000" dirty="0">
                <a:latin typeface="Calibri" panose="020F0502020204030204" pitchFamily="34" charset="0"/>
                <a:cs typeface="Calibri" panose="020F0502020204030204" pitchFamily="34" charset="0"/>
              </a:rPr>
            </a:br>
            <a:r>
              <a:rPr lang="en-US" sz="4400" dirty="0">
                <a:latin typeface="Calibri" panose="020F0502020204030204" pitchFamily="34" charset="0"/>
                <a:cs typeface="Calibri" panose="020F0502020204030204" pitchFamily="34" charset="0"/>
              </a:rPr>
              <a:t>Introduction to Distribution</a:t>
            </a:r>
            <a:endParaRPr lang="pl-PL" sz="4400" dirty="0">
              <a:latin typeface="Calibri" panose="020F0502020204030204" pitchFamily="34" charset="0"/>
              <a:cs typeface="Calibri" panose="020F0502020204030204" pitchFamily="34" charset="0"/>
            </a:endParaRPr>
          </a:p>
        </p:txBody>
      </p:sp>
      <p:sp>
        <p:nvSpPr>
          <p:cNvPr id="3" name="Podtytuł 2"/>
          <p:cNvSpPr>
            <a:spLocks noGrp="1"/>
          </p:cNvSpPr>
          <p:nvPr>
            <p:ph type="subTitle" idx="1"/>
          </p:nvPr>
        </p:nvSpPr>
        <p:spPr/>
        <p:txBody>
          <a:bodyPr>
            <a:normAutofit/>
          </a:bodyPr>
          <a:lstStyle/>
          <a:p>
            <a:pPr algn="r"/>
            <a:r>
              <a:rPr lang="pl-PL" sz="2400" dirty="0">
                <a:latin typeface="Calibri" panose="020F0502020204030204" pitchFamily="34" charset="0"/>
                <a:cs typeface="Calibri" panose="020F0502020204030204" pitchFamily="34" charset="0"/>
              </a:rPr>
              <a:t>Justyna Staszak-Winkler</a:t>
            </a:r>
          </a:p>
        </p:txBody>
      </p:sp>
      <p:sp>
        <p:nvSpPr>
          <p:cNvPr id="4" name="Prostokąt 3"/>
          <p:cNvSpPr/>
          <p:nvPr/>
        </p:nvSpPr>
        <p:spPr>
          <a:xfrm>
            <a:off x="9267825" y="749300"/>
            <a:ext cx="2924175" cy="5334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rgbClr val="FFFFFF"/>
              </a:solidFill>
            </a:endParaRPr>
          </a:p>
        </p:txBody>
      </p:sp>
      <p:sp>
        <p:nvSpPr>
          <p:cNvPr id="6" name="pole tekstowe 5"/>
          <p:cNvSpPr txBox="1"/>
          <p:nvPr/>
        </p:nvSpPr>
        <p:spPr>
          <a:xfrm>
            <a:off x="9628980" y="3742451"/>
            <a:ext cx="2405063" cy="1938992"/>
          </a:xfrm>
          <a:prstGeom prst="rect">
            <a:avLst/>
          </a:prstGeom>
          <a:noFill/>
        </p:spPr>
        <p:txBody>
          <a:bodyPr wrap="square" rtlCol="0">
            <a:spAutoFit/>
          </a:bodyPr>
          <a:lstStyle/>
          <a:p>
            <a:r>
              <a:rPr lang="pl-PL" sz="3600" b="1" dirty="0">
                <a:solidFill>
                  <a:srgbClr val="FFFFFF"/>
                </a:solidFill>
                <a:latin typeface="Calibri" panose="020F0502020204030204" pitchFamily="34" charset="0"/>
                <a:cs typeface="Calibri" panose="020F0502020204030204" pitchFamily="34" charset="0"/>
              </a:rPr>
              <a:t>MODULE 1</a:t>
            </a:r>
          </a:p>
          <a:p>
            <a:r>
              <a:rPr lang="pl-PL" sz="3600" b="1" dirty="0">
                <a:solidFill>
                  <a:srgbClr val="FFFFFF"/>
                </a:solidFill>
                <a:latin typeface="Calibri" panose="020F0502020204030204" pitchFamily="34" charset="0"/>
                <a:cs typeface="Calibri" panose="020F0502020204030204" pitchFamily="34" charset="0"/>
              </a:rPr>
              <a:t>Part 2</a:t>
            </a:r>
          </a:p>
          <a:p>
            <a:pPr marL="342900" indent="-342900">
              <a:buFont typeface="Arial" panose="020B0604020202020204" pitchFamily="34" charset="0"/>
              <a:buChar char="•"/>
            </a:pPr>
            <a:endParaRPr lang="pl-PL" sz="2400" dirty="0">
              <a:solidFill>
                <a:srgbClr val="FFFFFF"/>
              </a:solidFill>
              <a:latin typeface="Calibri" panose="020F0502020204030204" pitchFamily="34" charset="0"/>
              <a:cs typeface="Calibri" panose="020F0502020204030204" pitchFamily="34" charset="0"/>
            </a:endParaRPr>
          </a:p>
          <a:p>
            <a:endParaRPr lang="pl-PL" sz="2400" b="1" dirty="0">
              <a:solidFill>
                <a:srgbClr val="FFFFFF"/>
              </a:solidFill>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0CE97161-7DE9-1E69-A00E-8D0B4BF611AB}"/>
              </a:ext>
            </a:extLst>
          </p:cNvPr>
          <p:cNvPicPr>
            <a:picLocks noChangeAspect="1"/>
          </p:cNvPicPr>
          <p:nvPr/>
        </p:nvPicPr>
        <p:blipFill>
          <a:blip r:embed="rId3"/>
          <a:stretch>
            <a:fillRect/>
          </a:stretch>
        </p:blipFill>
        <p:spPr>
          <a:xfrm>
            <a:off x="183906" y="5693385"/>
            <a:ext cx="5739912" cy="1016245"/>
          </a:xfrm>
          <a:prstGeom prst="rect">
            <a:avLst/>
          </a:prstGeom>
        </p:spPr>
      </p:pic>
    </p:spTree>
    <p:extLst>
      <p:ext uri="{BB962C8B-B14F-4D97-AF65-F5344CB8AC3E}">
        <p14:creationId xmlns:p14="http://schemas.microsoft.com/office/powerpoint/2010/main" val="34771035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BAF02-7EBB-8D59-52C4-65885A0A781E}"/>
              </a:ext>
            </a:extLst>
          </p:cNvPr>
          <p:cNvSpPr>
            <a:spLocks noGrp="1"/>
          </p:cNvSpPr>
          <p:nvPr>
            <p:ph type="ctrTitle"/>
          </p:nvPr>
        </p:nvSpPr>
        <p:spPr/>
        <p:txBody>
          <a:bodyPr>
            <a:normAutofit/>
          </a:bodyPr>
          <a:lstStyle/>
          <a:p>
            <a:r>
              <a:rPr lang="en-US" sz="4000" dirty="0">
                <a:latin typeface="Calibri"/>
                <a:ea typeface="Calibri"/>
                <a:cs typeface="Calibri"/>
              </a:rPr>
              <a:t>                    Distribution channels and </a:t>
            </a:r>
            <a:br>
              <a:rPr lang="en-US" sz="4000" dirty="0">
                <a:latin typeface="Calibri"/>
                <a:ea typeface="Calibri"/>
                <a:cs typeface="Calibri"/>
              </a:rPr>
            </a:br>
            <a:r>
              <a:rPr lang="en-US" sz="4000">
                <a:latin typeface="Calibri"/>
                <a:ea typeface="Calibri"/>
                <a:cs typeface="Calibri"/>
              </a:rPr>
              <a:t>                           distribution strategies</a:t>
            </a:r>
          </a:p>
        </p:txBody>
      </p:sp>
      <p:sp>
        <p:nvSpPr>
          <p:cNvPr id="3" name="Subtitle 2">
            <a:extLst>
              <a:ext uri="{FF2B5EF4-FFF2-40B4-BE49-F238E27FC236}">
                <a16:creationId xmlns:a16="http://schemas.microsoft.com/office/drawing/2014/main" id="{B71A415A-E643-7194-0360-F8525069544D}"/>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8581589E-4D41-5566-F517-54669B01D9F0}"/>
              </a:ext>
            </a:extLst>
          </p:cNvPr>
          <p:cNvPicPr>
            <a:picLocks noChangeAspect="1"/>
          </p:cNvPicPr>
          <p:nvPr/>
        </p:nvPicPr>
        <p:blipFill>
          <a:blip r:embed="rId2"/>
          <a:stretch>
            <a:fillRect/>
          </a:stretch>
        </p:blipFill>
        <p:spPr>
          <a:xfrm>
            <a:off x="2703" y="-1928"/>
            <a:ext cx="2257425" cy="781050"/>
          </a:xfrm>
          <a:prstGeom prst="rect">
            <a:avLst/>
          </a:prstGeom>
        </p:spPr>
      </p:pic>
      <p:pic>
        <p:nvPicPr>
          <p:cNvPr id="6" name="Picture 5">
            <a:extLst>
              <a:ext uri="{FF2B5EF4-FFF2-40B4-BE49-F238E27FC236}">
                <a16:creationId xmlns:a16="http://schemas.microsoft.com/office/drawing/2014/main" id="{9ABE8C4A-4F94-089C-EB8E-327D8E9EADE1}"/>
              </a:ext>
            </a:extLst>
          </p:cNvPr>
          <p:cNvPicPr>
            <a:picLocks noChangeAspect="1"/>
          </p:cNvPicPr>
          <p:nvPr/>
        </p:nvPicPr>
        <p:blipFill>
          <a:blip r:embed="rId3"/>
          <a:stretch>
            <a:fillRect/>
          </a:stretch>
        </p:blipFill>
        <p:spPr>
          <a:xfrm>
            <a:off x="183906" y="5693385"/>
            <a:ext cx="5739912" cy="1016245"/>
          </a:xfrm>
          <a:prstGeom prst="rect">
            <a:avLst/>
          </a:prstGeom>
        </p:spPr>
      </p:pic>
    </p:spTree>
    <p:extLst>
      <p:ext uri="{BB962C8B-B14F-4D97-AF65-F5344CB8AC3E}">
        <p14:creationId xmlns:p14="http://schemas.microsoft.com/office/powerpoint/2010/main" val="18810645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3200" dirty="0" err="1">
                <a:latin typeface="Calibri" panose="020F0502020204030204" pitchFamily="34" charset="0"/>
                <a:cs typeface="Calibri" panose="020F0502020204030204" pitchFamily="34" charset="0"/>
              </a:rPr>
              <a:t>Distribiution</a:t>
            </a:r>
            <a:r>
              <a:rPr lang="pl-PL" sz="3200" dirty="0">
                <a:latin typeface="Calibri" panose="020F0502020204030204" pitchFamily="34" charset="0"/>
                <a:cs typeface="Calibri" panose="020F0502020204030204" pitchFamily="34" charset="0"/>
              </a:rPr>
              <a:t> </a:t>
            </a:r>
            <a:r>
              <a:rPr lang="pl-PL" sz="3200" dirty="0" err="1">
                <a:latin typeface="Calibri" panose="020F0502020204030204" pitchFamily="34" charset="0"/>
                <a:cs typeface="Calibri" panose="020F0502020204030204" pitchFamily="34" charset="0"/>
              </a:rPr>
              <a:t>channels</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8" y="864108"/>
            <a:ext cx="7738532" cy="5120640"/>
          </a:xfrm>
        </p:spPr>
        <p:txBody>
          <a:bodyPr>
            <a:normAutofit/>
          </a:bodyPr>
          <a:lstStyle/>
          <a:p>
            <a:r>
              <a:rPr lang="en-US" sz="2800" dirty="0">
                <a:latin typeface="Calibri" panose="020F0502020204030204" pitchFamily="34" charset="0"/>
                <a:cs typeface="Calibri" panose="020F0502020204030204" pitchFamily="34" charset="0"/>
              </a:rPr>
              <a:t>A distribution channel is defined as a set of interdependent organizations involved in the process of delivering a product or service to the user or consumer </a:t>
            </a:r>
            <a:r>
              <a:rPr lang="en-US" sz="2800" i="1" dirty="0">
                <a:latin typeface="Calibri" panose="020F0502020204030204" pitchFamily="34" charset="0"/>
                <a:cs typeface="Calibri" panose="020F0502020204030204" pitchFamily="34" charset="0"/>
              </a:rPr>
              <a:t>(according to </a:t>
            </a:r>
            <a:r>
              <a:rPr lang="pl-PL" sz="2800" i="1" dirty="0">
                <a:latin typeface="Calibri" panose="020F0502020204030204" pitchFamily="34" charset="0"/>
                <a:cs typeface="Calibri" panose="020F0502020204030204" pitchFamily="34" charset="0"/>
              </a:rPr>
              <a:t>R. </a:t>
            </a:r>
            <a:r>
              <a:rPr lang="en-US" sz="2800" i="1" dirty="0">
                <a:latin typeface="Calibri" panose="020F0502020204030204" pitchFamily="34" charset="0"/>
                <a:cs typeface="Calibri" panose="020F0502020204030204" pitchFamily="34" charset="0"/>
              </a:rPr>
              <a:t>Stern and </a:t>
            </a:r>
            <a:r>
              <a:rPr lang="pl-PL" sz="2800" i="1" dirty="0">
                <a:latin typeface="Calibri" panose="020F0502020204030204" pitchFamily="34" charset="0"/>
                <a:cs typeface="Calibri" panose="020F0502020204030204" pitchFamily="34" charset="0"/>
              </a:rPr>
              <a:t>E. </a:t>
            </a:r>
            <a:r>
              <a:rPr lang="en-US" sz="2800" i="1" dirty="0">
                <a:latin typeface="Calibri" panose="020F0502020204030204" pitchFamily="34" charset="0"/>
                <a:cs typeface="Calibri" panose="020F0502020204030204" pitchFamily="34" charset="0"/>
              </a:rPr>
              <a:t>El-</a:t>
            </a:r>
            <a:r>
              <a:rPr lang="en-US" sz="2800" i="1" dirty="0" err="1">
                <a:latin typeface="Calibri" panose="020F0502020204030204" pitchFamily="34" charset="0"/>
                <a:cs typeface="Calibri" panose="020F0502020204030204" pitchFamily="34" charset="0"/>
              </a:rPr>
              <a:t>Ansary</a:t>
            </a:r>
            <a:r>
              <a:rPr lang="en-US" sz="2800" i="1" dirty="0">
                <a:latin typeface="Calibri" panose="020F0502020204030204" pitchFamily="34" charset="0"/>
                <a:cs typeface="Calibri" panose="020F0502020204030204" pitchFamily="34" charset="0"/>
              </a:rPr>
              <a:t>)</a:t>
            </a:r>
            <a:r>
              <a:rPr lang="en-US" sz="2800" dirty="0">
                <a:latin typeface="Calibri" panose="020F0502020204030204" pitchFamily="34" charset="0"/>
                <a:cs typeface="Calibri" panose="020F0502020204030204" pitchFamily="34" charset="0"/>
              </a:rPr>
              <a:t>.</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 It represents the path a product follows from the producer to the final buyer, during which it changes ownership, increases its utility, and passes through various interconnected intermediary stages.</a:t>
            </a:r>
            <a:endParaRPr lang="pl-PL" sz="28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006A46B3-D0AD-14A9-DE8B-74502808692A}"/>
              </a:ext>
            </a:extLst>
          </p:cNvPr>
          <p:cNvPicPr>
            <a:picLocks noChangeAspect="1"/>
          </p:cNvPicPr>
          <p:nvPr/>
        </p:nvPicPr>
        <p:blipFill>
          <a:blip r:embed="rId3"/>
          <a:stretch>
            <a:fillRect/>
          </a:stretch>
        </p:blipFill>
        <p:spPr>
          <a:xfrm>
            <a:off x="256430" y="5717825"/>
            <a:ext cx="5739912" cy="1016245"/>
          </a:xfrm>
          <a:prstGeom prst="rect">
            <a:avLst/>
          </a:prstGeom>
        </p:spPr>
      </p:pic>
    </p:spTree>
    <p:extLst>
      <p:ext uri="{BB962C8B-B14F-4D97-AF65-F5344CB8AC3E}">
        <p14:creationId xmlns:p14="http://schemas.microsoft.com/office/powerpoint/2010/main" val="21263109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Tytuł 1"/>
          <p:cNvSpPr txBox="1">
            <a:spLocks/>
          </p:cNvSpPr>
          <p:nvPr/>
        </p:nvSpPr>
        <p:spPr bwMode="auto">
          <a:xfrm>
            <a:off x="2162969" y="214310"/>
            <a:ext cx="8534400"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8CADAE"/>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8C7B70"/>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8FB08C"/>
              </a:buClr>
              <a:buChar char="•"/>
              <a:defRPr>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anose="02040502050405020303" pitchFamily="18" charset="0"/>
              </a:defRPr>
            </a:lvl9pPr>
          </a:lstStyle>
          <a:p>
            <a:pPr algn="ctr">
              <a:spcBef>
                <a:spcPct val="0"/>
              </a:spcBef>
              <a:buClrTx/>
              <a:buSzTx/>
              <a:buNone/>
            </a:pPr>
            <a:r>
              <a:rPr lang="pl-PL" sz="3200" b="1" dirty="0" err="1">
                <a:latin typeface="Calibri" panose="020F0502020204030204" pitchFamily="34" charset="0"/>
                <a:cs typeface="Calibri" panose="020F0502020204030204" pitchFamily="34" charset="0"/>
              </a:rPr>
              <a:t>Classification</a:t>
            </a:r>
            <a:r>
              <a:rPr lang="pl-PL" sz="3200" b="1" dirty="0">
                <a:latin typeface="Calibri" panose="020F0502020204030204" pitchFamily="34" charset="0"/>
                <a:cs typeface="Calibri" panose="020F0502020204030204" pitchFamily="34" charset="0"/>
              </a:rPr>
              <a:t> of Distribution </a:t>
            </a:r>
            <a:r>
              <a:rPr lang="pl-PL" sz="3200" b="1" dirty="0" err="1">
                <a:latin typeface="Calibri" panose="020F0502020204030204" pitchFamily="34" charset="0"/>
                <a:cs typeface="Calibri" panose="020F0502020204030204" pitchFamily="34" charset="0"/>
              </a:rPr>
              <a:t>Channels</a:t>
            </a:r>
            <a:endParaRPr lang="pl-PL" altLang="pl-PL" sz="3200" b="1" dirty="0">
              <a:solidFill>
                <a:srgbClr val="FF0000"/>
              </a:solidFill>
              <a:latin typeface="Calibri" panose="020F0502020204030204" pitchFamily="34" charset="0"/>
              <a:cs typeface="Calibri" panose="020F0502020204030204" pitchFamily="34" charset="0"/>
            </a:endParaRPr>
          </a:p>
        </p:txBody>
      </p:sp>
      <p:graphicFrame>
        <p:nvGraphicFramePr>
          <p:cNvPr id="4" name="Tabela 3"/>
          <p:cNvGraphicFramePr>
            <a:graphicFrameLocks noGrp="1"/>
          </p:cNvGraphicFramePr>
          <p:nvPr>
            <p:extLst>
              <p:ext uri="{D42A27DB-BD31-4B8C-83A1-F6EECF244321}">
                <p14:modId xmlns:p14="http://schemas.microsoft.com/office/powerpoint/2010/main" val="2423029873"/>
              </p:ext>
            </p:extLst>
          </p:nvPr>
        </p:nvGraphicFramePr>
        <p:xfrm>
          <a:off x="1595438" y="958067"/>
          <a:ext cx="9669462" cy="4591337"/>
        </p:xfrm>
        <a:graphic>
          <a:graphicData uri="http://schemas.openxmlformats.org/drawingml/2006/table">
            <a:tbl>
              <a:tblPr/>
              <a:tblGrid>
                <a:gridCol w="4094162">
                  <a:extLst>
                    <a:ext uri="{9D8B030D-6E8A-4147-A177-3AD203B41FA5}">
                      <a16:colId xmlns:a16="http://schemas.microsoft.com/office/drawing/2014/main" val="20000"/>
                    </a:ext>
                  </a:extLst>
                </a:gridCol>
                <a:gridCol w="5575300">
                  <a:extLst>
                    <a:ext uri="{9D8B030D-6E8A-4147-A177-3AD203B41FA5}">
                      <a16:colId xmlns:a16="http://schemas.microsoft.com/office/drawing/2014/main" val="20001"/>
                    </a:ext>
                  </a:extLst>
                </a:gridCol>
              </a:tblGrid>
              <a:tr h="427101">
                <a:tc>
                  <a:txBody>
                    <a:bodyPr/>
                    <a:lstStyle/>
                    <a:p>
                      <a:pPr algn="ctr"/>
                      <a:r>
                        <a:rPr lang="pl-PL" sz="2000" b="1" dirty="0" err="1">
                          <a:solidFill>
                            <a:schemeClr val="bg1"/>
                          </a:solidFill>
                          <a:latin typeface="Calibri" panose="020F0502020204030204" pitchFamily="34" charset="0"/>
                          <a:cs typeface="Calibri" panose="020F0502020204030204" pitchFamily="34" charset="0"/>
                        </a:rPr>
                        <a:t>Classification</a:t>
                      </a:r>
                      <a:r>
                        <a:rPr lang="pl-PL" sz="2000" b="1" dirty="0">
                          <a:solidFill>
                            <a:schemeClr val="bg1"/>
                          </a:solidFill>
                          <a:latin typeface="Calibri" panose="020F0502020204030204" pitchFamily="34" charset="0"/>
                          <a:cs typeface="Calibri" panose="020F0502020204030204" pitchFamily="34" charset="0"/>
                        </a:rPr>
                        <a:t> </a:t>
                      </a:r>
                      <a:r>
                        <a:rPr lang="pl-PL" sz="2000" b="1" dirty="0" err="1">
                          <a:solidFill>
                            <a:schemeClr val="bg1"/>
                          </a:solidFill>
                          <a:latin typeface="Calibri" panose="020F0502020204030204" pitchFamily="34" charset="0"/>
                          <a:cs typeface="Calibri" panose="020F0502020204030204" pitchFamily="34" charset="0"/>
                        </a:rPr>
                        <a:t>Criteria</a:t>
                      </a:r>
                      <a:endParaRPr lang="pl-PL" sz="2000" b="1"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pl-PL" sz="2000" b="1" dirty="0" err="1">
                          <a:solidFill>
                            <a:schemeClr val="bg1"/>
                          </a:solidFill>
                          <a:latin typeface="Calibri" panose="020F0502020204030204" pitchFamily="34" charset="0"/>
                          <a:cs typeface="Calibri" panose="020F0502020204030204" pitchFamily="34" charset="0"/>
                        </a:rPr>
                        <a:t>Types</a:t>
                      </a:r>
                      <a:r>
                        <a:rPr lang="pl-PL" sz="2000" b="1" dirty="0">
                          <a:solidFill>
                            <a:schemeClr val="bg1"/>
                          </a:solidFill>
                          <a:latin typeface="Calibri" panose="020F0502020204030204" pitchFamily="34" charset="0"/>
                          <a:cs typeface="Calibri" panose="020F0502020204030204" pitchFamily="34" charset="0"/>
                        </a:rPr>
                        <a:t> of </a:t>
                      </a:r>
                      <a:r>
                        <a:rPr lang="pl-PL" sz="2000" b="1" dirty="0" err="1">
                          <a:solidFill>
                            <a:schemeClr val="bg1"/>
                          </a:solidFill>
                          <a:latin typeface="Calibri" panose="020F0502020204030204" pitchFamily="34" charset="0"/>
                          <a:cs typeface="Calibri" panose="020F0502020204030204" pitchFamily="34" charset="0"/>
                        </a:rPr>
                        <a:t>Channels</a:t>
                      </a:r>
                      <a:endParaRPr lang="pl-PL" sz="2000" b="1"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427101">
                <a:tc>
                  <a:txBody>
                    <a:bodyPr/>
                    <a:lstStyle/>
                    <a:p>
                      <a:pPr algn="r"/>
                      <a:r>
                        <a:rPr lang="pl-PL" b="0" dirty="0" err="1">
                          <a:latin typeface="Calibri" panose="020F0502020204030204" pitchFamily="34" charset="0"/>
                          <a:cs typeface="Calibri" panose="020F0502020204030204" pitchFamily="34" charset="0"/>
                        </a:rPr>
                        <a:t>Type</a:t>
                      </a:r>
                      <a:r>
                        <a:rPr lang="pl-PL" b="0" dirty="0">
                          <a:latin typeface="Calibri" panose="020F0502020204030204" pitchFamily="34" charset="0"/>
                          <a:cs typeface="Calibri" panose="020F0502020204030204" pitchFamily="34" charset="0"/>
                        </a:rPr>
                        <a:t> of </a:t>
                      </a:r>
                      <a:r>
                        <a:rPr lang="pl-PL" b="0" dirty="0" err="1">
                          <a:latin typeface="Calibri" panose="020F0502020204030204" pitchFamily="34" charset="0"/>
                          <a:cs typeface="Calibri" panose="020F0502020204030204" pitchFamily="34" charset="0"/>
                        </a:rPr>
                        <a:t>participants</a:t>
                      </a:r>
                      <a:endParaRPr lang="pl-PL" b="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pl-PL" b="0" dirty="0">
                          <a:latin typeface="Calibri" panose="020F0502020204030204" pitchFamily="34" charset="0"/>
                          <a:cs typeface="Calibri" panose="020F0502020204030204" pitchFamily="34" charset="0"/>
                        </a:rPr>
                        <a:t>Direct</a:t>
                      </a:r>
                      <a:r>
                        <a:rPr lang="pl-PL" b="0" baseline="0" dirty="0">
                          <a:latin typeface="Calibri" panose="020F0502020204030204" pitchFamily="34" charset="0"/>
                          <a:cs typeface="Calibri" panose="020F0502020204030204" pitchFamily="34" charset="0"/>
                        </a:rPr>
                        <a:t> /</a:t>
                      </a:r>
                      <a:r>
                        <a:rPr lang="pl-PL" b="0" dirty="0">
                          <a:latin typeface="Calibri" panose="020F0502020204030204" pitchFamily="34" charset="0"/>
                          <a:cs typeface="Calibri" panose="020F0502020204030204" pitchFamily="34" charset="0"/>
                        </a:rPr>
                        <a:t> </a:t>
                      </a:r>
                      <a:r>
                        <a:rPr lang="pl-PL" b="0" dirty="0" err="1">
                          <a:latin typeface="Calibri" panose="020F0502020204030204" pitchFamily="34" charset="0"/>
                          <a:cs typeface="Calibri" panose="020F0502020204030204" pitchFamily="34" charset="0"/>
                        </a:rPr>
                        <a:t>Indirect</a:t>
                      </a:r>
                      <a:endParaRPr lang="pl-PL" b="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427101">
                <a:tc>
                  <a:txBody>
                    <a:bodyPr/>
                    <a:lstStyle/>
                    <a:p>
                      <a:pPr algn="r"/>
                      <a:r>
                        <a:rPr lang="pl-PL" b="0" dirty="0" err="1">
                          <a:latin typeface="Calibri" panose="020F0502020204030204" pitchFamily="34" charset="0"/>
                          <a:cs typeface="Calibri" panose="020F0502020204030204" pitchFamily="34" charset="0"/>
                        </a:rPr>
                        <a:t>Number</a:t>
                      </a:r>
                      <a:r>
                        <a:rPr lang="pl-PL" b="0" dirty="0">
                          <a:latin typeface="Calibri" panose="020F0502020204030204" pitchFamily="34" charset="0"/>
                          <a:cs typeface="Calibri" panose="020F0502020204030204" pitchFamily="34" charset="0"/>
                        </a:rPr>
                        <a:t> of </a:t>
                      </a:r>
                      <a:r>
                        <a:rPr lang="pl-PL" b="0" dirty="0" err="1">
                          <a:latin typeface="Calibri" panose="020F0502020204030204" pitchFamily="34" charset="0"/>
                          <a:cs typeface="Calibri" panose="020F0502020204030204" pitchFamily="34" charset="0"/>
                        </a:rPr>
                        <a:t>intermediary</a:t>
                      </a:r>
                      <a:r>
                        <a:rPr lang="pl-PL" b="0" dirty="0">
                          <a:latin typeface="Calibri" panose="020F0502020204030204" pitchFamily="34" charset="0"/>
                          <a:cs typeface="Calibri" panose="020F0502020204030204" pitchFamily="34" charset="0"/>
                        </a:rPr>
                        <a:t> </a:t>
                      </a:r>
                      <a:r>
                        <a:rPr lang="pl-PL" b="0" dirty="0" err="1">
                          <a:latin typeface="Calibri" panose="020F0502020204030204" pitchFamily="34" charset="0"/>
                          <a:cs typeface="Calibri" panose="020F0502020204030204" pitchFamily="34" charset="0"/>
                        </a:rPr>
                        <a:t>levels</a:t>
                      </a:r>
                      <a:endParaRPr lang="pl-PL" b="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pl-PL" b="0" dirty="0" err="1">
                          <a:latin typeface="Calibri" panose="020F0502020204030204" pitchFamily="34" charset="0"/>
                          <a:cs typeface="Calibri" panose="020F0502020204030204" pitchFamily="34" charset="0"/>
                        </a:rPr>
                        <a:t>Short</a:t>
                      </a:r>
                      <a:r>
                        <a:rPr lang="pl-PL" b="0" baseline="0" dirty="0">
                          <a:latin typeface="Calibri" panose="020F0502020204030204" pitchFamily="34" charset="0"/>
                          <a:cs typeface="Calibri" panose="020F0502020204030204" pitchFamily="34" charset="0"/>
                        </a:rPr>
                        <a:t> / </a:t>
                      </a:r>
                      <a:r>
                        <a:rPr lang="pl-PL" b="0" baseline="0" dirty="0" err="1">
                          <a:latin typeface="Calibri" panose="020F0502020204030204" pitchFamily="34" charset="0"/>
                          <a:cs typeface="Calibri" panose="020F0502020204030204" pitchFamily="34" charset="0"/>
                        </a:rPr>
                        <a:t>L</a:t>
                      </a:r>
                      <a:r>
                        <a:rPr lang="pl-PL" b="0" dirty="0" err="1">
                          <a:latin typeface="Calibri" panose="020F0502020204030204" pitchFamily="34" charset="0"/>
                          <a:cs typeface="Calibri" panose="020F0502020204030204" pitchFamily="34" charset="0"/>
                        </a:rPr>
                        <a:t>ong</a:t>
                      </a:r>
                      <a:endParaRPr lang="pl-PL" b="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747427">
                <a:tc>
                  <a:txBody>
                    <a:bodyPr/>
                    <a:lstStyle/>
                    <a:p>
                      <a:pPr algn="r"/>
                      <a:r>
                        <a:rPr lang="en-US" b="0" dirty="0">
                          <a:latin typeface="Calibri" panose="020F0502020204030204" pitchFamily="34" charset="0"/>
                          <a:cs typeface="Calibri" panose="020F0502020204030204" pitchFamily="34" charset="0"/>
                        </a:rPr>
                        <a:t>Number of intermediaries at the same level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pl-PL" b="0" dirty="0" err="1">
                          <a:latin typeface="Calibri" panose="020F0502020204030204" pitchFamily="34" charset="0"/>
                          <a:cs typeface="Calibri" panose="020F0502020204030204" pitchFamily="34" charset="0"/>
                        </a:rPr>
                        <a:t>Narrow</a:t>
                      </a:r>
                      <a:r>
                        <a:rPr lang="pl-PL" b="0" baseline="0" dirty="0">
                          <a:latin typeface="Calibri" panose="020F0502020204030204" pitchFamily="34" charset="0"/>
                          <a:cs typeface="Calibri" panose="020F0502020204030204" pitchFamily="34" charset="0"/>
                        </a:rPr>
                        <a:t> / </a:t>
                      </a:r>
                      <a:r>
                        <a:rPr lang="pl-PL" b="0" baseline="0" dirty="0" err="1">
                          <a:latin typeface="Calibri" panose="020F0502020204030204" pitchFamily="34" charset="0"/>
                          <a:cs typeface="Calibri" panose="020F0502020204030204" pitchFamily="34" charset="0"/>
                        </a:rPr>
                        <a:t>W</a:t>
                      </a:r>
                      <a:r>
                        <a:rPr lang="pl-PL" b="0" dirty="0" err="1">
                          <a:latin typeface="Calibri" panose="020F0502020204030204" pitchFamily="34" charset="0"/>
                          <a:cs typeface="Calibri" panose="020F0502020204030204" pitchFamily="34" charset="0"/>
                        </a:rPr>
                        <a:t>ide</a:t>
                      </a:r>
                      <a:endParaRPr lang="pl-PL" b="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747427">
                <a:tc>
                  <a:txBody>
                    <a:bodyPr/>
                    <a:lstStyle/>
                    <a:p>
                      <a:pPr algn="r"/>
                      <a:r>
                        <a:rPr lang="en-US" b="0" dirty="0">
                          <a:latin typeface="Calibri" panose="020F0502020204030204" pitchFamily="34" charset="0"/>
                          <a:cs typeface="Calibri" panose="020F0502020204030204" pitchFamily="34" charset="0"/>
                        </a:rPr>
                        <a:t>Scope of cooperation among channel participants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pl-PL" b="0" dirty="0" err="1">
                          <a:latin typeface="Calibri" panose="020F0502020204030204" pitchFamily="34" charset="0"/>
                          <a:cs typeface="Calibri" panose="020F0502020204030204" pitchFamily="34" charset="0"/>
                        </a:rPr>
                        <a:t>Conventional</a:t>
                      </a:r>
                      <a:r>
                        <a:rPr lang="pl-PL" b="0" baseline="0" dirty="0">
                          <a:latin typeface="Calibri" panose="020F0502020204030204" pitchFamily="34" charset="0"/>
                          <a:cs typeface="Calibri" panose="020F0502020204030204" pitchFamily="34" charset="0"/>
                        </a:rPr>
                        <a:t> /</a:t>
                      </a:r>
                      <a:r>
                        <a:rPr lang="pl-PL" b="0" baseline="0" dirty="0" err="1">
                          <a:latin typeface="Calibri" panose="020F0502020204030204" pitchFamily="34" charset="0"/>
                          <a:cs typeface="Calibri" panose="020F0502020204030204" pitchFamily="34" charset="0"/>
                        </a:rPr>
                        <a:t>V</a:t>
                      </a:r>
                      <a:r>
                        <a:rPr lang="pl-PL" b="0" dirty="0" err="1">
                          <a:latin typeface="Calibri" panose="020F0502020204030204" pitchFamily="34" charset="0"/>
                          <a:cs typeface="Calibri" panose="020F0502020204030204" pitchFamily="34" charset="0"/>
                        </a:rPr>
                        <a:t>ertically</a:t>
                      </a:r>
                      <a:r>
                        <a:rPr lang="pl-PL" b="0" dirty="0">
                          <a:latin typeface="Calibri" panose="020F0502020204030204" pitchFamily="34" charset="0"/>
                          <a:cs typeface="Calibri" panose="020F0502020204030204" pitchFamily="34" charset="0"/>
                        </a:rPr>
                        <a:t> </a:t>
                      </a:r>
                      <a:r>
                        <a:rPr lang="pl-PL" b="0" dirty="0" err="1">
                          <a:latin typeface="Calibri" panose="020F0502020204030204" pitchFamily="34" charset="0"/>
                          <a:cs typeface="Calibri" panose="020F0502020204030204" pitchFamily="34" charset="0"/>
                        </a:rPr>
                        <a:t>integrated</a:t>
                      </a:r>
                      <a:endParaRPr lang="pl-PL" b="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747427">
                <a:tc>
                  <a:txBody>
                    <a:bodyPr/>
                    <a:lstStyle/>
                    <a:p>
                      <a:pPr algn="r"/>
                      <a:r>
                        <a:rPr lang="en-US" b="0" dirty="0">
                          <a:latin typeface="Calibri" panose="020F0502020204030204" pitchFamily="34" charset="0"/>
                          <a:cs typeface="Calibri" panose="020F0502020204030204" pitchFamily="34" charset="0"/>
                        </a:rPr>
                        <a:t>Method of coordination of participants’ activities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pl-PL" b="0" dirty="0" err="1">
                          <a:latin typeface="Calibri" panose="020F0502020204030204" pitchFamily="34" charset="0"/>
                          <a:cs typeface="Calibri" panose="020F0502020204030204" pitchFamily="34" charset="0"/>
                        </a:rPr>
                        <a:t>Administered</a:t>
                      </a:r>
                      <a:r>
                        <a:rPr lang="pl-PL" b="0" baseline="0" dirty="0">
                          <a:latin typeface="Calibri" panose="020F0502020204030204" pitchFamily="34" charset="0"/>
                          <a:cs typeface="Calibri" panose="020F0502020204030204" pitchFamily="34" charset="0"/>
                        </a:rPr>
                        <a:t> /</a:t>
                      </a:r>
                      <a:r>
                        <a:rPr lang="pl-PL" b="0" baseline="0" dirty="0" err="1">
                          <a:latin typeface="Calibri" panose="020F0502020204030204" pitchFamily="34" charset="0"/>
                          <a:cs typeface="Calibri" panose="020F0502020204030204" pitchFamily="34" charset="0"/>
                        </a:rPr>
                        <a:t>C</a:t>
                      </a:r>
                      <a:r>
                        <a:rPr lang="pl-PL" b="0" dirty="0" err="1">
                          <a:latin typeface="Calibri" panose="020F0502020204030204" pitchFamily="34" charset="0"/>
                          <a:cs typeface="Calibri" panose="020F0502020204030204" pitchFamily="34" charset="0"/>
                        </a:rPr>
                        <a:t>ontractual</a:t>
                      </a:r>
                      <a:r>
                        <a:rPr lang="pl-PL" b="0" baseline="0" dirty="0">
                          <a:latin typeface="Calibri" panose="020F0502020204030204" pitchFamily="34" charset="0"/>
                          <a:cs typeface="Calibri" panose="020F0502020204030204" pitchFamily="34" charset="0"/>
                        </a:rPr>
                        <a:t> /</a:t>
                      </a:r>
                      <a:r>
                        <a:rPr lang="pl-PL" b="0" baseline="0" dirty="0" err="1">
                          <a:latin typeface="Calibri" panose="020F0502020204030204" pitchFamily="34" charset="0"/>
                          <a:cs typeface="Calibri" panose="020F0502020204030204" pitchFamily="34" charset="0"/>
                        </a:rPr>
                        <a:t>C</a:t>
                      </a:r>
                      <a:r>
                        <a:rPr lang="pl-PL" b="0" dirty="0" err="1">
                          <a:latin typeface="Calibri" panose="020F0502020204030204" pitchFamily="34" charset="0"/>
                          <a:cs typeface="Calibri" panose="020F0502020204030204" pitchFamily="34" charset="0"/>
                        </a:rPr>
                        <a:t>orporate</a:t>
                      </a:r>
                      <a:endParaRPr lang="pl-PL" b="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1067753">
                <a:tc>
                  <a:txBody>
                    <a:bodyPr/>
                    <a:lstStyle/>
                    <a:p>
                      <a:pPr algn="r"/>
                      <a:r>
                        <a:rPr lang="en-US" b="0" dirty="0">
                          <a:latin typeface="Calibri" panose="020F0502020204030204" pitchFamily="34" charset="0"/>
                          <a:cs typeface="Calibri" panose="020F0502020204030204" pitchFamily="34" charset="0"/>
                        </a:rPr>
                        <a:t>Ownership rights of channel participants in relation to the entities creating the channel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pl-PL" b="0" dirty="0" err="1">
                          <a:latin typeface="Calibri" panose="020F0502020204030204" pitchFamily="34" charset="0"/>
                          <a:cs typeface="Calibri" panose="020F0502020204030204" pitchFamily="34" charset="0"/>
                        </a:rPr>
                        <a:t>Owned</a:t>
                      </a:r>
                      <a:r>
                        <a:rPr lang="pl-PL" b="0" baseline="0" dirty="0">
                          <a:latin typeface="Calibri" panose="020F0502020204030204" pitchFamily="34" charset="0"/>
                          <a:cs typeface="Calibri" panose="020F0502020204030204" pitchFamily="34" charset="0"/>
                        </a:rPr>
                        <a:t> /</a:t>
                      </a:r>
                      <a:r>
                        <a:rPr lang="pl-PL" b="0" baseline="0" dirty="0" err="1">
                          <a:latin typeface="Calibri" panose="020F0502020204030204" pitchFamily="34" charset="0"/>
                          <a:cs typeface="Calibri" panose="020F0502020204030204" pitchFamily="34" charset="0"/>
                        </a:rPr>
                        <a:t>P</a:t>
                      </a:r>
                      <a:r>
                        <a:rPr lang="pl-PL" b="0" dirty="0" err="1">
                          <a:latin typeface="Calibri" panose="020F0502020204030204" pitchFamily="34" charset="0"/>
                          <a:cs typeface="Calibri" panose="020F0502020204030204" pitchFamily="34" charset="0"/>
                        </a:rPr>
                        <a:t>artially</a:t>
                      </a:r>
                      <a:r>
                        <a:rPr lang="pl-PL" b="0" dirty="0">
                          <a:latin typeface="Calibri" panose="020F0502020204030204" pitchFamily="34" charset="0"/>
                          <a:cs typeface="Calibri" panose="020F0502020204030204" pitchFamily="34" charset="0"/>
                        </a:rPr>
                        <a:t> </a:t>
                      </a:r>
                      <a:r>
                        <a:rPr lang="pl-PL" b="0" dirty="0" err="1">
                          <a:latin typeface="Calibri" panose="020F0502020204030204" pitchFamily="34" charset="0"/>
                          <a:cs typeface="Calibri" panose="020F0502020204030204" pitchFamily="34" charset="0"/>
                        </a:rPr>
                        <a:t>owned</a:t>
                      </a:r>
                      <a:r>
                        <a:rPr lang="pl-PL" b="0" baseline="0" dirty="0">
                          <a:latin typeface="Calibri" panose="020F0502020204030204" pitchFamily="34" charset="0"/>
                          <a:cs typeface="Calibri" panose="020F0502020204030204" pitchFamily="34" charset="0"/>
                        </a:rPr>
                        <a:t> /</a:t>
                      </a:r>
                      <a:r>
                        <a:rPr lang="pl-PL" b="0" dirty="0">
                          <a:latin typeface="Calibri" panose="020F0502020204030204" pitchFamily="34" charset="0"/>
                          <a:cs typeface="Calibri" panose="020F0502020204030204" pitchFamily="34" charset="0"/>
                        </a:rPr>
                        <a:t> Independent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graphicFrame>
        <p:nvGraphicFramePr>
          <p:cNvPr id="2" name="Tabela 1"/>
          <p:cNvGraphicFramePr>
            <a:graphicFrameLocks noGrp="1"/>
          </p:cNvGraphicFramePr>
          <p:nvPr>
            <p:extLst>
              <p:ext uri="{D42A27DB-BD31-4B8C-83A1-F6EECF244321}">
                <p14:modId xmlns:p14="http://schemas.microsoft.com/office/powerpoint/2010/main" val="269033908"/>
              </p:ext>
            </p:extLst>
          </p:nvPr>
        </p:nvGraphicFramePr>
        <p:xfrm>
          <a:off x="1595438" y="5549404"/>
          <a:ext cx="9669462" cy="747427"/>
        </p:xfrm>
        <a:graphic>
          <a:graphicData uri="http://schemas.openxmlformats.org/drawingml/2006/table">
            <a:tbl>
              <a:tblPr/>
              <a:tblGrid>
                <a:gridCol w="4094162">
                  <a:extLst>
                    <a:ext uri="{9D8B030D-6E8A-4147-A177-3AD203B41FA5}">
                      <a16:colId xmlns:a16="http://schemas.microsoft.com/office/drawing/2014/main" val="20000"/>
                    </a:ext>
                  </a:extLst>
                </a:gridCol>
                <a:gridCol w="5575300">
                  <a:extLst>
                    <a:ext uri="{9D8B030D-6E8A-4147-A177-3AD203B41FA5}">
                      <a16:colId xmlns:a16="http://schemas.microsoft.com/office/drawing/2014/main" val="20001"/>
                    </a:ext>
                  </a:extLst>
                </a:gridCol>
              </a:tblGrid>
              <a:tr h="747427">
                <a:tc>
                  <a:txBody>
                    <a:bodyPr/>
                    <a:lstStyle/>
                    <a:p>
                      <a:pPr algn="r"/>
                      <a:r>
                        <a:rPr lang="pl-PL" b="0" dirty="0" err="1">
                          <a:latin typeface="Calibri" panose="020F0502020204030204" pitchFamily="34" charset="0"/>
                          <a:cs typeface="Calibri" panose="020F0502020204030204" pitchFamily="34" charset="0"/>
                        </a:rPr>
                        <a:t>Type</a:t>
                      </a:r>
                      <a:r>
                        <a:rPr lang="pl-PL" b="0" dirty="0">
                          <a:latin typeface="Calibri" panose="020F0502020204030204" pitchFamily="34" charset="0"/>
                          <a:cs typeface="Calibri" panose="020F0502020204030204" pitchFamily="34" charset="0"/>
                        </a:rPr>
                        <a:t> of </a:t>
                      </a:r>
                      <a:r>
                        <a:rPr lang="pl-PL" b="0" dirty="0" err="1">
                          <a:latin typeface="Calibri" panose="020F0502020204030204" pitchFamily="34" charset="0"/>
                          <a:cs typeface="Calibri" panose="020F0502020204030204" pitchFamily="34" charset="0"/>
                        </a:rPr>
                        <a:t>flows</a:t>
                      </a:r>
                      <a:endParaRPr lang="pl-PL" b="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pl-PL" b="0" dirty="0" err="1">
                          <a:latin typeface="Calibri" panose="020F0502020204030204" pitchFamily="34" charset="0"/>
                          <a:cs typeface="Calibri" panose="020F0502020204030204" pitchFamily="34" charset="0"/>
                        </a:rPr>
                        <a:t>Transactional</a:t>
                      </a:r>
                      <a:r>
                        <a:rPr lang="pl-PL" b="0" baseline="0" dirty="0">
                          <a:latin typeface="Calibri" panose="020F0502020204030204" pitchFamily="34" charset="0"/>
                          <a:cs typeface="Calibri" panose="020F0502020204030204" pitchFamily="34" charset="0"/>
                        </a:rPr>
                        <a:t> /</a:t>
                      </a:r>
                      <a:r>
                        <a:rPr lang="pl-PL" b="0" baseline="0" dirty="0" err="1">
                          <a:latin typeface="Calibri" panose="020F0502020204030204" pitchFamily="34" charset="0"/>
                          <a:cs typeface="Calibri" panose="020F0502020204030204" pitchFamily="34" charset="0"/>
                        </a:rPr>
                        <a:t>P</a:t>
                      </a:r>
                      <a:r>
                        <a:rPr lang="pl-PL" b="0" dirty="0" err="1">
                          <a:latin typeface="Calibri" panose="020F0502020204030204" pitchFamily="34" charset="0"/>
                          <a:cs typeface="Calibri" panose="020F0502020204030204" pitchFamily="34" charset="0"/>
                        </a:rPr>
                        <a:t>hysical</a:t>
                      </a:r>
                      <a:r>
                        <a:rPr lang="pl-PL" b="0" dirty="0">
                          <a:latin typeface="Calibri" panose="020F0502020204030204" pitchFamily="34" charset="0"/>
                          <a:cs typeface="Calibri" panose="020F0502020204030204" pitchFamily="34" charset="0"/>
                        </a:rPr>
                        <a:t> (</a:t>
                      </a:r>
                      <a:r>
                        <a:rPr lang="pl-PL" b="0" dirty="0" err="1">
                          <a:latin typeface="Calibri" panose="020F0502020204030204" pitchFamily="34" charset="0"/>
                          <a:cs typeface="Calibri" panose="020F0502020204030204" pitchFamily="34" charset="0"/>
                        </a:rPr>
                        <a:t>goods-related</a:t>
                      </a:r>
                      <a:r>
                        <a:rPr lang="pl-PL" b="0" dirty="0">
                          <a:latin typeface="Calibri" panose="020F0502020204030204" pitchFamily="34" charset="0"/>
                          <a:cs typeface="Calibri" panose="020F0502020204030204" pitchFamily="34"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pic>
        <p:nvPicPr>
          <p:cNvPr id="5" name="Picture 4">
            <a:extLst>
              <a:ext uri="{FF2B5EF4-FFF2-40B4-BE49-F238E27FC236}">
                <a16:creationId xmlns:a16="http://schemas.microsoft.com/office/drawing/2014/main" id="{CD67CB6F-26B9-87F5-8CA2-5529960629CB}"/>
              </a:ext>
            </a:extLst>
          </p:cNvPr>
          <p:cNvPicPr>
            <a:picLocks noChangeAspect="1"/>
          </p:cNvPicPr>
          <p:nvPr/>
        </p:nvPicPr>
        <p:blipFill>
          <a:blip r:embed="rId3"/>
          <a:stretch>
            <a:fillRect/>
          </a:stretch>
        </p:blipFill>
        <p:spPr>
          <a:xfrm>
            <a:off x="359752" y="5795316"/>
            <a:ext cx="5739912" cy="1016245"/>
          </a:xfrm>
          <a:prstGeom prst="rect">
            <a:avLst/>
          </a:prstGeom>
        </p:spPr>
      </p:pic>
    </p:spTree>
    <p:extLst>
      <p:ext uri="{BB962C8B-B14F-4D97-AF65-F5344CB8AC3E}">
        <p14:creationId xmlns:p14="http://schemas.microsoft.com/office/powerpoint/2010/main" val="19623309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900245" y="864108"/>
            <a:ext cx="7783755" cy="5120640"/>
          </a:xfrm>
        </p:spPr>
        <p:txBody>
          <a:bodyPr>
            <a:noAutofit/>
          </a:bodyPr>
          <a:lstStyle/>
          <a:p>
            <a:pPr marL="0" indent="0">
              <a:buNone/>
            </a:pPr>
            <a:r>
              <a:rPr lang="en-US" sz="2600" b="1" dirty="0">
                <a:latin typeface="Calibri" panose="020F0502020204030204" pitchFamily="34" charset="0"/>
                <a:cs typeface="Calibri" panose="020F0502020204030204" pitchFamily="34" charset="0"/>
              </a:rPr>
              <a:t>Direct channels</a:t>
            </a:r>
            <a:r>
              <a:rPr lang="pl-PL" sz="2600" b="1" dirty="0">
                <a:latin typeface="Calibri" panose="020F0502020204030204" pitchFamily="34" charset="0"/>
                <a:cs typeface="Calibri" panose="020F0502020204030204" pitchFamily="34" charset="0"/>
              </a:rPr>
              <a:t>:</a:t>
            </a:r>
          </a:p>
          <a:p>
            <a:r>
              <a:rPr lang="pl-PL" sz="2600" dirty="0">
                <a:latin typeface="Calibri" panose="020F0502020204030204" pitchFamily="34" charset="0"/>
                <a:cs typeface="Calibri" panose="020F0502020204030204" pitchFamily="34" charset="0"/>
              </a:rPr>
              <a:t>T</a:t>
            </a:r>
            <a:r>
              <a:rPr lang="en-US" sz="2600" dirty="0">
                <a:latin typeface="Calibri" panose="020F0502020204030204" pitchFamily="34" charset="0"/>
                <a:cs typeface="Calibri" panose="020F0502020204030204" pitchFamily="34" charset="0"/>
              </a:rPr>
              <a:t>he producer sells products directly to the final customer without involving intermediaries. This approach allows the producer to maintain full control over pricing, promotion, and customer experience. </a:t>
            </a:r>
            <a:endParaRPr lang="pl-PL" sz="2600" dirty="0">
              <a:latin typeface="Calibri" panose="020F0502020204030204" pitchFamily="34" charset="0"/>
              <a:cs typeface="Calibri" panose="020F0502020204030204" pitchFamily="34" charset="0"/>
            </a:endParaRPr>
          </a:p>
          <a:p>
            <a:r>
              <a:rPr lang="pl-PL" sz="2600" dirty="0">
                <a:latin typeface="Calibri" panose="020F0502020204030204" pitchFamily="34" charset="0"/>
                <a:cs typeface="Calibri" panose="020F0502020204030204" pitchFamily="34" charset="0"/>
              </a:rPr>
              <a:t>E</a:t>
            </a:r>
            <a:r>
              <a:rPr lang="en-US" sz="2600" dirty="0" err="1">
                <a:latin typeface="Calibri" panose="020F0502020204030204" pitchFamily="34" charset="0"/>
                <a:cs typeface="Calibri" panose="020F0502020204030204" pitchFamily="34" charset="0"/>
              </a:rPr>
              <a:t>xamples</a:t>
            </a:r>
            <a:r>
              <a:rPr lang="en-US" sz="2600" dirty="0">
                <a:latin typeface="Calibri" panose="020F0502020204030204" pitchFamily="34" charset="0"/>
                <a:cs typeface="Calibri" panose="020F0502020204030204" pitchFamily="34" charset="0"/>
              </a:rPr>
              <a:t> include company-owned stores, e-commerce platforms, and direct sales teams.</a:t>
            </a:r>
            <a:endParaRPr lang="pl-PL" sz="2600" dirty="0">
              <a:latin typeface="Calibri" panose="020F0502020204030204" pitchFamily="34" charset="0"/>
              <a:cs typeface="Calibri" panose="020F0502020204030204" pitchFamily="34" charset="0"/>
            </a:endParaRPr>
          </a:p>
          <a:p>
            <a:pPr marL="0" indent="0">
              <a:buNone/>
            </a:pPr>
            <a:r>
              <a:rPr lang="en-US" sz="2600" b="1" dirty="0">
                <a:latin typeface="Calibri" panose="020F0502020204030204" pitchFamily="34" charset="0"/>
                <a:cs typeface="Calibri" panose="020F0502020204030204" pitchFamily="34" charset="0"/>
              </a:rPr>
              <a:t>Indirect channels</a:t>
            </a:r>
            <a:r>
              <a:rPr lang="pl-PL" sz="2600" b="1" dirty="0">
                <a:latin typeface="Calibri" panose="020F0502020204030204" pitchFamily="34" charset="0"/>
                <a:cs typeface="Calibri" panose="020F0502020204030204" pitchFamily="34" charset="0"/>
              </a:rPr>
              <a:t>:</a:t>
            </a:r>
          </a:p>
          <a:p>
            <a:r>
              <a:rPr lang="pl-PL" sz="2600" dirty="0">
                <a:latin typeface="Calibri" panose="020F0502020204030204" pitchFamily="34" charset="0"/>
                <a:cs typeface="Calibri" panose="020F0502020204030204" pitchFamily="34" charset="0"/>
              </a:rPr>
              <a:t>T</a:t>
            </a:r>
            <a:r>
              <a:rPr lang="en-US" sz="2600" dirty="0">
                <a:latin typeface="Calibri" panose="020F0502020204030204" pitchFamily="34" charset="0"/>
                <a:cs typeface="Calibri" panose="020F0502020204030204" pitchFamily="34" charset="0"/>
              </a:rPr>
              <a:t>he distribution process involves one or more intermediaries, such as wholesalers, retailers, agents, or brokers, who facilitate the delivery of goods from the producer to the final customer.</a:t>
            </a:r>
            <a:endParaRPr lang="pl-PL" sz="2600" dirty="0">
              <a:latin typeface="Calibri" panose="020F0502020204030204" pitchFamily="34" charset="0"/>
              <a:cs typeface="Calibri" panose="020F0502020204030204" pitchFamily="34" charset="0"/>
            </a:endParaRPr>
          </a:p>
          <a:p>
            <a:r>
              <a:rPr lang="pl-PL" sz="2600" dirty="0">
                <a:latin typeface="Calibri" panose="020F0502020204030204" pitchFamily="34" charset="0"/>
                <a:cs typeface="Calibri" panose="020F0502020204030204" pitchFamily="34" charset="0"/>
              </a:rPr>
              <a:t>I</a:t>
            </a:r>
            <a:r>
              <a:rPr lang="en-US" sz="2600" dirty="0" err="1">
                <a:latin typeface="Calibri" panose="020F0502020204030204" pitchFamily="34" charset="0"/>
                <a:cs typeface="Calibri" panose="020F0502020204030204" pitchFamily="34" charset="0"/>
              </a:rPr>
              <a:t>ndirect</a:t>
            </a:r>
            <a:r>
              <a:rPr lang="en-US" sz="2600" dirty="0">
                <a:latin typeface="Calibri" panose="020F0502020204030204" pitchFamily="34" charset="0"/>
                <a:cs typeface="Calibri" panose="020F0502020204030204" pitchFamily="34" charset="0"/>
              </a:rPr>
              <a:t> channels can help expand market coverage, reduce logistical complexity for the producer, and leverage the intermediaries’ market knowledge and customer relationships.</a:t>
            </a:r>
            <a:endParaRPr lang="pl-PL" sz="26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normAutofit/>
          </a:bodyPr>
          <a:lstStyle/>
          <a:p>
            <a:pPr algn="ctr"/>
            <a:r>
              <a:rPr lang="pl-PL" sz="3200" dirty="0" err="1">
                <a:latin typeface="Calibri" panose="020F0502020204030204" pitchFamily="34" charset="0"/>
                <a:cs typeface="Calibri" panose="020F0502020204030204" pitchFamily="34" charset="0"/>
              </a:rPr>
              <a:t>Types</a:t>
            </a:r>
            <a:r>
              <a:rPr lang="pl-PL" sz="3200" dirty="0">
                <a:latin typeface="Calibri" panose="020F0502020204030204" pitchFamily="34" charset="0"/>
                <a:cs typeface="Calibri" panose="020F0502020204030204" pitchFamily="34" charset="0"/>
              </a:rPr>
              <a:t> of </a:t>
            </a:r>
            <a:r>
              <a:rPr lang="pl-PL" sz="3200" dirty="0" err="1">
                <a:latin typeface="Calibri" panose="020F0502020204030204" pitchFamily="34" charset="0"/>
                <a:cs typeface="Calibri" panose="020F0502020204030204" pitchFamily="34" charset="0"/>
              </a:rPr>
              <a:t>distribution</a:t>
            </a:r>
            <a:r>
              <a:rPr lang="pl-PL" sz="3200" dirty="0">
                <a:latin typeface="Calibri" panose="020F0502020204030204" pitchFamily="34" charset="0"/>
                <a:cs typeface="Calibri" panose="020F0502020204030204" pitchFamily="34" charset="0"/>
              </a:rPr>
              <a:t> </a:t>
            </a:r>
            <a:r>
              <a:rPr lang="pl-PL" sz="3200" dirty="0" err="1">
                <a:latin typeface="Calibri" panose="020F0502020204030204" pitchFamily="34" charset="0"/>
                <a:cs typeface="Calibri" panose="020F0502020204030204" pitchFamily="34" charset="0"/>
              </a:rPr>
              <a:t>channels</a:t>
            </a:r>
            <a:r>
              <a:rPr lang="pl-PL" sz="3200" dirty="0">
                <a:latin typeface="Calibri" panose="020F0502020204030204" pitchFamily="34" charset="0"/>
                <a:cs typeface="Calibri" panose="020F0502020204030204" pitchFamily="34" charset="0"/>
              </a:rPr>
              <a:t> </a:t>
            </a:r>
            <a:br>
              <a:rPr lang="pl-PL" sz="3200" dirty="0">
                <a:latin typeface="Calibri" panose="020F0502020204030204" pitchFamily="34" charset="0"/>
                <a:cs typeface="Calibri" panose="020F0502020204030204" pitchFamily="34" charset="0"/>
              </a:rPr>
            </a:br>
            <a:r>
              <a:rPr lang="pl-PL" sz="3200" dirty="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Based on the type of channel participants</a:t>
            </a:r>
            <a:endParaRPr lang="pl-PL" sz="28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2ACD7B9C-5F39-9F20-AA0B-8227EE468654}"/>
              </a:ext>
            </a:extLst>
          </p:cNvPr>
          <p:cNvPicPr>
            <a:picLocks noChangeAspect="1"/>
          </p:cNvPicPr>
          <p:nvPr/>
        </p:nvPicPr>
        <p:blipFill>
          <a:blip r:embed="rId3"/>
          <a:stretch>
            <a:fillRect/>
          </a:stretch>
        </p:blipFill>
        <p:spPr>
          <a:xfrm>
            <a:off x="-1875" y="5717825"/>
            <a:ext cx="5739912" cy="1016245"/>
          </a:xfrm>
          <a:prstGeom prst="rect">
            <a:avLst/>
          </a:prstGeom>
        </p:spPr>
      </p:pic>
    </p:spTree>
    <p:extLst>
      <p:ext uri="{BB962C8B-B14F-4D97-AF65-F5344CB8AC3E}">
        <p14:creationId xmlns:p14="http://schemas.microsoft.com/office/powerpoint/2010/main" val="42821453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dirty="0" err="1">
                <a:latin typeface="Calibri" panose="020F0502020204030204" pitchFamily="34" charset="0"/>
                <a:cs typeface="Calibri" panose="020F0502020204030204" pitchFamily="34" charset="0"/>
              </a:rPr>
              <a:t>Types</a:t>
            </a:r>
            <a:r>
              <a:rPr lang="pl-PL" dirty="0">
                <a:latin typeface="Calibri" panose="020F0502020204030204" pitchFamily="34" charset="0"/>
                <a:cs typeface="Calibri" panose="020F0502020204030204" pitchFamily="34" charset="0"/>
              </a:rPr>
              <a:t> of </a:t>
            </a:r>
            <a:r>
              <a:rPr lang="pl-PL" dirty="0" err="1">
                <a:latin typeface="Calibri" panose="020F0502020204030204" pitchFamily="34" charset="0"/>
                <a:cs typeface="Calibri" panose="020F0502020204030204" pitchFamily="34" charset="0"/>
              </a:rPr>
              <a:t>distribution</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channels</a:t>
            </a:r>
            <a:r>
              <a:rPr lang="pl-PL" dirty="0">
                <a:latin typeface="Calibri" panose="020F0502020204030204" pitchFamily="34" charset="0"/>
                <a:cs typeface="Calibri" panose="020F0502020204030204" pitchFamily="34" charset="0"/>
              </a:rPr>
              <a:t> </a:t>
            </a:r>
            <a:br>
              <a:rPr lang="pl-PL" dirty="0">
                <a:latin typeface="Calibri" panose="020F0502020204030204" pitchFamily="34" charset="0"/>
                <a:cs typeface="Calibri" panose="020F0502020204030204" pitchFamily="34" charset="0"/>
              </a:rPr>
            </a:br>
            <a:r>
              <a:rPr lang="pl-PL" sz="2800" dirty="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Based on the number of intermediary levels and the number of intermediaries at each level</a:t>
            </a:r>
            <a:endParaRPr lang="pl-PL" sz="28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8" y="864108"/>
            <a:ext cx="7763932" cy="5120640"/>
          </a:xfrm>
        </p:spPr>
        <p:txBody>
          <a:bodyPr>
            <a:normAutofit/>
          </a:bodyPr>
          <a:lstStyle/>
          <a:p>
            <a:r>
              <a:rPr lang="en-US" sz="2800" b="1" dirty="0">
                <a:latin typeface="Calibri" panose="020F0502020204030204" pitchFamily="34" charset="0"/>
                <a:cs typeface="Calibri" panose="020F0502020204030204" pitchFamily="34" charset="0"/>
              </a:rPr>
              <a:t>Long and short channels </a:t>
            </a:r>
            <a:r>
              <a:rPr lang="en-US" sz="2800" dirty="0">
                <a:latin typeface="Calibri" panose="020F0502020204030204" pitchFamily="34" charset="0"/>
                <a:cs typeface="Calibri" panose="020F0502020204030204" pitchFamily="34" charset="0"/>
              </a:rPr>
              <a:t>– depend on the number of intermediary levels.</a:t>
            </a:r>
            <a:endParaRPr lang="pl-PL"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Narrow or wide channels </a:t>
            </a:r>
            <a:r>
              <a:rPr lang="en-US" sz="2800" dirty="0">
                <a:latin typeface="Calibri" panose="020F0502020204030204" pitchFamily="34" charset="0"/>
                <a:cs typeface="Calibri" panose="020F0502020204030204" pitchFamily="34" charset="0"/>
              </a:rPr>
              <a:t>– determine the intensity of distribution (in a narrow channel, each level has a small number of intermediaries, whereas in a wide channel, the number is large, ideally as many as possible).</a:t>
            </a:r>
            <a:endParaRPr lang="pl-PL" sz="28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54563B9C-62A9-202A-E643-457F77D15CFC}"/>
              </a:ext>
            </a:extLst>
          </p:cNvPr>
          <p:cNvPicPr>
            <a:picLocks noChangeAspect="1"/>
          </p:cNvPicPr>
          <p:nvPr/>
        </p:nvPicPr>
        <p:blipFill>
          <a:blip r:embed="rId3"/>
          <a:stretch>
            <a:fillRect/>
          </a:stretch>
        </p:blipFill>
        <p:spPr>
          <a:xfrm>
            <a:off x="333921" y="5717825"/>
            <a:ext cx="5739912" cy="1016245"/>
          </a:xfrm>
          <a:prstGeom prst="rect">
            <a:avLst/>
          </a:prstGeom>
        </p:spPr>
      </p:pic>
    </p:spTree>
    <p:extLst>
      <p:ext uri="{BB962C8B-B14F-4D97-AF65-F5344CB8AC3E}">
        <p14:creationId xmlns:p14="http://schemas.microsoft.com/office/powerpoint/2010/main" val="2149149776"/>
      </p:ext>
    </p:extLst>
  </p:cSld>
  <p:clrMapOvr>
    <a:masterClrMapping/>
  </p:clrMapOvr>
</p:sld>
</file>

<file path=ppt/theme/theme1.xml><?xml version="1.0" encoding="utf-8"?>
<a:theme xmlns:a="http://schemas.openxmlformats.org/drawingml/2006/main" name="Ramka">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2D80C4BA-92FB-42A3-9A92-0AAF51D834C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47AD314-B10E-4340-A248-24F331000CAD}">
  <ds:schemaRefs>
    <ds:schemaRef ds:uri="http://schemas.microsoft.com/sharepoint/v3/contenttype/forms"/>
  </ds:schemaRefs>
</ds:datastoreItem>
</file>

<file path=customXml/itemProps3.xml><?xml version="1.0" encoding="utf-8"?>
<ds:datastoreItem xmlns:ds="http://schemas.openxmlformats.org/officeDocument/2006/customXml" ds:itemID="{EB0D354D-ECD0-43B2-94F9-B7028980A324}">
  <ds:schemaRefs>
    <ds:schemaRef ds:uri="http://schemas.microsoft.com/office/2006/metadata/properties"/>
    <ds:schemaRef ds:uri="http://schemas.microsoft.com/office/infopath/2007/PartnerControls"/>
    <ds:schemaRef ds:uri="597320a7-26c9-4ada-a5d3-9ce4cfbbe2be"/>
    <ds:schemaRef ds:uri="d7c2d7e5-d637-40e7-a03d-32f79b35a394"/>
  </ds:schemaRefs>
</ds:datastoreItem>
</file>

<file path=docProps/app.xml><?xml version="1.0" encoding="utf-8"?>
<Properties xmlns="http://schemas.openxmlformats.org/officeDocument/2006/extended-properties" xmlns:vt="http://schemas.openxmlformats.org/officeDocument/2006/docPropsVTypes">
  <Template>Ramka</Template>
  <TotalTime>5474</TotalTime>
  <Words>1405</Words>
  <Application>Microsoft Office PowerPoint</Application>
  <PresentationFormat>Widescreen</PresentationFormat>
  <Paragraphs>122</Paragraphs>
  <Slides>21</Slides>
  <Notes>17</Notes>
  <HiddenSlides>0</HiddenSlides>
  <MMClips>0</MMClips>
  <ScaleCrop>false</ScaleCrop>
  <HeadingPairs>
    <vt:vector size="4" baseType="variant">
      <vt:variant>
        <vt:lpstr>Theme</vt:lpstr>
      </vt:variant>
      <vt:variant>
        <vt:i4>2</vt:i4>
      </vt:variant>
      <vt:variant>
        <vt:lpstr>Slide Titles</vt:lpstr>
      </vt:variant>
      <vt:variant>
        <vt:i4>21</vt:i4>
      </vt:variant>
    </vt:vector>
  </HeadingPairs>
  <TitlesOfParts>
    <vt:vector size="23" baseType="lpstr">
      <vt:lpstr>Ramka</vt:lpstr>
      <vt:lpstr>21_BasicWhite</vt:lpstr>
      <vt:lpstr>Introduction to Distribution Part 2</vt:lpstr>
      <vt:lpstr>Road Transportation Systems Engineering Development in the Sub-Saharan Africa – Modern EU Master Programme &amp; Capacity Building</vt:lpstr>
      <vt:lpstr>PowerPoint Presentation</vt:lpstr>
      <vt:lpstr>  Introduction to Distribution</vt:lpstr>
      <vt:lpstr>                    Distribution channels and                             distribution strategies</vt:lpstr>
      <vt:lpstr>Distribiution channels</vt:lpstr>
      <vt:lpstr>PowerPoint Presentation</vt:lpstr>
      <vt:lpstr>Types of distribution channels  - Based on the type of channel participants</vt:lpstr>
      <vt:lpstr>Types of distribution channels  – Based on the number of intermediary levels and the number of intermediaries at each level</vt:lpstr>
      <vt:lpstr>Types of distribution channels  - Based on the level of collaboration among channel participants</vt:lpstr>
      <vt:lpstr>Types of distribution channels  - Based on the method of coordinating the activities of channel participants</vt:lpstr>
      <vt:lpstr>Subject-based structure of the distribution channel</vt:lpstr>
      <vt:lpstr>The role of intermediaries on the consumer goods market</vt:lpstr>
      <vt:lpstr>The role of intermediaries on the industrial (B2B) market</vt:lpstr>
      <vt:lpstr>The role of intermediaries on the consumer goods market and industrial (B2B) market</vt:lpstr>
      <vt:lpstr>Types of intermediaries in distribution channels</vt:lpstr>
      <vt:lpstr>Functions of intermediaries</vt:lpstr>
      <vt:lpstr>Distribution strategies – according to the degree of intensity</vt:lpstr>
      <vt:lpstr>Distribution strategies – according to the path of goods between the producer and the buyer</vt:lpstr>
      <vt:lpstr>Distribution strategies -according to the level (degree) of centralization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WP3.05.2.1_INTRODUCTION TO DISTRIBUTION_part 2</dc:title>
  <dc:creator>Konto Microsoft</dc:creator>
  <cp:lastModifiedBy>Wojciech Kustra</cp:lastModifiedBy>
  <cp:revision>129</cp:revision>
  <dcterms:created xsi:type="dcterms:W3CDTF">2026-01-05T11:08:08Z</dcterms:created>
  <dcterms:modified xsi:type="dcterms:W3CDTF">2026-05-12T08:18:54Z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