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 id="2147483854" r:id="rId5"/>
  </p:sldMasterIdLst>
  <p:notesMasterIdLst>
    <p:notesMasterId r:id="rId23"/>
  </p:notesMasterIdLst>
  <p:sldIdLst>
    <p:sldId id="312" r:id="rId6"/>
    <p:sldId id="313" r:id="rId7"/>
    <p:sldId id="314" r:id="rId8"/>
    <p:sldId id="318" r:id="rId9"/>
    <p:sldId id="257" r:id="rId10"/>
    <p:sldId id="320" r:id="rId11"/>
    <p:sldId id="261" r:id="rId12"/>
    <p:sldId id="266" r:id="rId13"/>
    <p:sldId id="264" r:id="rId14"/>
    <p:sldId id="258" r:id="rId15"/>
    <p:sldId id="284" r:id="rId16"/>
    <p:sldId id="285" r:id="rId17"/>
    <p:sldId id="286" r:id="rId18"/>
    <p:sldId id="259" r:id="rId19"/>
    <p:sldId id="319" r:id="rId20"/>
    <p:sldId id="262" r:id="rId21"/>
    <p:sldId id="31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AC58AB-EE9D-57D2-1CC2-52FC0CFC0BD7}" v="5" dt="2026-05-08T07:45:39.105"/>
    <p1510:client id="{5CA23FAD-2E68-20E8-B660-414FB645DF87}" v="131" dt="2026-05-08T07:35:00.5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1BAC58AB-EE9D-57D2-1CC2-52FC0CFC0BD7}"/>
    <pc:docChg chg="modSld">
      <pc:chgData name="juswinkl@pg.edu.pl" userId="S::juswinkl_pg.edu.pl#ext#@fril.onmicrosoft.com::455ad5cd-e5a2-49e7-93b8-6e6dfab2f2a5" providerId="AD" clId="Web-{1BAC58AB-EE9D-57D2-1CC2-52FC0CFC0BD7}" dt="2026-05-08T07:45:39.105" v="4"/>
      <pc:docMkLst>
        <pc:docMk/>
      </pc:docMkLst>
      <pc:sldChg chg="addSp delSp modSp">
        <pc:chgData name="juswinkl@pg.edu.pl" userId="S::juswinkl_pg.edu.pl#ext#@fril.onmicrosoft.com::455ad5cd-e5a2-49e7-93b8-6e6dfab2f2a5" providerId="AD" clId="Web-{1BAC58AB-EE9D-57D2-1CC2-52FC0CFC0BD7}" dt="2026-05-08T07:45:39.105" v="4"/>
        <pc:sldMkLst>
          <pc:docMk/>
          <pc:sldMk cId="101379263" sldId="320"/>
        </pc:sldMkLst>
        <pc:spChg chg="del">
          <ac:chgData name="juswinkl@pg.edu.pl" userId="S::juswinkl_pg.edu.pl#ext#@fril.onmicrosoft.com::455ad5cd-e5a2-49e7-93b8-6e6dfab2f2a5" providerId="AD" clId="Web-{1BAC58AB-EE9D-57D2-1CC2-52FC0CFC0BD7}" dt="2026-05-08T07:45:39.105" v="4"/>
          <ac:spMkLst>
            <pc:docMk/>
            <pc:sldMk cId="101379263" sldId="320"/>
            <ac:spMk id="4" creationId="{8FAA1B45-F464-1ECA-3586-22B8B363CF75}"/>
          </ac:spMkLst>
        </pc:spChg>
        <pc:picChg chg="add mod">
          <ac:chgData name="juswinkl@pg.edu.pl" userId="S::juswinkl_pg.edu.pl#ext#@fril.onmicrosoft.com::455ad5cd-e5a2-49e7-93b8-6e6dfab2f2a5" providerId="AD" clId="Web-{1BAC58AB-EE9D-57D2-1CC2-52FC0CFC0BD7}" dt="2026-05-08T07:45:36.402" v="3" actId="1076"/>
          <ac:picMkLst>
            <pc:docMk/>
            <pc:sldMk cId="101379263" sldId="320"/>
            <ac:picMk id="3" creationId="{CE54B01D-7E08-AEE3-DFBC-4A786693C5EE}"/>
          </ac:picMkLst>
        </pc:picChg>
      </pc:sldChg>
    </pc:docChg>
  </pc:docChgLst>
  <pc:docChgLst>
    <pc:chgData name="juswinkl@pg.edu.pl" userId="S::juswinkl_pg.edu.pl#ext#@fril.onmicrosoft.com::455ad5cd-e5a2-49e7-93b8-6e6dfab2f2a5" providerId="AD" clId="Web-{5CA23FAD-2E68-20E8-B660-414FB645DF87}"/>
    <pc:docChg chg="addSld modSld">
      <pc:chgData name="juswinkl@pg.edu.pl" userId="S::juswinkl_pg.edu.pl#ext#@fril.onmicrosoft.com::455ad5cd-e5a2-49e7-93b8-6e6dfab2f2a5" providerId="AD" clId="Web-{5CA23FAD-2E68-20E8-B660-414FB645DF87}" dt="2026-05-08T07:35:00.565" v="91" actId="1076"/>
      <pc:docMkLst>
        <pc:docMk/>
      </pc:docMkLst>
      <pc:sldChg chg="addSp">
        <pc:chgData name="juswinkl@pg.edu.pl" userId="S::juswinkl_pg.edu.pl#ext#@fril.onmicrosoft.com::455ad5cd-e5a2-49e7-93b8-6e6dfab2f2a5" providerId="AD" clId="Web-{5CA23FAD-2E68-20E8-B660-414FB645DF87}" dt="2026-05-08T07:27:33.267" v="52"/>
        <pc:sldMkLst>
          <pc:docMk/>
          <pc:sldMk cId="3383199071" sldId="257"/>
        </pc:sldMkLst>
        <pc:spChg chg="add">
          <ac:chgData name="juswinkl@pg.edu.pl" userId="S::juswinkl_pg.edu.pl#ext#@fril.onmicrosoft.com::455ad5cd-e5a2-49e7-93b8-6e6dfab2f2a5" providerId="AD" clId="Web-{5CA23FAD-2E68-20E8-B660-414FB645DF87}" dt="2026-05-08T07:27:33.267" v="52"/>
          <ac:spMkLst>
            <pc:docMk/>
            <pc:sldMk cId="3383199071" sldId="257"/>
            <ac:spMk id="5" creationId="{10BB2444-DC6E-8752-9435-7DA65B3C2E78}"/>
          </ac:spMkLst>
        </pc:spChg>
      </pc:sldChg>
      <pc:sldChg chg="addSp">
        <pc:chgData name="juswinkl@pg.edu.pl" userId="S::juswinkl_pg.edu.pl#ext#@fril.onmicrosoft.com::455ad5cd-e5a2-49e7-93b8-6e6dfab2f2a5" providerId="AD" clId="Web-{5CA23FAD-2E68-20E8-B660-414FB645DF87}" dt="2026-05-08T07:27:49.862" v="56"/>
        <pc:sldMkLst>
          <pc:docMk/>
          <pc:sldMk cId="2513635141" sldId="258"/>
        </pc:sldMkLst>
        <pc:spChg chg="add">
          <ac:chgData name="juswinkl@pg.edu.pl" userId="S::juswinkl_pg.edu.pl#ext#@fril.onmicrosoft.com::455ad5cd-e5a2-49e7-93b8-6e6dfab2f2a5" providerId="AD" clId="Web-{5CA23FAD-2E68-20E8-B660-414FB645DF87}" dt="2026-05-08T07:27:49.862" v="56"/>
          <ac:spMkLst>
            <pc:docMk/>
            <pc:sldMk cId="2513635141" sldId="258"/>
            <ac:spMk id="5" creationId="{A87F8EA5-8E0D-9F0A-4D99-6CDF057FFE1A}"/>
          </ac:spMkLst>
        </pc:spChg>
      </pc:sldChg>
      <pc:sldChg chg="addSp">
        <pc:chgData name="juswinkl@pg.edu.pl" userId="S::juswinkl_pg.edu.pl#ext#@fril.onmicrosoft.com::455ad5cd-e5a2-49e7-93b8-6e6dfab2f2a5" providerId="AD" clId="Web-{5CA23FAD-2E68-20E8-B660-414FB645DF87}" dt="2026-05-08T07:28:05.175" v="60"/>
        <pc:sldMkLst>
          <pc:docMk/>
          <pc:sldMk cId="96878801" sldId="259"/>
        </pc:sldMkLst>
        <pc:spChg chg="add">
          <ac:chgData name="juswinkl@pg.edu.pl" userId="S::juswinkl_pg.edu.pl#ext#@fril.onmicrosoft.com::455ad5cd-e5a2-49e7-93b8-6e6dfab2f2a5" providerId="AD" clId="Web-{5CA23FAD-2E68-20E8-B660-414FB645DF87}" dt="2026-05-08T07:28:05.175" v="60"/>
          <ac:spMkLst>
            <pc:docMk/>
            <pc:sldMk cId="96878801" sldId="259"/>
            <ac:spMk id="4" creationId="{83229A06-FC3B-F2FC-1B31-90634E1E7415}"/>
          </ac:spMkLst>
        </pc:spChg>
      </pc:sldChg>
      <pc:sldChg chg="addSp">
        <pc:chgData name="juswinkl@pg.edu.pl" userId="S::juswinkl_pg.edu.pl#ext#@fril.onmicrosoft.com::455ad5cd-e5a2-49e7-93b8-6e6dfab2f2a5" providerId="AD" clId="Web-{5CA23FAD-2E68-20E8-B660-414FB645DF87}" dt="2026-05-08T07:27:37.236" v="53"/>
        <pc:sldMkLst>
          <pc:docMk/>
          <pc:sldMk cId="2812829655" sldId="261"/>
        </pc:sldMkLst>
        <pc:spChg chg="add">
          <ac:chgData name="juswinkl@pg.edu.pl" userId="S::juswinkl_pg.edu.pl#ext#@fril.onmicrosoft.com::455ad5cd-e5a2-49e7-93b8-6e6dfab2f2a5" providerId="AD" clId="Web-{5CA23FAD-2E68-20E8-B660-414FB645DF87}" dt="2026-05-08T07:27:37.236" v="53"/>
          <ac:spMkLst>
            <pc:docMk/>
            <pc:sldMk cId="2812829655" sldId="261"/>
            <ac:spMk id="3" creationId="{1E3E66A1-192E-1343-309E-1337BA84D70F}"/>
          </ac:spMkLst>
        </pc:spChg>
      </pc:sldChg>
      <pc:sldChg chg="addSp">
        <pc:chgData name="juswinkl@pg.edu.pl" userId="S::juswinkl_pg.edu.pl#ext#@fril.onmicrosoft.com::455ad5cd-e5a2-49e7-93b8-6e6dfab2f2a5" providerId="AD" clId="Web-{5CA23FAD-2E68-20E8-B660-414FB645DF87}" dt="2026-05-08T07:28:12.645" v="62"/>
        <pc:sldMkLst>
          <pc:docMk/>
          <pc:sldMk cId="3732995341" sldId="262"/>
        </pc:sldMkLst>
        <pc:spChg chg="add">
          <ac:chgData name="juswinkl@pg.edu.pl" userId="S::juswinkl_pg.edu.pl#ext#@fril.onmicrosoft.com::455ad5cd-e5a2-49e7-93b8-6e6dfab2f2a5" providerId="AD" clId="Web-{5CA23FAD-2E68-20E8-B660-414FB645DF87}" dt="2026-05-08T07:28:12.645" v="62"/>
          <ac:spMkLst>
            <pc:docMk/>
            <pc:sldMk cId="3732995341" sldId="262"/>
            <ac:spMk id="5" creationId="{E0A58530-C5D1-BDBC-BD62-7A0A0075223D}"/>
          </ac:spMkLst>
        </pc:spChg>
      </pc:sldChg>
      <pc:sldChg chg="addSp">
        <pc:chgData name="juswinkl@pg.edu.pl" userId="S::juswinkl_pg.edu.pl#ext#@fril.onmicrosoft.com::455ad5cd-e5a2-49e7-93b8-6e6dfab2f2a5" providerId="AD" clId="Web-{5CA23FAD-2E68-20E8-B660-414FB645DF87}" dt="2026-05-08T07:27:47.143" v="55"/>
        <pc:sldMkLst>
          <pc:docMk/>
          <pc:sldMk cId="3122752424" sldId="264"/>
        </pc:sldMkLst>
        <pc:spChg chg="add">
          <ac:chgData name="juswinkl@pg.edu.pl" userId="S::juswinkl_pg.edu.pl#ext#@fril.onmicrosoft.com::455ad5cd-e5a2-49e7-93b8-6e6dfab2f2a5" providerId="AD" clId="Web-{5CA23FAD-2E68-20E8-B660-414FB645DF87}" dt="2026-05-08T07:27:47.143" v="55"/>
          <ac:spMkLst>
            <pc:docMk/>
            <pc:sldMk cId="3122752424" sldId="264"/>
            <ac:spMk id="5" creationId="{2975A6DB-D64A-7F28-1305-778A68CA24D0}"/>
          </ac:spMkLst>
        </pc:spChg>
      </pc:sldChg>
      <pc:sldChg chg="addSp">
        <pc:chgData name="juswinkl@pg.edu.pl" userId="S::juswinkl_pg.edu.pl#ext#@fril.onmicrosoft.com::455ad5cd-e5a2-49e7-93b8-6e6dfab2f2a5" providerId="AD" clId="Web-{5CA23FAD-2E68-20E8-B660-414FB645DF87}" dt="2026-05-08T07:27:42.330" v="54"/>
        <pc:sldMkLst>
          <pc:docMk/>
          <pc:sldMk cId="395012652" sldId="266"/>
        </pc:sldMkLst>
        <pc:spChg chg="add">
          <ac:chgData name="juswinkl@pg.edu.pl" userId="S::juswinkl_pg.edu.pl#ext#@fril.onmicrosoft.com::455ad5cd-e5a2-49e7-93b8-6e6dfab2f2a5" providerId="AD" clId="Web-{5CA23FAD-2E68-20E8-B660-414FB645DF87}" dt="2026-05-08T07:27:42.330" v="54"/>
          <ac:spMkLst>
            <pc:docMk/>
            <pc:sldMk cId="395012652" sldId="266"/>
            <ac:spMk id="4" creationId="{32D4A0DA-3C92-6A2B-7B2A-989BB26FCAE3}"/>
          </ac:spMkLst>
        </pc:spChg>
      </pc:sldChg>
      <pc:sldChg chg="addSp">
        <pc:chgData name="juswinkl@pg.edu.pl" userId="S::juswinkl_pg.edu.pl#ext#@fril.onmicrosoft.com::455ad5cd-e5a2-49e7-93b8-6e6dfab2f2a5" providerId="AD" clId="Web-{5CA23FAD-2E68-20E8-B660-414FB645DF87}" dt="2026-05-08T07:27:53.206" v="57"/>
        <pc:sldMkLst>
          <pc:docMk/>
          <pc:sldMk cId="4234392127" sldId="284"/>
        </pc:sldMkLst>
        <pc:spChg chg="add">
          <ac:chgData name="juswinkl@pg.edu.pl" userId="S::juswinkl_pg.edu.pl#ext#@fril.onmicrosoft.com::455ad5cd-e5a2-49e7-93b8-6e6dfab2f2a5" providerId="AD" clId="Web-{5CA23FAD-2E68-20E8-B660-414FB645DF87}" dt="2026-05-08T07:27:53.206" v="57"/>
          <ac:spMkLst>
            <pc:docMk/>
            <pc:sldMk cId="4234392127" sldId="284"/>
            <ac:spMk id="5" creationId="{8B2ECEE9-F23A-8543-B85C-9D93337ECB4D}"/>
          </ac:spMkLst>
        </pc:spChg>
      </pc:sldChg>
      <pc:sldChg chg="addSp">
        <pc:chgData name="juswinkl@pg.edu.pl" userId="S::juswinkl_pg.edu.pl#ext#@fril.onmicrosoft.com::455ad5cd-e5a2-49e7-93b8-6e6dfab2f2a5" providerId="AD" clId="Web-{5CA23FAD-2E68-20E8-B660-414FB645DF87}" dt="2026-05-08T07:27:55.831" v="58"/>
        <pc:sldMkLst>
          <pc:docMk/>
          <pc:sldMk cId="1597473012" sldId="285"/>
        </pc:sldMkLst>
        <pc:spChg chg="add">
          <ac:chgData name="juswinkl@pg.edu.pl" userId="S::juswinkl_pg.edu.pl#ext#@fril.onmicrosoft.com::455ad5cd-e5a2-49e7-93b8-6e6dfab2f2a5" providerId="AD" clId="Web-{5CA23FAD-2E68-20E8-B660-414FB645DF87}" dt="2026-05-08T07:27:55.831" v="58"/>
          <ac:spMkLst>
            <pc:docMk/>
            <pc:sldMk cId="1597473012" sldId="285"/>
            <ac:spMk id="3" creationId="{8E820BAE-9C77-46CF-959D-087B7A8843E6}"/>
          </ac:spMkLst>
        </pc:spChg>
      </pc:sldChg>
      <pc:sldChg chg="addSp">
        <pc:chgData name="juswinkl@pg.edu.pl" userId="S::juswinkl_pg.edu.pl#ext#@fril.onmicrosoft.com::455ad5cd-e5a2-49e7-93b8-6e6dfab2f2a5" providerId="AD" clId="Web-{5CA23FAD-2E68-20E8-B660-414FB645DF87}" dt="2026-05-08T07:28:00.753" v="59"/>
        <pc:sldMkLst>
          <pc:docMk/>
          <pc:sldMk cId="1124721427" sldId="286"/>
        </pc:sldMkLst>
        <pc:spChg chg="add">
          <ac:chgData name="juswinkl@pg.edu.pl" userId="S::juswinkl_pg.edu.pl#ext#@fril.onmicrosoft.com::455ad5cd-e5a2-49e7-93b8-6e6dfab2f2a5" providerId="AD" clId="Web-{5CA23FAD-2E68-20E8-B660-414FB645DF87}" dt="2026-05-08T07:28:00.753" v="59"/>
          <ac:spMkLst>
            <pc:docMk/>
            <pc:sldMk cId="1124721427" sldId="286"/>
            <ac:spMk id="5" creationId="{12B6E3B6-77CB-75D0-E11B-CB9F25AB805F}"/>
          </ac:spMkLst>
        </pc:spChg>
      </pc:sldChg>
      <pc:sldChg chg="addSp modSp">
        <pc:chgData name="juswinkl@pg.edu.pl" userId="S::juswinkl_pg.edu.pl#ext#@fril.onmicrosoft.com::455ad5cd-e5a2-49e7-93b8-6e6dfab2f2a5" providerId="AD" clId="Web-{5CA23FAD-2E68-20E8-B660-414FB645DF87}" dt="2026-05-08T07:24:08.059" v="31" actId="20577"/>
        <pc:sldMkLst>
          <pc:docMk/>
          <pc:sldMk cId="2018781954" sldId="312"/>
        </pc:sldMkLst>
        <pc:spChg chg="add mod">
          <ac:chgData name="juswinkl@pg.edu.pl" userId="S::juswinkl_pg.edu.pl#ext#@fril.onmicrosoft.com::455ad5cd-e5a2-49e7-93b8-6e6dfab2f2a5" providerId="AD" clId="Web-{5CA23FAD-2E68-20E8-B660-414FB645DF87}" dt="2026-05-08T07:24:08.059" v="31" actId="20577"/>
          <ac:spMkLst>
            <pc:docMk/>
            <pc:sldMk cId="2018781954" sldId="312"/>
            <ac:spMk id="4" creationId="{6A559994-07D6-4FCB-1178-B25ECB988F3A}"/>
          </ac:spMkLst>
        </pc:spChg>
      </pc:sldChg>
      <pc:sldChg chg="addSp delSp modSp">
        <pc:chgData name="juswinkl@pg.edu.pl" userId="S::juswinkl_pg.edu.pl#ext#@fril.onmicrosoft.com::455ad5cd-e5a2-49e7-93b8-6e6dfab2f2a5" providerId="AD" clId="Web-{5CA23FAD-2E68-20E8-B660-414FB645DF87}" dt="2026-05-08T07:34:20.549" v="82"/>
        <pc:sldMkLst>
          <pc:docMk/>
          <pc:sldMk cId="3477103595" sldId="318"/>
        </pc:sldMkLst>
        <pc:spChg chg="add mod">
          <ac:chgData name="juswinkl@pg.edu.pl" userId="S::juswinkl_pg.edu.pl#ext#@fril.onmicrosoft.com::455ad5cd-e5a2-49e7-93b8-6e6dfab2f2a5" providerId="AD" clId="Web-{5CA23FAD-2E68-20E8-B660-414FB645DF87}" dt="2026-05-08T07:27:19.046" v="51" actId="20577"/>
          <ac:spMkLst>
            <pc:docMk/>
            <pc:sldMk cId="3477103595" sldId="318"/>
            <ac:spMk id="7" creationId="{8308F6B9-8B0A-8300-441B-C2D5229460E4}"/>
          </ac:spMkLst>
        </pc:spChg>
        <pc:spChg chg="add del">
          <ac:chgData name="juswinkl@pg.edu.pl" userId="S::juswinkl_pg.edu.pl#ext#@fril.onmicrosoft.com::455ad5cd-e5a2-49e7-93b8-6e6dfab2f2a5" providerId="AD" clId="Web-{5CA23FAD-2E68-20E8-B660-414FB645DF87}" dt="2026-05-08T07:26:59.499" v="49"/>
          <ac:spMkLst>
            <pc:docMk/>
            <pc:sldMk cId="3477103595" sldId="318"/>
            <ac:spMk id="8" creationId="{0B6F2114-AC38-FAC3-257A-F81943774955}"/>
          </ac:spMkLst>
        </pc:spChg>
        <pc:spChg chg="add del mod">
          <ac:chgData name="juswinkl@pg.edu.pl" userId="S::juswinkl_pg.edu.pl#ext#@fril.onmicrosoft.com::455ad5cd-e5a2-49e7-93b8-6e6dfab2f2a5" providerId="AD" clId="Web-{5CA23FAD-2E68-20E8-B660-414FB645DF87}" dt="2026-05-08T07:34:20.549" v="82"/>
          <ac:spMkLst>
            <pc:docMk/>
            <pc:sldMk cId="3477103595" sldId="318"/>
            <ac:spMk id="9" creationId="{8FAA1B45-F464-1ECA-3586-22B8B363CF75}"/>
          </ac:spMkLst>
        </pc:spChg>
      </pc:sldChg>
      <pc:sldChg chg="addSp">
        <pc:chgData name="juswinkl@pg.edu.pl" userId="S::juswinkl_pg.edu.pl#ext#@fril.onmicrosoft.com::455ad5cd-e5a2-49e7-93b8-6e6dfab2f2a5" providerId="AD" clId="Web-{5CA23FAD-2E68-20E8-B660-414FB645DF87}" dt="2026-05-08T07:28:08.879" v="61"/>
        <pc:sldMkLst>
          <pc:docMk/>
          <pc:sldMk cId="547240391" sldId="319"/>
        </pc:sldMkLst>
        <pc:spChg chg="add">
          <ac:chgData name="juswinkl@pg.edu.pl" userId="S::juswinkl_pg.edu.pl#ext#@fril.onmicrosoft.com::455ad5cd-e5a2-49e7-93b8-6e6dfab2f2a5" providerId="AD" clId="Web-{5CA23FAD-2E68-20E8-B660-414FB645DF87}" dt="2026-05-08T07:28:08.879" v="61"/>
          <ac:spMkLst>
            <pc:docMk/>
            <pc:sldMk cId="547240391" sldId="319"/>
            <ac:spMk id="4" creationId="{33C304C2-640A-4199-4397-15948300A05C}"/>
          </ac:spMkLst>
        </pc:spChg>
      </pc:sldChg>
      <pc:sldChg chg="addSp delSp modSp new">
        <pc:chgData name="juswinkl@pg.edu.pl" userId="S::juswinkl_pg.edu.pl#ext#@fril.onmicrosoft.com::455ad5cd-e5a2-49e7-93b8-6e6dfab2f2a5" providerId="AD" clId="Web-{5CA23FAD-2E68-20E8-B660-414FB645DF87}" dt="2026-05-08T07:35:00.565" v="91" actId="1076"/>
        <pc:sldMkLst>
          <pc:docMk/>
          <pc:sldMk cId="101379263" sldId="320"/>
        </pc:sldMkLst>
        <pc:spChg chg="mod">
          <ac:chgData name="juswinkl@pg.edu.pl" userId="S::juswinkl_pg.edu.pl#ext#@fril.onmicrosoft.com::455ad5cd-e5a2-49e7-93b8-6e6dfab2f2a5" providerId="AD" clId="Web-{5CA23FAD-2E68-20E8-B660-414FB645DF87}" dt="2026-05-08T07:35:00.565" v="91" actId="1076"/>
          <ac:spMkLst>
            <pc:docMk/>
            <pc:sldMk cId="101379263" sldId="320"/>
            <ac:spMk id="2" creationId="{C33A2CDE-6246-52B8-97DF-644B343770C1}"/>
          </ac:spMkLst>
        </pc:spChg>
        <pc:spChg chg="del">
          <ac:chgData name="juswinkl@pg.edu.pl" userId="S::juswinkl_pg.edu.pl#ext#@fril.onmicrosoft.com::455ad5cd-e5a2-49e7-93b8-6e6dfab2f2a5" providerId="AD" clId="Web-{5CA23FAD-2E68-20E8-B660-414FB645DF87}" dt="2026-05-08T07:34:28.596" v="84"/>
          <ac:spMkLst>
            <pc:docMk/>
            <pc:sldMk cId="101379263" sldId="320"/>
            <ac:spMk id="3" creationId="{32E2AF3E-965F-7732-F909-CEA8C60CF326}"/>
          </ac:spMkLst>
        </pc:spChg>
        <pc:spChg chg="add">
          <ac:chgData name="juswinkl@pg.edu.pl" userId="S::juswinkl_pg.edu.pl#ext#@fril.onmicrosoft.com::455ad5cd-e5a2-49e7-93b8-6e6dfab2f2a5" providerId="AD" clId="Web-{5CA23FAD-2E68-20E8-B660-414FB645DF87}" dt="2026-05-08T07:34:23.956" v="83"/>
          <ac:spMkLst>
            <pc:docMk/>
            <pc:sldMk cId="101379263" sldId="320"/>
            <ac:spMk id="4" creationId="{8FAA1B45-F464-1ECA-3586-22B8B363CF75}"/>
          </ac:spMkLst>
        </pc:spChg>
      </pc:sldChg>
    </pc:docChg>
  </pc:docChgLst>
  <pc:docChgLst>
    <pc:chgData name="Wojciech Kustra" userId="afebd3d0-216b-4c4f-8992-1bf1fda6d5e8" providerId="ADAL" clId="{1D307E72-7901-4E61-A01B-3C4232ABCF63}"/>
    <pc:docChg chg="custSel addSld modSld modMainMaster">
      <pc:chgData name="Wojciech Kustra" userId="afebd3d0-216b-4c4f-8992-1bf1fda6d5e8" providerId="ADAL" clId="{1D307E72-7901-4E61-A01B-3C4232ABCF63}" dt="2026-05-04T16:44:35.157" v="21" actId="6549"/>
      <pc:docMkLst>
        <pc:docMk/>
      </pc:docMkLst>
      <pc:sldChg chg="modSp mod">
        <pc:chgData name="Wojciech Kustra" userId="afebd3d0-216b-4c4f-8992-1bf1fda6d5e8" providerId="ADAL" clId="{1D307E72-7901-4E61-A01B-3C4232ABCF63}" dt="2026-04-27T17:19:03.329" v="19" actId="20577"/>
        <pc:sldMkLst>
          <pc:docMk/>
          <pc:sldMk cId="2018781954" sldId="312"/>
        </pc:sldMkLst>
        <pc:spChg chg="mod">
          <ac:chgData name="Wojciech Kustra" userId="afebd3d0-216b-4c4f-8992-1bf1fda6d5e8" providerId="ADAL" clId="{1D307E72-7901-4E61-A01B-3C4232ABCF63}" dt="2026-04-27T17:19:03.329" v="19" actId="20577"/>
          <ac:spMkLst>
            <pc:docMk/>
            <pc:sldMk cId="2018781954" sldId="312"/>
            <ac:spMk id="2" creationId="{72111A30-B86A-18DC-CFD2-586F00D22619}"/>
          </ac:spMkLst>
        </pc:spChg>
      </pc:sldChg>
      <pc:sldChg chg="addSp modSp add mod modClrScheme chgLayout">
        <pc:chgData name="Wojciech Kustra" userId="afebd3d0-216b-4c4f-8992-1bf1fda6d5e8" providerId="ADAL" clId="{1D307E72-7901-4E61-A01B-3C4232ABCF63}" dt="2026-04-27T17:16:47.360" v="12" actId="700"/>
        <pc:sldMkLst>
          <pc:docMk/>
          <pc:sldMk cId="725259204" sldId="316"/>
        </pc:sldMkLst>
        <pc:spChg chg="add mod">
          <ac:chgData name="Wojciech Kustra" userId="afebd3d0-216b-4c4f-8992-1bf1fda6d5e8" providerId="ADAL" clId="{1D307E72-7901-4E61-A01B-3C4232ABCF63}" dt="2026-04-27T17:16:47.360" v="12" actId="700"/>
          <ac:spMkLst>
            <pc:docMk/>
            <pc:sldMk cId="725259204" sldId="316"/>
            <ac:spMk id="2" creationId="{9E4A11DF-945A-DAC8-311C-9637DE44E6C3}"/>
          </ac:spMkLst>
        </pc:spChg>
      </pc:sldChg>
      <pc:sldChg chg="modSp mod">
        <pc:chgData name="Wojciech Kustra" userId="afebd3d0-216b-4c4f-8992-1bf1fda6d5e8" providerId="ADAL" clId="{1D307E72-7901-4E61-A01B-3C4232ABCF63}" dt="2026-04-27T17:16:03.159" v="11" actId="20577"/>
        <pc:sldMkLst>
          <pc:docMk/>
          <pc:sldMk cId="3477103595" sldId="318"/>
        </pc:sldMkLst>
        <pc:spChg chg="mod">
          <ac:chgData name="Wojciech Kustra" userId="afebd3d0-216b-4c4f-8992-1bf1fda6d5e8" providerId="ADAL" clId="{1D307E72-7901-4E61-A01B-3C4232ABCF63}" dt="2026-04-27T17:16:03.159" v="11" actId="20577"/>
          <ac:spMkLst>
            <pc:docMk/>
            <pc:sldMk cId="3477103595" sldId="318"/>
            <ac:spMk id="6" creationId="{00000000-0000-0000-0000-000000000000}"/>
          </ac:spMkLst>
        </pc:spChg>
      </pc:sldChg>
      <pc:sldMasterChg chg="modSldLayout">
        <pc:chgData name="Wojciech Kustra" userId="afebd3d0-216b-4c4f-8992-1bf1fda6d5e8" providerId="ADAL" clId="{1D307E72-7901-4E61-A01B-3C4232ABCF63}" dt="2026-05-04T16:44:35.157" v="21" actId="6549"/>
        <pc:sldMasterMkLst>
          <pc:docMk/>
          <pc:sldMasterMk cId="3678347218" sldId="2147483854"/>
        </pc:sldMasterMkLst>
        <pc:sldLayoutChg chg="modSp mod">
          <pc:chgData name="Wojciech Kustra" userId="afebd3d0-216b-4c4f-8992-1bf1fda6d5e8" providerId="ADAL" clId="{1D307E72-7901-4E61-A01B-3C4232ABCF63}" dt="2026-05-04T16:44:35.157" v="21" actId="6549"/>
          <pc:sldLayoutMkLst>
            <pc:docMk/>
            <pc:sldMasterMk cId="3678347218" sldId="2147483854"/>
            <pc:sldLayoutMk cId="2752890397" sldId="2147483856"/>
          </pc:sldLayoutMkLst>
          <pc:spChg chg="mod">
            <ac:chgData name="Wojciech Kustra" userId="afebd3d0-216b-4c4f-8992-1bf1fda6d5e8" providerId="ADAL" clId="{1D307E72-7901-4E61-A01B-3C4232ABCF63}" dt="2026-05-04T16:44:35.157" v="21" actId="6549"/>
            <ac:spMkLst>
              <pc:docMk/>
              <pc:sldMasterMk cId="3678347218" sldId="2147483854"/>
              <pc:sldLayoutMk cId="2752890397" sldId="2147483856"/>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14</a:t>
            </a:fld>
            <a:endParaRPr lang="pl-PL"/>
          </a:p>
        </p:txBody>
      </p:sp>
    </p:spTree>
    <p:extLst>
      <p:ext uri="{BB962C8B-B14F-4D97-AF65-F5344CB8AC3E}">
        <p14:creationId xmlns:p14="http://schemas.microsoft.com/office/powerpoint/2010/main" val="2447994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15</a:t>
            </a:fld>
            <a:endParaRPr lang="pl-PL"/>
          </a:p>
        </p:txBody>
      </p:sp>
    </p:spTree>
    <p:extLst>
      <p:ext uri="{BB962C8B-B14F-4D97-AF65-F5344CB8AC3E}">
        <p14:creationId xmlns:p14="http://schemas.microsoft.com/office/powerpoint/2010/main" val="3656898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16</a:t>
            </a:fld>
            <a:endParaRPr lang="pl-PL"/>
          </a:p>
        </p:txBody>
      </p:sp>
    </p:spTree>
    <p:extLst>
      <p:ext uri="{BB962C8B-B14F-4D97-AF65-F5344CB8AC3E}">
        <p14:creationId xmlns:p14="http://schemas.microsoft.com/office/powerpoint/2010/main" val="420241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17</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332961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1239564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1419800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982026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10</a:t>
            </a:fld>
            <a:endParaRPr lang="pl-PL"/>
          </a:p>
        </p:txBody>
      </p:sp>
    </p:spTree>
    <p:extLst>
      <p:ext uri="{BB962C8B-B14F-4D97-AF65-F5344CB8AC3E}">
        <p14:creationId xmlns:p14="http://schemas.microsoft.com/office/powerpoint/2010/main" val="2109798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179811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1501985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2186263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83685971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5/8/2026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66" r:id="rId12"/>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en-US" sz="4400" dirty="0">
                <a:solidFill>
                  <a:schemeClr val="tx1"/>
                </a:solidFill>
                <a:latin typeface="Calibri" panose="020F0502020204030204" pitchFamily="34" charset="0"/>
                <a:cs typeface="Calibri" panose="020F0502020204030204" pitchFamily="34" charset="0"/>
              </a:rPr>
              <a:t>Introduction to Distribution</a:t>
            </a:r>
            <a:br>
              <a:rPr lang="pl-PL" sz="4400" dirty="0">
                <a:solidFill>
                  <a:schemeClr val="tx1"/>
                </a:solidFill>
                <a:latin typeface="Calibri" panose="020F0502020204030204" pitchFamily="34" charset="0"/>
                <a:cs typeface="Calibri" panose="020F0502020204030204" pitchFamily="34" charset="0"/>
              </a:rPr>
            </a:br>
            <a:r>
              <a:rPr lang="pl-PL" sz="4400" dirty="0">
                <a:solidFill>
                  <a:schemeClr val="tx1"/>
                </a:solidFill>
                <a:latin typeface="Calibri" panose="020F0502020204030204" pitchFamily="34" charset="0"/>
                <a:cs typeface="Calibri" panose="020F0502020204030204" pitchFamily="34" charset="0"/>
              </a:rPr>
              <a:t>Part 1</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sp>
        <p:nvSpPr>
          <p:cNvPr id="4" name="TextBox 3">
            <a:extLst>
              <a:ext uri="{FF2B5EF4-FFF2-40B4-BE49-F238E27FC236}">
                <a16:creationId xmlns:a16="http://schemas.microsoft.com/office/drawing/2014/main" id="{6A559994-07D6-4FCB-1178-B25ECB988F3A}"/>
              </a:ext>
            </a:extLst>
          </p:cNvPr>
          <p:cNvSpPr txBox="1"/>
          <p:nvPr/>
        </p:nvSpPr>
        <p:spPr>
          <a:xfrm>
            <a:off x="1041668" y="4298626"/>
            <a:ext cx="5090732"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b="1">
                <a:solidFill>
                  <a:srgbClr val="000000"/>
                </a:solidFill>
                <a:latin typeface="Calibri"/>
                <a:ea typeface="Calibri"/>
                <a:cs typeface="Calibri"/>
              </a:rPr>
              <a:t>Distribution and material movement</a:t>
            </a:r>
            <a:endParaRPr lang="en-US" i="0" u="none" strike="noStrike" cap="none" spc="0" normalizeH="0" baseline="0">
              <a:ln>
                <a:noFill/>
              </a:ln>
              <a:solidFill>
                <a:srgbClr val="000000"/>
              </a:solidFill>
              <a:effectLst/>
              <a:uFillTx/>
              <a:latin typeface="Calibri"/>
              <a:ea typeface="Calibri"/>
              <a:cs typeface="Calibri"/>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0" indent="0" algn="ctr"/>
            <a:r>
              <a:rPr lang="pl-PL" sz="3200" dirty="0">
                <a:latin typeface="Calibri" panose="020F0502020204030204" pitchFamily="34" charset="0"/>
                <a:cs typeface="Calibri" panose="020F0502020204030204" pitchFamily="34" charset="0"/>
              </a:rPr>
              <a:t>E</a:t>
            </a:r>
            <a:r>
              <a:rPr lang="en-US" sz="3200" dirty="0" err="1">
                <a:latin typeface="Calibri" panose="020F0502020204030204" pitchFamily="34" charset="0"/>
                <a:cs typeface="Calibri" panose="020F0502020204030204" pitchFamily="34" charset="0"/>
              </a:rPr>
              <a:t>ssence</a:t>
            </a:r>
            <a:r>
              <a:rPr lang="en-US" sz="3200" dirty="0">
                <a:latin typeface="Calibri" panose="020F0502020204030204" pitchFamily="34" charset="0"/>
                <a:cs typeface="Calibri" panose="020F0502020204030204" pitchFamily="34" charset="0"/>
              </a:rPr>
              <a:t> </a:t>
            </a:r>
            <a:br>
              <a:rPr lang="pl-PL"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of distribution</a:t>
            </a:r>
          </a:p>
        </p:txBody>
      </p:sp>
      <p:sp>
        <p:nvSpPr>
          <p:cNvPr id="3" name="Symbol zastępczy zawartości 2"/>
          <p:cNvSpPr>
            <a:spLocks noGrp="1"/>
          </p:cNvSpPr>
          <p:nvPr>
            <p:ph idx="1"/>
          </p:nvPr>
        </p:nvSpPr>
        <p:spPr>
          <a:xfrm>
            <a:off x="3869268" y="864108"/>
            <a:ext cx="7814732" cy="5384292"/>
          </a:xfrm>
        </p:spPr>
        <p:txBody>
          <a:bodyPr/>
          <a:lstStyle/>
          <a:p>
            <a:r>
              <a:rPr lang="en-US" sz="2800" dirty="0">
                <a:latin typeface="Calibri" panose="020F0502020204030204" pitchFamily="34" charset="0"/>
                <a:cs typeface="Calibri" panose="020F0502020204030204" pitchFamily="34" charset="0"/>
              </a:rPr>
              <a:t>Distribution refers to all activities involved in moving products from the producer to the final customer.</a:t>
            </a:r>
          </a:p>
          <a:p>
            <a:r>
              <a:rPr lang="en-US" sz="2800" dirty="0">
                <a:latin typeface="Calibri" panose="020F0502020204030204" pitchFamily="34" charset="0"/>
                <a:cs typeface="Calibri" panose="020F0502020204030204" pitchFamily="34" charset="0"/>
              </a:rPr>
              <a:t>It ensures product availability in the right place, at the right time, in the right quantity, and at an acceptable cost.</a:t>
            </a:r>
          </a:p>
          <a:p>
            <a:r>
              <a:rPr lang="en-US" sz="2800" dirty="0">
                <a:latin typeface="Calibri" panose="020F0502020204030204" pitchFamily="34" charset="0"/>
                <a:cs typeface="Calibri" panose="020F0502020204030204" pitchFamily="34" charset="0"/>
              </a:rPr>
              <a:t>It connects production with market demand and enables value creation for customers.</a:t>
            </a:r>
          </a:p>
          <a:p>
            <a:endParaRPr lang="pl-PL" dirty="0"/>
          </a:p>
        </p:txBody>
      </p:sp>
      <p:sp>
        <p:nvSpPr>
          <p:cNvPr id="5" name="TextBox 4">
            <a:extLst>
              <a:ext uri="{FF2B5EF4-FFF2-40B4-BE49-F238E27FC236}">
                <a16:creationId xmlns:a16="http://schemas.microsoft.com/office/drawing/2014/main" id="{A87F8EA5-8E0D-9F0A-4D99-6CDF057FFE1A}"/>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2513635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Decision-making</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problems</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within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distribution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63932" cy="5120640"/>
          </a:xfrm>
        </p:spPr>
        <p:txBody>
          <a:bodyPr>
            <a:normAutofit/>
          </a:bodyPr>
          <a:lstStyle/>
          <a:p>
            <a:r>
              <a:rPr lang="pl-PL" sz="2800" b="1" dirty="0">
                <a:latin typeface="Calibri" panose="020F0502020204030204" pitchFamily="34" charset="0"/>
                <a:cs typeface="Calibri" panose="020F0502020204030204" pitchFamily="34" charset="0"/>
              </a:rPr>
              <a:t>C</a:t>
            </a:r>
            <a:r>
              <a:rPr lang="en-US" sz="2800" b="1" dirty="0" err="1">
                <a:latin typeface="Calibri" panose="020F0502020204030204" pitchFamily="34" charset="0"/>
                <a:cs typeface="Calibri" panose="020F0502020204030204" pitchFamily="34" charset="0"/>
              </a:rPr>
              <a:t>hoice</a:t>
            </a:r>
            <a:r>
              <a:rPr lang="en-US" sz="2800" b="1" dirty="0">
                <a:latin typeface="Calibri" panose="020F0502020204030204" pitchFamily="34" charset="0"/>
                <a:cs typeface="Calibri" panose="020F0502020204030204" pitchFamily="34" charset="0"/>
              </a:rPr>
              <a:t> of the method of selling</a:t>
            </a:r>
            <a:r>
              <a:rPr lang="en-US" sz="2800" dirty="0">
                <a:latin typeface="Calibri" panose="020F0502020204030204" pitchFamily="34" charset="0"/>
                <a:cs typeface="Calibri" panose="020F0502020204030204" pitchFamily="34" charset="0"/>
              </a:rPr>
              <a:t>, which essentially refers to determining the types of distribution channels in a transactional sense.</a:t>
            </a:r>
            <a:endParaRPr lang="pl-PL" sz="2800" dirty="0">
              <a:latin typeface="Calibri" panose="020F0502020204030204" pitchFamily="34" charset="0"/>
              <a:cs typeface="Calibri" panose="020F0502020204030204" pitchFamily="34" charset="0"/>
            </a:endParaRPr>
          </a:p>
          <a:p>
            <a:r>
              <a:rPr lang="pl-PL" sz="2800" b="1" dirty="0">
                <a:latin typeface="Calibri" panose="020F0502020204030204" pitchFamily="34" charset="0"/>
                <a:cs typeface="Calibri" panose="020F0502020204030204" pitchFamily="34" charset="0"/>
              </a:rPr>
              <a:t>C</a:t>
            </a:r>
            <a:r>
              <a:rPr lang="en-US" sz="2800" b="1" dirty="0" err="1">
                <a:latin typeface="Calibri" panose="020F0502020204030204" pitchFamily="34" charset="0"/>
                <a:cs typeface="Calibri" panose="020F0502020204030204" pitchFamily="34" charset="0"/>
              </a:rPr>
              <a:t>hoice</a:t>
            </a:r>
            <a:r>
              <a:rPr lang="en-US" sz="2800" b="1" dirty="0">
                <a:latin typeface="Calibri" panose="020F0502020204030204" pitchFamily="34" charset="0"/>
                <a:cs typeface="Calibri" panose="020F0502020204030204" pitchFamily="34" charset="0"/>
              </a:rPr>
              <a:t> of the method of moving products from the place of production to the place of destination</a:t>
            </a:r>
            <a:r>
              <a:rPr lang="en-US" sz="2800" dirty="0">
                <a:latin typeface="Calibri" panose="020F0502020204030204" pitchFamily="34" charset="0"/>
                <a:cs typeface="Calibri" panose="020F0502020204030204" pitchFamily="34" charset="0"/>
              </a:rPr>
              <a:t>, referred to as physical distribution.</a:t>
            </a:r>
            <a:endParaRPr lang="pl-PL" sz="2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B2ECEE9-F23A-8543-B85C-9D93337ECB4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4234392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1"/>
          <p:cNvSpPr>
            <a:spLocks noGrp="1"/>
          </p:cNvSpPr>
          <p:nvPr>
            <p:ph type="title"/>
          </p:nvPr>
        </p:nvSpPr>
        <p:spPr/>
        <p:txBody>
          <a:bodyPr>
            <a:normAutofit/>
          </a:bodyPr>
          <a:lstStyle/>
          <a:p>
            <a:pPr algn="r"/>
            <a:r>
              <a:rPr lang="pl-PL" sz="3200" dirty="0" err="1">
                <a:latin typeface="Calibri" panose="020F0502020204030204" pitchFamily="34" charset="0"/>
                <a:cs typeface="Calibri" panose="020F0502020204030204" pitchFamily="34" charset="0"/>
              </a:rPr>
              <a:t>Decision-making</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problems</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within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distribution</a:t>
            </a:r>
            <a:r>
              <a:rPr lang="pl-PL" sz="3200" dirty="0">
                <a:latin typeface="Calibri" panose="020F0502020204030204" pitchFamily="34" charset="0"/>
                <a:cs typeface="Calibri" panose="020F0502020204030204" pitchFamily="34" charset="0"/>
              </a:rPr>
              <a:t> – </a:t>
            </a: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r>
              <a:rPr lang="pl-PL" sz="2800" b="1" dirty="0">
                <a:latin typeface="Calibri" panose="020F0502020204030204" pitchFamily="34" charset="0"/>
                <a:cs typeface="Calibri" panose="020F0502020204030204" pitchFamily="34" charset="0"/>
              </a:rPr>
              <a:t>C</a:t>
            </a:r>
            <a:r>
              <a:rPr lang="en-US" sz="2800" b="1" dirty="0" err="1">
                <a:latin typeface="Calibri" panose="020F0502020204030204" pitchFamily="34" charset="0"/>
                <a:cs typeface="Calibri" panose="020F0502020204030204" pitchFamily="34" charset="0"/>
              </a:rPr>
              <a:t>hoice</a:t>
            </a:r>
            <a:r>
              <a:rPr lang="en-US" sz="2800" b="1" dirty="0">
                <a:latin typeface="Calibri" panose="020F0502020204030204" pitchFamily="34" charset="0"/>
                <a:cs typeface="Calibri" panose="020F0502020204030204" pitchFamily="34" charset="0"/>
              </a:rPr>
              <a:t> of the method of selling</a:t>
            </a:r>
            <a:endParaRPr lang="pl-PL" sz="2800" b="1" dirty="0">
              <a:latin typeface="Calibri" panose="020F0502020204030204" pitchFamily="34" charset="0"/>
              <a:cs typeface="Calibri" panose="020F0502020204030204" pitchFamily="34" charset="0"/>
            </a:endParaRPr>
          </a:p>
        </p:txBody>
      </p:sp>
      <p:sp>
        <p:nvSpPr>
          <p:cNvPr id="6" name="Symbol zastępczy zawartości 5"/>
          <p:cNvSpPr>
            <a:spLocks noGrp="1"/>
          </p:cNvSpPr>
          <p:nvPr>
            <p:ph idx="1"/>
          </p:nvPr>
        </p:nvSpPr>
        <p:spPr>
          <a:xfrm>
            <a:off x="3818468" y="586232"/>
            <a:ext cx="7827432" cy="5676392"/>
          </a:xfrm>
        </p:spPr>
        <p:txBody>
          <a:bodyPr>
            <a:normAutofit/>
          </a:bodyPr>
          <a:lstStyle/>
          <a:p>
            <a:pPr marL="0" indent="0">
              <a:buNone/>
            </a:pPr>
            <a:r>
              <a:rPr lang="en-US" sz="2400" dirty="0">
                <a:latin typeface="Calibri" panose="020F0502020204030204" pitchFamily="34" charset="0"/>
                <a:cs typeface="Calibri" panose="020F0502020204030204" pitchFamily="34" charset="0"/>
              </a:rPr>
              <a:t>This decision concerns how the company intends to reach its customers from a transactional perspective. It involves selecting the appropriate </a:t>
            </a:r>
            <a:r>
              <a:rPr lang="en-US" sz="2400" b="1" dirty="0">
                <a:latin typeface="Calibri" panose="020F0502020204030204" pitchFamily="34" charset="0"/>
                <a:cs typeface="Calibri" panose="020F0502020204030204" pitchFamily="34" charset="0"/>
              </a:rPr>
              <a:t>distribution channels</a:t>
            </a:r>
            <a:r>
              <a:rPr lang="en-US" sz="2400" dirty="0">
                <a:latin typeface="Calibri" panose="020F0502020204030204" pitchFamily="34" charset="0"/>
                <a:cs typeface="Calibri" panose="020F0502020204030204" pitchFamily="34" charset="0"/>
              </a:rPr>
              <a:t> and deciding:</a:t>
            </a:r>
          </a:p>
          <a:p>
            <a:r>
              <a:rPr lang="en-US" sz="2400" dirty="0">
                <a:latin typeface="Calibri" panose="020F0502020204030204" pitchFamily="34" charset="0"/>
                <a:cs typeface="Calibri" panose="020F0502020204030204" pitchFamily="34" charset="0"/>
              </a:rPr>
              <a:t>whether the sales process will be direct or indirect,</a:t>
            </a:r>
          </a:p>
          <a:p>
            <a:r>
              <a:rPr lang="en-US" sz="2400" dirty="0">
                <a:latin typeface="Calibri" panose="020F0502020204030204" pitchFamily="34" charset="0"/>
                <a:cs typeface="Calibri" panose="020F0502020204030204" pitchFamily="34" charset="0"/>
              </a:rPr>
              <a:t>which intermediaries (if any) will participate in the exchange,</a:t>
            </a:r>
          </a:p>
          <a:p>
            <a:r>
              <a:rPr lang="en-US" sz="2400" dirty="0">
                <a:latin typeface="Calibri" panose="020F0502020204030204" pitchFamily="34" charset="0"/>
                <a:cs typeface="Calibri" panose="020F0502020204030204" pitchFamily="34" charset="0"/>
              </a:rPr>
              <a:t>how responsibilities for pricing, promotion, customer service, and risk will be divided among channel members,</a:t>
            </a:r>
          </a:p>
          <a:p>
            <a:r>
              <a:rPr lang="en-US" sz="2400" dirty="0">
                <a:latin typeface="Calibri" panose="020F0502020204030204" pitchFamily="34" charset="0"/>
                <a:cs typeface="Calibri" panose="020F0502020204030204" pitchFamily="34" charset="0"/>
              </a:rPr>
              <a:t>how relationships with intermediaries will be managed (short-term transactions vs. long-term partnerships).</a:t>
            </a:r>
          </a:p>
          <a:p>
            <a:pPr marL="0" indent="0">
              <a:buNone/>
            </a:pPr>
            <a:r>
              <a:rPr lang="en-US" sz="2400" dirty="0">
                <a:latin typeface="Calibri" panose="020F0502020204030204" pitchFamily="34" charset="0"/>
                <a:cs typeface="Calibri" panose="020F0502020204030204" pitchFamily="34" charset="0"/>
              </a:rPr>
              <a:t>The aim is to design a channel structure that ensures accessibility of the product while optimizing profitability, control, and market coverage.</a:t>
            </a:r>
          </a:p>
          <a:p>
            <a:endParaRPr lang="pl-PL" dirty="0"/>
          </a:p>
        </p:txBody>
      </p:sp>
      <p:sp>
        <p:nvSpPr>
          <p:cNvPr id="3" name="TextBox 2">
            <a:extLst>
              <a:ext uri="{FF2B5EF4-FFF2-40B4-BE49-F238E27FC236}">
                <a16:creationId xmlns:a16="http://schemas.microsoft.com/office/drawing/2014/main" id="{8E820BAE-9C77-46CF-959D-087B7A8843E6}"/>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1597473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29568" y="965708"/>
            <a:ext cx="7713132" cy="5120640"/>
          </a:xfrm>
        </p:spPr>
        <p:txBody>
          <a:bodyPr>
            <a:noAutofit/>
          </a:bodyPr>
          <a:lstStyle/>
          <a:p>
            <a:pPr marL="0" indent="0">
              <a:buNone/>
            </a:pPr>
            <a:r>
              <a:rPr lang="en-US" sz="2400" dirty="0">
                <a:latin typeface="Calibri" panose="020F0502020204030204" pitchFamily="34" charset="0"/>
                <a:cs typeface="Calibri" panose="020F0502020204030204" pitchFamily="34" charset="0"/>
              </a:rPr>
              <a:t>This area focuses on the </a:t>
            </a:r>
            <a:r>
              <a:rPr lang="en-US" sz="2400" b="1" dirty="0">
                <a:latin typeface="Calibri" panose="020F0502020204030204" pitchFamily="34" charset="0"/>
                <a:cs typeface="Calibri" panose="020F0502020204030204" pitchFamily="34" charset="0"/>
              </a:rPr>
              <a:t>logistical flow of goods</a:t>
            </a:r>
            <a:r>
              <a:rPr lang="en-US" sz="2400" dirty="0">
                <a:latin typeface="Calibri" panose="020F0502020204030204" pitchFamily="34" charset="0"/>
                <a:cs typeface="Calibri" panose="020F0502020204030204" pitchFamily="34" charset="0"/>
              </a:rPr>
              <a:t> from production sites to final destinations. It includes decisions related to:</a:t>
            </a:r>
          </a:p>
          <a:p>
            <a:r>
              <a:rPr lang="en-US" sz="2400" dirty="0">
                <a:latin typeface="Calibri" panose="020F0502020204030204" pitchFamily="34" charset="0"/>
                <a:cs typeface="Calibri" panose="020F0502020204030204" pitchFamily="34" charset="0"/>
              </a:rPr>
              <a:t>transportation modes and routes,</a:t>
            </a:r>
          </a:p>
          <a:p>
            <a:r>
              <a:rPr lang="en-US" sz="2400" dirty="0">
                <a:latin typeface="Calibri" panose="020F0502020204030204" pitchFamily="34" charset="0"/>
                <a:cs typeface="Calibri" panose="020F0502020204030204" pitchFamily="34" charset="0"/>
              </a:rPr>
              <a:t>location and number of warehouses and distribution centers,</a:t>
            </a:r>
          </a:p>
          <a:p>
            <a:r>
              <a:rPr lang="en-US" sz="2400" dirty="0">
                <a:latin typeface="Calibri" panose="020F0502020204030204" pitchFamily="34" charset="0"/>
                <a:cs typeface="Calibri" panose="020F0502020204030204" pitchFamily="34" charset="0"/>
              </a:rPr>
              <a:t>inventory levels and order fulfillment systems,</a:t>
            </a:r>
          </a:p>
          <a:p>
            <a:r>
              <a:rPr lang="en-US" sz="2400" dirty="0">
                <a:latin typeface="Calibri" panose="020F0502020204030204" pitchFamily="34" charset="0"/>
                <a:cs typeface="Calibri" panose="020F0502020204030204" pitchFamily="34" charset="0"/>
              </a:rPr>
              <a:t>packaging, handling, and storage,</a:t>
            </a:r>
          </a:p>
          <a:p>
            <a:r>
              <a:rPr lang="en-US" sz="2400" dirty="0">
                <a:latin typeface="Calibri" panose="020F0502020204030204" pitchFamily="34" charset="0"/>
                <a:cs typeface="Calibri" panose="020F0502020204030204" pitchFamily="34" charset="0"/>
              </a:rPr>
              <a:t>coordination of deliveries (e.g., just-in-time vs. stock-based systems),</a:t>
            </a:r>
          </a:p>
          <a:p>
            <a:r>
              <a:rPr lang="en-US" sz="2400" dirty="0">
                <a:latin typeface="Calibri" panose="020F0502020204030204" pitchFamily="34" charset="0"/>
                <a:cs typeface="Calibri" panose="020F0502020204030204" pitchFamily="34" charset="0"/>
              </a:rPr>
              <a:t>cost control and service level optimization.</a:t>
            </a:r>
          </a:p>
          <a:p>
            <a:pPr marL="0" indent="0">
              <a:buNone/>
            </a:pPr>
            <a:r>
              <a:rPr lang="en-US" sz="2400" dirty="0">
                <a:latin typeface="Calibri" panose="020F0502020204030204" pitchFamily="34" charset="0"/>
                <a:cs typeface="Calibri" panose="020F0502020204030204" pitchFamily="34" charset="0"/>
              </a:rPr>
              <a:t>The objective is to deliver products at the right time, in the right quantity, to the right place, while minimizing costs and maintaining service quality.</a:t>
            </a:r>
          </a:p>
          <a:p>
            <a:endParaRPr lang="pl-PL" sz="24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pPr algn="r"/>
            <a:r>
              <a:rPr lang="pl-PL" sz="3200" dirty="0" err="1">
                <a:latin typeface="Calibri" panose="020F0502020204030204" pitchFamily="34" charset="0"/>
                <a:cs typeface="Calibri" panose="020F0502020204030204" pitchFamily="34" charset="0"/>
              </a:rPr>
              <a:t>Decision-making</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problems</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within</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distribution</a:t>
            </a:r>
            <a:r>
              <a:rPr lang="pl-PL" sz="3200" dirty="0">
                <a:latin typeface="Calibri" panose="020F0502020204030204" pitchFamily="34" charset="0"/>
                <a:cs typeface="Calibri" panose="020F0502020204030204" pitchFamily="34" charset="0"/>
              </a:rPr>
              <a:t> –</a:t>
            </a:r>
            <a:r>
              <a:rPr lang="pl-PL" sz="2800" b="1" dirty="0">
                <a:latin typeface="Calibri" panose="020F0502020204030204" pitchFamily="34" charset="0"/>
                <a:cs typeface="Calibri" panose="020F0502020204030204" pitchFamily="34" charset="0"/>
              </a:rPr>
              <a:t> </a:t>
            </a:r>
            <a:br>
              <a:rPr lang="pl-PL" sz="2800" b="1" dirty="0">
                <a:latin typeface="Calibri" panose="020F0502020204030204" pitchFamily="34" charset="0"/>
                <a:cs typeface="Calibri" panose="020F0502020204030204" pitchFamily="34" charset="0"/>
              </a:rPr>
            </a:br>
            <a:br>
              <a:rPr lang="pl-PL" sz="2800" b="1" dirty="0">
                <a:latin typeface="Calibri" panose="020F0502020204030204" pitchFamily="34" charset="0"/>
                <a:cs typeface="Calibri" panose="020F0502020204030204" pitchFamily="34" charset="0"/>
              </a:rPr>
            </a:br>
            <a:r>
              <a:rPr lang="pl-PL" sz="2800" b="1" dirty="0">
                <a:latin typeface="Calibri" panose="020F0502020204030204" pitchFamily="34" charset="0"/>
                <a:cs typeface="Calibri" panose="020F0502020204030204" pitchFamily="34" charset="0"/>
              </a:rPr>
              <a:t>C</a:t>
            </a:r>
            <a:r>
              <a:rPr lang="en-US" sz="2800" b="1" dirty="0" err="1">
                <a:latin typeface="Calibri" panose="020F0502020204030204" pitchFamily="34" charset="0"/>
                <a:cs typeface="Calibri" panose="020F0502020204030204" pitchFamily="34" charset="0"/>
              </a:rPr>
              <a:t>hoice</a:t>
            </a:r>
            <a:r>
              <a:rPr lang="en-US" sz="2800" b="1" dirty="0">
                <a:latin typeface="Calibri" panose="020F0502020204030204" pitchFamily="34" charset="0"/>
                <a:cs typeface="Calibri" panose="020F0502020204030204" pitchFamily="34" charset="0"/>
              </a:rPr>
              <a:t> of the method of moving products from the place of production to the place of destination</a:t>
            </a:r>
            <a:endParaRPr lang="pl-PL" sz="2800" b="1"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2B6E3B6-77CB-75D0-E11B-CB9F25AB805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1124721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en-US" sz="3200" dirty="0">
                <a:latin typeface="Calibri" panose="020F0502020204030204" pitchFamily="34" charset="0"/>
                <a:cs typeface="Calibri" panose="020F0502020204030204" pitchFamily="34" charset="0"/>
              </a:rPr>
              <a:t>Distribution as</a:t>
            </a:r>
            <a:r>
              <a:rPr lang="pl-PL" sz="3200" dirty="0">
                <a:latin typeface="Calibri" panose="020F0502020204030204" pitchFamily="34" charset="0"/>
                <a:cs typeface="Calibri" panose="020F0502020204030204" pitchFamily="34" charset="0"/>
              </a:rPr>
              <a:t> a</a:t>
            </a:r>
            <a:r>
              <a:rPr lang="en-US" sz="3200" dirty="0">
                <a:latin typeface="Calibri" panose="020F0502020204030204" pitchFamily="34" charset="0"/>
                <a:cs typeface="Calibri" panose="020F0502020204030204" pitchFamily="34" charset="0"/>
              </a:rPr>
              <a:t> part of logistics and marketing</a:t>
            </a:r>
            <a:endParaRPr lang="pl-PL" sz="3200" dirty="0">
              <a:latin typeface="Calibri" panose="020F0502020204030204" pitchFamily="34" charset="0"/>
              <a:cs typeface="Calibri" panose="020F0502020204030204" pitchFamily="34" charset="0"/>
            </a:endParaRPr>
          </a:p>
        </p:txBody>
      </p:sp>
      <p:graphicFrame>
        <p:nvGraphicFramePr>
          <p:cNvPr id="7" name="Symbol zastępczy zawartości 6"/>
          <p:cNvGraphicFramePr>
            <a:graphicFrameLocks noGrp="1"/>
          </p:cNvGraphicFramePr>
          <p:nvPr>
            <p:ph idx="1"/>
            <p:extLst>
              <p:ext uri="{D42A27DB-BD31-4B8C-83A1-F6EECF244321}">
                <p14:modId xmlns:p14="http://schemas.microsoft.com/office/powerpoint/2010/main" val="4104897692"/>
              </p:ext>
            </p:extLst>
          </p:nvPr>
        </p:nvGraphicFramePr>
        <p:xfrm>
          <a:off x="3670300" y="616744"/>
          <a:ext cx="7848600" cy="5466555"/>
        </p:xfrm>
        <a:graphic>
          <a:graphicData uri="http://schemas.openxmlformats.org/drawingml/2006/table">
            <a:tbl>
              <a:tblPr/>
              <a:tblGrid>
                <a:gridCol w="15240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503497">
                <a:tc>
                  <a:txBody>
                    <a:bodyPr/>
                    <a:lstStyle/>
                    <a:p>
                      <a:pPr algn="ctr"/>
                      <a:r>
                        <a:rPr lang="pl-PL" sz="1800" b="1" dirty="0" err="1">
                          <a:solidFill>
                            <a:schemeClr val="bg1"/>
                          </a:solidFill>
                          <a:latin typeface="Calibri" panose="020F0502020204030204" pitchFamily="34" charset="0"/>
                          <a:cs typeface="Calibri" panose="020F0502020204030204" pitchFamily="34" charset="0"/>
                        </a:rPr>
                        <a:t>Aspect</a:t>
                      </a:r>
                      <a:endParaRPr lang="pl-PL" sz="1800"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pl-PL" sz="1800" b="1" dirty="0">
                          <a:solidFill>
                            <a:schemeClr val="bg1"/>
                          </a:solidFill>
                          <a:latin typeface="Calibri" panose="020F0502020204030204" pitchFamily="34" charset="0"/>
                          <a:cs typeface="Calibri" panose="020F0502020204030204" pitchFamily="34" charset="0"/>
                        </a:rPr>
                        <a:t>Distribution in </a:t>
                      </a:r>
                      <a:r>
                        <a:rPr lang="pl-PL" sz="1800" b="1" dirty="0" err="1">
                          <a:solidFill>
                            <a:schemeClr val="bg1"/>
                          </a:solidFill>
                          <a:latin typeface="Calibri" panose="020F0502020204030204" pitchFamily="34" charset="0"/>
                          <a:cs typeface="Calibri" panose="020F0502020204030204" pitchFamily="34" charset="0"/>
                        </a:rPr>
                        <a:t>logistics</a:t>
                      </a:r>
                      <a:endParaRPr lang="pl-PL" sz="1800"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pl-PL" sz="1800" b="1" dirty="0">
                          <a:solidFill>
                            <a:schemeClr val="bg1"/>
                          </a:solidFill>
                          <a:latin typeface="Calibri" panose="020F0502020204030204" pitchFamily="34" charset="0"/>
                          <a:cs typeface="Calibri" panose="020F0502020204030204" pitchFamily="34" charset="0"/>
                        </a:rPr>
                        <a:t>Distribution in marketing</a:t>
                      </a:r>
                      <a:endParaRPr lang="pl-PL" sz="1800"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719284">
                <a:tc>
                  <a:txBody>
                    <a:bodyPr/>
                    <a:lstStyle/>
                    <a:p>
                      <a:pPr algn="r"/>
                      <a:r>
                        <a:rPr lang="pl-PL" sz="1800" b="1" dirty="0" err="1">
                          <a:solidFill>
                            <a:schemeClr val="bg1"/>
                          </a:solidFill>
                          <a:latin typeface="Calibri" panose="020F0502020204030204" pitchFamily="34" charset="0"/>
                          <a:cs typeface="Calibri" panose="020F0502020204030204" pitchFamily="34" charset="0"/>
                        </a:rPr>
                        <a:t>Main</a:t>
                      </a:r>
                      <a:r>
                        <a:rPr lang="pl-PL" sz="1800" b="1" dirty="0">
                          <a:solidFill>
                            <a:schemeClr val="bg1"/>
                          </a:solidFill>
                          <a:latin typeface="Calibri" panose="020F0502020204030204" pitchFamily="34" charset="0"/>
                          <a:cs typeface="Calibri" panose="020F0502020204030204" pitchFamily="34" charset="0"/>
                        </a:rPr>
                        <a:t> </a:t>
                      </a:r>
                      <a:r>
                        <a:rPr lang="pl-PL" sz="1800" b="1" dirty="0" err="1">
                          <a:solidFill>
                            <a:schemeClr val="bg1"/>
                          </a:solidFill>
                          <a:latin typeface="Calibri" panose="020F0502020204030204" pitchFamily="34" charset="0"/>
                          <a:cs typeface="Calibri" panose="020F0502020204030204" pitchFamily="34" charset="0"/>
                        </a:rPr>
                        <a:t>focus</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600" dirty="0">
                          <a:latin typeface="Calibri" panose="020F0502020204030204" pitchFamily="34" charset="0"/>
                          <a:cs typeface="Calibri" panose="020F0502020204030204" pitchFamily="34" charset="0"/>
                        </a:rPr>
                        <a:t>Physical flow of goods and operational efficiency</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cs typeface="Calibri" panose="020F0502020204030204" pitchFamily="34" charset="0"/>
                        </a:rPr>
                        <a:t>Customer access, value delivery, and market reach</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35068">
                <a:tc>
                  <a:txBody>
                    <a:bodyPr/>
                    <a:lstStyle/>
                    <a:p>
                      <a:pPr algn="r"/>
                      <a:r>
                        <a:rPr lang="pl-PL" sz="1800" b="1" dirty="0" err="1">
                          <a:solidFill>
                            <a:schemeClr val="bg1"/>
                          </a:solidFill>
                          <a:latin typeface="Calibri" panose="020F0502020204030204" pitchFamily="34" charset="0"/>
                          <a:cs typeface="Calibri" panose="020F0502020204030204" pitchFamily="34" charset="0"/>
                        </a:rPr>
                        <a:t>Key</a:t>
                      </a:r>
                      <a:r>
                        <a:rPr lang="pl-PL" sz="1800" b="1" dirty="0">
                          <a:solidFill>
                            <a:schemeClr val="bg1"/>
                          </a:solidFill>
                          <a:latin typeface="Calibri" panose="020F0502020204030204" pitchFamily="34" charset="0"/>
                          <a:cs typeface="Calibri" panose="020F0502020204030204" pitchFamily="34" charset="0"/>
                        </a:rPr>
                        <a:t> </a:t>
                      </a:r>
                      <a:r>
                        <a:rPr lang="pl-PL" sz="1800" b="1" dirty="0" err="1">
                          <a:solidFill>
                            <a:schemeClr val="bg1"/>
                          </a:solidFill>
                          <a:latin typeface="Calibri" panose="020F0502020204030204" pitchFamily="34" charset="0"/>
                          <a:cs typeface="Calibri" panose="020F0502020204030204" pitchFamily="34" charset="0"/>
                        </a:rPr>
                        <a:t>activities</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600" dirty="0">
                          <a:latin typeface="Calibri" panose="020F0502020204030204" pitchFamily="34" charset="0"/>
                          <a:cs typeface="Calibri" panose="020F0502020204030204" pitchFamily="34" charset="0"/>
                        </a:rPr>
                        <a:t>Warehousing, transportation, order picking, inventory control, handling</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cs typeface="Calibri" panose="020F0502020204030204" pitchFamily="34" charset="0"/>
                        </a:rPr>
                        <a:t>Channel selection, retailer relationships, market coverage, placement decisions</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150854">
                <a:tc>
                  <a:txBody>
                    <a:bodyPr/>
                    <a:lstStyle/>
                    <a:p>
                      <a:pPr algn="r"/>
                      <a:r>
                        <a:rPr lang="pl-PL" sz="1800" b="1" dirty="0" err="1">
                          <a:solidFill>
                            <a:schemeClr val="bg1"/>
                          </a:solidFill>
                          <a:latin typeface="Calibri" panose="020F0502020204030204" pitchFamily="34" charset="0"/>
                          <a:cs typeface="Calibri" panose="020F0502020204030204" pitchFamily="34" charset="0"/>
                        </a:rPr>
                        <a:t>Primary</a:t>
                      </a:r>
                      <a:r>
                        <a:rPr lang="pl-PL" sz="1800" b="1" dirty="0">
                          <a:solidFill>
                            <a:schemeClr val="bg1"/>
                          </a:solidFill>
                          <a:latin typeface="Calibri" panose="020F0502020204030204" pitchFamily="34" charset="0"/>
                          <a:cs typeface="Calibri" panose="020F0502020204030204" pitchFamily="34" charset="0"/>
                        </a:rPr>
                        <a:t> </a:t>
                      </a:r>
                      <a:r>
                        <a:rPr lang="pl-PL" sz="1800" b="1" dirty="0" err="1">
                          <a:solidFill>
                            <a:schemeClr val="bg1"/>
                          </a:solidFill>
                          <a:latin typeface="Calibri" panose="020F0502020204030204" pitchFamily="34" charset="0"/>
                          <a:cs typeface="Calibri" panose="020F0502020204030204" pitchFamily="34" charset="0"/>
                        </a:rPr>
                        <a:t>objective</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600" dirty="0">
                          <a:latin typeface="Calibri" panose="020F0502020204030204" pitchFamily="34" charset="0"/>
                          <a:cs typeface="Calibri" panose="020F0502020204030204" pitchFamily="34" charset="0"/>
                        </a:rPr>
                        <a:t>Deliver products on time, in the right quantity and condition, at the lowest possible cost</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cs typeface="Calibri" panose="020F0502020204030204" pitchFamily="34" charset="0"/>
                        </a:rPr>
                        <a:t>Ensure products are available where and when customers want them</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19284">
                <a:tc>
                  <a:txBody>
                    <a:bodyPr/>
                    <a:lstStyle/>
                    <a:p>
                      <a:pPr algn="r"/>
                      <a:r>
                        <a:rPr lang="pl-PL" sz="1800" b="1" dirty="0" err="1">
                          <a:solidFill>
                            <a:schemeClr val="bg1"/>
                          </a:solidFill>
                          <a:latin typeface="Calibri" panose="020F0502020204030204" pitchFamily="34" charset="0"/>
                          <a:cs typeface="Calibri" panose="020F0502020204030204" pitchFamily="34" charset="0"/>
                        </a:rPr>
                        <a:t>Decision</a:t>
                      </a:r>
                      <a:r>
                        <a:rPr lang="pl-PL" sz="1800" b="1" dirty="0">
                          <a:solidFill>
                            <a:schemeClr val="bg1"/>
                          </a:solidFill>
                          <a:latin typeface="Calibri" panose="020F0502020204030204" pitchFamily="34" charset="0"/>
                          <a:cs typeface="Calibri" panose="020F0502020204030204" pitchFamily="34" charset="0"/>
                        </a:rPr>
                        <a:t> </a:t>
                      </a:r>
                      <a:r>
                        <a:rPr lang="pl-PL" sz="1800" b="1" dirty="0" err="1">
                          <a:solidFill>
                            <a:schemeClr val="bg1"/>
                          </a:solidFill>
                          <a:latin typeface="Calibri" panose="020F0502020204030204" pitchFamily="34" charset="0"/>
                          <a:cs typeface="Calibri" panose="020F0502020204030204" pitchFamily="34" charset="0"/>
                        </a:rPr>
                        <a:t>criteria</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600" dirty="0">
                          <a:latin typeface="Calibri" panose="020F0502020204030204" pitchFamily="34" charset="0"/>
                          <a:cs typeface="Calibri" panose="020F0502020204030204" pitchFamily="34" charset="0"/>
                        </a:rPr>
                        <a:t>Costs, capacity, lead time, reliability, process optimization</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cs typeface="Calibri" panose="020F0502020204030204" pitchFamily="34" charset="0"/>
                        </a:rPr>
                        <a:t>Customer preferences, market strategy, brand positioning</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19284">
                <a:tc>
                  <a:txBody>
                    <a:bodyPr/>
                    <a:lstStyle/>
                    <a:p>
                      <a:pPr algn="r"/>
                      <a:r>
                        <a:rPr lang="pl-PL" sz="1800" b="1" dirty="0">
                          <a:solidFill>
                            <a:schemeClr val="bg1"/>
                          </a:solidFill>
                          <a:latin typeface="Calibri" panose="020F0502020204030204" pitchFamily="34" charset="0"/>
                          <a:cs typeface="Calibri" panose="020F0502020204030204" pitchFamily="34" charset="0"/>
                        </a:rPr>
                        <a:t>Role in the </a:t>
                      </a:r>
                      <a:r>
                        <a:rPr lang="pl-PL" sz="1800" b="1" dirty="0" err="1">
                          <a:solidFill>
                            <a:schemeClr val="bg1"/>
                          </a:solidFill>
                          <a:latin typeface="Calibri" panose="020F0502020204030204" pitchFamily="34" charset="0"/>
                          <a:cs typeface="Calibri" panose="020F0502020204030204" pitchFamily="34" charset="0"/>
                        </a:rPr>
                        <a:t>company</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600" dirty="0">
                          <a:latin typeface="Calibri" panose="020F0502020204030204" pitchFamily="34" charset="0"/>
                          <a:cs typeface="Calibri" panose="020F0502020204030204" pitchFamily="34" charset="0"/>
                        </a:rPr>
                        <a:t>Supports operations and supply chain performance</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cs typeface="Calibri" panose="020F0502020204030204" pitchFamily="34" charset="0"/>
                        </a:rPr>
                        <a:t>Supports sales, marketing strategy, and revenue growth</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719284">
                <a:tc>
                  <a:txBody>
                    <a:bodyPr/>
                    <a:lstStyle/>
                    <a:p>
                      <a:pPr algn="r"/>
                      <a:r>
                        <a:rPr lang="pl-PL" sz="1800" b="1" dirty="0">
                          <a:solidFill>
                            <a:schemeClr val="bg1"/>
                          </a:solidFill>
                          <a:latin typeface="Calibri" panose="020F0502020204030204" pitchFamily="34" charset="0"/>
                          <a:cs typeface="Calibri" panose="020F0502020204030204" pitchFamily="34" charset="0"/>
                        </a:rPr>
                        <a:t>Performance </a:t>
                      </a:r>
                      <a:r>
                        <a:rPr lang="pl-PL" sz="1800" b="1" dirty="0" err="1">
                          <a:solidFill>
                            <a:schemeClr val="bg1"/>
                          </a:solidFill>
                          <a:latin typeface="Calibri" panose="020F0502020204030204" pitchFamily="34" charset="0"/>
                          <a:cs typeface="Calibri" panose="020F0502020204030204" pitchFamily="34" charset="0"/>
                        </a:rPr>
                        <a:t>indicators</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600" dirty="0">
                          <a:latin typeface="Calibri" panose="020F0502020204030204" pitchFamily="34" charset="0"/>
                          <a:cs typeface="Calibri" panose="020F0502020204030204" pitchFamily="34" charset="0"/>
                        </a:rPr>
                        <a:t>Delivery time, logistics cost, stock levels, service reliability</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cs typeface="Calibri" panose="020F0502020204030204" pitchFamily="34" charset="0"/>
                        </a:rPr>
                        <a:t>Sales volume, customer satisfaction, channel effectiveness</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4" name="TextBox 3">
            <a:extLst>
              <a:ext uri="{FF2B5EF4-FFF2-40B4-BE49-F238E27FC236}">
                <a16:creationId xmlns:a16="http://schemas.microsoft.com/office/drawing/2014/main" id="{83229A06-FC3B-F2FC-1B31-90634E1E7415}"/>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96878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3C304C2-640A-4199-4397-15948300A05C}"/>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547240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en-US" sz="3200" dirty="0">
                <a:latin typeface="Calibri" panose="020F0502020204030204" pitchFamily="34" charset="0"/>
                <a:cs typeface="Calibri" panose="020F0502020204030204" pitchFamily="34" charset="0"/>
              </a:rPr>
              <a:t>How logistics and marketing meet in distribution</a:t>
            </a:r>
            <a:r>
              <a:rPr lang="pl-PL" sz="3200" dirty="0">
                <a:latin typeface="Calibri" panose="020F0502020204030204" pitchFamily="34" charset="0"/>
                <a:cs typeface="Calibri" panose="020F0502020204030204" pitchFamily="34" charset="0"/>
              </a:rPr>
              <a:t> ?</a:t>
            </a:r>
          </a:p>
        </p:txBody>
      </p:sp>
      <p:sp>
        <p:nvSpPr>
          <p:cNvPr id="3" name="Symbol zastępczy zawartości 2"/>
          <p:cNvSpPr>
            <a:spLocks noGrp="1"/>
          </p:cNvSpPr>
          <p:nvPr>
            <p:ph idx="1"/>
          </p:nvPr>
        </p:nvSpPr>
        <p:spPr>
          <a:xfrm>
            <a:off x="3869268" y="864108"/>
            <a:ext cx="7746470" cy="5120640"/>
          </a:xfrm>
        </p:spPr>
        <p:txBody>
          <a:bodyPr>
            <a:normAutofit/>
          </a:bodyPr>
          <a:lstStyle/>
          <a:p>
            <a:r>
              <a:rPr lang="en-US" sz="2800" dirty="0">
                <a:latin typeface="Calibri" panose="020F0502020204030204" pitchFamily="34" charset="0"/>
                <a:cs typeface="Calibri" panose="020F0502020204030204" pitchFamily="34" charset="0"/>
              </a:rPr>
              <a:t>Logistics focuses on efficiency and cost, while marketing focuses on customer value and accessibility.</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Effective distribution integrates both perspectives to deliver:</a:t>
            </a:r>
            <a:r>
              <a:rPr lang="pl-PL" sz="2800" dirty="0">
                <a:latin typeface="Calibri" panose="020F0502020204030204" pitchFamily="34" charset="0"/>
                <a:cs typeface="Calibri" panose="020F0502020204030204" pitchFamily="34" charset="0"/>
              </a:rPr>
              <a:t> </a:t>
            </a:r>
          </a:p>
          <a:p>
            <a:pPr lvl="1"/>
            <a:r>
              <a:rPr lang="en-US" sz="2800" dirty="0">
                <a:latin typeface="Calibri" panose="020F0502020204030204" pitchFamily="34" charset="0"/>
                <a:cs typeface="Calibri" panose="020F0502020204030204" pitchFamily="34" charset="0"/>
              </a:rPr>
              <a:t>shorter delivery times,</a:t>
            </a:r>
            <a:r>
              <a:rPr lang="pl-PL" sz="2800" dirty="0">
                <a:latin typeface="Calibri" panose="020F0502020204030204" pitchFamily="34" charset="0"/>
                <a:cs typeface="Calibri" panose="020F0502020204030204" pitchFamily="34" charset="0"/>
              </a:rPr>
              <a:t> </a:t>
            </a:r>
          </a:p>
          <a:p>
            <a:pPr lvl="1"/>
            <a:r>
              <a:rPr lang="en-US" sz="2800" dirty="0">
                <a:latin typeface="Calibri" panose="020F0502020204030204" pitchFamily="34" charset="0"/>
                <a:cs typeface="Calibri" panose="020F0502020204030204" pitchFamily="34" charset="0"/>
              </a:rPr>
              <a:t>lower costs,</a:t>
            </a:r>
            <a:r>
              <a:rPr lang="pl-PL" sz="2800" dirty="0">
                <a:latin typeface="Calibri" panose="020F0502020204030204" pitchFamily="34" charset="0"/>
                <a:cs typeface="Calibri" panose="020F0502020204030204" pitchFamily="34" charset="0"/>
              </a:rPr>
              <a:t> </a:t>
            </a:r>
          </a:p>
          <a:p>
            <a:pPr lvl="1"/>
            <a:r>
              <a:rPr lang="en-US" sz="2800" dirty="0">
                <a:latin typeface="Calibri" panose="020F0502020204030204" pitchFamily="34" charset="0"/>
                <a:cs typeface="Calibri" panose="020F0502020204030204" pitchFamily="34" charset="0"/>
              </a:rPr>
              <a:t>better product availability,</a:t>
            </a:r>
            <a:r>
              <a:rPr lang="pl-PL" sz="2800" dirty="0">
                <a:latin typeface="Calibri" panose="020F0502020204030204" pitchFamily="34" charset="0"/>
                <a:cs typeface="Calibri" panose="020F0502020204030204" pitchFamily="34" charset="0"/>
              </a:rPr>
              <a:t> </a:t>
            </a:r>
          </a:p>
          <a:p>
            <a:pPr lvl="1"/>
            <a:r>
              <a:rPr lang="en-US" sz="2800" dirty="0">
                <a:latin typeface="Calibri" panose="020F0502020204030204" pitchFamily="34" charset="0"/>
                <a:cs typeface="Calibri" panose="020F0502020204030204" pitchFamily="34" charset="0"/>
              </a:rPr>
              <a:t>higher customer satisfaction.</a:t>
            </a:r>
            <a:endParaRPr lang="pl-PL" sz="2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0A58530-C5D1-BDBC-BD62-7A0A0075223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3732995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11DF-945A-DAC8-311C-9637DE44E6C3}"/>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Introduction to Distribution</a:t>
            </a:r>
            <a:endParaRPr lang="pl-PL" sz="44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r>
              <a:rPr lang="pl-PL" sz="3600" b="1" dirty="0">
                <a:solidFill>
                  <a:srgbClr val="FFFFFF"/>
                </a:solidFill>
                <a:latin typeface="Calibri" panose="020F0502020204030204" pitchFamily="34" charset="0"/>
                <a:cs typeface="Calibri" panose="020F0502020204030204" pitchFamily="34" charset="0"/>
              </a:rPr>
              <a:t>MODULE 1</a:t>
            </a:r>
          </a:p>
          <a:p>
            <a:r>
              <a:rPr lang="pl-PL" sz="3600" b="1" dirty="0">
                <a:solidFill>
                  <a:srgbClr val="FFFFFF"/>
                </a:solidFill>
                <a:latin typeface="Calibri" panose="020F0502020204030204" pitchFamily="34" charset="0"/>
                <a:cs typeface="Calibri" panose="020F0502020204030204" pitchFamily="34" charset="0"/>
              </a:rPr>
              <a:t>Part 1</a:t>
            </a:r>
          </a:p>
          <a:p>
            <a:pPr marL="342900" indent="-3429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endParaRPr lang="pl-PL" sz="2400" b="1" dirty="0">
              <a:solidFill>
                <a:srgbClr val="FFFFFF"/>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308F6B9-8B0A-8300-441B-C2D5229460E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3477103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7"/>
            <a:ext cx="2947482" cy="4172063"/>
          </a:xfrm>
        </p:spPr>
        <p:txBody>
          <a:bodyPr/>
          <a:lstStyle/>
          <a:p>
            <a:pPr algn="ctr"/>
            <a:r>
              <a:rPr lang="pl-PL" dirty="0">
                <a:latin typeface="Calibri" panose="020F0502020204030204" pitchFamily="34" charset="0"/>
                <a:cs typeface="Calibri" panose="020F0502020204030204" pitchFamily="34" charset="0"/>
              </a:rPr>
              <a:t>MODULE 1 -  </a:t>
            </a:r>
            <a:r>
              <a:rPr lang="pl-PL" dirty="0" err="1">
                <a:latin typeface="Calibri" panose="020F0502020204030204" pitchFamily="34" charset="0"/>
                <a:cs typeface="Calibri" panose="020F0502020204030204" pitchFamily="34" charset="0"/>
              </a:rPr>
              <a:t>Objectives</a:t>
            </a:r>
            <a:endParaRPr lang="pl-PL" dirty="0">
              <a:latin typeface="Calibri" panose="020F0502020204030204" pitchFamily="34" charset="0"/>
              <a:cs typeface="Calibri" panose="020F0502020204030204" pitchFamily="34" charset="0"/>
            </a:endParaRPr>
          </a:p>
        </p:txBody>
      </p:sp>
      <p:sp>
        <p:nvSpPr>
          <p:cNvPr id="4" name="Rectangle 1"/>
          <p:cNvSpPr>
            <a:spLocks noGrp="1" noChangeArrowheads="1"/>
          </p:cNvSpPr>
          <p:nvPr>
            <p:ph idx="1"/>
          </p:nvPr>
        </p:nvSpPr>
        <p:spPr bwMode="auto">
          <a:xfrm>
            <a:off x="3767669" y="2301927"/>
            <a:ext cx="776393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
                <a:srgbClr val="FF0000"/>
              </a:buClr>
              <a:buSzTx/>
              <a:buFontTx/>
              <a:buChar char="•"/>
              <a:tabLst/>
            </a:pP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to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understand</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the essence of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distribution</a:t>
            </a:r>
            <a:endPar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lvl="0" indent="0" eaLnBrk="0" fontAlgn="base" hangingPunct="0">
              <a:lnSpc>
                <a:spcPct val="100000"/>
              </a:lnSpc>
              <a:spcBef>
                <a:spcPct val="0"/>
              </a:spcBef>
              <a:spcAft>
                <a:spcPct val="0"/>
              </a:spcAft>
              <a:buClr>
                <a:srgbClr val="FF0000"/>
              </a:buClr>
              <a:buFontTx/>
              <a:buChar char="•"/>
            </a:pPr>
            <a:r>
              <a:rPr lang="pl-PL" sz="2800" dirty="0">
                <a:solidFill>
                  <a:schemeClr val="tx1"/>
                </a:solidFill>
                <a:latin typeface="Calibri" panose="020F0502020204030204" pitchFamily="34" charset="0"/>
                <a:cs typeface="Calibri" panose="020F0502020204030204" pitchFamily="34" charset="0"/>
              </a:rPr>
              <a:t> to </a:t>
            </a:r>
            <a:r>
              <a:rPr lang="en-US" sz="2800" dirty="0">
                <a:solidFill>
                  <a:schemeClr val="tx1"/>
                </a:solidFill>
                <a:latin typeface="Calibri" panose="020F0502020204030204" pitchFamily="34" charset="0"/>
                <a:cs typeface="Calibri" panose="020F0502020204030204" pitchFamily="34" charset="0"/>
              </a:rPr>
              <a:t>identify different types of distribution channels</a:t>
            </a:r>
            <a:endPar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
                <a:srgbClr val="FF0000"/>
              </a:buClr>
              <a:buSzTx/>
              <a:buFontTx/>
              <a:buChar char="•"/>
              <a:tabLst/>
            </a:pP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to be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able</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to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evaluate</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the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effectiveness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of a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distribution</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channels</a:t>
            </a:r>
            <a:endPar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0BB2444-DC6E-8752-9435-7DA65B3C2E78}"/>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3383199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A2CDE-6246-52B8-97DF-644B343770C1}"/>
              </a:ext>
            </a:extLst>
          </p:cNvPr>
          <p:cNvSpPr>
            <a:spLocks noGrp="1"/>
          </p:cNvSpPr>
          <p:nvPr>
            <p:ph type="ctrTitle"/>
          </p:nvPr>
        </p:nvSpPr>
        <p:spPr>
          <a:xfrm>
            <a:off x="3048" y="1263279"/>
            <a:ext cx="9343291" cy="3255264"/>
          </a:xfrm>
        </p:spPr>
        <p:txBody>
          <a:bodyPr>
            <a:normAutofit/>
          </a:bodyPr>
          <a:lstStyle/>
          <a:p>
            <a:r>
              <a:rPr lang="en-US" sz="4000" dirty="0">
                <a:latin typeface="Calibri"/>
                <a:ea typeface="Calibri"/>
                <a:cs typeface="Calibri"/>
              </a:rPr>
              <a:t>    </a:t>
            </a:r>
            <a:r>
              <a:rPr lang="en-US" sz="4000">
                <a:latin typeface="Calibri"/>
                <a:ea typeface="Calibri"/>
                <a:cs typeface="Calibri"/>
              </a:rPr>
              <a:t>Distribution and its role in the supply chains</a:t>
            </a:r>
            <a:endParaRPr lang="en-US" sz="4000"/>
          </a:p>
        </p:txBody>
      </p:sp>
      <p:pic>
        <p:nvPicPr>
          <p:cNvPr id="3" name="Picture 2">
            <a:extLst>
              <a:ext uri="{FF2B5EF4-FFF2-40B4-BE49-F238E27FC236}">
                <a16:creationId xmlns:a16="http://schemas.microsoft.com/office/drawing/2014/main" id="{CE54B01D-7E08-AEE3-DFBC-4A786693C5EE}"/>
              </a:ext>
            </a:extLst>
          </p:cNvPr>
          <p:cNvPicPr>
            <a:picLocks noChangeAspect="1"/>
          </p:cNvPicPr>
          <p:nvPr/>
        </p:nvPicPr>
        <p:blipFill>
          <a:blip r:embed="rId2"/>
          <a:stretch>
            <a:fillRect/>
          </a:stretch>
        </p:blipFill>
        <p:spPr>
          <a:xfrm>
            <a:off x="15021" y="158261"/>
            <a:ext cx="2197345" cy="703386"/>
          </a:xfrm>
          <a:prstGeom prst="rect">
            <a:avLst/>
          </a:prstGeom>
        </p:spPr>
      </p:pic>
    </p:spTree>
    <p:extLst>
      <p:ext uri="{BB962C8B-B14F-4D97-AF65-F5344CB8AC3E}">
        <p14:creationId xmlns:p14="http://schemas.microsoft.com/office/powerpoint/2010/main" val="101379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ymbol zastępczy zawartości 3"/>
          <p:cNvGraphicFramePr>
            <a:graphicFrameLocks noGrp="1"/>
          </p:cNvGraphicFramePr>
          <p:nvPr>
            <p:ph idx="1"/>
            <p:extLst>
              <p:ext uri="{D42A27DB-BD31-4B8C-83A1-F6EECF244321}">
                <p14:modId xmlns:p14="http://schemas.microsoft.com/office/powerpoint/2010/main" val="3279044814"/>
              </p:ext>
            </p:extLst>
          </p:nvPr>
        </p:nvGraphicFramePr>
        <p:xfrm>
          <a:off x="3809997" y="825799"/>
          <a:ext cx="7721602" cy="5224662"/>
        </p:xfrm>
        <a:graphic>
          <a:graphicData uri="http://schemas.openxmlformats.org/drawingml/2006/table">
            <a:tbl>
              <a:tblPr/>
              <a:tblGrid>
                <a:gridCol w="1663703">
                  <a:extLst>
                    <a:ext uri="{9D8B030D-6E8A-4147-A177-3AD203B41FA5}">
                      <a16:colId xmlns:a16="http://schemas.microsoft.com/office/drawing/2014/main" val="20000"/>
                    </a:ext>
                  </a:extLst>
                </a:gridCol>
                <a:gridCol w="6057899">
                  <a:extLst>
                    <a:ext uri="{9D8B030D-6E8A-4147-A177-3AD203B41FA5}">
                      <a16:colId xmlns:a16="http://schemas.microsoft.com/office/drawing/2014/main" val="20001"/>
                    </a:ext>
                  </a:extLst>
                </a:gridCol>
              </a:tblGrid>
              <a:tr h="323681">
                <a:tc>
                  <a:txBody>
                    <a:bodyPr/>
                    <a:lstStyle/>
                    <a:p>
                      <a:pPr algn="ctr"/>
                      <a:r>
                        <a:rPr lang="pl-PL" sz="1800" b="1" dirty="0" err="1">
                          <a:solidFill>
                            <a:schemeClr val="bg1"/>
                          </a:solidFill>
                          <a:latin typeface="Calibri" panose="020F0502020204030204" pitchFamily="34" charset="0"/>
                          <a:cs typeface="Calibri" panose="020F0502020204030204" pitchFamily="34" charset="0"/>
                        </a:rPr>
                        <a:t>Perspective</a:t>
                      </a:r>
                      <a:endParaRPr lang="pl-PL" sz="1800" dirty="0">
                        <a:solidFill>
                          <a:schemeClr val="bg1"/>
                        </a:solidFill>
                        <a:latin typeface="Calibri" panose="020F0502020204030204" pitchFamily="34" charset="0"/>
                        <a:cs typeface="Calibri" panose="020F0502020204030204" pitchFamily="34" charset="0"/>
                      </a:endParaRP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pl-PL" sz="1800" b="1" dirty="0" err="1">
                          <a:solidFill>
                            <a:schemeClr val="bg1"/>
                          </a:solidFill>
                          <a:latin typeface="Calibri" panose="020F0502020204030204" pitchFamily="34" charset="0"/>
                          <a:cs typeface="Calibri" panose="020F0502020204030204" pitchFamily="34" charset="0"/>
                        </a:rPr>
                        <a:t>Explanation</a:t>
                      </a:r>
                      <a:endParaRPr lang="pl-PL" sz="1800" dirty="0">
                        <a:solidFill>
                          <a:schemeClr val="bg1"/>
                        </a:solidFill>
                        <a:latin typeface="Calibri" panose="020F0502020204030204" pitchFamily="34" charset="0"/>
                        <a:cs typeface="Calibri" panose="020F0502020204030204" pitchFamily="34" charset="0"/>
                      </a:endParaRP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1298501">
                <a:tc>
                  <a:txBody>
                    <a:bodyPr/>
                    <a:lstStyle/>
                    <a:p>
                      <a:pPr algn="r"/>
                      <a:r>
                        <a:rPr lang="pl-PL" sz="1800" b="1" dirty="0" err="1">
                          <a:solidFill>
                            <a:schemeClr val="bg1"/>
                          </a:solidFill>
                          <a:latin typeface="Calibri" panose="020F0502020204030204" pitchFamily="34" charset="0"/>
                          <a:cs typeface="Calibri" panose="020F0502020204030204" pitchFamily="34" charset="0"/>
                        </a:rPr>
                        <a:t>Functional</a:t>
                      </a:r>
                      <a:r>
                        <a:rPr lang="pl-PL" sz="1800" b="1" dirty="0">
                          <a:solidFill>
                            <a:schemeClr val="bg1"/>
                          </a:solidFill>
                          <a:latin typeface="Calibri" panose="020F0502020204030204" pitchFamily="34" charset="0"/>
                          <a:cs typeface="Calibri" panose="020F0502020204030204" pitchFamily="34" charset="0"/>
                        </a:rPr>
                        <a:t> (</a:t>
                      </a:r>
                      <a:r>
                        <a:rPr lang="pl-PL" sz="1800" b="1" dirty="0" err="1">
                          <a:solidFill>
                            <a:schemeClr val="bg1"/>
                          </a:solidFill>
                          <a:latin typeface="Calibri" panose="020F0502020204030204" pitchFamily="34" charset="0"/>
                          <a:cs typeface="Calibri" panose="020F0502020204030204" pitchFamily="34" charset="0"/>
                        </a:rPr>
                        <a:t>activity-based</a:t>
                      </a:r>
                      <a:r>
                        <a:rPr lang="pl-PL" sz="1800" b="1" dirty="0">
                          <a:solidFill>
                            <a:schemeClr val="bg1"/>
                          </a:solidFill>
                          <a:latin typeface="Calibri" panose="020F0502020204030204" pitchFamily="34" charset="0"/>
                          <a:cs typeface="Calibri" panose="020F0502020204030204" pitchFamily="34" charset="0"/>
                        </a:rPr>
                        <a:t>) </a:t>
                      </a:r>
                      <a:r>
                        <a:rPr lang="pl-PL" sz="1800" b="1" dirty="0" err="1">
                          <a:solidFill>
                            <a:schemeClr val="bg1"/>
                          </a:solidFill>
                          <a:latin typeface="Calibri" panose="020F0502020204030204" pitchFamily="34" charset="0"/>
                          <a:cs typeface="Calibri" panose="020F0502020204030204" pitchFamily="34" charset="0"/>
                        </a:rPr>
                        <a:t>perspective</a:t>
                      </a:r>
                      <a:endParaRPr lang="pl-PL" sz="1800" b="1" dirty="0">
                        <a:solidFill>
                          <a:schemeClr val="bg1"/>
                        </a:solidFill>
                        <a:latin typeface="Calibri" panose="020F0502020204030204" pitchFamily="34" charset="0"/>
                        <a:cs typeface="Calibri" panose="020F0502020204030204" pitchFamily="34" charset="0"/>
                      </a:endParaRP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a:r>
                        <a:rPr lang="en-US" sz="1600" dirty="0">
                          <a:latin typeface="Calibri" panose="020F0502020204030204" pitchFamily="34" charset="0"/>
                          <a:cs typeface="Calibri" panose="020F0502020204030204" pitchFamily="34" charset="0"/>
                        </a:rPr>
                        <a:t>Distribution is a set of activities and decisions related to offering a product (or products) in a place and at a time that correspond to customer needs.</a:t>
                      </a: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273320">
                <a:tc>
                  <a:txBody>
                    <a:bodyPr/>
                    <a:lstStyle/>
                    <a:p>
                      <a:pPr algn="r"/>
                      <a:r>
                        <a:rPr lang="pl-PL" sz="1800" b="1" dirty="0">
                          <a:solidFill>
                            <a:schemeClr val="bg1"/>
                          </a:solidFill>
                          <a:latin typeface="Calibri" panose="020F0502020204030204" pitchFamily="34" charset="0"/>
                          <a:cs typeface="Calibri" panose="020F0502020204030204" pitchFamily="34" charset="0"/>
                        </a:rPr>
                        <a:t>Supply </a:t>
                      </a:r>
                      <a:r>
                        <a:rPr lang="pl-PL" sz="1800" b="1" dirty="0" err="1">
                          <a:solidFill>
                            <a:schemeClr val="bg1"/>
                          </a:solidFill>
                          <a:latin typeface="Calibri" panose="020F0502020204030204" pitchFamily="34" charset="0"/>
                          <a:cs typeface="Calibri" panose="020F0502020204030204" pitchFamily="34" charset="0"/>
                        </a:rPr>
                        <a:t>chain</a:t>
                      </a:r>
                      <a:r>
                        <a:rPr lang="pl-PL" sz="1800" b="1" dirty="0">
                          <a:solidFill>
                            <a:schemeClr val="bg1"/>
                          </a:solidFill>
                          <a:latin typeface="Calibri" panose="020F0502020204030204" pitchFamily="34" charset="0"/>
                          <a:cs typeface="Calibri" panose="020F0502020204030204" pitchFamily="34" charset="0"/>
                        </a:rPr>
                        <a:t> management </a:t>
                      </a:r>
                      <a:r>
                        <a:rPr lang="pl-PL" sz="1800" b="1" dirty="0" err="1">
                          <a:solidFill>
                            <a:schemeClr val="bg1"/>
                          </a:solidFill>
                          <a:latin typeface="Calibri" panose="020F0502020204030204" pitchFamily="34" charset="0"/>
                          <a:cs typeface="Calibri" panose="020F0502020204030204" pitchFamily="34" charset="0"/>
                        </a:rPr>
                        <a:t>perspective</a:t>
                      </a:r>
                      <a:endParaRPr lang="pl-PL" sz="1800" b="1" dirty="0">
                        <a:solidFill>
                          <a:schemeClr val="bg1"/>
                        </a:solidFill>
                        <a:latin typeface="Calibri" panose="020F0502020204030204" pitchFamily="34" charset="0"/>
                        <a:cs typeface="Calibri" panose="020F0502020204030204" pitchFamily="34" charset="0"/>
                      </a:endParaRP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a:r>
                        <a:rPr lang="en-US" sz="1600" dirty="0">
                          <a:latin typeface="Calibri" panose="020F0502020204030204" pitchFamily="34" charset="0"/>
                          <a:cs typeface="Calibri" panose="020F0502020204030204" pitchFamily="34" charset="0"/>
                        </a:rPr>
                        <a:t>Distribution is a component of the supply chain, defined as the cooperation between different functional areas of companies — extractive, manufacturing, commercial, and service — and their customers, between whom flows of products, information, and financial resources occur.</a:t>
                      </a: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298501">
                <a:tc>
                  <a:txBody>
                    <a:bodyPr/>
                    <a:lstStyle/>
                    <a:p>
                      <a:pPr algn="r"/>
                      <a:r>
                        <a:rPr lang="en-US" sz="1800" b="1" dirty="0">
                          <a:solidFill>
                            <a:schemeClr val="bg1"/>
                          </a:solidFill>
                          <a:latin typeface="Calibri" panose="020F0502020204030204" pitchFamily="34" charset="0"/>
                          <a:cs typeface="Calibri" panose="020F0502020204030204" pitchFamily="34" charset="0"/>
                        </a:rPr>
                        <a:t>Position in the logistics chain</a:t>
                      </a: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a:r>
                        <a:rPr lang="en-US" sz="1600" dirty="0">
                          <a:latin typeface="Calibri" panose="020F0502020204030204" pitchFamily="34" charset="0"/>
                          <a:cs typeface="Calibri" panose="020F0502020204030204" pitchFamily="34" charset="0"/>
                        </a:rPr>
                        <a:t>Distribution is an intermediary link between production and consumption, whose role is to bridge the gaps separating these two spheres.</a:t>
                      </a: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ytuł 1"/>
          <p:cNvSpPr>
            <a:spLocks noGrp="1"/>
          </p:cNvSpPr>
          <p:nvPr>
            <p:ph type="title"/>
          </p:nvPr>
        </p:nvSpPr>
        <p:spPr/>
        <p:txBody>
          <a:bodyPr>
            <a:normAutofit/>
          </a:bodyPr>
          <a:lstStyle/>
          <a:p>
            <a:pPr algn="ctr"/>
            <a:r>
              <a:rPr lang="pl-PL" sz="3200" dirty="0" err="1">
                <a:latin typeface="Calibri" panose="020F0502020204030204" pitchFamily="34" charset="0"/>
                <a:cs typeface="Calibri" panose="020F0502020204030204" pitchFamily="34" charset="0"/>
              </a:rPr>
              <a:t>What</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is</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distribution</a:t>
            </a:r>
            <a:r>
              <a:rPr lang="pl-PL" sz="3200" dirty="0">
                <a:latin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1E3E66A1-192E-1343-309E-1337BA84D70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2812829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rotWithShape="1">
          <a:blip r:embed="rId2"/>
          <a:srcRect l="-247" t="49815"/>
          <a:stretch/>
        </p:blipFill>
        <p:spPr>
          <a:xfrm>
            <a:off x="215739" y="1193800"/>
            <a:ext cx="11900541" cy="4381500"/>
          </a:xfrm>
          <a:prstGeom prst="rect">
            <a:avLst/>
          </a:prstGeom>
        </p:spPr>
      </p:pic>
      <p:sp>
        <p:nvSpPr>
          <p:cNvPr id="4" name="TextBox 3">
            <a:extLst>
              <a:ext uri="{FF2B5EF4-FFF2-40B4-BE49-F238E27FC236}">
                <a16:creationId xmlns:a16="http://schemas.microsoft.com/office/drawing/2014/main" id="{32D4A0DA-3C92-6A2B-7B2A-989BB26FCAE3}"/>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395012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en-US" sz="3200" dirty="0">
                <a:latin typeface="Calibri" panose="020F0502020204030204" pitchFamily="34" charset="0"/>
                <a:cs typeface="Calibri" panose="020F0502020204030204" pitchFamily="34" charset="0"/>
              </a:rPr>
              <a:t>The role of distribution within the supply chain structure</a:t>
            </a:r>
            <a:endParaRPr lang="pl-PL" sz="3200" dirty="0">
              <a:latin typeface="Calibri" panose="020F0502020204030204" pitchFamily="34" charset="0"/>
              <a:cs typeface="Calibri" panose="020F0502020204030204" pitchFamily="34" charset="0"/>
            </a:endParaRPr>
          </a:p>
        </p:txBody>
      </p:sp>
      <p:sp>
        <p:nvSpPr>
          <p:cNvPr id="4" name="Rectangle 1"/>
          <p:cNvSpPr>
            <a:spLocks noGrp="1" noChangeArrowheads="1"/>
          </p:cNvSpPr>
          <p:nvPr>
            <p:ph idx="1"/>
          </p:nvPr>
        </p:nvSpPr>
        <p:spPr bwMode="auto">
          <a:xfrm>
            <a:off x="3564468" y="2301043"/>
            <a:ext cx="8094131"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
                <a:srgbClr val="0070C0"/>
              </a:buClr>
              <a:buSzPct val="75000"/>
              <a:buFontTx/>
              <a:buChar char="•"/>
              <a:tabLst/>
            </a:pPr>
            <a:r>
              <a:rPr lang="pl-PL" altLang="pl-PL" sz="2800" dirty="0">
                <a:solidFill>
                  <a:schemeClr val="tx1"/>
                </a:solidFill>
                <a:latin typeface="Calibri" panose="020F0502020204030204" pitchFamily="34" charset="0"/>
                <a:cs typeface="Calibri" panose="020F0502020204030204" pitchFamily="34" charset="0"/>
              </a:rPr>
              <a:t> </a:t>
            </a:r>
            <a:r>
              <a:rPr lang="pl-PL" altLang="pl-PL" sz="2800" dirty="0" err="1">
                <a:solidFill>
                  <a:schemeClr val="tx1"/>
                </a:solidFill>
                <a:latin typeface="Calibri" panose="020F0502020204030204" pitchFamily="34" charset="0"/>
                <a:cs typeface="Calibri" panose="020F0502020204030204" pitchFamily="34" charset="0"/>
              </a:rPr>
              <a:t>E</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nsures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product</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availability</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across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different</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markets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
                <a:srgbClr val="0070C0"/>
              </a:buClr>
              <a:buSzPct val="75000"/>
              <a:buFontTx/>
              <a:buChar char="•"/>
              <a:tabLst/>
            </a:pPr>
            <a:r>
              <a:rPr lang="pl-PL" altLang="pl-PL" sz="2800" dirty="0">
                <a:solidFill>
                  <a:schemeClr val="tx1"/>
                </a:solidFill>
                <a:latin typeface="Calibri" panose="020F0502020204030204" pitchFamily="34" charset="0"/>
                <a:cs typeface="Calibri" panose="020F0502020204030204" pitchFamily="34" charset="0"/>
              </a:rPr>
              <a:t> </a:t>
            </a:r>
            <a:r>
              <a:rPr lang="pl-PL" altLang="pl-PL" sz="2800" dirty="0" err="1">
                <a:solidFill>
                  <a:schemeClr val="tx1"/>
                </a:solidFill>
                <a:latin typeface="Calibri" panose="020F0502020204030204" pitchFamily="34" charset="0"/>
                <a:cs typeface="Calibri" panose="020F0502020204030204" pitchFamily="34" charset="0"/>
              </a:rPr>
              <a:t>B</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alances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inventory</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between</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different</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supply</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chain</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nodes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
                <a:srgbClr val="0070C0"/>
              </a:buClr>
              <a:buSzPct val="75000"/>
              <a:buFontTx/>
              <a:buChar char="•"/>
              <a:tabLst/>
            </a:pPr>
            <a:r>
              <a:rPr lang="pl-PL" altLang="pl-PL" sz="2800" dirty="0">
                <a:solidFill>
                  <a:schemeClr val="tx1"/>
                </a:solidFill>
                <a:latin typeface="Calibri" panose="020F0502020204030204" pitchFamily="34" charset="0"/>
                <a:cs typeface="Calibri" panose="020F0502020204030204" pitchFamily="34" charset="0"/>
              </a:rPr>
              <a:t> </a:t>
            </a:r>
            <a:r>
              <a:rPr lang="pl-PL" altLang="pl-PL" sz="2800" dirty="0" err="1">
                <a:solidFill>
                  <a:schemeClr val="tx1"/>
                </a:solidFill>
                <a:latin typeface="Calibri" panose="020F0502020204030204" pitchFamily="34" charset="0"/>
                <a:cs typeface="Calibri" panose="020F0502020204030204" pitchFamily="34" charset="0"/>
              </a:rPr>
              <a:t>R</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educes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delays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and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bottlenecks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in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product</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delivery</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
                <a:srgbClr val="0070C0"/>
              </a:buClr>
              <a:buSzPct val="75000"/>
              <a:buFontTx/>
              <a:buChar char="•"/>
              <a:tabLst/>
            </a:pPr>
            <a:r>
              <a:rPr lang="pl-PL" altLang="pl-PL" sz="2800" dirty="0">
                <a:solidFill>
                  <a:schemeClr val="tx1"/>
                </a:solidFill>
                <a:latin typeface="Calibri" panose="020F0502020204030204" pitchFamily="34" charset="0"/>
                <a:cs typeface="Calibri" panose="020F0502020204030204" pitchFamily="34" charset="0"/>
              </a:rPr>
              <a:t> </a:t>
            </a:r>
            <a:r>
              <a:rPr lang="pl-PL" altLang="pl-PL" sz="2800" dirty="0" err="1">
                <a:solidFill>
                  <a:schemeClr val="tx1"/>
                </a:solidFill>
                <a:latin typeface="Calibri" panose="020F0502020204030204" pitchFamily="34" charset="0"/>
                <a:cs typeface="Calibri" panose="020F0502020204030204" pitchFamily="34" charset="0"/>
              </a:rPr>
              <a:t>S</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upports</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reliable</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and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predictable</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pl-PL" altLang="pl-PL"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customer</a:t>
            </a: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service.</a:t>
            </a:r>
          </a:p>
        </p:txBody>
      </p:sp>
      <p:sp>
        <p:nvSpPr>
          <p:cNvPr id="5" name="TextBox 4">
            <a:extLst>
              <a:ext uri="{FF2B5EF4-FFF2-40B4-BE49-F238E27FC236}">
                <a16:creationId xmlns:a16="http://schemas.microsoft.com/office/drawing/2014/main" id="{2975A6DB-D64A-7F28-1305-778A68CA24D0}"/>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and material movement</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3122752424"/>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C86FF2-A1AF-413B-960A-B61FE139CA27}"/>
</file>

<file path=customXml/itemProps2.xml><?xml version="1.0" encoding="utf-8"?>
<ds:datastoreItem xmlns:ds="http://schemas.openxmlformats.org/officeDocument/2006/customXml" ds:itemID="{EB0D354D-ECD0-43B2-94F9-B7028980A324}">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447AD314-B10E-4340-A248-24F331000C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5476</TotalTime>
  <Words>792</Words>
  <Application>Microsoft Office PowerPoint</Application>
  <PresentationFormat>Widescreen</PresentationFormat>
  <Paragraphs>90</Paragraphs>
  <Slides>17</Slides>
  <Notes>13</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Ramka</vt:lpstr>
      <vt:lpstr>21_BasicWhite</vt:lpstr>
      <vt:lpstr>Introduction to Distribution Part 1</vt:lpstr>
      <vt:lpstr>Road Transportation Systems Engineering Development in the Sub-Saharan Africa – Modern EU Master Programme &amp; Capacity Building</vt:lpstr>
      <vt:lpstr>PowerPoint Presentation</vt:lpstr>
      <vt:lpstr>  Introduction to Distribution</vt:lpstr>
      <vt:lpstr>MODULE 1 -  Objectives</vt:lpstr>
      <vt:lpstr>    Distribution and its role in the supply chains</vt:lpstr>
      <vt:lpstr>What is distribution?</vt:lpstr>
      <vt:lpstr>PowerPoint Presentation</vt:lpstr>
      <vt:lpstr>The role of distribution within the supply chain structure</vt:lpstr>
      <vt:lpstr>Essence  of distribution</vt:lpstr>
      <vt:lpstr>Decision-making problems within distribution</vt:lpstr>
      <vt:lpstr>Decision-making problems within distribution –   Choice of the method of selling</vt:lpstr>
      <vt:lpstr>Decision-making problems within distribution –   Choice of the method of moving products from the place of production to the place of destination</vt:lpstr>
      <vt:lpstr>Distribution as a part of logistics and marketing</vt:lpstr>
      <vt:lpstr>PowerPoint Presentation</vt:lpstr>
      <vt:lpstr>How logistics and marketing meet in distribution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1</dc:title>
  <dc:creator>Konto Microsoft</dc:creator>
  <cp:lastModifiedBy>Wojciech Kustra</cp:lastModifiedBy>
  <cp:revision>142</cp:revision>
  <dcterms:created xsi:type="dcterms:W3CDTF">2026-01-05T11:08:08Z</dcterms:created>
  <dcterms:modified xsi:type="dcterms:W3CDTF">2026-05-08T07:45:45Z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